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handoutMasterIdLst>
    <p:handoutMasterId r:id="rId97"/>
  </p:handoutMasterIdLst>
  <p:sldIdLst>
    <p:sldId id="256" r:id="rId2"/>
    <p:sldId id="352" r:id="rId3"/>
    <p:sldId id="415" r:id="rId4"/>
    <p:sldId id="501" r:id="rId5"/>
    <p:sldId id="384" r:id="rId6"/>
    <p:sldId id="38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16" r:id="rId30"/>
    <p:sldId id="418" r:id="rId31"/>
    <p:sldId id="419" r:id="rId32"/>
    <p:sldId id="420" r:id="rId33"/>
    <p:sldId id="421" r:id="rId34"/>
    <p:sldId id="422" r:id="rId35"/>
    <p:sldId id="423" r:id="rId36"/>
    <p:sldId id="424" r:id="rId37"/>
    <p:sldId id="425" r:id="rId38"/>
    <p:sldId id="426" r:id="rId39"/>
    <p:sldId id="427" r:id="rId40"/>
    <p:sldId id="428" r:id="rId41"/>
    <p:sldId id="429" r:id="rId42"/>
    <p:sldId id="430" r:id="rId43"/>
    <p:sldId id="433" r:id="rId44"/>
    <p:sldId id="434" r:id="rId45"/>
    <p:sldId id="435" r:id="rId46"/>
    <p:sldId id="437" r:id="rId47"/>
    <p:sldId id="502" r:id="rId48"/>
    <p:sldId id="521" r:id="rId49"/>
    <p:sldId id="522" r:id="rId50"/>
    <p:sldId id="523" r:id="rId51"/>
    <p:sldId id="524" r:id="rId52"/>
    <p:sldId id="525" r:id="rId53"/>
    <p:sldId id="526" r:id="rId54"/>
    <p:sldId id="527" r:id="rId55"/>
    <p:sldId id="528" r:id="rId56"/>
    <p:sldId id="529" r:id="rId57"/>
    <p:sldId id="530" r:id="rId58"/>
    <p:sldId id="531" r:id="rId59"/>
    <p:sldId id="532" r:id="rId60"/>
    <p:sldId id="533" r:id="rId61"/>
    <p:sldId id="534" r:id="rId62"/>
    <p:sldId id="518" r:id="rId63"/>
    <p:sldId id="516" r:id="rId64"/>
    <p:sldId id="517" r:id="rId65"/>
    <p:sldId id="439" r:id="rId66"/>
    <p:sldId id="440" r:id="rId67"/>
    <p:sldId id="441" r:id="rId68"/>
    <p:sldId id="442" r:id="rId69"/>
    <p:sldId id="443" r:id="rId70"/>
    <p:sldId id="449" r:id="rId71"/>
    <p:sldId id="450" r:id="rId72"/>
    <p:sldId id="451" r:id="rId73"/>
    <p:sldId id="452" r:id="rId74"/>
    <p:sldId id="453" r:id="rId75"/>
    <p:sldId id="454" r:id="rId76"/>
    <p:sldId id="455" r:id="rId77"/>
    <p:sldId id="456" r:id="rId78"/>
    <p:sldId id="457" r:id="rId79"/>
    <p:sldId id="458" r:id="rId80"/>
    <p:sldId id="459" r:id="rId81"/>
    <p:sldId id="460" r:id="rId82"/>
    <p:sldId id="461" r:id="rId83"/>
    <p:sldId id="462" r:id="rId84"/>
    <p:sldId id="466" r:id="rId85"/>
    <p:sldId id="467" r:id="rId86"/>
    <p:sldId id="469" r:id="rId87"/>
    <p:sldId id="470" r:id="rId88"/>
    <p:sldId id="471" r:id="rId89"/>
    <p:sldId id="472" r:id="rId90"/>
    <p:sldId id="492" r:id="rId91"/>
    <p:sldId id="493" r:id="rId92"/>
    <p:sldId id="494" r:id="rId93"/>
    <p:sldId id="495" r:id="rId94"/>
    <p:sldId id="382" r:id="rId95"/>
  </p:sldIdLst>
  <p:sldSz cx="9144000" cy="6858000" type="screen4x3"/>
  <p:notesSz cx="6797675" cy="9929813"/>
  <p:defaultTextStyle>
    <a:defPPr>
      <a:defRPr lang="en-US"/>
    </a:defPPr>
    <a:lvl1pPr algn="l" rtl="0" fontAlgn="base">
      <a:spcBef>
        <a:spcPct val="0"/>
      </a:spcBef>
      <a:spcAft>
        <a:spcPct val="0"/>
      </a:spcAft>
      <a:defRPr u="sng" kern="1200">
        <a:solidFill>
          <a:schemeClr val="tx1"/>
        </a:solidFill>
        <a:latin typeface="Arial" charset="0"/>
        <a:ea typeface="+mn-ea"/>
        <a:cs typeface="+mn-cs"/>
      </a:defRPr>
    </a:lvl1pPr>
    <a:lvl2pPr marL="457200" algn="l" rtl="0" fontAlgn="base">
      <a:spcBef>
        <a:spcPct val="0"/>
      </a:spcBef>
      <a:spcAft>
        <a:spcPct val="0"/>
      </a:spcAft>
      <a:defRPr u="sng" kern="1200">
        <a:solidFill>
          <a:schemeClr val="tx1"/>
        </a:solidFill>
        <a:latin typeface="Arial" charset="0"/>
        <a:ea typeface="+mn-ea"/>
        <a:cs typeface="+mn-cs"/>
      </a:defRPr>
    </a:lvl2pPr>
    <a:lvl3pPr marL="914400" algn="l" rtl="0" fontAlgn="base">
      <a:spcBef>
        <a:spcPct val="0"/>
      </a:spcBef>
      <a:spcAft>
        <a:spcPct val="0"/>
      </a:spcAft>
      <a:defRPr u="sng" kern="1200">
        <a:solidFill>
          <a:schemeClr val="tx1"/>
        </a:solidFill>
        <a:latin typeface="Arial" charset="0"/>
        <a:ea typeface="+mn-ea"/>
        <a:cs typeface="+mn-cs"/>
      </a:defRPr>
    </a:lvl3pPr>
    <a:lvl4pPr marL="1371600" algn="l" rtl="0" fontAlgn="base">
      <a:spcBef>
        <a:spcPct val="0"/>
      </a:spcBef>
      <a:spcAft>
        <a:spcPct val="0"/>
      </a:spcAft>
      <a:defRPr u="sng" kern="1200">
        <a:solidFill>
          <a:schemeClr val="tx1"/>
        </a:solidFill>
        <a:latin typeface="Arial" charset="0"/>
        <a:ea typeface="+mn-ea"/>
        <a:cs typeface="+mn-cs"/>
      </a:defRPr>
    </a:lvl4pPr>
    <a:lvl5pPr marL="1828800" algn="l" rtl="0" fontAlgn="base">
      <a:spcBef>
        <a:spcPct val="0"/>
      </a:spcBef>
      <a:spcAft>
        <a:spcPct val="0"/>
      </a:spcAft>
      <a:defRPr u="sng" kern="1200">
        <a:solidFill>
          <a:schemeClr val="tx1"/>
        </a:solidFill>
        <a:latin typeface="Arial" charset="0"/>
        <a:ea typeface="+mn-ea"/>
        <a:cs typeface="+mn-cs"/>
      </a:defRPr>
    </a:lvl5pPr>
    <a:lvl6pPr marL="2286000" algn="l" defTabSz="914400" rtl="0" eaLnBrk="1" latinLnBrk="0" hangingPunct="1">
      <a:defRPr u="sng" kern="1200">
        <a:solidFill>
          <a:schemeClr val="tx1"/>
        </a:solidFill>
        <a:latin typeface="Arial" charset="0"/>
        <a:ea typeface="+mn-ea"/>
        <a:cs typeface="+mn-cs"/>
      </a:defRPr>
    </a:lvl6pPr>
    <a:lvl7pPr marL="2743200" algn="l" defTabSz="914400" rtl="0" eaLnBrk="1" latinLnBrk="0" hangingPunct="1">
      <a:defRPr u="sng" kern="1200">
        <a:solidFill>
          <a:schemeClr val="tx1"/>
        </a:solidFill>
        <a:latin typeface="Arial" charset="0"/>
        <a:ea typeface="+mn-ea"/>
        <a:cs typeface="+mn-cs"/>
      </a:defRPr>
    </a:lvl7pPr>
    <a:lvl8pPr marL="3200400" algn="l" defTabSz="914400" rtl="0" eaLnBrk="1" latinLnBrk="0" hangingPunct="1">
      <a:defRPr u="sng" kern="1200">
        <a:solidFill>
          <a:schemeClr val="tx1"/>
        </a:solidFill>
        <a:latin typeface="Arial" charset="0"/>
        <a:ea typeface="+mn-ea"/>
        <a:cs typeface="+mn-cs"/>
      </a:defRPr>
    </a:lvl8pPr>
    <a:lvl9pPr marL="3657600" algn="l" defTabSz="914400" rtl="0" eaLnBrk="1" latinLnBrk="0" hangingPunct="1">
      <a:defRPr u="sng"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000066"/>
    <a:srgbClr val="003366"/>
    <a:srgbClr val="660066"/>
    <a:srgbClr val="B2B2B2"/>
    <a:srgbClr val="FFCCCC"/>
    <a:srgbClr val="FFCCFF"/>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73669" autoAdjust="0"/>
  </p:normalViewPr>
  <p:slideViewPr>
    <p:cSldViewPr>
      <p:cViewPr varScale="1">
        <p:scale>
          <a:sx n="117" d="100"/>
          <a:sy n="117" d="100"/>
        </p:scale>
        <p:origin x="-232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image" Target="../media/image19.png"/><Relationship Id="rId4" Type="http://schemas.openxmlformats.org/officeDocument/2006/relationships/image" Target="../media/image21.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16.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image" Target="../media/image25.png"/></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image" Target="../media/image27.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image" Target="../media/image34.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 Id="rId4" Type="http://schemas.openxmlformats.org/officeDocument/2006/relationships/image" Target="../media/image40.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 Id="rId4" Type="http://schemas.openxmlformats.org/officeDocument/2006/relationships/image" Target="../media/image46.png"/></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5.png"/><Relationship Id="rId5" Type="http://schemas.openxmlformats.org/officeDocument/2006/relationships/image" Target="../media/image46.png"/><Relationship Id="rId4" Type="http://schemas.openxmlformats.org/officeDocument/2006/relationships/image" Target="../media/image49.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image" Target="../media/image51.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image" Target="../media/image65.png"/></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image" Target="../media/image67.png"/></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image" Target="../media/image69.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9.png"/></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71.png"/><Relationship Id="rId1" Type="http://schemas.openxmlformats.org/officeDocument/2006/relationships/image" Target="../media/image70.png"/></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image" Target="../media/image72.png"/></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3.png"/></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4.png"/></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75.png"/></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76.png"/></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77.png"/></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78.png"/></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80.png"/></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image" Target="../media/image8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image" Target="../media/image86.png"/></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90.png"/></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image" Target="../media/image91.png"/></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image" Target="../media/image93.png"/></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image" Target="../media/image94.png"/></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96.png"/></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97.png"/></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9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6.png"/><Relationship Id="rId4"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83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830"/>
          </a:xfrm>
          <a:prstGeom prst="rect">
            <a:avLst/>
          </a:prstGeom>
        </p:spPr>
        <p:txBody>
          <a:bodyPr vert="horz" lIns="91440" tIns="45720" rIns="91440" bIns="45720" rtlCol="0"/>
          <a:lstStyle>
            <a:lvl1pPr algn="r">
              <a:defRPr sz="1200"/>
            </a:lvl1pPr>
          </a:lstStyle>
          <a:p>
            <a:fld id="{5F54BB69-7797-44E0-91E7-C6BC616E95ED}" type="datetimeFigureOut">
              <a:rPr lang="en-US" smtClean="0"/>
              <a:pPr/>
              <a:t>11/24/2014</a:t>
            </a:fld>
            <a:endParaRPr lang="en-US"/>
          </a:p>
        </p:txBody>
      </p:sp>
      <p:sp>
        <p:nvSpPr>
          <p:cNvPr id="4" name="Footer Placeholder 3"/>
          <p:cNvSpPr>
            <a:spLocks noGrp="1"/>
          </p:cNvSpPr>
          <p:nvPr>
            <p:ph type="ftr" sz="quarter" idx="2"/>
          </p:nvPr>
        </p:nvSpPr>
        <p:spPr>
          <a:xfrm>
            <a:off x="0" y="9431288"/>
            <a:ext cx="2945659" cy="49683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1288"/>
            <a:ext cx="2945659" cy="496830"/>
          </a:xfrm>
          <a:prstGeom prst="rect">
            <a:avLst/>
          </a:prstGeom>
        </p:spPr>
        <p:txBody>
          <a:bodyPr vert="horz" lIns="91440" tIns="45720" rIns="91440" bIns="45720" rtlCol="0" anchor="b"/>
          <a:lstStyle>
            <a:lvl1pPr algn="r">
              <a:defRPr sz="1200"/>
            </a:lvl1pPr>
          </a:lstStyle>
          <a:p>
            <a:fld id="{80E7A9AD-3458-4F04-8CA4-09B35414D668}" type="slidenum">
              <a:rPr lang="en-US" smtClean="0"/>
              <a:pPr/>
              <a:t>‹#›</a:t>
            </a:fld>
            <a:endParaRPr lang="en-US"/>
          </a:p>
        </p:txBody>
      </p:sp>
    </p:spTree>
    <p:extLst>
      <p:ext uri="{BB962C8B-B14F-4D97-AF65-F5344CB8AC3E}">
        <p14:creationId xmlns:p14="http://schemas.microsoft.com/office/powerpoint/2010/main" val="3808240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91"/>
          </a:xfrm>
          <a:prstGeom prst="rect">
            <a:avLst/>
          </a:prstGeom>
        </p:spPr>
        <p:txBody>
          <a:bodyPr vert="horz" lIns="92297" tIns="46148" rIns="92297" bIns="46148" rtlCol="0"/>
          <a:lstStyle>
            <a:lvl1pPr algn="l">
              <a:defRPr sz="1200" smtClean="0"/>
            </a:lvl1pPr>
          </a:lstStyle>
          <a:p>
            <a:pPr>
              <a:defRPr/>
            </a:pPr>
            <a:endParaRPr lang="en-US"/>
          </a:p>
        </p:txBody>
      </p:sp>
      <p:sp>
        <p:nvSpPr>
          <p:cNvPr id="3" name="Date Placeholder 2"/>
          <p:cNvSpPr>
            <a:spLocks noGrp="1"/>
          </p:cNvSpPr>
          <p:nvPr>
            <p:ph type="dt" idx="1"/>
          </p:nvPr>
        </p:nvSpPr>
        <p:spPr>
          <a:xfrm>
            <a:off x="3850443" y="0"/>
            <a:ext cx="2945659" cy="496491"/>
          </a:xfrm>
          <a:prstGeom prst="rect">
            <a:avLst/>
          </a:prstGeom>
        </p:spPr>
        <p:txBody>
          <a:bodyPr vert="horz" lIns="92297" tIns="46148" rIns="92297" bIns="46148" rtlCol="0"/>
          <a:lstStyle>
            <a:lvl1pPr algn="r">
              <a:defRPr sz="1200" smtClean="0"/>
            </a:lvl1pPr>
          </a:lstStyle>
          <a:p>
            <a:pPr>
              <a:defRPr/>
            </a:pPr>
            <a:fld id="{FA954306-C65E-424A-B10C-CFBCFDCCD681}" type="datetimeFigureOut">
              <a:rPr lang="en-US"/>
              <a:pPr>
                <a:defRPr/>
              </a:pPr>
              <a:t>11/24/2014</a:t>
            </a:fld>
            <a:endParaRPr lang="en-US"/>
          </a:p>
        </p:txBody>
      </p:sp>
      <p:sp>
        <p:nvSpPr>
          <p:cNvPr id="4" name="Slide Image Placeholder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2297" tIns="46148" rIns="92297" bIns="46148" rtlCol="0" anchor="ctr"/>
          <a:lstStyle/>
          <a:p>
            <a:pPr lvl="0"/>
            <a:endParaRPr lang="en-US" noProof="0" smtClean="0"/>
          </a:p>
        </p:txBody>
      </p:sp>
      <p:sp>
        <p:nvSpPr>
          <p:cNvPr id="5" name="Notes Placeholder 4"/>
          <p:cNvSpPr>
            <a:spLocks noGrp="1"/>
          </p:cNvSpPr>
          <p:nvPr>
            <p:ph type="body" sz="quarter" idx="3"/>
          </p:nvPr>
        </p:nvSpPr>
        <p:spPr>
          <a:xfrm>
            <a:off x="679768" y="4716661"/>
            <a:ext cx="5438140" cy="4468416"/>
          </a:xfrm>
          <a:prstGeom prst="rect">
            <a:avLst/>
          </a:prstGeom>
        </p:spPr>
        <p:txBody>
          <a:bodyPr vert="horz" lIns="92297" tIns="46148" rIns="92297" bIns="46148"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431598"/>
            <a:ext cx="2945659" cy="496491"/>
          </a:xfrm>
          <a:prstGeom prst="rect">
            <a:avLst/>
          </a:prstGeom>
        </p:spPr>
        <p:txBody>
          <a:bodyPr vert="horz" lIns="92297" tIns="46148" rIns="92297" bIns="46148"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50443" y="9431598"/>
            <a:ext cx="2945659" cy="496491"/>
          </a:xfrm>
          <a:prstGeom prst="rect">
            <a:avLst/>
          </a:prstGeom>
        </p:spPr>
        <p:txBody>
          <a:bodyPr vert="horz" lIns="92297" tIns="46148" rIns="92297" bIns="46148" rtlCol="0" anchor="b"/>
          <a:lstStyle>
            <a:lvl1pPr algn="r">
              <a:defRPr sz="1200" smtClean="0"/>
            </a:lvl1pPr>
          </a:lstStyle>
          <a:p>
            <a:pPr>
              <a:defRPr/>
            </a:pPr>
            <a:fld id="{19C3FD6F-C600-4E38-9668-B8960C60D6BC}" type="slidenum">
              <a:rPr lang="en-US"/>
              <a:pPr>
                <a:defRPr/>
              </a:pPr>
              <a:t>‹#›</a:t>
            </a:fld>
            <a:endParaRPr lang="en-US"/>
          </a:p>
        </p:txBody>
      </p:sp>
    </p:spTree>
    <p:extLst>
      <p:ext uri="{BB962C8B-B14F-4D97-AF65-F5344CB8AC3E}">
        <p14:creationId xmlns:p14="http://schemas.microsoft.com/office/powerpoint/2010/main" val="10994551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4003F97-1E76-4D42-919B-398FE0DCCD97}"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4EA906-D2FE-4A53-8CEE-5DB8EA28D579}" type="slidenum">
              <a:rPr lang="pt-PT"/>
              <a:pPr/>
              <a:t>10</a:t>
            </a:fld>
            <a:endParaRPr lang="pt-PT"/>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xfrm>
            <a:off x="906357" y="4716661"/>
            <a:ext cx="4984962" cy="4468416"/>
          </a:xfrm>
        </p:spPr>
        <p:txBody>
          <a:bodyPr/>
          <a:lstStyle/>
          <a:p>
            <a:r>
              <a:rPr lang="pt-PT"/>
              <a:t>…desencadeia-se um processo ´regenerativo´ (relimentação positiva) que conduz o sistema rapidamente ao estado de equilíbrio estável inferior na figura (Vin1=5V)</a:t>
            </a:r>
          </a:p>
          <a:p>
            <a:endParaRPr lang="pt-PT"/>
          </a:p>
          <a:p>
            <a:r>
              <a:rPr lang="pt-PT"/>
              <a:t>Uma análise de ruído semelhante em torno dos pontos estáveis confirma que o são de facto (o sistema perturbado tende a regressar ao seu ponto de funcionamento inicial)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E45B05-3508-4E87-8270-A4F69C8B83C2}" type="slidenum">
              <a:rPr lang="pt-PT"/>
              <a:pPr/>
              <a:t>11</a:t>
            </a:fld>
            <a:endParaRPr lang="pt-PT"/>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xfrm>
            <a:off x="906357" y="4716661"/>
            <a:ext cx="4984962" cy="4468416"/>
          </a:xfrm>
        </p:spPr>
        <p:txBody>
          <a:bodyPr/>
          <a:lstStyle/>
          <a:p>
            <a:r>
              <a:rPr lang="pt-PT"/>
              <a:t>Esta é uma excelente analogia para perceber as especificações de largura de impulso mínima em latches e flip-flops.</a:t>
            </a:r>
          </a:p>
          <a:p>
            <a:r>
              <a:rPr lang="pt-PT"/>
              <a:t>Damos um pontapé na bola quando ela está num ponto estável (à esquerda, por exemplo):</a:t>
            </a:r>
          </a:p>
          <a:p>
            <a:endParaRPr lang="pt-PT"/>
          </a:p>
          <a:p>
            <a:r>
              <a:rPr lang="pt-PT"/>
              <a:t>Se o pontapé for forte, ela ultrapassará a elevação e irá parar no outro ponto estável (à direita).</a:t>
            </a:r>
          </a:p>
          <a:p>
            <a:r>
              <a:rPr lang="pt-PT"/>
              <a:t>Se o pontapé for fraco, ela não ultrapassará a elevação e regressará ao ponto estável inicial.</a:t>
            </a:r>
          </a:p>
          <a:p>
            <a:r>
              <a:rPr lang="pt-PT"/>
              <a:t>Se o pontapé for de força intermédia adequada, a bola subirá a elevação muito devagar e parará exactamente no topo… entrando em meta-estabilidade…por quanto tempo? – é imprevisível, pois depende de forças ‘de ruído’, aleatórias – é esse o problema.</a:t>
            </a:r>
          </a:p>
          <a:p>
            <a:endParaRPr lang="pt-PT"/>
          </a:p>
          <a:p>
            <a:endParaRPr lang="pt-PT"/>
          </a:p>
          <a:p>
            <a:endParaRPr lang="pt-P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76A71-55BB-4D2A-805D-99A84AD32B9F}" type="slidenum">
              <a:rPr lang="pt-PT"/>
              <a:pPr/>
              <a:t>12</a:t>
            </a:fld>
            <a:endParaRPr lang="pt-PT"/>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xfrm>
            <a:off x="906357" y="4716661"/>
            <a:ext cx="4984962" cy="4468416"/>
          </a:xfrm>
        </p:spPr>
        <p:txBody>
          <a:bodyPr/>
          <a:lstStyle/>
          <a:p>
            <a:r>
              <a:rPr lang="en-US"/>
              <a:t>Porquê tanta preocupação com a meta-estabilidade?</a:t>
            </a:r>
          </a:p>
          <a:p>
            <a:r>
              <a:rPr lang="en-US"/>
              <a:t>É mais importante do que possa parecer: </a:t>
            </a:r>
          </a:p>
          <a:p>
            <a:pPr lvl="1">
              <a:buFontTx/>
              <a:buChar char="-"/>
            </a:pPr>
            <a:r>
              <a:rPr lang="en-US"/>
              <a:t>Podem surgir problemas causados por entradas assíncronas que não ‘obedeçam’ aos tempos de ´hold´ e ´setup´ dos flip-flops – mais detalhes em breve.</a:t>
            </a:r>
          </a:p>
          <a:p>
            <a:pPr lvl="1">
              <a:buFontTx/>
              <a:buChar char="-"/>
            </a:pPr>
            <a:r>
              <a:rPr lang="en-US"/>
              <a:t>Especialmente problemático em sistemas de alta velocidade; como os períodos de relógio são curtos, o tempo de resolução da meta-estabilidade pode ultrapassar um período de relógio…</a:t>
            </a:r>
          </a:p>
          <a:p>
            <a:pPr lvl="1">
              <a:buFontTx/>
              <a:buChar char="-"/>
            </a:pPr>
            <a:r>
              <a:rPr lang="en-US"/>
              <a:t>Muitos projectistas e empresas de sistemas digitais têm sofrido grandes dissabores por menosprezarem este fenómeno.</a:t>
            </a:r>
          </a:p>
          <a:p>
            <a:endParaRPr lang="pt-P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615436-F488-4AA2-8415-C81A034D1F1E}" type="slidenum">
              <a:rPr lang="pt-PT"/>
              <a:pPr/>
              <a:t>13</a:t>
            </a:fld>
            <a:endParaRPr lang="pt-PT"/>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xfrm>
            <a:off x="906357" y="4716661"/>
            <a:ext cx="4984962" cy="4468416"/>
          </a:xfrm>
        </p:spPr>
        <p:txBody>
          <a:bodyPr/>
          <a:lstStyle/>
          <a:p>
            <a:pPr marL="230757" indent="-230757">
              <a:lnSpc>
                <a:spcPct val="90000"/>
              </a:lnSpc>
            </a:pPr>
            <a:r>
              <a:rPr lang="en-US" sz="900" dirty="0" err="1"/>
              <a:t>Regressemos</a:t>
            </a:r>
            <a:r>
              <a:rPr lang="en-US" sz="900" dirty="0"/>
              <a:t> </a:t>
            </a:r>
            <a:r>
              <a:rPr lang="en-US" sz="900" dirty="0" err="1"/>
              <a:t>ao</a:t>
            </a:r>
            <a:r>
              <a:rPr lang="en-US" sz="900" dirty="0"/>
              <a:t> bi-</a:t>
            </a:r>
            <a:r>
              <a:rPr lang="en-US" sz="900" dirty="0" err="1"/>
              <a:t>estável</a:t>
            </a:r>
            <a:r>
              <a:rPr lang="en-US" sz="900" dirty="0"/>
              <a:t> e </a:t>
            </a:r>
            <a:r>
              <a:rPr lang="en-US" sz="900" dirty="0" err="1"/>
              <a:t>tratemos</a:t>
            </a:r>
            <a:r>
              <a:rPr lang="en-US" sz="900" dirty="0"/>
              <a:t> de </a:t>
            </a:r>
            <a:r>
              <a:rPr lang="en-US" sz="900" dirty="0" err="1"/>
              <a:t>encontrar</a:t>
            </a:r>
            <a:r>
              <a:rPr lang="en-US" sz="900" dirty="0"/>
              <a:t> forma de o </a:t>
            </a:r>
            <a:r>
              <a:rPr lang="en-US" sz="900" dirty="0" err="1"/>
              <a:t>controlar</a:t>
            </a:r>
            <a:r>
              <a:rPr lang="en-US" sz="900" dirty="0"/>
              <a:t>.</a:t>
            </a:r>
          </a:p>
          <a:p>
            <a:pPr marL="230757" indent="-230757">
              <a:lnSpc>
                <a:spcPct val="90000"/>
              </a:lnSpc>
            </a:pPr>
            <a:r>
              <a:rPr lang="en-US" sz="900" dirty="0" err="1"/>
              <a:t>Substituindo</a:t>
            </a:r>
            <a:r>
              <a:rPr lang="en-US" sz="900" dirty="0"/>
              <a:t> </a:t>
            </a:r>
            <a:r>
              <a:rPr lang="en-US" sz="900" dirty="0" err="1"/>
              <a:t>os</a:t>
            </a:r>
            <a:r>
              <a:rPr lang="en-US" sz="900" dirty="0"/>
              <a:t> </a:t>
            </a:r>
            <a:r>
              <a:rPr lang="en-US" sz="900" dirty="0" err="1"/>
              <a:t>inversores</a:t>
            </a:r>
            <a:r>
              <a:rPr lang="en-US" sz="900" dirty="0"/>
              <a:t> </a:t>
            </a:r>
            <a:r>
              <a:rPr lang="en-US" sz="900" dirty="0" err="1"/>
              <a:t>por</a:t>
            </a:r>
            <a:r>
              <a:rPr lang="en-US" sz="900" dirty="0"/>
              <a:t> </a:t>
            </a:r>
            <a:r>
              <a:rPr lang="en-US" sz="900" dirty="0" err="1"/>
              <a:t>portas</a:t>
            </a:r>
            <a:r>
              <a:rPr lang="en-US" sz="900" dirty="0"/>
              <a:t> NOR, </a:t>
            </a:r>
            <a:r>
              <a:rPr lang="en-US" sz="900" dirty="0" err="1"/>
              <a:t>conseguimos</a:t>
            </a:r>
            <a:r>
              <a:rPr lang="en-US" sz="900" dirty="0"/>
              <a:t> </a:t>
            </a:r>
            <a:r>
              <a:rPr lang="en-US" sz="900" dirty="0" err="1"/>
              <a:t>duas</a:t>
            </a:r>
            <a:r>
              <a:rPr lang="en-US" sz="900" dirty="0"/>
              <a:t> </a:t>
            </a:r>
            <a:r>
              <a:rPr lang="en-US" sz="900" b="1" dirty="0" err="1"/>
              <a:t>entradas</a:t>
            </a:r>
            <a:r>
              <a:rPr lang="en-US" sz="900" b="1" dirty="0"/>
              <a:t> de </a:t>
            </a:r>
            <a:r>
              <a:rPr lang="en-US" sz="900" b="1" dirty="0" err="1"/>
              <a:t>controlo</a:t>
            </a:r>
            <a:r>
              <a:rPr lang="en-US" sz="900" dirty="0"/>
              <a:t>, R e S.</a:t>
            </a:r>
          </a:p>
          <a:p>
            <a:pPr marL="230757" indent="-230757">
              <a:lnSpc>
                <a:spcPct val="90000"/>
              </a:lnSpc>
            </a:pPr>
            <a:r>
              <a:rPr lang="en-US" sz="900" dirty="0" err="1"/>
              <a:t>Analisemos</a:t>
            </a:r>
            <a:r>
              <a:rPr lang="en-US" sz="900" dirty="0"/>
              <a:t> o </a:t>
            </a:r>
            <a:r>
              <a:rPr lang="en-US" sz="900" dirty="0" err="1"/>
              <a:t>seu</a:t>
            </a:r>
            <a:r>
              <a:rPr lang="en-US" sz="900" dirty="0"/>
              <a:t> </a:t>
            </a:r>
            <a:r>
              <a:rPr lang="en-US" sz="900" dirty="0" err="1"/>
              <a:t>funcionamento</a:t>
            </a:r>
            <a:r>
              <a:rPr lang="en-US" sz="900" dirty="0"/>
              <a:t>:</a:t>
            </a:r>
          </a:p>
          <a:p>
            <a:pPr marL="230757" indent="-230757">
              <a:lnSpc>
                <a:spcPct val="90000"/>
              </a:lnSpc>
            </a:pPr>
            <a:r>
              <a:rPr lang="pt-PT" sz="900" b="1" dirty="0"/>
              <a:t>S	R	Q	QN</a:t>
            </a:r>
          </a:p>
          <a:p>
            <a:pPr marL="230757" indent="-230757">
              <a:lnSpc>
                <a:spcPct val="90000"/>
              </a:lnSpc>
            </a:pPr>
            <a:r>
              <a:rPr lang="pt-PT" sz="900" dirty="0"/>
              <a:t>0	0	X	X‘		- biestável </a:t>
            </a:r>
            <a:r>
              <a:rPr lang="en-US" sz="900" dirty="0"/>
              <a:t>(</a:t>
            </a:r>
            <a:r>
              <a:rPr lang="en-US" sz="900" dirty="0" err="1"/>
              <a:t>mas</a:t>
            </a:r>
            <a:r>
              <a:rPr lang="en-US" sz="900" dirty="0"/>
              <a:t> X </a:t>
            </a:r>
            <a:r>
              <a:rPr lang="en-US" sz="900" dirty="0" err="1"/>
              <a:t>indeterminado</a:t>
            </a:r>
            <a:r>
              <a:rPr lang="en-US" sz="900" dirty="0"/>
              <a:t>),</a:t>
            </a:r>
            <a:r>
              <a:rPr lang="pt-PT" sz="900" dirty="0"/>
              <a:t> tal</a:t>
            </a:r>
            <a:r>
              <a:rPr lang="en-US" sz="900" dirty="0"/>
              <a:t> </a:t>
            </a:r>
            <a:r>
              <a:rPr lang="en-US" sz="900" dirty="0" err="1"/>
              <a:t>como</a:t>
            </a:r>
            <a:r>
              <a:rPr lang="en-US" sz="900" dirty="0"/>
              <a:t> antes</a:t>
            </a:r>
            <a:endParaRPr lang="pt-PT" sz="900" dirty="0"/>
          </a:p>
          <a:p>
            <a:pPr marL="230757" indent="-230757">
              <a:lnSpc>
                <a:spcPct val="90000"/>
              </a:lnSpc>
            </a:pPr>
            <a:r>
              <a:rPr lang="pt-PT" sz="900" dirty="0"/>
              <a:t>0	1	0	1		- </a:t>
            </a:r>
            <a:r>
              <a:rPr lang="pt-PT" sz="900" dirty="0" err="1"/>
              <a:t>reset</a:t>
            </a:r>
            <a:endParaRPr lang="pt-PT" sz="900" dirty="0"/>
          </a:p>
          <a:p>
            <a:pPr marL="230757" indent="-230757">
              <a:lnSpc>
                <a:spcPct val="90000"/>
              </a:lnSpc>
            </a:pPr>
            <a:r>
              <a:rPr lang="pt-PT" sz="900" dirty="0"/>
              <a:t>1	0	1	0		- set</a:t>
            </a:r>
          </a:p>
          <a:p>
            <a:pPr marL="230757" indent="-230757">
              <a:lnSpc>
                <a:spcPct val="90000"/>
              </a:lnSpc>
            </a:pPr>
            <a:r>
              <a:rPr lang="pt-PT" sz="900" dirty="0"/>
              <a:t>1	1	0	0		- único caso em que Q e QN não são complementares</a:t>
            </a:r>
          </a:p>
          <a:p>
            <a:pPr marL="230757" indent="-230757">
              <a:lnSpc>
                <a:spcPct val="90000"/>
              </a:lnSpc>
            </a:pPr>
            <a:endParaRPr lang="en-US" sz="900" dirty="0"/>
          </a:p>
          <a:p>
            <a:pPr marL="230757" indent="-230757">
              <a:lnSpc>
                <a:spcPct val="90000"/>
              </a:lnSpc>
            </a:pPr>
            <a:r>
              <a:rPr lang="en-US" sz="900" dirty="0"/>
              <a:t>X é </a:t>
            </a:r>
            <a:r>
              <a:rPr lang="en-US" sz="900" dirty="0" err="1"/>
              <a:t>mesmo</a:t>
            </a:r>
            <a:r>
              <a:rPr lang="en-US" sz="900" dirty="0"/>
              <a:t> </a:t>
            </a:r>
            <a:r>
              <a:rPr lang="en-US" sz="900" dirty="0" err="1"/>
              <a:t>indeterminado</a:t>
            </a:r>
            <a:r>
              <a:rPr lang="en-US" sz="900" dirty="0"/>
              <a:t>?</a:t>
            </a:r>
          </a:p>
          <a:p>
            <a:pPr marL="230757" indent="-230757">
              <a:lnSpc>
                <a:spcPct val="90000"/>
              </a:lnSpc>
            </a:pPr>
            <a:r>
              <a:rPr lang="en-US" sz="900" dirty="0"/>
              <a:t>Se (S,R) </a:t>
            </a:r>
            <a:r>
              <a:rPr lang="en-US" sz="900" dirty="0" err="1"/>
              <a:t>mudar</a:t>
            </a:r>
            <a:r>
              <a:rPr lang="en-US" sz="900" dirty="0"/>
              <a:t> de (0,1) para (0,0) nada se </a:t>
            </a:r>
            <a:r>
              <a:rPr lang="en-US" sz="900" dirty="0" err="1"/>
              <a:t>altera</a:t>
            </a:r>
            <a:r>
              <a:rPr lang="en-US" sz="900" dirty="0"/>
              <a:t>: (Q,QN) </a:t>
            </a:r>
            <a:r>
              <a:rPr lang="en-US" sz="900" dirty="0" err="1"/>
              <a:t>mantém</a:t>
            </a:r>
            <a:r>
              <a:rPr lang="en-US" sz="900" dirty="0"/>
              <a:t>-se </a:t>
            </a:r>
            <a:r>
              <a:rPr lang="en-US" sz="900" dirty="0" err="1"/>
              <a:t>em</a:t>
            </a:r>
            <a:r>
              <a:rPr lang="en-US" sz="900" dirty="0"/>
              <a:t> (0,1) </a:t>
            </a:r>
          </a:p>
          <a:p>
            <a:pPr marL="230757" indent="-230757">
              <a:lnSpc>
                <a:spcPct val="90000"/>
              </a:lnSpc>
            </a:pPr>
            <a:r>
              <a:rPr lang="en-US" sz="900" dirty="0"/>
              <a:t>Se (S,R) </a:t>
            </a:r>
            <a:r>
              <a:rPr lang="en-US" sz="900" dirty="0" err="1"/>
              <a:t>mudar</a:t>
            </a:r>
            <a:r>
              <a:rPr lang="en-US" sz="900" dirty="0"/>
              <a:t> de (1,0) para (0,0) nada se </a:t>
            </a:r>
            <a:r>
              <a:rPr lang="en-US" sz="900" dirty="0" err="1"/>
              <a:t>altera</a:t>
            </a:r>
            <a:r>
              <a:rPr lang="en-US" sz="900" dirty="0"/>
              <a:t>: (Q,QN) </a:t>
            </a:r>
            <a:r>
              <a:rPr lang="en-US" sz="900" dirty="0" err="1"/>
              <a:t>mantém</a:t>
            </a:r>
            <a:r>
              <a:rPr lang="en-US" sz="900" dirty="0"/>
              <a:t>-se </a:t>
            </a:r>
            <a:r>
              <a:rPr lang="en-US" sz="900" dirty="0" err="1"/>
              <a:t>em</a:t>
            </a:r>
            <a:r>
              <a:rPr lang="en-US" sz="900" dirty="0"/>
              <a:t> (1,0) </a:t>
            </a:r>
          </a:p>
          <a:p>
            <a:pPr marL="230757" indent="-230757">
              <a:lnSpc>
                <a:spcPct val="90000"/>
              </a:lnSpc>
            </a:pPr>
            <a:r>
              <a:rPr lang="en-US" sz="900" dirty="0"/>
              <a:t>X </a:t>
            </a:r>
            <a:r>
              <a:rPr lang="en-US" sz="900" dirty="0" err="1"/>
              <a:t>não</a:t>
            </a:r>
            <a:r>
              <a:rPr lang="en-US" sz="900" dirty="0"/>
              <a:t> é </a:t>
            </a:r>
            <a:r>
              <a:rPr lang="en-US" sz="900" dirty="0" err="1"/>
              <a:t>indeterminado</a:t>
            </a:r>
            <a:r>
              <a:rPr lang="en-US" sz="900" dirty="0"/>
              <a:t>, </a:t>
            </a:r>
            <a:r>
              <a:rPr lang="en-US" sz="900" dirty="0" err="1"/>
              <a:t>mas</a:t>
            </a:r>
            <a:r>
              <a:rPr lang="en-US" sz="900" dirty="0"/>
              <a:t> </a:t>
            </a:r>
            <a:r>
              <a:rPr lang="en-US" sz="900" dirty="0" err="1"/>
              <a:t>não</a:t>
            </a:r>
            <a:r>
              <a:rPr lang="en-US" sz="900" dirty="0"/>
              <a:t> </a:t>
            </a:r>
            <a:r>
              <a:rPr lang="en-US" sz="900" dirty="0" err="1"/>
              <a:t>depende</a:t>
            </a:r>
            <a:r>
              <a:rPr lang="en-US" sz="900" dirty="0"/>
              <a:t> </a:t>
            </a:r>
            <a:r>
              <a:rPr lang="en-US" sz="900" dirty="0" err="1"/>
              <a:t>só</a:t>
            </a:r>
            <a:r>
              <a:rPr lang="en-US" sz="900" dirty="0"/>
              <a:t> da </a:t>
            </a:r>
            <a:r>
              <a:rPr lang="en-US" sz="900" dirty="0" err="1"/>
              <a:t>combinação</a:t>
            </a:r>
            <a:r>
              <a:rPr lang="en-US" sz="900" dirty="0"/>
              <a:t> das </a:t>
            </a:r>
            <a:r>
              <a:rPr lang="en-US" sz="900" dirty="0" err="1"/>
              <a:t>entradas</a:t>
            </a:r>
            <a:r>
              <a:rPr lang="en-US" sz="900" dirty="0"/>
              <a:t>! </a:t>
            </a:r>
            <a:r>
              <a:rPr lang="en-US" sz="900" b="1" dirty="0"/>
              <a:t>O </a:t>
            </a:r>
            <a:r>
              <a:rPr lang="en-US" sz="900" b="1" dirty="0" err="1"/>
              <a:t>circuito</a:t>
            </a:r>
            <a:r>
              <a:rPr lang="en-US" sz="900" b="1" dirty="0"/>
              <a:t> </a:t>
            </a:r>
            <a:r>
              <a:rPr lang="en-US" sz="900" b="1" dirty="0" err="1"/>
              <a:t>não</a:t>
            </a:r>
            <a:r>
              <a:rPr lang="en-US" sz="900" b="1" dirty="0"/>
              <a:t> é </a:t>
            </a:r>
            <a:r>
              <a:rPr lang="en-US" sz="900" b="1" dirty="0" err="1"/>
              <a:t>combinatório</a:t>
            </a:r>
            <a:r>
              <a:rPr lang="en-US" sz="900" dirty="0"/>
              <a:t>! O </a:t>
            </a:r>
            <a:r>
              <a:rPr lang="en-US" sz="900" dirty="0" err="1"/>
              <a:t>estado</a:t>
            </a:r>
            <a:r>
              <a:rPr lang="en-US" sz="900" dirty="0"/>
              <a:t> das </a:t>
            </a:r>
            <a:r>
              <a:rPr lang="en-US" sz="900" dirty="0" err="1"/>
              <a:t>saídas</a:t>
            </a:r>
            <a:r>
              <a:rPr lang="en-US" sz="900" dirty="0"/>
              <a:t> para (S,R)=(0,0) </a:t>
            </a:r>
            <a:r>
              <a:rPr lang="en-US" sz="900" dirty="0" err="1"/>
              <a:t>depende</a:t>
            </a:r>
            <a:r>
              <a:rPr lang="en-US" sz="900" dirty="0"/>
              <a:t> da </a:t>
            </a:r>
            <a:r>
              <a:rPr lang="en-US" sz="900" b="1" dirty="0" err="1"/>
              <a:t>sequência</a:t>
            </a:r>
            <a:r>
              <a:rPr lang="en-US" sz="900" dirty="0"/>
              <a:t> </a:t>
            </a:r>
            <a:r>
              <a:rPr lang="en-US" sz="900" dirty="0" err="1"/>
              <a:t>que</a:t>
            </a:r>
            <a:r>
              <a:rPr lang="en-US" sz="900" dirty="0"/>
              <a:t> </a:t>
            </a:r>
            <a:r>
              <a:rPr lang="en-US" sz="900" dirty="0" err="1"/>
              <a:t>levou</a:t>
            </a:r>
            <a:r>
              <a:rPr lang="en-US" sz="900" dirty="0"/>
              <a:t> a </a:t>
            </a:r>
            <a:r>
              <a:rPr lang="en-US" sz="900" dirty="0" err="1"/>
              <a:t>essa</a:t>
            </a:r>
            <a:r>
              <a:rPr lang="en-US" sz="900" dirty="0"/>
              <a:t> </a:t>
            </a:r>
            <a:r>
              <a:rPr lang="en-US" sz="900" dirty="0" err="1"/>
              <a:t>combinação</a:t>
            </a:r>
            <a:r>
              <a:rPr lang="en-US" sz="900" dirty="0"/>
              <a:t> de </a:t>
            </a:r>
            <a:r>
              <a:rPr lang="en-US" sz="900" dirty="0" err="1"/>
              <a:t>entradas</a:t>
            </a:r>
            <a:r>
              <a:rPr lang="en-US" sz="900" dirty="0"/>
              <a:t>, </a:t>
            </a:r>
            <a:r>
              <a:rPr lang="en-US" sz="900" dirty="0" err="1"/>
              <a:t>pois</a:t>
            </a:r>
            <a:r>
              <a:rPr lang="en-US" sz="900" dirty="0"/>
              <a:t> </a:t>
            </a:r>
            <a:r>
              <a:rPr lang="en-US" sz="900" dirty="0" err="1"/>
              <a:t>mantém</a:t>
            </a:r>
            <a:r>
              <a:rPr lang="en-US" sz="900" dirty="0"/>
              <a:t>-se o </a:t>
            </a:r>
            <a:r>
              <a:rPr lang="en-US" sz="900" dirty="0" err="1"/>
              <a:t>último</a:t>
            </a:r>
            <a:r>
              <a:rPr lang="en-US" sz="900" dirty="0"/>
              <a:t> </a:t>
            </a:r>
            <a:r>
              <a:rPr lang="en-US" sz="900" dirty="0" err="1"/>
              <a:t>estado</a:t>
            </a:r>
            <a:r>
              <a:rPr lang="en-US" sz="900" dirty="0"/>
              <a:t> anterior.</a:t>
            </a:r>
          </a:p>
          <a:p>
            <a:pPr marL="230757" indent="-230757">
              <a:lnSpc>
                <a:spcPct val="90000"/>
              </a:lnSpc>
            </a:pPr>
            <a:endParaRPr lang="en-US" sz="900" dirty="0"/>
          </a:p>
          <a:p>
            <a:pPr marL="230757" indent="-230757">
              <a:lnSpc>
                <a:spcPct val="90000"/>
              </a:lnSpc>
            </a:pPr>
            <a:r>
              <a:rPr lang="en-US" sz="900" dirty="0"/>
              <a:t>E se o </a:t>
            </a:r>
            <a:r>
              <a:rPr lang="en-US" sz="900" dirty="0" err="1"/>
              <a:t>último</a:t>
            </a:r>
            <a:r>
              <a:rPr lang="en-US" sz="900" dirty="0"/>
              <a:t> </a:t>
            </a:r>
            <a:r>
              <a:rPr lang="en-US" sz="900" dirty="0" err="1"/>
              <a:t>estado</a:t>
            </a:r>
            <a:r>
              <a:rPr lang="en-US" sz="900" dirty="0"/>
              <a:t> anterior for (1,1)? </a:t>
            </a:r>
            <a:r>
              <a:rPr lang="en-US" sz="900" dirty="0" err="1"/>
              <a:t>Por</a:t>
            </a:r>
            <a:r>
              <a:rPr lang="en-US" sz="900" dirty="0"/>
              <a:t> </a:t>
            </a:r>
            <a:r>
              <a:rPr lang="en-US" sz="900" dirty="0" err="1"/>
              <a:t>outras</a:t>
            </a:r>
            <a:r>
              <a:rPr lang="en-US" sz="900" dirty="0"/>
              <a:t> </a:t>
            </a:r>
            <a:r>
              <a:rPr lang="en-US" sz="900" dirty="0" err="1"/>
              <a:t>palavras</a:t>
            </a:r>
            <a:r>
              <a:rPr lang="en-US" sz="900" dirty="0"/>
              <a:t>, e se </a:t>
            </a:r>
            <a:r>
              <a:rPr lang="en-US" sz="900" dirty="0" err="1"/>
              <a:t>admitirmos</a:t>
            </a:r>
            <a:r>
              <a:rPr lang="en-US" sz="900" dirty="0"/>
              <a:t> </a:t>
            </a:r>
            <a:r>
              <a:rPr lang="en-US" sz="900" dirty="0" err="1"/>
              <a:t>que</a:t>
            </a:r>
            <a:r>
              <a:rPr lang="en-US" sz="900" dirty="0"/>
              <a:t> as </a:t>
            </a:r>
            <a:r>
              <a:rPr lang="en-US" sz="900" dirty="0" err="1"/>
              <a:t>entradas</a:t>
            </a:r>
            <a:r>
              <a:rPr lang="en-US" sz="900" dirty="0"/>
              <a:t> </a:t>
            </a:r>
            <a:r>
              <a:rPr lang="en-US" sz="900" dirty="0" err="1"/>
              <a:t>comutam</a:t>
            </a:r>
            <a:r>
              <a:rPr lang="en-US" sz="900" dirty="0"/>
              <a:t> </a:t>
            </a:r>
            <a:r>
              <a:rPr lang="en-US" sz="900" dirty="0" err="1"/>
              <a:t>simultaneamente</a:t>
            </a:r>
            <a:r>
              <a:rPr lang="en-US" sz="900" dirty="0"/>
              <a:t> de (1,1) para (0,0)? </a:t>
            </a:r>
            <a:r>
              <a:rPr lang="en-US" sz="900" dirty="0" err="1"/>
              <a:t>Resposta</a:t>
            </a:r>
            <a:r>
              <a:rPr lang="en-US" sz="900" dirty="0"/>
              <a:t>: o </a:t>
            </a:r>
            <a:r>
              <a:rPr lang="en-US" sz="900" dirty="0" err="1"/>
              <a:t>resultado</a:t>
            </a:r>
            <a:r>
              <a:rPr lang="en-US" sz="900" dirty="0"/>
              <a:t> é </a:t>
            </a:r>
            <a:r>
              <a:rPr lang="en-US" sz="900" dirty="0" err="1"/>
              <a:t>imprevisível</a:t>
            </a:r>
            <a:r>
              <a:rPr lang="en-US" sz="900" dirty="0"/>
              <a:t>: </a:t>
            </a:r>
            <a:r>
              <a:rPr lang="en-US" sz="900" dirty="0" err="1"/>
              <a:t>entra</a:t>
            </a:r>
            <a:r>
              <a:rPr lang="en-US" sz="900" dirty="0"/>
              <a:t>-se </a:t>
            </a:r>
            <a:r>
              <a:rPr lang="en-US" sz="900" dirty="0" err="1"/>
              <a:t>em</a:t>
            </a:r>
            <a:r>
              <a:rPr lang="en-US" sz="900" dirty="0"/>
              <a:t> meta-</a:t>
            </a:r>
            <a:r>
              <a:rPr lang="en-US" sz="900" dirty="0" err="1"/>
              <a:t>estabilidade</a:t>
            </a:r>
            <a:r>
              <a:rPr lang="en-US" sz="900" dirty="0"/>
              <a:t> – </a:t>
            </a:r>
            <a:r>
              <a:rPr lang="en-US" sz="900" dirty="0" err="1"/>
              <a:t>pode</a:t>
            </a:r>
            <a:r>
              <a:rPr lang="en-US" sz="900" dirty="0"/>
              <a:t>-se </a:t>
            </a:r>
            <a:r>
              <a:rPr lang="en-US" sz="900" dirty="0" err="1"/>
              <a:t>verificar</a:t>
            </a:r>
            <a:r>
              <a:rPr lang="en-US" sz="900" dirty="0"/>
              <a:t> </a:t>
            </a:r>
            <a:r>
              <a:rPr lang="en-US" sz="900" dirty="0" err="1"/>
              <a:t>essa</a:t>
            </a:r>
            <a:r>
              <a:rPr lang="en-US" sz="900" dirty="0"/>
              <a:t> </a:t>
            </a:r>
            <a:r>
              <a:rPr lang="en-US" sz="900" dirty="0" err="1"/>
              <a:t>situação</a:t>
            </a:r>
            <a:r>
              <a:rPr lang="en-US" sz="900" dirty="0"/>
              <a:t> no </a:t>
            </a:r>
            <a:r>
              <a:rPr lang="en-US" sz="900" dirty="0" err="1"/>
              <a:t>simulador</a:t>
            </a:r>
            <a:r>
              <a:rPr lang="en-US" sz="900" dirty="0"/>
              <a:t> (</a:t>
            </a:r>
            <a:r>
              <a:rPr lang="en-US" sz="900" i="1" dirty="0" err="1"/>
              <a:t>DesignWorks</a:t>
            </a:r>
            <a:r>
              <a:rPr lang="en-US" sz="900" dirty="0"/>
              <a:t>)! </a:t>
            </a:r>
            <a:r>
              <a:rPr lang="en-US" sz="900" dirty="0" err="1"/>
              <a:t>Por</a:t>
            </a:r>
            <a:r>
              <a:rPr lang="en-US" sz="900" dirty="0"/>
              <a:t> </a:t>
            </a:r>
            <a:r>
              <a:rPr lang="en-US" sz="900" dirty="0" err="1"/>
              <a:t>esta</a:t>
            </a:r>
            <a:r>
              <a:rPr lang="en-US" sz="900" dirty="0"/>
              <a:t> </a:t>
            </a:r>
            <a:r>
              <a:rPr lang="en-US" sz="900" dirty="0" err="1"/>
              <a:t>razão</a:t>
            </a:r>
            <a:r>
              <a:rPr lang="en-US" sz="900" dirty="0"/>
              <a:t>, </a:t>
            </a:r>
            <a:r>
              <a:rPr lang="en-US" sz="900" dirty="0" err="1"/>
              <a:t>pode</a:t>
            </a:r>
            <a:r>
              <a:rPr lang="en-US" sz="900" dirty="0"/>
              <a:t> </a:t>
            </a:r>
            <a:r>
              <a:rPr lang="en-US" sz="900" dirty="0" err="1"/>
              <a:t>haver</a:t>
            </a:r>
            <a:r>
              <a:rPr lang="en-US" sz="900" dirty="0"/>
              <a:t> </a:t>
            </a:r>
            <a:r>
              <a:rPr lang="en-US" sz="900" dirty="0" err="1"/>
              <a:t>uma</a:t>
            </a:r>
            <a:r>
              <a:rPr lang="en-US" sz="900" dirty="0"/>
              <a:t> </a:t>
            </a:r>
            <a:r>
              <a:rPr lang="en-US" sz="900" dirty="0" err="1"/>
              <a:t>especificação</a:t>
            </a:r>
            <a:r>
              <a:rPr lang="en-US" sz="900" dirty="0"/>
              <a:t> de </a:t>
            </a:r>
            <a:r>
              <a:rPr lang="en-US" sz="900" i="1" dirty="0"/>
              <a:t>tempo de </a:t>
            </a:r>
            <a:r>
              <a:rPr lang="en-US" sz="900" i="1" dirty="0" err="1"/>
              <a:t>recuperação</a:t>
            </a:r>
            <a:r>
              <a:rPr lang="en-US" sz="900" dirty="0"/>
              <a:t> – </a:t>
            </a:r>
            <a:r>
              <a:rPr lang="en-US" sz="900" dirty="0" err="1"/>
              <a:t>t</a:t>
            </a:r>
            <a:r>
              <a:rPr lang="en-US" sz="900" baseline="-25000" dirty="0" err="1"/>
              <a:t>rec</a:t>
            </a:r>
            <a:r>
              <a:rPr lang="en-US" sz="900" baseline="-25000" dirty="0"/>
              <a:t> </a:t>
            </a:r>
            <a:r>
              <a:rPr lang="en-US" sz="900" dirty="0"/>
              <a:t>– tempo </a:t>
            </a:r>
            <a:r>
              <a:rPr lang="en-US" sz="900" dirty="0" err="1"/>
              <a:t>mínimo</a:t>
            </a:r>
            <a:r>
              <a:rPr lang="en-US" sz="900" dirty="0"/>
              <a:t> </a:t>
            </a:r>
            <a:r>
              <a:rPr lang="en-US" sz="900" dirty="0" err="1"/>
              <a:t>requerido</a:t>
            </a:r>
            <a:r>
              <a:rPr lang="en-US" sz="900" dirty="0"/>
              <a:t> de </a:t>
            </a:r>
            <a:r>
              <a:rPr lang="en-US" sz="900" dirty="0" err="1"/>
              <a:t>separação</a:t>
            </a:r>
            <a:r>
              <a:rPr lang="en-US" sz="900" dirty="0"/>
              <a:t> entre a </a:t>
            </a:r>
            <a:r>
              <a:rPr lang="en-US" sz="900" dirty="0" err="1"/>
              <a:t>transição</a:t>
            </a:r>
            <a:r>
              <a:rPr lang="en-US" sz="900" dirty="0"/>
              <a:t> H-L de S e R para </a:t>
            </a:r>
            <a:r>
              <a:rPr lang="en-US" sz="900" dirty="0" err="1"/>
              <a:t>garantir</a:t>
            </a:r>
            <a:r>
              <a:rPr lang="en-US" sz="900" dirty="0"/>
              <a:t> </a:t>
            </a:r>
            <a:r>
              <a:rPr lang="en-US" sz="900" dirty="0" err="1"/>
              <a:t>que</a:t>
            </a:r>
            <a:r>
              <a:rPr lang="en-US" sz="900" dirty="0"/>
              <a:t> se </a:t>
            </a:r>
            <a:r>
              <a:rPr lang="en-US" sz="900" dirty="0" err="1"/>
              <a:t>evita</a:t>
            </a:r>
            <a:r>
              <a:rPr lang="en-US" sz="900" dirty="0"/>
              <a:t> meta-</a:t>
            </a:r>
            <a:r>
              <a:rPr lang="en-US" sz="900" dirty="0" err="1"/>
              <a:t>estabilidade</a:t>
            </a:r>
            <a:r>
              <a:rPr lang="en-US" sz="900" dirty="0"/>
              <a:t>.</a:t>
            </a:r>
          </a:p>
          <a:p>
            <a:pPr marL="230757" indent="-230757">
              <a:lnSpc>
                <a:spcPct val="90000"/>
              </a:lnSpc>
            </a:pPr>
            <a:r>
              <a:rPr lang="en-US" sz="900" dirty="0" err="1"/>
              <a:t>Em</a:t>
            </a:r>
            <a:r>
              <a:rPr lang="en-US" sz="900" dirty="0"/>
              <a:t> </a:t>
            </a:r>
            <a:r>
              <a:rPr lang="en-US" sz="900" dirty="0" err="1"/>
              <a:t>todo</a:t>
            </a:r>
            <a:r>
              <a:rPr lang="en-US" sz="900" dirty="0"/>
              <a:t> o </a:t>
            </a:r>
            <a:r>
              <a:rPr lang="en-US" sz="900" dirty="0" err="1"/>
              <a:t>caso</a:t>
            </a:r>
            <a:r>
              <a:rPr lang="en-US" sz="900" dirty="0"/>
              <a:t>, o </a:t>
            </a:r>
            <a:r>
              <a:rPr lang="en-US" sz="900" dirty="0" err="1"/>
              <a:t>estado</a:t>
            </a:r>
            <a:r>
              <a:rPr lang="en-US" sz="900" dirty="0"/>
              <a:t> (1,1) é </a:t>
            </a:r>
            <a:r>
              <a:rPr lang="en-US" sz="900" dirty="0" err="1"/>
              <a:t>normalmente</a:t>
            </a:r>
            <a:r>
              <a:rPr lang="en-US" sz="900" dirty="0"/>
              <a:t> </a:t>
            </a:r>
            <a:r>
              <a:rPr lang="en-US" sz="900" dirty="0" err="1"/>
              <a:t>indesejável</a:t>
            </a:r>
            <a:r>
              <a:rPr lang="en-US" sz="900" dirty="0"/>
              <a:t> – </a:t>
            </a:r>
            <a:r>
              <a:rPr lang="en-US" sz="900" dirty="0" err="1"/>
              <a:t>não</a:t>
            </a:r>
            <a:r>
              <a:rPr lang="en-US" sz="900" dirty="0"/>
              <a:t> tem </a:t>
            </a:r>
            <a:r>
              <a:rPr lang="en-US" sz="900" dirty="0" err="1"/>
              <a:t>sentido</a:t>
            </a:r>
            <a:r>
              <a:rPr lang="en-US" sz="900" dirty="0"/>
              <a:t> </a:t>
            </a:r>
            <a:r>
              <a:rPr lang="en-US" sz="900" dirty="0" err="1"/>
              <a:t>fazer</a:t>
            </a:r>
            <a:r>
              <a:rPr lang="en-US" sz="900" dirty="0"/>
              <a:t> </a:t>
            </a:r>
            <a:r>
              <a:rPr lang="en-US" sz="900" i="1" dirty="0"/>
              <a:t>set</a:t>
            </a:r>
            <a:r>
              <a:rPr lang="en-US" sz="900" dirty="0"/>
              <a:t> e </a:t>
            </a:r>
            <a:r>
              <a:rPr lang="en-US" sz="900" i="1" dirty="0"/>
              <a:t>reset</a:t>
            </a:r>
            <a:r>
              <a:rPr lang="en-US" sz="900" dirty="0"/>
              <a:t> </a:t>
            </a:r>
            <a:r>
              <a:rPr lang="en-US" sz="900" dirty="0" err="1"/>
              <a:t>em</a:t>
            </a:r>
            <a:r>
              <a:rPr lang="en-US" sz="900" dirty="0"/>
              <a:t> </a:t>
            </a:r>
            <a:r>
              <a:rPr lang="en-US" sz="900" dirty="0" err="1"/>
              <a:t>simultâneo</a:t>
            </a:r>
            <a:r>
              <a:rPr lang="en-US" sz="900" dirty="0"/>
              <a:t>. </a:t>
            </a:r>
            <a:r>
              <a:rPr lang="en-US" sz="900" dirty="0" err="1"/>
              <a:t>Por</a:t>
            </a:r>
            <a:r>
              <a:rPr lang="en-US" sz="900" dirty="0"/>
              <a:t> </a:t>
            </a:r>
            <a:r>
              <a:rPr lang="en-US" sz="900" dirty="0" err="1"/>
              <a:t>vezes</a:t>
            </a:r>
            <a:r>
              <a:rPr lang="en-US" sz="900" dirty="0"/>
              <a:t> é </a:t>
            </a:r>
            <a:r>
              <a:rPr lang="en-US" sz="900" dirty="0" err="1"/>
              <a:t>designado</a:t>
            </a:r>
            <a:r>
              <a:rPr lang="en-US" sz="900" dirty="0"/>
              <a:t> </a:t>
            </a:r>
            <a:r>
              <a:rPr lang="en-US" sz="900" dirty="0" err="1"/>
              <a:t>estado</a:t>
            </a:r>
            <a:r>
              <a:rPr lang="en-US" sz="900" dirty="0"/>
              <a:t> ‘</a:t>
            </a:r>
            <a:r>
              <a:rPr lang="en-US" sz="900" dirty="0" err="1"/>
              <a:t>proibido</a:t>
            </a:r>
            <a:r>
              <a:rPr lang="en-US" sz="900" dirty="0"/>
              <a:t>’. </a:t>
            </a:r>
          </a:p>
          <a:p>
            <a:pPr marL="230757" indent="-230757">
              <a:lnSpc>
                <a:spcPct val="90000"/>
              </a:lnSpc>
            </a:pPr>
            <a:endParaRPr lang="en-US" sz="900" dirty="0"/>
          </a:p>
          <a:p>
            <a:pPr marL="230757" indent="-230757">
              <a:lnSpc>
                <a:spcPct val="90000"/>
              </a:lnSpc>
            </a:pPr>
            <a:endParaRPr lang="pt-PT" sz="9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1895D9-5CD3-4D0D-9339-7718CB82632F}" type="slidenum">
              <a:rPr lang="pt-PT"/>
              <a:pPr/>
              <a:t>14</a:t>
            </a:fld>
            <a:endParaRPr lang="pt-PT"/>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xfrm>
            <a:off x="906357" y="4716661"/>
            <a:ext cx="4984962" cy="4468416"/>
          </a:xfrm>
        </p:spPr>
        <p:txBody>
          <a:bodyPr/>
          <a:lstStyle/>
          <a:p>
            <a:r>
              <a:rPr lang="pt-PT"/>
              <a:t>Gráfico de cima: comportamento ‘ normal’ das entradas</a:t>
            </a:r>
          </a:p>
          <a:p>
            <a:r>
              <a:rPr lang="pt-PT"/>
              <a:t>Gráfico de baixo: S e R activos simultaneamente</a:t>
            </a:r>
          </a:p>
          <a:p>
            <a:endParaRPr lang="pt-PT"/>
          </a:p>
          <a:p>
            <a:r>
              <a:rPr lang="pt-PT"/>
              <a:t>Exercício: partindo apenas dos gráficos superiores (entradas S e R), e ocultando as setinhas de causalidade, tentar reproduzir os gráficos inferiores (evolução das saídas Q e QN).</a:t>
            </a:r>
          </a:p>
          <a:p>
            <a:endParaRPr lang="pt-PT"/>
          </a:p>
          <a:p>
            <a:r>
              <a:rPr lang="pt-PT"/>
              <a:t>Estes gráficos não evidenciam os atrasos de propagação.</a:t>
            </a:r>
          </a:p>
          <a:p>
            <a:endParaRPr lang="pt-PT"/>
          </a:p>
          <a:p>
            <a:r>
              <a:rPr lang="en-US"/>
              <a:t>Como vimos, se S e R comutarem de (1,1) para (0,0) em simultâneo, o resultado é imprevisível: entra-se em meta-estabilidade – pode-se verificar essa situação no simulador (</a:t>
            </a:r>
            <a:r>
              <a:rPr lang="en-US" i="1"/>
              <a:t>DesignWorks</a:t>
            </a:r>
            <a:r>
              <a:rPr lang="en-US"/>
              <a:t>).</a:t>
            </a:r>
          </a:p>
          <a:p>
            <a:r>
              <a:rPr lang="en-US"/>
              <a:t>Por esta razão, pode haver uma especificação de </a:t>
            </a:r>
            <a:r>
              <a:rPr lang="en-US" i="1"/>
              <a:t>tempo de recuperação</a:t>
            </a:r>
            <a:r>
              <a:rPr lang="en-US"/>
              <a:t> – t</a:t>
            </a:r>
            <a:r>
              <a:rPr lang="en-US" baseline="-25000"/>
              <a:t>rec </a:t>
            </a:r>
            <a:r>
              <a:rPr lang="en-US"/>
              <a:t>– tempo mínimo requerido de separação entre a transição H-L de S e R para garantir que se evita meta-estabilidade.</a:t>
            </a:r>
          </a:p>
          <a:p>
            <a:endParaRPr lang="en-US"/>
          </a:p>
          <a:p>
            <a:endParaRPr lang="pt-P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28A543-E5A2-4A43-B595-A3647DC4E8AD}" type="slidenum">
              <a:rPr lang="pt-PT"/>
              <a:pPr/>
              <a:t>15</a:t>
            </a:fld>
            <a:endParaRPr lang="pt-PT"/>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xfrm>
            <a:off x="906357" y="4716661"/>
            <a:ext cx="4984962" cy="4468416"/>
          </a:xfrm>
        </p:spPr>
        <p:txBody>
          <a:bodyPr/>
          <a:lstStyle/>
          <a:p>
            <a:pPr>
              <a:lnSpc>
                <a:spcPct val="150000"/>
              </a:lnSpc>
            </a:pPr>
            <a:r>
              <a:rPr lang="en-US"/>
              <a:t>Atraso de propagação (propagation delay): tempo que uma dada transição de uma entrada demora a reflectir-se numa transição de uma saída; cada par entrada/saída pode ter um atraso de propagação diferente; além disso, o tempo de propagação relativo a transições L-H (1) pode diferir do relativo a transições H-L (2). </a:t>
            </a:r>
          </a:p>
          <a:p>
            <a:pPr>
              <a:lnSpc>
                <a:spcPct val="150000"/>
              </a:lnSpc>
              <a:spcAft>
                <a:spcPct val="30000"/>
              </a:spcAft>
            </a:pPr>
            <a:r>
              <a:rPr lang="en-US"/>
              <a:t>Não estão representadas as situações de transição a que correspondem t</a:t>
            </a:r>
            <a:r>
              <a:rPr lang="en-US" baseline="-10000"/>
              <a:t>pHL(SQN)</a:t>
            </a:r>
            <a:r>
              <a:rPr lang="en-US"/>
              <a:t> e t</a:t>
            </a:r>
            <a:r>
              <a:rPr lang="en-US" baseline="-10000"/>
              <a:t>pLH(RQN)</a:t>
            </a:r>
            <a:r>
              <a:rPr lang="en-US"/>
              <a:t>.</a:t>
            </a:r>
            <a:endParaRPr lang="pt-PT"/>
          </a:p>
          <a:p>
            <a:pPr>
              <a:lnSpc>
                <a:spcPct val="150000"/>
              </a:lnSpc>
            </a:pPr>
            <a:endParaRPr lang="pt-PT"/>
          </a:p>
          <a:p>
            <a:pPr>
              <a:lnSpc>
                <a:spcPct val="150000"/>
              </a:lnSpc>
            </a:pPr>
            <a:r>
              <a:rPr lang="en-US"/>
              <a:t>Também existe uma especificação de </a:t>
            </a:r>
            <a:r>
              <a:rPr lang="en-US" i="1"/>
              <a:t>largura de impulso mínima</a:t>
            </a:r>
            <a:r>
              <a:rPr lang="en-US"/>
              <a:t> (</a:t>
            </a:r>
            <a:r>
              <a:rPr lang="en-US" i="1"/>
              <a:t>minimum pulse width</a:t>
            </a:r>
            <a:r>
              <a:rPr lang="en-US"/>
              <a:t>) de </a:t>
            </a:r>
            <a:r>
              <a:rPr lang="en-US" i="1"/>
              <a:t>reset</a:t>
            </a:r>
            <a:r>
              <a:rPr lang="en-US"/>
              <a:t> (ou </a:t>
            </a:r>
            <a:r>
              <a:rPr lang="en-US" i="1"/>
              <a:t>set</a:t>
            </a:r>
            <a:r>
              <a:rPr lang="en-US"/>
              <a:t>)– duração mínima requerida para garantir que impulsos injectados em R (ou S) fazem efeito e não se entra em meta-estabilidade (vide analogia mecânica I – atrás).</a:t>
            </a:r>
          </a:p>
          <a:p>
            <a:endParaRPr lang="pt-P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FF213-9998-42F9-93CC-7B82DC331EB9}" type="slidenum">
              <a:rPr lang="pt-PT"/>
              <a:pPr/>
              <a:t>16</a:t>
            </a:fld>
            <a:endParaRPr lang="pt-PT"/>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xfrm>
            <a:off x="906357" y="4716661"/>
            <a:ext cx="4984962" cy="4468416"/>
          </a:xfrm>
        </p:spPr>
        <p:txBody>
          <a:bodyPr/>
          <a:lstStyle/>
          <a:p>
            <a:r>
              <a:rPr lang="pt-PT"/>
              <a:t>O primeiro é o mais correcto.</a:t>
            </a:r>
          </a:p>
          <a:p>
            <a:r>
              <a:rPr lang="pt-PT"/>
              <a:t>O segundo é preferível na representação em lógica mista (bubble-to-bubble) – mas, como vimos,. QN nem sempre é de facto Q negado…</a:t>
            </a:r>
          </a:p>
          <a:p>
            <a:r>
              <a:rPr lang="pt-PT"/>
              <a:t>O último símbolo está errado devido à dupla inversão.</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173B1A-1FA7-4361-AEC0-EE625B0DDAD2}" type="slidenum">
              <a:rPr lang="pt-PT"/>
              <a:pPr/>
              <a:t>17</a:t>
            </a:fld>
            <a:endParaRPr lang="pt-PT"/>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xfrm>
            <a:off x="906357" y="4716661"/>
            <a:ext cx="4984962" cy="4468416"/>
          </a:xfrm>
        </p:spPr>
        <p:txBody>
          <a:bodyPr/>
          <a:lstStyle/>
          <a:p>
            <a:pPr marL="230757" indent="-230757"/>
            <a:r>
              <a:rPr lang="pt-PT" dirty="0"/>
              <a:t>Mais usada porque as portas NAND são preferidas às NOR nas famílias TTL e CMOS</a:t>
            </a:r>
          </a:p>
          <a:p>
            <a:pPr marL="230757" indent="-230757"/>
            <a:endParaRPr lang="pt-PT"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7C67C6-9238-4000-AF6F-E604CD8EC4B1}" type="slidenum">
              <a:rPr lang="pt-PT"/>
              <a:pPr/>
              <a:t>18</a:t>
            </a:fld>
            <a:endParaRPr lang="pt-PT"/>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a:xfrm>
            <a:off x="906357" y="4716661"/>
            <a:ext cx="4984962" cy="4468416"/>
          </a:xfrm>
        </p:spPr>
        <p:txBody>
          <a:bodyPr/>
          <a:lstStyle/>
          <a:p>
            <a:pPr marL="230757" indent="-230757"/>
            <a:r>
              <a:rPr lang="pt-PT" dirty="0" err="1"/>
              <a:t>Latch</a:t>
            </a:r>
            <a:r>
              <a:rPr lang="pt-PT" dirty="0"/>
              <a:t> SR com portas NAND é similar à anterior (com portas NOR); únicas diferenças:</a:t>
            </a:r>
          </a:p>
          <a:p>
            <a:pPr marL="692270" lvl="1" indent="-230757">
              <a:buFontTx/>
              <a:buChar char="-"/>
            </a:pPr>
            <a:r>
              <a:rPr lang="pt-PT" dirty="0"/>
              <a:t>Entradas S e R </a:t>
            </a:r>
            <a:r>
              <a:rPr lang="pt-PT" dirty="0" err="1"/>
              <a:t>activas</a:t>
            </a:r>
            <a:r>
              <a:rPr lang="pt-PT" dirty="0"/>
              <a:t> baixas</a:t>
            </a:r>
            <a:r>
              <a:rPr lang="en-US" dirty="0"/>
              <a:t>.</a:t>
            </a:r>
          </a:p>
          <a:p>
            <a:pPr marL="692270" lvl="1" indent="-230757">
              <a:buFontTx/>
              <a:buChar char="-"/>
            </a:pPr>
            <a:r>
              <a:rPr lang="en-US" dirty="0" err="1"/>
              <a:t>Quando</a:t>
            </a:r>
            <a:r>
              <a:rPr lang="en-US" dirty="0"/>
              <a:t> S e R </a:t>
            </a:r>
            <a:r>
              <a:rPr lang="en-US" dirty="0" err="1"/>
              <a:t>estão</a:t>
            </a:r>
            <a:r>
              <a:rPr lang="en-US" dirty="0"/>
              <a:t> ambos </a:t>
            </a:r>
            <a:r>
              <a:rPr lang="en-US" dirty="0" err="1"/>
              <a:t>activos</a:t>
            </a:r>
            <a:r>
              <a:rPr lang="en-US" dirty="0"/>
              <a:t>, </a:t>
            </a:r>
            <a:r>
              <a:rPr lang="en-US" dirty="0" err="1"/>
              <a:t>saídas</a:t>
            </a:r>
            <a:r>
              <a:rPr lang="en-US" dirty="0"/>
              <a:t> </a:t>
            </a:r>
            <a:r>
              <a:rPr lang="en-US" dirty="0" err="1"/>
              <a:t>vão</a:t>
            </a:r>
            <a:r>
              <a:rPr lang="en-US" dirty="0"/>
              <a:t> </a:t>
            </a:r>
            <a:r>
              <a:rPr lang="en-US" dirty="0" err="1"/>
              <a:t>ambas</a:t>
            </a:r>
            <a:r>
              <a:rPr lang="en-US" dirty="0"/>
              <a:t> a 1 (e </a:t>
            </a:r>
            <a:r>
              <a:rPr lang="en-US" dirty="0" err="1"/>
              <a:t>não</a:t>
            </a:r>
            <a:r>
              <a:rPr lang="en-US" dirty="0"/>
              <a:t> a 0)</a:t>
            </a:r>
          </a:p>
          <a:p>
            <a:pPr marL="230757" indent="-230757"/>
            <a:endParaRPr lang="pt-PT" dirty="0"/>
          </a:p>
          <a:p>
            <a:pPr marL="230757" indent="-230757"/>
            <a:endParaRPr lang="pt-PT"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911719-FCA5-420B-BFFD-ABA53F1AF330}" type="slidenum">
              <a:rPr lang="pt-PT"/>
              <a:pPr/>
              <a:t>19</a:t>
            </a:fld>
            <a:endParaRPr lang="pt-PT"/>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xfrm>
            <a:off x="906357" y="4716661"/>
            <a:ext cx="4984962" cy="4468416"/>
          </a:xfrm>
        </p:spPr>
        <p:txBody>
          <a:bodyPr/>
          <a:lstStyle/>
          <a:p>
            <a:r>
              <a:rPr lang="pt-PT"/>
              <a:t>Adicionando um sinal de habilitação, C, temos este esquema.</a:t>
            </a:r>
          </a:p>
          <a:p>
            <a:r>
              <a:rPr lang="pt-PT"/>
              <a:t>As combinações com C=1 correspondem à Latch S-R com portas NAND mas com inversão das entradas (passam a activas altas).</a:t>
            </a:r>
          </a:p>
          <a:p>
            <a:r>
              <a:rPr lang="pt-PT"/>
              <a:t>Com C=0, obtemos a combinação (S_L,R_L)=(1,1) da Latch S-R com portas NAND. </a:t>
            </a:r>
          </a:p>
          <a:p>
            <a:endParaRPr lang="pt-PT"/>
          </a:p>
          <a:p>
            <a:r>
              <a:rPr lang="pt-PT"/>
              <a:t>Passámos a dispor de duas formas de memorizar: C=0 e (S,R)=(0,0). Isto abre caminho a um excelente melhoramento – a latch tipo D – que nos livrará do estado ‘proibido’ (S,R)=(1,1).</a:t>
            </a:r>
          </a:p>
          <a:p>
            <a:endParaRPr lang="pt-PT"/>
          </a:p>
          <a:p>
            <a:r>
              <a:rPr lang="pt-PT"/>
              <a:t>Note-se que o perigo de meta-estabilidade aqui agudiza-se, porque se S e R forem 1 (o estado ‘ proibido’), a transição H-L de C equivale à transição simultânea de S e R para 0… - ver gráficos página 538 Wakerly (3ª 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282EA4-EDF6-4D66-A0AF-9CE22113E2A7}"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1EFC5D-F02F-40CF-9356-DD4297D86366}" type="slidenum">
              <a:rPr lang="pt-PT"/>
              <a:pPr/>
              <a:t>20</a:t>
            </a:fld>
            <a:endParaRPr lang="pt-PT"/>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xfrm>
            <a:off x="906357" y="4716661"/>
            <a:ext cx="4984962" cy="4468416"/>
          </a:xfrm>
        </p:spPr>
        <p:txBody>
          <a:bodyPr/>
          <a:lstStyle/>
          <a:p>
            <a:r>
              <a:rPr lang="pt-PT"/>
              <a:t>A Latch tipo D é conseguida por uma variação muito simples da latch S-R com enable: forçamos S e R a serem complementares, pelo que proibimos os estados (S,R)=(0,0) e (S,R)=(1,1).</a:t>
            </a:r>
          </a:p>
          <a:p>
            <a:endParaRPr lang="pt-PT"/>
          </a:p>
          <a:p>
            <a:r>
              <a:rPr lang="pt-PT"/>
              <a:t>Quanto ao estado (1,1), ficamos felizes por nos vermos livres dele – é o estado ‘ proibido’.</a:t>
            </a:r>
          </a:p>
          <a:p>
            <a:r>
              <a:rPr lang="pt-PT"/>
              <a:t>O estado (S,R)=(0,0) era o estado de memorização original da Latch S-R, mas podemos dispensá-lo. De  facto, graças à introdução do ‘enable’, temos um estado de memorização alternativo (C=0).</a:t>
            </a:r>
          </a:p>
          <a:p>
            <a:endParaRPr lang="pt-PT"/>
          </a:p>
          <a:p>
            <a:r>
              <a:rPr lang="pt-PT"/>
              <a:t>Esta latch é simples e extremamente útil; é usada para armazenar informação.</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136E5C-AB9B-4EB2-9F3E-B4B514E505AF}" type="slidenum">
              <a:rPr lang="pt-PT"/>
              <a:pPr/>
              <a:t>21</a:t>
            </a:fld>
            <a:endParaRPr lang="pt-PT"/>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xfrm>
            <a:off x="906357" y="4716661"/>
            <a:ext cx="4984962" cy="4468416"/>
          </a:xfrm>
        </p:spPr>
        <p:txBody>
          <a:bodyPr/>
          <a:lstStyle/>
          <a:p>
            <a:r>
              <a:rPr lang="pt-PT"/>
              <a:t>Quando C=1,  a latch fica aberta, ou transparente (saída segue a entrada: Q=D)</a:t>
            </a:r>
          </a:p>
          <a:p>
            <a:r>
              <a:rPr lang="pt-PT"/>
              <a:t>Quando C=0, a letch fica fechada: memoriza (o valor de Q é retido)</a:t>
            </a:r>
          </a:p>
          <a:p>
            <a:endParaRPr lang="pt-PT"/>
          </a:p>
          <a:p>
            <a:r>
              <a:rPr lang="pt-PT"/>
              <a:t>A entrada C pode ser designada CLK, EN ou G e por vezes é activa baixa.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01EF4A-232B-4233-BE13-FA0E5DA24A12}" type="slidenum">
              <a:rPr lang="pt-PT"/>
              <a:pPr/>
              <a:t>22</a:t>
            </a:fld>
            <a:endParaRPr lang="pt-PT"/>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xfrm>
            <a:off x="906357" y="4716661"/>
            <a:ext cx="4984962" cy="4468416"/>
          </a:xfrm>
        </p:spPr>
        <p:txBody>
          <a:bodyPr/>
          <a:lstStyle/>
          <a:p>
            <a:r>
              <a:rPr lang="en-US"/>
              <a:t>Atraso de propagação (propagation delay): tempo que uma dada transição de uma entrada demora a reflectir-se numa transição de uma saída; cada par entrada/saída pode ter um atraso de propagação diferente; além disso, o tempo de propagação relativo a transições L-H (1,3 e 5) pode diferir do relativo a transições H-L (2 e 4). Mais uma vez, não estão representadas todas as situações.</a:t>
            </a:r>
          </a:p>
          <a:p>
            <a:endParaRPr lang="en-US"/>
          </a:p>
          <a:p>
            <a:r>
              <a:rPr lang="en-US"/>
              <a:t>Apesar de eliminar o problema S=R=1 presente na latch S-R, a latch D não elimina o problema da meta-estabilidade!</a:t>
            </a:r>
          </a:p>
          <a:p>
            <a:r>
              <a:rPr lang="en-US"/>
              <a:t>Para evitá-la, é preciso garantir que, no momento em que a latch fecha (transição H-L de C), o sinal de entrada (D) esteja estável durante uma janela temporal de t</a:t>
            </a:r>
            <a:r>
              <a:rPr lang="en-US" baseline="-10000"/>
              <a:t>setup</a:t>
            </a:r>
            <a:r>
              <a:rPr lang="en-US"/>
              <a:t>+t</a:t>
            </a:r>
            <a:r>
              <a:rPr lang="en-US" baseline="-10000"/>
              <a:t>hold</a:t>
            </a:r>
            <a:r>
              <a:rPr lang="en-US"/>
              <a:t>, sendo t</a:t>
            </a:r>
            <a:r>
              <a:rPr lang="en-US" baseline="-10000"/>
              <a:t>setup</a:t>
            </a:r>
            <a:r>
              <a:rPr lang="en-US"/>
              <a:t> e t</a:t>
            </a:r>
            <a:r>
              <a:rPr lang="en-US" baseline="-10000"/>
              <a:t>hold</a:t>
            </a:r>
            <a:r>
              <a:rPr lang="en-US"/>
              <a:t> os períodos mínimos de estabilidade de D respectivamente </a:t>
            </a:r>
            <a:r>
              <a:rPr lang="en-US" u="sng"/>
              <a:t>antes</a:t>
            </a:r>
            <a:r>
              <a:rPr lang="en-US"/>
              <a:t> e </a:t>
            </a:r>
            <a:r>
              <a:rPr lang="en-US" u="sng"/>
              <a:t>depois</a:t>
            </a:r>
            <a:r>
              <a:rPr lang="en-US"/>
              <a:t> da transição H-L de C. Se D variar nessa janela, a saída é imprevisível.</a:t>
            </a:r>
          </a:p>
          <a:p>
            <a:endParaRPr lang="pt-P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2A32A7-A5F1-4EE7-AF53-A368054A1ACC}" type="slidenum">
              <a:rPr lang="pt-PT"/>
              <a:pPr/>
              <a:t>23</a:t>
            </a:fld>
            <a:endParaRPr lang="pt-PT"/>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pt-PT"/>
              <a:t>Dispositivos com comportamento funcional distinto!</a:t>
            </a:r>
          </a:p>
          <a:p>
            <a:r>
              <a:rPr lang="pt-PT"/>
              <a:t>No entanto, chama-se a atenção para o facto de alguns autores designarem (incorrectamente) como flip-flops alguns dispositivos que devem ser classificados como latches.</a:t>
            </a:r>
          </a:p>
          <a:p>
            <a:endParaRPr lang="pt-PT"/>
          </a:p>
          <a:p>
            <a:r>
              <a:rPr lang="pt-PT"/>
              <a:t>Como se consegue o comportamento descrito para os flip-flops?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86545C-9A84-49F5-B5F1-C3122CE5146D}" type="slidenum">
              <a:rPr lang="pt-PT"/>
              <a:pPr/>
              <a:t>24</a:t>
            </a:fld>
            <a:endParaRPr lang="pt-PT"/>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xfrm>
            <a:off x="906357" y="4716661"/>
            <a:ext cx="4984962" cy="4468416"/>
          </a:xfrm>
        </p:spPr>
        <p:txBody>
          <a:bodyPr/>
          <a:lstStyle/>
          <a:p>
            <a:r>
              <a:rPr lang="pt-PT"/>
              <a:t>O Flip-flop tipo D é construído por associação de 2 latches tipo D.</a:t>
            </a:r>
          </a:p>
          <a:p>
            <a:r>
              <a:rPr lang="pt-PT"/>
              <a:t>A primeira é a </a:t>
            </a:r>
            <a:r>
              <a:rPr lang="pt-PT" i="1"/>
              <a:t>master</a:t>
            </a:r>
            <a:r>
              <a:rPr lang="pt-PT"/>
              <a:t>. A segunda é a </a:t>
            </a:r>
            <a:r>
              <a:rPr lang="pt-PT" i="1"/>
              <a:t>slave</a:t>
            </a:r>
            <a:r>
              <a:rPr lang="pt-PT"/>
              <a:t>.</a:t>
            </a:r>
          </a:p>
          <a:p>
            <a:endParaRPr lang="pt-PT"/>
          </a:p>
          <a:p>
            <a:r>
              <a:rPr lang="pt-PT"/>
              <a:t>Quando a master abre, a slave fecha, e vice-versa.</a:t>
            </a:r>
          </a:p>
          <a:p>
            <a:r>
              <a:rPr lang="pt-PT"/>
              <a:t>Quando C sobe, a latch </a:t>
            </a:r>
            <a:r>
              <a:rPr lang="pt-PT" i="1"/>
              <a:t>slave</a:t>
            </a:r>
            <a:r>
              <a:rPr lang="pt-PT"/>
              <a:t> abre. O valor de QM (que é o de D imediatamente antes dessa transição, pois a latch </a:t>
            </a:r>
            <a:r>
              <a:rPr lang="pt-PT" i="1"/>
              <a:t>master</a:t>
            </a:r>
            <a:r>
              <a:rPr lang="pt-PT"/>
              <a:t> estava aberta até esse instante) passa para Q. É o único momento em que Q pode mudar. Por isso se diz que o FF é ‘ edge-triggered’ (sensível à transição – transição ascendente neste caso: </a:t>
            </a:r>
            <a:r>
              <a:rPr lang="pt-PT" i="1"/>
              <a:t>positive-edge-triggered</a:t>
            </a:r>
            <a:r>
              <a:rPr lang="pt-PT"/>
              <a:t>). Em todo o restante tempo, o valor de Q é retido.</a:t>
            </a:r>
          </a:p>
          <a:p>
            <a:endParaRPr lang="pt-PT"/>
          </a:p>
          <a:p>
            <a:r>
              <a:rPr lang="pt-PT"/>
              <a:t>Suprimindo o inversor assinalado, passaríamos a ter um FF sensível à transição descendente (</a:t>
            </a:r>
            <a:r>
              <a:rPr lang="pt-PT" i="1"/>
              <a:t>negative-edge-triggered</a:t>
            </a:r>
            <a:r>
              <a:rPr lang="pt-PT"/>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D21946-1371-4278-ACEA-CA80447B7EF5}" type="slidenum">
              <a:rPr lang="pt-PT"/>
              <a:pPr/>
              <a:t>25</a:t>
            </a:fld>
            <a:endParaRPr lang="pt-PT"/>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pt-PT"/>
              <a:t>D é arbitrário</a:t>
            </a:r>
          </a:p>
          <a:p>
            <a:r>
              <a:rPr lang="pt-PT"/>
              <a:t>CLK é um sinal de clock</a:t>
            </a:r>
          </a:p>
          <a:p>
            <a:r>
              <a:rPr lang="pt-PT"/>
              <a:t>Obtemos QM de D por análise da latch master (aberta quando CLK=0)</a:t>
            </a:r>
          </a:p>
          <a:p>
            <a:r>
              <a:rPr lang="pt-PT"/>
              <a:t>Obtemos Q de QM por análise da latch slave (aberta quando CLK=1)</a:t>
            </a:r>
          </a:p>
          <a:p>
            <a:r>
              <a:rPr lang="pt-PT"/>
              <a:t>QN é o complementar de Q</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F3B28C-CF1F-4CFC-A812-3000750D5A0E}" type="slidenum">
              <a:rPr lang="pt-PT"/>
              <a:pPr/>
              <a:t>26</a:t>
            </a:fld>
            <a:endParaRPr lang="pt-PT"/>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xfrm>
            <a:off x="906357" y="4716661"/>
            <a:ext cx="4984962" cy="4468416"/>
          </a:xfrm>
        </p:spPr>
        <p:txBody>
          <a:bodyPr/>
          <a:lstStyle/>
          <a:p>
            <a:r>
              <a:rPr lang="en-US"/>
              <a:t>Atrasos de propagação (relativos a CLK)</a:t>
            </a:r>
          </a:p>
          <a:p>
            <a:r>
              <a:rPr lang="en-US"/>
              <a:t>Tempos de </a:t>
            </a:r>
            <a:r>
              <a:rPr lang="en-US" i="1"/>
              <a:t>setup</a:t>
            </a:r>
            <a:r>
              <a:rPr lang="en-US"/>
              <a:t> e </a:t>
            </a:r>
            <a:r>
              <a:rPr lang="en-US" i="1"/>
              <a:t>hold</a:t>
            </a:r>
            <a:r>
              <a:rPr lang="en-US"/>
              <a:t> em torno da transição de CLK (como na latch D).</a:t>
            </a:r>
          </a:p>
          <a:p>
            <a:endParaRPr lang="en-US"/>
          </a:p>
          <a:p>
            <a:r>
              <a:rPr lang="en-US"/>
              <a:t>Se os tempos de setup e/ou hold não forem respeitados, o FF pode entrar em meta-estabilidade. Como sempre, poderá sair dela após um período de duração aleatória, mas também é possível forçar a saída da situação de meta-estabilidade na transição seguinte do CLK, como ilustrado.</a:t>
            </a:r>
          </a:p>
          <a:p>
            <a:endParaRPr lang="pt-PT"/>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63A0B1-CB76-42E3-9C73-0031DF0B5E47}" type="slidenum">
              <a:rPr lang="pt-PT"/>
              <a:pPr/>
              <a:t>27</a:t>
            </a:fld>
            <a:endParaRPr lang="pt-PT"/>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xfrm>
            <a:off x="906357" y="4716661"/>
            <a:ext cx="4984962" cy="4468416"/>
          </a:xfrm>
        </p:spPr>
        <p:txBody>
          <a:bodyPr/>
          <a:lstStyle/>
          <a:p>
            <a:r>
              <a:rPr lang="pt-PT"/>
              <a:t>Suprimindo o primeiro inversor (assinalado) no esquema analisado anteriormente, temos um FF em tudo semelhante mas sensível às transições descendentes (</a:t>
            </a:r>
            <a:r>
              <a:rPr lang="pt-PT" i="1"/>
              <a:t>negative-edge-triggered</a:t>
            </a:r>
            <a:r>
              <a:rPr lang="pt-PT"/>
              <a:t>).</a:t>
            </a:r>
          </a:p>
          <a:p>
            <a:endParaRPr lang="pt-PT"/>
          </a:p>
          <a:p>
            <a:r>
              <a:rPr lang="pt-PT"/>
              <a:t>Alguns Flip-flops do tipo D dispõem também de entradas assíncronas</a:t>
            </a:r>
            <a:r>
              <a:rPr lang="pt-PT" i="1"/>
              <a:t> preset</a:t>
            </a:r>
            <a:r>
              <a:rPr lang="pt-PT"/>
              <a:t> e </a:t>
            </a:r>
            <a:r>
              <a:rPr lang="pt-PT" i="1"/>
              <a:t>clear</a:t>
            </a:r>
            <a:r>
              <a:rPr lang="pt-PT"/>
              <a:t> semelhantes respectivamente às </a:t>
            </a:r>
            <a:r>
              <a:rPr lang="pt-PT" i="1"/>
              <a:t>set</a:t>
            </a:r>
            <a:r>
              <a:rPr lang="pt-PT"/>
              <a:t> e </a:t>
            </a:r>
            <a:r>
              <a:rPr lang="pt-PT" i="1"/>
              <a:t>reset</a:t>
            </a:r>
            <a:r>
              <a:rPr lang="pt-PT"/>
              <a:t> de uma latch S-R. Funcionam independentemente das entradas D e C. Embora possam ser usadas de outros modos, é boa norma reservá-las para funções de teste e inicialização, nomeadamente para forçar o circuito a um estado inicial conhecido quando se liga a alimentação eléctrica (power-up).</a:t>
            </a:r>
          </a:p>
          <a:p>
            <a:endParaRPr lang="pt-PT"/>
          </a:p>
          <a:p>
            <a:endParaRPr lang="pt-PT"/>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709F05-30AB-4347-8F19-E26AFC5D5CBD}" type="slidenum">
              <a:rPr lang="pt-PT"/>
              <a:pPr/>
              <a:t>28</a:t>
            </a:fld>
            <a:endParaRPr lang="pt-PT"/>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a:xfrm>
            <a:off x="906357" y="4716661"/>
            <a:ext cx="4984962" cy="4468416"/>
          </a:xfrm>
        </p:spPr>
        <p:txBody>
          <a:bodyPr/>
          <a:lstStyle/>
          <a:p>
            <a:r>
              <a:rPr lang="pt-PT"/>
              <a:t>FF D com </a:t>
            </a:r>
            <a:r>
              <a:rPr lang="pt-PT" i="1"/>
              <a:t>clock enable</a:t>
            </a:r>
            <a:r>
              <a:rPr lang="pt-PT"/>
              <a:t>: obtido simplesmente acrescentando um multiplexer controlado por EN para escolher entre a entrada D e o sinal de saída Q. Se EN estiver activo, o FF funciona normalmente (entrada D ao pino D interno); se estiver desactivo, retém o seu valor de saída independentemente da entrada D (pois Q é injectada no pino D interno). Embora EN nada interfira com o pino de CLK, o seu efeito é perfeitamente descrito pela expressão ‘clock enable’, pois quando EN está desactivo é como se o sinal de clock estivesse inibido. EN pode ser activo-baixo.</a:t>
            </a:r>
          </a:p>
          <a:p>
            <a:endParaRPr lang="pt-PT"/>
          </a:p>
          <a:p>
            <a:r>
              <a:rPr lang="pt-PT"/>
              <a:t>Scan – esquema de multiplexagem muito semelhante ao anterior, usado para teste de ASIC.</a:t>
            </a:r>
          </a:p>
          <a:p>
            <a:r>
              <a:rPr lang="pt-PT"/>
              <a:t>Test input (TI) é habilitado por test enable (TE) em alternativa ao funcionamento normal, em que a entrada é 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9EE285-DC48-4011-83D8-2E0CDD1A946B}" type="slidenum">
              <a:rPr lang="pt-PT"/>
              <a:pPr/>
              <a:t>29</a:t>
            </a:fld>
            <a:endParaRPr lang="pt-PT"/>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pPr>
              <a:lnSpc>
                <a:spcPct val="90000"/>
              </a:lnSpc>
            </a:pPr>
            <a:r>
              <a:rPr lang="pt-PT" dirty="0"/>
              <a:t>[Distribuir folha-resumo semi-preenchida (o que falta será TPC), já com espaço para os diagramas de estado.]</a:t>
            </a:r>
          </a:p>
          <a:p>
            <a:pPr>
              <a:lnSpc>
                <a:spcPct val="90000"/>
              </a:lnSpc>
            </a:pPr>
            <a:endParaRPr lang="pt-PT" dirty="0"/>
          </a:p>
          <a:p>
            <a:pPr>
              <a:lnSpc>
                <a:spcPct val="90000"/>
              </a:lnSpc>
            </a:pPr>
            <a:r>
              <a:rPr lang="pt-PT" dirty="0"/>
              <a:t>Interessam-nos sobretudo os FF </a:t>
            </a:r>
            <a:r>
              <a:rPr lang="pt-PT" i="1" dirty="0"/>
              <a:t>edge-triggered, </a:t>
            </a:r>
            <a:r>
              <a:rPr lang="pt-PT" dirty="0"/>
              <a:t>pois são de longe os mais usados na construção de máquinas de estados</a:t>
            </a:r>
            <a:r>
              <a:rPr lang="pt-PT" i="1" dirty="0"/>
              <a:t>.</a:t>
            </a:r>
            <a:endParaRPr lang="pt-PT" dirty="0"/>
          </a:p>
          <a:p>
            <a:pPr>
              <a:lnSpc>
                <a:spcPct val="90000"/>
              </a:lnSpc>
            </a:pPr>
            <a:endParaRPr lang="pt-PT" b="1" dirty="0"/>
          </a:p>
          <a:p>
            <a:pPr>
              <a:lnSpc>
                <a:spcPct val="90000"/>
              </a:lnSpc>
            </a:pPr>
            <a:r>
              <a:rPr lang="pt-PT" b="1" dirty="0"/>
              <a:t>Tabelas funcionais</a:t>
            </a:r>
            <a:r>
              <a:rPr lang="pt-PT" dirty="0"/>
              <a:t>: especificam o comportamento do FF (já vimos).</a:t>
            </a:r>
          </a:p>
          <a:p>
            <a:pPr>
              <a:lnSpc>
                <a:spcPct val="90000"/>
              </a:lnSpc>
            </a:pPr>
            <a:endParaRPr lang="pt-PT" dirty="0"/>
          </a:p>
          <a:p>
            <a:pPr>
              <a:lnSpc>
                <a:spcPct val="90000"/>
              </a:lnSpc>
            </a:pPr>
            <a:r>
              <a:rPr lang="pt-PT" b="1" dirty="0"/>
              <a:t>Tabelas de transições</a:t>
            </a:r>
            <a:r>
              <a:rPr lang="pt-PT" dirty="0"/>
              <a:t>: especificam o </a:t>
            </a:r>
            <a:r>
              <a:rPr lang="pt-PT" b="1" dirty="0"/>
              <a:t>estado seguinte</a:t>
            </a:r>
            <a:r>
              <a:rPr lang="pt-PT" dirty="0"/>
              <a:t> ( Q* ) em função das entradas de excitação (deduzem-se das anteriores).</a:t>
            </a:r>
          </a:p>
          <a:p>
            <a:pPr>
              <a:lnSpc>
                <a:spcPct val="90000"/>
              </a:lnSpc>
            </a:pPr>
            <a:r>
              <a:rPr lang="pt-PT" dirty="0"/>
              <a:t>Das tabelas de transições, obtêm-se as </a:t>
            </a:r>
            <a:r>
              <a:rPr lang="pt-PT" b="1" dirty="0"/>
              <a:t>equações características</a:t>
            </a:r>
            <a:r>
              <a:rPr lang="pt-PT" dirty="0"/>
              <a:t>, recorrendo a mapas de Karnaugh.</a:t>
            </a:r>
          </a:p>
          <a:p>
            <a:pPr>
              <a:lnSpc>
                <a:spcPct val="90000"/>
              </a:lnSpc>
            </a:pPr>
            <a:r>
              <a:rPr lang="en-US" dirty="0"/>
              <a:t>São </a:t>
            </a:r>
            <a:r>
              <a:rPr lang="en-US" dirty="0" err="1"/>
              <a:t>muito</a:t>
            </a:r>
            <a:r>
              <a:rPr lang="en-US" dirty="0"/>
              <a:t> </a:t>
            </a:r>
            <a:r>
              <a:rPr lang="en-US" dirty="0" err="1"/>
              <a:t>úteis</a:t>
            </a:r>
            <a:r>
              <a:rPr lang="en-US" dirty="0"/>
              <a:t> </a:t>
            </a:r>
            <a:r>
              <a:rPr lang="en-US" dirty="0" err="1"/>
              <a:t>na</a:t>
            </a:r>
            <a:r>
              <a:rPr lang="en-US" dirty="0"/>
              <a:t> </a:t>
            </a:r>
            <a:r>
              <a:rPr lang="en-US" dirty="0" err="1"/>
              <a:t>análise</a:t>
            </a:r>
            <a:r>
              <a:rPr lang="en-US" dirty="0"/>
              <a:t> e </a:t>
            </a:r>
            <a:r>
              <a:rPr lang="en-US" dirty="0" err="1"/>
              <a:t>síntese</a:t>
            </a:r>
            <a:r>
              <a:rPr lang="en-US" dirty="0"/>
              <a:t> de </a:t>
            </a:r>
            <a:r>
              <a:rPr lang="en-US" dirty="0" err="1"/>
              <a:t>máquinas</a:t>
            </a:r>
            <a:r>
              <a:rPr lang="en-US" dirty="0"/>
              <a:t> de </a:t>
            </a:r>
            <a:r>
              <a:rPr lang="en-US" dirty="0" err="1"/>
              <a:t>estado</a:t>
            </a:r>
            <a:r>
              <a:rPr lang="en-US" dirty="0"/>
              <a:t>.</a:t>
            </a:r>
          </a:p>
          <a:p>
            <a:pPr lvl="1">
              <a:lnSpc>
                <a:spcPct val="90000"/>
              </a:lnSpc>
            </a:pPr>
            <a:r>
              <a:rPr lang="en-US" dirty="0" err="1"/>
              <a:t>Exemplos</a:t>
            </a:r>
            <a:r>
              <a:rPr lang="en-US" dirty="0"/>
              <a:t>: 	Latch SR: Q* = S + R´ Q</a:t>
            </a:r>
          </a:p>
          <a:p>
            <a:pPr lvl="1">
              <a:lnSpc>
                <a:spcPct val="90000"/>
              </a:lnSpc>
            </a:pPr>
            <a:r>
              <a:rPr lang="en-US" dirty="0"/>
              <a:t>			Flip-flop D: Q* = D </a:t>
            </a:r>
          </a:p>
          <a:p>
            <a:pPr>
              <a:lnSpc>
                <a:spcPct val="90000"/>
              </a:lnSpc>
            </a:pPr>
            <a:endParaRPr lang="pt-PT" dirty="0"/>
          </a:p>
          <a:p>
            <a:pPr>
              <a:lnSpc>
                <a:spcPct val="90000"/>
              </a:lnSpc>
            </a:pPr>
            <a:r>
              <a:rPr lang="pt-PT" b="1" dirty="0"/>
              <a:t>Tabelas de excitação</a:t>
            </a:r>
            <a:r>
              <a:rPr lang="pt-PT" dirty="0"/>
              <a:t>: deduzem-se das tabelas de transições. Listam todas as mudanças de estado possíveis e indicam que excitação (valores das entradas) é necessária para conseguir cada uma delas. Isto é útil na síntese de máquinas de estado.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282EA4-EDF6-4D66-A0AF-9CE22113E2A7}" type="slidenum">
              <a:rPr lang="en-US" smtClean="0"/>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0DA271-5B4E-4A88-9307-F5F7CA1E4328}" type="slidenum">
              <a:rPr lang="pt-PT"/>
              <a:pPr/>
              <a:t>30</a:t>
            </a:fld>
            <a:endParaRPr lang="pt-PT"/>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a:lnSpc>
                <a:spcPct val="90000"/>
              </a:lnSpc>
            </a:pPr>
            <a:r>
              <a:rPr lang="pt-PT" sz="1000" dirty="0"/>
              <a:t>Focar-nos-emos nas chamadas </a:t>
            </a:r>
            <a:r>
              <a:rPr lang="pt-PT" sz="1000" b="1" dirty="0"/>
              <a:t>máquinas de estados finitos síncronas, </a:t>
            </a:r>
            <a:r>
              <a:rPr lang="pt-PT" sz="1000" dirty="0"/>
              <a:t>com um único sinal de relógio (clock) – </a:t>
            </a:r>
            <a:r>
              <a:rPr lang="pt-PT" sz="1000" i="1" dirty="0"/>
              <a:t>clocked synchronous state machines</a:t>
            </a:r>
            <a:r>
              <a:rPr lang="pt-PT" sz="1000" dirty="0"/>
              <a:t>.</a:t>
            </a:r>
          </a:p>
          <a:p>
            <a:pPr>
              <a:lnSpc>
                <a:spcPct val="90000"/>
              </a:lnSpc>
            </a:pPr>
            <a:r>
              <a:rPr lang="en-US" sz="1000" dirty="0"/>
              <a:t>[</a:t>
            </a:r>
            <a:r>
              <a:rPr lang="en-US" sz="1000" b="1" dirty="0"/>
              <a:t>Nota</a:t>
            </a:r>
            <a:r>
              <a:rPr lang="en-US" sz="1000" dirty="0"/>
              <a:t>: </a:t>
            </a:r>
            <a:r>
              <a:rPr lang="en-US" sz="1000" dirty="0" err="1"/>
              <a:t>Existem</a:t>
            </a:r>
            <a:r>
              <a:rPr lang="en-US" sz="1000" dirty="0"/>
              <a:t> outros </a:t>
            </a:r>
            <a:r>
              <a:rPr lang="en-US" sz="1000" dirty="0" err="1"/>
              <a:t>tipos</a:t>
            </a:r>
            <a:r>
              <a:rPr lang="en-US" sz="1000" dirty="0"/>
              <a:t> de </a:t>
            </a:r>
            <a:r>
              <a:rPr lang="en-US" sz="1000" dirty="0" err="1"/>
              <a:t>circuitos</a:t>
            </a:r>
            <a:r>
              <a:rPr lang="en-US" sz="1000" dirty="0"/>
              <a:t> </a:t>
            </a:r>
            <a:r>
              <a:rPr lang="en-US" sz="1000" dirty="0" err="1"/>
              <a:t>sequenciais</a:t>
            </a:r>
            <a:r>
              <a:rPr lang="en-US" sz="1000" dirty="0"/>
              <a:t>, </a:t>
            </a:r>
            <a:r>
              <a:rPr lang="en-US" sz="1000" dirty="0" err="1"/>
              <a:t>que</a:t>
            </a:r>
            <a:r>
              <a:rPr lang="en-US" sz="1000" dirty="0"/>
              <a:t> </a:t>
            </a:r>
            <a:r>
              <a:rPr lang="en-US" sz="1000" dirty="0" err="1"/>
              <a:t>não</a:t>
            </a:r>
            <a:r>
              <a:rPr lang="en-US" sz="1000" dirty="0"/>
              <a:t> </a:t>
            </a:r>
            <a:r>
              <a:rPr lang="en-US" sz="1000" dirty="0" err="1"/>
              <a:t>trataremos</a:t>
            </a:r>
            <a:r>
              <a:rPr lang="en-US" sz="1000" dirty="0"/>
              <a:t> </a:t>
            </a:r>
            <a:r>
              <a:rPr lang="en-US" sz="1000" dirty="0" err="1"/>
              <a:t>aqui</a:t>
            </a:r>
            <a:r>
              <a:rPr lang="en-US" sz="1000" dirty="0"/>
              <a:t>, </a:t>
            </a:r>
            <a:r>
              <a:rPr lang="en-US" sz="1000" dirty="0" err="1"/>
              <a:t>nomeadamente</a:t>
            </a:r>
            <a:r>
              <a:rPr lang="en-US" sz="1000" dirty="0"/>
              <a:t> </a:t>
            </a:r>
            <a:r>
              <a:rPr lang="en-US" sz="1000" dirty="0" err="1"/>
              <a:t>os</a:t>
            </a:r>
            <a:r>
              <a:rPr lang="en-US" sz="1000" dirty="0"/>
              <a:t> </a:t>
            </a:r>
            <a:r>
              <a:rPr lang="en-US" sz="1000" dirty="0" err="1"/>
              <a:t>circuitos</a:t>
            </a:r>
            <a:r>
              <a:rPr lang="en-US" sz="1000" dirty="0"/>
              <a:t> de </a:t>
            </a:r>
            <a:r>
              <a:rPr lang="en-US" sz="1000" dirty="0" err="1"/>
              <a:t>modo</a:t>
            </a:r>
            <a:r>
              <a:rPr lang="en-US" sz="1000" dirty="0"/>
              <a:t> fundamental, de </a:t>
            </a:r>
            <a:r>
              <a:rPr lang="en-US" sz="1000" dirty="0" err="1"/>
              <a:t>que</a:t>
            </a:r>
            <a:r>
              <a:rPr lang="en-US" sz="1000" dirty="0"/>
              <a:t> se </a:t>
            </a:r>
            <a:r>
              <a:rPr lang="en-US" sz="1000" dirty="0" err="1"/>
              <a:t>destacam</a:t>
            </a:r>
            <a:r>
              <a:rPr lang="en-US" sz="1000" dirty="0"/>
              <a:t> </a:t>
            </a:r>
            <a:r>
              <a:rPr lang="en-US" sz="1000" dirty="0" err="1"/>
              <a:t>os</a:t>
            </a:r>
            <a:r>
              <a:rPr lang="en-US" sz="1000" dirty="0"/>
              <a:t> </a:t>
            </a:r>
            <a:r>
              <a:rPr lang="en-US" sz="1000" i="1" dirty="0"/>
              <a:t>feedback sequential circuits, </a:t>
            </a:r>
            <a:r>
              <a:rPr lang="en-US" sz="1000" dirty="0" err="1"/>
              <a:t>que</a:t>
            </a:r>
            <a:r>
              <a:rPr lang="en-US" sz="1000" dirty="0"/>
              <a:t> </a:t>
            </a:r>
            <a:r>
              <a:rPr lang="en-US" sz="1000" dirty="0" err="1"/>
              <a:t>são</a:t>
            </a:r>
            <a:r>
              <a:rPr lang="en-US" sz="1000" dirty="0"/>
              <a:t> de </a:t>
            </a:r>
            <a:r>
              <a:rPr lang="en-US" sz="1000" dirty="0" err="1"/>
              <a:t>análise</a:t>
            </a:r>
            <a:r>
              <a:rPr lang="en-US" sz="1000" dirty="0"/>
              <a:t> </a:t>
            </a:r>
            <a:r>
              <a:rPr lang="en-US" sz="1000" dirty="0" err="1"/>
              <a:t>mais</a:t>
            </a:r>
            <a:r>
              <a:rPr lang="en-US" sz="1000" dirty="0"/>
              <a:t> </a:t>
            </a:r>
            <a:r>
              <a:rPr lang="en-US" sz="1000" dirty="0" err="1"/>
              <a:t>complexa</a:t>
            </a:r>
            <a:r>
              <a:rPr lang="en-US" sz="1000" dirty="0"/>
              <a:t> e</a:t>
            </a:r>
            <a:r>
              <a:rPr lang="pt-PT" sz="1000" dirty="0"/>
              <a:t> </a:t>
            </a:r>
            <a:r>
              <a:rPr lang="en-US" sz="1000" dirty="0" err="1"/>
              <a:t>não</a:t>
            </a:r>
            <a:r>
              <a:rPr lang="en-US" sz="1000" dirty="0"/>
              <a:t> </a:t>
            </a:r>
            <a:r>
              <a:rPr lang="en-US" sz="1000" dirty="0" err="1"/>
              <a:t>usam</a:t>
            </a:r>
            <a:r>
              <a:rPr lang="en-US" sz="1000" dirty="0"/>
              <a:t> </a:t>
            </a:r>
            <a:r>
              <a:rPr lang="en-US" sz="1000" dirty="0" err="1"/>
              <a:t>explicitamente</a:t>
            </a:r>
            <a:r>
              <a:rPr lang="en-US" sz="1000" dirty="0"/>
              <a:t> flip-flops; </a:t>
            </a:r>
            <a:r>
              <a:rPr lang="en-US" sz="1000" dirty="0" err="1"/>
              <a:t>os</a:t>
            </a:r>
            <a:r>
              <a:rPr lang="en-US" sz="1000" dirty="0"/>
              <a:t> </a:t>
            </a:r>
            <a:r>
              <a:rPr lang="en-US" sz="1000" dirty="0" err="1"/>
              <a:t>estados</a:t>
            </a:r>
            <a:r>
              <a:rPr lang="en-US" sz="1000" dirty="0"/>
              <a:t> </a:t>
            </a:r>
            <a:r>
              <a:rPr lang="en-US" sz="1000" dirty="0" err="1"/>
              <a:t>são</a:t>
            </a:r>
            <a:r>
              <a:rPr lang="en-US" sz="1000" dirty="0"/>
              <a:t> </a:t>
            </a:r>
            <a:r>
              <a:rPr lang="en-US" sz="1000" dirty="0" err="1"/>
              <a:t>armazenados</a:t>
            </a:r>
            <a:r>
              <a:rPr lang="en-US" sz="1000" dirty="0"/>
              <a:t> </a:t>
            </a:r>
            <a:r>
              <a:rPr lang="en-US" sz="1000" dirty="0" err="1"/>
              <a:t>em</a:t>
            </a:r>
            <a:r>
              <a:rPr lang="en-US" sz="1000" dirty="0"/>
              <a:t> </a:t>
            </a:r>
            <a:r>
              <a:rPr lang="en-US" sz="1000" dirty="0" err="1"/>
              <a:t>anéis</a:t>
            </a:r>
            <a:r>
              <a:rPr lang="en-US" sz="1000" dirty="0"/>
              <a:t> de </a:t>
            </a:r>
            <a:r>
              <a:rPr lang="en-US" sz="1000" dirty="0" err="1"/>
              <a:t>realimentação</a:t>
            </a:r>
            <a:r>
              <a:rPr lang="en-US" sz="1000" dirty="0"/>
              <a:t> (</a:t>
            </a:r>
            <a:r>
              <a:rPr lang="en-US" sz="1000" i="1" dirty="0"/>
              <a:t>feedback loops</a:t>
            </a:r>
            <a:r>
              <a:rPr lang="en-US" sz="1000" dirty="0"/>
              <a:t>). Um </a:t>
            </a:r>
            <a:r>
              <a:rPr lang="en-US" sz="1000" dirty="0" err="1"/>
              <a:t>exemplo</a:t>
            </a:r>
            <a:r>
              <a:rPr lang="en-US" sz="1000" dirty="0"/>
              <a:t> é o </a:t>
            </a:r>
            <a:r>
              <a:rPr lang="en-US" sz="1000" dirty="0" err="1"/>
              <a:t>circuito</a:t>
            </a:r>
            <a:r>
              <a:rPr lang="en-US" sz="1000" dirty="0"/>
              <a:t> </a:t>
            </a:r>
            <a:r>
              <a:rPr lang="en-US" sz="1000" dirty="0" err="1"/>
              <a:t>normalmente</a:t>
            </a:r>
            <a:r>
              <a:rPr lang="en-US" sz="1000" dirty="0"/>
              <a:t> </a:t>
            </a:r>
            <a:r>
              <a:rPr lang="en-US" sz="1000" dirty="0" err="1"/>
              <a:t>utilizado</a:t>
            </a:r>
            <a:r>
              <a:rPr lang="en-US" sz="1000" dirty="0"/>
              <a:t> </a:t>
            </a:r>
            <a:r>
              <a:rPr lang="en-US" sz="1000" dirty="0" err="1"/>
              <a:t>nas</a:t>
            </a:r>
            <a:r>
              <a:rPr lang="en-US" sz="1000" dirty="0"/>
              <a:t> </a:t>
            </a:r>
            <a:r>
              <a:rPr lang="en-US" sz="1000" dirty="0" err="1"/>
              <a:t>implementações</a:t>
            </a:r>
            <a:r>
              <a:rPr lang="en-US" sz="1000" dirty="0"/>
              <a:t> </a:t>
            </a:r>
            <a:r>
              <a:rPr lang="en-US" sz="1000" dirty="0" err="1"/>
              <a:t>comerciais</a:t>
            </a:r>
            <a:r>
              <a:rPr lang="en-US" sz="1000" dirty="0"/>
              <a:t> do </a:t>
            </a:r>
            <a:r>
              <a:rPr lang="en-US" sz="1000" dirty="0" err="1"/>
              <a:t>próprio</a:t>
            </a:r>
            <a:r>
              <a:rPr lang="en-US" sz="1000" dirty="0"/>
              <a:t> flip-flop D </a:t>
            </a:r>
            <a:r>
              <a:rPr lang="en-US" sz="1000" i="1" dirty="0"/>
              <a:t>edge-triggered</a:t>
            </a:r>
            <a:r>
              <a:rPr lang="en-US" sz="1000" dirty="0"/>
              <a:t>. </a:t>
            </a:r>
            <a:r>
              <a:rPr lang="pt-PT" sz="1000" dirty="0"/>
              <a:t>Existem também circuitos com mais que um sinal de relógio (de pulsos múltiplos, multifásicos…). Para mais informação consultar</a:t>
            </a:r>
            <a:r>
              <a:rPr lang="en-US" sz="1000" dirty="0"/>
              <a:t> </a:t>
            </a:r>
            <a:r>
              <a:rPr lang="en-US" sz="1000" dirty="0" err="1"/>
              <a:t>secções</a:t>
            </a:r>
            <a:r>
              <a:rPr lang="en-US" sz="1000" dirty="0"/>
              <a:t> 7.9 e 7.10 do </a:t>
            </a:r>
            <a:r>
              <a:rPr lang="en-US" sz="1000" dirty="0" err="1"/>
              <a:t>Wakerly</a:t>
            </a:r>
            <a:r>
              <a:rPr lang="en-US" sz="1000" dirty="0"/>
              <a:t> </a:t>
            </a:r>
            <a:r>
              <a:rPr lang="pt-PT" sz="1000" dirty="0"/>
              <a:t>e literatura mais especializada.]</a:t>
            </a:r>
            <a:endParaRPr lang="pt-PT" sz="1000" i="1" dirty="0"/>
          </a:p>
          <a:p>
            <a:pPr>
              <a:lnSpc>
                <a:spcPct val="90000"/>
              </a:lnSpc>
            </a:pPr>
            <a:endParaRPr lang="pt-PT" sz="1000" dirty="0"/>
          </a:p>
          <a:p>
            <a:pPr>
              <a:lnSpc>
                <a:spcPct val="90000"/>
              </a:lnSpc>
            </a:pPr>
            <a:r>
              <a:rPr lang="pt-PT" sz="1000" dirty="0"/>
              <a:t>As máquinas de estados realizam sequências a uma cadência determinada por </a:t>
            </a:r>
            <a:r>
              <a:rPr lang="en-US" sz="1000" b="1" dirty="0"/>
              <a:t>um </a:t>
            </a:r>
            <a:r>
              <a:rPr lang="en-US" sz="1000" b="1" dirty="0" err="1"/>
              <a:t>único</a:t>
            </a:r>
            <a:r>
              <a:rPr lang="en-US" sz="1000" b="1" dirty="0"/>
              <a:t> </a:t>
            </a:r>
            <a:r>
              <a:rPr lang="en-US" sz="1000" b="1" dirty="0" err="1"/>
              <a:t>sinal</a:t>
            </a:r>
            <a:r>
              <a:rPr lang="en-US" sz="1000" b="1" dirty="0"/>
              <a:t> de </a:t>
            </a:r>
            <a:r>
              <a:rPr lang="en-US" sz="1000" b="1" dirty="0" err="1"/>
              <a:t>relógio</a:t>
            </a:r>
            <a:r>
              <a:rPr lang="en-US" sz="1000" dirty="0"/>
              <a:t>, </a:t>
            </a:r>
            <a:r>
              <a:rPr lang="en-US" sz="1000" dirty="0" err="1"/>
              <a:t>ligado</a:t>
            </a:r>
            <a:r>
              <a:rPr lang="en-US" sz="1000" dirty="0"/>
              <a:t> </a:t>
            </a:r>
            <a:r>
              <a:rPr lang="en-US" sz="1000" dirty="0" err="1"/>
              <a:t>aos</a:t>
            </a:r>
            <a:r>
              <a:rPr lang="en-US" sz="1000" dirty="0"/>
              <a:t> </a:t>
            </a:r>
            <a:r>
              <a:rPr lang="en-US" sz="1000" dirty="0" err="1"/>
              <a:t>seus</a:t>
            </a:r>
            <a:r>
              <a:rPr lang="en-US" sz="1000" dirty="0"/>
              <a:t> flip-flops </a:t>
            </a:r>
            <a:r>
              <a:rPr lang="en-US" sz="1000" dirty="0" err="1"/>
              <a:t>internos</a:t>
            </a:r>
            <a:r>
              <a:rPr lang="en-US" sz="1000" dirty="0"/>
              <a:t>.</a:t>
            </a:r>
          </a:p>
          <a:p>
            <a:pPr>
              <a:lnSpc>
                <a:spcPct val="90000"/>
              </a:lnSpc>
            </a:pPr>
            <a:r>
              <a:rPr lang="en-US" sz="1000" dirty="0" err="1"/>
              <a:t>Assim</a:t>
            </a:r>
            <a:r>
              <a:rPr lang="en-US" sz="1000" dirty="0"/>
              <a:t>, </a:t>
            </a:r>
            <a:r>
              <a:rPr lang="en-US" sz="1000" dirty="0" err="1"/>
              <a:t>todos</a:t>
            </a:r>
            <a:r>
              <a:rPr lang="en-US" sz="1000" dirty="0"/>
              <a:t> </a:t>
            </a:r>
            <a:r>
              <a:rPr lang="en-US" sz="1000" dirty="0" err="1"/>
              <a:t>eles</a:t>
            </a:r>
            <a:r>
              <a:rPr lang="en-US" sz="1000" dirty="0"/>
              <a:t> </a:t>
            </a:r>
            <a:r>
              <a:rPr lang="en-US" sz="1000" dirty="0" err="1"/>
              <a:t>mudam</a:t>
            </a:r>
            <a:r>
              <a:rPr lang="en-US" sz="1000" dirty="0"/>
              <a:t> de </a:t>
            </a:r>
            <a:r>
              <a:rPr lang="en-US" sz="1000" dirty="0" err="1"/>
              <a:t>estado</a:t>
            </a:r>
            <a:r>
              <a:rPr lang="en-US" sz="1000" dirty="0"/>
              <a:t> </a:t>
            </a:r>
            <a:r>
              <a:rPr lang="en-US" sz="1000" dirty="0" err="1"/>
              <a:t>simultaneamente</a:t>
            </a:r>
            <a:r>
              <a:rPr lang="en-US" sz="1000" dirty="0"/>
              <a:t> (</a:t>
            </a:r>
            <a:r>
              <a:rPr lang="en-US" sz="1000" dirty="0" err="1"/>
              <a:t>daí</a:t>
            </a:r>
            <a:r>
              <a:rPr lang="en-US" sz="1000" dirty="0"/>
              <a:t> </a:t>
            </a:r>
            <a:r>
              <a:rPr lang="en-US" sz="1000" dirty="0" err="1"/>
              <a:t>estes</a:t>
            </a:r>
            <a:r>
              <a:rPr lang="en-US" sz="1000" dirty="0"/>
              <a:t> </a:t>
            </a:r>
            <a:r>
              <a:rPr lang="en-US" sz="1000" dirty="0" err="1"/>
              <a:t>circuitos</a:t>
            </a:r>
            <a:r>
              <a:rPr lang="en-US" sz="1000" dirty="0"/>
              <a:t> </a:t>
            </a:r>
            <a:r>
              <a:rPr lang="en-US" sz="1000" dirty="0" err="1"/>
              <a:t>serem</a:t>
            </a:r>
            <a:r>
              <a:rPr lang="en-US" sz="1000" dirty="0"/>
              <a:t> ‘</a:t>
            </a:r>
            <a:r>
              <a:rPr lang="en-US" sz="1000" dirty="0" err="1"/>
              <a:t>síncronos</a:t>
            </a:r>
            <a:r>
              <a:rPr lang="en-US" sz="1000" dirty="0"/>
              <a:t>’).</a:t>
            </a:r>
          </a:p>
          <a:p>
            <a:pPr>
              <a:lnSpc>
                <a:spcPct val="90000"/>
              </a:lnSpc>
            </a:pPr>
            <a:r>
              <a:rPr lang="pt-PT" sz="1000" dirty="0"/>
              <a:t>Existe uma metodologia simples – que vamos estudar </a:t>
            </a:r>
            <a:r>
              <a:rPr lang="pt-PT" sz="1000" dirty="0">
                <a:sym typeface="Wingdings" pitchFamily="2" charset="2"/>
              </a:rPr>
              <a:t> </a:t>
            </a:r>
            <a:r>
              <a:rPr lang="pt-PT" sz="1000" dirty="0"/>
              <a:t>– para, a partir de uma dada especificação de comportamento sequencial (tipicamente um diagrama de estados), </a:t>
            </a:r>
            <a:r>
              <a:rPr lang="pt-PT" sz="1000" b="1" dirty="0"/>
              <a:t>projectar</a:t>
            </a:r>
            <a:r>
              <a:rPr lang="pt-PT" sz="1000" dirty="0"/>
              <a:t> a máquina que a realiza. A</a:t>
            </a:r>
            <a:r>
              <a:rPr lang="pt-PT" sz="1000" dirty="0">
                <a:sym typeface="Wingdings" pitchFamily="2" charset="2"/>
              </a:rPr>
              <a:t> este processo, que nos conduz da especificação funcional ao sistema que a realiza, chama-se </a:t>
            </a:r>
            <a:r>
              <a:rPr lang="pt-PT" sz="1000" b="1" dirty="0">
                <a:sym typeface="Wingdings" pitchFamily="2" charset="2"/>
              </a:rPr>
              <a:t>síntese</a:t>
            </a:r>
            <a:r>
              <a:rPr lang="pt-PT" sz="1000" dirty="0">
                <a:sym typeface="Wingdings" pitchFamily="2" charset="2"/>
              </a:rPr>
              <a:t>.</a:t>
            </a:r>
          </a:p>
          <a:p>
            <a:pPr>
              <a:lnSpc>
                <a:spcPct val="90000"/>
              </a:lnSpc>
            </a:pPr>
            <a:endParaRPr lang="pt-PT" sz="1000" dirty="0">
              <a:sym typeface="Wingdings" pitchFamily="2" charset="2"/>
            </a:endParaRPr>
          </a:p>
          <a:p>
            <a:pPr>
              <a:lnSpc>
                <a:spcPct val="90000"/>
              </a:lnSpc>
            </a:pPr>
            <a:r>
              <a:rPr lang="pt-PT" sz="1000" dirty="0">
                <a:sym typeface="Wingdings" pitchFamily="2" charset="2"/>
              </a:rPr>
              <a:t>Antes disso, porém, vamos começar (nesta aula) por:</a:t>
            </a:r>
          </a:p>
          <a:p>
            <a:pPr>
              <a:lnSpc>
                <a:spcPct val="90000"/>
              </a:lnSpc>
            </a:pPr>
            <a:r>
              <a:rPr lang="pt-PT" sz="1000" dirty="0">
                <a:sym typeface="Wingdings" pitchFamily="2" charset="2"/>
              </a:rPr>
              <a:t>- considerar a </a:t>
            </a:r>
            <a:r>
              <a:rPr lang="pt-PT" sz="1000" b="1" dirty="0">
                <a:sym typeface="Wingdings" pitchFamily="2" charset="2"/>
              </a:rPr>
              <a:t>estrutura interna geral das máquinas</a:t>
            </a:r>
            <a:r>
              <a:rPr lang="pt-PT" sz="1000" dirty="0">
                <a:sym typeface="Wingdings" pitchFamily="2" charset="2"/>
              </a:rPr>
              <a:t> </a:t>
            </a:r>
            <a:r>
              <a:rPr lang="pt-PT" sz="1000" dirty="0"/>
              <a:t>(modelos de </a:t>
            </a:r>
            <a:r>
              <a:rPr lang="pt-PT" sz="1000" b="1" dirty="0"/>
              <a:t>Mealy</a:t>
            </a:r>
            <a:r>
              <a:rPr lang="pt-PT" sz="1000" dirty="0"/>
              <a:t>, </a:t>
            </a:r>
            <a:r>
              <a:rPr lang="pt-PT" sz="1000" b="1" dirty="0"/>
              <a:t>Moore</a:t>
            </a:r>
            <a:r>
              <a:rPr lang="pt-PT" sz="1000" dirty="0"/>
              <a:t> e variantes)</a:t>
            </a:r>
          </a:p>
          <a:p>
            <a:pPr>
              <a:lnSpc>
                <a:spcPct val="90000"/>
              </a:lnSpc>
            </a:pPr>
            <a:r>
              <a:rPr lang="pt-PT" sz="1000" dirty="0"/>
              <a:t>- </a:t>
            </a:r>
            <a:r>
              <a:rPr lang="pt-PT" sz="1000" dirty="0">
                <a:sym typeface="Wingdings" pitchFamily="2" charset="2"/>
              </a:rPr>
              <a:t>encontrar uma metodologia sistemática para a sua </a:t>
            </a:r>
            <a:r>
              <a:rPr lang="pt-PT" sz="1000" b="1" dirty="0">
                <a:sym typeface="Wingdings" pitchFamily="2" charset="2"/>
              </a:rPr>
              <a:t>análise </a:t>
            </a:r>
            <a:r>
              <a:rPr lang="pt-PT" sz="1000" dirty="0">
                <a:sym typeface="Wingdings" pitchFamily="2" charset="2"/>
              </a:rPr>
              <a:t>(o processo inverso da síntese: perante um sistema concreto já existente, perceber que função realiza).</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DB19F6-A55C-40BB-A4B3-FAD6BD7D438F}" type="slidenum">
              <a:rPr lang="pt-PT"/>
              <a:pPr/>
              <a:t>31</a:t>
            </a:fld>
            <a:endParaRPr lang="pt-PT"/>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pPr>
              <a:lnSpc>
                <a:spcPct val="80000"/>
              </a:lnSpc>
            </a:pPr>
            <a:r>
              <a:rPr lang="en-US" sz="900"/>
              <a:t>O bloco central a que chamamos </a:t>
            </a:r>
            <a:r>
              <a:rPr lang="en-US" sz="900" b="1" i="1"/>
              <a:t>registo do estado</a:t>
            </a:r>
            <a:r>
              <a:rPr lang="en-US" sz="900"/>
              <a:t> (</a:t>
            </a:r>
            <a:r>
              <a:rPr lang="en-US" sz="900" b="1" i="1"/>
              <a:t>state memory</a:t>
            </a:r>
            <a:r>
              <a:rPr lang="en-US" sz="900"/>
              <a:t>) é composto por um conjunto de </a:t>
            </a:r>
            <a:r>
              <a:rPr lang="en-US" sz="900" b="1" i="1"/>
              <a:t>n</a:t>
            </a:r>
            <a:r>
              <a:rPr lang="en-US" sz="900" b="1"/>
              <a:t> flip-flops.</a:t>
            </a:r>
          </a:p>
          <a:p>
            <a:pPr>
              <a:lnSpc>
                <a:spcPct val="80000"/>
              </a:lnSpc>
            </a:pPr>
            <a:r>
              <a:rPr lang="en-US" sz="900"/>
              <a:t>Pode assim memorizar até </a:t>
            </a:r>
            <a:r>
              <a:rPr lang="en-US" sz="900" b="1"/>
              <a:t>2</a:t>
            </a:r>
            <a:r>
              <a:rPr lang="en-US" sz="900" b="1" baseline="30000"/>
              <a:t>n </a:t>
            </a:r>
            <a:r>
              <a:rPr lang="en-US" sz="900" b="1"/>
              <a:t>estados</a:t>
            </a:r>
            <a:r>
              <a:rPr lang="en-US" sz="900"/>
              <a:t> diferentes. As </a:t>
            </a:r>
            <a:r>
              <a:rPr lang="en-US" sz="900" b="1"/>
              <a:t>variáveis de estado</a:t>
            </a:r>
            <a:r>
              <a:rPr lang="en-US" sz="900"/>
              <a:t> são as saídas dos FF; se houver </a:t>
            </a:r>
            <a:r>
              <a:rPr lang="en-US" sz="900" i="1"/>
              <a:t>n</a:t>
            </a:r>
            <a:r>
              <a:rPr lang="en-US" sz="900"/>
              <a:t> FF, podemos designá-las Q</a:t>
            </a:r>
            <a:r>
              <a:rPr lang="en-US" sz="900" baseline="-25000"/>
              <a:t>0</a:t>
            </a:r>
            <a:r>
              <a:rPr lang="en-US" sz="900"/>
              <a:t> a Q</a:t>
            </a:r>
            <a:r>
              <a:rPr lang="en-US" sz="900" baseline="-25000"/>
              <a:t>(n-1).</a:t>
            </a:r>
          </a:p>
          <a:p>
            <a:pPr>
              <a:lnSpc>
                <a:spcPct val="80000"/>
              </a:lnSpc>
            </a:pPr>
            <a:r>
              <a:rPr lang="en-US" sz="900"/>
              <a:t>Por exemplo, 3 FF permitem realizar uma sequência de 8 estados, correspondentes a todas as combinações possíveis das variáveis Q0, Q1 e Q2.</a:t>
            </a:r>
          </a:p>
          <a:p>
            <a:pPr>
              <a:lnSpc>
                <a:spcPct val="80000"/>
              </a:lnSpc>
            </a:pPr>
            <a:endParaRPr lang="en-US" sz="900"/>
          </a:p>
          <a:p>
            <a:pPr>
              <a:lnSpc>
                <a:spcPct val="80000"/>
              </a:lnSpc>
            </a:pPr>
            <a:r>
              <a:rPr lang="en-US" sz="900"/>
              <a:t>Os sinais de excitação são as </a:t>
            </a:r>
            <a:r>
              <a:rPr lang="en-US" sz="900" b="1"/>
              <a:t>entradas de controlo</a:t>
            </a:r>
            <a:r>
              <a:rPr lang="en-US" sz="900"/>
              <a:t> dos FF (D nos FF D, J e K nos FF JK, EN nos FF T).</a:t>
            </a:r>
          </a:p>
          <a:p>
            <a:pPr>
              <a:lnSpc>
                <a:spcPct val="80000"/>
              </a:lnSpc>
            </a:pPr>
            <a:r>
              <a:rPr lang="en-US" sz="900"/>
              <a:t>O comportamento dos FF é descrito pelas </a:t>
            </a:r>
            <a:r>
              <a:rPr lang="en-US" sz="900" b="1"/>
              <a:t>equações características</a:t>
            </a:r>
            <a:r>
              <a:rPr lang="en-US" sz="900"/>
              <a:t> (representêmo-las por C), que expressam o estado seguinte ( Q* ) em função do estado presente ( Q ) e das entradas de controlo.</a:t>
            </a:r>
          </a:p>
          <a:p>
            <a:pPr>
              <a:lnSpc>
                <a:spcPct val="80000"/>
              </a:lnSpc>
            </a:pPr>
            <a:r>
              <a:rPr lang="en-US" sz="900"/>
              <a:t>Assumamos que são os FF são</a:t>
            </a:r>
            <a:r>
              <a:rPr lang="en-US" sz="900" b="1"/>
              <a:t> </a:t>
            </a:r>
            <a:r>
              <a:rPr lang="en-US" sz="900" b="1" i="1"/>
              <a:t>edge-triggered</a:t>
            </a:r>
            <a:r>
              <a:rPr lang="en-US" sz="900"/>
              <a:t> (D, JK ou T). Na maior parte dos casos são usados FF D (esta tendência reforça-se com os PLD, que tipicamente contêm FF deste tipo). Consideremos a máquina num determinado ciclo de relógio. O estado no ciclo de relógio seguinte é determinado pelos sinais de excitação presentes aquando da transição que o inicia:</a:t>
            </a:r>
          </a:p>
          <a:p>
            <a:pPr>
              <a:lnSpc>
                <a:spcPct val="80000"/>
              </a:lnSpc>
            </a:pPr>
            <a:r>
              <a:rPr lang="en-US" sz="900" b="1"/>
              <a:t>	estado seguinte=C(excitação)</a:t>
            </a:r>
            <a:r>
              <a:rPr lang="en-US" sz="900"/>
              <a:t> </a:t>
            </a:r>
          </a:p>
          <a:p>
            <a:pPr>
              <a:lnSpc>
                <a:spcPct val="80000"/>
              </a:lnSpc>
            </a:pPr>
            <a:endParaRPr lang="en-US" sz="900"/>
          </a:p>
          <a:p>
            <a:pPr>
              <a:lnSpc>
                <a:spcPct val="80000"/>
              </a:lnSpc>
            </a:pPr>
            <a:r>
              <a:rPr lang="en-US" sz="900"/>
              <a:t>Assim, para que a máquina execute a sequência que se pretende, é necessário escolher criteriosamente, em função do estado presente e das entradas, os sinais de excitação que devem ser aplicados:	</a:t>
            </a:r>
            <a:r>
              <a:rPr lang="en-US" sz="900" b="1"/>
              <a:t>excitação=F(estado presente, entradas)</a:t>
            </a:r>
          </a:p>
          <a:p>
            <a:pPr>
              <a:lnSpc>
                <a:spcPct val="80000"/>
              </a:lnSpc>
            </a:pPr>
            <a:r>
              <a:rPr lang="en-US" sz="900"/>
              <a:t>Chamamos bloco de </a:t>
            </a:r>
            <a:r>
              <a:rPr lang="en-US" sz="900" b="1"/>
              <a:t>transição de estado</a:t>
            </a:r>
            <a:r>
              <a:rPr lang="en-US" sz="900"/>
              <a:t> ao circuito lógico combinacional que realiza esta função. De facto, ao determinar a excitação, ele determina o estado seguinte (daí a designação usada pelo Wakerly para este bloco: </a:t>
            </a:r>
            <a:r>
              <a:rPr lang="en-US" sz="900" i="1"/>
              <a:t>next-state logic</a:t>
            </a:r>
            <a:r>
              <a:rPr lang="en-US" sz="900"/>
              <a:t>).</a:t>
            </a:r>
          </a:p>
          <a:p>
            <a:pPr>
              <a:lnSpc>
                <a:spcPct val="80000"/>
              </a:lnSpc>
            </a:pPr>
            <a:r>
              <a:rPr lang="en-US" sz="900"/>
              <a:t>	</a:t>
            </a:r>
          </a:p>
          <a:p>
            <a:pPr>
              <a:lnSpc>
                <a:spcPct val="80000"/>
              </a:lnSpc>
            </a:pPr>
            <a:r>
              <a:rPr lang="en-US" sz="900"/>
              <a:t>Neste estrutura (Modelo de </a:t>
            </a:r>
            <a:r>
              <a:rPr lang="en-US" sz="900" i="1"/>
              <a:t>Mealy</a:t>
            </a:r>
            <a:r>
              <a:rPr lang="en-US" sz="900"/>
              <a:t>), as saídas dependem do estado </a:t>
            </a:r>
            <a:r>
              <a:rPr lang="en-US" sz="900" u="sng"/>
              <a:t>e</a:t>
            </a:r>
            <a:r>
              <a:rPr lang="en-US" sz="900"/>
              <a:t> das entradas:	</a:t>
            </a:r>
            <a:r>
              <a:rPr lang="en-US" sz="900" b="1"/>
              <a:t>saídas=G(estado presente, entradas)</a:t>
            </a:r>
          </a:p>
          <a:p>
            <a:pPr>
              <a:lnSpc>
                <a:spcPct val="80000"/>
              </a:lnSpc>
            </a:pPr>
            <a:r>
              <a:rPr lang="en-US" sz="900"/>
              <a:t>O estado pode mudar apenas aquando das transições positivas do sinal de relógio. Em contraste, as entradas são assíncronas, na medida em que podem variar em qualquer instante, não condicionado pelo sinal de relógio.</a:t>
            </a:r>
          </a:p>
          <a:p>
            <a:pPr>
              <a:lnSpc>
                <a:spcPct val="80000"/>
              </a:lnSpc>
            </a:pPr>
            <a:r>
              <a:rPr lang="en-US" sz="900"/>
              <a:t>Por consequència, também as saídas são assíncronas.</a:t>
            </a:r>
            <a:endParaRPr lang="pt-PT" sz="9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A9F419-3520-4C99-881E-BFB5BC66A032}" type="slidenum">
              <a:rPr lang="pt-PT"/>
              <a:pPr/>
              <a:t>32</a:t>
            </a:fld>
            <a:endParaRPr lang="pt-PT"/>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pPr>
              <a:lnSpc>
                <a:spcPct val="90000"/>
              </a:lnSpc>
            </a:pPr>
            <a:r>
              <a:rPr lang="en-US"/>
              <a:t>A única diferença desta estrutura (modelo de </a:t>
            </a:r>
            <a:r>
              <a:rPr lang="en-US" i="1"/>
              <a:t>Moore</a:t>
            </a:r>
            <a:r>
              <a:rPr lang="en-US"/>
              <a:t>) relativamente ao modelo de Mealy é que as saídas dependem </a:t>
            </a:r>
            <a:r>
              <a:rPr lang="en-US" u="sng"/>
              <a:t>apenas</a:t>
            </a:r>
            <a:r>
              <a:rPr lang="en-US"/>
              <a:t> do estado:	</a:t>
            </a:r>
            <a:r>
              <a:rPr lang="en-US" b="1"/>
              <a:t>saídas=G(estado)</a:t>
            </a:r>
          </a:p>
          <a:p>
            <a:pPr>
              <a:lnSpc>
                <a:spcPct val="90000"/>
              </a:lnSpc>
            </a:pPr>
            <a:r>
              <a:rPr lang="en-US"/>
              <a:t>Note-se que isto não é uma limitação, pois a influência das entradas está presente nas saídas </a:t>
            </a:r>
            <a:r>
              <a:rPr lang="en-US" i="1"/>
              <a:t>indirectamente</a:t>
            </a:r>
            <a:r>
              <a:rPr lang="en-US"/>
              <a:t> através do estado. Assim, podem desenhar-se máquinas de Mealy e Moore com comportamento semelhante. No entanto, nunca são rigorosamente equivalentes, devido ao facto de as saídas na máquina de Moore não poderem variar assincronamente.</a:t>
            </a:r>
          </a:p>
          <a:p>
            <a:pPr>
              <a:lnSpc>
                <a:spcPct val="90000"/>
              </a:lnSpc>
            </a:pPr>
            <a:endParaRPr lang="en-US"/>
          </a:p>
          <a:p>
            <a:pPr>
              <a:lnSpc>
                <a:spcPct val="90000"/>
              </a:lnSpc>
            </a:pPr>
            <a:r>
              <a:rPr lang="en-US"/>
              <a:t>As saídas que dependem só do estado dizem-se do tipo </a:t>
            </a:r>
            <a:r>
              <a:rPr lang="en-US" i="1"/>
              <a:t>Moore</a:t>
            </a:r>
            <a:r>
              <a:rPr lang="en-US"/>
              <a:t>. As que também dependem das entradas dizem-se do tipo </a:t>
            </a:r>
            <a:r>
              <a:rPr lang="en-US" i="1"/>
              <a:t>Mealy</a:t>
            </a:r>
            <a:r>
              <a:rPr lang="en-US"/>
              <a:t>.</a:t>
            </a:r>
          </a:p>
          <a:p>
            <a:pPr>
              <a:lnSpc>
                <a:spcPct val="90000"/>
              </a:lnSpc>
            </a:pPr>
            <a:r>
              <a:rPr lang="en-US"/>
              <a:t>Uma máquina de </a:t>
            </a:r>
            <a:r>
              <a:rPr lang="en-US" i="1"/>
              <a:t>Mealy</a:t>
            </a:r>
            <a:r>
              <a:rPr lang="en-US"/>
              <a:t> pode possuir saídas do tipo </a:t>
            </a:r>
            <a:r>
              <a:rPr lang="en-US" i="1"/>
              <a:t>Moore</a:t>
            </a:r>
            <a:r>
              <a:rPr lang="en-US"/>
              <a:t> (claramente, a inversa não é verdadeira…).</a:t>
            </a:r>
          </a:p>
          <a:p>
            <a:pPr>
              <a:lnSpc>
                <a:spcPct val="90000"/>
              </a:lnSpc>
            </a:pPr>
            <a:endParaRPr lang="en-US"/>
          </a:p>
          <a:p>
            <a:pPr>
              <a:lnSpc>
                <a:spcPct val="90000"/>
              </a:lnSpc>
            </a:pPr>
            <a:r>
              <a:rPr lang="en-US"/>
              <a:t>A bem da velocidade podemos criar uma máquina de Moore em que o bloco G se reduza a fios… para assim diminuir o atraso de propagação global.</a:t>
            </a:r>
          </a:p>
          <a:p>
            <a:pPr>
              <a:lnSpc>
                <a:spcPct val="90000"/>
              </a:lnSpc>
            </a:pPr>
            <a:r>
              <a:rPr lang="en-US"/>
              <a:t>Mas, para isso, os estados devem ser codificados de tal forma que as variáveis de estado sirvam directamente como saídas.</a:t>
            </a:r>
          </a:p>
          <a:p>
            <a:pPr>
              <a:lnSpc>
                <a:spcPct val="90000"/>
              </a:lnSpc>
            </a:pPr>
            <a:r>
              <a:rPr lang="en-US"/>
              <a:t>Ou seja, o preço a pagar pode ser um aumento do número de FF (‘desperdício’ de estados).</a:t>
            </a:r>
          </a:p>
          <a:p>
            <a:pPr>
              <a:lnSpc>
                <a:spcPct val="90000"/>
              </a:lnSpc>
            </a:pPr>
            <a:endParaRPr lang="en-US"/>
          </a:p>
          <a:p>
            <a:pPr>
              <a:lnSpc>
                <a:spcPct val="90000"/>
              </a:lnSpc>
            </a:pPr>
            <a:endParaRPr lang="pt-PT"/>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CEE1F7-4F05-4F92-B8D4-BEA4AC079192}" type="slidenum">
              <a:rPr lang="pt-PT"/>
              <a:pPr/>
              <a:t>33</a:t>
            </a:fld>
            <a:endParaRPr lang="pt-PT"/>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r>
              <a:rPr lang="en-US"/>
              <a:t>Variante frequentemente utilizada em máquinas implementadas em PLD (dispositivos lógicos programáveis):</a:t>
            </a:r>
          </a:p>
          <a:p>
            <a:r>
              <a:rPr lang="en-US"/>
              <a:t>uso de andar adicional de flip-flops para ‘sincronização’ das saídas (i.e. para que fiquem estáveis durante todo o ciclo de relógio).</a:t>
            </a:r>
          </a:p>
          <a:p>
            <a:endParaRPr lang="en-US"/>
          </a:p>
          <a:p>
            <a:r>
              <a:rPr lang="en-US"/>
              <a:t>As saídas são colhidas directamente desses flip-flops adicionais, que recebem o mesmo sinal de relógio que o resto da máquina.</a:t>
            </a:r>
          </a:p>
          <a:p>
            <a:r>
              <a:rPr lang="en-US"/>
              <a:t>Ficam por isso válidas pouco tempo depois do flanco do sinal de relógio.</a:t>
            </a:r>
          </a:p>
          <a:p>
            <a:r>
              <a:rPr lang="en-US"/>
              <a:t>Preço a pagar: as saídas têm que ser determinadas antecipadamente (i.e. no ciclo anterior) pelo bloco G! Ou seja, é necessário projectar a máquina de forma que as saídas num ciclo dependam do estado e entradas </a:t>
            </a:r>
            <a:r>
              <a:rPr lang="en-US" u="sng"/>
              <a:t>no ciclo anterior</a:t>
            </a:r>
            <a:r>
              <a:rPr lang="en-US"/>
              <a:t>, para compensar o atraso (</a:t>
            </a:r>
            <a:r>
              <a:rPr lang="en-US">
                <a:cs typeface="Arial" charset="0"/>
              </a:rPr>
              <a:t>≤</a:t>
            </a:r>
            <a:r>
              <a:rPr lang="en-US"/>
              <a:t> 1 ciclo) introduzido pelo </a:t>
            </a:r>
            <a:r>
              <a:rPr lang="en-US" i="1"/>
              <a:t>pipeline </a:t>
            </a:r>
            <a:r>
              <a:rPr lang="en-US"/>
              <a:t>de sincronização</a:t>
            </a:r>
            <a:r>
              <a:rPr lang="en-US" i="1"/>
              <a:t>.</a:t>
            </a:r>
          </a:p>
          <a:p>
            <a:endParaRPr lang="en-US" i="1"/>
          </a:p>
          <a:p>
            <a:r>
              <a:rPr lang="en-US"/>
              <a:t>É interessante observar que se trata de um modelo de Moore; na verdade, esta variante pode ser vista como uma forma simples de ‘transformar’ o modelo de Mealy no modelo de Moore.</a:t>
            </a:r>
            <a:endParaRPr lang="pt-PT"/>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02AC0C-CDA3-45E7-976E-8C7B27AE5927}" type="slidenum">
              <a:rPr lang="pt-PT"/>
              <a:pPr/>
              <a:t>34</a:t>
            </a:fld>
            <a:endParaRPr lang="pt-PT"/>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r>
              <a:rPr lang="en-US"/>
              <a:t>O ponto de partida, bem-entendido, é um circuito lógico.</a:t>
            </a:r>
          </a:p>
          <a:p>
            <a:r>
              <a:rPr lang="en-US"/>
              <a:t>Temos que saber interpretá-lo à luz </a:t>
            </a:r>
            <a:r>
              <a:rPr lang="pt-PT"/>
              <a:t>estrutura geral estudada (Mealy ou Moore), identificando os </a:t>
            </a:r>
            <a:r>
              <a:rPr lang="pt-PT" b="1"/>
              <a:t>blocos</a:t>
            </a:r>
            <a:r>
              <a:rPr lang="pt-PT"/>
              <a:t> (F, Registo de estado, G), bem como os sinais de </a:t>
            </a:r>
            <a:r>
              <a:rPr lang="pt-PT" b="1"/>
              <a:t>entrada</a:t>
            </a:r>
            <a:r>
              <a:rPr lang="pt-PT"/>
              <a:t>, </a:t>
            </a:r>
            <a:r>
              <a:rPr lang="pt-PT" b="1"/>
              <a:t>excitação</a:t>
            </a:r>
            <a:r>
              <a:rPr lang="pt-PT"/>
              <a:t>, </a:t>
            </a:r>
            <a:r>
              <a:rPr lang="pt-PT" b="1"/>
              <a:t>estado</a:t>
            </a:r>
            <a:r>
              <a:rPr lang="pt-PT"/>
              <a:t> e </a:t>
            </a:r>
            <a:r>
              <a:rPr lang="pt-PT" b="1"/>
              <a:t>saída</a:t>
            </a:r>
            <a:r>
              <a:rPr lang="pt-PT"/>
              <a:t>. Para facilitar esta interpretação, é aconselhável dispor o circuito de forma condizente com a estrutura do modelo.</a:t>
            </a: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A021D7-6704-4BCD-9254-71A4DEDB4BEB}" type="slidenum">
              <a:rPr lang="pt-PT"/>
              <a:pPr/>
              <a:t>35</a:t>
            </a:fld>
            <a:endParaRPr lang="pt-PT"/>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r>
              <a:rPr lang="pt-PT"/>
              <a:t>Aqui temos um exemplo com FF do tipo D ( o mais comum mas também o mais simples).</a:t>
            </a:r>
          </a:p>
          <a:p>
            <a:endParaRPr lang="pt-PT"/>
          </a:p>
          <a:p>
            <a:r>
              <a:rPr lang="pt-PT"/>
              <a:t>[Distribuir cópias em papel, com espaço para resolução.]</a:t>
            </a:r>
          </a:p>
          <a:p>
            <a:endParaRPr lang="pt-PT"/>
          </a:p>
          <a:p>
            <a:r>
              <a:rPr lang="pt-PT"/>
              <a:t>É de Mealy ou de Moore? Porquê?</a:t>
            </a:r>
          </a:p>
          <a:p>
            <a:r>
              <a:rPr lang="pt-PT"/>
              <a:t>O trabalho de identificar claramente todos os elementos já está feito…</a:t>
            </a:r>
          </a:p>
          <a:p>
            <a:r>
              <a:rPr lang="pt-PT"/>
              <a:t>Apliquemos então a metodologia indicada.</a:t>
            </a:r>
          </a:p>
          <a:p>
            <a:endParaRPr lang="pt-PT"/>
          </a:p>
          <a:p>
            <a:endParaRPr lang="pt-PT"/>
          </a:p>
          <a:p>
            <a:r>
              <a:rPr lang="pt-PT"/>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8FA04C-27A9-4992-8896-531CE8F856B1}" type="slidenum">
              <a:rPr lang="pt-PT"/>
              <a:pPr/>
              <a:t>36</a:t>
            </a:fld>
            <a:endParaRPr lang="pt-PT"/>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r>
              <a:rPr lang="en-US"/>
              <a:t>As </a:t>
            </a:r>
            <a:r>
              <a:rPr lang="en-US" b="1"/>
              <a:t>equações de excitação </a:t>
            </a:r>
            <a:r>
              <a:rPr lang="en-US"/>
              <a:t>obtêm-se por simples observação do esquema.</a:t>
            </a:r>
          </a:p>
          <a:p>
            <a:endParaRPr lang="en-US"/>
          </a:p>
          <a:p>
            <a:r>
              <a:rPr lang="en-US"/>
              <a:t>As </a:t>
            </a:r>
            <a:r>
              <a:rPr lang="en-US" b="1"/>
              <a:t>equações características</a:t>
            </a:r>
            <a:r>
              <a:rPr lang="en-US"/>
              <a:t> (estado seguinte em função da excitação - usa-se um asterisco para denotar ‘estado seguinte’) dependem simplesmente do tipo de FF usado. O caso dos FF tipo D (caso vertente) é o mais trivial.</a:t>
            </a:r>
          </a:p>
          <a:p>
            <a:endParaRPr lang="en-US"/>
          </a:p>
          <a:p>
            <a:r>
              <a:rPr lang="en-US"/>
              <a:t>As </a:t>
            </a:r>
            <a:r>
              <a:rPr lang="en-US" b="1"/>
              <a:t>equações de transição</a:t>
            </a:r>
            <a:r>
              <a:rPr lang="en-US"/>
              <a:t> (próximo estado em função do estado presente e das entradas) são obtidas combinando as anteriores.</a:t>
            </a:r>
          </a:p>
          <a:p>
            <a:endParaRPr lang="pt-PT"/>
          </a:p>
          <a:p>
            <a:r>
              <a:rPr lang="en-US"/>
              <a:t>As </a:t>
            </a:r>
            <a:r>
              <a:rPr lang="en-US" b="1"/>
              <a:t>equações de saída </a:t>
            </a:r>
            <a:r>
              <a:rPr lang="en-US"/>
              <a:t>obtêm-se, tal como as de excitação, por simples observação do esquema.</a:t>
            </a:r>
          </a:p>
          <a:p>
            <a:endParaRPr lang="pt-PT"/>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397D25-3D00-4BF7-9B87-D58B0639CC51}" type="slidenum">
              <a:rPr lang="pt-PT"/>
              <a:pPr/>
              <a:t>37</a:t>
            </a:fld>
            <a:endParaRPr lang="pt-PT"/>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r>
              <a:rPr lang="pt-PT"/>
              <a:t>Com base nas equações de transição obtidas, podemos construir uma </a:t>
            </a:r>
            <a:r>
              <a:rPr lang="pt-PT" b="1"/>
              <a:t>tabela de transição</a:t>
            </a:r>
            <a:r>
              <a:rPr lang="pt-PT"/>
              <a:t> de estados.</a:t>
            </a:r>
          </a:p>
          <a:p>
            <a:r>
              <a:rPr lang="pt-PT"/>
              <a:t>Esta tabela indica</a:t>
            </a:r>
            <a:r>
              <a:rPr lang="en-US"/>
              <a:t> o estado seguinte para todas as combinações possíveis de estado presente e entradas.</a:t>
            </a:r>
          </a:p>
          <a:p>
            <a:endParaRPr lang="en-US"/>
          </a:p>
          <a:p>
            <a:r>
              <a:rPr lang="en-US"/>
              <a:t>Com duas variáveis de estado, Q1 e Q0 e uma entrada (EN), temos 8 combinações de estados/entradas a considerar. Tradicionalmente, as combinações de estados são listadas à esquerda e as das entradas no topo.</a:t>
            </a:r>
          </a:p>
          <a:p>
            <a:endParaRPr lang="en-US"/>
          </a:p>
          <a:p>
            <a:r>
              <a:rPr lang="en-US"/>
              <a:t>Se atribuirmos uma designação a cada combinação das variáveis de estado (codificação dos estados), podemos construir uma nova tabela (</a:t>
            </a:r>
            <a:r>
              <a:rPr lang="en-US" b="1"/>
              <a:t>tabela de estados</a:t>
            </a:r>
            <a:r>
              <a:rPr lang="en-US"/>
              <a:t>), essencialmente semelhante, mas mais legível, sobretudo se os nomes atribuídos aos estados tiverem um significado funcional.</a:t>
            </a:r>
          </a:p>
          <a:p>
            <a:endParaRPr lang="en-US"/>
          </a:p>
          <a:p>
            <a:r>
              <a:rPr lang="en-US"/>
              <a:t>De forma análoga, podemos construir uma tabela de valores das saídas para todas as combinações possíveis (</a:t>
            </a:r>
            <a:r>
              <a:rPr lang="en-US" b="1"/>
              <a:t>tabela de saídas</a:t>
            </a:r>
            <a:r>
              <a:rPr lang="en-US"/>
              <a:t>). Pode ser combinada com a anterior, pois ambas têm a mesma estrutura.</a:t>
            </a:r>
          </a:p>
          <a:p>
            <a:endParaRPr lang="pt-PT"/>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1872D4-A51A-4795-96B4-47ACFDA86ABB}" type="slidenum">
              <a:rPr lang="pt-PT"/>
              <a:pPr/>
              <a:t>38</a:t>
            </a:fld>
            <a:endParaRPr lang="pt-PT"/>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pPr>
              <a:lnSpc>
                <a:spcPct val="80000"/>
              </a:lnSpc>
            </a:pPr>
            <a:r>
              <a:rPr lang="en-US" sz="1000"/>
              <a:t>Finalmente, podemos produzir um </a:t>
            </a:r>
            <a:r>
              <a:rPr lang="en-US" sz="1000" b="1"/>
              <a:t>diagrama de estados</a:t>
            </a:r>
            <a:r>
              <a:rPr lang="en-US" sz="1000"/>
              <a:t> para melhor visualizar a informação contida nas tabelas anteriores.</a:t>
            </a:r>
          </a:p>
          <a:p>
            <a:pPr>
              <a:lnSpc>
                <a:spcPct val="80000"/>
              </a:lnSpc>
            </a:pPr>
            <a:r>
              <a:rPr lang="en-US" sz="1000"/>
              <a:t>A notação adoptada é a seguinte:</a:t>
            </a:r>
          </a:p>
          <a:p>
            <a:pPr>
              <a:lnSpc>
                <a:spcPct val="80000"/>
              </a:lnSpc>
            </a:pPr>
            <a:r>
              <a:rPr lang="en-US" sz="1000"/>
              <a:t>Desenha-se </a:t>
            </a:r>
            <a:r>
              <a:rPr lang="en-US" sz="1000" b="1"/>
              <a:t>um círculo por cada estado</a:t>
            </a:r>
            <a:r>
              <a:rPr lang="en-US" sz="1000"/>
              <a:t> (podemos indicar o nome e/ou explicitar o código correspondente).</a:t>
            </a:r>
          </a:p>
          <a:p>
            <a:pPr>
              <a:lnSpc>
                <a:spcPct val="80000"/>
              </a:lnSpc>
            </a:pPr>
            <a:r>
              <a:rPr lang="en-US" sz="1000"/>
              <a:t>As </a:t>
            </a:r>
            <a:r>
              <a:rPr lang="en-US" sz="1000" b="1"/>
              <a:t>transições entre estados são representadas por setas</a:t>
            </a:r>
            <a:r>
              <a:rPr lang="en-US" sz="1000"/>
              <a:t> entre os círculos respectivos.</a:t>
            </a:r>
          </a:p>
          <a:p>
            <a:pPr>
              <a:lnSpc>
                <a:spcPct val="80000"/>
              </a:lnSpc>
            </a:pPr>
            <a:r>
              <a:rPr lang="en-US" sz="1000" b="1"/>
              <a:t>Junto a cada seta</a:t>
            </a:r>
            <a:r>
              <a:rPr lang="en-US" sz="1000"/>
              <a:t> indica-se a </a:t>
            </a:r>
            <a:r>
              <a:rPr lang="en-US" sz="1000" b="1"/>
              <a:t>combinação de entradas</a:t>
            </a:r>
            <a:r>
              <a:rPr lang="en-US" sz="1000"/>
              <a:t> que causa essa transição. Nos diagramas de Mealy (como este) também se indicam os </a:t>
            </a:r>
            <a:r>
              <a:rPr lang="en-US" sz="1000" b="1"/>
              <a:t>valores das saídas</a:t>
            </a:r>
            <a:r>
              <a:rPr lang="en-US" sz="1000"/>
              <a:t> </a:t>
            </a:r>
            <a:r>
              <a:rPr lang="en-US" sz="1000" u="sng"/>
              <a:t>no estado de que provém a seta</a:t>
            </a:r>
            <a:r>
              <a:rPr lang="en-US" sz="1000"/>
              <a:t> para a respectiva combinação de entradas.</a:t>
            </a:r>
          </a:p>
          <a:p>
            <a:pPr>
              <a:lnSpc>
                <a:spcPct val="80000"/>
              </a:lnSpc>
            </a:pPr>
            <a:endParaRPr lang="en-US" sz="1000"/>
          </a:p>
          <a:p>
            <a:pPr>
              <a:lnSpc>
                <a:spcPct val="80000"/>
              </a:lnSpc>
            </a:pPr>
            <a:r>
              <a:rPr lang="en-US" sz="1000"/>
              <a:t>Notas importantes: as condições associadas às transições que partem de um estado têm que:</a:t>
            </a:r>
          </a:p>
          <a:p>
            <a:pPr>
              <a:lnSpc>
                <a:spcPct val="80000"/>
              </a:lnSpc>
            </a:pPr>
            <a:r>
              <a:rPr lang="en-US" sz="1000"/>
              <a:t>	- ser mutuamente exclusivas (só uma pode valer 1, pois em cada instante a máquina só pode estar em um estado)</a:t>
            </a:r>
          </a:p>
          <a:p>
            <a:pPr>
              <a:lnSpc>
                <a:spcPct val="80000"/>
              </a:lnSpc>
            </a:pPr>
            <a:r>
              <a:rPr lang="en-US" sz="1000"/>
              <a:t>	- somar 1: uma delas tem que ser forçosamente verificada (note-se que a permanência num estado é indicada por uma transição em lacete)</a:t>
            </a:r>
          </a:p>
          <a:p>
            <a:pPr>
              <a:lnSpc>
                <a:spcPct val="80000"/>
              </a:lnSpc>
            </a:pPr>
            <a:endParaRPr lang="en-US" sz="1000"/>
          </a:p>
          <a:p>
            <a:pPr>
              <a:lnSpc>
                <a:spcPct val="80000"/>
              </a:lnSpc>
            </a:pPr>
            <a:r>
              <a:rPr lang="en-US" sz="1000"/>
              <a:t>Podem-se usar expressões booleanas para especificar as combinações de entradas associadas às transições: por exemplo EN no lugar de EN=1. Se houver muitas entradas, facilita bastante…</a:t>
            </a:r>
          </a:p>
          <a:p>
            <a:pPr>
              <a:lnSpc>
                <a:spcPct val="80000"/>
              </a:lnSpc>
            </a:pPr>
            <a:endParaRPr lang="en-US" sz="1000"/>
          </a:p>
          <a:p>
            <a:pPr>
              <a:lnSpc>
                <a:spcPct val="80000"/>
              </a:lnSpc>
            </a:pPr>
            <a:r>
              <a:rPr lang="en-US" sz="1000"/>
              <a:t>A </a:t>
            </a:r>
            <a:r>
              <a:rPr lang="en-US" sz="1000" b="1"/>
              <a:t>função do circuito</a:t>
            </a:r>
            <a:r>
              <a:rPr lang="en-US" sz="1000"/>
              <a:t> é agora bastante clara: trata-se de um contador de 2 bits, incrementado a cada ‘tic’  do relógio (É circular – de 11 passa a 00) . A entrada EN permite suspender a contagem (EN=0). A saída MAX assinala quando o contador atinge o valor máximo (11), desde que a contagem não esteja suspensa.</a:t>
            </a:r>
          </a:p>
          <a:p>
            <a:pPr>
              <a:lnSpc>
                <a:spcPct val="80000"/>
              </a:lnSpc>
            </a:pPr>
            <a:endParaRPr lang="en-US" sz="1000"/>
          </a:p>
          <a:p>
            <a:pPr>
              <a:lnSpc>
                <a:spcPct val="80000"/>
              </a:lnSpc>
            </a:pPr>
            <a:r>
              <a:rPr lang="en-US" sz="1000"/>
              <a:t>Questão para pensar: qual o estado inicial do circuito?  (como controlá-lo?)</a:t>
            </a:r>
            <a:endParaRPr lang="pt-PT" sz="10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E91661-B77A-4F0C-AEA7-B99C268D350D}" type="slidenum">
              <a:rPr lang="pt-PT"/>
              <a:pPr/>
              <a:t>39</a:t>
            </a:fld>
            <a:endParaRPr lang="pt-PT"/>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pt-PT"/>
              <a:t>Façamos uma pequena alteração ao exemplo para obtermos uma máquina de Moore. A diferença funcional é que a saída MAX (que muda o nome para MAXS) passa a ser activada no estado 11 independentemente de a contagem estar suspensa ou não.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282EA4-EDF6-4D66-A0AF-9CE22113E2A7}" type="slidenum">
              <a:rPr lang="en-US" smtClean="0"/>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4DFC30-4B2B-451E-A40A-824E0D76DDCC}" type="slidenum">
              <a:rPr lang="pt-PT"/>
              <a:pPr/>
              <a:t>40</a:t>
            </a:fld>
            <a:endParaRPr lang="pt-PT"/>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r>
              <a:rPr lang="en-US"/>
              <a:t>Resultam as alterações apresentadas</a:t>
            </a:r>
            <a:r>
              <a:rPr lang="pt-PT" i="1"/>
              <a:t>.</a:t>
            </a:r>
            <a:r>
              <a:rPr lang="pt-PT"/>
              <a:t> </a:t>
            </a:r>
            <a:endParaRPr lang="en-US"/>
          </a:p>
          <a:p>
            <a:r>
              <a:rPr lang="pt-PT"/>
              <a:t>Isto serve para ilustrar que, nas máquinas de Moore, o facto de as saídas só dependerem do estado e não das entradas simplifica as tabelas de saídas e os diagramas de estados. Nestes, os valores das saídas são indicados em conjunto com os estados (i.e. dentro dos círculos correspondentes).</a:t>
            </a:r>
          </a:p>
          <a:p>
            <a:endParaRPr lang="en-US"/>
          </a:p>
          <a:p>
            <a:endParaRPr lang="pt-PT"/>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D139DC-A7A5-407D-A8AA-F5FEBB1596E4}" type="slidenum">
              <a:rPr lang="pt-PT"/>
              <a:pPr/>
              <a:t>41</a:t>
            </a:fld>
            <a:endParaRPr lang="pt-PT"/>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r>
              <a:rPr lang="en-US"/>
              <a:t>Estes diagramas referem-se ao exemplo anterior. Não são uma descrição completa do comportamento das máquinas, claro.</a:t>
            </a:r>
          </a:p>
          <a:p>
            <a:r>
              <a:rPr lang="en-US"/>
              <a:t>Servem sobretudo para ilustrar a diferença de comportamento das saídas do tipo </a:t>
            </a:r>
            <a:r>
              <a:rPr lang="en-US" i="1"/>
              <a:t>Mealy</a:t>
            </a:r>
            <a:r>
              <a:rPr lang="en-US"/>
              <a:t> (como MAX) e Moore (como </a:t>
            </a:r>
            <a:r>
              <a:rPr lang="en-US" i="1"/>
              <a:t>MAXS</a:t>
            </a:r>
            <a:r>
              <a:rPr lang="en-US"/>
              <a:t>). </a:t>
            </a:r>
          </a:p>
          <a:p>
            <a:endParaRPr lang="pt-PT"/>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981EBC-B84A-4D92-9B9D-738294BA3888}" type="slidenum">
              <a:rPr lang="pt-PT"/>
              <a:pPr/>
              <a:t>42</a:t>
            </a:fld>
            <a:endParaRPr lang="pt-PT"/>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r>
              <a:rPr lang="pt-PT"/>
              <a:t>Outro exemplo com FF tipo D, mas agora em maior número. Aplica-se exactamente a mesma metodologia. Experimentem e comparem o vosso diagrama de estados com o apresentado no Wakerly.</a:t>
            </a:r>
          </a:p>
          <a:p>
            <a:endParaRPr lang="pt-PT"/>
          </a:p>
          <a:p>
            <a:endParaRPr lang="pt-PT"/>
          </a:p>
          <a:p>
            <a:endParaRPr lang="pt-PT"/>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59D1CC-F026-4245-A276-D88748AFCA91}" type="slidenum">
              <a:rPr lang="pt-PT"/>
              <a:pPr/>
              <a:t>43</a:t>
            </a:fld>
            <a:endParaRPr lang="pt-PT"/>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r>
              <a:rPr lang="pt-PT" dirty="0"/>
              <a:t>A metodologia de análise anterior é válida para circuitos com outros tipo de FF (que não o D).</a:t>
            </a:r>
          </a:p>
          <a:p>
            <a:endParaRPr lang="pt-PT" dirty="0"/>
          </a:p>
          <a:p>
            <a:endParaRPr lang="pt-PT" dirty="0"/>
          </a:p>
          <a:p>
            <a:endParaRPr lang="pt-PT"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59D1CC-F026-4245-A276-D88748AFCA91}" type="slidenum">
              <a:rPr lang="pt-PT"/>
              <a:pPr/>
              <a:t>44</a:t>
            </a:fld>
            <a:endParaRPr lang="pt-PT"/>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r>
              <a:rPr lang="pt-PT" dirty="0"/>
              <a:t>A metodologia de análise anterior é válida para circuitos com outros tipo de FF (que não o D</a:t>
            </a:r>
            <a:r>
              <a:rPr lang="pt-PT" dirty="0" smtClean="0"/>
              <a:t>).</a:t>
            </a:r>
            <a:endParaRPr lang="pt-PT"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59D1CC-F026-4245-A276-D88748AFCA91}" type="slidenum">
              <a:rPr lang="pt-PT"/>
              <a:pPr/>
              <a:t>45</a:t>
            </a:fld>
            <a:endParaRPr lang="pt-PT"/>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r>
              <a:rPr lang="pt-PT" dirty="0"/>
              <a:t>A metodologia de análise anterior é válida para circuitos com outros tipo de FF (que não o D</a:t>
            </a:r>
            <a:r>
              <a:rPr lang="pt-PT" dirty="0" smtClean="0"/>
              <a:t>).</a:t>
            </a:r>
            <a:endParaRPr lang="pt-PT"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59D1CC-F026-4245-A276-D88748AFCA91}" type="slidenum">
              <a:rPr lang="pt-PT"/>
              <a:pPr/>
              <a:t>46</a:t>
            </a:fld>
            <a:endParaRPr lang="pt-PT"/>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r>
              <a:rPr lang="pt-PT" dirty="0"/>
              <a:t>A metodologia de análise anterior é válida para circuitos com outros tipo de FF (que não o D</a:t>
            </a:r>
            <a:r>
              <a:rPr lang="pt-PT" dirty="0" smtClean="0"/>
              <a:t>).</a:t>
            </a:r>
            <a:endParaRPr lang="pt-PT"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7BE1CA-CBBD-45EE-A1CA-4F2BA3865F65}" type="slidenum">
              <a:rPr lang="pt-PT"/>
              <a:pPr/>
              <a:t>47</a:t>
            </a:fld>
            <a:endParaRPr lang="pt-PT"/>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p:txBody>
          <a:bodyPr/>
          <a:lstStyle/>
          <a:p>
            <a:r>
              <a:rPr lang="en-US"/>
              <a:t>O processo de projecto/síntese é essencialmente o inverso do processo de análise já estudado.</a:t>
            </a:r>
          </a:p>
          <a:p>
            <a:endParaRPr lang="en-US"/>
          </a:p>
          <a:p>
            <a:r>
              <a:rPr lang="en-US" b="1"/>
              <a:t>Projecto</a:t>
            </a:r>
            <a:r>
              <a:rPr lang="en-US"/>
              <a:t> – A parte creativa (tal como escrever um programa): etapas 1 a 3.</a:t>
            </a:r>
          </a:p>
          <a:p>
            <a:r>
              <a:rPr lang="en-US"/>
              <a:t>Normalmente tem início numa especificação verbal com algum grau de ambiguidade.</a:t>
            </a:r>
          </a:p>
          <a:p>
            <a:r>
              <a:rPr lang="en-US"/>
              <a:t>Termina numa especificação funcional clara e objectiva, normalmente apresentada sob a forma de tabela de transições/saídas.</a:t>
            </a:r>
          </a:p>
          <a:p>
            <a:endParaRPr lang="en-US"/>
          </a:p>
          <a:p>
            <a:r>
              <a:rPr lang="en-US" b="1"/>
              <a:t>Síntese</a:t>
            </a:r>
            <a:r>
              <a:rPr lang="en-US"/>
              <a:t> – Trabalho mecânico (tal como o trabalho de um compilador): etapas 4 a 9</a:t>
            </a:r>
          </a:p>
          <a:p>
            <a:r>
              <a:rPr lang="en-US"/>
              <a:t>Tem início na especificação obtida na fase de projecto e termina no desenho do circuito lógico.</a:t>
            </a:r>
          </a:p>
          <a:p>
            <a:endParaRPr lang="en-US"/>
          </a:p>
          <a:p>
            <a:r>
              <a:rPr lang="en-US"/>
              <a:t>Se a máquina vai ser implementada usando um dispositivo lógico programável (</a:t>
            </a:r>
            <a:r>
              <a:rPr lang="en-US" b="1"/>
              <a:t>PLD</a:t>
            </a:r>
            <a:r>
              <a:rPr lang="en-US"/>
              <a:t>, p. ex. do tipo PAL, FPGA ou ASIC…), a especificação funcional obtida na fase de projecto toma a forma de um código de </a:t>
            </a:r>
            <a:r>
              <a:rPr lang="en-US" b="1"/>
              <a:t>descrição</a:t>
            </a:r>
            <a:r>
              <a:rPr lang="en-US"/>
              <a:t> de </a:t>
            </a:r>
            <a:r>
              <a:rPr lang="en-US" i="1"/>
              <a:t>hardware</a:t>
            </a:r>
            <a:r>
              <a:rPr lang="en-US"/>
              <a:t> apropriado, por exemplo em </a:t>
            </a:r>
            <a:r>
              <a:rPr lang="en-US" b="1"/>
              <a:t>VHDL</a:t>
            </a:r>
            <a:r>
              <a:rPr lang="en-US"/>
              <a:t>. O processo de </a:t>
            </a:r>
            <a:r>
              <a:rPr lang="en-US" b="1"/>
              <a:t>síntese</a:t>
            </a:r>
            <a:r>
              <a:rPr lang="en-US"/>
              <a:t> é então realizado de forma </a:t>
            </a:r>
            <a:r>
              <a:rPr lang="en-US" b="1"/>
              <a:t>automatizada</a:t>
            </a:r>
            <a:r>
              <a:rPr lang="en-US"/>
              <a:t> por um compilador.</a:t>
            </a:r>
          </a:p>
          <a:p>
            <a:endParaRPr lang="pt-PT"/>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B740AB-CC4C-45C4-BE8D-FC443DBCCB50}" type="slidenum">
              <a:rPr lang="pt-PT"/>
              <a:pPr/>
              <a:t>54</a:t>
            </a:fld>
            <a:endParaRPr lang="pt-PT"/>
          </a:p>
        </p:txBody>
      </p:sp>
      <p:sp>
        <p:nvSpPr>
          <p:cNvPr id="419842" name="Rectangle 2"/>
          <p:cNvSpPr>
            <a:spLocks noGrp="1" noRot="1" noChangeAspect="1" noChangeArrowheads="1" noTextEdit="1"/>
          </p:cNvSpPr>
          <p:nvPr>
            <p:ph type="sldImg"/>
          </p:nvPr>
        </p:nvSpPr>
        <p:spPr>
          <a:ln/>
        </p:spPr>
      </p:sp>
      <p:sp>
        <p:nvSpPr>
          <p:cNvPr id="419843" name="Rectangle 3"/>
          <p:cNvSpPr>
            <a:spLocks noGrp="1" noChangeArrowheads="1"/>
          </p:cNvSpPr>
          <p:nvPr>
            <p:ph type="body" idx="1"/>
          </p:nvPr>
        </p:nvSpPr>
        <p:spPr/>
        <p:txBody>
          <a:bodyPr/>
          <a:lstStyle/>
          <a:p>
            <a:r>
              <a:rPr lang="pt-PT"/>
              <a:t>Etapa 2: </a:t>
            </a:r>
            <a:r>
              <a:rPr lang="pt-PT" b="1"/>
              <a:t>Minimização</a:t>
            </a:r>
            <a:r>
              <a:rPr lang="pt-PT"/>
              <a:t> – existem procedimentos formais de minimização, mas os projectistas experientes raramente os utilizam.</a:t>
            </a:r>
          </a:p>
          <a:p>
            <a:r>
              <a:rPr lang="pt-PT"/>
              <a:t>A minimização consiste em substituir por um só estado os estados </a:t>
            </a:r>
            <a:r>
              <a:rPr lang="pt-PT" i="1"/>
              <a:t>redundantes</a:t>
            </a:r>
            <a:r>
              <a:rPr lang="pt-PT"/>
              <a:t> ou </a:t>
            </a:r>
            <a:r>
              <a:rPr lang="pt-PT" i="1"/>
              <a:t>equivalentes</a:t>
            </a:r>
            <a:r>
              <a:rPr lang="pt-PT"/>
              <a:t>, isto é, em que os valores das saídas são os mesmos e as transições são feitas para os mesmos estados seguintes (ou estados seguintes equivalentes) sob as mesmas combinações de entradas. Neste exemplo não há estados equivalentes, pelo que não há lugar a qualquer minimização.</a:t>
            </a:r>
          </a:p>
          <a:p>
            <a:endParaRPr lang="pt-PT"/>
          </a:p>
          <a:p>
            <a:r>
              <a:rPr lang="pt-PT"/>
              <a:t>Etapa 3: </a:t>
            </a:r>
            <a:r>
              <a:rPr lang="pt-PT" b="1"/>
              <a:t>Codificação de estados</a:t>
            </a:r>
            <a:r>
              <a:rPr lang="pt-PT"/>
              <a:t> – é mais importante que a etapa 2 na simplificação de um projecto.</a:t>
            </a:r>
          </a:p>
          <a:p>
            <a:r>
              <a:rPr lang="en-US"/>
              <a:t>É necessário atribuir combinações de variáveis de estado a cada estado – muitas vezes não é óbvio qual a mais vantajosa. A experiência do projectista é muito importante aqui. Neste exemplo, se usarmos o número mínimo de variáveis de estado (que é 2) todos os códigos têm que ser usados. O único grau de liberdade reside na atribuição de códigos a cada estado – pode haver alguma(s) mais favorável(is) do ponto de vista da geração da saída...</a:t>
            </a:r>
          </a:p>
          <a:p>
            <a:endParaRPr lang="en-US"/>
          </a:p>
          <a:p>
            <a:pPr eaLnBrk="0" hangingPunct="0">
              <a:spcBef>
                <a:spcPct val="0"/>
              </a:spcBef>
            </a:pPr>
            <a:r>
              <a:rPr lang="en-US"/>
              <a:t>Até este ponto, existe “arte”; mas a partir daqui é só ‘dar ao zarelho’ </a:t>
            </a:r>
            <a:r>
              <a:rPr lang="en-US">
                <a:sym typeface="Wingdings" pitchFamily="2" charset="2"/>
              </a:rPr>
              <a:t></a:t>
            </a:r>
            <a:endParaRPr lang="en-US"/>
          </a:p>
          <a:p>
            <a:endParaRPr lang="en-US"/>
          </a:p>
          <a:p>
            <a:endParaRPr lang="pt-PT"/>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4C76A-6817-43F8-AFC0-72F229FFFF9A}" type="slidenum">
              <a:rPr lang="pt-PT"/>
              <a:pPr/>
              <a:t>55</a:t>
            </a:fld>
            <a:endParaRPr lang="pt-PT"/>
          </a:p>
        </p:txBody>
      </p:sp>
      <p:sp>
        <p:nvSpPr>
          <p:cNvPr id="492546" name="Rectangle 2"/>
          <p:cNvSpPr>
            <a:spLocks noGrp="1" noRot="1" noChangeAspect="1" noChangeArrowheads="1" noTextEdit="1"/>
          </p:cNvSpPr>
          <p:nvPr>
            <p:ph type="sldImg"/>
          </p:nvPr>
        </p:nvSpPr>
        <p:spPr>
          <a:ln/>
        </p:spPr>
      </p:sp>
      <p:sp>
        <p:nvSpPr>
          <p:cNvPr id="492547" name="Rectangle 3"/>
          <p:cNvSpPr>
            <a:spLocks noGrp="1" noChangeArrowheads="1"/>
          </p:cNvSpPr>
          <p:nvPr>
            <p:ph type="body" idx="1"/>
          </p:nvPr>
        </p:nvSpPr>
        <p:spPr/>
        <p:txBody>
          <a:bodyPr/>
          <a:lstStyle/>
          <a:p>
            <a:endParaRPr lang="pt-P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A1B0D-4979-457B-BA79-1C92129DB41F}" type="slidenum">
              <a:rPr lang="pt-PT"/>
              <a:pPr/>
              <a:t>5</a:t>
            </a:fld>
            <a:endParaRPr lang="pt-PT"/>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xfrm>
            <a:off x="906357" y="4716661"/>
            <a:ext cx="4984962" cy="4468416"/>
          </a:xfrm>
        </p:spPr>
        <p:txBody>
          <a:bodyPr/>
          <a:lstStyle/>
          <a:p>
            <a:r>
              <a:rPr lang="en-US"/>
              <a:t>O circuito sequencial mais simples.</a:t>
            </a:r>
          </a:p>
          <a:p>
            <a:r>
              <a:rPr lang="en-US"/>
              <a:t>Dois estados (de equilíbrio estável) =&gt; uma variável de estado – Q, por exemplo.</a:t>
            </a:r>
          </a:p>
          <a:p>
            <a:endParaRPr lang="en-US"/>
          </a:p>
          <a:p>
            <a:r>
              <a:rPr lang="en-US"/>
              <a:t>Estado 1: Q=Alto =&gt; Q_L=Baixo</a:t>
            </a:r>
          </a:p>
          <a:p>
            <a:endParaRPr lang="pt-PT"/>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9A23B3-CAFD-42E8-9452-451FB392074A}" type="slidenum">
              <a:rPr lang="pt-PT"/>
              <a:pPr/>
              <a:t>56</a:t>
            </a:fld>
            <a:endParaRPr lang="pt-PT"/>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p:txBody>
          <a:bodyPr/>
          <a:lstStyle/>
          <a:p>
            <a:r>
              <a:rPr lang="pt-PT"/>
              <a:t>Quando existem estados não usados, por as combinações permitidas pelas variáveis de estado excederem o número de estados necessário, podem ser adoptadas duas abordagens de projecto opostas.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69531-399B-4B90-817D-C7511C63662B}" type="slidenum">
              <a:rPr lang="pt-PT"/>
              <a:pPr/>
              <a:t>63</a:t>
            </a:fld>
            <a:endParaRPr lang="pt-PT"/>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p:txBody>
          <a:bodyPr/>
          <a:lstStyle/>
          <a:p>
            <a:pPr lvl="1"/>
            <a:r>
              <a:rPr lang="en-US"/>
              <a:t>É imprescindível um circuito de inicialização aquando da ligação da alimentação eléctrica (power-up), para que os FF comecem a funcionar num estado definido (geralmente Q=0). É também normal haver uma entrada de </a:t>
            </a:r>
            <a:r>
              <a:rPr lang="en-US" i="1"/>
              <a:t>reset </a:t>
            </a:r>
            <a:r>
              <a:rPr lang="en-US"/>
              <a:t>(p. ex. botão)</a:t>
            </a:r>
            <a:r>
              <a:rPr lang="en-US" i="1"/>
              <a:t> </a:t>
            </a:r>
            <a:r>
              <a:rPr lang="en-US"/>
              <a:t>que aproveite esse mesmo circuito para recuperar de situações anómalas (provocadas por ruído, por exemplo), conduzindo o sistema a esse mesmo estado definido.</a:t>
            </a:r>
          </a:p>
          <a:p>
            <a:pPr lvl="1"/>
            <a:endParaRPr lang="en-US"/>
          </a:p>
          <a:p>
            <a:pPr lvl="1"/>
            <a:r>
              <a:rPr lang="en-US"/>
              <a:t>Exemplos de </a:t>
            </a:r>
            <a:r>
              <a:rPr lang="en-US" b="1"/>
              <a:t>Set/Reset assíncrono</a:t>
            </a:r>
            <a:r>
              <a:rPr lang="en-US"/>
              <a:t>: realizado através das entradas de S/R assíncrono dos flip-flops (que podem ser designadas PR e CLR) .</a:t>
            </a:r>
          </a:p>
          <a:p>
            <a:pPr lvl="2"/>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DE9A5C-0CC8-436E-A7C6-804F6C7ED315}" type="slidenum">
              <a:rPr lang="pt-PT"/>
              <a:pPr/>
              <a:t>64</a:t>
            </a:fld>
            <a:endParaRPr lang="pt-PT"/>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pPr lvl="1"/>
            <a:r>
              <a:rPr lang="en-US" b="1"/>
              <a:t>Set/Reset</a:t>
            </a:r>
            <a:r>
              <a:rPr lang="en-US"/>
              <a:t> pode ser realizado </a:t>
            </a:r>
            <a:r>
              <a:rPr lang="en-US" b="1"/>
              <a:t>sincronamente</a:t>
            </a:r>
            <a:r>
              <a:rPr lang="en-US"/>
              <a:t> de várias formas:</a:t>
            </a:r>
          </a:p>
          <a:p>
            <a:pPr lvl="2">
              <a:buFontTx/>
              <a:buChar char="-"/>
            </a:pPr>
            <a:r>
              <a:rPr lang="en-US"/>
              <a:t>Entrada integrada no projecto do circuito sequencial (como outra qualquer…)</a:t>
            </a:r>
          </a:p>
          <a:p>
            <a:pPr lvl="2">
              <a:buFontTx/>
              <a:buChar char="-"/>
            </a:pPr>
            <a:r>
              <a:rPr lang="en-US"/>
              <a:t>Entrada considerada em separado (i.e. não integrada no projecto funcional do circuito) usando lógica adicional (aqui temos exemplos com FF D e FF JK)</a:t>
            </a:r>
          </a:p>
          <a:p>
            <a:pPr lvl="2">
              <a:buFontTx/>
              <a:buChar char="-"/>
            </a:pPr>
            <a:r>
              <a:rPr lang="en-US"/>
              <a:t>Entrada sincronizada (por FF adicional) actuando sobre entradas de S/R assíncrono dos flip-flops.</a:t>
            </a:r>
          </a:p>
          <a:p>
            <a:endParaRPr lang="pt-PT"/>
          </a:p>
          <a:p>
            <a:endParaRPr lang="pt-PT"/>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10AF42-0B0C-4AB2-AACD-D6D052BE338B}" type="slidenum">
              <a:rPr lang="pt-PT"/>
              <a:pPr/>
              <a:t>65</a:t>
            </a:fld>
            <a:endParaRPr lang="pt-PT"/>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r>
              <a:rPr lang="en-US" sz="900" dirty="0" err="1"/>
              <a:t>Existem</a:t>
            </a:r>
            <a:r>
              <a:rPr lang="en-US" sz="900" dirty="0"/>
              <a:t> </a:t>
            </a:r>
            <a:r>
              <a:rPr lang="en-US" sz="900" dirty="0" err="1"/>
              <a:t>muitos</a:t>
            </a:r>
            <a:r>
              <a:rPr lang="en-US" sz="900" dirty="0"/>
              <a:t> </a:t>
            </a:r>
            <a:r>
              <a:rPr lang="en-US" sz="900" dirty="0" err="1"/>
              <a:t>tipos</a:t>
            </a:r>
            <a:r>
              <a:rPr lang="en-US" sz="900" dirty="0"/>
              <a:t> </a:t>
            </a:r>
            <a:r>
              <a:rPr lang="en-US" sz="900" dirty="0" err="1"/>
              <a:t>diferentes</a:t>
            </a:r>
            <a:r>
              <a:rPr lang="en-US" sz="900" dirty="0"/>
              <a:t> de </a:t>
            </a:r>
            <a:r>
              <a:rPr lang="en-US" sz="900" i="1" dirty="0"/>
              <a:t>latches</a:t>
            </a:r>
            <a:r>
              <a:rPr lang="en-US" sz="900" dirty="0"/>
              <a:t> e </a:t>
            </a:r>
            <a:r>
              <a:rPr lang="en-US" sz="900" i="1" dirty="0"/>
              <a:t>flip-flops</a:t>
            </a:r>
            <a:r>
              <a:rPr lang="en-US" sz="900" dirty="0"/>
              <a:t> </a:t>
            </a:r>
            <a:r>
              <a:rPr lang="en-US" sz="900" dirty="0" err="1"/>
              <a:t>disponíveis</a:t>
            </a:r>
            <a:r>
              <a:rPr lang="en-US" sz="900" dirty="0"/>
              <a:t> </a:t>
            </a:r>
            <a:r>
              <a:rPr lang="en-US" sz="900" dirty="0" err="1"/>
              <a:t>como</a:t>
            </a:r>
            <a:r>
              <a:rPr lang="en-US" sz="900" dirty="0"/>
              <a:t> </a:t>
            </a:r>
            <a:r>
              <a:rPr lang="en-US" sz="900" dirty="0" err="1"/>
              <a:t>comercialmente</a:t>
            </a:r>
            <a:r>
              <a:rPr lang="en-US" sz="900" dirty="0"/>
              <a:t> </a:t>
            </a:r>
            <a:r>
              <a:rPr lang="en-US" sz="900" dirty="0" err="1"/>
              <a:t>como</a:t>
            </a:r>
            <a:r>
              <a:rPr lang="en-US" sz="900" dirty="0"/>
              <a:t> </a:t>
            </a:r>
            <a:r>
              <a:rPr lang="en-US" sz="900" dirty="0" err="1"/>
              <a:t>dispositivos</a:t>
            </a:r>
            <a:r>
              <a:rPr lang="en-US" sz="900" dirty="0"/>
              <a:t> </a:t>
            </a:r>
            <a:r>
              <a:rPr lang="en-US" sz="900" dirty="0" err="1"/>
              <a:t>individualizados</a:t>
            </a:r>
            <a:r>
              <a:rPr lang="en-US" sz="900" dirty="0"/>
              <a:t> (</a:t>
            </a:r>
            <a:r>
              <a:rPr lang="en-US" sz="900" dirty="0" err="1"/>
              <a:t>circuitos</a:t>
            </a:r>
            <a:r>
              <a:rPr lang="en-US" sz="900" dirty="0"/>
              <a:t> </a:t>
            </a:r>
            <a:r>
              <a:rPr lang="en-US" sz="900" dirty="0" err="1"/>
              <a:t>integrados</a:t>
            </a:r>
            <a:r>
              <a:rPr lang="en-US" sz="900" dirty="0"/>
              <a:t> SSI). </a:t>
            </a:r>
            <a:r>
              <a:rPr lang="en-US" sz="900" dirty="0" err="1"/>
              <a:t>Exemplos</a:t>
            </a:r>
            <a:r>
              <a:rPr lang="en-US" sz="900" dirty="0"/>
              <a:t>:</a:t>
            </a:r>
          </a:p>
          <a:p>
            <a:r>
              <a:rPr lang="en-US" sz="900" b="1" dirty="0"/>
              <a:t>Flip-flops:</a:t>
            </a:r>
          </a:p>
          <a:p>
            <a:r>
              <a:rPr lang="en-US" sz="900" dirty="0"/>
              <a:t>	- 74x74 (</a:t>
            </a:r>
            <a:r>
              <a:rPr lang="en-US" sz="900" dirty="0" err="1"/>
              <a:t>dois</a:t>
            </a:r>
            <a:r>
              <a:rPr lang="en-US" sz="900" dirty="0"/>
              <a:t> FF </a:t>
            </a:r>
            <a:r>
              <a:rPr lang="en-US" sz="900"/>
              <a:t>D</a:t>
            </a:r>
            <a:r>
              <a:rPr lang="en-US" sz="900" smtClean="0"/>
              <a:t>) </a:t>
            </a:r>
            <a:r>
              <a:rPr lang="en-US" sz="900" dirty="0" err="1" smtClean="0"/>
              <a:t>Todos</a:t>
            </a:r>
            <a:r>
              <a:rPr lang="en-US" sz="900" dirty="0" smtClean="0"/>
              <a:t> </a:t>
            </a:r>
            <a:r>
              <a:rPr lang="en-US" sz="900" dirty="0" err="1"/>
              <a:t>estes</a:t>
            </a:r>
            <a:r>
              <a:rPr lang="en-US" sz="900" dirty="0"/>
              <a:t> </a:t>
            </a:r>
            <a:r>
              <a:rPr lang="en-US" sz="900" dirty="0" err="1"/>
              <a:t>dispõem</a:t>
            </a:r>
            <a:r>
              <a:rPr lang="en-US" sz="900" dirty="0"/>
              <a:t> de </a:t>
            </a:r>
            <a:r>
              <a:rPr lang="en-US" sz="900" dirty="0" err="1"/>
              <a:t>entradas</a:t>
            </a:r>
            <a:r>
              <a:rPr lang="en-US" sz="900" dirty="0"/>
              <a:t> de PR e CLR </a:t>
            </a:r>
            <a:r>
              <a:rPr lang="en-US" sz="900" dirty="0" err="1"/>
              <a:t>assíncronas</a:t>
            </a:r>
            <a:r>
              <a:rPr lang="en-US" sz="900" dirty="0"/>
              <a:t>.</a:t>
            </a:r>
          </a:p>
          <a:p>
            <a:r>
              <a:rPr lang="en-US" sz="900" b="1" dirty="0"/>
              <a:t>Latches:</a:t>
            </a:r>
          </a:p>
          <a:p>
            <a:r>
              <a:rPr lang="en-US" sz="900" b="1" dirty="0"/>
              <a:t>	</a:t>
            </a:r>
            <a:r>
              <a:rPr lang="en-US" sz="900" dirty="0"/>
              <a:t>- 74x375 (</a:t>
            </a:r>
            <a:r>
              <a:rPr lang="en-US" sz="900" dirty="0" err="1"/>
              <a:t>dois</a:t>
            </a:r>
            <a:r>
              <a:rPr lang="en-US" sz="900" dirty="0"/>
              <a:t> pares de latches D; </a:t>
            </a:r>
            <a:r>
              <a:rPr lang="en-US" sz="900" dirty="0" err="1"/>
              <a:t>uma</a:t>
            </a:r>
            <a:r>
              <a:rPr lang="en-US" sz="900" dirty="0"/>
              <a:t> </a:t>
            </a:r>
            <a:r>
              <a:rPr lang="en-US" sz="900" dirty="0" err="1"/>
              <a:t>entrada</a:t>
            </a:r>
            <a:r>
              <a:rPr lang="en-US" sz="900" dirty="0"/>
              <a:t> C </a:t>
            </a:r>
            <a:r>
              <a:rPr lang="en-US" sz="900" dirty="0" err="1"/>
              <a:t>por</a:t>
            </a:r>
            <a:r>
              <a:rPr lang="en-US" sz="900" dirty="0"/>
              <a:t> par).</a:t>
            </a:r>
          </a:p>
          <a:p>
            <a:endParaRPr lang="en-US" sz="900" dirty="0"/>
          </a:p>
          <a:p>
            <a:r>
              <a:rPr lang="en-US" sz="900" dirty="0" err="1"/>
              <a:t>Todavia</a:t>
            </a:r>
            <a:r>
              <a:rPr lang="en-US" sz="900" dirty="0"/>
              <a:t>, </a:t>
            </a:r>
            <a:r>
              <a:rPr lang="en-US" sz="900" dirty="0" err="1"/>
              <a:t>como</a:t>
            </a:r>
            <a:r>
              <a:rPr lang="en-US" sz="900" dirty="0"/>
              <a:t> </a:t>
            </a:r>
            <a:r>
              <a:rPr lang="en-US" sz="900" dirty="0" err="1"/>
              <a:t>os</a:t>
            </a:r>
            <a:r>
              <a:rPr lang="en-US" sz="900" dirty="0"/>
              <a:t> </a:t>
            </a:r>
            <a:r>
              <a:rPr lang="en-US" sz="900" dirty="0" err="1"/>
              <a:t>dispositivos</a:t>
            </a:r>
            <a:r>
              <a:rPr lang="en-US" sz="900" dirty="0"/>
              <a:t> </a:t>
            </a:r>
            <a:r>
              <a:rPr lang="en-US" sz="900" dirty="0" err="1"/>
              <a:t>programáveis</a:t>
            </a:r>
            <a:r>
              <a:rPr lang="en-US" sz="900" dirty="0"/>
              <a:t> (PLD e FPGA) </a:t>
            </a:r>
            <a:r>
              <a:rPr lang="en-US" sz="900" dirty="0" err="1"/>
              <a:t>incorporam</a:t>
            </a:r>
            <a:r>
              <a:rPr lang="en-US" sz="900" dirty="0"/>
              <a:t> </a:t>
            </a:r>
            <a:r>
              <a:rPr lang="en-US" sz="900" dirty="0" err="1"/>
              <a:t>funções</a:t>
            </a:r>
            <a:r>
              <a:rPr lang="en-US" sz="900" dirty="0"/>
              <a:t> de FF e </a:t>
            </a:r>
            <a:r>
              <a:rPr lang="en-US" sz="900" i="1" dirty="0"/>
              <a:t>latches</a:t>
            </a:r>
            <a:r>
              <a:rPr lang="en-US" sz="900" dirty="0"/>
              <a:t>, </a:t>
            </a:r>
            <a:r>
              <a:rPr lang="en-US" sz="900" dirty="0" err="1"/>
              <a:t>há</a:t>
            </a:r>
            <a:r>
              <a:rPr lang="en-US" sz="900" dirty="0"/>
              <a:t> </a:t>
            </a:r>
            <a:r>
              <a:rPr lang="en-US" sz="900" dirty="0" err="1"/>
              <a:t>cada</a:t>
            </a:r>
            <a:r>
              <a:rPr lang="en-US" sz="900" dirty="0"/>
              <a:t> </a:t>
            </a:r>
            <a:r>
              <a:rPr lang="en-US" sz="900" dirty="0" err="1"/>
              <a:t>vez</a:t>
            </a:r>
            <a:r>
              <a:rPr lang="en-US" sz="900" dirty="0"/>
              <a:t> </a:t>
            </a:r>
            <a:r>
              <a:rPr lang="en-US" sz="900" dirty="0" err="1"/>
              <a:t>menor</a:t>
            </a:r>
            <a:r>
              <a:rPr lang="en-US" sz="900" dirty="0"/>
              <a:t> </a:t>
            </a:r>
            <a:r>
              <a:rPr lang="en-US" sz="900" dirty="0" err="1"/>
              <a:t>necessidade</a:t>
            </a:r>
            <a:r>
              <a:rPr lang="en-US" sz="900" dirty="0"/>
              <a:t> de </a:t>
            </a:r>
            <a:r>
              <a:rPr lang="en-US" sz="900" dirty="0" err="1"/>
              <a:t>recorrer</a:t>
            </a:r>
            <a:r>
              <a:rPr lang="en-US" sz="900" dirty="0"/>
              <a:t> a </a:t>
            </a:r>
            <a:r>
              <a:rPr lang="en-US" sz="900" dirty="0" err="1"/>
              <a:t>blocos</a:t>
            </a:r>
            <a:r>
              <a:rPr lang="en-US" sz="900" dirty="0"/>
              <a:t> SSI </a:t>
            </a:r>
            <a:r>
              <a:rPr lang="en-US" sz="900" dirty="0" err="1"/>
              <a:t>como</a:t>
            </a:r>
            <a:r>
              <a:rPr lang="en-US" sz="900" dirty="0"/>
              <a:t> </a:t>
            </a:r>
            <a:r>
              <a:rPr lang="en-US" sz="900" dirty="0" err="1"/>
              <a:t>estes</a:t>
            </a:r>
            <a:r>
              <a:rPr lang="en-US" sz="900" dirty="0"/>
              <a:t>.</a:t>
            </a:r>
          </a:p>
          <a:p>
            <a:endParaRPr lang="en-US" sz="900" dirty="0"/>
          </a:p>
          <a:p>
            <a:r>
              <a:rPr lang="en-US" sz="900" b="1" i="1" dirty="0"/>
              <a:t>Latches</a:t>
            </a:r>
            <a:r>
              <a:rPr lang="en-US" sz="900" b="1" dirty="0"/>
              <a:t> e </a:t>
            </a:r>
            <a:r>
              <a:rPr lang="en-US" sz="900" b="1" dirty="0" err="1"/>
              <a:t>registos</a:t>
            </a:r>
            <a:r>
              <a:rPr lang="en-US" sz="900" b="1" dirty="0"/>
              <a:t> de </a:t>
            </a:r>
            <a:r>
              <a:rPr lang="en-US" sz="900" b="1" dirty="0" err="1"/>
              <a:t>armazenamento</a:t>
            </a:r>
            <a:r>
              <a:rPr lang="en-US" sz="900" b="1" dirty="0"/>
              <a:t> </a:t>
            </a:r>
            <a:r>
              <a:rPr lang="en-US" sz="900" b="1" i="1" dirty="0" err="1"/>
              <a:t>multibit</a:t>
            </a:r>
            <a:endParaRPr lang="en-US" sz="900" b="1" i="1" dirty="0"/>
          </a:p>
          <a:p>
            <a:r>
              <a:rPr lang="en-US" sz="900" b="1" dirty="0" err="1"/>
              <a:t>Registo</a:t>
            </a:r>
            <a:r>
              <a:rPr lang="en-US" sz="900" b="1" dirty="0"/>
              <a:t> de </a:t>
            </a:r>
            <a:r>
              <a:rPr lang="en-US" sz="900" b="1" dirty="0" err="1"/>
              <a:t>armazenamento</a:t>
            </a:r>
            <a:r>
              <a:rPr lang="en-US" sz="900" b="1" dirty="0"/>
              <a:t>: </a:t>
            </a:r>
            <a:r>
              <a:rPr lang="en-US" sz="900" dirty="0" err="1"/>
              <a:t>conjunto</a:t>
            </a:r>
            <a:r>
              <a:rPr lang="en-US" sz="900" dirty="0"/>
              <a:t> de 2 </a:t>
            </a:r>
            <a:r>
              <a:rPr lang="en-US" sz="900" dirty="0" err="1"/>
              <a:t>ou</a:t>
            </a:r>
            <a:r>
              <a:rPr lang="en-US" sz="900" dirty="0"/>
              <a:t> </a:t>
            </a:r>
            <a:r>
              <a:rPr lang="en-US" sz="900" dirty="0" err="1"/>
              <a:t>mais</a:t>
            </a:r>
            <a:r>
              <a:rPr lang="en-US" sz="900" dirty="0"/>
              <a:t> FF com CLK </a:t>
            </a:r>
            <a:r>
              <a:rPr lang="en-US" sz="900" dirty="0" err="1"/>
              <a:t>comum</a:t>
            </a:r>
            <a:r>
              <a:rPr lang="en-US" sz="900" dirty="0"/>
              <a:t>.</a:t>
            </a:r>
          </a:p>
          <a:p>
            <a:r>
              <a:rPr lang="en-US" sz="900" dirty="0" err="1"/>
              <a:t>Eis</a:t>
            </a:r>
            <a:r>
              <a:rPr lang="en-US" sz="900" dirty="0"/>
              <a:t> um </a:t>
            </a:r>
            <a:r>
              <a:rPr lang="en-US" sz="900" dirty="0" err="1"/>
              <a:t>exemplo</a:t>
            </a:r>
            <a:r>
              <a:rPr lang="en-US" sz="900" dirty="0"/>
              <a:t> de um </a:t>
            </a:r>
            <a:r>
              <a:rPr lang="en-US" sz="900" dirty="0" err="1"/>
              <a:t>registo</a:t>
            </a:r>
            <a:r>
              <a:rPr lang="en-US" sz="900" dirty="0"/>
              <a:t> de 4 </a:t>
            </a:r>
            <a:r>
              <a:rPr lang="en-US" sz="900" i="1" dirty="0"/>
              <a:t>bits</a:t>
            </a:r>
            <a:r>
              <a:rPr lang="en-US" sz="900" dirty="0"/>
              <a:t> (</a:t>
            </a:r>
            <a:r>
              <a:rPr lang="en-US" sz="900" dirty="0" err="1"/>
              <a:t>circuito</a:t>
            </a:r>
            <a:r>
              <a:rPr lang="en-US" sz="900" dirty="0"/>
              <a:t> </a:t>
            </a:r>
            <a:r>
              <a:rPr lang="en-US" sz="900" dirty="0" err="1"/>
              <a:t>integrado</a:t>
            </a:r>
            <a:r>
              <a:rPr lang="en-US" sz="900" dirty="0"/>
              <a:t> 74x175). </a:t>
            </a:r>
            <a:r>
              <a:rPr lang="en-US" sz="900" dirty="0" err="1"/>
              <a:t>Único</a:t>
            </a:r>
            <a:r>
              <a:rPr lang="en-US" sz="900" dirty="0"/>
              <a:t> </a:t>
            </a:r>
            <a:r>
              <a:rPr lang="en-US" sz="900" dirty="0" err="1"/>
              <a:t>aspecto</a:t>
            </a:r>
            <a:r>
              <a:rPr lang="en-US" sz="900" dirty="0"/>
              <a:t> </a:t>
            </a:r>
            <a:r>
              <a:rPr lang="en-US" sz="900" dirty="0" err="1"/>
              <a:t>digno</a:t>
            </a:r>
            <a:r>
              <a:rPr lang="en-US" sz="900" dirty="0"/>
              <a:t> de nota </a:t>
            </a:r>
            <a:r>
              <a:rPr lang="en-US" sz="900" dirty="0" err="1"/>
              <a:t>neste</a:t>
            </a:r>
            <a:r>
              <a:rPr lang="en-US" sz="900" dirty="0"/>
              <a:t> CI: a</a:t>
            </a:r>
            <a:r>
              <a:rPr lang="pt-PT" sz="900" dirty="0"/>
              <a:t>s entradas CLK e CLR são </a:t>
            </a:r>
            <a:r>
              <a:rPr lang="pt-PT" sz="900" i="1" dirty="0" err="1"/>
              <a:t>bufferizadas</a:t>
            </a:r>
            <a:r>
              <a:rPr lang="pt-PT" sz="900" i="1" dirty="0"/>
              <a:t>. </a:t>
            </a:r>
            <a:r>
              <a:rPr lang="pt-PT" sz="900" dirty="0"/>
              <a:t>O </a:t>
            </a:r>
            <a:r>
              <a:rPr lang="pt-PT" sz="900" dirty="0" err="1"/>
              <a:t>objectivo</a:t>
            </a:r>
            <a:r>
              <a:rPr lang="pt-PT" sz="900" dirty="0"/>
              <a:t> é</a:t>
            </a:r>
            <a:r>
              <a:rPr lang="pt-PT" sz="900" i="1" dirty="0"/>
              <a:t> </a:t>
            </a:r>
            <a:r>
              <a:rPr lang="pt-PT" sz="900" dirty="0"/>
              <a:t>diminuir a capacidade de </a:t>
            </a:r>
            <a:r>
              <a:rPr lang="pt-PT" sz="900" i="1" dirty="0"/>
              <a:t>drive</a:t>
            </a:r>
            <a:r>
              <a:rPr lang="pt-PT" sz="900" dirty="0"/>
              <a:t> exigida a dispositivos a montante (especialmente importante se existe um sinal comum de CLR ou CLK ligado a muitos destes registos).</a:t>
            </a:r>
          </a:p>
          <a:p>
            <a:r>
              <a:rPr lang="pt-PT" sz="900" dirty="0"/>
              <a:t>Um variante deste CI (74x174) dispensa as saídas negadas para prover mais dois FF (total de 6).</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DB4C40-64F4-4E01-A7C0-116ECD1DCBE8}" type="slidenum">
              <a:rPr lang="pt-PT"/>
              <a:pPr/>
              <a:t>66</a:t>
            </a:fld>
            <a:endParaRPr lang="pt-PT"/>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r>
              <a:rPr lang="pt-PT"/>
              <a:t>Muito mais populares, como se compreende, são os </a:t>
            </a:r>
            <a:r>
              <a:rPr lang="pt-PT" b="1"/>
              <a:t>registos de 8 </a:t>
            </a:r>
            <a:r>
              <a:rPr lang="pt-PT" b="1" i="1"/>
              <a:t>bits</a:t>
            </a:r>
            <a:r>
              <a:rPr lang="pt-PT"/>
              <a:t>.</a:t>
            </a:r>
          </a:p>
          <a:p>
            <a:r>
              <a:rPr lang="pt-PT"/>
              <a:t>Neste (74x374), os FF são seguidos de </a:t>
            </a:r>
            <a:r>
              <a:rPr lang="pt-PT" i="1"/>
              <a:t>buffers</a:t>
            </a:r>
            <a:r>
              <a:rPr lang="pt-PT"/>
              <a:t> de 3 estados, permitindo a ligação de múltiplos registos a um barramento de dados comum…</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1348DF-EC6E-498D-88D2-2359128855B5}" type="slidenum">
              <a:rPr lang="pt-PT"/>
              <a:pPr/>
              <a:t>67</a:t>
            </a:fld>
            <a:endParaRPr lang="pt-PT"/>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r>
              <a:rPr lang="en-US"/>
              <a:t>A </a:t>
            </a:r>
            <a:r>
              <a:rPr lang="en-US" b="1"/>
              <a:t>diferença entre registo e </a:t>
            </a:r>
            <a:r>
              <a:rPr lang="en-US" b="1" i="1"/>
              <a:t>latch multibit</a:t>
            </a:r>
            <a:r>
              <a:rPr lang="en-US"/>
              <a:t> decorre directamente da diferença (já vista) entre FF e </a:t>
            </a:r>
            <a:r>
              <a:rPr lang="en-US" i="1"/>
              <a:t>latch</a:t>
            </a:r>
            <a:r>
              <a:rPr lang="en-US"/>
              <a:t>:</a:t>
            </a:r>
          </a:p>
          <a:p>
            <a:pPr lvl="1"/>
            <a:r>
              <a:rPr lang="en-US"/>
              <a:t>Register: comportamento </a:t>
            </a:r>
            <a:r>
              <a:rPr lang="en-US" i="1"/>
              <a:t>edge-triggered</a:t>
            </a:r>
          </a:p>
          <a:p>
            <a:pPr lvl="1"/>
            <a:r>
              <a:rPr lang="en-US" i="1"/>
              <a:t>Latch</a:t>
            </a:r>
            <a:r>
              <a:rPr lang="en-US"/>
              <a:t>: transparente (saída segue entrada) quando entrada C está activa.</a:t>
            </a:r>
          </a:p>
          <a:p>
            <a:pPr lvl="1"/>
            <a:endParaRPr lang="pt-PT"/>
          </a:p>
          <a:p>
            <a:r>
              <a:rPr lang="pt-PT"/>
              <a:t>A </a:t>
            </a:r>
            <a:r>
              <a:rPr lang="pt-PT" i="1"/>
              <a:t>latch octal</a:t>
            </a:r>
            <a:r>
              <a:rPr lang="pt-PT"/>
              <a:t> ‘correspondente’ ao registo 74x374 é a 74x373</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6EC1FF-89DC-4B83-99EA-563705CA577B}" type="slidenum">
              <a:rPr lang="pt-PT"/>
              <a:pPr/>
              <a:t>68</a:t>
            </a:fld>
            <a:endParaRPr lang="pt-PT"/>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p:txBody>
          <a:bodyPr/>
          <a:lstStyle/>
          <a:p>
            <a:r>
              <a:rPr lang="pt-PT"/>
              <a:t>Voltando aos registos, eis o 74x374 em contraste com duas variantes </a:t>
            </a:r>
            <a:r>
              <a:rPr lang="pt-PT" u="sng"/>
              <a:t>sem saídas 3 estados</a:t>
            </a:r>
            <a:r>
              <a:rPr lang="pt-PT"/>
              <a:t>:</a:t>
            </a:r>
          </a:p>
          <a:p>
            <a:r>
              <a:rPr lang="pt-PT"/>
              <a:t>	- no 74x273, a entrada OE é substituída por um CLR assíncrono</a:t>
            </a:r>
          </a:p>
          <a:p>
            <a:r>
              <a:rPr lang="pt-PT"/>
              <a:t>	- no 74x377, é substituída por um EN: se EN estiver desactivo (1), os FF memorizam a saída, independentemente da entrada D.</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0298E9-ACDB-4CA7-82BD-2520CC8ADF23}" type="slidenum">
              <a:rPr lang="pt-PT"/>
              <a:pPr/>
              <a:t>69</a:t>
            </a:fld>
            <a:endParaRPr lang="pt-PT"/>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p:txBody>
          <a:bodyPr/>
          <a:lstStyle/>
          <a:p>
            <a:r>
              <a:rPr lang="pt-PT"/>
              <a:t>Eis o detalhe de como funciona o </a:t>
            </a:r>
            <a:r>
              <a:rPr lang="pt-PT" i="1"/>
              <a:t>clock enable</a:t>
            </a:r>
            <a:r>
              <a:rPr lang="pt-PT"/>
              <a:t>. Na verdade, como já tínhamos visto aquando da apresentação dos FF, este circuito em nada interfere com o </a:t>
            </a:r>
            <a:r>
              <a:rPr lang="pt-PT" i="1"/>
              <a:t>clock</a:t>
            </a:r>
            <a:r>
              <a:rPr lang="pt-PT"/>
              <a:t>…</a:t>
            </a:r>
          </a:p>
          <a:p>
            <a:r>
              <a:rPr lang="pt-PT"/>
              <a:t>Trata-se apenas de um mecanismo que escolhe o sinal injectado na entrada D de cada FF por multiplexagem entre a saída Q e a entrada D (externa) respectivas.</a:t>
            </a:r>
          </a:p>
          <a:p>
            <a:endParaRPr lang="pt-PT"/>
          </a:p>
          <a:p>
            <a:r>
              <a:rPr lang="pt-PT"/>
              <a:t>Existem registos maiores, nomeadamente de 16, 18 (16+2 – 1 </a:t>
            </a:r>
            <a:r>
              <a:rPr lang="pt-PT" i="1"/>
              <a:t>bit</a:t>
            </a:r>
            <a:r>
              <a:rPr lang="pt-PT"/>
              <a:t> de paridade por </a:t>
            </a:r>
            <a:r>
              <a:rPr lang="pt-PT" i="1"/>
              <a:t>byte</a:t>
            </a:r>
            <a:r>
              <a:rPr lang="pt-PT"/>
              <a:t>) e 32 </a:t>
            </a:r>
            <a:r>
              <a:rPr lang="pt-PT" i="1"/>
              <a:t>bits. </a:t>
            </a:r>
            <a:r>
              <a:rPr lang="pt-PT"/>
              <a:t>Podem oferecer variadas combinações de entradas de controlo.</a:t>
            </a:r>
          </a:p>
          <a:p>
            <a:endParaRPr lang="pt-PT"/>
          </a:p>
          <a:p>
            <a:r>
              <a:rPr lang="pt-PT"/>
              <a:t>Para reflectir: registos que disponham simultaneamente de </a:t>
            </a:r>
            <a:r>
              <a:rPr lang="pt-PT" i="1"/>
              <a:t>clock enable</a:t>
            </a:r>
            <a:r>
              <a:rPr lang="pt-PT"/>
              <a:t> e </a:t>
            </a:r>
            <a:r>
              <a:rPr lang="pt-PT" i="1"/>
              <a:t>output enable</a:t>
            </a:r>
            <a:r>
              <a:rPr lang="pt-PT"/>
              <a:t> constituem blocos com as funcionalidades necessárias para construir uma </a:t>
            </a:r>
            <a:r>
              <a:rPr lang="pt-PT" b="1"/>
              <a:t>memória</a:t>
            </a:r>
            <a:r>
              <a:rPr lang="pt-PT"/>
              <a:t>. Podemos criar um barramento de dados comum e empregar lógica de descodificação para seleccionar individualmente cada registo para escrita ou leitura. Com base em </a:t>
            </a:r>
            <a:r>
              <a:rPr lang="pt-PT" i="1"/>
              <a:t>m</a:t>
            </a:r>
            <a:r>
              <a:rPr lang="pt-PT"/>
              <a:t> registos de </a:t>
            </a:r>
            <a:r>
              <a:rPr lang="pt-PT" i="1"/>
              <a:t>n bits</a:t>
            </a:r>
            <a:r>
              <a:rPr lang="pt-PT"/>
              <a:t> podemos formar uma memória com </a:t>
            </a:r>
            <a:r>
              <a:rPr lang="pt-PT" i="1"/>
              <a:t>m</a:t>
            </a:r>
            <a:r>
              <a:rPr lang="pt-PT"/>
              <a:t> palavras de </a:t>
            </a:r>
            <a:r>
              <a:rPr lang="pt-PT" i="1"/>
              <a:t>n bits</a:t>
            </a:r>
            <a:r>
              <a:rPr lang="pt-PT"/>
              <a:t>.</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C8D81B-2FF2-4919-AD24-7F3340C60F8F}" type="slidenum">
              <a:rPr lang="pt-PT"/>
              <a:pPr/>
              <a:t>70</a:t>
            </a:fld>
            <a:endParaRPr lang="pt-PT"/>
          </a:p>
        </p:txBody>
      </p:sp>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pPr marL="220744" indent="-220744"/>
            <a:r>
              <a:rPr lang="en-US" dirty="0" err="1"/>
              <a:t>Registo</a:t>
            </a:r>
            <a:r>
              <a:rPr lang="en-US" dirty="0"/>
              <a:t> de </a:t>
            </a:r>
            <a:r>
              <a:rPr lang="en-US" dirty="0" err="1"/>
              <a:t>deslocamento</a:t>
            </a:r>
            <a:r>
              <a:rPr lang="en-US" dirty="0"/>
              <a:t> (</a:t>
            </a:r>
            <a:r>
              <a:rPr lang="en-US" i="1" dirty="0"/>
              <a:t>shift register</a:t>
            </a:r>
            <a:r>
              <a:rPr lang="en-US" dirty="0"/>
              <a:t> ): </a:t>
            </a:r>
            <a:r>
              <a:rPr lang="en-US" dirty="0" err="1"/>
              <a:t>registo</a:t>
            </a:r>
            <a:r>
              <a:rPr lang="en-US" dirty="0"/>
              <a:t> de n </a:t>
            </a:r>
            <a:r>
              <a:rPr lang="en-US" i="1" dirty="0"/>
              <a:t>bits</a:t>
            </a:r>
            <a:r>
              <a:rPr lang="en-US" dirty="0"/>
              <a:t> </a:t>
            </a:r>
            <a:r>
              <a:rPr lang="en-US" dirty="0" err="1"/>
              <a:t>capaz</a:t>
            </a:r>
            <a:r>
              <a:rPr lang="en-US" dirty="0"/>
              <a:t> de </a:t>
            </a:r>
            <a:r>
              <a:rPr lang="en-US" dirty="0" err="1"/>
              <a:t>deslocar</a:t>
            </a:r>
            <a:r>
              <a:rPr lang="en-US" dirty="0"/>
              <a:t> </a:t>
            </a:r>
            <a:r>
              <a:rPr lang="en-US" dirty="0" err="1"/>
              <a:t>os</a:t>
            </a:r>
            <a:r>
              <a:rPr lang="en-US" dirty="0"/>
              <a:t> </a:t>
            </a:r>
            <a:r>
              <a:rPr lang="en-US" dirty="0" err="1"/>
              <a:t>seus</a:t>
            </a:r>
            <a:r>
              <a:rPr lang="en-US" dirty="0"/>
              <a:t> dados </a:t>
            </a:r>
            <a:r>
              <a:rPr lang="en-US" dirty="0" err="1"/>
              <a:t>por</a:t>
            </a:r>
            <a:r>
              <a:rPr lang="en-US" dirty="0"/>
              <a:t> um </a:t>
            </a:r>
            <a:r>
              <a:rPr lang="en-US" i="1" dirty="0"/>
              <a:t>bit</a:t>
            </a:r>
            <a:r>
              <a:rPr lang="en-US" dirty="0"/>
              <a:t> a </a:t>
            </a:r>
            <a:r>
              <a:rPr lang="en-US" dirty="0" err="1"/>
              <a:t>cada</a:t>
            </a:r>
            <a:r>
              <a:rPr lang="en-US" dirty="0"/>
              <a:t> </a:t>
            </a:r>
            <a:r>
              <a:rPr lang="en-US" dirty="0" err="1"/>
              <a:t>ciclo</a:t>
            </a:r>
            <a:r>
              <a:rPr lang="en-US" dirty="0"/>
              <a:t> de </a:t>
            </a:r>
            <a:r>
              <a:rPr lang="en-US" dirty="0" err="1"/>
              <a:t>relógio</a:t>
            </a:r>
            <a:r>
              <a:rPr lang="en-US" dirty="0"/>
              <a:t>.</a:t>
            </a:r>
          </a:p>
          <a:p>
            <a:pPr marL="220744" indent="-220744"/>
            <a:endParaRPr lang="en-US" dirty="0"/>
          </a:p>
          <a:p>
            <a:pPr marL="220744" indent="-220744">
              <a:buFontTx/>
              <a:buAutoNum type="arabicParenR"/>
            </a:pPr>
            <a:r>
              <a:rPr lang="en-US" dirty="0" err="1"/>
              <a:t>Estrutura</a:t>
            </a:r>
            <a:r>
              <a:rPr lang="en-US" dirty="0"/>
              <a:t> </a:t>
            </a:r>
            <a:r>
              <a:rPr lang="en-US" b="1" dirty="0" err="1"/>
              <a:t>entrada</a:t>
            </a:r>
            <a:r>
              <a:rPr lang="en-US" b="1" dirty="0"/>
              <a:t> </a:t>
            </a:r>
            <a:r>
              <a:rPr lang="en-US" b="1" dirty="0" err="1"/>
              <a:t>série</a:t>
            </a:r>
            <a:r>
              <a:rPr lang="en-US" b="1" dirty="0"/>
              <a:t> – </a:t>
            </a:r>
            <a:r>
              <a:rPr lang="en-US" b="1" dirty="0" err="1"/>
              <a:t>saída</a:t>
            </a:r>
            <a:r>
              <a:rPr lang="en-US" b="1" dirty="0"/>
              <a:t> </a:t>
            </a:r>
            <a:r>
              <a:rPr lang="en-US" b="1" dirty="0" err="1"/>
              <a:t>série</a:t>
            </a:r>
            <a:r>
              <a:rPr lang="en-US" dirty="0"/>
              <a:t> (</a:t>
            </a:r>
            <a:r>
              <a:rPr lang="en-US" i="1" dirty="0"/>
              <a:t>serial-in</a:t>
            </a:r>
            <a:r>
              <a:rPr lang="en-US" dirty="0"/>
              <a:t>, </a:t>
            </a:r>
            <a:r>
              <a:rPr lang="en-US" i="1" dirty="0"/>
              <a:t>serial-out</a:t>
            </a:r>
            <a:r>
              <a:rPr lang="en-US" dirty="0"/>
              <a:t>): o bit </a:t>
            </a:r>
            <a:r>
              <a:rPr lang="en-US" dirty="0" err="1"/>
              <a:t>injectado</a:t>
            </a:r>
            <a:r>
              <a:rPr lang="en-US" dirty="0"/>
              <a:t> </a:t>
            </a:r>
            <a:r>
              <a:rPr lang="en-US" dirty="0" err="1"/>
              <a:t>em</a:t>
            </a:r>
            <a:r>
              <a:rPr lang="en-US" dirty="0"/>
              <a:t> SERIN </a:t>
            </a:r>
            <a:r>
              <a:rPr lang="en-US" dirty="0" err="1"/>
              <a:t>aparece</a:t>
            </a:r>
            <a:r>
              <a:rPr lang="en-US" dirty="0"/>
              <a:t> </a:t>
            </a:r>
            <a:r>
              <a:rPr lang="en-US" dirty="0" err="1"/>
              <a:t>em</a:t>
            </a:r>
            <a:r>
              <a:rPr lang="en-US" dirty="0"/>
              <a:t> SEROUT </a:t>
            </a:r>
            <a:r>
              <a:rPr lang="en-US" dirty="0" err="1"/>
              <a:t>passados</a:t>
            </a:r>
            <a:r>
              <a:rPr lang="en-US" dirty="0"/>
              <a:t> n </a:t>
            </a:r>
            <a:r>
              <a:rPr lang="en-US" dirty="0" err="1"/>
              <a:t>ciclos</a:t>
            </a:r>
            <a:r>
              <a:rPr lang="en-US" dirty="0"/>
              <a:t> de </a:t>
            </a:r>
            <a:r>
              <a:rPr lang="en-US" dirty="0" err="1"/>
              <a:t>relógio</a:t>
            </a:r>
            <a:r>
              <a:rPr lang="en-US" dirty="0"/>
              <a:t>.</a:t>
            </a:r>
          </a:p>
          <a:p>
            <a:pPr marL="220744" indent="-220744"/>
            <a:r>
              <a:rPr lang="en-US" dirty="0"/>
              <a:t>O </a:t>
            </a:r>
            <a:r>
              <a:rPr lang="en-US" i="1" dirty="0"/>
              <a:t>shift register</a:t>
            </a:r>
            <a:r>
              <a:rPr lang="en-US" dirty="0"/>
              <a:t> </a:t>
            </a:r>
            <a:r>
              <a:rPr lang="en-US" dirty="0" err="1"/>
              <a:t>implementa</a:t>
            </a:r>
            <a:r>
              <a:rPr lang="en-US" dirty="0"/>
              <a:t> </a:t>
            </a:r>
            <a:r>
              <a:rPr lang="en-US" dirty="0" err="1"/>
              <a:t>assim</a:t>
            </a:r>
            <a:r>
              <a:rPr lang="en-US" dirty="0"/>
              <a:t> </a:t>
            </a:r>
            <a:r>
              <a:rPr lang="en-US" dirty="0" err="1"/>
              <a:t>uma</a:t>
            </a:r>
            <a:r>
              <a:rPr lang="en-US" dirty="0"/>
              <a:t> </a:t>
            </a:r>
            <a:r>
              <a:rPr lang="en-US" b="1" dirty="0" err="1"/>
              <a:t>linha</a:t>
            </a:r>
            <a:r>
              <a:rPr lang="en-US" b="1" dirty="0"/>
              <a:t> de </a:t>
            </a:r>
            <a:r>
              <a:rPr lang="en-US" b="1" dirty="0" err="1"/>
              <a:t>atraso</a:t>
            </a:r>
            <a:r>
              <a:rPr lang="en-US" dirty="0"/>
              <a:t>.</a:t>
            </a:r>
          </a:p>
          <a:p>
            <a:pPr marL="220744" indent="-220744"/>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EBB5A3-9154-47DB-8940-F49D2E8CC10B}" type="slidenum">
              <a:rPr lang="pt-PT"/>
              <a:pPr/>
              <a:t>71</a:t>
            </a:fld>
            <a:endParaRPr lang="pt-PT"/>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r>
              <a:rPr lang="pt-PT"/>
              <a:t>2) Estrutura </a:t>
            </a:r>
            <a:r>
              <a:rPr lang="pt-PT" b="1"/>
              <a:t>entrada série – saída paralelo </a:t>
            </a:r>
            <a:r>
              <a:rPr lang="en-US"/>
              <a:t>(</a:t>
            </a:r>
            <a:r>
              <a:rPr lang="en-US" i="1"/>
              <a:t>serial-in</a:t>
            </a:r>
            <a:r>
              <a:rPr lang="en-US"/>
              <a:t>, </a:t>
            </a:r>
            <a:r>
              <a:rPr lang="en-US" i="1"/>
              <a:t>parallel-out</a:t>
            </a:r>
            <a:r>
              <a:rPr lang="en-US"/>
              <a:t>) </a:t>
            </a:r>
            <a:endParaRPr lang="pt-PT" b="1"/>
          </a:p>
          <a:p>
            <a:r>
              <a:rPr lang="pt-PT"/>
              <a:t>Se todas as saídas dos FF forem disponibilizadas, </a:t>
            </a:r>
            <a:r>
              <a:rPr lang="pt-PT" u="sng"/>
              <a:t>o mesmo circuito</a:t>
            </a:r>
            <a:r>
              <a:rPr lang="pt-PT"/>
              <a:t> permite implementar um </a:t>
            </a:r>
            <a:r>
              <a:rPr lang="pt-PT" b="1"/>
              <a:t>conversor série-paralelo </a:t>
            </a:r>
            <a:r>
              <a:rPr lang="pt-PT"/>
              <a:t>(útil na </a:t>
            </a:r>
            <a:r>
              <a:rPr lang="pt-PT" b="1"/>
              <a:t>recepção de dados</a:t>
            </a:r>
            <a:r>
              <a:rPr lang="pt-PT"/>
              <a:t> transmitidos em série), continuando no entanto capaz de efectuar a função anterior.</a:t>
            </a:r>
          </a:p>
          <a:p>
            <a:endParaRPr lang="pt-PT"/>
          </a:p>
          <a:p>
            <a:r>
              <a:rPr lang="pt-PT"/>
              <a:t>Ex. de dispositivo MSI: 74x164 (8 </a:t>
            </a:r>
            <a:r>
              <a:rPr lang="pt-PT" i="1"/>
              <a:t>bits, clear </a:t>
            </a:r>
            <a:r>
              <a:rPr lang="pt-PT"/>
              <a:t>assíncrono)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69414C-CD56-4BCF-9740-B6D882D7BB31}" type="slidenum">
              <a:rPr lang="pt-PT"/>
              <a:pPr/>
              <a:t>6</a:t>
            </a:fld>
            <a:endParaRPr lang="pt-PT"/>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xfrm>
            <a:off x="906357" y="4716661"/>
            <a:ext cx="4984962" cy="4468416"/>
          </a:xfrm>
        </p:spPr>
        <p:txBody>
          <a:bodyPr/>
          <a:lstStyle/>
          <a:p>
            <a:r>
              <a:rPr lang="en-US"/>
              <a:t>Estado 2: Q=Baixo =&gt; Q_L=Alto</a:t>
            </a:r>
          </a:p>
          <a:p>
            <a:endParaRPr lang="en-US"/>
          </a:p>
          <a:p>
            <a:r>
              <a:rPr lang="en-US"/>
              <a:t>Este circuito é uma célula de memória!</a:t>
            </a:r>
          </a:p>
          <a:p>
            <a:r>
              <a:rPr lang="en-US"/>
              <a:t>Mas não tem entradas e por isso não é controlável… Toma um dos dois estados possíveis aleatoriamente quando é alimentado.</a:t>
            </a:r>
          </a:p>
          <a:p>
            <a:endParaRPr lang="en-US"/>
          </a:p>
          <a:p>
            <a:r>
              <a:rPr lang="en-US"/>
              <a:t>Apesar disso a sua análise é do maior interesse…</a:t>
            </a:r>
          </a:p>
          <a:p>
            <a:endParaRPr lang="pt-PT"/>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0020B-EA7B-42F1-904F-F988BBE3DDAD}" type="slidenum">
              <a:rPr lang="pt-PT"/>
              <a:pPr/>
              <a:t>72</a:t>
            </a:fld>
            <a:endParaRPr lang="pt-PT"/>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r>
              <a:rPr lang="pt-PT"/>
              <a:t>3) Estrutura </a:t>
            </a:r>
            <a:r>
              <a:rPr lang="pt-PT" b="1"/>
              <a:t>entrada paralelo </a:t>
            </a:r>
            <a:r>
              <a:rPr lang="en-US" b="1"/>
              <a:t>–</a:t>
            </a:r>
            <a:r>
              <a:rPr lang="pt-PT" b="1"/>
              <a:t> saída série</a:t>
            </a:r>
            <a:r>
              <a:rPr lang="pt-PT"/>
              <a:t> (</a:t>
            </a:r>
            <a:r>
              <a:rPr lang="pt-PT" i="1"/>
              <a:t>parallel-in, serial-out</a:t>
            </a:r>
            <a:r>
              <a:rPr lang="pt-PT"/>
              <a:t>).</a:t>
            </a:r>
          </a:p>
          <a:p>
            <a:r>
              <a:rPr lang="pt-PT"/>
              <a:t>Esta estrutura incorpora um multiplexer controlado por uma entrada LOAD/SHIFT. Pode-se assim escolher entre carregar as saídas Q em simultâneo com as respectivas entradas 1D..ND ou realizar a função de deslocamento das saídas (como anteriormente). Alternando criteriosamente entre as duas funções, temos um </a:t>
            </a:r>
            <a:r>
              <a:rPr lang="pt-PT" b="1"/>
              <a:t>conversor paralelo-série</a:t>
            </a:r>
            <a:r>
              <a:rPr lang="pt-PT"/>
              <a:t> (útil na </a:t>
            </a:r>
            <a:r>
              <a:rPr lang="pt-PT" b="1"/>
              <a:t>transmissão de dados</a:t>
            </a:r>
            <a:r>
              <a:rPr lang="pt-PT"/>
              <a:t> em série) mantendo ainda a capacidade de realizar uma linha de atraso.</a:t>
            </a:r>
          </a:p>
          <a:p>
            <a:endParaRPr lang="pt-PT"/>
          </a:p>
          <a:p>
            <a:r>
              <a:rPr lang="pt-PT"/>
              <a:t>Ex. de dispositivo MSI: 74x166 (8 </a:t>
            </a:r>
            <a:r>
              <a:rPr lang="pt-PT" i="1"/>
              <a:t>bits, clear </a:t>
            </a:r>
            <a:r>
              <a:rPr lang="pt-PT"/>
              <a:t>assíncrono)</a:t>
            </a:r>
          </a:p>
          <a:p>
            <a:endParaRPr lang="pt-PT"/>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956804-8585-4009-88D0-C3B474C18AF5}" type="slidenum">
              <a:rPr lang="pt-PT"/>
              <a:pPr/>
              <a:t>73</a:t>
            </a:fld>
            <a:endParaRPr lang="pt-PT"/>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r>
              <a:rPr lang="en-US"/>
              <a:t>Grosso-modo, a transmissão de informação (sobretudo a longas distâncias) tende a ser série, para poupar no canal de transmissão, mas o processamento local (computadores…) tende a ser paralelo (a bem da velocidade). Isto coloca a </a:t>
            </a:r>
            <a:r>
              <a:rPr lang="en-US" b="1"/>
              <a:t>necessidade de converter de paralelo para série na transmissão e de série para paralelo na recepção</a:t>
            </a:r>
            <a:r>
              <a:rPr lang="en-US"/>
              <a:t>.</a:t>
            </a:r>
          </a:p>
          <a:p>
            <a:r>
              <a:rPr lang="en-US"/>
              <a:t>Daí a grande aplicabilidade dos registos de deslocamento na manipulação, transmissão e recepção de dados em protocolos série (tais como RS232), conexões Ethernet e muitos outros sistemas (nomeadamente de comunicações telefónicas – exemplo concreto de aplicação na próxima aula). </a:t>
            </a:r>
            <a:endParaRPr lang="pt-PT"/>
          </a:p>
          <a:p>
            <a:endParaRPr lang="en-US"/>
          </a:p>
          <a:p>
            <a:endParaRPr lang="pt-PT"/>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A80A40-8483-4398-B066-EACD99091477}" type="slidenum">
              <a:rPr lang="pt-PT"/>
              <a:pPr/>
              <a:t>74</a:t>
            </a:fld>
            <a:endParaRPr lang="pt-PT"/>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r>
              <a:rPr lang="pt-PT"/>
              <a:t>4) Estrutura </a:t>
            </a:r>
            <a:r>
              <a:rPr lang="pt-PT" b="1"/>
              <a:t>entrada paralelo </a:t>
            </a:r>
            <a:r>
              <a:rPr lang="en-US" b="1"/>
              <a:t>–</a:t>
            </a:r>
            <a:r>
              <a:rPr lang="pt-PT" b="1"/>
              <a:t> saída paralelo</a:t>
            </a:r>
            <a:r>
              <a:rPr lang="pt-PT"/>
              <a:t> (</a:t>
            </a:r>
            <a:r>
              <a:rPr lang="pt-PT" i="1"/>
              <a:t>parallel-in, serial-out</a:t>
            </a:r>
            <a:r>
              <a:rPr lang="pt-PT"/>
              <a:t>).</a:t>
            </a:r>
          </a:p>
          <a:p>
            <a:r>
              <a:rPr lang="pt-PT"/>
              <a:t>Finalmente, disponibilizando todas as saídas no circuito anterior, obtemos um registo de deslocamento genérico, capaz de </a:t>
            </a:r>
            <a:r>
              <a:rPr lang="pt-PT" u="sng"/>
              <a:t>todas as combinações de conversão</a:t>
            </a:r>
            <a:r>
              <a:rPr lang="pt-PT"/>
              <a:t>.</a:t>
            </a:r>
          </a:p>
          <a:p>
            <a:endParaRPr lang="pt-PT"/>
          </a:p>
          <a:p>
            <a:endParaRPr lang="pt-PT"/>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A5392-493D-4891-8886-C8F4C75EAE55}" type="slidenum">
              <a:rPr lang="pt-PT"/>
              <a:pPr/>
              <a:t>75</a:t>
            </a:fld>
            <a:endParaRPr lang="pt-PT"/>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pPr>
              <a:lnSpc>
                <a:spcPct val="90000"/>
              </a:lnSpc>
            </a:pPr>
            <a:r>
              <a:rPr lang="en-US" b="1" i="1"/>
              <a:t>Shift register</a:t>
            </a:r>
            <a:r>
              <a:rPr lang="en-US" b="1"/>
              <a:t> MSI ‘universal’</a:t>
            </a:r>
            <a:r>
              <a:rPr lang="en-US"/>
              <a:t> de 8 </a:t>
            </a:r>
            <a:r>
              <a:rPr lang="en-US" i="1"/>
              <a:t>bits</a:t>
            </a:r>
            <a:r>
              <a:rPr lang="en-US"/>
              <a:t> 74x194</a:t>
            </a:r>
          </a:p>
          <a:p>
            <a:pPr>
              <a:lnSpc>
                <a:spcPct val="90000"/>
              </a:lnSpc>
            </a:pPr>
            <a:endParaRPr lang="en-US"/>
          </a:p>
          <a:p>
            <a:pPr>
              <a:lnSpc>
                <a:spcPct val="90000"/>
              </a:lnSpc>
            </a:pPr>
            <a:r>
              <a:rPr lang="en-US"/>
              <a:t>Permite realizar todas as funções de conversão descritas. Além disso, possibilita deslocamento bidireccional (direita – </a:t>
            </a:r>
            <a:r>
              <a:rPr lang="en-US" i="1"/>
              <a:t>shift left</a:t>
            </a:r>
            <a:r>
              <a:rPr lang="en-US"/>
              <a:t> ou esquerda – </a:t>
            </a:r>
            <a:r>
              <a:rPr lang="en-US" i="1"/>
              <a:t>shift right</a:t>
            </a:r>
            <a:r>
              <a:rPr lang="en-US"/>
              <a:t>) bem como a suspensão do deslocamento – função </a:t>
            </a:r>
            <a:r>
              <a:rPr lang="en-US" i="1"/>
              <a:t>hold</a:t>
            </a:r>
            <a:r>
              <a:rPr lang="en-US"/>
              <a:t>. O controlo destas funcionalidades é realizado pelas entradas S1 e S0:</a:t>
            </a:r>
          </a:p>
          <a:p>
            <a:pPr>
              <a:lnSpc>
                <a:spcPct val="90000"/>
              </a:lnSpc>
            </a:pPr>
            <a:r>
              <a:rPr lang="en-US"/>
              <a:t>S1S0=00 – suspende deslocamento (mantém saída)</a:t>
            </a:r>
          </a:p>
          <a:p>
            <a:pPr>
              <a:lnSpc>
                <a:spcPct val="90000"/>
              </a:lnSpc>
            </a:pPr>
            <a:r>
              <a:rPr lang="en-US"/>
              <a:t>S1S0=01 – desloca à direita (introduz RIN na posição mais à esquerda)</a:t>
            </a:r>
          </a:p>
          <a:p>
            <a:pPr>
              <a:lnSpc>
                <a:spcPct val="90000"/>
              </a:lnSpc>
            </a:pPr>
            <a:r>
              <a:rPr lang="en-US"/>
              <a:t>S1S0=10 – desloca à esquerda (introduz LIN na posição mais à direita)</a:t>
            </a:r>
          </a:p>
          <a:p>
            <a:pPr>
              <a:lnSpc>
                <a:spcPct val="90000"/>
              </a:lnSpc>
            </a:pPr>
            <a:r>
              <a:rPr lang="en-US"/>
              <a:t>S1S0=11 – realiza carga paralela.</a:t>
            </a:r>
          </a:p>
          <a:p>
            <a:pPr>
              <a:lnSpc>
                <a:spcPct val="90000"/>
              </a:lnSpc>
            </a:pPr>
            <a:r>
              <a:rPr lang="en-US"/>
              <a:t>– notar o potencial para confusão: a entrada RIN entra à esquerda e LIN entra à direita…</a:t>
            </a:r>
          </a:p>
          <a:p>
            <a:pPr>
              <a:lnSpc>
                <a:spcPct val="90000"/>
              </a:lnSpc>
            </a:pPr>
            <a:endParaRPr lang="pt-PT"/>
          </a:p>
          <a:p>
            <a:pPr>
              <a:lnSpc>
                <a:spcPct val="90000"/>
              </a:lnSpc>
            </a:pPr>
            <a:r>
              <a:rPr lang="en-US"/>
              <a:t>Existe ainda uma entrada de </a:t>
            </a:r>
            <a:r>
              <a:rPr lang="en-US" i="1"/>
              <a:t>clear</a:t>
            </a:r>
            <a:r>
              <a:rPr lang="en-US"/>
              <a:t> asíncrono.</a:t>
            </a:r>
          </a:p>
          <a:p>
            <a:pPr>
              <a:lnSpc>
                <a:spcPct val="90000"/>
              </a:lnSpc>
            </a:pPr>
            <a:endParaRPr lang="en-US"/>
          </a:p>
          <a:p>
            <a:pPr>
              <a:lnSpc>
                <a:spcPct val="90000"/>
              </a:lnSpc>
            </a:pPr>
            <a:r>
              <a:rPr lang="en-US"/>
              <a:t>Refira-se o dispositivo MSI 74x299, que é funcionalmente semelhante, mas poupa pinos através de um esquema em que as saídas e as entradas usam os mesmos pinos. As saídas passam por </a:t>
            </a:r>
            <a:r>
              <a:rPr lang="en-US" i="1"/>
              <a:t>buffers</a:t>
            </a:r>
            <a:r>
              <a:rPr lang="en-US"/>
              <a:t> de 3 estados, que são desactivados em situação de carga paralela (altura em que os pinos são usados como entradas).</a:t>
            </a:r>
            <a:endParaRPr lang="pt-PT"/>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C13B2B-6F4C-4BFA-97C6-D2B23D25B0F9}" type="slidenum">
              <a:rPr lang="pt-PT"/>
              <a:pPr/>
              <a:t>76</a:t>
            </a:fld>
            <a:endParaRPr lang="pt-PT"/>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r>
              <a:rPr lang="pt-PT"/>
              <a:t>O </a:t>
            </a:r>
            <a:r>
              <a:rPr lang="pt-PT" i="1"/>
              <a:t>bit</a:t>
            </a:r>
            <a:r>
              <a:rPr lang="pt-PT"/>
              <a:t> injectado numa entrada do FF pode provir de:</a:t>
            </a:r>
          </a:p>
          <a:p>
            <a:pPr>
              <a:buFontTx/>
              <a:buChar char="-"/>
            </a:pPr>
            <a:r>
              <a:rPr lang="pt-PT"/>
              <a:t>Carga paralela</a:t>
            </a:r>
          </a:p>
          <a:p>
            <a:pPr>
              <a:buFontTx/>
              <a:buChar char="-"/>
            </a:pPr>
            <a:r>
              <a:rPr lang="pt-PT"/>
              <a:t>Saida do próprio FF – </a:t>
            </a:r>
            <a:r>
              <a:rPr lang="pt-PT" i="1"/>
              <a:t>hold</a:t>
            </a:r>
          </a:p>
          <a:p>
            <a:pPr>
              <a:buFontTx/>
              <a:buChar char="-"/>
            </a:pPr>
            <a:r>
              <a:rPr lang="pt-PT"/>
              <a:t>Saída do FF ´acima’ (em termos de significância)  – deslocamento à direita</a:t>
            </a:r>
          </a:p>
          <a:p>
            <a:pPr>
              <a:buFontTx/>
              <a:buChar char="-"/>
            </a:pPr>
            <a:r>
              <a:rPr lang="pt-PT"/>
              <a:t>Saída do FF ´abaixo’ (em termos de significância)  – deslocamento à esquerda</a:t>
            </a:r>
          </a:p>
          <a:p>
            <a:endParaRPr lang="pt-PT"/>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97058F-CA95-4D2D-AEE8-ABF526BF28DC}" type="slidenum">
              <a:rPr lang="pt-PT"/>
              <a:pPr/>
              <a:t>77</a:t>
            </a:fld>
            <a:endParaRPr lang="pt-PT"/>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pPr>
              <a:lnSpc>
                <a:spcPct val="80000"/>
              </a:lnSpc>
            </a:pPr>
            <a:r>
              <a:rPr lang="en-US" sz="900" b="1" dirty="0" err="1"/>
              <a:t>Outra</a:t>
            </a:r>
            <a:r>
              <a:rPr lang="en-US" sz="900" b="1" dirty="0"/>
              <a:t> </a:t>
            </a:r>
            <a:r>
              <a:rPr lang="en-US" sz="900" b="1" dirty="0" err="1"/>
              <a:t>aplicação</a:t>
            </a:r>
            <a:r>
              <a:rPr lang="en-US" sz="900" b="1" dirty="0"/>
              <a:t> dos shift-registers</a:t>
            </a:r>
            <a:r>
              <a:rPr lang="en-US" sz="900" dirty="0"/>
              <a:t>: </a:t>
            </a:r>
            <a:r>
              <a:rPr lang="en-US" sz="900" dirty="0" err="1"/>
              <a:t>máquinas</a:t>
            </a:r>
            <a:r>
              <a:rPr lang="en-US" sz="900" dirty="0"/>
              <a:t> de </a:t>
            </a:r>
            <a:r>
              <a:rPr lang="en-US" sz="900" dirty="0" err="1"/>
              <a:t>estados</a:t>
            </a:r>
            <a:r>
              <a:rPr lang="en-US" sz="900" dirty="0"/>
              <a:t>! </a:t>
            </a:r>
            <a:r>
              <a:rPr lang="en-US" sz="900" dirty="0" err="1"/>
              <a:t>Por</a:t>
            </a:r>
            <a:r>
              <a:rPr lang="en-US" sz="900" dirty="0"/>
              <a:t> </a:t>
            </a:r>
            <a:r>
              <a:rPr lang="en-US" sz="900" dirty="0" err="1"/>
              <a:t>exemplo</a:t>
            </a:r>
            <a:r>
              <a:rPr lang="en-US" sz="900" dirty="0"/>
              <a:t>, </a:t>
            </a:r>
            <a:r>
              <a:rPr lang="en-US" sz="900" dirty="0" err="1"/>
              <a:t>podem</a:t>
            </a:r>
            <a:r>
              <a:rPr lang="en-US" sz="900" dirty="0"/>
              <a:t> </a:t>
            </a:r>
            <a:r>
              <a:rPr lang="en-US" sz="900" dirty="0" err="1"/>
              <a:t>implementar</a:t>
            </a:r>
            <a:r>
              <a:rPr lang="en-US" sz="900" dirty="0"/>
              <a:t>-se </a:t>
            </a:r>
            <a:r>
              <a:rPr lang="en-US" sz="900" b="1" dirty="0" err="1"/>
              <a:t>contadores</a:t>
            </a:r>
            <a:r>
              <a:rPr lang="en-US" sz="900" b="1" dirty="0"/>
              <a:t> </a:t>
            </a:r>
            <a:r>
              <a:rPr lang="en-US" sz="900" b="1" dirty="0" err="1"/>
              <a:t>usando</a:t>
            </a:r>
            <a:r>
              <a:rPr lang="en-US" sz="900" b="1" dirty="0"/>
              <a:t> </a:t>
            </a:r>
            <a:r>
              <a:rPr lang="en-US" sz="900" b="1" dirty="0" err="1"/>
              <a:t>registos</a:t>
            </a:r>
            <a:r>
              <a:rPr lang="en-US" sz="900" b="1" dirty="0"/>
              <a:t> de </a:t>
            </a:r>
            <a:r>
              <a:rPr lang="en-US" sz="900" b="1" dirty="0" err="1"/>
              <a:t>deslocamento</a:t>
            </a:r>
            <a:r>
              <a:rPr lang="en-US" sz="900" dirty="0"/>
              <a:t>.</a:t>
            </a:r>
          </a:p>
          <a:p>
            <a:pPr>
              <a:lnSpc>
                <a:spcPct val="80000"/>
              </a:lnSpc>
            </a:pPr>
            <a:r>
              <a:rPr lang="en-US" sz="900" dirty="0"/>
              <a:t>Estes </a:t>
            </a:r>
            <a:r>
              <a:rPr lang="en-US" sz="900" dirty="0" err="1"/>
              <a:t>não</a:t>
            </a:r>
            <a:r>
              <a:rPr lang="en-US" sz="900" dirty="0"/>
              <a:t> </a:t>
            </a:r>
            <a:r>
              <a:rPr lang="en-US" sz="900" dirty="0" err="1"/>
              <a:t>contam</a:t>
            </a:r>
            <a:r>
              <a:rPr lang="en-US" sz="900" dirty="0"/>
              <a:t> </a:t>
            </a:r>
            <a:r>
              <a:rPr lang="en-US" sz="900" dirty="0" err="1"/>
              <a:t>em</a:t>
            </a:r>
            <a:r>
              <a:rPr lang="en-US" sz="900" dirty="0"/>
              <a:t> </a:t>
            </a:r>
            <a:r>
              <a:rPr lang="en-US" sz="900" dirty="0" err="1"/>
              <a:t>sequência</a:t>
            </a:r>
            <a:r>
              <a:rPr lang="en-US" sz="900" dirty="0"/>
              <a:t> </a:t>
            </a:r>
            <a:r>
              <a:rPr lang="en-US" sz="900" dirty="0" err="1"/>
              <a:t>binária</a:t>
            </a:r>
            <a:r>
              <a:rPr lang="en-US" sz="900" dirty="0"/>
              <a:t> </a:t>
            </a:r>
            <a:r>
              <a:rPr lang="en-US" sz="900" dirty="0" err="1"/>
              <a:t>ascendente</a:t>
            </a:r>
            <a:r>
              <a:rPr lang="en-US" sz="900" dirty="0"/>
              <a:t> </a:t>
            </a:r>
            <a:r>
              <a:rPr lang="en-US" sz="900" dirty="0" err="1"/>
              <a:t>ou</a:t>
            </a:r>
            <a:r>
              <a:rPr lang="en-US" sz="900" dirty="0"/>
              <a:t> </a:t>
            </a:r>
            <a:r>
              <a:rPr lang="en-US" sz="900" dirty="0" err="1"/>
              <a:t>descendente</a:t>
            </a:r>
            <a:r>
              <a:rPr lang="en-US" sz="900" dirty="0"/>
              <a:t>, </a:t>
            </a:r>
            <a:r>
              <a:rPr lang="en-US" sz="900" dirty="0" err="1"/>
              <a:t>mas</a:t>
            </a:r>
            <a:r>
              <a:rPr lang="en-US" sz="900" dirty="0"/>
              <a:t> </a:t>
            </a:r>
            <a:r>
              <a:rPr lang="en-US" sz="900" dirty="0" err="1"/>
              <a:t>são</a:t>
            </a:r>
            <a:r>
              <a:rPr lang="en-US" sz="900" dirty="0"/>
              <a:t> </a:t>
            </a:r>
            <a:r>
              <a:rPr lang="en-US" sz="900" dirty="0" err="1"/>
              <a:t>úteis</a:t>
            </a:r>
            <a:r>
              <a:rPr lang="en-US" sz="900" dirty="0"/>
              <a:t> </a:t>
            </a:r>
            <a:r>
              <a:rPr lang="en-US" sz="900" dirty="0" err="1"/>
              <a:t>em</a:t>
            </a:r>
            <a:r>
              <a:rPr lang="en-US" sz="900" dirty="0"/>
              <a:t> </a:t>
            </a:r>
            <a:r>
              <a:rPr lang="en-US" sz="900" dirty="0" err="1"/>
              <a:t>muitas</a:t>
            </a:r>
            <a:r>
              <a:rPr lang="en-US" sz="900" dirty="0"/>
              <a:t> </a:t>
            </a:r>
            <a:r>
              <a:rPr lang="en-US" sz="900" dirty="0" err="1"/>
              <a:t>aplicações</a:t>
            </a:r>
            <a:r>
              <a:rPr lang="en-US" sz="900" dirty="0"/>
              <a:t> de </a:t>
            </a:r>
            <a:r>
              <a:rPr lang="en-US" sz="900" dirty="0" err="1"/>
              <a:t>controlo</a:t>
            </a:r>
            <a:r>
              <a:rPr lang="en-US" sz="900" dirty="0"/>
              <a:t>.</a:t>
            </a:r>
          </a:p>
          <a:p>
            <a:pPr>
              <a:lnSpc>
                <a:spcPct val="80000"/>
              </a:lnSpc>
            </a:pPr>
            <a:endParaRPr lang="en-US" sz="900" dirty="0"/>
          </a:p>
          <a:p>
            <a:pPr>
              <a:lnSpc>
                <a:spcPct val="80000"/>
              </a:lnSpc>
            </a:pPr>
            <a:r>
              <a:rPr lang="en-US" sz="900" dirty="0"/>
              <a:t>Um </a:t>
            </a:r>
            <a:r>
              <a:rPr lang="en-US" sz="900" dirty="0" err="1"/>
              <a:t>exemplo</a:t>
            </a:r>
            <a:r>
              <a:rPr lang="en-US" sz="900" dirty="0"/>
              <a:t> é o </a:t>
            </a:r>
            <a:r>
              <a:rPr lang="en-US" sz="900" b="1" dirty="0" err="1"/>
              <a:t>contador</a:t>
            </a:r>
            <a:r>
              <a:rPr lang="en-US" sz="900" b="1" dirty="0"/>
              <a:t> </a:t>
            </a:r>
            <a:r>
              <a:rPr lang="en-US" sz="900" b="1" dirty="0" err="1"/>
              <a:t>em</a:t>
            </a:r>
            <a:r>
              <a:rPr lang="en-US" sz="900" b="1" dirty="0"/>
              <a:t> </a:t>
            </a:r>
            <a:r>
              <a:rPr lang="en-US" sz="900" b="1" dirty="0" err="1"/>
              <a:t>anel</a:t>
            </a:r>
            <a:r>
              <a:rPr lang="en-US" sz="900" dirty="0"/>
              <a:t> (</a:t>
            </a:r>
            <a:r>
              <a:rPr lang="en-US" sz="900" dirty="0" err="1"/>
              <a:t>que</a:t>
            </a:r>
            <a:r>
              <a:rPr lang="en-US" sz="900" dirty="0"/>
              <a:t> </a:t>
            </a:r>
            <a:r>
              <a:rPr lang="en-US" sz="900" dirty="0" err="1"/>
              <a:t>já</a:t>
            </a:r>
            <a:r>
              <a:rPr lang="en-US" sz="900" dirty="0"/>
              <a:t> </a:t>
            </a:r>
            <a:r>
              <a:rPr lang="en-US" sz="900" dirty="0" err="1"/>
              <a:t>víramos</a:t>
            </a:r>
            <a:r>
              <a:rPr lang="en-US" sz="900" dirty="0"/>
              <a:t> antes, </a:t>
            </a:r>
            <a:r>
              <a:rPr lang="en-US" sz="900" dirty="0" err="1"/>
              <a:t>implementado</a:t>
            </a:r>
            <a:r>
              <a:rPr lang="en-US" sz="900" dirty="0"/>
              <a:t> com base </a:t>
            </a:r>
            <a:r>
              <a:rPr lang="en-US" sz="900" dirty="0" err="1"/>
              <a:t>em</a:t>
            </a:r>
            <a:r>
              <a:rPr lang="en-US" sz="900" dirty="0"/>
              <a:t> </a:t>
            </a:r>
            <a:r>
              <a:rPr lang="en-US" sz="900" dirty="0" err="1"/>
              <a:t>contadores</a:t>
            </a:r>
            <a:r>
              <a:rPr lang="en-US" sz="900" dirty="0"/>
              <a:t>), </a:t>
            </a:r>
            <a:r>
              <a:rPr lang="en-US" sz="900" dirty="0" err="1"/>
              <a:t>que</a:t>
            </a:r>
            <a:r>
              <a:rPr lang="en-US" sz="900" dirty="0"/>
              <a:t> </a:t>
            </a:r>
            <a:r>
              <a:rPr lang="en-US" sz="900" dirty="0" err="1"/>
              <a:t>pode</a:t>
            </a:r>
            <a:r>
              <a:rPr lang="en-US" sz="900" dirty="0"/>
              <a:t> ser </a:t>
            </a:r>
            <a:r>
              <a:rPr lang="en-US" sz="900" dirty="0" err="1"/>
              <a:t>implementado</a:t>
            </a:r>
            <a:r>
              <a:rPr lang="en-US" sz="900" dirty="0"/>
              <a:t> agora de forma </a:t>
            </a:r>
            <a:r>
              <a:rPr lang="en-US" sz="900" u="sng" dirty="0" err="1"/>
              <a:t>mais</a:t>
            </a:r>
            <a:r>
              <a:rPr lang="en-US" sz="900" u="sng" dirty="0"/>
              <a:t> </a:t>
            </a:r>
            <a:r>
              <a:rPr lang="en-US" sz="900" u="sng" dirty="0" err="1"/>
              <a:t>económica</a:t>
            </a:r>
            <a:r>
              <a:rPr lang="en-US" sz="900" u="sng" dirty="0"/>
              <a:t> e </a:t>
            </a:r>
            <a:r>
              <a:rPr lang="en-US" sz="900" u="sng" dirty="0" err="1"/>
              <a:t>eficiente</a:t>
            </a:r>
            <a:r>
              <a:rPr lang="en-US" sz="900" u="sng" dirty="0"/>
              <a:t>: </a:t>
            </a:r>
            <a:r>
              <a:rPr lang="en-US" sz="900" dirty="0"/>
              <a:t>com </a:t>
            </a:r>
            <a:r>
              <a:rPr lang="en-US" sz="900" dirty="0" err="1"/>
              <a:t>menos</a:t>
            </a:r>
            <a:r>
              <a:rPr lang="en-US" sz="900" dirty="0"/>
              <a:t> hardware e </a:t>
            </a:r>
            <a:r>
              <a:rPr lang="en-US" sz="900" dirty="0" err="1"/>
              <a:t>directamente</a:t>
            </a:r>
            <a:r>
              <a:rPr lang="en-US" sz="900" dirty="0"/>
              <a:t> </a:t>
            </a:r>
            <a:r>
              <a:rPr lang="en-US" sz="900" dirty="0" err="1"/>
              <a:t>livre</a:t>
            </a:r>
            <a:r>
              <a:rPr lang="en-US" sz="900" dirty="0"/>
              <a:t> de </a:t>
            </a:r>
            <a:r>
              <a:rPr lang="en-US" sz="900" i="1" dirty="0"/>
              <a:t>glitches </a:t>
            </a:r>
            <a:r>
              <a:rPr lang="en-US" sz="900" dirty="0"/>
              <a:t>(</a:t>
            </a:r>
            <a:r>
              <a:rPr lang="en-US" sz="900" dirty="0" err="1"/>
              <a:t>comparar</a:t>
            </a:r>
            <a:r>
              <a:rPr lang="en-US" sz="900" dirty="0"/>
              <a:t>!).</a:t>
            </a:r>
          </a:p>
          <a:p>
            <a:pPr>
              <a:lnSpc>
                <a:spcPct val="80000"/>
              </a:lnSpc>
            </a:pPr>
            <a:endParaRPr lang="en-US" sz="900" dirty="0"/>
          </a:p>
          <a:p>
            <a:pPr>
              <a:lnSpc>
                <a:spcPct val="80000"/>
              </a:lnSpc>
            </a:pPr>
            <a:r>
              <a:rPr lang="en-US" sz="900" dirty="0" err="1"/>
              <a:t>Aqui</a:t>
            </a:r>
            <a:r>
              <a:rPr lang="en-US" sz="900" dirty="0"/>
              <a:t> </a:t>
            </a:r>
            <a:r>
              <a:rPr lang="en-US" sz="900" dirty="0" err="1"/>
              <a:t>está</a:t>
            </a:r>
            <a:r>
              <a:rPr lang="en-US" sz="900" dirty="0"/>
              <a:t> um </a:t>
            </a:r>
            <a:r>
              <a:rPr lang="en-US" sz="900" dirty="0" err="1"/>
              <a:t>exemplo</a:t>
            </a:r>
            <a:r>
              <a:rPr lang="en-US" sz="900" dirty="0"/>
              <a:t> de </a:t>
            </a:r>
            <a:r>
              <a:rPr lang="en-US" sz="900" dirty="0" err="1"/>
              <a:t>contador</a:t>
            </a:r>
            <a:r>
              <a:rPr lang="en-US" sz="900" dirty="0"/>
              <a:t> </a:t>
            </a:r>
            <a:r>
              <a:rPr lang="en-US" sz="900" dirty="0" err="1"/>
              <a:t>em</a:t>
            </a:r>
            <a:r>
              <a:rPr lang="en-US" sz="900" dirty="0"/>
              <a:t> </a:t>
            </a:r>
            <a:r>
              <a:rPr lang="en-US" sz="900" dirty="0" err="1"/>
              <a:t>anel</a:t>
            </a:r>
            <a:r>
              <a:rPr lang="en-US" sz="900" dirty="0"/>
              <a:t> de 4 </a:t>
            </a:r>
            <a:r>
              <a:rPr lang="en-US" sz="900" i="1" dirty="0"/>
              <a:t>bits</a:t>
            </a:r>
            <a:r>
              <a:rPr lang="en-US" sz="900" dirty="0"/>
              <a:t> com base no 74x194. </a:t>
            </a:r>
            <a:r>
              <a:rPr lang="en-US" sz="900" dirty="0" err="1"/>
              <a:t>Está</a:t>
            </a:r>
            <a:r>
              <a:rPr lang="en-US" sz="900" dirty="0"/>
              <a:t> </a:t>
            </a:r>
            <a:r>
              <a:rPr lang="en-US" sz="900" dirty="0" err="1"/>
              <a:t>ligado</a:t>
            </a:r>
            <a:r>
              <a:rPr lang="en-US" sz="900" dirty="0"/>
              <a:t> de forma a </a:t>
            </a:r>
            <a:r>
              <a:rPr lang="en-US" sz="900" dirty="0" err="1"/>
              <a:t>realizar</a:t>
            </a:r>
            <a:r>
              <a:rPr lang="en-US" sz="900" dirty="0"/>
              <a:t> um </a:t>
            </a:r>
            <a:r>
              <a:rPr lang="en-US" sz="900" dirty="0" err="1"/>
              <a:t>deslocamento</a:t>
            </a:r>
            <a:r>
              <a:rPr lang="en-US" sz="900" dirty="0"/>
              <a:t> à </a:t>
            </a:r>
            <a:r>
              <a:rPr lang="en-US" sz="900" dirty="0" err="1"/>
              <a:t>esquerda</a:t>
            </a:r>
            <a:r>
              <a:rPr lang="en-US" sz="900" dirty="0"/>
              <a:t>, </a:t>
            </a:r>
            <a:r>
              <a:rPr lang="en-US" sz="900" dirty="0" err="1"/>
              <a:t>normalmente</a:t>
            </a:r>
            <a:r>
              <a:rPr lang="en-US" sz="900" dirty="0"/>
              <a:t>. </a:t>
            </a:r>
            <a:r>
              <a:rPr lang="en-US" sz="900" dirty="0" err="1"/>
              <a:t>Ao</a:t>
            </a:r>
            <a:r>
              <a:rPr lang="en-US" sz="900" dirty="0"/>
              <a:t> </a:t>
            </a:r>
            <a:r>
              <a:rPr lang="en-US" sz="900" dirty="0" err="1"/>
              <a:t>fazer</a:t>
            </a:r>
            <a:r>
              <a:rPr lang="en-US" sz="900" dirty="0"/>
              <a:t> RESET, é </a:t>
            </a:r>
            <a:r>
              <a:rPr lang="en-US" sz="900" dirty="0" err="1"/>
              <a:t>carregado</a:t>
            </a:r>
            <a:r>
              <a:rPr lang="en-US" sz="900" dirty="0"/>
              <a:t> 0001 (A é o MSB). Como o </a:t>
            </a:r>
            <a:r>
              <a:rPr lang="en-US" sz="900" dirty="0" err="1"/>
              <a:t>dispositivo</a:t>
            </a:r>
            <a:r>
              <a:rPr lang="en-US" sz="900" dirty="0"/>
              <a:t> </a:t>
            </a:r>
            <a:r>
              <a:rPr lang="en-US" sz="900" dirty="0" err="1"/>
              <a:t>está</a:t>
            </a:r>
            <a:r>
              <a:rPr lang="en-US" sz="900" dirty="0"/>
              <a:t> </a:t>
            </a:r>
            <a:r>
              <a:rPr lang="en-US" sz="900" dirty="0" err="1"/>
              <a:t>ligado</a:t>
            </a:r>
            <a:r>
              <a:rPr lang="en-US" sz="900" dirty="0"/>
              <a:t> </a:t>
            </a:r>
            <a:r>
              <a:rPr lang="en-US" sz="900" dirty="0" err="1"/>
              <a:t>em</a:t>
            </a:r>
            <a:r>
              <a:rPr lang="en-US" sz="900" dirty="0"/>
              <a:t> </a:t>
            </a:r>
            <a:r>
              <a:rPr lang="en-US" sz="900" dirty="0" err="1"/>
              <a:t>anel</a:t>
            </a:r>
            <a:r>
              <a:rPr lang="en-US" sz="900" dirty="0"/>
              <a:t> (i.e., LIN </a:t>
            </a:r>
            <a:r>
              <a:rPr lang="en-US" sz="900" dirty="0" err="1"/>
              <a:t>está</a:t>
            </a:r>
            <a:r>
              <a:rPr lang="en-US" sz="900" dirty="0"/>
              <a:t> </a:t>
            </a:r>
            <a:r>
              <a:rPr lang="en-US" sz="900" dirty="0" err="1"/>
              <a:t>ligado</a:t>
            </a:r>
            <a:r>
              <a:rPr lang="en-US" sz="900" dirty="0"/>
              <a:t> </a:t>
            </a:r>
            <a:r>
              <a:rPr lang="en-US" sz="900" dirty="0" err="1"/>
              <a:t>ao</a:t>
            </a:r>
            <a:r>
              <a:rPr lang="en-US" sz="900" dirty="0"/>
              <a:t> </a:t>
            </a:r>
            <a:r>
              <a:rPr lang="en-US" sz="900" i="1" dirty="0"/>
              <a:t>bit</a:t>
            </a:r>
            <a:r>
              <a:rPr lang="en-US" sz="900" dirty="0"/>
              <a:t> </a:t>
            </a:r>
            <a:r>
              <a:rPr lang="en-US" sz="900" dirty="0" err="1"/>
              <a:t>mais</a:t>
            </a:r>
            <a:r>
              <a:rPr lang="en-US" sz="900" dirty="0"/>
              <a:t> </a:t>
            </a:r>
            <a:r>
              <a:rPr lang="en-US" sz="900" dirty="0" err="1"/>
              <a:t>significativo</a:t>
            </a:r>
            <a:r>
              <a:rPr lang="en-US" sz="900" dirty="0"/>
              <a:t>), o </a:t>
            </a:r>
            <a:r>
              <a:rPr lang="en-US" sz="900" dirty="0" err="1"/>
              <a:t>único</a:t>
            </a:r>
            <a:r>
              <a:rPr lang="en-US" sz="900" dirty="0"/>
              <a:t> 1 </a:t>
            </a:r>
            <a:r>
              <a:rPr lang="en-US" sz="900" dirty="0" err="1"/>
              <a:t>vai</a:t>
            </a:r>
            <a:r>
              <a:rPr lang="en-US" sz="900" dirty="0"/>
              <a:t> </a:t>
            </a:r>
            <a:r>
              <a:rPr lang="en-US" sz="900" dirty="0" err="1"/>
              <a:t>rodando</a:t>
            </a:r>
            <a:r>
              <a:rPr lang="en-US" sz="900" dirty="0"/>
              <a:t> para a </a:t>
            </a:r>
            <a:r>
              <a:rPr lang="en-US" sz="900" dirty="0" err="1"/>
              <a:t>esquerda</a:t>
            </a:r>
            <a:r>
              <a:rPr lang="en-US" sz="900" dirty="0"/>
              <a:t>, </a:t>
            </a:r>
            <a:r>
              <a:rPr lang="en-US" sz="900" dirty="0" err="1"/>
              <a:t>criando</a:t>
            </a:r>
            <a:r>
              <a:rPr lang="en-US" sz="900" dirty="0"/>
              <a:t> a </a:t>
            </a:r>
            <a:r>
              <a:rPr lang="en-US" sz="900" dirty="0" err="1"/>
              <a:t>sequência</a:t>
            </a:r>
            <a:r>
              <a:rPr lang="en-US" sz="900" dirty="0"/>
              <a:t> </a:t>
            </a:r>
            <a:r>
              <a:rPr lang="en-US" sz="900" dirty="0" err="1"/>
              <a:t>cíclica</a:t>
            </a:r>
            <a:r>
              <a:rPr lang="en-US" sz="900" dirty="0"/>
              <a:t> de 4 </a:t>
            </a:r>
            <a:r>
              <a:rPr lang="en-US" sz="900" dirty="0" err="1"/>
              <a:t>estados</a:t>
            </a:r>
            <a:r>
              <a:rPr lang="en-US" sz="900" dirty="0"/>
              <a:t> 0001, 0010, 0100, 1000. </a:t>
            </a:r>
            <a:r>
              <a:rPr lang="en-US" sz="900" dirty="0" err="1"/>
              <a:t>Mais</a:t>
            </a:r>
            <a:r>
              <a:rPr lang="en-US" sz="900" dirty="0"/>
              <a:t> </a:t>
            </a:r>
            <a:r>
              <a:rPr lang="en-US" sz="900" dirty="0" err="1"/>
              <a:t>genericamente</a:t>
            </a:r>
            <a:r>
              <a:rPr lang="en-US" sz="900" dirty="0"/>
              <a:t>, um </a:t>
            </a:r>
            <a:r>
              <a:rPr lang="en-US" sz="900" dirty="0" err="1"/>
              <a:t>contador</a:t>
            </a:r>
            <a:r>
              <a:rPr lang="en-US" sz="900" dirty="0"/>
              <a:t> </a:t>
            </a:r>
            <a:r>
              <a:rPr lang="en-US" sz="900" dirty="0" err="1"/>
              <a:t>em</a:t>
            </a:r>
            <a:r>
              <a:rPr lang="en-US" sz="900" dirty="0"/>
              <a:t> </a:t>
            </a:r>
            <a:r>
              <a:rPr lang="en-US" sz="900" dirty="0" err="1"/>
              <a:t>anel</a:t>
            </a:r>
            <a:r>
              <a:rPr lang="en-US" sz="900" dirty="0"/>
              <a:t> de </a:t>
            </a:r>
            <a:r>
              <a:rPr lang="en-US" sz="900" i="1" dirty="0"/>
              <a:t>n</a:t>
            </a:r>
            <a:r>
              <a:rPr lang="en-US" sz="900" dirty="0"/>
              <a:t> </a:t>
            </a:r>
            <a:r>
              <a:rPr lang="en-US" sz="900" i="1" dirty="0"/>
              <a:t>bits</a:t>
            </a:r>
            <a:r>
              <a:rPr lang="en-US" sz="900" dirty="0"/>
              <a:t> tem </a:t>
            </a:r>
            <a:r>
              <a:rPr lang="en-US" sz="900" i="1" dirty="0"/>
              <a:t>n</a:t>
            </a:r>
            <a:r>
              <a:rPr lang="en-US" sz="900" dirty="0"/>
              <a:t> </a:t>
            </a:r>
            <a:r>
              <a:rPr lang="en-US" sz="900" dirty="0" err="1"/>
              <a:t>estados</a:t>
            </a:r>
            <a:r>
              <a:rPr lang="en-US" sz="900" dirty="0"/>
              <a:t>.</a:t>
            </a:r>
          </a:p>
          <a:p>
            <a:pPr>
              <a:lnSpc>
                <a:spcPct val="80000"/>
              </a:lnSpc>
            </a:pPr>
            <a:r>
              <a:rPr lang="en-US" sz="900" dirty="0"/>
              <a:t>O </a:t>
            </a:r>
            <a:r>
              <a:rPr lang="en-US" sz="900" dirty="0" err="1"/>
              <a:t>seu</a:t>
            </a:r>
            <a:r>
              <a:rPr lang="en-US" sz="900" dirty="0"/>
              <a:t> </a:t>
            </a:r>
            <a:r>
              <a:rPr lang="en-US" sz="900" dirty="0" err="1"/>
              <a:t>problema</a:t>
            </a:r>
            <a:r>
              <a:rPr lang="en-US" sz="900" dirty="0"/>
              <a:t> é </a:t>
            </a:r>
            <a:r>
              <a:rPr lang="en-US" sz="900" u="sng" dirty="0" err="1"/>
              <a:t>falta</a:t>
            </a:r>
            <a:r>
              <a:rPr lang="en-US" sz="900" u="sng" dirty="0"/>
              <a:t> de </a:t>
            </a:r>
            <a:r>
              <a:rPr lang="en-US" sz="900" u="sng" dirty="0" err="1"/>
              <a:t>robustez</a:t>
            </a:r>
            <a:r>
              <a:rPr lang="en-US" sz="900" dirty="0"/>
              <a:t>. Se, </a:t>
            </a:r>
            <a:r>
              <a:rPr lang="en-US" sz="900" dirty="0" err="1"/>
              <a:t>devido</a:t>
            </a:r>
            <a:r>
              <a:rPr lang="en-US" sz="900" dirty="0"/>
              <a:t> a </a:t>
            </a:r>
            <a:r>
              <a:rPr lang="en-US" sz="900" dirty="0" err="1"/>
              <a:t>ruído</a:t>
            </a:r>
            <a:r>
              <a:rPr lang="en-US" sz="900" dirty="0"/>
              <a:t>, o 1 for </a:t>
            </a:r>
            <a:r>
              <a:rPr lang="en-US" sz="900" dirty="0" err="1"/>
              <a:t>perdido</a:t>
            </a:r>
            <a:r>
              <a:rPr lang="en-US" sz="900" dirty="0"/>
              <a:t> </a:t>
            </a:r>
            <a:r>
              <a:rPr lang="en-US" sz="900" dirty="0" err="1"/>
              <a:t>ou</a:t>
            </a:r>
            <a:r>
              <a:rPr lang="en-US" sz="900" dirty="0"/>
              <a:t> um novo 1 for </a:t>
            </a:r>
            <a:r>
              <a:rPr lang="en-US" sz="900" dirty="0" err="1"/>
              <a:t>injectado</a:t>
            </a:r>
            <a:r>
              <a:rPr lang="en-US" sz="900" dirty="0"/>
              <a:t>, o </a:t>
            </a:r>
            <a:r>
              <a:rPr lang="en-US" sz="900" dirty="0" err="1"/>
              <a:t>contador</a:t>
            </a:r>
            <a:r>
              <a:rPr lang="en-US" sz="900" dirty="0"/>
              <a:t> </a:t>
            </a:r>
            <a:r>
              <a:rPr lang="en-US" sz="900" dirty="0" err="1"/>
              <a:t>passa</a:t>
            </a:r>
            <a:r>
              <a:rPr lang="en-US" sz="900" dirty="0"/>
              <a:t> a </a:t>
            </a:r>
            <a:r>
              <a:rPr lang="en-US" sz="900" dirty="0" err="1"/>
              <a:t>realizar</a:t>
            </a:r>
            <a:r>
              <a:rPr lang="en-US" sz="900" dirty="0"/>
              <a:t> </a:t>
            </a:r>
            <a:r>
              <a:rPr lang="en-US" sz="900" dirty="0" err="1"/>
              <a:t>uma</a:t>
            </a:r>
            <a:r>
              <a:rPr lang="en-US" sz="900" dirty="0"/>
              <a:t> </a:t>
            </a:r>
            <a:r>
              <a:rPr lang="en-US" sz="900" dirty="0" err="1"/>
              <a:t>sequência</a:t>
            </a:r>
            <a:r>
              <a:rPr lang="en-US" sz="900" dirty="0"/>
              <a:t> </a:t>
            </a:r>
            <a:r>
              <a:rPr lang="en-US" sz="900" dirty="0" err="1"/>
              <a:t>incorrecta</a:t>
            </a:r>
            <a:r>
              <a:rPr lang="en-US" sz="900" dirty="0"/>
              <a:t> (para </a:t>
            </a:r>
            <a:r>
              <a:rPr lang="en-US" sz="900" dirty="0" err="1"/>
              <a:t>sempre</a:t>
            </a:r>
            <a:r>
              <a:rPr lang="en-US" sz="900" dirty="0"/>
              <a:t>, se </a:t>
            </a:r>
            <a:r>
              <a:rPr lang="en-US" sz="900" dirty="0" err="1"/>
              <a:t>não</a:t>
            </a:r>
            <a:r>
              <a:rPr lang="en-US" sz="900" dirty="0"/>
              <a:t> </a:t>
            </a:r>
            <a:r>
              <a:rPr lang="en-US" sz="900" dirty="0" err="1"/>
              <a:t>houver</a:t>
            </a:r>
            <a:r>
              <a:rPr lang="en-US" sz="900" dirty="0"/>
              <a:t> </a:t>
            </a:r>
            <a:r>
              <a:rPr lang="en-US" sz="900" dirty="0" err="1"/>
              <a:t>mais</a:t>
            </a:r>
            <a:r>
              <a:rPr lang="en-US" sz="900" dirty="0"/>
              <a:t> </a:t>
            </a:r>
            <a:r>
              <a:rPr lang="en-US" sz="900" dirty="0" err="1"/>
              <a:t>situações</a:t>
            </a:r>
            <a:r>
              <a:rPr lang="en-US" sz="900" dirty="0"/>
              <a:t> </a:t>
            </a:r>
            <a:r>
              <a:rPr lang="en-US" sz="900" dirty="0" err="1"/>
              <a:t>anómalas</a:t>
            </a:r>
            <a:r>
              <a:rPr lang="en-US" sz="900" dirty="0"/>
              <a:t>): </a:t>
            </a:r>
            <a:r>
              <a:rPr lang="en-US" sz="900" dirty="0" err="1"/>
              <a:t>Exercício</a:t>
            </a:r>
            <a:r>
              <a:rPr lang="en-US" sz="900" dirty="0"/>
              <a:t>: </a:t>
            </a:r>
            <a:r>
              <a:rPr lang="en-US" sz="900" dirty="0" err="1"/>
              <a:t>verificar</a:t>
            </a:r>
            <a:r>
              <a:rPr lang="en-US" sz="900" dirty="0"/>
              <a:t> </a:t>
            </a:r>
            <a:r>
              <a:rPr lang="en-US" sz="900" dirty="0" err="1"/>
              <a:t>isso</a:t>
            </a:r>
            <a:r>
              <a:rPr lang="en-US" sz="900" dirty="0"/>
              <a:t> </a:t>
            </a:r>
            <a:r>
              <a:rPr lang="en-US" sz="900" dirty="0" err="1"/>
              <a:t>desenhando</a:t>
            </a:r>
            <a:r>
              <a:rPr lang="en-US" sz="900" dirty="0"/>
              <a:t> o </a:t>
            </a:r>
            <a:r>
              <a:rPr lang="en-US" sz="900" dirty="0" err="1"/>
              <a:t>diagrama</a:t>
            </a:r>
            <a:r>
              <a:rPr lang="en-US" sz="900" dirty="0"/>
              <a:t> de </a:t>
            </a:r>
            <a:r>
              <a:rPr lang="en-US" sz="900" dirty="0" err="1"/>
              <a:t>estados</a:t>
            </a:r>
            <a:r>
              <a:rPr lang="en-US" sz="900" dirty="0"/>
              <a:t> </a:t>
            </a:r>
            <a:r>
              <a:rPr lang="en-US" sz="900" dirty="0" err="1"/>
              <a:t>completo</a:t>
            </a:r>
            <a:r>
              <a:rPr lang="en-US" sz="900" dirty="0"/>
              <a:t> </a:t>
            </a:r>
            <a:r>
              <a:rPr lang="en-US" sz="900" dirty="0" err="1"/>
              <a:t>incluindo</a:t>
            </a:r>
            <a:r>
              <a:rPr lang="en-US" sz="900" dirty="0"/>
              <a:t> </a:t>
            </a:r>
            <a:r>
              <a:rPr lang="en-US" sz="900" dirty="0" err="1"/>
              <a:t>estados</a:t>
            </a:r>
            <a:r>
              <a:rPr lang="en-US" sz="900" dirty="0"/>
              <a:t> </a:t>
            </a:r>
            <a:r>
              <a:rPr lang="en-US" sz="900" dirty="0" err="1"/>
              <a:t>anómalos</a:t>
            </a:r>
            <a:r>
              <a:rPr lang="en-US" sz="900" dirty="0"/>
              <a:t>: 1010 – 0101; 0000; 0011 – 0110 – 1100 – 1001; 1111; 0111 – 1110 – 1101 – 1011.</a:t>
            </a:r>
          </a:p>
          <a:p>
            <a:pPr>
              <a:lnSpc>
                <a:spcPct val="80000"/>
              </a:lnSpc>
            </a:pPr>
            <a:endParaRPr lang="pt-PT" sz="900" dirty="0"/>
          </a:p>
          <a:p>
            <a:pPr>
              <a:lnSpc>
                <a:spcPct val="80000"/>
              </a:lnSpc>
            </a:pPr>
            <a:r>
              <a:rPr lang="pt-PT" sz="900" dirty="0"/>
              <a:t>Mas podemos melhorá-lo, </a:t>
            </a:r>
            <a:r>
              <a:rPr lang="pt-PT" sz="900" dirty="0" err="1"/>
              <a:t>projectando-o</a:t>
            </a:r>
            <a:r>
              <a:rPr lang="pt-PT" sz="900" dirty="0"/>
              <a:t> de forma que todas as situações anómalas evoluam para situações normais (lembrar </a:t>
            </a:r>
            <a:r>
              <a:rPr lang="pt-PT" sz="900" u="sng" dirty="0"/>
              <a:t>critério de risco mínimo</a:t>
            </a:r>
            <a:r>
              <a:rPr lang="pt-PT" sz="900" dirty="0"/>
              <a:t> no </a:t>
            </a:r>
            <a:r>
              <a:rPr lang="pt-PT" sz="900" dirty="0" err="1"/>
              <a:t>projecto</a:t>
            </a:r>
            <a:r>
              <a:rPr lang="pt-PT" sz="900" dirty="0"/>
              <a:t> de máquinas de estado). Neste caso concreto, se </a:t>
            </a:r>
            <a:r>
              <a:rPr lang="pt-PT" sz="900" dirty="0" err="1"/>
              <a:t>injectarmos</a:t>
            </a:r>
            <a:r>
              <a:rPr lang="pt-PT" sz="900" dirty="0"/>
              <a:t> em LIN não QA mas um 1 se e só se QDQCQB=000 (NOR de 3 entradas), pode verificar-se que criámos um </a:t>
            </a:r>
            <a:r>
              <a:rPr lang="pt-PT" sz="900" u="sng" dirty="0"/>
              <a:t>mecanismo de </a:t>
            </a:r>
            <a:r>
              <a:rPr lang="pt-PT" sz="900" u="sng" dirty="0" err="1"/>
              <a:t>auto-correcção</a:t>
            </a:r>
            <a:r>
              <a:rPr lang="pt-PT" sz="900" dirty="0"/>
              <a:t>. Passa a nem sequer ser estritamente necessário um RESET, pois o circuito atinge sempre a sequência desejada em não mais de 4 ciclos de relógio - verificar no diagrama de estados!</a:t>
            </a:r>
          </a:p>
          <a:p>
            <a:pPr>
              <a:lnSpc>
                <a:spcPct val="80000"/>
              </a:lnSpc>
            </a:pPr>
            <a:r>
              <a:rPr lang="pt-PT" sz="900" dirty="0"/>
              <a:t>No caso geral, um contador em anel de </a:t>
            </a:r>
            <a:r>
              <a:rPr lang="pt-PT" sz="900" i="1" dirty="0"/>
              <a:t>n </a:t>
            </a:r>
            <a:r>
              <a:rPr lang="pt-PT" sz="900" dirty="0"/>
              <a:t>bits necessita de uma porta NOR de </a:t>
            </a:r>
            <a:r>
              <a:rPr lang="pt-PT" sz="900" i="1" dirty="0"/>
              <a:t>n</a:t>
            </a:r>
            <a:r>
              <a:rPr lang="pt-PT" sz="900" dirty="0"/>
              <a:t>-1 entradas para </a:t>
            </a:r>
            <a:r>
              <a:rPr lang="pt-PT" sz="900" dirty="0" err="1"/>
              <a:t>auto-correcção</a:t>
            </a:r>
            <a:r>
              <a:rPr lang="pt-PT" sz="900" dirty="0"/>
              <a:t> e nesse caso corrige qualquer estado anormal em não mais de </a:t>
            </a:r>
            <a:r>
              <a:rPr lang="pt-PT" sz="900" i="1" dirty="0"/>
              <a:t>n</a:t>
            </a:r>
            <a:r>
              <a:rPr lang="pt-PT" sz="900" dirty="0"/>
              <a:t>-1 ciclos de relógio.</a:t>
            </a:r>
          </a:p>
          <a:p>
            <a:pPr>
              <a:lnSpc>
                <a:spcPct val="80000"/>
              </a:lnSpc>
            </a:pPr>
            <a:endParaRPr lang="pt-PT" sz="900"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97058F-CA95-4D2D-AEE8-ABF526BF28DC}" type="slidenum">
              <a:rPr lang="pt-PT"/>
              <a:pPr/>
              <a:t>78</a:t>
            </a:fld>
            <a:endParaRPr lang="pt-PT"/>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pPr>
              <a:lnSpc>
                <a:spcPct val="80000"/>
              </a:lnSpc>
            </a:pPr>
            <a:r>
              <a:rPr lang="en-US" sz="900" b="1" dirty="0" err="1"/>
              <a:t>Outra</a:t>
            </a:r>
            <a:r>
              <a:rPr lang="en-US" sz="900" b="1" dirty="0"/>
              <a:t> </a:t>
            </a:r>
            <a:r>
              <a:rPr lang="en-US" sz="900" b="1" dirty="0" err="1"/>
              <a:t>aplicação</a:t>
            </a:r>
            <a:r>
              <a:rPr lang="en-US" sz="900" b="1" dirty="0"/>
              <a:t> dos shift-registers</a:t>
            </a:r>
            <a:r>
              <a:rPr lang="en-US" sz="900" dirty="0"/>
              <a:t>: </a:t>
            </a:r>
            <a:r>
              <a:rPr lang="en-US" sz="900" dirty="0" err="1"/>
              <a:t>máquinas</a:t>
            </a:r>
            <a:r>
              <a:rPr lang="en-US" sz="900" dirty="0"/>
              <a:t> de </a:t>
            </a:r>
            <a:r>
              <a:rPr lang="en-US" sz="900" dirty="0" err="1"/>
              <a:t>estados</a:t>
            </a:r>
            <a:r>
              <a:rPr lang="en-US" sz="900" dirty="0"/>
              <a:t>! </a:t>
            </a:r>
            <a:r>
              <a:rPr lang="en-US" sz="900" dirty="0" err="1"/>
              <a:t>Por</a:t>
            </a:r>
            <a:r>
              <a:rPr lang="en-US" sz="900" dirty="0"/>
              <a:t> </a:t>
            </a:r>
            <a:r>
              <a:rPr lang="en-US" sz="900" dirty="0" err="1"/>
              <a:t>exemplo</a:t>
            </a:r>
            <a:r>
              <a:rPr lang="en-US" sz="900" dirty="0"/>
              <a:t>, </a:t>
            </a:r>
            <a:r>
              <a:rPr lang="en-US" sz="900" dirty="0" err="1"/>
              <a:t>podem</a:t>
            </a:r>
            <a:r>
              <a:rPr lang="en-US" sz="900" dirty="0"/>
              <a:t> </a:t>
            </a:r>
            <a:r>
              <a:rPr lang="en-US" sz="900" dirty="0" err="1"/>
              <a:t>implementar</a:t>
            </a:r>
            <a:r>
              <a:rPr lang="en-US" sz="900" dirty="0"/>
              <a:t>-se </a:t>
            </a:r>
            <a:r>
              <a:rPr lang="en-US" sz="900" b="1" dirty="0" err="1"/>
              <a:t>contadores</a:t>
            </a:r>
            <a:r>
              <a:rPr lang="en-US" sz="900" b="1" dirty="0"/>
              <a:t> </a:t>
            </a:r>
            <a:r>
              <a:rPr lang="en-US" sz="900" b="1" dirty="0" err="1"/>
              <a:t>usando</a:t>
            </a:r>
            <a:r>
              <a:rPr lang="en-US" sz="900" b="1" dirty="0"/>
              <a:t> </a:t>
            </a:r>
            <a:r>
              <a:rPr lang="en-US" sz="900" b="1" dirty="0" err="1"/>
              <a:t>registos</a:t>
            </a:r>
            <a:r>
              <a:rPr lang="en-US" sz="900" b="1" dirty="0"/>
              <a:t> de </a:t>
            </a:r>
            <a:r>
              <a:rPr lang="en-US" sz="900" b="1" dirty="0" err="1"/>
              <a:t>deslocamento</a:t>
            </a:r>
            <a:r>
              <a:rPr lang="en-US" sz="900" dirty="0"/>
              <a:t>.</a:t>
            </a:r>
          </a:p>
          <a:p>
            <a:pPr>
              <a:lnSpc>
                <a:spcPct val="80000"/>
              </a:lnSpc>
            </a:pPr>
            <a:r>
              <a:rPr lang="en-US" sz="900" dirty="0"/>
              <a:t>Estes </a:t>
            </a:r>
            <a:r>
              <a:rPr lang="en-US" sz="900" dirty="0" err="1"/>
              <a:t>não</a:t>
            </a:r>
            <a:r>
              <a:rPr lang="en-US" sz="900" dirty="0"/>
              <a:t> </a:t>
            </a:r>
            <a:r>
              <a:rPr lang="en-US" sz="900" dirty="0" err="1"/>
              <a:t>contam</a:t>
            </a:r>
            <a:r>
              <a:rPr lang="en-US" sz="900" dirty="0"/>
              <a:t> </a:t>
            </a:r>
            <a:r>
              <a:rPr lang="en-US" sz="900" dirty="0" err="1"/>
              <a:t>em</a:t>
            </a:r>
            <a:r>
              <a:rPr lang="en-US" sz="900" dirty="0"/>
              <a:t> </a:t>
            </a:r>
            <a:r>
              <a:rPr lang="en-US" sz="900" dirty="0" err="1"/>
              <a:t>sequência</a:t>
            </a:r>
            <a:r>
              <a:rPr lang="en-US" sz="900" dirty="0"/>
              <a:t> </a:t>
            </a:r>
            <a:r>
              <a:rPr lang="en-US" sz="900" dirty="0" err="1"/>
              <a:t>binária</a:t>
            </a:r>
            <a:r>
              <a:rPr lang="en-US" sz="900" dirty="0"/>
              <a:t> </a:t>
            </a:r>
            <a:r>
              <a:rPr lang="en-US" sz="900" dirty="0" err="1"/>
              <a:t>ascendente</a:t>
            </a:r>
            <a:r>
              <a:rPr lang="en-US" sz="900" dirty="0"/>
              <a:t> </a:t>
            </a:r>
            <a:r>
              <a:rPr lang="en-US" sz="900" dirty="0" err="1"/>
              <a:t>ou</a:t>
            </a:r>
            <a:r>
              <a:rPr lang="en-US" sz="900" dirty="0"/>
              <a:t> </a:t>
            </a:r>
            <a:r>
              <a:rPr lang="en-US" sz="900" dirty="0" err="1"/>
              <a:t>descendente</a:t>
            </a:r>
            <a:r>
              <a:rPr lang="en-US" sz="900" dirty="0"/>
              <a:t>, </a:t>
            </a:r>
            <a:r>
              <a:rPr lang="en-US" sz="900" dirty="0" err="1"/>
              <a:t>mas</a:t>
            </a:r>
            <a:r>
              <a:rPr lang="en-US" sz="900" dirty="0"/>
              <a:t> </a:t>
            </a:r>
            <a:r>
              <a:rPr lang="en-US" sz="900" dirty="0" err="1"/>
              <a:t>são</a:t>
            </a:r>
            <a:r>
              <a:rPr lang="en-US" sz="900" dirty="0"/>
              <a:t> </a:t>
            </a:r>
            <a:r>
              <a:rPr lang="en-US" sz="900" dirty="0" err="1"/>
              <a:t>úteis</a:t>
            </a:r>
            <a:r>
              <a:rPr lang="en-US" sz="900" dirty="0"/>
              <a:t> </a:t>
            </a:r>
            <a:r>
              <a:rPr lang="en-US" sz="900" dirty="0" err="1"/>
              <a:t>em</a:t>
            </a:r>
            <a:r>
              <a:rPr lang="en-US" sz="900" dirty="0"/>
              <a:t> </a:t>
            </a:r>
            <a:r>
              <a:rPr lang="en-US" sz="900" dirty="0" err="1"/>
              <a:t>muitas</a:t>
            </a:r>
            <a:r>
              <a:rPr lang="en-US" sz="900" dirty="0"/>
              <a:t> </a:t>
            </a:r>
            <a:r>
              <a:rPr lang="en-US" sz="900" dirty="0" err="1"/>
              <a:t>aplicações</a:t>
            </a:r>
            <a:r>
              <a:rPr lang="en-US" sz="900" dirty="0"/>
              <a:t> de </a:t>
            </a:r>
            <a:r>
              <a:rPr lang="en-US" sz="900" dirty="0" err="1"/>
              <a:t>controlo</a:t>
            </a:r>
            <a:r>
              <a:rPr lang="en-US" sz="900" dirty="0"/>
              <a:t>.</a:t>
            </a:r>
          </a:p>
          <a:p>
            <a:pPr>
              <a:lnSpc>
                <a:spcPct val="80000"/>
              </a:lnSpc>
            </a:pPr>
            <a:endParaRPr lang="en-US" sz="900" dirty="0"/>
          </a:p>
          <a:p>
            <a:pPr>
              <a:lnSpc>
                <a:spcPct val="80000"/>
              </a:lnSpc>
            </a:pPr>
            <a:r>
              <a:rPr lang="en-US" sz="900" dirty="0"/>
              <a:t>Um </a:t>
            </a:r>
            <a:r>
              <a:rPr lang="en-US" sz="900" dirty="0" err="1"/>
              <a:t>exemplo</a:t>
            </a:r>
            <a:r>
              <a:rPr lang="en-US" sz="900" dirty="0"/>
              <a:t> é o </a:t>
            </a:r>
            <a:r>
              <a:rPr lang="en-US" sz="900" b="1" dirty="0" err="1"/>
              <a:t>contador</a:t>
            </a:r>
            <a:r>
              <a:rPr lang="en-US" sz="900" b="1" dirty="0"/>
              <a:t> </a:t>
            </a:r>
            <a:r>
              <a:rPr lang="en-US" sz="900" b="1" dirty="0" err="1"/>
              <a:t>em</a:t>
            </a:r>
            <a:r>
              <a:rPr lang="en-US" sz="900" b="1" dirty="0"/>
              <a:t> </a:t>
            </a:r>
            <a:r>
              <a:rPr lang="en-US" sz="900" b="1" dirty="0" err="1"/>
              <a:t>anel</a:t>
            </a:r>
            <a:r>
              <a:rPr lang="en-US" sz="900" dirty="0"/>
              <a:t> (</a:t>
            </a:r>
            <a:r>
              <a:rPr lang="en-US" sz="900" dirty="0" err="1"/>
              <a:t>que</a:t>
            </a:r>
            <a:r>
              <a:rPr lang="en-US" sz="900" dirty="0"/>
              <a:t> </a:t>
            </a:r>
            <a:r>
              <a:rPr lang="en-US" sz="900" dirty="0" err="1"/>
              <a:t>já</a:t>
            </a:r>
            <a:r>
              <a:rPr lang="en-US" sz="900" dirty="0"/>
              <a:t> </a:t>
            </a:r>
            <a:r>
              <a:rPr lang="en-US" sz="900" dirty="0" err="1"/>
              <a:t>víramos</a:t>
            </a:r>
            <a:r>
              <a:rPr lang="en-US" sz="900" dirty="0"/>
              <a:t> antes, </a:t>
            </a:r>
            <a:r>
              <a:rPr lang="en-US" sz="900" dirty="0" err="1"/>
              <a:t>implementado</a:t>
            </a:r>
            <a:r>
              <a:rPr lang="en-US" sz="900" dirty="0"/>
              <a:t> com base </a:t>
            </a:r>
            <a:r>
              <a:rPr lang="en-US" sz="900" dirty="0" err="1"/>
              <a:t>em</a:t>
            </a:r>
            <a:r>
              <a:rPr lang="en-US" sz="900" dirty="0"/>
              <a:t> </a:t>
            </a:r>
            <a:r>
              <a:rPr lang="en-US" sz="900" dirty="0" err="1"/>
              <a:t>contadores</a:t>
            </a:r>
            <a:r>
              <a:rPr lang="en-US" sz="900" dirty="0"/>
              <a:t>), </a:t>
            </a:r>
            <a:r>
              <a:rPr lang="en-US" sz="900" dirty="0" err="1"/>
              <a:t>que</a:t>
            </a:r>
            <a:r>
              <a:rPr lang="en-US" sz="900" dirty="0"/>
              <a:t> </a:t>
            </a:r>
            <a:r>
              <a:rPr lang="en-US" sz="900" dirty="0" err="1"/>
              <a:t>pode</a:t>
            </a:r>
            <a:r>
              <a:rPr lang="en-US" sz="900" dirty="0"/>
              <a:t> ser </a:t>
            </a:r>
            <a:r>
              <a:rPr lang="en-US" sz="900" dirty="0" err="1"/>
              <a:t>implementado</a:t>
            </a:r>
            <a:r>
              <a:rPr lang="en-US" sz="900" dirty="0"/>
              <a:t> agora de forma </a:t>
            </a:r>
            <a:r>
              <a:rPr lang="en-US" sz="900" u="sng" dirty="0" err="1"/>
              <a:t>mais</a:t>
            </a:r>
            <a:r>
              <a:rPr lang="en-US" sz="900" u="sng" dirty="0"/>
              <a:t> </a:t>
            </a:r>
            <a:r>
              <a:rPr lang="en-US" sz="900" u="sng" dirty="0" err="1"/>
              <a:t>económica</a:t>
            </a:r>
            <a:r>
              <a:rPr lang="en-US" sz="900" u="sng" dirty="0"/>
              <a:t> e </a:t>
            </a:r>
            <a:r>
              <a:rPr lang="en-US" sz="900" u="sng" dirty="0" err="1"/>
              <a:t>eficiente</a:t>
            </a:r>
            <a:r>
              <a:rPr lang="en-US" sz="900" u="sng" dirty="0"/>
              <a:t>: </a:t>
            </a:r>
            <a:r>
              <a:rPr lang="en-US" sz="900" dirty="0"/>
              <a:t>com </a:t>
            </a:r>
            <a:r>
              <a:rPr lang="en-US" sz="900" dirty="0" err="1"/>
              <a:t>menos</a:t>
            </a:r>
            <a:r>
              <a:rPr lang="en-US" sz="900" dirty="0"/>
              <a:t> hardware e </a:t>
            </a:r>
            <a:r>
              <a:rPr lang="en-US" sz="900" dirty="0" err="1"/>
              <a:t>directamente</a:t>
            </a:r>
            <a:r>
              <a:rPr lang="en-US" sz="900" dirty="0"/>
              <a:t> </a:t>
            </a:r>
            <a:r>
              <a:rPr lang="en-US" sz="900" dirty="0" err="1"/>
              <a:t>livre</a:t>
            </a:r>
            <a:r>
              <a:rPr lang="en-US" sz="900" dirty="0"/>
              <a:t> de </a:t>
            </a:r>
            <a:r>
              <a:rPr lang="en-US" sz="900" i="1" dirty="0"/>
              <a:t>glitches </a:t>
            </a:r>
            <a:r>
              <a:rPr lang="en-US" sz="900" dirty="0"/>
              <a:t>(</a:t>
            </a:r>
            <a:r>
              <a:rPr lang="en-US" sz="900" dirty="0" err="1"/>
              <a:t>comparar</a:t>
            </a:r>
            <a:r>
              <a:rPr lang="en-US" sz="900" dirty="0"/>
              <a:t>!).</a:t>
            </a:r>
          </a:p>
          <a:p>
            <a:pPr>
              <a:lnSpc>
                <a:spcPct val="80000"/>
              </a:lnSpc>
            </a:pPr>
            <a:endParaRPr lang="en-US" sz="900" dirty="0"/>
          </a:p>
          <a:p>
            <a:pPr>
              <a:lnSpc>
                <a:spcPct val="80000"/>
              </a:lnSpc>
            </a:pPr>
            <a:r>
              <a:rPr lang="en-US" sz="900" dirty="0" err="1"/>
              <a:t>Aqui</a:t>
            </a:r>
            <a:r>
              <a:rPr lang="en-US" sz="900" dirty="0"/>
              <a:t> </a:t>
            </a:r>
            <a:r>
              <a:rPr lang="en-US" sz="900" dirty="0" err="1"/>
              <a:t>está</a:t>
            </a:r>
            <a:r>
              <a:rPr lang="en-US" sz="900" dirty="0"/>
              <a:t> um </a:t>
            </a:r>
            <a:r>
              <a:rPr lang="en-US" sz="900" dirty="0" err="1"/>
              <a:t>exemplo</a:t>
            </a:r>
            <a:r>
              <a:rPr lang="en-US" sz="900" dirty="0"/>
              <a:t> de </a:t>
            </a:r>
            <a:r>
              <a:rPr lang="en-US" sz="900" dirty="0" err="1"/>
              <a:t>contador</a:t>
            </a:r>
            <a:r>
              <a:rPr lang="en-US" sz="900" dirty="0"/>
              <a:t> </a:t>
            </a:r>
            <a:r>
              <a:rPr lang="en-US" sz="900" dirty="0" err="1"/>
              <a:t>em</a:t>
            </a:r>
            <a:r>
              <a:rPr lang="en-US" sz="900" dirty="0"/>
              <a:t> </a:t>
            </a:r>
            <a:r>
              <a:rPr lang="en-US" sz="900" dirty="0" err="1"/>
              <a:t>anel</a:t>
            </a:r>
            <a:r>
              <a:rPr lang="en-US" sz="900" dirty="0"/>
              <a:t> de 4 </a:t>
            </a:r>
            <a:r>
              <a:rPr lang="en-US" sz="900" i="1" dirty="0"/>
              <a:t>bits</a:t>
            </a:r>
            <a:r>
              <a:rPr lang="en-US" sz="900" dirty="0"/>
              <a:t> com base no 74x194. </a:t>
            </a:r>
            <a:r>
              <a:rPr lang="en-US" sz="900" dirty="0" err="1"/>
              <a:t>Está</a:t>
            </a:r>
            <a:r>
              <a:rPr lang="en-US" sz="900" dirty="0"/>
              <a:t> </a:t>
            </a:r>
            <a:r>
              <a:rPr lang="en-US" sz="900" dirty="0" err="1"/>
              <a:t>ligado</a:t>
            </a:r>
            <a:r>
              <a:rPr lang="en-US" sz="900" dirty="0"/>
              <a:t> de forma a </a:t>
            </a:r>
            <a:r>
              <a:rPr lang="en-US" sz="900" dirty="0" err="1"/>
              <a:t>realizar</a:t>
            </a:r>
            <a:r>
              <a:rPr lang="en-US" sz="900" dirty="0"/>
              <a:t> um </a:t>
            </a:r>
            <a:r>
              <a:rPr lang="en-US" sz="900" dirty="0" err="1"/>
              <a:t>deslocamento</a:t>
            </a:r>
            <a:r>
              <a:rPr lang="en-US" sz="900" dirty="0"/>
              <a:t> à </a:t>
            </a:r>
            <a:r>
              <a:rPr lang="en-US" sz="900" dirty="0" err="1"/>
              <a:t>esquerda</a:t>
            </a:r>
            <a:r>
              <a:rPr lang="en-US" sz="900" dirty="0"/>
              <a:t>, </a:t>
            </a:r>
            <a:r>
              <a:rPr lang="en-US" sz="900" dirty="0" err="1"/>
              <a:t>normalmente</a:t>
            </a:r>
            <a:r>
              <a:rPr lang="en-US" sz="900" dirty="0"/>
              <a:t>. </a:t>
            </a:r>
            <a:r>
              <a:rPr lang="en-US" sz="900" dirty="0" err="1"/>
              <a:t>Ao</a:t>
            </a:r>
            <a:r>
              <a:rPr lang="en-US" sz="900" dirty="0"/>
              <a:t> </a:t>
            </a:r>
            <a:r>
              <a:rPr lang="en-US" sz="900" dirty="0" err="1"/>
              <a:t>fazer</a:t>
            </a:r>
            <a:r>
              <a:rPr lang="en-US" sz="900" dirty="0"/>
              <a:t> RESET, é </a:t>
            </a:r>
            <a:r>
              <a:rPr lang="en-US" sz="900" dirty="0" err="1"/>
              <a:t>carregado</a:t>
            </a:r>
            <a:r>
              <a:rPr lang="en-US" sz="900" dirty="0"/>
              <a:t> 0001 (A é o MSB). Como o </a:t>
            </a:r>
            <a:r>
              <a:rPr lang="en-US" sz="900" dirty="0" err="1"/>
              <a:t>dispositivo</a:t>
            </a:r>
            <a:r>
              <a:rPr lang="en-US" sz="900" dirty="0"/>
              <a:t> </a:t>
            </a:r>
            <a:r>
              <a:rPr lang="en-US" sz="900" dirty="0" err="1"/>
              <a:t>está</a:t>
            </a:r>
            <a:r>
              <a:rPr lang="en-US" sz="900" dirty="0"/>
              <a:t> </a:t>
            </a:r>
            <a:r>
              <a:rPr lang="en-US" sz="900" dirty="0" err="1"/>
              <a:t>ligado</a:t>
            </a:r>
            <a:r>
              <a:rPr lang="en-US" sz="900" dirty="0"/>
              <a:t> </a:t>
            </a:r>
            <a:r>
              <a:rPr lang="en-US" sz="900" dirty="0" err="1"/>
              <a:t>em</a:t>
            </a:r>
            <a:r>
              <a:rPr lang="en-US" sz="900" dirty="0"/>
              <a:t> </a:t>
            </a:r>
            <a:r>
              <a:rPr lang="en-US" sz="900" dirty="0" err="1"/>
              <a:t>anel</a:t>
            </a:r>
            <a:r>
              <a:rPr lang="en-US" sz="900" dirty="0"/>
              <a:t> (i.e., LIN </a:t>
            </a:r>
            <a:r>
              <a:rPr lang="en-US" sz="900" dirty="0" err="1"/>
              <a:t>está</a:t>
            </a:r>
            <a:r>
              <a:rPr lang="en-US" sz="900" dirty="0"/>
              <a:t> </a:t>
            </a:r>
            <a:r>
              <a:rPr lang="en-US" sz="900" dirty="0" err="1"/>
              <a:t>ligado</a:t>
            </a:r>
            <a:r>
              <a:rPr lang="en-US" sz="900" dirty="0"/>
              <a:t> </a:t>
            </a:r>
            <a:r>
              <a:rPr lang="en-US" sz="900" dirty="0" err="1"/>
              <a:t>ao</a:t>
            </a:r>
            <a:r>
              <a:rPr lang="en-US" sz="900" dirty="0"/>
              <a:t> </a:t>
            </a:r>
            <a:r>
              <a:rPr lang="en-US" sz="900" i="1" dirty="0"/>
              <a:t>bit</a:t>
            </a:r>
            <a:r>
              <a:rPr lang="en-US" sz="900" dirty="0"/>
              <a:t> </a:t>
            </a:r>
            <a:r>
              <a:rPr lang="en-US" sz="900" dirty="0" err="1"/>
              <a:t>mais</a:t>
            </a:r>
            <a:r>
              <a:rPr lang="en-US" sz="900" dirty="0"/>
              <a:t> </a:t>
            </a:r>
            <a:r>
              <a:rPr lang="en-US" sz="900" dirty="0" err="1"/>
              <a:t>significativo</a:t>
            </a:r>
            <a:r>
              <a:rPr lang="en-US" sz="900" dirty="0"/>
              <a:t>), o </a:t>
            </a:r>
            <a:r>
              <a:rPr lang="en-US" sz="900" dirty="0" err="1"/>
              <a:t>único</a:t>
            </a:r>
            <a:r>
              <a:rPr lang="en-US" sz="900" dirty="0"/>
              <a:t> 1 </a:t>
            </a:r>
            <a:r>
              <a:rPr lang="en-US" sz="900" dirty="0" err="1"/>
              <a:t>vai</a:t>
            </a:r>
            <a:r>
              <a:rPr lang="en-US" sz="900" dirty="0"/>
              <a:t> </a:t>
            </a:r>
            <a:r>
              <a:rPr lang="en-US" sz="900" dirty="0" err="1"/>
              <a:t>rodando</a:t>
            </a:r>
            <a:r>
              <a:rPr lang="en-US" sz="900" dirty="0"/>
              <a:t> para a </a:t>
            </a:r>
            <a:r>
              <a:rPr lang="en-US" sz="900" dirty="0" err="1"/>
              <a:t>esquerda</a:t>
            </a:r>
            <a:r>
              <a:rPr lang="en-US" sz="900" dirty="0"/>
              <a:t>, </a:t>
            </a:r>
            <a:r>
              <a:rPr lang="en-US" sz="900" dirty="0" err="1"/>
              <a:t>criando</a:t>
            </a:r>
            <a:r>
              <a:rPr lang="en-US" sz="900" dirty="0"/>
              <a:t> a </a:t>
            </a:r>
            <a:r>
              <a:rPr lang="en-US" sz="900" dirty="0" err="1"/>
              <a:t>sequência</a:t>
            </a:r>
            <a:r>
              <a:rPr lang="en-US" sz="900" dirty="0"/>
              <a:t> </a:t>
            </a:r>
            <a:r>
              <a:rPr lang="en-US" sz="900" dirty="0" err="1"/>
              <a:t>cíclica</a:t>
            </a:r>
            <a:r>
              <a:rPr lang="en-US" sz="900" dirty="0"/>
              <a:t> de 4 </a:t>
            </a:r>
            <a:r>
              <a:rPr lang="en-US" sz="900" dirty="0" err="1"/>
              <a:t>estados</a:t>
            </a:r>
            <a:r>
              <a:rPr lang="en-US" sz="900" dirty="0"/>
              <a:t> 0001, 0010, 0100, 1000. </a:t>
            </a:r>
            <a:r>
              <a:rPr lang="en-US" sz="900" dirty="0" err="1"/>
              <a:t>Mais</a:t>
            </a:r>
            <a:r>
              <a:rPr lang="en-US" sz="900" dirty="0"/>
              <a:t> </a:t>
            </a:r>
            <a:r>
              <a:rPr lang="en-US" sz="900" dirty="0" err="1"/>
              <a:t>genericamente</a:t>
            </a:r>
            <a:r>
              <a:rPr lang="en-US" sz="900" dirty="0"/>
              <a:t>, um </a:t>
            </a:r>
            <a:r>
              <a:rPr lang="en-US" sz="900" dirty="0" err="1"/>
              <a:t>contador</a:t>
            </a:r>
            <a:r>
              <a:rPr lang="en-US" sz="900" dirty="0"/>
              <a:t> </a:t>
            </a:r>
            <a:r>
              <a:rPr lang="en-US" sz="900" dirty="0" err="1"/>
              <a:t>em</a:t>
            </a:r>
            <a:r>
              <a:rPr lang="en-US" sz="900" dirty="0"/>
              <a:t> </a:t>
            </a:r>
            <a:r>
              <a:rPr lang="en-US" sz="900" dirty="0" err="1"/>
              <a:t>anel</a:t>
            </a:r>
            <a:r>
              <a:rPr lang="en-US" sz="900" dirty="0"/>
              <a:t> de </a:t>
            </a:r>
            <a:r>
              <a:rPr lang="en-US" sz="900" i="1" dirty="0"/>
              <a:t>n</a:t>
            </a:r>
            <a:r>
              <a:rPr lang="en-US" sz="900" dirty="0"/>
              <a:t> </a:t>
            </a:r>
            <a:r>
              <a:rPr lang="en-US" sz="900" i="1" dirty="0"/>
              <a:t>bits</a:t>
            </a:r>
            <a:r>
              <a:rPr lang="en-US" sz="900" dirty="0"/>
              <a:t> tem </a:t>
            </a:r>
            <a:r>
              <a:rPr lang="en-US" sz="900" i="1" dirty="0"/>
              <a:t>n</a:t>
            </a:r>
            <a:r>
              <a:rPr lang="en-US" sz="900" dirty="0"/>
              <a:t> </a:t>
            </a:r>
            <a:r>
              <a:rPr lang="en-US" sz="900" dirty="0" err="1"/>
              <a:t>estados</a:t>
            </a:r>
            <a:r>
              <a:rPr lang="en-US" sz="900" dirty="0"/>
              <a:t>.</a:t>
            </a:r>
          </a:p>
          <a:p>
            <a:pPr>
              <a:lnSpc>
                <a:spcPct val="80000"/>
              </a:lnSpc>
            </a:pPr>
            <a:r>
              <a:rPr lang="en-US" sz="900" dirty="0"/>
              <a:t>O </a:t>
            </a:r>
            <a:r>
              <a:rPr lang="en-US" sz="900" dirty="0" err="1"/>
              <a:t>seu</a:t>
            </a:r>
            <a:r>
              <a:rPr lang="en-US" sz="900" dirty="0"/>
              <a:t> </a:t>
            </a:r>
            <a:r>
              <a:rPr lang="en-US" sz="900" dirty="0" err="1"/>
              <a:t>problema</a:t>
            </a:r>
            <a:r>
              <a:rPr lang="en-US" sz="900" dirty="0"/>
              <a:t> é </a:t>
            </a:r>
            <a:r>
              <a:rPr lang="en-US" sz="900" u="sng" dirty="0" err="1"/>
              <a:t>falta</a:t>
            </a:r>
            <a:r>
              <a:rPr lang="en-US" sz="900" u="sng" dirty="0"/>
              <a:t> de </a:t>
            </a:r>
            <a:r>
              <a:rPr lang="en-US" sz="900" u="sng" dirty="0" err="1"/>
              <a:t>robustez</a:t>
            </a:r>
            <a:r>
              <a:rPr lang="en-US" sz="900" dirty="0"/>
              <a:t>. Se, </a:t>
            </a:r>
            <a:r>
              <a:rPr lang="en-US" sz="900" dirty="0" err="1"/>
              <a:t>devido</a:t>
            </a:r>
            <a:r>
              <a:rPr lang="en-US" sz="900" dirty="0"/>
              <a:t> a </a:t>
            </a:r>
            <a:r>
              <a:rPr lang="en-US" sz="900" dirty="0" err="1"/>
              <a:t>ruído</a:t>
            </a:r>
            <a:r>
              <a:rPr lang="en-US" sz="900" dirty="0"/>
              <a:t>, o 1 for </a:t>
            </a:r>
            <a:r>
              <a:rPr lang="en-US" sz="900" dirty="0" err="1"/>
              <a:t>perdido</a:t>
            </a:r>
            <a:r>
              <a:rPr lang="en-US" sz="900" dirty="0"/>
              <a:t> </a:t>
            </a:r>
            <a:r>
              <a:rPr lang="en-US" sz="900" dirty="0" err="1"/>
              <a:t>ou</a:t>
            </a:r>
            <a:r>
              <a:rPr lang="en-US" sz="900" dirty="0"/>
              <a:t> um novo 1 for </a:t>
            </a:r>
            <a:r>
              <a:rPr lang="en-US" sz="900" dirty="0" err="1"/>
              <a:t>injectado</a:t>
            </a:r>
            <a:r>
              <a:rPr lang="en-US" sz="900" dirty="0"/>
              <a:t>, o </a:t>
            </a:r>
            <a:r>
              <a:rPr lang="en-US" sz="900" dirty="0" err="1"/>
              <a:t>contador</a:t>
            </a:r>
            <a:r>
              <a:rPr lang="en-US" sz="900" dirty="0"/>
              <a:t> </a:t>
            </a:r>
            <a:r>
              <a:rPr lang="en-US" sz="900" dirty="0" err="1"/>
              <a:t>passa</a:t>
            </a:r>
            <a:r>
              <a:rPr lang="en-US" sz="900" dirty="0"/>
              <a:t> a </a:t>
            </a:r>
            <a:r>
              <a:rPr lang="en-US" sz="900" dirty="0" err="1"/>
              <a:t>realizar</a:t>
            </a:r>
            <a:r>
              <a:rPr lang="en-US" sz="900" dirty="0"/>
              <a:t> </a:t>
            </a:r>
            <a:r>
              <a:rPr lang="en-US" sz="900" dirty="0" err="1"/>
              <a:t>uma</a:t>
            </a:r>
            <a:r>
              <a:rPr lang="en-US" sz="900" dirty="0"/>
              <a:t> </a:t>
            </a:r>
            <a:r>
              <a:rPr lang="en-US" sz="900" dirty="0" err="1"/>
              <a:t>sequência</a:t>
            </a:r>
            <a:r>
              <a:rPr lang="en-US" sz="900" dirty="0"/>
              <a:t> </a:t>
            </a:r>
            <a:r>
              <a:rPr lang="en-US" sz="900" dirty="0" err="1"/>
              <a:t>incorrecta</a:t>
            </a:r>
            <a:r>
              <a:rPr lang="en-US" sz="900" dirty="0"/>
              <a:t> (para </a:t>
            </a:r>
            <a:r>
              <a:rPr lang="en-US" sz="900" dirty="0" err="1"/>
              <a:t>sempre</a:t>
            </a:r>
            <a:r>
              <a:rPr lang="en-US" sz="900" dirty="0"/>
              <a:t>, se </a:t>
            </a:r>
            <a:r>
              <a:rPr lang="en-US" sz="900" dirty="0" err="1"/>
              <a:t>não</a:t>
            </a:r>
            <a:r>
              <a:rPr lang="en-US" sz="900" dirty="0"/>
              <a:t> </a:t>
            </a:r>
            <a:r>
              <a:rPr lang="en-US" sz="900" dirty="0" err="1"/>
              <a:t>houver</a:t>
            </a:r>
            <a:r>
              <a:rPr lang="en-US" sz="900" dirty="0"/>
              <a:t> </a:t>
            </a:r>
            <a:r>
              <a:rPr lang="en-US" sz="900" dirty="0" err="1"/>
              <a:t>mais</a:t>
            </a:r>
            <a:r>
              <a:rPr lang="en-US" sz="900" dirty="0"/>
              <a:t> </a:t>
            </a:r>
            <a:r>
              <a:rPr lang="en-US" sz="900" dirty="0" err="1"/>
              <a:t>situações</a:t>
            </a:r>
            <a:r>
              <a:rPr lang="en-US" sz="900" dirty="0"/>
              <a:t> </a:t>
            </a:r>
            <a:r>
              <a:rPr lang="en-US" sz="900" dirty="0" err="1"/>
              <a:t>anómalas</a:t>
            </a:r>
            <a:r>
              <a:rPr lang="en-US" sz="900" dirty="0"/>
              <a:t>): </a:t>
            </a:r>
            <a:r>
              <a:rPr lang="en-US" sz="900" dirty="0" err="1"/>
              <a:t>Exercício</a:t>
            </a:r>
            <a:r>
              <a:rPr lang="en-US" sz="900" dirty="0"/>
              <a:t>: </a:t>
            </a:r>
            <a:r>
              <a:rPr lang="en-US" sz="900" dirty="0" err="1"/>
              <a:t>verificar</a:t>
            </a:r>
            <a:r>
              <a:rPr lang="en-US" sz="900" dirty="0"/>
              <a:t> </a:t>
            </a:r>
            <a:r>
              <a:rPr lang="en-US" sz="900" dirty="0" err="1"/>
              <a:t>isso</a:t>
            </a:r>
            <a:r>
              <a:rPr lang="en-US" sz="900" dirty="0"/>
              <a:t> </a:t>
            </a:r>
            <a:r>
              <a:rPr lang="en-US" sz="900" dirty="0" err="1"/>
              <a:t>desenhando</a:t>
            </a:r>
            <a:r>
              <a:rPr lang="en-US" sz="900" dirty="0"/>
              <a:t> o </a:t>
            </a:r>
            <a:r>
              <a:rPr lang="en-US" sz="900" dirty="0" err="1"/>
              <a:t>diagrama</a:t>
            </a:r>
            <a:r>
              <a:rPr lang="en-US" sz="900" dirty="0"/>
              <a:t> de </a:t>
            </a:r>
            <a:r>
              <a:rPr lang="en-US" sz="900" dirty="0" err="1"/>
              <a:t>estados</a:t>
            </a:r>
            <a:r>
              <a:rPr lang="en-US" sz="900" dirty="0"/>
              <a:t> </a:t>
            </a:r>
            <a:r>
              <a:rPr lang="en-US" sz="900" dirty="0" err="1"/>
              <a:t>completo</a:t>
            </a:r>
            <a:r>
              <a:rPr lang="en-US" sz="900" dirty="0"/>
              <a:t> </a:t>
            </a:r>
            <a:r>
              <a:rPr lang="en-US" sz="900" dirty="0" err="1"/>
              <a:t>incluindo</a:t>
            </a:r>
            <a:r>
              <a:rPr lang="en-US" sz="900" dirty="0"/>
              <a:t> </a:t>
            </a:r>
            <a:r>
              <a:rPr lang="en-US" sz="900" dirty="0" err="1"/>
              <a:t>estados</a:t>
            </a:r>
            <a:r>
              <a:rPr lang="en-US" sz="900" dirty="0"/>
              <a:t> </a:t>
            </a:r>
            <a:r>
              <a:rPr lang="en-US" sz="900" dirty="0" err="1"/>
              <a:t>anómalos</a:t>
            </a:r>
            <a:r>
              <a:rPr lang="en-US" sz="900" dirty="0"/>
              <a:t>: 1010 – 0101; 0000; 0011 – 0110 – 1100 – 1001; 1111; 0111 – 1110 – 1101 – 1011.</a:t>
            </a:r>
          </a:p>
          <a:p>
            <a:pPr>
              <a:lnSpc>
                <a:spcPct val="80000"/>
              </a:lnSpc>
            </a:pPr>
            <a:endParaRPr lang="pt-PT" sz="900" dirty="0"/>
          </a:p>
          <a:p>
            <a:pPr>
              <a:lnSpc>
                <a:spcPct val="80000"/>
              </a:lnSpc>
            </a:pPr>
            <a:r>
              <a:rPr lang="pt-PT" sz="900" dirty="0"/>
              <a:t>Mas podemos melhorá-lo, </a:t>
            </a:r>
            <a:r>
              <a:rPr lang="pt-PT" sz="900" dirty="0" err="1"/>
              <a:t>projectando-o</a:t>
            </a:r>
            <a:r>
              <a:rPr lang="pt-PT" sz="900" dirty="0"/>
              <a:t> de forma que todas as situações anómalas evoluam para situações normais (lembrar </a:t>
            </a:r>
            <a:r>
              <a:rPr lang="pt-PT" sz="900" u="sng" dirty="0"/>
              <a:t>critério de risco mínimo</a:t>
            </a:r>
            <a:r>
              <a:rPr lang="pt-PT" sz="900" dirty="0"/>
              <a:t> no </a:t>
            </a:r>
            <a:r>
              <a:rPr lang="pt-PT" sz="900" dirty="0" err="1"/>
              <a:t>projecto</a:t>
            </a:r>
            <a:r>
              <a:rPr lang="pt-PT" sz="900" dirty="0"/>
              <a:t> de máquinas de estado). Neste caso concreto, se </a:t>
            </a:r>
            <a:r>
              <a:rPr lang="pt-PT" sz="900" dirty="0" err="1"/>
              <a:t>injectarmos</a:t>
            </a:r>
            <a:r>
              <a:rPr lang="pt-PT" sz="900" dirty="0"/>
              <a:t> em LIN não QA mas um 1 se e só se QDQCQB=000 (NOR de 3 entradas), pode verificar-se que criámos um </a:t>
            </a:r>
            <a:r>
              <a:rPr lang="pt-PT" sz="900" u="sng" dirty="0"/>
              <a:t>mecanismo de </a:t>
            </a:r>
            <a:r>
              <a:rPr lang="pt-PT" sz="900" u="sng" dirty="0" err="1"/>
              <a:t>auto-correcção</a:t>
            </a:r>
            <a:r>
              <a:rPr lang="pt-PT" sz="900" dirty="0"/>
              <a:t>. Passa a nem sequer ser estritamente necessário um RESET, pois o circuito atinge sempre a sequência desejada em não mais de 4 ciclos de relógio - verificar no diagrama de estados!</a:t>
            </a:r>
          </a:p>
          <a:p>
            <a:pPr>
              <a:lnSpc>
                <a:spcPct val="80000"/>
              </a:lnSpc>
            </a:pPr>
            <a:r>
              <a:rPr lang="pt-PT" sz="900" dirty="0"/>
              <a:t>No caso geral, um contador em anel de </a:t>
            </a:r>
            <a:r>
              <a:rPr lang="pt-PT" sz="900" i="1" dirty="0"/>
              <a:t>n </a:t>
            </a:r>
            <a:r>
              <a:rPr lang="pt-PT" sz="900" dirty="0"/>
              <a:t>bits necessita de uma porta NOR de </a:t>
            </a:r>
            <a:r>
              <a:rPr lang="pt-PT" sz="900" i="1" dirty="0"/>
              <a:t>n</a:t>
            </a:r>
            <a:r>
              <a:rPr lang="pt-PT" sz="900" dirty="0"/>
              <a:t>-1 entradas para </a:t>
            </a:r>
            <a:r>
              <a:rPr lang="pt-PT" sz="900" dirty="0" err="1"/>
              <a:t>auto-correcção</a:t>
            </a:r>
            <a:r>
              <a:rPr lang="pt-PT" sz="900" dirty="0"/>
              <a:t> e nesse caso corrige qualquer estado anormal em não mais de </a:t>
            </a:r>
            <a:r>
              <a:rPr lang="pt-PT" sz="900" i="1" dirty="0"/>
              <a:t>n</a:t>
            </a:r>
            <a:r>
              <a:rPr lang="pt-PT" sz="900" dirty="0"/>
              <a:t>-1 ciclos de relógio.</a:t>
            </a:r>
          </a:p>
          <a:p>
            <a:pPr>
              <a:lnSpc>
                <a:spcPct val="80000"/>
              </a:lnSpc>
            </a:pPr>
            <a:endParaRPr lang="pt-PT" sz="900"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97058F-CA95-4D2D-AEE8-ABF526BF28DC}" type="slidenum">
              <a:rPr lang="pt-PT"/>
              <a:pPr/>
              <a:t>79</a:t>
            </a:fld>
            <a:endParaRPr lang="pt-PT"/>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pPr>
              <a:lnSpc>
                <a:spcPct val="80000"/>
              </a:lnSpc>
            </a:pPr>
            <a:r>
              <a:rPr lang="en-US" sz="900" b="1" dirty="0" err="1"/>
              <a:t>Outra</a:t>
            </a:r>
            <a:r>
              <a:rPr lang="en-US" sz="900" b="1" dirty="0"/>
              <a:t> </a:t>
            </a:r>
            <a:r>
              <a:rPr lang="en-US" sz="900" b="1" dirty="0" err="1"/>
              <a:t>aplicação</a:t>
            </a:r>
            <a:r>
              <a:rPr lang="en-US" sz="900" b="1" dirty="0"/>
              <a:t> dos shift-registers</a:t>
            </a:r>
            <a:r>
              <a:rPr lang="en-US" sz="900" dirty="0"/>
              <a:t>: </a:t>
            </a:r>
            <a:r>
              <a:rPr lang="en-US" sz="900" dirty="0" err="1"/>
              <a:t>máquinas</a:t>
            </a:r>
            <a:r>
              <a:rPr lang="en-US" sz="900" dirty="0"/>
              <a:t> de </a:t>
            </a:r>
            <a:r>
              <a:rPr lang="en-US" sz="900" dirty="0" err="1"/>
              <a:t>estados</a:t>
            </a:r>
            <a:r>
              <a:rPr lang="en-US" sz="900" dirty="0"/>
              <a:t>! </a:t>
            </a:r>
            <a:r>
              <a:rPr lang="en-US" sz="900" dirty="0" err="1"/>
              <a:t>Por</a:t>
            </a:r>
            <a:r>
              <a:rPr lang="en-US" sz="900" dirty="0"/>
              <a:t> </a:t>
            </a:r>
            <a:r>
              <a:rPr lang="en-US" sz="900" dirty="0" err="1"/>
              <a:t>exemplo</a:t>
            </a:r>
            <a:r>
              <a:rPr lang="en-US" sz="900" dirty="0"/>
              <a:t>, </a:t>
            </a:r>
            <a:r>
              <a:rPr lang="en-US" sz="900" dirty="0" err="1"/>
              <a:t>podem</a:t>
            </a:r>
            <a:r>
              <a:rPr lang="en-US" sz="900" dirty="0"/>
              <a:t> </a:t>
            </a:r>
            <a:r>
              <a:rPr lang="en-US" sz="900" dirty="0" err="1"/>
              <a:t>implementar</a:t>
            </a:r>
            <a:r>
              <a:rPr lang="en-US" sz="900" dirty="0"/>
              <a:t>-se </a:t>
            </a:r>
            <a:r>
              <a:rPr lang="en-US" sz="900" b="1" dirty="0" err="1"/>
              <a:t>contadores</a:t>
            </a:r>
            <a:r>
              <a:rPr lang="en-US" sz="900" b="1" dirty="0"/>
              <a:t> </a:t>
            </a:r>
            <a:r>
              <a:rPr lang="en-US" sz="900" b="1" dirty="0" err="1"/>
              <a:t>usando</a:t>
            </a:r>
            <a:r>
              <a:rPr lang="en-US" sz="900" b="1" dirty="0"/>
              <a:t> </a:t>
            </a:r>
            <a:r>
              <a:rPr lang="en-US" sz="900" b="1" dirty="0" err="1"/>
              <a:t>registos</a:t>
            </a:r>
            <a:r>
              <a:rPr lang="en-US" sz="900" b="1" dirty="0"/>
              <a:t> de </a:t>
            </a:r>
            <a:r>
              <a:rPr lang="en-US" sz="900" b="1" dirty="0" err="1"/>
              <a:t>deslocamento</a:t>
            </a:r>
            <a:r>
              <a:rPr lang="en-US" sz="900" dirty="0"/>
              <a:t>.</a:t>
            </a:r>
          </a:p>
          <a:p>
            <a:pPr>
              <a:lnSpc>
                <a:spcPct val="80000"/>
              </a:lnSpc>
            </a:pPr>
            <a:r>
              <a:rPr lang="en-US" sz="900" dirty="0"/>
              <a:t>Estes </a:t>
            </a:r>
            <a:r>
              <a:rPr lang="en-US" sz="900" dirty="0" err="1"/>
              <a:t>não</a:t>
            </a:r>
            <a:r>
              <a:rPr lang="en-US" sz="900" dirty="0"/>
              <a:t> </a:t>
            </a:r>
            <a:r>
              <a:rPr lang="en-US" sz="900" dirty="0" err="1"/>
              <a:t>contam</a:t>
            </a:r>
            <a:r>
              <a:rPr lang="en-US" sz="900" dirty="0"/>
              <a:t> </a:t>
            </a:r>
            <a:r>
              <a:rPr lang="en-US" sz="900" dirty="0" err="1"/>
              <a:t>em</a:t>
            </a:r>
            <a:r>
              <a:rPr lang="en-US" sz="900" dirty="0"/>
              <a:t> </a:t>
            </a:r>
            <a:r>
              <a:rPr lang="en-US" sz="900" dirty="0" err="1"/>
              <a:t>sequência</a:t>
            </a:r>
            <a:r>
              <a:rPr lang="en-US" sz="900" dirty="0"/>
              <a:t> </a:t>
            </a:r>
            <a:r>
              <a:rPr lang="en-US" sz="900" dirty="0" err="1"/>
              <a:t>binária</a:t>
            </a:r>
            <a:r>
              <a:rPr lang="en-US" sz="900" dirty="0"/>
              <a:t> </a:t>
            </a:r>
            <a:r>
              <a:rPr lang="en-US" sz="900" dirty="0" err="1"/>
              <a:t>ascendente</a:t>
            </a:r>
            <a:r>
              <a:rPr lang="en-US" sz="900" dirty="0"/>
              <a:t> </a:t>
            </a:r>
            <a:r>
              <a:rPr lang="en-US" sz="900" dirty="0" err="1"/>
              <a:t>ou</a:t>
            </a:r>
            <a:r>
              <a:rPr lang="en-US" sz="900" dirty="0"/>
              <a:t> </a:t>
            </a:r>
            <a:r>
              <a:rPr lang="en-US" sz="900" dirty="0" err="1"/>
              <a:t>descendente</a:t>
            </a:r>
            <a:r>
              <a:rPr lang="en-US" sz="900" dirty="0"/>
              <a:t>, </a:t>
            </a:r>
            <a:r>
              <a:rPr lang="en-US" sz="900" dirty="0" err="1"/>
              <a:t>mas</a:t>
            </a:r>
            <a:r>
              <a:rPr lang="en-US" sz="900" dirty="0"/>
              <a:t> </a:t>
            </a:r>
            <a:r>
              <a:rPr lang="en-US" sz="900" dirty="0" err="1"/>
              <a:t>são</a:t>
            </a:r>
            <a:r>
              <a:rPr lang="en-US" sz="900" dirty="0"/>
              <a:t> </a:t>
            </a:r>
            <a:r>
              <a:rPr lang="en-US" sz="900" dirty="0" err="1"/>
              <a:t>úteis</a:t>
            </a:r>
            <a:r>
              <a:rPr lang="en-US" sz="900" dirty="0"/>
              <a:t> </a:t>
            </a:r>
            <a:r>
              <a:rPr lang="en-US" sz="900" dirty="0" err="1"/>
              <a:t>em</a:t>
            </a:r>
            <a:r>
              <a:rPr lang="en-US" sz="900" dirty="0"/>
              <a:t> </a:t>
            </a:r>
            <a:r>
              <a:rPr lang="en-US" sz="900" dirty="0" err="1"/>
              <a:t>muitas</a:t>
            </a:r>
            <a:r>
              <a:rPr lang="en-US" sz="900" dirty="0"/>
              <a:t> </a:t>
            </a:r>
            <a:r>
              <a:rPr lang="en-US" sz="900" dirty="0" err="1"/>
              <a:t>aplicações</a:t>
            </a:r>
            <a:r>
              <a:rPr lang="en-US" sz="900" dirty="0"/>
              <a:t> de </a:t>
            </a:r>
            <a:r>
              <a:rPr lang="en-US" sz="900" dirty="0" err="1"/>
              <a:t>controlo</a:t>
            </a:r>
            <a:r>
              <a:rPr lang="en-US" sz="900" dirty="0"/>
              <a:t>.</a:t>
            </a:r>
          </a:p>
          <a:p>
            <a:pPr>
              <a:lnSpc>
                <a:spcPct val="80000"/>
              </a:lnSpc>
            </a:pPr>
            <a:endParaRPr lang="en-US" sz="900" dirty="0"/>
          </a:p>
          <a:p>
            <a:pPr>
              <a:lnSpc>
                <a:spcPct val="80000"/>
              </a:lnSpc>
            </a:pPr>
            <a:r>
              <a:rPr lang="en-US" sz="900" dirty="0"/>
              <a:t>Um </a:t>
            </a:r>
            <a:r>
              <a:rPr lang="en-US" sz="900" dirty="0" err="1"/>
              <a:t>exemplo</a:t>
            </a:r>
            <a:r>
              <a:rPr lang="en-US" sz="900" dirty="0"/>
              <a:t> é o </a:t>
            </a:r>
            <a:r>
              <a:rPr lang="en-US" sz="900" b="1" dirty="0" err="1"/>
              <a:t>contador</a:t>
            </a:r>
            <a:r>
              <a:rPr lang="en-US" sz="900" b="1" dirty="0"/>
              <a:t> </a:t>
            </a:r>
            <a:r>
              <a:rPr lang="en-US" sz="900" b="1" dirty="0" err="1"/>
              <a:t>em</a:t>
            </a:r>
            <a:r>
              <a:rPr lang="en-US" sz="900" b="1" dirty="0"/>
              <a:t> </a:t>
            </a:r>
            <a:r>
              <a:rPr lang="en-US" sz="900" b="1" dirty="0" err="1"/>
              <a:t>anel</a:t>
            </a:r>
            <a:r>
              <a:rPr lang="en-US" sz="900" dirty="0"/>
              <a:t> (</a:t>
            </a:r>
            <a:r>
              <a:rPr lang="en-US" sz="900" dirty="0" err="1"/>
              <a:t>que</a:t>
            </a:r>
            <a:r>
              <a:rPr lang="en-US" sz="900" dirty="0"/>
              <a:t> </a:t>
            </a:r>
            <a:r>
              <a:rPr lang="en-US" sz="900" dirty="0" err="1"/>
              <a:t>já</a:t>
            </a:r>
            <a:r>
              <a:rPr lang="en-US" sz="900" dirty="0"/>
              <a:t> </a:t>
            </a:r>
            <a:r>
              <a:rPr lang="en-US" sz="900" dirty="0" err="1"/>
              <a:t>víramos</a:t>
            </a:r>
            <a:r>
              <a:rPr lang="en-US" sz="900" dirty="0"/>
              <a:t> antes, </a:t>
            </a:r>
            <a:r>
              <a:rPr lang="en-US" sz="900" dirty="0" err="1"/>
              <a:t>implementado</a:t>
            </a:r>
            <a:r>
              <a:rPr lang="en-US" sz="900" dirty="0"/>
              <a:t> com base </a:t>
            </a:r>
            <a:r>
              <a:rPr lang="en-US" sz="900" dirty="0" err="1"/>
              <a:t>em</a:t>
            </a:r>
            <a:r>
              <a:rPr lang="en-US" sz="900" dirty="0"/>
              <a:t> </a:t>
            </a:r>
            <a:r>
              <a:rPr lang="en-US" sz="900" dirty="0" err="1"/>
              <a:t>contadores</a:t>
            </a:r>
            <a:r>
              <a:rPr lang="en-US" sz="900" dirty="0"/>
              <a:t>), </a:t>
            </a:r>
            <a:r>
              <a:rPr lang="en-US" sz="900" dirty="0" err="1"/>
              <a:t>que</a:t>
            </a:r>
            <a:r>
              <a:rPr lang="en-US" sz="900" dirty="0"/>
              <a:t> </a:t>
            </a:r>
            <a:r>
              <a:rPr lang="en-US" sz="900" dirty="0" err="1"/>
              <a:t>pode</a:t>
            </a:r>
            <a:r>
              <a:rPr lang="en-US" sz="900" dirty="0"/>
              <a:t> ser </a:t>
            </a:r>
            <a:r>
              <a:rPr lang="en-US" sz="900" dirty="0" err="1"/>
              <a:t>implementado</a:t>
            </a:r>
            <a:r>
              <a:rPr lang="en-US" sz="900" dirty="0"/>
              <a:t> agora de forma </a:t>
            </a:r>
            <a:r>
              <a:rPr lang="en-US" sz="900" u="sng" dirty="0" err="1"/>
              <a:t>mais</a:t>
            </a:r>
            <a:r>
              <a:rPr lang="en-US" sz="900" u="sng" dirty="0"/>
              <a:t> </a:t>
            </a:r>
            <a:r>
              <a:rPr lang="en-US" sz="900" u="sng" dirty="0" err="1"/>
              <a:t>económica</a:t>
            </a:r>
            <a:r>
              <a:rPr lang="en-US" sz="900" u="sng" dirty="0"/>
              <a:t> e </a:t>
            </a:r>
            <a:r>
              <a:rPr lang="en-US" sz="900" u="sng" dirty="0" err="1"/>
              <a:t>eficiente</a:t>
            </a:r>
            <a:r>
              <a:rPr lang="en-US" sz="900" u="sng" dirty="0"/>
              <a:t>: </a:t>
            </a:r>
            <a:r>
              <a:rPr lang="en-US" sz="900" dirty="0"/>
              <a:t>com </a:t>
            </a:r>
            <a:r>
              <a:rPr lang="en-US" sz="900" dirty="0" err="1"/>
              <a:t>menos</a:t>
            </a:r>
            <a:r>
              <a:rPr lang="en-US" sz="900" dirty="0"/>
              <a:t> hardware e </a:t>
            </a:r>
            <a:r>
              <a:rPr lang="en-US" sz="900" dirty="0" err="1"/>
              <a:t>directamente</a:t>
            </a:r>
            <a:r>
              <a:rPr lang="en-US" sz="900" dirty="0"/>
              <a:t> </a:t>
            </a:r>
            <a:r>
              <a:rPr lang="en-US" sz="900" dirty="0" err="1"/>
              <a:t>livre</a:t>
            </a:r>
            <a:r>
              <a:rPr lang="en-US" sz="900" dirty="0"/>
              <a:t> de </a:t>
            </a:r>
            <a:r>
              <a:rPr lang="en-US" sz="900" i="1" dirty="0"/>
              <a:t>glitches </a:t>
            </a:r>
            <a:r>
              <a:rPr lang="en-US" sz="900" dirty="0"/>
              <a:t>(</a:t>
            </a:r>
            <a:r>
              <a:rPr lang="en-US" sz="900" dirty="0" err="1"/>
              <a:t>comparar</a:t>
            </a:r>
            <a:r>
              <a:rPr lang="en-US" sz="900" dirty="0"/>
              <a:t>!).</a:t>
            </a:r>
          </a:p>
          <a:p>
            <a:pPr>
              <a:lnSpc>
                <a:spcPct val="80000"/>
              </a:lnSpc>
            </a:pPr>
            <a:endParaRPr lang="en-US" sz="900" dirty="0"/>
          </a:p>
          <a:p>
            <a:pPr>
              <a:lnSpc>
                <a:spcPct val="80000"/>
              </a:lnSpc>
            </a:pPr>
            <a:r>
              <a:rPr lang="en-US" sz="900" dirty="0" err="1"/>
              <a:t>Aqui</a:t>
            </a:r>
            <a:r>
              <a:rPr lang="en-US" sz="900" dirty="0"/>
              <a:t> </a:t>
            </a:r>
            <a:r>
              <a:rPr lang="en-US" sz="900" dirty="0" err="1"/>
              <a:t>está</a:t>
            </a:r>
            <a:r>
              <a:rPr lang="en-US" sz="900" dirty="0"/>
              <a:t> um </a:t>
            </a:r>
            <a:r>
              <a:rPr lang="en-US" sz="900" dirty="0" err="1"/>
              <a:t>exemplo</a:t>
            </a:r>
            <a:r>
              <a:rPr lang="en-US" sz="900" dirty="0"/>
              <a:t> de </a:t>
            </a:r>
            <a:r>
              <a:rPr lang="en-US" sz="900" dirty="0" err="1"/>
              <a:t>contador</a:t>
            </a:r>
            <a:r>
              <a:rPr lang="en-US" sz="900" dirty="0"/>
              <a:t> </a:t>
            </a:r>
            <a:r>
              <a:rPr lang="en-US" sz="900" dirty="0" err="1"/>
              <a:t>em</a:t>
            </a:r>
            <a:r>
              <a:rPr lang="en-US" sz="900" dirty="0"/>
              <a:t> </a:t>
            </a:r>
            <a:r>
              <a:rPr lang="en-US" sz="900" dirty="0" err="1"/>
              <a:t>anel</a:t>
            </a:r>
            <a:r>
              <a:rPr lang="en-US" sz="900" dirty="0"/>
              <a:t> de 4 </a:t>
            </a:r>
            <a:r>
              <a:rPr lang="en-US" sz="900" i="1" dirty="0"/>
              <a:t>bits</a:t>
            </a:r>
            <a:r>
              <a:rPr lang="en-US" sz="900" dirty="0"/>
              <a:t> com base no 74x194. </a:t>
            </a:r>
            <a:r>
              <a:rPr lang="en-US" sz="900" dirty="0" err="1"/>
              <a:t>Está</a:t>
            </a:r>
            <a:r>
              <a:rPr lang="en-US" sz="900" dirty="0"/>
              <a:t> </a:t>
            </a:r>
            <a:r>
              <a:rPr lang="en-US" sz="900" dirty="0" err="1"/>
              <a:t>ligado</a:t>
            </a:r>
            <a:r>
              <a:rPr lang="en-US" sz="900" dirty="0"/>
              <a:t> de forma a </a:t>
            </a:r>
            <a:r>
              <a:rPr lang="en-US" sz="900" dirty="0" err="1"/>
              <a:t>realizar</a:t>
            </a:r>
            <a:r>
              <a:rPr lang="en-US" sz="900" dirty="0"/>
              <a:t> um </a:t>
            </a:r>
            <a:r>
              <a:rPr lang="en-US" sz="900" dirty="0" err="1"/>
              <a:t>deslocamento</a:t>
            </a:r>
            <a:r>
              <a:rPr lang="en-US" sz="900" dirty="0"/>
              <a:t> à </a:t>
            </a:r>
            <a:r>
              <a:rPr lang="en-US" sz="900" dirty="0" err="1"/>
              <a:t>esquerda</a:t>
            </a:r>
            <a:r>
              <a:rPr lang="en-US" sz="900" dirty="0"/>
              <a:t>, </a:t>
            </a:r>
            <a:r>
              <a:rPr lang="en-US" sz="900" dirty="0" err="1"/>
              <a:t>normalmente</a:t>
            </a:r>
            <a:r>
              <a:rPr lang="en-US" sz="900" dirty="0"/>
              <a:t>. </a:t>
            </a:r>
            <a:r>
              <a:rPr lang="en-US" sz="900" dirty="0" err="1"/>
              <a:t>Ao</a:t>
            </a:r>
            <a:r>
              <a:rPr lang="en-US" sz="900" dirty="0"/>
              <a:t> </a:t>
            </a:r>
            <a:r>
              <a:rPr lang="en-US" sz="900" dirty="0" err="1"/>
              <a:t>fazer</a:t>
            </a:r>
            <a:r>
              <a:rPr lang="en-US" sz="900" dirty="0"/>
              <a:t> RESET, é </a:t>
            </a:r>
            <a:r>
              <a:rPr lang="en-US" sz="900" dirty="0" err="1"/>
              <a:t>carregado</a:t>
            </a:r>
            <a:r>
              <a:rPr lang="en-US" sz="900" dirty="0"/>
              <a:t> 0001 (A é o MSB). Como o </a:t>
            </a:r>
            <a:r>
              <a:rPr lang="en-US" sz="900" dirty="0" err="1"/>
              <a:t>dispositivo</a:t>
            </a:r>
            <a:r>
              <a:rPr lang="en-US" sz="900" dirty="0"/>
              <a:t> </a:t>
            </a:r>
            <a:r>
              <a:rPr lang="en-US" sz="900" dirty="0" err="1"/>
              <a:t>está</a:t>
            </a:r>
            <a:r>
              <a:rPr lang="en-US" sz="900" dirty="0"/>
              <a:t> </a:t>
            </a:r>
            <a:r>
              <a:rPr lang="en-US" sz="900" dirty="0" err="1"/>
              <a:t>ligado</a:t>
            </a:r>
            <a:r>
              <a:rPr lang="en-US" sz="900" dirty="0"/>
              <a:t> </a:t>
            </a:r>
            <a:r>
              <a:rPr lang="en-US" sz="900" dirty="0" err="1"/>
              <a:t>em</a:t>
            </a:r>
            <a:r>
              <a:rPr lang="en-US" sz="900" dirty="0"/>
              <a:t> </a:t>
            </a:r>
            <a:r>
              <a:rPr lang="en-US" sz="900" dirty="0" err="1"/>
              <a:t>anel</a:t>
            </a:r>
            <a:r>
              <a:rPr lang="en-US" sz="900" dirty="0"/>
              <a:t> (i.e., LIN </a:t>
            </a:r>
            <a:r>
              <a:rPr lang="en-US" sz="900" dirty="0" err="1"/>
              <a:t>está</a:t>
            </a:r>
            <a:r>
              <a:rPr lang="en-US" sz="900" dirty="0"/>
              <a:t> </a:t>
            </a:r>
            <a:r>
              <a:rPr lang="en-US" sz="900" dirty="0" err="1"/>
              <a:t>ligado</a:t>
            </a:r>
            <a:r>
              <a:rPr lang="en-US" sz="900" dirty="0"/>
              <a:t> </a:t>
            </a:r>
            <a:r>
              <a:rPr lang="en-US" sz="900" dirty="0" err="1"/>
              <a:t>ao</a:t>
            </a:r>
            <a:r>
              <a:rPr lang="en-US" sz="900" dirty="0"/>
              <a:t> </a:t>
            </a:r>
            <a:r>
              <a:rPr lang="en-US" sz="900" i="1" dirty="0"/>
              <a:t>bit</a:t>
            </a:r>
            <a:r>
              <a:rPr lang="en-US" sz="900" dirty="0"/>
              <a:t> </a:t>
            </a:r>
            <a:r>
              <a:rPr lang="en-US" sz="900" dirty="0" err="1"/>
              <a:t>mais</a:t>
            </a:r>
            <a:r>
              <a:rPr lang="en-US" sz="900" dirty="0"/>
              <a:t> </a:t>
            </a:r>
            <a:r>
              <a:rPr lang="en-US" sz="900" dirty="0" err="1"/>
              <a:t>significativo</a:t>
            </a:r>
            <a:r>
              <a:rPr lang="en-US" sz="900" dirty="0"/>
              <a:t>), o </a:t>
            </a:r>
            <a:r>
              <a:rPr lang="en-US" sz="900" dirty="0" err="1"/>
              <a:t>único</a:t>
            </a:r>
            <a:r>
              <a:rPr lang="en-US" sz="900" dirty="0"/>
              <a:t> 1 </a:t>
            </a:r>
            <a:r>
              <a:rPr lang="en-US" sz="900" dirty="0" err="1"/>
              <a:t>vai</a:t>
            </a:r>
            <a:r>
              <a:rPr lang="en-US" sz="900" dirty="0"/>
              <a:t> </a:t>
            </a:r>
            <a:r>
              <a:rPr lang="en-US" sz="900" dirty="0" err="1"/>
              <a:t>rodando</a:t>
            </a:r>
            <a:r>
              <a:rPr lang="en-US" sz="900" dirty="0"/>
              <a:t> para a </a:t>
            </a:r>
            <a:r>
              <a:rPr lang="en-US" sz="900" dirty="0" err="1"/>
              <a:t>esquerda</a:t>
            </a:r>
            <a:r>
              <a:rPr lang="en-US" sz="900" dirty="0"/>
              <a:t>, </a:t>
            </a:r>
            <a:r>
              <a:rPr lang="en-US" sz="900" dirty="0" err="1"/>
              <a:t>criando</a:t>
            </a:r>
            <a:r>
              <a:rPr lang="en-US" sz="900" dirty="0"/>
              <a:t> a </a:t>
            </a:r>
            <a:r>
              <a:rPr lang="en-US" sz="900" dirty="0" err="1"/>
              <a:t>sequência</a:t>
            </a:r>
            <a:r>
              <a:rPr lang="en-US" sz="900" dirty="0"/>
              <a:t> </a:t>
            </a:r>
            <a:r>
              <a:rPr lang="en-US" sz="900" dirty="0" err="1"/>
              <a:t>cíclica</a:t>
            </a:r>
            <a:r>
              <a:rPr lang="en-US" sz="900" dirty="0"/>
              <a:t> de 4 </a:t>
            </a:r>
            <a:r>
              <a:rPr lang="en-US" sz="900" dirty="0" err="1"/>
              <a:t>estados</a:t>
            </a:r>
            <a:r>
              <a:rPr lang="en-US" sz="900" dirty="0"/>
              <a:t> 0001, 0010, 0100, 1000. </a:t>
            </a:r>
            <a:r>
              <a:rPr lang="en-US" sz="900" dirty="0" err="1"/>
              <a:t>Mais</a:t>
            </a:r>
            <a:r>
              <a:rPr lang="en-US" sz="900" dirty="0"/>
              <a:t> </a:t>
            </a:r>
            <a:r>
              <a:rPr lang="en-US" sz="900" dirty="0" err="1"/>
              <a:t>genericamente</a:t>
            </a:r>
            <a:r>
              <a:rPr lang="en-US" sz="900" dirty="0"/>
              <a:t>, um </a:t>
            </a:r>
            <a:r>
              <a:rPr lang="en-US" sz="900" dirty="0" err="1"/>
              <a:t>contador</a:t>
            </a:r>
            <a:r>
              <a:rPr lang="en-US" sz="900" dirty="0"/>
              <a:t> </a:t>
            </a:r>
            <a:r>
              <a:rPr lang="en-US" sz="900" dirty="0" err="1"/>
              <a:t>em</a:t>
            </a:r>
            <a:r>
              <a:rPr lang="en-US" sz="900" dirty="0"/>
              <a:t> </a:t>
            </a:r>
            <a:r>
              <a:rPr lang="en-US" sz="900" dirty="0" err="1"/>
              <a:t>anel</a:t>
            </a:r>
            <a:r>
              <a:rPr lang="en-US" sz="900" dirty="0"/>
              <a:t> de </a:t>
            </a:r>
            <a:r>
              <a:rPr lang="en-US" sz="900" i="1" dirty="0"/>
              <a:t>n</a:t>
            </a:r>
            <a:r>
              <a:rPr lang="en-US" sz="900" dirty="0"/>
              <a:t> </a:t>
            </a:r>
            <a:r>
              <a:rPr lang="en-US" sz="900" i="1" dirty="0"/>
              <a:t>bits</a:t>
            </a:r>
            <a:r>
              <a:rPr lang="en-US" sz="900" dirty="0"/>
              <a:t> tem </a:t>
            </a:r>
            <a:r>
              <a:rPr lang="en-US" sz="900" i="1" dirty="0"/>
              <a:t>n</a:t>
            </a:r>
            <a:r>
              <a:rPr lang="en-US" sz="900" dirty="0"/>
              <a:t> </a:t>
            </a:r>
            <a:r>
              <a:rPr lang="en-US" sz="900" dirty="0" err="1"/>
              <a:t>estados</a:t>
            </a:r>
            <a:r>
              <a:rPr lang="en-US" sz="900" dirty="0"/>
              <a:t>.</a:t>
            </a:r>
          </a:p>
          <a:p>
            <a:pPr>
              <a:lnSpc>
                <a:spcPct val="80000"/>
              </a:lnSpc>
            </a:pPr>
            <a:r>
              <a:rPr lang="en-US" sz="900" dirty="0"/>
              <a:t>O </a:t>
            </a:r>
            <a:r>
              <a:rPr lang="en-US" sz="900" dirty="0" err="1"/>
              <a:t>seu</a:t>
            </a:r>
            <a:r>
              <a:rPr lang="en-US" sz="900" dirty="0"/>
              <a:t> </a:t>
            </a:r>
            <a:r>
              <a:rPr lang="en-US" sz="900" dirty="0" err="1"/>
              <a:t>problema</a:t>
            </a:r>
            <a:r>
              <a:rPr lang="en-US" sz="900" dirty="0"/>
              <a:t> é </a:t>
            </a:r>
            <a:r>
              <a:rPr lang="en-US" sz="900" u="sng" dirty="0" err="1"/>
              <a:t>falta</a:t>
            </a:r>
            <a:r>
              <a:rPr lang="en-US" sz="900" u="sng" dirty="0"/>
              <a:t> de </a:t>
            </a:r>
            <a:r>
              <a:rPr lang="en-US" sz="900" u="sng" dirty="0" err="1"/>
              <a:t>robustez</a:t>
            </a:r>
            <a:r>
              <a:rPr lang="en-US" sz="900" dirty="0"/>
              <a:t>. Se, </a:t>
            </a:r>
            <a:r>
              <a:rPr lang="en-US" sz="900" dirty="0" err="1"/>
              <a:t>devido</a:t>
            </a:r>
            <a:r>
              <a:rPr lang="en-US" sz="900" dirty="0"/>
              <a:t> a </a:t>
            </a:r>
            <a:r>
              <a:rPr lang="en-US" sz="900" dirty="0" err="1"/>
              <a:t>ruído</a:t>
            </a:r>
            <a:r>
              <a:rPr lang="en-US" sz="900" dirty="0"/>
              <a:t>, o 1 for </a:t>
            </a:r>
            <a:r>
              <a:rPr lang="en-US" sz="900" dirty="0" err="1"/>
              <a:t>perdido</a:t>
            </a:r>
            <a:r>
              <a:rPr lang="en-US" sz="900" dirty="0"/>
              <a:t> </a:t>
            </a:r>
            <a:r>
              <a:rPr lang="en-US" sz="900" dirty="0" err="1"/>
              <a:t>ou</a:t>
            </a:r>
            <a:r>
              <a:rPr lang="en-US" sz="900" dirty="0"/>
              <a:t> um novo 1 for </a:t>
            </a:r>
            <a:r>
              <a:rPr lang="en-US" sz="900" dirty="0" err="1"/>
              <a:t>injectado</a:t>
            </a:r>
            <a:r>
              <a:rPr lang="en-US" sz="900" dirty="0"/>
              <a:t>, o </a:t>
            </a:r>
            <a:r>
              <a:rPr lang="en-US" sz="900" dirty="0" err="1"/>
              <a:t>contador</a:t>
            </a:r>
            <a:r>
              <a:rPr lang="en-US" sz="900" dirty="0"/>
              <a:t> </a:t>
            </a:r>
            <a:r>
              <a:rPr lang="en-US" sz="900" dirty="0" err="1"/>
              <a:t>passa</a:t>
            </a:r>
            <a:r>
              <a:rPr lang="en-US" sz="900" dirty="0"/>
              <a:t> a </a:t>
            </a:r>
            <a:r>
              <a:rPr lang="en-US" sz="900" dirty="0" err="1"/>
              <a:t>realizar</a:t>
            </a:r>
            <a:r>
              <a:rPr lang="en-US" sz="900" dirty="0"/>
              <a:t> </a:t>
            </a:r>
            <a:r>
              <a:rPr lang="en-US" sz="900" dirty="0" err="1"/>
              <a:t>uma</a:t>
            </a:r>
            <a:r>
              <a:rPr lang="en-US" sz="900" dirty="0"/>
              <a:t> </a:t>
            </a:r>
            <a:r>
              <a:rPr lang="en-US" sz="900" dirty="0" err="1"/>
              <a:t>sequência</a:t>
            </a:r>
            <a:r>
              <a:rPr lang="en-US" sz="900" dirty="0"/>
              <a:t> </a:t>
            </a:r>
            <a:r>
              <a:rPr lang="en-US" sz="900" dirty="0" err="1"/>
              <a:t>incorrecta</a:t>
            </a:r>
            <a:r>
              <a:rPr lang="en-US" sz="900" dirty="0"/>
              <a:t> (para </a:t>
            </a:r>
            <a:r>
              <a:rPr lang="en-US" sz="900" dirty="0" err="1"/>
              <a:t>sempre</a:t>
            </a:r>
            <a:r>
              <a:rPr lang="en-US" sz="900" dirty="0"/>
              <a:t>, se </a:t>
            </a:r>
            <a:r>
              <a:rPr lang="en-US" sz="900" dirty="0" err="1"/>
              <a:t>não</a:t>
            </a:r>
            <a:r>
              <a:rPr lang="en-US" sz="900" dirty="0"/>
              <a:t> </a:t>
            </a:r>
            <a:r>
              <a:rPr lang="en-US" sz="900" dirty="0" err="1"/>
              <a:t>houver</a:t>
            </a:r>
            <a:r>
              <a:rPr lang="en-US" sz="900" dirty="0"/>
              <a:t> </a:t>
            </a:r>
            <a:r>
              <a:rPr lang="en-US" sz="900" dirty="0" err="1"/>
              <a:t>mais</a:t>
            </a:r>
            <a:r>
              <a:rPr lang="en-US" sz="900" dirty="0"/>
              <a:t> </a:t>
            </a:r>
            <a:r>
              <a:rPr lang="en-US" sz="900" dirty="0" err="1"/>
              <a:t>situações</a:t>
            </a:r>
            <a:r>
              <a:rPr lang="en-US" sz="900" dirty="0"/>
              <a:t> </a:t>
            </a:r>
            <a:r>
              <a:rPr lang="en-US" sz="900" dirty="0" err="1"/>
              <a:t>anómalas</a:t>
            </a:r>
            <a:r>
              <a:rPr lang="en-US" sz="900" dirty="0"/>
              <a:t>): </a:t>
            </a:r>
            <a:r>
              <a:rPr lang="en-US" sz="900" dirty="0" err="1"/>
              <a:t>Exercício</a:t>
            </a:r>
            <a:r>
              <a:rPr lang="en-US" sz="900" dirty="0"/>
              <a:t>: </a:t>
            </a:r>
            <a:r>
              <a:rPr lang="en-US" sz="900" dirty="0" err="1"/>
              <a:t>verificar</a:t>
            </a:r>
            <a:r>
              <a:rPr lang="en-US" sz="900" dirty="0"/>
              <a:t> </a:t>
            </a:r>
            <a:r>
              <a:rPr lang="en-US" sz="900" dirty="0" err="1"/>
              <a:t>isso</a:t>
            </a:r>
            <a:r>
              <a:rPr lang="en-US" sz="900" dirty="0"/>
              <a:t> </a:t>
            </a:r>
            <a:r>
              <a:rPr lang="en-US" sz="900" dirty="0" err="1"/>
              <a:t>desenhando</a:t>
            </a:r>
            <a:r>
              <a:rPr lang="en-US" sz="900" dirty="0"/>
              <a:t> o </a:t>
            </a:r>
            <a:r>
              <a:rPr lang="en-US" sz="900" dirty="0" err="1"/>
              <a:t>diagrama</a:t>
            </a:r>
            <a:r>
              <a:rPr lang="en-US" sz="900" dirty="0"/>
              <a:t> de </a:t>
            </a:r>
            <a:r>
              <a:rPr lang="en-US" sz="900" dirty="0" err="1"/>
              <a:t>estados</a:t>
            </a:r>
            <a:r>
              <a:rPr lang="en-US" sz="900" dirty="0"/>
              <a:t> </a:t>
            </a:r>
            <a:r>
              <a:rPr lang="en-US" sz="900" dirty="0" err="1"/>
              <a:t>completo</a:t>
            </a:r>
            <a:r>
              <a:rPr lang="en-US" sz="900" dirty="0"/>
              <a:t> </a:t>
            </a:r>
            <a:r>
              <a:rPr lang="en-US" sz="900" dirty="0" err="1"/>
              <a:t>incluindo</a:t>
            </a:r>
            <a:r>
              <a:rPr lang="en-US" sz="900" dirty="0"/>
              <a:t> </a:t>
            </a:r>
            <a:r>
              <a:rPr lang="en-US" sz="900" dirty="0" err="1"/>
              <a:t>estados</a:t>
            </a:r>
            <a:r>
              <a:rPr lang="en-US" sz="900" dirty="0"/>
              <a:t> </a:t>
            </a:r>
            <a:r>
              <a:rPr lang="en-US" sz="900" dirty="0" err="1"/>
              <a:t>anómalos</a:t>
            </a:r>
            <a:r>
              <a:rPr lang="en-US" sz="900" dirty="0"/>
              <a:t>: 1010 – 0101; 0000; 0011 – 0110 – 1100 – 1001; 1111; 0111 – 1110 – 1101 – 1011.</a:t>
            </a:r>
          </a:p>
          <a:p>
            <a:pPr>
              <a:lnSpc>
                <a:spcPct val="80000"/>
              </a:lnSpc>
            </a:pPr>
            <a:endParaRPr lang="pt-PT" sz="900" dirty="0"/>
          </a:p>
          <a:p>
            <a:pPr>
              <a:lnSpc>
                <a:spcPct val="80000"/>
              </a:lnSpc>
            </a:pPr>
            <a:r>
              <a:rPr lang="pt-PT" sz="900" dirty="0"/>
              <a:t>Mas podemos melhorá-lo, </a:t>
            </a:r>
            <a:r>
              <a:rPr lang="pt-PT" sz="900" dirty="0" err="1"/>
              <a:t>projectando-o</a:t>
            </a:r>
            <a:r>
              <a:rPr lang="pt-PT" sz="900" dirty="0"/>
              <a:t> de forma que todas as situações anómalas evoluam para situações normais (lembrar </a:t>
            </a:r>
            <a:r>
              <a:rPr lang="pt-PT" sz="900" u="sng" dirty="0"/>
              <a:t>critério de risco mínimo</a:t>
            </a:r>
            <a:r>
              <a:rPr lang="pt-PT" sz="900" dirty="0"/>
              <a:t> no </a:t>
            </a:r>
            <a:r>
              <a:rPr lang="pt-PT" sz="900" dirty="0" err="1"/>
              <a:t>projecto</a:t>
            </a:r>
            <a:r>
              <a:rPr lang="pt-PT" sz="900" dirty="0"/>
              <a:t> de máquinas de estado). Neste caso concreto, se </a:t>
            </a:r>
            <a:r>
              <a:rPr lang="pt-PT" sz="900" dirty="0" err="1"/>
              <a:t>injectarmos</a:t>
            </a:r>
            <a:r>
              <a:rPr lang="pt-PT" sz="900" dirty="0"/>
              <a:t> em LIN não QA mas um 1 se e só se QDQCQB=000 (NOR de 3 entradas), pode verificar-se que criámos um </a:t>
            </a:r>
            <a:r>
              <a:rPr lang="pt-PT" sz="900" u="sng" dirty="0"/>
              <a:t>mecanismo de </a:t>
            </a:r>
            <a:r>
              <a:rPr lang="pt-PT" sz="900" u="sng" dirty="0" err="1"/>
              <a:t>auto-correcção</a:t>
            </a:r>
            <a:r>
              <a:rPr lang="pt-PT" sz="900" dirty="0"/>
              <a:t>. Passa a nem sequer ser estritamente necessário um RESET, pois o circuito atinge sempre a sequência desejada em não mais de 4 ciclos de relógio - verificar no diagrama de estados!</a:t>
            </a:r>
          </a:p>
          <a:p>
            <a:pPr>
              <a:lnSpc>
                <a:spcPct val="80000"/>
              </a:lnSpc>
            </a:pPr>
            <a:r>
              <a:rPr lang="pt-PT" sz="900" dirty="0"/>
              <a:t>No caso geral, um contador em anel de </a:t>
            </a:r>
            <a:r>
              <a:rPr lang="pt-PT" sz="900" i="1" dirty="0"/>
              <a:t>n </a:t>
            </a:r>
            <a:r>
              <a:rPr lang="pt-PT" sz="900" dirty="0"/>
              <a:t>bits necessita de uma porta NOR de </a:t>
            </a:r>
            <a:r>
              <a:rPr lang="pt-PT" sz="900" i="1" dirty="0"/>
              <a:t>n</a:t>
            </a:r>
            <a:r>
              <a:rPr lang="pt-PT" sz="900" dirty="0"/>
              <a:t>-1 entradas para </a:t>
            </a:r>
            <a:r>
              <a:rPr lang="pt-PT" sz="900" dirty="0" err="1"/>
              <a:t>auto-correcção</a:t>
            </a:r>
            <a:r>
              <a:rPr lang="pt-PT" sz="900" dirty="0"/>
              <a:t> e nesse caso corrige qualquer estado anormal em não mais de </a:t>
            </a:r>
            <a:r>
              <a:rPr lang="pt-PT" sz="900" i="1" dirty="0"/>
              <a:t>n</a:t>
            </a:r>
            <a:r>
              <a:rPr lang="pt-PT" sz="900" dirty="0"/>
              <a:t>-1 ciclos de relógio.</a:t>
            </a:r>
          </a:p>
          <a:p>
            <a:pPr>
              <a:lnSpc>
                <a:spcPct val="80000"/>
              </a:lnSpc>
            </a:pPr>
            <a:endParaRPr lang="pt-PT" sz="900"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333244-6623-4B62-BE22-1DE51FD0F350}" type="slidenum">
              <a:rPr lang="pt-PT"/>
              <a:pPr/>
              <a:t>80</a:t>
            </a:fld>
            <a:endParaRPr lang="pt-PT"/>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r>
              <a:rPr lang="pt-PT"/>
              <a:t>Eis um </a:t>
            </a:r>
            <a:r>
              <a:rPr lang="pt-PT" b="1"/>
              <a:t>contador de Johnson</a:t>
            </a:r>
            <a:r>
              <a:rPr lang="pt-PT"/>
              <a:t> ou de Moebius. Também chamado de anel torcido (</a:t>
            </a:r>
            <a:r>
              <a:rPr lang="pt-PT" i="1"/>
              <a:t>twisted ring</a:t>
            </a:r>
            <a:r>
              <a:rPr lang="pt-PT"/>
              <a:t>) porque se injecta na entrada não o </a:t>
            </a:r>
            <a:r>
              <a:rPr lang="pt-PT" i="1"/>
              <a:t>bit</a:t>
            </a:r>
            <a:r>
              <a:rPr lang="pt-PT"/>
              <a:t> de saída mas o seu complemento.</a:t>
            </a:r>
          </a:p>
          <a:p>
            <a:r>
              <a:rPr lang="pt-PT"/>
              <a:t>Os seus 2</a:t>
            </a:r>
            <a:r>
              <a:rPr lang="pt-PT" i="1"/>
              <a:t>n</a:t>
            </a:r>
            <a:r>
              <a:rPr lang="pt-PT"/>
              <a:t> estados normais (neste caso 8, pois </a:t>
            </a:r>
            <a:r>
              <a:rPr lang="pt-PT" i="1"/>
              <a:t>n</a:t>
            </a:r>
            <a:r>
              <a:rPr lang="pt-PT"/>
              <a:t>=4) podem ser facilmente descodificados com portas de 2 entradas – mostrar tabela.</a:t>
            </a:r>
          </a:p>
          <a:p>
            <a:endParaRPr lang="pt-PT"/>
          </a:p>
          <a:p>
            <a:r>
              <a:rPr lang="pt-PT"/>
              <a:t>Tem 2</a:t>
            </a:r>
            <a:r>
              <a:rPr lang="pt-PT" baseline="30000"/>
              <a:t>n</a:t>
            </a:r>
            <a:r>
              <a:rPr lang="pt-PT"/>
              <a:t>-2n estados anormais (16-8=8 neste caso), que criam o mesmo problema de robustez do contador em anel. Pode dotar-se de auto-correcção em não mais de </a:t>
            </a:r>
            <a:r>
              <a:rPr lang="pt-PT" i="1"/>
              <a:t>n</a:t>
            </a:r>
            <a:r>
              <a:rPr lang="pt-PT"/>
              <a:t> ciclos, usando uma porta NOR de apenas 2 entradas (qualquer que seja </a:t>
            </a:r>
            <a:r>
              <a:rPr lang="pt-PT" i="1"/>
              <a:t>n</a:t>
            </a:r>
            <a:r>
              <a:rPr lang="pt-PT"/>
              <a:t>) ligadas aos bits extremos (neste caso QD e QA), carregando 1 na entrada série se e só se eles forem ambos 0.</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333244-6623-4B62-BE22-1DE51FD0F350}" type="slidenum">
              <a:rPr lang="pt-PT"/>
              <a:pPr/>
              <a:t>81</a:t>
            </a:fld>
            <a:endParaRPr lang="pt-PT"/>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r>
              <a:rPr lang="pt-PT"/>
              <a:t>Eis um </a:t>
            </a:r>
            <a:r>
              <a:rPr lang="pt-PT" b="1"/>
              <a:t>contador de Johnson</a:t>
            </a:r>
            <a:r>
              <a:rPr lang="pt-PT"/>
              <a:t> ou de Moebius. Também chamado de anel torcido (</a:t>
            </a:r>
            <a:r>
              <a:rPr lang="pt-PT" i="1"/>
              <a:t>twisted ring</a:t>
            </a:r>
            <a:r>
              <a:rPr lang="pt-PT"/>
              <a:t>) porque se injecta na entrada não o </a:t>
            </a:r>
            <a:r>
              <a:rPr lang="pt-PT" i="1"/>
              <a:t>bit</a:t>
            </a:r>
            <a:r>
              <a:rPr lang="pt-PT"/>
              <a:t> de saída mas o seu complemento.</a:t>
            </a:r>
          </a:p>
          <a:p>
            <a:r>
              <a:rPr lang="pt-PT"/>
              <a:t>Os seus 2</a:t>
            </a:r>
            <a:r>
              <a:rPr lang="pt-PT" i="1"/>
              <a:t>n</a:t>
            </a:r>
            <a:r>
              <a:rPr lang="pt-PT"/>
              <a:t> estados normais (neste caso 8, pois </a:t>
            </a:r>
            <a:r>
              <a:rPr lang="pt-PT" i="1"/>
              <a:t>n</a:t>
            </a:r>
            <a:r>
              <a:rPr lang="pt-PT"/>
              <a:t>=4) podem ser facilmente descodificados com portas de 2 entradas – mostrar tabela.</a:t>
            </a:r>
          </a:p>
          <a:p>
            <a:endParaRPr lang="pt-PT"/>
          </a:p>
          <a:p>
            <a:r>
              <a:rPr lang="pt-PT"/>
              <a:t>Tem 2</a:t>
            </a:r>
            <a:r>
              <a:rPr lang="pt-PT" baseline="30000"/>
              <a:t>n</a:t>
            </a:r>
            <a:r>
              <a:rPr lang="pt-PT"/>
              <a:t>-2n estados anormais (16-8=8 neste caso), que criam o mesmo problema de robustez do contador em anel. Pode dotar-se de auto-correcção em não mais de </a:t>
            </a:r>
            <a:r>
              <a:rPr lang="pt-PT" i="1"/>
              <a:t>n</a:t>
            </a:r>
            <a:r>
              <a:rPr lang="pt-PT"/>
              <a:t> ciclos, usando uma porta NOR de apenas 2 entradas (qualquer que seja </a:t>
            </a:r>
            <a:r>
              <a:rPr lang="pt-PT" i="1"/>
              <a:t>n</a:t>
            </a:r>
            <a:r>
              <a:rPr lang="pt-PT"/>
              <a:t>) ligadas aos bits extremos (neste caso QD e QA), carregando 1 na entrada série se e só se eles forem ambos 0.</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982F5C-62D6-48B5-9DE7-19AB8F245256}" type="slidenum">
              <a:rPr lang="pt-PT"/>
              <a:pPr/>
              <a:t>7</a:t>
            </a:fld>
            <a:endParaRPr lang="pt-PT"/>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a:xfrm>
            <a:off x="906357" y="4716661"/>
            <a:ext cx="4984962" cy="4468416"/>
          </a:xfrm>
        </p:spPr>
        <p:txBody>
          <a:bodyPr/>
          <a:lstStyle/>
          <a:p>
            <a:r>
              <a:rPr lang="en-US"/>
              <a:t>Aprofundemos a análise considerando-o como um circuito analógico (que é!).</a:t>
            </a:r>
          </a:p>
          <a:p>
            <a:endParaRPr lang="en-US"/>
          </a:p>
          <a:p>
            <a:r>
              <a:rPr lang="en-US"/>
              <a:t>Admitindo limiares CMOS: alimentação 5V</a:t>
            </a:r>
          </a:p>
          <a:p>
            <a:r>
              <a:rPr lang="en-US"/>
              <a:t>Valor intermédio teórico é 2.5 V</a:t>
            </a:r>
          </a:p>
          <a:p>
            <a:endParaRPr lang="pt-PT"/>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EB1075-B94E-4C8D-BAA0-2530C4694ECB}" type="slidenum">
              <a:rPr lang="pt-PT"/>
              <a:pPr/>
              <a:t>82</a:t>
            </a:fld>
            <a:endParaRPr lang="pt-PT"/>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r>
              <a:rPr lang="pt-PT"/>
              <a:t>Como realizar uma linha de atraso com qualquer comprimento? Associando </a:t>
            </a:r>
            <a:r>
              <a:rPr lang="pt-PT" i="1"/>
              <a:t>shift-registers</a:t>
            </a:r>
            <a:r>
              <a:rPr lang="pt-PT"/>
              <a:t> em série…</a:t>
            </a:r>
          </a:p>
          <a:p>
            <a:r>
              <a:rPr lang="pt-PT"/>
              <a:t>Eis uma linha de atraso de 64 </a:t>
            </a:r>
            <a:r>
              <a:rPr lang="pt-PT" i="1"/>
              <a:t>bits.</a:t>
            </a:r>
            <a:endParaRPr lang="pt-PT"/>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2AB65D-645C-4BC1-80D0-F57929E15A3A}" type="slidenum">
              <a:rPr lang="pt-PT"/>
              <a:pPr/>
              <a:t>83</a:t>
            </a:fld>
            <a:endParaRPr lang="pt-PT"/>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r>
              <a:rPr lang="en-US" b="1" dirty="0" err="1"/>
              <a:t>Contador</a:t>
            </a:r>
            <a:r>
              <a:rPr lang="en-US" dirty="0"/>
              <a:t>: </a:t>
            </a:r>
            <a:r>
              <a:rPr lang="en-US" dirty="0" err="1"/>
              <a:t>qualquer</a:t>
            </a:r>
            <a:r>
              <a:rPr lang="en-US" dirty="0"/>
              <a:t> </a:t>
            </a:r>
            <a:r>
              <a:rPr lang="en-US" dirty="0" err="1"/>
              <a:t>circuito</a:t>
            </a:r>
            <a:r>
              <a:rPr lang="en-US" dirty="0"/>
              <a:t> </a:t>
            </a:r>
            <a:r>
              <a:rPr lang="en-US" dirty="0" err="1"/>
              <a:t>sequencial</a:t>
            </a:r>
            <a:r>
              <a:rPr lang="en-US" dirty="0"/>
              <a:t> </a:t>
            </a:r>
            <a:r>
              <a:rPr lang="en-US" dirty="0" err="1"/>
              <a:t>síncrono</a:t>
            </a:r>
            <a:r>
              <a:rPr lang="en-US" dirty="0"/>
              <a:t> </a:t>
            </a:r>
            <a:r>
              <a:rPr lang="en-US" dirty="0" err="1"/>
              <a:t>cujo</a:t>
            </a:r>
            <a:r>
              <a:rPr lang="en-US" dirty="0"/>
              <a:t> </a:t>
            </a:r>
            <a:r>
              <a:rPr lang="en-US" dirty="0" err="1"/>
              <a:t>diagrama</a:t>
            </a:r>
            <a:r>
              <a:rPr lang="en-US" dirty="0"/>
              <a:t> de </a:t>
            </a:r>
            <a:r>
              <a:rPr lang="en-US" dirty="0" err="1"/>
              <a:t>estados</a:t>
            </a:r>
            <a:r>
              <a:rPr lang="en-US" dirty="0"/>
              <a:t> é </a:t>
            </a:r>
            <a:r>
              <a:rPr lang="en-US" dirty="0" err="1"/>
              <a:t>constituído</a:t>
            </a:r>
            <a:r>
              <a:rPr lang="en-US" dirty="0"/>
              <a:t> </a:t>
            </a:r>
            <a:r>
              <a:rPr lang="en-US" dirty="0" err="1"/>
              <a:t>por</a:t>
            </a:r>
            <a:r>
              <a:rPr lang="en-US" dirty="0"/>
              <a:t> um </a:t>
            </a:r>
            <a:r>
              <a:rPr lang="en-US" dirty="0" err="1"/>
              <a:t>único</a:t>
            </a:r>
            <a:r>
              <a:rPr lang="en-US" dirty="0"/>
              <a:t> </a:t>
            </a:r>
            <a:r>
              <a:rPr lang="en-US" dirty="0" err="1"/>
              <a:t>ciclo</a:t>
            </a:r>
            <a:r>
              <a:rPr lang="en-US" dirty="0"/>
              <a:t>, </a:t>
            </a:r>
            <a:r>
              <a:rPr lang="en-US" dirty="0" err="1"/>
              <a:t>como</a:t>
            </a:r>
            <a:r>
              <a:rPr lang="en-US" dirty="0"/>
              <a:t> se </a:t>
            </a:r>
            <a:r>
              <a:rPr lang="en-US" dirty="0" err="1"/>
              <a:t>mostra</a:t>
            </a:r>
            <a:r>
              <a:rPr lang="en-US" dirty="0"/>
              <a:t>.</a:t>
            </a:r>
          </a:p>
          <a:p>
            <a:r>
              <a:rPr lang="en-US" dirty="0"/>
              <a:t>O </a:t>
            </a:r>
            <a:r>
              <a:rPr lang="en-US" dirty="0" err="1"/>
              <a:t>número</a:t>
            </a:r>
            <a:r>
              <a:rPr lang="en-US" dirty="0"/>
              <a:t> de </a:t>
            </a:r>
            <a:r>
              <a:rPr lang="en-US" dirty="0" err="1"/>
              <a:t>estados</a:t>
            </a:r>
            <a:r>
              <a:rPr lang="en-US" dirty="0"/>
              <a:t> é </a:t>
            </a:r>
            <a:r>
              <a:rPr lang="en-US" dirty="0" err="1"/>
              <a:t>também</a:t>
            </a:r>
            <a:r>
              <a:rPr lang="en-US" dirty="0"/>
              <a:t> </a:t>
            </a:r>
            <a:r>
              <a:rPr lang="en-US" dirty="0" err="1"/>
              <a:t>designado</a:t>
            </a:r>
            <a:r>
              <a:rPr lang="en-US" dirty="0"/>
              <a:t> o </a:t>
            </a:r>
            <a:r>
              <a:rPr lang="en-US" b="1" dirty="0" err="1"/>
              <a:t>módulo</a:t>
            </a:r>
            <a:r>
              <a:rPr lang="en-US" dirty="0"/>
              <a:t> do </a:t>
            </a:r>
            <a:r>
              <a:rPr lang="en-US" dirty="0" err="1"/>
              <a:t>contador</a:t>
            </a:r>
            <a:r>
              <a:rPr lang="en-US" dirty="0"/>
              <a:t>´. Um </a:t>
            </a:r>
            <a:r>
              <a:rPr lang="en-US" dirty="0" err="1"/>
              <a:t>contador</a:t>
            </a:r>
            <a:r>
              <a:rPr lang="en-US" dirty="0"/>
              <a:t> com </a:t>
            </a:r>
            <a:r>
              <a:rPr lang="en-US" i="1" dirty="0"/>
              <a:t>m</a:t>
            </a:r>
            <a:r>
              <a:rPr lang="en-US" dirty="0"/>
              <a:t> </a:t>
            </a:r>
            <a:r>
              <a:rPr lang="en-US" dirty="0" err="1"/>
              <a:t>estados</a:t>
            </a:r>
            <a:r>
              <a:rPr lang="en-US" dirty="0"/>
              <a:t> é um </a:t>
            </a:r>
            <a:r>
              <a:rPr lang="en-US" dirty="0" err="1"/>
              <a:t>contador</a:t>
            </a:r>
            <a:r>
              <a:rPr lang="en-US" dirty="0"/>
              <a:t> </a:t>
            </a:r>
            <a:r>
              <a:rPr lang="en-US" dirty="0" err="1"/>
              <a:t>módulo</a:t>
            </a:r>
            <a:r>
              <a:rPr lang="en-US" dirty="0"/>
              <a:t> </a:t>
            </a:r>
            <a:r>
              <a:rPr lang="en-US" i="1" dirty="0"/>
              <a:t>m</a:t>
            </a:r>
            <a:r>
              <a:rPr lang="en-US" dirty="0"/>
              <a:t>. </a:t>
            </a:r>
            <a:r>
              <a:rPr lang="en-US" dirty="0" err="1"/>
              <a:t>Também</a:t>
            </a:r>
            <a:r>
              <a:rPr lang="en-US" dirty="0"/>
              <a:t> </a:t>
            </a:r>
            <a:r>
              <a:rPr lang="en-US" dirty="0" err="1"/>
              <a:t>pode</a:t>
            </a:r>
            <a:r>
              <a:rPr lang="en-US" dirty="0"/>
              <a:t> ser </a:t>
            </a:r>
            <a:r>
              <a:rPr lang="en-US" dirty="0" err="1"/>
              <a:t>designado</a:t>
            </a:r>
            <a:r>
              <a:rPr lang="en-US" dirty="0"/>
              <a:t> </a:t>
            </a:r>
            <a:r>
              <a:rPr lang="en-US" dirty="0" err="1"/>
              <a:t>contador</a:t>
            </a:r>
            <a:r>
              <a:rPr lang="en-US" dirty="0"/>
              <a:t> de </a:t>
            </a:r>
            <a:r>
              <a:rPr lang="en-US" i="1" dirty="0" err="1"/>
              <a:t>divisão</a:t>
            </a:r>
            <a:r>
              <a:rPr lang="en-US" i="1" dirty="0"/>
              <a:t> </a:t>
            </a:r>
            <a:r>
              <a:rPr lang="en-US" i="1" dirty="0" err="1"/>
              <a:t>por</a:t>
            </a:r>
            <a:r>
              <a:rPr lang="en-US" i="1" dirty="0"/>
              <a:t> m</a:t>
            </a:r>
            <a:r>
              <a:rPr lang="en-US" dirty="0"/>
              <a:t> (</a:t>
            </a:r>
            <a:r>
              <a:rPr lang="en-US" i="1" dirty="0"/>
              <a:t>divide-by-m counter</a:t>
            </a:r>
            <a:r>
              <a:rPr lang="en-US" dirty="0"/>
              <a:t>). Se o </a:t>
            </a:r>
            <a:r>
              <a:rPr lang="en-US" dirty="0" err="1"/>
              <a:t>módulo</a:t>
            </a:r>
            <a:r>
              <a:rPr lang="en-US" dirty="0"/>
              <a:t> </a:t>
            </a:r>
            <a:r>
              <a:rPr lang="en-US" dirty="0" err="1"/>
              <a:t>não</a:t>
            </a:r>
            <a:r>
              <a:rPr lang="en-US" dirty="0"/>
              <a:t> for </a:t>
            </a:r>
            <a:r>
              <a:rPr lang="en-US" dirty="0" err="1"/>
              <a:t>uma</a:t>
            </a:r>
            <a:r>
              <a:rPr lang="en-US" dirty="0"/>
              <a:t> </a:t>
            </a:r>
            <a:r>
              <a:rPr lang="en-US" dirty="0" err="1"/>
              <a:t>potência</a:t>
            </a:r>
            <a:r>
              <a:rPr lang="en-US" dirty="0"/>
              <a:t> de 2, </a:t>
            </a:r>
            <a:r>
              <a:rPr lang="en-US" dirty="0" err="1"/>
              <a:t>há</a:t>
            </a:r>
            <a:r>
              <a:rPr lang="en-US" dirty="0"/>
              <a:t> </a:t>
            </a:r>
            <a:r>
              <a:rPr lang="en-US" dirty="0" err="1"/>
              <a:t>estados</a:t>
            </a:r>
            <a:r>
              <a:rPr lang="en-US" dirty="0"/>
              <a:t> </a:t>
            </a:r>
            <a:r>
              <a:rPr lang="en-US" dirty="0" err="1"/>
              <a:t>não</a:t>
            </a:r>
            <a:r>
              <a:rPr lang="en-US" dirty="0"/>
              <a:t> </a:t>
            </a:r>
            <a:r>
              <a:rPr lang="en-US" dirty="0" err="1"/>
              <a:t>utilizados</a:t>
            </a:r>
            <a:r>
              <a:rPr lang="en-US" dirty="0"/>
              <a:t> </a:t>
            </a:r>
            <a:r>
              <a:rPr lang="en-US" dirty="0" err="1"/>
              <a:t>em</a:t>
            </a:r>
            <a:r>
              <a:rPr lang="en-US" dirty="0"/>
              <a:t> </a:t>
            </a:r>
            <a:r>
              <a:rPr lang="en-US" dirty="0" err="1"/>
              <a:t>operação</a:t>
            </a:r>
            <a:r>
              <a:rPr lang="en-US" dirty="0"/>
              <a:t> normal.</a:t>
            </a:r>
          </a:p>
          <a:p>
            <a:r>
              <a:rPr lang="en-US" dirty="0"/>
              <a:t>A </a:t>
            </a:r>
            <a:r>
              <a:rPr lang="en-US" dirty="0" err="1"/>
              <a:t>contagem</a:t>
            </a:r>
            <a:r>
              <a:rPr lang="en-US" dirty="0"/>
              <a:t> é circular (do </a:t>
            </a:r>
            <a:r>
              <a:rPr lang="en-US" dirty="0" err="1"/>
              <a:t>estado</a:t>
            </a:r>
            <a:r>
              <a:rPr lang="en-US" dirty="0"/>
              <a:t> </a:t>
            </a:r>
            <a:r>
              <a:rPr lang="en-US" dirty="0" err="1"/>
              <a:t>S</a:t>
            </a:r>
            <a:r>
              <a:rPr lang="en-US" baseline="-10000" dirty="0" err="1"/>
              <a:t>m</a:t>
            </a:r>
            <a:r>
              <a:rPr lang="en-US" dirty="0"/>
              <a:t> </a:t>
            </a:r>
            <a:r>
              <a:rPr lang="en-US" dirty="0" err="1"/>
              <a:t>regressa</a:t>
            </a:r>
            <a:r>
              <a:rPr lang="en-US" dirty="0"/>
              <a:t>-se </a:t>
            </a:r>
            <a:r>
              <a:rPr lang="en-US" dirty="0" err="1"/>
              <a:t>ao</a:t>
            </a:r>
            <a:r>
              <a:rPr lang="en-US" dirty="0"/>
              <a:t> </a:t>
            </a:r>
            <a:r>
              <a:rPr lang="en-US" dirty="0" err="1"/>
              <a:t>estado</a:t>
            </a:r>
            <a:r>
              <a:rPr lang="en-US" dirty="0"/>
              <a:t> </a:t>
            </a:r>
            <a:r>
              <a:rPr lang="en-US" dirty="0" err="1"/>
              <a:t>inicial</a:t>
            </a:r>
            <a:r>
              <a:rPr lang="en-US" dirty="0"/>
              <a:t>).</a:t>
            </a:r>
          </a:p>
          <a:p>
            <a:endParaRPr lang="en-US" dirty="0"/>
          </a:p>
          <a:p>
            <a:r>
              <a:rPr lang="en-US" dirty="0" err="1"/>
              <a:t>Poderá</a:t>
            </a:r>
            <a:r>
              <a:rPr lang="en-US" dirty="0"/>
              <a:t> </a:t>
            </a:r>
            <a:r>
              <a:rPr lang="en-US" dirty="0" err="1"/>
              <a:t>haver</a:t>
            </a:r>
            <a:r>
              <a:rPr lang="en-US" dirty="0"/>
              <a:t> </a:t>
            </a:r>
            <a:r>
              <a:rPr lang="en-US" dirty="0" err="1"/>
              <a:t>uma</a:t>
            </a:r>
            <a:r>
              <a:rPr lang="en-US" dirty="0"/>
              <a:t> </a:t>
            </a:r>
            <a:r>
              <a:rPr lang="en-US" dirty="0" err="1"/>
              <a:t>entrada</a:t>
            </a:r>
            <a:r>
              <a:rPr lang="en-US" dirty="0"/>
              <a:t> de </a:t>
            </a:r>
            <a:r>
              <a:rPr lang="en-US" i="1" dirty="0"/>
              <a:t>enable</a:t>
            </a:r>
            <a:r>
              <a:rPr lang="en-US" dirty="0"/>
              <a:t> (EN) </a:t>
            </a:r>
            <a:r>
              <a:rPr lang="en-US" dirty="0" err="1"/>
              <a:t>conferindo</a:t>
            </a:r>
            <a:r>
              <a:rPr lang="en-US" dirty="0"/>
              <a:t> a </a:t>
            </a:r>
            <a:r>
              <a:rPr lang="en-US" dirty="0" err="1"/>
              <a:t>possibilidade</a:t>
            </a:r>
            <a:r>
              <a:rPr lang="en-US" dirty="0"/>
              <a:t> de suspender a </a:t>
            </a:r>
            <a:r>
              <a:rPr lang="en-US" dirty="0" err="1"/>
              <a:t>contagem</a:t>
            </a:r>
            <a:r>
              <a:rPr lang="en-US" dirty="0"/>
              <a:t> (se </a:t>
            </a:r>
            <a:r>
              <a:rPr lang="en-US" dirty="0" err="1"/>
              <a:t>não</a:t>
            </a:r>
            <a:r>
              <a:rPr lang="en-US" dirty="0"/>
              <a:t> </a:t>
            </a:r>
            <a:r>
              <a:rPr lang="en-US" dirty="0" err="1"/>
              <a:t>estiver</a:t>
            </a:r>
            <a:r>
              <a:rPr lang="en-US" dirty="0"/>
              <a:t> </a:t>
            </a:r>
            <a:r>
              <a:rPr lang="en-US" dirty="0" err="1"/>
              <a:t>activa</a:t>
            </a:r>
            <a:r>
              <a:rPr lang="en-US" dirty="0"/>
              <a:t> – EN’, </a:t>
            </a:r>
            <a:r>
              <a:rPr lang="en-US" dirty="0" err="1"/>
              <a:t>ou</a:t>
            </a:r>
            <a:r>
              <a:rPr lang="en-US" dirty="0"/>
              <a:t> </a:t>
            </a:r>
            <a:r>
              <a:rPr lang="en-US" dirty="0" err="1"/>
              <a:t>seja</a:t>
            </a:r>
            <a:r>
              <a:rPr lang="en-US" dirty="0"/>
              <a:t>, </a:t>
            </a:r>
            <a:r>
              <a:rPr lang="en-US" i="1" dirty="0"/>
              <a:t>disable</a:t>
            </a:r>
            <a:r>
              <a:rPr lang="en-US" dirty="0"/>
              <a:t>).</a:t>
            </a:r>
          </a:p>
          <a:p>
            <a:r>
              <a:rPr lang="en-US" dirty="0"/>
              <a:t>Um dos </a:t>
            </a:r>
            <a:r>
              <a:rPr lang="en-US" dirty="0" err="1"/>
              <a:t>estados</a:t>
            </a:r>
            <a:r>
              <a:rPr lang="en-US" dirty="0"/>
              <a:t> é </a:t>
            </a:r>
            <a:r>
              <a:rPr lang="en-US" dirty="0" err="1"/>
              <a:t>definido</a:t>
            </a:r>
            <a:r>
              <a:rPr lang="en-US" dirty="0"/>
              <a:t> </a:t>
            </a:r>
            <a:r>
              <a:rPr lang="en-US" dirty="0" err="1"/>
              <a:t>como</a:t>
            </a:r>
            <a:r>
              <a:rPr lang="en-US" dirty="0"/>
              <a:t> o </a:t>
            </a:r>
            <a:r>
              <a:rPr lang="en-US" dirty="0" err="1"/>
              <a:t>estado</a:t>
            </a:r>
            <a:r>
              <a:rPr lang="en-US" dirty="0"/>
              <a:t> </a:t>
            </a:r>
            <a:r>
              <a:rPr lang="en-US" dirty="0" err="1"/>
              <a:t>inicial</a:t>
            </a:r>
            <a:r>
              <a:rPr lang="en-US" dirty="0"/>
              <a:t>. </a:t>
            </a:r>
            <a:r>
              <a:rPr lang="en-US" dirty="0" err="1"/>
              <a:t>Normalmente</a:t>
            </a:r>
            <a:r>
              <a:rPr lang="en-US" dirty="0"/>
              <a:t>, </a:t>
            </a:r>
            <a:r>
              <a:rPr lang="en-US" dirty="0" err="1"/>
              <a:t>existe</a:t>
            </a:r>
            <a:r>
              <a:rPr lang="en-US" dirty="0"/>
              <a:t> </a:t>
            </a:r>
            <a:r>
              <a:rPr lang="en-US" dirty="0" err="1"/>
              <a:t>uma</a:t>
            </a:r>
            <a:r>
              <a:rPr lang="en-US" dirty="0"/>
              <a:t> </a:t>
            </a:r>
            <a:r>
              <a:rPr lang="en-US" dirty="0" err="1"/>
              <a:t>entrada</a:t>
            </a:r>
            <a:r>
              <a:rPr lang="en-US" dirty="0"/>
              <a:t> (RESET) </a:t>
            </a:r>
            <a:r>
              <a:rPr lang="en-US" dirty="0" err="1"/>
              <a:t>capaz</a:t>
            </a:r>
            <a:r>
              <a:rPr lang="en-US" dirty="0"/>
              <a:t> de </a:t>
            </a:r>
            <a:r>
              <a:rPr lang="en-US" dirty="0" err="1"/>
              <a:t>forçar</a:t>
            </a:r>
            <a:r>
              <a:rPr lang="en-US" dirty="0"/>
              <a:t> o </a:t>
            </a:r>
            <a:r>
              <a:rPr lang="en-US" dirty="0" err="1"/>
              <a:t>contador</a:t>
            </a:r>
            <a:r>
              <a:rPr lang="en-US" dirty="0"/>
              <a:t> a </a:t>
            </a:r>
            <a:r>
              <a:rPr lang="en-US" dirty="0" err="1"/>
              <a:t>passar</a:t>
            </a:r>
            <a:r>
              <a:rPr lang="en-US" dirty="0"/>
              <a:t> a </a:t>
            </a:r>
            <a:r>
              <a:rPr lang="en-US" dirty="0" err="1"/>
              <a:t>esse</a:t>
            </a:r>
            <a:r>
              <a:rPr lang="en-US" dirty="0"/>
              <a:t> </a:t>
            </a:r>
            <a:r>
              <a:rPr lang="en-US" dirty="0" err="1"/>
              <a:t>estado</a:t>
            </a:r>
            <a:r>
              <a:rPr lang="en-US" dirty="0"/>
              <a:t>.</a:t>
            </a:r>
          </a:p>
          <a:p>
            <a:r>
              <a:rPr lang="en-US" dirty="0" err="1"/>
              <a:t>Pode</a:t>
            </a:r>
            <a:r>
              <a:rPr lang="en-US" dirty="0"/>
              <a:t> ser </a:t>
            </a:r>
            <a:r>
              <a:rPr lang="en-US" dirty="0" err="1"/>
              <a:t>assíncrona</a:t>
            </a:r>
            <a:r>
              <a:rPr lang="en-US" dirty="0"/>
              <a:t> </a:t>
            </a:r>
            <a:r>
              <a:rPr lang="en-US" dirty="0" err="1"/>
              <a:t>ou</a:t>
            </a:r>
            <a:r>
              <a:rPr lang="en-US" dirty="0"/>
              <a:t> </a:t>
            </a:r>
            <a:r>
              <a:rPr lang="en-US" dirty="0" err="1"/>
              <a:t>síncrona</a:t>
            </a:r>
            <a:r>
              <a:rPr lang="en-US" dirty="0"/>
              <a:t> (</a:t>
            </a:r>
            <a:r>
              <a:rPr lang="en-US" dirty="0" err="1"/>
              <a:t>veremos</a:t>
            </a:r>
            <a:r>
              <a:rPr lang="en-US" dirty="0"/>
              <a:t> </a:t>
            </a:r>
            <a:r>
              <a:rPr lang="en-US" dirty="0" err="1"/>
              <a:t>este</a:t>
            </a:r>
            <a:r>
              <a:rPr lang="en-US" dirty="0"/>
              <a:t> </a:t>
            </a:r>
            <a:r>
              <a:rPr lang="en-US" dirty="0" err="1"/>
              <a:t>aspecto</a:t>
            </a:r>
            <a:r>
              <a:rPr lang="en-US" dirty="0"/>
              <a:t> </a:t>
            </a:r>
            <a:r>
              <a:rPr lang="en-US" dirty="0" err="1"/>
              <a:t>em</a:t>
            </a:r>
            <a:r>
              <a:rPr lang="en-US" dirty="0"/>
              <a:t> </a:t>
            </a:r>
            <a:r>
              <a:rPr lang="en-US" dirty="0" err="1"/>
              <a:t>detalhe</a:t>
            </a:r>
            <a:r>
              <a:rPr lang="en-US" dirty="0"/>
              <a:t>).</a:t>
            </a:r>
            <a:endParaRPr lang="pt-PT"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426BF5-3A84-4FC4-83C5-1D7215D575FF}" type="slidenum">
              <a:rPr lang="pt-PT"/>
              <a:pPr/>
              <a:t>84</a:t>
            </a:fld>
            <a:endParaRPr lang="pt-PT"/>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pPr>
              <a:lnSpc>
                <a:spcPct val="90000"/>
              </a:lnSpc>
            </a:pPr>
            <a:r>
              <a:rPr lang="pt-PT" sz="1000"/>
              <a:t>A unidade MSI mais popular é o </a:t>
            </a:r>
            <a:r>
              <a:rPr lang="pt-PT" sz="1000" b="1"/>
              <a:t>74x163</a:t>
            </a:r>
            <a:r>
              <a:rPr lang="pt-PT" sz="1000"/>
              <a:t>, um contador síncrono de 4 </a:t>
            </a:r>
            <a:r>
              <a:rPr lang="pt-PT" sz="1000" i="1"/>
              <a:t>bits</a:t>
            </a:r>
            <a:r>
              <a:rPr lang="pt-PT" sz="1000"/>
              <a:t>.</a:t>
            </a:r>
          </a:p>
          <a:p>
            <a:pPr>
              <a:lnSpc>
                <a:spcPct val="90000"/>
              </a:lnSpc>
            </a:pPr>
            <a:r>
              <a:rPr lang="pt-PT" sz="1000"/>
              <a:t>É um bom exemplo para ilustrar as funcionalidades adicionais que são normalmente encontradas nos contadores comerciais.</a:t>
            </a:r>
          </a:p>
          <a:p>
            <a:pPr>
              <a:lnSpc>
                <a:spcPct val="90000"/>
              </a:lnSpc>
            </a:pPr>
            <a:endParaRPr lang="pt-PT" sz="1000"/>
          </a:p>
          <a:p>
            <a:pPr>
              <a:lnSpc>
                <a:spcPct val="90000"/>
              </a:lnSpc>
            </a:pPr>
            <a:r>
              <a:rPr lang="pt-PT" sz="1000"/>
              <a:t>Para facilitar a implementação dessas funcionalidades, nomeadamente </a:t>
            </a:r>
            <a:r>
              <a:rPr lang="pt-PT" sz="1000" i="1"/>
              <a:t>clear</a:t>
            </a:r>
            <a:r>
              <a:rPr lang="pt-PT" sz="1000"/>
              <a:t> e </a:t>
            </a:r>
            <a:r>
              <a:rPr lang="pt-PT" sz="1000" i="1"/>
              <a:t>load, </a:t>
            </a:r>
            <a:r>
              <a:rPr lang="pt-PT" sz="1000"/>
              <a:t>no seu circuito interno</a:t>
            </a:r>
            <a:r>
              <a:rPr lang="pt-PT" sz="1000" i="1"/>
              <a:t> </a:t>
            </a:r>
            <a:r>
              <a:rPr lang="pt-PT" sz="1000"/>
              <a:t>baseia-se em</a:t>
            </a:r>
            <a:r>
              <a:rPr lang="pt-PT" sz="1000" i="1"/>
              <a:t> </a:t>
            </a:r>
            <a:r>
              <a:rPr lang="pt-PT" sz="1000"/>
              <a:t>FF D e não T.</a:t>
            </a:r>
          </a:p>
          <a:p>
            <a:pPr>
              <a:lnSpc>
                <a:spcPct val="90000"/>
              </a:lnSpc>
            </a:pPr>
            <a:endParaRPr lang="pt-PT" sz="1000"/>
          </a:p>
          <a:p>
            <a:pPr>
              <a:lnSpc>
                <a:spcPct val="90000"/>
              </a:lnSpc>
            </a:pPr>
            <a:r>
              <a:rPr lang="pt-PT" sz="1000"/>
              <a:t>Dispõe de uma entrada de </a:t>
            </a:r>
            <a:r>
              <a:rPr lang="pt-PT" sz="1000" i="1"/>
              <a:t>reset</a:t>
            </a:r>
            <a:r>
              <a:rPr lang="pt-PT" sz="1000"/>
              <a:t> (designada </a:t>
            </a:r>
            <a:r>
              <a:rPr lang="pt-PT" sz="1000" b="1" i="1"/>
              <a:t>clear</a:t>
            </a:r>
            <a:r>
              <a:rPr lang="pt-PT" sz="1000"/>
              <a:t> – CLR) e uma entrada de carga paralela (</a:t>
            </a:r>
            <a:r>
              <a:rPr lang="pt-PT" sz="1000" b="1" i="1"/>
              <a:t>load</a:t>
            </a:r>
            <a:r>
              <a:rPr lang="pt-PT" sz="1000"/>
              <a:t> – LD), ambas activas-baixas.</a:t>
            </a:r>
          </a:p>
          <a:p>
            <a:pPr>
              <a:lnSpc>
                <a:spcPct val="90000"/>
              </a:lnSpc>
            </a:pPr>
            <a:r>
              <a:rPr lang="pt-PT" sz="1000"/>
              <a:t>A entrada de maior prioridade é CLR_L: se estiver activa (0), todas as saídas são colocadas a 0.</a:t>
            </a:r>
          </a:p>
          <a:p>
            <a:pPr>
              <a:lnSpc>
                <a:spcPct val="90000"/>
              </a:lnSpc>
            </a:pPr>
            <a:r>
              <a:rPr lang="pt-PT" sz="1000"/>
              <a:t>Se LD_L estiver activa (e estando CLR desactiva, claro), as saídas QD..A assumem o valor colocado nas entradas de carga paralela, D..A.</a:t>
            </a:r>
          </a:p>
          <a:p>
            <a:pPr>
              <a:lnSpc>
                <a:spcPct val="90000"/>
              </a:lnSpc>
            </a:pPr>
            <a:endParaRPr lang="pt-PT" sz="1000"/>
          </a:p>
          <a:p>
            <a:pPr>
              <a:lnSpc>
                <a:spcPct val="90000"/>
              </a:lnSpc>
            </a:pPr>
            <a:r>
              <a:rPr lang="pt-PT" sz="1000"/>
              <a:t>Existem também </a:t>
            </a:r>
            <a:r>
              <a:rPr lang="pt-PT" sz="1000" b="1"/>
              <a:t>duas entradas de </a:t>
            </a:r>
            <a:r>
              <a:rPr lang="pt-PT" sz="1000" b="1" i="1"/>
              <a:t>enable</a:t>
            </a:r>
            <a:r>
              <a:rPr lang="pt-PT" sz="1000"/>
              <a:t>, ENP e ENT (com funções apenas ligeiramente diferentes – a diferença não é patente nesta tabela de transições).</a:t>
            </a:r>
          </a:p>
          <a:p>
            <a:pPr>
              <a:lnSpc>
                <a:spcPct val="90000"/>
              </a:lnSpc>
            </a:pPr>
            <a:r>
              <a:rPr lang="pt-PT" sz="1000"/>
              <a:t>Se qualquer delas estiver desactiva, a contagem é suspensa, mantendo-se as saídas no estado anterior.</a:t>
            </a:r>
          </a:p>
          <a:p>
            <a:pPr>
              <a:lnSpc>
                <a:spcPct val="90000"/>
              </a:lnSpc>
            </a:pPr>
            <a:endParaRPr lang="en-US" sz="1000"/>
          </a:p>
          <a:p>
            <a:pPr>
              <a:lnSpc>
                <a:spcPct val="90000"/>
              </a:lnSpc>
            </a:pPr>
            <a:r>
              <a:rPr lang="en-US" sz="1000"/>
              <a:t>Estando ENP e ENT ambas activas, o circuito realiza a função de contagem ascendente módulo 16.</a:t>
            </a:r>
          </a:p>
          <a:p>
            <a:pPr>
              <a:lnSpc>
                <a:spcPct val="90000"/>
              </a:lnSpc>
            </a:pPr>
            <a:endParaRPr lang="pt-PT" sz="1000"/>
          </a:p>
          <a:p>
            <a:pPr>
              <a:lnSpc>
                <a:spcPct val="90000"/>
              </a:lnSpc>
            </a:pPr>
            <a:r>
              <a:rPr lang="pt-PT" sz="1000"/>
              <a:t> </a:t>
            </a:r>
          </a:p>
          <a:p>
            <a:pPr>
              <a:lnSpc>
                <a:spcPct val="90000"/>
              </a:lnSpc>
            </a:pPr>
            <a:r>
              <a:rPr lang="pt-PT" sz="1000"/>
              <a:t> </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52E57B-A30F-4154-87E0-462F8C9822B6}" type="slidenum">
              <a:rPr lang="pt-PT"/>
              <a:pPr/>
              <a:t>85</a:t>
            </a:fld>
            <a:endParaRPr lang="pt-PT"/>
          </a:p>
        </p:txBody>
      </p:sp>
      <p:sp>
        <p:nvSpPr>
          <p:cNvPr id="474114" name="Rectangle 2"/>
          <p:cNvSpPr>
            <a:spLocks noGrp="1" noRot="1" noChangeAspect="1" noChangeArrowheads="1" noTextEdit="1"/>
          </p:cNvSpPr>
          <p:nvPr>
            <p:ph type="sldImg"/>
          </p:nvPr>
        </p:nvSpPr>
        <p:spPr>
          <a:ln/>
        </p:spPr>
      </p:sp>
      <p:sp>
        <p:nvSpPr>
          <p:cNvPr id="474115" name="Rectangle 3"/>
          <p:cNvSpPr>
            <a:spLocks noGrp="1" noChangeArrowheads="1"/>
          </p:cNvSpPr>
          <p:nvPr>
            <p:ph type="body" idx="1"/>
          </p:nvPr>
        </p:nvSpPr>
        <p:spPr/>
        <p:txBody>
          <a:bodyPr/>
          <a:lstStyle/>
          <a:p>
            <a:r>
              <a:rPr lang="en-US" sz="1000"/>
              <a:t>CLK – todas as operações ocorrem no flanco ascendente do relógio.</a:t>
            </a:r>
          </a:p>
          <a:p>
            <a:endParaRPr lang="en-US" sz="1000"/>
          </a:p>
          <a:p>
            <a:r>
              <a:rPr lang="en-US" sz="1000"/>
              <a:t>Se CLR_L estiver a 0, todos os D ficam a 0 – </a:t>
            </a:r>
            <a:r>
              <a:rPr lang="en-US" sz="1000" i="1"/>
              <a:t>clear</a:t>
            </a:r>
            <a:r>
              <a:rPr lang="en-US" sz="1000"/>
              <a:t>.</a:t>
            </a:r>
          </a:p>
          <a:p>
            <a:r>
              <a:rPr lang="en-US" sz="1000"/>
              <a:t>Estando CLR desactiva (1), LD_L funciona como entrada de controlo de uma estrutura de multiplexagem:</a:t>
            </a:r>
          </a:p>
          <a:p>
            <a:r>
              <a:rPr lang="en-US" sz="1000"/>
              <a:t>	- se estiver a 0, faz injectar nas entradas D as entradas de carga paralela D..A (</a:t>
            </a:r>
            <a:r>
              <a:rPr lang="en-US" sz="1000" i="1"/>
              <a:t>load</a:t>
            </a:r>
            <a:r>
              <a:rPr lang="en-US" sz="1000"/>
              <a:t>)</a:t>
            </a:r>
          </a:p>
          <a:p>
            <a:r>
              <a:rPr lang="en-US" sz="1000"/>
              <a:t>	- se estiver a 1, faz injectar nas entradas D as saídas das portas XOR.</a:t>
            </a:r>
          </a:p>
          <a:p>
            <a:endParaRPr lang="en-US" sz="1000"/>
          </a:p>
          <a:p>
            <a:r>
              <a:rPr lang="en-US" sz="1000"/>
              <a:t>As portas XOR realizam a função T. De facto, se ENT e ENP estiverem activas e todos os bits menos significativos forem 1, as portas XOR comportam-se como inversores, injectando Q’  na entrada D respectiva e forçando-a assim a mudar de estado.</a:t>
            </a:r>
          </a:p>
          <a:p>
            <a:endParaRPr lang="en-US" sz="1000"/>
          </a:p>
          <a:p>
            <a:r>
              <a:rPr lang="en-US" sz="1000"/>
              <a:t>A saída RCO (</a:t>
            </a:r>
            <a:r>
              <a:rPr lang="en-US" sz="1000" i="1"/>
              <a:t>ripple carry out</a:t>
            </a:r>
            <a:r>
              <a:rPr lang="en-US" sz="1000"/>
              <a:t>) fica activa quando o contador atingir o valor máximo=15 (desde que habilitada por ENT – aqui reside a diferença entre as funções de ENT e ENP).</a:t>
            </a:r>
          </a:p>
          <a:p>
            <a:endParaRPr lang="pt-PT" sz="1000"/>
          </a:p>
          <a:p>
            <a:r>
              <a:rPr lang="pt-PT" sz="1000"/>
              <a:t>Com a excepção da saída RCO, que é do tipo Mealy, o dispositivo é </a:t>
            </a:r>
            <a:r>
              <a:rPr lang="pt-PT" sz="1000" u="sng"/>
              <a:t>completamente síncrono</a:t>
            </a:r>
            <a:r>
              <a:rPr lang="pt-PT" sz="1000"/>
              <a:t>.</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36B14-FD5A-475A-985D-65444F86C7F0}" type="slidenum">
              <a:rPr lang="pt-PT"/>
              <a:pPr/>
              <a:t>86</a:t>
            </a:fld>
            <a:endParaRPr lang="pt-PT"/>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r>
              <a:rPr lang="en-US"/>
              <a:t>Com as entradas CLR e LD desactivas e ENP e ENT activas, o contador fica em contagem módulo 16 ininterruptamente.</a:t>
            </a:r>
          </a:p>
          <a:p>
            <a:r>
              <a:rPr lang="en-US"/>
              <a:t>Cada sinal tem metade da frequência do anterior. Se considerarmos apenas 3, 2 ou 1 bits a partir do LSB, podemos usar esta montagem, sem qualquer modificação, respectivamente como um contador de módulo 8, 4 ou 2.</a:t>
            </a:r>
          </a:p>
          <a:p>
            <a:endParaRPr lang="en-US"/>
          </a:p>
          <a:p>
            <a:r>
              <a:rPr lang="en-US"/>
              <a:t>Variantes:</a:t>
            </a:r>
          </a:p>
          <a:p>
            <a:r>
              <a:rPr lang="en-US"/>
              <a:t>O contador 74x161 tem apenas uma diferença: entrada de </a:t>
            </a:r>
            <a:r>
              <a:rPr lang="en-US" i="1"/>
              <a:t>clear</a:t>
            </a:r>
            <a:r>
              <a:rPr lang="en-US"/>
              <a:t> assíncrona (ligada às entradas de </a:t>
            </a:r>
            <a:r>
              <a:rPr lang="en-US" i="1"/>
              <a:t>clear</a:t>
            </a:r>
            <a:r>
              <a:rPr lang="en-US"/>
              <a:t> assíncronas dos FF).</a:t>
            </a:r>
          </a:p>
          <a:p>
            <a:endParaRPr lang="en-US"/>
          </a:p>
          <a:p>
            <a:r>
              <a:rPr lang="en-US"/>
              <a:t>Os contadores 74x160 e 74x162 têm </a:t>
            </a:r>
            <a:r>
              <a:rPr lang="en-US" i="1"/>
              <a:t>pinout</a:t>
            </a:r>
            <a:r>
              <a:rPr lang="en-US"/>
              <a:t> e funcionalidade idênticos, mas a sequência de contagem é modificada para passar para 0 após atingir o estado 9. Trata-se assim de contadores </a:t>
            </a:r>
            <a:r>
              <a:rPr lang="en-US" i="1"/>
              <a:t>módulo 10</a:t>
            </a:r>
            <a:r>
              <a:rPr lang="en-US"/>
              <a:t>, </a:t>
            </a:r>
            <a:r>
              <a:rPr lang="en-US" i="1"/>
              <a:t>de décadas</a:t>
            </a:r>
            <a:r>
              <a:rPr lang="en-US"/>
              <a:t> ou </a:t>
            </a:r>
            <a:r>
              <a:rPr lang="en-US" i="1"/>
              <a:t>decimais</a:t>
            </a:r>
            <a:r>
              <a:rPr lang="en-US"/>
              <a:t>.</a:t>
            </a:r>
          </a:p>
          <a:p>
            <a:endParaRPr lang="en-US"/>
          </a:p>
          <a:p>
            <a:r>
              <a:rPr lang="en-US"/>
              <a:t>O 74x169 é similar; a principal diferença é que é UP/DOWN.</a:t>
            </a:r>
          </a:p>
          <a:p>
            <a:endParaRPr lang="en-US"/>
          </a:p>
          <a:p>
            <a:r>
              <a:rPr lang="en-US"/>
              <a:t>Consegue-se encurtar a sequência de contagem, e assim construir circuitos contadores com qualquer módulo&lt;16 – como?</a:t>
            </a:r>
          </a:p>
          <a:p>
            <a:endParaRPr lang="pt-PT"/>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1842E-4CF6-448F-9863-897CF6ABC944}" type="slidenum">
              <a:rPr lang="pt-PT"/>
              <a:pPr/>
              <a:t>87</a:t>
            </a:fld>
            <a:endParaRPr lang="pt-PT"/>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r>
              <a:rPr lang="en-US"/>
              <a:t>Que sequência de contagem realiza este circuito?</a:t>
            </a:r>
          </a:p>
          <a:p>
            <a:endParaRPr lang="en-US"/>
          </a:p>
          <a:p>
            <a:r>
              <a:rPr lang="en-US"/>
              <a:t>Carrega 0101 (5) após a contagem atingir 15 (situação detectada por RCO)</a:t>
            </a:r>
          </a:p>
          <a:p>
            <a:r>
              <a:rPr lang="en-US"/>
              <a:t>5, 6, 7, 8, 9, 10, 11, 12, 13, 14, 15, 5, 6, …</a:t>
            </a:r>
          </a:p>
          <a:p>
            <a:endParaRPr lang="en-US"/>
          </a:p>
          <a:p>
            <a:r>
              <a:rPr lang="en-US"/>
              <a:t>é um contador módulo 11</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2119A-D7D5-4D72-AD56-5A5A6AACD923}" type="slidenum">
              <a:rPr lang="pt-PT"/>
              <a:pPr/>
              <a:t>88</a:t>
            </a:fld>
            <a:endParaRPr lang="pt-PT"/>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r>
              <a:rPr lang="en-US"/>
              <a:t>E este circuito? Que sequência de contagem realiza?</a:t>
            </a:r>
          </a:p>
          <a:p>
            <a:endParaRPr lang="en-US"/>
          </a:p>
          <a:p>
            <a:r>
              <a:rPr lang="en-US"/>
              <a:t>Limpa (</a:t>
            </a:r>
            <a:r>
              <a:rPr lang="en-US" i="1"/>
              <a:t>clear</a:t>
            </a:r>
            <a:r>
              <a:rPr lang="en-US"/>
              <a:t>) após a contagem atingir 1010 (10) – repare-se na lógica utilizada para detectar esta situação.</a:t>
            </a:r>
          </a:p>
          <a:p>
            <a:endParaRPr lang="en-US"/>
          </a:p>
          <a:p>
            <a:r>
              <a:rPr lang="en-US"/>
              <a:t>0, 1, 2, 3, 4, 5, 6, 7, 8, 9, 10, 0, 1, 2, 3, …</a:t>
            </a:r>
          </a:p>
          <a:p>
            <a:endParaRPr lang="en-US"/>
          </a:p>
          <a:p>
            <a:r>
              <a:rPr lang="en-US"/>
              <a:t>é também um contador módulo 11</a:t>
            </a:r>
          </a:p>
          <a:p>
            <a:endParaRPr lang="en-US"/>
          </a:p>
          <a:p>
            <a:r>
              <a:rPr lang="en-US"/>
              <a:t>Como conseguir construir contadores com módulo&gt;16?</a:t>
            </a:r>
          </a:p>
          <a:p>
            <a:endParaRPr lang="pt-PT"/>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D04628-49BD-4ADD-AE35-3DA9B33FD1B9}" type="slidenum">
              <a:rPr lang="pt-PT"/>
              <a:pPr/>
              <a:t>89</a:t>
            </a:fld>
            <a:endParaRPr lang="pt-PT"/>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r>
              <a:rPr lang="en-US"/>
              <a:t>Este exemplo mostra um contador módulo 256 (16x16)</a:t>
            </a:r>
          </a:p>
          <a:p>
            <a:r>
              <a:rPr lang="en-US"/>
              <a:t>O segundo contador só é habilitado um ciclo em cada 16.</a:t>
            </a:r>
          </a:p>
          <a:p>
            <a:endParaRPr lang="en-US"/>
          </a:p>
          <a:p>
            <a:r>
              <a:rPr lang="en-US"/>
              <a:t>CNTEN transmite-se ao 2</a:t>
            </a:r>
            <a:r>
              <a:rPr lang="en-US" baseline="30000"/>
              <a:t>o</a:t>
            </a:r>
            <a:r>
              <a:rPr lang="en-US"/>
              <a:t> contador via RCO4.</a:t>
            </a:r>
          </a:p>
          <a:p>
            <a:endParaRPr lang="en-US"/>
          </a:p>
          <a:p>
            <a:r>
              <a:rPr lang="en-US"/>
              <a:t>Este esquema pode ser estendido para formar um contador com qualquer número de bits…</a:t>
            </a:r>
          </a:p>
          <a:p>
            <a:endParaRPr lang="pt-PT"/>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fld id="{E5036A26-34ED-4372-8F91-DA630F33E4DA}" type="slidenum">
              <a:rPr lang="pt-PT" altLang="en-US" sz="1200" smtClean="0"/>
              <a:pPr eaLnBrk="1" hangingPunct="1"/>
              <a:t>90</a:t>
            </a:fld>
            <a:endParaRPr lang="pt-PT" altLang="en-US"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Lembram-se dos circuitos </a:t>
            </a:r>
            <a:r>
              <a:rPr lang="en-US" altLang="en-US" b="1" smtClean="0"/>
              <a:t>combinacionais iterativos</a:t>
            </a:r>
            <a:r>
              <a:rPr lang="en-US" altLang="en-US" smtClean="0"/>
              <a:t>?</a:t>
            </a:r>
          </a:p>
          <a:p>
            <a:pPr eaLnBrk="1" hangingPunct="1"/>
            <a:r>
              <a:rPr lang="en-US" altLang="en-US" smtClean="0"/>
              <a:t>São formados por </a:t>
            </a:r>
            <a:r>
              <a:rPr lang="en-US" altLang="en-US" i="1" u="sng" smtClean="0"/>
              <a:t>n</a:t>
            </a:r>
            <a:r>
              <a:rPr lang="en-US" altLang="en-US" u="sng" smtClean="0"/>
              <a:t> módulos combinacionais idênticos</a:t>
            </a:r>
            <a:r>
              <a:rPr lang="en-US" altLang="en-US" smtClean="0"/>
              <a:t>, cada um com </a:t>
            </a:r>
            <a:r>
              <a:rPr lang="en-US" altLang="en-US" u="sng" smtClean="0"/>
              <a:t>entradas/saídas primárias</a:t>
            </a:r>
            <a:r>
              <a:rPr lang="en-US" altLang="en-US" smtClean="0"/>
              <a:t> e </a:t>
            </a:r>
            <a:r>
              <a:rPr lang="en-US" altLang="en-US" u="sng" smtClean="0"/>
              <a:t>entradas/saídas de ligação em cascata.</a:t>
            </a:r>
          </a:p>
          <a:p>
            <a:pPr eaLnBrk="1" hangingPunct="1"/>
            <a:r>
              <a:rPr lang="en-US" altLang="en-US" smtClean="0"/>
              <a:t>Entre os exemplos vistos, estão circuitos </a:t>
            </a:r>
            <a:r>
              <a:rPr lang="en-US" altLang="en-US" i="1" smtClean="0"/>
              <a:t>comparadores</a:t>
            </a:r>
            <a:r>
              <a:rPr lang="en-US" altLang="en-US" smtClean="0"/>
              <a:t> e </a:t>
            </a:r>
            <a:r>
              <a:rPr lang="en-US" altLang="en-US" i="1" smtClean="0"/>
              <a:t>somadores</a:t>
            </a:r>
            <a:r>
              <a:rPr lang="en-US" altLang="en-US" smtClean="0"/>
              <a:t> (fizemos de ambos nas aulas práticas)</a:t>
            </a:r>
          </a:p>
          <a:p>
            <a:pPr eaLnBrk="1" hangingPunct="1"/>
            <a:endParaRPr lang="en-US" altLang="en-US" smtClean="0"/>
          </a:p>
          <a:p>
            <a:pPr eaLnBrk="1" hangingPunct="1"/>
            <a:endParaRPr lang="pt-PT" altLang="en-US" smtClean="0"/>
          </a:p>
          <a:p>
            <a:pPr eaLnBrk="1" hangingPunct="1"/>
            <a:endParaRPr lang="en-US" altLang="en-US" smtClean="0"/>
          </a:p>
          <a:p>
            <a:pPr eaLnBrk="1" hangingPunct="1"/>
            <a:endParaRPr lang="en-US" alt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fld id="{D8ABDC78-B60E-46B3-AA71-58952C1BBF5A}" type="slidenum">
              <a:rPr lang="pt-PT" altLang="en-US" sz="1200" smtClean="0"/>
              <a:pPr eaLnBrk="1" hangingPunct="1"/>
              <a:t>91</a:t>
            </a:fld>
            <a:endParaRPr lang="pt-PT" altLang="en-US" sz="120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Podemos realizar as mesmas funções com </a:t>
            </a:r>
            <a:r>
              <a:rPr lang="en-US" altLang="en-US" u="sng" smtClean="0"/>
              <a:t>um único módulo combinacional em operação sequencial</a:t>
            </a:r>
            <a:r>
              <a:rPr lang="en-US" altLang="en-US" smtClean="0"/>
              <a:t> no tempo.</a:t>
            </a:r>
          </a:p>
          <a:p>
            <a:pPr eaLnBrk="1" hangingPunct="1"/>
            <a:r>
              <a:rPr lang="en-US" altLang="en-US" smtClean="0"/>
              <a:t>Nesta versão sequencial, </a:t>
            </a:r>
            <a:r>
              <a:rPr lang="en-US" altLang="en-US" u="sng" smtClean="0"/>
              <a:t>as entradas/saídas primárias têm que ser apresentadas em série</a:t>
            </a:r>
            <a:r>
              <a:rPr lang="en-US" altLang="en-US" smtClean="0"/>
              <a:t>; é normal usarem-se </a:t>
            </a:r>
            <a:r>
              <a:rPr lang="en-US" altLang="en-US" u="sng" smtClean="0"/>
              <a:t>registos de deslocamento</a:t>
            </a:r>
            <a:r>
              <a:rPr lang="en-US" altLang="en-US" smtClean="0"/>
              <a:t> </a:t>
            </a:r>
            <a:r>
              <a:rPr lang="en-US" altLang="en-US" i="1" smtClean="0"/>
              <a:t>parallel-in</a:t>
            </a:r>
            <a:r>
              <a:rPr lang="en-US" altLang="en-US" smtClean="0"/>
              <a:t>/</a:t>
            </a:r>
            <a:r>
              <a:rPr lang="en-US" altLang="en-US" i="1" smtClean="0"/>
              <a:t>serial-out</a:t>
            </a:r>
            <a:r>
              <a:rPr lang="en-US" altLang="en-US" smtClean="0"/>
              <a:t> para as entradas e </a:t>
            </a:r>
            <a:r>
              <a:rPr lang="en-US" altLang="en-US" i="1" smtClean="0"/>
              <a:t>serial-in</a:t>
            </a:r>
            <a:r>
              <a:rPr lang="en-US" altLang="en-US" smtClean="0"/>
              <a:t>/</a:t>
            </a:r>
            <a:r>
              <a:rPr lang="en-US" altLang="en-US" i="1" smtClean="0"/>
              <a:t>parallel-out</a:t>
            </a:r>
            <a:r>
              <a:rPr lang="en-US" altLang="en-US" smtClean="0"/>
              <a:t> para as saídas.</a:t>
            </a:r>
          </a:p>
          <a:p>
            <a:pPr eaLnBrk="1" hangingPunct="1"/>
            <a:endParaRPr lang="en-US" altLang="en-US" smtClean="0"/>
          </a:p>
          <a:p>
            <a:pPr eaLnBrk="1" hangingPunct="1"/>
            <a:r>
              <a:rPr lang="en-US" altLang="en-US" smtClean="0"/>
              <a:t>Qual das soluções é mais eficiente?.... </a:t>
            </a:r>
          </a:p>
          <a:p>
            <a:pPr eaLnBrk="1" hangingPunct="1">
              <a:buFontTx/>
              <a:buChar char="•"/>
            </a:pPr>
            <a:r>
              <a:rPr lang="en-US" altLang="en-US" smtClean="0"/>
              <a:t>Versão iterativa: </a:t>
            </a:r>
            <a:r>
              <a:rPr lang="en-US" altLang="en-US" i="1" smtClean="0"/>
              <a:t>n</a:t>
            </a:r>
            <a:r>
              <a:rPr lang="en-US" altLang="en-US" smtClean="0"/>
              <a:t> entradas e saídas em paralelo, </a:t>
            </a:r>
            <a:r>
              <a:rPr lang="en-US" altLang="en-US" i="1" smtClean="0"/>
              <a:t>n</a:t>
            </a:r>
            <a:r>
              <a:rPr lang="en-US" altLang="en-US" smtClean="0"/>
              <a:t> unidades, um único atraso combinacional =&gt; </a:t>
            </a:r>
            <a:r>
              <a:rPr lang="en-US" altLang="en-US" u="sng" smtClean="0"/>
              <a:t>mais rápida, mais atravancante</a:t>
            </a:r>
            <a:r>
              <a:rPr lang="en-US" altLang="en-US" smtClean="0"/>
              <a:t>.</a:t>
            </a:r>
          </a:p>
          <a:p>
            <a:pPr eaLnBrk="1" hangingPunct="1">
              <a:buFontTx/>
              <a:buChar char="•"/>
            </a:pPr>
            <a:r>
              <a:rPr lang="en-US" altLang="en-US" smtClean="0"/>
              <a:t>Versão sequencial: </a:t>
            </a:r>
            <a:r>
              <a:rPr lang="en-US" altLang="en-US" i="1" smtClean="0"/>
              <a:t>n</a:t>
            </a:r>
            <a:r>
              <a:rPr lang="en-US" altLang="en-US" smtClean="0"/>
              <a:t> entradas e saídas em série, uma única unidade (+ </a:t>
            </a:r>
            <a:r>
              <a:rPr lang="en-US" altLang="en-US" i="1" smtClean="0"/>
              <a:t>overhead</a:t>
            </a:r>
            <a:r>
              <a:rPr lang="en-US" altLang="en-US" smtClean="0"/>
              <a:t> de </a:t>
            </a:r>
            <a:r>
              <a:rPr lang="en-US" altLang="en-US" i="1" smtClean="0"/>
              <a:t>hardware</a:t>
            </a:r>
            <a:r>
              <a:rPr lang="en-US" altLang="en-US" smtClean="0"/>
              <a:t> para controlo sequencial), </a:t>
            </a:r>
            <a:r>
              <a:rPr lang="en-US" altLang="en-US" i="1" smtClean="0"/>
              <a:t>n</a:t>
            </a:r>
            <a:r>
              <a:rPr lang="en-US" altLang="en-US" smtClean="0"/>
              <a:t> atrasos combinacionais (+ </a:t>
            </a:r>
            <a:r>
              <a:rPr lang="en-US" altLang="en-US" i="1" smtClean="0"/>
              <a:t>overhead</a:t>
            </a:r>
            <a:r>
              <a:rPr lang="en-US" altLang="en-US" smtClean="0"/>
              <a:t> temporal para para garantir margem de </a:t>
            </a:r>
            <a:r>
              <a:rPr lang="en-US" altLang="en-US" i="1" smtClean="0"/>
              <a:t>setup</a:t>
            </a:r>
            <a:r>
              <a:rPr lang="en-US" altLang="en-US" smtClean="0"/>
              <a:t> dos FF) =&gt; </a:t>
            </a:r>
            <a:r>
              <a:rPr lang="en-US" altLang="en-US" u="sng" smtClean="0"/>
              <a:t>mais lenta, menos atravancante</a:t>
            </a:r>
            <a:r>
              <a:rPr lang="en-US" altLang="en-US" smtClean="0"/>
              <a:t>.</a:t>
            </a:r>
          </a:p>
          <a:p>
            <a:pPr eaLnBrk="1" hangingPunct="1"/>
            <a:r>
              <a:rPr lang="en-US" altLang="en-US" smtClean="0"/>
              <a:t>Este é um excelente exemplo de </a:t>
            </a:r>
            <a:r>
              <a:rPr lang="en-US" altLang="en-US" u="sng" smtClean="0"/>
              <a:t>compromisso entre espaço e tempo</a:t>
            </a:r>
            <a:r>
              <a:rPr lang="en-US" altLang="en-US" smtClean="0"/>
              <a:t> no projecto de sistemas digitais. Com o embaratecimento do </a:t>
            </a:r>
            <a:r>
              <a:rPr lang="en-US" altLang="en-US" i="1" smtClean="0"/>
              <a:t>hardware</a:t>
            </a:r>
            <a:r>
              <a:rPr lang="en-US" altLang="en-US" smtClean="0"/>
              <a:t>, as soluções iterativas tendem a ganhar terreno…</a:t>
            </a:r>
          </a:p>
          <a:p>
            <a:pPr eaLnBrk="1" hangingPunct="1"/>
            <a:endParaRPr lang="pt-PT"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9B56D0-84F2-4647-AC5F-B31FE4437C66}" type="slidenum">
              <a:rPr lang="pt-PT"/>
              <a:pPr/>
              <a:t>8</a:t>
            </a:fld>
            <a:endParaRPr lang="pt-PT"/>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xfrm>
            <a:off x="906357" y="4716661"/>
            <a:ext cx="4984962" cy="4468416"/>
          </a:xfrm>
        </p:spPr>
        <p:txBody>
          <a:bodyPr/>
          <a:lstStyle/>
          <a:p>
            <a:r>
              <a:rPr lang="en-US"/>
              <a:t>Análise de regime permanente:</a:t>
            </a:r>
          </a:p>
          <a:p>
            <a:r>
              <a:rPr lang="en-US"/>
              <a:t>Se traçarmos as funções de transferência Vout=T(Vin) dos dois inversores no mesmo gráfico, atendendo às ligações efectuadas, encontramos 3 pontos de intersecção!</a:t>
            </a:r>
          </a:p>
          <a:p>
            <a:endParaRPr lang="en-US"/>
          </a:p>
          <a:p>
            <a:r>
              <a:rPr lang="en-US"/>
              <a:t>Dois pontos são de equilíbrio estável (os que considerámos atrás). Mas há um terceiro ponto de equilíbrio instável também dito de </a:t>
            </a:r>
            <a:r>
              <a:rPr lang="en-US" b="1"/>
              <a:t>meta-estabilidade</a:t>
            </a:r>
            <a:r>
              <a:rPr lang="en-US"/>
              <a:t>.</a:t>
            </a:r>
          </a:p>
          <a:p>
            <a:endParaRPr lang="en-US"/>
          </a:p>
          <a:p>
            <a:r>
              <a:rPr lang="en-US"/>
              <a:t>A meta-estabilidade é intrínsica a qualquer dispositivo bi-estável.</a:t>
            </a:r>
          </a:p>
          <a:p>
            <a:endParaRPr lang="pt-PT"/>
          </a:p>
          <a:p>
            <a:r>
              <a:rPr lang="pt-PT"/>
              <a:t>O funcionamento no ponto de meta-estabilidade é precário; qualquer perturbação (ruído) tende a fazer o ponto de funcionamento afastar-se rapidamente para um dos pontos de estabilidade. </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fld id="{141639D0-C6EB-4FA7-B761-E85DE5343CCE}" type="slidenum">
              <a:rPr lang="pt-PT" altLang="en-US" sz="1200" smtClean="0"/>
              <a:pPr eaLnBrk="1" hangingPunct="1"/>
              <a:t>92</a:t>
            </a:fld>
            <a:endParaRPr lang="pt-PT" altLang="en-US" sz="120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t-PT" altLang="en-US" smtClean="0"/>
              <a:t>Exemplo 1: comparador iterativo vs. sequencial</a:t>
            </a:r>
          </a:p>
          <a:p>
            <a:pPr eaLnBrk="1" hangingPunct="1"/>
            <a:r>
              <a:rPr lang="en-US" altLang="en-US" smtClean="0"/>
              <a:t>Os números a comparar são introduzidos em série em A e B. Deveria acrescentar-se uma entrada de RESET (que forçasse a saída do FF a 1! – pois é esse o valor ´neutro´ inicial de EQI) – porta OR.</a:t>
            </a:r>
          </a:p>
          <a:p>
            <a:pPr eaLnBrk="1" hangingPunct="1"/>
            <a:endParaRPr lang="en-US" altLang="en-US" smtClean="0"/>
          </a:p>
          <a:p>
            <a:pPr eaLnBrk="1" hangingPunct="1"/>
            <a:r>
              <a:rPr lang="en-US" altLang="en-US" smtClean="0"/>
              <a:t>Desafio: implementem este exemplo no </a:t>
            </a:r>
            <a:r>
              <a:rPr lang="en-US" altLang="en-US" i="1" smtClean="0"/>
              <a:t>DesignWorks</a:t>
            </a:r>
            <a:r>
              <a:rPr lang="en-US" altLang="en-US" smtClean="0"/>
              <a:t>, </a:t>
            </a:r>
            <a:r>
              <a:rPr lang="en-US" altLang="en-US" b="1" smtClean="0"/>
              <a:t>completo com shift-registers!</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fld id="{A363CE26-B5FB-444D-8BFA-F5E6E49167C1}" type="slidenum">
              <a:rPr lang="pt-PT" altLang="en-US" sz="1200" smtClean="0"/>
              <a:pPr eaLnBrk="1" hangingPunct="1"/>
              <a:t>93</a:t>
            </a:fld>
            <a:endParaRPr lang="pt-PT" altLang="en-US" sz="12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t-PT" altLang="en-US" smtClean="0"/>
              <a:t>Exemplo 2: somador iterativo vs. sequencial</a:t>
            </a:r>
          </a:p>
          <a:p>
            <a:pPr eaLnBrk="1" hangingPunct="1"/>
            <a:r>
              <a:rPr lang="en-US" altLang="en-US" smtClean="0"/>
              <a:t>A e B correspondem a X e Y.</a:t>
            </a:r>
          </a:p>
          <a:p>
            <a:pPr eaLnBrk="1" hangingPunct="1"/>
            <a:r>
              <a:rPr lang="en-US" altLang="en-US" smtClean="0"/>
              <a:t>As parcelas são introduzidas em série em A e B, a começar pelo LSB.</a:t>
            </a:r>
          </a:p>
          <a:p>
            <a:pPr eaLnBrk="1" hangingPunct="1"/>
            <a:r>
              <a:rPr lang="en-US" altLang="en-US" smtClean="0"/>
              <a:t>Uma entrada de RESET permite limpar o CIN</a:t>
            </a:r>
          </a:p>
          <a:p>
            <a:pPr eaLnBrk="1" hangingPunct="1"/>
            <a:endParaRPr lang="en-US" altLang="en-US" smtClean="0"/>
          </a:p>
          <a:p>
            <a:pPr eaLnBrk="1" hangingPunct="1"/>
            <a:r>
              <a:rPr lang="en-US" altLang="en-US" smtClean="0"/>
              <a:t>Desafio: implementem este exemplo no </a:t>
            </a:r>
            <a:r>
              <a:rPr lang="en-US" altLang="en-US" i="1" smtClean="0"/>
              <a:t>DesignWorks</a:t>
            </a:r>
            <a:r>
              <a:rPr lang="en-US" altLang="en-US" smtClean="0"/>
              <a:t>, </a:t>
            </a:r>
            <a:r>
              <a:rPr lang="en-US" altLang="en-US" b="1" smtClean="0"/>
              <a:t>completo com shift-registers!</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C12829-E82B-4815-97B1-39318715CC84}" type="slidenum">
              <a:rPr lang="en-US" smtClean="0"/>
              <a:pPr/>
              <a:t>94</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7C0C40-E8B1-438F-9CCF-102891C899E1}" type="slidenum">
              <a:rPr lang="pt-PT"/>
              <a:pPr/>
              <a:t>9</a:t>
            </a:fld>
            <a:endParaRPr lang="pt-PT"/>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xfrm>
            <a:off x="906357" y="4716661"/>
            <a:ext cx="4984962" cy="4468416"/>
          </a:xfrm>
        </p:spPr>
        <p:txBody>
          <a:bodyPr/>
          <a:lstStyle/>
          <a:p>
            <a:r>
              <a:rPr lang="pt-PT"/>
              <a:t>Partamos do ponto de equilíbrio meta-estável. Se houver um pequeno ruído que faça subir ligeiramente Vin1…</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400D706-B972-4D61-AF15-67625DD6BC11}" type="slidenum">
              <a:rPr lang="en-US"/>
              <a:pPr>
                <a:defRPr/>
              </a:pPr>
              <a:t>‹#›</a:t>
            </a:fld>
            <a:endParaRPr lang="en-US"/>
          </a:p>
        </p:txBody>
      </p:sp>
      <p:pic>
        <p:nvPicPr>
          <p:cNvPr id="6" name="Picture 19" descr="UA"/>
          <p:cNvPicPr>
            <a:picLocks noChangeAspect="1" noChangeArrowheads="1"/>
          </p:cNvPicPr>
          <p:nvPr userDrawn="1"/>
        </p:nvPicPr>
        <p:blipFill>
          <a:blip r:embed="rId2" cstate="print">
            <a:clrChange>
              <a:clrFrom>
                <a:srgbClr val="010101"/>
              </a:clrFrom>
              <a:clrTo>
                <a:srgbClr val="010101">
                  <a:alpha val="0"/>
                </a:srgbClr>
              </a:clrTo>
            </a:clrChange>
          </a:blip>
          <a:srcRect/>
          <a:stretch>
            <a:fillRect/>
          </a:stretch>
        </p:blipFill>
        <p:spPr bwMode="auto">
          <a:xfrm>
            <a:off x="252413" y="6165850"/>
            <a:ext cx="563562" cy="576263"/>
          </a:xfrm>
          <a:prstGeom prst="rect">
            <a:avLst/>
          </a:prstGeom>
          <a:solidFill>
            <a:schemeClr val="bg1"/>
          </a:solid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1835150" y="6462713"/>
            <a:ext cx="4608513" cy="279400"/>
          </a:xfrm>
          <a:prstGeom prst="rect">
            <a:avLst/>
          </a:prstGeom>
          <a:ln/>
        </p:spPr>
        <p:txBody>
          <a:bodyPr/>
          <a:lstStyle>
            <a:lvl1pPr>
              <a:defRPr/>
            </a:lvl1pPr>
          </a:lstStyle>
          <a:p>
            <a:pPr>
              <a:defRPr/>
            </a:pPr>
            <a:r>
              <a:rPr lang="pt-PT"/>
              <a:t>Sistemas Digitais (Bolonha), 2007, Iouliia Skliarova</a:t>
            </a:r>
          </a:p>
        </p:txBody>
      </p:sp>
      <p:sp>
        <p:nvSpPr>
          <p:cNvPr id="5" name="Rectangle 6"/>
          <p:cNvSpPr>
            <a:spLocks noGrp="1" noChangeArrowheads="1"/>
          </p:cNvSpPr>
          <p:nvPr>
            <p:ph type="sldNum" sz="quarter" idx="11"/>
          </p:nvPr>
        </p:nvSpPr>
        <p:spPr>
          <a:ln/>
        </p:spPr>
        <p:txBody>
          <a:bodyPr/>
          <a:lstStyle>
            <a:lvl1pPr>
              <a:defRPr/>
            </a:lvl1pPr>
          </a:lstStyle>
          <a:p>
            <a:pPr>
              <a:defRPr/>
            </a:pPr>
            <a:fld id="{C41450AB-3E2D-4B9B-A138-0ED830B515D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1835150" y="6462713"/>
            <a:ext cx="4608513" cy="279400"/>
          </a:xfrm>
          <a:prstGeom prst="rect">
            <a:avLst/>
          </a:prstGeom>
          <a:ln/>
        </p:spPr>
        <p:txBody>
          <a:bodyPr/>
          <a:lstStyle>
            <a:lvl1pPr>
              <a:defRPr/>
            </a:lvl1pPr>
          </a:lstStyle>
          <a:p>
            <a:pPr>
              <a:defRPr/>
            </a:pPr>
            <a:r>
              <a:rPr lang="pt-PT"/>
              <a:t>Sistemas Digitais (Bolonha), 2007, Iouliia Skliarova</a:t>
            </a:r>
          </a:p>
        </p:txBody>
      </p:sp>
      <p:sp>
        <p:nvSpPr>
          <p:cNvPr id="5" name="Rectangle 6"/>
          <p:cNvSpPr>
            <a:spLocks noGrp="1" noChangeArrowheads="1"/>
          </p:cNvSpPr>
          <p:nvPr>
            <p:ph type="sldNum" sz="quarter" idx="11"/>
          </p:nvPr>
        </p:nvSpPr>
        <p:spPr>
          <a:ln/>
        </p:spPr>
        <p:txBody>
          <a:bodyPr/>
          <a:lstStyle>
            <a:lvl1pPr>
              <a:defRPr/>
            </a:lvl1pPr>
          </a:lstStyle>
          <a:p>
            <a:pPr>
              <a:defRPr/>
            </a:pPr>
            <a:fld id="{F574C042-09BD-43FA-B5D7-7EDAC4534A5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0"/>
          </p:nvPr>
        </p:nvSpPr>
        <p:spPr>
          <a:xfrm>
            <a:off x="1835150" y="6462713"/>
            <a:ext cx="4608513" cy="279400"/>
          </a:xfrm>
          <a:prstGeom prst="rect">
            <a:avLst/>
          </a:prstGeom>
        </p:spPr>
        <p:txBody>
          <a:bodyPr/>
          <a:lstStyle>
            <a:lvl1pPr>
              <a:defRPr/>
            </a:lvl1pPr>
          </a:lstStyle>
          <a:p>
            <a:r>
              <a:rPr lang="en-US"/>
              <a:t>Sistemas Digitais (Bolonha), 2007, Guilherme Campos</a:t>
            </a:r>
          </a:p>
        </p:txBody>
      </p:sp>
      <p:sp>
        <p:nvSpPr>
          <p:cNvPr id="4" name="Slide Number Placeholder 3"/>
          <p:cNvSpPr>
            <a:spLocks noGrp="1"/>
          </p:cNvSpPr>
          <p:nvPr>
            <p:ph type="sldNum" sz="quarter" idx="11"/>
          </p:nvPr>
        </p:nvSpPr>
        <p:spPr>
          <a:xfrm>
            <a:off x="6877050" y="6245225"/>
            <a:ext cx="1090613" cy="476250"/>
          </a:xfrm>
        </p:spPr>
        <p:txBody>
          <a:bodyPr/>
          <a:lstStyle>
            <a:lvl1pPr>
              <a:defRPr/>
            </a:lvl1pPr>
          </a:lstStyle>
          <a:p>
            <a:fld id="{5DCA10B8-72F8-40C3-9F52-7B78E2067910}" type="slidenum">
              <a:rPr lang="en-US"/>
              <a:pPr/>
              <a:t>‹#›</a:t>
            </a:fld>
            <a:endParaRPr lang="en-US"/>
          </a:p>
        </p:txBody>
      </p:sp>
    </p:spTree>
    <p:extLst>
      <p:ext uri="{BB962C8B-B14F-4D97-AF65-F5344CB8AC3E}">
        <p14:creationId xmlns:p14="http://schemas.microsoft.com/office/powerpoint/2010/main" val="382811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1835150" y="6462713"/>
            <a:ext cx="4608513" cy="279400"/>
          </a:xfrm>
          <a:prstGeom prst="rect">
            <a:avLst/>
          </a:prstGeom>
          <a:ln/>
        </p:spPr>
        <p:txBody>
          <a:bodyPr/>
          <a:lstStyle>
            <a:lvl1pPr>
              <a:defRPr/>
            </a:lvl1pPr>
          </a:lstStyle>
          <a:p>
            <a:pPr>
              <a:defRPr/>
            </a:pPr>
            <a:r>
              <a:rPr lang="pt-PT"/>
              <a:t>Sistemas Digitais (Bolonha), 2007, Iouliia Skliarova</a:t>
            </a:r>
          </a:p>
        </p:txBody>
      </p:sp>
      <p:sp>
        <p:nvSpPr>
          <p:cNvPr id="5" name="Rectangle 6"/>
          <p:cNvSpPr>
            <a:spLocks noGrp="1" noChangeArrowheads="1"/>
          </p:cNvSpPr>
          <p:nvPr>
            <p:ph type="sldNum" sz="quarter" idx="11"/>
          </p:nvPr>
        </p:nvSpPr>
        <p:spPr>
          <a:ln/>
        </p:spPr>
        <p:txBody>
          <a:bodyPr/>
          <a:lstStyle>
            <a:lvl1pPr>
              <a:defRPr/>
            </a:lvl1pPr>
          </a:lstStyle>
          <a:p>
            <a:pPr>
              <a:defRPr/>
            </a:pPr>
            <a:fld id="{AFC12320-79DA-47E6-A17F-EBC10B0713B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xfrm>
            <a:off x="1835150" y="6462713"/>
            <a:ext cx="4608513" cy="279400"/>
          </a:xfrm>
          <a:prstGeom prst="rect">
            <a:avLst/>
          </a:prstGeom>
          <a:ln/>
        </p:spPr>
        <p:txBody>
          <a:bodyPr/>
          <a:lstStyle>
            <a:lvl1pPr>
              <a:defRPr/>
            </a:lvl1pPr>
          </a:lstStyle>
          <a:p>
            <a:pPr>
              <a:defRPr/>
            </a:pPr>
            <a:r>
              <a:rPr lang="pt-PT"/>
              <a:t>Sistemas Digitais (Bolonha), 2007, Iouliia Skliarova</a:t>
            </a:r>
          </a:p>
        </p:txBody>
      </p:sp>
      <p:sp>
        <p:nvSpPr>
          <p:cNvPr id="5" name="Rectangle 6"/>
          <p:cNvSpPr>
            <a:spLocks noGrp="1" noChangeArrowheads="1"/>
          </p:cNvSpPr>
          <p:nvPr>
            <p:ph type="sldNum" sz="quarter" idx="11"/>
          </p:nvPr>
        </p:nvSpPr>
        <p:spPr>
          <a:ln/>
        </p:spPr>
        <p:txBody>
          <a:bodyPr/>
          <a:lstStyle>
            <a:lvl1pPr>
              <a:defRPr/>
            </a:lvl1pPr>
          </a:lstStyle>
          <a:p>
            <a:pPr>
              <a:defRPr/>
            </a:pPr>
            <a:fld id="{62A3ED44-EC97-46E9-891C-914954BF76C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xfrm>
            <a:off x="1835150" y="6462713"/>
            <a:ext cx="4608513" cy="279400"/>
          </a:xfrm>
          <a:prstGeom prst="rect">
            <a:avLst/>
          </a:prstGeom>
          <a:ln/>
        </p:spPr>
        <p:txBody>
          <a:bodyPr/>
          <a:lstStyle>
            <a:lvl1pPr>
              <a:defRPr/>
            </a:lvl1pPr>
          </a:lstStyle>
          <a:p>
            <a:pPr>
              <a:defRPr/>
            </a:pPr>
            <a:r>
              <a:rPr lang="pt-PT"/>
              <a:t>Sistemas Digitais (Bolonha), 2007, Iouliia Skliarova</a:t>
            </a:r>
          </a:p>
        </p:txBody>
      </p:sp>
      <p:sp>
        <p:nvSpPr>
          <p:cNvPr id="6" name="Rectangle 6"/>
          <p:cNvSpPr>
            <a:spLocks noGrp="1" noChangeArrowheads="1"/>
          </p:cNvSpPr>
          <p:nvPr>
            <p:ph type="sldNum" sz="quarter" idx="11"/>
          </p:nvPr>
        </p:nvSpPr>
        <p:spPr>
          <a:ln/>
        </p:spPr>
        <p:txBody>
          <a:bodyPr/>
          <a:lstStyle>
            <a:lvl1pPr>
              <a:defRPr/>
            </a:lvl1pPr>
          </a:lstStyle>
          <a:p>
            <a:pPr>
              <a:defRPr/>
            </a:pPr>
            <a:fld id="{5190B8A6-5AC9-493C-B40E-0664CA6C07F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xfrm>
            <a:off x="1835150" y="6462713"/>
            <a:ext cx="4608513" cy="279400"/>
          </a:xfrm>
          <a:prstGeom prst="rect">
            <a:avLst/>
          </a:prstGeom>
          <a:ln/>
        </p:spPr>
        <p:txBody>
          <a:bodyPr/>
          <a:lstStyle>
            <a:lvl1pPr>
              <a:defRPr/>
            </a:lvl1pPr>
          </a:lstStyle>
          <a:p>
            <a:pPr>
              <a:defRPr/>
            </a:pPr>
            <a:r>
              <a:rPr lang="pt-PT"/>
              <a:t>Sistemas Digitais (Bolonha), 2007, Iouliia Skliarova</a:t>
            </a:r>
          </a:p>
        </p:txBody>
      </p:sp>
      <p:sp>
        <p:nvSpPr>
          <p:cNvPr id="8" name="Rectangle 6"/>
          <p:cNvSpPr>
            <a:spLocks noGrp="1" noChangeArrowheads="1"/>
          </p:cNvSpPr>
          <p:nvPr>
            <p:ph type="sldNum" sz="quarter" idx="11"/>
          </p:nvPr>
        </p:nvSpPr>
        <p:spPr>
          <a:ln/>
        </p:spPr>
        <p:txBody>
          <a:bodyPr/>
          <a:lstStyle>
            <a:lvl1pPr>
              <a:defRPr/>
            </a:lvl1pPr>
          </a:lstStyle>
          <a:p>
            <a:pPr>
              <a:defRPr/>
            </a:pPr>
            <a:fld id="{DA4D7BDB-6FD0-49E8-8665-D481DAA1B94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xfrm>
            <a:off x="1835150" y="6462713"/>
            <a:ext cx="4608513" cy="279400"/>
          </a:xfrm>
          <a:prstGeom prst="rect">
            <a:avLst/>
          </a:prstGeom>
          <a:ln/>
        </p:spPr>
        <p:txBody>
          <a:bodyPr/>
          <a:lstStyle>
            <a:lvl1pPr>
              <a:defRPr/>
            </a:lvl1pPr>
          </a:lstStyle>
          <a:p>
            <a:pPr>
              <a:defRPr/>
            </a:pPr>
            <a:r>
              <a:rPr lang="pt-PT"/>
              <a:t>Sistemas Digitais (Bolonha), 2007, Iouliia Skliarova</a:t>
            </a:r>
          </a:p>
        </p:txBody>
      </p:sp>
      <p:sp>
        <p:nvSpPr>
          <p:cNvPr id="4" name="Rectangle 6"/>
          <p:cNvSpPr>
            <a:spLocks noGrp="1" noChangeArrowheads="1"/>
          </p:cNvSpPr>
          <p:nvPr>
            <p:ph type="sldNum" sz="quarter" idx="11"/>
          </p:nvPr>
        </p:nvSpPr>
        <p:spPr>
          <a:ln/>
        </p:spPr>
        <p:txBody>
          <a:bodyPr/>
          <a:lstStyle>
            <a:lvl1pPr>
              <a:defRPr/>
            </a:lvl1pPr>
          </a:lstStyle>
          <a:p>
            <a:pPr>
              <a:defRPr/>
            </a:pPr>
            <a:fld id="{BCB87853-F9B2-44FA-98D6-8F6027E3ED7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11"/>
          </p:nvPr>
        </p:nvSpPr>
        <p:spPr>
          <a:ln/>
        </p:spPr>
        <p:txBody>
          <a:bodyPr/>
          <a:lstStyle>
            <a:lvl1pPr>
              <a:defRPr u="none"/>
            </a:lvl1pPr>
          </a:lstStyle>
          <a:p>
            <a:pPr>
              <a:defRPr/>
            </a:pPr>
            <a:fld id="{508575BA-5DA0-4125-9823-22F0C6E9AE9A}" type="slidenum">
              <a:rPr lang="en-US" smtClean="0"/>
              <a:pPr>
                <a:defRPr/>
              </a:pPr>
              <a:t>‹#›</a:t>
            </a:fld>
            <a:endParaRPr lang="en-US"/>
          </a:p>
        </p:txBody>
      </p:sp>
      <p:pic>
        <p:nvPicPr>
          <p:cNvPr id="4" name="Picture 19" descr="UA"/>
          <p:cNvPicPr>
            <a:picLocks noChangeAspect="1" noChangeArrowheads="1"/>
          </p:cNvPicPr>
          <p:nvPr userDrawn="1"/>
        </p:nvPicPr>
        <p:blipFill>
          <a:blip r:embed="rId2" cstate="print">
            <a:clrChange>
              <a:clrFrom>
                <a:srgbClr val="010101"/>
              </a:clrFrom>
              <a:clrTo>
                <a:srgbClr val="010101">
                  <a:alpha val="0"/>
                </a:srgbClr>
              </a:clrTo>
            </a:clrChange>
          </a:blip>
          <a:srcRect/>
          <a:stretch>
            <a:fillRect/>
          </a:stretch>
        </p:blipFill>
        <p:spPr bwMode="auto">
          <a:xfrm>
            <a:off x="252413" y="6165850"/>
            <a:ext cx="563562" cy="576263"/>
          </a:xfrm>
          <a:prstGeom prst="rect">
            <a:avLst/>
          </a:prstGeom>
          <a:solidFill>
            <a:schemeClr val="bg1"/>
          </a:solidFill>
          <a:ln w="9525">
            <a:noFill/>
            <a:miter lim="800000"/>
            <a:headEnd/>
            <a:tailEnd/>
          </a:ln>
        </p:spPr>
      </p:pic>
      <p:sp>
        <p:nvSpPr>
          <p:cNvPr id="5" name="TextBox 4"/>
          <p:cNvSpPr txBox="1"/>
          <p:nvPr userDrawn="1"/>
        </p:nvSpPr>
        <p:spPr>
          <a:xfrm>
            <a:off x="2699792" y="6453188"/>
            <a:ext cx="2519362" cy="277812"/>
          </a:xfrm>
          <a:prstGeom prst="rect">
            <a:avLst/>
          </a:prstGeom>
          <a:noFill/>
        </p:spPr>
        <p:txBody>
          <a:bodyPr>
            <a:spAutoFit/>
          </a:bodyPr>
          <a:lstStyle/>
          <a:p>
            <a:pPr>
              <a:defRPr/>
            </a:pPr>
            <a:r>
              <a:rPr lang="pt-PT" sz="1200" u="none" noProof="0" dirty="0" smtClean="0"/>
              <a:t>Introdução</a:t>
            </a:r>
            <a:r>
              <a:rPr lang="pt-PT" sz="1200" u="none" baseline="0" noProof="0" dirty="0" smtClean="0"/>
              <a:t> aos </a:t>
            </a:r>
            <a:r>
              <a:rPr lang="pt-PT" sz="1200" u="none" noProof="0" dirty="0" smtClean="0"/>
              <a:t>Sistemas Digitais</a:t>
            </a:r>
            <a:endParaRPr lang="pt-PT" sz="1200" u="none"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xfrm>
            <a:off x="1835150" y="6462713"/>
            <a:ext cx="4608513" cy="279400"/>
          </a:xfrm>
          <a:prstGeom prst="rect">
            <a:avLst/>
          </a:prstGeom>
          <a:ln/>
        </p:spPr>
        <p:txBody>
          <a:bodyPr/>
          <a:lstStyle>
            <a:lvl1pPr>
              <a:defRPr/>
            </a:lvl1pPr>
          </a:lstStyle>
          <a:p>
            <a:pPr>
              <a:defRPr/>
            </a:pPr>
            <a:r>
              <a:rPr lang="pt-PT"/>
              <a:t>Sistemas Digitais (Bolonha), 2007, Iouliia Skliarova</a:t>
            </a:r>
          </a:p>
        </p:txBody>
      </p:sp>
      <p:sp>
        <p:nvSpPr>
          <p:cNvPr id="6" name="Rectangle 6"/>
          <p:cNvSpPr>
            <a:spLocks noGrp="1" noChangeArrowheads="1"/>
          </p:cNvSpPr>
          <p:nvPr>
            <p:ph type="sldNum" sz="quarter" idx="11"/>
          </p:nvPr>
        </p:nvSpPr>
        <p:spPr>
          <a:ln/>
        </p:spPr>
        <p:txBody>
          <a:bodyPr/>
          <a:lstStyle>
            <a:lvl1pPr>
              <a:defRPr/>
            </a:lvl1pPr>
          </a:lstStyle>
          <a:p>
            <a:pPr>
              <a:defRPr/>
            </a:pPr>
            <a:fld id="{88DF02C4-9929-427B-9B42-CB5A8C61A73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xfrm>
            <a:off x="1835150" y="6462713"/>
            <a:ext cx="4608513" cy="279400"/>
          </a:xfrm>
          <a:prstGeom prst="rect">
            <a:avLst/>
          </a:prstGeom>
          <a:ln/>
        </p:spPr>
        <p:txBody>
          <a:bodyPr/>
          <a:lstStyle>
            <a:lvl1pPr>
              <a:defRPr/>
            </a:lvl1pPr>
          </a:lstStyle>
          <a:p>
            <a:pPr>
              <a:defRPr/>
            </a:pPr>
            <a:r>
              <a:rPr lang="pt-PT"/>
              <a:t>Sistemas Digitais (Bolonha), 2007, Iouliia Skliarova</a:t>
            </a:r>
          </a:p>
        </p:txBody>
      </p:sp>
      <p:sp>
        <p:nvSpPr>
          <p:cNvPr id="6" name="Rectangle 6"/>
          <p:cNvSpPr>
            <a:spLocks noGrp="1" noChangeArrowheads="1"/>
          </p:cNvSpPr>
          <p:nvPr>
            <p:ph type="sldNum" sz="quarter" idx="11"/>
          </p:nvPr>
        </p:nvSpPr>
        <p:spPr>
          <a:ln/>
        </p:spPr>
        <p:txBody>
          <a:bodyPr/>
          <a:lstStyle>
            <a:lvl1pPr>
              <a:defRPr/>
            </a:lvl1pPr>
          </a:lstStyle>
          <a:p>
            <a:pPr>
              <a:defRPr/>
            </a:pPr>
            <a:fld id="{1C3CEB9C-6DD1-4444-A1F0-07673E7F61A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3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877050" y="6245225"/>
            <a:ext cx="109061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u="none" smtClean="0"/>
            </a:lvl1pPr>
          </a:lstStyle>
          <a:p>
            <a:pPr>
              <a:defRPr/>
            </a:pPr>
            <a:fld id="{D6963505-3A2A-420A-BB12-24870AEC33A3}" type="slidenum">
              <a:rPr lang="en-US"/>
              <a:pPr>
                <a:defRPr/>
              </a:pPr>
              <a:t>‹#›</a:t>
            </a:fld>
            <a:endParaRPr lang="en-US"/>
          </a:p>
        </p:txBody>
      </p:sp>
      <p:pic>
        <p:nvPicPr>
          <p:cNvPr id="18439" name="Picture 8" descr="IEETA"/>
          <p:cNvPicPr>
            <a:picLocks noChangeAspect="1" noChangeArrowheads="1"/>
          </p:cNvPicPr>
          <p:nvPr userDrawn="1"/>
        </p:nvPicPr>
        <p:blipFill>
          <a:blip r:embed="rId14" cstate="print"/>
          <a:srcRect/>
          <a:stretch>
            <a:fillRect/>
          </a:stretch>
        </p:blipFill>
        <p:spPr bwMode="auto">
          <a:xfrm>
            <a:off x="8388350" y="6165850"/>
            <a:ext cx="403225" cy="606425"/>
          </a:xfrm>
          <a:prstGeom prst="rect">
            <a:avLst/>
          </a:prstGeom>
          <a:noFill/>
          <a:ln w="9525">
            <a:noFill/>
            <a:miter lim="800000"/>
            <a:headEnd/>
            <a:tailEnd/>
          </a:ln>
        </p:spPr>
      </p:pic>
      <p:sp>
        <p:nvSpPr>
          <p:cNvPr id="1033" name="Line 9"/>
          <p:cNvSpPr>
            <a:spLocks noChangeShapeType="1"/>
          </p:cNvSpPr>
          <p:nvPr userDrawn="1"/>
        </p:nvSpPr>
        <p:spPr bwMode="auto">
          <a:xfrm>
            <a:off x="1763713" y="6381750"/>
            <a:ext cx="4752975" cy="0"/>
          </a:xfrm>
          <a:prstGeom prst="line">
            <a:avLst/>
          </a:prstGeom>
          <a:noFill/>
          <a:ln w="9525" cap="rnd">
            <a:solidFill>
              <a:schemeClr val="tx1"/>
            </a:solidFill>
            <a:prstDash val="sysDot"/>
            <a:round/>
            <a:headEnd/>
            <a:tailEnd/>
          </a:ln>
          <a:effectLst/>
        </p:spPr>
        <p:txBody>
          <a:bodyPr/>
          <a:lstStyle/>
          <a:p>
            <a:pPr>
              <a:defRPr/>
            </a:pPr>
            <a:endParaRPr lang="en-US"/>
          </a:p>
        </p:txBody>
      </p:sp>
      <p:sp>
        <p:nvSpPr>
          <p:cNvPr id="1034" name="Text Box 10"/>
          <p:cNvSpPr txBox="1">
            <a:spLocks noChangeArrowheads="1"/>
          </p:cNvSpPr>
          <p:nvPr userDrawn="1"/>
        </p:nvSpPr>
        <p:spPr bwMode="auto">
          <a:xfrm>
            <a:off x="4840288" y="4313238"/>
            <a:ext cx="184150" cy="366712"/>
          </a:xfrm>
          <a:prstGeom prst="rect">
            <a:avLst/>
          </a:prstGeom>
          <a:noFill/>
          <a:ln w="9525">
            <a:noFill/>
            <a:miter lim="800000"/>
            <a:headEnd/>
            <a:tailEnd/>
          </a:ln>
          <a:effectLst/>
        </p:spPr>
        <p:txBody>
          <a:bodyPr wrap="none">
            <a:spAutoFit/>
          </a:bodyPr>
          <a:lstStyle/>
          <a:p>
            <a:pPr>
              <a:defRPr/>
            </a:pPr>
            <a:endParaRPr lang="en-US" u="none"/>
          </a:p>
        </p:txBody>
      </p:sp>
      <p:sp>
        <p:nvSpPr>
          <p:cNvPr id="1035" name="Text Box 11"/>
          <p:cNvSpPr txBox="1">
            <a:spLocks noChangeArrowheads="1"/>
          </p:cNvSpPr>
          <p:nvPr userDrawn="1"/>
        </p:nvSpPr>
        <p:spPr bwMode="auto">
          <a:xfrm>
            <a:off x="158750" y="4889500"/>
            <a:ext cx="184150" cy="366713"/>
          </a:xfrm>
          <a:prstGeom prst="rect">
            <a:avLst/>
          </a:prstGeom>
          <a:noFill/>
          <a:ln w="9525">
            <a:noFill/>
            <a:miter lim="800000"/>
            <a:headEnd/>
            <a:tailEnd/>
          </a:ln>
          <a:effectLst/>
        </p:spPr>
        <p:txBody>
          <a:bodyPr wrap="none">
            <a:spAutoFit/>
          </a:bodyPr>
          <a:lstStyle/>
          <a:p>
            <a:pPr>
              <a:defRPr/>
            </a:pPr>
            <a:endParaRPr lang="en-US" u="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png"/><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png"/><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2.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11.png"/><Relationship Id="rId4" Type="http://schemas.openxmlformats.org/officeDocument/2006/relationships/oleObject" Target="../embeddings/oleObject9.bin"/><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3.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3.bin"/><Relationship Id="rId11" Type="http://schemas.openxmlformats.org/officeDocument/2006/relationships/image" Target="../media/image16.png"/><Relationship Id="rId5" Type="http://schemas.openxmlformats.org/officeDocument/2006/relationships/image" Target="../media/image6.png"/><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17.png"/><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8.png"/><Relationship Id="rId4" Type="http://schemas.openxmlformats.org/officeDocument/2006/relationships/oleObject" Target="../embeddings/oleObject19.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16.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1.bin"/><Relationship Id="rId11" Type="http://schemas.openxmlformats.org/officeDocument/2006/relationships/image" Target="../media/image21.png"/><Relationship Id="rId5" Type="http://schemas.openxmlformats.org/officeDocument/2006/relationships/image" Target="../media/image19.png"/><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17.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5.bin"/><Relationship Id="rId5" Type="http://schemas.openxmlformats.org/officeDocument/2006/relationships/image" Target="../media/image22.png"/><Relationship Id="rId4" Type="http://schemas.openxmlformats.org/officeDocument/2006/relationships/oleObject" Target="../embeddings/oleObject24.bin"/><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18.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8.bin"/><Relationship Id="rId11" Type="http://schemas.openxmlformats.org/officeDocument/2006/relationships/image" Target="../media/image16.png"/><Relationship Id="rId5" Type="http://schemas.openxmlformats.org/officeDocument/2006/relationships/image" Target="../media/image23.png"/><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19.xml"/><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2.bin"/><Relationship Id="rId5" Type="http://schemas.openxmlformats.org/officeDocument/2006/relationships/image" Target="../media/image25.png"/><Relationship Id="rId4" Type="http://schemas.openxmlformats.org/officeDocument/2006/relationships/oleObject" Target="../embeddings/oleObject31.bin"/><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20.xml"/><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5.bin"/><Relationship Id="rId5" Type="http://schemas.openxmlformats.org/officeDocument/2006/relationships/image" Target="../media/image27.png"/><Relationship Id="rId4" Type="http://schemas.openxmlformats.org/officeDocument/2006/relationships/oleObject" Target="../embeddings/oleObject34.bin"/><Relationship Id="rId9"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9.png"/><Relationship Id="rId4" Type="http://schemas.openxmlformats.org/officeDocument/2006/relationships/oleObject" Target="../embeddings/oleObject3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30.png"/><Relationship Id="rId4" Type="http://schemas.openxmlformats.org/officeDocument/2006/relationships/oleObject" Target="../embeddings/oleObject38.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24.xml"/><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40.bin"/><Relationship Id="rId5" Type="http://schemas.openxmlformats.org/officeDocument/2006/relationships/image" Target="../media/image31.png"/><Relationship Id="rId4" Type="http://schemas.openxmlformats.org/officeDocument/2006/relationships/oleObject" Target="../embeddings/oleObject39.bin"/><Relationship Id="rId9"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3.bin"/><Relationship Id="rId5" Type="http://schemas.openxmlformats.org/officeDocument/2006/relationships/image" Target="../media/image34.png"/><Relationship Id="rId4" Type="http://schemas.openxmlformats.org/officeDocument/2006/relationships/oleObject" Target="../embeddings/oleObject42.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35.png"/><Relationship Id="rId4" Type="http://schemas.openxmlformats.org/officeDocument/2006/relationships/oleObject" Target="../embeddings/oleObject44.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36.png"/><Relationship Id="rId4" Type="http://schemas.openxmlformats.org/officeDocument/2006/relationships/oleObject" Target="../embeddings/oleObject45.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28.xml"/><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7.bin"/><Relationship Id="rId11" Type="http://schemas.openxmlformats.org/officeDocument/2006/relationships/image" Target="../media/image40.png"/><Relationship Id="rId5" Type="http://schemas.openxmlformats.org/officeDocument/2006/relationships/image" Target="../media/image37.png"/><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3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41.png"/><Relationship Id="rId4" Type="http://schemas.openxmlformats.org/officeDocument/2006/relationships/oleObject" Target="../embeddings/oleObject50.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42.png"/><Relationship Id="rId4" Type="http://schemas.openxmlformats.org/officeDocument/2006/relationships/oleObject" Target="../embeddings/oleObject51.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36.xml"/><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53.bin"/><Relationship Id="rId11" Type="http://schemas.openxmlformats.org/officeDocument/2006/relationships/image" Target="../media/image46.png"/><Relationship Id="rId5" Type="http://schemas.openxmlformats.org/officeDocument/2006/relationships/image" Target="../media/image43.png"/><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45.png"/></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46.png"/><Relationship Id="rId3" Type="http://schemas.openxmlformats.org/officeDocument/2006/relationships/notesSlide" Target="../notesSlides/notesSlide37.xml"/><Relationship Id="rId7" Type="http://schemas.openxmlformats.org/officeDocument/2006/relationships/image" Target="../media/image47.png"/><Relationship Id="rId12"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57.bin"/><Relationship Id="rId11" Type="http://schemas.openxmlformats.org/officeDocument/2006/relationships/image" Target="../media/image49.png"/><Relationship Id="rId5" Type="http://schemas.openxmlformats.org/officeDocument/2006/relationships/image" Target="../media/image45.png"/><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50.png"/><Relationship Id="rId4" Type="http://schemas.openxmlformats.org/officeDocument/2006/relationships/oleObject" Target="../embeddings/oleObject61.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42.png"/><Relationship Id="rId4" Type="http://schemas.openxmlformats.org/officeDocument/2006/relationships/oleObject" Target="../embeddings/oleObject62.bin"/></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64.bin"/><Relationship Id="rId5" Type="http://schemas.openxmlformats.org/officeDocument/2006/relationships/image" Target="../media/image51.png"/><Relationship Id="rId4" Type="http://schemas.openxmlformats.org/officeDocument/2006/relationships/oleObject" Target="../embeddings/oleObject63.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53.png"/><Relationship Id="rId4" Type="http://schemas.openxmlformats.org/officeDocument/2006/relationships/oleObject" Target="../embeddings/oleObject65.bin"/></Relationships>
</file>

<file path=ppt/slides/_rels/slide42.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42.png"/><Relationship Id="rId4" Type="http://schemas.openxmlformats.org/officeDocument/2006/relationships/oleObject" Target="../embeddings/oleObject66.bin"/></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57.wmf"/></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58.wmf"/><Relationship Id="rId4" Type="http://schemas.openxmlformats.org/officeDocument/2006/relationships/oleObject" Target="../embeddings/oleObject68.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59.wmf"/></Relationships>
</file>

<file path=ppt/slides/_rels/slide59.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61.wmf"/><Relationship Id="rId5" Type="http://schemas.openxmlformats.org/officeDocument/2006/relationships/oleObject" Target="../embeddings/oleObject71.bin"/><Relationship Id="rId4" Type="http://schemas.openxmlformats.org/officeDocument/2006/relationships/image" Target="../media/image60.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74.bin"/><Relationship Id="rId5" Type="http://schemas.openxmlformats.org/officeDocument/2006/relationships/image" Target="../media/image65.png"/><Relationship Id="rId4" Type="http://schemas.openxmlformats.org/officeDocument/2006/relationships/oleObject" Target="../embeddings/oleObject73.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4.xml"/><Relationship Id="rId7"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76.bin"/><Relationship Id="rId5" Type="http://schemas.openxmlformats.org/officeDocument/2006/relationships/image" Target="../media/image67.png"/><Relationship Id="rId4" Type="http://schemas.openxmlformats.org/officeDocument/2006/relationships/oleObject" Target="../embeddings/oleObject75.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68.png"/><Relationship Id="rId2" Type="http://schemas.openxmlformats.org/officeDocument/2006/relationships/slideLayout" Target="../slideLayouts/slideLayout12.xml"/><Relationship Id="rId1" Type="http://schemas.openxmlformats.org/officeDocument/2006/relationships/vmlDrawing" Target="../drawings/vmlDrawing39.vml"/><Relationship Id="rId6" Type="http://schemas.openxmlformats.org/officeDocument/2006/relationships/oleObject" Target="../embeddings/oleObject78.bin"/><Relationship Id="rId5" Type="http://schemas.openxmlformats.org/officeDocument/2006/relationships/image" Target="../media/image69.png"/><Relationship Id="rId4" Type="http://schemas.openxmlformats.org/officeDocument/2006/relationships/oleObject" Target="../embeddings/oleObject77.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notesSlide" Target="../notesSlides/notesSlide56.xml"/><Relationship Id="rId7" Type="http://schemas.openxmlformats.org/officeDocument/2006/relationships/image" Target="../media/image71.png"/><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80.bin"/><Relationship Id="rId5" Type="http://schemas.openxmlformats.org/officeDocument/2006/relationships/image" Target="../media/image70.png"/><Relationship Id="rId4" Type="http://schemas.openxmlformats.org/officeDocument/2006/relationships/oleObject" Target="../embeddings/oleObject79.bin"/><Relationship Id="rId9" Type="http://schemas.openxmlformats.org/officeDocument/2006/relationships/image" Target="../media/image68.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image" Target="../media/image70.png"/><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83.bin"/><Relationship Id="rId5" Type="http://schemas.openxmlformats.org/officeDocument/2006/relationships/image" Target="../media/image72.png"/><Relationship Id="rId4" Type="http://schemas.openxmlformats.org/officeDocument/2006/relationships/oleObject" Target="../embeddings/oleObject8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image" Target="../media/image7.png"/><Relationship Id="rId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image" Target="../media/image73.png"/><Relationship Id="rId4" Type="http://schemas.openxmlformats.org/officeDocument/2006/relationships/oleObject" Target="../embeddings/oleObject84.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43.vml"/><Relationship Id="rId5" Type="http://schemas.openxmlformats.org/officeDocument/2006/relationships/image" Target="../media/image74.png"/><Relationship Id="rId4" Type="http://schemas.openxmlformats.org/officeDocument/2006/relationships/oleObject" Target="../embeddings/oleObject85.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44.vml"/><Relationship Id="rId5" Type="http://schemas.openxmlformats.org/officeDocument/2006/relationships/image" Target="../media/image75.png"/><Relationship Id="rId4" Type="http://schemas.openxmlformats.org/officeDocument/2006/relationships/oleObject" Target="../embeddings/oleObject86.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45.vml"/><Relationship Id="rId5" Type="http://schemas.openxmlformats.org/officeDocument/2006/relationships/image" Target="../media/image76.png"/><Relationship Id="rId4" Type="http://schemas.openxmlformats.org/officeDocument/2006/relationships/oleObject" Target="../embeddings/oleObject87.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46.vml"/><Relationship Id="rId5" Type="http://schemas.openxmlformats.org/officeDocument/2006/relationships/image" Target="../media/image77.png"/><Relationship Id="rId4" Type="http://schemas.openxmlformats.org/officeDocument/2006/relationships/oleObject" Target="../embeddings/oleObject88.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oleObject" Target="../embeddings/oleObject89.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48.vml"/><Relationship Id="rId5" Type="http://schemas.openxmlformats.org/officeDocument/2006/relationships/image" Target="../media/image80.png"/><Relationship Id="rId4" Type="http://schemas.openxmlformats.org/officeDocument/2006/relationships/oleObject" Target="../embeddings/oleObject90.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82.png"/><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92.bin"/><Relationship Id="rId5" Type="http://schemas.openxmlformats.org/officeDocument/2006/relationships/image" Target="../media/image81.png"/><Relationship Id="rId4" Type="http://schemas.openxmlformats.org/officeDocument/2006/relationships/oleObject" Target="../embeddings/oleObject91.bin"/></Relationships>
</file>

<file path=ppt/slides/_rels/slide7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9.png"/><Relationship Id="rId4" Type="http://schemas.openxmlformats.org/officeDocument/2006/relationships/oleObject" Target="../embeddings/oleObject4.bin"/></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8.xml"/><Relationship Id="rId7" Type="http://schemas.openxmlformats.org/officeDocument/2006/relationships/image" Target="../media/image87.png"/><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94.bin"/><Relationship Id="rId5" Type="http://schemas.openxmlformats.org/officeDocument/2006/relationships/image" Target="../media/image86.png"/><Relationship Id="rId4" Type="http://schemas.openxmlformats.org/officeDocument/2006/relationships/oleObject" Target="../embeddings/oleObject93.bin"/></Relationships>
</file>

<file path=ppt/slides/_rels/slide8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vmlDrawing" Target="../drawings/vmlDrawing51.vml"/><Relationship Id="rId5" Type="http://schemas.openxmlformats.org/officeDocument/2006/relationships/image" Target="../media/image90.png"/><Relationship Id="rId4" Type="http://schemas.openxmlformats.org/officeDocument/2006/relationships/oleObject" Target="../embeddings/oleObject95.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2.xml"/><Relationship Id="rId7" Type="http://schemas.openxmlformats.org/officeDocument/2006/relationships/image" Target="../media/image92.png"/><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97.bin"/><Relationship Id="rId5" Type="http://schemas.openxmlformats.org/officeDocument/2006/relationships/image" Target="../media/image91.png"/><Relationship Id="rId4" Type="http://schemas.openxmlformats.org/officeDocument/2006/relationships/oleObject" Target="../embeddings/oleObject96.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3.xml"/><Relationship Id="rId7" Type="http://schemas.openxmlformats.org/officeDocument/2006/relationships/image" Target="../media/image92.png"/><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oleObject" Target="../embeddings/oleObject99.bin"/><Relationship Id="rId5" Type="http://schemas.openxmlformats.org/officeDocument/2006/relationships/image" Target="../media/image93.png"/><Relationship Id="rId4" Type="http://schemas.openxmlformats.org/officeDocument/2006/relationships/oleObject" Target="../embeddings/oleObject98.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4.xml"/><Relationship Id="rId7" Type="http://schemas.openxmlformats.org/officeDocument/2006/relationships/image" Target="../media/image95.png"/><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oleObject" Target="../embeddings/oleObject101.bin"/><Relationship Id="rId5" Type="http://schemas.openxmlformats.org/officeDocument/2006/relationships/image" Target="../media/image94.png"/><Relationship Id="rId4" Type="http://schemas.openxmlformats.org/officeDocument/2006/relationships/oleObject" Target="../embeddings/oleObject100.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55.vml"/><Relationship Id="rId5" Type="http://schemas.openxmlformats.org/officeDocument/2006/relationships/image" Target="../media/image96.png"/><Relationship Id="rId4" Type="http://schemas.openxmlformats.org/officeDocument/2006/relationships/oleObject" Target="../embeddings/oleObject102.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vmlDrawing" Target="../drawings/vmlDrawing56.vml"/><Relationship Id="rId5" Type="http://schemas.openxmlformats.org/officeDocument/2006/relationships/image" Target="../media/image97.png"/><Relationship Id="rId4" Type="http://schemas.openxmlformats.org/officeDocument/2006/relationships/oleObject" Target="../embeddings/oleObject103.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57.vml"/><Relationship Id="rId5" Type="http://schemas.openxmlformats.org/officeDocument/2006/relationships/image" Target="../media/image98.png"/><Relationship Id="rId4" Type="http://schemas.openxmlformats.org/officeDocument/2006/relationships/oleObject" Target="../embeddings/oleObject10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png"/><Relationship Id="rId4" Type="http://schemas.openxmlformats.org/officeDocument/2006/relationships/oleObject" Target="../embeddings/oleObject6.bin"/></Relationships>
</file>

<file path=ppt/slides/_rels/slide9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102.wmf"/></Relationships>
</file>

<file path=ppt/slides/_rels/slide93.x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104.wmf"/></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WordArt 7"/>
          <p:cNvSpPr>
            <a:spLocks noChangeArrowheads="1" noChangeShapeType="1" noTextEdit="1"/>
          </p:cNvSpPr>
          <p:nvPr/>
        </p:nvSpPr>
        <p:spPr bwMode="auto">
          <a:xfrm>
            <a:off x="899592" y="3789040"/>
            <a:ext cx="7488832" cy="1008112"/>
          </a:xfrm>
          <a:prstGeom prst="rect">
            <a:avLst/>
          </a:prstGeom>
        </p:spPr>
        <p:txBody>
          <a:bodyPr wrap="none" fromWordArt="1">
            <a:prstTxWarp prst="textPlain">
              <a:avLst>
                <a:gd name="adj" fmla="val 50000"/>
              </a:avLst>
            </a:prstTxWarp>
          </a:bodyPr>
          <a:lstStyle/>
          <a:p>
            <a:pPr algn="ctr">
              <a:defRPr/>
            </a:pPr>
            <a:r>
              <a:rPr lang="pt-PT" sz="3600" i="1" u="none" kern="10" dirty="0" smtClean="0">
                <a:ln w="9525">
                  <a:solidFill>
                    <a:srgbClr val="008000"/>
                  </a:solidFill>
                  <a:round/>
                  <a:headEnd/>
                  <a:tailEnd/>
                </a:ln>
                <a:solidFill>
                  <a:srgbClr val="FFFFCC"/>
                </a:solidFill>
                <a:effectLst>
                  <a:outerShdw dist="35921" dir="2700000" algn="ctr" rotWithShape="0">
                    <a:srgbClr val="808080">
                      <a:alpha val="80000"/>
                    </a:srgbClr>
                  </a:outerShdw>
                </a:effectLst>
                <a:latin typeface="Arial Black"/>
              </a:rPr>
              <a:t>Circuitos sequenciais</a:t>
            </a:r>
            <a:endParaRPr lang="pt-PT" sz="3600" i="1" u="none" kern="10" dirty="0">
              <a:ln w="9525">
                <a:solidFill>
                  <a:srgbClr val="008000"/>
                </a:solidFill>
                <a:round/>
                <a:headEnd/>
                <a:tailEnd/>
              </a:ln>
              <a:solidFill>
                <a:srgbClr val="FFFFCC"/>
              </a:solidFill>
              <a:effectLst>
                <a:outerShdw dist="35921" dir="2700000" algn="ctr" rotWithShape="0">
                  <a:srgbClr val="808080">
                    <a:alpha val="80000"/>
                  </a:srgbClr>
                </a:outerShdw>
              </a:effectLst>
              <a:latin typeface="Arial Black"/>
            </a:endParaRPr>
          </a:p>
        </p:txBody>
      </p:sp>
      <p:sp>
        <p:nvSpPr>
          <p:cNvPr id="5" name="WordArt 4"/>
          <p:cNvSpPr>
            <a:spLocks noChangeArrowheads="1" noChangeShapeType="1" noTextEdit="1"/>
          </p:cNvSpPr>
          <p:nvPr/>
        </p:nvSpPr>
        <p:spPr bwMode="auto">
          <a:xfrm>
            <a:off x="755577" y="216024"/>
            <a:ext cx="7488832" cy="1844824"/>
          </a:xfrm>
          <a:prstGeom prst="rect">
            <a:avLst/>
          </a:prstGeom>
        </p:spPr>
        <p:txBody>
          <a:bodyPr wrap="none" fromWordArt="1">
            <a:prstTxWarp prst="textPlain">
              <a:avLst>
                <a:gd name="adj" fmla="val 50000"/>
              </a:avLst>
            </a:prstTxWarp>
          </a:bodyPr>
          <a:lstStyle/>
          <a:p>
            <a:pPr algn="ctr"/>
            <a:r>
              <a:rPr lang="pt-PT" sz="3600" u="none" kern="10" dirty="0" smtClean="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rPr>
              <a:t>Introdução aos</a:t>
            </a:r>
          </a:p>
          <a:p>
            <a:pPr algn="ctr"/>
            <a:r>
              <a:rPr lang="pt-PT" sz="3600" u="none" kern="10" dirty="0" smtClean="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rPr>
              <a:t>Sistemas Digitais</a:t>
            </a:r>
            <a:endParaRPr lang="pt-PT" sz="3600" u="none" kern="10" dirty="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endParaRPr>
          </a:p>
        </p:txBody>
      </p:sp>
      <p:sp>
        <p:nvSpPr>
          <p:cNvPr id="6" name="Footer Placeholder 3"/>
          <p:cNvSpPr txBox="1">
            <a:spLocks/>
          </p:cNvSpPr>
          <p:nvPr/>
        </p:nvSpPr>
        <p:spPr>
          <a:xfrm>
            <a:off x="1259632" y="6462713"/>
            <a:ext cx="6768752" cy="279400"/>
          </a:xfrm>
          <a:prstGeom prst="rect">
            <a:avLst/>
          </a:prstGeom>
          <a:noFill/>
        </p:spPr>
        <p:txBody>
          <a:bodyPr/>
          <a:lstStyle>
            <a:defPPr>
              <a:defRPr lang="en-US"/>
            </a:defPPr>
            <a:lvl1pPr algn="l" rtl="0" fontAlgn="base">
              <a:spcBef>
                <a:spcPct val="0"/>
              </a:spcBef>
              <a:spcAft>
                <a:spcPct val="0"/>
              </a:spcAft>
              <a:defRPr u="sng" kern="1200">
                <a:solidFill>
                  <a:schemeClr val="tx1"/>
                </a:solidFill>
                <a:latin typeface="Arial" charset="0"/>
                <a:ea typeface="+mn-ea"/>
                <a:cs typeface="+mn-cs"/>
              </a:defRPr>
            </a:lvl1pPr>
            <a:lvl2pPr marL="457200" algn="l" rtl="0" fontAlgn="base">
              <a:spcBef>
                <a:spcPct val="0"/>
              </a:spcBef>
              <a:spcAft>
                <a:spcPct val="0"/>
              </a:spcAft>
              <a:defRPr u="sng" kern="1200">
                <a:solidFill>
                  <a:schemeClr val="tx1"/>
                </a:solidFill>
                <a:latin typeface="Arial" charset="0"/>
                <a:ea typeface="+mn-ea"/>
                <a:cs typeface="+mn-cs"/>
              </a:defRPr>
            </a:lvl2pPr>
            <a:lvl3pPr marL="914400" algn="l" rtl="0" fontAlgn="base">
              <a:spcBef>
                <a:spcPct val="0"/>
              </a:spcBef>
              <a:spcAft>
                <a:spcPct val="0"/>
              </a:spcAft>
              <a:defRPr u="sng" kern="1200">
                <a:solidFill>
                  <a:schemeClr val="tx1"/>
                </a:solidFill>
                <a:latin typeface="Arial" charset="0"/>
                <a:ea typeface="+mn-ea"/>
                <a:cs typeface="+mn-cs"/>
              </a:defRPr>
            </a:lvl3pPr>
            <a:lvl4pPr marL="1371600" algn="l" rtl="0" fontAlgn="base">
              <a:spcBef>
                <a:spcPct val="0"/>
              </a:spcBef>
              <a:spcAft>
                <a:spcPct val="0"/>
              </a:spcAft>
              <a:defRPr u="sng" kern="1200">
                <a:solidFill>
                  <a:schemeClr val="tx1"/>
                </a:solidFill>
                <a:latin typeface="Arial" charset="0"/>
                <a:ea typeface="+mn-ea"/>
                <a:cs typeface="+mn-cs"/>
              </a:defRPr>
            </a:lvl4pPr>
            <a:lvl5pPr marL="1828800" algn="l" rtl="0" fontAlgn="base">
              <a:spcBef>
                <a:spcPct val="0"/>
              </a:spcBef>
              <a:spcAft>
                <a:spcPct val="0"/>
              </a:spcAft>
              <a:defRPr u="sng" kern="1200">
                <a:solidFill>
                  <a:schemeClr val="tx1"/>
                </a:solidFill>
                <a:latin typeface="Arial" charset="0"/>
                <a:ea typeface="+mn-ea"/>
                <a:cs typeface="+mn-cs"/>
              </a:defRPr>
            </a:lvl5pPr>
            <a:lvl6pPr marL="2286000" algn="l" defTabSz="914400" rtl="0" eaLnBrk="1" latinLnBrk="0" hangingPunct="1">
              <a:defRPr u="sng" kern="1200">
                <a:solidFill>
                  <a:schemeClr val="tx1"/>
                </a:solidFill>
                <a:latin typeface="Arial" charset="0"/>
                <a:ea typeface="+mn-ea"/>
                <a:cs typeface="+mn-cs"/>
              </a:defRPr>
            </a:lvl6pPr>
            <a:lvl7pPr marL="2743200" algn="l" defTabSz="914400" rtl="0" eaLnBrk="1" latinLnBrk="0" hangingPunct="1">
              <a:defRPr u="sng" kern="1200">
                <a:solidFill>
                  <a:schemeClr val="tx1"/>
                </a:solidFill>
                <a:latin typeface="Arial" charset="0"/>
                <a:ea typeface="+mn-ea"/>
                <a:cs typeface="+mn-cs"/>
              </a:defRPr>
            </a:lvl7pPr>
            <a:lvl8pPr marL="3200400" algn="l" defTabSz="914400" rtl="0" eaLnBrk="1" latinLnBrk="0" hangingPunct="1">
              <a:defRPr u="sng" kern="1200">
                <a:solidFill>
                  <a:schemeClr val="tx1"/>
                </a:solidFill>
                <a:latin typeface="Arial" charset="0"/>
                <a:ea typeface="+mn-ea"/>
                <a:cs typeface="+mn-cs"/>
              </a:defRPr>
            </a:lvl8pPr>
            <a:lvl9pPr marL="3657600" algn="l" defTabSz="914400" rtl="0" eaLnBrk="1" latinLnBrk="0" hangingPunct="1">
              <a:defRPr u="sng" kern="1200">
                <a:solidFill>
                  <a:schemeClr val="tx1"/>
                </a:solidFill>
                <a:latin typeface="Arial" charset="0"/>
                <a:ea typeface="+mn-ea"/>
                <a:cs typeface="+mn-cs"/>
              </a:defRPr>
            </a:lvl9pPr>
          </a:lstStyle>
          <a:p>
            <a:pPr algn="ctr"/>
            <a:r>
              <a:rPr lang="en-US" sz="1200" u="none" dirty="0" err="1" smtClean="0"/>
              <a:t>Introdução</a:t>
            </a:r>
            <a:r>
              <a:rPr lang="en-US" sz="1200" u="none" dirty="0" smtClean="0"/>
              <a:t> </a:t>
            </a:r>
            <a:r>
              <a:rPr lang="en-US" sz="1200" u="none" dirty="0" err="1" smtClean="0"/>
              <a:t>aos</a:t>
            </a:r>
            <a:r>
              <a:rPr lang="en-US" sz="1200" u="none" dirty="0" smtClean="0"/>
              <a:t> </a:t>
            </a:r>
            <a:r>
              <a:rPr lang="en-US" sz="1200" u="none" dirty="0" err="1" smtClean="0"/>
              <a:t>Sistemas</a:t>
            </a:r>
            <a:r>
              <a:rPr lang="en-US" sz="1200" u="none" dirty="0" smtClean="0"/>
              <a:t> </a:t>
            </a:r>
            <a:r>
              <a:rPr lang="en-US" sz="1200" u="none" dirty="0" err="1" smtClean="0"/>
              <a:t>Digitais</a:t>
            </a:r>
            <a:r>
              <a:rPr lang="en-US" sz="1200" u="none" dirty="0" smtClean="0"/>
              <a:t>, </a:t>
            </a:r>
            <a:r>
              <a:rPr lang="en-US" sz="1200" u="none" dirty="0" err="1" smtClean="0"/>
              <a:t>Guilherme</a:t>
            </a:r>
            <a:r>
              <a:rPr lang="en-US" sz="1200" u="none" dirty="0" smtClean="0"/>
              <a:t> Campos, Augusto Silva, Iouliia Skliarova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wipe(left)">
                                      <p:cBhvr>
                                        <p:cTn id="7" dur="10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292" name="Object 4"/>
          <p:cNvGraphicFramePr>
            <a:graphicFrameLocks noChangeAspect="1"/>
          </p:cNvGraphicFramePr>
          <p:nvPr/>
        </p:nvGraphicFramePr>
        <p:xfrm>
          <a:off x="3057525" y="2346325"/>
          <a:ext cx="3962400" cy="2481263"/>
        </p:xfrm>
        <a:graphic>
          <a:graphicData uri="http://schemas.openxmlformats.org/presentationml/2006/ole">
            <mc:AlternateContent xmlns:mc="http://schemas.openxmlformats.org/markup-compatibility/2006">
              <mc:Choice xmlns:v="urn:schemas-microsoft-com:vml" Requires="v">
                <p:oleObj spid="_x0000_s95312" name="Artwork" r:id="rId4" imgW="2190476" imgH="1371429" progId="">
                  <p:embed/>
                </p:oleObj>
              </mc:Choice>
              <mc:Fallback>
                <p:oleObj name="Artwork" r:id="rId4" imgW="2190476" imgH="137142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7525" y="2346325"/>
                        <a:ext cx="3962400" cy="2481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0293" name="Text Box 5"/>
          <p:cNvSpPr txBox="1">
            <a:spLocks noChangeArrowheads="1"/>
          </p:cNvSpPr>
          <p:nvPr/>
        </p:nvSpPr>
        <p:spPr bwMode="auto">
          <a:xfrm>
            <a:off x="5648325" y="2270125"/>
            <a:ext cx="895350"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2.5 V</a:t>
            </a:r>
          </a:p>
        </p:txBody>
      </p:sp>
      <p:sp>
        <p:nvSpPr>
          <p:cNvPr id="140294" name="Text Box 6"/>
          <p:cNvSpPr txBox="1">
            <a:spLocks noChangeArrowheads="1"/>
          </p:cNvSpPr>
          <p:nvPr/>
        </p:nvSpPr>
        <p:spPr bwMode="auto">
          <a:xfrm>
            <a:off x="2219325" y="4556125"/>
            <a:ext cx="895350"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2.5 V</a:t>
            </a:r>
          </a:p>
        </p:txBody>
      </p:sp>
      <p:sp>
        <p:nvSpPr>
          <p:cNvPr id="140295" name="Text Box 7"/>
          <p:cNvSpPr txBox="1">
            <a:spLocks noChangeArrowheads="1"/>
          </p:cNvSpPr>
          <p:nvPr/>
        </p:nvSpPr>
        <p:spPr bwMode="auto">
          <a:xfrm>
            <a:off x="5540375" y="4556125"/>
            <a:ext cx="895350"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2.5 V</a:t>
            </a:r>
          </a:p>
        </p:txBody>
      </p:sp>
      <p:grpSp>
        <p:nvGrpSpPr>
          <p:cNvPr id="2" name="Group 8"/>
          <p:cNvGrpSpPr>
            <a:grpSpLocks/>
          </p:cNvGrpSpPr>
          <p:nvPr/>
        </p:nvGrpSpPr>
        <p:grpSpPr bwMode="auto">
          <a:xfrm>
            <a:off x="2219325" y="2270125"/>
            <a:ext cx="4324350" cy="2743200"/>
            <a:chOff x="768" y="1968"/>
            <a:chExt cx="2724" cy="1728"/>
          </a:xfrm>
        </p:grpSpPr>
        <p:sp>
          <p:nvSpPr>
            <p:cNvPr id="140297" name="Text Box 9"/>
            <p:cNvSpPr txBox="1">
              <a:spLocks noChangeArrowheads="1"/>
            </p:cNvSpPr>
            <p:nvPr/>
          </p:nvSpPr>
          <p:spPr bwMode="auto">
            <a:xfrm>
              <a:off x="2928" y="1968"/>
              <a:ext cx="564" cy="288"/>
            </a:xfrm>
            <a:prstGeom prst="rect">
              <a:avLst/>
            </a:prstGeom>
            <a:solidFill>
              <a:schemeClr val="bg1"/>
            </a:solidFill>
            <a:ln w="25400">
              <a:noFill/>
              <a:miter lim="800000"/>
              <a:headEnd/>
              <a:tailEnd/>
            </a:ln>
            <a:effectLst/>
          </p:spPr>
          <p:txBody>
            <a:bodyPr wrap="none">
              <a:spAutoFit/>
            </a:bodyPr>
            <a:lstStyle/>
            <a:p>
              <a:pPr eaLnBrk="0" hangingPunct="0"/>
              <a:r>
                <a:rPr lang="en-US" sz="2400" u="none">
                  <a:latin typeface="Helvetica" pitchFamily="34" charset="0"/>
                </a:rPr>
                <a:t>2.0 V</a:t>
              </a:r>
            </a:p>
          </p:txBody>
        </p:sp>
        <p:sp>
          <p:nvSpPr>
            <p:cNvPr id="140298" name="Text Box 10"/>
            <p:cNvSpPr txBox="1">
              <a:spLocks noChangeArrowheads="1"/>
            </p:cNvSpPr>
            <p:nvPr/>
          </p:nvSpPr>
          <p:spPr bwMode="auto">
            <a:xfrm>
              <a:off x="768" y="3408"/>
              <a:ext cx="564" cy="288"/>
            </a:xfrm>
            <a:prstGeom prst="rect">
              <a:avLst/>
            </a:prstGeom>
            <a:solidFill>
              <a:schemeClr val="bg1"/>
            </a:solidFill>
            <a:ln w="25400">
              <a:noFill/>
              <a:miter lim="800000"/>
              <a:headEnd/>
              <a:tailEnd/>
            </a:ln>
            <a:effectLst/>
          </p:spPr>
          <p:txBody>
            <a:bodyPr wrap="none">
              <a:spAutoFit/>
            </a:bodyPr>
            <a:lstStyle/>
            <a:p>
              <a:pPr eaLnBrk="0" hangingPunct="0"/>
              <a:r>
                <a:rPr lang="en-US" sz="2400" u="none">
                  <a:latin typeface="Helvetica" pitchFamily="34" charset="0"/>
                </a:rPr>
                <a:t>2.0 V</a:t>
              </a:r>
            </a:p>
          </p:txBody>
        </p:sp>
      </p:grpSp>
      <p:sp>
        <p:nvSpPr>
          <p:cNvPr id="140299" name="Text Box 11"/>
          <p:cNvSpPr txBox="1">
            <a:spLocks noChangeArrowheads="1"/>
          </p:cNvSpPr>
          <p:nvPr/>
        </p:nvSpPr>
        <p:spPr bwMode="auto">
          <a:xfrm>
            <a:off x="5534025" y="4556125"/>
            <a:ext cx="895350" cy="457200"/>
          </a:xfrm>
          <a:prstGeom prst="rect">
            <a:avLst/>
          </a:prstGeom>
          <a:solidFill>
            <a:schemeClr val="bg1"/>
          </a:solidFill>
          <a:ln w="25400">
            <a:noFill/>
            <a:miter lim="800000"/>
            <a:headEnd/>
            <a:tailEnd/>
          </a:ln>
          <a:effectLst/>
        </p:spPr>
        <p:txBody>
          <a:bodyPr wrap="none">
            <a:spAutoFit/>
          </a:bodyPr>
          <a:lstStyle/>
          <a:p>
            <a:pPr eaLnBrk="0" hangingPunct="0"/>
            <a:r>
              <a:rPr lang="en-US" sz="2400" u="none">
                <a:latin typeface="Helvetica" pitchFamily="34" charset="0"/>
              </a:rPr>
              <a:t>4.8 V</a:t>
            </a:r>
          </a:p>
        </p:txBody>
      </p:sp>
      <p:sp>
        <p:nvSpPr>
          <p:cNvPr id="140300" name="Text Box 12"/>
          <p:cNvSpPr txBox="1">
            <a:spLocks noChangeArrowheads="1"/>
          </p:cNvSpPr>
          <p:nvPr/>
        </p:nvSpPr>
        <p:spPr bwMode="auto">
          <a:xfrm>
            <a:off x="2105025" y="2270125"/>
            <a:ext cx="1028700" cy="457200"/>
          </a:xfrm>
          <a:prstGeom prst="rect">
            <a:avLst/>
          </a:prstGeom>
          <a:solidFill>
            <a:schemeClr val="bg1"/>
          </a:solidFill>
          <a:ln w="25400">
            <a:noFill/>
            <a:miter lim="800000"/>
            <a:headEnd/>
            <a:tailEnd/>
          </a:ln>
          <a:effectLst/>
        </p:spPr>
        <p:txBody>
          <a:bodyPr>
            <a:spAutoFit/>
          </a:bodyPr>
          <a:lstStyle/>
          <a:p>
            <a:pPr eaLnBrk="0" hangingPunct="0"/>
            <a:r>
              <a:rPr lang="en-US" sz="2400" u="none">
                <a:latin typeface="Helvetica" pitchFamily="34" charset="0"/>
              </a:rPr>
              <a:t>2.5 V</a:t>
            </a:r>
          </a:p>
        </p:txBody>
      </p:sp>
      <p:sp>
        <p:nvSpPr>
          <p:cNvPr id="140301" name="Text Box 13"/>
          <p:cNvSpPr txBox="1">
            <a:spLocks noChangeArrowheads="1"/>
          </p:cNvSpPr>
          <p:nvPr/>
        </p:nvSpPr>
        <p:spPr bwMode="auto">
          <a:xfrm>
            <a:off x="2111375" y="2270125"/>
            <a:ext cx="1065213" cy="457200"/>
          </a:xfrm>
          <a:prstGeom prst="rect">
            <a:avLst/>
          </a:prstGeom>
          <a:solidFill>
            <a:schemeClr val="bg1"/>
          </a:solidFill>
          <a:ln w="25400">
            <a:noFill/>
            <a:miter lim="800000"/>
            <a:headEnd/>
            <a:tailEnd/>
          </a:ln>
          <a:effectLst/>
        </p:spPr>
        <p:txBody>
          <a:bodyPr wrap="none">
            <a:spAutoFit/>
          </a:bodyPr>
          <a:lstStyle/>
          <a:p>
            <a:pPr eaLnBrk="0" hangingPunct="0"/>
            <a:r>
              <a:rPr lang="en-US" sz="2400" u="none">
                <a:latin typeface="Helvetica" pitchFamily="34" charset="0"/>
              </a:rPr>
              <a:t>2.51 V</a:t>
            </a:r>
          </a:p>
        </p:txBody>
      </p:sp>
      <p:sp>
        <p:nvSpPr>
          <p:cNvPr id="140302" name="Text Box 14"/>
          <p:cNvSpPr txBox="1">
            <a:spLocks noChangeArrowheads="1"/>
          </p:cNvSpPr>
          <p:nvPr/>
        </p:nvSpPr>
        <p:spPr bwMode="auto">
          <a:xfrm>
            <a:off x="2105025" y="2270125"/>
            <a:ext cx="1028700" cy="457200"/>
          </a:xfrm>
          <a:prstGeom prst="rect">
            <a:avLst/>
          </a:prstGeom>
          <a:solidFill>
            <a:schemeClr val="bg1"/>
          </a:solidFill>
          <a:ln w="25400">
            <a:noFill/>
            <a:miter lim="800000"/>
            <a:headEnd/>
            <a:tailEnd/>
          </a:ln>
          <a:effectLst/>
        </p:spPr>
        <p:txBody>
          <a:bodyPr>
            <a:spAutoFit/>
          </a:bodyPr>
          <a:lstStyle/>
          <a:p>
            <a:pPr eaLnBrk="0" hangingPunct="0"/>
            <a:r>
              <a:rPr lang="en-US" sz="2400" u="none">
                <a:latin typeface="Helvetica" pitchFamily="34" charset="0"/>
              </a:rPr>
              <a:t>4.8 V</a:t>
            </a:r>
          </a:p>
        </p:txBody>
      </p:sp>
      <p:sp>
        <p:nvSpPr>
          <p:cNvPr id="140303" name="Text Box 15"/>
          <p:cNvSpPr txBox="1">
            <a:spLocks noChangeArrowheads="1"/>
          </p:cNvSpPr>
          <p:nvPr/>
        </p:nvSpPr>
        <p:spPr bwMode="auto">
          <a:xfrm>
            <a:off x="5648325" y="2270125"/>
            <a:ext cx="895350" cy="457200"/>
          </a:xfrm>
          <a:prstGeom prst="rect">
            <a:avLst/>
          </a:prstGeom>
          <a:solidFill>
            <a:schemeClr val="bg1"/>
          </a:solidFill>
          <a:ln w="25400">
            <a:noFill/>
            <a:miter lim="800000"/>
            <a:headEnd/>
            <a:tailEnd/>
          </a:ln>
          <a:effectLst/>
        </p:spPr>
        <p:txBody>
          <a:bodyPr wrap="none">
            <a:spAutoFit/>
          </a:bodyPr>
          <a:lstStyle/>
          <a:p>
            <a:pPr eaLnBrk="0" hangingPunct="0"/>
            <a:r>
              <a:rPr lang="en-US" sz="2400" u="none">
                <a:latin typeface="Helvetica" pitchFamily="34" charset="0"/>
              </a:rPr>
              <a:t>0.0 V</a:t>
            </a:r>
          </a:p>
        </p:txBody>
      </p:sp>
      <p:sp>
        <p:nvSpPr>
          <p:cNvPr id="140304" name="Text Box 16"/>
          <p:cNvSpPr txBox="1">
            <a:spLocks noChangeArrowheads="1"/>
          </p:cNvSpPr>
          <p:nvPr/>
        </p:nvSpPr>
        <p:spPr bwMode="auto">
          <a:xfrm>
            <a:off x="2219325" y="4556125"/>
            <a:ext cx="895350" cy="457200"/>
          </a:xfrm>
          <a:prstGeom prst="rect">
            <a:avLst/>
          </a:prstGeom>
          <a:solidFill>
            <a:schemeClr val="bg1"/>
          </a:solidFill>
          <a:ln w="25400">
            <a:noFill/>
            <a:miter lim="800000"/>
            <a:headEnd/>
            <a:tailEnd/>
          </a:ln>
          <a:effectLst/>
        </p:spPr>
        <p:txBody>
          <a:bodyPr wrap="none">
            <a:spAutoFit/>
          </a:bodyPr>
          <a:lstStyle/>
          <a:p>
            <a:pPr eaLnBrk="0" hangingPunct="0"/>
            <a:r>
              <a:rPr lang="en-US" sz="2400" u="none">
                <a:latin typeface="Helvetica" pitchFamily="34" charset="0"/>
              </a:rPr>
              <a:t>0.0 V</a:t>
            </a:r>
          </a:p>
        </p:txBody>
      </p:sp>
      <p:sp>
        <p:nvSpPr>
          <p:cNvPr id="140305" name="Text Box 17"/>
          <p:cNvSpPr txBox="1">
            <a:spLocks noChangeArrowheads="1"/>
          </p:cNvSpPr>
          <p:nvPr/>
        </p:nvSpPr>
        <p:spPr bwMode="auto">
          <a:xfrm>
            <a:off x="5534025" y="4556125"/>
            <a:ext cx="895350" cy="457200"/>
          </a:xfrm>
          <a:prstGeom prst="rect">
            <a:avLst/>
          </a:prstGeom>
          <a:solidFill>
            <a:schemeClr val="bg1"/>
          </a:solidFill>
          <a:ln w="25400">
            <a:noFill/>
            <a:miter lim="800000"/>
            <a:headEnd/>
            <a:tailEnd/>
          </a:ln>
          <a:effectLst/>
        </p:spPr>
        <p:txBody>
          <a:bodyPr wrap="none">
            <a:spAutoFit/>
          </a:bodyPr>
          <a:lstStyle/>
          <a:p>
            <a:pPr eaLnBrk="0" hangingPunct="0"/>
            <a:r>
              <a:rPr lang="en-US" sz="2400" u="none">
                <a:latin typeface="Helvetica" pitchFamily="34" charset="0"/>
              </a:rPr>
              <a:t>5.0 V</a:t>
            </a:r>
          </a:p>
        </p:txBody>
      </p:sp>
      <p:sp>
        <p:nvSpPr>
          <p:cNvPr id="18" name="WordArt 2"/>
          <p:cNvSpPr>
            <a:spLocks noChangeArrowheads="1" noChangeShapeType="1" noTextEdit="1"/>
          </p:cNvSpPr>
          <p:nvPr/>
        </p:nvSpPr>
        <p:spPr bwMode="auto">
          <a:xfrm>
            <a:off x="468312" y="188913"/>
            <a:ext cx="5399831" cy="461962"/>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Meta-estabilidade (cont.)</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Tree>
    <p:extLst>
      <p:ext uri="{BB962C8B-B14F-4D97-AF65-F5344CB8AC3E}">
        <p14:creationId xmlns:p14="http://schemas.microsoft.com/office/powerpoint/2010/main" val="222272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02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03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03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03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0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9" grpId="0" animBg="1" autoUpdateAnimBg="0"/>
      <p:bldP spid="140302" grpId="0" animBg="1" autoUpdateAnimBg="0"/>
      <p:bldP spid="140303" grpId="0" animBg="1" autoUpdateAnimBg="0"/>
      <p:bldP spid="140304" grpId="0" animBg="1" autoUpdateAnimBg="0"/>
      <p:bldP spid="14030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07504" y="44624"/>
            <a:ext cx="8579296" cy="796950"/>
          </a:xfrm>
        </p:spPr>
        <p:txBody>
          <a:bodyPr/>
          <a:lstStyle/>
          <a:p>
            <a:pPr algn="l"/>
            <a:r>
              <a:rPr lang="en-US" sz="3600" kern="10" dirty="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Meta-</a:t>
            </a:r>
            <a:r>
              <a:rPr lang="en-US" sz="3600" kern="10" dirty="0" err="1">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estabilidade</a:t>
            </a:r>
            <a:r>
              <a:rPr lang="en-US" sz="3600" kern="10" dirty="0" smtClean="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 </a:t>
            </a:r>
            <a:r>
              <a:rPr lang="en-US" sz="3600" kern="10" dirty="0" err="1" smtClean="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analogia</a:t>
            </a:r>
            <a:r>
              <a:rPr lang="en-US" sz="3600" kern="10" dirty="0" smtClean="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 </a:t>
            </a:r>
            <a:r>
              <a:rPr lang="en-US" sz="3600" kern="10" dirty="0" err="1">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mecânica</a:t>
            </a:r>
            <a:r>
              <a:rPr lang="en-US" sz="3600" kern="10" dirty="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 (I)</a:t>
            </a:r>
          </a:p>
        </p:txBody>
      </p:sp>
      <p:graphicFrame>
        <p:nvGraphicFramePr>
          <p:cNvPr id="144388" name="Object 4"/>
          <p:cNvGraphicFramePr>
            <a:graphicFrameLocks noChangeAspect="1"/>
          </p:cNvGraphicFramePr>
          <p:nvPr/>
        </p:nvGraphicFramePr>
        <p:xfrm>
          <a:off x="1600200" y="2247900"/>
          <a:ext cx="5562600" cy="2765425"/>
        </p:xfrm>
        <a:graphic>
          <a:graphicData uri="http://schemas.openxmlformats.org/presentationml/2006/ole">
            <mc:AlternateContent xmlns:mc="http://schemas.openxmlformats.org/markup-compatibility/2006">
              <mc:Choice xmlns:v="urn:schemas-microsoft-com:vml" Requires="v">
                <p:oleObj spid="_x0000_s96336" name="Artwork" r:id="rId4" imgW="3219899" imgH="1600000" progId="">
                  <p:embed/>
                </p:oleObj>
              </mc:Choice>
              <mc:Fallback>
                <p:oleObj name="Artwork" r:id="rId4" imgW="3219899" imgH="160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247900"/>
                        <a:ext cx="5562600" cy="2765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6687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6436" name="Object 4"/>
          <p:cNvGraphicFramePr>
            <a:graphicFrameLocks noChangeAspect="1"/>
          </p:cNvGraphicFramePr>
          <p:nvPr/>
        </p:nvGraphicFramePr>
        <p:xfrm>
          <a:off x="2300288" y="1457325"/>
          <a:ext cx="4648200" cy="1323975"/>
        </p:xfrm>
        <a:graphic>
          <a:graphicData uri="http://schemas.openxmlformats.org/presentationml/2006/ole">
            <mc:AlternateContent xmlns:mc="http://schemas.openxmlformats.org/markup-compatibility/2006">
              <mc:Choice xmlns:v="urn:schemas-microsoft-com:vml" Requires="v">
                <p:oleObj spid="_x0000_s97516" name="Bitmap Image" r:id="rId4" imgW="2486372" imgH="952633" progId="PBrush">
                  <p:embed/>
                </p:oleObj>
              </mc:Choice>
              <mc:Fallback>
                <p:oleObj name="Bitmap Image" r:id="rId4" imgW="2486372" imgH="952633"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t="25668"/>
                      <a:stretch>
                        <a:fillRect/>
                      </a:stretch>
                    </p:blipFill>
                    <p:spPr bwMode="auto">
                      <a:xfrm>
                        <a:off x="2300288" y="1457325"/>
                        <a:ext cx="4648200" cy="132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437" name="Object 5"/>
          <p:cNvGraphicFramePr>
            <a:graphicFrameLocks noChangeAspect="1"/>
          </p:cNvGraphicFramePr>
          <p:nvPr/>
        </p:nvGraphicFramePr>
        <p:xfrm>
          <a:off x="2286000" y="2636838"/>
          <a:ext cx="4953000" cy="1828800"/>
        </p:xfrm>
        <a:graphic>
          <a:graphicData uri="http://schemas.openxmlformats.org/presentationml/2006/ole">
            <mc:AlternateContent xmlns:mc="http://schemas.openxmlformats.org/markup-compatibility/2006">
              <mc:Choice xmlns:v="urn:schemas-microsoft-com:vml" Requires="v">
                <p:oleObj spid="_x0000_s97517" name="Bitmap Image" r:id="rId6" imgW="2448267" imgH="905001" progId="PBrush">
                  <p:embed/>
                </p:oleObj>
              </mc:Choice>
              <mc:Fallback>
                <p:oleObj name="Bitmap Image" r:id="rId6" imgW="2448267" imgH="905001"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2636838"/>
                        <a:ext cx="49530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438" name="Object 6"/>
          <p:cNvGraphicFramePr>
            <a:graphicFrameLocks noChangeAspect="1"/>
          </p:cNvGraphicFramePr>
          <p:nvPr/>
        </p:nvGraphicFramePr>
        <p:xfrm>
          <a:off x="2279650" y="4437063"/>
          <a:ext cx="5029200" cy="1644650"/>
        </p:xfrm>
        <a:graphic>
          <a:graphicData uri="http://schemas.openxmlformats.org/presentationml/2006/ole">
            <mc:AlternateContent xmlns:mc="http://schemas.openxmlformats.org/markup-compatibility/2006">
              <mc:Choice xmlns:v="urn:schemas-microsoft-com:vml" Requires="v">
                <p:oleObj spid="_x0000_s97518" name="Bitmap Image" r:id="rId8" imgW="2476190" imgH="809738" progId="PBrush">
                  <p:embed/>
                </p:oleObj>
              </mc:Choice>
              <mc:Fallback>
                <p:oleObj name="Bitmap Image" r:id="rId8" imgW="2476190" imgH="809738" progId="PBrush">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9650" y="4437063"/>
                        <a:ext cx="5029200" cy="164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p:nvPr>
        </p:nvSpPr>
        <p:spPr>
          <a:xfrm>
            <a:off x="107504" y="44624"/>
            <a:ext cx="8579296" cy="796950"/>
          </a:xfrm>
        </p:spPr>
        <p:txBody>
          <a:bodyPr/>
          <a:lstStyle/>
          <a:p>
            <a:pPr algn="l"/>
            <a:r>
              <a:rPr lang="en-US" sz="3600" kern="10" dirty="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Meta-</a:t>
            </a:r>
            <a:r>
              <a:rPr lang="en-US" sz="3600" kern="10" dirty="0" err="1">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estabilidade</a:t>
            </a:r>
            <a:r>
              <a:rPr lang="en-US" sz="3600" kern="10" dirty="0" smtClean="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 </a:t>
            </a:r>
            <a:r>
              <a:rPr lang="en-US" sz="3600" kern="10" dirty="0" err="1" smtClean="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analogia</a:t>
            </a:r>
            <a:r>
              <a:rPr lang="en-US" sz="3600" kern="10" dirty="0" smtClean="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 </a:t>
            </a:r>
            <a:r>
              <a:rPr lang="en-US" sz="3600" kern="10" dirty="0" err="1">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mecânica</a:t>
            </a:r>
            <a:r>
              <a:rPr lang="en-US" sz="3600" kern="10" dirty="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 (</a:t>
            </a:r>
            <a:r>
              <a:rPr lang="en-US" sz="3600" kern="10" dirty="0" smtClean="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II)</a:t>
            </a:r>
            <a:endParaRPr lang="en-US" sz="3600" kern="10" dirty="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endParaRPr>
          </a:p>
        </p:txBody>
      </p:sp>
    </p:spTree>
    <p:extLst>
      <p:ext uri="{BB962C8B-B14F-4D97-AF65-F5344CB8AC3E}">
        <p14:creationId xmlns:p14="http://schemas.microsoft.com/office/powerpoint/2010/main" val="51165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436"/>
                                        </p:tgtEl>
                                        <p:attrNameLst>
                                          <p:attrName>style.visibility</p:attrName>
                                        </p:attrNameLst>
                                      </p:cBhvr>
                                      <p:to>
                                        <p:strVal val="visible"/>
                                      </p:to>
                                    </p:set>
                                    <p:anim calcmode="lin" valueType="num">
                                      <p:cBhvr additive="base">
                                        <p:cTn id="7" dur="500" fill="hold"/>
                                        <p:tgtEl>
                                          <p:spTgt spid="146436"/>
                                        </p:tgtEl>
                                        <p:attrNameLst>
                                          <p:attrName>ppt_x</p:attrName>
                                        </p:attrNameLst>
                                      </p:cBhvr>
                                      <p:tavLst>
                                        <p:tav tm="0">
                                          <p:val>
                                            <p:strVal val="#ppt_x"/>
                                          </p:val>
                                        </p:tav>
                                        <p:tav tm="100000">
                                          <p:val>
                                            <p:strVal val="#ppt_x"/>
                                          </p:val>
                                        </p:tav>
                                      </p:tavLst>
                                    </p:anim>
                                    <p:anim calcmode="lin" valueType="num">
                                      <p:cBhvr additive="base">
                                        <p:cTn id="8" dur="500" fill="hold"/>
                                        <p:tgtEl>
                                          <p:spTgt spid="1464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437"/>
                                        </p:tgtEl>
                                        <p:attrNameLst>
                                          <p:attrName>style.visibility</p:attrName>
                                        </p:attrNameLst>
                                      </p:cBhvr>
                                      <p:to>
                                        <p:strVal val="visible"/>
                                      </p:to>
                                    </p:set>
                                    <p:anim calcmode="lin" valueType="num">
                                      <p:cBhvr additive="base">
                                        <p:cTn id="13" dur="500" fill="hold"/>
                                        <p:tgtEl>
                                          <p:spTgt spid="146437"/>
                                        </p:tgtEl>
                                        <p:attrNameLst>
                                          <p:attrName>ppt_x</p:attrName>
                                        </p:attrNameLst>
                                      </p:cBhvr>
                                      <p:tavLst>
                                        <p:tav tm="0">
                                          <p:val>
                                            <p:strVal val="#ppt_x"/>
                                          </p:val>
                                        </p:tav>
                                        <p:tav tm="100000">
                                          <p:val>
                                            <p:strVal val="#ppt_x"/>
                                          </p:val>
                                        </p:tav>
                                      </p:tavLst>
                                    </p:anim>
                                    <p:anim calcmode="lin" valueType="num">
                                      <p:cBhvr additive="base">
                                        <p:cTn id="14" dur="500" fill="hold"/>
                                        <p:tgtEl>
                                          <p:spTgt spid="14643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438"/>
                                        </p:tgtEl>
                                        <p:attrNameLst>
                                          <p:attrName>style.visibility</p:attrName>
                                        </p:attrNameLst>
                                      </p:cBhvr>
                                      <p:to>
                                        <p:strVal val="visible"/>
                                      </p:to>
                                    </p:set>
                                    <p:anim calcmode="lin" valueType="num">
                                      <p:cBhvr additive="base">
                                        <p:cTn id="19" dur="500" fill="hold"/>
                                        <p:tgtEl>
                                          <p:spTgt spid="146438"/>
                                        </p:tgtEl>
                                        <p:attrNameLst>
                                          <p:attrName>ppt_x</p:attrName>
                                        </p:attrNameLst>
                                      </p:cBhvr>
                                      <p:tavLst>
                                        <p:tav tm="0">
                                          <p:val>
                                            <p:strVal val="#ppt_x"/>
                                          </p:val>
                                        </p:tav>
                                        <p:tav tm="100000">
                                          <p:val>
                                            <p:strVal val="#ppt_x"/>
                                          </p:val>
                                        </p:tav>
                                      </p:tavLst>
                                    </p:anim>
                                    <p:anim calcmode="lin" valueType="num">
                                      <p:cBhvr additive="base">
                                        <p:cTn id="20" dur="500" fill="hold"/>
                                        <p:tgtEl>
                                          <p:spTgt spid="1464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0532" name="Object 4"/>
          <p:cNvGraphicFramePr>
            <a:graphicFrameLocks noChangeAspect="1"/>
          </p:cNvGraphicFramePr>
          <p:nvPr/>
        </p:nvGraphicFramePr>
        <p:xfrm>
          <a:off x="611188" y="1474788"/>
          <a:ext cx="3352800" cy="2098675"/>
        </p:xfrm>
        <a:graphic>
          <a:graphicData uri="http://schemas.openxmlformats.org/presentationml/2006/ole">
            <mc:AlternateContent xmlns:mc="http://schemas.openxmlformats.org/markup-compatibility/2006">
              <mc:Choice xmlns:v="urn:schemas-microsoft-com:vml" Requires="v">
                <p:oleObj spid="_x0000_s98618" name="Artwork" r:id="rId4" imgW="2190476" imgH="1371429" progId="">
                  <p:embed/>
                </p:oleObj>
              </mc:Choice>
              <mc:Fallback>
                <p:oleObj name="Artwork" r:id="rId4" imgW="2190476" imgH="137142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474788"/>
                        <a:ext cx="3352800" cy="2098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33" name="Object 5"/>
          <p:cNvGraphicFramePr>
            <a:graphicFrameLocks noChangeAspect="1"/>
          </p:cNvGraphicFramePr>
          <p:nvPr/>
        </p:nvGraphicFramePr>
        <p:xfrm>
          <a:off x="4284663" y="1628775"/>
          <a:ext cx="3962400" cy="1884363"/>
        </p:xfrm>
        <a:graphic>
          <a:graphicData uri="http://schemas.openxmlformats.org/presentationml/2006/ole">
            <mc:AlternateContent xmlns:mc="http://schemas.openxmlformats.org/markup-compatibility/2006">
              <mc:Choice xmlns:v="urn:schemas-microsoft-com:vml" Requires="v">
                <p:oleObj spid="_x0000_s98619" name="Artwork" r:id="rId6" imgW="2924583" imgH="1390844" progId="">
                  <p:embed/>
                </p:oleObj>
              </mc:Choice>
              <mc:Fallback>
                <p:oleObj name="Artwork" r:id="rId6" imgW="2924583" imgH="1390844"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663" y="1628775"/>
                        <a:ext cx="3962400" cy="1884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34" name="Object 6"/>
          <p:cNvGraphicFramePr>
            <a:graphicFrameLocks noChangeAspect="1"/>
          </p:cNvGraphicFramePr>
          <p:nvPr/>
        </p:nvGraphicFramePr>
        <p:xfrm>
          <a:off x="1547813" y="3860800"/>
          <a:ext cx="2895600" cy="2125663"/>
        </p:xfrm>
        <a:graphic>
          <a:graphicData uri="http://schemas.openxmlformats.org/presentationml/2006/ole">
            <mc:AlternateContent xmlns:mc="http://schemas.openxmlformats.org/markup-compatibility/2006">
              <mc:Choice xmlns:v="urn:schemas-microsoft-com:vml" Requires="v">
                <p:oleObj spid="_x0000_s98620" name="Artwork" r:id="rId8" imgW="1790476" imgH="1314286" progId="">
                  <p:embed/>
                </p:oleObj>
              </mc:Choice>
              <mc:Fallback>
                <p:oleObj name="Artwork" r:id="rId8" imgW="1790476" imgH="1314286"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7813" y="3860800"/>
                        <a:ext cx="2895600" cy="212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35" name="Object 7"/>
          <p:cNvGraphicFramePr>
            <a:graphicFrameLocks noGrp="1" noChangeAspect="1"/>
          </p:cNvGraphicFramePr>
          <p:nvPr>
            <p:ph idx="1"/>
          </p:nvPr>
        </p:nvGraphicFramePr>
        <p:xfrm>
          <a:off x="5364163" y="4076700"/>
          <a:ext cx="2324100" cy="1409700"/>
        </p:xfrm>
        <a:graphic>
          <a:graphicData uri="http://schemas.openxmlformats.org/presentationml/2006/ole">
            <mc:AlternateContent xmlns:mc="http://schemas.openxmlformats.org/markup-compatibility/2006">
              <mc:Choice xmlns:v="urn:schemas-microsoft-com:vml" Requires="v">
                <p:oleObj spid="_x0000_s98621" name="Artwork" r:id="rId10" imgW="1162212" imgH="704948" progId="">
                  <p:embed/>
                </p:oleObj>
              </mc:Choice>
              <mc:Fallback>
                <p:oleObj name="Artwork" r:id="rId10" imgW="1162212" imgH="704948"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4163" y="4076700"/>
                        <a:ext cx="2324100" cy="1409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WordArt 2"/>
          <p:cNvSpPr>
            <a:spLocks noChangeArrowheads="1" noChangeShapeType="1" noTextEdit="1"/>
          </p:cNvSpPr>
          <p:nvPr/>
        </p:nvSpPr>
        <p:spPr bwMode="auto">
          <a:xfrm>
            <a:off x="468313" y="188913"/>
            <a:ext cx="3167583" cy="461962"/>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Latch S-R</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Tree>
    <p:extLst>
      <p:ext uri="{BB962C8B-B14F-4D97-AF65-F5344CB8AC3E}">
        <p14:creationId xmlns:p14="http://schemas.microsoft.com/office/powerpoint/2010/main" val="117918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0533"/>
                                        </p:tgtEl>
                                        <p:attrNameLst>
                                          <p:attrName>style.visibility</p:attrName>
                                        </p:attrNameLst>
                                      </p:cBhvr>
                                      <p:to>
                                        <p:strVal val="visible"/>
                                      </p:to>
                                    </p:set>
                                    <p:anim calcmode="lin" valueType="num">
                                      <p:cBhvr additive="base">
                                        <p:cTn id="7" dur="500" fill="hold"/>
                                        <p:tgtEl>
                                          <p:spTgt spid="150533"/>
                                        </p:tgtEl>
                                        <p:attrNameLst>
                                          <p:attrName>ppt_x</p:attrName>
                                        </p:attrNameLst>
                                      </p:cBhvr>
                                      <p:tavLst>
                                        <p:tav tm="0">
                                          <p:val>
                                            <p:strVal val="0-#ppt_w/2"/>
                                          </p:val>
                                        </p:tav>
                                        <p:tav tm="100000">
                                          <p:val>
                                            <p:strVal val="#ppt_x"/>
                                          </p:val>
                                        </p:tav>
                                      </p:tavLst>
                                    </p:anim>
                                    <p:anim calcmode="lin" valueType="num">
                                      <p:cBhvr additive="base">
                                        <p:cTn id="8" dur="500" fill="hold"/>
                                        <p:tgtEl>
                                          <p:spTgt spid="1505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50534"/>
                                        </p:tgtEl>
                                        <p:attrNameLst>
                                          <p:attrName>style.visibility</p:attrName>
                                        </p:attrNameLst>
                                      </p:cBhvr>
                                      <p:to>
                                        <p:strVal val="visible"/>
                                      </p:to>
                                    </p:set>
                                    <p:anim calcmode="lin" valueType="num">
                                      <p:cBhvr additive="base">
                                        <p:cTn id="13" dur="500" fill="hold"/>
                                        <p:tgtEl>
                                          <p:spTgt spid="150534"/>
                                        </p:tgtEl>
                                        <p:attrNameLst>
                                          <p:attrName>ppt_x</p:attrName>
                                        </p:attrNameLst>
                                      </p:cBhvr>
                                      <p:tavLst>
                                        <p:tav tm="0">
                                          <p:val>
                                            <p:strVal val="1+#ppt_w/2"/>
                                          </p:val>
                                        </p:tav>
                                        <p:tav tm="100000">
                                          <p:val>
                                            <p:strVal val="#ppt_x"/>
                                          </p:val>
                                        </p:tav>
                                      </p:tavLst>
                                    </p:anim>
                                    <p:anim calcmode="lin" valueType="num">
                                      <p:cBhvr additive="base">
                                        <p:cTn id="14" dur="500" fill="hold"/>
                                        <p:tgtEl>
                                          <p:spTgt spid="15053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50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2579" name="Object 3"/>
          <p:cNvGraphicFramePr>
            <a:graphicFrameLocks noChangeAspect="1"/>
          </p:cNvGraphicFramePr>
          <p:nvPr/>
        </p:nvGraphicFramePr>
        <p:xfrm>
          <a:off x="685800" y="1052513"/>
          <a:ext cx="3814763" cy="2260600"/>
        </p:xfrm>
        <a:graphic>
          <a:graphicData uri="http://schemas.openxmlformats.org/presentationml/2006/ole">
            <mc:AlternateContent xmlns:mc="http://schemas.openxmlformats.org/markup-compatibility/2006">
              <mc:Choice xmlns:v="urn:schemas-microsoft-com:vml" Requires="v">
                <p:oleObj spid="_x0000_s99564" name="Artwork" r:id="rId4" imgW="8542857" imgH="1914286" progId="">
                  <p:embed/>
                </p:oleObj>
              </mc:Choice>
              <mc:Fallback>
                <p:oleObj name="Artwork" r:id="rId4" imgW="8542857" imgH="191428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r="66060" b="10199"/>
                      <a:stretch>
                        <a:fillRect/>
                      </a:stretch>
                    </p:blipFill>
                    <p:spPr bwMode="auto">
                      <a:xfrm>
                        <a:off x="685800" y="1052513"/>
                        <a:ext cx="3814763" cy="226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p:cNvGrpSpPr>
            <a:grpSpLocks/>
          </p:cNvGrpSpPr>
          <p:nvPr/>
        </p:nvGrpSpPr>
        <p:grpSpPr bwMode="auto">
          <a:xfrm>
            <a:off x="685800" y="3657600"/>
            <a:ext cx="7924800" cy="2260600"/>
            <a:chOff x="432" y="2304"/>
            <a:chExt cx="4992" cy="1424"/>
          </a:xfrm>
        </p:grpSpPr>
        <p:graphicFrame>
          <p:nvGraphicFramePr>
            <p:cNvPr id="152581" name="Object 5"/>
            <p:cNvGraphicFramePr>
              <a:graphicFrameLocks noChangeAspect="1"/>
            </p:cNvGraphicFramePr>
            <p:nvPr/>
          </p:nvGraphicFramePr>
          <p:xfrm>
            <a:off x="864" y="2304"/>
            <a:ext cx="4560" cy="1424"/>
          </p:xfrm>
          <a:graphic>
            <a:graphicData uri="http://schemas.openxmlformats.org/presentationml/2006/ole">
              <mc:AlternateContent xmlns:mc="http://schemas.openxmlformats.org/markup-compatibility/2006">
                <mc:Choice xmlns:v="urn:schemas-microsoft-com:vml" Requires="v">
                  <p:oleObj spid="_x0000_s99565" name="Artwork" r:id="rId6" imgW="8542857" imgH="1914286" progId="">
                    <p:embed/>
                  </p:oleObj>
                </mc:Choice>
                <mc:Fallback>
                  <p:oleObj name="Artwork" r:id="rId6" imgW="8542857" imgH="191428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36609" r="-1016" b="10199"/>
                        <a:stretch>
                          <a:fillRect/>
                        </a:stretch>
                      </p:blipFill>
                      <p:spPr bwMode="auto">
                        <a:xfrm>
                          <a:off x="864" y="2304"/>
                          <a:ext cx="4560" cy="14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2582" name="Object 6"/>
            <p:cNvGraphicFramePr>
              <a:graphicFrameLocks noChangeAspect="1"/>
            </p:cNvGraphicFramePr>
            <p:nvPr/>
          </p:nvGraphicFramePr>
          <p:xfrm>
            <a:off x="432" y="2304"/>
            <a:ext cx="432" cy="1424"/>
          </p:xfrm>
          <a:graphic>
            <a:graphicData uri="http://schemas.openxmlformats.org/presentationml/2006/ole">
              <mc:AlternateContent xmlns:mc="http://schemas.openxmlformats.org/markup-compatibility/2006">
                <mc:Choice xmlns:v="urn:schemas-microsoft-com:vml" Requires="v">
                  <p:oleObj spid="_x0000_s99566" name="Artwork" r:id="rId7" imgW="8542857" imgH="1914286" progId="">
                    <p:embed/>
                  </p:oleObj>
                </mc:Choice>
                <mc:Fallback>
                  <p:oleObj name="Artwork" r:id="rId7" imgW="8542857" imgH="191428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r="93898" b="10199"/>
                        <a:stretch>
                          <a:fillRect/>
                        </a:stretch>
                      </p:blipFill>
                      <p:spPr bwMode="auto">
                        <a:xfrm>
                          <a:off x="432" y="2304"/>
                          <a:ext cx="432" cy="14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11"/>
          <p:cNvGrpSpPr>
            <a:grpSpLocks/>
          </p:cNvGrpSpPr>
          <p:nvPr/>
        </p:nvGrpSpPr>
        <p:grpSpPr bwMode="auto">
          <a:xfrm>
            <a:off x="5191126" y="2060575"/>
            <a:ext cx="3489326" cy="1739900"/>
            <a:chOff x="3270" y="1298"/>
            <a:chExt cx="2198" cy="1096"/>
          </a:xfrm>
        </p:grpSpPr>
        <p:sp>
          <p:nvSpPr>
            <p:cNvPr id="152584" name="Text Box 8"/>
            <p:cNvSpPr txBox="1">
              <a:spLocks noChangeArrowheads="1"/>
            </p:cNvSpPr>
            <p:nvPr/>
          </p:nvSpPr>
          <p:spPr bwMode="auto">
            <a:xfrm>
              <a:off x="3270" y="1298"/>
              <a:ext cx="2198" cy="640"/>
            </a:xfrm>
            <a:prstGeom prst="rect">
              <a:avLst/>
            </a:prstGeom>
            <a:noFill/>
            <a:ln w="25400">
              <a:noFill/>
              <a:miter lim="800000"/>
              <a:headEnd/>
              <a:tailEnd/>
            </a:ln>
            <a:effectLst/>
          </p:spPr>
          <p:txBody>
            <a:bodyPr wrap="none">
              <a:spAutoFit/>
            </a:bodyPr>
            <a:lstStyle/>
            <a:p>
              <a:pPr eaLnBrk="0" hangingPunct="0"/>
              <a:r>
                <a:rPr lang="en-US" sz="2000" b="1" u="none">
                  <a:latin typeface="Helvetica" pitchFamily="34" charset="0"/>
                </a:rPr>
                <a:t>Meta-estabilidade pode</a:t>
              </a:r>
            </a:p>
            <a:p>
              <a:pPr eaLnBrk="0" hangingPunct="0"/>
              <a:r>
                <a:rPr lang="en-US" sz="2000" b="1" u="none">
                  <a:latin typeface="Helvetica" pitchFamily="34" charset="0"/>
                </a:rPr>
                <a:t>ocorrer se S e R forem</a:t>
              </a:r>
            </a:p>
            <a:p>
              <a:pPr eaLnBrk="0" hangingPunct="0"/>
              <a:r>
                <a:rPr lang="en-US" sz="2000" b="1" u="none">
                  <a:latin typeface="Helvetica" pitchFamily="34" charset="0"/>
                </a:rPr>
                <a:t>negados simultaneamente!</a:t>
              </a:r>
            </a:p>
          </p:txBody>
        </p:sp>
        <p:sp>
          <p:nvSpPr>
            <p:cNvPr id="152585" name="Line 9"/>
            <p:cNvSpPr>
              <a:spLocks noChangeShapeType="1"/>
            </p:cNvSpPr>
            <p:nvPr/>
          </p:nvSpPr>
          <p:spPr bwMode="auto">
            <a:xfrm flipH="1">
              <a:off x="4738" y="1962"/>
              <a:ext cx="192" cy="432"/>
            </a:xfrm>
            <a:prstGeom prst="line">
              <a:avLst/>
            </a:prstGeom>
            <a:noFill/>
            <a:ln w="25400">
              <a:solidFill>
                <a:schemeClr val="tx1"/>
              </a:solidFill>
              <a:round/>
              <a:headEnd/>
              <a:tailEnd type="triangle" w="med" len="med"/>
            </a:ln>
            <a:effectLst/>
          </p:spPr>
          <p:txBody>
            <a:bodyPr wrap="none" anchor="ctr"/>
            <a:lstStyle/>
            <a:p>
              <a:endParaRPr lang="en-US" u="none"/>
            </a:p>
          </p:txBody>
        </p:sp>
      </p:grpSp>
      <p:sp>
        <p:nvSpPr>
          <p:cNvPr id="11" name="WordArt 2"/>
          <p:cNvSpPr>
            <a:spLocks noChangeArrowheads="1" noChangeShapeType="1" noTextEdit="1"/>
          </p:cNvSpPr>
          <p:nvPr/>
        </p:nvSpPr>
        <p:spPr bwMode="auto">
          <a:xfrm>
            <a:off x="468313" y="188912"/>
            <a:ext cx="8212139" cy="575791"/>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Latch S-R: diagramas temporais</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Tree>
    <p:extLst>
      <p:ext uri="{BB962C8B-B14F-4D97-AF65-F5344CB8AC3E}">
        <p14:creationId xmlns:p14="http://schemas.microsoft.com/office/powerpoint/2010/main" val="223384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2579"/>
                                        </p:tgtEl>
                                        <p:attrNameLst>
                                          <p:attrName>style.visibility</p:attrName>
                                        </p:attrNameLst>
                                      </p:cBhvr>
                                      <p:to>
                                        <p:strVal val="visible"/>
                                      </p:to>
                                    </p:set>
                                    <p:animEffect transition="in" filter="wipe(left)">
                                      <p:cBhvr>
                                        <p:cTn id="7" dur="500"/>
                                        <p:tgtEl>
                                          <p:spTgt spid="1525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628" name="Object 4"/>
          <p:cNvGraphicFramePr>
            <a:graphicFrameLocks noChangeAspect="1"/>
          </p:cNvGraphicFramePr>
          <p:nvPr/>
        </p:nvGraphicFramePr>
        <p:xfrm>
          <a:off x="0" y="1844675"/>
          <a:ext cx="8939213" cy="3111500"/>
        </p:xfrm>
        <a:graphic>
          <a:graphicData uri="http://schemas.openxmlformats.org/presentationml/2006/ole">
            <mc:AlternateContent xmlns:mc="http://schemas.openxmlformats.org/markup-compatibility/2006">
              <mc:Choice xmlns:v="urn:schemas-microsoft-com:vml" Requires="v">
                <p:oleObj spid="_x0000_s100432" name="Artwork" r:id="rId4" imgW="7790476" imgH="2285714" progId="">
                  <p:embed/>
                </p:oleObj>
              </mc:Choice>
              <mc:Fallback>
                <p:oleObj name="Artwork" r:id="rId4" imgW="7790476" imgH="228571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r="4620"/>
                      <a:stretch>
                        <a:fillRect/>
                      </a:stretch>
                    </p:blipFill>
                    <p:spPr bwMode="auto">
                      <a:xfrm>
                        <a:off x="0" y="1844675"/>
                        <a:ext cx="8939213" cy="3111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9"/>
          <p:cNvGrpSpPr>
            <a:grpSpLocks/>
          </p:cNvGrpSpPr>
          <p:nvPr/>
        </p:nvGrpSpPr>
        <p:grpSpPr bwMode="auto">
          <a:xfrm>
            <a:off x="5265738" y="4292600"/>
            <a:ext cx="3778250" cy="1831975"/>
            <a:chOff x="3317" y="2704"/>
            <a:chExt cx="2380" cy="1154"/>
          </a:xfrm>
        </p:grpSpPr>
        <p:sp>
          <p:nvSpPr>
            <p:cNvPr id="154631" name="Text Box 7"/>
            <p:cNvSpPr txBox="1">
              <a:spLocks noChangeArrowheads="1"/>
            </p:cNvSpPr>
            <p:nvPr/>
          </p:nvSpPr>
          <p:spPr bwMode="auto">
            <a:xfrm>
              <a:off x="3317" y="3224"/>
              <a:ext cx="2380" cy="634"/>
            </a:xfrm>
            <a:prstGeom prst="rect">
              <a:avLst/>
            </a:prstGeom>
            <a:noFill/>
            <a:ln w="25400">
              <a:noFill/>
              <a:miter lim="800000"/>
              <a:headEnd/>
              <a:tailEnd/>
            </a:ln>
            <a:effectLst/>
          </p:spPr>
          <p:txBody>
            <a:bodyPr wrap="none">
              <a:spAutoFit/>
            </a:bodyPr>
            <a:lstStyle/>
            <a:p>
              <a:pPr eaLnBrk="0" hangingPunct="0"/>
              <a:r>
                <a:rPr lang="en-US" sz="2000" b="1" u="none" dirty="0">
                  <a:latin typeface="Helvetica" pitchFamily="34" charset="0"/>
                </a:rPr>
                <a:t>Meta-</a:t>
              </a:r>
              <a:r>
                <a:rPr lang="en-US" sz="2000" b="1" u="none" dirty="0" err="1">
                  <a:latin typeface="Helvetica" pitchFamily="34" charset="0"/>
                </a:rPr>
                <a:t>estabilidade</a:t>
              </a:r>
              <a:r>
                <a:rPr lang="en-US" sz="2000" b="1" u="none" dirty="0">
                  <a:latin typeface="Helvetica" pitchFamily="34" charset="0"/>
                </a:rPr>
                <a:t> </a:t>
              </a:r>
              <a:r>
                <a:rPr lang="en-US" sz="2000" b="1" u="none" dirty="0" err="1">
                  <a:latin typeface="Helvetica" pitchFamily="34" charset="0"/>
                </a:rPr>
                <a:t>pode</a:t>
              </a:r>
              <a:endParaRPr lang="en-US" sz="2000" b="1" u="none" dirty="0">
                <a:latin typeface="Helvetica" pitchFamily="34" charset="0"/>
              </a:endParaRPr>
            </a:p>
            <a:p>
              <a:pPr eaLnBrk="0" hangingPunct="0"/>
              <a:r>
                <a:rPr lang="en-US" sz="2000" b="1" u="none" dirty="0" err="1">
                  <a:latin typeface="Helvetica" pitchFamily="34" charset="0"/>
                </a:rPr>
                <a:t>ocorrer</a:t>
              </a:r>
              <a:r>
                <a:rPr lang="en-US" sz="2000" b="1" u="none" dirty="0">
                  <a:latin typeface="Helvetica" pitchFamily="34" charset="0"/>
                </a:rPr>
                <a:t> se o </a:t>
              </a:r>
              <a:r>
                <a:rPr lang="en-US" sz="2000" b="1" u="none" dirty="0" err="1">
                  <a:latin typeface="Helvetica" pitchFamily="34" charset="0"/>
                </a:rPr>
                <a:t>impulso</a:t>
              </a:r>
              <a:r>
                <a:rPr lang="en-US" sz="2000" b="1" u="none" dirty="0">
                  <a:latin typeface="Helvetica" pitchFamily="34" charset="0"/>
                </a:rPr>
                <a:t> (</a:t>
              </a:r>
              <a:r>
                <a:rPr lang="en-US" sz="2000" b="1" u="none" dirty="0" err="1">
                  <a:latin typeface="Helvetica" pitchFamily="34" charset="0"/>
                </a:rPr>
                <a:t>aqui</a:t>
              </a:r>
              <a:r>
                <a:rPr lang="en-US" sz="2000" b="1" u="none" dirty="0">
                  <a:latin typeface="Helvetica" pitchFamily="34" charset="0"/>
                </a:rPr>
                <a:t>, R)</a:t>
              </a:r>
            </a:p>
            <a:p>
              <a:pPr eaLnBrk="0" hangingPunct="0"/>
              <a:r>
                <a:rPr lang="en-US" sz="2000" b="1" u="none" dirty="0" err="1">
                  <a:latin typeface="Helvetica" pitchFamily="34" charset="0"/>
                </a:rPr>
                <a:t>não</a:t>
              </a:r>
              <a:r>
                <a:rPr lang="en-US" sz="2000" b="1" u="none" dirty="0">
                  <a:latin typeface="Helvetica" pitchFamily="34" charset="0"/>
                </a:rPr>
                <a:t> </a:t>
              </a:r>
              <a:r>
                <a:rPr lang="en-US" sz="2000" b="1" u="none" dirty="0" err="1">
                  <a:latin typeface="Helvetica" pitchFamily="34" charset="0"/>
                </a:rPr>
                <a:t>atingir</a:t>
              </a:r>
              <a:r>
                <a:rPr lang="en-US" sz="2000" b="1" u="none" dirty="0">
                  <a:latin typeface="Helvetica" pitchFamily="34" charset="0"/>
                </a:rPr>
                <a:t> a </a:t>
              </a:r>
              <a:r>
                <a:rPr lang="en-US" sz="2000" b="1" u="none" dirty="0" err="1">
                  <a:latin typeface="Helvetica" pitchFamily="34" charset="0"/>
                </a:rPr>
                <a:t>largura</a:t>
              </a:r>
              <a:r>
                <a:rPr lang="en-US" sz="2000" b="1" u="none" dirty="0">
                  <a:latin typeface="Helvetica" pitchFamily="34" charset="0"/>
                </a:rPr>
                <a:t> </a:t>
              </a:r>
              <a:r>
                <a:rPr lang="en-US" sz="2000" b="1" u="none" dirty="0" err="1">
                  <a:latin typeface="Helvetica" pitchFamily="34" charset="0"/>
                </a:rPr>
                <a:t>mínima</a:t>
              </a:r>
              <a:r>
                <a:rPr lang="en-US" sz="2000" b="1" u="none" dirty="0">
                  <a:latin typeface="Helvetica" pitchFamily="34" charset="0"/>
                </a:rPr>
                <a:t>!</a:t>
              </a:r>
            </a:p>
          </p:txBody>
        </p:sp>
        <p:sp>
          <p:nvSpPr>
            <p:cNvPr id="154632" name="Line 8"/>
            <p:cNvSpPr>
              <a:spLocks noChangeShapeType="1"/>
            </p:cNvSpPr>
            <p:nvPr/>
          </p:nvSpPr>
          <p:spPr bwMode="auto">
            <a:xfrm flipH="1" flipV="1">
              <a:off x="4558" y="2704"/>
              <a:ext cx="182" cy="545"/>
            </a:xfrm>
            <a:prstGeom prst="line">
              <a:avLst/>
            </a:prstGeom>
            <a:noFill/>
            <a:ln w="25400">
              <a:solidFill>
                <a:schemeClr val="tx1"/>
              </a:solidFill>
              <a:round/>
              <a:headEnd/>
              <a:tailEnd type="triangle" w="med" len="med"/>
            </a:ln>
            <a:effectLst/>
          </p:spPr>
          <p:txBody>
            <a:bodyPr wrap="none" anchor="ctr"/>
            <a:lstStyle/>
            <a:p>
              <a:endParaRPr lang="en-US"/>
            </a:p>
          </p:txBody>
        </p:sp>
      </p:grpSp>
      <p:sp>
        <p:nvSpPr>
          <p:cNvPr id="8" name="WordArt 2"/>
          <p:cNvSpPr>
            <a:spLocks noChangeArrowheads="1" noChangeShapeType="1" noTextEdit="1"/>
          </p:cNvSpPr>
          <p:nvPr/>
        </p:nvSpPr>
        <p:spPr bwMode="auto">
          <a:xfrm>
            <a:off x="468313" y="188912"/>
            <a:ext cx="8212139" cy="575791"/>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Latch S-R: parâmetros temporais</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Tree>
    <p:extLst>
      <p:ext uri="{BB962C8B-B14F-4D97-AF65-F5344CB8AC3E}">
        <p14:creationId xmlns:p14="http://schemas.microsoft.com/office/powerpoint/2010/main" val="100545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strips(downRight)">
                                      <p:cBhvr>
                                        <p:cTn id="7" dur="500"/>
                                        <p:tgtEl>
                                          <p:spTgt spid="15462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676" name="Object 4"/>
          <p:cNvGraphicFramePr>
            <a:graphicFrameLocks noChangeAspect="1"/>
          </p:cNvGraphicFramePr>
          <p:nvPr/>
        </p:nvGraphicFramePr>
        <p:xfrm>
          <a:off x="1752600" y="1343025"/>
          <a:ext cx="2057400" cy="1247775"/>
        </p:xfrm>
        <a:graphic>
          <a:graphicData uri="http://schemas.openxmlformats.org/presentationml/2006/ole">
            <mc:AlternateContent xmlns:mc="http://schemas.openxmlformats.org/markup-compatibility/2006">
              <mc:Choice xmlns:v="urn:schemas-microsoft-com:vml" Requires="v">
                <p:oleObj spid="_x0000_s101690" name="Artwork" r:id="rId4" imgW="1162212" imgH="704948" progId="">
                  <p:embed/>
                </p:oleObj>
              </mc:Choice>
              <mc:Fallback>
                <p:oleObj name="Artwork" r:id="rId4" imgW="1162212" imgH="70494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343025"/>
                        <a:ext cx="2057400" cy="1247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677" name="Object 5"/>
          <p:cNvGraphicFramePr>
            <a:graphicFrameLocks noChangeAspect="1"/>
          </p:cNvGraphicFramePr>
          <p:nvPr/>
        </p:nvGraphicFramePr>
        <p:xfrm>
          <a:off x="5334000" y="1343025"/>
          <a:ext cx="2057400" cy="1247775"/>
        </p:xfrm>
        <a:graphic>
          <a:graphicData uri="http://schemas.openxmlformats.org/presentationml/2006/ole">
            <mc:AlternateContent xmlns:mc="http://schemas.openxmlformats.org/markup-compatibility/2006">
              <mc:Choice xmlns:v="urn:schemas-microsoft-com:vml" Requires="v">
                <p:oleObj spid="_x0000_s101691" name="Artwork" r:id="rId6" imgW="1162212" imgH="704948" progId="">
                  <p:embed/>
                </p:oleObj>
              </mc:Choice>
              <mc:Fallback>
                <p:oleObj name="Artwork" r:id="rId6" imgW="1162212" imgH="704948"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1343025"/>
                        <a:ext cx="2057400" cy="1247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678" name="Object 6"/>
          <p:cNvGraphicFramePr>
            <a:graphicFrameLocks noChangeAspect="1"/>
          </p:cNvGraphicFramePr>
          <p:nvPr/>
        </p:nvGraphicFramePr>
        <p:xfrm>
          <a:off x="3352800" y="3581400"/>
          <a:ext cx="2181225" cy="1322388"/>
        </p:xfrm>
        <a:graphic>
          <a:graphicData uri="http://schemas.openxmlformats.org/presentationml/2006/ole">
            <mc:AlternateContent xmlns:mc="http://schemas.openxmlformats.org/markup-compatibility/2006">
              <mc:Choice xmlns:v="urn:schemas-microsoft-com:vml" Requires="v">
                <p:oleObj spid="_x0000_s101692" name="Artwork" r:id="rId8" imgW="1162212" imgH="704948" progId="">
                  <p:embed/>
                </p:oleObj>
              </mc:Choice>
              <mc:Fallback>
                <p:oleObj name="Artwork" r:id="rId8" imgW="1162212" imgH="704948"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3581400"/>
                        <a:ext cx="2181225" cy="1322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679" name="Object 7"/>
          <p:cNvGraphicFramePr>
            <a:graphicFrameLocks noChangeAspect="1"/>
          </p:cNvGraphicFramePr>
          <p:nvPr/>
        </p:nvGraphicFramePr>
        <p:xfrm>
          <a:off x="3048000" y="2838450"/>
          <a:ext cx="2828925" cy="2828925"/>
        </p:xfrm>
        <a:graphic>
          <a:graphicData uri="http://schemas.openxmlformats.org/presentationml/2006/ole">
            <mc:AlternateContent xmlns:mc="http://schemas.openxmlformats.org/markup-compatibility/2006">
              <mc:Choice xmlns:v="urn:schemas-microsoft-com:vml" Requires="v">
                <p:oleObj spid="_x0000_s101693" name="Artwork" r:id="rId10" imgW="1542857" imgH="1542857" progId="">
                  <p:embed/>
                </p:oleObj>
              </mc:Choice>
              <mc:Fallback>
                <p:oleObj name="Artwork" r:id="rId10" imgW="1542857" imgH="1542857"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0" y="2838450"/>
                        <a:ext cx="2828925" cy="2828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WordArt 2"/>
          <p:cNvSpPr>
            <a:spLocks noChangeArrowheads="1" noChangeShapeType="1" noTextEdit="1"/>
          </p:cNvSpPr>
          <p:nvPr/>
        </p:nvSpPr>
        <p:spPr bwMode="auto">
          <a:xfrm>
            <a:off x="468313" y="188913"/>
            <a:ext cx="4895775" cy="503784"/>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Latch S-R: símbolo</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Tree>
    <p:extLst>
      <p:ext uri="{BB962C8B-B14F-4D97-AF65-F5344CB8AC3E}">
        <p14:creationId xmlns:p14="http://schemas.microsoft.com/office/powerpoint/2010/main" val="1151798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Latch S-R com portas NAND</a:t>
            </a:r>
          </a:p>
        </p:txBody>
      </p:sp>
      <p:graphicFrame>
        <p:nvGraphicFramePr>
          <p:cNvPr id="158724" name="Object 4"/>
          <p:cNvGraphicFramePr>
            <a:graphicFrameLocks noChangeAspect="1"/>
          </p:cNvGraphicFramePr>
          <p:nvPr/>
        </p:nvGraphicFramePr>
        <p:xfrm>
          <a:off x="2555875" y="1412875"/>
          <a:ext cx="3886200" cy="1973263"/>
        </p:xfrm>
        <a:graphic>
          <a:graphicData uri="http://schemas.openxmlformats.org/presentationml/2006/ole">
            <mc:AlternateContent xmlns:mc="http://schemas.openxmlformats.org/markup-compatibility/2006">
              <mc:Choice xmlns:v="urn:schemas-microsoft-com:vml" Requires="v">
                <p:oleObj spid="_x0000_s102636" name="Artwork" r:id="rId4" imgW="3095238" imgH="1571844" progId="">
                  <p:embed/>
                </p:oleObj>
              </mc:Choice>
              <mc:Fallback>
                <p:oleObj name="Artwork" r:id="rId4" imgW="3095238" imgH="157184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412875"/>
                        <a:ext cx="3886200" cy="1973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25" name="Object 5"/>
          <p:cNvGraphicFramePr>
            <a:graphicFrameLocks noChangeAspect="1"/>
          </p:cNvGraphicFramePr>
          <p:nvPr/>
        </p:nvGraphicFramePr>
        <p:xfrm>
          <a:off x="1331913" y="3789363"/>
          <a:ext cx="2895600" cy="2125662"/>
        </p:xfrm>
        <a:graphic>
          <a:graphicData uri="http://schemas.openxmlformats.org/presentationml/2006/ole">
            <mc:AlternateContent xmlns:mc="http://schemas.openxmlformats.org/markup-compatibility/2006">
              <mc:Choice xmlns:v="urn:schemas-microsoft-com:vml" Requires="v">
                <p:oleObj spid="_x0000_s102637" name="Artwork" r:id="rId6" imgW="1790476" imgH="1314286" progId="">
                  <p:embed/>
                </p:oleObj>
              </mc:Choice>
              <mc:Fallback>
                <p:oleObj name="Artwork" r:id="rId6" imgW="1790476" imgH="1314286"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3789363"/>
                        <a:ext cx="2895600" cy="2125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26" name="Object 6"/>
          <p:cNvGraphicFramePr>
            <a:graphicFrameLocks noChangeAspect="1"/>
          </p:cNvGraphicFramePr>
          <p:nvPr/>
        </p:nvGraphicFramePr>
        <p:xfrm>
          <a:off x="5508625" y="4292600"/>
          <a:ext cx="2181225" cy="1169988"/>
        </p:xfrm>
        <a:graphic>
          <a:graphicData uri="http://schemas.openxmlformats.org/presentationml/2006/ole">
            <mc:AlternateContent xmlns:mc="http://schemas.openxmlformats.org/markup-compatibility/2006">
              <mc:Choice xmlns:v="urn:schemas-microsoft-com:vml" Requires="v">
                <p:oleObj spid="_x0000_s102638" name="Artwork" r:id="rId8" imgW="1314286" imgH="704948" progId="">
                  <p:embed/>
                </p:oleObj>
              </mc:Choice>
              <mc:Fallback>
                <p:oleObj name="Artwork" r:id="rId8" imgW="1314286" imgH="704948"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8625" y="4292600"/>
                        <a:ext cx="2181225" cy="1169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9442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158725"/>
                                        </p:tgtEl>
                                        <p:attrNameLst>
                                          <p:attrName>style.visibility</p:attrName>
                                        </p:attrNameLst>
                                      </p:cBhvr>
                                      <p:to>
                                        <p:strVal val="visible"/>
                                      </p:to>
                                    </p:set>
                                    <p:anim calcmode="lin" valueType="num">
                                      <p:cBhvr additive="base">
                                        <p:cTn id="7" dur="500" fill="hold"/>
                                        <p:tgtEl>
                                          <p:spTgt spid="158725"/>
                                        </p:tgtEl>
                                        <p:attrNameLst>
                                          <p:attrName>ppt_x</p:attrName>
                                        </p:attrNameLst>
                                      </p:cBhvr>
                                      <p:tavLst>
                                        <p:tav tm="0">
                                          <p:val>
                                            <p:strVal val="0-#ppt_w/2"/>
                                          </p:val>
                                        </p:tav>
                                        <p:tav tm="100000">
                                          <p:val>
                                            <p:strVal val="#ppt_x"/>
                                          </p:val>
                                        </p:tav>
                                      </p:tavLst>
                                    </p:anim>
                                    <p:anim calcmode="lin" valueType="num">
                                      <p:cBhvr additive="base">
                                        <p:cTn id="8" dur="500" fill="hold"/>
                                        <p:tgtEl>
                                          <p:spTgt spid="1587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158726"/>
                                        </p:tgtEl>
                                        <p:attrNameLst>
                                          <p:attrName>style.visibility</p:attrName>
                                        </p:attrNameLst>
                                      </p:cBhvr>
                                      <p:to>
                                        <p:strVal val="visible"/>
                                      </p:to>
                                    </p:set>
                                    <p:anim calcmode="lin" valueType="num">
                                      <p:cBhvr additive="base">
                                        <p:cTn id="13" dur="500" fill="hold"/>
                                        <p:tgtEl>
                                          <p:spTgt spid="158726"/>
                                        </p:tgtEl>
                                        <p:attrNameLst>
                                          <p:attrName>ppt_x</p:attrName>
                                        </p:attrNameLst>
                                      </p:cBhvr>
                                      <p:tavLst>
                                        <p:tav tm="0">
                                          <p:val>
                                            <p:strVal val="1+#ppt_w/2"/>
                                          </p:val>
                                        </p:tav>
                                        <p:tav tm="100000">
                                          <p:val>
                                            <p:strVal val="#ppt_x"/>
                                          </p:val>
                                        </p:tav>
                                      </p:tavLst>
                                    </p:anim>
                                    <p:anim calcmode="lin" valueType="num">
                                      <p:cBhvr additive="base">
                                        <p:cTn id="14" dur="500" fill="hold"/>
                                        <p:tgtEl>
                                          <p:spTgt spid="1587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274638"/>
            <a:ext cx="8229600" cy="777875"/>
          </a:xfrm>
        </p:spPr>
        <p:txBody>
          <a:bodyPr/>
          <a:lstStyle/>
          <a:p>
            <a:r>
              <a:rPr lang="en-US"/>
              <a:t>Comparação de Latches S-R</a:t>
            </a:r>
          </a:p>
        </p:txBody>
      </p:sp>
      <p:graphicFrame>
        <p:nvGraphicFramePr>
          <p:cNvPr id="210948" name="Object 4"/>
          <p:cNvGraphicFramePr>
            <a:graphicFrameLocks noChangeAspect="1"/>
          </p:cNvGraphicFramePr>
          <p:nvPr/>
        </p:nvGraphicFramePr>
        <p:xfrm>
          <a:off x="4932363" y="3789363"/>
          <a:ext cx="2895600" cy="2125662"/>
        </p:xfrm>
        <a:graphic>
          <a:graphicData uri="http://schemas.openxmlformats.org/presentationml/2006/ole">
            <mc:AlternateContent xmlns:mc="http://schemas.openxmlformats.org/markup-compatibility/2006">
              <mc:Choice xmlns:v="urn:schemas-microsoft-com:vml" Requires="v">
                <p:oleObj spid="_x0000_s103738" name="Artwork" r:id="rId4" imgW="1790476" imgH="1314286" progId="">
                  <p:embed/>
                </p:oleObj>
              </mc:Choice>
              <mc:Fallback>
                <p:oleObj name="Artwork" r:id="rId4" imgW="1790476" imgH="131428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3789363"/>
                        <a:ext cx="2895600" cy="2125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0949" name="Object 5"/>
          <p:cNvGraphicFramePr>
            <a:graphicFrameLocks noChangeAspect="1"/>
          </p:cNvGraphicFramePr>
          <p:nvPr/>
        </p:nvGraphicFramePr>
        <p:xfrm>
          <a:off x="1474788" y="4508500"/>
          <a:ext cx="2349500" cy="1260475"/>
        </p:xfrm>
        <a:graphic>
          <a:graphicData uri="http://schemas.openxmlformats.org/presentationml/2006/ole">
            <mc:AlternateContent xmlns:mc="http://schemas.openxmlformats.org/markup-compatibility/2006">
              <mc:Choice xmlns:v="urn:schemas-microsoft-com:vml" Requires="v">
                <p:oleObj spid="_x0000_s103739" name="Artwork" r:id="rId6" imgW="1314286" imgH="704948" progId="">
                  <p:embed/>
                </p:oleObj>
              </mc:Choice>
              <mc:Fallback>
                <p:oleObj name="Artwork" r:id="rId6" imgW="1314286" imgH="704948"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4788" y="4508500"/>
                        <a:ext cx="2349500" cy="1260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0950" name="Text Box 6"/>
          <p:cNvSpPr txBox="1">
            <a:spLocks noChangeArrowheads="1"/>
          </p:cNvSpPr>
          <p:nvPr/>
        </p:nvSpPr>
        <p:spPr bwMode="auto">
          <a:xfrm>
            <a:off x="827088" y="3644900"/>
            <a:ext cx="3744912" cy="369332"/>
          </a:xfrm>
          <a:prstGeom prst="rect">
            <a:avLst/>
          </a:prstGeom>
          <a:noFill/>
          <a:ln w="9525">
            <a:noFill/>
            <a:miter lim="800000"/>
            <a:headEnd/>
            <a:tailEnd/>
          </a:ln>
          <a:effectLst/>
        </p:spPr>
        <p:txBody>
          <a:bodyPr>
            <a:spAutoFit/>
          </a:bodyPr>
          <a:lstStyle/>
          <a:p>
            <a:pPr>
              <a:spcBef>
                <a:spcPct val="50000"/>
              </a:spcBef>
            </a:pPr>
            <a:r>
              <a:rPr lang="en-US" u="none" dirty="0">
                <a:solidFill>
                  <a:schemeClr val="tx2"/>
                </a:solidFill>
              </a:rPr>
              <a:t>com </a:t>
            </a:r>
            <a:r>
              <a:rPr lang="en-US" u="none" dirty="0" err="1">
                <a:solidFill>
                  <a:schemeClr val="tx2"/>
                </a:solidFill>
              </a:rPr>
              <a:t>portas</a:t>
            </a:r>
            <a:r>
              <a:rPr lang="en-US" u="none" dirty="0">
                <a:solidFill>
                  <a:schemeClr val="tx2"/>
                </a:solidFill>
              </a:rPr>
              <a:t> NAND</a:t>
            </a:r>
            <a:endParaRPr lang="pt-PT" u="none" dirty="0">
              <a:solidFill>
                <a:schemeClr val="tx2"/>
              </a:solidFill>
            </a:endParaRPr>
          </a:p>
        </p:txBody>
      </p:sp>
      <p:sp>
        <p:nvSpPr>
          <p:cNvPr id="210951" name="Text Box 7"/>
          <p:cNvSpPr txBox="1">
            <a:spLocks noChangeArrowheads="1"/>
          </p:cNvSpPr>
          <p:nvPr/>
        </p:nvSpPr>
        <p:spPr bwMode="auto">
          <a:xfrm>
            <a:off x="898525" y="1196975"/>
            <a:ext cx="3744913" cy="369332"/>
          </a:xfrm>
          <a:prstGeom prst="rect">
            <a:avLst/>
          </a:prstGeom>
          <a:noFill/>
          <a:ln w="9525">
            <a:noFill/>
            <a:miter lim="800000"/>
            <a:headEnd/>
            <a:tailEnd/>
          </a:ln>
          <a:effectLst/>
        </p:spPr>
        <p:txBody>
          <a:bodyPr>
            <a:spAutoFit/>
          </a:bodyPr>
          <a:lstStyle/>
          <a:p>
            <a:pPr>
              <a:spcBef>
                <a:spcPct val="50000"/>
              </a:spcBef>
            </a:pPr>
            <a:r>
              <a:rPr lang="en-US" u="none" dirty="0">
                <a:solidFill>
                  <a:schemeClr val="tx2"/>
                </a:solidFill>
              </a:rPr>
              <a:t>com </a:t>
            </a:r>
            <a:r>
              <a:rPr lang="en-US" u="none" dirty="0" err="1">
                <a:solidFill>
                  <a:schemeClr val="tx2"/>
                </a:solidFill>
              </a:rPr>
              <a:t>portas</a:t>
            </a:r>
            <a:r>
              <a:rPr lang="en-US" u="none" dirty="0">
                <a:solidFill>
                  <a:schemeClr val="tx2"/>
                </a:solidFill>
              </a:rPr>
              <a:t> NOR</a:t>
            </a:r>
            <a:endParaRPr lang="pt-PT" u="none" dirty="0">
              <a:solidFill>
                <a:schemeClr val="tx2"/>
              </a:solidFill>
            </a:endParaRPr>
          </a:p>
        </p:txBody>
      </p:sp>
      <p:graphicFrame>
        <p:nvGraphicFramePr>
          <p:cNvPr id="210952" name="Object 8"/>
          <p:cNvGraphicFramePr>
            <a:graphicFrameLocks noChangeAspect="1"/>
          </p:cNvGraphicFramePr>
          <p:nvPr/>
        </p:nvGraphicFramePr>
        <p:xfrm>
          <a:off x="5003800" y="1412875"/>
          <a:ext cx="2895600" cy="2125663"/>
        </p:xfrm>
        <a:graphic>
          <a:graphicData uri="http://schemas.openxmlformats.org/presentationml/2006/ole">
            <mc:AlternateContent xmlns:mc="http://schemas.openxmlformats.org/markup-compatibility/2006">
              <mc:Choice xmlns:v="urn:schemas-microsoft-com:vml" Requires="v">
                <p:oleObj spid="_x0000_s103740" name="Artwork" r:id="rId8" imgW="1790476" imgH="1314286" progId="">
                  <p:embed/>
                </p:oleObj>
              </mc:Choice>
              <mc:Fallback>
                <p:oleObj name="Artwork" r:id="rId8" imgW="1790476" imgH="1314286"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3800" y="1412875"/>
                        <a:ext cx="2895600" cy="212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0953" name="Object 9"/>
          <p:cNvGraphicFramePr>
            <a:graphicFrameLocks noChangeAspect="1"/>
          </p:cNvGraphicFramePr>
          <p:nvPr/>
        </p:nvGraphicFramePr>
        <p:xfrm>
          <a:off x="1617663" y="1916113"/>
          <a:ext cx="2076450" cy="1260475"/>
        </p:xfrm>
        <a:graphic>
          <a:graphicData uri="http://schemas.openxmlformats.org/presentationml/2006/ole">
            <mc:AlternateContent xmlns:mc="http://schemas.openxmlformats.org/markup-compatibility/2006">
              <mc:Choice xmlns:v="urn:schemas-microsoft-com:vml" Requires="v">
                <p:oleObj spid="_x0000_s103741" name="Artwork" r:id="rId10" imgW="1162212" imgH="704948" progId="">
                  <p:embed/>
                </p:oleObj>
              </mc:Choice>
              <mc:Fallback>
                <p:oleObj name="Artwork" r:id="rId10" imgW="1162212" imgH="704948"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7663" y="1916113"/>
                        <a:ext cx="2076450" cy="1260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26654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57200" y="274638"/>
            <a:ext cx="8229600" cy="850900"/>
          </a:xfrm>
        </p:spPr>
        <p:txBody>
          <a:bodyPr/>
          <a:lstStyle/>
          <a:p>
            <a:r>
              <a:rPr lang="en-US"/>
              <a:t>Latch S-R com </a:t>
            </a:r>
            <a:r>
              <a:rPr lang="en-US" i="1"/>
              <a:t>enable </a:t>
            </a:r>
            <a:r>
              <a:rPr lang="en-US"/>
              <a:t>(C)</a:t>
            </a:r>
          </a:p>
        </p:txBody>
      </p:sp>
      <p:graphicFrame>
        <p:nvGraphicFramePr>
          <p:cNvPr id="160772" name="Object 4"/>
          <p:cNvGraphicFramePr>
            <a:graphicFrameLocks noChangeAspect="1"/>
          </p:cNvGraphicFramePr>
          <p:nvPr>
            <p:extLst>
              <p:ext uri="{D42A27DB-BD31-4B8C-83A1-F6EECF244321}">
                <p14:modId xmlns:p14="http://schemas.microsoft.com/office/powerpoint/2010/main" val="937054808"/>
              </p:ext>
            </p:extLst>
          </p:nvPr>
        </p:nvGraphicFramePr>
        <p:xfrm>
          <a:off x="395288" y="1162050"/>
          <a:ext cx="5029200" cy="1979613"/>
        </p:xfrm>
        <a:graphic>
          <a:graphicData uri="http://schemas.openxmlformats.org/presentationml/2006/ole">
            <mc:AlternateContent xmlns:mc="http://schemas.openxmlformats.org/markup-compatibility/2006">
              <mc:Choice xmlns:v="urn:schemas-microsoft-com:vml" Requires="v">
                <p:oleObj spid="_x0000_s104684" name="Artwork" r:id="rId4" imgW="4114286" imgH="1619476" progId="">
                  <p:embed/>
                </p:oleObj>
              </mc:Choice>
              <mc:Fallback>
                <p:oleObj name="Artwork" r:id="rId4" imgW="4114286" imgH="161947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162050"/>
                        <a:ext cx="5029200" cy="1979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0773" name="Object 5"/>
          <p:cNvGraphicFramePr>
            <a:graphicFrameLocks noChangeAspect="1"/>
          </p:cNvGraphicFramePr>
          <p:nvPr>
            <p:extLst>
              <p:ext uri="{D42A27DB-BD31-4B8C-83A1-F6EECF244321}">
                <p14:modId xmlns:p14="http://schemas.microsoft.com/office/powerpoint/2010/main" val="3498285769"/>
              </p:ext>
            </p:extLst>
          </p:nvPr>
        </p:nvGraphicFramePr>
        <p:xfrm>
          <a:off x="2555875" y="3573463"/>
          <a:ext cx="3276600" cy="2652712"/>
        </p:xfrm>
        <a:graphic>
          <a:graphicData uri="http://schemas.openxmlformats.org/presentationml/2006/ole">
            <mc:AlternateContent xmlns:mc="http://schemas.openxmlformats.org/markup-compatibility/2006">
              <mc:Choice xmlns:v="urn:schemas-microsoft-com:vml" Requires="v">
                <p:oleObj spid="_x0000_s104685" name="Artwork" r:id="rId6" imgW="1905266" imgH="1542857" progId="">
                  <p:embed/>
                </p:oleObj>
              </mc:Choice>
              <mc:Fallback>
                <p:oleObj name="Artwork" r:id="rId6" imgW="1905266" imgH="1542857"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3573463"/>
                        <a:ext cx="3276600" cy="2652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0"/>
          <p:cNvGrpSpPr>
            <a:grpSpLocks/>
          </p:cNvGrpSpPr>
          <p:nvPr/>
        </p:nvGrpSpPr>
        <p:grpSpPr bwMode="auto">
          <a:xfrm>
            <a:off x="2627313" y="1214438"/>
            <a:ext cx="2881312" cy="1871662"/>
            <a:chOff x="1564" y="765"/>
            <a:chExt cx="1815" cy="1179"/>
          </a:xfrm>
        </p:grpSpPr>
        <p:sp>
          <p:nvSpPr>
            <p:cNvPr id="160774" name="Rectangle 6"/>
            <p:cNvSpPr>
              <a:spLocks noChangeArrowheads="1"/>
            </p:cNvSpPr>
            <p:nvPr/>
          </p:nvSpPr>
          <p:spPr bwMode="auto">
            <a:xfrm>
              <a:off x="1564" y="765"/>
              <a:ext cx="1497" cy="1179"/>
            </a:xfrm>
            <a:prstGeom prst="rect">
              <a:avLst/>
            </a:prstGeom>
            <a:noFill/>
            <a:ln w="19050">
              <a:solidFill>
                <a:srgbClr val="FF0000"/>
              </a:solidFill>
              <a:prstDash val="dash"/>
              <a:miter lim="800000"/>
              <a:headEnd/>
              <a:tailEnd/>
            </a:ln>
            <a:effectLst/>
          </p:spPr>
          <p:txBody>
            <a:bodyPr wrap="none" anchor="ctr"/>
            <a:lstStyle/>
            <a:p>
              <a:endParaRPr lang="en-US" u="none"/>
            </a:p>
          </p:txBody>
        </p:sp>
        <p:sp>
          <p:nvSpPr>
            <p:cNvPr id="160775" name="Line 7"/>
            <p:cNvSpPr>
              <a:spLocks noChangeShapeType="1"/>
            </p:cNvSpPr>
            <p:nvPr/>
          </p:nvSpPr>
          <p:spPr bwMode="auto">
            <a:xfrm flipV="1">
              <a:off x="3062" y="1355"/>
              <a:ext cx="317" cy="90"/>
            </a:xfrm>
            <a:prstGeom prst="line">
              <a:avLst/>
            </a:prstGeom>
            <a:noFill/>
            <a:ln w="9525">
              <a:solidFill>
                <a:srgbClr val="FF0000"/>
              </a:solidFill>
              <a:round/>
              <a:headEnd/>
              <a:tailEnd type="triangle" w="med" len="med"/>
            </a:ln>
            <a:effectLst/>
          </p:spPr>
          <p:txBody>
            <a:bodyPr/>
            <a:lstStyle/>
            <a:p>
              <a:endParaRPr lang="en-US" u="none"/>
            </a:p>
          </p:txBody>
        </p:sp>
      </p:grpSp>
      <p:graphicFrame>
        <p:nvGraphicFramePr>
          <p:cNvPr id="160776" name="Object 8"/>
          <p:cNvGraphicFramePr>
            <a:graphicFrameLocks noGrp="1" noChangeAspect="1"/>
          </p:cNvGraphicFramePr>
          <p:nvPr>
            <p:ph idx="1"/>
            <p:extLst>
              <p:ext uri="{D42A27DB-BD31-4B8C-83A1-F6EECF244321}">
                <p14:modId xmlns:p14="http://schemas.microsoft.com/office/powerpoint/2010/main" val="3246046655"/>
              </p:ext>
            </p:extLst>
          </p:nvPr>
        </p:nvGraphicFramePr>
        <p:xfrm>
          <a:off x="5580063" y="1198563"/>
          <a:ext cx="2940050" cy="2159000"/>
        </p:xfrm>
        <a:graphic>
          <a:graphicData uri="http://schemas.openxmlformats.org/presentationml/2006/ole">
            <mc:AlternateContent xmlns:mc="http://schemas.openxmlformats.org/markup-compatibility/2006">
              <mc:Choice xmlns:v="urn:schemas-microsoft-com:vml" Requires="v">
                <p:oleObj spid="_x0000_s104686" name="Artwork" r:id="rId8" imgW="1790476" imgH="1314286" progId="">
                  <p:embed/>
                </p:oleObj>
              </mc:Choice>
              <mc:Fallback>
                <p:oleObj name="Artwork" r:id="rId8" imgW="1790476" imgH="1314286"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0063" y="1198563"/>
                        <a:ext cx="2940050" cy="2159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79" name="Text Box 11"/>
          <p:cNvSpPr txBox="1">
            <a:spLocks noChangeArrowheads="1"/>
          </p:cNvSpPr>
          <p:nvPr/>
        </p:nvSpPr>
        <p:spPr bwMode="auto">
          <a:xfrm>
            <a:off x="2555875" y="1196975"/>
            <a:ext cx="576263" cy="274638"/>
          </a:xfrm>
          <a:prstGeom prst="rect">
            <a:avLst/>
          </a:prstGeom>
          <a:noFill/>
          <a:ln w="9525">
            <a:noFill/>
            <a:miter lim="800000"/>
            <a:headEnd/>
            <a:tailEnd/>
          </a:ln>
          <a:effectLst/>
        </p:spPr>
        <p:txBody>
          <a:bodyPr>
            <a:spAutoFit/>
          </a:bodyPr>
          <a:lstStyle/>
          <a:p>
            <a:pPr>
              <a:spcBef>
                <a:spcPct val="50000"/>
              </a:spcBef>
            </a:pPr>
            <a:r>
              <a:rPr lang="pt-PT" sz="1200" u="none">
                <a:solidFill>
                  <a:srgbClr val="FF0000"/>
                </a:solidFill>
              </a:rPr>
              <a:t>S_L</a:t>
            </a:r>
          </a:p>
        </p:txBody>
      </p:sp>
      <p:sp>
        <p:nvSpPr>
          <p:cNvPr id="160780" name="Text Box 12"/>
          <p:cNvSpPr txBox="1">
            <a:spLocks noChangeArrowheads="1"/>
          </p:cNvSpPr>
          <p:nvPr/>
        </p:nvSpPr>
        <p:spPr bwMode="auto">
          <a:xfrm>
            <a:off x="2555875" y="2578100"/>
            <a:ext cx="576263" cy="274638"/>
          </a:xfrm>
          <a:prstGeom prst="rect">
            <a:avLst/>
          </a:prstGeom>
          <a:noFill/>
          <a:ln w="9525">
            <a:noFill/>
            <a:miter lim="800000"/>
            <a:headEnd/>
            <a:tailEnd/>
          </a:ln>
          <a:effectLst/>
        </p:spPr>
        <p:txBody>
          <a:bodyPr>
            <a:spAutoFit/>
          </a:bodyPr>
          <a:lstStyle/>
          <a:p>
            <a:pPr>
              <a:spcBef>
                <a:spcPct val="50000"/>
              </a:spcBef>
            </a:pPr>
            <a:r>
              <a:rPr lang="pt-PT" sz="1200" u="none">
                <a:solidFill>
                  <a:srgbClr val="FF0000"/>
                </a:solidFill>
              </a:rPr>
              <a:t>R_L</a:t>
            </a:r>
          </a:p>
        </p:txBody>
      </p:sp>
      <p:sp>
        <p:nvSpPr>
          <p:cNvPr id="160782" name="Rectangle 14"/>
          <p:cNvSpPr>
            <a:spLocks noChangeArrowheads="1"/>
          </p:cNvSpPr>
          <p:nvPr/>
        </p:nvSpPr>
        <p:spPr bwMode="auto">
          <a:xfrm>
            <a:off x="5508625" y="1125538"/>
            <a:ext cx="3095625" cy="2303462"/>
          </a:xfrm>
          <a:prstGeom prst="rect">
            <a:avLst/>
          </a:prstGeom>
          <a:noFill/>
          <a:ln w="19050">
            <a:solidFill>
              <a:srgbClr val="FF0000"/>
            </a:solidFill>
            <a:prstDash val="dash"/>
            <a:miter lim="800000"/>
            <a:headEnd/>
            <a:tailEnd/>
          </a:ln>
          <a:effectLst/>
        </p:spPr>
        <p:txBody>
          <a:bodyPr wrap="none" anchor="ctr"/>
          <a:lstStyle/>
          <a:p>
            <a:endParaRPr lang="en-US" u="none"/>
          </a:p>
        </p:txBody>
      </p:sp>
      <p:grpSp>
        <p:nvGrpSpPr>
          <p:cNvPr id="3" name="Group 90"/>
          <p:cNvGrpSpPr>
            <a:grpSpLocks/>
          </p:cNvGrpSpPr>
          <p:nvPr/>
        </p:nvGrpSpPr>
        <p:grpSpPr bwMode="auto">
          <a:xfrm>
            <a:off x="2482850" y="2924175"/>
            <a:ext cx="6049963" cy="3241675"/>
            <a:chOff x="1564" y="1842"/>
            <a:chExt cx="3811" cy="2042"/>
          </a:xfrm>
        </p:grpSpPr>
        <p:sp>
          <p:nvSpPr>
            <p:cNvPr id="160788" name="Rectangle 20"/>
            <p:cNvSpPr>
              <a:spLocks noChangeArrowheads="1"/>
            </p:cNvSpPr>
            <p:nvPr/>
          </p:nvSpPr>
          <p:spPr bwMode="auto">
            <a:xfrm>
              <a:off x="1564" y="3612"/>
              <a:ext cx="2178" cy="272"/>
            </a:xfrm>
            <a:prstGeom prst="rect">
              <a:avLst/>
            </a:prstGeom>
            <a:solidFill>
              <a:srgbClr val="CCFFCC">
                <a:alpha val="20000"/>
              </a:srgbClr>
            </a:solidFill>
            <a:ln w="12700">
              <a:solidFill>
                <a:srgbClr val="008000"/>
              </a:solidFill>
              <a:prstDash val="dash"/>
              <a:miter lim="800000"/>
              <a:headEnd/>
              <a:tailEnd/>
            </a:ln>
            <a:effectLst/>
          </p:spPr>
          <p:txBody>
            <a:bodyPr wrap="none" anchor="ctr"/>
            <a:lstStyle/>
            <a:p>
              <a:endParaRPr lang="en-US" u="none"/>
            </a:p>
          </p:txBody>
        </p:sp>
        <p:sp>
          <p:nvSpPr>
            <p:cNvPr id="160789" name="Rectangle 21"/>
            <p:cNvSpPr>
              <a:spLocks noChangeArrowheads="1"/>
            </p:cNvSpPr>
            <p:nvPr/>
          </p:nvSpPr>
          <p:spPr bwMode="auto">
            <a:xfrm>
              <a:off x="3606" y="1842"/>
              <a:ext cx="1769" cy="227"/>
            </a:xfrm>
            <a:prstGeom prst="rect">
              <a:avLst/>
            </a:prstGeom>
            <a:solidFill>
              <a:srgbClr val="CCFFCC">
                <a:alpha val="20000"/>
              </a:srgbClr>
            </a:solidFill>
            <a:ln w="12700">
              <a:solidFill>
                <a:srgbClr val="008000"/>
              </a:solidFill>
              <a:prstDash val="dash"/>
              <a:miter lim="800000"/>
              <a:headEnd/>
              <a:tailEnd/>
            </a:ln>
            <a:effectLst/>
          </p:spPr>
          <p:txBody>
            <a:bodyPr wrap="none" anchor="ctr"/>
            <a:lstStyle/>
            <a:p>
              <a:endParaRPr lang="en-US" u="none"/>
            </a:p>
          </p:txBody>
        </p:sp>
        <p:sp>
          <p:nvSpPr>
            <p:cNvPr id="160790" name="Freeform 22"/>
            <p:cNvSpPr>
              <a:spLocks/>
            </p:cNvSpPr>
            <p:nvPr/>
          </p:nvSpPr>
          <p:spPr bwMode="auto">
            <a:xfrm rot="16200000" flipV="1">
              <a:off x="3401" y="2092"/>
              <a:ext cx="1543" cy="1497"/>
            </a:xfrm>
            <a:custGeom>
              <a:avLst/>
              <a:gdLst/>
              <a:ahLst/>
              <a:cxnLst>
                <a:cxn ang="0">
                  <a:pos x="0" y="1543"/>
                </a:cxn>
                <a:cxn ang="0">
                  <a:pos x="861" y="998"/>
                </a:cxn>
                <a:cxn ang="0">
                  <a:pos x="1315" y="0"/>
                </a:cxn>
              </a:cxnLst>
              <a:rect l="0" t="0" r="r" b="b"/>
              <a:pathLst>
                <a:path w="1315" h="1543">
                  <a:moveTo>
                    <a:pt x="0" y="1543"/>
                  </a:moveTo>
                  <a:cubicBezTo>
                    <a:pt x="321" y="1399"/>
                    <a:pt x="642" y="1255"/>
                    <a:pt x="861" y="998"/>
                  </a:cubicBezTo>
                  <a:cubicBezTo>
                    <a:pt x="1080" y="741"/>
                    <a:pt x="1239" y="166"/>
                    <a:pt x="1315" y="0"/>
                  </a:cubicBezTo>
                </a:path>
              </a:pathLst>
            </a:custGeom>
            <a:noFill/>
            <a:ln w="19050">
              <a:solidFill>
                <a:srgbClr val="008000"/>
              </a:solidFill>
              <a:round/>
              <a:headEnd type="triangle" w="med" len="med"/>
              <a:tailEnd type="triangle" w="med" len="med"/>
            </a:ln>
            <a:effectLst/>
          </p:spPr>
          <p:txBody>
            <a:bodyPr/>
            <a:lstStyle/>
            <a:p>
              <a:endParaRPr lang="en-US" u="none"/>
            </a:p>
          </p:txBody>
        </p:sp>
      </p:grpSp>
      <p:grpSp>
        <p:nvGrpSpPr>
          <p:cNvPr id="4" name="Group 77"/>
          <p:cNvGrpSpPr>
            <a:grpSpLocks noChangeAspect="1"/>
          </p:cNvGrpSpPr>
          <p:nvPr/>
        </p:nvGrpSpPr>
        <p:grpSpPr bwMode="auto">
          <a:xfrm>
            <a:off x="6804025" y="4437063"/>
            <a:ext cx="1431925" cy="942975"/>
            <a:chOff x="4551" y="8711"/>
            <a:chExt cx="1735" cy="1141"/>
          </a:xfrm>
        </p:grpSpPr>
        <p:sp>
          <p:nvSpPr>
            <p:cNvPr id="160846" name="Rectangle 78"/>
            <p:cNvSpPr>
              <a:spLocks noChangeAspect="1" noChangeArrowheads="1"/>
            </p:cNvSpPr>
            <p:nvPr/>
          </p:nvSpPr>
          <p:spPr bwMode="auto">
            <a:xfrm>
              <a:off x="4836" y="8711"/>
              <a:ext cx="1115" cy="1141"/>
            </a:xfrm>
            <a:prstGeom prst="rect">
              <a:avLst/>
            </a:prstGeom>
            <a:solidFill>
              <a:srgbClr val="FFFFFF"/>
            </a:solidFill>
            <a:ln w="31750" algn="ctr">
              <a:solidFill>
                <a:srgbClr val="000000"/>
              </a:solidFill>
              <a:miter lim="800000"/>
              <a:headEnd/>
              <a:tailEnd/>
            </a:ln>
            <a:effectLst/>
          </p:spPr>
          <p:txBody>
            <a:bodyPr/>
            <a:lstStyle/>
            <a:p>
              <a:endParaRPr lang="en-US" u="none"/>
            </a:p>
          </p:txBody>
        </p:sp>
        <p:sp>
          <p:nvSpPr>
            <p:cNvPr id="160847" name="Line 79"/>
            <p:cNvSpPr>
              <a:spLocks noChangeAspect="1" noChangeShapeType="1"/>
            </p:cNvSpPr>
            <p:nvPr/>
          </p:nvSpPr>
          <p:spPr bwMode="auto">
            <a:xfrm>
              <a:off x="4551" y="8997"/>
              <a:ext cx="285" cy="0"/>
            </a:xfrm>
            <a:prstGeom prst="line">
              <a:avLst/>
            </a:prstGeom>
            <a:noFill/>
            <a:ln w="31750">
              <a:solidFill>
                <a:srgbClr val="000000"/>
              </a:solidFill>
              <a:round/>
              <a:headEnd/>
              <a:tailEnd/>
            </a:ln>
            <a:effectLst/>
          </p:spPr>
          <p:txBody>
            <a:bodyPr/>
            <a:lstStyle/>
            <a:p>
              <a:endParaRPr lang="en-US" u="none"/>
            </a:p>
          </p:txBody>
        </p:sp>
        <p:sp>
          <p:nvSpPr>
            <p:cNvPr id="160848" name="Line 80"/>
            <p:cNvSpPr>
              <a:spLocks noChangeAspect="1" noChangeShapeType="1"/>
            </p:cNvSpPr>
            <p:nvPr/>
          </p:nvSpPr>
          <p:spPr bwMode="auto">
            <a:xfrm>
              <a:off x="4551" y="9282"/>
              <a:ext cx="285" cy="1"/>
            </a:xfrm>
            <a:prstGeom prst="line">
              <a:avLst/>
            </a:prstGeom>
            <a:noFill/>
            <a:ln w="31750">
              <a:solidFill>
                <a:srgbClr val="000000"/>
              </a:solidFill>
              <a:round/>
              <a:headEnd/>
              <a:tailEnd/>
            </a:ln>
            <a:effectLst/>
          </p:spPr>
          <p:txBody>
            <a:bodyPr/>
            <a:lstStyle/>
            <a:p>
              <a:endParaRPr lang="en-US" u="none"/>
            </a:p>
          </p:txBody>
        </p:sp>
        <p:sp>
          <p:nvSpPr>
            <p:cNvPr id="160849" name="Line 81"/>
            <p:cNvSpPr>
              <a:spLocks noChangeAspect="1" noChangeShapeType="1"/>
            </p:cNvSpPr>
            <p:nvPr/>
          </p:nvSpPr>
          <p:spPr bwMode="auto">
            <a:xfrm>
              <a:off x="4551" y="9566"/>
              <a:ext cx="285" cy="1"/>
            </a:xfrm>
            <a:prstGeom prst="line">
              <a:avLst/>
            </a:prstGeom>
            <a:noFill/>
            <a:ln w="31750">
              <a:solidFill>
                <a:srgbClr val="000000"/>
              </a:solidFill>
              <a:round/>
              <a:headEnd/>
              <a:tailEnd/>
            </a:ln>
            <a:effectLst/>
          </p:spPr>
          <p:txBody>
            <a:bodyPr/>
            <a:lstStyle/>
            <a:p>
              <a:endParaRPr lang="en-US" u="none"/>
            </a:p>
          </p:txBody>
        </p:sp>
        <p:sp>
          <p:nvSpPr>
            <p:cNvPr id="160850" name="Line 82"/>
            <p:cNvSpPr>
              <a:spLocks noChangeAspect="1" noChangeShapeType="1"/>
            </p:cNvSpPr>
            <p:nvPr/>
          </p:nvSpPr>
          <p:spPr bwMode="auto">
            <a:xfrm>
              <a:off x="5951" y="8997"/>
              <a:ext cx="285" cy="1"/>
            </a:xfrm>
            <a:prstGeom prst="line">
              <a:avLst/>
            </a:prstGeom>
            <a:noFill/>
            <a:ln w="31750">
              <a:solidFill>
                <a:srgbClr val="000000"/>
              </a:solidFill>
              <a:round/>
              <a:headEnd/>
              <a:tailEnd/>
            </a:ln>
            <a:effectLst/>
          </p:spPr>
          <p:txBody>
            <a:bodyPr/>
            <a:lstStyle/>
            <a:p>
              <a:endParaRPr lang="en-US" u="none"/>
            </a:p>
          </p:txBody>
        </p:sp>
        <p:sp>
          <p:nvSpPr>
            <p:cNvPr id="160851" name="Line 83"/>
            <p:cNvSpPr>
              <a:spLocks noChangeAspect="1" noChangeShapeType="1"/>
            </p:cNvSpPr>
            <p:nvPr/>
          </p:nvSpPr>
          <p:spPr bwMode="auto">
            <a:xfrm>
              <a:off x="6103" y="9568"/>
              <a:ext cx="183" cy="1"/>
            </a:xfrm>
            <a:prstGeom prst="line">
              <a:avLst/>
            </a:prstGeom>
            <a:noFill/>
            <a:ln w="31750">
              <a:solidFill>
                <a:srgbClr val="000000"/>
              </a:solidFill>
              <a:round/>
              <a:headEnd/>
              <a:tailEnd/>
            </a:ln>
            <a:effectLst/>
          </p:spPr>
          <p:txBody>
            <a:bodyPr/>
            <a:lstStyle/>
            <a:p>
              <a:endParaRPr lang="en-US" u="none"/>
            </a:p>
          </p:txBody>
        </p:sp>
        <p:sp>
          <p:nvSpPr>
            <p:cNvPr id="160852" name="Oval 84"/>
            <p:cNvSpPr>
              <a:spLocks noChangeAspect="1" noChangeArrowheads="1"/>
            </p:cNvSpPr>
            <p:nvPr/>
          </p:nvSpPr>
          <p:spPr bwMode="auto">
            <a:xfrm>
              <a:off x="5951" y="9510"/>
              <a:ext cx="142" cy="142"/>
            </a:xfrm>
            <a:prstGeom prst="ellipse">
              <a:avLst/>
            </a:prstGeom>
            <a:solidFill>
              <a:srgbClr val="FFFFFF"/>
            </a:solidFill>
            <a:ln w="31750" algn="ctr">
              <a:solidFill>
                <a:srgbClr val="000000"/>
              </a:solidFill>
              <a:round/>
              <a:headEnd/>
              <a:tailEnd/>
            </a:ln>
            <a:effectLst/>
          </p:spPr>
          <p:txBody>
            <a:bodyPr/>
            <a:lstStyle/>
            <a:p>
              <a:endParaRPr lang="en-US" u="none"/>
            </a:p>
          </p:txBody>
        </p:sp>
        <p:sp>
          <p:nvSpPr>
            <p:cNvPr id="160853" name="Text Box 85"/>
            <p:cNvSpPr txBox="1">
              <a:spLocks noChangeAspect="1" noChangeArrowheads="1"/>
            </p:cNvSpPr>
            <p:nvPr/>
          </p:nvSpPr>
          <p:spPr bwMode="auto">
            <a:xfrm>
              <a:off x="5634" y="8883"/>
              <a:ext cx="343" cy="285"/>
            </a:xfrm>
            <a:prstGeom prst="rect">
              <a:avLst/>
            </a:prstGeom>
            <a:noFill/>
            <a:ln w="31750" algn="ctr">
              <a:noFill/>
              <a:miter lim="800000"/>
              <a:headEnd/>
              <a:tailEnd/>
            </a:ln>
            <a:effectLst/>
          </p:spPr>
          <p:txBody>
            <a:bodyPr lIns="0" tIns="0" rIns="0" bIns="0"/>
            <a:lstStyle/>
            <a:p>
              <a:r>
                <a:rPr lang="pt-PT" sz="1400" b="1" u="none"/>
                <a:t>Q</a:t>
              </a:r>
              <a:endParaRPr lang="pt-PT" u="none"/>
            </a:p>
          </p:txBody>
        </p:sp>
        <p:sp>
          <p:nvSpPr>
            <p:cNvPr id="160854" name="Text Box 86"/>
            <p:cNvSpPr txBox="1">
              <a:spLocks noChangeAspect="1" noChangeArrowheads="1"/>
            </p:cNvSpPr>
            <p:nvPr/>
          </p:nvSpPr>
          <p:spPr bwMode="auto">
            <a:xfrm>
              <a:off x="5634" y="9408"/>
              <a:ext cx="343" cy="285"/>
            </a:xfrm>
            <a:prstGeom prst="rect">
              <a:avLst/>
            </a:prstGeom>
            <a:noFill/>
            <a:ln w="31750" algn="ctr">
              <a:noFill/>
              <a:miter lim="800000"/>
              <a:headEnd/>
              <a:tailEnd/>
            </a:ln>
            <a:effectLst/>
          </p:spPr>
          <p:txBody>
            <a:bodyPr lIns="0" tIns="0" rIns="0" bIns="0"/>
            <a:lstStyle/>
            <a:p>
              <a:r>
                <a:rPr lang="pt-PT" sz="1400" b="1" u="none"/>
                <a:t>Q</a:t>
              </a:r>
              <a:endParaRPr lang="pt-PT" u="none"/>
            </a:p>
          </p:txBody>
        </p:sp>
        <p:sp>
          <p:nvSpPr>
            <p:cNvPr id="160855" name="Text Box 87"/>
            <p:cNvSpPr txBox="1">
              <a:spLocks noChangeAspect="1" noChangeArrowheads="1"/>
            </p:cNvSpPr>
            <p:nvPr/>
          </p:nvSpPr>
          <p:spPr bwMode="auto">
            <a:xfrm>
              <a:off x="4835" y="8883"/>
              <a:ext cx="343" cy="285"/>
            </a:xfrm>
            <a:prstGeom prst="rect">
              <a:avLst/>
            </a:prstGeom>
            <a:noFill/>
            <a:ln w="31750" algn="ctr">
              <a:noFill/>
              <a:miter lim="800000"/>
              <a:headEnd/>
              <a:tailEnd/>
            </a:ln>
            <a:effectLst/>
          </p:spPr>
          <p:txBody>
            <a:bodyPr lIns="0" tIns="0" rIns="0" bIns="0"/>
            <a:lstStyle/>
            <a:p>
              <a:pPr algn="ctr"/>
              <a:r>
                <a:rPr lang="pt-PT" sz="1400" b="1" u="none"/>
                <a:t>S</a:t>
              </a:r>
              <a:endParaRPr lang="pt-PT" u="none"/>
            </a:p>
          </p:txBody>
        </p:sp>
        <p:sp>
          <p:nvSpPr>
            <p:cNvPr id="160856" name="Text Box 88"/>
            <p:cNvSpPr txBox="1">
              <a:spLocks noChangeAspect="1" noChangeArrowheads="1"/>
            </p:cNvSpPr>
            <p:nvPr/>
          </p:nvSpPr>
          <p:spPr bwMode="auto">
            <a:xfrm>
              <a:off x="4836" y="9168"/>
              <a:ext cx="343" cy="285"/>
            </a:xfrm>
            <a:prstGeom prst="rect">
              <a:avLst/>
            </a:prstGeom>
            <a:noFill/>
            <a:ln w="31750" algn="ctr">
              <a:noFill/>
              <a:miter lim="800000"/>
              <a:headEnd/>
              <a:tailEnd/>
            </a:ln>
            <a:effectLst/>
          </p:spPr>
          <p:txBody>
            <a:bodyPr lIns="0" tIns="0" rIns="0" bIns="0"/>
            <a:lstStyle/>
            <a:p>
              <a:pPr algn="ctr"/>
              <a:r>
                <a:rPr lang="pt-PT" sz="1400" b="1" u="none"/>
                <a:t>C</a:t>
              </a:r>
              <a:endParaRPr lang="pt-PT" u="none"/>
            </a:p>
          </p:txBody>
        </p:sp>
        <p:sp>
          <p:nvSpPr>
            <p:cNvPr id="160857" name="Text Box 89"/>
            <p:cNvSpPr txBox="1">
              <a:spLocks noChangeAspect="1" noChangeArrowheads="1"/>
            </p:cNvSpPr>
            <p:nvPr/>
          </p:nvSpPr>
          <p:spPr bwMode="auto">
            <a:xfrm>
              <a:off x="4836" y="9453"/>
              <a:ext cx="343" cy="285"/>
            </a:xfrm>
            <a:prstGeom prst="rect">
              <a:avLst/>
            </a:prstGeom>
            <a:noFill/>
            <a:ln w="31750" algn="ctr">
              <a:noFill/>
              <a:miter lim="800000"/>
              <a:headEnd/>
              <a:tailEnd/>
            </a:ln>
            <a:effectLst/>
          </p:spPr>
          <p:txBody>
            <a:bodyPr lIns="0" tIns="0" rIns="0" bIns="0"/>
            <a:lstStyle/>
            <a:p>
              <a:pPr algn="ctr"/>
              <a:r>
                <a:rPr lang="pt-PT" sz="1400" b="1" u="none"/>
                <a:t>R</a:t>
              </a:r>
              <a:endParaRPr lang="pt-PT" u="none"/>
            </a:p>
          </p:txBody>
        </p:sp>
      </p:grpSp>
    </p:spTree>
    <p:extLst>
      <p:ext uri="{BB962C8B-B14F-4D97-AF65-F5344CB8AC3E}">
        <p14:creationId xmlns:p14="http://schemas.microsoft.com/office/powerpoint/2010/main" val="271955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WordArt 2"/>
          <p:cNvSpPr>
            <a:spLocks noChangeArrowheads="1" noChangeShapeType="1" noTextEdit="1"/>
          </p:cNvSpPr>
          <p:nvPr/>
        </p:nvSpPr>
        <p:spPr bwMode="auto">
          <a:xfrm>
            <a:off x="468312" y="188913"/>
            <a:ext cx="7272040" cy="461962"/>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Circuitos sequenciais vs. combinatórios</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
        <p:nvSpPr>
          <p:cNvPr id="10" name="Text Box 10"/>
          <p:cNvSpPr txBox="1">
            <a:spLocks noChangeArrowheads="1"/>
          </p:cNvSpPr>
          <p:nvPr/>
        </p:nvSpPr>
        <p:spPr bwMode="auto">
          <a:xfrm>
            <a:off x="468313" y="908720"/>
            <a:ext cx="8372475" cy="646331"/>
          </a:xfrm>
          <a:prstGeom prst="rect">
            <a:avLst/>
          </a:prstGeom>
          <a:noFill/>
          <a:ln w="9525">
            <a:noFill/>
            <a:miter lim="800000"/>
            <a:headEnd/>
            <a:tailEnd/>
          </a:ln>
        </p:spPr>
        <p:txBody>
          <a:bodyPr>
            <a:spAutoFit/>
          </a:bodyPr>
          <a:lstStyle/>
          <a:p>
            <a:r>
              <a:rPr lang="pt-PT" u="none" dirty="0" smtClean="0">
                <a:solidFill>
                  <a:srgbClr val="003366"/>
                </a:solidFill>
              </a:rPr>
              <a:t>Num </a:t>
            </a:r>
            <a:r>
              <a:rPr lang="pt-PT" u="none" dirty="0">
                <a:solidFill>
                  <a:srgbClr val="A50021"/>
                </a:solidFill>
              </a:rPr>
              <a:t>circuito combinatório </a:t>
            </a:r>
            <a:r>
              <a:rPr lang="pt-PT" u="none" dirty="0" smtClean="0">
                <a:solidFill>
                  <a:srgbClr val="003366"/>
                </a:solidFill>
              </a:rPr>
              <a:t>saídas dependem exclusivamente das entradas correntes.</a:t>
            </a:r>
            <a:endParaRPr lang="en-US" u="none" dirty="0">
              <a:solidFill>
                <a:srgbClr val="003366"/>
              </a:solidFill>
            </a:endParaRPr>
          </a:p>
        </p:txBody>
      </p:sp>
      <p:sp>
        <p:nvSpPr>
          <p:cNvPr id="4" name="Text Box 10"/>
          <p:cNvSpPr txBox="1">
            <a:spLocks noChangeArrowheads="1"/>
          </p:cNvSpPr>
          <p:nvPr/>
        </p:nvSpPr>
        <p:spPr bwMode="auto">
          <a:xfrm>
            <a:off x="467544" y="1702549"/>
            <a:ext cx="8372475" cy="923330"/>
          </a:xfrm>
          <a:prstGeom prst="rect">
            <a:avLst/>
          </a:prstGeom>
          <a:noFill/>
          <a:ln w="9525">
            <a:noFill/>
            <a:miter lim="800000"/>
            <a:headEnd/>
            <a:tailEnd/>
          </a:ln>
        </p:spPr>
        <p:txBody>
          <a:bodyPr>
            <a:spAutoFit/>
          </a:bodyPr>
          <a:lstStyle/>
          <a:p>
            <a:r>
              <a:rPr lang="pt-PT" u="none" dirty="0" smtClean="0">
                <a:solidFill>
                  <a:srgbClr val="003366"/>
                </a:solidFill>
              </a:rPr>
              <a:t>Num </a:t>
            </a:r>
            <a:r>
              <a:rPr lang="pt-PT" u="none" dirty="0">
                <a:solidFill>
                  <a:srgbClr val="A50021"/>
                </a:solidFill>
              </a:rPr>
              <a:t>circuito </a:t>
            </a:r>
            <a:r>
              <a:rPr lang="pt-PT" u="none" dirty="0" smtClean="0">
                <a:solidFill>
                  <a:srgbClr val="A50021"/>
                </a:solidFill>
              </a:rPr>
              <a:t>sequencial </a:t>
            </a:r>
            <a:r>
              <a:rPr lang="pt-PT" u="none" dirty="0" smtClean="0">
                <a:solidFill>
                  <a:srgbClr val="003366"/>
                </a:solidFill>
              </a:rPr>
              <a:t>saídas dependem das entradas correntes e de todas as entradas que tenham surgido antes (desde o momento em que o circuito foi usado pela 1ª vez!).</a:t>
            </a:r>
            <a:endParaRPr lang="en-US" u="none" dirty="0">
              <a:solidFill>
                <a:srgbClr val="003366"/>
              </a:solidFill>
            </a:endParaRPr>
          </a:p>
        </p:txBody>
      </p:sp>
      <p:grpSp>
        <p:nvGrpSpPr>
          <p:cNvPr id="6" name="Group 5"/>
          <p:cNvGrpSpPr/>
          <p:nvPr/>
        </p:nvGrpSpPr>
        <p:grpSpPr>
          <a:xfrm>
            <a:off x="1835696" y="2780928"/>
            <a:ext cx="6789634" cy="2968891"/>
            <a:chOff x="1835696" y="2780928"/>
            <a:chExt cx="6789634" cy="2968891"/>
          </a:xfrm>
        </p:grpSpPr>
        <p:pic>
          <p:nvPicPr>
            <p:cNvPr id="115714" name="Picture 2" descr="http://d2fhka9tf2vaj2.cloudfront.net/tuts/078_commandPattern/Tutorial/1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780928"/>
              <a:ext cx="4464496" cy="29688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991276" y="2780928"/>
              <a:ext cx="2634054" cy="369332"/>
            </a:xfrm>
            <a:prstGeom prst="rect">
              <a:avLst/>
            </a:prstGeom>
            <a:noFill/>
          </p:spPr>
          <p:txBody>
            <a:bodyPr wrap="none" rtlCol="0">
              <a:spAutoFit/>
            </a:bodyPr>
            <a:lstStyle/>
            <a:p>
              <a:r>
                <a:rPr lang="pt-PT" u="none" dirty="0" smtClean="0"/>
                <a:t>Se aumentar o volume?</a:t>
              </a:r>
              <a:endParaRPr lang="en-GB" u="none" dirty="0"/>
            </a:p>
          </p:txBody>
        </p:sp>
        <p:cxnSp>
          <p:nvCxnSpPr>
            <p:cNvPr id="5" name="Curved Connector 4"/>
            <p:cNvCxnSpPr/>
            <p:nvPr/>
          </p:nvCxnSpPr>
          <p:spPr bwMode="auto">
            <a:xfrm rot="10800000" flipV="1">
              <a:off x="3888308" y="2965594"/>
              <a:ext cx="2102969" cy="679430"/>
            </a:xfrm>
            <a:prstGeom prst="curvedConnector3">
              <a:avLst/>
            </a:prstGeom>
            <a:solidFill>
              <a:schemeClr val="accent1"/>
            </a:solidFill>
            <a:ln w="9525"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5883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dissolv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Latch D</a:t>
            </a:r>
          </a:p>
        </p:txBody>
      </p:sp>
      <p:graphicFrame>
        <p:nvGraphicFramePr>
          <p:cNvPr id="162820" name="Object 4"/>
          <p:cNvGraphicFramePr>
            <a:graphicFrameLocks noChangeAspect="1"/>
          </p:cNvGraphicFramePr>
          <p:nvPr>
            <p:extLst>
              <p:ext uri="{D42A27DB-BD31-4B8C-83A1-F6EECF244321}">
                <p14:modId xmlns:p14="http://schemas.microsoft.com/office/powerpoint/2010/main" val="4243752370"/>
              </p:ext>
            </p:extLst>
          </p:nvPr>
        </p:nvGraphicFramePr>
        <p:xfrm>
          <a:off x="539750" y="1268413"/>
          <a:ext cx="5638800" cy="2136775"/>
        </p:xfrm>
        <a:graphic>
          <a:graphicData uri="http://schemas.openxmlformats.org/presentationml/2006/ole">
            <mc:AlternateContent xmlns:mc="http://schemas.openxmlformats.org/markup-compatibility/2006">
              <mc:Choice xmlns:v="urn:schemas-microsoft-com:vml" Requires="v">
                <p:oleObj spid="_x0000_s105708" name="Artwork" r:id="rId4" imgW="4495238" imgH="1704762" progId="">
                  <p:embed/>
                </p:oleObj>
              </mc:Choice>
              <mc:Fallback>
                <p:oleObj name="Artwork" r:id="rId4" imgW="4495238" imgH="170476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268413"/>
                        <a:ext cx="5638800" cy="2136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21" name="Object 5"/>
          <p:cNvGraphicFramePr>
            <a:graphicFrameLocks noChangeAspect="1"/>
          </p:cNvGraphicFramePr>
          <p:nvPr>
            <p:extLst>
              <p:ext uri="{D42A27DB-BD31-4B8C-83A1-F6EECF244321}">
                <p14:modId xmlns:p14="http://schemas.microsoft.com/office/powerpoint/2010/main" val="2485195961"/>
              </p:ext>
            </p:extLst>
          </p:nvPr>
        </p:nvGraphicFramePr>
        <p:xfrm>
          <a:off x="2286000" y="3810000"/>
          <a:ext cx="3048000" cy="1939925"/>
        </p:xfrm>
        <a:graphic>
          <a:graphicData uri="http://schemas.openxmlformats.org/presentationml/2006/ole">
            <mc:AlternateContent xmlns:mc="http://schemas.openxmlformats.org/markup-compatibility/2006">
              <mc:Choice xmlns:v="urn:schemas-microsoft-com:vml" Requires="v">
                <p:oleObj spid="_x0000_s105709" name="Artwork" r:id="rId6" imgW="1647619" imgH="1047619" progId="">
                  <p:embed/>
                </p:oleObj>
              </mc:Choice>
              <mc:Fallback>
                <p:oleObj name="Artwork" r:id="rId6" imgW="1647619" imgH="1047619"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3810000"/>
                        <a:ext cx="3048000" cy="193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28"/>
          <p:cNvGrpSpPr>
            <a:grpSpLocks/>
          </p:cNvGrpSpPr>
          <p:nvPr/>
        </p:nvGrpSpPr>
        <p:grpSpPr bwMode="auto">
          <a:xfrm>
            <a:off x="6156325" y="1125538"/>
            <a:ext cx="2736850" cy="2303462"/>
            <a:chOff x="3878" y="709"/>
            <a:chExt cx="1724" cy="1451"/>
          </a:xfrm>
        </p:grpSpPr>
        <p:graphicFrame>
          <p:nvGraphicFramePr>
            <p:cNvPr id="162825" name="Object 9"/>
            <p:cNvGraphicFramePr>
              <a:graphicFrameLocks noChangeAspect="1"/>
            </p:cNvGraphicFramePr>
            <p:nvPr/>
          </p:nvGraphicFramePr>
          <p:xfrm>
            <a:off x="3933" y="800"/>
            <a:ext cx="1623" cy="1315"/>
          </p:xfrm>
          <a:graphic>
            <a:graphicData uri="http://schemas.openxmlformats.org/presentationml/2006/ole">
              <mc:AlternateContent xmlns:mc="http://schemas.openxmlformats.org/markup-compatibility/2006">
                <mc:Choice xmlns:v="urn:schemas-microsoft-com:vml" Requires="v">
                  <p:oleObj spid="_x0000_s105710" name="Artwork" r:id="rId8" imgW="1905266" imgH="1542857" progId="">
                    <p:embed/>
                  </p:oleObj>
                </mc:Choice>
                <mc:Fallback>
                  <p:oleObj name="Artwork" r:id="rId8" imgW="1905266" imgH="1542857"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3" y="800"/>
                          <a:ext cx="1623" cy="131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827" name="Rectangle 11"/>
            <p:cNvSpPr>
              <a:spLocks noChangeArrowheads="1"/>
            </p:cNvSpPr>
            <p:nvPr/>
          </p:nvSpPr>
          <p:spPr bwMode="auto">
            <a:xfrm>
              <a:off x="3878" y="709"/>
              <a:ext cx="1724" cy="1451"/>
            </a:xfrm>
            <a:prstGeom prst="rect">
              <a:avLst/>
            </a:prstGeom>
            <a:noFill/>
            <a:ln w="19050">
              <a:solidFill>
                <a:srgbClr val="FF0000"/>
              </a:solidFill>
              <a:prstDash val="dash"/>
              <a:miter lim="800000"/>
              <a:headEnd/>
              <a:tailEnd/>
            </a:ln>
            <a:effectLst/>
          </p:spPr>
          <p:txBody>
            <a:bodyPr wrap="none" anchor="ctr"/>
            <a:lstStyle/>
            <a:p>
              <a:endParaRPr lang="en-US" u="none"/>
            </a:p>
          </p:txBody>
        </p:sp>
      </p:grpSp>
      <p:grpSp>
        <p:nvGrpSpPr>
          <p:cNvPr id="3" name="Group 17"/>
          <p:cNvGrpSpPr>
            <a:grpSpLocks noChangeAspect="1"/>
          </p:cNvGrpSpPr>
          <p:nvPr/>
        </p:nvGrpSpPr>
        <p:grpSpPr bwMode="auto">
          <a:xfrm>
            <a:off x="6732588" y="4437063"/>
            <a:ext cx="1431925" cy="942975"/>
            <a:chOff x="6862" y="8711"/>
            <a:chExt cx="1735" cy="1141"/>
          </a:xfrm>
        </p:grpSpPr>
        <p:sp>
          <p:nvSpPr>
            <p:cNvPr id="162834" name="Rectangle 18"/>
            <p:cNvSpPr>
              <a:spLocks noChangeAspect="1" noChangeArrowheads="1"/>
            </p:cNvSpPr>
            <p:nvPr/>
          </p:nvSpPr>
          <p:spPr bwMode="auto">
            <a:xfrm>
              <a:off x="7147" y="8711"/>
              <a:ext cx="1115" cy="1141"/>
            </a:xfrm>
            <a:prstGeom prst="rect">
              <a:avLst/>
            </a:prstGeom>
            <a:solidFill>
              <a:srgbClr val="FFFFFF"/>
            </a:solidFill>
            <a:ln w="31750" algn="ctr">
              <a:solidFill>
                <a:srgbClr val="000000"/>
              </a:solidFill>
              <a:miter lim="800000"/>
              <a:headEnd/>
              <a:tailEnd/>
            </a:ln>
            <a:effectLst/>
          </p:spPr>
          <p:txBody>
            <a:bodyPr/>
            <a:lstStyle/>
            <a:p>
              <a:endParaRPr lang="en-US" u="none"/>
            </a:p>
          </p:txBody>
        </p:sp>
        <p:sp>
          <p:nvSpPr>
            <p:cNvPr id="162835" name="Line 19"/>
            <p:cNvSpPr>
              <a:spLocks noChangeAspect="1" noChangeShapeType="1"/>
            </p:cNvSpPr>
            <p:nvPr/>
          </p:nvSpPr>
          <p:spPr bwMode="auto">
            <a:xfrm>
              <a:off x="6862" y="8997"/>
              <a:ext cx="285" cy="0"/>
            </a:xfrm>
            <a:prstGeom prst="line">
              <a:avLst/>
            </a:prstGeom>
            <a:noFill/>
            <a:ln w="31750">
              <a:solidFill>
                <a:srgbClr val="000000"/>
              </a:solidFill>
              <a:round/>
              <a:headEnd/>
              <a:tailEnd/>
            </a:ln>
            <a:effectLst/>
          </p:spPr>
          <p:txBody>
            <a:bodyPr/>
            <a:lstStyle/>
            <a:p>
              <a:endParaRPr lang="en-US" u="none"/>
            </a:p>
          </p:txBody>
        </p:sp>
        <p:sp>
          <p:nvSpPr>
            <p:cNvPr id="162836" name="Line 20"/>
            <p:cNvSpPr>
              <a:spLocks noChangeAspect="1" noChangeShapeType="1"/>
            </p:cNvSpPr>
            <p:nvPr/>
          </p:nvSpPr>
          <p:spPr bwMode="auto">
            <a:xfrm>
              <a:off x="6862" y="9566"/>
              <a:ext cx="285" cy="1"/>
            </a:xfrm>
            <a:prstGeom prst="line">
              <a:avLst/>
            </a:prstGeom>
            <a:noFill/>
            <a:ln w="31750">
              <a:solidFill>
                <a:srgbClr val="000000"/>
              </a:solidFill>
              <a:round/>
              <a:headEnd/>
              <a:tailEnd/>
            </a:ln>
            <a:effectLst/>
          </p:spPr>
          <p:txBody>
            <a:bodyPr/>
            <a:lstStyle/>
            <a:p>
              <a:endParaRPr lang="en-US" u="none"/>
            </a:p>
          </p:txBody>
        </p:sp>
        <p:sp>
          <p:nvSpPr>
            <p:cNvPr id="162837" name="Line 21"/>
            <p:cNvSpPr>
              <a:spLocks noChangeAspect="1" noChangeShapeType="1"/>
            </p:cNvSpPr>
            <p:nvPr/>
          </p:nvSpPr>
          <p:spPr bwMode="auto">
            <a:xfrm>
              <a:off x="8262" y="8997"/>
              <a:ext cx="285" cy="1"/>
            </a:xfrm>
            <a:prstGeom prst="line">
              <a:avLst/>
            </a:prstGeom>
            <a:noFill/>
            <a:ln w="31750">
              <a:solidFill>
                <a:srgbClr val="000000"/>
              </a:solidFill>
              <a:round/>
              <a:headEnd/>
              <a:tailEnd/>
            </a:ln>
            <a:effectLst/>
          </p:spPr>
          <p:txBody>
            <a:bodyPr/>
            <a:lstStyle/>
            <a:p>
              <a:endParaRPr lang="en-US" u="none"/>
            </a:p>
          </p:txBody>
        </p:sp>
        <p:sp>
          <p:nvSpPr>
            <p:cNvPr id="162838" name="Line 22"/>
            <p:cNvSpPr>
              <a:spLocks noChangeAspect="1" noChangeShapeType="1"/>
            </p:cNvSpPr>
            <p:nvPr/>
          </p:nvSpPr>
          <p:spPr bwMode="auto">
            <a:xfrm>
              <a:off x="8414" y="9568"/>
              <a:ext cx="183" cy="1"/>
            </a:xfrm>
            <a:prstGeom prst="line">
              <a:avLst/>
            </a:prstGeom>
            <a:noFill/>
            <a:ln w="31750">
              <a:solidFill>
                <a:srgbClr val="000000"/>
              </a:solidFill>
              <a:round/>
              <a:headEnd/>
              <a:tailEnd/>
            </a:ln>
            <a:effectLst/>
          </p:spPr>
          <p:txBody>
            <a:bodyPr/>
            <a:lstStyle/>
            <a:p>
              <a:endParaRPr lang="en-US" u="none"/>
            </a:p>
          </p:txBody>
        </p:sp>
        <p:sp>
          <p:nvSpPr>
            <p:cNvPr id="162839" name="Oval 23"/>
            <p:cNvSpPr>
              <a:spLocks noChangeAspect="1" noChangeArrowheads="1"/>
            </p:cNvSpPr>
            <p:nvPr/>
          </p:nvSpPr>
          <p:spPr bwMode="auto">
            <a:xfrm>
              <a:off x="8262" y="9510"/>
              <a:ext cx="142" cy="142"/>
            </a:xfrm>
            <a:prstGeom prst="ellipse">
              <a:avLst/>
            </a:prstGeom>
            <a:solidFill>
              <a:srgbClr val="FFFFFF"/>
            </a:solidFill>
            <a:ln w="31750" algn="ctr">
              <a:solidFill>
                <a:srgbClr val="000000"/>
              </a:solidFill>
              <a:round/>
              <a:headEnd/>
              <a:tailEnd/>
            </a:ln>
            <a:effectLst/>
          </p:spPr>
          <p:txBody>
            <a:bodyPr/>
            <a:lstStyle/>
            <a:p>
              <a:endParaRPr lang="en-US" u="none"/>
            </a:p>
          </p:txBody>
        </p:sp>
        <p:sp>
          <p:nvSpPr>
            <p:cNvPr id="162840" name="Text Box 24"/>
            <p:cNvSpPr txBox="1">
              <a:spLocks noChangeAspect="1" noChangeArrowheads="1"/>
            </p:cNvSpPr>
            <p:nvPr/>
          </p:nvSpPr>
          <p:spPr bwMode="auto">
            <a:xfrm>
              <a:off x="7945" y="8883"/>
              <a:ext cx="343" cy="285"/>
            </a:xfrm>
            <a:prstGeom prst="rect">
              <a:avLst/>
            </a:prstGeom>
            <a:noFill/>
            <a:ln w="31750" algn="ctr">
              <a:noFill/>
              <a:miter lim="800000"/>
              <a:headEnd/>
              <a:tailEnd/>
            </a:ln>
            <a:effectLst/>
          </p:spPr>
          <p:txBody>
            <a:bodyPr lIns="0" tIns="0" rIns="0" bIns="0"/>
            <a:lstStyle/>
            <a:p>
              <a:r>
                <a:rPr lang="pt-PT" sz="1400" b="1" u="none"/>
                <a:t>Q</a:t>
              </a:r>
              <a:endParaRPr lang="pt-PT" u="none"/>
            </a:p>
          </p:txBody>
        </p:sp>
        <p:sp>
          <p:nvSpPr>
            <p:cNvPr id="162841" name="Text Box 25"/>
            <p:cNvSpPr txBox="1">
              <a:spLocks noChangeAspect="1" noChangeArrowheads="1"/>
            </p:cNvSpPr>
            <p:nvPr/>
          </p:nvSpPr>
          <p:spPr bwMode="auto">
            <a:xfrm>
              <a:off x="7945" y="9408"/>
              <a:ext cx="343" cy="285"/>
            </a:xfrm>
            <a:prstGeom prst="rect">
              <a:avLst/>
            </a:prstGeom>
            <a:noFill/>
            <a:ln w="31750" algn="ctr">
              <a:noFill/>
              <a:miter lim="800000"/>
              <a:headEnd/>
              <a:tailEnd/>
            </a:ln>
            <a:effectLst/>
          </p:spPr>
          <p:txBody>
            <a:bodyPr lIns="0" tIns="0" rIns="0" bIns="0"/>
            <a:lstStyle/>
            <a:p>
              <a:r>
                <a:rPr lang="pt-PT" sz="1400" b="1" u="none"/>
                <a:t>Q</a:t>
              </a:r>
              <a:endParaRPr lang="pt-PT" u="none"/>
            </a:p>
          </p:txBody>
        </p:sp>
        <p:sp>
          <p:nvSpPr>
            <p:cNvPr id="162842" name="Text Box 26"/>
            <p:cNvSpPr txBox="1">
              <a:spLocks noChangeAspect="1" noChangeArrowheads="1"/>
            </p:cNvSpPr>
            <p:nvPr/>
          </p:nvSpPr>
          <p:spPr bwMode="auto">
            <a:xfrm>
              <a:off x="7146" y="8883"/>
              <a:ext cx="343" cy="285"/>
            </a:xfrm>
            <a:prstGeom prst="rect">
              <a:avLst/>
            </a:prstGeom>
            <a:noFill/>
            <a:ln w="31750" algn="ctr">
              <a:noFill/>
              <a:miter lim="800000"/>
              <a:headEnd/>
              <a:tailEnd/>
            </a:ln>
            <a:effectLst/>
          </p:spPr>
          <p:txBody>
            <a:bodyPr lIns="0" tIns="0" rIns="0" bIns="0"/>
            <a:lstStyle/>
            <a:p>
              <a:pPr algn="ctr"/>
              <a:r>
                <a:rPr lang="pt-PT" sz="1400" b="1" u="none"/>
                <a:t>D</a:t>
              </a:r>
              <a:endParaRPr lang="pt-PT" u="none"/>
            </a:p>
          </p:txBody>
        </p:sp>
        <p:sp>
          <p:nvSpPr>
            <p:cNvPr id="162843" name="Text Box 27"/>
            <p:cNvSpPr txBox="1">
              <a:spLocks noChangeAspect="1" noChangeArrowheads="1"/>
            </p:cNvSpPr>
            <p:nvPr/>
          </p:nvSpPr>
          <p:spPr bwMode="auto">
            <a:xfrm>
              <a:off x="7147" y="9453"/>
              <a:ext cx="343" cy="285"/>
            </a:xfrm>
            <a:prstGeom prst="rect">
              <a:avLst/>
            </a:prstGeom>
            <a:noFill/>
            <a:ln w="31750" algn="ctr">
              <a:noFill/>
              <a:miter lim="800000"/>
              <a:headEnd/>
              <a:tailEnd/>
            </a:ln>
            <a:effectLst/>
          </p:spPr>
          <p:txBody>
            <a:bodyPr lIns="0" tIns="0" rIns="0" bIns="0"/>
            <a:lstStyle/>
            <a:p>
              <a:pPr algn="ctr"/>
              <a:r>
                <a:rPr lang="pt-PT" sz="1400" b="1" u="none"/>
                <a:t>C</a:t>
              </a:r>
              <a:endParaRPr lang="pt-PT" u="none"/>
            </a:p>
          </p:txBody>
        </p:sp>
      </p:grpSp>
      <p:grpSp>
        <p:nvGrpSpPr>
          <p:cNvPr id="4" name="Group 32"/>
          <p:cNvGrpSpPr>
            <a:grpSpLocks/>
          </p:cNvGrpSpPr>
          <p:nvPr/>
        </p:nvGrpSpPr>
        <p:grpSpPr bwMode="auto">
          <a:xfrm>
            <a:off x="1979613" y="1179513"/>
            <a:ext cx="4176712" cy="2193925"/>
            <a:chOff x="1247" y="743"/>
            <a:chExt cx="2631" cy="1382"/>
          </a:xfrm>
        </p:grpSpPr>
        <p:grpSp>
          <p:nvGrpSpPr>
            <p:cNvPr id="5" name="Group 29"/>
            <p:cNvGrpSpPr>
              <a:grpSpLocks/>
            </p:cNvGrpSpPr>
            <p:nvPr/>
          </p:nvGrpSpPr>
          <p:grpSpPr bwMode="auto">
            <a:xfrm>
              <a:off x="1292" y="754"/>
              <a:ext cx="2586" cy="1350"/>
              <a:chOff x="1292" y="754"/>
              <a:chExt cx="2586" cy="1350"/>
            </a:xfrm>
          </p:grpSpPr>
          <p:sp>
            <p:nvSpPr>
              <p:cNvPr id="162823" name="Rectangle 7"/>
              <p:cNvSpPr>
                <a:spLocks noChangeArrowheads="1"/>
              </p:cNvSpPr>
              <p:nvPr/>
            </p:nvSpPr>
            <p:spPr bwMode="auto">
              <a:xfrm>
                <a:off x="1292" y="754"/>
                <a:ext cx="2245" cy="1350"/>
              </a:xfrm>
              <a:prstGeom prst="rect">
                <a:avLst/>
              </a:prstGeom>
              <a:noFill/>
              <a:ln w="19050">
                <a:solidFill>
                  <a:srgbClr val="FF0000"/>
                </a:solidFill>
                <a:prstDash val="dash"/>
                <a:miter lim="800000"/>
                <a:headEnd/>
                <a:tailEnd/>
              </a:ln>
              <a:effectLst/>
            </p:spPr>
            <p:txBody>
              <a:bodyPr wrap="none" anchor="ctr"/>
              <a:lstStyle/>
              <a:p>
                <a:endParaRPr lang="en-US" u="none"/>
              </a:p>
            </p:txBody>
          </p:sp>
          <p:sp>
            <p:nvSpPr>
              <p:cNvPr id="162824" name="Line 8"/>
              <p:cNvSpPr>
                <a:spLocks noChangeShapeType="1"/>
              </p:cNvSpPr>
              <p:nvPr/>
            </p:nvSpPr>
            <p:spPr bwMode="auto">
              <a:xfrm flipV="1">
                <a:off x="3539" y="1434"/>
                <a:ext cx="339" cy="99"/>
              </a:xfrm>
              <a:prstGeom prst="line">
                <a:avLst/>
              </a:prstGeom>
              <a:noFill/>
              <a:ln w="9525">
                <a:solidFill>
                  <a:srgbClr val="FF0000"/>
                </a:solidFill>
                <a:round/>
                <a:headEnd/>
                <a:tailEnd type="triangle" w="med" len="med"/>
              </a:ln>
              <a:effectLst/>
            </p:spPr>
            <p:txBody>
              <a:bodyPr/>
              <a:lstStyle/>
              <a:p>
                <a:endParaRPr lang="en-US" u="none"/>
              </a:p>
            </p:txBody>
          </p:sp>
        </p:grpSp>
        <p:sp>
          <p:nvSpPr>
            <p:cNvPr id="162846" name="Text Box 30"/>
            <p:cNvSpPr txBox="1">
              <a:spLocks noChangeArrowheads="1"/>
            </p:cNvSpPr>
            <p:nvPr/>
          </p:nvSpPr>
          <p:spPr bwMode="auto">
            <a:xfrm>
              <a:off x="1247" y="743"/>
              <a:ext cx="181" cy="192"/>
            </a:xfrm>
            <a:prstGeom prst="rect">
              <a:avLst/>
            </a:prstGeom>
            <a:noFill/>
            <a:ln w="9525">
              <a:noFill/>
              <a:miter lim="800000"/>
              <a:headEnd/>
              <a:tailEnd/>
            </a:ln>
            <a:effectLst/>
          </p:spPr>
          <p:txBody>
            <a:bodyPr>
              <a:spAutoFit/>
            </a:bodyPr>
            <a:lstStyle/>
            <a:p>
              <a:pPr>
                <a:spcBef>
                  <a:spcPct val="50000"/>
                </a:spcBef>
              </a:pPr>
              <a:r>
                <a:rPr lang="pt-PT" sz="1400" b="1" u="none">
                  <a:solidFill>
                    <a:srgbClr val="FF0000"/>
                  </a:solidFill>
                </a:rPr>
                <a:t>S</a:t>
              </a:r>
            </a:p>
          </p:txBody>
        </p:sp>
        <p:sp>
          <p:nvSpPr>
            <p:cNvPr id="162847" name="Text Box 31"/>
            <p:cNvSpPr txBox="1">
              <a:spLocks noChangeArrowheads="1"/>
            </p:cNvSpPr>
            <p:nvPr/>
          </p:nvSpPr>
          <p:spPr bwMode="auto">
            <a:xfrm>
              <a:off x="1247" y="1933"/>
              <a:ext cx="181" cy="192"/>
            </a:xfrm>
            <a:prstGeom prst="rect">
              <a:avLst/>
            </a:prstGeom>
            <a:noFill/>
            <a:ln w="9525">
              <a:noFill/>
              <a:miter lim="800000"/>
              <a:headEnd/>
              <a:tailEnd/>
            </a:ln>
            <a:effectLst/>
          </p:spPr>
          <p:txBody>
            <a:bodyPr>
              <a:spAutoFit/>
            </a:bodyPr>
            <a:lstStyle/>
            <a:p>
              <a:pPr>
                <a:spcBef>
                  <a:spcPct val="50000"/>
                </a:spcBef>
              </a:pPr>
              <a:r>
                <a:rPr lang="pt-PT" sz="1400" b="1" u="none">
                  <a:solidFill>
                    <a:srgbClr val="FF0000"/>
                  </a:solidFill>
                </a:rPr>
                <a:t>R</a:t>
              </a:r>
            </a:p>
          </p:txBody>
        </p:sp>
      </p:grpSp>
    </p:spTree>
    <p:extLst>
      <p:ext uri="{BB962C8B-B14F-4D97-AF65-F5344CB8AC3E}">
        <p14:creationId xmlns:p14="http://schemas.microsoft.com/office/powerpoint/2010/main" val="108452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8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28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Latch D: diagrama temporal</a:t>
            </a:r>
          </a:p>
        </p:txBody>
      </p:sp>
      <p:graphicFrame>
        <p:nvGraphicFramePr>
          <p:cNvPr id="164868" name="Object 4"/>
          <p:cNvGraphicFramePr>
            <a:graphicFrameLocks noChangeAspect="1"/>
          </p:cNvGraphicFramePr>
          <p:nvPr/>
        </p:nvGraphicFramePr>
        <p:xfrm>
          <a:off x="107950" y="1828800"/>
          <a:ext cx="8915400" cy="1752600"/>
        </p:xfrm>
        <a:graphic>
          <a:graphicData uri="http://schemas.openxmlformats.org/presentationml/2006/ole">
            <mc:AlternateContent xmlns:mc="http://schemas.openxmlformats.org/markup-compatibility/2006">
              <mc:Choice xmlns:v="urn:schemas-microsoft-com:vml" Requires="v">
                <p:oleObj spid="_x0000_s106576" name="Artwork" r:id="rId4" imgW="8600000" imgH="1238423" progId="">
                  <p:embed/>
                </p:oleObj>
              </mc:Choice>
              <mc:Fallback>
                <p:oleObj name="Artwork" r:id="rId4" imgW="8600000" imgH="1238423"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1828800"/>
                        <a:ext cx="8915400" cy="1752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7576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64868"/>
                                        </p:tgtEl>
                                        <p:attrNameLst>
                                          <p:attrName>style.visibility</p:attrName>
                                        </p:attrNameLst>
                                      </p:cBhvr>
                                      <p:to>
                                        <p:strVal val="visible"/>
                                      </p:to>
                                    </p:set>
                                    <p:animEffect transition="in" filter="strips(downRight)">
                                      <p:cBhvr>
                                        <p:cTn id="7" dur="1000"/>
                                        <p:tgtEl>
                                          <p:spTgt spid="164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Latch D: parâmetros temporais</a:t>
            </a:r>
          </a:p>
        </p:txBody>
      </p:sp>
      <p:graphicFrame>
        <p:nvGraphicFramePr>
          <p:cNvPr id="166916" name="Object 4"/>
          <p:cNvGraphicFramePr>
            <a:graphicFrameLocks noChangeAspect="1"/>
          </p:cNvGraphicFramePr>
          <p:nvPr/>
        </p:nvGraphicFramePr>
        <p:xfrm>
          <a:off x="276225" y="1844675"/>
          <a:ext cx="8593138" cy="3200400"/>
        </p:xfrm>
        <a:graphic>
          <a:graphicData uri="http://schemas.openxmlformats.org/presentationml/2006/ole">
            <mc:AlternateContent xmlns:mc="http://schemas.openxmlformats.org/markup-compatibility/2006">
              <mc:Choice xmlns:v="urn:schemas-microsoft-com:vml" Requires="v">
                <p:oleObj spid="_x0000_s107600" name="Artwork" r:id="rId4" imgW="8590476" imgH="2514286" progId="">
                  <p:embed/>
                </p:oleObj>
              </mc:Choice>
              <mc:Fallback>
                <p:oleObj name="Artwork" r:id="rId4" imgW="8590476" imgH="251428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225" y="1844675"/>
                        <a:ext cx="8593138" cy="3200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8"/>
          <p:cNvGrpSpPr>
            <a:grpSpLocks/>
          </p:cNvGrpSpPr>
          <p:nvPr/>
        </p:nvGrpSpPr>
        <p:grpSpPr bwMode="auto">
          <a:xfrm>
            <a:off x="5265738" y="4076700"/>
            <a:ext cx="3230562" cy="2057400"/>
            <a:chOff x="3317" y="2568"/>
            <a:chExt cx="2035" cy="1296"/>
          </a:xfrm>
        </p:grpSpPr>
        <p:sp>
          <p:nvSpPr>
            <p:cNvPr id="166918" name="Text Box 6"/>
            <p:cNvSpPr txBox="1">
              <a:spLocks noChangeArrowheads="1"/>
            </p:cNvSpPr>
            <p:nvPr/>
          </p:nvSpPr>
          <p:spPr bwMode="auto">
            <a:xfrm>
              <a:off x="3317" y="3224"/>
              <a:ext cx="2035" cy="640"/>
            </a:xfrm>
            <a:prstGeom prst="rect">
              <a:avLst/>
            </a:prstGeom>
            <a:noFill/>
            <a:ln w="25400">
              <a:noFill/>
              <a:miter lim="800000"/>
              <a:headEnd/>
              <a:tailEnd/>
            </a:ln>
            <a:effectLst/>
          </p:spPr>
          <p:txBody>
            <a:bodyPr wrap="none">
              <a:spAutoFit/>
            </a:bodyPr>
            <a:lstStyle/>
            <a:p>
              <a:pPr eaLnBrk="0" hangingPunct="0"/>
              <a:r>
                <a:rPr lang="en-US" sz="2000" b="1" u="none" dirty="0">
                  <a:latin typeface="Helvetica" pitchFamily="34" charset="0"/>
                </a:rPr>
                <a:t>Meta-</a:t>
              </a:r>
              <a:r>
                <a:rPr lang="en-US" sz="2000" b="1" u="none" dirty="0" err="1">
                  <a:latin typeface="Helvetica" pitchFamily="34" charset="0"/>
                </a:rPr>
                <a:t>estabilidade</a:t>
              </a:r>
              <a:r>
                <a:rPr lang="en-US" sz="2000" b="1" u="none" dirty="0">
                  <a:latin typeface="Helvetica" pitchFamily="34" charset="0"/>
                </a:rPr>
                <a:t> </a:t>
              </a:r>
              <a:r>
                <a:rPr lang="en-US" sz="2000" b="1" u="none" dirty="0" err="1">
                  <a:latin typeface="Helvetica" pitchFamily="34" charset="0"/>
                </a:rPr>
                <a:t>pode</a:t>
              </a:r>
              <a:endParaRPr lang="en-US" sz="2000" b="1" u="none" dirty="0">
                <a:latin typeface="Helvetica" pitchFamily="34" charset="0"/>
              </a:endParaRPr>
            </a:p>
            <a:p>
              <a:pPr eaLnBrk="0" hangingPunct="0"/>
              <a:r>
                <a:rPr lang="en-US" sz="2000" b="1" u="none" dirty="0" err="1">
                  <a:latin typeface="Helvetica" pitchFamily="34" charset="0"/>
                </a:rPr>
                <a:t>ocorrer</a:t>
              </a:r>
              <a:r>
                <a:rPr lang="en-US" sz="2000" b="1" u="none" dirty="0">
                  <a:latin typeface="Helvetica" pitchFamily="34" charset="0"/>
                </a:rPr>
                <a:t> se D </a:t>
              </a:r>
              <a:r>
                <a:rPr lang="en-US" sz="2000" b="1" u="none" dirty="0" err="1">
                  <a:latin typeface="Helvetica" pitchFamily="34" charset="0"/>
                </a:rPr>
                <a:t>variar</a:t>
              </a:r>
              <a:r>
                <a:rPr lang="en-US" sz="2000" b="1" u="none" dirty="0">
                  <a:latin typeface="Helvetica" pitchFamily="34" charset="0"/>
                </a:rPr>
                <a:t> </a:t>
              </a:r>
              <a:r>
                <a:rPr lang="en-US" sz="2000" b="1" u="none" dirty="0" err="1">
                  <a:latin typeface="Helvetica" pitchFamily="34" charset="0"/>
                </a:rPr>
                <a:t>muito</a:t>
              </a:r>
              <a:endParaRPr lang="en-US" sz="2000" b="1" u="none" dirty="0">
                <a:latin typeface="Helvetica" pitchFamily="34" charset="0"/>
              </a:endParaRPr>
            </a:p>
            <a:p>
              <a:pPr eaLnBrk="0" hangingPunct="0"/>
              <a:r>
                <a:rPr lang="en-US" sz="2000" b="1" u="none" dirty="0" err="1">
                  <a:latin typeface="Helvetica" pitchFamily="34" charset="0"/>
                </a:rPr>
                <a:t>perto</a:t>
              </a:r>
              <a:r>
                <a:rPr lang="en-US" sz="2000" b="1" u="none" dirty="0">
                  <a:latin typeface="Helvetica" pitchFamily="34" charset="0"/>
                </a:rPr>
                <a:t> do </a:t>
              </a:r>
              <a:r>
                <a:rPr lang="en-US" sz="2000" b="1" u="none" dirty="0" err="1">
                  <a:latin typeface="Helvetica" pitchFamily="34" charset="0"/>
                </a:rPr>
                <a:t>fecho</a:t>
              </a:r>
              <a:r>
                <a:rPr lang="en-US" sz="2000" b="1" u="none" dirty="0">
                  <a:latin typeface="Helvetica" pitchFamily="34" charset="0"/>
                </a:rPr>
                <a:t> da latch!</a:t>
              </a:r>
            </a:p>
          </p:txBody>
        </p:sp>
        <p:sp>
          <p:nvSpPr>
            <p:cNvPr id="166919" name="Line 7"/>
            <p:cNvSpPr>
              <a:spLocks noChangeShapeType="1"/>
            </p:cNvSpPr>
            <p:nvPr/>
          </p:nvSpPr>
          <p:spPr bwMode="auto">
            <a:xfrm flipV="1">
              <a:off x="4740" y="2568"/>
              <a:ext cx="227" cy="681"/>
            </a:xfrm>
            <a:prstGeom prst="line">
              <a:avLst/>
            </a:prstGeom>
            <a:noFill/>
            <a:ln w="25400">
              <a:solidFill>
                <a:schemeClr val="tx1"/>
              </a:solidFill>
              <a:round/>
              <a:headEnd/>
              <a:tailEnd type="triangle" w="med" len="med"/>
            </a:ln>
            <a:effectLst/>
          </p:spPr>
          <p:txBody>
            <a:bodyPr wrap="none" anchor="ctr"/>
            <a:lstStyle/>
            <a:p>
              <a:endParaRPr lang="en-US"/>
            </a:p>
          </p:txBody>
        </p:sp>
      </p:grpSp>
    </p:spTree>
    <p:extLst>
      <p:ext uri="{BB962C8B-B14F-4D97-AF65-F5344CB8AC3E}">
        <p14:creationId xmlns:p14="http://schemas.microsoft.com/office/powerpoint/2010/main" val="429225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strips(downRight)">
                                      <p:cBhvr>
                                        <p:cTn id="7" dur="500"/>
                                        <p:tgtEl>
                                          <p:spTgt spid="1669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pt-PT"/>
              <a:t>Latches vs. Flip-flops</a:t>
            </a:r>
          </a:p>
        </p:txBody>
      </p:sp>
      <p:sp>
        <p:nvSpPr>
          <p:cNvPr id="217091" name="Rectangle 3"/>
          <p:cNvSpPr>
            <a:spLocks noGrp="1" noChangeArrowheads="1"/>
          </p:cNvSpPr>
          <p:nvPr>
            <p:ph type="body" idx="1"/>
          </p:nvPr>
        </p:nvSpPr>
        <p:spPr>
          <a:xfrm>
            <a:off x="457200" y="1600200"/>
            <a:ext cx="8229600" cy="3773488"/>
          </a:xfrm>
        </p:spPr>
        <p:txBody>
          <a:bodyPr/>
          <a:lstStyle/>
          <a:p>
            <a:r>
              <a:rPr lang="pt-PT" sz="4000" dirty="0"/>
              <a:t>Latch</a:t>
            </a:r>
            <a:r>
              <a:rPr lang="pt-PT" dirty="0"/>
              <a:t>: </a:t>
            </a:r>
            <a:r>
              <a:rPr lang="pt-PT" sz="2000" dirty="0"/>
              <a:t>analisa as suas entradas </a:t>
            </a:r>
            <a:r>
              <a:rPr lang="pt-PT" sz="2400" b="1" dirty="0"/>
              <a:t>continuamente</a:t>
            </a:r>
            <a:r>
              <a:rPr lang="pt-PT" sz="2000" dirty="0"/>
              <a:t> e muda as suas saídas </a:t>
            </a:r>
            <a:r>
              <a:rPr lang="pt-PT" sz="2400" b="1" dirty="0"/>
              <a:t>em qualquer </a:t>
            </a:r>
            <a:r>
              <a:rPr lang="pt-PT" sz="2400" b="1" dirty="0" smtClean="0"/>
              <a:t>instante</a:t>
            </a:r>
            <a:r>
              <a:rPr lang="pt-PT" sz="2000" dirty="0" smtClean="0"/>
              <a:t>.</a:t>
            </a:r>
            <a:endParaRPr lang="pt-PT" sz="2000" dirty="0"/>
          </a:p>
          <a:p>
            <a:pPr>
              <a:buFontTx/>
              <a:buNone/>
            </a:pPr>
            <a:endParaRPr lang="pt-PT" sz="4000" dirty="0"/>
          </a:p>
          <a:p>
            <a:r>
              <a:rPr lang="pt-PT" sz="4000" dirty="0"/>
              <a:t>Flip-flop</a:t>
            </a:r>
            <a:r>
              <a:rPr lang="pt-PT" dirty="0"/>
              <a:t>: </a:t>
            </a:r>
            <a:r>
              <a:rPr lang="pt-PT" sz="2000" dirty="0"/>
              <a:t>normalmente analisa as suas entradas e muda as suas saídas </a:t>
            </a:r>
            <a:r>
              <a:rPr lang="pt-PT" sz="2400" b="1" dirty="0"/>
              <a:t>apenas em instantes determinados</a:t>
            </a:r>
            <a:r>
              <a:rPr lang="pt-PT" sz="2000" b="1" dirty="0"/>
              <a:t> </a:t>
            </a:r>
            <a:r>
              <a:rPr lang="pt-PT" sz="2000" dirty="0"/>
              <a:t>por um sinal de relógio.</a:t>
            </a:r>
          </a:p>
        </p:txBody>
      </p:sp>
    </p:spTree>
    <p:extLst>
      <p:ext uri="{BB962C8B-B14F-4D97-AF65-F5344CB8AC3E}">
        <p14:creationId xmlns:p14="http://schemas.microsoft.com/office/powerpoint/2010/main" val="6181968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pt-PT"/>
              <a:t>Flip-flop D (</a:t>
            </a:r>
            <a:r>
              <a:rPr lang="pt-PT" i="1"/>
              <a:t>edge-triggered</a:t>
            </a:r>
            <a:r>
              <a:rPr lang="pt-PT"/>
              <a:t>)</a:t>
            </a:r>
            <a:endParaRPr lang="en-US"/>
          </a:p>
        </p:txBody>
      </p:sp>
      <p:graphicFrame>
        <p:nvGraphicFramePr>
          <p:cNvPr id="168964" name="Object 4"/>
          <p:cNvGraphicFramePr>
            <a:graphicFrameLocks noChangeAspect="1"/>
          </p:cNvGraphicFramePr>
          <p:nvPr/>
        </p:nvGraphicFramePr>
        <p:xfrm>
          <a:off x="971550" y="1341438"/>
          <a:ext cx="7194550" cy="2160587"/>
        </p:xfrm>
        <a:graphic>
          <a:graphicData uri="http://schemas.openxmlformats.org/presentationml/2006/ole">
            <mc:AlternateContent xmlns:mc="http://schemas.openxmlformats.org/markup-compatibility/2006">
              <mc:Choice xmlns:v="urn:schemas-microsoft-com:vml" Requires="v">
                <p:oleObj spid="_x0000_s108780" name="Artwork" r:id="rId4" imgW="4219048" imgH="1267002" progId="">
                  <p:embed/>
                </p:oleObj>
              </mc:Choice>
              <mc:Fallback>
                <p:oleObj name="Artwork" r:id="rId4" imgW="4219048" imgH="126700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341438"/>
                        <a:ext cx="7194550" cy="2160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8965" name="Object 5"/>
          <p:cNvGraphicFramePr>
            <a:graphicFrameLocks noChangeAspect="1"/>
          </p:cNvGraphicFramePr>
          <p:nvPr/>
        </p:nvGraphicFramePr>
        <p:xfrm>
          <a:off x="1835150" y="3716338"/>
          <a:ext cx="2820988" cy="2159000"/>
        </p:xfrm>
        <a:graphic>
          <a:graphicData uri="http://schemas.openxmlformats.org/presentationml/2006/ole">
            <mc:AlternateContent xmlns:mc="http://schemas.openxmlformats.org/markup-compatibility/2006">
              <mc:Choice xmlns:v="urn:schemas-microsoft-com:vml" Requires="v">
                <p:oleObj spid="_x0000_s108781" name="Artwork" r:id="rId6" imgW="1867161" imgH="1428949" progId="">
                  <p:embed/>
                </p:oleObj>
              </mc:Choice>
              <mc:Fallback>
                <p:oleObj name="Artwork" r:id="rId6" imgW="1867161" imgH="1428949"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3716338"/>
                        <a:ext cx="2820988" cy="2159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8970" name="Object 10"/>
          <p:cNvGraphicFramePr>
            <a:graphicFrameLocks noChangeAspect="1"/>
          </p:cNvGraphicFramePr>
          <p:nvPr/>
        </p:nvGraphicFramePr>
        <p:xfrm>
          <a:off x="5651500" y="3860800"/>
          <a:ext cx="2374900" cy="1439863"/>
        </p:xfrm>
        <a:graphic>
          <a:graphicData uri="http://schemas.openxmlformats.org/presentationml/2006/ole">
            <mc:AlternateContent xmlns:mc="http://schemas.openxmlformats.org/markup-compatibility/2006">
              <mc:Choice xmlns:v="urn:schemas-microsoft-com:vml" Requires="v">
                <p:oleObj spid="_x0000_s108782" name="Artwork" r:id="rId8" imgW="1162212" imgH="704948" progId="">
                  <p:embed/>
                </p:oleObj>
              </mc:Choice>
              <mc:Fallback>
                <p:oleObj name="Artwork" r:id="rId8" imgW="1162212" imgH="704948"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1500" y="3860800"/>
                        <a:ext cx="2374900" cy="1439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8971" name="Oval 11"/>
          <p:cNvSpPr>
            <a:spLocks noChangeArrowheads="1"/>
          </p:cNvSpPr>
          <p:nvPr/>
        </p:nvSpPr>
        <p:spPr bwMode="auto">
          <a:xfrm>
            <a:off x="1835150" y="2636838"/>
            <a:ext cx="1081088" cy="1008062"/>
          </a:xfrm>
          <a:prstGeom prst="ellipse">
            <a:avLst/>
          </a:prstGeom>
          <a:noFill/>
          <a:ln w="19050">
            <a:solidFill>
              <a:srgbClr val="FF0000"/>
            </a:solidFill>
            <a:prstDash val="sysDot"/>
            <a:round/>
            <a:headEnd/>
            <a:tailEnd/>
          </a:ln>
          <a:effectLst/>
        </p:spPr>
        <p:txBody>
          <a:bodyPr wrap="none" anchor="ctr"/>
          <a:lstStyle/>
          <a:p>
            <a:endParaRPr lang="en-US"/>
          </a:p>
        </p:txBody>
      </p:sp>
    </p:spTree>
    <p:extLst>
      <p:ext uri="{BB962C8B-B14F-4D97-AF65-F5344CB8AC3E}">
        <p14:creationId xmlns:p14="http://schemas.microsoft.com/office/powerpoint/2010/main" val="138309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89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689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68970"/>
                                        </p:tgtEl>
                                        <p:attrNameLst>
                                          <p:attrName>style.visibility</p:attrName>
                                        </p:attrNameLst>
                                      </p:cBhvr>
                                      <p:to>
                                        <p:strVal val="visible"/>
                                      </p:to>
                                    </p:set>
                                    <p:animEffect transition="in" filter="dissolve">
                                      <p:cBhvr>
                                        <p:cTn id="15" dur="500"/>
                                        <p:tgtEl>
                                          <p:spTgt spid="16897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68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7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1" name="Rectangle 5"/>
          <p:cNvSpPr>
            <a:spLocks noGrp="1" noChangeArrowheads="1"/>
          </p:cNvSpPr>
          <p:nvPr>
            <p:ph type="title"/>
          </p:nvPr>
        </p:nvSpPr>
        <p:spPr>
          <a:xfrm>
            <a:off x="0" y="274638"/>
            <a:ext cx="9144000" cy="1143000"/>
          </a:xfrm>
        </p:spPr>
        <p:txBody>
          <a:bodyPr/>
          <a:lstStyle/>
          <a:p>
            <a:r>
              <a:rPr lang="en-US"/>
              <a:t>Flip-flop D: Diagramas temporais</a:t>
            </a:r>
            <a:endParaRPr lang="pt-PT"/>
          </a:p>
        </p:txBody>
      </p:sp>
      <p:graphicFrame>
        <p:nvGraphicFramePr>
          <p:cNvPr id="219140" name="Object 4"/>
          <p:cNvGraphicFramePr>
            <a:graphicFrameLocks noGrp="1"/>
          </p:cNvGraphicFramePr>
          <p:nvPr>
            <p:ph idx="1"/>
          </p:nvPr>
        </p:nvGraphicFramePr>
        <p:xfrm>
          <a:off x="250825" y="3213100"/>
          <a:ext cx="8493125" cy="2519363"/>
        </p:xfrm>
        <a:graphic>
          <a:graphicData uri="http://schemas.openxmlformats.org/presentationml/2006/ole">
            <mc:AlternateContent xmlns:mc="http://schemas.openxmlformats.org/markup-compatibility/2006">
              <mc:Choice xmlns:v="urn:schemas-microsoft-com:vml" Requires="v">
                <p:oleObj spid="_x0000_s109726" name="Artwork" r:id="rId4" imgW="8580952" imgH="2180952" progId="">
                  <p:embed/>
                </p:oleObj>
              </mc:Choice>
              <mc:Fallback>
                <p:oleObj name="Artwork" r:id="rId4" imgW="8580952" imgH="2180952"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3213100"/>
                        <a:ext cx="8493125" cy="2519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9145" name="Object 9"/>
          <p:cNvGraphicFramePr>
            <a:graphicFrameLocks noChangeAspect="1"/>
          </p:cNvGraphicFramePr>
          <p:nvPr/>
        </p:nvGraphicFramePr>
        <p:xfrm>
          <a:off x="1531938" y="1268413"/>
          <a:ext cx="5992812" cy="1800225"/>
        </p:xfrm>
        <a:graphic>
          <a:graphicData uri="http://schemas.openxmlformats.org/presentationml/2006/ole">
            <mc:AlternateContent xmlns:mc="http://schemas.openxmlformats.org/markup-compatibility/2006">
              <mc:Choice xmlns:v="urn:schemas-microsoft-com:vml" Requires="v">
                <p:oleObj spid="_x0000_s109727" name="Artwork" r:id="rId6" imgW="4219048" imgH="1267002" progId="">
                  <p:embed/>
                </p:oleObj>
              </mc:Choice>
              <mc:Fallback>
                <p:oleObj name="Artwork" r:id="rId6" imgW="4219048" imgH="1267002"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1938" y="1268413"/>
                        <a:ext cx="5992812" cy="1800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8362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19140"/>
                                        </p:tgtEl>
                                        <p:attrNameLst>
                                          <p:attrName>style.visibility</p:attrName>
                                        </p:attrNameLst>
                                      </p:cBhvr>
                                      <p:to>
                                        <p:strVal val="visible"/>
                                      </p:to>
                                    </p:set>
                                    <p:animEffect transition="in" filter="strips(downRight)">
                                      <p:cBhvr>
                                        <p:cTn id="7" dur="500"/>
                                        <p:tgtEl>
                                          <p:spTgt spid="219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sz="4000"/>
              <a:t>Flip-flop D: Parâmetros temporais</a:t>
            </a:r>
          </a:p>
        </p:txBody>
      </p:sp>
      <p:graphicFrame>
        <p:nvGraphicFramePr>
          <p:cNvPr id="171012" name="Object 4"/>
          <p:cNvGraphicFramePr>
            <a:graphicFrameLocks noChangeAspect="1"/>
          </p:cNvGraphicFramePr>
          <p:nvPr/>
        </p:nvGraphicFramePr>
        <p:xfrm>
          <a:off x="0" y="1412875"/>
          <a:ext cx="9139238" cy="2933700"/>
        </p:xfrm>
        <a:graphic>
          <a:graphicData uri="http://schemas.openxmlformats.org/presentationml/2006/ole">
            <mc:AlternateContent xmlns:mc="http://schemas.openxmlformats.org/markup-compatibility/2006">
              <mc:Choice xmlns:v="urn:schemas-microsoft-com:vml" Requires="v">
                <p:oleObj spid="_x0000_s110672" name="Artwork" r:id="rId4" imgW="8678486" imgH="2514286" progId="">
                  <p:embed/>
                </p:oleObj>
              </mc:Choice>
              <mc:Fallback>
                <p:oleObj name="Artwork" r:id="rId4" imgW="8678486" imgH="251428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12875"/>
                        <a:ext cx="9139238" cy="293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3"/>
          <p:cNvGrpSpPr>
            <a:grpSpLocks/>
          </p:cNvGrpSpPr>
          <p:nvPr/>
        </p:nvGrpSpPr>
        <p:grpSpPr bwMode="auto">
          <a:xfrm>
            <a:off x="1547813" y="3429000"/>
            <a:ext cx="7127875" cy="2119313"/>
            <a:chOff x="975" y="2160"/>
            <a:chExt cx="4490" cy="1335"/>
          </a:xfrm>
        </p:grpSpPr>
        <p:sp>
          <p:nvSpPr>
            <p:cNvPr id="171017" name="Text Box 9"/>
            <p:cNvSpPr txBox="1">
              <a:spLocks noChangeArrowheads="1"/>
            </p:cNvSpPr>
            <p:nvPr/>
          </p:nvSpPr>
          <p:spPr bwMode="auto">
            <a:xfrm>
              <a:off x="975" y="2861"/>
              <a:ext cx="3964" cy="634"/>
            </a:xfrm>
            <a:prstGeom prst="rect">
              <a:avLst/>
            </a:prstGeom>
            <a:noFill/>
            <a:ln w="25400">
              <a:noFill/>
              <a:miter lim="800000"/>
              <a:headEnd/>
              <a:tailEnd/>
            </a:ln>
            <a:effectLst/>
          </p:spPr>
          <p:txBody>
            <a:bodyPr>
              <a:spAutoFit/>
            </a:bodyPr>
            <a:lstStyle/>
            <a:p>
              <a:pPr algn="r" eaLnBrk="0" hangingPunct="0"/>
              <a:r>
                <a:rPr lang="en-US" sz="2000" b="1" u="none" dirty="0">
                  <a:latin typeface="Helvetica" pitchFamily="34" charset="0"/>
                </a:rPr>
                <a:t>Meta-</a:t>
              </a:r>
              <a:r>
                <a:rPr lang="en-US" sz="2000" b="1" u="none" dirty="0" err="1">
                  <a:latin typeface="Helvetica" pitchFamily="34" charset="0"/>
                </a:rPr>
                <a:t>estabilidade</a:t>
              </a:r>
              <a:r>
                <a:rPr lang="en-US" sz="2000" b="1" u="none" dirty="0">
                  <a:latin typeface="Helvetica" pitchFamily="34" charset="0"/>
                </a:rPr>
                <a:t> </a:t>
              </a:r>
              <a:r>
                <a:rPr lang="en-US" sz="2000" b="1" u="none" dirty="0" err="1">
                  <a:latin typeface="Helvetica" pitchFamily="34" charset="0"/>
                </a:rPr>
                <a:t>pode</a:t>
              </a:r>
              <a:r>
                <a:rPr lang="en-US" sz="2000" b="1" u="none" dirty="0">
                  <a:latin typeface="Helvetica" pitchFamily="34" charset="0"/>
                </a:rPr>
                <a:t> </a:t>
              </a:r>
              <a:r>
                <a:rPr lang="en-US" sz="2000" b="1" u="none" dirty="0" err="1">
                  <a:latin typeface="Helvetica" pitchFamily="34" charset="0"/>
                </a:rPr>
                <a:t>ocorrer</a:t>
              </a:r>
              <a:endParaRPr lang="en-US" sz="2000" b="1" u="none" dirty="0">
                <a:latin typeface="Helvetica" pitchFamily="34" charset="0"/>
              </a:endParaRPr>
            </a:p>
            <a:p>
              <a:pPr algn="r" eaLnBrk="0" hangingPunct="0"/>
              <a:r>
                <a:rPr lang="en-US" sz="2000" b="1" u="none" dirty="0">
                  <a:latin typeface="Helvetica" pitchFamily="34" charset="0"/>
                </a:rPr>
                <a:t>se D </a:t>
              </a:r>
              <a:r>
                <a:rPr lang="en-US" sz="2000" b="1" u="none" dirty="0" err="1">
                  <a:latin typeface="Helvetica" pitchFamily="34" charset="0"/>
                </a:rPr>
                <a:t>variar</a:t>
              </a:r>
              <a:r>
                <a:rPr lang="en-US" sz="2000" b="1" u="none" dirty="0">
                  <a:latin typeface="Helvetica" pitchFamily="34" charset="0"/>
                </a:rPr>
                <a:t> </a:t>
              </a:r>
              <a:r>
                <a:rPr lang="en-US" sz="2000" b="1" u="none" dirty="0" err="1">
                  <a:latin typeface="Helvetica" pitchFamily="34" charset="0"/>
                </a:rPr>
                <a:t>muito</a:t>
              </a:r>
              <a:r>
                <a:rPr lang="en-US" sz="2000" b="1" u="none" dirty="0">
                  <a:latin typeface="Helvetica" pitchFamily="34" charset="0"/>
                </a:rPr>
                <a:t> </a:t>
              </a:r>
              <a:r>
                <a:rPr lang="en-US" sz="2000" b="1" u="none" dirty="0" err="1">
                  <a:latin typeface="Helvetica" pitchFamily="34" charset="0"/>
                </a:rPr>
                <a:t>perto</a:t>
              </a:r>
              <a:r>
                <a:rPr lang="en-US" sz="2000" b="1" u="none" dirty="0">
                  <a:latin typeface="Helvetica" pitchFamily="34" charset="0"/>
                </a:rPr>
                <a:t> do </a:t>
              </a:r>
              <a:r>
                <a:rPr lang="en-US" sz="2000" b="1" u="none" dirty="0" err="1">
                  <a:latin typeface="Helvetica" pitchFamily="34" charset="0"/>
                </a:rPr>
                <a:t>fecho</a:t>
              </a:r>
              <a:r>
                <a:rPr lang="en-US" sz="2000" b="1" u="none" dirty="0">
                  <a:latin typeface="Helvetica" pitchFamily="34" charset="0"/>
                </a:rPr>
                <a:t> da latch master…</a:t>
              </a:r>
            </a:p>
            <a:p>
              <a:pPr algn="r" eaLnBrk="0" hangingPunct="0"/>
              <a:r>
                <a:rPr lang="en-US" sz="2000" b="1" u="none" dirty="0">
                  <a:latin typeface="Helvetica" pitchFamily="34" charset="0"/>
                </a:rPr>
                <a:t>…</a:t>
              </a:r>
              <a:r>
                <a:rPr lang="en-US" sz="2000" b="1" u="none" dirty="0" err="1">
                  <a:latin typeface="Helvetica" pitchFamily="34" charset="0"/>
                </a:rPr>
                <a:t>Mas</a:t>
              </a:r>
              <a:r>
                <a:rPr lang="en-US" sz="2000" b="1" u="none" dirty="0">
                  <a:latin typeface="Helvetica" pitchFamily="34" charset="0"/>
                </a:rPr>
                <a:t> a </a:t>
              </a:r>
              <a:r>
                <a:rPr lang="en-US" sz="2000" b="1" u="none" dirty="0" err="1">
                  <a:latin typeface="Helvetica" pitchFamily="34" charset="0"/>
                </a:rPr>
                <a:t>situação</a:t>
              </a:r>
              <a:r>
                <a:rPr lang="en-US" sz="2000" b="1" u="none" dirty="0">
                  <a:latin typeface="Helvetica" pitchFamily="34" charset="0"/>
                </a:rPr>
                <a:t> </a:t>
              </a:r>
              <a:r>
                <a:rPr lang="en-US" sz="2000" b="1" u="none" dirty="0" err="1">
                  <a:latin typeface="Helvetica" pitchFamily="34" charset="0"/>
                </a:rPr>
                <a:t>pode</a:t>
              </a:r>
              <a:r>
                <a:rPr lang="en-US" sz="2000" b="1" u="none" dirty="0">
                  <a:latin typeface="Helvetica" pitchFamily="34" charset="0"/>
                </a:rPr>
                <a:t> ser </a:t>
              </a:r>
              <a:r>
                <a:rPr lang="en-US" sz="2000" b="1" u="none" dirty="0" err="1">
                  <a:latin typeface="Helvetica" pitchFamily="34" charset="0"/>
                </a:rPr>
                <a:t>corrigida</a:t>
              </a:r>
              <a:endParaRPr lang="en-US" sz="2000" b="1" u="none" dirty="0">
                <a:latin typeface="Helvetica" pitchFamily="34" charset="0"/>
              </a:endParaRPr>
            </a:p>
          </p:txBody>
        </p:sp>
        <p:sp>
          <p:nvSpPr>
            <p:cNvPr id="171018" name="Line 10"/>
            <p:cNvSpPr>
              <a:spLocks noChangeShapeType="1"/>
            </p:cNvSpPr>
            <p:nvPr/>
          </p:nvSpPr>
          <p:spPr bwMode="auto">
            <a:xfrm flipH="1" flipV="1">
              <a:off x="4332" y="2160"/>
              <a:ext cx="498" cy="771"/>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1020" name="Line 12"/>
            <p:cNvSpPr>
              <a:spLocks noChangeShapeType="1"/>
            </p:cNvSpPr>
            <p:nvPr/>
          </p:nvSpPr>
          <p:spPr bwMode="auto">
            <a:xfrm flipV="1">
              <a:off x="4921" y="2205"/>
              <a:ext cx="544" cy="1180"/>
            </a:xfrm>
            <a:prstGeom prst="line">
              <a:avLst/>
            </a:prstGeom>
            <a:noFill/>
            <a:ln w="25400">
              <a:solidFill>
                <a:schemeClr val="tx1"/>
              </a:solidFill>
              <a:round/>
              <a:headEnd/>
              <a:tailEnd type="triangle" w="med" len="med"/>
            </a:ln>
            <a:effectLst/>
          </p:spPr>
          <p:txBody>
            <a:bodyPr wrap="none" anchor="ctr"/>
            <a:lstStyle/>
            <a:p>
              <a:endParaRPr lang="en-US"/>
            </a:p>
          </p:txBody>
        </p:sp>
      </p:grpSp>
    </p:spTree>
    <p:extLst>
      <p:ext uri="{BB962C8B-B14F-4D97-AF65-F5344CB8AC3E}">
        <p14:creationId xmlns:p14="http://schemas.microsoft.com/office/powerpoint/2010/main" val="335396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71012"/>
                                        </p:tgtEl>
                                        <p:attrNameLst>
                                          <p:attrName>style.visibility</p:attrName>
                                        </p:attrNameLst>
                                      </p:cBhvr>
                                      <p:to>
                                        <p:strVal val="visible"/>
                                      </p:to>
                                    </p:set>
                                    <p:animEffect transition="in" filter="strips(downRight)">
                                      <p:cBhvr>
                                        <p:cTn id="7" dur="500"/>
                                        <p:tgtEl>
                                          <p:spTgt spid="1710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457200" y="274638"/>
            <a:ext cx="8229600" cy="922337"/>
          </a:xfrm>
        </p:spPr>
        <p:txBody>
          <a:bodyPr/>
          <a:lstStyle/>
          <a:p>
            <a:r>
              <a:rPr lang="en-US"/>
              <a:t>Variantes do Flip-flop D</a:t>
            </a:r>
          </a:p>
        </p:txBody>
      </p:sp>
      <p:sp>
        <p:nvSpPr>
          <p:cNvPr id="177155" name="Rectangle 3"/>
          <p:cNvSpPr>
            <a:spLocks noGrp="1" noChangeArrowheads="1"/>
          </p:cNvSpPr>
          <p:nvPr>
            <p:ph type="body" idx="1"/>
          </p:nvPr>
        </p:nvSpPr>
        <p:spPr>
          <a:xfrm>
            <a:off x="468313" y="1268413"/>
            <a:ext cx="8229600" cy="852487"/>
          </a:xfrm>
        </p:spPr>
        <p:txBody>
          <a:bodyPr/>
          <a:lstStyle/>
          <a:p>
            <a:r>
              <a:rPr lang="en-US" i="1"/>
              <a:t>Negative-edge-triggered</a:t>
            </a:r>
          </a:p>
        </p:txBody>
      </p:sp>
      <p:graphicFrame>
        <p:nvGraphicFramePr>
          <p:cNvPr id="177156" name="Object 4"/>
          <p:cNvGraphicFramePr>
            <a:graphicFrameLocks noChangeAspect="1"/>
          </p:cNvGraphicFramePr>
          <p:nvPr>
            <p:extLst>
              <p:ext uri="{D42A27DB-BD31-4B8C-83A1-F6EECF244321}">
                <p14:modId xmlns:p14="http://schemas.microsoft.com/office/powerpoint/2010/main" val="3271760854"/>
              </p:ext>
            </p:extLst>
          </p:nvPr>
        </p:nvGraphicFramePr>
        <p:xfrm>
          <a:off x="5580063" y="1844675"/>
          <a:ext cx="1676400" cy="1017588"/>
        </p:xfrm>
        <a:graphic>
          <a:graphicData uri="http://schemas.openxmlformats.org/presentationml/2006/ole">
            <mc:AlternateContent xmlns:mc="http://schemas.openxmlformats.org/markup-compatibility/2006">
              <mc:Choice xmlns:v="urn:schemas-microsoft-com:vml" Requires="v">
                <p:oleObj spid="_x0000_s111696" name="Artwork" r:id="rId4" imgW="1162212" imgH="704948" progId="">
                  <p:embed/>
                </p:oleObj>
              </mc:Choice>
              <mc:Fallback>
                <p:oleObj name="Artwork" r:id="rId4" imgW="1162212" imgH="70494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1844675"/>
                        <a:ext cx="1676400" cy="1017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7165" name="Rectangle 13"/>
          <p:cNvSpPr>
            <a:spLocks noChangeArrowheads="1"/>
          </p:cNvSpPr>
          <p:nvPr/>
        </p:nvSpPr>
        <p:spPr bwMode="auto">
          <a:xfrm>
            <a:off x="539750" y="3284538"/>
            <a:ext cx="8229600" cy="852487"/>
          </a:xfrm>
          <a:prstGeom prst="rect">
            <a:avLst/>
          </a:prstGeom>
          <a:noFill/>
          <a:ln w="9525">
            <a:noFill/>
            <a:miter lim="800000"/>
            <a:headEnd/>
            <a:tailEnd/>
          </a:ln>
          <a:effectLst/>
        </p:spPr>
        <p:txBody>
          <a:bodyPr/>
          <a:lstStyle/>
          <a:p>
            <a:pPr marL="342900" indent="-342900">
              <a:spcBef>
                <a:spcPct val="20000"/>
              </a:spcBef>
              <a:buFontTx/>
              <a:buChar char="•"/>
            </a:pPr>
            <a:r>
              <a:rPr lang="en-US" u="none" dirty="0"/>
              <a:t>Com </a:t>
            </a:r>
            <a:r>
              <a:rPr lang="en-US" u="none" dirty="0" err="1"/>
              <a:t>entradas</a:t>
            </a:r>
            <a:r>
              <a:rPr lang="en-US" u="none" dirty="0"/>
              <a:t> </a:t>
            </a:r>
            <a:r>
              <a:rPr lang="en-US" u="none" dirty="0" err="1"/>
              <a:t>assíncronas</a:t>
            </a:r>
            <a:endParaRPr lang="en-US" u="none" dirty="0"/>
          </a:p>
        </p:txBody>
      </p:sp>
      <p:grpSp>
        <p:nvGrpSpPr>
          <p:cNvPr id="2" name="Group 48"/>
          <p:cNvGrpSpPr>
            <a:grpSpLocks noChangeAspect="1"/>
          </p:cNvGrpSpPr>
          <p:nvPr/>
        </p:nvGrpSpPr>
        <p:grpSpPr bwMode="auto">
          <a:xfrm>
            <a:off x="5651500" y="3644900"/>
            <a:ext cx="1539875" cy="2024063"/>
            <a:chOff x="6862" y="8256"/>
            <a:chExt cx="1735" cy="2280"/>
          </a:xfrm>
        </p:grpSpPr>
        <p:sp>
          <p:nvSpPr>
            <p:cNvPr id="177201" name="Rectangle 49"/>
            <p:cNvSpPr>
              <a:spLocks noChangeAspect="1" noChangeArrowheads="1"/>
            </p:cNvSpPr>
            <p:nvPr/>
          </p:nvSpPr>
          <p:spPr bwMode="auto">
            <a:xfrm>
              <a:off x="7147" y="8711"/>
              <a:ext cx="1115" cy="1398"/>
            </a:xfrm>
            <a:prstGeom prst="rect">
              <a:avLst/>
            </a:prstGeom>
            <a:solidFill>
              <a:srgbClr val="FFFFFF"/>
            </a:solidFill>
            <a:ln w="38100" algn="ctr">
              <a:solidFill>
                <a:srgbClr val="000000"/>
              </a:solidFill>
              <a:miter lim="800000"/>
              <a:headEnd/>
              <a:tailEnd/>
            </a:ln>
            <a:effectLst/>
          </p:spPr>
          <p:txBody>
            <a:bodyPr/>
            <a:lstStyle/>
            <a:p>
              <a:endParaRPr lang="en-US" u="none"/>
            </a:p>
          </p:txBody>
        </p:sp>
        <p:sp>
          <p:nvSpPr>
            <p:cNvPr id="177202" name="Line 50"/>
            <p:cNvSpPr>
              <a:spLocks noChangeAspect="1" noChangeShapeType="1"/>
            </p:cNvSpPr>
            <p:nvPr/>
          </p:nvSpPr>
          <p:spPr bwMode="auto">
            <a:xfrm>
              <a:off x="6862" y="9110"/>
              <a:ext cx="285" cy="1"/>
            </a:xfrm>
            <a:prstGeom prst="line">
              <a:avLst/>
            </a:prstGeom>
            <a:noFill/>
            <a:ln w="38100">
              <a:solidFill>
                <a:srgbClr val="000000"/>
              </a:solidFill>
              <a:round/>
              <a:headEnd/>
              <a:tailEnd/>
            </a:ln>
            <a:effectLst/>
          </p:spPr>
          <p:txBody>
            <a:bodyPr/>
            <a:lstStyle/>
            <a:p>
              <a:endParaRPr lang="en-US" u="none"/>
            </a:p>
          </p:txBody>
        </p:sp>
        <p:sp>
          <p:nvSpPr>
            <p:cNvPr id="177203" name="Line 51"/>
            <p:cNvSpPr>
              <a:spLocks noChangeAspect="1" noChangeShapeType="1"/>
            </p:cNvSpPr>
            <p:nvPr/>
          </p:nvSpPr>
          <p:spPr bwMode="auto">
            <a:xfrm>
              <a:off x="6862" y="9737"/>
              <a:ext cx="285" cy="1"/>
            </a:xfrm>
            <a:prstGeom prst="line">
              <a:avLst/>
            </a:prstGeom>
            <a:noFill/>
            <a:ln w="38100">
              <a:solidFill>
                <a:srgbClr val="000000"/>
              </a:solidFill>
              <a:round/>
              <a:headEnd/>
              <a:tailEnd/>
            </a:ln>
            <a:effectLst/>
          </p:spPr>
          <p:txBody>
            <a:bodyPr/>
            <a:lstStyle/>
            <a:p>
              <a:endParaRPr lang="en-US" u="none"/>
            </a:p>
          </p:txBody>
        </p:sp>
        <p:sp>
          <p:nvSpPr>
            <p:cNvPr id="177204" name="Line 52"/>
            <p:cNvSpPr>
              <a:spLocks noChangeAspect="1" noChangeShapeType="1"/>
            </p:cNvSpPr>
            <p:nvPr/>
          </p:nvSpPr>
          <p:spPr bwMode="auto">
            <a:xfrm>
              <a:off x="8262" y="9111"/>
              <a:ext cx="285" cy="1"/>
            </a:xfrm>
            <a:prstGeom prst="line">
              <a:avLst/>
            </a:prstGeom>
            <a:noFill/>
            <a:ln w="38100">
              <a:solidFill>
                <a:srgbClr val="000000"/>
              </a:solidFill>
              <a:round/>
              <a:headEnd/>
              <a:tailEnd/>
            </a:ln>
            <a:effectLst/>
          </p:spPr>
          <p:txBody>
            <a:bodyPr/>
            <a:lstStyle/>
            <a:p>
              <a:endParaRPr lang="en-US" u="none"/>
            </a:p>
          </p:txBody>
        </p:sp>
        <p:sp>
          <p:nvSpPr>
            <p:cNvPr id="177205" name="Line 53"/>
            <p:cNvSpPr>
              <a:spLocks noChangeAspect="1" noChangeShapeType="1"/>
            </p:cNvSpPr>
            <p:nvPr/>
          </p:nvSpPr>
          <p:spPr bwMode="auto">
            <a:xfrm>
              <a:off x="8414" y="9727"/>
              <a:ext cx="183" cy="1"/>
            </a:xfrm>
            <a:prstGeom prst="line">
              <a:avLst/>
            </a:prstGeom>
            <a:noFill/>
            <a:ln w="38100">
              <a:solidFill>
                <a:srgbClr val="000000"/>
              </a:solidFill>
              <a:round/>
              <a:headEnd/>
              <a:tailEnd/>
            </a:ln>
            <a:effectLst/>
          </p:spPr>
          <p:txBody>
            <a:bodyPr/>
            <a:lstStyle/>
            <a:p>
              <a:endParaRPr lang="en-US" u="none"/>
            </a:p>
          </p:txBody>
        </p:sp>
        <p:sp>
          <p:nvSpPr>
            <p:cNvPr id="177206" name="Oval 54"/>
            <p:cNvSpPr>
              <a:spLocks noChangeAspect="1" noChangeArrowheads="1"/>
            </p:cNvSpPr>
            <p:nvPr/>
          </p:nvSpPr>
          <p:spPr bwMode="auto">
            <a:xfrm>
              <a:off x="8262" y="9669"/>
              <a:ext cx="142" cy="142"/>
            </a:xfrm>
            <a:prstGeom prst="ellipse">
              <a:avLst/>
            </a:prstGeom>
            <a:solidFill>
              <a:srgbClr val="FFFFFF"/>
            </a:solidFill>
            <a:ln w="38100" algn="ctr">
              <a:solidFill>
                <a:srgbClr val="000000"/>
              </a:solidFill>
              <a:round/>
              <a:headEnd/>
              <a:tailEnd/>
            </a:ln>
            <a:effectLst/>
          </p:spPr>
          <p:txBody>
            <a:bodyPr/>
            <a:lstStyle/>
            <a:p>
              <a:endParaRPr lang="en-US" u="none"/>
            </a:p>
          </p:txBody>
        </p:sp>
        <p:sp>
          <p:nvSpPr>
            <p:cNvPr id="177207" name="Text Box 55"/>
            <p:cNvSpPr txBox="1">
              <a:spLocks noChangeAspect="1" noChangeArrowheads="1"/>
            </p:cNvSpPr>
            <p:nvPr/>
          </p:nvSpPr>
          <p:spPr bwMode="auto">
            <a:xfrm>
              <a:off x="7945" y="8997"/>
              <a:ext cx="343" cy="285"/>
            </a:xfrm>
            <a:prstGeom prst="rect">
              <a:avLst/>
            </a:prstGeom>
            <a:noFill/>
            <a:ln w="38100" algn="ctr">
              <a:noFill/>
              <a:miter lim="800000"/>
              <a:headEnd/>
              <a:tailEnd/>
            </a:ln>
            <a:effectLst/>
          </p:spPr>
          <p:txBody>
            <a:bodyPr lIns="0" tIns="0" rIns="0" bIns="0"/>
            <a:lstStyle/>
            <a:p>
              <a:r>
                <a:rPr lang="pt-PT" sz="1400" b="1" u="none"/>
                <a:t>  Q</a:t>
              </a:r>
              <a:endParaRPr lang="pt-PT" u="none"/>
            </a:p>
          </p:txBody>
        </p:sp>
        <p:sp>
          <p:nvSpPr>
            <p:cNvPr id="177208" name="Text Box 56"/>
            <p:cNvSpPr txBox="1">
              <a:spLocks noChangeAspect="1" noChangeArrowheads="1"/>
            </p:cNvSpPr>
            <p:nvPr/>
          </p:nvSpPr>
          <p:spPr bwMode="auto">
            <a:xfrm>
              <a:off x="7945" y="9567"/>
              <a:ext cx="343" cy="285"/>
            </a:xfrm>
            <a:prstGeom prst="rect">
              <a:avLst/>
            </a:prstGeom>
            <a:noFill/>
            <a:ln w="38100" algn="ctr">
              <a:noFill/>
              <a:miter lim="800000"/>
              <a:headEnd/>
              <a:tailEnd/>
            </a:ln>
            <a:effectLst/>
          </p:spPr>
          <p:txBody>
            <a:bodyPr lIns="0" tIns="0" rIns="0" bIns="0"/>
            <a:lstStyle/>
            <a:p>
              <a:r>
                <a:rPr lang="pt-PT" sz="1400" b="1" u="none"/>
                <a:t>  Q</a:t>
              </a:r>
              <a:endParaRPr lang="pt-PT" u="none"/>
            </a:p>
          </p:txBody>
        </p:sp>
        <p:sp>
          <p:nvSpPr>
            <p:cNvPr id="177209" name="Text Box 57"/>
            <p:cNvSpPr txBox="1">
              <a:spLocks noChangeAspect="1" noChangeArrowheads="1"/>
            </p:cNvSpPr>
            <p:nvPr/>
          </p:nvSpPr>
          <p:spPr bwMode="auto">
            <a:xfrm>
              <a:off x="7146" y="8997"/>
              <a:ext cx="343" cy="285"/>
            </a:xfrm>
            <a:prstGeom prst="rect">
              <a:avLst/>
            </a:prstGeom>
            <a:noFill/>
            <a:ln w="38100" algn="ctr">
              <a:noFill/>
              <a:miter lim="800000"/>
              <a:headEnd/>
              <a:tailEnd/>
            </a:ln>
            <a:effectLst/>
          </p:spPr>
          <p:txBody>
            <a:bodyPr lIns="0" tIns="0" rIns="0" bIns="0"/>
            <a:lstStyle/>
            <a:p>
              <a:r>
                <a:rPr lang="pt-PT" sz="1400" b="1" u="none"/>
                <a:t> D</a:t>
              </a:r>
              <a:endParaRPr lang="pt-PT" u="none"/>
            </a:p>
          </p:txBody>
        </p:sp>
        <p:sp>
          <p:nvSpPr>
            <p:cNvPr id="177210" name="Text Box 58"/>
            <p:cNvSpPr txBox="1">
              <a:spLocks noChangeAspect="1" noChangeArrowheads="1"/>
            </p:cNvSpPr>
            <p:nvPr/>
          </p:nvSpPr>
          <p:spPr bwMode="auto">
            <a:xfrm>
              <a:off x="7146" y="9569"/>
              <a:ext cx="343" cy="285"/>
            </a:xfrm>
            <a:prstGeom prst="rect">
              <a:avLst/>
            </a:prstGeom>
            <a:noFill/>
            <a:ln w="38100" algn="ctr">
              <a:noFill/>
              <a:miter lim="800000"/>
              <a:headEnd/>
              <a:tailEnd/>
            </a:ln>
            <a:effectLst/>
          </p:spPr>
          <p:txBody>
            <a:bodyPr lIns="0" tIns="0" rIns="0" bIns="0"/>
            <a:lstStyle/>
            <a:p>
              <a:r>
                <a:rPr lang="pt-PT" sz="1400" b="1" u="none"/>
                <a:t> C</a:t>
              </a:r>
              <a:endParaRPr lang="pt-PT" u="none"/>
            </a:p>
          </p:txBody>
        </p:sp>
        <p:sp>
          <p:nvSpPr>
            <p:cNvPr id="177211" name="Line 59"/>
            <p:cNvSpPr>
              <a:spLocks noChangeAspect="1" noChangeShapeType="1"/>
            </p:cNvSpPr>
            <p:nvPr/>
          </p:nvSpPr>
          <p:spPr bwMode="auto">
            <a:xfrm>
              <a:off x="7686" y="8256"/>
              <a:ext cx="1" cy="285"/>
            </a:xfrm>
            <a:prstGeom prst="line">
              <a:avLst/>
            </a:prstGeom>
            <a:noFill/>
            <a:ln w="38100">
              <a:solidFill>
                <a:srgbClr val="000000"/>
              </a:solidFill>
              <a:round/>
              <a:headEnd/>
              <a:tailEnd/>
            </a:ln>
            <a:effectLst/>
          </p:spPr>
          <p:txBody>
            <a:bodyPr/>
            <a:lstStyle/>
            <a:p>
              <a:endParaRPr lang="en-US" u="none"/>
            </a:p>
          </p:txBody>
        </p:sp>
        <p:sp>
          <p:nvSpPr>
            <p:cNvPr id="177212" name="Line 60"/>
            <p:cNvSpPr>
              <a:spLocks noChangeAspect="1" noChangeShapeType="1"/>
            </p:cNvSpPr>
            <p:nvPr/>
          </p:nvSpPr>
          <p:spPr bwMode="auto">
            <a:xfrm flipH="1">
              <a:off x="7685" y="10251"/>
              <a:ext cx="7" cy="285"/>
            </a:xfrm>
            <a:prstGeom prst="line">
              <a:avLst/>
            </a:prstGeom>
            <a:noFill/>
            <a:ln w="38100">
              <a:solidFill>
                <a:srgbClr val="000000"/>
              </a:solidFill>
              <a:round/>
              <a:headEnd/>
              <a:tailEnd/>
            </a:ln>
            <a:effectLst/>
          </p:spPr>
          <p:txBody>
            <a:bodyPr/>
            <a:lstStyle/>
            <a:p>
              <a:endParaRPr lang="en-US" u="none"/>
            </a:p>
          </p:txBody>
        </p:sp>
        <p:sp>
          <p:nvSpPr>
            <p:cNvPr id="177213" name="Oval 61"/>
            <p:cNvSpPr>
              <a:spLocks noChangeAspect="1" noChangeArrowheads="1"/>
            </p:cNvSpPr>
            <p:nvPr/>
          </p:nvSpPr>
          <p:spPr bwMode="auto">
            <a:xfrm>
              <a:off x="7626" y="10109"/>
              <a:ext cx="142" cy="142"/>
            </a:xfrm>
            <a:prstGeom prst="ellipse">
              <a:avLst/>
            </a:prstGeom>
            <a:solidFill>
              <a:srgbClr val="FFFFFF"/>
            </a:solidFill>
            <a:ln w="38100" algn="ctr">
              <a:solidFill>
                <a:srgbClr val="000000"/>
              </a:solidFill>
              <a:round/>
              <a:headEnd/>
              <a:tailEnd/>
            </a:ln>
            <a:effectLst/>
          </p:spPr>
          <p:txBody>
            <a:bodyPr/>
            <a:lstStyle/>
            <a:p>
              <a:endParaRPr lang="en-US" u="none"/>
            </a:p>
          </p:txBody>
        </p:sp>
        <p:sp>
          <p:nvSpPr>
            <p:cNvPr id="177214" name="Oval 62"/>
            <p:cNvSpPr>
              <a:spLocks noChangeAspect="1" noChangeArrowheads="1"/>
            </p:cNvSpPr>
            <p:nvPr/>
          </p:nvSpPr>
          <p:spPr bwMode="auto">
            <a:xfrm>
              <a:off x="7629" y="8570"/>
              <a:ext cx="142" cy="142"/>
            </a:xfrm>
            <a:prstGeom prst="ellipse">
              <a:avLst/>
            </a:prstGeom>
            <a:solidFill>
              <a:srgbClr val="FFFFFF"/>
            </a:solidFill>
            <a:ln w="38100" algn="ctr">
              <a:solidFill>
                <a:srgbClr val="000000"/>
              </a:solidFill>
              <a:round/>
              <a:headEnd/>
              <a:tailEnd/>
            </a:ln>
            <a:effectLst/>
          </p:spPr>
          <p:txBody>
            <a:bodyPr/>
            <a:lstStyle/>
            <a:p>
              <a:endParaRPr lang="en-US" u="none"/>
            </a:p>
          </p:txBody>
        </p:sp>
        <p:sp>
          <p:nvSpPr>
            <p:cNvPr id="177215" name="Text Box 63"/>
            <p:cNvSpPr txBox="1">
              <a:spLocks noChangeAspect="1" noChangeArrowheads="1"/>
            </p:cNvSpPr>
            <p:nvPr/>
          </p:nvSpPr>
          <p:spPr bwMode="auto">
            <a:xfrm>
              <a:off x="7515" y="8713"/>
              <a:ext cx="602" cy="285"/>
            </a:xfrm>
            <a:prstGeom prst="rect">
              <a:avLst/>
            </a:prstGeom>
            <a:noFill/>
            <a:ln w="38100" algn="ctr">
              <a:noFill/>
              <a:miter lim="800000"/>
              <a:headEnd/>
              <a:tailEnd/>
            </a:ln>
            <a:effectLst/>
          </p:spPr>
          <p:txBody>
            <a:bodyPr lIns="0" tIns="0" rIns="0" bIns="0"/>
            <a:lstStyle/>
            <a:p>
              <a:r>
                <a:rPr lang="pt-PT" sz="1400" b="1" u="none"/>
                <a:t>PR</a:t>
              </a:r>
              <a:endParaRPr lang="pt-PT" u="none"/>
            </a:p>
          </p:txBody>
        </p:sp>
        <p:sp>
          <p:nvSpPr>
            <p:cNvPr id="177216" name="Text Box 64"/>
            <p:cNvSpPr txBox="1">
              <a:spLocks noChangeAspect="1" noChangeArrowheads="1"/>
            </p:cNvSpPr>
            <p:nvPr/>
          </p:nvSpPr>
          <p:spPr bwMode="auto">
            <a:xfrm>
              <a:off x="7393" y="9824"/>
              <a:ext cx="602" cy="285"/>
            </a:xfrm>
            <a:prstGeom prst="rect">
              <a:avLst/>
            </a:prstGeom>
            <a:noFill/>
            <a:ln w="38100" algn="ctr">
              <a:noFill/>
              <a:miter lim="800000"/>
              <a:headEnd/>
              <a:tailEnd/>
            </a:ln>
            <a:effectLst/>
          </p:spPr>
          <p:txBody>
            <a:bodyPr lIns="0" tIns="0" rIns="0" bIns="0"/>
            <a:lstStyle/>
            <a:p>
              <a:pPr algn="ctr"/>
              <a:r>
                <a:rPr lang="pt-PT" sz="1400" b="1" u="none"/>
                <a:t>CLR</a:t>
              </a:r>
              <a:endParaRPr lang="pt-PT" u="none"/>
            </a:p>
          </p:txBody>
        </p:sp>
      </p:grpSp>
    </p:spTree>
    <p:extLst>
      <p:ext uri="{BB962C8B-B14F-4D97-AF65-F5344CB8AC3E}">
        <p14:creationId xmlns:p14="http://schemas.microsoft.com/office/powerpoint/2010/main" val="212168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71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71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p:bldP spid="1771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457200" y="274638"/>
            <a:ext cx="8229600" cy="922337"/>
          </a:xfrm>
        </p:spPr>
        <p:txBody>
          <a:bodyPr/>
          <a:lstStyle/>
          <a:p>
            <a:r>
              <a:rPr lang="en-US"/>
              <a:t>Variantes do Flip-flop D</a:t>
            </a:r>
          </a:p>
        </p:txBody>
      </p:sp>
      <p:sp>
        <p:nvSpPr>
          <p:cNvPr id="223237" name="Rectangle 5"/>
          <p:cNvSpPr>
            <a:spLocks noChangeArrowheads="1"/>
          </p:cNvSpPr>
          <p:nvPr/>
        </p:nvSpPr>
        <p:spPr bwMode="auto">
          <a:xfrm>
            <a:off x="468313" y="1196975"/>
            <a:ext cx="6119812" cy="720725"/>
          </a:xfrm>
          <a:prstGeom prst="rect">
            <a:avLst/>
          </a:prstGeom>
          <a:noFill/>
          <a:ln w="9525">
            <a:noFill/>
            <a:miter lim="800000"/>
            <a:headEnd/>
            <a:tailEnd/>
          </a:ln>
          <a:effectLst/>
        </p:spPr>
        <p:txBody>
          <a:bodyPr/>
          <a:lstStyle/>
          <a:p>
            <a:pPr marL="342900" indent="-342900">
              <a:spcBef>
                <a:spcPct val="20000"/>
              </a:spcBef>
              <a:buFontTx/>
              <a:buChar char="•"/>
            </a:pPr>
            <a:r>
              <a:rPr lang="en-US" u="none"/>
              <a:t>Com </a:t>
            </a:r>
            <a:r>
              <a:rPr lang="en-US" i="1" u="none"/>
              <a:t>clock enable </a:t>
            </a:r>
            <a:r>
              <a:rPr lang="en-US" u="none"/>
              <a:t>(EN)</a:t>
            </a:r>
          </a:p>
        </p:txBody>
      </p:sp>
      <p:graphicFrame>
        <p:nvGraphicFramePr>
          <p:cNvPr id="223238" name="Object 6"/>
          <p:cNvGraphicFramePr>
            <a:graphicFrameLocks noChangeAspect="1"/>
          </p:cNvGraphicFramePr>
          <p:nvPr/>
        </p:nvGraphicFramePr>
        <p:xfrm>
          <a:off x="1866900" y="1773238"/>
          <a:ext cx="4229100" cy="1762125"/>
        </p:xfrm>
        <a:graphic>
          <a:graphicData uri="http://schemas.openxmlformats.org/presentationml/2006/ole">
            <mc:AlternateContent xmlns:mc="http://schemas.openxmlformats.org/markup-compatibility/2006">
              <mc:Choice xmlns:v="urn:schemas-microsoft-com:vml" Requires="v">
                <p:oleObj spid="_x0000_s112954" name="Artwork" r:id="rId4" imgW="4229690" imgH="1762371" progId="">
                  <p:embed/>
                </p:oleObj>
              </mc:Choice>
              <mc:Fallback>
                <p:oleObj name="Artwork" r:id="rId4" imgW="4229690" imgH="176237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6900" y="1773238"/>
                        <a:ext cx="4229100" cy="1762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239" name="Object 7"/>
          <p:cNvGraphicFramePr>
            <a:graphicFrameLocks noChangeAspect="1"/>
          </p:cNvGraphicFramePr>
          <p:nvPr/>
        </p:nvGraphicFramePr>
        <p:xfrm>
          <a:off x="6148388" y="2205038"/>
          <a:ext cx="1447800" cy="1079500"/>
        </p:xfrm>
        <a:graphic>
          <a:graphicData uri="http://schemas.openxmlformats.org/presentationml/2006/ole">
            <mc:AlternateContent xmlns:mc="http://schemas.openxmlformats.org/markup-compatibility/2006">
              <mc:Choice xmlns:v="urn:schemas-microsoft-com:vml" Requires="v">
                <p:oleObj spid="_x0000_s112955" name="Artwork" r:id="rId6" imgW="1162212" imgH="866896" progId="">
                  <p:embed/>
                </p:oleObj>
              </mc:Choice>
              <mc:Fallback>
                <p:oleObj name="Artwork" r:id="rId6" imgW="1162212" imgH="866896"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8388" y="2205038"/>
                        <a:ext cx="1447800" cy="1079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240" name="Object 8"/>
          <p:cNvGraphicFramePr>
            <a:graphicFrameLocks noChangeAspect="1"/>
          </p:cNvGraphicFramePr>
          <p:nvPr/>
        </p:nvGraphicFramePr>
        <p:xfrm>
          <a:off x="1835150" y="4221163"/>
          <a:ext cx="4267200" cy="1787525"/>
        </p:xfrm>
        <a:graphic>
          <a:graphicData uri="http://schemas.openxmlformats.org/presentationml/2006/ole">
            <mc:AlternateContent xmlns:mc="http://schemas.openxmlformats.org/markup-compatibility/2006">
              <mc:Choice xmlns:v="urn:schemas-microsoft-com:vml" Requires="v">
                <p:oleObj spid="_x0000_s112956" name="Artwork" r:id="rId8" imgW="4001058" imgH="1676634" progId="">
                  <p:embed/>
                </p:oleObj>
              </mc:Choice>
              <mc:Fallback>
                <p:oleObj name="Artwork" r:id="rId8" imgW="4001058" imgH="1676634"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150" y="4221163"/>
                        <a:ext cx="4267200" cy="178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3241" name="Rectangle 9"/>
          <p:cNvSpPr>
            <a:spLocks noChangeArrowheads="1"/>
          </p:cNvSpPr>
          <p:nvPr/>
        </p:nvSpPr>
        <p:spPr bwMode="auto">
          <a:xfrm>
            <a:off x="539750" y="3644900"/>
            <a:ext cx="3960813" cy="990600"/>
          </a:xfrm>
          <a:prstGeom prst="rect">
            <a:avLst/>
          </a:prstGeom>
          <a:noFill/>
          <a:ln w="9525">
            <a:noFill/>
            <a:miter lim="800000"/>
            <a:headEnd/>
            <a:tailEnd/>
          </a:ln>
          <a:effectLst/>
        </p:spPr>
        <p:txBody>
          <a:bodyPr/>
          <a:lstStyle/>
          <a:p>
            <a:pPr marL="342900" indent="-342900">
              <a:spcBef>
                <a:spcPct val="20000"/>
              </a:spcBef>
              <a:buFontTx/>
              <a:buChar char="•"/>
            </a:pPr>
            <a:r>
              <a:rPr lang="en-US" u="none"/>
              <a:t>De teste</a:t>
            </a:r>
            <a:r>
              <a:rPr lang="en-US" i="1" u="none"/>
              <a:t> </a:t>
            </a:r>
            <a:r>
              <a:rPr lang="en-US" u="none"/>
              <a:t>(</a:t>
            </a:r>
            <a:r>
              <a:rPr lang="en-US" i="1" u="none"/>
              <a:t>Scan</a:t>
            </a:r>
            <a:r>
              <a:rPr lang="en-US" u="none"/>
              <a:t>)</a:t>
            </a:r>
          </a:p>
        </p:txBody>
      </p:sp>
      <p:graphicFrame>
        <p:nvGraphicFramePr>
          <p:cNvPr id="223242" name="Object 10"/>
          <p:cNvGraphicFramePr>
            <a:graphicFrameLocks noChangeAspect="1"/>
          </p:cNvGraphicFramePr>
          <p:nvPr/>
        </p:nvGraphicFramePr>
        <p:xfrm>
          <a:off x="6183313" y="4292600"/>
          <a:ext cx="1431925" cy="1619250"/>
        </p:xfrm>
        <a:graphic>
          <a:graphicData uri="http://schemas.openxmlformats.org/presentationml/2006/ole">
            <mc:AlternateContent xmlns:mc="http://schemas.openxmlformats.org/markup-compatibility/2006">
              <mc:Choice xmlns:v="urn:schemas-microsoft-com:vml" Requires="v">
                <p:oleObj spid="_x0000_s112957" name="Artwork" r:id="rId10" imgW="1162212" imgH="1314286" progId="">
                  <p:embed/>
                </p:oleObj>
              </mc:Choice>
              <mc:Fallback>
                <p:oleObj name="Artwork" r:id="rId10" imgW="1162212" imgH="1314286"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83313" y="4292600"/>
                        <a:ext cx="1431925" cy="1619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0126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2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32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3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715715C-9637-4AE1-8C44-FEFB98D4E6AF}" type="slidenum">
              <a:rPr lang="en-US"/>
              <a:pPr/>
              <a:t>29</a:t>
            </a:fld>
            <a:endParaRPr lang="en-US"/>
          </a:p>
        </p:txBody>
      </p:sp>
      <p:sp>
        <p:nvSpPr>
          <p:cNvPr id="244738" name="Rectangle 2"/>
          <p:cNvSpPr>
            <a:spLocks noGrp="1" noChangeArrowheads="1"/>
          </p:cNvSpPr>
          <p:nvPr>
            <p:ph type="title"/>
          </p:nvPr>
        </p:nvSpPr>
        <p:spPr/>
        <p:txBody>
          <a:bodyPr/>
          <a:lstStyle/>
          <a:p>
            <a:r>
              <a:rPr lang="en-US" dirty="0" err="1" smtClean="0"/>
              <a:t>Caraterização</a:t>
            </a:r>
            <a:r>
              <a:rPr lang="en-US" dirty="0" smtClean="0"/>
              <a:t> </a:t>
            </a:r>
            <a:r>
              <a:rPr lang="en-US" dirty="0"/>
              <a:t>de flip-flops</a:t>
            </a:r>
          </a:p>
        </p:txBody>
      </p:sp>
      <p:sp>
        <p:nvSpPr>
          <p:cNvPr id="244740" name="Rectangle 4"/>
          <p:cNvSpPr>
            <a:spLocks noGrp="1" noChangeArrowheads="1"/>
          </p:cNvSpPr>
          <p:nvPr>
            <p:ph type="body" idx="1"/>
          </p:nvPr>
        </p:nvSpPr>
        <p:spPr/>
        <p:txBody>
          <a:bodyPr/>
          <a:lstStyle/>
          <a:p>
            <a:r>
              <a:rPr lang="pt-PT" dirty="0"/>
              <a:t>Tabelas de funcionamento</a:t>
            </a:r>
          </a:p>
          <a:p>
            <a:r>
              <a:rPr lang="pt-PT" dirty="0"/>
              <a:t>Tabelas de transições</a:t>
            </a:r>
          </a:p>
          <a:p>
            <a:pPr lvl="1"/>
            <a:r>
              <a:rPr lang="pt-PT" dirty="0"/>
              <a:t>Equações </a:t>
            </a:r>
            <a:r>
              <a:rPr lang="pt-PT" dirty="0" smtClean="0"/>
              <a:t>caraterísticas</a:t>
            </a:r>
            <a:endParaRPr lang="pt-PT" dirty="0"/>
          </a:p>
          <a:p>
            <a:r>
              <a:rPr lang="pt-PT" dirty="0"/>
              <a:t>Tabelas de excitação</a:t>
            </a:r>
          </a:p>
          <a:p>
            <a:r>
              <a:rPr lang="pt-PT" dirty="0"/>
              <a:t>Diagramas de estado</a:t>
            </a:r>
          </a:p>
        </p:txBody>
      </p:sp>
    </p:spTree>
    <p:extLst>
      <p:ext uri="{BB962C8B-B14F-4D97-AF65-F5344CB8AC3E}">
        <p14:creationId xmlns:p14="http://schemas.microsoft.com/office/powerpoint/2010/main" val="735710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WordArt 2"/>
          <p:cNvSpPr>
            <a:spLocks noChangeArrowheads="1" noChangeShapeType="1" noTextEdit="1"/>
          </p:cNvSpPr>
          <p:nvPr/>
        </p:nvSpPr>
        <p:spPr bwMode="auto">
          <a:xfrm>
            <a:off x="468312" y="188913"/>
            <a:ext cx="4895776" cy="461962"/>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Circuitos sequenciais</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
        <p:nvSpPr>
          <p:cNvPr id="10" name="Text Box 10"/>
          <p:cNvSpPr txBox="1">
            <a:spLocks noChangeArrowheads="1"/>
          </p:cNvSpPr>
          <p:nvPr/>
        </p:nvSpPr>
        <p:spPr bwMode="auto">
          <a:xfrm>
            <a:off x="468313" y="908720"/>
            <a:ext cx="8372475" cy="646331"/>
          </a:xfrm>
          <a:prstGeom prst="rect">
            <a:avLst/>
          </a:prstGeom>
          <a:noFill/>
          <a:ln w="9525">
            <a:noFill/>
            <a:miter lim="800000"/>
            <a:headEnd/>
            <a:tailEnd/>
          </a:ln>
        </p:spPr>
        <p:txBody>
          <a:bodyPr>
            <a:spAutoFit/>
          </a:bodyPr>
          <a:lstStyle/>
          <a:p>
            <a:r>
              <a:rPr lang="pt-PT" u="none" dirty="0" smtClean="0">
                <a:solidFill>
                  <a:srgbClr val="003366"/>
                </a:solidFill>
              </a:rPr>
              <a:t>Na prática, é impossível enumerar a sequência de todas as entradas que ocorreram no passado.</a:t>
            </a:r>
            <a:endParaRPr lang="en-US" u="none" dirty="0">
              <a:solidFill>
                <a:srgbClr val="003366"/>
              </a:solidFill>
            </a:endParaRPr>
          </a:p>
        </p:txBody>
      </p:sp>
      <p:sp>
        <p:nvSpPr>
          <p:cNvPr id="4" name="Text Box 10"/>
          <p:cNvSpPr txBox="1">
            <a:spLocks noChangeArrowheads="1"/>
          </p:cNvSpPr>
          <p:nvPr/>
        </p:nvSpPr>
        <p:spPr bwMode="auto">
          <a:xfrm>
            <a:off x="467544" y="1702549"/>
            <a:ext cx="8372475" cy="646331"/>
          </a:xfrm>
          <a:prstGeom prst="rect">
            <a:avLst/>
          </a:prstGeom>
          <a:noFill/>
          <a:ln w="9525">
            <a:noFill/>
            <a:miter lim="800000"/>
            <a:headEnd/>
            <a:tailEnd/>
          </a:ln>
        </p:spPr>
        <p:txBody>
          <a:bodyPr>
            <a:spAutoFit/>
          </a:bodyPr>
          <a:lstStyle/>
          <a:p>
            <a:r>
              <a:rPr lang="pt-PT" u="none" dirty="0" smtClean="0">
                <a:solidFill>
                  <a:srgbClr val="003366"/>
                </a:solidFill>
              </a:rPr>
              <a:t>Em vez disso, as saídas num </a:t>
            </a:r>
            <a:r>
              <a:rPr lang="pt-PT" u="none" dirty="0" smtClean="0">
                <a:solidFill>
                  <a:srgbClr val="A50021"/>
                </a:solidFill>
              </a:rPr>
              <a:t>circuito sequencial </a:t>
            </a:r>
            <a:r>
              <a:rPr lang="pt-PT" u="none" dirty="0" smtClean="0">
                <a:solidFill>
                  <a:srgbClr val="003366"/>
                </a:solidFill>
              </a:rPr>
              <a:t>dependem das entradas correntes e do seu </a:t>
            </a:r>
            <a:r>
              <a:rPr lang="pt-PT" u="none" dirty="0">
                <a:solidFill>
                  <a:srgbClr val="A50021"/>
                </a:solidFill>
              </a:rPr>
              <a:t>estado</a:t>
            </a:r>
            <a:r>
              <a:rPr lang="pt-PT" u="none" dirty="0" smtClean="0">
                <a:solidFill>
                  <a:srgbClr val="003366"/>
                </a:solidFill>
              </a:rPr>
              <a:t>.</a:t>
            </a:r>
            <a:endParaRPr lang="en-US" u="none" dirty="0">
              <a:solidFill>
                <a:srgbClr val="003366"/>
              </a:solidFill>
            </a:endParaRPr>
          </a:p>
        </p:txBody>
      </p:sp>
      <p:sp>
        <p:nvSpPr>
          <p:cNvPr id="9" name="Text Box 10"/>
          <p:cNvSpPr txBox="1">
            <a:spLocks noChangeArrowheads="1"/>
          </p:cNvSpPr>
          <p:nvPr/>
        </p:nvSpPr>
        <p:spPr bwMode="auto">
          <a:xfrm>
            <a:off x="447997" y="2422629"/>
            <a:ext cx="8372475" cy="923330"/>
          </a:xfrm>
          <a:prstGeom prst="rect">
            <a:avLst/>
          </a:prstGeom>
          <a:noFill/>
          <a:ln w="9525">
            <a:noFill/>
            <a:miter lim="800000"/>
            <a:headEnd/>
            <a:tailEnd/>
          </a:ln>
        </p:spPr>
        <p:txBody>
          <a:bodyPr>
            <a:spAutoFit/>
          </a:bodyPr>
          <a:lstStyle/>
          <a:p>
            <a:r>
              <a:rPr lang="pt-PT" u="none" dirty="0" smtClean="0">
                <a:solidFill>
                  <a:srgbClr val="003366"/>
                </a:solidFill>
              </a:rPr>
              <a:t>O </a:t>
            </a:r>
            <a:r>
              <a:rPr lang="pt-PT" u="none" dirty="0" smtClean="0">
                <a:solidFill>
                  <a:srgbClr val="A50021"/>
                </a:solidFill>
              </a:rPr>
              <a:t>estado</a:t>
            </a:r>
            <a:r>
              <a:rPr lang="pt-PT" u="none" dirty="0" smtClean="0">
                <a:solidFill>
                  <a:srgbClr val="003366"/>
                </a:solidFill>
              </a:rPr>
              <a:t> dum circuito sequencial é uma coleção de variáveis de estado que contêm toda a informação sobre o passado, necessária para determinar o comportamento do circuito no futuro.</a:t>
            </a:r>
            <a:endParaRPr lang="en-US" u="none" dirty="0">
              <a:solidFill>
                <a:srgbClr val="003366"/>
              </a:solidFill>
            </a:endParaRPr>
          </a:p>
        </p:txBody>
      </p:sp>
      <p:sp>
        <p:nvSpPr>
          <p:cNvPr id="6" name="Text Box 10"/>
          <p:cNvSpPr txBox="1">
            <a:spLocks noChangeArrowheads="1"/>
          </p:cNvSpPr>
          <p:nvPr/>
        </p:nvSpPr>
        <p:spPr bwMode="auto">
          <a:xfrm>
            <a:off x="467544" y="3513782"/>
            <a:ext cx="8372475" cy="923330"/>
          </a:xfrm>
          <a:prstGeom prst="rect">
            <a:avLst/>
          </a:prstGeom>
          <a:noFill/>
          <a:ln w="9525">
            <a:noFill/>
            <a:miter lim="800000"/>
            <a:headEnd/>
            <a:tailEnd/>
          </a:ln>
        </p:spPr>
        <p:txBody>
          <a:bodyPr>
            <a:spAutoFit/>
          </a:bodyPr>
          <a:lstStyle/>
          <a:p>
            <a:r>
              <a:rPr lang="pt-PT" u="none" dirty="0" smtClean="0">
                <a:solidFill>
                  <a:srgbClr val="003366"/>
                </a:solidFill>
              </a:rPr>
              <a:t>Um circuito com </a:t>
            </a:r>
            <a:r>
              <a:rPr lang="pt-PT" u="none" dirty="0">
                <a:solidFill>
                  <a:srgbClr val="A50021"/>
                </a:solidFill>
              </a:rPr>
              <a:t>n</a:t>
            </a:r>
            <a:r>
              <a:rPr lang="pt-PT" u="none" dirty="0" smtClean="0">
                <a:solidFill>
                  <a:srgbClr val="003366"/>
                </a:solidFill>
              </a:rPr>
              <a:t> variáveis de estado tem </a:t>
            </a:r>
            <a:r>
              <a:rPr lang="pt-PT" u="none" dirty="0" smtClean="0">
                <a:solidFill>
                  <a:srgbClr val="A50021"/>
                </a:solidFill>
              </a:rPr>
              <a:t>2</a:t>
            </a:r>
            <a:r>
              <a:rPr lang="pt-PT" u="none" baseline="30000" dirty="0" smtClean="0">
                <a:solidFill>
                  <a:srgbClr val="A50021"/>
                </a:solidFill>
              </a:rPr>
              <a:t>n</a:t>
            </a:r>
            <a:r>
              <a:rPr lang="pt-PT" u="none" dirty="0" smtClean="0">
                <a:solidFill>
                  <a:srgbClr val="A50021"/>
                </a:solidFill>
              </a:rPr>
              <a:t> </a:t>
            </a:r>
            <a:r>
              <a:rPr lang="pt-PT" u="none" dirty="0" smtClean="0">
                <a:solidFill>
                  <a:srgbClr val="003366"/>
                </a:solidFill>
              </a:rPr>
              <a:t>estados possíveis. Já que o número de estados é limitado, circuitos sequenciais são frequentemente chamados </a:t>
            </a:r>
            <a:r>
              <a:rPr lang="pt-PT" u="none" dirty="0">
                <a:solidFill>
                  <a:srgbClr val="A50021"/>
                </a:solidFill>
              </a:rPr>
              <a:t>máquinas de estados finitos</a:t>
            </a:r>
            <a:r>
              <a:rPr lang="pt-PT" u="none" dirty="0" smtClean="0">
                <a:solidFill>
                  <a:srgbClr val="003366"/>
                </a:solidFill>
              </a:rPr>
              <a:t>.</a:t>
            </a:r>
            <a:endParaRPr lang="en-US" u="none" dirty="0">
              <a:solidFill>
                <a:srgbClr val="003366"/>
              </a:solidFill>
            </a:endParaRPr>
          </a:p>
        </p:txBody>
      </p:sp>
    </p:spTree>
    <p:extLst>
      <p:ext uri="{BB962C8B-B14F-4D97-AF65-F5344CB8AC3E}">
        <p14:creationId xmlns:p14="http://schemas.microsoft.com/office/powerpoint/2010/main" val="388886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dissolve">
                                      <p:cBhvr>
                                        <p:cTn id="11" dur="500"/>
                                        <p:tgtEl>
                                          <p:spTgt spid="4">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dissolve">
                                      <p:cBhvr>
                                        <p:cTn id="15" dur="500"/>
                                        <p:tgtEl>
                                          <p:spTgt spid="9">
                                            <p:txEl>
                                              <p:pRg st="0" end="0"/>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dissolve">
                                      <p:cBhvr>
                                        <p:cTn id="19"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4"/>
          <p:cNvSpPr>
            <a:spLocks noGrp="1"/>
          </p:cNvSpPr>
          <p:nvPr>
            <p:ph type="sldNum" sz="quarter" idx="11"/>
          </p:nvPr>
        </p:nvSpPr>
        <p:spPr/>
        <p:txBody>
          <a:bodyPr/>
          <a:lstStyle/>
          <a:p>
            <a:fld id="{C805F710-B4A1-42F7-8007-5E7C27D5ADB6}" type="slidenum">
              <a:rPr lang="en-US"/>
              <a:pPr/>
              <a:t>30</a:t>
            </a:fld>
            <a:endParaRPr lang="en-US"/>
          </a:p>
        </p:txBody>
      </p:sp>
      <p:sp>
        <p:nvSpPr>
          <p:cNvPr id="259074" name="Rectangle 2"/>
          <p:cNvSpPr>
            <a:spLocks noGrp="1" noChangeArrowheads="1"/>
          </p:cNvSpPr>
          <p:nvPr>
            <p:ph type="title"/>
          </p:nvPr>
        </p:nvSpPr>
        <p:spPr/>
        <p:txBody>
          <a:bodyPr/>
          <a:lstStyle/>
          <a:p>
            <a:r>
              <a:rPr lang="en-US" sz="4000"/>
              <a:t>Circuitos sequenciais síncronos</a:t>
            </a:r>
            <a:br>
              <a:rPr lang="en-US" sz="4000"/>
            </a:br>
            <a:r>
              <a:rPr lang="en-US" sz="4000"/>
              <a:t>(ou </a:t>
            </a:r>
            <a:r>
              <a:rPr lang="en-US" sz="4000" i="1"/>
              <a:t>máquinas de estados finitos</a:t>
            </a:r>
            <a:r>
              <a:rPr lang="en-US" sz="4000"/>
              <a:t>)</a:t>
            </a:r>
            <a:endParaRPr lang="pt-PT" sz="4000"/>
          </a:p>
        </p:txBody>
      </p:sp>
      <p:sp>
        <p:nvSpPr>
          <p:cNvPr id="259075" name="Rectangle 3"/>
          <p:cNvSpPr>
            <a:spLocks noGrp="1" noChangeArrowheads="1"/>
          </p:cNvSpPr>
          <p:nvPr>
            <p:ph type="body" idx="1"/>
          </p:nvPr>
        </p:nvSpPr>
        <p:spPr>
          <a:xfrm>
            <a:off x="508000" y="3937000"/>
            <a:ext cx="8394700" cy="1833563"/>
          </a:xfrm>
        </p:spPr>
        <p:txBody>
          <a:bodyPr/>
          <a:lstStyle/>
          <a:p>
            <a:r>
              <a:rPr lang="pt-PT" sz="2800"/>
              <a:t>Modelos estruturais: </a:t>
            </a:r>
            <a:r>
              <a:rPr lang="pt-PT" sz="2800" i="1"/>
              <a:t>Mealy</a:t>
            </a:r>
            <a:r>
              <a:rPr lang="pt-PT" sz="2800"/>
              <a:t>, </a:t>
            </a:r>
            <a:r>
              <a:rPr lang="pt-PT" sz="2800" i="1"/>
              <a:t>Moore…</a:t>
            </a:r>
          </a:p>
          <a:p>
            <a:r>
              <a:rPr lang="pt-PT" sz="2800"/>
              <a:t>Metodologia de análise</a:t>
            </a:r>
          </a:p>
          <a:p>
            <a:r>
              <a:rPr lang="pt-PT" sz="2800"/>
              <a:t>Metodologia de síntese: diagramas de estados…</a:t>
            </a:r>
          </a:p>
        </p:txBody>
      </p:sp>
      <p:sp>
        <p:nvSpPr>
          <p:cNvPr id="259076" name="Rectangle 4"/>
          <p:cNvSpPr>
            <a:spLocks noChangeArrowheads="1"/>
          </p:cNvSpPr>
          <p:nvPr/>
        </p:nvSpPr>
        <p:spPr bwMode="auto">
          <a:xfrm>
            <a:off x="3136900" y="1638300"/>
            <a:ext cx="2971800" cy="1371600"/>
          </a:xfrm>
          <a:prstGeom prst="rect">
            <a:avLst/>
          </a:prstGeom>
          <a:solidFill>
            <a:schemeClr val="accent1"/>
          </a:solidFill>
          <a:ln w="9525">
            <a:solidFill>
              <a:schemeClr val="tx1"/>
            </a:solidFill>
            <a:miter lim="800000"/>
            <a:headEnd/>
            <a:tailEnd/>
          </a:ln>
          <a:effectLst/>
        </p:spPr>
        <p:txBody>
          <a:bodyPr wrap="none" anchor="ctr"/>
          <a:lstStyle/>
          <a:p>
            <a:pPr algn="ctr"/>
            <a:endParaRPr lang="pt-PT" sz="2000" i="1" u="none"/>
          </a:p>
        </p:txBody>
      </p:sp>
      <p:sp>
        <p:nvSpPr>
          <p:cNvPr id="259077" name="Line 5"/>
          <p:cNvSpPr>
            <a:spLocks noChangeShapeType="1"/>
          </p:cNvSpPr>
          <p:nvPr/>
        </p:nvSpPr>
        <p:spPr bwMode="auto">
          <a:xfrm>
            <a:off x="2057400" y="2311400"/>
            <a:ext cx="1079500" cy="0"/>
          </a:xfrm>
          <a:prstGeom prst="line">
            <a:avLst/>
          </a:prstGeom>
          <a:noFill/>
          <a:ln w="76200">
            <a:solidFill>
              <a:srgbClr val="3366FF"/>
            </a:solidFill>
            <a:round/>
            <a:headEnd/>
            <a:tailEnd type="triangle" w="med" len="med"/>
          </a:ln>
          <a:effectLst/>
        </p:spPr>
        <p:txBody>
          <a:bodyPr/>
          <a:lstStyle/>
          <a:p>
            <a:endParaRPr lang="en-US" u="none"/>
          </a:p>
        </p:txBody>
      </p:sp>
      <p:sp>
        <p:nvSpPr>
          <p:cNvPr id="259078" name="Line 6"/>
          <p:cNvSpPr>
            <a:spLocks noChangeShapeType="1"/>
          </p:cNvSpPr>
          <p:nvPr/>
        </p:nvSpPr>
        <p:spPr bwMode="auto">
          <a:xfrm>
            <a:off x="6108700" y="2324100"/>
            <a:ext cx="1079500" cy="0"/>
          </a:xfrm>
          <a:prstGeom prst="line">
            <a:avLst/>
          </a:prstGeom>
          <a:noFill/>
          <a:ln w="76200">
            <a:solidFill>
              <a:srgbClr val="3366FF"/>
            </a:solidFill>
            <a:round/>
            <a:headEnd/>
            <a:tailEnd type="triangle" w="med" len="med"/>
          </a:ln>
          <a:effectLst/>
        </p:spPr>
        <p:txBody>
          <a:bodyPr/>
          <a:lstStyle/>
          <a:p>
            <a:endParaRPr lang="en-US" u="none"/>
          </a:p>
        </p:txBody>
      </p:sp>
      <p:sp>
        <p:nvSpPr>
          <p:cNvPr id="259112" name="Rectangle 40"/>
          <p:cNvSpPr>
            <a:spLocks noChangeArrowheads="1"/>
          </p:cNvSpPr>
          <p:nvPr/>
        </p:nvSpPr>
        <p:spPr bwMode="auto">
          <a:xfrm>
            <a:off x="1063625" y="2117725"/>
            <a:ext cx="1004888" cy="311150"/>
          </a:xfrm>
          <a:prstGeom prst="rect">
            <a:avLst/>
          </a:prstGeom>
          <a:noFill/>
          <a:ln w="9525">
            <a:noFill/>
            <a:miter lim="800000"/>
            <a:headEnd/>
            <a:tailEnd/>
          </a:ln>
        </p:spPr>
        <p:txBody>
          <a:bodyPr/>
          <a:lstStyle/>
          <a:p>
            <a:pPr algn="ctr"/>
            <a:r>
              <a:rPr lang="en-US" altLang="zh-CN" sz="1600" b="1" i="1" u="none">
                <a:solidFill>
                  <a:srgbClr val="0000FF"/>
                </a:solidFill>
                <a:latin typeface="Times New Roman" pitchFamily="18" charset="0"/>
                <a:ea typeface="SimSun" pitchFamily="2" charset="-122"/>
              </a:rPr>
              <a:t>Entradas</a:t>
            </a:r>
            <a:endParaRPr lang="pt-PT" u="none"/>
          </a:p>
        </p:txBody>
      </p:sp>
      <p:sp>
        <p:nvSpPr>
          <p:cNvPr id="259113" name="Rectangle 41"/>
          <p:cNvSpPr>
            <a:spLocks noChangeArrowheads="1"/>
          </p:cNvSpPr>
          <p:nvPr/>
        </p:nvSpPr>
        <p:spPr bwMode="auto">
          <a:xfrm>
            <a:off x="7137400" y="2130425"/>
            <a:ext cx="804863" cy="311150"/>
          </a:xfrm>
          <a:prstGeom prst="rect">
            <a:avLst/>
          </a:prstGeom>
          <a:noFill/>
          <a:ln w="9525">
            <a:noFill/>
            <a:miter lim="800000"/>
            <a:headEnd/>
            <a:tailEnd/>
          </a:ln>
        </p:spPr>
        <p:txBody>
          <a:bodyPr/>
          <a:lstStyle/>
          <a:p>
            <a:pPr algn="ctr"/>
            <a:r>
              <a:rPr lang="en-US" altLang="zh-CN" sz="1600" b="1" i="1" u="none">
                <a:solidFill>
                  <a:srgbClr val="0000FF"/>
                </a:solidFill>
                <a:latin typeface="Times New Roman" pitchFamily="18" charset="0"/>
                <a:ea typeface="SimSun" pitchFamily="2" charset="-122"/>
              </a:rPr>
              <a:t>Saídas</a:t>
            </a:r>
            <a:endParaRPr lang="pt-PT" u="none"/>
          </a:p>
        </p:txBody>
      </p:sp>
      <p:sp>
        <p:nvSpPr>
          <p:cNvPr id="259115" name="Line 43"/>
          <p:cNvSpPr>
            <a:spLocks noChangeShapeType="1"/>
          </p:cNvSpPr>
          <p:nvPr/>
        </p:nvSpPr>
        <p:spPr bwMode="auto">
          <a:xfrm flipV="1">
            <a:off x="4622800" y="3013075"/>
            <a:ext cx="0" cy="466725"/>
          </a:xfrm>
          <a:prstGeom prst="line">
            <a:avLst/>
          </a:prstGeom>
          <a:noFill/>
          <a:ln w="31750">
            <a:solidFill>
              <a:srgbClr val="000000"/>
            </a:solidFill>
            <a:round/>
            <a:headEnd/>
            <a:tailEnd type="triangle" w="sm" len="lg"/>
          </a:ln>
        </p:spPr>
        <p:txBody>
          <a:bodyPr/>
          <a:lstStyle/>
          <a:p>
            <a:endParaRPr lang="en-US" u="none"/>
          </a:p>
        </p:txBody>
      </p:sp>
      <p:sp>
        <p:nvSpPr>
          <p:cNvPr id="259116" name="Line 44"/>
          <p:cNvSpPr>
            <a:spLocks noChangeShapeType="1"/>
          </p:cNvSpPr>
          <p:nvPr/>
        </p:nvSpPr>
        <p:spPr bwMode="auto">
          <a:xfrm>
            <a:off x="3000375" y="3479800"/>
            <a:ext cx="1628775" cy="0"/>
          </a:xfrm>
          <a:prstGeom prst="line">
            <a:avLst/>
          </a:prstGeom>
          <a:noFill/>
          <a:ln w="31750">
            <a:solidFill>
              <a:srgbClr val="000000"/>
            </a:solidFill>
            <a:round/>
            <a:headEnd/>
            <a:tailEnd/>
          </a:ln>
        </p:spPr>
        <p:txBody>
          <a:bodyPr/>
          <a:lstStyle/>
          <a:p>
            <a:endParaRPr lang="en-US" u="none"/>
          </a:p>
        </p:txBody>
      </p:sp>
      <p:grpSp>
        <p:nvGrpSpPr>
          <p:cNvPr id="259117" name="Group 45"/>
          <p:cNvGrpSpPr>
            <a:grpSpLocks/>
          </p:cNvGrpSpPr>
          <p:nvPr/>
        </p:nvGrpSpPr>
        <p:grpSpPr bwMode="auto">
          <a:xfrm>
            <a:off x="2008188" y="3270250"/>
            <a:ext cx="992187" cy="358775"/>
            <a:chOff x="3021" y="8481"/>
            <a:chExt cx="1561" cy="565"/>
          </a:xfrm>
        </p:grpSpPr>
        <p:sp>
          <p:nvSpPr>
            <p:cNvPr id="259118" name="Line 46"/>
            <p:cNvSpPr>
              <a:spLocks noChangeShapeType="1"/>
            </p:cNvSpPr>
            <p:nvPr/>
          </p:nvSpPr>
          <p:spPr bwMode="auto">
            <a:xfrm>
              <a:off x="3115" y="8933"/>
              <a:ext cx="224" cy="0"/>
            </a:xfrm>
            <a:prstGeom prst="line">
              <a:avLst/>
            </a:prstGeom>
            <a:noFill/>
            <a:ln w="19050">
              <a:solidFill>
                <a:srgbClr val="000000"/>
              </a:solidFill>
              <a:round/>
              <a:headEnd/>
              <a:tailEnd/>
            </a:ln>
          </p:spPr>
          <p:txBody>
            <a:bodyPr/>
            <a:lstStyle/>
            <a:p>
              <a:endParaRPr lang="en-US" u="none"/>
            </a:p>
          </p:txBody>
        </p:sp>
        <p:sp>
          <p:nvSpPr>
            <p:cNvPr id="259119" name="Line 47"/>
            <p:cNvSpPr>
              <a:spLocks noChangeShapeType="1"/>
            </p:cNvSpPr>
            <p:nvPr/>
          </p:nvSpPr>
          <p:spPr bwMode="auto">
            <a:xfrm>
              <a:off x="3339" y="8594"/>
              <a:ext cx="0" cy="339"/>
            </a:xfrm>
            <a:prstGeom prst="line">
              <a:avLst/>
            </a:prstGeom>
            <a:noFill/>
            <a:ln w="19050">
              <a:solidFill>
                <a:srgbClr val="000000"/>
              </a:solidFill>
              <a:round/>
              <a:headEnd/>
              <a:tailEnd/>
            </a:ln>
          </p:spPr>
          <p:txBody>
            <a:bodyPr/>
            <a:lstStyle/>
            <a:p>
              <a:endParaRPr lang="en-US" u="none"/>
            </a:p>
          </p:txBody>
        </p:sp>
        <p:sp>
          <p:nvSpPr>
            <p:cNvPr id="259120" name="Line 48"/>
            <p:cNvSpPr>
              <a:spLocks noChangeShapeType="1"/>
            </p:cNvSpPr>
            <p:nvPr/>
          </p:nvSpPr>
          <p:spPr bwMode="auto">
            <a:xfrm>
              <a:off x="3567" y="8933"/>
              <a:ext cx="224" cy="0"/>
            </a:xfrm>
            <a:prstGeom prst="line">
              <a:avLst/>
            </a:prstGeom>
            <a:noFill/>
            <a:ln w="19050">
              <a:solidFill>
                <a:srgbClr val="000000"/>
              </a:solidFill>
              <a:round/>
              <a:headEnd/>
              <a:tailEnd/>
            </a:ln>
          </p:spPr>
          <p:txBody>
            <a:bodyPr/>
            <a:lstStyle/>
            <a:p>
              <a:endParaRPr lang="en-US" u="none"/>
            </a:p>
          </p:txBody>
        </p:sp>
        <p:sp>
          <p:nvSpPr>
            <p:cNvPr id="259121" name="Line 49"/>
            <p:cNvSpPr>
              <a:spLocks noChangeShapeType="1"/>
            </p:cNvSpPr>
            <p:nvPr/>
          </p:nvSpPr>
          <p:spPr bwMode="auto">
            <a:xfrm>
              <a:off x="3791" y="8594"/>
              <a:ext cx="0" cy="339"/>
            </a:xfrm>
            <a:prstGeom prst="line">
              <a:avLst/>
            </a:prstGeom>
            <a:noFill/>
            <a:ln w="19050">
              <a:solidFill>
                <a:srgbClr val="000000"/>
              </a:solidFill>
              <a:round/>
              <a:headEnd/>
              <a:tailEnd/>
            </a:ln>
          </p:spPr>
          <p:txBody>
            <a:bodyPr/>
            <a:lstStyle/>
            <a:p>
              <a:endParaRPr lang="en-US" u="none"/>
            </a:p>
          </p:txBody>
        </p:sp>
        <p:sp>
          <p:nvSpPr>
            <p:cNvPr id="259122" name="Line 50"/>
            <p:cNvSpPr>
              <a:spLocks noChangeShapeType="1"/>
            </p:cNvSpPr>
            <p:nvPr/>
          </p:nvSpPr>
          <p:spPr bwMode="auto">
            <a:xfrm>
              <a:off x="4019" y="8933"/>
              <a:ext cx="224" cy="0"/>
            </a:xfrm>
            <a:prstGeom prst="line">
              <a:avLst/>
            </a:prstGeom>
            <a:noFill/>
            <a:ln w="19050">
              <a:solidFill>
                <a:srgbClr val="000000"/>
              </a:solidFill>
              <a:round/>
              <a:headEnd/>
              <a:tailEnd/>
            </a:ln>
          </p:spPr>
          <p:txBody>
            <a:bodyPr/>
            <a:lstStyle/>
            <a:p>
              <a:endParaRPr lang="en-US" u="none"/>
            </a:p>
          </p:txBody>
        </p:sp>
        <p:sp>
          <p:nvSpPr>
            <p:cNvPr id="259123" name="Line 51"/>
            <p:cNvSpPr>
              <a:spLocks noChangeShapeType="1"/>
            </p:cNvSpPr>
            <p:nvPr/>
          </p:nvSpPr>
          <p:spPr bwMode="auto">
            <a:xfrm>
              <a:off x="4243" y="8594"/>
              <a:ext cx="0" cy="339"/>
            </a:xfrm>
            <a:prstGeom prst="line">
              <a:avLst/>
            </a:prstGeom>
            <a:noFill/>
            <a:ln w="19050">
              <a:solidFill>
                <a:srgbClr val="000000"/>
              </a:solidFill>
              <a:round/>
              <a:headEnd/>
              <a:tailEnd/>
            </a:ln>
          </p:spPr>
          <p:txBody>
            <a:bodyPr/>
            <a:lstStyle/>
            <a:p>
              <a:endParaRPr lang="en-US" u="none"/>
            </a:p>
          </p:txBody>
        </p:sp>
        <p:sp>
          <p:nvSpPr>
            <p:cNvPr id="259124" name="Line 52"/>
            <p:cNvSpPr>
              <a:spLocks noChangeShapeType="1"/>
            </p:cNvSpPr>
            <p:nvPr/>
          </p:nvSpPr>
          <p:spPr bwMode="auto">
            <a:xfrm>
              <a:off x="3339" y="8594"/>
              <a:ext cx="228" cy="0"/>
            </a:xfrm>
            <a:prstGeom prst="line">
              <a:avLst/>
            </a:prstGeom>
            <a:noFill/>
            <a:ln w="19050">
              <a:solidFill>
                <a:srgbClr val="000000"/>
              </a:solidFill>
              <a:round/>
              <a:headEnd/>
              <a:tailEnd/>
            </a:ln>
          </p:spPr>
          <p:txBody>
            <a:bodyPr/>
            <a:lstStyle/>
            <a:p>
              <a:endParaRPr lang="en-US" u="none"/>
            </a:p>
          </p:txBody>
        </p:sp>
        <p:sp>
          <p:nvSpPr>
            <p:cNvPr id="259125" name="Line 53"/>
            <p:cNvSpPr>
              <a:spLocks noChangeShapeType="1"/>
            </p:cNvSpPr>
            <p:nvPr/>
          </p:nvSpPr>
          <p:spPr bwMode="auto">
            <a:xfrm>
              <a:off x="3791" y="8594"/>
              <a:ext cx="228" cy="0"/>
            </a:xfrm>
            <a:prstGeom prst="line">
              <a:avLst/>
            </a:prstGeom>
            <a:noFill/>
            <a:ln w="19050">
              <a:solidFill>
                <a:srgbClr val="000000"/>
              </a:solidFill>
              <a:round/>
              <a:headEnd/>
              <a:tailEnd/>
            </a:ln>
          </p:spPr>
          <p:txBody>
            <a:bodyPr/>
            <a:lstStyle/>
            <a:p>
              <a:endParaRPr lang="en-US" u="none"/>
            </a:p>
          </p:txBody>
        </p:sp>
        <p:sp>
          <p:nvSpPr>
            <p:cNvPr id="259126" name="Line 54"/>
            <p:cNvSpPr>
              <a:spLocks noChangeShapeType="1"/>
            </p:cNvSpPr>
            <p:nvPr/>
          </p:nvSpPr>
          <p:spPr bwMode="auto">
            <a:xfrm flipV="1">
              <a:off x="3567" y="8594"/>
              <a:ext cx="0" cy="339"/>
            </a:xfrm>
            <a:prstGeom prst="line">
              <a:avLst/>
            </a:prstGeom>
            <a:noFill/>
            <a:ln w="19050">
              <a:solidFill>
                <a:srgbClr val="000000"/>
              </a:solidFill>
              <a:round/>
              <a:headEnd/>
              <a:tailEnd/>
            </a:ln>
          </p:spPr>
          <p:txBody>
            <a:bodyPr/>
            <a:lstStyle/>
            <a:p>
              <a:endParaRPr lang="en-US" u="none"/>
            </a:p>
          </p:txBody>
        </p:sp>
        <p:sp>
          <p:nvSpPr>
            <p:cNvPr id="259127" name="Line 55"/>
            <p:cNvSpPr>
              <a:spLocks noChangeShapeType="1"/>
            </p:cNvSpPr>
            <p:nvPr/>
          </p:nvSpPr>
          <p:spPr bwMode="auto">
            <a:xfrm flipV="1">
              <a:off x="4019" y="8594"/>
              <a:ext cx="0" cy="339"/>
            </a:xfrm>
            <a:prstGeom prst="line">
              <a:avLst/>
            </a:prstGeom>
            <a:noFill/>
            <a:ln w="19050">
              <a:solidFill>
                <a:srgbClr val="000000"/>
              </a:solidFill>
              <a:round/>
              <a:headEnd/>
              <a:tailEnd/>
            </a:ln>
          </p:spPr>
          <p:txBody>
            <a:bodyPr/>
            <a:lstStyle/>
            <a:p>
              <a:endParaRPr lang="en-US" u="none"/>
            </a:p>
          </p:txBody>
        </p:sp>
        <p:sp>
          <p:nvSpPr>
            <p:cNvPr id="259128" name="Line 56"/>
            <p:cNvSpPr>
              <a:spLocks noChangeShapeType="1"/>
            </p:cNvSpPr>
            <p:nvPr/>
          </p:nvSpPr>
          <p:spPr bwMode="auto">
            <a:xfrm>
              <a:off x="4243" y="8594"/>
              <a:ext cx="226" cy="0"/>
            </a:xfrm>
            <a:prstGeom prst="line">
              <a:avLst/>
            </a:prstGeom>
            <a:noFill/>
            <a:ln w="19050">
              <a:solidFill>
                <a:srgbClr val="000000"/>
              </a:solidFill>
              <a:round/>
              <a:headEnd/>
              <a:tailEnd/>
            </a:ln>
          </p:spPr>
          <p:txBody>
            <a:bodyPr/>
            <a:lstStyle/>
            <a:p>
              <a:endParaRPr lang="en-US" u="none"/>
            </a:p>
          </p:txBody>
        </p:sp>
        <p:sp>
          <p:nvSpPr>
            <p:cNvPr id="259129" name="Rectangle 57"/>
            <p:cNvSpPr>
              <a:spLocks noChangeArrowheads="1"/>
            </p:cNvSpPr>
            <p:nvPr/>
          </p:nvSpPr>
          <p:spPr bwMode="auto">
            <a:xfrm>
              <a:off x="3021" y="8481"/>
              <a:ext cx="1561" cy="565"/>
            </a:xfrm>
            <a:prstGeom prst="rect">
              <a:avLst/>
            </a:prstGeom>
            <a:noFill/>
            <a:ln w="19050">
              <a:solidFill>
                <a:srgbClr val="000000"/>
              </a:solidFill>
              <a:miter lim="800000"/>
              <a:headEnd/>
              <a:tailEnd/>
            </a:ln>
          </p:spPr>
          <p:txBody>
            <a:bodyPr/>
            <a:lstStyle/>
            <a:p>
              <a:endParaRPr lang="en-US" u="none"/>
            </a:p>
          </p:txBody>
        </p:sp>
      </p:grpSp>
    </p:spTree>
    <p:extLst>
      <p:ext uri="{BB962C8B-B14F-4D97-AF65-F5344CB8AC3E}">
        <p14:creationId xmlns:p14="http://schemas.microsoft.com/office/powerpoint/2010/main" val="3641346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4"/>
          <p:cNvSpPr>
            <a:spLocks noGrp="1"/>
          </p:cNvSpPr>
          <p:nvPr>
            <p:ph type="sldNum" sz="quarter" idx="11"/>
          </p:nvPr>
        </p:nvSpPr>
        <p:spPr/>
        <p:txBody>
          <a:bodyPr/>
          <a:lstStyle/>
          <a:p>
            <a:fld id="{BF26D9FC-AEA7-4ACE-893F-A2BB16223CF4}" type="slidenum">
              <a:rPr lang="en-US"/>
              <a:pPr/>
              <a:t>31</a:t>
            </a:fld>
            <a:endParaRPr lang="en-US"/>
          </a:p>
        </p:txBody>
      </p:sp>
      <p:sp>
        <p:nvSpPr>
          <p:cNvPr id="254978" name="Rectangle 2"/>
          <p:cNvSpPr>
            <a:spLocks noGrp="1" noChangeArrowheads="1"/>
          </p:cNvSpPr>
          <p:nvPr>
            <p:ph type="title"/>
          </p:nvPr>
        </p:nvSpPr>
        <p:spPr/>
        <p:txBody>
          <a:bodyPr/>
          <a:lstStyle/>
          <a:p>
            <a:r>
              <a:rPr lang="en-US" sz="4000"/>
              <a:t>M</a:t>
            </a:r>
            <a:r>
              <a:rPr lang="pt-PT" sz="4000"/>
              <a:t>á</a:t>
            </a:r>
            <a:r>
              <a:rPr lang="en-US" sz="4000"/>
              <a:t>quina de estados finitos: estrutura de </a:t>
            </a:r>
            <a:r>
              <a:rPr lang="en-US" sz="4000" i="1"/>
              <a:t>Mealy</a:t>
            </a:r>
            <a:endParaRPr lang="pt-PT" sz="4000" i="1"/>
          </a:p>
        </p:txBody>
      </p:sp>
      <p:grpSp>
        <p:nvGrpSpPr>
          <p:cNvPr id="255030" name="Group 54"/>
          <p:cNvGrpSpPr>
            <a:grpSpLocks/>
          </p:cNvGrpSpPr>
          <p:nvPr/>
        </p:nvGrpSpPr>
        <p:grpSpPr bwMode="auto">
          <a:xfrm>
            <a:off x="420688" y="2770188"/>
            <a:ext cx="8526462" cy="2798762"/>
            <a:chOff x="1531" y="3508"/>
            <a:chExt cx="13426" cy="4408"/>
          </a:xfrm>
        </p:grpSpPr>
        <p:sp>
          <p:nvSpPr>
            <p:cNvPr id="255031" name="Line 55"/>
            <p:cNvSpPr>
              <a:spLocks noChangeShapeType="1"/>
            </p:cNvSpPr>
            <p:nvPr/>
          </p:nvSpPr>
          <p:spPr bwMode="auto">
            <a:xfrm>
              <a:off x="6065" y="5195"/>
              <a:ext cx="1470" cy="2"/>
            </a:xfrm>
            <a:prstGeom prst="line">
              <a:avLst/>
            </a:prstGeom>
            <a:noFill/>
            <a:ln w="76200">
              <a:solidFill>
                <a:srgbClr val="3366FF"/>
              </a:solidFill>
              <a:round/>
              <a:headEnd/>
              <a:tailEnd type="triangle" w="med" len="med"/>
            </a:ln>
          </p:spPr>
          <p:txBody>
            <a:bodyPr/>
            <a:lstStyle/>
            <a:p>
              <a:endParaRPr lang="en-US" u="none"/>
            </a:p>
          </p:txBody>
        </p:sp>
        <p:sp>
          <p:nvSpPr>
            <p:cNvPr id="255032" name="Line 56"/>
            <p:cNvSpPr>
              <a:spLocks noChangeShapeType="1"/>
            </p:cNvSpPr>
            <p:nvPr/>
          </p:nvSpPr>
          <p:spPr bwMode="auto">
            <a:xfrm>
              <a:off x="9680" y="5197"/>
              <a:ext cx="1470" cy="2"/>
            </a:xfrm>
            <a:prstGeom prst="line">
              <a:avLst/>
            </a:prstGeom>
            <a:noFill/>
            <a:ln w="76200">
              <a:solidFill>
                <a:srgbClr val="3366FF"/>
              </a:solidFill>
              <a:round/>
              <a:headEnd/>
              <a:tailEnd type="triangle" w="med" len="med"/>
            </a:ln>
          </p:spPr>
          <p:txBody>
            <a:bodyPr/>
            <a:lstStyle/>
            <a:p>
              <a:endParaRPr lang="en-US" u="none"/>
            </a:p>
          </p:txBody>
        </p:sp>
        <p:sp>
          <p:nvSpPr>
            <p:cNvPr id="255033" name="Line 57"/>
            <p:cNvSpPr>
              <a:spLocks noChangeShapeType="1"/>
            </p:cNvSpPr>
            <p:nvPr/>
          </p:nvSpPr>
          <p:spPr bwMode="auto">
            <a:xfrm flipV="1">
              <a:off x="3000" y="5195"/>
              <a:ext cx="919" cy="4"/>
            </a:xfrm>
            <a:prstGeom prst="line">
              <a:avLst/>
            </a:prstGeom>
            <a:noFill/>
            <a:ln w="76200">
              <a:solidFill>
                <a:srgbClr val="3366FF"/>
              </a:solidFill>
              <a:round/>
              <a:headEnd/>
              <a:tailEnd type="triangle" w="med" len="med"/>
            </a:ln>
          </p:spPr>
          <p:txBody>
            <a:bodyPr/>
            <a:lstStyle/>
            <a:p>
              <a:endParaRPr lang="en-US" u="none"/>
            </a:p>
          </p:txBody>
        </p:sp>
        <p:sp>
          <p:nvSpPr>
            <p:cNvPr id="255034" name="Line 58"/>
            <p:cNvSpPr>
              <a:spLocks noChangeShapeType="1"/>
            </p:cNvSpPr>
            <p:nvPr/>
          </p:nvSpPr>
          <p:spPr bwMode="auto">
            <a:xfrm>
              <a:off x="13296" y="5199"/>
              <a:ext cx="579" cy="2"/>
            </a:xfrm>
            <a:prstGeom prst="line">
              <a:avLst/>
            </a:prstGeom>
            <a:noFill/>
            <a:ln w="76200">
              <a:solidFill>
                <a:srgbClr val="3366FF"/>
              </a:solidFill>
              <a:round/>
              <a:headEnd/>
              <a:tailEnd type="triangle" w="med" len="med"/>
            </a:ln>
          </p:spPr>
          <p:txBody>
            <a:bodyPr/>
            <a:lstStyle/>
            <a:p>
              <a:endParaRPr lang="en-US" u="none"/>
            </a:p>
          </p:txBody>
        </p:sp>
        <p:sp>
          <p:nvSpPr>
            <p:cNvPr id="255035" name="Line 59"/>
            <p:cNvSpPr>
              <a:spLocks noChangeShapeType="1"/>
            </p:cNvSpPr>
            <p:nvPr/>
          </p:nvSpPr>
          <p:spPr bwMode="auto">
            <a:xfrm flipV="1">
              <a:off x="3355" y="3508"/>
              <a:ext cx="1" cy="1693"/>
            </a:xfrm>
            <a:prstGeom prst="line">
              <a:avLst/>
            </a:prstGeom>
            <a:noFill/>
            <a:ln w="76200">
              <a:solidFill>
                <a:srgbClr val="3366FF"/>
              </a:solidFill>
              <a:round/>
              <a:headEnd/>
              <a:tailEnd/>
            </a:ln>
          </p:spPr>
          <p:txBody>
            <a:bodyPr/>
            <a:lstStyle/>
            <a:p>
              <a:endParaRPr lang="en-US" u="none"/>
            </a:p>
          </p:txBody>
        </p:sp>
        <p:sp>
          <p:nvSpPr>
            <p:cNvPr id="255036" name="Line 60"/>
            <p:cNvSpPr>
              <a:spLocks noChangeShapeType="1"/>
            </p:cNvSpPr>
            <p:nvPr/>
          </p:nvSpPr>
          <p:spPr bwMode="auto">
            <a:xfrm>
              <a:off x="3313" y="3564"/>
              <a:ext cx="8981" cy="1"/>
            </a:xfrm>
            <a:prstGeom prst="line">
              <a:avLst/>
            </a:prstGeom>
            <a:noFill/>
            <a:ln w="76200">
              <a:solidFill>
                <a:srgbClr val="3366FF"/>
              </a:solidFill>
              <a:round/>
              <a:headEnd/>
              <a:tailEnd/>
            </a:ln>
          </p:spPr>
          <p:txBody>
            <a:bodyPr/>
            <a:lstStyle/>
            <a:p>
              <a:endParaRPr lang="en-US" u="none"/>
            </a:p>
          </p:txBody>
        </p:sp>
        <p:sp>
          <p:nvSpPr>
            <p:cNvPr id="255037" name="Line 61"/>
            <p:cNvSpPr>
              <a:spLocks noChangeShapeType="1"/>
            </p:cNvSpPr>
            <p:nvPr/>
          </p:nvSpPr>
          <p:spPr bwMode="auto">
            <a:xfrm>
              <a:off x="4935" y="6840"/>
              <a:ext cx="5545" cy="1"/>
            </a:xfrm>
            <a:prstGeom prst="line">
              <a:avLst/>
            </a:prstGeom>
            <a:noFill/>
            <a:ln w="76200">
              <a:solidFill>
                <a:srgbClr val="3366FF"/>
              </a:solidFill>
              <a:round/>
              <a:headEnd/>
              <a:tailEnd/>
            </a:ln>
          </p:spPr>
          <p:txBody>
            <a:bodyPr/>
            <a:lstStyle/>
            <a:p>
              <a:endParaRPr lang="en-US" u="none"/>
            </a:p>
          </p:txBody>
        </p:sp>
        <p:sp>
          <p:nvSpPr>
            <p:cNvPr id="255038" name="Line 62"/>
            <p:cNvSpPr>
              <a:spLocks noChangeShapeType="1"/>
            </p:cNvSpPr>
            <p:nvPr/>
          </p:nvSpPr>
          <p:spPr bwMode="auto">
            <a:xfrm flipV="1">
              <a:off x="10418" y="5186"/>
              <a:ext cx="1" cy="1693"/>
            </a:xfrm>
            <a:prstGeom prst="line">
              <a:avLst/>
            </a:prstGeom>
            <a:noFill/>
            <a:ln w="76200">
              <a:solidFill>
                <a:srgbClr val="3366FF"/>
              </a:solidFill>
              <a:round/>
              <a:headEnd/>
              <a:tailEnd/>
            </a:ln>
          </p:spPr>
          <p:txBody>
            <a:bodyPr/>
            <a:lstStyle/>
            <a:p>
              <a:endParaRPr lang="en-US" u="none"/>
            </a:p>
          </p:txBody>
        </p:sp>
        <p:sp>
          <p:nvSpPr>
            <p:cNvPr id="255039" name="Rectangle 63"/>
            <p:cNvSpPr>
              <a:spLocks noChangeArrowheads="1"/>
            </p:cNvSpPr>
            <p:nvPr/>
          </p:nvSpPr>
          <p:spPr bwMode="auto">
            <a:xfrm>
              <a:off x="13690" y="4941"/>
              <a:ext cx="1267" cy="489"/>
            </a:xfrm>
            <a:prstGeom prst="rect">
              <a:avLst/>
            </a:prstGeom>
            <a:noFill/>
            <a:ln w="9525">
              <a:noFill/>
              <a:miter lim="800000"/>
              <a:headEnd/>
              <a:tailEnd/>
            </a:ln>
          </p:spPr>
          <p:txBody>
            <a:bodyPr/>
            <a:lstStyle/>
            <a:p>
              <a:pPr algn="ctr"/>
              <a:r>
                <a:rPr lang="en-US" altLang="zh-CN" sz="1600" b="1" i="1" u="none">
                  <a:solidFill>
                    <a:srgbClr val="0000FF"/>
                  </a:solidFill>
                  <a:latin typeface="Times New Roman" pitchFamily="18" charset="0"/>
                  <a:ea typeface="SimSun" pitchFamily="2" charset="-122"/>
                </a:rPr>
                <a:t>Saídas</a:t>
              </a:r>
              <a:endParaRPr lang="pt-PT" u="none"/>
            </a:p>
          </p:txBody>
        </p:sp>
        <p:sp>
          <p:nvSpPr>
            <p:cNvPr id="255040" name="Rectangle 64"/>
            <p:cNvSpPr>
              <a:spLocks noChangeArrowheads="1"/>
            </p:cNvSpPr>
            <p:nvPr/>
          </p:nvSpPr>
          <p:spPr bwMode="auto">
            <a:xfrm>
              <a:off x="5890" y="4664"/>
              <a:ext cx="1810" cy="489"/>
            </a:xfrm>
            <a:prstGeom prst="rect">
              <a:avLst/>
            </a:prstGeom>
            <a:noFill/>
            <a:ln w="9525">
              <a:noFill/>
              <a:miter lim="800000"/>
              <a:headEnd/>
              <a:tailEnd/>
            </a:ln>
          </p:spPr>
          <p:txBody>
            <a:bodyPr lIns="0" tIns="0" rIns="0" bIns="0"/>
            <a:lstStyle/>
            <a:p>
              <a:pPr algn="ctr"/>
              <a:r>
                <a:rPr lang="en-US" altLang="zh-CN" sz="1600" b="1" i="1" u="none">
                  <a:solidFill>
                    <a:srgbClr val="0000FF"/>
                  </a:solidFill>
                  <a:latin typeface="Times New Roman" pitchFamily="18" charset="0"/>
                  <a:ea typeface="SimSun" pitchFamily="2" charset="-122"/>
                </a:rPr>
                <a:t>Excitação</a:t>
              </a:r>
              <a:endParaRPr lang="pt-PT" u="none"/>
            </a:p>
          </p:txBody>
        </p:sp>
        <p:sp>
          <p:nvSpPr>
            <p:cNvPr id="255041" name="Rectangle 65"/>
            <p:cNvSpPr>
              <a:spLocks noChangeArrowheads="1"/>
            </p:cNvSpPr>
            <p:nvPr/>
          </p:nvSpPr>
          <p:spPr bwMode="auto">
            <a:xfrm>
              <a:off x="9661" y="4665"/>
              <a:ext cx="1447" cy="430"/>
            </a:xfrm>
            <a:prstGeom prst="rect">
              <a:avLst/>
            </a:prstGeom>
            <a:noFill/>
            <a:ln w="9525">
              <a:noFill/>
              <a:miter lim="800000"/>
              <a:headEnd/>
              <a:tailEnd/>
            </a:ln>
          </p:spPr>
          <p:txBody>
            <a:bodyPr lIns="0" tIns="0" rIns="0" bIns="0"/>
            <a:lstStyle/>
            <a:p>
              <a:pPr algn="ctr"/>
              <a:r>
                <a:rPr lang="en-US" altLang="zh-CN" sz="1600" b="1" i="1" u="none">
                  <a:solidFill>
                    <a:srgbClr val="0000FF"/>
                  </a:solidFill>
                  <a:latin typeface="Times New Roman" pitchFamily="18" charset="0"/>
                  <a:ea typeface="SimSun" pitchFamily="2" charset="-122"/>
                </a:rPr>
                <a:t>Estado</a:t>
              </a:r>
              <a:endParaRPr lang="pt-PT" u="none"/>
            </a:p>
          </p:txBody>
        </p:sp>
        <p:sp>
          <p:nvSpPr>
            <p:cNvPr id="255042" name="Line 66"/>
            <p:cNvSpPr>
              <a:spLocks noChangeShapeType="1"/>
            </p:cNvSpPr>
            <p:nvPr/>
          </p:nvSpPr>
          <p:spPr bwMode="auto">
            <a:xfrm flipV="1">
              <a:off x="4995" y="6225"/>
              <a:ext cx="1" cy="611"/>
            </a:xfrm>
            <a:prstGeom prst="line">
              <a:avLst/>
            </a:prstGeom>
            <a:noFill/>
            <a:ln w="76200">
              <a:solidFill>
                <a:srgbClr val="3366FF"/>
              </a:solidFill>
              <a:round/>
              <a:headEnd/>
              <a:tailEnd type="triangle" w="med" len="med"/>
            </a:ln>
          </p:spPr>
          <p:txBody>
            <a:bodyPr/>
            <a:lstStyle/>
            <a:p>
              <a:endParaRPr lang="en-US" u="none"/>
            </a:p>
          </p:txBody>
        </p:sp>
        <p:sp>
          <p:nvSpPr>
            <p:cNvPr id="255043" name="Line 67"/>
            <p:cNvSpPr>
              <a:spLocks noChangeShapeType="1"/>
            </p:cNvSpPr>
            <p:nvPr/>
          </p:nvSpPr>
          <p:spPr bwMode="auto">
            <a:xfrm>
              <a:off x="12243" y="3525"/>
              <a:ext cx="1" cy="656"/>
            </a:xfrm>
            <a:prstGeom prst="line">
              <a:avLst/>
            </a:prstGeom>
            <a:noFill/>
            <a:ln w="76200">
              <a:solidFill>
                <a:srgbClr val="3366FF"/>
              </a:solidFill>
              <a:round/>
              <a:headEnd/>
              <a:tailEnd type="triangle" w="med" len="med"/>
            </a:ln>
          </p:spPr>
          <p:txBody>
            <a:bodyPr/>
            <a:lstStyle/>
            <a:p>
              <a:endParaRPr lang="en-US" u="none"/>
            </a:p>
          </p:txBody>
        </p:sp>
        <p:sp>
          <p:nvSpPr>
            <p:cNvPr id="255044" name="Line 68"/>
            <p:cNvSpPr>
              <a:spLocks noChangeShapeType="1"/>
            </p:cNvSpPr>
            <p:nvPr/>
          </p:nvSpPr>
          <p:spPr bwMode="auto">
            <a:xfrm flipV="1">
              <a:off x="8610" y="6225"/>
              <a:ext cx="1" cy="1485"/>
            </a:xfrm>
            <a:prstGeom prst="line">
              <a:avLst/>
            </a:prstGeom>
            <a:noFill/>
            <a:ln w="31750">
              <a:solidFill>
                <a:srgbClr val="000000"/>
              </a:solidFill>
              <a:round/>
              <a:headEnd/>
              <a:tailEnd type="triangle" w="sm" len="lg"/>
            </a:ln>
          </p:spPr>
          <p:txBody>
            <a:bodyPr/>
            <a:lstStyle/>
            <a:p>
              <a:endParaRPr lang="en-US" u="none"/>
            </a:p>
          </p:txBody>
        </p:sp>
        <p:sp>
          <p:nvSpPr>
            <p:cNvPr id="255045" name="Line 69"/>
            <p:cNvSpPr>
              <a:spLocks noChangeShapeType="1"/>
            </p:cNvSpPr>
            <p:nvPr/>
          </p:nvSpPr>
          <p:spPr bwMode="auto">
            <a:xfrm>
              <a:off x="6044" y="7680"/>
              <a:ext cx="2566" cy="1"/>
            </a:xfrm>
            <a:prstGeom prst="line">
              <a:avLst/>
            </a:prstGeom>
            <a:noFill/>
            <a:ln w="31750">
              <a:solidFill>
                <a:srgbClr val="000000"/>
              </a:solidFill>
              <a:round/>
              <a:headEnd/>
              <a:tailEnd/>
            </a:ln>
          </p:spPr>
          <p:txBody>
            <a:bodyPr/>
            <a:lstStyle/>
            <a:p>
              <a:endParaRPr lang="en-US" u="none"/>
            </a:p>
          </p:txBody>
        </p:sp>
        <p:grpSp>
          <p:nvGrpSpPr>
            <p:cNvPr id="255046" name="Group 70"/>
            <p:cNvGrpSpPr>
              <a:grpSpLocks/>
            </p:cNvGrpSpPr>
            <p:nvPr/>
          </p:nvGrpSpPr>
          <p:grpSpPr bwMode="auto">
            <a:xfrm>
              <a:off x="4483" y="7351"/>
              <a:ext cx="1561" cy="565"/>
              <a:chOff x="3021" y="8481"/>
              <a:chExt cx="1561" cy="565"/>
            </a:xfrm>
          </p:grpSpPr>
          <p:sp>
            <p:nvSpPr>
              <p:cNvPr id="255047" name="Line 71"/>
              <p:cNvSpPr>
                <a:spLocks noChangeShapeType="1"/>
              </p:cNvSpPr>
              <p:nvPr/>
            </p:nvSpPr>
            <p:spPr bwMode="auto">
              <a:xfrm>
                <a:off x="3115" y="8933"/>
                <a:ext cx="224" cy="0"/>
              </a:xfrm>
              <a:prstGeom prst="line">
                <a:avLst/>
              </a:prstGeom>
              <a:noFill/>
              <a:ln w="19050">
                <a:solidFill>
                  <a:srgbClr val="000000"/>
                </a:solidFill>
                <a:round/>
                <a:headEnd/>
                <a:tailEnd/>
              </a:ln>
            </p:spPr>
            <p:txBody>
              <a:bodyPr/>
              <a:lstStyle/>
              <a:p>
                <a:endParaRPr lang="en-US" u="none"/>
              </a:p>
            </p:txBody>
          </p:sp>
          <p:sp>
            <p:nvSpPr>
              <p:cNvPr id="255048" name="Line 72"/>
              <p:cNvSpPr>
                <a:spLocks noChangeShapeType="1"/>
              </p:cNvSpPr>
              <p:nvPr/>
            </p:nvSpPr>
            <p:spPr bwMode="auto">
              <a:xfrm>
                <a:off x="3339" y="8594"/>
                <a:ext cx="0" cy="339"/>
              </a:xfrm>
              <a:prstGeom prst="line">
                <a:avLst/>
              </a:prstGeom>
              <a:noFill/>
              <a:ln w="19050">
                <a:solidFill>
                  <a:srgbClr val="000000"/>
                </a:solidFill>
                <a:round/>
                <a:headEnd/>
                <a:tailEnd/>
              </a:ln>
            </p:spPr>
            <p:txBody>
              <a:bodyPr/>
              <a:lstStyle/>
              <a:p>
                <a:endParaRPr lang="en-US" u="none"/>
              </a:p>
            </p:txBody>
          </p:sp>
          <p:sp>
            <p:nvSpPr>
              <p:cNvPr id="255049" name="Line 73"/>
              <p:cNvSpPr>
                <a:spLocks noChangeShapeType="1"/>
              </p:cNvSpPr>
              <p:nvPr/>
            </p:nvSpPr>
            <p:spPr bwMode="auto">
              <a:xfrm>
                <a:off x="3567" y="8933"/>
                <a:ext cx="224" cy="0"/>
              </a:xfrm>
              <a:prstGeom prst="line">
                <a:avLst/>
              </a:prstGeom>
              <a:noFill/>
              <a:ln w="19050">
                <a:solidFill>
                  <a:srgbClr val="000000"/>
                </a:solidFill>
                <a:round/>
                <a:headEnd/>
                <a:tailEnd/>
              </a:ln>
            </p:spPr>
            <p:txBody>
              <a:bodyPr/>
              <a:lstStyle/>
              <a:p>
                <a:endParaRPr lang="en-US" u="none"/>
              </a:p>
            </p:txBody>
          </p:sp>
          <p:sp>
            <p:nvSpPr>
              <p:cNvPr id="255050" name="Line 74"/>
              <p:cNvSpPr>
                <a:spLocks noChangeShapeType="1"/>
              </p:cNvSpPr>
              <p:nvPr/>
            </p:nvSpPr>
            <p:spPr bwMode="auto">
              <a:xfrm>
                <a:off x="3791" y="8594"/>
                <a:ext cx="0" cy="339"/>
              </a:xfrm>
              <a:prstGeom prst="line">
                <a:avLst/>
              </a:prstGeom>
              <a:noFill/>
              <a:ln w="19050">
                <a:solidFill>
                  <a:srgbClr val="000000"/>
                </a:solidFill>
                <a:round/>
                <a:headEnd/>
                <a:tailEnd/>
              </a:ln>
            </p:spPr>
            <p:txBody>
              <a:bodyPr/>
              <a:lstStyle/>
              <a:p>
                <a:endParaRPr lang="en-US" u="none"/>
              </a:p>
            </p:txBody>
          </p:sp>
          <p:sp>
            <p:nvSpPr>
              <p:cNvPr id="255051" name="Line 75"/>
              <p:cNvSpPr>
                <a:spLocks noChangeShapeType="1"/>
              </p:cNvSpPr>
              <p:nvPr/>
            </p:nvSpPr>
            <p:spPr bwMode="auto">
              <a:xfrm>
                <a:off x="4019" y="8933"/>
                <a:ext cx="224" cy="0"/>
              </a:xfrm>
              <a:prstGeom prst="line">
                <a:avLst/>
              </a:prstGeom>
              <a:noFill/>
              <a:ln w="19050">
                <a:solidFill>
                  <a:srgbClr val="000000"/>
                </a:solidFill>
                <a:round/>
                <a:headEnd/>
                <a:tailEnd/>
              </a:ln>
            </p:spPr>
            <p:txBody>
              <a:bodyPr/>
              <a:lstStyle/>
              <a:p>
                <a:endParaRPr lang="en-US" u="none"/>
              </a:p>
            </p:txBody>
          </p:sp>
          <p:sp>
            <p:nvSpPr>
              <p:cNvPr id="255052" name="Line 76"/>
              <p:cNvSpPr>
                <a:spLocks noChangeShapeType="1"/>
              </p:cNvSpPr>
              <p:nvPr/>
            </p:nvSpPr>
            <p:spPr bwMode="auto">
              <a:xfrm>
                <a:off x="4243" y="8594"/>
                <a:ext cx="0" cy="339"/>
              </a:xfrm>
              <a:prstGeom prst="line">
                <a:avLst/>
              </a:prstGeom>
              <a:noFill/>
              <a:ln w="19050">
                <a:solidFill>
                  <a:srgbClr val="000000"/>
                </a:solidFill>
                <a:round/>
                <a:headEnd/>
                <a:tailEnd/>
              </a:ln>
            </p:spPr>
            <p:txBody>
              <a:bodyPr/>
              <a:lstStyle/>
              <a:p>
                <a:endParaRPr lang="en-US" u="none"/>
              </a:p>
            </p:txBody>
          </p:sp>
          <p:sp>
            <p:nvSpPr>
              <p:cNvPr id="255053" name="Line 77"/>
              <p:cNvSpPr>
                <a:spLocks noChangeShapeType="1"/>
              </p:cNvSpPr>
              <p:nvPr/>
            </p:nvSpPr>
            <p:spPr bwMode="auto">
              <a:xfrm>
                <a:off x="3339" y="8594"/>
                <a:ext cx="228" cy="0"/>
              </a:xfrm>
              <a:prstGeom prst="line">
                <a:avLst/>
              </a:prstGeom>
              <a:noFill/>
              <a:ln w="19050">
                <a:solidFill>
                  <a:srgbClr val="000000"/>
                </a:solidFill>
                <a:round/>
                <a:headEnd/>
                <a:tailEnd/>
              </a:ln>
            </p:spPr>
            <p:txBody>
              <a:bodyPr/>
              <a:lstStyle/>
              <a:p>
                <a:endParaRPr lang="en-US" u="none"/>
              </a:p>
            </p:txBody>
          </p:sp>
          <p:sp>
            <p:nvSpPr>
              <p:cNvPr id="255054" name="Line 78"/>
              <p:cNvSpPr>
                <a:spLocks noChangeShapeType="1"/>
              </p:cNvSpPr>
              <p:nvPr/>
            </p:nvSpPr>
            <p:spPr bwMode="auto">
              <a:xfrm>
                <a:off x="3791" y="8594"/>
                <a:ext cx="228" cy="0"/>
              </a:xfrm>
              <a:prstGeom prst="line">
                <a:avLst/>
              </a:prstGeom>
              <a:noFill/>
              <a:ln w="19050">
                <a:solidFill>
                  <a:srgbClr val="000000"/>
                </a:solidFill>
                <a:round/>
                <a:headEnd/>
                <a:tailEnd/>
              </a:ln>
            </p:spPr>
            <p:txBody>
              <a:bodyPr/>
              <a:lstStyle/>
              <a:p>
                <a:endParaRPr lang="en-US" u="none"/>
              </a:p>
            </p:txBody>
          </p:sp>
          <p:sp>
            <p:nvSpPr>
              <p:cNvPr id="255055" name="Line 79"/>
              <p:cNvSpPr>
                <a:spLocks noChangeShapeType="1"/>
              </p:cNvSpPr>
              <p:nvPr/>
            </p:nvSpPr>
            <p:spPr bwMode="auto">
              <a:xfrm flipV="1">
                <a:off x="3567" y="8594"/>
                <a:ext cx="0" cy="339"/>
              </a:xfrm>
              <a:prstGeom prst="line">
                <a:avLst/>
              </a:prstGeom>
              <a:noFill/>
              <a:ln w="19050">
                <a:solidFill>
                  <a:srgbClr val="000000"/>
                </a:solidFill>
                <a:round/>
                <a:headEnd/>
                <a:tailEnd/>
              </a:ln>
            </p:spPr>
            <p:txBody>
              <a:bodyPr/>
              <a:lstStyle/>
              <a:p>
                <a:endParaRPr lang="en-US" u="none"/>
              </a:p>
            </p:txBody>
          </p:sp>
          <p:sp>
            <p:nvSpPr>
              <p:cNvPr id="255056" name="Line 80"/>
              <p:cNvSpPr>
                <a:spLocks noChangeShapeType="1"/>
              </p:cNvSpPr>
              <p:nvPr/>
            </p:nvSpPr>
            <p:spPr bwMode="auto">
              <a:xfrm flipV="1">
                <a:off x="4019" y="8594"/>
                <a:ext cx="0" cy="339"/>
              </a:xfrm>
              <a:prstGeom prst="line">
                <a:avLst/>
              </a:prstGeom>
              <a:noFill/>
              <a:ln w="19050">
                <a:solidFill>
                  <a:srgbClr val="000000"/>
                </a:solidFill>
                <a:round/>
                <a:headEnd/>
                <a:tailEnd/>
              </a:ln>
            </p:spPr>
            <p:txBody>
              <a:bodyPr/>
              <a:lstStyle/>
              <a:p>
                <a:endParaRPr lang="en-US" u="none"/>
              </a:p>
            </p:txBody>
          </p:sp>
          <p:sp>
            <p:nvSpPr>
              <p:cNvPr id="255057" name="Line 81"/>
              <p:cNvSpPr>
                <a:spLocks noChangeShapeType="1"/>
              </p:cNvSpPr>
              <p:nvPr/>
            </p:nvSpPr>
            <p:spPr bwMode="auto">
              <a:xfrm>
                <a:off x="4243" y="8594"/>
                <a:ext cx="226" cy="0"/>
              </a:xfrm>
              <a:prstGeom prst="line">
                <a:avLst/>
              </a:prstGeom>
              <a:noFill/>
              <a:ln w="19050">
                <a:solidFill>
                  <a:srgbClr val="000000"/>
                </a:solidFill>
                <a:round/>
                <a:headEnd/>
                <a:tailEnd/>
              </a:ln>
            </p:spPr>
            <p:txBody>
              <a:bodyPr/>
              <a:lstStyle/>
              <a:p>
                <a:endParaRPr lang="en-US" u="none"/>
              </a:p>
            </p:txBody>
          </p:sp>
          <p:sp>
            <p:nvSpPr>
              <p:cNvPr id="255058" name="Rectangle 82"/>
              <p:cNvSpPr>
                <a:spLocks noChangeArrowheads="1"/>
              </p:cNvSpPr>
              <p:nvPr/>
            </p:nvSpPr>
            <p:spPr bwMode="auto">
              <a:xfrm>
                <a:off x="3021" y="8481"/>
                <a:ext cx="1561" cy="565"/>
              </a:xfrm>
              <a:prstGeom prst="rect">
                <a:avLst/>
              </a:prstGeom>
              <a:noFill/>
              <a:ln w="19050">
                <a:solidFill>
                  <a:srgbClr val="000000"/>
                </a:solidFill>
                <a:miter lim="800000"/>
                <a:headEnd/>
                <a:tailEnd/>
              </a:ln>
            </p:spPr>
            <p:txBody>
              <a:bodyPr/>
              <a:lstStyle/>
              <a:p>
                <a:endParaRPr lang="en-US" u="none"/>
              </a:p>
            </p:txBody>
          </p:sp>
        </p:grpSp>
        <p:sp>
          <p:nvSpPr>
            <p:cNvPr id="255059" name="Rectangle 83"/>
            <p:cNvSpPr>
              <a:spLocks noChangeArrowheads="1"/>
            </p:cNvSpPr>
            <p:nvPr/>
          </p:nvSpPr>
          <p:spPr bwMode="auto">
            <a:xfrm>
              <a:off x="1531" y="4941"/>
              <a:ext cx="1582" cy="489"/>
            </a:xfrm>
            <a:prstGeom prst="rect">
              <a:avLst/>
            </a:prstGeom>
            <a:noFill/>
            <a:ln w="9525">
              <a:noFill/>
              <a:miter lim="800000"/>
              <a:headEnd/>
              <a:tailEnd/>
            </a:ln>
          </p:spPr>
          <p:txBody>
            <a:bodyPr/>
            <a:lstStyle/>
            <a:p>
              <a:pPr algn="ctr"/>
              <a:r>
                <a:rPr lang="en-US" altLang="zh-CN" sz="1600" b="1" i="1" u="none">
                  <a:solidFill>
                    <a:srgbClr val="0000FF"/>
                  </a:solidFill>
                  <a:latin typeface="Times New Roman" pitchFamily="18" charset="0"/>
                  <a:ea typeface="SimSun" pitchFamily="2" charset="-122"/>
                </a:rPr>
                <a:t>Entradas</a:t>
              </a:r>
              <a:endParaRPr lang="pt-PT" u="none"/>
            </a:p>
          </p:txBody>
        </p:sp>
        <p:sp>
          <p:nvSpPr>
            <p:cNvPr id="255060" name="Rectangle 84"/>
            <p:cNvSpPr>
              <a:spLocks noChangeArrowheads="1"/>
            </p:cNvSpPr>
            <p:nvPr/>
          </p:nvSpPr>
          <p:spPr bwMode="auto">
            <a:xfrm>
              <a:off x="11136" y="4187"/>
              <a:ext cx="2147" cy="2038"/>
            </a:xfrm>
            <a:prstGeom prst="rect">
              <a:avLst/>
            </a:prstGeom>
            <a:solidFill>
              <a:srgbClr val="FFFF00"/>
            </a:solidFill>
            <a:ln w="9525">
              <a:solidFill>
                <a:srgbClr val="000000"/>
              </a:solidFill>
              <a:miter lim="800000"/>
              <a:headEnd/>
              <a:tailEnd/>
            </a:ln>
          </p:spPr>
          <p:txBody>
            <a:bodyPr/>
            <a:lstStyle/>
            <a:p>
              <a:pPr algn="ctr"/>
              <a:r>
                <a:rPr lang="pt-PT" altLang="zh-CN" sz="1400" b="1" u="none">
                  <a:latin typeface="Verdana" pitchFamily="34" charset="0"/>
                  <a:ea typeface="SimSun" pitchFamily="2" charset="-122"/>
                </a:rPr>
                <a:t>Geração da saída</a:t>
              </a:r>
            </a:p>
            <a:p>
              <a:pPr algn="ctr"/>
              <a:endParaRPr lang="pt-PT" altLang="zh-CN" sz="1400" b="1" u="none">
                <a:latin typeface="Verdana" pitchFamily="34" charset="0"/>
                <a:ea typeface="SimSun" pitchFamily="2" charset="-122"/>
              </a:endParaRPr>
            </a:p>
            <a:p>
              <a:pPr algn="ctr"/>
              <a:r>
                <a:rPr lang="pt-PT" altLang="zh-CN" sz="800" i="1" u="none">
                  <a:latin typeface="Verdana" pitchFamily="34" charset="0"/>
                  <a:ea typeface="SimSun" pitchFamily="2" charset="-122"/>
                </a:rPr>
                <a:t>Lógica Combinacional</a:t>
              </a:r>
            </a:p>
            <a:p>
              <a:pPr algn="ctr"/>
              <a:r>
                <a:rPr lang="pt-PT" altLang="zh-CN" sz="1400" b="1" i="1" u="none">
                  <a:latin typeface="Monotype Corsiva" pitchFamily="66" charset="0"/>
                  <a:ea typeface="SimSun" pitchFamily="2" charset="-122"/>
                </a:rPr>
                <a:t>G</a:t>
              </a:r>
              <a:endParaRPr lang="pt-PT" u="none"/>
            </a:p>
          </p:txBody>
        </p:sp>
        <p:sp>
          <p:nvSpPr>
            <p:cNvPr id="255061" name="Rectangle 85"/>
            <p:cNvSpPr>
              <a:spLocks noChangeArrowheads="1"/>
            </p:cNvSpPr>
            <p:nvPr/>
          </p:nvSpPr>
          <p:spPr bwMode="auto">
            <a:xfrm>
              <a:off x="7520" y="4187"/>
              <a:ext cx="2147" cy="2038"/>
            </a:xfrm>
            <a:prstGeom prst="rect">
              <a:avLst/>
            </a:prstGeom>
            <a:solidFill>
              <a:srgbClr val="FFFF00"/>
            </a:solidFill>
            <a:ln w="9525">
              <a:solidFill>
                <a:srgbClr val="000000"/>
              </a:solidFill>
              <a:miter lim="800000"/>
              <a:headEnd/>
              <a:tailEnd/>
            </a:ln>
          </p:spPr>
          <p:txBody>
            <a:bodyPr/>
            <a:lstStyle/>
            <a:p>
              <a:pPr algn="ctr"/>
              <a:r>
                <a:rPr lang="pt-PT" altLang="zh-CN" sz="1400" b="1" u="none">
                  <a:latin typeface="Verdana" pitchFamily="34" charset="0"/>
                  <a:ea typeface="SimSun" pitchFamily="2" charset="-122"/>
                </a:rPr>
                <a:t>Registo do estado</a:t>
              </a:r>
            </a:p>
            <a:p>
              <a:pPr algn="ctr"/>
              <a:endParaRPr lang="pt-PT" altLang="zh-CN" sz="1400" b="1" u="none">
                <a:latin typeface="Verdana" pitchFamily="34" charset="0"/>
                <a:ea typeface="SimSun" pitchFamily="2" charset="-122"/>
              </a:endParaRPr>
            </a:p>
            <a:p>
              <a:pPr algn="ctr"/>
              <a:r>
                <a:rPr lang="pt-PT" altLang="zh-CN" sz="800" i="1" u="none">
                  <a:latin typeface="Verdana" pitchFamily="34" charset="0"/>
                  <a:ea typeface="SimSun" pitchFamily="2" charset="-122"/>
                </a:rPr>
                <a:t>Lógica Sequencial</a:t>
              </a:r>
            </a:p>
            <a:p>
              <a:pPr algn="ctr"/>
              <a:endParaRPr lang="pt-PT" altLang="zh-CN" sz="1000" b="1" i="1" u="none">
                <a:latin typeface="Verdana" pitchFamily="34" charset="0"/>
                <a:ea typeface="SimSun" pitchFamily="2" charset="-122"/>
              </a:endParaRPr>
            </a:p>
            <a:p>
              <a:pPr algn="ctr"/>
              <a:endParaRPr lang="pt-PT" altLang="zh-CN" sz="1000" b="1" i="1" u="none">
                <a:latin typeface="Verdana" pitchFamily="34" charset="0"/>
                <a:ea typeface="SimSun" pitchFamily="2" charset="-122"/>
              </a:endParaRPr>
            </a:p>
            <a:p>
              <a:pPr algn="ctr"/>
              <a:r>
                <a:rPr lang="pt-PT" altLang="zh-CN" sz="1000" b="1" i="1" u="none">
                  <a:latin typeface="Verdana" pitchFamily="34" charset="0"/>
                  <a:ea typeface="SimSun" pitchFamily="2" charset="-122"/>
                </a:rPr>
                <a:t>clock</a:t>
              </a:r>
              <a:endParaRPr lang="pt-PT" u="none"/>
            </a:p>
          </p:txBody>
        </p:sp>
        <p:sp>
          <p:nvSpPr>
            <p:cNvPr id="255062" name="Rectangle 86"/>
            <p:cNvSpPr>
              <a:spLocks noChangeArrowheads="1"/>
            </p:cNvSpPr>
            <p:nvPr/>
          </p:nvSpPr>
          <p:spPr bwMode="auto">
            <a:xfrm>
              <a:off x="3904" y="4187"/>
              <a:ext cx="2147" cy="2038"/>
            </a:xfrm>
            <a:prstGeom prst="rect">
              <a:avLst/>
            </a:prstGeom>
            <a:solidFill>
              <a:srgbClr val="FFFF00"/>
            </a:solidFill>
            <a:ln w="9525">
              <a:solidFill>
                <a:srgbClr val="000000"/>
              </a:solidFill>
              <a:miter lim="800000"/>
              <a:headEnd/>
              <a:tailEnd/>
            </a:ln>
          </p:spPr>
          <p:txBody>
            <a:bodyPr/>
            <a:lstStyle/>
            <a:p>
              <a:pPr algn="ctr"/>
              <a:r>
                <a:rPr lang="pt-PT" altLang="zh-CN" sz="1400" b="1" u="none">
                  <a:latin typeface="Verdana" pitchFamily="34" charset="0"/>
                  <a:ea typeface="SimSun" pitchFamily="2" charset="-122"/>
                </a:rPr>
                <a:t>Transição de estado</a:t>
              </a:r>
            </a:p>
            <a:p>
              <a:pPr algn="ctr"/>
              <a:endParaRPr lang="pt-PT" altLang="zh-CN" sz="1400" b="1" u="none">
                <a:latin typeface="Verdana" pitchFamily="34" charset="0"/>
                <a:ea typeface="SimSun" pitchFamily="2" charset="-122"/>
              </a:endParaRPr>
            </a:p>
            <a:p>
              <a:pPr algn="ctr"/>
              <a:r>
                <a:rPr lang="pt-PT" altLang="zh-CN" sz="800" i="1" u="none">
                  <a:latin typeface="Verdana" pitchFamily="34" charset="0"/>
                  <a:ea typeface="SimSun" pitchFamily="2" charset="-122"/>
                </a:rPr>
                <a:t>Lógica Combinacional</a:t>
              </a:r>
            </a:p>
            <a:p>
              <a:pPr algn="ctr"/>
              <a:r>
                <a:rPr lang="pt-PT" altLang="zh-CN" sz="1400" b="1" i="1" u="none">
                  <a:latin typeface="Monotype Corsiva" pitchFamily="66" charset="0"/>
                  <a:ea typeface="SimSun" pitchFamily="2" charset="-122"/>
                </a:rPr>
                <a:t>F</a:t>
              </a:r>
              <a:endParaRPr lang="pt-PT" u="none"/>
            </a:p>
          </p:txBody>
        </p:sp>
      </p:grpSp>
      <p:sp>
        <p:nvSpPr>
          <p:cNvPr id="255063" name="AutoShape 87"/>
          <p:cNvSpPr>
            <a:spLocks noChangeArrowheads="1"/>
          </p:cNvSpPr>
          <p:nvPr/>
        </p:nvSpPr>
        <p:spPr bwMode="auto">
          <a:xfrm>
            <a:off x="4538663" y="1417638"/>
            <a:ext cx="3128962" cy="779462"/>
          </a:xfrm>
          <a:prstGeom prst="cloudCallout">
            <a:avLst>
              <a:gd name="adj1" fmla="val 28639"/>
              <a:gd name="adj2" fmla="val 109269"/>
            </a:avLst>
          </a:prstGeom>
          <a:solidFill>
            <a:srgbClr val="FFCC00"/>
          </a:solidFill>
          <a:ln w="9525">
            <a:solidFill>
              <a:srgbClr val="FF0000"/>
            </a:solidFill>
            <a:round/>
            <a:headEnd/>
            <a:tailEnd/>
          </a:ln>
          <a:effectLst/>
        </p:spPr>
        <p:txBody>
          <a:bodyPr/>
          <a:lstStyle/>
          <a:p>
            <a:pPr algn="ctr"/>
            <a:r>
              <a:rPr lang="pt-PT" sz="1400" b="1" i="1" u="none"/>
              <a:t>Saídas dependem do estado e das entradas</a:t>
            </a:r>
          </a:p>
        </p:txBody>
      </p:sp>
      <p:sp>
        <p:nvSpPr>
          <p:cNvPr id="255064" name="AutoShape 88"/>
          <p:cNvSpPr>
            <a:spLocks noChangeArrowheads="1"/>
          </p:cNvSpPr>
          <p:nvPr/>
        </p:nvSpPr>
        <p:spPr bwMode="auto">
          <a:xfrm>
            <a:off x="5108575" y="5062538"/>
            <a:ext cx="2559050" cy="714375"/>
          </a:xfrm>
          <a:prstGeom prst="cloudCallout">
            <a:avLst>
              <a:gd name="adj1" fmla="val -47644"/>
              <a:gd name="adj2" fmla="val -181778"/>
            </a:avLst>
          </a:prstGeom>
          <a:solidFill>
            <a:srgbClr val="FFCC00"/>
          </a:solidFill>
          <a:ln w="9525">
            <a:solidFill>
              <a:srgbClr val="FF0000"/>
            </a:solidFill>
            <a:round/>
            <a:headEnd/>
            <a:tailEnd/>
          </a:ln>
          <a:effectLst/>
        </p:spPr>
        <p:txBody>
          <a:bodyPr/>
          <a:lstStyle/>
          <a:p>
            <a:pPr algn="ctr"/>
            <a:r>
              <a:rPr lang="pt-PT" sz="1400" b="1" i="1" u="none"/>
              <a:t>Flip-flops</a:t>
            </a:r>
          </a:p>
          <a:p>
            <a:pPr algn="ctr"/>
            <a:r>
              <a:rPr lang="pt-PT" sz="1400" b="1" i="1" u="none"/>
              <a:t>‘edge-triggered’</a:t>
            </a:r>
          </a:p>
        </p:txBody>
      </p:sp>
    </p:spTree>
    <p:extLst>
      <p:ext uri="{BB962C8B-B14F-4D97-AF65-F5344CB8AC3E}">
        <p14:creationId xmlns:p14="http://schemas.microsoft.com/office/powerpoint/2010/main" val="31363054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4"/>
          <p:cNvSpPr>
            <a:spLocks noGrp="1"/>
          </p:cNvSpPr>
          <p:nvPr>
            <p:ph type="sldNum" sz="quarter" idx="11"/>
          </p:nvPr>
        </p:nvSpPr>
        <p:spPr/>
        <p:txBody>
          <a:bodyPr/>
          <a:lstStyle/>
          <a:p>
            <a:fld id="{FF01E5F4-8AD6-4025-A283-747E41E66B37}" type="slidenum">
              <a:rPr lang="en-US"/>
              <a:pPr/>
              <a:t>32</a:t>
            </a:fld>
            <a:endParaRPr lang="en-US"/>
          </a:p>
        </p:txBody>
      </p:sp>
      <p:sp>
        <p:nvSpPr>
          <p:cNvPr id="257026" name="Rectangle 2"/>
          <p:cNvSpPr>
            <a:spLocks noGrp="1" noChangeArrowheads="1"/>
          </p:cNvSpPr>
          <p:nvPr>
            <p:ph type="title"/>
          </p:nvPr>
        </p:nvSpPr>
        <p:spPr/>
        <p:txBody>
          <a:bodyPr/>
          <a:lstStyle/>
          <a:p>
            <a:r>
              <a:rPr lang="en-US" sz="4000"/>
              <a:t>M</a:t>
            </a:r>
            <a:r>
              <a:rPr lang="pt-PT" sz="4000"/>
              <a:t>á</a:t>
            </a:r>
            <a:r>
              <a:rPr lang="en-US" sz="4000"/>
              <a:t>quina de estados finitos: estrutura de </a:t>
            </a:r>
            <a:r>
              <a:rPr lang="en-US" sz="4000" i="1"/>
              <a:t>Moore</a:t>
            </a:r>
            <a:endParaRPr lang="pt-PT" sz="4000" i="1"/>
          </a:p>
        </p:txBody>
      </p:sp>
      <p:sp>
        <p:nvSpPr>
          <p:cNvPr id="257060" name="AutoShape 36"/>
          <p:cNvSpPr>
            <a:spLocks noChangeArrowheads="1"/>
          </p:cNvSpPr>
          <p:nvPr/>
        </p:nvSpPr>
        <p:spPr bwMode="auto">
          <a:xfrm>
            <a:off x="4538663" y="1417638"/>
            <a:ext cx="3128962" cy="779462"/>
          </a:xfrm>
          <a:prstGeom prst="cloudCallout">
            <a:avLst>
              <a:gd name="adj1" fmla="val 25801"/>
              <a:gd name="adj2" fmla="val 132079"/>
            </a:avLst>
          </a:prstGeom>
          <a:solidFill>
            <a:srgbClr val="FFCC00"/>
          </a:solidFill>
          <a:ln w="9525">
            <a:solidFill>
              <a:srgbClr val="FF0000"/>
            </a:solidFill>
            <a:round/>
            <a:headEnd/>
            <a:tailEnd/>
          </a:ln>
          <a:effectLst/>
        </p:spPr>
        <p:txBody>
          <a:bodyPr/>
          <a:lstStyle/>
          <a:p>
            <a:pPr algn="ctr"/>
            <a:r>
              <a:rPr lang="pt-PT" sz="1400" b="1" i="1" u="none"/>
              <a:t>Saídas dependem apenas do estado</a:t>
            </a:r>
          </a:p>
        </p:txBody>
      </p:sp>
      <p:grpSp>
        <p:nvGrpSpPr>
          <p:cNvPr id="257062" name="Group 38"/>
          <p:cNvGrpSpPr>
            <a:grpSpLocks/>
          </p:cNvGrpSpPr>
          <p:nvPr/>
        </p:nvGrpSpPr>
        <p:grpSpPr bwMode="auto">
          <a:xfrm>
            <a:off x="287338" y="2905125"/>
            <a:ext cx="8526462" cy="2368550"/>
            <a:chOff x="1531" y="2531"/>
            <a:chExt cx="13426" cy="3729"/>
          </a:xfrm>
        </p:grpSpPr>
        <p:sp>
          <p:nvSpPr>
            <p:cNvPr id="257063" name="Line 39"/>
            <p:cNvSpPr>
              <a:spLocks noChangeShapeType="1"/>
            </p:cNvSpPr>
            <p:nvPr/>
          </p:nvSpPr>
          <p:spPr bwMode="auto">
            <a:xfrm>
              <a:off x="6065" y="3539"/>
              <a:ext cx="1470" cy="2"/>
            </a:xfrm>
            <a:prstGeom prst="line">
              <a:avLst/>
            </a:prstGeom>
            <a:noFill/>
            <a:ln w="76200">
              <a:solidFill>
                <a:srgbClr val="3366FF"/>
              </a:solidFill>
              <a:round/>
              <a:headEnd/>
              <a:tailEnd type="triangle" w="med" len="med"/>
            </a:ln>
          </p:spPr>
          <p:txBody>
            <a:bodyPr/>
            <a:lstStyle/>
            <a:p>
              <a:endParaRPr lang="en-US" u="none"/>
            </a:p>
          </p:txBody>
        </p:sp>
        <p:sp>
          <p:nvSpPr>
            <p:cNvPr id="257064" name="Line 40"/>
            <p:cNvSpPr>
              <a:spLocks noChangeShapeType="1"/>
            </p:cNvSpPr>
            <p:nvPr/>
          </p:nvSpPr>
          <p:spPr bwMode="auto">
            <a:xfrm>
              <a:off x="9680" y="3541"/>
              <a:ext cx="1470" cy="2"/>
            </a:xfrm>
            <a:prstGeom prst="line">
              <a:avLst/>
            </a:prstGeom>
            <a:noFill/>
            <a:ln w="76200">
              <a:solidFill>
                <a:srgbClr val="3366FF"/>
              </a:solidFill>
              <a:round/>
              <a:headEnd/>
              <a:tailEnd type="triangle" w="med" len="med"/>
            </a:ln>
          </p:spPr>
          <p:txBody>
            <a:bodyPr/>
            <a:lstStyle/>
            <a:p>
              <a:endParaRPr lang="en-US" u="none"/>
            </a:p>
          </p:txBody>
        </p:sp>
        <p:sp>
          <p:nvSpPr>
            <p:cNvPr id="257065" name="Line 41"/>
            <p:cNvSpPr>
              <a:spLocks noChangeShapeType="1"/>
            </p:cNvSpPr>
            <p:nvPr/>
          </p:nvSpPr>
          <p:spPr bwMode="auto">
            <a:xfrm flipV="1">
              <a:off x="3000" y="3539"/>
              <a:ext cx="919" cy="4"/>
            </a:xfrm>
            <a:prstGeom prst="line">
              <a:avLst/>
            </a:prstGeom>
            <a:noFill/>
            <a:ln w="76200">
              <a:solidFill>
                <a:srgbClr val="3366FF"/>
              </a:solidFill>
              <a:round/>
              <a:headEnd/>
              <a:tailEnd type="triangle" w="med" len="med"/>
            </a:ln>
          </p:spPr>
          <p:txBody>
            <a:bodyPr/>
            <a:lstStyle/>
            <a:p>
              <a:endParaRPr lang="en-US" u="none"/>
            </a:p>
          </p:txBody>
        </p:sp>
        <p:sp>
          <p:nvSpPr>
            <p:cNvPr id="257066" name="Line 42"/>
            <p:cNvSpPr>
              <a:spLocks noChangeShapeType="1"/>
            </p:cNvSpPr>
            <p:nvPr/>
          </p:nvSpPr>
          <p:spPr bwMode="auto">
            <a:xfrm>
              <a:off x="13296" y="3543"/>
              <a:ext cx="579" cy="2"/>
            </a:xfrm>
            <a:prstGeom prst="line">
              <a:avLst/>
            </a:prstGeom>
            <a:noFill/>
            <a:ln w="76200">
              <a:solidFill>
                <a:srgbClr val="3366FF"/>
              </a:solidFill>
              <a:round/>
              <a:headEnd/>
              <a:tailEnd type="triangle" w="med" len="med"/>
            </a:ln>
          </p:spPr>
          <p:txBody>
            <a:bodyPr/>
            <a:lstStyle/>
            <a:p>
              <a:endParaRPr lang="en-US" u="none"/>
            </a:p>
          </p:txBody>
        </p:sp>
        <p:sp>
          <p:nvSpPr>
            <p:cNvPr id="257067" name="Line 43"/>
            <p:cNvSpPr>
              <a:spLocks noChangeShapeType="1"/>
            </p:cNvSpPr>
            <p:nvPr/>
          </p:nvSpPr>
          <p:spPr bwMode="auto">
            <a:xfrm>
              <a:off x="4935" y="5184"/>
              <a:ext cx="5545" cy="1"/>
            </a:xfrm>
            <a:prstGeom prst="line">
              <a:avLst/>
            </a:prstGeom>
            <a:noFill/>
            <a:ln w="76200">
              <a:solidFill>
                <a:srgbClr val="3366FF"/>
              </a:solidFill>
              <a:round/>
              <a:headEnd/>
              <a:tailEnd/>
            </a:ln>
          </p:spPr>
          <p:txBody>
            <a:bodyPr/>
            <a:lstStyle/>
            <a:p>
              <a:endParaRPr lang="en-US" u="none"/>
            </a:p>
          </p:txBody>
        </p:sp>
        <p:sp>
          <p:nvSpPr>
            <p:cNvPr id="257068" name="Line 44"/>
            <p:cNvSpPr>
              <a:spLocks noChangeShapeType="1"/>
            </p:cNvSpPr>
            <p:nvPr/>
          </p:nvSpPr>
          <p:spPr bwMode="auto">
            <a:xfrm flipV="1">
              <a:off x="10418" y="3530"/>
              <a:ext cx="1" cy="1693"/>
            </a:xfrm>
            <a:prstGeom prst="line">
              <a:avLst/>
            </a:prstGeom>
            <a:noFill/>
            <a:ln w="76200">
              <a:solidFill>
                <a:srgbClr val="3366FF"/>
              </a:solidFill>
              <a:round/>
              <a:headEnd/>
              <a:tailEnd/>
            </a:ln>
          </p:spPr>
          <p:txBody>
            <a:bodyPr/>
            <a:lstStyle/>
            <a:p>
              <a:endParaRPr lang="en-US" u="none"/>
            </a:p>
          </p:txBody>
        </p:sp>
        <p:sp>
          <p:nvSpPr>
            <p:cNvPr id="257069" name="Rectangle 45"/>
            <p:cNvSpPr>
              <a:spLocks noChangeArrowheads="1"/>
            </p:cNvSpPr>
            <p:nvPr/>
          </p:nvSpPr>
          <p:spPr bwMode="auto">
            <a:xfrm>
              <a:off x="13690" y="3285"/>
              <a:ext cx="1267" cy="489"/>
            </a:xfrm>
            <a:prstGeom prst="rect">
              <a:avLst/>
            </a:prstGeom>
            <a:noFill/>
            <a:ln w="9525">
              <a:noFill/>
              <a:miter lim="800000"/>
              <a:headEnd/>
              <a:tailEnd/>
            </a:ln>
          </p:spPr>
          <p:txBody>
            <a:bodyPr/>
            <a:lstStyle/>
            <a:p>
              <a:pPr algn="ctr"/>
              <a:r>
                <a:rPr lang="en-US" altLang="zh-CN" sz="1600" b="1" i="1" u="none">
                  <a:solidFill>
                    <a:srgbClr val="0000FF"/>
                  </a:solidFill>
                  <a:latin typeface="Times New Roman" pitchFamily="18" charset="0"/>
                  <a:ea typeface="SimSun" pitchFamily="2" charset="-122"/>
                </a:rPr>
                <a:t>Saídas</a:t>
              </a:r>
              <a:endParaRPr lang="pt-PT" u="none"/>
            </a:p>
          </p:txBody>
        </p:sp>
        <p:sp>
          <p:nvSpPr>
            <p:cNvPr id="257070" name="Rectangle 46"/>
            <p:cNvSpPr>
              <a:spLocks noChangeArrowheads="1"/>
            </p:cNvSpPr>
            <p:nvPr/>
          </p:nvSpPr>
          <p:spPr bwMode="auto">
            <a:xfrm>
              <a:off x="5890" y="3008"/>
              <a:ext cx="1810" cy="489"/>
            </a:xfrm>
            <a:prstGeom prst="rect">
              <a:avLst/>
            </a:prstGeom>
            <a:noFill/>
            <a:ln w="9525">
              <a:noFill/>
              <a:miter lim="800000"/>
              <a:headEnd/>
              <a:tailEnd/>
            </a:ln>
          </p:spPr>
          <p:txBody>
            <a:bodyPr lIns="0" tIns="0" rIns="0" bIns="0"/>
            <a:lstStyle/>
            <a:p>
              <a:pPr algn="ctr"/>
              <a:r>
                <a:rPr lang="en-US" altLang="zh-CN" sz="1600" b="1" i="1" u="none">
                  <a:solidFill>
                    <a:srgbClr val="0000FF"/>
                  </a:solidFill>
                  <a:latin typeface="Times New Roman" pitchFamily="18" charset="0"/>
                  <a:ea typeface="SimSun" pitchFamily="2" charset="-122"/>
                </a:rPr>
                <a:t>Excitação</a:t>
              </a:r>
              <a:endParaRPr lang="pt-PT" u="none"/>
            </a:p>
          </p:txBody>
        </p:sp>
        <p:sp>
          <p:nvSpPr>
            <p:cNvPr id="257071" name="Rectangle 47"/>
            <p:cNvSpPr>
              <a:spLocks noChangeArrowheads="1"/>
            </p:cNvSpPr>
            <p:nvPr/>
          </p:nvSpPr>
          <p:spPr bwMode="auto">
            <a:xfrm>
              <a:off x="9661" y="3009"/>
              <a:ext cx="1447" cy="430"/>
            </a:xfrm>
            <a:prstGeom prst="rect">
              <a:avLst/>
            </a:prstGeom>
            <a:noFill/>
            <a:ln w="9525">
              <a:noFill/>
              <a:miter lim="800000"/>
              <a:headEnd/>
              <a:tailEnd/>
            </a:ln>
          </p:spPr>
          <p:txBody>
            <a:bodyPr lIns="0" tIns="0" rIns="0" bIns="0"/>
            <a:lstStyle/>
            <a:p>
              <a:pPr algn="ctr"/>
              <a:r>
                <a:rPr lang="en-US" altLang="zh-CN" sz="1600" b="1" i="1" u="none">
                  <a:solidFill>
                    <a:srgbClr val="0000FF"/>
                  </a:solidFill>
                  <a:latin typeface="Times New Roman" pitchFamily="18" charset="0"/>
                  <a:ea typeface="SimSun" pitchFamily="2" charset="-122"/>
                </a:rPr>
                <a:t>Estado</a:t>
              </a:r>
              <a:endParaRPr lang="pt-PT" u="none"/>
            </a:p>
          </p:txBody>
        </p:sp>
        <p:sp>
          <p:nvSpPr>
            <p:cNvPr id="257072" name="Line 48"/>
            <p:cNvSpPr>
              <a:spLocks noChangeShapeType="1"/>
            </p:cNvSpPr>
            <p:nvPr/>
          </p:nvSpPr>
          <p:spPr bwMode="auto">
            <a:xfrm flipV="1">
              <a:off x="4995" y="4569"/>
              <a:ext cx="1" cy="611"/>
            </a:xfrm>
            <a:prstGeom prst="line">
              <a:avLst/>
            </a:prstGeom>
            <a:noFill/>
            <a:ln w="76200">
              <a:solidFill>
                <a:srgbClr val="3366FF"/>
              </a:solidFill>
              <a:round/>
              <a:headEnd/>
              <a:tailEnd type="triangle" w="med" len="med"/>
            </a:ln>
          </p:spPr>
          <p:txBody>
            <a:bodyPr/>
            <a:lstStyle/>
            <a:p>
              <a:endParaRPr lang="en-US" u="none"/>
            </a:p>
          </p:txBody>
        </p:sp>
        <p:sp>
          <p:nvSpPr>
            <p:cNvPr id="257073" name="Line 49"/>
            <p:cNvSpPr>
              <a:spLocks noChangeShapeType="1"/>
            </p:cNvSpPr>
            <p:nvPr/>
          </p:nvSpPr>
          <p:spPr bwMode="auto">
            <a:xfrm flipV="1">
              <a:off x="8610" y="4569"/>
              <a:ext cx="1" cy="1485"/>
            </a:xfrm>
            <a:prstGeom prst="line">
              <a:avLst/>
            </a:prstGeom>
            <a:noFill/>
            <a:ln w="31750">
              <a:solidFill>
                <a:srgbClr val="000000"/>
              </a:solidFill>
              <a:round/>
              <a:headEnd/>
              <a:tailEnd type="triangle" w="sm" len="lg"/>
            </a:ln>
          </p:spPr>
          <p:txBody>
            <a:bodyPr/>
            <a:lstStyle/>
            <a:p>
              <a:endParaRPr lang="en-US" u="none"/>
            </a:p>
          </p:txBody>
        </p:sp>
        <p:sp>
          <p:nvSpPr>
            <p:cNvPr id="257074" name="Line 50"/>
            <p:cNvSpPr>
              <a:spLocks noChangeShapeType="1"/>
            </p:cNvSpPr>
            <p:nvPr/>
          </p:nvSpPr>
          <p:spPr bwMode="auto">
            <a:xfrm>
              <a:off x="6044" y="6024"/>
              <a:ext cx="2566" cy="1"/>
            </a:xfrm>
            <a:prstGeom prst="line">
              <a:avLst/>
            </a:prstGeom>
            <a:noFill/>
            <a:ln w="31750">
              <a:solidFill>
                <a:srgbClr val="000000"/>
              </a:solidFill>
              <a:round/>
              <a:headEnd/>
              <a:tailEnd/>
            </a:ln>
          </p:spPr>
          <p:txBody>
            <a:bodyPr/>
            <a:lstStyle/>
            <a:p>
              <a:endParaRPr lang="en-US" u="none"/>
            </a:p>
          </p:txBody>
        </p:sp>
        <p:grpSp>
          <p:nvGrpSpPr>
            <p:cNvPr id="257075" name="Group 51"/>
            <p:cNvGrpSpPr>
              <a:grpSpLocks/>
            </p:cNvGrpSpPr>
            <p:nvPr/>
          </p:nvGrpSpPr>
          <p:grpSpPr bwMode="auto">
            <a:xfrm>
              <a:off x="4483" y="5695"/>
              <a:ext cx="1561" cy="565"/>
              <a:chOff x="3021" y="8481"/>
              <a:chExt cx="1561" cy="565"/>
            </a:xfrm>
          </p:grpSpPr>
          <p:sp>
            <p:nvSpPr>
              <p:cNvPr id="257076" name="Line 52"/>
              <p:cNvSpPr>
                <a:spLocks noChangeShapeType="1"/>
              </p:cNvSpPr>
              <p:nvPr/>
            </p:nvSpPr>
            <p:spPr bwMode="auto">
              <a:xfrm>
                <a:off x="3115" y="8933"/>
                <a:ext cx="224" cy="0"/>
              </a:xfrm>
              <a:prstGeom prst="line">
                <a:avLst/>
              </a:prstGeom>
              <a:noFill/>
              <a:ln w="19050">
                <a:solidFill>
                  <a:srgbClr val="000000"/>
                </a:solidFill>
                <a:round/>
                <a:headEnd/>
                <a:tailEnd/>
              </a:ln>
            </p:spPr>
            <p:txBody>
              <a:bodyPr/>
              <a:lstStyle/>
              <a:p>
                <a:endParaRPr lang="en-US" u="none"/>
              </a:p>
            </p:txBody>
          </p:sp>
          <p:sp>
            <p:nvSpPr>
              <p:cNvPr id="257077" name="Line 53"/>
              <p:cNvSpPr>
                <a:spLocks noChangeShapeType="1"/>
              </p:cNvSpPr>
              <p:nvPr/>
            </p:nvSpPr>
            <p:spPr bwMode="auto">
              <a:xfrm>
                <a:off x="3339" y="8594"/>
                <a:ext cx="0" cy="339"/>
              </a:xfrm>
              <a:prstGeom prst="line">
                <a:avLst/>
              </a:prstGeom>
              <a:noFill/>
              <a:ln w="19050">
                <a:solidFill>
                  <a:srgbClr val="000000"/>
                </a:solidFill>
                <a:round/>
                <a:headEnd/>
                <a:tailEnd/>
              </a:ln>
            </p:spPr>
            <p:txBody>
              <a:bodyPr/>
              <a:lstStyle/>
              <a:p>
                <a:endParaRPr lang="en-US" u="none"/>
              </a:p>
            </p:txBody>
          </p:sp>
          <p:sp>
            <p:nvSpPr>
              <p:cNvPr id="257078" name="Line 54"/>
              <p:cNvSpPr>
                <a:spLocks noChangeShapeType="1"/>
              </p:cNvSpPr>
              <p:nvPr/>
            </p:nvSpPr>
            <p:spPr bwMode="auto">
              <a:xfrm>
                <a:off x="3567" y="8933"/>
                <a:ext cx="224" cy="0"/>
              </a:xfrm>
              <a:prstGeom prst="line">
                <a:avLst/>
              </a:prstGeom>
              <a:noFill/>
              <a:ln w="19050">
                <a:solidFill>
                  <a:srgbClr val="000000"/>
                </a:solidFill>
                <a:round/>
                <a:headEnd/>
                <a:tailEnd/>
              </a:ln>
            </p:spPr>
            <p:txBody>
              <a:bodyPr/>
              <a:lstStyle/>
              <a:p>
                <a:endParaRPr lang="en-US" u="none"/>
              </a:p>
            </p:txBody>
          </p:sp>
          <p:sp>
            <p:nvSpPr>
              <p:cNvPr id="257079" name="Line 55"/>
              <p:cNvSpPr>
                <a:spLocks noChangeShapeType="1"/>
              </p:cNvSpPr>
              <p:nvPr/>
            </p:nvSpPr>
            <p:spPr bwMode="auto">
              <a:xfrm>
                <a:off x="3791" y="8594"/>
                <a:ext cx="0" cy="339"/>
              </a:xfrm>
              <a:prstGeom prst="line">
                <a:avLst/>
              </a:prstGeom>
              <a:noFill/>
              <a:ln w="19050">
                <a:solidFill>
                  <a:srgbClr val="000000"/>
                </a:solidFill>
                <a:round/>
                <a:headEnd/>
                <a:tailEnd/>
              </a:ln>
            </p:spPr>
            <p:txBody>
              <a:bodyPr/>
              <a:lstStyle/>
              <a:p>
                <a:endParaRPr lang="en-US" u="none"/>
              </a:p>
            </p:txBody>
          </p:sp>
          <p:sp>
            <p:nvSpPr>
              <p:cNvPr id="257080" name="Line 56"/>
              <p:cNvSpPr>
                <a:spLocks noChangeShapeType="1"/>
              </p:cNvSpPr>
              <p:nvPr/>
            </p:nvSpPr>
            <p:spPr bwMode="auto">
              <a:xfrm>
                <a:off x="4019" y="8933"/>
                <a:ext cx="224" cy="0"/>
              </a:xfrm>
              <a:prstGeom prst="line">
                <a:avLst/>
              </a:prstGeom>
              <a:noFill/>
              <a:ln w="19050">
                <a:solidFill>
                  <a:srgbClr val="000000"/>
                </a:solidFill>
                <a:round/>
                <a:headEnd/>
                <a:tailEnd/>
              </a:ln>
            </p:spPr>
            <p:txBody>
              <a:bodyPr/>
              <a:lstStyle/>
              <a:p>
                <a:endParaRPr lang="en-US" u="none"/>
              </a:p>
            </p:txBody>
          </p:sp>
          <p:sp>
            <p:nvSpPr>
              <p:cNvPr id="257081" name="Line 57"/>
              <p:cNvSpPr>
                <a:spLocks noChangeShapeType="1"/>
              </p:cNvSpPr>
              <p:nvPr/>
            </p:nvSpPr>
            <p:spPr bwMode="auto">
              <a:xfrm>
                <a:off x="4243" y="8594"/>
                <a:ext cx="0" cy="339"/>
              </a:xfrm>
              <a:prstGeom prst="line">
                <a:avLst/>
              </a:prstGeom>
              <a:noFill/>
              <a:ln w="19050">
                <a:solidFill>
                  <a:srgbClr val="000000"/>
                </a:solidFill>
                <a:round/>
                <a:headEnd/>
                <a:tailEnd/>
              </a:ln>
            </p:spPr>
            <p:txBody>
              <a:bodyPr/>
              <a:lstStyle/>
              <a:p>
                <a:endParaRPr lang="en-US" u="none"/>
              </a:p>
            </p:txBody>
          </p:sp>
          <p:sp>
            <p:nvSpPr>
              <p:cNvPr id="257082" name="Line 58"/>
              <p:cNvSpPr>
                <a:spLocks noChangeShapeType="1"/>
              </p:cNvSpPr>
              <p:nvPr/>
            </p:nvSpPr>
            <p:spPr bwMode="auto">
              <a:xfrm>
                <a:off x="3339" y="8594"/>
                <a:ext cx="228" cy="0"/>
              </a:xfrm>
              <a:prstGeom prst="line">
                <a:avLst/>
              </a:prstGeom>
              <a:noFill/>
              <a:ln w="19050">
                <a:solidFill>
                  <a:srgbClr val="000000"/>
                </a:solidFill>
                <a:round/>
                <a:headEnd/>
                <a:tailEnd/>
              </a:ln>
            </p:spPr>
            <p:txBody>
              <a:bodyPr/>
              <a:lstStyle/>
              <a:p>
                <a:endParaRPr lang="en-US" u="none"/>
              </a:p>
            </p:txBody>
          </p:sp>
          <p:sp>
            <p:nvSpPr>
              <p:cNvPr id="257083" name="Line 59"/>
              <p:cNvSpPr>
                <a:spLocks noChangeShapeType="1"/>
              </p:cNvSpPr>
              <p:nvPr/>
            </p:nvSpPr>
            <p:spPr bwMode="auto">
              <a:xfrm>
                <a:off x="3791" y="8594"/>
                <a:ext cx="228" cy="0"/>
              </a:xfrm>
              <a:prstGeom prst="line">
                <a:avLst/>
              </a:prstGeom>
              <a:noFill/>
              <a:ln w="19050">
                <a:solidFill>
                  <a:srgbClr val="000000"/>
                </a:solidFill>
                <a:round/>
                <a:headEnd/>
                <a:tailEnd/>
              </a:ln>
            </p:spPr>
            <p:txBody>
              <a:bodyPr/>
              <a:lstStyle/>
              <a:p>
                <a:endParaRPr lang="en-US" u="none"/>
              </a:p>
            </p:txBody>
          </p:sp>
          <p:sp>
            <p:nvSpPr>
              <p:cNvPr id="257084" name="Line 60"/>
              <p:cNvSpPr>
                <a:spLocks noChangeShapeType="1"/>
              </p:cNvSpPr>
              <p:nvPr/>
            </p:nvSpPr>
            <p:spPr bwMode="auto">
              <a:xfrm flipV="1">
                <a:off x="3567" y="8594"/>
                <a:ext cx="0" cy="339"/>
              </a:xfrm>
              <a:prstGeom prst="line">
                <a:avLst/>
              </a:prstGeom>
              <a:noFill/>
              <a:ln w="19050">
                <a:solidFill>
                  <a:srgbClr val="000000"/>
                </a:solidFill>
                <a:round/>
                <a:headEnd/>
                <a:tailEnd/>
              </a:ln>
            </p:spPr>
            <p:txBody>
              <a:bodyPr/>
              <a:lstStyle/>
              <a:p>
                <a:endParaRPr lang="en-US" u="none"/>
              </a:p>
            </p:txBody>
          </p:sp>
          <p:sp>
            <p:nvSpPr>
              <p:cNvPr id="257085" name="Line 61"/>
              <p:cNvSpPr>
                <a:spLocks noChangeShapeType="1"/>
              </p:cNvSpPr>
              <p:nvPr/>
            </p:nvSpPr>
            <p:spPr bwMode="auto">
              <a:xfrm flipV="1">
                <a:off x="4019" y="8594"/>
                <a:ext cx="0" cy="339"/>
              </a:xfrm>
              <a:prstGeom prst="line">
                <a:avLst/>
              </a:prstGeom>
              <a:noFill/>
              <a:ln w="19050">
                <a:solidFill>
                  <a:srgbClr val="000000"/>
                </a:solidFill>
                <a:round/>
                <a:headEnd/>
                <a:tailEnd/>
              </a:ln>
            </p:spPr>
            <p:txBody>
              <a:bodyPr/>
              <a:lstStyle/>
              <a:p>
                <a:endParaRPr lang="en-US" u="none"/>
              </a:p>
            </p:txBody>
          </p:sp>
          <p:sp>
            <p:nvSpPr>
              <p:cNvPr id="257086" name="Line 62"/>
              <p:cNvSpPr>
                <a:spLocks noChangeShapeType="1"/>
              </p:cNvSpPr>
              <p:nvPr/>
            </p:nvSpPr>
            <p:spPr bwMode="auto">
              <a:xfrm>
                <a:off x="4243" y="8594"/>
                <a:ext cx="226" cy="0"/>
              </a:xfrm>
              <a:prstGeom prst="line">
                <a:avLst/>
              </a:prstGeom>
              <a:noFill/>
              <a:ln w="19050">
                <a:solidFill>
                  <a:srgbClr val="000000"/>
                </a:solidFill>
                <a:round/>
                <a:headEnd/>
                <a:tailEnd/>
              </a:ln>
            </p:spPr>
            <p:txBody>
              <a:bodyPr/>
              <a:lstStyle/>
              <a:p>
                <a:endParaRPr lang="en-US" u="none"/>
              </a:p>
            </p:txBody>
          </p:sp>
          <p:sp>
            <p:nvSpPr>
              <p:cNvPr id="257087" name="Rectangle 63"/>
              <p:cNvSpPr>
                <a:spLocks noChangeArrowheads="1"/>
              </p:cNvSpPr>
              <p:nvPr/>
            </p:nvSpPr>
            <p:spPr bwMode="auto">
              <a:xfrm>
                <a:off x="3021" y="8481"/>
                <a:ext cx="1561" cy="565"/>
              </a:xfrm>
              <a:prstGeom prst="rect">
                <a:avLst/>
              </a:prstGeom>
              <a:noFill/>
              <a:ln w="19050">
                <a:solidFill>
                  <a:srgbClr val="000000"/>
                </a:solidFill>
                <a:miter lim="800000"/>
                <a:headEnd/>
                <a:tailEnd/>
              </a:ln>
            </p:spPr>
            <p:txBody>
              <a:bodyPr/>
              <a:lstStyle/>
              <a:p>
                <a:endParaRPr lang="en-US" u="none"/>
              </a:p>
            </p:txBody>
          </p:sp>
        </p:grpSp>
        <p:sp>
          <p:nvSpPr>
            <p:cNvPr id="257088" name="Rectangle 64"/>
            <p:cNvSpPr>
              <a:spLocks noChangeArrowheads="1"/>
            </p:cNvSpPr>
            <p:nvPr/>
          </p:nvSpPr>
          <p:spPr bwMode="auto">
            <a:xfrm>
              <a:off x="1531" y="3285"/>
              <a:ext cx="1582" cy="489"/>
            </a:xfrm>
            <a:prstGeom prst="rect">
              <a:avLst/>
            </a:prstGeom>
            <a:noFill/>
            <a:ln w="9525">
              <a:noFill/>
              <a:miter lim="800000"/>
              <a:headEnd/>
              <a:tailEnd/>
            </a:ln>
          </p:spPr>
          <p:txBody>
            <a:bodyPr/>
            <a:lstStyle/>
            <a:p>
              <a:pPr algn="ctr"/>
              <a:r>
                <a:rPr lang="en-US" altLang="zh-CN" sz="1600" b="1" i="1" u="none">
                  <a:solidFill>
                    <a:srgbClr val="0000FF"/>
                  </a:solidFill>
                  <a:latin typeface="Times New Roman" pitchFamily="18" charset="0"/>
                  <a:ea typeface="SimSun" pitchFamily="2" charset="-122"/>
                </a:rPr>
                <a:t>Entradas</a:t>
              </a:r>
              <a:endParaRPr lang="pt-PT" u="none"/>
            </a:p>
          </p:txBody>
        </p:sp>
        <p:sp>
          <p:nvSpPr>
            <p:cNvPr id="257089" name="Rectangle 65"/>
            <p:cNvSpPr>
              <a:spLocks noChangeArrowheads="1"/>
            </p:cNvSpPr>
            <p:nvPr/>
          </p:nvSpPr>
          <p:spPr bwMode="auto">
            <a:xfrm>
              <a:off x="11136" y="2531"/>
              <a:ext cx="2147" cy="2038"/>
            </a:xfrm>
            <a:prstGeom prst="rect">
              <a:avLst/>
            </a:prstGeom>
            <a:solidFill>
              <a:srgbClr val="FFFF00"/>
            </a:solidFill>
            <a:ln w="9525">
              <a:solidFill>
                <a:srgbClr val="000000"/>
              </a:solidFill>
              <a:miter lim="800000"/>
              <a:headEnd/>
              <a:tailEnd/>
            </a:ln>
          </p:spPr>
          <p:txBody>
            <a:bodyPr/>
            <a:lstStyle/>
            <a:p>
              <a:pPr algn="ctr"/>
              <a:r>
                <a:rPr lang="pt-PT" altLang="zh-CN" sz="1400" b="1" u="none">
                  <a:latin typeface="Verdana" pitchFamily="34" charset="0"/>
                  <a:ea typeface="SimSun" pitchFamily="2" charset="-122"/>
                </a:rPr>
                <a:t>Geração da saída</a:t>
              </a:r>
            </a:p>
            <a:p>
              <a:pPr algn="ctr"/>
              <a:endParaRPr lang="pt-PT" altLang="zh-CN" sz="1400" b="1" u="none">
                <a:latin typeface="Verdana" pitchFamily="34" charset="0"/>
                <a:ea typeface="SimSun" pitchFamily="2" charset="-122"/>
              </a:endParaRPr>
            </a:p>
            <a:p>
              <a:pPr algn="ctr"/>
              <a:r>
                <a:rPr lang="pt-PT" altLang="zh-CN" sz="800" i="1" u="none">
                  <a:latin typeface="Verdana" pitchFamily="34" charset="0"/>
                  <a:ea typeface="SimSun" pitchFamily="2" charset="-122"/>
                </a:rPr>
                <a:t>Lógica Combinacional</a:t>
              </a:r>
            </a:p>
            <a:p>
              <a:pPr algn="ctr"/>
              <a:r>
                <a:rPr lang="pt-PT" altLang="zh-CN" sz="1400" b="1" i="1" u="none">
                  <a:latin typeface="Monotype Corsiva" pitchFamily="66" charset="0"/>
                  <a:ea typeface="SimSun" pitchFamily="2" charset="-122"/>
                </a:rPr>
                <a:t>G</a:t>
              </a:r>
              <a:endParaRPr lang="pt-PT" u="none"/>
            </a:p>
          </p:txBody>
        </p:sp>
        <p:sp>
          <p:nvSpPr>
            <p:cNvPr id="257090" name="Rectangle 66"/>
            <p:cNvSpPr>
              <a:spLocks noChangeArrowheads="1"/>
            </p:cNvSpPr>
            <p:nvPr/>
          </p:nvSpPr>
          <p:spPr bwMode="auto">
            <a:xfrm>
              <a:off x="7520" y="2531"/>
              <a:ext cx="2147" cy="2038"/>
            </a:xfrm>
            <a:prstGeom prst="rect">
              <a:avLst/>
            </a:prstGeom>
            <a:solidFill>
              <a:srgbClr val="FFFF00"/>
            </a:solidFill>
            <a:ln w="9525">
              <a:solidFill>
                <a:srgbClr val="000000"/>
              </a:solidFill>
              <a:miter lim="800000"/>
              <a:headEnd/>
              <a:tailEnd/>
            </a:ln>
          </p:spPr>
          <p:txBody>
            <a:bodyPr/>
            <a:lstStyle/>
            <a:p>
              <a:pPr algn="ctr"/>
              <a:r>
                <a:rPr lang="pt-PT" altLang="zh-CN" sz="1400" b="1" u="none">
                  <a:latin typeface="Verdana" pitchFamily="34" charset="0"/>
                  <a:ea typeface="SimSun" pitchFamily="2" charset="-122"/>
                </a:rPr>
                <a:t>Registo do estado</a:t>
              </a:r>
            </a:p>
            <a:p>
              <a:pPr algn="ctr"/>
              <a:endParaRPr lang="pt-PT" altLang="zh-CN" sz="1400" b="1" u="none">
                <a:latin typeface="Verdana" pitchFamily="34" charset="0"/>
                <a:ea typeface="SimSun" pitchFamily="2" charset="-122"/>
              </a:endParaRPr>
            </a:p>
            <a:p>
              <a:pPr algn="ctr"/>
              <a:r>
                <a:rPr lang="pt-PT" altLang="zh-CN" sz="800" i="1" u="none">
                  <a:latin typeface="Verdana" pitchFamily="34" charset="0"/>
                  <a:ea typeface="SimSun" pitchFamily="2" charset="-122"/>
                </a:rPr>
                <a:t>Lógica Sequencial</a:t>
              </a:r>
            </a:p>
            <a:p>
              <a:pPr algn="ctr"/>
              <a:endParaRPr lang="pt-PT" altLang="zh-CN" sz="1000" b="1" i="1" u="none">
                <a:latin typeface="Verdana" pitchFamily="34" charset="0"/>
                <a:ea typeface="SimSun" pitchFamily="2" charset="-122"/>
              </a:endParaRPr>
            </a:p>
            <a:p>
              <a:pPr algn="ctr"/>
              <a:endParaRPr lang="pt-PT" altLang="zh-CN" sz="1000" b="1" i="1" u="none">
                <a:latin typeface="Verdana" pitchFamily="34" charset="0"/>
                <a:ea typeface="SimSun" pitchFamily="2" charset="-122"/>
              </a:endParaRPr>
            </a:p>
            <a:p>
              <a:pPr algn="ctr"/>
              <a:r>
                <a:rPr lang="pt-PT" altLang="zh-CN" sz="1000" b="1" i="1" u="none">
                  <a:latin typeface="Verdana" pitchFamily="34" charset="0"/>
                  <a:ea typeface="SimSun" pitchFamily="2" charset="-122"/>
                </a:rPr>
                <a:t>clock</a:t>
              </a:r>
              <a:endParaRPr lang="pt-PT" u="none"/>
            </a:p>
          </p:txBody>
        </p:sp>
        <p:sp>
          <p:nvSpPr>
            <p:cNvPr id="257091" name="Rectangle 67"/>
            <p:cNvSpPr>
              <a:spLocks noChangeArrowheads="1"/>
            </p:cNvSpPr>
            <p:nvPr/>
          </p:nvSpPr>
          <p:spPr bwMode="auto">
            <a:xfrm>
              <a:off x="3904" y="2531"/>
              <a:ext cx="2147" cy="2038"/>
            </a:xfrm>
            <a:prstGeom prst="rect">
              <a:avLst/>
            </a:prstGeom>
            <a:solidFill>
              <a:srgbClr val="FFFF00"/>
            </a:solidFill>
            <a:ln w="9525">
              <a:solidFill>
                <a:srgbClr val="000000"/>
              </a:solidFill>
              <a:miter lim="800000"/>
              <a:headEnd/>
              <a:tailEnd/>
            </a:ln>
          </p:spPr>
          <p:txBody>
            <a:bodyPr/>
            <a:lstStyle/>
            <a:p>
              <a:pPr algn="ctr"/>
              <a:r>
                <a:rPr lang="pt-PT" altLang="zh-CN" sz="1400" b="1" u="none">
                  <a:latin typeface="Verdana" pitchFamily="34" charset="0"/>
                  <a:ea typeface="SimSun" pitchFamily="2" charset="-122"/>
                </a:rPr>
                <a:t>Transição de estado</a:t>
              </a:r>
            </a:p>
            <a:p>
              <a:pPr algn="ctr"/>
              <a:endParaRPr lang="pt-PT" altLang="zh-CN" sz="1400" b="1" u="none">
                <a:latin typeface="Verdana" pitchFamily="34" charset="0"/>
                <a:ea typeface="SimSun" pitchFamily="2" charset="-122"/>
              </a:endParaRPr>
            </a:p>
            <a:p>
              <a:pPr algn="ctr"/>
              <a:r>
                <a:rPr lang="pt-PT" altLang="zh-CN" sz="800" i="1" u="none">
                  <a:latin typeface="Verdana" pitchFamily="34" charset="0"/>
                  <a:ea typeface="SimSun" pitchFamily="2" charset="-122"/>
                </a:rPr>
                <a:t>Lógica Combinacional</a:t>
              </a:r>
            </a:p>
            <a:p>
              <a:pPr algn="ctr"/>
              <a:r>
                <a:rPr lang="pt-PT" altLang="zh-CN" sz="1400" b="1" i="1" u="none">
                  <a:latin typeface="Monotype Corsiva" pitchFamily="66" charset="0"/>
                  <a:ea typeface="SimSun" pitchFamily="2" charset="-122"/>
                </a:rPr>
                <a:t>F</a:t>
              </a:r>
              <a:endParaRPr lang="pt-PT" u="none"/>
            </a:p>
          </p:txBody>
        </p:sp>
      </p:grpSp>
    </p:spTree>
    <p:extLst>
      <p:ext uri="{BB962C8B-B14F-4D97-AF65-F5344CB8AC3E}">
        <p14:creationId xmlns:p14="http://schemas.microsoft.com/office/powerpoint/2010/main" val="16411469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E8FBDBA8-CFAE-4743-A9D8-CD82DF0D0ED7}" type="slidenum">
              <a:rPr lang="en-US"/>
              <a:pPr/>
              <a:t>33</a:t>
            </a:fld>
            <a:endParaRPr lang="en-US"/>
          </a:p>
        </p:txBody>
      </p:sp>
      <p:sp>
        <p:nvSpPr>
          <p:cNvPr id="243714" name="Rectangle 2"/>
          <p:cNvSpPr>
            <a:spLocks noGrp="1" noChangeArrowheads="1"/>
          </p:cNvSpPr>
          <p:nvPr>
            <p:ph type="title"/>
          </p:nvPr>
        </p:nvSpPr>
        <p:spPr/>
        <p:txBody>
          <a:bodyPr/>
          <a:lstStyle/>
          <a:p>
            <a:r>
              <a:rPr lang="en-US"/>
              <a:t>Variante: saídas em </a:t>
            </a:r>
            <a:r>
              <a:rPr lang="en-US" i="1"/>
              <a:t>pipeline</a:t>
            </a:r>
            <a:endParaRPr lang="en-US"/>
          </a:p>
        </p:txBody>
      </p:sp>
      <p:graphicFrame>
        <p:nvGraphicFramePr>
          <p:cNvPr id="243716" name="Object 4"/>
          <p:cNvGraphicFramePr>
            <a:graphicFrameLocks noChangeAspect="1"/>
          </p:cNvGraphicFramePr>
          <p:nvPr>
            <p:extLst>
              <p:ext uri="{D42A27DB-BD31-4B8C-83A1-F6EECF244321}">
                <p14:modId xmlns:p14="http://schemas.microsoft.com/office/powerpoint/2010/main" val="3605907942"/>
              </p:ext>
            </p:extLst>
          </p:nvPr>
        </p:nvGraphicFramePr>
        <p:xfrm>
          <a:off x="280988" y="1968500"/>
          <a:ext cx="8583612" cy="2838450"/>
        </p:xfrm>
        <a:graphic>
          <a:graphicData uri="http://schemas.openxmlformats.org/presentationml/2006/ole">
            <mc:AlternateContent xmlns:mc="http://schemas.openxmlformats.org/markup-compatibility/2006">
              <mc:Choice xmlns:v="urn:schemas-microsoft-com:vml" Requires="v">
                <p:oleObj spid="_x0000_s116805" name="Artwork" r:id="rId4" imgW="8580952" imgH="2838846" progId="">
                  <p:embed/>
                </p:oleObj>
              </mc:Choice>
              <mc:Fallback>
                <p:oleObj name="Artwork" r:id="rId4" imgW="8580952" imgH="283884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988" y="1968500"/>
                        <a:ext cx="8583612" cy="283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3717" name="Rectangle 5"/>
          <p:cNvSpPr>
            <a:spLocks noChangeArrowheads="1"/>
          </p:cNvSpPr>
          <p:nvPr/>
        </p:nvSpPr>
        <p:spPr bwMode="auto">
          <a:xfrm>
            <a:off x="901700" y="1778000"/>
            <a:ext cx="5651500" cy="3187700"/>
          </a:xfrm>
          <a:prstGeom prst="rect">
            <a:avLst/>
          </a:prstGeom>
          <a:noFill/>
          <a:ln w="31750">
            <a:solidFill>
              <a:srgbClr val="006600"/>
            </a:solidFill>
            <a:prstDash val="dash"/>
            <a:miter lim="800000"/>
            <a:headEnd/>
            <a:tailEnd/>
          </a:ln>
          <a:effectLst/>
        </p:spPr>
        <p:txBody>
          <a:bodyPr wrap="none" anchor="ctr"/>
          <a:lstStyle/>
          <a:p>
            <a:endParaRPr lang="en-US" u="none"/>
          </a:p>
        </p:txBody>
      </p:sp>
      <p:sp>
        <p:nvSpPr>
          <p:cNvPr id="243718" name="Text Box 6"/>
          <p:cNvSpPr txBox="1">
            <a:spLocks noChangeArrowheads="1"/>
          </p:cNvSpPr>
          <p:nvPr/>
        </p:nvSpPr>
        <p:spPr bwMode="auto">
          <a:xfrm>
            <a:off x="1257300" y="5334000"/>
            <a:ext cx="3708400" cy="519113"/>
          </a:xfrm>
          <a:prstGeom prst="rect">
            <a:avLst/>
          </a:prstGeom>
          <a:noFill/>
          <a:ln w="9525">
            <a:noFill/>
            <a:miter lim="800000"/>
            <a:headEnd/>
            <a:tailEnd/>
          </a:ln>
          <a:effectLst/>
        </p:spPr>
        <p:txBody>
          <a:bodyPr>
            <a:spAutoFit/>
          </a:bodyPr>
          <a:lstStyle/>
          <a:p>
            <a:pPr algn="ctr">
              <a:spcBef>
                <a:spcPct val="50000"/>
              </a:spcBef>
            </a:pPr>
            <a:r>
              <a:rPr lang="pt-PT" sz="2800" u="none">
                <a:solidFill>
                  <a:srgbClr val="006600"/>
                </a:solidFill>
              </a:rPr>
              <a:t>Modelo de Mealy</a:t>
            </a:r>
          </a:p>
        </p:txBody>
      </p:sp>
      <p:sp>
        <p:nvSpPr>
          <p:cNvPr id="243719" name="Rectangle 7"/>
          <p:cNvSpPr>
            <a:spLocks noChangeArrowheads="1"/>
          </p:cNvSpPr>
          <p:nvPr/>
        </p:nvSpPr>
        <p:spPr bwMode="auto">
          <a:xfrm>
            <a:off x="6654800" y="1778000"/>
            <a:ext cx="1263650" cy="3187700"/>
          </a:xfrm>
          <a:prstGeom prst="rect">
            <a:avLst/>
          </a:prstGeom>
          <a:noFill/>
          <a:ln w="31750">
            <a:solidFill>
              <a:srgbClr val="FF0000"/>
            </a:solidFill>
            <a:prstDash val="dash"/>
            <a:miter lim="800000"/>
            <a:headEnd/>
            <a:tailEnd/>
          </a:ln>
          <a:effectLst/>
        </p:spPr>
        <p:txBody>
          <a:bodyPr wrap="none" anchor="ctr"/>
          <a:lstStyle/>
          <a:p>
            <a:endParaRPr lang="en-US" u="none"/>
          </a:p>
        </p:txBody>
      </p:sp>
      <p:sp>
        <p:nvSpPr>
          <p:cNvPr id="243720" name="Text Box 8"/>
          <p:cNvSpPr txBox="1">
            <a:spLocks noChangeArrowheads="1"/>
          </p:cNvSpPr>
          <p:nvPr/>
        </p:nvSpPr>
        <p:spPr bwMode="auto">
          <a:xfrm>
            <a:off x="5308600" y="5334000"/>
            <a:ext cx="2641600" cy="519113"/>
          </a:xfrm>
          <a:prstGeom prst="rect">
            <a:avLst/>
          </a:prstGeom>
          <a:noFill/>
          <a:ln w="9525">
            <a:noFill/>
            <a:miter lim="800000"/>
            <a:headEnd/>
            <a:tailEnd/>
          </a:ln>
          <a:effectLst/>
        </p:spPr>
        <p:txBody>
          <a:bodyPr>
            <a:spAutoFit/>
          </a:bodyPr>
          <a:lstStyle/>
          <a:p>
            <a:pPr algn="ctr">
              <a:spcBef>
                <a:spcPct val="50000"/>
              </a:spcBef>
            </a:pPr>
            <a:r>
              <a:rPr lang="pt-PT" sz="2800" u="none">
                <a:solidFill>
                  <a:srgbClr val="FF0000"/>
                </a:solidFill>
              </a:rPr>
              <a:t>Andar adicional</a:t>
            </a:r>
          </a:p>
        </p:txBody>
      </p:sp>
      <p:sp>
        <p:nvSpPr>
          <p:cNvPr id="243721" name="Line 9"/>
          <p:cNvSpPr>
            <a:spLocks noChangeShapeType="1"/>
          </p:cNvSpPr>
          <p:nvPr/>
        </p:nvSpPr>
        <p:spPr bwMode="auto">
          <a:xfrm flipV="1">
            <a:off x="3009900" y="4965700"/>
            <a:ext cx="698500" cy="368300"/>
          </a:xfrm>
          <a:prstGeom prst="line">
            <a:avLst/>
          </a:prstGeom>
          <a:noFill/>
          <a:ln w="31750">
            <a:solidFill>
              <a:srgbClr val="006600"/>
            </a:solidFill>
            <a:round/>
            <a:headEnd/>
            <a:tailEnd type="triangle" w="med" len="med"/>
          </a:ln>
          <a:effectLst/>
        </p:spPr>
        <p:txBody>
          <a:bodyPr/>
          <a:lstStyle/>
          <a:p>
            <a:endParaRPr lang="en-US" u="none"/>
          </a:p>
        </p:txBody>
      </p:sp>
      <p:sp>
        <p:nvSpPr>
          <p:cNvPr id="243722" name="Line 10"/>
          <p:cNvSpPr>
            <a:spLocks noChangeShapeType="1"/>
          </p:cNvSpPr>
          <p:nvPr/>
        </p:nvSpPr>
        <p:spPr bwMode="auto">
          <a:xfrm flipV="1">
            <a:off x="6553200" y="4997450"/>
            <a:ext cx="698500" cy="368300"/>
          </a:xfrm>
          <a:prstGeom prst="line">
            <a:avLst/>
          </a:prstGeom>
          <a:noFill/>
          <a:ln w="31750">
            <a:solidFill>
              <a:srgbClr val="FF0000"/>
            </a:solidFill>
            <a:round/>
            <a:headEnd/>
            <a:tailEnd type="triangle" w="med" len="med"/>
          </a:ln>
          <a:effectLst/>
        </p:spPr>
        <p:txBody>
          <a:bodyPr/>
          <a:lstStyle/>
          <a:p>
            <a:endParaRPr lang="en-US" u="none"/>
          </a:p>
        </p:txBody>
      </p:sp>
    </p:spTree>
    <p:extLst>
      <p:ext uri="{BB962C8B-B14F-4D97-AF65-F5344CB8AC3E}">
        <p14:creationId xmlns:p14="http://schemas.microsoft.com/office/powerpoint/2010/main" val="10806680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C1C4CC-E19E-4E6F-A28D-7704F34AF845}" type="slidenum">
              <a:rPr lang="en-US"/>
              <a:pPr/>
              <a:t>34</a:t>
            </a:fld>
            <a:endParaRPr lang="en-US"/>
          </a:p>
        </p:txBody>
      </p:sp>
      <p:sp>
        <p:nvSpPr>
          <p:cNvPr id="245762" name="Rectangle 2"/>
          <p:cNvSpPr>
            <a:spLocks noGrp="1" noChangeArrowheads="1"/>
          </p:cNvSpPr>
          <p:nvPr>
            <p:ph type="title"/>
          </p:nvPr>
        </p:nvSpPr>
        <p:spPr>
          <a:xfrm>
            <a:off x="0" y="355600"/>
            <a:ext cx="9144000" cy="609600"/>
          </a:xfrm>
        </p:spPr>
        <p:txBody>
          <a:bodyPr/>
          <a:lstStyle/>
          <a:p>
            <a:r>
              <a:rPr lang="en-US" sz="3200"/>
              <a:t>Máquinas de estados: metodologia de análise </a:t>
            </a:r>
          </a:p>
        </p:txBody>
      </p:sp>
      <p:sp>
        <p:nvSpPr>
          <p:cNvPr id="245763" name="Rectangle 3"/>
          <p:cNvSpPr>
            <a:spLocks noGrp="1" noChangeArrowheads="1"/>
          </p:cNvSpPr>
          <p:nvPr>
            <p:ph type="body" idx="1"/>
          </p:nvPr>
        </p:nvSpPr>
        <p:spPr>
          <a:xfrm>
            <a:off x="469900" y="1155700"/>
            <a:ext cx="8229600" cy="4864100"/>
          </a:xfrm>
        </p:spPr>
        <p:txBody>
          <a:bodyPr/>
          <a:lstStyle/>
          <a:p>
            <a:pPr marL="381000" indent="-381000">
              <a:lnSpc>
                <a:spcPct val="80000"/>
              </a:lnSpc>
              <a:buFontTx/>
              <a:buNone/>
            </a:pPr>
            <a:r>
              <a:rPr lang="pt-PT" sz="2000" dirty="0" smtClean="0"/>
              <a:t>Etapa 1. </a:t>
            </a:r>
          </a:p>
          <a:p>
            <a:pPr marL="381000" indent="-381000">
              <a:lnSpc>
                <a:spcPct val="80000"/>
              </a:lnSpc>
              <a:buFontTx/>
              <a:buAutoNum type="alphaLcParenR"/>
            </a:pPr>
            <a:r>
              <a:rPr lang="pt-PT" sz="2000" dirty="0" smtClean="0"/>
              <a:t>Determinar a função F (</a:t>
            </a:r>
            <a:r>
              <a:rPr lang="pt-PT" sz="2000" i="1" dirty="0" smtClean="0"/>
              <a:t>lógica de transição</a:t>
            </a:r>
            <a:r>
              <a:rPr lang="pt-PT" sz="2000" dirty="0" smtClean="0"/>
              <a:t>).</a:t>
            </a:r>
          </a:p>
          <a:p>
            <a:pPr marL="381000" indent="-381000">
              <a:lnSpc>
                <a:spcPct val="80000"/>
              </a:lnSpc>
              <a:buFontTx/>
              <a:buAutoNum type="alphaLcParenR"/>
            </a:pPr>
            <a:r>
              <a:rPr lang="pt-PT" sz="2000" dirty="0" smtClean="0"/>
              <a:t>Usando a equação caraterística dos FF, deduzir as </a:t>
            </a:r>
            <a:r>
              <a:rPr lang="pt-PT" sz="2000" b="1" dirty="0" smtClean="0"/>
              <a:t>equações de transição</a:t>
            </a:r>
            <a:r>
              <a:rPr lang="pt-PT" sz="2000" dirty="0" smtClean="0"/>
              <a:t> de estados (trivial com FF do tipo D).</a:t>
            </a:r>
          </a:p>
          <a:p>
            <a:pPr marL="381000" indent="-381000">
              <a:lnSpc>
                <a:spcPct val="80000"/>
              </a:lnSpc>
              <a:buFontTx/>
              <a:buAutoNum type="alphaLcParenR"/>
            </a:pPr>
            <a:r>
              <a:rPr lang="pt-PT" sz="2000" dirty="0" smtClean="0"/>
              <a:t>Determinar a função G (</a:t>
            </a:r>
            <a:r>
              <a:rPr lang="pt-PT" sz="2000" i="1" dirty="0" smtClean="0"/>
              <a:t>lógica de saída</a:t>
            </a:r>
            <a:r>
              <a:rPr lang="pt-PT" sz="2000" dirty="0" smtClean="0"/>
              <a:t>).</a:t>
            </a:r>
          </a:p>
          <a:p>
            <a:pPr marL="381000" indent="-381000">
              <a:lnSpc>
                <a:spcPct val="80000"/>
              </a:lnSpc>
              <a:buFontTx/>
              <a:buNone/>
            </a:pPr>
            <a:endParaRPr lang="pt-PT" sz="2000" dirty="0" smtClean="0"/>
          </a:p>
          <a:p>
            <a:pPr marL="381000" indent="-381000">
              <a:lnSpc>
                <a:spcPct val="80000"/>
              </a:lnSpc>
              <a:buFontTx/>
              <a:buNone/>
            </a:pPr>
            <a:r>
              <a:rPr lang="pt-PT" sz="2000" dirty="0" smtClean="0"/>
              <a:t>Etapa 2.</a:t>
            </a:r>
          </a:p>
          <a:p>
            <a:pPr marL="381000" indent="-381000">
              <a:lnSpc>
                <a:spcPct val="80000"/>
              </a:lnSpc>
              <a:buFontTx/>
              <a:buAutoNum type="alphaLcParenR"/>
            </a:pPr>
            <a:r>
              <a:rPr lang="pt-PT" sz="2000" dirty="0" smtClean="0"/>
              <a:t>Construir </a:t>
            </a:r>
            <a:r>
              <a:rPr lang="pt-PT" sz="2000" b="1" dirty="0" smtClean="0"/>
              <a:t>tabela de transição</a:t>
            </a:r>
            <a:r>
              <a:rPr lang="pt-PT" sz="2000" dirty="0" smtClean="0"/>
              <a:t> de estados</a:t>
            </a:r>
          </a:p>
          <a:p>
            <a:pPr marL="684213" lvl="1" indent="-342900">
              <a:lnSpc>
                <a:spcPct val="80000"/>
              </a:lnSpc>
            </a:pPr>
            <a:r>
              <a:rPr lang="pt-PT" sz="1800" dirty="0" smtClean="0"/>
              <a:t>Para cada combinação estado/entrada, indicar o estado seguinte.</a:t>
            </a:r>
          </a:p>
          <a:p>
            <a:pPr marL="684213" lvl="1" indent="-342900">
              <a:lnSpc>
                <a:spcPct val="80000"/>
              </a:lnSpc>
            </a:pPr>
            <a:endParaRPr lang="pt-PT" sz="1800" dirty="0" smtClean="0"/>
          </a:p>
          <a:p>
            <a:pPr marL="381000" indent="-381000">
              <a:lnSpc>
                <a:spcPct val="80000"/>
              </a:lnSpc>
              <a:buFontTx/>
              <a:buAutoNum type="alphaLcParenR"/>
            </a:pPr>
            <a:r>
              <a:rPr lang="pt-PT" sz="2000" dirty="0" smtClean="0"/>
              <a:t>Construir </a:t>
            </a:r>
            <a:r>
              <a:rPr lang="pt-PT" sz="2000" b="1" dirty="0" smtClean="0"/>
              <a:t>tabela de saídas</a:t>
            </a:r>
          </a:p>
          <a:p>
            <a:pPr marL="684213" lvl="1" indent="-342900">
              <a:lnSpc>
                <a:spcPct val="80000"/>
              </a:lnSpc>
            </a:pPr>
            <a:r>
              <a:rPr lang="pt-PT" sz="1800" dirty="0" smtClean="0"/>
              <a:t>Para cada combinação estado/entrada, indicar os valores de saída (pode ser combinada com a tabela de transição de estados)</a:t>
            </a:r>
          </a:p>
          <a:p>
            <a:pPr marL="684213" lvl="1" indent="-342900">
              <a:lnSpc>
                <a:spcPct val="80000"/>
              </a:lnSpc>
              <a:buFontTx/>
              <a:buNone/>
            </a:pPr>
            <a:endParaRPr lang="pt-PT" sz="1800" dirty="0" smtClean="0"/>
          </a:p>
          <a:p>
            <a:pPr marL="381000" indent="-381000">
              <a:lnSpc>
                <a:spcPct val="80000"/>
              </a:lnSpc>
              <a:buFontTx/>
              <a:buNone/>
            </a:pPr>
            <a:r>
              <a:rPr lang="pt-PT" sz="2000" dirty="0" smtClean="0"/>
              <a:t>Etapa 3.  Desenhar </a:t>
            </a:r>
            <a:r>
              <a:rPr lang="pt-PT" sz="2000" b="1" dirty="0" smtClean="0"/>
              <a:t>diagrama de estados</a:t>
            </a:r>
            <a:endParaRPr lang="pt-PT" sz="2000" b="1" dirty="0"/>
          </a:p>
        </p:txBody>
      </p:sp>
    </p:spTree>
    <p:extLst>
      <p:ext uri="{BB962C8B-B14F-4D97-AF65-F5344CB8AC3E}">
        <p14:creationId xmlns:p14="http://schemas.microsoft.com/office/powerpoint/2010/main" val="7965493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8441DA68-A218-4F1F-8B5E-BAC9F1CF45F1}" type="slidenum">
              <a:rPr lang="en-US"/>
              <a:pPr/>
              <a:t>35</a:t>
            </a:fld>
            <a:endParaRPr lang="en-US"/>
          </a:p>
        </p:txBody>
      </p:sp>
      <p:sp>
        <p:nvSpPr>
          <p:cNvPr id="246787" name="Rectangle 3"/>
          <p:cNvSpPr>
            <a:spLocks noGrp="1" noChangeArrowheads="1"/>
          </p:cNvSpPr>
          <p:nvPr>
            <p:ph type="body" idx="1"/>
          </p:nvPr>
        </p:nvSpPr>
        <p:spPr/>
        <p:txBody>
          <a:bodyPr/>
          <a:lstStyle/>
          <a:p>
            <a:pPr marL="227013" indent="-227013"/>
            <a:endParaRPr lang="pt-PT"/>
          </a:p>
        </p:txBody>
      </p:sp>
      <p:graphicFrame>
        <p:nvGraphicFramePr>
          <p:cNvPr id="246788" name="Object 4"/>
          <p:cNvGraphicFramePr>
            <a:graphicFrameLocks noChangeAspect="1"/>
          </p:cNvGraphicFramePr>
          <p:nvPr/>
        </p:nvGraphicFramePr>
        <p:xfrm>
          <a:off x="304800" y="998538"/>
          <a:ext cx="8231188" cy="5119687"/>
        </p:xfrm>
        <a:graphic>
          <a:graphicData uri="http://schemas.openxmlformats.org/presentationml/2006/ole">
            <mc:AlternateContent xmlns:mc="http://schemas.openxmlformats.org/markup-compatibility/2006">
              <mc:Choice xmlns:v="urn:schemas-microsoft-com:vml" Requires="v">
                <p:oleObj spid="_x0000_s117829" name="Artwork" r:id="rId4" imgW="9142857" imgH="5687219" progId="">
                  <p:embed/>
                </p:oleObj>
              </mc:Choice>
              <mc:Fallback>
                <p:oleObj name="Artwork" r:id="rId4" imgW="9142857" imgH="568721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998538"/>
                        <a:ext cx="8231188" cy="51196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790" name="Rectangle 6"/>
          <p:cNvSpPr>
            <a:spLocks noGrp="1" noChangeArrowheads="1"/>
          </p:cNvSpPr>
          <p:nvPr>
            <p:ph type="title"/>
          </p:nvPr>
        </p:nvSpPr>
        <p:spPr>
          <a:xfrm>
            <a:off x="0" y="254000"/>
            <a:ext cx="9144000" cy="609600"/>
          </a:xfrm>
          <a:noFill/>
          <a:ln/>
        </p:spPr>
        <p:txBody>
          <a:bodyPr/>
          <a:lstStyle/>
          <a:p>
            <a:r>
              <a:rPr lang="en-US" sz="3200"/>
              <a:t>Análise de máquinas de estados: exemplo </a:t>
            </a:r>
          </a:p>
        </p:txBody>
      </p:sp>
    </p:spTree>
    <p:extLst>
      <p:ext uri="{BB962C8B-B14F-4D97-AF65-F5344CB8AC3E}">
        <p14:creationId xmlns:p14="http://schemas.microsoft.com/office/powerpoint/2010/main" val="22762938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B2CDB5D8-F1FD-405C-8C50-F1ABFD329A22}" type="slidenum">
              <a:rPr lang="en-US"/>
              <a:pPr/>
              <a:t>36</a:t>
            </a:fld>
            <a:endParaRPr lang="en-US"/>
          </a:p>
        </p:txBody>
      </p:sp>
      <p:sp>
        <p:nvSpPr>
          <p:cNvPr id="272386" name="Rectangle 2"/>
          <p:cNvSpPr>
            <a:spLocks noGrp="1" noChangeArrowheads="1"/>
          </p:cNvSpPr>
          <p:nvPr>
            <p:ph type="title"/>
          </p:nvPr>
        </p:nvSpPr>
        <p:spPr/>
        <p:txBody>
          <a:bodyPr/>
          <a:lstStyle/>
          <a:p>
            <a:r>
              <a:rPr lang="en-US"/>
              <a:t>Etapa 1</a:t>
            </a:r>
          </a:p>
        </p:txBody>
      </p:sp>
      <p:sp>
        <p:nvSpPr>
          <p:cNvPr id="272387" name="Rectangle 3"/>
          <p:cNvSpPr>
            <a:spLocks noGrp="1" noChangeArrowheads="1"/>
          </p:cNvSpPr>
          <p:nvPr>
            <p:ph type="body" idx="1"/>
          </p:nvPr>
        </p:nvSpPr>
        <p:spPr>
          <a:xfrm>
            <a:off x="457200" y="1333500"/>
            <a:ext cx="8229600" cy="4068763"/>
          </a:xfrm>
        </p:spPr>
        <p:txBody>
          <a:bodyPr/>
          <a:lstStyle/>
          <a:p>
            <a:pPr marL="227013" indent="-227013">
              <a:lnSpc>
                <a:spcPct val="90000"/>
              </a:lnSpc>
            </a:pPr>
            <a:r>
              <a:rPr lang="en-US" sz="2400"/>
              <a:t>Equações de excitação (bloco combinatório F)</a:t>
            </a:r>
          </a:p>
          <a:p>
            <a:pPr marL="227013" indent="-227013">
              <a:lnSpc>
                <a:spcPct val="90000"/>
              </a:lnSpc>
            </a:pPr>
            <a:endParaRPr lang="en-US" sz="2400"/>
          </a:p>
          <a:p>
            <a:pPr marL="227013" indent="-227013">
              <a:lnSpc>
                <a:spcPct val="90000"/>
              </a:lnSpc>
              <a:buFontTx/>
              <a:buNone/>
            </a:pPr>
            <a:endParaRPr lang="en-US" sz="2400"/>
          </a:p>
          <a:p>
            <a:pPr marL="227013" indent="-227013">
              <a:lnSpc>
                <a:spcPct val="90000"/>
              </a:lnSpc>
            </a:pPr>
            <a:r>
              <a:rPr lang="en-US" sz="2400"/>
              <a:t>Equações características (dos flip-flops usados)</a:t>
            </a:r>
          </a:p>
          <a:p>
            <a:pPr marL="227013" indent="-227013">
              <a:lnSpc>
                <a:spcPct val="90000"/>
              </a:lnSpc>
            </a:pPr>
            <a:endParaRPr lang="en-US" sz="2400"/>
          </a:p>
          <a:p>
            <a:pPr marL="227013" indent="-227013">
              <a:lnSpc>
                <a:spcPct val="90000"/>
              </a:lnSpc>
            </a:pPr>
            <a:endParaRPr lang="en-US" sz="2400"/>
          </a:p>
          <a:p>
            <a:pPr marL="227013" indent="-227013">
              <a:lnSpc>
                <a:spcPct val="90000"/>
              </a:lnSpc>
            </a:pPr>
            <a:r>
              <a:rPr lang="en-US" sz="2400"/>
              <a:t>Equações de transição</a:t>
            </a:r>
          </a:p>
          <a:p>
            <a:pPr marL="227013" indent="-227013">
              <a:lnSpc>
                <a:spcPct val="90000"/>
              </a:lnSpc>
            </a:pPr>
            <a:endParaRPr lang="en-US" sz="2400"/>
          </a:p>
          <a:p>
            <a:pPr marL="227013" indent="-227013">
              <a:lnSpc>
                <a:spcPct val="90000"/>
              </a:lnSpc>
            </a:pPr>
            <a:endParaRPr lang="en-US" sz="2400"/>
          </a:p>
          <a:p>
            <a:pPr marL="227013" indent="-227013">
              <a:lnSpc>
                <a:spcPct val="90000"/>
              </a:lnSpc>
            </a:pPr>
            <a:r>
              <a:rPr lang="en-US" sz="2400"/>
              <a:t>Equações de saída</a:t>
            </a:r>
          </a:p>
        </p:txBody>
      </p:sp>
      <p:graphicFrame>
        <p:nvGraphicFramePr>
          <p:cNvPr id="272388" name="Object 4"/>
          <p:cNvGraphicFramePr>
            <a:graphicFrameLocks noChangeAspect="1"/>
          </p:cNvGraphicFramePr>
          <p:nvPr/>
        </p:nvGraphicFramePr>
        <p:xfrm>
          <a:off x="1854200" y="1790700"/>
          <a:ext cx="5224463" cy="725488"/>
        </p:xfrm>
        <a:graphic>
          <a:graphicData uri="http://schemas.openxmlformats.org/presentationml/2006/ole">
            <mc:AlternateContent xmlns:mc="http://schemas.openxmlformats.org/markup-compatibility/2006">
              <mc:Choice xmlns:v="urn:schemas-microsoft-com:vml" Requires="v">
                <p:oleObj spid="_x0000_s119054" name="Artwork" r:id="rId4" imgW="2676899" imgH="371527" progId="">
                  <p:embed/>
                </p:oleObj>
              </mc:Choice>
              <mc:Fallback>
                <p:oleObj name="Artwork" r:id="rId4" imgW="2676899" imgH="37152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4200" y="1790700"/>
                        <a:ext cx="5224463" cy="7254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2389" name="Object 5"/>
          <p:cNvGraphicFramePr>
            <a:graphicFrameLocks noChangeAspect="1"/>
          </p:cNvGraphicFramePr>
          <p:nvPr/>
        </p:nvGraphicFramePr>
        <p:xfrm>
          <a:off x="1790700" y="2976563"/>
          <a:ext cx="1257300" cy="681037"/>
        </p:xfrm>
        <a:graphic>
          <a:graphicData uri="http://schemas.openxmlformats.org/presentationml/2006/ole">
            <mc:AlternateContent xmlns:mc="http://schemas.openxmlformats.org/markup-compatibility/2006">
              <mc:Choice xmlns:v="urn:schemas-microsoft-com:vml" Requires="v">
                <p:oleObj spid="_x0000_s119055" name="Artwork" r:id="rId6" imgW="685714" imgH="371527" progId="">
                  <p:embed/>
                </p:oleObj>
              </mc:Choice>
              <mc:Fallback>
                <p:oleObj name="Artwork" r:id="rId6" imgW="685714" imgH="371527"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0700" y="2976563"/>
                        <a:ext cx="1257300" cy="6810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2390" name="Object 6"/>
          <p:cNvGraphicFramePr>
            <a:graphicFrameLocks noChangeAspect="1"/>
          </p:cNvGraphicFramePr>
          <p:nvPr/>
        </p:nvGraphicFramePr>
        <p:xfrm>
          <a:off x="1803400" y="4195763"/>
          <a:ext cx="4876800" cy="668337"/>
        </p:xfrm>
        <a:graphic>
          <a:graphicData uri="http://schemas.openxmlformats.org/presentationml/2006/ole">
            <mc:AlternateContent xmlns:mc="http://schemas.openxmlformats.org/markup-compatibility/2006">
              <mc:Choice xmlns:v="urn:schemas-microsoft-com:vml" Requires="v">
                <p:oleObj spid="_x0000_s119056" name="Artwork" r:id="rId8" imgW="2781688" imgH="380852" progId="">
                  <p:embed/>
                </p:oleObj>
              </mc:Choice>
              <mc:Fallback>
                <p:oleObj name="Artwork" r:id="rId8" imgW="2781688" imgH="380852"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3400" y="4195763"/>
                        <a:ext cx="4876800" cy="668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2393" name="Object 9"/>
          <p:cNvGraphicFramePr>
            <a:graphicFrameLocks noChangeAspect="1"/>
          </p:cNvGraphicFramePr>
          <p:nvPr/>
        </p:nvGraphicFramePr>
        <p:xfrm>
          <a:off x="1884363" y="5427663"/>
          <a:ext cx="2286000" cy="312737"/>
        </p:xfrm>
        <a:graphic>
          <a:graphicData uri="http://schemas.openxmlformats.org/presentationml/2006/ole">
            <mc:AlternateContent xmlns:mc="http://schemas.openxmlformats.org/markup-compatibility/2006">
              <mc:Choice xmlns:v="urn:schemas-microsoft-com:vml" Requires="v">
                <p:oleObj spid="_x0000_s119057" name="Artwork" r:id="rId10" imgW="1247619" imgH="171338" progId="">
                  <p:embed/>
                </p:oleObj>
              </mc:Choice>
              <mc:Fallback>
                <p:oleObj name="Artwork" r:id="rId10" imgW="1247619" imgH="171338"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84363" y="5427663"/>
                        <a:ext cx="2286000" cy="3127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6898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2388"/>
                                        </p:tgtEl>
                                        <p:attrNameLst>
                                          <p:attrName>style.visibility</p:attrName>
                                        </p:attrNameLst>
                                      </p:cBhvr>
                                      <p:to>
                                        <p:strVal val="visible"/>
                                      </p:to>
                                    </p:set>
                                    <p:anim calcmode="lin" valueType="num">
                                      <p:cBhvr additive="base">
                                        <p:cTn id="7" dur="500" fill="hold"/>
                                        <p:tgtEl>
                                          <p:spTgt spid="272388"/>
                                        </p:tgtEl>
                                        <p:attrNameLst>
                                          <p:attrName>ppt_x</p:attrName>
                                        </p:attrNameLst>
                                      </p:cBhvr>
                                      <p:tavLst>
                                        <p:tav tm="0">
                                          <p:val>
                                            <p:strVal val="0-#ppt_w/2"/>
                                          </p:val>
                                        </p:tav>
                                        <p:tav tm="100000">
                                          <p:val>
                                            <p:strVal val="#ppt_x"/>
                                          </p:val>
                                        </p:tav>
                                      </p:tavLst>
                                    </p:anim>
                                    <p:anim calcmode="lin" valueType="num">
                                      <p:cBhvr additive="base">
                                        <p:cTn id="8" dur="500" fill="hold"/>
                                        <p:tgtEl>
                                          <p:spTgt spid="2723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2389"/>
                                        </p:tgtEl>
                                        <p:attrNameLst>
                                          <p:attrName>style.visibility</p:attrName>
                                        </p:attrNameLst>
                                      </p:cBhvr>
                                      <p:to>
                                        <p:strVal val="visible"/>
                                      </p:to>
                                    </p:set>
                                    <p:anim calcmode="lin" valueType="num">
                                      <p:cBhvr additive="base">
                                        <p:cTn id="13" dur="500" fill="hold"/>
                                        <p:tgtEl>
                                          <p:spTgt spid="272389"/>
                                        </p:tgtEl>
                                        <p:attrNameLst>
                                          <p:attrName>ppt_x</p:attrName>
                                        </p:attrNameLst>
                                      </p:cBhvr>
                                      <p:tavLst>
                                        <p:tav tm="0">
                                          <p:val>
                                            <p:strVal val="0-#ppt_w/2"/>
                                          </p:val>
                                        </p:tav>
                                        <p:tav tm="100000">
                                          <p:val>
                                            <p:strVal val="#ppt_x"/>
                                          </p:val>
                                        </p:tav>
                                      </p:tavLst>
                                    </p:anim>
                                    <p:anim calcmode="lin" valueType="num">
                                      <p:cBhvr additive="base">
                                        <p:cTn id="14" dur="500" fill="hold"/>
                                        <p:tgtEl>
                                          <p:spTgt spid="27238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2390"/>
                                        </p:tgtEl>
                                        <p:attrNameLst>
                                          <p:attrName>style.visibility</p:attrName>
                                        </p:attrNameLst>
                                      </p:cBhvr>
                                      <p:to>
                                        <p:strVal val="visible"/>
                                      </p:to>
                                    </p:set>
                                    <p:anim calcmode="lin" valueType="num">
                                      <p:cBhvr additive="base">
                                        <p:cTn id="19" dur="500" fill="hold"/>
                                        <p:tgtEl>
                                          <p:spTgt spid="272390"/>
                                        </p:tgtEl>
                                        <p:attrNameLst>
                                          <p:attrName>ppt_x</p:attrName>
                                        </p:attrNameLst>
                                      </p:cBhvr>
                                      <p:tavLst>
                                        <p:tav tm="0">
                                          <p:val>
                                            <p:strVal val="0-#ppt_w/2"/>
                                          </p:val>
                                        </p:tav>
                                        <p:tav tm="100000">
                                          <p:val>
                                            <p:strVal val="#ppt_x"/>
                                          </p:val>
                                        </p:tav>
                                      </p:tavLst>
                                    </p:anim>
                                    <p:anim calcmode="lin" valueType="num">
                                      <p:cBhvr additive="base">
                                        <p:cTn id="20" dur="500" fill="hold"/>
                                        <p:tgtEl>
                                          <p:spTgt spid="27239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72393"/>
                                        </p:tgtEl>
                                        <p:attrNameLst>
                                          <p:attrName>style.visibility</p:attrName>
                                        </p:attrNameLst>
                                      </p:cBhvr>
                                      <p:to>
                                        <p:strVal val="visible"/>
                                      </p:to>
                                    </p:set>
                                    <p:anim calcmode="lin" valueType="num">
                                      <p:cBhvr additive="base">
                                        <p:cTn id="25" dur="500" fill="hold"/>
                                        <p:tgtEl>
                                          <p:spTgt spid="272393"/>
                                        </p:tgtEl>
                                        <p:attrNameLst>
                                          <p:attrName>ppt_x</p:attrName>
                                        </p:attrNameLst>
                                      </p:cBhvr>
                                      <p:tavLst>
                                        <p:tav tm="0">
                                          <p:val>
                                            <p:strVal val="0-#ppt_w/2"/>
                                          </p:val>
                                        </p:tav>
                                        <p:tav tm="100000">
                                          <p:val>
                                            <p:strVal val="#ppt_x"/>
                                          </p:val>
                                        </p:tav>
                                      </p:tavLst>
                                    </p:anim>
                                    <p:anim calcmode="lin" valueType="num">
                                      <p:cBhvr additive="base">
                                        <p:cTn id="26" dur="500" fill="hold"/>
                                        <p:tgtEl>
                                          <p:spTgt spid="2723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1"/>
          </p:nvPr>
        </p:nvSpPr>
        <p:spPr/>
        <p:txBody>
          <a:bodyPr/>
          <a:lstStyle/>
          <a:p>
            <a:fld id="{28E42F10-77C7-40DB-B447-E18E531862C6}" type="slidenum">
              <a:rPr lang="en-US"/>
              <a:pPr/>
              <a:t>37</a:t>
            </a:fld>
            <a:endParaRPr lang="en-US"/>
          </a:p>
        </p:txBody>
      </p:sp>
      <p:sp>
        <p:nvSpPr>
          <p:cNvPr id="249858" name="Rectangle 2"/>
          <p:cNvSpPr>
            <a:spLocks noGrp="1" noChangeArrowheads="1"/>
          </p:cNvSpPr>
          <p:nvPr>
            <p:ph type="title"/>
          </p:nvPr>
        </p:nvSpPr>
        <p:spPr>
          <a:xfrm>
            <a:off x="0" y="274638"/>
            <a:ext cx="9144000" cy="923925"/>
          </a:xfrm>
        </p:spPr>
        <p:txBody>
          <a:bodyPr/>
          <a:lstStyle/>
          <a:p>
            <a:r>
              <a:rPr lang="en-US" sz="3600"/>
              <a:t>Etapa 2: Tabelas</a:t>
            </a:r>
          </a:p>
        </p:txBody>
      </p:sp>
      <p:graphicFrame>
        <p:nvGraphicFramePr>
          <p:cNvPr id="249860" name="Object 4"/>
          <p:cNvGraphicFramePr>
            <a:graphicFrameLocks noChangeAspect="1"/>
          </p:cNvGraphicFramePr>
          <p:nvPr>
            <p:extLst>
              <p:ext uri="{D42A27DB-BD31-4B8C-83A1-F6EECF244321}">
                <p14:modId xmlns:p14="http://schemas.microsoft.com/office/powerpoint/2010/main" val="167978580"/>
              </p:ext>
            </p:extLst>
          </p:nvPr>
        </p:nvGraphicFramePr>
        <p:xfrm>
          <a:off x="3633788" y="1135063"/>
          <a:ext cx="5105400" cy="700087"/>
        </p:xfrm>
        <a:graphic>
          <a:graphicData uri="http://schemas.openxmlformats.org/presentationml/2006/ole">
            <mc:AlternateContent xmlns:mc="http://schemas.openxmlformats.org/markup-compatibility/2006">
              <mc:Choice xmlns:v="urn:schemas-microsoft-com:vml" Requires="v">
                <p:oleObj spid="_x0000_s120145" name="Artwork" r:id="rId4" imgW="2781688" imgH="380852" progId="">
                  <p:embed/>
                </p:oleObj>
              </mc:Choice>
              <mc:Fallback>
                <p:oleObj name="Artwork" r:id="rId4" imgW="2781688" imgH="38085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3788" y="1135063"/>
                        <a:ext cx="5105400" cy="700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49861" name="Group 5"/>
          <p:cNvGrpSpPr>
            <a:grpSpLocks/>
          </p:cNvGrpSpPr>
          <p:nvPr/>
        </p:nvGrpSpPr>
        <p:grpSpPr bwMode="auto">
          <a:xfrm>
            <a:off x="568325" y="2482850"/>
            <a:ext cx="2541588" cy="3160713"/>
            <a:chOff x="358" y="1472"/>
            <a:chExt cx="1601" cy="1991"/>
          </a:xfrm>
        </p:grpSpPr>
        <p:graphicFrame>
          <p:nvGraphicFramePr>
            <p:cNvPr id="249862" name="Object 6"/>
            <p:cNvGraphicFramePr>
              <a:graphicFrameLocks noChangeAspect="1"/>
            </p:cNvGraphicFramePr>
            <p:nvPr/>
          </p:nvGraphicFramePr>
          <p:xfrm>
            <a:off x="448" y="1472"/>
            <a:ext cx="1424" cy="1680"/>
          </p:xfrm>
          <a:graphic>
            <a:graphicData uri="http://schemas.openxmlformats.org/presentationml/2006/ole">
              <mc:AlternateContent xmlns:mc="http://schemas.openxmlformats.org/markup-compatibility/2006">
                <mc:Choice xmlns:v="urn:schemas-microsoft-com:vml" Requires="v">
                  <p:oleObj spid="_x0000_s120146" name="Artwork" r:id="rId6" imgW="4057143" imgH="1495634" progId="">
                    <p:embed/>
                  </p:oleObj>
                </mc:Choice>
                <mc:Fallback>
                  <p:oleObj name="Artwork" r:id="rId6" imgW="4057143" imgH="1495634"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r="68779"/>
                        <a:stretch>
                          <a:fillRect/>
                        </a:stretch>
                      </p:blipFill>
                      <p:spPr bwMode="auto">
                        <a:xfrm>
                          <a:off x="448" y="1472"/>
                          <a:ext cx="1424" cy="16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63" name="Text Box 7"/>
            <p:cNvSpPr txBox="1">
              <a:spLocks noChangeArrowheads="1"/>
            </p:cNvSpPr>
            <p:nvPr/>
          </p:nvSpPr>
          <p:spPr bwMode="auto">
            <a:xfrm>
              <a:off x="358" y="3213"/>
              <a:ext cx="1601" cy="250"/>
            </a:xfrm>
            <a:prstGeom prst="rect">
              <a:avLst/>
            </a:prstGeom>
            <a:noFill/>
            <a:ln w="25400">
              <a:noFill/>
              <a:miter lim="800000"/>
              <a:headEnd/>
              <a:tailEnd/>
            </a:ln>
            <a:effectLst/>
          </p:spPr>
          <p:txBody>
            <a:bodyPr wrap="none">
              <a:spAutoFit/>
            </a:bodyPr>
            <a:lstStyle/>
            <a:p>
              <a:pPr algn="ctr" eaLnBrk="0" hangingPunct="0"/>
              <a:r>
                <a:rPr lang="en-US" sz="2000" u="none">
                  <a:latin typeface="Helvetica" pitchFamily="34" charset="0"/>
                </a:rPr>
                <a:t>Tabela de transições</a:t>
              </a:r>
            </a:p>
          </p:txBody>
        </p:sp>
      </p:grpSp>
      <p:grpSp>
        <p:nvGrpSpPr>
          <p:cNvPr id="249864" name="Group 8"/>
          <p:cNvGrpSpPr>
            <a:grpSpLocks/>
          </p:cNvGrpSpPr>
          <p:nvPr/>
        </p:nvGrpSpPr>
        <p:grpSpPr bwMode="auto">
          <a:xfrm>
            <a:off x="3481388" y="2482850"/>
            <a:ext cx="2273300" cy="3148013"/>
            <a:chOff x="2193" y="1472"/>
            <a:chExt cx="1432" cy="1983"/>
          </a:xfrm>
        </p:grpSpPr>
        <p:graphicFrame>
          <p:nvGraphicFramePr>
            <p:cNvPr id="249865" name="Object 9"/>
            <p:cNvGraphicFramePr>
              <a:graphicFrameLocks noChangeAspect="1"/>
            </p:cNvGraphicFramePr>
            <p:nvPr/>
          </p:nvGraphicFramePr>
          <p:xfrm>
            <a:off x="2391" y="1472"/>
            <a:ext cx="1113" cy="1680"/>
          </p:xfrm>
          <a:graphic>
            <a:graphicData uri="http://schemas.openxmlformats.org/presentationml/2006/ole">
              <mc:AlternateContent xmlns:mc="http://schemas.openxmlformats.org/markup-compatibility/2006">
                <mc:Choice xmlns:v="urn:schemas-microsoft-com:vml" Requires="v">
                  <p:oleObj spid="_x0000_s120147" name="Artwork" r:id="rId8" imgW="4009524" imgH="1495634" progId="">
                    <p:embed/>
                  </p:oleObj>
                </mc:Choice>
                <mc:Fallback>
                  <p:oleObj name="Artwork" r:id="rId8" imgW="4009524" imgH="1495634"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40498" r="34798"/>
                        <a:stretch>
                          <a:fillRect/>
                        </a:stretch>
                      </p:blipFill>
                      <p:spPr bwMode="auto">
                        <a:xfrm>
                          <a:off x="2391" y="1472"/>
                          <a:ext cx="1113" cy="16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66" name="Text Box 10"/>
            <p:cNvSpPr txBox="1">
              <a:spLocks noChangeArrowheads="1"/>
            </p:cNvSpPr>
            <p:nvPr/>
          </p:nvSpPr>
          <p:spPr bwMode="auto">
            <a:xfrm>
              <a:off x="2193" y="3205"/>
              <a:ext cx="1432" cy="250"/>
            </a:xfrm>
            <a:prstGeom prst="rect">
              <a:avLst/>
            </a:prstGeom>
            <a:noFill/>
            <a:ln w="25400">
              <a:noFill/>
              <a:miter lim="800000"/>
              <a:headEnd/>
              <a:tailEnd/>
            </a:ln>
            <a:effectLst/>
          </p:spPr>
          <p:txBody>
            <a:bodyPr wrap="none">
              <a:spAutoFit/>
            </a:bodyPr>
            <a:lstStyle/>
            <a:p>
              <a:pPr algn="ctr" eaLnBrk="0" hangingPunct="0"/>
              <a:r>
                <a:rPr lang="en-US" sz="2000" u="none">
                  <a:latin typeface="Helvetica" pitchFamily="34" charset="0"/>
                </a:rPr>
                <a:t>Tabela de estados</a:t>
              </a:r>
            </a:p>
          </p:txBody>
        </p:sp>
      </p:grpSp>
      <p:grpSp>
        <p:nvGrpSpPr>
          <p:cNvPr id="249867" name="Group 11"/>
          <p:cNvGrpSpPr>
            <a:grpSpLocks/>
          </p:cNvGrpSpPr>
          <p:nvPr/>
        </p:nvGrpSpPr>
        <p:grpSpPr bwMode="auto">
          <a:xfrm>
            <a:off x="5907088" y="2482850"/>
            <a:ext cx="3090862" cy="3138488"/>
            <a:chOff x="3721" y="1472"/>
            <a:chExt cx="1947" cy="1977"/>
          </a:xfrm>
        </p:grpSpPr>
        <p:graphicFrame>
          <p:nvGraphicFramePr>
            <p:cNvPr id="249868" name="Object 12"/>
            <p:cNvGraphicFramePr>
              <a:graphicFrameLocks noChangeAspect="1"/>
            </p:cNvGraphicFramePr>
            <p:nvPr/>
          </p:nvGraphicFramePr>
          <p:xfrm>
            <a:off x="4028" y="1472"/>
            <a:ext cx="1300" cy="1680"/>
          </p:xfrm>
          <a:graphic>
            <a:graphicData uri="http://schemas.openxmlformats.org/presentationml/2006/ole">
              <mc:AlternateContent xmlns:mc="http://schemas.openxmlformats.org/markup-compatibility/2006">
                <mc:Choice xmlns:v="urn:schemas-microsoft-com:vml" Requires="v">
                  <p:oleObj spid="_x0000_s120148" name="Artwork" r:id="rId10" imgW="4142857" imgH="1495634" progId="">
                    <p:embed/>
                  </p:oleObj>
                </mc:Choice>
                <mc:Fallback>
                  <p:oleObj name="Artwork" r:id="rId10" imgW="4142857" imgH="1495634"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l="72069"/>
                        <a:stretch>
                          <a:fillRect/>
                        </a:stretch>
                      </p:blipFill>
                      <p:spPr bwMode="auto">
                        <a:xfrm>
                          <a:off x="4028" y="1472"/>
                          <a:ext cx="1300" cy="16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69" name="Text Box 13"/>
            <p:cNvSpPr txBox="1">
              <a:spLocks noChangeArrowheads="1"/>
            </p:cNvSpPr>
            <p:nvPr/>
          </p:nvSpPr>
          <p:spPr bwMode="auto">
            <a:xfrm>
              <a:off x="3721" y="3199"/>
              <a:ext cx="1947" cy="250"/>
            </a:xfrm>
            <a:prstGeom prst="rect">
              <a:avLst/>
            </a:prstGeom>
            <a:noFill/>
            <a:ln w="25400">
              <a:noFill/>
              <a:miter lim="800000"/>
              <a:headEnd/>
              <a:tailEnd/>
            </a:ln>
            <a:effectLst/>
          </p:spPr>
          <p:txBody>
            <a:bodyPr wrap="none">
              <a:spAutoFit/>
            </a:bodyPr>
            <a:lstStyle/>
            <a:p>
              <a:pPr algn="ctr" eaLnBrk="0" hangingPunct="0"/>
              <a:r>
                <a:rPr lang="en-US" sz="2000" u="none">
                  <a:latin typeface="Helvetica" pitchFamily="34" charset="0"/>
                </a:rPr>
                <a:t>Tabela de estados/saídas</a:t>
              </a:r>
            </a:p>
          </p:txBody>
        </p:sp>
      </p:grpSp>
      <p:sp>
        <p:nvSpPr>
          <p:cNvPr id="249870" name="Text Box 14"/>
          <p:cNvSpPr txBox="1">
            <a:spLocks noChangeArrowheads="1"/>
          </p:cNvSpPr>
          <p:nvPr/>
        </p:nvSpPr>
        <p:spPr bwMode="auto">
          <a:xfrm>
            <a:off x="644525" y="1236663"/>
            <a:ext cx="2836863" cy="396875"/>
          </a:xfrm>
          <a:prstGeom prst="rect">
            <a:avLst/>
          </a:prstGeom>
          <a:noFill/>
          <a:ln w="25400">
            <a:noFill/>
            <a:miter lim="800000"/>
            <a:headEnd/>
            <a:tailEnd/>
          </a:ln>
          <a:effectLst/>
        </p:spPr>
        <p:txBody>
          <a:bodyPr wrap="none">
            <a:spAutoFit/>
          </a:bodyPr>
          <a:lstStyle/>
          <a:p>
            <a:pPr eaLnBrk="0" hangingPunct="0"/>
            <a:r>
              <a:rPr lang="en-US" sz="2000" u="none">
                <a:latin typeface="Helvetica" pitchFamily="34" charset="0"/>
              </a:rPr>
              <a:t>Equações de transição:</a:t>
            </a:r>
          </a:p>
        </p:txBody>
      </p:sp>
      <p:graphicFrame>
        <p:nvGraphicFramePr>
          <p:cNvPr id="249872" name="Object 16"/>
          <p:cNvGraphicFramePr>
            <a:graphicFrameLocks noChangeAspect="1"/>
          </p:cNvGraphicFramePr>
          <p:nvPr>
            <p:extLst>
              <p:ext uri="{D42A27DB-BD31-4B8C-83A1-F6EECF244321}">
                <p14:modId xmlns:p14="http://schemas.microsoft.com/office/powerpoint/2010/main" val="3082393232"/>
              </p:ext>
            </p:extLst>
          </p:nvPr>
        </p:nvGraphicFramePr>
        <p:xfrm>
          <a:off x="3532188" y="1966913"/>
          <a:ext cx="2286000" cy="312737"/>
        </p:xfrm>
        <a:graphic>
          <a:graphicData uri="http://schemas.openxmlformats.org/presentationml/2006/ole">
            <mc:AlternateContent xmlns:mc="http://schemas.openxmlformats.org/markup-compatibility/2006">
              <mc:Choice xmlns:v="urn:schemas-microsoft-com:vml" Requires="v">
                <p:oleObj spid="_x0000_s120149" name="Artwork" r:id="rId12" imgW="1247619" imgH="171338" progId="">
                  <p:embed/>
                </p:oleObj>
              </mc:Choice>
              <mc:Fallback>
                <p:oleObj name="Artwork" r:id="rId12" imgW="1247619" imgH="171338"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32188" y="1966913"/>
                        <a:ext cx="2286000" cy="3127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73" name="Text Box 17"/>
          <p:cNvSpPr txBox="1">
            <a:spLocks noChangeArrowheads="1"/>
          </p:cNvSpPr>
          <p:nvPr/>
        </p:nvSpPr>
        <p:spPr bwMode="auto">
          <a:xfrm>
            <a:off x="1155700" y="1895475"/>
            <a:ext cx="2514600" cy="396875"/>
          </a:xfrm>
          <a:prstGeom prst="rect">
            <a:avLst/>
          </a:prstGeom>
          <a:noFill/>
          <a:ln w="25400">
            <a:noFill/>
            <a:miter lim="800000"/>
            <a:headEnd/>
            <a:tailEnd/>
          </a:ln>
          <a:effectLst/>
        </p:spPr>
        <p:txBody>
          <a:bodyPr>
            <a:spAutoFit/>
          </a:bodyPr>
          <a:lstStyle/>
          <a:p>
            <a:pPr eaLnBrk="0" hangingPunct="0"/>
            <a:r>
              <a:rPr lang="en-US" sz="2000" u="none">
                <a:latin typeface="Helvetica" pitchFamily="34" charset="0"/>
              </a:rPr>
              <a:t>Equação de saída:</a:t>
            </a:r>
          </a:p>
        </p:txBody>
      </p:sp>
      <p:sp>
        <p:nvSpPr>
          <p:cNvPr id="249877" name="AutoShape 21"/>
          <p:cNvSpPr>
            <a:spLocks/>
          </p:cNvSpPr>
          <p:nvPr/>
        </p:nvSpPr>
        <p:spPr bwMode="auto">
          <a:xfrm>
            <a:off x="3481388" y="1135063"/>
            <a:ext cx="152400" cy="700087"/>
          </a:xfrm>
          <a:prstGeom prst="leftBrace">
            <a:avLst>
              <a:gd name="adj1" fmla="val 38281"/>
              <a:gd name="adj2" fmla="val 50000"/>
            </a:avLst>
          </a:prstGeom>
          <a:noFill/>
          <a:ln w="9525">
            <a:solidFill>
              <a:schemeClr val="tx1"/>
            </a:solidFill>
            <a:round/>
            <a:headEnd/>
            <a:tailEnd/>
          </a:ln>
          <a:effectLst/>
        </p:spPr>
        <p:txBody>
          <a:bodyPr wrap="none" anchor="ctr"/>
          <a:lstStyle/>
          <a:p>
            <a:endParaRPr lang="en-US" u="none"/>
          </a:p>
        </p:txBody>
      </p:sp>
      <p:sp>
        <p:nvSpPr>
          <p:cNvPr id="249878" name="Rectangle 22"/>
          <p:cNvSpPr>
            <a:spLocks noChangeArrowheads="1"/>
          </p:cNvSpPr>
          <p:nvPr/>
        </p:nvSpPr>
        <p:spPr bwMode="auto">
          <a:xfrm>
            <a:off x="393700" y="3403600"/>
            <a:ext cx="2859088" cy="1625600"/>
          </a:xfrm>
          <a:prstGeom prst="rect">
            <a:avLst/>
          </a:prstGeom>
          <a:solidFill>
            <a:srgbClr val="FFFFFF"/>
          </a:solidFill>
          <a:ln w="9525">
            <a:noFill/>
            <a:miter lim="800000"/>
            <a:headEnd/>
            <a:tailEnd/>
          </a:ln>
          <a:effectLst/>
        </p:spPr>
        <p:txBody>
          <a:bodyPr wrap="none" anchor="ctr"/>
          <a:lstStyle/>
          <a:p>
            <a:endParaRPr lang="en-US" u="none"/>
          </a:p>
        </p:txBody>
      </p:sp>
      <p:sp>
        <p:nvSpPr>
          <p:cNvPr id="249879" name="Rectangle 23"/>
          <p:cNvSpPr>
            <a:spLocks noChangeArrowheads="1"/>
          </p:cNvSpPr>
          <p:nvPr/>
        </p:nvSpPr>
        <p:spPr bwMode="auto">
          <a:xfrm>
            <a:off x="3111500" y="3390900"/>
            <a:ext cx="2859088" cy="1625600"/>
          </a:xfrm>
          <a:prstGeom prst="rect">
            <a:avLst/>
          </a:prstGeom>
          <a:solidFill>
            <a:srgbClr val="FFFFFF"/>
          </a:solidFill>
          <a:ln w="9525">
            <a:noFill/>
            <a:miter lim="800000"/>
            <a:headEnd/>
            <a:tailEnd/>
          </a:ln>
          <a:effectLst/>
        </p:spPr>
        <p:txBody>
          <a:bodyPr wrap="none" anchor="ctr"/>
          <a:lstStyle/>
          <a:p>
            <a:endParaRPr lang="en-US" u="none"/>
          </a:p>
        </p:txBody>
      </p:sp>
      <p:sp>
        <p:nvSpPr>
          <p:cNvPr id="249880" name="Rectangle 24"/>
          <p:cNvSpPr>
            <a:spLocks noChangeArrowheads="1"/>
          </p:cNvSpPr>
          <p:nvPr/>
        </p:nvSpPr>
        <p:spPr bwMode="auto">
          <a:xfrm>
            <a:off x="5880100" y="3403600"/>
            <a:ext cx="2859088" cy="1625600"/>
          </a:xfrm>
          <a:prstGeom prst="rect">
            <a:avLst/>
          </a:prstGeom>
          <a:solidFill>
            <a:srgbClr val="FFFFFF"/>
          </a:solidFill>
          <a:ln w="9525">
            <a:noFill/>
            <a:miter lim="800000"/>
            <a:headEnd/>
            <a:tailEnd/>
          </a:ln>
          <a:effectLst/>
        </p:spPr>
        <p:txBody>
          <a:bodyPr wrap="none" anchor="ctr"/>
          <a:lstStyle/>
          <a:p>
            <a:endParaRPr lang="en-US" u="none"/>
          </a:p>
        </p:txBody>
      </p:sp>
    </p:spTree>
    <p:extLst>
      <p:ext uri="{BB962C8B-B14F-4D97-AF65-F5344CB8AC3E}">
        <p14:creationId xmlns:p14="http://schemas.microsoft.com/office/powerpoint/2010/main" val="95613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9861"/>
                                        </p:tgtEl>
                                        <p:attrNameLst>
                                          <p:attrName>style.visibility</p:attrName>
                                        </p:attrNameLst>
                                      </p:cBhvr>
                                      <p:to>
                                        <p:strVal val="visible"/>
                                      </p:to>
                                    </p:set>
                                    <p:animEffect transition="in" filter="wipe(left)">
                                      <p:cBhvr>
                                        <p:cTn id="7" dur="500"/>
                                        <p:tgtEl>
                                          <p:spTgt spid="2498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9864"/>
                                        </p:tgtEl>
                                        <p:attrNameLst>
                                          <p:attrName>style.visibility</p:attrName>
                                        </p:attrNameLst>
                                      </p:cBhvr>
                                      <p:to>
                                        <p:strVal val="visible"/>
                                      </p:to>
                                    </p:set>
                                    <p:animEffect transition="in" filter="wipe(left)">
                                      <p:cBhvr>
                                        <p:cTn id="12" dur="500"/>
                                        <p:tgtEl>
                                          <p:spTgt spid="2498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9867"/>
                                        </p:tgtEl>
                                        <p:attrNameLst>
                                          <p:attrName>style.visibility</p:attrName>
                                        </p:attrNameLst>
                                      </p:cBhvr>
                                      <p:to>
                                        <p:strVal val="visible"/>
                                      </p:to>
                                    </p:set>
                                    <p:animEffect transition="in" filter="wipe(left)">
                                      <p:cBhvr>
                                        <p:cTn id="17" dur="500"/>
                                        <p:tgtEl>
                                          <p:spTgt spid="24986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249878"/>
                                        </p:tgtEl>
                                      </p:cBhvr>
                                    </p:animEffect>
                                    <p:set>
                                      <p:cBhvr>
                                        <p:cTn id="22" dur="1" fill="hold">
                                          <p:stCondLst>
                                            <p:cond delay="499"/>
                                          </p:stCondLst>
                                        </p:cTn>
                                        <p:tgtEl>
                                          <p:spTgt spid="24987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249879"/>
                                        </p:tgtEl>
                                      </p:cBhvr>
                                    </p:animEffect>
                                    <p:set>
                                      <p:cBhvr>
                                        <p:cTn id="27" dur="1" fill="hold">
                                          <p:stCondLst>
                                            <p:cond delay="499"/>
                                          </p:stCondLst>
                                        </p:cTn>
                                        <p:tgtEl>
                                          <p:spTgt spid="24987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249880"/>
                                        </p:tgtEl>
                                      </p:cBhvr>
                                    </p:animEffect>
                                    <p:set>
                                      <p:cBhvr>
                                        <p:cTn id="32" dur="1" fill="hold">
                                          <p:stCondLst>
                                            <p:cond delay="499"/>
                                          </p:stCondLst>
                                        </p:cTn>
                                        <p:tgtEl>
                                          <p:spTgt spid="2498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78" grpId="0" animBg="1"/>
      <p:bldP spid="249879" grpId="0" animBg="1"/>
      <p:bldP spid="24988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02C2347-70EC-4AB0-99C1-A52E3BBB799A}" type="slidenum">
              <a:rPr lang="en-US"/>
              <a:pPr/>
              <a:t>38</a:t>
            </a:fld>
            <a:endParaRPr lang="en-US"/>
          </a:p>
        </p:txBody>
      </p:sp>
      <p:sp>
        <p:nvSpPr>
          <p:cNvPr id="250882" name="Rectangle 2"/>
          <p:cNvSpPr>
            <a:spLocks noGrp="1" noChangeArrowheads="1"/>
          </p:cNvSpPr>
          <p:nvPr>
            <p:ph type="title"/>
          </p:nvPr>
        </p:nvSpPr>
        <p:spPr/>
        <p:txBody>
          <a:bodyPr/>
          <a:lstStyle/>
          <a:p>
            <a:r>
              <a:rPr lang="en-US"/>
              <a:t>Etapa 3: Diagrama de estados</a:t>
            </a:r>
          </a:p>
        </p:txBody>
      </p:sp>
      <p:graphicFrame>
        <p:nvGraphicFramePr>
          <p:cNvPr id="250884" name="Object 4"/>
          <p:cNvGraphicFramePr>
            <a:graphicFrameLocks noChangeAspect="1"/>
          </p:cNvGraphicFramePr>
          <p:nvPr/>
        </p:nvGraphicFramePr>
        <p:xfrm>
          <a:off x="1104900" y="1641475"/>
          <a:ext cx="6858000" cy="3781425"/>
        </p:xfrm>
        <a:graphic>
          <a:graphicData uri="http://schemas.openxmlformats.org/presentationml/2006/ole">
            <mc:AlternateContent xmlns:mc="http://schemas.openxmlformats.org/markup-compatibility/2006">
              <mc:Choice xmlns:v="urn:schemas-microsoft-com:vml" Requires="v">
                <p:oleObj spid="_x0000_s120901" name="Artwork" r:id="rId4" imgW="5353797" imgH="2952381" progId="">
                  <p:embed/>
                </p:oleObj>
              </mc:Choice>
              <mc:Fallback>
                <p:oleObj name="Artwork" r:id="rId4" imgW="5353797" imgH="295238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900" y="1641475"/>
                        <a:ext cx="6858000" cy="3781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564236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82EF4CC2-1052-4DE0-B789-D648CE31A71F}" type="slidenum">
              <a:rPr lang="en-US"/>
              <a:pPr/>
              <a:t>39</a:t>
            </a:fld>
            <a:endParaRPr lang="en-US"/>
          </a:p>
        </p:txBody>
      </p:sp>
      <p:sp>
        <p:nvSpPr>
          <p:cNvPr id="251906" name="Rectangle 2"/>
          <p:cNvSpPr>
            <a:spLocks noGrp="1" noChangeArrowheads="1"/>
          </p:cNvSpPr>
          <p:nvPr>
            <p:ph type="title"/>
          </p:nvPr>
        </p:nvSpPr>
        <p:spPr>
          <a:xfrm>
            <a:off x="457200" y="274638"/>
            <a:ext cx="8229600" cy="812800"/>
          </a:xfrm>
        </p:spPr>
        <p:txBody>
          <a:bodyPr/>
          <a:lstStyle/>
          <a:p>
            <a:r>
              <a:rPr lang="en-US"/>
              <a:t>Variação ao exemplo anterior</a:t>
            </a:r>
          </a:p>
        </p:txBody>
      </p:sp>
      <p:sp>
        <p:nvSpPr>
          <p:cNvPr id="251907" name="Rectangle 3"/>
          <p:cNvSpPr>
            <a:spLocks noGrp="1" noChangeArrowheads="1"/>
          </p:cNvSpPr>
          <p:nvPr>
            <p:ph type="body" idx="1"/>
          </p:nvPr>
        </p:nvSpPr>
        <p:spPr>
          <a:xfrm>
            <a:off x="457200" y="5208588"/>
            <a:ext cx="8229600" cy="917575"/>
          </a:xfrm>
        </p:spPr>
        <p:txBody>
          <a:bodyPr/>
          <a:lstStyle/>
          <a:p>
            <a:pPr marL="227013" indent="-227013"/>
            <a:r>
              <a:rPr lang="en-US" dirty="0" err="1"/>
              <a:t>Transformou</a:t>
            </a:r>
            <a:r>
              <a:rPr lang="en-US" dirty="0"/>
              <a:t>-se </a:t>
            </a:r>
            <a:r>
              <a:rPr lang="en-US" dirty="0" err="1"/>
              <a:t>numa</a:t>
            </a:r>
            <a:r>
              <a:rPr lang="en-US" dirty="0"/>
              <a:t> </a:t>
            </a:r>
            <a:r>
              <a:rPr lang="en-US" dirty="0" err="1"/>
              <a:t>máquina</a:t>
            </a:r>
            <a:r>
              <a:rPr lang="en-US" dirty="0"/>
              <a:t> de </a:t>
            </a:r>
            <a:r>
              <a:rPr lang="en-US" i="1" dirty="0"/>
              <a:t>Moore</a:t>
            </a:r>
          </a:p>
        </p:txBody>
      </p:sp>
      <p:graphicFrame>
        <p:nvGraphicFramePr>
          <p:cNvPr id="251908" name="Object 4"/>
          <p:cNvGraphicFramePr>
            <a:graphicFrameLocks noChangeAspect="1"/>
          </p:cNvGraphicFramePr>
          <p:nvPr>
            <p:extLst>
              <p:ext uri="{D42A27DB-BD31-4B8C-83A1-F6EECF244321}">
                <p14:modId xmlns:p14="http://schemas.microsoft.com/office/powerpoint/2010/main" val="354362738"/>
              </p:ext>
            </p:extLst>
          </p:nvPr>
        </p:nvGraphicFramePr>
        <p:xfrm>
          <a:off x="457200" y="1066800"/>
          <a:ext cx="6858000" cy="3960813"/>
        </p:xfrm>
        <a:graphic>
          <a:graphicData uri="http://schemas.openxmlformats.org/presentationml/2006/ole">
            <mc:AlternateContent xmlns:mc="http://schemas.openxmlformats.org/markup-compatibility/2006">
              <mc:Choice xmlns:v="urn:schemas-microsoft-com:vml" Requires="v">
                <p:oleObj spid="_x0000_s121925" name="Artwork" r:id="rId4" imgW="9142857" imgH="5687219" progId="">
                  <p:embed/>
                </p:oleObj>
              </mc:Choice>
              <mc:Fallback>
                <p:oleObj name="Artwork" r:id="rId4" imgW="9142857" imgH="568721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t="7146"/>
                      <a:stretch>
                        <a:fillRect/>
                      </a:stretch>
                    </p:blipFill>
                    <p:spPr bwMode="auto">
                      <a:xfrm>
                        <a:off x="457200" y="1066800"/>
                        <a:ext cx="6858000" cy="39608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1909" name="Group 5"/>
          <p:cNvGrpSpPr>
            <a:grpSpLocks/>
          </p:cNvGrpSpPr>
          <p:nvPr/>
        </p:nvGrpSpPr>
        <p:grpSpPr bwMode="auto">
          <a:xfrm>
            <a:off x="5715000" y="1219200"/>
            <a:ext cx="152400" cy="228600"/>
            <a:chOff x="3840" y="768"/>
            <a:chExt cx="96" cy="144"/>
          </a:xfrm>
        </p:grpSpPr>
        <p:sp>
          <p:nvSpPr>
            <p:cNvPr id="251910" name="Line 6"/>
            <p:cNvSpPr>
              <a:spLocks noChangeShapeType="1"/>
            </p:cNvSpPr>
            <p:nvPr/>
          </p:nvSpPr>
          <p:spPr bwMode="auto">
            <a:xfrm>
              <a:off x="3840" y="768"/>
              <a:ext cx="96" cy="144"/>
            </a:xfrm>
            <a:prstGeom prst="line">
              <a:avLst/>
            </a:prstGeom>
            <a:noFill/>
            <a:ln w="25400">
              <a:solidFill>
                <a:schemeClr val="tx1"/>
              </a:solidFill>
              <a:round/>
              <a:headEnd/>
              <a:tailEnd/>
            </a:ln>
            <a:effectLst/>
          </p:spPr>
          <p:txBody>
            <a:bodyPr wrap="none" anchor="ctr"/>
            <a:lstStyle/>
            <a:p>
              <a:endParaRPr lang="en-US" u="none"/>
            </a:p>
          </p:txBody>
        </p:sp>
        <p:sp>
          <p:nvSpPr>
            <p:cNvPr id="251911" name="Line 7"/>
            <p:cNvSpPr>
              <a:spLocks noChangeShapeType="1"/>
            </p:cNvSpPr>
            <p:nvPr/>
          </p:nvSpPr>
          <p:spPr bwMode="auto">
            <a:xfrm flipH="1">
              <a:off x="3840" y="768"/>
              <a:ext cx="96" cy="144"/>
            </a:xfrm>
            <a:prstGeom prst="line">
              <a:avLst/>
            </a:prstGeom>
            <a:noFill/>
            <a:ln w="25400">
              <a:solidFill>
                <a:schemeClr val="tx1"/>
              </a:solidFill>
              <a:round/>
              <a:headEnd/>
              <a:tailEnd/>
            </a:ln>
            <a:effectLst/>
          </p:spPr>
          <p:txBody>
            <a:bodyPr wrap="none" anchor="ctr"/>
            <a:lstStyle/>
            <a:p>
              <a:endParaRPr lang="en-US" u="none"/>
            </a:p>
          </p:txBody>
        </p:sp>
      </p:grpSp>
      <p:sp>
        <p:nvSpPr>
          <p:cNvPr id="251912" name="Text Box 8"/>
          <p:cNvSpPr txBox="1">
            <a:spLocks noChangeArrowheads="1"/>
          </p:cNvSpPr>
          <p:nvPr/>
        </p:nvSpPr>
        <p:spPr bwMode="auto">
          <a:xfrm>
            <a:off x="6477000" y="1828800"/>
            <a:ext cx="2451100" cy="457200"/>
          </a:xfrm>
          <a:prstGeom prst="rect">
            <a:avLst/>
          </a:prstGeom>
          <a:noFill/>
          <a:ln w="25400">
            <a:noFill/>
            <a:miter lim="800000"/>
            <a:headEnd/>
            <a:tailEnd/>
          </a:ln>
          <a:effectLst/>
        </p:spPr>
        <p:txBody>
          <a:bodyPr wrap="none">
            <a:spAutoFit/>
          </a:bodyPr>
          <a:lstStyle/>
          <a:p>
            <a:pPr eaLnBrk="0" hangingPunct="0"/>
            <a:r>
              <a:rPr lang="en-US" sz="2400" u="none" dirty="0">
                <a:latin typeface="Helvetica" pitchFamily="34" charset="0"/>
              </a:rPr>
              <a:t>MAXS = Q0 </a:t>
            </a:r>
            <a:r>
              <a:rPr lang="en-US" sz="2400" u="none" dirty="0">
                <a:latin typeface="Helvetica" pitchFamily="34" charset="0"/>
                <a:sym typeface="Symbol" pitchFamily="18" charset="2"/>
              </a:rPr>
              <a:t></a:t>
            </a:r>
            <a:r>
              <a:rPr lang="en-US" sz="2400" u="none" dirty="0">
                <a:latin typeface="Helvetica" pitchFamily="34" charset="0"/>
              </a:rPr>
              <a:t> Q1</a:t>
            </a:r>
          </a:p>
        </p:txBody>
      </p:sp>
      <p:sp>
        <p:nvSpPr>
          <p:cNvPr id="251913" name="Text Box 9"/>
          <p:cNvSpPr txBox="1">
            <a:spLocks noChangeArrowheads="1"/>
          </p:cNvSpPr>
          <p:nvPr/>
        </p:nvSpPr>
        <p:spPr bwMode="auto">
          <a:xfrm>
            <a:off x="7004050" y="1287463"/>
            <a:ext cx="615950" cy="274637"/>
          </a:xfrm>
          <a:prstGeom prst="rect">
            <a:avLst/>
          </a:prstGeom>
          <a:solidFill>
            <a:schemeClr val="bg1"/>
          </a:solidFill>
          <a:ln w="25400">
            <a:noFill/>
            <a:miter lim="800000"/>
            <a:headEnd/>
            <a:tailEnd/>
          </a:ln>
          <a:effectLst/>
        </p:spPr>
        <p:txBody>
          <a:bodyPr wrap="none">
            <a:spAutoFit/>
          </a:bodyPr>
          <a:lstStyle/>
          <a:p>
            <a:pPr eaLnBrk="0" hangingPunct="0"/>
            <a:r>
              <a:rPr lang="en-US" sz="1200" u="none">
                <a:latin typeface="Helvetica" pitchFamily="34" charset="0"/>
              </a:rPr>
              <a:t>MAXS</a:t>
            </a:r>
          </a:p>
        </p:txBody>
      </p:sp>
    </p:spTree>
    <p:extLst>
      <p:ext uri="{BB962C8B-B14F-4D97-AF65-F5344CB8AC3E}">
        <p14:creationId xmlns:p14="http://schemas.microsoft.com/office/powerpoint/2010/main" val="17066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19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19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19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utoUpdateAnimBg="0"/>
      <p:bldP spid="251912" grpId="0" autoUpdateAnimBg="0"/>
      <p:bldP spid="251913"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WordArt 2"/>
          <p:cNvSpPr>
            <a:spLocks noChangeArrowheads="1" noChangeShapeType="1" noTextEdit="1"/>
          </p:cNvSpPr>
          <p:nvPr/>
        </p:nvSpPr>
        <p:spPr bwMode="auto">
          <a:xfrm>
            <a:off x="468312" y="188913"/>
            <a:ext cx="4103688" cy="461962"/>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Sinal de relógio</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
        <p:nvSpPr>
          <p:cNvPr id="10" name="Text Box 10"/>
          <p:cNvSpPr txBox="1">
            <a:spLocks noChangeArrowheads="1"/>
          </p:cNvSpPr>
          <p:nvPr/>
        </p:nvSpPr>
        <p:spPr bwMode="auto">
          <a:xfrm>
            <a:off x="468313" y="908720"/>
            <a:ext cx="8372475" cy="646331"/>
          </a:xfrm>
          <a:prstGeom prst="rect">
            <a:avLst/>
          </a:prstGeom>
          <a:noFill/>
          <a:ln w="9525">
            <a:noFill/>
            <a:miter lim="800000"/>
            <a:headEnd/>
            <a:tailEnd/>
          </a:ln>
        </p:spPr>
        <p:txBody>
          <a:bodyPr>
            <a:spAutoFit/>
          </a:bodyPr>
          <a:lstStyle/>
          <a:p>
            <a:r>
              <a:rPr lang="pt-PT" u="none" dirty="0" smtClean="0">
                <a:solidFill>
                  <a:srgbClr val="003366"/>
                </a:solidFill>
              </a:rPr>
              <a:t>A transição de um estado para outro ocorre em momentos específicos determinados pelo sinal de </a:t>
            </a:r>
            <a:r>
              <a:rPr lang="pt-PT" u="none" dirty="0">
                <a:solidFill>
                  <a:srgbClr val="A50021"/>
                </a:solidFill>
              </a:rPr>
              <a:t>relógio</a:t>
            </a:r>
            <a:r>
              <a:rPr lang="pt-PT" u="none" dirty="0" smtClean="0">
                <a:solidFill>
                  <a:srgbClr val="003366"/>
                </a:solidFill>
              </a:rPr>
              <a:t> (</a:t>
            </a:r>
            <a:r>
              <a:rPr lang="pt-PT" u="none" dirty="0">
                <a:solidFill>
                  <a:srgbClr val="A50021"/>
                </a:solidFill>
              </a:rPr>
              <a:t>clock</a:t>
            </a:r>
            <a:r>
              <a:rPr lang="pt-PT" u="none" dirty="0" smtClean="0">
                <a:solidFill>
                  <a:srgbClr val="003366"/>
                </a:solidFill>
              </a:rPr>
              <a:t>).</a:t>
            </a:r>
            <a:endParaRPr lang="en-US" u="none" dirty="0">
              <a:solidFill>
                <a:srgbClr val="003366"/>
              </a:solidFill>
            </a:endParaRPr>
          </a:p>
        </p:txBody>
      </p:sp>
      <p:pic>
        <p:nvPicPr>
          <p:cNvPr id="150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109" y="1916832"/>
            <a:ext cx="7856323" cy="1728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 Box 7"/>
          <p:cNvSpPr txBox="1">
            <a:spLocks noChangeArrowheads="1"/>
          </p:cNvSpPr>
          <p:nvPr/>
        </p:nvSpPr>
        <p:spPr bwMode="auto">
          <a:xfrm>
            <a:off x="1692274" y="4225851"/>
            <a:ext cx="6192093" cy="369332"/>
          </a:xfrm>
          <a:prstGeom prst="rect">
            <a:avLst/>
          </a:prstGeom>
          <a:noFill/>
          <a:ln w="9525">
            <a:noFill/>
            <a:miter lim="800000"/>
            <a:headEnd/>
            <a:tailEnd/>
          </a:ln>
        </p:spPr>
        <p:txBody>
          <a:bodyPr wrap="square">
            <a:spAutoFit/>
          </a:bodyPr>
          <a:lstStyle/>
          <a:p>
            <a:r>
              <a:rPr lang="pt-PT" u="none" dirty="0" smtClean="0">
                <a:solidFill>
                  <a:srgbClr val="003366"/>
                </a:solidFill>
                <a:latin typeface="Comic Sans MS" pitchFamily="66" charset="0"/>
              </a:rPr>
              <a:t>Qual é o período do sinal de relógio com freq = 50 MHz?</a:t>
            </a:r>
            <a:endParaRPr lang="en-US" u="none" dirty="0">
              <a:solidFill>
                <a:srgbClr val="003366"/>
              </a:solidFill>
              <a:latin typeface="Comic Sans MS" pitchFamily="66" charset="0"/>
            </a:endParaRPr>
          </a:p>
        </p:txBody>
      </p:sp>
      <p:sp>
        <p:nvSpPr>
          <p:cNvPr id="12" name="Text Box 8"/>
          <p:cNvSpPr txBox="1">
            <a:spLocks noChangeArrowheads="1"/>
          </p:cNvSpPr>
          <p:nvPr/>
        </p:nvSpPr>
        <p:spPr bwMode="auto">
          <a:xfrm>
            <a:off x="538163" y="4221088"/>
            <a:ext cx="1148071" cy="369332"/>
          </a:xfrm>
          <a:prstGeom prst="rect">
            <a:avLst/>
          </a:prstGeom>
          <a:noFill/>
          <a:ln w="9525">
            <a:noFill/>
            <a:miter lim="800000"/>
            <a:headEnd/>
            <a:tailEnd/>
          </a:ln>
        </p:spPr>
        <p:txBody>
          <a:bodyPr wrap="none">
            <a:spAutoFit/>
          </a:bodyPr>
          <a:lstStyle/>
          <a:p>
            <a:r>
              <a:rPr lang="pt-PT" u="none" dirty="0" smtClean="0">
                <a:solidFill>
                  <a:srgbClr val="A50021"/>
                </a:solidFill>
                <a:latin typeface="Comic Sans MS" pitchFamily="66" charset="0"/>
              </a:rPr>
              <a:t>Exemplo:</a:t>
            </a:r>
            <a:endParaRPr lang="en-US" u="none" dirty="0">
              <a:solidFill>
                <a:srgbClr val="A50021"/>
              </a:solidFill>
              <a:latin typeface="Comic Sans MS" pitchFamily="66" charset="0"/>
            </a:endParaRPr>
          </a:p>
        </p:txBody>
      </p:sp>
      <p:pic>
        <p:nvPicPr>
          <p:cNvPr id="1505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3645223"/>
            <a:ext cx="2088232" cy="345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790459" y="3212976"/>
            <a:ext cx="2005677" cy="369332"/>
          </a:xfrm>
          <a:prstGeom prst="rect">
            <a:avLst/>
          </a:prstGeom>
          <a:noFill/>
        </p:spPr>
        <p:txBody>
          <a:bodyPr wrap="none" rtlCol="0">
            <a:spAutoFit/>
          </a:bodyPr>
          <a:lstStyle/>
          <a:p>
            <a:r>
              <a:rPr lang="pt-PT" u="none" dirty="0" smtClean="0">
                <a:solidFill>
                  <a:schemeClr val="bg1">
                    <a:lumMod val="50000"/>
                  </a:schemeClr>
                </a:solidFill>
              </a:rPr>
              <a:t>Sinal ativo a </a:t>
            </a:r>
            <a:r>
              <a:rPr lang="pt-PT" i="1" u="none" dirty="0" smtClean="0">
                <a:solidFill>
                  <a:schemeClr val="bg1">
                    <a:lumMod val="50000"/>
                  </a:schemeClr>
                </a:solidFill>
              </a:rPr>
              <a:t>high:</a:t>
            </a:r>
            <a:endParaRPr lang="en-GB" u="none" dirty="0">
              <a:solidFill>
                <a:schemeClr val="bg1">
                  <a:lumMod val="50000"/>
                </a:schemeClr>
              </a:solidFill>
            </a:endParaRPr>
          </a:p>
        </p:txBody>
      </p:sp>
      <p:sp>
        <p:nvSpPr>
          <p:cNvPr id="13" name="TextBox 12"/>
          <p:cNvSpPr txBox="1"/>
          <p:nvPr/>
        </p:nvSpPr>
        <p:spPr>
          <a:xfrm>
            <a:off x="3779912" y="3624846"/>
            <a:ext cx="1915909" cy="369332"/>
          </a:xfrm>
          <a:prstGeom prst="rect">
            <a:avLst/>
          </a:prstGeom>
          <a:noFill/>
        </p:spPr>
        <p:txBody>
          <a:bodyPr wrap="none" rtlCol="0">
            <a:spAutoFit/>
          </a:bodyPr>
          <a:lstStyle/>
          <a:p>
            <a:r>
              <a:rPr lang="pt-PT" u="none" dirty="0" smtClean="0">
                <a:solidFill>
                  <a:schemeClr val="bg1">
                    <a:lumMod val="50000"/>
                  </a:schemeClr>
                </a:solidFill>
              </a:rPr>
              <a:t>Sinal ativo a </a:t>
            </a:r>
            <a:r>
              <a:rPr lang="pt-PT" i="1" u="none" dirty="0" smtClean="0">
                <a:solidFill>
                  <a:schemeClr val="bg1">
                    <a:lumMod val="50000"/>
                  </a:schemeClr>
                </a:solidFill>
              </a:rPr>
              <a:t>low:</a:t>
            </a:r>
            <a:endParaRPr lang="en-GB" u="none" dirty="0">
              <a:solidFill>
                <a:schemeClr val="bg1">
                  <a:lumMod val="50000"/>
                </a:schemeClr>
              </a:solidFill>
            </a:endParaRPr>
          </a:p>
        </p:txBody>
      </p:sp>
    </p:spTree>
    <p:extLst>
      <p:ext uri="{BB962C8B-B14F-4D97-AF65-F5344CB8AC3E}">
        <p14:creationId xmlns:p14="http://schemas.microsoft.com/office/powerpoint/2010/main" val="373591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4FE036F-9E95-44B0-8EDA-CFB77DE8D5DA}" type="slidenum">
              <a:rPr lang="en-US"/>
              <a:pPr/>
              <a:t>40</a:t>
            </a:fld>
            <a:endParaRPr lang="en-US"/>
          </a:p>
        </p:txBody>
      </p:sp>
      <p:graphicFrame>
        <p:nvGraphicFramePr>
          <p:cNvPr id="252932" name="Object 4"/>
          <p:cNvGraphicFramePr>
            <a:graphicFrameLocks noChangeAspect="1"/>
          </p:cNvGraphicFramePr>
          <p:nvPr/>
        </p:nvGraphicFramePr>
        <p:xfrm>
          <a:off x="914400" y="2566988"/>
          <a:ext cx="6781800" cy="3721100"/>
        </p:xfrm>
        <a:graphic>
          <a:graphicData uri="http://schemas.openxmlformats.org/presentationml/2006/ole">
            <mc:AlternateContent xmlns:mc="http://schemas.openxmlformats.org/markup-compatibility/2006">
              <mc:Choice xmlns:v="urn:schemas-microsoft-com:vml" Requires="v">
                <p:oleObj spid="_x0000_s123016" name="Artwork" r:id="rId4" imgW="5380952" imgH="2952381" progId="">
                  <p:embed/>
                </p:oleObj>
              </mc:Choice>
              <mc:Fallback>
                <p:oleObj name="Artwork" r:id="rId4" imgW="5380952" imgH="295238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566988"/>
                        <a:ext cx="6781800" cy="3721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2931" name="Object 3"/>
          <p:cNvGraphicFramePr>
            <a:graphicFrameLocks noChangeAspect="1"/>
          </p:cNvGraphicFramePr>
          <p:nvPr/>
        </p:nvGraphicFramePr>
        <p:xfrm>
          <a:off x="3162300" y="241300"/>
          <a:ext cx="2362200" cy="2538413"/>
        </p:xfrm>
        <a:graphic>
          <a:graphicData uri="http://schemas.openxmlformats.org/presentationml/2006/ole">
            <mc:AlternateContent xmlns:mc="http://schemas.openxmlformats.org/markup-compatibility/2006">
              <mc:Choice xmlns:v="urn:schemas-microsoft-com:vml" Requires="v">
                <p:oleObj spid="_x0000_s123017" name="Artwork" r:id="rId6" imgW="1571844" imgH="1495634" progId="">
                  <p:embed/>
                </p:oleObj>
              </mc:Choice>
              <mc:Fallback>
                <p:oleObj name="Artwork" r:id="rId6" imgW="1571844" imgH="1495634"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r="11429"/>
                      <a:stretch>
                        <a:fillRect/>
                      </a:stretch>
                    </p:blipFill>
                    <p:spPr bwMode="auto">
                      <a:xfrm>
                        <a:off x="3162300" y="241300"/>
                        <a:ext cx="2362200" cy="2538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5364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2932"/>
                                        </p:tgtEl>
                                        <p:attrNameLst>
                                          <p:attrName>style.visibility</p:attrName>
                                        </p:attrNameLst>
                                      </p:cBhvr>
                                      <p:to>
                                        <p:strVal val="visible"/>
                                      </p:to>
                                    </p:set>
                                    <p:anim calcmode="lin" valueType="num">
                                      <p:cBhvr additive="base">
                                        <p:cTn id="7" dur="500" fill="hold"/>
                                        <p:tgtEl>
                                          <p:spTgt spid="252932"/>
                                        </p:tgtEl>
                                        <p:attrNameLst>
                                          <p:attrName>ppt_x</p:attrName>
                                        </p:attrNameLst>
                                      </p:cBhvr>
                                      <p:tavLst>
                                        <p:tav tm="0">
                                          <p:val>
                                            <p:strVal val="#ppt_x"/>
                                          </p:val>
                                        </p:tav>
                                        <p:tav tm="100000">
                                          <p:val>
                                            <p:strVal val="#ppt_x"/>
                                          </p:val>
                                        </p:tav>
                                      </p:tavLst>
                                    </p:anim>
                                    <p:anim calcmode="lin" valueType="num">
                                      <p:cBhvr additive="base">
                                        <p:cTn id="8" dur="500" fill="hold"/>
                                        <p:tgtEl>
                                          <p:spTgt spid="2529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FA238AD-973D-40FA-87AA-AD07BD29229F}" type="slidenum">
              <a:rPr lang="en-US"/>
              <a:pPr/>
              <a:t>41</a:t>
            </a:fld>
            <a:endParaRPr lang="en-US"/>
          </a:p>
        </p:txBody>
      </p:sp>
      <p:sp>
        <p:nvSpPr>
          <p:cNvPr id="277506" name="Rectangle 2"/>
          <p:cNvSpPr>
            <a:spLocks noGrp="1" noChangeArrowheads="1"/>
          </p:cNvSpPr>
          <p:nvPr>
            <p:ph type="title"/>
          </p:nvPr>
        </p:nvSpPr>
        <p:spPr/>
        <p:txBody>
          <a:bodyPr/>
          <a:lstStyle/>
          <a:p>
            <a:r>
              <a:rPr lang="en-US" dirty="0" err="1"/>
              <a:t>Diagramas</a:t>
            </a:r>
            <a:r>
              <a:rPr lang="en-US" dirty="0"/>
              <a:t> </a:t>
            </a:r>
            <a:r>
              <a:rPr lang="en-US" dirty="0" err="1"/>
              <a:t>temporais</a:t>
            </a:r>
            <a:endParaRPr lang="en-US" dirty="0"/>
          </a:p>
        </p:txBody>
      </p:sp>
      <p:graphicFrame>
        <p:nvGraphicFramePr>
          <p:cNvPr id="277508" name="Object 4"/>
          <p:cNvGraphicFramePr>
            <a:graphicFrameLocks noChangeAspect="1"/>
          </p:cNvGraphicFramePr>
          <p:nvPr/>
        </p:nvGraphicFramePr>
        <p:xfrm>
          <a:off x="214313" y="1866900"/>
          <a:ext cx="8688387" cy="3287713"/>
        </p:xfrm>
        <a:graphic>
          <a:graphicData uri="http://schemas.openxmlformats.org/presentationml/2006/ole">
            <mc:AlternateContent xmlns:mc="http://schemas.openxmlformats.org/markup-compatibility/2006">
              <mc:Choice xmlns:v="urn:schemas-microsoft-com:vml" Requires="v">
                <p:oleObj spid="_x0000_s123973" name="Artwork" r:id="rId4" imgW="8228571" imgH="3115110" progId="">
                  <p:embed/>
                </p:oleObj>
              </mc:Choice>
              <mc:Fallback>
                <p:oleObj name="Artwork" r:id="rId4" imgW="8228571" imgH="311511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3" y="1866900"/>
                        <a:ext cx="8688387" cy="3287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288694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FE8DA1D-5D70-40EF-8858-2EEA31AD6A5A}" type="slidenum">
              <a:rPr lang="en-US"/>
              <a:pPr/>
              <a:t>42</a:t>
            </a:fld>
            <a:endParaRPr lang="en-US"/>
          </a:p>
        </p:txBody>
      </p:sp>
      <p:sp>
        <p:nvSpPr>
          <p:cNvPr id="297986" name="Rectangle 2"/>
          <p:cNvSpPr>
            <a:spLocks noChangeArrowheads="1"/>
          </p:cNvSpPr>
          <p:nvPr/>
        </p:nvSpPr>
        <p:spPr bwMode="auto">
          <a:xfrm>
            <a:off x="0" y="254000"/>
            <a:ext cx="9144000" cy="609600"/>
          </a:xfrm>
          <a:prstGeom prst="rect">
            <a:avLst/>
          </a:prstGeom>
          <a:noFill/>
          <a:ln w="9525">
            <a:noFill/>
            <a:miter lim="800000"/>
            <a:headEnd/>
            <a:tailEnd/>
          </a:ln>
          <a:effectLst/>
        </p:spPr>
        <p:txBody>
          <a:bodyPr anchor="ctr"/>
          <a:lstStyle/>
          <a:p>
            <a:pPr algn="ctr"/>
            <a:r>
              <a:rPr lang="en-US" sz="3400" u="none" dirty="0" err="1">
                <a:solidFill>
                  <a:schemeClr val="tx2"/>
                </a:solidFill>
                <a:latin typeface="+mj-lt"/>
                <a:ea typeface="+mj-ea"/>
                <a:cs typeface="+mj-cs"/>
              </a:rPr>
              <a:t>Análise</a:t>
            </a:r>
            <a:r>
              <a:rPr lang="en-US" sz="3400" u="none" dirty="0">
                <a:solidFill>
                  <a:schemeClr val="tx2"/>
                </a:solidFill>
                <a:latin typeface="+mj-lt"/>
                <a:ea typeface="+mj-ea"/>
                <a:cs typeface="+mj-cs"/>
              </a:rPr>
              <a:t> de </a:t>
            </a:r>
            <a:r>
              <a:rPr lang="en-US" sz="3400" u="none" dirty="0" err="1">
                <a:solidFill>
                  <a:schemeClr val="tx2"/>
                </a:solidFill>
                <a:latin typeface="+mj-lt"/>
                <a:ea typeface="+mj-ea"/>
                <a:cs typeface="+mj-cs"/>
              </a:rPr>
              <a:t>máquinas</a:t>
            </a:r>
            <a:r>
              <a:rPr lang="en-US" sz="3400" u="none" dirty="0">
                <a:solidFill>
                  <a:schemeClr val="tx2"/>
                </a:solidFill>
                <a:latin typeface="+mj-lt"/>
                <a:ea typeface="+mj-ea"/>
                <a:cs typeface="+mj-cs"/>
              </a:rPr>
              <a:t> de </a:t>
            </a:r>
            <a:r>
              <a:rPr lang="en-US" sz="3400" u="none" dirty="0" err="1">
                <a:solidFill>
                  <a:schemeClr val="tx2"/>
                </a:solidFill>
                <a:latin typeface="+mj-lt"/>
                <a:ea typeface="+mj-ea"/>
                <a:cs typeface="+mj-cs"/>
              </a:rPr>
              <a:t>estados</a:t>
            </a:r>
            <a:r>
              <a:rPr lang="en-US" sz="3400" u="none" dirty="0">
                <a:solidFill>
                  <a:schemeClr val="tx2"/>
                </a:solidFill>
                <a:latin typeface="+mj-lt"/>
                <a:ea typeface="+mj-ea"/>
                <a:cs typeface="+mj-cs"/>
              </a:rPr>
              <a:t>: </a:t>
            </a:r>
            <a:r>
              <a:rPr lang="en-US" sz="3400" u="none" dirty="0" err="1">
                <a:solidFill>
                  <a:schemeClr val="tx2"/>
                </a:solidFill>
                <a:latin typeface="+mj-lt"/>
                <a:ea typeface="+mj-ea"/>
                <a:cs typeface="+mj-cs"/>
              </a:rPr>
              <a:t>exemplo</a:t>
            </a:r>
            <a:r>
              <a:rPr lang="en-US" sz="3400" u="none" dirty="0">
                <a:solidFill>
                  <a:schemeClr val="tx2"/>
                </a:solidFill>
                <a:latin typeface="+mj-lt"/>
                <a:ea typeface="+mj-ea"/>
                <a:cs typeface="+mj-cs"/>
              </a:rPr>
              <a:t> II</a:t>
            </a:r>
          </a:p>
        </p:txBody>
      </p:sp>
      <p:pic>
        <p:nvPicPr>
          <p:cNvPr id="297987" name="Picture 3"/>
          <p:cNvPicPr>
            <a:picLocks noChangeAspect="1" noChangeArrowheads="1"/>
          </p:cNvPicPr>
          <p:nvPr/>
        </p:nvPicPr>
        <p:blipFill>
          <a:blip r:embed="rId3" cstate="print"/>
          <a:srcRect/>
          <a:stretch>
            <a:fillRect/>
          </a:stretch>
        </p:blipFill>
        <p:spPr bwMode="auto">
          <a:xfrm>
            <a:off x="269875" y="811213"/>
            <a:ext cx="8604250" cy="5235575"/>
          </a:xfrm>
          <a:prstGeom prst="rect">
            <a:avLst/>
          </a:prstGeom>
          <a:noFill/>
          <a:ln w="9525">
            <a:noFill/>
            <a:miter lim="800000"/>
            <a:headEnd/>
            <a:tailEnd/>
          </a:ln>
          <a:effectLst/>
        </p:spPr>
      </p:pic>
    </p:spTree>
    <p:extLst>
      <p:ext uri="{BB962C8B-B14F-4D97-AF65-F5344CB8AC3E}">
        <p14:creationId xmlns:p14="http://schemas.microsoft.com/office/powerpoint/2010/main" val="42592033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8178796-768D-489E-AB6B-A90D7459EC05}" type="slidenum">
              <a:rPr lang="en-US"/>
              <a:pPr/>
              <a:t>43</a:t>
            </a:fld>
            <a:endParaRPr lang="en-US"/>
          </a:p>
        </p:txBody>
      </p:sp>
      <p:sp>
        <p:nvSpPr>
          <p:cNvPr id="279556" name="Rectangle 4"/>
          <p:cNvSpPr>
            <a:spLocks noChangeArrowheads="1"/>
          </p:cNvSpPr>
          <p:nvPr/>
        </p:nvSpPr>
        <p:spPr bwMode="auto">
          <a:xfrm>
            <a:off x="317822" y="254000"/>
            <a:ext cx="8502650" cy="609600"/>
          </a:xfrm>
          <a:prstGeom prst="rect">
            <a:avLst/>
          </a:prstGeom>
          <a:noFill/>
          <a:ln w="9525">
            <a:noFill/>
            <a:miter lim="800000"/>
            <a:headEnd/>
            <a:tailEnd/>
          </a:ln>
          <a:effectLst/>
        </p:spPr>
        <p:txBody>
          <a:bodyPr anchor="ctr"/>
          <a:lstStyle/>
          <a:p>
            <a:pPr algn="ctr"/>
            <a:r>
              <a:rPr lang="pt-PT" sz="4400" u="none" dirty="0" smtClean="0">
                <a:solidFill>
                  <a:schemeClr val="tx2"/>
                </a:solidFill>
                <a:latin typeface="+mj-lt"/>
                <a:ea typeface="+mj-ea"/>
                <a:cs typeface="+mj-cs"/>
              </a:rPr>
              <a:t>Limitações temporais</a:t>
            </a:r>
            <a:endParaRPr lang="pt-PT" sz="4400" u="none" dirty="0">
              <a:solidFill>
                <a:schemeClr val="tx2"/>
              </a:solidFill>
              <a:latin typeface="+mj-lt"/>
              <a:ea typeface="+mj-ea"/>
              <a:cs typeface="+mj-cs"/>
            </a:endParaRPr>
          </a:p>
        </p:txBody>
      </p:sp>
      <p:sp>
        <p:nvSpPr>
          <p:cNvPr id="7" name="TextBox 6"/>
          <p:cNvSpPr txBox="1"/>
          <p:nvPr/>
        </p:nvSpPr>
        <p:spPr>
          <a:xfrm>
            <a:off x="362309" y="929827"/>
            <a:ext cx="8315865" cy="1938992"/>
          </a:xfrm>
          <a:prstGeom prst="rect">
            <a:avLst/>
          </a:prstGeom>
          <a:noFill/>
        </p:spPr>
        <p:txBody>
          <a:bodyPr wrap="square" rtlCol="0">
            <a:spAutoFit/>
          </a:bodyPr>
          <a:lstStyle/>
          <a:p>
            <a:r>
              <a:rPr lang="pt-PT" sz="2400" u="none" dirty="0"/>
              <a:t>Dadas especificações temporais dos elementos </a:t>
            </a:r>
            <a:r>
              <a:rPr lang="pt-PT" sz="2400" u="none" dirty="0" smtClean="0"/>
              <a:t>de memória </a:t>
            </a:r>
            <a:r>
              <a:rPr lang="pt-PT" sz="2400" u="none" dirty="0"/>
              <a:t>e dos tempos de propagação dos elementos</a:t>
            </a:r>
          </a:p>
          <a:p>
            <a:r>
              <a:rPr lang="pt-PT" sz="2400" u="none" dirty="0"/>
              <a:t>combinatórios coloca-se o problema de determinar</a:t>
            </a:r>
          </a:p>
          <a:p>
            <a:r>
              <a:rPr lang="pt-PT" sz="2400" u="none" dirty="0"/>
              <a:t>qual a frequência máxima de funcionamento dum</a:t>
            </a:r>
          </a:p>
          <a:p>
            <a:r>
              <a:rPr lang="pt-PT" sz="2400" u="none" dirty="0" smtClean="0"/>
              <a:t>sistema sequencial síncrono.</a:t>
            </a:r>
            <a:endParaRPr lang="pt-PT" sz="2400" u="none" dirty="0"/>
          </a:p>
        </p:txBody>
      </p:sp>
      <p:sp>
        <p:nvSpPr>
          <p:cNvPr id="8" name="TextBox 7"/>
          <p:cNvSpPr txBox="1"/>
          <p:nvPr/>
        </p:nvSpPr>
        <p:spPr>
          <a:xfrm>
            <a:off x="368067" y="3169719"/>
            <a:ext cx="8315865" cy="1200329"/>
          </a:xfrm>
          <a:prstGeom prst="rect">
            <a:avLst/>
          </a:prstGeom>
          <a:noFill/>
        </p:spPr>
        <p:txBody>
          <a:bodyPr wrap="square" rtlCol="0">
            <a:spAutoFit/>
          </a:bodyPr>
          <a:lstStyle/>
          <a:p>
            <a:r>
              <a:rPr lang="pt-PT" sz="2400" u="none" dirty="0" smtClean="0"/>
              <a:t>Parâmetros temporais:</a:t>
            </a:r>
          </a:p>
          <a:p>
            <a:pPr>
              <a:buFontTx/>
              <a:buChar char="-"/>
            </a:pPr>
            <a:r>
              <a:rPr lang="pt-PT" sz="2400" u="none" dirty="0" smtClean="0"/>
              <a:t> flip-flops: </a:t>
            </a:r>
            <a:r>
              <a:rPr lang="pt-PT" sz="2400" u="none" dirty="0" err="1" smtClean="0"/>
              <a:t>T</a:t>
            </a:r>
            <a:r>
              <a:rPr lang="pt-PT" sz="2400" u="none" baseline="-25000" dirty="0" err="1" smtClean="0"/>
              <a:t>setup</a:t>
            </a:r>
            <a:r>
              <a:rPr lang="pt-PT" sz="2400" u="none" dirty="0" smtClean="0"/>
              <a:t>, </a:t>
            </a:r>
            <a:r>
              <a:rPr lang="pt-PT" sz="2400" u="none" dirty="0" err="1" smtClean="0"/>
              <a:t>T</a:t>
            </a:r>
            <a:r>
              <a:rPr lang="pt-PT" sz="2400" u="none" baseline="-25000" dirty="0" err="1"/>
              <a:t>hold</a:t>
            </a:r>
            <a:r>
              <a:rPr lang="pt-PT" sz="2400" u="none" dirty="0" smtClean="0"/>
              <a:t>, </a:t>
            </a:r>
            <a:r>
              <a:rPr lang="pt-PT" sz="2400" u="none" dirty="0" err="1" smtClean="0"/>
              <a:t>max</a:t>
            </a:r>
            <a:r>
              <a:rPr lang="pt-PT" sz="2400" u="none" dirty="0" smtClean="0"/>
              <a:t>(</a:t>
            </a:r>
            <a:r>
              <a:rPr lang="pt-PT" sz="2400" u="none" dirty="0" err="1" smtClean="0"/>
              <a:t>T</a:t>
            </a:r>
            <a:r>
              <a:rPr lang="pt-PT" sz="2400" u="none" baseline="-25000" dirty="0" err="1" smtClean="0"/>
              <a:t>pHL</a:t>
            </a:r>
            <a:r>
              <a:rPr lang="pt-PT" sz="2400" u="none" dirty="0" err="1" smtClean="0"/>
              <a:t>,T</a:t>
            </a:r>
            <a:r>
              <a:rPr lang="pt-PT" sz="2400" u="none" baseline="-25000" dirty="0" err="1" smtClean="0"/>
              <a:t>pLH</a:t>
            </a:r>
            <a:r>
              <a:rPr lang="pt-PT" sz="2400" u="none" dirty="0" smtClean="0"/>
              <a:t>)</a:t>
            </a:r>
          </a:p>
          <a:p>
            <a:pPr>
              <a:buFontTx/>
              <a:buChar char="-"/>
            </a:pPr>
            <a:r>
              <a:rPr lang="pt-PT" sz="2400" u="none" dirty="0"/>
              <a:t> </a:t>
            </a:r>
            <a:r>
              <a:rPr lang="pt-PT" sz="2400" u="none" dirty="0" smtClean="0"/>
              <a:t>lógica para cálculo do estado seguinte: </a:t>
            </a:r>
            <a:r>
              <a:rPr lang="pt-PT" sz="2400" u="none" dirty="0" err="1" smtClean="0"/>
              <a:t>T</a:t>
            </a:r>
            <a:r>
              <a:rPr lang="pt-PT" sz="2400" u="none" baseline="-25000" dirty="0" err="1" smtClean="0"/>
              <a:t>p</a:t>
            </a:r>
            <a:r>
              <a:rPr lang="pt-PT" sz="2400" u="none" dirty="0" smtClean="0"/>
              <a:t> </a:t>
            </a:r>
            <a:endParaRPr lang="pt-PT" sz="2400" u="none" dirty="0"/>
          </a:p>
        </p:txBody>
      </p:sp>
    </p:spTree>
    <p:extLst>
      <p:ext uri="{BB962C8B-B14F-4D97-AF65-F5344CB8AC3E}">
        <p14:creationId xmlns:p14="http://schemas.microsoft.com/office/powerpoint/2010/main" val="25425255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8178796-768D-489E-AB6B-A90D7459EC05}" type="slidenum">
              <a:rPr lang="en-US"/>
              <a:pPr/>
              <a:t>44</a:t>
            </a:fld>
            <a:endParaRPr lang="en-US"/>
          </a:p>
        </p:txBody>
      </p:sp>
      <p:sp>
        <p:nvSpPr>
          <p:cNvPr id="6" name="TextBox 5"/>
          <p:cNvSpPr txBox="1"/>
          <p:nvPr/>
        </p:nvSpPr>
        <p:spPr>
          <a:xfrm>
            <a:off x="733246" y="5071954"/>
            <a:ext cx="3481851" cy="369332"/>
          </a:xfrm>
          <a:prstGeom prst="rect">
            <a:avLst/>
          </a:prstGeom>
          <a:noFill/>
        </p:spPr>
        <p:txBody>
          <a:bodyPr wrap="none" rtlCol="0">
            <a:spAutoFit/>
          </a:bodyPr>
          <a:lstStyle/>
          <a:p>
            <a:r>
              <a:rPr lang="pt-PT" u="none" dirty="0" err="1" smtClean="0"/>
              <a:t>T</a:t>
            </a:r>
            <a:r>
              <a:rPr lang="pt-PT" u="none" baseline="-25000" dirty="0" err="1"/>
              <a:t>clk</a:t>
            </a:r>
            <a:r>
              <a:rPr lang="pt-PT" u="none" dirty="0" smtClean="0"/>
              <a:t> &gt; </a:t>
            </a:r>
            <a:r>
              <a:rPr lang="pt-PT" u="none" dirty="0" err="1" smtClean="0"/>
              <a:t>T</a:t>
            </a:r>
            <a:r>
              <a:rPr lang="pt-PT" u="none" baseline="-25000" dirty="0" err="1" smtClean="0"/>
              <a:t>setup</a:t>
            </a:r>
            <a:r>
              <a:rPr lang="pt-PT" u="none" dirty="0" smtClean="0"/>
              <a:t> + </a:t>
            </a:r>
            <a:r>
              <a:rPr lang="pt-PT" u="none" dirty="0" err="1" smtClean="0"/>
              <a:t>max</a:t>
            </a:r>
            <a:r>
              <a:rPr lang="pt-PT" u="none" dirty="0" smtClean="0"/>
              <a:t>(</a:t>
            </a:r>
            <a:r>
              <a:rPr lang="pt-PT" u="none" dirty="0" err="1" smtClean="0"/>
              <a:t>T</a:t>
            </a:r>
            <a:r>
              <a:rPr lang="pt-PT" u="none" baseline="-25000" dirty="0" err="1" smtClean="0"/>
              <a:t>pHL</a:t>
            </a:r>
            <a:r>
              <a:rPr lang="pt-PT" u="none" dirty="0" err="1" smtClean="0"/>
              <a:t>,T</a:t>
            </a:r>
            <a:r>
              <a:rPr lang="pt-PT" u="none" baseline="-25000" dirty="0" err="1" smtClean="0"/>
              <a:t>pLH</a:t>
            </a:r>
            <a:r>
              <a:rPr lang="pt-PT" u="none" dirty="0" smtClean="0"/>
              <a:t>) + </a:t>
            </a:r>
            <a:r>
              <a:rPr lang="pt-PT" u="none" dirty="0" err="1" smtClean="0"/>
              <a:t>T</a:t>
            </a:r>
            <a:r>
              <a:rPr lang="pt-PT" u="none" baseline="-25000" dirty="0" err="1" smtClean="0"/>
              <a:t>p</a:t>
            </a:r>
            <a:endParaRPr lang="en-US" u="none" baseline="-25000" dirty="0"/>
          </a:p>
        </p:txBody>
      </p:sp>
      <p:pic>
        <p:nvPicPr>
          <p:cNvPr id="301059" name="Picture 3"/>
          <p:cNvPicPr>
            <a:picLocks noChangeAspect="1" noChangeArrowheads="1"/>
          </p:cNvPicPr>
          <p:nvPr/>
        </p:nvPicPr>
        <p:blipFill>
          <a:blip r:embed="rId3" cstate="print">
            <a:biLevel thresh="50000"/>
          </a:blip>
          <a:stretch>
            <a:fillRect/>
          </a:stretch>
        </p:blipFill>
        <p:spPr bwMode="auto">
          <a:xfrm>
            <a:off x="1207711" y="1628237"/>
            <a:ext cx="6410325" cy="2867025"/>
          </a:xfrm>
          <a:prstGeom prst="rect">
            <a:avLst/>
          </a:prstGeom>
          <a:noFill/>
          <a:ln>
            <a:noFill/>
          </a:ln>
        </p:spPr>
      </p:pic>
      <p:sp>
        <p:nvSpPr>
          <p:cNvPr id="7" name="TextBox 6"/>
          <p:cNvSpPr txBox="1"/>
          <p:nvPr/>
        </p:nvSpPr>
        <p:spPr>
          <a:xfrm>
            <a:off x="755576" y="5507940"/>
            <a:ext cx="2794996" cy="369332"/>
          </a:xfrm>
          <a:prstGeom prst="rect">
            <a:avLst/>
          </a:prstGeom>
          <a:noFill/>
        </p:spPr>
        <p:txBody>
          <a:bodyPr wrap="none" rtlCol="0">
            <a:spAutoFit/>
          </a:bodyPr>
          <a:lstStyle/>
          <a:p>
            <a:r>
              <a:rPr lang="pt-PT" u="none" dirty="0" smtClean="0"/>
              <a:t>T</a:t>
            </a:r>
            <a:r>
              <a:rPr lang="pt-PT" u="none" baseline="-25000" dirty="0" smtClean="0"/>
              <a:t>hold</a:t>
            </a:r>
            <a:r>
              <a:rPr lang="pt-PT" u="none" dirty="0" smtClean="0"/>
              <a:t> </a:t>
            </a:r>
            <a:r>
              <a:rPr lang="pt-PT" u="none" smtClean="0"/>
              <a:t>&lt; </a:t>
            </a:r>
            <a:r>
              <a:rPr lang="pt-PT" u="none" smtClean="0"/>
              <a:t>min(T</a:t>
            </a:r>
            <a:r>
              <a:rPr lang="pt-PT" u="none" baseline="-25000" smtClean="0"/>
              <a:t>pHL</a:t>
            </a:r>
            <a:r>
              <a:rPr lang="pt-PT" u="none" smtClean="0"/>
              <a:t>,T</a:t>
            </a:r>
            <a:r>
              <a:rPr lang="pt-PT" u="none" baseline="-25000" smtClean="0"/>
              <a:t>pLH</a:t>
            </a:r>
            <a:r>
              <a:rPr lang="pt-PT" u="none" dirty="0" smtClean="0"/>
              <a:t>) + T</a:t>
            </a:r>
            <a:r>
              <a:rPr lang="pt-PT" u="none" baseline="-25000" dirty="0" smtClean="0"/>
              <a:t>p</a:t>
            </a:r>
            <a:endParaRPr lang="en-US" u="none" baseline="-25000" dirty="0"/>
          </a:p>
        </p:txBody>
      </p:sp>
      <p:sp>
        <p:nvSpPr>
          <p:cNvPr id="8" name="Rectangle 4"/>
          <p:cNvSpPr>
            <a:spLocks noChangeArrowheads="1"/>
          </p:cNvSpPr>
          <p:nvPr/>
        </p:nvSpPr>
        <p:spPr bwMode="auto">
          <a:xfrm>
            <a:off x="317822" y="254000"/>
            <a:ext cx="8502650" cy="609600"/>
          </a:xfrm>
          <a:prstGeom prst="rect">
            <a:avLst/>
          </a:prstGeom>
          <a:noFill/>
          <a:ln w="9525">
            <a:noFill/>
            <a:miter lim="800000"/>
            <a:headEnd/>
            <a:tailEnd/>
          </a:ln>
          <a:effectLst/>
        </p:spPr>
        <p:txBody>
          <a:bodyPr anchor="ctr"/>
          <a:lstStyle/>
          <a:p>
            <a:pPr algn="ctr"/>
            <a:r>
              <a:rPr lang="pt-PT" sz="4400" u="none" dirty="0" smtClean="0">
                <a:solidFill>
                  <a:schemeClr val="tx2"/>
                </a:solidFill>
                <a:latin typeface="+mj-lt"/>
                <a:ea typeface="+mj-ea"/>
                <a:cs typeface="+mj-cs"/>
              </a:rPr>
              <a:t>Limitações temporais</a:t>
            </a:r>
            <a:endParaRPr lang="pt-PT" sz="4400" u="none" dirty="0">
              <a:solidFill>
                <a:schemeClr val="tx2"/>
              </a:solidFill>
              <a:latin typeface="+mj-lt"/>
              <a:ea typeface="+mj-ea"/>
              <a:cs typeface="+mj-cs"/>
            </a:endParaRPr>
          </a:p>
        </p:txBody>
      </p:sp>
    </p:spTree>
    <p:extLst>
      <p:ext uri="{BB962C8B-B14F-4D97-AF65-F5344CB8AC3E}">
        <p14:creationId xmlns:p14="http://schemas.microsoft.com/office/powerpoint/2010/main" val="1344750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8178796-768D-489E-AB6B-A90D7459EC05}" type="slidenum">
              <a:rPr lang="en-US"/>
              <a:pPr/>
              <a:t>45</a:t>
            </a:fld>
            <a:endParaRPr lang="en-US"/>
          </a:p>
        </p:txBody>
      </p:sp>
      <p:graphicFrame>
        <p:nvGraphicFramePr>
          <p:cNvPr id="302082" name="Object 2"/>
          <p:cNvGraphicFramePr>
            <a:graphicFrameLocks noChangeAspect="1"/>
          </p:cNvGraphicFramePr>
          <p:nvPr>
            <p:extLst>
              <p:ext uri="{D42A27DB-BD31-4B8C-83A1-F6EECF244321}">
                <p14:modId xmlns:p14="http://schemas.microsoft.com/office/powerpoint/2010/main" val="3725249424"/>
              </p:ext>
            </p:extLst>
          </p:nvPr>
        </p:nvGraphicFramePr>
        <p:xfrm>
          <a:off x="417909" y="2443822"/>
          <a:ext cx="5428874" cy="3376686"/>
        </p:xfrm>
        <a:graphic>
          <a:graphicData uri="http://schemas.openxmlformats.org/presentationml/2006/ole">
            <mc:AlternateContent xmlns:mc="http://schemas.openxmlformats.org/markup-compatibility/2006">
              <mc:Choice xmlns:v="urn:schemas-microsoft-com:vml" Requires="v">
                <p:oleObj spid="_x0000_s124997" name="Artwork" r:id="rId4" imgW="9142857" imgH="5687219" progId="">
                  <p:embed/>
                </p:oleObj>
              </mc:Choice>
              <mc:Fallback>
                <p:oleObj name="Artwork" r:id="rId4" imgW="9142857" imgH="568721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09" y="2443822"/>
                        <a:ext cx="5428874" cy="33766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486185" y="948905"/>
            <a:ext cx="6116996" cy="1200329"/>
          </a:xfrm>
          <a:prstGeom prst="rect">
            <a:avLst/>
          </a:prstGeom>
          <a:noFill/>
        </p:spPr>
        <p:txBody>
          <a:bodyPr wrap="none" rtlCol="0">
            <a:spAutoFit/>
          </a:bodyPr>
          <a:lstStyle/>
          <a:p>
            <a:r>
              <a:rPr lang="pt-PT" sz="2400" u="none" dirty="0" smtClean="0">
                <a:solidFill>
                  <a:srgbClr val="FF0000"/>
                </a:solidFill>
              </a:rPr>
              <a:t>Exemplo I: </a:t>
            </a:r>
          </a:p>
          <a:p>
            <a:pPr>
              <a:buFontTx/>
              <a:buChar char="-"/>
            </a:pPr>
            <a:r>
              <a:rPr lang="en-US" sz="2400" u="none" dirty="0" err="1" smtClean="0">
                <a:solidFill>
                  <a:schemeClr val="accent4"/>
                </a:solidFill>
              </a:rPr>
              <a:t>T</a:t>
            </a:r>
            <a:r>
              <a:rPr lang="en-US" sz="2400" u="none" baseline="-25000" dirty="0" err="1" smtClean="0">
                <a:solidFill>
                  <a:schemeClr val="accent4"/>
                </a:solidFill>
              </a:rPr>
              <a:t>setup</a:t>
            </a:r>
            <a:r>
              <a:rPr lang="en-US" sz="2400" u="none" dirty="0" smtClean="0">
                <a:solidFill>
                  <a:schemeClr val="accent4"/>
                </a:solidFill>
              </a:rPr>
              <a:t> </a:t>
            </a:r>
            <a:r>
              <a:rPr lang="en-US" sz="2400" u="none" dirty="0">
                <a:solidFill>
                  <a:schemeClr val="accent4"/>
                </a:solidFill>
              </a:rPr>
              <a:t>= 10ns, </a:t>
            </a:r>
            <a:r>
              <a:rPr lang="en-US" sz="2400" u="none" dirty="0" err="1" smtClean="0">
                <a:solidFill>
                  <a:schemeClr val="accent4"/>
                </a:solidFill>
              </a:rPr>
              <a:t>T</a:t>
            </a:r>
            <a:r>
              <a:rPr lang="en-US" sz="2400" u="none" baseline="-25000" dirty="0" err="1">
                <a:solidFill>
                  <a:schemeClr val="accent4"/>
                </a:solidFill>
              </a:rPr>
              <a:t>hold</a:t>
            </a:r>
            <a:r>
              <a:rPr lang="en-US" sz="2400" u="none" dirty="0" smtClean="0">
                <a:solidFill>
                  <a:schemeClr val="accent4"/>
                </a:solidFill>
              </a:rPr>
              <a:t> </a:t>
            </a:r>
            <a:r>
              <a:rPr lang="en-US" sz="2400" u="none" dirty="0">
                <a:solidFill>
                  <a:schemeClr val="accent4"/>
                </a:solidFill>
              </a:rPr>
              <a:t>= 5ns, </a:t>
            </a:r>
            <a:r>
              <a:rPr lang="en-US" sz="2400" u="none" dirty="0" err="1">
                <a:solidFill>
                  <a:schemeClr val="accent4"/>
                </a:solidFill>
              </a:rPr>
              <a:t>T</a:t>
            </a:r>
            <a:r>
              <a:rPr lang="en-US" sz="2400" u="none" baseline="-25000" dirty="0" err="1">
                <a:solidFill>
                  <a:schemeClr val="accent4"/>
                </a:solidFill>
              </a:rPr>
              <a:t>pHL</a:t>
            </a:r>
            <a:r>
              <a:rPr lang="en-US" sz="2400" u="none" dirty="0">
                <a:solidFill>
                  <a:schemeClr val="accent4"/>
                </a:solidFill>
              </a:rPr>
              <a:t>=</a:t>
            </a:r>
            <a:r>
              <a:rPr lang="en-US" sz="2400" u="none" dirty="0" err="1">
                <a:solidFill>
                  <a:schemeClr val="accent4"/>
                </a:solidFill>
              </a:rPr>
              <a:t>T</a:t>
            </a:r>
            <a:r>
              <a:rPr lang="en-US" sz="2400" u="none" baseline="-25000" dirty="0" err="1">
                <a:solidFill>
                  <a:schemeClr val="accent4"/>
                </a:solidFill>
              </a:rPr>
              <a:t>pLH</a:t>
            </a:r>
            <a:r>
              <a:rPr lang="en-US" sz="2400" u="none" dirty="0">
                <a:solidFill>
                  <a:schemeClr val="accent4"/>
                </a:solidFill>
              </a:rPr>
              <a:t> = 20 </a:t>
            </a:r>
            <a:r>
              <a:rPr lang="en-US" sz="2400" u="none" dirty="0" smtClean="0">
                <a:solidFill>
                  <a:schemeClr val="accent4"/>
                </a:solidFill>
              </a:rPr>
              <a:t>ns</a:t>
            </a:r>
          </a:p>
          <a:p>
            <a:pPr>
              <a:buFontTx/>
              <a:buChar char="-"/>
            </a:pPr>
            <a:r>
              <a:rPr lang="pt-PT" sz="2400" u="none" dirty="0">
                <a:solidFill>
                  <a:schemeClr val="accent4"/>
                </a:solidFill>
              </a:rPr>
              <a:t> </a:t>
            </a:r>
            <a:r>
              <a:rPr lang="pt-PT" sz="2400" u="none" dirty="0" err="1">
                <a:solidFill>
                  <a:schemeClr val="accent4"/>
                </a:solidFill>
              </a:rPr>
              <a:t>T</a:t>
            </a:r>
            <a:r>
              <a:rPr lang="pt-PT" sz="2400" u="none" baseline="-25000" dirty="0" err="1">
                <a:solidFill>
                  <a:schemeClr val="accent4"/>
                </a:solidFill>
              </a:rPr>
              <a:t>p</a:t>
            </a:r>
            <a:r>
              <a:rPr lang="pt-PT" sz="2400" u="none" dirty="0">
                <a:solidFill>
                  <a:schemeClr val="accent4"/>
                </a:solidFill>
              </a:rPr>
              <a:t> portas elementares = 10 </a:t>
            </a:r>
            <a:r>
              <a:rPr lang="pt-PT" sz="2400" u="none" dirty="0" err="1">
                <a:solidFill>
                  <a:schemeClr val="accent4"/>
                </a:solidFill>
              </a:rPr>
              <a:t>ns</a:t>
            </a:r>
            <a:endParaRPr lang="en-US" sz="2400" u="none" dirty="0">
              <a:solidFill>
                <a:schemeClr val="accent4"/>
              </a:solidFill>
            </a:endParaRPr>
          </a:p>
        </p:txBody>
      </p:sp>
      <p:sp>
        <p:nvSpPr>
          <p:cNvPr id="6" name="TextBox 5"/>
          <p:cNvSpPr txBox="1"/>
          <p:nvPr/>
        </p:nvSpPr>
        <p:spPr>
          <a:xfrm>
            <a:off x="5265763" y="3307846"/>
            <a:ext cx="3719975" cy="707886"/>
          </a:xfrm>
          <a:prstGeom prst="rect">
            <a:avLst/>
          </a:prstGeom>
          <a:noFill/>
        </p:spPr>
        <p:txBody>
          <a:bodyPr wrap="square" rtlCol="0">
            <a:spAutoFit/>
          </a:bodyPr>
          <a:lstStyle/>
          <a:p>
            <a:r>
              <a:rPr lang="pt-PT" sz="2000" u="none" dirty="0" err="1" smtClean="0"/>
              <a:t>T</a:t>
            </a:r>
            <a:r>
              <a:rPr lang="pt-PT" sz="2000" u="none" baseline="-25000" dirty="0" err="1"/>
              <a:t>clk</a:t>
            </a:r>
            <a:r>
              <a:rPr lang="pt-PT" sz="2000" u="none" dirty="0" smtClean="0"/>
              <a:t> &gt; </a:t>
            </a:r>
            <a:r>
              <a:rPr lang="pt-PT" sz="2000" u="none" dirty="0" err="1" smtClean="0"/>
              <a:t>T</a:t>
            </a:r>
            <a:r>
              <a:rPr lang="pt-PT" sz="2000" u="none" baseline="-25000" dirty="0" err="1" smtClean="0"/>
              <a:t>setup</a:t>
            </a:r>
            <a:r>
              <a:rPr lang="pt-PT" sz="2000" u="none" dirty="0" smtClean="0"/>
              <a:t> + </a:t>
            </a:r>
            <a:r>
              <a:rPr lang="pt-PT" sz="2000" u="none" dirty="0" err="1" smtClean="0"/>
              <a:t>max</a:t>
            </a:r>
            <a:r>
              <a:rPr lang="pt-PT" sz="2000" u="none" dirty="0" smtClean="0"/>
              <a:t>(</a:t>
            </a:r>
            <a:r>
              <a:rPr lang="pt-PT" sz="2000" u="none" dirty="0" err="1" smtClean="0"/>
              <a:t>T</a:t>
            </a:r>
            <a:r>
              <a:rPr lang="pt-PT" sz="2000" u="none" baseline="-25000" dirty="0" err="1" smtClean="0"/>
              <a:t>pHL</a:t>
            </a:r>
            <a:r>
              <a:rPr lang="pt-PT" sz="2000" u="none" dirty="0" err="1" smtClean="0"/>
              <a:t>,T</a:t>
            </a:r>
            <a:r>
              <a:rPr lang="pt-PT" sz="2000" u="none" baseline="-25000" dirty="0" err="1" smtClean="0"/>
              <a:t>pLH</a:t>
            </a:r>
            <a:r>
              <a:rPr lang="pt-PT" sz="2000" u="none" dirty="0" smtClean="0"/>
              <a:t>) + 3×T</a:t>
            </a:r>
            <a:r>
              <a:rPr lang="pt-PT" sz="2000" u="none" baseline="-25000" dirty="0" smtClean="0"/>
              <a:t>p</a:t>
            </a:r>
            <a:r>
              <a:rPr lang="pt-PT" sz="2000" u="none" dirty="0" smtClean="0"/>
              <a:t>=10+20+30 = 60 </a:t>
            </a:r>
            <a:r>
              <a:rPr lang="pt-PT" sz="2000" u="none" dirty="0" err="1" smtClean="0"/>
              <a:t>ns</a:t>
            </a:r>
            <a:r>
              <a:rPr lang="pt-PT" sz="2000" u="none" dirty="0" smtClean="0"/>
              <a:t> = </a:t>
            </a:r>
            <a:r>
              <a:rPr lang="pt-PT" sz="2000" u="none" dirty="0" err="1" smtClean="0"/>
              <a:t>T</a:t>
            </a:r>
            <a:r>
              <a:rPr lang="pt-PT" sz="2000" u="none" baseline="-25000" dirty="0" err="1" smtClean="0"/>
              <a:t>min</a:t>
            </a:r>
            <a:endParaRPr lang="en-US" sz="2000" u="none" baseline="-25000" dirty="0"/>
          </a:p>
        </p:txBody>
      </p:sp>
      <p:sp>
        <p:nvSpPr>
          <p:cNvPr id="8" name="TextBox 7"/>
          <p:cNvSpPr txBox="1"/>
          <p:nvPr/>
        </p:nvSpPr>
        <p:spPr>
          <a:xfrm>
            <a:off x="5268699" y="4233942"/>
            <a:ext cx="3719975" cy="400110"/>
          </a:xfrm>
          <a:prstGeom prst="rect">
            <a:avLst/>
          </a:prstGeom>
          <a:noFill/>
        </p:spPr>
        <p:txBody>
          <a:bodyPr wrap="square" rtlCol="0">
            <a:spAutoFit/>
          </a:bodyPr>
          <a:lstStyle/>
          <a:p>
            <a:r>
              <a:rPr lang="pt-PT" sz="2000" u="none" dirty="0" err="1" smtClean="0"/>
              <a:t>F</a:t>
            </a:r>
            <a:r>
              <a:rPr lang="pt-PT" sz="2000" u="none" baseline="-25000" dirty="0" err="1"/>
              <a:t>max</a:t>
            </a:r>
            <a:r>
              <a:rPr lang="pt-PT" sz="2000" u="none" dirty="0" smtClean="0"/>
              <a:t> = 1/</a:t>
            </a:r>
            <a:r>
              <a:rPr lang="pt-PT" sz="2000" u="none" dirty="0" err="1" smtClean="0"/>
              <a:t>T</a:t>
            </a:r>
            <a:r>
              <a:rPr lang="pt-PT" sz="2000" u="none" baseline="-25000" dirty="0" err="1"/>
              <a:t>min</a:t>
            </a:r>
            <a:r>
              <a:rPr lang="pt-PT" sz="2000" u="none" dirty="0" smtClean="0"/>
              <a:t> = 16.7 MHz</a:t>
            </a:r>
            <a:endParaRPr lang="en-US" sz="2000" u="none" baseline="-25000" dirty="0"/>
          </a:p>
        </p:txBody>
      </p:sp>
      <p:sp>
        <p:nvSpPr>
          <p:cNvPr id="9" name="Rectangle 4"/>
          <p:cNvSpPr>
            <a:spLocks noChangeArrowheads="1"/>
          </p:cNvSpPr>
          <p:nvPr/>
        </p:nvSpPr>
        <p:spPr bwMode="auto">
          <a:xfrm>
            <a:off x="317822" y="254000"/>
            <a:ext cx="8502650" cy="609600"/>
          </a:xfrm>
          <a:prstGeom prst="rect">
            <a:avLst/>
          </a:prstGeom>
          <a:noFill/>
          <a:ln w="9525">
            <a:noFill/>
            <a:miter lim="800000"/>
            <a:headEnd/>
            <a:tailEnd/>
          </a:ln>
          <a:effectLst/>
        </p:spPr>
        <p:txBody>
          <a:bodyPr anchor="ctr"/>
          <a:lstStyle/>
          <a:p>
            <a:pPr algn="ctr"/>
            <a:r>
              <a:rPr lang="pt-PT" sz="4400" u="none" dirty="0" smtClean="0">
                <a:solidFill>
                  <a:schemeClr val="tx2"/>
                </a:solidFill>
                <a:latin typeface="+mj-lt"/>
                <a:ea typeface="+mj-ea"/>
                <a:cs typeface="+mj-cs"/>
              </a:rPr>
              <a:t>Limitações temporais</a:t>
            </a:r>
            <a:endParaRPr lang="pt-PT" sz="4400" u="none" dirty="0">
              <a:solidFill>
                <a:schemeClr val="tx2"/>
              </a:solidFill>
              <a:latin typeface="+mj-lt"/>
              <a:ea typeface="+mj-ea"/>
              <a:cs typeface="+mj-cs"/>
            </a:endParaRPr>
          </a:p>
        </p:txBody>
      </p:sp>
    </p:spTree>
    <p:extLst>
      <p:ext uri="{BB962C8B-B14F-4D97-AF65-F5344CB8AC3E}">
        <p14:creationId xmlns:p14="http://schemas.microsoft.com/office/powerpoint/2010/main" val="387134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02082"/>
                                        </p:tgtEl>
                                        <p:attrNameLst>
                                          <p:attrName>style.visibility</p:attrName>
                                        </p:attrNameLst>
                                      </p:cBhvr>
                                      <p:to>
                                        <p:strVal val="visible"/>
                                      </p:to>
                                    </p:set>
                                    <p:animEffect transition="in" filter="dissolve">
                                      <p:cBhvr>
                                        <p:cTn id="7" dur="500"/>
                                        <p:tgtEl>
                                          <p:spTgt spid="30208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8178796-768D-489E-AB6B-A90D7459EC05}" type="slidenum">
              <a:rPr lang="en-US"/>
              <a:pPr/>
              <a:t>46</a:t>
            </a:fld>
            <a:endParaRPr lang="en-US"/>
          </a:p>
        </p:txBody>
      </p:sp>
      <p:sp>
        <p:nvSpPr>
          <p:cNvPr id="279556" name="Rectangle 4"/>
          <p:cNvSpPr>
            <a:spLocks noChangeArrowheads="1"/>
          </p:cNvSpPr>
          <p:nvPr/>
        </p:nvSpPr>
        <p:spPr bwMode="auto">
          <a:xfrm>
            <a:off x="320675" y="254000"/>
            <a:ext cx="8502650" cy="609600"/>
          </a:xfrm>
          <a:prstGeom prst="rect">
            <a:avLst/>
          </a:prstGeom>
          <a:noFill/>
          <a:ln w="9525">
            <a:noFill/>
            <a:miter lim="800000"/>
            <a:headEnd/>
            <a:tailEnd/>
          </a:ln>
          <a:effectLst/>
        </p:spPr>
        <p:txBody>
          <a:bodyPr anchor="ctr"/>
          <a:lstStyle/>
          <a:p>
            <a:pPr algn="ctr"/>
            <a:r>
              <a:rPr lang="pt-PT" sz="4400" u="none" dirty="0" smtClean="0">
                <a:solidFill>
                  <a:schemeClr val="tx2"/>
                </a:solidFill>
              </a:rPr>
              <a:t>Exercício</a:t>
            </a:r>
            <a:endParaRPr lang="pt-PT" sz="4400" u="none" dirty="0">
              <a:solidFill>
                <a:schemeClr val="tx2"/>
              </a:solidFill>
            </a:endParaRPr>
          </a:p>
        </p:txBody>
      </p:sp>
      <p:sp>
        <p:nvSpPr>
          <p:cNvPr id="7" name="TextBox 6"/>
          <p:cNvSpPr txBox="1"/>
          <p:nvPr/>
        </p:nvSpPr>
        <p:spPr>
          <a:xfrm>
            <a:off x="453754" y="948905"/>
            <a:ext cx="5324124" cy="4985980"/>
          </a:xfrm>
          <a:prstGeom prst="rect">
            <a:avLst/>
          </a:prstGeom>
          <a:noFill/>
        </p:spPr>
        <p:txBody>
          <a:bodyPr wrap="square" rtlCol="0">
            <a:spAutoFit/>
          </a:bodyPr>
          <a:lstStyle/>
          <a:p>
            <a:pPr>
              <a:spcBef>
                <a:spcPts val="1800"/>
              </a:spcBef>
              <a:buFontTx/>
              <a:buChar char="-"/>
            </a:pPr>
            <a:r>
              <a:rPr lang="pt-PT" sz="2400" u="none" dirty="0" smtClean="0"/>
              <a:t> Mostre que o diagrama de estados do sistema da figura corresponde a um funcionamento periódico com 128 estados</a:t>
            </a:r>
            <a:r>
              <a:rPr lang="pt-PT" sz="2400" u="none" dirty="0" smtClean="0">
                <a:solidFill>
                  <a:schemeClr val="accent4"/>
                </a:solidFill>
              </a:rPr>
              <a:t>.</a:t>
            </a:r>
          </a:p>
          <a:p>
            <a:pPr>
              <a:spcBef>
                <a:spcPts val="1800"/>
              </a:spcBef>
            </a:pPr>
            <a:r>
              <a:rPr lang="pt-PT" sz="2400" u="none" dirty="0" smtClean="0">
                <a:solidFill>
                  <a:schemeClr val="accent4"/>
                </a:solidFill>
              </a:rPr>
              <a:t>- </a:t>
            </a:r>
            <a:r>
              <a:rPr lang="pt-PT" sz="2400" u="none" dirty="0" smtClean="0"/>
              <a:t>Se o tempo de atraso de cada etapa elementar de soma for de 20 </a:t>
            </a:r>
            <a:r>
              <a:rPr lang="pt-PT" sz="2400" u="none" dirty="0" err="1" smtClean="0"/>
              <a:t>ns</a:t>
            </a:r>
            <a:r>
              <a:rPr lang="pt-PT" sz="2400" u="none" dirty="0" smtClean="0"/>
              <a:t> calcule a frequência máxima de funcionamento do sistema. Admita T</a:t>
            </a:r>
            <a:r>
              <a:rPr lang="pt-PT" sz="2400" u="none" baseline="-25000" dirty="0" smtClean="0"/>
              <a:t>setup</a:t>
            </a:r>
            <a:r>
              <a:rPr lang="pt-PT" sz="2400" u="none" dirty="0" smtClean="0"/>
              <a:t>=T</a:t>
            </a:r>
            <a:r>
              <a:rPr lang="pt-PT" sz="2400" u="none" baseline="-25000" dirty="0" smtClean="0"/>
              <a:t>hold</a:t>
            </a:r>
            <a:r>
              <a:rPr lang="pt-PT" sz="2400" u="none" dirty="0" smtClean="0"/>
              <a:t> </a:t>
            </a:r>
            <a:r>
              <a:rPr lang="pt-PT" sz="2400" u="none" dirty="0"/>
              <a:t>= 5 </a:t>
            </a:r>
            <a:r>
              <a:rPr lang="pt-PT" sz="2400" u="none" dirty="0" smtClean="0"/>
              <a:t>ns e T</a:t>
            </a:r>
            <a:r>
              <a:rPr lang="pt-PT" sz="2400" u="none" baseline="-25000" dirty="0" smtClean="0"/>
              <a:t>pHL</a:t>
            </a:r>
            <a:r>
              <a:rPr lang="pt-PT" sz="2400" u="none" dirty="0" smtClean="0"/>
              <a:t>=T</a:t>
            </a:r>
            <a:r>
              <a:rPr lang="pt-PT" sz="2400" u="none" baseline="-25000" dirty="0" smtClean="0"/>
              <a:t>pLH </a:t>
            </a:r>
            <a:r>
              <a:rPr lang="pt-PT" sz="2400" u="none" dirty="0" smtClean="0"/>
              <a:t>= 15 ns.</a:t>
            </a:r>
          </a:p>
          <a:p>
            <a:pPr>
              <a:spcBef>
                <a:spcPts val="1800"/>
              </a:spcBef>
            </a:pPr>
            <a:r>
              <a:rPr lang="pt-PT" sz="2400" u="none" dirty="0" smtClean="0">
                <a:solidFill>
                  <a:schemeClr val="accent4"/>
                </a:solidFill>
              </a:rPr>
              <a:t>- </a:t>
            </a:r>
            <a:r>
              <a:rPr lang="pt-PT" sz="2400" u="none" dirty="0" smtClean="0"/>
              <a:t>Repita o cálculo admitindo que a estrutura de soma é do tipo “</a:t>
            </a:r>
            <a:r>
              <a:rPr lang="pt-PT" sz="2400" i="1" u="none" dirty="0" err="1" smtClean="0"/>
              <a:t>carry</a:t>
            </a:r>
            <a:r>
              <a:rPr lang="pt-PT" sz="2400" i="1" u="none" dirty="0" smtClean="0"/>
              <a:t> </a:t>
            </a:r>
            <a:r>
              <a:rPr lang="pt-PT" sz="2400" i="1" u="none" dirty="0" err="1" smtClean="0"/>
              <a:t>lookahead</a:t>
            </a:r>
            <a:r>
              <a:rPr lang="pt-PT" sz="2400" u="none" dirty="0" smtClean="0"/>
              <a:t>”</a:t>
            </a:r>
            <a:endParaRPr lang="pt-PT" sz="2400" u="none" dirty="0">
              <a:solidFill>
                <a:schemeClr val="accent4"/>
              </a:solidFill>
            </a:endParaRPr>
          </a:p>
        </p:txBody>
      </p:sp>
      <p:pic>
        <p:nvPicPr>
          <p:cNvPr id="315394" name="Picture 2"/>
          <p:cNvPicPr>
            <a:picLocks noChangeAspect="1" noChangeArrowheads="1"/>
          </p:cNvPicPr>
          <p:nvPr/>
        </p:nvPicPr>
        <p:blipFill>
          <a:blip r:embed="rId3" cstate="print">
            <a:grayscl/>
          </a:blip>
          <a:srcRect/>
          <a:stretch>
            <a:fillRect/>
          </a:stretch>
        </p:blipFill>
        <p:spPr bwMode="auto">
          <a:xfrm>
            <a:off x="5824099" y="1430637"/>
            <a:ext cx="3095625" cy="3686175"/>
          </a:xfrm>
          <a:prstGeom prst="rect">
            <a:avLst/>
          </a:prstGeom>
          <a:noFill/>
          <a:ln w="9525">
            <a:noFill/>
            <a:miter lim="800000"/>
            <a:headEnd/>
            <a:tailEnd/>
          </a:ln>
        </p:spPr>
      </p:pic>
    </p:spTree>
    <p:extLst>
      <p:ext uri="{BB962C8B-B14F-4D97-AF65-F5344CB8AC3E}">
        <p14:creationId xmlns:p14="http://schemas.microsoft.com/office/powerpoint/2010/main" val="336393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BA2476ED-B051-448C-8910-12622A886186}" type="slidenum">
              <a:rPr lang="en-US"/>
              <a:pPr/>
              <a:t>47</a:t>
            </a:fld>
            <a:endParaRPr lang="en-US" dirty="0"/>
          </a:p>
        </p:txBody>
      </p:sp>
      <p:sp>
        <p:nvSpPr>
          <p:cNvPr id="404482" name="Rectangle 2"/>
          <p:cNvSpPr>
            <a:spLocks noGrp="1" noChangeArrowheads="1"/>
          </p:cNvSpPr>
          <p:nvPr>
            <p:ph type="title"/>
          </p:nvPr>
        </p:nvSpPr>
        <p:spPr/>
        <p:txBody>
          <a:bodyPr/>
          <a:lstStyle/>
          <a:p>
            <a:r>
              <a:rPr lang="en-US" sz="4000" dirty="0" err="1"/>
              <a:t>Máquinas</a:t>
            </a:r>
            <a:r>
              <a:rPr lang="en-US" sz="4000" dirty="0"/>
              <a:t> de </a:t>
            </a:r>
            <a:r>
              <a:rPr lang="en-US" sz="4000" dirty="0" err="1"/>
              <a:t>estados</a:t>
            </a:r>
            <a:r>
              <a:rPr lang="en-US" sz="4000" dirty="0"/>
              <a:t> </a:t>
            </a:r>
            <a:r>
              <a:rPr lang="en-US" sz="4000" dirty="0" err="1"/>
              <a:t>finitos</a:t>
            </a:r>
            <a:r>
              <a:rPr lang="en-US" sz="4000" dirty="0"/>
              <a:t>: </a:t>
            </a:r>
            <a:r>
              <a:rPr lang="en-US" sz="4000" dirty="0" err="1"/>
              <a:t>metodologia</a:t>
            </a:r>
            <a:r>
              <a:rPr lang="en-US" sz="4000" dirty="0"/>
              <a:t> de </a:t>
            </a:r>
            <a:r>
              <a:rPr lang="en-US" sz="4000" dirty="0" err="1" smtClean="0"/>
              <a:t>projeto</a:t>
            </a:r>
            <a:r>
              <a:rPr lang="en-US" sz="4000" dirty="0" smtClean="0"/>
              <a:t>/</a:t>
            </a:r>
            <a:r>
              <a:rPr lang="en-US" sz="4000" dirty="0" err="1" smtClean="0"/>
              <a:t>síntese</a:t>
            </a:r>
            <a:endParaRPr lang="en-US" sz="4000" dirty="0"/>
          </a:p>
        </p:txBody>
      </p:sp>
      <p:sp>
        <p:nvSpPr>
          <p:cNvPr id="404484" name="Rectangle 4"/>
          <p:cNvSpPr>
            <a:spLocks noGrp="1" noChangeArrowheads="1"/>
          </p:cNvSpPr>
          <p:nvPr>
            <p:ph type="body" sz="half" idx="1"/>
          </p:nvPr>
        </p:nvSpPr>
        <p:spPr>
          <a:xfrm>
            <a:off x="482600" y="3009900"/>
            <a:ext cx="8204200" cy="2786063"/>
          </a:xfrm>
          <a:solidFill>
            <a:srgbClr val="FFFF99"/>
          </a:solidFill>
        </p:spPr>
        <p:txBody>
          <a:bodyPr/>
          <a:lstStyle/>
          <a:p>
            <a:pPr marL="533400" indent="-533400">
              <a:buFontTx/>
              <a:buAutoNum type="arabicPeriod" startAt="4"/>
            </a:pPr>
            <a:r>
              <a:rPr lang="pt-PT" sz="1800"/>
              <a:t>Construir tabela de transições/saídas</a:t>
            </a:r>
          </a:p>
          <a:p>
            <a:pPr marL="533400" indent="-533400">
              <a:buFontTx/>
              <a:buAutoNum type="arabicPeriod" startAt="4"/>
            </a:pPr>
            <a:r>
              <a:rPr lang="pt-PT" sz="1800"/>
              <a:t>Escolher tipo de flip-flop para o registo de estado</a:t>
            </a:r>
          </a:p>
          <a:p>
            <a:pPr marL="533400" indent="-533400">
              <a:buFontTx/>
              <a:buAutoNum type="arabicPeriod" startAt="4"/>
            </a:pPr>
            <a:r>
              <a:rPr lang="pt-PT" sz="1800"/>
              <a:t>Construir tabela de excitação</a:t>
            </a:r>
          </a:p>
          <a:p>
            <a:pPr marL="533400" indent="-533400">
              <a:buFontTx/>
              <a:buAutoNum type="arabicPeriod" startAt="4"/>
            </a:pPr>
            <a:r>
              <a:rPr lang="pt-PT" sz="1800"/>
              <a:t>Deduzir funções de excitação</a:t>
            </a:r>
          </a:p>
          <a:p>
            <a:pPr marL="914400" lvl="1" indent="-457200">
              <a:buFontTx/>
              <a:buNone/>
            </a:pPr>
            <a:r>
              <a:rPr lang="pt-PT" sz="1600" i="1"/>
              <a:t>	Na forma mínima: mapas de Karnaugh…</a:t>
            </a:r>
          </a:p>
          <a:p>
            <a:pPr marL="533400" indent="-533400">
              <a:buFontTx/>
              <a:buAutoNum type="arabicPeriod" startAt="4"/>
            </a:pPr>
            <a:r>
              <a:rPr lang="pt-PT" sz="1800"/>
              <a:t>Deduzir funções de saída</a:t>
            </a:r>
          </a:p>
          <a:p>
            <a:pPr marL="914400" lvl="1" indent="-457200">
              <a:buFontTx/>
              <a:buNone/>
            </a:pPr>
            <a:r>
              <a:rPr lang="pt-PT" sz="1600" i="1"/>
              <a:t>	Na forma mínima: mapas de Karnaugh…</a:t>
            </a:r>
          </a:p>
          <a:p>
            <a:pPr marL="533400" indent="-533400">
              <a:buFontTx/>
              <a:buAutoNum type="arabicPeriod" startAt="4"/>
            </a:pPr>
            <a:r>
              <a:rPr lang="pt-PT" sz="1800"/>
              <a:t>Desenhar diagrama lógico</a:t>
            </a:r>
          </a:p>
          <a:p>
            <a:pPr marL="914400" lvl="1" indent="-457200">
              <a:buFontTx/>
              <a:buNone/>
            </a:pPr>
            <a:endParaRPr lang="pt-PT" sz="1600" i="1"/>
          </a:p>
        </p:txBody>
      </p:sp>
      <p:sp>
        <p:nvSpPr>
          <p:cNvPr id="404487" name="Rectangle 7"/>
          <p:cNvSpPr>
            <a:spLocks noGrp="1" noChangeArrowheads="1"/>
          </p:cNvSpPr>
          <p:nvPr>
            <p:ph type="body" sz="half" idx="2"/>
          </p:nvPr>
        </p:nvSpPr>
        <p:spPr>
          <a:xfrm>
            <a:off x="495300" y="1549400"/>
            <a:ext cx="8191500" cy="1325563"/>
          </a:xfrm>
          <a:solidFill>
            <a:srgbClr val="CCFFCC"/>
          </a:solidFill>
        </p:spPr>
        <p:txBody>
          <a:bodyPr/>
          <a:lstStyle/>
          <a:p>
            <a:pPr marL="381000" indent="-381000" fontAlgn="ctr">
              <a:buFontTx/>
              <a:buAutoNum type="arabicPeriod"/>
            </a:pPr>
            <a:r>
              <a:rPr lang="pt-PT" sz="1800" dirty="0" smtClean="0"/>
              <a:t>  Construir </a:t>
            </a:r>
            <a:r>
              <a:rPr lang="pt-PT" sz="1800" dirty="0"/>
              <a:t>tabela de estados/saídas e/ou diagrama de estados</a:t>
            </a:r>
          </a:p>
          <a:p>
            <a:pPr marL="800100" lvl="1" indent="-342900">
              <a:buFontTx/>
              <a:buNone/>
            </a:pPr>
            <a:r>
              <a:rPr lang="pt-PT" sz="900" dirty="0"/>
              <a:t>	  </a:t>
            </a:r>
            <a:r>
              <a:rPr lang="pt-PT" sz="1600" i="1" dirty="0"/>
              <a:t>Mnemónicas para designar os estados</a:t>
            </a:r>
            <a:endParaRPr lang="pt-PT" sz="1600" dirty="0"/>
          </a:p>
          <a:p>
            <a:pPr marL="381000" indent="-381000">
              <a:buFontTx/>
              <a:buAutoNum type="arabicPeriod"/>
            </a:pPr>
            <a:r>
              <a:rPr lang="pt-PT" sz="1800" dirty="0"/>
              <a:t>  Minimizar número de estados</a:t>
            </a:r>
          </a:p>
          <a:p>
            <a:pPr marL="381000" indent="-381000">
              <a:buFontTx/>
              <a:buAutoNum type="arabicPeriod"/>
            </a:pPr>
            <a:r>
              <a:rPr lang="pt-PT" sz="1800" dirty="0"/>
              <a:t>  Escolher variáveis de estado e decidir codificação dos estados</a:t>
            </a:r>
          </a:p>
          <a:p>
            <a:pPr marL="381000" indent="-381000">
              <a:buFontTx/>
              <a:buNone/>
            </a:pPr>
            <a:endParaRPr lang="pt-PT" sz="1800" dirty="0"/>
          </a:p>
        </p:txBody>
      </p:sp>
    </p:spTree>
    <p:extLst>
      <p:ext uri="{BB962C8B-B14F-4D97-AF65-F5344CB8AC3E}">
        <p14:creationId xmlns:p14="http://schemas.microsoft.com/office/powerpoint/2010/main" val="41544144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Exemplo 1</a:t>
            </a:r>
            <a:endParaRPr lang="pt-PT" dirty="0"/>
          </a:p>
        </p:txBody>
      </p:sp>
      <p:sp>
        <p:nvSpPr>
          <p:cNvPr id="3" name="Marcador de Posição de Conteúdo 2"/>
          <p:cNvSpPr>
            <a:spLocks noGrp="1"/>
          </p:cNvSpPr>
          <p:nvPr>
            <p:ph idx="1"/>
          </p:nvPr>
        </p:nvSpPr>
        <p:spPr>
          <a:xfrm>
            <a:off x="323528" y="1268760"/>
            <a:ext cx="8568951" cy="4525963"/>
          </a:xfrm>
        </p:spPr>
        <p:txBody>
          <a:bodyPr>
            <a:normAutofit/>
          </a:bodyPr>
          <a:lstStyle/>
          <a:p>
            <a:r>
              <a:rPr lang="pt-PT" dirty="0"/>
              <a:t>Máquina de venda de bebidas</a:t>
            </a:r>
          </a:p>
          <a:p>
            <a:pPr lvl="1"/>
            <a:r>
              <a:rPr lang="pt-PT" dirty="0"/>
              <a:t>Requisitos gerais: </a:t>
            </a:r>
          </a:p>
          <a:p>
            <a:pPr lvl="2"/>
            <a:r>
              <a:rPr lang="pt-BR" sz="1600" dirty="0"/>
              <a:t>entrega lata de cerveja (sem álcool) após depósito de € </a:t>
            </a:r>
            <a:r>
              <a:rPr lang="pt-BR" sz="1600" dirty="0" smtClean="0"/>
              <a:t>0.60</a:t>
            </a:r>
            <a:endParaRPr lang="pt-BR" sz="1600" dirty="0"/>
          </a:p>
          <a:p>
            <a:pPr lvl="2"/>
            <a:r>
              <a:rPr lang="pt-BR" sz="1600" dirty="0"/>
              <a:t>uma única entrada para moedas de € 0.20 e € 0.50 </a:t>
            </a:r>
          </a:p>
          <a:p>
            <a:pPr lvl="2"/>
            <a:r>
              <a:rPr lang="pt-BR" sz="1600" dirty="0"/>
              <a:t>a máquina não dá </a:t>
            </a:r>
            <a:r>
              <a:rPr lang="pt-BR" sz="1600" dirty="0" smtClean="0"/>
              <a:t>troco</a:t>
            </a:r>
          </a:p>
          <a:p>
            <a:pPr lvl="1"/>
            <a:r>
              <a:rPr lang="pt-PT" dirty="0"/>
              <a:t>Passo 1: perceber o problema (fazer um desenho!...)</a:t>
            </a:r>
            <a:endParaRPr lang="en-US" dirty="0"/>
          </a:p>
          <a:p>
            <a:pPr lvl="1"/>
            <a:endParaRPr lang="pt-BR" dirty="0"/>
          </a:p>
          <a:p>
            <a:endParaRPr lang="pt-PT" dirty="0"/>
          </a:p>
        </p:txBody>
      </p:sp>
      <p:grpSp>
        <p:nvGrpSpPr>
          <p:cNvPr id="5" name="Group 27"/>
          <p:cNvGrpSpPr>
            <a:grpSpLocks/>
          </p:cNvGrpSpPr>
          <p:nvPr/>
        </p:nvGrpSpPr>
        <p:grpSpPr bwMode="auto">
          <a:xfrm>
            <a:off x="1907704" y="4149080"/>
            <a:ext cx="5184775" cy="1770063"/>
            <a:chOff x="1247" y="2950"/>
            <a:chExt cx="3266" cy="1115"/>
          </a:xfrm>
        </p:grpSpPr>
        <p:sp>
          <p:nvSpPr>
            <p:cNvPr id="6" name="Rectangle 12"/>
            <p:cNvSpPr>
              <a:spLocks noChangeArrowheads="1"/>
            </p:cNvSpPr>
            <p:nvPr/>
          </p:nvSpPr>
          <p:spPr bwMode="auto">
            <a:xfrm>
              <a:off x="1247" y="2976"/>
              <a:ext cx="680" cy="635"/>
            </a:xfrm>
            <a:prstGeom prst="rect">
              <a:avLst/>
            </a:prstGeom>
            <a:noFill/>
            <a:ln w="9525">
              <a:solidFill>
                <a:schemeClr val="tx1"/>
              </a:solidFill>
              <a:miter lim="800000"/>
              <a:headEnd/>
              <a:tailEnd/>
            </a:ln>
            <a:effectLst/>
          </p:spPr>
          <p:txBody>
            <a:bodyPr wrap="none" anchor="ctr"/>
            <a:lstStyle/>
            <a:p>
              <a:pPr marL="342900" indent="-342900" algn="ctr">
                <a:buFontTx/>
                <a:buNone/>
                <a:defRPr/>
              </a:pPr>
              <a:r>
                <a:rPr lang="pt-PT" sz="1600" u="none">
                  <a:effectLst>
                    <a:outerShdw blurRad="38100" dist="38100" dir="2700000" algn="tl">
                      <a:srgbClr val="FFFFFF"/>
                    </a:outerShdw>
                  </a:effectLst>
                  <a:latin typeface="Comic Sans MS" pitchFamily="66" charset="0"/>
                  <a:ea typeface="+mn-ea"/>
                </a:rPr>
                <a:t>Sensor </a:t>
              </a:r>
            </a:p>
            <a:p>
              <a:pPr marL="342900" indent="-342900" algn="ctr">
                <a:buFontTx/>
                <a:buNone/>
                <a:defRPr/>
              </a:pPr>
              <a:r>
                <a:rPr lang="pt-PT" sz="1600" u="none">
                  <a:effectLst>
                    <a:outerShdw blurRad="38100" dist="38100" dir="2700000" algn="tl">
                      <a:srgbClr val="FFFFFF"/>
                    </a:outerShdw>
                  </a:effectLst>
                  <a:latin typeface="Comic Sans MS" pitchFamily="66" charset="0"/>
                  <a:ea typeface="+mn-ea"/>
                </a:rPr>
                <a:t>Moedas</a:t>
              </a:r>
              <a:endParaRPr lang="en-US" sz="1600" u="none">
                <a:effectLst>
                  <a:outerShdw blurRad="38100" dist="38100" dir="2700000" algn="tl">
                    <a:srgbClr val="FFFFFF"/>
                  </a:outerShdw>
                </a:effectLst>
                <a:latin typeface="Comic Sans MS" pitchFamily="66" charset="0"/>
                <a:ea typeface="+mn-ea"/>
              </a:endParaRPr>
            </a:p>
          </p:txBody>
        </p:sp>
        <p:sp>
          <p:nvSpPr>
            <p:cNvPr id="7" name="Rectangle 13"/>
            <p:cNvSpPr>
              <a:spLocks noChangeArrowheads="1"/>
            </p:cNvSpPr>
            <p:nvPr/>
          </p:nvSpPr>
          <p:spPr bwMode="auto">
            <a:xfrm>
              <a:off x="2518" y="2977"/>
              <a:ext cx="680" cy="861"/>
            </a:xfrm>
            <a:prstGeom prst="rect">
              <a:avLst/>
            </a:prstGeom>
            <a:noFill/>
            <a:ln w="9525">
              <a:solidFill>
                <a:schemeClr val="tx1"/>
              </a:solidFill>
              <a:miter lim="800000"/>
              <a:headEnd/>
              <a:tailEnd/>
            </a:ln>
            <a:effectLst/>
          </p:spPr>
          <p:txBody>
            <a:bodyPr wrap="none" anchor="ctr"/>
            <a:lstStyle/>
            <a:p>
              <a:pPr marL="342900" indent="-342900" algn="ctr">
                <a:buFontTx/>
                <a:buNone/>
                <a:defRPr/>
              </a:pPr>
              <a:r>
                <a:rPr lang="pt-PT" sz="1600" u="none">
                  <a:effectLst>
                    <a:outerShdw blurRad="38100" dist="38100" dir="2700000" algn="tl">
                      <a:srgbClr val="FFFFFF"/>
                    </a:outerShdw>
                  </a:effectLst>
                  <a:latin typeface="Comic Sans MS" pitchFamily="66" charset="0"/>
                  <a:ea typeface="+mn-ea"/>
                </a:rPr>
                <a:t>Venda</a:t>
              </a:r>
            </a:p>
            <a:p>
              <a:pPr marL="342900" indent="-342900" algn="ctr">
                <a:buFontTx/>
                <a:buNone/>
                <a:defRPr/>
              </a:pPr>
              <a:r>
                <a:rPr lang="pt-PT" sz="1600" u="none">
                  <a:effectLst>
                    <a:outerShdw blurRad="38100" dist="38100" dir="2700000" algn="tl">
                      <a:srgbClr val="FFFFFF"/>
                    </a:outerShdw>
                  </a:effectLst>
                  <a:latin typeface="Comic Sans MS" pitchFamily="66" charset="0"/>
                  <a:ea typeface="+mn-ea"/>
                </a:rPr>
                <a:t>MEF</a:t>
              </a:r>
              <a:endParaRPr lang="en-US" sz="1600" u="none">
                <a:effectLst>
                  <a:outerShdw blurRad="38100" dist="38100" dir="2700000" algn="tl">
                    <a:srgbClr val="FFFFFF"/>
                  </a:outerShdw>
                </a:effectLst>
                <a:latin typeface="Comic Sans MS" pitchFamily="66" charset="0"/>
                <a:ea typeface="+mn-ea"/>
              </a:endParaRPr>
            </a:p>
          </p:txBody>
        </p:sp>
        <p:sp>
          <p:nvSpPr>
            <p:cNvPr id="8" name="Rectangle 15"/>
            <p:cNvSpPr>
              <a:spLocks noChangeArrowheads="1"/>
            </p:cNvSpPr>
            <p:nvPr/>
          </p:nvSpPr>
          <p:spPr bwMode="auto">
            <a:xfrm>
              <a:off x="3833" y="2977"/>
              <a:ext cx="680" cy="635"/>
            </a:xfrm>
            <a:prstGeom prst="rect">
              <a:avLst/>
            </a:prstGeom>
            <a:noFill/>
            <a:ln w="9525">
              <a:solidFill>
                <a:schemeClr val="tx1"/>
              </a:solidFill>
              <a:miter lim="800000"/>
              <a:headEnd/>
              <a:tailEnd/>
            </a:ln>
            <a:effectLst/>
          </p:spPr>
          <p:txBody>
            <a:bodyPr wrap="none" anchor="ctr"/>
            <a:lstStyle>
              <a:lvl1pPr marL="342900" indent="-342900"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gn="ctr" eaLnBrk="1" hangingPunct="1">
                <a:buFontTx/>
                <a:buNone/>
              </a:pPr>
              <a:r>
                <a:rPr lang="pt-PT" sz="1600" u="none">
                  <a:effectLst>
                    <a:outerShdw blurRad="38100" dist="38100" dir="2700000" algn="tl">
                      <a:srgbClr val="FFFFFF"/>
                    </a:outerShdw>
                  </a:effectLst>
                  <a:latin typeface="Comic Sans MS" panose="030F0702030302020204" pitchFamily="66" charset="0"/>
                </a:rPr>
                <a:t>Libertação</a:t>
              </a:r>
            </a:p>
            <a:p>
              <a:pPr algn="ctr" eaLnBrk="1" hangingPunct="1">
                <a:buFontTx/>
                <a:buNone/>
              </a:pPr>
              <a:r>
                <a:rPr lang="pt-PT" sz="1600" u="none">
                  <a:effectLst>
                    <a:outerShdw blurRad="38100" dist="38100" dir="2700000" algn="tl">
                      <a:srgbClr val="FFFFFF"/>
                    </a:outerShdw>
                  </a:effectLst>
                  <a:latin typeface="Comic Sans MS" panose="030F0702030302020204" pitchFamily="66" charset="0"/>
                </a:rPr>
                <a:t>Lata</a:t>
              </a:r>
              <a:endParaRPr lang="en-US" sz="1600" u="none">
                <a:effectLst>
                  <a:outerShdw blurRad="38100" dist="38100" dir="2700000" algn="tl">
                    <a:srgbClr val="FFFFFF"/>
                  </a:outerShdw>
                </a:effectLst>
                <a:latin typeface="Comic Sans MS" panose="030F0702030302020204" pitchFamily="66" charset="0"/>
              </a:endParaRPr>
            </a:p>
          </p:txBody>
        </p:sp>
        <p:cxnSp>
          <p:nvCxnSpPr>
            <p:cNvPr id="9" name="AutoShape 16"/>
            <p:cNvCxnSpPr>
              <a:cxnSpLocks noChangeShapeType="1"/>
            </p:cNvCxnSpPr>
            <p:nvPr/>
          </p:nvCxnSpPr>
          <p:spPr bwMode="auto">
            <a:xfrm>
              <a:off x="1927" y="3158"/>
              <a:ext cx="591"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 name="AutoShape 17"/>
            <p:cNvCxnSpPr>
              <a:cxnSpLocks noChangeShapeType="1"/>
            </p:cNvCxnSpPr>
            <p:nvPr/>
          </p:nvCxnSpPr>
          <p:spPr bwMode="auto">
            <a:xfrm>
              <a:off x="1927" y="3429"/>
              <a:ext cx="591"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19"/>
            <p:cNvCxnSpPr>
              <a:cxnSpLocks noChangeShapeType="1"/>
            </p:cNvCxnSpPr>
            <p:nvPr/>
          </p:nvCxnSpPr>
          <p:spPr bwMode="auto">
            <a:xfrm>
              <a:off x="3196" y="3294"/>
              <a:ext cx="591"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 name="Line 20"/>
            <p:cNvSpPr>
              <a:spLocks noChangeShapeType="1"/>
            </p:cNvSpPr>
            <p:nvPr/>
          </p:nvSpPr>
          <p:spPr bwMode="auto">
            <a:xfrm>
              <a:off x="2285" y="3612"/>
              <a:ext cx="233" cy="0"/>
            </a:xfrm>
            <a:prstGeom prst="line">
              <a:avLst/>
            </a:prstGeom>
            <a:noFill/>
            <a:ln w="9525">
              <a:solidFill>
                <a:schemeClr val="tx1"/>
              </a:solidFill>
              <a:round/>
              <a:headEnd/>
              <a:tailEnd type="triangle" w="med" len="med"/>
            </a:ln>
            <a:effectLst/>
          </p:spPr>
          <p:txBody>
            <a:bodyPr/>
            <a:lstStyle/>
            <a:p>
              <a:pPr>
                <a:defRPr/>
              </a:pPr>
              <a:endParaRPr lang="pt-PT" u="none">
                <a:ea typeface="+mn-ea"/>
              </a:endParaRPr>
            </a:p>
          </p:txBody>
        </p:sp>
        <p:sp>
          <p:nvSpPr>
            <p:cNvPr id="13" name="Line 21"/>
            <p:cNvSpPr>
              <a:spLocks noChangeShapeType="1"/>
            </p:cNvSpPr>
            <p:nvPr/>
          </p:nvSpPr>
          <p:spPr bwMode="auto">
            <a:xfrm rot="-5400000">
              <a:off x="2718" y="3948"/>
              <a:ext cx="233" cy="0"/>
            </a:xfrm>
            <a:prstGeom prst="line">
              <a:avLst/>
            </a:prstGeom>
            <a:noFill/>
            <a:ln w="9525">
              <a:solidFill>
                <a:schemeClr val="tx1"/>
              </a:solidFill>
              <a:round/>
              <a:headEnd/>
              <a:tailEnd type="triangle" w="med" len="med"/>
            </a:ln>
            <a:effectLst/>
          </p:spPr>
          <p:txBody>
            <a:bodyPr/>
            <a:lstStyle/>
            <a:p>
              <a:pPr>
                <a:defRPr/>
              </a:pPr>
              <a:endParaRPr lang="pt-PT" u="none">
                <a:ea typeface="+mn-ea"/>
              </a:endParaRPr>
            </a:p>
          </p:txBody>
        </p:sp>
        <p:sp>
          <p:nvSpPr>
            <p:cNvPr id="14" name="Rectangle 22"/>
            <p:cNvSpPr>
              <a:spLocks noChangeArrowheads="1"/>
            </p:cNvSpPr>
            <p:nvPr/>
          </p:nvSpPr>
          <p:spPr bwMode="auto">
            <a:xfrm>
              <a:off x="1973" y="2950"/>
              <a:ext cx="42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85000"/>
                </a:lnSpc>
                <a:spcBef>
                  <a:spcPct val="0"/>
                </a:spcBef>
                <a:buFontTx/>
                <a:buNone/>
              </a:pPr>
              <a:r>
                <a:rPr lang="pt-PT" sz="1600" u="none">
                  <a:effectLst/>
                  <a:latin typeface="Comic Sans MS" panose="030F0702030302020204" pitchFamily="66" charset="0"/>
                </a:rPr>
                <a:t>€0.20</a:t>
              </a:r>
              <a:endParaRPr lang="en-GB" sz="1600" u="none">
                <a:effectLst/>
                <a:latin typeface="Comic Sans MS" panose="030F0702030302020204" pitchFamily="66" charset="0"/>
              </a:endParaRPr>
            </a:p>
          </p:txBody>
        </p:sp>
        <p:sp>
          <p:nvSpPr>
            <p:cNvPr id="15" name="Rectangle 23"/>
            <p:cNvSpPr>
              <a:spLocks noChangeArrowheads="1"/>
            </p:cNvSpPr>
            <p:nvPr/>
          </p:nvSpPr>
          <p:spPr bwMode="auto">
            <a:xfrm>
              <a:off x="1973" y="3267"/>
              <a:ext cx="42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85000"/>
                </a:lnSpc>
                <a:spcBef>
                  <a:spcPct val="0"/>
                </a:spcBef>
                <a:buFontTx/>
                <a:buNone/>
              </a:pPr>
              <a:r>
                <a:rPr lang="pt-PT" sz="1600" u="none">
                  <a:effectLst/>
                  <a:latin typeface="Comic Sans MS" panose="030F0702030302020204" pitchFamily="66" charset="0"/>
                </a:rPr>
                <a:t>€0.50</a:t>
              </a:r>
              <a:endParaRPr lang="en-GB" sz="1600" u="none">
                <a:effectLst/>
                <a:latin typeface="Comic Sans MS" panose="030F0702030302020204" pitchFamily="66" charset="0"/>
              </a:endParaRPr>
            </a:p>
          </p:txBody>
        </p:sp>
        <p:sp>
          <p:nvSpPr>
            <p:cNvPr id="16" name="Rectangle 24"/>
            <p:cNvSpPr>
              <a:spLocks noChangeArrowheads="1"/>
            </p:cNvSpPr>
            <p:nvPr/>
          </p:nvSpPr>
          <p:spPr bwMode="auto">
            <a:xfrm>
              <a:off x="3303" y="3113"/>
              <a:ext cx="39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85000"/>
                </a:lnSpc>
                <a:spcBef>
                  <a:spcPct val="0"/>
                </a:spcBef>
                <a:buFontTx/>
                <a:buNone/>
              </a:pPr>
              <a:r>
                <a:rPr lang="pt-PT" sz="1600" u="none" dirty="0" smtClean="0">
                  <a:effectLst/>
                  <a:latin typeface="Comic Sans MS" panose="030F0702030302020204" pitchFamily="66" charset="0"/>
                </a:rPr>
                <a:t>drink</a:t>
              </a:r>
              <a:endParaRPr lang="en-GB" sz="1600" u="none" dirty="0">
                <a:effectLst/>
                <a:latin typeface="Comic Sans MS" panose="030F0702030302020204" pitchFamily="66" charset="0"/>
              </a:endParaRPr>
            </a:p>
          </p:txBody>
        </p:sp>
        <p:sp>
          <p:nvSpPr>
            <p:cNvPr id="17" name="Rectangle 25"/>
            <p:cNvSpPr>
              <a:spLocks noChangeArrowheads="1"/>
            </p:cNvSpPr>
            <p:nvPr/>
          </p:nvSpPr>
          <p:spPr bwMode="auto">
            <a:xfrm>
              <a:off x="1973" y="3630"/>
              <a:ext cx="49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85000"/>
                </a:lnSpc>
                <a:spcBef>
                  <a:spcPct val="0"/>
                </a:spcBef>
                <a:buFontTx/>
                <a:buNone/>
              </a:pPr>
              <a:r>
                <a:rPr lang="pt-PT" sz="1600" u="none">
                  <a:effectLst/>
                  <a:latin typeface="Comic Sans MS" panose="030F0702030302020204" pitchFamily="66" charset="0"/>
                </a:rPr>
                <a:t>RESET</a:t>
              </a:r>
              <a:endParaRPr lang="en-GB" sz="1600" u="none">
                <a:effectLst/>
                <a:latin typeface="Comic Sans MS" panose="030F0702030302020204" pitchFamily="66" charset="0"/>
              </a:endParaRPr>
            </a:p>
          </p:txBody>
        </p:sp>
        <p:sp>
          <p:nvSpPr>
            <p:cNvPr id="18" name="Rectangle 26"/>
            <p:cNvSpPr>
              <a:spLocks noChangeArrowheads="1"/>
            </p:cNvSpPr>
            <p:nvPr/>
          </p:nvSpPr>
          <p:spPr bwMode="auto">
            <a:xfrm>
              <a:off x="2948" y="3902"/>
              <a:ext cx="48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85000"/>
                </a:lnSpc>
                <a:spcBef>
                  <a:spcPct val="0"/>
                </a:spcBef>
                <a:buFontTx/>
                <a:buNone/>
              </a:pPr>
              <a:r>
                <a:rPr lang="pt-PT" sz="1600" u="none">
                  <a:effectLst/>
                  <a:latin typeface="Comic Sans MS" panose="030F0702030302020204" pitchFamily="66" charset="0"/>
                </a:rPr>
                <a:t>CLOCK</a:t>
              </a:r>
              <a:endParaRPr lang="en-GB" sz="1600" u="none">
                <a:effectLst/>
                <a:latin typeface="Comic Sans MS" panose="030F0702030302020204" pitchFamily="66" charset="0"/>
              </a:endParaRPr>
            </a:p>
          </p:txBody>
        </p:sp>
      </p:grpSp>
      <p:sp>
        <p:nvSpPr>
          <p:cNvPr id="19"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48</a:t>
            </a:fld>
            <a:endParaRPr lang="en-US" dirty="0"/>
          </a:p>
        </p:txBody>
      </p:sp>
    </p:spTree>
    <p:extLst>
      <p:ext uri="{BB962C8B-B14F-4D97-AF65-F5344CB8AC3E}">
        <p14:creationId xmlns:p14="http://schemas.microsoft.com/office/powerpoint/2010/main" val="6842092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smtClean="0"/>
              <a:t>Exemplo 1 – Análise de requisitos</a:t>
            </a:r>
            <a:endParaRPr lang="pt-PT" dirty="0"/>
          </a:p>
        </p:txBody>
      </p:sp>
      <p:sp>
        <p:nvSpPr>
          <p:cNvPr id="3" name="Marcador de Posição de Conteúdo 2"/>
          <p:cNvSpPr>
            <a:spLocks noGrp="1"/>
          </p:cNvSpPr>
          <p:nvPr>
            <p:ph idx="1"/>
          </p:nvPr>
        </p:nvSpPr>
        <p:spPr/>
        <p:txBody>
          <a:bodyPr>
            <a:normAutofit/>
          </a:bodyPr>
          <a:lstStyle/>
          <a:p>
            <a:r>
              <a:rPr lang="pt-PT" sz="2000" dirty="0" smtClean="0"/>
              <a:t>Começar </a:t>
            </a:r>
            <a:r>
              <a:rPr lang="pt-PT" sz="2000" dirty="0"/>
              <a:t>por identificar as sequências de entradas que levam </a:t>
            </a:r>
            <a:r>
              <a:rPr lang="pt-PT" sz="2000" dirty="0" smtClean="0"/>
              <a:t>diretamente </a:t>
            </a:r>
            <a:r>
              <a:rPr lang="pt-PT" sz="2000" dirty="0"/>
              <a:t>à abertura</a:t>
            </a:r>
          </a:p>
          <a:p>
            <a:pPr lvl="1"/>
            <a:r>
              <a:rPr lang="pt-PT" sz="1800" dirty="0"/>
              <a:t>3 moedas de €0.20</a:t>
            </a:r>
          </a:p>
          <a:p>
            <a:pPr lvl="1"/>
            <a:r>
              <a:rPr lang="pt-PT" sz="1800" dirty="0"/>
              <a:t>1 moeda de €0.20 + 1 moeda de €0.50</a:t>
            </a:r>
          </a:p>
          <a:p>
            <a:pPr lvl="1"/>
            <a:r>
              <a:rPr lang="pt-PT" sz="1800" dirty="0"/>
              <a:t>1 moeda de €0.50 + 1 moeda de €0.20</a:t>
            </a:r>
          </a:p>
          <a:p>
            <a:pPr lvl="1"/>
            <a:r>
              <a:rPr lang="pt-PT" sz="1800" dirty="0"/>
              <a:t>2 moedas de €0.50 </a:t>
            </a:r>
          </a:p>
          <a:p>
            <a:pPr lvl="1"/>
            <a:r>
              <a:rPr lang="pt-PT" sz="1800" dirty="0"/>
              <a:t>2 moedas de €0.20 + 1 moeda de €0.50</a:t>
            </a:r>
          </a:p>
          <a:p>
            <a:r>
              <a:rPr lang="pt-PT" sz="2000" dirty="0"/>
              <a:t>Identificar entradas de saídas:</a:t>
            </a:r>
          </a:p>
          <a:p>
            <a:pPr lvl="1"/>
            <a:r>
              <a:rPr lang="pt-PT" sz="1800" dirty="0"/>
              <a:t>Entradas:</a:t>
            </a:r>
          </a:p>
          <a:p>
            <a:pPr lvl="2"/>
            <a:r>
              <a:rPr lang="pt-PT" sz="1600" dirty="0"/>
              <a:t>V (sensor </a:t>
            </a:r>
            <a:r>
              <a:rPr lang="pt-PT" sz="1600" dirty="0" smtClean="0"/>
              <a:t>ativo </a:t>
            </a:r>
            <a:r>
              <a:rPr lang="pt-PT" sz="1600" dirty="0"/>
              <a:t>para €0.20)</a:t>
            </a:r>
          </a:p>
          <a:p>
            <a:pPr lvl="2"/>
            <a:r>
              <a:rPr lang="pt-PT" sz="1600" dirty="0"/>
              <a:t>C (sensor </a:t>
            </a:r>
            <a:r>
              <a:rPr lang="pt-PT" sz="1600" dirty="0" smtClean="0"/>
              <a:t>ativo </a:t>
            </a:r>
            <a:r>
              <a:rPr lang="pt-PT" sz="1600" dirty="0"/>
              <a:t>para €0.50)</a:t>
            </a:r>
          </a:p>
          <a:p>
            <a:pPr lvl="1"/>
            <a:r>
              <a:rPr lang="pt-PT" sz="1800" dirty="0"/>
              <a:t>Saída</a:t>
            </a:r>
          </a:p>
          <a:p>
            <a:pPr lvl="2"/>
            <a:r>
              <a:rPr lang="pt-PT" sz="1600" dirty="0" smtClean="0"/>
              <a:t>drink</a:t>
            </a:r>
            <a:endParaRPr lang="en-US" sz="1600" dirty="0"/>
          </a:p>
          <a:p>
            <a:pPr lvl="1"/>
            <a:endParaRPr lang="pt-PT" dirty="0"/>
          </a:p>
        </p:txBody>
      </p:sp>
      <p:sp>
        <p:nvSpPr>
          <p:cNvPr id="5"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49</a:t>
            </a:fld>
            <a:endParaRPr lang="en-US" dirty="0"/>
          </a:p>
        </p:txBody>
      </p:sp>
    </p:spTree>
    <p:extLst>
      <p:ext uri="{BB962C8B-B14F-4D97-AF65-F5344CB8AC3E}">
        <p14:creationId xmlns:p14="http://schemas.microsoft.com/office/powerpoint/2010/main" val="3045052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523" name="Object 3"/>
          <p:cNvGraphicFramePr>
            <a:graphicFrameLocks noChangeAspect="1"/>
          </p:cNvGraphicFramePr>
          <p:nvPr/>
        </p:nvGraphicFramePr>
        <p:xfrm>
          <a:off x="2555875" y="1963738"/>
          <a:ext cx="3962400" cy="2481262"/>
        </p:xfrm>
        <a:graphic>
          <a:graphicData uri="http://schemas.openxmlformats.org/presentationml/2006/ole">
            <mc:AlternateContent xmlns:mc="http://schemas.openxmlformats.org/markup-compatibility/2006">
              <mc:Choice xmlns:v="urn:schemas-microsoft-com:vml" Requires="v">
                <p:oleObj spid="_x0000_s90192" name="Artwork" r:id="rId4" imgW="2190476" imgH="1371429" progId="">
                  <p:embed/>
                </p:oleObj>
              </mc:Choice>
              <mc:Fallback>
                <p:oleObj name="Artwork" r:id="rId4" imgW="2190476" imgH="137142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963738"/>
                        <a:ext cx="3962400" cy="2481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4" name="Text Box 4"/>
          <p:cNvSpPr txBox="1">
            <a:spLocks noChangeArrowheads="1"/>
          </p:cNvSpPr>
          <p:nvPr/>
        </p:nvSpPr>
        <p:spPr bwMode="auto">
          <a:xfrm>
            <a:off x="1619250" y="2349500"/>
            <a:ext cx="955711" cy="461665"/>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Baixo</a:t>
            </a:r>
          </a:p>
        </p:txBody>
      </p:sp>
      <p:sp>
        <p:nvSpPr>
          <p:cNvPr id="107526" name="Text Box 6"/>
          <p:cNvSpPr txBox="1">
            <a:spLocks noChangeArrowheads="1"/>
          </p:cNvSpPr>
          <p:nvPr/>
        </p:nvSpPr>
        <p:spPr bwMode="auto">
          <a:xfrm>
            <a:off x="1835150" y="3644900"/>
            <a:ext cx="709613"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Alto</a:t>
            </a:r>
          </a:p>
        </p:txBody>
      </p:sp>
      <p:sp>
        <p:nvSpPr>
          <p:cNvPr id="107528" name="Text Box 8"/>
          <p:cNvSpPr txBox="1">
            <a:spLocks noChangeArrowheads="1"/>
          </p:cNvSpPr>
          <p:nvPr/>
        </p:nvSpPr>
        <p:spPr bwMode="auto">
          <a:xfrm>
            <a:off x="5086350" y="2349500"/>
            <a:ext cx="709613"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Alto</a:t>
            </a:r>
          </a:p>
        </p:txBody>
      </p:sp>
      <p:sp>
        <p:nvSpPr>
          <p:cNvPr id="107529" name="Text Box 9"/>
          <p:cNvSpPr txBox="1">
            <a:spLocks noChangeArrowheads="1"/>
          </p:cNvSpPr>
          <p:nvPr/>
        </p:nvSpPr>
        <p:spPr bwMode="auto">
          <a:xfrm>
            <a:off x="5065713" y="3644900"/>
            <a:ext cx="955711" cy="461665"/>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Baixo</a:t>
            </a:r>
          </a:p>
        </p:txBody>
      </p:sp>
      <p:sp>
        <p:nvSpPr>
          <p:cNvPr id="8" name="WordArt 2"/>
          <p:cNvSpPr>
            <a:spLocks noChangeArrowheads="1" noChangeShapeType="1" noTextEdit="1"/>
          </p:cNvSpPr>
          <p:nvPr/>
        </p:nvSpPr>
        <p:spPr bwMode="auto">
          <a:xfrm>
            <a:off x="468313" y="188913"/>
            <a:ext cx="4597400" cy="461962"/>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Elemento biestável</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Tree>
    <p:extLst>
      <p:ext uri="{BB962C8B-B14F-4D97-AF65-F5344CB8AC3E}">
        <p14:creationId xmlns:p14="http://schemas.microsoft.com/office/powerpoint/2010/main" val="299154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slide(fromBottom)">
                                      <p:cBhvr>
                                        <p:cTn id="7" dur="500"/>
                                        <p:tgtEl>
                                          <p:spTgt spid="10752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7529"/>
                                        </p:tgtEl>
                                        <p:attrNameLst>
                                          <p:attrName>style.visibility</p:attrName>
                                        </p:attrNameLst>
                                      </p:cBhvr>
                                      <p:to>
                                        <p:strVal val="visible"/>
                                      </p:to>
                                    </p:set>
                                    <p:animEffect transition="in" filter="slide(fromBottom)">
                                      <p:cBhvr>
                                        <p:cTn id="12" dur="500"/>
                                        <p:tgtEl>
                                          <p:spTgt spid="10752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7528"/>
                                        </p:tgtEl>
                                        <p:attrNameLst>
                                          <p:attrName>style.visibility</p:attrName>
                                        </p:attrNameLst>
                                      </p:cBhvr>
                                      <p:to>
                                        <p:strVal val="visible"/>
                                      </p:to>
                                    </p:set>
                                    <p:animEffect transition="in" filter="slide(fromBottom)">
                                      <p:cBhvr>
                                        <p:cTn id="17" dur="500"/>
                                        <p:tgtEl>
                                          <p:spTgt spid="10752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7526"/>
                                        </p:tgtEl>
                                        <p:attrNameLst>
                                          <p:attrName>style.visibility</p:attrName>
                                        </p:attrNameLst>
                                      </p:cBhvr>
                                      <p:to>
                                        <p:strVal val="visible"/>
                                      </p:to>
                                    </p:set>
                                    <p:animEffect transition="in" filter="slide(fromBottom)">
                                      <p:cBhvr>
                                        <p:cTn id="22" dur="500"/>
                                        <p:tgtEl>
                                          <p:spTgt spid="107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p:bldP spid="107526" grpId="0"/>
      <p:bldP spid="107528" grpId="0"/>
      <p:bldP spid="10752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smtClean="0"/>
              <a:t>Exemplo 1 – Diagrama de Estados</a:t>
            </a:r>
            <a:endParaRPr lang="pt-PT" dirty="0"/>
          </a:p>
        </p:txBody>
      </p:sp>
      <p:sp>
        <p:nvSpPr>
          <p:cNvPr id="3" name="Marcador de Posição de Conteúdo 2"/>
          <p:cNvSpPr>
            <a:spLocks noGrp="1"/>
          </p:cNvSpPr>
          <p:nvPr>
            <p:ph idx="1"/>
          </p:nvPr>
        </p:nvSpPr>
        <p:spPr>
          <a:xfrm>
            <a:off x="457200" y="1222813"/>
            <a:ext cx="3682752" cy="4525963"/>
          </a:xfrm>
        </p:spPr>
        <p:txBody>
          <a:bodyPr>
            <a:normAutofit/>
          </a:bodyPr>
          <a:lstStyle/>
          <a:p>
            <a:r>
              <a:rPr lang="pt-PT" sz="2000" dirty="0" smtClean="0"/>
              <a:t>Diagrama de estados primário</a:t>
            </a:r>
            <a:endParaRPr lang="pt-PT" sz="2000" dirty="0"/>
          </a:p>
        </p:txBody>
      </p:sp>
      <p:sp>
        <p:nvSpPr>
          <p:cNvPr id="8" name="Marcador de Posição de Conteúdo 2"/>
          <p:cNvSpPr txBox="1">
            <a:spLocks/>
          </p:cNvSpPr>
          <p:nvPr/>
        </p:nvSpPr>
        <p:spPr>
          <a:xfrm>
            <a:off x="4711824" y="1196752"/>
            <a:ext cx="368275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lang="en-US" sz="3200" kern="1200" dirty="0" smtClean="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dirty="0" smtClean="0">
                <a:solidFill>
                  <a:srgbClr val="314A6B"/>
                </a:solidFill>
                <a:latin typeface="+mn-lt"/>
                <a:ea typeface="+mn-ea"/>
                <a:cs typeface="+mn-cs"/>
              </a:defRPr>
            </a:lvl2pPr>
            <a:lvl3pPr marL="1143000" indent="-228600" algn="l" defTabSz="914400" rtl="0" eaLnBrk="1" latinLnBrk="0" hangingPunct="1">
              <a:spcBef>
                <a:spcPct val="20000"/>
              </a:spcBef>
              <a:buFont typeface="Arial" pitchFamily="34" charset="0"/>
              <a:buChar char="•"/>
              <a:defRPr lang="en-US" sz="2400" kern="1200" dirty="0" smtClean="0">
                <a:solidFill>
                  <a:srgbClr val="80800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pt-PT" sz="2000" kern="1200" dirty="0">
                <a:solidFill>
                  <a:srgbClr val="8F594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pt-PT" sz="2000" kern="1200" dirty="0">
                <a:solidFill>
                  <a:schemeClr val="tx1">
                    <a:lumMod val="50000"/>
                    <a:lumOff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PT" sz="2000" u="none" dirty="0"/>
              <a:t>Diagrama de estados </a:t>
            </a:r>
            <a:r>
              <a:rPr lang="pt-PT" sz="2000" u="none" dirty="0" smtClean="0"/>
              <a:t>correto </a:t>
            </a:r>
            <a:r>
              <a:rPr lang="pt-PT" sz="2000" u="none" dirty="0"/>
              <a:t>com reutilização de estados</a:t>
            </a:r>
            <a:endParaRPr lang="en-US" sz="2000" u="none" dirty="0"/>
          </a:p>
        </p:txBody>
      </p:sp>
      <p:grpSp>
        <p:nvGrpSpPr>
          <p:cNvPr id="9" name="Group 6"/>
          <p:cNvGrpSpPr>
            <a:grpSpLocks noChangeAspect="1"/>
          </p:cNvGrpSpPr>
          <p:nvPr/>
        </p:nvGrpSpPr>
        <p:grpSpPr bwMode="auto">
          <a:xfrm>
            <a:off x="466292" y="1916832"/>
            <a:ext cx="4422775" cy="4046538"/>
            <a:chOff x="567" y="1380"/>
            <a:chExt cx="2786" cy="2549"/>
          </a:xfrm>
        </p:grpSpPr>
        <p:sp>
          <p:nvSpPr>
            <p:cNvPr id="10" name="AutoShape 5"/>
            <p:cNvSpPr>
              <a:spLocks noChangeAspect="1" noChangeArrowheads="1" noTextEdit="1"/>
            </p:cNvSpPr>
            <p:nvPr/>
          </p:nvSpPr>
          <p:spPr bwMode="auto">
            <a:xfrm>
              <a:off x="567" y="1380"/>
              <a:ext cx="2786" cy="2549"/>
            </a:xfrm>
            <a:prstGeom prst="rect">
              <a:avLst/>
            </a:prstGeom>
            <a:noFill/>
            <a:ln w="9525">
              <a:noFill/>
              <a:miter lim="800000"/>
              <a:headEnd/>
              <a:tailEnd/>
            </a:ln>
          </p:spPr>
          <p:txBody>
            <a:bodyPr/>
            <a:lstStyle/>
            <a:p>
              <a:pPr>
                <a:defRPr/>
              </a:pPr>
              <a:endParaRPr lang="pt-PT" u="none">
                <a:ea typeface="+mn-ea"/>
              </a:endParaRPr>
            </a:p>
          </p:txBody>
        </p:sp>
        <p:sp>
          <p:nvSpPr>
            <p:cNvPr id="11" name="Oval 7"/>
            <p:cNvSpPr>
              <a:spLocks noChangeArrowheads="1"/>
            </p:cNvSpPr>
            <p:nvPr/>
          </p:nvSpPr>
          <p:spPr bwMode="auto">
            <a:xfrm>
              <a:off x="1895" y="1600"/>
              <a:ext cx="388" cy="388"/>
            </a:xfrm>
            <a:prstGeom prst="ellipse">
              <a:avLst/>
            </a:prstGeom>
            <a:solidFill>
              <a:srgbClr val="FFFFFF"/>
            </a:solidFill>
            <a:ln w="17463">
              <a:solidFill>
                <a:srgbClr val="000000"/>
              </a:solidFill>
              <a:round/>
              <a:headEnd/>
              <a:tailEnd/>
            </a:ln>
          </p:spPr>
          <p:txBody>
            <a:bodyPr/>
            <a:lstStyle/>
            <a:p>
              <a:pPr>
                <a:defRPr/>
              </a:pPr>
              <a:endParaRPr lang="pt-PT" u="none">
                <a:ea typeface="+mn-ea"/>
              </a:endParaRPr>
            </a:p>
          </p:txBody>
        </p:sp>
        <p:sp>
          <p:nvSpPr>
            <p:cNvPr id="12" name="Line 8"/>
            <p:cNvSpPr>
              <a:spLocks noChangeShapeType="1"/>
            </p:cNvSpPr>
            <p:nvPr/>
          </p:nvSpPr>
          <p:spPr bwMode="auto">
            <a:xfrm>
              <a:off x="1600" y="1402"/>
              <a:ext cx="193" cy="193"/>
            </a:xfrm>
            <a:prstGeom prst="line">
              <a:avLst/>
            </a:prstGeom>
            <a:noFill/>
            <a:ln w="17463">
              <a:solidFill>
                <a:srgbClr val="000000"/>
              </a:solidFill>
              <a:round/>
              <a:headEnd/>
              <a:tailEnd/>
            </a:ln>
          </p:spPr>
          <p:txBody>
            <a:bodyPr/>
            <a:lstStyle/>
            <a:p>
              <a:pPr>
                <a:defRPr/>
              </a:pPr>
              <a:endParaRPr lang="pt-PT" u="none">
                <a:ea typeface="+mn-ea"/>
              </a:endParaRPr>
            </a:p>
          </p:txBody>
        </p:sp>
        <p:sp>
          <p:nvSpPr>
            <p:cNvPr id="13" name="Line 9"/>
            <p:cNvSpPr>
              <a:spLocks noChangeShapeType="1"/>
            </p:cNvSpPr>
            <p:nvPr/>
          </p:nvSpPr>
          <p:spPr bwMode="auto">
            <a:xfrm flipV="1">
              <a:off x="1793" y="1402"/>
              <a:ext cx="1" cy="193"/>
            </a:xfrm>
            <a:prstGeom prst="line">
              <a:avLst/>
            </a:prstGeom>
            <a:noFill/>
            <a:ln w="17463">
              <a:solidFill>
                <a:srgbClr val="000000"/>
              </a:solidFill>
              <a:round/>
              <a:headEnd/>
              <a:tailEnd/>
            </a:ln>
          </p:spPr>
          <p:txBody>
            <a:bodyPr/>
            <a:lstStyle/>
            <a:p>
              <a:pPr>
                <a:defRPr/>
              </a:pPr>
              <a:endParaRPr lang="pt-PT" u="none">
                <a:ea typeface="+mn-ea"/>
              </a:endParaRPr>
            </a:p>
          </p:txBody>
        </p:sp>
        <p:grpSp>
          <p:nvGrpSpPr>
            <p:cNvPr id="14" name="Group 12"/>
            <p:cNvGrpSpPr>
              <a:grpSpLocks/>
            </p:cNvGrpSpPr>
            <p:nvPr/>
          </p:nvGrpSpPr>
          <p:grpSpPr bwMode="auto">
            <a:xfrm>
              <a:off x="1793" y="1402"/>
              <a:ext cx="194" cy="193"/>
              <a:chOff x="1793" y="1402"/>
              <a:chExt cx="194" cy="193"/>
            </a:xfrm>
          </p:grpSpPr>
          <p:sp>
            <p:nvSpPr>
              <p:cNvPr id="70" name="Freeform 10"/>
              <p:cNvSpPr>
                <a:spLocks/>
              </p:cNvSpPr>
              <p:nvPr/>
            </p:nvSpPr>
            <p:spPr bwMode="auto">
              <a:xfrm>
                <a:off x="1858" y="1466"/>
                <a:ext cx="129" cy="129"/>
              </a:xfrm>
              <a:custGeom>
                <a:avLst/>
                <a:gdLst/>
                <a:ahLst/>
                <a:cxnLst>
                  <a:cxn ang="0">
                    <a:pos x="129" y="129"/>
                  </a:cxn>
                  <a:cxn ang="0">
                    <a:pos x="0" y="65"/>
                  </a:cxn>
                  <a:cxn ang="0">
                    <a:pos x="64" y="65"/>
                  </a:cxn>
                  <a:cxn ang="0">
                    <a:pos x="64" y="0"/>
                  </a:cxn>
                  <a:cxn ang="0">
                    <a:pos x="129" y="129"/>
                  </a:cxn>
                </a:cxnLst>
                <a:rect l="0" t="0" r="r" b="b"/>
                <a:pathLst>
                  <a:path w="129" h="129">
                    <a:moveTo>
                      <a:pt x="129" y="129"/>
                    </a:moveTo>
                    <a:lnTo>
                      <a:pt x="0" y="65"/>
                    </a:lnTo>
                    <a:lnTo>
                      <a:pt x="64" y="65"/>
                    </a:lnTo>
                    <a:lnTo>
                      <a:pt x="64" y="0"/>
                    </a:lnTo>
                    <a:lnTo>
                      <a:pt x="129" y="129"/>
                    </a:lnTo>
                    <a:close/>
                  </a:path>
                </a:pathLst>
              </a:custGeom>
              <a:solidFill>
                <a:srgbClr val="000000"/>
              </a:solidFill>
              <a:ln w="9525">
                <a:noFill/>
                <a:round/>
                <a:headEnd/>
                <a:tailEnd/>
              </a:ln>
            </p:spPr>
            <p:txBody>
              <a:bodyPr/>
              <a:lstStyle/>
              <a:p>
                <a:pPr>
                  <a:defRPr/>
                </a:pPr>
                <a:endParaRPr lang="pt-PT" u="none">
                  <a:ea typeface="+mn-ea"/>
                </a:endParaRPr>
              </a:p>
            </p:txBody>
          </p:sp>
          <p:sp>
            <p:nvSpPr>
              <p:cNvPr id="71" name="Line 11"/>
              <p:cNvSpPr>
                <a:spLocks noChangeShapeType="1"/>
              </p:cNvSpPr>
              <p:nvPr/>
            </p:nvSpPr>
            <p:spPr bwMode="auto">
              <a:xfrm>
                <a:off x="1793" y="1402"/>
                <a:ext cx="129" cy="129"/>
              </a:xfrm>
              <a:prstGeom prst="line">
                <a:avLst/>
              </a:prstGeom>
              <a:noFill/>
              <a:ln w="17463">
                <a:solidFill>
                  <a:srgbClr val="000000"/>
                </a:solidFill>
                <a:round/>
                <a:headEnd/>
                <a:tailEnd/>
              </a:ln>
            </p:spPr>
            <p:txBody>
              <a:bodyPr/>
              <a:lstStyle/>
              <a:p>
                <a:pPr>
                  <a:defRPr/>
                </a:pPr>
                <a:endParaRPr lang="pt-PT" u="none">
                  <a:ea typeface="+mn-ea"/>
                </a:endParaRPr>
              </a:p>
            </p:txBody>
          </p:sp>
        </p:grpSp>
        <p:sp>
          <p:nvSpPr>
            <p:cNvPr id="15" name="Oval 13"/>
            <p:cNvSpPr>
              <a:spLocks noChangeArrowheads="1"/>
            </p:cNvSpPr>
            <p:nvPr/>
          </p:nvSpPr>
          <p:spPr bwMode="auto">
            <a:xfrm>
              <a:off x="1508" y="2181"/>
              <a:ext cx="388" cy="388"/>
            </a:xfrm>
            <a:prstGeom prst="ellipse">
              <a:avLst/>
            </a:prstGeom>
            <a:solidFill>
              <a:srgbClr val="FFFFFF"/>
            </a:solidFill>
            <a:ln w="17463">
              <a:solidFill>
                <a:srgbClr val="000000"/>
              </a:solidFill>
              <a:round/>
              <a:headEnd/>
              <a:tailEnd/>
            </a:ln>
          </p:spPr>
          <p:txBody>
            <a:bodyPr/>
            <a:lstStyle/>
            <a:p>
              <a:pPr>
                <a:defRPr/>
              </a:pPr>
              <a:endParaRPr lang="pt-PT" u="none">
                <a:ea typeface="+mn-ea"/>
              </a:endParaRPr>
            </a:p>
          </p:txBody>
        </p:sp>
        <p:sp>
          <p:nvSpPr>
            <p:cNvPr id="16" name="Oval 14"/>
            <p:cNvSpPr>
              <a:spLocks noChangeArrowheads="1"/>
            </p:cNvSpPr>
            <p:nvPr/>
          </p:nvSpPr>
          <p:spPr bwMode="auto">
            <a:xfrm>
              <a:off x="2282" y="2181"/>
              <a:ext cx="388" cy="388"/>
            </a:xfrm>
            <a:prstGeom prst="ellipse">
              <a:avLst/>
            </a:prstGeom>
            <a:solidFill>
              <a:srgbClr val="FFFFFF"/>
            </a:solidFill>
            <a:ln w="17463">
              <a:solidFill>
                <a:srgbClr val="000000"/>
              </a:solidFill>
              <a:round/>
              <a:headEnd/>
              <a:tailEnd/>
            </a:ln>
          </p:spPr>
          <p:txBody>
            <a:bodyPr/>
            <a:lstStyle/>
            <a:p>
              <a:pPr>
                <a:defRPr/>
              </a:pPr>
              <a:endParaRPr lang="pt-PT" u="none">
                <a:ea typeface="+mn-ea"/>
              </a:endParaRPr>
            </a:p>
          </p:txBody>
        </p:sp>
        <p:sp>
          <p:nvSpPr>
            <p:cNvPr id="17" name="Oval 15"/>
            <p:cNvSpPr>
              <a:spLocks noChangeArrowheads="1"/>
            </p:cNvSpPr>
            <p:nvPr/>
          </p:nvSpPr>
          <p:spPr bwMode="auto">
            <a:xfrm>
              <a:off x="1508" y="2858"/>
              <a:ext cx="388" cy="388"/>
            </a:xfrm>
            <a:prstGeom prst="ellipse">
              <a:avLst/>
            </a:prstGeom>
            <a:solidFill>
              <a:srgbClr val="FFFFFF"/>
            </a:solidFill>
            <a:ln w="17463">
              <a:solidFill>
                <a:srgbClr val="000000"/>
              </a:solidFill>
              <a:round/>
              <a:headEnd/>
              <a:tailEnd/>
            </a:ln>
          </p:spPr>
          <p:txBody>
            <a:bodyPr/>
            <a:lstStyle/>
            <a:p>
              <a:pPr>
                <a:defRPr/>
              </a:pPr>
              <a:endParaRPr lang="pt-PT" u="none">
                <a:ea typeface="+mn-ea"/>
              </a:endParaRPr>
            </a:p>
          </p:txBody>
        </p:sp>
        <p:sp>
          <p:nvSpPr>
            <p:cNvPr id="18" name="Oval 16"/>
            <p:cNvSpPr>
              <a:spLocks noChangeArrowheads="1"/>
            </p:cNvSpPr>
            <p:nvPr/>
          </p:nvSpPr>
          <p:spPr bwMode="auto">
            <a:xfrm>
              <a:off x="927" y="2858"/>
              <a:ext cx="388" cy="388"/>
            </a:xfrm>
            <a:prstGeom prst="ellipse">
              <a:avLst/>
            </a:prstGeom>
            <a:solidFill>
              <a:srgbClr val="FFFFFF"/>
            </a:solidFill>
            <a:ln w="17463">
              <a:solidFill>
                <a:srgbClr val="000000"/>
              </a:solidFill>
              <a:round/>
              <a:headEnd/>
              <a:tailEnd/>
            </a:ln>
          </p:spPr>
          <p:txBody>
            <a:bodyPr/>
            <a:lstStyle/>
            <a:p>
              <a:pPr>
                <a:defRPr/>
              </a:pPr>
              <a:endParaRPr lang="pt-PT" u="none">
                <a:ea typeface="+mn-ea"/>
              </a:endParaRPr>
            </a:p>
          </p:txBody>
        </p:sp>
        <p:sp>
          <p:nvSpPr>
            <p:cNvPr id="19" name="Oval 17"/>
            <p:cNvSpPr>
              <a:spLocks noChangeArrowheads="1"/>
            </p:cNvSpPr>
            <p:nvPr/>
          </p:nvSpPr>
          <p:spPr bwMode="auto">
            <a:xfrm>
              <a:off x="2282" y="2858"/>
              <a:ext cx="388" cy="388"/>
            </a:xfrm>
            <a:prstGeom prst="ellipse">
              <a:avLst/>
            </a:prstGeom>
            <a:solidFill>
              <a:srgbClr val="FFFFFF"/>
            </a:solidFill>
            <a:ln w="17463">
              <a:solidFill>
                <a:srgbClr val="000000"/>
              </a:solidFill>
              <a:round/>
              <a:headEnd/>
              <a:tailEnd/>
            </a:ln>
          </p:spPr>
          <p:txBody>
            <a:bodyPr/>
            <a:lstStyle/>
            <a:p>
              <a:pPr>
                <a:defRPr/>
              </a:pPr>
              <a:endParaRPr lang="pt-PT" u="none">
                <a:ea typeface="+mn-ea"/>
              </a:endParaRPr>
            </a:p>
          </p:txBody>
        </p:sp>
        <p:sp>
          <p:nvSpPr>
            <p:cNvPr id="20" name="Oval 18"/>
            <p:cNvSpPr>
              <a:spLocks noChangeArrowheads="1"/>
            </p:cNvSpPr>
            <p:nvPr/>
          </p:nvSpPr>
          <p:spPr bwMode="auto">
            <a:xfrm>
              <a:off x="2960" y="2858"/>
              <a:ext cx="388" cy="388"/>
            </a:xfrm>
            <a:prstGeom prst="ellipse">
              <a:avLst/>
            </a:prstGeom>
            <a:solidFill>
              <a:srgbClr val="FFFFFF"/>
            </a:solidFill>
            <a:ln w="17463">
              <a:solidFill>
                <a:srgbClr val="000000"/>
              </a:solidFill>
              <a:round/>
              <a:headEnd/>
              <a:tailEnd/>
            </a:ln>
          </p:spPr>
          <p:txBody>
            <a:bodyPr/>
            <a:lstStyle/>
            <a:p>
              <a:pPr>
                <a:defRPr/>
              </a:pPr>
              <a:endParaRPr lang="pt-PT" u="none">
                <a:ea typeface="+mn-ea"/>
              </a:endParaRPr>
            </a:p>
          </p:txBody>
        </p:sp>
        <p:sp>
          <p:nvSpPr>
            <p:cNvPr id="21" name="Oval 19"/>
            <p:cNvSpPr>
              <a:spLocks noChangeArrowheads="1"/>
            </p:cNvSpPr>
            <p:nvPr/>
          </p:nvSpPr>
          <p:spPr bwMode="auto">
            <a:xfrm>
              <a:off x="1250" y="3536"/>
              <a:ext cx="388" cy="388"/>
            </a:xfrm>
            <a:prstGeom prst="ellipse">
              <a:avLst/>
            </a:prstGeom>
            <a:solidFill>
              <a:srgbClr val="FFFFFF"/>
            </a:solidFill>
            <a:ln w="17463">
              <a:solidFill>
                <a:srgbClr val="000000"/>
              </a:solidFill>
              <a:round/>
              <a:headEnd/>
              <a:tailEnd/>
            </a:ln>
          </p:spPr>
          <p:txBody>
            <a:bodyPr/>
            <a:lstStyle/>
            <a:p>
              <a:pPr>
                <a:defRPr/>
              </a:pPr>
              <a:endParaRPr lang="pt-PT" u="none">
                <a:ea typeface="+mn-ea"/>
              </a:endParaRPr>
            </a:p>
          </p:txBody>
        </p:sp>
        <p:grpSp>
          <p:nvGrpSpPr>
            <p:cNvPr id="22" name="Group 22"/>
            <p:cNvGrpSpPr>
              <a:grpSpLocks/>
            </p:cNvGrpSpPr>
            <p:nvPr/>
          </p:nvGrpSpPr>
          <p:grpSpPr bwMode="auto">
            <a:xfrm>
              <a:off x="1772" y="1961"/>
              <a:ext cx="225" cy="236"/>
              <a:chOff x="1772" y="1961"/>
              <a:chExt cx="225" cy="236"/>
            </a:xfrm>
          </p:grpSpPr>
          <p:sp>
            <p:nvSpPr>
              <p:cNvPr id="68" name="Freeform 20"/>
              <p:cNvSpPr>
                <a:spLocks/>
              </p:cNvSpPr>
              <p:nvPr/>
            </p:nvSpPr>
            <p:spPr bwMode="auto">
              <a:xfrm>
                <a:off x="1772" y="2068"/>
                <a:ext cx="118" cy="129"/>
              </a:xfrm>
              <a:custGeom>
                <a:avLst/>
                <a:gdLst/>
                <a:ahLst/>
                <a:cxnLst>
                  <a:cxn ang="0">
                    <a:pos x="0" y="129"/>
                  </a:cxn>
                  <a:cxn ang="0">
                    <a:pos x="54" y="0"/>
                  </a:cxn>
                  <a:cxn ang="0">
                    <a:pos x="54" y="65"/>
                  </a:cxn>
                  <a:cxn ang="0">
                    <a:pos x="118" y="65"/>
                  </a:cxn>
                  <a:cxn ang="0">
                    <a:pos x="0" y="129"/>
                  </a:cxn>
                </a:cxnLst>
                <a:rect l="0" t="0" r="r" b="b"/>
                <a:pathLst>
                  <a:path w="118" h="129">
                    <a:moveTo>
                      <a:pt x="0" y="129"/>
                    </a:moveTo>
                    <a:lnTo>
                      <a:pt x="54" y="0"/>
                    </a:lnTo>
                    <a:lnTo>
                      <a:pt x="54" y="65"/>
                    </a:lnTo>
                    <a:lnTo>
                      <a:pt x="118" y="65"/>
                    </a:lnTo>
                    <a:lnTo>
                      <a:pt x="0" y="129"/>
                    </a:lnTo>
                    <a:close/>
                  </a:path>
                </a:pathLst>
              </a:custGeom>
              <a:solidFill>
                <a:srgbClr val="000000"/>
              </a:solidFill>
              <a:ln w="9525">
                <a:noFill/>
                <a:round/>
                <a:headEnd/>
                <a:tailEnd/>
              </a:ln>
            </p:spPr>
            <p:txBody>
              <a:bodyPr/>
              <a:lstStyle/>
              <a:p>
                <a:pPr>
                  <a:defRPr/>
                </a:pPr>
                <a:endParaRPr lang="pt-PT" u="none">
                  <a:ea typeface="+mn-ea"/>
                </a:endParaRPr>
              </a:p>
            </p:txBody>
          </p:sp>
          <p:sp>
            <p:nvSpPr>
              <p:cNvPr id="69" name="Line 21"/>
              <p:cNvSpPr>
                <a:spLocks noChangeShapeType="1"/>
              </p:cNvSpPr>
              <p:nvPr/>
            </p:nvSpPr>
            <p:spPr bwMode="auto">
              <a:xfrm flipH="1">
                <a:off x="1826" y="1961"/>
                <a:ext cx="171" cy="170"/>
              </a:xfrm>
              <a:prstGeom prst="line">
                <a:avLst/>
              </a:prstGeom>
              <a:noFill/>
              <a:ln w="17463">
                <a:solidFill>
                  <a:srgbClr val="000000"/>
                </a:solidFill>
                <a:round/>
                <a:headEnd/>
                <a:tailEnd/>
              </a:ln>
            </p:spPr>
            <p:txBody>
              <a:bodyPr/>
              <a:lstStyle/>
              <a:p>
                <a:pPr>
                  <a:defRPr/>
                </a:pPr>
                <a:endParaRPr lang="pt-PT" u="none">
                  <a:ea typeface="+mn-ea"/>
                </a:endParaRPr>
              </a:p>
            </p:txBody>
          </p:sp>
        </p:grpSp>
        <p:grpSp>
          <p:nvGrpSpPr>
            <p:cNvPr id="23" name="Group 25"/>
            <p:cNvGrpSpPr>
              <a:grpSpLocks/>
            </p:cNvGrpSpPr>
            <p:nvPr/>
          </p:nvGrpSpPr>
          <p:grpSpPr bwMode="auto">
            <a:xfrm>
              <a:off x="2170" y="1961"/>
              <a:ext cx="226" cy="226"/>
              <a:chOff x="2170" y="1961"/>
              <a:chExt cx="226" cy="226"/>
            </a:xfrm>
          </p:grpSpPr>
          <p:sp>
            <p:nvSpPr>
              <p:cNvPr id="66" name="Freeform 23"/>
              <p:cNvSpPr>
                <a:spLocks/>
              </p:cNvSpPr>
              <p:nvPr/>
            </p:nvSpPr>
            <p:spPr bwMode="auto">
              <a:xfrm>
                <a:off x="2277" y="2068"/>
                <a:ext cx="119" cy="119"/>
              </a:xfrm>
              <a:custGeom>
                <a:avLst/>
                <a:gdLst/>
                <a:ahLst/>
                <a:cxnLst>
                  <a:cxn ang="0">
                    <a:pos x="119" y="119"/>
                  </a:cxn>
                  <a:cxn ang="0">
                    <a:pos x="0" y="54"/>
                  </a:cxn>
                  <a:cxn ang="0">
                    <a:pos x="54" y="54"/>
                  </a:cxn>
                  <a:cxn ang="0">
                    <a:pos x="54" y="0"/>
                  </a:cxn>
                  <a:cxn ang="0">
                    <a:pos x="119" y="119"/>
                  </a:cxn>
                </a:cxnLst>
                <a:rect l="0" t="0" r="r" b="b"/>
                <a:pathLst>
                  <a:path w="119" h="119">
                    <a:moveTo>
                      <a:pt x="119" y="119"/>
                    </a:moveTo>
                    <a:lnTo>
                      <a:pt x="0" y="54"/>
                    </a:lnTo>
                    <a:lnTo>
                      <a:pt x="54" y="54"/>
                    </a:lnTo>
                    <a:lnTo>
                      <a:pt x="54" y="0"/>
                    </a:lnTo>
                    <a:lnTo>
                      <a:pt x="119" y="119"/>
                    </a:lnTo>
                    <a:close/>
                  </a:path>
                </a:pathLst>
              </a:custGeom>
              <a:solidFill>
                <a:srgbClr val="000000"/>
              </a:solidFill>
              <a:ln w="9525">
                <a:noFill/>
                <a:round/>
                <a:headEnd/>
                <a:tailEnd/>
              </a:ln>
            </p:spPr>
            <p:txBody>
              <a:bodyPr/>
              <a:lstStyle/>
              <a:p>
                <a:pPr>
                  <a:defRPr/>
                </a:pPr>
                <a:endParaRPr lang="pt-PT" u="none">
                  <a:ea typeface="+mn-ea"/>
                </a:endParaRPr>
              </a:p>
            </p:txBody>
          </p:sp>
          <p:sp>
            <p:nvSpPr>
              <p:cNvPr id="67" name="Line 24"/>
              <p:cNvSpPr>
                <a:spLocks noChangeShapeType="1"/>
              </p:cNvSpPr>
              <p:nvPr/>
            </p:nvSpPr>
            <p:spPr bwMode="auto">
              <a:xfrm>
                <a:off x="2170" y="1961"/>
                <a:ext cx="161" cy="161"/>
              </a:xfrm>
              <a:prstGeom prst="line">
                <a:avLst/>
              </a:prstGeom>
              <a:noFill/>
              <a:ln w="17463">
                <a:solidFill>
                  <a:srgbClr val="000000"/>
                </a:solidFill>
                <a:round/>
                <a:headEnd/>
                <a:tailEnd/>
              </a:ln>
            </p:spPr>
            <p:txBody>
              <a:bodyPr/>
              <a:lstStyle/>
              <a:p>
                <a:pPr>
                  <a:defRPr/>
                </a:pPr>
                <a:endParaRPr lang="pt-PT" u="none">
                  <a:ea typeface="+mn-ea"/>
                </a:endParaRPr>
              </a:p>
            </p:txBody>
          </p:sp>
        </p:grpSp>
        <p:grpSp>
          <p:nvGrpSpPr>
            <p:cNvPr id="24" name="Group 28"/>
            <p:cNvGrpSpPr>
              <a:grpSpLocks/>
            </p:cNvGrpSpPr>
            <p:nvPr/>
          </p:nvGrpSpPr>
          <p:grpSpPr bwMode="auto">
            <a:xfrm>
              <a:off x="2428" y="2563"/>
              <a:ext cx="86" cy="290"/>
              <a:chOff x="2428" y="2563"/>
              <a:chExt cx="86" cy="290"/>
            </a:xfrm>
          </p:grpSpPr>
          <p:sp>
            <p:nvSpPr>
              <p:cNvPr id="64" name="Freeform 26"/>
              <p:cNvSpPr>
                <a:spLocks/>
              </p:cNvSpPr>
              <p:nvPr/>
            </p:nvSpPr>
            <p:spPr bwMode="auto">
              <a:xfrm>
                <a:off x="2428" y="2724"/>
                <a:ext cx="86" cy="129"/>
              </a:xfrm>
              <a:custGeom>
                <a:avLst/>
                <a:gdLst/>
                <a:ahLst/>
                <a:cxnLst>
                  <a:cxn ang="0">
                    <a:pos x="43" y="129"/>
                  </a:cxn>
                  <a:cxn ang="0">
                    <a:pos x="0" y="0"/>
                  </a:cxn>
                  <a:cxn ang="0">
                    <a:pos x="43" y="43"/>
                  </a:cxn>
                  <a:cxn ang="0">
                    <a:pos x="86" y="0"/>
                  </a:cxn>
                  <a:cxn ang="0">
                    <a:pos x="43" y="129"/>
                  </a:cxn>
                </a:cxnLst>
                <a:rect l="0" t="0" r="r" b="b"/>
                <a:pathLst>
                  <a:path w="86" h="129">
                    <a:moveTo>
                      <a:pt x="43" y="129"/>
                    </a:moveTo>
                    <a:lnTo>
                      <a:pt x="0" y="0"/>
                    </a:lnTo>
                    <a:lnTo>
                      <a:pt x="43" y="43"/>
                    </a:lnTo>
                    <a:lnTo>
                      <a:pt x="86" y="0"/>
                    </a:lnTo>
                    <a:lnTo>
                      <a:pt x="43" y="129"/>
                    </a:lnTo>
                    <a:close/>
                  </a:path>
                </a:pathLst>
              </a:custGeom>
              <a:solidFill>
                <a:srgbClr val="000000"/>
              </a:solidFill>
              <a:ln w="9525">
                <a:noFill/>
                <a:round/>
                <a:headEnd/>
                <a:tailEnd/>
              </a:ln>
            </p:spPr>
            <p:txBody>
              <a:bodyPr/>
              <a:lstStyle/>
              <a:p>
                <a:pPr>
                  <a:defRPr/>
                </a:pPr>
                <a:endParaRPr lang="pt-PT" u="none">
                  <a:ea typeface="+mn-ea"/>
                </a:endParaRPr>
              </a:p>
            </p:txBody>
          </p:sp>
          <p:sp>
            <p:nvSpPr>
              <p:cNvPr id="65" name="Line 27"/>
              <p:cNvSpPr>
                <a:spLocks noChangeShapeType="1"/>
              </p:cNvSpPr>
              <p:nvPr/>
            </p:nvSpPr>
            <p:spPr bwMode="auto">
              <a:xfrm>
                <a:off x="2471" y="2563"/>
                <a:ext cx="1" cy="204"/>
              </a:xfrm>
              <a:prstGeom prst="line">
                <a:avLst/>
              </a:prstGeom>
              <a:noFill/>
              <a:ln w="17463">
                <a:solidFill>
                  <a:srgbClr val="000000"/>
                </a:solidFill>
                <a:round/>
                <a:headEnd/>
                <a:tailEnd/>
              </a:ln>
            </p:spPr>
            <p:txBody>
              <a:bodyPr/>
              <a:lstStyle/>
              <a:p>
                <a:pPr>
                  <a:defRPr/>
                </a:pPr>
                <a:endParaRPr lang="pt-PT" u="none">
                  <a:ea typeface="+mn-ea"/>
                </a:endParaRPr>
              </a:p>
            </p:txBody>
          </p:sp>
        </p:grpSp>
        <p:grpSp>
          <p:nvGrpSpPr>
            <p:cNvPr id="25" name="Group 31"/>
            <p:cNvGrpSpPr>
              <a:grpSpLocks/>
            </p:cNvGrpSpPr>
            <p:nvPr/>
          </p:nvGrpSpPr>
          <p:grpSpPr bwMode="auto">
            <a:xfrm>
              <a:off x="2569" y="2531"/>
              <a:ext cx="483" cy="344"/>
              <a:chOff x="2569" y="2531"/>
              <a:chExt cx="483" cy="344"/>
            </a:xfrm>
          </p:grpSpPr>
          <p:sp>
            <p:nvSpPr>
              <p:cNvPr id="62" name="Freeform 29"/>
              <p:cNvSpPr>
                <a:spLocks/>
              </p:cNvSpPr>
              <p:nvPr/>
            </p:nvSpPr>
            <p:spPr bwMode="auto">
              <a:xfrm>
                <a:off x="2912" y="2757"/>
                <a:ext cx="140" cy="118"/>
              </a:xfrm>
              <a:custGeom>
                <a:avLst/>
                <a:gdLst/>
                <a:ahLst/>
                <a:cxnLst>
                  <a:cxn ang="0">
                    <a:pos x="140" y="118"/>
                  </a:cxn>
                  <a:cxn ang="0">
                    <a:pos x="0" y="75"/>
                  </a:cxn>
                  <a:cxn ang="0">
                    <a:pos x="65" y="64"/>
                  </a:cxn>
                  <a:cxn ang="0">
                    <a:pos x="54" y="0"/>
                  </a:cxn>
                  <a:cxn ang="0">
                    <a:pos x="140" y="118"/>
                  </a:cxn>
                </a:cxnLst>
                <a:rect l="0" t="0" r="r" b="b"/>
                <a:pathLst>
                  <a:path w="140" h="118">
                    <a:moveTo>
                      <a:pt x="140" y="118"/>
                    </a:moveTo>
                    <a:lnTo>
                      <a:pt x="0" y="75"/>
                    </a:lnTo>
                    <a:lnTo>
                      <a:pt x="65" y="64"/>
                    </a:lnTo>
                    <a:lnTo>
                      <a:pt x="54" y="0"/>
                    </a:lnTo>
                    <a:lnTo>
                      <a:pt x="140" y="118"/>
                    </a:lnTo>
                    <a:close/>
                  </a:path>
                </a:pathLst>
              </a:custGeom>
              <a:solidFill>
                <a:srgbClr val="000000"/>
              </a:solidFill>
              <a:ln w="9525">
                <a:noFill/>
                <a:round/>
                <a:headEnd/>
                <a:tailEnd/>
              </a:ln>
            </p:spPr>
            <p:txBody>
              <a:bodyPr/>
              <a:lstStyle/>
              <a:p>
                <a:pPr>
                  <a:defRPr/>
                </a:pPr>
                <a:endParaRPr lang="pt-PT" u="none">
                  <a:ea typeface="+mn-ea"/>
                </a:endParaRPr>
              </a:p>
            </p:txBody>
          </p:sp>
          <p:sp>
            <p:nvSpPr>
              <p:cNvPr id="63" name="Line 30"/>
              <p:cNvSpPr>
                <a:spLocks noChangeShapeType="1"/>
              </p:cNvSpPr>
              <p:nvPr/>
            </p:nvSpPr>
            <p:spPr bwMode="auto">
              <a:xfrm>
                <a:off x="2569" y="2531"/>
                <a:ext cx="408" cy="290"/>
              </a:xfrm>
              <a:prstGeom prst="line">
                <a:avLst/>
              </a:prstGeom>
              <a:noFill/>
              <a:ln w="17463">
                <a:solidFill>
                  <a:srgbClr val="000000"/>
                </a:solidFill>
                <a:round/>
                <a:headEnd/>
                <a:tailEnd/>
              </a:ln>
            </p:spPr>
            <p:txBody>
              <a:bodyPr/>
              <a:lstStyle/>
              <a:p>
                <a:pPr>
                  <a:defRPr/>
                </a:pPr>
                <a:endParaRPr lang="pt-PT" u="none">
                  <a:ea typeface="+mn-ea"/>
                </a:endParaRPr>
              </a:p>
            </p:txBody>
          </p:sp>
        </p:grpSp>
        <p:grpSp>
          <p:nvGrpSpPr>
            <p:cNvPr id="26" name="Group 34"/>
            <p:cNvGrpSpPr>
              <a:grpSpLocks/>
            </p:cNvGrpSpPr>
            <p:nvPr/>
          </p:nvGrpSpPr>
          <p:grpSpPr bwMode="auto">
            <a:xfrm>
              <a:off x="1653" y="2563"/>
              <a:ext cx="86" cy="290"/>
              <a:chOff x="1653" y="2563"/>
              <a:chExt cx="86" cy="290"/>
            </a:xfrm>
          </p:grpSpPr>
          <p:sp>
            <p:nvSpPr>
              <p:cNvPr id="60" name="Freeform 32"/>
              <p:cNvSpPr>
                <a:spLocks/>
              </p:cNvSpPr>
              <p:nvPr/>
            </p:nvSpPr>
            <p:spPr bwMode="auto">
              <a:xfrm>
                <a:off x="1653" y="2724"/>
                <a:ext cx="86" cy="129"/>
              </a:xfrm>
              <a:custGeom>
                <a:avLst/>
                <a:gdLst/>
                <a:ahLst/>
                <a:cxnLst>
                  <a:cxn ang="0">
                    <a:pos x="43" y="129"/>
                  </a:cxn>
                  <a:cxn ang="0">
                    <a:pos x="0" y="0"/>
                  </a:cxn>
                  <a:cxn ang="0">
                    <a:pos x="43" y="43"/>
                  </a:cxn>
                  <a:cxn ang="0">
                    <a:pos x="86" y="0"/>
                  </a:cxn>
                  <a:cxn ang="0">
                    <a:pos x="43" y="129"/>
                  </a:cxn>
                </a:cxnLst>
                <a:rect l="0" t="0" r="r" b="b"/>
                <a:pathLst>
                  <a:path w="86" h="129">
                    <a:moveTo>
                      <a:pt x="43" y="129"/>
                    </a:moveTo>
                    <a:lnTo>
                      <a:pt x="0" y="0"/>
                    </a:lnTo>
                    <a:lnTo>
                      <a:pt x="43" y="43"/>
                    </a:lnTo>
                    <a:lnTo>
                      <a:pt x="86" y="0"/>
                    </a:lnTo>
                    <a:lnTo>
                      <a:pt x="43" y="129"/>
                    </a:lnTo>
                    <a:close/>
                  </a:path>
                </a:pathLst>
              </a:custGeom>
              <a:solidFill>
                <a:srgbClr val="000000"/>
              </a:solidFill>
              <a:ln w="9525">
                <a:noFill/>
                <a:round/>
                <a:headEnd/>
                <a:tailEnd/>
              </a:ln>
            </p:spPr>
            <p:txBody>
              <a:bodyPr/>
              <a:lstStyle/>
              <a:p>
                <a:pPr>
                  <a:defRPr/>
                </a:pPr>
                <a:endParaRPr lang="pt-PT" u="none">
                  <a:ea typeface="+mn-ea"/>
                </a:endParaRPr>
              </a:p>
            </p:txBody>
          </p:sp>
          <p:sp>
            <p:nvSpPr>
              <p:cNvPr id="61" name="Line 33"/>
              <p:cNvSpPr>
                <a:spLocks noChangeShapeType="1"/>
              </p:cNvSpPr>
              <p:nvPr/>
            </p:nvSpPr>
            <p:spPr bwMode="auto">
              <a:xfrm>
                <a:off x="1696" y="2563"/>
                <a:ext cx="1" cy="204"/>
              </a:xfrm>
              <a:prstGeom prst="line">
                <a:avLst/>
              </a:prstGeom>
              <a:noFill/>
              <a:ln w="17463">
                <a:solidFill>
                  <a:srgbClr val="000000"/>
                </a:solidFill>
                <a:round/>
                <a:headEnd/>
                <a:tailEnd/>
              </a:ln>
            </p:spPr>
            <p:txBody>
              <a:bodyPr/>
              <a:lstStyle/>
              <a:p>
                <a:pPr>
                  <a:defRPr/>
                </a:pPr>
                <a:endParaRPr lang="pt-PT" u="none">
                  <a:ea typeface="+mn-ea"/>
                </a:endParaRPr>
              </a:p>
            </p:txBody>
          </p:sp>
        </p:grpSp>
        <p:grpSp>
          <p:nvGrpSpPr>
            <p:cNvPr id="27" name="Group 37"/>
            <p:cNvGrpSpPr>
              <a:grpSpLocks/>
            </p:cNvGrpSpPr>
            <p:nvPr/>
          </p:nvGrpSpPr>
          <p:grpSpPr bwMode="auto">
            <a:xfrm>
              <a:off x="1202" y="2542"/>
              <a:ext cx="397" cy="333"/>
              <a:chOff x="1202" y="2542"/>
              <a:chExt cx="397" cy="333"/>
            </a:xfrm>
          </p:grpSpPr>
          <p:sp>
            <p:nvSpPr>
              <p:cNvPr id="58" name="Freeform 35"/>
              <p:cNvSpPr>
                <a:spLocks/>
              </p:cNvSpPr>
              <p:nvPr/>
            </p:nvSpPr>
            <p:spPr bwMode="auto">
              <a:xfrm>
                <a:off x="1202" y="2757"/>
                <a:ext cx="118" cy="118"/>
              </a:xfrm>
              <a:custGeom>
                <a:avLst/>
                <a:gdLst/>
                <a:ahLst/>
                <a:cxnLst>
                  <a:cxn ang="0">
                    <a:pos x="0" y="118"/>
                  </a:cxn>
                  <a:cxn ang="0">
                    <a:pos x="64" y="0"/>
                  </a:cxn>
                  <a:cxn ang="0">
                    <a:pos x="64" y="64"/>
                  </a:cxn>
                  <a:cxn ang="0">
                    <a:pos x="118" y="64"/>
                  </a:cxn>
                  <a:cxn ang="0">
                    <a:pos x="0" y="118"/>
                  </a:cxn>
                </a:cxnLst>
                <a:rect l="0" t="0" r="r" b="b"/>
                <a:pathLst>
                  <a:path w="118" h="118">
                    <a:moveTo>
                      <a:pt x="0" y="118"/>
                    </a:moveTo>
                    <a:lnTo>
                      <a:pt x="64" y="0"/>
                    </a:lnTo>
                    <a:lnTo>
                      <a:pt x="64" y="64"/>
                    </a:lnTo>
                    <a:lnTo>
                      <a:pt x="118" y="64"/>
                    </a:lnTo>
                    <a:lnTo>
                      <a:pt x="0" y="118"/>
                    </a:lnTo>
                    <a:close/>
                  </a:path>
                </a:pathLst>
              </a:custGeom>
              <a:solidFill>
                <a:srgbClr val="000000"/>
              </a:solidFill>
              <a:ln w="9525">
                <a:noFill/>
                <a:round/>
                <a:headEnd/>
                <a:tailEnd/>
              </a:ln>
            </p:spPr>
            <p:txBody>
              <a:bodyPr/>
              <a:lstStyle/>
              <a:p>
                <a:pPr>
                  <a:defRPr/>
                </a:pPr>
                <a:endParaRPr lang="pt-PT" u="none">
                  <a:ea typeface="+mn-ea"/>
                </a:endParaRPr>
              </a:p>
            </p:txBody>
          </p:sp>
          <p:sp>
            <p:nvSpPr>
              <p:cNvPr id="59" name="Line 36"/>
              <p:cNvSpPr>
                <a:spLocks noChangeShapeType="1"/>
              </p:cNvSpPr>
              <p:nvPr/>
            </p:nvSpPr>
            <p:spPr bwMode="auto">
              <a:xfrm flipH="1">
                <a:off x="1266" y="2542"/>
                <a:ext cx="333" cy="279"/>
              </a:xfrm>
              <a:prstGeom prst="line">
                <a:avLst/>
              </a:prstGeom>
              <a:noFill/>
              <a:ln w="17463">
                <a:solidFill>
                  <a:srgbClr val="000000"/>
                </a:solidFill>
                <a:round/>
                <a:headEnd/>
                <a:tailEnd/>
              </a:ln>
            </p:spPr>
            <p:txBody>
              <a:bodyPr/>
              <a:lstStyle/>
              <a:p>
                <a:pPr>
                  <a:defRPr/>
                </a:pPr>
                <a:endParaRPr lang="pt-PT" u="none">
                  <a:ea typeface="+mn-ea"/>
                </a:endParaRPr>
              </a:p>
            </p:txBody>
          </p:sp>
        </p:grpSp>
        <p:grpSp>
          <p:nvGrpSpPr>
            <p:cNvPr id="28" name="Group 40"/>
            <p:cNvGrpSpPr>
              <a:grpSpLocks/>
            </p:cNvGrpSpPr>
            <p:nvPr/>
          </p:nvGrpSpPr>
          <p:grpSpPr bwMode="auto">
            <a:xfrm>
              <a:off x="1234" y="3219"/>
              <a:ext cx="204" cy="323"/>
              <a:chOff x="1234" y="3219"/>
              <a:chExt cx="204" cy="323"/>
            </a:xfrm>
          </p:grpSpPr>
          <p:sp>
            <p:nvSpPr>
              <p:cNvPr id="56" name="Freeform 38"/>
              <p:cNvSpPr>
                <a:spLocks/>
              </p:cNvSpPr>
              <p:nvPr/>
            </p:nvSpPr>
            <p:spPr bwMode="auto">
              <a:xfrm>
                <a:off x="1331" y="3402"/>
                <a:ext cx="107" cy="140"/>
              </a:xfrm>
              <a:custGeom>
                <a:avLst/>
                <a:gdLst/>
                <a:ahLst/>
                <a:cxnLst>
                  <a:cxn ang="0">
                    <a:pos x="107" y="140"/>
                  </a:cxn>
                  <a:cxn ang="0">
                    <a:pos x="0" y="54"/>
                  </a:cxn>
                  <a:cxn ang="0">
                    <a:pos x="54" y="65"/>
                  </a:cxn>
                  <a:cxn ang="0">
                    <a:pos x="64" y="0"/>
                  </a:cxn>
                  <a:cxn ang="0">
                    <a:pos x="107" y="140"/>
                  </a:cxn>
                </a:cxnLst>
                <a:rect l="0" t="0" r="r" b="b"/>
                <a:pathLst>
                  <a:path w="107" h="140">
                    <a:moveTo>
                      <a:pt x="107" y="140"/>
                    </a:moveTo>
                    <a:lnTo>
                      <a:pt x="0" y="54"/>
                    </a:lnTo>
                    <a:lnTo>
                      <a:pt x="54" y="65"/>
                    </a:lnTo>
                    <a:lnTo>
                      <a:pt x="64" y="0"/>
                    </a:lnTo>
                    <a:lnTo>
                      <a:pt x="107" y="140"/>
                    </a:lnTo>
                    <a:close/>
                  </a:path>
                </a:pathLst>
              </a:custGeom>
              <a:solidFill>
                <a:srgbClr val="000000"/>
              </a:solidFill>
              <a:ln w="9525">
                <a:noFill/>
                <a:round/>
                <a:headEnd/>
                <a:tailEnd/>
              </a:ln>
            </p:spPr>
            <p:txBody>
              <a:bodyPr/>
              <a:lstStyle/>
              <a:p>
                <a:pPr>
                  <a:defRPr/>
                </a:pPr>
                <a:endParaRPr lang="pt-PT" u="none">
                  <a:ea typeface="+mn-ea"/>
                </a:endParaRPr>
              </a:p>
            </p:txBody>
          </p:sp>
          <p:sp>
            <p:nvSpPr>
              <p:cNvPr id="57" name="Line 39"/>
              <p:cNvSpPr>
                <a:spLocks noChangeShapeType="1"/>
              </p:cNvSpPr>
              <p:nvPr/>
            </p:nvSpPr>
            <p:spPr bwMode="auto">
              <a:xfrm>
                <a:off x="1234" y="3219"/>
                <a:ext cx="151" cy="247"/>
              </a:xfrm>
              <a:prstGeom prst="line">
                <a:avLst/>
              </a:prstGeom>
              <a:noFill/>
              <a:ln w="17463">
                <a:solidFill>
                  <a:srgbClr val="000000"/>
                </a:solidFill>
                <a:round/>
                <a:headEnd/>
                <a:tailEnd/>
              </a:ln>
            </p:spPr>
            <p:txBody>
              <a:bodyPr/>
              <a:lstStyle/>
              <a:p>
                <a:pPr>
                  <a:defRPr/>
                </a:pPr>
                <a:endParaRPr lang="pt-PT" u="none">
                  <a:ea typeface="+mn-ea"/>
                </a:endParaRPr>
              </a:p>
            </p:txBody>
          </p:sp>
        </p:grpSp>
        <p:sp>
          <p:nvSpPr>
            <p:cNvPr id="29" name="Rectangle 41"/>
            <p:cNvSpPr>
              <a:spLocks noChangeArrowheads="1"/>
            </p:cNvSpPr>
            <p:nvPr/>
          </p:nvSpPr>
          <p:spPr bwMode="auto">
            <a:xfrm>
              <a:off x="1417" y="1498"/>
              <a:ext cx="261"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Reset</a:t>
              </a:r>
              <a:endParaRPr lang="en-US" u="none">
                <a:effectLst>
                  <a:outerShdw blurRad="38100" dist="38100" dir="2700000" algn="tl">
                    <a:srgbClr val="FFFFFF"/>
                  </a:outerShdw>
                </a:effectLst>
                <a:latin typeface="Comic Sans MS" pitchFamily="66" charset="0"/>
                <a:ea typeface="+mn-ea"/>
              </a:endParaRPr>
            </a:p>
          </p:txBody>
        </p:sp>
        <p:sp>
          <p:nvSpPr>
            <p:cNvPr id="30" name="Rectangle 42"/>
            <p:cNvSpPr>
              <a:spLocks noChangeArrowheads="1"/>
            </p:cNvSpPr>
            <p:nvPr/>
          </p:nvSpPr>
          <p:spPr bwMode="auto">
            <a:xfrm>
              <a:off x="1815" y="1918"/>
              <a:ext cx="63" cy="116"/>
            </a:xfrm>
            <a:prstGeom prst="rect">
              <a:avLst/>
            </a:prstGeom>
            <a:noFill/>
            <a:ln w="9525">
              <a:noFill/>
              <a:miter lim="800000"/>
              <a:headEnd/>
              <a:tailEnd/>
            </a:ln>
          </p:spPr>
          <p:txBody>
            <a:bodyPr wrap="none" lIns="0" tIns="0" rIns="0" bIns="0">
              <a:spAutoFit/>
            </a:bodyPr>
            <a:lstStyle/>
            <a:p>
              <a:pPr marL="342900" indent="-342900">
                <a:buFontTx/>
                <a:buNone/>
                <a:defRPr/>
              </a:pPr>
              <a:r>
                <a:rPr lang="pt-PT" sz="1200" u="none">
                  <a:solidFill>
                    <a:srgbClr val="000000"/>
                  </a:solidFill>
                  <a:effectLst/>
                  <a:latin typeface="Comic Sans MS" pitchFamily="66" charset="0"/>
                  <a:ea typeface="+mn-ea"/>
                </a:rPr>
                <a:t>V</a:t>
              </a:r>
              <a:endParaRPr lang="en-US" u="none">
                <a:effectLst>
                  <a:outerShdw blurRad="38100" dist="38100" dir="2700000" algn="tl">
                    <a:srgbClr val="FFFFFF"/>
                  </a:outerShdw>
                </a:effectLst>
                <a:latin typeface="Comic Sans MS" pitchFamily="66" charset="0"/>
                <a:ea typeface="+mn-ea"/>
              </a:endParaRPr>
            </a:p>
          </p:txBody>
        </p:sp>
        <p:sp>
          <p:nvSpPr>
            <p:cNvPr id="31" name="Rectangle 43"/>
            <p:cNvSpPr>
              <a:spLocks noChangeArrowheads="1"/>
            </p:cNvSpPr>
            <p:nvPr/>
          </p:nvSpPr>
          <p:spPr bwMode="auto">
            <a:xfrm>
              <a:off x="1331" y="2574"/>
              <a:ext cx="63" cy="116"/>
            </a:xfrm>
            <a:prstGeom prst="rect">
              <a:avLst/>
            </a:prstGeom>
            <a:noFill/>
            <a:ln w="9525">
              <a:noFill/>
              <a:miter lim="800000"/>
              <a:headEnd/>
              <a:tailEnd/>
            </a:ln>
          </p:spPr>
          <p:txBody>
            <a:bodyPr wrap="none" lIns="0" tIns="0" rIns="0" bIns="0">
              <a:spAutoFit/>
            </a:bodyPr>
            <a:lstStyle/>
            <a:p>
              <a:pPr marL="342900" indent="-342900">
                <a:buFontTx/>
                <a:buNone/>
                <a:defRPr/>
              </a:pPr>
              <a:r>
                <a:rPr lang="pt-PT" sz="1200" u="none">
                  <a:solidFill>
                    <a:srgbClr val="000000"/>
                  </a:solidFill>
                  <a:effectLst/>
                  <a:latin typeface="Comic Sans MS" pitchFamily="66" charset="0"/>
                  <a:ea typeface="+mn-ea"/>
                </a:rPr>
                <a:t>V</a:t>
              </a:r>
              <a:endParaRPr lang="en-US" u="none">
                <a:effectLst>
                  <a:outerShdw blurRad="38100" dist="38100" dir="2700000" algn="tl">
                    <a:srgbClr val="FFFFFF"/>
                  </a:outerShdw>
                </a:effectLst>
                <a:latin typeface="Comic Sans MS" pitchFamily="66" charset="0"/>
                <a:ea typeface="+mn-ea"/>
              </a:endParaRPr>
            </a:p>
          </p:txBody>
        </p:sp>
        <p:sp>
          <p:nvSpPr>
            <p:cNvPr id="32" name="Rectangle 44"/>
            <p:cNvSpPr>
              <a:spLocks noChangeArrowheads="1"/>
            </p:cNvSpPr>
            <p:nvPr/>
          </p:nvSpPr>
          <p:spPr bwMode="auto">
            <a:xfrm>
              <a:off x="782" y="3230"/>
              <a:ext cx="63"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V</a:t>
              </a:r>
              <a:endParaRPr lang="en-US" u="none">
                <a:effectLst>
                  <a:outerShdw blurRad="38100" dist="38100" dir="2700000" algn="tl">
                    <a:srgbClr val="FFFFFF"/>
                  </a:outerShdw>
                </a:effectLst>
                <a:latin typeface="Comic Sans MS" pitchFamily="66" charset="0"/>
                <a:ea typeface="+mn-ea"/>
              </a:endParaRPr>
            </a:p>
          </p:txBody>
        </p:sp>
        <p:sp>
          <p:nvSpPr>
            <p:cNvPr id="33" name="Rectangle 45"/>
            <p:cNvSpPr>
              <a:spLocks noChangeArrowheads="1"/>
            </p:cNvSpPr>
            <p:nvPr/>
          </p:nvSpPr>
          <p:spPr bwMode="auto">
            <a:xfrm>
              <a:off x="1729" y="2595"/>
              <a:ext cx="59" cy="116"/>
            </a:xfrm>
            <a:prstGeom prst="rect">
              <a:avLst/>
            </a:prstGeom>
            <a:noFill/>
            <a:ln w="9525">
              <a:noFill/>
              <a:miter lim="800000"/>
              <a:headEnd/>
              <a:tailEnd/>
            </a:ln>
          </p:spPr>
          <p:txBody>
            <a:bodyPr wrap="none" lIns="0" tIns="0" rIns="0" bIns="0">
              <a:spAutoFit/>
            </a:bodyPr>
            <a:lstStyle/>
            <a:p>
              <a:pPr marL="342900" indent="-342900">
                <a:buFontTx/>
                <a:buNone/>
                <a:defRPr/>
              </a:pPr>
              <a:r>
                <a:rPr lang="pt-PT" sz="1200" u="none">
                  <a:solidFill>
                    <a:srgbClr val="000000"/>
                  </a:solidFill>
                  <a:effectLst/>
                  <a:latin typeface="Comic Sans MS" pitchFamily="66" charset="0"/>
                  <a:ea typeface="+mn-ea"/>
                </a:rPr>
                <a:t>C</a:t>
              </a:r>
              <a:endParaRPr lang="en-US" u="none">
                <a:effectLst>
                  <a:outerShdw blurRad="38100" dist="38100" dir="2700000" algn="tl">
                    <a:srgbClr val="FFFFFF"/>
                  </a:outerShdw>
                </a:effectLst>
                <a:latin typeface="Comic Sans MS" pitchFamily="66" charset="0"/>
                <a:ea typeface="+mn-ea"/>
              </a:endParaRPr>
            </a:p>
          </p:txBody>
        </p:sp>
        <p:sp>
          <p:nvSpPr>
            <p:cNvPr id="34" name="Rectangle 46"/>
            <p:cNvSpPr>
              <a:spLocks noChangeArrowheads="1"/>
            </p:cNvSpPr>
            <p:nvPr/>
          </p:nvSpPr>
          <p:spPr bwMode="auto">
            <a:xfrm>
              <a:off x="2310" y="1918"/>
              <a:ext cx="59" cy="116"/>
            </a:xfrm>
            <a:prstGeom prst="rect">
              <a:avLst/>
            </a:prstGeom>
            <a:noFill/>
            <a:ln w="9525">
              <a:noFill/>
              <a:miter lim="800000"/>
              <a:headEnd/>
              <a:tailEnd/>
            </a:ln>
          </p:spPr>
          <p:txBody>
            <a:bodyPr wrap="none" lIns="0" tIns="0" rIns="0" bIns="0">
              <a:spAutoFit/>
            </a:bodyPr>
            <a:lstStyle/>
            <a:p>
              <a:pPr marL="342900" indent="-342900">
                <a:buFontTx/>
                <a:buNone/>
                <a:defRPr/>
              </a:pPr>
              <a:r>
                <a:rPr lang="pt-PT" sz="1200" u="none">
                  <a:solidFill>
                    <a:srgbClr val="000000"/>
                  </a:solidFill>
                  <a:effectLst/>
                  <a:latin typeface="Comic Sans MS" pitchFamily="66" charset="0"/>
                  <a:ea typeface="+mn-ea"/>
                </a:rPr>
                <a:t>C</a:t>
              </a:r>
              <a:endParaRPr lang="en-US" u="none">
                <a:effectLst>
                  <a:outerShdw blurRad="38100" dist="38100" dir="2700000" algn="tl">
                    <a:srgbClr val="FFFFFF"/>
                  </a:outerShdw>
                </a:effectLst>
                <a:latin typeface="Comic Sans MS" pitchFamily="66" charset="0"/>
                <a:ea typeface="+mn-ea"/>
              </a:endParaRPr>
            </a:p>
          </p:txBody>
        </p:sp>
        <p:sp>
          <p:nvSpPr>
            <p:cNvPr id="35" name="Rectangle 47"/>
            <p:cNvSpPr>
              <a:spLocks noChangeArrowheads="1"/>
            </p:cNvSpPr>
            <p:nvPr/>
          </p:nvSpPr>
          <p:spPr bwMode="auto">
            <a:xfrm>
              <a:off x="2363" y="2595"/>
              <a:ext cx="63"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V</a:t>
              </a:r>
              <a:endParaRPr lang="en-US" u="none">
                <a:effectLst>
                  <a:outerShdw blurRad="38100" dist="38100" dir="2700000" algn="tl">
                    <a:srgbClr val="FFFFFF"/>
                  </a:outerShdw>
                </a:effectLst>
                <a:latin typeface="Comic Sans MS" pitchFamily="66" charset="0"/>
                <a:ea typeface="+mn-ea"/>
              </a:endParaRPr>
            </a:p>
          </p:txBody>
        </p:sp>
        <p:sp>
          <p:nvSpPr>
            <p:cNvPr id="36" name="Rectangle 48"/>
            <p:cNvSpPr>
              <a:spLocks noChangeArrowheads="1"/>
            </p:cNvSpPr>
            <p:nvPr/>
          </p:nvSpPr>
          <p:spPr bwMode="auto">
            <a:xfrm>
              <a:off x="2783" y="2541"/>
              <a:ext cx="59" cy="116"/>
            </a:xfrm>
            <a:prstGeom prst="rect">
              <a:avLst/>
            </a:prstGeom>
            <a:noFill/>
            <a:ln w="9525">
              <a:noFill/>
              <a:miter lim="800000"/>
              <a:headEnd/>
              <a:tailEnd/>
            </a:ln>
          </p:spPr>
          <p:txBody>
            <a:bodyPr wrap="none" lIns="0" tIns="0" rIns="0" bIns="0">
              <a:spAutoFit/>
            </a:bodyPr>
            <a:lstStyle/>
            <a:p>
              <a:pPr marL="342900" indent="-342900">
                <a:buFontTx/>
                <a:buNone/>
                <a:defRPr/>
              </a:pPr>
              <a:r>
                <a:rPr lang="pt-PT" sz="1200" u="none">
                  <a:solidFill>
                    <a:srgbClr val="000000"/>
                  </a:solidFill>
                  <a:effectLst/>
                  <a:latin typeface="Comic Sans MS" pitchFamily="66" charset="0"/>
                  <a:ea typeface="+mn-ea"/>
                </a:rPr>
                <a:t>C</a:t>
              </a:r>
              <a:endParaRPr lang="en-US" u="none">
                <a:effectLst>
                  <a:outerShdw blurRad="38100" dist="38100" dir="2700000" algn="tl">
                    <a:srgbClr val="FFFFFF"/>
                  </a:outerShdw>
                </a:effectLst>
                <a:latin typeface="Comic Sans MS" pitchFamily="66" charset="0"/>
                <a:ea typeface="+mn-ea"/>
              </a:endParaRPr>
            </a:p>
          </p:txBody>
        </p:sp>
        <p:sp>
          <p:nvSpPr>
            <p:cNvPr id="37" name="Rectangle 49"/>
            <p:cNvSpPr>
              <a:spLocks noChangeArrowheads="1"/>
            </p:cNvSpPr>
            <p:nvPr/>
          </p:nvSpPr>
          <p:spPr bwMode="auto">
            <a:xfrm>
              <a:off x="1288" y="3714"/>
              <a:ext cx="306"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dirty="0" smtClean="0">
                  <a:solidFill>
                    <a:srgbClr val="000000"/>
                  </a:solidFill>
                  <a:effectLst/>
                  <a:latin typeface="Comic Sans MS" pitchFamily="66" charset="0"/>
                </a:rPr>
                <a:t>[</a:t>
              </a:r>
              <a:r>
                <a:rPr lang="pt-PT" sz="1200" u="none" dirty="0">
                  <a:latin typeface="Comic Sans MS" panose="030F0702030302020204" pitchFamily="66" charset="0"/>
                </a:rPr>
                <a:t>drink</a:t>
              </a:r>
              <a:r>
                <a:rPr lang="en-US" sz="1200" u="none" dirty="0" smtClean="0">
                  <a:solidFill>
                    <a:srgbClr val="000000"/>
                  </a:solidFill>
                  <a:effectLst/>
                  <a:latin typeface="Comic Sans MS" pitchFamily="66" charset="0"/>
                </a:rPr>
                <a:t>]</a:t>
              </a:r>
              <a:endParaRPr lang="en-US" u="none" dirty="0">
                <a:effectLst>
                  <a:outerShdw blurRad="38100" dist="38100" dir="2700000" algn="tl">
                    <a:srgbClr val="FFFFFF"/>
                  </a:outerShdw>
                </a:effectLst>
                <a:latin typeface="Comic Sans MS" pitchFamily="66" charset="0"/>
              </a:endParaRPr>
            </a:p>
          </p:txBody>
        </p:sp>
        <p:sp>
          <p:nvSpPr>
            <p:cNvPr id="38" name="Rectangle 50"/>
            <p:cNvSpPr>
              <a:spLocks noChangeArrowheads="1"/>
            </p:cNvSpPr>
            <p:nvPr/>
          </p:nvSpPr>
          <p:spPr bwMode="auto">
            <a:xfrm>
              <a:off x="1546" y="3047"/>
              <a:ext cx="306"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dirty="0" smtClean="0">
                  <a:solidFill>
                    <a:srgbClr val="000000"/>
                  </a:solidFill>
                  <a:effectLst/>
                  <a:latin typeface="Comic Sans MS" pitchFamily="66" charset="0"/>
                </a:rPr>
                <a:t>[</a:t>
              </a:r>
              <a:r>
                <a:rPr lang="pt-PT" sz="1200" u="none" dirty="0">
                  <a:latin typeface="Comic Sans MS" panose="030F0702030302020204" pitchFamily="66" charset="0"/>
                </a:rPr>
                <a:t>drink</a:t>
              </a:r>
              <a:r>
                <a:rPr lang="en-US" sz="1200" u="none" dirty="0" smtClean="0">
                  <a:solidFill>
                    <a:srgbClr val="000000"/>
                  </a:solidFill>
                  <a:effectLst/>
                  <a:latin typeface="Comic Sans MS" pitchFamily="66" charset="0"/>
                </a:rPr>
                <a:t>]</a:t>
              </a:r>
              <a:endParaRPr lang="en-US" u="none" dirty="0">
                <a:effectLst>
                  <a:outerShdw blurRad="38100" dist="38100" dir="2700000" algn="tl">
                    <a:srgbClr val="FFFFFF"/>
                  </a:outerShdw>
                </a:effectLst>
                <a:latin typeface="Comic Sans MS" pitchFamily="66" charset="0"/>
              </a:endParaRPr>
            </a:p>
          </p:txBody>
        </p:sp>
        <p:sp>
          <p:nvSpPr>
            <p:cNvPr id="39" name="Rectangle 51"/>
            <p:cNvSpPr>
              <a:spLocks noChangeArrowheads="1"/>
            </p:cNvSpPr>
            <p:nvPr/>
          </p:nvSpPr>
          <p:spPr bwMode="auto">
            <a:xfrm>
              <a:off x="2320" y="3047"/>
              <a:ext cx="306"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dirty="0" smtClean="0">
                  <a:solidFill>
                    <a:srgbClr val="000000"/>
                  </a:solidFill>
                  <a:effectLst/>
                  <a:latin typeface="Comic Sans MS" pitchFamily="66" charset="0"/>
                </a:rPr>
                <a:t>[</a:t>
              </a:r>
              <a:r>
                <a:rPr lang="pt-PT" sz="1200" u="none" dirty="0">
                  <a:latin typeface="Comic Sans MS" panose="030F0702030302020204" pitchFamily="66" charset="0"/>
                </a:rPr>
                <a:t>drink</a:t>
              </a:r>
              <a:r>
                <a:rPr lang="en-US" sz="1200" u="none" dirty="0" smtClean="0">
                  <a:solidFill>
                    <a:srgbClr val="000000"/>
                  </a:solidFill>
                  <a:effectLst/>
                  <a:latin typeface="Comic Sans MS" pitchFamily="66" charset="0"/>
                </a:rPr>
                <a:t>]</a:t>
              </a:r>
              <a:endParaRPr lang="en-US" u="none" dirty="0">
                <a:effectLst>
                  <a:outerShdw blurRad="38100" dist="38100" dir="2700000" algn="tl">
                    <a:srgbClr val="FFFFFF"/>
                  </a:outerShdw>
                </a:effectLst>
                <a:latin typeface="Comic Sans MS" pitchFamily="66" charset="0"/>
              </a:endParaRPr>
            </a:p>
          </p:txBody>
        </p:sp>
        <p:sp>
          <p:nvSpPr>
            <p:cNvPr id="40" name="Rectangle 52"/>
            <p:cNvSpPr>
              <a:spLocks noChangeArrowheads="1"/>
            </p:cNvSpPr>
            <p:nvPr/>
          </p:nvSpPr>
          <p:spPr bwMode="auto">
            <a:xfrm>
              <a:off x="2998" y="3047"/>
              <a:ext cx="306"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dirty="0" smtClean="0">
                  <a:solidFill>
                    <a:srgbClr val="000000"/>
                  </a:solidFill>
                  <a:effectLst/>
                  <a:latin typeface="Comic Sans MS" pitchFamily="66" charset="0"/>
                </a:rPr>
                <a:t>[</a:t>
              </a:r>
              <a:r>
                <a:rPr lang="pt-PT" sz="1200" u="none" dirty="0">
                  <a:latin typeface="Comic Sans MS" panose="030F0702030302020204" pitchFamily="66" charset="0"/>
                </a:rPr>
                <a:t>drink</a:t>
              </a:r>
              <a:r>
                <a:rPr lang="en-US" sz="1200" u="none" dirty="0" smtClean="0">
                  <a:solidFill>
                    <a:srgbClr val="000000"/>
                  </a:solidFill>
                  <a:effectLst/>
                  <a:latin typeface="Comic Sans MS" pitchFamily="66" charset="0"/>
                </a:rPr>
                <a:t>]</a:t>
              </a:r>
              <a:endParaRPr lang="en-US" u="none" dirty="0">
                <a:effectLst>
                  <a:outerShdw blurRad="38100" dist="38100" dir="2700000" algn="tl">
                    <a:srgbClr val="FFFFFF"/>
                  </a:outerShdw>
                </a:effectLst>
                <a:latin typeface="Comic Sans MS" pitchFamily="66" charset="0"/>
              </a:endParaRPr>
            </a:p>
          </p:txBody>
        </p:sp>
        <p:sp>
          <p:nvSpPr>
            <p:cNvPr id="41" name="Rectangle 53"/>
            <p:cNvSpPr>
              <a:spLocks noChangeArrowheads="1"/>
            </p:cNvSpPr>
            <p:nvPr/>
          </p:nvSpPr>
          <p:spPr bwMode="auto">
            <a:xfrm>
              <a:off x="2019" y="1606"/>
              <a:ext cx="127"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S0</a:t>
              </a:r>
              <a:endParaRPr lang="en-US" u="none">
                <a:effectLst>
                  <a:outerShdw blurRad="38100" dist="38100" dir="2700000" algn="tl">
                    <a:srgbClr val="FFFFFF"/>
                  </a:outerShdw>
                </a:effectLst>
                <a:latin typeface="Comic Sans MS" pitchFamily="66" charset="0"/>
                <a:ea typeface="+mn-ea"/>
              </a:endParaRPr>
            </a:p>
          </p:txBody>
        </p:sp>
        <p:sp>
          <p:nvSpPr>
            <p:cNvPr id="42" name="Rectangle 54"/>
            <p:cNvSpPr>
              <a:spLocks noChangeArrowheads="1"/>
            </p:cNvSpPr>
            <p:nvPr/>
          </p:nvSpPr>
          <p:spPr bwMode="auto">
            <a:xfrm>
              <a:off x="1632" y="2186"/>
              <a:ext cx="111"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S1</a:t>
              </a:r>
              <a:endParaRPr lang="en-US" u="none">
                <a:effectLst>
                  <a:outerShdw blurRad="38100" dist="38100" dir="2700000" algn="tl">
                    <a:srgbClr val="FFFFFF"/>
                  </a:outerShdw>
                </a:effectLst>
                <a:latin typeface="Comic Sans MS" pitchFamily="66" charset="0"/>
                <a:ea typeface="+mn-ea"/>
              </a:endParaRPr>
            </a:p>
          </p:txBody>
        </p:sp>
        <p:sp>
          <p:nvSpPr>
            <p:cNvPr id="43" name="Rectangle 55"/>
            <p:cNvSpPr>
              <a:spLocks noChangeArrowheads="1"/>
            </p:cNvSpPr>
            <p:nvPr/>
          </p:nvSpPr>
          <p:spPr bwMode="auto">
            <a:xfrm>
              <a:off x="2406" y="2186"/>
              <a:ext cx="127"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S2</a:t>
              </a:r>
              <a:endParaRPr lang="en-US" u="none">
                <a:effectLst>
                  <a:outerShdw blurRad="38100" dist="38100" dir="2700000" algn="tl">
                    <a:srgbClr val="FFFFFF"/>
                  </a:outerShdw>
                </a:effectLst>
                <a:latin typeface="Comic Sans MS" pitchFamily="66" charset="0"/>
                <a:ea typeface="+mn-ea"/>
              </a:endParaRPr>
            </a:p>
          </p:txBody>
        </p:sp>
        <p:sp>
          <p:nvSpPr>
            <p:cNvPr id="44" name="Rectangle 56"/>
            <p:cNvSpPr>
              <a:spLocks noChangeArrowheads="1"/>
            </p:cNvSpPr>
            <p:nvPr/>
          </p:nvSpPr>
          <p:spPr bwMode="auto">
            <a:xfrm>
              <a:off x="1051" y="2864"/>
              <a:ext cx="127"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S3</a:t>
              </a:r>
              <a:endParaRPr lang="en-US" u="none">
                <a:effectLst>
                  <a:outerShdw blurRad="38100" dist="38100" dir="2700000" algn="tl">
                    <a:srgbClr val="FFFFFF"/>
                  </a:outerShdw>
                </a:effectLst>
                <a:latin typeface="Comic Sans MS" pitchFamily="66" charset="0"/>
                <a:ea typeface="+mn-ea"/>
              </a:endParaRPr>
            </a:p>
          </p:txBody>
        </p:sp>
        <p:sp>
          <p:nvSpPr>
            <p:cNvPr id="45" name="Rectangle 57"/>
            <p:cNvSpPr>
              <a:spLocks noChangeArrowheads="1"/>
            </p:cNvSpPr>
            <p:nvPr/>
          </p:nvSpPr>
          <p:spPr bwMode="auto">
            <a:xfrm>
              <a:off x="1632" y="2853"/>
              <a:ext cx="127"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S4</a:t>
              </a:r>
              <a:endParaRPr lang="en-US" u="none">
                <a:effectLst>
                  <a:outerShdw blurRad="38100" dist="38100" dir="2700000" algn="tl">
                    <a:srgbClr val="FFFFFF"/>
                  </a:outerShdw>
                </a:effectLst>
                <a:latin typeface="Comic Sans MS" pitchFamily="66" charset="0"/>
                <a:ea typeface="+mn-ea"/>
              </a:endParaRPr>
            </a:p>
          </p:txBody>
        </p:sp>
        <p:sp>
          <p:nvSpPr>
            <p:cNvPr id="46" name="Rectangle 58"/>
            <p:cNvSpPr>
              <a:spLocks noChangeArrowheads="1"/>
            </p:cNvSpPr>
            <p:nvPr/>
          </p:nvSpPr>
          <p:spPr bwMode="auto">
            <a:xfrm>
              <a:off x="2406" y="2864"/>
              <a:ext cx="127"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S5</a:t>
              </a:r>
              <a:endParaRPr lang="en-US" u="none">
                <a:effectLst>
                  <a:outerShdw blurRad="38100" dist="38100" dir="2700000" algn="tl">
                    <a:srgbClr val="FFFFFF"/>
                  </a:outerShdw>
                </a:effectLst>
                <a:latin typeface="Comic Sans MS" pitchFamily="66" charset="0"/>
                <a:ea typeface="+mn-ea"/>
              </a:endParaRPr>
            </a:p>
          </p:txBody>
        </p:sp>
        <p:sp>
          <p:nvSpPr>
            <p:cNvPr id="47" name="Rectangle 59"/>
            <p:cNvSpPr>
              <a:spLocks noChangeArrowheads="1"/>
            </p:cNvSpPr>
            <p:nvPr/>
          </p:nvSpPr>
          <p:spPr bwMode="auto">
            <a:xfrm>
              <a:off x="3084" y="2853"/>
              <a:ext cx="127"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S6</a:t>
              </a:r>
              <a:endParaRPr lang="en-US" u="none">
                <a:effectLst>
                  <a:outerShdw blurRad="38100" dist="38100" dir="2700000" algn="tl">
                    <a:srgbClr val="FFFFFF"/>
                  </a:outerShdw>
                </a:effectLst>
                <a:latin typeface="Comic Sans MS" pitchFamily="66" charset="0"/>
                <a:ea typeface="+mn-ea"/>
              </a:endParaRPr>
            </a:p>
          </p:txBody>
        </p:sp>
        <p:sp>
          <p:nvSpPr>
            <p:cNvPr id="48" name="Rectangle 60"/>
            <p:cNvSpPr>
              <a:spLocks noChangeArrowheads="1"/>
            </p:cNvSpPr>
            <p:nvPr/>
          </p:nvSpPr>
          <p:spPr bwMode="auto">
            <a:xfrm>
              <a:off x="1374" y="3531"/>
              <a:ext cx="127"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S8</a:t>
              </a:r>
              <a:endParaRPr lang="en-US" u="none">
                <a:effectLst>
                  <a:outerShdw blurRad="38100" dist="38100" dir="2700000" algn="tl">
                    <a:srgbClr val="FFFFFF"/>
                  </a:outerShdw>
                </a:effectLst>
                <a:latin typeface="Comic Sans MS" pitchFamily="66" charset="0"/>
                <a:ea typeface="+mn-ea"/>
              </a:endParaRPr>
            </a:p>
          </p:txBody>
        </p:sp>
        <p:sp>
          <p:nvSpPr>
            <p:cNvPr id="49" name="Oval 61"/>
            <p:cNvSpPr>
              <a:spLocks noChangeArrowheads="1"/>
            </p:cNvSpPr>
            <p:nvPr/>
          </p:nvSpPr>
          <p:spPr bwMode="auto">
            <a:xfrm>
              <a:off x="594" y="3536"/>
              <a:ext cx="388" cy="388"/>
            </a:xfrm>
            <a:prstGeom prst="ellipse">
              <a:avLst/>
            </a:prstGeom>
            <a:solidFill>
              <a:srgbClr val="FFFFFF"/>
            </a:solidFill>
            <a:ln w="17463">
              <a:solidFill>
                <a:srgbClr val="000000"/>
              </a:solidFill>
              <a:round/>
              <a:headEnd/>
              <a:tailEnd/>
            </a:ln>
          </p:spPr>
          <p:txBody>
            <a:bodyPr/>
            <a:lstStyle/>
            <a:p>
              <a:pPr>
                <a:defRPr/>
              </a:pPr>
              <a:endParaRPr lang="pt-PT" u="none">
                <a:ea typeface="+mn-ea"/>
              </a:endParaRPr>
            </a:p>
          </p:txBody>
        </p:sp>
        <p:sp>
          <p:nvSpPr>
            <p:cNvPr id="50" name="Rectangle 62"/>
            <p:cNvSpPr>
              <a:spLocks noChangeArrowheads="1"/>
            </p:cNvSpPr>
            <p:nvPr/>
          </p:nvSpPr>
          <p:spPr bwMode="auto">
            <a:xfrm>
              <a:off x="632" y="3714"/>
              <a:ext cx="306"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dirty="0" smtClean="0">
                  <a:solidFill>
                    <a:srgbClr val="000000"/>
                  </a:solidFill>
                  <a:effectLst/>
                  <a:latin typeface="Comic Sans MS" pitchFamily="66" charset="0"/>
                </a:rPr>
                <a:t>[</a:t>
              </a:r>
              <a:r>
                <a:rPr lang="pt-PT" sz="1200" u="none" dirty="0" smtClean="0">
                  <a:latin typeface="Comic Sans MS" panose="030F0702030302020204" pitchFamily="66" charset="0"/>
                </a:rPr>
                <a:t>drink</a:t>
              </a:r>
              <a:r>
                <a:rPr lang="en-US" sz="1200" u="none" dirty="0" smtClean="0">
                  <a:solidFill>
                    <a:srgbClr val="000000"/>
                  </a:solidFill>
                  <a:effectLst/>
                  <a:latin typeface="Comic Sans MS" pitchFamily="66" charset="0"/>
                </a:rPr>
                <a:t>]</a:t>
              </a:r>
              <a:endParaRPr lang="en-US" u="none" dirty="0">
                <a:effectLst>
                  <a:outerShdw blurRad="38100" dist="38100" dir="2700000" algn="tl">
                    <a:srgbClr val="FFFFFF"/>
                  </a:outerShdw>
                </a:effectLst>
                <a:latin typeface="Comic Sans MS" pitchFamily="66" charset="0"/>
              </a:endParaRPr>
            </a:p>
          </p:txBody>
        </p:sp>
        <p:sp>
          <p:nvSpPr>
            <p:cNvPr id="51" name="Rectangle 63"/>
            <p:cNvSpPr>
              <a:spLocks noChangeArrowheads="1"/>
            </p:cNvSpPr>
            <p:nvPr/>
          </p:nvSpPr>
          <p:spPr bwMode="auto">
            <a:xfrm>
              <a:off x="718" y="3531"/>
              <a:ext cx="127"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S7</a:t>
              </a:r>
              <a:endParaRPr lang="en-US" u="none">
                <a:effectLst>
                  <a:outerShdw blurRad="38100" dist="38100" dir="2700000" algn="tl">
                    <a:srgbClr val="FFFFFF"/>
                  </a:outerShdw>
                </a:effectLst>
                <a:latin typeface="Comic Sans MS" pitchFamily="66" charset="0"/>
                <a:ea typeface="+mn-ea"/>
              </a:endParaRPr>
            </a:p>
          </p:txBody>
        </p:sp>
        <p:grpSp>
          <p:nvGrpSpPr>
            <p:cNvPr id="52" name="Group 66"/>
            <p:cNvGrpSpPr>
              <a:grpSpLocks/>
            </p:cNvGrpSpPr>
            <p:nvPr/>
          </p:nvGrpSpPr>
          <p:grpSpPr bwMode="auto">
            <a:xfrm>
              <a:off x="782" y="3230"/>
              <a:ext cx="226" cy="301"/>
              <a:chOff x="782" y="3230"/>
              <a:chExt cx="226" cy="301"/>
            </a:xfrm>
          </p:grpSpPr>
          <p:sp>
            <p:nvSpPr>
              <p:cNvPr id="54" name="Freeform 64"/>
              <p:cNvSpPr>
                <a:spLocks/>
              </p:cNvSpPr>
              <p:nvPr/>
            </p:nvSpPr>
            <p:spPr bwMode="auto">
              <a:xfrm>
                <a:off x="782" y="3402"/>
                <a:ext cx="108" cy="129"/>
              </a:xfrm>
              <a:custGeom>
                <a:avLst/>
                <a:gdLst/>
                <a:ahLst/>
                <a:cxnLst>
                  <a:cxn ang="0">
                    <a:pos x="0" y="129"/>
                  </a:cxn>
                  <a:cxn ang="0">
                    <a:pos x="43" y="0"/>
                  </a:cxn>
                  <a:cxn ang="0">
                    <a:pos x="43" y="54"/>
                  </a:cxn>
                  <a:cxn ang="0">
                    <a:pos x="108" y="43"/>
                  </a:cxn>
                  <a:cxn ang="0">
                    <a:pos x="0" y="129"/>
                  </a:cxn>
                </a:cxnLst>
                <a:rect l="0" t="0" r="r" b="b"/>
                <a:pathLst>
                  <a:path w="108" h="129">
                    <a:moveTo>
                      <a:pt x="0" y="129"/>
                    </a:moveTo>
                    <a:lnTo>
                      <a:pt x="43" y="0"/>
                    </a:lnTo>
                    <a:lnTo>
                      <a:pt x="43" y="54"/>
                    </a:lnTo>
                    <a:lnTo>
                      <a:pt x="108" y="43"/>
                    </a:lnTo>
                    <a:lnTo>
                      <a:pt x="0" y="129"/>
                    </a:lnTo>
                    <a:close/>
                  </a:path>
                </a:pathLst>
              </a:custGeom>
              <a:solidFill>
                <a:srgbClr val="000000"/>
              </a:solidFill>
              <a:ln w="9525">
                <a:noFill/>
                <a:round/>
                <a:headEnd/>
                <a:tailEnd/>
              </a:ln>
            </p:spPr>
            <p:txBody>
              <a:bodyPr/>
              <a:lstStyle/>
              <a:p>
                <a:pPr>
                  <a:defRPr/>
                </a:pPr>
                <a:endParaRPr lang="pt-PT" u="none">
                  <a:ea typeface="+mn-ea"/>
                </a:endParaRPr>
              </a:p>
            </p:txBody>
          </p:sp>
          <p:sp>
            <p:nvSpPr>
              <p:cNvPr id="55" name="Line 65"/>
              <p:cNvSpPr>
                <a:spLocks noChangeShapeType="1"/>
              </p:cNvSpPr>
              <p:nvPr/>
            </p:nvSpPr>
            <p:spPr bwMode="auto">
              <a:xfrm flipH="1">
                <a:off x="825" y="3230"/>
                <a:ext cx="183" cy="226"/>
              </a:xfrm>
              <a:prstGeom prst="line">
                <a:avLst/>
              </a:prstGeom>
              <a:noFill/>
              <a:ln w="17463">
                <a:solidFill>
                  <a:srgbClr val="000000"/>
                </a:solidFill>
                <a:round/>
                <a:headEnd/>
                <a:tailEnd/>
              </a:ln>
            </p:spPr>
            <p:txBody>
              <a:bodyPr/>
              <a:lstStyle/>
              <a:p>
                <a:pPr>
                  <a:defRPr/>
                </a:pPr>
                <a:endParaRPr lang="pt-PT" u="none">
                  <a:ea typeface="+mn-ea"/>
                </a:endParaRPr>
              </a:p>
            </p:txBody>
          </p:sp>
        </p:grpSp>
        <p:sp>
          <p:nvSpPr>
            <p:cNvPr id="53" name="Rectangle 67"/>
            <p:cNvSpPr>
              <a:spLocks noChangeArrowheads="1"/>
            </p:cNvSpPr>
            <p:nvPr/>
          </p:nvSpPr>
          <p:spPr bwMode="auto">
            <a:xfrm>
              <a:off x="1374" y="3230"/>
              <a:ext cx="59"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C</a:t>
              </a:r>
              <a:endParaRPr lang="en-US" u="none">
                <a:effectLst>
                  <a:outerShdw blurRad="38100" dist="38100" dir="2700000" algn="tl">
                    <a:srgbClr val="FFFFFF"/>
                  </a:outerShdw>
                </a:effectLst>
                <a:latin typeface="Comic Sans MS" pitchFamily="66" charset="0"/>
                <a:ea typeface="+mn-ea"/>
              </a:endParaRPr>
            </a:p>
          </p:txBody>
        </p:sp>
      </p:grpSp>
      <p:grpSp>
        <p:nvGrpSpPr>
          <p:cNvPr id="72" name="Group 69"/>
          <p:cNvGrpSpPr>
            <a:grpSpLocks noChangeAspect="1"/>
          </p:cNvGrpSpPr>
          <p:nvPr/>
        </p:nvGrpSpPr>
        <p:grpSpPr bwMode="auto">
          <a:xfrm>
            <a:off x="5788519" y="1981758"/>
            <a:ext cx="1992313" cy="3878263"/>
            <a:chOff x="728" y="592"/>
            <a:chExt cx="1064" cy="2072"/>
          </a:xfrm>
        </p:grpSpPr>
        <p:sp>
          <p:nvSpPr>
            <p:cNvPr id="73" name="AutoShape 70"/>
            <p:cNvSpPr>
              <a:spLocks noChangeAspect="1" noChangeArrowheads="1" noTextEdit="1"/>
            </p:cNvSpPr>
            <p:nvPr/>
          </p:nvSpPr>
          <p:spPr bwMode="auto">
            <a:xfrm>
              <a:off x="728" y="592"/>
              <a:ext cx="1064" cy="2072"/>
            </a:xfrm>
            <a:prstGeom prst="rect">
              <a:avLst/>
            </a:prstGeom>
            <a:noFill/>
            <a:ln w="9525">
              <a:noFill/>
              <a:miter lim="800000"/>
              <a:headEnd/>
              <a:tailEnd/>
            </a:ln>
          </p:spPr>
          <p:txBody>
            <a:bodyPr/>
            <a:lstStyle/>
            <a:p>
              <a:pPr>
                <a:defRPr/>
              </a:pPr>
              <a:endParaRPr lang="pt-PT" u="none">
                <a:ea typeface="+mn-ea"/>
              </a:endParaRPr>
            </a:p>
          </p:txBody>
        </p:sp>
        <p:sp>
          <p:nvSpPr>
            <p:cNvPr id="74" name="Oval 71"/>
            <p:cNvSpPr>
              <a:spLocks noChangeArrowheads="1"/>
            </p:cNvSpPr>
            <p:nvPr/>
          </p:nvSpPr>
          <p:spPr bwMode="auto">
            <a:xfrm>
              <a:off x="1178" y="796"/>
              <a:ext cx="339" cy="337"/>
            </a:xfrm>
            <a:prstGeom prst="ellipse">
              <a:avLst/>
            </a:prstGeom>
            <a:solidFill>
              <a:srgbClr val="FFFFFF"/>
            </a:solidFill>
            <a:ln w="19050">
              <a:solidFill>
                <a:srgbClr val="000000"/>
              </a:solidFill>
              <a:round/>
              <a:headEnd/>
              <a:tailEnd/>
            </a:ln>
          </p:spPr>
          <p:txBody>
            <a:bodyPr/>
            <a:lstStyle/>
            <a:p>
              <a:pPr>
                <a:defRPr/>
              </a:pPr>
              <a:endParaRPr lang="pt-PT" u="none">
                <a:ea typeface="+mn-ea"/>
              </a:endParaRPr>
            </a:p>
          </p:txBody>
        </p:sp>
        <p:sp>
          <p:nvSpPr>
            <p:cNvPr id="75" name="Line 72"/>
            <p:cNvSpPr>
              <a:spLocks noChangeShapeType="1"/>
            </p:cNvSpPr>
            <p:nvPr/>
          </p:nvSpPr>
          <p:spPr bwMode="auto">
            <a:xfrm>
              <a:off x="916" y="627"/>
              <a:ext cx="174" cy="161"/>
            </a:xfrm>
            <a:prstGeom prst="line">
              <a:avLst/>
            </a:prstGeom>
            <a:noFill/>
            <a:ln w="19050">
              <a:solidFill>
                <a:srgbClr val="000000"/>
              </a:solidFill>
              <a:round/>
              <a:headEnd/>
              <a:tailEnd/>
            </a:ln>
          </p:spPr>
          <p:txBody>
            <a:bodyPr/>
            <a:lstStyle/>
            <a:p>
              <a:pPr>
                <a:defRPr/>
              </a:pPr>
              <a:endParaRPr lang="pt-PT" u="none">
                <a:ea typeface="+mn-ea"/>
              </a:endParaRPr>
            </a:p>
          </p:txBody>
        </p:sp>
        <p:sp>
          <p:nvSpPr>
            <p:cNvPr id="76" name="Line 73"/>
            <p:cNvSpPr>
              <a:spLocks noChangeShapeType="1"/>
            </p:cNvSpPr>
            <p:nvPr/>
          </p:nvSpPr>
          <p:spPr bwMode="auto">
            <a:xfrm flipV="1">
              <a:off x="1090" y="627"/>
              <a:ext cx="1" cy="163"/>
            </a:xfrm>
            <a:prstGeom prst="line">
              <a:avLst/>
            </a:prstGeom>
            <a:noFill/>
            <a:ln w="19050">
              <a:solidFill>
                <a:srgbClr val="000000"/>
              </a:solidFill>
              <a:round/>
              <a:headEnd/>
              <a:tailEnd/>
            </a:ln>
          </p:spPr>
          <p:txBody>
            <a:bodyPr/>
            <a:lstStyle/>
            <a:p>
              <a:pPr>
                <a:defRPr/>
              </a:pPr>
              <a:endParaRPr lang="pt-PT" u="none">
                <a:ea typeface="+mn-ea"/>
              </a:endParaRPr>
            </a:p>
          </p:txBody>
        </p:sp>
        <p:grpSp>
          <p:nvGrpSpPr>
            <p:cNvPr id="77" name="Group 74"/>
            <p:cNvGrpSpPr>
              <a:grpSpLocks/>
            </p:cNvGrpSpPr>
            <p:nvPr/>
          </p:nvGrpSpPr>
          <p:grpSpPr bwMode="auto">
            <a:xfrm>
              <a:off x="1091" y="627"/>
              <a:ext cx="163" cy="163"/>
              <a:chOff x="1091" y="627"/>
              <a:chExt cx="163" cy="163"/>
            </a:xfrm>
          </p:grpSpPr>
          <p:sp>
            <p:nvSpPr>
              <p:cNvPr id="111" name="Freeform 75"/>
              <p:cNvSpPr>
                <a:spLocks/>
              </p:cNvSpPr>
              <p:nvPr/>
            </p:nvSpPr>
            <p:spPr bwMode="auto">
              <a:xfrm>
                <a:off x="1149" y="673"/>
                <a:ext cx="105" cy="117"/>
              </a:xfrm>
              <a:custGeom>
                <a:avLst/>
                <a:gdLst/>
                <a:ahLst/>
                <a:cxnLst>
                  <a:cxn ang="0">
                    <a:pos x="105" y="117"/>
                  </a:cxn>
                  <a:cxn ang="0">
                    <a:pos x="0" y="59"/>
                  </a:cxn>
                  <a:cxn ang="0">
                    <a:pos x="47" y="59"/>
                  </a:cxn>
                  <a:cxn ang="0">
                    <a:pos x="47" y="0"/>
                  </a:cxn>
                  <a:cxn ang="0">
                    <a:pos x="105" y="117"/>
                  </a:cxn>
                </a:cxnLst>
                <a:rect l="0" t="0" r="r" b="b"/>
                <a:pathLst>
                  <a:path w="105" h="117">
                    <a:moveTo>
                      <a:pt x="105" y="117"/>
                    </a:moveTo>
                    <a:lnTo>
                      <a:pt x="0" y="59"/>
                    </a:lnTo>
                    <a:lnTo>
                      <a:pt x="47" y="59"/>
                    </a:lnTo>
                    <a:lnTo>
                      <a:pt x="47" y="0"/>
                    </a:lnTo>
                    <a:lnTo>
                      <a:pt x="105" y="117"/>
                    </a:lnTo>
                    <a:close/>
                  </a:path>
                </a:pathLst>
              </a:custGeom>
              <a:solidFill>
                <a:srgbClr val="000000"/>
              </a:solidFill>
              <a:ln w="9525">
                <a:noFill/>
                <a:round/>
                <a:headEnd/>
                <a:tailEnd/>
              </a:ln>
            </p:spPr>
            <p:txBody>
              <a:bodyPr/>
              <a:lstStyle/>
              <a:p>
                <a:pPr>
                  <a:defRPr/>
                </a:pPr>
                <a:endParaRPr lang="pt-PT" u="none">
                  <a:ea typeface="+mn-ea"/>
                </a:endParaRPr>
              </a:p>
            </p:txBody>
          </p:sp>
          <p:sp>
            <p:nvSpPr>
              <p:cNvPr id="112" name="Line 76"/>
              <p:cNvSpPr>
                <a:spLocks noChangeShapeType="1"/>
              </p:cNvSpPr>
              <p:nvPr/>
            </p:nvSpPr>
            <p:spPr bwMode="auto">
              <a:xfrm>
                <a:off x="1091" y="627"/>
                <a:ext cx="105" cy="104"/>
              </a:xfrm>
              <a:prstGeom prst="line">
                <a:avLst/>
              </a:prstGeom>
              <a:noFill/>
              <a:ln w="19050">
                <a:solidFill>
                  <a:srgbClr val="000000"/>
                </a:solidFill>
                <a:round/>
                <a:headEnd/>
                <a:tailEnd/>
              </a:ln>
            </p:spPr>
            <p:txBody>
              <a:bodyPr/>
              <a:lstStyle/>
              <a:p>
                <a:pPr>
                  <a:defRPr/>
                </a:pPr>
                <a:endParaRPr lang="pt-PT" u="none">
                  <a:ea typeface="+mn-ea"/>
                </a:endParaRPr>
              </a:p>
            </p:txBody>
          </p:sp>
        </p:grpSp>
        <p:sp>
          <p:nvSpPr>
            <p:cNvPr id="78" name="Oval 77"/>
            <p:cNvSpPr>
              <a:spLocks noChangeArrowheads="1"/>
            </p:cNvSpPr>
            <p:nvPr/>
          </p:nvSpPr>
          <p:spPr bwMode="auto">
            <a:xfrm>
              <a:off x="1178" y="1296"/>
              <a:ext cx="339" cy="338"/>
            </a:xfrm>
            <a:prstGeom prst="ellipse">
              <a:avLst/>
            </a:prstGeom>
            <a:solidFill>
              <a:srgbClr val="FFFFFF"/>
            </a:solidFill>
            <a:ln w="19050">
              <a:solidFill>
                <a:srgbClr val="000000"/>
              </a:solidFill>
              <a:round/>
              <a:headEnd/>
              <a:tailEnd/>
            </a:ln>
          </p:spPr>
          <p:txBody>
            <a:bodyPr/>
            <a:lstStyle/>
            <a:p>
              <a:pPr>
                <a:defRPr/>
              </a:pPr>
              <a:endParaRPr lang="pt-PT" u="none">
                <a:ea typeface="+mn-ea"/>
              </a:endParaRPr>
            </a:p>
          </p:txBody>
        </p:sp>
        <p:sp>
          <p:nvSpPr>
            <p:cNvPr id="79" name="Oval 78"/>
            <p:cNvSpPr>
              <a:spLocks noChangeArrowheads="1"/>
            </p:cNvSpPr>
            <p:nvPr/>
          </p:nvSpPr>
          <p:spPr bwMode="auto">
            <a:xfrm>
              <a:off x="1178" y="1797"/>
              <a:ext cx="339" cy="337"/>
            </a:xfrm>
            <a:prstGeom prst="ellipse">
              <a:avLst/>
            </a:prstGeom>
            <a:solidFill>
              <a:srgbClr val="FFFFFF"/>
            </a:solidFill>
            <a:ln w="19050">
              <a:solidFill>
                <a:srgbClr val="000000"/>
              </a:solidFill>
              <a:round/>
              <a:headEnd/>
              <a:tailEnd/>
            </a:ln>
          </p:spPr>
          <p:txBody>
            <a:bodyPr/>
            <a:lstStyle/>
            <a:p>
              <a:pPr>
                <a:defRPr/>
              </a:pPr>
              <a:endParaRPr lang="pt-PT" u="none">
                <a:ea typeface="+mn-ea"/>
              </a:endParaRPr>
            </a:p>
          </p:txBody>
        </p:sp>
        <p:sp>
          <p:nvSpPr>
            <p:cNvPr id="80" name="Oval 79"/>
            <p:cNvSpPr>
              <a:spLocks noChangeArrowheads="1"/>
            </p:cNvSpPr>
            <p:nvPr/>
          </p:nvSpPr>
          <p:spPr bwMode="auto">
            <a:xfrm>
              <a:off x="1190" y="2309"/>
              <a:ext cx="327" cy="338"/>
            </a:xfrm>
            <a:prstGeom prst="ellipse">
              <a:avLst/>
            </a:prstGeom>
            <a:solidFill>
              <a:srgbClr val="FFFFFF"/>
            </a:solidFill>
            <a:ln w="19050">
              <a:solidFill>
                <a:srgbClr val="000000"/>
              </a:solidFill>
              <a:round/>
              <a:headEnd/>
              <a:tailEnd/>
            </a:ln>
          </p:spPr>
          <p:txBody>
            <a:bodyPr/>
            <a:lstStyle/>
            <a:p>
              <a:pPr>
                <a:defRPr/>
              </a:pPr>
              <a:endParaRPr lang="pt-PT" u="none">
                <a:ea typeface="+mn-ea"/>
              </a:endParaRPr>
            </a:p>
          </p:txBody>
        </p:sp>
        <p:grpSp>
          <p:nvGrpSpPr>
            <p:cNvPr id="81" name="Group 80"/>
            <p:cNvGrpSpPr>
              <a:grpSpLocks/>
            </p:cNvGrpSpPr>
            <p:nvPr/>
          </p:nvGrpSpPr>
          <p:grpSpPr bwMode="auto">
            <a:xfrm>
              <a:off x="1301" y="1127"/>
              <a:ext cx="82" cy="163"/>
              <a:chOff x="1301" y="1127"/>
              <a:chExt cx="82" cy="163"/>
            </a:xfrm>
          </p:grpSpPr>
          <p:sp>
            <p:nvSpPr>
              <p:cNvPr id="109" name="Freeform 81"/>
              <p:cNvSpPr>
                <a:spLocks/>
              </p:cNvSpPr>
              <p:nvPr/>
            </p:nvSpPr>
            <p:spPr bwMode="auto">
              <a:xfrm>
                <a:off x="1301" y="1186"/>
                <a:ext cx="82" cy="104"/>
              </a:xfrm>
              <a:custGeom>
                <a:avLst/>
                <a:gdLst/>
                <a:ahLst/>
                <a:cxnLst>
                  <a:cxn ang="0">
                    <a:pos x="35" y="104"/>
                  </a:cxn>
                  <a:cxn ang="0">
                    <a:pos x="0" y="0"/>
                  </a:cxn>
                  <a:cxn ang="0">
                    <a:pos x="35" y="35"/>
                  </a:cxn>
                  <a:cxn ang="0">
                    <a:pos x="82" y="0"/>
                  </a:cxn>
                  <a:cxn ang="0">
                    <a:pos x="35" y="104"/>
                  </a:cxn>
                </a:cxnLst>
                <a:rect l="0" t="0" r="r" b="b"/>
                <a:pathLst>
                  <a:path w="82" h="104">
                    <a:moveTo>
                      <a:pt x="35" y="104"/>
                    </a:moveTo>
                    <a:lnTo>
                      <a:pt x="0" y="0"/>
                    </a:lnTo>
                    <a:lnTo>
                      <a:pt x="35" y="35"/>
                    </a:lnTo>
                    <a:lnTo>
                      <a:pt x="82" y="0"/>
                    </a:lnTo>
                    <a:lnTo>
                      <a:pt x="35" y="104"/>
                    </a:lnTo>
                    <a:close/>
                  </a:path>
                </a:pathLst>
              </a:custGeom>
              <a:solidFill>
                <a:srgbClr val="000000"/>
              </a:solidFill>
              <a:ln w="9525">
                <a:noFill/>
                <a:round/>
                <a:headEnd/>
                <a:tailEnd/>
              </a:ln>
            </p:spPr>
            <p:txBody>
              <a:bodyPr/>
              <a:lstStyle/>
              <a:p>
                <a:pPr>
                  <a:defRPr/>
                </a:pPr>
                <a:endParaRPr lang="pt-PT" u="none">
                  <a:ea typeface="+mn-ea"/>
                </a:endParaRPr>
              </a:p>
            </p:txBody>
          </p:sp>
          <p:sp>
            <p:nvSpPr>
              <p:cNvPr id="110" name="Line 82"/>
              <p:cNvSpPr>
                <a:spLocks noChangeShapeType="1"/>
              </p:cNvSpPr>
              <p:nvPr/>
            </p:nvSpPr>
            <p:spPr bwMode="auto">
              <a:xfrm>
                <a:off x="1336" y="1127"/>
                <a:ext cx="3" cy="94"/>
              </a:xfrm>
              <a:prstGeom prst="line">
                <a:avLst/>
              </a:prstGeom>
              <a:noFill/>
              <a:ln w="19050">
                <a:solidFill>
                  <a:srgbClr val="000000"/>
                </a:solidFill>
                <a:round/>
                <a:headEnd/>
                <a:tailEnd/>
              </a:ln>
            </p:spPr>
            <p:txBody>
              <a:bodyPr/>
              <a:lstStyle/>
              <a:p>
                <a:pPr>
                  <a:defRPr/>
                </a:pPr>
                <a:endParaRPr lang="pt-PT" u="none">
                  <a:ea typeface="+mn-ea"/>
                </a:endParaRPr>
              </a:p>
            </p:txBody>
          </p:sp>
        </p:grpSp>
        <p:grpSp>
          <p:nvGrpSpPr>
            <p:cNvPr id="82" name="Group 83"/>
            <p:cNvGrpSpPr>
              <a:grpSpLocks/>
            </p:cNvGrpSpPr>
            <p:nvPr/>
          </p:nvGrpSpPr>
          <p:grpSpPr bwMode="auto">
            <a:xfrm>
              <a:off x="1301" y="1628"/>
              <a:ext cx="82" cy="175"/>
              <a:chOff x="1301" y="1628"/>
              <a:chExt cx="82" cy="175"/>
            </a:xfrm>
          </p:grpSpPr>
          <p:sp>
            <p:nvSpPr>
              <p:cNvPr id="107" name="Freeform 84"/>
              <p:cNvSpPr>
                <a:spLocks/>
              </p:cNvSpPr>
              <p:nvPr/>
            </p:nvSpPr>
            <p:spPr bwMode="auto">
              <a:xfrm>
                <a:off x="1301" y="1698"/>
                <a:ext cx="82" cy="105"/>
              </a:xfrm>
              <a:custGeom>
                <a:avLst/>
                <a:gdLst/>
                <a:ahLst/>
                <a:cxnLst>
                  <a:cxn ang="0">
                    <a:pos x="35" y="105"/>
                  </a:cxn>
                  <a:cxn ang="0">
                    <a:pos x="0" y="0"/>
                  </a:cxn>
                  <a:cxn ang="0">
                    <a:pos x="35" y="35"/>
                  </a:cxn>
                  <a:cxn ang="0">
                    <a:pos x="82" y="0"/>
                  </a:cxn>
                  <a:cxn ang="0">
                    <a:pos x="35" y="105"/>
                  </a:cxn>
                </a:cxnLst>
                <a:rect l="0" t="0" r="r" b="b"/>
                <a:pathLst>
                  <a:path w="82" h="105">
                    <a:moveTo>
                      <a:pt x="35" y="105"/>
                    </a:moveTo>
                    <a:lnTo>
                      <a:pt x="0" y="0"/>
                    </a:lnTo>
                    <a:lnTo>
                      <a:pt x="35" y="35"/>
                    </a:lnTo>
                    <a:lnTo>
                      <a:pt x="82" y="0"/>
                    </a:lnTo>
                    <a:lnTo>
                      <a:pt x="35" y="105"/>
                    </a:lnTo>
                    <a:close/>
                  </a:path>
                </a:pathLst>
              </a:custGeom>
              <a:solidFill>
                <a:srgbClr val="000000"/>
              </a:solidFill>
              <a:ln w="9525">
                <a:noFill/>
                <a:round/>
                <a:headEnd/>
                <a:tailEnd/>
              </a:ln>
            </p:spPr>
            <p:txBody>
              <a:bodyPr/>
              <a:lstStyle/>
              <a:p>
                <a:pPr>
                  <a:defRPr/>
                </a:pPr>
                <a:endParaRPr lang="pt-PT" u="none">
                  <a:ea typeface="+mn-ea"/>
                </a:endParaRPr>
              </a:p>
            </p:txBody>
          </p:sp>
          <p:sp>
            <p:nvSpPr>
              <p:cNvPr id="108" name="Line 85"/>
              <p:cNvSpPr>
                <a:spLocks noChangeShapeType="1"/>
              </p:cNvSpPr>
              <p:nvPr/>
            </p:nvSpPr>
            <p:spPr bwMode="auto">
              <a:xfrm>
                <a:off x="1336" y="1628"/>
                <a:ext cx="3" cy="105"/>
              </a:xfrm>
              <a:prstGeom prst="line">
                <a:avLst/>
              </a:prstGeom>
              <a:noFill/>
              <a:ln w="19050">
                <a:solidFill>
                  <a:srgbClr val="000000"/>
                </a:solidFill>
                <a:round/>
                <a:headEnd/>
                <a:tailEnd/>
              </a:ln>
            </p:spPr>
            <p:txBody>
              <a:bodyPr/>
              <a:lstStyle/>
              <a:p>
                <a:pPr>
                  <a:defRPr/>
                </a:pPr>
                <a:endParaRPr lang="pt-PT" u="none">
                  <a:ea typeface="+mn-ea"/>
                </a:endParaRPr>
              </a:p>
            </p:txBody>
          </p:sp>
        </p:grpSp>
        <p:grpSp>
          <p:nvGrpSpPr>
            <p:cNvPr id="83" name="Group 86"/>
            <p:cNvGrpSpPr>
              <a:grpSpLocks/>
            </p:cNvGrpSpPr>
            <p:nvPr/>
          </p:nvGrpSpPr>
          <p:grpSpPr bwMode="auto">
            <a:xfrm>
              <a:off x="1313" y="2140"/>
              <a:ext cx="70" cy="163"/>
              <a:chOff x="1313" y="2140"/>
              <a:chExt cx="70" cy="163"/>
            </a:xfrm>
          </p:grpSpPr>
          <p:sp>
            <p:nvSpPr>
              <p:cNvPr id="105" name="Freeform 87"/>
              <p:cNvSpPr>
                <a:spLocks/>
              </p:cNvSpPr>
              <p:nvPr/>
            </p:nvSpPr>
            <p:spPr bwMode="auto">
              <a:xfrm>
                <a:off x="1313" y="2198"/>
                <a:ext cx="70" cy="105"/>
              </a:xfrm>
              <a:custGeom>
                <a:avLst/>
                <a:gdLst/>
                <a:ahLst/>
                <a:cxnLst>
                  <a:cxn ang="0">
                    <a:pos x="35" y="105"/>
                  </a:cxn>
                  <a:cxn ang="0">
                    <a:pos x="0" y="0"/>
                  </a:cxn>
                  <a:cxn ang="0">
                    <a:pos x="35" y="35"/>
                  </a:cxn>
                  <a:cxn ang="0">
                    <a:pos x="70" y="0"/>
                  </a:cxn>
                  <a:cxn ang="0">
                    <a:pos x="35" y="105"/>
                  </a:cxn>
                </a:cxnLst>
                <a:rect l="0" t="0" r="r" b="b"/>
                <a:pathLst>
                  <a:path w="70" h="105">
                    <a:moveTo>
                      <a:pt x="35" y="105"/>
                    </a:moveTo>
                    <a:lnTo>
                      <a:pt x="0" y="0"/>
                    </a:lnTo>
                    <a:lnTo>
                      <a:pt x="35" y="35"/>
                    </a:lnTo>
                    <a:lnTo>
                      <a:pt x="70" y="0"/>
                    </a:lnTo>
                    <a:lnTo>
                      <a:pt x="35" y="105"/>
                    </a:lnTo>
                    <a:close/>
                  </a:path>
                </a:pathLst>
              </a:custGeom>
              <a:solidFill>
                <a:srgbClr val="000000"/>
              </a:solidFill>
              <a:ln w="9525">
                <a:noFill/>
                <a:round/>
                <a:headEnd/>
                <a:tailEnd/>
              </a:ln>
            </p:spPr>
            <p:txBody>
              <a:bodyPr/>
              <a:lstStyle/>
              <a:p>
                <a:pPr>
                  <a:defRPr/>
                </a:pPr>
                <a:endParaRPr lang="pt-PT" u="none">
                  <a:ea typeface="+mn-ea"/>
                </a:endParaRPr>
              </a:p>
            </p:txBody>
          </p:sp>
          <p:sp>
            <p:nvSpPr>
              <p:cNvPr id="106" name="Line 88"/>
              <p:cNvSpPr>
                <a:spLocks noChangeShapeType="1"/>
              </p:cNvSpPr>
              <p:nvPr/>
            </p:nvSpPr>
            <p:spPr bwMode="auto">
              <a:xfrm>
                <a:off x="1349" y="2140"/>
                <a:ext cx="1" cy="93"/>
              </a:xfrm>
              <a:prstGeom prst="line">
                <a:avLst/>
              </a:prstGeom>
              <a:noFill/>
              <a:ln w="19050">
                <a:solidFill>
                  <a:srgbClr val="000000"/>
                </a:solidFill>
                <a:round/>
                <a:headEnd/>
                <a:tailEnd/>
              </a:ln>
            </p:spPr>
            <p:txBody>
              <a:bodyPr/>
              <a:lstStyle/>
              <a:p>
                <a:pPr>
                  <a:defRPr/>
                </a:pPr>
                <a:endParaRPr lang="pt-PT" u="none">
                  <a:ea typeface="+mn-ea"/>
                </a:endParaRPr>
              </a:p>
            </p:txBody>
          </p:sp>
        </p:grpSp>
        <p:sp>
          <p:nvSpPr>
            <p:cNvPr id="84" name="Rectangle 89"/>
            <p:cNvSpPr>
              <a:spLocks noChangeArrowheads="1"/>
            </p:cNvSpPr>
            <p:nvPr/>
          </p:nvSpPr>
          <p:spPr bwMode="auto">
            <a:xfrm>
              <a:off x="763" y="720"/>
              <a:ext cx="25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en-US" sz="1400" u="none">
                  <a:solidFill>
                    <a:srgbClr val="000000"/>
                  </a:solidFill>
                  <a:effectLst/>
                  <a:latin typeface="Comic Sans MS" panose="030F0702030302020204" pitchFamily="66" charset="0"/>
                </a:rPr>
                <a:t>Reset</a:t>
              </a:r>
              <a:endParaRPr lang="en-US" sz="1400" u="none">
                <a:effectLst/>
                <a:latin typeface="Comic Sans MS" panose="030F0702030302020204" pitchFamily="66" charset="0"/>
              </a:endParaRPr>
            </a:p>
          </p:txBody>
        </p:sp>
        <p:sp>
          <p:nvSpPr>
            <p:cNvPr id="85" name="Rectangle 90"/>
            <p:cNvSpPr>
              <a:spLocks noChangeArrowheads="1"/>
            </p:cNvSpPr>
            <p:nvPr/>
          </p:nvSpPr>
          <p:spPr bwMode="auto">
            <a:xfrm>
              <a:off x="1231" y="1151"/>
              <a:ext cx="62"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V</a:t>
              </a:r>
              <a:endParaRPr lang="en-US" sz="1400" u="none">
                <a:effectLst/>
                <a:latin typeface="Comic Sans MS" panose="030F0702030302020204" pitchFamily="66" charset="0"/>
              </a:endParaRPr>
            </a:p>
          </p:txBody>
        </p:sp>
        <p:sp>
          <p:nvSpPr>
            <p:cNvPr id="86" name="Rectangle 91"/>
            <p:cNvSpPr>
              <a:spLocks noChangeArrowheads="1"/>
            </p:cNvSpPr>
            <p:nvPr/>
          </p:nvSpPr>
          <p:spPr bwMode="auto">
            <a:xfrm>
              <a:off x="1231" y="1651"/>
              <a:ext cx="62"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V</a:t>
              </a:r>
              <a:endParaRPr lang="en-US" sz="1400" u="none">
                <a:effectLst/>
                <a:latin typeface="Comic Sans MS" panose="030F0702030302020204" pitchFamily="66" charset="0"/>
              </a:endParaRPr>
            </a:p>
          </p:txBody>
        </p:sp>
        <p:sp>
          <p:nvSpPr>
            <p:cNvPr id="87" name="Rectangle 92"/>
            <p:cNvSpPr>
              <a:spLocks noChangeArrowheads="1"/>
            </p:cNvSpPr>
            <p:nvPr/>
          </p:nvSpPr>
          <p:spPr bwMode="auto">
            <a:xfrm>
              <a:off x="1126" y="2152"/>
              <a:ext cx="14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V,C</a:t>
              </a:r>
              <a:endParaRPr lang="en-US" sz="1400" u="none">
                <a:effectLst/>
                <a:latin typeface="Comic Sans MS" panose="030F0702030302020204" pitchFamily="66" charset="0"/>
              </a:endParaRPr>
            </a:p>
          </p:txBody>
        </p:sp>
        <p:sp>
          <p:nvSpPr>
            <p:cNvPr id="88" name="Rectangle 93"/>
            <p:cNvSpPr>
              <a:spLocks noChangeArrowheads="1"/>
            </p:cNvSpPr>
            <p:nvPr/>
          </p:nvSpPr>
          <p:spPr bwMode="auto">
            <a:xfrm>
              <a:off x="1219" y="2478"/>
              <a:ext cx="30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en-US" sz="1400" u="none" dirty="0" smtClean="0">
                  <a:solidFill>
                    <a:srgbClr val="000000"/>
                  </a:solidFill>
                  <a:effectLst/>
                  <a:latin typeface="Comic Sans MS" panose="030F0702030302020204" pitchFamily="66" charset="0"/>
                </a:rPr>
                <a:t>[</a:t>
              </a:r>
              <a:r>
                <a:rPr lang="pt-PT" sz="1400" u="none" dirty="0">
                  <a:latin typeface="Comic Sans MS" panose="030F0702030302020204" pitchFamily="66" charset="0"/>
                </a:rPr>
                <a:t>drink</a:t>
              </a:r>
              <a:r>
                <a:rPr lang="en-US" sz="1400" u="none" dirty="0" smtClean="0">
                  <a:solidFill>
                    <a:srgbClr val="000000"/>
                  </a:solidFill>
                  <a:effectLst/>
                  <a:latin typeface="Comic Sans MS" panose="030F0702030302020204" pitchFamily="66" charset="0"/>
                </a:rPr>
                <a:t>]</a:t>
              </a:r>
              <a:endParaRPr lang="en-US" sz="1400" u="none" dirty="0">
                <a:effectLst/>
                <a:latin typeface="Comic Sans MS" panose="030F0702030302020204" pitchFamily="66" charset="0"/>
              </a:endParaRPr>
            </a:p>
          </p:txBody>
        </p:sp>
        <p:sp>
          <p:nvSpPr>
            <p:cNvPr id="89" name="Rectangle 94"/>
            <p:cNvSpPr>
              <a:spLocks noChangeArrowheads="1"/>
            </p:cNvSpPr>
            <p:nvPr/>
          </p:nvSpPr>
          <p:spPr bwMode="auto">
            <a:xfrm>
              <a:off x="1289" y="2326"/>
              <a:ext cx="118"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E3</a:t>
              </a:r>
              <a:endParaRPr lang="en-US" sz="1400" u="none">
                <a:effectLst/>
                <a:latin typeface="Comic Sans MS" panose="030F0702030302020204" pitchFamily="66" charset="0"/>
              </a:endParaRPr>
            </a:p>
          </p:txBody>
        </p:sp>
        <p:sp>
          <p:nvSpPr>
            <p:cNvPr id="90" name="Rectangle 95"/>
            <p:cNvSpPr>
              <a:spLocks noChangeArrowheads="1"/>
            </p:cNvSpPr>
            <p:nvPr/>
          </p:nvSpPr>
          <p:spPr bwMode="auto">
            <a:xfrm>
              <a:off x="1289" y="813"/>
              <a:ext cx="118"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E0</a:t>
              </a:r>
              <a:endParaRPr lang="en-US" sz="1400" u="none">
                <a:effectLst/>
                <a:latin typeface="Comic Sans MS" panose="030F0702030302020204" pitchFamily="66" charset="0"/>
              </a:endParaRPr>
            </a:p>
          </p:txBody>
        </p:sp>
        <p:sp>
          <p:nvSpPr>
            <p:cNvPr id="91" name="Rectangle 96"/>
            <p:cNvSpPr>
              <a:spLocks noChangeArrowheads="1"/>
            </p:cNvSpPr>
            <p:nvPr/>
          </p:nvSpPr>
          <p:spPr bwMode="auto">
            <a:xfrm>
              <a:off x="1289" y="1314"/>
              <a:ext cx="132"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E1</a:t>
              </a:r>
              <a:endParaRPr lang="en-US" sz="1400" u="none">
                <a:solidFill>
                  <a:srgbClr val="000000"/>
                </a:solidFill>
                <a:effectLst/>
                <a:latin typeface="Comic Sans MS" panose="030F0702030302020204" pitchFamily="66" charset="0"/>
              </a:endParaRPr>
            </a:p>
          </p:txBody>
        </p:sp>
        <p:sp>
          <p:nvSpPr>
            <p:cNvPr id="92" name="Rectangle 97"/>
            <p:cNvSpPr>
              <a:spLocks noChangeArrowheads="1"/>
            </p:cNvSpPr>
            <p:nvPr/>
          </p:nvSpPr>
          <p:spPr bwMode="auto">
            <a:xfrm>
              <a:off x="1278" y="1814"/>
              <a:ext cx="117"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E2</a:t>
              </a:r>
              <a:endParaRPr lang="en-US" sz="1400" u="none">
                <a:effectLst/>
                <a:latin typeface="Comic Sans MS" panose="030F0702030302020204" pitchFamily="66" charset="0"/>
              </a:endParaRPr>
            </a:p>
          </p:txBody>
        </p:sp>
        <p:grpSp>
          <p:nvGrpSpPr>
            <p:cNvPr id="93" name="Group 98"/>
            <p:cNvGrpSpPr>
              <a:grpSpLocks/>
            </p:cNvGrpSpPr>
            <p:nvPr/>
          </p:nvGrpSpPr>
          <p:grpSpPr bwMode="auto">
            <a:xfrm>
              <a:off x="1511" y="1826"/>
              <a:ext cx="106" cy="105"/>
              <a:chOff x="1511" y="1826"/>
              <a:chExt cx="106" cy="105"/>
            </a:xfrm>
          </p:grpSpPr>
          <p:sp>
            <p:nvSpPr>
              <p:cNvPr id="103" name="Freeform 99"/>
              <p:cNvSpPr>
                <a:spLocks/>
              </p:cNvSpPr>
              <p:nvPr/>
            </p:nvSpPr>
            <p:spPr bwMode="auto">
              <a:xfrm>
                <a:off x="1511" y="1826"/>
                <a:ext cx="106" cy="105"/>
              </a:xfrm>
              <a:custGeom>
                <a:avLst/>
                <a:gdLst/>
                <a:ahLst/>
                <a:cxnLst>
                  <a:cxn ang="0">
                    <a:pos x="0" y="105"/>
                  </a:cxn>
                  <a:cxn ang="0">
                    <a:pos x="59" y="0"/>
                  </a:cxn>
                  <a:cxn ang="0">
                    <a:pos x="59" y="58"/>
                  </a:cxn>
                  <a:cxn ang="0">
                    <a:pos x="106" y="58"/>
                  </a:cxn>
                  <a:cxn ang="0">
                    <a:pos x="0" y="105"/>
                  </a:cxn>
                </a:cxnLst>
                <a:rect l="0" t="0" r="r" b="b"/>
                <a:pathLst>
                  <a:path w="106" h="105">
                    <a:moveTo>
                      <a:pt x="0" y="105"/>
                    </a:moveTo>
                    <a:lnTo>
                      <a:pt x="59" y="0"/>
                    </a:lnTo>
                    <a:lnTo>
                      <a:pt x="59" y="58"/>
                    </a:lnTo>
                    <a:lnTo>
                      <a:pt x="106" y="58"/>
                    </a:lnTo>
                    <a:lnTo>
                      <a:pt x="0" y="105"/>
                    </a:lnTo>
                    <a:close/>
                  </a:path>
                </a:pathLst>
              </a:custGeom>
              <a:solidFill>
                <a:srgbClr val="000000"/>
              </a:solidFill>
              <a:ln w="9525">
                <a:noFill/>
                <a:round/>
                <a:headEnd/>
                <a:tailEnd/>
              </a:ln>
            </p:spPr>
            <p:txBody>
              <a:bodyPr/>
              <a:lstStyle/>
              <a:p>
                <a:pPr>
                  <a:defRPr/>
                </a:pPr>
                <a:endParaRPr lang="pt-PT" u="none">
                  <a:ea typeface="+mn-ea"/>
                </a:endParaRPr>
              </a:p>
            </p:txBody>
          </p:sp>
          <p:sp>
            <p:nvSpPr>
              <p:cNvPr id="104" name="Line 100"/>
              <p:cNvSpPr>
                <a:spLocks noChangeShapeType="1"/>
              </p:cNvSpPr>
              <p:nvPr/>
            </p:nvSpPr>
            <p:spPr bwMode="auto">
              <a:xfrm flipV="1">
                <a:off x="1523" y="1885"/>
                <a:ext cx="47" cy="11"/>
              </a:xfrm>
              <a:prstGeom prst="line">
                <a:avLst/>
              </a:prstGeom>
              <a:noFill/>
              <a:ln w="19050">
                <a:solidFill>
                  <a:srgbClr val="000000"/>
                </a:solidFill>
                <a:round/>
                <a:headEnd/>
                <a:tailEnd/>
              </a:ln>
            </p:spPr>
            <p:txBody>
              <a:bodyPr/>
              <a:lstStyle/>
              <a:p>
                <a:pPr>
                  <a:defRPr/>
                </a:pPr>
                <a:endParaRPr lang="pt-PT" u="none">
                  <a:ea typeface="+mn-ea"/>
                </a:endParaRPr>
              </a:p>
            </p:txBody>
          </p:sp>
        </p:grpSp>
        <p:grpSp>
          <p:nvGrpSpPr>
            <p:cNvPr id="94" name="Group 101"/>
            <p:cNvGrpSpPr>
              <a:grpSpLocks/>
            </p:cNvGrpSpPr>
            <p:nvPr/>
          </p:nvGrpSpPr>
          <p:grpSpPr bwMode="auto">
            <a:xfrm>
              <a:off x="1465" y="1069"/>
              <a:ext cx="302" cy="863"/>
              <a:chOff x="1465" y="1069"/>
              <a:chExt cx="302" cy="863"/>
            </a:xfrm>
          </p:grpSpPr>
          <p:sp>
            <p:nvSpPr>
              <p:cNvPr id="101" name="Freeform 102"/>
              <p:cNvSpPr>
                <a:spLocks/>
              </p:cNvSpPr>
              <p:nvPr/>
            </p:nvSpPr>
            <p:spPr bwMode="auto">
              <a:xfrm>
                <a:off x="1465" y="1069"/>
                <a:ext cx="198" cy="863"/>
              </a:xfrm>
              <a:custGeom>
                <a:avLst/>
                <a:gdLst/>
                <a:ahLst/>
                <a:cxnLst>
                  <a:cxn ang="0">
                    <a:pos x="0" y="0"/>
                  </a:cxn>
                  <a:cxn ang="0">
                    <a:pos x="23" y="24"/>
                  </a:cxn>
                  <a:cxn ang="0">
                    <a:pos x="58" y="35"/>
                  </a:cxn>
                  <a:cxn ang="0">
                    <a:pos x="81" y="70"/>
                  </a:cxn>
                  <a:cxn ang="0">
                    <a:pos x="105" y="82"/>
                  </a:cxn>
                  <a:cxn ang="0">
                    <a:pos x="105" y="93"/>
                  </a:cxn>
                  <a:cxn ang="0">
                    <a:pos x="128" y="117"/>
                  </a:cxn>
                  <a:cxn ang="0">
                    <a:pos x="152" y="152"/>
                  </a:cxn>
                  <a:cxn ang="0">
                    <a:pos x="152" y="163"/>
                  </a:cxn>
                  <a:cxn ang="0">
                    <a:pos x="163" y="198"/>
                  </a:cxn>
                  <a:cxn ang="0">
                    <a:pos x="175" y="233"/>
                  </a:cxn>
                  <a:cxn ang="0">
                    <a:pos x="187" y="256"/>
                  </a:cxn>
                  <a:cxn ang="0">
                    <a:pos x="198" y="291"/>
                  </a:cxn>
                  <a:cxn ang="0">
                    <a:pos x="198" y="326"/>
                  </a:cxn>
                  <a:cxn ang="0">
                    <a:pos x="198" y="361"/>
                  </a:cxn>
                  <a:cxn ang="0">
                    <a:pos x="198" y="384"/>
                  </a:cxn>
                  <a:cxn ang="0">
                    <a:pos x="198" y="408"/>
                  </a:cxn>
                  <a:cxn ang="0">
                    <a:pos x="198" y="443"/>
                  </a:cxn>
                  <a:cxn ang="0">
                    <a:pos x="198" y="489"/>
                  </a:cxn>
                  <a:cxn ang="0">
                    <a:pos x="187" y="536"/>
                  </a:cxn>
                  <a:cxn ang="0">
                    <a:pos x="187" y="559"/>
                  </a:cxn>
                  <a:cxn ang="0">
                    <a:pos x="187" y="582"/>
                  </a:cxn>
                  <a:cxn ang="0">
                    <a:pos x="187" y="617"/>
                  </a:cxn>
                  <a:cxn ang="0">
                    <a:pos x="175" y="652"/>
                  </a:cxn>
                  <a:cxn ang="0">
                    <a:pos x="175" y="675"/>
                  </a:cxn>
                  <a:cxn ang="0">
                    <a:pos x="163" y="687"/>
                  </a:cxn>
                  <a:cxn ang="0">
                    <a:pos x="152" y="710"/>
                  </a:cxn>
                  <a:cxn ang="0">
                    <a:pos x="140" y="757"/>
                  </a:cxn>
                  <a:cxn ang="0">
                    <a:pos x="128" y="769"/>
                  </a:cxn>
                  <a:cxn ang="0">
                    <a:pos x="117" y="780"/>
                  </a:cxn>
                  <a:cxn ang="0">
                    <a:pos x="105" y="815"/>
                  </a:cxn>
                  <a:cxn ang="0">
                    <a:pos x="93" y="815"/>
                  </a:cxn>
                  <a:cxn ang="0">
                    <a:pos x="58" y="850"/>
                  </a:cxn>
                  <a:cxn ang="0">
                    <a:pos x="46" y="862"/>
                  </a:cxn>
                </a:cxnLst>
                <a:rect l="0" t="0" r="r" b="b"/>
                <a:pathLst>
                  <a:path w="198" h="862">
                    <a:moveTo>
                      <a:pt x="0" y="0"/>
                    </a:moveTo>
                    <a:lnTo>
                      <a:pt x="23" y="24"/>
                    </a:lnTo>
                    <a:lnTo>
                      <a:pt x="58" y="35"/>
                    </a:lnTo>
                    <a:lnTo>
                      <a:pt x="81" y="70"/>
                    </a:lnTo>
                    <a:lnTo>
                      <a:pt x="105" y="82"/>
                    </a:lnTo>
                    <a:lnTo>
                      <a:pt x="105" y="93"/>
                    </a:lnTo>
                    <a:lnTo>
                      <a:pt x="128" y="117"/>
                    </a:lnTo>
                    <a:lnTo>
                      <a:pt x="152" y="152"/>
                    </a:lnTo>
                    <a:lnTo>
                      <a:pt x="152" y="163"/>
                    </a:lnTo>
                    <a:lnTo>
                      <a:pt x="163" y="198"/>
                    </a:lnTo>
                    <a:lnTo>
                      <a:pt x="175" y="233"/>
                    </a:lnTo>
                    <a:lnTo>
                      <a:pt x="187" y="256"/>
                    </a:lnTo>
                    <a:lnTo>
                      <a:pt x="198" y="291"/>
                    </a:lnTo>
                    <a:lnTo>
                      <a:pt x="198" y="326"/>
                    </a:lnTo>
                    <a:lnTo>
                      <a:pt x="198" y="361"/>
                    </a:lnTo>
                    <a:lnTo>
                      <a:pt x="198" y="384"/>
                    </a:lnTo>
                    <a:lnTo>
                      <a:pt x="198" y="408"/>
                    </a:lnTo>
                    <a:lnTo>
                      <a:pt x="198" y="443"/>
                    </a:lnTo>
                    <a:lnTo>
                      <a:pt x="198" y="489"/>
                    </a:lnTo>
                    <a:lnTo>
                      <a:pt x="187" y="536"/>
                    </a:lnTo>
                    <a:lnTo>
                      <a:pt x="187" y="559"/>
                    </a:lnTo>
                    <a:lnTo>
                      <a:pt x="187" y="582"/>
                    </a:lnTo>
                    <a:lnTo>
                      <a:pt x="187" y="617"/>
                    </a:lnTo>
                    <a:lnTo>
                      <a:pt x="175" y="652"/>
                    </a:lnTo>
                    <a:lnTo>
                      <a:pt x="175" y="675"/>
                    </a:lnTo>
                    <a:lnTo>
                      <a:pt x="163" y="687"/>
                    </a:lnTo>
                    <a:lnTo>
                      <a:pt x="152" y="710"/>
                    </a:lnTo>
                    <a:lnTo>
                      <a:pt x="140" y="757"/>
                    </a:lnTo>
                    <a:lnTo>
                      <a:pt x="128" y="769"/>
                    </a:lnTo>
                    <a:lnTo>
                      <a:pt x="117" y="780"/>
                    </a:lnTo>
                    <a:lnTo>
                      <a:pt x="105" y="815"/>
                    </a:lnTo>
                    <a:lnTo>
                      <a:pt x="93" y="815"/>
                    </a:lnTo>
                    <a:lnTo>
                      <a:pt x="58" y="850"/>
                    </a:lnTo>
                    <a:lnTo>
                      <a:pt x="46" y="862"/>
                    </a:lnTo>
                  </a:path>
                </a:pathLst>
              </a:custGeom>
              <a:noFill/>
              <a:ln w="19050">
                <a:solidFill>
                  <a:srgbClr val="000000"/>
                </a:solidFill>
                <a:prstDash val="solid"/>
                <a:round/>
                <a:headEnd/>
                <a:tailEnd/>
              </a:ln>
            </p:spPr>
            <p:txBody>
              <a:bodyPr/>
              <a:lstStyle/>
              <a:p>
                <a:pPr>
                  <a:defRPr/>
                </a:pPr>
                <a:endParaRPr lang="pt-PT" u="none">
                  <a:ea typeface="+mn-ea"/>
                </a:endParaRPr>
              </a:p>
            </p:txBody>
          </p:sp>
          <p:sp>
            <p:nvSpPr>
              <p:cNvPr id="102" name="Rectangle 103"/>
              <p:cNvSpPr>
                <a:spLocks noChangeArrowheads="1"/>
              </p:cNvSpPr>
              <p:nvPr/>
            </p:nvSpPr>
            <p:spPr bwMode="auto">
              <a:xfrm>
                <a:off x="1710" y="1430"/>
                <a:ext cx="5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C</a:t>
                </a:r>
                <a:endParaRPr lang="en-US" sz="1400" u="none">
                  <a:effectLst/>
                  <a:latin typeface="Comic Sans MS" panose="030F0702030302020204" pitchFamily="66" charset="0"/>
                </a:endParaRPr>
              </a:p>
            </p:txBody>
          </p:sp>
        </p:grpSp>
        <p:grpSp>
          <p:nvGrpSpPr>
            <p:cNvPr id="95" name="Group 104"/>
            <p:cNvGrpSpPr>
              <a:grpSpLocks/>
            </p:cNvGrpSpPr>
            <p:nvPr/>
          </p:nvGrpSpPr>
          <p:grpSpPr bwMode="auto">
            <a:xfrm>
              <a:off x="927" y="1581"/>
              <a:ext cx="303" cy="862"/>
              <a:chOff x="927" y="1581"/>
              <a:chExt cx="303" cy="862"/>
            </a:xfrm>
          </p:grpSpPr>
          <p:sp>
            <p:nvSpPr>
              <p:cNvPr id="99" name="Freeform 105"/>
              <p:cNvSpPr>
                <a:spLocks/>
              </p:cNvSpPr>
              <p:nvPr/>
            </p:nvSpPr>
            <p:spPr bwMode="auto">
              <a:xfrm>
                <a:off x="1032" y="1581"/>
                <a:ext cx="198" cy="862"/>
              </a:xfrm>
              <a:custGeom>
                <a:avLst/>
                <a:gdLst/>
                <a:ahLst/>
                <a:cxnLst>
                  <a:cxn ang="0">
                    <a:pos x="199" y="0"/>
                  </a:cxn>
                  <a:cxn ang="0">
                    <a:pos x="164" y="24"/>
                  </a:cxn>
                  <a:cxn ang="0">
                    <a:pos x="140" y="35"/>
                  </a:cxn>
                  <a:cxn ang="0">
                    <a:pos x="105" y="70"/>
                  </a:cxn>
                  <a:cxn ang="0">
                    <a:pos x="82" y="82"/>
                  </a:cxn>
                  <a:cxn ang="0">
                    <a:pos x="70" y="94"/>
                  </a:cxn>
                  <a:cxn ang="0">
                    <a:pos x="58" y="117"/>
                  </a:cxn>
                  <a:cxn ang="0">
                    <a:pos x="47" y="152"/>
                  </a:cxn>
                  <a:cxn ang="0">
                    <a:pos x="35" y="163"/>
                  </a:cxn>
                  <a:cxn ang="0">
                    <a:pos x="23" y="198"/>
                  </a:cxn>
                  <a:cxn ang="0">
                    <a:pos x="12" y="233"/>
                  </a:cxn>
                  <a:cxn ang="0">
                    <a:pos x="12" y="257"/>
                  </a:cxn>
                  <a:cxn ang="0">
                    <a:pos x="0" y="291"/>
                  </a:cxn>
                  <a:cxn ang="0">
                    <a:pos x="0" y="326"/>
                  </a:cxn>
                  <a:cxn ang="0">
                    <a:pos x="0" y="361"/>
                  </a:cxn>
                  <a:cxn ang="0">
                    <a:pos x="0" y="385"/>
                  </a:cxn>
                  <a:cxn ang="0">
                    <a:pos x="0" y="408"/>
                  </a:cxn>
                  <a:cxn ang="0">
                    <a:pos x="0" y="454"/>
                  </a:cxn>
                  <a:cxn ang="0">
                    <a:pos x="0" y="501"/>
                  </a:cxn>
                  <a:cxn ang="0">
                    <a:pos x="0" y="536"/>
                  </a:cxn>
                  <a:cxn ang="0">
                    <a:pos x="0" y="559"/>
                  </a:cxn>
                  <a:cxn ang="0">
                    <a:pos x="0" y="582"/>
                  </a:cxn>
                  <a:cxn ang="0">
                    <a:pos x="12" y="629"/>
                  </a:cxn>
                  <a:cxn ang="0">
                    <a:pos x="12" y="652"/>
                  </a:cxn>
                  <a:cxn ang="0">
                    <a:pos x="23" y="676"/>
                  </a:cxn>
                  <a:cxn ang="0">
                    <a:pos x="23" y="687"/>
                  </a:cxn>
                  <a:cxn ang="0">
                    <a:pos x="35" y="711"/>
                  </a:cxn>
                  <a:cxn ang="0">
                    <a:pos x="58" y="757"/>
                  </a:cxn>
                  <a:cxn ang="0">
                    <a:pos x="58" y="769"/>
                  </a:cxn>
                  <a:cxn ang="0">
                    <a:pos x="70" y="780"/>
                  </a:cxn>
                  <a:cxn ang="0">
                    <a:pos x="82" y="804"/>
                  </a:cxn>
                  <a:cxn ang="0">
                    <a:pos x="105" y="815"/>
                  </a:cxn>
                  <a:cxn ang="0">
                    <a:pos x="140" y="850"/>
                  </a:cxn>
                  <a:cxn ang="0">
                    <a:pos x="152" y="862"/>
                  </a:cxn>
                </a:cxnLst>
                <a:rect l="0" t="0" r="r" b="b"/>
                <a:pathLst>
                  <a:path w="199" h="862">
                    <a:moveTo>
                      <a:pt x="199" y="0"/>
                    </a:moveTo>
                    <a:lnTo>
                      <a:pt x="164" y="24"/>
                    </a:lnTo>
                    <a:lnTo>
                      <a:pt x="140" y="35"/>
                    </a:lnTo>
                    <a:lnTo>
                      <a:pt x="105" y="70"/>
                    </a:lnTo>
                    <a:lnTo>
                      <a:pt x="82" y="82"/>
                    </a:lnTo>
                    <a:lnTo>
                      <a:pt x="70" y="94"/>
                    </a:lnTo>
                    <a:lnTo>
                      <a:pt x="58" y="117"/>
                    </a:lnTo>
                    <a:lnTo>
                      <a:pt x="47" y="152"/>
                    </a:lnTo>
                    <a:lnTo>
                      <a:pt x="35" y="163"/>
                    </a:lnTo>
                    <a:lnTo>
                      <a:pt x="23" y="198"/>
                    </a:lnTo>
                    <a:lnTo>
                      <a:pt x="12" y="233"/>
                    </a:lnTo>
                    <a:lnTo>
                      <a:pt x="12" y="257"/>
                    </a:lnTo>
                    <a:lnTo>
                      <a:pt x="0" y="291"/>
                    </a:lnTo>
                    <a:lnTo>
                      <a:pt x="0" y="326"/>
                    </a:lnTo>
                    <a:lnTo>
                      <a:pt x="0" y="361"/>
                    </a:lnTo>
                    <a:lnTo>
                      <a:pt x="0" y="385"/>
                    </a:lnTo>
                    <a:lnTo>
                      <a:pt x="0" y="408"/>
                    </a:lnTo>
                    <a:lnTo>
                      <a:pt x="0" y="454"/>
                    </a:lnTo>
                    <a:lnTo>
                      <a:pt x="0" y="501"/>
                    </a:lnTo>
                    <a:lnTo>
                      <a:pt x="0" y="536"/>
                    </a:lnTo>
                    <a:lnTo>
                      <a:pt x="0" y="559"/>
                    </a:lnTo>
                    <a:lnTo>
                      <a:pt x="0" y="582"/>
                    </a:lnTo>
                    <a:lnTo>
                      <a:pt x="12" y="629"/>
                    </a:lnTo>
                    <a:lnTo>
                      <a:pt x="12" y="652"/>
                    </a:lnTo>
                    <a:lnTo>
                      <a:pt x="23" y="676"/>
                    </a:lnTo>
                    <a:lnTo>
                      <a:pt x="23" y="687"/>
                    </a:lnTo>
                    <a:lnTo>
                      <a:pt x="35" y="711"/>
                    </a:lnTo>
                    <a:lnTo>
                      <a:pt x="58" y="757"/>
                    </a:lnTo>
                    <a:lnTo>
                      <a:pt x="58" y="769"/>
                    </a:lnTo>
                    <a:lnTo>
                      <a:pt x="70" y="780"/>
                    </a:lnTo>
                    <a:lnTo>
                      <a:pt x="82" y="804"/>
                    </a:lnTo>
                    <a:lnTo>
                      <a:pt x="105" y="815"/>
                    </a:lnTo>
                    <a:lnTo>
                      <a:pt x="140" y="850"/>
                    </a:lnTo>
                    <a:lnTo>
                      <a:pt x="152" y="862"/>
                    </a:lnTo>
                  </a:path>
                </a:pathLst>
              </a:custGeom>
              <a:noFill/>
              <a:ln w="19050">
                <a:solidFill>
                  <a:srgbClr val="000000"/>
                </a:solidFill>
                <a:prstDash val="solid"/>
                <a:round/>
                <a:headEnd/>
                <a:tailEnd/>
              </a:ln>
            </p:spPr>
            <p:txBody>
              <a:bodyPr/>
              <a:lstStyle/>
              <a:p>
                <a:pPr>
                  <a:defRPr/>
                </a:pPr>
                <a:endParaRPr lang="pt-PT" u="none">
                  <a:ea typeface="+mn-ea"/>
                </a:endParaRPr>
              </a:p>
            </p:txBody>
          </p:sp>
          <p:sp>
            <p:nvSpPr>
              <p:cNvPr id="100" name="Rectangle 106"/>
              <p:cNvSpPr>
                <a:spLocks noChangeArrowheads="1"/>
              </p:cNvSpPr>
              <p:nvPr/>
            </p:nvSpPr>
            <p:spPr bwMode="auto">
              <a:xfrm>
                <a:off x="927" y="1942"/>
                <a:ext cx="5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C</a:t>
                </a:r>
                <a:endParaRPr lang="en-US" sz="1400" u="none">
                  <a:effectLst/>
                  <a:latin typeface="Comic Sans MS" panose="030F0702030302020204" pitchFamily="66" charset="0"/>
                </a:endParaRPr>
              </a:p>
            </p:txBody>
          </p:sp>
        </p:grpSp>
        <p:grpSp>
          <p:nvGrpSpPr>
            <p:cNvPr id="96" name="Group 107"/>
            <p:cNvGrpSpPr>
              <a:grpSpLocks/>
            </p:cNvGrpSpPr>
            <p:nvPr/>
          </p:nvGrpSpPr>
          <p:grpSpPr bwMode="auto">
            <a:xfrm>
              <a:off x="1067" y="2338"/>
              <a:ext cx="117" cy="105"/>
              <a:chOff x="1067" y="2338"/>
              <a:chExt cx="117" cy="105"/>
            </a:xfrm>
          </p:grpSpPr>
          <p:sp>
            <p:nvSpPr>
              <p:cNvPr id="97" name="Freeform 108"/>
              <p:cNvSpPr>
                <a:spLocks/>
              </p:cNvSpPr>
              <p:nvPr/>
            </p:nvSpPr>
            <p:spPr bwMode="auto">
              <a:xfrm>
                <a:off x="1067" y="2338"/>
                <a:ext cx="117" cy="103"/>
              </a:xfrm>
              <a:custGeom>
                <a:avLst/>
                <a:gdLst/>
                <a:ahLst/>
                <a:cxnLst>
                  <a:cxn ang="0">
                    <a:pos x="117" y="105"/>
                  </a:cxn>
                  <a:cxn ang="0">
                    <a:pos x="0" y="58"/>
                  </a:cxn>
                  <a:cxn ang="0">
                    <a:pos x="59" y="58"/>
                  </a:cxn>
                  <a:cxn ang="0">
                    <a:pos x="59" y="0"/>
                  </a:cxn>
                  <a:cxn ang="0">
                    <a:pos x="117" y="105"/>
                  </a:cxn>
                </a:cxnLst>
                <a:rect l="0" t="0" r="r" b="b"/>
                <a:pathLst>
                  <a:path w="117" h="105">
                    <a:moveTo>
                      <a:pt x="117" y="105"/>
                    </a:moveTo>
                    <a:lnTo>
                      <a:pt x="0" y="58"/>
                    </a:lnTo>
                    <a:lnTo>
                      <a:pt x="59" y="58"/>
                    </a:lnTo>
                    <a:lnTo>
                      <a:pt x="59" y="0"/>
                    </a:lnTo>
                    <a:lnTo>
                      <a:pt x="117" y="105"/>
                    </a:lnTo>
                    <a:close/>
                  </a:path>
                </a:pathLst>
              </a:custGeom>
              <a:solidFill>
                <a:srgbClr val="000000"/>
              </a:solidFill>
              <a:ln w="9525">
                <a:noFill/>
                <a:round/>
                <a:headEnd/>
                <a:tailEnd/>
              </a:ln>
            </p:spPr>
            <p:txBody>
              <a:bodyPr/>
              <a:lstStyle/>
              <a:p>
                <a:pPr>
                  <a:defRPr/>
                </a:pPr>
                <a:endParaRPr lang="pt-PT" u="none">
                  <a:ea typeface="+mn-ea"/>
                </a:endParaRPr>
              </a:p>
            </p:txBody>
          </p:sp>
          <p:sp>
            <p:nvSpPr>
              <p:cNvPr id="98" name="Line 109"/>
              <p:cNvSpPr>
                <a:spLocks noChangeShapeType="1"/>
              </p:cNvSpPr>
              <p:nvPr/>
            </p:nvSpPr>
            <p:spPr bwMode="auto">
              <a:xfrm flipH="1" flipV="1">
                <a:off x="1126" y="2398"/>
                <a:ext cx="19" cy="10"/>
              </a:xfrm>
              <a:prstGeom prst="line">
                <a:avLst/>
              </a:prstGeom>
              <a:noFill/>
              <a:ln w="19050">
                <a:solidFill>
                  <a:srgbClr val="000000"/>
                </a:solidFill>
                <a:round/>
                <a:headEnd/>
                <a:tailEnd/>
              </a:ln>
            </p:spPr>
            <p:txBody>
              <a:bodyPr/>
              <a:lstStyle/>
              <a:p>
                <a:pPr>
                  <a:defRPr/>
                </a:pPr>
                <a:endParaRPr lang="pt-PT" u="none">
                  <a:ea typeface="+mn-ea"/>
                </a:endParaRPr>
              </a:p>
            </p:txBody>
          </p:sp>
        </p:grpSp>
      </p:grpSp>
      <p:sp>
        <p:nvSpPr>
          <p:cNvPr id="113"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50</a:t>
            </a:fld>
            <a:endParaRPr lang="en-US" dirty="0"/>
          </a:p>
        </p:txBody>
      </p:sp>
    </p:spTree>
    <p:extLst>
      <p:ext uri="{BB962C8B-B14F-4D97-AF65-F5344CB8AC3E}">
        <p14:creationId xmlns:p14="http://schemas.microsoft.com/office/powerpoint/2010/main" val="24526380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smtClean="0"/>
              <a:t>Exemplo 1 – Tabela de Estados</a:t>
            </a:r>
            <a:endParaRPr lang="pt-PT" dirty="0"/>
          </a:p>
        </p:txBody>
      </p:sp>
      <p:sp>
        <p:nvSpPr>
          <p:cNvPr id="3" name="Marcador de Posição de Conteúdo 2"/>
          <p:cNvSpPr>
            <a:spLocks noGrp="1"/>
          </p:cNvSpPr>
          <p:nvPr>
            <p:ph idx="1"/>
          </p:nvPr>
        </p:nvSpPr>
        <p:spPr>
          <a:xfrm>
            <a:off x="457200" y="1222813"/>
            <a:ext cx="3682752" cy="4525963"/>
          </a:xfrm>
        </p:spPr>
        <p:txBody>
          <a:bodyPr>
            <a:normAutofit/>
          </a:bodyPr>
          <a:lstStyle/>
          <a:p>
            <a:r>
              <a:rPr lang="pt-PT" sz="2000" dirty="0" smtClean="0"/>
              <a:t>Tabela de Estados/Saídas decorre diretamente do Diagrama de Estados</a:t>
            </a:r>
            <a:endParaRPr lang="pt-PT" sz="2000" dirty="0"/>
          </a:p>
        </p:txBody>
      </p:sp>
      <p:grpSp>
        <p:nvGrpSpPr>
          <p:cNvPr id="113" name="Group 69"/>
          <p:cNvGrpSpPr>
            <a:grpSpLocks noChangeAspect="1"/>
          </p:cNvGrpSpPr>
          <p:nvPr/>
        </p:nvGrpSpPr>
        <p:grpSpPr bwMode="auto">
          <a:xfrm>
            <a:off x="1295398" y="2276872"/>
            <a:ext cx="1992313" cy="3878263"/>
            <a:chOff x="728" y="592"/>
            <a:chExt cx="1064" cy="2072"/>
          </a:xfrm>
        </p:grpSpPr>
        <p:sp>
          <p:nvSpPr>
            <p:cNvPr id="114" name="AutoShape 70"/>
            <p:cNvSpPr>
              <a:spLocks noChangeAspect="1" noChangeArrowheads="1" noTextEdit="1"/>
            </p:cNvSpPr>
            <p:nvPr/>
          </p:nvSpPr>
          <p:spPr bwMode="auto">
            <a:xfrm>
              <a:off x="728" y="592"/>
              <a:ext cx="1064" cy="2072"/>
            </a:xfrm>
            <a:prstGeom prst="rect">
              <a:avLst/>
            </a:prstGeom>
            <a:noFill/>
            <a:ln w="9525">
              <a:noFill/>
              <a:miter lim="800000"/>
              <a:headEnd/>
              <a:tailEnd/>
            </a:ln>
          </p:spPr>
          <p:txBody>
            <a:bodyPr/>
            <a:lstStyle/>
            <a:p>
              <a:pPr>
                <a:defRPr/>
              </a:pPr>
              <a:endParaRPr lang="pt-PT" u="none">
                <a:ea typeface="+mn-ea"/>
              </a:endParaRPr>
            </a:p>
          </p:txBody>
        </p:sp>
        <p:sp>
          <p:nvSpPr>
            <p:cNvPr id="115" name="Oval 71"/>
            <p:cNvSpPr>
              <a:spLocks noChangeArrowheads="1"/>
            </p:cNvSpPr>
            <p:nvPr/>
          </p:nvSpPr>
          <p:spPr bwMode="auto">
            <a:xfrm>
              <a:off x="1178" y="796"/>
              <a:ext cx="339" cy="337"/>
            </a:xfrm>
            <a:prstGeom prst="ellipse">
              <a:avLst/>
            </a:prstGeom>
            <a:solidFill>
              <a:srgbClr val="FFFFFF"/>
            </a:solidFill>
            <a:ln w="19050">
              <a:solidFill>
                <a:srgbClr val="000000"/>
              </a:solidFill>
              <a:round/>
              <a:headEnd/>
              <a:tailEnd/>
            </a:ln>
          </p:spPr>
          <p:txBody>
            <a:bodyPr/>
            <a:lstStyle/>
            <a:p>
              <a:pPr>
                <a:defRPr/>
              </a:pPr>
              <a:endParaRPr lang="pt-PT" u="none">
                <a:ea typeface="+mn-ea"/>
              </a:endParaRPr>
            </a:p>
          </p:txBody>
        </p:sp>
        <p:sp>
          <p:nvSpPr>
            <p:cNvPr id="116" name="Line 72"/>
            <p:cNvSpPr>
              <a:spLocks noChangeShapeType="1"/>
            </p:cNvSpPr>
            <p:nvPr/>
          </p:nvSpPr>
          <p:spPr bwMode="auto">
            <a:xfrm>
              <a:off x="916" y="627"/>
              <a:ext cx="174" cy="161"/>
            </a:xfrm>
            <a:prstGeom prst="line">
              <a:avLst/>
            </a:prstGeom>
            <a:noFill/>
            <a:ln w="19050">
              <a:solidFill>
                <a:srgbClr val="000000"/>
              </a:solidFill>
              <a:round/>
              <a:headEnd/>
              <a:tailEnd/>
            </a:ln>
          </p:spPr>
          <p:txBody>
            <a:bodyPr/>
            <a:lstStyle/>
            <a:p>
              <a:pPr>
                <a:defRPr/>
              </a:pPr>
              <a:endParaRPr lang="pt-PT" u="none">
                <a:ea typeface="+mn-ea"/>
              </a:endParaRPr>
            </a:p>
          </p:txBody>
        </p:sp>
        <p:sp>
          <p:nvSpPr>
            <p:cNvPr id="117" name="Line 73"/>
            <p:cNvSpPr>
              <a:spLocks noChangeShapeType="1"/>
            </p:cNvSpPr>
            <p:nvPr/>
          </p:nvSpPr>
          <p:spPr bwMode="auto">
            <a:xfrm flipV="1">
              <a:off x="1090" y="627"/>
              <a:ext cx="1" cy="163"/>
            </a:xfrm>
            <a:prstGeom prst="line">
              <a:avLst/>
            </a:prstGeom>
            <a:noFill/>
            <a:ln w="19050">
              <a:solidFill>
                <a:srgbClr val="000000"/>
              </a:solidFill>
              <a:round/>
              <a:headEnd/>
              <a:tailEnd/>
            </a:ln>
          </p:spPr>
          <p:txBody>
            <a:bodyPr/>
            <a:lstStyle/>
            <a:p>
              <a:pPr>
                <a:defRPr/>
              </a:pPr>
              <a:endParaRPr lang="pt-PT" u="none">
                <a:ea typeface="+mn-ea"/>
              </a:endParaRPr>
            </a:p>
          </p:txBody>
        </p:sp>
        <p:grpSp>
          <p:nvGrpSpPr>
            <p:cNvPr id="118" name="Group 74"/>
            <p:cNvGrpSpPr>
              <a:grpSpLocks/>
            </p:cNvGrpSpPr>
            <p:nvPr/>
          </p:nvGrpSpPr>
          <p:grpSpPr bwMode="auto">
            <a:xfrm>
              <a:off x="1091" y="627"/>
              <a:ext cx="163" cy="163"/>
              <a:chOff x="1091" y="627"/>
              <a:chExt cx="163" cy="163"/>
            </a:xfrm>
          </p:grpSpPr>
          <p:sp>
            <p:nvSpPr>
              <p:cNvPr id="152" name="Freeform 75"/>
              <p:cNvSpPr>
                <a:spLocks/>
              </p:cNvSpPr>
              <p:nvPr/>
            </p:nvSpPr>
            <p:spPr bwMode="auto">
              <a:xfrm>
                <a:off x="1149" y="673"/>
                <a:ext cx="105" cy="117"/>
              </a:xfrm>
              <a:custGeom>
                <a:avLst/>
                <a:gdLst/>
                <a:ahLst/>
                <a:cxnLst>
                  <a:cxn ang="0">
                    <a:pos x="105" y="117"/>
                  </a:cxn>
                  <a:cxn ang="0">
                    <a:pos x="0" y="59"/>
                  </a:cxn>
                  <a:cxn ang="0">
                    <a:pos x="47" y="59"/>
                  </a:cxn>
                  <a:cxn ang="0">
                    <a:pos x="47" y="0"/>
                  </a:cxn>
                  <a:cxn ang="0">
                    <a:pos x="105" y="117"/>
                  </a:cxn>
                </a:cxnLst>
                <a:rect l="0" t="0" r="r" b="b"/>
                <a:pathLst>
                  <a:path w="105" h="117">
                    <a:moveTo>
                      <a:pt x="105" y="117"/>
                    </a:moveTo>
                    <a:lnTo>
                      <a:pt x="0" y="59"/>
                    </a:lnTo>
                    <a:lnTo>
                      <a:pt x="47" y="59"/>
                    </a:lnTo>
                    <a:lnTo>
                      <a:pt x="47" y="0"/>
                    </a:lnTo>
                    <a:lnTo>
                      <a:pt x="105" y="117"/>
                    </a:lnTo>
                    <a:close/>
                  </a:path>
                </a:pathLst>
              </a:custGeom>
              <a:solidFill>
                <a:srgbClr val="000000"/>
              </a:solidFill>
              <a:ln w="9525">
                <a:noFill/>
                <a:round/>
                <a:headEnd/>
                <a:tailEnd/>
              </a:ln>
            </p:spPr>
            <p:txBody>
              <a:bodyPr/>
              <a:lstStyle/>
              <a:p>
                <a:pPr>
                  <a:defRPr/>
                </a:pPr>
                <a:endParaRPr lang="pt-PT" u="none">
                  <a:ea typeface="+mn-ea"/>
                </a:endParaRPr>
              </a:p>
            </p:txBody>
          </p:sp>
          <p:sp>
            <p:nvSpPr>
              <p:cNvPr id="153" name="Line 76"/>
              <p:cNvSpPr>
                <a:spLocks noChangeShapeType="1"/>
              </p:cNvSpPr>
              <p:nvPr/>
            </p:nvSpPr>
            <p:spPr bwMode="auto">
              <a:xfrm>
                <a:off x="1091" y="627"/>
                <a:ext cx="105" cy="104"/>
              </a:xfrm>
              <a:prstGeom prst="line">
                <a:avLst/>
              </a:prstGeom>
              <a:noFill/>
              <a:ln w="19050">
                <a:solidFill>
                  <a:srgbClr val="000000"/>
                </a:solidFill>
                <a:round/>
                <a:headEnd/>
                <a:tailEnd/>
              </a:ln>
            </p:spPr>
            <p:txBody>
              <a:bodyPr/>
              <a:lstStyle/>
              <a:p>
                <a:pPr>
                  <a:defRPr/>
                </a:pPr>
                <a:endParaRPr lang="pt-PT" u="none">
                  <a:ea typeface="+mn-ea"/>
                </a:endParaRPr>
              </a:p>
            </p:txBody>
          </p:sp>
        </p:grpSp>
        <p:sp>
          <p:nvSpPr>
            <p:cNvPr id="119" name="Oval 118"/>
            <p:cNvSpPr>
              <a:spLocks noChangeArrowheads="1"/>
            </p:cNvSpPr>
            <p:nvPr/>
          </p:nvSpPr>
          <p:spPr bwMode="auto">
            <a:xfrm>
              <a:off x="1178" y="1296"/>
              <a:ext cx="339" cy="338"/>
            </a:xfrm>
            <a:prstGeom prst="ellipse">
              <a:avLst/>
            </a:prstGeom>
            <a:solidFill>
              <a:srgbClr val="FFFFFF"/>
            </a:solidFill>
            <a:ln w="19050">
              <a:solidFill>
                <a:srgbClr val="000000"/>
              </a:solidFill>
              <a:round/>
              <a:headEnd/>
              <a:tailEnd/>
            </a:ln>
          </p:spPr>
          <p:txBody>
            <a:bodyPr/>
            <a:lstStyle/>
            <a:p>
              <a:pPr>
                <a:defRPr/>
              </a:pPr>
              <a:endParaRPr lang="pt-PT" u="none">
                <a:ea typeface="+mn-ea"/>
              </a:endParaRPr>
            </a:p>
          </p:txBody>
        </p:sp>
        <p:sp>
          <p:nvSpPr>
            <p:cNvPr id="120" name="Oval 119"/>
            <p:cNvSpPr>
              <a:spLocks noChangeArrowheads="1"/>
            </p:cNvSpPr>
            <p:nvPr/>
          </p:nvSpPr>
          <p:spPr bwMode="auto">
            <a:xfrm>
              <a:off x="1178" y="1797"/>
              <a:ext cx="339" cy="337"/>
            </a:xfrm>
            <a:prstGeom prst="ellipse">
              <a:avLst/>
            </a:prstGeom>
            <a:solidFill>
              <a:srgbClr val="FFFFFF"/>
            </a:solidFill>
            <a:ln w="19050">
              <a:solidFill>
                <a:srgbClr val="000000"/>
              </a:solidFill>
              <a:round/>
              <a:headEnd/>
              <a:tailEnd/>
            </a:ln>
          </p:spPr>
          <p:txBody>
            <a:bodyPr/>
            <a:lstStyle/>
            <a:p>
              <a:pPr>
                <a:defRPr/>
              </a:pPr>
              <a:endParaRPr lang="pt-PT" u="none">
                <a:ea typeface="+mn-ea"/>
              </a:endParaRPr>
            </a:p>
          </p:txBody>
        </p:sp>
        <p:sp>
          <p:nvSpPr>
            <p:cNvPr id="121" name="Oval 120"/>
            <p:cNvSpPr>
              <a:spLocks noChangeArrowheads="1"/>
            </p:cNvSpPr>
            <p:nvPr/>
          </p:nvSpPr>
          <p:spPr bwMode="auto">
            <a:xfrm>
              <a:off x="1190" y="2309"/>
              <a:ext cx="327" cy="338"/>
            </a:xfrm>
            <a:prstGeom prst="ellipse">
              <a:avLst/>
            </a:prstGeom>
            <a:solidFill>
              <a:srgbClr val="FFFFFF"/>
            </a:solidFill>
            <a:ln w="19050">
              <a:solidFill>
                <a:srgbClr val="000000"/>
              </a:solidFill>
              <a:round/>
              <a:headEnd/>
              <a:tailEnd/>
            </a:ln>
          </p:spPr>
          <p:txBody>
            <a:bodyPr/>
            <a:lstStyle/>
            <a:p>
              <a:pPr>
                <a:defRPr/>
              </a:pPr>
              <a:endParaRPr lang="pt-PT" u="none">
                <a:ea typeface="+mn-ea"/>
              </a:endParaRPr>
            </a:p>
          </p:txBody>
        </p:sp>
        <p:grpSp>
          <p:nvGrpSpPr>
            <p:cNvPr id="122" name="Group 80"/>
            <p:cNvGrpSpPr>
              <a:grpSpLocks/>
            </p:cNvGrpSpPr>
            <p:nvPr/>
          </p:nvGrpSpPr>
          <p:grpSpPr bwMode="auto">
            <a:xfrm>
              <a:off x="1301" y="1127"/>
              <a:ext cx="82" cy="163"/>
              <a:chOff x="1301" y="1127"/>
              <a:chExt cx="82" cy="163"/>
            </a:xfrm>
          </p:grpSpPr>
          <p:sp>
            <p:nvSpPr>
              <p:cNvPr id="150" name="Freeform 81"/>
              <p:cNvSpPr>
                <a:spLocks/>
              </p:cNvSpPr>
              <p:nvPr/>
            </p:nvSpPr>
            <p:spPr bwMode="auto">
              <a:xfrm>
                <a:off x="1301" y="1186"/>
                <a:ext cx="82" cy="104"/>
              </a:xfrm>
              <a:custGeom>
                <a:avLst/>
                <a:gdLst/>
                <a:ahLst/>
                <a:cxnLst>
                  <a:cxn ang="0">
                    <a:pos x="35" y="104"/>
                  </a:cxn>
                  <a:cxn ang="0">
                    <a:pos x="0" y="0"/>
                  </a:cxn>
                  <a:cxn ang="0">
                    <a:pos x="35" y="35"/>
                  </a:cxn>
                  <a:cxn ang="0">
                    <a:pos x="82" y="0"/>
                  </a:cxn>
                  <a:cxn ang="0">
                    <a:pos x="35" y="104"/>
                  </a:cxn>
                </a:cxnLst>
                <a:rect l="0" t="0" r="r" b="b"/>
                <a:pathLst>
                  <a:path w="82" h="104">
                    <a:moveTo>
                      <a:pt x="35" y="104"/>
                    </a:moveTo>
                    <a:lnTo>
                      <a:pt x="0" y="0"/>
                    </a:lnTo>
                    <a:lnTo>
                      <a:pt x="35" y="35"/>
                    </a:lnTo>
                    <a:lnTo>
                      <a:pt x="82" y="0"/>
                    </a:lnTo>
                    <a:lnTo>
                      <a:pt x="35" y="104"/>
                    </a:lnTo>
                    <a:close/>
                  </a:path>
                </a:pathLst>
              </a:custGeom>
              <a:solidFill>
                <a:srgbClr val="000000"/>
              </a:solidFill>
              <a:ln w="9525">
                <a:noFill/>
                <a:round/>
                <a:headEnd/>
                <a:tailEnd/>
              </a:ln>
            </p:spPr>
            <p:txBody>
              <a:bodyPr/>
              <a:lstStyle/>
              <a:p>
                <a:pPr>
                  <a:defRPr/>
                </a:pPr>
                <a:endParaRPr lang="pt-PT" u="none">
                  <a:ea typeface="+mn-ea"/>
                </a:endParaRPr>
              </a:p>
            </p:txBody>
          </p:sp>
          <p:sp>
            <p:nvSpPr>
              <p:cNvPr id="151" name="Line 82"/>
              <p:cNvSpPr>
                <a:spLocks noChangeShapeType="1"/>
              </p:cNvSpPr>
              <p:nvPr/>
            </p:nvSpPr>
            <p:spPr bwMode="auto">
              <a:xfrm>
                <a:off x="1336" y="1127"/>
                <a:ext cx="3" cy="94"/>
              </a:xfrm>
              <a:prstGeom prst="line">
                <a:avLst/>
              </a:prstGeom>
              <a:noFill/>
              <a:ln w="19050">
                <a:solidFill>
                  <a:srgbClr val="000000"/>
                </a:solidFill>
                <a:round/>
                <a:headEnd/>
                <a:tailEnd/>
              </a:ln>
            </p:spPr>
            <p:txBody>
              <a:bodyPr/>
              <a:lstStyle/>
              <a:p>
                <a:pPr>
                  <a:defRPr/>
                </a:pPr>
                <a:endParaRPr lang="pt-PT" u="none">
                  <a:ea typeface="+mn-ea"/>
                </a:endParaRPr>
              </a:p>
            </p:txBody>
          </p:sp>
        </p:grpSp>
        <p:grpSp>
          <p:nvGrpSpPr>
            <p:cNvPr id="123" name="Group 83"/>
            <p:cNvGrpSpPr>
              <a:grpSpLocks/>
            </p:cNvGrpSpPr>
            <p:nvPr/>
          </p:nvGrpSpPr>
          <p:grpSpPr bwMode="auto">
            <a:xfrm>
              <a:off x="1301" y="1628"/>
              <a:ext cx="82" cy="175"/>
              <a:chOff x="1301" y="1628"/>
              <a:chExt cx="82" cy="175"/>
            </a:xfrm>
          </p:grpSpPr>
          <p:sp>
            <p:nvSpPr>
              <p:cNvPr id="148" name="Freeform 84"/>
              <p:cNvSpPr>
                <a:spLocks/>
              </p:cNvSpPr>
              <p:nvPr/>
            </p:nvSpPr>
            <p:spPr bwMode="auto">
              <a:xfrm>
                <a:off x="1301" y="1698"/>
                <a:ext cx="82" cy="105"/>
              </a:xfrm>
              <a:custGeom>
                <a:avLst/>
                <a:gdLst/>
                <a:ahLst/>
                <a:cxnLst>
                  <a:cxn ang="0">
                    <a:pos x="35" y="105"/>
                  </a:cxn>
                  <a:cxn ang="0">
                    <a:pos x="0" y="0"/>
                  </a:cxn>
                  <a:cxn ang="0">
                    <a:pos x="35" y="35"/>
                  </a:cxn>
                  <a:cxn ang="0">
                    <a:pos x="82" y="0"/>
                  </a:cxn>
                  <a:cxn ang="0">
                    <a:pos x="35" y="105"/>
                  </a:cxn>
                </a:cxnLst>
                <a:rect l="0" t="0" r="r" b="b"/>
                <a:pathLst>
                  <a:path w="82" h="105">
                    <a:moveTo>
                      <a:pt x="35" y="105"/>
                    </a:moveTo>
                    <a:lnTo>
                      <a:pt x="0" y="0"/>
                    </a:lnTo>
                    <a:lnTo>
                      <a:pt x="35" y="35"/>
                    </a:lnTo>
                    <a:lnTo>
                      <a:pt x="82" y="0"/>
                    </a:lnTo>
                    <a:lnTo>
                      <a:pt x="35" y="105"/>
                    </a:lnTo>
                    <a:close/>
                  </a:path>
                </a:pathLst>
              </a:custGeom>
              <a:solidFill>
                <a:srgbClr val="000000"/>
              </a:solidFill>
              <a:ln w="9525">
                <a:noFill/>
                <a:round/>
                <a:headEnd/>
                <a:tailEnd/>
              </a:ln>
            </p:spPr>
            <p:txBody>
              <a:bodyPr/>
              <a:lstStyle/>
              <a:p>
                <a:pPr>
                  <a:defRPr/>
                </a:pPr>
                <a:endParaRPr lang="pt-PT" u="none">
                  <a:ea typeface="+mn-ea"/>
                </a:endParaRPr>
              </a:p>
            </p:txBody>
          </p:sp>
          <p:sp>
            <p:nvSpPr>
              <p:cNvPr id="149" name="Line 85"/>
              <p:cNvSpPr>
                <a:spLocks noChangeShapeType="1"/>
              </p:cNvSpPr>
              <p:nvPr/>
            </p:nvSpPr>
            <p:spPr bwMode="auto">
              <a:xfrm>
                <a:off x="1336" y="1628"/>
                <a:ext cx="3" cy="105"/>
              </a:xfrm>
              <a:prstGeom prst="line">
                <a:avLst/>
              </a:prstGeom>
              <a:noFill/>
              <a:ln w="19050">
                <a:solidFill>
                  <a:srgbClr val="000000"/>
                </a:solidFill>
                <a:round/>
                <a:headEnd/>
                <a:tailEnd/>
              </a:ln>
            </p:spPr>
            <p:txBody>
              <a:bodyPr/>
              <a:lstStyle/>
              <a:p>
                <a:pPr>
                  <a:defRPr/>
                </a:pPr>
                <a:endParaRPr lang="pt-PT" u="none">
                  <a:ea typeface="+mn-ea"/>
                </a:endParaRPr>
              </a:p>
            </p:txBody>
          </p:sp>
        </p:grpSp>
        <p:grpSp>
          <p:nvGrpSpPr>
            <p:cNvPr id="124" name="Group 86"/>
            <p:cNvGrpSpPr>
              <a:grpSpLocks/>
            </p:cNvGrpSpPr>
            <p:nvPr/>
          </p:nvGrpSpPr>
          <p:grpSpPr bwMode="auto">
            <a:xfrm>
              <a:off x="1313" y="2140"/>
              <a:ext cx="70" cy="163"/>
              <a:chOff x="1313" y="2140"/>
              <a:chExt cx="70" cy="163"/>
            </a:xfrm>
          </p:grpSpPr>
          <p:sp>
            <p:nvSpPr>
              <p:cNvPr id="146" name="Freeform 87"/>
              <p:cNvSpPr>
                <a:spLocks/>
              </p:cNvSpPr>
              <p:nvPr/>
            </p:nvSpPr>
            <p:spPr bwMode="auto">
              <a:xfrm>
                <a:off x="1313" y="2198"/>
                <a:ext cx="70" cy="105"/>
              </a:xfrm>
              <a:custGeom>
                <a:avLst/>
                <a:gdLst/>
                <a:ahLst/>
                <a:cxnLst>
                  <a:cxn ang="0">
                    <a:pos x="35" y="105"/>
                  </a:cxn>
                  <a:cxn ang="0">
                    <a:pos x="0" y="0"/>
                  </a:cxn>
                  <a:cxn ang="0">
                    <a:pos x="35" y="35"/>
                  </a:cxn>
                  <a:cxn ang="0">
                    <a:pos x="70" y="0"/>
                  </a:cxn>
                  <a:cxn ang="0">
                    <a:pos x="35" y="105"/>
                  </a:cxn>
                </a:cxnLst>
                <a:rect l="0" t="0" r="r" b="b"/>
                <a:pathLst>
                  <a:path w="70" h="105">
                    <a:moveTo>
                      <a:pt x="35" y="105"/>
                    </a:moveTo>
                    <a:lnTo>
                      <a:pt x="0" y="0"/>
                    </a:lnTo>
                    <a:lnTo>
                      <a:pt x="35" y="35"/>
                    </a:lnTo>
                    <a:lnTo>
                      <a:pt x="70" y="0"/>
                    </a:lnTo>
                    <a:lnTo>
                      <a:pt x="35" y="105"/>
                    </a:lnTo>
                    <a:close/>
                  </a:path>
                </a:pathLst>
              </a:custGeom>
              <a:solidFill>
                <a:srgbClr val="000000"/>
              </a:solidFill>
              <a:ln w="9525">
                <a:noFill/>
                <a:round/>
                <a:headEnd/>
                <a:tailEnd/>
              </a:ln>
            </p:spPr>
            <p:txBody>
              <a:bodyPr/>
              <a:lstStyle/>
              <a:p>
                <a:pPr>
                  <a:defRPr/>
                </a:pPr>
                <a:endParaRPr lang="pt-PT" u="none">
                  <a:ea typeface="+mn-ea"/>
                </a:endParaRPr>
              </a:p>
            </p:txBody>
          </p:sp>
          <p:sp>
            <p:nvSpPr>
              <p:cNvPr id="147" name="Line 88"/>
              <p:cNvSpPr>
                <a:spLocks noChangeShapeType="1"/>
              </p:cNvSpPr>
              <p:nvPr/>
            </p:nvSpPr>
            <p:spPr bwMode="auto">
              <a:xfrm>
                <a:off x="1349" y="2140"/>
                <a:ext cx="1" cy="93"/>
              </a:xfrm>
              <a:prstGeom prst="line">
                <a:avLst/>
              </a:prstGeom>
              <a:noFill/>
              <a:ln w="19050">
                <a:solidFill>
                  <a:srgbClr val="000000"/>
                </a:solidFill>
                <a:round/>
                <a:headEnd/>
                <a:tailEnd/>
              </a:ln>
            </p:spPr>
            <p:txBody>
              <a:bodyPr/>
              <a:lstStyle/>
              <a:p>
                <a:pPr>
                  <a:defRPr/>
                </a:pPr>
                <a:endParaRPr lang="pt-PT" u="none">
                  <a:ea typeface="+mn-ea"/>
                </a:endParaRPr>
              </a:p>
            </p:txBody>
          </p:sp>
        </p:grpSp>
        <p:sp>
          <p:nvSpPr>
            <p:cNvPr id="125" name="Rectangle 89"/>
            <p:cNvSpPr>
              <a:spLocks noChangeArrowheads="1"/>
            </p:cNvSpPr>
            <p:nvPr/>
          </p:nvSpPr>
          <p:spPr bwMode="auto">
            <a:xfrm>
              <a:off x="763" y="720"/>
              <a:ext cx="25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en-US" sz="1400" u="none">
                  <a:solidFill>
                    <a:srgbClr val="000000"/>
                  </a:solidFill>
                  <a:effectLst/>
                  <a:latin typeface="Comic Sans MS" panose="030F0702030302020204" pitchFamily="66" charset="0"/>
                </a:rPr>
                <a:t>Reset</a:t>
              </a:r>
              <a:endParaRPr lang="en-US" sz="1400" u="none">
                <a:effectLst/>
                <a:latin typeface="Comic Sans MS" panose="030F0702030302020204" pitchFamily="66" charset="0"/>
              </a:endParaRPr>
            </a:p>
          </p:txBody>
        </p:sp>
        <p:sp>
          <p:nvSpPr>
            <p:cNvPr id="126" name="Rectangle 90"/>
            <p:cNvSpPr>
              <a:spLocks noChangeArrowheads="1"/>
            </p:cNvSpPr>
            <p:nvPr/>
          </p:nvSpPr>
          <p:spPr bwMode="auto">
            <a:xfrm>
              <a:off x="1231" y="1151"/>
              <a:ext cx="62"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V</a:t>
              </a:r>
              <a:endParaRPr lang="en-US" sz="1400" u="none">
                <a:effectLst/>
                <a:latin typeface="Comic Sans MS" panose="030F0702030302020204" pitchFamily="66" charset="0"/>
              </a:endParaRPr>
            </a:p>
          </p:txBody>
        </p:sp>
        <p:sp>
          <p:nvSpPr>
            <p:cNvPr id="127" name="Rectangle 91"/>
            <p:cNvSpPr>
              <a:spLocks noChangeArrowheads="1"/>
            </p:cNvSpPr>
            <p:nvPr/>
          </p:nvSpPr>
          <p:spPr bwMode="auto">
            <a:xfrm>
              <a:off x="1231" y="1651"/>
              <a:ext cx="62"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V</a:t>
              </a:r>
              <a:endParaRPr lang="en-US" sz="1400" u="none">
                <a:effectLst/>
                <a:latin typeface="Comic Sans MS" panose="030F0702030302020204" pitchFamily="66" charset="0"/>
              </a:endParaRPr>
            </a:p>
          </p:txBody>
        </p:sp>
        <p:sp>
          <p:nvSpPr>
            <p:cNvPr id="128" name="Rectangle 92"/>
            <p:cNvSpPr>
              <a:spLocks noChangeArrowheads="1"/>
            </p:cNvSpPr>
            <p:nvPr/>
          </p:nvSpPr>
          <p:spPr bwMode="auto">
            <a:xfrm>
              <a:off x="1126" y="2152"/>
              <a:ext cx="14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V,C</a:t>
              </a:r>
              <a:endParaRPr lang="en-US" sz="1400" u="none">
                <a:effectLst/>
                <a:latin typeface="Comic Sans MS" panose="030F0702030302020204" pitchFamily="66" charset="0"/>
              </a:endParaRPr>
            </a:p>
          </p:txBody>
        </p:sp>
        <p:sp>
          <p:nvSpPr>
            <p:cNvPr id="129" name="Rectangle 93"/>
            <p:cNvSpPr>
              <a:spLocks noChangeArrowheads="1"/>
            </p:cNvSpPr>
            <p:nvPr/>
          </p:nvSpPr>
          <p:spPr bwMode="auto">
            <a:xfrm>
              <a:off x="1219" y="2478"/>
              <a:ext cx="30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en-US" sz="1400" u="none" dirty="0" smtClean="0">
                  <a:solidFill>
                    <a:srgbClr val="000000"/>
                  </a:solidFill>
                  <a:effectLst/>
                  <a:latin typeface="Comic Sans MS" panose="030F0702030302020204" pitchFamily="66" charset="0"/>
                </a:rPr>
                <a:t>[</a:t>
              </a:r>
              <a:r>
                <a:rPr lang="pt-PT" sz="1400" u="none" dirty="0">
                  <a:latin typeface="Comic Sans MS" panose="030F0702030302020204" pitchFamily="66" charset="0"/>
                </a:rPr>
                <a:t>drink</a:t>
              </a:r>
              <a:r>
                <a:rPr lang="en-US" sz="1400" u="none" dirty="0" smtClean="0">
                  <a:solidFill>
                    <a:srgbClr val="000000"/>
                  </a:solidFill>
                  <a:effectLst/>
                  <a:latin typeface="Comic Sans MS" panose="030F0702030302020204" pitchFamily="66" charset="0"/>
                </a:rPr>
                <a:t>]</a:t>
              </a:r>
              <a:endParaRPr lang="en-US" sz="1400" u="none" dirty="0">
                <a:effectLst/>
                <a:latin typeface="Comic Sans MS" panose="030F0702030302020204" pitchFamily="66" charset="0"/>
              </a:endParaRPr>
            </a:p>
          </p:txBody>
        </p:sp>
        <p:sp>
          <p:nvSpPr>
            <p:cNvPr id="130" name="Rectangle 94"/>
            <p:cNvSpPr>
              <a:spLocks noChangeArrowheads="1"/>
            </p:cNvSpPr>
            <p:nvPr/>
          </p:nvSpPr>
          <p:spPr bwMode="auto">
            <a:xfrm>
              <a:off x="1289" y="2326"/>
              <a:ext cx="118"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E3</a:t>
              </a:r>
              <a:endParaRPr lang="en-US" sz="1400" u="none">
                <a:effectLst/>
                <a:latin typeface="Comic Sans MS" panose="030F0702030302020204" pitchFamily="66" charset="0"/>
              </a:endParaRPr>
            </a:p>
          </p:txBody>
        </p:sp>
        <p:sp>
          <p:nvSpPr>
            <p:cNvPr id="131" name="Rectangle 95"/>
            <p:cNvSpPr>
              <a:spLocks noChangeArrowheads="1"/>
            </p:cNvSpPr>
            <p:nvPr/>
          </p:nvSpPr>
          <p:spPr bwMode="auto">
            <a:xfrm>
              <a:off x="1289" y="813"/>
              <a:ext cx="118"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E0</a:t>
              </a:r>
              <a:endParaRPr lang="en-US" sz="1400" u="none">
                <a:effectLst/>
                <a:latin typeface="Comic Sans MS" panose="030F0702030302020204" pitchFamily="66" charset="0"/>
              </a:endParaRPr>
            </a:p>
          </p:txBody>
        </p:sp>
        <p:sp>
          <p:nvSpPr>
            <p:cNvPr id="132" name="Rectangle 96"/>
            <p:cNvSpPr>
              <a:spLocks noChangeArrowheads="1"/>
            </p:cNvSpPr>
            <p:nvPr/>
          </p:nvSpPr>
          <p:spPr bwMode="auto">
            <a:xfrm>
              <a:off x="1289" y="1314"/>
              <a:ext cx="132"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E1</a:t>
              </a:r>
              <a:endParaRPr lang="en-US" sz="1400" u="none">
                <a:solidFill>
                  <a:srgbClr val="000000"/>
                </a:solidFill>
                <a:effectLst/>
                <a:latin typeface="Comic Sans MS" panose="030F0702030302020204" pitchFamily="66" charset="0"/>
              </a:endParaRPr>
            </a:p>
          </p:txBody>
        </p:sp>
        <p:sp>
          <p:nvSpPr>
            <p:cNvPr id="133" name="Rectangle 97"/>
            <p:cNvSpPr>
              <a:spLocks noChangeArrowheads="1"/>
            </p:cNvSpPr>
            <p:nvPr/>
          </p:nvSpPr>
          <p:spPr bwMode="auto">
            <a:xfrm>
              <a:off x="1278" y="1814"/>
              <a:ext cx="117"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E2</a:t>
              </a:r>
              <a:endParaRPr lang="en-US" sz="1400" u="none">
                <a:effectLst/>
                <a:latin typeface="Comic Sans MS" panose="030F0702030302020204" pitchFamily="66" charset="0"/>
              </a:endParaRPr>
            </a:p>
          </p:txBody>
        </p:sp>
        <p:grpSp>
          <p:nvGrpSpPr>
            <p:cNvPr id="134" name="Group 98"/>
            <p:cNvGrpSpPr>
              <a:grpSpLocks/>
            </p:cNvGrpSpPr>
            <p:nvPr/>
          </p:nvGrpSpPr>
          <p:grpSpPr bwMode="auto">
            <a:xfrm>
              <a:off x="1511" y="1826"/>
              <a:ext cx="106" cy="105"/>
              <a:chOff x="1511" y="1826"/>
              <a:chExt cx="106" cy="105"/>
            </a:xfrm>
          </p:grpSpPr>
          <p:sp>
            <p:nvSpPr>
              <p:cNvPr id="144" name="Freeform 99"/>
              <p:cNvSpPr>
                <a:spLocks/>
              </p:cNvSpPr>
              <p:nvPr/>
            </p:nvSpPr>
            <p:spPr bwMode="auto">
              <a:xfrm>
                <a:off x="1511" y="1826"/>
                <a:ext cx="106" cy="105"/>
              </a:xfrm>
              <a:custGeom>
                <a:avLst/>
                <a:gdLst/>
                <a:ahLst/>
                <a:cxnLst>
                  <a:cxn ang="0">
                    <a:pos x="0" y="105"/>
                  </a:cxn>
                  <a:cxn ang="0">
                    <a:pos x="59" y="0"/>
                  </a:cxn>
                  <a:cxn ang="0">
                    <a:pos x="59" y="58"/>
                  </a:cxn>
                  <a:cxn ang="0">
                    <a:pos x="106" y="58"/>
                  </a:cxn>
                  <a:cxn ang="0">
                    <a:pos x="0" y="105"/>
                  </a:cxn>
                </a:cxnLst>
                <a:rect l="0" t="0" r="r" b="b"/>
                <a:pathLst>
                  <a:path w="106" h="105">
                    <a:moveTo>
                      <a:pt x="0" y="105"/>
                    </a:moveTo>
                    <a:lnTo>
                      <a:pt x="59" y="0"/>
                    </a:lnTo>
                    <a:lnTo>
                      <a:pt x="59" y="58"/>
                    </a:lnTo>
                    <a:lnTo>
                      <a:pt x="106" y="58"/>
                    </a:lnTo>
                    <a:lnTo>
                      <a:pt x="0" y="105"/>
                    </a:lnTo>
                    <a:close/>
                  </a:path>
                </a:pathLst>
              </a:custGeom>
              <a:solidFill>
                <a:srgbClr val="000000"/>
              </a:solidFill>
              <a:ln w="9525">
                <a:noFill/>
                <a:round/>
                <a:headEnd/>
                <a:tailEnd/>
              </a:ln>
            </p:spPr>
            <p:txBody>
              <a:bodyPr/>
              <a:lstStyle/>
              <a:p>
                <a:pPr>
                  <a:defRPr/>
                </a:pPr>
                <a:endParaRPr lang="pt-PT" u="none">
                  <a:ea typeface="+mn-ea"/>
                </a:endParaRPr>
              </a:p>
            </p:txBody>
          </p:sp>
          <p:sp>
            <p:nvSpPr>
              <p:cNvPr id="145" name="Line 100"/>
              <p:cNvSpPr>
                <a:spLocks noChangeShapeType="1"/>
              </p:cNvSpPr>
              <p:nvPr/>
            </p:nvSpPr>
            <p:spPr bwMode="auto">
              <a:xfrm flipV="1">
                <a:off x="1523" y="1885"/>
                <a:ext cx="47" cy="11"/>
              </a:xfrm>
              <a:prstGeom prst="line">
                <a:avLst/>
              </a:prstGeom>
              <a:noFill/>
              <a:ln w="19050">
                <a:solidFill>
                  <a:srgbClr val="000000"/>
                </a:solidFill>
                <a:round/>
                <a:headEnd/>
                <a:tailEnd/>
              </a:ln>
            </p:spPr>
            <p:txBody>
              <a:bodyPr/>
              <a:lstStyle/>
              <a:p>
                <a:pPr>
                  <a:defRPr/>
                </a:pPr>
                <a:endParaRPr lang="pt-PT" u="none">
                  <a:ea typeface="+mn-ea"/>
                </a:endParaRPr>
              </a:p>
            </p:txBody>
          </p:sp>
        </p:grpSp>
        <p:grpSp>
          <p:nvGrpSpPr>
            <p:cNvPr id="135" name="Group 101"/>
            <p:cNvGrpSpPr>
              <a:grpSpLocks/>
            </p:cNvGrpSpPr>
            <p:nvPr/>
          </p:nvGrpSpPr>
          <p:grpSpPr bwMode="auto">
            <a:xfrm>
              <a:off x="1465" y="1069"/>
              <a:ext cx="302" cy="863"/>
              <a:chOff x="1465" y="1069"/>
              <a:chExt cx="302" cy="863"/>
            </a:xfrm>
          </p:grpSpPr>
          <p:sp>
            <p:nvSpPr>
              <p:cNvPr id="142" name="Freeform 102"/>
              <p:cNvSpPr>
                <a:spLocks/>
              </p:cNvSpPr>
              <p:nvPr/>
            </p:nvSpPr>
            <p:spPr bwMode="auto">
              <a:xfrm>
                <a:off x="1465" y="1069"/>
                <a:ext cx="198" cy="863"/>
              </a:xfrm>
              <a:custGeom>
                <a:avLst/>
                <a:gdLst/>
                <a:ahLst/>
                <a:cxnLst>
                  <a:cxn ang="0">
                    <a:pos x="0" y="0"/>
                  </a:cxn>
                  <a:cxn ang="0">
                    <a:pos x="23" y="24"/>
                  </a:cxn>
                  <a:cxn ang="0">
                    <a:pos x="58" y="35"/>
                  </a:cxn>
                  <a:cxn ang="0">
                    <a:pos x="81" y="70"/>
                  </a:cxn>
                  <a:cxn ang="0">
                    <a:pos x="105" y="82"/>
                  </a:cxn>
                  <a:cxn ang="0">
                    <a:pos x="105" y="93"/>
                  </a:cxn>
                  <a:cxn ang="0">
                    <a:pos x="128" y="117"/>
                  </a:cxn>
                  <a:cxn ang="0">
                    <a:pos x="152" y="152"/>
                  </a:cxn>
                  <a:cxn ang="0">
                    <a:pos x="152" y="163"/>
                  </a:cxn>
                  <a:cxn ang="0">
                    <a:pos x="163" y="198"/>
                  </a:cxn>
                  <a:cxn ang="0">
                    <a:pos x="175" y="233"/>
                  </a:cxn>
                  <a:cxn ang="0">
                    <a:pos x="187" y="256"/>
                  </a:cxn>
                  <a:cxn ang="0">
                    <a:pos x="198" y="291"/>
                  </a:cxn>
                  <a:cxn ang="0">
                    <a:pos x="198" y="326"/>
                  </a:cxn>
                  <a:cxn ang="0">
                    <a:pos x="198" y="361"/>
                  </a:cxn>
                  <a:cxn ang="0">
                    <a:pos x="198" y="384"/>
                  </a:cxn>
                  <a:cxn ang="0">
                    <a:pos x="198" y="408"/>
                  </a:cxn>
                  <a:cxn ang="0">
                    <a:pos x="198" y="443"/>
                  </a:cxn>
                  <a:cxn ang="0">
                    <a:pos x="198" y="489"/>
                  </a:cxn>
                  <a:cxn ang="0">
                    <a:pos x="187" y="536"/>
                  </a:cxn>
                  <a:cxn ang="0">
                    <a:pos x="187" y="559"/>
                  </a:cxn>
                  <a:cxn ang="0">
                    <a:pos x="187" y="582"/>
                  </a:cxn>
                  <a:cxn ang="0">
                    <a:pos x="187" y="617"/>
                  </a:cxn>
                  <a:cxn ang="0">
                    <a:pos x="175" y="652"/>
                  </a:cxn>
                  <a:cxn ang="0">
                    <a:pos x="175" y="675"/>
                  </a:cxn>
                  <a:cxn ang="0">
                    <a:pos x="163" y="687"/>
                  </a:cxn>
                  <a:cxn ang="0">
                    <a:pos x="152" y="710"/>
                  </a:cxn>
                  <a:cxn ang="0">
                    <a:pos x="140" y="757"/>
                  </a:cxn>
                  <a:cxn ang="0">
                    <a:pos x="128" y="769"/>
                  </a:cxn>
                  <a:cxn ang="0">
                    <a:pos x="117" y="780"/>
                  </a:cxn>
                  <a:cxn ang="0">
                    <a:pos x="105" y="815"/>
                  </a:cxn>
                  <a:cxn ang="0">
                    <a:pos x="93" y="815"/>
                  </a:cxn>
                  <a:cxn ang="0">
                    <a:pos x="58" y="850"/>
                  </a:cxn>
                  <a:cxn ang="0">
                    <a:pos x="46" y="862"/>
                  </a:cxn>
                </a:cxnLst>
                <a:rect l="0" t="0" r="r" b="b"/>
                <a:pathLst>
                  <a:path w="198" h="862">
                    <a:moveTo>
                      <a:pt x="0" y="0"/>
                    </a:moveTo>
                    <a:lnTo>
                      <a:pt x="23" y="24"/>
                    </a:lnTo>
                    <a:lnTo>
                      <a:pt x="58" y="35"/>
                    </a:lnTo>
                    <a:lnTo>
                      <a:pt x="81" y="70"/>
                    </a:lnTo>
                    <a:lnTo>
                      <a:pt x="105" y="82"/>
                    </a:lnTo>
                    <a:lnTo>
                      <a:pt x="105" y="93"/>
                    </a:lnTo>
                    <a:lnTo>
                      <a:pt x="128" y="117"/>
                    </a:lnTo>
                    <a:lnTo>
                      <a:pt x="152" y="152"/>
                    </a:lnTo>
                    <a:lnTo>
                      <a:pt x="152" y="163"/>
                    </a:lnTo>
                    <a:lnTo>
                      <a:pt x="163" y="198"/>
                    </a:lnTo>
                    <a:lnTo>
                      <a:pt x="175" y="233"/>
                    </a:lnTo>
                    <a:lnTo>
                      <a:pt x="187" y="256"/>
                    </a:lnTo>
                    <a:lnTo>
                      <a:pt x="198" y="291"/>
                    </a:lnTo>
                    <a:lnTo>
                      <a:pt x="198" y="326"/>
                    </a:lnTo>
                    <a:lnTo>
                      <a:pt x="198" y="361"/>
                    </a:lnTo>
                    <a:lnTo>
                      <a:pt x="198" y="384"/>
                    </a:lnTo>
                    <a:lnTo>
                      <a:pt x="198" y="408"/>
                    </a:lnTo>
                    <a:lnTo>
                      <a:pt x="198" y="443"/>
                    </a:lnTo>
                    <a:lnTo>
                      <a:pt x="198" y="489"/>
                    </a:lnTo>
                    <a:lnTo>
                      <a:pt x="187" y="536"/>
                    </a:lnTo>
                    <a:lnTo>
                      <a:pt x="187" y="559"/>
                    </a:lnTo>
                    <a:lnTo>
                      <a:pt x="187" y="582"/>
                    </a:lnTo>
                    <a:lnTo>
                      <a:pt x="187" y="617"/>
                    </a:lnTo>
                    <a:lnTo>
                      <a:pt x="175" y="652"/>
                    </a:lnTo>
                    <a:lnTo>
                      <a:pt x="175" y="675"/>
                    </a:lnTo>
                    <a:lnTo>
                      <a:pt x="163" y="687"/>
                    </a:lnTo>
                    <a:lnTo>
                      <a:pt x="152" y="710"/>
                    </a:lnTo>
                    <a:lnTo>
                      <a:pt x="140" y="757"/>
                    </a:lnTo>
                    <a:lnTo>
                      <a:pt x="128" y="769"/>
                    </a:lnTo>
                    <a:lnTo>
                      <a:pt x="117" y="780"/>
                    </a:lnTo>
                    <a:lnTo>
                      <a:pt x="105" y="815"/>
                    </a:lnTo>
                    <a:lnTo>
                      <a:pt x="93" y="815"/>
                    </a:lnTo>
                    <a:lnTo>
                      <a:pt x="58" y="850"/>
                    </a:lnTo>
                    <a:lnTo>
                      <a:pt x="46" y="862"/>
                    </a:lnTo>
                  </a:path>
                </a:pathLst>
              </a:custGeom>
              <a:noFill/>
              <a:ln w="19050">
                <a:solidFill>
                  <a:srgbClr val="000000"/>
                </a:solidFill>
                <a:prstDash val="solid"/>
                <a:round/>
                <a:headEnd/>
                <a:tailEnd/>
              </a:ln>
            </p:spPr>
            <p:txBody>
              <a:bodyPr/>
              <a:lstStyle/>
              <a:p>
                <a:pPr>
                  <a:defRPr/>
                </a:pPr>
                <a:endParaRPr lang="pt-PT" u="none">
                  <a:ea typeface="+mn-ea"/>
                </a:endParaRPr>
              </a:p>
            </p:txBody>
          </p:sp>
          <p:sp>
            <p:nvSpPr>
              <p:cNvPr id="143" name="Rectangle 103"/>
              <p:cNvSpPr>
                <a:spLocks noChangeArrowheads="1"/>
              </p:cNvSpPr>
              <p:nvPr/>
            </p:nvSpPr>
            <p:spPr bwMode="auto">
              <a:xfrm>
                <a:off x="1710" y="1430"/>
                <a:ext cx="5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C</a:t>
                </a:r>
                <a:endParaRPr lang="en-US" sz="1400" u="none">
                  <a:effectLst/>
                  <a:latin typeface="Comic Sans MS" panose="030F0702030302020204" pitchFamily="66" charset="0"/>
                </a:endParaRPr>
              </a:p>
            </p:txBody>
          </p:sp>
        </p:grpSp>
        <p:grpSp>
          <p:nvGrpSpPr>
            <p:cNvPr id="136" name="Group 104"/>
            <p:cNvGrpSpPr>
              <a:grpSpLocks/>
            </p:cNvGrpSpPr>
            <p:nvPr/>
          </p:nvGrpSpPr>
          <p:grpSpPr bwMode="auto">
            <a:xfrm>
              <a:off x="927" y="1581"/>
              <a:ext cx="303" cy="862"/>
              <a:chOff x="927" y="1581"/>
              <a:chExt cx="303" cy="862"/>
            </a:xfrm>
          </p:grpSpPr>
          <p:sp>
            <p:nvSpPr>
              <p:cNvPr id="140" name="Freeform 105"/>
              <p:cNvSpPr>
                <a:spLocks/>
              </p:cNvSpPr>
              <p:nvPr/>
            </p:nvSpPr>
            <p:spPr bwMode="auto">
              <a:xfrm>
                <a:off x="1032" y="1581"/>
                <a:ext cx="198" cy="862"/>
              </a:xfrm>
              <a:custGeom>
                <a:avLst/>
                <a:gdLst/>
                <a:ahLst/>
                <a:cxnLst>
                  <a:cxn ang="0">
                    <a:pos x="199" y="0"/>
                  </a:cxn>
                  <a:cxn ang="0">
                    <a:pos x="164" y="24"/>
                  </a:cxn>
                  <a:cxn ang="0">
                    <a:pos x="140" y="35"/>
                  </a:cxn>
                  <a:cxn ang="0">
                    <a:pos x="105" y="70"/>
                  </a:cxn>
                  <a:cxn ang="0">
                    <a:pos x="82" y="82"/>
                  </a:cxn>
                  <a:cxn ang="0">
                    <a:pos x="70" y="94"/>
                  </a:cxn>
                  <a:cxn ang="0">
                    <a:pos x="58" y="117"/>
                  </a:cxn>
                  <a:cxn ang="0">
                    <a:pos x="47" y="152"/>
                  </a:cxn>
                  <a:cxn ang="0">
                    <a:pos x="35" y="163"/>
                  </a:cxn>
                  <a:cxn ang="0">
                    <a:pos x="23" y="198"/>
                  </a:cxn>
                  <a:cxn ang="0">
                    <a:pos x="12" y="233"/>
                  </a:cxn>
                  <a:cxn ang="0">
                    <a:pos x="12" y="257"/>
                  </a:cxn>
                  <a:cxn ang="0">
                    <a:pos x="0" y="291"/>
                  </a:cxn>
                  <a:cxn ang="0">
                    <a:pos x="0" y="326"/>
                  </a:cxn>
                  <a:cxn ang="0">
                    <a:pos x="0" y="361"/>
                  </a:cxn>
                  <a:cxn ang="0">
                    <a:pos x="0" y="385"/>
                  </a:cxn>
                  <a:cxn ang="0">
                    <a:pos x="0" y="408"/>
                  </a:cxn>
                  <a:cxn ang="0">
                    <a:pos x="0" y="454"/>
                  </a:cxn>
                  <a:cxn ang="0">
                    <a:pos x="0" y="501"/>
                  </a:cxn>
                  <a:cxn ang="0">
                    <a:pos x="0" y="536"/>
                  </a:cxn>
                  <a:cxn ang="0">
                    <a:pos x="0" y="559"/>
                  </a:cxn>
                  <a:cxn ang="0">
                    <a:pos x="0" y="582"/>
                  </a:cxn>
                  <a:cxn ang="0">
                    <a:pos x="12" y="629"/>
                  </a:cxn>
                  <a:cxn ang="0">
                    <a:pos x="12" y="652"/>
                  </a:cxn>
                  <a:cxn ang="0">
                    <a:pos x="23" y="676"/>
                  </a:cxn>
                  <a:cxn ang="0">
                    <a:pos x="23" y="687"/>
                  </a:cxn>
                  <a:cxn ang="0">
                    <a:pos x="35" y="711"/>
                  </a:cxn>
                  <a:cxn ang="0">
                    <a:pos x="58" y="757"/>
                  </a:cxn>
                  <a:cxn ang="0">
                    <a:pos x="58" y="769"/>
                  </a:cxn>
                  <a:cxn ang="0">
                    <a:pos x="70" y="780"/>
                  </a:cxn>
                  <a:cxn ang="0">
                    <a:pos x="82" y="804"/>
                  </a:cxn>
                  <a:cxn ang="0">
                    <a:pos x="105" y="815"/>
                  </a:cxn>
                  <a:cxn ang="0">
                    <a:pos x="140" y="850"/>
                  </a:cxn>
                  <a:cxn ang="0">
                    <a:pos x="152" y="862"/>
                  </a:cxn>
                </a:cxnLst>
                <a:rect l="0" t="0" r="r" b="b"/>
                <a:pathLst>
                  <a:path w="199" h="862">
                    <a:moveTo>
                      <a:pt x="199" y="0"/>
                    </a:moveTo>
                    <a:lnTo>
                      <a:pt x="164" y="24"/>
                    </a:lnTo>
                    <a:lnTo>
                      <a:pt x="140" y="35"/>
                    </a:lnTo>
                    <a:lnTo>
                      <a:pt x="105" y="70"/>
                    </a:lnTo>
                    <a:lnTo>
                      <a:pt x="82" y="82"/>
                    </a:lnTo>
                    <a:lnTo>
                      <a:pt x="70" y="94"/>
                    </a:lnTo>
                    <a:lnTo>
                      <a:pt x="58" y="117"/>
                    </a:lnTo>
                    <a:lnTo>
                      <a:pt x="47" y="152"/>
                    </a:lnTo>
                    <a:lnTo>
                      <a:pt x="35" y="163"/>
                    </a:lnTo>
                    <a:lnTo>
                      <a:pt x="23" y="198"/>
                    </a:lnTo>
                    <a:lnTo>
                      <a:pt x="12" y="233"/>
                    </a:lnTo>
                    <a:lnTo>
                      <a:pt x="12" y="257"/>
                    </a:lnTo>
                    <a:lnTo>
                      <a:pt x="0" y="291"/>
                    </a:lnTo>
                    <a:lnTo>
                      <a:pt x="0" y="326"/>
                    </a:lnTo>
                    <a:lnTo>
                      <a:pt x="0" y="361"/>
                    </a:lnTo>
                    <a:lnTo>
                      <a:pt x="0" y="385"/>
                    </a:lnTo>
                    <a:lnTo>
                      <a:pt x="0" y="408"/>
                    </a:lnTo>
                    <a:lnTo>
                      <a:pt x="0" y="454"/>
                    </a:lnTo>
                    <a:lnTo>
                      <a:pt x="0" y="501"/>
                    </a:lnTo>
                    <a:lnTo>
                      <a:pt x="0" y="536"/>
                    </a:lnTo>
                    <a:lnTo>
                      <a:pt x="0" y="559"/>
                    </a:lnTo>
                    <a:lnTo>
                      <a:pt x="0" y="582"/>
                    </a:lnTo>
                    <a:lnTo>
                      <a:pt x="12" y="629"/>
                    </a:lnTo>
                    <a:lnTo>
                      <a:pt x="12" y="652"/>
                    </a:lnTo>
                    <a:lnTo>
                      <a:pt x="23" y="676"/>
                    </a:lnTo>
                    <a:lnTo>
                      <a:pt x="23" y="687"/>
                    </a:lnTo>
                    <a:lnTo>
                      <a:pt x="35" y="711"/>
                    </a:lnTo>
                    <a:lnTo>
                      <a:pt x="58" y="757"/>
                    </a:lnTo>
                    <a:lnTo>
                      <a:pt x="58" y="769"/>
                    </a:lnTo>
                    <a:lnTo>
                      <a:pt x="70" y="780"/>
                    </a:lnTo>
                    <a:lnTo>
                      <a:pt x="82" y="804"/>
                    </a:lnTo>
                    <a:lnTo>
                      <a:pt x="105" y="815"/>
                    </a:lnTo>
                    <a:lnTo>
                      <a:pt x="140" y="850"/>
                    </a:lnTo>
                    <a:lnTo>
                      <a:pt x="152" y="862"/>
                    </a:lnTo>
                  </a:path>
                </a:pathLst>
              </a:custGeom>
              <a:noFill/>
              <a:ln w="19050">
                <a:solidFill>
                  <a:srgbClr val="000000"/>
                </a:solidFill>
                <a:prstDash val="solid"/>
                <a:round/>
                <a:headEnd/>
                <a:tailEnd/>
              </a:ln>
            </p:spPr>
            <p:txBody>
              <a:bodyPr/>
              <a:lstStyle/>
              <a:p>
                <a:pPr>
                  <a:defRPr/>
                </a:pPr>
                <a:endParaRPr lang="pt-PT" u="none">
                  <a:ea typeface="+mn-ea"/>
                </a:endParaRPr>
              </a:p>
            </p:txBody>
          </p:sp>
          <p:sp>
            <p:nvSpPr>
              <p:cNvPr id="141" name="Rectangle 106"/>
              <p:cNvSpPr>
                <a:spLocks noChangeArrowheads="1"/>
              </p:cNvSpPr>
              <p:nvPr/>
            </p:nvSpPr>
            <p:spPr bwMode="auto">
              <a:xfrm>
                <a:off x="927" y="1942"/>
                <a:ext cx="5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C</a:t>
                </a:r>
                <a:endParaRPr lang="en-US" sz="1400" u="none">
                  <a:effectLst/>
                  <a:latin typeface="Comic Sans MS" panose="030F0702030302020204" pitchFamily="66" charset="0"/>
                </a:endParaRPr>
              </a:p>
            </p:txBody>
          </p:sp>
        </p:grpSp>
        <p:grpSp>
          <p:nvGrpSpPr>
            <p:cNvPr id="137" name="Group 107"/>
            <p:cNvGrpSpPr>
              <a:grpSpLocks/>
            </p:cNvGrpSpPr>
            <p:nvPr/>
          </p:nvGrpSpPr>
          <p:grpSpPr bwMode="auto">
            <a:xfrm>
              <a:off x="1067" y="2338"/>
              <a:ext cx="117" cy="105"/>
              <a:chOff x="1067" y="2338"/>
              <a:chExt cx="117" cy="105"/>
            </a:xfrm>
          </p:grpSpPr>
          <p:sp>
            <p:nvSpPr>
              <p:cNvPr id="138" name="Freeform 108"/>
              <p:cNvSpPr>
                <a:spLocks/>
              </p:cNvSpPr>
              <p:nvPr/>
            </p:nvSpPr>
            <p:spPr bwMode="auto">
              <a:xfrm>
                <a:off x="1067" y="2338"/>
                <a:ext cx="117" cy="103"/>
              </a:xfrm>
              <a:custGeom>
                <a:avLst/>
                <a:gdLst/>
                <a:ahLst/>
                <a:cxnLst>
                  <a:cxn ang="0">
                    <a:pos x="117" y="105"/>
                  </a:cxn>
                  <a:cxn ang="0">
                    <a:pos x="0" y="58"/>
                  </a:cxn>
                  <a:cxn ang="0">
                    <a:pos x="59" y="58"/>
                  </a:cxn>
                  <a:cxn ang="0">
                    <a:pos x="59" y="0"/>
                  </a:cxn>
                  <a:cxn ang="0">
                    <a:pos x="117" y="105"/>
                  </a:cxn>
                </a:cxnLst>
                <a:rect l="0" t="0" r="r" b="b"/>
                <a:pathLst>
                  <a:path w="117" h="105">
                    <a:moveTo>
                      <a:pt x="117" y="105"/>
                    </a:moveTo>
                    <a:lnTo>
                      <a:pt x="0" y="58"/>
                    </a:lnTo>
                    <a:lnTo>
                      <a:pt x="59" y="58"/>
                    </a:lnTo>
                    <a:lnTo>
                      <a:pt x="59" y="0"/>
                    </a:lnTo>
                    <a:lnTo>
                      <a:pt x="117" y="105"/>
                    </a:lnTo>
                    <a:close/>
                  </a:path>
                </a:pathLst>
              </a:custGeom>
              <a:solidFill>
                <a:srgbClr val="000000"/>
              </a:solidFill>
              <a:ln w="9525">
                <a:noFill/>
                <a:round/>
                <a:headEnd/>
                <a:tailEnd/>
              </a:ln>
            </p:spPr>
            <p:txBody>
              <a:bodyPr/>
              <a:lstStyle/>
              <a:p>
                <a:pPr>
                  <a:defRPr/>
                </a:pPr>
                <a:endParaRPr lang="pt-PT" u="none">
                  <a:ea typeface="+mn-ea"/>
                </a:endParaRPr>
              </a:p>
            </p:txBody>
          </p:sp>
          <p:sp>
            <p:nvSpPr>
              <p:cNvPr id="139" name="Line 109"/>
              <p:cNvSpPr>
                <a:spLocks noChangeShapeType="1"/>
              </p:cNvSpPr>
              <p:nvPr/>
            </p:nvSpPr>
            <p:spPr bwMode="auto">
              <a:xfrm flipH="1" flipV="1">
                <a:off x="1126" y="2398"/>
                <a:ext cx="19" cy="10"/>
              </a:xfrm>
              <a:prstGeom prst="line">
                <a:avLst/>
              </a:prstGeom>
              <a:noFill/>
              <a:ln w="19050">
                <a:solidFill>
                  <a:srgbClr val="000000"/>
                </a:solidFill>
                <a:round/>
                <a:headEnd/>
                <a:tailEnd/>
              </a:ln>
            </p:spPr>
            <p:txBody>
              <a:bodyPr/>
              <a:lstStyle/>
              <a:p>
                <a:pPr>
                  <a:defRPr/>
                </a:pPr>
                <a:endParaRPr lang="pt-PT" u="none">
                  <a:ea typeface="+mn-ea"/>
                </a:endParaRPr>
              </a:p>
            </p:txBody>
          </p:sp>
        </p:grpSp>
      </p:grpSp>
      <p:graphicFrame>
        <p:nvGraphicFramePr>
          <p:cNvPr id="154" name="Group 1060"/>
          <p:cNvGraphicFramePr>
            <a:graphicFrameLocks noGrp="1"/>
          </p:cNvGraphicFramePr>
          <p:nvPr>
            <p:extLst>
              <p:ext uri="{D42A27DB-BD31-4B8C-83A1-F6EECF244321}">
                <p14:modId xmlns:p14="http://schemas.microsoft.com/office/powerpoint/2010/main" val="332992756"/>
              </p:ext>
            </p:extLst>
          </p:nvPr>
        </p:nvGraphicFramePr>
        <p:xfrm>
          <a:off x="4643438" y="1700213"/>
          <a:ext cx="3500437" cy="4572000"/>
        </p:xfrm>
        <a:graphic>
          <a:graphicData uri="http://schemas.openxmlformats.org/drawingml/2006/table">
            <a:tbl>
              <a:tblPr/>
              <a:tblGrid>
                <a:gridCol w="831850"/>
                <a:gridCol w="503237"/>
                <a:gridCol w="501650"/>
                <a:gridCol w="831850"/>
                <a:gridCol w="831850"/>
              </a:tblGrid>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dirty="0" err="1"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Cstate</a:t>
                      </a:r>
                      <a:endPar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Inputs</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pt-PT"/>
                    </a:p>
                  </a:txBody>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Nstate</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Output</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V</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C</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E2</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E3</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E2</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E2</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E2</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E3</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E3</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E3</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E3</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51</a:t>
            </a:fld>
            <a:endParaRPr lang="en-US" dirty="0"/>
          </a:p>
        </p:txBody>
      </p:sp>
    </p:spTree>
    <p:extLst>
      <p:ext uri="{BB962C8B-B14F-4D97-AF65-F5344CB8AC3E}">
        <p14:creationId xmlns:p14="http://schemas.microsoft.com/office/powerpoint/2010/main" val="14244433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smtClean="0"/>
              <a:t>Exemplo 1 – Tabela de Transições</a:t>
            </a:r>
            <a:endParaRPr lang="pt-PT" dirty="0"/>
          </a:p>
        </p:txBody>
      </p:sp>
      <p:sp>
        <p:nvSpPr>
          <p:cNvPr id="3" name="Marcador de Posição de Conteúdo 2"/>
          <p:cNvSpPr>
            <a:spLocks noGrp="1"/>
          </p:cNvSpPr>
          <p:nvPr>
            <p:ph idx="1"/>
          </p:nvPr>
        </p:nvSpPr>
        <p:spPr>
          <a:xfrm>
            <a:off x="457200" y="1222813"/>
            <a:ext cx="4114800" cy="4525963"/>
          </a:xfrm>
        </p:spPr>
        <p:txBody>
          <a:bodyPr>
            <a:normAutofit fontScale="92500" lnSpcReduction="20000"/>
          </a:bodyPr>
          <a:lstStyle/>
          <a:p>
            <a:r>
              <a:rPr lang="pt-PT" sz="2400" dirty="0"/>
              <a:t>Codificação dos estados</a:t>
            </a:r>
          </a:p>
          <a:p>
            <a:pPr lvl="1"/>
            <a:r>
              <a:rPr lang="pt-PT" sz="2000" dirty="0" err="1"/>
              <a:t>State</a:t>
            </a:r>
            <a:r>
              <a:rPr lang="pt-PT" sz="2000" dirty="0"/>
              <a:t> </a:t>
            </a:r>
            <a:r>
              <a:rPr lang="pt-PT" sz="2000" dirty="0" err="1"/>
              <a:t>Assignment</a:t>
            </a:r>
            <a:endParaRPr lang="pt-PT" sz="2000" dirty="0"/>
          </a:p>
          <a:p>
            <a:r>
              <a:rPr lang="pt-PT" sz="2400" dirty="0"/>
              <a:t>Processo arbitrário </a:t>
            </a:r>
            <a:r>
              <a:rPr lang="pt-PT" sz="2400" i="1" dirty="0"/>
              <a:t>a priori</a:t>
            </a:r>
          </a:p>
          <a:p>
            <a:r>
              <a:rPr lang="pt-PT" sz="2400" dirty="0" err="1"/>
              <a:t>Eg</a:t>
            </a:r>
            <a:r>
              <a:rPr lang="pt-PT" sz="2400" dirty="0"/>
              <a:t>: </a:t>
            </a:r>
          </a:p>
          <a:p>
            <a:pPr lvl="1"/>
            <a:r>
              <a:rPr lang="pt-PT" sz="2000" dirty="0"/>
              <a:t>E0 = 00</a:t>
            </a:r>
          </a:p>
          <a:p>
            <a:pPr lvl="1"/>
            <a:r>
              <a:rPr lang="pt-PT" sz="2000" dirty="0"/>
              <a:t>E1 = 01</a:t>
            </a:r>
          </a:p>
          <a:p>
            <a:pPr lvl="1"/>
            <a:r>
              <a:rPr lang="pt-PT" sz="2000" dirty="0"/>
              <a:t>E2 = 10</a:t>
            </a:r>
          </a:p>
          <a:p>
            <a:pPr lvl="1"/>
            <a:r>
              <a:rPr lang="pt-PT" sz="2000" dirty="0"/>
              <a:t>E3 = </a:t>
            </a:r>
            <a:r>
              <a:rPr lang="pt-PT" sz="2000" dirty="0" smtClean="0"/>
              <a:t>11</a:t>
            </a:r>
          </a:p>
          <a:p>
            <a:r>
              <a:rPr lang="pt-PT" sz="2400" dirty="0" smtClean="0"/>
              <a:t>Substituindo na Tabela de Estados os símbolos de cada estado pela respetiva codificação obtemos a Tabela de Transições/Saídas</a:t>
            </a:r>
            <a:endParaRPr lang="pt-PT" sz="2400" dirty="0"/>
          </a:p>
        </p:txBody>
      </p:sp>
      <p:graphicFrame>
        <p:nvGraphicFramePr>
          <p:cNvPr id="47" name="Group 134"/>
          <p:cNvGraphicFramePr>
            <a:graphicFrameLocks noGrp="1"/>
          </p:cNvGraphicFramePr>
          <p:nvPr>
            <p:extLst>
              <p:ext uri="{D42A27DB-BD31-4B8C-83A1-F6EECF244321}">
                <p14:modId xmlns:p14="http://schemas.microsoft.com/office/powerpoint/2010/main" val="1511957771"/>
              </p:ext>
            </p:extLst>
          </p:nvPr>
        </p:nvGraphicFramePr>
        <p:xfrm>
          <a:off x="4499992" y="1340768"/>
          <a:ext cx="4043362" cy="4572000"/>
        </p:xfrm>
        <a:graphic>
          <a:graphicData uri="http://schemas.openxmlformats.org/drawingml/2006/table">
            <a:tbl>
              <a:tblPr/>
              <a:tblGrid>
                <a:gridCol w="960872"/>
                <a:gridCol w="581290"/>
                <a:gridCol w="579456"/>
                <a:gridCol w="1047304"/>
                <a:gridCol w="874440"/>
              </a:tblGrid>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dirty="0" err="1"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Cstate</a:t>
                      </a:r>
                      <a:endPar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Inputs</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pt-PT"/>
                    </a:p>
                  </a:txBody>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Nstate</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OPEN</a:t>
                      </a:r>
                      <a:endPar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Q1Q0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V</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C</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(Q1Q0)* </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52</a:t>
            </a:fld>
            <a:endParaRPr lang="en-US" dirty="0"/>
          </a:p>
        </p:txBody>
      </p:sp>
    </p:spTree>
    <p:extLst>
      <p:ext uri="{BB962C8B-B14F-4D97-AF65-F5344CB8AC3E}">
        <p14:creationId xmlns:p14="http://schemas.microsoft.com/office/powerpoint/2010/main" val="30409150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smtClean="0"/>
              <a:t>Exemplo 1 – Equações</a:t>
            </a:r>
            <a:endParaRPr lang="pt-PT" dirty="0"/>
          </a:p>
        </p:txBody>
      </p:sp>
      <p:sp>
        <p:nvSpPr>
          <p:cNvPr id="3" name="Marcador de Posição de Conteúdo 2"/>
          <p:cNvSpPr>
            <a:spLocks noGrp="1"/>
          </p:cNvSpPr>
          <p:nvPr>
            <p:ph idx="1"/>
          </p:nvPr>
        </p:nvSpPr>
        <p:spPr>
          <a:xfrm>
            <a:off x="457200" y="1222813"/>
            <a:ext cx="7571184" cy="2062171"/>
          </a:xfrm>
        </p:spPr>
        <p:txBody>
          <a:bodyPr>
            <a:normAutofit/>
          </a:bodyPr>
          <a:lstStyle/>
          <a:p>
            <a:r>
              <a:rPr lang="pt-PT" sz="2400" dirty="0" smtClean="0"/>
              <a:t>Exercício: deduza a partir dos mapas de Karnaugh que</a:t>
            </a:r>
          </a:p>
          <a:p>
            <a:endParaRPr lang="pt-PT" sz="2400" dirty="0"/>
          </a:p>
          <a:p>
            <a:endParaRPr lang="pt-PT" sz="2400" dirty="0" smtClean="0"/>
          </a:p>
          <a:p>
            <a:endParaRPr lang="pt-PT" sz="2400" dirty="0" smtClean="0"/>
          </a:p>
          <a:p>
            <a:endParaRPr lang="pt-PT" sz="2400" dirty="0"/>
          </a:p>
          <a:p>
            <a:pPr marL="0" indent="0">
              <a:buNone/>
            </a:pPr>
            <a:endParaRPr lang="pt-PT" sz="2400" dirty="0"/>
          </a:p>
          <a:p>
            <a:endParaRPr lang="pt-PT" sz="2400" dirty="0" smtClean="0"/>
          </a:p>
        </p:txBody>
      </p:sp>
      <p:graphicFrame>
        <p:nvGraphicFramePr>
          <p:cNvPr id="6" name="Object 100"/>
          <p:cNvGraphicFramePr>
            <a:graphicFrameLocks noChangeAspect="1"/>
          </p:cNvGraphicFramePr>
          <p:nvPr>
            <p:extLst>
              <p:ext uri="{D42A27DB-BD31-4B8C-83A1-F6EECF244321}">
                <p14:modId xmlns:p14="http://schemas.microsoft.com/office/powerpoint/2010/main" val="2034815808"/>
              </p:ext>
            </p:extLst>
          </p:nvPr>
        </p:nvGraphicFramePr>
        <p:xfrm>
          <a:off x="962025" y="2516310"/>
          <a:ext cx="4728364" cy="1992809"/>
        </p:xfrm>
        <a:graphic>
          <a:graphicData uri="http://schemas.openxmlformats.org/presentationml/2006/ole">
            <mc:AlternateContent xmlns:mc="http://schemas.openxmlformats.org/markup-compatibility/2006">
              <mc:Choice xmlns:v="urn:schemas-microsoft-com:vml" Requires="v">
                <p:oleObj spid="_x0000_s153612" name="Equation" r:id="rId3" imgW="1612800" imgH="685800" progId="Equation.3">
                  <p:embed/>
                </p:oleObj>
              </mc:Choice>
              <mc:Fallback>
                <p:oleObj name="Equation" r:id="rId3" imgW="1612800" imgH="685800" progId="Equation.3">
                  <p:embed/>
                  <p:pic>
                    <p:nvPicPr>
                      <p:cNvPr id="0" name=""/>
                      <p:cNvPicPr>
                        <a:picLocks noChangeAspect="1" noChangeArrowheads="1"/>
                      </p:cNvPicPr>
                      <p:nvPr/>
                    </p:nvPicPr>
                    <p:blipFill>
                      <a:blip r:embed="rId4"/>
                      <a:srcRect/>
                      <a:stretch>
                        <a:fillRect/>
                      </a:stretch>
                    </p:blipFill>
                    <p:spPr bwMode="auto">
                      <a:xfrm>
                        <a:off x="962025" y="2516310"/>
                        <a:ext cx="4728364" cy="1992809"/>
                      </a:xfrm>
                      <a:prstGeom prst="rect">
                        <a:avLst/>
                      </a:prstGeom>
                      <a:noFill/>
                      <a:ln>
                        <a:noFill/>
                      </a:ln>
                      <a:effectLst/>
                      <a:extLst/>
                    </p:spPr>
                  </p:pic>
                </p:oleObj>
              </mc:Fallback>
            </mc:AlternateContent>
          </a:graphicData>
        </a:graphic>
      </p:graphicFrame>
      <p:sp>
        <p:nvSpPr>
          <p:cNvPr id="12"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53</a:t>
            </a:fld>
            <a:endParaRPr lang="en-US" dirty="0"/>
          </a:p>
        </p:txBody>
      </p:sp>
    </p:spTree>
    <p:extLst>
      <p:ext uri="{BB962C8B-B14F-4D97-AF65-F5344CB8AC3E}">
        <p14:creationId xmlns:p14="http://schemas.microsoft.com/office/powerpoint/2010/main" val="10704102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685800" y="304800"/>
            <a:ext cx="7772400" cy="889000"/>
          </a:xfrm>
          <a:solidFill>
            <a:srgbClr val="CCFFCC"/>
          </a:solidFill>
        </p:spPr>
        <p:txBody>
          <a:bodyPr/>
          <a:lstStyle/>
          <a:p>
            <a:r>
              <a:rPr lang="en-US"/>
              <a:t>Codificação de estados</a:t>
            </a:r>
          </a:p>
        </p:txBody>
      </p:sp>
      <p:sp>
        <p:nvSpPr>
          <p:cNvPr id="408579" name="Rectangle 3"/>
          <p:cNvSpPr>
            <a:spLocks noGrp="1" noChangeArrowheads="1"/>
          </p:cNvSpPr>
          <p:nvPr>
            <p:ph type="body" idx="1"/>
          </p:nvPr>
        </p:nvSpPr>
        <p:spPr>
          <a:xfrm>
            <a:off x="304800" y="1231900"/>
            <a:ext cx="8686800" cy="4038600"/>
          </a:xfrm>
        </p:spPr>
        <p:txBody>
          <a:bodyPr/>
          <a:lstStyle/>
          <a:p>
            <a:pPr marL="573088" lvl="1" indent="-231775">
              <a:lnSpc>
                <a:spcPct val="120000"/>
              </a:lnSpc>
              <a:buFontTx/>
              <a:buChar char="•"/>
            </a:pPr>
            <a:r>
              <a:rPr lang="en-US" sz="2400" dirty="0"/>
              <a:t>N</a:t>
            </a:r>
            <a:r>
              <a:rPr lang="en-US" sz="2400" baseline="30000" dirty="0"/>
              <a:t>o</a:t>
            </a:r>
            <a:r>
              <a:rPr lang="en-US" sz="2400" dirty="0"/>
              <a:t> de </a:t>
            </a:r>
            <a:r>
              <a:rPr lang="en-US" sz="2400" dirty="0" err="1"/>
              <a:t>estados</a:t>
            </a:r>
            <a:r>
              <a:rPr lang="en-US" sz="2400" dirty="0"/>
              <a:t>: </a:t>
            </a:r>
            <a:r>
              <a:rPr lang="en-US" sz="2400" i="1" dirty="0"/>
              <a:t>q</a:t>
            </a:r>
            <a:endParaRPr lang="en-US" sz="2400" dirty="0"/>
          </a:p>
          <a:p>
            <a:pPr marL="573088" lvl="1" indent="-231775">
              <a:lnSpc>
                <a:spcPct val="120000"/>
              </a:lnSpc>
              <a:buFontTx/>
              <a:buChar char="•"/>
            </a:pPr>
            <a:r>
              <a:rPr lang="en-US" sz="2400" dirty="0"/>
              <a:t>N</a:t>
            </a:r>
            <a:r>
              <a:rPr lang="en-US" sz="2400" baseline="30000" dirty="0"/>
              <a:t>o</a:t>
            </a:r>
            <a:r>
              <a:rPr lang="en-US" sz="2400" dirty="0"/>
              <a:t> </a:t>
            </a:r>
            <a:r>
              <a:rPr lang="en-US" sz="2400" dirty="0" err="1"/>
              <a:t>mínimo</a:t>
            </a:r>
            <a:r>
              <a:rPr lang="en-US" sz="2400" dirty="0"/>
              <a:t> de </a:t>
            </a:r>
            <a:r>
              <a:rPr lang="en-US" sz="2400" dirty="0" err="1"/>
              <a:t>variáveis</a:t>
            </a:r>
            <a:r>
              <a:rPr lang="en-US" sz="2400" dirty="0"/>
              <a:t>:</a:t>
            </a:r>
            <a:endParaRPr lang="en-US" sz="2400" i="1" dirty="0"/>
          </a:p>
          <a:p>
            <a:pPr marL="573088" lvl="1" indent="-231775">
              <a:lnSpc>
                <a:spcPct val="120000"/>
              </a:lnSpc>
              <a:buFontTx/>
              <a:buChar char="•"/>
            </a:pPr>
            <a:r>
              <a:rPr lang="en-US" sz="2400" dirty="0">
                <a:sym typeface="Symbol" pitchFamily="18" charset="2"/>
              </a:rPr>
              <a:t>Um </a:t>
            </a:r>
            <a:r>
              <a:rPr lang="en-US" sz="2400" dirty="0" err="1">
                <a:sym typeface="Symbol" pitchFamily="18" charset="2"/>
              </a:rPr>
              <a:t>número</a:t>
            </a:r>
            <a:r>
              <a:rPr lang="en-US" sz="2400" dirty="0">
                <a:sym typeface="Symbol" pitchFamily="18" charset="2"/>
              </a:rPr>
              <a:t> superior a </a:t>
            </a:r>
            <a:r>
              <a:rPr lang="en-US" sz="2400" i="1" dirty="0">
                <a:sym typeface="Symbol" pitchFamily="18" charset="2"/>
              </a:rPr>
              <a:t>m</a:t>
            </a:r>
            <a:r>
              <a:rPr lang="en-US" sz="2400" dirty="0">
                <a:sym typeface="Symbol" pitchFamily="18" charset="2"/>
              </a:rPr>
              <a:t> </a:t>
            </a:r>
            <a:r>
              <a:rPr lang="en-US" sz="2400" dirty="0" err="1">
                <a:sym typeface="Symbol" pitchFamily="18" charset="2"/>
              </a:rPr>
              <a:t>pode</a:t>
            </a:r>
            <a:r>
              <a:rPr lang="en-US" sz="2400" dirty="0">
                <a:sym typeface="Symbol" pitchFamily="18" charset="2"/>
              </a:rPr>
              <a:t> </a:t>
            </a:r>
            <a:r>
              <a:rPr lang="en-US" sz="2400" dirty="0" err="1">
                <a:sym typeface="Symbol" pitchFamily="18" charset="2"/>
              </a:rPr>
              <a:t>ser</a:t>
            </a:r>
            <a:r>
              <a:rPr lang="en-US" sz="2400" dirty="0">
                <a:sym typeface="Symbol" pitchFamily="18" charset="2"/>
              </a:rPr>
              <a:t> </a:t>
            </a:r>
            <a:r>
              <a:rPr lang="en-US" sz="2400" dirty="0" err="1">
                <a:sym typeface="Symbol" pitchFamily="18" charset="2"/>
              </a:rPr>
              <a:t>vantajoso</a:t>
            </a:r>
            <a:r>
              <a:rPr lang="en-US" sz="2400" dirty="0">
                <a:sym typeface="Symbol" pitchFamily="18" charset="2"/>
              </a:rPr>
              <a:t>… </a:t>
            </a:r>
          </a:p>
          <a:p>
            <a:pPr marL="573088" lvl="1" indent="-231775">
              <a:lnSpc>
                <a:spcPct val="120000"/>
              </a:lnSpc>
              <a:buFontTx/>
              <a:buNone/>
            </a:pPr>
            <a:endParaRPr lang="en-US" sz="2400" dirty="0">
              <a:sym typeface="Symbol" pitchFamily="18" charset="2"/>
            </a:endParaRPr>
          </a:p>
          <a:p>
            <a:pPr marL="573088" lvl="1" indent="-231775">
              <a:lnSpc>
                <a:spcPct val="120000"/>
              </a:lnSpc>
              <a:buFontTx/>
              <a:buChar char="•"/>
            </a:pPr>
            <a:r>
              <a:rPr lang="en-US" sz="2400" dirty="0" err="1">
                <a:sym typeface="Symbol" pitchFamily="18" charset="2"/>
              </a:rPr>
              <a:t>Neste</a:t>
            </a:r>
            <a:r>
              <a:rPr lang="en-US" sz="2400" dirty="0">
                <a:sym typeface="Symbol" pitchFamily="18" charset="2"/>
              </a:rPr>
              <a:t> </a:t>
            </a:r>
            <a:r>
              <a:rPr lang="en-US" sz="2400" dirty="0" err="1">
                <a:sym typeface="Symbol" pitchFamily="18" charset="2"/>
              </a:rPr>
              <a:t>exemplo</a:t>
            </a:r>
            <a:r>
              <a:rPr lang="en-US" sz="2400" dirty="0">
                <a:sym typeface="Symbol" pitchFamily="18" charset="2"/>
              </a:rPr>
              <a:t>: 4 </a:t>
            </a:r>
            <a:r>
              <a:rPr lang="en-US" sz="2400" dirty="0" err="1">
                <a:sym typeface="Symbol" pitchFamily="18" charset="2"/>
              </a:rPr>
              <a:t>estados</a:t>
            </a:r>
            <a:r>
              <a:rPr lang="en-US" sz="2400" dirty="0">
                <a:sym typeface="Symbol" pitchFamily="18" charset="2"/>
              </a:rPr>
              <a:t>, 2 </a:t>
            </a:r>
            <a:r>
              <a:rPr lang="en-US" sz="2400" dirty="0" err="1">
                <a:sym typeface="Symbol" pitchFamily="18" charset="2"/>
              </a:rPr>
              <a:t>variáveis</a:t>
            </a:r>
            <a:r>
              <a:rPr lang="en-US" sz="2400" dirty="0">
                <a:sym typeface="Symbol" pitchFamily="18" charset="2"/>
              </a:rPr>
              <a:t> de </a:t>
            </a:r>
            <a:r>
              <a:rPr lang="en-US" sz="2400" dirty="0" err="1">
                <a:sym typeface="Symbol" pitchFamily="18" charset="2"/>
              </a:rPr>
              <a:t>estado</a:t>
            </a:r>
            <a:r>
              <a:rPr lang="en-US" sz="2400" dirty="0">
                <a:sym typeface="Symbol" pitchFamily="18" charset="2"/>
              </a:rPr>
              <a:t> (</a:t>
            </a:r>
            <a:r>
              <a:rPr lang="en-US" sz="2400" dirty="0" smtClean="0">
                <a:sym typeface="Symbol" pitchFamily="18" charset="2"/>
              </a:rPr>
              <a:t>Q1,Q0):</a:t>
            </a:r>
            <a:endParaRPr lang="en-US" sz="2400" dirty="0">
              <a:sym typeface="Symbol" pitchFamily="18" charset="2"/>
            </a:endParaRPr>
          </a:p>
          <a:p>
            <a:pPr marL="573088" lvl="1" indent="-231775"/>
            <a:endParaRPr lang="en-US" sz="2400" dirty="0"/>
          </a:p>
        </p:txBody>
      </p:sp>
      <p:sp>
        <p:nvSpPr>
          <p:cNvPr id="408580" name="Text Box 4"/>
          <p:cNvSpPr txBox="1">
            <a:spLocks noChangeArrowheads="1"/>
          </p:cNvSpPr>
          <p:nvPr/>
        </p:nvSpPr>
        <p:spPr bwMode="auto">
          <a:xfrm>
            <a:off x="3670300" y="3886200"/>
            <a:ext cx="1612942" cy="1569660"/>
          </a:xfrm>
          <a:prstGeom prst="rect">
            <a:avLst/>
          </a:prstGeom>
          <a:noFill/>
          <a:ln w="25400">
            <a:noFill/>
            <a:miter lim="800000"/>
            <a:headEnd/>
            <a:tailEnd/>
          </a:ln>
          <a:effectLst/>
        </p:spPr>
        <p:txBody>
          <a:bodyPr wrap="none">
            <a:spAutoFit/>
          </a:bodyPr>
          <a:lstStyle/>
          <a:p>
            <a:pPr algn="l" eaLnBrk="0" hangingPunct="0"/>
            <a:r>
              <a:rPr lang="en-US" sz="2400" u="none" dirty="0" smtClean="0">
                <a:latin typeface="Helvetica" pitchFamily="34" charset="0"/>
              </a:rPr>
              <a:t>E0 </a:t>
            </a:r>
            <a:r>
              <a:rPr lang="en-US" sz="2400" u="none" dirty="0">
                <a:latin typeface="Helvetica" pitchFamily="34" charset="0"/>
              </a:rPr>
              <a:t>==&gt; 00</a:t>
            </a:r>
          </a:p>
          <a:p>
            <a:pPr algn="l" eaLnBrk="0" hangingPunct="0"/>
            <a:r>
              <a:rPr lang="en-US" sz="2400" u="none" dirty="0" smtClean="0">
                <a:latin typeface="Helvetica" pitchFamily="34" charset="0"/>
              </a:rPr>
              <a:t>E1 </a:t>
            </a:r>
            <a:r>
              <a:rPr lang="en-US" sz="2400" u="none" dirty="0">
                <a:latin typeface="Helvetica" pitchFamily="34" charset="0"/>
              </a:rPr>
              <a:t>==&gt; 01</a:t>
            </a:r>
          </a:p>
          <a:p>
            <a:pPr algn="l" eaLnBrk="0" hangingPunct="0"/>
            <a:r>
              <a:rPr lang="en-US" sz="2400" u="none" dirty="0" smtClean="0">
                <a:latin typeface="Helvetica" pitchFamily="34" charset="0"/>
              </a:rPr>
              <a:t>E2 ==&gt; </a:t>
            </a:r>
            <a:r>
              <a:rPr lang="en-US" sz="2400" u="none" dirty="0">
                <a:latin typeface="Helvetica" pitchFamily="34" charset="0"/>
              </a:rPr>
              <a:t>10</a:t>
            </a:r>
          </a:p>
          <a:p>
            <a:pPr algn="l" eaLnBrk="0" hangingPunct="0"/>
            <a:r>
              <a:rPr lang="en-US" sz="2400" u="none" dirty="0" smtClean="0">
                <a:latin typeface="Helvetica" pitchFamily="34" charset="0"/>
              </a:rPr>
              <a:t>E3 </a:t>
            </a:r>
            <a:r>
              <a:rPr lang="en-US" sz="2400" u="none" dirty="0">
                <a:latin typeface="Helvetica" pitchFamily="34" charset="0"/>
              </a:rPr>
              <a:t>==&gt; 11</a:t>
            </a:r>
          </a:p>
        </p:txBody>
      </p:sp>
      <p:sp>
        <p:nvSpPr>
          <p:cNvPr id="408583" name="Rectangle 7"/>
          <p:cNvSpPr>
            <a:spLocks noChangeArrowheads="1"/>
          </p:cNvSpPr>
          <p:nvPr/>
        </p:nvSpPr>
        <p:spPr bwMode="auto">
          <a:xfrm>
            <a:off x="0" y="-184666"/>
            <a:ext cx="184731" cy="369332"/>
          </a:xfrm>
          <a:prstGeom prst="rect">
            <a:avLst/>
          </a:prstGeom>
          <a:noFill/>
          <a:ln w="25400" algn="ctr">
            <a:noFill/>
            <a:miter lim="800000"/>
            <a:headEnd/>
            <a:tailEnd/>
          </a:ln>
          <a:effectLst/>
        </p:spPr>
        <p:txBody>
          <a:bodyPr wrap="none" anchor="ctr">
            <a:spAutoFit/>
          </a:bodyPr>
          <a:lstStyle/>
          <a:p>
            <a:endParaRPr lang="en-US" u="none"/>
          </a:p>
        </p:txBody>
      </p:sp>
      <p:graphicFrame>
        <p:nvGraphicFramePr>
          <p:cNvPr id="408582" name="Object 6"/>
          <p:cNvGraphicFramePr>
            <a:graphicFrameLocks noChangeAspect="1"/>
          </p:cNvGraphicFramePr>
          <p:nvPr>
            <p:extLst>
              <p:ext uri="{D42A27DB-BD31-4B8C-83A1-F6EECF244321}">
                <p14:modId xmlns:p14="http://schemas.microsoft.com/office/powerpoint/2010/main" val="1985373572"/>
              </p:ext>
            </p:extLst>
          </p:nvPr>
        </p:nvGraphicFramePr>
        <p:xfrm>
          <a:off x="4267200" y="1816100"/>
          <a:ext cx="3630613" cy="428625"/>
        </p:xfrm>
        <a:graphic>
          <a:graphicData uri="http://schemas.openxmlformats.org/presentationml/2006/ole">
            <mc:AlternateContent xmlns:mc="http://schemas.openxmlformats.org/markup-compatibility/2006">
              <mc:Choice xmlns:v="urn:schemas-microsoft-com:vml" Requires="v">
                <p:oleObj spid="_x0000_s154636" name="Equação" r:id="rId4" imgW="1853396" imgH="215806" progId="Equation.3">
                  <p:embed/>
                </p:oleObj>
              </mc:Choice>
              <mc:Fallback>
                <p:oleObj name="Equação" r:id="rId4" imgW="1853396"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1816100"/>
                        <a:ext cx="363061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8585" name="Rectangle 9"/>
          <p:cNvSpPr>
            <a:spLocks noChangeArrowheads="1"/>
          </p:cNvSpPr>
          <p:nvPr/>
        </p:nvSpPr>
        <p:spPr bwMode="auto">
          <a:xfrm>
            <a:off x="0" y="-184666"/>
            <a:ext cx="184731" cy="369332"/>
          </a:xfrm>
          <a:prstGeom prst="rect">
            <a:avLst/>
          </a:prstGeom>
          <a:noFill/>
          <a:ln w="25400" algn="ctr">
            <a:noFill/>
            <a:miter lim="800000"/>
            <a:headEnd/>
            <a:tailEnd/>
          </a:ln>
          <a:effectLst/>
        </p:spPr>
        <p:txBody>
          <a:bodyPr wrap="none" anchor="ctr">
            <a:spAutoFit/>
          </a:bodyPr>
          <a:lstStyle/>
          <a:p>
            <a:endParaRPr lang="en-US" u="none"/>
          </a:p>
        </p:txBody>
      </p:sp>
      <p:sp>
        <p:nvSpPr>
          <p:cNvPr id="10"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54</a:t>
            </a:fld>
            <a:endParaRPr lang="en-US" dirty="0"/>
          </a:p>
        </p:txBody>
      </p:sp>
    </p:spTree>
    <p:extLst>
      <p:ext uri="{BB962C8B-B14F-4D97-AF65-F5344CB8AC3E}">
        <p14:creationId xmlns:p14="http://schemas.microsoft.com/office/powerpoint/2010/main" val="10840063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EE1F63D-8881-42A7-A97E-44AC5CAE9631}" type="slidenum">
              <a:rPr lang="en-US"/>
              <a:pPr/>
              <a:t>55</a:t>
            </a:fld>
            <a:endParaRPr lang="en-US"/>
          </a:p>
        </p:txBody>
      </p:sp>
      <p:sp>
        <p:nvSpPr>
          <p:cNvPr id="456706" name="Rectangle 2"/>
          <p:cNvSpPr>
            <a:spLocks noGrp="1" noChangeArrowheads="1"/>
          </p:cNvSpPr>
          <p:nvPr>
            <p:ph type="title"/>
          </p:nvPr>
        </p:nvSpPr>
        <p:spPr/>
        <p:txBody>
          <a:bodyPr/>
          <a:lstStyle/>
          <a:p>
            <a:r>
              <a:rPr lang="pt-PT" dirty="0"/>
              <a:t>Codificação: </a:t>
            </a:r>
            <a:r>
              <a:rPr lang="pt-PT" dirty="0" smtClean="0"/>
              <a:t>diretrizes </a:t>
            </a:r>
            <a:r>
              <a:rPr lang="pt-PT" dirty="0"/>
              <a:t>gerais</a:t>
            </a:r>
          </a:p>
        </p:txBody>
      </p:sp>
      <p:sp>
        <p:nvSpPr>
          <p:cNvPr id="456707" name="Rectangle 3"/>
          <p:cNvSpPr>
            <a:spLocks noGrp="1" noChangeArrowheads="1"/>
          </p:cNvSpPr>
          <p:nvPr>
            <p:ph type="body" idx="1"/>
          </p:nvPr>
        </p:nvSpPr>
        <p:spPr>
          <a:xfrm>
            <a:off x="457200" y="1435100"/>
            <a:ext cx="8229600" cy="4691063"/>
          </a:xfrm>
        </p:spPr>
        <p:txBody>
          <a:bodyPr/>
          <a:lstStyle/>
          <a:p>
            <a:pPr>
              <a:lnSpc>
                <a:spcPct val="110000"/>
              </a:lnSpc>
            </a:pPr>
            <a:r>
              <a:rPr lang="pt-PT" sz="2000"/>
              <a:t>Escolher um código para o estado inicial que facilite a operação de RESET (normalmente 00..00 ou 11..11)</a:t>
            </a:r>
          </a:p>
          <a:p>
            <a:pPr>
              <a:lnSpc>
                <a:spcPct val="110000"/>
              </a:lnSpc>
            </a:pPr>
            <a:r>
              <a:rPr lang="pt-PT" sz="2000"/>
              <a:t>Minimizar o número de variáveis que variam em cada transição de estado</a:t>
            </a:r>
          </a:p>
          <a:p>
            <a:pPr>
              <a:lnSpc>
                <a:spcPct val="110000"/>
              </a:lnSpc>
            </a:pPr>
            <a:r>
              <a:rPr lang="pt-PT" sz="2000"/>
              <a:t>Em grupos de estados relacionados, manter o máximo possível de variáveis constantes.</a:t>
            </a:r>
          </a:p>
          <a:p>
            <a:pPr>
              <a:lnSpc>
                <a:spcPct val="110000"/>
              </a:lnSpc>
            </a:pPr>
            <a:r>
              <a:rPr lang="pt-PT" sz="2000"/>
              <a:t>Atribuir códigos próximos a estados funcionalmente ‘parecidos’.</a:t>
            </a:r>
          </a:p>
          <a:p>
            <a:pPr>
              <a:lnSpc>
                <a:spcPct val="110000"/>
              </a:lnSpc>
            </a:pPr>
            <a:r>
              <a:rPr lang="pt-PT" sz="2000"/>
              <a:t>Aproveitar a liberdade de escolha quando há estados não usados.</a:t>
            </a:r>
          </a:p>
          <a:p>
            <a:pPr>
              <a:lnSpc>
                <a:spcPct val="110000"/>
              </a:lnSpc>
            </a:pPr>
            <a:r>
              <a:rPr lang="pt-PT" sz="2000"/>
              <a:t>Decompor as variáveis de estado em grupos com significado funcional bem definido relativamente a entradas e/ou saídas.</a:t>
            </a:r>
          </a:p>
          <a:p>
            <a:pPr>
              <a:lnSpc>
                <a:spcPct val="110000"/>
              </a:lnSpc>
            </a:pPr>
            <a:r>
              <a:rPr lang="pt-PT" sz="2000"/>
              <a:t>Avaliar eventuais vantagens de usar um número de variáveis superior ao mínimo.</a:t>
            </a:r>
          </a:p>
        </p:txBody>
      </p:sp>
    </p:spTree>
    <p:extLst>
      <p:ext uri="{BB962C8B-B14F-4D97-AF65-F5344CB8AC3E}">
        <p14:creationId xmlns:p14="http://schemas.microsoft.com/office/powerpoint/2010/main" val="1867921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CD91A9E-FF58-41AE-B5B9-A125C55FA8C7}" type="slidenum">
              <a:rPr lang="en-US"/>
              <a:pPr/>
              <a:t>56</a:t>
            </a:fld>
            <a:endParaRPr lang="en-US"/>
          </a:p>
        </p:txBody>
      </p:sp>
      <p:sp>
        <p:nvSpPr>
          <p:cNvPr id="457730" name="Rectangle 2"/>
          <p:cNvSpPr>
            <a:spLocks noGrp="1" noChangeArrowheads="1"/>
          </p:cNvSpPr>
          <p:nvPr>
            <p:ph type="title"/>
          </p:nvPr>
        </p:nvSpPr>
        <p:spPr>
          <a:xfrm>
            <a:off x="0" y="274638"/>
            <a:ext cx="9144000" cy="1143000"/>
          </a:xfrm>
        </p:spPr>
        <p:txBody>
          <a:bodyPr/>
          <a:lstStyle/>
          <a:p>
            <a:r>
              <a:rPr lang="pt-PT"/>
              <a:t>Estados não usados</a:t>
            </a:r>
          </a:p>
        </p:txBody>
      </p:sp>
      <p:sp>
        <p:nvSpPr>
          <p:cNvPr id="457731" name="Rectangle 3"/>
          <p:cNvSpPr>
            <a:spLocks noGrp="1" noChangeArrowheads="1"/>
          </p:cNvSpPr>
          <p:nvPr>
            <p:ph type="body" idx="1"/>
          </p:nvPr>
        </p:nvSpPr>
        <p:spPr/>
        <p:txBody>
          <a:bodyPr/>
          <a:lstStyle/>
          <a:p>
            <a:r>
              <a:rPr lang="pt-PT" dirty="0">
                <a:solidFill>
                  <a:srgbClr val="A50021"/>
                </a:solidFill>
              </a:rPr>
              <a:t>Critério de </a:t>
            </a:r>
            <a:r>
              <a:rPr lang="pt-PT" b="1" dirty="0">
                <a:solidFill>
                  <a:srgbClr val="A50021"/>
                </a:solidFill>
              </a:rPr>
              <a:t>risco mínimo</a:t>
            </a:r>
            <a:endParaRPr lang="pt-PT" b="1" dirty="0"/>
          </a:p>
          <a:p>
            <a:pPr lvl="1"/>
            <a:r>
              <a:rPr lang="pt-PT" dirty="0"/>
              <a:t>especificar estados seguintes (possivelmente estado inicial) para precaver situações anómalas =&gt; circuitos de excitação mais condicionados e por isso mais caros.</a:t>
            </a:r>
          </a:p>
          <a:p>
            <a:r>
              <a:rPr lang="pt-PT" dirty="0">
                <a:solidFill>
                  <a:srgbClr val="A50021"/>
                </a:solidFill>
              </a:rPr>
              <a:t>Critério de </a:t>
            </a:r>
            <a:r>
              <a:rPr lang="pt-PT" b="1" dirty="0">
                <a:solidFill>
                  <a:srgbClr val="A50021"/>
                </a:solidFill>
              </a:rPr>
              <a:t>custo mínimo</a:t>
            </a:r>
            <a:endParaRPr lang="pt-PT" b="1" dirty="0"/>
          </a:p>
          <a:p>
            <a:pPr lvl="1"/>
            <a:r>
              <a:rPr lang="pt-PT" dirty="0"/>
              <a:t>não especificar estado seguinte; tirar partido das irrelevâncias para minimizar lógica de excitação =&gt; diminuição de custo.</a:t>
            </a:r>
          </a:p>
          <a:p>
            <a:endParaRPr lang="pt-PT" dirty="0"/>
          </a:p>
        </p:txBody>
      </p:sp>
    </p:spTree>
    <p:extLst>
      <p:ext uri="{BB962C8B-B14F-4D97-AF65-F5344CB8AC3E}">
        <p14:creationId xmlns:p14="http://schemas.microsoft.com/office/powerpoint/2010/main" val="35002528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Exemplo 2: Detetor de Sequências</a:t>
            </a:r>
            <a:endParaRPr lang="pt-PT" dirty="0"/>
          </a:p>
        </p:txBody>
      </p:sp>
      <p:sp>
        <p:nvSpPr>
          <p:cNvPr id="3" name="Marcador de Posição de Conteúdo 2"/>
          <p:cNvSpPr>
            <a:spLocks noGrp="1"/>
          </p:cNvSpPr>
          <p:nvPr>
            <p:ph idx="1"/>
          </p:nvPr>
        </p:nvSpPr>
        <p:spPr/>
        <p:txBody>
          <a:bodyPr>
            <a:normAutofit fontScale="92500" lnSpcReduction="10000"/>
          </a:bodyPr>
          <a:lstStyle/>
          <a:p>
            <a:pPr>
              <a:lnSpc>
                <a:spcPct val="90000"/>
              </a:lnSpc>
            </a:pPr>
            <a:r>
              <a:rPr lang="pt-BR" dirty="0"/>
              <a:t>Reconhecimento de padrões em frases de comprimento finito:</a:t>
            </a:r>
          </a:p>
          <a:p>
            <a:pPr lvl="1">
              <a:lnSpc>
                <a:spcPct val="90000"/>
              </a:lnSpc>
            </a:pPr>
            <a:r>
              <a:rPr lang="pt-BR" dirty="0"/>
              <a:t>Um reconhecedor de frases finitas tem uma entrada (X) e uma saída (Z). A saída é </a:t>
            </a:r>
            <a:r>
              <a:rPr lang="pt-BR" dirty="0" smtClean="0"/>
              <a:t>ativa </a:t>
            </a:r>
            <a:r>
              <a:rPr lang="pt-BR" dirty="0"/>
              <a:t>sempre que a sequência de entrada …010…é observada, desde que a sequência 100 nunca tenha surgido</a:t>
            </a:r>
            <a:r>
              <a:rPr lang="pt-BR" dirty="0" smtClean="0"/>
              <a:t>.</a:t>
            </a:r>
          </a:p>
          <a:p>
            <a:pPr marL="457200" lvl="1" indent="0">
              <a:lnSpc>
                <a:spcPct val="90000"/>
              </a:lnSpc>
              <a:buNone/>
            </a:pPr>
            <a:endParaRPr lang="pt-BR" dirty="0"/>
          </a:p>
          <a:p>
            <a:pPr lvl="1">
              <a:lnSpc>
                <a:spcPct val="90000"/>
              </a:lnSpc>
            </a:pPr>
            <a:r>
              <a:rPr lang="en-GB" dirty="0" err="1"/>
              <a:t>Exemplo</a:t>
            </a:r>
            <a:r>
              <a:rPr lang="en-GB" dirty="0"/>
              <a:t> do </a:t>
            </a:r>
            <a:r>
              <a:rPr lang="en-GB" dirty="0" err="1"/>
              <a:t>comportamento</a:t>
            </a:r>
            <a:r>
              <a:rPr lang="en-GB" dirty="0"/>
              <a:t> entrada/</a:t>
            </a:r>
            <a:r>
              <a:rPr lang="en-GB" dirty="0" err="1"/>
              <a:t>saída</a:t>
            </a:r>
            <a:r>
              <a:rPr lang="en-GB" dirty="0" smtClean="0"/>
              <a:t>:</a:t>
            </a:r>
          </a:p>
          <a:p>
            <a:pPr lvl="1">
              <a:lnSpc>
                <a:spcPct val="90000"/>
              </a:lnSpc>
            </a:pPr>
            <a:endParaRPr lang="en-GB" dirty="0"/>
          </a:p>
          <a:p>
            <a:pPr lvl="2">
              <a:lnSpc>
                <a:spcPct val="90000"/>
              </a:lnSpc>
            </a:pPr>
            <a:r>
              <a:rPr lang="en-GB" dirty="0"/>
              <a:t>X:   00101010010…</a:t>
            </a:r>
          </a:p>
          <a:p>
            <a:pPr lvl="2">
              <a:lnSpc>
                <a:spcPct val="90000"/>
              </a:lnSpc>
            </a:pPr>
            <a:r>
              <a:rPr lang="en-GB" dirty="0"/>
              <a:t>Z:   00010101000…</a:t>
            </a:r>
          </a:p>
          <a:p>
            <a:endParaRPr lang="pt-PT" dirty="0"/>
          </a:p>
        </p:txBody>
      </p:sp>
      <p:sp>
        <p:nvSpPr>
          <p:cNvPr id="5"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57</a:t>
            </a:fld>
            <a:endParaRPr lang="en-US" dirty="0"/>
          </a:p>
        </p:txBody>
      </p:sp>
    </p:spTree>
    <p:extLst>
      <p:ext uri="{BB962C8B-B14F-4D97-AF65-F5344CB8AC3E}">
        <p14:creationId xmlns:p14="http://schemas.microsoft.com/office/powerpoint/2010/main" val="16658241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Exemplo 2: Diagrama de Estados</a:t>
            </a:r>
            <a:endParaRPr lang="pt-PT" dirty="0"/>
          </a:p>
        </p:txBody>
      </p:sp>
      <p:sp>
        <p:nvSpPr>
          <p:cNvPr id="3" name="Marcador de Posição de Conteúdo 2"/>
          <p:cNvSpPr>
            <a:spLocks noGrp="1"/>
          </p:cNvSpPr>
          <p:nvPr>
            <p:ph idx="1"/>
          </p:nvPr>
        </p:nvSpPr>
        <p:spPr/>
        <p:txBody>
          <a:bodyPr>
            <a:normAutofit/>
          </a:bodyPr>
          <a:lstStyle/>
          <a:p>
            <a:pPr marL="342900" lvl="1" indent="-342900">
              <a:buFont typeface="Arial" pitchFamily="34" charset="0"/>
              <a:buChar char="•"/>
            </a:pPr>
            <a:r>
              <a:rPr lang="en-GB" dirty="0" err="1" smtClean="0"/>
              <a:t>Desenhar</a:t>
            </a:r>
            <a:r>
              <a:rPr lang="en-GB" dirty="0" smtClean="0"/>
              <a:t> o </a:t>
            </a:r>
            <a:r>
              <a:rPr lang="en-GB" dirty="0" err="1" smtClean="0"/>
              <a:t>diagrama</a:t>
            </a:r>
            <a:r>
              <a:rPr lang="en-GB" dirty="0" smtClean="0"/>
              <a:t> de </a:t>
            </a:r>
            <a:r>
              <a:rPr lang="en-GB" dirty="0" err="1" smtClean="0"/>
              <a:t>estados</a:t>
            </a:r>
            <a:r>
              <a:rPr lang="en-GB" dirty="0" smtClean="0"/>
              <a:t> para </a:t>
            </a:r>
            <a:r>
              <a:rPr lang="en-GB" dirty="0" err="1" smtClean="0"/>
              <a:t>os</a:t>
            </a:r>
            <a:r>
              <a:rPr lang="en-GB" dirty="0" smtClean="0"/>
              <a:t> </a:t>
            </a:r>
            <a:r>
              <a:rPr lang="en-GB" dirty="0" err="1" smtClean="0"/>
              <a:t>padrões</a:t>
            </a:r>
            <a:r>
              <a:rPr lang="en-GB" dirty="0" smtClean="0"/>
              <a:t> </a:t>
            </a:r>
            <a:r>
              <a:rPr lang="en-GB" dirty="0" err="1" smtClean="0"/>
              <a:t>que</a:t>
            </a:r>
            <a:r>
              <a:rPr lang="en-GB" dirty="0" smtClean="0"/>
              <a:t> </a:t>
            </a:r>
            <a:r>
              <a:rPr lang="en-GB" dirty="0" err="1" smtClean="0"/>
              <a:t>devem</a:t>
            </a:r>
            <a:r>
              <a:rPr lang="en-GB" dirty="0" smtClean="0"/>
              <a:t> </a:t>
            </a:r>
            <a:r>
              <a:rPr lang="en-GB" dirty="0" err="1" smtClean="0"/>
              <a:t>ser</a:t>
            </a:r>
            <a:r>
              <a:rPr lang="en-GB" dirty="0" smtClean="0"/>
              <a:t> </a:t>
            </a:r>
            <a:r>
              <a:rPr lang="en-GB" dirty="0" err="1" smtClean="0"/>
              <a:t>reconhecidos</a:t>
            </a:r>
            <a:r>
              <a:rPr lang="en-GB" dirty="0" smtClean="0"/>
              <a:t>  i.e., 010 e 100.</a:t>
            </a:r>
          </a:p>
          <a:p>
            <a:pPr marL="0" indent="0">
              <a:buNone/>
            </a:pPr>
            <a:endParaRPr lang="pt-PT" dirty="0"/>
          </a:p>
        </p:txBody>
      </p:sp>
      <p:graphicFrame>
        <p:nvGraphicFramePr>
          <p:cNvPr id="5" name="Object 6"/>
          <p:cNvGraphicFramePr>
            <a:graphicFrameLocks noChangeAspect="1"/>
          </p:cNvGraphicFramePr>
          <p:nvPr>
            <p:extLst>
              <p:ext uri="{D42A27DB-BD31-4B8C-83A1-F6EECF244321}">
                <p14:modId xmlns:p14="http://schemas.microsoft.com/office/powerpoint/2010/main" val="2849790463"/>
              </p:ext>
            </p:extLst>
          </p:nvPr>
        </p:nvGraphicFramePr>
        <p:xfrm>
          <a:off x="1403350" y="2852738"/>
          <a:ext cx="2570163" cy="3224212"/>
        </p:xfrm>
        <a:graphic>
          <a:graphicData uri="http://schemas.openxmlformats.org/presentationml/2006/ole">
            <mc:AlternateContent xmlns:mc="http://schemas.openxmlformats.org/markup-compatibility/2006">
              <mc:Choice xmlns:v="urn:schemas-microsoft-com:vml" Requires="v">
                <p:oleObj spid="_x0000_s155660" name="VISIO" r:id="rId3" imgW="3144960" imgH="3945240" progId="Visio.Drawing.6">
                  <p:embed/>
                </p:oleObj>
              </mc:Choice>
              <mc:Fallback>
                <p:oleObj name="VISIO" r:id="rId3" imgW="3144960" imgH="39452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852738"/>
                        <a:ext cx="2570163" cy="322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tângulo 5"/>
          <p:cNvSpPr/>
          <p:nvPr/>
        </p:nvSpPr>
        <p:spPr>
          <a:xfrm>
            <a:off x="3707904" y="4005064"/>
            <a:ext cx="4572000" cy="563231"/>
          </a:xfrm>
          <a:prstGeom prst="rect">
            <a:avLst/>
          </a:prstGeom>
        </p:spPr>
        <p:txBody>
          <a:bodyPr>
            <a:spAutoFit/>
          </a:bodyPr>
          <a:lstStyle/>
          <a:p>
            <a:pPr eaLnBrk="0" hangingPunct="0">
              <a:lnSpc>
                <a:spcPct val="85000"/>
              </a:lnSpc>
              <a:spcBef>
                <a:spcPct val="0"/>
              </a:spcBef>
              <a:buFontTx/>
              <a:buNone/>
            </a:pPr>
            <a:r>
              <a:rPr lang="en-GB" u="none" dirty="0" err="1">
                <a:latin typeface="Calibri" panose="020F0502020204030204" pitchFamily="34" charset="0"/>
              </a:rPr>
              <a:t>Modelo</a:t>
            </a:r>
            <a:r>
              <a:rPr lang="en-GB" u="none" dirty="0">
                <a:latin typeface="Calibri" panose="020F0502020204030204" pitchFamily="34" charset="0"/>
              </a:rPr>
              <a:t> de Moore</a:t>
            </a:r>
          </a:p>
          <a:p>
            <a:pPr eaLnBrk="0" hangingPunct="0">
              <a:lnSpc>
                <a:spcPct val="85000"/>
              </a:lnSpc>
              <a:spcBef>
                <a:spcPct val="0"/>
              </a:spcBef>
              <a:buFontTx/>
              <a:buNone/>
            </a:pPr>
            <a:r>
              <a:rPr lang="en-GB" u="none" dirty="0">
                <a:latin typeface="Calibri" panose="020F0502020204030204" pitchFamily="34" charset="0"/>
              </a:rPr>
              <a:t>Reset leva a </a:t>
            </a:r>
            <a:r>
              <a:rPr lang="en-GB" u="none" dirty="0" err="1" smtClean="0">
                <a:latin typeface="Calibri" panose="020F0502020204030204" pitchFamily="34" charset="0"/>
              </a:rPr>
              <a:t>máquina</a:t>
            </a:r>
            <a:r>
              <a:rPr lang="en-GB" u="none" dirty="0" smtClean="0">
                <a:latin typeface="Calibri" panose="020F0502020204030204" pitchFamily="34" charset="0"/>
              </a:rPr>
              <a:t> para </a:t>
            </a:r>
            <a:r>
              <a:rPr lang="en-GB" u="none" dirty="0">
                <a:latin typeface="Calibri" panose="020F0502020204030204" pitchFamily="34" charset="0"/>
              </a:rPr>
              <a:t>S0</a:t>
            </a:r>
          </a:p>
        </p:txBody>
      </p:sp>
      <p:sp>
        <p:nvSpPr>
          <p:cNvPr id="7"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58</a:t>
            </a:fld>
            <a:endParaRPr lang="en-US" dirty="0"/>
          </a:p>
        </p:txBody>
      </p:sp>
    </p:spTree>
    <p:extLst>
      <p:ext uri="{BB962C8B-B14F-4D97-AF65-F5344CB8AC3E}">
        <p14:creationId xmlns:p14="http://schemas.microsoft.com/office/powerpoint/2010/main" val="1876727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Exemplo 2: Diagrama de Estados</a:t>
            </a:r>
            <a:endParaRPr lang="pt-PT" dirty="0"/>
          </a:p>
        </p:txBody>
      </p:sp>
      <p:sp>
        <p:nvSpPr>
          <p:cNvPr id="3" name="Marcador de Posição de Conteúdo 2"/>
          <p:cNvSpPr>
            <a:spLocks noGrp="1"/>
          </p:cNvSpPr>
          <p:nvPr>
            <p:ph idx="1"/>
          </p:nvPr>
        </p:nvSpPr>
        <p:spPr>
          <a:xfrm>
            <a:off x="457200" y="1340768"/>
            <a:ext cx="8229600" cy="4525963"/>
          </a:xfrm>
        </p:spPr>
        <p:txBody>
          <a:bodyPr>
            <a:normAutofit/>
          </a:bodyPr>
          <a:lstStyle/>
          <a:p>
            <a:pPr lvl="1"/>
            <a:r>
              <a:rPr lang="en-GB" dirty="0" err="1"/>
              <a:t>Completar</a:t>
            </a:r>
            <a:r>
              <a:rPr lang="en-GB" dirty="0"/>
              <a:t> o </a:t>
            </a:r>
            <a:r>
              <a:rPr lang="en-GB" dirty="0" err="1"/>
              <a:t>diagrama</a:t>
            </a:r>
            <a:r>
              <a:rPr lang="en-GB" dirty="0"/>
              <a:t> </a:t>
            </a:r>
            <a:r>
              <a:rPr lang="en-GB" dirty="0" err="1"/>
              <a:t>analisando</a:t>
            </a:r>
            <a:r>
              <a:rPr lang="en-GB" dirty="0"/>
              <a:t> as </a:t>
            </a:r>
            <a:r>
              <a:rPr lang="en-GB" dirty="0" err="1"/>
              <a:t>condições</a:t>
            </a:r>
            <a:r>
              <a:rPr lang="en-GB" dirty="0"/>
              <a:t> de </a:t>
            </a:r>
            <a:r>
              <a:rPr lang="en-GB" dirty="0" err="1"/>
              <a:t>transição</a:t>
            </a:r>
            <a:r>
              <a:rPr lang="en-GB" dirty="0"/>
              <a:t> de </a:t>
            </a:r>
            <a:r>
              <a:rPr lang="en-GB" dirty="0" err="1"/>
              <a:t>cada</a:t>
            </a:r>
            <a:r>
              <a:rPr lang="en-GB" dirty="0"/>
              <a:t> </a:t>
            </a:r>
            <a:r>
              <a:rPr lang="en-GB" dirty="0" err="1" smtClean="0"/>
              <a:t>estado</a:t>
            </a:r>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2030780818"/>
              </p:ext>
            </p:extLst>
          </p:nvPr>
        </p:nvGraphicFramePr>
        <p:xfrm>
          <a:off x="3203575" y="2653234"/>
          <a:ext cx="2649538" cy="2935287"/>
        </p:xfrm>
        <a:graphic>
          <a:graphicData uri="http://schemas.openxmlformats.org/presentationml/2006/ole">
            <mc:AlternateContent xmlns:mc="http://schemas.openxmlformats.org/markup-compatibility/2006">
              <mc:Choice xmlns:v="urn:schemas-microsoft-com:vml" Requires="v">
                <p:oleObj spid="_x0000_s156704" name="VISIO" r:id="rId3" imgW="3610800" imgH="4000320" progId="Visio.Drawing.6">
                  <p:embed/>
                </p:oleObj>
              </mc:Choice>
              <mc:Fallback>
                <p:oleObj name="VISIO" r:id="rId3" imgW="3610800" imgH="40003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653234"/>
                        <a:ext cx="2649538" cy="293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195493646"/>
              </p:ext>
            </p:extLst>
          </p:nvPr>
        </p:nvGraphicFramePr>
        <p:xfrm>
          <a:off x="539750" y="2564334"/>
          <a:ext cx="2752725" cy="3049587"/>
        </p:xfrm>
        <a:graphic>
          <a:graphicData uri="http://schemas.openxmlformats.org/presentationml/2006/ole">
            <mc:AlternateContent xmlns:mc="http://schemas.openxmlformats.org/markup-compatibility/2006">
              <mc:Choice xmlns:v="urn:schemas-microsoft-com:vml" Requires="v">
                <p:oleObj spid="_x0000_s156705" name="VISIO" r:id="rId5" imgW="3610800" imgH="4000320" progId="Visio.Drawing.6">
                  <p:embed/>
                </p:oleObj>
              </mc:Choice>
              <mc:Fallback>
                <p:oleObj name="VISIO" r:id="rId5" imgW="3610800" imgH="400032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564334"/>
                        <a:ext cx="2752725" cy="304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685392520"/>
              </p:ext>
            </p:extLst>
          </p:nvPr>
        </p:nvGraphicFramePr>
        <p:xfrm>
          <a:off x="5867400" y="2492896"/>
          <a:ext cx="2751138" cy="3048000"/>
        </p:xfrm>
        <a:graphic>
          <a:graphicData uri="http://schemas.openxmlformats.org/presentationml/2006/ole">
            <mc:AlternateContent xmlns:mc="http://schemas.openxmlformats.org/markup-compatibility/2006">
              <mc:Choice xmlns:v="urn:schemas-microsoft-com:vml" Requires="v">
                <p:oleObj spid="_x0000_s156706" name="VISIO" r:id="rId7" imgW="3610800" imgH="4000320" progId="Visio.Drawing.6">
                  <p:embed/>
                </p:oleObj>
              </mc:Choice>
              <mc:Fallback>
                <p:oleObj name="VISIO" r:id="rId7" imgW="3610800" imgH="400032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2492896"/>
                        <a:ext cx="275113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9"/>
          <p:cNvSpPr>
            <a:spLocks noChangeArrowheads="1"/>
          </p:cNvSpPr>
          <p:nvPr/>
        </p:nvSpPr>
        <p:spPr bwMode="auto">
          <a:xfrm>
            <a:off x="755650" y="5893147"/>
            <a:ext cx="1549078"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spcBef>
                <a:spcPct val="0"/>
              </a:spcBef>
              <a:buFontTx/>
              <a:buNone/>
            </a:pPr>
            <a:r>
              <a:rPr lang="en-GB" sz="1600" u="none" dirty="0" err="1">
                <a:effectLst/>
                <a:latin typeface="Calibri" panose="020F0502020204030204" pitchFamily="34" charset="0"/>
              </a:rPr>
              <a:t>Transições</a:t>
            </a:r>
            <a:r>
              <a:rPr lang="en-GB" sz="1600" u="none" dirty="0">
                <a:effectLst/>
                <a:latin typeface="Calibri" panose="020F0502020204030204" pitchFamily="34" charset="0"/>
              </a:rPr>
              <a:t> </a:t>
            </a:r>
            <a:r>
              <a:rPr lang="en-GB" sz="1600" u="none" dirty="0" err="1">
                <a:effectLst/>
                <a:latin typeface="Calibri" panose="020F0502020204030204" pitchFamily="34" charset="0"/>
              </a:rPr>
              <a:t>em</a:t>
            </a:r>
            <a:r>
              <a:rPr lang="en-GB" sz="1600" u="none" dirty="0">
                <a:effectLst/>
                <a:latin typeface="Calibri" panose="020F0502020204030204" pitchFamily="34" charset="0"/>
              </a:rPr>
              <a:t> S3</a:t>
            </a:r>
          </a:p>
        </p:txBody>
      </p:sp>
      <p:sp>
        <p:nvSpPr>
          <p:cNvPr id="11" name="Rectangle 10"/>
          <p:cNvSpPr>
            <a:spLocks noChangeArrowheads="1"/>
          </p:cNvSpPr>
          <p:nvPr/>
        </p:nvSpPr>
        <p:spPr bwMode="auto">
          <a:xfrm>
            <a:off x="3655854" y="5893147"/>
            <a:ext cx="1943416"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eaLnBrk="0" hangingPunct="0">
              <a:lnSpc>
                <a:spcPct val="85000"/>
              </a:lnSpc>
              <a:spcBef>
                <a:spcPct val="0"/>
              </a:spcBef>
              <a:buFontTx/>
              <a:buNone/>
            </a:pPr>
            <a:r>
              <a:rPr lang="en-GB" sz="1600" u="none" dirty="0" err="1">
                <a:effectLst/>
                <a:latin typeface="Calibri" panose="020F0502020204030204" pitchFamily="34" charset="0"/>
              </a:rPr>
              <a:t>Transições</a:t>
            </a:r>
            <a:r>
              <a:rPr lang="en-GB" sz="1600" u="none" dirty="0">
                <a:effectLst/>
                <a:latin typeface="Calibri" panose="020F0502020204030204" pitchFamily="34" charset="0"/>
              </a:rPr>
              <a:t> </a:t>
            </a:r>
            <a:r>
              <a:rPr lang="en-GB" sz="1600" u="none" dirty="0" err="1">
                <a:effectLst/>
                <a:latin typeface="Calibri" panose="020F0502020204030204" pitchFamily="34" charset="0"/>
              </a:rPr>
              <a:t>em</a:t>
            </a:r>
            <a:r>
              <a:rPr lang="en-GB" sz="1600" u="none" dirty="0">
                <a:effectLst/>
                <a:latin typeface="Calibri" panose="020F0502020204030204" pitchFamily="34" charset="0"/>
              </a:rPr>
              <a:t> S1 e S4</a:t>
            </a:r>
          </a:p>
        </p:txBody>
      </p:sp>
      <p:sp>
        <p:nvSpPr>
          <p:cNvPr id="12" name="Rectangle 11"/>
          <p:cNvSpPr>
            <a:spLocks noChangeArrowheads="1"/>
          </p:cNvSpPr>
          <p:nvPr/>
        </p:nvSpPr>
        <p:spPr bwMode="auto">
          <a:xfrm>
            <a:off x="6334125" y="5877272"/>
            <a:ext cx="1943417"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spcBef>
                <a:spcPct val="0"/>
              </a:spcBef>
              <a:buFontTx/>
              <a:buNone/>
            </a:pPr>
            <a:r>
              <a:rPr lang="en-GB" sz="1600" u="none" dirty="0" err="1">
                <a:effectLst/>
                <a:latin typeface="Calibri" panose="020F0502020204030204" pitchFamily="34" charset="0"/>
              </a:rPr>
              <a:t>Transições</a:t>
            </a:r>
            <a:r>
              <a:rPr lang="en-GB" sz="1600" u="none" dirty="0">
                <a:effectLst/>
                <a:latin typeface="Calibri" panose="020F0502020204030204" pitchFamily="34" charset="0"/>
              </a:rPr>
              <a:t> </a:t>
            </a:r>
            <a:r>
              <a:rPr lang="en-GB" sz="1600" u="none" dirty="0" err="1">
                <a:effectLst/>
                <a:latin typeface="Calibri" panose="020F0502020204030204" pitchFamily="34" charset="0"/>
              </a:rPr>
              <a:t>em</a:t>
            </a:r>
            <a:r>
              <a:rPr lang="en-GB" sz="1600" u="none" dirty="0">
                <a:effectLst/>
                <a:latin typeface="Calibri" panose="020F0502020204030204" pitchFamily="34" charset="0"/>
              </a:rPr>
              <a:t> S2 e S5</a:t>
            </a:r>
          </a:p>
        </p:txBody>
      </p:sp>
      <p:sp>
        <p:nvSpPr>
          <p:cNvPr id="13"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59</a:t>
            </a:fld>
            <a:endParaRPr lang="en-US" dirty="0"/>
          </a:p>
        </p:txBody>
      </p:sp>
    </p:spTree>
    <p:extLst>
      <p:ext uri="{BB962C8B-B14F-4D97-AF65-F5344CB8AC3E}">
        <p14:creationId xmlns:p14="http://schemas.microsoft.com/office/powerpoint/2010/main" val="2857557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667" name="Object 3"/>
          <p:cNvGraphicFramePr>
            <a:graphicFrameLocks noChangeAspect="1"/>
          </p:cNvGraphicFramePr>
          <p:nvPr/>
        </p:nvGraphicFramePr>
        <p:xfrm>
          <a:off x="2555875" y="1963738"/>
          <a:ext cx="3962400" cy="2481262"/>
        </p:xfrm>
        <a:graphic>
          <a:graphicData uri="http://schemas.openxmlformats.org/presentationml/2006/ole">
            <mc:AlternateContent xmlns:mc="http://schemas.openxmlformats.org/markup-compatibility/2006">
              <mc:Choice xmlns:v="urn:schemas-microsoft-com:vml" Requires="v">
                <p:oleObj spid="_x0000_s91216" name="Artwork" r:id="rId4" imgW="2190476" imgH="1371429" progId="">
                  <p:embed/>
                </p:oleObj>
              </mc:Choice>
              <mc:Fallback>
                <p:oleObj name="Artwork" r:id="rId4" imgW="2190476" imgH="137142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963738"/>
                        <a:ext cx="3962400" cy="2481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68" name="Text Box 4"/>
          <p:cNvSpPr txBox="1">
            <a:spLocks noChangeArrowheads="1"/>
          </p:cNvSpPr>
          <p:nvPr/>
        </p:nvSpPr>
        <p:spPr bwMode="auto">
          <a:xfrm>
            <a:off x="1908175" y="2349500"/>
            <a:ext cx="709613"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Alto</a:t>
            </a:r>
          </a:p>
        </p:txBody>
      </p:sp>
      <p:sp>
        <p:nvSpPr>
          <p:cNvPr id="113669" name="Text Box 5"/>
          <p:cNvSpPr txBox="1">
            <a:spLocks noChangeArrowheads="1"/>
          </p:cNvSpPr>
          <p:nvPr/>
        </p:nvSpPr>
        <p:spPr bwMode="auto">
          <a:xfrm>
            <a:off x="1619250" y="3644900"/>
            <a:ext cx="955711" cy="461665"/>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Baixo</a:t>
            </a:r>
          </a:p>
        </p:txBody>
      </p:sp>
      <p:sp>
        <p:nvSpPr>
          <p:cNvPr id="113670" name="Text Box 6"/>
          <p:cNvSpPr txBox="1">
            <a:spLocks noChangeArrowheads="1"/>
          </p:cNvSpPr>
          <p:nvPr/>
        </p:nvSpPr>
        <p:spPr bwMode="auto">
          <a:xfrm>
            <a:off x="5065713" y="2349500"/>
            <a:ext cx="955711" cy="461665"/>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Baixo</a:t>
            </a:r>
          </a:p>
        </p:txBody>
      </p:sp>
      <p:sp>
        <p:nvSpPr>
          <p:cNvPr id="113671" name="Text Box 7"/>
          <p:cNvSpPr txBox="1">
            <a:spLocks noChangeArrowheads="1"/>
          </p:cNvSpPr>
          <p:nvPr/>
        </p:nvSpPr>
        <p:spPr bwMode="auto">
          <a:xfrm>
            <a:off x="5086350" y="3644900"/>
            <a:ext cx="709613"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Alto</a:t>
            </a:r>
          </a:p>
        </p:txBody>
      </p:sp>
      <p:sp>
        <p:nvSpPr>
          <p:cNvPr id="9" name="WordArt 2"/>
          <p:cNvSpPr>
            <a:spLocks noChangeArrowheads="1" noChangeShapeType="1" noTextEdit="1"/>
          </p:cNvSpPr>
          <p:nvPr/>
        </p:nvSpPr>
        <p:spPr bwMode="auto">
          <a:xfrm>
            <a:off x="468312" y="188913"/>
            <a:ext cx="5183807" cy="461962"/>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Elemento biestável (cont.)</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Tree>
    <p:extLst>
      <p:ext uri="{BB962C8B-B14F-4D97-AF65-F5344CB8AC3E}">
        <p14:creationId xmlns:p14="http://schemas.microsoft.com/office/powerpoint/2010/main" val="12502472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Exemplo 2: Revisão</a:t>
            </a:r>
            <a:endParaRPr lang="pt-PT" dirty="0"/>
          </a:p>
        </p:txBody>
      </p:sp>
      <p:sp>
        <p:nvSpPr>
          <p:cNvPr id="3" name="Marcador de Posição de Conteúdo 2"/>
          <p:cNvSpPr>
            <a:spLocks noGrp="1"/>
          </p:cNvSpPr>
          <p:nvPr>
            <p:ph idx="1"/>
          </p:nvPr>
        </p:nvSpPr>
        <p:spPr>
          <a:xfrm>
            <a:off x="457200" y="1340768"/>
            <a:ext cx="8229600" cy="4525963"/>
          </a:xfrm>
        </p:spPr>
        <p:txBody>
          <a:bodyPr>
            <a:normAutofit fontScale="92500" lnSpcReduction="10000"/>
          </a:bodyPr>
          <a:lstStyle/>
          <a:p>
            <a:r>
              <a:rPr lang="en-GB" dirty="0" err="1"/>
              <a:t>Revisão</a:t>
            </a:r>
            <a:r>
              <a:rPr lang="en-GB" dirty="0"/>
              <a:t> do </a:t>
            </a:r>
            <a:r>
              <a:rPr lang="en-GB" dirty="0" err="1"/>
              <a:t>procedimento</a:t>
            </a:r>
            <a:r>
              <a:rPr lang="en-GB" dirty="0"/>
              <a:t>:</a:t>
            </a:r>
          </a:p>
          <a:p>
            <a:pPr lvl="1"/>
            <a:r>
              <a:rPr lang="en-GB" dirty="0" err="1"/>
              <a:t>Escrever</a:t>
            </a:r>
            <a:r>
              <a:rPr lang="en-GB" dirty="0"/>
              <a:t> </a:t>
            </a:r>
            <a:r>
              <a:rPr lang="en-GB" dirty="0" err="1"/>
              <a:t>sequências</a:t>
            </a:r>
            <a:r>
              <a:rPr lang="en-GB" dirty="0"/>
              <a:t> de </a:t>
            </a:r>
            <a:r>
              <a:rPr lang="en-GB" dirty="0" err="1"/>
              <a:t>teste</a:t>
            </a:r>
            <a:r>
              <a:rPr lang="en-GB" dirty="0"/>
              <a:t> com as </a:t>
            </a:r>
            <a:r>
              <a:rPr lang="en-GB" dirty="0" err="1"/>
              <a:t>entradas</a:t>
            </a:r>
            <a:r>
              <a:rPr lang="en-GB" dirty="0"/>
              <a:t>/</a:t>
            </a:r>
            <a:r>
              <a:rPr lang="en-GB" dirty="0" err="1"/>
              <a:t>saídas</a:t>
            </a:r>
            <a:r>
              <a:rPr lang="en-GB" dirty="0"/>
              <a:t> para </a:t>
            </a:r>
            <a:r>
              <a:rPr lang="en-GB" dirty="0" err="1"/>
              <a:t>perceber</a:t>
            </a:r>
            <a:r>
              <a:rPr lang="en-GB" dirty="0"/>
              <a:t> a </a:t>
            </a:r>
            <a:r>
              <a:rPr lang="en-GB" dirty="0" err="1"/>
              <a:t>especificação</a:t>
            </a:r>
            <a:endParaRPr lang="en-GB" dirty="0"/>
          </a:p>
          <a:p>
            <a:pPr lvl="1"/>
            <a:r>
              <a:rPr lang="en-GB" dirty="0" err="1"/>
              <a:t>Criar</a:t>
            </a:r>
            <a:r>
              <a:rPr lang="en-GB" dirty="0"/>
              <a:t> </a:t>
            </a:r>
            <a:r>
              <a:rPr lang="en-GB" dirty="0" err="1"/>
              <a:t>uma</a:t>
            </a:r>
            <a:r>
              <a:rPr lang="en-GB" dirty="0"/>
              <a:t> </a:t>
            </a:r>
            <a:r>
              <a:rPr lang="en-GB" dirty="0" err="1"/>
              <a:t>sequência</a:t>
            </a:r>
            <a:r>
              <a:rPr lang="en-GB" dirty="0"/>
              <a:t> de </a:t>
            </a:r>
            <a:r>
              <a:rPr lang="en-GB" dirty="0" err="1"/>
              <a:t>estados</a:t>
            </a:r>
            <a:r>
              <a:rPr lang="en-GB" dirty="0"/>
              <a:t> e </a:t>
            </a:r>
            <a:r>
              <a:rPr lang="en-GB" dirty="0" err="1"/>
              <a:t>transições</a:t>
            </a:r>
            <a:r>
              <a:rPr lang="en-GB" dirty="0"/>
              <a:t> para as </a:t>
            </a:r>
            <a:r>
              <a:rPr lang="en-GB" dirty="0" err="1" smtClean="0"/>
              <a:t>sequências</a:t>
            </a:r>
            <a:r>
              <a:rPr lang="en-GB" dirty="0" smtClean="0"/>
              <a:t> </a:t>
            </a:r>
            <a:r>
              <a:rPr lang="en-GB" dirty="0" err="1" smtClean="0"/>
              <a:t>que</a:t>
            </a:r>
            <a:r>
              <a:rPr lang="en-GB" dirty="0" smtClean="0"/>
              <a:t> </a:t>
            </a:r>
            <a:r>
              <a:rPr lang="en-GB" dirty="0"/>
              <a:t>se </a:t>
            </a:r>
            <a:r>
              <a:rPr lang="en-GB" dirty="0" err="1"/>
              <a:t>pretende</a:t>
            </a:r>
            <a:r>
              <a:rPr lang="en-GB" dirty="0"/>
              <a:t> </a:t>
            </a:r>
            <a:r>
              <a:rPr lang="en-GB" dirty="0" err="1"/>
              <a:t>ver</a:t>
            </a:r>
            <a:r>
              <a:rPr lang="en-GB" dirty="0"/>
              <a:t> </a:t>
            </a:r>
            <a:r>
              <a:rPr lang="en-GB" dirty="0" err="1"/>
              <a:t>reconhecidas</a:t>
            </a:r>
            <a:endParaRPr lang="en-GB" dirty="0"/>
          </a:p>
          <a:p>
            <a:pPr lvl="1"/>
            <a:r>
              <a:rPr lang="en-GB" dirty="0" err="1"/>
              <a:t>Acrescentar</a:t>
            </a:r>
            <a:r>
              <a:rPr lang="en-GB" dirty="0"/>
              <a:t> </a:t>
            </a:r>
            <a:r>
              <a:rPr lang="en-GB" dirty="0" err="1"/>
              <a:t>transições</a:t>
            </a:r>
            <a:r>
              <a:rPr lang="en-GB" dirty="0"/>
              <a:t> </a:t>
            </a:r>
            <a:r>
              <a:rPr lang="en-GB" dirty="0" err="1"/>
              <a:t>em</a:t>
            </a:r>
            <a:r>
              <a:rPr lang="en-GB" dirty="0"/>
              <a:t> </a:t>
            </a:r>
            <a:r>
              <a:rPr lang="en-GB" dirty="0" err="1"/>
              <a:t>falta</a:t>
            </a:r>
            <a:r>
              <a:rPr lang="en-GB" dirty="0"/>
              <a:t>;  </a:t>
            </a:r>
            <a:r>
              <a:rPr lang="en-GB" dirty="0" err="1"/>
              <a:t>reusar</a:t>
            </a:r>
            <a:r>
              <a:rPr lang="en-GB" dirty="0"/>
              <a:t> </a:t>
            </a:r>
            <a:r>
              <a:rPr lang="en-GB" dirty="0" err="1"/>
              <a:t>estados</a:t>
            </a:r>
            <a:r>
              <a:rPr lang="en-GB" dirty="0"/>
              <a:t> </a:t>
            </a:r>
            <a:r>
              <a:rPr lang="en-GB" dirty="0" err="1"/>
              <a:t>existentes</a:t>
            </a:r>
            <a:r>
              <a:rPr lang="en-GB" dirty="0"/>
              <a:t> o </a:t>
            </a:r>
            <a:r>
              <a:rPr lang="en-GB" dirty="0" err="1"/>
              <a:t>mais</a:t>
            </a:r>
            <a:r>
              <a:rPr lang="en-GB" dirty="0"/>
              <a:t> </a:t>
            </a:r>
            <a:r>
              <a:rPr lang="en-GB" dirty="0" err="1"/>
              <a:t>possível</a:t>
            </a:r>
            <a:endParaRPr lang="en-GB" dirty="0"/>
          </a:p>
          <a:p>
            <a:pPr lvl="1"/>
            <a:r>
              <a:rPr lang="en-GB" dirty="0" err="1"/>
              <a:t>Verificar</a:t>
            </a:r>
            <a:r>
              <a:rPr lang="en-GB" dirty="0"/>
              <a:t> o </a:t>
            </a:r>
            <a:r>
              <a:rPr lang="en-GB" dirty="0" err="1"/>
              <a:t>comportamento</a:t>
            </a:r>
            <a:r>
              <a:rPr lang="en-GB" dirty="0"/>
              <a:t> </a:t>
            </a:r>
            <a:r>
              <a:rPr lang="en-GB" dirty="0" smtClean="0"/>
              <a:t>entrada/</a:t>
            </a:r>
            <a:r>
              <a:rPr lang="en-GB" dirty="0" err="1" smtClean="0"/>
              <a:t>saída</a:t>
            </a:r>
            <a:r>
              <a:rPr lang="en-GB" dirty="0" smtClean="0"/>
              <a:t> </a:t>
            </a:r>
            <a:r>
              <a:rPr lang="en-GB" dirty="0"/>
              <a:t>do </a:t>
            </a:r>
            <a:r>
              <a:rPr lang="en-GB" dirty="0" err="1"/>
              <a:t>diagrama</a:t>
            </a:r>
            <a:r>
              <a:rPr lang="en-GB" dirty="0"/>
              <a:t> de </a:t>
            </a:r>
            <a:r>
              <a:rPr lang="en-GB" dirty="0" err="1"/>
              <a:t>estados</a:t>
            </a:r>
            <a:r>
              <a:rPr lang="en-GB" dirty="0"/>
              <a:t> para </a:t>
            </a:r>
            <a:r>
              <a:rPr lang="en-GB" dirty="0" err="1"/>
              <a:t>assegurar</a:t>
            </a:r>
            <a:r>
              <a:rPr lang="en-GB" dirty="0"/>
              <a:t> </a:t>
            </a:r>
            <a:r>
              <a:rPr lang="en-GB" dirty="0" err="1"/>
              <a:t>que</a:t>
            </a:r>
            <a:r>
              <a:rPr lang="en-GB" dirty="0"/>
              <a:t> </a:t>
            </a:r>
            <a:r>
              <a:rPr lang="en-GB" dirty="0" err="1"/>
              <a:t>funciona</a:t>
            </a:r>
            <a:r>
              <a:rPr lang="en-GB" dirty="0"/>
              <a:t> </a:t>
            </a:r>
            <a:r>
              <a:rPr lang="en-GB" dirty="0" err="1"/>
              <a:t>como</a:t>
            </a:r>
            <a:r>
              <a:rPr lang="en-GB" dirty="0"/>
              <a:t> </a:t>
            </a:r>
            <a:r>
              <a:rPr lang="en-GB" dirty="0" err="1"/>
              <a:t>pretendido</a:t>
            </a:r>
            <a:endParaRPr lang="en-GB" dirty="0"/>
          </a:p>
        </p:txBody>
      </p:sp>
      <p:sp>
        <p:nvSpPr>
          <p:cNvPr id="4"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60</a:t>
            </a:fld>
            <a:endParaRPr lang="en-US" dirty="0"/>
          </a:p>
        </p:txBody>
      </p:sp>
    </p:spTree>
    <p:extLst>
      <p:ext uri="{BB962C8B-B14F-4D97-AF65-F5344CB8AC3E}">
        <p14:creationId xmlns:p14="http://schemas.microsoft.com/office/powerpoint/2010/main" val="13104334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Exemplo 2: Implementação</a:t>
            </a:r>
            <a:endParaRPr lang="pt-PT" dirty="0"/>
          </a:p>
        </p:txBody>
      </p:sp>
      <p:sp>
        <p:nvSpPr>
          <p:cNvPr id="3" name="Marcador de Posição de Conteúdo 2"/>
          <p:cNvSpPr>
            <a:spLocks noGrp="1"/>
          </p:cNvSpPr>
          <p:nvPr>
            <p:ph idx="1"/>
          </p:nvPr>
        </p:nvSpPr>
        <p:spPr>
          <a:xfrm>
            <a:off x="457200" y="1340768"/>
            <a:ext cx="8229600" cy="4525963"/>
          </a:xfrm>
        </p:spPr>
        <p:txBody>
          <a:bodyPr>
            <a:normAutofit/>
          </a:bodyPr>
          <a:lstStyle/>
          <a:p>
            <a:r>
              <a:rPr lang="en-GB" dirty="0" err="1" smtClean="0"/>
              <a:t>Exercício</a:t>
            </a:r>
            <a:r>
              <a:rPr lang="en-GB" dirty="0" smtClean="0"/>
              <a:t>:</a:t>
            </a:r>
          </a:p>
          <a:p>
            <a:pPr lvl="1"/>
            <a:r>
              <a:rPr lang="en-GB" dirty="0" err="1" smtClean="0"/>
              <a:t>Proponha</a:t>
            </a:r>
            <a:r>
              <a:rPr lang="en-GB" dirty="0" smtClean="0"/>
              <a:t> o </a:t>
            </a:r>
            <a:r>
              <a:rPr lang="en-GB" dirty="0" err="1" smtClean="0"/>
              <a:t>diagrama</a:t>
            </a:r>
            <a:r>
              <a:rPr lang="en-GB" dirty="0" smtClean="0"/>
              <a:t> de </a:t>
            </a:r>
            <a:r>
              <a:rPr lang="en-GB" dirty="0" err="1" smtClean="0"/>
              <a:t>estados</a:t>
            </a:r>
            <a:r>
              <a:rPr lang="en-GB" dirty="0" smtClean="0"/>
              <a:t> </a:t>
            </a:r>
            <a:r>
              <a:rPr lang="en-GB" dirty="0" err="1" smtClean="0"/>
              <a:t>seguindo</a:t>
            </a:r>
            <a:r>
              <a:rPr lang="en-GB" dirty="0" smtClean="0"/>
              <a:t> o </a:t>
            </a:r>
            <a:r>
              <a:rPr lang="en-GB" dirty="0" err="1" smtClean="0"/>
              <a:t>modelo</a:t>
            </a:r>
            <a:r>
              <a:rPr lang="en-GB" dirty="0" smtClean="0"/>
              <a:t> de Mealy</a:t>
            </a:r>
          </a:p>
          <a:p>
            <a:pPr lvl="1"/>
            <a:r>
              <a:rPr lang="en-GB" dirty="0" err="1" smtClean="0"/>
              <a:t>Sugira</a:t>
            </a:r>
            <a:r>
              <a:rPr lang="en-GB" dirty="0" smtClean="0"/>
              <a:t> </a:t>
            </a:r>
            <a:r>
              <a:rPr lang="en-GB" dirty="0" err="1" smtClean="0"/>
              <a:t>uma</a:t>
            </a:r>
            <a:r>
              <a:rPr lang="en-GB" dirty="0" smtClean="0"/>
              <a:t> </a:t>
            </a:r>
            <a:r>
              <a:rPr lang="en-GB" dirty="0" err="1" smtClean="0"/>
              <a:t>codificação</a:t>
            </a:r>
            <a:r>
              <a:rPr lang="en-GB" dirty="0" smtClean="0"/>
              <a:t> </a:t>
            </a:r>
            <a:r>
              <a:rPr lang="en-GB" dirty="0" err="1" smtClean="0"/>
              <a:t>adequada</a:t>
            </a:r>
            <a:r>
              <a:rPr lang="en-GB" dirty="0" smtClean="0"/>
              <a:t> de </a:t>
            </a:r>
            <a:r>
              <a:rPr lang="en-GB" dirty="0" err="1" smtClean="0"/>
              <a:t>estados</a:t>
            </a:r>
            <a:r>
              <a:rPr lang="en-GB" dirty="0" smtClean="0"/>
              <a:t> e </a:t>
            </a:r>
            <a:r>
              <a:rPr lang="en-GB" dirty="0" err="1" smtClean="0"/>
              <a:t>deduza</a:t>
            </a:r>
            <a:r>
              <a:rPr lang="en-GB" dirty="0" smtClean="0"/>
              <a:t> a </a:t>
            </a:r>
            <a:r>
              <a:rPr lang="en-GB" dirty="0" err="1" smtClean="0"/>
              <a:t>tabela</a:t>
            </a:r>
            <a:r>
              <a:rPr lang="en-GB" dirty="0" smtClean="0"/>
              <a:t> de </a:t>
            </a:r>
            <a:r>
              <a:rPr lang="en-GB" dirty="0" err="1" smtClean="0"/>
              <a:t>transições</a:t>
            </a:r>
            <a:r>
              <a:rPr lang="en-GB" dirty="0" smtClean="0"/>
              <a:t>/</a:t>
            </a:r>
            <a:r>
              <a:rPr lang="en-GB" dirty="0" err="1" smtClean="0"/>
              <a:t>saída</a:t>
            </a:r>
            <a:endParaRPr lang="en-GB" dirty="0" smtClean="0"/>
          </a:p>
          <a:p>
            <a:pPr lvl="1"/>
            <a:r>
              <a:rPr lang="en-GB" dirty="0" err="1" smtClean="0"/>
              <a:t>Obtenha</a:t>
            </a:r>
            <a:r>
              <a:rPr lang="en-GB" dirty="0" smtClean="0"/>
              <a:t> </a:t>
            </a:r>
            <a:r>
              <a:rPr lang="en-GB" dirty="0" err="1" smtClean="0"/>
              <a:t>equações</a:t>
            </a:r>
            <a:r>
              <a:rPr lang="en-GB" dirty="0" smtClean="0"/>
              <a:t> para </a:t>
            </a:r>
            <a:r>
              <a:rPr lang="en-GB" dirty="0" err="1" smtClean="0"/>
              <a:t>funções</a:t>
            </a:r>
            <a:r>
              <a:rPr lang="en-GB" dirty="0" smtClean="0"/>
              <a:t> de </a:t>
            </a:r>
            <a:r>
              <a:rPr lang="en-GB" dirty="0" err="1" smtClean="0"/>
              <a:t>excitação</a:t>
            </a:r>
            <a:r>
              <a:rPr lang="en-GB" dirty="0" smtClean="0"/>
              <a:t>/</a:t>
            </a:r>
            <a:r>
              <a:rPr lang="en-GB" dirty="0" err="1" smtClean="0"/>
              <a:t>saída</a:t>
            </a:r>
            <a:endParaRPr lang="en-GB" dirty="0" smtClean="0"/>
          </a:p>
        </p:txBody>
      </p:sp>
      <p:sp>
        <p:nvSpPr>
          <p:cNvPr id="4"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61</a:t>
            </a:fld>
            <a:endParaRPr lang="en-US" dirty="0"/>
          </a:p>
        </p:txBody>
      </p:sp>
    </p:spTree>
    <p:extLst>
      <p:ext uri="{BB962C8B-B14F-4D97-AF65-F5344CB8AC3E}">
        <p14:creationId xmlns:p14="http://schemas.microsoft.com/office/powerpoint/2010/main" val="33922246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96752"/>
            <a:ext cx="7424642" cy="2585323"/>
          </a:xfrm>
          <a:prstGeom prst="rect">
            <a:avLst/>
          </a:prstGeom>
          <a:noFill/>
        </p:spPr>
        <p:txBody>
          <a:bodyPr wrap="square" rtlCol="0">
            <a:spAutoFit/>
          </a:bodyPr>
          <a:lstStyle/>
          <a:p>
            <a:r>
              <a:rPr lang="pt-BR" u="none" dirty="0" smtClean="0"/>
              <a:t>Projetar </a:t>
            </a:r>
            <a:r>
              <a:rPr lang="pt-BR" u="none" dirty="0"/>
              <a:t>uma MEF que </a:t>
            </a:r>
            <a:r>
              <a:rPr lang="pt-BR" u="none" dirty="0" smtClean="0"/>
              <a:t>detete </a:t>
            </a:r>
            <a:r>
              <a:rPr lang="pt-BR" u="none" dirty="0"/>
              <a:t>a ocorrência de 3 “1” </a:t>
            </a:r>
            <a:r>
              <a:rPr lang="pt-BR" u="none" dirty="0" smtClean="0"/>
              <a:t>numa sequência </a:t>
            </a:r>
            <a:r>
              <a:rPr lang="pt-BR" u="none" dirty="0"/>
              <a:t>de comprimento 5. As sequências a </a:t>
            </a:r>
            <a:r>
              <a:rPr lang="pt-BR" u="none" dirty="0" smtClean="0"/>
              <a:t>detetar começam forçosamente </a:t>
            </a:r>
            <a:r>
              <a:rPr lang="pt-BR" u="none" dirty="0"/>
              <a:t>por “11”. A MEF deverá ser tal que depois </a:t>
            </a:r>
            <a:r>
              <a:rPr lang="pt-BR" u="none" dirty="0" smtClean="0"/>
              <a:t>de detetados </a:t>
            </a:r>
            <a:r>
              <a:rPr lang="pt-BR" u="none" dirty="0"/>
              <a:t>os “11” inciais a próxima sequência só pode </a:t>
            </a:r>
            <a:r>
              <a:rPr lang="pt-BR" u="none" dirty="0" smtClean="0"/>
              <a:t>começar ao </a:t>
            </a:r>
            <a:r>
              <a:rPr lang="pt-BR" u="none" dirty="0"/>
              <a:t>fim de mais de 3 entradas quer a resposta final seja “1” ou “0</a:t>
            </a:r>
            <a:r>
              <a:rPr lang="pt-BR" u="none" dirty="0" smtClean="0"/>
              <a:t>”</a:t>
            </a:r>
          </a:p>
          <a:p>
            <a:endParaRPr lang="en-GB" u="none" dirty="0" smtClean="0"/>
          </a:p>
          <a:p>
            <a:r>
              <a:rPr lang="en-GB" u="none" dirty="0" err="1" smtClean="0"/>
              <a:t>Exemplo</a:t>
            </a:r>
            <a:r>
              <a:rPr lang="en-GB" u="none" dirty="0" smtClean="0"/>
              <a:t>:</a:t>
            </a:r>
            <a:endParaRPr lang="en-GB" u="none" dirty="0"/>
          </a:p>
          <a:p>
            <a:r>
              <a:rPr lang="en-GB" u="none" dirty="0" smtClean="0"/>
              <a:t>	X</a:t>
            </a:r>
            <a:r>
              <a:rPr lang="en-GB" u="none" dirty="0"/>
              <a:t>: 100</a:t>
            </a:r>
            <a:r>
              <a:rPr lang="en-GB" u="none" dirty="0">
                <a:solidFill>
                  <a:srgbClr val="A50021"/>
                </a:solidFill>
              </a:rPr>
              <a:t>11011</a:t>
            </a:r>
            <a:r>
              <a:rPr lang="en-GB" u="none" dirty="0"/>
              <a:t>00</a:t>
            </a:r>
            <a:r>
              <a:rPr lang="en-GB" u="none" dirty="0">
                <a:solidFill>
                  <a:srgbClr val="00B050"/>
                </a:solidFill>
              </a:rPr>
              <a:t>11010</a:t>
            </a:r>
            <a:r>
              <a:rPr lang="en-GB" u="none" dirty="0"/>
              <a:t>…</a:t>
            </a:r>
          </a:p>
          <a:p>
            <a:r>
              <a:rPr lang="en-GB" u="none" dirty="0" smtClean="0"/>
              <a:t>	Y</a:t>
            </a:r>
            <a:r>
              <a:rPr lang="en-GB" u="none" dirty="0"/>
              <a:t>: 00000000000000</a:t>
            </a:r>
            <a:r>
              <a:rPr lang="en-GB" u="none" dirty="0">
                <a:solidFill>
                  <a:srgbClr val="00B050"/>
                </a:solidFill>
              </a:rPr>
              <a:t>1</a:t>
            </a:r>
            <a:r>
              <a:rPr lang="en-GB" u="none" dirty="0"/>
              <a:t>…</a:t>
            </a:r>
            <a:endParaRPr lang="en-GB" dirty="0"/>
          </a:p>
        </p:txBody>
      </p:sp>
      <p:sp>
        <p:nvSpPr>
          <p:cNvPr id="4" name="Rectangle 2"/>
          <p:cNvSpPr txBox="1">
            <a:spLocks noChangeArrowheads="1"/>
          </p:cNvSpPr>
          <p:nvPr/>
        </p:nvSpPr>
        <p:spPr>
          <a:xfrm>
            <a:off x="457200" y="274638"/>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4000" u="none" kern="0" dirty="0" err="1" smtClean="0"/>
              <a:t>Revisão</a:t>
            </a:r>
            <a:r>
              <a:rPr lang="en-US" sz="4000" u="none" kern="0" dirty="0" smtClean="0"/>
              <a:t> da </a:t>
            </a:r>
            <a:r>
              <a:rPr lang="en-US" sz="4000" u="none" kern="0" dirty="0" err="1" smtClean="0"/>
              <a:t>metodologia</a:t>
            </a:r>
            <a:r>
              <a:rPr lang="en-US" sz="4000" u="none" kern="0" dirty="0" smtClean="0"/>
              <a:t> de </a:t>
            </a:r>
            <a:r>
              <a:rPr lang="en-US" sz="4000" u="none" kern="0" dirty="0" err="1" smtClean="0"/>
              <a:t>síntese</a:t>
            </a:r>
            <a:endParaRPr lang="en-US" sz="4000" u="none" kern="0" dirty="0"/>
          </a:p>
        </p:txBody>
      </p:sp>
      <p:sp>
        <p:nvSpPr>
          <p:cNvPr id="5"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62</a:t>
            </a:fld>
            <a:endParaRPr lang="en-US" dirty="0"/>
          </a:p>
        </p:txBody>
      </p:sp>
    </p:spTree>
    <p:extLst>
      <p:ext uri="{BB962C8B-B14F-4D97-AF65-F5344CB8AC3E}">
        <p14:creationId xmlns:p14="http://schemas.microsoft.com/office/powerpoint/2010/main" val="3893107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DAC9FE1-D213-4CFB-A2A1-A1C431AB6CDD}" type="slidenum">
              <a:rPr lang="en-US"/>
              <a:pPr/>
              <a:t>63</a:t>
            </a:fld>
            <a:endParaRPr lang="en-US"/>
          </a:p>
        </p:txBody>
      </p:sp>
      <p:sp>
        <p:nvSpPr>
          <p:cNvPr id="495618" name="Rectangle 2"/>
          <p:cNvSpPr>
            <a:spLocks noGrp="1" noChangeArrowheads="1"/>
          </p:cNvSpPr>
          <p:nvPr>
            <p:ph type="title"/>
          </p:nvPr>
        </p:nvSpPr>
        <p:spPr>
          <a:xfrm>
            <a:off x="457200" y="274638"/>
            <a:ext cx="8229600" cy="747712"/>
          </a:xfrm>
        </p:spPr>
        <p:txBody>
          <a:bodyPr/>
          <a:lstStyle/>
          <a:p>
            <a:r>
              <a:rPr lang="pt-PT" sz="4000"/>
              <a:t>(Re)inicialização assíncrona</a:t>
            </a:r>
          </a:p>
        </p:txBody>
      </p:sp>
      <p:pic>
        <p:nvPicPr>
          <p:cNvPr id="495621" name="Picture 5"/>
          <p:cNvPicPr>
            <a:picLocks noChangeAspect="1" noChangeArrowheads="1"/>
          </p:cNvPicPr>
          <p:nvPr/>
        </p:nvPicPr>
        <p:blipFill>
          <a:blip r:embed="rId3" cstate="print"/>
          <a:srcRect/>
          <a:stretch>
            <a:fillRect/>
          </a:stretch>
        </p:blipFill>
        <p:spPr bwMode="auto">
          <a:xfrm>
            <a:off x="333375" y="860425"/>
            <a:ext cx="8226425" cy="5013325"/>
          </a:xfrm>
          <a:prstGeom prst="rect">
            <a:avLst/>
          </a:prstGeom>
          <a:noFill/>
          <a:ln w="25400" algn="ctr">
            <a:noFill/>
            <a:miter lim="800000"/>
            <a:headEnd/>
            <a:tailEnd/>
          </a:ln>
          <a:effectLst/>
        </p:spPr>
      </p:pic>
    </p:spTree>
    <p:extLst>
      <p:ext uri="{BB962C8B-B14F-4D97-AF65-F5344CB8AC3E}">
        <p14:creationId xmlns:p14="http://schemas.microsoft.com/office/powerpoint/2010/main" val="21722566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B6CF026-73BF-4C6C-8DE8-DFECBFF778F2}" type="slidenum">
              <a:rPr lang="en-US"/>
              <a:pPr/>
              <a:t>64</a:t>
            </a:fld>
            <a:endParaRPr lang="en-US"/>
          </a:p>
        </p:txBody>
      </p:sp>
      <p:sp>
        <p:nvSpPr>
          <p:cNvPr id="496642" name="Rectangle 2"/>
          <p:cNvSpPr>
            <a:spLocks noGrp="1" noChangeArrowheads="1"/>
          </p:cNvSpPr>
          <p:nvPr>
            <p:ph type="title"/>
          </p:nvPr>
        </p:nvSpPr>
        <p:spPr>
          <a:xfrm>
            <a:off x="457200" y="274638"/>
            <a:ext cx="8229600" cy="655637"/>
          </a:xfrm>
        </p:spPr>
        <p:txBody>
          <a:bodyPr/>
          <a:lstStyle/>
          <a:p>
            <a:r>
              <a:rPr lang="pt-PT" sz="4000"/>
              <a:t>(Re)inicialização síncrona</a:t>
            </a:r>
          </a:p>
        </p:txBody>
      </p:sp>
      <p:grpSp>
        <p:nvGrpSpPr>
          <p:cNvPr id="6" name="Group 5"/>
          <p:cNvGrpSpPr/>
          <p:nvPr/>
        </p:nvGrpSpPr>
        <p:grpSpPr>
          <a:xfrm>
            <a:off x="0" y="1784871"/>
            <a:ext cx="9144000" cy="5316537"/>
            <a:chOff x="0" y="1109787"/>
            <a:chExt cx="9144000" cy="5316537"/>
          </a:xfrm>
        </p:grpSpPr>
        <p:pic>
          <p:nvPicPr>
            <p:cNvPr id="7" name="Picture 5"/>
            <p:cNvPicPr>
              <a:picLocks noChangeAspect="1" noChangeArrowheads="1"/>
            </p:cNvPicPr>
            <p:nvPr/>
          </p:nvPicPr>
          <p:blipFill>
            <a:blip r:embed="rId3" cstate="print"/>
            <a:srcRect/>
            <a:stretch>
              <a:fillRect/>
            </a:stretch>
          </p:blipFill>
          <p:spPr bwMode="auto">
            <a:xfrm>
              <a:off x="241300" y="1109787"/>
              <a:ext cx="8748713" cy="5316537"/>
            </a:xfrm>
            <a:prstGeom prst="rect">
              <a:avLst/>
            </a:prstGeom>
            <a:noFill/>
            <a:ln w="25400" algn="ctr">
              <a:noFill/>
              <a:miter lim="800000"/>
              <a:headEnd/>
              <a:tailEnd/>
            </a:ln>
            <a:effectLst/>
          </p:spPr>
        </p:pic>
        <p:sp>
          <p:nvSpPr>
            <p:cNvPr id="8" name="Rectangle 7"/>
            <p:cNvSpPr/>
            <p:nvPr/>
          </p:nvSpPr>
          <p:spPr bwMode="auto">
            <a:xfrm>
              <a:off x="0" y="3762028"/>
              <a:ext cx="9144000" cy="24212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sng" strike="noStrike" cap="none" normalizeH="0" baseline="0" smtClean="0">
                <a:ln>
                  <a:noFill/>
                </a:ln>
                <a:solidFill>
                  <a:schemeClr val="tx1"/>
                </a:solidFill>
                <a:effectLst/>
                <a:latin typeface="Arial" charset="0"/>
              </a:endParaRPr>
            </a:p>
          </p:txBody>
        </p:sp>
      </p:grpSp>
      <p:sp>
        <p:nvSpPr>
          <p:cNvPr id="9" name="Slide Number Placeholder 5"/>
          <p:cNvSpPr txBox="1">
            <a:spLocks/>
          </p:cNvSpPr>
          <p:nvPr/>
        </p:nvSpPr>
        <p:spPr bwMode="auto">
          <a:xfrm>
            <a:off x="7029450" y="6397625"/>
            <a:ext cx="109061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u="none" kern="1200">
                <a:solidFill>
                  <a:schemeClr val="tx1"/>
                </a:solidFill>
                <a:latin typeface="Arial" charset="0"/>
                <a:ea typeface="+mn-ea"/>
                <a:cs typeface="+mn-cs"/>
              </a:defRPr>
            </a:lvl1pPr>
            <a:lvl2pPr marL="457200" algn="l" rtl="0" fontAlgn="base">
              <a:spcBef>
                <a:spcPct val="0"/>
              </a:spcBef>
              <a:spcAft>
                <a:spcPct val="0"/>
              </a:spcAft>
              <a:defRPr u="sng" kern="1200">
                <a:solidFill>
                  <a:schemeClr val="tx1"/>
                </a:solidFill>
                <a:latin typeface="Arial" charset="0"/>
                <a:ea typeface="+mn-ea"/>
                <a:cs typeface="+mn-cs"/>
              </a:defRPr>
            </a:lvl2pPr>
            <a:lvl3pPr marL="914400" algn="l" rtl="0" fontAlgn="base">
              <a:spcBef>
                <a:spcPct val="0"/>
              </a:spcBef>
              <a:spcAft>
                <a:spcPct val="0"/>
              </a:spcAft>
              <a:defRPr u="sng" kern="1200">
                <a:solidFill>
                  <a:schemeClr val="tx1"/>
                </a:solidFill>
                <a:latin typeface="Arial" charset="0"/>
                <a:ea typeface="+mn-ea"/>
                <a:cs typeface="+mn-cs"/>
              </a:defRPr>
            </a:lvl3pPr>
            <a:lvl4pPr marL="1371600" algn="l" rtl="0" fontAlgn="base">
              <a:spcBef>
                <a:spcPct val="0"/>
              </a:spcBef>
              <a:spcAft>
                <a:spcPct val="0"/>
              </a:spcAft>
              <a:defRPr u="sng" kern="1200">
                <a:solidFill>
                  <a:schemeClr val="tx1"/>
                </a:solidFill>
                <a:latin typeface="Arial" charset="0"/>
                <a:ea typeface="+mn-ea"/>
                <a:cs typeface="+mn-cs"/>
              </a:defRPr>
            </a:lvl4pPr>
            <a:lvl5pPr marL="1828800" algn="l" rtl="0" fontAlgn="base">
              <a:spcBef>
                <a:spcPct val="0"/>
              </a:spcBef>
              <a:spcAft>
                <a:spcPct val="0"/>
              </a:spcAft>
              <a:defRPr u="sng" kern="1200">
                <a:solidFill>
                  <a:schemeClr val="tx1"/>
                </a:solidFill>
                <a:latin typeface="Arial" charset="0"/>
                <a:ea typeface="+mn-ea"/>
                <a:cs typeface="+mn-cs"/>
              </a:defRPr>
            </a:lvl5pPr>
            <a:lvl6pPr marL="2286000" algn="l" defTabSz="914400" rtl="0" eaLnBrk="1" latinLnBrk="0" hangingPunct="1">
              <a:defRPr u="sng" kern="1200">
                <a:solidFill>
                  <a:schemeClr val="tx1"/>
                </a:solidFill>
                <a:latin typeface="Arial" charset="0"/>
                <a:ea typeface="+mn-ea"/>
                <a:cs typeface="+mn-cs"/>
              </a:defRPr>
            </a:lvl6pPr>
            <a:lvl7pPr marL="2743200" algn="l" defTabSz="914400" rtl="0" eaLnBrk="1" latinLnBrk="0" hangingPunct="1">
              <a:defRPr u="sng" kern="1200">
                <a:solidFill>
                  <a:schemeClr val="tx1"/>
                </a:solidFill>
                <a:latin typeface="Arial" charset="0"/>
                <a:ea typeface="+mn-ea"/>
                <a:cs typeface="+mn-cs"/>
              </a:defRPr>
            </a:lvl7pPr>
            <a:lvl8pPr marL="3200400" algn="l" defTabSz="914400" rtl="0" eaLnBrk="1" latinLnBrk="0" hangingPunct="1">
              <a:defRPr u="sng" kern="1200">
                <a:solidFill>
                  <a:schemeClr val="tx1"/>
                </a:solidFill>
                <a:latin typeface="Arial" charset="0"/>
                <a:ea typeface="+mn-ea"/>
                <a:cs typeface="+mn-cs"/>
              </a:defRPr>
            </a:lvl8pPr>
            <a:lvl9pPr marL="3657600" algn="l" defTabSz="914400" rtl="0" eaLnBrk="1" latinLnBrk="0" hangingPunct="1">
              <a:defRPr u="sng" kern="1200">
                <a:solidFill>
                  <a:schemeClr val="tx1"/>
                </a:solidFill>
                <a:latin typeface="Arial" charset="0"/>
                <a:ea typeface="+mn-ea"/>
                <a:cs typeface="+mn-cs"/>
              </a:defRPr>
            </a:lvl9pPr>
          </a:lstStyle>
          <a:p>
            <a:fld id="{BA2476ED-B051-448C-8910-12622A886186}" type="slidenum">
              <a:rPr lang="en-US" smtClean="0"/>
              <a:pPr/>
              <a:t>64</a:t>
            </a:fld>
            <a:endParaRPr lang="en-US" dirty="0"/>
          </a:p>
        </p:txBody>
      </p:sp>
    </p:spTree>
    <p:extLst>
      <p:ext uri="{BB962C8B-B14F-4D97-AF65-F5344CB8AC3E}">
        <p14:creationId xmlns:p14="http://schemas.microsoft.com/office/powerpoint/2010/main" val="8367778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D11F9A0-6170-49F1-A446-AFC805F60CCE}" type="slidenum">
              <a:rPr lang="en-US"/>
              <a:pPr/>
              <a:t>65</a:t>
            </a:fld>
            <a:endParaRPr lang="en-US"/>
          </a:p>
        </p:txBody>
      </p:sp>
      <p:sp>
        <p:nvSpPr>
          <p:cNvPr id="449538" name="Rectangle 2"/>
          <p:cNvSpPr>
            <a:spLocks noGrp="1" noChangeArrowheads="1"/>
          </p:cNvSpPr>
          <p:nvPr>
            <p:ph type="title"/>
          </p:nvPr>
        </p:nvSpPr>
        <p:spPr>
          <a:xfrm>
            <a:off x="457200" y="160338"/>
            <a:ext cx="8229600" cy="685800"/>
          </a:xfrm>
        </p:spPr>
        <p:txBody>
          <a:bodyPr/>
          <a:lstStyle/>
          <a:p>
            <a:r>
              <a:rPr lang="en-US" sz="4000" i="1"/>
              <a:t>Latches</a:t>
            </a:r>
            <a:r>
              <a:rPr lang="en-US" sz="4000"/>
              <a:t> e registos </a:t>
            </a:r>
            <a:r>
              <a:rPr lang="en-US" sz="4000" i="1"/>
              <a:t>multibit</a:t>
            </a:r>
          </a:p>
        </p:txBody>
      </p:sp>
      <p:sp>
        <p:nvSpPr>
          <p:cNvPr id="449539" name="Rectangle 3"/>
          <p:cNvSpPr>
            <a:spLocks noGrp="1" noChangeArrowheads="1"/>
          </p:cNvSpPr>
          <p:nvPr>
            <p:ph type="body" idx="1"/>
          </p:nvPr>
        </p:nvSpPr>
        <p:spPr>
          <a:xfrm>
            <a:off x="5226050" y="1563688"/>
            <a:ext cx="3346450" cy="658812"/>
          </a:xfrm>
        </p:spPr>
        <p:txBody>
          <a:bodyPr/>
          <a:lstStyle/>
          <a:p>
            <a:pPr marL="227013" indent="-227013" algn="ctr">
              <a:buFontTx/>
              <a:buNone/>
            </a:pPr>
            <a:r>
              <a:rPr lang="en-US"/>
              <a:t>Registo de 4 bits</a:t>
            </a:r>
          </a:p>
        </p:txBody>
      </p:sp>
      <p:graphicFrame>
        <p:nvGraphicFramePr>
          <p:cNvPr id="449540" name="Object 4"/>
          <p:cNvGraphicFramePr>
            <a:graphicFrameLocks noChangeAspect="1"/>
          </p:cNvGraphicFramePr>
          <p:nvPr/>
        </p:nvGraphicFramePr>
        <p:xfrm>
          <a:off x="800100" y="850900"/>
          <a:ext cx="4152900" cy="5449888"/>
        </p:xfrm>
        <a:graphic>
          <a:graphicData uri="http://schemas.openxmlformats.org/presentationml/2006/ole">
            <mc:AlternateContent xmlns:mc="http://schemas.openxmlformats.org/markup-compatibility/2006">
              <mc:Choice xmlns:v="urn:schemas-microsoft-com:vml" Requires="v">
                <p:oleObj spid="_x0000_s126086" name="Artwork" r:id="rId4" imgW="4153480" imgH="5447619" progId="">
                  <p:embed/>
                </p:oleObj>
              </mc:Choice>
              <mc:Fallback>
                <p:oleObj name="Artwork" r:id="rId4" imgW="4153480" imgH="544761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850900"/>
                        <a:ext cx="4152900" cy="5449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9541" name="Object 5"/>
          <p:cNvGraphicFramePr>
            <a:graphicFrameLocks noChangeAspect="1"/>
          </p:cNvGraphicFramePr>
          <p:nvPr/>
        </p:nvGraphicFramePr>
        <p:xfrm>
          <a:off x="5676900" y="2159000"/>
          <a:ext cx="2411413" cy="3581400"/>
        </p:xfrm>
        <a:graphic>
          <a:graphicData uri="http://schemas.openxmlformats.org/presentationml/2006/ole">
            <mc:AlternateContent xmlns:mc="http://schemas.openxmlformats.org/markup-compatibility/2006">
              <mc:Choice xmlns:v="urn:schemas-microsoft-com:vml" Requires="v">
                <p:oleObj spid="_x0000_s126087" name="Artwork" r:id="rId6" imgW="1848108" imgH="2742857" progId="">
                  <p:embed/>
                </p:oleObj>
              </mc:Choice>
              <mc:Fallback>
                <p:oleObj name="Artwork" r:id="rId6" imgW="1848108" imgH="2742857"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6900" y="2159000"/>
                        <a:ext cx="2411413" cy="3581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7037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anim calcmode="lin" valueType="num">
                                      <p:cBhvr additive="base">
                                        <p:cTn id="7" dur="500" fill="hold"/>
                                        <p:tgtEl>
                                          <p:spTgt spid="4495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495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49541"/>
                                        </p:tgtEl>
                                        <p:attrNameLst>
                                          <p:attrName>style.visibility</p:attrName>
                                        </p:attrNameLst>
                                      </p:cBhvr>
                                      <p:to>
                                        <p:strVal val="visible"/>
                                      </p:to>
                                    </p:set>
                                    <p:anim calcmode="lin" valueType="num">
                                      <p:cBhvr additive="base">
                                        <p:cTn id="11" dur="500" fill="hold"/>
                                        <p:tgtEl>
                                          <p:spTgt spid="449541"/>
                                        </p:tgtEl>
                                        <p:attrNameLst>
                                          <p:attrName>ppt_x</p:attrName>
                                        </p:attrNameLst>
                                      </p:cBhvr>
                                      <p:tavLst>
                                        <p:tav tm="0">
                                          <p:val>
                                            <p:strVal val="1+#ppt_w/2"/>
                                          </p:val>
                                        </p:tav>
                                        <p:tav tm="100000">
                                          <p:val>
                                            <p:strVal val="#ppt_x"/>
                                          </p:val>
                                        </p:tav>
                                      </p:tavLst>
                                    </p:anim>
                                    <p:anim calcmode="lin" valueType="num">
                                      <p:cBhvr additive="base">
                                        <p:cTn id="12" dur="500" fill="hold"/>
                                        <p:tgtEl>
                                          <p:spTgt spid="4495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35773C08-D2EE-4780-9DAF-7D47F360AB13}" type="slidenum">
              <a:rPr lang="en-US"/>
              <a:pPr/>
              <a:t>66</a:t>
            </a:fld>
            <a:endParaRPr lang="en-US"/>
          </a:p>
        </p:txBody>
      </p:sp>
      <p:sp>
        <p:nvSpPr>
          <p:cNvPr id="452610" name="Rectangle 2"/>
          <p:cNvSpPr>
            <a:spLocks noGrp="1" noChangeArrowheads="1"/>
          </p:cNvSpPr>
          <p:nvPr>
            <p:ph type="title"/>
          </p:nvPr>
        </p:nvSpPr>
        <p:spPr>
          <a:xfrm>
            <a:off x="5067300" y="266700"/>
            <a:ext cx="3556000" cy="1231900"/>
          </a:xfrm>
        </p:spPr>
        <p:txBody>
          <a:bodyPr/>
          <a:lstStyle/>
          <a:p>
            <a:r>
              <a:rPr lang="en-US"/>
              <a:t>Registo de</a:t>
            </a:r>
            <a:br>
              <a:rPr lang="en-US"/>
            </a:br>
            <a:r>
              <a:rPr lang="en-US"/>
              <a:t>8 bits (octal)</a:t>
            </a:r>
          </a:p>
        </p:txBody>
      </p:sp>
      <p:sp>
        <p:nvSpPr>
          <p:cNvPr id="452611" name="Rectangle 3"/>
          <p:cNvSpPr>
            <a:spLocks noGrp="1" noChangeArrowheads="1"/>
          </p:cNvSpPr>
          <p:nvPr>
            <p:ph type="body" idx="1"/>
          </p:nvPr>
        </p:nvSpPr>
        <p:spPr>
          <a:xfrm>
            <a:off x="4995863" y="1552575"/>
            <a:ext cx="3573462" cy="615950"/>
          </a:xfrm>
        </p:spPr>
        <p:txBody>
          <a:bodyPr/>
          <a:lstStyle/>
          <a:p>
            <a:pPr marL="227013" indent="-227013">
              <a:buFontTx/>
              <a:buNone/>
            </a:pPr>
            <a:r>
              <a:rPr lang="en-US" sz="2800">
                <a:solidFill>
                  <a:srgbClr val="FF0000"/>
                </a:solidFill>
              </a:rPr>
              <a:t>Saídas de 3 estados!</a:t>
            </a:r>
          </a:p>
        </p:txBody>
      </p:sp>
      <p:graphicFrame>
        <p:nvGraphicFramePr>
          <p:cNvPr id="452612" name="Object 4"/>
          <p:cNvGraphicFramePr>
            <a:graphicFrameLocks noChangeAspect="1"/>
          </p:cNvGraphicFramePr>
          <p:nvPr/>
        </p:nvGraphicFramePr>
        <p:xfrm>
          <a:off x="792163" y="215900"/>
          <a:ext cx="3792537" cy="6115050"/>
        </p:xfrm>
        <a:graphic>
          <a:graphicData uri="http://schemas.openxmlformats.org/presentationml/2006/ole">
            <mc:AlternateContent xmlns:mc="http://schemas.openxmlformats.org/markup-compatibility/2006">
              <mc:Choice xmlns:v="urn:schemas-microsoft-com:vml" Requires="v">
                <p:oleObj spid="_x0000_s127110" name="Artwork" r:id="rId4" imgW="4466667" imgH="7201905" progId="">
                  <p:embed/>
                </p:oleObj>
              </mc:Choice>
              <mc:Fallback>
                <p:oleObj name="Artwork" r:id="rId4" imgW="4466667" imgH="7201905"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63" y="215900"/>
                        <a:ext cx="3792537" cy="6115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13" name="Object 5"/>
          <p:cNvGraphicFramePr>
            <a:graphicFrameLocks noChangeAspect="1"/>
          </p:cNvGraphicFramePr>
          <p:nvPr/>
        </p:nvGraphicFramePr>
        <p:xfrm>
          <a:off x="5918200" y="2273300"/>
          <a:ext cx="2400300" cy="3711575"/>
        </p:xfrm>
        <a:graphic>
          <a:graphicData uri="http://schemas.openxmlformats.org/presentationml/2006/ole">
            <mc:AlternateContent xmlns:mc="http://schemas.openxmlformats.org/markup-compatibility/2006">
              <mc:Choice xmlns:v="urn:schemas-microsoft-com:vml" Requires="v">
                <p:oleObj spid="_x0000_s127111" name="Artwork" r:id="rId6" imgW="1848108" imgH="2857899" progId="">
                  <p:embed/>
                </p:oleObj>
              </mc:Choice>
              <mc:Fallback>
                <p:oleObj name="Artwork" r:id="rId6" imgW="1848108" imgH="2857899"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8200" y="2273300"/>
                        <a:ext cx="2400300" cy="3711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2615" name="Line 7"/>
          <p:cNvSpPr>
            <a:spLocks noChangeShapeType="1"/>
          </p:cNvSpPr>
          <p:nvPr/>
        </p:nvSpPr>
        <p:spPr bwMode="auto">
          <a:xfrm>
            <a:off x="5410200" y="2057400"/>
            <a:ext cx="495300" cy="1092200"/>
          </a:xfrm>
          <a:prstGeom prst="line">
            <a:avLst/>
          </a:prstGeom>
          <a:noFill/>
          <a:ln w="25400">
            <a:solidFill>
              <a:srgbClr val="FF0000"/>
            </a:solidFill>
            <a:round/>
            <a:headEnd/>
            <a:tailEnd type="triangle" w="med" len="med"/>
          </a:ln>
          <a:effectLst/>
        </p:spPr>
        <p:txBody>
          <a:bodyPr/>
          <a:lstStyle/>
          <a:p>
            <a:endParaRPr lang="en-US"/>
          </a:p>
        </p:txBody>
      </p:sp>
    </p:spTree>
    <p:extLst>
      <p:ext uri="{BB962C8B-B14F-4D97-AF65-F5344CB8AC3E}">
        <p14:creationId xmlns:p14="http://schemas.microsoft.com/office/powerpoint/2010/main" val="260178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anim calcmode="lin" valueType="num">
                                      <p:cBhvr additive="base">
                                        <p:cTn id="7" dur="2000" fill="hold"/>
                                        <p:tgtEl>
                                          <p:spTgt spid="4526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452611">
                                            <p:txEl>
                                              <p:pRg st="0" end="0"/>
                                            </p:txEl>
                                          </p:spTgt>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452615"/>
                                        </p:tgtEl>
                                        <p:attrNameLst>
                                          <p:attrName>style.visibility</p:attrName>
                                        </p:attrNameLst>
                                      </p:cBhvr>
                                      <p:to>
                                        <p:strVal val="visible"/>
                                      </p:to>
                                    </p:set>
                                    <p:animEffect transition="in" filter="fade">
                                      <p:cBhvr>
                                        <p:cTn id="11" dur="2000"/>
                                        <p:tgtEl>
                                          <p:spTgt spid="452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autoUpdateAnimBg="0"/>
      <p:bldP spid="45261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fld id="{4027989D-9A6D-460C-B2C3-89C0FD32BA4B}" type="slidenum">
              <a:rPr lang="en-US"/>
              <a:pPr/>
              <a:t>67</a:t>
            </a:fld>
            <a:endParaRPr lang="en-US"/>
          </a:p>
        </p:txBody>
      </p:sp>
      <p:graphicFrame>
        <p:nvGraphicFramePr>
          <p:cNvPr id="461831" name="Object 7"/>
          <p:cNvGraphicFramePr>
            <a:graphicFrameLocks noGrp="1" noChangeAspect="1"/>
          </p:cNvGraphicFramePr>
          <p:nvPr>
            <p:ph/>
            <p:extLst>
              <p:ext uri="{D42A27DB-BD31-4B8C-83A1-F6EECF244321}">
                <p14:modId xmlns:p14="http://schemas.microsoft.com/office/powerpoint/2010/main" val="1282074875"/>
              </p:ext>
            </p:extLst>
          </p:nvPr>
        </p:nvGraphicFramePr>
        <p:xfrm>
          <a:off x="5438775" y="1390650"/>
          <a:ext cx="2200275" cy="4286250"/>
        </p:xfrm>
        <a:graphic>
          <a:graphicData uri="http://schemas.openxmlformats.org/presentationml/2006/ole">
            <mc:AlternateContent xmlns:mc="http://schemas.openxmlformats.org/markup-compatibility/2006">
              <mc:Choice xmlns:v="urn:schemas-microsoft-com:vml" Requires="v">
                <p:oleObj spid="_x0000_s128134" name="Artwork" r:id="rId4" imgW="1467055" imgH="2857899" progId="">
                  <p:embed/>
                </p:oleObj>
              </mc:Choice>
              <mc:Fallback>
                <p:oleObj name="Artwork" r:id="rId4" imgW="1467055" imgH="285789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8775" y="1390650"/>
                        <a:ext cx="2200275"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1833" name="Rectangle 9"/>
          <p:cNvSpPr>
            <a:spLocks noChangeArrowheads="1"/>
          </p:cNvSpPr>
          <p:nvPr/>
        </p:nvSpPr>
        <p:spPr bwMode="auto">
          <a:xfrm>
            <a:off x="1054100" y="419100"/>
            <a:ext cx="6959600" cy="901700"/>
          </a:xfrm>
          <a:prstGeom prst="rect">
            <a:avLst/>
          </a:prstGeom>
          <a:noFill/>
          <a:ln w="9525">
            <a:noFill/>
            <a:miter lim="800000"/>
            <a:headEnd/>
            <a:tailEnd/>
          </a:ln>
          <a:effectLst/>
        </p:spPr>
        <p:txBody>
          <a:bodyPr anchor="ctr"/>
          <a:lstStyle/>
          <a:p>
            <a:r>
              <a:rPr lang="en-US" sz="4400" u="none">
                <a:solidFill>
                  <a:schemeClr val="tx2"/>
                </a:solidFill>
              </a:rPr>
              <a:t>Registo vs. Latch</a:t>
            </a:r>
          </a:p>
        </p:txBody>
      </p:sp>
      <p:graphicFrame>
        <p:nvGraphicFramePr>
          <p:cNvPr id="461835" name="Object 11"/>
          <p:cNvGraphicFramePr>
            <a:graphicFrameLocks noChangeAspect="1"/>
          </p:cNvGraphicFramePr>
          <p:nvPr>
            <p:extLst>
              <p:ext uri="{D42A27DB-BD31-4B8C-83A1-F6EECF244321}">
                <p14:modId xmlns:p14="http://schemas.microsoft.com/office/powerpoint/2010/main" val="914458929"/>
              </p:ext>
            </p:extLst>
          </p:nvPr>
        </p:nvGraphicFramePr>
        <p:xfrm>
          <a:off x="1524000" y="1397000"/>
          <a:ext cx="2771775" cy="4286250"/>
        </p:xfrm>
        <a:graphic>
          <a:graphicData uri="http://schemas.openxmlformats.org/presentationml/2006/ole">
            <mc:AlternateContent xmlns:mc="http://schemas.openxmlformats.org/markup-compatibility/2006">
              <mc:Choice xmlns:v="urn:schemas-microsoft-com:vml" Requires="v">
                <p:oleObj spid="_x0000_s128135" name="Artwork" r:id="rId6" imgW="1848108" imgH="2857899" progId="">
                  <p:embed/>
                </p:oleObj>
              </mc:Choice>
              <mc:Fallback>
                <p:oleObj name="Artwork" r:id="rId6" imgW="1848108" imgH="2857899"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1397000"/>
                        <a:ext cx="2771775"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0962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1831"/>
                                        </p:tgtEl>
                                        <p:attrNameLst>
                                          <p:attrName>style.visibility</p:attrName>
                                        </p:attrNameLst>
                                      </p:cBhvr>
                                      <p:to>
                                        <p:strVal val="visible"/>
                                      </p:to>
                                    </p:set>
                                    <p:animEffect transition="in" filter="fade">
                                      <p:cBhvr>
                                        <p:cTn id="7" dur="2000"/>
                                        <p:tgtEl>
                                          <p:spTgt spid="461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Slide Number Placeholder 2"/>
          <p:cNvSpPr>
            <a:spLocks noGrp="1"/>
          </p:cNvSpPr>
          <p:nvPr>
            <p:ph type="sldNum" sz="quarter" idx="11"/>
          </p:nvPr>
        </p:nvSpPr>
        <p:spPr/>
        <p:txBody>
          <a:bodyPr/>
          <a:lstStyle/>
          <a:p>
            <a:fld id="{9BA0DCDA-D6C5-4372-B774-F604AF150514}" type="slidenum">
              <a:rPr lang="en-US"/>
              <a:pPr/>
              <a:t>68</a:t>
            </a:fld>
            <a:endParaRPr lang="en-US"/>
          </a:p>
        </p:txBody>
      </p:sp>
      <p:sp>
        <p:nvSpPr>
          <p:cNvPr id="453634" name="Rectangle 2"/>
          <p:cNvSpPr>
            <a:spLocks noGrp="1" noChangeArrowheads="1"/>
          </p:cNvSpPr>
          <p:nvPr>
            <p:ph type="title" idx="4294967295"/>
          </p:nvPr>
        </p:nvSpPr>
        <p:spPr>
          <a:xfrm>
            <a:off x="901700" y="160338"/>
            <a:ext cx="7277100" cy="1143000"/>
          </a:xfrm>
        </p:spPr>
        <p:txBody>
          <a:bodyPr/>
          <a:lstStyle/>
          <a:p>
            <a:r>
              <a:rPr lang="en-US"/>
              <a:t>Registo de 8 bits: variantes</a:t>
            </a:r>
            <a:endParaRPr lang="en-US" i="1"/>
          </a:p>
        </p:txBody>
      </p:sp>
      <p:sp>
        <p:nvSpPr>
          <p:cNvPr id="453635" name="Rectangle 3"/>
          <p:cNvSpPr>
            <a:spLocks noGrp="1" noChangeArrowheads="1"/>
          </p:cNvSpPr>
          <p:nvPr>
            <p:ph type="body" sz="half" idx="4294967295"/>
          </p:nvPr>
        </p:nvSpPr>
        <p:spPr>
          <a:xfrm>
            <a:off x="3327400" y="1295400"/>
            <a:ext cx="2946400" cy="588963"/>
          </a:xfrm>
        </p:spPr>
        <p:txBody>
          <a:bodyPr/>
          <a:lstStyle/>
          <a:p>
            <a:pPr marL="227013" indent="-227013" algn="ctr">
              <a:lnSpc>
                <a:spcPct val="80000"/>
              </a:lnSpc>
              <a:buFontTx/>
              <a:buNone/>
            </a:pPr>
            <a:r>
              <a:rPr lang="en-US" sz="2800">
                <a:solidFill>
                  <a:srgbClr val="A50021"/>
                </a:solidFill>
              </a:rPr>
              <a:t>CLR</a:t>
            </a:r>
          </a:p>
          <a:p>
            <a:pPr marL="227013" indent="-227013" algn="ctr">
              <a:lnSpc>
                <a:spcPct val="80000"/>
              </a:lnSpc>
              <a:buFontTx/>
              <a:buNone/>
            </a:pPr>
            <a:r>
              <a:rPr lang="en-US" sz="2800">
                <a:solidFill>
                  <a:srgbClr val="A50021"/>
                </a:solidFill>
              </a:rPr>
              <a:t>assíncrono</a:t>
            </a:r>
          </a:p>
        </p:txBody>
      </p:sp>
      <p:sp>
        <p:nvSpPr>
          <p:cNvPr id="453637" name="Rectangle 5"/>
          <p:cNvSpPr>
            <a:spLocks noChangeArrowheads="1"/>
          </p:cNvSpPr>
          <p:nvPr/>
        </p:nvSpPr>
        <p:spPr bwMode="auto">
          <a:xfrm>
            <a:off x="6731000" y="1282700"/>
            <a:ext cx="1549400" cy="546100"/>
          </a:xfrm>
          <a:prstGeom prst="rect">
            <a:avLst/>
          </a:prstGeom>
          <a:noFill/>
          <a:ln w="9525">
            <a:noFill/>
            <a:miter lim="800000"/>
            <a:headEnd/>
            <a:tailEnd/>
          </a:ln>
          <a:effectLst/>
        </p:spPr>
        <p:txBody>
          <a:bodyPr/>
          <a:lstStyle/>
          <a:p>
            <a:pPr marL="227013" indent="-227013">
              <a:lnSpc>
                <a:spcPct val="80000"/>
              </a:lnSpc>
              <a:spcBef>
                <a:spcPct val="20000"/>
              </a:spcBef>
            </a:pPr>
            <a:r>
              <a:rPr lang="en-US" sz="2800" i="1" u="none">
                <a:solidFill>
                  <a:srgbClr val="A50021"/>
                </a:solidFill>
              </a:rPr>
              <a:t>Clock</a:t>
            </a:r>
          </a:p>
          <a:p>
            <a:pPr marL="227013" indent="-227013">
              <a:lnSpc>
                <a:spcPct val="80000"/>
              </a:lnSpc>
              <a:spcBef>
                <a:spcPct val="20000"/>
              </a:spcBef>
            </a:pPr>
            <a:r>
              <a:rPr lang="en-US" sz="2800" i="1" u="none">
                <a:solidFill>
                  <a:srgbClr val="A50021"/>
                </a:solidFill>
              </a:rPr>
              <a:t>enable</a:t>
            </a:r>
          </a:p>
        </p:txBody>
      </p:sp>
      <p:graphicFrame>
        <p:nvGraphicFramePr>
          <p:cNvPr id="453638" name="Object 6"/>
          <p:cNvGraphicFramePr>
            <a:graphicFrameLocks noChangeAspect="1"/>
          </p:cNvGraphicFramePr>
          <p:nvPr>
            <p:extLst>
              <p:ext uri="{D42A27DB-BD31-4B8C-83A1-F6EECF244321}">
                <p14:modId xmlns:p14="http://schemas.microsoft.com/office/powerpoint/2010/main" val="2822415258"/>
              </p:ext>
            </p:extLst>
          </p:nvPr>
        </p:nvGraphicFramePr>
        <p:xfrm>
          <a:off x="6591300" y="2133600"/>
          <a:ext cx="1908175" cy="3729038"/>
        </p:xfrm>
        <a:graphic>
          <a:graphicData uri="http://schemas.openxmlformats.org/presentationml/2006/ole">
            <mc:AlternateContent xmlns:mc="http://schemas.openxmlformats.org/markup-compatibility/2006">
              <mc:Choice xmlns:v="urn:schemas-microsoft-com:vml" Requires="v">
                <p:oleObj spid="_x0000_s129224" name="Artwork" r:id="rId4" imgW="1467055" imgH="2866667" progId="">
                  <p:embed/>
                </p:oleObj>
              </mc:Choice>
              <mc:Fallback>
                <p:oleObj name="Artwork" r:id="rId4" imgW="1467055" imgH="286666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1300" y="2133600"/>
                        <a:ext cx="1908175" cy="37290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3651" name="Group 19"/>
          <p:cNvGrpSpPr>
            <a:grpSpLocks/>
          </p:cNvGrpSpPr>
          <p:nvPr/>
        </p:nvGrpSpPr>
        <p:grpSpPr bwMode="auto">
          <a:xfrm>
            <a:off x="3822700" y="2133600"/>
            <a:ext cx="1908175" cy="3717925"/>
            <a:chOff x="144" y="856"/>
            <a:chExt cx="1202" cy="2342"/>
          </a:xfrm>
        </p:grpSpPr>
        <p:graphicFrame>
          <p:nvGraphicFramePr>
            <p:cNvPr id="453636" name="Object 4"/>
            <p:cNvGraphicFramePr>
              <a:graphicFrameLocks noChangeAspect="1"/>
            </p:cNvGraphicFramePr>
            <p:nvPr/>
          </p:nvGraphicFramePr>
          <p:xfrm>
            <a:off x="144" y="856"/>
            <a:ext cx="1202" cy="2342"/>
          </p:xfrm>
          <a:graphic>
            <a:graphicData uri="http://schemas.openxmlformats.org/presentationml/2006/ole">
              <mc:AlternateContent xmlns:mc="http://schemas.openxmlformats.org/markup-compatibility/2006">
                <mc:Choice xmlns:v="urn:schemas-microsoft-com:vml" Requires="v">
                  <p:oleObj spid="_x0000_s129225" name="Artwork" r:id="rId6" imgW="1467055" imgH="2857899" progId="">
                    <p:embed/>
                  </p:oleObj>
                </mc:Choice>
                <mc:Fallback>
                  <p:oleObj name="Artwork" r:id="rId6" imgW="1467055" imgH="2857899"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 y="856"/>
                          <a:ext cx="1202" cy="23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3645" name="Text Box 13"/>
            <p:cNvSpPr txBox="1">
              <a:spLocks noChangeArrowheads="1"/>
            </p:cNvSpPr>
            <p:nvPr/>
          </p:nvSpPr>
          <p:spPr bwMode="auto">
            <a:xfrm>
              <a:off x="408" y="1112"/>
              <a:ext cx="488" cy="212"/>
            </a:xfrm>
            <a:prstGeom prst="rect">
              <a:avLst/>
            </a:prstGeom>
            <a:solidFill>
              <a:srgbClr val="FFFFFF"/>
            </a:solidFill>
            <a:ln w="25400" algn="ctr">
              <a:noFill/>
              <a:miter lim="800000"/>
              <a:headEnd/>
              <a:tailEnd/>
            </a:ln>
            <a:effectLst/>
          </p:spPr>
          <p:txBody>
            <a:bodyPr>
              <a:spAutoFit/>
            </a:bodyPr>
            <a:lstStyle/>
            <a:p>
              <a:pPr>
                <a:spcBef>
                  <a:spcPct val="50000"/>
                </a:spcBef>
              </a:pPr>
              <a:r>
                <a:rPr lang="pt-PT" sz="1600" b="1" u="none">
                  <a:solidFill>
                    <a:srgbClr val="000066"/>
                  </a:solidFill>
                  <a:ea typeface="Arial Unicode MS" pitchFamily="34" charset="-128"/>
                  <a:cs typeface="Arial" charset="0"/>
                </a:rPr>
                <a:t>CLK</a:t>
              </a:r>
            </a:p>
          </p:txBody>
        </p:sp>
        <p:grpSp>
          <p:nvGrpSpPr>
            <p:cNvPr id="453650" name="Group 18"/>
            <p:cNvGrpSpPr>
              <a:grpSpLocks/>
            </p:cNvGrpSpPr>
            <p:nvPr/>
          </p:nvGrpSpPr>
          <p:grpSpPr bwMode="auto">
            <a:xfrm>
              <a:off x="376" y="1168"/>
              <a:ext cx="88" cy="104"/>
              <a:chOff x="456" y="2648"/>
              <a:chExt cx="88" cy="104"/>
            </a:xfrm>
          </p:grpSpPr>
          <p:sp>
            <p:nvSpPr>
              <p:cNvPr id="453647" name="Line 15"/>
              <p:cNvSpPr>
                <a:spLocks noChangeShapeType="1"/>
              </p:cNvSpPr>
              <p:nvPr/>
            </p:nvSpPr>
            <p:spPr bwMode="auto">
              <a:xfrm>
                <a:off x="456" y="2648"/>
                <a:ext cx="88" cy="56"/>
              </a:xfrm>
              <a:prstGeom prst="line">
                <a:avLst/>
              </a:prstGeom>
              <a:noFill/>
              <a:ln w="12700">
                <a:solidFill>
                  <a:schemeClr val="tx1"/>
                </a:solidFill>
                <a:round/>
                <a:headEnd/>
                <a:tailEnd/>
              </a:ln>
              <a:effectLst/>
            </p:spPr>
            <p:txBody>
              <a:bodyPr/>
              <a:lstStyle/>
              <a:p>
                <a:endParaRPr lang="en-US" u="none"/>
              </a:p>
            </p:txBody>
          </p:sp>
          <p:sp>
            <p:nvSpPr>
              <p:cNvPr id="453649" name="Line 17"/>
              <p:cNvSpPr>
                <a:spLocks noChangeShapeType="1"/>
              </p:cNvSpPr>
              <p:nvPr/>
            </p:nvSpPr>
            <p:spPr bwMode="auto">
              <a:xfrm flipV="1">
                <a:off x="456" y="2696"/>
                <a:ext cx="88" cy="56"/>
              </a:xfrm>
              <a:prstGeom prst="line">
                <a:avLst/>
              </a:prstGeom>
              <a:noFill/>
              <a:ln w="12700">
                <a:solidFill>
                  <a:schemeClr val="tx1"/>
                </a:solidFill>
                <a:round/>
                <a:headEnd/>
                <a:tailEnd/>
              </a:ln>
              <a:effectLst/>
            </p:spPr>
            <p:txBody>
              <a:bodyPr/>
              <a:lstStyle/>
              <a:p>
                <a:endParaRPr lang="en-US" u="none"/>
              </a:p>
            </p:txBody>
          </p:sp>
        </p:grpSp>
      </p:grpSp>
      <p:graphicFrame>
        <p:nvGraphicFramePr>
          <p:cNvPr id="453652" name="Object 20"/>
          <p:cNvGraphicFramePr>
            <a:graphicFrameLocks noChangeAspect="1"/>
          </p:cNvGraphicFramePr>
          <p:nvPr>
            <p:extLst>
              <p:ext uri="{D42A27DB-BD31-4B8C-83A1-F6EECF244321}">
                <p14:modId xmlns:p14="http://schemas.microsoft.com/office/powerpoint/2010/main" val="1316503675"/>
              </p:ext>
            </p:extLst>
          </p:nvPr>
        </p:nvGraphicFramePr>
        <p:xfrm>
          <a:off x="596900" y="2133600"/>
          <a:ext cx="2400300" cy="3711575"/>
        </p:xfrm>
        <a:graphic>
          <a:graphicData uri="http://schemas.openxmlformats.org/presentationml/2006/ole">
            <mc:AlternateContent xmlns:mc="http://schemas.openxmlformats.org/markup-compatibility/2006">
              <mc:Choice xmlns:v="urn:schemas-microsoft-com:vml" Requires="v">
                <p:oleObj spid="_x0000_s129226" name="Artwork" r:id="rId8" imgW="1848108" imgH="2857899" progId="">
                  <p:embed/>
                </p:oleObj>
              </mc:Choice>
              <mc:Fallback>
                <p:oleObj name="Artwork" r:id="rId8" imgW="1848108" imgH="2857899"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6900" y="2133600"/>
                        <a:ext cx="2400300" cy="3711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3653" name="Rectangle 21"/>
          <p:cNvSpPr>
            <a:spLocks noChangeArrowheads="1"/>
          </p:cNvSpPr>
          <p:nvPr/>
        </p:nvSpPr>
        <p:spPr bwMode="auto">
          <a:xfrm>
            <a:off x="647700" y="1295400"/>
            <a:ext cx="2227263" cy="615950"/>
          </a:xfrm>
          <a:prstGeom prst="rect">
            <a:avLst/>
          </a:prstGeom>
          <a:noFill/>
          <a:ln w="9525">
            <a:noFill/>
            <a:miter lim="800000"/>
            <a:headEnd/>
            <a:tailEnd/>
          </a:ln>
          <a:effectLst/>
        </p:spPr>
        <p:txBody>
          <a:bodyPr/>
          <a:lstStyle/>
          <a:p>
            <a:pPr marL="227013" indent="-227013">
              <a:lnSpc>
                <a:spcPct val="80000"/>
              </a:lnSpc>
              <a:spcBef>
                <a:spcPct val="20000"/>
              </a:spcBef>
            </a:pPr>
            <a:r>
              <a:rPr lang="en-US" sz="2800" u="none">
                <a:solidFill>
                  <a:srgbClr val="A50021"/>
                </a:solidFill>
              </a:rPr>
              <a:t>Saídas de</a:t>
            </a:r>
          </a:p>
          <a:p>
            <a:pPr marL="227013" indent="-227013">
              <a:lnSpc>
                <a:spcPct val="80000"/>
              </a:lnSpc>
              <a:spcBef>
                <a:spcPct val="20000"/>
              </a:spcBef>
            </a:pPr>
            <a:r>
              <a:rPr lang="en-US" sz="2800" u="none">
                <a:solidFill>
                  <a:srgbClr val="A50021"/>
                </a:solidFill>
              </a:rPr>
              <a:t>3 estados</a:t>
            </a:r>
          </a:p>
        </p:txBody>
      </p:sp>
    </p:spTree>
    <p:extLst>
      <p:ext uri="{BB962C8B-B14F-4D97-AF65-F5344CB8AC3E}">
        <p14:creationId xmlns:p14="http://schemas.microsoft.com/office/powerpoint/2010/main" val="384483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453651"/>
                                        </p:tgtEl>
                                        <p:attrNameLst>
                                          <p:attrName>style.visibility</p:attrName>
                                        </p:attrNameLst>
                                      </p:cBhvr>
                                      <p:to>
                                        <p:strVal val="visible"/>
                                      </p:to>
                                    </p:set>
                                    <p:animEffect transition="in" filter="slide(fromRight)">
                                      <p:cBhvr>
                                        <p:cTn id="7" dur="500"/>
                                        <p:tgtEl>
                                          <p:spTgt spid="453651"/>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453635">
                                            <p:txEl>
                                              <p:pRg st="0" end="0"/>
                                            </p:txEl>
                                          </p:spTgt>
                                        </p:tgtEl>
                                        <p:attrNameLst>
                                          <p:attrName>style.visibility</p:attrName>
                                        </p:attrNameLst>
                                      </p:cBhvr>
                                      <p:to>
                                        <p:strVal val="visible"/>
                                      </p:to>
                                    </p:set>
                                    <p:animEffect transition="in" filter="slide(fromBottom)">
                                      <p:cBhvr>
                                        <p:cTn id="10" dur="500"/>
                                        <p:tgtEl>
                                          <p:spTgt spid="453635">
                                            <p:txEl>
                                              <p:pRg st="0" end="0"/>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453635">
                                            <p:txEl>
                                              <p:pRg st="1" end="1"/>
                                            </p:txEl>
                                          </p:spTgt>
                                        </p:tgtEl>
                                        <p:attrNameLst>
                                          <p:attrName>style.visibility</p:attrName>
                                        </p:attrNameLst>
                                      </p:cBhvr>
                                      <p:to>
                                        <p:strVal val="visible"/>
                                      </p:to>
                                    </p:set>
                                    <p:animEffect transition="in" filter="slide(fromBottom)">
                                      <p:cBhvr>
                                        <p:cTn id="13" dur="500"/>
                                        <p:tgtEl>
                                          <p:spTgt spid="45363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453638"/>
                                        </p:tgtEl>
                                        <p:attrNameLst>
                                          <p:attrName>style.visibility</p:attrName>
                                        </p:attrNameLst>
                                      </p:cBhvr>
                                      <p:to>
                                        <p:strVal val="visible"/>
                                      </p:to>
                                    </p:set>
                                    <p:anim calcmode="lin" valueType="num">
                                      <p:cBhvr additive="base">
                                        <p:cTn id="18" dur="500" fill="hold"/>
                                        <p:tgtEl>
                                          <p:spTgt spid="453638"/>
                                        </p:tgtEl>
                                        <p:attrNameLst>
                                          <p:attrName>ppt_x</p:attrName>
                                        </p:attrNameLst>
                                      </p:cBhvr>
                                      <p:tavLst>
                                        <p:tav tm="0">
                                          <p:val>
                                            <p:strVal val="1+#ppt_w/2"/>
                                          </p:val>
                                        </p:tav>
                                        <p:tav tm="100000">
                                          <p:val>
                                            <p:strVal val="#ppt_x"/>
                                          </p:val>
                                        </p:tav>
                                      </p:tavLst>
                                    </p:anim>
                                    <p:anim calcmode="lin" valueType="num">
                                      <p:cBhvr additive="base">
                                        <p:cTn id="19" dur="500" fill="hold"/>
                                        <p:tgtEl>
                                          <p:spTgt spid="453638"/>
                                        </p:tgtEl>
                                        <p:attrNameLst>
                                          <p:attrName>ppt_y</p:attrName>
                                        </p:attrNameLst>
                                      </p:cBhvr>
                                      <p:tavLst>
                                        <p:tav tm="0">
                                          <p:val>
                                            <p:strVal val="#ppt_y"/>
                                          </p:val>
                                        </p:tav>
                                        <p:tav tm="100000">
                                          <p:val>
                                            <p:strVal val="#ppt_y"/>
                                          </p:val>
                                        </p:tav>
                                      </p:tavLst>
                                    </p:anim>
                                  </p:childTnLst>
                                </p:cTn>
                              </p:par>
                              <p:par>
                                <p:cTn id="20" presetID="12" presetClass="entr" presetSubtype="4" fill="hold" grpId="0" nodeType="withEffect">
                                  <p:stCondLst>
                                    <p:cond delay="0"/>
                                  </p:stCondLst>
                                  <p:childTnLst>
                                    <p:set>
                                      <p:cBhvr>
                                        <p:cTn id="21" dur="1" fill="hold">
                                          <p:stCondLst>
                                            <p:cond delay="0"/>
                                          </p:stCondLst>
                                        </p:cTn>
                                        <p:tgtEl>
                                          <p:spTgt spid="453637"/>
                                        </p:tgtEl>
                                        <p:attrNameLst>
                                          <p:attrName>style.visibility</p:attrName>
                                        </p:attrNameLst>
                                      </p:cBhvr>
                                      <p:to>
                                        <p:strVal val="visible"/>
                                      </p:to>
                                    </p:set>
                                    <p:animEffect transition="in" filter="slide(fromBottom)">
                                      <p:cBhvr>
                                        <p:cTn id="22" dur="500"/>
                                        <p:tgtEl>
                                          <p:spTgt spid="453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build="p"/>
      <p:bldP spid="453637" grpId="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2"/>
          <p:cNvSpPr>
            <a:spLocks noGrp="1"/>
          </p:cNvSpPr>
          <p:nvPr>
            <p:ph type="sldNum" sz="quarter" idx="11"/>
          </p:nvPr>
        </p:nvSpPr>
        <p:spPr/>
        <p:txBody>
          <a:bodyPr/>
          <a:lstStyle/>
          <a:p>
            <a:fld id="{2243AE7E-D8D6-460C-A3E2-8387CEAFA0C9}" type="slidenum">
              <a:rPr lang="en-US"/>
              <a:pPr/>
              <a:t>69</a:t>
            </a:fld>
            <a:endParaRPr lang="en-US"/>
          </a:p>
        </p:txBody>
      </p:sp>
      <p:sp>
        <p:nvSpPr>
          <p:cNvPr id="457732" name="Rectangle 4"/>
          <p:cNvSpPr>
            <a:spLocks noChangeArrowheads="1"/>
          </p:cNvSpPr>
          <p:nvPr/>
        </p:nvSpPr>
        <p:spPr bwMode="auto">
          <a:xfrm>
            <a:off x="3403600" y="4406900"/>
            <a:ext cx="2794000" cy="596900"/>
          </a:xfrm>
          <a:prstGeom prst="rect">
            <a:avLst/>
          </a:prstGeom>
          <a:noFill/>
          <a:ln w="9525">
            <a:noFill/>
            <a:miter lim="800000"/>
            <a:headEnd/>
            <a:tailEnd/>
          </a:ln>
          <a:effectLst/>
        </p:spPr>
        <p:txBody>
          <a:bodyPr/>
          <a:lstStyle/>
          <a:p>
            <a:pPr marL="227013" indent="-227013" algn="l">
              <a:spcBef>
                <a:spcPct val="20000"/>
              </a:spcBef>
            </a:pPr>
            <a:r>
              <a:rPr lang="en-US" i="1" u="none">
                <a:solidFill>
                  <a:srgbClr val="FF0000"/>
                </a:solidFill>
              </a:rPr>
              <a:t>Clock enable</a:t>
            </a:r>
            <a:r>
              <a:rPr lang="en-US" u="none">
                <a:solidFill>
                  <a:srgbClr val="FF0000"/>
                </a:solidFill>
              </a:rPr>
              <a:t>!</a:t>
            </a:r>
          </a:p>
        </p:txBody>
      </p:sp>
      <p:graphicFrame>
        <p:nvGraphicFramePr>
          <p:cNvPr id="457736" name="Object 8"/>
          <p:cNvGraphicFramePr>
            <a:graphicFrameLocks noChangeAspect="1"/>
          </p:cNvGraphicFramePr>
          <p:nvPr>
            <p:extLst>
              <p:ext uri="{D42A27DB-BD31-4B8C-83A1-F6EECF244321}">
                <p14:modId xmlns:p14="http://schemas.microsoft.com/office/powerpoint/2010/main" val="83269039"/>
              </p:ext>
            </p:extLst>
          </p:nvPr>
        </p:nvGraphicFramePr>
        <p:xfrm>
          <a:off x="558800" y="584200"/>
          <a:ext cx="6934200" cy="3286125"/>
        </p:xfrm>
        <a:graphic>
          <a:graphicData uri="http://schemas.openxmlformats.org/presentationml/2006/ole">
            <mc:AlternateContent xmlns:mc="http://schemas.openxmlformats.org/markup-compatibility/2006">
              <mc:Choice xmlns:v="urn:schemas-microsoft-com:vml" Requires="v">
                <p:oleObj spid="_x0000_s130182" name="Artwork" r:id="rId4" imgW="6230220" imgH="2952381" progId="">
                  <p:embed/>
                </p:oleObj>
              </mc:Choice>
              <mc:Fallback>
                <p:oleObj name="Artwork" r:id="rId4" imgW="6230220" imgH="295238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00" y="584200"/>
                        <a:ext cx="6934200" cy="3286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7733" name="Object 5"/>
          <p:cNvGraphicFramePr>
            <a:graphicFrameLocks noChangeAspect="1"/>
          </p:cNvGraphicFramePr>
          <p:nvPr>
            <p:extLst>
              <p:ext uri="{D42A27DB-BD31-4B8C-83A1-F6EECF244321}">
                <p14:modId xmlns:p14="http://schemas.microsoft.com/office/powerpoint/2010/main" val="234505227"/>
              </p:ext>
            </p:extLst>
          </p:nvPr>
        </p:nvGraphicFramePr>
        <p:xfrm>
          <a:off x="6350000" y="2425700"/>
          <a:ext cx="1908175" cy="3729038"/>
        </p:xfrm>
        <a:graphic>
          <a:graphicData uri="http://schemas.openxmlformats.org/presentationml/2006/ole">
            <mc:AlternateContent xmlns:mc="http://schemas.openxmlformats.org/markup-compatibility/2006">
              <mc:Choice xmlns:v="urn:schemas-microsoft-com:vml" Requires="v">
                <p:oleObj spid="_x0000_s130183" name="Artwork" r:id="rId6" imgW="1467055" imgH="2866667" progId="">
                  <p:embed/>
                </p:oleObj>
              </mc:Choice>
              <mc:Fallback>
                <p:oleObj name="Artwork" r:id="rId6" imgW="1467055" imgH="2866667"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0000" y="2425700"/>
                        <a:ext cx="1908175" cy="37290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7735" name="Line 7"/>
          <p:cNvSpPr>
            <a:spLocks noChangeShapeType="1"/>
          </p:cNvSpPr>
          <p:nvPr/>
        </p:nvSpPr>
        <p:spPr bwMode="auto">
          <a:xfrm flipV="1">
            <a:off x="4826000" y="3352800"/>
            <a:ext cx="1473200" cy="1181100"/>
          </a:xfrm>
          <a:prstGeom prst="line">
            <a:avLst/>
          </a:prstGeom>
          <a:noFill/>
          <a:ln w="25400">
            <a:solidFill>
              <a:srgbClr val="FF0000"/>
            </a:solidFill>
            <a:round/>
            <a:headEnd/>
            <a:tailEnd type="triangle" w="med" len="med"/>
          </a:ln>
          <a:effectLst/>
        </p:spPr>
        <p:txBody>
          <a:bodyPr/>
          <a:lstStyle/>
          <a:p>
            <a:endParaRPr lang="en-US" u="none"/>
          </a:p>
        </p:txBody>
      </p:sp>
    </p:spTree>
    <p:extLst>
      <p:ext uri="{BB962C8B-B14F-4D97-AF65-F5344CB8AC3E}">
        <p14:creationId xmlns:p14="http://schemas.microsoft.com/office/powerpoint/2010/main" val="357983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57736"/>
                                        </p:tgtEl>
                                        <p:attrNameLst>
                                          <p:attrName>style.visibility</p:attrName>
                                        </p:attrNameLst>
                                      </p:cBhvr>
                                      <p:to>
                                        <p:strVal val="visible"/>
                                      </p:to>
                                    </p:set>
                                    <p:anim calcmode="lin" valueType="num">
                                      <p:cBhvr additive="base">
                                        <p:cTn id="7" dur="500" fill="hold"/>
                                        <p:tgtEl>
                                          <p:spTgt spid="457736"/>
                                        </p:tgtEl>
                                        <p:attrNameLst>
                                          <p:attrName>ppt_x</p:attrName>
                                        </p:attrNameLst>
                                      </p:cBhvr>
                                      <p:tavLst>
                                        <p:tav tm="0">
                                          <p:val>
                                            <p:strVal val="#ppt_x"/>
                                          </p:val>
                                        </p:tav>
                                        <p:tav tm="100000">
                                          <p:val>
                                            <p:strVal val="#ppt_x"/>
                                          </p:val>
                                        </p:tav>
                                      </p:tavLst>
                                    </p:anim>
                                    <p:anim calcmode="lin" valueType="num">
                                      <p:cBhvr additive="base">
                                        <p:cTn id="8" dur="500" fill="hold"/>
                                        <p:tgtEl>
                                          <p:spTgt spid="4577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7732"/>
                                        </p:tgtEl>
                                        <p:attrNameLst>
                                          <p:attrName>style.visibility</p:attrName>
                                        </p:attrNameLst>
                                      </p:cBhvr>
                                      <p:to>
                                        <p:strVal val="visible"/>
                                      </p:to>
                                    </p:set>
                                    <p:anim calcmode="lin" valueType="num">
                                      <p:cBhvr additive="base">
                                        <p:cTn id="13" dur="500" fill="hold"/>
                                        <p:tgtEl>
                                          <p:spTgt spid="457732"/>
                                        </p:tgtEl>
                                        <p:attrNameLst>
                                          <p:attrName>ppt_x</p:attrName>
                                        </p:attrNameLst>
                                      </p:cBhvr>
                                      <p:tavLst>
                                        <p:tav tm="0">
                                          <p:val>
                                            <p:strVal val="#ppt_x"/>
                                          </p:val>
                                        </p:tav>
                                        <p:tav tm="100000">
                                          <p:val>
                                            <p:strVal val="#ppt_x"/>
                                          </p:val>
                                        </p:tav>
                                      </p:tavLst>
                                    </p:anim>
                                    <p:anim calcmode="lin" valueType="num">
                                      <p:cBhvr additive="base">
                                        <p:cTn id="14" dur="500" fill="hold"/>
                                        <p:tgtEl>
                                          <p:spTgt spid="457732"/>
                                        </p:tgtEl>
                                        <p:attrNameLst>
                                          <p:attrName>ppt_y</p:attrName>
                                        </p:attrNameLst>
                                      </p:cBhvr>
                                      <p:tavLst>
                                        <p:tav tm="0">
                                          <p:val>
                                            <p:strVal val="1+#ppt_h/2"/>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457735"/>
                                        </p:tgtEl>
                                        <p:attrNameLst>
                                          <p:attrName>style.visibility</p:attrName>
                                        </p:attrNameLst>
                                      </p:cBhvr>
                                      <p:to>
                                        <p:strVal val="visible"/>
                                      </p:to>
                                    </p:set>
                                    <p:animEffect transition="in" filter="fade">
                                      <p:cBhvr>
                                        <p:cTn id="17" dur="2000"/>
                                        <p:tgtEl>
                                          <p:spTgt spid="457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2" grpId="0" autoUpdateAnimBg="0"/>
      <p:bldP spid="4577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31" name="Object 3"/>
          <p:cNvGraphicFramePr>
            <a:graphicFrameLocks noChangeAspect="1"/>
          </p:cNvGraphicFramePr>
          <p:nvPr/>
        </p:nvGraphicFramePr>
        <p:xfrm>
          <a:off x="2843213" y="1397000"/>
          <a:ext cx="5486400" cy="4337050"/>
        </p:xfrm>
        <a:graphic>
          <a:graphicData uri="http://schemas.openxmlformats.org/presentationml/2006/ole">
            <mc:AlternateContent xmlns:mc="http://schemas.openxmlformats.org/markup-compatibility/2006">
              <mc:Choice xmlns:v="urn:schemas-microsoft-com:vml" Requires="v">
                <p:oleObj spid="_x0000_s92240" name="Artwork" r:id="rId4" imgW="4133333" imgH="3266667" progId="">
                  <p:embed/>
                </p:oleObj>
              </mc:Choice>
              <mc:Fallback>
                <p:oleObj name="Artwork" r:id="rId4" imgW="4133333" imgH="326666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1397000"/>
                        <a:ext cx="5486400" cy="4337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0"/>
          <p:cNvGrpSpPr>
            <a:grpSpLocks/>
          </p:cNvGrpSpPr>
          <p:nvPr/>
        </p:nvGrpSpPr>
        <p:grpSpPr bwMode="auto">
          <a:xfrm>
            <a:off x="539750" y="981075"/>
            <a:ext cx="3097213" cy="2016125"/>
            <a:chOff x="3424" y="618"/>
            <a:chExt cx="1951" cy="1270"/>
          </a:xfrm>
        </p:grpSpPr>
        <p:pic>
          <p:nvPicPr>
            <p:cNvPr id="201735" name="Picture 7"/>
            <p:cNvPicPr>
              <a:picLocks noChangeAspect="1" noChangeArrowheads="1"/>
            </p:cNvPicPr>
            <p:nvPr/>
          </p:nvPicPr>
          <p:blipFill>
            <a:blip r:embed="rId6" cstate="print"/>
            <a:srcRect/>
            <a:stretch>
              <a:fillRect/>
            </a:stretch>
          </p:blipFill>
          <p:spPr bwMode="auto">
            <a:xfrm>
              <a:off x="3424" y="618"/>
              <a:ext cx="1922" cy="1270"/>
            </a:xfrm>
            <a:prstGeom prst="rect">
              <a:avLst/>
            </a:prstGeom>
            <a:noFill/>
            <a:ln w="9525">
              <a:noFill/>
              <a:miter lim="800000"/>
              <a:headEnd/>
              <a:tailEnd/>
            </a:ln>
            <a:effectLst/>
          </p:spPr>
        </p:pic>
        <p:sp>
          <p:nvSpPr>
            <p:cNvPr id="201736" name="Text Box 8"/>
            <p:cNvSpPr txBox="1">
              <a:spLocks noChangeArrowheads="1"/>
            </p:cNvSpPr>
            <p:nvPr/>
          </p:nvSpPr>
          <p:spPr bwMode="auto">
            <a:xfrm>
              <a:off x="4649" y="935"/>
              <a:ext cx="726" cy="288"/>
            </a:xfrm>
            <a:prstGeom prst="rect">
              <a:avLst/>
            </a:prstGeom>
            <a:noFill/>
            <a:ln w="9525">
              <a:noFill/>
              <a:miter lim="800000"/>
              <a:headEnd/>
              <a:tailEnd/>
            </a:ln>
            <a:effectLst/>
          </p:spPr>
          <p:txBody>
            <a:bodyPr>
              <a:spAutoFit/>
            </a:bodyPr>
            <a:lstStyle/>
            <a:p>
              <a:pPr>
                <a:spcBef>
                  <a:spcPct val="50000"/>
                </a:spcBef>
              </a:pPr>
              <a:r>
                <a:rPr lang="pt-PT" sz="2400" u="none"/>
                <a:t>V</a:t>
              </a:r>
              <a:r>
                <a:rPr lang="pt-PT" sz="2400" u="none" baseline="-25000"/>
                <a:t>OUT</a:t>
              </a:r>
            </a:p>
          </p:txBody>
        </p:sp>
        <p:sp>
          <p:nvSpPr>
            <p:cNvPr id="201737" name="Text Box 9"/>
            <p:cNvSpPr txBox="1">
              <a:spLocks noChangeArrowheads="1"/>
            </p:cNvSpPr>
            <p:nvPr/>
          </p:nvSpPr>
          <p:spPr bwMode="auto">
            <a:xfrm>
              <a:off x="3651" y="919"/>
              <a:ext cx="544" cy="288"/>
            </a:xfrm>
            <a:prstGeom prst="rect">
              <a:avLst/>
            </a:prstGeom>
            <a:noFill/>
            <a:ln w="9525">
              <a:noFill/>
              <a:miter lim="800000"/>
              <a:headEnd/>
              <a:tailEnd/>
            </a:ln>
            <a:effectLst/>
          </p:spPr>
          <p:txBody>
            <a:bodyPr>
              <a:spAutoFit/>
            </a:bodyPr>
            <a:lstStyle/>
            <a:p>
              <a:pPr>
                <a:spcBef>
                  <a:spcPct val="50000"/>
                </a:spcBef>
              </a:pPr>
              <a:r>
                <a:rPr lang="pt-PT" sz="2400" u="none"/>
                <a:t>V</a:t>
              </a:r>
              <a:r>
                <a:rPr lang="pt-PT" sz="2400" u="none" baseline="-25000"/>
                <a:t>IN</a:t>
              </a:r>
            </a:p>
          </p:txBody>
        </p:sp>
      </p:grpSp>
      <p:sp>
        <p:nvSpPr>
          <p:cNvPr id="9" name="WordArt 2"/>
          <p:cNvSpPr>
            <a:spLocks noChangeArrowheads="1" noChangeShapeType="1" noTextEdit="1"/>
          </p:cNvSpPr>
          <p:nvPr/>
        </p:nvSpPr>
        <p:spPr bwMode="auto">
          <a:xfrm>
            <a:off x="468313" y="188913"/>
            <a:ext cx="4597400" cy="461962"/>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Análise analógica</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Tree>
    <p:extLst>
      <p:ext uri="{BB962C8B-B14F-4D97-AF65-F5344CB8AC3E}">
        <p14:creationId xmlns:p14="http://schemas.microsoft.com/office/powerpoint/2010/main" val="1117275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E6D9CAF-32FD-42F1-B8D3-78AF3122AA11}" type="slidenum">
              <a:rPr lang="en-US"/>
              <a:pPr/>
              <a:t>70</a:t>
            </a:fld>
            <a:endParaRPr lang="en-US"/>
          </a:p>
        </p:txBody>
      </p:sp>
      <p:sp>
        <p:nvSpPr>
          <p:cNvPr id="403458" name="Rectangle 2"/>
          <p:cNvSpPr>
            <a:spLocks noGrp="1" noChangeArrowheads="1"/>
          </p:cNvSpPr>
          <p:nvPr>
            <p:ph type="title"/>
          </p:nvPr>
        </p:nvSpPr>
        <p:spPr>
          <a:xfrm>
            <a:off x="457200" y="0"/>
            <a:ext cx="8229600" cy="1143000"/>
          </a:xfrm>
        </p:spPr>
        <p:txBody>
          <a:bodyPr/>
          <a:lstStyle/>
          <a:p>
            <a:r>
              <a:rPr lang="en-US"/>
              <a:t>Registos de deslocamento</a:t>
            </a:r>
          </a:p>
        </p:txBody>
      </p:sp>
      <p:sp>
        <p:nvSpPr>
          <p:cNvPr id="403459" name="Rectangle 3"/>
          <p:cNvSpPr>
            <a:spLocks noGrp="1" noChangeArrowheads="1"/>
          </p:cNvSpPr>
          <p:nvPr>
            <p:ph type="body" idx="1"/>
          </p:nvPr>
        </p:nvSpPr>
        <p:spPr>
          <a:xfrm>
            <a:off x="484188" y="1958975"/>
            <a:ext cx="3500437" cy="604838"/>
          </a:xfrm>
        </p:spPr>
        <p:txBody>
          <a:bodyPr/>
          <a:lstStyle/>
          <a:p>
            <a:pPr marL="227013" indent="-227013" algn="ctr">
              <a:lnSpc>
                <a:spcPct val="80000"/>
              </a:lnSpc>
              <a:buFontTx/>
              <a:buNone/>
            </a:pPr>
            <a:r>
              <a:rPr lang="en-US"/>
              <a:t>1) </a:t>
            </a:r>
            <a:r>
              <a:rPr lang="en-US" i="1"/>
              <a:t>Serial-in</a:t>
            </a:r>
            <a:r>
              <a:rPr lang="en-US"/>
              <a:t>,</a:t>
            </a:r>
          </a:p>
          <a:p>
            <a:pPr marL="227013" indent="-227013" algn="ctr">
              <a:lnSpc>
                <a:spcPct val="80000"/>
              </a:lnSpc>
              <a:buFontTx/>
              <a:buNone/>
            </a:pPr>
            <a:r>
              <a:rPr lang="en-US" i="1"/>
              <a:t>serial-out</a:t>
            </a:r>
          </a:p>
        </p:txBody>
      </p:sp>
      <p:graphicFrame>
        <p:nvGraphicFramePr>
          <p:cNvPr id="403460" name="Object 4"/>
          <p:cNvGraphicFramePr>
            <a:graphicFrameLocks noChangeAspect="1"/>
          </p:cNvGraphicFramePr>
          <p:nvPr/>
        </p:nvGraphicFramePr>
        <p:xfrm>
          <a:off x="3733800" y="1122363"/>
          <a:ext cx="4594225" cy="4724400"/>
        </p:xfrm>
        <a:graphic>
          <a:graphicData uri="http://schemas.openxmlformats.org/presentationml/2006/ole">
            <mc:AlternateContent xmlns:mc="http://schemas.openxmlformats.org/markup-compatibility/2006">
              <mc:Choice xmlns:v="urn:schemas-microsoft-com:vml" Requires="v">
                <p:oleObj spid="_x0000_s131140" name="Artwork" r:id="rId4" imgW="3352381" imgH="3448531" progId="">
                  <p:embed/>
                </p:oleObj>
              </mc:Choice>
              <mc:Fallback>
                <p:oleObj name="Artwork" r:id="rId4" imgW="3352381" imgH="344853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122363"/>
                        <a:ext cx="4594225" cy="472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799761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55E3F56-4EA4-4401-B8E3-2506B879DA5A}" type="slidenum">
              <a:rPr lang="en-US"/>
              <a:pPr/>
              <a:t>71</a:t>
            </a:fld>
            <a:endParaRPr lang="en-US"/>
          </a:p>
        </p:txBody>
      </p:sp>
      <p:sp>
        <p:nvSpPr>
          <p:cNvPr id="404482" name="Rectangle 2"/>
          <p:cNvSpPr>
            <a:spLocks noGrp="1" noChangeArrowheads="1"/>
          </p:cNvSpPr>
          <p:nvPr>
            <p:ph type="title"/>
          </p:nvPr>
        </p:nvSpPr>
        <p:spPr>
          <a:xfrm>
            <a:off x="457200" y="0"/>
            <a:ext cx="8229600" cy="887413"/>
          </a:xfrm>
        </p:spPr>
        <p:txBody>
          <a:bodyPr/>
          <a:lstStyle/>
          <a:p>
            <a:r>
              <a:rPr lang="en-US"/>
              <a:t>Conversão série/paralelo</a:t>
            </a:r>
          </a:p>
        </p:txBody>
      </p:sp>
      <p:sp>
        <p:nvSpPr>
          <p:cNvPr id="404483" name="Rectangle 3"/>
          <p:cNvSpPr>
            <a:spLocks noGrp="1" noChangeArrowheads="1"/>
          </p:cNvSpPr>
          <p:nvPr>
            <p:ph type="body" idx="1"/>
          </p:nvPr>
        </p:nvSpPr>
        <p:spPr>
          <a:xfrm>
            <a:off x="457200" y="1600200"/>
            <a:ext cx="3146425" cy="1087438"/>
          </a:xfrm>
        </p:spPr>
        <p:txBody>
          <a:bodyPr/>
          <a:lstStyle/>
          <a:p>
            <a:pPr marL="227013" indent="-227013" algn="ctr">
              <a:buFontTx/>
              <a:buNone/>
            </a:pPr>
            <a:r>
              <a:rPr lang="en-US"/>
              <a:t>2) </a:t>
            </a:r>
            <a:r>
              <a:rPr lang="en-US" i="1"/>
              <a:t>Serial-in</a:t>
            </a:r>
            <a:r>
              <a:rPr lang="en-US"/>
              <a:t>, </a:t>
            </a:r>
            <a:r>
              <a:rPr lang="en-US" i="1"/>
              <a:t>parallel-out</a:t>
            </a:r>
            <a:r>
              <a:rPr lang="en-US"/>
              <a:t> </a:t>
            </a:r>
          </a:p>
        </p:txBody>
      </p:sp>
      <p:graphicFrame>
        <p:nvGraphicFramePr>
          <p:cNvPr id="404484" name="Object 4"/>
          <p:cNvGraphicFramePr>
            <a:graphicFrameLocks noChangeAspect="1"/>
          </p:cNvGraphicFramePr>
          <p:nvPr/>
        </p:nvGraphicFramePr>
        <p:xfrm>
          <a:off x="3962400" y="1219200"/>
          <a:ext cx="4176713" cy="4876800"/>
        </p:xfrm>
        <a:graphic>
          <a:graphicData uri="http://schemas.openxmlformats.org/presentationml/2006/ole">
            <mc:AlternateContent xmlns:mc="http://schemas.openxmlformats.org/markup-compatibility/2006">
              <mc:Choice xmlns:v="urn:schemas-microsoft-com:vml" Requires="v">
                <p:oleObj spid="_x0000_s132164" name="Artwork" r:id="rId4" imgW="2952381" imgH="3448531" progId="">
                  <p:embed/>
                </p:oleObj>
              </mc:Choice>
              <mc:Fallback>
                <p:oleObj name="Artwork" r:id="rId4" imgW="2952381" imgH="344853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219200"/>
                        <a:ext cx="4176713" cy="4876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3987366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DA3B5A8A-A6FF-4D7B-9288-C0E996F590FB}" type="slidenum">
              <a:rPr lang="en-US"/>
              <a:pPr/>
              <a:t>72</a:t>
            </a:fld>
            <a:endParaRPr lang="en-US"/>
          </a:p>
        </p:txBody>
      </p:sp>
      <p:graphicFrame>
        <p:nvGraphicFramePr>
          <p:cNvPr id="405507" name="Object 3"/>
          <p:cNvGraphicFramePr>
            <a:graphicFrameLocks noChangeAspect="1"/>
          </p:cNvGraphicFramePr>
          <p:nvPr>
            <p:extLst>
              <p:ext uri="{D42A27DB-BD31-4B8C-83A1-F6EECF244321}">
                <p14:modId xmlns:p14="http://schemas.microsoft.com/office/powerpoint/2010/main" val="1785256572"/>
              </p:ext>
            </p:extLst>
          </p:nvPr>
        </p:nvGraphicFramePr>
        <p:xfrm>
          <a:off x="2165350" y="1027113"/>
          <a:ext cx="6630988" cy="4533900"/>
        </p:xfrm>
        <a:graphic>
          <a:graphicData uri="http://schemas.openxmlformats.org/presentationml/2006/ole">
            <mc:AlternateContent xmlns:mc="http://schemas.openxmlformats.org/markup-compatibility/2006">
              <mc:Choice xmlns:v="urn:schemas-microsoft-com:vml" Requires="v">
                <p:oleObj spid="_x0000_s133188" name="Artwork" r:id="rId4" imgW="6628571" imgH="4533333" progId="">
                  <p:embed/>
                </p:oleObj>
              </mc:Choice>
              <mc:Fallback>
                <p:oleObj name="Artwork" r:id="rId4" imgW="6628571" imgH="4533333"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5350" y="1027113"/>
                        <a:ext cx="6630988" cy="4533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5508" name="Rectangle 4"/>
          <p:cNvSpPr>
            <a:spLocks noGrp="1" noChangeArrowheads="1"/>
          </p:cNvSpPr>
          <p:nvPr>
            <p:ph type="body" idx="1"/>
          </p:nvPr>
        </p:nvSpPr>
        <p:spPr>
          <a:xfrm>
            <a:off x="304800" y="2667000"/>
            <a:ext cx="2759075" cy="1182688"/>
          </a:xfrm>
        </p:spPr>
        <p:txBody>
          <a:bodyPr/>
          <a:lstStyle/>
          <a:p>
            <a:pPr marL="227013" indent="-227013">
              <a:buFontTx/>
              <a:buNone/>
            </a:pPr>
            <a:r>
              <a:rPr lang="en-US"/>
              <a:t>3) </a:t>
            </a:r>
            <a:r>
              <a:rPr lang="en-US" i="1"/>
              <a:t>Parallel-in</a:t>
            </a:r>
            <a:r>
              <a:rPr lang="en-US"/>
              <a:t>, </a:t>
            </a:r>
            <a:r>
              <a:rPr lang="en-US" i="1"/>
              <a:t>serial-out</a:t>
            </a:r>
          </a:p>
        </p:txBody>
      </p:sp>
      <p:grpSp>
        <p:nvGrpSpPr>
          <p:cNvPr id="405509" name="Group 5"/>
          <p:cNvGrpSpPr>
            <a:grpSpLocks/>
          </p:cNvGrpSpPr>
          <p:nvPr/>
        </p:nvGrpSpPr>
        <p:grpSpPr bwMode="auto">
          <a:xfrm>
            <a:off x="4632325" y="5440363"/>
            <a:ext cx="1082675" cy="803275"/>
            <a:chOff x="2342" y="3600"/>
            <a:chExt cx="682" cy="506"/>
          </a:xfrm>
        </p:grpSpPr>
        <p:sp>
          <p:nvSpPr>
            <p:cNvPr id="405510" name="Text Box 6"/>
            <p:cNvSpPr txBox="1">
              <a:spLocks noChangeArrowheads="1"/>
            </p:cNvSpPr>
            <p:nvPr/>
          </p:nvSpPr>
          <p:spPr bwMode="auto">
            <a:xfrm>
              <a:off x="2342" y="3818"/>
              <a:ext cx="479" cy="288"/>
            </a:xfrm>
            <a:prstGeom prst="rect">
              <a:avLst/>
            </a:prstGeom>
            <a:noFill/>
            <a:ln w="25400">
              <a:noFill/>
              <a:miter lim="800000"/>
              <a:headEnd/>
              <a:tailEnd/>
            </a:ln>
            <a:effectLst/>
          </p:spPr>
          <p:txBody>
            <a:bodyPr wrap="none">
              <a:spAutoFit/>
            </a:bodyPr>
            <a:lstStyle/>
            <a:p>
              <a:pPr algn="l" eaLnBrk="0" hangingPunct="0"/>
              <a:r>
                <a:rPr lang="en-US" sz="2400" u="none">
                  <a:latin typeface="Helvetica" pitchFamily="34" charset="0"/>
                </a:rPr>
                <a:t>mux</a:t>
              </a:r>
            </a:p>
          </p:txBody>
        </p:sp>
        <p:sp>
          <p:nvSpPr>
            <p:cNvPr id="405511" name="Line 7"/>
            <p:cNvSpPr>
              <a:spLocks noChangeShapeType="1"/>
            </p:cNvSpPr>
            <p:nvPr/>
          </p:nvSpPr>
          <p:spPr bwMode="auto">
            <a:xfrm flipV="1">
              <a:off x="2832" y="3600"/>
              <a:ext cx="192" cy="336"/>
            </a:xfrm>
            <a:prstGeom prst="line">
              <a:avLst/>
            </a:prstGeom>
            <a:noFill/>
            <a:ln w="25400">
              <a:solidFill>
                <a:schemeClr val="tx1"/>
              </a:solidFill>
              <a:round/>
              <a:headEnd/>
              <a:tailEnd type="triangle" w="med" len="med"/>
            </a:ln>
            <a:effectLst/>
          </p:spPr>
          <p:txBody>
            <a:bodyPr wrap="none" anchor="ctr"/>
            <a:lstStyle/>
            <a:p>
              <a:endParaRPr lang="en-US" u="none"/>
            </a:p>
          </p:txBody>
        </p:sp>
      </p:grpSp>
      <p:sp>
        <p:nvSpPr>
          <p:cNvPr id="405514" name="Rectangle 10"/>
          <p:cNvSpPr>
            <a:spLocks noGrp="1" noChangeArrowheads="1"/>
          </p:cNvSpPr>
          <p:nvPr>
            <p:ph type="title"/>
          </p:nvPr>
        </p:nvSpPr>
        <p:spPr>
          <a:xfrm>
            <a:off x="685800" y="152400"/>
            <a:ext cx="7772400" cy="609600"/>
          </a:xfrm>
          <a:noFill/>
          <a:ln/>
        </p:spPr>
        <p:txBody>
          <a:bodyPr/>
          <a:lstStyle/>
          <a:p>
            <a:r>
              <a:rPr lang="en-US"/>
              <a:t>Conversão paralelo/série</a:t>
            </a:r>
          </a:p>
        </p:txBody>
      </p:sp>
    </p:spTree>
    <p:extLst>
      <p:ext uri="{BB962C8B-B14F-4D97-AF65-F5344CB8AC3E}">
        <p14:creationId xmlns:p14="http://schemas.microsoft.com/office/powerpoint/2010/main" val="429278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5509"/>
                                        </p:tgtEl>
                                        <p:attrNameLst>
                                          <p:attrName>style.visibility</p:attrName>
                                        </p:attrNameLst>
                                      </p:cBhvr>
                                      <p:to>
                                        <p:strVal val="visible"/>
                                      </p:to>
                                    </p:set>
                                    <p:anim calcmode="lin" valueType="num">
                                      <p:cBhvr additive="base">
                                        <p:cTn id="7" dur="500" fill="hold"/>
                                        <p:tgtEl>
                                          <p:spTgt spid="405509"/>
                                        </p:tgtEl>
                                        <p:attrNameLst>
                                          <p:attrName>ppt_x</p:attrName>
                                        </p:attrNameLst>
                                      </p:cBhvr>
                                      <p:tavLst>
                                        <p:tav tm="0">
                                          <p:val>
                                            <p:strVal val="#ppt_x"/>
                                          </p:val>
                                        </p:tav>
                                        <p:tav tm="100000">
                                          <p:val>
                                            <p:strVal val="#ppt_x"/>
                                          </p:val>
                                        </p:tav>
                                      </p:tavLst>
                                    </p:anim>
                                    <p:anim calcmode="lin" valueType="num">
                                      <p:cBhvr additive="base">
                                        <p:cTn id="8" dur="500" fill="hold"/>
                                        <p:tgtEl>
                                          <p:spTgt spid="4055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57812BA-1621-4655-9C63-1E2E043DD83F}" type="slidenum">
              <a:rPr lang="en-US"/>
              <a:pPr/>
              <a:t>73</a:t>
            </a:fld>
            <a:endParaRPr lang="en-US"/>
          </a:p>
        </p:txBody>
      </p:sp>
      <p:sp>
        <p:nvSpPr>
          <p:cNvPr id="485378" name="Rectangle 2"/>
          <p:cNvSpPr>
            <a:spLocks noGrp="1" noChangeArrowheads="1"/>
          </p:cNvSpPr>
          <p:nvPr>
            <p:ph type="title"/>
          </p:nvPr>
        </p:nvSpPr>
        <p:spPr>
          <a:xfrm>
            <a:off x="0" y="312738"/>
            <a:ext cx="9144000" cy="609600"/>
          </a:xfrm>
        </p:spPr>
        <p:txBody>
          <a:bodyPr/>
          <a:lstStyle/>
          <a:p>
            <a:r>
              <a:rPr lang="en-US"/>
              <a:t>Sistemas de transmissão série</a:t>
            </a:r>
          </a:p>
        </p:txBody>
      </p:sp>
      <p:graphicFrame>
        <p:nvGraphicFramePr>
          <p:cNvPr id="485379" name="Object 3"/>
          <p:cNvGraphicFramePr>
            <a:graphicFrameLocks noChangeAspect="1"/>
          </p:cNvGraphicFramePr>
          <p:nvPr/>
        </p:nvGraphicFramePr>
        <p:xfrm>
          <a:off x="458788" y="1336675"/>
          <a:ext cx="8153400" cy="4349750"/>
        </p:xfrm>
        <a:graphic>
          <a:graphicData uri="http://schemas.openxmlformats.org/presentationml/2006/ole">
            <mc:AlternateContent xmlns:mc="http://schemas.openxmlformats.org/markup-compatibility/2006">
              <mc:Choice xmlns:v="urn:schemas-microsoft-com:vml" Requires="v">
                <p:oleObj spid="_x0000_s134212" name="Artwork" r:id="rId4" imgW="6533333" imgH="3486637" progId="">
                  <p:embed/>
                </p:oleObj>
              </mc:Choice>
              <mc:Fallback>
                <p:oleObj name="Artwork" r:id="rId4" imgW="6533333" imgH="348663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788" y="1336675"/>
                        <a:ext cx="8153400" cy="4349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439431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1C2CBC9-B851-486D-B4AF-9C34D61DB97E}" type="slidenum">
              <a:rPr lang="en-US"/>
              <a:pPr/>
              <a:t>74</a:t>
            </a:fld>
            <a:endParaRPr lang="en-US"/>
          </a:p>
        </p:txBody>
      </p:sp>
      <p:sp>
        <p:nvSpPr>
          <p:cNvPr id="406530" name="Rectangle 2"/>
          <p:cNvSpPr>
            <a:spLocks noGrp="1" noChangeArrowheads="1"/>
          </p:cNvSpPr>
          <p:nvPr>
            <p:ph type="title"/>
          </p:nvPr>
        </p:nvSpPr>
        <p:spPr>
          <a:xfrm>
            <a:off x="685800" y="152400"/>
            <a:ext cx="7772400" cy="609600"/>
          </a:xfrm>
        </p:spPr>
        <p:txBody>
          <a:bodyPr/>
          <a:lstStyle/>
          <a:p>
            <a:r>
              <a:rPr lang="en-US"/>
              <a:t>Qualquer conversão</a:t>
            </a:r>
          </a:p>
        </p:txBody>
      </p:sp>
      <p:graphicFrame>
        <p:nvGraphicFramePr>
          <p:cNvPr id="406531" name="Object 3"/>
          <p:cNvGraphicFramePr>
            <a:graphicFrameLocks noChangeAspect="1"/>
          </p:cNvGraphicFramePr>
          <p:nvPr/>
        </p:nvGraphicFramePr>
        <p:xfrm>
          <a:off x="2057400" y="1066800"/>
          <a:ext cx="6934200" cy="4962525"/>
        </p:xfrm>
        <a:graphic>
          <a:graphicData uri="http://schemas.openxmlformats.org/presentationml/2006/ole">
            <mc:AlternateContent xmlns:mc="http://schemas.openxmlformats.org/markup-compatibility/2006">
              <mc:Choice xmlns:v="urn:schemas-microsoft-com:vml" Requires="v">
                <p:oleObj spid="_x0000_s135236" name="Artwork" r:id="rId4" imgW="6335009" imgH="4533333" progId="">
                  <p:embed/>
                </p:oleObj>
              </mc:Choice>
              <mc:Fallback>
                <p:oleObj name="Artwork" r:id="rId4" imgW="6335009" imgH="4533333"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066800"/>
                        <a:ext cx="6934200" cy="4962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6532" name="Rectangle 4"/>
          <p:cNvSpPr>
            <a:spLocks noGrp="1" noChangeArrowheads="1"/>
          </p:cNvSpPr>
          <p:nvPr>
            <p:ph type="body" idx="1"/>
          </p:nvPr>
        </p:nvSpPr>
        <p:spPr>
          <a:xfrm>
            <a:off x="266700" y="2667000"/>
            <a:ext cx="2732088" cy="1211263"/>
          </a:xfrm>
        </p:spPr>
        <p:txBody>
          <a:bodyPr/>
          <a:lstStyle/>
          <a:p>
            <a:pPr marL="227013" indent="-227013">
              <a:buFontTx/>
              <a:buNone/>
            </a:pPr>
            <a:r>
              <a:rPr lang="en-US"/>
              <a:t>4) </a:t>
            </a:r>
            <a:r>
              <a:rPr lang="en-US" i="1"/>
              <a:t>Parallel-in</a:t>
            </a:r>
            <a:r>
              <a:rPr lang="en-US"/>
              <a:t>,</a:t>
            </a:r>
          </a:p>
          <a:p>
            <a:pPr marL="227013" indent="-227013">
              <a:buFontTx/>
              <a:buNone/>
            </a:pPr>
            <a:r>
              <a:rPr lang="en-US" i="1"/>
              <a:t>parallel-out</a:t>
            </a:r>
          </a:p>
        </p:txBody>
      </p:sp>
    </p:spTree>
    <p:extLst>
      <p:ext uri="{BB962C8B-B14F-4D97-AF65-F5344CB8AC3E}">
        <p14:creationId xmlns:p14="http://schemas.microsoft.com/office/powerpoint/2010/main" val="155126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45CBD99-338C-4CE7-8A56-811F4FB64DDE}" type="slidenum">
              <a:rPr lang="en-US"/>
              <a:pPr/>
              <a:t>75</a:t>
            </a:fld>
            <a:endParaRPr lang="en-US"/>
          </a:p>
        </p:txBody>
      </p:sp>
      <p:sp>
        <p:nvSpPr>
          <p:cNvPr id="407555" name="Rectangle 3"/>
          <p:cNvSpPr>
            <a:spLocks noGrp="1" noChangeArrowheads="1"/>
          </p:cNvSpPr>
          <p:nvPr>
            <p:ph type="body" idx="1"/>
          </p:nvPr>
        </p:nvSpPr>
        <p:spPr>
          <a:xfrm>
            <a:off x="0" y="1447800"/>
            <a:ext cx="3195638" cy="1498600"/>
          </a:xfrm>
        </p:spPr>
        <p:txBody>
          <a:bodyPr/>
          <a:lstStyle/>
          <a:p>
            <a:pPr marL="227013" indent="-227013" algn="ctr">
              <a:lnSpc>
                <a:spcPct val="90000"/>
              </a:lnSpc>
              <a:buFontTx/>
              <a:buNone/>
            </a:pPr>
            <a:r>
              <a:rPr lang="en-US" dirty="0" err="1"/>
              <a:t>Registo</a:t>
            </a:r>
            <a:r>
              <a:rPr lang="en-US" dirty="0"/>
              <a:t> de </a:t>
            </a:r>
            <a:r>
              <a:rPr lang="en-US" dirty="0" err="1"/>
              <a:t>deslocamento</a:t>
            </a:r>
            <a:r>
              <a:rPr lang="en-US" dirty="0"/>
              <a:t> </a:t>
            </a:r>
            <a:r>
              <a:rPr lang="en-US" dirty="0" smtClean="0"/>
              <a:t>universal</a:t>
            </a:r>
          </a:p>
          <a:p>
            <a:pPr marL="227013" indent="-227013" algn="ctr">
              <a:lnSpc>
                <a:spcPct val="90000"/>
              </a:lnSpc>
              <a:buFontTx/>
              <a:buNone/>
            </a:pPr>
            <a:r>
              <a:rPr lang="pt-PT" dirty="0" smtClean="0"/>
              <a:t>74x194</a:t>
            </a:r>
            <a:endParaRPr lang="en-US" dirty="0"/>
          </a:p>
        </p:txBody>
      </p:sp>
      <p:graphicFrame>
        <p:nvGraphicFramePr>
          <p:cNvPr id="407556" name="Object 4"/>
          <p:cNvGraphicFramePr>
            <a:graphicFrameLocks/>
          </p:cNvGraphicFramePr>
          <p:nvPr>
            <p:extLst>
              <p:ext uri="{D42A27DB-BD31-4B8C-83A1-F6EECF244321}">
                <p14:modId xmlns:p14="http://schemas.microsoft.com/office/powerpoint/2010/main" val="3533756512"/>
              </p:ext>
            </p:extLst>
          </p:nvPr>
        </p:nvGraphicFramePr>
        <p:xfrm>
          <a:off x="3559373" y="152400"/>
          <a:ext cx="5045075" cy="6049963"/>
        </p:xfrm>
        <a:graphic>
          <a:graphicData uri="http://schemas.openxmlformats.org/presentationml/2006/ole">
            <mc:AlternateContent xmlns:mc="http://schemas.openxmlformats.org/markup-compatibility/2006">
              <mc:Choice xmlns:v="urn:schemas-microsoft-com:vml" Requires="v">
                <p:oleObj spid="_x0000_s136260" name="Artwork" r:id="rId4" imgW="9066667" imgH="12676190" progId="">
                  <p:embed/>
                </p:oleObj>
              </mc:Choice>
              <mc:Fallback>
                <p:oleObj name="Artwork" r:id="rId4" imgW="9066667" imgH="1267619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373" y="152400"/>
                        <a:ext cx="5045075" cy="60499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07558" name="Picture 6"/>
          <p:cNvPicPr>
            <a:picLocks noChangeAspect="1" noChangeArrowheads="1"/>
          </p:cNvPicPr>
          <p:nvPr/>
        </p:nvPicPr>
        <p:blipFill>
          <a:blip r:embed="rId6" cstate="print"/>
          <a:srcRect/>
          <a:stretch>
            <a:fillRect/>
          </a:stretch>
        </p:blipFill>
        <p:spPr bwMode="auto">
          <a:xfrm>
            <a:off x="35496" y="5157192"/>
            <a:ext cx="3593408" cy="978432"/>
          </a:xfrm>
          <a:prstGeom prst="rect">
            <a:avLst/>
          </a:prstGeom>
          <a:noFill/>
          <a:ln w="25400" cap="flat" cmpd="sng" algn="ctr">
            <a:noFill/>
            <a:prstDash val="solid"/>
            <a:miter lim="800000"/>
            <a:headEnd/>
            <a:tailEnd/>
          </a:ln>
        </p:spPr>
      </p:pic>
    </p:spTree>
    <p:extLst>
      <p:ext uri="{BB962C8B-B14F-4D97-AF65-F5344CB8AC3E}">
        <p14:creationId xmlns:p14="http://schemas.microsoft.com/office/powerpoint/2010/main" val="16786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07558"/>
                                        </p:tgtEl>
                                        <p:attrNameLst>
                                          <p:attrName>style.visibility</p:attrName>
                                        </p:attrNameLst>
                                      </p:cBhvr>
                                      <p:to>
                                        <p:strVal val="visible"/>
                                      </p:to>
                                    </p:set>
                                    <p:animEffect transition="in" filter="dissolve">
                                      <p:cBhvr>
                                        <p:cTn id="7" dur="500"/>
                                        <p:tgtEl>
                                          <p:spTgt spid="407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3BDD769-E5C6-4994-AD36-B765AF865421}" type="slidenum">
              <a:rPr lang="en-US"/>
              <a:pPr/>
              <a:t>76</a:t>
            </a:fld>
            <a:endParaRPr lang="en-US"/>
          </a:p>
        </p:txBody>
      </p:sp>
      <p:sp>
        <p:nvSpPr>
          <p:cNvPr id="408578" name="Rectangle 2"/>
          <p:cNvSpPr>
            <a:spLocks noGrp="1" noChangeArrowheads="1"/>
          </p:cNvSpPr>
          <p:nvPr>
            <p:ph type="title"/>
          </p:nvPr>
        </p:nvSpPr>
        <p:spPr/>
        <p:txBody>
          <a:bodyPr/>
          <a:lstStyle/>
          <a:p>
            <a:r>
              <a:rPr lang="en-US"/>
              <a:t>Detalhe de um andar do 74x194</a:t>
            </a:r>
          </a:p>
        </p:txBody>
      </p:sp>
      <p:graphicFrame>
        <p:nvGraphicFramePr>
          <p:cNvPr id="408580" name="Object 4"/>
          <p:cNvGraphicFramePr>
            <a:graphicFrameLocks noChangeAspect="1"/>
          </p:cNvGraphicFramePr>
          <p:nvPr/>
        </p:nvGraphicFramePr>
        <p:xfrm>
          <a:off x="533400" y="1320800"/>
          <a:ext cx="8305800" cy="3630613"/>
        </p:xfrm>
        <a:graphic>
          <a:graphicData uri="http://schemas.openxmlformats.org/presentationml/2006/ole">
            <mc:AlternateContent xmlns:mc="http://schemas.openxmlformats.org/markup-compatibility/2006">
              <mc:Choice xmlns:v="urn:schemas-microsoft-com:vml" Requires="v">
                <p:oleObj spid="_x0000_s137284" name="Artwork" r:id="rId4" imgW="6897063" imgH="12361905" progId="">
                  <p:embed/>
                </p:oleObj>
              </mc:Choice>
              <mc:Fallback>
                <p:oleObj name="Artwork" r:id="rId4" imgW="6897063" imgH="12361905"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t="29375" b="46251"/>
                      <a:stretch>
                        <a:fillRect/>
                      </a:stretch>
                    </p:blipFill>
                    <p:spPr bwMode="auto">
                      <a:xfrm>
                        <a:off x="533400" y="1320800"/>
                        <a:ext cx="8305800" cy="3630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187885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3B0F4F9E-92BB-4046-8DB1-AA5A0A9D0514}" type="slidenum">
              <a:rPr lang="en-US"/>
              <a:pPr/>
              <a:t>77</a:t>
            </a:fld>
            <a:endParaRPr lang="en-US"/>
          </a:p>
        </p:txBody>
      </p:sp>
      <p:sp>
        <p:nvSpPr>
          <p:cNvPr id="410626" name="Rectangle 2"/>
          <p:cNvSpPr>
            <a:spLocks noGrp="1" noChangeArrowheads="1"/>
          </p:cNvSpPr>
          <p:nvPr>
            <p:ph type="title"/>
          </p:nvPr>
        </p:nvSpPr>
        <p:spPr>
          <a:xfrm>
            <a:off x="188913" y="2065338"/>
            <a:ext cx="5270500" cy="1066800"/>
          </a:xfrm>
        </p:spPr>
        <p:txBody>
          <a:bodyPr/>
          <a:lstStyle/>
          <a:p>
            <a:r>
              <a:rPr lang="en-US"/>
              <a:t>Contador em anel </a:t>
            </a:r>
            <a:br>
              <a:rPr lang="en-US"/>
            </a:br>
            <a:r>
              <a:rPr lang="en-US"/>
              <a:t>(</a:t>
            </a:r>
            <a:r>
              <a:rPr lang="en-US" i="1"/>
              <a:t>ring counter</a:t>
            </a:r>
            <a:r>
              <a:rPr lang="en-US"/>
              <a:t>)</a:t>
            </a:r>
          </a:p>
        </p:txBody>
      </p:sp>
      <p:graphicFrame>
        <p:nvGraphicFramePr>
          <p:cNvPr id="410628" name="Object 4"/>
          <p:cNvGraphicFramePr>
            <a:graphicFrameLocks noChangeAspect="1"/>
          </p:cNvGraphicFramePr>
          <p:nvPr/>
        </p:nvGraphicFramePr>
        <p:xfrm>
          <a:off x="5045075" y="12700"/>
          <a:ext cx="3268663" cy="3352800"/>
        </p:xfrm>
        <a:graphic>
          <a:graphicData uri="http://schemas.openxmlformats.org/presentationml/2006/ole">
            <mc:AlternateContent xmlns:mc="http://schemas.openxmlformats.org/markup-compatibility/2006">
              <mc:Choice xmlns:v="urn:schemas-microsoft-com:vml" Requires="v">
                <p:oleObj spid="_x0000_s138374" name="Artwork" r:id="rId4" imgW="3715269" imgH="3809524" progId="">
                  <p:embed/>
                </p:oleObj>
              </mc:Choice>
              <mc:Fallback>
                <p:oleObj name="Artwork" r:id="rId4" imgW="3715269" imgH="380952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5075" y="12700"/>
                        <a:ext cx="3268663" cy="3352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629" name="Object 5"/>
          <p:cNvGraphicFramePr>
            <a:graphicFrameLocks noChangeAspect="1"/>
          </p:cNvGraphicFramePr>
          <p:nvPr/>
        </p:nvGraphicFramePr>
        <p:xfrm>
          <a:off x="914400" y="3543300"/>
          <a:ext cx="7088188" cy="2781300"/>
        </p:xfrm>
        <a:graphic>
          <a:graphicData uri="http://schemas.openxmlformats.org/presentationml/2006/ole">
            <mc:AlternateContent xmlns:mc="http://schemas.openxmlformats.org/markup-compatibility/2006">
              <mc:Choice xmlns:v="urn:schemas-microsoft-com:vml" Requires="v">
                <p:oleObj spid="_x0000_s138375" name="Artwork" r:id="rId6" imgW="6552381" imgH="2781688" progId="">
                  <p:embed/>
                </p:oleObj>
              </mc:Choice>
              <mc:Fallback>
                <p:oleObj name="Artwork" r:id="rId6" imgW="6552381" imgH="2781688"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543300"/>
                        <a:ext cx="7088188" cy="2781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161219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24" name="Picture 4"/>
          <p:cNvPicPr>
            <a:picLocks noChangeAspect="1" noChangeArrowheads="1"/>
          </p:cNvPicPr>
          <p:nvPr/>
        </p:nvPicPr>
        <p:blipFill>
          <a:blip r:embed="rId3" cstate="print"/>
          <a:srcRect/>
          <a:stretch>
            <a:fillRect/>
          </a:stretch>
        </p:blipFill>
        <p:spPr bwMode="auto">
          <a:xfrm>
            <a:off x="429661" y="1971452"/>
            <a:ext cx="8320408" cy="2829147"/>
          </a:xfrm>
          <a:prstGeom prst="rect">
            <a:avLst/>
          </a:prstGeom>
          <a:noFill/>
          <a:ln w="25400" cap="flat" cmpd="sng" algn="ctr">
            <a:noFill/>
            <a:prstDash val="solid"/>
            <a:miter lim="800000"/>
            <a:headEnd/>
            <a:tailEnd/>
          </a:ln>
        </p:spPr>
      </p:pic>
      <p:sp>
        <p:nvSpPr>
          <p:cNvPr id="6" name="Slide Number Placeholder 4"/>
          <p:cNvSpPr>
            <a:spLocks noGrp="1"/>
          </p:cNvSpPr>
          <p:nvPr>
            <p:ph type="sldNum" sz="quarter" idx="11"/>
          </p:nvPr>
        </p:nvSpPr>
        <p:spPr/>
        <p:txBody>
          <a:bodyPr/>
          <a:lstStyle/>
          <a:p>
            <a:fld id="{3B0F4F9E-92BB-4046-8DB1-AA5A0A9D0514}" type="slidenum">
              <a:rPr lang="en-US"/>
              <a:pPr/>
              <a:t>78</a:t>
            </a:fld>
            <a:endParaRPr lang="en-US"/>
          </a:p>
        </p:txBody>
      </p:sp>
      <p:sp>
        <p:nvSpPr>
          <p:cNvPr id="410626" name="Rectangle 2"/>
          <p:cNvSpPr>
            <a:spLocks noGrp="1" noChangeArrowheads="1"/>
          </p:cNvSpPr>
          <p:nvPr>
            <p:ph type="title"/>
          </p:nvPr>
        </p:nvSpPr>
        <p:spPr>
          <a:xfrm>
            <a:off x="137154" y="262417"/>
            <a:ext cx="6830574" cy="1066800"/>
          </a:xfrm>
        </p:spPr>
        <p:txBody>
          <a:bodyPr/>
          <a:lstStyle/>
          <a:p>
            <a:r>
              <a:rPr lang="en-US" i="1" dirty="0" err="1" smtClean="0"/>
              <a:t>Diagrama</a:t>
            </a:r>
            <a:r>
              <a:rPr lang="en-US" i="1" dirty="0" smtClean="0"/>
              <a:t> de </a:t>
            </a:r>
            <a:r>
              <a:rPr lang="en-US" i="1" dirty="0" err="1" smtClean="0"/>
              <a:t>estados</a:t>
            </a:r>
            <a:endParaRPr lang="en-US" i="1" dirty="0"/>
          </a:p>
        </p:txBody>
      </p:sp>
    </p:spTree>
    <p:extLst>
      <p:ext uri="{BB962C8B-B14F-4D97-AF65-F5344CB8AC3E}">
        <p14:creationId xmlns:p14="http://schemas.microsoft.com/office/powerpoint/2010/main" val="141302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1524"/>
                                        </p:tgtEl>
                                        <p:attrNameLst>
                                          <p:attrName>style.visibility</p:attrName>
                                        </p:attrNameLst>
                                      </p:cBhvr>
                                      <p:to>
                                        <p:strVal val="visible"/>
                                      </p:to>
                                    </p:set>
                                    <p:animEffect transition="in" filter="dissolve">
                                      <p:cBhvr>
                                        <p:cTn id="7" dur="500"/>
                                        <p:tgtEl>
                                          <p:spTgt spid="491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3570" name="Picture 2"/>
          <p:cNvPicPr>
            <a:picLocks noChangeAspect="1" noChangeArrowheads="1"/>
          </p:cNvPicPr>
          <p:nvPr/>
        </p:nvPicPr>
        <p:blipFill>
          <a:blip r:embed="rId3" cstate="print"/>
          <a:srcRect/>
          <a:stretch>
            <a:fillRect/>
          </a:stretch>
        </p:blipFill>
        <p:spPr bwMode="auto">
          <a:xfrm>
            <a:off x="458796" y="2603501"/>
            <a:ext cx="6237660" cy="3392234"/>
          </a:xfrm>
          <a:prstGeom prst="rect">
            <a:avLst/>
          </a:prstGeom>
          <a:noFill/>
          <a:ln w="25400" cap="flat" cmpd="sng" algn="ctr">
            <a:noFill/>
            <a:prstDash val="solid"/>
            <a:miter lim="800000"/>
            <a:headEnd/>
            <a:tailEnd/>
          </a:ln>
        </p:spPr>
      </p:pic>
      <p:sp>
        <p:nvSpPr>
          <p:cNvPr id="6" name="Slide Number Placeholder 4"/>
          <p:cNvSpPr>
            <a:spLocks noGrp="1"/>
          </p:cNvSpPr>
          <p:nvPr>
            <p:ph type="sldNum" sz="quarter" idx="11"/>
          </p:nvPr>
        </p:nvSpPr>
        <p:spPr/>
        <p:txBody>
          <a:bodyPr/>
          <a:lstStyle/>
          <a:p>
            <a:fld id="{3B0F4F9E-92BB-4046-8DB1-AA5A0A9D0514}" type="slidenum">
              <a:rPr lang="en-US"/>
              <a:pPr/>
              <a:t>79</a:t>
            </a:fld>
            <a:endParaRPr lang="en-US"/>
          </a:p>
        </p:txBody>
      </p:sp>
      <p:sp>
        <p:nvSpPr>
          <p:cNvPr id="410626" name="Rectangle 2"/>
          <p:cNvSpPr>
            <a:spLocks noGrp="1" noChangeArrowheads="1"/>
          </p:cNvSpPr>
          <p:nvPr>
            <p:ph type="title"/>
          </p:nvPr>
        </p:nvSpPr>
        <p:spPr>
          <a:xfrm>
            <a:off x="137154" y="262417"/>
            <a:ext cx="4160526" cy="1066800"/>
          </a:xfrm>
        </p:spPr>
        <p:txBody>
          <a:bodyPr/>
          <a:lstStyle/>
          <a:p>
            <a:r>
              <a:rPr lang="en-US" i="1" dirty="0" smtClean="0"/>
              <a:t>Self-correcting ring counter</a:t>
            </a:r>
            <a:endParaRPr lang="en-US" i="1" dirty="0"/>
          </a:p>
        </p:txBody>
      </p:sp>
      <p:pic>
        <p:nvPicPr>
          <p:cNvPr id="491525" name="Picture 5"/>
          <p:cNvPicPr>
            <a:picLocks noChangeAspect="1" noChangeArrowheads="1"/>
          </p:cNvPicPr>
          <p:nvPr/>
        </p:nvPicPr>
        <p:blipFill>
          <a:blip r:embed="rId4" cstate="print"/>
          <a:srcRect/>
          <a:stretch>
            <a:fillRect/>
          </a:stretch>
        </p:blipFill>
        <p:spPr bwMode="auto">
          <a:xfrm>
            <a:off x="4919471" y="336423"/>
            <a:ext cx="3961257" cy="3531075"/>
          </a:xfrm>
          <a:prstGeom prst="rect">
            <a:avLst/>
          </a:prstGeom>
          <a:noFill/>
          <a:ln w="25400" cap="flat" cmpd="sng" algn="ctr">
            <a:noFill/>
            <a:prstDash val="solid"/>
            <a:miter lim="800000"/>
            <a:headEnd/>
            <a:tailEnd/>
          </a:ln>
        </p:spPr>
      </p:pic>
    </p:spTree>
    <p:extLst>
      <p:ext uri="{BB962C8B-B14F-4D97-AF65-F5344CB8AC3E}">
        <p14:creationId xmlns:p14="http://schemas.microsoft.com/office/powerpoint/2010/main" val="243492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1525"/>
                                        </p:tgtEl>
                                        <p:attrNameLst>
                                          <p:attrName>style.visibility</p:attrName>
                                        </p:attrNameLst>
                                      </p:cBhvr>
                                      <p:to>
                                        <p:strVal val="visible"/>
                                      </p:to>
                                    </p:set>
                                    <p:animEffect transition="in" filter="dissolve">
                                      <p:cBhvr>
                                        <p:cTn id="7" dur="500"/>
                                        <p:tgtEl>
                                          <p:spTgt spid="4915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3570"/>
                                        </p:tgtEl>
                                        <p:attrNameLst>
                                          <p:attrName>style.visibility</p:attrName>
                                        </p:attrNameLst>
                                      </p:cBhvr>
                                      <p:to>
                                        <p:strVal val="visible"/>
                                      </p:to>
                                    </p:set>
                                    <p:animEffect transition="in" filter="dissolve">
                                      <p:cBhvr>
                                        <p:cTn id="12" dur="500"/>
                                        <p:tgtEl>
                                          <p:spTgt spid="493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2340" name="Object 4"/>
          <p:cNvGraphicFramePr>
            <a:graphicFrameLocks noChangeAspect="1"/>
          </p:cNvGraphicFramePr>
          <p:nvPr/>
        </p:nvGraphicFramePr>
        <p:xfrm>
          <a:off x="488950" y="2174875"/>
          <a:ext cx="7467600" cy="3702050"/>
        </p:xfrm>
        <a:graphic>
          <a:graphicData uri="http://schemas.openxmlformats.org/presentationml/2006/ole">
            <mc:AlternateContent xmlns:mc="http://schemas.openxmlformats.org/markup-compatibility/2006">
              <mc:Choice xmlns:v="urn:schemas-microsoft-com:vml" Requires="v">
                <p:oleObj spid="_x0000_s93342" name="Artwork" r:id="rId4" imgW="4590476" imgH="2276793" progId="">
                  <p:embed/>
                </p:oleObj>
              </mc:Choice>
              <mc:Fallback>
                <p:oleObj name="Artwork" r:id="rId4" imgW="4590476" imgH="2276793"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 y="2174875"/>
                        <a:ext cx="7467600" cy="3702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42" name="Object 6"/>
          <p:cNvGraphicFramePr>
            <a:graphicFrameLocks noGrp="1" noChangeAspect="1"/>
          </p:cNvGraphicFramePr>
          <p:nvPr>
            <p:ph idx="1"/>
          </p:nvPr>
        </p:nvGraphicFramePr>
        <p:xfrm>
          <a:off x="5219700" y="1123950"/>
          <a:ext cx="2882900" cy="2160588"/>
        </p:xfrm>
        <a:graphic>
          <a:graphicData uri="http://schemas.openxmlformats.org/presentationml/2006/ole">
            <mc:AlternateContent xmlns:mc="http://schemas.openxmlformats.org/markup-compatibility/2006">
              <mc:Choice xmlns:v="urn:schemas-microsoft-com:vml" Requires="v">
                <p:oleObj spid="_x0000_s93343" name="Artwork" r:id="rId6" imgW="2190476" imgH="1371429" progId="">
                  <p:embed/>
                </p:oleObj>
              </mc:Choice>
              <mc:Fallback>
                <p:oleObj name="Artwork" r:id="rId6" imgW="2190476" imgH="1371429"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r="16435"/>
                      <a:stretch>
                        <a:fillRect/>
                      </a:stretch>
                    </p:blipFill>
                    <p:spPr bwMode="auto">
                      <a:xfrm>
                        <a:off x="5219700" y="1123950"/>
                        <a:ext cx="2882900" cy="2160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WordArt 2"/>
          <p:cNvSpPr>
            <a:spLocks noChangeArrowheads="1" noChangeShapeType="1" noTextEdit="1"/>
          </p:cNvSpPr>
          <p:nvPr/>
        </p:nvSpPr>
        <p:spPr bwMode="auto">
          <a:xfrm>
            <a:off x="468312" y="188913"/>
            <a:ext cx="5039791" cy="461962"/>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Pontos de equilíbrio</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Tree>
    <p:extLst>
      <p:ext uri="{BB962C8B-B14F-4D97-AF65-F5344CB8AC3E}">
        <p14:creationId xmlns:p14="http://schemas.microsoft.com/office/powerpoint/2010/main" val="41586241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BDFFD6E-A125-4B10-AF54-DE411F12F2C4}" type="slidenum">
              <a:rPr lang="en-US"/>
              <a:pPr/>
              <a:t>80</a:t>
            </a:fld>
            <a:endParaRPr lang="en-US"/>
          </a:p>
        </p:txBody>
      </p:sp>
      <p:sp>
        <p:nvSpPr>
          <p:cNvPr id="411650" name="Rectangle 2"/>
          <p:cNvSpPr>
            <a:spLocks noGrp="1" noChangeArrowheads="1"/>
          </p:cNvSpPr>
          <p:nvPr>
            <p:ph type="title"/>
          </p:nvPr>
        </p:nvSpPr>
        <p:spPr>
          <a:xfrm>
            <a:off x="685800" y="457200"/>
            <a:ext cx="3217863" cy="1704975"/>
          </a:xfrm>
        </p:spPr>
        <p:txBody>
          <a:bodyPr/>
          <a:lstStyle/>
          <a:p>
            <a:r>
              <a:rPr lang="en-US"/>
              <a:t>Contador de Johnson </a:t>
            </a:r>
            <a:r>
              <a:rPr lang="en-US" sz="3600"/>
              <a:t>(</a:t>
            </a:r>
            <a:r>
              <a:rPr lang="en-US" sz="3600" i="1"/>
              <a:t>twisted ring)</a:t>
            </a:r>
            <a:r>
              <a:rPr lang="en-US"/>
              <a:t> </a:t>
            </a:r>
          </a:p>
        </p:txBody>
      </p:sp>
      <p:graphicFrame>
        <p:nvGraphicFramePr>
          <p:cNvPr id="411652" name="Object 4"/>
          <p:cNvGraphicFramePr>
            <a:graphicFrameLocks noChangeAspect="1"/>
          </p:cNvGraphicFramePr>
          <p:nvPr/>
        </p:nvGraphicFramePr>
        <p:xfrm>
          <a:off x="381000" y="3365500"/>
          <a:ext cx="8440738" cy="2790825"/>
        </p:xfrm>
        <a:graphic>
          <a:graphicData uri="http://schemas.openxmlformats.org/presentationml/2006/ole">
            <mc:AlternateContent xmlns:mc="http://schemas.openxmlformats.org/markup-compatibility/2006">
              <mc:Choice xmlns:v="urn:schemas-microsoft-com:vml" Requires="v">
                <p:oleObj spid="_x0000_s139398" name="Artwork" r:id="rId4" imgW="8438095" imgH="3296110" progId="">
                  <p:embed/>
                </p:oleObj>
              </mc:Choice>
              <mc:Fallback>
                <p:oleObj name="Artwork" r:id="rId4" imgW="8438095" imgH="329611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b="15317"/>
                      <a:stretch>
                        <a:fillRect/>
                      </a:stretch>
                    </p:blipFill>
                    <p:spPr bwMode="auto">
                      <a:xfrm>
                        <a:off x="381000" y="3365500"/>
                        <a:ext cx="8440738" cy="2790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1653" name="Object 5"/>
          <p:cNvGraphicFramePr>
            <a:graphicFrameLocks noChangeAspect="1"/>
          </p:cNvGraphicFramePr>
          <p:nvPr/>
        </p:nvGraphicFramePr>
        <p:xfrm>
          <a:off x="5016500" y="177800"/>
          <a:ext cx="3746500" cy="3806825"/>
        </p:xfrm>
        <a:graphic>
          <a:graphicData uri="http://schemas.openxmlformats.org/presentationml/2006/ole">
            <mc:AlternateContent xmlns:mc="http://schemas.openxmlformats.org/markup-compatibility/2006">
              <mc:Choice xmlns:v="urn:schemas-microsoft-com:vml" Requires="v">
                <p:oleObj spid="_x0000_s139399" name="Artwork" r:id="rId6" imgW="4161905" imgH="4229690" progId="">
                  <p:embed/>
                </p:oleObj>
              </mc:Choice>
              <mc:Fallback>
                <p:oleObj name="Artwork" r:id="rId6" imgW="4161905" imgH="422969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6500" y="177800"/>
                        <a:ext cx="3746500" cy="3806825"/>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069735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BDFFD6E-A125-4B10-AF54-DE411F12F2C4}" type="slidenum">
              <a:rPr lang="en-US"/>
              <a:pPr/>
              <a:t>81</a:t>
            </a:fld>
            <a:endParaRPr lang="en-US"/>
          </a:p>
        </p:txBody>
      </p:sp>
      <p:sp>
        <p:nvSpPr>
          <p:cNvPr id="411650" name="Rectangle 2"/>
          <p:cNvSpPr>
            <a:spLocks noGrp="1" noChangeArrowheads="1"/>
          </p:cNvSpPr>
          <p:nvPr>
            <p:ph type="title"/>
          </p:nvPr>
        </p:nvSpPr>
        <p:spPr>
          <a:xfrm>
            <a:off x="356616" y="164592"/>
            <a:ext cx="8238744" cy="1247775"/>
          </a:xfrm>
        </p:spPr>
        <p:txBody>
          <a:bodyPr/>
          <a:lstStyle/>
          <a:p>
            <a:r>
              <a:rPr lang="en-US" dirty="0" smtClean="0"/>
              <a:t>Self-correcting Johnson counter</a:t>
            </a:r>
            <a:endParaRPr lang="en-US" dirty="0"/>
          </a:p>
        </p:txBody>
      </p:sp>
      <p:pic>
        <p:nvPicPr>
          <p:cNvPr id="492548" name="Picture 4"/>
          <p:cNvPicPr>
            <a:picLocks noChangeAspect="1" noChangeArrowheads="1"/>
          </p:cNvPicPr>
          <p:nvPr/>
        </p:nvPicPr>
        <p:blipFill>
          <a:blip r:embed="rId3" cstate="print"/>
          <a:srcRect/>
          <a:stretch>
            <a:fillRect/>
          </a:stretch>
        </p:blipFill>
        <p:spPr bwMode="auto">
          <a:xfrm>
            <a:off x="2286074" y="1391291"/>
            <a:ext cx="4398189" cy="4727569"/>
          </a:xfrm>
          <a:prstGeom prst="rect">
            <a:avLst/>
          </a:prstGeom>
          <a:noFill/>
          <a:ln w="25400" cap="flat" cmpd="sng" algn="ctr">
            <a:noFill/>
            <a:prstDash val="solid"/>
            <a:miter lim="800000"/>
            <a:headEnd/>
            <a:tailEnd/>
          </a:ln>
        </p:spPr>
      </p:pic>
    </p:spTree>
    <p:extLst>
      <p:ext uri="{BB962C8B-B14F-4D97-AF65-F5344CB8AC3E}">
        <p14:creationId xmlns:p14="http://schemas.microsoft.com/office/powerpoint/2010/main" val="194711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2548"/>
                                        </p:tgtEl>
                                        <p:attrNameLst>
                                          <p:attrName>style.visibility</p:attrName>
                                        </p:attrNameLst>
                                      </p:cBhvr>
                                      <p:to>
                                        <p:strVal val="visible"/>
                                      </p:to>
                                    </p:set>
                                    <p:animEffect transition="in" filter="dissolve">
                                      <p:cBhvr>
                                        <p:cTn id="7" dur="500"/>
                                        <p:tgtEl>
                                          <p:spTgt spid="492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78B28C9-8276-40E9-984A-BBC633E736CF}" type="slidenum">
              <a:rPr lang="en-US"/>
              <a:pPr/>
              <a:t>82</a:t>
            </a:fld>
            <a:endParaRPr lang="en-US"/>
          </a:p>
        </p:txBody>
      </p:sp>
      <p:sp>
        <p:nvSpPr>
          <p:cNvPr id="475138" name="Rectangle 2"/>
          <p:cNvSpPr>
            <a:spLocks noGrp="1" noChangeArrowheads="1"/>
          </p:cNvSpPr>
          <p:nvPr>
            <p:ph type="title"/>
          </p:nvPr>
        </p:nvSpPr>
        <p:spPr/>
        <p:txBody>
          <a:bodyPr/>
          <a:lstStyle/>
          <a:p>
            <a:r>
              <a:rPr lang="pt-PT" i="1"/>
              <a:t>Shift-registers</a:t>
            </a:r>
            <a:r>
              <a:rPr lang="pt-PT"/>
              <a:t> em cascata</a:t>
            </a:r>
          </a:p>
        </p:txBody>
      </p:sp>
      <p:pic>
        <p:nvPicPr>
          <p:cNvPr id="475140" name="Picture 4"/>
          <p:cNvPicPr>
            <a:picLocks noChangeAspect="1" noChangeArrowheads="1"/>
          </p:cNvPicPr>
          <p:nvPr/>
        </p:nvPicPr>
        <p:blipFill>
          <a:blip r:embed="rId3" cstate="print"/>
          <a:srcRect/>
          <a:stretch>
            <a:fillRect/>
          </a:stretch>
        </p:blipFill>
        <p:spPr bwMode="auto">
          <a:xfrm>
            <a:off x="136525" y="1428750"/>
            <a:ext cx="8896350" cy="3973513"/>
          </a:xfrm>
          <a:prstGeom prst="rect">
            <a:avLst/>
          </a:prstGeom>
          <a:noFill/>
          <a:ln w="25400" algn="ctr">
            <a:noFill/>
            <a:miter lim="800000"/>
            <a:headEnd/>
            <a:tailEnd/>
          </a:ln>
          <a:effectLst/>
        </p:spPr>
      </p:pic>
    </p:spTree>
    <p:extLst>
      <p:ext uri="{BB962C8B-B14F-4D97-AF65-F5344CB8AC3E}">
        <p14:creationId xmlns:p14="http://schemas.microsoft.com/office/powerpoint/2010/main" val="365865798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11"/>
          </p:nvPr>
        </p:nvSpPr>
        <p:spPr/>
        <p:txBody>
          <a:bodyPr/>
          <a:lstStyle/>
          <a:p>
            <a:fld id="{5B2B791F-2599-42E1-B205-324FC210AD59}" type="slidenum">
              <a:rPr lang="en-US"/>
              <a:pPr/>
              <a:t>83</a:t>
            </a:fld>
            <a:endParaRPr lang="en-US"/>
          </a:p>
        </p:txBody>
      </p:sp>
      <p:sp>
        <p:nvSpPr>
          <p:cNvPr id="462850" name="Rectangle 2"/>
          <p:cNvSpPr>
            <a:spLocks noGrp="1" noChangeArrowheads="1"/>
          </p:cNvSpPr>
          <p:nvPr>
            <p:ph type="title"/>
          </p:nvPr>
        </p:nvSpPr>
        <p:spPr/>
        <p:txBody>
          <a:bodyPr/>
          <a:lstStyle/>
          <a:p>
            <a:r>
              <a:rPr lang="en-US"/>
              <a:t>Contadores</a:t>
            </a:r>
          </a:p>
        </p:txBody>
      </p:sp>
      <p:graphicFrame>
        <p:nvGraphicFramePr>
          <p:cNvPr id="462851" name="Object 3"/>
          <p:cNvGraphicFramePr>
            <a:graphicFrameLocks noChangeAspect="1"/>
          </p:cNvGraphicFramePr>
          <p:nvPr>
            <p:extLst>
              <p:ext uri="{D42A27DB-BD31-4B8C-83A1-F6EECF244321}">
                <p14:modId xmlns:p14="http://schemas.microsoft.com/office/powerpoint/2010/main" val="2177161498"/>
              </p:ext>
            </p:extLst>
          </p:nvPr>
        </p:nvGraphicFramePr>
        <p:xfrm>
          <a:off x="1765300" y="2247900"/>
          <a:ext cx="5943600" cy="3124200"/>
        </p:xfrm>
        <a:graphic>
          <a:graphicData uri="http://schemas.openxmlformats.org/presentationml/2006/ole">
            <mc:AlternateContent xmlns:mc="http://schemas.openxmlformats.org/markup-compatibility/2006">
              <mc:Choice xmlns:v="urn:schemas-microsoft-com:vml" Requires="v">
                <p:oleObj spid="_x0000_s140355" name="Artwork" r:id="rId4" imgW="4657143" imgH="2448267" progId="Adobe.Illustrator.7">
                  <p:embed/>
                </p:oleObj>
              </mc:Choice>
              <mc:Fallback>
                <p:oleObj name="Artwork" r:id="rId4" imgW="4657143" imgH="2448267"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5300" y="2247900"/>
                        <a:ext cx="5943600" cy="312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62852" name="Group 4"/>
          <p:cNvGrpSpPr>
            <a:grpSpLocks/>
          </p:cNvGrpSpPr>
          <p:nvPr/>
        </p:nvGrpSpPr>
        <p:grpSpPr bwMode="auto">
          <a:xfrm>
            <a:off x="596900" y="2449513"/>
            <a:ext cx="2438400" cy="396875"/>
            <a:chOff x="528" y="1711"/>
            <a:chExt cx="1536" cy="250"/>
          </a:xfrm>
        </p:grpSpPr>
        <p:sp>
          <p:nvSpPr>
            <p:cNvPr id="462853" name="Line 5"/>
            <p:cNvSpPr>
              <a:spLocks noChangeShapeType="1"/>
            </p:cNvSpPr>
            <p:nvPr/>
          </p:nvSpPr>
          <p:spPr bwMode="auto">
            <a:xfrm>
              <a:off x="1248" y="1872"/>
              <a:ext cx="816" cy="0"/>
            </a:xfrm>
            <a:prstGeom prst="line">
              <a:avLst/>
            </a:prstGeom>
            <a:noFill/>
            <a:ln w="25400">
              <a:solidFill>
                <a:schemeClr val="tx1"/>
              </a:solidFill>
              <a:round/>
              <a:headEnd/>
              <a:tailEnd type="triangle" w="med" len="med"/>
            </a:ln>
            <a:effectLst/>
          </p:spPr>
          <p:txBody>
            <a:bodyPr wrap="none" anchor="ctr"/>
            <a:lstStyle/>
            <a:p>
              <a:endParaRPr lang="en-US" u="none"/>
            </a:p>
          </p:txBody>
        </p:sp>
        <p:sp>
          <p:nvSpPr>
            <p:cNvPr id="462854" name="Text Box 6"/>
            <p:cNvSpPr txBox="1">
              <a:spLocks noChangeArrowheads="1"/>
            </p:cNvSpPr>
            <p:nvPr/>
          </p:nvSpPr>
          <p:spPr bwMode="auto">
            <a:xfrm>
              <a:off x="528" y="1711"/>
              <a:ext cx="651" cy="250"/>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RESET</a:t>
              </a:r>
            </a:p>
          </p:txBody>
        </p:sp>
      </p:grpSp>
      <p:grpSp>
        <p:nvGrpSpPr>
          <p:cNvPr id="462855" name="Group 7"/>
          <p:cNvGrpSpPr>
            <a:grpSpLocks/>
          </p:cNvGrpSpPr>
          <p:nvPr/>
        </p:nvGrpSpPr>
        <p:grpSpPr bwMode="auto">
          <a:xfrm>
            <a:off x="2590800" y="2655888"/>
            <a:ext cx="4945063" cy="2260600"/>
            <a:chOff x="1632" y="1673"/>
            <a:chExt cx="3115" cy="1424"/>
          </a:xfrm>
        </p:grpSpPr>
        <p:sp>
          <p:nvSpPr>
            <p:cNvPr id="462856" name="Text Box 8"/>
            <p:cNvSpPr txBox="1">
              <a:spLocks noChangeArrowheads="1"/>
            </p:cNvSpPr>
            <p:nvPr/>
          </p:nvSpPr>
          <p:spPr bwMode="auto">
            <a:xfrm>
              <a:off x="2646" y="1673"/>
              <a:ext cx="339" cy="250"/>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p>
          </p:txBody>
        </p:sp>
        <p:sp>
          <p:nvSpPr>
            <p:cNvPr id="462857" name="Text Box 9"/>
            <p:cNvSpPr txBox="1">
              <a:spLocks noChangeArrowheads="1"/>
            </p:cNvSpPr>
            <p:nvPr/>
          </p:nvSpPr>
          <p:spPr bwMode="auto">
            <a:xfrm>
              <a:off x="1632" y="1999"/>
              <a:ext cx="339" cy="250"/>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p>
          </p:txBody>
        </p:sp>
        <p:sp>
          <p:nvSpPr>
            <p:cNvPr id="462858" name="Text Box 10"/>
            <p:cNvSpPr txBox="1">
              <a:spLocks noChangeArrowheads="1"/>
            </p:cNvSpPr>
            <p:nvPr/>
          </p:nvSpPr>
          <p:spPr bwMode="auto">
            <a:xfrm>
              <a:off x="1672" y="2591"/>
              <a:ext cx="339" cy="250"/>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p>
          </p:txBody>
        </p:sp>
        <p:sp>
          <p:nvSpPr>
            <p:cNvPr id="462859" name="Text Box 11"/>
            <p:cNvSpPr txBox="1">
              <a:spLocks noChangeArrowheads="1"/>
            </p:cNvSpPr>
            <p:nvPr/>
          </p:nvSpPr>
          <p:spPr bwMode="auto">
            <a:xfrm>
              <a:off x="2320" y="2823"/>
              <a:ext cx="339" cy="250"/>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p>
          </p:txBody>
        </p:sp>
        <p:sp>
          <p:nvSpPr>
            <p:cNvPr id="462860" name="Text Box 12"/>
            <p:cNvSpPr txBox="1">
              <a:spLocks noChangeArrowheads="1"/>
            </p:cNvSpPr>
            <p:nvPr/>
          </p:nvSpPr>
          <p:spPr bwMode="auto">
            <a:xfrm>
              <a:off x="3528" y="2847"/>
              <a:ext cx="339" cy="250"/>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p>
          </p:txBody>
        </p:sp>
        <p:sp>
          <p:nvSpPr>
            <p:cNvPr id="462861" name="Text Box 13"/>
            <p:cNvSpPr txBox="1">
              <a:spLocks noChangeArrowheads="1"/>
            </p:cNvSpPr>
            <p:nvPr/>
          </p:nvSpPr>
          <p:spPr bwMode="auto">
            <a:xfrm>
              <a:off x="4408" y="2351"/>
              <a:ext cx="339" cy="250"/>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p>
          </p:txBody>
        </p:sp>
        <p:sp>
          <p:nvSpPr>
            <p:cNvPr id="462862" name="Text Box 14"/>
            <p:cNvSpPr txBox="1">
              <a:spLocks noChangeArrowheads="1"/>
            </p:cNvSpPr>
            <p:nvPr/>
          </p:nvSpPr>
          <p:spPr bwMode="auto">
            <a:xfrm>
              <a:off x="3760" y="1783"/>
              <a:ext cx="339" cy="250"/>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p>
          </p:txBody>
        </p:sp>
      </p:grpSp>
      <p:sp>
        <p:nvSpPr>
          <p:cNvPr id="462863" name="Text Box 15"/>
          <p:cNvSpPr txBox="1">
            <a:spLocks noChangeArrowheads="1"/>
          </p:cNvSpPr>
          <p:nvPr/>
        </p:nvSpPr>
        <p:spPr bwMode="auto">
          <a:xfrm>
            <a:off x="479425" y="3441700"/>
            <a:ext cx="601663" cy="396875"/>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r>
              <a:rPr lang="en-US" sz="2000" u="none">
                <a:latin typeface="Symbol" pitchFamily="18" charset="2"/>
                <a:sym typeface="Symbol" pitchFamily="18" charset="2"/>
              </a:rPr>
              <a:t></a:t>
            </a:r>
            <a:endParaRPr lang="en-US" sz="2000" u="none">
              <a:latin typeface="Helvetica" pitchFamily="34" charset="0"/>
            </a:endParaRPr>
          </a:p>
        </p:txBody>
      </p:sp>
      <p:sp>
        <p:nvSpPr>
          <p:cNvPr id="462864" name="Text Box 16"/>
          <p:cNvSpPr txBox="1">
            <a:spLocks noChangeArrowheads="1"/>
          </p:cNvSpPr>
          <p:nvPr/>
        </p:nvSpPr>
        <p:spPr bwMode="auto">
          <a:xfrm>
            <a:off x="5321300" y="5522913"/>
            <a:ext cx="601663" cy="396875"/>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r>
              <a:rPr lang="en-US" sz="2000" u="none">
                <a:latin typeface="Symbol" pitchFamily="18" charset="2"/>
                <a:sym typeface="Symbol" pitchFamily="18" charset="2"/>
              </a:rPr>
              <a:t></a:t>
            </a:r>
            <a:endParaRPr lang="en-US" sz="2000" u="none">
              <a:latin typeface="Helvetica" pitchFamily="34" charset="0"/>
            </a:endParaRPr>
          </a:p>
        </p:txBody>
      </p:sp>
      <p:sp>
        <p:nvSpPr>
          <p:cNvPr id="462865" name="Text Box 17"/>
          <p:cNvSpPr txBox="1">
            <a:spLocks noChangeArrowheads="1"/>
          </p:cNvSpPr>
          <p:nvPr/>
        </p:nvSpPr>
        <p:spPr bwMode="auto">
          <a:xfrm>
            <a:off x="7454900" y="5154613"/>
            <a:ext cx="601663" cy="396875"/>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r>
              <a:rPr lang="en-US" sz="2000" u="none">
                <a:latin typeface="Symbol" pitchFamily="18" charset="2"/>
                <a:sym typeface="Symbol" pitchFamily="18" charset="2"/>
              </a:rPr>
              <a:t></a:t>
            </a:r>
            <a:endParaRPr lang="en-US" sz="2000" u="none">
              <a:latin typeface="Helvetica" pitchFamily="34" charset="0"/>
            </a:endParaRPr>
          </a:p>
        </p:txBody>
      </p:sp>
      <p:sp>
        <p:nvSpPr>
          <p:cNvPr id="462866" name="Text Box 18"/>
          <p:cNvSpPr txBox="1">
            <a:spLocks noChangeArrowheads="1"/>
          </p:cNvSpPr>
          <p:nvPr/>
        </p:nvSpPr>
        <p:spPr bwMode="auto">
          <a:xfrm>
            <a:off x="7531100" y="1928813"/>
            <a:ext cx="601663" cy="396875"/>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r>
              <a:rPr lang="en-US" sz="2000" u="none">
                <a:latin typeface="Symbol" pitchFamily="18" charset="2"/>
                <a:sym typeface="Symbol" pitchFamily="18" charset="2"/>
              </a:rPr>
              <a:t></a:t>
            </a:r>
            <a:endParaRPr lang="en-US" sz="2000" u="none">
              <a:latin typeface="Helvetica" pitchFamily="34" charset="0"/>
            </a:endParaRPr>
          </a:p>
        </p:txBody>
      </p:sp>
      <p:sp>
        <p:nvSpPr>
          <p:cNvPr id="462867" name="Text Box 19"/>
          <p:cNvSpPr txBox="1">
            <a:spLocks noChangeArrowheads="1"/>
          </p:cNvSpPr>
          <p:nvPr/>
        </p:nvSpPr>
        <p:spPr bwMode="auto">
          <a:xfrm>
            <a:off x="4943475" y="1166813"/>
            <a:ext cx="601663" cy="396875"/>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r>
              <a:rPr lang="en-US" sz="2000" u="none">
                <a:latin typeface="Symbol" pitchFamily="18" charset="2"/>
                <a:sym typeface="Symbol" pitchFamily="18" charset="2"/>
              </a:rPr>
              <a:t></a:t>
            </a:r>
            <a:endParaRPr lang="en-US" sz="2000" u="none">
              <a:latin typeface="Helvetica" pitchFamily="34" charset="0"/>
            </a:endParaRPr>
          </a:p>
        </p:txBody>
      </p:sp>
      <p:sp>
        <p:nvSpPr>
          <p:cNvPr id="462868" name="Text Box 20"/>
          <p:cNvSpPr txBox="1">
            <a:spLocks noChangeArrowheads="1"/>
          </p:cNvSpPr>
          <p:nvPr/>
        </p:nvSpPr>
        <p:spPr bwMode="auto">
          <a:xfrm>
            <a:off x="3025775" y="1344613"/>
            <a:ext cx="601663" cy="396875"/>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r>
              <a:rPr lang="en-US" sz="2000" u="none">
                <a:latin typeface="Symbol" pitchFamily="18" charset="2"/>
                <a:sym typeface="Symbol" pitchFamily="18" charset="2"/>
              </a:rPr>
              <a:t></a:t>
            </a:r>
            <a:endParaRPr lang="en-US" sz="2000" u="none">
              <a:latin typeface="Helvetica" pitchFamily="34" charset="0"/>
            </a:endParaRPr>
          </a:p>
        </p:txBody>
      </p:sp>
      <p:sp>
        <p:nvSpPr>
          <p:cNvPr id="462869" name="Arc 21"/>
          <p:cNvSpPr>
            <a:spLocks noChangeAspect="1"/>
          </p:cNvSpPr>
          <p:nvPr/>
        </p:nvSpPr>
        <p:spPr bwMode="auto">
          <a:xfrm flipH="1" flipV="1">
            <a:off x="2984500" y="1676400"/>
            <a:ext cx="763588" cy="820738"/>
          </a:xfrm>
          <a:custGeom>
            <a:avLst/>
            <a:gdLst>
              <a:gd name="G0" fmla="+- 21600 0 0"/>
              <a:gd name="G1" fmla="+- 18087 0 0"/>
              <a:gd name="G2" fmla="+- 21600 0 0"/>
              <a:gd name="T0" fmla="*/ 33407 w 43200"/>
              <a:gd name="T1" fmla="*/ 0 h 39687"/>
              <a:gd name="T2" fmla="*/ 3931 w 43200"/>
              <a:gd name="T3" fmla="*/ 5663 h 39687"/>
              <a:gd name="T4" fmla="*/ 21600 w 43200"/>
              <a:gd name="T5" fmla="*/ 18087 h 39687"/>
            </a:gdLst>
            <a:ahLst/>
            <a:cxnLst>
              <a:cxn ang="0">
                <a:pos x="T0" y="T1"/>
              </a:cxn>
              <a:cxn ang="0">
                <a:pos x="T2" y="T3"/>
              </a:cxn>
              <a:cxn ang="0">
                <a:pos x="T4" y="T5"/>
              </a:cxn>
            </a:cxnLst>
            <a:rect l="0" t="0" r="r" b="b"/>
            <a:pathLst>
              <a:path w="43200" h="39687" fill="none" extrusionOk="0">
                <a:moveTo>
                  <a:pt x="33407" y="-1"/>
                </a:moveTo>
                <a:cubicBezTo>
                  <a:pt x="39516" y="3987"/>
                  <a:pt x="43200" y="10790"/>
                  <a:pt x="43200" y="18087"/>
                </a:cubicBezTo>
                <a:cubicBezTo>
                  <a:pt x="43200" y="30016"/>
                  <a:pt x="33529" y="39687"/>
                  <a:pt x="21600" y="39687"/>
                </a:cubicBezTo>
                <a:cubicBezTo>
                  <a:pt x="9670" y="39687"/>
                  <a:pt x="0" y="30016"/>
                  <a:pt x="0" y="18087"/>
                </a:cubicBezTo>
                <a:cubicBezTo>
                  <a:pt x="-1" y="13639"/>
                  <a:pt x="1372" y="9300"/>
                  <a:pt x="3930" y="5662"/>
                </a:cubicBezTo>
              </a:path>
              <a:path w="43200" h="39687" stroke="0" extrusionOk="0">
                <a:moveTo>
                  <a:pt x="33407" y="-1"/>
                </a:moveTo>
                <a:cubicBezTo>
                  <a:pt x="39516" y="3987"/>
                  <a:pt x="43200" y="10790"/>
                  <a:pt x="43200" y="18087"/>
                </a:cubicBezTo>
                <a:cubicBezTo>
                  <a:pt x="43200" y="30016"/>
                  <a:pt x="33529" y="39687"/>
                  <a:pt x="21600" y="39687"/>
                </a:cubicBezTo>
                <a:cubicBezTo>
                  <a:pt x="9670" y="39687"/>
                  <a:pt x="0" y="30016"/>
                  <a:pt x="0" y="18087"/>
                </a:cubicBezTo>
                <a:cubicBezTo>
                  <a:pt x="-1" y="13639"/>
                  <a:pt x="1372" y="9300"/>
                  <a:pt x="3930" y="5662"/>
                </a:cubicBezTo>
                <a:lnTo>
                  <a:pt x="21600" y="18087"/>
                </a:lnTo>
                <a:close/>
              </a:path>
            </a:pathLst>
          </a:custGeom>
          <a:noFill/>
          <a:ln w="9525">
            <a:solidFill>
              <a:schemeClr val="tx1"/>
            </a:solidFill>
            <a:round/>
            <a:headEnd/>
            <a:tailEnd type="stealth" w="med" len="med"/>
          </a:ln>
          <a:effectLst/>
        </p:spPr>
        <p:txBody>
          <a:bodyPr wrap="none" anchor="ctr"/>
          <a:lstStyle/>
          <a:p>
            <a:endParaRPr lang="en-US" u="none"/>
          </a:p>
        </p:txBody>
      </p:sp>
      <p:sp>
        <p:nvSpPr>
          <p:cNvPr id="462870" name="Arc 22"/>
          <p:cNvSpPr>
            <a:spLocks noChangeAspect="1"/>
          </p:cNvSpPr>
          <p:nvPr/>
        </p:nvSpPr>
        <p:spPr bwMode="auto">
          <a:xfrm rot="-10968964" flipH="1" flipV="1">
            <a:off x="4635500" y="5337175"/>
            <a:ext cx="763588" cy="774700"/>
          </a:xfrm>
          <a:custGeom>
            <a:avLst/>
            <a:gdLst>
              <a:gd name="G0" fmla="+- 21600 0 0"/>
              <a:gd name="G1" fmla="+- 17788 0 0"/>
              <a:gd name="G2" fmla="+- 21600 0 0"/>
              <a:gd name="T0" fmla="*/ 36212 w 43200"/>
              <a:gd name="T1" fmla="*/ 1880 h 39388"/>
              <a:gd name="T2" fmla="*/ 9347 w 43200"/>
              <a:gd name="T3" fmla="*/ 0 h 39388"/>
              <a:gd name="T4" fmla="*/ 21600 w 43200"/>
              <a:gd name="T5" fmla="*/ 17788 h 39388"/>
            </a:gdLst>
            <a:ahLst/>
            <a:cxnLst>
              <a:cxn ang="0">
                <a:pos x="T0" y="T1"/>
              </a:cxn>
              <a:cxn ang="0">
                <a:pos x="T2" y="T3"/>
              </a:cxn>
              <a:cxn ang="0">
                <a:pos x="T4" y="T5"/>
              </a:cxn>
            </a:cxnLst>
            <a:rect l="0" t="0" r="r" b="b"/>
            <a:pathLst>
              <a:path w="43200" h="39388" fill="none" extrusionOk="0">
                <a:moveTo>
                  <a:pt x="36211" y="1880"/>
                </a:moveTo>
                <a:cubicBezTo>
                  <a:pt x="40665" y="5970"/>
                  <a:pt x="43200" y="11740"/>
                  <a:pt x="43200" y="17788"/>
                </a:cubicBezTo>
                <a:cubicBezTo>
                  <a:pt x="43200" y="29717"/>
                  <a:pt x="33529" y="39388"/>
                  <a:pt x="21600" y="39388"/>
                </a:cubicBezTo>
                <a:cubicBezTo>
                  <a:pt x="9670" y="39388"/>
                  <a:pt x="0" y="29717"/>
                  <a:pt x="0" y="17788"/>
                </a:cubicBezTo>
                <a:cubicBezTo>
                  <a:pt x="-1" y="10682"/>
                  <a:pt x="3494" y="4030"/>
                  <a:pt x="9346" y="-1"/>
                </a:cubicBezTo>
              </a:path>
              <a:path w="43200" h="39388" stroke="0" extrusionOk="0">
                <a:moveTo>
                  <a:pt x="36211" y="1880"/>
                </a:moveTo>
                <a:cubicBezTo>
                  <a:pt x="40665" y="5970"/>
                  <a:pt x="43200" y="11740"/>
                  <a:pt x="43200" y="17788"/>
                </a:cubicBezTo>
                <a:cubicBezTo>
                  <a:pt x="43200" y="29717"/>
                  <a:pt x="33529" y="39388"/>
                  <a:pt x="21600" y="39388"/>
                </a:cubicBezTo>
                <a:cubicBezTo>
                  <a:pt x="9670" y="39388"/>
                  <a:pt x="0" y="29717"/>
                  <a:pt x="0" y="17788"/>
                </a:cubicBezTo>
                <a:cubicBezTo>
                  <a:pt x="-1" y="10682"/>
                  <a:pt x="3494" y="4030"/>
                  <a:pt x="9346" y="-1"/>
                </a:cubicBezTo>
                <a:lnTo>
                  <a:pt x="21600" y="17788"/>
                </a:lnTo>
                <a:close/>
              </a:path>
            </a:pathLst>
          </a:custGeom>
          <a:noFill/>
          <a:ln w="9525">
            <a:solidFill>
              <a:schemeClr val="tx1"/>
            </a:solidFill>
            <a:round/>
            <a:headEnd/>
            <a:tailEnd type="stealth" w="med" len="med"/>
          </a:ln>
          <a:effectLst/>
        </p:spPr>
        <p:txBody>
          <a:bodyPr wrap="none" anchor="ctr"/>
          <a:lstStyle/>
          <a:p>
            <a:endParaRPr lang="en-US" u="none"/>
          </a:p>
        </p:txBody>
      </p:sp>
      <p:sp>
        <p:nvSpPr>
          <p:cNvPr id="462871" name="Arc 23"/>
          <p:cNvSpPr>
            <a:spLocks noChangeAspect="1"/>
          </p:cNvSpPr>
          <p:nvPr/>
        </p:nvSpPr>
        <p:spPr bwMode="auto">
          <a:xfrm rot="3542470" flipH="1" flipV="1">
            <a:off x="7380288" y="2244725"/>
            <a:ext cx="763587" cy="792163"/>
          </a:xfrm>
          <a:custGeom>
            <a:avLst/>
            <a:gdLst>
              <a:gd name="G0" fmla="+- 21600 0 0"/>
              <a:gd name="G1" fmla="+- 18087 0 0"/>
              <a:gd name="G2" fmla="+- 21600 0 0"/>
              <a:gd name="T0" fmla="*/ 33407 w 43200"/>
              <a:gd name="T1" fmla="*/ 0 h 39687"/>
              <a:gd name="T2" fmla="*/ 3931 w 43200"/>
              <a:gd name="T3" fmla="*/ 5663 h 39687"/>
              <a:gd name="T4" fmla="*/ 21600 w 43200"/>
              <a:gd name="T5" fmla="*/ 18087 h 39687"/>
            </a:gdLst>
            <a:ahLst/>
            <a:cxnLst>
              <a:cxn ang="0">
                <a:pos x="T0" y="T1"/>
              </a:cxn>
              <a:cxn ang="0">
                <a:pos x="T2" y="T3"/>
              </a:cxn>
              <a:cxn ang="0">
                <a:pos x="T4" y="T5"/>
              </a:cxn>
            </a:cxnLst>
            <a:rect l="0" t="0" r="r" b="b"/>
            <a:pathLst>
              <a:path w="43200" h="39687" fill="none" extrusionOk="0">
                <a:moveTo>
                  <a:pt x="33407" y="-1"/>
                </a:moveTo>
                <a:cubicBezTo>
                  <a:pt x="39516" y="3987"/>
                  <a:pt x="43200" y="10790"/>
                  <a:pt x="43200" y="18087"/>
                </a:cubicBezTo>
                <a:cubicBezTo>
                  <a:pt x="43200" y="30016"/>
                  <a:pt x="33529" y="39687"/>
                  <a:pt x="21600" y="39687"/>
                </a:cubicBezTo>
                <a:cubicBezTo>
                  <a:pt x="9670" y="39687"/>
                  <a:pt x="0" y="30016"/>
                  <a:pt x="0" y="18087"/>
                </a:cubicBezTo>
                <a:cubicBezTo>
                  <a:pt x="-1" y="13639"/>
                  <a:pt x="1372" y="9300"/>
                  <a:pt x="3930" y="5662"/>
                </a:cubicBezTo>
              </a:path>
              <a:path w="43200" h="39687" stroke="0" extrusionOk="0">
                <a:moveTo>
                  <a:pt x="33407" y="-1"/>
                </a:moveTo>
                <a:cubicBezTo>
                  <a:pt x="39516" y="3987"/>
                  <a:pt x="43200" y="10790"/>
                  <a:pt x="43200" y="18087"/>
                </a:cubicBezTo>
                <a:cubicBezTo>
                  <a:pt x="43200" y="30016"/>
                  <a:pt x="33529" y="39687"/>
                  <a:pt x="21600" y="39687"/>
                </a:cubicBezTo>
                <a:cubicBezTo>
                  <a:pt x="9670" y="39687"/>
                  <a:pt x="0" y="30016"/>
                  <a:pt x="0" y="18087"/>
                </a:cubicBezTo>
                <a:cubicBezTo>
                  <a:pt x="-1" y="13639"/>
                  <a:pt x="1372" y="9300"/>
                  <a:pt x="3930" y="5662"/>
                </a:cubicBezTo>
                <a:lnTo>
                  <a:pt x="21600" y="18087"/>
                </a:lnTo>
                <a:close/>
              </a:path>
            </a:pathLst>
          </a:custGeom>
          <a:noFill/>
          <a:ln w="9525">
            <a:solidFill>
              <a:schemeClr val="tx1"/>
            </a:solidFill>
            <a:round/>
            <a:headEnd/>
            <a:tailEnd type="stealth" w="med" len="med"/>
          </a:ln>
          <a:effectLst/>
        </p:spPr>
        <p:txBody>
          <a:bodyPr wrap="none" anchor="ctr"/>
          <a:lstStyle/>
          <a:p>
            <a:endParaRPr lang="en-US" u="none"/>
          </a:p>
        </p:txBody>
      </p:sp>
      <p:sp>
        <p:nvSpPr>
          <p:cNvPr id="462872" name="Arc 24"/>
          <p:cNvSpPr>
            <a:spLocks noChangeAspect="1"/>
          </p:cNvSpPr>
          <p:nvPr/>
        </p:nvSpPr>
        <p:spPr bwMode="auto">
          <a:xfrm flipH="1" flipV="1">
            <a:off x="4889500" y="1485900"/>
            <a:ext cx="763588" cy="820738"/>
          </a:xfrm>
          <a:custGeom>
            <a:avLst/>
            <a:gdLst>
              <a:gd name="G0" fmla="+- 21600 0 0"/>
              <a:gd name="G1" fmla="+- 18087 0 0"/>
              <a:gd name="G2" fmla="+- 21600 0 0"/>
              <a:gd name="T0" fmla="*/ 33407 w 43200"/>
              <a:gd name="T1" fmla="*/ 0 h 39687"/>
              <a:gd name="T2" fmla="*/ 6704 w 43200"/>
              <a:gd name="T3" fmla="*/ 2445 h 39687"/>
              <a:gd name="T4" fmla="*/ 21600 w 43200"/>
              <a:gd name="T5" fmla="*/ 18087 h 39687"/>
            </a:gdLst>
            <a:ahLst/>
            <a:cxnLst>
              <a:cxn ang="0">
                <a:pos x="T0" y="T1"/>
              </a:cxn>
              <a:cxn ang="0">
                <a:pos x="T2" y="T3"/>
              </a:cxn>
              <a:cxn ang="0">
                <a:pos x="T4" y="T5"/>
              </a:cxn>
            </a:cxnLst>
            <a:rect l="0" t="0" r="r" b="b"/>
            <a:pathLst>
              <a:path w="43200" h="39687" fill="none" extrusionOk="0">
                <a:moveTo>
                  <a:pt x="33407" y="-1"/>
                </a:moveTo>
                <a:cubicBezTo>
                  <a:pt x="39516" y="3987"/>
                  <a:pt x="43200" y="10790"/>
                  <a:pt x="43200" y="18087"/>
                </a:cubicBezTo>
                <a:cubicBezTo>
                  <a:pt x="43200" y="30016"/>
                  <a:pt x="33529" y="39687"/>
                  <a:pt x="21600" y="39687"/>
                </a:cubicBezTo>
                <a:cubicBezTo>
                  <a:pt x="9670" y="39687"/>
                  <a:pt x="0" y="30016"/>
                  <a:pt x="0" y="18087"/>
                </a:cubicBezTo>
                <a:cubicBezTo>
                  <a:pt x="-1" y="12175"/>
                  <a:pt x="2422" y="6521"/>
                  <a:pt x="6704" y="2445"/>
                </a:cubicBezTo>
              </a:path>
              <a:path w="43200" h="39687" stroke="0" extrusionOk="0">
                <a:moveTo>
                  <a:pt x="33407" y="-1"/>
                </a:moveTo>
                <a:cubicBezTo>
                  <a:pt x="39516" y="3987"/>
                  <a:pt x="43200" y="10790"/>
                  <a:pt x="43200" y="18087"/>
                </a:cubicBezTo>
                <a:cubicBezTo>
                  <a:pt x="43200" y="30016"/>
                  <a:pt x="33529" y="39687"/>
                  <a:pt x="21600" y="39687"/>
                </a:cubicBezTo>
                <a:cubicBezTo>
                  <a:pt x="9670" y="39687"/>
                  <a:pt x="0" y="30016"/>
                  <a:pt x="0" y="18087"/>
                </a:cubicBezTo>
                <a:cubicBezTo>
                  <a:pt x="-1" y="12175"/>
                  <a:pt x="2422" y="6521"/>
                  <a:pt x="6704" y="2445"/>
                </a:cubicBezTo>
                <a:lnTo>
                  <a:pt x="21600" y="18087"/>
                </a:lnTo>
                <a:close/>
              </a:path>
            </a:pathLst>
          </a:custGeom>
          <a:noFill/>
          <a:ln w="9525">
            <a:solidFill>
              <a:schemeClr val="tx1"/>
            </a:solidFill>
            <a:round/>
            <a:headEnd/>
            <a:tailEnd type="stealth" w="med" len="med"/>
          </a:ln>
          <a:effectLst/>
        </p:spPr>
        <p:txBody>
          <a:bodyPr wrap="none" anchor="ctr"/>
          <a:lstStyle/>
          <a:p>
            <a:endParaRPr lang="en-US" u="none"/>
          </a:p>
        </p:txBody>
      </p:sp>
      <p:sp>
        <p:nvSpPr>
          <p:cNvPr id="462873" name="Arc 25"/>
          <p:cNvSpPr>
            <a:spLocks noChangeAspect="1"/>
          </p:cNvSpPr>
          <p:nvPr/>
        </p:nvSpPr>
        <p:spPr bwMode="auto">
          <a:xfrm rot="-3376707" flipH="1" flipV="1">
            <a:off x="1096169" y="3321844"/>
            <a:ext cx="763588" cy="800100"/>
          </a:xfrm>
          <a:custGeom>
            <a:avLst/>
            <a:gdLst>
              <a:gd name="G0" fmla="+- 21600 0 0"/>
              <a:gd name="G1" fmla="+- 18087 0 0"/>
              <a:gd name="G2" fmla="+- 21600 0 0"/>
              <a:gd name="T0" fmla="*/ 33407 w 43200"/>
              <a:gd name="T1" fmla="*/ 0 h 39687"/>
              <a:gd name="T2" fmla="*/ 3931 w 43200"/>
              <a:gd name="T3" fmla="*/ 5663 h 39687"/>
              <a:gd name="T4" fmla="*/ 21600 w 43200"/>
              <a:gd name="T5" fmla="*/ 18087 h 39687"/>
            </a:gdLst>
            <a:ahLst/>
            <a:cxnLst>
              <a:cxn ang="0">
                <a:pos x="T0" y="T1"/>
              </a:cxn>
              <a:cxn ang="0">
                <a:pos x="T2" y="T3"/>
              </a:cxn>
              <a:cxn ang="0">
                <a:pos x="T4" y="T5"/>
              </a:cxn>
            </a:cxnLst>
            <a:rect l="0" t="0" r="r" b="b"/>
            <a:pathLst>
              <a:path w="43200" h="39687" fill="none" extrusionOk="0">
                <a:moveTo>
                  <a:pt x="33407" y="-1"/>
                </a:moveTo>
                <a:cubicBezTo>
                  <a:pt x="39516" y="3987"/>
                  <a:pt x="43200" y="10790"/>
                  <a:pt x="43200" y="18087"/>
                </a:cubicBezTo>
                <a:cubicBezTo>
                  <a:pt x="43200" y="30016"/>
                  <a:pt x="33529" y="39687"/>
                  <a:pt x="21600" y="39687"/>
                </a:cubicBezTo>
                <a:cubicBezTo>
                  <a:pt x="9670" y="39687"/>
                  <a:pt x="0" y="30016"/>
                  <a:pt x="0" y="18087"/>
                </a:cubicBezTo>
                <a:cubicBezTo>
                  <a:pt x="-1" y="13639"/>
                  <a:pt x="1372" y="9300"/>
                  <a:pt x="3930" y="5662"/>
                </a:cubicBezTo>
              </a:path>
              <a:path w="43200" h="39687" stroke="0" extrusionOk="0">
                <a:moveTo>
                  <a:pt x="33407" y="-1"/>
                </a:moveTo>
                <a:cubicBezTo>
                  <a:pt x="39516" y="3987"/>
                  <a:pt x="43200" y="10790"/>
                  <a:pt x="43200" y="18087"/>
                </a:cubicBezTo>
                <a:cubicBezTo>
                  <a:pt x="43200" y="30016"/>
                  <a:pt x="33529" y="39687"/>
                  <a:pt x="21600" y="39687"/>
                </a:cubicBezTo>
                <a:cubicBezTo>
                  <a:pt x="9670" y="39687"/>
                  <a:pt x="0" y="30016"/>
                  <a:pt x="0" y="18087"/>
                </a:cubicBezTo>
                <a:cubicBezTo>
                  <a:pt x="-1" y="13639"/>
                  <a:pt x="1372" y="9300"/>
                  <a:pt x="3930" y="5662"/>
                </a:cubicBezTo>
                <a:lnTo>
                  <a:pt x="21600" y="18087"/>
                </a:lnTo>
                <a:close/>
              </a:path>
            </a:pathLst>
          </a:custGeom>
          <a:noFill/>
          <a:ln w="9525">
            <a:solidFill>
              <a:schemeClr val="tx1"/>
            </a:solidFill>
            <a:round/>
            <a:headEnd/>
            <a:tailEnd type="stealth" w="med" len="med"/>
          </a:ln>
          <a:effectLst/>
        </p:spPr>
        <p:txBody>
          <a:bodyPr wrap="none" anchor="ctr"/>
          <a:lstStyle/>
          <a:p>
            <a:endParaRPr lang="en-US" u="none"/>
          </a:p>
        </p:txBody>
      </p:sp>
      <p:sp>
        <p:nvSpPr>
          <p:cNvPr id="462874" name="Arc 26"/>
          <p:cNvSpPr>
            <a:spLocks noChangeAspect="1"/>
          </p:cNvSpPr>
          <p:nvPr/>
        </p:nvSpPr>
        <p:spPr bwMode="auto">
          <a:xfrm rot="-12006893" flipH="1" flipV="1">
            <a:off x="6769100" y="4994275"/>
            <a:ext cx="763588" cy="787400"/>
          </a:xfrm>
          <a:custGeom>
            <a:avLst/>
            <a:gdLst>
              <a:gd name="G0" fmla="+- 21600 0 0"/>
              <a:gd name="G1" fmla="+- 17788 0 0"/>
              <a:gd name="G2" fmla="+- 21600 0 0"/>
              <a:gd name="T0" fmla="*/ 36212 w 43200"/>
              <a:gd name="T1" fmla="*/ 1880 h 39388"/>
              <a:gd name="T2" fmla="*/ 9347 w 43200"/>
              <a:gd name="T3" fmla="*/ 0 h 39388"/>
              <a:gd name="T4" fmla="*/ 21600 w 43200"/>
              <a:gd name="T5" fmla="*/ 17788 h 39388"/>
            </a:gdLst>
            <a:ahLst/>
            <a:cxnLst>
              <a:cxn ang="0">
                <a:pos x="T0" y="T1"/>
              </a:cxn>
              <a:cxn ang="0">
                <a:pos x="T2" y="T3"/>
              </a:cxn>
              <a:cxn ang="0">
                <a:pos x="T4" y="T5"/>
              </a:cxn>
            </a:cxnLst>
            <a:rect l="0" t="0" r="r" b="b"/>
            <a:pathLst>
              <a:path w="43200" h="39388" fill="none" extrusionOk="0">
                <a:moveTo>
                  <a:pt x="36211" y="1880"/>
                </a:moveTo>
                <a:cubicBezTo>
                  <a:pt x="40665" y="5970"/>
                  <a:pt x="43200" y="11740"/>
                  <a:pt x="43200" y="17788"/>
                </a:cubicBezTo>
                <a:cubicBezTo>
                  <a:pt x="43200" y="29717"/>
                  <a:pt x="33529" y="39388"/>
                  <a:pt x="21600" y="39388"/>
                </a:cubicBezTo>
                <a:cubicBezTo>
                  <a:pt x="9670" y="39388"/>
                  <a:pt x="0" y="29717"/>
                  <a:pt x="0" y="17788"/>
                </a:cubicBezTo>
                <a:cubicBezTo>
                  <a:pt x="-1" y="10682"/>
                  <a:pt x="3494" y="4030"/>
                  <a:pt x="9346" y="-1"/>
                </a:cubicBezTo>
              </a:path>
              <a:path w="43200" h="39388" stroke="0" extrusionOk="0">
                <a:moveTo>
                  <a:pt x="36211" y="1880"/>
                </a:moveTo>
                <a:cubicBezTo>
                  <a:pt x="40665" y="5970"/>
                  <a:pt x="43200" y="11740"/>
                  <a:pt x="43200" y="17788"/>
                </a:cubicBezTo>
                <a:cubicBezTo>
                  <a:pt x="43200" y="29717"/>
                  <a:pt x="33529" y="39388"/>
                  <a:pt x="21600" y="39388"/>
                </a:cubicBezTo>
                <a:cubicBezTo>
                  <a:pt x="9670" y="39388"/>
                  <a:pt x="0" y="29717"/>
                  <a:pt x="0" y="17788"/>
                </a:cubicBezTo>
                <a:cubicBezTo>
                  <a:pt x="-1" y="10682"/>
                  <a:pt x="3494" y="4030"/>
                  <a:pt x="9346" y="-1"/>
                </a:cubicBezTo>
                <a:lnTo>
                  <a:pt x="21600" y="17788"/>
                </a:lnTo>
                <a:close/>
              </a:path>
            </a:pathLst>
          </a:custGeom>
          <a:noFill/>
          <a:ln w="9525">
            <a:solidFill>
              <a:schemeClr val="tx1"/>
            </a:solidFill>
            <a:round/>
            <a:headEnd/>
            <a:tailEnd type="stealth" w="med" len="med"/>
          </a:ln>
          <a:effectLst/>
        </p:spPr>
        <p:txBody>
          <a:bodyPr wrap="none" anchor="ctr"/>
          <a:lstStyle/>
          <a:p>
            <a:endParaRPr lang="en-US" u="none"/>
          </a:p>
        </p:txBody>
      </p:sp>
    </p:spTree>
    <p:extLst>
      <p:ext uri="{BB962C8B-B14F-4D97-AF65-F5344CB8AC3E}">
        <p14:creationId xmlns:p14="http://schemas.microsoft.com/office/powerpoint/2010/main" val="128035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2852"/>
                                        </p:tgtEl>
                                        <p:attrNameLst>
                                          <p:attrName>style.visibility</p:attrName>
                                        </p:attrNameLst>
                                      </p:cBhvr>
                                      <p:to>
                                        <p:strVal val="visible"/>
                                      </p:to>
                                    </p:set>
                                    <p:anim calcmode="lin" valueType="num">
                                      <p:cBhvr additive="base">
                                        <p:cTn id="7" dur="500" fill="hold"/>
                                        <p:tgtEl>
                                          <p:spTgt spid="462852"/>
                                        </p:tgtEl>
                                        <p:attrNameLst>
                                          <p:attrName>ppt_x</p:attrName>
                                        </p:attrNameLst>
                                      </p:cBhvr>
                                      <p:tavLst>
                                        <p:tav tm="0">
                                          <p:val>
                                            <p:strVal val="0-#ppt_w/2"/>
                                          </p:val>
                                        </p:tav>
                                        <p:tav tm="100000">
                                          <p:val>
                                            <p:strVal val="#ppt_x"/>
                                          </p:val>
                                        </p:tav>
                                      </p:tavLst>
                                    </p:anim>
                                    <p:anim calcmode="lin" valueType="num">
                                      <p:cBhvr additive="base">
                                        <p:cTn id="8" dur="500" fill="hold"/>
                                        <p:tgtEl>
                                          <p:spTgt spid="4628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A5AF5CA-A33A-443E-B464-3FE739F3D0C3}" type="slidenum">
              <a:rPr lang="en-US"/>
              <a:pPr/>
              <a:t>84</a:t>
            </a:fld>
            <a:endParaRPr lang="en-US"/>
          </a:p>
        </p:txBody>
      </p:sp>
      <p:sp>
        <p:nvSpPr>
          <p:cNvPr id="471042" name="Rectangle 2"/>
          <p:cNvSpPr>
            <a:spLocks noGrp="1" noChangeArrowheads="1"/>
          </p:cNvSpPr>
          <p:nvPr>
            <p:ph type="title"/>
          </p:nvPr>
        </p:nvSpPr>
        <p:spPr>
          <a:xfrm>
            <a:off x="228600" y="304800"/>
            <a:ext cx="2667000" cy="1320800"/>
          </a:xfrm>
        </p:spPr>
        <p:txBody>
          <a:bodyPr/>
          <a:lstStyle/>
          <a:p>
            <a:r>
              <a:rPr lang="en-US" sz="3600"/>
              <a:t>Contadores MSI</a:t>
            </a:r>
          </a:p>
        </p:txBody>
      </p:sp>
      <p:graphicFrame>
        <p:nvGraphicFramePr>
          <p:cNvPr id="471043" name="Object 3"/>
          <p:cNvGraphicFramePr>
            <a:graphicFrameLocks noChangeAspect="1"/>
          </p:cNvGraphicFramePr>
          <p:nvPr/>
        </p:nvGraphicFramePr>
        <p:xfrm>
          <a:off x="2984500" y="38100"/>
          <a:ext cx="6013450" cy="6100763"/>
        </p:xfrm>
        <a:graphic>
          <a:graphicData uri="http://schemas.openxmlformats.org/presentationml/2006/ole">
            <mc:AlternateContent xmlns:mc="http://schemas.openxmlformats.org/markup-compatibility/2006">
              <mc:Choice xmlns:v="urn:schemas-microsoft-com:vml" Requires="v">
                <p:oleObj spid="_x0000_s141444" name="Artwork" r:id="rId4" imgW="4629796" imgH="4695238" progId="Adobe.Illustrator.7">
                  <p:embed/>
                </p:oleObj>
              </mc:Choice>
              <mc:Fallback>
                <p:oleObj name="Artwork" r:id="rId4" imgW="4629796" imgH="4695238"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4500" y="38100"/>
                        <a:ext cx="6013450" cy="61007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44" name="Object 4"/>
          <p:cNvGraphicFramePr>
            <a:graphicFrameLocks noChangeAspect="1"/>
          </p:cNvGraphicFramePr>
          <p:nvPr/>
        </p:nvGraphicFramePr>
        <p:xfrm>
          <a:off x="584200" y="1803400"/>
          <a:ext cx="2181225" cy="3695700"/>
        </p:xfrm>
        <a:graphic>
          <a:graphicData uri="http://schemas.openxmlformats.org/presentationml/2006/ole">
            <mc:AlternateContent xmlns:mc="http://schemas.openxmlformats.org/markup-compatibility/2006">
              <mc:Choice xmlns:v="urn:schemas-microsoft-com:vml" Requires="v">
                <p:oleObj spid="_x0000_s141445" name="Artwork" r:id="rId6" imgW="1619476" imgH="2742857" progId="Adobe.Illustrator.7">
                  <p:embed/>
                </p:oleObj>
              </mc:Choice>
              <mc:Fallback>
                <p:oleObj name="Artwork" r:id="rId6" imgW="1619476" imgH="2742857" progId="Adobe.Illustrator.7">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200" y="1803400"/>
                        <a:ext cx="2181225" cy="3695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7364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1043"/>
                                        </p:tgtEl>
                                        <p:attrNameLst>
                                          <p:attrName>style.visibility</p:attrName>
                                        </p:attrNameLst>
                                      </p:cBhvr>
                                      <p:to>
                                        <p:strVal val="visible"/>
                                      </p:to>
                                    </p:set>
                                    <p:animEffect transition="in" filter="wipe(up)">
                                      <p:cBhvr>
                                        <p:cTn id="7" dur="500"/>
                                        <p:tgtEl>
                                          <p:spTgt spid="471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23E1B916-A56E-41F5-AA8A-DDA4EFB804FA}" type="slidenum">
              <a:rPr lang="en-US"/>
              <a:pPr/>
              <a:t>85</a:t>
            </a:fld>
            <a:endParaRPr lang="en-US"/>
          </a:p>
        </p:txBody>
      </p:sp>
      <p:graphicFrame>
        <p:nvGraphicFramePr>
          <p:cNvPr id="473090" name="Object 2"/>
          <p:cNvGraphicFramePr>
            <a:graphicFrameLocks/>
          </p:cNvGraphicFramePr>
          <p:nvPr/>
        </p:nvGraphicFramePr>
        <p:xfrm>
          <a:off x="1987550" y="101600"/>
          <a:ext cx="6927850" cy="6046788"/>
        </p:xfrm>
        <a:graphic>
          <a:graphicData uri="http://schemas.openxmlformats.org/presentationml/2006/ole">
            <mc:AlternateContent xmlns:mc="http://schemas.openxmlformats.org/markup-compatibility/2006">
              <mc:Choice xmlns:v="urn:schemas-microsoft-com:vml" Requires="v">
                <p:oleObj spid="_x0000_s142468" name="Artwork" r:id="rId4" imgW="9888330" imgH="10780952" progId="Adobe.Illustrator.7">
                  <p:embed/>
                </p:oleObj>
              </mc:Choice>
              <mc:Fallback>
                <p:oleObj name="Artwork" r:id="rId4" imgW="9888330" imgH="10780952" progId="Adobe.Illustrator.7">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7550" y="101600"/>
                        <a:ext cx="6927850" cy="60467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3091" name="Rectangle 3"/>
          <p:cNvSpPr>
            <a:spLocks noGrp="1" noChangeArrowheads="1"/>
          </p:cNvSpPr>
          <p:nvPr>
            <p:ph type="title"/>
          </p:nvPr>
        </p:nvSpPr>
        <p:spPr>
          <a:xfrm>
            <a:off x="0" y="401638"/>
            <a:ext cx="2019300" cy="1143000"/>
          </a:xfrm>
        </p:spPr>
        <p:txBody>
          <a:bodyPr/>
          <a:lstStyle/>
          <a:p>
            <a:r>
              <a:rPr lang="en-US" sz="3200"/>
              <a:t>Diagrama interno</a:t>
            </a:r>
          </a:p>
        </p:txBody>
      </p:sp>
      <p:graphicFrame>
        <p:nvGraphicFramePr>
          <p:cNvPr id="473092" name="Object 4"/>
          <p:cNvGraphicFramePr>
            <a:graphicFrameLocks noGrp="1" noChangeAspect="1"/>
          </p:cNvGraphicFramePr>
          <p:nvPr>
            <p:ph idx="1"/>
          </p:nvPr>
        </p:nvGraphicFramePr>
        <p:xfrm>
          <a:off x="346075" y="1639888"/>
          <a:ext cx="1619250" cy="2743200"/>
        </p:xfrm>
        <a:graphic>
          <a:graphicData uri="http://schemas.openxmlformats.org/presentationml/2006/ole">
            <mc:AlternateContent xmlns:mc="http://schemas.openxmlformats.org/markup-compatibility/2006">
              <mc:Choice xmlns:v="urn:schemas-microsoft-com:vml" Requires="v">
                <p:oleObj spid="_x0000_s142469" name="Artwork" r:id="rId6" imgW="1619476" imgH="2742857" progId="Adobe.Illustrator.7">
                  <p:embed/>
                </p:oleObj>
              </mc:Choice>
              <mc:Fallback>
                <p:oleObj name="Artwork" r:id="rId6" imgW="1619476" imgH="2742857" progId="Adobe.Illustrator.7">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075" y="1639888"/>
                        <a:ext cx="1619250" cy="2743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1163309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B21F653-ED06-4894-83BD-5A10EF568AC9}" type="slidenum">
              <a:rPr lang="en-US"/>
              <a:pPr/>
              <a:t>86</a:t>
            </a:fld>
            <a:endParaRPr lang="en-US"/>
          </a:p>
        </p:txBody>
      </p:sp>
      <p:sp>
        <p:nvSpPr>
          <p:cNvPr id="477186" name="Rectangle 2"/>
          <p:cNvSpPr>
            <a:spLocks noGrp="1" noChangeArrowheads="1"/>
          </p:cNvSpPr>
          <p:nvPr>
            <p:ph type="title"/>
          </p:nvPr>
        </p:nvSpPr>
        <p:spPr>
          <a:xfrm>
            <a:off x="0" y="1011238"/>
            <a:ext cx="3924300" cy="1574800"/>
          </a:xfrm>
        </p:spPr>
        <p:txBody>
          <a:bodyPr/>
          <a:lstStyle/>
          <a:p>
            <a:r>
              <a:rPr lang="en-US" sz="3600"/>
              <a:t>Funcionamento</a:t>
            </a:r>
            <a:br>
              <a:rPr lang="en-US" sz="3600"/>
            </a:br>
            <a:r>
              <a:rPr lang="en-US" sz="3600"/>
              <a:t>em modo livre</a:t>
            </a:r>
            <a:br>
              <a:rPr lang="en-US" sz="3600"/>
            </a:br>
            <a:r>
              <a:rPr lang="en-US" sz="3600"/>
              <a:t>(</a:t>
            </a:r>
            <a:r>
              <a:rPr lang="en-US" sz="3600" i="1"/>
              <a:t>free-running</a:t>
            </a:r>
            <a:r>
              <a:rPr lang="en-US" sz="3600"/>
              <a:t>)</a:t>
            </a:r>
          </a:p>
        </p:txBody>
      </p:sp>
      <p:graphicFrame>
        <p:nvGraphicFramePr>
          <p:cNvPr id="477187" name="Object 3"/>
          <p:cNvGraphicFramePr>
            <a:graphicFrameLocks noChangeAspect="1"/>
          </p:cNvGraphicFramePr>
          <p:nvPr/>
        </p:nvGraphicFramePr>
        <p:xfrm>
          <a:off x="4095750" y="165100"/>
          <a:ext cx="4514850" cy="3100388"/>
        </p:xfrm>
        <a:graphic>
          <a:graphicData uri="http://schemas.openxmlformats.org/presentationml/2006/ole">
            <mc:AlternateContent xmlns:mc="http://schemas.openxmlformats.org/markup-compatibility/2006">
              <mc:Choice xmlns:v="urn:schemas-microsoft-com:vml" Requires="v">
                <p:oleObj spid="_x0000_s143492" name="Artwork" r:id="rId4" imgW="4133333" imgH="2838846" progId="Adobe.Illustrator.7">
                  <p:embed/>
                </p:oleObj>
              </mc:Choice>
              <mc:Fallback>
                <p:oleObj name="Artwork" r:id="rId4" imgW="4133333" imgH="2838846"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5750" y="165100"/>
                        <a:ext cx="4514850" cy="3100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7188" name="Object 4"/>
          <p:cNvGraphicFramePr>
            <a:graphicFrameLocks noGrp="1" noChangeAspect="1"/>
          </p:cNvGraphicFramePr>
          <p:nvPr>
            <p:ph idx="1"/>
          </p:nvPr>
        </p:nvGraphicFramePr>
        <p:xfrm>
          <a:off x="457200" y="3241675"/>
          <a:ext cx="8229600" cy="2894013"/>
        </p:xfrm>
        <a:graphic>
          <a:graphicData uri="http://schemas.openxmlformats.org/presentationml/2006/ole">
            <mc:AlternateContent xmlns:mc="http://schemas.openxmlformats.org/markup-compatibility/2006">
              <mc:Choice xmlns:v="urn:schemas-microsoft-com:vml" Requires="v">
                <p:oleObj spid="_x0000_s143493" name="Artwork" r:id="rId6" imgW="8666667" imgH="3048426" progId="Adobe.Illustrator.7">
                  <p:embed/>
                </p:oleObj>
              </mc:Choice>
              <mc:Fallback>
                <p:oleObj name="Artwork" r:id="rId6" imgW="8666667" imgH="3048426" progId="Adobe.Illustrator.7">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241675"/>
                        <a:ext cx="8229600" cy="28940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7189" name="Rectangle 5"/>
          <p:cNvSpPr>
            <a:spLocks noChangeArrowheads="1"/>
          </p:cNvSpPr>
          <p:nvPr/>
        </p:nvSpPr>
        <p:spPr bwMode="auto">
          <a:xfrm>
            <a:off x="7302500" y="3022600"/>
            <a:ext cx="330200" cy="228600"/>
          </a:xfrm>
          <a:prstGeom prst="rect">
            <a:avLst/>
          </a:prstGeom>
          <a:solidFill>
            <a:srgbClr val="FFFFFF"/>
          </a:solidFill>
          <a:ln w="25400" algn="ctr">
            <a:noFill/>
            <a:miter lim="800000"/>
            <a:headEnd/>
            <a:tailEnd/>
          </a:ln>
          <a:effectLst/>
        </p:spPr>
        <p:txBody>
          <a:bodyPr wrap="none" anchor="ctr"/>
          <a:lstStyle/>
          <a:p>
            <a:endParaRPr lang="en-US"/>
          </a:p>
        </p:txBody>
      </p:sp>
    </p:spTree>
    <p:extLst>
      <p:ext uri="{BB962C8B-B14F-4D97-AF65-F5344CB8AC3E}">
        <p14:creationId xmlns:p14="http://schemas.microsoft.com/office/powerpoint/2010/main" val="334190382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80619C9-9C15-42D9-851C-FCF2EA8C1D39}" type="slidenum">
              <a:rPr lang="en-US"/>
              <a:pPr/>
              <a:t>87</a:t>
            </a:fld>
            <a:endParaRPr lang="en-US"/>
          </a:p>
        </p:txBody>
      </p:sp>
      <p:sp>
        <p:nvSpPr>
          <p:cNvPr id="479234" name="Rectangle 2"/>
          <p:cNvSpPr>
            <a:spLocks noGrp="1" noChangeArrowheads="1"/>
          </p:cNvSpPr>
          <p:nvPr>
            <p:ph type="title"/>
          </p:nvPr>
        </p:nvSpPr>
        <p:spPr>
          <a:xfrm>
            <a:off x="0" y="393700"/>
            <a:ext cx="9144000" cy="609600"/>
          </a:xfrm>
        </p:spPr>
        <p:txBody>
          <a:bodyPr/>
          <a:lstStyle/>
          <a:p>
            <a:r>
              <a:rPr lang="en-US" sz="4000"/>
              <a:t>Controlo da sequência de contagem: exemplo</a:t>
            </a:r>
          </a:p>
        </p:txBody>
      </p:sp>
      <p:graphicFrame>
        <p:nvGraphicFramePr>
          <p:cNvPr id="479235" name="Object 3"/>
          <p:cNvGraphicFramePr>
            <a:graphicFrameLocks noChangeAspect="1"/>
          </p:cNvGraphicFramePr>
          <p:nvPr/>
        </p:nvGraphicFramePr>
        <p:xfrm>
          <a:off x="584200" y="1536700"/>
          <a:ext cx="8212138" cy="4067175"/>
        </p:xfrm>
        <a:graphic>
          <a:graphicData uri="http://schemas.openxmlformats.org/presentationml/2006/ole">
            <mc:AlternateContent xmlns:mc="http://schemas.openxmlformats.org/markup-compatibility/2006">
              <mc:Choice xmlns:v="urn:schemas-microsoft-com:vml" Requires="v">
                <p:oleObj spid="_x0000_s144451" name="Artwork" r:id="rId4" imgW="6323810" imgH="3134162" progId="Adobe.Illustrator.7">
                  <p:embed/>
                </p:oleObj>
              </mc:Choice>
              <mc:Fallback>
                <p:oleObj name="Artwork" r:id="rId4" imgW="6323810" imgH="3134162"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200" y="1536700"/>
                        <a:ext cx="8212138" cy="406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5199072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06E7C1B1-49AA-4C04-A0C3-88E37A5933DD}" type="slidenum">
              <a:rPr lang="en-US"/>
              <a:pPr/>
              <a:t>88</a:t>
            </a:fld>
            <a:endParaRPr lang="en-US"/>
          </a:p>
        </p:txBody>
      </p:sp>
      <p:graphicFrame>
        <p:nvGraphicFramePr>
          <p:cNvPr id="481282" name="Object 2"/>
          <p:cNvGraphicFramePr>
            <a:graphicFrameLocks noChangeAspect="1"/>
          </p:cNvGraphicFramePr>
          <p:nvPr>
            <p:extLst>
              <p:ext uri="{D42A27DB-BD31-4B8C-83A1-F6EECF244321}">
                <p14:modId xmlns:p14="http://schemas.microsoft.com/office/powerpoint/2010/main" val="146948301"/>
              </p:ext>
            </p:extLst>
          </p:nvPr>
        </p:nvGraphicFramePr>
        <p:xfrm>
          <a:off x="558800" y="1435100"/>
          <a:ext cx="7578725" cy="4300538"/>
        </p:xfrm>
        <a:graphic>
          <a:graphicData uri="http://schemas.openxmlformats.org/presentationml/2006/ole">
            <mc:AlternateContent xmlns:mc="http://schemas.openxmlformats.org/markup-compatibility/2006">
              <mc:Choice xmlns:v="urn:schemas-microsoft-com:vml" Requires="v">
                <p:oleObj spid="_x0000_s145475" name="Artwork" r:id="rId4" imgW="5838095" imgH="3315163" progId="Adobe.Illustrator.7">
                  <p:embed/>
                </p:oleObj>
              </mc:Choice>
              <mc:Fallback>
                <p:oleObj name="Artwork" r:id="rId4" imgW="5838095" imgH="3315163"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00" y="1435100"/>
                        <a:ext cx="7578725" cy="4300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81283" name="Group 3"/>
          <p:cNvGrpSpPr>
            <a:grpSpLocks/>
          </p:cNvGrpSpPr>
          <p:nvPr/>
        </p:nvGrpSpPr>
        <p:grpSpPr bwMode="auto">
          <a:xfrm>
            <a:off x="5562600" y="2032000"/>
            <a:ext cx="3228975" cy="1371600"/>
            <a:chOff x="3744" y="768"/>
            <a:chExt cx="1450" cy="864"/>
          </a:xfrm>
        </p:grpSpPr>
        <p:sp>
          <p:nvSpPr>
            <p:cNvPr id="481284" name="Text Box 4"/>
            <p:cNvSpPr txBox="1">
              <a:spLocks noChangeArrowheads="1"/>
            </p:cNvSpPr>
            <p:nvPr/>
          </p:nvSpPr>
          <p:spPr bwMode="auto">
            <a:xfrm>
              <a:off x="3984" y="768"/>
              <a:ext cx="1210" cy="523"/>
            </a:xfrm>
            <a:prstGeom prst="rect">
              <a:avLst/>
            </a:prstGeom>
            <a:noFill/>
            <a:ln w="25400">
              <a:noFill/>
              <a:miter lim="800000"/>
              <a:headEnd/>
              <a:tailEnd/>
            </a:ln>
            <a:effectLst/>
          </p:spPr>
          <p:txBody>
            <a:bodyPr>
              <a:spAutoFit/>
            </a:bodyPr>
            <a:lstStyle/>
            <a:p>
              <a:pPr algn="l" eaLnBrk="0" hangingPunct="0"/>
              <a:r>
                <a:rPr lang="en-US" sz="2400" u="none">
                  <a:latin typeface="Helvetica" pitchFamily="34" charset="0"/>
                </a:rPr>
                <a:t>Truque para poupar entradas</a:t>
              </a:r>
            </a:p>
          </p:txBody>
        </p:sp>
        <p:sp>
          <p:nvSpPr>
            <p:cNvPr id="481285" name="Line 5"/>
            <p:cNvSpPr>
              <a:spLocks noChangeShapeType="1"/>
            </p:cNvSpPr>
            <p:nvPr/>
          </p:nvSpPr>
          <p:spPr bwMode="auto">
            <a:xfrm flipH="1">
              <a:off x="3744" y="1104"/>
              <a:ext cx="240" cy="528"/>
            </a:xfrm>
            <a:prstGeom prst="line">
              <a:avLst/>
            </a:prstGeom>
            <a:noFill/>
            <a:ln w="25400">
              <a:solidFill>
                <a:schemeClr val="tx1"/>
              </a:solidFill>
              <a:round/>
              <a:headEnd/>
              <a:tailEnd type="triangle" w="med" len="med"/>
            </a:ln>
            <a:effectLst/>
          </p:spPr>
          <p:txBody>
            <a:bodyPr wrap="none" anchor="ctr"/>
            <a:lstStyle/>
            <a:p>
              <a:endParaRPr lang="en-US" u="none"/>
            </a:p>
          </p:txBody>
        </p:sp>
      </p:grpSp>
      <p:sp>
        <p:nvSpPr>
          <p:cNvPr id="481286" name="Rectangle 6"/>
          <p:cNvSpPr>
            <a:spLocks noChangeArrowheads="1"/>
          </p:cNvSpPr>
          <p:nvPr/>
        </p:nvSpPr>
        <p:spPr bwMode="auto">
          <a:xfrm>
            <a:off x="0" y="368300"/>
            <a:ext cx="9144000" cy="609600"/>
          </a:xfrm>
          <a:prstGeom prst="rect">
            <a:avLst/>
          </a:prstGeom>
          <a:noFill/>
          <a:ln w="9525">
            <a:noFill/>
            <a:miter lim="800000"/>
            <a:headEnd/>
            <a:tailEnd/>
          </a:ln>
          <a:effectLst/>
        </p:spPr>
        <p:txBody>
          <a:bodyPr anchor="ctr"/>
          <a:lstStyle/>
          <a:p>
            <a:r>
              <a:rPr lang="en-US" sz="4000" u="none">
                <a:solidFill>
                  <a:schemeClr val="tx2"/>
                </a:solidFill>
              </a:rPr>
              <a:t>Controlo da sequência de contagem: outro exemplo</a:t>
            </a:r>
          </a:p>
        </p:txBody>
      </p:sp>
    </p:spTree>
    <p:extLst>
      <p:ext uri="{BB962C8B-B14F-4D97-AF65-F5344CB8AC3E}">
        <p14:creationId xmlns:p14="http://schemas.microsoft.com/office/powerpoint/2010/main" val="47298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81283"/>
                                        </p:tgtEl>
                                        <p:attrNameLst>
                                          <p:attrName>style.visibility</p:attrName>
                                        </p:attrNameLst>
                                      </p:cBhvr>
                                      <p:to>
                                        <p:strVal val="visible"/>
                                      </p:to>
                                    </p:set>
                                    <p:anim calcmode="lin" valueType="num">
                                      <p:cBhvr additive="base">
                                        <p:cTn id="7" dur="500" fill="hold"/>
                                        <p:tgtEl>
                                          <p:spTgt spid="481283"/>
                                        </p:tgtEl>
                                        <p:attrNameLst>
                                          <p:attrName>ppt_x</p:attrName>
                                        </p:attrNameLst>
                                      </p:cBhvr>
                                      <p:tavLst>
                                        <p:tav tm="0">
                                          <p:val>
                                            <p:strVal val="1+#ppt_w/2"/>
                                          </p:val>
                                        </p:tav>
                                        <p:tav tm="100000">
                                          <p:val>
                                            <p:strVal val="#ppt_x"/>
                                          </p:val>
                                        </p:tav>
                                      </p:tavLst>
                                    </p:anim>
                                    <p:anim calcmode="lin" valueType="num">
                                      <p:cBhvr additive="base">
                                        <p:cTn id="8" dur="500" fill="hold"/>
                                        <p:tgtEl>
                                          <p:spTgt spid="4812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C3ED546-CA48-4F0D-AC39-D688E7198E50}" type="slidenum">
              <a:rPr lang="en-US"/>
              <a:pPr/>
              <a:t>89</a:t>
            </a:fld>
            <a:endParaRPr lang="en-US"/>
          </a:p>
        </p:txBody>
      </p:sp>
      <p:sp>
        <p:nvSpPr>
          <p:cNvPr id="483330" name="Rectangle 2"/>
          <p:cNvSpPr>
            <a:spLocks noGrp="1" noChangeArrowheads="1"/>
          </p:cNvSpPr>
          <p:nvPr>
            <p:ph type="title"/>
          </p:nvPr>
        </p:nvSpPr>
        <p:spPr/>
        <p:txBody>
          <a:bodyPr/>
          <a:lstStyle/>
          <a:p>
            <a:r>
              <a:rPr lang="en-US"/>
              <a:t>Contadores em cascata</a:t>
            </a:r>
          </a:p>
        </p:txBody>
      </p:sp>
      <p:graphicFrame>
        <p:nvGraphicFramePr>
          <p:cNvPr id="483331" name="Object 3"/>
          <p:cNvGraphicFramePr>
            <a:graphicFrameLocks/>
          </p:cNvGraphicFramePr>
          <p:nvPr/>
        </p:nvGraphicFramePr>
        <p:xfrm>
          <a:off x="241300" y="1485900"/>
          <a:ext cx="8643938" cy="4113213"/>
        </p:xfrm>
        <a:graphic>
          <a:graphicData uri="http://schemas.openxmlformats.org/presentationml/2006/ole">
            <mc:AlternateContent xmlns:mc="http://schemas.openxmlformats.org/markup-compatibility/2006">
              <mc:Choice xmlns:v="urn:schemas-microsoft-com:vml" Requires="v">
                <p:oleObj spid="_x0000_s146499" name="Artwork" r:id="rId4" imgW="8228571" imgH="3428571" progId="Adobe.Illustrator.7">
                  <p:embed/>
                </p:oleObj>
              </mc:Choice>
              <mc:Fallback>
                <p:oleObj name="Artwork" r:id="rId4" imgW="8228571" imgH="3428571" progId="Adobe.Illustrator.7">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300" y="1485900"/>
                        <a:ext cx="8643938" cy="4113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8860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83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244" name="Object 4"/>
          <p:cNvGraphicFramePr>
            <a:graphicFrameLocks noChangeAspect="1"/>
          </p:cNvGraphicFramePr>
          <p:nvPr/>
        </p:nvGraphicFramePr>
        <p:xfrm>
          <a:off x="3057525" y="2352675"/>
          <a:ext cx="3962400" cy="2481263"/>
        </p:xfrm>
        <a:graphic>
          <a:graphicData uri="http://schemas.openxmlformats.org/presentationml/2006/ole">
            <mc:AlternateContent xmlns:mc="http://schemas.openxmlformats.org/markup-compatibility/2006">
              <mc:Choice xmlns:v="urn:schemas-microsoft-com:vml" Requires="v">
                <p:oleObj spid="_x0000_s94288" name="Artwork" r:id="rId4" imgW="2190476" imgH="1371429" progId="">
                  <p:embed/>
                </p:oleObj>
              </mc:Choice>
              <mc:Fallback>
                <p:oleObj name="Artwork" r:id="rId4" imgW="2190476" imgH="137142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7525" y="2352675"/>
                        <a:ext cx="3962400" cy="2481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245" name="Text Box 5"/>
          <p:cNvSpPr txBox="1">
            <a:spLocks noChangeArrowheads="1"/>
          </p:cNvSpPr>
          <p:nvPr/>
        </p:nvSpPr>
        <p:spPr bwMode="auto">
          <a:xfrm>
            <a:off x="2111375" y="2276475"/>
            <a:ext cx="895350"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2.5 V</a:t>
            </a:r>
          </a:p>
        </p:txBody>
      </p:sp>
      <p:sp>
        <p:nvSpPr>
          <p:cNvPr id="138246" name="Text Box 6"/>
          <p:cNvSpPr txBox="1">
            <a:spLocks noChangeArrowheads="1"/>
          </p:cNvSpPr>
          <p:nvPr/>
        </p:nvSpPr>
        <p:spPr bwMode="auto">
          <a:xfrm>
            <a:off x="5648325" y="2276475"/>
            <a:ext cx="895350"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2.5 V</a:t>
            </a:r>
          </a:p>
        </p:txBody>
      </p:sp>
      <p:sp>
        <p:nvSpPr>
          <p:cNvPr id="138247" name="Text Box 7"/>
          <p:cNvSpPr txBox="1">
            <a:spLocks noChangeArrowheads="1"/>
          </p:cNvSpPr>
          <p:nvPr/>
        </p:nvSpPr>
        <p:spPr bwMode="auto">
          <a:xfrm>
            <a:off x="2219325" y="4562475"/>
            <a:ext cx="895350"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2.5 V</a:t>
            </a:r>
          </a:p>
        </p:txBody>
      </p:sp>
      <p:sp>
        <p:nvSpPr>
          <p:cNvPr id="138248" name="Text Box 8"/>
          <p:cNvSpPr txBox="1">
            <a:spLocks noChangeArrowheads="1"/>
          </p:cNvSpPr>
          <p:nvPr/>
        </p:nvSpPr>
        <p:spPr bwMode="auto">
          <a:xfrm>
            <a:off x="5540375" y="4562475"/>
            <a:ext cx="895350"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2.5 V</a:t>
            </a:r>
          </a:p>
        </p:txBody>
      </p:sp>
      <p:sp>
        <p:nvSpPr>
          <p:cNvPr id="9" name="WordArt 2"/>
          <p:cNvSpPr>
            <a:spLocks noChangeArrowheads="1" noChangeShapeType="1" noTextEdit="1"/>
          </p:cNvSpPr>
          <p:nvPr/>
        </p:nvSpPr>
        <p:spPr bwMode="auto">
          <a:xfrm>
            <a:off x="468313" y="188913"/>
            <a:ext cx="4597400" cy="461962"/>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Meta-estabilidade</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Tree>
    <p:extLst>
      <p:ext uri="{BB962C8B-B14F-4D97-AF65-F5344CB8AC3E}">
        <p14:creationId xmlns:p14="http://schemas.microsoft.com/office/powerpoint/2010/main" val="61858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2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82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8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autoUpdateAnimBg="0"/>
      <p:bldP spid="138246" grpId="0" autoUpdateAnimBg="0"/>
      <p:bldP spid="138247" grpId="0" autoUpdateAnimBg="0"/>
      <p:bldP spid="138248"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Marcador de Posição do Número do Diapositivo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fld id="{05566EC2-9B3F-46D5-9CB6-3879EA6ED75E}" type="slidenum">
              <a:rPr lang="en-US" altLang="en-US" sz="1400" smtClean="0"/>
              <a:pPr eaLnBrk="1" hangingPunct="1"/>
              <a:t>90</a:t>
            </a:fld>
            <a:endParaRPr lang="en-US" altLang="en-US" sz="1400" smtClean="0"/>
          </a:p>
        </p:txBody>
      </p:sp>
      <p:pic>
        <p:nvPicPr>
          <p:cNvPr id="614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1609725"/>
            <a:ext cx="8696325"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6149" name="Rectangle 2"/>
          <p:cNvSpPr>
            <a:spLocks noGrp="1" noChangeArrowheads="1"/>
          </p:cNvSpPr>
          <p:nvPr>
            <p:ph type="title"/>
          </p:nvPr>
        </p:nvSpPr>
        <p:spPr>
          <a:xfrm>
            <a:off x="457200" y="274638"/>
            <a:ext cx="8229600" cy="933450"/>
          </a:xfrm>
        </p:spPr>
        <p:txBody>
          <a:bodyPr/>
          <a:lstStyle/>
          <a:p>
            <a:pPr eaLnBrk="1" hangingPunct="1"/>
            <a:r>
              <a:rPr lang="pt-PT" altLang="en-US" sz="4000" smtClean="0"/>
              <a:t>Circuitos sequenciais vs. iterativos</a:t>
            </a:r>
          </a:p>
        </p:txBody>
      </p:sp>
      <p:sp>
        <p:nvSpPr>
          <p:cNvPr id="6150" name="Rectangle 5"/>
          <p:cNvSpPr>
            <a:spLocks noChangeArrowheads="1"/>
          </p:cNvSpPr>
          <p:nvPr/>
        </p:nvSpPr>
        <p:spPr bwMode="auto">
          <a:xfrm>
            <a:off x="4298950" y="4083050"/>
            <a:ext cx="2470150" cy="577850"/>
          </a:xfrm>
          <a:prstGeom prst="rect">
            <a:avLst/>
          </a:prstGeom>
          <a:solidFill>
            <a:srgbClr val="FFFFF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endParaRPr lang="pt-PT" altLang="en-US"/>
          </a:p>
        </p:txBody>
      </p:sp>
      <p:sp>
        <p:nvSpPr>
          <p:cNvPr id="6151" name="Rectangle 6"/>
          <p:cNvSpPr>
            <a:spLocks noGrp="1" noChangeArrowheads="1"/>
          </p:cNvSpPr>
          <p:nvPr>
            <p:ph type="body" idx="1"/>
          </p:nvPr>
        </p:nvSpPr>
        <p:spPr>
          <a:xfrm>
            <a:off x="682625" y="1119188"/>
            <a:ext cx="3817938" cy="563562"/>
          </a:xfrm>
        </p:spPr>
        <p:txBody>
          <a:bodyPr/>
          <a:lstStyle/>
          <a:p>
            <a:pPr eaLnBrk="1" hangingPunct="1">
              <a:lnSpc>
                <a:spcPct val="90000"/>
              </a:lnSpc>
              <a:buFontTx/>
              <a:buNone/>
            </a:pPr>
            <a:r>
              <a:rPr lang="pt-PT" altLang="en-US" smtClean="0"/>
              <a:t>Circuito Iterativo:</a:t>
            </a:r>
          </a:p>
        </p:txBody>
      </p:sp>
    </p:spTree>
    <p:extLst>
      <p:ext uri="{BB962C8B-B14F-4D97-AF65-F5344CB8AC3E}">
        <p14:creationId xmlns:p14="http://schemas.microsoft.com/office/powerpoint/2010/main" val="37966800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Marcador de Posição do Número do Diapositivo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fld id="{BD8E6C4C-2C01-4339-B896-20F731FBAB08}" type="slidenum">
              <a:rPr lang="en-US" altLang="en-US" sz="1400" smtClean="0"/>
              <a:pPr eaLnBrk="1" hangingPunct="1"/>
              <a:t>91</a:t>
            </a:fld>
            <a:endParaRPr lang="en-US" altLang="en-US" sz="1400" smtClean="0"/>
          </a:p>
        </p:txBody>
      </p:sp>
      <p:pic>
        <p:nvPicPr>
          <p:cNvPr id="71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5388" y="1790700"/>
            <a:ext cx="7086600" cy="431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7173" name="Rectangle 5"/>
          <p:cNvSpPr>
            <a:spLocks noChangeArrowheads="1"/>
          </p:cNvSpPr>
          <p:nvPr/>
        </p:nvSpPr>
        <p:spPr bwMode="auto">
          <a:xfrm>
            <a:off x="5213350" y="5545138"/>
            <a:ext cx="3319463" cy="577850"/>
          </a:xfrm>
          <a:prstGeom prst="rect">
            <a:avLst/>
          </a:prstGeom>
          <a:solidFill>
            <a:srgbClr val="FFFFF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endParaRPr lang="pt-PT" altLang="en-US" u="none"/>
          </a:p>
        </p:txBody>
      </p:sp>
      <p:sp>
        <p:nvSpPr>
          <p:cNvPr id="7174" name="Rectangle 6"/>
          <p:cNvSpPr>
            <a:spLocks noChangeArrowheads="1"/>
          </p:cNvSpPr>
          <p:nvPr/>
        </p:nvSpPr>
        <p:spPr bwMode="auto">
          <a:xfrm>
            <a:off x="457200" y="274638"/>
            <a:ext cx="8229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r>
              <a:rPr lang="pt-PT" altLang="en-US" sz="4000" u="none">
                <a:solidFill>
                  <a:schemeClr val="tx2"/>
                </a:solidFill>
              </a:rPr>
              <a:t>Circuitos sequenciais vs. iterativos</a:t>
            </a:r>
          </a:p>
        </p:txBody>
      </p:sp>
      <p:sp>
        <p:nvSpPr>
          <p:cNvPr id="7175" name="Rectangle 7"/>
          <p:cNvSpPr>
            <a:spLocks noGrp="1" noChangeArrowheads="1"/>
          </p:cNvSpPr>
          <p:nvPr>
            <p:ph type="body" idx="1"/>
          </p:nvPr>
        </p:nvSpPr>
        <p:spPr>
          <a:xfrm>
            <a:off x="682625" y="1119188"/>
            <a:ext cx="3817938" cy="563562"/>
          </a:xfrm>
          <a:noFill/>
        </p:spPr>
        <p:txBody>
          <a:bodyPr/>
          <a:lstStyle/>
          <a:p>
            <a:pPr eaLnBrk="1" hangingPunct="1">
              <a:lnSpc>
                <a:spcPct val="90000"/>
              </a:lnSpc>
              <a:buFontTx/>
              <a:buNone/>
            </a:pPr>
            <a:r>
              <a:rPr lang="pt-PT" altLang="en-US" smtClean="0"/>
              <a:t>Circuito Sequencial:</a:t>
            </a:r>
          </a:p>
        </p:txBody>
      </p:sp>
    </p:spTree>
    <p:extLst>
      <p:ext uri="{BB962C8B-B14F-4D97-AF65-F5344CB8AC3E}">
        <p14:creationId xmlns:p14="http://schemas.microsoft.com/office/powerpoint/2010/main" val="57829934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Marcador de Posição do Número do Diapositivo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fld id="{A82BB795-50D0-4E8C-AAA9-47963D6C8A0A}" type="slidenum">
              <a:rPr lang="en-US" altLang="en-US" sz="1400" smtClean="0"/>
              <a:pPr eaLnBrk="1" hangingPunct="1"/>
              <a:t>92</a:t>
            </a:fld>
            <a:endParaRPr lang="en-US" altLang="en-US" sz="1400" smtClean="0"/>
          </a:p>
        </p:txBody>
      </p:sp>
      <p:pic>
        <p:nvPicPr>
          <p:cNvPr id="47821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900" y="223838"/>
            <a:ext cx="8678863"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pic>
        <p:nvPicPr>
          <p:cNvPr id="478216"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b="12935"/>
          <a:stretch>
            <a:fillRect/>
          </a:stretch>
        </p:blipFill>
        <p:spPr bwMode="auto">
          <a:xfrm>
            <a:off x="2143125" y="3740150"/>
            <a:ext cx="587057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8198" name="Rectangle 2"/>
          <p:cNvSpPr>
            <a:spLocks noGrp="1" noChangeArrowheads="1"/>
          </p:cNvSpPr>
          <p:nvPr>
            <p:ph type="title"/>
          </p:nvPr>
        </p:nvSpPr>
        <p:spPr>
          <a:xfrm>
            <a:off x="5624513" y="1841500"/>
            <a:ext cx="3270250" cy="974725"/>
          </a:xfrm>
          <a:solidFill>
            <a:srgbClr val="FFFFFF"/>
          </a:solidFill>
        </p:spPr>
        <p:txBody>
          <a:bodyPr/>
          <a:lstStyle/>
          <a:p>
            <a:pPr algn="l" eaLnBrk="1" hangingPunct="1"/>
            <a:r>
              <a:rPr lang="pt-PT" altLang="en-US" sz="4000" smtClean="0"/>
              <a:t>Comparador:</a:t>
            </a:r>
            <a:endParaRPr lang="pt-PT" altLang="en-US" sz="4000" i="1" smtClean="0">
              <a:solidFill>
                <a:srgbClr val="FF0000"/>
              </a:solidFill>
            </a:endParaRPr>
          </a:p>
        </p:txBody>
      </p:sp>
      <p:sp>
        <p:nvSpPr>
          <p:cNvPr id="478213" name="Rectangle 5"/>
          <p:cNvSpPr>
            <a:spLocks noChangeArrowheads="1"/>
          </p:cNvSpPr>
          <p:nvPr/>
        </p:nvSpPr>
        <p:spPr bwMode="auto">
          <a:xfrm>
            <a:off x="5967413" y="4014788"/>
            <a:ext cx="2470150" cy="577850"/>
          </a:xfrm>
          <a:prstGeom prst="rect">
            <a:avLst/>
          </a:prstGeom>
          <a:solidFill>
            <a:srgbClr val="FFFFF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endParaRPr lang="pt-PT" altLang="en-US" u="none"/>
          </a:p>
        </p:txBody>
      </p:sp>
      <p:sp>
        <p:nvSpPr>
          <p:cNvPr id="478217" name="Line 9"/>
          <p:cNvSpPr>
            <a:spLocks noChangeShapeType="1"/>
          </p:cNvSpPr>
          <p:nvPr/>
        </p:nvSpPr>
        <p:spPr bwMode="auto">
          <a:xfrm flipH="1" flipV="1">
            <a:off x="4940300" y="1827213"/>
            <a:ext cx="769938" cy="97948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u="none"/>
          </a:p>
        </p:txBody>
      </p:sp>
      <p:sp>
        <p:nvSpPr>
          <p:cNvPr id="478219" name="Rectangle 11"/>
          <p:cNvSpPr>
            <a:spLocks noChangeArrowheads="1"/>
          </p:cNvSpPr>
          <p:nvPr/>
        </p:nvSpPr>
        <p:spPr bwMode="auto">
          <a:xfrm>
            <a:off x="5611813" y="2624138"/>
            <a:ext cx="2887662" cy="641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r>
              <a:rPr lang="pt-PT" altLang="en-US" sz="4000" i="1" u="none">
                <a:solidFill>
                  <a:srgbClr val="FF0000"/>
                </a:solidFill>
              </a:rPr>
              <a:t>iterativo</a:t>
            </a:r>
          </a:p>
        </p:txBody>
      </p:sp>
      <p:sp>
        <p:nvSpPr>
          <p:cNvPr id="478220" name="Rectangle 12"/>
          <p:cNvSpPr>
            <a:spLocks noChangeArrowheads="1"/>
          </p:cNvSpPr>
          <p:nvPr/>
        </p:nvSpPr>
        <p:spPr bwMode="auto">
          <a:xfrm>
            <a:off x="6140450" y="3317875"/>
            <a:ext cx="2670175" cy="727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r>
              <a:rPr lang="pt-PT" altLang="en-US" sz="4000" i="1" u="none">
                <a:solidFill>
                  <a:srgbClr val="FF0000"/>
                </a:solidFill>
              </a:rPr>
              <a:t>sequencial</a:t>
            </a:r>
          </a:p>
        </p:txBody>
      </p:sp>
      <p:sp>
        <p:nvSpPr>
          <p:cNvPr id="478218" name="Line 10"/>
          <p:cNvSpPr>
            <a:spLocks noChangeShapeType="1"/>
          </p:cNvSpPr>
          <p:nvPr/>
        </p:nvSpPr>
        <p:spPr bwMode="auto">
          <a:xfrm flipH="1">
            <a:off x="6007100" y="3979863"/>
            <a:ext cx="631825" cy="6000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u="none"/>
          </a:p>
        </p:txBody>
      </p:sp>
    </p:spTree>
    <p:extLst>
      <p:ext uri="{BB962C8B-B14F-4D97-AF65-F5344CB8AC3E}">
        <p14:creationId xmlns:p14="http://schemas.microsoft.com/office/powerpoint/2010/main" val="1662836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82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82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82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82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82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82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8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3" grpId="0" animBg="1"/>
      <p:bldP spid="478217" grpId="0" animBg="1"/>
      <p:bldP spid="478219" grpId="0" animBg="1"/>
      <p:bldP spid="478220" grpId="0" animBg="1"/>
      <p:bldP spid="47821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Marcador de Posição do Número do Diapositivo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fld id="{E995B2C3-1ACE-44C1-B330-CA263EC6B1B2}" type="slidenum">
              <a:rPr lang="en-US" altLang="en-US" sz="1400" smtClean="0"/>
              <a:pPr eaLnBrk="1" hangingPunct="1"/>
              <a:t>93</a:t>
            </a:fld>
            <a:endParaRPr lang="en-US" altLang="en-US" sz="1400" smtClean="0"/>
          </a:p>
        </p:txBody>
      </p:sp>
      <p:pic>
        <p:nvPicPr>
          <p:cNvPr id="50484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b="14307"/>
          <a:stretch>
            <a:fillRect/>
          </a:stretch>
        </p:blipFill>
        <p:spPr bwMode="auto">
          <a:xfrm>
            <a:off x="2825750" y="3598863"/>
            <a:ext cx="5540375"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504836" name="Rectangle 4"/>
          <p:cNvSpPr>
            <a:spLocks noGrp="1" noChangeArrowheads="1"/>
          </p:cNvSpPr>
          <p:nvPr>
            <p:ph type="title"/>
          </p:nvPr>
        </p:nvSpPr>
        <p:spPr>
          <a:xfrm>
            <a:off x="3340100" y="2554288"/>
            <a:ext cx="2403475" cy="809625"/>
          </a:xfrm>
          <a:solidFill>
            <a:srgbClr val="FFFFFF"/>
          </a:solidFill>
        </p:spPr>
        <p:txBody>
          <a:bodyPr/>
          <a:lstStyle/>
          <a:p>
            <a:pPr algn="l" eaLnBrk="1" hangingPunct="1"/>
            <a:r>
              <a:rPr lang="pt-PT" altLang="en-US" i="1" smtClean="0">
                <a:solidFill>
                  <a:srgbClr val="FF0000"/>
                </a:solidFill>
              </a:rPr>
              <a:t>iterativo</a:t>
            </a:r>
          </a:p>
        </p:txBody>
      </p:sp>
      <p:sp>
        <p:nvSpPr>
          <p:cNvPr id="504837" name="Rectangle 5"/>
          <p:cNvSpPr>
            <a:spLocks noChangeArrowheads="1"/>
          </p:cNvSpPr>
          <p:nvPr/>
        </p:nvSpPr>
        <p:spPr bwMode="auto">
          <a:xfrm>
            <a:off x="5967413" y="4014788"/>
            <a:ext cx="2470150" cy="577850"/>
          </a:xfrm>
          <a:prstGeom prst="rect">
            <a:avLst/>
          </a:prstGeom>
          <a:solidFill>
            <a:srgbClr val="FFFFF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endParaRPr lang="pt-PT" altLang="en-US" u="none"/>
          </a:p>
        </p:txBody>
      </p:sp>
      <p:sp>
        <p:nvSpPr>
          <p:cNvPr id="504838" name="Line 6"/>
          <p:cNvSpPr>
            <a:spLocks noChangeShapeType="1"/>
          </p:cNvSpPr>
          <p:nvPr/>
        </p:nvSpPr>
        <p:spPr bwMode="auto">
          <a:xfrm flipV="1">
            <a:off x="4410075" y="2001838"/>
            <a:ext cx="287338" cy="77152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u="none"/>
          </a:p>
        </p:txBody>
      </p:sp>
      <p:pic>
        <p:nvPicPr>
          <p:cNvPr id="504841"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525" y="244475"/>
            <a:ext cx="78708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9225" name="Rectangle 10"/>
          <p:cNvSpPr>
            <a:spLocks noChangeArrowheads="1"/>
          </p:cNvSpPr>
          <p:nvPr/>
        </p:nvSpPr>
        <p:spPr bwMode="auto">
          <a:xfrm>
            <a:off x="268288" y="2570163"/>
            <a:ext cx="2740025" cy="5699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r>
              <a:rPr lang="pt-PT" altLang="en-US" sz="4400" u="none">
                <a:solidFill>
                  <a:schemeClr val="tx2"/>
                </a:solidFill>
              </a:rPr>
              <a:t>Somador:</a:t>
            </a:r>
            <a:endParaRPr lang="pt-PT" altLang="en-US" sz="4400" i="1" u="none">
              <a:solidFill>
                <a:srgbClr val="FF0000"/>
              </a:solidFill>
            </a:endParaRPr>
          </a:p>
        </p:txBody>
      </p:sp>
      <p:sp>
        <p:nvSpPr>
          <p:cNvPr id="504843" name="Rectangle 11"/>
          <p:cNvSpPr>
            <a:spLocks noChangeArrowheads="1"/>
          </p:cNvSpPr>
          <p:nvPr/>
        </p:nvSpPr>
        <p:spPr bwMode="auto">
          <a:xfrm>
            <a:off x="285750" y="3441700"/>
            <a:ext cx="2963863" cy="774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r>
              <a:rPr lang="pt-PT" altLang="en-US" sz="4400" i="1" u="none">
                <a:solidFill>
                  <a:srgbClr val="FF0000"/>
                </a:solidFill>
              </a:rPr>
              <a:t>sequencial</a:t>
            </a:r>
          </a:p>
        </p:txBody>
      </p:sp>
      <p:sp>
        <p:nvSpPr>
          <p:cNvPr id="504839" name="Line 7"/>
          <p:cNvSpPr>
            <a:spLocks noChangeShapeType="1"/>
          </p:cNvSpPr>
          <p:nvPr/>
        </p:nvSpPr>
        <p:spPr bwMode="auto">
          <a:xfrm>
            <a:off x="2597150" y="4176713"/>
            <a:ext cx="549275" cy="71913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u="none"/>
          </a:p>
        </p:txBody>
      </p:sp>
    </p:spTree>
    <p:extLst>
      <p:ext uri="{BB962C8B-B14F-4D97-AF65-F5344CB8AC3E}">
        <p14:creationId xmlns:p14="http://schemas.microsoft.com/office/powerpoint/2010/main" val="361605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8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83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048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484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048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48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4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48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P spid="504837" grpId="0" animBg="1"/>
      <p:bldP spid="504838" grpId="0" animBg="1"/>
      <p:bldP spid="504838" grpId="1" animBg="1"/>
      <p:bldP spid="504843" grpId="0" animBg="1"/>
      <p:bldP spid="50483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WordArt 2"/>
          <p:cNvSpPr>
            <a:spLocks noChangeArrowheads="1" noChangeShapeType="1" noTextEdit="1"/>
          </p:cNvSpPr>
          <p:nvPr/>
        </p:nvSpPr>
        <p:spPr bwMode="auto">
          <a:xfrm>
            <a:off x="468313" y="260350"/>
            <a:ext cx="3598862" cy="431800"/>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Exercícios</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
        <p:nvSpPr>
          <p:cNvPr id="159754" name="Text Box 10"/>
          <p:cNvSpPr txBox="1">
            <a:spLocks noChangeArrowheads="1"/>
          </p:cNvSpPr>
          <p:nvPr/>
        </p:nvSpPr>
        <p:spPr bwMode="auto">
          <a:xfrm>
            <a:off x="468313" y="3579981"/>
            <a:ext cx="8372475" cy="1754326"/>
          </a:xfrm>
          <a:prstGeom prst="rect">
            <a:avLst/>
          </a:prstGeom>
          <a:noFill/>
          <a:ln w="9525">
            <a:noFill/>
            <a:miter lim="800000"/>
            <a:headEnd/>
            <a:tailEnd/>
          </a:ln>
        </p:spPr>
        <p:txBody>
          <a:bodyPr>
            <a:spAutoFit/>
          </a:bodyPr>
          <a:lstStyle/>
          <a:p>
            <a:pPr lvl="0"/>
            <a:r>
              <a:rPr lang="pt-PT" u="none" dirty="0" smtClean="0">
                <a:solidFill>
                  <a:srgbClr val="003366"/>
                </a:solidFill>
              </a:rPr>
              <a:t>Projete </a:t>
            </a:r>
            <a:r>
              <a:rPr lang="pt-PT" u="none" dirty="0">
                <a:solidFill>
                  <a:srgbClr val="003366"/>
                </a:solidFill>
              </a:rPr>
              <a:t>uma linha de atraso de comprimento N, variável entre 1 e 16. </a:t>
            </a:r>
          </a:p>
          <a:p>
            <a:pPr lvl="0"/>
            <a:r>
              <a:rPr lang="pt-PT" u="none" dirty="0" smtClean="0">
                <a:solidFill>
                  <a:srgbClr val="003366"/>
                </a:solidFill>
              </a:rPr>
              <a:t>O </a:t>
            </a:r>
            <a:r>
              <a:rPr lang="pt-PT" u="none" dirty="0">
                <a:solidFill>
                  <a:srgbClr val="003366"/>
                </a:solidFill>
              </a:rPr>
              <a:t>comprimento desejado é especificado por 4 entradas A3 A2 A1 A0 contendo a representação binária de N-1. </a:t>
            </a:r>
          </a:p>
          <a:p>
            <a:pPr lvl="0"/>
            <a:r>
              <a:rPr lang="pt-PT" u="none" dirty="0" smtClean="0">
                <a:solidFill>
                  <a:srgbClr val="003366"/>
                </a:solidFill>
              </a:rPr>
              <a:t>Utilize apenas </a:t>
            </a:r>
            <a:r>
              <a:rPr lang="pt-PT" i="1" u="none" dirty="0">
                <a:solidFill>
                  <a:srgbClr val="003366"/>
                </a:solidFill>
              </a:rPr>
              <a:t>shift registers </a:t>
            </a:r>
            <a:r>
              <a:rPr lang="pt-PT" u="none" dirty="0">
                <a:solidFill>
                  <a:srgbClr val="003366"/>
                </a:solidFill>
              </a:rPr>
              <a:t>de 4 </a:t>
            </a:r>
            <a:r>
              <a:rPr lang="pt-PT" u="none" dirty="0" smtClean="0">
                <a:solidFill>
                  <a:srgbClr val="003366"/>
                </a:solidFill>
              </a:rPr>
              <a:t>bits e </a:t>
            </a:r>
            <a:r>
              <a:rPr lang="pt-PT" u="none" dirty="0">
                <a:solidFill>
                  <a:srgbClr val="003366"/>
                </a:solidFill>
              </a:rPr>
              <a:t>multiplexers 4:1. </a:t>
            </a:r>
          </a:p>
          <a:p>
            <a:pPr lvl="0"/>
            <a:r>
              <a:rPr lang="pt-PT" u="none" dirty="0" smtClean="0">
                <a:solidFill>
                  <a:srgbClr val="003366"/>
                </a:solidFill>
              </a:rPr>
              <a:t>Minimize o número de componentes usados.</a:t>
            </a:r>
            <a:endParaRPr lang="en-GB" u="none" dirty="0">
              <a:solidFill>
                <a:srgbClr val="003366"/>
              </a:solidFill>
            </a:endParaRPr>
          </a:p>
          <a:p>
            <a:endParaRPr lang="pt-PT" u="none" dirty="0" smtClean="0">
              <a:solidFill>
                <a:srgbClr val="003366"/>
              </a:solidFill>
            </a:endParaRPr>
          </a:p>
        </p:txBody>
      </p:sp>
      <p:sp>
        <p:nvSpPr>
          <p:cNvPr id="6" name="TextBox 5"/>
          <p:cNvSpPr txBox="1"/>
          <p:nvPr/>
        </p:nvSpPr>
        <p:spPr>
          <a:xfrm>
            <a:off x="467544" y="1124744"/>
            <a:ext cx="8373244" cy="923330"/>
          </a:xfrm>
          <a:prstGeom prst="rect">
            <a:avLst/>
          </a:prstGeom>
          <a:noFill/>
        </p:spPr>
        <p:txBody>
          <a:bodyPr wrap="square" rtlCol="0">
            <a:spAutoFit/>
          </a:bodyPr>
          <a:lstStyle/>
          <a:p>
            <a:r>
              <a:rPr lang="pt-PT" u="none" dirty="0">
                <a:solidFill>
                  <a:srgbClr val="003366"/>
                </a:solidFill>
              </a:rPr>
              <a:t>Utilizando o contador binário módulo 16, componente 74x163, construa </a:t>
            </a:r>
            <a:r>
              <a:rPr lang="pt-PT" u="none" dirty="0" smtClean="0">
                <a:solidFill>
                  <a:srgbClr val="003366"/>
                </a:solidFill>
              </a:rPr>
              <a:t>um </a:t>
            </a:r>
            <a:r>
              <a:rPr lang="pt-PT" u="none" dirty="0">
                <a:solidFill>
                  <a:srgbClr val="003366"/>
                </a:solidFill>
              </a:rPr>
              <a:t>circuito que implemente sequência de contagem seguinte: </a:t>
            </a:r>
            <a:r>
              <a:rPr lang="pt-PT" u="none" dirty="0" smtClean="0">
                <a:solidFill>
                  <a:srgbClr val="003366"/>
                </a:solidFill>
              </a:rPr>
              <a:t>(4,5,6,7,8,9,A,B,C), </a:t>
            </a:r>
            <a:r>
              <a:rPr lang="pt-PT" u="none" dirty="0">
                <a:solidFill>
                  <a:srgbClr val="003366"/>
                </a:solidFill>
              </a:rPr>
              <a:t>(4,5,6,7,8,9,A,B,C</a:t>
            </a:r>
            <a:r>
              <a:rPr lang="pt-PT" u="none" dirty="0" smtClean="0">
                <a:solidFill>
                  <a:srgbClr val="003366"/>
                </a:solidFill>
              </a:rPr>
              <a:t>), ...</a:t>
            </a:r>
            <a:endParaRPr lang="en-GB" u="none" dirty="0">
              <a:solidFill>
                <a:srgbClr val="003366"/>
              </a:solidFill>
            </a:endParaRPr>
          </a:p>
        </p:txBody>
      </p:sp>
    </p:spTree>
    <p:extLst>
      <p:ext uri="{BB962C8B-B14F-4D97-AF65-F5344CB8AC3E}">
        <p14:creationId xmlns:p14="http://schemas.microsoft.com/office/powerpoint/2010/main" val="40686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9754">
                                            <p:txEl>
                                              <p:pRg st="0" end="0"/>
                                            </p:txEl>
                                          </p:spTgt>
                                        </p:tgtEl>
                                        <p:attrNameLst>
                                          <p:attrName>style.visibility</p:attrName>
                                        </p:attrNameLst>
                                      </p:cBhvr>
                                      <p:to>
                                        <p:strVal val="visible"/>
                                      </p:to>
                                    </p:set>
                                    <p:animEffect transition="in" filter="dissolve">
                                      <p:cBhvr>
                                        <p:cTn id="7" dur="500"/>
                                        <p:tgtEl>
                                          <p:spTgt spid="159754">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59754">
                                            <p:txEl>
                                              <p:pRg st="1" end="1"/>
                                            </p:txEl>
                                          </p:spTgt>
                                        </p:tgtEl>
                                        <p:attrNameLst>
                                          <p:attrName>style.visibility</p:attrName>
                                        </p:attrNameLst>
                                      </p:cBhvr>
                                      <p:to>
                                        <p:strVal val="visible"/>
                                      </p:to>
                                    </p:set>
                                    <p:animEffect transition="in" filter="dissolve">
                                      <p:cBhvr>
                                        <p:cTn id="11" dur="500"/>
                                        <p:tgtEl>
                                          <p:spTgt spid="159754">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59754">
                                            <p:txEl>
                                              <p:pRg st="2" end="2"/>
                                            </p:txEl>
                                          </p:spTgt>
                                        </p:tgtEl>
                                        <p:attrNameLst>
                                          <p:attrName>style.visibility</p:attrName>
                                        </p:attrNameLst>
                                      </p:cBhvr>
                                      <p:to>
                                        <p:strVal val="visible"/>
                                      </p:to>
                                    </p:set>
                                    <p:animEffect transition="in" filter="dissolve">
                                      <p:cBhvr>
                                        <p:cTn id="15" dur="500"/>
                                        <p:tgtEl>
                                          <p:spTgt spid="159754">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59754">
                                            <p:txEl>
                                              <p:pRg st="3" end="3"/>
                                            </p:txEl>
                                          </p:spTgt>
                                        </p:tgtEl>
                                        <p:attrNameLst>
                                          <p:attrName>style.visibility</p:attrName>
                                        </p:attrNameLst>
                                      </p:cBhvr>
                                      <p:to>
                                        <p:strVal val="visible"/>
                                      </p:to>
                                    </p:set>
                                    <p:animEffect transition="in" filter="dissolve">
                                      <p:cBhvr>
                                        <p:cTn id="19" dur="500"/>
                                        <p:tgtEl>
                                          <p:spTgt spid="1597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4829</TotalTime>
  <Words>9807</Words>
  <Application>Microsoft Office PowerPoint</Application>
  <PresentationFormat>On-screen Show (4:3)</PresentationFormat>
  <Paragraphs>1210</Paragraphs>
  <Slides>94</Slides>
  <Notes>82</Notes>
  <HiddenSlides>0</HiddenSlides>
  <MMClips>0</MMClips>
  <ScaleCrop>false</ScaleCrop>
  <HeadingPairs>
    <vt:vector size="6" baseType="variant">
      <vt:variant>
        <vt:lpstr>Theme</vt:lpstr>
      </vt:variant>
      <vt:variant>
        <vt:i4>1</vt:i4>
      </vt:variant>
      <vt:variant>
        <vt:lpstr>Embedded OLE Servers</vt:lpstr>
      </vt:variant>
      <vt:variant>
        <vt:i4>5</vt:i4>
      </vt:variant>
      <vt:variant>
        <vt:lpstr>Slide Titles</vt:lpstr>
      </vt:variant>
      <vt:variant>
        <vt:i4>94</vt:i4>
      </vt:variant>
    </vt:vector>
  </HeadingPairs>
  <TitlesOfParts>
    <vt:vector size="100" baseType="lpstr">
      <vt:lpstr>Default Design</vt:lpstr>
      <vt:lpstr>Artwork</vt:lpstr>
      <vt:lpstr>Bitmap Image</vt:lpstr>
      <vt:lpstr>Equation</vt:lpstr>
      <vt:lpstr>Equação</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Meta-estabilidade: analogia mecânica (I)</vt:lpstr>
      <vt:lpstr>Meta-estabilidade: analogia mecânica (II)</vt:lpstr>
      <vt:lpstr>PowerPoint Presentation</vt:lpstr>
      <vt:lpstr>PowerPoint Presentation</vt:lpstr>
      <vt:lpstr>PowerPoint Presentation</vt:lpstr>
      <vt:lpstr>PowerPoint Presentation</vt:lpstr>
      <vt:lpstr>Latch S-R com portas NAND</vt:lpstr>
      <vt:lpstr>Comparação de Latches S-R</vt:lpstr>
      <vt:lpstr>Latch S-R com enable (C)</vt:lpstr>
      <vt:lpstr>Latch D</vt:lpstr>
      <vt:lpstr>Latch D: diagrama temporal</vt:lpstr>
      <vt:lpstr>Latch D: parâmetros temporais</vt:lpstr>
      <vt:lpstr>Latches vs. Flip-flops</vt:lpstr>
      <vt:lpstr>Flip-flop D (edge-triggered)</vt:lpstr>
      <vt:lpstr>Flip-flop D: Diagramas temporais</vt:lpstr>
      <vt:lpstr>Flip-flop D: Parâmetros temporais</vt:lpstr>
      <vt:lpstr>Variantes do Flip-flop D</vt:lpstr>
      <vt:lpstr>Variantes do Flip-flop D</vt:lpstr>
      <vt:lpstr>Caraterização de flip-flops</vt:lpstr>
      <vt:lpstr>Circuitos sequenciais síncronos (ou máquinas de estados finitos)</vt:lpstr>
      <vt:lpstr>Máquina de estados finitos: estrutura de Mealy</vt:lpstr>
      <vt:lpstr>Máquina de estados finitos: estrutura de Moore</vt:lpstr>
      <vt:lpstr>Variante: saídas em pipeline</vt:lpstr>
      <vt:lpstr>Máquinas de estados: metodologia de análise </vt:lpstr>
      <vt:lpstr>Análise de máquinas de estados: exemplo </vt:lpstr>
      <vt:lpstr>Etapa 1</vt:lpstr>
      <vt:lpstr>Etapa 2: Tabelas</vt:lpstr>
      <vt:lpstr>Etapa 3: Diagrama de estados</vt:lpstr>
      <vt:lpstr>Variação ao exemplo anterior</vt:lpstr>
      <vt:lpstr>PowerPoint Presentation</vt:lpstr>
      <vt:lpstr>Diagramas temporais</vt:lpstr>
      <vt:lpstr>PowerPoint Presentation</vt:lpstr>
      <vt:lpstr>PowerPoint Presentation</vt:lpstr>
      <vt:lpstr>PowerPoint Presentation</vt:lpstr>
      <vt:lpstr>PowerPoint Presentation</vt:lpstr>
      <vt:lpstr>PowerPoint Presentation</vt:lpstr>
      <vt:lpstr>Máquinas de estados finitos: metodologia de projeto/síntese</vt:lpstr>
      <vt:lpstr>Exemplo 1</vt:lpstr>
      <vt:lpstr>Exemplo 1 – Análise de requisitos</vt:lpstr>
      <vt:lpstr>Exemplo 1 – Diagrama de Estados</vt:lpstr>
      <vt:lpstr>Exemplo 1 – Tabela de Estados</vt:lpstr>
      <vt:lpstr>Exemplo 1 – Tabela de Transições</vt:lpstr>
      <vt:lpstr>Exemplo 1 – Equações</vt:lpstr>
      <vt:lpstr>Codificação de estados</vt:lpstr>
      <vt:lpstr>Codificação: diretrizes gerais</vt:lpstr>
      <vt:lpstr>Estados não usados</vt:lpstr>
      <vt:lpstr>Exemplo 2: Detetor de Sequências</vt:lpstr>
      <vt:lpstr>Exemplo 2: Diagrama de Estados</vt:lpstr>
      <vt:lpstr>Exemplo 2: Diagrama de Estados</vt:lpstr>
      <vt:lpstr>Exemplo 2: Revisão</vt:lpstr>
      <vt:lpstr>Exemplo 2: Implementação</vt:lpstr>
      <vt:lpstr>PowerPoint Presentation</vt:lpstr>
      <vt:lpstr>(Re)inicialização assíncrona</vt:lpstr>
      <vt:lpstr>(Re)inicialização síncrona</vt:lpstr>
      <vt:lpstr>Latches e registos multibit</vt:lpstr>
      <vt:lpstr>Registo de 8 bits (octal)</vt:lpstr>
      <vt:lpstr>PowerPoint Presentation</vt:lpstr>
      <vt:lpstr>Registo de 8 bits: variantes</vt:lpstr>
      <vt:lpstr>PowerPoint Presentation</vt:lpstr>
      <vt:lpstr>Registos de deslocamento</vt:lpstr>
      <vt:lpstr>Conversão série/paralelo</vt:lpstr>
      <vt:lpstr>Conversão paralelo/série</vt:lpstr>
      <vt:lpstr>Sistemas de transmissão série</vt:lpstr>
      <vt:lpstr>Qualquer conversão</vt:lpstr>
      <vt:lpstr>PowerPoint Presentation</vt:lpstr>
      <vt:lpstr>Detalhe de um andar do 74x194</vt:lpstr>
      <vt:lpstr>Contador em anel  (ring counter)</vt:lpstr>
      <vt:lpstr>Diagrama de estados</vt:lpstr>
      <vt:lpstr>Self-correcting ring counter</vt:lpstr>
      <vt:lpstr>Contador de Johnson (twisted ring) </vt:lpstr>
      <vt:lpstr>Self-correcting Johnson counter</vt:lpstr>
      <vt:lpstr>Shift-registers em cascata</vt:lpstr>
      <vt:lpstr>Contadores</vt:lpstr>
      <vt:lpstr>Contadores MSI</vt:lpstr>
      <vt:lpstr>Diagrama interno</vt:lpstr>
      <vt:lpstr>Funcionamento em modo livre (free-running)</vt:lpstr>
      <vt:lpstr>Controlo da sequência de contagem: exemplo</vt:lpstr>
      <vt:lpstr>PowerPoint Presentation</vt:lpstr>
      <vt:lpstr>Contadores em cascata</vt:lpstr>
      <vt:lpstr>Circuitos sequenciais vs. iterativos</vt:lpstr>
      <vt:lpstr>PowerPoint Presentation</vt:lpstr>
      <vt:lpstr>Comparador:</vt:lpstr>
      <vt:lpstr>iterativo</vt:lpstr>
      <vt:lpstr>PowerPoint Presentation</vt:lpstr>
    </vt:vector>
  </TitlesOfParts>
  <Company>DETUA-IEETA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Iouliia Skliarova</dc:creator>
  <cp:lastModifiedBy>iouliia@ua.pt</cp:lastModifiedBy>
  <cp:revision>1100</cp:revision>
  <cp:lastPrinted>2013-12-01T19:44:34Z</cp:lastPrinted>
  <dcterms:created xsi:type="dcterms:W3CDTF">2007-01-21T12:26:55Z</dcterms:created>
  <dcterms:modified xsi:type="dcterms:W3CDTF">2014-11-24T16:33:16Z</dcterms:modified>
</cp:coreProperties>
</file>