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5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1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7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8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3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3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Optimizing Public Transit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An Exploratory Data Analysis of </a:t>
            </a:r>
            <a:r>
              <a:rPr dirty="0" err="1" smtClean="0"/>
              <a:t>MetroMove</a:t>
            </a:r>
            <a:r>
              <a:rPr lang="en-US" dirty="0" smtClean="0"/>
              <a:t> Transit Solutions</a:t>
            </a:r>
            <a:endParaRPr dirty="0"/>
          </a:p>
          <a:p>
            <a:endParaRPr dirty="0"/>
          </a:p>
          <a:p>
            <a:r>
              <a:rPr dirty="0"/>
              <a:t>Capstone Project by Blessing </a:t>
            </a:r>
            <a:r>
              <a:rPr dirty="0" err="1"/>
              <a:t>Kugbiyi</a:t>
            </a:r>
            <a:endParaRPr dirty="0"/>
          </a:p>
          <a:p>
            <a:r>
              <a:rPr dirty="0"/>
              <a:t>October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MetroMove</a:t>
            </a:r>
            <a:r>
              <a:rPr dirty="0" smtClean="0"/>
              <a:t> </a:t>
            </a:r>
            <a:r>
              <a:rPr dirty="0"/>
              <a:t>operates buses, trains, ferries, and trams.</a:t>
            </a:r>
          </a:p>
          <a:p>
            <a:r>
              <a:rPr dirty="0" smtClean="0"/>
              <a:t>Thousands </a:t>
            </a:r>
            <a:r>
              <a:rPr dirty="0"/>
              <a:t>of daily trips across multiple cities.</a:t>
            </a:r>
          </a:p>
          <a:p>
            <a:r>
              <a:rPr dirty="0" smtClean="0"/>
              <a:t>Objective</a:t>
            </a:r>
            <a:r>
              <a:rPr dirty="0"/>
              <a:t>: Use data to improve performance and customer experience.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MetroMove</a:t>
            </a:r>
            <a:r>
              <a:rPr dirty="0"/>
              <a:t> wanted to understand its operations through data — identifying inefficiencies and usage patterns.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21" y="1612232"/>
            <a:ext cx="9059779" cy="4525963"/>
          </a:xfrm>
        </p:spPr>
        <p:txBody>
          <a:bodyPr>
            <a:normAutofit/>
          </a:bodyPr>
          <a:lstStyle/>
          <a:p>
            <a:r>
              <a:rPr dirty="0" smtClean="0"/>
              <a:t>Total </a:t>
            </a:r>
            <a:r>
              <a:rPr dirty="0"/>
              <a:t>records: </a:t>
            </a:r>
            <a:r>
              <a:rPr dirty="0" smtClean="0"/>
              <a:t>1000 </a:t>
            </a:r>
            <a:r>
              <a:rPr dirty="0"/>
              <a:t>trips</a:t>
            </a:r>
          </a:p>
          <a:p>
            <a:r>
              <a:rPr dirty="0" smtClean="0"/>
              <a:t>Columns</a:t>
            </a:r>
            <a:r>
              <a:rPr dirty="0"/>
              <a:t>: 10 variables (Trip ID, Mode, Stations, Fare, Duration, etc.)</a:t>
            </a:r>
          </a:p>
          <a:p>
            <a:r>
              <a:rPr dirty="0" smtClean="0"/>
              <a:t>Missing </a:t>
            </a:r>
            <a:r>
              <a:rPr dirty="0"/>
              <a:t>values found in </a:t>
            </a:r>
            <a:r>
              <a:rPr dirty="0" err="1"/>
              <a:t>Passenger_Count</a:t>
            </a:r>
            <a:r>
              <a:rPr dirty="0"/>
              <a:t>, </a:t>
            </a:r>
            <a:r>
              <a:rPr dirty="0" err="1"/>
              <a:t>Fare_Amount</a:t>
            </a:r>
            <a:r>
              <a:rPr dirty="0"/>
              <a:t>, </a:t>
            </a:r>
            <a:r>
              <a:rPr dirty="0" err="1"/>
              <a:t>Trip_Duration_Minutes</a:t>
            </a:r>
            <a:endParaRPr dirty="0"/>
          </a:p>
          <a:p>
            <a:r>
              <a:rPr dirty="0" smtClean="0"/>
              <a:t>Data </a:t>
            </a:r>
            <a:r>
              <a:rPr dirty="0"/>
              <a:t>cleaning steps: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dirty="0" smtClean="0"/>
              <a:t>- </a:t>
            </a:r>
            <a:r>
              <a:rPr dirty="0"/>
              <a:t>Removed nulls and 'Unnamed' columns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dirty="0" smtClean="0"/>
              <a:t>  </a:t>
            </a:r>
            <a:r>
              <a:rPr dirty="0"/>
              <a:t>- Standardized text formats (Bus, Train, Tram, </a:t>
            </a:r>
            <a:r>
              <a:rPr lang="en-US" dirty="0" smtClean="0"/>
              <a:t> </a:t>
            </a:r>
            <a:r>
              <a:rPr dirty="0" smtClean="0"/>
              <a:t>Ferry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dirty="0" smtClean="0"/>
              <a:t>- </a:t>
            </a:r>
            <a:r>
              <a:rPr dirty="0"/>
              <a:t>Converted date/time fields for analysis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Usage Patterns by Mode of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Bus </a:t>
            </a:r>
            <a:r>
              <a:rPr dirty="0"/>
              <a:t>trips dominate the dataset — higher service frequency.</a:t>
            </a:r>
          </a:p>
          <a:p>
            <a:r>
              <a:rPr dirty="0" smtClean="0"/>
              <a:t>Ferries </a:t>
            </a:r>
            <a:r>
              <a:rPr dirty="0"/>
              <a:t>and trams operate less frequently.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66" y="3256052"/>
            <a:ext cx="4403308" cy="31468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Fare and Duration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Fares </a:t>
            </a:r>
            <a:r>
              <a:rPr dirty="0"/>
              <a:t>mostly cluster at lower values, with few high outliers.</a:t>
            </a:r>
          </a:p>
          <a:p>
            <a:r>
              <a:rPr dirty="0" smtClean="0"/>
              <a:t>Trip </a:t>
            </a:r>
            <a:r>
              <a:rPr dirty="0"/>
              <a:t>durations vary widely — possible long routes or delays.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71" y="3462186"/>
            <a:ext cx="4619876" cy="3301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040" y="0"/>
            <a:ext cx="8229600" cy="1143000"/>
          </a:xfrm>
        </p:spPr>
        <p:txBody>
          <a:bodyPr>
            <a:noAutofit/>
          </a:bodyPr>
          <a:lstStyle/>
          <a:p>
            <a:r>
              <a:rPr sz="3200" b="1" dirty="0"/>
              <a:t>Fare, Passenger Count, and Weekday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40" y="842194"/>
            <a:ext cx="8229600" cy="4525963"/>
          </a:xfrm>
        </p:spPr>
        <p:txBody>
          <a:bodyPr>
            <a:normAutofit/>
          </a:bodyPr>
          <a:lstStyle/>
          <a:p>
            <a:r>
              <a:rPr sz="2000" dirty="0" smtClean="0"/>
              <a:t>Trains </a:t>
            </a:r>
            <a:r>
              <a:rPr sz="2000" dirty="0"/>
              <a:t>have the highest fares; buses are cheapest.</a:t>
            </a:r>
          </a:p>
          <a:p>
            <a:r>
              <a:rPr sz="2000" dirty="0" smtClean="0"/>
              <a:t>Fridays </a:t>
            </a:r>
            <a:r>
              <a:rPr sz="2000" dirty="0"/>
              <a:t>show the highest passenger volume.</a:t>
            </a:r>
          </a:p>
          <a:p>
            <a:r>
              <a:rPr sz="2000" dirty="0" smtClean="0"/>
              <a:t>Fare </a:t>
            </a:r>
            <a:r>
              <a:rPr sz="2000" dirty="0"/>
              <a:t>increases with trip duration</a:t>
            </a:r>
            <a:r>
              <a:rPr sz="2000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40" y="2078719"/>
            <a:ext cx="3610727" cy="26277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83" y="2053362"/>
            <a:ext cx="3645569" cy="2653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29" y="4705748"/>
            <a:ext cx="3507622" cy="25526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Passenger Count by Day and Transport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Buses and trains peak on weekdays.</a:t>
            </a:r>
          </a:p>
          <a:p>
            <a:r>
              <a:rPr dirty="0"/>
              <a:t>• Ferries and trams show weekend surges.</a:t>
            </a:r>
          </a:p>
          <a:p>
            <a:endParaRPr dirty="0"/>
          </a:p>
        </p:txBody>
      </p:sp>
      <p:sp>
        <p:nvSpPr>
          <p:cNvPr id="4" name="AutoShape 2" descr="data:image/png;base64,iVBORw0KGgoAAAANSUhEUgAAAaIAAAEWCAYAAAAkUJMMAAAAOXRFWHRTb2Z0d2FyZQBNYXRwbG90bGliIHZlcnNpb24zLjQuMywgaHR0cHM6Ly9tYXRwbG90bGliLm9yZy/MnkTPAAAACXBIWXMAAAsTAAALEwEAmpwYAABS2klEQVR4nO3dd3gVZdrH8e8vCSX03hVQ7EgRxYYNu6KI6NpA0V3r+u669rIi6uradu0NXUVEEbvYARUQG70rvSgt9BJK2v3+MRM4xpQTSM4k4f5wnYvpc89kztzzPPOcGZkZzjnnXFSSog7AOefc7s0TkXPOuUh5InLOORcpT0TOOeci5YnIOedcpDwROeeci5QnIudKmaTjJf0WdRxRk9RP0qCo46joJC2UdFLUcRTHbpmIJI2UtFZSlahj2VXhlztT0iZJ6yR9L+nIqOOKgqRTJY2WtFHSSkmjJJ2dgPUm7IsvaYCkjHAbN0qaLunfkmonYv2lQdIl4fG7SdIWSTkx/Zuijm9nxHPxEf4tLe8xKumJcHifUg2yDNntEpGkVsAxgAElfpKSlFLSy4zDEDOrATQExgDvS1IEcSSEpOR8hp0HvAMMBFoAjYG+wFmJjS4hHjGzmgR/78uBI4DvJFWPNqydY2ZvmFmN8Bg+HVia2x8O2y6/v31ZU8xzwGzgsjzzng/MK+m4yrLdLhEBlwI/AgMIDwBJVcLSRNvciSQ1DK/OGoX93SRNjil1tIuZdqGk2yRNBdIlpUi6XdK88Kp1pqQeMdMnS/qPpFWSFki6PrwCSgnH15b0P0nLJC2R9K94voBmlgm8BjQB6hcRQ5uwxLA+jGNIOFySHpeUFo6bmrtfwv30mKTFklZIekFSajjueEm/SbopnHeZpMtj1ldf0seSNkgaF27TmJjx+0saLmmNpFmS/hQzboCk5yV9JikdOCF2u8Ok+1/gfjN72czWm1mOmY0ysyvDaZIk/VPSojC+gbmliPyuXmNLOQpKnW+H82yUNEPSoeG414E9gY/DK/hbC/r7SLoz3NcLJV0SDjss3JcpMdP1lDQ5jr/3VjMbR3BBVZ8gKSFpb0lfS1odru8NSXXCcbdIei9PXE9LeqKAmAs7hvpIGhMeE2vDY/n0mPGtw2Nso6ThQIOitimf9f/hby/pTEmTwmPpV0n9YqZvFX6XLguP01WS7ooZ31nS+HDeFZL+m2e+qyQtDY/fm2Lmq6KgpLI0/DyhsEYl5ti/TdJyYDDwOdBMO0p2zQrYxI+BoyXVDftPA6YCy2PWXeCxG47vHY5bHbutMfPm/g1Xh8dxveL+HUqdme1WH2AucB3QCcgEGofDXwEeiJnur8AXYfchQBpwOJBMkMAWAlXC8QuBycAeQGo47HygGUGyvwBIB5qG464BZhJcudcFRhCU0FLC8R8CLwLVgUbAWODqAranHzAo7K4CPAr8GkcMg4G7wnFVgS7h8FOBCUAdQMABMfM8AQwF6gE1Cb5E/w7HHQ9kAfcBlYAzgM1A3XD8W+GnGnAg8CswJhxXPey/HEgJ9/cq4KBw/ABgPXB0brx59sH+4f5rXcjf/Yrwb78XUAN4H3g9Jvbf8ky/EDgpZh9vDbcpGfg38GN+0xaw7tx989/wb3Rc+LfYLxw/Ezg9ZvoPgJsKWNYA4F/5DB9IUDIGaAOcHK6rITAaeCIc1zRcd52wP4Xg2O5UwPoKO4b6EHyHrgz3y7XAUkDh+B9itvlYYCPhsVrEvvotz/b+7m8fTnNw2N8OWAGcE07fKjwWXgJSgfbANuCAmJh6h901gCPyzDeY4Hg8GFgZcwzcR3AB2yjcp98TXPjE/n0fDrc1Ne92FPa3BPoD14bD3gYuIqjZ6BPHsXsgsCncv1XC/Z0VE/cNYdwtwvEvAoOjPg//YV9EHUBCNxa6hF+cBmH/L8A/wu6TgPkx034HXBp2P5970MWMnwUcF3YvBK4oYt2Tge5h99fEJJZw3UZwUmgcfnFSY8ZfBHxTwHL7ARnAOoITytcUfFKJjWFg+AVokWeargTVBUcASTHDRXAS2jtm2JHAgrD7eGALYTINh6WFy0kO9/t+MeP+xY5EdAHwbZ44XgTuCbsHAAML2bdHh/uvaiHTfAVcF9O/XxhTCvElohEx4w4EtuQ3bQHrPp7g5FA9ZtjbwN1h923AG2F3PYIE3rSAZQ0g/0T0EDC8gHnOASbF9H8OXBl2dwNmFuM7FHsM9QHmxoyrFv4dmhCUEvNu85vsXCIq8G8fTvME8HjY3SqMoUXM+LHAhWH3aOBewnNAzDS58+0fM+wR4H9h9zzgjJhxpwILY2LOiD3+8jumCvpbEpyXfgBqEyTVVH6fiAo7dvsCb8WMqx7Gknvs/gycGDO+ae688f7NE/HZ3armLgOGmdmqsP9NdtTPfg2kSjpcUkugA8GVKUBL4CYF1XLrJK0jKP3EFrd/jV2RpEu1oypvHdCWHVUTzfJMH9vdkqBEsSxm3hcJrsQK8raZ1TGzRmbW1cwmxBHDrQTJZWxY1XQFgJl9DTwDPAuskNRfUi2Cq8BqwISY5X0RDs+12syyYvo3E1zBNST40hS2zYfn2b+XEJzQ8ps+r9Xh/00LmaYZsCimfxE7En88lsd0bwaqqnj3AtaaWXqe9eceP4OAsyTVAP5EkJSXFWPZAM2BNQCSGkl6S0G17oZw+bHVYq8BvcLuXsDrBS20iGMIYvaLmW0OO2uE25bfNu+MvN+twyV9o6BBynqCGoa81X55/16595r+DOwL/KKgirhbIeuK/Rvld/zEfv9XmtnWeDcolpmNIfiO/BP4xMy25JmksGP3d+eScH+vjpm2JfBBzN/vZyCb+I/7hNhtEpGCexl/Ao6TtDysy/0H0F5SezPLYUex+GKCA2JjOPuvBNV2dWI+1cxscMwqLGZdLQmqBq4H6ptZHWA6wYkfYBlBUTnXHjHdvxKUiBrErKuWmR1UzO0tNAYzW25mV5pZM+Bq4DlJbcJxT5lZJ+Aggi/tLQRVZVsIqsty46pteW4mF2AlwdVxYds8Ks/+rWFm18ZMYxRsVriMnoVMs5TgS5kr94p9BUFJr1ruCAX34xoSv8Jiy1VXv29MsGcYE2a2hOCKuAfQm0ISQ37CBHYS8G046N9hTO3MrBZBsoltvPIh0E7Bvb9uwBsFLLeo47gwy8h/m3dG3v37JkEV8R5mVht4Ic6YMLM5ZnYRwYXdw8C7eWKMPS63/43I//hZGtOfN8Z4jolYg4CbCGoq8irs2F0WG7OkagT3C3P9SlDtG/vdqhoec2XGbpOICKonsgmqVTqEnwMIvryXhtO8SVBNdEnYnesl4JrwSkySqoc3TGsWsK7qBAfiSgAFN+3bxox/G/i7pOYKbiLfljsivBIeBvxHUq3wZuPeko4r5vYWGoOk8yXlJoa14bTZCm6eHy6pEsEJeiuQHSbql4DHtaMBR3NJpxYViJllE9Rr95NUTdL+7NjnAJ8A+4Y3XSuFn8MkHRDPhlpQ53AjcLeky2P2WxdJ/cPJBgP/UHADvQbwIME9lSyCqsiq4d+0EsGVaXGa9q8gqL8vyr2SKks6hiABvBMzbiBBKfVgdpTEC6XgBnongsSyFng1HFWT4L7BOknNCS4ktguv3N8lOMbHmtniAlZR1HFcIDNbBIxnxzZ3oeRaMNYE1pjZVkmdCS4c4yKpl6SG4fG8LhycHTPJ3eExehDBPcsh4fDBwD8VNGJqQFAlVthvolYQNBiqHWdoTxHc1xudz7jCjt13gW7hsV6Z4F5W7Hn9BeCB8KIitxFW9zhjSpjdKRFdBrxqZovD0sByM1tOUA11iaQUM/uJ4OTbjKAeHQAzG09wQ/YZgi/8XIL68XyZ2UzgPwRXuSsITi7fxUzyEkGymQpMAj4juMLJ/UJcClQmuIm9luBgK6zaaWdiOAz4ScHvNIYCfzezBUCtML61BFUAq4HHwnluC7f9x7DKZwRBfXU8rieoA19OcMU/mKDkR1jyPAW4kODqbzk7bvzGu73vElxEXBEuYwVB/ftH4SSvhOsdDSwgSLD/F867nqABy8vAEoJjoDg/QP03wUlqnaSbC5hmOcE+XUpQArnGzH6JGf8BYTVKnuqs/NwqaSNBVdxAgsYlR8XMdy9Bg4/1wKcEFwF5vUZwTBRY+orjGCrKxQQNfNYA95D/1f7OuA64L9wHfQku7OJ1GjAjPO6fJLh3FFulNorgGP8KeMzMhoXD/0WQWKcC04CJ4bB8hX/bwcD88LgoqNVc7vRrzOyr8KIqr8KO3RkEDaveJCgdreX3x+6TBN/vYeH++pHgb1KmKP/tdomkoMnrC2bWssiJKwhJDwNNzOyyIifeTUiaR9CIZUQC1rUnQWOdJma2obTXV9Yp+H3hAqBSnvucLgF2pxJRmSEpVdIZCn5v1JzgajGu6pjySsHvhNqFVZudCW4aV+htLg5JPQmqwb5OwLqSCKoy3/Ik5MqCKJ4C4IIbq/cS1D9vIag+6RtpRKWvJkFVRTOCZt3/YUe12W5N0kiCe5e9w3sXpbmu6gTVbIsIqqmci5xXzTnnnIuUV80555yLlFfNlZKeX33rRc3QrQf7bYhcHy6uGnUIZcYT574cdQhlxpbFg3f5IcWpe14U9zmnJNZXkjwROedcBRC0QSmfPBE551wFoHJ8p8UTkXPOVQBeInLOORcpT0TOOeciVQ5eXlsgT0TOOVcBeInIOedcpDwROeeci5S3mnPOORcpLxE555yLlCci55xzkUryVnPRk5RN8ObEXOeY2cI803wGXGxm6/IM7wdsMrPHKOcsJ4d5D91PpTp1aXnd3wBY/c1XrB71NUpOpuZBB9Pk3PMjjjIxcrJz6Hvl49RtUJubHvkLg58dyuTvZ5KSkkyj5vX5yx0XUb1matRhJoTl5PD1Px8itW4djrrlOma+9wkLv/mOKjWDt90fdMHZNOkQ11vAy7VfvnuKjelbyM7OISs7hy7d7gLg2j6ncs1lp5CVncMXX0/irgffjDjS4vMSUdmwxcw65DdCkgheeXFGYkNKvNXfjKBKk6bkbA3efrxp1i9smDqZNnf1I6lSJbI27j4PIP3yndE0a9mILenbAGh72H786eozSU5JZsjzH/PJoBFccO1ZEUeZGHO/+IaazZqQtWXHW7HbnN6Vfc88OcKoonHaBf9i9dqN2/uPPfJAup3SicNOvY2MjCwa1q8VYXQ7ryQTkaSFwEYgG8gys0PDC/YrgZXhZHea2Wf5zHsawSvKk4GXzeyhotZXflNoESS1kvSzpOcI3i+/h6SFkhqE4++SNEvSCGC/mPmulDRO0hRJ70mqJqmmpAWSKoXT1AqXVSmSjStA5to1bJw+lbpHH7N92JpvR9Lw1NNJqhSEmlKzfH7JimtN2jqm/PAzx3c7YvuwgzvvR3JKUH2x90EtWbNyfVThJdTm1WtZPnk6rU44OupQyqSrep/MY88NJSMjeEP4ytXl82JNSor7E6cTzKyDmR0aM+zxcFiHApJQMvAscDrByx4vknRgUSuqSIkoVdLk8JP7Cur9gIFm1tHMFuVOKKkTcCHQETgXOCxmOe+b2WFm1h74GfizmW0ERgJnhtNcCLxnZpmlu0nFs+zdITTpcR5oxxPeM9JWkD53DvMeeYD5/32EzQsXRBhh4rzx1IdccF03lJT/0+5HfzqWdofvn+CoojH19Xdpe1EPpN/vi/nDRjHi9n8xof/rZKRvjii6xDIzPh50B999+gBXXNwVgDatm3B05/0Z/dH9DHu7L53a7RVxlDsrqRifUtMZmGtm880sA3gL6F7UTBUpEW2JydQ9wmGLzOzHfKY9BvjAzDab2QZgaMy4tpK+lTQNuAQ4KBz+MnB52H058GrehUq6StJ4SeMXfDI07+hStWHaFFJq1CR1z1a/G27Z2WRvTmevW+6kybnn8ev/XqSiv5V30nczqFm3Bq332yPf8UMHDic5OYmjTumU4MgSb9nEaVSpXYO6rff83fC9TjqWUx+/jxMfvJOqdWox7Y33Ioowsbr27MdRZ97JOZc+zNWXnsLRnfcnJSWZurWrc2z3u7nzgTcY9Nzfow5zpyQlpcT9iT1XhZ+r8izOgGGSJuQZd72kqZJekVQ3nzCaA7/G9P8WDitURbpHlJ/0QsYVdDYeQNDQYYqkPsDxAGb2XVjddxyQbGbT/7BAs/5Af0j8i/E2z5vLhmlT2DhjGpaVSfaWrfz66ktUqluXWh0OQRLVWu0FEtmbNpES3qSuiOZMW8Ck72Yw9cefyczIYkv6Vl64bxDX9O3Ft5+PY9L3M7n9iWv/UEKoiFbPnseyCdNYMXkG2ZlZZG3ZwrjnXuWw6y7fPk2rE7rww2PPRRhl4ixbsRYIqt+GfjmOwzrszZJla/jw87EAjJ8yjxwzGtSryao1GwtbVJlTnB+0xp6rCnC0mS2V1AgYLukX4HngfoJz5/3Af4Ar/hBGPqsrKp6KnogKMhoYIOkhgn1wFvBiOK4msCy8/3MJsCRmvoHAYII/QpnS5JyeNDmnJwCbZv/C6hHD2OPyK1kzeiTps36hxr77s23Fciwri+QaNSKOtnT96Zpu/OmabgD8PGkunw0eyTV9ezH1p5/59I2vufPpv1KlauWIo0yMtheeQ9sLzwFg5czZzPl0BIdddzlb1q4ntW5tAJaOn0ytFs0ijDIxqqVWISlJbErfSrXUKpx0TDsefPJ9Nm3exvFHHcS3P/5Mm9ZNqFwppdwlISjZxgpmtjT8Py281dHZzEbvWJdeAj7JZ9bfgNiqiBbA0qLWt1smIjObKGkIMBlYBHwbM/pu4Kdw+DSCxJTrDeBfBMmoXKhzVBeWvP4qc+7vi1JSaHHZFbtFSSA/Ax9/n6zMbB658QUgaLBw+c27R1P2vKYP/oD1i34DQbWG9el4xcVRh1TqGjWszZD+NwKQkpLMkA+/Y/ioKVSqlMyLj17D+OGPkJGRxV9ufD7iSHdOSX2vJVUHksxsY9h9CnCfpKZmtiycrAfwh1ohYBywj6TWBBfxFwJFHlyq6PcLSpKk84DuZta7qGkTXTVXlt16cPlshVQaPlxcNeoQyownzn056hDKjC2LB+9yFtmz/b/iPucsnvLPAtcnaS8gt8FXCvCmmT0g6XWgA0FV20LgajNbJqkZQTPtM8L5zwCeIGi+/YqZPVBUPLtliWhnSHqaoElihf8tknOu/Cmph56a2XygfT7D870AD6vxzojp/wz4Q9PuwngiipOZ/V/UMTjnXEGSksrv6bz8Ru6cc247fw2Ec865aPmz5pxzzkXJH3rqnHMuUuX5ZxmeiJxzrgLwe0TOOecipSR/MZ5zzrkold8CkSci55yrEPwekctr9pKip9ldXPLc2qhDKDO0YVvUIZQZTc/aPZ/zV2o8ETnnnIuUV80555yLkhXwNuLywBORc85VBJ6InHPORcrvETnnnItU+c1Dnoicc65C8Ko555xzkfKqOeecc5FK9kTknHMuSuU3D3kics65isC8as4551ykSrCxgqSFwEYgG8gys0MlPQqcBWQA84DLzWxdPPMWtb5ykYgkGTDIzHqH/SnAMuAnM+tWAsvvB2wys8d2dVlRSxK8dWZH0jZv4/qvZ7Jf3ercfUQbqiQnkZ1j/OunuUxfvSnqMEvdyOfPIX1LJtk5Rna20eO2z7nt0kPoemhzMrNyWLx8I7c98wMbN2dGHWqp++b1P5G+JZOcHCMrO4dz/zqUGy47hBOPaomZsXrdVm57dDRpqzdHHWqpG33fqaRvzSLbguOi+yPfcHrH5vz9zANo07gmPR79hmmL10Ud5s4p+QLRCWa2KqZ/OHCHmWVJehi4A7gtznkLVS4SEZAOtJWUamZbgJMBf6xoPnrt35wF6zdTvVLwbpIbO7XmhSmLGbN0Lcc0r8uNnVpzxbBpEUeZGL3uGcHajTseMvrdlGU8NmgS2TnGLb06cs25bXl00KQII0yc3jd/xtqYB66+/M40nnhtIgCXnnMg1/fqQN8nv48qvIS6+MlvWZuesb1/9tINXNv/Rx64qGOEUZWAUq6aM7NhMb0/AueV1LLL02PyPgfODLsvAgbnjpBUT9KHkqZK+lFSu3B4P0mvSBopab6kv8XMc5ekWZJGAPvFDL9S0jhJUyS9J6mapJqSFkiqFE5TS9LC3P6yonG1yhzToh7vzVm+fZgB1SsHSalGpRRWbskoYO6Kb8yUZWTnGACTZ6+iSf1qEUcUnU0xJcHUqimYRRhMxOat2MiCtApQS5Cs+D9FM2CYpAmSrspn/BUE5+SdmfcPykuJCOAtoK+kT4B2wCvAMeG4e4FJZnaOpK7AQKBDOG5/4ASgJjBL0vPh/BcCHQn2wURgQjj9+2b2EoCkfwF/NrOnJY0kSIQfhvO+Z2Zlql7n1sP25vEJC6hWacebGh8eN48XT2rLzZ32QoLen0+JMMLEMYMBfU/EzBg8fA5Dhs/93fjzT9ybT79bFFF0iWUGrz50Gmbw1qe/MOSzWQD84/JO9DipDRvTM+l9y2cRR5kYZvDa9V0wjMFjFvDWdwujDqnkFKNEFCaI2CTR38z6x/QfbWZLJTUChkv6xcxGh/PeBWQBbxSw+ALnLUi5SURmNlVSK4LSUN5vTRegZzjd15LqS6odjvvUzLYB2ySlAY0JEtgHZrYZQNLQmGW1DRNQHaAG8GU4/GXgVoJEdDlwZd4YY/+4zfrcTL0Tzt6VTS6WY5vXY83WDGau2cShjWtvH37Bvk15ZNx8RixezaktG3DfUftw5fDpCYsrKhfc9SVpa7dQr1YVXrvnJOYv2cC4mWkAXNuzLVnZOXw0ekHEUSbGhf/4hLTVm6lXpyoDHjqN+b+uZ9y05Tz+6gQef3UCV1/Yjl7dD+CpgRW/mvL8/44ibf1W6teowsD/O5p5KzYybu7qqMMqGcVIRGHS6V/I+KXh/2mSPgA6A6MlXQZ0A040y78cXdC8hcVTnqrmAIYCjxFTLRfK7y+Qu5Ni30SWzY7kW1BlxADgejM7mKCkVRXAzL4DWkk6Dkg2sz+czc2sv5kdamaHJjIJAXRsVIsTWtTni3MP49Fj96dzkzr8u8t+nL13Y0YsDr5oXy5aRdv6NRMaV1TS1m4BYM2GbQz/6VfatakPQI/j96Jrp+bc+MR3UYaXULmNENas28rw7xbRbr8Gvxv/8dfzObVL6yhCS7i09VsBWL1pG8OmLKN9y3oRR1SCkorxKYSk6pJq5nYDpwDTJZ1G0Djh7NyL+HjnjSf08uQV4D4zy3u3fTRwCYCk44FVZrahkOWMBnpISg132lkx42oCy8L7P5fkmW8gQRJ8dae3oJQ8OWkhJ703ltPeH8cto39h7PJ13DFmFis3Z2wvIR3epA6LN26JONLSl1olmepVU7Z3d2nflDmL13Fsh6Zcfc6BXP3QSLZmZEccZWKkVk2hemql7d1dOjVn9sK1tGxea/s0Jx65J/N/XRdRhImTWjmZ6lVStnd3OaARs5cVdpooZ6T4P4VrDIyRNAUYS1Cr9AXwDMH5cbikyZJeCFarZpI+K2LeQpWbqjkAM/sNeDKfUf2AVyVNBTYDlxWxnImShgCTgUXAtzGj7wZ+CodPI9jxud4A/sUfS2RlVr8f53D7YXuRLLEtO4d7f5hb9EzlXIM6qTx363EApCSLod8uZPTkZXz1THcqV0piQN8TgaDBQt/+Y6MMtdQ1qJPKs/2C7U1JTuLjb+bx7fglPNO3K61b1CHHjKUrNtH3yYpfQmxQswovXHUEAMnJSQwd9yujZ67glPbNuOf89tSrUZn/XXsUM39bT59ny9/+sBJ6xI+ZzQfa5zO8TQHTLwXOKGzeoqiAaj6XD0nnAd1zf89UmIMHfus7NrTlo92jUUA8tGFb0RPtJrL3rRt1CGXG/GfP3eUssvfFg+M+58x786Iy9RiGclUiipKkp4HTCTO/c86VKWUqtRSPJ6I4mdn/RR2Dc84VyN9H5JxzLlL+0FPnnHORKr95yBORc85VCCnl7dc4O3gics65CsC8ROSccy5S3ljBOedcpLyxgnPOuUh5icg551ykym9bBU9EpWXTlLVRh1BmpKTvvi/jyyvj1N3jKdfxaLRn5ahDqFiSy28m8kTknHMVgPk9Iuecc5EqvwUiT0TOOVcheGMF55xzkfKqOeecc5EqoRfjRcETkXPOVQDmVXPOOeci5YnIOedcpPwekXPOuUiV4+bb5Th055xz20nxf4pclBZKmiZpsqTx4bB6koZLmhP+X7eAeU+TNEvSXEm3xxO6JyLnnKsIUpLi/8TnBDPrYGaHhv23A1+Z2T7AV2H/70hKBp4FTgcOBC6SdGCRoccbUaJIugu4GMgGcoCrzeynAqbtAwwzs6W7uM6FwKFmtmpXlhO1b+86iU3bssjJMbJyjO5PjOaMdk35+6n70aZRTc55cjTTflsfdZgJ8c1r55O+OTPYF9nGuX8byg2XHsKJR+6J5Rir123ltv+MJm3NlqhDLXVjrjyS9Ixsss3IzjHOGjSe2lVTeLZbW1rUrspv67dy3cfT2bAtK+pQS12SYOBJHUjbksGNY2ayb53q3N5pb6okJZFlxsMT5zFzzaaow9wpCXjET3fg+LD7NWAkcFueaToDc81sPoCkt8L5Zha24DKViCQdCXQDDjGzbZIaAIU9GbEPMB2IOxFJSjGzCvuNu/j571kb85DRWcs3cu2AcTxwXvsIo4pG79s+Z+2Gbdv7X353Gk8MnAjApd0P5PpLOtL36e+jCi+hLnx7Emu3ZG7vv65zS75bvJbnxy7i2s4tue7wljw0el6EESbGhfs0Y8GGzVSvFJz6/q9dK16e8SvfL1/LUU3q8rd2rblm5LSIo9xJxajfknQVcFXMoP5m1j+m34Bhkgx4MRzX2MyWAZjZMkmN8ll0c+DXmP7fgMNLMPSEaAqsMrNtAGa2ysyWSuoraZyk6ZL6K3AecCjwRliPmRrWazYAkHSopJFhd79wvmHAQEn1JQ2TNEnSi8D2SwlJH0qaIGlG+MdC0p8lPR4zzZWS/puonbIr5qVtYv7K9KjDKBM2bd5xIk6tmoKZRRhNtE5u04D3ZiwD4L0ZyzilTYOIIyp9jVIr06VpPT5asGL7MAOqV0oGoEalZFZu2VbA3OVAMe4RmVl/Mzs05tM/z9KONrNDCKrY/irp2HijyGdYkV+0MlUiAoYBfSXNBkYAQ8xsFPCMmd0HIOl1oJuZvSvpeuBmM8u9mVbYsjsBXcxsi6SngDFmdp+kM/n9lcEVZrZGUiowTtJ7wFvAVEm3mlkmcDlwdYlueQkwMwZedQRmMPjHRQz+cVHUIUXGDF598FTM4K3PZjHk81kA/OOyTvQ4aW82pmfS+7bPI44ycQad1wEz442pSxk8dSkNqlUmLSw5p6Vn0KBaxX8lw40d9uKpqQuolrLjtPffSfN5+tiD+Hv71gj489dTowtwV5Xg74hyb3eYWZqkDwiq3FZIahqWhpoCafnM+huwR0x/C+KosSpTicjMNknqBBwDnAAMCVtdbJR0K1ANqAfMAD4u5uKHmlnuDYFjgXPDdX4qKfblQX+T1CPs3gPYx8x+lPQ10E3Sz0AlM/tD+T22uFv/pOuo2e7UYoa4a857ZgxpG7ZRv0ZlXr/6SOalbWTs/DUJjaGsuPDGT0hbs4V6tasy4N+nMf/XdYybvoLHX5vA469N4OoL2tHrrAN4atCkqEMtdee+OYG09AzqV6vEoPM6MG/N5qhDSrguTeuydlsmv6xN55CGtbcP79mmKf+dvIBvlqzmpBYNuPuwffjrqOkRRroLSigRSaoOJJnZxrD7FOA+YChwGfBQ+P9H+cw+DthHUmtgCXAhwT3/wkOPI6jT8xl2TVHz7SwzyzazkWZ2D3A9cAnwHHCemR0MvARULWD2LHZsU95p8tZP/aG4KOl44CTgSDNrD0yKWc7LBPekLgdeLSD27cXdRCchgLTwfsjqTRl8OW057ffMt3XlbiG3EcKa9VsZ/v0i2u3X8HfjP/5mHqd2aRVBZImXW/JZvTmTL+euokOTmqzanEGj6kEpqFH1yqzaXLFfXti+QS2OaVaPj848lAeP2I/DGtXmvsP3pVvLRnyzZDUAI35bxYH1akQc6c6zZMX9KUJjYIykKcBY4FMz+4IgAZ0saQ5wctiPpGaSPgMI779fD3wJ/Ay8bWYzilphPPeI7pbUNbdH0m0ErSBKnKT9JO0TM6gDMCvsXiWpBnBezPiNQM2Y/oUEVXAAPQtZ1WiCBJebaHPP2LWBtWa2WdL+wBG5M4Qt9/YgyO6D49+qxEitnEz1Ksnbu4/ZryGzlm2IOKpopFZJoXpqyvbuLoc0Y/bCtbRsVmv7NCcesSfzf10XUYSJk1opafs9kNRKSRzbsh6zVqUzYt4qeh7UFICeBzVl+Nxy3WC0SM9OW0S3T8bR/dPx3PnjLMalrafvT7NZuTVjewnpsEa1+XXj1ogj3QUl9DsiM5tvZu3Dz0Fm9kA4fLWZnWhm+4T/rwmHLzWzM2Lm/8zM9jWzvXPnLUo8VXNnA59IugU4Ddg/HFYaagBPS6pDULqZS1DVtQ6YRpBoxsVMPwB4QdIW4EjgXuB/ku4E8m3yHboXGCxpIjAKWBwO/wK4RtJUggT4Y5753gY6mFmZew94gxpVePHywwBIThJDJy5h9KyVnNK2Cf16HEy9GpV55S9HMHPpei7rn3ezKpYGdVN5tu+JAKQki4+/mc+3E5bwzD+70rpFbXLMWLpi027RYq5Btcr0734wAClJ4qOfVzBq4RqmLN/Ac2e15YKDm7J0w1au/bicVkftogfGz+WmDnuRnCQysnN4cMKcqEPaeeX4WXOKp+VQ2ExvBDCB4Gb+btncSNInwONm9lVR07a+aehuuY/ykzKjYl9tF0fGSa2iDqHMaLRnxW8gEa9xf+qyy1lkz6dGxX3OWfy348pU1iqwRCRpI7+/j1IZ2As4T5KZWa3856x4whLaWGBKPEnIOecSLams/RinGApMRGZWs6BxuxszWwfsG3UczjlXkPKciOJpNSdJvSTdHfbvIalz6YfmnHMuXpLi/pQ18eTQ5wgaAuS2Bd9E8FA755xzZUQJPnw74eJpNXe4mR0iaRKAma2V5HcZnXOuDCmLCSZe8SSizPDR3gYgqSHBU7Gdc86VEarI94iAp4APgMaSHgDGAA+WalTOOeeKpUJXzZnZG5ImACcSPFn1HDP7udQjc845F7fkCl4iAmgAbDazZwgetdO6FGNyzjlXTBW6RCTpHoL3/uxH8LDPSsAg4OjSDc0551y8ymKz7HjF01ihB9ARmAjBA+4k+Y9dnXOuDCnPjRXiSUQZZmbhK2Nz31XhipC8YH3UIZQZNz3eIuoQyoxrDvB9kavlg7vvixtLQzkuEMWViN4OX6ddR9KVwBUE7wRyzjlXRpTnR/wU9tDTuma21swek3QysIHgPlFfMxuesAidc84VqRy/BaLQEtEsSSuB74HvgJfMbHZiwnLOOVcc5blqrsDCnJk1Imio8B1wFPC+pBWSPpJ0a6ICdM45V7QK23w7LAHNBgZI2hs4A/g7cArwSOmH55xzLh4qx3Vzhd0jOoqgJHQksAcwn+DV2b0Im3I755wrG8piSSdehZWIxhAknP8CH5rZ5sSE5JxzrrgqZKs5oBlBiego4BpJKQSJ6QfgBzObn4D4nHPOxaGka+bCty6MB5aYWTdJQwhaTgPUAdaZWYd85lsIbASygSwzO7SodRX2qvDlwPvhB0nVCH5DdC/QGkiOe4ucc86VqlKomvs78DNQC8DMLtixLv0HKOxX+yeY2ap4V1TYPaLaBPeHcktFHYG5wMcELemcc86VESX5iB9JLYAzgQeAG/OME/AnoGtJra+wqrm5BI0TvgfuB8aa2ZaSWvHOkHQXwSvLswlezne1mf20i8vsB2wys8d2PcJojXyhB+lbMsnOMbKzjR63fsZtlx5C10NbkJmVw+IVG7nt6e/ZuDkz6lATIic7hzdvfpQa9Wtzzj+v2T58/Idf8e2AD7lm4L9JrVUjwghL37ZtGVxyye1kZGSSnZ3Nqacezd/+dgk//zyfe+55jm3bMkhOTqZfv2tp127fqMMtdWOu60J6RhbZBtk5xlmv/kTtqik826MdLWqn8tv6LVz3wVQ2bM2KOtRiK06JSNJVwFUxg/qbWf+Y/ieAW4H8nit6DLDCzOYUsHgDhoWPhXsxz3LzVVjVXMOiZk4kSUcC3YBDzGybpAaAv7I8j159h7N247bt/d9NWcZjgyaRnWPc0rsj1/Rsy6OvT4owwsSZ9MlI6rVoTMaWrduHbVy5lsWTf6Fmw7oRRpY4lStX4rXXHqB69VQyM7O4+OLbOPbYTjz11Bv89a8XctxxhzJq1HgeffRVXn/931GHmxAXvjGBtVt2XIxdd2Rrvlu4hud/WMi1R7biuiNb8dA3cyOMcOcU5+nbYXLIN0FI6gakmdkEScfnM8lFwOBCFn90+HDsRsBwSb+Y2ejC4ilP7SyaAqvMbBuAma0KN3ZhmJSQdKikkWF3P0mvSBopab6kv+UuSNJdkmZJGsGOm29IulLSOElTJL0nqZqkmpIWSKoUTlMrXGelBG77ThszZRnZOQbA5NmraFJ/93hm7cZVa1kwfgZtTz7yd8NHvvI+x1zWHVGO27oWgySqV08FICsri6ysLCQhifT0oIJj48Z0GjWqF2WYkTp534a8N3UpAO9NXcop+zaKOKKdk5QU/6cIRwNnh40O3gK6ShoEEDZaOxcYUtDMZrY0/D+N4O3enYuMPY7tKyuGAXtImi3pOUnHxTHP/sCpBDviHkmVJHUCLiS453UucFjM9O+b2WFm1p7gJt2fzWwjMJKgvpRw3vfMrMzVb5nBgHtO5MNHz+CCk/f5w/jzu7Zh9MQlEUSWeCP/FyacmIrzeWOnUaN+bRq23r2egJ2dnU337n/jqKN6c9RRHWnffj/uvPNKHnnkFY477nIefvgVbrzxsqjDTJhBFx3CJ5cfzkUdmgPQoHpl0tIzAEhLz6BBtfJZ0VJST1YwszvMrIWZtSI4331tZr3C0ScBv5jZb/nHoOq5rwkK39RwCjC9qNgLTESSHg7/P7+ohSSCmW0COhHUa64EhkjqU8Rsn5rZtrD1RhrQmKB+8wMz22xmG4ChMdO3lfStpGnAJcBB4fCXgcvD7ssJXhD4B5KukjRe0vgNC74p/kbuogvu/ILuN3/GFf/6ml6n78thB+64sru2Z1uycnL4aPSChMeVaPPHTada7Ro0brPn9mGZ2zIY+86XHHXRmYXMWTElJyfz0UdPMWrUq0ydOpvZsxcxePBn3HHHXxg16lXuuOMv3HXXU1GHmRDnDhzHma/8xGVDJnJppz3ovEedqEMqMUmK/7MLLiRPtZykZpI+C3sbA2MkTQHGEpyDvyhqoYU1VjhD0j+BO4B3di7mkmVm2QSlk5FhsrgMyGJHQq2aZ5ZtMd3Z7NheK2AVA4BzzGxKmOSOD9f7naRWYSks2czyzfCx9a5tzn29oHWUmrS1QVXLmvVbGf7Tr7TbpwHjZqbR4/i96HpoC3rfs3s8NH3pL/OZP246CyfMJCszk4zNW/ni8YGsT1vNoBseAmDj6nW8ceMjXPTozVSvWyviiBOjVq0aHH74wXz77QQ++OBr7roruFd9+uld+Oc/n444usRI2xScElZvzuTL2Wl0aFabVekZNApLRY2qV2bV5oyIo9w5pfGEHzMbSXDOze3vk880Swke/0b4+9L2xV1PYYnoC2AVUF3SBkAEJ3AF67OEfnsl7QfkxLTU6AAsAlIJSkqfAz3jWNRogmfnPUSw/WcBL4bjagLLwvs/lwCx9VgDCa4E7t+1LSkdqVVSSBKkb80itUoKXdo35Zl3pnFsx2Zc3eMgLr57GFszsqMOMyG69D6bLr3PBuDXaXOY8NFXnHX7X343zf+uvIeL/3NLhW81t2bNelJSkqlVqwZbt27j++8nc+WVPWnUqB5jx07n8MMP5scfp9KqVbOoQy11qZWSSJJIz8gmtVISx7auz5Nj5jNizkp6tmvG8z8spGe7ZgyfvTLqUHdKkhJ+7VtiCms1dwtwi6SPzKx7AmMqSA3gaUl1CEpBcwmq6Q4A/ifpTqDIptxmNjH8hfBkgkT2bczou8NlLAKm8fumi28A/6Lw1iKRaVCnKs/dFtw2S0lKYui3Cxg9aSlfPdudypWSGXDPSUDQYKHvi7vU4t2VI2lpa7j99ifIzs7BLIfTTuvCCSd0pmbN6jz44EtkZWVTpUpl7rvv+qhDLXUNqlehf8/gYj0lSXw0Yzmj5q9myrINPNfjYC5o35ylG7Zw7ftTI45056SU4/Y3Mis6i0pqzI6b+j+ZWfm8ZNgFks4DuptZ73imj6Jqrqy6+YHGUYdQZlxzQKuoQygz/FXhOyy68+RdTiNnDf827nPOxycfU6bSVpGt5sLGCmOB8wl+TTs2PCnvNiQ9DTxEGa2Wc865BDVWKBWFvo8o9E/gsLBNOJIaAiOAd0szsLLEzP4v6hicc64w5em3OHnFk4iScpNQaDXle5udc67CKYslnXjFk4i+kPQlO27SXwB8Vsj0zjnnEkwVsdVcLjO7RdK5QBeCptv9zeyDUo/MOedc3Mpzq7l4SkSY2fb3EjnnnCt7KuTviJxzzpUfFf0ekXPOuTKuPLcgi+d3RN2kknz3n3POuZJWnn9HFE+CuRCYI+kRSQeUdkDOOeeKL0kW96esiafVXC9JtQjeyvdq+PrXV4HB4bt6nHPORWx3aDW3QdJ7BE+6vgHoQfBA1KfMbPd4fnwx9bm7adQhlBm3nvlW1CGUGQMf6xN1CGVGyrx1UYdQoZTFkk68ikxEks4CrgD2Bl4HOptZmqRqBG8x9UTknHMRK4v3fuIVT4nofOBxMxsdO9DMNku6onTCcs45VxwVOhGZ2aWFjPuqZMNxzjm3M8pz0+Z4mm8fIWmcpE2SMiRlh29sdc45V0akJFncn7Imnqq5ZwiacL8DHApcCrQpzaCcc84VT4UuEQGY2Vwg2cyyzexV4ITSDcs551xxlPQPWiUlS5ok6ZOwv5+kJZImh58zCpjvNEmzJM2VdHs864qnRLRZUmVgsqRHgGVA9fg2xTnnXCKUwmsg/k7QMrpWzLDHzeyxgmNQMvAscDLwGzBO0lAzm1nYiuIpEfUOp7seSAf2AHrGMZ9zzrkEKckSkaQWwJnAy8UMozMw18zmm1kG8BbQvcjYi5rAzBYBNYEqZnavmd0YVtU555wrI5KK8ZF0laTxMZ+r8izuCeBWICfP8OslTZX0iqS6+YTRHPg1pv+3cFiRsedLgX6SVgG/ALMlrZTUt6iFOuecS6zitJozs/5mdmjMp3/uciR1A9LMbEKeVTxP8GCDDgS3aP6TTxj5lbeKrDMs7B7RDcDRwGFmtiAMcC/geUn/MLPHi1p4PCTVB3J/j9QEyAZWAq2ApWZ2YEmsp5D19wEONbPrS3M9iZKTk8Nndz5Mtbp16HrbtUx551PmfP0dVWvVAKDjhWfTvGPbiKMsfdNGP8Sm9K1kZ+eQlZ3D8d3/BcDVl3blqku7kpWVzZffTKPvw+9GHGliJAGvdO3Ayi0Z3PLDTPapXZ1bOu5N5aQkss14bPI8fl67KeowS92oh88gfWsW2TlGdk4O59z/Fbef346u7ZuSmZXD4pXp3PrKODZuyYw61GIrwR+0Hg2cHTZGqArUkjTIzHrlTiDpJeCTfOb9jeD2Ta4WwNKiVlhYIroUONnMVuUOMLP5knoBw4ASSURmtpogwyKpH7DJzB6T1Ir8NzQuklLMLKskYixPfvn8G2o3a0Lmlq3bhx1wRlcOOuukCKOKxpkXP8aamJPrMUfsxxknd+DIM/qRkZFFg/o1I4wusf7UphkLN26mekrwlf9r21a88vOv/LhiLUc2rstf27bm+m+nRRxlYlzy6EjWbsrY3j9m5goefW8a2TnGrecdzLVn7s8j75a/fZFcQssxszuAOwAkHQ/cHD78uqmZLQsn6wFMz2f2ccA+kloDSwh++nNxUess7B5RpdgkFBPkSqBSUQsuIcmSXpI0Q9IwSakAkkZKOjTsbiBpYdjdR9I7kj4GhklqKml02NRwuqRjwukulzRb0iiC7E84/CxJP4VNFkdIaiwpSdIcSQ3DaZLCZokNErQP4pa+ei1LJk6nTdejog6lTPrzJcfz+Aufk5ERXJ+sWr17PDy+YWpljmpSj48Xrtg+zIDqKcGpq0alZFZt3RZRdNEbM2MF2TlB7dHkeatpUjc14oh2TgJeA/GIpGmSphL8hOcfAJKaSfoMILz4vx74kqDF3dtmNqOoBRdWIsrYyXElaR/gIjO7UtLbBK31BhUxz5FAOzNbI+km4EszeyBsVlhNUlPgXqATsB74BpgUzjsGOMLMTNJfgFvN7CZJg4BLCG7gnQRMyS9JR238a+9yyCU9flcaApj15Sjmf/sT9ffak069elKlRrWIIkwcM+PD1/6BGbw6eBQD3hpNm9aNOeqwfeh7Uw+2bsvkn/9+h4lTF0Ydaqm7od1ePDt9AdVSdnzdn5g6n8ePPojrD25NkuDqkVMjjDBxzGDAjceCweBR83hr9ILfjT+vS2s+HfdrAXOXbaXxrDkzGwmMDLt7FzDNUuCMmP7PgM+Ks57CElH7Ah7lI4J6w0RYYGaTw+4JBPeNijLczNaE3eOAVyRVAj40s8mSTgRGhiU7JA0B9g2nbwEMCZNVZSD3KH0F+IggEV1B8D6mPwhbnlwFcPZdN3BYzzPj3Mxd99uEaVStXZP6e+3J8hmztw/f9+RjOLjn6QiY/PYnTBj0Hkddk+/xVKGccv5DLE9bT4P6Nflo4I3MnreMlORk6tSqTtdzH6RTu9YMePpq2h13R9ShlqqjmtRl7bZMZq1Lp2OD2tuHn9u6KU9NXcDIpavp2rwBd3Tah7+Pya+mpWL500Nfk7ZuK/VrVuG1m45l3vKNjJsdXFNed+b+ZOcYH/24OOIod06FfOipmZVUleOuiK0vyCZ4HxJAFjuqFfMmxfTcDjMbLelYgvbwr0t6FNhAwa04ngb+a2ZDw7rRfuFyfpW0QlJX4HCC0tEfhC1P+gP8a9KIhD7QKW32fH6bMI0lk2aQnZlJ5patjHlmAF2u77N9mn26Hs3XjzyfyLAiszxtPRBUv30ybBKd2rdm6fK1DP1yIgATpi7Acoz69Wqwek3FvUnfrn4tujStx5GN61I5OYnqKcncc+i+HN20Ho9PnQ/A10tWccchu8dTu9LWBbUFqzduY9jEJbRvXY9xs1dx7lEtOaF9M3o/NiriCHdepXL8jJ+4XoxXBi0kqFobC5xX0ESSWgJLzOwlSdWBQ4CHgSfD1nobCF5zMSWcpTbBDTaAy/Is7mWCasHXzSy7hLajxBxyUXcOuSj43djyGbOZ+clXdLm+D5vXrqda3eBKePG4KdTZo1mUYSZEtdTKJCWJTenbqJZama5dDuThpz8mffM2jjtyf8b8NIs2rRtTqVJKhU5CAC/MWMQLMxYB0LFBbS7epzn3jp/NmycdQscGtZm0aj2dGtbm101bi1hS+ZdaOZmkJJG+NYvUyskcc1Bjnv54Jse2bcxVp+/PxQ9/w9aMMvfVjluFfjFeGfUY8Lak3sDXhUx3PMGbZDOBTcClZrYsbJ33A0Fb+InsaHDSD3hH0hLgR6B1zLKGElTJ5VstV1ZNfOMD1i5aAoIaDetz+F8uijqkUteoQS3eeOGvAKQkJ/HO0LGMGD2DSpWSee7hy/nx83vJyMzimlteiTjS6Dw0aS43tNuLZImMnBwenjQn6pBKXYNaVXn++qAhT3KS+PinxYyevoKvHzydypWSeO2m4wCYPH81d78+McpQd0p5rpqTWfnNookUttJ73MyOiWf6RFfNlWWP9PRXhedq668K327Fp8uKnmg3Me9/5+9yGnlu5rC4zznXHXhKmUpb5bVElFDhE2SvpYB7Q845F7XyXCLyRBQHM3sIeCjqOJxzriCVyuAL7+Llicg55yoALxE555yLlCci55xzkfJE5JxzLlLJ/jsi55xzUSrHD1bwROSccxVBSjnORJ6InHOuAvCqOeecc5HyxgrOOeci5YnI/cGAe5YUPdFuotGBXaIOocyoXSPqCMqOJQfUjzqECsUTkXPOuUj5I36cc85Fqhw3mvNE5JxzFYFXzTnnnItUsici55xzUSrpV4VLSgbGA0vMrJukR4GzgAxgHnC5ma3LZ76FwEYgG8gys0OLWld5rlZ0zjkXSlL8nzj9Hfg5pn840NbM2gGzgTsKmfcEM+sQTxICT0TOOVchpCj+T1EktQDOBF7OHWZmw8wsK+z9EWhRUrF7InLOuQpAKs5HV0kaH/O5Ks/ingBuBXIKWN0VwOcFjDNgmKQJ+Sw3X36PyDnnKoDitFUws/5A/3yXI3UD0sxsgqTj8xl/F5AFvFHA4o82s6WSGgHDJf1iZqMLi8dLRM45VwEUp0RUhKOBs8NGB28BXSUNCtahy4BuwCVmlm/rCDNbGv6fBnwAdC5qhWW2RCSpPvBV2NuEoAXGyrC/s5lllNB6jgduNrNuJbG8KI18qSfpWzLJzjGys3PocdOn3HBJB046fA9ycmDN+q3c+uQY0tZsiTrUUjfyf+f9fl/84xNu6NUx2BcGa9Zt4dYndo99AcEV51NHdGDVtgz6TZrJ7e32o0W1VABqVEphU2YW1/84OdIYE2HMlUeSnpFNthnZOcZZg8ZTu2oKz3ZrS4vaVflt/Vau+3g6G7ZlFb2wMqakShVmdgdhQ4SY82MvSacBtwHHmdnm/OaVVB1IMrONYfcpwH1FrbPMJiIzWw10AJDUD9hkZo9FGVN50OuuL1m7cdv2/pffn8ETb0wG4NJu+3P9Be3p+/yPEUWXWL3u/IK1G2L2xXvTeWLQJAAuPesArr+oA32f/SGq8BKqe8tmLE7fTLWU4Cv/0NRZ28f9Zd/WbM4qfyfenXXh25NYuyVze/91nVvy3eK1PD92Edd2bsl1h7fkodHzIoxw56j0XwPxDFCFoLoN4Eczu0ZSM+BlMzsDaAx8EI5PAd40sy+KWnC5qpqTNEDSeTH9m2K6b5E0TtJUSfeGw6pL+lTSFEnTJV0QDj9N0i+SxgDnxiyjs6TvJU0K/98vHP6tpA4x030nqV3pb/Gu2xTzhatWNYXy+zSqXfeHfZF/zUKF06BKZTo3qMeXS1bkO/7YJg0YuXxlvuN2Bye3acB7M5YB8N6MZZzSpkHEEe2cUmi+jZmNzK0tMrM2ZrZH2Cy7g5ldEw5fGiYhzGy+mbUPPweZ2QPxrKfMloiKQ9IpwD4EdZEChko6FmgILDWzM8PpakuqCrwEdAXmAkNiFvULcKyZZUk6CXgQ6EnQhLEPcIOkfYEqZjY1IRtXDIYx4L6TMYPBX85iyJdzALixV0d6nLA3Gzdn0OuuLyOOMjHMjAH3nYJhDP58NkO+nA3Ajb070qNrm2Bf3FHkhVqFcPX+e/G/2QtITfnj171t3Vqs3ZbB0s1bI4gsGoPO64CZ8cbUpQyeupQG1SqTlh7U9KelZ9CgWuWII9w55fjBCuWrRFSIU8LPJGAisD9BYpoGnCTpYUnHmNn6cNwCM5sT3mwbFLOc2sA7kqYDjwMHhcPfAbpJqkTQbHFAfkHENoncsGhkSW9jkS647XO6/+MTrrh3BL3O2J/DDmoMwH8HTeKYP7/L0FHz6X3m/gmPKwoX3PoZ3W/4mCvuGUGvbjH74vVJHHP5OwwdOZ/e3Q6IOMrS17lBXdZlZDJ3Y3q+449v0pBRy1clOKronPvmBM58fRyXvT+FSzs0p3OLOlGHVGJKo0SUKOUtEWURxqygEjL30kXAv2OKjG3M7H9mNhvoRJCQ/i2pbzh9QXUy9wPfmFlbgkdZVAUIb8wNB7oDfwLezG9mM+tvZoea2aG1Wh6/i5tafLk33tes38rwHxfTbp/fVzEMHbWAU49qmfC4ovC7ffHDYtrtm2dfjJzPqUdX/H1xYJ1aHNGwHgOOOZTb2+1H+3q1uaXtvkBwQjqqUX1G70bVcrkln9WbM/ly7io6NKnJqs0ZNKoenEoaVa/Mqs0l0g4q4VSMT1lT3hLRQoLEAkFSqBR2fwlcIakGgKTmkhqFN9E2m9kg4DHgEILqt9aS9g7nvShm+bWB3Dfa9cmz7peBp4BxZramxLaohKRWSaF6asr27i4dmjFn8VpaNq25fZoTO+/B/N/WRxViwvxhX3RsxpxF62jZLGZfHL577IsBcxfRe/Q4+nw7noemzmLKmvU8Oj2opuxYrw6/pW9h1bbyeeItrtRKSVSvlLy9+9iW9Zi1Kp0R81bR86CmAPQ8qCnD55bPEmIJNt9OuPJ2j+gl4CNJYwmadqdD8OgJSQcAP4StNTYBvYA2wKOScoBM4Foz2xr+2vdTSauAMUDbcPmPAK9JuhH4OnbF4Y+7NgCvlvZG7owGdary3J0nAJCSnMTQUfMZPXEpz9x+PHs1r0WOGUvT0rn7uYrfYq5Bnao898+uAKQkiaGjFjB64hKeueN49mpRm5wcY+nKdO7eTVrMFeS4Jg13q0YKDapVpn/3g4HguPjo5xWMWriGKcs38NxZbbng4KYs3bCVaz+eHnGkO6e8lSpiaXdpObSrwtLVSGB/MyvosRfbtTn7Nd+xuXJ8V+Ta529tog6hzJg5dfcoicVj0c1dd7mcMnv9J3F/0fat3a1MlYvKcxJNGEmXAj8Bd8WThJxzLtHK8z2i8lY1FwkzGwgMjDoO55wrSAJ+0FpqPBE551wFUBZLOvHyROSccxVAWWwNFy9PRM45VwEkeyJyzjkXpXKchzwROedcReBVc8455yJVjvOQJyLnnKsIyuLDTOPlicg55yqAcpyHPBE551xFkOQ/aHV5Hfy3vaIOocz4ZVH5/YKUtDlPzY06hLLjmD2ijqBC8cYKzjnnIlWO85AnIuecqwjK8xOsy3PszjnnQiX9YjxJyZImSfok7K8nabikOeH/dQuY7zRJsyTNlXR7POvyROSccxWASIr7E6e/Az/H9N8OfGVm+xC8mPQPSUZSMvAscDpwIHCRpAOLWpEnIuecqwCkpLg/RS9LLYAzgZdjBncHXgu7XwPOyWfWzsBcM5tvZhnAW+F8hfJE5JxzFUKJvhrvCeBWIPZFoI3NbBlA+H+jfOZrDvwa0/9bOKxQnoicc64CUHH+SVdJGh/zuWr7cqRuQJqZTdipMP6oyN9veKs555yrEOJvwG1m/YH+BYw+Gjhb0hlAVaCWpEHACklNzWyZpKZAWj7z/gbE/kCsBbC0qHi8ROSccxVASd0jMrM7zKyFmbUCLgS+NrNewFDgsnCyy4CP8pl9HLCPpNaSKofzDy0qdk9EzjlXAZRCq7m8HgJOljQHODnsR1IzSZ8BmFkWcD3wJUGLu7fNbEZRCy61qjlJjwOLzOyJsP9L4Fcz+0vY/x9giZn9t4jltAI+MbO2pRjrJjOrUVrLTyTLyWHBw/eTUqcue177N3773wtsW7ECgJwtm0lKrcbed94TcZSJkSR4p/shpKVv49rhM9ivXnX6Hb0P1VKSWbJpK7eM/IX0zOyowyx1I/93HulbMsnOMbKzc+jxj0+4oVdHTjp8D3IM1qzbwq1PjCFtzZaoQy11Y645ivSM7GBf5BhnDRxH7aopPNu9LS1qpfLbhi1c9+F0NmzLijrUYlMpPFvBzEYCI8Pu1cCJ+UyzFDgjpv8z4LPirKc07xF9D5wPPKGgLNgAqBUz/ijghlJc/25pzTcjqNykKTlbtwLQ4s/XbB+3/L0hJKdWiyq0hOt9UHPmr9tMjUrJANzfZV8eHTufccvXc+4+jfnzwS14auKiiKNMjF53fsHaDdu297/83nSeGDQJgEvPOoDrL+pA32d/iCq8hLpw8ETWbsnc3n/dEa34buFanv9pMtce3pLrjmjJQ6PmRRjhziq/FVylGfl3BMkG4CBgOrBRUl1JVYADACSNkjRB0pfhDTAkdZI0RdIPwF9zFyipj6T3JX0R/rr3kZhxp0j6QdJESe9IqhEOf0jSTElTJT0WDmsdTjtO0v0xy6gh6atwGdMkdQ+H3y/p7zHTPSDpb6Wz23Ze5to1bJw+lbpHHfOHcWbGhonjqXVo5wgiS7zG1Spz3B71eHfW8u3DWtdOZdzy9QB8v3QdJ7dqEFV4kdsUcyKuVjUFs933wbQnt2nAe9OXAfDe9GWcsk/DiCPaOZLi/pQ1pVYiMrOlkrIk7UmQkH4gaE9+JLCeoP7wcaC7ma2UdAHwAHAF8Crwf2Y2StKjeRbdAegIbANmSXoa2AL8EzjJzNIl3QbcKOkZoAewv5mZpDrhMp4EnjezgZL+GrPsrUAPM9sgqQHwo6ShwP+A94Enw9LdhQQ/3CpTlr87hMY9ztteGoq1ee4cUmrVokqjxhFElnh3HLE3j41dQPWwNAQwZ206Xfesz9eLV3Nq6wY0rV4lwggTx8wYcN8pGMbgz2cz5MvZANzYuyM9urZh4+YMet3xRcRRJojBoD91wIA3Ji9h8JSlNKhembT0DADS0jNoUL1ytDHutLKXYOJV2mW53FJRbiL6IaZ/CdAWGC5pMkEiaSGpNlDHzEaFy3g9zzK/MrP1ZrYVmAm0BI4geJzEd+GyLguHbyBILi9LOhfYHC7jaGBwPssX8KCkqcAIgsTZ2MwWAqsldQROASaF9aW/E9s2f+GnRTYUKVEbp00hpWZNUvdsle/4DeN/onanMpc7S8Xxe9RjzdZMZq7e9Lvhd307m4sPbMa73TtSvVIymTm7Rynggls/o/sNH3PFPSPo1W1/DjsouBj57+uTOObydxg6cj69ux0QcZSJce4b4znztXFc9s5kLj2kBZ1b1Ik6pBJTnN8RlTWl/Tui7wmSzsEEVXO/AjcRJIivgeZmdmTsDGGppbAzxLaY7myCbRAw3MwuyjuxpM4EN9guJGjN0TUcld86LgEaAp3MLFPSQoJ29BA86qIP0AR4Jb/AYtvm9xjxbULPcpvnz2XjtClsmjGNnMxMcrZuZcmAl2je50osO5sNUyay1213JzKkyHRsXIsT9qzPsS3qUTk5iRqVk3n4uP24bdQs/vLFNABa1UrluD3qRRxpYuQ2QlizfivDf1hMu30bMG7Giu3jh46cz8v9TuLJNydHFGHipG0KSj6rN2fy5eyVdGhWi1XpGTQKS0WNqldmVVg6Km9EctETlVGJKBF1A9aYWbaZrQHqEFTPDQEaSjoSQFIlSQeZ2TpgvaQu4TIuiWM9PwJHS2oTLquapH3D+0S1w1YcNxBU6+XGdWE+y69N8IviTEknEJSqcn0AnAYcRtA0sUxp3L0n+z7wKPvc/zAtrriK6vvtT/M+VwKQ/svPVGnclEp1d48T7+PjF3LCWz9x0ttjuembn/lp6TpuGzWLelUrAcFVyzUd9mTIz8uiDTQBUqukUD01ZXt3l47NmLNoHS2b1dw+zYmH78H839ZHFWLCpFZKonrl5O3dx7aux6yVmxgxdxU92zYFoGfbpgyfuyrKMHea3yMq2DSC1nJv5hlWw8zSJJ0HPBVWx6UQPN9oBnA58IqkzcRx0g/vMfUBBocNISCo6tsIfCSpKsH55x/huL8Db4YNEN6LWdQbwMeSxgOTgV9i1pEh6RtgnZmVqza/6yeM3W0aKRTmzL0bcvEBzQAYvnAV789ZUcQc5V+DOlV57p9BJUBKkhg6agGjJy7hmTuOZ68WtcnJMZauTOfu3aDFXINqlel/bjsg2BcfzVzBqAVrmLJsA891P5gL2jVj6YatXPvRtIgj3VllL8HES7tza5niCBspTATON7M5RU2f6Kq5ssxfFb5D5gfzow6hzMj0V4Vvt+i2E3c5i2zLHhv3F61KcucylbXKb8PzBFLwPo25BA0likxCzjmXeCX69O2E8oeexsHMZgJ7RR2Hc84VJJ73DJVVnoicc64C2IVnyEXOE5FzzlUIZa/KLV6eiJxzrgIoiz9UjZcnIuecqwDK4u+D4uWJyDnnKgS/R+Sccy5C3ljBOedcpLxqzjnnXMS8ROSccy5C5bnVnD9rroKTdFX4eordnu+LgO+HHXxflA3ltyzn4nVV1AGUIb4vAr4fdvB9UQZ4InLOORcpT0TOOeci5Ymo4vP67x18XwR8P+zg+6IM8MYKzjnnIuUlIuecc5HyROSccy5S/oPWckxSNjCN4EUk2cD1ZvZ9tFElTsz25zrHzBZGFE5kJNUHvgp7mxAcCyvD/s5mllHIvIcCl5rZ30o3ysTYlX3houP3iMoxSZvMrEbYfSpwp5kdF3FYCRO7/cWcL8XMsgrqL88k9QM2mdljMcMqzPYVh++L8sNLRBVHLWAtgKTjgZvNrFvY/www3swGSHoIOBvIAoaZ2c3RhFs6JHUC/gvUAFYBfcxsmaSRwPfA0cBQSWfF9H8tqQ+wr5llSqoFTAX2MbPMCDZjl0kaAKwBOgITJQ0BngBSgS3A5WY2K/ZYCU/cewJ7hf8/YWZPJTz4ElaMfdEHOAdIBtoC/wEqA72BbcAZZrYmweHvFjwRlW+pkiYDVYGmQNfCJpZUD+gB7G9mJqlOqUdYunK3H2AB8CfgaaC7ma2UdAHwAHBFOE2d3BJjmIhi+1sBZwIfAhcC75XXJBRjX+AkM8sOk+uxZpYl6STgQaBnPvPsD5wA1ARmSXq+AuwHiH9ftCVIWFWBucBtZtZR0uPApQQJzJUwT0Tl2xYz6wAg6UhgoKS2hUy/AdgKvCzpU+CT0g+xVG3ffoBw29sCw8NH4icDy2KmH5Jn/tj+l4FbCRLR5cCVJR9uwr1jZtlhd23gNUn7AAZUKmCeT81sG7BNUhrQGPit9EMtdfHui2/MbCOwUdJ64ONw+DSgXcKi3c14q7kKwsx+ABoADQmq3WL/tlXDabKAzsB7BFUQXyQ2ylInYIaZdQg/B5vZKTHj0/NMv73fzL4DWkk6Dkg2s+kJiLe0xW7v/QQn2bbAWYTHRD62xXRnU3EuVuPdF7HbnxPTn0PF2RdljieiCkLS/gQlgNXAIuBASVUk1QZODKepAdQ2s8+AG4AO0URbamYBDcPSIZIqSTqoGPMPBAYDr5ZGcBGrDSwJu/tEGEdZ4PuijPFEVL6lSpoc3icZAlxmZtlm9ivwNsEN9zeASeH0NYFPJE0FRgH/iCDmUhM2zT0PeFjSFGAycFQxFvEGUJcgGVU0jwD/lvQdwQXL7sz3RRnjzbedC0k6j6ChQ++oY3Fud+J1ns4Bkp4GTgfOiDoW53Y3XiJyzjkXKb9H5JxzLlKeiJxzzkXKE5FzzrlIeSJy5Zokk/R6TH+KpJWSivXUCEkLJTUogXiOkTQjbFafGg6rn9vMXtJySUti+ivv6jpLmqQOkrzRhksYbzXnyrt0oK2kVDPbApzMjh8rRuES4DEz2/6jWDNbTfjj4fyeCB0OLxNPhZaUQhDrocBn0UbjdhdeInIVwecEDywFuIiYH6RKqifpQ0lTJf0oqV04vL6kYZImSXqR4PFAufP0kjQ2LLG8KOkPP3qUdGI47zRJr4RPsfgLwYNX+0p6o6igJQ2Q9F9J3xD8CLezpO/D5X4vab9wuj6S3pf0haQ5kh4JhyeHy5gexvGPcPhISU+Ey5guqXMR+6KfpP6ShhE8XeI+4IJw+y8o7h/DueLyROQqgreACyVVJXgw5U8x4+4FJplZO+BOghMtwD3AGDPrCAwleO0Bkg4ALgCODh+omk1QytkuXM8A4AIzO5igZuFaM3s5XNYtZva7eQqR+1Tom4BfCJ4K3RHoS/BU6FwdwrgOJkgSe4TDmptZ2zCO2EcTVTezo4DrgFeK2BcAnQh+zHtxuO4h4fP68j4o1rkS51Vzrtwzs6nhaxwu4o/VSV0IH/FvZl+HJaHawLHAueHwTyWtDac/keCkPC58gncqkJZnmfsBC8xsdtj/GvBXdu4VAfE+FforM1sPIGkm0BKYAewV/hj3U2BYzPSDw20bLamWgld+FLQvAIaGVZvOJZwnIldRDAUeA44H6scMVz7TWp7/Ywl4zczuKGRd+S1zZ+X3VOgeYWIdGTPuD0/FNrO1ktoDpxIkwj+x491LebfNCog7d7q8TyZ3LmG8as5VFK8A95nZtDzDRxNWrSl4G+kqM9uQZ/jpBA87BfgKOE9So3BcPUkt8yzzF4JXRrQJ+3sTPER2VxXrqdBhK78kM3sPuBs4JGb0BeE0XYD1YWmqoH2R10aCB+Q6lxBeInIVgpn9BjyZz6h+wKvhE8c3A5eFw+8FBkuaSJBEFofLmSnpn8AwSUlAJkFpY1HMurZKuhx4J2xlNg54oQQ24xGCqrkbga/jmL55uG25F5Sxpbi1kr4neIV8bimpH/nvi7y+AW4Pn+r+b79P5EqbP2vOuQpG0kjgZjMbH3UszsXDq+acc85FyktEzjnnIuUlIuecc5HyROSccy5Snoicc85FyhORc865SHkics45F6n/B5ZAJ/30tie4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16" y="2947737"/>
            <a:ext cx="4451053" cy="2960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Findings:</a:t>
            </a:r>
          </a:p>
          <a:p>
            <a:r>
              <a:rPr dirty="0" smtClean="0"/>
              <a:t>Buses</a:t>
            </a:r>
            <a:r>
              <a:rPr dirty="0"/>
              <a:t>: most frequent but lowest </a:t>
            </a:r>
            <a:r>
              <a:rPr dirty="0" smtClean="0"/>
              <a:t>fare.</a:t>
            </a:r>
            <a:endParaRPr lang="en-US" dirty="0" smtClean="0"/>
          </a:p>
          <a:p>
            <a:r>
              <a:rPr dirty="0" smtClean="0"/>
              <a:t>Trains</a:t>
            </a:r>
            <a:r>
              <a:rPr dirty="0"/>
              <a:t>: fewer trips, higher revenue.</a:t>
            </a:r>
          </a:p>
          <a:p>
            <a:r>
              <a:rPr dirty="0" smtClean="0"/>
              <a:t>Peak </a:t>
            </a:r>
            <a:r>
              <a:rPr dirty="0"/>
              <a:t>usage: Fridays and Mondays.</a:t>
            </a:r>
          </a:p>
          <a:p>
            <a:r>
              <a:rPr dirty="0" smtClean="0"/>
              <a:t>Some </a:t>
            </a:r>
            <a:r>
              <a:rPr dirty="0"/>
              <a:t>trips show unusually long durations.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Recommendations:</a:t>
            </a:r>
          </a:p>
          <a:p>
            <a:r>
              <a:rPr dirty="0" smtClean="0"/>
              <a:t>Optimize </a:t>
            </a:r>
            <a:r>
              <a:rPr dirty="0"/>
              <a:t>scheduling for high-demand days.</a:t>
            </a:r>
          </a:p>
          <a:p>
            <a:r>
              <a:rPr dirty="0" smtClean="0"/>
              <a:t>Review </a:t>
            </a:r>
            <a:r>
              <a:rPr dirty="0"/>
              <a:t>ferry pricing and utilization.</a:t>
            </a:r>
          </a:p>
          <a:p>
            <a:r>
              <a:rPr dirty="0" smtClean="0"/>
              <a:t>Investigate </a:t>
            </a:r>
            <a:r>
              <a:rPr dirty="0"/>
              <a:t>long-duration trips for delays.</a:t>
            </a:r>
          </a:p>
          <a:p>
            <a:r>
              <a:rPr dirty="0" smtClean="0"/>
              <a:t>Improve </a:t>
            </a:r>
            <a:r>
              <a:rPr dirty="0"/>
              <a:t>ongoing data quality monitoring.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</TotalTime>
  <Words>300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Optimizing Public Transit Operations</vt:lpstr>
      <vt:lpstr>Project Background</vt:lpstr>
      <vt:lpstr>Dataset Summary</vt:lpstr>
      <vt:lpstr>Usage Patterns by Mode of Transport</vt:lpstr>
      <vt:lpstr>Fare and Duration Distributions</vt:lpstr>
      <vt:lpstr>Fare, Passenger Count, and Weekday Trends</vt:lpstr>
      <vt:lpstr>Passenger Count by Day and Transport Mode</vt:lpstr>
      <vt:lpstr>Key Findings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Public Transit Operations</dc:title>
  <dc:subject/>
  <dc:creator/>
  <cp:keywords/>
  <dc:description>generated using python-pptx</dc:description>
  <cp:lastModifiedBy>HP</cp:lastModifiedBy>
  <cp:revision>7</cp:revision>
  <dcterms:created xsi:type="dcterms:W3CDTF">2013-01-27T09:14:16Z</dcterms:created>
  <dcterms:modified xsi:type="dcterms:W3CDTF">2025-10-21T11:35:29Z</dcterms:modified>
  <cp:category/>
</cp:coreProperties>
</file>