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0" r:id="rId9"/>
    <p:sldId id="268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/>
    <p:restoredTop sz="79767"/>
  </p:normalViewPr>
  <p:slideViewPr>
    <p:cSldViewPr snapToGrid="0">
      <p:cViewPr varScale="1">
        <p:scale>
          <a:sx n="91" d="100"/>
          <a:sy n="91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njaminbyrne/Downloads/Sales%20Data%20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njaminbyrne/Downloads/Sales%20Data%20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njaminbyrne/Downloads/Sales%20Data%20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njaminbyrne/Downloads/Sales%20Data%20Analysi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njaminbyrne/Downloads/Sales%20Data%20Analysi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2019 Revenue Makeup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FC-AC48-A38D-285ECAA6C8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FC-AC48-A38D-285ECAA6C8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FC-AC48-A38D-285ECAA6C8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FC-AC48-A38D-285ECAA6C8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1FC-AC48-A38D-285ECAA6C8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1FC-AC48-A38D-285ECAA6C8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1FC-AC48-A38D-285ECAA6C8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1FC-AC48-A38D-285ECAA6C8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1FC-AC48-A38D-285ECAA6C8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1FC-AC48-A38D-285ECAA6C88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1FC-AC48-A38D-285ECAA6C88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1FC-AC48-A38D-285ECAA6C88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1FC-AC48-A38D-285ECAA6C88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31FC-AC48-A38D-285ECAA6C88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31FC-AC48-A38D-285ECAA6C88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31FC-AC48-A38D-285ECAA6C88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31FC-AC48-A38D-285ECAA6C88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31FC-AC48-A38D-285ECAA6C88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31FC-AC48-A38D-285ECAA6C886}"/>
              </c:ext>
            </c:extLst>
          </c:dPt>
          <c:dLbls>
            <c:dLbl>
              <c:idx val="0"/>
              <c:layout>
                <c:manualLayout>
                  <c:x val="0.11874999999999999"/>
                  <c:y val="9.806506053085166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FC-AC48-A38D-285ECAA6C886}"/>
                </c:ext>
              </c:extLst>
            </c:dLbl>
            <c:dLbl>
              <c:idx val="1"/>
              <c:layout>
                <c:manualLayout>
                  <c:x val="0.19166666666666668"/>
                  <c:y val="-5.687773510789395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FC-AC48-A38D-285ECAA6C886}"/>
                </c:ext>
              </c:extLst>
            </c:dLbl>
            <c:dLbl>
              <c:idx val="2"/>
              <c:layout>
                <c:manualLayout>
                  <c:x val="0.15937499999999999"/>
                  <c:y val="-3.7264723001723628E-2"/>
                </c:manualLayout>
              </c:layout>
              <c:tx>
                <c:rich>
                  <a:bodyPr/>
                  <a:lstStyle/>
                  <a:p>
                    <a:fld id="{DB540327-63B4-0D41-8985-D80DF619173A}" type="CATEGORYNAME">
                      <a:rPr lang="en-US">
                        <a:solidFill>
                          <a:schemeClr val="accent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46E97ACC-574A-6347-BEDA-239D89CCADD7}" type="VALU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E9B98844-01D0-E346-BBDF-ACE07C9A5CA1}" type="PERCENTAG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1FC-AC48-A38D-285ECAA6C886}"/>
                </c:ext>
              </c:extLst>
            </c:dLbl>
            <c:dLbl>
              <c:idx val="3"/>
              <c:layout>
                <c:manualLayout>
                  <c:x val="0.17499999999999985"/>
                  <c:y val="-1.9613012106170333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FC-AC48-A38D-285ECAA6C886}"/>
                </c:ext>
              </c:extLst>
            </c:dLbl>
            <c:dLbl>
              <c:idx val="4"/>
              <c:layout>
                <c:manualLayout>
                  <c:x val="0.15104166666666666"/>
                  <c:y val="2.7458216948638391E-2"/>
                </c:manualLayout>
              </c:layout>
              <c:tx>
                <c:rich>
                  <a:bodyPr/>
                  <a:lstStyle/>
                  <a:p>
                    <a:fld id="{F9F317E9-BBAF-C245-9161-DF9E8ABC09A3}" type="CATEGORYNAME">
                      <a:rPr lang="en-US">
                        <a:solidFill>
                          <a:schemeClr val="accent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AD389B62-F116-DD42-9606-ADFD4F8F9091}" type="VALU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525F779B-8FFA-0547-9D98-41E87FE6B1B3}" type="PERCENTAG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1FC-AC48-A38D-285ECAA6C886}"/>
                </c:ext>
              </c:extLst>
            </c:dLbl>
            <c:dLbl>
              <c:idx val="5"/>
              <c:layout>
                <c:manualLayout>
                  <c:x val="0.10729166666666666"/>
                  <c:y val="8.011544805771724E-2"/>
                </c:manualLayout>
              </c:layout>
              <c:tx>
                <c:rich>
                  <a:bodyPr/>
                  <a:lstStyle/>
                  <a:p>
                    <a:fld id="{B9758698-AE2D-604D-98A0-20C298D95A42}" type="CATEGORYNAME">
                      <a:rPr lang="en-US">
                        <a:solidFill>
                          <a:schemeClr val="accent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A50DAB1E-A9B0-7D49-939D-1002E0656795}" type="VALU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80662DFC-65F4-9848-AAA7-F2BF1AD0FDDE}" type="PERCENTAG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1FC-AC48-A38D-285ECAA6C886}"/>
                </c:ext>
              </c:extLst>
            </c:dLbl>
            <c:dLbl>
              <c:idx val="6"/>
              <c:layout>
                <c:manualLayout>
                  <c:x val="9.0624999999999845E-2"/>
                  <c:y val="5.711710651548895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1FC-AC48-A38D-285ECAA6C886}"/>
                </c:ext>
              </c:extLst>
            </c:dLbl>
            <c:dLbl>
              <c:idx val="7"/>
              <c:layout>
                <c:manualLayout>
                  <c:x val="0.10208333333333333"/>
                  <c:y val="5.0993831476042785E-2"/>
                </c:manualLayout>
              </c:layout>
              <c:tx>
                <c:rich>
                  <a:bodyPr/>
                  <a:lstStyle/>
                  <a:p>
                    <a:fld id="{8BCE6837-7550-D74E-A7B8-A5AC632D7FEE}" type="CATEGORYNAME">
                      <a:rPr lang="en-US">
                        <a:solidFill>
                          <a:schemeClr val="accent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28C05192-7CEF-0C40-94E6-8E182F20E60F}" type="VALU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FAB50313-8ADC-5A47-80F2-CA5D02D09A70}" type="PERCENTAG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31FC-AC48-A38D-285ECAA6C886}"/>
                </c:ext>
              </c:extLst>
            </c:dLbl>
            <c:dLbl>
              <c:idx val="8"/>
              <c:layout>
                <c:manualLayout>
                  <c:x val="8.5416666666666669E-2"/>
                  <c:y val="0.13925238595380934"/>
                </c:manualLayout>
              </c:layout>
              <c:tx>
                <c:rich>
                  <a:bodyPr/>
                  <a:lstStyle/>
                  <a:p>
                    <a:fld id="{3782710C-C197-574C-8F27-46D234FD6212}" type="CATEGORYNAME">
                      <a:rPr lang="en-US">
                        <a:solidFill>
                          <a:srgbClr val="FFFF0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0C39110B-2177-BC45-99E7-410BDD153D12}" type="VALUE">
                      <a:rPr lang="en-US" baseline="0">
                        <a:solidFill>
                          <a:srgbClr val="FFFF0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6892C70B-F1E5-A047-BD59-317BD3E82A72}" type="PERCENTAGE">
                      <a:rPr lang="en-US" baseline="0">
                        <a:solidFill>
                          <a:srgbClr val="FFFF0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FFFF00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31FC-AC48-A38D-285ECAA6C88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F61173D-4E98-3B40-9F37-75C91486D716}" type="CATEGORYNAME">
                      <a:rPr lang="en-US">
                        <a:solidFill>
                          <a:srgbClr val="00B05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DC2F1D53-C65B-C14F-BF10-E325412F9F0E}" type="VALUE">
                      <a:rPr lang="en-US" baseline="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958F1D7D-EE6F-E147-8324-0E38B830B672}" type="PERCENTAGE">
                      <a:rPr lang="en-US" baseline="0">
                        <a:solidFill>
                          <a:srgbClr val="00B05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31FC-AC48-A38D-285ECAA6C886}"/>
                </c:ext>
              </c:extLst>
            </c:dLbl>
            <c:dLbl>
              <c:idx val="11"/>
              <c:layout>
                <c:manualLayout>
                  <c:x val="1.7708333333333333E-2"/>
                  <c:y val="5.8839036318510994E-3"/>
                </c:manualLayout>
              </c:layout>
              <c:tx>
                <c:rich>
                  <a:bodyPr/>
                  <a:lstStyle/>
                  <a:p>
                    <a:fld id="{E6CDFFFB-A05A-F949-8C6B-13132E45D891}" type="CATEGORYNAME">
                      <a:rPr lang="en-US">
                        <a:solidFill>
                          <a:srgbClr val="00B05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8CF57096-D080-B949-AB4D-9FD98A1BB671}" type="VALUE">
                      <a:rPr lang="en-US" baseline="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11D3B970-88E9-024D-B41D-8C9FB4CEAF5E}" type="PERCENTAGE">
                      <a:rPr lang="en-US" baseline="0">
                        <a:solidFill>
                          <a:srgbClr val="00B05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7-31FC-AC48-A38D-285ECAA6C88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56F9913-C521-044E-B88C-02DFF02E8E8E}" type="CATEGORYNAME">
                      <a:rPr lang="en-US">
                        <a:solidFill>
                          <a:schemeClr val="accent1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D41BFFC3-27FC-2349-B0B5-9B01E2A51360}" type="VALU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, </a:t>
                    </a:r>
                    <a:fld id="{0D36A09C-A379-7549-99D3-B407A9A9D860}" type="PERCENTAGE">
                      <a:rPr lang="en-US" baseline="0">
                        <a:solidFill>
                          <a:schemeClr val="accent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31FC-AC48-A38D-285ECAA6C88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5A672AA-211D-CB45-B990-714330724197}" type="CATEGORYNAME">
                      <a:rPr lang="en-US">
                        <a:solidFill>
                          <a:srgbClr val="00B05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4419EAA0-0988-3A4C-9B11-46CF4F62C14C}" type="VALUE">
                      <a:rPr lang="en-US" baseline="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BF30D3DD-BB53-6D4B-88C1-41993D43B109}" type="PERCENTAGE">
                      <a:rPr lang="en-US" baseline="0">
                        <a:solidFill>
                          <a:srgbClr val="00B05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B-31FC-AC48-A38D-285ECAA6C88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B1BAAD4-E636-9443-BADA-E6D33102046F}" type="CATEGORYNAME">
                      <a:rPr lang="en-US">
                        <a:solidFill>
                          <a:srgbClr val="FFFF0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CFDD42AE-A81C-114C-8BD7-3C9D9B5D715E}" type="VALUE">
                      <a:rPr lang="en-US" baseline="0">
                        <a:solidFill>
                          <a:srgbClr val="FFFF0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698DAB7C-2BBF-F643-B6F1-E7E022653727}" type="PERCENTAGE">
                      <a:rPr lang="en-US" baseline="0">
                        <a:solidFill>
                          <a:srgbClr val="FFFF0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FFFF00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D-31FC-AC48-A38D-285ECAA6C886}"/>
                </c:ext>
              </c:extLst>
            </c:dLbl>
            <c:dLbl>
              <c:idx val="16"/>
              <c:layout>
                <c:manualLayout>
                  <c:x val="-5.6250000000000022E-2"/>
                  <c:y val="1.9613012106169973E-3"/>
                </c:manualLayout>
              </c:layout>
              <c:tx>
                <c:rich>
                  <a:bodyPr/>
                  <a:lstStyle/>
                  <a:p>
                    <a:fld id="{6DE5CDFF-44DB-1B47-BC16-0C349221E11B}" type="CATEGORYNAME">
                      <a:rPr lang="en-US">
                        <a:solidFill>
                          <a:srgbClr val="00B05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D3422513-A466-0941-850F-EBE2BA3C26CE}" type="VALUE">
                      <a:rPr lang="en-US" baseline="0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00B050"/>
                        </a:solidFill>
                      </a:rPr>
                      <a:t>, </a:t>
                    </a:r>
                    <a:fld id="{1CC23EA0-09C6-BB40-97F5-F23F0282C421}" type="PERCENTAGE">
                      <a:rPr lang="en-US" baseline="0">
                        <a:solidFill>
                          <a:srgbClr val="00B05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1-31FC-AC48-A38D-285ECAA6C886}"/>
                </c:ext>
              </c:extLst>
            </c:dLbl>
            <c:dLbl>
              <c:idx val="17"/>
              <c:layout>
                <c:manualLayout>
                  <c:x val="-0.14270833333333338"/>
                  <c:y val="6.0133186251185855E-3"/>
                </c:manualLayout>
              </c:layout>
              <c:tx>
                <c:rich>
                  <a:bodyPr/>
                  <a:lstStyle/>
                  <a:p>
                    <a:fld id="{2CC6C90E-39DC-5A46-815A-9029EA1275C5}" type="CATEGORYNAME">
                      <a:rPr lang="en-US">
                        <a:solidFill>
                          <a:srgbClr val="FFFF0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723E9101-46F9-0142-B53F-A55C5598AA1A}" type="VALUE">
                      <a:rPr lang="en-US" baseline="0">
                        <a:solidFill>
                          <a:srgbClr val="FFFF0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D2382162-D148-F94F-A22C-422AECB1BCDF}" type="PERCENTAGE">
                      <a:rPr lang="en-US" baseline="0">
                        <a:solidFill>
                          <a:srgbClr val="FFFF0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FFFF00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3-31FC-AC48-A38D-285ECAA6C886}"/>
                </c:ext>
              </c:extLst>
            </c:dLbl>
            <c:dLbl>
              <c:idx val="18"/>
              <c:layout>
                <c:manualLayout>
                  <c:x val="0.05"/>
                  <c:y val="2.2201311971520054E-3"/>
                </c:manualLayout>
              </c:layout>
              <c:tx>
                <c:rich>
                  <a:bodyPr/>
                  <a:lstStyle/>
                  <a:p>
                    <a:fld id="{908BCED2-C560-ED4A-96C1-903AFF0737BB}" type="CATEGORYNAME">
                      <a:rPr lang="en-US">
                        <a:solidFill>
                          <a:srgbClr val="FFFF00"/>
                        </a:solidFill>
                      </a:rPr>
                      <a:pPr/>
                      <a:t>[CATEGORY NAME]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40284FFC-50E1-E343-8EDB-9AB207F7F003}" type="VALUE">
                      <a:rPr lang="en-US" baseline="0">
                        <a:solidFill>
                          <a:srgbClr val="FFFF00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rgbClr val="FFFF00"/>
                        </a:solidFill>
                      </a:rPr>
                      <a:t>, </a:t>
                    </a:r>
                    <a:fld id="{76F434E8-7D0D-8846-9E54-7C8B8E6AB45F}" type="PERCENTAGE">
                      <a:rPr lang="en-US" baseline="0">
                        <a:solidFill>
                          <a:srgbClr val="FFFF00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rgbClr val="FFFF00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25-31FC-AC48-A38D-285ECAA6C886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'Sales Revenue &amp; Units'!$A$70:$A$88</c:f>
              <c:strCache>
                <c:ptCount val="19"/>
                <c:pt idx="0">
                  <c:v>34in Ultrawide Monitor</c:v>
                </c:pt>
                <c:pt idx="1">
                  <c:v>27in 4K Gaming Monitor</c:v>
                </c:pt>
                <c:pt idx="2">
                  <c:v>AAA Batteries (4-pack)</c:v>
                </c:pt>
                <c:pt idx="3">
                  <c:v>27in FHD Monitor</c:v>
                </c:pt>
                <c:pt idx="4">
                  <c:v>Wired Headphones</c:v>
                </c:pt>
                <c:pt idx="5">
                  <c:v>Lightning Charging Cable</c:v>
                </c:pt>
                <c:pt idx="6">
                  <c:v>Apple Airpods Headphones</c:v>
                </c:pt>
                <c:pt idx="7">
                  <c:v>USB-C Charging Cable</c:v>
                </c:pt>
                <c:pt idx="8">
                  <c:v>20in Monitor</c:v>
                </c:pt>
                <c:pt idx="9">
                  <c:v>iPhone</c:v>
                </c:pt>
                <c:pt idx="10">
                  <c:v>Bose SoundSport Headphones</c:v>
                </c:pt>
                <c:pt idx="11">
                  <c:v>ThinkPad Laptop</c:v>
                </c:pt>
                <c:pt idx="12">
                  <c:v>AA Batteries (4-pack)</c:v>
                </c:pt>
                <c:pt idx="13">
                  <c:v>Google Phone</c:v>
                </c:pt>
                <c:pt idx="14">
                  <c:v>Vareebadd Phone</c:v>
                </c:pt>
                <c:pt idx="15">
                  <c:v>Flatscreen TV</c:v>
                </c:pt>
                <c:pt idx="16">
                  <c:v>Macbook Pro Laptop</c:v>
                </c:pt>
                <c:pt idx="17">
                  <c:v>LG Dryer</c:v>
                </c:pt>
                <c:pt idx="18">
                  <c:v>LG Washing Machine</c:v>
                </c:pt>
              </c:strCache>
            </c:strRef>
          </c:cat>
          <c:val>
            <c:numRef>
              <c:f>'Sales Revenue &amp; Units'!$G$70:$G$88</c:f>
              <c:numCache>
                <c:formatCode>_("$"* #,##0.00_);_("$"* \(#,##0.00\);_("$"* "-"??_);_(@_)</c:formatCode>
                <c:ptCount val="19"/>
                <c:pt idx="0">
                  <c:v>2355558.0099999998</c:v>
                </c:pt>
                <c:pt idx="1">
                  <c:v>2434707.5699999998</c:v>
                </c:pt>
                <c:pt idx="2">
                  <c:v>92725.880000000019</c:v>
                </c:pt>
                <c:pt idx="3">
                  <c:v>1131974.53</c:v>
                </c:pt>
                <c:pt idx="4">
                  <c:v>246430.47</c:v>
                </c:pt>
                <c:pt idx="5">
                  <c:v>347004.45</c:v>
                </c:pt>
                <c:pt idx="6">
                  <c:v>2348550</c:v>
                </c:pt>
                <c:pt idx="7">
                  <c:v>286453.44999999995</c:v>
                </c:pt>
                <c:pt idx="8">
                  <c:v>453818.74</c:v>
                </c:pt>
                <c:pt idx="9">
                  <c:v>4792900</c:v>
                </c:pt>
                <c:pt idx="10">
                  <c:v>1345265.46</c:v>
                </c:pt>
                <c:pt idx="11">
                  <c:v>4127958.7199999997</c:v>
                </c:pt>
                <c:pt idx="12">
                  <c:v>106118.39999999999</c:v>
                </c:pt>
                <c:pt idx="13">
                  <c:v>3318600</c:v>
                </c:pt>
                <c:pt idx="14">
                  <c:v>826800</c:v>
                </c:pt>
                <c:pt idx="15">
                  <c:v>1445400</c:v>
                </c:pt>
                <c:pt idx="16">
                  <c:v>8035900</c:v>
                </c:pt>
                <c:pt idx="17">
                  <c:v>387600</c:v>
                </c:pt>
                <c:pt idx="18">
                  <c:v>399600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31FC-AC48-A38D-285ECAA6C8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Revenue Breakdown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09ED-974F-B400-8ED840A102F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09ED-974F-B400-8ED840A102F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09ED-974F-B400-8ED840A102F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09ED-974F-B400-8ED840A102F5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3327A677-FD9F-AA44-B8F9-F847A5F9A006}" type="VALUE">
                      <a:rPr lang="en-US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B9913B8F-E46E-454F-AA5E-28403D5C808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9ED-974F-B400-8ED840A102F5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'Key Segments'!$B$26:$E$26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Segments'!$B$27:$E$27</c:f>
              <c:numCache>
                <c:formatCode>_("$"* #,##0_);_("$"* \(#,##0\);_("$"* "-"??_);_(@_)</c:formatCode>
                <c:ptCount val="4"/>
                <c:pt idx="0">
                  <c:v>6822709.2400000002</c:v>
                </c:pt>
                <c:pt idx="1">
                  <c:v>9121079.2500000019</c:v>
                </c:pt>
                <c:pt idx="2">
                  <c:v>6989803.7700000005</c:v>
                </c:pt>
                <c:pt idx="3">
                  <c:v>11549773.420000002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ED-974F-B400-8ED840A102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2019 Revenue by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560-DE43-AD0C-6B385360064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560-DE43-AD0C-6B385360064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560-DE43-AD0C-6B385360064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560-DE43-AD0C-6B385360064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6560-DE43-AD0C-6B385360064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6560-DE43-AD0C-6B385360064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6560-DE43-AD0C-6B385360064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6560-DE43-AD0C-6B385360064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6560-DE43-AD0C-6B38536006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'Key Segments'!$A$15:$A$23</c:f>
              <c:strCache>
                <c:ptCount val="9"/>
                <c:pt idx="0">
                  <c:v> Dallas</c:v>
                </c:pt>
                <c:pt idx="1">
                  <c:v> Los Angeles</c:v>
                </c:pt>
                <c:pt idx="2">
                  <c:v> New York City</c:v>
                </c:pt>
                <c:pt idx="3">
                  <c:v> San Francisco</c:v>
                </c:pt>
                <c:pt idx="4">
                  <c:v> Boston</c:v>
                </c:pt>
                <c:pt idx="5">
                  <c:v> Portland</c:v>
                </c:pt>
                <c:pt idx="6">
                  <c:v> Atlanta</c:v>
                </c:pt>
                <c:pt idx="7">
                  <c:v> Austin</c:v>
                </c:pt>
                <c:pt idx="8">
                  <c:v> Seattle</c:v>
                </c:pt>
              </c:strCache>
            </c:strRef>
          </c:cat>
          <c:val>
            <c:numRef>
              <c:f>'Key Segments'!$F$15:$F$23</c:f>
              <c:numCache>
                <c:formatCode>_("$"* #,##0_);_("$"* \(#,##0\);_("$"* "-"??_);_(@_)</c:formatCode>
                <c:ptCount val="9"/>
                <c:pt idx="0">
                  <c:v>2766260.45</c:v>
                </c:pt>
                <c:pt idx="1">
                  <c:v>5451570.8100000005</c:v>
                </c:pt>
                <c:pt idx="2">
                  <c:v>4662976.8100000005</c:v>
                </c:pt>
                <c:pt idx="3">
                  <c:v>8259719.0300000003</c:v>
                </c:pt>
                <c:pt idx="4">
                  <c:v>3660315.12</c:v>
                </c:pt>
                <c:pt idx="5">
                  <c:v>2320337.62</c:v>
                </c:pt>
                <c:pt idx="6">
                  <c:v>2795498.58</c:v>
                </c:pt>
                <c:pt idx="7">
                  <c:v>1819081.7699999998</c:v>
                </c:pt>
                <c:pt idx="8">
                  <c:v>2747605.49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560-DE43-AD0C-6B385360064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1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bg1"/>
                </a:solidFill>
              </a:rPr>
              <a:t>Quarterly Averages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'Key Segments'!$B$41</c:f>
              <c:strCache>
                <c:ptCount val="1"/>
                <c:pt idx="0">
                  <c:v>Avg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'Key Segments'!$A$42:$A$50</c:f>
              <c:strCache>
                <c:ptCount val="9"/>
                <c:pt idx="0">
                  <c:v> Dallas</c:v>
                </c:pt>
                <c:pt idx="1">
                  <c:v> Los Angeles</c:v>
                </c:pt>
                <c:pt idx="2">
                  <c:v> New York City</c:v>
                </c:pt>
                <c:pt idx="3">
                  <c:v> San Francisco</c:v>
                </c:pt>
                <c:pt idx="4">
                  <c:v> Boston</c:v>
                </c:pt>
                <c:pt idx="5">
                  <c:v> Portland</c:v>
                </c:pt>
                <c:pt idx="6">
                  <c:v> Atlanta</c:v>
                </c:pt>
                <c:pt idx="7">
                  <c:v> Austin</c:v>
                </c:pt>
                <c:pt idx="8">
                  <c:v> Seattle</c:v>
                </c:pt>
              </c:strCache>
            </c:strRef>
          </c:cat>
          <c:val>
            <c:numRef>
              <c:f>'Key Segments'!$B$42:$B$50</c:f>
              <c:numCache>
                <c:formatCode>_("$"* #,##0_);_("$"* \(#,##0\);_("$"* "-"??_);_(@_)</c:formatCode>
                <c:ptCount val="9"/>
                <c:pt idx="0">
                  <c:v>691565.11250000005</c:v>
                </c:pt>
                <c:pt idx="1">
                  <c:v>1362892.7024999999</c:v>
                </c:pt>
                <c:pt idx="2">
                  <c:v>1165744.2025000001</c:v>
                </c:pt>
                <c:pt idx="3">
                  <c:v>2064929.7575000001</c:v>
                </c:pt>
                <c:pt idx="4">
                  <c:v>915078.78</c:v>
                </c:pt>
                <c:pt idx="5">
                  <c:v>580084.40500000003</c:v>
                </c:pt>
                <c:pt idx="6">
                  <c:v>698874.64500000002</c:v>
                </c:pt>
                <c:pt idx="7">
                  <c:v>454770.44249999995</c:v>
                </c:pt>
                <c:pt idx="8">
                  <c:v>686901.37250000006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3-7240-9EA6-23CB17360A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121253056"/>
        <c:axId val="2121261872"/>
      </c:barChart>
      <c:catAx>
        <c:axId val="21212530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261872"/>
        <c:crosses val="autoZero"/>
        <c:auto val="1"/>
        <c:lblAlgn val="ctr"/>
        <c:lblOffset val="100"/>
        <c:noMultiLvlLbl val="0"/>
      </c:catAx>
      <c:valAx>
        <c:axId val="2121261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25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Segment Revenue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'Key Segments'!$A$15</c:f>
              <c:strCache>
                <c:ptCount val="1"/>
                <c:pt idx="0">
                  <c:v> Dallas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Segments'!$B$15:$E$15</c:f>
              <c:numCache>
                <c:formatCode>_("$"* #,##0_);_("$"* \(#,##0\);_("$"* "-"??_);_(@_)</c:formatCode>
                <c:ptCount val="4"/>
                <c:pt idx="0">
                  <c:v>550792.23</c:v>
                </c:pt>
                <c:pt idx="1">
                  <c:v>706702.72</c:v>
                </c:pt>
                <c:pt idx="2">
                  <c:v>556301.49</c:v>
                </c:pt>
                <c:pt idx="3">
                  <c:v>952464.01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E-FB4A-8123-D8B74FC4776D}"/>
            </c:ext>
          </c:extLst>
        </c:ser>
        <c:ser>
          <c:idx val="1"/>
          <c:order val="1"/>
          <c:tx>
            <c:strRef>
              <c:f>'Key Segments'!$A$16</c:f>
              <c:strCache>
                <c:ptCount val="1"/>
                <c:pt idx="0">
                  <c:v> Los Angeles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Segments'!$B$16:$E$16</c:f>
              <c:numCache>
                <c:formatCode>_("$"* #,##0_);_("$"* \(#,##0\);_("$"* "-"??_);_(@_)</c:formatCode>
                <c:ptCount val="4"/>
                <c:pt idx="0">
                  <c:v>1059592.94</c:v>
                </c:pt>
                <c:pt idx="1">
                  <c:v>1501485.16</c:v>
                </c:pt>
                <c:pt idx="2">
                  <c:v>1094303.83</c:v>
                </c:pt>
                <c:pt idx="3">
                  <c:v>1796188.8800000001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BE-FB4A-8123-D8B74FC4776D}"/>
            </c:ext>
          </c:extLst>
        </c:ser>
        <c:ser>
          <c:idx val="2"/>
          <c:order val="2"/>
          <c:tx>
            <c:strRef>
              <c:f>'Key Segments'!$A$17</c:f>
              <c:strCache>
                <c:ptCount val="1"/>
                <c:pt idx="0">
                  <c:v> New York City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Segments'!$B$17:$E$17</c:f>
              <c:numCache>
                <c:formatCode>_("$"* #,##0_);_("$"* \(#,##0\);_("$"* "-"??_);_(@_)</c:formatCode>
                <c:ptCount val="4"/>
                <c:pt idx="0">
                  <c:v>931885.13</c:v>
                </c:pt>
                <c:pt idx="1">
                  <c:v>1209722.73</c:v>
                </c:pt>
                <c:pt idx="2">
                  <c:v>959463.39</c:v>
                </c:pt>
                <c:pt idx="3">
                  <c:v>1561905.56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BE-FB4A-8123-D8B74FC4776D}"/>
            </c:ext>
          </c:extLst>
        </c:ser>
        <c:ser>
          <c:idx val="3"/>
          <c:order val="3"/>
          <c:tx>
            <c:strRef>
              <c:f>'Key Segments'!$A$18</c:f>
              <c:strCache>
                <c:ptCount val="1"/>
                <c:pt idx="0">
                  <c:v> San Francisco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Segments'!$B$18:$E$18</c:f>
              <c:numCache>
                <c:formatCode>_("$"* #,##0_);_("$"* \(#,##0\);_("$"* "-"??_);_(@_)</c:formatCode>
                <c:ptCount val="4"/>
                <c:pt idx="0">
                  <c:v>1673902.75</c:v>
                </c:pt>
                <c:pt idx="1">
                  <c:v>2202279.16</c:v>
                </c:pt>
                <c:pt idx="2">
                  <c:v>1645255.58</c:v>
                </c:pt>
                <c:pt idx="3">
                  <c:v>2738281.54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BE-FB4A-8123-D8B74FC4776D}"/>
            </c:ext>
          </c:extLst>
        </c:ser>
        <c:ser>
          <c:idx val="4"/>
          <c:order val="4"/>
          <c:tx>
            <c:strRef>
              <c:f>'Key Segments'!$A$19</c:f>
              <c:strCache>
                <c:ptCount val="1"/>
                <c:pt idx="0">
                  <c:v> Boston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Segments'!$B$19:$E$19</c:f>
              <c:numCache>
                <c:formatCode>_("$"* #,##0_);_("$"* \(#,##0\);_("$"* "-"??_);_(@_)</c:formatCode>
                <c:ptCount val="4"/>
                <c:pt idx="0">
                  <c:v>715593.77</c:v>
                </c:pt>
                <c:pt idx="1">
                  <c:v>937358.65</c:v>
                </c:pt>
                <c:pt idx="2">
                  <c:v>779181.13000000012</c:v>
                </c:pt>
                <c:pt idx="3">
                  <c:v>1228181.57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BE-FB4A-8123-D8B74FC4776D}"/>
            </c:ext>
          </c:extLst>
        </c:ser>
        <c:ser>
          <c:idx val="5"/>
          <c:order val="5"/>
          <c:tx>
            <c:strRef>
              <c:f>'Key Segments'!$A$20</c:f>
              <c:strCache>
                <c:ptCount val="1"/>
                <c:pt idx="0">
                  <c:v> Portland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Segments'!$B$20:$E$20</c:f>
              <c:numCache>
                <c:formatCode>_("$"* #,##0_);_("$"* \(#,##0\);_("$"* "-"??_);_(@_)</c:formatCode>
                <c:ptCount val="4"/>
                <c:pt idx="0">
                  <c:v>451492.44</c:v>
                </c:pt>
                <c:pt idx="1">
                  <c:v>641273.48</c:v>
                </c:pt>
                <c:pt idx="2">
                  <c:v>461864.80999999994</c:v>
                </c:pt>
                <c:pt idx="3">
                  <c:v>765706.89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BE-FB4A-8123-D8B74FC4776D}"/>
            </c:ext>
          </c:extLst>
        </c:ser>
        <c:ser>
          <c:idx val="6"/>
          <c:order val="6"/>
          <c:tx>
            <c:strRef>
              <c:f>'Key Segments'!$A$21</c:f>
              <c:strCache>
                <c:ptCount val="1"/>
                <c:pt idx="0">
                  <c:v> Atlanta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Segments'!$B$21:$E$21</c:f>
              <c:numCache>
                <c:formatCode>_("$"* #,##0_);_("$"* \(#,##0\);_("$"* "-"??_);_(@_)</c:formatCode>
                <c:ptCount val="4"/>
                <c:pt idx="0">
                  <c:v>557535.22</c:v>
                </c:pt>
                <c:pt idx="1">
                  <c:v>743119.37</c:v>
                </c:pt>
                <c:pt idx="2">
                  <c:v>552313.02</c:v>
                </c:pt>
                <c:pt idx="3">
                  <c:v>942530.97000000009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BE-FB4A-8123-D8B74FC4776D}"/>
            </c:ext>
          </c:extLst>
        </c:ser>
        <c:ser>
          <c:idx val="7"/>
          <c:order val="7"/>
          <c:tx>
            <c:strRef>
              <c:f>'Key Segments'!$A$22</c:f>
              <c:strCache>
                <c:ptCount val="1"/>
                <c:pt idx="0">
                  <c:v> Austin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Segments'!$B$22:$E$22</c:f>
              <c:numCache>
                <c:formatCode>_("$"* #,##0_);_("$"* \(#,##0\);_("$"* "-"??_);_(@_)</c:formatCode>
                <c:ptCount val="4"/>
                <c:pt idx="0">
                  <c:v>350923.75</c:v>
                </c:pt>
                <c:pt idx="1">
                  <c:v>477376.1</c:v>
                </c:pt>
                <c:pt idx="2">
                  <c:v>382522.24</c:v>
                </c:pt>
                <c:pt idx="3">
                  <c:v>608259.67999999993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1BE-FB4A-8123-D8B74FC4776D}"/>
            </c:ext>
          </c:extLst>
        </c:ser>
        <c:ser>
          <c:idx val="8"/>
          <c:order val="8"/>
          <c:tx>
            <c:strRef>
              <c:f>'Key Segments'!$A$23</c:f>
              <c:strCache>
                <c:ptCount val="1"/>
                <c:pt idx="0">
                  <c:v> Seattle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'Key Segments'!$B$14:$E$14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'Key Segments'!$B$23:$E$23</c:f>
              <c:numCache>
                <c:formatCode>_("$"* #,##0_);_("$"* \(#,##0\);_("$"* "-"??_);_(@_)</c:formatCode>
                <c:ptCount val="4"/>
                <c:pt idx="0">
                  <c:v>530991.01</c:v>
                </c:pt>
                <c:pt idx="1">
                  <c:v>701761.88</c:v>
                </c:pt>
                <c:pt idx="2">
                  <c:v>558598.28</c:v>
                </c:pt>
                <c:pt idx="3">
                  <c:v>956254.32000000007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1BE-FB4A-8123-D8B74FC47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171071"/>
        <c:axId val="1602737696"/>
      </c:lineChart>
      <c:catAx>
        <c:axId val="30117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737696"/>
        <c:crosses val="autoZero"/>
        <c:auto val="1"/>
        <c:lblAlgn val="ctr"/>
        <c:lblOffset val="100"/>
        <c:noMultiLvlLbl val="0"/>
      </c:catAx>
      <c:valAx>
        <c:axId val="160273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17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92EB-EF64-2940-AD0C-7CF2846ADD02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C07E-91DA-184D-B5EC-86B7CF55C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GREEN: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Makes up large proportion of our Revenue</a:t>
            </a:r>
          </a:p>
          <a:p>
            <a:pPr marL="171450" indent="-171450">
              <a:buFontTx/>
              <a:buChar char="-"/>
            </a:pPr>
            <a:r>
              <a:rPr lang="en-US" dirty="0"/>
              <a:t>Would recommend increase advertising spend, specifically during Q2 &amp; Q4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YELLOW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Product Sales were stable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decisions can be made about whether or not to redistribute resources</a:t>
            </a:r>
          </a:p>
          <a:p>
            <a:endParaRPr lang="en-US" dirty="0"/>
          </a:p>
          <a:p>
            <a:r>
              <a:rPr lang="en-US" dirty="0"/>
              <a:t>If RED: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Makes up small proportion of Revenue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products drive volume and visits to our site. That in turn become purchases of our cash cows.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C07E-91DA-184D-B5EC-86B7CF55CC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7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DEC4-E64D-354A-832F-118175276938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5F4D-0EB5-2444-BB71-2183636B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enjamin-byrne/" TargetMode="External"/><Relationship Id="rId2" Type="http://schemas.openxmlformats.org/officeDocument/2006/relationships/hyperlink" Target="Sales%20Data%20Analysis.xls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304C-6EAC-9E44-5411-63F992A3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077" y="1905381"/>
            <a:ext cx="9694872" cy="1748729"/>
          </a:xfrm>
        </p:spPr>
        <p:txBody>
          <a:bodyPr/>
          <a:lstStyle/>
          <a:p>
            <a:r>
              <a:rPr lang="en-US" dirty="0"/>
              <a:t>Sales Data Analysis: </a:t>
            </a:r>
            <a:br>
              <a:rPr lang="en-US" dirty="0"/>
            </a:br>
            <a:r>
              <a:rPr lang="en-US" dirty="0"/>
              <a:t>2019 in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37EF2-FB39-E10E-BBCA-9C6688B57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Byrne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888C5-38BB-6CA8-A671-405298ADDAD3}"/>
              </a:ext>
            </a:extLst>
          </p:cNvPr>
          <p:cNvSpPr txBox="1"/>
          <p:nvPr/>
        </p:nvSpPr>
        <p:spPr>
          <a:xfrm>
            <a:off x="3389963" y="5750580"/>
            <a:ext cx="671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*See xlsx document for Full Analysis*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https://www.linkedin.com/in/benjamin-byrne/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0D23EB-1A88-C51D-FD00-8A36BC70D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77528"/>
              </p:ext>
            </p:extLst>
          </p:nvPr>
        </p:nvGraphicFramePr>
        <p:xfrm>
          <a:off x="0" y="576775"/>
          <a:ext cx="12192000" cy="569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28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E873CA-4DEC-F694-6E36-D6694944D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715287"/>
              </p:ext>
            </p:extLst>
          </p:nvPr>
        </p:nvGraphicFramePr>
        <p:xfrm>
          <a:off x="0" y="703385"/>
          <a:ext cx="12192000" cy="562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7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523-D23C-530E-0B7E-9F70BCB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C0E2-BD2A-C242-10A8-9B465270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was done to prepare?</a:t>
            </a:r>
          </a:p>
          <a:p>
            <a:pPr marL="514350" indent="-514350">
              <a:buAutoNum type="arabicPeriod"/>
            </a:pPr>
            <a:r>
              <a:rPr lang="en-US" dirty="0"/>
              <a:t>Which products  were our best sellers?</a:t>
            </a:r>
          </a:p>
          <a:p>
            <a:pPr marL="514350" indent="-514350">
              <a:buAutoNum type="arabicPeriod"/>
            </a:pPr>
            <a:r>
              <a:rPr lang="en-US" dirty="0"/>
              <a:t>Which quarter did we perform best? Worst?</a:t>
            </a:r>
          </a:p>
          <a:p>
            <a:pPr marL="514350" indent="-514350">
              <a:buAutoNum type="arabicPeriod"/>
            </a:pPr>
            <a:r>
              <a:rPr lang="en-US" dirty="0"/>
              <a:t>Which markets did we perform best in? </a:t>
            </a:r>
          </a:p>
          <a:p>
            <a:pPr marL="514350" indent="-514350">
              <a:buAutoNum type="arabicPeriod"/>
            </a:pPr>
            <a:r>
              <a:rPr lang="en-US" dirty="0"/>
              <a:t>What were out annual Sales Averages?</a:t>
            </a:r>
          </a:p>
          <a:p>
            <a:pPr marL="514350" indent="-514350">
              <a:buAutoNum type="arabicPeriod"/>
            </a:pPr>
            <a:r>
              <a:rPr lang="en-US" dirty="0"/>
              <a:t>A look into 2020</a:t>
            </a:r>
          </a:p>
        </p:txBody>
      </p:sp>
    </p:spTree>
    <p:extLst>
      <p:ext uri="{BB962C8B-B14F-4D97-AF65-F5344CB8AC3E}">
        <p14:creationId xmlns:p14="http://schemas.microsoft.com/office/powerpoint/2010/main" val="20294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523-D23C-530E-0B7E-9F70BCB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C0E2-BD2A-C242-10A8-9B465270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758120" cy="52486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Scrubbed and Cleaned 160,000 rows of product data</a:t>
            </a:r>
          </a:p>
          <a:p>
            <a:pPr marL="514350" indent="-514350">
              <a:buAutoNum type="arabicPeriod"/>
            </a:pPr>
            <a:r>
              <a:rPr lang="en-US" dirty="0"/>
              <a:t>Divided data into market segments</a:t>
            </a:r>
          </a:p>
          <a:p>
            <a:pPr marL="514350" indent="-514350">
              <a:buAutoNum type="arabicPeriod"/>
            </a:pPr>
            <a:r>
              <a:rPr lang="en-US" dirty="0"/>
              <a:t>Calculated Unit Sales and Revenue by Segment &amp; Total</a:t>
            </a:r>
          </a:p>
          <a:p>
            <a:pPr marL="514350" indent="-514350">
              <a:buAutoNum type="arabicPeriod"/>
            </a:pPr>
            <a:r>
              <a:rPr lang="en-US" dirty="0"/>
              <a:t>Hardcoded Data by Segment</a:t>
            </a:r>
          </a:p>
          <a:p>
            <a:pPr marL="514350" indent="-514350">
              <a:buAutoNum type="arabicPeriod"/>
            </a:pPr>
            <a:r>
              <a:rPr lang="en-US" dirty="0"/>
              <a:t>Added Data Visualizations</a:t>
            </a:r>
          </a:p>
          <a:p>
            <a:pPr marL="514350" indent="-514350">
              <a:buAutoNum type="arabicPeriod"/>
            </a:pPr>
            <a:r>
              <a:rPr lang="en-US" dirty="0"/>
              <a:t>Answered Key Questions</a:t>
            </a:r>
          </a:p>
        </p:txBody>
      </p:sp>
    </p:spTree>
    <p:extLst>
      <p:ext uri="{BB962C8B-B14F-4D97-AF65-F5344CB8AC3E}">
        <p14:creationId xmlns:p14="http://schemas.microsoft.com/office/powerpoint/2010/main" val="37581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523-D23C-530E-0B7E-9F70BCB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C0E2-BD2A-C242-10A8-9B465270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68" y="2004665"/>
            <a:ext cx="6758120" cy="16635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Products by Revenue: </a:t>
            </a:r>
          </a:p>
          <a:p>
            <a:pPr marL="971550" lvl="1" indent="-514350">
              <a:buAutoNum type="arabicPeriod"/>
            </a:pPr>
            <a:r>
              <a:rPr lang="en-US" dirty="0" err="1"/>
              <a:t>Macbook</a:t>
            </a:r>
            <a:r>
              <a:rPr lang="en-US" dirty="0"/>
              <a:t> Pro Laptop - $8,035,900</a:t>
            </a:r>
          </a:p>
          <a:p>
            <a:pPr marL="971550" lvl="1" indent="-514350">
              <a:buAutoNum type="arabicPeriod"/>
            </a:pPr>
            <a:r>
              <a:rPr lang="en-US" dirty="0"/>
              <a:t>iPhone - $4,792,900</a:t>
            </a:r>
          </a:p>
          <a:p>
            <a:pPr marL="971550" lvl="1" indent="-514350">
              <a:buAutoNum type="arabicPeriod"/>
            </a:pPr>
            <a:r>
              <a:rPr lang="en-US" dirty="0" err="1"/>
              <a:t>Thinkpad</a:t>
            </a:r>
            <a:r>
              <a:rPr lang="en-US" dirty="0"/>
              <a:t> Laptop - $4,127,958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2B162-9EBF-7531-6302-887F28FE1FEF}"/>
              </a:ext>
            </a:extLst>
          </p:cNvPr>
          <p:cNvSpPr txBox="1">
            <a:spLocks/>
          </p:cNvSpPr>
          <p:nvPr/>
        </p:nvSpPr>
        <p:spPr>
          <a:xfrm>
            <a:off x="5288568" y="3429000"/>
            <a:ext cx="6758120" cy="166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Products by Unit Sales: </a:t>
            </a:r>
          </a:p>
          <a:p>
            <a:pPr marL="971550" lvl="1" indent="-514350">
              <a:buFont typeface="Wingdings" panose="05000000000000000000" pitchFamily="2" charset="2"/>
              <a:buAutoNum type="arabicPeriod"/>
            </a:pPr>
            <a:r>
              <a:rPr lang="en-US" dirty="0"/>
              <a:t>Batteries (AA &amp; AAA) </a:t>
            </a:r>
          </a:p>
          <a:p>
            <a:pPr marL="971550" lvl="1" indent="-514350">
              <a:buFont typeface="Wingdings" panose="05000000000000000000" pitchFamily="2" charset="2"/>
              <a:buAutoNum type="arabicPeriod"/>
            </a:pPr>
            <a:r>
              <a:rPr lang="en-US" dirty="0"/>
              <a:t>Charging Cords (USB-C &amp; Lightning Charging Cables)</a:t>
            </a:r>
          </a:p>
          <a:p>
            <a:pPr marL="971550" lvl="1" indent="-514350">
              <a:buFont typeface="Wingdings" panose="05000000000000000000" pitchFamily="2" charset="2"/>
              <a:buAutoNum type="arabicPeriod"/>
            </a:pPr>
            <a:r>
              <a:rPr lang="en-US" dirty="0"/>
              <a:t>Headphones (Wired,  Apple </a:t>
            </a:r>
            <a:r>
              <a:rPr lang="en-US" dirty="0" err="1"/>
              <a:t>Airpods</a:t>
            </a:r>
            <a:r>
              <a:rPr lang="en-US" dirty="0"/>
              <a:t>, &amp; Bose SoundSport)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99FD9-1FE2-6345-87FF-3E6DA2C1F787}"/>
              </a:ext>
            </a:extLst>
          </p:cNvPr>
          <p:cNvSpPr txBox="1"/>
          <p:nvPr/>
        </p:nvSpPr>
        <p:spPr>
          <a:xfrm>
            <a:off x="2934586" y="5497032"/>
            <a:ext cx="750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*Inverse Relationship: Most Unit Sales = Least Revenue &amp; Visa Versa*</a:t>
            </a:r>
          </a:p>
        </p:txBody>
      </p:sp>
    </p:spTree>
    <p:extLst>
      <p:ext uri="{BB962C8B-B14F-4D97-AF65-F5344CB8AC3E}">
        <p14:creationId xmlns:p14="http://schemas.microsoft.com/office/powerpoint/2010/main" val="19450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2C898B-E54A-EAE8-8F24-37DCCF69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DE4DE1F-4065-A4B8-C12A-B7188CCED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5173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64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523-D23C-530E-0B7E-9F70BCB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C0E2-BD2A-C242-10A8-9B465270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68" y="2004665"/>
            <a:ext cx="6758120" cy="16635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Top Performers:</a:t>
            </a:r>
          </a:p>
          <a:p>
            <a:pPr marL="1428750" lvl="2" indent="-514350">
              <a:buAutoNum type="arabicPeriod"/>
            </a:pPr>
            <a:r>
              <a:rPr lang="en-US" sz="1600" dirty="0"/>
              <a:t>Q4 - $11,283,308</a:t>
            </a:r>
          </a:p>
          <a:p>
            <a:pPr marL="1428750" lvl="2" indent="-514350">
              <a:buAutoNum type="arabicPeriod"/>
            </a:pPr>
            <a:r>
              <a:rPr lang="en-US" sz="1600" dirty="0"/>
              <a:t>Q2 - $9,121,079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A32691-928A-C2EE-3A74-044DE0810F60}"/>
              </a:ext>
            </a:extLst>
          </p:cNvPr>
          <p:cNvSpPr txBox="1">
            <a:spLocks/>
          </p:cNvSpPr>
          <p:nvPr/>
        </p:nvSpPr>
        <p:spPr>
          <a:xfrm>
            <a:off x="5288568" y="3803229"/>
            <a:ext cx="6758120" cy="166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Worst Performers: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r>
              <a:rPr lang="en-US" sz="1600" dirty="0"/>
              <a:t>Q1 - $6,822,709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r>
              <a:rPr lang="en-US" sz="1600" dirty="0"/>
              <a:t>Q3 - $6,989,804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4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9B8-7686-9309-1E82-FB675FB3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8CF825-910C-6A75-814F-419417582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986152"/>
              </p:ext>
            </p:extLst>
          </p:nvPr>
        </p:nvGraphicFramePr>
        <p:xfrm>
          <a:off x="0" y="803186"/>
          <a:ext cx="12192000" cy="542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738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D523-D23C-530E-0B7E-9F70BCB6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Market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C0E2-BD2A-C242-10A8-9B465270C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568" y="2004665"/>
            <a:ext cx="6758120" cy="16635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Top Performers:</a:t>
            </a:r>
          </a:p>
          <a:p>
            <a:pPr marL="1428750" lvl="2" indent="-514350">
              <a:buAutoNum type="arabicPeriod"/>
            </a:pPr>
            <a:r>
              <a:rPr lang="en-US" sz="1600" dirty="0"/>
              <a:t>San Francisco</a:t>
            </a:r>
          </a:p>
          <a:p>
            <a:pPr marL="1428750" lvl="2" indent="-514350">
              <a:buAutoNum type="arabicPeriod"/>
            </a:pPr>
            <a:r>
              <a:rPr lang="en-US" sz="1600" dirty="0"/>
              <a:t>Los Angeles</a:t>
            </a:r>
          </a:p>
          <a:p>
            <a:pPr marL="1428750" lvl="2" indent="-514350">
              <a:buAutoNum type="arabicPeriod"/>
            </a:pPr>
            <a:r>
              <a:rPr lang="en-US" sz="1600" dirty="0"/>
              <a:t>New York City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A32691-928A-C2EE-3A74-044DE0810F60}"/>
              </a:ext>
            </a:extLst>
          </p:cNvPr>
          <p:cNvSpPr txBox="1">
            <a:spLocks/>
          </p:cNvSpPr>
          <p:nvPr/>
        </p:nvSpPr>
        <p:spPr>
          <a:xfrm>
            <a:off x="5288568" y="3803229"/>
            <a:ext cx="6758120" cy="166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Worst Performers: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r>
              <a:rPr lang="en-US" sz="1600" dirty="0"/>
              <a:t>Austin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r>
              <a:rPr lang="en-US" sz="1600" dirty="0"/>
              <a:t>Portland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r>
              <a:rPr lang="en-US" sz="1600" dirty="0"/>
              <a:t>Seattle</a:t>
            </a:r>
          </a:p>
          <a:p>
            <a:pPr marL="1428750" lvl="2" indent="-514350">
              <a:buFont typeface="Wingdings" panose="05000000000000000000" pitchFamily="2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6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CEBA787-C548-9327-07C7-E281EC99D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24550"/>
              </p:ext>
            </p:extLst>
          </p:nvPr>
        </p:nvGraphicFramePr>
        <p:xfrm>
          <a:off x="0" y="628211"/>
          <a:ext cx="12192000" cy="574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8E21AAEC-F2C5-2D7F-4C64-268D080A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56" y="2632417"/>
            <a:ext cx="3038739" cy="19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214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{72AE2581-8E0E-0945-ABF8-A08696B23A6A}tf16401369</Template>
  <TotalTime>123</TotalTime>
  <Words>396</Words>
  <Application>Microsoft Macintosh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Rockwell</vt:lpstr>
      <vt:lpstr>Wingdings</vt:lpstr>
      <vt:lpstr>Atlas</vt:lpstr>
      <vt:lpstr>Sales Data Analysis:  2019 in Review </vt:lpstr>
      <vt:lpstr>Agenda: </vt:lpstr>
      <vt:lpstr>Process</vt:lpstr>
      <vt:lpstr>Product Sales</vt:lpstr>
      <vt:lpstr>PowerPoint Presentation</vt:lpstr>
      <vt:lpstr>Quarterly Performance</vt:lpstr>
      <vt:lpstr>PowerPoint Presentation</vt:lpstr>
      <vt:lpstr>Revenue by Market Segment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Byrne</dc:creator>
  <cp:lastModifiedBy>Benjamin Byrne</cp:lastModifiedBy>
  <cp:revision>3</cp:revision>
  <dcterms:created xsi:type="dcterms:W3CDTF">2023-05-04T15:57:46Z</dcterms:created>
  <dcterms:modified xsi:type="dcterms:W3CDTF">2023-05-04T18:01:25Z</dcterms:modified>
</cp:coreProperties>
</file>