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9802475" cy="25203150"/>
  <p:notesSz cx="6858000" cy="9144000"/>
  <p:defaultTextStyle>
    <a:defPPr>
      <a:defRPr lang="pt-BR"/>
    </a:defPPr>
    <a:lvl1pPr marL="0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285875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571750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857625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143500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429375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715250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001125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287000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594" autoAdjust="0"/>
  </p:normalViewPr>
  <p:slideViewPr>
    <p:cSldViewPr>
      <p:cViewPr>
        <p:scale>
          <a:sx n="50" d="100"/>
          <a:sy n="50" d="100"/>
        </p:scale>
        <p:origin x="-462" y="-78"/>
      </p:cViewPr>
      <p:guideLst>
        <p:guide orient="horz" pos="7938"/>
        <p:guide pos="6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F5EF3-6C3D-49B8-8E66-32D79AE415CC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81213" y="685800"/>
            <a:ext cx="2695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9225C-126E-4355-8872-384C93A87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2675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9225C-126E-4355-8872-384C93A87DE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5186" y="7829314"/>
            <a:ext cx="16832104" cy="5402342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0371" y="14281785"/>
            <a:ext cx="13861733" cy="64408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8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429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001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28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C72D-16BD-45D9-A9E4-55508E0089C5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A5E4-AAFC-44A7-AB95-43DD2C8282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C72D-16BD-45D9-A9E4-55508E0089C5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A5E4-AAFC-44A7-AB95-43DD2C8282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4356794" y="1009297"/>
            <a:ext cx="4455557" cy="2150435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90124" y="1009297"/>
            <a:ext cx="13036629" cy="2150435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C72D-16BD-45D9-A9E4-55508E0089C5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A5E4-AAFC-44A7-AB95-43DD2C8282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C72D-16BD-45D9-A9E4-55508E0089C5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A5E4-AAFC-44A7-AB95-43DD2C8282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4259" y="16195359"/>
            <a:ext cx="16832104" cy="5005626"/>
          </a:xfrm>
        </p:spPr>
        <p:txBody>
          <a:bodyPr anchor="t"/>
          <a:lstStyle>
            <a:lvl1pPr algn="l">
              <a:defRPr sz="113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64259" y="10682172"/>
            <a:ext cx="16832104" cy="5513187"/>
          </a:xfrm>
        </p:spPr>
        <p:txBody>
          <a:bodyPr anchor="b"/>
          <a:lstStyle>
            <a:lvl1pPr marL="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1pPr>
            <a:lvl2pPr marL="128587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5717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857625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4pPr>
            <a:lvl5pPr marL="514350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5pPr>
            <a:lvl6pPr marL="6429375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6pPr>
            <a:lvl7pPr marL="771525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7pPr>
            <a:lvl8pPr marL="9001125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8pPr>
            <a:lvl9pPr marL="1028700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C72D-16BD-45D9-A9E4-55508E0089C5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A5E4-AAFC-44A7-AB95-43DD2C8282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90124" y="5880737"/>
            <a:ext cx="8746093" cy="16632914"/>
          </a:xfrm>
        </p:spPr>
        <p:txBody>
          <a:bodyPr/>
          <a:lstStyle>
            <a:lvl1pPr>
              <a:defRPr sz="7900"/>
            </a:lvl1pPr>
            <a:lvl2pPr>
              <a:defRPr sz="6800"/>
            </a:lvl2pPr>
            <a:lvl3pPr>
              <a:defRPr sz="56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066258" y="5880737"/>
            <a:ext cx="8746093" cy="16632914"/>
          </a:xfrm>
        </p:spPr>
        <p:txBody>
          <a:bodyPr/>
          <a:lstStyle>
            <a:lvl1pPr>
              <a:defRPr sz="7900"/>
            </a:lvl1pPr>
            <a:lvl2pPr>
              <a:defRPr sz="6800"/>
            </a:lvl2pPr>
            <a:lvl3pPr>
              <a:defRPr sz="56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C72D-16BD-45D9-A9E4-55508E0089C5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A5E4-AAFC-44A7-AB95-43DD2C8282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0124" y="5641540"/>
            <a:ext cx="8749532" cy="2351125"/>
          </a:xfrm>
        </p:spPr>
        <p:txBody>
          <a:bodyPr anchor="b"/>
          <a:lstStyle>
            <a:lvl1pPr marL="0" indent="0">
              <a:buNone/>
              <a:defRPr sz="6800" b="1"/>
            </a:lvl1pPr>
            <a:lvl2pPr marL="1285875" indent="0">
              <a:buNone/>
              <a:defRPr sz="5600" b="1"/>
            </a:lvl2pPr>
            <a:lvl3pPr marL="2571750" indent="0">
              <a:buNone/>
              <a:defRPr sz="5100" b="1"/>
            </a:lvl3pPr>
            <a:lvl4pPr marL="3857625" indent="0">
              <a:buNone/>
              <a:defRPr sz="4500" b="1"/>
            </a:lvl4pPr>
            <a:lvl5pPr marL="5143500" indent="0">
              <a:buNone/>
              <a:defRPr sz="4500" b="1"/>
            </a:lvl5pPr>
            <a:lvl6pPr marL="6429375" indent="0">
              <a:buNone/>
              <a:defRPr sz="4500" b="1"/>
            </a:lvl6pPr>
            <a:lvl7pPr marL="7715250" indent="0">
              <a:buNone/>
              <a:defRPr sz="4500" b="1"/>
            </a:lvl7pPr>
            <a:lvl8pPr marL="9001125" indent="0">
              <a:buNone/>
              <a:defRPr sz="4500" b="1"/>
            </a:lvl8pPr>
            <a:lvl9pPr marL="10287000" indent="0">
              <a:buNone/>
              <a:defRPr sz="45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90124" y="7992666"/>
            <a:ext cx="8749532" cy="14520983"/>
          </a:xfrm>
        </p:spPr>
        <p:txBody>
          <a:bodyPr/>
          <a:lstStyle>
            <a:lvl1pPr>
              <a:defRPr sz="6800"/>
            </a:lvl1pPr>
            <a:lvl2pPr>
              <a:defRPr sz="5600"/>
            </a:lvl2pPr>
            <a:lvl3pPr>
              <a:defRPr sz="51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059383" y="5641540"/>
            <a:ext cx="8752969" cy="2351125"/>
          </a:xfrm>
        </p:spPr>
        <p:txBody>
          <a:bodyPr anchor="b"/>
          <a:lstStyle>
            <a:lvl1pPr marL="0" indent="0">
              <a:buNone/>
              <a:defRPr sz="6800" b="1"/>
            </a:lvl1pPr>
            <a:lvl2pPr marL="1285875" indent="0">
              <a:buNone/>
              <a:defRPr sz="5600" b="1"/>
            </a:lvl2pPr>
            <a:lvl3pPr marL="2571750" indent="0">
              <a:buNone/>
              <a:defRPr sz="5100" b="1"/>
            </a:lvl3pPr>
            <a:lvl4pPr marL="3857625" indent="0">
              <a:buNone/>
              <a:defRPr sz="4500" b="1"/>
            </a:lvl4pPr>
            <a:lvl5pPr marL="5143500" indent="0">
              <a:buNone/>
              <a:defRPr sz="4500" b="1"/>
            </a:lvl5pPr>
            <a:lvl6pPr marL="6429375" indent="0">
              <a:buNone/>
              <a:defRPr sz="4500" b="1"/>
            </a:lvl6pPr>
            <a:lvl7pPr marL="7715250" indent="0">
              <a:buNone/>
              <a:defRPr sz="4500" b="1"/>
            </a:lvl7pPr>
            <a:lvl8pPr marL="9001125" indent="0">
              <a:buNone/>
              <a:defRPr sz="4500" b="1"/>
            </a:lvl8pPr>
            <a:lvl9pPr marL="10287000" indent="0">
              <a:buNone/>
              <a:defRPr sz="45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059383" y="7992666"/>
            <a:ext cx="8752969" cy="14520983"/>
          </a:xfrm>
        </p:spPr>
        <p:txBody>
          <a:bodyPr/>
          <a:lstStyle>
            <a:lvl1pPr>
              <a:defRPr sz="6800"/>
            </a:lvl1pPr>
            <a:lvl2pPr>
              <a:defRPr sz="5600"/>
            </a:lvl2pPr>
            <a:lvl3pPr>
              <a:defRPr sz="51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C72D-16BD-45D9-A9E4-55508E0089C5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A5E4-AAFC-44A7-AB95-43DD2C8282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C72D-16BD-45D9-A9E4-55508E0089C5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A5E4-AAFC-44A7-AB95-43DD2C8282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C72D-16BD-45D9-A9E4-55508E0089C5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A5E4-AAFC-44A7-AB95-43DD2C8282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125" y="1003459"/>
            <a:ext cx="6514878" cy="4270534"/>
          </a:xfrm>
        </p:spPr>
        <p:txBody>
          <a:bodyPr anchor="b"/>
          <a:lstStyle>
            <a:lvl1pPr algn="l">
              <a:defRPr sz="5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42217" y="1003461"/>
            <a:ext cx="11070134" cy="21510190"/>
          </a:xfrm>
        </p:spPr>
        <p:txBody>
          <a:bodyPr/>
          <a:lstStyle>
            <a:lvl1pPr>
              <a:defRPr sz="9000"/>
            </a:lvl1pPr>
            <a:lvl2pPr>
              <a:defRPr sz="7900"/>
            </a:lvl2pPr>
            <a:lvl3pPr>
              <a:defRPr sz="68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90125" y="5273994"/>
            <a:ext cx="6514878" cy="17239657"/>
          </a:xfrm>
        </p:spPr>
        <p:txBody>
          <a:bodyPr/>
          <a:lstStyle>
            <a:lvl1pPr marL="0" indent="0">
              <a:buNone/>
              <a:defRPr sz="3900"/>
            </a:lvl1pPr>
            <a:lvl2pPr marL="1285875" indent="0">
              <a:buNone/>
              <a:defRPr sz="3400"/>
            </a:lvl2pPr>
            <a:lvl3pPr marL="2571750" indent="0">
              <a:buNone/>
              <a:defRPr sz="2800"/>
            </a:lvl3pPr>
            <a:lvl4pPr marL="3857625" indent="0">
              <a:buNone/>
              <a:defRPr sz="2500"/>
            </a:lvl4pPr>
            <a:lvl5pPr marL="5143500" indent="0">
              <a:buNone/>
              <a:defRPr sz="2500"/>
            </a:lvl5pPr>
            <a:lvl6pPr marL="6429375" indent="0">
              <a:buNone/>
              <a:defRPr sz="2500"/>
            </a:lvl6pPr>
            <a:lvl7pPr marL="7715250" indent="0">
              <a:buNone/>
              <a:defRPr sz="2500"/>
            </a:lvl7pPr>
            <a:lvl8pPr marL="9001125" indent="0">
              <a:buNone/>
              <a:defRPr sz="2500"/>
            </a:lvl8pPr>
            <a:lvl9pPr marL="10287000" indent="0">
              <a:buNone/>
              <a:defRPr sz="2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C72D-16BD-45D9-A9E4-55508E0089C5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A5E4-AAFC-44A7-AB95-43DD2C8282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1424" y="17642205"/>
            <a:ext cx="11881485" cy="2082762"/>
          </a:xfrm>
        </p:spPr>
        <p:txBody>
          <a:bodyPr anchor="b"/>
          <a:lstStyle>
            <a:lvl1pPr algn="l">
              <a:defRPr sz="5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1424" y="2251948"/>
            <a:ext cx="11881485" cy="15121890"/>
          </a:xfrm>
        </p:spPr>
        <p:txBody>
          <a:bodyPr/>
          <a:lstStyle>
            <a:lvl1pPr marL="0" indent="0">
              <a:buNone/>
              <a:defRPr sz="9000"/>
            </a:lvl1pPr>
            <a:lvl2pPr marL="1285875" indent="0">
              <a:buNone/>
              <a:defRPr sz="7900"/>
            </a:lvl2pPr>
            <a:lvl3pPr marL="2571750" indent="0">
              <a:buNone/>
              <a:defRPr sz="6800"/>
            </a:lvl3pPr>
            <a:lvl4pPr marL="3857625" indent="0">
              <a:buNone/>
              <a:defRPr sz="5600"/>
            </a:lvl4pPr>
            <a:lvl5pPr marL="5143500" indent="0">
              <a:buNone/>
              <a:defRPr sz="5600"/>
            </a:lvl5pPr>
            <a:lvl6pPr marL="6429375" indent="0">
              <a:buNone/>
              <a:defRPr sz="5600"/>
            </a:lvl6pPr>
            <a:lvl7pPr marL="7715250" indent="0">
              <a:buNone/>
              <a:defRPr sz="5600"/>
            </a:lvl7pPr>
            <a:lvl8pPr marL="9001125" indent="0">
              <a:buNone/>
              <a:defRPr sz="5600"/>
            </a:lvl8pPr>
            <a:lvl9pPr marL="10287000" indent="0">
              <a:buNone/>
              <a:defRPr sz="56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81424" y="19724967"/>
            <a:ext cx="11881485" cy="2957868"/>
          </a:xfrm>
        </p:spPr>
        <p:txBody>
          <a:bodyPr/>
          <a:lstStyle>
            <a:lvl1pPr marL="0" indent="0">
              <a:buNone/>
              <a:defRPr sz="3900"/>
            </a:lvl1pPr>
            <a:lvl2pPr marL="1285875" indent="0">
              <a:buNone/>
              <a:defRPr sz="3400"/>
            </a:lvl2pPr>
            <a:lvl3pPr marL="2571750" indent="0">
              <a:buNone/>
              <a:defRPr sz="2800"/>
            </a:lvl3pPr>
            <a:lvl4pPr marL="3857625" indent="0">
              <a:buNone/>
              <a:defRPr sz="2500"/>
            </a:lvl4pPr>
            <a:lvl5pPr marL="5143500" indent="0">
              <a:buNone/>
              <a:defRPr sz="2500"/>
            </a:lvl5pPr>
            <a:lvl6pPr marL="6429375" indent="0">
              <a:buNone/>
              <a:defRPr sz="2500"/>
            </a:lvl6pPr>
            <a:lvl7pPr marL="7715250" indent="0">
              <a:buNone/>
              <a:defRPr sz="2500"/>
            </a:lvl7pPr>
            <a:lvl8pPr marL="9001125" indent="0">
              <a:buNone/>
              <a:defRPr sz="2500"/>
            </a:lvl8pPr>
            <a:lvl9pPr marL="10287000" indent="0">
              <a:buNone/>
              <a:defRPr sz="2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C72D-16BD-45D9-A9E4-55508E0089C5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A5E4-AAFC-44A7-AB95-43DD2C8282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90124" y="1009295"/>
            <a:ext cx="17822228" cy="4200525"/>
          </a:xfrm>
          <a:prstGeom prst="rect">
            <a:avLst/>
          </a:prstGeom>
        </p:spPr>
        <p:txBody>
          <a:bodyPr vert="horz" lIns="257175" tIns="128588" rIns="257175" bIns="128588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0124" y="5880737"/>
            <a:ext cx="17822228" cy="16632914"/>
          </a:xfrm>
          <a:prstGeom prst="rect">
            <a:avLst/>
          </a:prstGeom>
        </p:spPr>
        <p:txBody>
          <a:bodyPr vert="horz" lIns="257175" tIns="128588" rIns="257175" bIns="128588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90124" y="23359588"/>
            <a:ext cx="4620578" cy="1341834"/>
          </a:xfrm>
          <a:prstGeom prst="rect">
            <a:avLst/>
          </a:prstGeom>
        </p:spPr>
        <p:txBody>
          <a:bodyPr vert="horz" lIns="257175" tIns="128588" rIns="257175" bIns="128588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C72D-16BD-45D9-A9E4-55508E0089C5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765846" y="23359588"/>
            <a:ext cx="6270784" cy="1341834"/>
          </a:xfrm>
          <a:prstGeom prst="rect">
            <a:avLst/>
          </a:prstGeom>
        </p:spPr>
        <p:txBody>
          <a:bodyPr vert="horz" lIns="257175" tIns="128588" rIns="257175" bIns="128588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4191774" y="23359588"/>
            <a:ext cx="4620578" cy="1341834"/>
          </a:xfrm>
          <a:prstGeom prst="rect">
            <a:avLst/>
          </a:prstGeom>
        </p:spPr>
        <p:txBody>
          <a:bodyPr vert="horz" lIns="257175" tIns="128588" rIns="257175" bIns="128588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4A5E4-AAFC-44A7-AB95-43DD2C8282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71750" rtl="0" eaLnBrk="1" latinLnBrk="0" hangingPunct="1">
        <a:spcBef>
          <a:spcPct val="0"/>
        </a:spcBef>
        <a:buNone/>
        <a:defRPr sz="1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06" indent="-964406" algn="l" defTabSz="257175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547" indent="-803672" algn="l" defTabSz="2571750" rtl="0" eaLnBrk="1" latinLnBrk="0" hangingPunct="1">
        <a:spcBef>
          <a:spcPct val="20000"/>
        </a:spcBef>
        <a:buFont typeface="Arial" pitchFamily="34" charset="0"/>
        <a:buChar char="–"/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3214688" indent="-642938" algn="l" defTabSz="257175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4500563" indent="-642938" algn="l" defTabSz="257175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4pPr>
      <a:lvl5pPr marL="5786438" indent="-642938" algn="l" defTabSz="2571750" rtl="0" eaLnBrk="1" latinLnBrk="0" hangingPunct="1">
        <a:spcBef>
          <a:spcPct val="20000"/>
        </a:spcBef>
        <a:buFont typeface="Arial" pitchFamily="34" charset="0"/>
        <a:buChar char="»"/>
        <a:defRPr sz="5600" kern="1200">
          <a:solidFill>
            <a:schemeClr val="tx1"/>
          </a:solidFill>
          <a:latin typeface="+mn-lt"/>
          <a:ea typeface="+mn-ea"/>
          <a:cs typeface="+mn-cs"/>
        </a:defRPr>
      </a:lvl5pPr>
      <a:lvl6pPr marL="7072313" indent="-642938" algn="l" defTabSz="2571750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6pPr>
      <a:lvl7pPr marL="8358188" indent="-642938" algn="l" defTabSz="2571750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7pPr>
      <a:lvl8pPr marL="9644063" indent="-642938" algn="l" defTabSz="2571750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29938" indent="-642938" algn="l" defTabSz="2571750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285875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857625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429375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715250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287000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ufrgs.br/propesq1/sic2019/wp-content/uploads/2019/07/topos-2019-SIC-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19802474" cy="4660715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540197" y="4752703"/>
            <a:ext cx="18650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/>
              <a:t>Análise </a:t>
            </a:r>
            <a:r>
              <a:rPr lang="pt-BR" sz="4000" b="1" dirty="0"/>
              <a:t>de polimorfismos do gene DFR em indivíduos das espécies de </a:t>
            </a:r>
            <a:r>
              <a:rPr lang="pt-BR" sz="4000" b="1" i="1" dirty="0" err="1"/>
              <a:t>Petunia</a:t>
            </a:r>
            <a:r>
              <a:rPr lang="pt-BR" sz="4000" b="1" i="1" dirty="0"/>
              <a:t> </a:t>
            </a:r>
            <a:r>
              <a:rPr lang="pt-BR" sz="4000" b="1" i="1" dirty="0" err="1"/>
              <a:t>axillaris</a:t>
            </a:r>
            <a:r>
              <a:rPr lang="pt-BR" sz="4000" b="1" dirty="0"/>
              <a:t> e</a:t>
            </a:r>
            <a:r>
              <a:rPr lang="pt-BR" sz="4000" b="1" i="1" dirty="0"/>
              <a:t> P. </a:t>
            </a:r>
            <a:r>
              <a:rPr lang="pt-BR" sz="4000" b="1" i="1" dirty="0" err="1"/>
              <a:t>exserta</a:t>
            </a:r>
            <a:r>
              <a:rPr lang="pt-BR" sz="4000" b="1" dirty="0"/>
              <a:t> e seus híbridos </a:t>
            </a:r>
            <a:r>
              <a:rPr lang="pt-BR" sz="4000" b="1" dirty="0" smtClean="0"/>
              <a:t>naturais.</a:t>
            </a:r>
            <a:endParaRPr lang="pt-BR" sz="32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4253" y="7633023"/>
            <a:ext cx="12457384" cy="3240360"/>
          </a:xfrm>
          <a:prstGeom prst="rect">
            <a:avLst/>
          </a:prstGeom>
          <a:ln w="571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500" i="1" dirty="0" smtClean="0"/>
              <a:t>       </a:t>
            </a:r>
            <a:r>
              <a:rPr lang="pt-BR" sz="2500" i="1" dirty="0" err="1" smtClean="0"/>
              <a:t>Petunia</a:t>
            </a:r>
            <a:r>
              <a:rPr lang="pt-BR" sz="2500" dirty="0" smtClean="0"/>
              <a:t> é um típico gênero da família </a:t>
            </a:r>
            <a:r>
              <a:rPr lang="pt-BR" sz="2500" dirty="0" err="1" smtClean="0"/>
              <a:t>Solanaceae</a:t>
            </a:r>
            <a:r>
              <a:rPr lang="pt-BR" sz="2500" dirty="0" smtClean="0"/>
              <a:t>, contendo aproximadamente 14 espécies nativas, distribuídas no sul da América do Sul </a:t>
            </a:r>
            <a:r>
              <a:rPr lang="pt-BR" sz="2500" b="1" dirty="0" smtClean="0"/>
              <a:t>(Figura 1)</a:t>
            </a:r>
            <a:r>
              <a:rPr lang="pt-BR" sz="2500" dirty="0" smtClean="0"/>
              <a:t>.</a:t>
            </a:r>
            <a:r>
              <a:rPr lang="pt-BR" sz="2500" b="1" dirty="0" smtClean="0"/>
              <a:t> </a:t>
            </a:r>
            <a:r>
              <a:rPr lang="pt-BR" sz="2500" dirty="0" smtClean="0"/>
              <a:t>Suas espécies são caracterizadas por diferentes morfologias relacionadas principalmente a variadas estratégias de polinização. Neste trabalho analisamos polimorfismos do gene DFR, associado à síntese de pigmentos florais, de duas espécies do gênero </a:t>
            </a:r>
            <a:r>
              <a:rPr lang="pt-BR" sz="2500" i="1" dirty="0" err="1" smtClean="0"/>
              <a:t>Petunia</a:t>
            </a:r>
            <a:r>
              <a:rPr lang="pt-BR" sz="2500" i="1" dirty="0" smtClean="0"/>
              <a:t>, P. </a:t>
            </a:r>
            <a:r>
              <a:rPr lang="pt-BR" sz="2500" i="1" dirty="0" err="1" smtClean="0"/>
              <a:t>axillaris</a:t>
            </a:r>
            <a:r>
              <a:rPr lang="pt-BR" sz="2500" i="1" dirty="0" smtClean="0"/>
              <a:t>, </a:t>
            </a:r>
            <a:r>
              <a:rPr lang="pt-BR" sz="2500" dirty="0" smtClean="0"/>
              <a:t>com flores brancas, e </a:t>
            </a:r>
            <a:r>
              <a:rPr lang="pt-BR" sz="2500" i="1" dirty="0" smtClean="0"/>
              <a:t>P. </a:t>
            </a:r>
            <a:r>
              <a:rPr lang="pt-BR" sz="2500" i="1" dirty="0" err="1" smtClean="0"/>
              <a:t>exserta</a:t>
            </a:r>
            <a:r>
              <a:rPr lang="pt-BR" sz="2500" dirty="0" smtClean="0"/>
              <a:t> com flores vermelhas, e de seus híbridos naturais com coloração intermediária a essas duas </a:t>
            </a:r>
            <a:r>
              <a:rPr lang="pt-BR" sz="2500" b="1" dirty="0" smtClean="0"/>
              <a:t>(Figura 2). </a:t>
            </a:r>
            <a:r>
              <a:rPr lang="pt-BR" sz="2500" dirty="0" smtClean="0"/>
              <a:t>Foram analisados 89 indivíduos </a:t>
            </a:r>
            <a:r>
              <a:rPr lang="pt-BR" sz="2500" dirty="0" smtClean="0">
                <a:cs typeface="Arial" charset="0"/>
              </a:rPr>
              <a:t>através de polimorfismos </a:t>
            </a:r>
            <a:r>
              <a:rPr lang="pt-BR" sz="2500" dirty="0" err="1" smtClean="0">
                <a:cs typeface="Arial" charset="0"/>
              </a:rPr>
              <a:t>mononucleotídicos</a:t>
            </a:r>
            <a:r>
              <a:rPr lang="pt-BR" sz="2500" dirty="0" smtClean="0">
                <a:cs typeface="Arial" charset="0"/>
              </a:rPr>
              <a:t> e padrões de clivagem (CAPS).</a:t>
            </a:r>
            <a:endParaRPr lang="pt-BR" sz="2500" b="1" dirty="0"/>
          </a:p>
        </p:txBody>
      </p:sp>
      <p:pic>
        <p:nvPicPr>
          <p:cNvPr id="6" name="Imagem 39" descr="Exsertac.jpg"/>
          <p:cNvPicPr>
            <a:picLocks noChangeAspect="1"/>
          </p:cNvPicPr>
          <p:nvPr/>
        </p:nvPicPr>
        <p:blipFill>
          <a:blip r:embed="rId4" cstate="print"/>
          <a:srcRect l="505"/>
          <a:stretch>
            <a:fillRect/>
          </a:stretch>
        </p:blipFill>
        <p:spPr bwMode="auto">
          <a:xfrm>
            <a:off x="504519" y="11233423"/>
            <a:ext cx="277198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40" descr="A.jpg"/>
          <p:cNvPicPr>
            <a:picLocks noChangeAspect="1"/>
          </p:cNvPicPr>
          <p:nvPr/>
        </p:nvPicPr>
        <p:blipFill>
          <a:blip r:embed="rId5" cstate="print"/>
          <a:srcRect l="1898"/>
          <a:stretch>
            <a:fillRect/>
          </a:stretch>
        </p:blipFill>
        <p:spPr bwMode="auto">
          <a:xfrm>
            <a:off x="3276500" y="11233423"/>
            <a:ext cx="268200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44" descr="c1jpg.jpg"/>
          <p:cNvPicPr>
            <a:picLocks noChangeAspect="1"/>
          </p:cNvPicPr>
          <p:nvPr/>
        </p:nvPicPr>
        <p:blipFill>
          <a:blip r:embed="rId6" cstate="print"/>
          <a:srcRect l="2538"/>
          <a:stretch>
            <a:fillRect/>
          </a:stretch>
        </p:blipFill>
        <p:spPr bwMode="auto">
          <a:xfrm>
            <a:off x="5940796" y="11233423"/>
            <a:ext cx="269060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41" descr="B.jpg"/>
          <p:cNvPicPr>
            <a:picLocks noChangeAspect="1"/>
          </p:cNvPicPr>
          <p:nvPr/>
        </p:nvPicPr>
        <p:blipFill>
          <a:blip r:embed="rId7" cstate="print"/>
          <a:srcRect l="2441"/>
          <a:stretch>
            <a:fillRect/>
          </a:stretch>
        </p:blipFill>
        <p:spPr bwMode="auto">
          <a:xfrm>
            <a:off x="8592943" y="11233423"/>
            <a:ext cx="283536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m 42" descr="C.jpg"/>
          <p:cNvPicPr>
            <a:picLocks noChangeAspect="1"/>
          </p:cNvPicPr>
          <p:nvPr/>
        </p:nvPicPr>
        <p:blipFill>
          <a:blip r:embed="rId8" cstate="print"/>
          <a:srcRect l="1562"/>
          <a:stretch>
            <a:fillRect/>
          </a:stretch>
        </p:blipFill>
        <p:spPr bwMode="auto">
          <a:xfrm>
            <a:off x="11322082" y="11233423"/>
            <a:ext cx="270292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43" descr="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005693" y="11233423"/>
            <a:ext cx="269182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D:\Users\Mariana\Desktop\kika\axil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618611" y="11233423"/>
            <a:ext cx="264366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tângulo de cantos arredondados 16"/>
          <p:cNvSpPr/>
          <p:nvPr/>
        </p:nvSpPr>
        <p:spPr>
          <a:xfrm>
            <a:off x="540197" y="6912943"/>
            <a:ext cx="13465496" cy="403244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11" cstate="print"/>
          <a:srcRect l="38453" t="30324" r="30321" b="16737"/>
          <a:stretch>
            <a:fillRect/>
          </a:stretch>
        </p:blipFill>
        <p:spPr bwMode="auto">
          <a:xfrm>
            <a:off x="14365733" y="6624911"/>
            <a:ext cx="475252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aixaDeTexto 15"/>
          <p:cNvSpPr txBox="1"/>
          <p:nvPr/>
        </p:nvSpPr>
        <p:spPr>
          <a:xfrm>
            <a:off x="5220717" y="7002081"/>
            <a:ext cx="33284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 smtClean="0"/>
              <a:t>Introdução</a:t>
            </a:r>
            <a:endParaRPr lang="pt-BR" sz="35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484413" y="6048847"/>
            <a:ext cx="1452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Autora: </a:t>
            </a:r>
            <a:r>
              <a:rPr lang="pt-BR" sz="3200" dirty="0" err="1" smtClean="0"/>
              <a:t>Elise</a:t>
            </a:r>
            <a:r>
              <a:rPr lang="pt-BR" sz="3200" dirty="0" smtClean="0"/>
              <a:t> Teixeira da Fontoura	</a:t>
            </a:r>
            <a:r>
              <a:rPr lang="pt-BR" sz="3200" b="1" dirty="0" smtClean="0"/>
              <a:t>Orientadora: </a:t>
            </a:r>
            <a:r>
              <a:rPr lang="pt-BR" sz="3200" dirty="0" smtClean="0"/>
              <a:t>Loreta Brandão de Freitas</a:t>
            </a:r>
            <a:endParaRPr lang="pt-BR" sz="32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3861677" y="19082295"/>
            <a:ext cx="5400600" cy="36004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804893" y="14185751"/>
            <a:ext cx="54726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 smtClean="0"/>
              <a:t>Materiais e Métodos</a:t>
            </a:r>
            <a:endParaRPr lang="pt-BR" sz="35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72245" y="14689807"/>
            <a:ext cx="9073008" cy="393954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pt-BR" sz="2500" b="1" dirty="0" smtClean="0"/>
              <a:t>Obtenção do marcador CAPS</a:t>
            </a:r>
            <a:r>
              <a:rPr lang="pt-BR" sz="2500" b="1" dirty="0" smtClean="0"/>
              <a:t>:</a:t>
            </a:r>
            <a:endParaRPr lang="pt-BR" sz="2500" dirty="0" smtClean="0"/>
          </a:p>
          <a:p>
            <a:pPr marL="457200" indent="-457200" algn="just">
              <a:buAutoNum type="alphaLcParenR"/>
            </a:pPr>
            <a:r>
              <a:rPr lang="pt-BR" sz="2500" dirty="0" smtClean="0"/>
              <a:t>Obtenção da sequência completa do </a:t>
            </a:r>
            <a:r>
              <a:rPr lang="pt-BR" sz="2500" i="1" dirty="0" smtClean="0"/>
              <a:t>DFR</a:t>
            </a:r>
            <a:r>
              <a:rPr lang="pt-BR" sz="2500" dirty="0" smtClean="0"/>
              <a:t> das duas espécies  alvo e seleção das sequências codificadoras (bancos de dados NCBI);</a:t>
            </a:r>
          </a:p>
          <a:p>
            <a:pPr marL="457200" indent="-457200" algn="just">
              <a:buAutoNum type="alphaLcParenR"/>
            </a:pPr>
            <a:r>
              <a:rPr lang="pt-BR" sz="2500" dirty="0" smtClean="0"/>
              <a:t>Busca por homólogos no </a:t>
            </a:r>
            <a:r>
              <a:rPr lang="pt-BR" sz="2500" dirty="0" err="1" smtClean="0"/>
              <a:t>transcriptoma</a:t>
            </a:r>
            <a:r>
              <a:rPr lang="pt-BR" sz="2500" dirty="0" smtClean="0"/>
              <a:t> de </a:t>
            </a:r>
            <a:r>
              <a:rPr lang="pt-BR" sz="2500" i="1" dirty="0" smtClean="0"/>
              <a:t>P. </a:t>
            </a:r>
            <a:r>
              <a:rPr lang="pt-BR" sz="2500" i="1" dirty="0" err="1" smtClean="0"/>
              <a:t>axillaris</a:t>
            </a:r>
            <a:r>
              <a:rPr lang="pt-BR" sz="2500" i="1" dirty="0" smtClean="0"/>
              <a:t> </a:t>
            </a:r>
            <a:r>
              <a:rPr lang="pt-BR" sz="2500" dirty="0" smtClean="0"/>
              <a:t>e</a:t>
            </a:r>
            <a:r>
              <a:rPr lang="pt-BR" sz="2500" i="1" dirty="0" smtClean="0"/>
              <a:t> P. exserta </a:t>
            </a:r>
            <a:r>
              <a:rPr lang="pt-BR" sz="2500" dirty="0" smtClean="0"/>
              <a:t>(pelo algoritmo BLAST);</a:t>
            </a:r>
            <a:endParaRPr lang="pt-BR" sz="2500" i="1" dirty="0" smtClean="0"/>
          </a:p>
          <a:p>
            <a:pPr marL="457200" indent="-457200" algn="just">
              <a:buAutoNum type="alphaLcParenR"/>
            </a:pPr>
            <a:r>
              <a:rPr lang="pt-BR" sz="2500" dirty="0" smtClean="0"/>
              <a:t>Alinhamento sequencial múltiplo por CLUSTALW  (programa </a:t>
            </a:r>
            <a:r>
              <a:rPr lang="pt-BR" sz="2500" dirty="0" err="1" smtClean="0"/>
              <a:t>GenomeNet</a:t>
            </a:r>
            <a:r>
              <a:rPr lang="pt-BR" sz="2500" dirty="0" smtClean="0"/>
              <a:t>);</a:t>
            </a:r>
          </a:p>
          <a:p>
            <a:pPr marL="457200" indent="-457200" algn="just">
              <a:buAutoNum type="alphaLcParenR"/>
            </a:pPr>
            <a:r>
              <a:rPr lang="pt-BR" sz="2500" dirty="0" smtClean="0"/>
              <a:t>Obtenção do marcador CAPS, constituído de um par de </a:t>
            </a:r>
            <a:r>
              <a:rPr lang="pt-BR" sz="2500" dirty="0" err="1" smtClean="0"/>
              <a:t>oligonucleotídeos</a:t>
            </a:r>
            <a:r>
              <a:rPr lang="pt-BR" sz="2500" dirty="0" smtClean="0"/>
              <a:t> iniciadores (</a:t>
            </a:r>
            <a:r>
              <a:rPr lang="pt-BR" sz="2500" i="1" dirty="0" err="1" smtClean="0"/>
              <a:t>primers</a:t>
            </a:r>
            <a:r>
              <a:rPr lang="pt-BR" sz="2500" dirty="0" smtClean="0"/>
              <a:t>) e uma enzima de restrição com o programa SNP2CAPS</a:t>
            </a:r>
            <a:r>
              <a:rPr lang="pt-BR" sz="2500" dirty="0" smtClean="0"/>
              <a:t>;</a:t>
            </a:r>
            <a:endParaRPr lang="pt-BR" sz="2500" dirty="0" smtClean="0"/>
          </a:p>
        </p:txBody>
      </p:sp>
      <p:sp>
        <p:nvSpPr>
          <p:cNvPr id="22" name="Retângulo 30"/>
          <p:cNvSpPr>
            <a:spLocks noChangeArrowheads="1"/>
          </p:cNvSpPr>
          <p:nvPr/>
        </p:nvSpPr>
        <p:spPr bwMode="auto">
          <a:xfrm>
            <a:off x="14365733" y="10513343"/>
            <a:ext cx="4536504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2" rIns="91426" bIns="45712">
            <a:spAutoFit/>
          </a:bodyPr>
          <a:lstStyle/>
          <a:p>
            <a:pPr algn="just"/>
            <a:r>
              <a:rPr lang="pt-BR" sz="1600" b="1" dirty="0"/>
              <a:t>Figura 1</a:t>
            </a:r>
            <a:r>
              <a:rPr lang="pt-BR" sz="1600" dirty="0"/>
              <a:t>. Distribuição geográfica </a:t>
            </a:r>
            <a:r>
              <a:rPr lang="pt-BR" sz="1600" dirty="0" smtClean="0"/>
              <a:t>do gênero </a:t>
            </a:r>
            <a:r>
              <a:rPr lang="pt-BR" sz="1600" i="1" dirty="0" err="1"/>
              <a:t>Petunia</a:t>
            </a:r>
            <a:r>
              <a:rPr lang="pt-BR" sz="1600" dirty="0"/>
              <a:t>.(</a:t>
            </a:r>
            <a:r>
              <a:rPr lang="pt-BR" sz="1600" dirty="0" err="1"/>
              <a:t>Stehmann</a:t>
            </a:r>
            <a:r>
              <a:rPr lang="pt-BR" sz="1600" dirty="0"/>
              <a:t> </a:t>
            </a:r>
            <a:r>
              <a:rPr lang="pt-BR" sz="1600" i="1" dirty="0" err="1"/>
              <a:t>et</a:t>
            </a:r>
            <a:r>
              <a:rPr lang="pt-BR" sz="1600" i="1" dirty="0"/>
              <a:t> al</a:t>
            </a:r>
            <a:r>
              <a:rPr lang="pt-BR" sz="1600" dirty="0"/>
              <a:t>., 2009)</a:t>
            </a:r>
          </a:p>
        </p:txBody>
      </p:sp>
      <p:grpSp>
        <p:nvGrpSpPr>
          <p:cNvPr id="25" name="Google Shape;339;p17"/>
          <p:cNvGrpSpPr>
            <a:grpSpLocks noChangeAspect="1"/>
          </p:cNvGrpSpPr>
          <p:nvPr/>
        </p:nvGrpSpPr>
        <p:grpSpPr bwMode="auto">
          <a:xfrm>
            <a:off x="10981357" y="23638029"/>
            <a:ext cx="6768752" cy="1132898"/>
            <a:chOff x="17714194" y="37600013"/>
            <a:chExt cx="9654983" cy="1440000"/>
          </a:xfrm>
        </p:grpSpPr>
        <p:pic>
          <p:nvPicPr>
            <p:cNvPr id="26" name="Google Shape;340;p17" descr="http://upload.wikimedia.org/wikipedia/commons/9/9f/Logo_UFRGS_promocional.png"/>
            <p:cNvPicPr preferRelativeResize="0">
              <a:picLocks noChangeAspect="1" noChangeArrowheads="1"/>
            </p:cNvPicPr>
            <p:nvPr/>
          </p:nvPicPr>
          <p:blipFill>
            <a:blip r:embed="rId12" cstate="print"/>
            <a:srcRect l="5180" t="5328" r="6766" b="8081"/>
            <a:stretch>
              <a:fillRect/>
            </a:stretch>
          </p:blipFill>
          <p:spPr bwMode="auto">
            <a:xfrm>
              <a:off x="23394223" y="37600013"/>
              <a:ext cx="1882263" cy="14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oogle Shape;341;p17" descr="http://www.ufrgs.br/fce/wordpress/wp-content/uploads/2013/12/CAPES-LOGO.png"/>
            <p:cNvPicPr preferRelativeResize="0"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7714194" y="37600013"/>
              <a:ext cx="1569485" cy="14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Google Shape;342;p17" descr="http://www.inovacao.uema.br/imagens-noticias/images/CNPq.jpg"/>
            <p:cNvPicPr preferRelativeResize="0"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9570255" y="37600013"/>
              <a:ext cx="3537392" cy="14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Google Shape;343;p17" descr="http://1.bp.blogspot.com/__WUyCRmbscM/TDzyDYH52TI/AAAAAAAAAAU/YrJD2HAEqwY/s1600/PPGBM1.jpg"/>
            <p:cNvPicPr preferRelativeResize="0"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5563066" y="37600013"/>
              <a:ext cx="1806111" cy="14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" name="Retângulo de cantos arredondados 36"/>
          <p:cNvSpPr/>
          <p:nvPr/>
        </p:nvSpPr>
        <p:spPr>
          <a:xfrm>
            <a:off x="540197" y="19082295"/>
            <a:ext cx="8712968" cy="50405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540197" y="14185751"/>
            <a:ext cx="18722080" cy="46085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268389" y="19154303"/>
            <a:ext cx="54726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 smtClean="0"/>
              <a:t>Resultados</a:t>
            </a:r>
            <a:endParaRPr lang="pt-BR" sz="35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5301837" y="19298319"/>
            <a:ext cx="25922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 smtClean="0"/>
              <a:t>Conclusão</a:t>
            </a:r>
            <a:endParaRPr lang="pt-BR" sz="3500" dirty="0"/>
          </a:p>
        </p:txBody>
      </p:sp>
      <p:sp>
        <p:nvSpPr>
          <p:cNvPr id="41" name="CaixaDeTexto 38"/>
          <p:cNvSpPr txBox="1">
            <a:spLocks noChangeArrowheads="1"/>
          </p:cNvSpPr>
          <p:nvPr/>
        </p:nvSpPr>
        <p:spPr bwMode="auto">
          <a:xfrm>
            <a:off x="468189" y="13825711"/>
            <a:ext cx="8715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2" rIns="91426" bIns="45712">
            <a:spAutoFit/>
          </a:bodyPr>
          <a:lstStyle/>
          <a:p>
            <a:r>
              <a:rPr lang="pt-BR" sz="1600" b="1" dirty="0"/>
              <a:t>Figura 2</a:t>
            </a:r>
            <a:r>
              <a:rPr lang="pt-BR" sz="1600" dirty="0"/>
              <a:t>. </a:t>
            </a:r>
            <a:r>
              <a:rPr lang="pt-BR" sz="1600" i="1" dirty="0"/>
              <a:t>Petunia exserta</a:t>
            </a:r>
            <a:r>
              <a:rPr lang="pt-BR" sz="1600" dirty="0"/>
              <a:t>, </a:t>
            </a:r>
            <a:r>
              <a:rPr lang="pt-BR" sz="1600" dirty="0" smtClean="0"/>
              <a:t>híbridos interespecíficos </a:t>
            </a:r>
            <a:r>
              <a:rPr lang="pt-BR" sz="1600" dirty="0"/>
              <a:t>e,</a:t>
            </a:r>
            <a:r>
              <a:rPr lang="pt-BR" sz="1600" i="1" dirty="0"/>
              <a:t> Petunia axillaris</a:t>
            </a:r>
            <a:r>
              <a:rPr lang="pt-BR" sz="1600" dirty="0"/>
              <a:t>, da esquerda para a direita.</a:t>
            </a:r>
            <a:endParaRPr lang="pt-BR" sz="1600" i="1" dirty="0"/>
          </a:p>
        </p:txBody>
      </p:sp>
      <p:sp>
        <p:nvSpPr>
          <p:cNvPr id="45" name="Retângulo 44"/>
          <p:cNvSpPr/>
          <p:nvPr/>
        </p:nvSpPr>
        <p:spPr>
          <a:xfrm>
            <a:off x="900237" y="19802375"/>
            <a:ext cx="7848872" cy="403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500" dirty="0" smtClean="0"/>
              <a:t>    </a:t>
            </a:r>
            <a:r>
              <a:rPr lang="pt-BR" sz="2500" dirty="0" smtClean="0"/>
              <a:t>Contrariamente </a:t>
            </a:r>
            <a:r>
              <a:rPr lang="pt-BR" sz="2500" dirty="0" smtClean="0"/>
              <a:t>ao esperado, de acordo com o </a:t>
            </a:r>
            <a:r>
              <a:rPr lang="pt-BR" sz="2500" dirty="0" err="1" smtClean="0"/>
              <a:t>transcriptoma</a:t>
            </a:r>
            <a:r>
              <a:rPr lang="pt-BR" sz="2500" dirty="0" smtClean="0"/>
              <a:t> das duas espécies, não foi observado um padrão diferenciado de amplificação ou clivagem para </a:t>
            </a:r>
            <a:r>
              <a:rPr lang="pt-BR" sz="2500" i="1" dirty="0" smtClean="0"/>
              <a:t>P. axillaris </a:t>
            </a:r>
            <a:r>
              <a:rPr lang="pt-BR" sz="2500" dirty="0" smtClean="0"/>
              <a:t>e </a:t>
            </a:r>
            <a:r>
              <a:rPr lang="pt-BR" sz="2500" i="1" dirty="0" smtClean="0"/>
              <a:t>P. exserta</a:t>
            </a:r>
            <a:r>
              <a:rPr lang="pt-BR" sz="2500" dirty="0" smtClean="0"/>
              <a:t>. Ambas as espécies e seus híbridos apresentaram uma banda única e com igual tamanho de amplificação (</a:t>
            </a:r>
            <a:r>
              <a:rPr lang="pt-BR" sz="2500" b="1" dirty="0" smtClean="0"/>
              <a:t>Figura 3</a:t>
            </a:r>
            <a:r>
              <a:rPr lang="pt-BR" sz="2500" dirty="0" smtClean="0"/>
              <a:t>).</a:t>
            </a:r>
          </a:p>
          <a:p>
            <a:pPr algn="just"/>
            <a:r>
              <a:rPr lang="pt-BR" sz="2500" dirty="0" smtClean="0"/>
              <a:t>    Embora </a:t>
            </a:r>
            <a:r>
              <a:rPr lang="pt-BR" sz="2500" dirty="0" smtClean="0"/>
              <a:t>na comparação do </a:t>
            </a:r>
            <a:r>
              <a:rPr lang="pt-BR" sz="2500" dirty="0" err="1" smtClean="0"/>
              <a:t>transcriptoma</a:t>
            </a:r>
            <a:r>
              <a:rPr lang="pt-BR" sz="2500" dirty="0" smtClean="0"/>
              <a:t> das duas espécies tenha sido encontrada uma mutação de ponto no sítio de clivagem da enzima, os produtos de PCR não foram clivados com Hpy8I.</a:t>
            </a:r>
            <a:endParaRPr lang="pt-BR" sz="2500" dirty="0"/>
          </a:p>
        </p:txBody>
      </p:sp>
      <p:sp>
        <p:nvSpPr>
          <p:cNvPr id="2" name="TextBox 1"/>
          <p:cNvSpPr txBox="1"/>
          <p:nvPr/>
        </p:nvSpPr>
        <p:spPr>
          <a:xfrm>
            <a:off x="14077701" y="19946391"/>
            <a:ext cx="48965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/>
              <a:t>    Os </a:t>
            </a:r>
            <a:r>
              <a:rPr lang="en-US" sz="2500" dirty="0" err="1" smtClean="0"/>
              <a:t>resultados</a:t>
            </a:r>
            <a:r>
              <a:rPr lang="en-US" sz="2500" dirty="0" smtClean="0"/>
              <a:t> </a:t>
            </a:r>
            <a:r>
              <a:rPr lang="en-US" sz="2500" dirty="0" err="1" smtClean="0"/>
              <a:t>até</a:t>
            </a:r>
            <a:r>
              <a:rPr lang="en-US" sz="2500" dirty="0" smtClean="0"/>
              <a:t> o </a:t>
            </a:r>
            <a:r>
              <a:rPr lang="en-US" sz="2500" dirty="0" err="1" smtClean="0"/>
              <a:t>momento</a:t>
            </a:r>
            <a:r>
              <a:rPr lang="en-US" sz="2500" dirty="0" smtClean="0"/>
              <a:t> </a:t>
            </a:r>
            <a:r>
              <a:rPr lang="en-US" sz="2500" dirty="0" err="1" smtClean="0"/>
              <a:t>são</a:t>
            </a:r>
            <a:r>
              <a:rPr lang="en-US" sz="2500" dirty="0" smtClean="0"/>
              <a:t> </a:t>
            </a:r>
            <a:r>
              <a:rPr lang="en-US" sz="2500" dirty="0" err="1" smtClean="0"/>
              <a:t>inconclusivos</a:t>
            </a:r>
            <a:r>
              <a:rPr lang="en-US" sz="2500" dirty="0" smtClean="0"/>
              <a:t> e </a:t>
            </a:r>
            <a:r>
              <a:rPr lang="en-US" sz="2500" dirty="0" err="1" smtClean="0"/>
              <a:t>novos</a:t>
            </a:r>
            <a:r>
              <a:rPr lang="en-US" sz="2500" dirty="0" smtClean="0"/>
              <a:t> testes </a:t>
            </a:r>
            <a:r>
              <a:rPr lang="en-US" sz="2500" i="1" dirty="0" smtClean="0"/>
              <a:t>in </a:t>
            </a:r>
            <a:r>
              <a:rPr lang="en-US" sz="2500" i="1" dirty="0" err="1" smtClean="0"/>
              <a:t>silico</a:t>
            </a:r>
            <a:r>
              <a:rPr lang="en-US" sz="2500" i="1" dirty="0" smtClean="0"/>
              <a:t> </a:t>
            </a:r>
            <a:r>
              <a:rPr lang="en-US" sz="2500" dirty="0" smtClean="0"/>
              <a:t>e </a:t>
            </a:r>
            <a:r>
              <a:rPr lang="en-US" sz="2500" i="1" dirty="0" smtClean="0"/>
              <a:t>in vitro</a:t>
            </a:r>
            <a:r>
              <a:rPr lang="en-US" sz="2500" dirty="0" smtClean="0"/>
              <a:t> se </a:t>
            </a:r>
            <a:r>
              <a:rPr lang="en-US" sz="2500" dirty="0" err="1" smtClean="0"/>
              <a:t>fazem</a:t>
            </a:r>
            <a:r>
              <a:rPr lang="en-US" sz="2500" dirty="0" smtClean="0"/>
              <a:t> </a:t>
            </a:r>
            <a:r>
              <a:rPr lang="en-US" sz="2500" dirty="0" err="1" smtClean="0"/>
              <a:t>necessários</a:t>
            </a:r>
            <a:r>
              <a:rPr lang="en-US" sz="2500" dirty="0" smtClean="0"/>
              <a:t>. </a:t>
            </a:r>
            <a:r>
              <a:rPr lang="en-US" sz="2500" dirty="0" err="1" smtClean="0"/>
              <a:t>Aparentemente</a:t>
            </a:r>
            <a:r>
              <a:rPr lang="en-US" sz="2500" dirty="0" smtClean="0"/>
              <a:t>, as </a:t>
            </a:r>
            <a:r>
              <a:rPr lang="en-US" sz="2500" dirty="0" err="1" smtClean="0"/>
              <a:t>diferenças</a:t>
            </a:r>
            <a:r>
              <a:rPr lang="en-US" sz="2500" dirty="0" smtClean="0"/>
              <a:t> entre as </a:t>
            </a:r>
            <a:r>
              <a:rPr lang="en-US" sz="2500" dirty="0" err="1" smtClean="0"/>
              <a:t>espécies</a:t>
            </a:r>
            <a:r>
              <a:rPr lang="en-US" sz="2500" dirty="0" smtClean="0"/>
              <a:t> se </a:t>
            </a:r>
            <a:r>
              <a:rPr lang="en-US" sz="2500" dirty="0" err="1" smtClean="0"/>
              <a:t>devem</a:t>
            </a:r>
            <a:r>
              <a:rPr lang="en-US" sz="2500" dirty="0" smtClean="0"/>
              <a:t> a </a:t>
            </a:r>
            <a:r>
              <a:rPr lang="en-US" sz="2500" dirty="0" err="1" smtClean="0"/>
              <a:t>padrões</a:t>
            </a:r>
            <a:r>
              <a:rPr lang="en-US" sz="2500" dirty="0" smtClean="0"/>
              <a:t> de </a:t>
            </a:r>
            <a:r>
              <a:rPr lang="en-US" sz="2500" dirty="0" err="1" smtClean="0"/>
              <a:t>expressão</a:t>
            </a:r>
            <a:r>
              <a:rPr lang="en-US" sz="2500" dirty="0" smtClean="0"/>
              <a:t> do gene.</a:t>
            </a:r>
            <a:endParaRPr lang="en-US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9685213" y="22178639"/>
            <a:ext cx="36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 smtClean="0"/>
              <a:t>Figura</a:t>
            </a:r>
            <a:r>
              <a:rPr lang="en-US" sz="1600" dirty="0" smtClean="0"/>
              <a:t> </a:t>
            </a:r>
            <a:r>
              <a:rPr lang="en-US" sz="1600" b="1" dirty="0" smtClean="0"/>
              <a:t>3.</a:t>
            </a:r>
            <a:r>
              <a:rPr lang="en-US" sz="1600" dirty="0" smtClean="0"/>
              <a:t> Gel de agarose </a:t>
            </a:r>
            <a:r>
              <a:rPr lang="en-US" sz="1600" dirty="0" err="1" smtClean="0"/>
              <a:t>corado</a:t>
            </a:r>
            <a:r>
              <a:rPr lang="en-US" sz="1600" dirty="0" smtClean="0"/>
              <a:t> com </a:t>
            </a:r>
            <a:r>
              <a:rPr lang="en-US" sz="1600" dirty="0" err="1" smtClean="0"/>
              <a:t>GelRed</a:t>
            </a:r>
            <a:r>
              <a:rPr lang="en-US" sz="1600" dirty="0" smtClean="0"/>
              <a:t> </a:t>
            </a:r>
            <a:r>
              <a:rPr lang="en-US" sz="1600" dirty="0" err="1" smtClean="0"/>
              <a:t>ilustrando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produtos</a:t>
            </a:r>
            <a:r>
              <a:rPr lang="en-US" sz="1600" dirty="0" smtClean="0"/>
              <a:t> de </a:t>
            </a:r>
            <a:r>
              <a:rPr lang="en-US" sz="1600" dirty="0" err="1" smtClean="0"/>
              <a:t>amplificação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i="1" dirty="0" smtClean="0"/>
              <a:t>P. exserta, P. axillaris </a:t>
            </a:r>
            <a:r>
              <a:rPr lang="en-US" sz="1600" dirty="0" smtClean="0"/>
              <a:t>e </a:t>
            </a:r>
            <a:r>
              <a:rPr lang="en-US" sz="1600" dirty="0" err="1" smtClean="0"/>
              <a:t>híbridos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o gene </a:t>
            </a:r>
            <a:r>
              <a:rPr lang="en-US" sz="1600" i="1" dirty="0" smtClean="0"/>
              <a:t>DFR</a:t>
            </a:r>
            <a:endParaRPr lang="en-US" sz="1600" i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0333285" y="14761815"/>
            <a:ext cx="83529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lphaLcParenR" startAt="5"/>
            </a:pPr>
            <a:r>
              <a:rPr lang="pt-BR" sz="2500" dirty="0" smtClean="0"/>
              <a:t>Os </a:t>
            </a:r>
            <a:r>
              <a:rPr lang="pt-BR" sz="2500" i="1" dirty="0" err="1" smtClean="0"/>
              <a:t>primers</a:t>
            </a:r>
            <a:r>
              <a:rPr lang="pt-BR" sz="2500" dirty="0" smtClean="0"/>
              <a:t> foram desenhados com o programa </a:t>
            </a:r>
            <a:r>
              <a:rPr lang="pt-BR" sz="2500" dirty="0" err="1" smtClean="0"/>
              <a:t>Primer</a:t>
            </a:r>
            <a:r>
              <a:rPr lang="pt-BR" sz="2500" dirty="0" smtClean="0"/>
              <a:t> BLAST e submetidos aos testes de formação de estruturas </a:t>
            </a:r>
            <a:r>
              <a:rPr lang="pt-BR" sz="2500" dirty="0" err="1" smtClean="0"/>
              <a:t>diméricas</a:t>
            </a:r>
            <a:r>
              <a:rPr lang="pt-BR" sz="2500" dirty="0" smtClean="0"/>
              <a:t> </a:t>
            </a:r>
            <a:r>
              <a:rPr lang="pt-BR" sz="2500" i="1" dirty="0" smtClean="0"/>
              <a:t>in </a:t>
            </a:r>
            <a:r>
              <a:rPr lang="pt-BR" sz="2500" i="1" dirty="0" err="1" smtClean="0"/>
              <a:t>silico</a:t>
            </a:r>
            <a:r>
              <a:rPr lang="pt-BR" sz="2500" i="1" dirty="0" smtClean="0"/>
              <a:t> </a:t>
            </a:r>
            <a:r>
              <a:rPr lang="pt-BR" sz="2500" dirty="0" smtClean="0"/>
              <a:t>com a ferramenta </a:t>
            </a:r>
            <a:r>
              <a:rPr lang="pt-BR" sz="2500" dirty="0" err="1" smtClean="0"/>
              <a:t>OligoAnalyzer</a:t>
            </a:r>
            <a:r>
              <a:rPr lang="pt-BR" sz="2500" dirty="0" smtClean="0"/>
              <a:t>.</a:t>
            </a:r>
          </a:p>
          <a:p>
            <a:pPr marL="457200" indent="-457200" algn="just"/>
            <a:endParaRPr lang="pt-BR" sz="2500" dirty="0" smtClean="0"/>
          </a:p>
          <a:p>
            <a:pPr algn="just"/>
            <a:r>
              <a:rPr lang="pt-BR" sz="2500" b="1" dirty="0" smtClean="0"/>
              <a:t>2. Genotipagem</a:t>
            </a:r>
            <a:r>
              <a:rPr lang="pt-BR" sz="2500" dirty="0" smtClean="0"/>
              <a:t>:</a:t>
            </a:r>
            <a:endParaRPr lang="pt-BR" sz="2500" dirty="0" smtClean="0"/>
          </a:p>
          <a:p>
            <a:pPr marL="457200" indent="-457200" algn="just">
              <a:buAutoNum type="alphaLcParenR"/>
            </a:pPr>
            <a:r>
              <a:rPr lang="pt-BR" sz="2500" dirty="0" smtClean="0"/>
              <a:t>Extração de DNA (metodologia padrão CTAB);</a:t>
            </a:r>
          </a:p>
          <a:p>
            <a:pPr marL="457200" indent="-457200" algn="just">
              <a:buAutoNum type="alphaLcParenR"/>
            </a:pPr>
            <a:r>
              <a:rPr lang="pt-BR" sz="2500" dirty="0" smtClean="0"/>
              <a:t>Amplificação por PCR;</a:t>
            </a:r>
          </a:p>
          <a:p>
            <a:pPr marL="457200" indent="-457200" algn="just">
              <a:buAutoNum type="alphaLcParenR"/>
            </a:pPr>
            <a:r>
              <a:rPr lang="pt-BR" sz="2500" dirty="0" smtClean="0"/>
              <a:t>Clivagem com enzima de restrição, Hpy8I;</a:t>
            </a:r>
          </a:p>
          <a:p>
            <a:pPr marL="457200" indent="-457200" algn="just">
              <a:buAutoNum type="alphaLcParenR"/>
            </a:pPr>
            <a:r>
              <a:rPr lang="pt-BR" sz="2500" dirty="0" smtClean="0"/>
              <a:t>Análise de polimorfismos entre espécies e indivíduos.</a:t>
            </a:r>
            <a:endParaRPr lang="pt-BR" sz="2500" b="1" dirty="0" smtClean="0"/>
          </a:p>
          <a:p>
            <a:endParaRPr lang="pt-BR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 cstate="print">
            <a:lum bright="10000" contrast="40000"/>
          </a:blip>
          <a:srcRect r="8772"/>
          <a:stretch>
            <a:fillRect/>
          </a:stretch>
        </p:blipFill>
        <p:spPr bwMode="auto">
          <a:xfrm>
            <a:off x="9685213" y="19298318"/>
            <a:ext cx="3744416" cy="2782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CaixaDeTexto 35"/>
          <p:cNvSpPr txBox="1"/>
          <p:nvPr/>
        </p:nvSpPr>
        <p:spPr>
          <a:xfrm>
            <a:off x="9757221" y="19298319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i="1" dirty="0" smtClean="0">
                <a:solidFill>
                  <a:schemeClr val="bg1"/>
                </a:solidFill>
              </a:rPr>
              <a:t>P. </a:t>
            </a:r>
            <a:r>
              <a:rPr lang="pt-BR" sz="1000" i="1" dirty="0" err="1" smtClean="0">
                <a:solidFill>
                  <a:schemeClr val="bg1"/>
                </a:solidFill>
              </a:rPr>
              <a:t>axillaris</a:t>
            </a:r>
            <a:endParaRPr lang="pt-BR" sz="1000" i="1" dirty="0" smtClean="0">
              <a:solidFill>
                <a:schemeClr val="bg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10477301" y="19298319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i="1" dirty="0" smtClean="0">
                <a:solidFill>
                  <a:schemeClr val="bg1"/>
                </a:solidFill>
              </a:rPr>
              <a:t>P. </a:t>
            </a:r>
            <a:r>
              <a:rPr lang="pt-BR" sz="1000" i="1" dirty="0" err="1" smtClean="0">
                <a:solidFill>
                  <a:schemeClr val="bg1"/>
                </a:solidFill>
              </a:rPr>
              <a:t>exserta</a:t>
            </a:r>
            <a:endParaRPr lang="pt-BR" sz="1000" i="1" dirty="0" smtClean="0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11197381" y="19298319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</a:rPr>
              <a:t>h</a:t>
            </a:r>
            <a:r>
              <a:rPr lang="pt-BR" sz="1000" dirty="0" smtClean="0">
                <a:solidFill>
                  <a:schemeClr val="bg1"/>
                </a:solidFill>
              </a:rPr>
              <a:t>íbridos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12062123" y="19298319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</a:rPr>
              <a:t>PM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472</Words>
  <Application>Microsoft Office PowerPoint</Application>
  <PresentationFormat>Personalizar</PresentationFormat>
  <Paragraphs>30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Ariadne</dc:creator>
  <cp:lastModifiedBy>Ariadne</cp:lastModifiedBy>
  <cp:revision>67</cp:revision>
  <dcterms:created xsi:type="dcterms:W3CDTF">2019-08-21T13:10:50Z</dcterms:created>
  <dcterms:modified xsi:type="dcterms:W3CDTF">2019-09-11T16:31:56Z</dcterms:modified>
</cp:coreProperties>
</file>