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8288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Feist" initials="BF" lastIdx="1" clrIdx="0">
    <p:extLst>
      <p:ext uri="{19B8F6BF-5375-455C-9EA6-DF929625EA0E}">
        <p15:presenceInfo xmlns:p15="http://schemas.microsoft.com/office/powerpoint/2012/main" userId="Ben Feis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546"/>
      </p:cViewPr>
      <p:guideLst>
        <p:guide orient="horz" pos="360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870605"/>
            <a:ext cx="13716000" cy="39793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003397"/>
            <a:ext cx="13716000" cy="275960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984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004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608542"/>
            <a:ext cx="3943350" cy="96863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608542"/>
            <a:ext cx="11601450" cy="968639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959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5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849564"/>
            <a:ext cx="15773400" cy="4754562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649106"/>
            <a:ext cx="15773400" cy="2500312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88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042708"/>
            <a:ext cx="7772400" cy="725223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042708"/>
            <a:ext cx="7772400" cy="725223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090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08542"/>
            <a:ext cx="15773400" cy="2209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801938"/>
            <a:ext cx="7736681" cy="137318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175125"/>
            <a:ext cx="7736681" cy="61409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801938"/>
            <a:ext cx="7774782" cy="137318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175125"/>
            <a:ext cx="7774782" cy="61409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2019-05-18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6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2019-05-18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53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2019-05-18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65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62000"/>
            <a:ext cx="5898356" cy="26670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645709"/>
            <a:ext cx="9258300" cy="812270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429000"/>
            <a:ext cx="5898356" cy="635264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409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62000"/>
            <a:ext cx="5898356" cy="26670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645709"/>
            <a:ext cx="9258300" cy="812270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429000"/>
            <a:ext cx="5898356" cy="635264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72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08542"/>
            <a:ext cx="15773400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042708"/>
            <a:ext cx="15773400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593917"/>
            <a:ext cx="41148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3D6-43F3-4C05-88AF-E7C795497FD0}" type="datetimeFigureOut">
              <a:rPr lang="en-CA" smtClean="0"/>
              <a:t>2019-05-18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593917"/>
            <a:ext cx="61722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593917"/>
            <a:ext cx="41148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65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168" y="3132582"/>
            <a:ext cx="8351520" cy="5219700"/>
          </a:xfrm>
          <a:prstGeom prst="rect">
            <a:avLst/>
          </a:prstGeom>
        </p:spPr>
      </p:pic>
      <p:sp>
        <p:nvSpPr>
          <p:cNvPr id="8" name="Line Callout 2 (No Border) 7"/>
          <p:cNvSpPr/>
          <p:nvPr/>
        </p:nvSpPr>
        <p:spPr>
          <a:xfrm>
            <a:off x="13313664" y="2039111"/>
            <a:ext cx="2639949" cy="704089"/>
          </a:xfrm>
          <a:prstGeom prst="callout2">
            <a:avLst>
              <a:gd name="adj1" fmla="val 52454"/>
              <a:gd name="adj2" fmla="val -4630"/>
              <a:gd name="adj3" fmla="val 54629"/>
              <a:gd name="adj4" fmla="val -18376"/>
              <a:gd name="adj5" fmla="val 165974"/>
              <a:gd name="adj6" fmla="val -1477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Mono" pitchFamily="2" charset="0"/>
                <a:ea typeface="Roboto Mono" pitchFamily="2" charset="0"/>
              </a:rPr>
              <a:t>Time navigation</a:t>
            </a:r>
          </a:p>
          <a:p>
            <a:pPr algn="ctr"/>
            <a:r>
              <a:rPr lang="en-CA" sz="1400" dirty="0" smtClean="0">
                <a:latin typeface="Roboto Mono" pitchFamily="2" charset="0"/>
                <a:ea typeface="Roboto Mono" pitchFamily="2" charset="0"/>
              </a:rPr>
              <a:t>(three levels of zoom)</a:t>
            </a:r>
            <a:endParaRPr lang="en-CA" sz="14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4" name="Line Callout 2 (No Border) 3"/>
          <p:cNvSpPr/>
          <p:nvPr/>
        </p:nvSpPr>
        <p:spPr>
          <a:xfrm>
            <a:off x="13469112" y="2859155"/>
            <a:ext cx="2060829" cy="704089"/>
          </a:xfrm>
          <a:prstGeom prst="callout2">
            <a:avLst>
              <a:gd name="adj1" fmla="val 52454"/>
              <a:gd name="adj2" fmla="val -4630"/>
              <a:gd name="adj3" fmla="val 54629"/>
              <a:gd name="adj4" fmla="val -18376"/>
              <a:gd name="adj5" fmla="val 191948"/>
              <a:gd name="adj6" fmla="val -107864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Mono" pitchFamily="2" charset="0"/>
                <a:ea typeface="Roboto Mono" pitchFamily="2" charset="0"/>
              </a:rPr>
              <a:t>Timed Mission Photography</a:t>
            </a:r>
            <a:endParaRPr lang="en-CA" sz="14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6" name="Line Callout 2 (No Border) 5"/>
          <p:cNvSpPr/>
          <p:nvPr/>
        </p:nvSpPr>
        <p:spPr>
          <a:xfrm>
            <a:off x="2331339" y="2255518"/>
            <a:ext cx="2060829" cy="271273"/>
          </a:xfrm>
          <a:prstGeom prst="callout2">
            <a:avLst>
              <a:gd name="adj1" fmla="val 126480"/>
              <a:gd name="adj2" fmla="val 47727"/>
              <a:gd name="adj3" fmla="val 229589"/>
              <a:gd name="adj4" fmla="val 47736"/>
              <a:gd name="adj5" fmla="val 481397"/>
              <a:gd name="adj6" fmla="val 125081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Mono" pitchFamily="2" charset="0"/>
                <a:ea typeface="Roboto Mono" pitchFamily="2" charset="0"/>
              </a:rPr>
              <a:t>Mission Time</a:t>
            </a:r>
            <a:endParaRPr lang="en-CA" sz="14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2057400" y="3721604"/>
            <a:ext cx="2334767" cy="271273"/>
          </a:xfrm>
          <a:prstGeom prst="callout2">
            <a:avLst>
              <a:gd name="adj1" fmla="val 126480"/>
              <a:gd name="adj2" fmla="val 47727"/>
              <a:gd name="adj3" fmla="val 229589"/>
              <a:gd name="adj4" fmla="val 47736"/>
              <a:gd name="adj5" fmla="val 481397"/>
              <a:gd name="adj6" fmla="val 125081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Mono" pitchFamily="2" charset="0"/>
                <a:ea typeface="Roboto Mono" pitchFamily="2" charset="0"/>
              </a:rPr>
              <a:t>Mission Film/TV</a:t>
            </a:r>
            <a:endParaRPr lang="en-CA" sz="14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9" name="Line Callout 2 (No Border) 8"/>
          <p:cNvSpPr/>
          <p:nvPr/>
        </p:nvSpPr>
        <p:spPr>
          <a:xfrm>
            <a:off x="1819657" y="5052053"/>
            <a:ext cx="2572510" cy="271273"/>
          </a:xfrm>
          <a:prstGeom prst="callout2">
            <a:avLst>
              <a:gd name="adj1" fmla="val 126480"/>
              <a:gd name="adj2" fmla="val 47727"/>
              <a:gd name="adj3" fmla="val 229589"/>
              <a:gd name="adj4" fmla="val 47736"/>
              <a:gd name="adj5" fmla="val 434206"/>
              <a:gd name="adj6" fmla="val 123514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Mono" pitchFamily="2" charset="0"/>
                <a:ea typeface="Roboto Mono" pitchFamily="2" charset="0"/>
              </a:rPr>
              <a:t>Transcript, Tour, and Commentary</a:t>
            </a:r>
            <a:endParaRPr lang="en-CA" sz="14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10" name="Line Callout 2 (No Border) 9"/>
          <p:cNvSpPr/>
          <p:nvPr/>
        </p:nvSpPr>
        <p:spPr>
          <a:xfrm>
            <a:off x="5769864" y="8822436"/>
            <a:ext cx="3767328" cy="271273"/>
          </a:xfrm>
          <a:prstGeom prst="callout2">
            <a:avLst>
              <a:gd name="adj1" fmla="val -109475"/>
              <a:gd name="adj2" fmla="val 50215"/>
              <a:gd name="adj3" fmla="val -171533"/>
              <a:gd name="adj4" fmla="val 50224"/>
              <a:gd name="adj5" fmla="val -1203990"/>
              <a:gd name="adj6" fmla="val 49854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Mono" pitchFamily="2" charset="0"/>
                <a:ea typeface="Roboto Mono" pitchFamily="2" charset="0"/>
              </a:rPr>
              <a:t>Open Mission Control Audio</a:t>
            </a:r>
          </a:p>
          <a:p>
            <a:pPr algn="ctr"/>
            <a:r>
              <a:rPr lang="en-CA" sz="1400" dirty="0" smtClean="0">
                <a:latin typeface="Roboto Mono" pitchFamily="2" charset="0"/>
                <a:ea typeface="Roboto Mono" pitchFamily="2" charset="0"/>
              </a:rPr>
              <a:t>(light grey indicates activity)</a:t>
            </a:r>
            <a:endParaRPr lang="en-CA" sz="14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12" name="Line Callout 2 (No Border) 11"/>
          <p:cNvSpPr/>
          <p:nvPr/>
        </p:nvSpPr>
        <p:spPr>
          <a:xfrm>
            <a:off x="1816609" y="7953748"/>
            <a:ext cx="2572510" cy="271273"/>
          </a:xfrm>
          <a:prstGeom prst="callout2">
            <a:avLst>
              <a:gd name="adj1" fmla="val -28576"/>
              <a:gd name="adj2" fmla="val 50215"/>
              <a:gd name="adj3" fmla="val -171533"/>
              <a:gd name="adj4" fmla="val 50224"/>
              <a:gd name="adj5" fmla="val -624217"/>
              <a:gd name="adj6" fmla="val 20455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Mono" pitchFamily="2" charset="0"/>
                <a:ea typeface="Roboto Mono" pitchFamily="2" charset="0"/>
              </a:rPr>
              <a:t>Actions</a:t>
            </a:r>
          </a:p>
          <a:p>
            <a:pPr algn="ctr"/>
            <a:r>
              <a:rPr lang="en-CA" sz="1400" dirty="0" smtClean="0">
                <a:latin typeface="Roboto Mono" pitchFamily="2" charset="0"/>
                <a:ea typeface="Roboto Mono" pitchFamily="2" charset="0"/>
              </a:rPr>
              <a:t>search, telemetry, play/pause/mute, full-screen, share</a:t>
            </a:r>
            <a:endParaRPr lang="en-CA" sz="1400" dirty="0">
              <a:latin typeface="Roboto Mono" pitchFamily="2" charset="0"/>
              <a:ea typeface="Roboto Mono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015" y="4799834"/>
            <a:ext cx="4209097" cy="3812892"/>
          </a:xfrm>
          <a:prstGeom prst="rect">
            <a:avLst/>
          </a:prstGeom>
        </p:spPr>
      </p:pic>
      <p:sp>
        <p:nvSpPr>
          <p:cNvPr id="13" name="Line Callout 2 (No Border) 12"/>
          <p:cNvSpPr/>
          <p:nvPr/>
        </p:nvSpPr>
        <p:spPr>
          <a:xfrm>
            <a:off x="13411581" y="3640832"/>
            <a:ext cx="2270760" cy="704089"/>
          </a:xfrm>
          <a:prstGeom prst="callout2">
            <a:avLst>
              <a:gd name="adj1" fmla="val 52454"/>
              <a:gd name="adj2" fmla="val -4630"/>
              <a:gd name="adj3" fmla="val 54629"/>
              <a:gd name="adj4" fmla="val -18376"/>
              <a:gd name="adj5" fmla="val 221818"/>
              <a:gd name="adj6" fmla="val -24576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Mono" pitchFamily="2" charset="0"/>
                <a:ea typeface="Roboto Mono" pitchFamily="2" charset="0"/>
              </a:rPr>
              <a:t>Mission Control Audio Panel</a:t>
            </a:r>
            <a:endParaRPr lang="en-CA" sz="14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14" name="Line Callout 2 (No Border) 13"/>
          <p:cNvSpPr/>
          <p:nvPr/>
        </p:nvSpPr>
        <p:spPr>
          <a:xfrm>
            <a:off x="13621893" y="4619237"/>
            <a:ext cx="3523488" cy="704089"/>
          </a:xfrm>
          <a:prstGeom prst="callout2">
            <a:avLst>
              <a:gd name="adj1" fmla="val 52454"/>
              <a:gd name="adj2" fmla="val -4630"/>
              <a:gd name="adj3" fmla="val 53330"/>
              <a:gd name="adj4" fmla="val -10850"/>
              <a:gd name="adj5" fmla="val 316624"/>
              <a:gd name="adj6" fmla="val -24298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Mono" pitchFamily="2" charset="0"/>
                <a:ea typeface="Roboto Mono" pitchFamily="2" charset="0"/>
              </a:rPr>
              <a:t>Mission Control Seat Positions</a:t>
            </a:r>
          </a:p>
          <a:p>
            <a:pPr algn="ctr"/>
            <a:r>
              <a:rPr lang="en-CA" sz="1400" dirty="0">
                <a:latin typeface="Roboto Mono" pitchFamily="2" charset="0"/>
                <a:ea typeface="Roboto Mono" pitchFamily="2" charset="0"/>
              </a:rPr>
              <a:t>(light grey indicates activity)</a:t>
            </a:r>
          </a:p>
          <a:p>
            <a:pPr algn="ctr"/>
            <a:endParaRPr lang="en-CA" sz="14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15" name="Line Callout 2 (No Border) 14"/>
          <p:cNvSpPr/>
          <p:nvPr/>
        </p:nvSpPr>
        <p:spPr>
          <a:xfrm>
            <a:off x="13652372" y="7385295"/>
            <a:ext cx="3493009" cy="704089"/>
          </a:xfrm>
          <a:prstGeom prst="callout2">
            <a:avLst>
              <a:gd name="adj1" fmla="val 52454"/>
              <a:gd name="adj2" fmla="val -4630"/>
              <a:gd name="adj3" fmla="val 53330"/>
              <a:gd name="adj4" fmla="val -10850"/>
              <a:gd name="adj5" fmla="val -67791"/>
              <a:gd name="adj6" fmla="val -87434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Mono" pitchFamily="2" charset="0"/>
                <a:ea typeface="Roboto Mono" pitchFamily="2" charset="0"/>
              </a:rPr>
              <a:t>Mission Audio Channels</a:t>
            </a:r>
          </a:p>
          <a:p>
            <a:pPr algn="ctr"/>
            <a:r>
              <a:rPr lang="en-CA" sz="1400" dirty="0">
                <a:latin typeface="Roboto Mono" pitchFamily="2" charset="0"/>
                <a:ea typeface="Roboto Mono" pitchFamily="2" charset="0"/>
              </a:rPr>
              <a:t>(light grey indicates activity)</a:t>
            </a:r>
          </a:p>
          <a:p>
            <a:pPr algn="ctr"/>
            <a:endParaRPr lang="en-CA" sz="1400" dirty="0"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9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168" y="3132582"/>
            <a:ext cx="8351520" cy="5219700"/>
          </a:xfrm>
          <a:prstGeom prst="rect">
            <a:avLst/>
          </a:prstGeom>
        </p:spPr>
      </p:pic>
      <p:sp>
        <p:nvSpPr>
          <p:cNvPr id="8" name="Line Callout 2 (No Border) 7"/>
          <p:cNvSpPr/>
          <p:nvPr/>
        </p:nvSpPr>
        <p:spPr>
          <a:xfrm>
            <a:off x="10829163" y="1800468"/>
            <a:ext cx="2639949" cy="704089"/>
          </a:xfrm>
          <a:prstGeom prst="callout2">
            <a:avLst>
              <a:gd name="adj1" fmla="val 113741"/>
              <a:gd name="adj2" fmla="val 49855"/>
              <a:gd name="adj3" fmla="val 146559"/>
              <a:gd name="adj4" fmla="val 50120"/>
              <a:gd name="adj5" fmla="val 249149"/>
              <a:gd name="adj6" fmla="val 21108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Slab" pitchFamily="2" charset="0"/>
                <a:ea typeface="Roboto Slab" pitchFamily="2" charset="0"/>
              </a:rPr>
              <a:t>Time navigation</a:t>
            </a:r>
          </a:p>
          <a:p>
            <a:pPr algn="ctr"/>
            <a:r>
              <a:rPr lang="en-CA" sz="1400" dirty="0" smtClean="0">
                <a:latin typeface="Roboto Slab" pitchFamily="2" charset="0"/>
                <a:ea typeface="Roboto Slab" pitchFamily="2" charset="0"/>
              </a:rPr>
              <a:t>(three levels of zoom)</a:t>
            </a:r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" name="Line Callout 2 (No Border) 3"/>
          <p:cNvSpPr/>
          <p:nvPr/>
        </p:nvSpPr>
        <p:spPr>
          <a:xfrm>
            <a:off x="9342001" y="2375562"/>
            <a:ext cx="2060829" cy="704089"/>
          </a:xfrm>
          <a:prstGeom prst="callout2">
            <a:avLst>
              <a:gd name="adj1" fmla="val 100608"/>
              <a:gd name="adj2" fmla="val 50210"/>
              <a:gd name="adj3" fmla="val 124671"/>
              <a:gd name="adj4" fmla="val 50423"/>
              <a:gd name="adj5" fmla="val 292634"/>
              <a:gd name="adj6" fmla="val 1815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Slab" pitchFamily="2" charset="0"/>
                <a:ea typeface="Roboto Slab" pitchFamily="2" charset="0"/>
              </a:rPr>
              <a:t>Timed Mission Photography</a:t>
            </a:r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6" name="Line Callout 2 (No Border) 5"/>
          <p:cNvSpPr/>
          <p:nvPr/>
        </p:nvSpPr>
        <p:spPr>
          <a:xfrm>
            <a:off x="4389119" y="1937769"/>
            <a:ext cx="2060829" cy="271273"/>
          </a:xfrm>
          <a:prstGeom prst="callout2">
            <a:avLst>
              <a:gd name="adj1" fmla="val 126480"/>
              <a:gd name="adj2" fmla="val 47727"/>
              <a:gd name="adj3" fmla="val 229589"/>
              <a:gd name="adj4" fmla="val 47736"/>
              <a:gd name="adj5" fmla="val 602593"/>
              <a:gd name="adj6" fmla="val 4780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Slab" pitchFamily="2" charset="0"/>
                <a:ea typeface="Roboto Slab" pitchFamily="2" charset="0"/>
              </a:rPr>
              <a:t>Mission Time</a:t>
            </a:r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5684583" y="2543559"/>
            <a:ext cx="2334767" cy="271273"/>
          </a:xfrm>
          <a:prstGeom prst="callout2">
            <a:avLst>
              <a:gd name="adj1" fmla="val 126480"/>
              <a:gd name="adj2" fmla="val 47727"/>
              <a:gd name="adj3" fmla="val 229589"/>
              <a:gd name="adj4" fmla="val 47736"/>
              <a:gd name="adj5" fmla="val 655617"/>
              <a:gd name="adj6" fmla="val 2959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Slab" pitchFamily="2" charset="0"/>
                <a:ea typeface="Roboto Slab" pitchFamily="2" charset="0"/>
              </a:rPr>
              <a:t>Mission Film/TV</a:t>
            </a:r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" name="Line Callout 2 (No Border) 8"/>
          <p:cNvSpPr/>
          <p:nvPr/>
        </p:nvSpPr>
        <p:spPr>
          <a:xfrm>
            <a:off x="7379019" y="2016877"/>
            <a:ext cx="2572510" cy="271273"/>
          </a:xfrm>
          <a:prstGeom prst="callout2">
            <a:avLst>
              <a:gd name="adj1" fmla="val 126480"/>
              <a:gd name="adj2" fmla="val 47727"/>
              <a:gd name="adj3" fmla="val 229589"/>
              <a:gd name="adj4" fmla="val 47736"/>
              <a:gd name="adj5" fmla="val 1498462"/>
              <a:gd name="adj6" fmla="val -68589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Slab" pitchFamily="2" charset="0"/>
                <a:ea typeface="Roboto Slab" pitchFamily="2" charset="0"/>
              </a:rPr>
              <a:t>Transcript, Tour, and Commentary</a:t>
            </a:r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Line Callout 2 (No Border) 9"/>
          <p:cNvSpPr/>
          <p:nvPr/>
        </p:nvSpPr>
        <p:spPr>
          <a:xfrm>
            <a:off x="5769864" y="8822436"/>
            <a:ext cx="3767328" cy="271273"/>
          </a:xfrm>
          <a:prstGeom prst="callout2">
            <a:avLst>
              <a:gd name="adj1" fmla="val -109475"/>
              <a:gd name="adj2" fmla="val 50215"/>
              <a:gd name="adj3" fmla="val -171533"/>
              <a:gd name="adj4" fmla="val 50224"/>
              <a:gd name="adj5" fmla="val -1203990"/>
              <a:gd name="adj6" fmla="val 49854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Slab" pitchFamily="2" charset="0"/>
                <a:ea typeface="Roboto Slab" pitchFamily="2" charset="0"/>
              </a:rPr>
              <a:t>Open Mission Control Audio</a:t>
            </a:r>
          </a:p>
          <a:p>
            <a:pPr algn="ctr"/>
            <a:r>
              <a:rPr lang="en-CA" sz="1400" dirty="0" smtClean="0">
                <a:latin typeface="Roboto Slab" pitchFamily="2" charset="0"/>
                <a:ea typeface="Roboto Slab" pitchFamily="2" charset="0"/>
              </a:rPr>
              <a:t>(light grey indicates activity)</a:t>
            </a:r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2" name="Line Callout 2 (No Border) 11"/>
          <p:cNvSpPr/>
          <p:nvPr/>
        </p:nvSpPr>
        <p:spPr>
          <a:xfrm>
            <a:off x="4133278" y="9905838"/>
            <a:ext cx="2572510" cy="271273"/>
          </a:xfrm>
          <a:prstGeom prst="callout2">
            <a:avLst>
              <a:gd name="adj1" fmla="val -127048"/>
              <a:gd name="adj2" fmla="val 50215"/>
              <a:gd name="adj3" fmla="val -171533"/>
              <a:gd name="adj4" fmla="val 50224"/>
              <a:gd name="adj5" fmla="val -1321096"/>
              <a:gd name="adj6" fmla="val 110702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Slab" pitchFamily="2" charset="0"/>
                <a:ea typeface="Roboto Slab" pitchFamily="2" charset="0"/>
              </a:rPr>
              <a:t>Actions</a:t>
            </a:r>
          </a:p>
          <a:p>
            <a:pPr algn="ctr"/>
            <a:r>
              <a:rPr lang="en-CA" sz="1400" dirty="0" smtClean="0">
                <a:latin typeface="Roboto Slab" pitchFamily="2" charset="0"/>
                <a:ea typeface="Roboto Slab" pitchFamily="2" charset="0"/>
              </a:rPr>
              <a:t>search, telemetry, play/pause/mute, full-screen, share</a:t>
            </a:r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015" y="4799834"/>
            <a:ext cx="4209097" cy="3812892"/>
          </a:xfrm>
          <a:prstGeom prst="rect">
            <a:avLst/>
          </a:prstGeom>
        </p:spPr>
      </p:pic>
      <p:sp>
        <p:nvSpPr>
          <p:cNvPr id="13" name="Line Callout 2 (No Border) 12"/>
          <p:cNvSpPr/>
          <p:nvPr/>
        </p:nvSpPr>
        <p:spPr>
          <a:xfrm>
            <a:off x="11198352" y="9575889"/>
            <a:ext cx="2270760" cy="704089"/>
          </a:xfrm>
          <a:prstGeom prst="callout2">
            <a:avLst>
              <a:gd name="adj1" fmla="val 7218"/>
              <a:gd name="adj2" fmla="val 51022"/>
              <a:gd name="adj3" fmla="val -37301"/>
              <a:gd name="adj4" fmla="val 50849"/>
              <a:gd name="adj5" fmla="val -138608"/>
              <a:gd name="adj6" fmla="val 50079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Slab" pitchFamily="2" charset="0"/>
                <a:ea typeface="Roboto Slab" pitchFamily="2" charset="0"/>
              </a:rPr>
              <a:t>Mission Control Audio Panel</a:t>
            </a:r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4" name="Line Callout 2 (No Border) 13"/>
          <p:cNvSpPr/>
          <p:nvPr/>
        </p:nvSpPr>
        <p:spPr>
          <a:xfrm>
            <a:off x="6895814" y="10279978"/>
            <a:ext cx="3523488" cy="704089"/>
          </a:xfrm>
          <a:prstGeom prst="callout2">
            <a:avLst>
              <a:gd name="adj1" fmla="val 48076"/>
              <a:gd name="adj2" fmla="val 97135"/>
              <a:gd name="adj3" fmla="val 46034"/>
              <a:gd name="adj4" fmla="val 105495"/>
              <a:gd name="adj5" fmla="val -480107"/>
              <a:gd name="adj6" fmla="val 165819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Slab" pitchFamily="2" charset="0"/>
                <a:ea typeface="Roboto Slab" pitchFamily="2" charset="0"/>
              </a:rPr>
              <a:t>Mission Control Seat Positions</a:t>
            </a:r>
          </a:p>
          <a:p>
            <a:pPr algn="ctr"/>
            <a:r>
              <a:rPr lang="en-CA" sz="1400" dirty="0">
                <a:latin typeface="Roboto Slab" pitchFamily="2" charset="0"/>
                <a:ea typeface="Roboto Slab" pitchFamily="2" charset="0"/>
              </a:rPr>
              <a:t>(light grey indicates activity)</a:t>
            </a:r>
          </a:p>
          <a:p>
            <a:pPr algn="ctr"/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5" name="Line Callout 2 (No Border) 14"/>
          <p:cNvSpPr/>
          <p:nvPr/>
        </p:nvSpPr>
        <p:spPr>
          <a:xfrm>
            <a:off x="6705788" y="9412839"/>
            <a:ext cx="3493009" cy="704089"/>
          </a:xfrm>
          <a:prstGeom prst="callout2">
            <a:avLst>
              <a:gd name="adj1" fmla="val 45158"/>
              <a:gd name="adj2" fmla="val 98317"/>
              <a:gd name="adj3" fmla="val 47494"/>
              <a:gd name="adj4" fmla="val 106510"/>
              <a:gd name="adj5" fmla="val -345042"/>
              <a:gd name="adj6" fmla="val 108754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Slab" pitchFamily="2" charset="0"/>
                <a:ea typeface="Roboto Slab" pitchFamily="2" charset="0"/>
              </a:rPr>
              <a:t>Mission Audio Channels</a:t>
            </a:r>
          </a:p>
          <a:p>
            <a:pPr algn="ctr"/>
            <a:r>
              <a:rPr lang="en-CA" sz="1400" dirty="0">
                <a:latin typeface="Roboto Slab" pitchFamily="2" charset="0"/>
                <a:ea typeface="Roboto Slab" pitchFamily="2" charset="0"/>
              </a:rPr>
              <a:t>(light grey indicates activity)</a:t>
            </a:r>
          </a:p>
          <a:p>
            <a:pPr algn="ctr"/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78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128</Words>
  <Application>Microsoft Office PowerPoint</Application>
  <PresentationFormat>Custom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 Mono</vt:lpstr>
      <vt:lpstr>Roboto Slab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Feist</dc:creator>
  <cp:lastModifiedBy>Ben Feist</cp:lastModifiedBy>
  <cp:revision>8</cp:revision>
  <dcterms:created xsi:type="dcterms:W3CDTF">2019-05-18T16:00:54Z</dcterms:created>
  <dcterms:modified xsi:type="dcterms:W3CDTF">2019-05-18T17:02:14Z</dcterms:modified>
</cp:coreProperties>
</file>