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37DE-7356-4E02-99EF-6F7E752ACEAA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9D75-ACF9-450A-ABF6-7297969B1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85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37DE-7356-4E02-99EF-6F7E752ACEAA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9D75-ACF9-450A-ABF6-7297969B1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47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37DE-7356-4E02-99EF-6F7E752ACEAA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9D75-ACF9-450A-ABF6-7297969B1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35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37DE-7356-4E02-99EF-6F7E752ACEAA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9D75-ACF9-450A-ABF6-7297969B1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37DE-7356-4E02-99EF-6F7E752ACEAA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9D75-ACF9-450A-ABF6-7297969B1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1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37DE-7356-4E02-99EF-6F7E752ACEAA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9D75-ACF9-450A-ABF6-7297969B1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78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37DE-7356-4E02-99EF-6F7E752ACEAA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9D75-ACF9-450A-ABF6-7297969B1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03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37DE-7356-4E02-99EF-6F7E752ACEAA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9D75-ACF9-450A-ABF6-7297969B1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84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37DE-7356-4E02-99EF-6F7E752ACEAA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9D75-ACF9-450A-ABF6-7297969B1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76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37DE-7356-4E02-99EF-6F7E752ACEAA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9D75-ACF9-450A-ABF6-7297969B1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12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37DE-7356-4E02-99EF-6F7E752ACEAA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9D75-ACF9-450A-ABF6-7297969B1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80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A37DE-7356-4E02-99EF-6F7E752ACEAA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09D75-ACF9-450A-ABF6-7297969B1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63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 des versions</a:t>
            </a:r>
            <a:endParaRPr lang="fr-FR" dirty="0"/>
          </a:p>
        </p:txBody>
      </p:sp>
      <p:graphicFrame>
        <p:nvGraphicFramePr>
          <p:cNvPr id="6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51760"/>
              </p:ext>
            </p:extLst>
          </p:nvPr>
        </p:nvGraphicFramePr>
        <p:xfrm>
          <a:off x="755576" y="3933056"/>
          <a:ext cx="7632848" cy="2664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3007"/>
                <a:gridCol w="2081833"/>
                <a:gridCol w="1908008"/>
              </a:tblGrid>
              <a:tr h="38078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Ice Cream</a:t>
                      </a:r>
                      <a:r>
                        <a:rPr sz="1600" spc="-5" dirty="0">
                          <a:latin typeface="Arial Black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Sandwich</a:t>
                      </a: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4.0.1</a:t>
                      </a: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10/2011</a:t>
                      </a:r>
                      <a:endParaRPr sz="16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78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Jelly</a:t>
                      </a:r>
                      <a:r>
                        <a:rPr sz="1600" spc="-5" dirty="0">
                          <a:latin typeface="Arial Black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Bean</a:t>
                      </a: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4.1</a:t>
                      </a: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07/2012</a:t>
                      </a:r>
                      <a:endParaRPr sz="16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</a:tr>
              <a:tr h="38078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KitKat</a:t>
                      </a:r>
                      <a:endParaRPr sz="16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4.4</a:t>
                      </a:r>
                      <a:endParaRPr sz="16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10/2013</a:t>
                      </a:r>
                      <a:endParaRPr sz="16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78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Lollipop</a:t>
                      </a:r>
                      <a:endParaRPr sz="16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5.0</a:t>
                      </a:r>
                      <a:endParaRPr sz="16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10/2014</a:t>
                      </a:r>
                      <a:endParaRPr sz="16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</a:tr>
              <a:tr h="37956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Marshmallow</a:t>
                      </a:r>
                      <a:endParaRPr sz="16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6.0</a:t>
                      </a:r>
                      <a:endParaRPr sz="16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05/2015</a:t>
                      </a:r>
                      <a:endParaRPr sz="16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78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Nougat</a:t>
                      </a:r>
                      <a:endParaRPr sz="16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7.0</a:t>
                      </a:r>
                      <a:endParaRPr sz="16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09/2016</a:t>
                      </a:r>
                      <a:endParaRPr sz="16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</a:tr>
              <a:tr h="38078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Oreo</a:t>
                      </a:r>
                      <a:endParaRPr sz="16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8.0</a:t>
                      </a:r>
                      <a:endParaRPr sz="16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 Black" pitchFamily="34" charset="0"/>
                          <a:cs typeface="Arial"/>
                        </a:rPr>
                        <a:t>08/2017</a:t>
                      </a: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90953"/>
              </p:ext>
            </p:extLst>
          </p:nvPr>
        </p:nvGraphicFramePr>
        <p:xfrm>
          <a:off x="755576" y="1268760"/>
          <a:ext cx="7632848" cy="2664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3007"/>
                <a:gridCol w="2081833"/>
                <a:gridCol w="1908008"/>
              </a:tblGrid>
              <a:tr h="317581">
                <a:tc>
                  <a:txBody>
                    <a:bodyPr/>
                    <a:lstStyle/>
                    <a:p>
                      <a:pPr marL="7747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Nom</a:t>
                      </a: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4F4DB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Version</a:t>
                      </a: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4F4DB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Date</a:t>
                      </a: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4F4DB"/>
                    </a:solidFill>
                  </a:tcPr>
                </a:tc>
              </a:tr>
              <a:tr h="316562"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Android</a:t>
                      </a:r>
                      <a:endParaRPr sz="1600" kern="120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1.0</a:t>
                      </a:r>
                      <a:endParaRPr sz="1600" kern="120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09/2008</a:t>
                      </a:r>
                      <a:endParaRPr sz="1600" kern="120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</a:tr>
              <a:tr h="316562"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Petit Four</a:t>
                      </a: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1.1</a:t>
                      </a:r>
                      <a:endParaRPr sz="1600" kern="120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02/2009</a:t>
                      </a:r>
                      <a:endParaRPr sz="1600" kern="120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81"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Cupcake</a:t>
                      </a:r>
                      <a:endParaRPr sz="1600" kern="120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1.5</a:t>
                      </a: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04/2009</a:t>
                      </a:r>
                      <a:endParaRPr sz="1600" kern="120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</a:tr>
              <a:tr h="316562"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Donut</a:t>
                      </a:r>
                      <a:endParaRPr sz="1600" kern="120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1.6</a:t>
                      </a:r>
                      <a:endParaRPr sz="1600" kern="120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09/2009</a:t>
                      </a:r>
                      <a:endParaRPr sz="1600" kern="120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884"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Gingerbread</a:t>
                      </a:r>
                      <a:endParaRPr sz="1600" kern="120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2.3</a:t>
                      </a:r>
                      <a:endParaRPr sz="1600" kern="120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12/2010</a:t>
                      </a: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</a:tr>
              <a:tr h="316562"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Honeycomb</a:t>
                      </a:r>
                      <a:endParaRPr sz="1600" kern="120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3.0</a:t>
                      </a:r>
                      <a:endParaRPr sz="1600" kern="120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Arial"/>
                      </a:endParaRP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kern="12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Arial"/>
                        </a:rPr>
                        <a:t>02/2011</a:t>
                      </a:r>
                    </a:p>
                  </a:txBody>
                  <a:tcPr marL="0" marR="0" marT="381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Internationalisation du projet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Voir tutoriel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32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latin typeface="Arial"/>
                <a:cs typeface="Arial"/>
              </a:rPr>
              <a:t>Les</a:t>
            </a:r>
            <a:r>
              <a:rPr lang="fr-FR" b="1" spc="-5" dirty="0" smtClean="0">
                <a:latin typeface="Arial"/>
                <a:cs typeface="Arial"/>
              </a:rPr>
              <a:t> </a:t>
            </a:r>
            <a:r>
              <a:rPr lang="fr-FR" b="1" dirty="0" smtClean="0">
                <a:latin typeface="Arial"/>
                <a:cs typeface="Arial"/>
              </a:rPr>
              <a:t>activités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4" name="object 6"/>
          <p:cNvSpPr txBox="1"/>
          <p:nvPr/>
        </p:nvSpPr>
        <p:spPr>
          <a:xfrm>
            <a:off x="309925" y="922742"/>
            <a:ext cx="7992888" cy="19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400" b="1" dirty="0" err="1" smtClean="0">
                <a:latin typeface="Arial" pitchFamily="34" charset="0"/>
                <a:cs typeface="Arial" pitchFamily="34" charset="0"/>
              </a:rPr>
              <a:t>Une</a:t>
            </a:r>
            <a:r>
              <a:rPr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1400" b="1" dirty="0">
                <a:latin typeface="Arial" pitchFamily="34" charset="0"/>
                <a:cs typeface="Arial" pitchFamily="34" charset="0"/>
              </a:rPr>
              <a:t>application Android étant hebergée sur un système embarqué, le cycle de vie d'une application ressemble à celle d'une  application Java ME. L'activité peut passer des</a:t>
            </a:r>
            <a:r>
              <a:rPr sz="1400" b="1" spc="-10" dirty="0">
                <a:latin typeface="Arial" pitchFamily="34" charset="0"/>
                <a:cs typeface="Arial" pitchFamily="34" charset="0"/>
              </a:rPr>
              <a:t> </a:t>
            </a:r>
            <a:r>
              <a:rPr sz="1400" b="1" dirty="0">
                <a:latin typeface="Arial" pitchFamily="34" charset="0"/>
                <a:cs typeface="Arial" pitchFamily="34" charset="0"/>
              </a:rPr>
              <a:t>états: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b="1" dirty="0">
              <a:latin typeface="Arial" pitchFamily="34" charset="0"/>
              <a:cs typeface="Arial" pitchFamily="34" charset="0"/>
            </a:endParaRPr>
          </a:p>
          <a:p>
            <a:pPr marL="304800" indent="-73660">
              <a:lnSpc>
                <a:spcPct val="100000"/>
              </a:lnSpc>
              <a:buChar char="•"/>
              <a:tabLst>
                <a:tab pos="304800" algn="l"/>
              </a:tabLst>
            </a:pPr>
            <a:r>
              <a:rPr sz="1400" b="1" dirty="0">
                <a:latin typeface="Arial" pitchFamily="34" charset="0"/>
                <a:cs typeface="Arial" pitchFamily="34" charset="0"/>
              </a:rPr>
              <a:t>démarrage -&gt; actif: détient le focus et est</a:t>
            </a:r>
            <a:r>
              <a:rPr sz="1400" b="1" spc="-10" dirty="0">
                <a:latin typeface="Arial" pitchFamily="34" charset="0"/>
                <a:cs typeface="Arial" pitchFamily="34" charset="0"/>
              </a:rPr>
              <a:t> </a:t>
            </a:r>
            <a:r>
              <a:rPr sz="1400" b="1" dirty="0">
                <a:latin typeface="Arial" pitchFamily="34" charset="0"/>
                <a:cs typeface="Arial" pitchFamily="34" charset="0"/>
              </a:rPr>
              <a:t>démarré</a:t>
            </a:r>
          </a:p>
          <a:p>
            <a:pPr marL="304800" indent="-73660">
              <a:lnSpc>
                <a:spcPct val="100000"/>
              </a:lnSpc>
              <a:spcBef>
                <a:spcPts val="600"/>
              </a:spcBef>
              <a:buChar char="•"/>
              <a:tabLst>
                <a:tab pos="304800" algn="l"/>
              </a:tabLst>
            </a:pPr>
            <a:r>
              <a:rPr sz="1400" b="1" dirty="0">
                <a:latin typeface="Arial" pitchFamily="34" charset="0"/>
                <a:cs typeface="Arial" pitchFamily="34" charset="0"/>
              </a:rPr>
              <a:t>actif -&gt; suspendue: ne détient plus le</a:t>
            </a:r>
            <a:r>
              <a:rPr sz="1400" b="1" spc="-5" dirty="0">
                <a:latin typeface="Arial" pitchFamily="34" charset="0"/>
                <a:cs typeface="Arial" pitchFamily="34" charset="0"/>
              </a:rPr>
              <a:t> </a:t>
            </a:r>
            <a:r>
              <a:rPr sz="1400" b="1" dirty="0">
                <a:latin typeface="Arial" pitchFamily="34" charset="0"/>
                <a:cs typeface="Arial" pitchFamily="34" charset="0"/>
              </a:rPr>
              <a:t>focus</a:t>
            </a:r>
          </a:p>
          <a:p>
            <a:pPr marL="304800" indent="-73660">
              <a:lnSpc>
                <a:spcPct val="100000"/>
              </a:lnSpc>
              <a:spcBef>
                <a:spcPts val="600"/>
              </a:spcBef>
              <a:buChar char="•"/>
              <a:tabLst>
                <a:tab pos="304800" algn="l"/>
              </a:tabLst>
            </a:pPr>
            <a:r>
              <a:rPr sz="1400" b="1" dirty="0">
                <a:latin typeface="Arial" pitchFamily="34" charset="0"/>
                <a:cs typeface="Arial" pitchFamily="34" charset="0"/>
              </a:rPr>
              <a:t>suspendue -&gt;</a:t>
            </a:r>
            <a:r>
              <a:rPr sz="1400" b="1" spc="-5" dirty="0">
                <a:latin typeface="Arial" pitchFamily="34" charset="0"/>
                <a:cs typeface="Arial" pitchFamily="34" charset="0"/>
              </a:rPr>
              <a:t> </a:t>
            </a:r>
            <a:r>
              <a:rPr sz="1400" b="1" dirty="0">
                <a:latin typeface="Arial" pitchFamily="34" charset="0"/>
                <a:cs typeface="Arial" pitchFamily="34" charset="0"/>
              </a:rPr>
              <a:t>actif:</a:t>
            </a:r>
          </a:p>
          <a:p>
            <a:pPr marL="304800" indent="-73660">
              <a:lnSpc>
                <a:spcPct val="100000"/>
              </a:lnSpc>
              <a:spcBef>
                <a:spcPts val="600"/>
              </a:spcBef>
              <a:buChar char="•"/>
              <a:tabLst>
                <a:tab pos="304800" algn="l"/>
              </a:tabLst>
            </a:pPr>
            <a:r>
              <a:rPr sz="1400" b="1" dirty="0">
                <a:latin typeface="Arial" pitchFamily="34" charset="0"/>
                <a:cs typeface="Arial" pitchFamily="34" charset="0"/>
              </a:rPr>
              <a:t>suspendue -&gt;</a:t>
            </a:r>
            <a:r>
              <a:rPr sz="1400" b="1" spc="-5" dirty="0">
                <a:latin typeface="Arial" pitchFamily="34" charset="0"/>
                <a:cs typeface="Arial" pitchFamily="34" charset="0"/>
              </a:rPr>
              <a:t> </a:t>
            </a:r>
            <a:r>
              <a:rPr sz="1400" b="1" dirty="0">
                <a:latin typeface="Arial" pitchFamily="34" charset="0"/>
                <a:cs typeface="Arial" pitchFamily="34" charset="0"/>
              </a:rPr>
              <a:t>détruit: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b="1" dirty="0">
                <a:latin typeface="Arial" pitchFamily="34" charset="0"/>
                <a:cs typeface="Arial" pitchFamily="34" charset="0"/>
              </a:rPr>
              <a:t>Le nombre de méthodes à surcharger et même plus important que ces</a:t>
            </a:r>
            <a:r>
              <a:rPr sz="1400" b="1" spc="-15" dirty="0">
                <a:latin typeface="Arial" pitchFamily="34" charset="0"/>
                <a:cs typeface="Arial" pitchFamily="34" charset="0"/>
              </a:rPr>
              <a:t> </a:t>
            </a:r>
            <a:r>
              <a:rPr sz="1400" b="1" dirty="0">
                <a:latin typeface="Arial" pitchFamily="34" charset="0"/>
                <a:cs typeface="Arial" pitchFamily="34" charset="0"/>
              </a:rPr>
              <a:t>états:</a:t>
            </a:r>
          </a:p>
        </p:txBody>
      </p:sp>
      <p:sp>
        <p:nvSpPr>
          <p:cNvPr id="5" name="object 7"/>
          <p:cNvSpPr txBox="1"/>
          <p:nvPr/>
        </p:nvSpPr>
        <p:spPr>
          <a:xfrm>
            <a:off x="307978" y="3140968"/>
            <a:ext cx="7937846" cy="3600986"/>
          </a:xfrm>
          <a:prstGeom prst="rect">
            <a:avLst/>
          </a:prstGeom>
          <a:solidFill>
            <a:srgbClr val="F4F4DB"/>
          </a:solidFill>
          <a:ln w="6350">
            <a:solidFill>
              <a:srgbClr val="A8A8A8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00"/>
              </a:spcBef>
            </a:pPr>
            <a:r>
              <a:rPr sz="1400" b="1" dirty="0">
                <a:solidFill>
                  <a:srgbClr val="008000"/>
                </a:solidFill>
                <a:latin typeface="Courier New"/>
                <a:cs typeface="Courier New"/>
              </a:rPr>
              <a:t>public class </a:t>
            </a:r>
            <a:r>
              <a:rPr sz="1400" b="1" dirty="0">
                <a:solidFill>
                  <a:srgbClr val="0000FF"/>
                </a:solidFill>
                <a:latin typeface="Courier New"/>
                <a:cs typeface="Courier New"/>
              </a:rPr>
              <a:t>Main </a:t>
            </a:r>
            <a:r>
              <a:rPr sz="1400" b="1" dirty="0">
                <a:solidFill>
                  <a:srgbClr val="008000"/>
                </a:solidFill>
                <a:latin typeface="Courier New"/>
                <a:cs typeface="Courier New"/>
              </a:rPr>
              <a:t>extends </a:t>
            </a:r>
            <a:r>
              <a:rPr sz="1400" dirty="0">
                <a:latin typeface="Courier New"/>
                <a:cs typeface="Courier New"/>
              </a:rPr>
              <a:t>Activity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320040" marR="2759075" indent="-122555">
              <a:lnSpc>
                <a:spcPct val="100000"/>
              </a:lnSpc>
            </a:pPr>
            <a:r>
              <a:rPr sz="1400" b="1" dirty="0">
                <a:solidFill>
                  <a:srgbClr val="008000"/>
                </a:solidFill>
                <a:latin typeface="Courier New"/>
                <a:cs typeface="Courier New"/>
              </a:rPr>
              <a:t>public </a:t>
            </a:r>
            <a:r>
              <a:rPr sz="1400" dirty="0">
                <a:solidFill>
                  <a:srgbClr val="AF003F"/>
                </a:solidFill>
                <a:latin typeface="Courier New"/>
                <a:cs typeface="Courier New"/>
              </a:rPr>
              <a:t>void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onCreate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400" dirty="0">
                <a:latin typeface="Courier New"/>
                <a:cs typeface="Courier New"/>
              </a:rPr>
              <a:t>Bundle savedInstanceState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  <a:r>
              <a:rPr sz="1400" spc="-1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{  </a:t>
            </a:r>
            <a:r>
              <a:rPr sz="1400" b="1" dirty="0">
                <a:solidFill>
                  <a:srgbClr val="008000"/>
                </a:solidFill>
                <a:latin typeface="Courier New"/>
                <a:cs typeface="Courier New"/>
              </a:rPr>
              <a:t>super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400" dirty="0">
                <a:solidFill>
                  <a:srgbClr val="7C9028"/>
                </a:solidFill>
                <a:latin typeface="Courier New"/>
                <a:cs typeface="Courier New"/>
              </a:rPr>
              <a:t>onCreate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400" dirty="0">
                <a:latin typeface="Courier New"/>
                <a:cs typeface="Courier New"/>
              </a:rPr>
              <a:t>savedInstanceState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);  </a:t>
            </a:r>
            <a:r>
              <a:rPr sz="1400" dirty="0">
                <a:latin typeface="Courier New"/>
                <a:cs typeface="Courier New"/>
              </a:rPr>
              <a:t>setContentView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400" dirty="0">
                <a:latin typeface="Courier New"/>
                <a:cs typeface="Courier New"/>
              </a:rPr>
              <a:t>R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400" dirty="0">
                <a:solidFill>
                  <a:srgbClr val="7C9028"/>
                </a:solidFill>
                <a:latin typeface="Courier New"/>
                <a:cs typeface="Courier New"/>
              </a:rPr>
              <a:t>layout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400" dirty="0">
                <a:solidFill>
                  <a:srgbClr val="7C9028"/>
                </a:solidFill>
                <a:latin typeface="Courier New"/>
                <a:cs typeface="Courier New"/>
              </a:rPr>
              <a:t>acceuil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);</a:t>
            </a:r>
            <a:r>
              <a:rPr sz="14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</a:pPr>
            <a:r>
              <a:rPr sz="1400" b="1" dirty="0">
                <a:solidFill>
                  <a:srgbClr val="008000"/>
                </a:solidFill>
                <a:latin typeface="Courier New"/>
                <a:cs typeface="Courier New"/>
              </a:rPr>
              <a:t>protected </a:t>
            </a:r>
            <a:r>
              <a:rPr sz="1400" dirty="0">
                <a:solidFill>
                  <a:srgbClr val="AF003F"/>
                </a:solidFill>
                <a:latin typeface="Courier New"/>
                <a:cs typeface="Courier New"/>
              </a:rPr>
              <a:t>void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onDestroy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  <a:r>
              <a:rPr sz="14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R="4084954" algn="ctr">
              <a:lnSpc>
                <a:spcPct val="100000"/>
              </a:lnSpc>
            </a:pPr>
            <a:r>
              <a:rPr sz="1400" b="1" dirty="0">
                <a:solidFill>
                  <a:srgbClr val="008000"/>
                </a:solidFill>
                <a:latin typeface="Courier New"/>
                <a:cs typeface="Courier New"/>
              </a:rPr>
              <a:t>super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400" dirty="0">
                <a:solidFill>
                  <a:srgbClr val="7C9028"/>
                </a:solidFill>
                <a:latin typeface="Courier New"/>
                <a:cs typeface="Courier New"/>
              </a:rPr>
              <a:t>onDestroy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();</a:t>
            </a:r>
            <a:r>
              <a:rPr sz="14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</a:pPr>
            <a:r>
              <a:rPr sz="1400" b="1" dirty="0">
                <a:solidFill>
                  <a:srgbClr val="008000"/>
                </a:solidFill>
                <a:latin typeface="Courier New"/>
                <a:cs typeface="Courier New"/>
              </a:rPr>
              <a:t>protected </a:t>
            </a:r>
            <a:r>
              <a:rPr sz="1400" dirty="0">
                <a:solidFill>
                  <a:srgbClr val="AF003F"/>
                </a:solidFill>
                <a:latin typeface="Courier New"/>
                <a:cs typeface="Courier New"/>
              </a:rPr>
              <a:t>void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onPause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  <a:r>
              <a:rPr sz="14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400" b="1" dirty="0">
                <a:solidFill>
                  <a:srgbClr val="008000"/>
                </a:solidFill>
                <a:latin typeface="Courier New"/>
                <a:cs typeface="Courier New"/>
              </a:rPr>
              <a:t>super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400" dirty="0">
                <a:solidFill>
                  <a:srgbClr val="7C9028"/>
                </a:solidFill>
                <a:latin typeface="Courier New"/>
                <a:cs typeface="Courier New"/>
              </a:rPr>
              <a:t>onPause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();</a:t>
            </a:r>
            <a:r>
              <a:rPr sz="14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</a:pPr>
            <a:r>
              <a:rPr sz="1400" b="1" dirty="0">
                <a:solidFill>
                  <a:srgbClr val="008000"/>
                </a:solidFill>
                <a:latin typeface="Courier New"/>
                <a:cs typeface="Courier New"/>
              </a:rPr>
              <a:t>protected </a:t>
            </a:r>
            <a:r>
              <a:rPr sz="1400" dirty="0">
                <a:solidFill>
                  <a:srgbClr val="AF003F"/>
                </a:solidFill>
                <a:latin typeface="Courier New"/>
                <a:cs typeface="Courier New"/>
              </a:rPr>
              <a:t>void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onResume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  <a:r>
              <a:rPr sz="14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400" b="1" dirty="0">
                <a:solidFill>
                  <a:srgbClr val="008000"/>
                </a:solidFill>
                <a:latin typeface="Courier New"/>
                <a:cs typeface="Courier New"/>
              </a:rPr>
              <a:t>super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400" dirty="0">
                <a:solidFill>
                  <a:srgbClr val="7C9028"/>
                </a:solidFill>
                <a:latin typeface="Courier New"/>
                <a:cs typeface="Courier New"/>
              </a:rPr>
              <a:t>onResume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();</a:t>
            </a:r>
            <a:r>
              <a:rPr sz="14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 smtClean="0">
                <a:solidFill>
                  <a:srgbClr val="666666"/>
                </a:solidFill>
                <a:latin typeface="Courier New"/>
                <a:cs typeface="Courier New"/>
              </a:rPr>
              <a:t>}</a:t>
            </a:r>
            <a:endParaRPr lang="fr-FR" sz="1400" dirty="0" smtClean="0">
              <a:solidFill>
                <a:srgbClr val="666666"/>
              </a:solidFill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  <a:spcBef>
                <a:spcPts val="600"/>
              </a:spcBef>
            </a:pPr>
            <a:r>
              <a:rPr lang="fr-FR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protected</a:t>
            </a:r>
            <a:r>
              <a:rPr lang="fr-FR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 smtClean="0">
                <a:solidFill>
                  <a:srgbClr val="AF003F"/>
                </a:solidFill>
                <a:latin typeface="Courier New"/>
                <a:cs typeface="Courier New"/>
              </a:rPr>
              <a:t>void</a:t>
            </a:r>
            <a:r>
              <a:rPr lang="fr-FR" sz="1400" dirty="0" smtClean="0">
                <a:solidFill>
                  <a:srgbClr val="AF003F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onStart</a:t>
            </a:r>
            <a:r>
              <a:rPr lang="fr-FR" sz="1400" dirty="0" smtClean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  <a:r>
              <a:rPr lang="fr-FR" sz="1400" spc="-5" dirty="0" smtClean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fr-FR" sz="1400" dirty="0" smtClean="0">
                <a:solidFill>
                  <a:srgbClr val="666666"/>
                </a:solidFill>
                <a:latin typeface="Courier New"/>
                <a:cs typeface="Courier New"/>
              </a:rPr>
              <a:t>{</a:t>
            </a:r>
            <a:endParaRPr lang="fr-FR" sz="1400" dirty="0" smtClean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lang="fr-FR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super</a:t>
            </a:r>
            <a:r>
              <a:rPr lang="fr-FR" sz="1400" dirty="0" err="1" smtClean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fr-FR" sz="1400" dirty="0" err="1" smtClean="0">
                <a:solidFill>
                  <a:srgbClr val="7C9028"/>
                </a:solidFill>
                <a:latin typeface="Courier New"/>
                <a:cs typeface="Courier New"/>
              </a:rPr>
              <a:t>onStart</a:t>
            </a:r>
            <a:r>
              <a:rPr lang="fr-FR" sz="1400" dirty="0" smtClean="0">
                <a:solidFill>
                  <a:srgbClr val="666666"/>
                </a:solidFill>
                <a:latin typeface="Courier New"/>
                <a:cs typeface="Courier New"/>
              </a:rPr>
              <a:t>();</a:t>
            </a:r>
            <a:r>
              <a:rPr lang="fr-FR" sz="1400" spc="-5" dirty="0" smtClean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fr-FR" sz="1400" dirty="0" smtClean="0">
                <a:solidFill>
                  <a:srgbClr val="666666"/>
                </a:solidFill>
                <a:latin typeface="Courier New"/>
                <a:cs typeface="Courier New"/>
              </a:rPr>
              <a:t>}</a:t>
            </a:r>
            <a:endParaRPr lang="fr-FR" sz="1400" dirty="0" smtClean="0">
              <a:latin typeface="Courier New"/>
              <a:cs typeface="Courier New"/>
            </a:endParaRPr>
          </a:p>
          <a:p>
            <a:pPr marR="4023995" algn="ctr">
              <a:lnSpc>
                <a:spcPct val="100000"/>
              </a:lnSpc>
            </a:pPr>
            <a:r>
              <a:rPr lang="fr-FR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protected</a:t>
            </a:r>
            <a:r>
              <a:rPr lang="fr-FR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 smtClean="0">
                <a:solidFill>
                  <a:srgbClr val="AF003F"/>
                </a:solidFill>
                <a:latin typeface="Courier New"/>
                <a:cs typeface="Courier New"/>
              </a:rPr>
              <a:t>void</a:t>
            </a:r>
            <a:r>
              <a:rPr lang="fr-FR" sz="1400" dirty="0" smtClean="0">
                <a:solidFill>
                  <a:srgbClr val="AF003F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onStop</a:t>
            </a:r>
            <a:r>
              <a:rPr lang="fr-FR" sz="1400" dirty="0" smtClean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  <a:r>
              <a:rPr lang="fr-FR" sz="1400" spc="-50" dirty="0" smtClean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fr-FR" sz="1400" dirty="0" smtClean="0">
                <a:solidFill>
                  <a:srgbClr val="666666"/>
                </a:solidFill>
                <a:latin typeface="Courier New"/>
                <a:cs typeface="Courier New"/>
              </a:rPr>
              <a:t>{</a:t>
            </a:r>
            <a:endParaRPr lang="fr-FR" sz="1400" dirty="0" smtClean="0">
              <a:latin typeface="Courier New"/>
              <a:cs typeface="Courier New"/>
            </a:endParaRPr>
          </a:p>
          <a:p>
            <a:pPr marR="4145915" algn="ctr">
              <a:lnSpc>
                <a:spcPct val="100000"/>
              </a:lnSpc>
            </a:pPr>
            <a:r>
              <a:rPr lang="fr-FR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super</a:t>
            </a:r>
            <a:r>
              <a:rPr lang="fr-FR" sz="1400" dirty="0" err="1" smtClean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fr-FR" sz="1400" dirty="0" err="1" smtClean="0">
                <a:solidFill>
                  <a:srgbClr val="7C9028"/>
                </a:solidFill>
                <a:latin typeface="Courier New"/>
                <a:cs typeface="Courier New"/>
              </a:rPr>
              <a:t>onStop</a:t>
            </a:r>
            <a:r>
              <a:rPr lang="fr-FR" sz="1400" dirty="0" smtClean="0">
                <a:solidFill>
                  <a:srgbClr val="666666"/>
                </a:solidFill>
                <a:latin typeface="Courier New"/>
                <a:cs typeface="Courier New"/>
              </a:rPr>
              <a:t>(); }</a:t>
            </a:r>
            <a:r>
              <a:rPr lang="fr-FR" sz="1400" spc="-30" dirty="0" smtClean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fr-FR" sz="1400" dirty="0" smtClean="0">
                <a:solidFill>
                  <a:srgbClr val="666666"/>
                </a:solidFill>
                <a:latin typeface="Courier New"/>
                <a:cs typeface="Courier New"/>
              </a:rPr>
              <a:t>}</a:t>
            </a:r>
            <a:endParaRPr lang="fr-FR" sz="1400" dirty="0" smtClean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277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latin typeface="Arial"/>
                <a:cs typeface="Arial"/>
              </a:rPr>
              <a:t>Les</a:t>
            </a:r>
            <a:r>
              <a:rPr lang="fr-FR" b="1" spc="-5" dirty="0" smtClean="0">
                <a:latin typeface="Arial"/>
                <a:cs typeface="Arial"/>
              </a:rPr>
              <a:t> </a:t>
            </a:r>
            <a:r>
              <a:rPr lang="fr-FR" b="1" dirty="0" smtClean="0">
                <a:latin typeface="Arial"/>
                <a:cs typeface="Arial"/>
              </a:rPr>
              <a:t>activités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4000" b="1" i="1" dirty="0" smtClean="0">
                <a:latin typeface="Algerian" pitchFamily="82" charset="0"/>
                <a:cs typeface="Arial"/>
              </a:rPr>
              <a:t>Cycle de vie d'une</a:t>
            </a:r>
            <a:r>
              <a:rPr lang="fr-FR" sz="4000" b="1" i="1" spc="-5" dirty="0" smtClean="0">
                <a:latin typeface="Algerian" pitchFamily="82" charset="0"/>
                <a:cs typeface="Arial"/>
              </a:rPr>
              <a:t> </a:t>
            </a:r>
            <a:r>
              <a:rPr lang="fr-FR" sz="4000" b="1" i="1" dirty="0" smtClean="0">
                <a:latin typeface="Algerian" pitchFamily="82" charset="0"/>
                <a:cs typeface="Arial"/>
              </a:rPr>
              <a:t>activité</a:t>
            </a:r>
            <a:endParaRPr lang="fr-FR" sz="4000" dirty="0" smtClean="0">
              <a:latin typeface="Algerian" pitchFamily="82" charset="0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() /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onDestroy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permet de gérer les opérations à faire avant l'affichage de l'activité, et lorsqu'on détruit complètement  l'activité de la mémoire. On met en général peu de code dans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afin d'afficher l'activité le plus rapidement</a:t>
            </a:r>
            <a:r>
              <a:rPr lang="fr-FR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possible.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onStart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() /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onStop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ces méthodes sont appelées quand l'activité devient visible/invisible pour</a:t>
            </a:r>
            <a:r>
              <a:rPr lang="fr-FR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l'utilisateur.</a:t>
            </a: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onPause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() /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une activité peut rester visible mais être mise en pause par le fait qu'une autre activité est en train de  démarrer, par exemple B.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onPause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ne doit pas être trop long, car B ne sera pas créé tant que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onPause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n'a pas fini son  exécution.</a:t>
            </a: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onRestart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cette méthode supplémentaire est appelée quand on relance une activité qui est passée par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onStrop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 Puis</a:t>
            </a:r>
            <a:r>
              <a:rPr lang="fr-FR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onStart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est aussi appelée. Cela permet de différencier le premier lancement d'un</a:t>
            </a:r>
            <a:r>
              <a:rPr lang="fr-FR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relancement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07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latin typeface="Arial"/>
                <a:cs typeface="Arial"/>
              </a:rPr>
              <a:t>Les</a:t>
            </a:r>
            <a:r>
              <a:rPr lang="fr-FR" b="1" spc="-5" dirty="0" smtClean="0">
                <a:latin typeface="Arial"/>
                <a:cs typeface="Arial"/>
              </a:rPr>
              <a:t> </a:t>
            </a:r>
            <a:r>
              <a:rPr lang="fr-FR" b="1" dirty="0" smtClean="0">
                <a:latin typeface="Arial"/>
                <a:cs typeface="Arial"/>
              </a:rPr>
              <a:t>activités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>
            <a:normAutofit/>
          </a:bodyPr>
          <a:lstStyle/>
          <a:p>
            <a:pPr marL="0" lvl="0" indent="0">
              <a:spcBef>
                <a:spcPts val="50"/>
              </a:spcBef>
              <a:buNone/>
            </a:pPr>
            <a:endParaRPr lang="fr-FR"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 algn="just">
              <a:spcBef>
                <a:spcPts val="0"/>
              </a:spcBef>
              <a:buNone/>
            </a:pPr>
            <a:r>
              <a:rPr lang="fr-FR" sz="1600" b="1" i="1" dirty="0">
                <a:solidFill>
                  <a:prstClr val="black"/>
                </a:solidFill>
                <a:latin typeface="Arial"/>
                <a:cs typeface="Arial"/>
              </a:rPr>
              <a:t>Sauvegarde des interfaces</a:t>
            </a:r>
            <a:r>
              <a:rPr lang="fr-FR" sz="1600" b="1" i="1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fr-FR" sz="1600" b="1" i="1" dirty="0">
                <a:solidFill>
                  <a:prstClr val="black"/>
                </a:solidFill>
                <a:latin typeface="Arial"/>
                <a:cs typeface="Arial"/>
              </a:rPr>
              <a:t>d'activité</a:t>
            </a:r>
            <a:endParaRPr lang="fr-FR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 lvl="0" indent="0" algn="just">
              <a:spcBef>
                <a:spcPts val="600"/>
              </a:spcBef>
              <a:buNone/>
            </a:pP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L'objet </a:t>
            </a:r>
            <a:r>
              <a:rPr lang="fr-FR" sz="1200" b="1" dirty="0">
                <a:solidFill>
                  <a:prstClr val="black"/>
                </a:solidFill>
                <a:latin typeface="Arial"/>
                <a:cs typeface="Arial"/>
              </a:rPr>
              <a:t>Bundle </a:t>
            </a: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passé en paramètre de la méthode </a:t>
            </a:r>
            <a:r>
              <a:rPr lang="fr-FR" sz="1200" b="1" dirty="0" err="1">
                <a:solidFill>
                  <a:prstClr val="black"/>
                </a:solidFill>
                <a:latin typeface="Arial"/>
                <a:cs typeface="Arial"/>
              </a:rPr>
              <a:t>onCreate</a:t>
            </a:r>
            <a:r>
              <a:rPr lang="fr-FR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permet de restaurer les valeurs des interfaces d'une activité qui a été  déchargée de la mémoire. En effet, lorsque l'on appuie par exemple sur la touche </a:t>
            </a:r>
            <a:r>
              <a:rPr lang="fr-FR" sz="1200" i="1" dirty="0">
                <a:solidFill>
                  <a:prstClr val="black"/>
                </a:solidFill>
                <a:latin typeface="Arial"/>
                <a:cs typeface="Arial"/>
              </a:rPr>
              <a:t>Home</a:t>
            </a: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, en revenant sur le bureau, Android  peut-être amené à déchargé les éléments graphiques de la mémoire pour gagner des ressources. Si l'on rebascule sur l'application  (appui long sur </a:t>
            </a:r>
            <a:r>
              <a:rPr lang="fr-FR" sz="1200" i="1" dirty="0">
                <a:solidFill>
                  <a:prstClr val="black"/>
                </a:solidFill>
                <a:latin typeface="Arial"/>
                <a:cs typeface="Arial"/>
              </a:rPr>
              <a:t>Home</a:t>
            </a: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), l'application peut avoir perdu les valeurs saisies dans les zones de</a:t>
            </a:r>
            <a:r>
              <a:rPr lang="fr-FR" sz="12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texte.</a:t>
            </a:r>
          </a:p>
          <a:p>
            <a:pPr marL="12700" marR="5080" lvl="0" indent="0">
              <a:spcBef>
                <a:spcPts val="600"/>
              </a:spcBef>
              <a:buNone/>
            </a:pP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Pour forcer Android à décharger les valeurs, il est possible d'aller dans "</a:t>
            </a:r>
            <a:r>
              <a:rPr lang="fr-FR" sz="1200" dirty="0" err="1">
                <a:solidFill>
                  <a:prstClr val="black"/>
                </a:solidFill>
                <a:latin typeface="Arial"/>
                <a:cs typeface="Arial"/>
              </a:rPr>
              <a:t>Development</a:t>
            </a: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fr-FR" sz="1200" dirty="0" err="1">
                <a:solidFill>
                  <a:prstClr val="black"/>
                </a:solidFill>
                <a:latin typeface="Arial"/>
                <a:cs typeface="Arial"/>
              </a:rPr>
              <a:t>tools</a:t>
            </a: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 &gt; </a:t>
            </a:r>
            <a:r>
              <a:rPr lang="fr-FR" sz="1200" dirty="0" err="1">
                <a:solidFill>
                  <a:prstClr val="black"/>
                </a:solidFill>
                <a:latin typeface="Arial"/>
                <a:cs typeface="Arial"/>
              </a:rPr>
              <a:t>Development</a:t>
            </a: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 Settings" et de cocher  "</a:t>
            </a:r>
            <a:r>
              <a:rPr lang="fr-FR" sz="1200" dirty="0" err="1">
                <a:solidFill>
                  <a:prstClr val="black"/>
                </a:solidFill>
                <a:latin typeface="Arial"/>
                <a:cs typeface="Arial"/>
              </a:rPr>
              <a:t>Immediately</a:t>
            </a: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 destroy</a:t>
            </a:r>
            <a:r>
              <a:rPr lang="fr-FR" sz="12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fr-FR" sz="1200" dirty="0" err="1">
                <a:solidFill>
                  <a:prstClr val="black"/>
                </a:solidFill>
                <a:latin typeface="Arial"/>
                <a:cs typeface="Arial"/>
              </a:rPr>
              <a:t>activities</a:t>
            </a: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".</a:t>
            </a:r>
          </a:p>
          <a:p>
            <a:pPr marL="12700" lvl="0" indent="0" algn="just">
              <a:spcBef>
                <a:spcPts val="600"/>
              </a:spcBef>
              <a:buNone/>
            </a:pP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Si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une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zone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texte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n'a</a:t>
            </a:r>
            <a:r>
              <a:rPr lang="fr-FR" sz="1400" b="1" u="sng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pas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d'identifiant,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Android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pourra</a:t>
            </a:r>
            <a:r>
              <a:rPr lang="fr-FR" sz="1400" b="1" u="sng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pas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sauver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elle</a:t>
            </a:r>
            <a:r>
              <a:rPr lang="fr-FR" sz="1400" b="1" u="sng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pourra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pas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être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restaurée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à</a:t>
            </a:r>
            <a:r>
              <a:rPr lang="fr-FR" sz="1400" b="1" u="sng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partir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lang="fr-FR" sz="1400" b="1" u="sng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1" u="sng" dirty="0" smtClean="0">
                <a:solidFill>
                  <a:srgbClr val="FF0000"/>
                </a:solidFill>
                <a:latin typeface="Arial"/>
                <a:cs typeface="Arial"/>
              </a:rPr>
              <a:t>l'objet Bundle</a:t>
            </a:r>
            <a:r>
              <a:rPr lang="fr-FR" sz="1400" b="1" u="sng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</a:p>
          <a:p>
            <a:pPr marL="12700" lvl="0" indent="0" algn="just">
              <a:spcBef>
                <a:spcPts val="600"/>
              </a:spcBef>
              <a:buNone/>
            </a:pP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Si l'application est complètement détruite (tuée), rien n'est</a:t>
            </a:r>
            <a:r>
              <a:rPr lang="fr-FR" sz="12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restauré</a:t>
            </a:r>
            <a:r>
              <a:rPr lang="fr-FR" sz="1200" dirty="0" smtClean="0">
                <a:solidFill>
                  <a:prstClr val="black"/>
                </a:solidFill>
                <a:latin typeface="Arial"/>
                <a:cs typeface="Arial"/>
              </a:rPr>
              <a:t>.</a:t>
            </a:r>
          </a:p>
          <a:p>
            <a:pPr marL="12700" indent="0" algn="just">
              <a:spcBef>
                <a:spcPts val="600"/>
              </a:spcBef>
              <a:buNone/>
            </a:pPr>
            <a:r>
              <a:rPr lang="fr-FR" sz="1200" dirty="0" smtClean="0">
                <a:latin typeface="Arial"/>
                <a:cs typeface="Arial"/>
              </a:rPr>
              <a:t>Le code suivant permet de visualiser le déclenchement des</a:t>
            </a:r>
            <a:r>
              <a:rPr lang="fr-FR" sz="1200" spc="-10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sauvegardes:</a:t>
            </a:r>
          </a:p>
          <a:p>
            <a:pPr marL="12700" lvl="0" indent="0" algn="just">
              <a:spcBef>
                <a:spcPts val="600"/>
              </a:spcBef>
              <a:buNone/>
            </a:pP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6" name="object 4"/>
          <p:cNvSpPr txBox="1"/>
          <p:nvPr/>
        </p:nvSpPr>
        <p:spPr>
          <a:xfrm>
            <a:off x="803817" y="4732930"/>
            <a:ext cx="7368581" cy="938719"/>
          </a:xfrm>
          <a:prstGeom prst="rect">
            <a:avLst/>
          </a:prstGeom>
          <a:solidFill>
            <a:srgbClr val="F4F4DB"/>
          </a:solidFill>
          <a:ln w="6350">
            <a:solidFill>
              <a:srgbClr val="A8A8A8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00"/>
              </a:spcBef>
            </a:pPr>
            <a:r>
              <a:rPr sz="1400" b="1" dirty="0">
                <a:solidFill>
                  <a:srgbClr val="008000"/>
                </a:solidFill>
                <a:latin typeface="Courier New"/>
                <a:cs typeface="Courier New"/>
              </a:rPr>
              <a:t>protected </a:t>
            </a:r>
            <a:r>
              <a:rPr sz="1400" dirty="0">
                <a:solidFill>
                  <a:srgbClr val="AF003F"/>
                </a:solidFill>
                <a:latin typeface="Courier New"/>
                <a:cs typeface="Courier New"/>
              </a:rPr>
              <a:t>void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onSaveInstanceState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400" dirty="0">
                <a:latin typeface="Courier New"/>
                <a:cs typeface="Courier New"/>
              </a:rPr>
              <a:t>Bundle outState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  <a:r>
              <a:rPr sz="14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441959">
              <a:lnSpc>
                <a:spcPct val="100000"/>
              </a:lnSpc>
            </a:pPr>
            <a:r>
              <a:rPr sz="1400" b="1" dirty="0">
                <a:solidFill>
                  <a:srgbClr val="008000"/>
                </a:solidFill>
                <a:latin typeface="Courier New"/>
                <a:cs typeface="Courier New"/>
              </a:rPr>
              <a:t>super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400" dirty="0">
                <a:solidFill>
                  <a:srgbClr val="7C9028"/>
                </a:solidFill>
                <a:latin typeface="Courier New"/>
                <a:cs typeface="Courier New"/>
              </a:rPr>
              <a:t>onSaveInstanceState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400" dirty="0">
                <a:latin typeface="Courier New"/>
                <a:cs typeface="Courier New"/>
              </a:rPr>
              <a:t>outState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  <a:p>
            <a:pPr marL="4419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Toast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400" dirty="0">
                <a:solidFill>
                  <a:srgbClr val="7C9028"/>
                </a:solidFill>
                <a:latin typeface="Courier New"/>
                <a:cs typeface="Courier New"/>
              </a:rPr>
              <a:t>makeText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400" b="1" dirty="0">
                <a:solidFill>
                  <a:srgbClr val="008000"/>
                </a:solidFill>
                <a:latin typeface="Courier New"/>
                <a:cs typeface="Courier New"/>
              </a:rPr>
              <a:t>this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BA2121"/>
                </a:solidFill>
                <a:latin typeface="Courier New"/>
                <a:cs typeface="Courier New"/>
              </a:rPr>
              <a:t>"Sauvegarde !"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Toast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400" dirty="0">
                <a:solidFill>
                  <a:srgbClr val="7C9028"/>
                </a:solidFill>
                <a:latin typeface="Courier New"/>
                <a:cs typeface="Courier New"/>
              </a:rPr>
              <a:t>LENGTH_LONG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).</a:t>
            </a:r>
            <a:r>
              <a:rPr sz="1400" dirty="0">
                <a:solidFill>
                  <a:srgbClr val="7C9028"/>
                </a:solidFill>
                <a:latin typeface="Courier New"/>
                <a:cs typeface="Courier New"/>
              </a:rPr>
              <a:t>show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();</a:t>
            </a:r>
            <a:endParaRPr sz="140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38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latin typeface="Arial"/>
                <a:cs typeface="Arial"/>
              </a:rPr>
              <a:t>Interfaces</a:t>
            </a:r>
            <a:r>
              <a:rPr lang="fr-FR" b="1" spc="-80" dirty="0" smtClean="0">
                <a:latin typeface="Arial"/>
                <a:cs typeface="Arial"/>
              </a:rPr>
              <a:t> </a:t>
            </a:r>
            <a:r>
              <a:rPr lang="fr-FR" b="1" dirty="0" smtClean="0">
                <a:latin typeface="Arial"/>
                <a:cs typeface="Arial"/>
              </a:rPr>
              <a:t>graphiques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00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latin typeface="Arial"/>
                <a:cs typeface="Arial"/>
              </a:rPr>
              <a:t>Vues et</a:t>
            </a:r>
            <a:r>
              <a:rPr lang="fr-FR" b="1" spc="-5" dirty="0" smtClean="0">
                <a:latin typeface="Arial"/>
                <a:cs typeface="Arial"/>
              </a:rPr>
              <a:t> </a:t>
            </a:r>
            <a:r>
              <a:rPr lang="fr-FR" b="1" dirty="0" smtClean="0">
                <a:latin typeface="Arial"/>
                <a:cs typeface="Arial"/>
              </a:rPr>
              <a:t>gabarits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79512" y="908720"/>
            <a:ext cx="8686800" cy="5073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 smtClean="0">
                <a:latin typeface="Arial"/>
                <a:cs typeface="Arial"/>
              </a:rPr>
              <a:t>Les</a:t>
            </a:r>
            <a:r>
              <a:rPr sz="1200" b="1" spc="150" dirty="0" smtClean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éléments</a:t>
            </a:r>
            <a:r>
              <a:rPr sz="1200" b="1" spc="1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graphiques</a:t>
            </a:r>
            <a:r>
              <a:rPr sz="1200" b="1" spc="1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héritent</a:t>
            </a:r>
            <a:r>
              <a:rPr sz="1200" b="1" spc="1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1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la</a:t>
            </a:r>
            <a:r>
              <a:rPr sz="1200" b="1" spc="1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classe</a:t>
            </a:r>
            <a:r>
              <a:rPr sz="1200" b="1" spc="1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View.</a:t>
            </a:r>
            <a:r>
              <a:rPr sz="1200" b="1" spc="1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On</a:t>
            </a:r>
            <a:r>
              <a:rPr sz="1200" b="1" spc="1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peut</a:t>
            </a:r>
            <a:r>
              <a:rPr sz="1200" b="1" spc="1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regrouper</a:t>
            </a:r>
            <a:r>
              <a:rPr sz="1200" b="1" spc="1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des</a:t>
            </a:r>
            <a:r>
              <a:rPr sz="1200" b="1" spc="1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éléments</a:t>
            </a:r>
            <a:r>
              <a:rPr sz="1200" b="1" spc="1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graphiques</a:t>
            </a:r>
            <a:r>
              <a:rPr sz="1200" b="1" spc="1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dans</a:t>
            </a:r>
            <a:r>
              <a:rPr sz="1200" b="1" spc="1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une</a:t>
            </a:r>
            <a:r>
              <a:rPr sz="1200" b="1" spc="1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ViewGroup.</a:t>
            </a:r>
            <a:r>
              <a:rPr sz="1200" b="1" spc="1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Des</a:t>
            </a: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ViewGroup particuliers sont prédéfinis: ce sont des gabarits (</a:t>
            </a:r>
            <a:r>
              <a:rPr sz="1200" b="1" i="1" dirty="0">
                <a:latin typeface="Arial"/>
                <a:cs typeface="Arial"/>
              </a:rPr>
              <a:t>layout</a:t>
            </a:r>
            <a:r>
              <a:rPr sz="1200" b="1" dirty="0">
                <a:latin typeface="Arial"/>
                <a:cs typeface="Arial"/>
              </a:rPr>
              <a:t>) qui proposent une prédispositions des objets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graphiques: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b="1" dirty="0">
              <a:latin typeface="Times New Roman"/>
              <a:cs typeface="Times New Roman"/>
            </a:endParaRPr>
          </a:p>
          <a:p>
            <a:pPr marL="12700" indent="218440">
              <a:lnSpc>
                <a:spcPct val="100000"/>
              </a:lnSpc>
              <a:buFont typeface="Arial"/>
              <a:buChar char="•"/>
              <a:tabLst>
                <a:tab pos="304800" algn="l"/>
              </a:tabLst>
            </a:pPr>
            <a:r>
              <a:rPr sz="1200" b="1" dirty="0">
                <a:latin typeface="Arial"/>
                <a:cs typeface="Arial"/>
              </a:rPr>
              <a:t>LinearLayout: dispose les éléments de gauche à droite ou du haut vers le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bas</a:t>
            </a:r>
          </a:p>
          <a:p>
            <a:pPr marL="12700" indent="21844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04800" algn="l"/>
              </a:tabLst>
            </a:pPr>
            <a:r>
              <a:rPr sz="1200" b="1" dirty="0">
                <a:latin typeface="Arial"/>
                <a:cs typeface="Arial"/>
              </a:rPr>
              <a:t>RelativeLayout: les éléments enfants sont placés les uns par rapport aux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autres</a:t>
            </a:r>
          </a:p>
          <a:p>
            <a:pPr marL="12700" indent="21844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04800" algn="l"/>
              </a:tabLst>
            </a:pPr>
            <a:r>
              <a:rPr sz="1200" b="1" dirty="0">
                <a:latin typeface="Arial"/>
                <a:cs typeface="Arial"/>
              </a:rPr>
              <a:t>TableLayout: disposition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matricielle</a:t>
            </a:r>
          </a:p>
          <a:p>
            <a:pPr marL="12700" indent="21844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04800" algn="l"/>
              </a:tabLst>
            </a:pPr>
            <a:r>
              <a:rPr sz="1200" b="1" dirty="0">
                <a:latin typeface="Arial"/>
                <a:cs typeface="Arial"/>
              </a:rPr>
              <a:t>FrameLayout: disposition en haut à gauche en empilant les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éléments</a:t>
            </a:r>
          </a:p>
          <a:p>
            <a:pPr marL="12700" indent="21844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04800" algn="l"/>
              </a:tabLst>
            </a:pPr>
            <a:r>
              <a:rPr sz="1200" b="1" dirty="0">
                <a:latin typeface="Arial"/>
                <a:cs typeface="Arial"/>
              </a:rPr>
              <a:t>GridLayout: disposition matricielle avec N colonnes et un nombre infini de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lignes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sz="1200" b="1" dirty="0">
                <a:latin typeface="Arial"/>
                <a:cs typeface="Arial"/>
              </a:rPr>
              <a:t>Les déclarations se font principalement en XML, ce qui évite de passer par les instanciations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Java.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i="1" dirty="0">
                <a:latin typeface="Arial"/>
                <a:cs typeface="Arial"/>
              </a:rPr>
              <a:t>Attributs des</a:t>
            </a:r>
            <a:r>
              <a:rPr sz="1600" b="1" i="1" spc="-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gabarits</a:t>
            </a:r>
            <a:endParaRPr sz="16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latin typeface="Arial"/>
                <a:cs typeface="Arial"/>
              </a:rPr>
              <a:t>Les attributs des gabarits permettent de spécifier des attributs supplémentaires. Les plus importants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sont: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b="1" dirty="0">
              <a:latin typeface="Times New Roman"/>
              <a:cs typeface="Times New Roman"/>
            </a:endParaRPr>
          </a:p>
          <a:p>
            <a:pPr marL="12700" indent="218440">
              <a:lnSpc>
                <a:spcPct val="100000"/>
              </a:lnSpc>
              <a:buFont typeface="Arial"/>
              <a:buChar char="•"/>
              <a:tabLst>
                <a:tab pos="304800" algn="l"/>
              </a:tabLst>
            </a:pPr>
            <a:r>
              <a:rPr sz="1200" b="1" dirty="0">
                <a:latin typeface="Arial"/>
                <a:cs typeface="Arial"/>
              </a:rPr>
              <a:t>android:layout_width et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android:layout_height: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100" b="1" dirty="0">
              <a:latin typeface="Times New Roman"/>
              <a:cs typeface="Times New Roman"/>
            </a:endParaRPr>
          </a:p>
          <a:p>
            <a:pPr marL="52324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• ="match_parent": l'élément remplit tout l'élément</a:t>
            </a:r>
            <a:r>
              <a:rPr sz="1200" b="1" spc="-1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parent</a:t>
            </a:r>
          </a:p>
          <a:p>
            <a:pPr marL="52324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latin typeface="Arial"/>
                <a:cs typeface="Arial"/>
              </a:rPr>
              <a:t>• ="wrap_content": prend la place minimum nécessaire à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l'affichage</a:t>
            </a:r>
          </a:p>
          <a:p>
            <a:pPr marL="52324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latin typeface="Arial"/>
                <a:cs typeface="Arial"/>
              </a:rPr>
              <a:t>• ="fill_parent": comme match_parent (deprecated,</a:t>
            </a:r>
            <a:r>
              <a:rPr sz="1200" b="1" spc="-1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API&lt;8)</a:t>
            </a:r>
          </a:p>
          <a:p>
            <a:pPr marL="12700" indent="21844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04800" algn="l"/>
              </a:tabLst>
            </a:pPr>
            <a:r>
              <a:rPr sz="1200" b="1" dirty="0">
                <a:latin typeface="Arial"/>
                <a:cs typeface="Arial"/>
              </a:rPr>
              <a:t>android:orientation: définit l'orientation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d'empilement</a:t>
            </a:r>
          </a:p>
          <a:p>
            <a:pPr marL="12700" marR="3413760" indent="218440">
              <a:lnSpc>
                <a:spcPct val="131300"/>
              </a:lnSpc>
              <a:spcBef>
                <a:spcPts val="300"/>
              </a:spcBef>
              <a:buFont typeface="Arial"/>
              <a:buChar char="•"/>
              <a:tabLst>
                <a:tab pos="304800" algn="l"/>
              </a:tabLst>
            </a:pPr>
            <a:r>
              <a:rPr sz="1200" b="1" dirty="0">
                <a:latin typeface="Arial"/>
                <a:cs typeface="Arial"/>
              </a:rPr>
              <a:t>android:gravity: définit l'alignement des</a:t>
            </a:r>
            <a:r>
              <a:rPr sz="1200" b="1" spc="-100" dirty="0">
                <a:latin typeface="Arial"/>
                <a:cs typeface="Arial"/>
              </a:rPr>
              <a:t> </a:t>
            </a:r>
            <a:r>
              <a:rPr sz="1200" b="1" dirty="0" err="1" smtClean="0">
                <a:latin typeface="Arial"/>
                <a:cs typeface="Arial"/>
              </a:rPr>
              <a:t>éléments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5417696"/>
            <a:ext cx="4103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Voir Exemple 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358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7772400" cy="1470025"/>
          </a:xfrm>
        </p:spPr>
        <p:txBody>
          <a:bodyPr/>
          <a:lstStyle/>
          <a:p>
            <a:r>
              <a:rPr lang="fr-FR" b="1" dirty="0" smtClean="0">
                <a:latin typeface="Arial"/>
                <a:cs typeface="Arial"/>
              </a:rPr>
              <a:t> Inclusions de</a:t>
            </a:r>
            <a:r>
              <a:rPr lang="fr-FR" b="1" spc="-5" dirty="0" smtClean="0">
                <a:latin typeface="Arial"/>
                <a:cs typeface="Arial"/>
              </a:rPr>
              <a:t> </a:t>
            </a:r>
            <a:r>
              <a:rPr lang="fr-FR" b="1" dirty="0" smtClean="0">
                <a:latin typeface="Arial"/>
                <a:cs typeface="Arial"/>
              </a:rPr>
              <a:t>gabarits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568952" cy="1752600"/>
          </a:xfrm>
        </p:spPr>
        <p:txBody>
          <a:bodyPr>
            <a:normAutofit/>
          </a:bodyPr>
          <a:lstStyle/>
          <a:p>
            <a:r>
              <a:rPr lang="fr-FR" sz="1800" dirty="0" smtClean="0">
                <a:latin typeface="Arial"/>
                <a:cs typeface="Arial"/>
              </a:rPr>
              <a:t>Les interfaces peuvent aussi inclure d'autres interfaces, permettant de factoriser des morceaux d'interface. On utilise dans ce cas le  mot clef</a:t>
            </a:r>
            <a:r>
              <a:rPr lang="fr-FR" sz="1800" spc="-5" dirty="0" smtClean="0">
                <a:latin typeface="Arial"/>
                <a:cs typeface="Arial"/>
              </a:rPr>
              <a:t> </a:t>
            </a:r>
            <a:r>
              <a:rPr lang="fr-FR" sz="1800" b="1" dirty="0" err="1" smtClean="0">
                <a:latin typeface="Arial"/>
                <a:cs typeface="Arial"/>
              </a:rPr>
              <a:t>include</a:t>
            </a:r>
            <a:endParaRPr lang="fr-FR" sz="18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 txBox="1"/>
          <p:nvPr/>
        </p:nvSpPr>
        <p:spPr>
          <a:xfrm>
            <a:off x="971600" y="2276872"/>
            <a:ext cx="7200800" cy="2277547"/>
          </a:xfrm>
          <a:prstGeom prst="rect">
            <a:avLst/>
          </a:prstGeom>
          <a:solidFill>
            <a:srgbClr val="F4F4DB"/>
          </a:solidFill>
          <a:ln w="6350">
            <a:solidFill>
              <a:srgbClr val="A8A8A8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00"/>
              </a:spcBef>
            </a:pPr>
            <a:r>
              <a:rPr sz="1100" b="1" dirty="0">
                <a:solidFill>
                  <a:srgbClr val="BC7900"/>
                </a:solidFill>
                <a:latin typeface="Courier New"/>
                <a:cs typeface="Courier New"/>
              </a:rPr>
              <a:t>&lt;?xml version="1.0"</a:t>
            </a:r>
            <a:r>
              <a:rPr sz="1100" b="1" spc="-5" dirty="0">
                <a:solidFill>
                  <a:srgbClr val="BC7900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BC7900"/>
                </a:solidFill>
                <a:latin typeface="Courier New"/>
                <a:cs typeface="Courier New"/>
              </a:rPr>
              <a:t>encoding="utf-8"?&gt;</a:t>
            </a:r>
            <a:endParaRPr sz="1100" b="1" dirty="0">
              <a:latin typeface="Courier New"/>
              <a:cs typeface="Courier New"/>
            </a:endParaRPr>
          </a:p>
          <a:p>
            <a:pPr marL="320040" marR="1478280" indent="-244475">
              <a:lnSpc>
                <a:spcPct val="100000"/>
              </a:lnSpc>
            </a:pPr>
            <a:r>
              <a:rPr sz="1100" b="1" dirty="0">
                <a:solidFill>
                  <a:srgbClr val="008000"/>
                </a:solidFill>
                <a:latin typeface="Courier New"/>
                <a:cs typeface="Courier New"/>
              </a:rPr>
              <a:t>&lt;LinearLayout</a:t>
            </a:r>
            <a:r>
              <a:rPr sz="1100" b="1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7C9028"/>
                </a:solidFill>
                <a:latin typeface="Courier New"/>
                <a:cs typeface="Courier New"/>
              </a:rPr>
              <a:t>xmlns:android=</a:t>
            </a:r>
            <a:r>
              <a:rPr sz="1100" b="1" dirty="0">
                <a:solidFill>
                  <a:srgbClr val="BA2121"/>
                </a:solidFill>
                <a:latin typeface="Courier New"/>
                <a:cs typeface="Courier New"/>
                <a:hlinkClick r:id="rId2"/>
              </a:rPr>
              <a:t>"http://schemas.android.com/apk/res/android" </a:t>
            </a:r>
            <a:r>
              <a:rPr sz="1100" b="1" dirty="0">
                <a:solidFill>
                  <a:srgbClr val="BA2121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7C9028"/>
                </a:solidFill>
                <a:latin typeface="Courier New"/>
                <a:cs typeface="Courier New"/>
              </a:rPr>
              <a:t>android:orientation=</a:t>
            </a:r>
            <a:r>
              <a:rPr sz="1100" b="1" dirty="0">
                <a:solidFill>
                  <a:srgbClr val="BA2121"/>
                </a:solidFill>
                <a:latin typeface="Courier New"/>
                <a:cs typeface="Courier New"/>
              </a:rPr>
              <a:t>"vertical"</a:t>
            </a:r>
            <a:endParaRPr sz="1100" b="1" dirty="0">
              <a:latin typeface="Courier New"/>
              <a:cs typeface="Courier New"/>
            </a:endParaRPr>
          </a:p>
          <a:p>
            <a:pPr marL="320040" marR="3429635">
              <a:lnSpc>
                <a:spcPct val="100000"/>
              </a:lnSpc>
            </a:pPr>
            <a:r>
              <a:rPr sz="1100" b="1" dirty="0">
                <a:solidFill>
                  <a:srgbClr val="7C9028"/>
                </a:solidFill>
                <a:latin typeface="Courier New"/>
                <a:cs typeface="Courier New"/>
              </a:rPr>
              <a:t>android:layout_width=</a:t>
            </a:r>
            <a:r>
              <a:rPr sz="1100" b="1" dirty="0">
                <a:solidFill>
                  <a:srgbClr val="BA2121"/>
                </a:solidFill>
                <a:latin typeface="Courier New"/>
                <a:cs typeface="Courier New"/>
              </a:rPr>
              <a:t>"match_parent"  </a:t>
            </a:r>
            <a:r>
              <a:rPr sz="1100" b="1" dirty="0">
                <a:solidFill>
                  <a:srgbClr val="7C9028"/>
                </a:solidFill>
                <a:latin typeface="Courier New"/>
                <a:cs typeface="Courier New"/>
              </a:rPr>
              <a:t>android:layout_height=</a:t>
            </a:r>
            <a:r>
              <a:rPr sz="1100" b="1" dirty="0">
                <a:solidFill>
                  <a:srgbClr val="BA2121"/>
                </a:solidFill>
                <a:latin typeface="Courier New"/>
                <a:cs typeface="Courier New"/>
              </a:rPr>
              <a:t>"</a:t>
            </a:r>
            <a:r>
              <a:rPr sz="1100" b="1" dirty="0" smtClean="0">
                <a:solidFill>
                  <a:srgbClr val="BA2121"/>
                </a:solidFill>
                <a:latin typeface="Courier New"/>
                <a:cs typeface="Courier New"/>
              </a:rPr>
              <a:t>mat</a:t>
            </a:r>
            <a:r>
              <a:rPr lang="fr-FR" sz="1100" b="1" dirty="0" smtClean="0">
                <a:solidFill>
                  <a:srgbClr val="BA2121"/>
                </a:solidFill>
                <a:latin typeface="Courier New"/>
                <a:cs typeface="Courier New"/>
              </a:rPr>
              <a:t>c</a:t>
            </a:r>
            <a:r>
              <a:rPr sz="1100" b="1" dirty="0" err="1" smtClean="0">
                <a:solidFill>
                  <a:srgbClr val="BA2121"/>
                </a:solidFill>
                <a:latin typeface="Courier New"/>
                <a:cs typeface="Courier New"/>
              </a:rPr>
              <a:t>h_parent</a:t>
            </a:r>
            <a:r>
              <a:rPr sz="1100" b="1" dirty="0">
                <a:solidFill>
                  <a:srgbClr val="BA2121"/>
                </a:solidFill>
                <a:latin typeface="Courier New"/>
                <a:cs typeface="Courier New"/>
              </a:rPr>
              <a:t>"</a:t>
            </a:r>
            <a:endParaRPr sz="1100" b="1" dirty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100" b="1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endParaRPr sz="1100" b="1" dirty="0">
              <a:latin typeface="Courier New"/>
              <a:cs typeface="Courier New"/>
            </a:endParaRPr>
          </a:p>
          <a:p>
            <a:pPr marL="624840" marR="3124835" indent="-549275">
              <a:lnSpc>
                <a:spcPct val="100000"/>
              </a:lnSpc>
            </a:pPr>
            <a:r>
              <a:rPr sz="1100" b="1" dirty="0">
                <a:solidFill>
                  <a:srgbClr val="008000"/>
                </a:solidFill>
                <a:latin typeface="Courier New"/>
                <a:cs typeface="Courier New"/>
              </a:rPr>
              <a:t>&lt;include </a:t>
            </a:r>
            <a:r>
              <a:rPr sz="1100" b="1" dirty="0">
                <a:solidFill>
                  <a:srgbClr val="7C9028"/>
                </a:solidFill>
                <a:latin typeface="Courier New"/>
                <a:cs typeface="Courier New"/>
              </a:rPr>
              <a:t>android:id=</a:t>
            </a:r>
            <a:r>
              <a:rPr sz="1100" b="1" dirty="0">
                <a:solidFill>
                  <a:srgbClr val="BA2121"/>
                </a:solidFill>
                <a:latin typeface="Courier New"/>
                <a:cs typeface="Courier New"/>
              </a:rPr>
              <a:t>"@+id/include01"  </a:t>
            </a:r>
            <a:r>
              <a:rPr sz="1100" b="1" dirty="0">
                <a:solidFill>
                  <a:srgbClr val="7C9028"/>
                </a:solidFill>
                <a:latin typeface="Courier New"/>
                <a:cs typeface="Courier New"/>
              </a:rPr>
              <a:t>android:layout_width=</a:t>
            </a:r>
            <a:r>
              <a:rPr sz="1100" b="1" dirty="0">
                <a:solidFill>
                  <a:srgbClr val="BA2121"/>
                </a:solidFill>
                <a:latin typeface="Courier New"/>
                <a:cs typeface="Courier New"/>
              </a:rPr>
              <a:t>"wrap_content"  </a:t>
            </a:r>
            <a:r>
              <a:rPr sz="1100" b="1" dirty="0">
                <a:solidFill>
                  <a:srgbClr val="7C9028"/>
                </a:solidFill>
                <a:latin typeface="Courier New"/>
                <a:cs typeface="Courier New"/>
              </a:rPr>
              <a:t>android:layout_height=</a:t>
            </a:r>
            <a:r>
              <a:rPr sz="1100" b="1" dirty="0">
                <a:solidFill>
                  <a:srgbClr val="BA2121"/>
                </a:solidFill>
                <a:latin typeface="Courier New"/>
                <a:cs typeface="Courier New"/>
              </a:rPr>
              <a:t>"wrap_content"  </a:t>
            </a:r>
            <a:r>
              <a:rPr sz="1100" b="1" dirty="0">
                <a:solidFill>
                  <a:srgbClr val="7C9028"/>
                </a:solidFill>
                <a:latin typeface="Courier New"/>
                <a:cs typeface="Courier New"/>
              </a:rPr>
              <a:t>layout=</a:t>
            </a:r>
            <a:r>
              <a:rPr sz="1100" b="1" dirty="0">
                <a:solidFill>
                  <a:srgbClr val="BA2121"/>
                </a:solidFill>
                <a:latin typeface="Courier New"/>
                <a:cs typeface="Courier New"/>
              </a:rPr>
              <a:t>"@layout/acceuil"</a:t>
            </a:r>
            <a:endParaRPr sz="1100" b="1" dirty="0">
              <a:latin typeface="Courier New"/>
              <a:cs typeface="Courier New"/>
            </a:endParaRPr>
          </a:p>
          <a:p>
            <a:pPr marL="624840">
              <a:lnSpc>
                <a:spcPct val="100000"/>
              </a:lnSpc>
            </a:pPr>
            <a:r>
              <a:rPr sz="1100" b="1" dirty="0">
                <a:solidFill>
                  <a:srgbClr val="008000"/>
                </a:solidFill>
                <a:latin typeface="Courier New"/>
                <a:cs typeface="Courier New"/>
              </a:rPr>
              <a:t>&gt;&lt;/include&gt;</a:t>
            </a:r>
            <a:endParaRPr sz="1100" b="1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1100" b="1" dirty="0">
                <a:solidFill>
                  <a:srgbClr val="008000"/>
                </a:solidFill>
                <a:latin typeface="Courier New"/>
                <a:cs typeface="Courier New"/>
              </a:rPr>
              <a:t>&lt;/LinearLayout&gt;</a:t>
            </a:r>
            <a:endParaRPr sz="1100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5748064"/>
            <a:ext cx="66141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Suite interface graphique : positionnement avancé</a:t>
            </a:r>
            <a:endParaRPr lang="fr-FR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353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latin typeface="Arial"/>
                <a:cs typeface="Arial"/>
              </a:rPr>
              <a:t>Les</a:t>
            </a:r>
            <a:r>
              <a:rPr lang="fr-FR" b="1" spc="-100" dirty="0" smtClean="0">
                <a:latin typeface="Arial"/>
                <a:cs typeface="Arial"/>
              </a:rPr>
              <a:t> </a:t>
            </a:r>
            <a:r>
              <a:rPr lang="fr-FR" b="1" dirty="0" err="1" smtClean="0">
                <a:latin typeface="Arial"/>
                <a:cs typeface="Arial"/>
              </a:rPr>
              <a:t>Intents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038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latin typeface="Arial"/>
                <a:cs typeface="Arial"/>
              </a:rPr>
              <a:t>Principe des</a:t>
            </a:r>
            <a:r>
              <a:rPr lang="fr-FR" b="1" spc="-5" dirty="0" smtClean="0">
                <a:latin typeface="Arial"/>
                <a:cs typeface="Arial"/>
              </a:rPr>
              <a:t> </a:t>
            </a:r>
            <a:r>
              <a:rPr lang="fr-FR" b="1" dirty="0" err="1" smtClean="0">
                <a:latin typeface="Arial"/>
                <a:cs typeface="Arial"/>
              </a:rPr>
              <a:t>Intents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fr-FR" dirty="0" smtClean="0">
                <a:latin typeface="Arial"/>
                <a:cs typeface="Arial"/>
              </a:rPr>
              <a:t>Les </a:t>
            </a:r>
            <a:r>
              <a:rPr lang="fr-FR" i="1" dirty="0" err="1" smtClean="0">
                <a:latin typeface="Arial"/>
                <a:cs typeface="Arial"/>
              </a:rPr>
              <a:t>Intents</a:t>
            </a:r>
            <a:r>
              <a:rPr lang="fr-FR" i="1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permettent de gérer l'envoi et la réception de messages afin de faire coopérer les applications. Le but des </a:t>
            </a:r>
            <a:r>
              <a:rPr lang="fr-FR" i="1" dirty="0" err="1" smtClean="0">
                <a:latin typeface="Arial"/>
                <a:cs typeface="Arial"/>
              </a:rPr>
              <a:t>Intents</a:t>
            </a:r>
            <a:r>
              <a:rPr lang="fr-FR" i="1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est de  déléguer une action à un autre composant, une autre application ou une autre activité de l'application</a:t>
            </a:r>
            <a:r>
              <a:rPr lang="fr-FR" spc="-35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courante.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fr-FR" dirty="0" smtClean="0">
                <a:latin typeface="Arial"/>
                <a:cs typeface="Arial"/>
              </a:rPr>
              <a:t>Un objet </a:t>
            </a:r>
            <a:r>
              <a:rPr lang="fr-FR" b="1" dirty="0" err="1" smtClean="0">
                <a:latin typeface="Arial"/>
                <a:cs typeface="Arial"/>
              </a:rPr>
              <a:t>Intent</a:t>
            </a:r>
            <a:r>
              <a:rPr lang="fr-FR" b="1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contient les information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suivantes: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fr-FR" sz="800" dirty="0" smtClean="0">
              <a:latin typeface="Times New Roman"/>
              <a:cs typeface="Times New Roman"/>
            </a:endParaRPr>
          </a:p>
          <a:p>
            <a:pPr marL="304800" indent="-73660">
              <a:tabLst>
                <a:tab pos="304800" algn="l"/>
              </a:tabLst>
            </a:pPr>
            <a:r>
              <a:rPr lang="fr-FR" dirty="0" smtClean="0">
                <a:latin typeface="Arial"/>
                <a:cs typeface="Arial"/>
              </a:rPr>
              <a:t>le nom du composant ciblé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(facultatif)</a:t>
            </a:r>
          </a:p>
          <a:p>
            <a:pPr marL="304800" indent="-73660">
              <a:spcBef>
                <a:spcPts val="600"/>
              </a:spcBef>
              <a:tabLst>
                <a:tab pos="304800" algn="l"/>
              </a:tabLst>
            </a:pPr>
            <a:r>
              <a:rPr lang="fr-FR" dirty="0" smtClean="0">
                <a:latin typeface="Arial"/>
                <a:cs typeface="Arial"/>
              </a:rPr>
              <a:t>l'action à réaliser, sous forme de chaine de</a:t>
            </a:r>
            <a:r>
              <a:rPr lang="fr-FR" spc="-10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caractères</a:t>
            </a:r>
          </a:p>
          <a:p>
            <a:pPr marL="304800" indent="-73660">
              <a:spcBef>
                <a:spcPts val="600"/>
              </a:spcBef>
              <a:tabLst>
                <a:tab pos="304800" algn="l"/>
              </a:tabLst>
            </a:pPr>
            <a:r>
              <a:rPr lang="fr-FR" dirty="0" smtClean="0">
                <a:latin typeface="Arial"/>
                <a:cs typeface="Arial"/>
              </a:rPr>
              <a:t>les données: contenu MIME et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URI</a:t>
            </a:r>
          </a:p>
          <a:p>
            <a:pPr marL="304800" indent="-73660">
              <a:spcBef>
                <a:spcPts val="600"/>
              </a:spcBef>
              <a:tabLst>
                <a:tab pos="304800" algn="l"/>
              </a:tabLst>
            </a:pPr>
            <a:r>
              <a:rPr lang="fr-FR" dirty="0" smtClean="0">
                <a:latin typeface="Arial"/>
                <a:cs typeface="Arial"/>
              </a:rPr>
              <a:t>des données supplémentaires sous forme de paires</a:t>
            </a:r>
            <a:r>
              <a:rPr lang="fr-FR" spc="-10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clef/valeur</a:t>
            </a:r>
          </a:p>
          <a:p>
            <a:pPr marL="304800" indent="-73660">
              <a:spcBef>
                <a:spcPts val="600"/>
              </a:spcBef>
              <a:tabLst>
                <a:tab pos="304800" algn="l"/>
              </a:tabLst>
            </a:pPr>
            <a:r>
              <a:rPr lang="fr-FR" dirty="0" smtClean="0">
                <a:latin typeface="Arial"/>
                <a:cs typeface="Arial"/>
              </a:rPr>
              <a:t>une catégorie pour cibler un type</a:t>
            </a:r>
            <a:r>
              <a:rPr lang="fr-FR" spc="-100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d'application</a:t>
            </a:r>
          </a:p>
          <a:p>
            <a:pPr marL="304800" indent="-73660">
              <a:spcBef>
                <a:spcPts val="600"/>
              </a:spcBef>
              <a:tabLst>
                <a:tab pos="304800" algn="l"/>
              </a:tabLst>
            </a:pPr>
            <a:r>
              <a:rPr lang="fr-FR" dirty="0" smtClean="0">
                <a:latin typeface="Arial"/>
                <a:cs typeface="Arial"/>
              </a:rPr>
              <a:t>des drapeaux (informations</a:t>
            </a:r>
            <a:r>
              <a:rPr lang="fr-FR" spc="-100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supplémentaires)</a:t>
            </a: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lang="fr-FR" dirty="0" smtClean="0">
                <a:latin typeface="Arial"/>
                <a:cs typeface="Arial"/>
              </a:rPr>
              <a:t>On peut envoyer des </a:t>
            </a:r>
            <a:r>
              <a:rPr lang="fr-FR" i="1" dirty="0" err="1" smtClean="0">
                <a:latin typeface="Arial"/>
                <a:cs typeface="Arial"/>
              </a:rPr>
              <a:t>Intents</a:t>
            </a:r>
            <a:r>
              <a:rPr lang="fr-FR" i="1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informatifs pour faire passer des messages. Mais on peut aussi envoyer des </a:t>
            </a:r>
            <a:r>
              <a:rPr lang="fr-FR" i="1" dirty="0" err="1" smtClean="0">
                <a:latin typeface="Arial"/>
                <a:cs typeface="Arial"/>
              </a:rPr>
              <a:t>Intents</a:t>
            </a:r>
            <a:r>
              <a:rPr lang="fr-FR" i="1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servant à lancer  une nouvelle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activité.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19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b="1" dirty="0" err="1" smtClean="0">
                <a:latin typeface="Arial"/>
                <a:cs typeface="Arial"/>
              </a:rPr>
              <a:t>Intents</a:t>
            </a:r>
            <a:r>
              <a:rPr lang="fr-FR" sz="4000" b="1" dirty="0" smtClean="0">
                <a:latin typeface="Arial"/>
                <a:cs typeface="Arial"/>
              </a:rPr>
              <a:t> pour une nouvelle</a:t>
            </a:r>
            <a:r>
              <a:rPr lang="fr-FR" sz="4000" b="1" spc="-10" dirty="0" smtClean="0">
                <a:latin typeface="Arial"/>
                <a:cs typeface="Arial"/>
              </a:rPr>
              <a:t> </a:t>
            </a:r>
            <a:r>
              <a:rPr lang="fr-FR" sz="4000" b="1" dirty="0" smtClean="0">
                <a:latin typeface="Arial"/>
                <a:cs typeface="Arial"/>
              </a:rPr>
              <a:t>activité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 smtClean="0">
                <a:latin typeface="Arial"/>
                <a:cs typeface="Arial"/>
              </a:rPr>
              <a:t>Il y a plusieurs façons de créer l'objet de type </a:t>
            </a:r>
            <a:r>
              <a:rPr lang="fr-FR" sz="1800" i="1" dirty="0" err="1" smtClean="0">
                <a:latin typeface="Arial"/>
                <a:cs typeface="Arial"/>
              </a:rPr>
              <a:t>Intent</a:t>
            </a:r>
            <a:r>
              <a:rPr lang="fr-FR" sz="1800" i="1" dirty="0" smtClean="0">
                <a:latin typeface="Arial"/>
                <a:cs typeface="Arial"/>
              </a:rPr>
              <a:t> </a:t>
            </a:r>
            <a:r>
              <a:rPr lang="fr-FR" sz="1800" dirty="0" smtClean="0">
                <a:latin typeface="Arial"/>
                <a:cs typeface="Arial"/>
              </a:rPr>
              <a:t>qui permettra de lancer une nouvelle activité. Si l'on passe la main à une activité  interne à l'application, on peut créer l'</a:t>
            </a:r>
            <a:r>
              <a:rPr lang="fr-FR" sz="1800" dirty="0" err="1" smtClean="0">
                <a:latin typeface="Arial"/>
                <a:cs typeface="Arial"/>
              </a:rPr>
              <a:t>Intent</a:t>
            </a:r>
            <a:r>
              <a:rPr lang="fr-FR" sz="1800" dirty="0" smtClean="0">
                <a:latin typeface="Arial"/>
                <a:cs typeface="Arial"/>
              </a:rPr>
              <a:t> et passer la classe de l'activité ciblée par</a:t>
            </a:r>
            <a:r>
              <a:rPr lang="fr-FR" sz="1800" spc="-20" dirty="0" smtClean="0">
                <a:latin typeface="Arial"/>
                <a:cs typeface="Arial"/>
              </a:rPr>
              <a:t> </a:t>
            </a:r>
            <a:r>
              <a:rPr lang="fr-FR" sz="1800" dirty="0" smtClean="0">
                <a:latin typeface="Arial"/>
                <a:cs typeface="Arial"/>
              </a:rPr>
              <a:t>l'</a:t>
            </a:r>
            <a:r>
              <a:rPr lang="fr-FR" sz="1800" dirty="0" err="1" smtClean="0">
                <a:latin typeface="Arial"/>
                <a:cs typeface="Arial"/>
              </a:rPr>
              <a:t>Intent</a:t>
            </a:r>
            <a:r>
              <a:rPr lang="fr-FR" sz="1800" dirty="0" smtClean="0">
                <a:latin typeface="Arial"/>
                <a:cs typeface="Arial"/>
              </a:rPr>
              <a:t>:</a:t>
            </a:r>
          </a:p>
          <a:p>
            <a:endParaRPr lang="fr-FR" dirty="0"/>
          </a:p>
        </p:txBody>
      </p:sp>
      <p:sp>
        <p:nvSpPr>
          <p:cNvPr id="4" name="object 5"/>
          <p:cNvSpPr txBox="1"/>
          <p:nvPr/>
        </p:nvSpPr>
        <p:spPr>
          <a:xfrm>
            <a:off x="251520" y="2755771"/>
            <a:ext cx="8784976" cy="477054"/>
          </a:xfrm>
          <a:prstGeom prst="rect">
            <a:avLst/>
          </a:prstGeom>
          <a:solidFill>
            <a:srgbClr val="F4F4DB"/>
          </a:solidFill>
          <a:ln w="6350">
            <a:solidFill>
              <a:srgbClr val="A8A8A8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76200" marR="1722120">
              <a:lnSpc>
                <a:spcPct val="100000"/>
              </a:lnSpc>
              <a:spcBef>
                <a:spcPts val="600"/>
              </a:spcBef>
            </a:pPr>
            <a:r>
              <a:rPr sz="1300" dirty="0">
                <a:latin typeface="Courier New"/>
                <a:cs typeface="Courier New"/>
              </a:rPr>
              <a:t>Intent </a:t>
            </a:r>
            <a:r>
              <a:rPr lang="fr-FR" sz="1300" dirty="0" smtClean="0">
                <a:latin typeface="Courier New"/>
                <a:cs typeface="Courier New"/>
              </a:rPr>
              <a:t>new </a:t>
            </a:r>
            <a:r>
              <a:rPr sz="1300" dirty="0" smtClean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sz="1300" b="1" dirty="0">
                <a:solidFill>
                  <a:srgbClr val="008000"/>
                </a:solidFill>
                <a:latin typeface="Courier New"/>
                <a:cs typeface="Courier New"/>
              </a:rPr>
              <a:t>new </a:t>
            </a:r>
            <a:r>
              <a:rPr sz="1300" dirty="0">
                <a:latin typeface="Courier New"/>
                <a:cs typeface="Courier New"/>
              </a:rPr>
              <a:t>Intent</a:t>
            </a:r>
            <a:r>
              <a:rPr sz="13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300" dirty="0">
                <a:latin typeface="Courier New"/>
                <a:cs typeface="Courier New"/>
              </a:rPr>
              <a:t>getApplicationContext</a:t>
            </a:r>
            <a:r>
              <a:rPr sz="1300" dirty="0">
                <a:solidFill>
                  <a:srgbClr val="666666"/>
                </a:solidFill>
                <a:latin typeface="Courier New"/>
                <a:cs typeface="Courier New"/>
              </a:rPr>
              <a:t>(),</a:t>
            </a:r>
            <a:r>
              <a:rPr sz="1300" spc="-1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fr-FR" sz="1300" dirty="0" err="1" smtClean="0">
                <a:latin typeface="Courier New"/>
                <a:cs typeface="Courier New"/>
              </a:rPr>
              <a:t>ClassCible</a:t>
            </a:r>
            <a:r>
              <a:rPr sz="1300" dirty="0" smtClean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300" dirty="0" smtClean="0">
                <a:solidFill>
                  <a:srgbClr val="7C9028"/>
                </a:solidFill>
                <a:latin typeface="Courier New"/>
                <a:cs typeface="Courier New"/>
              </a:rPr>
              <a:t>class</a:t>
            </a:r>
            <a:r>
              <a:rPr sz="1300" dirty="0">
                <a:solidFill>
                  <a:srgbClr val="666666"/>
                </a:solidFill>
                <a:latin typeface="Courier New"/>
                <a:cs typeface="Courier New"/>
              </a:rPr>
              <a:t>);  </a:t>
            </a:r>
            <a:r>
              <a:rPr sz="1300" dirty="0" err="1" smtClean="0">
                <a:latin typeface="Courier New"/>
                <a:cs typeface="Courier New"/>
              </a:rPr>
              <a:t>startActivity</a:t>
            </a:r>
            <a:r>
              <a:rPr sz="1300" dirty="0" smtClean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lang="fr-FR" sz="1300" dirty="0" smtClean="0">
                <a:latin typeface="Courier New"/>
                <a:cs typeface="Courier New"/>
              </a:rPr>
              <a:t>new</a:t>
            </a:r>
            <a:r>
              <a:rPr sz="1300" dirty="0" smtClean="0">
                <a:solidFill>
                  <a:srgbClr val="666666"/>
                </a:solidFill>
                <a:latin typeface="Courier New"/>
                <a:cs typeface="Courier New"/>
              </a:rPr>
              <a:t>);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539552" y="3489712"/>
            <a:ext cx="8208912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Le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premier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paramètre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construction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l'Intent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fait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contexte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l'application.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Dans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certain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cas,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il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faut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pas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 err="1">
                <a:latin typeface="Arial"/>
                <a:cs typeface="Arial"/>
              </a:rPr>
              <a:t>mettre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this</a:t>
            </a:r>
            <a:r>
              <a:rPr lang="fr-FR" sz="1400" b="1" dirty="0" smtClean="0">
                <a:latin typeface="Arial"/>
                <a:cs typeface="Arial"/>
              </a:rPr>
              <a:t> </a:t>
            </a:r>
            <a:r>
              <a:rPr sz="1400" dirty="0" err="1" smtClean="0">
                <a:latin typeface="Arial"/>
                <a:cs typeface="Arial"/>
              </a:rPr>
              <a:t>mais</a:t>
            </a:r>
            <a:r>
              <a:rPr sz="1400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faire appel à </a:t>
            </a:r>
            <a:r>
              <a:rPr sz="1400" b="1" dirty="0">
                <a:latin typeface="Arial"/>
                <a:cs typeface="Arial"/>
              </a:rPr>
              <a:t>getApplicationContext() </a:t>
            </a:r>
            <a:r>
              <a:rPr sz="1400" dirty="0">
                <a:latin typeface="Arial"/>
                <a:cs typeface="Arial"/>
              </a:rPr>
              <a:t>si l'objet manipulant </a:t>
            </a:r>
            <a:r>
              <a:rPr sz="1400" dirty="0" err="1">
                <a:latin typeface="Arial"/>
                <a:cs typeface="Arial"/>
              </a:rPr>
              <a:t>l'</a:t>
            </a:r>
            <a:r>
              <a:rPr sz="1400" i="1" dirty="0" err="1">
                <a:latin typeface="Arial"/>
                <a:cs typeface="Arial"/>
              </a:rPr>
              <a:t>Intent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dirty="0" err="1" smtClean="0">
                <a:latin typeface="Arial"/>
                <a:cs typeface="Arial"/>
              </a:rPr>
              <a:t>n'hérite</a:t>
            </a:r>
            <a:r>
              <a:rPr sz="1400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pas 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Context</a:t>
            </a:r>
            <a:r>
              <a:rPr sz="1400" dirty="0"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Arial"/>
                <a:cs typeface="Arial"/>
              </a:rPr>
              <a:t>S'il s'agit de passer la main à une autre application, on donne au constructeur de l'Intent les données et l'URI cible: l'OS est chargé  de trouver une application pouvant répondre à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l'Intent.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490" y="5238492"/>
            <a:ext cx="7886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 smtClean="0">
                <a:solidFill>
                  <a:srgbClr val="FF0000"/>
                </a:solidFill>
                <a:latin typeface="Arial"/>
                <a:cs typeface="Arial"/>
              </a:rPr>
              <a:t>Sans oublier de déclarer la nouvelle activité dans le</a:t>
            </a:r>
            <a:r>
              <a:rPr lang="fr-FR" sz="2000" b="1" spc="-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Arial"/>
                <a:cs typeface="Arial"/>
              </a:rPr>
              <a:t>Manifest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lang="fr-FR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76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fr-FR" dirty="0" smtClean="0">
                <a:latin typeface="Arial"/>
                <a:cs typeface="Arial"/>
              </a:rPr>
              <a:t>L'</a:t>
            </a:r>
            <a:r>
              <a:rPr lang="fr-FR" dirty="0" err="1" smtClean="0">
                <a:latin typeface="Arial"/>
                <a:cs typeface="Arial"/>
              </a:rPr>
              <a:t>ecosystème</a:t>
            </a:r>
            <a:r>
              <a:rPr lang="fr-FR" dirty="0" smtClean="0">
                <a:latin typeface="Arial"/>
                <a:cs typeface="Arial"/>
              </a:rPr>
              <a:t> d'Android s'appuie sur deux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piliers: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fr-FR" sz="800" dirty="0" smtClean="0">
              <a:latin typeface="Times New Roman"/>
              <a:cs typeface="Times New Roman"/>
            </a:endParaRPr>
          </a:p>
          <a:p>
            <a:pPr marL="304800" indent="-73660">
              <a:tabLst>
                <a:tab pos="304800" algn="l"/>
              </a:tabLst>
            </a:pPr>
            <a:r>
              <a:rPr lang="fr-FR" dirty="0" smtClean="0">
                <a:latin typeface="Arial"/>
                <a:cs typeface="Arial"/>
              </a:rPr>
              <a:t>le langage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Java ou </a:t>
            </a:r>
            <a:r>
              <a:rPr lang="fr-FR" smtClean="0">
                <a:latin typeface="Arial"/>
                <a:cs typeface="Arial"/>
              </a:rPr>
              <a:t>Kotlin</a:t>
            </a:r>
            <a:endParaRPr lang="fr-FR" dirty="0" smtClean="0">
              <a:latin typeface="Arial"/>
              <a:cs typeface="Arial"/>
            </a:endParaRPr>
          </a:p>
          <a:p>
            <a:pPr marL="304800" indent="-73660">
              <a:spcBef>
                <a:spcPts val="600"/>
              </a:spcBef>
              <a:tabLst>
                <a:tab pos="304800" algn="l"/>
              </a:tabLst>
            </a:pPr>
            <a:r>
              <a:rPr lang="fr-FR" dirty="0" smtClean="0">
                <a:latin typeface="Arial"/>
                <a:cs typeface="Arial"/>
              </a:rPr>
              <a:t>le SDK qui permet d'avoir un environnement de développement facilitant la tâche du</a:t>
            </a:r>
            <a:r>
              <a:rPr lang="fr-FR" spc="-25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développeur</a:t>
            </a: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lang="fr-FR" dirty="0" smtClean="0">
                <a:latin typeface="Arial"/>
                <a:cs typeface="Arial"/>
              </a:rPr>
              <a:t>Le kit de développement donne accès à des exemples, de la documentation mais surtout à l'API de programmation du système et à  un émulateur pour tester ses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applications.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fr-FR" dirty="0" smtClean="0">
                <a:latin typeface="Arial"/>
                <a:cs typeface="Arial"/>
              </a:rPr>
              <a:t>Stratégiquement, Google utilise la licence Apache pour Android ce qui permet la redistribution du code sous forme libre ou non et  d'en faire un usage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commercial.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fr-FR" dirty="0" smtClean="0">
                <a:latin typeface="Arial"/>
                <a:cs typeface="Arial"/>
              </a:rPr>
              <a:t>Le SDK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était: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fr-FR" sz="800" dirty="0" smtClean="0">
              <a:latin typeface="Times New Roman"/>
              <a:cs typeface="Times New Roman"/>
            </a:endParaRPr>
          </a:p>
          <a:p>
            <a:pPr marL="304800" indent="-73660">
              <a:buFont typeface="Arial"/>
              <a:buChar char="•"/>
              <a:tabLst>
                <a:tab pos="304800" algn="l"/>
              </a:tabLst>
            </a:pPr>
            <a:r>
              <a:rPr lang="fr-FR" b="1" dirty="0" smtClean="0">
                <a:latin typeface="Arial"/>
                <a:cs typeface="Arial"/>
              </a:rPr>
              <a:t>anciennement </a:t>
            </a:r>
            <a:r>
              <a:rPr lang="fr-FR" dirty="0" smtClean="0">
                <a:latin typeface="Arial"/>
                <a:cs typeface="Arial"/>
              </a:rPr>
              <a:t>manipulé par un plugin d'Eclipse</a:t>
            </a:r>
            <a:r>
              <a:rPr lang="fr-FR" spc="-10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(obsolète)</a:t>
            </a:r>
          </a:p>
          <a:p>
            <a:pPr marL="304800" indent="-73660">
              <a:spcBef>
                <a:spcPts val="600"/>
              </a:spcBef>
              <a:buFont typeface="Arial"/>
              <a:buChar char="•"/>
              <a:tabLst>
                <a:tab pos="304800" algn="l"/>
              </a:tabLst>
            </a:pPr>
            <a:r>
              <a:rPr lang="fr-FR" b="1" dirty="0" smtClean="0">
                <a:latin typeface="Arial"/>
                <a:cs typeface="Arial"/>
              </a:rPr>
              <a:t>maintenant </a:t>
            </a:r>
            <a:r>
              <a:rPr lang="fr-FR" dirty="0" smtClean="0">
                <a:latin typeface="Arial"/>
                <a:cs typeface="Arial"/>
              </a:rPr>
              <a:t>intégré à Android Studio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(</a:t>
            </a:r>
            <a:r>
              <a:rPr lang="fr-FR" dirty="0" err="1" smtClean="0">
                <a:latin typeface="Arial"/>
                <a:cs typeface="Arial"/>
              </a:rPr>
              <a:t>IntelliJ</a:t>
            </a:r>
            <a:r>
              <a:rPr lang="fr-FR" dirty="0" smtClean="0">
                <a:latin typeface="Arial"/>
                <a:cs typeface="Arial"/>
              </a:rPr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81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1" dirty="0" smtClean="0">
                <a:latin typeface="Arial"/>
                <a:cs typeface="Arial"/>
              </a:rPr>
              <a:t>Retour d'une</a:t>
            </a:r>
            <a:r>
              <a:rPr lang="fr-FR" b="1" i="1" spc="-5" dirty="0" smtClean="0">
                <a:latin typeface="Arial"/>
                <a:cs typeface="Arial"/>
              </a:rPr>
              <a:t> </a:t>
            </a:r>
            <a:r>
              <a:rPr lang="fr-FR" b="1" i="1" dirty="0" smtClean="0">
                <a:latin typeface="Arial"/>
                <a:cs typeface="Arial"/>
              </a:rPr>
              <a:t>activité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620888"/>
          </a:xfrm>
        </p:spPr>
        <p:txBody>
          <a:bodyPr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fr-FR" sz="1600" dirty="0" smtClean="0">
                <a:latin typeface="Arial"/>
                <a:cs typeface="Arial"/>
              </a:rPr>
              <a:t>Lorsque le bouton </a:t>
            </a:r>
            <a:r>
              <a:rPr lang="fr-FR" sz="1600" i="1" dirty="0" smtClean="0">
                <a:latin typeface="Arial"/>
                <a:cs typeface="Arial"/>
              </a:rPr>
              <a:t>retour </a:t>
            </a:r>
            <a:r>
              <a:rPr lang="fr-FR" sz="1600" dirty="0" smtClean="0">
                <a:latin typeface="Arial"/>
                <a:cs typeface="Arial"/>
              </a:rPr>
              <a:t>est pressé, l'activité courante prend fin et revient à l'activité précédente. Cela permet par exemple de  terminer son appel téléphonique et de revenir à l'activité ayant initié</a:t>
            </a:r>
            <a:r>
              <a:rPr lang="fr-FR" sz="1600" spc="-15" dirty="0" smtClean="0">
                <a:latin typeface="Arial"/>
                <a:cs typeface="Arial"/>
              </a:rPr>
              <a:t> </a:t>
            </a:r>
            <a:r>
              <a:rPr lang="fr-FR" sz="1600" dirty="0" smtClean="0">
                <a:latin typeface="Arial"/>
                <a:cs typeface="Arial"/>
              </a:rPr>
              <a:t>l'appel.</a:t>
            </a: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lang="fr-FR" sz="1600" dirty="0" smtClean="0">
                <a:latin typeface="Arial"/>
                <a:cs typeface="Arial"/>
              </a:rPr>
              <a:t>Au sein d'une application, une activité peut vouloir récupérer un code de retour de l'activité "enfant". On utilise pour cela la méthode  </a:t>
            </a:r>
            <a:r>
              <a:rPr lang="fr-FR" sz="1600" b="1" dirty="0" err="1" smtClean="0">
                <a:latin typeface="Arial"/>
                <a:cs typeface="Arial"/>
              </a:rPr>
              <a:t>startActivityForResult</a:t>
            </a:r>
            <a:r>
              <a:rPr lang="fr-FR" sz="1600" b="1" dirty="0" smtClean="0">
                <a:latin typeface="Arial"/>
                <a:cs typeface="Arial"/>
              </a:rPr>
              <a:t> </a:t>
            </a:r>
            <a:r>
              <a:rPr lang="fr-FR" sz="1600" dirty="0" smtClean="0">
                <a:latin typeface="Arial"/>
                <a:cs typeface="Arial"/>
              </a:rPr>
              <a:t>qui envoie un code de retour à l'activité enfant. Lorsque l'activité parent reprend la main, il devient possible  de filtrer le code de retour dans la méthode </a:t>
            </a:r>
            <a:r>
              <a:rPr lang="fr-FR" sz="1600" b="1" dirty="0" err="1" smtClean="0">
                <a:latin typeface="Arial"/>
                <a:cs typeface="Arial"/>
              </a:rPr>
              <a:t>onActivityResult</a:t>
            </a:r>
            <a:r>
              <a:rPr lang="fr-FR" sz="1600" b="1" dirty="0" smtClean="0">
                <a:latin typeface="Arial"/>
                <a:cs typeface="Arial"/>
              </a:rPr>
              <a:t> </a:t>
            </a:r>
            <a:r>
              <a:rPr lang="fr-FR" sz="1600" dirty="0" smtClean="0">
                <a:latin typeface="Arial"/>
                <a:cs typeface="Arial"/>
              </a:rPr>
              <a:t>pour savoir si l'on revient ou pas de l'activité</a:t>
            </a:r>
            <a:r>
              <a:rPr lang="fr-FR" sz="1600" spc="-40" dirty="0" smtClean="0">
                <a:latin typeface="Arial"/>
                <a:cs typeface="Arial"/>
              </a:rPr>
              <a:t> </a:t>
            </a:r>
            <a:r>
              <a:rPr lang="fr-FR" sz="1600" dirty="0" smtClean="0">
                <a:latin typeface="Arial"/>
                <a:cs typeface="Arial"/>
              </a:rPr>
              <a:t>enfant.</a:t>
            </a: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lang="fr-FR" sz="1600" dirty="0" smtClean="0">
                <a:latin typeface="Arial"/>
                <a:cs typeface="Arial"/>
              </a:rPr>
              <a:t>L'appel d'un </a:t>
            </a:r>
            <a:r>
              <a:rPr lang="fr-FR" sz="1600" i="1" dirty="0" err="1" smtClean="0">
                <a:latin typeface="Arial"/>
                <a:cs typeface="Arial"/>
              </a:rPr>
              <a:t>Intent</a:t>
            </a:r>
            <a:r>
              <a:rPr lang="fr-FR" sz="1600" i="1" dirty="0" smtClean="0">
                <a:latin typeface="Arial"/>
                <a:cs typeface="Arial"/>
              </a:rPr>
              <a:t> </a:t>
            </a:r>
            <a:r>
              <a:rPr lang="fr-FR" sz="1600" dirty="0" smtClean="0">
                <a:latin typeface="Arial"/>
                <a:cs typeface="Arial"/>
              </a:rPr>
              <a:t>devient</a:t>
            </a:r>
            <a:r>
              <a:rPr lang="fr-FR" sz="1600" spc="-5" dirty="0" smtClean="0">
                <a:latin typeface="Arial"/>
                <a:cs typeface="Arial"/>
              </a:rPr>
              <a:t> </a:t>
            </a:r>
            <a:r>
              <a:rPr lang="fr-FR" sz="1600" dirty="0" smtClean="0">
                <a:latin typeface="Arial"/>
                <a:cs typeface="Arial"/>
              </a:rPr>
              <a:t>donc:</a:t>
            </a:r>
          </a:p>
          <a:p>
            <a:endParaRPr lang="fr-FR"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467544" y="4295866"/>
            <a:ext cx="8424935" cy="815608"/>
          </a:xfrm>
          <a:prstGeom prst="rect">
            <a:avLst/>
          </a:prstGeom>
          <a:solidFill>
            <a:srgbClr val="F4F4DB"/>
          </a:solidFill>
          <a:ln w="6350">
            <a:solidFill>
              <a:srgbClr val="A8A8A8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008000"/>
                </a:solidFill>
                <a:latin typeface="Courier New"/>
                <a:cs typeface="Courier New"/>
              </a:rPr>
              <a:t>public </a:t>
            </a:r>
            <a:r>
              <a:rPr sz="1200" dirty="0">
                <a:solidFill>
                  <a:srgbClr val="AF003F"/>
                </a:solidFill>
                <a:latin typeface="Courier New"/>
                <a:cs typeface="Courier New"/>
              </a:rPr>
              <a:t>void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onCreate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200" dirty="0">
                <a:latin typeface="Courier New"/>
                <a:cs typeface="Courier New"/>
              </a:rPr>
              <a:t>Bundle savedInstanceState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  <a:r>
              <a:rPr sz="12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198120" marR="1234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Intent login 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sz="1200" b="1" dirty="0">
                <a:solidFill>
                  <a:srgbClr val="008000"/>
                </a:solidFill>
                <a:latin typeface="Courier New"/>
                <a:cs typeface="Courier New"/>
              </a:rPr>
              <a:t>new </a:t>
            </a:r>
            <a:r>
              <a:rPr sz="1200" dirty="0">
                <a:latin typeface="Courier New"/>
                <a:cs typeface="Courier New"/>
              </a:rPr>
              <a:t>Intent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200" dirty="0">
                <a:latin typeface="Courier New"/>
                <a:cs typeface="Courier New"/>
              </a:rPr>
              <a:t>getApplicationContext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(),</a:t>
            </a:r>
            <a:r>
              <a:rPr sz="1200" spc="-1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GivePhoneNumber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00" dirty="0">
                <a:solidFill>
                  <a:srgbClr val="7C9028"/>
                </a:solidFill>
                <a:latin typeface="Courier New"/>
                <a:cs typeface="Courier New"/>
              </a:rPr>
              <a:t>class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);  </a:t>
            </a:r>
            <a:r>
              <a:rPr sz="1200" dirty="0">
                <a:latin typeface="Courier New"/>
                <a:cs typeface="Courier New"/>
              </a:rPr>
              <a:t>startActivityForResult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200" dirty="0">
                <a:latin typeface="Courier New"/>
                <a:cs typeface="Courier New"/>
              </a:rPr>
              <a:t>login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,48);</a:t>
            </a:r>
            <a:endParaRPr sz="120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...</a:t>
            </a:r>
            <a:r>
              <a:rPr sz="12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499" y="5141798"/>
            <a:ext cx="76049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Le filtrage dans la classe parente permet de savoir qui avait appelé cette activité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enfant: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544" y="5589240"/>
            <a:ext cx="8424935" cy="1184940"/>
          </a:xfrm>
          <a:prstGeom prst="rect">
            <a:avLst/>
          </a:prstGeom>
          <a:solidFill>
            <a:srgbClr val="F4F4DB"/>
          </a:solidFill>
          <a:ln w="6350">
            <a:solidFill>
              <a:srgbClr val="A8A8A8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008000"/>
                </a:solidFill>
                <a:latin typeface="Courier New"/>
                <a:cs typeface="Courier New"/>
              </a:rPr>
              <a:t>protected </a:t>
            </a:r>
            <a:r>
              <a:rPr sz="1200" dirty="0">
                <a:solidFill>
                  <a:srgbClr val="AF003F"/>
                </a:solidFill>
                <a:latin typeface="Courier New"/>
                <a:cs typeface="Courier New"/>
              </a:rPr>
              <a:t>void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onActivityResult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200" dirty="0">
                <a:solidFill>
                  <a:srgbClr val="AF003F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latin typeface="Courier New"/>
                <a:cs typeface="Courier New"/>
              </a:rPr>
              <a:t>requestCode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sz="1200" dirty="0">
                <a:solidFill>
                  <a:srgbClr val="AF003F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latin typeface="Courier New"/>
                <a:cs typeface="Courier New"/>
              </a:rPr>
              <a:t>resultCode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sz="1200" dirty="0">
                <a:latin typeface="Courier New"/>
                <a:cs typeface="Courier New"/>
              </a:rPr>
              <a:t>Intent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data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</a:pPr>
            <a:r>
              <a:rPr sz="1200" b="1" dirty="0">
                <a:solidFill>
                  <a:srgbClr val="008000"/>
                </a:solidFill>
                <a:latin typeface="Courier New"/>
                <a:cs typeface="Courier New"/>
              </a:rPr>
              <a:t>if 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200" dirty="0">
                <a:latin typeface="Courier New"/>
                <a:cs typeface="Courier New"/>
              </a:rPr>
              <a:t>requestCode 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sz="12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48)</a:t>
            </a:r>
            <a:endParaRPr sz="1200" dirty="0">
              <a:latin typeface="Courier New"/>
              <a:cs typeface="Courier New"/>
            </a:endParaRPr>
          </a:p>
          <a:p>
            <a:pPr marL="1234440" marR="1234440" indent="-91503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Toast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00" dirty="0">
                <a:solidFill>
                  <a:srgbClr val="7C9028"/>
                </a:solidFill>
                <a:latin typeface="Courier New"/>
                <a:cs typeface="Courier New"/>
              </a:rPr>
              <a:t>makeText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200" b="1" dirty="0">
                <a:solidFill>
                  <a:srgbClr val="008000"/>
                </a:solidFill>
                <a:latin typeface="Courier New"/>
                <a:cs typeface="Courier New"/>
              </a:rPr>
              <a:t>this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sz="1200" dirty="0">
                <a:solidFill>
                  <a:srgbClr val="BA2121"/>
                </a:solidFill>
                <a:latin typeface="Courier New"/>
                <a:cs typeface="Courier New"/>
              </a:rPr>
              <a:t>"Code de requête récupéré (je sais d'ou je</a:t>
            </a:r>
            <a:r>
              <a:rPr sz="1200" spc="-100" dirty="0">
                <a:solidFill>
                  <a:srgbClr val="BA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BA2121"/>
                </a:solidFill>
                <a:latin typeface="Courier New"/>
                <a:cs typeface="Courier New"/>
              </a:rPr>
              <a:t>viens)"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,  </a:t>
            </a:r>
            <a:r>
              <a:rPr sz="1200" dirty="0">
                <a:latin typeface="Courier New"/>
                <a:cs typeface="Courier New"/>
              </a:rPr>
              <a:t>Toast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00" dirty="0">
                <a:solidFill>
                  <a:srgbClr val="7C9028"/>
                </a:solidFill>
                <a:latin typeface="Courier New"/>
                <a:cs typeface="Courier New"/>
              </a:rPr>
              <a:t>LENGTH_LONG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).</a:t>
            </a:r>
            <a:r>
              <a:rPr sz="1200" dirty="0">
                <a:solidFill>
                  <a:srgbClr val="7C9028"/>
                </a:solidFill>
                <a:latin typeface="Courier New"/>
                <a:cs typeface="Courier New"/>
              </a:rPr>
              <a:t>show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();</a:t>
            </a:r>
            <a:endParaRPr sz="120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2413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1" dirty="0" smtClean="0">
                <a:latin typeface="Arial"/>
                <a:cs typeface="Arial"/>
              </a:rPr>
              <a:t>Résultat d'une</a:t>
            </a:r>
            <a:r>
              <a:rPr lang="fr-FR" b="1" i="1" spc="-5" dirty="0" smtClean="0">
                <a:latin typeface="Arial"/>
                <a:cs typeface="Arial"/>
              </a:rPr>
              <a:t> </a:t>
            </a:r>
            <a:r>
              <a:rPr lang="fr-FR" b="1" i="1" dirty="0" smtClean="0">
                <a:latin typeface="Arial"/>
                <a:cs typeface="Arial"/>
              </a:rPr>
              <a:t>activité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620" y="1268760"/>
            <a:ext cx="8229600" cy="1108719"/>
          </a:xfrm>
        </p:spPr>
        <p:txBody>
          <a:bodyPr>
            <a:noAutofit/>
          </a:bodyPr>
          <a:lstStyle/>
          <a:p>
            <a:pPr marL="12700" marR="5080" lvl="0" indent="0">
              <a:spcBef>
                <a:spcPts val="600"/>
              </a:spcBef>
              <a:buNone/>
            </a:pPr>
            <a:r>
              <a:rPr lang="fr-FR" sz="1400" dirty="0">
                <a:solidFill>
                  <a:prstClr val="black"/>
                </a:solidFill>
                <a:latin typeface="Arial"/>
                <a:cs typeface="Arial"/>
              </a:rPr>
              <a:t>Il est aussi possible de définir un résultat d'activité, avant d'appeler explicitement la fin d'une activité avec la méthode </a:t>
            </a:r>
            <a:r>
              <a:rPr lang="fr-FR" sz="1400" b="1" dirty="0">
                <a:solidFill>
                  <a:prstClr val="black"/>
                </a:solidFill>
                <a:latin typeface="Arial"/>
                <a:cs typeface="Arial"/>
              </a:rPr>
              <a:t>finish()</a:t>
            </a:r>
            <a:r>
              <a:rPr lang="fr-FR" sz="1400" dirty="0">
                <a:solidFill>
                  <a:prstClr val="black"/>
                </a:solidFill>
                <a:latin typeface="Arial"/>
                <a:cs typeface="Arial"/>
              </a:rPr>
              <a:t>. Dans  ce cas, la méthode </a:t>
            </a:r>
            <a:r>
              <a:rPr lang="fr-FR" sz="1400" b="1" dirty="0" err="1">
                <a:solidFill>
                  <a:prstClr val="black"/>
                </a:solidFill>
                <a:latin typeface="Arial"/>
                <a:cs typeface="Arial"/>
              </a:rPr>
              <a:t>setResult</a:t>
            </a:r>
            <a:r>
              <a:rPr lang="fr-FR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prstClr val="black"/>
                </a:solidFill>
                <a:latin typeface="Arial"/>
                <a:cs typeface="Arial"/>
              </a:rPr>
              <a:t>permet d'enregistrer un code de retour qu'il sera aussi possible de filtrer dans l'activité</a:t>
            </a:r>
            <a:r>
              <a:rPr lang="fr-FR" sz="1400" spc="-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prstClr val="black"/>
                </a:solidFill>
                <a:latin typeface="Arial"/>
                <a:cs typeface="Arial"/>
              </a:rPr>
              <a:t>parente.</a:t>
            </a:r>
          </a:p>
          <a:p>
            <a:pPr marL="12700" lvl="0" indent="0">
              <a:spcBef>
                <a:spcPts val="600"/>
              </a:spcBef>
              <a:buNone/>
            </a:pPr>
            <a:r>
              <a:rPr lang="fr-FR" sz="1400" dirty="0">
                <a:solidFill>
                  <a:prstClr val="black"/>
                </a:solidFill>
                <a:latin typeface="Arial"/>
                <a:cs typeface="Arial"/>
              </a:rPr>
              <a:t>Dans l'activité enfant, on met</a:t>
            </a:r>
            <a:r>
              <a:rPr lang="fr-FR" sz="1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prstClr val="black"/>
                </a:solidFill>
                <a:latin typeface="Arial"/>
                <a:cs typeface="Arial"/>
              </a:rPr>
              <a:t>donc:</a:t>
            </a:r>
          </a:p>
        </p:txBody>
      </p:sp>
      <p:sp>
        <p:nvSpPr>
          <p:cNvPr id="4" name="object 8"/>
          <p:cNvSpPr txBox="1"/>
          <p:nvPr/>
        </p:nvSpPr>
        <p:spPr>
          <a:xfrm>
            <a:off x="323528" y="2348880"/>
            <a:ext cx="8352928" cy="1800493"/>
          </a:xfrm>
          <a:prstGeom prst="rect">
            <a:avLst/>
          </a:prstGeom>
          <a:solidFill>
            <a:srgbClr val="F4F4DB"/>
          </a:solidFill>
          <a:ln w="6350">
            <a:solidFill>
              <a:srgbClr val="A8A8A8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98120" marR="2759075" indent="-12255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Courier New"/>
                <a:cs typeface="Courier New"/>
              </a:rPr>
              <a:t>Button finish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= (</a:t>
            </a:r>
            <a:r>
              <a:rPr sz="1400" dirty="0">
                <a:latin typeface="Courier New"/>
                <a:cs typeface="Courier New"/>
              </a:rPr>
              <a:t>Button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  <a:r>
              <a:rPr sz="1400" dirty="0">
                <a:latin typeface="Courier New"/>
                <a:cs typeface="Courier New"/>
              </a:rPr>
              <a:t>findViewById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400" dirty="0">
                <a:latin typeface="Courier New"/>
                <a:cs typeface="Courier New"/>
              </a:rPr>
              <a:t>R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400" dirty="0">
                <a:solidFill>
                  <a:srgbClr val="7C9028"/>
                </a:solidFill>
                <a:latin typeface="Courier New"/>
                <a:cs typeface="Courier New"/>
              </a:rPr>
              <a:t>id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400" dirty="0">
                <a:solidFill>
                  <a:srgbClr val="7C9028"/>
                </a:solidFill>
                <a:latin typeface="Courier New"/>
                <a:cs typeface="Courier New"/>
              </a:rPr>
              <a:t>finish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);  </a:t>
            </a:r>
            <a:r>
              <a:rPr sz="1400" dirty="0">
                <a:latin typeface="Courier New"/>
                <a:cs typeface="Courier New"/>
              </a:rPr>
              <a:t>finish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400" dirty="0">
                <a:solidFill>
                  <a:srgbClr val="7C9028"/>
                </a:solidFill>
                <a:latin typeface="Courier New"/>
                <a:cs typeface="Courier New"/>
              </a:rPr>
              <a:t>setOnClickListener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400" b="1" dirty="0">
                <a:solidFill>
                  <a:srgbClr val="008000"/>
                </a:solidFill>
                <a:latin typeface="Courier New"/>
                <a:cs typeface="Courier New"/>
              </a:rPr>
              <a:t>new </a:t>
            </a:r>
            <a:r>
              <a:rPr sz="1400" dirty="0">
                <a:latin typeface="Courier New"/>
                <a:cs typeface="Courier New"/>
              </a:rPr>
              <a:t>OnClickListener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  <a:r>
              <a:rPr sz="1400" spc="-1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</a:pPr>
            <a:r>
              <a:rPr sz="1400" dirty="0">
                <a:solidFill>
                  <a:srgbClr val="AA21FF"/>
                </a:solidFill>
                <a:latin typeface="Courier New"/>
                <a:cs typeface="Courier New"/>
              </a:rPr>
              <a:t>@Override</a:t>
            </a:r>
            <a:endParaRPr sz="1400" dirty="0">
              <a:latin typeface="Courier New"/>
              <a:cs typeface="Courier New"/>
            </a:endParaRPr>
          </a:p>
          <a:p>
            <a:pPr marL="320040" marR="3978275" indent="-122555">
              <a:lnSpc>
                <a:spcPct val="100000"/>
              </a:lnSpc>
            </a:pPr>
            <a:r>
              <a:rPr sz="1400" b="1" dirty="0">
                <a:solidFill>
                  <a:srgbClr val="008000"/>
                </a:solidFill>
                <a:latin typeface="Courier New"/>
                <a:cs typeface="Courier New"/>
              </a:rPr>
              <a:t>public </a:t>
            </a:r>
            <a:r>
              <a:rPr sz="1400" dirty="0">
                <a:solidFill>
                  <a:srgbClr val="AF003F"/>
                </a:solidFill>
                <a:latin typeface="Courier New"/>
                <a:cs typeface="Courier New"/>
              </a:rPr>
              <a:t>void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onClick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400" dirty="0">
                <a:latin typeface="Courier New"/>
                <a:cs typeface="Courier New"/>
              </a:rPr>
              <a:t>View v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  <a:r>
              <a:rPr sz="1400" spc="-1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{  </a:t>
            </a:r>
            <a:r>
              <a:rPr sz="1400" dirty="0">
                <a:latin typeface="Courier New"/>
                <a:cs typeface="Courier New"/>
              </a:rPr>
              <a:t>setResult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(50);</a:t>
            </a:r>
            <a:endParaRPr sz="1400" dirty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finish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();</a:t>
            </a:r>
            <a:endParaRPr sz="1400" dirty="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</a:pP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}});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5" name="object 9"/>
          <p:cNvSpPr txBox="1"/>
          <p:nvPr/>
        </p:nvSpPr>
        <p:spPr>
          <a:xfrm>
            <a:off x="475824" y="4162610"/>
            <a:ext cx="563694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Et la classe parente peut filtrer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ainsi:</a:t>
            </a:r>
          </a:p>
        </p:txBody>
      </p:sp>
      <p:sp>
        <p:nvSpPr>
          <p:cNvPr id="6" name="object 10"/>
          <p:cNvSpPr txBox="1"/>
          <p:nvPr/>
        </p:nvSpPr>
        <p:spPr>
          <a:xfrm>
            <a:off x="342249" y="4509120"/>
            <a:ext cx="8352928" cy="2000548"/>
          </a:xfrm>
          <a:prstGeom prst="rect">
            <a:avLst/>
          </a:prstGeom>
          <a:solidFill>
            <a:srgbClr val="F4F4DB"/>
          </a:solidFill>
          <a:ln w="6350">
            <a:solidFill>
              <a:srgbClr val="A8A8A8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008000"/>
                </a:solidFill>
                <a:latin typeface="Courier New"/>
                <a:cs typeface="Courier New"/>
              </a:rPr>
              <a:t>protected </a:t>
            </a:r>
            <a:r>
              <a:rPr sz="1200" dirty="0">
                <a:solidFill>
                  <a:srgbClr val="AF003F"/>
                </a:solidFill>
                <a:latin typeface="Courier New"/>
                <a:cs typeface="Courier New"/>
              </a:rPr>
              <a:t>void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onActivityResult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200" dirty="0">
                <a:solidFill>
                  <a:srgbClr val="AF003F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latin typeface="Courier New"/>
                <a:cs typeface="Courier New"/>
              </a:rPr>
              <a:t>requestCode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sz="1200" dirty="0">
                <a:solidFill>
                  <a:srgbClr val="AF003F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latin typeface="Courier New"/>
                <a:cs typeface="Courier New"/>
              </a:rPr>
              <a:t>resultCode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sz="1200" dirty="0">
                <a:latin typeface="Courier New"/>
                <a:cs typeface="Courier New"/>
              </a:rPr>
              <a:t>Intent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data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</a:pPr>
            <a:r>
              <a:rPr sz="1200" b="1" dirty="0">
                <a:solidFill>
                  <a:srgbClr val="008000"/>
                </a:solidFill>
                <a:latin typeface="Courier New"/>
                <a:cs typeface="Courier New"/>
              </a:rPr>
              <a:t>if 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200" dirty="0">
                <a:latin typeface="Courier New"/>
                <a:cs typeface="Courier New"/>
              </a:rPr>
              <a:t>requestCode 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sz="12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48)</a:t>
            </a:r>
            <a:endParaRPr sz="1200" dirty="0">
              <a:latin typeface="Courier New"/>
              <a:cs typeface="Courier New"/>
            </a:endParaRPr>
          </a:p>
          <a:p>
            <a:pPr marL="1234440" marR="1234440" indent="-91503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Toast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00" dirty="0">
                <a:solidFill>
                  <a:srgbClr val="7C9028"/>
                </a:solidFill>
                <a:latin typeface="Courier New"/>
                <a:cs typeface="Courier New"/>
              </a:rPr>
              <a:t>makeText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200" b="1" dirty="0">
                <a:solidFill>
                  <a:srgbClr val="008000"/>
                </a:solidFill>
                <a:latin typeface="Courier New"/>
                <a:cs typeface="Courier New"/>
              </a:rPr>
              <a:t>this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sz="1200" dirty="0">
                <a:solidFill>
                  <a:srgbClr val="BA2121"/>
                </a:solidFill>
                <a:latin typeface="Courier New"/>
                <a:cs typeface="Courier New"/>
              </a:rPr>
              <a:t>"Code de requête récupéré (je sais d'ou je</a:t>
            </a:r>
            <a:r>
              <a:rPr sz="1200" spc="-100" dirty="0">
                <a:solidFill>
                  <a:srgbClr val="BA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BA2121"/>
                </a:solidFill>
                <a:latin typeface="Courier New"/>
                <a:cs typeface="Courier New"/>
              </a:rPr>
              <a:t>viens)"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,  </a:t>
            </a:r>
            <a:r>
              <a:rPr sz="1200" dirty="0">
                <a:latin typeface="Courier New"/>
                <a:cs typeface="Courier New"/>
              </a:rPr>
              <a:t>Toast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00" dirty="0">
                <a:solidFill>
                  <a:srgbClr val="7C9028"/>
                </a:solidFill>
                <a:latin typeface="Courier New"/>
                <a:cs typeface="Courier New"/>
              </a:rPr>
              <a:t>LENGTH_LONG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).</a:t>
            </a:r>
            <a:r>
              <a:rPr sz="1200" dirty="0">
                <a:solidFill>
                  <a:srgbClr val="7C9028"/>
                </a:solidFill>
                <a:latin typeface="Courier New"/>
                <a:cs typeface="Courier New"/>
              </a:rPr>
              <a:t>show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();</a:t>
            </a:r>
            <a:endParaRPr sz="1200" dirty="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</a:pPr>
            <a:r>
              <a:rPr sz="1200" b="1" dirty="0">
                <a:solidFill>
                  <a:srgbClr val="008000"/>
                </a:solidFill>
                <a:latin typeface="Courier New"/>
                <a:cs typeface="Courier New"/>
              </a:rPr>
              <a:t>if 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200" dirty="0">
                <a:latin typeface="Courier New"/>
                <a:cs typeface="Courier New"/>
              </a:rPr>
              <a:t>resultCode 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sz="12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50)</a:t>
            </a:r>
            <a:endParaRPr sz="1200" dirty="0">
              <a:latin typeface="Courier New"/>
              <a:cs typeface="Courier New"/>
            </a:endParaRPr>
          </a:p>
          <a:p>
            <a:pPr marL="123444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Courier New"/>
                <a:cs typeface="Courier New"/>
              </a:rPr>
              <a:t>Toast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00" dirty="0">
                <a:solidFill>
                  <a:srgbClr val="7C9028"/>
                </a:solidFill>
                <a:latin typeface="Courier New"/>
                <a:cs typeface="Courier New"/>
              </a:rPr>
              <a:t>makeText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200" b="1" dirty="0">
                <a:solidFill>
                  <a:srgbClr val="008000"/>
                </a:solidFill>
                <a:latin typeface="Courier New"/>
                <a:cs typeface="Courier New"/>
              </a:rPr>
              <a:t>this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sz="1200" dirty="0">
                <a:solidFill>
                  <a:srgbClr val="BA2121"/>
                </a:solidFill>
                <a:latin typeface="Courier New"/>
                <a:cs typeface="Courier New"/>
              </a:rPr>
              <a:t>"Code de retour ok (on m'a renvoyé le bon</a:t>
            </a:r>
            <a:r>
              <a:rPr sz="1200" spc="-35" dirty="0">
                <a:solidFill>
                  <a:srgbClr val="BA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BA2121"/>
                </a:solidFill>
                <a:latin typeface="Courier New"/>
                <a:cs typeface="Courier New"/>
              </a:rPr>
              <a:t>code</a:t>
            </a:r>
            <a:r>
              <a:rPr sz="1200" dirty="0" smtClean="0">
                <a:solidFill>
                  <a:srgbClr val="BA2121"/>
                </a:solidFill>
                <a:latin typeface="Courier New"/>
                <a:cs typeface="Courier New"/>
              </a:rPr>
              <a:t>)"</a:t>
            </a:r>
            <a:r>
              <a:rPr sz="1200" dirty="0" smtClean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lang="fr-FR" sz="1200" dirty="0" smtClean="0">
                <a:latin typeface="Courier New"/>
                <a:cs typeface="Courier New"/>
              </a:rPr>
              <a:t> </a:t>
            </a:r>
            <a:r>
              <a:rPr lang="fr-FR" sz="1200" dirty="0" err="1" smtClean="0">
                <a:latin typeface="Courier New"/>
                <a:cs typeface="Courier New"/>
              </a:rPr>
              <a:t>Toast</a:t>
            </a:r>
            <a:r>
              <a:rPr lang="fr-FR" sz="1200" dirty="0" err="1" smtClean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fr-FR" sz="1200" dirty="0" err="1" smtClean="0">
                <a:solidFill>
                  <a:srgbClr val="7C9028"/>
                </a:solidFill>
                <a:latin typeface="Courier New"/>
                <a:cs typeface="Courier New"/>
              </a:rPr>
              <a:t>LENGTH_LONG</a:t>
            </a:r>
            <a:r>
              <a:rPr lang="fr-FR" sz="1200" dirty="0" smtClean="0">
                <a:solidFill>
                  <a:srgbClr val="666666"/>
                </a:solidFill>
                <a:latin typeface="Courier New"/>
                <a:cs typeface="Courier New"/>
              </a:rPr>
              <a:t>).</a:t>
            </a:r>
            <a:r>
              <a:rPr lang="fr-FR" sz="1200" dirty="0" smtClean="0">
                <a:solidFill>
                  <a:srgbClr val="7C9028"/>
                </a:solidFill>
                <a:latin typeface="Courier New"/>
                <a:cs typeface="Courier New"/>
              </a:rPr>
              <a:t>show</a:t>
            </a:r>
            <a:r>
              <a:rPr lang="fr-FR" sz="1200" dirty="0" smtClean="0">
                <a:solidFill>
                  <a:srgbClr val="666666"/>
                </a:solidFill>
                <a:latin typeface="Courier New"/>
                <a:cs typeface="Courier New"/>
              </a:rPr>
              <a:t>();</a:t>
            </a:r>
            <a:endParaRPr lang="fr-FR" sz="1200" dirty="0" smtClean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lang="fr-FR" sz="1200" dirty="0" smtClean="0">
                <a:solidFill>
                  <a:srgbClr val="666666"/>
                </a:solidFill>
                <a:latin typeface="Courier New"/>
                <a:cs typeface="Courier New"/>
              </a:rPr>
              <a:t>}</a:t>
            </a:r>
            <a:endParaRPr lang="fr-FR" sz="1200" dirty="0" smtClean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560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latin typeface="Arial"/>
                <a:cs typeface="Arial"/>
              </a:rPr>
              <a:t>Ajouter des</a:t>
            </a:r>
            <a:r>
              <a:rPr lang="fr-FR" b="1" spc="-10" dirty="0" smtClean="0">
                <a:latin typeface="Arial"/>
                <a:cs typeface="Arial"/>
              </a:rPr>
              <a:t> </a:t>
            </a:r>
            <a:r>
              <a:rPr lang="fr-FR" b="1" dirty="0" smtClean="0">
                <a:latin typeface="Arial"/>
                <a:cs typeface="Arial"/>
              </a:rPr>
              <a:t>informations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1252736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>
                <a:latin typeface="Arial"/>
                <a:cs typeface="Arial"/>
              </a:rPr>
              <a:t>Les </a:t>
            </a:r>
            <a:r>
              <a:rPr lang="fr-FR" i="1" dirty="0" err="1" smtClean="0">
                <a:latin typeface="Arial"/>
                <a:cs typeface="Arial"/>
              </a:rPr>
              <a:t>Intent</a:t>
            </a:r>
            <a:r>
              <a:rPr lang="fr-FR" i="1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permettent de transporter des informations à destination de l'activité cible. On appelle ces informations des </a:t>
            </a:r>
            <a:r>
              <a:rPr lang="fr-FR" i="1" dirty="0" smtClean="0">
                <a:latin typeface="Arial"/>
                <a:cs typeface="Arial"/>
              </a:rPr>
              <a:t>Extra</a:t>
            </a:r>
            <a:r>
              <a:rPr lang="fr-FR" dirty="0" smtClean="0">
                <a:latin typeface="Arial"/>
                <a:cs typeface="Arial"/>
              </a:rPr>
              <a:t>: les  méthodes permettant de les manipuler sont </a:t>
            </a:r>
            <a:r>
              <a:rPr lang="fr-FR" b="1" dirty="0" err="1" smtClean="0">
                <a:latin typeface="Arial"/>
                <a:cs typeface="Arial"/>
              </a:rPr>
              <a:t>getExtra</a:t>
            </a:r>
            <a:r>
              <a:rPr lang="fr-FR" b="1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et </a:t>
            </a:r>
            <a:r>
              <a:rPr lang="fr-FR" b="1" dirty="0" err="1" smtClean="0">
                <a:latin typeface="Arial"/>
                <a:cs typeface="Arial"/>
              </a:rPr>
              <a:t>putExtra</a:t>
            </a:r>
            <a:r>
              <a:rPr lang="fr-FR" dirty="0" smtClean="0">
                <a:latin typeface="Arial"/>
                <a:cs typeface="Arial"/>
              </a:rPr>
              <a:t>. Lorsqu'on prépare un </a:t>
            </a:r>
            <a:r>
              <a:rPr lang="fr-FR" i="1" dirty="0" err="1" smtClean="0">
                <a:latin typeface="Arial"/>
                <a:cs typeface="Arial"/>
              </a:rPr>
              <a:t>Intent</a:t>
            </a:r>
            <a:r>
              <a:rPr lang="fr-FR" i="1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et que l'on souhaite ajouter une  information de type "clef -&gt; valeur" on </a:t>
            </a:r>
            <a:r>
              <a:rPr lang="fr-FR" dirty="0" err="1" smtClean="0">
                <a:latin typeface="Arial"/>
                <a:cs typeface="Arial"/>
              </a:rPr>
              <a:t>procéde</a:t>
            </a:r>
            <a:r>
              <a:rPr lang="fr-FR" spc="-10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ainsi:</a:t>
            </a:r>
          </a:p>
          <a:p>
            <a:endParaRPr lang="fr-FR" dirty="0"/>
          </a:p>
        </p:txBody>
      </p:sp>
      <p:sp>
        <p:nvSpPr>
          <p:cNvPr id="4" name="object 6"/>
          <p:cNvSpPr txBox="1"/>
          <p:nvPr/>
        </p:nvSpPr>
        <p:spPr>
          <a:xfrm>
            <a:off x="283889" y="2780928"/>
            <a:ext cx="8424936" cy="815608"/>
          </a:xfrm>
          <a:prstGeom prst="rect">
            <a:avLst/>
          </a:prstGeom>
          <a:solidFill>
            <a:srgbClr val="F4F4DB"/>
          </a:solidFill>
          <a:ln w="6350">
            <a:solidFill>
              <a:srgbClr val="A8A8A8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76200" marR="123444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Courier New"/>
                <a:cs typeface="Courier New"/>
              </a:rPr>
              <a:t>Intent callactivity2 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new </a:t>
            </a:r>
            <a:r>
              <a:rPr sz="1600" dirty="0">
                <a:latin typeface="Courier New"/>
                <a:cs typeface="Courier New"/>
              </a:rPr>
              <a:t>Intent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getApplicationContext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(),</a:t>
            </a:r>
            <a:r>
              <a:rPr sz="1600" spc="-1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Activity2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600" dirty="0">
                <a:solidFill>
                  <a:srgbClr val="7C9028"/>
                </a:solidFill>
                <a:latin typeface="Courier New"/>
                <a:cs typeface="Courier New"/>
              </a:rPr>
              <a:t>class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callactivity2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600" dirty="0">
                <a:solidFill>
                  <a:srgbClr val="7C9028"/>
                </a:solidFill>
                <a:latin typeface="Courier New"/>
                <a:cs typeface="Courier New"/>
              </a:rPr>
              <a:t>putExtra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BA2121"/>
                </a:solidFill>
                <a:latin typeface="Courier New"/>
                <a:cs typeface="Courier New"/>
              </a:rPr>
              <a:t>"login"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A2121"/>
                </a:solidFill>
                <a:latin typeface="Courier New"/>
                <a:cs typeface="Courier New"/>
              </a:rPr>
              <a:t>"jfl"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startActivity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callactivity2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283889" y="4005064"/>
            <a:ext cx="84573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Du côté de l'activité recevant l'Intent, on récupère l'information de la manière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suivante:</a:t>
            </a:r>
          </a:p>
        </p:txBody>
      </p:sp>
      <p:sp>
        <p:nvSpPr>
          <p:cNvPr id="6" name="object 8"/>
          <p:cNvSpPr txBox="1"/>
          <p:nvPr/>
        </p:nvSpPr>
        <p:spPr>
          <a:xfrm>
            <a:off x="250484" y="4653136"/>
            <a:ext cx="8457305" cy="569387"/>
          </a:xfrm>
          <a:prstGeom prst="rect">
            <a:avLst/>
          </a:prstGeom>
          <a:solidFill>
            <a:srgbClr val="F4F4DB"/>
          </a:solidFill>
          <a:ln w="6350">
            <a:solidFill>
              <a:srgbClr val="A8A8A8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Courier New"/>
                <a:cs typeface="Courier New"/>
              </a:rPr>
              <a:t>Bundle extras 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6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getIntent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().</a:t>
            </a:r>
            <a:r>
              <a:rPr sz="1600" dirty="0">
                <a:solidFill>
                  <a:srgbClr val="7C9028"/>
                </a:solidFill>
                <a:latin typeface="Courier New"/>
                <a:cs typeface="Courier New"/>
              </a:rPr>
              <a:t>getExtras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();</a:t>
            </a:r>
            <a:endParaRPr sz="160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String s 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new</a:t>
            </a:r>
            <a:r>
              <a:rPr sz="16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String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extras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600" dirty="0">
                <a:solidFill>
                  <a:srgbClr val="7C9028"/>
                </a:solidFill>
                <a:latin typeface="Courier New"/>
                <a:cs typeface="Courier New"/>
              </a:rPr>
              <a:t>getString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BA2121"/>
                </a:solidFill>
                <a:latin typeface="Courier New"/>
                <a:cs typeface="Courier New"/>
              </a:rPr>
              <a:t>"login"</a:t>
            </a:r>
            <a:r>
              <a:rPr sz="1600" dirty="0">
                <a:solidFill>
                  <a:srgbClr val="666666"/>
                </a:solidFill>
                <a:latin typeface="Courier New"/>
                <a:cs typeface="Courier New"/>
              </a:rPr>
              <a:t>));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2821" y="5445224"/>
            <a:ext cx="3945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Voir exemple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399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fr-FR" sz="2400" dirty="0" smtClean="0">
                <a:latin typeface="Arial"/>
                <a:cs typeface="Arial"/>
              </a:rPr>
              <a:t>D'autres actions permettent de lancer des applications tierces pour déléguer un</a:t>
            </a:r>
            <a:r>
              <a:rPr lang="fr-FR" sz="2400" spc="-15" dirty="0" smtClean="0">
                <a:latin typeface="Arial"/>
                <a:cs typeface="Arial"/>
              </a:rPr>
              <a:t> </a:t>
            </a:r>
            <a:r>
              <a:rPr lang="fr-FR" sz="2400" dirty="0" smtClean="0">
                <a:latin typeface="Arial"/>
                <a:cs typeface="Arial"/>
              </a:rPr>
              <a:t>traitement: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fr-FR" sz="500" dirty="0" smtClean="0">
              <a:latin typeface="Times New Roman"/>
              <a:cs typeface="Times New Roman"/>
            </a:endParaRPr>
          </a:p>
          <a:p>
            <a:pPr marL="304800" indent="-73660">
              <a:buFont typeface="Arial"/>
              <a:buChar char="•"/>
              <a:tabLst>
                <a:tab pos="304800" algn="l"/>
              </a:tabLst>
            </a:pPr>
            <a:r>
              <a:rPr lang="fr-FR" sz="2400" b="1" dirty="0" smtClean="0">
                <a:latin typeface="Arial"/>
                <a:cs typeface="Arial"/>
              </a:rPr>
              <a:t>ACTION_CALL (ANSWER, DIAL)</a:t>
            </a:r>
            <a:r>
              <a:rPr lang="fr-FR" sz="2400" dirty="0" smtClean="0">
                <a:latin typeface="Arial"/>
                <a:cs typeface="Arial"/>
              </a:rPr>
              <a:t>: passer/réceptionner/afficher un</a:t>
            </a:r>
            <a:r>
              <a:rPr lang="fr-FR" sz="2400" spc="-10" dirty="0" smtClean="0">
                <a:latin typeface="Arial"/>
                <a:cs typeface="Arial"/>
              </a:rPr>
              <a:t> </a:t>
            </a:r>
            <a:r>
              <a:rPr lang="fr-FR" sz="2400" dirty="0" smtClean="0">
                <a:latin typeface="Arial"/>
                <a:cs typeface="Arial"/>
              </a:rPr>
              <a:t>appel</a:t>
            </a:r>
          </a:p>
          <a:p>
            <a:pPr marL="304800" indent="-73660">
              <a:spcBef>
                <a:spcPts val="600"/>
              </a:spcBef>
              <a:buFont typeface="Arial"/>
              <a:buChar char="•"/>
              <a:tabLst>
                <a:tab pos="304800" algn="l"/>
              </a:tabLst>
            </a:pPr>
            <a:r>
              <a:rPr lang="fr-FR" sz="2400" b="1" dirty="0" smtClean="0">
                <a:latin typeface="Arial"/>
                <a:cs typeface="Arial"/>
              </a:rPr>
              <a:t>ACTION_SEND</a:t>
            </a:r>
            <a:r>
              <a:rPr lang="fr-FR" sz="2400" dirty="0" smtClean="0">
                <a:latin typeface="Arial"/>
                <a:cs typeface="Arial"/>
              </a:rPr>
              <a:t>: envoyer des données par SMS ou</a:t>
            </a:r>
            <a:r>
              <a:rPr lang="fr-FR" sz="2400" spc="-10" dirty="0" smtClean="0">
                <a:latin typeface="Arial"/>
                <a:cs typeface="Arial"/>
              </a:rPr>
              <a:t> </a:t>
            </a:r>
            <a:r>
              <a:rPr lang="fr-FR" sz="2400" dirty="0" smtClean="0">
                <a:latin typeface="Arial"/>
                <a:cs typeface="Arial"/>
              </a:rPr>
              <a:t>E-mail</a:t>
            </a:r>
          </a:p>
          <a:p>
            <a:pPr marL="304800" indent="-73660">
              <a:spcBef>
                <a:spcPts val="600"/>
              </a:spcBef>
              <a:buFont typeface="Arial"/>
              <a:buChar char="•"/>
              <a:tabLst>
                <a:tab pos="304800" algn="l"/>
              </a:tabLst>
            </a:pPr>
            <a:r>
              <a:rPr lang="fr-FR" sz="2400" b="1" dirty="0" smtClean="0">
                <a:latin typeface="Arial"/>
                <a:cs typeface="Arial"/>
              </a:rPr>
              <a:t>ACTION_WEB_SEARCH</a:t>
            </a:r>
            <a:r>
              <a:rPr lang="fr-FR" sz="2400" dirty="0" smtClean="0">
                <a:latin typeface="Arial"/>
                <a:cs typeface="Arial"/>
              </a:rPr>
              <a:t>: rechercher sur</a:t>
            </a:r>
            <a:r>
              <a:rPr lang="fr-FR" sz="2400" spc="-5" dirty="0" smtClean="0">
                <a:latin typeface="Arial"/>
                <a:cs typeface="Arial"/>
              </a:rPr>
              <a:t> </a:t>
            </a:r>
            <a:r>
              <a:rPr lang="fr-FR" sz="2400" dirty="0" smtClean="0">
                <a:latin typeface="Arial"/>
                <a:cs typeface="Arial"/>
              </a:rPr>
              <a:t>internet</a:t>
            </a:r>
          </a:p>
          <a:p>
            <a:pPr marL="304800" indent="-73660">
              <a:spcBef>
                <a:spcPts val="600"/>
              </a:spcBef>
              <a:buFont typeface="Arial"/>
              <a:buChar char="•"/>
              <a:tabLst>
                <a:tab pos="304800" algn="l"/>
              </a:tabLst>
            </a:pPr>
            <a:r>
              <a:rPr lang="fr-FR" sz="2400" dirty="0" smtClean="0">
                <a:latin typeface="Arial"/>
                <a:cs typeface="Arial"/>
              </a:rPr>
              <a:t>Pour plus de détails </a:t>
            </a:r>
            <a:r>
              <a:rPr lang="fr-FR" sz="2400" smtClean="0">
                <a:latin typeface="Arial"/>
                <a:cs typeface="Arial"/>
              </a:rPr>
              <a:t>voir site:</a:t>
            </a:r>
            <a:endParaRPr lang="fr-FR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fr-FR" sz="2800" i="1" dirty="0" smtClean="0"/>
              <a:t>https://developer.android.com/reference/android/content/Intent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74138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fr-FR" sz="3200" b="1" i="1" dirty="0" smtClean="0">
                <a:latin typeface="Arial"/>
                <a:cs typeface="Arial"/>
              </a:rPr>
              <a:t>L'environnement Android</a:t>
            </a:r>
            <a:r>
              <a:rPr lang="fr-FR" sz="3200" b="1" i="1" spc="-5" dirty="0" smtClean="0">
                <a:latin typeface="Arial"/>
                <a:cs typeface="Arial"/>
              </a:rPr>
              <a:t> </a:t>
            </a:r>
            <a:r>
              <a:rPr lang="fr-FR" sz="3200" b="1" i="1" dirty="0" smtClean="0">
                <a:latin typeface="Arial"/>
                <a:cs typeface="Arial"/>
              </a:rPr>
              <a:t>Studio</a:t>
            </a:r>
            <a:r>
              <a:rPr lang="fr-FR" sz="3200" dirty="0" smtClean="0">
                <a:latin typeface="Arial"/>
                <a:cs typeface="Arial"/>
              </a:rPr>
              <a:t/>
            </a:r>
            <a:br>
              <a:rPr lang="fr-FR" sz="3200" dirty="0" smtClean="0">
                <a:latin typeface="Arial"/>
                <a:cs typeface="Arial"/>
              </a:rPr>
            </a:br>
            <a:r>
              <a:rPr lang="fr-FR" sz="2000" dirty="0" smtClean="0">
                <a:latin typeface="Arial"/>
                <a:cs typeface="Arial"/>
              </a:rPr>
              <a:t>Depuis mi-2015, il faut utiliser Android Studio (IDE </a:t>
            </a:r>
            <a:r>
              <a:rPr lang="fr-FR" sz="2000" dirty="0" err="1" smtClean="0">
                <a:latin typeface="Arial"/>
                <a:cs typeface="Arial"/>
              </a:rPr>
              <a:t>IntelliJ</a:t>
            </a:r>
            <a:r>
              <a:rPr lang="fr-FR" sz="2000" dirty="0" smtClean="0">
                <a:latin typeface="Arial"/>
                <a:cs typeface="Arial"/>
              </a:rPr>
              <a:t> ayant subi l'intégration de fonctionnalités de développement</a:t>
            </a:r>
            <a:r>
              <a:rPr lang="fr-FR" sz="2000" spc="-65" dirty="0" smtClean="0">
                <a:latin typeface="Arial"/>
                <a:cs typeface="Arial"/>
              </a:rPr>
              <a:t> </a:t>
            </a:r>
            <a:r>
              <a:rPr lang="fr-FR" sz="2000" dirty="0" smtClean="0">
                <a:latin typeface="Arial"/>
                <a:cs typeface="Arial"/>
              </a:rPr>
              <a:t>Android).</a:t>
            </a:r>
            <a:br>
              <a:rPr lang="fr-FR" sz="2000" dirty="0" smtClean="0">
                <a:latin typeface="Arial"/>
                <a:cs typeface="Arial"/>
              </a:rPr>
            </a:br>
            <a:endParaRPr lang="fr-FR" sz="2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04800" indent="-73660">
              <a:spcBef>
                <a:spcPts val="100"/>
              </a:spcBef>
              <a:tabLst>
                <a:tab pos="304800" algn="l"/>
              </a:tabLst>
            </a:pPr>
            <a:r>
              <a:rPr lang="fr-FR" dirty="0" smtClean="0">
                <a:latin typeface="Arial"/>
                <a:cs typeface="Arial"/>
              </a:rPr>
              <a:t>meilleur intégration du SDK dans Android</a:t>
            </a:r>
            <a:r>
              <a:rPr lang="fr-FR" spc="-15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Studio</a:t>
            </a:r>
          </a:p>
          <a:p>
            <a:pPr marL="304800" indent="-73660">
              <a:spcBef>
                <a:spcPts val="600"/>
              </a:spcBef>
              <a:tabLst>
                <a:tab pos="304800" algn="l"/>
              </a:tabLst>
            </a:pPr>
            <a:r>
              <a:rPr lang="fr-FR" dirty="0" smtClean="0">
                <a:latin typeface="Arial"/>
                <a:cs typeface="Arial"/>
              </a:rPr>
              <a:t>puissance de l'IDE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lang="fr-FR" dirty="0" err="1" smtClean="0">
                <a:latin typeface="Arial"/>
                <a:cs typeface="Arial"/>
              </a:rPr>
              <a:t>IntelliJ</a:t>
            </a:r>
            <a:endParaRPr lang="fr-FR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 smtClean="0"/>
              <a:t>Desavantages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304800" indent="-73660">
              <a:tabLst>
                <a:tab pos="304800" algn="l"/>
              </a:tabLst>
            </a:pPr>
            <a:r>
              <a:rPr lang="fr-FR" dirty="0" smtClean="0">
                <a:latin typeface="Arial"/>
                <a:cs typeface="Arial"/>
              </a:rPr>
              <a:t>lourdeur de l'IDE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lang="fr-FR" dirty="0" err="1" smtClean="0">
                <a:latin typeface="Arial"/>
                <a:cs typeface="Arial"/>
              </a:rPr>
              <a:t>IntelliJ</a:t>
            </a:r>
            <a:endParaRPr lang="fr-FR" dirty="0" smtClean="0">
              <a:latin typeface="Arial"/>
              <a:cs typeface="Arial"/>
            </a:endParaRPr>
          </a:p>
          <a:p>
            <a:pPr marL="304800" indent="-73660">
              <a:spcBef>
                <a:spcPts val="600"/>
              </a:spcBef>
              <a:tabLst>
                <a:tab pos="304800" algn="l"/>
              </a:tabLst>
            </a:pPr>
            <a:r>
              <a:rPr lang="fr-FR" dirty="0" smtClean="0">
                <a:latin typeface="Arial"/>
                <a:cs typeface="Arial"/>
              </a:rPr>
              <a:t>moins d'outils </a:t>
            </a:r>
            <a:r>
              <a:rPr lang="fr-FR" dirty="0" err="1" smtClean="0">
                <a:latin typeface="Arial"/>
                <a:cs typeface="Arial"/>
              </a:rPr>
              <a:t>standalone</a:t>
            </a:r>
            <a:r>
              <a:rPr lang="fr-FR" dirty="0" smtClean="0">
                <a:latin typeface="Arial"/>
                <a:cs typeface="Arial"/>
              </a:rPr>
              <a:t> (gestion des émulateurs, du</a:t>
            </a:r>
            <a:r>
              <a:rPr lang="fr-FR" spc="-20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SDK)</a:t>
            </a:r>
          </a:p>
          <a:p>
            <a:pPr marL="304800" indent="-73660">
              <a:spcBef>
                <a:spcPts val="600"/>
              </a:spcBef>
              <a:tabLst>
                <a:tab pos="304800" algn="l"/>
              </a:tabLst>
            </a:pPr>
            <a:r>
              <a:rPr lang="fr-FR" dirty="0" smtClean="0">
                <a:latin typeface="Arial"/>
                <a:cs typeface="Arial"/>
              </a:rPr>
              <a:t>obligation de s'habituer à un autre</a:t>
            </a:r>
            <a:r>
              <a:rPr lang="fr-FR" spc="-10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IDE</a:t>
            </a:r>
          </a:p>
          <a:p>
            <a:pPr marL="304800" indent="-73660">
              <a:spcBef>
                <a:spcPts val="600"/>
              </a:spcBef>
              <a:tabLst>
                <a:tab pos="304800" algn="l"/>
              </a:tabLst>
            </a:pPr>
            <a:r>
              <a:rPr lang="fr-FR" dirty="0" smtClean="0">
                <a:latin typeface="Arial"/>
                <a:cs typeface="Arial"/>
              </a:rPr>
              <a:t>nouvelle architecture des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répertoires</a:t>
            </a:r>
          </a:p>
          <a:p>
            <a:pPr marL="304800" indent="-73660">
              <a:spcBef>
                <a:spcPts val="600"/>
              </a:spcBef>
              <a:tabLst>
                <a:tab pos="304800" algn="l"/>
              </a:tabLst>
            </a:pPr>
            <a:r>
              <a:rPr lang="fr-FR" dirty="0" smtClean="0">
                <a:latin typeface="Arial"/>
                <a:cs typeface="Arial"/>
              </a:rPr>
              <a:t>gestion des dépendances avec</a:t>
            </a:r>
            <a:r>
              <a:rPr lang="fr-FR" spc="-10" dirty="0" smtClean="0">
                <a:latin typeface="Arial"/>
                <a:cs typeface="Arial"/>
              </a:rPr>
              <a:t> </a:t>
            </a:r>
            <a:r>
              <a:rPr lang="fr-FR" dirty="0" err="1" smtClean="0">
                <a:latin typeface="Arial"/>
                <a:cs typeface="Arial"/>
              </a:rPr>
              <a:t>gradle</a:t>
            </a:r>
            <a:endParaRPr lang="fr-FR" dirty="0" smtClean="0">
              <a:latin typeface="Arial"/>
              <a:cs typeface="Arial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7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Développement 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Le but de ce cours est de découvrir la programmation sous Android, sa plate-forme de développement et les spécificités du</a:t>
            </a:r>
          </a:p>
          <a:p>
            <a:r>
              <a:rPr lang="fr-FR" dirty="0"/>
              <a:t>développement embarqué sur </a:t>
            </a:r>
            <a:r>
              <a:rPr lang="fr-FR" i="1" dirty="0" smtClean="0"/>
              <a:t>Smartphone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0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fr-FR" b="1" i="1" dirty="0" smtClean="0">
                <a:latin typeface="Arial"/>
                <a:cs typeface="Arial"/>
              </a:rPr>
              <a:t>L'architecture d'un projet Android</a:t>
            </a:r>
            <a:r>
              <a:rPr lang="fr-FR" b="1" i="1" spc="-10" dirty="0" smtClean="0">
                <a:latin typeface="Arial"/>
                <a:cs typeface="Arial"/>
              </a:rPr>
              <a:t> </a:t>
            </a:r>
            <a:r>
              <a:rPr lang="fr-FR" b="1" i="1" dirty="0" smtClean="0">
                <a:latin typeface="Arial"/>
                <a:cs typeface="Arial"/>
              </a:rPr>
              <a:t>Studio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fr-FR" dirty="0" smtClean="0"/>
          </a:p>
          <a:p>
            <a:r>
              <a:rPr lang="fr-FR" dirty="0" err="1" smtClean="0"/>
              <a:t>app</a:t>
            </a:r>
            <a:r>
              <a:rPr lang="fr-FR" dirty="0" smtClean="0"/>
              <a:t>: le code de votre application</a:t>
            </a:r>
          </a:p>
          <a:p>
            <a:endParaRPr lang="fr-FR" dirty="0" smtClean="0"/>
          </a:p>
          <a:p>
            <a:r>
              <a:rPr lang="fr-FR" dirty="0" err="1" smtClean="0"/>
              <a:t>build</a:t>
            </a:r>
            <a:r>
              <a:rPr lang="fr-FR" dirty="0" smtClean="0"/>
              <a:t>: le code compilé</a:t>
            </a:r>
          </a:p>
          <a:p>
            <a:r>
              <a:rPr lang="fr-FR" dirty="0" smtClean="0"/>
              <a:t>lib: les librairies natives</a:t>
            </a:r>
          </a:p>
          <a:p>
            <a:r>
              <a:rPr lang="fr-FR" dirty="0" err="1" smtClean="0"/>
              <a:t>src</a:t>
            </a:r>
            <a:r>
              <a:rPr lang="fr-FR" dirty="0" smtClean="0"/>
              <a:t>: les sources de votre applications</a:t>
            </a:r>
          </a:p>
          <a:p>
            <a:endParaRPr lang="fr-FR" dirty="0" smtClean="0"/>
          </a:p>
          <a:p>
            <a:r>
              <a:rPr lang="fr-FR" dirty="0" smtClean="0"/>
              <a:t>main/java: vos classes</a:t>
            </a:r>
          </a:p>
          <a:p>
            <a:r>
              <a:rPr lang="fr-FR" dirty="0" smtClean="0"/>
              <a:t>main/</a:t>
            </a:r>
            <a:r>
              <a:rPr lang="fr-FR" dirty="0" err="1" smtClean="0"/>
              <a:t>res</a:t>
            </a:r>
            <a:r>
              <a:rPr lang="fr-FR" dirty="0" smtClean="0"/>
              <a:t>: vos ressources (XML, images, ...)</a:t>
            </a:r>
          </a:p>
          <a:p>
            <a:r>
              <a:rPr lang="fr-FR" dirty="0" smtClean="0"/>
              <a:t>test: les tests unitaires</a:t>
            </a:r>
          </a:p>
          <a:p>
            <a:r>
              <a:rPr lang="fr-FR" dirty="0" smtClean="0"/>
              <a:t>Des fichiers de configuration:</a:t>
            </a:r>
          </a:p>
          <a:p>
            <a:endParaRPr lang="fr-FR" dirty="0" smtClean="0"/>
          </a:p>
          <a:p>
            <a:r>
              <a:rPr lang="fr-FR" dirty="0" err="1" smtClean="0"/>
              <a:t>build.gradle</a:t>
            </a:r>
            <a:r>
              <a:rPr lang="fr-FR" dirty="0" smtClean="0"/>
              <a:t> (2 instances): règles de dépendance et de compilation</a:t>
            </a:r>
          </a:p>
          <a:p>
            <a:r>
              <a:rPr lang="fr-FR" dirty="0" err="1" smtClean="0"/>
              <a:t>settings.gradle</a:t>
            </a:r>
            <a:r>
              <a:rPr lang="fr-FR" dirty="0" smtClean="0"/>
              <a:t>: liste de toutes les applications à compiler (si plusieurs)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4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i="1" dirty="0" smtClean="0">
                <a:latin typeface="Arial"/>
                <a:cs typeface="Arial"/>
              </a:rPr>
              <a:t>Attention aux vues dans Android</a:t>
            </a:r>
            <a:r>
              <a:rPr lang="fr-FR" sz="3200" b="1" i="1" spc="-15" dirty="0" smtClean="0">
                <a:latin typeface="Arial"/>
                <a:cs typeface="Arial"/>
              </a:rPr>
              <a:t> </a:t>
            </a:r>
            <a:r>
              <a:rPr lang="fr-FR" sz="3200" b="1" i="1" dirty="0" smtClean="0">
                <a:latin typeface="Arial"/>
                <a:cs typeface="Arial"/>
              </a:rPr>
              <a:t>Studio</a:t>
            </a:r>
            <a:r>
              <a:rPr lang="fr-FR" sz="3200" dirty="0" smtClean="0">
                <a:latin typeface="Arial"/>
                <a:cs typeface="Arial"/>
              </a:rPr>
              <a:t/>
            </a:r>
            <a:br>
              <a:rPr lang="fr-FR" sz="3200" dirty="0" smtClean="0">
                <a:latin typeface="Arial"/>
                <a:cs typeface="Arial"/>
              </a:rPr>
            </a:br>
            <a:endParaRPr lang="fr-FR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840760" cy="5293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orme libre 12"/>
          <p:cNvSpPr/>
          <p:nvPr/>
        </p:nvSpPr>
        <p:spPr>
          <a:xfrm>
            <a:off x="2224585" y="1323833"/>
            <a:ext cx="2596759" cy="4258101"/>
          </a:xfrm>
          <a:custGeom>
            <a:avLst/>
            <a:gdLst>
              <a:gd name="connsiteX0" fmla="*/ 2538484 w 2596759"/>
              <a:gd name="connsiteY0" fmla="*/ 4258101 h 4258101"/>
              <a:gd name="connsiteX1" fmla="*/ 2265528 w 2596759"/>
              <a:gd name="connsiteY1" fmla="*/ 1542197 h 4258101"/>
              <a:gd name="connsiteX2" fmla="*/ 0 w 2596759"/>
              <a:gd name="connsiteY2" fmla="*/ 0 h 4258101"/>
              <a:gd name="connsiteX3" fmla="*/ 0 w 2596759"/>
              <a:gd name="connsiteY3" fmla="*/ 0 h 425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6759" h="4258101">
                <a:moveTo>
                  <a:pt x="2538484" y="4258101"/>
                </a:moveTo>
                <a:cubicBezTo>
                  <a:pt x="2613546" y="3254990"/>
                  <a:pt x="2688609" y="2251880"/>
                  <a:pt x="2265528" y="1542197"/>
                </a:cubicBezTo>
                <a:cubicBezTo>
                  <a:pt x="1842447" y="83251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en arc 15"/>
          <p:cNvCxnSpPr/>
          <p:nvPr/>
        </p:nvCxnSpPr>
        <p:spPr>
          <a:xfrm rot="16200000" flipV="1">
            <a:off x="4874501" y="2461493"/>
            <a:ext cx="3905370" cy="1630051"/>
          </a:xfrm>
          <a:prstGeom prst="curvedConnector3">
            <a:avLst>
              <a:gd name="adj1" fmla="val 94032"/>
            </a:avLst>
          </a:prstGeom>
          <a:ln>
            <a:prstDash val="dash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lvl="0">
              <a:spcBef>
                <a:spcPts val="0"/>
              </a:spcBef>
            </a:pPr>
            <a:r>
              <a:rPr lang="fr-FR" sz="2400" b="1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 </a:t>
            </a:r>
            <a:r>
              <a:rPr lang="fr-FR" sz="2400" b="1" i="1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Manifest</a:t>
            </a:r>
            <a:r>
              <a:rPr lang="fr-FR" sz="2400" b="1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de</a:t>
            </a:r>
            <a:r>
              <a:rPr lang="fr-FR" sz="2400" b="1" i="1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fr-FR" sz="2400" b="1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l'application</a:t>
            </a:r>
            <a:r>
              <a:rPr lang="fr-FR" sz="10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/>
            </a:r>
            <a:br>
              <a:rPr lang="fr-FR" sz="10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</a:br>
            <a:r>
              <a:rPr lang="fr-FR" sz="16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 fichier </a:t>
            </a:r>
            <a:r>
              <a:rPr lang="fr-FR" sz="1600" b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AndroidManifest.xml </a:t>
            </a:r>
            <a:r>
              <a:rPr lang="fr-FR" sz="16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déclare l'ensemble des éléments de</a:t>
            </a:r>
            <a:r>
              <a:rPr lang="fr-FR" sz="16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fr-FR" sz="16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l'application</a:t>
            </a:r>
            <a:endParaRPr lang="fr-FR" sz="8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814733" cy="372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2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 smtClean="0">
                <a:latin typeface="Arial"/>
                <a:cs typeface="Arial"/>
              </a:rPr>
              <a:t>Les</a:t>
            </a:r>
            <a:r>
              <a:rPr lang="fr-FR" b="1" spc="-5" dirty="0" smtClean="0">
                <a:latin typeface="Arial"/>
                <a:cs typeface="Arial"/>
              </a:rPr>
              <a:t> </a:t>
            </a:r>
            <a:r>
              <a:rPr lang="fr-FR" b="1" dirty="0" smtClean="0">
                <a:latin typeface="Arial"/>
                <a:cs typeface="Arial"/>
              </a:rPr>
              <a:t>ressources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220" y="1124744"/>
            <a:ext cx="849694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fr-FR" sz="3600" dirty="0" smtClean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lang="fr-FR" sz="1400" dirty="0" smtClean="0">
                <a:latin typeface="Arial"/>
                <a:cs typeface="Arial"/>
              </a:rPr>
              <a:t>Les ressources de l'applications sont utilisées dans le code au travers de la classe statique </a:t>
            </a:r>
            <a:r>
              <a:rPr lang="fr-FR" sz="1400" b="1" dirty="0" smtClean="0">
                <a:latin typeface="Arial"/>
                <a:cs typeface="Arial"/>
              </a:rPr>
              <a:t>R</a:t>
            </a:r>
            <a:r>
              <a:rPr lang="fr-FR" sz="1400" dirty="0" smtClean="0">
                <a:latin typeface="Arial"/>
                <a:cs typeface="Arial"/>
              </a:rPr>
              <a:t>.</a:t>
            </a: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lang="fr-FR" sz="1400" dirty="0" smtClean="0">
                <a:latin typeface="Arial"/>
                <a:cs typeface="Arial"/>
              </a:rPr>
              <a:t> ADT </a:t>
            </a:r>
            <a:r>
              <a:rPr lang="fr-FR" sz="1400" dirty="0" err="1" smtClean="0">
                <a:latin typeface="Arial"/>
                <a:cs typeface="Arial"/>
              </a:rPr>
              <a:t>re-génère</a:t>
            </a:r>
            <a:r>
              <a:rPr lang="fr-FR" sz="1400" dirty="0" smtClean="0">
                <a:latin typeface="Arial"/>
                <a:cs typeface="Arial"/>
              </a:rPr>
              <a:t> automatiquement la  classe statique </a:t>
            </a:r>
            <a:r>
              <a:rPr lang="fr-FR" sz="1400" b="1" dirty="0" smtClean="0">
                <a:latin typeface="Arial"/>
                <a:cs typeface="Arial"/>
              </a:rPr>
              <a:t>R </a:t>
            </a:r>
            <a:r>
              <a:rPr lang="fr-FR" sz="1400" dirty="0" smtClean="0">
                <a:latin typeface="Arial"/>
                <a:cs typeface="Arial"/>
              </a:rPr>
              <a:t>à chaque changement dans le projet. Toutes les ressources sont accessibles au travers de </a:t>
            </a:r>
            <a:r>
              <a:rPr lang="fr-FR" sz="1400" b="1" dirty="0" smtClean="0">
                <a:latin typeface="Arial"/>
                <a:cs typeface="Arial"/>
              </a:rPr>
              <a:t>R</a:t>
            </a:r>
            <a:r>
              <a:rPr lang="fr-FR" sz="1400" dirty="0" smtClean="0">
                <a:latin typeface="Arial"/>
                <a:cs typeface="Arial"/>
              </a:rPr>
              <a:t>, dés qu'elles sont  déclarées dans le fichier XML ou que le fichier associé est déposé dans le répertoire adéquat. Les ressources sont utilisées de la  manière</a:t>
            </a:r>
            <a:r>
              <a:rPr lang="fr-FR" sz="1400" spc="-5" dirty="0" smtClean="0">
                <a:latin typeface="Arial"/>
                <a:cs typeface="Arial"/>
              </a:rPr>
              <a:t> </a:t>
            </a:r>
            <a:r>
              <a:rPr lang="fr-FR" sz="1400" dirty="0" smtClean="0">
                <a:latin typeface="Arial"/>
                <a:cs typeface="Arial"/>
              </a:rPr>
              <a:t>suivante:</a:t>
            </a:r>
            <a:endParaRPr lang="fr-FR" sz="1400" dirty="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21" y="3002181"/>
            <a:ext cx="8148212" cy="43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2220" y="3468994"/>
            <a:ext cx="8496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400" dirty="0">
                <a:latin typeface="Arial"/>
                <a:cs typeface="Arial"/>
              </a:rPr>
              <a:t>qui est de type </a:t>
            </a:r>
            <a:r>
              <a:rPr lang="fr-FR" sz="1400" dirty="0" err="1">
                <a:latin typeface="Arial"/>
                <a:cs typeface="Arial"/>
              </a:rPr>
              <a:t>int</a:t>
            </a:r>
            <a:r>
              <a:rPr lang="fr-FR" sz="1400" dirty="0">
                <a:latin typeface="Arial"/>
                <a:cs typeface="Arial"/>
              </a:rPr>
              <a:t>. Il s'agit en fait de l'identifiant de la ressource. On peut alors utiliser cet identifiant ou récupérer l'instance de la  ressource en utilisant la classe </a:t>
            </a:r>
            <a:r>
              <a:rPr lang="fr-FR" sz="1400" dirty="0" err="1">
                <a:latin typeface="Arial"/>
                <a:cs typeface="Arial"/>
              </a:rPr>
              <a:t>Resources</a:t>
            </a:r>
            <a:r>
              <a:rPr lang="fr-FR" sz="1400" dirty="0">
                <a:latin typeface="Arial"/>
                <a:cs typeface="Arial"/>
              </a:rPr>
              <a:t>: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9" y="4005104"/>
            <a:ext cx="8148213" cy="71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7660" y="4721765"/>
            <a:ext cx="8511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400" dirty="0">
                <a:latin typeface="Arial"/>
                <a:cs typeface="Arial"/>
              </a:rPr>
              <a:t>Une méthode spécifique pour les objets graphiques permet de les récupérer à partir de leur id, ce qui permet d'agir sur ces  instances même si elles ont été créées via leur définition XML:</a:t>
            </a:r>
          </a:p>
        </p:txBody>
      </p:sp>
      <p:sp>
        <p:nvSpPr>
          <p:cNvPr id="10" name="object 2"/>
          <p:cNvSpPr txBox="1"/>
          <p:nvPr/>
        </p:nvSpPr>
        <p:spPr>
          <a:xfrm>
            <a:off x="297659" y="5517232"/>
            <a:ext cx="8162773" cy="446276"/>
          </a:xfrm>
          <a:prstGeom prst="rect">
            <a:avLst/>
          </a:prstGeom>
          <a:solidFill>
            <a:srgbClr val="F4F4DB"/>
          </a:solidFill>
          <a:ln w="6350">
            <a:solidFill>
              <a:srgbClr val="A8A8A8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76200" marR="25146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Courier New"/>
                <a:cs typeface="Courier New"/>
              </a:rPr>
              <a:t>TextView texte 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00" spc="-1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200" dirty="0">
                <a:latin typeface="Courier New"/>
                <a:cs typeface="Courier New"/>
              </a:rPr>
              <a:t>TextView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  <a:r>
              <a:rPr sz="1200" dirty="0">
                <a:latin typeface="Courier New"/>
                <a:cs typeface="Courier New"/>
              </a:rPr>
              <a:t>findViewById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200" dirty="0"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00" dirty="0">
                <a:solidFill>
                  <a:srgbClr val="7C9028"/>
                </a:solidFill>
                <a:latin typeface="Courier New"/>
                <a:cs typeface="Courier New"/>
              </a:rPr>
              <a:t>id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00" dirty="0">
                <a:solidFill>
                  <a:srgbClr val="7C9028"/>
                </a:solidFill>
                <a:latin typeface="Courier New"/>
                <a:cs typeface="Courier New"/>
              </a:rPr>
              <a:t>le_texte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);  </a:t>
            </a:r>
            <a:r>
              <a:rPr sz="1200" dirty="0" err="1" smtClean="0">
                <a:latin typeface="Courier New"/>
                <a:cs typeface="Courier New"/>
              </a:rPr>
              <a:t>texte</a:t>
            </a:r>
            <a:r>
              <a:rPr sz="1200" dirty="0" err="1" smtClean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00" dirty="0" err="1" smtClean="0">
                <a:solidFill>
                  <a:srgbClr val="7C9028"/>
                </a:solidFill>
                <a:latin typeface="Courier New"/>
                <a:cs typeface="Courier New"/>
              </a:rPr>
              <a:t>setText</a:t>
            </a:r>
            <a:r>
              <a:rPr sz="1200" dirty="0" smtClean="0">
                <a:solidFill>
                  <a:srgbClr val="666666"/>
                </a:solidFill>
                <a:latin typeface="Courier New"/>
                <a:cs typeface="Courier New"/>
              </a:rPr>
              <a:t>(</a:t>
            </a:r>
            <a:r>
              <a:rPr sz="1200" dirty="0" smtClean="0">
                <a:solidFill>
                  <a:srgbClr val="BA2121"/>
                </a:solidFill>
                <a:latin typeface="Courier New"/>
                <a:cs typeface="Courier New"/>
              </a:rPr>
              <a:t>"Here we go</a:t>
            </a:r>
            <a:r>
              <a:rPr sz="1200" spc="-15" dirty="0" smtClean="0">
                <a:solidFill>
                  <a:srgbClr val="BA2121"/>
                </a:solidFill>
                <a:latin typeface="Courier New"/>
                <a:cs typeface="Courier New"/>
              </a:rPr>
              <a:t> </a:t>
            </a:r>
            <a:r>
              <a:rPr sz="1200" dirty="0" smtClean="0">
                <a:solidFill>
                  <a:srgbClr val="BA2121"/>
                </a:solidFill>
                <a:latin typeface="Courier New"/>
                <a:cs typeface="Courier New"/>
              </a:rPr>
              <a:t>!"</a:t>
            </a:r>
            <a:r>
              <a:rPr sz="1200" dirty="0" smtClean="0">
                <a:solidFill>
                  <a:srgbClr val="666666"/>
                </a:solidFill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09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805675" cy="494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5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1988</Words>
  <Application>Microsoft Office PowerPoint</Application>
  <PresentationFormat>Affichage à l'écran (4:3)</PresentationFormat>
  <Paragraphs>228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Historique des versions</vt:lpstr>
      <vt:lpstr>Android</vt:lpstr>
      <vt:lpstr>L'environnement Android Studio Depuis mi-2015, il faut utiliser Android Studio (IDE IntelliJ ayant subi l'intégration de fonctionnalités de développement Android). </vt:lpstr>
      <vt:lpstr>Développement Android</vt:lpstr>
      <vt:lpstr>L'architecture d'un projet Android Studio</vt:lpstr>
      <vt:lpstr>Attention aux vues dans Android Studio </vt:lpstr>
      <vt:lpstr>Le Manifest de l'application Le fichier AndroidManifest.xml déclare l'ensemble des éléments de l'application</vt:lpstr>
      <vt:lpstr>Les ressources</vt:lpstr>
      <vt:lpstr>Présentation PowerPoint</vt:lpstr>
      <vt:lpstr>Internationalisation du projet </vt:lpstr>
      <vt:lpstr>Les activités </vt:lpstr>
      <vt:lpstr>Les activités </vt:lpstr>
      <vt:lpstr>Les activités </vt:lpstr>
      <vt:lpstr>Interfaces graphiques </vt:lpstr>
      <vt:lpstr>Vues et gabarits </vt:lpstr>
      <vt:lpstr> Inclusions de gabarits </vt:lpstr>
      <vt:lpstr>Les Intents </vt:lpstr>
      <vt:lpstr>Principe des Intents </vt:lpstr>
      <vt:lpstr>Intents pour une nouvelle activité </vt:lpstr>
      <vt:lpstr>Retour d'une activité </vt:lpstr>
      <vt:lpstr>Résultat d'une activité </vt:lpstr>
      <vt:lpstr>Ajouter des informations 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Android</dc:title>
  <dc:creator>Abdallah</dc:creator>
  <cp:lastModifiedBy>Abdallah</cp:lastModifiedBy>
  <cp:revision>17</cp:revision>
  <dcterms:created xsi:type="dcterms:W3CDTF">2018-09-30T17:33:08Z</dcterms:created>
  <dcterms:modified xsi:type="dcterms:W3CDTF">2019-03-05T20:27:47Z</dcterms:modified>
</cp:coreProperties>
</file>