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7" autoAdjust="0"/>
    <p:restoredTop sz="94660"/>
  </p:normalViewPr>
  <p:slideViewPr>
    <p:cSldViewPr snapToGrid="0">
      <p:cViewPr varScale="1">
        <p:scale>
          <a:sx n="90" d="100"/>
          <a:sy n="90" d="100"/>
        </p:scale>
        <p:origin x="5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4/30/2019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4/30/2019</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4/30/2019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4/30/2019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4/30/2019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4/30/2019</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4/30/2019</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4/30/2019</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C44D-900B-4769-A56A-D8E70CB9302D}"/>
              </a:ext>
            </a:extLst>
          </p:cNvPr>
          <p:cNvSpPr>
            <a:spLocks noGrp="1"/>
          </p:cNvSpPr>
          <p:nvPr>
            <p:ph type="ctrTitle"/>
          </p:nvPr>
        </p:nvSpPr>
        <p:spPr>
          <a:xfrm>
            <a:off x="1600200" y="1783080"/>
            <a:ext cx="8991600" cy="1645920"/>
          </a:xfrm>
        </p:spPr>
        <p:txBody>
          <a:bodyPr/>
          <a:lstStyle/>
          <a:p>
            <a:r>
              <a:rPr lang="en-US" dirty="0"/>
              <a:t>General Contractor Project</a:t>
            </a:r>
          </a:p>
        </p:txBody>
      </p:sp>
      <p:sp>
        <p:nvSpPr>
          <p:cNvPr id="3" name="Subtitle 2">
            <a:extLst>
              <a:ext uri="{FF2B5EF4-FFF2-40B4-BE49-F238E27FC236}">
                <a16:creationId xmlns:a16="http://schemas.microsoft.com/office/drawing/2014/main" id="{868611CF-5F52-4A19-B033-67B9ADD10577}"/>
              </a:ext>
            </a:extLst>
          </p:cNvPr>
          <p:cNvSpPr>
            <a:spLocks noGrp="1"/>
          </p:cNvSpPr>
          <p:nvPr>
            <p:ph type="subTitle" idx="1"/>
          </p:nvPr>
        </p:nvSpPr>
        <p:spPr>
          <a:xfrm>
            <a:off x="2695194" y="4119788"/>
            <a:ext cx="6801612" cy="1239894"/>
          </a:xfrm>
        </p:spPr>
        <p:txBody>
          <a:bodyPr>
            <a:normAutofit lnSpcReduction="10000"/>
          </a:bodyPr>
          <a:lstStyle/>
          <a:p>
            <a:r>
              <a:rPr lang="en-US" dirty="0"/>
              <a:t>Bryan Fendley</a:t>
            </a:r>
          </a:p>
          <a:p>
            <a:r>
              <a:rPr lang="en-US" dirty="0"/>
              <a:t>Trave McFarland</a:t>
            </a:r>
          </a:p>
          <a:p>
            <a:r>
              <a:rPr lang="en-US" dirty="0"/>
              <a:t>Dexter Andrews</a:t>
            </a:r>
          </a:p>
        </p:txBody>
      </p:sp>
    </p:spTree>
    <p:extLst>
      <p:ext uri="{BB962C8B-B14F-4D97-AF65-F5344CB8AC3E}">
        <p14:creationId xmlns:p14="http://schemas.microsoft.com/office/powerpoint/2010/main" val="2028996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23581-7AD7-4C0D-ADB8-A44A3322067B}"/>
              </a:ext>
            </a:extLst>
          </p:cNvPr>
          <p:cNvSpPr>
            <a:spLocks noGrp="1"/>
          </p:cNvSpPr>
          <p:nvPr>
            <p:ph type="title"/>
          </p:nvPr>
        </p:nvSpPr>
        <p:spPr>
          <a:xfrm>
            <a:off x="2231136" y="523613"/>
            <a:ext cx="7729728" cy="1188720"/>
          </a:xfrm>
        </p:spPr>
        <p:txBody>
          <a:bodyPr/>
          <a:lstStyle/>
          <a:p>
            <a:r>
              <a:rPr lang="en-US" dirty="0"/>
              <a:t>Role assignments</a:t>
            </a:r>
          </a:p>
        </p:txBody>
      </p:sp>
      <p:sp>
        <p:nvSpPr>
          <p:cNvPr id="3" name="Content Placeholder 2">
            <a:extLst>
              <a:ext uri="{FF2B5EF4-FFF2-40B4-BE49-F238E27FC236}">
                <a16:creationId xmlns:a16="http://schemas.microsoft.com/office/drawing/2014/main" id="{C87D0ECF-40C7-4DBD-869D-2C949B84A5E6}"/>
              </a:ext>
            </a:extLst>
          </p:cNvPr>
          <p:cNvSpPr>
            <a:spLocks noGrp="1"/>
          </p:cNvSpPr>
          <p:nvPr>
            <p:ph idx="1"/>
          </p:nvPr>
        </p:nvSpPr>
        <p:spPr>
          <a:xfrm>
            <a:off x="2231136" y="2111433"/>
            <a:ext cx="8588848" cy="4222954"/>
          </a:xfrm>
        </p:spPr>
        <p:txBody>
          <a:bodyPr>
            <a:normAutofit/>
          </a:bodyPr>
          <a:lstStyle/>
          <a:p>
            <a:pPr marL="0" indent="0">
              <a:buNone/>
            </a:pPr>
            <a:r>
              <a:rPr lang="en-US" sz="4800" dirty="0">
                <a:latin typeface="+mj-lt"/>
              </a:rPr>
              <a:t>Parts A+B - Trave</a:t>
            </a:r>
          </a:p>
          <a:p>
            <a:pPr marL="0" indent="0">
              <a:buNone/>
            </a:pPr>
            <a:r>
              <a:rPr lang="en-US" sz="4800" dirty="0">
                <a:latin typeface="+mj-lt"/>
              </a:rPr>
              <a:t>Parts C+F - Dexter</a:t>
            </a:r>
          </a:p>
          <a:p>
            <a:pPr marL="0" indent="0">
              <a:buNone/>
            </a:pPr>
            <a:r>
              <a:rPr lang="en-US" sz="4800" dirty="0">
                <a:latin typeface="+mj-lt"/>
              </a:rPr>
              <a:t>Parts D+E - Bryan</a:t>
            </a:r>
          </a:p>
          <a:p>
            <a:pPr marL="0" indent="0">
              <a:buNone/>
            </a:pPr>
            <a:r>
              <a:rPr lang="en-US" sz="4800" dirty="0">
                <a:latin typeface="+mj-lt"/>
              </a:rPr>
              <a:t>Parts G+H - All </a:t>
            </a:r>
          </a:p>
        </p:txBody>
      </p:sp>
    </p:spTree>
    <p:extLst>
      <p:ext uri="{BB962C8B-B14F-4D97-AF65-F5344CB8AC3E}">
        <p14:creationId xmlns:p14="http://schemas.microsoft.com/office/powerpoint/2010/main" val="20785335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6C0AAE-1805-4EF5-805E-066168F2435B}"/>
              </a:ext>
            </a:extLst>
          </p:cNvPr>
          <p:cNvSpPr>
            <a:spLocks noGrp="1"/>
          </p:cNvSpPr>
          <p:nvPr>
            <p:ph type="title"/>
          </p:nvPr>
        </p:nvSpPr>
        <p:spPr>
          <a:xfrm>
            <a:off x="2057013" y="412475"/>
            <a:ext cx="7623544" cy="1188720"/>
          </a:xfrm>
        </p:spPr>
        <p:txBody>
          <a:bodyPr/>
          <a:lstStyle/>
          <a:p>
            <a:r>
              <a:rPr lang="en-US" dirty="0"/>
              <a:t>Parts A+B</a:t>
            </a:r>
          </a:p>
        </p:txBody>
      </p:sp>
      <p:pic>
        <p:nvPicPr>
          <p:cNvPr id="7" name="Content Placeholder 6" descr="A screenshot of a cell phone&#10;&#10;Description automatically generated">
            <a:extLst>
              <a:ext uri="{FF2B5EF4-FFF2-40B4-BE49-F238E27FC236}">
                <a16:creationId xmlns:a16="http://schemas.microsoft.com/office/drawing/2014/main" id="{5AFF9A38-28C4-4141-9C1A-16A2D79A7751}"/>
              </a:ext>
            </a:extLst>
          </p:cNvPr>
          <p:cNvPicPr>
            <a:picLocks noGrp="1" noChangeAspect="1"/>
          </p:cNvPicPr>
          <p:nvPr>
            <p:ph idx="1"/>
          </p:nvPr>
        </p:nvPicPr>
        <p:blipFill>
          <a:blip r:embed="rId2"/>
          <a:stretch>
            <a:fillRect/>
          </a:stretch>
        </p:blipFill>
        <p:spPr>
          <a:xfrm>
            <a:off x="475405" y="2098569"/>
            <a:ext cx="5393380" cy="3908827"/>
          </a:xfrm>
        </p:spPr>
      </p:pic>
      <p:sp>
        <p:nvSpPr>
          <p:cNvPr id="8" name="TextBox 7">
            <a:extLst>
              <a:ext uri="{FF2B5EF4-FFF2-40B4-BE49-F238E27FC236}">
                <a16:creationId xmlns:a16="http://schemas.microsoft.com/office/drawing/2014/main" id="{F03C2A1C-205B-4784-806A-84C09348517F}"/>
              </a:ext>
            </a:extLst>
          </p:cNvPr>
          <p:cNvSpPr txBox="1"/>
          <p:nvPr/>
        </p:nvSpPr>
        <p:spPr>
          <a:xfrm>
            <a:off x="6953693" y="2098569"/>
            <a:ext cx="4338084" cy="1754326"/>
          </a:xfrm>
          <a:prstGeom prst="rect">
            <a:avLst/>
          </a:prstGeom>
          <a:noFill/>
        </p:spPr>
        <p:txBody>
          <a:bodyPr wrap="square" rtlCol="0">
            <a:spAutoFit/>
          </a:bodyPr>
          <a:lstStyle/>
          <a:p>
            <a:r>
              <a:rPr lang="en-US" dirty="0"/>
              <a:t>The user will be able to add a subcontractor to the repository by typing in a name, specialty, and cost per hour.  Doing this gives the opportunity to edit these parts of the subcontractor as well without adding a new one.</a:t>
            </a:r>
          </a:p>
        </p:txBody>
      </p:sp>
    </p:spTree>
    <p:extLst>
      <p:ext uri="{BB962C8B-B14F-4D97-AF65-F5344CB8AC3E}">
        <p14:creationId xmlns:p14="http://schemas.microsoft.com/office/powerpoint/2010/main" val="1935794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3CFB-0F65-48F6-970E-94A6A10D4B63}"/>
              </a:ext>
            </a:extLst>
          </p:cNvPr>
          <p:cNvSpPr>
            <a:spLocks noGrp="1"/>
          </p:cNvSpPr>
          <p:nvPr>
            <p:ph type="title"/>
          </p:nvPr>
        </p:nvSpPr>
        <p:spPr>
          <a:xfrm>
            <a:off x="2231136" y="115568"/>
            <a:ext cx="7729728" cy="816089"/>
          </a:xfrm>
        </p:spPr>
        <p:txBody>
          <a:bodyPr/>
          <a:lstStyle/>
          <a:p>
            <a:r>
              <a:rPr lang="en-US" dirty="0"/>
              <a:t>Parts C+F</a:t>
            </a:r>
          </a:p>
        </p:txBody>
      </p:sp>
      <p:pic>
        <p:nvPicPr>
          <p:cNvPr id="5" name="Content Placeholder 4" descr="A screenshot of a cell phone&#10;&#10;Description automatically generated">
            <a:extLst>
              <a:ext uri="{FF2B5EF4-FFF2-40B4-BE49-F238E27FC236}">
                <a16:creationId xmlns:a16="http://schemas.microsoft.com/office/drawing/2014/main" id="{49C60FE9-6DEF-4344-83DA-0BA003E9FE17}"/>
              </a:ext>
            </a:extLst>
          </p:cNvPr>
          <p:cNvPicPr>
            <a:picLocks noGrp="1" noChangeAspect="1"/>
          </p:cNvPicPr>
          <p:nvPr>
            <p:ph idx="1"/>
          </p:nvPr>
        </p:nvPicPr>
        <p:blipFill rotWithShape="1">
          <a:blip r:embed="rId2"/>
          <a:srcRect b="29346"/>
          <a:stretch/>
        </p:blipFill>
        <p:spPr>
          <a:xfrm>
            <a:off x="1" y="1154940"/>
            <a:ext cx="6018027" cy="4182603"/>
          </a:xfrm>
        </p:spPr>
      </p:pic>
      <p:pic>
        <p:nvPicPr>
          <p:cNvPr id="7" name="Picture 6" descr="A screenshot of a cell phone&#10;&#10;Description automatically generated">
            <a:extLst>
              <a:ext uri="{FF2B5EF4-FFF2-40B4-BE49-F238E27FC236}">
                <a16:creationId xmlns:a16="http://schemas.microsoft.com/office/drawing/2014/main" id="{24383C07-B631-40CB-BBCF-EF20FBA44B41}"/>
              </a:ext>
            </a:extLst>
          </p:cNvPr>
          <p:cNvPicPr>
            <a:picLocks noChangeAspect="1"/>
          </p:cNvPicPr>
          <p:nvPr/>
        </p:nvPicPr>
        <p:blipFill rotWithShape="1">
          <a:blip r:embed="rId3"/>
          <a:srcRect r="40650" b="1111"/>
          <a:stretch/>
        </p:blipFill>
        <p:spPr>
          <a:xfrm>
            <a:off x="6096000" y="1075194"/>
            <a:ext cx="3485500" cy="4342093"/>
          </a:xfrm>
          <a:prstGeom prst="rect">
            <a:avLst/>
          </a:prstGeom>
        </p:spPr>
      </p:pic>
      <p:sp>
        <p:nvSpPr>
          <p:cNvPr id="8" name="TextBox 7">
            <a:extLst>
              <a:ext uri="{FF2B5EF4-FFF2-40B4-BE49-F238E27FC236}">
                <a16:creationId xmlns:a16="http://schemas.microsoft.com/office/drawing/2014/main" id="{0BD4A03B-9669-4C40-BA77-9085C826A2EA}"/>
              </a:ext>
            </a:extLst>
          </p:cNvPr>
          <p:cNvSpPr txBox="1"/>
          <p:nvPr/>
        </p:nvSpPr>
        <p:spPr>
          <a:xfrm>
            <a:off x="9718158" y="1154940"/>
            <a:ext cx="2349795" cy="5355312"/>
          </a:xfrm>
          <a:prstGeom prst="rect">
            <a:avLst/>
          </a:prstGeom>
          <a:noFill/>
        </p:spPr>
        <p:txBody>
          <a:bodyPr wrap="square" rtlCol="0">
            <a:spAutoFit/>
          </a:bodyPr>
          <a:lstStyle/>
          <a:p>
            <a:r>
              <a:rPr lang="en-US" dirty="0"/>
              <a:t>The remove function is available in the contract panel by being able to remove a contract as a whole and by being able to remove a subcontractor from a specific contract.  This removal of the subcontractor from a contract is a part of modifying the contract.  The subcontract panel also gives the user the opportunity to remove a subcontractor as a whole from the repository. </a:t>
            </a:r>
          </a:p>
        </p:txBody>
      </p:sp>
    </p:spTree>
    <p:extLst>
      <p:ext uri="{BB962C8B-B14F-4D97-AF65-F5344CB8AC3E}">
        <p14:creationId xmlns:p14="http://schemas.microsoft.com/office/powerpoint/2010/main" val="414548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7A39F9-A4F4-4F98-9CC8-18F99FBFF8EE}"/>
              </a:ext>
            </a:extLst>
          </p:cNvPr>
          <p:cNvSpPr>
            <a:spLocks noGrp="1"/>
          </p:cNvSpPr>
          <p:nvPr>
            <p:ph type="title"/>
          </p:nvPr>
        </p:nvSpPr>
        <p:spPr>
          <a:xfrm>
            <a:off x="2231136" y="523613"/>
            <a:ext cx="7729728" cy="1188720"/>
          </a:xfrm>
        </p:spPr>
        <p:txBody>
          <a:bodyPr/>
          <a:lstStyle/>
          <a:p>
            <a:r>
              <a:rPr lang="en-US" dirty="0"/>
              <a:t>Parts D+E</a:t>
            </a:r>
          </a:p>
        </p:txBody>
      </p:sp>
      <p:pic>
        <p:nvPicPr>
          <p:cNvPr id="4" name="Content Placeholder 4" descr="A screenshot of a cell phone&#10;&#10;Description automatically generated">
            <a:extLst>
              <a:ext uri="{FF2B5EF4-FFF2-40B4-BE49-F238E27FC236}">
                <a16:creationId xmlns:a16="http://schemas.microsoft.com/office/drawing/2014/main" id="{804149D9-2EC5-47DC-B387-08B08EFBF22D}"/>
              </a:ext>
            </a:extLst>
          </p:cNvPr>
          <p:cNvPicPr>
            <a:picLocks noGrp="1" noChangeAspect="1"/>
          </p:cNvPicPr>
          <p:nvPr>
            <p:ph idx="1"/>
          </p:nvPr>
        </p:nvPicPr>
        <p:blipFill rotWithShape="1">
          <a:blip r:embed="rId2"/>
          <a:srcRect b="29346"/>
          <a:stretch/>
        </p:blipFill>
        <p:spPr>
          <a:xfrm>
            <a:off x="0" y="1903703"/>
            <a:ext cx="7995684" cy="4430684"/>
          </a:xfrm>
        </p:spPr>
      </p:pic>
      <p:sp>
        <p:nvSpPr>
          <p:cNvPr id="5" name="TextBox 4">
            <a:extLst>
              <a:ext uri="{FF2B5EF4-FFF2-40B4-BE49-F238E27FC236}">
                <a16:creationId xmlns:a16="http://schemas.microsoft.com/office/drawing/2014/main" id="{84B5FBA2-348E-4031-95CF-42F3F3370D11}"/>
              </a:ext>
            </a:extLst>
          </p:cNvPr>
          <p:cNvSpPr txBox="1"/>
          <p:nvPr/>
        </p:nvSpPr>
        <p:spPr>
          <a:xfrm>
            <a:off x="8282763" y="1903703"/>
            <a:ext cx="3625702" cy="3139321"/>
          </a:xfrm>
          <a:prstGeom prst="rect">
            <a:avLst/>
          </a:prstGeom>
          <a:noFill/>
        </p:spPr>
        <p:txBody>
          <a:bodyPr wrap="square" rtlCol="0">
            <a:spAutoFit/>
          </a:bodyPr>
          <a:lstStyle/>
          <a:p>
            <a:r>
              <a:rPr lang="en-US" dirty="0"/>
              <a:t>The user will be able to add a contract simply by typing into the text field on the left side and adding the contract.  The user will be able to see the subcontractors assigned to the contract.  Using this list they are able to modify the contract by adding subcontractors, changing the hours each subcontractor is assigned in each contract, and removing subcontractors from each contract. </a:t>
            </a:r>
          </a:p>
        </p:txBody>
      </p:sp>
    </p:spTree>
    <p:extLst>
      <p:ext uri="{BB962C8B-B14F-4D97-AF65-F5344CB8AC3E}">
        <p14:creationId xmlns:p14="http://schemas.microsoft.com/office/powerpoint/2010/main" val="416981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8686A-4DDC-4849-93A8-349E4C1FEB80}"/>
              </a:ext>
            </a:extLst>
          </p:cNvPr>
          <p:cNvSpPr>
            <a:spLocks noGrp="1"/>
          </p:cNvSpPr>
          <p:nvPr>
            <p:ph type="title"/>
          </p:nvPr>
        </p:nvSpPr>
        <p:spPr>
          <a:xfrm>
            <a:off x="2231136" y="354661"/>
            <a:ext cx="7729728" cy="1188720"/>
          </a:xfrm>
        </p:spPr>
        <p:txBody>
          <a:bodyPr/>
          <a:lstStyle/>
          <a:p>
            <a:r>
              <a:rPr lang="en-US" dirty="0"/>
              <a:t>Part G</a:t>
            </a:r>
          </a:p>
        </p:txBody>
      </p:sp>
      <p:pic>
        <p:nvPicPr>
          <p:cNvPr id="5" name="Content Placeholder 4" descr="A screenshot of a cell phone&#10;&#10;Description automatically generated">
            <a:extLst>
              <a:ext uri="{FF2B5EF4-FFF2-40B4-BE49-F238E27FC236}">
                <a16:creationId xmlns:a16="http://schemas.microsoft.com/office/drawing/2014/main" id="{7C64FFA5-FB85-4DDD-9AB2-A9524BB9EAB6}"/>
              </a:ext>
            </a:extLst>
          </p:cNvPr>
          <p:cNvPicPr>
            <a:picLocks noGrp="1" noChangeAspect="1"/>
          </p:cNvPicPr>
          <p:nvPr>
            <p:ph idx="1"/>
          </p:nvPr>
        </p:nvPicPr>
        <p:blipFill>
          <a:blip r:embed="rId2"/>
          <a:stretch>
            <a:fillRect/>
          </a:stretch>
        </p:blipFill>
        <p:spPr>
          <a:xfrm>
            <a:off x="529443" y="1834941"/>
            <a:ext cx="3864864" cy="4540623"/>
          </a:xfrm>
        </p:spPr>
      </p:pic>
      <p:pic>
        <p:nvPicPr>
          <p:cNvPr id="7" name="Picture 6" descr="A screenshot of a cell phone&#10;&#10;Description automatically generated">
            <a:extLst>
              <a:ext uri="{FF2B5EF4-FFF2-40B4-BE49-F238E27FC236}">
                <a16:creationId xmlns:a16="http://schemas.microsoft.com/office/drawing/2014/main" id="{76B772C9-F2C3-4BED-92E2-D3743EB24C89}"/>
              </a:ext>
            </a:extLst>
          </p:cNvPr>
          <p:cNvPicPr>
            <a:picLocks noChangeAspect="1"/>
          </p:cNvPicPr>
          <p:nvPr/>
        </p:nvPicPr>
        <p:blipFill>
          <a:blip r:embed="rId3"/>
          <a:stretch>
            <a:fillRect/>
          </a:stretch>
        </p:blipFill>
        <p:spPr>
          <a:xfrm>
            <a:off x="4553405" y="2053526"/>
            <a:ext cx="3972547" cy="4322038"/>
          </a:xfrm>
          <a:prstGeom prst="rect">
            <a:avLst/>
          </a:prstGeom>
        </p:spPr>
      </p:pic>
      <p:sp>
        <p:nvSpPr>
          <p:cNvPr id="8" name="TextBox 7">
            <a:extLst>
              <a:ext uri="{FF2B5EF4-FFF2-40B4-BE49-F238E27FC236}">
                <a16:creationId xmlns:a16="http://schemas.microsoft.com/office/drawing/2014/main" id="{A6E7C892-849E-499B-BBDF-83B19342D650}"/>
              </a:ext>
            </a:extLst>
          </p:cNvPr>
          <p:cNvSpPr txBox="1"/>
          <p:nvPr/>
        </p:nvSpPr>
        <p:spPr>
          <a:xfrm>
            <a:off x="9058940" y="2169042"/>
            <a:ext cx="2913320" cy="2862322"/>
          </a:xfrm>
          <a:prstGeom prst="rect">
            <a:avLst/>
          </a:prstGeom>
          <a:noFill/>
        </p:spPr>
        <p:txBody>
          <a:bodyPr wrap="square" rtlCol="0">
            <a:spAutoFit/>
          </a:bodyPr>
          <a:lstStyle/>
          <a:p>
            <a:r>
              <a:rPr lang="en-US" dirty="0"/>
              <a:t>The contract price displayed is automatically updated in this first panel, HVAC Elm is assigned 100 hours at a cost of 63 dollars per hour.  The price equates to 6300 dollars.  The second panel shows the screen after the hours assigned to HVAC elm is reduced to 1 hour.</a:t>
            </a:r>
          </a:p>
        </p:txBody>
      </p:sp>
    </p:spTree>
    <p:extLst>
      <p:ext uri="{BB962C8B-B14F-4D97-AF65-F5344CB8AC3E}">
        <p14:creationId xmlns:p14="http://schemas.microsoft.com/office/powerpoint/2010/main" val="2307207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9330-218E-4828-8F9A-CC68AD4C5CCD}"/>
              </a:ext>
            </a:extLst>
          </p:cNvPr>
          <p:cNvSpPr>
            <a:spLocks noGrp="1"/>
          </p:cNvSpPr>
          <p:nvPr>
            <p:ph type="title"/>
          </p:nvPr>
        </p:nvSpPr>
        <p:spPr>
          <a:xfrm>
            <a:off x="2231136" y="236559"/>
            <a:ext cx="7729728" cy="1188720"/>
          </a:xfrm>
        </p:spPr>
        <p:txBody>
          <a:bodyPr/>
          <a:lstStyle/>
          <a:p>
            <a:r>
              <a:rPr lang="en-US" dirty="0"/>
              <a:t>Part H</a:t>
            </a:r>
          </a:p>
        </p:txBody>
      </p:sp>
      <p:pic>
        <p:nvPicPr>
          <p:cNvPr id="5" name="Content Placeholder 4" descr="A screenshot of a cell phone&#10;&#10;Description automatically generated">
            <a:extLst>
              <a:ext uri="{FF2B5EF4-FFF2-40B4-BE49-F238E27FC236}">
                <a16:creationId xmlns:a16="http://schemas.microsoft.com/office/drawing/2014/main" id="{2B1CA2EB-D90C-4422-8AF6-21C46D6EC8D1}"/>
              </a:ext>
            </a:extLst>
          </p:cNvPr>
          <p:cNvPicPr>
            <a:picLocks noGrp="1" noChangeAspect="1"/>
          </p:cNvPicPr>
          <p:nvPr>
            <p:ph idx="1"/>
          </p:nvPr>
        </p:nvPicPr>
        <p:blipFill>
          <a:blip r:embed="rId2"/>
          <a:stretch>
            <a:fillRect/>
          </a:stretch>
        </p:blipFill>
        <p:spPr>
          <a:xfrm>
            <a:off x="2134321" y="1671057"/>
            <a:ext cx="4317279" cy="5186943"/>
          </a:xfrm>
        </p:spPr>
      </p:pic>
      <p:sp>
        <p:nvSpPr>
          <p:cNvPr id="6" name="TextBox 5">
            <a:extLst>
              <a:ext uri="{FF2B5EF4-FFF2-40B4-BE49-F238E27FC236}">
                <a16:creationId xmlns:a16="http://schemas.microsoft.com/office/drawing/2014/main" id="{39D47552-FABA-4EFB-9B48-A1047AAF66EB}"/>
              </a:ext>
            </a:extLst>
          </p:cNvPr>
          <p:cNvSpPr txBox="1"/>
          <p:nvPr/>
        </p:nvSpPr>
        <p:spPr>
          <a:xfrm>
            <a:off x="7272670" y="2179674"/>
            <a:ext cx="4317279" cy="1200329"/>
          </a:xfrm>
          <a:prstGeom prst="rect">
            <a:avLst/>
          </a:prstGeom>
          <a:noFill/>
        </p:spPr>
        <p:txBody>
          <a:bodyPr wrap="square" rtlCol="0">
            <a:spAutoFit/>
          </a:bodyPr>
          <a:lstStyle/>
          <a:p>
            <a:r>
              <a:rPr lang="en-US" dirty="0"/>
              <a:t>The symbol * is used to denote a subcontractor that is not currently assigned to a contract. In this case HVAC Elm is unused. </a:t>
            </a:r>
          </a:p>
        </p:txBody>
      </p:sp>
    </p:spTree>
    <p:extLst>
      <p:ext uri="{BB962C8B-B14F-4D97-AF65-F5344CB8AC3E}">
        <p14:creationId xmlns:p14="http://schemas.microsoft.com/office/powerpoint/2010/main" val="11591622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137</TotalTime>
  <Words>314</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Gill Sans MT</vt:lpstr>
      <vt:lpstr>Parcel</vt:lpstr>
      <vt:lpstr>General Contractor Project</vt:lpstr>
      <vt:lpstr>Role assignments</vt:lpstr>
      <vt:lpstr>Parts A+B</vt:lpstr>
      <vt:lpstr>Parts C+F</vt:lpstr>
      <vt:lpstr>Parts D+E</vt:lpstr>
      <vt:lpstr>Part G</vt:lpstr>
      <vt:lpstr>Part 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5</dc:title>
  <dc:creator>Bryan Fendley</dc:creator>
  <cp:lastModifiedBy>Bryan Fendley</cp:lastModifiedBy>
  <cp:revision>12</cp:revision>
  <dcterms:created xsi:type="dcterms:W3CDTF">2019-03-27T00:23:51Z</dcterms:created>
  <dcterms:modified xsi:type="dcterms:W3CDTF">2019-05-01T06:30:10Z</dcterms:modified>
</cp:coreProperties>
</file>