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21" r:id="rId3"/>
    <p:sldId id="322" r:id="rId4"/>
    <p:sldId id="323" r:id="rId6"/>
    <p:sldId id="324" r:id="rId7"/>
    <p:sldId id="432" r:id="rId8"/>
    <p:sldId id="433" r:id="rId9"/>
    <p:sldId id="327" r:id="rId10"/>
    <p:sldId id="434" r:id="rId11"/>
    <p:sldId id="435" r:id="rId12"/>
    <p:sldId id="330" r:id="rId13"/>
    <p:sldId id="436" r:id="rId14"/>
    <p:sldId id="437" r:id="rId15"/>
    <p:sldId id="538" r:id="rId16"/>
    <p:sldId id="438" r:id="rId17"/>
    <p:sldId id="335" r:id="rId18"/>
    <p:sldId id="439" r:id="rId19"/>
    <p:sldId id="440" r:id="rId20"/>
    <p:sldId id="338" r:id="rId21"/>
    <p:sldId id="339" r:id="rId22"/>
    <p:sldId id="441" r:id="rId23"/>
    <p:sldId id="341" r:id="rId24"/>
    <p:sldId id="342" r:id="rId25"/>
    <p:sldId id="491" r:id="rId26"/>
    <p:sldId id="492" r:id="rId27"/>
    <p:sldId id="442" r:id="rId28"/>
    <p:sldId id="443" r:id="rId29"/>
    <p:sldId id="444" r:id="rId30"/>
    <p:sldId id="346" r:id="rId31"/>
    <p:sldId id="347" r:id="rId32"/>
    <p:sldId id="348" r:id="rId33"/>
    <p:sldId id="445" r:id="rId34"/>
    <p:sldId id="446" r:id="rId35"/>
    <p:sldId id="351" r:id="rId36"/>
    <p:sldId id="352" r:id="rId37"/>
    <p:sldId id="353" r:id="rId38"/>
    <p:sldId id="447" r:id="rId39"/>
    <p:sldId id="450" r:id="rId40"/>
    <p:sldId id="356" r:id="rId41"/>
    <p:sldId id="448" r:id="rId42"/>
    <p:sldId id="358" r:id="rId43"/>
    <p:sldId id="493" r:id="rId44"/>
    <p:sldId id="494" r:id="rId45"/>
    <p:sldId id="495" r:id="rId46"/>
    <p:sldId id="496" r:id="rId47"/>
    <p:sldId id="500" r:id="rId48"/>
    <p:sldId id="497" r:id="rId49"/>
    <p:sldId id="449" r:id="rId50"/>
    <p:sldId id="451" r:id="rId51"/>
    <p:sldId id="452" r:id="rId52"/>
    <p:sldId id="453" r:id="rId53"/>
    <p:sldId id="539" r:id="rId54"/>
    <p:sldId id="364" r:id="rId55"/>
    <p:sldId id="365" r:id="rId56"/>
    <p:sldId id="454" r:id="rId57"/>
    <p:sldId id="455" r:id="rId58"/>
    <p:sldId id="368" r:id="rId59"/>
    <p:sldId id="369" r:id="rId60"/>
    <p:sldId id="371" r:id="rId61"/>
    <p:sldId id="456" r:id="rId62"/>
    <p:sldId id="373" r:id="rId63"/>
    <p:sldId id="374" r:id="rId64"/>
    <p:sldId id="375" r:id="rId65"/>
    <p:sldId id="376" r:id="rId66"/>
    <p:sldId id="457" r:id="rId67"/>
    <p:sldId id="459" r:id="rId68"/>
    <p:sldId id="379" r:id="rId69"/>
    <p:sldId id="380" r:id="rId70"/>
    <p:sldId id="460" r:id="rId71"/>
    <p:sldId id="461" r:id="rId72"/>
    <p:sldId id="382" r:id="rId73"/>
    <p:sldId id="462" r:id="rId74"/>
    <p:sldId id="385" r:id="rId75"/>
    <p:sldId id="463" r:id="rId76"/>
    <p:sldId id="464" r:id="rId77"/>
    <p:sldId id="465" r:id="rId78"/>
    <p:sldId id="466" r:id="rId79"/>
    <p:sldId id="467" r:id="rId80"/>
    <p:sldId id="577" r:id="rId81"/>
    <p:sldId id="392" r:id="rId82"/>
    <p:sldId id="393" r:id="rId83"/>
    <p:sldId id="468" r:id="rId84"/>
    <p:sldId id="395" r:id="rId85"/>
    <p:sldId id="396" r:id="rId86"/>
    <p:sldId id="397" r:id="rId87"/>
    <p:sldId id="469" r:id="rId88"/>
    <p:sldId id="528" r:id="rId89"/>
    <p:sldId id="502" r:id="rId90"/>
    <p:sldId id="529" r:id="rId91"/>
    <p:sldId id="530" r:id="rId92"/>
    <p:sldId id="399" r:id="rId93"/>
    <p:sldId id="470" r:id="rId94"/>
    <p:sldId id="561" r:id="rId95"/>
    <p:sldId id="540" r:id="rId96"/>
    <p:sldId id="541" r:id="rId97"/>
    <p:sldId id="542" r:id="rId98"/>
    <p:sldId id="543" r:id="rId99"/>
    <p:sldId id="544" r:id="rId100"/>
    <p:sldId id="545" r:id="rId101"/>
    <p:sldId id="546" r:id="rId102"/>
    <p:sldId id="547" r:id="rId103"/>
    <p:sldId id="548" r:id="rId104"/>
    <p:sldId id="549" r:id="rId105"/>
    <p:sldId id="550" r:id="rId106"/>
    <p:sldId id="551" r:id="rId107"/>
    <p:sldId id="552" r:id="rId108"/>
    <p:sldId id="553" r:id="rId109"/>
    <p:sldId id="560" r:id="rId110"/>
    <p:sldId id="555" r:id="rId111"/>
    <p:sldId id="556" r:id="rId112"/>
    <p:sldId id="557" r:id="rId113"/>
    <p:sldId id="558" r:id="rId114"/>
    <p:sldId id="559" r:id="rId115"/>
    <p:sldId id="503" r:id="rId116"/>
    <p:sldId id="504" r:id="rId117"/>
    <p:sldId id="562" r:id="rId118"/>
    <p:sldId id="563" r:id="rId119"/>
    <p:sldId id="564" r:id="rId120"/>
    <p:sldId id="565" r:id="rId121"/>
    <p:sldId id="566" r:id="rId122"/>
    <p:sldId id="567" r:id="rId123"/>
    <p:sldId id="568" r:id="rId124"/>
    <p:sldId id="569" r:id="rId125"/>
    <p:sldId id="570" r:id="rId126"/>
    <p:sldId id="571" r:id="rId127"/>
    <p:sldId id="471" r:id="rId128"/>
    <p:sldId id="512" r:id="rId129"/>
    <p:sldId id="472" r:id="rId130"/>
    <p:sldId id="405" r:id="rId131"/>
    <p:sldId id="509" r:id="rId132"/>
    <p:sldId id="520" r:id="rId133"/>
    <p:sldId id="518" r:id="rId134"/>
    <p:sldId id="519" r:id="rId135"/>
    <p:sldId id="517" r:id="rId136"/>
    <p:sldId id="573" r:id="rId137"/>
    <p:sldId id="575" r:id="rId138"/>
    <p:sldId id="576" r:id="rId139"/>
    <p:sldId id="515" r:id="rId140"/>
    <p:sldId id="523" r:id="rId141"/>
    <p:sldId id="524" r:id="rId142"/>
    <p:sldId id="525" r:id="rId143"/>
    <p:sldId id="526" r:id="rId144"/>
    <p:sldId id="510" r:id="rId145"/>
    <p:sldId id="513" r:id="rId146"/>
    <p:sldId id="511" r:id="rId147"/>
    <p:sldId id="527" r:id="rId148"/>
    <p:sldId id="514" r:id="rId149"/>
    <p:sldId id="501" r:id="rId1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qx"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79215" autoAdjust="0"/>
  </p:normalViewPr>
  <p:slideViewPr>
    <p:cSldViewPr snapToGrid="0" showGuides="1">
      <p:cViewPr varScale="1">
        <p:scale>
          <a:sx n="67" d="100"/>
          <a:sy n="67" d="100"/>
        </p:scale>
        <p:origin x="452"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4" Type="http://schemas.openxmlformats.org/officeDocument/2006/relationships/commentAuthors" Target="commentAuthors.xml"/><Relationship Id="rId153" Type="http://schemas.openxmlformats.org/officeDocument/2006/relationships/tableStyles" Target="tableStyles.xml"/><Relationship Id="rId152" Type="http://schemas.openxmlformats.org/officeDocument/2006/relationships/viewProps" Target="viewProps.xml"/><Relationship Id="rId151" Type="http://schemas.openxmlformats.org/officeDocument/2006/relationships/presProps" Target="presProps.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9EA18-3736-470A-869B-F3056A78A19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18468-16F7-4A62-8D43-A612D8AE0A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6A50244-9154-4511-B2EA-9E31FDC83357}" type="slidenum">
              <a:rPr lang="zh-CN" altLang="en-US" smtClean="0"/>
            </a:fld>
            <a:endParaRPr lang="en-US" altLang="zh-CN"/>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p:sp>
      <p:sp>
        <p:nvSpPr>
          <p:cNvPr id="138243" name="备注占位符 2"/>
          <p:cNvSpPr>
            <a:spLocks noGrp="1"/>
          </p:cNvSpPr>
          <p:nvPr>
            <p:ph type="body" idx="1"/>
          </p:nvPr>
        </p:nvSpPr>
        <p:spPr>
          <a:noFill/>
        </p:spPr>
        <p:txBody>
          <a:bodyPr/>
          <a:lstStyle/>
          <a:p>
            <a:endParaRPr lang="zh-CN" altLang="en-US"/>
          </a:p>
        </p:txBody>
      </p:sp>
      <p:sp>
        <p:nvSpPr>
          <p:cNvPr id="138244" name="灯片编号占位符 3"/>
          <p:cNvSpPr>
            <a:spLocks noGrp="1"/>
          </p:cNvSpPr>
          <p:nvPr>
            <p:ph type="sldNum" sz="quarter" idx="5"/>
          </p:nvPr>
        </p:nvSpPr>
        <p:spPr>
          <a:noFill/>
        </p:spPr>
        <p:txBody>
          <a:bodyPr/>
          <a:lstStyle/>
          <a:p>
            <a:fld id="{3D0029FD-2F0E-4C03-9A2F-93AB447AFD2E}"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p:sp>
      <p:sp>
        <p:nvSpPr>
          <p:cNvPr id="142339" name="备注占位符 2"/>
          <p:cNvSpPr>
            <a:spLocks noGrp="1"/>
          </p:cNvSpPr>
          <p:nvPr>
            <p:ph type="body" idx="1"/>
          </p:nvPr>
        </p:nvSpPr>
        <p:spPr>
          <a:noFill/>
        </p:spPr>
        <p:txBody>
          <a:bodyPr/>
          <a:lstStyle/>
          <a:p>
            <a:endParaRPr lang="zh-CN" altLang="en-US"/>
          </a:p>
        </p:txBody>
      </p:sp>
      <p:sp>
        <p:nvSpPr>
          <p:cNvPr id="142340" name="灯片编号占位符 3"/>
          <p:cNvSpPr>
            <a:spLocks noGrp="1"/>
          </p:cNvSpPr>
          <p:nvPr>
            <p:ph type="sldNum" sz="quarter" idx="5"/>
          </p:nvPr>
        </p:nvSpPr>
        <p:spPr>
          <a:noFill/>
        </p:spPr>
        <p:txBody>
          <a:bodyPr/>
          <a:lstStyle/>
          <a:p>
            <a:fld id="{47D81BF1-159C-44A1-85F5-FF94E94683D2}"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p:sp>
      <p:sp>
        <p:nvSpPr>
          <p:cNvPr id="143363" name="备注占位符 2"/>
          <p:cNvSpPr>
            <a:spLocks noGrp="1"/>
          </p:cNvSpPr>
          <p:nvPr>
            <p:ph type="body" idx="1"/>
          </p:nvPr>
        </p:nvSpPr>
        <p:spPr>
          <a:noFill/>
        </p:spPr>
        <p:txBody>
          <a:bodyPr/>
          <a:lstStyle/>
          <a:p>
            <a:endParaRPr lang="zh-CN" altLang="en-US"/>
          </a:p>
        </p:txBody>
      </p:sp>
      <p:sp>
        <p:nvSpPr>
          <p:cNvPr id="143364" name="灯片编号占位符 3"/>
          <p:cNvSpPr>
            <a:spLocks noGrp="1"/>
          </p:cNvSpPr>
          <p:nvPr>
            <p:ph type="sldNum" sz="quarter" idx="5"/>
          </p:nvPr>
        </p:nvSpPr>
        <p:spPr>
          <a:noFill/>
        </p:spPr>
        <p:txBody>
          <a:bodyPr/>
          <a:lstStyle/>
          <a:p>
            <a:fld id="{F5E716D6-039D-44E1-BDF3-13F8298F669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p:sp>
      <p:sp>
        <p:nvSpPr>
          <p:cNvPr id="144387" name="备注占位符 2"/>
          <p:cNvSpPr>
            <a:spLocks noGrp="1"/>
          </p:cNvSpPr>
          <p:nvPr>
            <p:ph type="body" idx="1"/>
          </p:nvPr>
        </p:nvSpPr>
        <p:spPr>
          <a:noFill/>
        </p:spPr>
        <p:txBody>
          <a:bodyPr/>
          <a:lstStyle/>
          <a:p>
            <a:endParaRPr lang="zh-CN" altLang="en-US"/>
          </a:p>
        </p:txBody>
      </p:sp>
      <p:sp>
        <p:nvSpPr>
          <p:cNvPr id="144388" name="灯片编号占位符 3"/>
          <p:cNvSpPr>
            <a:spLocks noGrp="1"/>
          </p:cNvSpPr>
          <p:nvPr>
            <p:ph type="sldNum" sz="quarter" idx="5"/>
          </p:nvPr>
        </p:nvSpPr>
        <p:spPr>
          <a:noFill/>
        </p:spPr>
        <p:txBody>
          <a:bodyPr/>
          <a:lstStyle/>
          <a:p>
            <a:fld id="{3AEFD253-257C-4D48-A10D-D27047C23463}"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p:sp>
      <p:sp>
        <p:nvSpPr>
          <p:cNvPr id="148483" name="备注占位符 2"/>
          <p:cNvSpPr>
            <a:spLocks noGrp="1"/>
          </p:cNvSpPr>
          <p:nvPr>
            <p:ph type="body" idx="1"/>
          </p:nvPr>
        </p:nvSpPr>
        <p:spPr>
          <a:noFill/>
        </p:spPr>
        <p:txBody>
          <a:bodyPr/>
          <a:lstStyle/>
          <a:p>
            <a:endParaRPr lang="zh-CN" altLang="en-US"/>
          </a:p>
        </p:txBody>
      </p:sp>
      <p:sp>
        <p:nvSpPr>
          <p:cNvPr id="148484" name="灯片编号占位符 3"/>
          <p:cNvSpPr>
            <a:spLocks noGrp="1"/>
          </p:cNvSpPr>
          <p:nvPr>
            <p:ph type="sldNum" sz="quarter" idx="5"/>
          </p:nvPr>
        </p:nvSpPr>
        <p:spPr>
          <a:noFill/>
        </p:spPr>
        <p:txBody>
          <a:bodyPr/>
          <a:lstStyle/>
          <a:p>
            <a:fld id="{7E8BE217-9DFE-49F7-BE16-93186ECE1527}"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p:sp>
      <p:sp>
        <p:nvSpPr>
          <p:cNvPr id="149507" name="备注占位符 2"/>
          <p:cNvSpPr>
            <a:spLocks noGrp="1"/>
          </p:cNvSpPr>
          <p:nvPr>
            <p:ph type="body" idx="1"/>
          </p:nvPr>
        </p:nvSpPr>
        <p:spPr>
          <a:noFill/>
        </p:spPr>
        <p:txBody>
          <a:bodyPr/>
          <a:lstStyle/>
          <a:p>
            <a:endParaRPr lang="zh-CN" altLang="en-US"/>
          </a:p>
        </p:txBody>
      </p:sp>
      <p:sp>
        <p:nvSpPr>
          <p:cNvPr id="149508" name="灯片编号占位符 3"/>
          <p:cNvSpPr>
            <a:spLocks noGrp="1"/>
          </p:cNvSpPr>
          <p:nvPr>
            <p:ph type="sldNum" sz="quarter" idx="5"/>
          </p:nvPr>
        </p:nvSpPr>
        <p:spPr>
          <a:noFill/>
        </p:spPr>
        <p:txBody>
          <a:bodyPr/>
          <a:lstStyle/>
          <a:p>
            <a:fld id="{9A6AFC62-627C-4579-98CE-BA8041CE0B68}"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p:sp>
      <p:sp>
        <p:nvSpPr>
          <p:cNvPr id="150531" name="备注占位符 2"/>
          <p:cNvSpPr>
            <a:spLocks noGrp="1"/>
          </p:cNvSpPr>
          <p:nvPr>
            <p:ph type="body" idx="1"/>
          </p:nvPr>
        </p:nvSpPr>
        <p:spPr>
          <a:noFill/>
        </p:spPr>
        <p:txBody>
          <a:bodyPr/>
          <a:lstStyle/>
          <a:p>
            <a:endParaRPr lang="zh-CN" altLang="en-US"/>
          </a:p>
        </p:txBody>
      </p:sp>
      <p:sp>
        <p:nvSpPr>
          <p:cNvPr id="150532" name="灯片编号占位符 3"/>
          <p:cNvSpPr>
            <a:spLocks noGrp="1"/>
          </p:cNvSpPr>
          <p:nvPr>
            <p:ph type="sldNum" sz="quarter" idx="5"/>
          </p:nvPr>
        </p:nvSpPr>
        <p:spPr>
          <a:noFill/>
        </p:spPr>
        <p:txBody>
          <a:bodyPr/>
          <a:lstStyle/>
          <a:p>
            <a:fld id="{5F2D885D-FDDB-4EC2-9AD5-6BB11A18A10B}"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p:sp>
      <p:sp>
        <p:nvSpPr>
          <p:cNvPr id="153603" name="备注占位符 2"/>
          <p:cNvSpPr>
            <a:spLocks noGrp="1"/>
          </p:cNvSpPr>
          <p:nvPr>
            <p:ph type="body" idx="1"/>
          </p:nvPr>
        </p:nvSpPr>
        <p:spPr>
          <a:noFill/>
        </p:spPr>
        <p:txBody>
          <a:bodyPr/>
          <a:lstStyle/>
          <a:p>
            <a:endParaRPr lang="zh-CN" altLang="en-US"/>
          </a:p>
        </p:txBody>
      </p:sp>
      <p:sp>
        <p:nvSpPr>
          <p:cNvPr id="153604" name="灯片编号占位符 3"/>
          <p:cNvSpPr>
            <a:spLocks noGrp="1"/>
          </p:cNvSpPr>
          <p:nvPr>
            <p:ph type="sldNum" sz="quarter" idx="5"/>
          </p:nvPr>
        </p:nvSpPr>
        <p:spPr>
          <a:noFill/>
        </p:spPr>
        <p:txBody>
          <a:bodyPr/>
          <a:lstStyle/>
          <a:p>
            <a:fld id="{92755BD4-A1A3-461B-B3D0-CC2E601998CB}"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p:sp>
      <p:sp>
        <p:nvSpPr>
          <p:cNvPr id="155651" name="备注占位符 2"/>
          <p:cNvSpPr>
            <a:spLocks noGrp="1"/>
          </p:cNvSpPr>
          <p:nvPr>
            <p:ph type="body" idx="1"/>
          </p:nvPr>
        </p:nvSpPr>
        <p:spPr>
          <a:noFill/>
        </p:spPr>
        <p:txBody>
          <a:bodyPr/>
          <a:lstStyle/>
          <a:p>
            <a:endParaRPr lang="zh-CN" altLang="en-US"/>
          </a:p>
        </p:txBody>
      </p:sp>
      <p:sp>
        <p:nvSpPr>
          <p:cNvPr id="155652" name="灯片编号占位符 3"/>
          <p:cNvSpPr>
            <a:spLocks noGrp="1"/>
          </p:cNvSpPr>
          <p:nvPr>
            <p:ph type="sldNum" sz="quarter" idx="5"/>
          </p:nvPr>
        </p:nvSpPr>
        <p:spPr>
          <a:noFill/>
        </p:spPr>
        <p:txBody>
          <a:bodyPr/>
          <a:lstStyle/>
          <a:p>
            <a:fld id="{A62275C3-6A02-4BF2-9D23-E38F092301FD}"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1E08ECC-868A-492B-ABF8-E2EC3CDC0570}" type="slidenum">
              <a:rPr lang="zh-CN" altLang="en-US" smtClean="0"/>
            </a:fld>
            <a:endParaRPr lang="en-US" altLang="zh-CN"/>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6A50244-9154-4511-B2EA-9E31FDC83357}" type="slidenum">
              <a:rPr lang="zh-CN" altLang="en-US" smtClean="0"/>
            </a:fld>
            <a:endParaRPr lang="en-US" altLang="zh-CN"/>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p:sp>
      <p:sp>
        <p:nvSpPr>
          <p:cNvPr id="166915" name="备注占位符 2"/>
          <p:cNvSpPr>
            <a:spLocks noGrp="1"/>
          </p:cNvSpPr>
          <p:nvPr>
            <p:ph type="body" idx="1"/>
          </p:nvPr>
        </p:nvSpPr>
        <p:spPr>
          <a:noFill/>
        </p:spPr>
        <p:txBody>
          <a:bodyPr/>
          <a:lstStyle/>
          <a:p>
            <a:r>
              <a:rPr lang="en-US" altLang="zh-CN"/>
              <a:t>ffffff</a:t>
            </a:r>
            <a:endParaRPr lang="en-US" altLang="zh-CN"/>
          </a:p>
        </p:txBody>
      </p:sp>
      <p:sp>
        <p:nvSpPr>
          <p:cNvPr id="166916" name="灯片编号占位符 3"/>
          <p:cNvSpPr>
            <a:spLocks noGrp="1"/>
          </p:cNvSpPr>
          <p:nvPr>
            <p:ph type="sldNum" sz="quarter" idx="5"/>
          </p:nvPr>
        </p:nvSpPr>
        <p:spPr>
          <a:noFill/>
        </p:spPr>
        <p:txBody>
          <a:bodyPr/>
          <a:lstStyle/>
          <a:p>
            <a:fld id="{44A0E1BC-10A8-4F8B-8A26-D81D60196EFB}"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p:sp>
      <p:sp>
        <p:nvSpPr>
          <p:cNvPr id="169987" name="备注占位符 2"/>
          <p:cNvSpPr>
            <a:spLocks noGrp="1"/>
          </p:cNvSpPr>
          <p:nvPr>
            <p:ph type="body" idx="1"/>
          </p:nvPr>
        </p:nvSpPr>
        <p:spPr>
          <a:noFill/>
        </p:spPr>
        <p:txBody>
          <a:bodyPr/>
          <a:lstStyle/>
          <a:p>
            <a:endParaRPr lang="zh-CN" altLang="en-US"/>
          </a:p>
        </p:txBody>
      </p:sp>
      <p:sp>
        <p:nvSpPr>
          <p:cNvPr id="169988" name="灯片编号占位符 3"/>
          <p:cNvSpPr>
            <a:spLocks noGrp="1"/>
          </p:cNvSpPr>
          <p:nvPr>
            <p:ph type="sldNum" sz="quarter" idx="5"/>
          </p:nvPr>
        </p:nvSpPr>
        <p:spPr>
          <a:noFill/>
        </p:spPr>
        <p:txBody>
          <a:bodyPr/>
          <a:lstStyle/>
          <a:p>
            <a:fld id="{B1F33B63-9E0B-45E8-8C06-438FF3BC5930}"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p:sp>
      <p:sp>
        <p:nvSpPr>
          <p:cNvPr id="171011" name="备注占位符 2"/>
          <p:cNvSpPr>
            <a:spLocks noGrp="1"/>
          </p:cNvSpPr>
          <p:nvPr>
            <p:ph type="body" idx="1"/>
          </p:nvPr>
        </p:nvSpPr>
        <p:spPr>
          <a:noFill/>
        </p:spPr>
        <p:txBody>
          <a:bodyPr/>
          <a:lstStyle/>
          <a:p>
            <a:endParaRPr lang="zh-CN" altLang="en-US"/>
          </a:p>
        </p:txBody>
      </p:sp>
      <p:sp>
        <p:nvSpPr>
          <p:cNvPr id="171012" name="灯片编号占位符 3"/>
          <p:cNvSpPr>
            <a:spLocks noGrp="1"/>
          </p:cNvSpPr>
          <p:nvPr>
            <p:ph type="sldNum" sz="quarter" idx="5"/>
          </p:nvPr>
        </p:nvSpPr>
        <p:spPr>
          <a:noFill/>
        </p:spPr>
        <p:txBody>
          <a:bodyPr/>
          <a:lstStyle/>
          <a:p>
            <a:fld id="{62946A0D-3CF0-4891-8155-9F0F8CD0D417}"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p:sp>
      <p:sp>
        <p:nvSpPr>
          <p:cNvPr id="173059" name="备注占位符 2"/>
          <p:cNvSpPr>
            <a:spLocks noGrp="1"/>
          </p:cNvSpPr>
          <p:nvPr>
            <p:ph type="body" idx="1"/>
          </p:nvPr>
        </p:nvSpPr>
        <p:spPr>
          <a:noFill/>
        </p:spPr>
        <p:txBody>
          <a:bodyPr/>
          <a:lstStyle/>
          <a:p>
            <a:endParaRPr lang="zh-CN" altLang="en-US"/>
          </a:p>
        </p:txBody>
      </p:sp>
      <p:sp>
        <p:nvSpPr>
          <p:cNvPr id="173060" name="灯片编号占位符 3"/>
          <p:cNvSpPr>
            <a:spLocks noGrp="1"/>
          </p:cNvSpPr>
          <p:nvPr>
            <p:ph type="sldNum" sz="quarter" idx="5"/>
          </p:nvPr>
        </p:nvSpPr>
        <p:spPr>
          <a:noFill/>
        </p:spPr>
        <p:txBody>
          <a:bodyPr/>
          <a:lstStyle/>
          <a:p>
            <a:fld id="{5C95E32D-7293-4779-BE2B-1E3D37E8C0F1}"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p:sp>
      <p:sp>
        <p:nvSpPr>
          <p:cNvPr id="175107" name="备注占位符 2"/>
          <p:cNvSpPr>
            <a:spLocks noGrp="1"/>
          </p:cNvSpPr>
          <p:nvPr>
            <p:ph type="body" idx="1"/>
          </p:nvPr>
        </p:nvSpPr>
        <p:spPr>
          <a:noFill/>
        </p:spPr>
        <p:txBody>
          <a:bodyPr/>
          <a:lstStyle/>
          <a:p>
            <a:endParaRPr lang="zh-CN" altLang="en-US"/>
          </a:p>
        </p:txBody>
      </p:sp>
      <p:sp>
        <p:nvSpPr>
          <p:cNvPr id="175108" name="灯片编号占位符 3"/>
          <p:cNvSpPr>
            <a:spLocks noGrp="1"/>
          </p:cNvSpPr>
          <p:nvPr>
            <p:ph type="sldNum" sz="quarter" idx="5"/>
          </p:nvPr>
        </p:nvSpPr>
        <p:spPr>
          <a:noFill/>
        </p:spPr>
        <p:txBody>
          <a:bodyPr/>
          <a:lstStyle/>
          <a:p>
            <a:fld id="{58C83D90-99AF-4D8C-AE69-64047C375922}"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p:sp>
      <p:sp>
        <p:nvSpPr>
          <p:cNvPr id="176131" name="备注占位符 2"/>
          <p:cNvSpPr>
            <a:spLocks noGrp="1"/>
          </p:cNvSpPr>
          <p:nvPr>
            <p:ph type="body" idx="1"/>
          </p:nvPr>
        </p:nvSpPr>
        <p:spPr>
          <a:noFill/>
        </p:spPr>
        <p:txBody>
          <a:bodyPr/>
          <a:lstStyle/>
          <a:p>
            <a:endParaRPr lang="zh-CN" altLang="en-US"/>
          </a:p>
        </p:txBody>
      </p:sp>
      <p:sp>
        <p:nvSpPr>
          <p:cNvPr id="176132" name="灯片编号占位符 3"/>
          <p:cNvSpPr>
            <a:spLocks noGrp="1"/>
          </p:cNvSpPr>
          <p:nvPr>
            <p:ph type="sldNum" sz="quarter" idx="5"/>
          </p:nvPr>
        </p:nvSpPr>
        <p:spPr>
          <a:noFill/>
        </p:spPr>
        <p:txBody>
          <a:bodyPr/>
          <a:lstStyle/>
          <a:p>
            <a:fld id="{C9FA2340-0E90-4FEF-81A8-7F9A4ABA4C3A}"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p:sp>
      <p:sp>
        <p:nvSpPr>
          <p:cNvPr id="177155" name="备注占位符 2"/>
          <p:cNvSpPr>
            <a:spLocks noGrp="1"/>
          </p:cNvSpPr>
          <p:nvPr>
            <p:ph type="body" idx="1"/>
          </p:nvPr>
        </p:nvSpPr>
        <p:spPr>
          <a:noFill/>
        </p:spPr>
        <p:txBody>
          <a:bodyPr/>
          <a:lstStyle/>
          <a:p>
            <a:endParaRPr lang="zh-CN" altLang="en-US"/>
          </a:p>
        </p:txBody>
      </p:sp>
      <p:sp>
        <p:nvSpPr>
          <p:cNvPr id="177156" name="灯片编号占位符 3"/>
          <p:cNvSpPr>
            <a:spLocks noGrp="1"/>
          </p:cNvSpPr>
          <p:nvPr>
            <p:ph type="sldNum" sz="quarter" idx="5"/>
          </p:nvPr>
        </p:nvSpPr>
        <p:spPr>
          <a:noFill/>
        </p:spPr>
        <p:txBody>
          <a:bodyPr/>
          <a:lstStyle/>
          <a:p>
            <a:fld id="{B0956458-A039-44E5-8B39-5E5177EFF864}"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p:sp>
      <p:sp>
        <p:nvSpPr>
          <p:cNvPr id="178179" name="备注占位符 2"/>
          <p:cNvSpPr>
            <a:spLocks noGrp="1"/>
          </p:cNvSpPr>
          <p:nvPr>
            <p:ph type="body" idx="1"/>
          </p:nvPr>
        </p:nvSpPr>
        <p:spPr>
          <a:noFill/>
        </p:spPr>
        <p:txBody>
          <a:bodyPr/>
          <a:lstStyle/>
          <a:p>
            <a:endParaRPr lang="zh-CN" altLang="en-US"/>
          </a:p>
        </p:txBody>
      </p:sp>
      <p:sp>
        <p:nvSpPr>
          <p:cNvPr id="178180" name="灯片编号占位符 3"/>
          <p:cNvSpPr>
            <a:spLocks noGrp="1"/>
          </p:cNvSpPr>
          <p:nvPr>
            <p:ph type="sldNum" sz="quarter" idx="5"/>
          </p:nvPr>
        </p:nvSpPr>
        <p:spPr>
          <a:noFill/>
        </p:spPr>
        <p:txBody>
          <a:bodyPr/>
          <a:lstStyle/>
          <a:p>
            <a:fld id="{448911A6-E6B8-4B35-810D-6C56EAC8C8E4}"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p:sp>
      <p:sp>
        <p:nvSpPr>
          <p:cNvPr id="119811" name="备注占位符 2"/>
          <p:cNvSpPr>
            <a:spLocks noGrp="1"/>
          </p:cNvSpPr>
          <p:nvPr>
            <p:ph type="body" idx="1"/>
          </p:nvPr>
        </p:nvSpPr>
        <p:spPr>
          <a:noFill/>
        </p:spPr>
        <p:txBody>
          <a:bodyPr/>
          <a:lstStyle/>
          <a:p>
            <a:endParaRPr lang="zh-CN" altLang="en-US"/>
          </a:p>
        </p:txBody>
      </p:sp>
      <p:sp>
        <p:nvSpPr>
          <p:cNvPr id="119812" name="灯片编号占位符 3"/>
          <p:cNvSpPr>
            <a:spLocks noGrp="1"/>
          </p:cNvSpPr>
          <p:nvPr>
            <p:ph type="sldNum" sz="quarter" idx="5"/>
          </p:nvPr>
        </p:nvSpPr>
        <p:spPr>
          <a:noFill/>
        </p:spPr>
        <p:txBody>
          <a:bodyPr/>
          <a:lstStyle/>
          <a:p>
            <a:fld id="{D414000D-D3A1-46B3-A5B5-42EDED144D6D}"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p:sp>
      <p:sp>
        <p:nvSpPr>
          <p:cNvPr id="179203" name="备注占位符 2"/>
          <p:cNvSpPr>
            <a:spLocks noGrp="1"/>
          </p:cNvSpPr>
          <p:nvPr>
            <p:ph type="body" idx="1"/>
          </p:nvPr>
        </p:nvSpPr>
        <p:spPr>
          <a:noFill/>
        </p:spPr>
        <p:txBody>
          <a:bodyPr/>
          <a:lstStyle/>
          <a:p>
            <a:endParaRPr lang="zh-CN" altLang="en-US"/>
          </a:p>
        </p:txBody>
      </p:sp>
      <p:sp>
        <p:nvSpPr>
          <p:cNvPr id="179204" name="灯片编号占位符 3"/>
          <p:cNvSpPr>
            <a:spLocks noGrp="1"/>
          </p:cNvSpPr>
          <p:nvPr>
            <p:ph type="sldNum" sz="quarter" idx="5"/>
          </p:nvPr>
        </p:nvSpPr>
        <p:spPr>
          <a:noFill/>
        </p:spPr>
        <p:txBody>
          <a:bodyPr/>
          <a:lstStyle/>
          <a:p>
            <a:fld id="{ACE0D2EA-4F3D-4E7B-8EBF-E9122ABFE57E}"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p:sp>
      <p:sp>
        <p:nvSpPr>
          <p:cNvPr id="185347" name="备注占位符 2"/>
          <p:cNvSpPr>
            <a:spLocks noGrp="1"/>
          </p:cNvSpPr>
          <p:nvPr>
            <p:ph type="body" idx="1"/>
          </p:nvPr>
        </p:nvSpPr>
        <p:spPr>
          <a:noFill/>
        </p:spPr>
        <p:txBody>
          <a:bodyPr/>
          <a:lstStyle/>
          <a:p>
            <a:endParaRPr lang="zh-CN" altLang="en-US"/>
          </a:p>
        </p:txBody>
      </p:sp>
      <p:sp>
        <p:nvSpPr>
          <p:cNvPr id="185348" name="灯片编号占位符 3"/>
          <p:cNvSpPr>
            <a:spLocks noGrp="1"/>
          </p:cNvSpPr>
          <p:nvPr>
            <p:ph type="sldNum" sz="quarter" idx="5"/>
          </p:nvPr>
        </p:nvSpPr>
        <p:spPr>
          <a:noFill/>
        </p:spPr>
        <p:txBody>
          <a:bodyPr/>
          <a:lstStyle/>
          <a:p>
            <a:fld id="{3B780A1F-0431-4F3F-BE95-9425D0DBB271}"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p:sp>
      <p:sp>
        <p:nvSpPr>
          <p:cNvPr id="193539" name="备注占位符 2"/>
          <p:cNvSpPr>
            <a:spLocks noGrp="1"/>
          </p:cNvSpPr>
          <p:nvPr>
            <p:ph type="body" idx="1"/>
          </p:nvPr>
        </p:nvSpPr>
        <p:spPr>
          <a:noFill/>
        </p:spPr>
        <p:txBody>
          <a:bodyPr/>
          <a:lstStyle/>
          <a:p>
            <a:endParaRPr lang="zh-CN" altLang="en-US"/>
          </a:p>
        </p:txBody>
      </p:sp>
      <p:sp>
        <p:nvSpPr>
          <p:cNvPr id="193540" name="灯片编号占位符 3"/>
          <p:cNvSpPr>
            <a:spLocks noGrp="1"/>
          </p:cNvSpPr>
          <p:nvPr>
            <p:ph type="sldNum" sz="quarter" idx="5"/>
          </p:nvPr>
        </p:nvSpPr>
        <p:spPr>
          <a:noFill/>
        </p:spPr>
        <p:txBody>
          <a:bodyPr/>
          <a:lstStyle/>
          <a:p>
            <a:fld id="{23052E53-D6D4-4996-927C-C8DB32972169}"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p:sp>
      <p:sp>
        <p:nvSpPr>
          <p:cNvPr id="194563" name="备注占位符 2"/>
          <p:cNvSpPr>
            <a:spLocks noGrp="1"/>
          </p:cNvSpPr>
          <p:nvPr>
            <p:ph type="body" idx="1"/>
          </p:nvPr>
        </p:nvSpPr>
        <p:spPr>
          <a:noFill/>
        </p:spPr>
        <p:txBody>
          <a:bodyPr/>
          <a:lstStyle/>
          <a:p>
            <a:endParaRPr lang="zh-CN" altLang="en-US" dirty="0"/>
          </a:p>
        </p:txBody>
      </p:sp>
      <p:sp>
        <p:nvSpPr>
          <p:cNvPr id="194564" name="灯片编号占位符 3"/>
          <p:cNvSpPr>
            <a:spLocks noGrp="1"/>
          </p:cNvSpPr>
          <p:nvPr>
            <p:ph type="sldNum" sz="quarter" idx="5"/>
          </p:nvPr>
        </p:nvSpPr>
        <p:spPr>
          <a:noFill/>
        </p:spPr>
        <p:txBody>
          <a:bodyPr/>
          <a:lstStyle/>
          <a:p>
            <a:fld id="{1C777148-4615-439C-B8CC-DF507CED1EF5}"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p:sp>
      <p:sp>
        <p:nvSpPr>
          <p:cNvPr id="196611" name="备注占位符 2"/>
          <p:cNvSpPr>
            <a:spLocks noGrp="1"/>
          </p:cNvSpPr>
          <p:nvPr>
            <p:ph type="body" idx="1"/>
          </p:nvPr>
        </p:nvSpPr>
        <p:spPr>
          <a:noFill/>
        </p:spPr>
        <p:txBody>
          <a:bodyPr/>
          <a:lstStyle/>
          <a:p>
            <a:endParaRPr lang="zh-CN" altLang="en-US"/>
          </a:p>
        </p:txBody>
      </p:sp>
      <p:sp>
        <p:nvSpPr>
          <p:cNvPr id="196612" name="灯片编号占位符 3"/>
          <p:cNvSpPr>
            <a:spLocks noGrp="1"/>
          </p:cNvSpPr>
          <p:nvPr>
            <p:ph type="sldNum" sz="quarter" idx="5"/>
          </p:nvPr>
        </p:nvSpPr>
        <p:spPr>
          <a:noFill/>
        </p:spPr>
        <p:txBody>
          <a:bodyPr/>
          <a:lstStyle/>
          <a:p>
            <a:fld id="{7F8FDC5C-EADD-4F5E-8209-AEE54D527ED8}"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p:sp>
      <p:sp>
        <p:nvSpPr>
          <p:cNvPr id="197635" name="备注占位符 2"/>
          <p:cNvSpPr>
            <a:spLocks noGrp="1"/>
          </p:cNvSpPr>
          <p:nvPr>
            <p:ph type="body" idx="1"/>
          </p:nvPr>
        </p:nvSpPr>
        <p:spPr>
          <a:noFill/>
        </p:spPr>
        <p:txBody>
          <a:bodyPr/>
          <a:lstStyle/>
          <a:p>
            <a:endParaRPr lang="zh-CN" altLang="en-US"/>
          </a:p>
        </p:txBody>
      </p:sp>
      <p:sp>
        <p:nvSpPr>
          <p:cNvPr id="197636" name="灯片编号占位符 3"/>
          <p:cNvSpPr>
            <a:spLocks noGrp="1"/>
          </p:cNvSpPr>
          <p:nvPr>
            <p:ph type="sldNum" sz="quarter" idx="5"/>
          </p:nvPr>
        </p:nvSpPr>
        <p:spPr>
          <a:noFill/>
        </p:spPr>
        <p:txBody>
          <a:bodyPr/>
          <a:lstStyle/>
          <a:p>
            <a:fld id="{3A08D417-C755-4884-8115-879FEFA37681}"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a:t>
            </a: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p:sp>
      <p:sp>
        <p:nvSpPr>
          <p:cNvPr id="200707" name="备注占位符 2"/>
          <p:cNvSpPr>
            <a:spLocks noGrp="1"/>
          </p:cNvSpPr>
          <p:nvPr>
            <p:ph type="body" idx="1"/>
          </p:nvPr>
        </p:nvSpPr>
        <p:spPr>
          <a:noFill/>
        </p:spPr>
        <p:txBody>
          <a:bodyPr/>
          <a:lstStyle/>
          <a:p>
            <a:endParaRPr lang="zh-CN" altLang="en-US"/>
          </a:p>
        </p:txBody>
      </p:sp>
      <p:sp>
        <p:nvSpPr>
          <p:cNvPr id="200708" name="灯片编号占位符 3"/>
          <p:cNvSpPr>
            <a:spLocks noGrp="1"/>
          </p:cNvSpPr>
          <p:nvPr>
            <p:ph type="sldNum" sz="quarter" idx="5"/>
          </p:nvPr>
        </p:nvSpPr>
        <p:spPr>
          <a:noFill/>
        </p:spPr>
        <p:txBody>
          <a:bodyPr/>
          <a:lstStyle/>
          <a:p>
            <a:fld id="{A6B2E627-2E26-4465-89B2-6694F5658712}"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p:sp>
      <p:sp>
        <p:nvSpPr>
          <p:cNvPr id="202755" name="备注占位符 2"/>
          <p:cNvSpPr>
            <a:spLocks noGrp="1"/>
          </p:cNvSpPr>
          <p:nvPr>
            <p:ph type="body" idx="1"/>
          </p:nvPr>
        </p:nvSpPr>
        <p:spPr>
          <a:noFill/>
        </p:spPr>
        <p:txBody>
          <a:bodyPr/>
          <a:lstStyle/>
          <a:p>
            <a:endParaRPr lang="zh-CN" altLang="en-US"/>
          </a:p>
        </p:txBody>
      </p:sp>
      <p:sp>
        <p:nvSpPr>
          <p:cNvPr id="202756" name="灯片编号占位符 3"/>
          <p:cNvSpPr>
            <a:spLocks noGrp="1"/>
          </p:cNvSpPr>
          <p:nvPr>
            <p:ph type="sldNum" sz="quarter" idx="5"/>
          </p:nvPr>
        </p:nvSpPr>
        <p:spPr>
          <a:noFill/>
        </p:spPr>
        <p:txBody>
          <a:bodyPr/>
          <a:lstStyle/>
          <a:p>
            <a:fld id="{F0A4846D-E303-406B-AC26-D33F992D0112}"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6A50244-9154-4511-B2EA-9E31FDC83357}" type="slidenum">
              <a:rPr lang="zh-CN" altLang="en-US" smtClean="0"/>
            </a:fld>
            <a:endParaRPr lang="en-US" altLang="zh-CN"/>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5171DB1-82DD-45D9-82AF-16F7162176B4}" type="slidenum">
              <a:rPr lang="zh-CN" altLang="en-US" smtClean="0"/>
            </a:fld>
            <a:endParaRPr lang="en-US" altLang="zh-CN"/>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17ACC3-7FB7-41C1-BC74-67330FEE30F8}"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17ACC3-7FB7-41C1-BC74-67330FEE30F8}"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6A50244-9154-4511-B2EA-9E31FDC83357}" type="slidenum">
              <a:rPr lang="zh-CN" altLang="en-US" smtClean="0"/>
            </a:fld>
            <a:endParaRPr lang="en-US" altLang="zh-CN"/>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altLang="zh-CN" dirty="0"/>
              <a:t>SSL</a:t>
            </a:r>
            <a:r>
              <a:rPr lang="zh-CN" altLang="en-US" dirty="0"/>
              <a:t>、</a:t>
            </a:r>
            <a:r>
              <a:rPr lang="en-US" altLang="zh-CN" dirty="0" err="1"/>
              <a:t>IPSec</a:t>
            </a:r>
            <a:r>
              <a:rPr lang="zh-CN" altLang="en-US" dirty="0"/>
              <a:t>的标准</a:t>
            </a:r>
            <a:endParaRPr lang="en-US" altLang="zh-CN"/>
          </a:p>
          <a:p>
            <a:endParaRPr lang="zh-CN" altLang="en-US"/>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6C5F2043-7EE1-4969-8F6D-A26FF974B3A7}" type="slidenum">
              <a:rPr lang="zh-CN" altLang="en-US" smtClean="0"/>
            </a:fld>
            <a:endParaRPr lang="en-US" altLang="zh-CN"/>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p:sp>
      <p:sp>
        <p:nvSpPr>
          <p:cNvPr id="214019" name="备注占位符 2"/>
          <p:cNvSpPr>
            <a:spLocks noGrp="1"/>
          </p:cNvSpPr>
          <p:nvPr>
            <p:ph type="body" idx="1"/>
          </p:nvPr>
        </p:nvSpPr>
        <p:spPr>
          <a:noFill/>
        </p:spPr>
        <p:txBody>
          <a:bodyPr/>
          <a:lstStyle/>
          <a:p>
            <a:endParaRPr lang="zh-CN" altLang="en-US"/>
          </a:p>
        </p:txBody>
      </p:sp>
      <p:sp>
        <p:nvSpPr>
          <p:cNvPr id="214020" name="灯片编号占位符 3"/>
          <p:cNvSpPr>
            <a:spLocks noGrp="1"/>
          </p:cNvSpPr>
          <p:nvPr>
            <p:ph type="sldNum" sz="quarter" idx="5"/>
          </p:nvPr>
        </p:nvSpPr>
        <p:spPr>
          <a:noFill/>
        </p:spPr>
        <p:txBody>
          <a:bodyPr/>
          <a:lstStyle/>
          <a:p>
            <a:fld id="{6D23FAFC-1BB8-447E-9E2D-DA5D772C7436}"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a:t>
            </a:r>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先加密再</a:t>
            </a:r>
            <a:r>
              <a:rPr lang="en-US" altLang="zh-CN" dirty="0"/>
              <a:t>MAC</a:t>
            </a:r>
            <a:r>
              <a:rPr lang="zh-CN" altLang="en-US" dirty="0"/>
              <a:t>，</a:t>
            </a:r>
            <a:r>
              <a:rPr lang="en-US" altLang="zh-CN" dirty="0"/>
              <a:t>MAC</a:t>
            </a:r>
            <a:r>
              <a:rPr lang="zh-CN" altLang="en-US" dirty="0"/>
              <a:t>再加密后存在安全问题。</a:t>
            </a:r>
            <a:endParaRPr lang="zh-CN" altLang="en-US" dirty="0"/>
          </a:p>
        </p:txBody>
      </p:sp>
      <p:sp>
        <p:nvSpPr>
          <p:cNvPr id="4" name="灯片编号占位符 3"/>
          <p:cNvSpPr>
            <a:spLocks noGrp="1"/>
          </p:cNvSpPr>
          <p:nvPr>
            <p:ph type="sldNum" sz="quarter" idx="10"/>
          </p:nvPr>
        </p:nvSpPr>
        <p:spPr/>
        <p:txBody>
          <a:bodyPr/>
          <a:lstStyle/>
          <a:p>
            <a:fld id="{65518468-16F7-4A62-8D43-A612D8AE0AB9}"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a:t>
            </a:r>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简单</a:t>
            </a:r>
            <a:r>
              <a:rPr lang="zh-CN" altLang="en-US"/>
              <a:t>了解</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6A50244-9154-4511-B2EA-9E31FDC83357}" type="slidenum">
              <a:rPr lang="zh-CN" altLang="en-US" smtClean="0"/>
            </a:fld>
            <a:endParaRPr lang="en-US" altLang="zh-CN"/>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p:sp>
      <p:sp>
        <p:nvSpPr>
          <p:cNvPr id="212995" name="备注占位符 2"/>
          <p:cNvSpPr>
            <a:spLocks noGrp="1"/>
          </p:cNvSpPr>
          <p:nvPr>
            <p:ph type="body" idx="1"/>
          </p:nvPr>
        </p:nvSpPr>
        <p:spPr>
          <a:noFill/>
        </p:spPr>
        <p:txBody>
          <a:bodyPr/>
          <a:lstStyle/>
          <a:p>
            <a:endParaRPr lang="zh-CN" altLang="en-US"/>
          </a:p>
        </p:txBody>
      </p:sp>
      <p:sp>
        <p:nvSpPr>
          <p:cNvPr id="212996" name="灯片编号占位符 3"/>
          <p:cNvSpPr>
            <a:spLocks noGrp="1"/>
          </p:cNvSpPr>
          <p:nvPr>
            <p:ph type="sldNum" sz="quarter" idx="5"/>
          </p:nvPr>
        </p:nvSpPr>
        <p:spPr>
          <a:noFill/>
        </p:spPr>
        <p:txBody>
          <a:bodyPr/>
          <a:lstStyle/>
          <a:p>
            <a:fld id="{5499DB88-1BB7-4E80-94B3-162C34BFA047}"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不考虑</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0AAF430-BC18-4580-A279-DEB711503271}" type="slidenum">
              <a:rPr lang="zh-CN" altLang="en-US" smtClean="0"/>
            </a:fld>
            <a:endParaRPr lang="en-US" altLang="zh-CN"/>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p:sp>
      <p:sp>
        <p:nvSpPr>
          <p:cNvPr id="134147" name="备注占位符 2"/>
          <p:cNvSpPr>
            <a:spLocks noGrp="1"/>
          </p:cNvSpPr>
          <p:nvPr>
            <p:ph type="body" idx="1"/>
          </p:nvPr>
        </p:nvSpPr>
        <p:spPr>
          <a:noFill/>
        </p:spPr>
        <p:txBody>
          <a:bodyPr/>
          <a:lstStyle/>
          <a:p>
            <a:r>
              <a:rPr lang="zh-CN" altLang="en-US" dirty="0"/>
              <a:t>弱密钥</a:t>
            </a:r>
            <a:endParaRPr lang="en-US" altLang="zh-CN" dirty="0"/>
          </a:p>
          <a:p>
            <a:r>
              <a:rPr lang="zh-CN" altLang="en-US" dirty="0"/>
              <a:t>半弱密钥</a:t>
            </a:r>
            <a:r>
              <a:rPr lang="zh-CN" altLang="en-US" baseline="0" dirty="0"/>
              <a:t> </a:t>
            </a:r>
            <a:endParaRPr lang="zh-CN" altLang="en-US" dirty="0"/>
          </a:p>
        </p:txBody>
      </p:sp>
      <p:sp>
        <p:nvSpPr>
          <p:cNvPr id="134148" name="灯片编号占位符 3"/>
          <p:cNvSpPr>
            <a:spLocks noGrp="1"/>
          </p:cNvSpPr>
          <p:nvPr>
            <p:ph type="sldNum" sz="quarter" idx="5"/>
          </p:nvPr>
        </p:nvSpPr>
        <p:spPr>
          <a:noFill/>
        </p:spPr>
        <p:txBody>
          <a:bodyPr/>
          <a:lstStyle/>
          <a:p>
            <a:fld id="{242646AB-9059-4F5D-BF6A-2215D872AA82}"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p:sp>
      <p:sp>
        <p:nvSpPr>
          <p:cNvPr id="135171" name="备注占位符 2"/>
          <p:cNvSpPr>
            <a:spLocks noGrp="1"/>
          </p:cNvSpPr>
          <p:nvPr>
            <p:ph type="body" idx="1"/>
          </p:nvPr>
        </p:nvSpPr>
        <p:spPr>
          <a:noFill/>
        </p:spPr>
        <p:txBody>
          <a:bodyPr/>
          <a:lstStyle/>
          <a:p>
            <a:endParaRPr lang="zh-CN" altLang="en-US"/>
          </a:p>
        </p:txBody>
      </p:sp>
      <p:sp>
        <p:nvSpPr>
          <p:cNvPr id="135172" name="灯片编号占位符 3"/>
          <p:cNvSpPr>
            <a:spLocks noGrp="1"/>
          </p:cNvSpPr>
          <p:nvPr>
            <p:ph type="sldNum" sz="quarter" idx="5"/>
          </p:nvPr>
        </p:nvSpPr>
        <p:spPr>
          <a:noFill/>
        </p:spPr>
        <p:txBody>
          <a:bodyPr/>
          <a:lstStyle/>
          <a:p>
            <a:fld id="{72697FA3-DB91-46B6-B0A5-EEA8FF4AECE0}"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p:sp>
      <p:sp>
        <p:nvSpPr>
          <p:cNvPr id="137219" name="备注占位符 2"/>
          <p:cNvSpPr>
            <a:spLocks noGrp="1"/>
          </p:cNvSpPr>
          <p:nvPr>
            <p:ph type="body" idx="1"/>
          </p:nvPr>
        </p:nvSpPr>
        <p:spPr>
          <a:noFill/>
        </p:spPr>
        <p:txBody>
          <a:bodyPr/>
          <a:lstStyle/>
          <a:p>
            <a:endParaRPr lang="zh-CN" altLang="en-US"/>
          </a:p>
        </p:txBody>
      </p:sp>
      <p:sp>
        <p:nvSpPr>
          <p:cNvPr id="137220" name="灯片编号占位符 3"/>
          <p:cNvSpPr>
            <a:spLocks noGrp="1"/>
          </p:cNvSpPr>
          <p:nvPr>
            <p:ph type="sldNum" sz="quarter" idx="5"/>
          </p:nvPr>
        </p:nvSpPr>
        <p:spPr>
          <a:noFill/>
        </p:spPr>
        <p:txBody>
          <a:bodyPr/>
          <a:lstStyle/>
          <a:p>
            <a:fld id="{8CF565CF-0626-4DE6-97C6-7EA7EB4163E3}"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normAutofit/>
          </a:bodyPr>
          <a:lstStyle>
            <a:lvl1pPr marL="457200" indent="-457200">
              <a:lnSpc>
                <a:spcPct val="110000"/>
              </a:lnSpc>
              <a:buFont typeface="Arial" panose="020B0604020202090204" pitchFamily="34" charset="0"/>
              <a:buChar char="•"/>
              <a:defRPr sz="2800"/>
            </a:lvl1pPr>
            <a:lvl2pPr>
              <a:lnSpc>
                <a:spcPct val="110000"/>
              </a:lnSpc>
              <a:defRPr sz="2400"/>
            </a:lvl2pPr>
            <a:lvl3pPr>
              <a:lnSpc>
                <a:spcPct val="110000"/>
              </a:lnSpc>
              <a:defRPr sz="2000"/>
            </a:lvl3pPr>
            <a:lvl4pPr>
              <a:lnSpc>
                <a:spcPct val="110000"/>
              </a:lnSpc>
              <a:defRPr sz="2000"/>
            </a:lvl4pPr>
            <a:lvl5pPr>
              <a:lnSpc>
                <a:spcPct val="110000"/>
              </a:lnSpc>
              <a:defRPr sz="20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5D5CAD-4EC6-465D-B358-F619C32EE4EF}"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96F511-442F-4E30-8B2B-02D1D94D9D6D}"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5D5CAD-4EC6-465D-B358-F619C32EE4E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C96F511-442F-4E30-8B2B-02D1D94D9D6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5D5CAD-4EC6-465D-B358-F619C32EE4E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96F511-442F-4E30-8B2B-02D1D94D9D6D}"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5D5CAD-4EC6-465D-B358-F619C32EE4EF}" type="slidenum">
              <a:rPr lang="zh-CN" altLang="en-US" smtClean="0"/>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457200" algn="l" defTabSz="914400" rtl="0" eaLnBrk="1" latinLnBrk="0" hangingPunct="1">
        <a:lnSpc>
          <a:spcPct val="90000"/>
        </a:lnSpc>
        <a:spcBef>
          <a:spcPts val="1200"/>
        </a:spcBef>
        <a:spcAft>
          <a:spcPts val="200"/>
        </a:spcAft>
        <a:buClr>
          <a:schemeClr val="accent1"/>
        </a:buClr>
        <a:buSzPct val="100000"/>
        <a:buFont typeface="Arial" panose="020B0604020202090204" pitchFamily="34" charset="0"/>
        <a:buChar char="•"/>
        <a:defRPr sz="28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2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7.png"/><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emf"/><Relationship Id="rId1" Type="http://schemas.openxmlformats.org/officeDocument/2006/relationships/image" Target="../media/image48.png"/></Relationships>
</file>

<file path=ppt/slides/_rels/slide132.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51.emf"/><Relationship Id="rId1" Type="http://schemas.openxmlformats.org/officeDocument/2006/relationships/image" Target="../media/image50.emf"/></Relationships>
</file>

<file path=ppt/slides/_rels/slide133.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wanhuiqing@iie.ac.c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emf"/><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emf"/><Relationship Id="rId1" Type="http://schemas.openxmlformats.org/officeDocument/2006/relationships/image" Target="../media/image11.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oleObject" Target="../embeddings/oleObject6.bin"/><Relationship Id="rId3" Type="http://schemas.openxmlformats.org/officeDocument/2006/relationships/image" Target="../media/image15.png"/><Relationship Id="rId2" Type="http://schemas.openxmlformats.org/officeDocument/2006/relationships/image" Target="../media/image14.jpeg"/><Relationship Id="rId11" Type="http://schemas.openxmlformats.org/officeDocument/2006/relationships/notesSlide" Target="../notesSlides/notesSlide24.xml"/><Relationship Id="rId10" Type="http://schemas.openxmlformats.org/officeDocument/2006/relationships/vmlDrawing" Target="../drawings/vmlDrawing6.vml"/><Relationship Id="rId1" Type="http://schemas.openxmlformats.org/officeDocument/2006/relationships/image" Target="../media/image13.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97279" y="758952"/>
            <a:ext cx="10280469" cy="3566160"/>
          </a:xfrm>
        </p:spPr>
        <p:txBody>
          <a:bodyPr>
            <a:normAutofit/>
          </a:bodyPr>
          <a:lstStyle/>
          <a:p>
            <a:r>
              <a:rPr lang="zh-CN" altLang="en-US" sz="6600" dirty="0"/>
              <a:t>网络认证技术</a:t>
            </a:r>
            <a:r>
              <a:rPr lang="en-US" altLang="zh-CN" sz="6600" dirty="0"/>
              <a:t>—</a:t>
            </a:r>
            <a:r>
              <a:rPr lang="zh-CN" altLang="en-US" sz="6600" dirty="0"/>
              <a:t>密码学基础</a:t>
            </a:r>
            <a:endParaRPr lang="zh-CN" altLang="en-US" sz="6600" dirty="0"/>
          </a:p>
        </p:txBody>
      </p:sp>
      <p:sp>
        <p:nvSpPr>
          <p:cNvPr id="5" name="副标题 4"/>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a:ea typeface="宋体" pitchFamily="2" charset="-122"/>
              </a:rPr>
              <a:t>加密解密过程</a:t>
            </a:r>
            <a:endParaRPr lang="zh-CN" altLang="en-US">
              <a:ea typeface="宋体" pitchFamily="2" charset="-122"/>
            </a:endParaRPr>
          </a:p>
        </p:txBody>
      </p:sp>
      <p:sp>
        <p:nvSpPr>
          <p:cNvPr id="20484" name="Rectangle 3"/>
          <p:cNvSpPr>
            <a:spLocks noGrp="1" noChangeArrowheads="1"/>
          </p:cNvSpPr>
          <p:nvPr>
            <p:ph idx="1"/>
          </p:nvPr>
        </p:nvSpPr>
        <p:spPr/>
        <p:txBody>
          <a:bodyPr/>
          <a:lstStyle/>
          <a:p>
            <a:pPr eaLnBrk="1" hangingPunct="1"/>
            <a:r>
              <a:rPr lang="zh-CN" altLang="en-US" dirty="0">
                <a:ea typeface="宋体" pitchFamily="2" charset="-122"/>
              </a:rPr>
              <a:t>加密过程</a:t>
            </a:r>
            <a:endParaRPr lang="zh-CN" altLang="en-US" dirty="0">
              <a:ea typeface="宋体" pitchFamily="2" charset="-122"/>
            </a:endParaRPr>
          </a:p>
          <a:p>
            <a:pPr eaLnBrk="1" hangingPunct="1"/>
            <a:endParaRPr lang="zh-CN" altLang="en-US" dirty="0">
              <a:ea typeface="宋体" pitchFamily="2" charset="-122"/>
            </a:endParaRPr>
          </a:p>
          <a:p>
            <a:pPr eaLnBrk="1" hangingPunct="1"/>
            <a:endParaRPr lang="zh-CN" altLang="en-US" dirty="0">
              <a:ea typeface="宋体" pitchFamily="2" charset="-122"/>
            </a:endParaRPr>
          </a:p>
          <a:p>
            <a:pPr eaLnBrk="1" hangingPunct="1"/>
            <a:endParaRPr lang="en-US" altLang="zh-CN" dirty="0">
              <a:ea typeface="宋体" pitchFamily="2" charset="-122"/>
            </a:endParaRPr>
          </a:p>
          <a:p>
            <a:pPr eaLnBrk="1" hangingPunct="1"/>
            <a:r>
              <a:rPr lang="zh-CN" altLang="en-US" dirty="0">
                <a:ea typeface="宋体" pitchFamily="2" charset="-122"/>
              </a:rPr>
              <a:t>解密过程</a:t>
            </a:r>
            <a:endParaRPr lang="zh-CN" altLang="en-US" dirty="0">
              <a:ea typeface="宋体" pitchFamily="2" charset="-122"/>
            </a:endParaRPr>
          </a:p>
        </p:txBody>
      </p:sp>
      <p:sp>
        <p:nvSpPr>
          <p:cNvPr id="20482" name="灯片编号占位符 5"/>
          <p:cNvSpPr>
            <a:spLocks noGrp="1"/>
          </p:cNvSpPr>
          <p:nvPr>
            <p:ph type="sldNum" sz="quarter" idx="12"/>
          </p:nvPr>
        </p:nvSpPr>
        <p:spPr>
          <a:xfrm>
            <a:off x="8305800" y="6172200"/>
            <a:ext cx="1905000" cy="457200"/>
          </a:xfrm>
          <a:prstGeom prst="rect">
            <a:avLst/>
          </a:prstGeom>
          <a:noFill/>
        </p:spPr>
        <p:txBody>
          <a:bodyPr/>
          <a:lstStyle/>
          <a:p>
            <a:fld id="{15D12FFA-1756-43EB-A3EF-44BA4D6D1288}" type="slidenum">
              <a:rPr lang="zh-CN" altLang="en-US" smtClean="0"/>
            </a:fld>
            <a:endParaRPr lang="en-US" altLang="zh-CN"/>
          </a:p>
        </p:txBody>
      </p:sp>
      <p:grpSp>
        <p:nvGrpSpPr>
          <p:cNvPr id="2" name="Group 22"/>
          <p:cNvGrpSpPr/>
          <p:nvPr/>
        </p:nvGrpSpPr>
        <p:grpSpPr bwMode="auto">
          <a:xfrm>
            <a:off x="3429000" y="2743200"/>
            <a:ext cx="5029200" cy="990600"/>
            <a:chOff x="1200" y="1728"/>
            <a:chExt cx="3168" cy="624"/>
          </a:xfrm>
        </p:grpSpPr>
        <p:sp>
          <p:nvSpPr>
            <p:cNvPr id="20494" name="Rectangle 4"/>
            <p:cNvSpPr>
              <a:spLocks noChangeArrowheads="1"/>
            </p:cNvSpPr>
            <p:nvPr/>
          </p:nvSpPr>
          <p:spPr bwMode="auto">
            <a:xfrm>
              <a:off x="2208" y="2016"/>
              <a:ext cx="816" cy="336"/>
            </a:xfrm>
            <a:prstGeom prst="rect">
              <a:avLst/>
            </a:prstGeom>
            <a:solidFill>
              <a:schemeClr val="accent1"/>
            </a:solidFill>
            <a:ln w="9525">
              <a:solidFill>
                <a:schemeClr val="tx1"/>
              </a:solidFill>
              <a:miter lim="800000"/>
            </a:ln>
          </p:spPr>
          <p:txBody>
            <a:bodyPr wrap="none" anchor="ctr"/>
            <a:lstStyle/>
            <a:p>
              <a:pPr algn="ctr"/>
              <a:r>
                <a:rPr lang="zh-CN" altLang="en-US" dirty="0">
                  <a:ea typeface="宋体" pitchFamily="2" charset="-122"/>
                </a:rPr>
                <a:t>加密</a:t>
              </a:r>
              <a:endParaRPr lang="zh-CN" altLang="en-US" dirty="0">
                <a:ea typeface="宋体" pitchFamily="2" charset="-122"/>
              </a:endParaRPr>
            </a:p>
          </p:txBody>
        </p:sp>
        <p:sp>
          <p:nvSpPr>
            <p:cNvPr id="20495" name="Line 5"/>
            <p:cNvSpPr>
              <a:spLocks noChangeShapeType="1"/>
            </p:cNvSpPr>
            <p:nvPr/>
          </p:nvSpPr>
          <p:spPr bwMode="auto">
            <a:xfrm>
              <a:off x="2592" y="1728"/>
              <a:ext cx="1" cy="288"/>
            </a:xfrm>
            <a:prstGeom prst="line">
              <a:avLst/>
            </a:prstGeom>
            <a:noFill/>
            <a:ln w="9525">
              <a:solidFill>
                <a:schemeClr val="tx1"/>
              </a:solidFill>
              <a:miter lim="800000"/>
              <a:tailEnd type="triangle" w="med" len="med"/>
            </a:ln>
          </p:spPr>
          <p:txBody>
            <a:bodyPr wrap="none"/>
            <a:lstStyle/>
            <a:p>
              <a:endParaRPr lang="zh-CN" altLang="en-US"/>
            </a:p>
          </p:txBody>
        </p:sp>
        <p:sp>
          <p:nvSpPr>
            <p:cNvPr id="20496" name="Rectangle 6"/>
            <p:cNvSpPr>
              <a:spLocks noChangeArrowheads="1"/>
            </p:cNvSpPr>
            <p:nvPr/>
          </p:nvSpPr>
          <p:spPr bwMode="auto">
            <a:xfrm>
              <a:off x="2592" y="1728"/>
              <a:ext cx="912" cy="240"/>
            </a:xfrm>
            <a:prstGeom prst="rect">
              <a:avLst/>
            </a:prstGeom>
            <a:noFill/>
            <a:ln w="9525">
              <a:noFill/>
              <a:miter lim="800000"/>
            </a:ln>
          </p:spPr>
          <p:txBody>
            <a:bodyPr wrap="none" anchor="ctr"/>
            <a:lstStyle/>
            <a:p>
              <a:pPr algn="ctr"/>
              <a:r>
                <a:rPr lang="zh-CN" altLang="en-US">
                  <a:ea typeface="宋体" pitchFamily="2" charset="-122"/>
                </a:rPr>
                <a:t>加密密钥</a:t>
              </a:r>
              <a:r>
                <a:rPr lang="en-US" altLang="zh-CN">
                  <a:ea typeface="宋体" pitchFamily="2" charset="-122"/>
                </a:rPr>
                <a:t>K</a:t>
              </a:r>
              <a:r>
                <a:rPr lang="en-US" altLang="zh-CN" baseline="-30000">
                  <a:ea typeface="宋体" pitchFamily="2" charset="-122"/>
                  <a:cs typeface="Times New Roman" panose="02020603050405020304" pitchFamily="18" charset="0"/>
                </a:rPr>
                <a:t>1</a:t>
              </a:r>
              <a:r>
                <a:rPr lang="en-US" altLang="zh-CN">
                  <a:ea typeface="宋体" pitchFamily="2" charset="-122"/>
                </a:rPr>
                <a:t> </a:t>
              </a:r>
              <a:endParaRPr lang="en-US" altLang="zh-CN">
                <a:ea typeface="宋体" pitchFamily="2" charset="-122"/>
              </a:endParaRPr>
            </a:p>
          </p:txBody>
        </p:sp>
        <p:sp>
          <p:nvSpPr>
            <p:cNvPr id="20497" name="Line 7"/>
            <p:cNvSpPr>
              <a:spLocks noChangeShapeType="1"/>
            </p:cNvSpPr>
            <p:nvPr/>
          </p:nvSpPr>
          <p:spPr bwMode="auto">
            <a:xfrm>
              <a:off x="1728" y="2208"/>
              <a:ext cx="480" cy="1"/>
            </a:xfrm>
            <a:prstGeom prst="line">
              <a:avLst/>
            </a:prstGeom>
            <a:noFill/>
            <a:ln w="9525">
              <a:solidFill>
                <a:schemeClr val="tx1"/>
              </a:solidFill>
              <a:miter lim="800000"/>
              <a:tailEnd type="triangle" w="med" len="med"/>
            </a:ln>
          </p:spPr>
          <p:txBody>
            <a:bodyPr wrap="none"/>
            <a:lstStyle/>
            <a:p>
              <a:endParaRPr lang="zh-CN" altLang="en-US"/>
            </a:p>
          </p:txBody>
        </p:sp>
        <p:sp>
          <p:nvSpPr>
            <p:cNvPr id="20498" name="Rectangle 8"/>
            <p:cNvSpPr>
              <a:spLocks noChangeArrowheads="1"/>
            </p:cNvSpPr>
            <p:nvPr/>
          </p:nvSpPr>
          <p:spPr bwMode="auto">
            <a:xfrm>
              <a:off x="1200" y="2064"/>
              <a:ext cx="576" cy="240"/>
            </a:xfrm>
            <a:prstGeom prst="rect">
              <a:avLst/>
            </a:prstGeom>
            <a:noFill/>
            <a:ln w="9525">
              <a:noFill/>
              <a:miter lim="800000"/>
            </a:ln>
          </p:spPr>
          <p:txBody>
            <a:bodyPr wrap="none" anchor="ctr"/>
            <a:lstStyle/>
            <a:p>
              <a:pPr algn="ctr"/>
              <a:r>
                <a:rPr lang="zh-CN" altLang="en-US">
                  <a:ea typeface="宋体" pitchFamily="2" charset="-122"/>
                </a:rPr>
                <a:t>明文</a:t>
              </a:r>
              <a:r>
                <a:rPr lang="en-US" altLang="zh-CN">
                  <a:ea typeface="宋体" pitchFamily="2" charset="-122"/>
                </a:rPr>
                <a:t>P</a:t>
              </a:r>
              <a:endParaRPr lang="en-US" altLang="zh-CN">
                <a:ea typeface="宋体" pitchFamily="2" charset="-122"/>
              </a:endParaRPr>
            </a:p>
          </p:txBody>
        </p:sp>
        <p:sp>
          <p:nvSpPr>
            <p:cNvPr id="20499" name="Rectangle 9"/>
            <p:cNvSpPr>
              <a:spLocks noChangeArrowheads="1"/>
            </p:cNvSpPr>
            <p:nvPr/>
          </p:nvSpPr>
          <p:spPr bwMode="auto">
            <a:xfrm>
              <a:off x="3792" y="2064"/>
              <a:ext cx="576" cy="240"/>
            </a:xfrm>
            <a:prstGeom prst="rect">
              <a:avLst/>
            </a:prstGeom>
            <a:noFill/>
            <a:ln w="9525">
              <a:noFill/>
              <a:miter lim="800000"/>
            </a:ln>
          </p:spPr>
          <p:txBody>
            <a:bodyPr wrap="none" anchor="ctr"/>
            <a:lstStyle/>
            <a:p>
              <a:pPr algn="ctr"/>
              <a:r>
                <a:rPr lang="zh-CN" altLang="en-US">
                  <a:ea typeface="宋体" pitchFamily="2" charset="-122"/>
                </a:rPr>
                <a:t>密文</a:t>
              </a:r>
              <a:r>
                <a:rPr lang="en-US" altLang="zh-CN">
                  <a:ea typeface="宋体" pitchFamily="2" charset="-122"/>
                </a:rPr>
                <a:t>C</a:t>
              </a:r>
              <a:endParaRPr lang="en-US" altLang="zh-CN">
                <a:ea typeface="宋体" pitchFamily="2" charset="-122"/>
              </a:endParaRPr>
            </a:p>
          </p:txBody>
        </p:sp>
        <p:sp>
          <p:nvSpPr>
            <p:cNvPr id="20500" name="Line 10"/>
            <p:cNvSpPr>
              <a:spLocks noChangeShapeType="1"/>
            </p:cNvSpPr>
            <p:nvPr/>
          </p:nvSpPr>
          <p:spPr bwMode="auto">
            <a:xfrm>
              <a:off x="3024" y="2208"/>
              <a:ext cx="816" cy="1"/>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3" name="Group 21"/>
          <p:cNvGrpSpPr/>
          <p:nvPr/>
        </p:nvGrpSpPr>
        <p:grpSpPr bwMode="auto">
          <a:xfrm>
            <a:off x="3429000" y="4572000"/>
            <a:ext cx="5029200" cy="990600"/>
            <a:chOff x="1152" y="2784"/>
            <a:chExt cx="3168" cy="624"/>
          </a:xfrm>
        </p:grpSpPr>
        <p:sp>
          <p:nvSpPr>
            <p:cNvPr id="20487" name="Rectangle 13"/>
            <p:cNvSpPr>
              <a:spLocks noChangeArrowheads="1"/>
            </p:cNvSpPr>
            <p:nvPr/>
          </p:nvSpPr>
          <p:spPr bwMode="auto">
            <a:xfrm>
              <a:off x="2160" y="3072"/>
              <a:ext cx="816" cy="336"/>
            </a:xfrm>
            <a:prstGeom prst="rect">
              <a:avLst/>
            </a:prstGeom>
            <a:solidFill>
              <a:schemeClr val="accent1"/>
            </a:solidFill>
            <a:ln w="9525">
              <a:solidFill>
                <a:schemeClr val="tx1"/>
              </a:solidFill>
              <a:miter lim="800000"/>
            </a:ln>
          </p:spPr>
          <p:txBody>
            <a:bodyPr wrap="none" anchor="ctr"/>
            <a:lstStyle/>
            <a:p>
              <a:pPr algn="ctr"/>
              <a:r>
                <a:rPr lang="zh-CN" altLang="en-US">
                  <a:ea typeface="宋体" pitchFamily="2" charset="-122"/>
                </a:rPr>
                <a:t>解密</a:t>
              </a:r>
              <a:endParaRPr lang="zh-CN" altLang="en-US">
                <a:ea typeface="宋体" pitchFamily="2" charset="-122"/>
              </a:endParaRPr>
            </a:p>
          </p:txBody>
        </p:sp>
        <p:sp>
          <p:nvSpPr>
            <p:cNvPr id="20488" name="Line 14"/>
            <p:cNvSpPr>
              <a:spLocks noChangeShapeType="1"/>
            </p:cNvSpPr>
            <p:nvPr/>
          </p:nvSpPr>
          <p:spPr bwMode="auto">
            <a:xfrm>
              <a:off x="2544" y="2784"/>
              <a:ext cx="0" cy="288"/>
            </a:xfrm>
            <a:prstGeom prst="line">
              <a:avLst/>
            </a:prstGeom>
            <a:noFill/>
            <a:ln w="9525">
              <a:solidFill>
                <a:schemeClr val="tx1"/>
              </a:solidFill>
              <a:miter lim="800000"/>
              <a:tailEnd type="triangle" w="med" len="med"/>
            </a:ln>
          </p:spPr>
          <p:txBody>
            <a:bodyPr wrap="none"/>
            <a:lstStyle/>
            <a:p>
              <a:endParaRPr lang="zh-CN" altLang="en-US"/>
            </a:p>
          </p:txBody>
        </p:sp>
        <p:sp>
          <p:nvSpPr>
            <p:cNvPr id="20489" name="Rectangle 15"/>
            <p:cNvSpPr>
              <a:spLocks noChangeArrowheads="1"/>
            </p:cNvSpPr>
            <p:nvPr/>
          </p:nvSpPr>
          <p:spPr bwMode="auto">
            <a:xfrm>
              <a:off x="2544" y="2784"/>
              <a:ext cx="912" cy="240"/>
            </a:xfrm>
            <a:prstGeom prst="rect">
              <a:avLst/>
            </a:prstGeom>
            <a:noFill/>
            <a:ln w="9525">
              <a:noFill/>
              <a:miter lim="800000"/>
            </a:ln>
          </p:spPr>
          <p:txBody>
            <a:bodyPr wrap="none" anchor="ctr"/>
            <a:lstStyle/>
            <a:p>
              <a:pPr algn="ctr"/>
              <a:r>
                <a:rPr lang="zh-CN" altLang="en-US">
                  <a:ea typeface="宋体" pitchFamily="2" charset="-122"/>
                </a:rPr>
                <a:t>解密密钥</a:t>
              </a:r>
              <a:r>
                <a:rPr lang="en-US" altLang="zh-CN">
                  <a:ea typeface="宋体" pitchFamily="2" charset="-122"/>
                </a:rPr>
                <a:t>K</a:t>
              </a:r>
              <a:r>
                <a:rPr lang="en-US" altLang="zh-CN" baseline="-30000">
                  <a:ea typeface="宋体" pitchFamily="2" charset="-122"/>
                  <a:cs typeface="Times New Roman" panose="02020603050405020304" pitchFamily="18" charset="0"/>
                </a:rPr>
                <a:t>2</a:t>
              </a:r>
              <a:r>
                <a:rPr lang="en-US" altLang="zh-CN">
                  <a:ea typeface="宋体" pitchFamily="2" charset="-122"/>
                </a:rPr>
                <a:t> </a:t>
              </a:r>
              <a:endParaRPr lang="en-US" altLang="zh-CN">
                <a:ea typeface="宋体" pitchFamily="2" charset="-122"/>
              </a:endParaRPr>
            </a:p>
          </p:txBody>
        </p:sp>
        <p:sp>
          <p:nvSpPr>
            <p:cNvPr id="20490" name="Line 16"/>
            <p:cNvSpPr>
              <a:spLocks noChangeShapeType="1"/>
            </p:cNvSpPr>
            <p:nvPr/>
          </p:nvSpPr>
          <p:spPr bwMode="auto">
            <a:xfrm>
              <a:off x="1680" y="3264"/>
              <a:ext cx="480" cy="0"/>
            </a:xfrm>
            <a:prstGeom prst="line">
              <a:avLst/>
            </a:prstGeom>
            <a:noFill/>
            <a:ln w="9525">
              <a:solidFill>
                <a:schemeClr val="tx1"/>
              </a:solidFill>
              <a:miter lim="800000"/>
              <a:tailEnd type="triangle" w="med" len="med"/>
            </a:ln>
          </p:spPr>
          <p:txBody>
            <a:bodyPr wrap="none"/>
            <a:lstStyle/>
            <a:p>
              <a:endParaRPr lang="zh-CN" altLang="en-US"/>
            </a:p>
          </p:txBody>
        </p:sp>
        <p:sp>
          <p:nvSpPr>
            <p:cNvPr id="20491" name="Rectangle 17"/>
            <p:cNvSpPr>
              <a:spLocks noChangeArrowheads="1"/>
            </p:cNvSpPr>
            <p:nvPr/>
          </p:nvSpPr>
          <p:spPr bwMode="auto">
            <a:xfrm>
              <a:off x="1152" y="3120"/>
              <a:ext cx="576" cy="240"/>
            </a:xfrm>
            <a:prstGeom prst="rect">
              <a:avLst/>
            </a:prstGeom>
            <a:noFill/>
            <a:ln w="9525">
              <a:noFill/>
              <a:miter lim="800000"/>
            </a:ln>
          </p:spPr>
          <p:txBody>
            <a:bodyPr wrap="none" anchor="ctr"/>
            <a:lstStyle/>
            <a:p>
              <a:pPr algn="ctr"/>
              <a:r>
                <a:rPr lang="zh-CN" altLang="en-US">
                  <a:ea typeface="宋体" pitchFamily="2" charset="-122"/>
                </a:rPr>
                <a:t>密文</a:t>
              </a:r>
              <a:r>
                <a:rPr lang="en-US" altLang="zh-CN">
                  <a:ea typeface="宋体" pitchFamily="2" charset="-122"/>
                </a:rPr>
                <a:t>C</a:t>
              </a:r>
              <a:endParaRPr lang="en-US" altLang="zh-CN">
                <a:ea typeface="宋体" pitchFamily="2" charset="-122"/>
              </a:endParaRPr>
            </a:p>
          </p:txBody>
        </p:sp>
        <p:sp>
          <p:nvSpPr>
            <p:cNvPr id="20492" name="Rectangle 18"/>
            <p:cNvSpPr>
              <a:spLocks noChangeArrowheads="1"/>
            </p:cNvSpPr>
            <p:nvPr/>
          </p:nvSpPr>
          <p:spPr bwMode="auto">
            <a:xfrm>
              <a:off x="3744" y="3120"/>
              <a:ext cx="576" cy="240"/>
            </a:xfrm>
            <a:prstGeom prst="rect">
              <a:avLst/>
            </a:prstGeom>
            <a:noFill/>
            <a:ln w="9525">
              <a:noFill/>
              <a:miter lim="800000"/>
            </a:ln>
          </p:spPr>
          <p:txBody>
            <a:bodyPr wrap="none" anchor="ctr"/>
            <a:lstStyle/>
            <a:p>
              <a:pPr algn="ctr"/>
              <a:r>
                <a:rPr lang="zh-CN" altLang="en-US">
                  <a:ea typeface="宋体" pitchFamily="2" charset="-122"/>
                </a:rPr>
                <a:t>明文</a:t>
              </a:r>
              <a:r>
                <a:rPr lang="en-US" altLang="zh-CN">
                  <a:ea typeface="宋体" pitchFamily="2" charset="-122"/>
                </a:rPr>
                <a:t>P</a:t>
              </a:r>
              <a:endParaRPr lang="en-US" altLang="zh-CN">
                <a:ea typeface="宋体" pitchFamily="2" charset="-122"/>
              </a:endParaRPr>
            </a:p>
          </p:txBody>
        </p:sp>
        <p:sp>
          <p:nvSpPr>
            <p:cNvPr id="20493" name="Line 19"/>
            <p:cNvSpPr>
              <a:spLocks noChangeShapeType="1"/>
            </p:cNvSpPr>
            <p:nvPr/>
          </p:nvSpPr>
          <p:spPr bwMode="auto">
            <a:xfrm>
              <a:off x="2976" y="3264"/>
              <a:ext cx="816" cy="0"/>
            </a:xfrm>
            <a:prstGeom prst="line">
              <a:avLst/>
            </a:prstGeom>
            <a:noFill/>
            <a:ln w="9525">
              <a:solidFill>
                <a:schemeClr val="tx1"/>
              </a:solidFill>
              <a:miter lim="800000"/>
              <a:tailEnd type="triangle" w="med" len="med"/>
            </a:ln>
          </p:spPr>
          <p:txBody>
            <a:bodyPr wrap="none"/>
            <a:lstStyle/>
            <a:p>
              <a:endParaRPr lang="zh-CN" altLang="en-US"/>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MD5</a:t>
            </a:r>
            <a:r>
              <a:rPr lang="zh-CN" altLang="en-US" dirty="0"/>
              <a:t>的具体过程</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根据消息</a:t>
            </a:r>
            <a:r>
              <a:rPr lang="en-US" altLang="zh-CN" dirty="0"/>
              <a:t>x</a:t>
            </a:r>
            <a:r>
              <a:rPr lang="zh-CN" altLang="en-US" dirty="0"/>
              <a:t>构造</a:t>
            </a:r>
            <a:r>
              <a:rPr lang="en-US" altLang="zh-CN" dirty="0"/>
              <a:t>M，</a:t>
            </a:r>
            <a:endParaRPr lang="en-US" altLang="zh-CN" dirty="0"/>
          </a:p>
          <a:p>
            <a:pPr lvl="1">
              <a:lnSpc>
                <a:spcPct val="90000"/>
              </a:lnSpc>
            </a:pPr>
            <a:r>
              <a:rPr lang="en-US" altLang="zh-CN" dirty="0"/>
              <a:t>M = x | 1 | 0…0 | Length</a:t>
            </a:r>
            <a:endParaRPr lang="en-US" altLang="zh-CN" dirty="0"/>
          </a:p>
          <a:p>
            <a:pPr lvl="1">
              <a:lnSpc>
                <a:spcPct val="90000"/>
              </a:lnSpc>
            </a:pPr>
            <a:r>
              <a:rPr lang="en-US" altLang="zh-CN" dirty="0"/>
              <a:t>0</a:t>
            </a:r>
            <a:r>
              <a:rPr lang="zh-CN" altLang="en-US" dirty="0"/>
              <a:t>的个数不定，可以没有，取最小；保证</a:t>
            </a:r>
            <a:r>
              <a:rPr lang="en-US" altLang="zh-CN" dirty="0"/>
              <a:t>M</a:t>
            </a:r>
            <a:r>
              <a:rPr lang="zh-CN" altLang="en-US" dirty="0"/>
              <a:t>的长度是512的倍数。</a:t>
            </a:r>
            <a:endParaRPr lang="en-US" altLang="zh-CN" dirty="0"/>
          </a:p>
          <a:p>
            <a:pPr lvl="1">
              <a:lnSpc>
                <a:spcPct val="90000"/>
              </a:lnSpc>
            </a:pPr>
            <a:r>
              <a:rPr lang="en-US" altLang="zh-CN" dirty="0"/>
              <a:t>Length</a:t>
            </a:r>
            <a:r>
              <a:rPr lang="zh-CN" altLang="en-US" dirty="0"/>
              <a:t>是原始消息</a:t>
            </a:r>
            <a:r>
              <a:rPr lang="en-US" altLang="zh-CN" dirty="0"/>
              <a:t>x</a:t>
            </a:r>
            <a:r>
              <a:rPr lang="zh-CN" altLang="en-US" dirty="0"/>
              <a:t>的长度(</a:t>
            </a:r>
            <a:r>
              <a:rPr lang="en-US" altLang="zh-CN" dirty="0"/>
              <a:t>mod 2</a:t>
            </a:r>
            <a:r>
              <a:rPr lang="en-US" altLang="zh-CN" baseline="30000" dirty="0"/>
              <a:t>64</a:t>
            </a:r>
            <a:r>
              <a:rPr lang="en-US" altLang="zh-CN" dirty="0"/>
              <a:t>)</a:t>
            </a:r>
            <a:r>
              <a:rPr lang="zh-CN" altLang="en-US" dirty="0"/>
              <a:t>的2进制表示，64 </a:t>
            </a:r>
            <a:r>
              <a:rPr lang="en-US" altLang="zh-CN" dirty="0"/>
              <a:t>bits。</a:t>
            </a:r>
            <a:endParaRPr lang="en-US" altLang="zh-CN" dirty="0"/>
          </a:p>
          <a:p>
            <a:pPr lvl="1">
              <a:lnSpc>
                <a:spcPct val="90000"/>
              </a:lnSpc>
            </a:pPr>
            <a:r>
              <a:rPr lang="zh-CN" altLang="en-US" dirty="0"/>
              <a:t>将</a:t>
            </a:r>
            <a:r>
              <a:rPr lang="en-US" altLang="zh-CN" dirty="0"/>
              <a:t>M</a:t>
            </a:r>
            <a:r>
              <a:rPr lang="zh-CN" altLang="en-US" dirty="0"/>
              <a:t>分为多个</a:t>
            </a:r>
            <a:r>
              <a:rPr lang="en-US" altLang="zh-CN" dirty="0" err="1"/>
              <a:t>M</a:t>
            </a:r>
            <a:r>
              <a:rPr lang="en-US" altLang="zh-CN" baseline="-25000" dirty="0" err="1">
                <a:sym typeface="Symbol" pitchFamily="18" charset="2"/>
              </a:rPr>
              <a:t>j</a:t>
            </a:r>
            <a:r>
              <a:rPr lang="en-US" altLang="zh-CN" dirty="0"/>
              <a:t>，</a:t>
            </a:r>
            <a:r>
              <a:rPr lang="zh-CN" altLang="en-US" dirty="0"/>
              <a:t>每个长度是</a:t>
            </a:r>
            <a:r>
              <a:rPr lang="en-US" altLang="zh-CN" dirty="0"/>
              <a:t>512bits。</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470212" y="4362413"/>
            <a:ext cx="8154180" cy="1864954"/>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MD5</a:t>
            </a:r>
            <a:r>
              <a:rPr lang="zh-CN" altLang="en-US" dirty="0"/>
              <a:t>的具体过程</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a:t>Hash</a:t>
            </a:r>
            <a:r>
              <a:rPr lang="zh-CN" altLang="en-US" dirty="0"/>
              <a:t>值计算</a:t>
            </a:r>
            <a:endParaRPr lang="en-US" altLang="zh-CN" dirty="0"/>
          </a:p>
          <a:p>
            <a:pPr lvl="1">
              <a:lnSpc>
                <a:spcPct val="90000"/>
              </a:lnSpc>
            </a:pPr>
            <a:r>
              <a:rPr lang="zh-CN" altLang="en-US" dirty="0"/>
              <a:t>初始化向量</a:t>
            </a:r>
            <a:r>
              <a:rPr lang="en-US" altLang="zh-CN" dirty="0"/>
              <a:t>IV</a:t>
            </a:r>
            <a:endParaRPr lang="en-US" altLang="zh-CN" dirty="0"/>
          </a:p>
          <a:p>
            <a:pPr lvl="2">
              <a:lnSpc>
                <a:spcPct val="90000"/>
              </a:lnSpc>
            </a:pPr>
            <a:r>
              <a:rPr lang="zh-CN" altLang="en-US" dirty="0"/>
              <a:t>利用</a:t>
            </a:r>
            <a:r>
              <a:rPr lang="en-US" altLang="zh-CN" dirty="0"/>
              <a:t>4</a:t>
            </a:r>
            <a:r>
              <a:rPr lang="zh-CN" altLang="en-US" dirty="0"/>
              <a:t>个</a:t>
            </a:r>
            <a:r>
              <a:rPr lang="en-US" altLang="zh-CN" dirty="0"/>
              <a:t>32</a:t>
            </a:r>
            <a:r>
              <a:rPr lang="zh-CN" altLang="en-US" dirty="0"/>
              <a:t>位寄存器</a:t>
            </a:r>
            <a:endParaRPr lang="en-US" altLang="zh-CN" dirty="0"/>
          </a:p>
          <a:p>
            <a:pPr lvl="2">
              <a:lnSpc>
                <a:spcPct val="90000"/>
              </a:lnSpc>
            </a:pPr>
            <a:r>
              <a:rPr lang="en-US" altLang="zh-CN" dirty="0"/>
              <a:t>A=67452301, B=efcdab89, C=98badcfe, D=10325476</a:t>
            </a:r>
            <a:endParaRPr lang="en-US" altLang="zh-CN" dirty="0"/>
          </a:p>
          <a:p>
            <a:pPr lvl="1">
              <a:lnSpc>
                <a:spcPct val="90000"/>
              </a:lnSpc>
            </a:pPr>
            <a:r>
              <a:rPr lang="zh-CN" altLang="en-US" dirty="0"/>
              <a:t>对每个消息分组做压缩计算</a:t>
            </a:r>
            <a:endParaRPr lang="en-US" altLang="zh-CN" dirty="0"/>
          </a:p>
          <a:p>
            <a:pPr lvl="2">
              <a:lnSpc>
                <a:spcPct val="90000"/>
              </a:lnSpc>
            </a:pPr>
            <a:r>
              <a:rPr lang="zh-CN" altLang="en-US" dirty="0"/>
              <a:t>输入为</a:t>
            </a:r>
            <a:r>
              <a:rPr lang="en-US" altLang="zh-CN" dirty="0"/>
              <a:t>512bits</a:t>
            </a:r>
            <a:r>
              <a:rPr lang="zh-CN" altLang="en-US" dirty="0"/>
              <a:t>消息，</a:t>
            </a:r>
            <a:r>
              <a:rPr lang="en-US" altLang="zh-CN" dirty="0"/>
              <a:t>128</a:t>
            </a:r>
            <a:r>
              <a:rPr lang="zh-CN" altLang="en-US" dirty="0"/>
              <a:t>位寄存器信息</a:t>
            </a:r>
            <a:endParaRPr lang="en-US" altLang="zh-CN" dirty="0"/>
          </a:p>
          <a:p>
            <a:pPr lvl="2">
              <a:lnSpc>
                <a:spcPct val="90000"/>
              </a:lnSpc>
            </a:pPr>
            <a:r>
              <a:rPr lang="zh-CN" altLang="en-US" dirty="0"/>
              <a:t>输出为</a:t>
            </a:r>
            <a:r>
              <a:rPr lang="en-US" altLang="zh-CN" dirty="0"/>
              <a:t>128bits</a:t>
            </a:r>
            <a:r>
              <a:rPr lang="zh-CN" altLang="en-US" dirty="0"/>
              <a:t>，作为下一组消息压缩的输入</a:t>
            </a:r>
            <a:endParaRPr lang="en-US" altLang="zh-CN" dirty="0"/>
          </a:p>
          <a:p>
            <a:pPr lvl="2">
              <a:lnSpc>
                <a:spcPct val="90000"/>
              </a:lnSpc>
            </a:pPr>
            <a:r>
              <a:rPr lang="zh-CN" altLang="en-US" dirty="0"/>
              <a:t>最后一组消息压缩完成后，得到消息摘要</a:t>
            </a:r>
            <a:endParaRPr lang="zh-CN" altLang="en-US" dirty="0"/>
          </a:p>
          <a:p>
            <a:endParaRPr lang="zh-CN" altLang="en-US" dirty="0"/>
          </a:p>
          <a:p>
            <a:endParaRPr lang="zh-CN" altLang="en-US" dirty="0"/>
          </a:p>
        </p:txBody>
      </p:sp>
      <p:pic>
        <p:nvPicPr>
          <p:cNvPr id="6" name="图片 5"/>
          <p:cNvPicPr>
            <a:picLocks noChangeAspect="1"/>
          </p:cNvPicPr>
          <p:nvPr/>
        </p:nvPicPr>
        <p:blipFill>
          <a:blip r:embed="rId1"/>
          <a:stretch>
            <a:fillRect/>
          </a:stretch>
        </p:blipFill>
        <p:spPr>
          <a:xfrm>
            <a:off x="1733087" y="4804475"/>
            <a:ext cx="8786786" cy="1883044"/>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MD5</a:t>
            </a:r>
            <a:endParaRPr lang="zh-CN" altLang="en-US" dirty="0"/>
          </a:p>
        </p:txBody>
      </p:sp>
      <p:sp>
        <p:nvSpPr>
          <p:cNvPr id="3" name="内容占位符 2"/>
          <p:cNvSpPr>
            <a:spLocks noGrp="1"/>
          </p:cNvSpPr>
          <p:nvPr>
            <p:ph idx="1"/>
          </p:nvPr>
        </p:nvSpPr>
        <p:spPr/>
        <p:txBody>
          <a:bodyPr/>
          <a:lstStyle/>
          <a:p>
            <a:r>
              <a:rPr lang="en-US" altLang="zh-CN" dirty="0"/>
              <a:t>MD5</a:t>
            </a:r>
            <a:r>
              <a:rPr lang="zh-CN" altLang="en-US" dirty="0"/>
              <a:t>是</a:t>
            </a:r>
            <a:r>
              <a:rPr lang="en-US" altLang="zh-CN" dirty="0"/>
              <a:t>MD4</a:t>
            </a:r>
            <a:r>
              <a:rPr lang="zh-CN" altLang="en-US" dirty="0"/>
              <a:t>的改进形式，比</a:t>
            </a:r>
            <a:r>
              <a:rPr lang="en-US" altLang="zh-CN" dirty="0"/>
              <a:t>MD4</a:t>
            </a:r>
            <a:r>
              <a:rPr lang="zh-CN" altLang="en-US" dirty="0"/>
              <a:t>更复杂，但设计思想相似</a:t>
            </a:r>
            <a:endParaRPr lang="en-US" altLang="zh-CN" dirty="0"/>
          </a:p>
          <a:p>
            <a:r>
              <a:rPr lang="en-US" altLang="zh-CN" dirty="0"/>
              <a:t>512bits</a:t>
            </a:r>
            <a:r>
              <a:rPr lang="zh-CN" altLang="en-US" dirty="0"/>
              <a:t>分组计算，生成12</a:t>
            </a:r>
            <a:r>
              <a:rPr lang="en-US" altLang="zh-CN" dirty="0"/>
              <a:t>8bits</a:t>
            </a:r>
            <a:r>
              <a:rPr lang="zh-CN" altLang="en-US" dirty="0"/>
              <a:t>的</a:t>
            </a:r>
            <a:r>
              <a:rPr lang="en-US" altLang="zh-CN" dirty="0"/>
              <a:t>Hash</a:t>
            </a:r>
            <a:r>
              <a:rPr lang="zh-CN" altLang="en-US" dirty="0"/>
              <a:t>值</a:t>
            </a:r>
            <a:endParaRPr lang="zh-CN" altLang="en-US" dirty="0"/>
          </a:p>
          <a:p>
            <a:r>
              <a:rPr lang="zh-CN" altLang="en-US" dirty="0"/>
              <a:t>比</a:t>
            </a:r>
            <a:r>
              <a:rPr lang="en-US" altLang="zh-CN" dirty="0"/>
              <a:t>MD4</a:t>
            </a:r>
            <a:r>
              <a:rPr lang="zh-CN" altLang="en-US" dirty="0"/>
              <a:t>多一轮运算，运行速度慢了大约30%</a:t>
            </a:r>
            <a:endParaRPr lang="zh-CN" altLang="en-US" dirty="0"/>
          </a:p>
          <a:p>
            <a:r>
              <a:rPr lang="zh-CN" altLang="en-US" dirty="0"/>
              <a:t>与</a:t>
            </a:r>
            <a:r>
              <a:rPr lang="en-US" altLang="zh-CN" dirty="0"/>
              <a:t>MD4</a:t>
            </a:r>
            <a:r>
              <a:rPr lang="zh-CN" altLang="en-US" dirty="0"/>
              <a:t>相比，产生更好的“雪崩效应”，加强了安全性</a:t>
            </a:r>
            <a:endParaRPr lang="zh-CN" altLang="en-US" dirty="0"/>
          </a:p>
          <a:p>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MD5</a:t>
            </a:r>
            <a:r>
              <a:rPr lang="zh-CN" altLang="en-US" dirty="0"/>
              <a:t>的例子</a:t>
            </a:r>
            <a:endParaRPr lang="zh-CN" altLang="en-US" dirty="0"/>
          </a:p>
        </p:txBody>
      </p:sp>
      <p:sp>
        <p:nvSpPr>
          <p:cNvPr id="3" name="内容占位符 2"/>
          <p:cNvSpPr>
            <a:spLocks noGrp="1"/>
          </p:cNvSpPr>
          <p:nvPr>
            <p:ph idx="1"/>
          </p:nvPr>
        </p:nvSpPr>
        <p:spPr>
          <a:xfrm>
            <a:off x="1097280" y="1845734"/>
            <a:ext cx="10058400" cy="4788148"/>
          </a:xfrm>
        </p:spPr>
        <p:txBody>
          <a:bodyPr>
            <a:normAutofit/>
          </a:bodyPr>
          <a:lstStyle/>
          <a:p>
            <a:pPr>
              <a:lnSpc>
                <a:spcPct val="90000"/>
              </a:lnSpc>
            </a:pPr>
            <a:r>
              <a:rPr lang="en-US" altLang="zh-CN" sz="3600" dirty="0"/>
              <a:t>“Hello world”</a:t>
            </a:r>
            <a:r>
              <a:rPr lang="zh-CN" altLang="en-US" sz="3600" dirty="0"/>
              <a:t>的</a:t>
            </a:r>
            <a:r>
              <a:rPr lang="en-US" altLang="zh-CN" sz="3600" dirty="0"/>
              <a:t>Hash</a:t>
            </a:r>
            <a:r>
              <a:rPr lang="zh-CN" altLang="en-US" sz="3600" dirty="0"/>
              <a:t>计算结果</a:t>
            </a:r>
            <a:endParaRPr lang="zh-CN" altLang="en-US" sz="3600" dirty="0"/>
          </a:p>
          <a:p>
            <a:pPr lvl="1">
              <a:lnSpc>
                <a:spcPct val="90000"/>
              </a:lnSpc>
            </a:pPr>
            <a:r>
              <a:rPr lang="en-US" altLang="zh-CN" sz="3200" dirty="0"/>
              <a:t>MD5</a:t>
            </a:r>
            <a:endParaRPr lang="en-US" altLang="zh-CN" sz="3200" dirty="0"/>
          </a:p>
          <a:p>
            <a:pPr lvl="2">
              <a:lnSpc>
                <a:spcPct val="90000"/>
              </a:lnSpc>
            </a:pPr>
            <a:r>
              <a:rPr lang="en-US" altLang="zh-CN" sz="2800" dirty="0"/>
              <a:t>3E 25 96 0A 79 DB C6 9B 67 4C D4 EC 67 A7 2C 62</a:t>
            </a:r>
            <a:endParaRPr lang="en-US" altLang="zh-CN" sz="2800" dirty="0"/>
          </a:p>
          <a:p>
            <a:pPr>
              <a:lnSpc>
                <a:spcPct val="90000"/>
              </a:lnSpc>
            </a:pPr>
            <a:r>
              <a:rPr lang="en-US" altLang="zh-CN" sz="3600" dirty="0"/>
              <a:t>“hello world”</a:t>
            </a:r>
            <a:r>
              <a:rPr lang="zh-CN" altLang="en-US" sz="3600" dirty="0"/>
              <a:t>的</a:t>
            </a:r>
            <a:r>
              <a:rPr lang="en-US" altLang="zh-CN" sz="3600" dirty="0"/>
              <a:t>Hash</a:t>
            </a:r>
            <a:r>
              <a:rPr lang="zh-CN" altLang="en-US" sz="3600" dirty="0"/>
              <a:t>计算结果</a:t>
            </a:r>
            <a:endParaRPr lang="zh-CN" altLang="en-US" sz="3600" dirty="0"/>
          </a:p>
          <a:p>
            <a:pPr lvl="1">
              <a:lnSpc>
                <a:spcPct val="90000"/>
              </a:lnSpc>
            </a:pPr>
            <a:r>
              <a:rPr lang="en-US" altLang="zh-CN" sz="3200" dirty="0"/>
              <a:t>MD5</a:t>
            </a:r>
            <a:endParaRPr lang="en-US" altLang="zh-CN" sz="3200" dirty="0"/>
          </a:p>
          <a:p>
            <a:pPr lvl="2">
              <a:lnSpc>
                <a:spcPct val="90000"/>
              </a:lnSpc>
            </a:pPr>
            <a:r>
              <a:rPr lang="en-US" altLang="zh-CN" sz="2800" dirty="0"/>
              <a:t>5E B6 3B BB E0 1E EE D0 93 CB 22 BB 8F 5A CD C3</a:t>
            </a:r>
            <a:endParaRPr lang="en-US" altLang="zh-CN" sz="2800" dirty="0"/>
          </a:p>
          <a:p>
            <a:pPr marL="0" indent="0">
              <a:buNone/>
            </a:pPr>
            <a:endParaRPr lang="zh-CN" altLang="en-US" sz="36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SHA3</a:t>
            </a:r>
            <a:endParaRPr lang="zh-CN" altLang="en-US" dirty="0"/>
          </a:p>
        </p:txBody>
      </p:sp>
      <p:sp>
        <p:nvSpPr>
          <p:cNvPr id="3" name="内容占位符 2"/>
          <p:cNvSpPr>
            <a:spLocks noGrp="1"/>
          </p:cNvSpPr>
          <p:nvPr>
            <p:ph idx="1"/>
          </p:nvPr>
        </p:nvSpPr>
        <p:spPr/>
        <p:txBody>
          <a:bodyPr/>
          <a:lstStyle/>
          <a:p>
            <a:r>
              <a:rPr lang="en-US" altLang="zh-CN" dirty="0"/>
              <a:t>2005</a:t>
            </a:r>
            <a:r>
              <a:rPr lang="zh-CN" altLang="en-US" dirty="0"/>
              <a:t>年王小云找到了</a:t>
            </a:r>
            <a:r>
              <a:rPr lang="en-US" altLang="zh-CN" dirty="0"/>
              <a:t>MD5</a:t>
            </a:r>
            <a:r>
              <a:rPr lang="zh-CN" altLang="en-US" dirty="0"/>
              <a:t>、</a:t>
            </a:r>
            <a:r>
              <a:rPr lang="en-US" altLang="zh-CN" dirty="0"/>
              <a:t>SHA1</a:t>
            </a:r>
            <a:r>
              <a:rPr lang="zh-CN" altLang="en-US" dirty="0"/>
              <a:t>的碰撞</a:t>
            </a:r>
            <a:endParaRPr lang="en-US" altLang="zh-CN" dirty="0"/>
          </a:p>
          <a:p>
            <a:pPr lvl="1"/>
            <a:r>
              <a:rPr lang="zh-CN" altLang="en-US" dirty="0"/>
              <a:t>目前认为，至少应该使用</a:t>
            </a:r>
            <a:r>
              <a:rPr lang="en-US" altLang="zh-CN" dirty="0"/>
              <a:t>SHA256</a:t>
            </a:r>
            <a:endParaRPr lang="en-US" altLang="zh-CN" dirty="0"/>
          </a:p>
          <a:p>
            <a:r>
              <a:rPr lang="en-US" altLang="zh-CN" dirty="0"/>
              <a:t>SHA3</a:t>
            </a:r>
            <a:endParaRPr lang="en-US" altLang="zh-CN" dirty="0"/>
          </a:p>
          <a:p>
            <a:pPr lvl="1"/>
            <a:r>
              <a:rPr lang="zh-CN" altLang="en-US" dirty="0"/>
              <a:t>美国</a:t>
            </a:r>
            <a:r>
              <a:rPr lang="en-US" altLang="zh-CN" dirty="0"/>
              <a:t>NIST</a:t>
            </a:r>
            <a:r>
              <a:rPr lang="zh-CN" altLang="en-US" dirty="0"/>
              <a:t>于</a:t>
            </a:r>
            <a:r>
              <a:rPr lang="en-US" altLang="zh-CN" dirty="0"/>
              <a:t>2007</a:t>
            </a:r>
            <a:r>
              <a:rPr lang="zh-CN" altLang="en-US" dirty="0"/>
              <a:t>年</a:t>
            </a:r>
            <a:r>
              <a:rPr lang="en-US" altLang="zh-CN" dirty="0"/>
              <a:t>11</a:t>
            </a:r>
            <a:r>
              <a:rPr lang="zh-CN" altLang="en-US" dirty="0"/>
              <a:t>月发起</a:t>
            </a:r>
            <a:r>
              <a:rPr lang="en-US" altLang="zh-CN" dirty="0"/>
              <a:t>SHA3</a:t>
            </a:r>
            <a:r>
              <a:rPr lang="zh-CN" altLang="en-US" dirty="0"/>
              <a:t>算法征集</a:t>
            </a:r>
            <a:endParaRPr lang="en-US" altLang="zh-CN" dirty="0"/>
          </a:p>
          <a:p>
            <a:pPr lvl="1"/>
            <a:r>
              <a:rPr lang="zh-CN" altLang="en-US" dirty="0"/>
              <a:t>全球提交</a:t>
            </a:r>
            <a:r>
              <a:rPr lang="en-US" altLang="zh-CN" dirty="0"/>
              <a:t>64</a:t>
            </a:r>
            <a:r>
              <a:rPr lang="zh-CN" altLang="en-US" dirty="0"/>
              <a:t>个算法，</a:t>
            </a:r>
            <a:r>
              <a:rPr lang="en-US" altLang="zh-CN" dirty="0"/>
              <a:t>14</a:t>
            </a:r>
            <a:r>
              <a:rPr lang="zh-CN" altLang="en-US" dirty="0"/>
              <a:t>个进入第二轮，</a:t>
            </a:r>
            <a:r>
              <a:rPr lang="en-US" altLang="zh-CN" dirty="0"/>
              <a:t>5</a:t>
            </a:r>
            <a:r>
              <a:rPr lang="zh-CN" altLang="en-US" dirty="0"/>
              <a:t>个进入最终轮</a:t>
            </a:r>
            <a:endParaRPr lang="en-US" altLang="zh-CN" dirty="0"/>
          </a:p>
          <a:p>
            <a:pPr lvl="1"/>
            <a:r>
              <a:rPr lang="en-US" altLang="zh-CN" dirty="0"/>
              <a:t>2012</a:t>
            </a:r>
            <a:r>
              <a:rPr lang="zh-CN" altLang="en-US" dirty="0"/>
              <a:t>年，</a:t>
            </a:r>
            <a:r>
              <a:rPr lang="en-US" altLang="zh-CN" dirty="0" err="1"/>
              <a:t>Keccak</a:t>
            </a:r>
            <a:r>
              <a:rPr lang="zh-CN" altLang="en-US" dirty="0"/>
              <a:t>算法胜出</a:t>
            </a:r>
            <a:endParaRPr lang="en-US" altLang="zh-CN" dirty="0"/>
          </a:p>
          <a:p>
            <a:pPr lvl="1"/>
            <a:r>
              <a:rPr lang="en-US" altLang="zh-CN" dirty="0"/>
              <a:t>2015</a:t>
            </a:r>
            <a:r>
              <a:rPr lang="zh-CN" altLang="en-US" dirty="0"/>
              <a:t>年，发布成为</a:t>
            </a:r>
            <a:r>
              <a:rPr lang="en-US" altLang="zh-CN" dirty="0"/>
              <a:t>FIPS</a:t>
            </a:r>
            <a:r>
              <a:rPr lang="zh-CN" altLang="en-US" dirty="0"/>
              <a:t>标准</a:t>
            </a:r>
            <a:endParaRPr lang="en-US" altLang="zh-CN" dirty="0"/>
          </a:p>
          <a:p>
            <a:pPr lvl="1"/>
            <a:endParaRPr lang="zh-CN" altLang="en-US" dirty="0"/>
          </a:p>
          <a:p>
            <a:pPr lvl="1"/>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a:t>
            </a:r>
            <a:r>
              <a:rPr lang="zh-CN" altLang="en-US" dirty="0"/>
              <a:t>的一些结论</a:t>
            </a:r>
            <a:endParaRPr lang="zh-CN" altLang="en-US" dirty="0"/>
          </a:p>
        </p:txBody>
      </p:sp>
      <p:sp>
        <p:nvSpPr>
          <p:cNvPr id="3" name="内容占位符 2"/>
          <p:cNvSpPr>
            <a:spLocks noGrp="1"/>
          </p:cNvSpPr>
          <p:nvPr>
            <p:ph idx="1"/>
          </p:nvPr>
        </p:nvSpPr>
        <p:spPr>
          <a:xfrm>
            <a:off x="1097280" y="1845733"/>
            <a:ext cx="10058400" cy="4393701"/>
          </a:xfrm>
        </p:spPr>
        <p:txBody>
          <a:bodyPr>
            <a:normAutofit/>
          </a:bodyPr>
          <a:lstStyle/>
          <a:p>
            <a:r>
              <a:rPr lang="en-US" altLang="zh-CN" dirty="0"/>
              <a:t>Hash</a:t>
            </a:r>
            <a:r>
              <a:rPr lang="zh-CN" altLang="en-US" dirty="0"/>
              <a:t>的执行速度远比非对称密码算法快</a:t>
            </a:r>
            <a:endParaRPr lang="en-US" altLang="zh-CN" dirty="0"/>
          </a:p>
          <a:p>
            <a:pPr lvl="1"/>
            <a:r>
              <a:rPr lang="zh-CN" altLang="en-US" dirty="0"/>
              <a:t>速度量级上，与对称密码算法相当</a:t>
            </a:r>
            <a:endParaRPr lang="zh-CN" altLang="en-US" dirty="0"/>
          </a:p>
          <a:p>
            <a:r>
              <a:rPr lang="en-US" altLang="zh-CN" dirty="0"/>
              <a:t>Hash</a:t>
            </a:r>
            <a:r>
              <a:rPr lang="zh-CN" altLang="en-US" dirty="0"/>
              <a:t>结果的长度是有限的，目前主流是</a:t>
            </a:r>
            <a:r>
              <a:rPr lang="en-US" altLang="zh-CN" dirty="0"/>
              <a:t>256/512 bit</a:t>
            </a:r>
            <a:endParaRPr lang="zh-CN" altLang="en-US" dirty="0"/>
          </a:p>
          <a:p>
            <a:r>
              <a:rPr lang="zh-CN" altLang="en-US" dirty="0"/>
              <a:t>中国发布了</a:t>
            </a:r>
            <a:r>
              <a:rPr lang="en-US" altLang="zh-CN" dirty="0"/>
              <a:t>SM3 Hash</a:t>
            </a:r>
            <a:r>
              <a:rPr lang="zh-CN" altLang="en-US" dirty="0"/>
              <a:t>算法</a:t>
            </a:r>
            <a:endParaRPr lang="en-US" altLang="zh-CN" dirty="0"/>
          </a:p>
          <a:p>
            <a:pPr lvl="1"/>
            <a:endParaRPr lang="en-US" altLang="zh-CN" dirty="0"/>
          </a:p>
          <a:p>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a:xfrm>
            <a:off x="602874" y="486496"/>
            <a:ext cx="2628900" cy="5757421"/>
          </a:xfrm>
        </p:spPr>
        <p:txBody>
          <a:bodyPr/>
          <a:lstStyle/>
          <a:p>
            <a:r>
              <a:rPr lang="en-US" altLang="zh-CN" dirty="0">
                <a:ea typeface="宋体" pitchFamily="2" charset="-122"/>
              </a:rPr>
              <a:t>Hash</a:t>
            </a:r>
            <a:r>
              <a:rPr lang="zh-CN" altLang="en-US" dirty="0">
                <a:ea typeface="宋体" pitchFamily="2" charset="-122"/>
              </a:rPr>
              <a:t>的一些结论</a:t>
            </a:r>
            <a:endParaRPr lang="zh-CN" altLang="en-US" dirty="0"/>
          </a:p>
        </p:txBody>
      </p:sp>
      <p:graphicFrame>
        <p:nvGraphicFramePr>
          <p:cNvPr id="5" name="内容占位符 4"/>
          <p:cNvGraphicFramePr>
            <a:graphicFrameLocks noGrp="1"/>
          </p:cNvGraphicFramePr>
          <p:nvPr>
            <p:ph idx="4294967295"/>
          </p:nvPr>
        </p:nvGraphicFramePr>
        <p:xfrm>
          <a:off x="2402544" y="233084"/>
          <a:ext cx="9212378" cy="6042210"/>
        </p:xfrm>
        <a:graphic>
          <a:graphicData uri="http://schemas.openxmlformats.org/drawingml/2006/table">
            <a:tbl>
              <a:tblPr firstRow="1" firstCol="1" bandRow="1"/>
              <a:tblGrid>
                <a:gridCol w="1327654"/>
                <a:gridCol w="2370815"/>
                <a:gridCol w="1828959"/>
                <a:gridCol w="1842475"/>
                <a:gridCol w="1842475"/>
              </a:tblGrid>
              <a:tr h="965315">
                <a:tc gridSpan="2">
                  <a:txBody>
                    <a:bodyPr/>
                    <a:lstStyle/>
                    <a:p>
                      <a:pPr algn="ctr">
                        <a:spcAft>
                          <a:spcPts val="0"/>
                        </a:spcAft>
                      </a:pPr>
                      <a:r>
                        <a:rPr lang="en-US" altLang="zh-CN" sz="1800" b="1" u="none" kern="100" dirty="0">
                          <a:solidFill>
                            <a:schemeClr val="tx1"/>
                          </a:solidFill>
                          <a:effectLst/>
                          <a:latin typeface="Calibri" pitchFamily="34" charset="0"/>
                          <a:ea typeface="宋体" pitchFamily="2" charset="-122"/>
                          <a:cs typeface="Times New Roman" panose="02020603050405020304" pitchFamily="18" charset="0"/>
                        </a:rPr>
                        <a:t>Hash</a:t>
                      </a:r>
                      <a:r>
                        <a:rPr lang="zh-CN" altLang="en-US" sz="1800" b="1" u="none" kern="100" dirty="0">
                          <a:solidFill>
                            <a:schemeClr val="tx1"/>
                          </a:solidFill>
                          <a:effectLst/>
                          <a:latin typeface="Calibri" pitchFamily="34" charset="0"/>
                          <a:ea typeface="宋体" pitchFamily="2" charset="-122"/>
                          <a:cs typeface="Times New Roman" panose="02020603050405020304" pitchFamily="18" charset="0"/>
                        </a:rPr>
                        <a:t>算法</a:t>
                      </a:r>
                      <a:endParaRPr lang="zh-CN" sz="1800" b="1"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a:lstStyle/>
                    <a:p>
                      <a:pPr algn="ctr">
                        <a:spcAft>
                          <a:spcPts val="0"/>
                        </a:spcAft>
                      </a:pPr>
                      <a:r>
                        <a:rPr lang="en-US" sz="2000" b="1" u="none" kern="0" dirty="0">
                          <a:solidFill>
                            <a:schemeClr val="tx1"/>
                          </a:solidFill>
                          <a:effectLst/>
                          <a:latin typeface="宋体" pitchFamily="2" charset="-122"/>
                          <a:ea typeface="宋体" pitchFamily="2" charset="-122"/>
                          <a:cs typeface="宋体" pitchFamily="2" charset="-122"/>
                        </a:rPr>
                        <a:t>Output size</a:t>
                      </a:r>
                      <a:br>
                        <a:rPr lang="en-US" sz="2000" b="1" u="none" kern="0" dirty="0">
                          <a:solidFill>
                            <a:schemeClr val="tx1"/>
                          </a:solidFill>
                          <a:effectLst/>
                          <a:latin typeface="宋体" pitchFamily="2" charset="-122"/>
                          <a:ea typeface="宋体" pitchFamily="2" charset="-122"/>
                          <a:cs typeface="宋体" pitchFamily="2" charset="-122"/>
                        </a:rPr>
                      </a:br>
                      <a:r>
                        <a:rPr lang="en-US" sz="2000" b="1" u="none" kern="0" dirty="0">
                          <a:solidFill>
                            <a:schemeClr val="tx1"/>
                          </a:solidFill>
                          <a:effectLst/>
                          <a:latin typeface="宋体" pitchFamily="2" charset="-122"/>
                          <a:ea typeface="宋体" pitchFamily="2" charset="-122"/>
                          <a:cs typeface="宋体" pitchFamily="2" charset="-122"/>
                        </a:rPr>
                        <a:t>(bits)</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u="none" kern="0">
                          <a:solidFill>
                            <a:schemeClr val="tx1"/>
                          </a:solidFill>
                          <a:effectLst/>
                          <a:latin typeface="宋体" pitchFamily="2" charset="-122"/>
                          <a:ea typeface="宋体" pitchFamily="2" charset="-122"/>
                          <a:cs typeface="宋体" pitchFamily="2" charset="-122"/>
                        </a:rPr>
                        <a:t>Block size</a:t>
                      </a:r>
                      <a:br>
                        <a:rPr lang="en-US" sz="2000" b="1" u="none" kern="0">
                          <a:solidFill>
                            <a:schemeClr val="tx1"/>
                          </a:solidFill>
                          <a:effectLst/>
                          <a:latin typeface="宋体" pitchFamily="2" charset="-122"/>
                          <a:ea typeface="宋体" pitchFamily="2" charset="-122"/>
                          <a:cs typeface="宋体" pitchFamily="2" charset="-122"/>
                        </a:rPr>
                      </a:br>
                      <a:r>
                        <a:rPr lang="en-US" sz="2000" b="1" u="none" kern="0">
                          <a:solidFill>
                            <a:schemeClr val="tx1"/>
                          </a:solidFill>
                          <a:effectLst/>
                          <a:latin typeface="宋体" pitchFamily="2" charset="-122"/>
                          <a:ea typeface="宋体" pitchFamily="2" charset="-122"/>
                          <a:cs typeface="宋体" pitchFamily="2" charset="-122"/>
                        </a:rPr>
                        <a:t>(bits)</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u="none" kern="0" dirty="0">
                          <a:solidFill>
                            <a:schemeClr val="tx1"/>
                          </a:solidFill>
                          <a:effectLst/>
                          <a:latin typeface="宋体" pitchFamily="2" charset="-122"/>
                          <a:ea typeface="宋体" pitchFamily="2" charset="-122"/>
                          <a:cs typeface="宋体" pitchFamily="2" charset="-122"/>
                        </a:rPr>
                        <a:t>Max message size</a:t>
                      </a:r>
                      <a:br>
                        <a:rPr lang="en-US" sz="2000" b="1" u="none" kern="0" dirty="0">
                          <a:solidFill>
                            <a:schemeClr val="tx1"/>
                          </a:solidFill>
                          <a:effectLst/>
                          <a:latin typeface="宋体" pitchFamily="2" charset="-122"/>
                          <a:ea typeface="宋体" pitchFamily="2" charset="-122"/>
                          <a:cs typeface="宋体" pitchFamily="2" charset="-122"/>
                        </a:rPr>
                      </a:br>
                      <a:r>
                        <a:rPr lang="en-US" sz="2000" b="1" u="none" kern="0" dirty="0">
                          <a:solidFill>
                            <a:schemeClr val="tx1"/>
                          </a:solidFill>
                          <a:effectLst/>
                          <a:latin typeface="宋体" pitchFamily="2" charset="-122"/>
                          <a:ea typeface="宋体" pitchFamily="2" charset="-122"/>
                          <a:cs typeface="宋体" pitchFamily="2" charset="-122"/>
                        </a:rPr>
                        <a:t>(bits)</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349">
                <a:tc gridSpan="2">
                  <a:txBody>
                    <a:bodyPr/>
                    <a:lstStyle/>
                    <a:p>
                      <a:pPr algn="ctr">
                        <a:spcAft>
                          <a:spcPts val="0"/>
                        </a:spcAft>
                      </a:pPr>
                      <a:r>
                        <a:rPr lang="en-US" sz="2000" b="1" u="none" kern="0" dirty="0">
                          <a:solidFill>
                            <a:schemeClr val="tx1"/>
                          </a:solidFill>
                          <a:effectLst/>
                          <a:latin typeface="宋体" pitchFamily="2" charset="-122"/>
                          <a:ea typeface="宋体" pitchFamily="2" charset="-122"/>
                          <a:cs typeface="宋体" pitchFamily="2" charset="-122"/>
                        </a:rPr>
                        <a:t>MD5</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a:lstStyle/>
                    <a:p>
                      <a:pPr algn="ctr">
                        <a:spcAft>
                          <a:spcPts val="0"/>
                        </a:spcAft>
                      </a:pPr>
                      <a:r>
                        <a:rPr lang="en-US" sz="2000" u="none" kern="0">
                          <a:solidFill>
                            <a:schemeClr val="tx1"/>
                          </a:solidFill>
                          <a:effectLst/>
                          <a:latin typeface="宋体" pitchFamily="2" charset="-122"/>
                          <a:ea typeface="宋体" pitchFamily="2" charset="-122"/>
                          <a:cs typeface="宋体" pitchFamily="2" charset="-122"/>
                        </a:rPr>
                        <a:t>128</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u="none" kern="0">
                          <a:solidFill>
                            <a:schemeClr val="tx1"/>
                          </a:solidFill>
                          <a:effectLst/>
                          <a:latin typeface="宋体" pitchFamily="2" charset="-122"/>
                          <a:ea typeface="宋体" pitchFamily="2" charset="-122"/>
                          <a:cs typeface="宋体" pitchFamily="2" charset="-122"/>
                        </a:rPr>
                        <a:t>512</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u="none" kern="0">
                          <a:solidFill>
                            <a:schemeClr val="tx1"/>
                          </a:solidFill>
                          <a:effectLst/>
                          <a:latin typeface="宋体" pitchFamily="2" charset="-122"/>
                          <a:ea typeface="宋体" pitchFamily="2" charset="-122"/>
                          <a:cs typeface="宋体" pitchFamily="2" charset="-122"/>
                        </a:rPr>
                        <a:t>2</a:t>
                      </a:r>
                      <a:r>
                        <a:rPr lang="en-US" sz="1600" u="none" kern="0" baseline="30000">
                          <a:solidFill>
                            <a:schemeClr val="tx1"/>
                          </a:solidFill>
                          <a:effectLst/>
                          <a:latin typeface="宋体" pitchFamily="2" charset="-122"/>
                          <a:ea typeface="宋体" pitchFamily="2" charset="-122"/>
                          <a:cs typeface="宋体" pitchFamily="2" charset="-122"/>
                        </a:rPr>
                        <a:t>64</a:t>
                      </a:r>
                      <a:r>
                        <a:rPr lang="en-US" sz="2000" u="none" kern="0">
                          <a:solidFill>
                            <a:schemeClr val="tx1"/>
                          </a:solidFill>
                          <a:effectLst/>
                          <a:latin typeface="宋体" pitchFamily="2" charset="-122"/>
                          <a:ea typeface="宋体" pitchFamily="2" charset="-122"/>
                          <a:cs typeface="宋体" pitchFamily="2" charset="-122"/>
                        </a:rPr>
                        <a:t> </a:t>
                      </a:r>
                      <a:r>
                        <a:rPr lang="en-US" sz="2000" u="none" kern="0">
                          <a:solidFill>
                            <a:schemeClr val="tx1"/>
                          </a:solidFill>
                          <a:effectLst/>
                          <a:latin typeface="MS Mincho" panose="02020609040205080304" pitchFamily="49" charset="-128"/>
                          <a:ea typeface="宋体" pitchFamily="2" charset="-122"/>
                          <a:cs typeface="MS Mincho" panose="02020609040205080304" pitchFamily="49" charset="-128"/>
                        </a:rPr>
                        <a:t>−</a:t>
                      </a:r>
                      <a:r>
                        <a:rPr lang="en-US" sz="2000" u="none" kern="0">
                          <a:solidFill>
                            <a:schemeClr val="tx1"/>
                          </a:solidFill>
                          <a:effectLst/>
                          <a:latin typeface="宋体" pitchFamily="2" charset="-122"/>
                          <a:ea typeface="宋体" pitchFamily="2" charset="-122"/>
                          <a:cs typeface="宋体" pitchFamily="2" charset="-122"/>
                        </a:rPr>
                        <a:t> 1</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349">
                <a:tc gridSpan="2">
                  <a:txBody>
                    <a:bodyPr/>
                    <a:lstStyle/>
                    <a:p>
                      <a:pPr algn="ctr">
                        <a:spcAft>
                          <a:spcPts val="0"/>
                        </a:spcAft>
                      </a:pPr>
                      <a:r>
                        <a:rPr lang="en-US" sz="2000" b="1" u="none" kern="0" dirty="0">
                          <a:solidFill>
                            <a:schemeClr val="tx1"/>
                          </a:solidFill>
                          <a:effectLst/>
                          <a:latin typeface="宋体" pitchFamily="2" charset="-122"/>
                          <a:ea typeface="宋体" pitchFamily="2" charset="-122"/>
                          <a:cs typeface="宋体" pitchFamily="2" charset="-122"/>
                        </a:rPr>
                        <a:t>SHA-0</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a:lstStyle/>
                    <a:p>
                      <a:pPr algn="ctr">
                        <a:spcAft>
                          <a:spcPts val="0"/>
                        </a:spcAft>
                      </a:pPr>
                      <a:r>
                        <a:rPr lang="en-US" sz="2000" u="none" kern="0">
                          <a:solidFill>
                            <a:schemeClr val="tx1"/>
                          </a:solidFill>
                          <a:effectLst/>
                          <a:latin typeface="宋体" pitchFamily="2" charset="-122"/>
                          <a:ea typeface="宋体" pitchFamily="2" charset="-122"/>
                          <a:cs typeface="宋体" pitchFamily="2" charset="-122"/>
                        </a:rPr>
                        <a:t>160</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u="none" kern="0">
                          <a:solidFill>
                            <a:schemeClr val="tx1"/>
                          </a:solidFill>
                          <a:effectLst/>
                          <a:latin typeface="宋体" pitchFamily="2" charset="-122"/>
                          <a:ea typeface="宋体" pitchFamily="2" charset="-122"/>
                          <a:cs typeface="宋体" pitchFamily="2" charset="-122"/>
                        </a:rPr>
                        <a:t>512</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u="none" kern="0">
                          <a:solidFill>
                            <a:schemeClr val="tx1"/>
                          </a:solidFill>
                          <a:effectLst/>
                          <a:latin typeface="宋体" pitchFamily="2" charset="-122"/>
                          <a:ea typeface="宋体" pitchFamily="2" charset="-122"/>
                          <a:cs typeface="宋体" pitchFamily="2" charset="-122"/>
                        </a:rPr>
                        <a:t>2</a:t>
                      </a:r>
                      <a:r>
                        <a:rPr lang="en-US" sz="1600" u="none" kern="0" baseline="30000">
                          <a:solidFill>
                            <a:schemeClr val="tx1"/>
                          </a:solidFill>
                          <a:effectLst/>
                          <a:latin typeface="宋体" pitchFamily="2" charset="-122"/>
                          <a:ea typeface="宋体" pitchFamily="2" charset="-122"/>
                          <a:cs typeface="宋体" pitchFamily="2" charset="-122"/>
                        </a:rPr>
                        <a:t>64</a:t>
                      </a:r>
                      <a:r>
                        <a:rPr lang="en-US" sz="2000" u="none" kern="0">
                          <a:solidFill>
                            <a:schemeClr val="tx1"/>
                          </a:solidFill>
                          <a:effectLst/>
                          <a:latin typeface="宋体" pitchFamily="2" charset="-122"/>
                          <a:ea typeface="宋体" pitchFamily="2" charset="-122"/>
                          <a:cs typeface="宋体" pitchFamily="2" charset="-122"/>
                        </a:rPr>
                        <a:t> </a:t>
                      </a:r>
                      <a:r>
                        <a:rPr lang="en-US" sz="2000" u="none" kern="0">
                          <a:solidFill>
                            <a:schemeClr val="tx1"/>
                          </a:solidFill>
                          <a:effectLst/>
                          <a:latin typeface="MS Mincho" panose="02020609040205080304" pitchFamily="49" charset="-128"/>
                          <a:ea typeface="宋体" pitchFamily="2" charset="-122"/>
                          <a:cs typeface="MS Mincho" panose="02020609040205080304" pitchFamily="49" charset="-128"/>
                        </a:rPr>
                        <a:t>−</a:t>
                      </a:r>
                      <a:r>
                        <a:rPr lang="en-US" sz="2000" u="none" kern="0">
                          <a:solidFill>
                            <a:schemeClr val="tx1"/>
                          </a:solidFill>
                          <a:effectLst/>
                          <a:latin typeface="宋体" pitchFamily="2" charset="-122"/>
                          <a:ea typeface="宋体" pitchFamily="2" charset="-122"/>
                          <a:cs typeface="宋体" pitchFamily="2" charset="-122"/>
                        </a:rPr>
                        <a:t> 1</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349">
                <a:tc gridSpan="2">
                  <a:txBody>
                    <a:bodyPr/>
                    <a:lstStyle/>
                    <a:p>
                      <a:pPr algn="ctr">
                        <a:spcAft>
                          <a:spcPts val="0"/>
                        </a:spcAft>
                      </a:pPr>
                      <a:r>
                        <a:rPr lang="en-US" sz="2000" b="1" u="none" kern="0" dirty="0">
                          <a:solidFill>
                            <a:schemeClr val="tx1"/>
                          </a:solidFill>
                          <a:effectLst/>
                          <a:latin typeface="宋体" pitchFamily="2" charset="-122"/>
                          <a:ea typeface="宋体" pitchFamily="2" charset="-122"/>
                          <a:cs typeface="宋体" pitchFamily="2" charset="-122"/>
                        </a:rPr>
                        <a:t>SHA-1</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a:txBody>
                    <a:bodyPr/>
                    <a:lstStyle/>
                    <a:p>
                      <a:pPr algn="ctr">
                        <a:spcAft>
                          <a:spcPts val="0"/>
                        </a:spcAft>
                      </a:pPr>
                      <a:r>
                        <a:rPr lang="en-US" sz="2000" u="none" kern="0">
                          <a:solidFill>
                            <a:schemeClr val="tx1"/>
                          </a:solidFill>
                          <a:effectLst/>
                          <a:latin typeface="宋体" pitchFamily="2" charset="-122"/>
                          <a:ea typeface="宋体" pitchFamily="2" charset="-122"/>
                          <a:cs typeface="宋体" pitchFamily="2" charset="-122"/>
                        </a:rPr>
                        <a:t>160</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u="none" kern="0" dirty="0">
                          <a:solidFill>
                            <a:schemeClr val="tx1"/>
                          </a:solidFill>
                          <a:effectLst/>
                          <a:latin typeface="宋体" pitchFamily="2" charset="-122"/>
                          <a:ea typeface="宋体" pitchFamily="2" charset="-122"/>
                          <a:cs typeface="宋体" pitchFamily="2" charset="-122"/>
                        </a:rPr>
                        <a:t>512</a:t>
                      </a:r>
                      <a:endParaRPr lang="zh-CN" altLang="zh-CN" sz="1800" u="none" kern="100" dirty="0">
                        <a:solidFill>
                          <a:schemeClr val="tx1"/>
                        </a:solidFill>
                        <a:effectLst/>
                        <a:latin typeface="Calibri" pitchFamily="34" charset="0"/>
                        <a:ea typeface="+mn-ea"/>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u="none" kern="0" dirty="0">
                          <a:solidFill>
                            <a:schemeClr val="tx1"/>
                          </a:solidFill>
                          <a:effectLst/>
                          <a:latin typeface="宋体" pitchFamily="2" charset="-122"/>
                          <a:ea typeface="宋体" pitchFamily="2" charset="-122"/>
                          <a:cs typeface="宋体" pitchFamily="2" charset="-122"/>
                        </a:rPr>
                        <a:t>2</a:t>
                      </a:r>
                      <a:r>
                        <a:rPr lang="en-US" sz="1600" u="none" kern="0" baseline="30000" dirty="0">
                          <a:solidFill>
                            <a:schemeClr val="tx1"/>
                          </a:solidFill>
                          <a:effectLst/>
                          <a:latin typeface="宋体" pitchFamily="2" charset="-122"/>
                          <a:ea typeface="宋体" pitchFamily="2" charset="-122"/>
                          <a:cs typeface="宋体" pitchFamily="2" charset="-122"/>
                        </a:rPr>
                        <a:t>64</a:t>
                      </a:r>
                      <a:r>
                        <a:rPr lang="en-US" sz="2000" u="none" kern="0" dirty="0">
                          <a:solidFill>
                            <a:schemeClr val="tx1"/>
                          </a:solidFill>
                          <a:effectLst/>
                          <a:latin typeface="宋体" pitchFamily="2" charset="-122"/>
                          <a:ea typeface="宋体" pitchFamily="2" charset="-122"/>
                          <a:cs typeface="宋体" pitchFamily="2" charset="-122"/>
                        </a:rPr>
                        <a:t> </a:t>
                      </a:r>
                      <a:r>
                        <a:rPr lang="en-US" sz="2000" u="none" kern="0" dirty="0">
                          <a:solidFill>
                            <a:schemeClr val="tx1"/>
                          </a:solidFill>
                          <a:effectLst/>
                          <a:latin typeface="MS Mincho" panose="02020609040205080304" pitchFamily="49" charset="-128"/>
                          <a:ea typeface="宋体" pitchFamily="2" charset="-122"/>
                          <a:cs typeface="MS Mincho" panose="02020609040205080304" pitchFamily="49" charset="-128"/>
                        </a:rPr>
                        <a:t>−</a:t>
                      </a:r>
                      <a:r>
                        <a:rPr lang="en-US" sz="2000" u="none" kern="0" dirty="0">
                          <a:solidFill>
                            <a:schemeClr val="tx1"/>
                          </a:solidFill>
                          <a:effectLst/>
                          <a:latin typeface="宋体" pitchFamily="2" charset="-122"/>
                          <a:ea typeface="宋体" pitchFamily="2" charset="-122"/>
                          <a:cs typeface="宋体" pitchFamily="2" charset="-122"/>
                        </a:rPr>
                        <a:t> 1</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331">
                <a:tc rowSpan="2">
                  <a:txBody>
                    <a:bodyPr/>
                    <a:lstStyle/>
                    <a:p>
                      <a:pPr algn="ctr">
                        <a:spcAft>
                          <a:spcPts val="0"/>
                        </a:spcAft>
                      </a:pPr>
                      <a:r>
                        <a:rPr lang="en-US" sz="2000" b="1" u="none" kern="0" dirty="0">
                          <a:solidFill>
                            <a:schemeClr val="tx1"/>
                          </a:solidFill>
                          <a:effectLst/>
                          <a:latin typeface="宋体" pitchFamily="2" charset="-122"/>
                          <a:ea typeface="宋体" pitchFamily="2" charset="-122"/>
                          <a:cs typeface="宋体" pitchFamily="2" charset="-122"/>
                        </a:rPr>
                        <a:t>SHA-2</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u="none" kern="0">
                          <a:solidFill>
                            <a:schemeClr val="tx1"/>
                          </a:solidFill>
                          <a:effectLst/>
                          <a:latin typeface="宋体" pitchFamily="2" charset="-122"/>
                          <a:ea typeface="宋体" pitchFamily="2" charset="-122"/>
                          <a:cs typeface="宋体" pitchFamily="2" charset="-122"/>
                        </a:rPr>
                        <a:t>SHA-224</a:t>
                      </a:r>
                      <a:br>
                        <a:rPr lang="en-US" sz="2000" u="none" kern="0">
                          <a:solidFill>
                            <a:schemeClr val="tx1"/>
                          </a:solidFill>
                          <a:effectLst/>
                          <a:latin typeface="宋体" pitchFamily="2" charset="-122"/>
                          <a:ea typeface="宋体" pitchFamily="2" charset="-122"/>
                          <a:cs typeface="宋体" pitchFamily="2" charset="-122"/>
                        </a:rPr>
                      </a:br>
                      <a:r>
                        <a:rPr lang="en-US" sz="2000" i="1" u="none" kern="0">
                          <a:solidFill>
                            <a:schemeClr val="tx1"/>
                          </a:solidFill>
                          <a:effectLst/>
                          <a:latin typeface="宋体" pitchFamily="2" charset="-122"/>
                          <a:ea typeface="宋体" pitchFamily="2" charset="-122"/>
                          <a:cs typeface="宋体" pitchFamily="2" charset="-122"/>
                        </a:rPr>
                        <a:t>SHA-256</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u="none" kern="0">
                          <a:solidFill>
                            <a:schemeClr val="tx1"/>
                          </a:solidFill>
                          <a:effectLst/>
                          <a:latin typeface="宋体" pitchFamily="2" charset="-122"/>
                          <a:ea typeface="宋体" pitchFamily="2" charset="-122"/>
                          <a:cs typeface="宋体" pitchFamily="2" charset="-122"/>
                        </a:rPr>
                        <a:t>224</a:t>
                      </a:r>
                      <a:br>
                        <a:rPr lang="en-US" sz="2000" u="none" kern="0">
                          <a:solidFill>
                            <a:schemeClr val="tx1"/>
                          </a:solidFill>
                          <a:effectLst/>
                          <a:latin typeface="宋体" pitchFamily="2" charset="-122"/>
                          <a:ea typeface="宋体" pitchFamily="2" charset="-122"/>
                          <a:cs typeface="宋体" pitchFamily="2" charset="-122"/>
                        </a:rPr>
                      </a:br>
                      <a:r>
                        <a:rPr lang="en-US" sz="2000" u="none" kern="0">
                          <a:solidFill>
                            <a:schemeClr val="tx1"/>
                          </a:solidFill>
                          <a:effectLst/>
                          <a:latin typeface="宋体" pitchFamily="2" charset="-122"/>
                          <a:ea typeface="宋体" pitchFamily="2" charset="-122"/>
                          <a:cs typeface="宋体" pitchFamily="2" charset="-122"/>
                        </a:rPr>
                        <a:t>256</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000" u="none" kern="0" dirty="0">
                          <a:solidFill>
                            <a:schemeClr val="tx1"/>
                          </a:solidFill>
                          <a:effectLst/>
                          <a:latin typeface="宋体" pitchFamily="2" charset="-122"/>
                          <a:ea typeface="宋体" pitchFamily="2" charset="-122"/>
                          <a:cs typeface="Times New Roman" panose="02020603050405020304" pitchFamily="18" charset="0"/>
                        </a:rPr>
                        <a:t>512</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000" u="none" kern="0" dirty="0">
                          <a:solidFill>
                            <a:schemeClr val="tx1"/>
                          </a:solidFill>
                          <a:effectLst/>
                          <a:latin typeface="宋体" pitchFamily="2" charset="-122"/>
                          <a:ea typeface="+mn-ea"/>
                          <a:cs typeface="宋体" pitchFamily="2" charset="-122"/>
                        </a:rPr>
                        <a:t>2</a:t>
                      </a:r>
                      <a:r>
                        <a:rPr lang="en-US" altLang="zh-CN" sz="1600" u="none" kern="0" baseline="30000" dirty="0">
                          <a:solidFill>
                            <a:schemeClr val="tx1"/>
                          </a:solidFill>
                          <a:effectLst/>
                          <a:latin typeface="宋体" pitchFamily="2" charset="-122"/>
                          <a:ea typeface="+mn-ea"/>
                          <a:cs typeface="宋体" pitchFamily="2" charset="-122"/>
                        </a:rPr>
                        <a:t>64</a:t>
                      </a:r>
                      <a:r>
                        <a:rPr lang="en-US" altLang="zh-CN" sz="2000" u="none" kern="0" dirty="0">
                          <a:solidFill>
                            <a:schemeClr val="tx1"/>
                          </a:solidFill>
                          <a:effectLst/>
                          <a:latin typeface="宋体" pitchFamily="2" charset="-122"/>
                          <a:ea typeface="+mn-ea"/>
                          <a:cs typeface="宋体" pitchFamily="2" charset="-122"/>
                        </a:rPr>
                        <a:t> </a:t>
                      </a:r>
                      <a:r>
                        <a:rPr lang="en-US" altLang="zh-CN" sz="2000" u="none" kern="0" dirty="0">
                          <a:solidFill>
                            <a:schemeClr val="tx1"/>
                          </a:solidFill>
                          <a:effectLst/>
                          <a:latin typeface="MS Mincho" panose="02020609040205080304" pitchFamily="49" charset="-128"/>
                          <a:ea typeface="+mn-ea"/>
                          <a:cs typeface="MS Mincho" panose="02020609040205080304" pitchFamily="49" charset="-128"/>
                        </a:rPr>
                        <a:t>−</a:t>
                      </a:r>
                      <a:r>
                        <a:rPr lang="en-US" altLang="zh-CN" sz="2000" u="none" kern="0" dirty="0">
                          <a:solidFill>
                            <a:schemeClr val="tx1"/>
                          </a:solidFill>
                          <a:effectLst/>
                          <a:latin typeface="宋体" pitchFamily="2" charset="-122"/>
                          <a:ea typeface="+mn-ea"/>
                          <a:cs typeface="宋体" pitchFamily="2" charset="-122"/>
                        </a:rPr>
                        <a:t> 1</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298">
                <a:tc vMerge="1">
                  <a:tcPr/>
                </a:tc>
                <a:tc>
                  <a:txBody>
                    <a:bodyPr/>
                    <a:lstStyle/>
                    <a:p>
                      <a:pPr algn="ctr">
                        <a:spcAft>
                          <a:spcPts val="0"/>
                        </a:spcAft>
                      </a:pPr>
                      <a:r>
                        <a:rPr lang="en-US" sz="2000" i="1" u="none" kern="0">
                          <a:solidFill>
                            <a:schemeClr val="tx1"/>
                          </a:solidFill>
                          <a:effectLst/>
                          <a:latin typeface="宋体" pitchFamily="2" charset="-122"/>
                          <a:ea typeface="宋体" pitchFamily="2" charset="-122"/>
                          <a:cs typeface="宋体" pitchFamily="2" charset="-122"/>
                        </a:rPr>
                        <a:t>SHA-384</a:t>
                      </a:r>
                      <a:br>
                        <a:rPr lang="en-US" sz="2000" u="none" kern="0">
                          <a:solidFill>
                            <a:schemeClr val="tx1"/>
                          </a:solidFill>
                          <a:effectLst/>
                          <a:latin typeface="宋体" pitchFamily="2" charset="-122"/>
                          <a:ea typeface="宋体" pitchFamily="2" charset="-122"/>
                          <a:cs typeface="宋体" pitchFamily="2" charset="-122"/>
                        </a:rPr>
                      </a:br>
                      <a:r>
                        <a:rPr lang="en-US" sz="2000" i="1" u="none" kern="0">
                          <a:solidFill>
                            <a:schemeClr val="tx1"/>
                          </a:solidFill>
                          <a:effectLst/>
                          <a:latin typeface="宋体" pitchFamily="2" charset="-122"/>
                          <a:ea typeface="宋体" pitchFamily="2" charset="-122"/>
                          <a:cs typeface="宋体" pitchFamily="2" charset="-122"/>
                        </a:rPr>
                        <a:t>SHA-512</a:t>
                      </a:r>
                      <a:br>
                        <a:rPr lang="en-US" sz="2000" u="none" kern="0">
                          <a:solidFill>
                            <a:schemeClr val="tx1"/>
                          </a:solidFill>
                          <a:effectLst/>
                          <a:latin typeface="宋体" pitchFamily="2" charset="-122"/>
                          <a:ea typeface="宋体" pitchFamily="2" charset="-122"/>
                          <a:cs typeface="宋体" pitchFamily="2" charset="-122"/>
                        </a:rPr>
                      </a:br>
                      <a:r>
                        <a:rPr lang="en-US" sz="2000" i="1" u="none" kern="0">
                          <a:solidFill>
                            <a:schemeClr val="tx1"/>
                          </a:solidFill>
                          <a:effectLst/>
                          <a:latin typeface="宋体" pitchFamily="2" charset="-122"/>
                          <a:ea typeface="宋体" pitchFamily="2" charset="-122"/>
                          <a:cs typeface="宋体" pitchFamily="2" charset="-122"/>
                        </a:rPr>
                        <a:t>SHA-512/224</a:t>
                      </a:r>
                      <a:br>
                        <a:rPr lang="en-US" sz="2000" u="none" kern="0">
                          <a:solidFill>
                            <a:schemeClr val="tx1"/>
                          </a:solidFill>
                          <a:effectLst/>
                          <a:latin typeface="宋体" pitchFamily="2" charset="-122"/>
                          <a:ea typeface="宋体" pitchFamily="2" charset="-122"/>
                          <a:cs typeface="宋体" pitchFamily="2" charset="-122"/>
                        </a:rPr>
                      </a:br>
                      <a:r>
                        <a:rPr lang="en-US" sz="2000" i="1" u="none" kern="0">
                          <a:solidFill>
                            <a:schemeClr val="tx1"/>
                          </a:solidFill>
                          <a:effectLst/>
                          <a:latin typeface="宋体" pitchFamily="2" charset="-122"/>
                          <a:ea typeface="宋体" pitchFamily="2" charset="-122"/>
                          <a:cs typeface="宋体" pitchFamily="2" charset="-122"/>
                        </a:rPr>
                        <a:t>SHA-512/256</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u="none" kern="0" dirty="0">
                          <a:solidFill>
                            <a:schemeClr val="tx1"/>
                          </a:solidFill>
                          <a:effectLst/>
                          <a:latin typeface="宋体" pitchFamily="2" charset="-122"/>
                          <a:ea typeface="宋体" pitchFamily="2" charset="-122"/>
                          <a:cs typeface="宋体" pitchFamily="2" charset="-122"/>
                        </a:rPr>
                        <a:t>384</a:t>
                      </a:r>
                      <a:br>
                        <a:rPr lang="en-US" sz="2000" u="none" kern="0" dirty="0">
                          <a:solidFill>
                            <a:schemeClr val="tx1"/>
                          </a:solidFill>
                          <a:effectLst/>
                          <a:latin typeface="宋体" pitchFamily="2" charset="-122"/>
                          <a:ea typeface="宋体" pitchFamily="2" charset="-122"/>
                          <a:cs typeface="宋体" pitchFamily="2" charset="-122"/>
                        </a:rPr>
                      </a:br>
                      <a:r>
                        <a:rPr lang="en-US" sz="2000" u="none" kern="0" dirty="0">
                          <a:solidFill>
                            <a:schemeClr val="tx1"/>
                          </a:solidFill>
                          <a:effectLst/>
                          <a:latin typeface="宋体" pitchFamily="2" charset="-122"/>
                          <a:ea typeface="宋体" pitchFamily="2" charset="-122"/>
                          <a:cs typeface="宋体" pitchFamily="2" charset="-122"/>
                        </a:rPr>
                        <a:t>512</a:t>
                      </a:r>
                      <a:br>
                        <a:rPr lang="en-US" sz="2000" u="none" kern="0" dirty="0">
                          <a:solidFill>
                            <a:schemeClr val="tx1"/>
                          </a:solidFill>
                          <a:effectLst/>
                          <a:latin typeface="宋体" pitchFamily="2" charset="-122"/>
                          <a:ea typeface="宋体" pitchFamily="2" charset="-122"/>
                          <a:cs typeface="宋体" pitchFamily="2" charset="-122"/>
                        </a:rPr>
                      </a:br>
                      <a:r>
                        <a:rPr lang="en-US" sz="2000" u="none" kern="0" dirty="0">
                          <a:solidFill>
                            <a:schemeClr val="tx1"/>
                          </a:solidFill>
                          <a:effectLst/>
                          <a:latin typeface="宋体" pitchFamily="2" charset="-122"/>
                          <a:ea typeface="宋体" pitchFamily="2" charset="-122"/>
                          <a:cs typeface="宋体" pitchFamily="2" charset="-122"/>
                        </a:rPr>
                        <a:t>224</a:t>
                      </a:r>
                      <a:br>
                        <a:rPr lang="en-US" sz="2000" u="none" kern="0" dirty="0">
                          <a:solidFill>
                            <a:schemeClr val="tx1"/>
                          </a:solidFill>
                          <a:effectLst/>
                          <a:latin typeface="宋体" pitchFamily="2" charset="-122"/>
                          <a:ea typeface="宋体" pitchFamily="2" charset="-122"/>
                          <a:cs typeface="宋体" pitchFamily="2" charset="-122"/>
                        </a:rPr>
                      </a:br>
                      <a:r>
                        <a:rPr lang="en-US" sz="2000" u="none" kern="0" dirty="0">
                          <a:solidFill>
                            <a:schemeClr val="tx1"/>
                          </a:solidFill>
                          <a:effectLst/>
                          <a:latin typeface="宋体" pitchFamily="2" charset="-122"/>
                          <a:ea typeface="宋体" pitchFamily="2" charset="-122"/>
                          <a:cs typeface="宋体" pitchFamily="2" charset="-122"/>
                        </a:rPr>
                        <a:t>256</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000" u="none" kern="0" dirty="0">
                          <a:solidFill>
                            <a:schemeClr val="tx1"/>
                          </a:solidFill>
                          <a:effectLst/>
                          <a:latin typeface="宋体" pitchFamily="2" charset="-122"/>
                          <a:ea typeface="宋体" pitchFamily="2" charset="-122"/>
                          <a:cs typeface="Times New Roman" panose="02020603050405020304" pitchFamily="18" charset="0"/>
                        </a:rPr>
                        <a:t>1024</a:t>
                      </a: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u="none" kern="0" dirty="0">
                          <a:solidFill>
                            <a:schemeClr val="tx1"/>
                          </a:solidFill>
                          <a:effectLst/>
                          <a:latin typeface="宋体" pitchFamily="2" charset="-122"/>
                          <a:ea typeface="+mn-ea"/>
                          <a:cs typeface="宋体" pitchFamily="2" charset="-122"/>
                        </a:rPr>
                        <a:t>2</a:t>
                      </a:r>
                      <a:r>
                        <a:rPr lang="en-US" altLang="zh-CN" sz="1600" u="none" kern="0" baseline="30000" dirty="0">
                          <a:solidFill>
                            <a:schemeClr val="tx1"/>
                          </a:solidFill>
                          <a:effectLst/>
                          <a:latin typeface="宋体" pitchFamily="2" charset="-122"/>
                          <a:ea typeface="+mn-ea"/>
                          <a:cs typeface="宋体" pitchFamily="2" charset="-122"/>
                        </a:rPr>
                        <a:t>128</a:t>
                      </a:r>
                      <a:r>
                        <a:rPr lang="en-US" altLang="zh-CN" sz="2000" u="none" kern="0" dirty="0">
                          <a:solidFill>
                            <a:schemeClr val="tx1"/>
                          </a:solidFill>
                          <a:effectLst/>
                          <a:latin typeface="宋体" pitchFamily="2" charset="-122"/>
                          <a:ea typeface="+mn-ea"/>
                          <a:cs typeface="宋体" pitchFamily="2" charset="-122"/>
                        </a:rPr>
                        <a:t> </a:t>
                      </a:r>
                      <a:r>
                        <a:rPr lang="en-US" altLang="zh-CN" sz="2000" u="none" kern="0" dirty="0">
                          <a:solidFill>
                            <a:schemeClr val="tx1"/>
                          </a:solidFill>
                          <a:effectLst/>
                          <a:latin typeface="MS Mincho" panose="02020609040205080304" pitchFamily="49" charset="-128"/>
                          <a:ea typeface="+mn-ea"/>
                          <a:cs typeface="MS Mincho" panose="02020609040205080304" pitchFamily="49" charset="-128"/>
                        </a:rPr>
                        <a:t>−</a:t>
                      </a:r>
                      <a:r>
                        <a:rPr lang="en-US" altLang="zh-CN" sz="2000" u="none" kern="0" dirty="0">
                          <a:solidFill>
                            <a:schemeClr val="tx1"/>
                          </a:solidFill>
                          <a:effectLst/>
                          <a:latin typeface="宋体" pitchFamily="2" charset="-122"/>
                          <a:ea typeface="+mn-ea"/>
                          <a:cs typeface="宋体" pitchFamily="2" charset="-122"/>
                        </a:rPr>
                        <a:t> 1</a:t>
                      </a:r>
                      <a:endParaRPr lang="zh-CN" altLang="zh-CN" sz="1800" u="none" kern="100" dirty="0">
                        <a:solidFill>
                          <a:schemeClr val="tx1"/>
                        </a:solidFill>
                        <a:effectLst/>
                        <a:latin typeface="Calibri" pitchFamily="34" charset="0"/>
                        <a:ea typeface="+mn-ea"/>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298">
                <a:tc rowSpan="2">
                  <a:txBody>
                    <a:bodyPr/>
                    <a:lstStyle/>
                    <a:p>
                      <a:pPr algn="ctr">
                        <a:spcAft>
                          <a:spcPts val="0"/>
                        </a:spcAft>
                      </a:pPr>
                      <a:r>
                        <a:rPr lang="en-US" sz="2000" b="1" u="none" kern="0">
                          <a:solidFill>
                            <a:schemeClr val="tx1"/>
                          </a:solidFill>
                          <a:effectLst/>
                          <a:latin typeface="宋体" pitchFamily="2" charset="-122"/>
                          <a:ea typeface="宋体" pitchFamily="2" charset="-122"/>
                          <a:cs typeface="宋体" pitchFamily="2" charset="-122"/>
                        </a:rPr>
                        <a:t>SHA-3</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u="none" kern="0">
                          <a:solidFill>
                            <a:schemeClr val="tx1"/>
                          </a:solidFill>
                          <a:effectLst/>
                          <a:latin typeface="宋体" pitchFamily="2" charset="-122"/>
                          <a:ea typeface="宋体" pitchFamily="2" charset="-122"/>
                          <a:cs typeface="宋体" pitchFamily="2" charset="-122"/>
                        </a:rPr>
                        <a:t>SHA3-224</a:t>
                      </a:r>
                      <a:br>
                        <a:rPr lang="en-US" sz="2000" u="none" kern="0">
                          <a:solidFill>
                            <a:schemeClr val="tx1"/>
                          </a:solidFill>
                          <a:effectLst/>
                          <a:latin typeface="宋体" pitchFamily="2" charset="-122"/>
                          <a:ea typeface="宋体" pitchFamily="2" charset="-122"/>
                          <a:cs typeface="宋体" pitchFamily="2" charset="-122"/>
                        </a:rPr>
                      </a:br>
                      <a:r>
                        <a:rPr lang="en-US" sz="2000" i="1" u="none" kern="0">
                          <a:solidFill>
                            <a:schemeClr val="tx1"/>
                          </a:solidFill>
                          <a:effectLst/>
                          <a:latin typeface="宋体" pitchFamily="2" charset="-122"/>
                          <a:ea typeface="宋体" pitchFamily="2" charset="-122"/>
                          <a:cs typeface="宋体" pitchFamily="2" charset="-122"/>
                        </a:rPr>
                        <a:t>SHA3-256</a:t>
                      </a:r>
                      <a:br>
                        <a:rPr lang="en-US" sz="2000" u="none" kern="0">
                          <a:solidFill>
                            <a:schemeClr val="tx1"/>
                          </a:solidFill>
                          <a:effectLst/>
                          <a:latin typeface="宋体" pitchFamily="2" charset="-122"/>
                          <a:ea typeface="宋体" pitchFamily="2" charset="-122"/>
                          <a:cs typeface="宋体" pitchFamily="2" charset="-122"/>
                        </a:rPr>
                      </a:br>
                      <a:r>
                        <a:rPr lang="en-US" sz="2000" i="1" u="none" kern="0">
                          <a:solidFill>
                            <a:schemeClr val="tx1"/>
                          </a:solidFill>
                          <a:effectLst/>
                          <a:latin typeface="宋体" pitchFamily="2" charset="-122"/>
                          <a:ea typeface="宋体" pitchFamily="2" charset="-122"/>
                          <a:cs typeface="宋体" pitchFamily="2" charset="-122"/>
                        </a:rPr>
                        <a:t>SHA3-384</a:t>
                      </a:r>
                      <a:br>
                        <a:rPr lang="en-US" sz="2000" u="none" kern="0">
                          <a:solidFill>
                            <a:schemeClr val="tx1"/>
                          </a:solidFill>
                          <a:effectLst/>
                          <a:latin typeface="宋体" pitchFamily="2" charset="-122"/>
                          <a:ea typeface="宋体" pitchFamily="2" charset="-122"/>
                          <a:cs typeface="宋体" pitchFamily="2" charset="-122"/>
                        </a:rPr>
                      </a:br>
                      <a:r>
                        <a:rPr lang="en-US" sz="2000" i="1" u="none" kern="0">
                          <a:solidFill>
                            <a:schemeClr val="tx1"/>
                          </a:solidFill>
                          <a:effectLst/>
                          <a:latin typeface="宋体" pitchFamily="2" charset="-122"/>
                          <a:ea typeface="宋体" pitchFamily="2" charset="-122"/>
                          <a:cs typeface="宋体" pitchFamily="2" charset="-122"/>
                        </a:rPr>
                        <a:t>SHA3-512</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u="none" kern="0">
                          <a:solidFill>
                            <a:schemeClr val="tx1"/>
                          </a:solidFill>
                          <a:effectLst/>
                          <a:latin typeface="宋体" pitchFamily="2" charset="-122"/>
                          <a:ea typeface="宋体" pitchFamily="2" charset="-122"/>
                          <a:cs typeface="宋体" pitchFamily="2" charset="-122"/>
                        </a:rPr>
                        <a:t>224</a:t>
                      </a:r>
                      <a:br>
                        <a:rPr lang="en-US" sz="2000" u="none" kern="0">
                          <a:solidFill>
                            <a:schemeClr val="tx1"/>
                          </a:solidFill>
                          <a:effectLst/>
                          <a:latin typeface="宋体" pitchFamily="2" charset="-122"/>
                          <a:ea typeface="宋体" pitchFamily="2" charset="-122"/>
                          <a:cs typeface="宋体" pitchFamily="2" charset="-122"/>
                        </a:rPr>
                      </a:br>
                      <a:r>
                        <a:rPr lang="en-US" sz="2000" u="none" kern="0">
                          <a:solidFill>
                            <a:schemeClr val="tx1"/>
                          </a:solidFill>
                          <a:effectLst/>
                          <a:latin typeface="宋体" pitchFamily="2" charset="-122"/>
                          <a:ea typeface="宋体" pitchFamily="2" charset="-122"/>
                          <a:cs typeface="宋体" pitchFamily="2" charset="-122"/>
                        </a:rPr>
                        <a:t>256</a:t>
                      </a:r>
                      <a:br>
                        <a:rPr lang="en-US" sz="2000" u="none" kern="0">
                          <a:solidFill>
                            <a:schemeClr val="tx1"/>
                          </a:solidFill>
                          <a:effectLst/>
                          <a:latin typeface="宋体" pitchFamily="2" charset="-122"/>
                          <a:ea typeface="宋体" pitchFamily="2" charset="-122"/>
                          <a:cs typeface="宋体" pitchFamily="2" charset="-122"/>
                        </a:rPr>
                      </a:br>
                      <a:r>
                        <a:rPr lang="en-US" sz="2000" u="none" kern="0">
                          <a:solidFill>
                            <a:schemeClr val="tx1"/>
                          </a:solidFill>
                          <a:effectLst/>
                          <a:latin typeface="宋体" pitchFamily="2" charset="-122"/>
                          <a:ea typeface="宋体" pitchFamily="2" charset="-122"/>
                          <a:cs typeface="宋体" pitchFamily="2" charset="-122"/>
                        </a:rPr>
                        <a:t>384</a:t>
                      </a:r>
                      <a:br>
                        <a:rPr lang="en-US" sz="2000" u="none" kern="0">
                          <a:solidFill>
                            <a:schemeClr val="tx1"/>
                          </a:solidFill>
                          <a:effectLst/>
                          <a:latin typeface="宋体" pitchFamily="2" charset="-122"/>
                          <a:ea typeface="宋体" pitchFamily="2" charset="-122"/>
                          <a:cs typeface="宋体" pitchFamily="2" charset="-122"/>
                        </a:rPr>
                      </a:br>
                      <a:r>
                        <a:rPr lang="en-US" sz="2000" u="none" kern="0">
                          <a:solidFill>
                            <a:schemeClr val="tx1"/>
                          </a:solidFill>
                          <a:effectLst/>
                          <a:latin typeface="宋体" pitchFamily="2" charset="-122"/>
                          <a:ea typeface="宋体" pitchFamily="2" charset="-122"/>
                          <a:cs typeface="宋体" pitchFamily="2" charset="-122"/>
                        </a:rPr>
                        <a:t>512</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u="none" kern="0" dirty="0">
                          <a:solidFill>
                            <a:schemeClr val="tx1"/>
                          </a:solidFill>
                          <a:effectLst/>
                          <a:latin typeface="宋体" pitchFamily="2" charset="-122"/>
                          <a:ea typeface="+mn-ea"/>
                          <a:cs typeface="宋体" pitchFamily="2" charset="-122"/>
                        </a:rPr>
                        <a:t>1152</a:t>
                      </a:r>
                      <a:br>
                        <a:rPr lang="en-US" altLang="zh-CN" sz="2000" u="none" kern="0" dirty="0">
                          <a:solidFill>
                            <a:schemeClr val="tx1"/>
                          </a:solidFill>
                          <a:effectLst/>
                          <a:latin typeface="宋体" pitchFamily="2" charset="-122"/>
                          <a:ea typeface="+mn-ea"/>
                          <a:cs typeface="宋体" pitchFamily="2" charset="-122"/>
                        </a:rPr>
                      </a:br>
                      <a:r>
                        <a:rPr lang="en-US" altLang="zh-CN" sz="2000" u="none" kern="0" dirty="0">
                          <a:solidFill>
                            <a:schemeClr val="tx1"/>
                          </a:solidFill>
                          <a:effectLst/>
                          <a:latin typeface="宋体" pitchFamily="2" charset="-122"/>
                          <a:ea typeface="+mn-ea"/>
                          <a:cs typeface="宋体" pitchFamily="2" charset="-122"/>
                        </a:rPr>
                        <a:t>1088</a:t>
                      </a:r>
                      <a:br>
                        <a:rPr lang="en-US" altLang="zh-CN" sz="2000" u="none" kern="0" dirty="0">
                          <a:solidFill>
                            <a:schemeClr val="tx1"/>
                          </a:solidFill>
                          <a:effectLst/>
                          <a:latin typeface="宋体" pitchFamily="2" charset="-122"/>
                          <a:ea typeface="+mn-ea"/>
                          <a:cs typeface="宋体" pitchFamily="2" charset="-122"/>
                        </a:rPr>
                      </a:br>
                      <a:r>
                        <a:rPr lang="en-US" altLang="zh-CN" sz="2000" u="none" kern="0" dirty="0">
                          <a:solidFill>
                            <a:schemeClr val="tx1"/>
                          </a:solidFill>
                          <a:effectLst/>
                          <a:latin typeface="宋体" pitchFamily="2" charset="-122"/>
                          <a:ea typeface="+mn-ea"/>
                          <a:cs typeface="宋体" pitchFamily="2" charset="-122"/>
                        </a:rPr>
                        <a:t>832</a:t>
                      </a:r>
                      <a:br>
                        <a:rPr lang="en-US" altLang="zh-CN" sz="2000" u="none" kern="0" dirty="0">
                          <a:solidFill>
                            <a:schemeClr val="tx1"/>
                          </a:solidFill>
                          <a:effectLst/>
                          <a:latin typeface="宋体" pitchFamily="2" charset="-122"/>
                          <a:ea typeface="+mn-ea"/>
                          <a:cs typeface="宋体" pitchFamily="2" charset="-122"/>
                        </a:rPr>
                      </a:br>
                      <a:r>
                        <a:rPr lang="en-US" altLang="zh-CN" sz="2000" u="none" kern="0" dirty="0">
                          <a:solidFill>
                            <a:schemeClr val="tx1"/>
                          </a:solidFill>
                          <a:effectLst/>
                          <a:latin typeface="宋体" pitchFamily="2" charset="-122"/>
                          <a:ea typeface="+mn-ea"/>
                          <a:cs typeface="宋体" pitchFamily="2" charset="-122"/>
                        </a:rPr>
                        <a:t>576</a:t>
                      </a:r>
                      <a:endParaRPr lang="zh-CN" altLang="zh-CN" sz="1800" u="none" kern="100" dirty="0">
                        <a:solidFill>
                          <a:schemeClr val="tx1"/>
                        </a:solidFill>
                        <a:effectLst/>
                        <a:latin typeface="Calibri" pitchFamily="34" charset="0"/>
                        <a:ea typeface="+mn-ea"/>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u="none" kern="0" dirty="0">
                          <a:solidFill>
                            <a:schemeClr val="tx1"/>
                          </a:solidFill>
                          <a:effectLst/>
                          <a:latin typeface="宋体" pitchFamily="2" charset="-122"/>
                          <a:ea typeface="+mn-ea"/>
                          <a:cs typeface="宋体" pitchFamily="2" charset="-122"/>
                        </a:rPr>
                        <a:t>Unlimited</a:t>
                      </a:r>
                      <a:endParaRPr lang="zh-CN" altLang="zh-CN" sz="1600" u="none" kern="100" dirty="0">
                        <a:solidFill>
                          <a:schemeClr val="tx1"/>
                        </a:solidFill>
                        <a:effectLst/>
                        <a:latin typeface="Calibri" pitchFamily="34" charset="0"/>
                        <a:ea typeface="+mn-ea"/>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9921">
                <a:tc vMerge="1">
                  <a:tcPr/>
                </a:tc>
                <a:tc>
                  <a:txBody>
                    <a:bodyPr/>
                    <a:lstStyle/>
                    <a:p>
                      <a:pPr algn="ctr">
                        <a:spcAft>
                          <a:spcPts val="0"/>
                        </a:spcAft>
                      </a:pPr>
                      <a:r>
                        <a:rPr lang="en-US" sz="2000" i="1" u="none" kern="0">
                          <a:solidFill>
                            <a:schemeClr val="tx1"/>
                          </a:solidFill>
                          <a:effectLst/>
                          <a:latin typeface="宋体" pitchFamily="2" charset="-122"/>
                          <a:ea typeface="宋体" pitchFamily="2" charset="-122"/>
                          <a:cs typeface="宋体" pitchFamily="2" charset="-122"/>
                        </a:rPr>
                        <a:t>SHAKE128</a:t>
                      </a:r>
                      <a:br>
                        <a:rPr lang="en-US" sz="2000" u="none" kern="0">
                          <a:solidFill>
                            <a:schemeClr val="tx1"/>
                          </a:solidFill>
                          <a:effectLst/>
                          <a:latin typeface="宋体" pitchFamily="2" charset="-122"/>
                          <a:ea typeface="宋体" pitchFamily="2" charset="-122"/>
                          <a:cs typeface="宋体" pitchFamily="2" charset="-122"/>
                        </a:rPr>
                      </a:br>
                      <a:r>
                        <a:rPr lang="en-US" sz="2000" i="1" u="none" kern="0">
                          <a:solidFill>
                            <a:schemeClr val="tx1"/>
                          </a:solidFill>
                          <a:effectLst/>
                          <a:latin typeface="宋体" pitchFamily="2" charset="-122"/>
                          <a:ea typeface="宋体" pitchFamily="2" charset="-122"/>
                          <a:cs typeface="宋体" pitchFamily="2" charset="-122"/>
                        </a:rPr>
                        <a:t>SHAKE256</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u="none" kern="0">
                          <a:solidFill>
                            <a:schemeClr val="tx1"/>
                          </a:solidFill>
                          <a:effectLst/>
                          <a:latin typeface="宋体" pitchFamily="2" charset="-122"/>
                          <a:ea typeface="宋体" pitchFamily="2" charset="-122"/>
                          <a:cs typeface="宋体" pitchFamily="2" charset="-122"/>
                        </a:rPr>
                        <a:t>d</a:t>
                      </a:r>
                      <a:r>
                        <a:rPr lang="en-US" sz="2000" u="none" kern="0">
                          <a:solidFill>
                            <a:schemeClr val="tx1"/>
                          </a:solidFill>
                          <a:effectLst/>
                          <a:latin typeface="宋体" pitchFamily="2" charset="-122"/>
                          <a:ea typeface="宋体" pitchFamily="2" charset="-122"/>
                          <a:cs typeface="宋体" pitchFamily="2" charset="-122"/>
                        </a:rPr>
                        <a:t> (arbitrary)</a:t>
                      </a:r>
                      <a:br>
                        <a:rPr lang="en-US" sz="2000" u="none" kern="0">
                          <a:solidFill>
                            <a:schemeClr val="tx1"/>
                          </a:solidFill>
                          <a:effectLst/>
                          <a:latin typeface="宋体" pitchFamily="2" charset="-122"/>
                          <a:ea typeface="宋体" pitchFamily="2" charset="-122"/>
                          <a:cs typeface="宋体" pitchFamily="2" charset="-122"/>
                        </a:rPr>
                      </a:br>
                      <a:r>
                        <a:rPr lang="en-US" sz="2000" i="1" u="none" kern="0">
                          <a:solidFill>
                            <a:schemeClr val="tx1"/>
                          </a:solidFill>
                          <a:effectLst/>
                          <a:latin typeface="宋体" pitchFamily="2" charset="-122"/>
                          <a:ea typeface="宋体" pitchFamily="2" charset="-122"/>
                          <a:cs typeface="宋体" pitchFamily="2" charset="-122"/>
                        </a:rPr>
                        <a:t>d</a:t>
                      </a:r>
                      <a:r>
                        <a:rPr lang="en-US" sz="2000" u="none" kern="0">
                          <a:solidFill>
                            <a:schemeClr val="tx1"/>
                          </a:solidFill>
                          <a:effectLst/>
                          <a:latin typeface="宋体" pitchFamily="2" charset="-122"/>
                          <a:ea typeface="宋体" pitchFamily="2" charset="-122"/>
                          <a:cs typeface="宋体" pitchFamily="2" charset="-122"/>
                        </a:rPr>
                        <a:t> (arbitrary)</a:t>
                      </a:r>
                      <a:endParaRPr lang="zh-CN" sz="1800" u="none" kern="10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u="none" kern="0" dirty="0">
                          <a:solidFill>
                            <a:schemeClr val="tx1"/>
                          </a:solidFill>
                          <a:effectLst/>
                          <a:latin typeface="宋体" pitchFamily="2" charset="-122"/>
                          <a:ea typeface="+mn-ea"/>
                          <a:cs typeface="宋体" pitchFamily="2" charset="-122"/>
                        </a:rPr>
                        <a:t>1344</a:t>
                      </a:r>
                      <a:br>
                        <a:rPr lang="en-US" altLang="zh-CN" sz="1800" u="none" kern="0" dirty="0">
                          <a:solidFill>
                            <a:schemeClr val="tx1"/>
                          </a:solidFill>
                          <a:effectLst/>
                          <a:latin typeface="宋体" pitchFamily="2" charset="-122"/>
                          <a:ea typeface="+mn-ea"/>
                          <a:cs typeface="宋体" pitchFamily="2" charset="-122"/>
                        </a:rPr>
                      </a:br>
                      <a:r>
                        <a:rPr lang="en-US" altLang="zh-CN" sz="1800" u="none" kern="0" dirty="0">
                          <a:solidFill>
                            <a:schemeClr val="tx1"/>
                          </a:solidFill>
                          <a:effectLst/>
                          <a:latin typeface="宋体" pitchFamily="2" charset="-122"/>
                          <a:ea typeface="+mn-ea"/>
                          <a:cs typeface="宋体" pitchFamily="2" charset="-122"/>
                        </a:rPr>
                        <a:t>1088</a:t>
                      </a:r>
                      <a:endParaRPr lang="zh-CN" altLang="zh-CN" sz="1600" u="none" kern="100" dirty="0">
                        <a:solidFill>
                          <a:schemeClr val="tx1"/>
                        </a:solidFill>
                        <a:effectLst/>
                        <a:latin typeface="Calibri" pitchFamily="34" charset="0"/>
                        <a:ea typeface="+mn-ea"/>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u="none" kern="100" dirty="0">
                        <a:solidFill>
                          <a:schemeClr val="tx1"/>
                        </a:solidFill>
                        <a:effectLst/>
                        <a:latin typeface="Calibri" pitchFamily="34" charset="0"/>
                        <a:ea typeface="宋体" pitchFamily="2" charset="-122"/>
                        <a:cs typeface="Times New Roman" panose="02020603050405020304" pitchFamily="18" charset="0"/>
                      </a:endParaRPr>
                    </a:p>
                  </a:txBody>
                  <a:tcPr marL="8288" marR="8288" marT="8288" marB="82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Hash</a:t>
            </a:r>
            <a:r>
              <a:rPr lang="zh-CN" altLang="en-US" dirty="0"/>
              <a:t>的一些结论</a:t>
            </a:r>
            <a:endParaRPr lang="zh-CN" altLang="en-US" dirty="0"/>
          </a:p>
        </p:txBody>
      </p:sp>
      <p:graphicFrame>
        <p:nvGraphicFramePr>
          <p:cNvPr id="6" name="内容占位符 5"/>
          <p:cNvGraphicFramePr>
            <a:graphicFrameLocks noGrp="1"/>
          </p:cNvGraphicFramePr>
          <p:nvPr>
            <p:ph idx="1"/>
          </p:nvPr>
        </p:nvGraphicFramePr>
        <p:xfrm>
          <a:off x="1832324" y="2117370"/>
          <a:ext cx="9618778" cy="3793049"/>
        </p:xfrm>
        <a:graphic>
          <a:graphicData uri="http://schemas.openxmlformats.org/drawingml/2006/table">
            <a:tbl>
              <a:tblPr>
                <a:tableStyleId>{5940675A-B579-460E-94D1-54222C63F5DA}</a:tableStyleId>
              </a:tblPr>
              <a:tblGrid>
                <a:gridCol w="2711541"/>
                <a:gridCol w="6907237"/>
              </a:tblGrid>
              <a:tr h="710598">
                <a:tc>
                  <a:txBody>
                    <a:bodyPr/>
                    <a:lstStyle/>
                    <a:p>
                      <a:pPr algn="ctr">
                        <a:spcAft>
                          <a:spcPts val="0"/>
                        </a:spcAft>
                      </a:pPr>
                      <a:r>
                        <a:rPr lang="en-US" sz="2800" b="1" kern="100" dirty="0">
                          <a:effectLst/>
                        </a:rPr>
                        <a:t>Bits of Security </a:t>
                      </a:r>
                      <a:endParaRPr lang="zh-CN" sz="3200" b="1" kern="100" dirty="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c>
                  <a:txBody>
                    <a:bodyPr/>
                    <a:lstStyle/>
                    <a:p>
                      <a:pPr algn="ctr">
                        <a:spcAft>
                          <a:spcPts val="0"/>
                        </a:spcAft>
                      </a:pPr>
                      <a:r>
                        <a:rPr lang="en-US" sz="2800" b="1" kern="100" dirty="0">
                          <a:effectLst/>
                        </a:rPr>
                        <a:t>Digital Signatures and hash-only applications </a:t>
                      </a:r>
                      <a:endParaRPr lang="zh-CN" sz="3200" b="1" kern="100" dirty="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r>
              <a:tr h="710598">
                <a:tc>
                  <a:txBody>
                    <a:bodyPr/>
                    <a:lstStyle/>
                    <a:p>
                      <a:pPr algn="ctr">
                        <a:spcAft>
                          <a:spcPts val="0"/>
                        </a:spcAft>
                      </a:pPr>
                      <a:r>
                        <a:rPr lang="en-US" sz="2800" kern="100">
                          <a:effectLst/>
                        </a:rPr>
                        <a:t>80 </a:t>
                      </a:r>
                      <a:endParaRPr lang="zh-CN" sz="32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2800" kern="100" dirty="0">
                          <a:effectLst/>
                        </a:rPr>
                        <a:t>SHA-1, SHA-224, SHA-256, SHA-384, SHA-512 </a:t>
                      </a:r>
                      <a:endParaRPr lang="zh-CN" sz="3200" kern="100" dirty="0">
                        <a:solidFill>
                          <a:srgbClr val="000000"/>
                        </a:solidFill>
                        <a:effectLst/>
                        <a:latin typeface="Times New Roman" panose="02020603050405020304" pitchFamily="18" charset="0"/>
                        <a:ea typeface="宋体" pitchFamily="2" charset="-122"/>
                      </a:endParaRPr>
                    </a:p>
                  </a:txBody>
                  <a:tcPr marL="68580" marR="68580" marT="0" marB="0" anchor="ctr"/>
                </a:tc>
              </a:tr>
              <a:tr h="710598">
                <a:tc>
                  <a:txBody>
                    <a:bodyPr/>
                    <a:lstStyle/>
                    <a:p>
                      <a:pPr algn="ctr">
                        <a:spcAft>
                          <a:spcPts val="0"/>
                        </a:spcAft>
                      </a:pPr>
                      <a:r>
                        <a:rPr lang="en-US" sz="2800" kern="100">
                          <a:effectLst/>
                        </a:rPr>
                        <a:t>112</a:t>
                      </a:r>
                      <a:endParaRPr lang="zh-CN" sz="32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2800" kern="100" dirty="0">
                          <a:effectLst/>
                        </a:rPr>
                        <a:t>SHA-224, SHA-256, SHA-384, SHA-512 </a:t>
                      </a:r>
                      <a:endParaRPr lang="zh-CN" sz="3200" kern="100" dirty="0">
                        <a:solidFill>
                          <a:srgbClr val="000000"/>
                        </a:solidFill>
                        <a:effectLst/>
                        <a:latin typeface="Times New Roman" panose="02020603050405020304" pitchFamily="18" charset="0"/>
                        <a:ea typeface="宋体" pitchFamily="2" charset="-122"/>
                      </a:endParaRPr>
                    </a:p>
                  </a:txBody>
                  <a:tcPr marL="68580" marR="68580" marT="0" marB="0" anchor="ctr"/>
                </a:tc>
              </a:tr>
              <a:tr h="614049">
                <a:tc>
                  <a:txBody>
                    <a:bodyPr/>
                    <a:lstStyle/>
                    <a:p>
                      <a:pPr algn="ctr">
                        <a:spcAft>
                          <a:spcPts val="0"/>
                        </a:spcAft>
                      </a:pPr>
                      <a:r>
                        <a:rPr lang="en-US" sz="2800" kern="100">
                          <a:effectLst/>
                        </a:rPr>
                        <a:t>128 </a:t>
                      </a:r>
                      <a:endParaRPr lang="zh-CN" sz="32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2800" kern="100" dirty="0">
                          <a:effectLst/>
                        </a:rPr>
                        <a:t>SHA-256, SHA-384, SHA-512 </a:t>
                      </a:r>
                      <a:endParaRPr lang="zh-CN" sz="3200" kern="100" dirty="0">
                        <a:solidFill>
                          <a:srgbClr val="000000"/>
                        </a:solidFill>
                        <a:effectLst/>
                        <a:latin typeface="Times New Roman" panose="02020603050405020304" pitchFamily="18" charset="0"/>
                        <a:ea typeface="宋体" pitchFamily="2" charset="-122"/>
                      </a:endParaRPr>
                    </a:p>
                  </a:txBody>
                  <a:tcPr marL="68580" marR="68580" marT="0" marB="0" anchor="ctr"/>
                </a:tc>
              </a:tr>
              <a:tr h="620486">
                <a:tc>
                  <a:txBody>
                    <a:bodyPr/>
                    <a:lstStyle/>
                    <a:p>
                      <a:pPr algn="ctr">
                        <a:spcAft>
                          <a:spcPts val="0"/>
                        </a:spcAft>
                      </a:pPr>
                      <a:r>
                        <a:rPr lang="en-US" sz="2800" kern="100">
                          <a:effectLst/>
                        </a:rPr>
                        <a:t>192 </a:t>
                      </a:r>
                      <a:endParaRPr lang="zh-CN" sz="32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2800" kern="100" dirty="0">
                          <a:effectLst/>
                        </a:rPr>
                        <a:t>SHA-384, SHA-512 </a:t>
                      </a:r>
                      <a:endParaRPr lang="zh-CN" sz="3200" kern="100" dirty="0">
                        <a:solidFill>
                          <a:srgbClr val="000000"/>
                        </a:solidFill>
                        <a:effectLst/>
                        <a:latin typeface="Times New Roman" panose="02020603050405020304" pitchFamily="18" charset="0"/>
                        <a:ea typeface="宋体" pitchFamily="2" charset="-122"/>
                      </a:endParaRPr>
                    </a:p>
                  </a:txBody>
                  <a:tcPr marL="68580" marR="68580" marT="0" marB="0" anchor="ctr"/>
                </a:tc>
              </a:tr>
              <a:tr h="359161">
                <a:tc>
                  <a:txBody>
                    <a:bodyPr/>
                    <a:lstStyle/>
                    <a:p>
                      <a:pPr algn="ctr">
                        <a:spcAft>
                          <a:spcPts val="0"/>
                        </a:spcAft>
                      </a:pPr>
                      <a:r>
                        <a:rPr lang="en-US" sz="2800" kern="100">
                          <a:effectLst/>
                        </a:rPr>
                        <a:t>256 </a:t>
                      </a:r>
                      <a:endParaRPr lang="zh-CN" sz="32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2800" kern="100" dirty="0">
                          <a:effectLst/>
                        </a:rPr>
                        <a:t>SHA-512 </a:t>
                      </a:r>
                      <a:endParaRPr lang="zh-CN" sz="3200" kern="100" dirty="0">
                        <a:solidFill>
                          <a:srgbClr val="000000"/>
                        </a:solidFill>
                        <a:effectLst/>
                        <a:latin typeface="Times New Roman" panose="02020603050405020304" pitchFamily="18" charset="0"/>
                        <a:ea typeface="宋体" pitchFamily="2" charset="-122"/>
                      </a:endParaRPr>
                    </a:p>
                  </a:txBody>
                  <a:tcPr marL="68580" marR="68580" marT="0" marB="0" anchor="ctr"/>
                </a:tc>
              </a:tr>
            </a:tbl>
          </a:graphicData>
        </a:graphic>
      </p:graphicFrame>
      <p:sp>
        <p:nvSpPr>
          <p:cNvPr id="7" name="圆角矩形标注 6"/>
          <p:cNvSpPr/>
          <p:nvPr/>
        </p:nvSpPr>
        <p:spPr>
          <a:xfrm>
            <a:off x="6555545" y="573437"/>
            <a:ext cx="3099900" cy="1163923"/>
          </a:xfrm>
          <a:prstGeom prst="wedgeRoundRectCallout">
            <a:avLst>
              <a:gd name="adj1" fmla="val -94249"/>
              <a:gd name="adj2" fmla="val 166602"/>
              <a:gd name="adj3" fmla="val 16667"/>
            </a:avLst>
          </a:prstGeom>
          <a:solidFill>
            <a:schemeClr val="bg1">
              <a:lumMod val="85000"/>
            </a:schemeClr>
          </a:solidFill>
          <a:ln>
            <a:solidFill>
              <a:srgbClr val="0070C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a:t>SHA-1</a:t>
            </a:r>
            <a:r>
              <a:rPr lang="zh-CN" altLang="en-US" sz="2400" dirty="0"/>
              <a:t>已不推荐使用，实际安全强度为</a:t>
            </a:r>
            <a:r>
              <a:rPr lang="en-US" altLang="zh-CN" sz="2400" dirty="0"/>
              <a:t>69bits</a:t>
            </a:r>
            <a:endParaRPr lang="zh-CN" altLang="en-US" sz="2400" dirty="0"/>
          </a:p>
        </p:txBody>
      </p:sp>
      <p:sp>
        <p:nvSpPr>
          <p:cNvPr id="5" name="圆角矩形标注 4"/>
          <p:cNvSpPr/>
          <p:nvPr/>
        </p:nvSpPr>
        <p:spPr>
          <a:xfrm>
            <a:off x="0" y="2976489"/>
            <a:ext cx="1969477" cy="1163923"/>
          </a:xfrm>
          <a:prstGeom prst="wedgeRoundRectCallout">
            <a:avLst>
              <a:gd name="adj1" fmla="val 61910"/>
              <a:gd name="adj2" fmla="val -84796"/>
              <a:gd name="adj3" fmla="val 16667"/>
            </a:avLst>
          </a:prstGeom>
          <a:solidFill>
            <a:schemeClr val="bg1">
              <a:lumMod val="85000"/>
            </a:schemeClr>
          </a:solidFill>
          <a:ln>
            <a:solidFill>
              <a:srgbClr val="0070C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t>找到碰撞所需要的计算量</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a:ea typeface="宋体" pitchFamily="2" charset="-122"/>
              </a:rPr>
              <a:t>内容</a:t>
            </a:r>
            <a:endParaRPr lang="zh-CN" altLang="en-US" dirty="0">
              <a:ea typeface="宋体" pitchFamily="2" charset="-122"/>
            </a:endParaRPr>
          </a:p>
        </p:txBody>
      </p:sp>
      <p:sp>
        <p:nvSpPr>
          <p:cNvPr id="13316" name="Rectangle 3"/>
          <p:cNvSpPr>
            <a:spLocks noGrp="1" noChangeArrowheads="1"/>
          </p:cNvSpPr>
          <p:nvPr>
            <p:ph idx="1"/>
          </p:nvPr>
        </p:nvSpPr>
        <p:spPr>
          <a:xfrm>
            <a:off x="1097280" y="1845733"/>
            <a:ext cx="10058400" cy="4502815"/>
          </a:xfrm>
        </p:spPr>
        <p:txBody>
          <a:bodyPr>
            <a:normAutofit/>
          </a:bodyPr>
          <a:lstStyle/>
          <a:p>
            <a:pPr eaLnBrk="1" hangingPunct="1">
              <a:lnSpc>
                <a:spcPct val="90000"/>
              </a:lnSpc>
            </a:pPr>
            <a:r>
              <a:rPr lang="zh-CN" altLang="en-US" dirty="0">
                <a:ea typeface="宋体" pitchFamily="2" charset="-122"/>
              </a:rPr>
              <a:t>密码学中常用的概念</a:t>
            </a:r>
            <a:endParaRPr lang="en-US" altLang="zh-CN" dirty="0">
              <a:ea typeface="宋体" pitchFamily="2" charset="-122"/>
            </a:endParaRPr>
          </a:p>
          <a:p>
            <a:pPr eaLnBrk="1" hangingPunct="1">
              <a:lnSpc>
                <a:spcPct val="90000"/>
              </a:lnSpc>
            </a:pPr>
            <a:r>
              <a:rPr lang="zh-CN" altLang="en-US" dirty="0">
                <a:ea typeface="宋体" pitchFamily="2" charset="-122"/>
              </a:rPr>
              <a:t>对称密码算法</a:t>
            </a:r>
            <a:endParaRPr lang="zh-CN" altLang="en-US" dirty="0">
              <a:ea typeface="宋体" pitchFamily="2" charset="-122"/>
            </a:endParaRPr>
          </a:p>
          <a:p>
            <a:pPr eaLnBrk="1" hangingPunct="1">
              <a:lnSpc>
                <a:spcPct val="90000"/>
              </a:lnSpc>
            </a:pPr>
            <a:r>
              <a:rPr lang="zh-CN" altLang="en-US" dirty="0">
                <a:ea typeface="宋体" pitchFamily="2" charset="-122"/>
              </a:rPr>
              <a:t>非对称密码算法</a:t>
            </a:r>
            <a:endParaRPr lang="en-US" altLang="zh-CN" dirty="0">
              <a:ea typeface="宋体" pitchFamily="2" charset="-122"/>
            </a:endParaRPr>
          </a:p>
          <a:p>
            <a:pPr eaLnBrk="1" hangingPunct="1">
              <a:lnSpc>
                <a:spcPct val="90000"/>
              </a:lnSpc>
            </a:pPr>
            <a:r>
              <a:rPr lang="zh-CN" altLang="en-US" dirty="0">
                <a:ea typeface="宋体" pitchFamily="2" charset="-122"/>
              </a:rPr>
              <a:t>杂凑算法（</a:t>
            </a:r>
            <a:r>
              <a:rPr lang="en-US" altLang="zh-CN" dirty="0">
                <a:ea typeface="宋体" pitchFamily="2" charset="-122"/>
              </a:rPr>
              <a:t>HASH</a:t>
            </a:r>
            <a:r>
              <a:rPr lang="zh-CN" altLang="en-US" dirty="0">
                <a:ea typeface="宋体" pitchFamily="2" charset="-122"/>
              </a:rPr>
              <a:t>）</a:t>
            </a:r>
            <a:endParaRPr lang="zh-CN" altLang="en-US" dirty="0">
              <a:ea typeface="宋体" pitchFamily="2" charset="-122"/>
            </a:endParaRPr>
          </a:p>
          <a:p>
            <a:pPr>
              <a:lnSpc>
                <a:spcPct val="90000"/>
              </a:lnSpc>
            </a:pPr>
            <a:r>
              <a:rPr lang="zh-CN" altLang="en-US" b="1" dirty="0">
                <a:solidFill>
                  <a:srgbClr val="0070C0"/>
                </a:solidFill>
                <a:ea typeface="宋体" pitchFamily="2" charset="-122"/>
              </a:rPr>
              <a:t>密码算法应用</a:t>
            </a:r>
            <a:endParaRPr lang="en-US" altLang="zh-CN" b="1" dirty="0">
              <a:solidFill>
                <a:srgbClr val="0070C0"/>
              </a:solidFill>
              <a:ea typeface="宋体" pitchFamily="2" charset="-122"/>
            </a:endParaRPr>
          </a:p>
          <a:p>
            <a:pPr lvl="1">
              <a:lnSpc>
                <a:spcPct val="90000"/>
              </a:lnSpc>
            </a:pPr>
            <a:r>
              <a:rPr lang="zh-CN" altLang="en-US" dirty="0"/>
              <a:t>分组密码算法加密模式</a:t>
            </a:r>
            <a:endParaRPr lang="en-US" altLang="zh-CN" dirty="0"/>
          </a:p>
          <a:p>
            <a:pPr lvl="1">
              <a:lnSpc>
                <a:spcPct val="90000"/>
              </a:lnSpc>
            </a:pPr>
            <a:r>
              <a:rPr lang="zh-CN" altLang="en-US" dirty="0"/>
              <a:t>数字签名、</a:t>
            </a:r>
            <a:r>
              <a:rPr lang="en-US" altLang="zh-CN" dirty="0"/>
              <a:t>HMAC</a:t>
            </a:r>
            <a:r>
              <a:rPr lang="zh-CN" altLang="en-US" dirty="0"/>
              <a:t>、密钥交换、可鉴别加密</a:t>
            </a:r>
            <a:endParaRPr lang="zh-CN" altLang="en-US" dirty="0">
              <a:ea typeface="宋体" pitchFamily="2" charset="-122"/>
            </a:endParaRPr>
          </a:p>
        </p:txBody>
      </p:sp>
      <p:sp>
        <p:nvSpPr>
          <p:cNvPr id="13314" name="灯片编号占位符 5"/>
          <p:cNvSpPr>
            <a:spLocks noGrp="1"/>
          </p:cNvSpPr>
          <p:nvPr>
            <p:ph type="sldNum" sz="quarter" idx="12"/>
          </p:nvPr>
        </p:nvSpPr>
        <p:spPr>
          <a:xfrm>
            <a:off x="8305800" y="6172200"/>
            <a:ext cx="1905000" cy="457200"/>
          </a:xfrm>
          <a:prstGeom prst="rect">
            <a:avLst/>
          </a:prstGeom>
          <a:noFill/>
        </p:spPr>
        <p:txBody>
          <a:bodyPr/>
          <a:lstStyle/>
          <a:p>
            <a:fld id="{19D116E5-F086-43D3-8542-0943E16AA3F9}" type="slidenum">
              <a:rPr lang="zh-CN" altLang="en-US" smtClean="0"/>
            </a:fld>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分组密码算法工作模式</a:t>
            </a:r>
            <a:r>
              <a:rPr lang="en-US" altLang="zh-CN" dirty="0"/>
              <a:t>-f</a:t>
            </a:r>
            <a:endParaRPr lang="en-US" altLang="zh-CN" dirty="0"/>
          </a:p>
        </p:txBody>
      </p:sp>
      <p:sp>
        <p:nvSpPr>
          <p:cNvPr id="3" name="内容占位符 2"/>
          <p:cNvSpPr>
            <a:spLocks noGrp="1"/>
          </p:cNvSpPr>
          <p:nvPr>
            <p:ph idx="1"/>
          </p:nvPr>
        </p:nvSpPr>
        <p:spPr/>
        <p:txBody>
          <a:bodyPr/>
          <a:lstStyle/>
          <a:p>
            <a:r>
              <a:rPr lang="en-US" altLang="zh-CN" dirty="0"/>
              <a:t>GB/T 17964-2008 《</a:t>
            </a:r>
            <a:r>
              <a:rPr lang="zh-CN" altLang="en-US" dirty="0"/>
              <a:t>信息安全技术 分组密码算法的工作模式</a:t>
            </a:r>
            <a:r>
              <a:rPr lang="en-US" altLang="zh-CN" dirty="0"/>
              <a:t>》</a:t>
            </a:r>
            <a:endParaRPr lang="en-US" altLang="zh-CN" dirty="0"/>
          </a:p>
          <a:p>
            <a:pPr lvl="1"/>
            <a:r>
              <a:rPr lang="en-US" altLang="zh-CN" dirty="0"/>
              <a:t> </a:t>
            </a:r>
            <a:r>
              <a:rPr lang="en-US" altLang="zh-CN" b="1" dirty="0"/>
              <a:t>ECB</a:t>
            </a:r>
            <a:r>
              <a:rPr lang="zh-CN" altLang="en-US" b="1" dirty="0"/>
              <a:t>、</a:t>
            </a:r>
            <a:r>
              <a:rPr lang="en-US" altLang="zh-CN" b="1" dirty="0"/>
              <a:t>CBC</a:t>
            </a:r>
            <a:r>
              <a:rPr lang="zh-CN" altLang="en-US" b="1" dirty="0"/>
              <a:t>、</a:t>
            </a:r>
            <a:r>
              <a:rPr lang="en-US" altLang="zh-CN" b="1" dirty="0"/>
              <a:t>CFB</a:t>
            </a:r>
            <a:r>
              <a:rPr lang="zh-CN" altLang="en-US" b="1" dirty="0"/>
              <a:t>、</a:t>
            </a:r>
            <a:r>
              <a:rPr lang="en-US" altLang="zh-CN" b="1" dirty="0"/>
              <a:t>OFB</a:t>
            </a:r>
            <a:r>
              <a:rPr lang="zh-CN" altLang="en-US" b="1" dirty="0"/>
              <a:t>、</a:t>
            </a:r>
            <a:r>
              <a:rPr lang="en-US" altLang="zh-CN" b="1" dirty="0"/>
              <a:t>CTR</a:t>
            </a:r>
            <a:r>
              <a:rPr lang="zh-CN" altLang="en-US" b="1" dirty="0"/>
              <a:t>、</a:t>
            </a:r>
            <a:r>
              <a:rPr lang="en-US" altLang="zh-CN" b="1" dirty="0"/>
              <a:t>BC</a:t>
            </a:r>
            <a:r>
              <a:rPr lang="zh-CN" altLang="en-US" b="1" dirty="0"/>
              <a:t>、</a:t>
            </a:r>
            <a:r>
              <a:rPr lang="en-US" altLang="zh-CN" b="1" dirty="0"/>
              <a:t>OFBNLF</a:t>
            </a:r>
            <a:endParaRPr lang="en-US" altLang="zh-CN" b="1" dirty="0"/>
          </a:p>
          <a:p>
            <a:r>
              <a:rPr lang="en-US" altLang="zh-CN" b="1" dirty="0"/>
              <a:t>ISO/IEC 10116:2017 Information technology -- Security techniques -- Modes of operation for an n-bit block cipher</a:t>
            </a:r>
            <a:endParaRPr lang="en-US" altLang="zh-CN" b="1" dirty="0"/>
          </a:p>
          <a:p>
            <a:pPr lvl="1"/>
            <a:r>
              <a:rPr lang="en-US" altLang="zh-CN" b="1" dirty="0"/>
              <a:t>ECB</a:t>
            </a:r>
            <a:r>
              <a:rPr lang="zh-CN" altLang="en-US" b="1" dirty="0"/>
              <a:t>、</a:t>
            </a:r>
            <a:r>
              <a:rPr lang="en-US" altLang="zh-CN" b="1" dirty="0"/>
              <a:t>CBC</a:t>
            </a:r>
            <a:r>
              <a:rPr lang="zh-CN" altLang="en-US" b="1" dirty="0"/>
              <a:t>、</a:t>
            </a:r>
            <a:r>
              <a:rPr lang="en-US" altLang="zh-CN" b="1" dirty="0"/>
              <a:t>CFB</a:t>
            </a:r>
            <a:r>
              <a:rPr lang="zh-CN" altLang="en-US" b="1" dirty="0"/>
              <a:t>、</a:t>
            </a:r>
            <a:r>
              <a:rPr lang="en-US" altLang="zh-CN" b="1" dirty="0"/>
              <a:t>OFB</a:t>
            </a:r>
            <a:r>
              <a:rPr lang="zh-CN" altLang="en-US" b="1" dirty="0"/>
              <a:t>、</a:t>
            </a:r>
            <a:r>
              <a:rPr lang="en-US" altLang="zh-CN" b="1" dirty="0"/>
              <a:t>CTR</a:t>
            </a:r>
            <a:endParaRPr lang="en-US" altLang="zh-CN" b="1"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密码算法应用</a:t>
            </a:r>
            <a:endParaRPr lang="zh-CN" altLang="en-US" dirty="0"/>
          </a:p>
        </p:txBody>
      </p:sp>
      <p:sp>
        <p:nvSpPr>
          <p:cNvPr id="3" name="内容占位符 2"/>
          <p:cNvSpPr>
            <a:spLocks noGrp="1"/>
          </p:cNvSpPr>
          <p:nvPr>
            <p:ph idx="1"/>
          </p:nvPr>
        </p:nvSpPr>
        <p:spPr/>
        <p:txBody>
          <a:bodyPr/>
          <a:lstStyle/>
          <a:p>
            <a:r>
              <a:rPr lang="zh-CN" altLang="en-US" dirty="0">
                <a:latin typeface="宋体" pitchFamily="2" charset="-122"/>
              </a:rPr>
              <a:t>密码算法基本应用是提供机密性。</a:t>
            </a:r>
            <a:endParaRPr lang="zh-CN" altLang="en-US" dirty="0">
              <a:latin typeface="宋体" pitchFamily="2" charset="-122"/>
            </a:endParaRPr>
          </a:p>
          <a:p>
            <a:pPr lvl="1"/>
            <a:r>
              <a:rPr lang="zh-CN" altLang="en-US" dirty="0">
                <a:latin typeface="宋体" pitchFamily="2" charset="-122"/>
              </a:rPr>
              <a:t>如果密码体制是安全的，任何不知道密钥的人都不可能从密文推断出明文</a:t>
            </a:r>
            <a:endParaRPr lang="zh-CN" altLang="en-US" dirty="0">
              <a:latin typeface="宋体" pitchFamily="2" charset="-122"/>
            </a:endParaRPr>
          </a:p>
          <a:p>
            <a:pPr lvl="2"/>
            <a:r>
              <a:rPr lang="zh-CN" altLang="en-US" dirty="0">
                <a:latin typeface="宋体" pitchFamily="2" charset="-122"/>
              </a:rPr>
              <a:t>计算上安全</a:t>
            </a:r>
            <a:endParaRPr lang="zh-CN" altLang="en-US" dirty="0">
              <a:latin typeface="宋体" pitchFamily="2" charset="-122"/>
            </a:endParaRPr>
          </a:p>
          <a:p>
            <a:pPr lvl="2"/>
            <a:r>
              <a:rPr lang="zh-CN" altLang="en-US" dirty="0">
                <a:latin typeface="Times New Roman" panose="02020603050405020304" pitchFamily="18" charset="0"/>
              </a:rPr>
              <a:t>“</a:t>
            </a:r>
            <a:r>
              <a:rPr lang="zh-CN" altLang="en-US" dirty="0">
                <a:latin typeface="宋体" pitchFamily="2" charset="-122"/>
              </a:rPr>
              <a:t>唯密钥保密</a:t>
            </a:r>
            <a:r>
              <a:rPr lang="zh-CN" altLang="en-US" dirty="0">
                <a:latin typeface="Times New Roman" panose="02020603050405020304" pitchFamily="18" charset="0"/>
              </a:rPr>
              <a:t>”</a:t>
            </a:r>
            <a:r>
              <a:rPr lang="zh-CN" altLang="en-US" dirty="0">
                <a:latin typeface="宋体" pitchFamily="2" charset="-122"/>
              </a:rPr>
              <a:t>假设下的安全</a:t>
            </a:r>
            <a:endParaRPr lang="zh-CN" altLang="en-US" dirty="0">
              <a:latin typeface="宋体" pitchFamily="2" charset="-122"/>
            </a:endParaRPr>
          </a:p>
          <a:p>
            <a:pPr lvl="3"/>
            <a:r>
              <a:rPr lang="zh-CN" altLang="en-US" b="1" dirty="0">
                <a:solidFill>
                  <a:srgbClr val="FF0000"/>
                </a:solidFill>
                <a:latin typeface="宋体" pitchFamily="2" charset="-122"/>
              </a:rPr>
              <a:t>也就是，假定攻击者知道密码算法</a:t>
            </a:r>
            <a:endParaRPr lang="zh-CN" altLang="en-US" b="1" dirty="0">
              <a:solidFill>
                <a:srgbClr val="FF0000"/>
              </a:solidFill>
              <a:latin typeface="宋体" pitchFamily="2" charset="-122"/>
            </a:endParaRPr>
          </a:p>
          <a:p>
            <a:pPr lvl="1"/>
            <a:r>
              <a:rPr lang="zh-CN" altLang="en-US" dirty="0">
                <a:latin typeface="宋体" pitchFamily="2" charset="-122"/>
              </a:rPr>
              <a:t>非授权的用户不能得到正确的消息。</a:t>
            </a:r>
            <a:endParaRPr lang="zh-CN" altLang="en-US" dirty="0">
              <a:latin typeface="宋体" pitchFamily="2" charset="-122"/>
            </a:endParaRPr>
          </a:p>
          <a:p>
            <a:pPr marL="0" indent="0">
              <a:buNone/>
            </a:pP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分组密码算法工作模式</a:t>
            </a:r>
            <a:endParaRPr lang="zh-CN" altLang="en-US" dirty="0"/>
          </a:p>
        </p:txBody>
      </p:sp>
      <p:sp>
        <p:nvSpPr>
          <p:cNvPr id="3" name="内容占位符 2"/>
          <p:cNvSpPr>
            <a:spLocks noGrp="1"/>
          </p:cNvSpPr>
          <p:nvPr>
            <p:ph idx="1"/>
          </p:nvPr>
        </p:nvSpPr>
        <p:spPr/>
        <p:txBody>
          <a:bodyPr/>
          <a:lstStyle/>
          <a:p>
            <a:r>
              <a:rPr lang="en-US" altLang="zh-CN" dirty="0"/>
              <a:t>ECB</a:t>
            </a:r>
            <a:r>
              <a:rPr lang="zh-CN" altLang="en-US" dirty="0"/>
              <a:t>（</a:t>
            </a:r>
            <a:r>
              <a:rPr lang="en-US" altLang="zh-CN" dirty="0"/>
              <a:t>Electronic Code Book</a:t>
            </a:r>
            <a:r>
              <a:rPr lang="zh-CN" altLang="en-US" dirty="0"/>
              <a:t>）</a:t>
            </a:r>
            <a:endParaRPr lang="en-US" altLang="zh-CN"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2078355" y="2856140"/>
            <a:ext cx="8096250" cy="333375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分组密码算法工作模式</a:t>
            </a:r>
            <a:endParaRPr lang="zh-CN" altLang="en-US" dirty="0"/>
          </a:p>
        </p:txBody>
      </p:sp>
      <p:sp>
        <p:nvSpPr>
          <p:cNvPr id="3" name="内容占位符 2"/>
          <p:cNvSpPr>
            <a:spLocks noGrp="1"/>
          </p:cNvSpPr>
          <p:nvPr>
            <p:ph idx="1"/>
          </p:nvPr>
        </p:nvSpPr>
        <p:spPr/>
        <p:txBody>
          <a:bodyPr/>
          <a:lstStyle/>
          <a:p>
            <a:r>
              <a:rPr lang="en-US" altLang="zh-CN" dirty="0"/>
              <a:t>CBC</a:t>
            </a:r>
            <a:r>
              <a:rPr lang="zh-CN" altLang="en-US" dirty="0"/>
              <a:t>（</a:t>
            </a:r>
            <a:r>
              <a:rPr lang="en-US" altLang="zh-CN" b="1" dirty="0"/>
              <a:t>Cipher Block Chaining</a:t>
            </a:r>
            <a:r>
              <a:rPr lang="zh-CN" altLang="en-US" dirty="0"/>
              <a:t>）</a:t>
            </a:r>
            <a:endParaRPr lang="en-US" altLang="zh-CN"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2025967" y="2727552"/>
            <a:ext cx="8201025" cy="381952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分组密码算法工作模式</a:t>
            </a:r>
            <a:r>
              <a:rPr lang="en-US" altLang="zh-CN" dirty="0"/>
              <a:t>-f</a:t>
            </a:r>
            <a:endParaRPr lang="en-US" altLang="zh-CN" dirty="0"/>
          </a:p>
        </p:txBody>
      </p:sp>
      <p:sp>
        <p:nvSpPr>
          <p:cNvPr id="3" name="内容占位符 2"/>
          <p:cNvSpPr>
            <a:spLocks noGrp="1"/>
          </p:cNvSpPr>
          <p:nvPr>
            <p:ph idx="1"/>
          </p:nvPr>
        </p:nvSpPr>
        <p:spPr/>
        <p:txBody>
          <a:bodyPr/>
          <a:lstStyle/>
          <a:p>
            <a:r>
              <a:rPr lang="en-US" altLang="zh-CN" dirty="0"/>
              <a:t>CTR</a:t>
            </a:r>
            <a:r>
              <a:rPr lang="zh-CN" altLang="en-US" dirty="0"/>
              <a:t>（</a:t>
            </a:r>
            <a:r>
              <a:rPr lang="en-US" altLang="zh-CN" dirty="0"/>
              <a:t>Counter</a:t>
            </a:r>
            <a:r>
              <a:rPr lang="zh-CN" altLang="en-US" dirty="0"/>
              <a:t>）</a:t>
            </a:r>
            <a:endParaRPr lang="en-US" altLang="zh-CN" dirty="0"/>
          </a:p>
          <a:p>
            <a:pPr lvl="1"/>
            <a:r>
              <a:rPr lang="zh-CN" altLang="en-US" dirty="0"/>
              <a:t>对计数器的值加密形成密钥流</a:t>
            </a:r>
            <a:endParaRPr lang="en-US" altLang="zh-CN" dirty="0"/>
          </a:p>
          <a:p>
            <a:pPr lvl="1"/>
            <a:r>
              <a:rPr lang="zh-CN" altLang="en-US" b="1" dirty="0"/>
              <a:t>适用于并行计算</a:t>
            </a:r>
            <a:endParaRPr lang="en-US" altLang="zh-CN" b="1"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342544" y="3533320"/>
            <a:ext cx="8923731" cy="3463318"/>
          </a:xfrm>
          <a:prstGeom prst="rect">
            <a:avLst/>
          </a:prstGeom>
        </p:spPr>
      </p:pic>
      <p:sp>
        <p:nvSpPr>
          <p:cNvPr id="4" name="圆角矩形 3"/>
          <p:cNvSpPr/>
          <p:nvPr/>
        </p:nvSpPr>
        <p:spPr>
          <a:xfrm>
            <a:off x="812256" y="-126184"/>
            <a:ext cx="10567851" cy="12932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dirty="0"/>
              <a:t>问题：相同的明文</a:t>
            </a:r>
            <a:r>
              <a:rPr lang="en-US" altLang="zh-CN" sz="2800" dirty="0"/>
              <a:t>+</a:t>
            </a:r>
            <a:r>
              <a:rPr lang="zh-CN" altLang="en-US" sz="2800" dirty="0"/>
              <a:t>相同的加密密钥，输出的密文是否相同？</a:t>
            </a:r>
            <a:endParaRPr lang="en-US" altLang="zh-CN" sz="2800" dirty="0"/>
          </a:p>
          <a:p>
            <a:pPr algn="ctr"/>
            <a:r>
              <a:rPr lang="en-US" altLang="zh-CN" sz="2800" dirty="0"/>
              <a:t>Counter</a:t>
            </a:r>
            <a:r>
              <a:rPr lang="zh-CN" altLang="en-US" sz="2800" dirty="0"/>
              <a:t>需要随机取值</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常用密码算法的安全程度</a:t>
            </a:r>
            <a:r>
              <a:rPr lang="en-US" altLang="zh-CN" dirty="0"/>
              <a:t>-f</a:t>
            </a:r>
            <a:endParaRPr lang="en-US" altLang="zh-CN" dirty="0"/>
          </a:p>
        </p:txBody>
      </p:sp>
      <p:graphicFrame>
        <p:nvGraphicFramePr>
          <p:cNvPr id="4" name="内容占位符 3"/>
          <p:cNvGraphicFramePr>
            <a:graphicFrameLocks noGrp="1"/>
          </p:cNvGraphicFramePr>
          <p:nvPr>
            <p:ph idx="1"/>
          </p:nvPr>
        </p:nvGraphicFramePr>
        <p:xfrm>
          <a:off x="665019" y="2015837"/>
          <a:ext cx="11159835" cy="4309780"/>
        </p:xfrm>
        <a:graphic>
          <a:graphicData uri="http://schemas.openxmlformats.org/drawingml/2006/table">
            <a:tbl>
              <a:tblPr>
                <a:tableStyleId>{5940675A-B579-460E-94D1-54222C63F5DA}</a:tableStyleId>
              </a:tblPr>
              <a:tblGrid>
                <a:gridCol w="2265150"/>
                <a:gridCol w="3042444"/>
                <a:gridCol w="2476156"/>
                <a:gridCol w="3376085"/>
              </a:tblGrid>
              <a:tr h="1246910">
                <a:tc>
                  <a:txBody>
                    <a:bodyPr/>
                    <a:lstStyle/>
                    <a:p>
                      <a:pPr algn="ctr">
                        <a:spcAft>
                          <a:spcPts val="0"/>
                        </a:spcAft>
                      </a:pPr>
                      <a:r>
                        <a:rPr lang="en-US" sz="3600" b="1" kern="100" dirty="0">
                          <a:effectLst/>
                        </a:rPr>
                        <a:t>Bits of security </a:t>
                      </a:r>
                      <a:endParaRPr lang="zh-CN" sz="4000" b="1" kern="100" dirty="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c>
                  <a:txBody>
                    <a:bodyPr/>
                    <a:lstStyle/>
                    <a:p>
                      <a:pPr algn="ctr">
                        <a:spcAft>
                          <a:spcPts val="0"/>
                        </a:spcAft>
                      </a:pPr>
                      <a:r>
                        <a:rPr lang="en-US" sz="3600" b="1" kern="100">
                          <a:effectLst/>
                        </a:rPr>
                        <a:t>Symmetric key algorithms </a:t>
                      </a:r>
                      <a:endParaRPr lang="zh-CN" sz="4000" b="1" kern="10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c>
                  <a:txBody>
                    <a:bodyPr/>
                    <a:lstStyle/>
                    <a:p>
                      <a:pPr algn="ctr">
                        <a:spcAft>
                          <a:spcPts val="0"/>
                        </a:spcAft>
                      </a:pPr>
                      <a:r>
                        <a:rPr lang="en-US" sz="3600" b="1" kern="100" dirty="0">
                          <a:effectLst/>
                        </a:rPr>
                        <a:t>RSA </a:t>
                      </a:r>
                      <a:endParaRPr lang="zh-CN" sz="4000" b="1" kern="100" dirty="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c>
                  <a:txBody>
                    <a:bodyPr/>
                    <a:lstStyle/>
                    <a:p>
                      <a:pPr algn="ctr">
                        <a:spcAft>
                          <a:spcPts val="0"/>
                        </a:spcAft>
                      </a:pPr>
                      <a:r>
                        <a:rPr lang="en-US" sz="3600" b="1" kern="100" dirty="0">
                          <a:effectLst/>
                        </a:rPr>
                        <a:t>ECC </a:t>
                      </a:r>
                      <a:endParaRPr lang="zh-CN" sz="4000" b="1" kern="100" dirty="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r>
              <a:tr h="612574">
                <a:tc>
                  <a:txBody>
                    <a:bodyPr/>
                    <a:lstStyle/>
                    <a:p>
                      <a:pPr algn="ctr">
                        <a:spcAft>
                          <a:spcPts val="0"/>
                        </a:spcAft>
                      </a:pPr>
                      <a:r>
                        <a:rPr lang="en-US" sz="3600" kern="100">
                          <a:effectLst/>
                        </a:rPr>
                        <a:t>80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2TDEA</a:t>
                      </a:r>
                      <a:r>
                        <a:rPr lang="en-US" sz="2000" kern="100">
                          <a:effectLst/>
                        </a:rPr>
                        <a:t>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k = 1024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f = 160-223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r>
              <a:tr h="612574">
                <a:tc>
                  <a:txBody>
                    <a:bodyPr/>
                    <a:lstStyle/>
                    <a:p>
                      <a:pPr algn="ctr">
                        <a:spcAft>
                          <a:spcPts val="0"/>
                        </a:spcAft>
                      </a:pPr>
                      <a:r>
                        <a:rPr lang="en-US" sz="3600" kern="100">
                          <a:effectLst/>
                        </a:rPr>
                        <a:t>112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3TDEA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k = 2048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dirty="0">
                          <a:effectLst/>
                        </a:rPr>
                        <a:t>f = 224-255 </a:t>
                      </a:r>
                      <a:endParaRPr lang="zh-CN" sz="4000" kern="100" dirty="0">
                        <a:solidFill>
                          <a:srgbClr val="000000"/>
                        </a:solidFill>
                        <a:effectLst/>
                        <a:latin typeface="Times New Roman" panose="02020603050405020304" pitchFamily="18" charset="0"/>
                        <a:ea typeface="宋体" pitchFamily="2" charset="-122"/>
                      </a:endParaRPr>
                    </a:p>
                  </a:txBody>
                  <a:tcPr marL="68580" marR="68580" marT="0" marB="0" anchor="ctr"/>
                </a:tc>
              </a:tr>
              <a:tr h="612574">
                <a:tc>
                  <a:txBody>
                    <a:bodyPr/>
                    <a:lstStyle/>
                    <a:p>
                      <a:pPr algn="ctr">
                        <a:spcAft>
                          <a:spcPts val="0"/>
                        </a:spcAft>
                      </a:pPr>
                      <a:r>
                        <a:rPr lang="en-US" sz="3600" kern="100">
                          <a:effectLst/>
                        </a:rPr>
                        <a:t>128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AES-128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k = 3072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dirty="0">
                          <a:effectLst/>
                        </a:rPr>
                        <a:t>f = 256-383 </a:t>
                      </a:r>
                      <a:endParaRPr lang="zh-CN" sz="4000" kern="100" dirty="0">
                        <a:solidFill>
                          <a:srgbClr val="000000"/>
                        </a:solidFill>
                        <a:effectLst/>
                        <a:latin typeface="Times New Roman" panose="02020603050405020304" pitchFamily="18" charset="0"/>
                        <a:ea typeface="宋体" pitchFamily="2" charset="-122"/>
                      </a:endParaRPr>
                    </a:p>
                  </a:txBody>
                  <a:tcPr marL="68580" marR="68580" marT="0" marB="0" anchor="ctr"/>
                </a:tc>
              </a:tr>
              <a:tr h="612574">
                <a:tc>
                  <a:txBody>
                    <a:bodyPr/>
                    <a:lstStyle/>
                    <a:p>
                      <a:pPr algn="ctr">
                        <a:spcAft>
                          <a:spcPts val="0"/>
                        </a:spcAft>
                      </a:pPr>
                      <a:r>
                        <a:rPr lang="en-US" sz="3600" kern="100">
                          <a:effectLst/>
                        </a:rPr>
                        <a:t>192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AES-192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k = 7680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f = 384-511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r>
              <a:tr h="612574">
                <a:tc>
                  <a:txBody>
                    <a:bodyPr/>
                    <a:lstStyle/>
                    <a:p>
                      <a:pPr algn="ctr">
                        <a:spcAft>
                          <a:spcPts val="0"/>
                        </a:spcAft>
                      </a:pPr>
                      <a:r>
                        <a:rPr lang="en-US" sz="3600" kern="100" dirty="0">
                          <a:effectLst/>
                        </a:rPr>
                        <a:t>256 </a:t>
                      </a:r>
                      <a:endParaRPr lang="zh-CN" sz="4000" kern="100" dirty="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AES-256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a:effectLst/>
                        </a:rPr>
                        <a:t>k = 15360 </a:t>
                      </a:r>
                      <a:endParaRPr lang="zh-CN" sz="40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600" kern="100" dirty="0">
                          <a:effectLst/>
                        </a:rPr>
                        <a:t>f = 512+ </a:t>
                      </a:r>
                      <a:endParaRPr lang="zh-CN" sz="4000" kern="100" dirty="0">
                        <a:solidFill>
                          <a:srgbClr val="000000"/>
                        </a:solidFill>
                        <a:effectLst/>
                        <a:latin typeface="Times New Roman" panose="02020603050405020304" pitchFamily="18" charset="0"/>
                        <a:ea typeface="宋体" pitchFamily="2" charset="-122"/>
                      </a:endParaRPr>
                    </a:p>
                  </a:txBody>
                  <a:tcPr marL="68580" marR="68580" marT="0" marB="0" anchor="ctr"/>
                </a:tc>
              </a:tr>
            </a:tbl>
          </a:graphicData>
        </a:graphic>
      </p:graphicFrame>
      <mc:AlternateContent xmlns:mc="http://schemas.openxmlformats.org/markup-compatibility/2006">
        <mc:Choice xmlns:a14="http://schemas.microsoft.com/office/drawing/2010/main" Requires="a14">
          <p:sp>
            <p:nvSpPr>
              <p:cNvPr id="3" name="圆角矩形标注 2"/>
              <p:cNvSpPr/>
              <p:nvPr/>
            </p:nvSpPr>
            <p:spPr>
              <a:xfrm>
                <a:off x="2094271" y="3524865"/>
                <a:ext cx="7683910" cy="1755058"/>
              </a:xfrm>
              <a:prstGeom prst="wedgeRoundRectCallout">
                <a:avLst>
                  <a:gd name="adj1" fmla="val -51154"/>
                  <a:gd name="adj2" fmla="val -73775"/>
                  <a:gd name="adj3" fmla="val 16667"/>
                </a:avLst>
              </a:prstGeom>
              <a:solidFill>
                <a:schemeClr val="bg1">
                  <a:lumMod val="8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a:t>take 2</a:t>
                </a:r>
                <a14:m>
                  <m:oMath xmlns:m="http://schemas.openxmlformats.org/officeDocument/2006/math">
                    <m:r>
                      <a:rPr lang="en-US" altLang="zh-CN" sz="2800" i="1" baseline="30000" dirty="0" smtClean="0">
                        <a:latin typeface="Cambria Math" panose="02040503050406030204" pitchFamily="18" charset="0"/>
                      </a:rPr>
                      <m:t>𝑋</m:t>
                    </m:r>
                  </m:oMath>
                </a14:m>
                <a:r>
                  <a:rPr lang="en-US" altLang="zh-CN" sz="2800" baseline="30000" dirty="0"/>
                  <a:t>-1</a:t>
                </a:r>
                <a:r>
                  <a:rPr lang="en-US" altLang="zh-CN" sz="2800" dirty="0"/>
                  <a:t>T units of time to attack, where T is the amount of time that is required to perform one encryption of a plaintext value and compare the result against the corresponding </a:t>
                </a:r>
                <a:r>
                  <a:rPr lang="en-US" altLang="zh-CN" sz="2800" dirty="0" err="1"/>
                  <a:t>ciphertext</a:t>
                </a:r>
                <a:r>
                  <a:rPr lang="en-US" altLang="zh-CN" sz="2800" dirty="0"/>
                  <a:t> value</a:t>
                </a:r>
                <a:endParaRPr lang="zh-CN" altLang="en-US" sz="2800" dirty="0"/>
              </a:p>
            </p:txBody>
          </p:sp>
        </mc:Choice>
        <mc:Fallback>
          <p:sp>
            <p:nvSpPr>
              <p:cNvPr id="3" name="圆角矩形标注 2"/>
              <p:cNvSpPr>
                <a:spLocks noRot="1" noChangeAspect="1" noMove="1" noResize="1" noEditPoints="1" noAdjustHandles="1" noChangeArrowheads="1" noChangeShapeType="1" noTextEdit="1"/>
              </p:cNvSpPr>
              <p:nvPr/>
            </p:nvSpPr>
            <p:spPr>
              <a:xfrm>
                <a:off x="2094271" y="3524865"/>
                <a:ext cx="7683910" cy="1755058"/>
              </a:xfrm>
              <a:prstGeom prst="wedgeRoundRectCallout">
                <a:avLst>
                  <a:gd name="adj1" fmla="val -51154"/>
                  <a:gd name="adj2" fmla="val -73775"/>
                  <a:gd name="adj3" fmla="val 16667"/>
                </a:avLst>
              </a:prstGeom>
              <a:blipFill rotWithShape="1">
                <a:blip r:embed="rId1"/>
                <a:stretch>
                  <a:fillRect l="-1265" t="-24240" r="-102" b="-5759"/>
                </a:stretch>
              </a:blipFill>
              <a:ln>
                <a:solidFill>
                  <a:srgbClr val="0070C0"/>
                </a:solidFill>
              </a:ln>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常用密码算法的推荐密钥长度</a:t>
            </a:r>
            <a:endParaRPr lang="zh-CN" altLang="en-US" dirty="0"/>
          </a:p>
        </p:txBody>
      </p:sp>
      <p:graphicFrame>
        <p:nvGraphicFramePr>
          <p:cNvPr id="4" name="内容占位符 3"/>
          <p:cNvGraphicFramePr>
            <a:graphicFrameLocks noGrp="1"/>
          </p:cNvGraphicFramePr>
          <p:nvPr>
            <p:ph idx="1"/>
          </p:nvPr>
        </p:nvGraphicFramePr>
        <p:xfrm>
          <a:off x="353291" y="1945179"/>
          <a:ext cx="11589327" cy="4351712"/>
        </p:xfrm>
        <a:graphic>
          <a:graphicData uri="http://schemas.openxmlformats.org/drawingml/2006/table">
            <a:tbl>
              <a:tblPr>
                <a:tableStyleId>{5940675A-B579-460E-94D1-54222C63F5DA}</a:tableStyleId>
              </a:tblPr>
              <a:tblGrid>
                <a:gridCol w="4010891"/>
                <a:gridCol w="3072133"/>
                <a:gridCol w="2292394"/>
                <a:gridCol w="2213909"/>
              </a:tblGrid>
              <a:tr h="901280">
                <a:tc>
                  <a:txBody>
                    <a:bodyPr/>
                    <a:lstStyle/>
                    <a:p>
                      <a:pPr algn="ctr">
                        <a:spcAft>
                          <a:spcPts val="0"/>
                        </a:spcAft>
                      </a:pPr>
                      <a:r>
                        <a:rPr lang="en-US" sz="3200" b="1" kern="100" dirty="0">
                          <a:effectLst/>
                        </a:rPr>
                        <a:t>Algorithm security lifetimes </a:t>
                      </a:r>
                      <a:endParaRPr lang="zh-CN" sz="3600" b="1" kern="100" dirty="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c>
                  <a:txBody>
                    <a:bodyPr/>
                    <a:lstStyle/>
                    <a:p>
                      <a:pPr algn="ctr">
                        <a:spcAft>
                          <a:spcPts val="0"/>
                        </a:spcAft>
                      </a:pPr>
                      <a:r>
                        <a:rPr lang="en-US" sz="3200" b="1" kern="100">
                          <a:effectLst/>
                        </a:rPr>
                        <a:t>Symmetric key algorithms  </a:t>
                      </a:r>
                      <a:endParaRPr lang="zh-CN" sz="3600" b="1" kern="10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c>
                  <a:txBody>
                    <a:bodyPr/>
                    <a:lstStyle/>
                    <a:p>
                      <a:pPr algn="ctr">
                        <a:spcAft>
                          <a:spcPts val="0"/>
                        </a:spcAft>
                      </a:pPr>
                      <a:r>
                        <a:rPr lang="en-US" sz="3200" b="1" kern="100">
                          <a:effectLst/>
                        </a:rPr>
                        <a:t>RSA</a:t>
                      </a:r>
                      <a:endParaRPr lang="zh-CN" sz="3600" b="1" kern="10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c>
                  <a:txBody>
                    <a:bodyPr/>
                    <a:lstStyle/>
                    <a:p>
                      <a:pPr algn="ctr">
                        <a:spcAft>
                          <a:spcPts val="0"/>
                        </a:spcAft>
                      </a:pPr>
                      <a:r>
                        <a:rPr lang="en-US" sz="3200" b="1" kern="100" dirty="0">
                          <a:effectLst/>
                        </a:rPr>
                        <a:t>ECC </a:t>
                      </a:r>
                      <a:endParaRPr lang="zh-CN" sz="3600" b="1" kern="100" dirty="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r>
              <a:tr h="1069570">
                <a:tc>
                  <a:txBody>
                    <a:bodyPr/>
                    <a:lstStyle/>
                    <a:p>
                      <a:pPr algn="ctr">
                        <a:spcAft>
                          <a:spcPts val="0"/>
                        </a:spcAft>
                      </a:pPr>
                      <a:r>
                        <a:rPr lang="en-US" sz="3200" kern="100">
                          <a:effectLst/>
                        </a:rPr>
                        <a:t>Through 2010 (min. of 80 bits of strength) </a:t>
                      </a:r>
                      <a:endParaRPr lang="zh-CN" sz="36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200" kern="100">
                          <a:effectLst/>
                        </a:rPr>
                        <a:t>AES-128 AES-192 AES-256 </a:t>
                      </a:r>
                      <a:endParaRPr lang="zh-CN" sz="36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200" kern="100">
                          <a:effectLst/>
                        </a:rPr>
                        <a:t>Min.: k=1024 </a:t>
                      </a:r>
                      <a:endParaRPr lang="zh-CN" sz="36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200" kern="100">
                          <a:effectLst/>
                        </a:rPr>
                        <a:t>Min.: f=160 </a:t>
                      </a:r>
                      <a:endParaRPr lang="zh-CN" sz="3600" kern="100">
                        <a:solidFill>
                          <a:srgbClr val="000000"/>
                        </a:solidFill>
                        <a:effectLst/>
                        <a:latin typeface="Times New Roman" panose="02020603050405020304" pitchFamily="18" charset="0"/>
                        <a:ea typeface="宋体" pitchFamily="2" charset="-122"/>
                      </a:endParaRPr>
                    </a:p>
                  </a:txBody>
                  <a:tcPr marL="68580" marR="68580" marT="0" marB="0" anchor="ctr"/>
                </a:tc>
              </a:tr>
              <a:tr h="1163782">
                <a:tc>
                  <a:txBody>
                    <a:bodyPr/>
                    <a:lstStyle/>
                    <a:p>
                      <a:pPr algn="ctr">
                        <a:spcAft>
                          <a:spcPts val="0"/>
                        </a:spcAft>
                      </a:pPr>
                      <a:r>
                        <a:rPr lang="en-US" sz="3200" kern="100">
                          <a:effectLst/>
                        </a:rPr>
                        <a:t>Through 2030 (min. of 112 bits of strength) </a:t>
                      </a:r>
                      <a:endParaRPr lang="zh-CN" sz="36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200" kern="100">
                          <a:effectLst/>
                        </a:rPr>
                        <a:t>AES-128 AES-192 AES-256 </a:t>
                      </a:r>
                      <a:endParaRPr lang="zh-CN" sz="36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200" kern="100" dirty="0">
                          <a:effectLst/>
                        </a:rPr>
                        <a:t>Min.: k=2048 </a:t>
                      </a:r>
                      <a:endParaRPr lang="zh-CN" sz="3600" kern="100" dirty="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200" kern="100" dirty="0">
                          <a:effectLst/>
                        </a:rPr>
                        <a:t>Min.: f=224 </a:t>
                      </a:r>
                      <a:endParaRPr lang="zh-CN" sz="3600" kern="100" dirty="0">
                        <a:solidFill>
                          <a:srgbClr val="000000"/>
                        </a:solidFill>
                        <a:effectLst/>
                        <a:latin typeface="Times New Roman" panose="02020603050405020304" pitchFamily="18" charset="0"/>
                        <a:ea typeface="宋体" pitchFamily="2" charset="-122"/>
                      </a:endParaRPr>
                    </a:p>
                  </a:txBody>
                  <a:tcPr marL="68580" marR="68580" marT="0" marB="0" anchor="ctr"/>
                </a:tc>
              </a:tr>
              <a:tr h="1143000">
                <a:tc>
                  <a:txBody>
                    <a:bodyPr/>
                    <a:lstStyle/>
                    <a:p>
                      <a:pPr algn="ctr">
                        <a:spcAft>
                          <a:spcPts val="0"/>
                        </a:spcAft>
                      </a:pPr>
                      <a:r>
                        <a:rPr lang="en-US" sz="3200" kern="100" dirty="0">
                          <a:effectLst/>
                        </a:rPr>
                        <a:t>Beyond 2030 (min. of 128 bits of strength) </a:t>
                      </a:r>
                      <a:endParaRPr lang="zh-CN" sz="3600" kern="100" dirty="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200" kern="100">
                          <a:effectLst/>
                        </a:rPr>
                        <a:t>AES-128 AES-192 AES-256 </a:t>
                      </a:r>
                      <a:endParaRPr lang="zh-CN" sz="36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200" kern="100">
                          <a:effectLst/>
                        </a:rPr>
                        <a:t>Min.: k=3072 </a:t>
                      </a:r>
                      <a:endParaRPr lang="zh-CN" sz="3600" kern="100">
                        <a:solidFill>
                          <a:srgbClr val="000000"/>
                        </a:solidFill>
                        <a:effectLst/>
                        <a:latin typeface="Times New Roman" panose="02020603050405020304" pitchFamily="18" charset="0"/>
                        <a:ea typeface="宋体" pitchFamily="2" charset="-122"/>
                      </a:endParaRPr>
                    </a:p>
                  </a:txBody>
                  <a:tcPr marL="68580" marR="68580" marT="0" marB="0" anchor="ctr"/>
                </a:tc>
                <a:tc>
                  <a:txBody>
                    <a:bodyPr/>
                    <a:lstStyle/>
                    <a:p>
                      <a:pPr algn="ctr">
                        <a:spcAft>
                          <a:spcPts val="0"/>
                        </a:spcAft>
                      </a:pPr>
                      <a:r>
                        <a:rPr lang="en-US" sz="3200" kern="100" dirty="0">
                          <a:effectLst/>
                        </a:rPr>
                        <a:t>Min.: f=256 </a:t>
                      </a:r>
                      <a:endParaRPr lang="zh-CN" sz="3600" kern="100" dirty="0">
                        <a:solidFill>
                          <a:srgbClr val="000000"/>
                        </a:solidFill>
                        <a:effectLst/>
                        <a:latin typeface="Times New Roman" panose="02020603050405020304" pitchFamily="18" charset="0"/>
                        <a:ea typeface="宋体" pitchFamily="2" charset="-122"/>
                      </a:endParaRPr>
                    </a:p>
                  </a:txBody>
                  <a:tcPr marL="68580" marR="68580" marT="0" marB="0" anchor="ct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数字签名</a:t>
            </a:r>
            <a:r>
              <a:rPr lang="en-US" altLang="zh-CN" dirty="0"/>
              <a:t>Digital Signature-f</a:t>
            </a:r>
            <a:endParaRPr lang="zh-CN" altLang="en-US" dirty="0"/>
          </a:p>
        </p:txBody>
      </p:sp>
      <p:sp>
        <p:nvSpPr>
          <p:cNvPr id="3" name="内容占位符 2"/>
          <p:cNvSpPr>
            <a:spLocks noGrp="1"/>
          </p:cNvSpPr>
          <p:nvPr>
            <p:ph idx="1"/>
          </p:nvPr>
        </p:nvSpPr>
        <p:spPr/>
        <p:txBody>
          <a:bodyPr>
            <a:normAutofit fontScale="92500"/>
          </a:bodyPr>
          <a:lstStyle/>
          <a:p>
            <a:r>
              <a:rPr lang="zh-CN" altLang="en-US" dirty="0"/>
              <a:t>普通签名</a:t>
            </a:r>
            <a:endParaRPr lang="zh-CN" altLang="en-US" dirty="0"/>
          </a:p>
          <a:p>
            <a:pPr lvl="1"/>
            <a:r>
              <a:rPr lang="zh-CN" altLang="en-US" dirty="0"/>
              <a:t>一个签名是被签文件的物理部分</a:t>
            </a:r>
            <a:endParaRPr lang="zh-CN" altLang="en-US" dirty="0"/>
          </a:p>
          <a:p>
            <a:pPr lvl="1"/>
            <a:r>
              <a:rPr lang="zh-CN" altLang="en-US" dirty="0"/>
              <a:t>通过进行比较而达到验证的目的</a:t>
            </a:r>
            <a:endParaRPr lang="zh-CN" altLang="en-US" dirty="0"/>
          </a:p>
          <a:p>
            <a:pPr lvl="1"/>
            <a:r>
              <a:rPr lang="zh-CN" altLang="en-US" dirty="0"/>
              <a:t>不容易拷贝</a:t>
            </a:r>
            <a:endParaRPr lang="zh-CN" altLang="en-US" dirty="0"/>
          </a:p>
          <a:p>
            <a:r>
              <a:rPr lang="zh-CN" altLang="en-US" dirty="0"/>
              <a:t>数字签名</a:t>
            </a:r>
            <a:endParaRPr lang="zh-CN" altLang="en-US" dirty="0"/>
          </a:p>
          <a:p>
            <a:pPr lvl="1"/>
            <a:r>
              <a:rPr lang="zh-CN" altLang="en-US" dirty="0"/>
              <a:t>必须设法把签名“绑”到被签文件上</a:t>
            </a:r>
            <a:endParaRPr lang="zh-CN" altLang="en-US" dirty="0"/>
          </a:p>
          <a:p>
            <a:pPr lvl="1"/>
            <a:r>
              <a:rPr lang="zh-CN" altLang="en-US" dirty="0"/>
              <a:t>通过一个公开的验证算法来验证</a:t>
            </a:r>
            <a:endParaRPr lang="zh-CN" altLang="en-US" dirty="0"/>
          </a:p>
          <a:p>
            <a:pPr lvl="1"/>
            <a:r>
              <a:rPr lang="zh-CN" altLang="en-US" dirty="0">
                <a:latin typeface="Times New Roman" panose="02020603050405020304" pitchFamily="18" charset="0"/>
              </a:rPr>
              <a:t>容易拷贝，所以，</a:t>
            </a:r>
            <a:r>
              <a:rPr lang="zh-CN" altLang="en-US" dirty="0"/>
              <a:t>要求我们必须阻止一个数字签名被重复使用于不同的消息</a:t>
            </a:r>
            <a:endParaRPr lang="zh-CN" altLang="en-US" dirty="0">
              <a:latin typeface="Times New Roman" panose="02020603050405020304" pitchFamily="18" charset="0"/>
            </a:endParaRPr>
          </a:p>
          <a:p>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签名的要求</a:t>
            </a:r>
            <a:endParaRPr lang="zh-CN" altLang="en-US" dirty="0"/>
          </a:p>
        </p:txBody>
      </p:sp>
      <p:sp>
        <p:nvSpPr>
          <p:cNvPr id="3" name="内容占位符 2"/>
          <p:cNvSpPr>
            <a:spLocks noGrp="1"/>
          </p:cNvSpPr>
          <p:nvPr>
            <p:ph idx="1"/>
          </p:nvPr>
        </p:nvSpPr>
        <p:spPr/>
        <p:txBody>
          <a:bodyPr/>
          <a:lstStyle/>
          <a:p>
            <a:r>
              <a:rPr lang="zh-CN" altLang="en-US" dirty="0"/>
              <a:t>签名者事后不能否认自己的签名（不可否认性）</a:t>
            </a:r>
            <a:endParaRPr lang="zh-CN" altLang="en-US" dirty="0"/>
          </a:p>
          <a:p>
            <a:r>
              <a:rPr lang="zh-CN" altLang="en-US" dirty="0"/>
              <a:t>接收者能够验证签名（可验证性）</a:t>
            </a:r>
            <a:endParaRPr lang="zh-CN" altLang="en-US" dirty="0"/>
          </a:p>
          <a:p>
            <a:r>
              <a:rPr lang="zh-CN" altLang="en-US" dirty="0"/>
              <a:t>任何其他人都不能伪造签名（不可伪造）</a:t>
            </a:r>
            <a:endParaRPr lang="zh-CN" altLang="en-US" dirty="0"/>
          </a:p>
          <a:p>
            <a:r>
              <a:rPr lang="zh-CN" altLang="en-US" dirty="0"/>
              <a:t>当双方关于签名的真伪发生争执时，有第三方能够解决双方的争执（第三方可验证）</a:t>
            </a:r>
            <a:endParaRPr lang="zh-CN" altLang="en-US" dirty="0"/>
          </a:p>
          <a:p>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数字签名算法</a:t>
            </a:r>
            <a:endParaRPr lang="zh-CN" altLang="en-US" dirty="0"/>
          </a:p>
        </p:txBody>
      </p:sp>
      <p:sp>
        <p:nvSpPr>
          <p:cNvPr id="3" name="内容占位符 2"/>
          <p:cNvSpPr>
            <a:spLocks noGrp="1"/>
          </p:cNvSpPr>
          <p:nvPr>
            <p:ph idx="1"/>
          </p:nvPr>
        </p:nvSpPr>
        <p:spPr/>
        <p:txBody>
          <a:bodyPr/>
          <a:lstStyle/>
          <a:p>
            <a:r>
              <a:rPr lang="zh-CN" altLang="en-US" dirty="0"/>
              <a:t>签名者</a:t>
            </a:r>
            <a:r>
              <a:rPr lang="en-US" altLang="zh-CN" dirty="0"/>
              <a:t>Alice</a:t>
            </a:r>
            <a:endParaRPr lang="en-US" altLang="zh-CN" dirty="0"/>
          </a:p>
          <a:p>
            <a:pPr lvl="1"/>
            <a:r>
              <a:rPr lang="en-US" altLang="zh-CN" dirty="0"/>
              <a:t>Alice</a:t>
            </a:r>
            <a:r>
              <a:rPr lang="zh-CN" altLang="en-US" dirty="0"/>
              <a:t>根据消息</a:t>
            </a:r>
            <a:r>
              <a:rPr lang="en-US" altLang="zh-CN" dirty="0"/>
              <a:t>m</a:t>
            </a:r>
            <a:r>
              <a:rPr lang="zh-CN" altLang="en-US" dirty="0"/>
              <a:t>和自己的私钥，进行一定的计算，得到签名</a:t>
            </a:r>
            <a:r>
              <a:rPr lang="en-US" altLang="zh-CN" dirty="0"/>
              <a:t>s</a:t>
            </a:r>
            <a:endParaRPr lang="en-US" altLang="zh-CN" dirty="0"/>
          </a:p>
          <a:p>
            <a:pPr lvl="1"/>
            <a:r>
              <a:rPr lang="zh-CN" altLang="en-US" dirty="0"/>
              <a:t>将</a:t>
            </a:r>
            <a:r>
              <a:rPr lang="en-US" altLang="zh-CN" dirty="0"/>
              <a:t>m</a:t>
            </a:r>
            <a:r>
              <a:rPr lang="zh-CN" altLang="en-US" dirty="0"/>
              <a:t>和</a:t>
            </a:r>
            <a:r>
              <a:rPr lang="en-US" altLang="zh-CN" dirty="0"/>
              <a:t>s</a:t>
            </a:r>
            <a:r>
              <a:rPr lang="zh-CN" altLang="en-US" dirty="0"/>
              <a:t>一起发送给</a:t>
            </a:r>
            <a:r>
              <a:rPr lang="en-US" altLang="zh-CN" dirty="0"/>
              <a:t>Bob</a:t>
            </a:r>
            <a:endParaRPr lang="en-US" altLang="zh-CN" dirty="0"/>
          </a:p>
          <a:p>
            <a:r>
              <a:rPr lang="zh-CN" altLang="en-US" dirty="0"/>
              <a:t>验证者</a:t>
            </a:r>
            <a:r>
              <a:rPr lang="en-US" altLang="zh-CN" dirty="0"/>
              <a:t>Bob</a:t>
            </a:r>
            <a:endParaRPr lang="en-US" altLang="zh-CN" dirty="0"/>
          </a:p>
          <a:p>
            <a:pPr lvl="1"/>
            <a:r>
              <a:rPr lang="en-US" altLang="zh-CN" dirty="0"/>
              <a:t>Bob</a:t>
            </a:r>
            <a:r>
              <a:rPr lang="zh-CN" altLang="en-US" dirty="0"/>
              <a:t>根据消息</a:t>
            </a:r>
            <a:r>
              <a:rPr lang="en-US" altLang="zh-CN" dirty="0"/>
              <a:t>m</a:t>
            </a:r>
            <a:r>
              <a:rPr lang="zh-CN" altLang="en-US" dirty="0"/>
              <a:t>和</a:t>
            </a:r>
            <a:r>
              <a:rPr lang="en-US" altLang="zh-CN" dirty="0"/>
              <a:t>Alice</a:t>
            </a:r>
            <a:r>
              <a:rPr lang="zh-CN" altLang="en-US" dirty="0"/>
              <a:t>的公钥，判断</a:t>
            </a:r>
            <a:r>
              <a:rPr lang="en-US" altLang="zh-CN" dirty="0"/>
              <a:t>s</a:t>
            </a:r>
            <a:r>
              <a:rPr lang="zh-CN" altLang="en-US" dirty="0"/>
              <a:t>是不是由</a:t>
            </a:r>
            <a:r>
              <a:rPr lang="en-US" altLang="zh-CN" dirty="0"/>
              <a:t>Alice</a:t>
            </a:r>
            <a:r>
              <a:rPr lang="zh-CN" altLang="en-US" dirty="0"/>
              <a:t>算出的</a:t>
            </a:r>
            <a:endParaRPr lang="zh-CN" altLang="en-US" dirty="0"/>
          </a:p>
          <a:p>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4294967295"/>
          </p:nvPr>
        </p:nvSpPr>
        <p:spPr>
          <a:xfrm>
            <a:off x="8305800" y="6172200"/>
            <a:ext cx="1905000" cy="457200"/>
          </a:xfrm>
          <a:prstGeom prst="rect">
            <a:avLst/>
          </a:prstGeom>
          <a:noFill/>
        </p:spPr>
        <p:txBody>
          <a:bodyPr/>
          <a:lstStyle/>
          <a:p>
            <a:fld id="{B0513E4F-B4E7-40FD-808F-FAB77B93D305}" type="slidenum">
              <a:rPr lang="zh-CN" altLang="en-US" smtClean="0"/>
            </a:fld>
            <a:endParaRPr lang="en-US" altLang="zh-CN"/>
          </a:p>
        </p:txBody>
      </p:sp>
      <p:sp>
        <p:nvSpPr>
          <p:cNvPr id="94211" name="Rectangle 2"/>
          <p:cNvSpPr>
            <a:spLocks noGrp="1" noChangeArrowheads="1"/>
          </p:cNvSpPr>
          <p:nvPr>
            <p:ph type="title"/>
          </p:nvPr>
        </p:nvSpPr>
        <p:spPr/>
        <p:txBody>
          <a:bodyPr/>
          <a:lstStyle/>
          <a:p>
            <a:pPr eaLnBrk="1" hangingPunct="1"/>
            <a:r>
              <a:rPr lang="en-US" altLang="zh-CN" dirty="0">
                <a:ea typeface="宋体" pitchFamily="2" charset="-122"/>
              </a:rPr>
              <a:t>RSA</a:t>
            </a:r>
            <a:r>
              <a:rPr lang="zh-CN" altLang="en-US" dirty="0">
                <a:ea typeface="宋体" pitchFamily="2" charset="-122"/>
              </a:rPr>
              <a:t>算法的签名模式</a:t>
            </a:r>
            <a:endParaRPr lang="zh-CN" altLang="en-US" dirty="0">
              <a:ea typeface="宋体" pitchFamily="2" charset="-122"/>
            </a:endParaRPr>
          </a:p>
        </p:txBody>
      </p:sp>
      <p:sp>
        <p:nvSpPr>
          <p:cNvPr id="94212" name="Rectangle 3"/>
          <p:cNvSpPr>
            <a:spLocks noGrp="1" noChangeArrowheads="1"/>
          </p:cNvSpPr>
          <p:nvPr>
            <p:ph type="body" idx="1"/>
          </p:nvPr>
        </p:nvSpPr>
        <p:spPr/>
        <p:txBody>
          <a:bodyPr/>
          <a:lstStyle/>
          <a:p>
            <a:pPr eaLnBrk="1" hangingPunct="1"/>
            <a:r>
              <a:rPr lang="zh-CN" altLang="en-US" dirty="0">
                <a:ea typeface="宋体" pitchFamily="2" charset="-122"/>
              </a:rPr>
              <a:t>签名</a:t>
            </a:r>
            <a:endParaRPr lang="zh-CN" altLang="en-US" dirty="0">
              <a:ea typeface="宋体" pitchFamily="2" charset="-122"/>
            </a:endParaRPr>
          </a:p>
          <a:p>
            <a:pPr lvl="1" eaLnBrk="1" hangingPunct="1"/>
            <a:r>
              <a:rPr lang="zh-CN" altLang="en-US" dirty="0">
                <a:ea typeface="宋体" pitchFamily="2" charset="-122"/>
              </a:rPr>
              <a:t>已有消息</a:t>
            </a:r>
            <a:r>
              <a:rPr lang="en-US" altLang="zh-CN" dirty="0">
                <a:ea typeface="宋体" pitchFamily="2" charset="-122"/>
              </a:rPr>
              <a:t>m，</a:t>
            </a:r>
            <a:r>
              <a:rPr lang="zh-CN" altLang="en-US" dirty="0">
                <a:ea typeface="宋体" pitchFamily="2" charset="-122"/>
              </a:rPr>
              <a:t>私钥(</a:t>
            </a:r>
            <a:r>
              <a:rPr lang="en-US" altLang="zh-CN" dirty="0">
                <a:ea typeface="宋体" pitchFamily="2" charset="-122"/>
              </a:rPr>
              <a:t>d</a:t>
            </a:r>
            <a:r>
              <a:rPr lang="en-US" altLang="zh-CN" dirty="0"/>
              <a:t>, </a:t>
            </a:r>
            <a:r>
              <a:rPr lang="en-US" altLang="zh-CN" dirty="0">
                <a:ea typeface="宋体" pitchFamily="2" charset="-122"/>
              </a:rPr>
              <a:t>p, q)，</a:t>
            </a:r>
            <a:r>
              <a:rPr lang="zh-CN" altLang="en-US" dirty="0">
                <a:ea typeface="宋体" pitchFamily="2" charset="-122"/>
              </a:rPr>
              <a:t>计算签名</a:t>
            </a:r>
            <a:r>
              <a:rPr lang="en-US" altLang="zh-CN" dirty="0">
                <a:ea typeface="宋体" pitchFamily="2" charset="-122"/>
              </a:rPr>
              <a:t>s</a:t>
            </a:r>
            <a:endParaRPr lang="en-US" altLang="zh-CN" dirty="0">
              <a:ea typeface="宋体" pitchFamily="2" charset="-122"/>
            </a:endParaRPr>
          </a:p>
          <a:p>
            <a:pPr lvl="1" eaLnBrk="1" hangingPunct="1"/>
            <a:r>
              <a:rPr lang="en-US" altLang="zh-CN" dirty="0">
                <a:ea typeface="宋体" pitchFamily="2" charset="-122"/>
              </a:rPr>
              <a:t>s = m</a:t>
            </a:r>
            <a:r>
              <a:rPr lang="en-US" altLang="zh-CN" baseline="30000" dirty="0">
                <a:ea typeface="宋体" pitchFamily="2" charset="-122"/>
              </a:rPr>
              <a:t>d</a:t>
            </a:r>
            <a:r>
              <a:rPr lang="en-US" altLang="zh-CN" dirty="0">
                <a:ea typeface="宋体" pitchFamily="2" charset="-122"/>
              </a:rPr>
              <a:t> (mod n)</a:t>
            </a:r>
            <a:endParaRPr lang="en-US" altLang="zh-CN" dirty="0">
              <a:ea typeface="宋体" pitchFamily="2" charset="-122"/>
            </a:endParaRPr>
          </a:p>
          <a:p>
            <a:pPr lvl="2"/>
            <a:r>
              <a:rPr lang="zh-CN" altLang="en-US" dirty="0">
                <a:ea typeface="宋体" pitchFamily="2" charset="-122"/>
              </a:rPr>
              <a:t>更准确的，是</a:t>
            </a:r>
            <a:r>
              <a:rPr lang="en-US" altLang="zh-CN" dirty="0">
                <a:ea typeface="宋体" pitchFamily="2" charset="-122"/>
              </a:rPr>
              <a:t>H(m)</a:t>
            </a:r>
            <a:endParaRPr lang="en-US" altLang="zh-CN" dirty="0">
              <a:ea typeface="宋体" pitchFamily="2" charset="-122"/>
            </a:endParaRPr>
          </a:p>
          <a:p>
            <a:pPr eaLnBrk="1" hangingPunct="1"/>
            <a:r>
              <a:rPr lang="zh-CN" altLang="en-US" dirty="0">
                <a:ea typeface="宋体" pitchFamily="2" charset="-122"/>
              </a:rPr>
              <a:t>验证签名</a:t>
            </a:r>
            <a:endParaRPr lang="zh-CN" altLang="en-US" dirty="0">
              <a:ea typeface="宋体" pitchFamily="2" charset="-122"/>
            </a:endParaRPr>
          </a:p>
          <a:p>
            <a:pPr lvl="1" eaLnBrk="1" hangingPunct="1"/>
            <a:r>
              <a:rPr lang="zh-CN" altLang="en-US" dirty="0">
                <a:ea typeface="宋体" pitchFamily="2" charset="-122"/>
              </a:rPr>
              <a:t>已有消息</a:t>
            </a:r>
            <a:r>
              <a:rPr lang="en-US" altLang="zh-CN" dirty="0">
                <a:ea typeface="宋体" pitchFamily="2" charset="-122"/>
              </a:rPr>
              <a:t>m，</a:t>
            </a:r>
            <a:r>
              <a:rPr lang="zh-CN" altLang="en-US" dirty="0">
                <a:ea typeface="宋体" pitchFamily="2" charset="-122"/>
              </a:rPr>
              <a:t>公钥(</a:t>
            </a:r>
            <a:r>
              <a:rPr lang="en-US" altLang="zh-CN" dirty="0" err="1">
                <a:ea typeface="宋体" pitchFamily="2" charset="-122"/>
              </a:rPr>
              <a:t>e,n</a:t>
            </a:r>
            <a:r>
              <a:rPr lang="en-US" altLang="zh-CN" dirty="0">
                <a:ea typeface="宋体" pitchFamily="2" charset="-122"/>
              </a:rPr>
              <a:t>)，</a:t>
            </a:r>
            <a:r>
              <a:rPr lang="zh-CN" altLang="en-US" dirty="0">
                <a:ea typeface="宋体" pitchFamily="2" charset="-122"/>
              </a:rPr>
              <a:t>验证</a:t>
            </a:r>
            <a:r>
              <a:rPr lang="en-US" altLang="zh-CN" dirty="0">
                <a:ea typeface="宋体" pitchFamily="2" charset="-122"/>
              </a:rPr>
              <a:t>s</a:t>
            </a:r>
            <a:r>
              <a:rPr lang="zh-CN" altLang="en-US" dirty="0">
                <a:ea typeface="宋体" pitchFamily="2" charset="-122"/>
              </a:rPr>
              <a:t>是不是有效的签名</a:t>
            </a:r>
            <a:endParaRPr lang="zh-CN" altLang="en-US" dirty="0">
              <a:ea typeface="宋体" pitchFamily="2" charset="-122"/>
            </a:endParaRPr>
          </a:p>
          <a:p>
            <a:pPr lvl="1" eaLnBrk="1" hangingPunct="1"/>
            <a:r>
              <a:rPr lang="zh-CN" altLang="en-US" dirty="0"/>
              <a:t>验证</a:t>
            </a:r>
            <a:r>
              <a:rPr lang="en-US" altLang="zh-CN" dirty="0">
                <a:ea typeface="宋体" pitchFamily="2" charset="-122"/>
              </a:rPr>
              <a:t>s</a:t>
            </a:r>
            <a:r>
              <a:rPr lang="en-US" altLang="zh-CN" baseline="30000" dirty="0">
                <a:ea typeface="宋体" pitchFamily="2" charset="-122"/>
              </a:rPr>
              <a:t>e </a:t>
            </a:r>
            <a:r>
              <a:rPr lang="en-US" altLang="zh-CN" dirty="0">
                <a:ea typeface="宋体" pitchFamily="2" charset="-122"/>
              </a:rPr>
              <a:t>=? m(mod n)</a:t>
            </a:r>
            <a:endParaRPr lang="en-US" altLang="zh-CN" dirty="0">
              <a:ea typeface="宋体"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签名和加密模式的比较</a:t>
            </a:r>
            <a:endParaRPr lang="zh-CN" altLang="en-US" dirty="0"/>
          </a:p>
        </p:txBody>
      </p:sp>
      <p:sp>
        <p:nvSpPr>
          <p:cNvPr id="3" name="内容占位符 2"/>
          <p:cNvSpPr>
            <a:spLocks noGrp="1"/>
          </p:cNvSpPr>
          <p:nvPr>
            <p:ph idx="1"/>
          </p:nvPr>
        </p:nvSpPr>
        <p:spPr/>
        <p:txBody>
          <a:bodyPr/>
          <a:lstStyle/>
          <a:p>
            <a:r>
              <a:rPr lang="zh-CN" altLang="en-US" dirty="0"/>
              <a:t>签名模式和加密模式是非常类似的</a:t>
            </a:r>
            <a:endParaRPr lang="zh-CN" altLang="en-US" dirty="0"/>
          </a:p>
          <a:p>
            <a:r>
              <a:rPr lang="zh-CN" altLang="en-US" dirty="0"/>
              <a:t>区别仅仅在于私钥</a:t>
            </a:r>
            <a:r>
              <a:rPr lang="en-US" altLang="zh-CN" dirty="0"/>
              <a:t>d</a:t>
            </a:r>
            <a:r>
              <a:rPr lang="zh-CN" altLang="en-US" dirty="0"/>
              <a:t>、公钥</a:t>
            </a:r>
            <a:r>
              <a:rPr lang="en-US" altLang="zh-CN" dirty="0"/>
              <a:t>e</a:t>
            </a:r>
            <a:r>
              <a:rPr lang="zh-CN" altLang="en-US" dirty="0"/>
              <a:t>的先后使用顺序不同</a:t>
            </a:r>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密码算法不同于口令</a:t>
            </a:r>
            <a:endParaRPr lang="zh-CN" altLang="en-US" dirty="0"/>
          </a:p>
        </p:txBody>
      </p:sp>
      <p:sp>
        <p:nvSpPr>
          <p:cNvPr id="3" name="内容占位符 2"/>
          <p:cNvSpPr>
            <a:spLocks noGrp="1"/>
          </p:cNvSpPr>
          <p:nvPr>
            <p:ph idx="1"/>
          </p:nvPr>
        </p:nvSpPr>
        <p:spPr/>
        <p:txBody>
          <a:bodyPr/>
          <a:lstStyle/>
          <a:p>
            <a:r>
              <a:rPr lang="zh-CN" altLang="en-US" dirty="0"/>
              <a:t>密码算法是一系列的变换算法。</a:t>
            </a:r>
            <a:endParaRPr lang="zh-CN" altLang="en-US" dirty="0"/>
          </a:p>
          <a:p>
            <a:r>
              <a:rPr lang="zh-CN" altLang="en-US" dirty="0"/>
              <a:t>口令（</a:t>
            </a:r>
            <a:r>
              <a:rPr lang="en-US" altLang="zh-CN" dirty="0"/>
              <a:t>Password）</a:t>
            </a:r>
            <a:r>
              <a:rPr lang="zh-CN" altLang="en-US" dirty="0"/>
              <a:t>和</a:t>
            </a:r>
            <a:r>
              <a:rPr lang="en-US" altLang="zh-CN" dirty="0"/>
              <a:t>PIN</a:t>
            </a:r>
            <a:r>
              <a:rPr lang="zh-CN" altLang="en-US" dirty="0"/>
              <a:t>（</a:t>
            </a:r>
            <a:r>
              <a:rPr lang="en-US" altLang="zh-CN" dirty="0"/>
              <a:t>Personal Identity Number</a:t>
            </a:r>
            <a:r>
              <a:rPr lang="zh-CN" altLang="en-US" dirty="0"/>
              <a:t>）</a:t>
            </a:r>
            <a:endParaRPr lang="zh-CN" altLang="en-US" dirty="0"/>
          </a:p>
          <a:p>
            <a:pPr lvl="1"/>
            <a:r>
              <a:rPr lang="zh-CN" altLang="en-US" dirty="0"/>
              <a:t>仅仅是一串信息，和算法无关。</a:t>
            </a:r>
            <a:endParaRPr lang="zh-CN" altLang="en-US" dirty="0"/>
          </a:p>
          <a:p>
            <a:r>
              <a:rPr lang="zh-CN" altLang="en-US" dirty="0"/>
              <a:t>虽然在现实生活中，“密码”有的时候也具有“</a:t>
            </a:r>
            <a:r>
              <a:rPr lang="en-US" altLang="zh-CN" dirty="0"/>
              <a:t>Password”</a:t>
            </a:r>
            <a:r>
              <a:rPr lang="zh-CN" altLang="en-US" dirty="0"/>
              <a:t>和“</a:t>
            </a:r>
            <a:r>
              <a:rPr lang="en-US" altLang="zh-CN" dirty="0"/>
              <a:t>PIN”</a:t>
            </a:r>
            <a:r>
              <a:rPr lang="zh-CN" altLang="en-US" dirty="0"/>
              <a:t>的意义；但是，在本课程中，“密码”将不具有这样的额外的意义。</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算法签名验证例子</a:t>
            </a:r>
            <a:endParaRPr lang="zh-CN" altLang="en-US" dirty="0"/>
          </a:p>
        </p:txBody>
      </p:sp>
      <p:sp>
        <p:nvSpPr>
          <p:cNvPr id="3" name="内容占位符 2"/>
          <p:cNvSpPr>
            <a:spLocks noGrp="1"/>
          </p:cNvSpPr>
          <p:nvPr>
            <p:ph idx="1"/>
          </p:nvPr>
        </p:nvSpPr>
        <p:spPr/>
        <p:txBody>
          <a:bodyPr/>
          <a:lstStyle/>
          <a:p>
            <a:r>
              <a:rPr lang="zh-CN" altLang="en-US" dirty="0"/>
              <a:t>签名，私钥(</a:t>
            </a:r>
            <a:r>
              <a:rPr lang="en-US" altLang="zh-CN" dirty="0"/>
              <a:t>d=</a:t>
            </a:r>
            <a:r>
              <a:rPr lang="zh-CN" altLang="en-US" dirty="0"/>
              <a:t>35, </a:t>
            </a:r>
            <a:r>
              <a:rPr lang="en-US" altLang="zh-CN" dirty="0"/>
              <a:t>p=7, q=17)</a:t>
            </a:r>
            <a:endParaRPr lang="en-US" altLang="zh-CN" dirty="0"/>
          </a:p>
          <a:p>
            <a:pPr lvl="1"/>
            <a:r>
              <a:rPr lang="zh-CN" altLang="en-US" dirty="0"/>
              <a:t>消息</a:t>
            </a:r>
            <a:r>
              <a:rPr lang="en-US" altLang="zh-CN" dirty="0"/>
              <a:t>m = 6，</a:t>
            </a:r>
            <a:r>
              <a:rPr lang="zh-CN" altLang="en-US" dirty="0"/>
              <a:t>则：</a:t>
            </a:r>
            <a:endParaRPr lang="zh-CN" altLang="en-US" dirty="0"/>
          </a:p>
          <a:p>
            <a:pPr lvl="1"/>
            <a:r>
              <a:rPr lang="zh-CN" altLang="en-US" dirty="0"/>
              <a:t>签名</a:t>
            </a:r>
            <a:r>
              <a:rPr lang="en-US" altLang="zh-CN" dirty="0"/>
              <a:t>s = m</a:t>
            </a:r>
            <a:r>
              <a:rPr lang="en-US" altLang="zh-CN" baseline="30000" dirty="0"/>
              <a:t>d</a:t>
            </a:r>
            <a:r>
              <a:rPr lang="en-US" altLang="zh-CN" dirty="0"/>
              <a:t> (mod n) = 6</a:t>
            </a:r>
            <a:r>
              <a:rPr lang="en-US" altLang="zh-CN" baseline="30000" dirty="0"/>
              <a:t>35</a:t>
            </a:r>
            <a:r>
              <a:rPr lang="en-US" altLang="zh-CN" dirty="0"/>
              <a:t> = 97(mod 119)</a:t>
            </a:r>
            <a:endParaRPr lang="en-US" altLang="zh-CN" dirty="0"/>
          </a:p>
          <a:p>
            <a:r>
              <a:rPr lang="zh-CN" altLang="en-US" dirty="0"/>
              <a:t>验证，公钥</a:t>
            </a:r>
            <a:r>
              <a:rPr lang="en-US" altLang="zh-CN" dirty="0"/>
              <a:t>(e=11, n=119)</a:t>
            </a:r>
            <a:endParaRPr lang="en-US" altLang="zh-CN" dirty="0"/>
          </a:p>
          <a:p>
            <a:pPr lvl="1"/>
            <a:r>
              <a:rPr lang="zh-CN" altLang="en-US" dirty="0"/>
              <a:t>签名</a:t>
            </a:r>
            <a:r>
              <a:rPr lang="en-US" altLang="zh-CN" dirty="0"/>
              <a:t>s = 97</a:t>
            </a:r>
            <a:r>
              <a:rPr lang="zh-CN" altLang="en-US" dirty="0"/>
              <a:t>，则：</a:t>
            </a:r>
            <a:endParaRPr lang="zh-CN" altLang="en-US" dirty="0"/>
          </a:p>
          <a:p>
            <a:pPr lvl="1"/>
            <a:r>
              <a:rPr lang="zh-CN" altLang="en-US" dirty="0"/>
              <a:t>计算</a:t>
            </a:r>
            <a:r>
              <a:rPr lang="en-US" altLang="zh-CN" dirty="0"/>
              <a:t>s</a:t>
            </a:r>
            <a:r>
              <a:rPr lang="en-US" altLang="zh-CN" baseline="30000" dirty="0"/>
              <a:t>e</a:t>
            </a:r>
            <a:r>
              <a:rPr lang="en-US" altLang="zh-CN" dirty="0"/>
              <a:t> (mod n) = 97</a:t>
            </a:r>
            <a:r>
              <a:rPr lang="en-US" altLang="zh-CN" baseline="30000" dirty="0"/>
              <a:t>11</a:t>
            </a:r>
            <a:r>
              <a:rPr lang="en-US" altLang="zh-CN" dirty="0"/>
              <a:t> = 6 = m (mod 119)</a:t>
            </a:r>
            <a:endParaRPr lang="en-US" altLang="zh-CN" dirty="0"/>
          </a:p>
          <a:p>
            <a:pPr lvl="1"/>
            <a:r>
              <a:rPr lang="zh-CN" altLang="en-US" dirty="0"/>
              <a:t>验证通过</a:t>
            </a:r>
            <a:endParaRPr lang="zh-CN" altLang="en-US" dirty="0"/>
          </a:p>
          <a:p>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椭圆曲线数字签名算法（</a:t>
            </a:r>
            <a:r>
              <a:rPr lang="en-US" altLang="zh-CN" dirty="0"/>
              <a:t>ECDSA</a:t>
            </a:r>
            <a:r>
              <a:rPr lang="zh-CN" altLang="en-US" dirty="0"/>
              <a:t>）</a:t>
            </a:r>
            <a:endParaRPr lang="zh-CN" altLang="en-US" dirty="0"/>
          </a:p>
        </p:txBody>
      </p:sp>
      <p:sp>
        <p:nvSpPr>
          <p:cNvPr id="3" name="内容占位符 2"/>
          <p:cNvSpPr>
            <a:spLocks noGrp="1"/>
          </p:cNvSpPr>
          <p:nvPr>
            <p:ph idx="1"/>
          </p:nvPr>
        </p:nvSpPr>
        <p:spPr/>
        <p:txBody>
          <a:bodyPr/>
          <a:lstStyle/>
          <a:p>
            <a:r>
              <a:rPr lang="en-US" altLang="zh-CN" b="1" dirty="0"/>
              <a:t>ECDSA</a:t>
            </a:r>
            <a:endParaRPr lang="en-US" altLang="zh-CN" b="1" dirty="0"/>
          </a:p>
          <a:p>
            <a:pPr lvl="1"/>
            <a:r>
              <a:rPr lang="en-US" altLang="zh-CN" dirty="0"/>
              <a:t>1998</a:t>
            </a:r>
            <a:r>
              <a:rPr lang="zh-CN" altLang="en-US" dirty="0"/>
              <a:t>年成为美国国家标准，</a:t>
            </a:r>
            <a:r>
              <a:rPr lang="en-US" altLang="zh-CN" dirty="0"/>
              <a:t>ANSI X9.62-1998 Public Key Cryptography For The Financial Services Industry : The Elliptic Curve Digital Signature Algorithm (ECDSA)</a:t>
            </a:r>
            <a:endParaRPr lang="en-US" altLang="zh-CN" dirty="0"/>
          </a:p>
          <a:p>
            <a:pPr lvl="1"/>
            <a:r>
              <a:rPr lang="zh-CN" altLang="en-US" dirty="0"/>
              <a:t>当前版本为</a:t>
            </a:r>
            <a:r>
              <a:rPr lang="en-US" altLang="zh-CN" dirty="0"/>
              <a:t>ANSI X9.62-2005</a:t>
            </a:r>
            <a:endParaRPr lang="en-US" altLang="zh-CN" dirty="0"/>
          </a:p>
          <a:p>
            <a:r>
              <a:rPr lang="en-US" altLang="zh-CN" dirty="0"/>
              <a:t> </a:t>
            </a:r>
            <a:r>
              <a:rPr lang="en-US" altLang="zh-CN" b="1" dirty="0"/>
              <a:t>FIPS PUB 186-4(2013)</a:t>
            </a:r>
            <a:r>
              <a:rPr lang="zh-CN" altLang="en-US" dirty="0"/>
              <a:t>等标准包含对该算法的支持</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ECDSA</a:t>
            </a:r>
            <a:r>
              <a:rPr lang="zh-CN" altLang="en-US" dirty="0"/>
              <a:t>签名</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待签名消息</a:t>
                </a:r>
                <a:r>
                  <a:rPr lang="en-US" altLang="zh-CN" i="1" dirty="0"/>
                  <a:t>m</a:t>
                </a:r>
                <a:endParaRPr lang="en-US" altLang="zh-CN" i="1" dirty="0"/>
              </a:p>
              <a:p>
                <a:r>
                  <a:rPr lang="zh-CN" altLang="en-US" b="1" dirty="0"/>
                  <a:t>密钥：</a:t>
                </a:r>
                <a:r>
                  <a:rPr lang="zh-CN" altLang="zh-CN" b="1" dirty="0"/>
                  <a:t>私钥为</a:t>
                </a:r>
                <a14:m>
                  <m:oMath xmlns:m="http://schemas.openxmlformats.org/officeDocument/2006/math">
                    <m:r>
                      <a:rPr lang="en-US" altLang="zh-CN" b="1" i="1" smtClean="0">
                        <a:latin typeface="Cambria Math" panose="02040503050406030204" pitchFamily="18" charset="0"/>
                      </a:rPr>
                      <m:t>𝒅</m:t>
                    </m:r>
                  </m:oMath>
                </a14:m>
                <a:r>
                  <a:rPr lang="zh-CN" altLang="zh-CN" b="1" dirty="0"/>
                  <a:t>，公钥为</a:t>
                </a:r>
                <a14:m>
                  <m:oMath xmlns:m="http://schemas.openxmlformats.org/officeDocument/2006/math">
                    <m:r>
                      <a:rPr lang="en-US" altLang="zh-CN" b="1" i="1" smtClean="0">
                        <a:latin typeface="Cambria Math" panose="02040503050406030204" pitchFamily="18" charset="0"/>
                      </a:rPr>
                      <m:t>𝑷</m:t>
                    </m:r>
                    <m:r>
                      <a:rPr lang="en-US" altLang="zh-CN" b="1" i="1">
                        <a:latin typeface="Cambria Math" panose="02040503050406030204" pitchFamily="18" charset="0"/>
                      </a:rPr>
                      <m:t>=</m:t>
                    </m:r>
                    <m:r>
                      <a:rPr lang="en-US" altLang="zh-CN" b="1">
                        <a:latin typeface="Cambria Math" panose="02040503050406030204" pitchFamily="18" charset="0"/>
                      </a:rPr>
                      <m:t>[</m:t>
                    </m:r>
                    <m:r>
                      <a:rPr lang="en-US" altLang="zh-CN" b="1" i="1" smtClean="0">
                        <a:latin typeface="Cambria Math" panose="02040503050406030204" pitchFamily="18" charset="0"/>
                      </a:rPr>
                      <m:t>𝒅</m:t>
                    </m:r>
                    <m:r>
                      <a:rPr lang="en-US" altLang="zh-CN" b="1">
                        <a:latin typeface="Cambria Math" panose="02040503050406030204" pitchFamily="18" charset="0"/>
                      </a:rPr>
                      <m:t>]</m:t>
                    </m:r>
                    <m:r>
                      <a:rPr lang="en-US" altLang="zh-CN" b="1" i="1">
                        <a:latin typeface="Cambria Math" panose="02040503050406030204" pitchFamily="18" charset="0"/>
                      </a:rPr>
                      <m:t>𝑮</m:t>
                    </m:r>
                  </m:oMath>
                </a14:m>
                <a:endParaRPr lang="en-US" altLang="zh-CN" b="1" dirty="0"/>
              </a:p>
              <a:p>
                <a:r>
                  <a:rPr lang="zh-CN" altLang="en-US" dirty="0"/>
                  <a:t>签名过程：</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1"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2416629" y="3857414"/>
                <a:ext cx="7171508" cy="2246769"/>
              </a:xfrm>
              <a:prstGeom prst="rect">
                <a:avLst/>
              </a:prstGeom>
            </p:spPr>
            <p:txBody>
              <a:bodyPr wrap="square">
                <a:spAutoFit/>
              </a:bodyPr>
              <a:lstStyle/>
              <a:p>
                <a:pPr algn="just">
                  <a:spcAft>
                    <a:spcPts val="0"/>
                  </a:spcAft>
                </a:pPr>
                <a:r>
                  <a:rPr lang="en-US" altLang="zh-CN" sz="2000" kern="100" dirty="0">
                    <a:latin typeface="Calibri" pitchFamily="34" charset="0"/>
                    <a:cs typeface="Times New Roman" panose="02020603050405020304" pitchFamily="18" charset="0"/>
                  </a:rPr>
                  <a:t>A1</a:t>
                </a:r>
                <a:r>
                  <a:rPr lang="zh-CN" altLang="zh-CN" sz="2000" kern="100" dirty="0">
                    <a:latin typeface="Calibri" pitchFamily="34" charset="0"/>
                    <a:cs typeface="Times New Roman" panose="02020603050405020304" pitchFamily="18" charset="0"/>
                  </a:rPr>
                  <a:t>：产生随机数</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𝑘</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1</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𝑛</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1</m:t>
                    </m:r>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A2</a:t>
                </a:r>
                <a:r>
                  <a:rPr lang="zh-CN" altLang="zh-CN" sz="2000" kern="100" dirty="0">
                    <a:latin typeface="Calibri" pitchFamily="34" charset="0"/>
                    <a:cs typeface="Times New Roman" panose="02020603050405020304" pitchFamily="18" charset="0"/>
                  </a:rPr>
                  <a:t>：计算</a:t>
                </a:r>
                <a14:m>
                  <m:oMath xmlns:m="http://schemas.openxmlformats.org/officeDocument/2006/math">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𝑘</m:t>
                        </m:r>
                      </m:e>
                    </m:d>
                    <m:r>
                      <a:rPr lang="en-US" altLang="zh-CN" sz="2000" i="1" kern="100">
                        <a:latin typeface="Cambria Math" panose="02040503050406030204" pitchFamily="18" charset="0"/>
                        <a:cs typeface="Times New Roman" panose="02020603050405020304" pitchFamily="18" charset="0"/>
                      </a:rPr>
                      <m:t>𝐺</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A3</a:t>
                </a:r>
                <a:r>
                  <a:rPr lang="zh-CN" altLang="zh-CN" sz="2000" kern="100" dirty="0">
                    <a:latin typeface="Calibri" pitchFamily="34" charset="0"/>
                    <a:cs typeface="Times New Roman" panose="02020603050405020304" pitchFamily="18" charset="0"/>
                  </a:rPr>
                  <a:t>：计算</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𝑟</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cs typeface="Times New Roman" panose="02020603050405020304" pitchFamily="18" charset="0"/>
                      </a:rPr>
                      <m:t>𝑚𝑜𝑑</m:t>
                    </m:r>
                    <m:r>
                      <a:rPr lang="en-US" altLang="zh-CN" sz="2000" i="1" kern="100">
                        <a:latin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cs typeface="Times New Roman" panose="02020603050405020304" pitchFamily="18" charset="0"/>
                      </a:rPr>
                      <m:t>𝑛</m:t>
                    </m:r>
                    <m:r>
                      <a:rPr lang="en-US" altLang="zh-CN" sz="2000" i="1" kern="100">
                        <a:latin typeface="Cambria Math" panose="02040503050406030204" pitchFamily="18" charset="0"/>
                        <a:cs typeface="Times New Roman" panose="02020603050405020304" pitchFamily="18" charset="0"/>
                      </a:rPr>
                      <m:t> </m:t>
                    </m:r>
                  </m:oMath>
                </a14:m>
                <a:r>
                  <a:rPr lang="zh-CN" altLang="zh-CN" sz="2000" kern="100" dirty="0">
                    <a:latin typeface="Calibri" pitchFamily="34" charset="0"/>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𝑟</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0</m:t>
                    </m:r>
                  </m:oMath>
                </a14:m>
                <a:r>
                  <a:rPr lang="zh-CN" altLang="zh-CN" sz="2000" kern="100" dirty="0">
                    <a:latin typeface="Calibri" pitchFamily="34" charset="0"/>
                    <a:cs typeface="Times New Roman" panose="02020603050405020304" pitchFamily="18" charset="0"/>
                  </a:rPr>
                  <a:t>，则返回</a:t>
                </a:r>
                <a:r>
                  <a:rPr lang="en-US" altLang="zh-CN" sz="2000" kern="100" dirty="0">
                    <a:latin typeface="Calibri" pitchFamily="34" charset="0"/>
                    <a:cs typeface="Times New Roman" panose="02020603050405020304" pitchFamily="18" charset="0"/>
                  </a:rPr>
                  <a:t>A1</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A4</a:t>
                </a:r>
                <a:r>
                  <a:rPr lang="zh-CN" altLang="zh-CN" sz="2000" kern="100" dirty="0">
                    <a:latin typeface="Calibri" pitchFamily="34" charset="0"/>
                    <a:cs typeface="Times New Roman" panose="02020603050405020304" pitchFamily="18" charset="0"/>
                  </a:rPr>
                  <a:t>：计算</a:t>
                </a:r>
                <a14:m>
                  <m:oMath xmlns:m="http://schemas.openxmlformats.org/officeDocument/2006/math">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latin typeface="Cambria Math" panose="02040503050406030204" pitchFamily="18" charset="0"/>
                            <a:cs typeface="Times New Roman" panose="02020603050405020304" pitchFamily="18" charset="0"/>
                          </a:rPr>
                          <m:t>𝑘</m:t>
                        </m:r>
                      </m:e>
                      <m:sup>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1</m:t>
                        </m:r>
                      </m:sup>
                    </m:sSup>
                    <m:r>
                      <a:rPr lang="en-US" altLang="zh-CN" sz="2000" i="1" kern="100">
                        <a:latin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cs typeface="Times New Roman" panose="02020603050405020304" pitchFamily="18" charset="0"/>
                      </a:rPr>
                      <m:t>𝑚𝑜𝑑</m:t>
                    </m:r>
                    <m:r>
                      <a:rPr lang="en-US" altLang="zh-CN" sz="2000" i="1" kern="100">
                        <a:latin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cs typeface="Times New Roman" panose="02020603050405020304" pitchFamily="18" charset="0"/>
                      </a:rPr>
                      <m:t>𝑛</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A5</a:t>
                </a:r>
                <a:r>
                  <a:rPr lang="zh-CN" altLang="zh-CN" sz="2000" kern="100" dirty="0">
                    <a:latin typeface="Calibri" pitchFamily="34" charset="0"/>
                    <a:cs typeface="Times New Roman" panose="02020603050405020304" pitchFamily="18" charset="0"/>
                  </a:rPr>
                  <a:t>：计算</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𝑒</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𝐻𝑎𝑠ℎ</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𝑚</m:t>
                    </m:r>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A6</a:t>
                </a:r>
                <a:r>
                  <a:rPr lang="zh-CN" altLang="zh-CN" sz="2000" kern="100" dirty="0">
                    <a:latin typeface="Calibri" pitchFamily="34" charset="0"/>
                    <a:cs typeface="Times New Roman" panose="02020603050405020304" pitchFamily="18" charset="0"/>
                  </a:rPr>
                  <a:t>：计算</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𝑠</m:t>
                    </m:r>
                    <m:r>
                      <a:rPr lang="en-US" altLang="zh-CN" sz="2000" i="1" kern="100">
                        <a:latin typeface="Cambria Math" panose="02040503050406030204" pitchFamily="18" charset="0"/>
                        <a:cs typeface="Times New Roman" panose="02020603050405020304" pitchFamily="18" charset="0"/>
                      </a:rPr>
                      <m:t>=</m:t>
                    </m:r>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latin typeface="Cambria Math" panose="02040503050406030204" pitchFamily="18" charset="0"/>
                            <a:cs typeface="Times New Roman" panose="02020603050405020304" pitchFamily="18" charset="0"/>
                          </a:rPr>
                          <m:t>𝑘</m:t>
                        </m:r>
                      </m:e>
                      <m:sup>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1</m:t>
                        </m:r>
                      </m:sup>
                    </m:sSup>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𝑒</m:t>
                        </m:r>
                        <m:r>
                          <a:rPr lang="en-US" altLang="zh-CN" sz="2000" i="1" kern="100">
                            <a:latin typeface="Cambria Math" panose="02040503050406030204" pitchFamily="18" charset="0"/>
                            <a:cs typeface="Times New Roman" panose="02020603050405020304" pitchFamily="18" charset="0"/>
                          </a:rPr>
                          <m:t>+</m:t>
                        </m:r>
                        <m:r>
                          <a:rPr lang="en-US" altLang="zh-CN" sz="2000" b="1" i="1" kern="100" smtClean="0">
                            <a:solidFill>
                              <a:srgbClr val="0070C0"/>
                            </a:solidFill>
                            <a:latin typeface="Cambria Math" panose="02040503050406030204" pitchFamily="18" charset="0"/>
                            <a:cs typeface="Times New Roman" panose="02020603050405020304" pitchFamily="18" charset="0"/>
                          </a:rPr>
                          <m:t>𝒅</m:t>
                        </m:r>
                        <m:r>
                          <a:rPr lang="en-US" altLang="zh-CN" sz="2000" i="1" kern="100">
                            <a:latin typeface="Cambria Math" panose="02040503050406030204" pitchFamily="18" charset="0"/>
                            <a:cs typeface="Times New Roman" panose="02020603050405020304" pitchFamily="18" charset="0"/>
                          </a:rPr>
                          <m:t>𝑟</m:t>
                        </m:r>
                      </m:e>
                    </m:d>
                    <m:r>
                      <a:rPr lang="en-US" altLang="zh-CN" sz="2000" i="1" kern="100">
                        <a:latin typeface="Cambria Math" panose="02040503050406030204" pitchFamily="18" charset="0"/>
                        <a:cs typeface="Times New Roman" panose="02020603050405020304" pitchFamily="18" charset="0"/>
                      </a:rPr>
                      <m:t>𝑚𝑜𝑑</m:t>
                    </m:r>
                    <m:r>
                      <a:rPr lang="en-US" altLang="zh-CN" sz="2000" i="1" kern="100">
                        <a:latin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cs typeface="Times New Roman" panose="02020603050405020304" pitchFamily="18" charset="0"/>
                      </a:rPr>
                      <m:t>𝑛</m:t>
                    </m:r>
                  </m:oMath>
                </a14:m>
                <a:r>
                  <a:rPr lang="zh-CN" altLang="zh-CN" sz="2000" kern="100" dirty="0">
                    <a:latin typeface="Calibri" pitchFamily="34" charset="0"/>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𝑠</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0</m:t>
                    </m:r>
                  </m:oMath>
                </a14:m>
                <a:r>
                  <a:rPr lang="zh-CN" altLang="zh-CN" sz="2000" kern="100" dirty="0">
                    <a:latin typeface="Calibri" pitchFamily="34" charset="0"/>
                    <a:cs typeface="Times New Roman" panose="02020603050405020304" pitchFamily="18" charset="0"/>
                  </a:rPr>
                  <a:t>，则返回</a:t>
                </a:r>
                <a:r>
                  <a:rPr lang="en-US" altLang="zh-CN" sz="2000" kern="100" dirty="0">
                    <a:latin typeface="Calibri" pitchFamily="34" charset="0"/>
                    <a:cs typeface="Times New Roman" panose="02020603050405020304" pitchFamily="18" charset="0"/>
                  </a:rPr>
                  <a:t>A1</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A7</a:t>
                </a:r>
                <a:r>
                  <a:rPr lang="zh-CN" altLang="zh-CN" sz="2000" kern="100" dirty="0">
                    <a:latin typeface="Calibri" pitchFamily="34" charset="0"/>
                    <a:cs typeface="Times New Roman" panose="02020603050405020304" pitchFamily="18" charset="0"/>
                  </a:rPr>
                  <a:t>：输出消息签名</a:t>
                </a:r>
                <a:r>
                  <a:rPr lang="zh-CN" altLang="en-US" sz="2000" kern="100" dirty="0">
                    <a:latin typeface="Calibri" pitchFamily="34" charset="0"/>
                    <a:cs typeface="Times New Roman" panose="02020603050405020304" pitchFamily="18" charset="0"/>
                  </a:rPr>
                  <a:t>值</a:t>
                </a:r>
                <a14:m>
                  <m:oMath xmlns:m="http://schemas.openxmlformats.org/officeDocument/2006/math">
                    <m:r>
                      <a:rPr lang="en-US" altLang="zh-CN" sz="2000"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𝑟</m:t>
                    </m:r>
                    <m:r>
                      <a:rPr lang="en-US" altLang="zh-CN" sz="2000"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𝑠</m:t>
                    </m:r>
                    <m:r>
                      <a:rPr lang="en-US" altLang="zh-CN" sz="2000"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2416629" y="3857414"/>
                <a:ext cx="7171508" cy="2246769"/>
              </a:xfrm>
              <a:prstGeom prst="rect">
                <a:avLst/>
              </a:prstGeom>
              <a:blipFill rotWithShape="1">
                <a:blip r:embed="rId2"/>
                <a:stretch>
                  <a:fillRect l="-6" t="-19" r="4" b="-13202"/>
                </a:stretch>
              </a:blipFill>
            </p:spPr>
            <p:txBody>
              <a:bodyPr/>
              <a:lstStyle/>
              <a:p>
                <a:r>
                  <a:rPr lang="zh-CN" altLang="en-US">
                    <a:noFill/>
                  </a:rPr>
                  <a:t> </a:t>
                </a:r>
              </a:p>
            </p:txBody>
          </p:sp>
        </mc:Fallback>
      </mc:AlternateContent>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ECDSA</a:t>
            </a:r>
            <a:r>
              <a:rPr lang="zh-CN" altLang="en-US" dirty="0"/>
              <a:t>签名验证</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sz="2400" dirty="0"/>
                  <a:t>待验证签名的消息</a:t>
                </a:r>
                <a:r>
                  <a:rPr lang="en-US" altLang="zh-CN" sz="2400" i="1" dirty="0"/>
                  <a:t>m </a:t>
                </a:r>
                <a:r>
                  <a:rPr lang="zh-CN" altLang="en-US" sz="2400" dirty="0"/>
                  <a:t>及签名值</a:t>
                </a:r>
                <a:endParaRPr lang="en-US" altLang="zh-CN" sz="2400" dirty="0"/>
              </a:p>
              <a:p>
                <a:pPr lvl="1"/>
                <a:r>
                  <a:rPr lang="zh-CN" altLang="en-US" sz="2000" dirty="0"/>
                  <a:t>签名值为</a:t>
                </a:r>
                <a14:m>
                  <m:oMath xmlns:m="http://schemas.openxmlformats.org/officeDocument/2006/math">
                    <m:d>
                      <m:dPr>
                        <m:ctrlPr>
                          <a:rPr lang="en-US" altLang="zh-CN" sz="2000" i="1" kern="100">
                            <a:latin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𝑟</m:t>
                        </m:r>
                        <m:r>
                          <a:rPr lang="en-US" altLang="zh-CN" sz="2000"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𝑠</m:t>
                        </m:r>
                      </m:e>
                    </m:d>
                  </m:oMath>
                </a14:m>
                <a:endParaRPr lang="en-US" altLang="zh-CN" sz="2000" dirty="0"/>
              </a:p>
              <a:p>
                <a:r>
                  <a:rPr lang="zh-CN" altLang="en-US" sz="2400" dirty="0"/>
                  <a:t>密钥：</a:t>
                </a:r>
                <a:r>
                  <a:rPr lang="zh-CN" altLang="zh-CN" sz="2400" dirty="0"/>
                  <a:t>私钥为</a:t>
                </a:r>
                <a14:m>
                  <m:oMath xmlns:m="http://schemas.openxmlformats.org/officeDocument/2006/math">
                    <m:r>
                      <a:rPr lang="en-US" altLang="zh-CN" sz="2400" i="1">
                        <a:latin typeface="Cambria Math" panose="02040503050406030204" pitchFamily="18" charset="0"/>
                      </a:rPr>
                      <m:t>𝑑</m:t>
                    </m:r>
                  </m:oMath>
                </a14:m>
                <a:r>
                  <a:rPr lang="zh-CN" altLang="zh-CN" sz="2400" dirty="0"/>
                  <a:t>，公钥为</a:t>
                </a:r>
                <a14:m>
                  <m:oMath xmlns:m="http://schemas.openxmlformats.org/officeDocument/2006/math">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a:latin typeface="Cambria Math" panose="02040503050406030204" pitchFamily="18" charset="0"/>
                      </a:rPr>
                      <m:t>[</m:t>
                    </m:r>
                    <m:r>
                      <a:rPr lang="en-US" altLang="zh-CN" sz="2400" i="1">
                        <a:latin typeface="Cambria Math" panose="02040503050406030204" pitchFamily="18" charset="0"/>
                      </a:rPr>
                      <m:t>𝑑</m:t>
                    </m:r>
                    <m:r>
                      <a:rPr lang="en-US" altLang="zh-CN" sz="2400">
                        <a:latin typeface="Cambria Math" panose="02040503050406030204" pitchFamily="18" charset="0"/>
                      </a:rPr>
                      <m:t>]</m:t>
                    </m:r>
                    <m:r>
                      <a:rPr lang="en-US" altLang="zh-CN" sz="2400" i="1">
                        <a:latin typeface="Cambria Math" panose="02040503050406030204" pitchFamily="18" charset="0"/>
                      </a:rPr>
                      <m:t>𝐺</m:t>
                    </m:r>
                  </m:oMath>
                </a14:m>
                <a:endParaRPr lang="en-US" altLang="zh-CN" sz="2400" dirty="0"/>
              </a:p>
              <a:p>
                <a:r>
                  <a:rPr lang="zh-CN" altLang="en-US" sz="2400" dirty="0"/>
                  <a:t>验证过程</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1"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2551611" y="4064450"/>
                <a:ext cx="7149737" cy="2246769"/>
              </a:xfrm>
              <a:prstGeom prst="rect">
                <a:avLst/>
              </a:prstGeom>
            </p:spPr>
            <p:txBody>
              <a:bodyPr wrap="square">
                <a:spAutoFit/>
              </a:bodyPr>
              <a:lstStyle/>
              <a:p>
                <a:pPr algn="just">
                  <a:spcAft>
                    <a:spcPts val="0"/>
                  </a:spcAft>
                </a:pPr>
                <a:r>
                  <a:rPr lang="en-US" altLang="zh-CN" sz="2000" kern="100" dirty="0">
                    <a:latin typeface="Calibri" pitchFamily="34" charset="0"/>
                    <a:cs typeface="Times New Roman" panose="02020603050405020304" pitchFamily="18" charset="0"/>
                  </a:rPr>
                  <a:t>B1</a:t>
                </a:r>
                <a:r>
                  <a:rPr lang="zh-CN" altLang="zh-CN" sz="2000" kern="100" dirty="0">
                    <a:latin typeface="Calibri" pitchFamily="34" charset="0"/>
                    <a:cs typeface="Times New Roman" panose="02020603050405020304" pitchFamily="18" charset="0"/>
                  </a:rPr>
                  <a:t>：验证</a:t>
                </a:r>
                <a:r>
                  <a:rPr lang="en-US" altLang="zh-CN" sz="2000" i="1" kern="100" dirty="0">
                    <a:latin typeface="Calibri" pitchFamily="34" charset="0"/>
                    <a:cs typeface="Times New Roman" panose="02020603050405020304" pitchFamily="18" charset="0"/>
                  </a:rPr>
                  <a:t>r</a:t>
                </a:r>
                <a:r>
                  <a:rPr lang="zh-CN" altLang="zh-CN" sz="2000" kern="100" dirty="0">
                    <a:latin typeface="Calibri" pitchFamily="34" charset="0"/>
                    <a:cs typeface="Times New Roman" panose="02020603050405020304" pitchFamily="18" charset="0"/>
                  </a:rPr>
                  <a:t>和</a:t>
                </a:r>
                <a:r>
                  <a:rPr lang="en-US" altLang="zh-CN" sz="2000" i="1" kern="100" dirty="0">
                    <a:latin typeface="Calibri" pitchFamily="34" charset="0"/>
                    <a:cs typeface="Times New Roman" panose="02020603050405020304" pitchFamily="18" charset="0"/>
                  </a:rPr>
                  <a:t>s</a:t>
                </a:r>
                <a:r>
                  <a:rPr lang="zh-CN" altLang="zh-CN" sz="2000" kern="100" dirty="0">
                    <a:latin typeface="Calibri" pitchFamily="34" charset="0"/>
                    <a:cs typeface="Times New Roman" panose="02020603050405020304" pitchFamily="18" charset="0"/>
                  </a:rPr>
                  <a:t>在区间</a:t>
                </a:r>
                <a14:m>
                  <m:oMath xmlns:m="http://schemas.openxmlformats.org/officeDocument/2006/math">
                    <m:r>
                      <a:rPr lang="en-US" altLang="zh-CN" sz="2000"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1</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𝑛</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1</m:t>
                    </m:r>
                  </m:oMath>
                </a14:m>
                <a:r>
                  <a:rPr lang="en-US" altLang="zh-CN" sz="2000" kern="100" dirty="0">
                    <a:latin typeface="Calibri" pitchFamily="34" charset="0"/>
                    <a:cs typeface="Times New Roman" panose="02020603050405020304" pitchFamily="18" charset="0"/>
                  </a:rPr>
                  <a:t>]</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B2</a:t>
                </a:r>
                <a:r>
                  <a:rPr lang="zh-CN" altLang="zh-CN" sz="2000" kern="100" dirty="0">
                    <a:latin typeface="Calibri" pitchFamily="34" charset="0"/>
                    <a:cs typeface="Times New Roman" panose="02020603050405020304" pitchFamily="18" charset="0"/>
                  </a:rPr>
                  <a:t>：计算</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𝑒</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𝐻𝑎𝑠ℎ</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𝑚</m:t>
                    </m:r>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B3</a:t>
                </a:r>
                <a:r>
                  <a:rPr lang="zh-CN" altLang="zh-CN" sz="2000" kern="100" dirty="0">
                    <a:latin typeface="Calibri" pitchFamily="34" charset="0"/>
                    <a:cs typeface="Times New Roman" panose="02020603050405020304" pitchFamily="18" charset="0"/>
                  </a:rPr>
                  <a:t>：计算</a:t>
                </a:r>
                <a14:m>
                  <m:oMath xmlns:m="http://schemas.openxmlformats.org/officeDocument/2006/math">
                    <m:r>
                      <m:rPr>
                        <m:sty m:val="p"/>
                      </m:rPr>
                      <a:rPr lang="en-US" altLang="zh-CN" sz="2000" kern="100">
                        <a:latin typeface="Cambria Math" panose="02040503050406030204" pitchFamily="18" charset="0"/>
                        <a:cs typeface="Times New Roman" panose="02020603050405020304" pitchFamily="18" charset="0"/>
                      </a:rPr>
                      <m:t>ω</m:t>
                    </m:r>
                    <m:r>
                      <a:rPr lang="en-US" altLang="zh-CN" sz="2000" kern="100">
                        <a:latin typeface="Cambria Math" panose="02040503050406030204" pitchFamily="18" charset="0"/>
                        <a:cs typeface="Times New Roman" panose="02020603050405020304" pitchFamily="18" charset="0"/>
                      </a:rPr>
                      <m:t>=</m:t>
                    </m:r>
                    <m:sSup>
                      <m:sSup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latin typeface="Cambria Math" panose="02040503050406030204" pitchFamily="18" charset="0"/>
                            <a:cs typeface="Times New Roman" panose="02020603050405020304" pitchFamily="18" charset="0"/>
                          </a:rPr>
                          <m:t>𝑠</m:t>
                        </m:r>
                      </m:e>
                      <m:sup>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1</m:t>
                        </m:r>
                      </m:sup>
                    </m:sSup>
                    <m:r>
                      <a:rPr lang="en-US" altLang="zh-CN" sz="2000" i="1" kern="100">
                        <a:latin typeface="Cambria Math" panose="02040503050406030204" pitchFamily="18" charset="0"/>
                        <a:cs typeface="Times New Roman" panose="02020603050405020304" pitchFamily="18" charset="0"/>
                      </a:rPr>
                      <m:t>𝑚𝑜𝑛𝑑</m:t>
                    </m:r>
                    <m:r>
                      <a:rPr lang="en-US" altLang="zh-CN" sz="2000" i="1" kern="100">
                        <a:latin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cs typeface="Times New Roman" panose="02020603050405020304" pitchFamily="18" charset="0"/>
                      </a:rPr>
                      <m:t>𝑛</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B4</a:t>
                </a:r>
                <a:r>
                  <a:rPr lang="zh-CN" altLang="zh-CN" sz="2000" kern="100" dirty="0">
                    <a:latin typeface="Calibri" pitchFamily="34" charset="0"/>
                    <a:cs typeface="Times New Roman" panose="02020603050405020304" pitchFamily="18" charset="0"/>
                  </a:rPr>
                  <a:t>：计算</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𝑢</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𝑒</m:t>
                    </m:r>
                    <m:r>
                      <a:rPr lang="en-US" altLang="zh-CN" sz="2000" i="1" kern="100">
                        <a:latin typeface="Cambria Math" panose="02040503050406030204" pitchFamily="18" charset="0"/>
                        <a:cs typeface="Times New Roman" panose="02020603050405020304" pitchFamily="18" charset="0"/>
                      </a:rPr>
                      <m:t>𝜔</m:t>
                    </m:r>
                    <m:r>
                      <a:rPr lang="en-US" altLang="zh-CN" sz="2000" i="1" kern="100">
                        <a:latin typeface="Cambria Math" panose="02040503050406030204" pitchFamily="18" charset="0"/>
                        <a:cs typeface="Times New Roman" panose="02020603050405020304" pitchFamily="18" charset="0"/>
                      </a:rPr>
                      <m:t>𝑚𝑜𝑑</m:t>
                    </m:r>
                    <m:r>
                      <a:rPr lang="en-US" altLang="zh-CN" sz="2000" i="1" kern="100">
                        <a:latin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cs typeface="Times New Roman" panose="02020603050405020304" pitchFamily="18" charset="0"/>
                      </a:rPr>
                      <m:t>𝑛</m:t>
                    </m:r>
                  </m:oMath>
                </a14:m>
                <a:r>
                  <a:rPr lang="zh-CN" altLang="zh-CN" sz="2000" kern="100" dirty="0">
                    <a:latin typeface="Calibri" pitchFamily="34" charset="0"/>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𝑢</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𝑟</m:t>
                    </m:r>
                    <m:r>
                      <a:rPr lang="en-US" altLang="zh-CN" sz="2000" i="1" kern="100">
                        <a:latin typeface="Cambria Math" panose="02040503050406030204" pitchFamily="18" charset="0"/>
                        <a:cs typeface="Times New Roman" panose="02020603050405020304" pitchFamily="18" charset="0"/>
                      </a:rPr>
                      <m:t>𝜔</m:t>
                    </m:r>
                    <m:r>
                      <a:rPr lang="en-US" altLang="zh-CN" sz="2000" i="1" kern="100">
                        <a:latin typeface="Cambria Math" panose="02040503050406030204" pitchFamily="18" charset="0"/>
                        <a:cs typeface="Times New Roman" panose="02020603050405020304" pitchFamily="18" charset="0"/>
                      </a:rPr>
                      <m:t>𝑚𝑜𝑑</m:t>
                    </m:r>
                    <m:r>
                      <a:rPr lang="en-US" altLang="zh-CN" sz="2000" i="1" kern="100">
                        <a:latin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cs typeface="Times New Roman" panose="02020603050405020304" pitchFamily="18" charset="0"/>
                      </a:rPr>
                      <m:t>𝑛</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B5</a:t>
                </a:r>
                <a:r>
                  <a:rPr lang="zh-CN" altLang="zh-CN" sz="2000" kern="100" dirty="0">
                    <a:latin typeface="Calibri" pitchFamily="34" charset="0"/>
                    <a:cs typeface="Times New Roman" panose="02020603050405020304" pitchFamily="18" charset="0"/>
                  </a:rPr>
                  <a:t>：计算</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𝑋</m:t>
                        </m:r>
                        <m:r>
                          <a:rPr lang="en-US" altLang="zh-CN" sz="2000" i="1" kern="100">
                            <a:latin typeface="Cambria Math" panose="02040503050406030204" pitchFamily="18" charset="0"/>
                            <a:cs typeface="Times New Roman" panose="02020603050405020304" pitchFamily="18" charset="0"/>
                          </a:rPr>
                          <m:t>=</m:t>
                        </m:r>
                        <m:r>
                          <a:rPr lang="en-US" altLang="zh-CN" sz="2000"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𝑢</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𝐺</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𝑢</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𝑃</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oMath>
                </a14:m>
                <a:r>
                  <a:rPr lang="zh-CN" altLang="zh-CN" sz="2000" kern="100" dirty="0">
                    <a:latin typeface="Calibri" pitchFamily="34" charset="0"/>
                    <a:cs typeface="Times New Roman" panose="02020603050405020304" pitchFamily="18" charset="0"/>
                  </a:rPr>
                  <a:t>，</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B6</a:t>
                </a:r>
                <a:r>
                  <a:rPr lang="zh-CN" altLang="zh-CN" sz="2000" kern="100" dirty="0">
                    <a:latin typeface="Calibri" pitchFamily="34" charset="0"/>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𝑋</m:t>
                    </m:r>
                  </m:oMath>
                </a14:m>
                <a:r>
                  <a:rPr lang="zh-CN" altLang="zh-CN" sz="2000" kern="100" dirty="0">
                    <a:latin typeface="Calibri" pitchFamily="34" charset="0"/>
                    <a:cs typeface="Times New Roman" panose="02020603050405020304" pitchFamily="18" charset="0"/>
                  </a:rPr>
                  <a:t>为无穷远点，则签名验证不通过，否则</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𝑣</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𝑚𝑜𝑑</m:t>
                    </m:r>
                    <m:r>
                      <a:rPr lang="en-US" altLang="zh-CN" sz="2000" i="1" kern="100">
                        <a:latin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cs typeface="Times New Roman" panose="02020603050405020304" pitchFamily="18" charset="0"/>
                      </a:rPr>
                      <m:t>𝑛</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B7</a:t>
                </a:r>
                <a:r>
                  <a:rPr lang="zh-CN" altLang="zh-CN" sz="2000" kern="100" dirty="0">
                    <a:latin typeface="Calibri" pitchFamily="34" charset="0"/>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𝑣</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𝑟</m:t>
                    </m:r>
                  </m:oMath>
                </a14:m>
                <a:r>
                  <a:rPr lang="zh-CN" altLang="zh-CN" sz="2000" kern="100" dirty="0">
                    <a:latin typeface="Calibri" pitchFamily="34" charset="0"/>
                    <a:cs typeface="Times New Roman" panose="02020603050405020304" pitchFamily="18" charset="0"/>
                  </a:rPr>
                  <a:t>，则签名验证通过</a:t>
                </a:r>
                <a:endParaRPr lang="zh-CN" altLang="zh-CN" sz="2000" kern="100" dirty="0">
                  <a:latin typeface="Calibri" pitchFamily="34" charset="0"/>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2551611" y="4064450"/>
                <a:ext cx="7149737" cy="2246769"/>
              </a:xfrm>
              <a:prstGeom prst="rect">
                <a:avLst/>
              </a:prstGeom>
              <a:blipFill rotWithShape="1">
                <a:blip r:embed="rId2"/>
                <a:stretch>
                  <a:fillRect l="-3" t="-20" r="6" b="-13201"/>
                </a:stretch>
              </a:blipFill>
            </p:spPr>
            <p:txBody>
              <a:bodyPr/>
              <a:lstStyle/>
              <a:p>
                <a:r>
                  <a:rPr lang="zh-CN" altLang="en-US">
                    <a:noFill/>
                  </a:rPr>
                  <a:t> </a:t>
                </a:r>
              </a:p>
            </p:txBody>
          </p:sp>
        </mc:Fallback>
      </mc:AlternateContent>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zh-CN" altLang="en-US" dirty="0">
                <a:ea typeface="宋体" pitchFamily="2" charset="-122"/>
              </a:rPr>
              <a:t>签名算法的实际应用</a:t>
            </a:r>
            <a:endParaRPr lang="zh-CN" altLang="en-US" dirty="0">
              <a:ea typeface="宋体" pitchFamily="2" charset="-122"/>
            </a:endParaRPr>
          </a:p>
        </p:txBody>
      </p:sp>
      <p:sp>
        <p:nvSpPr>
          <p:cNvPr id="100356" name="Rectangle 3"/>
          <p:cNvSpPr>
            <a:spLocks noGrp="1" noChangeArrowheads="1"/>
          </p:cNvSpPr>
          <p:nvPr>
            <p:ph type="body" idx="1"/>
          </p:nvPr>
        </p:nvSpPr>
        <p:spPr>
          <a:xfrm>
            <a:off x="1097280" y="1845734"/>
            <a:ext cx="10058400" cy="4555066"/>
          </a:xfrm>
        </p:spPr>
        <p:txBody>
          <a:bodyPr>
            <a:normAutofit lnSpcReduction="10000"/>
          </a:bodyPr>
          <a:lstStyle/>
          <a:p>
            <a:pPr eaLnBrk="1" hangingPunct="1">
              <a:lnSpc>
                <a:spcPct val="90000"/>
              </a:lnSpc>
            </a:pPr>
            <a:r>
              <a:rPr lang="zh-CN" altLang="en-US" dirty="0">
                <a:ea typeface="宋体" pitchFamily="2" charset="-122"/>
              </a:rPr>
              <a:t>要求结合</a:t>
            </a:r>
            <a:r>
              <a:rPr lang="en-US" altLang="zh-CN" dirty="0">
                <a:ea typeface="宋体" pitchFamily="2" charset="-122"/>
              </a:rPr>
              <a:t>Hash</a:t>
            </a:r>
            <a:r>
              <a:rPr lang="zh-CN" altLang="en-US" dirty="0">
                <a:ea typeface="宋体" pitchFamily="2" charset="-122"/>
              </a:rPr>
              <a:t>算法的使用</a:t>
            </a:r>
            <a:endParaRPr lang="zh-CN" altLang="en-US" dirty="0">
              <a:ea typeface="宋体" pitchFamily="2" charset="-122"/>
            </a:endParaRPr>
          </a:p>
          <a:p>
            <a:pPr lvl="1" eaLnBrk="1" hangingPunct="1">
              <a:lnSpc>
                <a:spcPct val="90000"/>
              </a:lnSpc>
            </a:pPr>
            <a:r>
              <a:rPr lang="zh-CN" altLang="en-US" dirty="0">
                <a:ea typeface="宋体" pitchFamily="2" charset="-122"/>
              </a:rPr>
              <a:t>现有的各种签名算法都是和</a:t>
            </a:r>
            <a:r>
              <a:rPr lang="en-US" altLang="zh-CN" dirty="0">
                <a:ea typeface="宋体" pitchFamily="2" charset="-122"/>
              </a:rPr>
              <a:t>Hash</a:t>
            </a:r>
            <a:r>
              <a:rPr lang="zh-CN" altLang="en-US" dirty="0">
                <a:ea typeface="宋体" pitchFamily="2" charset="-122"/>
              </a:rPr>
              <a:t>结合使用</a:t>
            </a:r>
            <a:endParaRPr lang="zh-CN" altLang="en-US" dirty="0">
              <a:ea typeface="宋体" pitchFamily="2" charset="-122"/>
            </a:endParaRPr>
          </a:p>
          <a:p>
            <a:pPr lvl="2" eaLnBrk="1" hangingPunct="1">
              <a:lnSpc>
                <a:spcPct val="90000"/>
              </a:lnSpc>
            </a:pPr>
            <a:r>
              <a:rPr lang="zh-CN" altLang="en-US" dirty="0">
                <a:ea typeface="宋体" pitchFamily="2" charset="-122"/>
              </a:rPr>
              <a:t>符合分组长度，同时也减少了计算量，仅需</a:t>
            </a:r>
            <a:r>
              <a:rPr lang="en-US" altLang="zh-CN" dirty="0">
                <a:ea typeface="宋体" pitchFamily="2" charset="-122"/>
              </a:rPr>
              <a:t>1</a:t>
            </a:r>
            <a:r>
              <a:rPr lang="zh-CN" altLang="en-US" dirty="0">
                <a:ea typeface="宋体" pitchFamily="2" charset="-122"/>
              </a:rPr>
              <a:t>个分组的密钥计算</a:t>
            </a:r>
            <a:endParaRPr lang="en-US" altLang="zh-CN" dirty="0">
              <a:ea typeface="宋体" pitchFamily="2" charset="-122"/>
            </a:endParaRPr>
          </a:p>
          <a:p>
            <a:pPr lvl="2" eaLnBrk="1" hangingPunct="1">
              <a:lnSpc>
                <a:spcPct val="90000"/>
              </a:lnSpc>
            </a:pPr>
            <a:r>
              <a:rPr lang="zh-CN" altLang="en-US" dirty="0">
                <a:solidFill>
                  <a:srgbClr val="00B0F0"/>
                </a:solidFill>
                <a:ea typeface="宋体" pitchFamily="2" charset="-122"/>
              </a:rPr>
              <a:t>签名值输出为定长</a:t>
            </a:r>
            <a:endParaRPr lang="zh-CN" altLang="en-US" dirty="0">
              <a:solidFill>
                <a:srgbClr val="00B0F0"/>
              </a:solidFill>
              <a:ea typeface="宋体" pitchFamily="2" charset="-122"/>
            </a:endParaRPr>
          </a:p>
          <a:p>
            <a:pPr eaLnBrk="1" hangingPunct="1">
              <a:lnSpc>
                <a:spcPct val="90000"/>
              </a:lnSpc>
            </a:pPr>
            <a:r>
              <a:rPr lang="zh-CN" altLang="en-US" dirty="0">
                <a:ea typeface="宋体" pitchFamily="2" charset="-122"/>
              </a:rPr>
              <a:t>签名</a:t>
            </a:r>
            <a:endParaRPr lang="zh-CN" altLang="en-US" dirty="0">
              <a:ea typeface="宋体" pitchFamily="2" charset="-122"/>
            </a:endParaRPr>
          </a:p>
          <a:p>
            <a:pPr lvl="1" eaLnBrk="1" hangingPunct="1">
              <a:lnSpc>
                <a:spcPct val="90000"/>
              </a:lnSpc>
            </a:pPr>
            <a:r>
              <a:rPr lang="zh-CN" altLang="en-US" dirty="0">
                <a:ea typeface="宋体" pitchFamily="2" charset="-122"/>
              </a:rPr>
              <a:t>对明文做</a:t>
            </a:r>
            <a:r>
              <a:rPr lang="en-US" altLang="zh-CN" dirty="0">
                <a:ea typeface="宋体" pitchFamily="2" charset="-122"/>
              </a:rPr>
              <a:t>Hash</a:t>
            </a:r>
            <a:r>
              <a:rPr lang="zh-CN" altLang="en-US" dirty="0">
                <a:ea typeface="宋体" pitchFamily="2" charset="-122"/>
              </a:rPr>
              <a:t>计算，得到结果</a:t>
            </a:r>
            <a:r>
              <a:rPr lang="en-US" altLang="zh-CN" dirty="0">
                <a:ea typeface="宋体" pitchFamily="2" charset="-122"/>
              </a:rPr>
              <a:t>M</a:t>
            </a:r>
            <a:r>
              <a:rPr lang="zh-CN" altLang="en-US" dirty="0">
                <a:ea typeface="宋体" pitchFamily="2" charset="-122"/>
              </a:rPr>
              <a:t>（</a:t>
            </a:r>
            <a:r>
              <a:rPr lang="en-US" altLang="zh-CN" dirty="0">
                <a:ea typeface="宋体" pitchFamily="2" charset="-122"/>
              </a:rPr>
              <a:t>M</a:t>
            </a:r>
            <a:r>
              <a:rPr lang="zh-CN" altLang="en-US" dirty="0">
                <a:ea typeface="宋体" pitchFamily="2" charset="-122"/>
              </a:rPr>
              <a:t>的长度必然小于</a:t>
            </a:r>
            <a:r>
              <a:rPr lang="en-US" altLang="zh-CN" dirty="0">
                <a:ea typeface="宋体" pitchFamily="2" charset="-122"/>
              </a:rPr>
              <a:t>1</a:t>
            </a:r>
            <a:r>
              <a:rPr lang="zh-CN" altLang="en-US" dirty="0">
                <a:ea typeface="宋体" pitchFamily="2" charset="-122"/>
              </a:rPr>
              <a:t>个</a:t>
            </a:r>
            <a:r>
              <a:rPr lang="en-US" altLang="zh-CN" dirty="0">
                <a:ea typeface="宋体" pitchFamily="2" charset="-122"/>
              </a:rPr>
              <a:t>RSA</a:t>
            </a:r>
            <a:r>
              <a:rPr lang="zh-CN" altLang="en-US" dirty="0">
                <a:ea typeface="宋体" pitchFamily="2" charset="-122"/>
              </a:rPr>
              <a:t>分组）</a:t>
            </a:r>
            <a:endParaRPr lang="zh-CN" altLang="en-US" dirty="0">
              <a:ea typeface="宋体" pitchFamily="2" charset="-122"/>
            </a:endParaRPr>
          </a:p>
          <a:p>
            <a:pPr lvl="1" eaLnBrk="1" hangingPunct="1">
              <a:lnSpc>
                <a:spcPct val="90000"/>
              </a:lnSpc>
            </a:pPr>
            <a:r>
              <a:rPr lang="zh-CN" altLang="en-US" dirty="0">
                <a:ea typeface="宋体" pitchFamily="2" charset="-122"/>
              </a:rPr>
              <a:t>对</a:t>
            </a:r>
            <a:r>
              <a:rPr lang="en-US" altLang="zh-CN" dirty="0">
                <a:ea typeface="宋体" pitchFamily="2" charset="-122"/>
              </a:rPr>
              <a:t>M</a:t>
            </a:r>
            <a:r>
              <a:rPr lang="zh-CN" altLang="en-US" dirty="0">
                <a:ea typeface="宋体" pitchFamily="2" charset="-122"/>
              </a:rPr>
              <a:t>进行签名计算，得到结果</a:t>
            </a:r>
            <a:r>
              <a:rPr lang="en-US" altLang="zh-CN" dirty="0">
                <a:ea typeface="宋体" pitchFamily="2" charset="-122"/>
              </a:rPr>
              <a:t>S</a:t>
            </a:r>
            <a:endParaRPr lang="en-US" altLang="zh-CN" dirty="0">
              <a:ea typeface="宋体" pitchFamily="2" charset="-122"/>
            </a:endParaRPr>
          </a:p>
          <a:p>
            <a:pPr eaLnBrk="1" hangingPunct="1">
              <a:lnSpc>
                <a:spcPct val="90000"/>
              </a:lnSpc>
            </a:pPr>
            <a:r>
              <a:rPr lang="zh-CN" altLang="en-US" dirty="0">
                <a:ea typeface="宋体" pitchFamily="2" charset="-122"/>
              </a:rPr>
              <a:t>验证</a:t>
            </a:r>
            <a:endParaRPr lang="zh-CN" altLang="en-US" dirty="0">
              <a:ea typeface="宋体" pitchFamily="2" charset="-122"/>
            </a:endParaRPr>
          </a:p>
          <a:p>
            <a:pPr lvl="1" eaLnBrk="1" hangingPunct="1">
              <a:lnSpc>
                <a:spcPct val="90000"/>
              </a:lnSpc>
            </a:pPr>
            <a:r>
              <a:rPr lang="zh-CN" altLang="en-US" dirty="0">
                <a:ea typeface="宋体" pitchFamily="2" charset="-122"/>
              </a:rPr>
              <a:t>对明文做</a:t>
            </a:r>
            <a:r>
              <a:rPr lang="en-US" altLang="zh-CN" dirty="0">
                <a:ea typeface="宋体" pitchFamily="2" charset="-122"/>
              </a:rPr>
              <a:t>Hash</a:t>
            </a:r>
            <a:r>
              <a:rPr lang="zh-CN" altLang="en-US" dirty="0">
                <a:ea typeface="宋体" pitchFamily="2" charset="-122"/>
              </a:rPr>
              <a:t>计算，得到结果</a:t>
            </a:r>
            <a:r>
              <a:rPr lang="en-US" altLang="zh-CN" dirty="0">
                <a:ea typeface="宋体" pitchFamily="2" charset="-122"/>
              </a:rPr>
              <a:t>M</a:t>
            </a:r>
            <a:endParaRPr lang="en-US" altLang="zh-CN" dirty="0">
              <a:ea typeface="宋体" pitchFamily="2" charset="-122"/>
            </a:endParaRPr>
          </a:p>
          <a:p>
            <a:pPr lvl="1" eaLnBrk="1" hangingPunct="1">
              <a:lnSpc>
                <a:spcPct val="90000"/>
              </a:lnSpc>
            </a:pPr>
            <a:r>
              <a:rPr lang="zh-CN" altLang="en-US" dirty="0">
                <a:ea typeface="宋体" pitchFamily="2" charset="-122"/>
              </a:rPr>
              <a:t>对签名结果</a:t>
            </a:r>
            <a:r>
              <a:rPr lang="en-US" altLang="zh-CN" dirty="0">
                <a:ea typeface="宋体" pitchFamily="2" charset="-122"/>
              </a:rPr>
              <a:t>S</a:t>
            </a:r>
            <a:r>
              <a:rPr lang="zh-CN" altLang="en-US" dirty="0">
                <a:ea typeface="宋体" pitchFamily="2" charset="-122"/>
              </a:rPr>
              <a:t>进行验证计算，得到结果</a:t>
            </a:r>
            <a:r>
              <a:rPr lang="en-US" altLang="zh-CN" dirty="0">
                <a:ea typeface="宋体" pitchFamily="2" charset="-122"/>
              </a:rPr>
              <a:t>H</a:t>
            </a:r>
            <a:endParaRPr lang="en-US" altLang="zh-CN" dirty="0">
              <a:ea typeface="宋体" pitchFamily="2" charset="-122"/>
            </a:endParaRPr>
          </a:p>
          <a:p>
            <a:pPr lvl="1" eaLnBrk="1" hangingPunct="1">
              <a:lnSpc>
                <a:spcPct val="90000"/>
              </a:lnSpc>
            </a:pPr>
            <a:r>
              <a:rPr lang="zh-CN" altLang="en-US" dirty="0">
                <a:ea typeface="宋体" pitchFamily="2" charset="-122"/>
              </a:rPr>
              <a:t>比较</a:t>
            </a:r>
            <a:r>
              <a:rPr lang="en-US" altLang="zh-CN" dirty="0">
                <a:ea typeface="宋体" pitchFamily="2" charset="-122"/>
              </a:rPr>
              <a:t>H</a:t>
            </a:r>
            <a:r>
              <a:rPr lang="zh-CN" altLang="en-US" dirty="0">
                <a:ea typeface="宋体" pitchFamily="2" charset="-122"/>
              </a:rPr>
              <a:t>和</a:t>
            </a:r>
            <a:r>
              <a:rPr lang="en-US" altLang="zh-CN" dirty="0">
                <a:ea typeface="宋体" pitchFamily="2" charset="-122"/>
              </a:rPr>
              <a:t>M</a:t>
            </a:r>
            <a:r>
              <a:rPr lang="zh-CN" altLang="en-US" dirty="0">
                <a:ea typeface="宋体" pitchFamily="2" charset="-122"/>
              </a:rPr>
              <a:t>是否一致；一致则认为签名有效</a:t>
            </a:r>
            <a:endParaRPr lang="en-US" altLang="zh-CN" sz="2800" dirty="0">
              <a:ea typeface="宋体"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Diffie</a:t>
            </a:r>
            <a:r>
              <a:rPr lang="en-US" altLang="zh-CN" dirty="0"/>
              <a:t>-Hellman</a:t>
            </a:r>
            <a:r>
              <a:rPr lang="zh-CN" altLang="en-US" dirty="0"/>
              <a:t>密钥交换</a:t>
            </a:r>
            <a:endParaRPr lang="zh-CN" altLang="en-US" dirty="0"/>
          </a:p>
        </p:txBody>
      </p:sp>
      <p:sp>
        <p:nvSpPr>
          <p:cNvPr id="3" name="内容占位符 2"/>
          <p:cNvSpPr>
            <a:spLocks noGrp="1"/>
          </p:cNvSpPr>
          <p:nvPr>
            <p:ph idx="1"/>
          </p:nvPr>
        </p:nvSpPr>
        <p:spPr>
          <a:xfrm>
            <a:off x="1097280" y="1845734"/>
            <a:ext cx="10058400" cy="4503308"/>
          </a:xfrm>
        </p:spPr>
        <p:txBody>
          <a:bodyPr>
            <a:normAutofit/>
          </a:bodyPr>
          <a:lstStyle/>
          <a:p>
            <a:r>
              <a:rPr lang="zh-CN" altLang="en-US" dirty="0"/>
              <a:t>目的</a:t>
            </a:r>
            <a:endParaRPr lang="en-US" altLang="zh-CN" dirty="0"/>
          </a:p>
          <a:p>
            <a:pPr lvl="1"/>
            <a:r>
              <a:rPr lang="zh-CN" altLang="en-US" dirty="0"/>
              <a:t>使两个用户能安全地交换密钥，以便其在后续的通信中使用该密钥对消息进行加密</a:t>
            </a:r>
            <a:endParaRPr lang="en-US" altLang="zh-CN" dirty="0"/>
          </a:p>
          <a:p>
            <a:r>
              <a:rPr lang="zh-CN" altLang="en-US" dirty="0"/>
              <a:t>安全性</a:t>
            </a:r>
            <a:endParaRPr lang="en-US" altLang="zh-CN" dirty="0"/>
          </a:p>
          <a:p>
            <a:pPr lvl="1"/>
            <a:r>
              <a:rPr lang="zh-CN" altLang="en-US" dirty="0"/>
              <a:t>建立在计算离散对数是很困难的基础上</a:t>
            </a:r>
            <a:endParaRPr lang="en-US" altLang="zh-CN" dirty="0"/>
          </a:p>
          <a:p>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Diffie</a:t>
            </a:r>
            <a:r>
              <a:rPr lang="en-US" altLang="zh-CN" dirty="0"/>
              <a:t>-Hellman</a:t>
            </a:r>
            <a:r>
              <a:rPr lang="zh-CN" altLang="en-US" dirty="0"/>
              <a:t>密钥交换</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97280" y="1845733"/>
                <a:ext cx="10058400" cy="4510821"/>
              </a:xfrm>
            </p:spPr>
            <p:txBody>
              <a:bodyPr/>
              <a:lstStyle/>
              <a:p>
                <a:r>
                  <a:rPr lang="zh-CN" altLang="en-US" dirty="0"/>
                  <a:t>离散对数定义</a:t>
                </a:r>
                <a:endParaRPr lang="en-US" altLang="zh-CN" dirty="0"/>
              </a:p>
              <a:p>
                <a:pPr lvl="1"/>
                <a:r>
                  <a:rPr lang="zh-CN" altLang="en-US" dirty="0"/>
                  <a:t>素数</a:t>
                </a:r>
                <a:r>
                  <a:rPr lang="en-US" altLang="zh-CN" dirty="0"/>
                  <a:t>p,</a:t>
                </a:r>
                <a:r>
                  <a:rPr lang="zh-CN" altLang="en-US" dirty="0"/>
                  <a:t>本原根</a:t>
                </a:r>
                <a:r>
                  <a:rPr lang="en-US" altLang="zh-CN" dirty="0"/>
                  <a:t>g</a:t>
                </a:r>
                <a:endParaRPr lang="en-US" altLang="zh-CN" dirty="0"/>
              </a:p>
              <a:p>
                <a:pPr lvl="1"/>
                <a:r>
                  <a:rPr lang="zh-CN" altLang="en-US" dirty="0"/>
                  <a:t>对于任意整数</a:t>
                </a:r>
                <a:r>
                  <a:rPr lang="en-US" altLang="zh-CN" dirty="0"/>
                  <a:t>b</a:t>
                </a:r>
                <a:r>
                  <a:rPr lang="zh-CN" altLang="en-US" dirty="0"/>
                  <a:t>，可以找到惟一的指数</a:t>
                </a:r>
                <a:r>
                  <a:rPr lang="en-US" altLang="zh-CN" dirty="0" err="1"/>
                  <a:t>i</a:t>
                </a:r>
                <a:r>
                  <a:rPr lang="en-US" altLang="zh-CN" dirty="0"/>
                  <a:t>,</a:t>
                </a:r>
                <a:r>
                  <a:rPr lang="zh-CN" altLang="en-US" dirty="0"/>
                  <a:t>使得</a:t>
                </a:r>
                <a:endParaRPr lang="en-US" altLang="zh-CN" dirty="0"/>
              </a:p>
              <a:p>
                <a:pPr lvl="2"/>
                <a:r>
                  <a:rPr lang="en-US" altLang="zh-CN" dirty="0"/>
                  <a:t>b ≡ </a:t>
                </a:r>
                <a:r>
                  <a:rPr lang="en-US" altLang="zh-CN" dirty="0" err="1"/>
                  <a:t>g</a:t>
                </a:r>
                <a:r>
                  <a:rPr lang="en-US" altLang="zh-CN" baseline="30000" dirty="0" err="1"/>
                  <a:t>i</a:t>
                </a:r>
                <a:r>
                  <a:rPr lang="en-US" altLang="zh-CN" dirty="0" err="1"/>
                  <a:t>mod</a:t>
                </a:r>
                <a:r>
                  <a:rPr lang="en-US" altLang="zh-CN" dirty="0"/>
                  <a:t> p</a:t>
                </a:r>
                <a:r>
                  <a:rPr lang="zh-CN" altLang="en-US" dirty="0"/>
                  <a:t>，</a:t>
                </a:r>
                <a:r>
                  <a:rPr lang="en-US" altLang="zh-CN" dirty="0"/>
                  <a:t>0≤i ≤ p-1</a:t>
                </a:r>
                <a:endParaRPr lang="en-US" altLang="zh-CN" dirty="0"/>
              </a:p>
              <a:p>
                <a:pPr lvl="1"/>
                <a:r>
                  <a:rPr lang="zh-CN" altLang="en-US" dirty="0"/>
                  <a:t>指数</a:t>
                </a:r>
                <a:r>
                  <a:rPr lang="en-US" altLang="zh-CN" dirty="0" err="1"/>
                  <a:t>i</a:t>
                </a:r>
                <a:r>
                  <a:rPr lang="zh-CN" altLang="en-US" dirty="0"/>
                  <a:t>称为</a:t>
                </a:r>
                <a:r>
                  <a:rPr lang="en-US" altLang="zh-CN" dirty="0"/>
                  <a:t>b</a:t>
                </a:r>
                <a:r>
                  <a:rPr lang="zh-CN" altLang="en-US" dirty="0"/>
                  <a:t>的以</a:t>
                </a:r>
                <a:r>
                  <a:rPr lang="en-US" altLang="zh-CN" dirty="0"/>
                  <a:t>g</a:t>
                </a:r>
                <a:r>
                  <a:rPr lang="zh-CN" altLang="en-US" dirty="0"/>
                  <a:t>为底的离散对数，记为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𝑖𝑛𝑑</m:t>
                        </m:r>
                      </m:e>
                      <m:sub>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𝑝</m:t>
                        </m:r>
                      </m:sub>
                    </m:sSub>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endParaRPr lang="zh-CN" altLang="en-US"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97280" y="1845733"/>
                <a:ext cx="10058400" cy="4510821"/>
              </a:xfrm>
              <a:blipFill rotWithShape="1">
                <a:blip r:embed="rId1"/>
                <a:stretch>
                  <a:fillRect t="-9" b="5"/>
                </a:stretch>
              </a:blipFill>
            </p:spPr>
            <p:txBody>
              <a:bodyPr/>
              <a:lstStyle/>
              <a:p>
                <a:r>
                  <a:rPr lang="zh-CN" altLang="en-US">
                    <a:noFill/>
                  </a:rPr>
                  <a:t> </a:t>
                </a:r>
              </a:p>
            </p:txBody>
          </p:sp>
        </mc:Fallback>
      </mc:AlternateContent>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Diffie</a:t>
            </a:r>
            <a:r>
              <a:rPr lang="en-US" altLang="zh-CN" dirty="0"/>
              <a:t>-Hellman</a:t>
            </a:r>
            <a:r>
              <a:rPr lang="zh-CN" altLang="en-US" dirty="0"/>
              <a:t>密钥交换</a:t>
            </a:r>
            <a:r>
              <a:rPr lang="en-US" altLang="zh-CN" dirty="0"/>
              <a:t>-f</a:t>
            </a:r>
            <a:endParaRPr lang="en-US" altLang="zh-CN" dirty="0"/>
          </a:p>
        </p:txBody>
      </p:sp>
      <p:sp>
        <p:nvSpPr>
          <p:cNvPr id="3" name="内容占位符 2"/>
          <p:cNvSpPr>
            <a:spLocks noGrp="1"/>
          </p:cNvSpPr>
          <p:nvPr>
            <p:ph idx="1"/>
          </p:nvPr>
        </p:nvSpPr>
        <p:spPr/>
        <p:txBody>
          <a:bodyPr/>
          <a:lstStyle/>
          <a:p>
            <a:r>
              <a:rPr lang="zh-CN" altLang="en-US" dirty="0"/>
              <a:t>全局公开变量</a:t>
            </a:r>
            <a:endParaRPr lang="en-US" altLang="zh-CN" dirty="0"/>
          </a:p>
          <a:p>
            <a:pPr lvl="1"/>
            <a:r>
              <a:rPr lang="zh-CN" altLang="en-US" dirty="0"/>
              <a:t>素数</a:t>
            </a:r>
            <a:r>
              <a:rPr lang="en-US" altLang="zh-CN" dirty="0"/>
              <a:t>p</a:t>
            </a:r>
            <a:r>
              <a:rPr lang="zh-CN" altLang="en-US" dirty="0"/>
              <a:t>，</a:t>
            </a:r>
            <a:r>
              <a:rPr lang="en-US" altLang="zh-CN" dirty="0"/>
              <a:t>p</a:t>
            </a:r>
            <a:r>
              <a:rPr lang="zh-CN" altLang="en-US" dirty="0"/>
              <a:t>的本原根</a:t>
            </a:r>
            <a:r>
              <a:rPr lang="en-US" altLang="zh-CN" dirty="0"/>
              <a:t>g</a:t>
            </a:r>
            <a:endParaRPr lang="en-US" altLang="zh-CN" dirty="0"/>
          </a:p>
          <a:p>
            <a:r>
              <a:rPr lang="zh-CN" altLang="en-US" dirty="0"/>
              <a:t>密钥交换过程</a:t>
            </a:r>
            <a:endParaRPr lang="en-US" altLang="zh-CN" dirty="0"/>
          </a:p>
          <a:p>
            <a:endParaRPr lang="en-US" altLang="zh-CN" dirty="0"/>
          </a:p>
          <a:p>
            <a:endParaRPr lang="zh-CN" altLang="en-US" dirty="0"/>
          </a:p>
        </p:txBody>
      </p:sp>
      <p:sp>
        <p:nvSpPr>
          <p:cNvPr id="4" name="矩形 3"/>
          <p:cNvSpPr/>
          <p:nvPr/>
        </p:nvSpPr>
        <p:spPr>
          <a:xfrm>
            <a:off x="8041031" y="3462827"/>
            <a:ext cx="2880320" cy="321297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矩形 4"/>
          <p:cNvSpPr/>
          <p:nvPr/>
        </p:nvSpPr>
        <p:spPr>
          <a:xfrm>
            <a:off x="8261043" y="4239744"/>
            <a:ext cx="2490105" cy="43088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3720551" y="3462827"/>
            <a:ext cx="2880320" cy="321297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p:cNvSpPr/>
          <p:nvPr/>
        </p:nvSpPr>
        <p:spPr>
          <a:xfrm>
            <a:off x="3915658" y="3731748"/>
            <a:ext cx="2490105" cy="43088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文本框 7"/>
          <p:cNvSpPr txBox="1"/>
          <p:nvPr/>
        </p:nvSpPr>
        <p:spPr>
          <a:xfrm>
            <a:off x="4682856" y="3057236"/>
            <a:ext cx="955711" cy="430887"/>
          </a:xfrm>
          <a:prstGeom prst="rect">
            <a:avLst/>
          </a:prstGeom>
          <a:noFill/>
        </p:spPr>
        <p:txBody>
          <a:bodyPr wrap="none" rtlCol="0">
            <a:spAutoFit/>
          </a:bodyPr>
          <a:lstStyle/>
          <a:p>
            <a:r>
              <a:rPr lang="zh-CN" altLang="en-US" sz="2200" b="1" dirty="0"/>
              <a:t>用户</a:t>
            </a:r>
            <a:r>
              <a:rPr lang="en-US" altLang="zh-CN" sz="2200" b="1" dirty="0"/>
              <a:t>A</a:t>
            </a:r>
            <a:endParaRPr lang="zh-CN" altLang="en-US" sz="2200" b="1" dirty="0"/>
          </a:p>
        </p:txBody>
      </p:sp>
      <p:sp>
        <p:nvSpPr>
          <p:cNvPr id="9" name="文本框 8"/>
          <p:cNvSpPr txBox="1"/>
          <p:nvPr/>
        </p:nvSpPr>
        <p:spPr>
          <a:xfrm>
            <a:off x="9003336" y="3057235"/>
            <a:ext cx="910827" cy="430887"/>
          </a:xfrm>
          <a:prstGeom prst="rect">
            <a:avLst/>
          </a:prstGeom>
          <a:noFill/>
        </p:spPr>
        <p:txBody>
          <a:bodyPr wrap="none" rtlCol="0">
            <a:spAutoFit/>
          </a:bodyPr>
          <a:lstStyle/>
          <a:p>
            <a:r>
              <a:rPr lang="zh-CN" altLang="en-US" sz="2200" b="1" dirty="0"/>
              <a:t>用户</a:t>
            </a:r>
            <a:r>
              <a:rPr lang="en-US" altLang="zh-CN" sz="2200" b="1" dirty="0"/>
              <a:t>B</a:t>
            </a:r>
            <a:endParaRPr lang="zh-CN" altLang="en-US" sz="2200" b="1" dirty="0"/>
          </a:p>
        </p:txBody>
      </p:sp>
      <mc:AlternateContent xmlns:mc="http://schemas.openxmlformats.org/markup-compatibility/2006">
        <mc:Choice xmlns:a14="http://schemas.microsoft.com/office/drawing/2010/main" Requires="a14">
          <p:sp>
            <p:nvSpPr>
              <p:cNvPr id="10" name="文本框 9"/>
              <p:cNvSpPr txBox="1"/>
              <p:nvPr/>
            </p:nvSpPr>
            <p:spPr>
              <a:xfrm>
                <a:off x="3915658" y="3743274"/>
                <a:ext cx="2490105" cy="430887"/>
              </a:xfrm>
              <a:prstGeom prst="rect">
                <a:avLst/>
              </a:prstGeom>
              <a:noFill/>
            </p:spPr>
            <p:txBody>
              <a:bodyPr wrap="none" rtlCol="0">
                <a:spAutoFit/>
              </a:bodyPr>
              <a:lstStyle/>
              <a:p>
                <a:r>
                  <a:rPr lang="zh-CN" altLang="en-US" sz="2200" b="1" dirty="0"/>
                  <a:t>产生随机数</a:t>
                </a:r>
                <a14:m>
                  <m:oMath xmlns:m="http://schemas.openxmlformats.org/officeDocument/2006/math">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𝑿</m:t>
                        </m:r>
                      </m:e>
                      <m:sub>
                        <m:r>
                          <a:rPr lang="en-US" altLang="zh-CN" sz="2200" b="1" i="1">
                            <a:latin typeface="Cambria Math" panose="02040503050406030204" pitchFamily="18" charset="0"/>
                          </a:rPr>
                          <m:t>𝑨</m:t>
                        </m:r>
                      </m:sub>
                    </m:sSub>
                    <m:r>
                      <a:rPr lang="en-US" altLang="zh-CN" sz="2200" b="1">
                        <a:latin typeface="Cambria Math" panose="02040503050406030204" pitchFamily="18" charset="0"/>
                      </a:rPr>
                      <m:t>&lt;</m:t>
                    </m:r>
                    <m:r>
                      <a:rPr lang="en-US" altLang="zh-CN" sz="2200" b="1" i="1">
                        <a:latin typeface="Cambria Math" panose="02040503050406030204" pitchFamily="18" charset="0"/>
                      </a:rPr>
                      <m:t>𝒑</m:t>
                    </m:r>
                  </m:oMath>
                </a14:m>
                <a:endParaRPr lang="zh-CN" altLang="en-US" sz="2200" b="1" dirty="0"/>
              </a:p>
            </p:txBody>
          </p:sp>
        </mc:Choice>
        <mc:Fallback>
          <p:sp>
            <p:nvSpPr>
              <p:cNvPr id="10" name="文本框 9"/>
              <p:cNvSpPr txBox="1">
                <a:spLocks noRot="1" noChangeAspect="1" noMove="1" noResize="1" noEditPoints="1" noAdjustHandles="1" noChangeArrowheads="1" noChangeShapeType="1" noTextEdit="1"/>
              </p:cNvSpPr>
              <p:nvPr/>
            </p:nvSpPr>
            <p:spPr>
              <a:xfrm>
                <a:off x="3915658" y="3743274"/>
                <a:ext cx="2490105" cy="430887"/>
              </a:xfrm>
              <a:prstGeom prst="rect">
                <a:avLst/>
              </a:prstGeom>
              <a:blipFill rotWithShape="1">
                <a:blip r:embed="rId1"/>
                <a:stretch>
                  <a:fillRect l="-10" t="-136" r="21" b="-16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3752536" y="4406261"/>
                <a:ext cx="2816348" cy="436979"/>
              </a:xfrm>
              <a:prstGeom prst="rect">
                <a:avLst/>
              </a:prstGeom>
              <a:noFill/>
            </p:spPr>
            <p:txBody>
              <a:bodyPr wrap="none" rtlCol="0">
                <a:spAutoFit/>
              </a:bodyPr>
              <a:lstStyle/>
              <a:p>
                <a:r>
                  <a:rPr lang="zh-CN" altLang="en-US" sz="2200" b="1" dirty="0"/>
                  <a:t>计算</a:t>
                </a:r>
                <a14:m>
                  <m:oMath xmlns:m="http://schemas.openxmlformats.org/officeDocument/2006/math">
                    <m:sSup>
                      <m:sSupPr>
                        <m:ctrlPr>
                          <a:rPr lang="en-US" altLang="zh-CN" sz="2200" b="1" i="1">
                            <a:latin typeface="Cambria Math" panose="02040503050406030204" pitchFamily="18" charset="0"/>
                          </a:rPr>
                        </m:ctrlPr>
                      </m:sSupPr>
                      <m:e>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𝒀</m:t>
                            </m:r>
                          </m:e>
                          <m:sub>
                            <m:r>
                              <a:rPr lang="en-US" altLang="zh-CN" sz="2200" b="1" i="1">
                                <a:latin typeface="Cambria Math" panose="02040503050406030204" pitchFamily="18" charset="0"/>
                              </a:rPr>
                              <m:t>𝑨</m:t>
                            </m:r>
                          </m:sub>
                        </m:sSub>
                        <m:r>
                          <a:rPr lang="en-US" altLang="zh-CN" sz="2200" b="1" i="1">
                            <a:latin typeface="Cambria Math" panose="02040503050406030204" pitchFamily="18" charset="0"/>
                          </a:rPr>
                          <m:t>=</m:t>
                        </m:r>
                        <m:r>
                          <a:rPr lang="en-US" altLang="zh-CN" sz="2200" b="1" i="1">
                            <a:latin typeface="Cambria Math" panose="02040503050406030204" pitchFamily="18" charset="0"/>
                          </a:rPr>
                          <m:t>𝒈</m:t>
                        </m:r>
                      </m:e>
                      <m:sup>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𝑿</m:t>
                            </m:r>
                          </m:e>
                          <m:sub>
                            <m:r>
                              <a:rPr lang="en-US" altLang="zh-CN" sz="2200" b="1" i="1">
                                <a:latin typeface="Cambria Math" panose="02040503050406030204" pitchFamily="18" charset="0"/>
                              </a:rPr>
                              <m:t>𝑨</m:t>
                            </m:r>
                          </m:sub>
                        </m:sSub>
                      </m:sup>
                    </m:sSup>
                    <m:r>
                      <a:rPr lang="en-US" altLang="zh-CN" sz="2200" b="1" i="1">
                        <a:latin typeface="Cambria Math" panose="02040503050406030204" pitchFamily="18" charset="0"/>
                      </a:rPr>
                      <m:t> </m:t>
                    </m:r>
                    <m:r>
                      <a:rPr lang="en-US" altLang="zh-CN" sz="2200" b="1" i="1">
                        <a:latin typeface="Cambria Math" panose="02040503050406030204" pitchFamily="18" charset="0"/>
                      </a:rPr>
                      <m:t>𝒎𝒐𝒅</m:t>
                    </m:r>
                    <m:r>
                      <a:rPr lang="en-US" altLang="zh-CN" sz="2200" b="1" i="1">
                        <a:latin typeface="Cambria Math" panose="02040503050406030204" pitchFamily="18" charset="0"/>
                      </a:rPr>
                      <m:t> </m:t>
                    </m:r>
                    <m:r>
                      <a:rPr lang="en-US" altLang="zh-CN" sz="2200" b="1" i="1">
                        <a:latin typeface="Cambria Math" panose="02040503050406030204" pitchFamily="18" charset="0"/>
                      </a:rPr>
                      <m:t>𝒑</m:t>
                    </m:r>
                  </m:oMath>
                </a14:m>
                <a:endParaRPr lang="zh-CN" altLang="en-US" sz="2200" b="1" dirty="0"/>
              </a:p>
            </p:txBody>
          </p:sp>
        </mc:Choice>
        <mc:Fallback>
          <p:sp>
            <p:nvSpPr>
              <p:cNvPr id="11" name="文本框 10"/>
              <p:cNvSpPr txBox="1">
                <a:spLocks noRot="1" noChangeAspect="1" noMove="1" noResize="1" noEditPoints="1" noAdjustHandles="1" noChangeArrowheads="1" noChangeShapeType="1" noTextEdit="1"/>
              </p:cNvSpPr>
              <p:nvPr/>
            </p:nvSpPr>
            <p:spPr>
              <a:xfrm>
                <a:off x="3752536" y="4406261"/>
                <a:ext cx="2816348" cy="436979"/>
              </a:xfrm>
              <a:prstGeom prst="rect">
                <a:avLst/>
              </a:prstGeom>
              <a:blipFill rotWithShape="1">
                <a:blip r:embed="rId2"/>
                <a:stretch>
                  <a:fillRect l="-11" t="-144" r="16" b="-2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8105004" y="4936901"/>
                <a:ext cx="2951001" cy="436979"/>
              </a:xfrm>
              <a:prstGeom prst="rect">
                <a:avLst/>
              </a:prstGeom>
              <a:noFill/>
            </p:spPr>
            <p:txBody>
              <a:bodyPr wrap="none" rtlCol="0">
                <a:spAutoFit/>
              </a:bodyPr>
              <a:lstStyle/>
              <a:p>
                <a:r>
                  <a:rPr lang="zh-CN" altLang="en-US" sz="2200" b="1" dirty="0"/>
                  <a:t>计算</a:t>
                </a:r>
                <a14:m>
                  <m:oMath xmlns:m="http://schemas.openxmlformats.org/officeDocument/2006/math">
                    <m:sSup>
                      <m:sSupPr>
                        <m:ctrlPr>
                          <a:rPr lang="en-US" altLang="zh-CN" sz="2200" b="1" i="1">
                            <a:latin typeface="Cambria Math" panose="02040503050406030204" pitchFamily="18" charset="0"/>
                          </a:rPr>
                        </m:ctrlPr>
                      </m:sSupPr>
                      <m:e>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𝒀</m:t>
                            </m:r>
                          </m:e>
                          <m:sub>
                            <m:r>
                              <a:rPr lang="en-US" altLang="zh-CN" sz="2200" b="1" i="1">
                                <a:latin typeface="Cambria Math" panose="02040503050406030204" pitchFamily="18" charset="0"/>
                              </a:rPr>
                              <m:t>𝑩</m:t>
                            </m:r>
                          </m:sub>
                        </m:sSub>
                        <m:r>
                          <a:rPr lang="en-US" altLang="zh-CN" sz="2200" b="1" i="1">
                            <a:latin typeface="Cambria Math" panose="02040503050406030204" pitchFamily="18" charset="0"/>
                          </a:rPr>
                          <m:t>=</m:t>
                        </m:r>
                        <m:r>
                          <a:rPr lang="en-US" altLang="zh-CN" sz="2200" b="1" i="1">
                            <a:latin typeface="Cambria Math" panose="02040503050406030204" pitchFamily="18" charset="0"/>
                          </a:rPr>
                          <m:t>𝒈</m:t>
                        </m:r>
                      </m:e>
                      <m:sup>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𝑿</m:t>
                            </m:r>
                          </m:e>
                          <m:sub>
                            <m:r>
                              <a:rPr lang="en-US" altLang="zh-CN" sz="2200" b="1" i="1">
                                <a:latin typeface="Cambria Math" panose="02040503050406030204" pitchFamily="18" charset="0"/>
                              </a:rPr>
                              <m:t>𝑩</m:t>
                            </m:r>
                          </m:sub>
                        </m:sSub>
                      </m:sup>
                    </m:sSup>
                    <m:r>
                      <a:rPr lang="en-US" altLang="zh-CN" sz="2200" b="1" i="1">
                        <a:latin typeface="Cambria Math" panose="02040503050406030204" pitchFamily="18" charset="0"/>
                      </a:rPr>
                      <m:t> </m:t>
                    </m:r>
                    <m:r>
                      <a:rPr lang="en-US" altLang="zh-CN" sz="2200" b="1" i="1">
                        <a:latin typeface="Cambria Math" panose="02040503050406030204" pitchFamily="18" charset="0"/>
                      </a:rPr>
                      <m:t>𝒎𝒐𝒅</m:t>
                    </m:r>
                    <m:r>
                      <a:rPr lang="en-US" altLang="zh-CN" sz="2200" b="1" i="1">
                        <a:latin typeface="Cambria Math" panose="02040503050406030204" pitchFamily="18" charset="0"/>
                      </a:rPr>
                      <m:t> </m:t>
                    </m:r>
                    <m:r>
                      <a:rPr lang="en-US" altLang="zh-CN" sz="2200" b="1" i="1">
                        <a:latin typeface="Cambria Math" panose="02040503050406030204" pitchFamily="18" charset="0"/>
                      </a:rPr>
                      <m:t>𝒑</m:t>
                    </m:r>
                  </m:oMath>
                </a14:m>
                <a:endParaRPr lang="zh-CN" altLang="en-US" sz="2200" b="1" dirty="0"/>
              </a:p>
            </p:txBody>
          </p:sp>
        </mc:Choice>
        <mc:Fallback>
          <p:sp>
            <p:nvSpPr>
              <p:cNvPr id="12" name="文本框 11"/>
              <p:cNvSpPr txBox="1">
                <a:spLocks noRot="1" noChangeAspect="1" noMove="1" noResize="1" noEditPoints="1" noAdjustHandles="1" noChangeArrowheads="1" noChangeShapeType="1" noTextEdit="1"/>
              </p:cNvSpPr>
              <p:nvPr/>
            </p:nvSpPr>
            <p:spPr>
              <a:xfrm>
                <a:off x="8105004" y="4936901"/>
                <a:ext cx="2951001" cy="436979"/>
              </a:xfrm>
              <a:prstGeom prst="rect">
                <a:avLst/>
              </a:prstGeom>
              <a:blipFill rotWithShape="1">
                <a:blip r:embed="rId3"/>
                <a:stretch>
                  <a:fillRect l="-17" t="-94" r="1" b="-3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8342135" y="4247330"/>
                <a:ext cx="2502929" cy="430887"/>
              </a:xfrm>
              <a:prstGeom prst="rect">
                <a:avLst/>
              </a:prstGeom>
              <a:noFill/>
            </p:spPr>
            <p:txBody>
              <a:bodyPr wrap="none" rtlCol="0">
                <a:spAutoFit/>
              </a:bodyPr>
              <a:lstStyle/>
              <a:p>
                <a:r>
                  <a:rPr lang="zh-CN" altLang="en-US" sz="2200" b="1" dirty="0"/>
                  <a:t>产生随机数</a:t>
                </a:r>
                <a14:m>
                  <m:oMath xmlns:m="http://schemas.openxmlformats.org/officeDocument/2006/math">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𝑿</m:t>
                        </m:r>
                      </m:e>
                      <m:sub>
                        <m:r>
                          <a:rPr lang="en-US" altLang="zh-CN" sz="2200" b="1" i="1">
                            <a:latin typeface="Cambria Math" panose="02040503050406030204" pitchFamily="18" charset="0"/>
                          </a:rPr>
                          <m:t>𝑩</m:t>
                        </m:r>
                      </m:sub>
                    </m:sSub>
                    <m:r>
                      <a:rPr lang="en-US" altLang="zh-CN" sz="2200" b="1">
                        <a:latin typeface="Cambria Math" panose="02040503050406030204" pitchFamily="18" charset="0"/>
                      </a:rPr>
                      <m:t>&lt;</m:t>
                    </m:r>
                    <m:r>
                      <a:rPr lang="en-US" altLang="zh-CN" sz="2200" b="1" i="1">
                        <a:latin typeface="Cambria Math" panose="02040503050406030204" pitchFamily="18" charset="0"/>
                      </a:rPr>
                      <m:t>𝒑</m:t>
                    </m:r>
                  </m:oMath>
                </a14:m>
                <a:endParaRPr lang="zh-CN" altLang="en-US" sz="2200" b="1" dirty="0"/>
              </a:p>
            </p:txBody>
          </p:sp>
        </mc:Choice>
        <mc:Fallback>
          <p:sp>
            <p:nvSpPr>
              <p:cNvPr id="13" name="文本框 12"/>
              <p:cNvSpPr txBox="1">
                <a:spLocks noRot="1" noChangeAspect="1" noMove="1" noResize="1" noEditPoints="1" noAdjustHandles="1" noChangeArrowheads="1" noChangeShapeType="1" noTextEdit="1"/>
              </p:cNvSpPr>
              <p:nvPr/>
            </p:nvSpPr>
            <p:spPr>
              <a:xfrm>
                <a:off x="8342135" y="4247330"/>
                <a:ext cx="2502929" cy="430887"/>
              </a:xfrm>
              <a:prstGeom prst="rect">
                <a:avLst/>
              </a:prstGeom>
              <a:blipFill rotWithShape="1">
                <a:blip r:embed="rId4"/>
                <a:stretch>
                  <a:fillRect l="-6" t="-104" r="21" b="-17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3616280" y="5751654"/>
                <a:ext cx="3088859" cy="436979"/>
              </a:xfrm>
              <a:prstGeom prst="rect">
                <a:avLst/>
              </a:prstGeom>
              <a:noFill/>
            </p:spPr>
            <p:txBody>
              <a:bodyPr wrap="none" rtlCol="0">
                <a:spAutoFit/>
              </a:bodyPr>
              <a:lstStyle/>
              <a:p>
                <a:r>
                  <a:rPr lang="zh-CN" altLang="en-US" sz="2200" b="1" dirty="0"/>
                  <a:t>计算</a:t>
                </a:r>
                <a14:m>
                  <m:oMath xmlns:m="http://schemas.openxmlformats.org/officeDocument/2006/math">
                    <m:r>
                      <a:rPr lang="en-US" altLang="zh-CN" sz="2200" b="1" i="1">
                        <a:latin typeface="Cambria Math" panose="02040503050406030204" pitchFamily="18" charset="0"/>
                      </a:rPr>
                      <m:t> </m:t>
                    </m:r>
                    <m:sSup>
                      <m:sSupPr>
                        <m:ctrlPr>
                          <a:rPr lang="en-US" altLang="zh-CN" sz="2200" b="1" i="1">
                            <a:latin typeface="Cambria Math" panose="02040503050406030204" pitchFamily="18" charset="0"/>
                          </a:rPr>
                        </m:ctrlPr>
                      </m:sSupPr>
                      <m:e>
                        <m:r>
                          <a:rPr lang="en-US" altLang="zh-CN" sz="2200" b="1" i="1">
                            <a:latin typeface="Cambria Math" panose="02040503050406030204" pitchFamily="18" charset="0"/>
                          </a:rPr>
                          <m:t>𝑲</m:t>
                        </m:r>
                        <m:r>
                          <a:rPr lang="en-US" altLang="zh-CN" sz="2200" b="1" i="1">
                            <a:latin typeface="Cambria Math" panose="02040503050406030204" pitchFamily="18" charset="0"/>
                          </a:rPr>
                          <m:t>=(</m:t>
                        </m:r>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𝒀</m:t>
                            </m:r>
                          </m:e>
                          <m:sub>
                            <m:r>
                              <a:rPr lang="en-US" altLang="zh-CN" sz="2200" b="1" i="1">
                                <a:latin typeface="Cambria Math" panose="02040503050406030204" pitchFamily="18" charset="0"/>
                              </a:rPr>
                              <m:t>𝑩</m:t>
                            </m:r>
                          </m:sub>
                        </m:sSub>
                        <m:r>
                          <a:rPr lang="en-US" altLang="zh-CN" sz="2200" b="1" i="1">
                            <a:latin typeface="Cambria Math" panose="02040503050406030204" pitchFamily="18" charset="0"/>
                          </a:rPr>
                          <m:t>)</m:t>
                        </m:r>
                      </m:e>
                      <m:sup>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𝑿</m:t>
                            </m:r>
                          </m:e>
                          <m:sub>
                            <m:r>
                              <a:rPr lang="en-US" altLang="zh-CN" sz="2200" b="1" i="1">
                                <a:latin typeface="Cambria Math" panose="02040503050406030204" pitchFamily="18" charset="0"/>
                              </a:rPr>
                              <m:t>𝑨</m:t>
                            </m:r>
                          </m:sub>
                        </m:sSub>
                      </m:sup>
                    </m:sSup>
                    <m:r>
                      <a:rPr lang="en-US" altLang="zh-CN" sz="2200" b="1" i="1">
                        <a:latin typeface="Cambria Math" panose="02040503050406030204" pitchFamily="18" charset="0"/>
                      </a:rPr>
                      <m:t>𝒎𝒐𝒅</m:t>
                    </m:r>
                    <m:r>
                      <a:rPr lang="en-US" altLang="zh-CN" sz="2200" b="1" i="1">
                        <a:latin typeface="Cambria Math" panose="02040503050406030204" pitchFamily="18" charset="0"/>
                      </a:rPr>
                      <m:t> </m:t>
                    </m:r>
                    <m:r>
                      <a:rPr lang="en-US" altLang="zh-CN" sz="2200" b="1" i="1">
                        <a:latin typeface="Cambria Math" panose="02040503050406030204" pitchFamily="18" charset="0"/>
                      </a:rPr>
                      <m:t>𝒑</m:t>
                    </m:r>
                  </m:oMath>
                </a14:m>
                <a:endParaRPr lang="zh-CN" altLang="en-US" sz="2200" b="1" dirty="0"/>
              </a:p>
            </p:txBody>
          </p:sp>
        </mc:Choice>
        <mc:Fallback>
          <p:sp>
            <p:nvSpPr>
              <p:cNvPr id="14" name="文本框 13"/>
              <p:cNvSpPr txBox="1">
                <a:spLocks noRot="1" noChangeAspect="1" noMove="1" noResize="1" noEditPoints="1" noAdjustHandles="1" noChangeArrowheads="1" noChangeShapeType="1" noTextEdit="1"/>
              </p:cNvSpPr>
              <p:nvPr/>
            </p:nvSpPr>
            <p:spPr>
              <a:xfrm>
                <a:off x="3616280" y="5751654"/>
                <a:ext cx="3088859" cy="436979"/>
              </a:xfrm>
              <a:prstGeom prst="rect">
                <a:avLst/>
              </a:prstGeom>
              <a:blipFill rotWithShape="1">
                <a:blip r:embed="rId5"/>
                <a:stretch>
                  <a:fillRect l="-19" t="-105" r="6" b="-3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7936761" y="5748423"/>
                <a:ext cx="3197863" cy="436979"/>
              </a:xfrm>
              <a:prstGeom prst="rect">
                <a:avLst/>
              </a:prstGeom>
              <a:noFill/>
            </p:spPr>
            <p:txBody>
              <a:bodyPr wrap="none" rtlCol="0">
                <a:spAutoFit/>
              </a:bodyPr>
              <a:lstStyle/>
              <a:p>
                <a:r>
                  <a:rPr lang="zh-CN" altLang="en-US" sz="2200" b="1" dirty="0"/>
                  <a:t>计算</a:t>
                </a:r>
                <a14:m>
                  <m:oMath xmlns:m="http://schemas.openxmlformats.org/officeDocument/2006/math">
                    <m:r>
                      <a:rPr lang="en-US" altLang="zh-CN" sz="2200" b="1" i="1">
                        <a:latin typeface="Cambria Math" panose="02040503050406030204" pitchFamily="18" charset="0"/>
                      </a:rPr>
                      <m:t> </m:t>
                    </m:r>
                    <m:sSup>
                      <m:sSupPr>
                        <m:ctrlPr>
                          <a:rPr lang="en-US" altLang="zh-CN" sz="2200" b="1" i="1">
                            <a:latin typeface="Cambria Math" panose="02040503050406030204" pitchFamily="18" charset="0"/>
                          </a:rPr>
                        </m:ctrlPr>
                      </m:sSupPr>
                      <m:e>
                        <m:r>
                          <a:rPr lang="en-US" altLang="zh-CN" sz="2200" b="1" i="1">
                            <a:latin typeface="Cambria Math" panose="02040503050406030204" pitchFamily="18" charset="0"/>
                          </a:rPr>
                          <m:t>𝑲</m:t>
                        </m:r>
                        <m:r>
                          <a:rPr lang="en-US" altLang="zh-CN" sz="2200" b="1" i="1">
                            <a:latin typeface="Cambria Math" panose="02040503050406030204" pitchFamily="18" charset="0"/>
                          </a:rPr>
                          <m:t>=(</m:t>
                        </m:r>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𝒀</m:t>
                            </m:r>
                          </m:e>
                          <m:sub>
                            <m:r>
                              <a:rPr lang="en-US" altLang="zh-CN" sz="2200" b="1" i="1" smtClean="0">
                                <a:latin typeface="Cambria Math" panose="02040503050406030204" pitchFamily="18" charset="0"/>
                              </a:rPr>
                              <m:t>𝑨</m:t>
                            </m:r>
                          </m:sub>
                        </m:sSub>
                        <m:r>
                          <a:rPr lang="en-US" altLang="zh-CN" sz="2200" b="1" i="1">
                            <a:latin typeface="Cambria Math" panose="02040503050406030204" pitchFamily="18" charset="0"/>
                          </a:rPr>
                          <m:t>)</m:t>
                        </m:r>
                      </m:e>
                      <m:sup>
                        <m:sSub>
                          <m:sSubPr>
                            <m:ctrlPr>
                              <a:rPr lang="en-US" altLang="zh-CN" sz="2200" b="1" i="1">
                                <a:latin typeface="Cambria Math" panose="02040503050406030204" pitchFamily="18" charset="0"/>
                              </a:rPr>
                            </m:ctrlPr>
                          </m:sSubPr>
                          <m:e>
                            <m:r>
                              <a:rPr lang="en-US" altLang="zh-CN" sz="2200" b="1" i="1">
                                <a:latin typeface="Cambria Math" panose="02040503050406030204" pitchFamily="18" charset="0"/>
                              </a:rPr>
                              <m:t>𝑿</m:t>
                            </m:r>
                          </m:e>
                          <m:sub>
                            <m:r>
                              <a:rPr lang="en-US" altLang="zh-CN" sz="2200" b="1" i="1" smtClean="0">
                                <a:latin typeface="Cambria Math" panose="02040503050406030204" pitchFamily="18" charset="0"/>
                              </a:rPr>
                              <m:t>𝑩</m:t>
                            </m:r>
                          </m:sub>
                        </m:sSub>
                      </m:sup>
                    </m:sSup>
                    <m:r>
                      <a:rPr lang="en-US" altLang="zh-CN" sz="2200" b="1" i="1">
                        <a:latin typeface="Cambria Math" panose="02040503050406030204" pitchFamily="18" charset="0"/>
                      </a:rPr>
                      <m:t>𝒎𝒐𝒅</m:t>
                    </m:r>
                    <m:r>
                      <a:rPr lang="en-US" altLang="zh-CN" sz="2200" b="1" i="1">
                        <a:latin typeface="Cambria Math" panose="02040503050406030204" pitchFamily="18" charset="0"/>
                      </a:rPr>
                      <m:t> </m:t>
                    </m:r>
                    <m:r>
                      <a:rPr lang="en-US" altLang="zh-CN" sz="2200" b="1" i="1">
                        <a:latin typeface="Cambria Math" panose="02040503050406030204" pitchFamily="18" charset="0"/>
                      </a:rPr>
                      <m:t>𝒑</m:t>
                    </m:r>
                  </m:oMath>
                </a14:m>
                <a:endParaRPr lang="zh-CN" altLang="en-US" sz="2200" b="1" dirty="0"/>
              </a:p>
            </p:txBody>
          </p:sp>
        </mc:Choice>
        <mc:Fallback>
          <p:sp>
            <p:nvSpPr>
              <p:cNvPr id="15" name="文本框 14"/>
              <p:cNvSpPr txBox="1">
                <a:spLocks noRot="1" noChangeAspect="1" noMove="1" noResize="1" noEditPoints="1" noAdjustHandles="1" noChangeArrowheads="1" noChangeShapeType="1" noTextEdit="1"/>
              </p:cNvSpPr>
              <p:nvPr/>
            </p:nvSpPr>
            <p:spPr>
              <a:xfrm>
                <a:off x="7936761" y="5748423"/>
                <a:ext cx="3197863" cy="436979"/>
              </a:xfrm>
              <a:prstGeom prst="rect">
                <a:avLst/>
              </a:prstGeom>
              <a:blipFill rotWithShape="1">
                <a:blip r:embed="rId6"/>
                <a:stretch>
                  <a:fillRect l="-17" t="-92" r="17" b="-321"/>
                </a:stretch>
              </a:blipFill>
            </p:spPr>
            <p:txBody>
              <a:bodyPr/>
              <a:lstStyle/>
              <a:p>
                <a:r>
                  <a:rPr lang="zh-CN" altLang="en-US">
                    <a:noFill/>
                  </a:rPr>
                  <a:t> </a:t>
                </a:r>
              </a:p>
            </p:txBody>
          </p:sp>
        </mc:Fallback>
      </mc:AlternateContent>
      <p:cxnSp>
        <p:nvCxnSpPr>
          <p:cNvPr id="16" name="直接箭头连接符 15"/>
          <p:cNvCxnSpPr>
            <a:endCxn id="4" idx="1"/>
          </p:cNvCxnSpPr>
          <p:nvPr/>
        </p:nvCxnSpPr>
        <p:spPr>
          <a:xfrm>
            <a:off x="6600871" y="4678217"/>
            <a:ext cx="1440160" cy="3910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a:off x="6600871" y="5373880"/>
            <a:ext cx="1440160" cy="3745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8" name="矩形 17"/>
              <p:cNvSpPr/>
              <p:nvPr/>
            </p:nvSpPr>
            <p:spPr>
              <a:xfrm>
                <a:off x="7084336" y="4418782"/>
                <a:ext cx="627030"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𝒀</m:t>
                          </m:r>
                        </m:e>
                        <m:sub>
                          <m:r>
                            <a:rPr lang="en-US" altLang="zh-CN" sz="2400" b="1" i="1">
                              <a:latin typeface="Cambria Math" panose="02040503050406030204" pitchFamily="18" charset="0"/>
                            </a:rPr>
                            <m:t>𝑨</m:t>
                          </m:r>
                        </m:sub>
                      </m:sSub>
                    </m:oMath>
                  </m:oMathPara>
                </a14:m>
                <a:endParaRPr lang="zh-CN" altLang="en-US" sz="2400" dirty="0"/>
              </a:p>
            </p:txBody>
          </p:sp>
        </mc:Choice>
        <mc:Fallback>
          <p:sp>
            <p:nvSpPr>
              <p:cNvPr id="18" name="矩形 17"/>
              <p:cNvSpPr>
                <a:spLocks noRot="1" noChangeAspect="1" noMove="1" noResize="1" noEditPoints="1" noAdjustHandles="1" noChangeArrowheads="1" noChangeShapeType="1" noTextEdit="1"/>
              </p:cNvSpPr>
              <p:nvPr/>
            </p:nvSpPr>
            <p:spPr>
              <a:xfrm>
                <a:off x="7084336" y="4418782"/>
                <a:ext cx="627030" cy="461665"/>
              </a:xfrm>
              <a:prstGeom prst="rect">
                <a:avLst/>
              </a:prstGeom>
              <a:blipFill rotWithShape="1">
                <a:blip r:embed="rId7"/>
                <a:stretch>
                  <a:fillRect l="-44" t="-98" r="89" b="-26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p:cNvSpPr/>
              <p:nvPr/>
            </p:nvSpPr>
            <p:spPr>
              <a:xfrm>
                <a:off x="7104927" y="5039418"/>
                <a:ext cx="63985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𝒀</m:t>
                          </m:r>
                        </m:e>
                        <m:sub>
                          <m:r>
                            <a:rPr lang="en-US" altLang="zh-CN" sz="2400" b="1" i="1">
                              <a:latin typeface="Cambria Math" panose="02040503050406030204" pitchFamily="18" charset="0"/>
                            </a:rPr>
                            <m:t>𝑩</m:t>
                          </m:r>
                        </m:sub>
                      </m:sSub>
                    </m:oMath>
                  </m:oMathPara>
                </a14:m>
                <a:endParaRPr lang="zh-CN" altLang="en-US" sz="2400" dirty="0"/>
              </a:p>
            </p:txBody>
          </p:sp>
        </mc:Choice>
        <mc:Fallback>
          <p:sp>
            <p:nvSpPr>
              <p:cNvPr id="19" name="矩形 18"/>
              <p:cNvSpPr>
                <a:spLocks noRot="1" noChangeAspect="1" noMove="1" noResize="1" noEditPoints="1" noAdjustHandles="1" noChangeArrowheads="1" noChangeShapeType="1" noTextEdit="1"/>
              </p:cNvSpPr>
              <p:nvPr/>
            </p:nvSpPr>
            <p:spPr>
              <a:xfrm>
                <a:off x="7104927" y="5039418"/>
                <a:ext cx="639854" cy="461665"/>
              </a:xfrm>
              <a:prstGeom prst="rect">
                <a:avLst/>
              </a:prstGeom>
              <a:blipFill rotWithShape="1">
                <a:blip r:embed="rId8"/>
                <a:stretch>
                  <a:fillRect l="-85" t="-13" r="50" b="-2734"/>
                </a:stretch>
              </a:blipFill>
            </p:spPr>
            <p:txBody>
              <a:bodyPr/>
              <a:lstStyle/>
              <a:p>
                <a:r>
                  <a:rPr lang="zh-CN" altLang="en-US">
                    <a:noFill/>
                  </a:rPr>
                  <a:t> </a:t>
                </a:r>
              </a:p>
            </p:txBody>
          </p:sp>
        </mc:Fallback>
      </mc:AlternateContent>
      <p:sp>
        <p:nvSpPr>
          <p:cNvPr id="20" name="文本框 19"/>
          <p:cNvSpPr txBox="1"/>
          <p:nvPr/>
        </p:nvSpPr>
        <p:spPr>
          <a:xfrm>
            <a:off x="6991255" y="3464878"/>
            <a:ext cx="800219" cy="830997"/>
          </a:xfrm>
          <a:prstGeom prst="rect">
            <a:avLst/>
          </a:prstGeom>
          <a:noFill/>
        </p:spPr>
        <p:txBody>
          <a:bodyPr wrap="none" rtlCol="0">
            <a:spAutoFit/>
          </a:bodyPr>
          <a:lstStyle/>
          <a:p>
            <a:r>
              <a:rPr lang="zh-CN" altLang="en-US" sz="2400" dirty="0"/>
              <a:t>秘密</a:t>
            </a:r>
            <a:endParaRPr lang="en-US" altLang="zh-CN" sz="2400" dirty="0"/>
          </a:p>
          <a:p>
            <a:r>
              <a:rPr lang="zh-CN" altLang="en-US" sz="2400" dirty="0"/>
              <a:t>数据</a:t>
            </a:r>
            <a:endParaRPr lang="zh-CN" altLang="en-US" sz="2400" dirty="0"/>
          </a:p>
        </p:txBody>
      </p:sp>
      <p:cxnSp>
        <p:nvCxnSpPr>
          <p:cNvPr id="21" name="直接箭头连接符 20"/>
          <p:cNvCxnSpPr>
            <a:stCxn id="20" idx="1"/>
            <a:endCxn id="10" idx="3"/>
          </p:cNvCxnSpPr>
          <p:nvPr/>
        </p:nvCxnSpPr>
        <p:spPr>
          <a:xfrm flipH="1">
            <a:off x="6405762" y="3880377"/>
            <a:ext cx="585492" cy="78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20" idx="3"/>
            <a:endCxn id="5" idx="1"/>
          </p:cNvCxnSpPr>
          <p:nvPr/>
        </p:nvCxnSpPr>
        <p:spPr>
          <a:xfrm>
            <a:off x="7791474" y="3880377"/>
            <a:ext cx="469569" cy="574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25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nodeType="withEffect">
                                  <p:stCondLst>
                                    <p:cond delay="25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25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250"/>
                            </p:stCondLst>
                            <p:childTnLst>
                              <p:par>
                                <p:cTn id="34" presetID="1"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animBg="1"/>
      <p:bldP spid="11" grpId="0" animBg="1"/>
      <p:bldP spid="12" grpId="0" animBg="1"/>
      <p:bldP spid="13" grpId="0" animBg="1"/>
      <p:bldP spid="14" grpId="0" animBg="1"/>
      <p:bldP spid="15" grpId="0" animBg="1"/>
      <p:bldP spid="18" grpId="0" animBg="1"/>
      <p:bldP spid="19" grpId="0" animBg="1"/>
      <p:bldP spid="20"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宋体" pitchFamily="2" charset="-122"/>
              </a:rPr>
              <a:t>Diffie</a:t>
            </a:r>
            <a:r>
              <a:rPr lang="en-US" altLang="zh-CN" dirty="0">
                <a:ea typeface="宋体" pitchFamily="2" charset="-122"/>
              </a:rPr>
              <a:t>-Hellman</a:t>
            </a:r>
            <a:r>
              <a:rPr lang="zh-CN" altLang="en-US" dirty="0">
                <a:ea typeface="宋体" pitchFamily="2" charset="-122"/>
              </a:rPr>
              <a:t>密钥交换</a:t>
            </a:r>
            <a:endParaRPr lang="zh-CN" altLang="en-US" dirty="0"/>
          </a:p>
        </p:txBody>
      </p:sp>
      <p:sp>
        <p:nvSpPr>
          <p:cNvPr id="3" name="内容占位符 2"/>
          <p:cNvSpPr>
            <a:spLocks noGrp="1"/>
          </p:cNvSpPr>
          <p:nvPr>
            <p:ph idx="1"/>
          </p:nvPr>
        </p:nvSpPr>
        <p:spPr>
          <a:xfrm>
            <a:off x="1097280" y="1845733"/>
            <a:ext cx="10058400" cy="4348589"/>
          </a:xfrm>
        </p:spPr>
        <p:txBody>
          <a:bodyPr/>
          <a:lstStyle/>
          <a:p>
            <a:r>
              <a:rPr lang="zh-CN" altLang="en-US" dirty="0"/>
              <a:t>安全性</a:t>
            </a:r>
            <a:endParaRPr lang="en-US" altLang="zh-CN" dirty="0"/>
          </a:p>
          <a:p>
            <a:pPr lvl="1"/>
            <a:r>
              <a:rPr lang="zh-CN" altLang="en-US" dirty="0"/>
              <a:t>攻击者只能通过</a:t>
            </a:r>
            <a:r>
              <a:rPr lang="en-US" altLang="zh-CN" dirty="0"/>
              <a:t>p, g, Y</a:t>
            </a:r>
            <a:r>
              <a:rPr lang="en-US" altLang="zh-CN" baseline="-25000" dirty="0"/>
              <a:t>A</a:t>
            </a:r>
            <a:r>
              <a:rPr lang="en-US" altLang="zh-CN" dirty="0"/>
              <a:t>, Y</a:t>
            </a:r>
            <a:r>
              <a:rPr lang="en-US" altLang="zh-CN" baseline="-25000" dirty="0"/>
              <a:t>B</a:t>
            </a:r>
            <a:r>
              <a:rPr lang="zh-CN" altLang="en-US" dirty="0"/>
              <a:t>来进行攻击</a:t>
            </a:r>
            <a:endParaRPr lang="en-US" altLang="zh-CN" dirty="0"/>
          </a:p>
          <a:p>
            <a:pPr lvl="1"/>
            <a:r>
              <a:rPr lang="zh-CN" altLang="en-US" dirty="0"/>
              <a:t>必须进行离散对数计算</a:t>
            </a:r>
            <a:endParaRPr lang="en-US" altLang="zh-CN" dirty="0"/>
          </a:p>
          <a:p>
            <a:pPr lvl="2"/>
            <a:r>
              <a:rPr lang="en-US" altLang="zh-CN" dirty="0"/>
              <a:t>X</a:t>
            </a:r>
            <a:r>
              <a:rPr lang="en-US" altLang="zh-CN" baseline="-25000" dirty="0"/>
              <a:t>B</a:t>
            </a:r>
            <a:r>
              <a:rPr lang="en-US" altLang="zh-CN" dirty="0"/>
              <a:t>=</a:t>
            </a:r>
            <a:r>
              <a:rPr lang="en-US" altLang="zh-CN" dirty="0" err="1"/>
              <a:t>ind</a:t>
            </a:r>
            <a:r>
              <a:rPr lang="en-US" altLang="zh-CN" baseline="-25000" dirty="0" err="1"/>
              <a:t>g,p</a:t>
            </a:r>
            <a:r>
              <a:rPr lang="en-US" altLang="zh-CN" dirty="0"/>
              <a:t>(Y</a:t>
            </a:r>
            <a:r>
              <a:rPr lang="en-US" altLang="zh-CN" baseline="-25000" dirty="0"/>
              <a:t>B</a:t>
            </a:r>
            <a:r>
              <a:rPr lang="en-US" altLang="zh-CN" dirty="0"/>
              <a:t>)</a:t>
            </a:r>
            <a:endParaRPr lang="en-US" altLang="zh-CN" dirty="0"/>
          </a:p>
          <a:p>
            <a:pPr lvl="1"/>
            <a:r>
              <a:rPr lang="zh-CN" altLang="en-US" dirty="0"/>
              <a:t>对于大素数</a:t>
            </a:r>
            <a:endParaRPr lang="en-US" altLang="zh-CN" dirty="0"/>
          </a:p>
          <a:p>
            <a:pPr lvl="2"/>
            <a:r>
              <a:rPr lang="zh-CN" altLang="en-US" dirty="0"/>
              <a:t>模幂运算相对容易</a:t>
            </a:r>
            <a:endParaRPr lang="en-US" altLang="zh-CN" dirty="0"/>
          </a:p>
          <a:p>
            <a:pPr lvl="2"/>
            <a:r>
              <a:rPr lang="zh-CN" altLang="en-US" dirty="0"/>
              <a:t>求离散对数被认为是不可能的</a:t>
            </a:r>
            <a:endParaRPr lang="zh-CN" altLang="zh-CN" dirty="0"/>
          </a:p>
          <a:p>
            <a:pPr lvl="1"/>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消息鉴别码</a:t>
            </a:r>
            <a:r>
              <a:rPr lang="en-US" altLang="zh-CN" dirty="0"/>
              <a:t>(MAC)-f</a:t>
            </a:r>
            <a:endParaRPr lang="zh-CN" altLang="en-US" dirty="0"/>
          </a:p>
        </p:txBody>
      </p:sp>
      <p:sp>
        <p:nvSpPr>
          <p:cNvPr id="3" name="内容占位符 2"/>
          <p:cNvSpPr>
            <a:spLocks noGrp="1"/>
          </p:cNvSpPr>
          <p:nvPr>
            <p:ph idx="1"/>
          </p:nvPr>
        </p:nvSpPr>
        <p:spPr/>
        <p:txBody>
          <a:bodyPr/>
          <a:lstStyle/>
          <a:p>
            <a:r>
              <a:rPr lang="en-US" altLang="zh-CN" dirty="0"/>
              <a:t>Message authentication code</a:t>
            </a:r>
            <a:r>
              <a:rPr lang="zh-CN" altLang="en-US" dirty="0"/>
              <a:t>（</a:t>
            </a:r>
            <a:r>
              <a:rPr lang="en-US" altLang="zh-CN" dirty="0"/>
              <a:t>MAC</a:t>
            </a:r>
            <a:r>
              <a:rPr lang="zh-CN" altLang="en-US" dirty="0"/>
              <a:t>）</a:t>
            </a:r>
            <a:endParaRPr lang="en-US" altLang="zh-CN" dirty="0"/>
          </a:p>
          <a:p>
            <a:pPr lvl="1"/>
            <a:r>
              <a:rPr lang="zh-CN" altLang="en-US" dirty="0"/>
              <a:t>验证消息的完整性</a:t>
            </a:r>
            <a:endParaRPr lang="en-US" altLang="zh-CN" dirty="0"/>
          </a:p>
          <a:p>
            <a:pPr lvl="1"/>
            <a:r>
              <a:rPr lang="zh-CN" altLang="en-US" dirty="0"/>
              <a:t>验证消息来源的可靠性</a:t>
            </a:r>
            <a:endParaRPr lang="en-US" altLang="zh-CN" dirty="0"/>
          </a:p>
          <a:p>
            <a:pPr lvl="1"/>
            <a:r>
              <a:rPr lang="zh-CN" altLang="en-US" dirty="0"/>
              <a:t>来源于特定的发起方，且中间没有被改动</a:t>
            </a:r>
            <a:endParaRPr lang="en-US" altLang="zh-CN" dirty="0"/>
          </a:p>
          <a:p>
            <a:pPr lvl="1"/>
            <a:endParaRPr lang="en-US" altLang="zh-CN" dirty="0"/>
          </a:p>
          <a:p>
            <a:pPr lvl="1"/>
            <a:r>
              <a:rPr lang="zh-CN" altLang="en-US" dirty="0"/>
              <a:t>数字签名也消息鉴别的一种方法</a:t>
            </a:r>
            <a:endParaRPr lang="en-US" altLang="zh-CN" dirty="0"/>
          </a:p>
          <a:p>
            <a:pPr lvl="2"/>
            <a:r>
              <a:rPr lang="en-US" altLang="zh-CN" dirty="0"/>
              <a:t>MAC</a:t>
            </a:r>
            <a:r>
              <a:rPr lang="zh-CN" altLang="en-US" dirty="0"/>
              <a:t>的计算速度更快；实际中，会结合使用</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a:ea typeface="宋体" pitchFamily="2" charset="-122"/>
              </a:rPr>
              <a:t>内容</a:t>
            </a:r>
            <a:endParaRPr lang="zh-CN" altLang="en-US" dirty="0">
              <a:ea typeface="宋体" pitchFamily="2" charset="-122"/>
            </a:endParaRPr>
          </a:p>
        </p:txBody>
      </p:sp>
      <p:sp>
        <p:nvSpPr>
          <p:cNvPr id="13316" name="Rectangle 3"/>
          <p:cNvSpPr>
            <a:spLocks noGrp="1" noChangeArrowheads="1"/>
          </p:cNvSpPr>
          <p:nvPr>
            <p:ph idx="1"/>
          </p:nvPr>
        </p:nvSpPr>
        <p:spPr>
          <a:xfrm>
            <a:off x="1097280" y="1845733"/>
            <a:ext cx="10058400" cy="4502815"/>
          </a:xfrm>
        </p:spPr>
        <p:txBody>
          <a:bodyPr>
            <a:normAutofit/>
          </a:bodyPr>
          <a:lstStyle/>
          <a:p>
            <a:pPr eaLnBrk="1" hangingPunct="1">
              <a:lnSpc>
                <a:spcPct val="90000"/>
              </a:lnSpc>
            </a:pPr>
            <a:r>
              <a:rPr lang="zh-CN" altLang="en-US" dirty="0">
                <a:ea typeface="宋体" pitchFamily="2" charset="-122"/>
              </a:rPr>
              <a:t>密码学中常用的概念</a:t>
            </a:r>
            <a:endParaRPr lang="en-US" altLang="zh-CN" dirty="0">
              <a:ea typeface="宋体" pitchFamily="2" charset="-122"/>
            </a:endParaRPr>
          </a:p>
          <a:p>
            <a:pPr lvl="1">
              <a:lnSpc>
                <a:spcPct val="90000"/>
              </a:lnSpc>
            </a:pPr>
            <a:r>
              <a:rPr lang="zh-CN" altLang="en-US" dirty="0">
                <a:ea typeface="宋体" pitchFamily="2" charset="-122"/>
              </a:rPr>
              <a:t>后续的认证</a:t>
            </a:r>
            <a:r>
              <a:rPr lang="en-US" altLang="zh-CN" dirty="0">
                <a:ea typeface="宋体" pitchFamily="2" charset="-122"/>
              </a:rPr>
              <a:t>/</a:t>
            </a:r>
            <a:r>
              <a:rPr lang="zh-CN" altLang="en-US" dirty="0">
                <a:ea typeface="宋体" pitchFamily="2" charset="-122"/>
              </a:rPr>
              <a:t>身份鉴别的基础工具</a:t>
            </a:r>
            <a:endParaRPr lang="en-US" altLang="zh-CN" dirty="0">
              <a:ea typeface="宋体" pitchFamily="2" charset="-122"/>
            </a:endParaRPr>
          </a:p>
          <a:p>
            <a:pPr eaLnBrk="1" hangingPunct="1">
              <a:lnSpc>
                <a:spcPct val="90000"/>
              </a:lnSpc>
            </a:pPr>
            <a:r>
              <a:rPr lang="zh-CN" altLang="en-US" b="1" dirty="0">
                <a:solidFill>
                  <a:srgbClr val="0070C0"/>
                </a:solidFill>
                <a:ea typeface="宋体" pitchFamily="2" charset="-122"/>
              </a:rPr>
              <a:t>对称密码算法</a:t>
            </a:r>
            <a:endParaRPr lang="zh-CN" altLang="en-US" b="1" dirty="0">
              <a:solidFill>
                <a:srgbClr val="0070C0"/>
              </a:solidFill>
              <a:ea typeface="宋体" pitchFamily="2" charset="-122"/>
            </a:endParaRPr>
          </a:p>
          <a:p>
            <a:pPr eaLnBrk="1" hangingPunct="1">
              <a:lnSpc>
                <a:spcPct val="90000"/>
              </a:lnSpc>
            </a:pPr>
            <a:r>
              <a:rPr lang="zh-CN" altLang="en-US" dirty="0">
                <a:ea typeface="宋体" pitchFamily="2" charset="-122"/>
              </a:rPr>
              <a:t>非对称密码算法</a:t>
            </a:r>
            <a:endParaRPr lang="en-US" altLang="zh-CN" dirty="0">
              <a:ea typeface="宋体" pitchFamily="2" charset="-122"/>
            </a:endParaRPr>
          </a:p>
          <a:p>
            <a:pPr eaLnBrk="1" hangingPunct="1">
              <a:lnSpc>
                <a:spcPct val="90000"/>
              </a:lnSpc>
            </a:pPr>
            <a:r>
              <a:rPr lang="zh-CN" altLang="en-US" dirty="0">
                <a:ea typeface="宋体" pitchFamily="2" charset="-122"/>
              </a:rPr>
              <a:t>杂凑算法（</a:t>
            </a:r>
            <a:r>
              <a:rPr lang="en-US" altLang="zh-CN" dirty="0">
                <a:ea typeface="宋体" pitchFamily="2" charset="-122"/>
              </a:rPr>
              <a:t>HASH</a:t>
            </a:r>
            <a:r>
              <a:rPr lang="zh-CN" altLang="en-US" dirty="0">
                <a:ea typeface="宋体" pitchFamily="2" charset="-122"/>
              </a:rPr>
              <a:t>）</a:t>
            </a:r>
            <a:endParaRPr lang="zh-CN" altLang="en-US" dirty="0">
              <a:ea typeface="宋体" pitchFamily="2" charset="-122"/>
            </a:endParaRPr>
          </a:p>
          <a:p>
            <a:pPr>
              <a:lnSpc>
                <a:spcPct val="90000"/>
              </a:lnSpc>
            </a:pPr>
            <a:r>
              <a:rPr lang="zh-CN" altLang="en-US" dirty="0"/>
              <a:t>密码算法应用</a:t>
            </a:r>
            <a:endParaRPr lang="en-US" altLang="zh-CN" dirty="0"/>
          </a:p>
          <a:p>
            <a:pPr lvl="1">
              <a:lnSpc>
                <a:spcPct val="90000"/>
              </a:lnSpc>
            </a:pPr>
            <a:r>
              <a:rPr lang="zh-CN" altLang="en-US" dirty="0"/>
              <a:t>分组密码算法加密模式</a:t>
            </a:r>
            <a:endParaRPr lang="en-US" altLang="zh-CN" dirty="0"/>
          </a:p>
          <a:p>
            <a:pPr lvl="1">
              <a:lnSpc>
                <a:spcPct val="90000"/>
              </a:lnSpc>
            </a:pPr>
            <a:r>
              <a:rPr lang="zh-CN" altLang="en-US" dirty="0"/>
              <a:t>数字签名、</a:t>
            </a:r>
            <a:r>
              <a:rPr lang="en-US" altLang="zh-CN" dirty="0"/>
              <a:t>HMAC</a:t>
            </a:r>
            <a:r>
              <a:rPr lang="zh-CN" altLang="en-US" dirty="0"/>
              <a:t>、密钥交换、可鉴别加密</a:t>
            </a:r>
            <a:endParaRPr lang="zh-CN" altLang="en-US" dirty="0">
              <a:ea typeface="宋体" pitchFamily="2" charset="-122"/>
            </a:endParaRPr>
          </a:p>
        </p:txBody>
      </p:sp>
      <p:sp>
        <p:nvSpPr>
          <p:cNvPr id="13314" name="灯片编号占位符 5"/>
          <p:cNvSpPr>
            <a:spLocks noGrp="1"/>
          </p:cNvSpPr>
          <p:nvPr>
            <p:ph type="sldNum" sz="quarter" idx="12"/>
          </p:nvPr>
        </p:nvSpPr>
        <p:spPr>
          <a:xfrm>
            <a:off x="8305800" y="6172200"/>
            <a:ext cx="1905000" cy="457200"/>
          </a:xfrm>
          <a:prstGeom prst="rect">
            <a:avLst/>
          </a:prstGeom>
          <a:noFill/>
        </p:spPr>
        <p:txBody>
          <a:bodyPr/>
          <a:lstStyle/>
          <a:p>
            <a:fld id="{19D116E5-F086-43D3-8542-0943E16AA3F9}" type="slidenum">
              <a:rPr lang="zh-CN" altLang="en-US" smtClean="0"/>
            </a:fld>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消息鉴别码</a:t>
            </a:r>
            <a:r>
              <a:rPr lang="en-US" altLang="zh-CN" dirty="0"/>
              <a:t>-f</a:t>
            </a:r>
            <a:endParaRPr lang="en-US" altLang="zh-CN" dirty="0"/>
          </a:p>
        </p:txBody>
      </p:sp>
      <p:sp>
        <p:nvSpPr>
          <p:cNvPr id="3" name="内容占位符 2"/>
          <p:cNvSpPr>
            <a:spLocks noGrp="1"/>
          </p:cNvSpPr>
          <p:nvPr>
            <p:ph idx="1"/>
          </p:nvPr>
        </p:nvSpPr>
        <p:spPr/>
        <p:txBody>
          <a:bodyPr/>
          <a:lstStyle/>
          <a:p>
            <a:r>
              <a:rPr lang="zh-CN" altLang="en-US" dirty="0"/>
              <a:t>特点</a:t>
            </a:r>
            <a:endParaRPr lang="en-US" altLang="zh-CN" dirty="0"/>
          </a:p>
          <a:p>
            <a:pPr lvl="1"/>
            <a:r>
              <a:rPr lang="zh-CN" altLang="en-US" dirty="0"/>
              <a:t>消息和密钥的函数，产生定长的值</a:t>
            </a:r>
            <a:endParaRPr lang="en-US" altLang="zh-CN" dirty="0"/>
          </a:p>
          <a:p>
            <a:pPr lvl="1"/>
            <a:r>
              <a:rPr lang="en-US" altLang="zh-CN" dirty="0"/>
              <a:t>MAC = C(K, M)</a:t>
            </a:r>
            <a:r>
              <a:rPr lang="zh-CN" altLang="en-US" dirty="0"/>
              <a:t>， 其中</a:t>
            </a:r>
            <a:r>
              <a:rPr lang="en-US" altLang="zh-CN" dirty="0"/>
              <a:t>K</a:t>
            </a:r>
            <a:r>
              <a:rPr lang="zh-CN" altLang="en-US" dirty="0"/>
              <a:t>为密钥，</a:t>
            </a:r>
            <a:r>
              <a:rPr lang="en-US" altLang="zh-CN" dirty="0"/>
              <a:t>M</a:t>
            </a:r>
            <a:r>
              <a:rPr lang="zh-CN" altLang="en-US" dirty="0"/>
              <a:t>为消息</a:t>
            </a:r>
            <a:endParaRPr lang="en-US" altLang="zh-CN" dirty="0"/>
          </a:p>
          <a:p>
            <a:pPr lvl="1"/>
            <a:endParaRPr lang="en-US" altLang="zh-CN" dirty="0"/>
          </a:p>
          <a:p>
            <a:endParaRPr lang="zh-CN" altLang="en-US" dirty="0"/>
          </a:p>
        </p:txBody>
      </p:sp>
      <p:graphicFrame>
        <p:nvGraphicFramePr>
          <p:cNvPr id="5" name="表格 4"/>
          <p:cNvGraphicFramePr>
            <a:graphicFrameLocks noGrp="1"/>
          </p:cNvGraphicFramePr>
          <p:nvPr/>
        </p:nvGraphicFramePr>
        <p:xfrm>
          <a:off x="1476122" y="3626451"/>
          <a:ext cx="8659448" cy="2242643"/>
        </p:xfrm>
        <a:graphic>
          <a:graphicData uri="http://schemas.openxmlformats.org/drawingml/2006/table">
            <a:tbl>
              <a:tblPr firstRow="1" bandRow="1">
                <a:tableStyleId>{5940675A-B579-460E-94D1-54222C63F5DA}</a:tableStyleId>
              </a:tblPr>
              <a:tblGrid>
                <a:gridCol w="2164862"/>
                <a:gridCol w="2164862"/>
                <a:gridCol w="2164862"/>
                <a:gridCol w="2164862"/>
              </a:tblGrid>
              <a:tr h="747542">
                <a:tc>
                  <a:txBody>
                    <a:bodyPr/>
                    <a:lstStyle/>
                    <a:p>
                      <a:pPr algn="ctr"/>
                      <a:r>
                        <a:rPr lang="zh-CN" altLang="en-US" sz="2400" b="1" kern="100" dirty="0">
                          <a:effectLst/>
                        </a:rPr>
                        <a:t>算法类型</a:t>
                      </a:r>
                      <a:endParaRPr lang="zh-CN" altLang="en-US" sz="2400" b="1" kern="100" dirty="0">
                        <a:solidFill>
                          <a:schemeClr val="tx1"/>
                        </a:solidFill>
                        <a:effectLst/>
                        <a:latin typeface="+mn-lt"/>
                        <a:ea typeface="+mn-ea"/>
                        <a:cs typeface="+mn-cs"/>
                      </a:endParaRPr>
                    </a:p>
                  </a:txBody>
                  <a:tcPr anchor="ctr">
                    <a:solidFill>
                      <a:schemeClr val="bg2">
                        <a:lumMod val="75000"/>
                      </a:schemeClr>
                    </a:solidFill>
                  </a:tcPr>
                </a:tc>
                <a:tc>
                  <a:txBody>
                    <a:bodyPr/>
                    <a:lstStyle/>
                    <a:p>
                      <a:pPr algn="ctr"/>
                      <a:r>
                        <a:rPr lang="zh-CN" altLang="en-US" sz="2400" b="1" dirty="0"/>
                        <a:t>是否使用密钥</a:t>
                      </a:r>
                      <a:endParaRPr lang="zh-CN" altLang="en-US" sz="2400" b="1" dirty="0"/>
                    </a:p>
                  </a:txBody>
                  <a:tcPr anchor="ctr">
                    <a:solidFill>
                      <a:schemeClr val="bg2">
                        <a:lumMod val="75000"/>
                      </a:schemeClr>
                    </a:solidFill>
                  </a:tcPr>
                </a:tc>
                <a:tc>
                  <a:txBody>
                    <a:bodyPr/>
                    <a:lstStyle/>
                    <a:p>
                      <a:pPr algn="ctr"/>
                      <a:r>
                        <a:rPr lang="zh-CN" altLang="en-US" sz="2400" b="1" dirty="0"/>
                        <a:t>算法是否可逆</a:t>
                      </a:r>
                      <a:endParaRPr lang="zh-CN" altLang="en-US" sz="2400" b="1" dirty="0"/>
                    </a:p>
                  </a:txBody>
                  <a:tcPr anchor="ctr">
                    <a:solidFill>
                      <a:schemeClr val="bg2">
                        <a:lumMod val="75000"/>
                      </a:schemeClr>
                    </a:solidFill>
                  </a:tcPr>
                </a:tc>
                <a:tc>
                  <a:txBody>
                    <a:bodyPr/>
                    <a:lstStyle/>
                    <a:p>
                      <a:pPr algn="ctr"/>
                      <a:r>
                        <a:rPr lang="zh-CN" altLang="en-US" sz="2400" b="1" dirty="0"/>
                        <a:t>输出长度</a:t>
                      </a:r>
                      <a:endParaRPr lang="zh-CN" altLang="en-US" sz="2400" b="1" dirty="0"/>
                    </a:p>
                  </a:txBody>
                  <a:tcPr anchor="ctr">
                    <a:solidFill>
                      <a:schemeClr val="bg2">
                        <a:lumMod val="75000"/>
                      </a:schemeClr>
                    </a:solidFill>
                  </a:tcPr>
                </a:tc>
              </a:tr>
              <a:tr h="498367">
                <a:tc>
                  <a:txBody>
                    <a:bodyPr/>
                    <a:lstStyle/>
                    <a:p>
                      <a:pPr algn="ctr"/>
                      <a:r>
                        <a:rPr lang="zh-CN" altLang="en-US" sz="2400" dirty="0"/>
                        <a:t>对称密码</a:t>
                      </a:r>
                      <a:endParaRPr lang="zh-CN" altLang="en-US" sz="2400" dirty="0"/>
                    </a:p>
                  </a:txBody>
                  <a:tcPr anchor="ctr"/>
                </a:tc>
                <a:tc>
                  <a:txBody>
                    <a:bodyPr/>
                    <a:lstStyle/>
                    <a:p>
                      <a:pPr algn="ctr"/>
                      <a:r>
                        <a:rPr lang="zh-CN" altLang="en-US" sz="2400" dirty="0"/>
                        <a:t>是</a:t>
                      </a:r>
                      <a:endParaRPr lang="zh-CN" altLang="en-US" sz="2400" dirty="0"/>
                    </a:p>
                  </a:txBody>
                  <a:tcPr anchor="ctr"/>
                </a:tc>
                <a:tc>
                  <a:txBody>
                    <a:bodyPr/>
                    <a:lstStyle/>
                    <a:p>
                      <a:pPr algn="ctr"/>
                      <a:r>
                        <a:rPr lang="zh-CN" altLang="en-US" sz="2400" dirty="0"/>
                        <a:t>是</a:t>
                      </a:r>
                      <a:endParaRPr lang="zh-CN" altLang="en-US" sz="2400" dirty="0"/>
                    </a:p>
                  </a:txBody>
                  <a:tcPr anchor="ctr"/>
                </a:tc>
                <a:tc>
                  <a:txBody>
                    <a:bodyPr/>
                    <a:lstStyle/>
                    <a:p>
                      <a:pPr algn="ctr"/>
                      <a:r>
                        <a:rPr lang="zh-CN" altLang="en-US" sz="2400" dirty="0"/>
                        <a:t>与输入等长</a:t>
                      </a:r>
                      <a:endParaRPr lang="zh-CN" altLang="en-US" sz="2400" dirty="0"/>
                    </a:p>
                  </a:txBody>
                  <a:tcPr anchor="ctr"/>
                </a:tc>
              </a:tr>
              <a:tr h="498367">
                <a:tc>
                  <a:txBody>
                    <a:bodyPr/>
                    <a:lstStyle/>
                    <a:p>
                      <a:pPr algn="ctr"/>
                      <a:r>
                        <a:rPr lang="en-US" altLang="zh-CN" sz="2400" dirty="0"/>
                        <a:t>HASH</a:t>
                      </a:r>
                      <a:endParaRPr lang="zh-CN" altLang="en-US" sz="2400" dirty="0"/>
                    </a:p>
                  </a:txBody>
                  <a:tcPr anchor="ctr"/>
                </a:tc>
                <a:tc>
                  <a:txBody>
                    <a:bodyPr/>
                    <a:lstStyle/>
                    <a:p>
                      <a:pPr algn="ctr"/>
                      <a:r>
                        <a:rPr lang="zh-CN" altLang="en-US" sz="2400" dirty="0"/>
                        <a:t>否</a:t>
                      </a:r>
                      <a:endParaRPr lang="zh-CN" altLang="en-US" sz="2400" dirty="0"/>
                    </a:p>
                  </a:txBody>
                  <a:tcPr anchor="ctr"/>
                </a:tc>
                <a:tc>
                  <a:txBody>
                    <a:bodyPr/>
                    <a:lstStyle/>
                    <a:p>
                      <a:pPr algn="ctr"/>
                      <a:r>
                        <a:rPr lang="zh-CN" altLang="en-US" sz="2400" dirty="0"/>
                        <a:t>否</a:t>
                      </a:r>
                      <a:endParaRPr lang="zh-CN" altLang="en-US" sz="2400" dirty="0"/>
                    </a:p>
                  </a:txBody>
                  <a:tcPr anchor="ctr"/>
                </a:tc>
                <a:tc>
                  <a:txBody>
                    <a:bodyPr/>
                    <a:lstStyle/>
                    <a:p>
                      <a:pPr algn="ctr"/>
                      <a:r>
                        <a:rPr lang="zh-CN" altLang="en-US" sz="2400" dirty="0"/>
                        <a:t>定长</a:t>
                      </a:r>
                      <a:endParaRPr lang="zh-CN" altLang="en-US" sz="2400" dirty="0"/>
                    </a:p>
                  </a:txBody>
                  <a:tcPr anchor="ctr"/>
                </a:tc>
              </a:tr>
              <a:tr h="498367">
                <a:tc>
                  <a:txBody>
                    <a:bodyPr/>
                    <a:lstStyle/>
                    <a:p>
                      <a:pPr algn="ctr"/>
                      <a:r>
                        <a:rPr lang="en-US" altLang="zh-CN" sz="2400" dirty="0"/>
                        <a:t>MAC</a:t>
                      </a:r>
                      <a:endParaRPr lang="zh-CN" altLang="en-US" sz="2400" dirty="0"/>
                    </a:p>
                  </a:txBody>
                  <a:tcPr anchor="ctr"/>
                </a:tc>
                <a:tc>
                  <a:txBody>
                    <a:bodyPr/>
                    <a:lstStyle/>
                    <a:p>
                      <a:pPr algn="ctr"/>
                      <a:r>
                        <a:rPr lang="zh-CN" altLang="en-US" sz="2400" dirty="0"/>
                        <a:t>是</a:t>
                      </a:r>
                      <a:endParaRPr lang="zh-CN" altLang="en-US" sz="2400" dirty="0"/>
                    </a:p>
                  </a:txBody>
                  <a:tcPr anchor="ctr"/>
                </a:tc>
                <a:tc>
                  <a:txBody>
                    <a:bodyPr/>
                    <a:lstStyle/>
                    <a:p>
                      <a:pPr algn="ctr"/>
                      <a:r>
                        <a:rPr lang="zh-CN" altLang="en-US" sz="2400" dirty="0"/>
                        <a:t>否</a:t>
                      </a:r>
                      <a:endParaRPr lang="zh-CN" altLang="en-US" sz="2400" dirty="0"/>
                    </a:p>
                  </a:txBody>
                  <a:tcPr anchor="ctr"/>
                </a:tc>
                <a:tc>
                  <a:txBody>
                    <a:bodyPr/>
                    <a:lstStyle/>
                    <a:p>
                      <a:pPr algn="ctr"/>
                      <a:r>
                        <a:rPr lang="zh-CN" altLang="en-US" sz="2400" dirty="0"/>
                        <a:t>定长</a:t>
                      </a:r>
                      <a:endParaRPr lang="zh-CN" altLang="en-US" sz="2400" dirty="0"/>
                    </a:p>
                  </a:txBody>
                  <a:tcPr anchor="ct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消息鉴别码</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MAC</a:t>
                </a:r>
                <a:r>
                  <a:rPr lang="zh-CN" altLang="en-US" dirty="0"/>
                  <a:t>举例</a:t>
                </a:r>
                <a:endParaRPr lang="en-US" altLang="zh-CN" dirty="0"/>
              </a:p>
              <a:p>
                <a:pPr lvl="1"/>
                <a:r>
                  <a:rPr lang="zh-CN" altLang="en-US" dirty="0"/>
                  <a:t>消息</a:t>
                </a:r>
                <a:r>
                  <a:rPr lang="en-US" altLang="zh-CN" dirty="0"/>
                  <a:t>M = (X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m</a:t>
                </a:r>
                <a:r>
                  <a:rPr lang="en-US" altLang="zh-CN" dirty="0"/>
                  <a:t>)</a:t>
                </a:r>
                <a:r>
                  <a:rPr lang="zh-CN" altLang="en-US" dirty="0"/>
                  <a:t>，其中</a:t>
                </a:r>
                <a:r>
                  <a:rPr lang="en-US" altLang="zh-CN" dirty="0"/>
                  <a:t>X</a:t>
                </a:r>
                <a:r>
                  <a:rPr lang="en-US" altLang="zh-CN" baseline="-25000" dirty="0"/>
                  <a:t>i</a:t>
                </a:r>
                <a:r>
                  <a:rPr lang="zh-CN" altLang="en-US" dirty="0"/>
                  <a:t>是长度为</a:t>
                </a:r>
                <a:r>
                  <a:rPr lang="en-US" altLang="zh-CN" dirty="0"/>
                  <a:t>64bits</a:t>
                </a:r>
                <a:r>
                  <a:rPr lang="zh-CN" altLang="en-US" dirty="0"/>
                  <a:t>的分组</a:t>
                </a:r>
                <a:endParaRPr lang="en-US" altLang="zh-CN" dirty="0"/>
              </a:p>
              <a:p>
                <a:pPr lvl="1"/>
                <a:r>
                  <a:rPr lang="zh-CN" altLang="zh-CN" dirty="0"/>
                  <a:t>∆</a:t>
                </a:r>
                <a:r>
                  <a:rPr lang="en-US" altLang="zh-CN" dirty="0"/>
                  <a:t>(M) = X</a:t>
                </a:r>
                <a:r>
                  <a:rPr lang="en-US" altLang="zh-CN" baseline="-25000" dirty="0"/>
                  <a:t>1</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X</a:t>
                </a:r>
                <a:r>
                  <a:rPr lang="en-US" altLang="zh-CN" baseline="-25000" dirty="0"/>
                  <a:t>2</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oMath>
                </a14:m>
                <a:r>
                  <a:rPr lang="en-US" altLang="zh-CN" dirty="0"/>
                  <a:t>…</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oMath>
                </a14:m>
                <a:r>
                  <a:rPr lang="en-US" altLang="zh-CN" dirty="0"/>
                  <a:t>X</a:t>
                </a:r>
                <a:r>
                  <a:rPr lang="en-US" altLang="zh-CN" baseline="-25000" dirty="0"/>
                  <a:t>m</a:t>
                </a:r>
                <a:endParaRPr lang="en-US" altLang="zh-CN" baseline="-25000" dirty="0"/>
              </a:p>
              <a:p>
                <a:pPr lvl="1"/>
                <a:r>
                  <a:rPr lang="en-US" altLang="zh-CN" dirty="0"/>
                  <a:t>MAC = C(K, M) = E(K, </a:t>
                </a:r>
                <a:r>
                  <a:rPr lang="zh-CN" altLang="zh-CN" dirty="0"/>
                  <a:t>∆</a:t>
                </a:r>
                <a:r>
                  <a:rPr lang="en-US" altLang="zh-CN" dirty="0"/>
                  <a:t>(M))</a:t>
                </a:r>
                <a:r>
                  <a:rPr lang="zh-CN" altLang="en-US" dirty="0"/>
                  <a:t>，</a:t>
                </a:r>
                <a:endParaRPr lang="en-US" altLang="zh-CN" dirty="0"/>
              </a:p>
              <a:p>
                <a:pPr lvl="3"/>
                <a:r>
                  <a:rPr lang="en-US" altLang="zh-CN" dirty="0"/>
                  <a:t>C</a:t>
                </a:r>
                <a:r>
                  <a:rPr lang="zh-CN" altLang="en-US" dirty="0"/>
                  <a:t>表示计算</a:t>
                </a:r>
                <a:r>
                  <a:rPr lang="en-US" altLang="zh-CN" dirty="0"/>
                  <a:t>MAC</a:t>
                </a:r>
                <a:r>
                  <a:rPr lang="zh-CN" altLang="en-US" dirty="0"/>
                  <a:t>的函数</a:t>
                </a:r>
                <a:endParaRPr lang="en-US" altLang="zh-CN" dirty="0"/>
              </a:p>
              <a:p>
                <a:pPr lvl="3"/>
                <a:r>
                  <a:rPr lang="en-US" altLang="zh-CN" dirty="0"/>
                  <a:t>E</a:t>
                </a:r>
                <a:r>
                  <a:rPr lang="zh-CN" altLang="en-US" dirty="0"/>
                  <a:t>采用对称密码算法，</a:t>
                </a:r>
                <a:r>
                  <a:rPr lang="en-US" altLang="zh-CN" dirty="0"/>
                  <a:t>K</a:t>
                </a:r>
                <a:r>
                  <a:rPr lang="zh-CN" altLang="en-US" dirty="0"/>
                  <a:t>为密钥</a:t>
                </a:r>
                <a:endParaRPr lang="en-US" altLang="zh-CN"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1" b="11"/>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3714841" y="4765658"/>
            <a:ext cx="8040279" cy="1946099"/>
          </a:xfrm>
          <a:prstGeom prst="rect">
            <a:avLst/>
          </a:prstGeom>
          <a:solidFill>
            <a:schemeClr val="bg1"/>
          </a:solidFill>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消息鉴别码</a:t>
            </a:r>
            <a:endParaRPr lang="zh-CN" altLang="en-US" dirty="0"/>
          </a:p>
        </p:txBody>
      </p:sp>
      <p:sp>
        <p:nvSpPr>
          <p:cNvPr id="3" name="内容占位符 2"/>
          <p:cNvSpPr>
            <a:spLocks noGrp="1"/>
          </p:cNvSpPr>
          <p:nvPr>
            <p:ph idx="1"/>
          </p:nvPr>
        </p:nvSpPr>
        <p:spPr>
          <a:xfrm>
            <a:off x="1097280" y="1775394"/>
            <a:ext cx="10058400" cy="4023360"/>
          </a:xfrm>
        </p:spPr>
        <p:txBody>
          <a:bodyPr/>
          <a:lstStyle/>
          <a:p>
            <a:r>
              <a:rPr lang="zh-CN" altLang="en-US" dirty="0"/>
              <a:t>应用模式</a:t>
            </a:r>
            <a:endParaRPr lang="zh-CN" altLang="en-US" dirty="0"/>
          </a:p>
        </p:txBody>
      </p:sp>
      <p:pic>
        <p:nvPicPr>
          <p:cNvPr id="5" name="图片 4"/>
          <p:cNvPicPr>
            <a:picLocks noChangeAspect="1"/>
          </p:cNvPicPr>
          <p:nvPr/>
        </p:nvPicPr>
        <p:blipFill>
          <a:blip r:embed="rId1"/>
          <a:stretch>
            <a:fillRect/>
          </a:stretch>
        </p:blipFill>
        <p:spPr>
          <a:xfrm>
            <a:off x="932873" y="2231062"/>
            <a:ext cx="8621634" cy="2242468"/>
          </a:xfrm>
          <a:prstGeom prst="rect">
            <a:avLst/>
          </a:prstGeom>
          <a:ln>
            <a:solidFill>
              <a:schemeClr val="bg2">
                <a:lumMod val="75000"/>
              </a:schemeClr>
            </a:solidFill>
          </a:ln>
        </p:spPr>
      </p:pic>
      <p:pic>
        <p:nvPicPr>
          <p:cNvPr id="6" name="图片 5"/>
          <p:cNvPicPr>
            <a:picLocks noChangeAspect="1"/>
          </p:cNvPicPr>
          <p:nvPr/>
        </p:nvPicPr>
        <p:blipFill>
          <a:blip r:embed="rId2"/>
          <a:stretch>
            <a:fillRect/>
          </a:stretch>
        </p:blipFill>
        <p:spPr>
          <a:xfrm>
            <a:off x="944748" y="4619702"/>
            <a:ext cx="8621634" cy="2211245"/>
          </a:xfrm>
          <a:prstGeom prst="rect">
            <a:avLst/>
          </a:prstGeom>
          <a:solidFill>
            <a:schemeClr val="bg1"/>
          </a:solidFill>
          <a:ln>
            <a:solidFill>
              <a:schemeClr val="bg2">
                <a:lumMod val="75000"/>
              </a:schemeClr>
            </a:solidFill>
          </a:ln>
        </p:spPr>
      </p:pic>
      <p:sp>
        <p:nvSpPr>
          <p:cNvPr id="8" name="文本框 7"/>
          <p:cNvSpPr txBox="1"/>
          <p:nvPr/>
        </p:nvSpPr>
        <p:spPr>
          <a:xfrm>
            <a:off x="9718914" y="2936797"/>
            <a:ext cx="2339102" cy="830997"/>
          </a:xfrm>
          <a:prstGeom prst="rect">
            <a:avLst/>
          </a:prstGeom>
          <a:noFill/>
        </p:spPr>
        <p:txBody>
          <a:bodyPr wrap="none" rtlCol="0">
            <a:spAutoFit/>
          </a:bodyPr>
          <a:lstStyle/>
          <a:p>
            <a:r>
              <a:rPr lang="zh-CN" altLang="en-US" sz="2400" dirty="0"/>
              <a:t>与明文绑定</a:t>
            </a:r>
            <a:endParaRPr lang="en-US" altLang="zh-CN" sz="2400" dirty="0"/>
          </a:p>
          <a:p>
            <a:r>
              <a:rPr lang="zh-CN" altLang="en-US" sz="2400" dirty="0"/>
              <a:t>的数据起源鉴别</a:t>
            </a:r>
            <a:endParaRPr lang="zh-CN" altLang="en-US" sz="2400" dirty="0"/>
          </a:p>
        </p:txBody>
      </p:sp>
      <p:sp>
        <p:nvSpPr>
          <p:cNvPr id="9" name="文本框 8"/>
          <p:cNvSpPr txBox="1"/>
          <p:nvPr/>
        </p:nvSpPr>
        <p:spPr>
          <a:xfrm>
            <a:off x="9825594" y="5068355"/>
            <a:ext cx="2339102" cy="1569660"/>
          </a:xfrm>
          <a:prstGeom prst="rect">
            <a:avLst/>
          </a:prstGeom>
          <a:noFill/>
        </p:spPr>
        <p:txBody>
          <a:bodyPr wrap="none" rtlCol="0">
            <a:spAutoFit/>
          </a:bodyPr>
          <a:lstStyle/>
          <a:p>
            <a:r>
              <a:rPr lang="zh-CN" altLang="en-US" sz="2400" dirty="0"/>
              <a:t>与密文绑定</a:t>
            </a:r>
            <a:endParaRPr lang="en-US" altLang="zh-CN" sz="2400" dirty="0"/>
          </a:p>
          <a:p>
            <a:r>
              <a:rPr lang="zh-CN" altLang="en-US" sz="2400" dirty="0"/>
              <a:t>的数据起源鉴别</a:t>
            </a:r>
            <a:endParaRPr lang="zh-CN" altLang="en-US" sz="2400" dirty="0"/>
          </a:p>
          <a:p>
            <a:r>
              <a:rPr lang="en-US" altLang="zh-CN" sz="2400" dirty="0"/>
              <a:t>Data source </a:t>
            </a:r>
            <a:endParaRPr lang="en-US" altLang="zh-CN" sz="2400" dirty="0"/>
          </a:p>
          <a:p>
            <a:r>
              <a:rPr lang="en-US" altLang="zh-CN" sz="2400" dirty="0"/>
              <a:t>Authentication</a:t>
            </a:r>
            <a:endParaRPr lang="zh-CN" altLang="en-US" sz="2400" dirty="0"/>
          </a:p>
        </p:txBody>
      </p:sp>
      <p:sp>
        <p:nvSpPr>
          <p:cNvPr id="4" name="圆角矩形 3"/>
          <p:cNvSpPr/>
          <p:nvPr/>
        </p:nvSpPr>
        <p:spPr>
          <a:xfrm>
            <a:off x="9825594" y="3851762"/>
            <a:ext cx="1927811" cy="1051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使用哪种模式？</a:t>
            </a:r>
            <a:endParaRPr lang="zh-CN" altLang="en-US" sz="2800" b="1" dirty="0"/>
          </a:p>
        </p:txBody>
      </p:sp>
      <p:sp>
        <p:nvSpPr>
          <p:cNvPr id="7" name="圆角矩形标注 6"/>
          <p:cNvSpPr/>
          <p:nvPr/>
        </p:nvSpPr>
        <p:spPr>
          <a:xfrm>
            <a:off x="9855737" y="5168874"/>
            <a:ext cx="2308959" cy="1280160"/>
          </a:xfrm>
          <a:prstGeom prst="wedgeRoundRectCallout">
            <a:avLst>
              <a:gd name="adj1" fmla="val -72431"/>
              <a:gd name="adj2" fmla="val 288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ISO/IEC 19772</a:t>
            </a:r>
            <a:r>
              <a:rPr lang="zh-CN" altLang="en-US" dirty="0"/>
              <a:t>推荐使用先加密再</a:t>
            </a:r>
            <a:r>
              <a:rPr lang="en-US" altLang="zh-CN" dirty="0"/>
              <a:t>MAC</a:t>
            </a:r>
            <a:r>
              <a:rPr lang="zh-CN" altLang="en-US" dirty="0"/>
              <a:t>，具有计算安全性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animBg="1" build="allAtOnce"/>
      <p:bldP spid="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74221" y="3749039"/>
            <a:ext cx="4517779" cy="3382687"/>
          </a:xfrm>
          <a:prstGeom prst="rect">
            <a:avLst/>
          </a:prstGeom>
          <a:solidFill>
            <a:schemeClr val="bg1"/>
          </a:solidFill>
        </p:spPr>
      </p:pic>
      <p:sp>
        <p:nvSpPr>
          <p:cNvPr id="2" name="标题 1"/>
          <p:cNvSpPr>
            <a:spLocks noGrp="1"/>
          </p:cNvSpPr>
          <p:nvPr>
            <p:ph type="title"/>
          </p:nvPr>
        </p:nvSpPr>
        <p:spPr/>
        <p:txBody>
          <a:bodyPr/>
          <a:lstStyle/>
          <a:p>
            <a:r>
              <a:rPr lang="zh-CN" altLang="en-US" dirty="0"/>
              <a:t>消息鉴别码</a:t>
            </a:r>
            <a:r>
              <a:rPr lang="en-US" altLang="zh-CN" dirty="0"/>
              <a:t>—HMAC</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Hash-based message authentication code(HMAC)</a:t>
                </a:r>
                <a:endParaRPr lang="en-US" altLang="zh-CN" dirty="0"/>
              </a:p>
              <a:p>
                <a:pPr lvl="1"/>
                <a:r>
                  <a:rPr lang="zh-CN" altLang="en-US" dirty="0"/>
                  <a:t>使用已有</a:t>
                </a:r>
                <a:r>
                  <a:rPr lang="en-US" altLang="zh-CN" dirty="0"/>
                  <a:t>HASH</a:t>
                </a:r>
                <a:r>
                  <a:rPr lang="zh-CN" altLang="en-US" dirty="0"/>
                  <a:t>算法</a:t>
                </a:r>
                <a:endParaRPr lang="en-US" altLang="zh-CN" dirty="0"/>
              </a:p>
              <a:p>
                <a:r>
                  <a:rPr lang="zh-CN" altLang="en-US" dirty="0"/>
                  <a:t>算法描述</a:t>
                </a:r>
                <a:endParaRPr lang="en-US" altLang="zh-CN" dirty="0"/>
              </a:p>
              <a:p>
                <a:pPr lvl="1"/>
                <a14:m>
                  <m:oMath xmlns:m="http://schemas.openxmlformats.org/officeDocument/2006/math">
                    <m:r>
                      <a:rPr lang="en-US" altLang="zh-CN" b="0" i="1" smtClean="0">
                        <a:latin typeface="Cambria Math" panose="02040503050406030204" pitchFamily="18" charset="0"/>
                      </a:rPr>
                      <m:t>𝐻𝑀𝐴𝐶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𝐾</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beg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𝐾</m:t>
                            </m:r>
                          </m:e>
                          <m:sup>
                            <m:r>
                              <a:rPr lang="en-US" altLang="zh-CN" b="0" i="1" smtClean="0">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𝑜𝑝𝑎𝑑</m:t>
                        </m:r>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𝐻</m:t>
                        </m:r>
                        <m:d>
                          <m:dPr>
                            <m:begChr m:val="["/>
                            <m:ctrlPr>
                              <a:rPr lang="en-US" altLang="zh-CN" b="0" i="1" smtClean="0">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𝐾</m:t>
                                </m:r>
                              </m:e>
                              <m:sup>
                                <m:r>
                                  <a:rPr lang="en-US" altLang="zh-CN" i="1">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𝑝𝑎𝑑</m:t>
                            </m:r>
                          </m:e>
                        </m:d>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r>
                  <a:rPr lang="zh-CN" altLang="en-US" dirty="0"/>
                  <a:t>其中，密钥</a:t>
                </a:r>
                <a14:m>
                  <m:oMath xmlns:m="http://schemas.openxmlformats.org/officeDocument/2006/math">
                    <m:r>
                      <a:rPr lang="en-US" altLang="zh-CN" i="1">
                        <a:latin typeface="Cambria Math" panose="02040503050406030204" pitchFamily="18" charset="0"/>
                      </a:rPr>
                      <m:t>𝐾</m:t>
                    </m:r>
                  </m:oMath>
                </a14:m>
                <a:r>
                  <a:rPr lang="zh-CN" altLang="en-US" dirty="0"/>
                  <a:t>经填充后形成</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𝐾</m:t>
                        </m:r>
                      </m:e>
                      <m:sup>
                        <m:r>
                          <a:rPr lang="en-US" altLang="zh-CN" i="1">
                            <a:latin typeface="Cambria Math" panose="02040503050406030204" pitchFamily="18" charset="0"/>
                          </a:rPr>
                          <m:t>+</m:t>
                        </m:r>
                      </m:sup>
                    </m:sSup>
                  </m:oMath>
                </a14:m>
                <a:endParaRPr lang="en-US" altLang="zh-CN" dirty="0"/>
              </a:p>
              <a:p>
                <a:pPr lvl="1"/>
                <a:endParaRPr lang="en-US" altLang="zh-CN"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11" b="11"/>
                </a:stretch>
              </a:blipFill>
            </p:spPr>
            <p:txBody>
              <a:bodyPr/>
              <a:lstStyle/>
              <a:p>
                <a:r>
                  <a:rPr lang="zh-CN" altLang="en-US">
                    <a:noFill/>
                  </a:rPr>
                  <a:t> </a:t>
                </a:r>
              </a:p>
            </p:txBody>
          </p:sp>
        </mc:Fallback>
      </mc:AlternateContent>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可鉴别加密</a:t>
            </a:r>
            <a:r>
              <a:rPr lang="en-US" altLang="zh-CN" dirty="0"/>
              <a:t>(Authenticated Encryption)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一个计算过程同时实现对于数据的机密性与完整性保护</a:t>
            </a:r>
            <a:endParaRPr lang="en-US" altLang="zh-CN" dirty="0"/>
          </a:p>
          <a:p>
            <a:pPr lvl="1"/>
            <a:r>
              <a:rPr lang="zh-CN" altLang="en-US" dirty="0"/>
              <a:t>可认为是对称分组密码算法的应用模式</a:t>
            </a:r>
            <a:endParaRPr lang="en-US" altLang="zh-CN" dirty="0"/>
          </a:p>
          <a:p>
            <a:r>
              <a:rPr lang="zh-CN" altLang="en-US" dirty="0"/>
              <a:t>常见算法机制</a:t>
            </a:r>
            <a:endParaRPr lang="en-US" altLang="zh-CN" dirty="0"/>
          </a:p>
          <a:p>
            <a:pPr lvl="1"/>
            <a:r>
              <a:rPr lang="en-US" altLang="zh-CN" dirty="0"/>
              <a:t>CCM</a:t>
            </a:r>
            <a:r>
              <a:rPr lang="zh-CN" altLang="en-US" dirty="0"/>
              <a:t>、</a:t>
            </a:r>
            <a:r>
              <a:rPr lang="en-US" altLang="zh-CN" dirty="0"/>
              <a:t>GCM</a:t>
            </a:r>
            <a:r>
              <a:rPr lang="zh-CN" altLang="en-US" dirty="0"/>
              <a:t>、</a:t>
            </a:r>
            <a:r>
              <a:rPr lang="en-US" altLang="zh-CN" dirty="0"/>
              <a:t> Encrypt-then-MAC</a:t>
            </a:r>
            <a:endParaRPr lang="en-US" altLang="zh-CN" dirty="0"/>
          </a:p>
          <a:p>
            <a:r>
              <a:rPr lang="zh-CN" altLang="en-US" dirty="0"/>
              <a:t>特殊属性</a:t>
            </a:r>
            <a:r>
              <a:rPr lang="en-US" altLang="zh-CN" dirty="0"/>
              <a:t>AEAD(authenticated encryption with associated data)</a:t>
            </a:r>
            <a:endParaRPr lang="en-US" altLang="zh-CN" dirty="0"/>
          </a:p>
          <a:p>
            <a:pPr lvl="1"/>
            <a:r>
              <a:rPr lang="zh-CN" altLang="en-US" dirty="0"/>
              <a:t>除对已加密数据提供完整性保护外，还可支持对附加的（额外的）未加密的数据进行完整性保护</a:t>
            </a:r>
            <a:endParaRPr lang="en-US" altLang="zh-CN" dirty="0"/>
          </a:p>
          <a:p>
            <a:pPr lvl="1"/>
            <a:r>
              <a:rPr lang="zh-CN" altLang="en-US" dirty="0"/>
              <a:t>部分算法机制支持</a:t>
            </a:r>
            <a:endParaRPr lang="en-US" altLang="zh-CN" dirty="0"/>
          </a:p>
          <a:p>
            <a:pPr lvl="1"/>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可鉴别加密</a:t>
            </a:r>
            <a:r>
              <a:rPr lang="en-US" altLang="zh-CN" dirty="0"/>
              <a:t>—GCM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97280" y="1845734"/>
                <a:ext cx="10058400" cy="4639042"/>
              </a:xfrm>
            </p:spPr>
            <p:txBody>
              <a:bodyPr>
                <a:normAutofit fontScale="70000" lnSpcReduction="20000"/>
              </a:bodyPr>
              <a:lstStyle/>
              <a:p>
                <a:r>
                  <a:rPr lang="zh-CN" altLang="en-US" dirty="0"/>
                  <a:t>加密过程：需被加密的数据</a:t>
                </a:r>
                <a14:m>
                  <m:oMath xmlns:m="http://schemas.openxmlformats.org/officeDocument/2006/math">
                    <m:r>
                      <a:rPr lang="en-US" altLang="zh-CN" i="1">
                        <a:latin typeface="Cambria Math" panose="02040503050406030204" pitchFamily="18" charset="0"/>
                      </a:rPr>
                      <m:t>𝐷</m:t>
                    </m:r>
                  </m:oMath>
                </a14:m>
                <a:r>
                  <a:rPr lang="zh-CN" altLang="zh-CN" dirty="0"/>
                  <a:t>，</a:t>
                </a:r>
                <a:r>
                  <a:rPr lang="zh-CN" altLang="en-US" dirty="0"/>
                  <a:t>仅需完整性保护的数</a:t>
                </a:r>
                <a:r>
                  <a:rPr lang="zh-CN" altLang="zh-CN" dirty="0"/>
                  <a:t>据</a:t>
                </a:r>
                <a14:m>
                  <m:oMath xmlns:m="http://schemas.openxmlformats.org/officeDocument/2006/math">
                    <m:r>
                      <a:rPr lang="en-US" altLang="zh-CN" i="1">
                        <a:latin typeface="Cambria Math" panose="02040503050406030204" pitchFamily="18" charset="0"/>
                      </a:rPr>
                      <m:t>𝐴</m:t>
                    </m:r>
                  </m:oMath>
                </a14:m>
                <a:r>
                  <a:rPr lang="zh-CN" altLang="zh-CN" dirty="0"/>
                  <a:t>。</a:t>
                </a:r>
                <a:endParaRPr lang="zh-CN" altLang="zh-CN" dirty="0"/>
              </a:p>
              <a:p>
                <a:pPr lvl="1"/>
                <a:r>
                  <a:rPr lang="zh-CN" altLang="zh-CN" dirty="0"/>
                  <a:t>选取一个任意长度的开始变量</a:t>
                </a:r>
                <a14:m>
                  <m:oMath xmlns:m="http://schemas.openxmlformats.org/officeDocument/2006/math">
                    <m:r>
                      <a:rPr lang="en-US" altLang="zh-CN" i="1">
                        <a:latin typeface="Cambria Math" panose="02040503050406030204" pitchFamily="18" charset="0"/>
                      </a:rPr>
                      <m:t>𝑆</m:t>
                    </m:r>
                  </m:oMath>
                </a14:m>
                <a:r>
                  <a:rPr lang="zh-CN" altLang="zh-CN" dirty="0"/>
                  <a:t>。对每个被保护的数据应选取各不相同的</a:t>
                </a:r>
                <a14:m>
                  <m:oMath xmlns:m="http://schemas.openxmlformats.org/officeDocument/2006/math">
                    <m:r>
                      <a:rPr lang="en-US" altLang="zh-CN" i="1">
                        <a:latin typeface="Cambria Math" panose="02040503050406030204" pitchFamily="18" charset="0"/>
                      </a:rPr>
                      <m:t>𝑆</m:t>
                    </m:r>
                  </m:oMath>
                </a14:m>
                <a:r>
                  <a:rPr lang="zh-CN" altLang="zh-CN" dirty="0"/>
                  <a:t>，并确保</a:t>
                </a:r>
                <a14:m>
                  <m:oMath xmlns:m="http://schemas.openxmlformats.org/officeDocument/2006/math">
                    <m:r>
                      <a:rPr lang="en-US" altLang="zh-CN" i="1">
                        <a:latin typeface="Cambria Math" panose="02040503050406030204" pitchFamily="18" charset="0"/>
                      </a:rPr>
                      <m:t>𝑆</m:t>
                    </m:r>
                  </m:oMath>
                </a14:m>
                <a:r>
                  <a:rPr lang="zh-CN" altLang="zh-CN" dirty="0"/>
                  <a:t>可被消息接收者获知。无需保证</a:t>
                </a:r>
                <a14:m>
                  <m:oMath xmlns:m="http://schemas.openxmlformats.org/officeDocument/2006/math">
                    <m:r>
                      <a:rPr lang="en-US" altLang="zh-CN" i="1">
                        <a:latin typeface="Cambria Math" panose="02040503050406030204" pitchFamily="18" charset="0"/>
                      </a:rPr>
                      <m:t>𝑆</m:t>
                    </m:r>
                  </m:oMath>
                </a14:m>
                <a:r>
                  <a:rPr lang="zh-CN" altLang="zh-CN" dirty="0"/>
                  <a:t>的取值是不可预知的或是秘密的。</a:t>
                </a:r>
                <a:endParaRPr lang="zh-CN" altLang="zh-CN" dirty="0"/>
              </a:p>
              <a:p>
                <a:pPr lvl="1"/>
                <a:r>
                  <a:rPr lang="zh-CN" altLang="zh-CN" dirty="0"/>
                  <a:t>将</a:t>
                </a:r>
                <a14:m>
                  <m:oMath xmlns:m="http://schemas.openxmlformats.org/officeDocument/2006/math">
                    <m:r>
                      <a:rPr lang="en-US" altLang="zh-CN" i="1">
                        <a:latin typeface="Cambria Math" panose="02040503050406030204" pitchFamily="18" charset="0"/>
                      </a:rPr>
                      <m:t>𝐷</m:t>
                    </m:r>
                  </m:oMath>
                </a14:m>
                <a:r>
                  <a:rPr lang="zh-CN" altLang="zh-CN" dirty="0"/>
                  <a:t>进行分块，得到一个数据分组的序列：</a:t>
                </a:r>
                <a14:m>
                  <m:oMath xmlns:m="http://schemas.openxmlformats.org/officeDocument/2006/math">
                    <m:r>
                      <a:rPr lang="zh-CN"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𝑚</m:t>
                        </m:r>
                      </m:sub>
                    </m:sSub>
                  </m:oMath>
                </a14:m>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1</m:t>
                        </m:r>
                      </m:sub>
                    </m:sSub>
                  </m:oMath>
                </a14:m>
                <a:r>
                  <a:rPr lang="zh-CN" altLang="zh-CN" dirty="0"/>
                  <a:t>包含</a:t>
                </a:r>
                <a14:m>
                  <m:oMath xmlns:m="http://schemas.openxmlformats.org/officeDocument/2006/math">
                    <m:r>
                      <a:rPr lang="en-US" altLang="zh-CN" i="1">
                        <a:latin typeface="Cambria Math" panose="02040503050406030204" pitchFamily="18" charset="0"/>
                      </a:rPr>
                      <m:t>𝐷</m:t>
                    </m:r>
                  </m:oMath>
                </a14:m>
                <a:r>
                  <a:rPr lang="zh-CN" altLang="zh-CN" dirty="0"/>
                  <a:t>的第一个</a:t>
                </a:r>
                <a:r>
                  <a:rPr lang="en-US" altLang="zh-CN" dirty="0"/>
                  <a:t>128</a:t>
                </a:r>
                <a:r>
                  <a:rPr lang="zh-CN" altLang="zh-CN" dirty="0"/>
                  <a:t>比特，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oMath>
                </a14:m>
                <a:r>
                  <a:rPr lang="zh-CN" altLang="zh-CN" dirty="0"/>
                  <a:t>包含</a:t>
                </a:r>
                <a14:m>
                  <m:oMath xmlns:m="http://schemas.openxmlformats.org/officeDocument/2006/math">
                    <m:r>
                      <a:rPr lang="en-US" altLang="zh-CN" i="1">
                        <a:latin typeface="Cambria Math" panose="02040503050406030204" pitchFamily="18" charset="0"/>
                      </a:rPr>
                      <m:t>𝐷</m:t>
                    </m:r>
                  </m:oMath>
                </a14:m>
                <a:r>
                  <a:rPr lang="zh-CN" altLang="zh-CN" dirty="0"/>
                  <a:t>的第二个</a:t>
                </a:r>
                <a:r>
                  <a:rPr lang="en-US" altLang="zh-CN" dirty="0"/>
                  <a:t>128</a:t>
                </a:r>
                <a:r>
                  <a:rPr lang="zh-CN" altLang="zh-CN" dirty="0"/>
                  <a:t>比特，依此类推，直到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𝑚</m:t>
                        </m:r>
                      </m:sub>
                    </m:sSub>
                  </m:oMath>
                </a14:m>
                <a:r>
                  <a:rPr lang="zh-CN" altLang="zh-CN" dirty="0"/>
                  <a:t>包含</a:t>
                </a:r>
                <a14:m>
                  <m:oMath xmlns:m="http://schemas.openxmlformats.org/officeDocument/2006/math">
                    <m:r>
                      <a:rPr lang="en-US" altLang="zh-CN" i="1">
                        <a:latin typeface="Cambria Math" panose="02040503050406030204" pitchFamily="18" charset="0"/>
                      </a:rPr>
                      <m:t>𝐷</m:t>
                    </m:r>
                  </m:oMath>
                </a14:m>
                <a:r>
                  <a:rPr lang="zh-CN" altLang="zh-CN" dirty="0"/>
                  <a:t>的最后</a:t>
                </a:r>
                <a14:m>
                  <m:oMath xmlns:m="http://schemas.openxmlformats.org/officeDocument/2006/math">
                    <m:r>
                      <a:rPr lang="en-US" altLang="zh-CN" i="1">
                        <a:latin typeface="Cambria Math" panose="02040503050406030204" pitchFamily="18" charset="0"/>
                      </a:rPr>
                      <m:t>𝑟</m:t>
                    </m:r>
                  </m:oMath>
                </a14:m>
                <a:r>
                  <a:rPr lang="zh-CN" altLang="zh-CN" dirty="0"/>
                  <a:t>比特（</a:t>
                </a:r>
                <a14:m>
                  <m:oMath xmlns:m="http://schemas.openxmlformats.org/officeDocument/2006/math">
                    <m:r>
                      <a:rPr lang="en-US" altLang="zh-CN">
                        <a:latin typeface="Cambria Math" panose="02040503050406030204" pitchFamily="18" charset="0"/>
                      </a:rPr>
                      <m:t>0</m:t>
                    </m:r>
                    <m:r>
                      <a:rPr lang="en-US" altLang="zh-CN">
                        <a:latin typeface="Cambria Math" panose="02040503050406030204" pitchFamily="18" charset="0"/>
                      </a:rPr>
                      <m:t>&lt;</m:t>
                    </m:r>
                    <m:r>
                      <a:rPr lang="en-US" altLang="zh-CN" i="1">
                        <a:latin typeface="Cambria Math" panose="02040503050406030204" pitchFamily="18" charset="0"/>
                      </a:rPr>
                      <m:t>𝑟</m:t>
                    </m:r>
                    <m:r>
                      <a:rPr lang="en-US" altLang="zh-CN">
                        <a:latin typeface="Cambria Math" panose="02040503050406030204" pitchFamily="18" charset="0"/>
                      </a:rPr>
                      <m:t>≤</m:t>
                    </m:r>
                    <m:r>
                      <a:rPr lang="en-US" altLang="zh-CN">
                        <a:latin typeface="Cambria Math" panose="02040503050406030204" pitchFamily="18" charset="0"/>
                      </a:rPr>
                      <m:t>128</m:t>
                    </m:r>
                  </m:oMath>
                </a14:m>
                <a:r>
                  <a:rPr lang="zh-CN" altLang="zh-CN" dirty="0"/>
                  <a:t>）。</a:t>
                </a:r>
                <a14:m>
                  <m:oMath xmlns:m="http://schemas.openxmlformats.org/officeDocument/2006/math">
                    <m:r>
                      <m:rPr>
                        <m:sty m:val="p"/>
                      </m:rPr>
                      <a:rPr lang="en-US" altLang="zh-CN">
                        <a:latin typeface="Cambria Math" panose="02040503050406030204" pitchFamily="18" charset="0"/>
                      </a:rPr>
                      <m:t>len</m:t>
                    </m:r>
                    <m:d>
                      <m:dPr>
                        <m:ctrlPr>
                          <a:rPr lang="zh-CN"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𝑟</m:t>
                    </m:r>
                  </m:oMath>
                </a14:m>
                <a:r>
                  <a:rPr lang="zh-CN" altLang="zh-CN" dirty="0"/>
                  <a:t>。</a:t>
                </a:r>
                <a:endParaRPr lang="zh-CN" altLang="zh-CN" dirty="0"/>
              </a:p>
              <a:p>
                <a:pPr lvl="1"/>
                <a:r>
                  <a:rPr lang="zh-CN" altLang="zh-CN" dirty="0"/>
                  <a:t>令 </a:t>
                </a:r>
                <a14:m>
                  <m:oMath xmlns:m="http://schemas.openxmlformats.org/officeDocument/2006/math">
                    <m:r>
                      <a:rPr lang="en-US" altLang="zh-CN" i="1">
                        <a:latin typeface="Cambria Math" panose="02040503050406030204" pitchFamily="18" charset="0"/>
                      </a:rPr>
                      <m:t>𝐻</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𝐾</m:t>
                        </m:r>
                      </m:sub>
                    </m:sSub>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128</m:t>
                            </m:r>
                          </m:sup>
                        </m:sSup>
                      </m:e>
                    </m:d>
                  </m:oMath>
                </a14:m>
                <a:r>
                  <a:rPr lang="zh-CN" altLang="zh-CN" dirty="0"/>
                  <a:t>。</a:t>
                </a:r>
                <a:endParaRPr lang="zh-CN" altLang="zh-CN" dirty="0"/>
              </a:p>
              <a:p>
                <a:pPr lvl="1"/>
                <a:r>
                  <a:rPr lang="zh-CN" altLang="zh-CN" dirty="0"/>
                  <a:t>如果</a:t>
                </a:r>
                <a14:m>
                  <m:oMath xmlns:m="http://schemas.openxmlformats.org/officeDocument/2006/math">
                    <m:r>
                      <m:rPr>
                        <m:sty m:val="p"/>
                      </m:rPr>
                      <a:rPr lang="en-US" altLang="zh-CN">
                        <a:latin typeface="Cambria Math" panose="02040503050406030204" pitchFamily="18" charset="0"/>
                      </a:rPr>
                      <m:t>len</m:t>
                    </m:r>
                    <m:d>
                      <m:dPr>
                        <m:ctrlPr>
                          <a:rPr lang="zh-CN" altLang="zh-CN" i="1">
                            <a:latin typeface="Cambria Math" panose="02040503050406030204" pitchFamily="18" charset="0"/>
                          </a:rPr>
                        </m:ctrlPr>
                      </m:dPr>
                      <m:e>
                        <m:r>
                          <a:rPr lang="en-US" altLang="zh-CN" i="1">
                            <a:latin typeface="Cambria Math" panose="02040503050406030204" pitchFamily="18" charset="0"/>
                          </a:rPr>
                          <m:t>𝑆</m:t>
                        </m:r>
                      </m:e>
                    </m:d>
                    <m:r>
                      <a:rPr lang="en-US" altLang="zh-CN" i="1">
                        <a:latin typeface="Cambria Math" panose="02040503050406030204" pitchFamily="18" charset="0"/>
                      </a:rPr>
                      <m:t>=</m:t>
                    </m:r>
                    <m:r>
                      <a:rPr lang="en-US" altLang="zh-CN" i="1">
                        <a:latin typeface="Cambria Math" panose="02040503050406030204" pitchFamily="18" charset="0"/>
                      </a:rPr>
                      <m:t>96</m:t>
                    </m:r>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31</m:t>
                        </m:r>
                      </m:sup>
                    </m:sSup>
                    <m:r>
                      <a:rPr lang="en-US" altLang="zh-CN" i="1">
                        <a:latin typeface="Cambria Math" panose="02040503050406030204" pitchFamily="18" charset="0"/>
                      </a:rPr>
                      <m:t>∥</m:t>
                    </m:r>
                    <m:r>
                      <a:rPr lang="en-US" altLang="zh-CN" i="1">
                        <a:latin typeface="Cambria Math" panose="02040503050406030204" pitchFamily="18" charset="0"/>
                      </a:rPr>
                      <m:t>1</m:t>
                    </m:r>
                  </m:oMath>
                </a14:m>
                <a:r>
                  <a:rPr lang="zh-CN" altLang="zh-CN" dirty="0"/>
                  <a:t>；否则</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𝐺</m:t>
                    </m:r>
                    <m:d>
                      <m:dPr>
                        <m:ctrlPr>
                          <a:rPr lang="zh-CN" altLang="zh-CN" i="1">
                            <a:latin typeface="Cambria Math" panose="02040503050406030204" pitchFamily="18" charset="0"/>
                          </a:rPr>
                        </m:ctrlPr>
                      </m:dPr>
                      <m:e>
                        <m:r>
                          <a:rPr lang="en-US" altLang="zh-CN" i="1">
                            <a:latin typeface="Cambria Math" panose="02040503050406030204" pitchFamily="18" charset="0"/>
                          </a:rPr>
                          <m:t>𝐻</m:t>
                        </m:r>
                        <m:r>
                          <a:rPr lang="en-US" altLang="zh-CN" i="1">
                            <a:latin typeface="Cambria Math" panose="02040503050406030204" pitchFamily="18" charset="0"/>
                          </a:rPr>
                          <m:t>, {}, </m:t>
                        </m:r>
                        <m:r>
                          <a:rPr lang="en-US" altLang="zh-CN" i="1">
                            <a:latin typeface="Cambria Math" panose="02040503050406030204" pitchFamily="18" charset="0"/>
                          </a:rPr>
                          <m:t>𝑆</m:t>
                        </m:r>
                      </m:e>
                    </m:d>
                  </m:oMath>
                </a14:m>
                <a:r>
                  <a:rPr lang="zh-CN" altLang="zh-CN" dirty="0"/>
                  <a:t>。</a:t>
                </a:r>
                <a:endParaRPr lang="zh-CN" altLang="zh-CN" dirty="0"/>
              </a:p>
              <a:p>
                <a:pPr lvl="1"/>
                <a:r>
                  <a:rPr lang="zh-CN" altLang="zh-CN" dirty="0"/>
                  <a:t>对于</a:t>
                </a:r>
                <a14:m>
                  <m:oMath xmlns:m="http://schemas.openxmlformats.org/officeDocument/2006/math">
                    <m:r>
                      <a:rPr lang="en-US" altLang="zh-CN" i="1">
                        <a:latin typeface="Cambria Math" panose="02040503050406030204" pitchFamily="18" charset="0"/>
                      </a:rPr>
                      <m:t>𝑖</m:t>
                    </m:r>
                    <m:r>
                      <a:rPr lang="en-US" altLang="zh-CN">
                        <a:latin typeface="Cambria Math" panose="02040503050406030204" pitchFamily="18" charset="0"/>
                      </a:rPr>
                      <m:t>= </m:t>
                    </m:r>
                    <m:r>
                      <a:rPr lang="en-US" altLang="zh-CN">
                        <a:latin typeface="Cambria Math" panose="02040503050406030204" pitchFamily="18" charset="0"/>
                      </a:rPr>
                      <m:t>1</m:t>
                    </m:r>
                    <m:r>
                      <a:rPr lang="en-US" altLang="zh-CN">
                        <a:latin typeface="Cambria Math" panose="02040503050406030204" pitchFamily="18" charset="0"/>
                      </a:rPr>
                      <m:t>, </m:t>
                    </m:r>
                    <m:r>
                      <a:rPr lang="en-US" altLang="zh-CN">
                        <a:latin typeface="Cambria Math" panose="02040503050406030204" pitchFamily="18" charset="0"/>
                      </a:rPr>
                      <m:t>2</m:t>
                    </m:r>
                    <m:r>
                      <a:rPr lang="en-US" altLang="zh-CN">
                        <a:latin typeface="Cambria Math" panose="02040503050406030204" pitchFamily="18" charset="0"/>
                      </a:rPr>
                      <m:t>, …, </m:t>
                    </m:r>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a:latin typeface="Cambria Math" panose="02040503050406030204" pitchFamily="18" charset="0"/>
                      </a:rPr>
                      <m:t>1</m:t>
                    </m:r>
                  </m:oMath>
                </a14:m>
                <a:r>
                  <a:rPr lang="en-US" altLang="zh-CN" dirty="0"/>
                  <a:t>, </a:t>
                </a:r>
                <a:r>
                  <a:rPr lang="zh-CN" altLang="zh-CN" dirty="0"/>
                  <a:t>执行以下两个上步骤：</a:t>
                </a:r>
                <a:endParaRPr lang="zh-CN" altLang="zh-CN" dirty="0"/>
              </a:p>
              <a:p>
                <a:pPr lvl="2"/>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r>
                      <m:rPr>
                        <m:sty m:val="p"/>
                      </m:rPr>
                      <a:rPr lang="en-US" altLang="zh-CN">
                        <a:latin typeface="Cambria Math" panose="02040503050406030204" pitchFamily="18" charset="0"/>
                      </a:rPr>
                      <m:t>inc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sub>
                        </m:sSub>
                      </m:e>
                    </m:d>
                  </m:oMath>
                </a14:m>
                <a:r>
                  <a:rPr lang="zh-CN" altLang="zh-CN" dirty="0"/>
                  <a:t>；</a:t>
                </a:r>
                <a:endParaRPr lang="zh-CN" altLang="zh-CN" dirty="0"/>
              </a:p>
              <a:p>
                <a:pPr lvl="2"/>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𝐾</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e>
                    </m:d>
                  </m:oMath>
                </a14:m>
                <a:r>
                  <a:rPr lang="zh-CN" altLang="zh-CN" dirty="0"/>
                  <a:t>。</a:t>
                </a:r>
                <a:endParaRPr lang="zh-CN" altLang="zh-CN" dirty="0"/>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𝑚</m:t>
                        </m:r>
                      </m:sub>
                    </m:sSub>
                    <m:r>
                      <a:rPr lang="en-US" altLang="zh-CN" i="1">
                        <a:latin typeface="Cambria Math" panose="02040503050406030204" pitchFamily="18" charset="0"/>
                      </a:rPr>
                      <m:t>=</m:t>
                    </m:r>
                    <m:r>
                      <m:rPr>
                        <m:sty m:val="p"/>
                      </m:rPr>
                      <a:rPr lang="en-US" altLang="zh-CN">
                        <a:latin typeface="Cambria Math" panose="02040503050406030204" pitchFamily="18" charset="0"/>
                      </a:rPr>
                      <m:t>inc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1</m:t>
                            </m:r>
                          </m:sub>
                        </m:sSub>
                      </m:e>
                    </m:d>
                  </m:oMath>
                </a14:m>
                <a:r>
                  <a:rPr lang="zh-CN" altLang="zh-CN" dirty="0"/>
                  <a:t>。</a:t>
                </a:r>
                <a:endParaRPr lang="zh-CN" altLang="zh-CN" dirty="0"/>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𝑚</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𝐾</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𝑚</m:t>
                                </m:r>
                              </m:sub>
                            </m:sSub>
                          </m:e>
                        </m:d>
                      </m:e>
                    </m:d>
                    <m:sSub>
                      <m:sSubPr>
                        <m:ctrlPr>
                          <a:rPr lang="zh-CN"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𝑟</m:t>
                        </m:r>
                      </m:sub>
                    </m:sSub>
                  </m:oMath>
                </a14:m>
                <a:r>
                  <a:rPr lang="zh-CN" altLang="zh-CN" dirty="0"/>
                  <a:t>。</a:t>
                </a:r>
                <a:endParaRPr lang="zh-CN" altLang="zh-CN" dirty="0"/>
              </a:p>
              <a:p>
                <a:pPr lvl="1"/>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𝐺</m:t>
                        </m:r>
                        <m:d>
                          <m:dPr>
                            <m:ctrlPr>
                              <a:rPr lang="zh-CN" altLang="zh-CN" i="1">
                                <a:latin typeface="Cambria Math" panose="02040503050406030204" pitchFamily="18" charset="0"/>
                              </a:rPr>
                            </m:ctrlPr>
                          </m:dPr>
                          <m:e>
                            <m:r>
                              <a:rPr lang="en-US" altLang="zh-CN" i="1">
                                <a:latin typeface="Cambria Math" panose="02040503050406030204" pitchFamily="18" charset="0"/>
                              </a:rPr>
                              <m:t>𝐻</m:t>
                            </m:r>
                            <m:r>
                              <a:rPr lang="en-US" altLang="zh-CN" i="1">
                                <a:latin typeface="Cambria Math" panose="02040503050406030204" pitchFamily="18" charset="0"/>
                              </a:rPr>
                              <m:t>, </m:t>
                            </m:r>
                            <m:r>
                              <a:rPr lang="en-US" altLang="zh-CN" i="1" smtClean="0">
                                <a:solidFill>
                                  <a:srgbClr val="FF0000"/>
                                </a:solidFill>
                                <a:latin typeface="Cambria Math" panose="02040503050406030204" pitchFamily="18" charset="0"/>
                              </a:rPr>
                              <m:t>𝐴</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𝐾</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0</m:t>
                                </m:r>
                              </m:sub>
                            </m:sSub>
                          </m:e>
                        </m:d>
                      </m:e>
                    </m:d>
                    <m:sSub>
                      <m:sSubPr>
                        <m:ctrlPr>
                          <a:rPr lang="zh-CN"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𝑡</m:t>
                        </m:r>
                      </m:sub>
                    </m:sSub>
                  </m:oMath>
                </a14:m>
                <a:r>
                  <a:rPr lang="zh-CN" altLang="zh-CN" dirty="0"/>
                  <a:t>。</a:t>
                </a:r>
                <a:endParaRPr lang="zh-CN" altLang="zh-CN" dirty="0"/>
              </a:p>
              <a:p>
                <a:pPr lvl="1"/>
                <a:r>
                  <a:rPr lang="zh-CN" altLang="zh-CN" dirty="0"/>
                  <a:t>上述过程的输出，即数据</a:t>
                </a:r>
                <a14:m>
                  <m:oMath xmlns:m="http://schemas.openxmlformats.org/officeDocument/2006/math">
                    <m:r>
                      <a:rPr lang="en-US" altLang="zh-CN" i="1">
                        <a:latin typeface="Cambria Math" panose="02040503050406030204" pitchFamily="18" charset="0"/>
                      </a:rPr>
                      <m:t>𝐷</m:t>
                    </m:r>
                  </m:oMath>
                </a14:m>
                <a:r>
                  <a:rPr lang="zh-CN" altLang="zh-CN" dirty="0"/>
                  <a:t>的可鉴别的加密数据输出为</a:t>
                </a:r>
                <a14:m>
                  <m:oMath xmlns:m="http://schemas.openxmlformats.org/officeDocument/2006/math">
                    <m:r>
                      <a:rPr lang="en-US" altLang="zh-CN" i="1">
                        <a:latin typeface="Cambria Math" panose="02040503050406030204" pitchFamily="18" charset="0"/>
                      </a:rPr>
                      <m:t>𝐶</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m:t>
                        </m:r>
                      </m:sub>
                    </m:sSub>
                    <m:r>
                      <a:rPr lang="en-US" altLang="zh-CN" i="1">
                        <a:latin typeface="Cambria Math" panose="02040503050406030204" pitchFamily="18" charset="0"/>
                      </a:rPr>
                      <m:t>∥</m:t>
                    </m:r>
                    <m:r>
                      <a:rPr lang="en-US" altLang="zh-CN" i="1">
                        <a:latin typeface="Cambria Math" panose="02040503050406030204" pitchFamily="18" charset="0"/>
                      </a:rPr>
                      <m:t>𝑇</m:t>
                    </m:r>
                  </m:oMath>
                </a14:m>
                <a:r>
                  <a:rPr lang="zh-CN" altLang="zh-CN" dirty="0"/>
                  <a:t>。</a:t>
                </a:r>
                <a:endParaRPr lang="zh-CN" altLang="zh-CN" dirty="0"/>
              </a:p>
              <a:p>
                <a:pPr lvl="1"/>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97280" y="1845734"/>
                <a:ext cx="10058400" cy="4639042"/>
              </a:xfrm>
              <a:blipFill rotWithShape="1">
                <a:blip r:embed="rId1"/>
                <a:stretch>
                  <a:fillRect t="-9" b="-67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8136293" y="3325500"/>
                <a:ext cx="3859764" cy="151155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b="1" dirty="0"/>
                  <a:t>符号说明</a:t>
                </a:r>
                <a:endParaRPr lang="en-US" altLang="zh-CN" sz="1600" b="1" dirty="0"/>
              </a:p>
              <a:p>
                <a14:m>
                  <m:oMath xmlns:m="http://schemas.openxmlformats.org/officeDocument/2006/math">
                    <m:r>
                      <a:rPr lang="en-US" altLang="zh-CN" sz="1400" i="1">
                        <a:latin typeface="Cambria Math" panose="02040503050406030204" pitchFamily="18" charset="0"/>
                      </a:rPr>
                      <m:t>{}</m:t>
                    </m:r>
                  </m:oMath>
                </a14:m>
                <a:r>
                  <a:rPr lang="en-US" altLang="zh-CN" sz="1400" dirty="0"/>
                  <a:t>        </a:t>
                </a:r>
                <a:r>
                  <a:rPr lang="zh-CN" altLang="zh-CN" sz="1400" dirty="0"/>
                  <a:t>长度为</a:t>
                </a:r>
                <a:r>
                  <a:rPr lang="en-US" altLang="zh-CN" sz="1400" dirty="0"/>
                  <a:t>0</a:t>
                </a:r>
                <a:r>
                  <a:rPr lang="zh-CN" altLang="zh-CN" sz="1400" dirty="0"/>
                  <a:t>的比特串</a:t>
                </a:r>
                <a:endParaRPr lang="en-US" altLang="zh-CN" sz="1400" dirty="0"/>
              </a:p>
              <a:p>
                <a14:m>
                  <m:oMath xmlns:m="http://schemas.openxmlformats.org/officeDocument/2006/math">
                    <m:r>
                      <m:rPr>
                        <m:sty m:val="p"/>
                      </m:rPr>
                      <a:rPr lang="en-US" altLang="zh-CN" sz="1400" b="0" i="0" smtClean="0">
                        <a:latin typeface="Cambria Math" panose="02040503050406030204" pitchFamily="18" charset="0"/>
                      </a:rPr>
                      <m:t>i</m:t>
                    </m:r>
                    <m:r>
                      <m:rPr>
                        <m:sty m:val="p"/>
                      </m:rPr>
                      <a:rPr lang="en-US" altLang="zh-CN" sz="1400">
                        <a:latin typeface="Cambria Math" panose="02040503050406030204" pitchFamily="18" charset="0"/>
                      </a:rPr>
                      <m:t>nc</m:t>
                    </m:r>
                  </m:oMath>
                </a14:m>
                <a:r>
                  <a:rPr lang="en-US" altLang="zh-CN" sz="1400" dirty="0"/>
                  <a:t>      </a:t>
                </a:r>
                <a:r>
                  <a:rPr lang="zh-CN" altLang="zh-CN" sz="1400" dirty="0"/>
                  <a:t>输入与输出均为</a:t>
                </a:r>
                <a:r>
                  <a:rPr lang="en-US" altLang="zh-CN" sz="1400" dirty="0"/>
                  <a:t>128</a:t>
                </a:r>
                <a:r>
                  <a:rPr lang="zh-CN" altLang="zh-CN" sz="1400" dirty="0"/>
                  <a:t>比特分组的函数，</a:t>
                </a:r>
                <a:endParaRPr lang="en-US" altLang="zh-CN" sz="1400" dirty="0"/>
              </a:p>
              <a:p>
                <a:pPr algn="ctr"/>
                <a14:m>
                  <m:oMathPara xmlns:m="http://schemas.openxmlformats.org/officeDocument/2006/math">
                    <m:oMathParaPr>
                      <m:jc m:val="centerGroup"/>
                    </m:oMathParaPr>
                    <m:oMath xmlns:m="http://schemas.openxmlformats.org/officeDocument/2006/math">
                      <m:r>
                        <m:rPr>
                          <m:sty m:val="p"/>
                        </m:rPr>
                        <a:rPr lang="en-US" altLang="zh-CN" sz="1400">
                          <a:latin typeface="Cambria Math" panose="02040503050406030204" pitchFamily="18" charset="0"/>
                        </a:rPr>
                        <m:t>inc</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𝑋</m:t>
                          </m:r>
                        </m:e>
                      </m:d>
                      <m:r>
                        <a:rPr lang="en-US" altLang="zh-CN" sz="1400" i="1">
                          <a:latin typeface="Cambria Math" panose="02040503050406030204" pitchFamily="18" charset="0"/>
                        </a:rPr>
                        <m:t>=</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𝑋</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m:t>
                              </m:r>
                            </m:e>
                            <m:sub>
                              <m:r>
                                <a:rPr lang="en-US" altLang="zh-CN" sz="1400" i="1">
                                  <a:latin typeface="Cambria Math" panose="02040503050406030204" pitchFamily="18" charset="0"/>
                                </a:rPr>
                                <m:t>96</m:t>
                              </m:r>
                            </m:sub>
                          </m:sSub>
                        </m:e>
                      </m:d>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m:t>
                          </m:r>
                        </m:e>
                        <m:sub>
                          <m:r>
                            <a:rPr lang="en-US" altLang="zh-CN" sz="1400" i="1">
                              <a:latin typeface="Cambria Math" panose="02040503050406030204" pitchFamily="18" charset="0"/>
                            </a:rPr>
                            <m:t>32</m:t>
                          </m:r>
                        </m:sub>
                      </m:sSub>
                      <m:d>
                        <m:dPr>
                          <m:ctrlPr>
                            <a:rPr lang="zh-CN" altLang="zh-CN" sz="1400" i="1">
                              <a:latin typeface="Cambria Math" panose="02040503050406030204" pitchFamily="18" charset="0"/>
                            </a:rPr>
                          </m:ctrlPr>
                        </m:dPr>
                        <m:e>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e>
                            <m:sup>
                              <m:r>
                                <a:rPr lang="en-US" altLang="zh-CN" sz="1400" i="1">
                                  <a:latin typeface="Cambria Math" panose="02040503050406030204" pitchFamily="18" charset="0"/>
                                </a:rPr>
                                <m:t>−</m:t>
                              </m:r>
                              <m:r>
                                <a:rPr lang="en-US" altLang="zh-CN" sz="1400" i="1">
                                  <a:latin typeface="Cambria Math" panose="02040503050406030204" pitchFamily="18" charset="0"/>
                                </a:rPr>
                                <m:t>1</m:t>
                              </m:r>
                            </m:sup>
                          </m:sSup>
                          <m:d>
                            <m:dPr>
                              <m:ctrlPr>
                                <a:rPr lang="zh-CN" altLang="zh-CN" sz="1400" i="1">
                                  <a:latin typeface="Cambria Math" panose="02040503050406030204" pitchFamily="18" charset="0"/>
                                </a:rPr>
                              </m:ctrlPr>
                            </m:dPr>
                            <m:e>
                              <m:r>
                                <a:rPr lang="en-US" altLang="zh-CN" sz="1400" i="1">
                                  <a:latin typeface="Cambria Math" panose="02040503050406030204" pitchFamily="18" charset="0"/>
                                </a:rPr>
                                <m:t>𝑋</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m:t>
                                  </m:r>
                                </m:e>
                                <m:sup>
                                  <m:r>
                                    <a:rPr lang="en-US" altLang="zh-CN" sz="1400" i="1">
                                      <a:latin typeface="Cambria Math" panose="02040503050406030204" pitchFamily="18" charset="0"/>
                                    </a:rPr>
                                    <m:t>32</m:t>
                                  </m:r>
                                </m:sup>
                              </m:sSup>
                            </m:e>
                          </m:d>
                          <m:r>
                            <a:rPr lang="en-US" altLang="zh-CN" sz="1400" i="1">
                              <a:latin typeface="Cambria Math" panose="02040503050406030204" pitchFamily="18" charset="0"/>
                            </a:rPr>
                            <m:t>+</m:t>
                          </m:r>
                          <m:r>
                            <a:rPr lang="en-US" altLang="zh-CN" sz="1400" i="1">
                              <a:latin typeface="Cambria Math" panose="02040503050406030204" pitchFamily="18" charset="0"/>
                            </a:rPr>
                            <m:t>1</m:t>
                          </m:r>
                          <m:r>
                            <a:rPr lang="en-US" altLang="zh-CN" sz="1400" i="1">
                              <a:latin typeface="Cambria Math" panose="02040503050406030204" pitchFamily="18" charset="0"/>
                            </a:rPr>
                            <m:t> </m:t>
                          </m:r>
                          <m:r>
                            <m:rPr>
                              <m:sty m:val="p"/>
                            </m:rPr>
                            <a:rPr lang="en-US" altLang="zh-CN" sz="1400">
                              <a:latin typeface="Cambria Math" panose="02040503050406030204" pitchFamily="18" charset="0"/>
                            </a:rPr>
                            <m:t>mod</m:t>
                          </m:r>
                          <m:r>
                            <a:rPr lang="en-US" altLang="zh-CN" sz="1400" i="1">
                              <a:latin typeface="Cambria Math" panose="02040503050406030204" pitchFamily="18" charset="0"/>
                            </a:rPr>
                            <m:t> </m:t>
                          </m:r>
                          <m:sSup>
                            <m:sSupPr>
                              <m:ctrlPr>
                                <a:rPr lang="zh-CN" altLang="zh-CN" sz="1400" i="1">
                                  <a:latin typeface="Cambria Math" panose="02040503050406030204" pitchFamily="18" charset="0"/>
                                </a:rPr>
                              </m:ctrlPr>
                            </m:sSupPr>
                            <m:e>
                              <m:r>
                                <a:rPr lang="en-US" altLang="zh-CN" sz="1400" i="1">
                                  <a:latin typeface="Cambria Math" panose="02040503050406030204" pitchFamily="18" charset="0"/>
                                </a:rPr>
                                <m:t>2</m:t>
                              </m:r>
                            </m:e>
                            <m:sup>
                              <m:r>
                                <a:rPr lang="en-US" altLang="zh-CN" sz="1400" i="1">
                                  <a:latin typeface="Cambria Math" panose="02040503050406030204" pitchFamily="18" charset="0"/>
                                </a:rPr>
                                <m:t>32</m:t>
                              </m:r>
                            </m:sup>
                          </m:sSup>
                        </m:e>
                      </m:d>
                    </m:oMath>
                  </m:oMathPara>
                </a14:m>
                <a:endParaRPr lang="en-US" altLang="zh-CN" sz="1400" dirty="0"/>
              </a:p>
              <a:p>
                <a14:m>
                  <m:oMath xmlns:m="http://schemas.openxmlformats.org/officeDocument/2006/math">
                    <m:r>
                      <a:rPr lang="en-US" altLang="zh-CN" sz="1400" i="1">
                        <a:latin typeface="Cambria Math" panose="02040503050406030204" pitchFamily="18" charset="0"/>
                      </a:rPr>
                      <m:t>𝑋</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m:t>
                        </m:r>
                      </m:e>
                      <m:sub>
                        <m:r>
                          <a:rPr lang="en-US" altLang="zh-CN" sz="1400" i="1">
                            <a:latin typeface="Cambria Math" panose="02040503050406030204" pitchFamily="18" charset="0"/>
                          </a:rPr>
                          <m:t>𝑠</m:t>
                        </m:r>
                      </m:sub>
                    </m:sSub>
                  </m:oMath>
                </a14:m>
                <a:r>
                  <a:rPr lang="en-US" altLang="zh-CN" sz="1400" dirty="0"/>
                  <a:t>      </a:t>
                </a:r>
                <a:r>
                  <a:rPr lang="zh-CN" altLang="zh-CN" sz="1400" dirty="0"/>
                  <a:t>截取比特块</a:t>
                </a:r>
                <a:r>
                  <a:rPr lang="en-US" altLang="zh-CN" sz="1400" dirty="0"/>
                  <a:t>X</a:t>
                </a:r>
                <a:r>
                  <a:rPr lang="zh-CN" altLang="zh-CN" sz="1400" dirty="0"/>
                  <a:t>中的左</a:t>
                </a:r>
                <a:r>
                  <a:rPr lang="en-US" altLang="zh-CN" sz="1400" dirty="0"/>
                  <a:t>s</a:t>
                </a:r>
                <a:r>
                  <a:rPr lang="zh-CN" altLang="zh-CN" sz="1400" dirty="0"/>
                  <a:t>比特</a:t>
                </a:r>
                <a:endParaRPr lang="en-US" altLang="zh-CN" sz="1400" dirty="0"/>
              </a:p>
              <a:p>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𝑒</m:t>
                        </m:r>
                      </m:e>
                      <m:sub>
                        <m:r>
                          <a:rPr lang="en-US" altLang="zh-CN" sz="1400" i="1">
                            <a:latin typeface="Cambria Math" panose="02040503050406030204" pitchFamily="18" charset="0"/>
                          </a:rPr>
                          <m:t>𝐾</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𝑌</m:t>
                        </m:r>
                      </m:e>
                    </m:d>
                  </m:oMath>
                </a14:m>
                <a:r>
                  <a:rPr lang="en-US" altLang="zh-CN" sz="1400" dirty="0"/>
                  <a:t> </a:t>
                </a:r>
                <a:r>
                  <a:rPr lang="zh-CN" altLang="zh-CN" sz="1400" dirty="0"/>
                  <a:t>表示使用分组密码算法及密钥</a:t>
                </a:r>
                <a14:m>
                  <m:oMath xmlns:m="http://schemas.openxmlformats.org/officeDocument/2006/math">
                    <m:r>
                      <a:rPr lang="en-US" altLang="zh-CN" sz="1400" i="1">
                        <a:latin typeface="Cambria Math" panose="02040503050406030204" pitchFamily="18" charset="0"/>
                      </a:rPr>
                      <m:t>𝐾</m:t>
                    </m:r>
                  </m:oMath>
                </a14:m>
                <a:endParaRPr lang="zh-CN" altLang="en-US" sz="1400" dirty="0"/>
              </a:p>
            </p:txBody>
          </p:sp>
        </mc:Choice>
        <mc:Fallback>
          <p:sp>
            <p:nvSpPr>
              <p:cNvPr id="4" name="矩形 3"/>
              <p:cNvSpPr>
                <a:spLocks noRot="1" noChangeAspect="1" noMove="1" noResize="1" noEditPoints="1" noAdjustHandles="1" noChangeArrowheads="1" noChangeShapeType="1" noTextEdit="1"/>
              </p:cNvSpPr>
              <p:nvPr/>
            </p:nvSpPr>
            <p:spPr>
              <a:xfrm>
                <a:off x="8136293" y="3325500"/>
                <a:ext cx="3859764" cy="1511558"/>
              </a:xfrm>
              <a:prstGeom prst="rect">
                <a:avLst/>
              </a:prstGeom>
              <a:blipFill rotWithShape="1">
                <a:blip r:embed="rId2"/>
                <a:stretch>
                  <a:fillRect l="-215" t="-546" r="-190" b="-487"/>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p:sp>
        <p:nvSpPr>
          <p:cNvPr id="8" name="圆角矩形标注 7"/>
          <p:cNvSpPr/>
          <p:nvPr/>
        </p:nvSpPr>
        <p:spPr>
          <a:xfrm>
            <a:off x="5673012" y="5225143"/>
            <a:ext cx="2463281" cy="447869"/>
          </a:xfrm>
          <a:prstGeom prst="wedgeRoundRectCallout">
            <a:avLst>
              <a:gd name="adj1" fmla="val -175107"/>
              <a:gd name="adj2" fmla="val -183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t>A</a:t>
            </a:r>
            <a:r>
              <a:rPr lang="zh-CN" altLang="en-US" sz="1600" dirty="0"/>
              <a:t>参与最终</a:t>
            </a:r>
            <a:r>
              <a:rPr lang="en-US" altLang="zh-CN" sz="1600" dirty="0"/>
              <a:t>tag</a:t>
            </a:r>
            <a:r>
              <a:rPr lang="zh-CN" altLang="en-US" sz="1600" dirty="0"/>
              <a:t>的产生，仅对数据</a:t>
            </a:r>
            <a:r>
              <a:rPr lang="en-US" altLang="zh-CN" sz="1600" dirty="0"/>
              <a:t>D</a:t>
            </a:r>
            <a:r>
              <a:rPr lang="zh-CN" altLang="en-US" sz="1600" dirty="0"/>
              <a:t>作加密处理</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可鉴别加密</a:t>
            </a:r>
            <a:r>
              <a:rPr lang="en-US" altLang="zh-CN" dirty="0"/>
              <a:t>—GCM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97280" y="1845733"/>
                <a:ext cx="10058400" cy="4657703"/>
              </a:xfrm>
            </p:spPr>
            <p:txBody>
              <a:bodyPr>
                <a:normAutofit fontScale="62500" lnSpcReduction="20000"/>
              </a:bodyPr>
              <a:lstStyle/>
              <a:p>
                <a:r>
                  <a:rPr lang="zh-CN" altLang="en-US" dirty="0"/>
                  <a:t>解密过程：</a:t>
                </a:r>
                <a:endParaRPr lang="en-US" altLang="zh-CN" dirty="0"/>
              </a:p>
              <a:p>
                <a:pPr lvl="1"/>
                <a:r>
                  <a:rPr lang="zh-CN" altLang="en-US" dirty="0"/>
                  <a:t>接收者需获得加密使用的</a:t>
                </a:r>
                <a14:m>
                  <m:oMath xmlns:m="http://schemas.openxmlformats.org/officeDocument/2006/math">
                    <m:r>
                      <a:rPr lang="en-US" altLang="zh-CN" i="1">
                        <a:latin typeface="Cambria Math" panose="02040503050406030204" pitchFamily="18" charset="0"/>
                      </a:rPr>
                      <m:t>𝑆</m:t>
                    </m:r>
                  </m:oMath>
                </a14:m>
                <a:r>
                  <a:rPr lang="zh-CN" altLang="en-US" dirty="0"/>
                  <a:t>，与数据</a:t>
                </a:r>
                <a14:m>
                  <m:oMath xmlns:m="http://schemas.openxmlformats.org/officeDocument/2006/math">
                    <m:r>
                      <a:rPr lang="en-US" altLang="zh-CN" i="1">
                        <a:latin typeface="Cambria Math" panose="02040503050406030204" pitchFamily="18" charset="0"/>
                      </a:rPr>
                      <m:t>𝐴</m:t>
                    </m:r>
                  </m:oMath>
                </a14:m>
                <a:r>
                  <a:rPr lang="zh-CN" altLang="en-US" dirty="0"/>
                  <a:t>明文，</a:t>
                </a:r>
                <a:r>
                  <a:rPr lang="zh-CN" altLang="zh-CN" dirty="0"/>
                  <a:t>解密</a:t>
                </a:r>
                <a:r>
                  <a:rPr lang="zh-CN" altLang="en-US" dirty="0"/>
                  <a:t>并</a:t>
                </a:r>
                <a:r>
                  <a:rPr lang="zh-CN" altLang="zh-CN" dirty="0"/>
                  <a:t>验证可鉴别的加密数据</a:t>
                </a:r>
                <a14:m>
                  <m:oMath xmlns:m="http://schemas.openxmlformats.org/officeDocument/2006/math">
                    <m:r>
                      <a:rPr lang="en-US" altLang="zh-CN" i="1">
                        <a:latin typeface="Cambria Math" panose="02040503050406030204" pitchFamily="18" charset="0"/>
                      </a:rPr>
                      <m:t>𝐶</m:t>
                    </m:r>
                  </m:oMath>
                </a14:m>
                <a:r>
                  <a:rPr lang="zh-CN" altLang="zh-CN" dirty="0"/>
                  <a:t>，验证数据</a:t>
                </a:r>
                <a14:m>
                  <m:oMath xmlns:m="http://schemas.openxmlformats.org/officeDocument/2006/math">
                    <m:r>
                      <a:rPr lang="en-US" altLang="zh-CN" i="1">
                        <a:latin typeface="Cambria Math" panose="02040503050406030204" pitchFamily="18" charset="0"/>
                      </a:rPr>
                      <m:t>𝐴</m:t>
                    </m:r>
                  </m:oMath>
                </a14:m>
                <a:r>
                  <a:rPr lang="zh-CN" altLang="en-US" dirty="0"/>
                  <a:t>的完整性</a:t>
                </a:r>
                <a:r>
                  <a:rPr lang="zh-CN" altLang="zh-CN" dirty="0"/>
                  <a:t>。</a:t>
                </a:r>
                <a:endParaRPr lang="zh-CN" altLang="zh-CN" dirty="0"/>
              </a:p>
              <a:p>
                <a:pPr lvl="1"/>
                <a:r>
                  <a:rPr lang="zh-CN" altLang="zh-CN" dirty="0"/>
                  <a:t>如果</a:t>
                </a:r>
                <a14:m>
                  <m:oMath xmlns:m="http://schemas.openxmlformats.org/officeDocument/2006/math">
                    <m:r>
                      <a:rPr lang="en-US" altLang="zh-CN" i="1">
                        <a:latin typeface="Cambria Math" panose="02040503050406030204" pitchFamily="18" charset="0"/>
                      </a:rPr>
                      <m:t>𝐶</m:t>
                    </m:r>
                  </m:oMath>
                </a14:m>
                <a:r>
                  <a:rPr lang="zh-CN" altLang="zh-CN" dirty="0"/>
                  <a:t>的长度小于</a:t>
                </a:r>
                <a14:m>
                  <m:oMath xmlns:m="http://schemas.openxmlformats.org/officeDocument/2006/math">
                    <m:r>
                      <a:rPr lang="en-US" altLang="zh-CN" i="1">
                        <a:latin typeface="Cambria Math" panose="02040503050406030204" pitchFamily="18" charset="0"/>
                      </a:rPr>
                      <m:t>𝑡</m:t>
                    </m:r>
                  </m:oMath>
                </a14:m>
                <a:r>
                  <a:rPr lang="zh-CN" altLang="zh-CN" dirty="0"/>
                  <a:t>，则停止计算并输出</a:t>
                </a:r>
                <a:r>
                  <a:rPr lang="en-US" altLang="zh-CN" dirty="0"/>
                  <a:t>INVALID</a:t>
                </a:r>
                <a:r>
                  <a:rPr lang="zh-CN" altLang="zh-CN" dirty="0"/>
                  <a:t>。</a:t>
                </a:r>
                <a:endParaRPr lang="zh-CN" altLang="zh-CN" dirty="0"/>
              </a:p>
              <a:p>
                <a:pPr lvl="1"/>
                <a:r>
                  <a:rPr lang="zh-CN" altLang="zh-CN" dirty="0"/>
                  <a:t>确定</a:t>
                </a:r>
                <a14:m>
                  <m:oMath xmlns:m="http://schemas.openxmlformats.org/officeDocument/2006/math">
                    <m:r>
                      <a:rPr lang="zh-CN" altLang="zh-CN">
                        <a:latin typeface="Cambria Math" panose="02040503050406030204" pitchFamily="18" charset="0"/>
                      </a:rPr>
                      <m:t>整数</m:t>
                    </m:r>
                    <m:r>
                      <a:rPr lang="en-US" altLang="zh-CN" i="1">
                        <a:latin typeface="Cambria Math" panose="02040503050406030204" pitchFamily="18" charset="0"/>
                      </a:rPr>
                      <m:t>𝑚</m:t>
                    </m:r>
                  </m:oMath>
                </a14:m>
                <a:r>
                  <a:rPr lang="zh-CN" altLang="zh-CN" dirty="0"/>
                  <a:t>和</a:t>
                </a:r>
                <a14:m>
                  <m:oMath xmlns:m="http://schemas.openxmlformats.org/officeDocument/2006/math">
                    <m:r>
                      <a:rPr lang="en-US" altLang="zh-CN" i="1">
                        <a:latin typeface="Cambria Math" panose="02040503050406030204" pitchFamily="18" charset="0"/>
                      </a:rPr>
                      <m:t>𝑟</m:t>
                    </m:r>
                  </m:oMath>
                </a14:m>
                <a:r>
                  <a:rPr lang="zh-CN" altLang="zh-CN" dirty="0"/>
                  <a:t>，使得</a:t>
                </a:r>
                <a14:m>
                  <m:oMath xmlns:m="http://schemas.openxmlformats.org/officeDocument/2006/math">
                    <m:r>
                      <a:rPr lang="en-US" altLang="zh-CN" i="1">
                        <a:latin typeface="Cambria Math" panose="02040503050406030204" pitchFamily="18" charset="0"/>
                      </a:rPr>
                      <m:t>𝐶</m:t>
                    </m:r>
                  </m:oMath>
                </a14:m>
                <a:r>
                  <a:rPr lang="zh-CN" altLang="zh-CN" dirty="0"/>
                  <a:t>的比特数等于</a:t>
                </a:r>
                <a14:m>
                  <m:oMath xmlns:m="http://schemas.openxmlformats.org/officeDocument/2006/math">
                    <m:d>
                      <m:dPr>
                        <m:ctrlPr>
                          <a:rPr lang="zh-CN"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𝑡</m:t>
                    </m:r>
                  </m:oMath>
                </a14:m>
                <a:r>
                  <a:rPr lang="zh-CN" altLang="zh-CN" dirty="0"/>
                  <a:t>，其中</a:t>
                </a:r>
                <a14:m>
                  <m:oMath xmlns:m="http://schemas.openxmlformats.org/officeDocument/2006/math">
                    <m:r>
                      <a:rPr lang="en-US" altLang="zh-CN">
                        <a:latin typeface="Cambria Math" panose="02040503050406030204" pitchFamily="18" charset="0"/>
                      </a:rPr>
                      <m:t>0</m:t>
                    </m:r>
                    <m:r>
                      <a:rPr lang="en-US" altLang="zh-CN">
                        <a:latin typeface="Cambria Math" panose="02040503050406030204" pitchFamily="18" charset="0"/>
                      </a:rPr>
                      <m:t>&lt;</m:t>
                    </m:r>
                    <m:r>
                      <a:rPr lang="en-US" altLang="zh-CN" i="1">
                        <a:latin typeface="Cambria Math" panose="02040503050406030204" pitchFamily="18" charset="0"/>
                      </a:rPr>
                      <m:t>𝑟</m:t>
                    </m:r>
                    <m:r>
                      <a:rPr lang="en-US" altLang="zh-CN">
                        <a:latin typeface="Cambria Math" panose="02040503050406030204" pitchFamily="18" charset="0"/>
                      </a:rPr>
                      <m:t>≤</m:t>
                    </m:r>
                    <m:r>
                      <m:rPr>
                        <m:sty m:val="p"/>
                      </m:rPr>
                      <a:rPr lang="en-US" altLang="zh-CN">
                        <a:latin typeface="Cambria Math" panose="02040503050406030204" pitchFamily="18" charset="0"/>
                      </a:rPr>
                      <m:t>n</m:t>
                    </m:r>
                  </m:oMath>
                </a14:m>
                <a:r>
                  <a:rPr lang="zh-CN" altLang="zh-CN" dirty="0"/>
                  <a:t>。将</a:t>
                </a:r>
                <a14:m>
                  <m:oMath xmlns:m="http://schemas.openxmlformats.org/officeDocument/2006/math">
                    <m:r>
                      <a:rPr lang="en-US" altLang="zh-CN" i="1">
                        <a:latin typeface="Cambria Math" panose="02040503050406030204" pitchFamily="18" charset="0"/>
                      </a:rPr>
                      <m:t>𝐶</m:t>
                    </m:r>
                  </m:oMath>
                </a14:m>
                <a:r>
                  <a:rPr lang="zh-CN" altLang="zh-CN" dirty="0"/>
                  <a:t>进行分块，得到一个数据分组的序列：</a:t>
                </a:r>
                <a14:m>
                  <m:oMath xmlns:m="http://schemas.openxmlformats.org/officeDocument/2006/math">
                    <m:r>
                      <a:rPr lang="zh-CN"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m:t>
                        </m:r>
                      </m:sub>
                    </m:sSub>
                    <m:r>
                      <a:rPr lang="en-US" altLang="zh-CN" i="1">
                        <a:latin typeface="Cambria Math" panose="02040503050406030204" pitchFamily="18" charset="0"/>
                      </a:rPr>
                      <m:t>,</m:t>
                    </m:r>
                    <m:r>
                      <a:rPr lang="en-US" altLang="zh-CN" i="1">
                        <a:latin typeface="Cambria Math" panose="02040503050406030204" pitchFamily="18" charset="0"/>
                      </a:rPr>
                      <m:t>𝑇</m:t>
                    </m:r>
                  </m:oMath>
                </a14:m>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oMath>
                </a14:m>
                <a:r>
                  <a:rPr lang="zh-CN" altLang="zh-CN" dirty="0"/>
                  <a:t>包含</a:t>
                </a:r>
                <a14:m>
                  <m:oMath xmlns:m="http://schemas.openxmlformats.org/officeDocument/2006/math">
                    <m:r>
                      <a:rPr lang="zh-CN" altLang="zh-CN" i="1">
                        <a:latin typeface="Cambria Math" panose="02040503050406030204" pitchFamily="18" charset="0"/>
                      </a:rPr>
                      <m:t> </m:t>
                    </m:r>
                    <m:r>
                      <a:rPr lang="en-US" altLang="zh-CN" i="1">
                        <a:latin typeface="Cambria Math" panose="02040503050406030204" pitchFamily="18" charset="0"/>
                      </a:rPr>
                      <m:t>𝐶</m:t>
                    </m:r>
                  </m:oMath>
                </a14:m>
                <a:r>
                  <a:rPr lang="zh-CN" altLang="zh-CN" dirty="0"/>
                  <a:t>的第一个</a:t>
                </a:r>
                <a14:m>
                  <m:oMath xmlns:m="http://schemas.openxmlformats.org/officeDocument/2006/math">
                    <m:r>
                      <a:rPr lang="en-US" altLang="zh-CN" i="1">
                        <a:latin typeface="Cambria Math" panose="02040503050406030204" pitchFamily="18" charset="0"/>
                      </a:rPr>
                      <m:t>𝑛</m:t>
                    </m:r>
                  </m:oMath>
                </a14:m>
                <a:r>
                  <a:rPr lang="zh-CN" altLang="zh-CN" dirty="0"/>
                  <a:t>比特，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oMath>
                </a14:m>
                <a:r>
                  <a:rPr lang="zh-CN" altLang="zh-CN" dirty="0"/>
                  <a:t>包含</a:t>
                </a:r>
                <a14:m>
                  <m:oMath xmlns:m="http://schemas.openxmlformats.org/officeDocument/2006/math">
                    <m:r>
                      <a:rPr lang="en-US" altLang="zh-CN" i="1">
                        <a:latin typeface="Cambria Math" panose="02040503050406030204" pitchFamily="18" charset="0"/>
                      </a:rPr>
                      <m:t>𝐶</m:t>
                    </m:r>
                  </m:oMath>
                </a14:m>
                <a:r>
                  <a:rPr lang="zh-CN" altLang="zh-CN" dirty="0"/>
                  <a:t>的第二个</a:t>
                </a:r>
                <a14:m>
                  <m:oMath xmlns:m="http://schemas.openxmlformats.org/officeDocument/2006/math">
                    <m:r>
                      <a:rPr lang="en-US" altLang="zh-CN" i="1">
                        <a:latin typeface="Cambria Math" panose="02040503050406030204" pitchFamily="18" charset="0"/>
                      </a:rPr>
                      <m:t>𝑛</m:t>
                    </m:r>
                  </m:oMath>
                </a14:m>
                <a:r>
                  <a:rPr lang="zh-CN" altLang="zh-CN" dirty="0"/>
                  <a:t>比特，依此类推，直到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m:t>
                        </m:r>
                      </m:sub>
                    </m:sSub>
                  </m:oMath>
                </a14:m>
                <a:r>
                  <a:rPr lang="zh-CN" altLang="zh-CN" dirty="0"/>
                  <a:t>包含</a:t>
                </a:r>
                <a14:m>
                  <m:oMath xmlns:m="http://schemas.openxmlformats.org/officeDocument/2006/math">
                    <m:r>
                      <a:rPr lang="zh-CN" altLang="zh-CN" i="1">
                        <a:latin typeface="Cambria Math" panose="02040503050406030204" pitchFamily="18" charset="0"/>
                      </a:rPr>
                      <m:t> </m:t>
                    </m:r>
                    <m:r>
                      <a:rPr lang="en-US" altLang="zh-CN" i="1">
                        <a:latin typeface="Cambria Math" panose="02040503050406030204" pitchFamily="18" charset="0"/>
                      </a:rPr>
                      <m:t>𝑟</m:t>
                    </m:r>
                  </m:oMath>
                </a14:m>
                <a:r>
                  <a:rPr lang="zh-CN" altLang="zh-CN" dirty="0"/>
                  <a:t>比特（</a:t>
                </a:r>
                <a14:m>
                  <m:oMath xmlns:m="http://schemas.openxmlformats.org/officeDocument/2006/math">
                    <m:r>
                      <a:rPr lang="en-US" altLang="zh-CN">
                        <a:latin typeface="Cambria Math" panose="02040503050406030204" pitchFamily="18" charset="0"/>
                      </a:rPr>
                      <m:t>0</m:t>
                    </m:r>
                    <m:r>
                      <a:rPr lang="en-US" altLang="zh-CN">
                        <a:latin typeface="Cambria Math" panose="02040503050406030204" pitchFamily="18" charset="0"/>
                      </a:rPr>
                      <m:t>&lt;</m:t>
                    </m:r>
                    <m:r>
                      <a:rPr lang="en-US" altLang="zh-CN" i="1">
                        <a:latin typeface="Cambria Math" panose="02040503050406030204" pitchFamily="18" charset="0"/>
                      </a:rPr>
                      <m:t>𝑟</m:t>
                    </m:r>
                    <m:r>
                      <a:rPr lang="en-US" altLang="zh-CN">
                        <a:latin typeface="Cambria Math" panose="02040503050406030204" pitchFamily="18" charset="0"/>
                      </a:rPr>
                      <m:t>≤</m:t>
                    </m:r>
                    <m:r>
                      <m:rPr>
                        <m:sty m:val="p"/>
                      </m:rPr>
                      <a:rPr lang="en-US" altLang="zh-CN">
                        <a:latin typeface="Cambria Math" panose="02040503050406030204" pitchFamily="18" charset="0"/>
                      </a:rPr>
                      <m:t>n</m:t>
                    </m:r>
                  </m:oMath>
                </a14:m>
                <a:r>
                  <a:rPr lang="zh-CN" altLang="zh-CN" dirty="0"/>
                  <a:t>）。最后，令</a:t>
                </a:r>
                <a14:m>
                  <m:oMath xmlns:m="http://schemas.openxmlformats.org/officeDocument/2006/math">
                    <m:r>
                      <a:rPr lang="en-US" altLang="zh-CN" i="1">
                        <a:latin typeface="Cambria Math" panose="02040503050406030204" pitchFamily="18" charset="0"/>
                      </a:rPr>
                      <m:t>𝑇</m:t>
                    </m:r>
                  </m:oMath>
                </a14:m>
                <a:r>
                  <a:rPr lang="zh-CN" altLang="zh-CN" dirty="0"/>
                  <a:t>为</a:t>
                </a:r>
                <a14:m>
                  <m:oMath xmlns:m="http://schemas.openxmlformats.org/officeDocument/2006/math">
                    <m:r>
                      <a:rPr lang="en-US" altLang="zh-CN" i="1">
                        <a:latin typeface="Cambria Math" panose="02040503050406030204" pitchFamily="18" charset="0"/>
                      </a:rPr>
                      <m:t>𝐶</m:t>
                    </m:r>
                  </m:oMath>
                </a14:m>
                <a:r>
                  <a:rPr lang="zh-CN" altLang="zh-CN" dirty="0"/>
                  <a:t>的最后</a:t>
                </a:r>
                <a14:m>
                  <m:oMath xmlns:m="http://schemas.openxmlformats.org/officeDocument/2006/math">
                    <m:r>
                      <a:rPr lang="en-US" altLang="zh-CN" i="1">
                        <a:latin typeface="Cambria Math" panose="02040503050406030204" pitchFamily="18" charset="0"/>
                      </a:rPr>
                      <m:t>𝑡</m:t>
                    </m:r>
                  </m:oMath>
                </a14:m>
                <a:r>
                  <a:rPr lang="zh-CN" altLang="zh-CN" dirty="0"/>
                  <a:t>比特。</a:t>
                </a:r>
                <a:endParaRPr lang="zh-CN" altLang="zh-CN" dirty="0"/>
              </a:p>
              <a:p>
                <a:pPr lvl="1"/>
                <a:r>
                  <a:rPr lang="zh-CN" altLang="zh-CN" dirty="0"/>
                  <a:t>令 </a:t>
                </a:r>
                <a14:m>
                  <m:oMath xmlns:m="http://schemas.openxmlformats.org/officeDocument/2006/math">
                    <m:r>
                      <a:rPr lang="en-US" altLang="zh-CN" i="1">
                        <a:latin typeface="Cambria Math" panose="02040503050406030204" pitchFamily="18" charset="0"/>
                      </a:rPr>
                      <m:t>𝐻</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𝐾</m:t>
                        </m:r>
                      </m:sub>
                    </m:sSub>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128</m:t>
                            </m:r>
                          </m:sup>
                        </m:sSup>
                      </m:e>
                    </m:d>
                  </m:oMath>
                </a14:m>
                <a:r>
                  <a:rPr lang="zh-CN" altLang="zh-CN" dirty="0"/>
                  <a:t>。</a:t>
                </a:r>
                <a:endParaRPr lang="zh-CN" altLang="zh-CN" dirty="0"/>
              </a:p>
              <a:p>
                <a:pPr lvl="1"/>
                <a:r>
                  <a:rPr lang="zh-CN" altLang="zh-CN" dirty="0"/>
                  <a:t>如果</a:t>
                </a:r>
                <a14:m>
                  <m:oMath xmlns:m="http://schemas.openxmlformats.org/officeDocument/2006/math">
                    <m:r>
                      <m:rPr>
                        <m:sty m:val="p"/>
                      </m:rPr>
                      <a:rPr lang="en-US" altLang="zh-CN">
                        <a:latin typeface="Cambria Math" panose="02040503050406030204" pitchFamily="18" charset="0"/>
                      </a:rPr>
                      <m:t>len</m:t>
                    </m:r>
                    <m:d>
                      <m:dPr>
                        <m:ctrlPr>
                          <a:rPr lang="zh-CN" altLang="zh-CN" i="1">
                            <a:latin typeface="Cambria Math" panose="02040503050406030204" pitchFamily="18" charset="0"/>
                          </a:rPr>
                        </m:ctrlPr>
                      </m:dPr>
                      <m:e>
                        <m:r>
                          <a:rPr lang="en-US" altLang="zh-CN" i="1">
                            <a:latin typeface="Cambria Math" panose="02040503050406030204" pitchFamily="18" charset="0"/>
                          </a:rPr>
                          <m:t>𝑆</m:t>
                        </m:r>
                      </m:e>
                    </m:d>
                    <m:r>
                      <a:rPr lang="en-US" altLang="zh-CN" i="1">
                        <a:latin typeface="Cambria Math" panose="02040503050406030204" pitchFamily="18" charset="0"/>
                      </a:rPr>
                      <m:t>=</m:t>
                    </m:r>
                    <m:r>
                      <a:rPr lang="en-US" altLang="zh-CN" i="1">
                        <a:latin typeface="Cambria Math" panose="02040503050406030204" pitchFamily="18" charset="0"/>
                      </a:rPr>
                      <m:t>96</m:t>
                    </m:r>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31</m:t>
                        </m:r>
                      </m:sup>
                    </m:sSup>
                    <m:r>
                      <a:rPr lang="en-US" altLang="zh-CN" i="1">
                        <a:latin typeface="Cambria Math" panose="02040503050406030204" pitchFamily="18" charset="0"/>
                      </a:rPr>
                      <m:t>∥</m:t>
                    </m:r>
                    <m:r>
                      <a:rPr lang="en-US" altLang="zh-CN" i="1">
                        <a:latin typeface="Cambria Math" panose="02040503050406030204" pitchFamily="18" charset="0"/>
                      </a:rPr>
                      <m:t>1</m:t>
                    </m:r>
                  </m:oMath>
                </a14:m>
                <a:r>
                  <a:rPr lang="zh-CN" altLang="zh-CN" dirty="0"/>
                  <a:t>；否则</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𝐺</m:t>
                    </m:r>
                    <m:d>
                      <m:dPr>
                        <m:ctrlPr>
                          <a:rPr lang="zh-CN" altLang="zh-CN" i="1">
                            <a:latin typeface="Cambria Math" panose="02040503050406030204" pitchFamily="18" charset="0"/>
                          </a:rPr>
                        </m:ctrlPr>
                      </m:dPr>
                      <m:e>
                        <m:r>
                          <a:rPr lang="en-US" altLang="zh-CN" i="1">
                            <a:latin typeface="Cambria Math" panose="02040503050406030204" pitchFamily="18" charset="0"/>
                          </a:rPr>
                          <m:t>𝐻</m:t>
                        </m:r>
                        <m:r>
                          <a:rPr lang="en-US" altLang="zh-CN" i="1">
                            <a:latin typeface="Cambria Math" panose="02040503050406030204" pitchFamily="18" charset="0"/>
                          </a:rPr>
                          <m:t>, {}, </m:t>
                        </m:r>
                        <m:r>
                          <a:rPr lang="en-US" altLang="zh-CN" i="1">
                            <a:latin typeface="Cambria Math" panose="02040503050406030204" pitchFamily="18" charset="0"/>
                          </a:rPr>
                          <m:t>𝑆</m:t>
                        </m:r>
                      </m:e>
                    </m:d>
                  </m:oMath>
                </a14:m>
                <a:r>
                  <a:rPr lang="zh-CN" altLang="zh-CN" dirty="0"/>
                  <a:t>。</a:t>
                </a:r>
                <a:endParaRPr lang="zh-CN" altLang="zh-CN" dirty="0"/>
              </a:p>
              <a:p>
                <a:pPr lvl="1"/>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m:t>
                        </m:r>
                      </m:sup>
                    </m:sSup>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𝐺</m:t>
                        </m:r>
                        <m:d>
                          <m:dPr>
                            <m:ctrlPr>
                              <a:rPr lang="zh-CN" altLang="zh-CN" i="1">
                                <a:latin typeface="Cambria Math" panose="02040503050406030204" pitchFamily="18" charset="0"/>
                              </a:rPr>
                            </m:ctrlPr>
                          </m:dPr>
                          <m:e>
                            <m:r>
                              <a:rPr lang="en-US" altLang="zh-CN" i="1">
                                <a:latin typeface="Cambria Math" panose="02040503050406030204" pitchFamily="18" charset="0"/>
                              </a:rPr>
                              <m:t>𝐻</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𝐾</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0</m:t>
                                </m:r>
                              </m:sub>
                            </m:sSub>
                          </m:e>
                        </m:d>
                      </m:e>
                    </m:d>
                    <m:sSub>
                      <m:sSubPr>
                        <m:ctrlPr>
                          <a:rPr lang="zh-CN"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𝑡</m:t>
                        </m:r>
                      </m:sub>
                    </m:sSub>
                  </m:oMath>
                </a14:m>
                <a:r>
                  <a:rPr lang="zh-CN" altLang="zh-CN" dirty="0"/>
                  <a:t>。</a:t>
                </a:r>
                <a:endParaRPr lang="zh-CN" altLang="zh-CN" dirty="0"/>
              </a:p>
              <a:p>
                <a:pPr lvl="1"/>
                <a:r>
                  <a:rPr lang="zh-CN" altLang="zh-CN" dirty="0"/>
                  <a:t>如果</a:t>
                </a:r>
                <a14:m>
                  <m:oMath xmlns:m="http://schemas.openxmlformats.org/officeDocument/2006/math">
                    <m:r>
                      <a:rPr lang="en-US" altLang="zh-CN" i="1">
                        <a:latin typeface="Cambria Math" panose="02040503050406030204" pitchFamily="18" charset="0"/>
                      </a:rPr>
                      <m:t>𝑇</m:t>
                    </m:r>
                    <m:r>
                      <a:rPr lang="en-US" altLang="zh-CN">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oMath>
                </a14:m>
                <a:r>
                  <a:rPr lang="zh-CN" altLang="zh-CN" dirty="0"/>
                  <a:t>，则停止计算并输出</a:t>
                </a:r>
                <a:r>
                  <a:rPr lang="en-US" altLang="zh-CN" dirty="0"/>
                  <a:t>INVALID</a:t>
                </a:r>
                <a:r>
                  <a:rPr lang="zh-CN" altLang="zh-CN" dirty="0"/>
                  <a:t>。</a:t>
                </a:r>
                <a:endParaRPr lang="zh-CN" altLang="zh-CN" dirty="0"/>
              </a:p>
              <a:p>
                <a:pPr lvl="1"/>
                <a:r>
                  <a:rPr lang="zh-CN" altLang="zh-CN" dirty="0"/>
                  <a:t>对于</a:t>
                </a:r>
                <a14:m>
                  <m:oMath xmlns:m="http://schemas.openxmlformats.org/officeDocument/2006/math">
                    <m:r>
                      <a:rPr lang="en-US" altLang="zh-CN" i="1">
                        <a:latin typeface="Cambria Math" panose="02040503050406030204" pitchFamily="18" charset="0"/>
                      </a:rPr>
                      <m:t>𝑖</m:t>
                    </m:r>
                    <m:r>
                      <a:rPr lang="en-US" altLang="zh-CN">
                        <a:latin typeface="Cambria Math" panose="02040503050406030204" pitchFamily="18" charset="0"/>
                      </a:rPr>
                      <m:t>=</m:t>
                    </m:r>
                    <m:r>
                      <a:rPr lang="en-US" altLang="zh-CN">
                        <a:latin typeface="Cambria Math" panose="02040503050406030204" pitchFamily="18" charset="0"/>
                      </a:rPr>
                      <m:t>1</m:t>
                    </m:r>
                    <m:r>
                      <a:rPr lang="en-US" altLang="zh-CN">
                        <a:latin typeface="Cambria Math" panose="02040503050406030204" pitchFamily="18" charset="0"/>
                      </a:rPr>
                      <m:t>, </m:t>
                    </m:r>
                    <m:r>
                      <a:rPr lang="en-US" altLang="zh-CN">
                        <a:latin typeface="Cambria Math" panose="02040503050406030204" pitchFamily="18" charset="0"/>
                      </a:rPr>
                      <m:t>2</m:t>
                    </m:r>
                    <m:r>
                      <a:rPr lang="en-US" altLang="zh-CN">
                        <a:latin typeface="Cambria Math" panose="02040503050406030204" pitchFamily="18" charset="0"/>
                      </a:rPr>
                      <m:t>, …, </m:t>
                    </m:r>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a:latin typeface="Cambria Math" panose="02040503050406030204" pitchFamily="18" charset="0"/>
                      </a:rPr>
                      <m:t>1</m:t>
                    </m:r>
                  </m:oMath>
                </a14:m>
                <a:r>
                  <a:rPr lang="en-US" altLang="zh-CN" dirty="0"/>
                  <a:t>, </a:t>
                </a:r>
                <a:r>
                  <a:rPr lang="zh-CN" altLang="zh-CN" dirty="0"/>
                  <a:t>执行以下两个步骤：</a:t>
                </a:r>
                <a:endParaRPr lang="zh-CN" altLang="zh-CN" dirty="0"/>
              </a:p>
              <a:p>
                <a:pPr lvl="2"/>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r>
                      <m:rPr>
                        <m:sty m:val="p"/>
                      </m:rPr>
                      <a:rPr lang="en-US" altLang="zh-CN">
                        <a:latin typeface="Cambria Math" panose="02040503050406030204" pitchFamily="18" charset="0"/>
                      </a:rPr>
                      <m:t>inc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sub>
                        </m:sSub>
                      </m:e>
                    </m:d>
                  </m:oMath>
                </a14:m>
                <a:r>
                  <a:rPr lang="zh-CN" altLang="zh-CN" dirty="0"/>
                  <a:t>；</a:t>
                </a:r>
                <a:endParaRPr lang="zh-CN" altLang="zh-CN" dirty="0"/>
              </a:p>
              <a:p>
                <a:pPr lvl="2"/>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𝐾</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e>
                    </m:d>
                  </m:oMath>
                </a14:m>
                <a:r>
                  <a:rPr lang="zh-CN" altLang="zh-CN" dirty="0"/>
                  <a:t>。</a:t>
                </a:r>
                <a:endParaRPr lang="zh-CN" altLang="zh-CN" dirty="0"/>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𝑚</m:t>
                        </m:r>
                      </m:sub>
                    </m:sSub>
                    <m:r>
                      <a:rPr lang="en-US" altLang="zh-CN">
                        <a:latin typeface="Cambria Math" panose="02040503050406030204" pitchFamily="18" charset="0"/>
                      </a:rPr>
                      <m:t>=</m:t>
                    </m:r>
                    <m:r>
                      <m:rPr>
                        <m:sty m:val="p"/>
                      </m:rPr>
                      <a:rPr lang="en-US" altLang="zh-CN">
                        <a:latin typeface="Cambria Math" panose="02040503050406030204" pitchFamily="18" charset="0"/>
                      </a:rPr>
                      <m:t>inc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a:latin typeface="Cambria Math" panose="02040503050406030204" pitchFamily="18" charset="0"/>
                              </a:rPr>
                              <m:t>1</m:t>
                            </m:r>
                          </m:sub>
                        </m:sSub>
                      </m:e>
                    </m:d>
                  </m:oMath>
                </a14:m>
                <a:r>
                  <a:rPr lang="zh-CN" altLang="zh-CN" dirty="0"/>
                  <a:t>。</a:t>
                </a:r>
                <a:endParaRPr lang="zh-CN" altLang="zh-CN" dirty="0"/>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𝑚</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m:t>
                        </m:r>
                      </m:sub>
                    </m:sSub>
                    <m:r>
                      <a:rPr lang="en-US" altLang="zh-CN">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𝐾</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𝑚</m:t>
                                </m:r>
                              </m:sub>
                            </m:sSub>
                          </m:e>
                        </m:d>
                      </m:e>
                    </m:d>
                    <m:sSub>
                      <m:sSubPr>
                        <m:ctrlPr>
                          <a:rPr lang="zh-CN" altLang="zh-CN" i="1">
                            <a:latin typeface="Cambria Math" panose="02040503050406030204" pitchFamily="18" charset="0"/>
                          </a:rPr>
                        </m:ctrlPr>
                      </m:sSubPr>
                      <m:e>
                        <m:r>
                          <a:rPr lang="en-US" altLang="zh-CN">
                            <a:latin typeface="Cambria Math" panose="02040503050406030204" pitchFamily="18" charset="0"/>
                          </a:rPr>
                          <m:t>|</m:t>
                        </m:r>
                      </m:e>
                      <m:sub>
                        <m:r>
                          <a:rPr lang="en-US" altLang="zh-CN" i="1">
                            <a:latin typeface="Cambria Math" panose="02040503050406030204" pitchFamily="18" charset="0"/>
                          </a:rPr>
                          <m:t>𝑟</m:t>
                        </m:r>
                      </m:sub>
                    </m:sSub>
                  </m:oMath>
                </a14:m>
                <a:r>
                  <a:rPr lang="zh-CN" altLang="zh-CN" dirty="0"/>
                  <a:t>。</a:t>
                </a:r>
                <a:endParaRPr lang="zh-CN" altLang="zh-CN" dirty="0"/>
              </a:p>
              <a:p>
                <a:pPr lvl="1"/>
                <a:r>
                  <a:rPr lang="zh-CN" altLang="zh-CN" dirty="0"/>
                  <a:t>输出</a:t>
                </a:r>
                <a14:m>
                  <m:oMath xmlns:m="http://schemas.openxmlformats.org/officeDocument/2006/math">
                    <m:r>
                      <a:rPr lang="en-US" altLang="zh-CN" i="1">
                        <a:latin typeface="Cambria Math" panose="02040503050406030204" pitchFamily="18" charset="0"/>
                      </a:rPr>
                      <m:t>𝐷</m:t>
                    </m:r>
                  </m:oMath>
                </a14:m>
                <a:r>
                  <a:rPr lang="zh-CN" altLang="zh-CN" dirty="0"/>
                  <a:t>与</a:t>
                </a:r>
                <a14:m>
                  <m:oMath xmlns:m="http://schemas.openxmlformats.org/officeDocument/2006/math">
                    <m:r>
                      <a:rPr lang="en-US" altLang="zh-CN" i="1">
                        <a:latin typeface="Cambria Math" panose="02040503050406030204" pitchFamily="18" charset="0"/>
                      </a:rPr>
                      <m:t>𝐴</m:t>
                    </m:r>
                  </m:oMath>
                </a14:m>
                <a:r>
                  <a:rPr lang="zh-CN" altLang="zh-CN" dirty="0"/>
                  <a:t>。</a:t>
                </a:r>
                <a:endParaRPr lang="zh-CN" altLang="zh-CN"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97280" y="1845733"/>
                <a:ext cx="10058400" cy="4657703"/>
              </a:xfrm>
              <a:blipFill rotWithShape="1">
                <a:blip r:embed="rId1"/>
                <a:stretch>
                  <a:fillRect t="-9" b="-13148"/>
                </a:stretch>
              </a:blipFill>
            </p:spPr>
            <p:txBody>
              <a:bodyPr/>
              <a:lstStyle/>
              <a:p>
                <a:r>
                  <a:rPr lang="zh-CN" altLang="en-US">
                    <a:noFill/>
                  </a:rPr>
                  <a:t> </a:t>
                </a:r>
              </a:p>
            </p:txBody>
          </p:sp>
        </mc:Fallback>
      </mc:AlternateContent>
      <p:sp>
        <p:nvSpPr>
          <p:cNvPr id="4" name="圆角矩形标注 3"/>
          <p:cNvSpPr/>
          <p:nvPr/>
        </p:nvSpPr>
        <p:spPr>
          <a:xfrm>
            <a:off x="5812971" y="4282752"/>
            <a:ext cx="2463281" cy="578497"/>
          </a:xfrm>
          <a:prstGeom prst="wedgeRoundRectCallout">
            <a:avLst>
              <a:gd name="adj1" fmla="val -90213"/>
              <a:gd name="adj2" fmla="val -2161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完整性验证完成后，进行数据</a:t>
            </a:r>
            <a:r>
              <a:rPr lang="en-US" altLang="zh-CN" sz="1600" dirty="0"/>
              <a:t>D</a:t>
            </a:r>
            <a:r>
              <a:rPr lang="zh-CN" altLang="en-US" sz="1600" dirty="0"/>
              <a:t>的解密</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相关密码算法标准</a:t>
            </a:r>
            <a:endParaRPr lang="zh-CN" altLang="en-US" dirty="0"/>
          </a:p>
        </p:txBody>
      </p:sp>
      <p:sp>
        <p:nvSpPr>
          <p:cNvPr id="3" name="内容占位符 2"/>
          <p:cNvSpPr>
            <a:spLocks noGrp="1"/>
          </p:cNvSpPr>
          <p:nvPr>
            <p:ph idx="1"/>
          </p:nvPr>
        </p:nvSpPr>
        <p:spPr>
          <a:xfrm>
            <a:off x="1097280" y="1845734"/>
            <a:ext cx="10058400" cy="4600786"/>
          </a:xfrm>
        </p:spPr>
        <p:txBody>
          <a:bodyPr>
            <a:normAutofit fontScale="85000" lnSpcReduction="20000"/>
          </a:bodyPr>
          <a:lstStyle/>
          <a:p>
            <a:r>
              <a:rPr lang="zh-CN" altLang="en-US" dirty="0"/>
              <a:t>我国标准</a:t>
            </a:r>
            <a:endParaRPr lang="en-US" altLang="zh-CN" dirty="0"/>
          </a:p>
          <a:p>
            <a:pPr lvl="1"/>
            <a:r>
              <a:rPr lang="en-US" altLang="zh-CN" dirty="0"/>
              <a:t>SM2</a:t>
            </a:r>
            <a:r>
              <a:rPr lang="zh-CN" altLang="en-US" dirty="0"/>
              <a:t>椭圆曲线公钥密码算法：</a:t>
            </a:r>
            <a:r>
              <a:rPr lang="en-US" altLang="zh-CN" dirty="0"/>
              <a:t>GB/T32918</a:t>
            </a:r>
            <a:r>
              <a:rPr lang="zh-CN" altLang="en-US" dirty="0"/>
              <a:t>，</a:t>
            </a:r>
            <a:r>
              <a:rPr lang="en-US" altLang="zh-CN" dirty="0"/>
              <a:t>GM/T 0003-2012</a:t>
            </a:r>
            <a:endParaRPr lang="en-US" altLang="zh-CN" dirty="0"/>
          </a:p>
          <a:p>
            <a:pPr lvl="1"/>
            <a:r>
              <a:rPr lang="en-US" altLang="zh-CN" dirty="0"/>
              <a:t>SM3</a:t>
            </a:r>
            <a:r>
              <a:rPr lang="zh-CN" altLang="en-US" dirty="0"/>
              <a:t>密码杂凑算法：</a:t>
            </a:r>
            <a:r>
              <a:rPr lang="en-US" altLang="zh-CN" dirty="0"/>
              <a:t>GB/T 32905</a:t>
            </a:r>
            <a:r>
              <a:rPr lang="zh-CN" altLang="en-US" dirty="0"/>
              <a:t>，</a:t>
            </a:r>
            <a:r>
              <a:rPr lang="en-US" altLang="zh-CN" dirty="0"/>
              <a:t>GM/T 0004-2012 </a:t>
            </a:r>
            <a:endParaRPr lang="en-US" altLang="zh-CN" dirty="0"/>
          </a:p>
          <a:p>
            <a:pPr lvl="1"/>
            <a:r>
              <a:rPr lang="en-US" altLang="zh-CN" dirty="0"/>
              <a:t>SM4</a:t>
            </a:r>
            <a:r>
              <a:rPr lang="zh-CN" altLang="en-US" dirty="0"/>
              <a:t>分组密码算法：</a:t>
            </a:r>
            <a:r>
              <a:rPr lang="en-US" altLang="zh-CN" dirty="0"/>
              <a:t>GB/T 32907</a:t>
            </a:r>
            <a:r>
              <a:rPr lang="zh-CN" altLang="en-US" dirty="0"/>
              <a:t>，</a:t>
            </a:r>
            <a:r>
              <a:rPr lang="en-US" altLang="zh-CN" dirty="0"/>
              <a:t>GM/T 0002-2012 </a:t>
            </a:r>
            <a:endParaRPr lang="en-US" altLang="zh-CN" dirty="0"/>
          </a:p>
          <a:p>
            <a:pPr lvl="1"/>
            <a:r>
              <a:rPr lang="en-US" altLang="zh-CN" dirty="0"/>
              <a:t>SM9</a:t>
            </a:r>
            <a:r>
              <a:rPr lang="zh-CN" altLang="en-US" dirty="0"/>
              <a:t>标识密码算法：</a:t>
            </a:r>
            <a:r>
              <a:rPr lang="en-US" altLang="zh-CN" dirty="0"/>
              <a:t>GB/T38635</a:t>
            </a:r>
            <a:r>
              <a:rPr lang="zh-CN" altLang="en-US" dirty="0"/>
              <a:t>，</a:t>
            </a:r>
            <a:r>
              <a:rPr lang="en-US" altLang="zh-CN" dirty="0"/>
              <a:t>GM/T 0044-2016</a:t>
            </a:r>
            <a:endParaRPr lang="en-US" altLang="zh-CN" dirty="0"/>
          </a:p>
          <a:p>
            <a:pPr lvl="1"/>
            <a:r>
              <a:rPr lang="zh-CN" altLang="en-US" dirty="0"/>
              <a:t>祖冲之序列密码算法：</a:t>
            </a:r>
            <a:r>
              <a:rPr lang="en-US" altLang="zh-CN" dirty="0"/>
              <a:t>GB/T33133</a:t>
            </a:r>
            <a:r>
              <a:rPr lang="zh-CN" altLang="en-US" dirty="0"/>
              <a:t>，</a:t>
            </a:r>
            <a:r>
              <a:rPr lang="en-US" altLang="zh-CN" dirty="0"/>
              <a:t>GM/T 0001-2012</a:t>
            </a:r>
            <a:endParaRPr lang="en-US" altLang="zh-CN" dirty="0"/>
          </a:p>
          <a:p>
            <a:r>
              <a:rPr lang="zh-CN" altLang="en-US" dirty="0"/>
              <a:t>美国标准</a:t>
            </a:r>
            <a:endParaRPr lang="en-US" altLang="zh-CN" dirty="0"/>
          </a:p>
          <a:p>
            <a:pPr lvl="1"/>
            <a:r>
              <a:rPr lang="en-US" altLang="zh-CN" dirty="0"/>
              <a:t>FIPS 198-1	The Keyed-Hash Message Authentication Code(HMAC)</a:t>
            </a:r>
            <a:endParaRPr lang="en-US" altLang="zh-CN" dirty="0"/>
          </a:p>
          <a:p>
            <a:pPr lvl="1"/>
            <a:r>
              <a:rPr lang="en-US" altLang="zh-CN" dirty="0"/>
              <a:t>FIPS 197	Advanced Encryption Standard</a:t>
            </a:r>
            <a:endParaRPr lang="zh-CN" altLang="zh-CN" dirty="0"/>
          </a:p>
          <a:p>
            <a:pPr lvl="1"/>
            <a:r>
              <a:rPr lang="en-US" altLang="zh-CN" dirty="0"/>
              <a:t>FIPS 186-4	Digital Signature Standard(DSS)</a:t>
            </a:r>
            <a:endParaRPr lang="zh-CN" altLang="zh-CN" dirty="0"/>
          </a:p>
          <a:p>
            <a:pPr lvl="1"/>
            <a:r>
              <a:rPr lang="en-US" altLang="zh-CN" dirty="0"/>
              <a:t>FIPS 185	Escrowed Encryption Standard</a:t>
            </a:r>
            <a:endParaRPr lang="zh-CN" altLang="zh-CN" dirty="0"/>
          </a:p>
          <a:p>
            <a:pPr lvl="1"/>
            <a:r>
              <a:rPr lang="en-US" altLang="zh-CN" dirty="0"/>
              <a:t>FIPS 180-4	Secure Hash Standard(SHS)</a:t>
            </a:r>
            <a:endParaRPr lang="zh-CN" altLang="zh-CN" dirty="0"/>
          </a:p>
          <a:p>
            <a:pPr lvl="1"/>
            <a:endParaRPr lang="en-US" altLang="zh-CN" dirty="0"/>
          </a:p>
          <a:p>
            <a:pPr lvl="1"/>
            <a:endParaRPr lang="en-US" altLang="zh-CN" dirty="0"/>
          </a:p>
          <a:p>
            <a:pPr lvl="1"/>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相关密码算法标准</a:t>
            </a:r>
            <a:endParaRPr lang="zh-CN" altLang="en-US" dirty="0"/>
          </a:p>
        </p:txBody>
      </p:sp>
      <p:sp>
        <p:nvSpPr>
          <p:cNvPr id="3" name="内容占位符 2"/>
          <p:cNvSpPr>
            <a:spLocks noGrp="1"/>
          </p:cNvSpPr>
          <p:nvPr>
            <p:ph idx="1"/>
          </p:nvPr>
        </p:nvSpPr>
        <p:spPr>
          <a:xfrm>
            <a:off x="1097280" y="1845734"/>
            <a:ext cx="10058400" cy="4356946"/>
          </a:xfrm>
        </p:spPr>
        <p:txBody>
          <a:bodyPr>
            <a:normAutofit fontScale="85000" lnSpcReduction="10000"/>
          </a:bodyPr>
          <a:lstStyle/>
          <a:p>
            <a:r>
              <a:rPr lang="en-US" altLang="zh-CN" dirty="0"/>
              <a:t>ISO/IEC</a:t>
            </a:r>
            <a:r>
              <a:rPr lang="zh-CN" altLang="en-US" dirty="0"/>
              <a:t>标准</a:t>
            </a:r>
            <a:endParaRPr lang="en-US" altLang="zh-CN" dirty="0"/>
          </a:p>
          <a:p>
            <a:pPr lvl="1"/>
            <a:r>
              <a:rPr lang="en-US" altLang="zh-CN" dirty="0"/>
              <a:t>ISO/IEC 9797 Information technology -- Security techniques -- Message Authentication Codes (MACs)</a:t>
            </a:r>
            <a:endParaRPr lang="en-US" altLang="zh-CN" dirty="0"/>
          </a:p>
          <a:p>
            <a:pPr lvl="1"/>
            <a:r>
              <a:rPr lang="en-US" altLang="zh-CN" dirty="0"/>
              <a:t>ISO/IEC 10118 Information technology -- Security techniques -- Hash-functions</a:t>
            </a:r>
            <a:endParaRPr lang="zh-CN" altLang="zh-CN" dirty="0"/>
          </a:p>
          <a:p>
            <a:pPr lvl="1"/>
            <a:r>
              <a:rPr lang="en-US" altLang="zh-CN" dirty="0"/>
              <a:t>ISO/IEC 15946 Information technology -- Security techniques -- Cryptographic techniques based on elliptic curves</a:t>
            </a:r>
            <a:endParaRPr lang="zh-CN" altLang="zh-CN" dirty="0"/>
          </a:p>
          <a:p>
            <a:pPr lvl="1"/>
            <a:r>
              <a:rPr lang="en-US" altLang="zh-CN" dirty="0"/>
              <a:t>ISO/IEC 18033 Information technology -- Security techniques -- Encryption algorithms</a:t>
            </a:r>
            <a:endParaRPr lang="zh-CN" altLang="zh-CN" dirty="0"/>
          </a:p>
          <a:p>
            <a:pPr lvl="1"/>
            <a:r>
              <a:rPr lang="en-US" altLang="zh-CN" dirty="0"/>
              <a:t>ISO/IEC 29192 Information technology -- Security techniques – Authenticated encryption</a:t>
            </a:r>
            <a:endParaRPr lang="en-US" altLang="zh-CN" dirty="0"/>
          </a:p>
          <a:p>
            <a:pPr lvl="1"/>
            <a:r>
              <a:rPr lang="en-US" altLang="zh-CN" dirty="0"/>
              <a:t>ISO/IEC 29192 Information technology -- Security techniques -- Lightweight cryptography</a:t>
            </a:r>
            <a:endParaRPr lang="zh-CN" altLang="zh-CN" dirty="0"/>
          </a:p>
          <a:p>
            <a:r>
              <a:rPr lang="en-US" altLang="zh-CN" dirty="0"/>
              <a:t>IETF RFC</a:t>
            </a:r>
            <a:r>
              <a:rPr lang="zh-CN" altLang="en-US" dirty="0"/>
              <a:t>标准</a:t>
            </a:r>
            <a:endParaRPr lang="en-US" altLang="zh-CN" dirty="0"/>
          </a:p>
          <a:p>
            <a:pPr lvl="1"/>
            <a:r>
              <a:rPr lang="zh-CN" altLang="en-US" dirty="0"/>
              <a:t>偏重于互联网应用</a:t>
            </a:r>
            <a:endParaRPr lang="zh-CN" altLang="zh-CN" dirty="0"/>
          </a:p>
          <a:p>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常用的密钥使用周期</a:t>
            </a:r>
            <a:endParaRPr lang="zh-CN" altLang="en-US" dirty="0"/>
          </a:p>
        </p:txBody>
      </p:sp>
      <p:sp>
        <p:nvSpPr>
          <p:cNvPr id="3" name="内容占位符 2"/>
          <p:cNvSpPr>
            <a:spLocks noGrp="1"/>
          </p:cNvSpPr>
          <p:nvPr>
            <p:ph idx="1"/>
          </p:nvPr>
        </p:nvSpPr>
        <p:spPr/>
        <p:txBody>
          <a:bodyPr/>
          <a:lstStyle/>
          <a:p>
            <a:r>
              <a:rPr lang="en-US" altLang="zh-CN" dirty="0"/>
              <a:t>NIST SP 800-57</a:t>
            </a:r>
            <a:endParaRPr lang="en-US" altLang="zh-CN" dirty="0"/>
          </a:p>
          <a:p>
            <a:pPr lvl="1"/>
            <a:r>
              <a:rPr lang="en-US" altLang="zh-CN" dirty="0"/>
              <a:t>Recommendation for Key Management</a:t>
            </a:r>
            <a:endParaRPr lang="en-US" altLang="zh-CN" dirty="0"/>
          </a:p>
          <a:p>
            <a:r>
              <a:rPr lang="zh-CN" altLang="en-US" dirty="0"/>
              <a:t>不同类型密钥的使用周期</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对称密码算法的特点</a:t>
            </a:r>
            <a:endParaRPr lang="zh-CN" altLang="en-US" dirty="0"/>
          </a:p>
        </p:txBody>
      </p:sp>
      <p:sp>
        <p:nvSpPr>
          <p:cNvPr id="3" name="内容占位符 2"/>
          <p:cNvSpPr>
            <a:spLocks noGrp="1"/>
          </p:cNvSpPr>
          <p:nvPr>
            <p:ph idx="1"/>
          </p:nvPr>
        </p:nvSpPr>
        <p:spPr/>
        <p:txBody>
          <a:bodyPr/>
          <a:lstStyle/>
          <a:p>
            <a:r>
              <a:rPr lang="zh-CN" altLang="en-US" dirty="0"/>
              <a:t>对称密码算法</a:t>
            </a:r>
            <a:r>
              <a:rPr lang="en-US" altLang="zh-CN" dirty="0"/>
              <a:t>Symmetric Cryptography</a:t>
            </a:r>
            <a:endParaRPr lang="zh-CN" altLang="en-US" dirty="0"/>
          </a:p>
          <a:p>
            <a:pPr lvl="1"/>
            <a:r>
              <a:rPr lang="zh-CN" altLang="en-US" dirty="0"/>
              <a:t>加密和解密的密钥</a:t>
            </a:r>
            <a:r>
              <a:rPr lang="en-US" altLang="zh-CN" dirty="0"/>
              <a:t>Key</a:t>
            </a:r>
            <a:r>
              <a:rPr lang="zh-CN" altLang="en-US" dirty="0"/>
              <a:t>是一样的</a:t>
            </a:r>
            <a:endParaRPr lang="zh-CN" altLang="en-US" dirty="0"/>
          </a:p>
          <a:p>
            <a:pPr lvl="2"/>
            <a:r>
              <a:rPr lang="zh-CN" altLang="en-US" dirty="0"/>
              <a:t>或者说，一个密钥能（很容易）从另一个密钥中导出</a:t>
            </a:r>
            <a:endParaRPr lang="en-US" altLang="zh-CN" dirty="0"/>
          </a:p>
          <a:p>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推荐使用周期的上限</a:t>
            </a:r>
            <a:endParaRPr lang="en-US" altLang="zh-CN" dirty="0"/>
          </a:p>
          <a:p>
            <a:pPr lvl="1"/>
            <a:r>
              <a:rPr lang="zh-CN" altLang="en-US"/>
              <a:t>特定使用场景，需进一步</a:t>
            </a:r>
            <a:r>
              <a:rPr lang="zh-CN" altLang="en-US" dirty="0"/>
              <a:t>考虑</a:t>
            </a:r>
            <a:endParaRPr lang="en-US" altLang="zh-CN" dirty="0"/>
          </a:p>
          <a:p>
            <a:pPr lvl="2"/>
            <a:r>
              <a:rPr lang="zh-CN" altLang="en-US" dirty="0"/>
              <a:t>例如，数据存储</a:t>
            </a:r>
            <a:r>
              <a:rPr lang="en-US" altLang="zh-CN" dirty="0"/>
              <a:t>/</a:t>
            </a:r>
            <a:r>
              <a:rPr lang="zh-CN" altLang="en-US" dirty="0"/>
              <a:t>传输的加密</a:t>
            </a:r>
            <a:endParaRPr lang="en-US" altLang="zh-CN" dirty="0"/>
          </a:p>
        </p:txBody>
      </p:sp>
      <p:pic>
        <p:nvPicPr>
          <p:cNvPr id="5" name="图片 4"/>
          <p:cNvPicPr>
            <a:picLocks noChangeAspect="1"/>
          </p:cNvPicPr>
          <p:nvPr/>
        </p:nvPicPr>
        <p:blipFill>
          <a:blip r:embed="rId1"/>
          <a:stretch>
            <a:fillRect/>
          </a:stretch>
        </p:blipFill>
        <p:spPr>
          <a:xfrm>
            <a:off x="5499280" y="31468"/>
            <a:ext cx="6812924" cy="6876795"/>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4294967295"/>
          </p:nvPr>
        </p:nvSpPr>
        <p:spPr>
          <a:xfrm>
            <a:off x="8305800" y="6172200"/>
            <a:ext cx="1905000" cy="457200"/>
          </a:xfrm>
          <a:prstGeom prst="rect">
            <a:avLst/>
          </a:prstGeom>
          <a:noFill/>
        </p:spPr>
        <p:txBody>
          <a:bodyPr/>
          <a:lstStyle/>
          <a:p>
            <a:fld id="{6000B215-4A8A-4CDA-BD03-6C3AB5FA3A30}" type="slidenum">
              <a:rPr lang="zh-CN" altLang="en-US" smtClean="0"/>
            </a:fld>
            <a:endParaRPr lang="en-US" altLang="zh-CN"/>
          </a:p>
        </p:txBody>
      </p:sp>
      <p:sp>
        <p:nvSpPr>
          <p:cNvPr id="99331" name="Rectangle 2"/>
          <p:cNvSpPr>
            <a:spLocks noGrp="1" noChangeArrowheads="1"/>
          </p:cNvSpPr>
          <p:nvPr>
            <p:ph type="title"/>
          </p:nvPr>
        </p:nvSpPr>
        <p:spPr/>
        <p:txBody>
          <a:bodyPr/>
          <a:lstStyle/>
          <a:p>
            <a:pPr eaLnBrk="1" hangingPunct="1"/>
            <a:r>
              <a:rPr lang="zh-CN" altLang="en-US">
                <a:ea typeface="宋体" pitchFamily="2" charset="-122"/>
              </a:rPr>
              <a:t>现实情况</a:t>
            </a:r>
            <a:endParaRPr lang="zh-CN" altLang="en-US">
              <a:ea typeface="宋体" pitchFamily="2" charset="-122"/>
            </a:endParaRPr>
          </a:p>
        </p:txBody>
      </p:sp>
      <p:sp>
        <p:nvSpPr>
          <p:cNvPr id="99332" name="Rectangle 3"/>
          <p:cNvSpPr>
            <a:spLocks noGrp="1" noChangeArrowheads="1"/>
          </p:cNvSpPr>
          <p:nvPr>
            <p:ph type="body" idx="1"/>
          </p:nvPr>
        </p:nvSpPr>
        <p:spPr/>
        <p:txBody>
          <a:bodyPr>
            <a:normAutofit fontScale="92500" lnSpcReduction="20000"/>
          </a:bodyPr>
          <a:lstStyle/>
          <a:p>
            <a:pPr eaLnBrk="1" hangingPunct="1"/>
            <a:r>
              <a:rPr lang="en-US" altLang="zh-CN" dirty="0">
                <a:ea typeface="宋体" pitchFamily="2" charset="-122"/>
              </a:rPr>
              <a:t>RSA</a:t>
            </a:r>
            <a:r>
              <a:rPr lang="zh-CN" altLang="en-US" dirty="0">
                <a:ea typeface="宋体" pitchFamily="2" charset="-122"/>
              </a:rPr>
              <a:t>算法</a:t>
            </a:r>
            <a:endParaRPr lang="en-US" altLang="zh-CN" dirty="0">
              <a:ea typeface="宋体" pitchFamily="2" charset="-122"/>
            </a:endParaRPr>
          </a:p>
          <a:p>
            <a:pPr lvl="1"/>
            <a:r>
              <a:rPr lang="zh-CN" altLang="en-US" dirty="0">
                <a:ea typeface="宋体" pitchFamily="2" charset="-122"/>
              </a:rPr>
              <a:t>第一代公钥密码</a:t>
            </a:r>
            <a:endParaRPr lang="en-US" altLang="zh-CN" dirty="0">
              <a:ea typeface="宋体" pitchFamily="2" charset="-122"/>
            </a:endParaRPr>
          </a:p>
          <a:p>
            <a:pPr lvl="1"/>
            <a:r>
              <a:rPr lang="zh-CN" altLang="en-US" dirty="0">
                <a:ea typeface="宋体" pitchFamily="2" charset="-122"/>
              </a:rPr>
              <a:t>是应用最为广泛的公钥算法，包括加解密和签名</a:t>
            </a:r>
            <a:endParaRPr lang="en-US" altLang="zh-CN" dirty="0">
              <a:ea typeface="宋体" pitchFamily="2" charset="-122"/>
            </a:endParaRPr>
          </a:p>
          <a:p>
            <a:r>
              <a:rPr lang="en-US" altLang="zh-CN" dirty="0">
                <a:ea typeface="宋体" pitchFamily="2" charset="-122"/>
              </a:rPr>
              <a:t>ECC</a:t>
            </a:r>
            <a:r>
              <a:rPr lang="zh-CN" altLang="en-US" dirty="0">
                <a:ea typeface="宋体" pitchFamily="2" charset="-122"/>
              </a:rPr>
              <a:t>算法</a:t>
            </a:r>
            <a:endParaRPr lang="en-US" altLang="zh-CN" dirty="0">
              <a:ea typeface="宋体" pitchFamily="2" charset="-122"/>
            </a:endParaRPr>
          </a:p>
          <a:p>
            <a:pPr lvl="1"/>
            <a:r>
              <a:rPr lang="zh-CN" altLang="en-US" dirty="0">
                <a:ea typeface="宋体" pitchFamily="2" charset="-122"/>
              </a:rPr>
              <a:t>第二代公钥密码</a:t>
            </a:r>
            <a:endParaRPr lang="en-US" altLang="zh-CN" dirty="0">
              <a:ea typeface="宋体" pitchFamily="2" charset="-122"/>
            </a:endParaRPr>
          </a:p>
          <a:p>
            <a:pPr lvl="2"/>
            <a:r>
              <a:rPr lang="zh-CN" altLang="en-US" dirty="0">
                <a:ea typeface="宋体" pitchFamily="2" charset="-122"/>
              </a:rPr>
              <a:t>美国</a:t>
            </a:r>
            <a:r>
              <a:rPr lang="en-US" altLang="zh-CN" dirty="0">
                <a:ea typeface="宋体" pitchFamily="2" charset="-122"/>
              </a:rPr>
              <a:t>ECDSA</a:t>
            </a:r>
            <a:r>
              <a:rPr lang="zh-CN" altLang="en-US" dirty="0">
                <a:ea typeface="宋体" pitchFamily="2" charset="-122"/>
              </a:rPr>
              <a:t>、中国</a:t>
            </a:r>
            <a:r>
              <a:rPr lang="en-US" altLang="zh-CN" dirty="0">
                <a:ea typeface="宋体" pitchFamily="2" charset="-122"/>
              </a:rPr>
              <a:t>SM2</a:t>
            </a:r>
            <a:r>
              <a:rPr lang="zh-CN" altLang="en-US" dirty="0">
                <a:ea typeface="宋体" pitchFamily="2" charset="-122"/>
              </a:rPr>
              <a:t>，都是基于椭圆曲线</a:t>
            </a:r>
            <a:endParaRPr lang="en-US" altLang="zh-CN" dirty="0">
              <a:ea typeface="宋体" pitchFamily="2" charset="-122"/>
            </a:endParaRPr>
          </a:p>
          <a:p>
            <a:pPr lvl="1"/>
            <a:r>
              <a:rPr lang="zh-CN" altLang="en-US" dirty="0">
                <a:ea typeface="宋体" pitchFamily="2" charset="-122"/>
              </a:rPr>
              <a:t>也被广泛使用</a:t>
            </a:r>
            <a:endParaRPr lang="en-US" altLang="zh-CN" dirty="0">
              <a:ea typeface="宋体" pitchFamily="2" charset="-122"/>
            </a:endParaRPr>
          </a:p>
          <a:p>
            <a:r>
              <a:rPr lang="zh-CN" altLang="en-US" dirty="0">
                <a:ea typeface="宋体" pitchFamily="2" charset="-122"/>
              </a:rPr>
              <a:t>第三代公钥密码</a:t>
            </a:r>
            <a:endParaRPr lang="en-US" altLang="zh-CN" dirty="0">
              <a:ea typeface="宋体" pitchFamily="2" charset="-122"/>
            </a:endParaRPr>
          </a:p>
          <a:p>
            <a:pPr lvl="1"/>
            <a:r>
              <a:rPr lang="zh-CN" altLang="en-US" dirty="0">
                <a:ea typeface="宋体" pitchFamily="2" charset="-122"/>
              </a:rPr>
              <a:t>抗量子算法，处于研究中</a:t>
            </a:r>
            <a:endParaRPr lang="zh-CN" altLang="en-US" dirty="0">
              <a:ea typeface="宋体"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量子计算对现代密码算法的影响</a:t>
            </a:r>
            <a:endParaRPr lang="zh-CN" altLang="en-US" dirty="0"/>
          </a:p>
        </p:txBody>
      </p:sp>
      <p:sp>
        <p:nvSpPr>
          <p:cNvPr id="3" name="内容占位符 2"/>
          <p:cNvSpPr>
            <a:spLocks noGrp="1"/>
          </p:cNvSpPr>
          <p:nvPr>
            <p:ph idx="1"/>
          </p:nvPr>
        </p:nvSpPr>
        <p:spPr>
          <a:xfrm>
            <a:off x="1097280" y="1845733"/>
            <a:ext cx="10058400" cy="4597270"/>
          </a:xfrm>
        </p:spPr>
        <p:txBody>
          <a:bodyPr>
            <a:normAutofit/>
          </a:bodyPr>
          <a:lstStyle/>
          <a:p>
            <a:r>
              <a:rPr lang="zh-CN" altLang="en-US" dirty="0"/>
              <a:t>对称密码算法破解</a:t>
            </a:r>
            <a:endParaRPr lang="en-US" altLang="zh-CN" dirty="0"/>
          </a:p>
          <a:p>
            <a:pPr lvl="1"/>
            <a:r>
              <a:rPr lang="zh-CN" altLang="en-US" dirty="0"/>
              <a:t>算法破解复杂度没有发生变化，如，穷举破解</a:t>
            </a:r>
            <a:endParaRPr lang="en-US" altLang="zh-CN" dirty="0"/>
          </a:p>
          <a:p>
            <a:pPr lvl="1"/>
            <a:r>
              <a:rPr lang="zh-CN" altLang="en-US" dirty="0"/>
              <a:t>计算速度提升降低了破解时间</a:t>
            </a:r>
            <a:endParaRPr lang="en-US" altLang="zh-CN" dirty="0"/>
          </a:p>
          <a:p>
            <a:pPr lvl="2"/>
            <a:r>
              <a:rPr lang="zh-CN" altLang="en-US" dirty="0"/>
              <a:t>通过构造适当的可以量子化的数据库黑盒子，</a:t>
            </a:r>
            <a:r>
              <a:rPr lang="en-US" altLang="zh-CN" dirty="0"/>
              <a:t>Grover</a:t>
            </a:r>
            <a:r>
              <a:rPr lang="zh-CN" altLang="en-US" dirty="0"/>
              <a:t>算法能在大约</a:t>
            </a:r>
            <a:r>
              <a:rPr lang="en-US" altLang="zh-CN" dirty="0"/>
              <a:t>2</a:t>
            </a:r>
            <a:r>
              <a:rPr lang="en-US" altLang="zh-CN" baseline="30000" dirty="0"/>
              <a:t>64</a:t>
            </a:r>
            <a:r>
              <a:rPr lang="zh-CN" altLang="en-US" dirty="0"/>
              <a:t>的时间内找到</a:t>
            </a:r>
            <a:r>
              <a:rPr lang="en-US" altLang="zh-CN" dirty="0"/>
              <a:t>AES-128</a:t>
            </a:r>
            <a:r>
              <a:rPr lang="zh-CN" altLang="en-US" dirty="0"/>
              <a:t>的密钥</a:t>
            </a:r>
            <a:endParaRPr lang="en-US" altLang="zh-CN" dirty="0"/>
          </a:p>
          <a:p>
            <a:pPr lvl="1"/>
            <a:endParaRPr lang="en-US" altLang="zh-CN" dirty="0"/>
          </a:p>
          <a:p>
            <a:pPr lvl="1"/>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量子计算对现代密码算法的影响</a:t>
            </a:r>
            <a:endParaRPr lang="zh-CN" altLang="en-US" dirty="0"/>
          </a:p>
        </p:txBody>
      </p:sp>
      <p:sp>
        <p:nvSpPr>
          <p:cNvPr id="3" name="内容占位符 2"/>
          <p:cNvSpPr>
            <a:spLocks noGrp="1"/>
          </p:cNvSpPr>
          <p:nvPr>
            <p:ph idx="1"/>
          </p:nvPr>
        </p:nvSpPr>
        <p:spPr>
          <a:xfrm>
            <a:off x="1097280" y="1845734"/>
            <a:ext cx="10058400" cy="4076764"/>
          </a:xfrm>
        </p:spPr>
        <p:txBody>
          <a:bodyPr>
            <a:normAutofit fontScale="92500" lnSpcReduction="20000"/>
          </a:bodyPr>
          <a:lstStyle/>
          <a:p>
            <a:r>
              <a:rPr lang="zh-CN" altLang="en-US" dirty="0"/>
              <a:t>公钥密码算法破解</a:t>
            </a:r>
            <a:endParaRPr lang="en-US" altLang="zh-CN" dirty="0"/>
          </a:p>
          <a:p>
            <a:pPr lvl="1"/>
            <a:r>
              <a:rPr lang="zh-CN" altLang="en-US" dirty="0"/>
              <a:t>量子计算可以破解某些特定的公钥密码算法</a:t>
            </a:r>
            <a:endParaRPr lang="en-US" altLang="zh-CN" dirty="0"/>
          </a:p>
          <a:p>
            <a:pPr lvl="1"/>
            <a:r>
              <a:rPr lang="en-US" altLang="zh-CN" dirty="0"/>
              <a:t>RSA</a:t>
            </a:r>
            <a:r>
              <a:rPr lang="zh-CN" altLang="en-US" dirty="0"/>
              <a:t>、</a:t>
            </a:r>
            <a:r>
              <a:rPr lang="en-US" altLang="zh-CN" dirty="0"/>
              <a:t>ECC</a:t>
            </a:r>
            <a:r>
              <a:rPr lang="zh-CN" altLang="en-US" dirty="0"/>
              <a:t>、</a:t>
            </a:r>
            <a:r>
              <a:rPr lang="en-US" altLang="zh-CN" dirty="0"/>
              <a:t>DSA</a:t>
            </a:r>
            <a:r>
              <a:rPr lang="zh-CN" altLang="en-US" dirty="0"/>
              <a:t>等，这些算法广泛应用于</a:t>
            </a:r>
            <a:r>
              <a:rPr lang="en-US" altLang="zh-CN" dirty="0"/>
              <a:t>TLS</a:t>
            </a:r>
            <a:r>
              <a:rPr lang="zh-CN" altLang="en-US" dirty="0"/>
              <a:t>、</a:t>
            </a:r>
            <a:r>
              <a:rPr lang="en-US" altLang="zh-CN" dirty="0"/>
              <a:t>SSH</a:t>
            </a:r>
            <a:r>
              <a:rPr lang="zh-CN" altLang="en-US" dirty="0"/>
              <a:t>、</a:t>
            </a:r>
            <a:r>
              <a:rPr lang="en-US" altLang="zh-CN" dirty="0"/>
              <a:t>IKE</a:t>
            </a:r>
            <a:r>
              <a:rPr lang="zh-CN" altLang="en-US" dirty="0"/>
              <a:t>等主流安全协议</a:t>
            </a:r>
            <a:endParaRPr lang="en-US" altLang="zh-CN" dirty="0"/>
          </a:p>
          <a:p>
            <a:r>
              <a:rPr lang="zh-CN" altLang="en-US" dirty="0"/>
              <a:t>秀尔算法（</a:t>
            </a:r>
            <a:r>
              <a:rPr lang="en-US" altLang="zh-CN" dirty="0"/>
              <a:t>Shor’s algorithm</a:t>
            </a:r>
            <a:r>
              <a:rPr lang="zh-CN" altLang="en-US" dirty="0"/>
              <a:t>）破解</a:t>
            </a:r>
            <a:r>
              <a:rPr lang="en-US" altLang="zh-CN" dirty="0"/>
              <a:t>RSA</a:t>
            </a:r>
            <a:endParaRPr lang="en-US" altLang="zh-CN" dirty="0"/>
          </a:p>
          <a:p>
            <a:pPr lvl="1"/>
            <a:r>
              <a:rPr lang="zh-CN" altLang="en-US" dirty="0"/>
              <a:t>利用量子计算的并行性，可快速分解出公约数，打破</a:t>
            </a:r>
            <a:r>
              <a:rPr lang="en-US" altLang="zh-CN" dirty="0"/>
              <a:t>RSA</a:t>
            </a:r>
            <a:r>
              <a:rPr lang="zh-CN" altLang="en-US" dirty="0"/>
              <a:t>算法的基础</a:t>
            </a:r>
            <a:endParaRPr lang="en-US" altLang="zh-CN" dirty="0"/>
          </a:p>
          <a:p>
            <a:pPr lvl="1"/>
            <a:r>
              <a:rPr lang="zh-CN" altLang="zh-CN" dirty="0"/>
              <a:t>破解</a:t>
            </a:r>
            <a:r>
              <a:rPr lang="en-US" altLang="zh-CN" dirty="0"/>
              <a:t>RSA-2048</a:t>
            </a:r>
            <a:r>
              <a:rPr lang="zh-CN" altLang="zh-CN" dirty="0"/>
              <a:t>（</a:t>
            </a:r>
            <a:r>
              <a:rPr lang="en-US" altLang="zh-CN" dirty="0"/>
              <a:t>2048-bit</a:t>
            </a:r>
            <a:r>
              <a:rPr lang="zh-CN" altLang="zh-CN" dirty="0"/>
              <a:t>）的密钥可能需要耗费传统电脑</a:t>
            </a:r>
            <a:r>
              <a:rPr lang="en-US" altLang="zh-CN" dirty="0"/>
              <a:t>10</a:t>
            </a:r>
            <a:r>
              <a:rPr lang="zh-CN" altLang="zh-CN" dirty="0"/>
              <a:t>亿年的时间</a:t>
            </a:r>
            <a:r>
              <a:rPr lang="zh-CN" altLang="en-US" dirty="0"/>
              <a:t>，</a:t>
            </a:r>
            <a:r>
              <a:rPr lang="zh-CN" altLang="zh-CN" dirty="0"/>
              <a:t>而量子计算机只需要</a:t>
            </a:r>
            <a:r>
              <a:rPr lang="en-US" altLang="zh-CN" dirty="0"/>
              <a:t>100</a:t>
            </a:r>
            <a:r>
              <a:rPr lang="zh-CN" altLang="zh-CN" dirty="0"/>
              <a:t>秒就可以完成</a:t>
            </a:r>
            <a:endParaRPr lang="en-US" altLang="zh-CN" dirty="0"/>
          </a:p>
          <a:p>
            <a:r>
              <a:rPr lang="zh-CN" altLang="en-US" dirty="0"/>
              <a:t>美国</a:t>
            </a:r>
            <a:r>
              <a:rPr lang="en-US" altLang="zh-CN" dirty="0"/>
              <a:t>NIST</a:t>
            </a:r>
            <a:r>
              <a:rPr lang="zh-CN" altLang="en-US" dirty="0"/>
              <a:t>宣布停止从</a:t>
            </a:r>
            <a:r>
              <a:rPr lang="en-US" altLang="zh-CN" dirty="0"/>
              <a:t>RSA</a:t>
            </a:r>
            <a:r>
              <a:rPr lang="zh-CN" altLang="en-US" dirty="0"/>
              <a:t>向</a:t>
            </a:r>
            <a:r>
              <a:rPr lang="en-US" altLang="zh-CN" dirty="0"/>
              <a:t>ECC</a:t>
            </a:r>
            <a:r>
              <a:rPr lang="zh-CN" altLang="en-US" dirty="0"/>
              <a:t>算法的应用转换，未来直接转换为抗量子密码算法</a:t>
            </a:r>
            <a:endParaRPr lang="en-US" altLang="zh-CN" dirty="0"/>
          </a:p>
          <a:p>
            <a:pPr lvl="1"/>
            <a:r>
              <a:rPr lang="en-US" altLang="zh-CN" dirty="0"/>
              <a:t>https://www.iad.gov/iad/programs/iad-initiatives/cnsa-suite.cfm</a:t>
            </a:r>
            <a:endParaRPr lang="en-US" altLang="zh-C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量子计算对现代密码算法的影响</a:t>
            </a:r>
            <a:endParaRPr lang="zh-CN" altLang="en-US" dirty="0"/>
          </a:p>
        </p:txBody>
      </p:sp>
      <p:sp>
        <p:nvSpPr>
          <p:cNvPr id="3" name="内容占位符 2"/>
          <p:cNvSpPr>
            <a:spLocks noGrp="1"/>
          </p:cNvSpPr>
          <p:nvPr>
            <p:ph idx="1"/>
          </p:nvPr>
        </p:nvSpPr>
        <p:spPr/>
        <p:txBody>
          <a:bodyPr/>
          <a:lstStyle/>
          <a:p>
            <a:r>
              <a:rPr lang="zh-CN" altLang="en-US" dirty="0"/>
              <a:t>抗量子密码研究</a:t>
            </a:r>
            <a:endParaRPr lang="en-US" altLang="zh-CN" dirty="0"/>
          </a:p>
          <a:p>
            <a:pPr lvl="1"/>
            <a:r>
              <a:rPr lang="zh-CN" altLang="en-US" dirty="0"/>
              <a:t>美国于</a:t>
            </a:r>
            <a:r>
              <a:rPr lang="en-US" altLang="zh-CN" dirty="0"/>
              <a:t>2016</a:t>
            </a:r>
            <a:r>
              <a:rPr lang="zh-CN" altLang="en-US" dirty="0"/>
              <a:t>年启动抗量子密码算法征集与标准制定，预计于</a:t>
            </a:r>
            <a:r>
              <a:rPr lang="en-US" altLang="zh-CN" dirty="0"/>
              <a:t>2023</a:t>
            </a:r>
            <a:r>
              <a:rPr lang="zh-CN" altLang="en-US" dirty="0"/>
              <a:t>年形成标准草案</a:t>
            </a:r>
            <a:endParaRPr lang="en-US" altLang="zh-CN" dirty="0"/>
          </a:p>
          <a:p>
            <a:pPr lvl="2"/>
            <a:r>
              <a:rPr lang="en-US" altLang="zh-CN" dirty="0"/>
              <a:t>post-quantum cryptography</a:t>
            </a:r>
            <a:endParaRPr lang="en-US" altLang="zh-CN" dirty="0"/>
          </a:p>
          <a:p>
            <a:pPr lvl="2"/>
            <a:r>
              <a:rPr lang="en-US" altLang="zh-CN" dirty="0"/>
              <a:t>quantum-resistant cryptography</a:t>
            </a:r>
            <a:endParaRPr lang="en-US" altLang="zh-CN" dirty="0"/>
          </a:p>
          <a:p>
            <a:pPr lvl="1"/>
            <a:r>
              <a:rPr lang="zh-CN" altLang="en-US" dirty="0"/>
              <a:t>提交的算法应至少达到以下安全目标</a:t>
            </a:r>
            <a:endParaRPr lang="en-US" altLang="zh-CN" dirty="0"/>
          </a:p>
          <a:p>
            <a:pPr lvl="1"/>
            <a:endParaRPr lang="zh-CN" altLang="en-US" dirty="0"/>
          </a:p>
        </p:txBody>
      </p:sp>
      <p:graphicFrame>
        <p:nvGraphicFramePr>
          <p:cNvPr id="4" name="内容占位符 3"/>
          <p:cNvGraphicFramePr/>
          <p:nvPr/>
        </p:nvGraphicFramePr>
        <p:xfrm>
          <a:off x="845192" y="4515725"/>
          <a:ext cx="10423032" cy="2258478"/>
        </p:xfrm>
        <a:graphic>
          <a:graphicData uri="http://schemas.openxmlformats.org/drawingml/2006/table">
            <a:tbl>
              <a:tblPr>
                <a:tableStyleId>{5940675A-B579-460E-94D1-54222C63F5DA}</a:tableStyleId>
              </a:tblPr>
              <a:tblGrid>
                <a:gridCol w="2902865"/>
                <a:gridCol w="4110763"/>
                <a:gridCol w="3409404"/>
              </a:tblGrid>
              <a:tr h="348409">
                <a:tc>
                  <a:txBody>
                    <a:bodyPr/>
                    <a:lstStyle/>
                    <a:p>
                      <a:pPr algn="ctr">
                        <a:spcAft>
                          <a:spcPts val="0"/>
                        </a:spcAft>
                      </a:pPr>
                      <a:r>
                        <a:rPr lang="en-US" altLang="zh-CN" sz="2800" b="1" kern="100" baseline="0" dirty="0">
                          <a:solidFill>
                            <a:srgbClr val="000000"/>
                          </a:solidFill>
                          <a:effectLst/>
                          <a:latin typeface="Times New Roman" panose="02020603050405020304" pitchFamily="18" charset="0"/>
                          <a:ea typeface="宋体" pitchFamily="2" charset="-122"/>
                        </a:rPr>
                        <a:t>Bits of </a:t>
                      </a:r>
                      <a:r>
                        <a:rPr lang="en-US" altLang="zh-CN" sz="2800" b="1" kern="100" baseline="0" dirty="0">
                          <a:solidFill>
                            <a:srgbClr val="000000"/>
                          </a:solidFill>
                          <a:effectLst/>
                          <a:latin typeface="Times New Roman" panose="02020603050405020304" pitchFamily="18" charset="0"/>
                          <a:ea typeface="+mn-ea"/>
                        </a:rPr>
                        <a:t>s</a:t>
                      </a:r>
                      <a:r>
                        <a:rPr lang="en-US" altLang="zh-CN" sz="2800" b="1" kern="100" dirty="0">
                          <a:solidFill>
                            <a:srgbClr val="000000"/>
                          </a:solidFill>
                          <a:effectLst/>
                          <a:latin typeface="Times New Roman" panose="02020603050405020304" pitchFamily="18" charset="0"/>
                          <a:ea typeface="+mn-ea"/>
                        </a:rPr>
                        <a:t>ecurity</a:t>
                      </a:r>
                      <a:r>
                        <a:rPr lang="en-US" altLang="zh-CN" sz="2800" b="1" kern="100" baseline="0" dirty="0">
                          <a:solidFill>
                            <a:srgbClr val="000000"/>
                          </a:solidFill>
                          <a:effectLst/>
                          <a:latin typeface="Times New Roman" panose="02020603050405020304" pitchFamily="18" charset="0"/>
                          <a:ea typeface="+mn-ea"/>
                        </a:rPr>
                        <a:t> </a:t>
                      </a:r>
                      <a:endParaRPr lang="zh-CN" sz="2800" b="1" kern="100" dirty="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c>
                  <a:txBody>
                    <a:bodyPr/>
                    <a:lstStyle/>
                    <a:p>
                      <a:pPr algn="ctr">
                        <a:spcAft>
                          <a:spcPts val="0"/>
                        </a:spcAft>
                      </a:pPr>
                      <a:r>
                        <a:rPr lang="en-US" altLang="zh-CN" sz="2400" b="1" kern="100" dirty="0">
                          <a:solidFill>
                            <a:srgbClr val="000000"/>
                          </a:solidFill>
                          <a:effectLst/>
                          <a:latin typeface="Times New Roman" panose="02020603050405020304" pitchFamily="18" charset="0"/>
                          <a:ea typeface="+mn-ea"/>
                        </a:rPr>
                        <a:t>Bits of  Quantum security</a:t>
                      </a:r>
                      <a:endParaRPr lang="zh-CN" altLang="zh-CN" sz="2400" b="1" kern="100" dirty="0">
                        <a:solidFill>
                          <a:srgbClr val="000000"/>
                        </a:solidFill>
                        <a:effectLst/>
                        <a:latin typeface="Times New Roman" panose="02020603050405020304" pitchFamily="18" charset="0"/>
                        <a:ea typeface="+mn-ea"/>
                      </a:endParaRPr>
                    </a:p>
                  </a:txBody>
                  <a:tcPr marL="68580" marR="68580" marT="0" marB="0" anchor="ctr">
                    <a:solidFill>
                      <a:schemeClr val="bg2">
                        <a:lumMod val="75000"/>
                      </a:schemeClr>
                    </a:solidFill>
                  </a:tcPr>
                </a:tc>
                <a:tc>
                  <a:txBody>
                    <a:bodyPr/>
                    <a:lstStyle/>
                    <a:p>
                      <a:pPr algn="ctr">
                        <a:spcAft>
                          <a:spcPts val="0"/>
                        </a:spcAft>
                      </a:pPr>
                      <a:r>
                        <a:rPr lang="en-US" altLang="zh-CN" sz="2800" b="1" kern="100" dirty="0">
                          <a:solidFill>
                            <a:srgbClr val="000000"/>
                          </a:solidFill>
                          <a:effectLst/>
                          <a:latin typeface="Times New Roman" panose="02020603050405020304" pitchFamily="18" charset="0"/>
                          <a:ea typeface="宋体" pitchFamily="2" charset="-122"/>
                        </a:rPr>
                        <a:t>Examples</a:t>
                      </a:r>
                      <a:endParaRPr lang="zh-CN" sz="2800" b="1" kern="100" dirty="0">
                        <a:solidFill>
                          <a:srgbClr val="000000"/>
                        </a:solidFill>
                        <a:effectLst/>
                        <a:latin typeface="Times New Roman" panose="02020603050405020304" pitchFamily="18" charset="0"/>
                        <a:ea typeface="宋体" pitchFamily="2" charset="-122"/>
                      </a:endParaRPr>
                    </a:p>
                  </a:txBody>
                  <a:tcPr marL="68580" marR="68580" marT="0" marB="0" anchor="ctr">
                    <a:solidFill>
                      <a:schemeClr val="bg2">
                        <a:lumMod val="75000"/>
                      </a:schemeClr>
                    </a:solidFill>
                  </a:tcPr>
                </a:tc>
              </a:tr>
              <a:tr h="338868">
                <a:tc>
                  <a:txBody>
                    <a:bodyPr/>
                    <a:lstStyle/>
                    <a:p>
                      <a:pPr algn="ctr"/>
                      <a:r>
                        <a:rPr lang="en-US" altLang="zh-CN" sz="2400" dirty="0"/>
                        <a:t>128bits</a:t>
                      </a:r>
                      <a:endParaRPr lang="zh-CN" altLang="en-US" sz="2400" dirty="0"/>
                    </a:p>
                  </a:txBody>
                  <a:tcPr marL="68580" marR="68580" marT="0" marB="0" anchor="ctr">
                    <a:solidFill>
                      <a:schemeClr val="bg1"/>
                    </a:solidFill>
                  </a:tcPr>
                </a:tc>
                <a:tc>
                  <a:txBody>
                    <a:bodyPr/>
                    <a:lstStyle/>
                    <a:p>
                      <a:pPr algn="ctr"/>
                      <a:r>
                        <a:rPr lang="en-US" altLang="zh-CN" sz="2400" dirty="0"/>
                        <a:t>64bits</a:t>
                      </a:r>
                      <a:endParaRPr lang="zh-CN" altLang="en-US" sz="2400" dirty="0"/>
                    </a:p>
                  </a:txBody>
                  <a:tcPr marL="68580" marR="68580" marT="0" marB="0" anchor="ctr">
                    <a:solidFill>
                      <a:schemeClr val="bg1"/>
                    </a:solidFill>
                  </a:tcPr>
                </a:tc>
                <a:tc>
                  <a:txBody>
                    <a:bodyPr/>
                    <a:lstStyle/>
                    <a:p>
                      <a:pPr algn="ctr"/>
                      <a:r>
                        <a:rPr lang="en-US" altLang="zh-CN" sz="2400" dirty="0"/>
                        <a:t>AES</a:t>
                      </a:r>
                      <a:r>
                        <a:rPr lang="en-US" altLang="zh-CN" sz="2400" baseline="0" dirty="0"/>
                        <a:t> 128</a:t>
                      </a:r>
                      <a:endParaRPr lang="zh-CN" altLang="en-US" sz="2400" dirty="0"/>
                    </a:p>
                  </a:txBody>
                  <a:tcPr marL="68580" marR="68580" marT="0" marB="0" anchor="ctr">
                    <a:solidFill>
                      <a:schemeClr val="bg1"/>
                    </a:solidFill>
                  </a:tcPr>
                </a:tc>
              </a:tr>
              <a:tr h="368718">
                <a:tc>
                  <a:txBody>
                    <a:bodyPr/>
                    <a:lstStyle/>
                    <a:p>
                      <a:pPr algn="ctr"/>
                      <a:r>
                        <a:rPr lang="en-US" altLang="zh-CN" sz="2400" dirty="0"/>
                        <a:t>128bits</a:t>
                      </a:r>
                      <a:endParaRPr lang="zh-CN" altLang="en-US" sz="2400" dirty="0"/>
                    </a:p>
                  </a:txBody>
                  <a:tcPr marL="68580" marR="68580" marT="0" marB="0" anchor="ctr">
                    <a:solidFill>
                      <a:schemeClr val="bg1"/>
                    </a:solidFill>
                  </a:tcPr>
                </a:tc>
                <a:tc>
                  <a:txBody>
                    <a:bodyPr/>
                    <a:lstStyle/>
                    <a:p>
                      <a:pPr algn="ctr"/>
                      <a:r>
                        <a:rPr lang="en-US" altLang="zh-CN" sz="2400" dirty="0"/>
                        <a:t>80bits</a:t>
                      </a:r>
                      <a:endParaRPr lang="zh-CN" altLang="en-US" sz="2400" dirty="0"/>
                    </a:p>
                  </a:txBody>
                  <a:tcPr marL="68580" marR="68580" marT="0" marB="0" anchor="ctr">
                    <a:solidFill>
                      <a:schemeClr val="bg1"/>
                    </a:solidFill>
                  </a:tcPr>
                </a:tc>
                <a:tc>
                  <a:txBody>
                    <a:bodyPr/>
                    <a:lstStyle/>
                    <a:p>
                      <a:pPr algn="ctr"/>
                      <a:r>
                        <a:rPr lang="en-US" altLang="zh-CN" sz="2400" dirty="0"/>
                        <a:t>SHA-256</a:t>
                      </a:r>
                      <a:endParaRPr lang="zh-CN" altLang="en-US" sz="2400" dirty="0"/>
                    </a:p>
                  </a:txBody>
                  <a:tcPr marL="68580" marR="68580" marT="0" marB="0" anchor="ctr">
                    <a:solidFill>
                      <a:schemeClr val="bg1"/>
                    </a:solidFill>
                  </a:tcPr>
                </a:tc>
              </a:tr>
              <a:tr h="362133">
                <a:tc>
                  <a:txBody>
                    <a:bodyPr/>
                    <a:lstStyle/>
                    <a:p>
                      <a:pPr algn="ctr"/>
                      <a:r>
                        <a:rPr lang="en-US" altLang="zh-CN" sz="2400" dirty="0"/>
                        <a:t>192bits</a:t>
                      </a:r>
                      <a:endParaRPr lang="zh-CN" altLang="en-US" sz="2400" dirty="0"/>
                    </a:p>
                  </a:txBody>
                  <a:tcPr marL="68580" marR="68580" marT="0" marB="0" anchor="ctr">
                    <a:solidFill>
                      <a:schemeClr val="bg1"/>
                    </a:solidFill>
                  </a:tcPr>
                </a:tc>
                <a:tc>
                  <a:txBody>
                    <a:bodyPr/>
                    <a:lstStyle/>
                    <a:p>
                      <a:pPr algn="ctr"/>
                      <a:r>
                        <a:rPr lang="en-US" altLang="zh-CN" sz="2400" dirty="0"/>
                        <a:t>96bits</a:t>
                      </a:r>
                      <a:endParaRPr lang="zh-CN" altLang="en-US" sz="2400" dirty="0"/>
                    </a:p>
                  </a:txBody>
                  <a:tcPr marL="68580" marR="68580" marT="0" marB="0" anchor="ctr">
                    <a:solidFill>
                      <a:schemeClr val="bg1"/>
                    </a:solidFill>
                  </a:tcPr>
                </a:tc>
                <a:tc>
                  <a:txBody>
                    <a:bodyPr/>
                    <a:lstStyle/>
                    <a:p>
                      <a:pPr algn="ctr"/>
                      <a:r>
                        <a:rPr lang="en-US" altLang="zh-CN" sz="2400" dirty="0"/>
                        <a:t>AES-192</a:t>
                      </a:r>
                      <a:endParaRPr lang="zh-CN" altLang="en-US" sz="2400" dirty="0"/>
                    </a:p>
                  </a:txBody>
                  <a:tcPr marL="68580" marR="68580" marT="0" marB="0" anchor="ctr">
                    <a:solidFill>
                      <a:schemeClr val="bg1"/>
                    </a:solidFill>
                  </a:tcPr>
                </a:tc>
              </a:tr>
              <a:tr h="362133">
                <a:tc>
                  <a:txBody>
                    <a:bodyPr/>
                    <a:lstStyle/>
                    <a:p>
                      <a:pPr algn="ctr"/>
                      <a:r>
                        <a:rPr lang="en-US" altLang="zh-CN" sz="2400" dirty="0"/>
                        <a:t>192bits</a:t>
                      </a:r>
                      <a:endParaRPr lang="zh-CN" altLang="en-US" sz="2400" dirty="0"/>
                    </a:p>
                  </a:txBody>
                  <a:tcPr marL="68580" marR="68580" marT="0" marB="0" anchor="ctr">
                    <a:solidFill>
                      <a:schemeClr val="bg1"/>
                    </a:solidFill>
                  </a:tcPr>
                </a:tc>
                <a:tc>
                  <a:txBody>
                    <a:bodyPr/>
                    <a:lstStyle/>
                    <a:p>
                      <a:pPr algn="ctr"/>
                      <a:r>
                        <a:rPr lang="en-US" altLang="zh-CN" sz="2400" dirty="0"/>
                        <a:t>128bits</a:t>
                      </a:r>
                      <a:endParaRPr lang="zh-CN" altLang="en-US" sz="2400" dirty="0"/>
                    </a:p>
                  </a:txBody>
                  <a:tcPr marL="68580" marR="68580" marT="0" marB="0" anchor="ctr">
                    <a:solidFill>
                      <a:schemeClr val="bg1"/>
                    </a:solidFill>
                  </a:tcPr>
                </a:tc>
                <a:tc>
                  <a:txBody>
                    <a:bodyPr/>
                    <a:lstStyle/>
                    <a:p>
                      <a:pPr algn="ctr"/>
                      <a:r>
                        <a:rPr lang="en-US" altLang="zh-CN" sz="2400" dirty="0"/>
                        <a:t>SHA384</a:t>
                      </a:r>
                      <a:r>
                        <a:rPr lang="zh-CN" altLang="en-US" sz="2400" dirty="0"/>
                        <a:t>、</a:t>
                      </a:r>
                      <a:r>
                        <a:rPr lang="en-US" altLang="zh-CN" sz="2400" dirty="0"/>
                        <a:t>SHA3-384</a:t>
                      </a:r>
                      <a:endParaRPr lang="zh-CN" altLang="en-US" sz="2400" dirty="0"/>
                    </a:p>
                  </a:txBody>
                  <a:tcPr marL="68580" marR="68580" marT="0" marB="0" anchor="ctr">
                    <a:solidFill>
                      <a:schemeClr val="bg1"/>
                    </a:solidFill>
                  </a:tcPr>
                </a:tc>
              </a:tr>
              <a:tr h="362133">
                <a:tc>
                  <a:txBody>
                    <a:bodyPr/>
                    <a:lstStyle/>
                    <a:p>
                      <a:pPr algn="ctr"/>
                      <a:r>
                        <a:rPr lang="en-US" altLang="zh-CN" sz="2400" dirty="0"/>
                        <a:t>256bits</a:t>
                      </a:r>
                      <a:endParaRPr lang="zh-CN" altLang="en-US" sz="2400" dirty="0"/>
                    </a:p>
                  </a:txBody>
                  <a:tcPr marL="68580" marR="68580" marT="0" marB="0" anchor="ctr">
                    <a:solidFill>
                      <a:schemeClr val="bg1"/>
                    </a:solidFill>
                  </a:tcPr>
                </a:tc>
                <a:tc>
                  <a:txBody>
                    <a:bodyPr/>
                    <a:lstStyle/>
                    <a:p>
                      <a:pPr algn="ctr"/>
                      <a:r>
                        <a:rPr lang="en-US" altLang="zh-CN" sz="2400" dirty="0"/>
                        <a:t>128bits</a:t>
                      </a:r>
                      <a:endParaRPr lang="zh-CN" altLang="en-US" sz="2400" dirty="0"/>
                    </a:p>
                  </a:txBody>
                  <a:tcPr marL="68580" marR="68580" marT="0" marB="0" anchor="ctr">
                    <a:solidFill>
                      <a:schemeClr val="bg1"/>
                    </a:solidFill>
                  </a:tcPr>
                </a:tc>
                <a:tc>
                  <a:txBody>
                    <a:bodyPr/>
                    <a:lstStyle/>
                    <a:p>
                      <a:pPr algn="ctr"/>
                      <a:r>
                        <a:rPr lang="en-US" altLang="zh-CN" sz="2400" dirty="0"/>
                        <a:t>AES256</a:t>
                      </a:r>
                      <a:endParaRPr lang="zh-CN" altLang="en-US" sz="2400" dirty="0"/>
                    </a:p>
                  </a:txBody>
                  <a:tcPr marL="68580" marR="68580" marT="0" marB="0" anchor="ctr">
                    <a:solidFill>
                      <a:schemeClr val="bg1"/>
                    </a:solidFill>
                  </a:tcPr>
                </a:tc>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斯诺登事件的影响</a:t>
            </a:r>
            <a:endParaRPr lang="zh-CN" altLang="en-US" dirty="0"/>
          </a:p>
        </p:txBody>
      </p:sp>
      <p:sp>
        <p:nvSpPr>
          <p:cNvPr id="3" name="内容占位符 2"/>
          <p:cNvSpPr>
            <a:spLocks noGrp="1"/>
          </p:cNvSpPr>
          <p:nvPr>
            <p:ph idx="1"/>
          </p:nvPr>
        </p:nvSpPr>
        <p:spPr/>
        <p:txBody>
          <a:bodyPr>
            <a:normAutofit/>
          </a:bodyPr>
          <a:lstStyle/>
          <a:p>
            <a:r>
              <a:rPr lang="zh-CN" altLang="en-US" dirty="0"/>
              <a:t>椭圆曲线密码算法</a:t>
            </a:r>
            <a:endParaRPr lang="en-US" altLang="zh-CN" dirty="0"/>
          </a:p>
          <a:p>
            <a:pPr lvl="1"/>
            <a:r>
              <a:rPr lang="en-US" altLang="zh-CN" dirty="0"/>
              <a:t>ECDSA</a:t>
            </a:r>
            <a:r>
              <a:rPr lang="zh-CN" altLang="en-US" dirty="0"/>
              <a:t>、</a:t>
            </a:r>
            <a:r>
              <a:rPr lang="en-US" altLang="zh-CN" dirty="0"/>
              <a:t>ECDH</a:t>
            </a:r>
            <a:r>
              <a:rPr lang="zh-CN" altLang="en-US" dirty="0"/>
              <a:t>等</a:t>
            </a:r>
            <a:endParaRPr lang="en-US" altLang="zh-CN" dirty="0"/>
          </a:p>
          <a:p>
            <a:pPr lvl="1"/>
            <a:r>
              <a:rPr lang="zh-CN" altLang="en-US" dirty="0"/>
              <a:t>需要双方事先确定椭圆曲线</a:t>
            </a:r>
            <a:endParaRPr lang="en-US" altLang="zh-CN" dirty="0"/>
          </a:p>
          <a:p>
            <a:r>
              <a:rPr lang="zh-CN" altLang="en-US" dirty="0"/>
              <a:t>美国</a:t>
            </a:r>
            <a:r>
              <a:rPr lang="en-US" altLang="zh-CN" dirty="0"/>
              <a:t>NIST</a:t>
            </a:r>
            <a:r>
              <a:rPr lang="zh-CN" altLang="en-US" dirty="0"/>
              <a:t>以国家标准的方式，给出了若干椭圆曲线</a:t>
            </a:r>
            <a:endParaRPr lang="en-US" altLang="zh-CN" dirty="0"/>
          </a:p>
          <a:p>
            <a:pPr lvl="1"/>
            <a:r>
              <a:rPr lang="en-US" altLang="zh-CN" dirty="0"/>
              <a:t>2013</a:t>
            </a:r>
            <a:r>
              <a:rPr lang="zh-CN" altLang="en-US" dirty="0"/>
              <a:t>年，斯诺登事件之后，受到质疑</a:t>
            </a:r>
            <a:endParaRPr lang="en-US" altLang="zh-CN" dirty="0"/>
          </a:p>
          <a:p>
            <a:pPr lvl="1"/>
            <a:r>
              <a:rPr lang="zh-CN" altLang="en-US" dirty="0"/>
              <a:t>中立的国际标准组织和研究学者，分别给出新的曲线</a:t>
            </a:r>
            <a:endParaRPr lang="en-US" altLang="zh-CN" dirty="0"/>
          </a:p>
          <a:p>
            <a:r>
              <a:rPr lang="zh-CN" altLang="en-US" dirty="0"/>
              <a:t>中国</a:t>
            </a:r>
            <a:r>
              <a:rPr lang="en-US" altLang="zh-CN" dirty="0"/>
              <a:t>SM2</a:t>
            </a:r>
            <a:r>
              <a:rPr lang="zh-CN" altLang="en-US" dirty="0"/>
              <a:t>曲线，自主制定设计</a:t>
            </a:r>
            <a:endParaRPr lang="zh-CN"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密码算法的公开征集</a:t>
            </a:r>
            <a:endParaRPr lang="zh-CN" altLang="en-US" dirty="0"/>
          </a:p>
        </p:txBody>
      </p:sp>
      <p:sp>
        <p:nvSpPr>
          <p:cNvPr id="3" name="内容占位符 2"/>
          <p:cNvSpPr>
            <a:spLocks noGrp="1"/>
          </p:cNvSpPr>
          <p:nvPr>
            <p:ph idx="1"/>
          </p:nvPr>
        </p:nvSpPr>
        <p:spPr/>
        <p:txBody>
          <a:bodyPr/>
          <a:lstStyle/>
          <a:p>
            <a:r>
              <a:rPr lang="zh-CN" altLang="en-US" dirty="0"/>
              <a:t>算法公开是现代密码学的普遍特点</a:t>
            </a:r>
            <a:endParaRPr lang="en-US" altLang="zh-CN" dirty="0"/>
          </a:p>
          <a:p>
            <a:pPr lvl="1"/>
            <a:r>
              <a:rPr lang="en-US" altLang="zh-CN" dirty="0"/>
              <a:t>1997</a:t>
            </a:r>
            <a:r>
              <a:rPr lang="zh-CN" altLang="en-US" dirty="0"/>
              <a:t>年，</a:t>
            </a:r>
            <a:r>
              <a:rPr lang="en-US" altLang="zh-CN" dirty="0"/>
              <a:t>AES</a:t>
            </a:r>
            <a:r>
              <a:rPr lang="zh-CN" altLang="en-US" dirty="0"/>
              <a:t>对称算法公开征集</a:t>
            </a:r>
            <a:endParaRPr lang="en-US" altLang="zh-CN" dirty="0"/>
          </a:p>
          <a:p>
            <a:pPr lvl="1"/>
            <a:r>
              <a:rPr lang="en-US" altLang="zh-CN" dirty="0"/>
              <a:t>2007</a:t>
            </a:r>
            <a:r>
              <a:rPr lang="zh-CN" altLang="en-US" dirty="0"/>
              <a:t>年，</a:t>
            </a:r>
            <a:r>
              <a:rPr lang="en-US" altLang="zh-CN" dirty="0"/>
              <a:t>SHA-3 HASH</a:t>
            </a:r>
            <a:r>
              <a:rPr lang="zh-CN" altLang="en-US" dirty="0"/>
              <a:t>算法公开征集</a:t>
            </a:r>
            <a:endParaRPr lang="en-US" altLang="zh-CN" dirty="0"/>
          </a:p>
          <a:p>
            <a:pPr lvl="1"/>
            <a:r>
              <a:rPr lang="en-US" altLang="zh-CN" dirty="0"/>
              <a:t>2016</a:t>
            </a:r>
            <a:r>
              <a:rPr lang="zh-CN" altLang="en-US" dirty="0"/>
              <a:t>年，抗量子公钥密码算法征集</a:t>
            </a:r>
            <a:endParaRPr lang="en-US" altLang="zh-CN" dirty="0"/>
          </a:p>
          <a:p>
            <a:r>
              <a:rPr lang="zh-CN" altLang="en-US" dirty="0"/>
              <a:t>安全性</a:t>
            </a:r>
            <a:endParaRPr lang="en-US" altLang="zh-CN" dirty="0"/>
          </a:p>
          <a:p>
            <a:pPr lvl="1"/>
            <a:r>
              <a:rPr lang="zh-CN" altLang="en-US" dirty="0"/>
              <a:t>不能依赖于算法的保密</a:t>
            </a:r>
            <a:endParaRPr lang="en-US" altLang="zh-CN" dirty="0"/>
          </a:p>
          <a:p>
            <a:pPr lvl="1"/>
            <a:r>
              <a:rPr lang="zh-CN" altLang="en-US" dirty="0"/>
              <a:t>公开的安全分析</a:t>
            </a: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endParaRPr lang="zh-CN" altLang="en-US" dirty="0"/>
          </a:p>
        </p:txBody>
      </p:sp>
      <p:sp>
        <p:nvSpPr>
          <p:cNvPr id="3" name="内容占位符 2"/>
          <p:cNvSpPr>
            <a:spLocks noGrp="1"/>
          </p:cNvSpPr>
          <p:nvPr>
            <p:ph idx="1"/>
          </p:nvPr>
        </p:nvSpPr>
        <p:spPr>
          <a:xfrm>
            <a:off x="1097280" y="1845733"/>
            <a:ext cx="10058400" cy="4393701"/>
          </a:xfrm>
        </p:spPr>
        <p:txBody>
          <a:bodyPr>
            <a:normAutofit lnSpcReduction="10000"/>
          </a:bodyPr>
          <a:lstStyle/>
          <a:p>
            <a:r>
              <a:rPr lang="zh-CN" altLang="en-US" dirty="0"/>
              <a:t>使用</a:t>
            </a:r>
            <a:r>
              <a:rPr lang="en-US" altLang="zh-CN" dirty="0"/>
              <a:t>Open Source</a:t>
            </a:r>
            <a:r>
              <a:rPr lang="zh-CN" altLang="en-US" dirty="0"/>
              <a:t>密码软件库，熟悉各种密码算法的使用</a:t>
            </a:r>
            <a:endParaRPr lang="en-US" altLang="zh-CN" dirty="0"/>
          </a:p>
          <a:p>
            <a:pPr lvl="1"/>
            <a:r>
              <a:rPr lang="en-US" altLang="zh-CN" dirty="0"/>
              <a:t>https://en.wikipedia.org/wiki/Comparison_of_cryptography_libraries</a:t>
            </a:r>
            <a:endParaRPr lang="en-US" altLang="zh-CN" dirty="0"/>
          </a:p>
          <a:p>
            <a:pPr lvl="1"/>
            <a:r>
              <a:rPr lang="zh-CN" altLang="en-US" dirty="0"/>
              <a:t>写出程序，包括：</a:t>
            </a:r>
            <a:endParaRPr lang="en-US" altLang="zh-CN" dirty="0"/>
          </a:p>
          <a:p>
            <a:pPr lvl="2"/>
            <a:r>
              <a:rPr lang="zh-CN" altLang="en-US" dirty="0"/>
              <a:t>对称加解密</a:t>
            </a:r>
            <a:endParaRPr lang="en-US" altLang="zh-CN" dirty="0"/>
          </a:p>
          <a:p>
            <a:pPr lvl="2"/>
            <a:r>
              <a:rPr lang="zh-CN" altLang="en-US" dirty="0"/>
              <a:t>非对称</a:t>
            </a:r>
            <a:endParaRPr lang="en-US" altLang="zh-CN" dirty="0"/>
          </a:p>
          <a:p>
            <a:pPr lvl="3"/>
            <a:r>
              <a:rPr lang="zh-CN" altLang="en-US" dirty="0"/>
              <a:t>密钥产生、加解密、数字签名</a:t>
            </a:r>
            <a:r>
              <a:rPr lang="en-US" altLang="zh-CN" dirty="0"/>
              <a:t>/</a:t>
            </a:r>
            <a:r>
              <a:rPr lang="zh-CN" altLang="en-US" dirty="0"/>
              <a:t>验证、密钥交换</a:t>
            </a:r>
            <a:endParaRPr lang="en-US" altLang="zh-CN" dirty="0"/>
          </a:p>
          <a:p>
            <a:pPr lvl="2"/>
            <a:r>
              <a:rPr lang="en-US" altLang="zh-CN" dirty="0"/>
              <a:t>HASH</a:t>
            </a:r>
            <a:r>
              <a:rPr lang="zh-CN" altLang="en-US" dirty="0"/>
              <a:t>计算</a:t>
            </a:r>
            <a:endParaRPr lang="en-US" altLang="zh-CN" dirty="0"/>
          </a:p>
          <a:p>
            <a:r>
              <a:rPr lang="zh-CN" altLang="en-US" dirty="0"/>
              <a:t>作业报告发送至 </a:t>
            </a:r>
            <a:r>
              <a:rPr lang="en-US" altLang="zh-CN" dirty="0">
                <a:hlinkClick r:id="rId1"/>
              </a:rPr>
              <a:t>wanhuiqing@iie.ac.cn</a:t>
            </a:r>
            <a:r>
              <a:rPr lang="en-US" altLang="zh-CN" dirty="0"/>
              <a:t> </a:t>
            </a:r>
            <a:endParaRPr lang="en-US" altLang="zh-CN" dirty="0"/>
          </a:p>
          <a:p>
            <a:pPr lvl="1"/>
            <a:r>
              <a:rPr lang="zh-CN" altLang="en-US" dirty="0"/>
              <a:t>内容包括使用的软件库、程序语言、编译环境、对至少一种算法功能使用的实现原理及源码</a:t>
            </a:r>
            <a:endParaRPr lang="en-US"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a:ea typeface="宋体" pitchFamily="2" charset="-122"/>
              </a:rPr>
              <a:t>对称密码体制模型</a:t>
            </a:r>
            <a:endParaRPr lang="zh-CN" altLang="en-US">
              <a:ea typeface="宋体" pitchFamily="2" charset="-122"/>
            </a:endParaRPr>
          </a:p>
        </p:txBody>
      </p:sp>
      <p:sp>
        <p:nvSpPr>
          <p:cNvPr id="25602" name="灯片编号占位符 5"/>
          <p:cNvSpPr>
            <a:spLocks noGrp="1"/>
          </p:cNvSpPr>
          <p:nvPr>
            <p:ph type="sldNum" sz="quarter" idx="12"/>
          </p:nvPr>
        </p:nvSpPr>
        <p:spPr>
          <a:xfrm>
            <a:off x="8305800" y="6172200"/>
            <a:ext cx="1905000" cy="457200"/>
          </a:xfrm>
          <a:prstGeom prst="rect">
            <a:avLst/>
          </a:prstGeom>
          <a:noFill/>
        </p:spPr>
        <p:txBody>
          <a:bodyPr/>
          <a:lstStyle/>
          <a:p>
            <a:fld id="{61145972-6398-47C0-85A1-736B0B77673C}" type="slidenum">
              <a:rPr lang="zh-CN" altLang="en-US" smtClean="0"/>
            </a:fld>
            <a:endParaRPr lang="en-US" altLang="zh-CN"/>
          </a:p>
        </p:txBody>
      </p:sp>
      <p:grpSp>
        <p:nvGrpSpPr>
          <p:cNvPr id="2" name="Group 30"/>
          <p:cNvGrpSpPr>
            <a:grpSpLocks noChangeAspect="1"/>
          </p:cNvGrpSpPr>
          <p:nvPr/>
        </p:nvGrpSpPr>
        <p:grpSpPr bwMode="auto">
          <a:xfrm>
            <a:off x="1735138" y="2433638"/>
            <a:ext cx="8932862" cy="2913062"/>
            <a:chOff x="2340" y="4222"/>
            <a:chExt cx="7200" cy="2348"/>
          </a:xfrm>
        </p:grpSpPr>
        <p:sp>
          <p:nvSpPr>
            <p:cNvPr id="25605" name="AutoShape 31"/>
            <p:cNvSpPr>
              <a:spLocks noChangeAspect="1" noChangeArrowheads="1" noTextEdit="1"/>
            </p:cNvSpPr>
            <p:nvPr/>
          </p:nvSpPr>
          <p:spPr bwMode="auto">
            <a:xfrm>
              <a:off x="2340" y="4222"/>
              <a:ext cx="7200" cy="2348"/>
            </a:xfrm>
            <a:prstGeom prst="rect">
              <a:avLst/>
            </a:prstGeom>
            <a:noFill/>
            <a:ln w="9525">
              <a:noFill/>
              <a:miter lim="800000"/>
            </a:ln>
          </p:spPr>
          <p:txBody>
            <a:bodyPr/>
            <a:lstStyle/>
            <a:p>
              <a:endParaRPr lang="zh-CN" altLang="en-US"/>
            </a:p>
          </p:txBody>
        </p:sp>
        <p:sp>
          <p:nvSpPr>
            <p:cNvPr id="25606" name="Rectangle 32"/>
            <p:cNvSpPr>
              <a:spLocks noChangeArrowheads="1"/>
            </p:cNvSpPr>
            <p:nvPr/>
          </p:nvSpPr>
          <p:spPr bwMode="auto">
            <a:xfrm>
              <a:off x="4501" y="5782"/>
              <a:ext cx="899" cy="780"/>
            </a:xfrm>
            <a:prstGeom prst="rect">
              <a:avLst/>
            </a:prstGeom>
            <a:solidFill>
              <a:srgbClr val="FFFFFF"/>
            </a:solidFill>
            <a:ln w="9525">
              <a:solidFill>
                <a:srgbClr val="000000"/>
              </a:solidFill>
              <a:miter lim="800000"/>
            </a:ln>
          </p:spPr>
          <p:txBody>
            <a:bodyPr/>
            <a:lstStyle/>
            <a:p>
              <a:pPr algn="ctr" eaLnBrk="0" hangingPunct="0"/>
              <a:endParaRPr lang="en-US" altLang="zh-CN" sz="2000" dirty="0">
                <a:latin typeface="Times New Roman" panose="02020603050405020304" pitchFamily="18" charset="0"/>
                <a:ea typeface="宋体" pitchFamily="2" charset="-122"/>
              </a:endParaRPr>
            </a:p>
            <a:p>
              <a:pPr algn="ctr" eaLnBrk="0" hangingPunct="0"/>
              <a:r>
                <a:rPr lang="zh-CN" altLang="en-US" sz="2000" dirty="0">
                  <a:latin typeface="Times New Roman" panose="02020603050405020304" pitchFamily="18" charset="0"/>
                  <a:ea typeface="宋体" pitchFamily="2" charset="-122"/>
                </a:rPr>
                <a:t>加密</a:t>
              </a:r>
              <a:endParaRPr lang="zh-CN" altLang="en-US" sz="2000" dirty="0">
                <a:latin typeface="Times New Roman" panose="02020603050405020304" pitchFamily="18" charset="0"/>
                <a:ea typeface="宋体" pitchFamily="2" charset="-122"/>
              </a:endParaRPr>
            </a:p>
            <a:p>
              <a:pPr algn="just" eaLnBrk="0" hangingPunct="0"/>
              <a:endParaRPr lang="zh-CN" altLang="en-US" sz="2000" dirty="0">
                <a:latin typeface="Times New Roman" panose="02020603050405020304" pitchFamily="18" charset="0"/>
                <a:ea typeface="宋体" pitchFamily="2" charset="-122"/>
              </a:endParaRPr>
            </a:p>
          </p:txBody>
        </p:sp>
        <p:sp>
          <p:nvSpPr>
            <p:cNvPr id="25607" name="Rectangle 33"/>
            <p:cNvSpPr>
              <a:spLocks noChangeArrowheads="1"/>
            </p:cNvSpPr>
            <p:nvPr/>
          </p:nvSpPr>
          <p:spPr bwMode="auto">
            <a:xfrm>
              <a:off x="6480" y="5782"/>
              <a:ext cx="900" cy="780"/>
            </a:xfrm>
            <a:prstGeom prst="rect">
              <a:avLst/>
            </a:prstGeom>
            <a:solidFill>
              <a:srgbClr val="FFFFFF"/>
            </a:solidFill>
            <a:ln w="9525">
              <a:solidFill>
                <a:srgbClr val="000000"/>
              </a:solidFill>
              <a:miter lim="800000"/>
            </a:ln>
          </p:spPr>
          <p:txBody>
            <a:bodyPr/>
            <a:lstStyle/>
            <a:p>
              <a:pPr algn="ctr" eaLnBrk="0" hangingPunct="0"/>
              <a:endParaRPr lang="en-US" altLang="zh-CN" sz="2000" dirty="0">
                <a:latin typeface="Times New Roman" panose="02020603050405020304" pitchFamily="18" charset="0"/>
                <a:ea typeface="宋体" pitchFamily="2" charset="-122"/>
              </a:endParaRPr>
            </a:p>
            <a:p>
              <a:pPr algn="ctr" eaLnBrk="0" hangingPunct="0"/>
              <a:r>
                <a:rPr lang="zh-CN" altLang="en-US" sz="2000" dirty="0">
                  <a:latin typeface="Times New Roman" panose="02020603050405020304" pitchFamily="18" charset="0"/>
                  <a:ea typeface="宋体" pitchFamily="2" charset="-122"/>
                </a:rPr>
                <a:t>解密</a:t>
              </a:r>
              <a:endParaRPr lang="zh-CN" altLang="en-US" sz="2000" dirty="0">
                <a:latin typeface="Times New Roman" panose="02020603050405020304" pitchFamily="18" charset="0"/>
                <a:ea typeface="宋体" pitchFamily="2" charset="-122"/>
              </a:endParaRPr>
            </a:p>
          </p:txBody>
        </p:sp>
        <p:sp>
          <p:nvSpPr>
            <p:cNvPr id="25608" name="Line 34"/>
            <p:cNvSpPr>
              <a:spLocks noChangeShapeType="1"/>
            </p:cNvSpPr>
            <p:nvPr/>
          </p:nvSpPr>
          <p:spPr bwMode="auto">
            <a:xfrm>
              <a:off x="5400" y="6094"/>
              <a:ext cx="1080" cy="0"/>
            </a:xfrm>
            <a:prstGeom prst="line">
              <a:avLst/>
            </a:prstGeom>
            <a:noFill/>
            <a:ln w="9525">
              <a:solidFill>
                <a:srgbClr val="000000"/>
              </a:solidFill>
              <a:round/>
              <a:tailEnd type="triangle" w="med" len="med"/>
            </a:ln>
          </p:spPr>
          <p:txBody>
            <a:bodyPr/>
            <a:lstStyle/>
            <a:p>
              <a:endParaRPr lang="zh-CN" altLang="en-US"/>
            </a:p>
          </p:txBody>
        </p:sp>
        <p:sp>
          <p:nvSpPr>
            <p:cNvPr id="25609" name="Rectangle 35"/>
            <p:cNvSpPr>
              <a:spLocks noChangeArrowheads="1"/>
            </p:cNvSpPr>
            <p:nvPr/>
          </p:nvSpPr>
          <p:spPr bwMode="auto">
            <a:xfrm>
              <a:off x="5220" y="5626"/>
              <a:ext cx="1440" cy="468"/>
            </a:xfrm>
            <a:prstGeom prst="rect">
              <a:avLst/>
            </a:prstGeom>
            <a:noFill/>
            <a:ln w="9525">
              <a:noFill/>
              <a:miter lim="800000"/>
            </a:ln>
          </p:spPr>
          <p:txBody>
            <a:bodyPr/>
            <a:lstStyle/>
            <a:p>
              <a:pPr algn="ctr" eaLnBrk="0" hangingPunct="0"/>
              <a:r>
                <a:rPr lang="zh-CN" altLang="en-US" sz="2000">
                  <a:latin typeface="Times New Roman" panose="02020603050405020304" pitchFamily="18" charset="0"/>
                  <a:ea typeface="宋体" pitchFamily="2" charset="-122"/>
                </a:rPr>
                <a:t>密文</a:t>
              </a:r>
              <a:endParaRPr lang="zh-CN" altLang="en-US" sz="2000">
                <a:latin typeface="Times New Roman" panose="02020603050405020304" pitchFamily="18" charset="0"/>
                <a:ea typeface="宋体" pitchFamily="2" charset="-122"/>
              </a:endParaRPr>
            </a:p>
          </p:txBody>
        </p:sp>
        <p:sp>
          <p:nvSpPr>
            <p:cNvPr id="25610" name="Line 36"/>
            <p:cNvSpPr>
              <a:spLocks noChangeShapeType="1"/>
            </p:cNvSpPr>
            <p:nvPr/>
          </p:nvSpPr>
          <p:spPr bwMode="auto">
            <a:xfrm>
              <a:off x="7380" y="6094"/>
              <a:ext cx="1080" cy="0"/>
            </a:xfrm>
            <a:prstGeom prst="line">
              <a:avLst/>
            </a:prstGeom>
            <a:noFill/>
            <a:ln w="9525">
              <a:solidFill>
                <a:srgbClr val="000000"/>
              </a:solidFill>
              <a:round/>
              <a:tailEnd type="triangle" w="med" len="med"/>
            </a:ln>
          </p:spPr>
          <p:txBody>
            <a:bodyPr/>
            <a:lstStyle/>
            <a:p>
              <a:endParaRPr lang="zh-CN" altLang="en-US"/>
            </a:p>
          </p:txBody>
        </p:sp>
        <p:sp>
          <p:nvSpPr>
            <p:cNvPr id="25611" name="Rectangle 37"/>
            <p:cNvSpPr>
              <a:spLocks noChangeArrowheads="1"/>
            </p:cNvSpPr>
            <p:nvPr/>
          </p:nvSpPr>
          <p:spPr bwMode="auto">
            <a:xfrm>
              <a:off x="8100" y="5912"/>
              <a:ext cx="1440" cy="650"/>
            </a:xfrm>
            <a:prstGeom prst="rect">
              <a:avLst/>
            </a:prstGeom>
            <a:noFill/>
            <a:ln w="9525">
              <a:noFill/>
              <a:miter lim="800000"/>
            </a:ln>
          </p:spPr>
          <p:txBody>
            <a:bodyPr/>
            <a:lstStyle/>
            <a:p>
              <a:pPr algn="ctr" eaLnBrk="0" hangingPunct="0"/>
              <a:r>
                <a:rPr lang="zh-CN" altLang="en-US" sz="2000">
                  <a:latin typeface="Times New Roman" panose="02020603050405020304" pitchFamily="18" charset="0"/>
                  <a:ea typeface="宋体" pitchFamily="2" charset="-122"/>
                </a:rPr>
                <a:t>明文</a:t>
              </a:r>
              <a:endParaRPr lang="zh-CN" altLang="en-US" sz="2000">
                <a:latin typeface="Times New Roman" panose="02020603050405020304" pitchFamily="18" charset="0"/>
                <a:ea typeface="宋体" pitchFamily="2" charset="-122"/>
              </a:endParaRPr>
            </a:p>
          </p:txBody>
        </p:sp>
        <p:sp>
          <p:nvSpPr>
            <p:cNvPr id="25612" name="Line 38"/>
            <p:cNvSpPr>
              <a:spLocks noChangeShapeType="1"/>
            </p:cNvSpPr>
            <p:nvPr/>
          </p:nvSpPr>
          <p:spPr bwMode="auto">
            <a:xfrm>
              <a:off x="3420" y="6094"/>
              <a:ext cx="1080" cy="1"/>
            </a:xfrm>
            <a:prstGeom prst="line">
              <a:avLst/>
            </a:prstGeom>
            <a:noFill/>
            <a:ln w="9525">
              <a:solidFill>
                <a:srgbClr val="000000"/>
              </a:solidFill>
              <a:round/>
              <a:tailEnd type="triangle" w="med" len="med"/>
            </a:ln>
          </p:spPr>
          <p:txBody>
            <a:bodyPr/>
            <a:lstStyle/>
            <a:p>
              <a:endParaRPr lang="zh-CN" altLang="en-US"/>
            </a:p>
          </p:txBody>
        </p:sp>
        <p:sp>
          <p:nvSpPr>
            <p:cNvPr id="25613" name="Rectangle 39"/>
            <p:cNvSpPr>
              <a:spLocks noChangeArrowheads="1"/>
            </p:cNvSpPr>
            <p:nvPr/>
          </p:nvSpPr>
          <p:spPr bwMode="auto">
            <a:xfrm>
              <a:off x="5220" y="4222"/>
              <a:ext cx="1440" cy="650"/>
            </a:xfrm>
            <a:prstGeom prst="rect">
              <a:avLst/>
            </a:prstGeom>
            <a:noFill/>
            <a:ln w="9525">
              <a:noFill/>
              <a:miter lim="800000"/>
            </a:ln>
          </p:spPr>
          <p:txBody>
            <a:bodyPr/>
            <a:lstStyle/>
            <a:p>
              <a:pPr algn="ctr" eaLnBrk="0" hangingPunct="0"/>
              <a:r>
                <a:rPr lang="zh-CN" altLang="en-US" sz="2000">
                  <a:latin typeface="Times New Roman" panose="02020603050405020304" pitchFamily="18" charset="0"/>
                  <a:ea typeface="宋体" pitchFamily="2" charset="-122"/>
                </a:rPr>
                <a:t>密钥</a:t>
              </a:r>
              <a:endParaRPr lang="zh-CN" altLang="en-US" sz="2000">
                <a:latin typeface="Times New Roman" panose="02020603050405020304" pitchFamily="18" charset="0"/>
                <a:ea typeface="宋体" pitchFamily="2" charset="-122"/>
              </a:endParaRPr>
            </a:p>
          </p:txBody>
        </p:sp>
        <p:sp>
          <p:nvSpPr>
            <p:cNvPr id="25614" name="Line 40"/>
            <p:cNvSpPr>
              <a:spLocks noChangeShapeType="1"/>
            </p:cNvSpPr>
            <p:nvPr/>
          </p:nvSpPr>
          <p:spPr bwMode="auto">
            <a:xfrm>
              <a:off x="6300" y="4534"/>
              <a:ext cx="540" cy="1248"/>
            </a:xfrm>
            <a:prstGeom prst="line">
              <a:avLst/>
            </a:prstGeom>
            <a:noFill/>
            <a:ln w="9525">
              <a:solidFill>
                <a:srgbClr val="000000"/>
              </a:solidFill>
              <a:round/>
              <a:tailEnd type="triangle" w="med" len="med"/>
            </a:ln>
          </p:spPr>
          <p:txBody>
            <a:bodyPr/>
            <a:lstStyle/>
            <a:p>
              <a:endParaRPr lang="zh-CN" altLang="en-US"/>
            </a:p>
          </p:txBody>
        </p:sp>
        <p:sp>
          <p:nvSpPr>
            <p:cNvPr id="25615" name="Line 41"/>
            <p:cNvSpPr>
              <a:spLocks noChangeShapeType="1"/>
            </p:cNvSpPr>
            <p:nvPr/>
          </p:nvSpPr>
          <p:spPr bwMode="auto">
            <a:xfrm flipH="1">
              <a:off x="5040" y="4534"/>
              <a:ext cx="540" cy="1248"/>
            </a:xfrm>
            <a:prstGeom prst="line">
              <a:avLst/>
            </a:prstGeom>
            <a:noFill/>
            <a:ln w="9525">
              <a:solidFill>
                <a:srgbClr val="000000"/>
              </a:solidFill>
              <a:round/>
              <a:tailEnd type="triangle" w="med" len="med"/>
            </a:ln>
          </p:spPr>
          <p:txBody>
            <a:bodyPr/>
            <a:lstStyle/>
            <a:p>
              <a:endParaRPr lang="zh-CN" altLang="en-US"/>
            </a:p>
          </p:txBody>
        </p:sp>
        <p:sp>
          <p:nvSpPr>
            <p:cNvPr id="25616" name="Rectangle 42"/>
            <p:cNvSpPr>
              <a:spLocks noChangeArrowheads="1"/>
            </p:cNvSpPr>
            <p:nvPr/>
          </p:nvSpPr>
          <p:spPr bwMode="auto">
            <a:xfrm>
              <a:off x="2340" y="5912"/>
              <a:ext cx="1440" cy="650"/>
            </a:xfrm>
            <a:prstGeom prst="rect">
              <a:avLst/>
            </a:prstGeom>
            <a:noFill/>
            <a:ln w="9525">
              <a:noFill/>
              <a:miter lim="800000"/>
            </a:ln>
          </p:spPr>
          <p:txBody>
            <a:bodyPr/>
            <a:lstStyle/>
            <a:p>
              <a:pPr algn="ctr" eaLnBrk="0" hangingPunct="0"/>
              <a:r>
                <a:rPr lang="zh-CN" altLang="en-US" sz="2000">
                  <a:latin typeface="Times New Roman" panose="02020603050405020304" pitchFamily="18" charset="0"/>
                  <a:ea typeface="宋体" pitchFamily="2" charset="-122"/>
                </a:rPr>
                <a:t>明文</a:t>
              </a:r>
              <a:endParaRPr lang="zh-CN" altLang="en-US" sz="2000">
                <a:latin typeface="Times New Roman" panose="02020603050405020304" pitchFamily="18" charset="0"/>
                <a:ea typeface="宋体" pitchFamily="2"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简单的对称密码算法例子</a:t>
            </a:r>
            <a:endParaRPr lang="zh-CN" altLang="en-US" dirty="0"/>
          </a:p>
        </p:txBody>
      </p:sp>
      <p:sp>
        <p:nvSpPr>
          <p:cNvPr id="3" name="内容占位符 2"/>
          <p:cNvSpPr>
            <a:spLocks noGrp="1"/>
          </p:cNvSpPr>
          <p:nvPr>
            <p:ph idx="1"/>
          </p:nvPr>
        </p:nvSpPr>
        <p:spPr>
          <a:xfrm>
            <a:off x="1097280" y="1845733"/>
            <a:ext cx="10058400" cy="4729237"/>
          </a:xfrm>
        </p:spPr>
        <p:txBody>
          <a:bodyPr>
            <a:normAutofit fontScale="92500" lnSpcReduction="10000"/>
          </a:bodyPr>
          <a:lstStyle/>
          <a:p>
            <a:pPr>
              <a:lnSpc>
                <a:spcPct val="90000"/>
              </a:lnSpc>
            </a:pPr>
            <a:r>
              <a:rPr lang="zh-CN" altLang="en-US" dirty="0"/>
              <a:t>古典密码学</a:t>
            </a:r>
            <a:endParaRPr lang="zh-CN" altLang="en-US" dirty="0"/>
          </a:p>
          <a:p>
            <a:pPr lvl="1">
              <a:lnSpc>
                <a:spcPct val="90000"/>
              </a:lnSpc>
            </a:pPr>
            <a:r>
              <a:rPr lang="zh-CN" altLang="en-US" dirty="0"/>
              <a:t>代换技术</a:t>
            </a:r>
            <a:endParaRPr lang="en-US" altLang="zh-CN" dirty="0"/>
          </a:p>
          <a:p>
            <a:pPr lvl="2">
              <a:lnSpc>
                <a:spcPct val="90000"/>
              </a:lnSpc>
            </a:pPr>
            <a:r>
              <a:rPr lang="zh-CN" altLang="en-US" dirty="0"/>
              <a:t>移位密码算法</a:t>
            </a:r>
            <a:endParaRPr lang="zh-CN" altLang="en-US" dirty="0"/>
          </a:p>
          <a:p>
            <a:pPr lvl="2">
              <a:lnSpc>
                <a:spcPct val="90000"/>
              </a:lnSpc>
            </a:pPr>
            <a:r>
              <a:rPr lang="zh-CN" altLang="en-US" dirty="0"/>
              <a:t>单字母代换密码算法</a:t>
            </a:r>
            <a:endParaRPr lang="en-US" altLang="zh-CN" dirty="0"/>
          </a:p>
          <a:p>
            <a:pPr lvl="1">
              <a:lnSpc>
                <a:spcPct val="90000"/>
              </a:lnSpc>
            </a:pPr>
            <a:r>
              <a:rPr lang="zh-CN" altLang="en-US" dirty="0"/>
              <a:t>置换技术</a:t>
            </a:r>
            <a:endParaRPr lang="zh-CN" altLang="en-US" dirty="0"/>
          </a:p>
          <a:p>
            <a:pPr>
              <a:lnSpc>
                <a:spcPct val="90000"/>
              </a:lnSpc>
            </a:pPr>
            <a:r>
              <a:rPr lang="zh-CN" altLang="en-US" dirty="0"/>
              <a:t>现代密码学</a:t>
            </a:r>
            <a:endParaRPr lang="zh-CN" altLang="en-US" dirty="0"/>
          </a:p>
          <a:p>
            <a:pPr lvl="1">
              <a:lnSpc>
                <a:spcPct val="90000"/>
              </a:lnSpc>
            </a:pPr>
            <a:r>
              <a:rPr lang="en-US" altLang="zh-CN" dirty="0"/>
              <a:t>DES</a:t>
            </a:r>
            <a:r>
              <a:rPr lang="zh-CN" altLang="en-US" dirty="0"/>
              <a:t>算法，三重</a:t>
            </a:r>
            <a:r>
              <a:rPr lang="en-US" altLang="zh-CN" dirty="0"/>
              <a:t>DES</a:t>
            </a:r>
            <a:endParaRPr lang="en-US" altLang="zh-CN" dirty="0"/>
          </a:p>
          <a:p>
            <a:pPr lvl="1">
              <a:lnSpc>
                <a:spcPct val="80000"/>
              </a:lnSpc>
            </a:pPr>
            <a:r>
              <a:rPr lang="en-US" altLang="zh-CN" dirty="0"/>
              <a:t>RC2, RC4, RC5, RC6</a:t>
            </a:r>
            <a:endParaRPr lang="en-US" altLang="zh-CN" dirty="0"/>
          </a:p>
          <a:p>
            <a:pPr lvl="1">
              <a:lnSpc>
                <a:spcPct val="90000"/>
              </a:lnSpc>
            </a:pPr>
            <a:r>
              <a:rPr lang="en-US" altLang="zh-CN" dirty="0"/>
              <a:t>IDEA</a:t>
            </a:r>
            <a:endParaRPr lang="en-US" altLang="zh-CN" dirty="0"/>
          </a:p>
          <a:p>
            <a:pPr lvl="1">
              <a:lnSpc>
                <a:spcPct val="90000"/>
              </a:lnSpc>
            </a:pPr>
            <a:r>
              <a:rPr lang="en-US" altLang="zh-CN" dirty="0"/>
              <a:t>AES</a:t>
            </a:r>
            <a:endParaRPr lang="en-US" altLang="zh-CN" dirty="0"/>
          </a:p>
          <a:p>
            <a:pPr lvl="1">
              <a:lnSpc>
                <a:spcPct val="90000"/>
              </a:lnSpc>
            </a:pPr>
            <a:r>
              <a:rPr lang="zh-CN" altLang="en-US" dirty="0"/>
              <a:t>国产密码算法</a:t>
            </a:r>
            <a:endParaRPr lang="en-US" altLang="zh-CN" dirty="0"/>
          </a:p>
          <a:p>
            <a:pPr lvl="2">
              <a:lnSpc>
                <a:spcPct val="90000"/>
              </a:lnSpc>
            </a:pPr>
            <a:r>
              <a:rPr lang="zh-CN" altLang="en-US" dirty="0"/>
              <a:t>祖冲之（</a:t>
            </a:r>
            <a:r>
              <a:rPr lang="en-US" altLang="zh-CN" dirty="0"/>
              <a:t>ZUC</a:t>
            </a:r>
            <a:r>
              <a:rPr lang="zh-CN" altLang="en-US" dirty="0"/>
              <a:t>）算法</a:t>
            </a:r>
            <a:endParaRPr lang="en-US" altLang="zh-CN" dirty="0"/>
          </a:p>
          <a:p>
            <a:pPr lvl="2">
              <a:lnSpc>
                <a:spcPct val="90000"/>
              </a:lnSpc>
            </a:pPr>
            <a:r>
              <a:rPr lang="en-US" altLang="zh-CN" dirty="0"/>
              <a:t>SM4</a:t>
            </a:r>
            <a:r>
              <a:rPr lang="zh-CN" altLang="en-US" dirty="0"/>
              <a:t>算法</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移位密码算法</a:t>
            </a:r>
            <a:endParaRPr lang="zh-CN" altLang="en-US" dirty="0"/>
          </a:p>
        </p:txBody>
      </p:sp>
      <p:sp>
        <p:nvSpPr>
          <p:cNvPr id="3" name="内容占位符 2"/>
          <p:cNvSpPr>
            <a:spLocks noGrp="1"/>
          </p:cNvSpPr>
          <p:nvPr>
            <p:ph idx="1"/>
          </p:nvPr>
        </p:nvSpPr>
        <p:spPr/>
        <p:txBody>
          <a:bodyPr/>
          <a:lstStyle/>
          <a:p>
            <a:r>
              <a:rPr lang="zh-CN" altLang="en-US" dirty="0"/>
              <a:t>描述如下</a:t>
            </a:r>
            <a:r>
              <a:rPr lang="zh-CN" altLang="en-US" dirty="0">
                <a:sym typeface="Wingdings" panose="05000000000000000000" pitchFamily="2" charset="2"/>
              </a:rPr>
              <a:t>：</a:t>
            </a:r>
            <a:endParaRPr lang="zh-CN" altLang="en-US" dirty="0">
              <a:sym typeface="Wingdings" panose="05000000000000000000" pitchFamily="2" charset="2"/>
            </a:endParaRPr>
          </a:p>
          <a:p>
            <a:pPr lvl="1"/>
            <a:r>
              <a:rPr lang="zh-CN" altLang="en-US" dirty="0"/>
              <a:t>明文字母表是-(空格), </a:t>
            </a:r>
            <a:r>
              <a:rPr lang="en-US" altLang="zh-CN" dirty="0"/>
              <a:t>a, b, c, d, …, y, z</a:t>
            </a:r>
            <a:endParaRPr lang="en-US" altLang="zh-CN" dirty="0"/>
          </a:p>
          <a:p>
            <a:pPr lvl="1"/>
            <a:r>
              <a:rPr lang="zh-CN" altLang="en-US" b="1" dirty="0"/>
              <a:t>使用字母表中该明文字母的后面第</a:t>
            </a:r>
            <a:r>
              <a:rPr lang="en-US" altLang="zh-CN" b="1" dirty="0"/>
              <a:t>k</a:t>
            </a:r>
            <a:r>
              <a:rPr lang="zh-CN" altLang="en-US" b="1" dirty="0"/>
              <a:t>个字母替代，作为密文。</a:t>
            </a:r>
            <a:endParaRPr lang="zh-CN" altLang="en-US" b="1" dirty="0"/>
          </a:p>
          <a:p>
            <a:r>
              <a:rPr lang="zh-CN" altLang="en-US" dirty="0"/>
              <a:t>例如：“</a:t>
            </a:r>
            <a:r>
              <a:rPr lang="en-US" altLang="zh-CN" dirty="0"/>
              <a:t>hello world”</a:t>
            </a:r>
            <a:r>
              <a:rPr lang="zh-CN" altLang="en-US" dirty="0"/>
              <a:t>进行加密后，变为：</a:t>
            </a:r>
            <a:endParaRPr lang="zh-CN" altLang="en-US" dirty="0"/>
          </a:p>
          <a:p>
            <a:pPr lvl="1"/>
            <a:r>
              <a:rPr lang="en-US" altLang="zh-CN" dirty="0"/>
              <a:t>k = 1， </a:t>
            </a:r>
            <a:r>
              <a:rPr lang="zh-CN" altLang="en-US" dirty="0"/>
              <a:t>“</a:t>
            </a:r>
            <a:r>
              <a:rPr lang="en-US" altLang="zh-CN" dirty="0" err="1"/>
              <a:t>ifmmpaxpsme</a:t>
            </a:r>
            <a:r>
              <a:rPr lang="en-US" altLang="zh-CN" dirty="0"/>
              <a:t>”</a:t>
            </a:r>
            <a:endParaRPr lang="en-US" altLang="zh-CN" dirty="0"/>
          </a:p>
          <a:p>
            <a:pPr lvl="1"/>
            <a:r>
              <a:rPr lang="en-US" altLang="zh-CN" dirty="0"/>
              <a:t>k = 5， </a:t>
            </a:r>
            <a:r>
              <a:rPr lang="zh-CN" altLang="en-US" dirty="0"/>
              <a:t>“</a:t>
            </a:r>
            <a:r>
              <a:rPr lang="en-US" altLang="zh-CN" dirty="0" err="1"/>
              <a:t>mjqqteatwqi</a:t>
            </a:r>
            <a:r>
              <a:rPr lang="en-US" altLang="zh-CN" dirty="0"/>
              <a:t>”</a:t>
            </a:r>
            <a:endParaRPr lang="en-US" altLang="zh-CN"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a:ea typeface="宋体" pitchFamily="2" charset="-122"/>
              </a:rPr>
              <a:t>移位密码算法的简单分析</a:t>
            </a:r>
            <a:endParaRPr lang="zh-CN" altLang="en-US">
              <a:ea typeface="宋体" pitchFamily="2" charset="-122"/>
            </a:endParaRPr>
          </a:p>
        </p:txBody>
      </p:sp>
      <p:sp>
        <p:nvSpPr>
          <p:cNvPr id="28676" name="Rectangle 3"/>
          <p:cNvSpPr>
            <a:spLocks noGrp="1" noChangeArrowheads="1"/>
          </p:cNvSpPr>
          <p:nvPr>
            <p:ph idx="1"/>
          </p:nvPr>
        </p:nvSpPr>
        <p:spPr/>
        <p:txBody>
          <a:bodyPr>
            <a:normAutofit fontScale="92500" lnSpcReduction="10000"/>
          </a:bodyPr>
          <a:lstStyle/>
          <a:p>
            <a:pPr eaLnBrk="1" hangingPunct="1"/>
            <a:r>
              <a:rPr lang="zh-CN" altLang="en-US" dirty="0">
                <a:ea typeface="宋体" pitchFamily="2" charset="-122"/>
              </a:rPr>
              <a:t>明文空间：任意字母和空格组成的串</a:t>
            </a:r>
            <a:endParaRPr lang="en-US" altLang="zh-CN" dirty="0">
              <a:ea typeface="宋体" pitchFamily="2" charset="-122"/>
            </a:endParaRPr>
          </a:p>
          <a:p>
            <a:pPr eaLnBrk="1" hangingPunct="1"/>
            <a:r>
              <a:rPr lang="zh-CN" altLang="en-US" dirty="0">
                <a:ea typeface="宋体" pitchFamily="2" charset="-122"/>
              </a:rPr>
              <a:t>密文空间：任意字母和空格组成的串</a:t>
            </a:r>
            <a:endParaRPr lang="zh-CN" altLang="en-US" dirty="0">
              <a:ea typeface="宋体" pitchFamily="2" charset="-122"/>
            </a:endParaRPr>
          </a:p>
          <a:p>
            <a:pPr eaLnBrk="1" hangingPunct="1"/>
            <a:r>
              <a:rPr lang="zh-CN" altLang="en-US" dirty="0">
                <a:ea typeface="宋体" pitchFamily="2" charset="-122"/>
              </a:rPr>
              <a:t>算法：</a:t>
            </a:r>
            <a:endParaRPr lang="zh-CN" altLang="en-US" dirty="0">
              <a:ea typeface="宋体" pitchFamily="2" charset="-122"/>
            </a:endParaRPr>
          </a:p>
          <a:p>
            <a:pPr lvl="1" eaLnBrk="1" hangingPunct="1"/>
            <a:r>
              <a:rPr lang="zh-CN" altLang="en-US" dirty="0">
                <a:ea typeface="宋体" pitchFamily="2" charset="-122"/>
              </a:rPr>
              <a:t>加密：</a:t>
            </a:r>
            <a:r>
              <a:rPr lang="en-US" altLang="zh-CN" dirty="0">
                <a:ea typeface="宋体" pitchFamily="2" charset="-122"/>
              </a:rPr>
              <a:t>c = p + k (mod 27)</a:t>
            </a:r>
            <a:endParaRPr lang="en-US" altLang="zh-CN" dirty="0">
              <a:ea typeface="宋体" pitchFamily="2" charset="-122"/>
            </a:endParaRPr>
          </a:p>
          <a:p>
            <a:pPr lvl="1"/>
            <a:r>
              <a:rPr lang="zh-CN" altLang="en-US" dirty="0">
                <a:ea typeface="宋体" pitchFamily="2" charset="-122"/>
              </a:rPr>
              <a:t>解密：</a:t>
            </a:r>
            <a:r>
              <a:rPr lang="en-US" altLang="zh-CN" dirty="0">
                <a:ea typeface="宋体" pitchFamily="2" charset="-122"/>
              </a:rPr>
              <a:t>p = c – </a:t>
            </a:r>
            <a:r>
              <a:rPr lang="en-US" altLang="zh-CN" dirty="0"/>
              <a:t>k (mod 27)</a:t>
            </a:r>
            <a:endParaRPr lang="en-US" altLang="zh-CN" dirty="0">
              <a:ea typeface="宋体" pitchFamily="2" charset="-122"/>
            </a:endParaRPr>
          </a:p>
          <a:p>
            <a:pPr eaLnBrk="1" hangingPunct="1"/>
            <a:r>
              <a:rPr lang="zh-CN" altLang="en-US" dirty="0">
                <a:ea typeface="宋体" pitchFamily="2" charset="-122"/>
              </a:rPr>
              <a:t>密钥：</a:t>
            </a:r>
            <a:r>
              <a:rPr lang="en-US" altLang="zh-CN" dirty="0">
                <a:ea typeface="宋体" pitchFamily="2" charset="-122"/>
              </a:rPr>
              <a:t>k</a:t>
            </a:r>
            <a:endParaRPr lang="en-US" altLang="zh-CN" dirty="0">
              <a:ea typeface="宋体" pitchFamily="2" charset="-122"/>
            </a:endParaRPr>
          </a:p>
          <a:p>
            <a:pPr eaLnBrk="1" hangingPunct="1"/>
            <a:r>
              <a:rPr lang="zh-CN" altLang="en-US" dirty="0">
                <a:ea typeface="宋体" pitchFamily="2" charset="-122"/>
              </a:rPr>
              <a:t>密钥空间：</a:t>
            </a:r>
            <a:r>
              <a:rPr lang="en-US" altLang="zh-CN" dirty="0">
                <a:ea typeface="宋体" pitchFamily="2" charset="-122"/>
              </a:rPr>
              <a:t>0 &lt;= k &lt;=26</a:t>
            </a:r>
            <a:endParaRPr lang="en-US" altLang="zh-CN" dirty="0">
              <a:ea typeface="宋体" pitchFamily="2" charset="-122"/>
            </a:endParaRPr>
          </a:p>
          <a:p>
            <a:pPr lvl="1"/>
            <a:r>
              <a:rPr lang="en-US" altLang="zh-CN" dirty="0">
                <a:ea typeface="宋体" pitchFamily="2" charset="-122"/>
              </a:rPr>
              <a:t>K = 0</a:t>
            </a:r>
            <a:r>
              <a:rPr lang="zh-CN" altLang="en-US" dirty="0">
                <a:ea typeface="宋体" pitchFamily="2" charset="-122"/>
              </a:rPr>
              <a:t>是弱密钥 </a:t>
            </a:r>
            <a:r>
              <a:rPr lang="en-US" altLang="zh-CN" dirty="0">
                <a:ea typeface="宋体" pitchFamily="2" charset="-122"/>
              </a:rPr>
              <a:t>weak key</a:t>
            </a:r>
            <a:endParaRPr lang="en-US" altLang="zh-CN" dirty="0">
              <a:ea typeface="宋体" pitchFamily="2" charset="-122"/>
            </a:endParaRPr>
          </a:p>
        </p:txBody>
      </p:sp>
      <p:sp>
        <p:nvSpPr>
          <p:cNvPr id="28674" name="灯片编号占位符 5"/>
          <p:cNvSpPr>
            <a:spLocks noGrp="1"/>
          </p:cNvSpPr>
          <p:nvPr>
            <p:ph type="sldNum" sz="quarter" idx="12"/>
          </p:nvPr>
        </p:nvSpPr>
        <p:spPr>
          <a:xfrm>
            <a:off x="8305800" y="6172200"/>
            <a:ext cx="1905000" cy="457200"/>
          </a:xfrm>
          <a:prstGeom prst="rect">
            <a:avLst/>
          </a:prstGeom>
          <a:noFill/>
        </p:spPr>
        <p:txBody>
          <a:bodyPr/>
          <a:lstStyle/>
          <a:p>
            <a:fld id="{8D322288-02B3-4ABF-AC0E-DAEE2EFF3620}"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a:ea typeface="宋体" pitchFamily="2" charset="-122"/>
              </a:rPr>
              <a:t>移位密码算法安全性分析</a:t>
            </a:r>
            <a:endParaRPr lang="zh-CN" altLang="en-US">
              <a:ea typeface="宋体" pitchFamily="2" charset="-122"/>
            </a:endParaRPr>
          </a:p>
        </p:txBody>
      </p:sp>
      <p:sp>
        <p:nvSpPr>
          <p:cNvPr id="29700" name="Rectangle 3"/>
          <p:cNvSpPr>
            <a:spLocks noGrp="1" noChangeArrowheads="1"/>
          </p:cNvSpPr>
          <p:nvPr>
            <p:ph idx="1"/>
          </p:nvPr>
        </p:nvSpPr>
        <p:spPr/>
        <p:txBody>
          <a:bodyPr/>
          <a:lstStyle/>
          <a:p>
            <a:pPr eaLnBrk="1" hangingPunct="1"/>
            <a:r>
              <a:rPr lang="zh-CN" altLang="en-US" dirty="0">
                <a:ea typeface="宋体" pitchFamily="2" charset="-122"/>
              </a:rPr>
              <a:t>不安全！</a:t>
            </a:r>
            <a:endParaRPr lang="zh-CN" altLang="en-US" dirty="0">
              <a:ea typeface="宋体" pitchFamily="2" charset="-122"/>
            </a:endParaRPr>
          </a:p>
          <a:p>
            <a:pPr lvl="1" eaLnBrk="1" hangingPunct="1"/>
            <a:r>
              <a:rPr lang="zh-CN" altLang="en-US" dirty="0">
                <a:ea typeface="宋体" pitchFamily="2" charset="-122"/>
              </a:rPr>
              <a:t>加密和解密算法是已知的</a:t>
            </a:r>
            <a:endParaRPr lang="zh-CN" altLang="en-US" dirty="0">
              <a:ea typeface="宋体" pitchFamily="2" charset="-122"/>
            </a:endParaRPr>
          </a:p>
          <a:p>
            <a:pPr lvl="1" eaLnBrk="1" hangingPunct="1"/>
            <a:r>
              <a:rPr lang="zh-CN" altLang="en-US" dirty="0">
                <a:ea typeface="宋体" pitchFamily="2" charset="-122"/>
              </a:rPr>
              <a:t>需尝试的密钥仅有2</a:t>
            </a:r>
            <a:r>
              <a:rPr lang="en-US" altLang="zh-CN" dirty="0">
                <a:ea typeface="宋体" pitchFamily="2" charset="-122"/>
              </a:rPr>
              <a:t>6</a:t>
            </a:r>
            <a:r>
              <a:rPr lang="zh-CN" altLang="en-US" dirty="0">
                <a:ea typeface="宋体" pitchFamily="2" charset="-122"/>
              </a:rPr>
              <a:t>个</a:t>
            </a:r>
            <a:endParaRPr lang="zh-CN" altLang="en-US" dirty="0">
              <a:ea typeface="宋体" pitchFamily="2" charset="-122"/>
            </a:endParaRPr>
          </a:p>
          <a:p>
            <a:pPr lvl="1" eaLnBrk="1" hangingPunct="1"/>
            <a:r>
              <a:rPr lang="zh-CN" altLang="en-US" dirty="0">
                <a:ea typeface="宋体" pitchFamily="2" charset="-122"/>
              </a:rPr>
              <a:t>明文的语言是已知的且很容易识别</a:t>
            </a:r>
            <a:endParaRPr lang="en-US" altLang="zh-CN" dirty="0">
              <a:ea typeface="宋体" pitchFamily="2" charset="-122"/>
            </a:endParaRPr>
          </a:p>
          <a:p>
            <a:pPr lvl="2"/>
            <a:endParaRPr lang="en-US" altLang="zh-CN" dirty="0">
              <a:ea typeface="宋体" pitchFamily="2" charset="-122"/>
            </a:endParaRPr>
          </a:p>
          <a:p>
            <a:pPr lvl="1"/>
            <a:r>
              <a:rPr lang="zh-CN" altLang="en-US" b="1" dirty="0">
                <a:ea typeface="宋体" pitchFamily="2" charset="-122"/>
              </a:rPr>
              <a:t>尝试</a:t>
            </a:r>
            <a:r>
              <a:rPr lang="en-US" altLang="zh-CN" b="1" dirty="0">
                <a:ea typeface="宋体" pitchFamily="2" charset="-122"/>
              </a:rPr>
              <a:t>26</a:t>
            </a:r>
            <a:r>
              <a:rPr lang="zh-CN" altLang="en-US" b="1" dirty="0">
                <a:ea typeface="宋体" pitchFamily="2" charset="-122"/>
              </a:rPr>
              <a:t>次，在计算上是可行的</a:t>
            </a:r>
            <a:endParaRPr lang="en-US" altLang="zh-CN" b="1" dirty="0">
              <a:ea typeface="宋体" pitchFamily="2" charset="-122"/>
            </a:endParaRPr>
          </a:p>
          <a:p>
            <a:pPr lvl="2"/>
            <a:endParaRPr lang="en-US" altLang="zh-CN" b="1" dirty="0">
              <a:ea typeface="宋体" pitchFamily="2" charset="-122"/>
            </a:endParaRPr>
          </a:p>
          <a:p>
            <a:pPr lvl="1"/>
            <a:r>
              <a:rPr lang="zh-CN" altLang="en-US" b="1" dirty="0">
                <a:ea typeface="宋体" pitchFamily="2" charset="-122"/>
              </a:rPr>
              <a:t>安全，计算意义上的安全</a:t>
            </a:r>
            <a:endParaRPr lang="zh-CN" altLang="en-US" b="1" dirty="0">
              <a:ea typeface="宋体" pitchFamily="2" charset="-122"/>
            </a:endParaRPr>
          </a:p>
        </p:txBody>
      </p:sp>
      <p:sp>
        <p:nvSpPr>
          <p:cNvPr id="29698" name="灯片编号占位符 5"/>
          <p:cNvSpPr>
            <a:spLocks noGrp="1"/>
          </p:cNvSpPr>
          <p:nvPr>
            <p:ph type="sldNum" sz="quarter" idx="12"/>
          </p:nvPr>
        </p:nvSpPr>
        <p:spPr>
          <a:xfrm>
            <a:off x="8305800" y="6172200"/>
            <a:ext cx="1905000" cy="457200"/>
          </a:xfrm>
          <a:prstGeom prst="rect">
            <a:avLst/>
          </a:prstGeom>
          <a:noFill/>
        </p:spPr>
        <p:txBody>
          <a:bodyPr/>
          <a:lstStyle/>
          <a:p>
            <a:fld id="{B642C4C0-3788-4495-9187-86B122BF08BC}" type="slidenum">
              <a:rPr lang="zh-CN" altLang="en-US"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a:ea typeface="宋体" pitchFamily="2" charset="-122"/>
              </a:rPr>
              <a:t>内容</a:t>
            </a:r>
            <a:endParaRPr lang="zh-CN" altLang="en-US" dirty="0">
              <a:ea typeface="宋体" pitchFamily="2" charset="-122"/>
            </a:endParaRPr>
          </a:p>
        </p:txBody>
      </p:sp>
      <p:sp>
        <p:nvSpPr>
          <p:cNvPr id="13316" name="Rectangle 3"/>
          <p:cNvSpPr>
            <a:spLocks noGrp="1" noChangeArrowheads="1"/>
          </p:cNvSpPr>
          <p:nvPr>
            <p:ph idx="1"/>
          </p:nvPr>
        </p:nvSpPr>
        <p:spPr>
          <a:xfrm>
            <a:off x="1097280" y="1845733"/>
            <a:ext cx="10058400" cy="4502815"/>
          </a:xfrm>
        </p:spPr>
        <p:txBody>
          <a:bodyPr>
            <a:normAutofit/>
          </a:bodyPr>
          <a:lstStyle/>
          <a:p>
            <a:pPr eaLnBrk="1" hangingPunct="1">
              <a:lnSpc>
                <a:spcPct val="90000"/>
              </a:lnSpc>
            </a:pPr>
            <a:r>
              <a:rPr lang="zh-CN" altLang="en-US" b="1" dirty="0">
                <a:solidFill>
                  <a:srgbClr val="0070C0"/>
                </a:solidFill>
                <a:ea typeface="宋体" pitchFamily="2" charset="-122"/>
              </a:rPr>
              <a:t>密码学中常用的概念</a:t>
            </a:r>
            <a:endParaRPr lang="en-US" altLang="zh-CN" b="1" dirty="0">
              <a:solidFill>
                <a:srgbClr val="0070C0"/>
              </a:solidFill>
              <a:ea typeface="宋体" pitchFamily="2" charset="-122"/>
            </a:endParaRPr>
          </a:p>
          <a:p>
            <a:pPr lvl="1">
              <a:lnSpc>
                <a:spcPct val="90000"/>
              </a:lnSpc>
            </a:pPr>
            <a:r>
              <a:rPr lang="zh-CN" altLang="en-US" dirty="0">
                <a:ea typeface="宋体" pitchFamily="2" charset="-122"/>
              </a:rPr>
              <a:t>后续的认证</a:t>
            </a:r>
            <a:r>
              <a:rPr lang="en-US" altLang="zh-CN" dirty="0">
                <a:ea typeface="宋体" pitchFamily="2" charset="-122"/>
              </a:rPr>
              <a:t>/</a:t>
            </a:r>
            <a:r>
              <a:rPr lang="zh-CN" altLang="en-US" dirty="0">
                <a:ea typeface="宋体" pitchFamily="2" charset="-122"/>
              </a:rPr>
              <a:t>身份鉴别的基础工具</a:t>
            </a:r>
            <a:endParaRPr lang="en-US" altLang="zh-CN" dirty="0">
              <a:ea typeface="宋体" pitchFamily="2" charset="-122"/>
            </a:endParaRPr>
          </a:p>
          <a:p>
            <a:pPr eaLnBrk="1" hangingPunct="1">
              <a:lnSpc>
                <a:spcPct val="90000"/>
              </a:lnSpc>
            </a:pPr>
            <a:r>
              <a:rPr lang="zh-CN" altLang="en-US" dirty="0">
                <a:ea typeface="宋体" pitchFamily="2" charset="-122"/>
              </a:rPr>
              <a:t>对称密码算法</a:t>
            </a:r>
            <a:endParaRPr lang="zh-CN" altLang="en-US" dirty="0">
              <a:ea typeface="宋体" pitchFamily="2" charset="-122"/>
            </a:endParaRPr>
          </a:p>
          <a:p>
            <a:pPr eaLnBrk="1" hangingPunct="1">
              <a:lnSpc>
                <a:spcPct val="90000"/>
              </a:lnSpc>
            </a:pPr>
            <a:r>
              <a:rPr lang="zh-CN" altLang="en-US" dirty="0">
                <a:ea typeface="宋体" pitchFamily="2" charset="-122"/>
              </a:rPr>
              <a:t>非对称密码算法</a:t>
            </a:r>
            <a:endParaRPr lang="en-US" altLang="zh-CN" dirty="0">
              <a:ea typeface="宋体" pitchFamily="2" charset="-122"/>
            </a:endParaRPr>
          </a:p>
          <a:p>
            <a:pPr eaLnBrk="1" hangingPunct="1">
              <a:lnSpc>
                <a:spcPct val="90000"/>
              </a:lnSpc>
            </a:pPr>
            <a:r>
              <a:rPr lang="zh-CN" altLang="en-US" dirty="0">
                <a:ea typeface="宋体" pitchFamily="2" charset="-122"/>
              </a:rPr>
              <a:t>杂凑算法（</a:t>
            </a:r>
            <a:r>
              <a:rPr lang="en-US" altLang="zh-CN" dirty="0">
                <a:ea typeface="宋体" pitchFamily="2" charset="-122"/>
              </a:rPr>
              <a:t>HASH</a:t>
            </a:r>
            <a:r>
              <a:rPr lang="zh-CN" altLang="en-US" dirty="0">
                <a:ea typeface="宋体" pitchFamily="2" charset="-122"/>
              </a:rPr>
              <a:t>）</a:t>
            </a:r>
            <a:endParaRPr lang="zh-CN" altLang="en-US" dirty="0">
              <a:ea typeface="宋体" pitchFamily="2" charset="-122"/>
            </a:endParaRPr>
          </a:p>
          <a:p>
            <a:pPr>
              <a:lnSpc>
                <a:spcPct val="90000"/>
              </a:lnSpc>
            </a:pPr>
            <a:r>
              <a:rPr lang="zh-CN" altLang="en-US" dirty="0"/>
              <a:t>密码算法应用</a:t>
            </a:r>
            <a:endParaRPr lang="en-US" altLang="zh-CN" dirty="0"/>
          </a:p>
          <a:p>
            <a:pPr lvl="1">
              <a:lnSpc>
                <a:spcPct val="90000"/>
              </a:lnSpc>
            </a:pPr>
            <a:r>
              <a:rPr lang="zh-CN" altLang="en-US" dirty="0"/>
              <a:t>分组密码算法加密模式</a:t>
            </a:r>
            <a:endParaRPr lang="en-US" altLang="zh-CN" dirty="0"/>
          </a:p>
          <a:p>
            <a:pPr lvl="1">
              <a:lnSpc>
                <a:spcPct val="90000"/>
              </a:lnSpc>
            </a:pPr>
            <a:r>
              <a:rPr lang="zh-CN" altLang="en-US" dirty="0"/>
              <a:t>数字签名、</a:t>
            </a:r>
            <a:r>
              <a:rPr lang="en-US" altLang="zh-CN" dirty="0"/>
              <a:t>HMAC</a:t>
            </a:r>
            <a:r>
              <a:rPr lang="zh-CN" altLang="en-US" dirty="0"/>
              <a:t>、密钥交换、可鉴别加密</a:t>
            </a:r>
            <a:endParaRPr lang="zh-CN" altLang="en-US" dirty="0">
              <a:ea typeface="宋体" pitchFamily="2" charset="-122"/>
            </a:endParaRPr>
          </a:p>
        </p:txBody>
      </p:sp>
      <p:sp>
        <p:nvSpPr>
          <p:cNvPr id="13314" name="灯片编号占位符 5"/>
          <p:cNvSpPr>
            <a:spLocks noGrp="1"/>
          </p:cNvSpPr>
          <p:nvPr>
            <p:ph type="sldNum" sz="quarter" idx="12"/>
          </p:nvPr>
        </p:nvSpPr>
        <p:spPr>
          <a:xfrm>
            <a:off x="8305800" y="6172200"/>
            <a:ext cx="1905000" cy="457200"/>
          </a:xfrm>
          <a:prstGeom prst="rect">
            <a:avLst/>
          </a:prstGeom>
          <a:noFill/>
        </p:spPr>
        <p:txBody>
          <a:bodyPr/>
          <a:lstStyle/>
          <a:p>
            <a:fld id="{19D116E5-F086-43D3-8542-0943E16AA3F9}" type="slidenum">
              <a:rPr lang="zh-CN" altLang="en-US"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单字母代换密码算法</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描述如下：</a:t>
            </a:r>
            <a:endParaRPr lang="zh-CN" altLang="en-US" dirty="0"/>
          </a:p>
          <a:p>
            <a:pPr lvl="1">
              <a:lnSpc>
                <a:spcPct val="90000"/>
              </a:lnSpc>
            </a:pPr>
            <a:r>
              <a:rPr lang="zh-CN" altLang="en-US" dirty="0"/>
              <a:t>根据一一对应的单字母代换表，查找相应的密文字母进行代换。</a:t>
            </a:r>
            <a:endParaRPr lang="zh-CN" altLang="en-US" dirty="0"/>
          </a:p>
          <a:p>
            <a:endParaRPr lang="zh-CN" altLang="en-US" dirty="0"/>
          </a:p>
        </p:txBody>
      </p:sp>
      <p:graphicFrame>
        <p:nvGraphicFramePr>
          <p:cNvPr id="4" name="Object 88"/>
          <p:cNvGraphicFramePr>
            <a:graphicFrameLocks noChangeAspect="1"/>
          </p:cNvGraphicFramePr>
          <p:nvPr/>
        </p:nvGraphicFramePr>
        <p:xfrm>
          <a:off x="1828800" y="3276600"/>
          <a:ext cx="5334000" cy="2895600"/>
        </p:xfrm>
        <a:graphic>
          <a:graphicData uri="http://schemas.openxmlformats.org/presentationml/2006/ole">
            <mc:AlternateContent xmlns:mc="http://schemas.openxmlformats.org/markup-compatibility/2006">
              <mc:Choice xmlns:v="urn:schemas-microsoft-com:vml" Requires="v">
                <p:oleObj spid="_x0000_s4116" name="位图图像" r:id="rId1" imgW="4600575" imgH="2524125" progId="PBrush">
                  <p:embed/>
                </p:oleObj>
              </mc:Choice>
              <mc:Fallback>
                <p:oleObj name="位图图像" r:id="rId1" imgW="4600575" imgH="2524125" progId="PBrush">
                  <p:embed/>
                  <p:pic>
                    <p:nvPicPr>
                      <p:cNvPr id="0"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5334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90"/>
          <p:cNvSpPr>
            <a:spLocks noChangeArrowheads="1"/>
          </p:cNvSpPr>
          <p:nvPr/>
        </p:nvSpPr>
        <p:spPr bwMode="auto">
          <a:xfrm>
            <a:off x="7315201" y="3581400"/>
            <a:ext cx="3173413" cy="251460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Char char="n"/>
            </a:pPr>
            <a:endParaRPr lang="zh-CN" altLang="en-US" dirty="0">
              <a:ea typeface="宋体" pitchFamily="2" charset="-122"/>
            </a:endParaRPr>
          </a:p>
          <a:p>
            <a:pPr marL="342900" indent="-342900">
              <a:lnSpc>
                <a:spcPct val="90000"/>
              </a:lnSpc>
              <a:spcBef>
                <a:spcPct val="20000"/>
              </a:spcBef>
              <a:buClr>
                <a:schemeClr val="folHlink"/>
              </a:buClr>
              <a:buSzPct val="60000"/>
              <a:buFont typeface="Wingdings" panose="05000000000000000000" pitchFamily="2" charset="2"/>
              <a:buChar char="n"/>
            </a:pPr>
            <a:r>
              <a:rPr lang="zh-CN" altLang="en-US" dirty="0">
                <a:ea typeface="宋体" pitchFamily="2" charset="-122"/>
              </a:rPr>
              <a:t>例如：</a:t>
            </a:r>
            <a:endParaRPr lang="zh-CN" altLang="en-US" dirty="0">
              <a:ea typeface="宋体" pitchFamily="2" charset="-122"/>
            </a:endParaRPr>
          </a:p>
          <a:p>
            <a:pPr marL="342900" indent="-342900">
              <a:lnSpc>
                <a:spcPct val="90000"/>
              </a:lnSpc>
              <a:spcBef>
                <a:spcPct val="20000"/>
              </a:spcBef>
              <a:buClr>
                <a:schemeClr val="folHlink"/>
              </a:buClr>
              <a:buSzPct val="60000"/>
            </a:pPr>
            <a:r>
              <a:rPr lang="zh-CN" altLang="en-US" dirty="0">
                <a:ea typeface="宋体" pitchFamily="2" charset="-122"/>
              </a:rPr>
              <a:t>“</a:t>
            </a:r>
            <a:r>
              <a:rPr lang="en-US" altLang="zh-CN" dirty="0">
                <a:ea typeface="宋体" pitchFamily="2" charset="-122"/>
              </a:rPr>
              <a:t>hello world”</a:t>
            </a:r>
            <a:r>
              <a:rPr lang="zh-CN" altLang="en-US" dirty="0">
                <a:ea typeface="宋体" pitchFamily="2" charset="-122"/>
              </a:rPr>
              <a:t>加密后，</a:t>
            </a:r>
            <a:endParaRPr lang="zh-CN" altLang="en-US" dirty="0">
              <a:ea typeface="宋体" pitchFamily="2" charset="-122"/>
            </a:endParaRPr>
          </a:p>
          <a:p>
            <a:pPr marL="342900" indent="-342900">
              <a:lnSpc>
                <a:spcPct val="90000"/>
              </a:lnSpc>
              <a:spcBef>
                <a:spcPct val="20000"/>
              </a:spcBef>
              <a:buClr>
                <a:schemeClr val="folHlink"/>
              </a:buClr>
              <a:buSzPct val="60000"/>
            </a:pPr>
            <a:r>
              <a:rPr lang="zh-CN" altLang="en-US" dirty="0">
                <a:ea typeface="宋体" pitchFamily="2" charset="-122"/>
              </a:rPr>
              <a:t>变为“</a:t>
            </a:r>
            <a:r>
              <a:rPr lang="en-US" altLang="zh-CN" dirty="0" err="1">
                <a:ea typeface="宋体" pitchFamily="2" charset="-122"/>
              </a:rPr>
              <a:t>ljffguegxfb</a:t>
            </a:r>
            <a:r>
              <a:rPr lang="en-US" altLang="zh-CN" dirty="0">
                <a:ea typeface="宋体" pitchFamily="2" charset="-122"/>
              </a:rPr>
              <a:t>”</a:t>
            </a:r>
            <a:endParaRPr lang="zh-CN" altLang="en-US" dirty="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a:ea typeface="宋体" pitchFamily="2" charset="-122"/>
              </a:rPr>
              <a:t>单字母代换密码的简单分析</a:t>
            </a:r>
            <a:endParaRPr lang="zh-CN" altLang="en-US">
              <a:ea typeface="宋体" pitchFamily="2" charset="-122"/>
            </a:endParaRPr>
          </a:p>
        </p:txBody>
      </p:sp>
      <p:sp>
        <p:nvSpPr>
          <p:cNvPr id="30724" name="Rectangle 3"/>
          <p:cNvSpPr>
            <a:spLocks noGrp="1" noChangeArrowheads="1"/>
          </p:cNvSpPr>
          <p:nvPr>
            <p:ph idx="1"/>
          </p:nvPr>
        </p:nvSpPr>
        <p:spPr/>
        <p:txBody>
          <a:bodyPr>
            <a:normAutofit fontScale="92500" lnSpcReduction="10000"/>
          </a:bodyPr>
          <a:lstStyle/>
          <a:p>
            <a:pPr eaLnBrk="1" hangingPunct="1"/>
            <a:r>
              <a:rPr lang="zh-CN" altLang="en-US" dirty="0">
                <a:ea typeface="宋体" pitchFamily="2" charset="-122"/>
              </a:rPr>
              <a:t>明文：任意字母和空格组成的串</a:t>
            </a:r>
            <a:endParaRPr lang="zh-CN" altLang="en-US" dirty="0">
              <a:ea typeface="宋体" pitchFamily="2" charset="-122"/>
            </a:endParaRPr>
          </a:p>
          <a:p>
            <a:pPr eaLnBrk="1" hangingPunct="1"/>
            <a:r>
              <a:rPr lang="zh-CN" altLang="en-US" dirty="0">
                <a:ea typeface="宋体" pitchFamily="2" charset="-122"/>
              </a:rPr>
              <a:t>密文：任意字母和空格组成的串</a:t>
            </a:r>
            <a:endParaRPr lang="zh-CN" altLang="en-US" dirty="0">
              <a:ea typeface="宋体" pitchFamily="2" charset="-122"/>
            </a:endParaRPr>
          </a:p>
          <a:p>
            <a:pPr eaLnBrk="1" hangingPunct="1"/>
            <a:r>
              <a:rPr lang="zh-CN" altLang="en-US" dirty="0">
                <a:ea typeface="宋体" pitchFamily="2" charset="-122"/>
              </a:rPr>
              <a:t>密钥：特定的单字母代换表</a:t>
            </a:r>
            <a:endParaRPr lang="en-US" altLang="zh-CN" dirty="0">
              <a:ea typeface="宋体" pitchFamily="2" charset="-122"/>
            </a:endParaRPr>
          </a:p>
          <a:p>
            <a:pPr lvl="1"/>
            <a:r>
              <a:rPr lang="en-US" altLang="zh-CN" dirty="0" err="1">
                <a:ea typeface="宋体" pitchFamily="2" charset="-122"/>
              </a:rPr>
              <a:t>Sizeof</a:t>
            </a:r>
            <a:r>
              <a:rPr lang="en-US" altLang="zh-CN" dirty="0">
                <a:ea typeface="宋体" pitchFamily="2" charset="-122"/>
              </a:rPr>
              <a:t>(</a:t>
            </a:r>
            <a:r>
              <a:rPr lang="zh-CN" altLang="en-US" dirty="0">
                <a:ea typeface="宋体" pitchFamily="2" charset="-122"/>
              </a:rPr>
              <a:t>密钥空间</a:t>
            </a:r>
            <a:r>
              <a:rPr lang="en-US" altLang="zh-CN" dirty="0">
                <a:ea typeface="宋体" pitchFamily="2" charset="-122"/>
              </a:rPr>
              <a:t>)</a:t>
            </a:r>
            <a:r>
              <a:rPr lang="zh-CN" altLang="en-US" dirty="0">
                <a:ea typeface="宋体" pitchFamily="2" charset="-122"/>
              </a:rPr>
              <a:t> </a:t>
            </a:r>
            <a:r>
              <a:rPr lang="en-US" altLang="zh-CN" dirty="0">
                <a:ea typeface="宋体" pitchFamily="2" charset="-122"/>
              </a:rPr>
              <a:t>= 27! </a:t>
            </a:r>
            <a:r>
              <a:rPr lang="zh-CN" altLang="en-US" dirty="0">
                <a:ea typeface="宋体" pitchFamily="2" charset="-122"/>
              </a:rPr>
              <a:t>（排列数）</a:t>
            </a:r>
            <a:endParaRPr lang="zh-CN" altLang="en-US" dirty="0">
              <a:ea typeface="宋体" pitchFamily="2" charset="-122"/>
            </a:endParaRPr>
          </a:p>
          <a:p>
            <a:pPr eaLnBrk="1" hangingPunct="1"/>
            <a:r>
              <a:rPr lang="zh-CN" altLang="en-US" dirty="0">
                <a:ea typeface="宋体" pitchFamily="2" charset="-122"/>
              </a:rPr>
              <a:t>算法：</a:t>
            </a:r>
            <a:endParaRPr lang="zh-CN" altLang="en-US" dirty="0">
              <a:ea typeface="宋体" pitchFamily="2" charset="-122"/>
            </a:endParaRPr>
          </a:p>
          <a:p>
            <a:pPr lvl="1" eaLnBrk="1" hangingPunct="1"/>
            <a:r>
              <a:rPr lang="zh-CN" altLang="en-US" dirty="0">
                <a:ea typeface="宋体" pitchFamily="2" charset="-122"/>
              </a:rPr>
              <a:t>加密：根据明文字母找到代换表的对应密文</a:t>
            </a:r>
            <a:endParaRPr lang="zh-CN" altLang="en-US" dirty="0">
              <a:ea typeface="宋体" pitchFamily="2" charset="-122"/>
            </a:endParaRPr>
          </a:p>
          <a:p>
            <a:pPr lvl="1" eaLnBrk="1" hangingPunct="1"/>
            <a:r>
              <a:rPr lang="zh-CN" altLang="en-US" dirty="0">
                <a:ea typeface="宋体" pitchFamily="2" charset="-122"/>
              </a:rPr>
              <a:t>解密：根据密文字母找到代换表的对应明文</a:t>
            </a:r>
            <a:endParaRPr lang="zh-CN" altLang="en-US" dirty="0">
              <a:ea typeface="宋体" pitchFamily="2" charset="-122"/>
            </a:endParaRPr>
          </a:p>
          <a:p>
            <a:pPr eaLnBrk="1" hangingPunct="1"/>
            <a:r>
              <a:rPr lang="zh-CN" altLang="en-US" dirty="0">
                <a:ea typeface="宋体" pitchFamily="2" charset="-122"/>
              </a:rPr>
              <a:t>移位密码可以看作是代换密码的一种</a:t>
            </a:r>
            <a:endParaRPr lang="zh-CN" altLang="en-US" dirty="0">
              <a:ea typeface="宋体" pitchFamily="2" charset="-122"/>
            </a:endParaRPr>
          </a:p>
        </p:txBody>
      </p:sp>
      <p:sp>
        <p:nvSpPr>
          <p:cNvPr id="30722" name="灯片编号占位符 5"/>
          <p:cNvSpPr>
            <a:spLocks noGrp="1"/>
          </p:cNvSpPr>
          <p:nvPr>
            <p:ph type="sldNum" sz="quarter" idx="12"/>
          </p:nvPr>
        </p:nvSpPr>
        <p:spPr>
          <a:xfrm>
            <a:off x="8305800" y="6172200"/>
            <a:ext cx="1905000" cy="457200"/>
          </a:xfrm>
          <a:prstGeom prst="rect">
            <a:avLst/>
          </a:prstGeom>
          <a:noFill/>
        </p:spPr>
        <p:txBody>
          <a:bodyPr/>
          <a:lstStyle/>
          <a:p>
            <a:fld id="{49F0632C-F074-4941-92E9-BEF32B5BFE38}" type="slidenum">
              <a:rPr lang="zh-CN" altLang="en-US"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a:ea typeface="宋体" pitchFamily="2" charset="-122"/>
              </a:rPr>
              <a:t>单字母代换安全性分析</a:t>
            </a:r>
            <a:endParaRPr lang="zh-CN" altLang="en-US">
              <a:ea typeface="宋体" pitchFamily="2" charset="-122"/>
            </a:endParaRPr>
          </a:p>
        </p:txBody>
      </p:sp>
      <p:sp>
        <p:nvSpPr>
          <p:cNvPr id="31748" name="Rectangle 3"/>
          <p:cNvSpPr>
            <a:spLocks noGrp="1" noChangeArrowheads="1"/>
          </p:cNvSpPr>
          <p:nvPr>
            <p:ph idx="1"/>
          </p:nvPr>
        </p:nvSpPr>
        <p:spPr/>
        <p:txBody>
          <a:bodyPr/>
          <a:lstStyle/>
          <a:p>
            <a:pPr eaLnBrk="1" hangingPunct="1"/>
            <a:r>
              <a:rPr lang="zh-CN" altLang="en-US">
                <a:ea typeface="宋体" pitchFamily="2" charset="-122"/>
              </a:rPr>
              <a:t>不安全！</a:t>
            </a:r>
            <a:endParaRPr lang="zh-CN" altLang="en-US">
              <a:ea typeface="宋体" pitchFamily="2" charset="-122"/>
            </a:endParaRPr>
          </a:p>
          <a:p>
            <a:pPr lvl="1" eaLnBrk="1" hangingPunct="1"/>
            <a:r>
              <a:rPr lang="zh-CN" altLang="en-US">
                <a:ea typeface="宋体" pitchFamily="2" charset="-122"/>
              </a:rPr>
              <a:t>可以利用字母的概率分布进行破解</a:t>
            </a:r>
            <a:endParaRPr lang="zh-CN" altLang="en-US">
              <a:ea typeface="宋体" pitchFamily="2" charset="-122"/>
            </a:endParaRPr>
          </a:p>
          <a:p>
            <a:pPr eaLnBrk="1" hangingPunct="1"/>
            <a:endParaRPr lang="zh-CN" altLang="en-US">
              <a:ea typeface="宋体" pitchFamily="2" charset="-122"/>
            </a:endParaRPr>
          </a:p>
        </p:txBody>
      </p:sp>
      <p:sp>
        <p:nvSpPr>
          <p:cNvPr id="31746" name="灯片编号占位符 5"/>
          <p:cNvSpPr>
            <a:spLocks noGrp="1"/>
          </p:cNvSpPr>
          <p:nvPr>
            <p:ph type="sldNum" sz="quarter" idx="12"/>
          </p:nvPr>
        </p:nvSpPr>
        <p:spPr>
          <a:xfrm>
            <a:off x="8305800" y="6172200"/>
            <a:ext cx="1905000" cy="457200"/>
          </a:xfrm>
          <a:prstGeom prst="rect">
            <a:avLst/>
          </a:prstGeom>
          <a:noFill/>
        </p:spPr>
        <p:txBody>
          <a:bodyPr/>
          <a:lstStyle/>
          <a:p>
            <a:fld id="{B8147919-6A37-495C-863A-099DC4CAA948}" type="slidenum">
              <a:rPr lang="zh-CN" altLang="en-US"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置换技术</a:t>
            </a:r>
            <a:endParaRPr lang="zh-CN" altLang="en-US" dirty="0"/>
          </a:p>
        </p:txBody>
      </p:sp>
      <p:sp>
        <p:nvSpPr>
          <p:cNvPr id="3" name="内容占位符 2"/>
          <p:cNvSpPr>
            <a:spLocks noGrp="1"/>
          </p:cNvSpPr>
          <p:nvPr>
            <p:ph idx="1"/>
          </p:nvPr>
        </p:nvSpPr>
        <p:spPr>
          <a:xfrm>
            <a:off x="1097279" y="1845734"/>
            <a:ext cx="10746377" cy="4023360"/>
          </a:xfrm>
        </p:spPr>
        <p:txBody>
          <a:bodyPr/>
          <a:lstStyle/>
          <a:p>
            <a:r>
              <a:rPr lang="zh-CN" altLang="en-US" dirty="0"/>
              <a:t>置换：将明文重新排列形成密文</a:t>
            </a:r>
            <a:endParaRPr lang="en-US" altLang="zh-CN" dirty="0"/>
          </a:p>
          <a:p>
            <a:r>
              <a:rPr lang="zh-CN" altLang="en-US" dirty="0"/>
              <a:t>例子：将明文分行写成矩阵块，打乱列的顺序按列读出形成密文</a:t>
            </a:r>
            <a:endParaRPr lang="en-US" altLang="zh-CN" dirty="0"/>
          </a:p>
          <a:p>
            <a:pPr lvl="1"/>
            <a:r>
              <a:rPr lang="zh-CN" altLang="en-US" dirty="0"/>
              <a:t>密钥：</a:t>
            </a:r>
            <a:r>
              <a:rPr lang="en-US" altLang="zh-CN" dirty="0"/>
              <a:t>4312567</a:t>
            </a:r>
            <a:endParaRPr lang="en-US" altLang="zh-CN" dirty="0"/>
          </a:p>
          <a:p>
            <a:pPr lvl="1"/>
            <a:r>
              <a:rPr lang="zh-CN" altLang="en-US" dirty="0"/>
              <a:t>明文：</a:t>
            </a:r>
            <a:r>
              <a:rPr lang="en-US" altLang="zh-CN" dirty="0" err="1"/>
              <a:t>attackpostponeduntiltwoamxyz</a:t>
            </a:r>
            <a:endParaRPr lang="en-US" altLang="zh-CN" dirty="0"/>
          </a:p>
          <a:p>
            <a:pPr lvl="1"/>
            <a:r>
              <a:rPr lang="zh-CN" altLang="en-US" dirty="0"/>
              <a:t>密文：</a:t>
            </a:r>
            <a:r>
              <a:rPr lang="en-US" altLang="zh-CN" dirty="0" err="1"/>
              <a:t>ttnaaptmtsuoaoewcoixknlypetz</a:t>
            </a:r>
            <a:endParaRPr lang="en-US" altLang="zh-CN" dirty="0"/>
          </a:p>
        </p:txBody>
      </p:sp>
      <p:graphicFrame>
        <p:nvGraphicFramePr>
          <p:cNvPr id="4" name="表格 3"/>
          <p:cNvGraphicFramePr>
            <a:graphicFrameLocks noGrp="1"/>
          </p:cNvGraphicFramePr>
          <p:nvPr/>
        </p:nvGraphicFramePr>
        <p:xfrm>
          <a:off x="566059" y="4630059"/>
          <a:ext cx="5326741" cy="2061182"/>
        </p:xfrm>
        <a:graphic>
          <a:graphicData uri="http://schemas.openxmlformats.org/drawingml/2006/table">
            <a:tbl>
              <a:tblPr firstRow="1" firstCol="1" bandRow="1">
                <a:tableStyleId>{2D5ABB26-0587-4C30-8999-92F81FD0307C}</a:tableStyleId>
              </a:tblPr>
              <a:tblGrid>
                <a:gridCol w="972455"/>
                <a:gridCol w="609600"/>
                <a:gridCol w="600529"/>
                <a:gridCol w="604157"/>
                <a:gridCol w="638629"/>
                <a:gridCol w="609600"/>
                <a:gridCol w="696685"/>
                <a:gridCol w="595086"/>
              </a:tblGrid>
              <a:tr h="481951">
                <a:tc>
                  <a:txBody>
                    <a:bodyPr/>
                    <a:lstStyle/>
                    <a:p>
                      <a:pPr algn="just">
                        <a:spcAft>
                          <a:spcPts val="0"/>
                        </a:spcAft>
                      </a:pPr>
                      <a:r>
                        <a:rPr lang="zh-CN" sz="2400" kern="100" dirty="0">
                          <a:effectLst/>
                        </a:rPr>
                        <a:t>密钥</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dirty="0">
                          <a:effectLst/>
                        </a:rPr>
                        <a:t>4</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dirty="0">
                          <a:effectLst/>
                        </a:rPr>
                        <a:t>3</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dirty="0">
                          <a:effectLst/>
                        </a:rPr>
                        <a:t>1</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dirty="0">
                          <a:effectLst/>
                        </a:rPr>
                        <a:t>2</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5</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6</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7</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r>
              <a:tr h="481951">
                <a:tc>
                  <a:txBody>
                    <a:bodyPr/>
                    <a:lstStyle/>
                    <a:p>
                      <a:pPr algn="just">
                        <a:spcAft>
                          <a:spcPts val="0"/>
                        </a:spcAft>
                      </a:pPr>
                      <a:r>
                        <a:rPr lang="zh-CN" sz="2400" kern="100">
                          <a:effectLst/>
                        </a:rPr>
                        <a:t>明文</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a</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t</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t</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a</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c</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k</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p</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r>
              <a:tr h="340007">
                <a:tc>
                  <a:txBody>
                    <a:bodyPr/>
                    <a:lstStyle/>
                    <a:p>
                      <a:pPr algn="just">
                        <a:spcAft>
                          <a:spcPts val="0"/>
                        </a:spcAft>
                      </a:pPr>
                      <a:r>
                        <a:rPr lang="en-US" sz="2400" kern="100" dirty="0">
                          <a:effectLst/>
                        </a:rPr>
                        <a:t> </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o</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s</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t</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p</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o</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n</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e</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r>
              <a:tr h="340007">
                <a:tc>
                  <a:txBody>
                    <a:bodyPr/>
                    <a:lstStyle/>
                    <a:p>
                      <a:pPr algn="just">
                        <a:spcAft>
                          <a:spcPts val="0"/>
                        </a:spcAft>
                      </a:pPr>
                      <a:r>
                        <a:rPr lang="en-US" sz="2400" kern="100">
                          <a:effectLst/>
                        </a:rPr>
                        <a:t> </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e</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u</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n</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t</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i</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l</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t</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r>
              <a:tr h="340007">
                <a:tc>
                  <a:txBody>
                    <a:bodyPr/>
                    <a:lstStyle/>
                    <a:p>
                      <a:pPr algn="just">
                        <a:spcAft>
                          <a:spcPts val="0"/>
                        </a:spcAft>
                      </a:pPr>
                      <a:r>
                        <a:rPr lang="en-US" sz="2400" kern="100">
                          <a:effectLst/>
                        </a:rPr>
                        <a:t> </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w</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o</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a</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m</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dirty="0">
                          <a:effectLst/>
                        </a:rPr>
                        <a:t>x</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y</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dirty="0">
                          <a:effectLst/>
                        </a:rPr>
                        <a:t>z</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r>
            </a:tbl>
          </a:graphicData>
        </a:graphic>
      </p:graphicFrame>
      <p:graphicFrame>
        <p:nvGraphicFramePr>
          <p:cNvPr id="5" name="表格 4"/>
          <p:cNvGraphicFramePr>
            <a:graphicFrameLocks noGrp="1"/>
          </p:cNvGraphicFramePr>
          <p:nvPr/>
        </p:nvGraphicFramePr>
        <p:xfrm>
          <a:off x="6429829" y="5090611"/>
          <a:ext cx="5079997" cy="1600476"/>
        </p:xfrm>
        <a:graphic>
          <a:graphicData uri="http://schemas.openxmlformats.org/drawingml/2006/table">
            <a:tbl>
              <a:tblPr firstRow="1" firstCol="1" bandRow="1">
                <a:tableStyleId>{2D5ABB26-0587-4C30-8999-92F81FD0307C}</a:tableStyleId>
              </a:tblPr>
              <a:tblGrid>
                <a:gridCol w="807442"/>
                <a:gridCol w="610365"/>
                <a:gridCol w="610365"/>
                <a:gridCol w="610365"/>
                <a:gridCol w="610365"/>
                <a:gridCol w="610365"/>
                <a:gridCol w="610365"/>
                <a:gridCol w="610365"/>
              </a:tblGrid>
              <a:tr h="400119">
                <a:tc>
                  <a:txBody>
                    <a:bodyPr/>
                    <a:lstStyle/>
                    <a:p>
                      <a:pPr algn="just">
                        <a:spcAft>
                          <a:spcPts val="0"/>
                        </a:spcAft>
                      </a:pPr>
                      <a:r>
                        <a:rPr lang="zh-CN" sz="2400" kern="100">
                          <a:effectLst/>
                        </a:rPr>
                        <a:t>密文</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dirty="0">
                          <a:effectLst/>
                        </a:rPr>
                        <a:t>t</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a</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t</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a</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c</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k</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p</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r>
              <a:tr h="400119">
                <a:tc>
                  <a:txBody>
                    <a:bodyPr/>
                    <a:lstStyle/>
                    <a:p>
                      <a:pPr algn="just">
                        <a:spcAft>
                          <a:spcPts val="0"/>
                        </a:spcAft>
                      </a:pPr>
                      <a:r>
                        <a:rPr lang="en-US" sz="2400" kern="100" dirty="0">
                          <a:effectLst/>
                        </a:rPr>
                        <a:t> </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t</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p</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s</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o</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o</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n</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e</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r>
              <a:tr h="400119">
                <a:tc>
                  <a:txBody>
                    <a:bodyPr/>
                    <a:lstStyle/>
                    <a:p>
                      <a:pPr algn="just">
                        <a:spcAft>
                          <a:spcPts val="0"/>
                        </a:spcAft>
                      </a:pPr>
                      <a:r>
                        <a:rPr lang="en-US" sz="2400" kern="100" dirty="0">
                          <a:effectLst/>
                        </a:rPr>
                        <a:t> </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n</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t</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u</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e</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i</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l</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t</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r>
              <a:tr h="400119">
                <a:tc>
                  <a:txBody>
                    <a:bodyPr/>
                    <a:lstStyle/>
                    <a:p>
                      <a:pPr algn="just">
                        <a:spcAft>
                          <a:spcPts val="0"/>
                        </a:spcAft>
                      </a:pPr>
                      <a:r>
                        <a:rPr lang="en-US" sz="2400" kern="100" dirty="0">
                          <a:effectLst/>
                        </a:rPr>
                        <a:t> </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a</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m</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o</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w</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x</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a:effectLst/>
                        </a:rPr>
                        <a:t>y</a:t>
                      </a:r>
                      <a:endParaRPr lang="zh-CN" sz="2400" kern="10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c>
                  <a:txBody>
                    <a:bodyPr/>
                    <a:lstStyle/>
                    <a:p>
                      <a:pPr algn="just">
                        <a:spcAft>
                          <a:spcPts val="0"/>
                        </a:spcAft>
                      </a:pPr>
                      <a:r>
                        <a:rPr lang="en-US" sz="2400" kern="100" dirty="0">
                          <a:effectLst/>
                        </a:rPr>
                        <a:t>z</a:t>
                      </a:r>
                      <a:endParaRPr lang="zh-CN" sz="2400" kern="100" dirty="0">
                        <a:effectLst/>
                        <a:latin typeface="Calibri" pitchFamily="34" charset="0"/>
                        <a:ea typeface="宋体" pitchFamily="2" charset="-122"/>
                        <a:cs typeface="Times New Roman" panose="02020603050405020304" pitchFamily="18" charset="0"/>
                      </a:endParaRPr>
                    </a:p>
                  </a:txBody>
                  <a:tcPr marL="68580" marR="68580" marT="0" marB="0">
                    <a:solidFill>
                      <a:schemeClr val="bg1"/>
                    </a:solidFill>
                  </a:tcPr>
                </a:tc>
              </a:tr>
            </a:tbl>
          </a:graphicData>
        </a:graphic>
      </p:graphicFrame>
      <p:sp>
        <p:nvSpPr>
          <p:cNvPr id="6" name="右箭头 5"/>
          <p:cNvSpPr/>
          <p:nvPr/>
        </p:nvSpPr>
        <p:spPr>
          <a:xfrm>
            <a:off x="5791201" y="5500916"/>
            <a:ext cx="754743" cy="36285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置换技术</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置换：将明文重新排列形成密文</a:t>
            </a:r>
            <a:endParaRPr lang="en-US" altLang="zh-CN" dirty="0"/>
          </a:p>
          <a:p>
            <a:r>
              <a:rPr lang="zh-CN" altLang="en-US" dirty="0"/>
              <a:t>例子：将明文分行写成矩阵块，打乱列的顺序按列读出形成密文</a:t>
            </a:r>
            <a:endParaRPr lang="en-US" altLang="zh-CN" dirty="0"/>
          </a:p>
          <a:p>
            <a:pPr lvl="1"/>
            <a:r>
              <a:rPr lang="zh-CN" altLang="en-US" dirty="0"/>
              <a:t>密钥：</a:t>
            </a:r>
            <a:r>
              <a:rPr lang="en-US" altLang="zh-CN" dirty="0"/>
              <a:t>4312567</a:t>
            </a:r>
            <a:endParaRPr lang="en-US" altLang="zh-CN" dirty="0"/>
          </a:p>
          <a:p>
            <a:pPr lvl="1"/>
            <a:r>
              <a:rPr lang="zh-CN" altLang="en-US" dirty="0"/>
              <a:t>明文：</a:t>
            </a:r>
            <a:r>
              <a:rPr lang="en-US" altLang="zh-CN" dirty="0" err="1"/>
              <a:t>attackpostponeduntiltwoamxyz</a:t>
            </a:r>
            <a:endParaRPr lang="en-US" altLang="zh-CN" dirty="0"/>
          </a:p>
          <a:p>
            <a:pPr lvl="1"/>
            <a:r>
              <a:rPr lang="zh-CN" altLang="en-US" dirty="0"/>
              <a:t>密文：</a:t>
            </a:r>
            <a:r>
              <a:rPr lang="en-US" altLang="zh-CN" dirty="0" err="1"/>
              <a:t>ttnaaptmtsuoaoewcoixknlypetz</a:t>
            </a:r>
            <a:endParaRPr lang="en-US" altLang="zh-CN" dirty="0"/>
          </a:p>
          <a:p>
            <a:r>
              <a:rPr lang="zh-CN" altLang="en-US" dirty="0"/>
              <a:t>通常采用多轮置换</a:t>
            </a:r>
            <a:endParaRPr lang="en-US" altLang="zh-CN" dirty="0"/>
          </a:p>
          <a:p>
            <a:pPr lvl="1"/>
            <a:r>
              <a:rPr lang="zh-CN" altLang="en-US" dirty="0"/>
              <a:t>上述明文经过</a:t>
            </a:r>
            <a:r>
              <a:rPr lang="en-US" altLang="zh-CN" dirty="0"/>
              <a:t>2</a:t>
            </a:r>
            <a:r>
              <a:rPr lang="zh-CN" altLang="en-US" dirty="0"/>
              <a:t>轮置换后，密文为</a:t>
            </a:r>
            <a:r>
              <a:rPr lang="en-US" altLang="zh-CN" dirty="0" err="1"/>
              <a:t>nscyauopttwltmenaoiepaxttokz</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现代密码算法的种类</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两大类</a:t>
            </a:r>
            <a:endParaRPr lang="zh-CN" altLang="en-US" dirty="0"/>
          </a:p>
          <a:p>
            <a:pPr lvl="1"/>
            <a:r>
              <a:rPr lang="zh-CN" altLang="en-US" dirty="0"/>
              <a:t>分组（</a:t>
            </a:r>
            <a:r>
              <a:rPr lang="en-US" altLang="zh-CN" dirty="0"/>
              <a:t>Block</a:t>
            </a:r>
            <a:r>
              <a:rPr lang="zh-CN" altLang="en-US" dirty="0"/>
              <a:t>）密码算法</a:t>
            </a:r>
            <a:endParaRPr lang="zh-CN" altLang="en-US" dirty="0"/>
          </a:p>
          <a:p>
            <a:pPr lvl="2"/>
            <a:r>
              <a:rPr lang="zh-CN" altLang="en-US" dirty="0"/>
              <a:t>将明文分为多个等长的</a:t>
            </a:r>
            <a:r>
              <a:rPr lang="en-US" altLang="zh-CN" dirty="0"/>
              <a:t>Block，</a:t>
            </a:r>
            <a:r>
              <a:rPr lang="zh-CN" altLang="en-US" dirty="0"/>
              <a:t>每个</a:t>
            </a:r>
            <a:r>
              <a:rPr lang="en-US" altLang="zh-CN" dirty="0"/>
              <a:t>Block</a:t>
            </a:r>
            <a:r>
              <a:rPr lang="zh-CN" altLang="en-US" dirty="0"/>
              <a:t>单独进行加密，而且当前</a:t>
            </a:r>
            <a:r>
              <a:rPr lang="en-US" altLang="zh-CN" dirty="0"/>
              <a:t>Block</a:t>
            </a:r>
            <a:r>
              <a:rPr lang="zh-CN" altLang="en-US" dirty="0"/>
              <a:t>加密的结果和前后无关。</a:t>
            </a:r>
            <a:endParaRPr lang="zh-CN" altLang="en-US" dirty="0"/>
          </a:p>
          <a:p>
            <a:pPr lvl="1"/>
            <a:r>
              <a:rPr lang="zh-CN" altLang="en-US" dirty="0"/>
              <a:t>流（</a:t>
            </a:r>
            <a:r>
              <a:rPr lang="en-US" altLang="zh-CN" dirty="0"/>
              <a:t>Stream</a:t>
            </a:r>
            <a:r>
              <a:rPr lang="zh-CN" altLang="en-US" dirty="0"/>
              <a:t>）密码算法、序列密码算法</a:t>
            </a:r>
            <a:endParaRPr lang="zh-CN" altLang="en-US" dirty="0"/>
          </a:p>
          <a:p>
            <a:pPr lvl="2"/>
            <a:r>
              <a:rPr lang="zh-CN" altLang="en-US" dirty="0"/>
              <a:t>对明文的每个字节进行加密，</a:t>
            </a:r>
            <a:r>
              <a:rPr lang="zh-CN" altLang="en-US" b="1" dirty="0"/>
              <a:t>而且当前字节的加密结果和“之前的计算” 有关。</a:t>
            </a:r>
            <a:endParaRPr lang="en-US" altLang="zh-CN" b="1" dirty="0"/>
          </a:p>
          <a:p>
            <a:pPr lvl="2"/>
            <a:r>
              <a:rPr lang="zh-CN" altLang="en-US" dirty="0"/>
              <a:t>有状态的算法</a:t>
            </a:r>
            <a:endParaRPr lang="en-US" altLang="zh-CN" dirty="0"/>
          </a:p>
          <a:p>
            <a:pPr lvl="2"/>
            <a:r>
              <a:rPr lang="en-US" altLang="zh-CN" b="1" dirty="0"/>
              <a:t>8</a:t>
            </a:r>
            <a:r>
              <a:rPr lang="zh-CN" altLang="en-US" b="1" dirty="0"/>
              <a:t>位机年代，逐个字节；新型的流（</a:t>
            </a:r>
            <a:r>
              <a:rPr lang="en-US" altLang="zh-CN" b="1" dirty="0"/>
              <a:t>Stream</a:t>
            </a:r>
            <a:r>
              <a:rPr lang="zh-CN" altLang="en-US" b="1" dirty="0"/>
              <a:t>）密码算法，也有逐</a:t>
            </a:r>
            <a:r>
              <a:rPr lang="en-US" altLang="zh-CN" b="1" dirty="0"/>
              <a:t>32-bit</a:t>
            </a:r>
            <a:endParaRPr lang="zh-CN" altLang="en-US" b="1" dirty="0"/>
          </a:p>
          <a:p>
            <a:r>
              <a:rPr lang="zh-CN" altLang="en-US" dirty="0"/>
              <a:t>绝大部分系统都使用分组密码</a:t>
            </a:r>
            <a:endParaRPr lang="zh-CN" altLang="en-US" dirty="0"/>
          </a:p>
          <a:p>
            <a:pPr lvl="1"/>
            <a:r>
              <a:rPr lang="zh-CN" altLang="en-US" dirty="0"/>
              <a:t>在分组算法中，使用不同的</a:t>
            </a:r>
            <a:r>
              <a:rPr lang="zh-CN" altLang="en-US" b="1" dirty="0"/>
              <a:t>加密工作模式</a:t>
            </a:r>
            <a:r>
              <a:rPr lang="zh-CN" altLang="en-US" dirty="0"/>
              <a:t>，也能具有和流密码算法一样的效果。</a:t>
            </a:r>
            <a:endParaRPr lang="en-US" altLang="zh-CN" dirty="0"/>
          </a:p>
          <a:p>
            <a:pPr lvl="2"/>
            <a:r>
              <a:rPr lang="zh-CN" altLang="en-US" dirty="0"/>
              <a:t>计算结果与“之前的计算”有关</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a:t>
            </a:r>
            <a:r>
              <a:rPr lang="zh-CN" altLang="en-US" dirty="0"/>
              <a:t>算法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Data Encryption </a:t>
            </a:r>
            <a:r>
              <a:rPr lang="en-US" altLang="zh-CN" dirty="0" err="1"/>
              <a:t>Standard，DES</a:t>
            </a:r>
            <a:endParaRPr lang="en-US" altLang="zh-CN" dirty="0"/>
          </a:p>
          <a:p>
            <a:r>
              <a:rPr lang="en-US" altLang="zh-CN" dirty="0"/>
              <a:t>IBM</a:t>
            </a:r>
            <a:r>
              <a:rPr lang="zh-CN" altLang="en-US" dirty="0"/>
              <a:t>公司研制</a:t>
            </a:r>
            <a:endParaRPr lang="zh-CN" altLang="en-US" dirty="0"/>
          </a:p>
          <a:p>
            <a:r>
              <a:rPr lang="en-US" altLang="zh-CN" dirty="0"/>
              <a:t>1975</a:t>
            </a:r>
            <a:r>
              <a:rPr lang="zh-CN" altLang="en-US" dirty="0"/>
              <a:t>年3月17日首次公布，1977年生效作为美国联邦信息处理标准</a:t>
            </a:r>
            <a:endParaRPr lang="zh-CN" altLang="en-US" dirty="0"/>
          </a:p>
          <a:p>
            <a:r>
              <a:rPr lang="zh-CN" altLang="en-US" dirty="0"/>
              <a:t>规定每隔5年由美国国家安全局（</a:t>
            </a:r>
            <a:r>
              <a:rPr lang="en-US" altLang="zh-CN" dirty="0"/>
              <a:t>NSA）</a:t>
            </a:r>
            <a:r>
              <a:rPr lang="zh-CN" altLang="en-US" dirty="0"/>
              <a:t>做出评估</a:t>
            </a:r>
            <a:endParaRPr lang="zh-CN" altLang="en-US" dirty="0"/>
          </a:p>
          <a:p>
            <a:r>
              <a:rPr lang="zh-CN" altLang="en-US" dirty="0"/>
              <a:t>1998年12月以后不再延用</a:t>
            </a:r>
            <a:r>
              <a:rPr lang="en-US" altLang="zh-CN" dirty="0"/>
              <a:t>DES</a:t>
            </a:r>
            <a:r>
              <a:rPr lang="zh-CN" altLang="en-US" dirty="0"/>
              <a:t>作为联邦加密标准</a:t>
            </a:r>
            <a:endParaRPr lang="zh-CN" altLang="en-US" dirty="0"/>
          </a:p>
          <a:p>
            <a:r>
              <a:rPr lang="zh-CN" altLang="en-US" dirty="0"/>
              <a:t>具有代表性的对称密码算法</a:t>
            </a:r>
            <a:endParaRPr lang="zh-CN" altLang="en-US"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a:t>
            </a:r>
            <a:r>
              <a:rPr lang="zh-CN" altLang="en-US" dirty="0"/>
              <a:t>描述</a:t>
            </a:r>
            <a:endParaRPr lang="zh-CN" altLang="en-US" dirty="0"/>
          </a:p>
        </p:txBody>
      </p:sp>
      <p:sp>
        <p:nvSpPr>
          <p:cNvPr id="3" name="内容占位符 2"/>
          <p:cNvSpPr>
            <a:spLocks noGrp="1"/>
          </p:cNvSpPr>
          <p:nvPr>
            <p:ph idx="1"/>
          </p:nvPr>
        </p:nvSpPr>
        <p:spPr/>
        <p:txBody>
          <a:bodyPr/>
          <a:lstStyle/>
          <a:p>
            <a:r>
              <a:rPr lang="en-US" altLang="zh-CN" dirty="0"/>
              <a:t>DES</a:t>
            </a:r>
            <a:r>
              <a:rPr lang="zh-CN" altLang="en-US" dirty="0"/>
              <a:t>算法使用长度为56比特的密钥</a:t>
            </a:r>
            <a:endParaRPr lang="zh-CN" altLang="en-US" dirty="0"/>
          </a:p>
          <a:p>
            <a:r>
              <a:rPr lang="zh-CN" altLang="en-US" dirty="0"/>
              <a:t>64比特分组</a:t>
            </a:r>
            <a:endParaRPr lang="zh-CN" altLang="en-US" dirty="0"/>
          </a:p>
          <a:p>
            <a:r>
              <a:rPr lang="en-US" altLang="zh-CN" dirty="0"/>
              <a:t>DES</a:t>
            </a:r>
            <a:r>
              <a:rPr lang="zh-CN" altLang="en-US" dirty="0"/>
              <a:t>算法是公开的，系统的安全性全靠密钥的保密</a:t>
            </a:r>
            <a:endParaRPr lang="zh-CN" altLang="en-US" dirty="0"/>
          </a:p>
          <a:p>
            <a:endParaRPr lang="zh-CN" altLang="en-US"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zh-CN">
                <a:ea typeface="宋体" pitchFamily="2" charset="-122"/>
              </a:rPr>
              <a:t>DES</a:t>
            </a:r>
            <a:r>
              <a:rPr lang="zh-CN" altLang="en-US">
                <a:ea typeface="宋体" pitchFamily="2" charset="-122"/>
              </a:rPr>
              <a:t>算法的结构</a:t>
            </a:r>
            <a:endParaRPr lang="zh-CN" altLang="en-US">
              <a:ea typeface="宋体" pitchFamily="2" charset="-122"/>
            </a:endParaRPr>
          </a:p>
        </p:txBody>
      </p:sp>
      <p:sp>
        <p:nvSpPr>
          <p:cNvPr id="4101" name="Rectangle 6"/>
          <p:cNvSpPr>
            <a:spLocks noGrp="1" noChangeArrowheads="1"/>
          </p:cNvSpPr>
          <p:nvPr>
            <p:ph idx="1"/>
          </p:nvPr>
        </p:nvSpPr>
        <p:spPr>
          <a:xfrm>
            <a:off x="7467600" y="2133600"/>
            <a:ext cx="3124200" cy="4114800"/>
          </a:xfrm>
          <a:noFill/>
        </p:spPr>
        <p:txBody>
          <a:bodyPr>
            <a:normAutofit/>
          </a:bodyPr>
          <a:lstStyle/>
          <a:p>
            <a:pPr eaLnBrk="1" hangingPunct="1"/>
            <a:r>
              <a:rPr lang="zh-CN" altLang="en-US" sz="2400">
                <a:ea typeface="宋体" pitchFamily="2" charset="-122"/>
              </a:rPr>
              <a:t>输入：64</a:t>
            </a:r>
            <a:r>
              <a:rPr lang="en-US" altLang="zh-CN" sz="2400">
                <a:ea typeface="宋体" pitchFamily="2" charset="-122"/>
              </a:rPr>
              <a:t>bit</a:t>
            </a:r>
            <a:r>
              <a:rPr lang="zh-CN" altLang="en-US" sz="2400">
                <a:ea typeface="宋体" pitchFamily="2" charset="-122"/>
              </a:rPr>
              <a:t>明文</a:t>
            </a:r>
            <a:endParaRPr lang="zh-CN" altLang="en-US" sz="2400">
              <a:ea typeface="宋体" pitchFamily="2" charset="-122"/>
            </a:endParaRPr>
          </a:p>
          <a:p>
            <a:pPr eaLnBrk="1" hangingPunct="1"/>
            <a:r>
              <a:rPr lang="zh-CN" altLang="en-US" sz="2400">
                <a:ea typeface="宋体" pitchFamily="2" charset="-122"/>
              </a:rPr>
              <a:t>输出：64</a:t>
            </a:r>
            <a:r>
              <a:rPr lang="en-US" altLang="zh-CN" sz="2400">
                <a:ea typeface="宋体" pitchFamily="2" charset="-122"/>
              </a:rPr>
              <a:t>bit</a:t>
            </a:r>
            <a:r>
              <a:rPr lang="zh-CN" altLang="en-US" sz="2400">
                <a:ea typeface="宋体" pitchFamily="2" charset="-122"/>
              </a:rPr>
              <a:t>密文</a:t>
            </a:r>
            <a:endParaRPr lang="zh-CN" altLang="en-US" sz="2400">
              <a:ea typeface="宋体" pitchFamily="2" charset="-122"/>
            </a:endParaRPr>
          </a:p>
          <a:p>
            <a:pPr eaLnBrk="1" hangingPunct="1"/>
            <a:r>
              <a:rPr lang="zh-CN" altLang="en-US" sz="2400">
                <a:ea typeface="宋体" pitchFamily="2" charset="-122"/>
              </a:rPr>
              <a:t>密钥：56</a:t>
            </a:r>
            <a:r>
              <a:rPr lang="en-US" altLang="zh-CN" sz="2400">
                <a:ea typeface="宋体" pitchFamily="2" charset="-122"/>
              </a:rPr>
              <a:t>bit</a:t>
            </a:r>
            <a:endParaRPr lang="en-US" altLang="zh-CN" sz="2400">
              <a:ea typeface="宋体" pitchFamily="2" charset="-122"/>
            </a:endParaRPr>
          </a:p>
          <a:p>
            <a:pPr eaLnBrk="1" hangingPunct="1"/>
            <a:r>
              <a:rPr lang="zh-CN" altLang="en-US" sz="2400">
                <a:ea typeface="宋体" pitchFamily="2" charset="-122"/>
              </a:rPr>
              <a:t>步骤：</a:t>
            </a:r>
            <a:endParaRPr lang="zh-CN" altLang="en-US" sz="2400">
              <a:ea typeface="宋体" pitchFamily="2" charset="-122"/>
            </a:endParaRPr>
          </a:p>
          <a:p>
            <a:pPr lvl="1" eaLnBrk="1" hangingPunct="1"/>
            <a:r>
              <a:rPr lang="zh-CN" altLang="en-US">
                <a:ea typeface="宋体" pitchFamily="2" charset="-122"/>
              </a:rPr>
              <a:t>初始变换</a:t>
            </a:r>
            <a:endParaRPr lang="zh-CN" altLang="en-US">
              <a:ea typeface="宋体" pitchFamily="2" charset="-122"/>
            </a:endParaRPr>
          </a:p>
          <a:p>
            <a:pPr lvl="1" eaLnBrk="1" hangingPunct="1"/>
            <a:r>
              <a:rPr lang="zh-CN" altLang="en-US">
                <a:ea typeface="宋体" pitchFamily="2" charset="-122"/>
              </a:rPr>
              <a:t>16轮循环</a:t>
            </a:r>
            <a:endParaRPr lang="zh-CN" altLang="en-US">
              <a:ea typeface="宋体" pitchFamily="2" charset="-122"/>
            </a:endParaRPr>
          </a:p>
          <a:p>
            <a:pPr lvl="1" eaLnBrk="1" hangingPunct="1"/>
            <a:r>
              <a:rPr lang="zh-CN" altLang="en-US">
                <a:ea typeface="宋体" pitchFamily="2" charset="-122"/>
              </a:rPr>
              <a:t>前后32 </a:t>
            </a:r>
            <a:r>
              <a:rPr lang="en-US" altLang="zh-CN">
                <a:ea typeface="宋体" pitchFamily="2" charset="-122"/>
              </a:rPr>
              <a:t>bit</a:t>
            </a:r>
            <a:r>
              <a:rPr lang="zh-CN" altLang="en-US">
                <a:ea typeface="宋体" pitchFamily="2" charset="-122"/>
              </a:rPr>
              <a:t>对换</a:t>
            </a:r>
            <a:endParaRPr lang="zh-CN" altLang="en-US">
              <a:ea typeface="宋体" pitchFamily="2" charset="-122"/>
            </a:endParaRPr>
          </a:p>
          <a:p>
            <a:pPr lvl="1" eaLnBrk="1" hangingPunct="1"/>
            <a:r>
              <a:rPr lang="zh-CN" altLang="en-US">
                <a:ea typeface="宋体" pitchFamily="2" charset="-122"/>
              </a:rPr>
              <a:t>逆初始变换</a:t>
            </a:r>
            <a:endParaRPr lang="zh-CN" altLang="en-US">
              <a:ea typeface="宋体" pitchFamily="2" charset="-122"/>
            </a:endParaRPr>
          </a:p>
        </p:txBody>
      </p:sp>
      <p:sp>
        <p:nvSpPr>
          <p:cNvPr id="4099" name="灯片编号占位符 5"/>
          <p:cNvSpPr>
            <a:spLocks noGrp="1"/>
          </p:cNvSpPr>
          <p:nvPr>
            <p:ph type="sldNum" sz="quarter" idx="12"/>
          </p:nvPr>
        </p:nvSpPr>
        <p:spPr>
          <a:xfrm>
            <a:off x="8305800" y="6172200"/>
            <a:ext cx="1905000" cy="457200"/>
          </a:xfrm>
          <a:prstGeom prst="rect">
            <a:avLst/>
          </a:prstGeom>
          <a:noFill/>
        </p:spPr>
        <p:txBody>
          <a:bodyPr/>
          <a:lstStyle/>
          <a:p>
            <a:fld id="{3EE9FC07-1C8B-407A-92C0-E3B5F52EA37D}" type="slidenum">
              <a:rPr lang="zh-CN" altLang="en-US" smtClean="0"/>
            </a:fld>
            <a:endParaRPr lang="en-US" altLang="zh-CN"/>
          </a:p>
        </p:txBody>
      </p:sp>
      <p:graphicFrame>
        <p:nvGraphicFramePr>
          <p:cNvPr id="4098" name="Object 4"/>
          <p:cNvGraphicFramePr>
            <a:graphicFrameLocks noChangeAspect="1"/>
          </p:cNvGraphicFramePr>
          <p:nvPr/>
        </p:nvGraphicFramePr>
        <p:xfrm>
          <a:off x="1981200" y="1908176"/>
          <a:ext cx="5410200" cy="4264025"/>
        </p:xfrm>
        <a:graphic>
          <a:graphicData uri="http://schemas.openxmlformats.org/presentationml/2006/ole">
            <mc:AlternateContent xmlns:mc="http://schemas.openxmlformats.org/markup-compatibility/2006">
              <mc:Choice xmlns:v="urn:schemas-microsoft-com:vml" Requires="v">
                <p:oleObj spid="_x0000_s4116" name="位图图像" r:id="rId1" imgW="3609975" imgH="3286125" progId="PBrush">
                  <p:embed/>
                </p:oleObj>
              </mc:Choice>
              <mc:Fallback>
                <p:oleObj name="位图图像" r:id="rId1" imgW="3609975" imgH="3286125" progId="PBrush">
                  <p:embed/>
                  <p:pic>
                    <p:nvPicPr>
                      <p:cNvPr id="0"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08176"/>
                        <a:ext cx="5410200"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zh-CN" dirty="0">
                <a:ea typeface="宋体" pitchFamily="2" charset="-122"/>
              </a:rPr>
              <a:t>DES</a:t>
            </a:r>
            <a:r>
              <a:rPr lang="zh-CN" altLang="en-US" dirty="0">
                <a:ea typeface="宋体" pitchFamily="2" charset="-122"/>
              </a:rPr>
              <a:t>算法的子密钥生成</a:t>
            </a:r>
            <a:r>
              <a:rPr lang="en-US" altLang="zh-CN" dirty="0">
                <a:ea typeface="宋体" pitchFamily="2" charset="-122"/>
              </a:rPr>
              <a:t>——</a:t>
            </a:r>
            <a:r>
              <a:rPr lang="zh-CN" altLang="en-US" dirty="0">
                <a:ea typeface="宋体" pitchFamily="2" charset="-122"/>
              </a:rPr>
              <a:t>密钥扩散</a:t>
            </a:r>
            <a:br>
              <a:rPr lang="en-US" altLang="zh-CN" dirty="0">
                <a:ea typeface="宋体" pitchFamily="2" charset="-122"/>
              </a:rPr>
            </a:br>
            <a:r>
              <a:rPr lang="en-US" altLang="zh-CN" dirty="0">
                <a:ea typeface="宋体" pitchFamily="2" charset="-122"/>
              </a:rPr>
              <a:t>56 =&gt; 16*48</a:t>
            </a:r>
            <a:endParaRPr lang="zh-CN" altLang="en-US" dirty="0">
              <a:ea typeface="宋体" pitchFamily="2" charset="-122"/>
            </a:endParaRPr>
          </a:p>
        </p:txBody>
      </p:sp>
      <p:sp>
        <p:nvSpPr>
          <p:cNvPr id="5125" name="Rectangle 3"/>
          <p:cNvSpPr>
            <a:spLocks noGrp="1" noChangeArrowheads="1"/>
          </p:cNvSpPr>
          <p:nvPr>
            <p:ph idx="1"/>
          </p:nvPr>
        </p:nvSpPr>
        <p:spPr>
          <a:xfrm>
            <a:off x="6248401" y="2017713"/>
            <a:ext cx="4227513" cy="4114800"/>
          </a:xfrm>
        </p:spPr>
        <p:txBody>
          <a:bodyPr/>
          <a:lstStyle/>
          <a:p>
            <a:pPr eaLnBrk="1" hangingPunct="1">
              <a:lnSpc>
                <a:spcPct val="90000"/>
              </a:lnSpc>
            </a:pPr>
            <a:r>
              <a:rPr lang="zh-CN" altLang="en-US">
                <a:ea typeface="宋体" pitchFamily="2" charset="-122"/>
              </a:rPr>
              <a:t>置换选择1得到56 </a:t>
            </a:r>
            <a:r>
              <a:rPr lang="en-US" altLang="zh-CN">
                <a:ea typeface="宋体" pitchFamily="2" charset="-122"/>
              </a:rPr>
              <a:t>bit</a:t>
            </a:r>
            <a:endParaRPr lang="en-US" altLang="zh-CN">
              <a:ea typeface="宋体" pitchFamily="2" charset="-122"/>
            </a:endParaRPr>
          </a:p>
          <a:p>
            <a:pPr eaLnBrk="1" hangingPunct="1">
              <a:lnSpc>
                <a:spcPct val="90000"/>
              </a:lnSpc>
            </a:pPr>
            <a:r>
              <a:rPr lang="zh-CN" altLang="en-US">
                <a:ea typeface="宋体" pitchFamily="2" charset="-122"/>
              </a:rPr>
              <a:t>分为左右</a:t>
            </a:r>
            <a:r>
              <a:rPr lang="en-US" altLang="zh-CN">
                <a:ea typeface="宋体" pitchFamily="2" charset="-122"/>
              </a:rPr>
              <a:t>C</a:t>
            </a:r>
            <a:r>
              <a:rPr lang="zh-CN" altLang="en-US">
                <a:ea typeface="宋体" pitchFamily="2" charset="-122"/>
              </a:rPr>
              <a:t>和</a:t>
            </a:r>
            <a:r>
              <a:rPr lang="en-US" altLang="zh-CN">
                <a:ea typeface="宋体" pitchFamily="2" charset="-122"/>
              </a:rPr>
              <a:t>D，</a:t>
            </a:r>
            <a:r>
              <a:rPr lang="zh-CN" altLang="en-US">
                <a:ea typeface="宋体" pitchFamily="2" charset="-122"/>
              </a:rPr>
              <a:t>各28 </a:t>
            </a:r>
            <a:r>
              <a:rPr lang="en-US" altLang="zh-CN">
                <a:ea typeface="宋体" pitchFamily="2" charset="-122"/>
              </a:rPr>
              <a:t>bit</a:t>
            </a:r>
            <a:endParaRPr lang="en-US" altLang="zh-CN">
              <a:ea typeface="宋体" pitchFamily="2" charset="-122"/>
            </a:endParaRPr>
          </a:p>
          <a:p>
            <a:pPr eaLnBrk="1" hangingPunct="1">
              <a:lnSpc>
                <a:spcPct val="90000"/>
              </a:lnSpc>
            </a:pPr>
            <a:r>
              <a:rPr lang="en-US" altLang="zh-CN">
                <a:ea typeface="宋体" pitchFamily="2" charset="-122"/>
              </a:rPr>
              <a:t>16</a:t>
            </a:r>
            <a:r>
              <a:rPr lang="zh-CN" altLang="en-US">
                <a:ea typeface="宋体" pitchFamily="2" charset="-122"/>
              </a:rPr>
              <a:t>轮循环产生子密钥</a:t>
            </a:r>
            <a:endParaRPr lang="zh-CN" altLang="en-US">
              <a:ea typeface="宋体" pitchFamily="2" charset="-122"/>
            </a:endParaRPr>
          </a:p>
          <a:p>
            <a:pPr lvl="1" eaLnBrk="1" hangingPunct="1">
              <a:lnSpc>
                <a:spcPct val="90000"/>
              </a:lnSpc>
            </a:pPr>
            <a:r>
              <a:rPr lang="en-US" altLang="zh-CN">
                <a:ea typeface="宋体" pitchFamily="2" charset="-122"/>
              </a:rPr>
              <a:t>C</a:t>
            </a:r>
            <a:r>
              <a:rPr lang="zh-CN" altLang="en-US">
                <a:ea typeface="宋体" pitchFamily="2" charset="-122"/>
              </a:rPr>
              <a:t>和</a:t>
            </a:r>
            <a:r>
              <a:rPr lang="en-US" altLang="zh-CN">
                <a:ea typeface="宋体" pitchFamily="2" charset="-122"/>
              </a:rPr>
              <a:t>D</a:t>
            </a:r>
            <a:r>
              <a:rPr lang="zh-CN" altLang="en-US">
                <a:ea typeface="宋体" pitchFamily="2" charset="-122"/>
              </a:rPr>
              <a:t>分别左移1或者2 </a:t>
            </a:r>
            <a:r>
              <a:rPr lang="en-US" altLang="zh-CN">
                <a:ea typeface="宋体" pitchFamily="2" charset="-122"/>
              </a:rPr>
              <a:t>bit</a:t>
            </a:r>
            <a:endParaRPr lang="en-US" altLang="zh-CN">
              <a:ea typeface="宋体" pitchFamily="2" charset="-122"/>
            </a:endParaRPr>
          </a:p>
          <a:p>
            <a:pPr lvl="1" eaLnBrk="1" hangingPunct="1">
              <a:lnSpc>
                <a:spcPct val="90000"/>
              </a:lnSpc>
            </a:pPr>
            <a:r>
              <a:rPr lang="zh-CN" altLang="en-US">
                <a:ea typeface="宋体" pitchFamily="2" charset="-122"/>
              </a:rPr>
              <a:t>对</a:t>
            </a:r>
            <a:r>
              <a:rPr lang="en-US" altLang="zh-CN">
                <a:ea typeface="宋体" pitchFamily="2" charset="-122"/>
              </a:rPr>
              <a:t>CD</a:t>
            </a:r>
            <a:r>
              <a:rPr lang="zh-CN" altLang="en-US">
                <a:ea typeface="宋体" pitchFamily="2" charset="-122"/>
              </a:rPr>
              <a:t>进行置换选择2</a:t>
            </a:r>
            <a:endParaRPr lang="zh-CN" altLang="en-US">
              <a:ea typeface="宋体" pitchFamily="2" charset="-122"/>
            </a:endParaRPr>
          </a:p>
          <a:p>
            <a:pPr lvl="1" eaLnBrk="1" hangingPunct="1">
              <a:lnSpc>
                <a:spcPct val="90000"/>
              </a:lnSpc>
            </a:pPr>
            <a:r>
              <a:rPr lang="zh-CN" altLang="en-US">
                <a:ea typeface="宋体" pitchFamily="2" charset="-122"/>
              </a:rPr>
              <a:t>得到48 </a:t>
            </a:r>
            <a:r>
              <a:rPr lang="en-US" altLang="zh-CN">
                <a:ea typeface="宋体" pitchFamily="2" charset="-122"/>
              </a:rPr>
              <a:t>bit</a:t>
            </a:r>
            <a:r>
              <a:rPr lang="zh-CN" altLang="en-US">
                <a:ea typeface="宋体" pitchFamily="2" charset="-122"/>
              </a:rPr>
              <a:t>的子密钥</a:t>
            </a:r>
            <a:endParaRPr lang="zh-CN" altLang="en-US">
              <a:ea typeface="宋体" pitchFamily="2" charset="-122"/>
            </a:endParaRPr>
          </a:p>
        </p:txBody>
      </p:sp>
      <p:sp>
        <p:nvSpPr>
          <p:cNvPr id="5123" name="灯片编号占位符 5"/>
          <p:cNvSpPr>
            <a:spLocks noGrp="1"/>
          </p:cNvSpPr>
          <p:nvPr>
            <p:ph type="sldNum" sz="quarter" idx="12"/>
          </p:nvPr>
        </p:nvSpPr>
        <p:spPr>
          <a:xfrm>
            <a:off x="8305800" y="6172200"/>
            <a:ext cx="1905000" cy="457200"/>
          </a:xfrm>
          <a:prstGeom prst="rect">
            <a:avLst/>
          </a:prstGeom>
          <a:noFill/>
        </p:spPr>
        <p:txBody>
          <a:bodyPr/>
          <a:lstStyle/>
          <a:p>
            <a:fld id="{8E5F13FC-B161-4C3B-AF79-CCD081920399}" type="slidenum">
              <a:rPr lang="zh-CN" altLang="en-US" smtClean="0"/>
            </a:fld>
            <a:endParaRPr lang="en-US" altLang="zh-CN"/>
          </a:p>
        </p:txBody>
      </p:sp>
      <p:graphicFrame>
        <p:nvGraphicFramePr>
          <p:cNvPr id="5122" name="Object 4"/>
          <p:cNvGraphicFramePr>
            <a:graphicFrameLocks noChangeAspect="1"/>
          </p:cNvGraphicFramePr>
          <p:nvPr/>
        </p:nvGraphicFramePr>
        <p:xfrm>
          <a:off x="1828800" y="2057401"/>
          <a:ext cx="4572000" cy="3890963"/>
        </p:xfrm>
        <a:graphic>
          <a:graphicData uri="http://schemas.openxmlformats.org/presentationml/2006/ole">
            <mc:AlternateContent xmlns:mc="http://schemas.openxmlformats.org/markup-compatibility/2006">
              <mc:Choice xmlns:v="urn:schemas-microsoft-com:vml" Requires="v">
                <p:oleObj spid="_x0000_s4116" name="位图图像" r:id="rId1" imgW="2847975" imgH="2085975" progId="PBrush">
                  <p:embed/>
                </p:oleObj>
              </mc:Choice>
              <mc:Fallback>
                <p:oleObj name="位图图像" r:id="rId1" imgW="2847975" imgH="2085975" progId="PBrush">
                  <p:embed/>
                  <p:pic>
                    <p:nvPicPr>
                      <p:cNvPr id="0"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57401"/>
                        <a:ext cx="4572000"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674938" y="617538"/>
            <a:ext cx="6157912" cy="1143000"/>
          </a:xfrm>
        </p:spPr>
        <p:txBody>
          <a:bodyPr/>
          <a:lstStyle/>
          <a:p>
            <a:pPr eaLnBrk="1" hangingPunct="1"/>
            <a:r>
              <a:rPr lang="zh-CN" altLang="en-US" dirty="0">
                <a:ea typeface="宋体" pitchFamily="2" charset="-122"/>
              </a:rPr>
              <a:t>什么是密码学？</a:t>
            </a:r>
            <a:endParaRPr lang="zh-CN" altLang="en-US" dirty="0">
              <a:ea typeface="宋体" pitchFamily="2" charset="-122"/>
            </a:endParaRPr>
          </a:p>
        </p:txBody>
      </p:sp>
      <p:sp>
        <p:nvSpPr>
          <p:cNvPr id="14340" name="Rectangle 3"/>
          <p:cNvSpPr>
            <a:spLocks noGrp="1" noChangeArrowheads="1"/>
          </p:cNvSpPr>
          <p:nvPr>
            <p:ph idx="1"/>
          </p:nvPr>
        </p:nvSpPr>
        <p:spPr/>
        <p:txBody>
          <a:bodyPr/>
          <a:lstStyle/>
          <a:p>
            <a:pPr eaLnBrk="1" hangingPunct="1"/>
            <a:r>
              <a:rPr lang="zh-CN" altLang="en-US" dirty="0">
                <a:ea typeface="宋体" pitchFamily="2" charset="-122"/>
              </a:rPr>
              <a:t>密码学</a:t>
            </a:r>
            <a:endParaRPr lang="zh-CN" altLang="en-US" dirty="0">
              <a:ea typeface="宋体" pitchFamily="2" charset="-122"/>
            </a:endParaRPr>
          </a:p>
          <a:p>
            <a:pPr lvl="1" eaLnBrk="1" hangingPunct="1"/>
            <a:r>
              <a:rPr lang="zh-CN" altLang="en-US" dirty="0">
                <a:ea typeface="宋体" pitchFamily="2" charset="-122"/>
              </a:rPr>
              <a:t>研究密码系统或者通信安全的一门科学</a:t>
            </a:r>
            <a:endParaRPr lang="zh-CN" altLang="en-US" dirty="0">
              <a:ea typeface="宋体" pitchFamily="2" charset="-122"/>
            </a:endParaRPr>
          </a:p>
          <a:p>
            <a:pPr lvl="1" eaLnBrk="1" hangingPunct="1"/>
            <a:r>
              <a:rPr lang="zh-CN" altLang="en-US" dirty="0">
                <a:ea typeface="宋体" pitchFamily="2" charset="-122"/>
              </a:rPr>
              <a:t>密码编码学</a:t>
            </a:r>
            <a:endParaRPr lang="zh-CN" altLang="en-US" dirty="0">
              <a:ea typeface="宋体" pitchFamily="2" charset="-122"/>
            </a:endParaRPr>
          </a:p>
          <a:p>
            <a:pPr lvl="2" eaLnBrk="1" hangingPunct="1"/>
            <a:r>
              <a:rPr lang="zh-CN" altLang="en-US" dirty="0">
                <a:ea typeface="宋体" pitchFamily="2" charset="-122"/>
              </a:rPr>
              <a:t>研究保密性、认证性</a:t>
            </a:r>
            <a:endParaRPr lang="zh-CN" altLang="en-US" dirty="0">
              <a:ea typeface="宋体" pitchFamily="2" charset="-122"/>
            </a:endParaRPr>
          </a:p>
          <a:p>
            <a:pPr lvl="1" eaLnBrk="1" hangingPunct="1"/>
            <a:r>
              <a:rPr lang="zh-CN" altLang="en-US" dirty="0">
                <a:ea typeface="宋体" pitchFamily="2" charset="-122"/>
              </a:rPr>
              <a:t>密码分析学</a:t>
            </a:r>
            <a:endParaRPr lang="zh-CN" altLang="en-US" dirty="0">
              <a:ea typeface="宋体" pitchFamily="2" charset="-122"/>
            </a:endParaRPr>
          </a:p>
          <a:p>
            <a:pPr lvl="2" eaLnBrk="1" hangingPunct="1"/>
            <a:r>
              <a:rPr lang="zh-CN" altLang="en-US" dirty="0">
                <a:ea typeface="宋体" pitchFamily="2" charset="-122"/>
              </a:rPr>
              <a:t>研究破解、伪造</a:t>
            </a:r>
            <a:endParaRPr lang="en-US" altLang="zh-CN" dirty="0">
              <a:ea typeface="宋体" pitchFamily="2" charset="-122"/>
            </a:endParaRPr>
          </a:p>
          <a:p>
            <a:pPr eaLnBrk="1" hangingPunct="1"/>
            <a:r>
              <a:rPr lang="zh-CN" altLang="en-US" dirty="0">
                <a:ea typeface="宋体" pitchFamily="2" charset="-122"/>
              </a:rPr>
              <a:t>本讲仅为应用提供基本概念</a:t>
            </a:r>
            <a:endParaRPr lang="en-US" altLang="zh-CN" dirty="0">
              <a:ea typeface="宋体" pitchFamily="2" charset="-122"/>
            </a:endParaRPr>
          </a:p>
        </p:txBody>
      </p:sp>
      <p:sp>
        <p:nvSpPr>
          <p:cNvPr id="14338" name="灯片编号占位符 5"/>
          <p:cNvSpPr>
            <a:spLocks noGrp="1"/>
          </p:cNvSpPr>
          <p:nvPr>
            <p:ph type="sldNum" sz="quarter" idx="12"/>
          </p:nvPr>
        </p:nvSpPr>
        <p:spPr>
          <a:xfrm>
            <a:off x="8305800" y="6172200"/>
            <a:ext cx="1905000" cy="457200"/>
          </a:xfrm>
          <a:prstGeom prst="rect">
            <a:avLst/>
          </a:prstGeom>
          <a:noFill/>
        </p:spPr>
        <p:txBody>
          <a:bodyPr/>
          <a:lstStyle/>
          <a:p>
            <a:fld id="{14DB6CF0-8522-423F-A950-991B37AA101E}"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a:ea typeface="宋体" pitchFamily="2" charset="-122"/>
              </a:rPr>
              <a:t>DES</a:t>
            </a:r>
            <a:r>
              <a:rPr lang="zh-CN" altLang="en-US">
                <a:ea typeface="宋体" pitchFamily="2" charset="-122"/>
              </a:rPr>
              <a:t>算法的每一轮循环</a:t>
            </a:r>
            <a:endParaRPr lang="zh-CN" altLang="en-US">
              <a:ea typeface="宋体" pitchFamily="2" charset="-122"/>
            </a:endParaRPr>
          </a:p>
        </p:txBody>
      </p:sp>
      <p:sp>
        <p:nvSpPr>
          <p:cNvPr id="6149" name="Rectangle 3"/>
          <p:cNvSpPr>
            <a:spLocks noGrp="1" noChangeArrowheads="1"/>
          </p:cNvSpPr>
          <p:nvPr>
            <p:ph idx="1"/>
          </p:nvPr>
        </p:nvSpPr>
        <p:spPr>
          <a:xfrm>
            <a:off x="6669088" y="2017713"/>
            <a:ext cx="3998912" cy="4114800"/>
          </a:xfrm>
        </p:spPr>
        <p:txBody>
          <a:bodyPr/>
          <a:lstStyle/>
          <a:p>
            <a:pPr eaLnBrk="1" hangingPunct="1"/>
            <a:r>
              <a:rPr lang="zh-CN" altLang="en-US">
                <a:ea typeface="宋体" pitchFamily="2" charset="-122"/>
              </a:rPr>
              <a:t>左右32 </a:t>
            </a:r>
            <a:r>
              <a:rPr lang="en-US" altLang="zh-CN">
                <a:ea typeface="宋体" pitchFamily="2" charset="-122"/>
              </a:rPr>
              <a:t>bit</a:t>
            </a:r>
            <a:r>
              <a:rPr lang="zh-CN" altLang="en-US">
                <a:ea typeface="宋体" pitchFamily="2" charset="-122"/>
              </a:rPr>
              <a:t>分别计算</a:t>
            </a:r>
            <a:endParaRPr lang="zh-CN" altLang="en-US">
              <a:ea typeface="宋体" pitchFamily="2" charset="-122"/>
            </a:endParaRPr>
          </a:p>
          <a:p>
            <a:pPr lvl="1" eaLnBrk="1" hangingPunct="1"/>
            <a:r>
              <a:rPr lang="zh-CN" altLang="en-US">
                <a:ea typeface="宋体" pitchFamily="2" charset="-122"/>
              </a:rPr>
              <a:t>扩展到48 </a:t>
            </a:r>
            <a:r>
              <a:rPr lang="en-US" altLang="zh-CN">
                <a:ea typeface="宋体" pitchFamily="2" charset="-122"/>
              </a:rPr>
              <a:t>bit</a:t>
            </a:r>
            <a:endParaRPr lang="en-US" altLang="zh-CN">
              <a:ea typeface="宋体" pitchFamily="2" charset="-122"/>
            </a:endParaRPr>
          </a:p>
          <a:p>
            <a:pPr lvl="1" eaLnBrk="1" hangingPunct="1"/>
            <a:r>
              <a:rPr lang="zh-CN" altLang="en-US">
                <a:ea typeface="宋体" pitchFamily="2" charset="-122"/>
              </a:rPr>
              <a:t>和48 </a:t>
            </a:r>
            <a:r>
              <a:rPr lang="en-US" altLang="zh-CN">
                <a:ea typeface="宋体" pitchFamily="2" charset="-122"/>
              </a:rPr>
              <a:t>bit</a:t>
            </a:r>
            <a:r>
              <a:rPr lang="zh-CN" altLang="en-US">
                <a:ea typeface="宋体" pitchFamily="2" charset="-122"/>
              </a:rPr>
              <a:t>子密钥</a:t>
            </a:r>
            <a:r>
              <a:rPr lang="en-US" altLang="zh-CN">
                <a:ea typeface="宋体" pitchFamily="2" charset="-122"/>
              </a:rPr>
              <a:t>XOR</a:t>
            </a:r>
            <a:endParaRPr lang="en-US" altLang="zh-CN">
              <a:ea typeface="宋体" pitchFamily="2" charset="-122"/>
            </a:endParaRPr>
          </a:p>
          <a:p>
            <a:pPr lvl="1" eaLnBrk="1" hangingPunct="1"/>
            <a:r>
              <a:rPr lang="zh-CN" altLang="en-US">
                <a:ea typeface="宋体" pitchFamily="2" charset="-122"/>
              </a:rPr>
              <a:t>输入</a:t>
            </a:r>
            <a:r>
              <a:rPr lang="en-US" altLang="zh-CN">
                <a:ea typeface="宋体" pitchFamily="2" charset="-122"/>
              </a:rPr>
              <a:t>S</a:t>
            </a:r>
            <a:r>
              <a:rPr lang="zh-CN" altLang="en-US">
                <a:ea typeface="宋体" pitchFamily="2" charset="-122"/>
              </a:rPr>
              <a:t>盒子，输出32 </a:t>
            </a:r>
            <a:r>
              <a:rPr lang="en-US" altLang="zh-CN">
                <a:ea typeface="宋体" pitchFamily="2" charset="-122"/>
              </a:rPr>
              <a:t>bit</a:t>
            </a:r>
            <a:endParaRPr lang="en-US" altLang="zh-CN">
              <a:ea typeface="宋体" pitchFamily="2" charset="-122"/>
            </a:endParaRPr>
          </a:p>
          <a:p>
            <a:pPr lvl="1" eaLnBrk="1" hangingPunct="1"/>
            <a:r>
              <a:rPr lang="en-US" altLang="zh-CN">
                <a:ea typeface="宋体" pitchFamily="2" charset="-122"/>
              </a:rPr>
              <a:t>P</a:t>
            </a:r>
            <a:r>
              <a:rPr lang="zh-CN" altLang="en-US">
                <a:ea typeface="宋体" pitchFamily="2" charset="-122"/>
              </a:rPr>
              <a:t>置换</a:t>
            </a:r>
            <a:endParaRPr lang="zh-CN" altLang="en-US">
              <a:ea typeface="宋体" pitchFamily="2" charset="-122"/>
            </a:endParaRPr>
          </a:p>
          <a:p>
            <a:pPr lvl="1" eaLnBrk="1" hangingPunct="1"/>
            <a:r>
              <a:rPr lang="zh-CN" altLang="en-US">
                <a:ea typeface="宋体" pitchFamily="2" charset="-122"/>
              </a:rPr>
              <a:t>和左32 </a:t>
            </a:r>
            <a:r>
              <a:rPr lang="en-US" altLang="zh-CN">
                <a:ea typeface="宋体" pitchFamily="2" charset="-122"/>
              </a:rPr>
              <a:t>bit XOR</a:t>
            </a:r>
            <a:endParaRPr lang="en-US" altLang="zh-CN">
              <a:ea typeface="宋体" pitchFamily="2" charset="-122"/>
            </a:endParaRPr>
          </a:p>
        </p:txBody>
      </p:sp>
      <p:sp>
        <p:nvSpPr>
          <p:cNvPr id="6147" name="灯片编号占位符 5"/>
          <p:cNvSpPr>
            <a:spLocks noGrp="1"/>
          </p:cNvSpPr>
          <p:nvPr>
            <p:ph type="sldNum" sz="quarter" idx="12"/>
          </p:nvPr>
        </p:nvSpPr>
        <p:spPr>
          <a:xfrm>
            <a:off x="8305800" y="6172200"/>
            <a:ext cx="1905000" cy="457200"/>
          </a:xfrm>
          <a:prstGeom prst="rect">
            <a:avLst/>
          </a:prstGeom>
          <a:noFill/>
        </p:spPr>
        <p:txBody>
          <a:bodyPr/>
          <a:lstStyle/>
          <a:p>
            <a:fld id="{F30E9302-6368-4240-A3A2-7A0C38E70519}" type="slidenum">
              <a:rPr lang="zh-CN" altLang="en-US" smtClean="0"/>
            </a:fld>
            <a:endParaRPr lang="en-US" altLang="zh-CN"/>
          </a:p>
        </p:txBody>
      </p:sp>
      <p:graphicFrame>
        <p:nvGraphicFramePr>
          <p:cNvPr id="6146" name="Object 5"/>
          <p:cNvGraphicFramePr>
            <a:graphicFrameLocks noChangeAspect="1"/>
          </p:cNvGraphicFramePr>
          <p:nvPr/>
        </p:nvGraphicFramePr>
        <p:xfrm>
          <a:off x="1752600" y="2133600"/>
          <a:ext cx="4953000" cy="4127500"/>
        </p:xfrm>
        <a:graphic>
          <a:graphicData uri="http://schemas.openxmlformats.org/presentationml/2006/ole">
            <mc:AlternateContent xmlns:mc="http://schemas.openxmlformats.org/markup-compatibility/2006">
              <mc:Choice xmlns:v="urn:schemas-microsoft-com:vml" Requires="v">
                <p:oleObj spid="_x0000_s4116" name="位图图像" r:id="rId1" imgW="3933825" imgH="2952750" progId="PBrush">
                  <p:embed/>
                </p:oleObj>
              </mc:Choice>
              <mc:Fallback>
                <p:oleObj name="位图图像" r:id="rId1" imgW="3933825" imgH="2952750" progId="PBrush">
                  <p:embed/>
                  <p:pic>
                    <p:nvPicPr>
                      <p:cNvPr id="0"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133600"/>
                        <a:ext cx="49530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a:t>
            </a:r>
            <a:r>
              <a:rPr lang="zh-CN" altLang="en-US" dirty="0"/>
              <a:t>的</a:t>
            </a:r>
            <a:r>
              <a:rPr lang="zh-CN" altLang="en-US" b="1" dirty="0"/>
              <a:t>雪崩效应</a:t>
            </a:r>
            <a:endParaRPr lang="zh-CN" altLang="en-US" b="1" dirty="0"/>
          </a:p>
        </p:txBody>
      </p:sp>
      <p:sp>
        <p:nvSpPr>
          <p:cNvPr id="3" name="内容占位符 2"/>
          <p:cNvSpPr>
            <a:spLocks noGrp="1"/>
          </p:cNvSpPr>
          <p:nvPr>
            <p:ph idx="1"/>
          </p:nvPr>
        </p:nvSpPr>
        <p:spPr/>
        <p:txBody>
          <a:bodyPr/>
          <a:lstStyle/>
          <a:p>
            <a:r>
              <a:rPr lang="zh-CN" altLang="en-US" dirty="0"/>
              <a:t>雪崩效应：明文或密钥的一点小的变动，使密文发生一个大的变化。</a:t>
            </a:r>
            <a:endParaRPr lang="zh-CN" altLang="en-US" dirty="0"/>
          </a:p>
          <a:p>
            <a:r>
              <a:rPr lang="en-US" altLang="zh-CN" dirty="0"/>
              <a:t>DES</a:t>
            </a:r>
            <a:r>
              <a:rPr lang="zh-CN" altLang="en-US" dirty="0"/>
              <a:t>具有非常好的雪崩效应</a:t>
            </a:r>
            <a:endParaRPr lang="zh-CN" altLang="en-US" dirty="0"/>
          </a:p>
          <a:p>
            <a:pPr lvl="1"/>
            <a:r>
              <a:rPr lang="zh-CN" altLang="en-US" dirty="0"/>
              <a:t>相同的2段明文，密钥相差1 </a:t>
            </a:r>
            <a:r>
              <a:rPr lang="en-US" altLang="zh-CN" dirty="0"/>
              <a:t>bit，</a:t>
            </a:r>
            <a:r>
              <a:rPr lang="zh-CN" altLang="en-US" dirty="0"/>
              <a:t>产生的密文差异很大</a:t>
            </a:r>
            <a:endParaRPr lang="zh-CN" altLang="en-US" dirty="0"/>
          </a:p>
          <a:p>
            <a:pPr lvl="1"/>
            <a:r>
              <a:rPr lang="zh-CN" altLang="en-US" dirty="0"/>
              <a:t>相同的2个密钥，明文相差1 </a:t>
            </a:r>
            <a:r>
              <a:rPr lang="en-US" altLang="zh-CN" dirty="0"/>
              <a:t>bit，</a:t>
            </a:r>
            <a:r>
              <a:rPr lang="zh-CN" altLang="en-US" dirty="0"/>
              <a:t>产生的密文差异很大</a:t>
            </a:r>
            <a:endParaRPr lang="zh-CN"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orient="vert"/>
          </p:nvPr>
        </p:nvSpPr>
        <p:spPr>
          <a:xfrm>
            <a:off x="247105" y="832790"/>
            <a:ext cx="2628900" cy="5757421"/>
          </a:xfrm>
        </p:spPr>
        <p:txBody>
          <a:bodyPr/>
          <a:lstStyle/>
          <a:p>
            <a:r>
              <a:rPr lang="en-US" altLang="zh-CN" dirty="0"/>
              <a:t>DES</a:t>
            </a:r>
            <a:r>
              <a:rPr lang="zh-CN" altLang="en-US" dirty="0"/>
              <a:t>的雪崩效应例子</a:t>
            </a:r>
            <a:endParaRPr lang="zh-CN" altLang="en-US" dirty="0"/>
          </a:p>
        </p:txBody>
      </p:sp>
      <p:graphicFrame>
        <p:nvGraphicFramePr>
          <p:cNvPr id="4" name="表格 3"/>
          <p:cNvGraphicFramePr>
            <a:graphicFrameLocks noGrp="1"/>
          </p:cNvGraphicFramePr>
          <p:nvPr/>
        </p:nvGraphicFramePr>
        <p:xfrm>
          <a:off x="2678805" y="779391"/>
          <a:ext cx="7165480" cy="5311514"/>
        </p:xfrm>
        <a:graphic>
          <a:graphicData uri="http://schemas.openxmlformats.org/drawingml/2006/table">
            <a:tbl>
              <a:tblPr firstRow="1" firstCol="1" bandRow="1">
                <a:tableStyleId>{69012ECD-51FC-41F1-AA8D-1B2483CD663E}</a:tableStyleId>
              </a:tblPr>
              <a:tblGrid>
                <a:gridCol w="1791370"/>
                <a:gridCol w="1791370"/>
                <a:gridCol w="1791370"/>
                <a:gridCol w="1791370"/>
              </a:tblGrid>
              <a:tr h="130302">
                <a:tc gridSpan="2">
                  <a:txBody>
                    <a:bodyPr/>
                    <a:lstStyle/>
                    <a:p>
                      <a:pPr algn="ctr">
                        <a:spcAft>
                          <a:spcPts val="0"/>
                        </a:spcAft>
                      </a:pPr>
                      <a:r>
                        <a:rPr lang="en-US" sz="1800" kern="100" dirty="0">
                          <a:effectLst/>
                        </a:rPr>
                        <a:t>(a) </a:t>
                      </a:r>
                      <a:r>
                        <a:rPr lang="zh-CN" sz="1800" kern="100" dirty="0">
                          <a:effectLst/>
                        </a:rPr>
                        <a:t>明文变化</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gridSpan="2">
                  <a:txBody>
                    <a:bodyPr/>
                    <a:lstStyle/>
                    <a:p>
                      <a:pPr algn="ctr">
                        <a:spcAft>
                          <a:spcPts val="0"/>
                        </a:spcAft>
                      </a:pPr>
                      <a:r>
                        <a:rPr lang="en-US" sz="1800" kern="100">
                          <a:effectLst/>
                        </a:rPr>
                        <a:t>(b) </a:t>
                      </a:r>
                      <a:r>
                        <a:rPr lang="zh-CN" sz="1800" kern="100">
                          <a:effectLst/>
                        </a:rPr>
                        <a:t>密钥变化</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373754">
                <a:tc>
                  <a:txBody>
                    <a:bodyPr/>
                    <a:lstStyle/>
                    <a:p>
                      <a:pPr algn="ctr">
                        <a:spcAft>
                          <a:spcPts val="0"/>
                        </a:spcAft>
                      </a:pPr>
                      <a:r>
                        <a:rPr lang="zh-CN" sz="1800" b="0" kern="100" dirty="0">
                          <a:effectLst/>
                        </a:rPr>
                        <a:t>循环次数</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a:effectLst/>
                        </a:rPr>
                        <a:t>密文不同比特数</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a:effectLst/>
                        </a:rPr>
                        <a:t>循环次数</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800" kern="100" dirty="0">
                          <a:effectLst/>
                        </a:rPr>
                        <a:t>密文不同比特数</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0</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1</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0</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0</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1</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6</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1</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2</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2</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21</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2</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14</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3</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35</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28</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4</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39</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4</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32</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5</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34</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5</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30</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a:effectLst/>
                        </a:rPr>
                        <a:t>6</a:t>
                      </a:r>
                      <a:endParaRPr lang="zh-CN" sz="1400" b="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32</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6</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32</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7</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31</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7</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35</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8</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29</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8</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34</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9</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42</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9</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40</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10</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44</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10</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38</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11</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32</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11</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31</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12</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30</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12</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33</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13</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30</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13</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28</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14</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26</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14</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26</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15</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29</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15</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34</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29">
                <a:tc>
                  <a:txBody>
                    <a:bodyPr/>
                    <a:lstStyle/>
                    <a:p>
                      <a:pPr algn="ctr">
                        <a:spcAft>
                          <a:spcPts val="0"/>
                        </a:spcAft>
                      </a:pPr>
                      <a:r>
                        <a:rPr lang="en-US" sz="1800" b="0" kern="100" dirty="0">
                          <a:effectLst/>
                        </a:rPr>
                        <a:t>16</a:t>
                      </a:r>
                      <a:endParaRPr lang="zh-CN" sz="1400" b="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34</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a:effectLst/>
                        </a:rPr>
                        <a:t>16</a:t>
                      </a:r>
                      <a:endParaRPr lang="zh-CN" sz="1400" kern="10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rPr>
                        <a:t>35</a:t>
                      </a:r>
                      <a:endParaRPr lang="zh-CN" sz="1400" kern="100" dirty="0">
                        <a:effectLst/>
                        <a:latin typeface="Calibri" pitchFamily="34" charset="0"/>
                        <a:ea typeface="宋体"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a:ea typeface="宋体" pitchFamily="2" charset="-122"/>
              </a:rPr>
              <a:t>DES</a:t>
            </a:r>
            <a:r>
              <a:rPr lang="zh-CN" altLang="en-US">
                <a:ea typeface="宋体" pitchFamily="2" charset="-122"/>
              </a:rPr>
              <a:t>雪崩效应的例子</a:t>
            </a:r>
            <a:endParaRPr lang="zh-CN" altLang="en-US">
              <a:ea typeface="宋体" pitchFamily="2" charset="-122"/>
            </a:endParaRPr>
          </a:p>
        </p:txBody>
      </p:sp>
      <p:sp>
        <p:nvSpPr>
          <p:cNvPr id="38916" name="Rectangle 3"/>
          <p:cNvSpPr>
            <a:spLocks noGrp="1" noChangeArrowheads="1"/>
          </p:cNvSpPr>
          <p:nvPr>
            <p:ph idx="1"/>
          </p:nvPr>
        </p:nvSpPr>
        <p:spPr/>
        <p:txBody>
          <a:bodyPr/>
          <a:lstStyle/>
          <a:p>
            <a:pPr eaLnBrk="1" hangingPunct="1">
              <a:lnSpc>
                <a:spcPct val="80000"/>
              </a:lnSpc>
            </a:pPr>
            <a:r>
              <a:rPr lang="zh-CN" altLang="en-US" dirty="0">
                <a:ea typeface="宋体" pitchFamily="2" charset="-122"/>
              </a:rPr>
              <a:t>表中（</a:t>
            </a:r>
            <a:r>
              <a:rPr lang="en-US" altLang="zh-CN" dirty="0">
                <a:ea typeface="宋体" pitchFamily="2" charset="-122"/>
              </a:rPr>
              <a:t>a）</a:t>
            </a:r>
            <a:r>
              <a:rPr lang="zh-CN" altLang="en-US" dirty="0">
                <a:ea typeface="宋体" pitchFamily="2" charset="-122"/>
              </a:rPr>
              <a:t>显示的是只差一个比特的两个明文：</a:t>
            </a:r>
            <a:endParaRPr lang="zh-CN" altLang="en-US" dirty="0">
              <a:ea typeface="宋体" pitchFamily="2" charset="-122"/>
            </a:endParaRPr>
          </a:p>
          <a:p>
            <a:pPr lvl="1" eaLnBrk="1" hangingPunct="1">
              <a:lnSpc>
                <a:spcPct val="80000"/>
              </a:lnSpc>
            </a:pPr>
            <a:r>
              <a:rPr lang="zh-CN" altLang="en-US" dirty="0">
                <a:solidFill>
                  <a:srgbClr val="FF0000"/>
                </a:solidFill>
                <a:ea typeface="宋体" pitchFamily="2" charset="-122"/>
              </a:rPr>
              <a:t>0</a:t>
            </a:r>
            <a:r>
              <a:rPr lang="zh-CN" altLang="en-US" dirty="0">
                <a:ea typeface="宋体" pitchFamily="2" charset="-122"/>
              </a:rPr>
              <a:t>0000000 00000000 00000000 00000000 00000000 00000000 00000000 00000000</a:t>
            </a:r>
            <a:endParaRPr lang="zh-CN" altLang="en-US" dirty="0">
              <a:ea typeface="宋体" pitchFamily="2" charset="-122"/>
            </a:endParaRPr>
          </a:p>
          <a:p>
            <a:pPr lvl="1" eaLnBrk="1" hangingPunct="1">
              <a:lnSpc>
                <a:spcPct val="80000"/>
              </a:lnSpc>
            </a:pPr>
            <a:r>
              <a:rPr lang="zh-CN" altLang="en-US" dirty="0">
                <a:solidFill>
                  <a:srgbClr val="FF0000"/>
                </a:solidFill>
                <a:ea typeface="宋体" pitchFamily="2" charset="-122"/>
              </a:rPr>
              <a:t>1</a:t>
            </a:r>
            <a:r>
              <a:rPr lang="zh-CN" altLang="en-US" dirty="0">
                <a:ea typeface="宋体" pitchFamily="2" charset="-122"/>
              </a:rPr>
              <a:t>0000000 00000000 00000000 00000000 00000000 00000000 00000000 00000000</a:t>
            </a:r>
            <a:endParaRPr lang="zh-CN" altLang="en-US" dirty="0">
              <a:ea typeface="宋体" pitchFamily="2" charset="-122"/>
            </a:endParaRPr>
          </a:p>
          <a:p>
            <a:pPr eaLnBrk="1" hangingPunct="1">
              <a:lnSpc>
                <a:spcPct val="80000"/>
              </a:lnSpc>
            </a:pPr>
            <a:r>
              <a:rPr lang="zh-CN" altLang="en-US" dirty="0">
                <a:ea typeface="宋体" pitchFamily="2" charset="-122"/>
              </a:rPr>
              <a:t>密钥：0000001 1001011 0100100 1100010 0011100 0011000 0011100 0110010</a:t>
            </a:r>
            <a:endParaRPr lang="zh-CN" altLang="en-US" dirty="0">
              <a:ea typeface="宋体" pitchFamily="2" charset="-122"/>
            </a:endParaRPr>
          </a:p>
          <a:p>
            <a:pPr eaLnBrk="1" hangingPunct="1">
              <a:lnSpc>
                <a:spcPct val="80000"/>
              </a:lnSpc>
            </a:pPr>
            <a:r>
              <a:rPr lang="zh-CN" altLang="en-US" dirty="0">
                <a:ea typeface="宋体" pitchFamily="2" charset="-122"/>
              </a:rPr>
              <a:t>在3次循环之后，密文有21个比特不同。</a:t>
            </a:r>
            <a:endParaRPr lang="en-US" altLang="zh-CN" dirty="0">
              <a:ea typeface="宋体" pitchFamily="2" charset="-122"/>
            </a:endParaRPr>
          </a:p>
          <a:p>
            <a:pPr eaLnBrk="1" hangingPunct="1">
              <a:lnSpc>
                <a:spcPct val="80000"/>
              </a:lnSpc>
            </a:pPr>
            <a:r>
              <a:rPr lang="zh-CN" altLang="en-US" dirty="0">
                <a:ea typeface="宋体" pitchFamily="2" charset="-122"/>
              </a:rPr>
              <a:t>完成全部</a:t>
            </a:r>
            <a:r>
              <a:rPr lang="en-US" altLang="zh-CN" dirty="0">
                <a:ea typeface="宋体" pitchFamily="2" charset="-122"/>
              </a:rPr>
              <a:t>16</a:t>
            </a:r>
            <a:r>
              <a:rPr lang="zh-CN" altLang="en-US" dirty="0">
                <a:ea typeface="宋体" pitchFamily="2" charset="-122"/>
              </a:rPr>
              <a:t>次循环后，两个密文有34个比特不同。</a:t>
            </a:r>
            <a:endParaRPr lang="zh-CN" altLang="en-US" dirty="0">
              <a:ea typeface="宋体" pitchFamily="2" charset="-122"/>
            </a:endParaRPr>
          </a:p>
        </p:txBody>
      </p:sp>
      <p:sp>
        <p:nvSpPr>
          <p:cNvPr id="38914" name="灯片编号占位符 5"/>
          <p:cNvSpPr>
            <a:spLocks noGrp="1"/>
          </p:cNvSpPr>
          <p:nvPr>
            <p:ph type="sldNum" sz="quarter" idx="12"/>
          </p:nvPr>
        </p:nvSpPr>
        <p:spPr>
          <a:xfrm>
            <a:off x="8305800" y="6172200"/>
            <a:ext cx="1905000" cy="457200"/>
          </a:xfrm>
          <a:prstGeom prst="rect">
            <a:avLst/>
          </a:prstGeom>
          <a:noFill/>
        </p:spPr>
        <p:txBody>
          <a:bodyPr/>
          <a:lstStyle/>
          <a:p>
            <a:fld id="{446B367F-89C8-4E39-B64C-CFE2540B9D91}" type="slidenum">
              <a:rPr lang="zh-CN" altLang="en-US" smtClean="0"/>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a:ea typeface="宋体" pitchFamily="2" charset="-122"/>
              </a:rPr>
              <a:t>DES</a:t>
            </a:r>
            <a:r>
              <a:rPr lang="zh-CN" altLang="en-US">
                <a:ea typeface="宋体" pitchFamily="2" charset="-122"/>
              </a:rPr>
              <a:t>雪崩效应的例子</a:t>
            </a:r>
            <a:endParaRPr lang="zh-CN" altLang="en-US">
              <a:ea typeface="宋体" pitchFamily="2" charset="-122"/>
            </a:endParaRPr>
          </a:p>
        </p:txBody>
      </p:sp>
      <p:sp>
        <p:nvSpPr>
          <p:cNvPr id="39940" name="Rectangle 3"/>
          <p:cNvSpPr>
            <a:spLocks noGrp="1" noChangeArrowheads="1"/>
          </p:cNvSpPr>
          <p:nvPr>
            <p:ph idx="1"/>
          </p:nvPr>
        </p:nvSpPr>
        <p:spPr/>
        <p:txBody>
          <a:bodyPr/>
          <a:lstStyle/>
          <a:p>
            <a:pPr eaLnBrk="1" hangingPunct="1">
              <a:lnSpc>
                <a:spcPct val="80000"/>
              </a:lnSpc>
            </a:pPr>
            <a:r>
              <a:rPr lang="zh-CN" altLang="en-US" dirty="0">
                <a:ea typeface="宋体" pitchFamily="2" charset="-122"/>
              </a:rPr>
              <a:t>表中（</a:t>
            </a:r>
            <a:r>
              <a:rPr lang="en-US" altLang="zh-CN" dirty="0">
                <a:ea typeface="宋体" pitchFamily="2" charset="-122"/>
              </a:rPr>
              <a:t>b）</a:t>
            </a:r>
            <a:r>
              <a:rPr lang="zh-CN" altLang="en-US" dirty="0">
                <a:ea typeface="宋体" pitchFamily="2" charset="-122"/>
              </a:rPr>
              <a:t>示出一个类似的测试，其中有一个明文输入：01101000 10000101 0010111 01111010 00010011 01110110 11101011 10100100</a:t>
            </a:r>
            <a:endParaRPr lang="zh-CN" altLang="en-US" dirty="0">
              <a:ea typeface="宋体" pitchFamily="2" charset="-122"/>
            </a:endParaRPr>
          </a:p>
          <a:p>
            <a:pPr eaLnBrk="1" hangingPunct="1">
              <a:lnSpc>
                <a:spcPct val="80000"/>
              </a:lnSpc>
            </a:pPr>
            <a:r>
              <a:rPr lang="zh-CN" altLang="en-US" dirty="0">
                <a:ea typeface="宋体" pitchFamily="2" charset="-122"/>
              </a:rPr>
              <a:t>二两个密钥有一个比特不同：</a:t>
            </a:r>
            <a:endParaRPr lang="zh-CN" altLang="en-US" dirty="0">
              <a:ea typeface="宋体" pitchFamily="2" charset="-122"/>
            </a:endParaRPr>
          </a:p>
          <a:p>
            <a:pPr lvl="1" eaLnBrk="1" hangingPunct="1">
              <a:lnSpc>
                <a:spcPct val="80000"/>
              </a:lnSpc>
            </a:pPr>
            <a:r>
              <a:rPr lang="zh-CN" altLang="en-US" dirty="0">
                <a:solidFill>
                  <a:srgbClr val="FF0000"/>
                </a:solidFill>
                <a:ea typeface="宋体" pitchFamily="2" charset="-122"/>
              </a:rPr>
              <a:t>1</a:t>
            </a:r>
            <a:r>
              <a:rPr lang="zh-CN" altLang="en-US" dirty="0">
                <a:ea typeface="宋体" pitchFamily="2" charset="-122"/>
              </a:rPr>
              <a:t>110010 1111011 1101111 0011000 0011101 0000100 0110001 11011100</a:t>
            </a:r>
            <a:endParaRPr lang="zh-CN" altLang="en-US" dirty="0">
              <a:ea typeface="宋体" pitchFamily="2" charset="-122"/>
            </a:endParaRPr>
          </a:p>
          <a:p>
            <a:pPr lvl="1" eaLnBrk="1" hangingPunct="1">
              <a:lnSpc>
                <a:spcPct val="80000"/>
              </a:lnSpc>
            </a:pPr>
            <a:r>
              <a:rPr lang="zh-CN" altLang="en-US" dirty="0">
                <a:solidFill>
                  <a:srgbClr val="FF0000"/>
                </a:solidFill>
                <a:ea typeface="宋体" pitchFamily="2" charset="-122"/>
              </a:rPr>
              <a:t>0</a:t>
            </a:r>
            <a:r>
              <a:rPr lang="zh-CN" altLang="en-US" dirty="0">
                <a:ea typeface="宋体" pitchFamily="2" charset="-122"/>
              </a:rPr>
              <a:t>110010 1111011 1101111 0011000 0011101 0000100 0110001 11011100</a:t>
            </a:r>
            <a:endParaRPr lang="zh-CN" altLang="en-US" dirty="0">
              <a:ea typeface="宋体" pitchFamily="2" charset="-122"/>
            </a:endParaRPr>
          </a:p>
          <a:p>
            <a:pPr eaLnBrk="1" hangingPunct="1">
              <a:lnSpc>
                <a:spcPct val="80000"/>
              </a:lnSpc>
            </a:pPr>
            <a:r>
              <a:rPr lang="zh-CN" altLang="en-US" dirty="0">
                <a:ea typeface="宋体" pitchFamily="2" charset="-122"/>
              </a:rPr>
              <a:t>密文最终有</a:t>
            </a:r>
            <a:r>
              <a:rPr lang="en-US" altLang="zh-CN" dirty="0">
                <a:ea typeface="宋体" pitchFamily="2" charset="-122"/>
              </a:rPr>
              <a:t>35</a:t>
            </a:r>
            <a:r>
              <a:rPr lang="zh-CN" altLang="en-US" dirty="0">
                <a:ea typeface="宋体" pitchFamily="2" charset="-122"/>
              </a:rPr>
              <a:t>个比特不同，雪崩效应在几轮循环之后就显现出来。</a:t>
            </a:r>
            <a:endParaRPr lang="zh-CN" altLang="en-US" dirty="0">
              <a:ea typeface="宋体" pitchFamily="2" charset="-122"/>
            </a:endParaRPr>
          </a:p>
        </p:txBody>
      </p:sp>
      <p:sp>
        <p:nvSpPr>
          <p:cNvPr id="39938" name="灯片编号占位符 5"/>
          <p:cNvSpPr>
            <a:spLocks noGrp="1"/>
          </p:cNvSpPr>
          <p:nvPr>
            <p:ph type="sldNum" sz="quarter" idx="12"/>
          </p:nvPr>
        </p:nvSpPr>
        <p:spPr>
          <a:xfrm>
            <a:off x="8305800" y="6172200"/>
            <a:ext cx="1905000" cy="457200"/>
          </a:xfrm>
          <a:prstGeom prst="rect">
            <a:avLst/>
          </a:prstGeom>
          <a:noFill/>
        </p:spPr>
        <p:txBody>
          <a:bodyPr/>
          <a:lstStyle/>
          <a:p>
            <a:fld id="{263FE182-6465-44A8-97F1-5219CC1D1B3D}" type="slidenum">
              <a:rPr lang="zh-CN" altLang="en-US" smtClean="0"/>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dirty="0">
                <a:ea typeface="宋体" pitchFamily="2" charset="-122"/>
              </a:rPr>
              <a:t>雪崩效应</a:t>
            </a:r>
            <a:endParaRPr lang="zh-CN" altLang="en-US" dirty="0">
              <a:ea typeface="宋体" pitchFamily="2" charset="-122"/>
            </a:endParaRPr>
          </a:p>
        </p:txBody>
      </p:sp>
      <p:sp>
        <p:nvSpPr>
          <p:cNvPr id="40963" name="内容占位符 2"/>
          <p:cNvSpPr>
            <a:spLocks noGrp="1"/>
          </p:cNvSpPr>
          <p:nvPr>
            <p:ph idx="1"/>
          </p:nvPr>
        </p:nvSpPr>
        <p:spPr/>
        <p:txBody>
          <a:bodyPr/>
          <a:lstStyle/>
          <a:p>
            <a:pPr eaLnBrk="1" hangingPunct="1"/>
            <a:r>
              <a:rPr lang="zh-CN" altLang="en-US" dirty="0">
                <a:ea typeface="宋体" pitchFamily="2" charset="-122"/>
              </a:rPr>
              <a:t>明文变化</a:t>
            </a:r>
            <a:r>
              <a:rPr lang="en-US" altLang="zh-CN" dirty="0">
                <a:ea typeface="宋体" pitchFamily="2" charset="-122"/>
              </a:rPr>
              <a:t>1bit</a:t>
            </a:r>
            <a:r>
              <a:rPr lang="zh-CN" altLang="en-US" dirty="0">
                <a:ea typeface="宋体" pitchFamily="2" charset="-122"/>
              </a:rPr>
              <a:t>，密文变化</a:t>
            </a:r>
            <a:r>
              <a:rPr lang="en-US" altLang="zh-CN" dirty="0">
                <a:ea typeface="宋体" pitchFamily="2" charset="-122"/>
              </a:rPr>
              <a:t>32bit</a:t>
            </a:r>
            <a:endParaRPr lang="en-US" altLang="zh-CN" dirty="0">
              <a:ea typeface="宋体" pitchFamily="2" charset="-122"/>
            </a:endParaRPr>
          </a:p>
          <a:p>
            <a:pPr eaLnBrk="1" hangingPunct="1"/>
            <a:r>
              <a:rPr lang="zh-CN" altLang="en-US" dirty="0">
                <a:ea typeface="宋体" pitchFamily="2" charset="-122"/>
              </a:rPr>
              <a:t>如果是</a:t>
            </a:r>
            <a:r>
              <a:rPr lang="en-US" altLang="zh-CN" dirty="0">
                <a:ea typeface="宋体" pitchFamily="2" charset="-122"/>
              </a:rPr>
              <a:t>128bit</a:t>
            </a:r>
            <a:r>
              <a:rPr lang="zh-CN" altLang="en-US" dirty="0">
                <a:ea typeface="宋体" pitchFamily="2" charset="-122"/>
              </a:rPr>
              <a:t>的分组，理想的分组算法表现是：</a:t>
            </a:r>
            <a:endParaRPr lang="en-US" altLang="zh-CN" dirty="0">
              <a:ea typeface="宋体" pitchFamily="2" charset="-122"/>
            </a:endParaRPr>
          </a:p>
          <a:p>
            <a:pPr lvl="1" eaLnBrk="1" hangingPunct="1"/>
            <a:r>
              <a:rPr lang="zh-CN" altLang="en-US" dirty="0">
                <a:ea typeface="宋体" pitchFamily="2" charset="-122"/>
              </a:rPr>
              <a:t>明文完全不同，密文有</a:t>
            </a:r>
            <a:r>
              <a:rPr lang="en-US" altLang="zh-CN" dirty="0">
                <a:ea typeface="宋体" pitchFamily="2" charset="-122"/>
              </a:rPr>
              <a:t>64bit</a:t>
            </a:r>
            <a:r>
              <a:rPr lang="zh-CN" altLang="en-US" dirty="0">
                <a:ea typeface="宋体" pitchFamily="2" charset="-122"/>
              </a:rPr>
              <a:t>相同</a:t>
            </a:r>
            <a:endParaRPr lang="en-US" altLang="zh-CN" dirty="0">
              <a:ea typeface="宋体" pitchFamily="2" charset="-122"/>
            </a:endParaRPr>
          </a:p>
          <a:p>
            <a:pPr lvl="1" eaLnBrk="1" hangingPunct="1"/>
            <a:r>
              <a:rPr lang="zh-CN" altLang="en-US" dirty="0">
                <a:ea typeface="宋体" pitchFamily="2" charset="-122"/>
              </a:rPr>
              <a:t>明文相差</a:t>
            </a:r>
            <a:r>
              <a:rPr lang="en-US" altLang="zh-CN" dirty="0">
                <a:ea typeface="宋体" pitchFamily="2" charset="-122"/>
              </a:rPr>
              <a:t>1bit</a:t>
            </a:r>
            <a:r>
              <a:rPr lang="zh-CN" altLang="en-US" dirty="0">
                <a:ea typeface="宋体" pitchFamily="2" charset="-122"/>
              </a:rPr>
              <a:t>，密文之间有</a:t>
            </a:r>
            <a:r>
              <a:rPr lang="en-US" altLang="zh-CN" dirty="0">
                <a:ea typeface="宋体" pitchFamily="2" charset="-122"/>
              </a:rPr>
              <a:t>64bit</a:t>
            </a:r>
            <a:r>
              <a:rPr lang="zh-CN" altLang="en-US" dirty="0">
                <a:ea typeface="宋体" pitchFamily="2" charset="-122"/>
              </a:rPr>
              <a:t>不同</a:t>
            </a:r>
            <a:endParaRPr lang="zh-CN" altLang="en-US" dirty="0">
              <a:ea typeface="宋体" pitchFamily="2" charset="-122"/>
            </a:endParaRPr>
          </a:p>
        </p:txBody>
      </p:sp>
      <p:sp>
        <p:nvSpPr>
          <p:cNvPr id="40964" name="灯片编号占位符 3"/>
          <p:cNvSpPr>
            <a:spLocks noGrp="1"/>
          </p:cNvSpPr>
          <p:nvPr>
            <p:ph type="sldNum" sz="quarter" idx="12"/>
          </p:nvPr>
        </p:nvSpPr>
        <p:spPr>
          <a:xfrm>
            <a:off x="8305800" y="6172200"/>
            <a:ext cx="1905000" cy="457200"/>
          </a:xfrm>
          <a:prstGeom prst="rect">
            <a:avLst/>
          </a:prstGeom>
          <a:noFill/>
        </p:spPr>
        <p:txBody>
          <a:bodyPr/>
          <a:lstStyle/>
          <a:p>
            <a:fld id="{C621601F-5D2A-4F6C-A891-085EEA883531}" type="slidenum">
              <a:rPr lang="zh-CN" altLang="en-US"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a:t>
            </a:r>
            <a:r>
              <a:rPr lang="zh-CN" altLang="en-US" dirty="0"/>
              <a:t>实现</a:t>
            </a:r>
            <a:endParaRPr lang="zh-CN" altLang="en-US" dirty="0"/>
          </a:p>
        </p:txBody>
      </p:sp>
      <p:sp>
        <p:nvSpPr>
          <p:cNvPr id="3" name="内容占位符 2"/>
          <p:cNvSpPr>
            <a:spLocks noGrp="1"/>
          </p:cNvSpPr>
          <p:nvPr>
            <p:ph idx="1"/>
          </p:nvPr>
        </p:nvSpPr>
        <p:spPr/>
        <p:txBody>
          <a:bodyPr/>
          <a:lstStyle/>
          <a:p>
            <a:r>
              <a:rPr lang="zh-CN" altLang="en-US" dirty="0"/>
              <a:t>美国数字设备公司（</a:t>
            </a:r>
            <a:r>
              <a:rPr lang="en-US" altLang="zh-CN" dirty="0"/>
              <a:t>DEC）</a:t>
            </a:r>
            <a:r>
              <a:rPr lang="zh-CN" altLang="en-US" dirty="0"/>
              <a:t>开发的一个</a:t>
            </a:r>
            <a:r>
              <a:rPr lang="en-US" altLang="zh-CN" dirty="0"/>
              <a:t>DES</a:t>
            </a:r>
            <a:r>
              <a:rPr lang="zh-CN" altLang="en-US" dirty="0"/>
              <a:t>芯片样品，数据加/解密速率达1</a:t>
            </a:r>
            <a:r>
              <a:rPr lang="en-US" altLang="zh-CN" dirty="0"/>
              <a:t>G</a:t>
            </a:r>
            <a:r>
              <a:rPr lang="zh-CN" altLang="en-US" dirty="0"/>
              <a:t>比特/秒，能在1秒内加密一千五百六十万个数据分组</a:t>
            </a:r>
            <a:endParaRPr lang="zh-CN" altLang="en-US" dirty="0"/>
          </a:p>
          <a:p>
            <a:r>
              <a:rPr lang="zh-CN" altLang="en-US" dirty="0"/>
              <a:t>在</a:t>
            </a:r>
            <a:r>
              <a:rPr lang="en-US" altLang="zh-CN" dirty="0"/>
              <a:t>IBM3090</a:t>
            </a:r>
            <a:r>
              <a:rPr lang="zh-CN" altLang="en-US" dirty="0"/>
              <a:t>大型机上的</a:t>
            </a:r>
            <a:r>
              <a:rPr lang="en-US" altLang="zh-CN" dirty="0"/>
              <a:t>DES</a:t>
            </a:r>
            <a:r>
              <a:rPr lang="zh-CN" altLang="en-US" dirty="0"/>
              <a:t>软件实现方法每秒能完成32000次加密</a:t>
            </a:r>
            <a:endParaRPr lang="zh-CN" altLang="en-US"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a:t>
            </a:r>
            <a:r>
              <a:rPr lang="zh-CN" altLang="en-US" dirty="0"/>
              <a:t>的安全性</a:t>
            </a:r>
            <a:endParaRPr lang="zh-CN" altLang="en-US" dirty="0"/>
          </a:p>
        </p:txBody>
      </p:sp>
      <p:sp>
        <p:nvSpPr>
          <p:cNvPr id="3" name="内容占位符 2"/>
          <p:cNvSpPr>
            <a:spLocks noGrp="1"/>
          </p:cNvSpPr>
          <p:nvPr>
            <p:ph idx="1"/>
          </p:nvPr>
        </p:nvSpPr>
        <p:spPr/>
        <p:txBody>
          <a:bodyPr/>
          <a:lstStyle/>
          <a:p>
            <a:r>
              <a:rPr lang="zh-CN" altLang="en-US" dirty="0"/>
              <a:t>对</a:t>
            </a:r>
            <a:r>
              <a:rPr lang="en-US" altLang="zh-CN" dirty="0"/>
              <a:t>DES</a:t>
            </a:r>
            <a:r>
              <a:rPr lang="zh-CN" altLang="en-US" dirty="0"/>
              <a:t>安全性批评意见中，较为一致的看法是</a:t>
            </a:r>
            <a:r>
              <a:rPr lang="en-US" altLang="zh-CN" dirty="0"/>
              <a:t>DES</a:t>
            </a:r>
            <a:r>
              <a:rPr lang="zh-CN" altLang="en-US" dirty="0"/>
              <a:t>的密钥太短，其密钥长度为56比特，密钥量为2</a:t>
            </a:r>
            <a:r>
              <a:rPr lang="zh-CN" altLang="en-US" baseline="30000" dirty="0"/>
              <a:t>56</a:t>
            </a:r>
            <a:r>
              <a:rPr lang="zh-CN" altLang="en-US" dirty="0"/>
              <a:t>（ 10</a:t>
            </a:r>
            <a:r>
              <a:rPr lang="zh-CN" altLang="en-US" baseline="30000" dirty="0"/>
              <a:t>17</a:t>
            </a:r>
            <a:r>
              <a:rPr lang="zh-CN" altLang="en-US" dirty="0"/>
              <a:t> ）个，不能抵抗穷搜索攻击，事实证明的确如此</a:t>
            </a:r>
            <a:endParaRPr lang="zh-CN" altLang="en-US" dirty="0"/>
          </a:p>
          <a:p>
            <a:pPr lvl="1"/>
            <a:r>
              <a:rPr lang="zh-CN" altLang="en-US" dirty="0"/>
              <a:t>1997年</a:t>
            </a:r>
            <a:r>
              <a:rPr lang="en-US" altLang="zh-CN" dirty="0"/>
              <a:t>RSA</a:t>
            </a:r>
            <a:r>
              <a:rPr lang="zh-CN" altLang="en-US" dirty="0"/>
              <a:t>公司的破解挑战，已知密文和明文部分。</a:t>
            </a:r>
            <a:r>
              <a:rPr lang="en-US" altLang="zh-CN" dirty="0" err="1"/>
              <a:t>Rocke</a:t>
            </a:r>
            <a:r>
              <a:rPr lang="en-US" altLang="zh-CN" dirty="0"/>
              <a:t> </a:t>
            </a:r>
            <a:r>
              <a:rPr lang="en-US" altLang="zh-CN" dirty="0" err="1"/>
              <a:t>Verser</a:t>
            </a:r>
            <a:r>
              <a:rPr lang="zh-CN" altLang="en-US" dirty="0"/>
              <a:t>通过互联网上的数万台计算机合作，用96天得到了</a:t>
            </a:r>
            <a:r>
              <a:rPr lang="en-US" altLang="zh-CN" dirty="0"/>
              <a:t>DES</a:t>
            </a:r>
            <a:r>
              <a:rPr lang="zh-CN" altLang="en-US" dirty="0"/>
              <a:t>的密钥。</a:t>
            </a:r>
            <a:endParaRPr lang="zh-CN" altLang="en-US" dirty="0"/>
          </a:p>
          <a:p>
            <a:pPr lvl="1"/>
            <a:r>
              <a:rPr lang="zh-CN" altLang="en-US" dirty="0"/>
              <a:t>1998年，电子边境基金学会（</a:t>
            </a:r>
            <a:r>
              <a:rPr lang="en-US" altLang="zh-CN" dirty="0"/>
              <a:t>EFF）</a:t>
            </a:r>
            <a:r>
              <a:rPr lang="zh-CN" altLang="en-US" dirty="0"/>
              <a:t>使用一台25万美金的电脑在56小时内破译了56位</a:t>
            </a:r>
            <a:r>
              <a:rPr lang="en-US" altLang="zh-CN" dirty="0"/>
              <a:t>DES</a:t>
            </a:r>
            <a:endParaRPr lang="zh-CN" altLang="en-US" dirty="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ea typeface="宋体" pitchFamily="2" charset="-122"/>
              </a:rPr>
              <a:t>三重</a:t>
            </a:r>
            <a:r>
              <a:rPr lang="en-US" altLang="zh-CN">
                <a:ea typeface="宋体" pitchFamily="2" charset="-122"/>
              </a:rPr>
              <a:t>DES</a:t>
            </a:r>
            <a:endParaRPr lang="en-US" altLang="zh-CN">
              <a:ea typeface="宋体" pitchFamily="2" charset="-122"/>
            </a:endParaRPr>
          </a:p>
        </p:txBody>
      </p:sp>
      <p:sp>
        <p:nvSpPr>
          <p:cNvPr id="44036" name="Rectangle 3"/>
          <p:cNvSpPr>
            <a:spLocks noGrp="1" noChangeArrowheads="1"/>
          </p:cNvSpPr>
          <p:nvPr>
            <p:ph idx="1"/>
          </p:nvPr>
        </p:nvSpPr>
        <p:spPr/>
        <p:txBody>
          <a:bodyPr/>
          <a:lstStyle/>
          <a:p>
            <a:pPr eaLnBrk="1" hangingPunct="1"/>
            <a:r>
              <a:rPr lang="zh-CN" altLang="en-US">
                <a:ea typeface="宋体" pitchFamily="2" charset="-122"/>
              </a:rPr>
              <a:t>三重</a:t>
            </a:r>
            <a:r>
              <a:rPr lang="en-US" altLang="zh-CN">
                <a:ea typeface="宋体" pitchFamily="2" charset="-122"/>
              </a:rPr>
              <a:t>DES</a:t>
            </a:r>
            <a:r>
              <a:rPr lang="zh-CN" altLang="en-US">
                <a:ea typeface="宋体" pitchFamily="2" charset="-122"/>
              </a:rPr>
              <a:t>其实就是</a:t>
            </a:r>
            <a:r>
              <a:rPr lang="en-US" altLang="zh-CN">
                <a:ea typeface="宋体" pitchFamily="2" charset="-122"/>
              </a:rPr>
              <a:t>DES</a:t>
            </a:r>
            <a:r>
              <a:rPr lang="zh-CN" altLang="en-US">
                <a:ea typeface="宋体" pitchFamily="2" charset="-122"/>
              </a:rPr>
              <a:t>算法的加强</a:t>
            </a:r>
            <a:endParaRPr lang="zh-CN" altLang="en-US">
              <a:ea typeface="宋体" pitchFamily="2" charset="-122"/>
            </a:endParaRPr>
          </a:p>
          <a:p>
            <a:pPr lvl="1" eaLnBrk="1" hangingPunct="1"/>
            <a:r>
              <a:rPr lang="en-US" altLang="zh-CN">
                <a:ea typeface="宋体" pitchFamily="2" charset="-122"/>
              </a:rPr>
              <a:t>DES</a:t>
            </a:r>
            <a:r>
              <a:rPr lang="zh-CN" altLang="en-US">
                <a:ea typeface="宋体" pitchFamily="2" charset="-122"/>
              </a:rPr>
              <a:t>密钥只有56 </a:t>
            </a:r>
            <a:r>
              <a:rPr lang="en-US" altLang="zh-CN">
                <a:ea typeface="宋体" pitchFamily="2" charset="-122"/>
              </a:rPr>
              <a:t>bit</a:t>
            </a:r>
            <a:endParaRPr lang="en-US" altLang="zh-CN">
              <a:ea typeface="宋体" pitchFamily="2" charset="-122"/>
            </a:endParaRPr>
          </a:p>
          <a:p>
            <a:pPr lvl="1" eaLnBrk="1" hangingPunct="1"/>
            <a:r>
              <a:rPr lang="en-US" altLang="zh-CN">
                <a:ea typeface="宋体" pitchFamily="2" charset="-122"/>
              </a:rPr>
              <a:t>3DES</a:t>
            </a:r>
            <a:endParaRPr lang="en-US" altLang="zh-CN">
              <a:ea typeface="宋体" pitchFamily="2" charset="-122"/>
            </a:endParaRPr>
          </a:p>
          <a:p>
            <a:pPr eaLnBrk="1" hangingPunct="1"/>
            <a:r>
              <a:rPr lang="zh-CN" altLang="en-US">
                <a:ea typeface="宋体" pitchFamily="2" charset="-122"/>
              </a:rPr>
              <a:t>通常，三重</a:t>
            </a:r>
            <a:r>
              <a:rPr lang="en-US" altLang="zh-CN">
                <a:ea typeface="宋体" pitchFamily="2" charset="-122"/>
              </a:rPr>
              <a:t>DES</a:t>
            </a:r>
            <a:r>
              <a:rPr lang="zh-CN" altLang="en-US">
                <a:ea typeface="宋体" pitchFamily="2" charset="-122"/>
              </a:rPr>
              <a:t>的密钥长度是112 </a:t>
            </a:r>
            <a:r>
              <a:rPr lang="en-US" altLang="zh-CN">
                <a:ea typeface="宋体" pitchFamily="2" charset="-122"/>
              </a:rPr>
              <a:t>bit，</a:t>
            </a:r>
            <a:r>
              <a:rPr lang="zh-CN" altLang="en-US">
                <a:ea typeface="宋体" pitchFamily="2" charset="-122"/>
              </a:rPr>
              <a:t>就是2个</a:t>
            </a:r>
            <a:r>
              <a:rPr lang="en-US" altLang="zh-CN">
                <a:ea typeface="宋体" pitchFamily="2" charset="-122"/>
              </a:rPr>
              <a:t>DES</a:t>
            </a:r>
            <a:r>
              <a:rPr lang="zh-CN" altLang="en-US">
                <a:ea typeface="宋体" pitchFamily="2" charset="-122"/>
              </a:rPr>
              <a:t>密钥的组成。</a:t>
            </a:r>
            <a:endParaRPr lang="zh-CN" altLang="en-US">
              <a:ea typeface="宋体" pitchFamily="2" charset="-122"/>
            </a:endParaRPr>
          </a:p>
          <a:p>
            <a:pPr lvl="1" eaLnBrk="1" hangingPunct="1"/>
            <a:r>
              <a:rPr lang="zh-CN" altLang="en-US">
                <a:ea typeface="宋体" pitchFamily="2" charset="-122"/>
              </a:rPr>
              <a:t>也有人使用3密钥的168 </a:t>
            </a:r>
            <a:r>
              <a:rPr lang="en-US" altLang="zh-CN">
                <a:ea typeface="宋体" pitchFamily="2" charset="-122"/>
              </a:rPr>
              <a:t>bit，</a:t>
            </a:r>
            <a:r>
              <a:rPr lang="zh-CN" altLang="en-US">
                <a:ea typeface="宋体" pitchFamily="2" charset="-122"/>
              </a:rPr>
              <a:t>较少。</a:t>
            </a:r>
            <a:endParaRPr lang="en-US" altLang="zh-CN">
              <a:ea typeface="宋体" pitchFamily="2" charset="-122"/>
            </a:endParaRPr>
          </a:p>
        </p:txBody>
      </p:sp>
      <p:sp>
        <p:nvSpPr>
          <p:cNvPr id="44034" name="灯片编号占位符 5"/>
          <p:cNvSpPr>
            <a:spLocks noGrp="1"/>
          </p:cNvSpPr>
          <p:nvPr>
            <p:ph type="sldNum" sz="quarter" idx="12"/>
          </p:nvPr>
        </p:nvSpPr>
        <p:spPr>
          <a:xfrm>
            <a:off x="8305800" y="6172200"/>
            <a:ext cx="1905000" cy="457200"/>
          </a:xfrm>
          <a:prstGeom prst="rect">
            <a:avLst/>
          </a:prstGeom>
          <a:noFill/>
        </p:spPr>
        <p:txBody>
          <a:bodyPr/>
          <a:lstStyle/>
          <a:p>
            <a:fld id="{DE7C8875-381C-4D16-B586-59927DC0AE76}" type="slidenum">
              <a:rPr lang="zh-CN" altLang="en-US" smtClean="0"/>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三重</a:t>
            </a:r>
            <a:r>
              <a:rPr lang="en-US" altLang="zh-CN" dirty="0"/>
              <a:t>DES</a:t>
            </a:r>
            <a:endParaRPr lang="zh-CN" altLang="en-US" dirty="0"/>
          </a:p>
        </p:txBody>
      </p:sp>
      <p:sp>
        <p:nvSpPr>
          <p:cNvPr id="3" name="内容占位符 2"/>
          <p:cNvSpPr>
            <a:spLocks noGrp="1"/>
          </p:cNvSpPr>
          <p:nvPr>
            <p:ph idx="1"/>
          </p:nvPr>
        </p:nvSpPr>
        <p:spPr/>
        <p:txBody>
          <a:bodyPr/>
          <a:lstStyle/>
          <a:p>
            <a:r>
              <a:rPr lang="zh-CN" altLang="en-US" dirty="0"/>
              <a:t>最常用</a:t>
            </a:r>
            <a:r>
              <a:rPr lang="en-US" altLang="zh-CN" dirty="0"/>
              <a:t>EDE</a:t>
            </a:r>
            <a:r>
              <a:rPr lang="zh-CN" altLang="en-US" dirty="0"/>
              <a:t>方案：</a:t>
            </a:r>
            <a:r>
              <a:rPr lang="en-US" altLang="zh-CN" dirty="0"/>
              <a:t>E</a:t>
            </a:r>
            <a:r>
              <a:rPr lang="en-US" altLang="zh-CN" baseline="-25000" dirty="0"/>
              <a:t>k1</a:t>
            </a:r>
            <a:r>
              <a:rPr lang="en-US" altLang="zh-CN" dirty="0"/>
              <a:t>[D</a:t>
            </a:r>
            <a:r>
              <a:rPr lang="en-US" altLang="zh-CN" baseline="-25000" dirty="0"/>
              <a:t>k2</a:t>
            </a:r>
            <a:r>
              <a:rPr lang="en-US" altLang="zh-CN" dirty="0"/>
              <a:t>[E</a:t>
            </a:r>
            <a:r>
              <a:rPr lang="en-US" altLang="zh-CN" baseline="-25000" dirty="0"/>
              <a:t>k1</a:t>
            </a:r>
            <a:r>
              <a:rPr lang="en-US" altLang="zh-CN" dirty="0"/>
              <a:t>[p]]]</a:t>
            </a:r>
            <a:endParaRPr lang="zh-CN" altLang="en-US" dirty="0"/>
          </a:p>
          <a:p>
            <a:endParaRPr lang="zh-CN" altLang="en-US" dirty="0"/>
          </a:p>
        </p:txBody>
      </p:sp>
      <p:grpSp>
        <p:nvGrpSpPr>
          <p:cNvPr id="4" name="Group 4"/>
          <p:cNvGrpSpPr/>
          <p:nvPr/>
        </p:nvGrpSpPr>
        <p:grpSpPr bwMode="auto">
          <a:xfrm>
            <a:off x="3352800" y="2819400"/>
            <a:ext cx="6019800" cy="1295400"/>
            <a:chOff x="432" y="3024"/>
            <a:chExt cx="3792" cy="816"/>
          </a:xfrm>
        </p:grpSpPr>
        <p:sp>
          <p:nvSpPr>
            <p:cNvPr id="5" name="Rectangle 5"/>
            <p:cNvSpPr>
              <a:spLocks noChangeArrowheads="1"/>
            </p:cNvSpPr>
            <p:nvPr/>
          </p:nvSpPr>
          <p:spPr bwMode="auto">
            <a:xfrm>
              <a:off x="1152" y="3552"/>
              <a:ext cx="528" cy="288"/>
            </a:xfrm>
            <a:prstGeom prst="rect">
              <a:avLst/>
            </a:prstGeom>
            <a:solidFill>
              <a:schemeClr val="accent1"/>
            </a:solidFill>
            <a:ln w="9525">
              <a:solidFill>
                <a:schemeClr val="tx1"/>
              </a:solidFill>
              <a:miter lim="800000"/>
            </a:ln>
          </p:spPr>
          <p:txBody>
            <a:bodyPr wrap="none" anchor="ctr"/>
            <a:lstStyle/>
            <a:p>
              <a:pPr algn="ctr"/>
              <a:r>
                <a:rPr lang="en-US" altLang="zh-CN">
                  <a:ea typeface="宋体" pitchFamily="2" charset="-122"/>
                </a:rPr>
                <a:t>E</a:t>
              </a:r>
              <a:endParaRPr lang="en-US" altLang="zh-CN">
                <a:ea typeface="宋体" pitchFamily="2" charset="-122"/>
              </a:endParaRPr>
            </a:p>
          </p:txBody>
        </p:sp>
        <p:sp>
          <p:nvSpPr>
            <p:cNvPr id="6" name="Rectangle 6"/>
            <p:cNvSpPr>
              <a:spLocks noChangeArrowheads="1"/>
            </p:cNvSpPr>
            <p:nvPr/>
          </p:nvSpPr>
          <p:spPr bwMode="auto">
            <a:xfrm>
              <a:off x="2976" y="3552"/>
              <a:ext cx="528" cy="288"/>
            </a:xfrm>
            <a:prstGeom prst="rect">
              <a:avLst/>
            </a:prstGeom>
            <a:solidFill>
              <a:schemeClr val="accent1"/>
            </a:solidFill>
            <a:ln w="9525">
              <a:solidFill>
                <a:schemeClr val="tx1"/>
              </a:solidFill>
              <a:miter lim="800000"/>
            </a:ln>
          </p:spPr>
          <p:txBody>
            <a:bodyPr wrap="none" anchor="ctr"/>
            <a:lstStyle/>
            <a:p>
              <a:pPr algn="ctr"/>
              <a:r>
                <a:rPr lang="en-US" altLang="zh-CN">
                  <a:ea typeface="宋体" pitchFamily="2" charset="-122"/>
                </a:rPr>
                <a:t>E</a:t>
              </a:r>
              <a:endParaRPr lang="en-US" altLang="zh-CN">
                <a:ea typeface="宋体" pitchFamily="2" charset="-122"/>
              </a:endParaRPr>
            </a:p>
          </p:txBody>
        </p:sp>
        <p:sp>
          <p:nvSpPr>
            <p:cNvPr id="7" name="Rectangle 7"/>
            <p:cNvSpPr>
              <a:spLocks noChangeArrowheads="1"/>
            </p:cNvSpPr>
            <p:nvPr/>
          </p:nvSpPr>
          <p:spPr bwMode="auto">
            <a:xfrm>
              <a:off x="2064" y="3552"/>
              <a:ext cx="528" cy="288"/>
            </a:xfrm>
            <a:prstGeom prst="rect">
              <a:avLst/>
            </a:prstGeom>
            <a:solidFill>
              <a:schemeClr val="accent1"/>
            </a:solidFill>
            <a:ln w="9525">
              <a:solidFill>
                <a:schemeClr val="tx1"/>
              </a:solidFill>
              <a:miter lim="800000"/>
            </a:ln>
          </p:spPr>
          <p:txBody>
            <a:bodyPr wrap="none" anchor="ctr"/>
            <a:lstStyle/>
            <a:p>
              <a:pPr algn="ctr"/>
              <a:r>
                <a:rPr lang="en-US" altLang="zh-CN">
                  <a:ea typeface="宋体" pitchFamily="2" charset="-122"/>
                </a:rPr>
                <a:t>D</a:t>
              </a:r>
              <a:endParaRPr lang="en-US" altLang="zh-CN">
                <a:ea typeface="宋体" pitchFamily="2" charset="-122"/>
              </a:endParaRPr>
            </a:p>
          </p:txBody>
        </p:sp>
        <p:sp>
          <p:nvSpPr>
            <p:cNvPr id="8" name="Line 8"/>
            <p:cNvSpPr>
              <a:spLocks noChangeShapeType="1"/>
            </p:cNvSpPr>
            <p:nvPr/>
          </p:nvSpPr>
          <p:spPr bwMode="auto">
            <a:xfrm>
              <a:off x="1680" y="3696"/>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9" name="Line 9"/>
            <p:cNvSpPr>
              <a:spLocks noChangeShapeType="1"/>
            </p:cNvSpPr>
            <p:nvPr/>
          </p:nvSpPr>
          <p:spPr bwMode="auto">
            <a:xfrm>
              <a:off x="2592" y="3696"/>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0" name="Line 10"/>
            <p:cNvSpPr>
              <a:spLocks noChangeShapeType="1"/>
            </p:cNvSpPr>
            <p:nvPr/>
          </p:nvSpPr>
          <p:spPr bwMode="auto">
            <a:xfrm>
              <a:off x="3504" y="3696"/>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1" name="Line 11"/>
            <p:cNvSpPr>
              <a:spLocks noChangeShapeType="1"/>
            </p:cNvSpPr>
            <p:nvPr/>
          </p:nvSpPr>
          <p:spPr bwMode="auto">
            <a:xfrm>
              <a:off x="768" y="3696"/>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12" name="Rectangle 12"/>
            <p:cNvSpPr>
              <a:spLocks noChangeArrowheads="1"/>
            </p:cNvSpPr>
            <p:nvPr/>
          </p:nvSpPr>
          <p:spPr bwMode="auto">
            <a:xfrm>
              <a:off x="432" y="3552"/>
              <a:ext cx="480" cy="288"/>
            </a:xfrm>
            <a:prstGeom prst="rect">
              <a:avLst/>
            </a:prstGeom>
            <a:noFill/>
            <a:ln w="9525">
              <a:noFill/>
              <a:miter lim="800000"/>
            </a:ln>
          </p:spPr>
          <p:txBody>
            <a:bodyPr wrap="none" anchor="ctr"/>
            <a:lstStyle/>
            <a:p>
              <a:pPr algn="ctr"/>
              <a:r>
                <a:rPr lang="en-US" altLang="zh-CN">
                  <a:ea typeface="宋体" pitchFamily="2" charset="-122"/>
                </a:rPr>
                <a:t>P</a:t>
              </a:r>
              <a:endParaRPr lang="en-US" altLang="zh-CN">
                <a:ea typeface="宋体" pitchFamily="2" charset="-122"/>
              </a:endParaRPr>
            </a:p>
          </p:txBody>
        </p:sp>
        <p:sp>
          <p:nvSpPr>
            <p:cNvPr id="13" name="Rectangle 13"/>
            <p:cNvSpPr>
              <a:spLocks noChangeArrowheads="1"/>
            </p:cNvSpPr>
            <p:nvPr/>
          </p:nvSpPr>
          <p:spPr bwMode="auto">
            <a:xfrm>
              <a:off x="1152" y="3024"/>
              <a:ext cx="480" cy="288"/>
            </a:xfrm>
            <a:prstGeom prst="rect">
              <a:avLst/>
            </a:prstGeom>
            <a:noFill/>
            <a:ln w="9525">
              <a:noFill/>
              <a:miter lim="800000"/>
            </a:ln>
          </p:spPr>
          <p:txBody>
            <a:bodyPr wrap="none" anchor="ctr"/>
            <a:lstStyle/>
            <a:p>
              <a:pPr algn="ctr"/>
              <a:r>
                <a:rPr lang="en-US" altLang="zh-CN">
                  <a:ea typeface="宋体" pitchFamily="2" charset="-122"/>
                </a:rPr>
                <a:t>K</a:t>
              </a:r>
              <a:r>
                <a:rPr lang="en-US" altLang="zh-CN" baseline="-30000">
                  <a:ea typeface="宋体" pitchFamily="2" charset="-122"/>
                  <a:cs typeface="Times New Roman" panose="02020603050405020304" pitchFamily="18" charset="0"/>
                </a:rPr>
                <a:t>1</a:t>
              </a:r>
              <a:endParaRPr lang="en-US" altLang="zh-CN" baseline="-30000">
                <a:ea typeface="宋体" pitchFamily="2" charset="-122"/>
                <a:cs typeface="Times New Roman" panose="02020603050405020304" pitchFamily="18" charset="0"/>
              </a:endParaRPr>
            </a:p>
          </p:txBody>
        </p:sp>
        <p:sp>
          <p:nvSpPr>
            <p:cNvPr id="14" name="Rectangle 14"/>
            <p:cNvSpPr>
              <a:spLocks noChangeArrowheads="1"/>
            </p:cNvSpPr>
            <p:nvPr/>
          </p:nvSpPr>
          <p:spPr bwMode="auto">
            <a:xfrm>
              <a:off x="3744" y="3552"/>
              <a:ext cx="480" cy="288"/>
            </a:xfrm>
            <a:prstGeom prst="rect">
              <a:avLst/>
            </a:prstGeom>
            <a:noFill/>
            <a:ln w="9525">
              <a:noFill/>
              <a:miter lim="800000"/>
            </a:ln>
          </p:spPr>
          <p:txBody>
            <a:bodyPr wrap="none" anchor="ctr"/>
            <a:lstStyle/>
            <a:p>
              <a:pPr algn="ctr"/>
              <a:r>
                <a:rPr lang="en-US" altLang="zh-CN">
                  <a:ea typeface="宋体" pitchFamily="2" charset="-122"/>
                </a:rPr>
                <a:t>C</a:t>
              </a:r>
              <a:endParaRPr lang="en-US" altLang="zh-CN">
                <a:ea typeface="宋体" pitchFamily="2" charset="-122"/>
              </a:endParaRPr>
            </a:p>
          </p:txBody>
        </p:sp>
        <p:sp>
          <p:nvSpPr>
            <p:cNvPr id="15" name="Rectangle 15"/>
            <p:cNvSpPr>
              <a:spLocks noChangeArrowheads="1"/>
            </p:cNvSpPr>
            <p:nvPr/>
          </p:nvSpPr>
          <p:spPr bwMode="auto">
            <a:xfrm>
              <a:off x="2544" y="3456"/>
              <a:ext cx="480" cy="288"/>
            </a:xfrm>
            <a:prstGeom prst="rect">
              <a:avLst/>
            </a:prstGeom>
            <a:noFill/>
            <a:ln w="9525">
              <a:noFill/>
              <a:miter lim="800000"/>
            </a:ln>
          </p:spPr>
          <p:txBody>
            <a:bodyPr wrap="none" anchor="ctr"/>
            <a:lstStyle/>
            <a:p>
              <a:pPr algn="ctr"/>
              <a:r>
                <a:rPr lang="en-US" altLang="zh-CN">
                  <a:ea typeface="宋体" pitchFamily="2" charset="-122"/>
                </a:rPr>
                <a:t>B</a:t>
              </a:r>
              <a:endParaRPr lang="en-US" altLang="zh-CN">
                <a:ea typeface="宋体" pitchFamily="2" charset="-122"/>
              </a:endParaRPr>
            </a:p>
          </p:txBody>
        </p:sp>
        <p:sp>
          <p:nvSpPr>
            <p:cNvPr id="16" name="Rectangle 16"/>
            <p:cNvSpPr>
              <a:spLocks noChangeArrowheads="1"/>
            </p:cNvSpPr>
            <p:nvPr/>
          </p:nvSpPr>
          <p:spPr bwMode="auto">
            <a:xfrm>
              <a:off x="1632" y="3456"/>
              <a:ext cx="480" cy="288"/>
            </a:xfrm>
            <a:prstGeom prst="rect">
              <a:avLst/>
            </a:prstGeom>
            <a:noFill/>
            <a:ln w="9525">
              <a:noFill/>
              <a:miter lim="800000"/>
            </a:ln>
          </p:spPr>
          <p:txBody>
            <a:bodyPr wrap="none" anchor="ctr"/>
            <a:lstStyle/>
            <a:p>
              <a:pPr algn="ctr"/>
              <a:r>
                <a:rPr lang="en-US" altLang="zh-CN">
                  <a:ea typeface="宋体" pitchFamily="2" charset="-122"/>
                </a:rPr>
                <a:t>A</a:t>
              </a:r>
              <a:endParaRPr lang="en-US" altLang="zh-CN">
                <a:ea typeface="宋体" pitchFamily="2" charset="-122"/>
              </a:endParaRPr>
            </a:p>
          </p:txBody>
        </p:sp>
        <p:sp>
          <p:nvSpPr>
            <p:cNvPr id="17" name="Rectangle 17"/>
            <p:cNvSpPr>
              <a:spLocks noChangeArrowheads="1"/>
            </p:cNvSpPr>
            <p:nvPr/>
          </p:nvSpPr>
          <p:spPr bwMode="auto">
            <a:xfrm>
              <a:off x="2112" y="3024"/>
              <a:ext cx="480" cy="288"/>
            </a:xfrm>
            <a:prstGeom prst="rect">
              <a:avLst/>
            </a:prstGeom>
            <a:noFill/>
            <a:ln w="9525">
              <a:noFill/>
              <a:miter lim="800000"/>
            </a:ln>
          </p:spPr>
          <p:txBody>
            <a:bodyPr wrap="none" anchor="ctr"/>
            <a:lstStyle/>
            <a:p>
              <a:pPr algn="ctr"/>
              <a:r>
                <a:rPr lang="en-US" altLang="zh-CN">
                  <a:ea typeface="宋体" pitchFamily="2" charset="-122"/>
                </a:rPr>
                <a:t>K</a:t>
              </a:r>
              <a:r>
                <a:rPr lang="en-US" altLang="zh-CN" baseline="-30000">
                  <a:ea typeface="宋体" pitchFamily="2" charset="-122"/>
                  <a:cs typeface="Times New Roman" panose="02020603050405020304" pitchFamily="18" charset="0"/>
                </a:rPr>
                <a:t>2</a:t>
              </a:r>
              <a:endParaRPr lang="en-US" altLang="zh-CN">
                <a:ea typeface="宋体" pitchFamily="2" charset="-122"/>
              </a:endParaRPr>
            </a:p>
          </p:txBody>
        </p:sp>
        <p:sp>
          <p:nvSpPr>
            <p:cNvPr id="18" name="Rectangle 18"/>
            <p:cNvSpPr>
              <a:spLocks noChangeArrowheads="1"/>
            </p:cNvSpPr>
            <p:nvPr/>
          </p:nvSpPr>
          <p:spPr bwMode="auto">
            <a:xfrm>
              <a:off x="2976" y="3024"/>
              <a:ext cx="480" cy="288"/>
            </a:xfrm>
            <a:prstGeom prst="rect">
              <a:avLst/>
            </a:prstGeom>
            <a:noFill/>
            <a:ln w="9525">
              <a:noFill/>
              <a:miter lim="800000"/>
            </a:ln>
          </p:spPr>
          <p:txBody>
            <a:bodyPr wrap="none" anchor="ctr"/>
            <a:lstStyle/>
            <a:p>
              <a:pPr algn="ctr"/>
              <a:r>
                <a:rPr lang="en-US" altLang="zh-CN">
                  <a:ea typeface="宋体" pitchFamily="2" charset="-122"/>
                </a:rPr>
                <a:t>K</a:t>
              </a:r>
              <a:r>
                <a:rPr lang="en-US" altLang="zh-CN" baseline="-30000">
                  <a:ea typeface="宋体" pitchFamily="2" charset="-122"/>
                  <a:cs typeface="Times New Roman" panose="02020603050405020304" pitchFamily="18" charset="0"/>
                </a:rPr>
                <a:t>1</a:t>
              </a:r>
              <a:endParaRPr lang="en-US" altLang="zh-CN">
                <a:ea typeface="宋体" pitchFamily="2" charset="-122"/>
              </a:endParaRPr>
            </a:p>
          </p:txBody>
        </p:sp>
        <p:sp>
          <p:nvSpPr>
            <p:cNvPr id="19" name="Line 19"/>
            <p:cNvSpPr>
              <a:spLocks noChangeShapeType="1"/>
            </p:cNvSpPr>
            <p:nvPr/>
          </p:nvSpPr>
          <p:spPr bwMode="auto">
            <a:xfrm>
              <a:off x="1392" y="3312"/>
              <a:ext cx="0" cy="240"/>
            </a:xfrm>
            <a:prstGeom prst="line">
              <a:avLst/>
            </a:prstGeom>
            <a:noFill/>
            <a:ln w="9525">
              <a:solidFill>
                <a:schemeClr val="tx1"/>
              </a:solidFill>
              <a:miter lim="800000"/>
              <a:tailEnd type="triangle" w="med" len="med"/>
            </a:ln>
          </p:spPr>
          <p:txBody>
            <a:bodyPr wrap="none"/>
            <a:lstStyle/>
            <a:p>
              <a:endParaRPr lang="zh-CN" altLang="en-US"/>
            </a:p>
          </p:txBody>
        </p:sp>
        <p:sp>
          <p:nvSpPr>
            <p:cNvPr id="20" name="Line 20"/>
            <p:cNvSpPr>
              <a:spLocks noChangeShapeType="1"/>
            </p:cNvSpPr>
            <p:nvPr/>
          </p:nvSpPr>
          <p:spPr bwMode="auto">
            <a:xfrm>
              <a:off x="2304" y="3312"/>
              <a:ext cx="0" cy="240"/>
            </a:xfrm>
            <a:prstGeom prst="line">
              <a:avLst/>
            </a:prstGeom>
            <a:noFill/>
            <a:ln w="9525">
              <a:solidFill>
                <a:schemeClr val="tx1"/>
              </a:solidFill>
              <a:miter lim="800000"/>
              <a:tailEnd type="triangle" w="med" len="med"/>
            </a:ln>
          </p:spPr>
          <p:txBody>
            <a:bodyPr wrap="none"/>
            <a:lstStyle/>
            <a:p>
              <a:endParaRPr lang="zh-CN" altLang="en-US"/>
            </a:p>
          </p:txBody>
        </p:sp>
        <p:sp>
          <p:nvSpPr>
            <p:cNvPr id="21" name="Line 21"/>
            <p:cNvSpPr>
              <a:spLocks noChangeShapeType="1"/>
            </p:cNvSpPr>
            <p:nvPr/>
          </p:nvSpPr>
          <p:spPr bwMode="auto">
            <a:xfrm>
              <a:off x="3216" y="3312"/>
              <a:ext cx="0" cy="240"/>
            </a:xfrm>
            <a:prstGeom prst="line">
              <a:avLst/>
            </a:prstGeom>
            <a:noFill/>
            <a:ln w="9525">
              <a:solidFill>
                <a:schemeClr val="tx1"/>
              </a:solidFill>
              <a:miter lim="800000"/>
              <a:tailEnd type="triangle" w="med" len="med"/>
            </a:ln>
          </p:spPr>
          <p:txBody>
            <a:bodyPr wrap="none"/>
            <a:lstStyle/>
            <a:p>
              <a:endParaRPr lang="zh-CN" altLang="en-US"/>
            </a:p>
          </p:txBody>
        </p:sp>
      </p:grpSp>
      <p:grpSp>
        <p:nvGrpSpPr>
          <p:cNvPr id="22" name="Group 22"/>
          <p:cNvGrpSpPr/>
          <p:nvPr/>
        </p:nvGrpSpPr>
        <p:grpSpPr bwMode="auto">
          <a:xfrm>
            <a:off x="3429000" y="4572000"/>
            <a:ext cx="6019800" cy="1295400"/>
            <a:chOff x="432" y="3024"/>
            <a:chExt cx="3792" cy="816"/>
          </a:xfrm>
        </p:grpSpPr>
        <p:sp>
          <p:nvSpPr>
            <p:cNvPr id="23" name="Rectangle 23"/>
            <p:cNvSpPr>
              <a:spLocks noChangeArrowheads="1"/>
            </p:cNvSpPr>
            <p:nvPr/>
          </p:nvSpPr>
          <p:spPr bwMode="auto">
            <a:xfrm>
              <a:off x="1152" y="3552"/>
              <a:ext cx="528" cy="288"/>
            </a:xfrm>
            <a:prstGeom prst="rect">
              <a:avLst/>
            </a:prstGeom>
            <a:solidFill>
              <a:schemeClr val="accent1"/>
            </a:solidFill>
            <a:ln w="9525">
              <a:solidFill>
                <a:schemeClr val="tx1"/>
              </a:solidFill>
              <a:miter lim="800000"/>
            </a:ln>
          </p:spPr>
          <p:txBody>
            <a:bodyPr wrap="none" anchor="ctr"/>
            <a:lstStyle/>
            <a:p>
              <a:pPr algn="ctr"/>
              <a:r>
                <a:rPr lang="en-US" altLang="zh-CN">
                  <a:ea typeface="宋体" pitchFamily="2" charset="-122"/>
                </a:rPr>
                <a:t>D</a:t>
              </a:r>
              <a:endParaRPr lang="en-US" altLang="zh-CN">
                <a:ea typeface="宋体" pitchFamily="2" charset="-122"/>
              </a:endParaRPr>
            </a:p>
          </p:txBody>
        </p:sp>
        <p:sp>
          <p:nvSpPr>
            <p:cNvPr id="24" name="Rectangle 24"/>
            <p:cNvSpPr>
              <a:spLocks noChangeArrowheads="1"/>
            </p:cNvSpPr>
            <p:nvPr/>
          </p:nvSpPr>
          <p:spPr bwMode="auto">
            <a:xfrm>
              <a:off x="2976" y="3552"/>
              <a:ext cx="528" cy="288"/>
            </a:xfrm>
            <a:prstGeom prst="rect">
              <a:avLst/>
            </a:prstGeom>
            <a:solidFill>
              <a:schemeClr val="accent1"/>
            </a:solidFill>
            <a:ln w="9525">
              <a:solidFill>
                <a:schemeClr val="tx1"/>
              </a:solidFill>
              <a:miter lim="800000"/>
            </a:ln>
          </p:spPr>
          <p:txBody>
            <a:bodyPr wrap="none" anchor="ctr"/>
            <a:lstStyle/>
            <a:p>
              <a:pPr algn="ctr"/>
              <a:r>
                <a:rPr lang="en-US" altLang="zh-CN">
                  <a:ea typeface="宋体" pitchFamily="2" charset="-122"/>
                </a:rPr>
                <a:t>D</a:t>
              </a:r>
              <a:endParaRPr lang="en-US" altLang="zh-CN">
                <a:ea typeface="宋体" pitchFamily="2" charset="-122"/>
              </a:endParaRPr>
            </a:p>
          </p:txBody>
        </p:sp>
        <p:sp>
          <p:nvSpPr>
            <p:cNvPr id="25" name="Rectangle 25"/>
            <p:cNvSpPr>
              <a:spLocks noChangeArrowheads="1"/>
            </p:cNvSpPr>
            <p:nvPr/>
          </p:nvSpPr>
          <p:spPr bwMode="auto">
            <a:xfrm>
              <a:off x="2064" y="3552"/>
              <a:ext cx="528" cy="288"/>
            </a:xfrm>
            <a:prstGeom prst="rect">
              <a:avLst/>
            </a:prstGeom>
            <a:solidFill>
              <a:schemeClr val="accent1"/>
            </a:solidFill>
            <a:ln w="9525">
              <a:solidFill>
                <a:schemeClr val="tx1"/>
              </a:solidFill>
              <a:miter lim="800000"/>
            </a:ln>
          </p:spPr>
          <p:txBody>
            <a:bodyPr wrap="none" anchor="ctr"/>
            <a:lstStyle/>
            <a:p>
              <a:pPr algn="ctr"/>
              <a:r>
                <a:rPr lang="en-US" altLang="zh-CN" dirty="0">
                  <a:ea typeface="宋体" pitchFamily="2" charset="-122"/>
                </a:rPr>
                <a:t>E</a:t>
              </a:r>
              <a:endParaRPr lang="en-US" altLang="zh-CN" dirty="0">
                <a:ea typeface="宋体" pitchFamily="2" charset="-122"/>
              </a:endParaRPr>
            </a:p>
          </p:txBody>
        </p:sp>
        <p:sp>
          <p:nvSpPr>
            <p:cNvPr id="26" name="Line 26"/>
            <p:cNvSpPr>
              <a:spLocks noChangeShapeType="1"/>
            </p:cNvSpPr>
            <p:nvPr/>
          </p:nvSpPr>
          <p:spPr bwMode="auto">
            <a:xfrm>
              <a:off x="1680" y="3696"/>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27" name="Line 27"/>
            <p:cNvSpPr>
              <a:spLocks noChangeShapeType="1"/>
            </p:cNvSpPr>
            <p:nvPr/>
          </p:nvSpPr>
          <p:spPr bwMode="auto">
            <a:xfrm>
              <a:off x="2592" y="3696"/>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28" name="Line 28"/>
            <p:cNvSpPr>
              <a:spLocks noChangeShapeType="1"/>
            </p:cNvSpPr>
            <p:nvPr/>
          </p:nvSpPr>
          <p:spPr bwMode="auto">
            <a:xfrm>
              <a:off x="3504" y="3696"/>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29" name="Line 29"/>
            <p:cNvSpPr>
              <a:spLocks noChangeShapeType="1"/>
            </p:cNvSpPr>
            <p:nvPr/>
          </p:nvSpPr>
          <p:spPr bwMode="auto">
            <a:xfrm>
              <a:off x="768" y="3696"/>
              <a:ext cx="384" cy="0"/>
            </a:xfrm>
            <a:prstGeom prst="line">
              <a:avLst/>
            </a:prstGeom>
            <a:noFill/>
            <a:ln w="9525">
              <a:solidFill>
                <a:schemeClr val="tx1"/>
              </a:solidFill>
              <a:miter lim="800000"/>
              <a:tailEnd type="triangle" w="med" len="med"/>
            </a:ln>
          </p:spPr>
          <p:txBody>
            <a:bodyPr wrap="none"/>
            <a:lstStyle/>
            <a:p>
              <a:endParaRPr lang="zh-CN" altLang="en-US"/>
            </a:p>
          </p:txBody>
        </p:sp>
        <p:sp>
          <p:nvSpPr>
            <p:cNvPr id="30" name="Rectangle 30"/>
            <p:cNvSpPr>
              <a:spLocks noChangeArrowheads="1"/>
            </p:cNvSpPr>
            <p:nvPr/>
          </p:nvSpPr>
          <p:spPr bwMode="auto">
            <a:xfrm>
              <a:off x="432" y="3552"/>
              <a:ext cx="480" cy="288"/>
            </a:xfrm>
            <a:prstGeom prst="rect">
              <a:avLst/>
            </a:prstGeom>
            <a:noFill/>
            <a:ln w="9525">
              <a:noFill/>
              <a:miter lim="800000"/>
            </a:ln>
          </p:spPr>
          <p:txBody>
            <a:bodyPr wrap="none" anchor="ctr"/>
            <a:lstStyle/>
            <a:p>
              <a:pPr algn="ctr"/>
              <a:r>
                <a:rPr lang="en-US" altLang="zh-CN">
                  <a:ea typeface="宋体" pitchFamily="2" charset="-122"/>
                </a:rPr>
                <a:t>C</a:t>
              </a:r>
              <a:endParaRPr lang="en-US" altLang="zh-CN">
                <a:ea typeface="宋体" pitchFamily="2" charset="-122"/>
              </a:endParaRPr>
            </a:p>
          </p:txBody>
        </p:sp>
        <p:sp>
          <p:nvSpPr>
            <p:cNvPr id="31" name="Rectangle 31"/>
            <p:cNvSpPr>
              <a:spLocks noChangeArrowheads="1"/>
            </p:cNvSpPr>
            <p:nvPr/>
          </p:nvSpPr>
          <p:spPr bwMode="auto">
            <a:xfrm>
              <a:off x="1152" y="3024"/>
              <a:ext cx="480" cy="288"/>
            </a:xfrm>
            <a:prstGeom prst="rect">
              <a:avLst/>
            </a:prstGeom>
            <a:noFill/>
            <a:ln w="9525">
              <a:noFill/>
              <a:miter lim="800000"/>
            </a:ln>
          </p:spPr>
          <p:txBody>
            <a:bodyPr wrap="none" anchor="ctr"/>
            <a:lstStyle/>
            <a:p>
              <a:pPr algn="ctr"/>
              <a:r>
                <a:rPr lang="en-US" altLang="zh-CN">
                  <a:ea typeface="宋体" pitchFamily="2" charset="-122"/>
                </a:rPr>
                <a:t>K</a:t>
              </a:r>
              <a:r>
                <a:rPr lang="en-US" altLang="zh-CN" baseline="-30000">
                  <a:ea typeface="宋体" pitchFamily="2" charset="-122"/>
                  <a:cs typeface="Times New Roman" panose="02020603050405020304" pitchFamily="18" charset="0"/>
                </a:rPr>
                <a:t>1</a:t>
              </a:r>
              <a:endParaRPr lang="en-US" altLang="zh-CN">
                <a:ea typeface="宋体" pitchFamily="2" charset="-122"/>
              </a:endParaRPr>
            </a:p>
          </p:txBody>
        </p:sp>
        <p:sp>
          <p:nvSpPr>
            <p:cNvPr id="32" name="Rectangle 32"/>
            <p:cNvSpPr>
              <a:spLocks noChangeArrowheads="1"/>
            </p:cNvSpPr>
            <p:nvPr/>
          </p:nvSpPr>
          <p:spPr bwMode="auto">
            <a:xfrm>
              <a:off x="3744" y="3552"/>
              <a:ext cx="480" cy="288"/>
            </a:xfrm>
            <a:prstGeom prst="rect">
              <a:avLst/>
            </a:prstGeom>
            <a:noFill/>
            <a:ln w="9525">
              <a:noFill/>
              <a:miter lim="800000"/>
            </a:ln>
          </p:spPr>
          <p:txBody>
            <a:bodyPr wrap="none" anchor="ctr"/>
            <a:lstStyle/>
            <a:p>
              <a:pPr algn="ctr"/>
              <a:r>
                <a:rPr lang="en-US" altLang="zh-CN">
                  <a:ea typeface="宋体" pitchFamily="2" charset="-122"/>
                </a:rPr>
                <a:t>P</a:t>
              </a:r>
              <a:endParaRPr lang="en-US" altLang="zh-CN">
                <a:ea typeface="宋体" pitchFamily="2" charset="-122"/>
              </a:endParaRPr>
            </a:p>
          </p:txBody>
        </p:sp>
        <p:sp>
          <p:nvSpPr>
            <p:cNvPr id="33" name="Rectangle 33"/>
            <p:cNvSpPr>
              <a:spLocks noChangeArrowheads="1"/>
            </p:cNvSpPr>
            <p:nvPr/>
          </p:nvSpPr>
          <p:spPr bwMode="auto">
            <a:xfrm>
              <a:off x="2544" y="3456"/>
              <a:ext cx="480" cy="288"/>
            </a:xfrm>
            <a:prstGeom prst="rect">
              <a:avLst/>
            </a:prstGeom>
            <a:noFill/>
            <a:ln w="9525">
              <a:noFill/>
              <a:miter lim="800000"/>
            </a:ln>
          </p:spPr>
          <p:txBody>
            <a:bodyPr wrap="none" anchor="ctr"/>
            <a:lstStyle/>
            <a:p>
              <a:pPr algn="ctr"/>
              <a:r>
                <a:rPr lang="en-US" altLang="zh-CN">
                  <a:ea typeface="宋体" pitchFamily="2" charset="-122"/>
                </a:rPr>
                <a:t>A</a:t>
              </a:r>
              <a:endParaRPr lang="en-US" altLang="zh-CN">
                <a:ea typeface="宋体" pitchFamily="2" charset="-122"/>
              </a:endParaRPr>
            </a:p>
          </p:txBody>
        </p:sp>
        <p:sp>
          <p:nvSpPr>
            <p:cNvPr id="34" name="Rectangle 34"/>
            <p:cNvSpPr>
              <a:spLocks noChangeArrowheads="1"/>
            </p:cNvSpPr>
            <p:nvPr/>
          </p:nvSpPr>
          <p:spPr bwMode="auto">
            <a:xfrm>
              <a:off x="1632" y="3456"/>
              <a:ext cx="480" cy="288"/>
            </a:xfrm>
            <a:prstGeom prst="rect">
              <a:avLst/>
            </a:prstGeom>
            <a:noFill/>
            <a:ln w="9525">
              <a:noFill/>
              <a:miter lim="800000"/>
            </a:ln>
          </p:spPr>
          <p:txBody>
            <a:bodyPr wrap="none" anchor="ctr"/>
            <a:lstStyle/>
            <a:p>
              <a:pPr algn="ctr"/>
              <a:r>
                <a:rPr lang="en-US" altLang="zh-CN">
                  <a:ea typeface="宋体" pitchFamily="2" charset="-122"/>
                </a:rPr>
                <a:t>B</a:t>
              </a:r>
              <a:endParaRPr lang="en-US" altLang="zh-CN">
                <a:ea typeface="宋体" pitchFamily="2" charset="-122"/>
              </a:endParaRPr>
            </a:p>
          </p:txBody>
        </p:sp>
        <p:sp>
          <p:nvSpPr>
            <p:cNvPr id="35" name="Rectangle 35"/>
            <p:cNvSpPr>
              <a:spLocks noChangeArrowheads="1"/>
            </p:cNvSpPr>
            <p:nvPr/>
          </p:nvSpPr>
          <p:spPr bwMode="auto">
            <a:xfrm>
              <a:off x="2112" y="3024"/>
              <a:ext cx="480" cy="288"/>
            </a:xfrm>
            <a:prstGeom prst="rect">
              <a:avLst/>
            </a:prstGeom>
            <a:noFill/>
            <a:ln w="9525">
              <a:noFill/>
              <a:miter lim="800000"/>
            </a:ln>
          </p:spPr>
          <p:txBody>
            <a:bodyPr wrap="none" anchor="ctr"/>
            <a:lstStyle/>
            <a:p>
              <a:pPr algn="ctr"/>
              <a:r>
                <a:rPr lang="en-US" altLang="zh-CN">
                  <a:ea typeface="宋体" pitchFamily="2" charset="-122"/>
                </a:rPr>
                <a:t>K</a:t>
              </a:r>
              <a:r>
                <a:rPr lang="en-US" altLang="zh-CN" baseline="-30000">
                  <a:ea typeface="宋体" pitchFamily="2" charset="-122"/>
                  <a:cs typeface="Times New Roman" panose="02020603050405020304" pitchFamily="18" charset="0"/>
                </a:rPr>
                <a:t>2</a:t>
              </a:r>
              <a:endParaRPr lang="en-US" altLang="zh-CN">
                <a:ea typeface="宋体" pitchFamily="2" charset="-122"/>
              </a:endParaRPr>
            </a:p>
          </p:txBody>
        </p:sp>
        <p:sp>
          <p:nvSpPr>
            <p:cNvPr id="36" name="Rectangle 36"/>
            <p:cNvSpPr>
              <a:spLocks noChangeArrowheads="1"/>
            </p:cNvSpPr>
            <p:nvPr/>
          </p:nvSpPr>
          <p:spPr bwMode="auto">
            <a:xfrm>
              <a:off x="2976" y="3024"/>
              <a:ext cx="480" cy="288"/>
            </a:xfrm>
            <a:prstGeom prst="rect">
              <a:avLst/>
            </a:prstGeom>
            <a:noFill/>
            <a:ln w="9525">
              <a:noFill/>
              <a:miter lim="800000"/>
            </a:ln>
          </p:spPr>
          <p:txBody>
            <a:bodyPr wrap="none" anchor="ctr"/>
            <a:lstStyle/>
            <a:p>
              <a:pPr algn="ctr"/>
              <a:r>
                <a:rPr lang="en-US" altLang="zh-CN">
                  <a:ea typeface="宋体" pitchFamily="2" charset="-122"/>
                </a:rPr>
                <a:t>K</a:t>
              </a:r>
              <a:r>
                <a:rPr lang="en-US" altLang="zh-CN" baseline="-30000">
                  <a:ea typeface="宋体" pitchFamily="2" charset="-122"/>
                  <a:cs typeface="Times New Roman" panose="02020603050405020304" pitchFamily="18" charset="0"/>
                </a:rPr>
                <a:t>1</a:t>
              </a:r>
              <a:endParaRPr lang="en-US" altLang="zh-CN">
                <a:ea typeface="宋体" pitchFamily="2" charset="-122"/>
              </a:endParaRPr>
            </a:p>
          </p:txBody>
        </p:sp>
        <p:sp>
          <p:nvSpPr>
            <p:cNvPr id="37" name="Line 37"/>
            <p:cNvSpPr>
              <a:spLocks noChangeShapeType="1"/>
            </p:cNvSpPr>
            <p:nvPr/>
          </p:nvSpPr>
          <p:spPr bwMode="auto">
            <a:xfrm>
              <a:off x="1392" y="3312"/>
              <a:ext cx="0" cy="240"/>
            </a:xfrm>
            <a:prstGeom prst="line">
              <a:avLst/>
            </a:prstGeom>
            <a:noFill/>
            <a:ln w="9525">
              <a:solidFill>
                <a:schemeClr val="tx1"/>
              </a:solidFill>
              <a:miter lim="800000"/>
              <a:tailEnd type="triangle" w="med" len="med"/>
            </a:ln>
          </p:spPr>
          <p:txBody>
            <a:bodyPr wrap="none"/>
            <a:lstStyle/>
            <a:p>
              <a:endParaRPr lang="zh-CN" altLang="en-US"/>
            </a:p>
          </p:txBody>
        </p:sp>
        <p:sp>
          <p:nvSpPr>
            <p:cNvPr id="38" name="Line 38"/>
            <p:cNvSpPr>
              <a:spLocks noChangeShapeType="1"/>
            </p:cNvSpPr>
            <p:nvPr/>
          </p:nvSpPr>
          <p:spPr bwMode="auto">
            <a:xfrm>
              <a:off x="2304" y="3312"/>
              <a:ext cx="0" cy="240"/>
            </a:xfrm>
            <a:prstGeom prst="line">
              <a:avLst/>
            </a:prstGeom>
            <a:noFill/>
            <a:ln w="9525">
              <a:solidFill>
                <a:schemeClr val="tx1"/>
              </a:solidFill>
              <a:miter lim="800000"/>
              <a:tailEnd type="triangle" w="med" len="med"/>
            </a:ln>
          </p:spPr>
          <p:txBody>
            <a:bodyPr wrap="none"/>
            <a:lstStyle/>
            <a:p>
              <a:endParaRPr lang="zh-CN" altLang="en-US"/>
            </a:p>
          </p:txBody>
        </p:sp>
        <p:sp>
          <p:nvSpPr>
            <p:cNvPr id="39" name="Line 39"/>
            <p:cNvSpPr>
              <a:spLocks noChangeShapeType="1"/>
            </p:cNvSpPr>
            <p:nvPr/>
          </p:nvSpPr>
          <p:spPr bwMode="auto">
            <a:xfrm>
              <a:off x="3216" y="3312"/>
              <a:ext cx="0" cy="240"/>
            </a:xfrm>
            <a:prstGeom prst="line">
              <a:avLst/>
            </a:prstGeom>
            <a:noFill/>
            <a:ln w="9525">
              <a:solidFill>
                <a:schemeClr val="tx1"/>
              </a:solidFill>
              <a:miter lim="800000"/>
              <a:tailEnd type="triangle" w="med" len="med"/>
            </a:ln>
          </p:spPr>
          <p:txBody>
            <a:bodyPr wrap="none"/>
            <a:lstStyle/>
            <a:p>
              <a:endParaRPr lang="zh-CN" altLang="en-US"/>
            </a:p>
          </p:txBody>
        </p:sp>
      </p:grpSp>
      <p:sp>
        <p:nvSpPr>
          <p:cNvPr id="40" name="Rectangle 40"/>
          <p:cNvSpPr>
            <a:spLocks noChangeArrowheads="1"/>
          </p:cNvSpPr>
          <p:nvPr/>
        </p:nvSpPr>
        <p:spPr bwMode="auto">
          <a:xfrm>
            <a:off x="2286000" y="3352800"/>
            <a:ext cx="914400" cy="533400"/>
          </a:xfrm>
          <a:prstGeom prst="rect">
            <a:avLst/>
          </a:prstGeom>
          <a:noFill/>
          <a:ln w="9525">
            <a:noFill/>
            <a:miter lim="800000"/>
          </a:ln>
        </p:spPr>
        <p:txBody>
          <a:bodyPr wrap="none" anchor="ctr"/>
          <a:lstStyle/>
          <a:p>
            <a:pPr algn="ctr"/>
            <a:r>
              <a:rPr lang="zh-CN" altLang="en-US">
                <a:ea typeface="宋体" pitchFamily="2" charset="-122"/>
              </a:rPr>
              <a:t>加密：</a:t>
            </a:r>
            <a:endParaRPr lang="zh-CN" altLang="en-US">
              <a:ea typeface="宋体" pitchFamily="2" charset="-122"/>
            </a:endParaRPr>
          </a:p>
        </p:txBody>
      </p:sp>
      <p:sp>
        <p:nvSpPr>
          <p:cNvPr id="41" name="Rectangle 41"/>
          <p:cNvSpPr>
            <a:spLocks noChangeArrowheads="1"/>
          </p:cNvSpPr>
          <p:nvPr/>
        </p:nvSpPr>
        <p:spPr bwMode="auto">
          <a:xfrm>
            <a:off x="2286000" y="4876800"/>
            <a:ext cx="914400" cy="533400"/>
          </a:xfrm>
          <a:prstGeom prst="rect">
            <a:avLst/>
          </a:prstGeom>
          <a:noFill/>
          <a:ln w="9525">
            <a:noFill/>
            <a:miter lim="800000"/>
          </a:ln>
        </p:spPr>
        <p:txBody>
          <a:bodyPr wrap="none" anchor="ctr"/>
          <a:lstStyle/>
          <a:p>
            <a:pPr algn="ctr"/>
            <a:r>
              <a:rPr lang="zh-CN" altLang="en-US">
                <a:ea typeface="宋体" pitchFamily="2" charset="-122"/>
              </a:rPr>
              <a:t>解密：</a:t>
            </a:r>
            <a:endParaRPr lang="zh-CN" altLang="en-US">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dirty="0">
                <a:ea typeface="宋体" pitchFamily="2" charset="-122"/>
              </a:rPr>
              <a:t>密码学中的重要名词</a:t>
            </a:r>
            <a:br>
              <a:rPr lang="en-US" altLang="zh-CN" dirty="0">
                <a:ea typeface="宋体" pitchFamily="2" charset="-122"/>
              </a:rPr>
            </a:br>
            <a:r>
              <a:rPr lang="en-US" altLang="zh-CN" dirty="0">
                <a:ea typeface="宋体" pitchFamily="2" charset="-122"/>
              </a:rPr>
              <a:t>——</a:t>
            </a:r>
            <a:r>
              <a:rPr lang="zh-CN" altLang="en-US" dirty="0">
                <a:ea typeface="宋体" pitchFamily="2" charset="-122"/>
              </a:rPr>
              <a:t>用于加密</a:t>
            </a:r>
            <a:r>
              <a:rPr lang="en-US" altLang="zh-CN" dirty="0">
                <a:ea typeface="宋体" pitchFamily="2" charset="-122"/>
              </a:rPr>
              <a:t>/</a:t>
            </a:r>
            <a:r>
              <a:rPr lang="zh-CN" altLang="en-US" dirty="0">
                <a:ea typeface="宋体" pitchFamily="2" charset="-122"/>
              </a:rPr>
              <a:t>解密算法</a:t>
            </a:r>
            <a:endParaRPr lang="zh-CN" altLang="en-US" dirty="0">
              <a:ea typeface="宋体" pitchFamily="2" charset="-122"/>
            </a:endParaRPr>
          </a:p>
        </p:txBody>
      </p:sp>
      <p:sp>
        <p:nvSpPr>
          <p:cNvPr id="15364" name="Rectangle 3"/>
          <p:cNvSpPr>
            <a:spLocks noGrp="1" noChangeArrowheads="1"/>
          </p:cNvSpPr>
          <p:nvPr>
            <p:ph idx="1"/>
          </p:nvPr>
        </p:nvSpPr>
        <p:spPr/>
        <p:txBody>
          <a:bodyPr/>
          <a:lstStyle/>
          <a:p>
            <a:pPr eaLnBrk="1" hangingPunct="1">
              <a:lnSpc>
                <a:spcPct val="90000"/>
              </a:lnSpc>
            </a:pPr>
            <a:r>
              <a:rPr lang="zh-CN" altLang="en-US" dirty="0">
                <a:ea typeface="宋体" pitchFamily="2" charset="-122"/>
              </a:rPr>
              <a:t>明文</a:t>
            </a:r>
            <a:r>
              <a:rPr lang="en-US" altLang="zh-CN" dirty="0">
                <a:ea typeface="宋体" pitchFamily="2" charset="-122"/>
              </a:rPr>
              <a:t>Plain Text</a:t>
            </a:r>
            <a:endParaRPr lang="en-US" altLang="zh-CN" dirty="0">
              <a:ea typeface="宋体" pitchFamily="2" charset="-122"/>
            </a:endParaRPr>
          </a:p>
          <a:p>
            <a:pPr lvl="1" eaLnBrk="1" hangingPunct="1">
              <a:lnSpc>
                <a:spcPct val="90000"/>
              </a:lnSpc>
            </a:pPr>
            <a:r>
              <a:rPr lang="zh-CN" altLang="en-US" dirty="0">
                <a:ea typeface="宋体" pitchFamily="2" charset="-122"/>
              </a:rPr>
              <a:t>变换前的信息</a:t>
            </a:r>
            <a:endParaRPr lang="zh-CN" altLang="en-US" dirty="0">
              <a:ea typeface="宋体" pitchFamily="2" charset="-122"/>
            </a:endParaRPr>
          </a:p>
          <a:p>
            <a:pPr eaLnBrk="1" hangingPunct="1">
              <a:lnSpc>
                <a:spcPct val="90000"/>
              </a:lnSpc>
            </a:pPr>
            <a:r>
              <a:rPr lang="zh-CN" altLang="en-US" dirty="0">
                <a:ea typeface="宋体" pitchFamily="2" charset="-122"/>
              </a:rPr>
              <a:t>密文</a:t>
            </a:r>
            <a:r>
              <a:rPr lang="en-US" altLang="zh-CN" dirty="0">
                <a:ea typeface="宋体" pitchFamily="2" charset="-122"/>
              </a:rPr>
              <a:t>Cipher Text</a:t>
            </a:r>
            <a:endParaRPr lang="en-US" altLang="zh-CN" dirty="0">
              <a:ea typeface="宋体" pitchFamily="2" charset="-122"/>
            </a:endParaRPr>
          </a:p>
          <a:p>
            <a:pPr lvl="1" eaLnBrk="1" hangingPunct="1">
              <a:lnSpc>
                <a:spcPct val="90000"/>
              </a:lnSpc>
            </a:pPr>
            <a:r>
              <a:rPr lang="zh-CN" altLang="en-US" dirty="0">
                <a:ea typeface="宋体" pitchFamily="2" charset="-122"/>
              </a:rPr>
              <a:t>变换后的信息</a:t>
            </a:r>
            <a:endParaRPr lang="zh-CN" altLang="en-US" dirty="0">
              <a:ea typeface="宋体" pitchFamily="2" charset="-122"/>
            </a:endParaRPr>
          </a:p>
          <a:p>
            <a:pPr eaLnBrk="1" hangingPunct="1">
              <a:lnSpc>
                <a:spcPct val="90000"/>
              </a:lnSpc>
            </a:pPr>
            <a:r>
              <a:rPr lang="zh-CN" altLang="en-US" dirty="0">
                <a:ea typeface="宋体" pitchFamily="2" charset="-122"/>
              </a:rPr>
              <a:t>密钥</a:t>
            </a:r>
            <a:r>
              <a:rPr lang="en-US" altLang="zh-CN" dirty="0">
                <a:ea typeface="宋体" pitchFamily="2" charset="-122"/>
              </a:rPr>
              <a:t>Key</a:t>
            </a:r>
            <a:endParaRPr lang="en-US" altLang="zh-CN" dirty="0">
              <a:ea typeface="宋体" pitchFamily="2" charset="-122"/>
            </a:endParaRPr>
          </a:p>
          <a:p>
            <a:pPr lvl="1" eaLnBrk="1" hangingPunct="1">
              <a:lnSpc>
                <a:spcPct val="90000"/>
              </a:lnSpc>
            </a:pPr>
            <a:r>
              <a:rPr lang="zh-CN" altLang="en-US" dirty="0">
                <a:ea typeface="宋体" pitchFamily="2" charset="-122"/>
              </a:rPr>
              <a:t>确定变换的参数</a:t>
            </a:r>
            <a:endParaRPr lang="zh-CN" altLang="en-US" dirty="0">
              <a:ea typeface="宋体" pitchFamily="2" charset="-122"/>
            </a:endParaRPr>
          </a:p>
          <a:p>
            <a:pPr eaLnBrk="1" hangingPunct="1">
              <a:lnSpc>
                <a:spcPct val="90000"/>
              </a:lnSpc>
            </a:pPr>
            <a:r>
              <a:rPr lang="zh-CN" altLang="en-US" dirty="0">
                <a:ea typeface="宋体" pitchFamily="2" charset="-122"/>
              </a:rPr>
              <a:t>密码算法</a:t>
            </a:r>
            <a:r>
              <a:rPr lang="en-US" altLang="zh-CN" dirty="0">
                <a:ea typeface="宋体" pitchFamily="2" charset="-122"/>
              </a:rPr>
              <a:t>Crypto Algorithm</a:t>
            </a:r>
            <a:endParaRPr lang="en-US" altLang="zh-CN" dirty="0">
              <a:ea typeface="宋体" pitchFamily="2" charset="-122"/>
            </a:endParaRPr>
          </a:p>
          <a:p>
            <a:pPr lvl="1" eaLnBrk="1" hangingPunct="1">
              <a:lnSpc>
                <a:spcPct val="90000"/>
              </a:lnSpc>
            </a:pPr>
            <a:r>
              <a:rPr lang="zh-CN" altLang="en-US" dirty="0">
                <a:ea typeface="宋体" pitchFamily="2" charset="-122"/>
              </a:rPr>
              <a:t>一系列变换</a:t>
            </a:r>
            <a:endParaRPr lang="zh-CN" altLang="en-US" dirty="0">
              <a:ea typeface="宋体" pitchFamily="2" charset="-122"/>
            </a:endParaRPr>
          </a:p>
        </p:txBody>
      </p:sp>
      <p:sp>
        <p:nvSpPr>
          <p:cNvPr id="15362" name="灯片编号占位符 5"/>
          <p:cNvSpPr>
            <a:spLocks noGrp="1"/>
          </p:cNvSpPr>
          <p:nvPr>
            <p:ph type="sldNum" sz="quarter" idx="12"/>
          </p:nvPr>
        </p:nvSpPr>
        <p:spPr>
          <a:xfrm>
            <a:off x="8305800" y="6172200"/>
            <a:ext cx="1905000" cy="457200"/>
          </a:xfrm>
          <a:prstGeom prst="rect">
            <a:avLst/>
          </a:prstGeom>
          <a:noFill/>
        </p:spPr>
        <p:txBody>
          <a:bodyPr/>
          <a:lstStyle/>
          <a:p>
            <a:fld id="{C73DA6C5-9D92-4E50-BF96-B97B42FDC1EE}" type="slidenum">
              <a:rPr lang="zh-CN" altLang="en-US"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zh-CN">
                <a:ea typeface="宋体" pitchFamily="2" charset="-122"/>
              </a:rPr>
              <a:t>AES</a:t>
            </a:r>
            <a:endParaRPr lang="en-US" altLang="zh-CN">
              <a:ea typeface="宋体" pitchFamily="2" charset="-122"/>
            </a:endParaRPr>
          </a:p>
        </p:txBody>
      </p:sp>
      <p:sp>
        <p:nvSpPr>
          <p:cNvPr id="46084" name="Rectangle 3"/>
          <p:cNvSpPr>
            <a:spLocks noGrp="1" noChangeArrowheads="1"/>
          </p:cNvSpPr>
          <p:nvPr>
            <p:ph idx="1"/>
          </p:nvPr>
        </p:nvSpPr>
        <p:spPr/>
        <p:txBody>
          <a:bodyPr/>
          <a:lstStyle/>
          <a:p>
            <a:pPr eaLnBrk="1" hangingPunct="1"/>
            <a:r>
              <a:rPr lang="zh-CN" altLang="en-US" dirty="0">
                <a:ea typeface="宋体" pitchFamily="2" charset="-122"/>
              </a:rPr>
              <a:t>因为</a:t>
            </a:r>
            <a:r>
              <a:rPr lang="en-US" altLang="zh-CN" dirty="0">
                <a:ea typeface="宋体" pitchFamily="2" charset="-122"/>
              </a:rPr>
              <a:t>DES</a:t>
            </a:r>
            <a:r>
              <a:rPr lang="zh-CN" altLang="en-US" dirty="0">
                <a:ea typeface="宋体" pitchFamily="2" charset="-122"/>
              </a:rPr>
              <a:t>的安全强度不够，1997年美国</a:t>
            </a:r>
            <a:r>
              <a:rPr lang="en-US" altLang="zh-CN" dirty="0">
                <a:ea typeface="宋体" pitchFamily="2" charset="-122"/>
              </a:rPr>
              <a:t>NIST</a:t>
            </a:r>
            <a:r>
              <a:rPr lang="zh-CN" altLang="en-US" dirty="0">
                <a:ea typeface="宋体" pitchFamily="2" charset="-122"/>
              </a:rPr>
              <a:t>发起了征集</a:t>
            </a:r>
            <a:r>
              <a:rPr lang="en-US" altLang="zh-CN" b="1" dirty="0" err="1">
                <a:ea typeface="宋体" pitchFamily="2" charset="-122"/>
              </a:rPr>
              <a:t>AES（Advanced</a:t>
            </a:r>
            <a:r>
              <a:rPr lang="en-US" altLang="zh-CN" b="1" dirty="0">
                <a:ea typeface="宋体" pitchFamily="2" charset="-122"/>
              </a:rPr>
              <a:t> Encryption Standard</a:t>
            </a:r>
            <a:r>
              <a:rPr lang="en-US" altLang="zh-CN" dirty="0">
                <a:ea typeface="宋体" pitchFamily="2" charset="-122"/>
              </a:rPr>
              <a:t>）</a:t>
            </a:r>
            <a:r>
              <a:rPr lang="zh-CN" altLang="en-US" dirty="0">
                <a:ea typeface="宋体" pitchFamily="2" charset="-122"/>
              </a:rPr>
              <a:t>算法的活动。</a:t>
            </a:r>
            <a:endParaRPr lang="zh-CN" altLang="en-US" dirty="0">
              <a:ea typeface="宋体" pitchFamily="2" charset="-122"/>
            </a:endParaRPr>
          </a:p>
          <a:p>
            <a:pPr eaLnBrk="1" hangingPunct="1"/>
            <a:r>
              <a:rPr lang="zh-CN" altLang="en-US" dirty="0">
                <a:ea typeface="宋体" pitchFamily="2" charset="-122"/>
              </a:rPr>
              <a:t>1998年有15个候选算法，进入第一轮。</a:t>
            </a:r>
            <a:endParaRPr lang="zh-CN" altLang="en-US" dirty="0">
              <a:ea typeface="宋体" pitchFamily="2" charset="-122"/>
            </a:endParaRPr>
          </a:p>
          <a:p>
            <a:pPr eaLnBrk="1" hangingPunct="1"/>
            <a:r>
              <a:rPr lang="zh-CN" altLang="en-US" dirty="0">
                <a:ea typeface="宋体" pitchFamily="2" charset="-122"/>
              </a:rPr>
              <a:t>进入第二轮的是6个算法：</a:t>
            </a:r>
            <a:r>
              <a:rPr lang="en-US" altLang="zh-CN" dirty="0">
                <a:ea typeface="宋体" pitchFamily="2" charset="-122"/>
              </a:rPr>
              <a:t>MARS、RC6、Rijndael、Serpent、Twofish。</a:t>
            </a:r>
            <a:endParaRPr lang="en-US" altLang="zh-CN" dirty="0">
              <a:ea typeface="宋体" pitchFamily="2" charset="-122"/>
            </a:endParaRPr>
          </a:p>
          <a:p>
            <a:pPr eaLnBrk="1" hangingPunct="1"/>
            <a:r>
              <a:rPr lang="zh-CN" altLang="en-US" dirty="0">
                <a:ea typeface="宋体" pitchFamily="2" charset="-122"/>
              </a:rPr>
              <a:t>2000年，确定</a:t>
            </a:r>
            <a:r>
              <a:rPr lang="en-US" altLang="zh-CN" dirty="0">
                <a:ea typeface="宋体" pitchFamily="2" charset="-122"/>
              </a:rPr>
              <a:t>AES</a:t>
            </a:r>
            <a:r>
              <a:rPr lang="zh-CN" altLang="en-US" dirty="0">
                <a:ea typeface="宋体" pitchFamily="2" charset="-122"/>
              </a:rPr>
              <a:t>算法是</a:t>
            </a:r>
            <a:r>
              <a:rPr lang="en-US" altLang="zh-CN" dirty="0" err="1">
                <a:ea typeface="宋体" pitchFamily="2" charset="-122"/>
              </a:rPr>
              <a:t>Rijndael</a:t>
            </a:r>
            <a:r>
              <a:rPr lang="en-US" altLang="zh-CN" dirty="0">
                <a:ea typeface="宋体" pitchFamily="2" charset="-122"/>
              </a:rPr>
              <a:t>。</a:t>
            </a:r>
            <a:endParaRPr lang="zh-CN" altLang="en-US" dirty="0">
              <a:ea typeface="宋体" pitchFamily="2" charset="-122"/>
            </a:endParaRPr>
          </a:p>
        </p:txBody>
      </p:sp>
      <p:sp>
        <p:nvSpPr>
          <p:cNvPr id="46082" name="灯片编号占位符 5"/>
          <p:cNvSpPr>
            <a:spLocks noGrp="1"/>
          </p:cNvSpPr>
          <p:nvPr>
            <p:ph type="sldNum" sz="quarter" idx="12"/>
          </p:nvPr>
        </p:nvSpPr>
        <p:spPr>
          <a:xfrm>
            <a:off x="8305800" y="6172200"/>
            <a:ext cx="1905000" cy="457200"/>
          </a:xfrm>
          <a:prstGeom prst="rect">
            <a:avLst/>
          </a:prstGeom>
          <a:noFill/>
        </p:spPr>
        <p:txBody>
          <a:bodyPr/>
          <a:lstStyle/>
          <a:p>
            <a:fld id="{E0DC4C61-77D8-47B7-B01A-247F96F73C13}" type="slidenum">
              <a:rPr lang="zh-CN" altLang="en-US" smtClean="0"/>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算法流程</a:t>
            </a:r>
            <a:endParaRPr lang="zh-CN" altLang="en-US" dirty="0"/>
          </a:p>
        </p:txBody>
      </p:sp>
      <p:sp>
        <p:nvSpPr>
          <p:cNvPr id="3" name="内容占位符 2"/>
          <p:cNvSpPr>
            <a:spLocks noGrp="1"/>
          </p:cNvSpPr>
          <p:nvPr>
            <p:ph idx="1"/>
          </p:nvPr>
        </p:nvSpPr>
        <p:spPr>
          <a:xfrm>
            <a:off x="1076498" y="1845734"/>
            <a:ext cx="10058400" cy="4023360"/>
          </a:xfrm>
        </p:spPr>
        <p:txBody>
          <a:bodyPr/>
          <a:lstStyle/>
          <a:p>
            <a:r>
              <a:rPr lang="zh-CN" altLang="en-US" dirty="0"/>
              <a:t>分组长度为</a:t>
            </a:r>
            <a:r>
              <a:rPr lang="en-US" altLang="zh-CN" dirty="0"/>
              <a:t>128bits</a:t>
            </a:r>
            <a:endParaRPr lang="en-US" altLang="zh-CN" dirty="0"/>
          </a:p>
          <a:p>
            <a:pPr lvl="1"/>
            <a:r>
              <a:rPr lang="zh-CN" altLang="en-US" dirty="0"/>
              <a:t>输入数据以字节为单位的</a:t>
            </a:r>
            <a:endParaRPr lang="en-US" altLang="zh-CN" dirty="0"/>
          </a:p>
          <a:p>
            <a:pPr marL="201295" lvl="1" indent="0">
              <a:buNone/>
            </a:pPr>
            <a:r>
              <a:rPr lang="en-US" altLang="zh-CN" dirty="0"/>
              <a:t>  </a:t>
            </a:r>
            <a:r>
              <a:rPr lang="zh-CN" altLang="en-US" dirty="0"/>
              <a:t>正方形矩阵描述</a:t>
            </a:r>
            <a:endParaRPr lang="en-US" altLang="zh-CN" dirty="0"/>
          </a:p>
          <a:p>
            <a:pPr lvl="1"/>
            <a:r>
              <a:rPr lang="zh-CN" altLang="en-US" dirty="0"/>
              <a:t>轮密钥加为</a:t>
            </a:r>
            <a:r>
              <a:rPr lang="en-US" altLang="zh-CN" dirty="0"/>
              <a:t>XOR</a:t>
            </a:r>
            <a:r>
              <a:rPr lang="zh-CN" altLang="en-US" dirty="0"/>
              <a:t>运算</a:t>
            </a:r>
            <a:endParaRPr lang="en-US" altLang="zh-CN" dirty="0"/>
          </a:p>
          <a:p>
            <a:pPr lvl="2"/>
            <a:r>
              <a:rPr lang="en-US" altLang="zh-CN" dirty="0"/>
              <a:t>XOR</a:t>
            </a:r>
            <a:endParaRPr lang="en-US" altLang="zh-CN" dirty="0"/>
          </a:p>
        </p:txBody>
      </p:sp>
      <p:pic>
        <p:nvPicPr>
          <p:cNvPr id="4" name="图片 3"/>
          <p:cNvPicPr>
            <a:picLocks noChangeAspect="1"/>
          </p:cNvPicPr>
          <p:nvPr/>
        </p:nvPicPr>
        <p:blipFill>
          <a:blip r:embed="rId1"/>
          <a:stretch>
            <a:fillRect/>
          </a:stretch>
        </p:blipFill>
        <p:spPr>
          <a:xfrm>
            <a:off x="5888711" y="63380"/>
            <a:ext cx="6274254" cy="681343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10969" y="1592216"/>
            <a:ext cx="7881031" cy="5213133"/>
          </a:xfrm>
          <a:prstGeom prst="rect">
            <a:avLst/>
          </a:prstGeom>
        </p:spPr>
      </p:pic>
      <p:sp>
        <p:nvSpPr>
          <p:cNvPr id="2" name="标题 1"/>
          <p:cNvSpPr>
            <a:spLocks noGrp="1"/>
          </p:cNvSpPr>
          <p:nvPr>
            <p:ph type="title"/>
          </p:nvPr>
        </p:nvSpPr>
        <p:spPr/>
        <p:txBody>
          <a:bodyPr/>
          <a:lstStyle/>
          <a:p>
            <a:r>
              <a:rPr lang="en-US" altLang="zh-CN" dirty="0"/>
              <a:t>AES</a:t>
            </a:r>
            <a:r>
              <a:rPr lang="zh-CN" altLang="en-US" dirty="0"/>
              <a:t>算法流程</a:t>
            </a:r>
            <a:endParaRPr lang="zh-CN" altLang="en-US" dirty="0"/>
          </a:p>
        </p:txBody>
      </p:sp>
      <p:sp>
        <p:nvSpPr>
          <p:cNvPr id="3" name="内容占位符 2"/>
          <p:cNvSpPr>
            <a:spLocks noGrp="1"/>
          </p:cNvSpPr>
          <p:nvPr>
            <p:ph idx="1"/>
          </p:nvPr>
        </p:nvSpPr>
        <p:spPr/>
        <p:txBody>
          <a:bodyPr/>
          <a:lstStyle/>
          <a:p>
            <a:r>
              <a:rPr lang="zh-CN" altLang="en-US" dirty="0"/>
              <a:t>字节代替</a:t>
            </a:r>
            <a:endParaRPr lang="en-US" altLang="zh-CN" dirty="0"/>
          </a:p>
          <a:p>
            <a:pPr lvl="1"/>
            <a:r>
              <a:rPr lang="zh-CN" altLang="en-US" dirty="0"/>
              <a:t>利用</a:t>
            </a:r>
            <a:r>
              <a:rPr lang="en-US" altLang="zh-CN" dirty="0"/>
              <a:t>16*16</a:t>
            </a:r>
            <a:r>
              <a:rPr lang="zh-CN" altLang="en-US" dirty="0"/>
              <a:t>的</a:t>
            </a:r>
            <a:r>
              <a:rPr lang="en-US" altLang="zh-CN" dirty="0"/>
              <a:t>S</a:t>
            </a:r>
            <a:r>
              <a:rPr lang="zh-CN" altLang="en-US" dirty="0"/>
              <a:t>盒</a:t>
            </a:r>
            <a:endParaRPr lang="en-US" altLang="zh-CN" dirty="0"/>
          </a:p>
          <a:p>
            <a:pPr lvl="1"/>
            <a:r>
              <a:rPr lang="en-US" altLang="zh-CN" dirty="0"/>
              <a:t>16</a:t>
            </a:r>
            <a:r>
              <a:rPr lang="zh-CN" altLang="en-US" dirty="0"/>
              <a:t>进制数</a:t>
            </a:r>
            <a:r>
              <a:rPr lang="en-US" altLang="zh-CN" dirty="0"/>
              <a:t>95</a:t>
            </a:r>
            <a:r>
              <a:rPr lang="zh-CN" altLang="en-US" dirty="0"/>
              <a:t>代换为</a:t>
            </a:r>
            <a:r>
              <a:rPr lang="en-US" altLang="zh-CN" dirty="0"/>
              <a:t>2A</a:t>
            </a:r>
            <a:endParaRPr lang="en-US" altLang="zh-CN" dirty="0"/>
          </a:p>
          <a:p>
            <a:r>
              <a:rPr lang="zh-CN" altLang="en-US" dirty="0"/>
              <a:t>解密时</a:t>
            </a:r>
            <a:endParaRPr lang="en-US" altLang="zh-CN" dirty="0"/>
          </a:p>
          <a:p>
            <a:pPr lvl="1"/>
            <a:r>
              <a:rPr lang="zh-CN" altLang="en-US" dirty="0"/>
              <a:t>使用</a:t>
            </a:r>
            <a:r>
              <a:rPr lang="en-US" altLang="zh-CN" dirty="0"/>
              <a:t>S</a:t>
            </a:r>
            <a:r>
              <a:rPr lang="zh-CN" altLang="en-US" dirty="0"/>
              <a:t>盒的逆进行代换</a:t>
            </a:r>
            <a:endParaRPr lang="en-US" altLang="zh-CN" dirty="0"/>
          </a:p>
          <a:p>
            <a:pPr lvl="1"/>
            <a:endParaRPr lang="zh-CN" altLang="en-US" dirty="0"/>
          </a:p>
        </p:txBody>
      </p:sp>
      <p:sp>
        <p:nvSpPr>
          <p:cNvPr id="5" name="椭圆 4"/>
          <p:cNvSpPr/>
          <p:nvPr/>
        </p:nvSpPr>
        <p:spPr>
          <a:xfrm>
            <a:off x="4746173" y="4644571"/>
            <a:ext cx="537028" cy="2612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椭圆 5"/>
          <p:cNvSpPr/>
          <p:nvPr/>
        </p:nvSpPr>
        <p:spPr>
          <a:xfrm>
            <a:off x="7336972" y="1973257"/>
            <a:ext cx="537028" cy="2612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椭圆 6"/>
          <p:cNvSpPr/>
          <p:nvPr/>
        </p:nvSpPr>
        <p:spPr>
          <a:xfrm>
            <a:off x="7334069" y="4665174"/>
            <a:ext cx="537028" cy="2612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算法流程</a:t>
            </a:r>
            <a:endParaRPr lang="zh-CN" altLang="en-US" dirty="0"/>
          </a:p>
        </p:txBody>
      </p:sp>
      <p:sp>
        <p:nvSpPr>
          <p:cNvPr id="3" name="内容占位符 2"/>
          <p:cNvSpPr>
            <a:spLocks noGrp="1"/>
          </p:cNvSpPr>
          <p:nvPr>
            <p:ph idx="1"/>
          </p:nvPr>
        </p:nvSpPr>
        <p:spPr/>
        <p:txBody>
          <a:bodyPr/>
          <a:lstStyle/>
          <a:p>
            <a:r>
              <a:rPr lang="zh-CN" altLang="en-US" dirty="0"/>
              <a:t>行移位</a:t>
            </a:r>
            <a:endParaRPr lang="en-US" altLang="zh-CN" dirty="0"/>
          </a:p>
          <a:p>
            <a:pPr lvl="1"/>
            <a:r>
              <a:rPr lang="zh-CN" altLang="en-US" dirty="0"/>
              <a:t>第一行保存不变</a:t>
            </a:r>
            <a:endParaRPr lang="en-US" altLang="zh-CN" dirty="0"/>
          </a:p>
          <a:p>
            <a:pPr lvl="1"/>
            <a:r>
              <a:rPr lang="zh-CN" altLang="en-US" dirty="0"/>
              <a:t>第二行循环左移</a:t>
            </a:r>
            <a:r>
              <a:rPr lang="en-US" altLang="zh-CN" dirty="0"/>
              <a:t>1</a:t>
            </a:r>
            <a:r>
              <a:rPr lang="zh-CN" altLang="en-US" dirty="0"/>
              <a:t>个字节</a:t>
            </a:r>
            <a:endParaRPr lang="en-US" altLang="zh-CN" dirty="0"/>
          </a:p>
          <a:p>
            <a:pPr lvl="1"/>
            <a:r>
              <a:rPr lang="zh-CN" altLang="en-US" dirty="0"/>
              <a:t>第三行循环左移</a:t>
            </a:r>
            <a:r>
              <a:rPr lang="en-US" altLang="zh-CN" dirty="0"/>
              <a:t>2</a:t>
            </a:r>
            <a:r>
              <a:rPr lang="zh-CN" altLang="en-US" dirty="0"/>
              <a:t>个字节</a:t>
            </a:r>
            <a:endParaRPr lang="en-US" altLang="zh-CN" dirty="0"/>
          </a:p>
          <a:p>
            <a:pPr lvl="1"/>
            <a:r>
              <a:rPr lang="zh-CN" altLang="en-US" dirty="0"/>
              <a:t>第四行循环左移</a:t>
            </a:r>
            <a:r>
              <a:rPr lang="en-US" altLang="zh-CN" dirty="0"/>
              <a:t>3</a:t>
            </a:r>
            <a:r>
              <a:rPr lang="zh-CN" altLang="en-US" dirty="0"/>
              <a:t>个字节</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37722" y="3782291"/>
            <a:ext cx="6437489" cy="236912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算法流程</a:t>
            </a:r>
            <a:endParaRPr lang="zh-CN" altLang="en-US" dirty="0"/>
          </a:p>
        </p:txBody>
      </p:sp>
      <p:sp>
        <p:nvSpPr>
          <p:cNvPr id="3" name="内容占位符 2"/>
          <p:cNvSpPr>
            <a:spLocks noGrp="1"/>
          </p:cNvSpPr>
          <p:nvPr>
            <p:ph idx="1"/>
          </p:nvPr>
        </p:nvSpPr>
        <p:spPr/>
        <p:txBody>
          <a:bodyPr/>
          <a:lstStyle/>
          <a:p>
            <a:r>
              <a:rPr lang="zh-CN" altLang="en-US" dirty="0"/>
              <a:t>列混淆</a:t>
            </a:r>
            <a:endParaRPr lang="en-US" altLang="zh-CN" dirty="0"/>
          </a:p>
          <a:p>
            <a:pPr lvl="1"/>
            <a:r>
              <a:rPr lang="zh-CN" altLang="en-US" dirty="0"/>
              <a:t>由矩阵乘法实现</a:t>
            </a:r>
            <a:endParaRPr lang="en-US" altLang="zh-CN" dirty="0"/>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50850" y="3221182"/>
            <a:ext cx="8364230" cy="295101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605735" y="791678"/>
            <a:ext cx="5586265" cy="6066322"/>
          </a:xfrm>
          <a:prstGeom prst="rect">
            <a:avLst/>
          </a:prstGeom>
        </p:spPr>
      </p:pic>
      <p:sp>
        <p:nvSpPr>
          <p:cNvPr id="2" name="标题 1"/>
          <p:cNvSpPr>
            <a:spLocks noGrp="1"/>
          </p:cNvSpPr>
          <p:nvPr>
            <p:ph type="title"/>
          </p:nvPr>
        </p:nvSpPr>
        <p:spPr>
          <a:xfrm>
            <a:off x="1097280" y="286603"/>
            <a:ext cx="10058400" cy="762879"/>
          </a:xfrm>
        </p:spPr>
        <p:txBody>
          <a:bodyPr>
            <a:normAutofit/>
          </a:bodyPr>
          <a:lstStyle/>
          <a:p>
            <a:r>
              <a:rPr lang="en-US" altLang="zh-CN" dirty="0"/>
              <a:t>AES</a:t>
            </a:r>
            <a:r>
              <a:rPr lang="zh-CN" altLang="en-US" dirty="0"/>
              <a:t>算法流程</a:t>
            </a:r>
            <a:r>
              <a:rPr lang="en-US" altLang="zh-CN" dirty="0"/>
              <a:t>-</a:t>
            </a:r>
            <a:r>
              <a:rPr lang="zh-CN" altLang="en-US" dirty="0"/>
              <a:t>密钥扩展</a:t>
            </a:r>
            <a:endParaRPr lang="zh-CN" altLang="en-US" dirty="0"/>
          </a:p>
        </p:txBody>
      </p:sp>
      <p:pic>
        <p:nvPicPr>
          <p:cNvPr id="15" name="图片 14"/>
          <p:cNvPicPr>
            <a:picLocks noChangeAspect="1"/>
          </p:cNvPicPr>
          <p:nvPr/>
        </p:nvPicPr>
        <p:blipFill>
          <a:blip r:embed="rId2"/>
          <a:stretch>
            <a:fillRect/>
          </a:stretch>
        </p:blipFill>
        <p:spPr>
          <a:xfrm>
            <a:off x="2161607" y="1402773"/>
            <a:ext cx="3931225" cy="545522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762879"/>
          </a:xfrm>
        </p:spPr>
        <p:txBody>
          <a:bodyPr>
            <a:normAutofit/>
          </a:bodyPr>
          <a:lstStyle/>
          <a:p>
            <a:r>
              <a:rPr lang="en-US" altLang="zh-CN" dirty="0"/>
              <a:t>AES</a:t>
            </a:r>
            <a:r>
              <a:rPr lang="zh-CN" altLang="en-US" dirty="0"/>
              <a:t>算法流程</a:t>
            </a:r>
            <a:r>
              <a:rPr lang="en-US" altLang="zh-CN" dirty="0"/>
              <a:t>-</a:t>
            </a:r>
            <a:r>
              <a:rPr lang="zh-CN" altLang="en-US" dirty="0"/>
              <a:t>密钥扩展</a:t>
            </a:r>
            <a:endParaRPr lang="zh-CN" altLang="en-US" dirty="0"/>
          </a:p>
        </p:txBody>
      </p:sp>
      <p:pic>
        <p:nvPicPr>
          <p:cNvPr id="15" name="图片 14"/>
          <p:cNvPicPr>
            <a:picLocks noChangeAspect="1"/>
          </p:cNvPicPr>
          <p:nvPr/>
        </p:nvPicPr>
        <p:blipFill>
          <a:blip r:embed="rId1"/>
          <a:stretch>
            <a:fillRect/>
          </a:stretch>
        </p:blipFill>
        <p:spPr>
          <a:xfrm>
            <a:off x="2161607" y="1402773"/>
            <a:ext cx="3931225" cy="5455227"/>
          </a:xfrm>
          <a:prstGeom prst="rect">
            <a:avLst/>
          </a:prstGeom>
        </p:spPr>
      </p:pic>
      <p:pic>
        <p:nvPicPr>
          <p:cNvPr id="21" name="图片 20"/>
          <p:cNvPicPr>
            <a:picLocks noChangeAspect="1"/>
          </p:cNvPicPr>
          <p:nvPr/>
        </p:nvPicPr>
        <p:blipFill>
          <a:blip r:embed="rId2"/>
          <a:stretch>
            <a:fillRect/>
          </a:stretch>
        </p:blipFill>
        <p:spPr>
          <a:xfrm>
            <a:off x="7419109" y="1003785"/>
            <a:ext cx="4219772" cy="585421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其它现代对称密码算法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AES</a:t>
            </a:r>
            <a:r>
              <a:rPr lang="zh-CN" altLang="en-US" b="1" dirty="0"/>
              <a:t>是目前使用最为广泛的对称密码算法</a:t>
            </a:r>
            <a:endParaRPr lang="en-US" altLang="zh-CN" b="1" dirty="0"/>
          </a:p>
          <a:p>
            <a:pPr lvl="2"/>
            <a:r>
              <a:rPr lang="zh-CN" altLang="en-US" dirty="0"/>
              <a:t>分组长度</a:t>
            </a:r>
            <a:r>
              <a:rPr lang="en-US" altLang="zh-CN" dirty="0"/>
              <a:t>128 bit</a:t>
            </a:r>
            <a:r>
              <a:rPr lang="zh-CN" altLang="en-US" dirty="0"/>
              <a:t>；密钥长度是</a:t>
            </a:r>
            <a:r>
              <a:rPr lang="en-US" altLang="zh-CN" dirty="0"/>
              <a:t>128/192/256 bit</a:t>
            </a:r>
            <a:r>
              <a:rPr lang="zh-CN" altLang="en-US" dirty="0"/>
              <a:t>（轮数不等）</a:t>
            </a:r>
            <a:endParaRPr lang="en-US" altLang="zh-CN" dirty="0"/>
          </a:p>
          <a:p>
            <a:pPr lvl="1"/>
            <a:r>
              <a:rPr lang="zh-CN" altLang="en-US" dirty="0"/>
              <a:t>除非一些特定的应用场合，除此之外，大都使用</a:t>
            </a:r>
            <a:r>
              <a:rPr lang="en-US" altLang="zh-CN" dirty="0"/>
              <a:t>AES</a:t>
            </a:r>
            <a:endParaRPr lang="en-US" altLang="zh-CN" dirty="0"/>
          </a:p>
          <a:p>
            <a:pPr lvl="1"/>
            <a:r>
              <a:rPr lang="zh-CN" altLang="en-US" dirty="0"/>
              <a:t>硬件内置</a:t>
            </a:r>
            <a:r>
              <a:rPr lang="en-US" altLang="zh-CN" dirty="0"/>
              <a:t>AES</a:t>
            </a:r>
            <a:r>
              <a:rPr lang="zh-CN" altLang="en-US" dirty="0"/>
              <a:t>引擎、指令</a:t>
            </a:r>
            <a:endParaRPr lang="en-US" altLang="zh-CN" dirty="0"/>
          </a:p>
          <a:p>
            <a:r>
              <a:rPr lang="en-US" altLang="zh-CN" dirty="0"/>
              <a:t>RC2, RC4, RC5, RC6</a:t>
            </a:r>
            <a:endParaRPr lang="en-US" altLang="zh-CN" dirty="0"/>
          </a:p>
          <a:p>
            <a:pPr lvl="1"/>
            <a:r>
              <a:rPr lang="en-US" altLang="zh-CN" dirty="0"/>
              <a:t>RC</a:t>
            </a:r>
            <a:r>
              <a:rPr lang="zh-CN" altLang="en-US" dirty="0"/>
              <a:t>系列是</a:t>
            </a:r>
            <a:r>
              <a:rPr lang="en-US" altLang="zh-CN" dirty="0"/>
              <a:t>Ron </a:t>
            </a:r>
            <a:r>
              <a:rPr lang="en-US" altLang="zh-CN" dirty="0" err="1"/>
              <a:t>Rivest</a:t>
            </a:r>
            <a:r>
              <a:rPr lang="zh-CN" altLang="en-US" dirty="0"/>
              <a:t>为</a:t>
            </a:r>
            <a:r>
              <a:rPr lang="en-US" altLang="zh-CN" dirty="0"/>
              <a:t>RSA</a:t>
            </a:r>
            <a:r>
              <a:rPr lang="zh-CN" altLang="en-US" dirty="0"/>
              <a:t>公司设计的一系列密码：</a:t>
            </a:r>
            <a:endParaRPr lang="zh-CN" altLang="en-US" dirty="0"/>
          </a:p>
          <a:p>
            <a:pPr lvl="1"/>
            <a:r>
              <a:rPr lang="en-US" altLang="zh-CN" dirty="0"/>
              <a:t>RC2</a:t>
            </a:r>
            <a:r>
              <a:rPr lang="zh-CN" altLang="en-US" dirty="0"/>
              <a:t>是变长密钥分组密码；</a:t>
            </a:r>
            <a:endParaRPr lang="zh-CN" altLang="en-US" dirty="0"/>
          </a:p>
          <a:p>
            <a:pPr lvl="1"/>
            <a:r>
              <a:rPr lang="en-US" altLang="zh-CN" b="1" dirty="0"/>
              <a:t>RC4</a:t>
            </a:r>
            <a:r>
              <a:rPr lang="zh-CN" altLang="en-US" b="1" dirty="0"/>
              <a:t>是变长密钥的流密码，</a:t>
            </a:r>
            <a:r>
              <a:rPr lang="en-US" altLang="zh-CN" b="1" dirty="0"/>
              <a:t>1987</a:t>
            </a:r>
            <a:r>
              <a:rPr lang="zh-CN" altLang="en-US" b="1" dirty="0"/>
              <a:t>；</a:t>
            </a:r>
            <a:endParaRPr lang="zh-CN" altLang="en-US" b="1" dirty="0"/>
          </a:p>
          <a:p>
            <a:pPr lvl="1"/>
            <a:r>
              <a:rPr lang="en-US" altLang="zh-CN" dirty="0"/>
              <a:t>RC5</a:t>
            </a:r>
            <a:r>
              <a:rPr lang="zh-CN" altLang="en-US" dirty="0"/>
              <a:t>是分组长、密钥长的迭代轮数都可变的分组密码算法，</a:t>
            </a:r>
            <a:r>
              <a:rPr lang="en-US" altLang="zh-CN" dirty="0"/>
              <a:t>1994</a:t>
            </a:r>
            <a:r>
              <a:rPr lang="zh-CN" altLang="en-US" dirty="0"/>
              <a:t>。</a:t>
            </a:r>
            <a:endParaRPr lang="zh-CN" altLang="en-US" dirty="0"/>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其它现代对称密码算法</a:t>
            </a:r>
            <a:endParaRPr lang="zh-CN" altLang="en-US" dirty="0"/>
          </a:p>
        </p:txBody>
      </p:sp>
      <p:sp>
        <p:nvSpPr>
          <p:cNvPr id="3" name="内容占位符 2"/>
          <p:cNvSpPr>
            <a:spLocks noGrp="1"/>
          </p:cNvSpPr>
          <p:nvPr>
            <p:ph idx="1"/>
          </p:nvPr>
        </p:nvSpPr>
        <p:spPr/>
        <p:txBody>
          <a:bodyPr/>
          <a:lstStyle/>
          <a:p>
            <a:r>
              <a:rPr lang="zh-CN" altLang="en-US" dirty="0">
                <a:latin typeface="宋体" pitchFamily="2" charset="-122"/>
              </a:rPr>
              <a:t>国产对称密码算法</a:t>
            </a:r>
            <a:endParaRPr lang="en-US" altLang="zh-CN" dirty="0">
              <a:latin typeface="宋体" pitchFamily="2" charset="-122"/>
            </a:endParaRPr>
          </a:p>
          <a:p>
            <a:pPr lvl="1"/>
            <a:r>
              <a:rPr lang="en-US" altLang="zh-CN" dirty="0">
                <a:latin typeface="宋体" pitchFamily="2" charset="-122"/>
              </a:rPr>
              <a:t>ZUC</a:t>
            </a:r>
            <a:r>
              <a:rPr lang="zh-CN" altLang="en-US" b="1" dirty="0">
                <a:latin typeface="宋体" pitchFamily="2" charset="-122"/>
              </a:rPr>
              <a:t>流密码</a:t>
            </a:r>
            <a:r>
              <a:rPr lang="zh-CN" altLang="en-US" dirty="0">
                <a:latin typeface="宋体" pitchFamily="2" charset="-122"/>
              </a:rPr>
              <a:t>算法（祖冲之 </a:t>
            </a:r>
            <a:r>
              <a:rPr lang="en-US" altLang="zh-CN" dirty="0">
                <a:latin typeface="宋体" pitchFamily="2" charset="-122"/>
              </a:rPr>
              <a:t>Zu </a:t>
            </a:r>
            <a:r>
              <a:rPr lang="en-US" altLang="zh-CN" dirty="0" err="1">
                <a:latin typeface="宋体" pitchFamily="2" charset="-122"/>
              </a:rPr>
              <a:t>Chongzhi</a:t>
            </a:r>
            <a:r>
              <a:rPr lang="zh-CN" altLang="en-US" dirty="0">
                <a:latin typeface="宋体" pitchFamily="2" charset="-122"/>
              </a:rPr>
              <a:t>）</a:t>
            </a:r>
            <a:endParaRPr lang="en-US" altLang="zh-CN" dirty="0">
              <a:latin typeface="宋体" pitchFamily="2" charset="-122"/>
            </a:endParaRPr>
          </a:p>
          <a:p>
            <a:pPr lvl="2"/>
            <a:r>
              <a:rPr lang="zh-CN" altLang="en-US" dirty="0">
                <a:latin typeface="宋体" pitchFamily="2" charset="-122"/>
              </a:rPr>
              <a:t>密钥长度为</a:t>
            </a:r>
            <a:r>
              <a:rPr lang="en-US" altLang="zh-CN" dirty="0">
                <a:latin typeface="宋体" pitchFamily="2" charset="-122"/>
              </a:rPr>
              <a:t>128</a:t>
            </a:r>
            <a:r>
              <a:rPr lang="zh-CN" altLang="en-US" dirty="0">
                <a:latin typeface="宋体" pitchFamily="2" charset="-122"/>
              </a:rPr>
              <a:t>比特</a:t>
            </a:r>
            <a:endParaRPr lang="zh-CN" altLang="en-US" dirty="0">
              <a:latin typeface="宋体" pitchFamily="2" charset="-122"/>
            </a:endParaRPr>
          </a:p>
          <a:p>
            <a:pPr lvl="1"/>
            <a:r>
              <a:rPr lang="en-US" altLang="zh-CN" dirty="0">
                <a:latin typeface="宋体" pitchFamily="2" charset="-122"/>
              </a:rPr>
              <a:t>SM4</a:t>
            </a:r>
            <a:r>
              <a:rPr lang="zh-CN" altLang="en-US" b="1" dirty="0">
                <a:latin typeface="宋体" pitchFamily="2" charset="-122"/>
              </a:rPr>
              <a:t>分组密码</a:t>
            </a:r>
            <a:r>
              <a:rPr lang="zh-CN" altLang="en-US" dirty="0">
                <a:latin typeface="宋体" pitchFamily="2" charset="-122"/>
              </a:rPr>
              <a:t>算法</a:t>
            </a:r>
            <a:endParaRPr lang="en-US" altLang="zh-CN" dirty="0">
              <a:latin typeface="宋体" pitchFamily="2" charset="-122"/>
            </a:endParaRPr>
          </a:p>
          <a:p>
            <a:pPr lvl="2"/>
            <a:r>
              <a:rPr lang="zh-CN" altLang="en-US" dirty="0">
                <a:latin typeface="宋体" pitchFamily="2" charset="-122"/>
              </a:rPr>
              <a:t>分组长度为</a:t>
            </a:r>
            <a:r>
              <a:rPr lang="en-US" altLang="zh-CN" dirty="0">
                <a:latin typeface="宋体" pitchFamily="2" charset="-122"/>
              </a:rPr>
              <a:t>128</a:t>
            </a:r>
            <a:r>
              <a:rPr lang="zh-CN" altLang="en-US" dirty="0">
                <a:latin typeface="宋体" pitchFamily="2" charset="-122"/>
              </a:rPr>
              <a:t>比特，密钥长度为</a:t>
            </a:r>
            <a:r>
              <a:rPr lang="en-US" altLang="zh-CN" dirty="0">
                <a:latin typeface="宋体" pitchFamily="2" charset="-122"/>
              </a:rPr>
              <a:t>128</a:t>
            </a:r>
            <a:r>
              <a:rPr lang="zh-CN" altLang="en-US" dirty="0">
                <a:latin typeface="宋体" pitchFamily="2" charset="-122"/>
              </a:rPr>
              <a:t>比特</a:t>
            </a:r>
            <a:endParaRPr lang="zh-CN" altLang="en-US" dirty="0">
              <a:latin typeface="宋体" pitchFamily="2" charset="-122"/>
            </a:endParaRPr>
          </a:p>
          <a:p>
            <a:pPr lvl="2"/>
            <a:endParaRPr lang="zh-CN" altLang="en-US" dirty="0">
              <a:latin typeface="宋体" pitchFamily="2" charset="-122"/>
            </a:endParaRPr>
          </a:p>
          <a:p>
            <a:r>
              <a:rPr lang="zh-CN" altLang="en-US" dirty="0"/>
              <a:t>通常而言，流密码算法的资源占用更少</a:t>
            </a:r>
            <a:endParaRPr lang="en-US" altLang="zh-CN" dirty="0"/>
          </a:p>
          <a:p>
            <a:pPr lvl="1"/>
            <a:r>
              <a:rPr lang="zh-CN" altLang="en-US" dirty="0"/>
              <a:t>在相同安全强度下</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对称密码算法的结论</a:t>
            </a:r>
            <a:endParaRPr lang="zh-CN" altLang="en-US" dirty="0"/>
          </a:p>
        </p:txBody>
      </p:sp>
      <p:sp>
        <p:nvSpPr>
          <p:cNvPr id="3" name="内容占位符 2"/>
          <p:cNvSpPr>
            <a:spLocks noGrp="1"/>
          </p:cNvSpPr>
          <p:nvPr>
            <p:ph idx="1"/>
          </p:nvPr>
        </p:nvSpPr>
        <p:spPr/>
        <p:txBody>
          <a:bodyPr/>
          <a:lstStyle/>
          <a:p>
            <a:r>
              <a:rPr lang="en-US" altLang="zh-CN" dirty="0"/>
              <a:t>56 bit</a:t>
            </a:r>
            <a:r>
              <a:rPr lang="zh-CN" altLang="en-US" dirty="0"/>
              <a:t>的密钥已经不能满足安全性要求</a:t>
            </a:r>
            <a:endParaRPr lang="zh-CN" altLang="en-US" dirty="0"/>
          </a:p>
          <a:p>
            <a:r>
              <a:rPr lang="en-US" altLang="zh-CN" dirty="0"/>
              <a:t>128 bit</a:t>
            </a:r>
            <a:endParaRPr lang="en-US" altLang="zh-CN" dirty="0"/>
          </a:p>
          <a:p>
            <a:pPr lvl="1"/>
            <a:r>
              <a:rPr lang="en-US" altLang="zh-CN" dirty="0"/>
              <a:t>2</a:t>
            </a:r>
            <a:r>
              <a:rPr lang="en-US" altLang="zh-CN" baseline="30000" dirty="0"/>
              <a:t>128 </a:t>
            </a:r>
            <a:r>
              <a:rPr lang="en-US" altLang="zh-CN" dirty="0"/>
              <a:t>= 3.4 * 10</a:t>
            </a:r>
            <a:r>
              <a:rPr lang="en-US" altLang="zh-CN" baseline="30000" dirty="0"/>
              <a:t>38</a:t>
            </a:r>
            <a:endParaRPr lang="en-US" altLang="zh-CN" dirty="0"/>
          </a:p>
          <a:p>
            <a:pPr lvl="1"/>
            <a:r>
              <a:rPr lang="zh-CN" altLang="en-US" dirty="0"/>
              <a:t>穷举破解：每秒算10,000次，需要10</a:t>
            </a:r>
            <a:r>
              <a:rPr lang="zh-CN" altLang="en-US" baseline="30000" dirty="0"/>
              <a:t>27</a:t>
            </a:r>
            <a:r>
              <a:rPr lang="zh-CN" altLang="en-US" dirty="0"/>
              <a:t>年。</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密码编码目的是什么？</a:t>
            </a:r>
            <a:endParaRPr lang="zh-CN" altLang="en-US" dirty="0"/>
          </a:p>
        </p:txBody>
      </p:sp>
      <p:sp>
        <p:nvSpPr>
          <p:cNvPr id="3" name="内容占位符 2"/>
          <p:cNvSpPr>
            <a:spLocks noGrp="1"/>
          </p:cNvSpPr>
          <p:nvPr>
            <p:ph idx="1"/>
          </p:nvPr>
        </p:nvSpPr>
        <p:spPr>
          <a:xfrm>
            <a:off x="1097280" y="1845734"/>
            <a:ext cx="10058400" cy="4337352"/>
          </a:xfrm>
        </p:spPr>
        <p:txBody>
          <a:bodyPr/>
          <a:lstStyle/>
          <a:p>
            <a:pPr>
              <a:lnSpc>
                <a:spcPct val="120000"/>
              </a:lnSpc>
            </a:pPr>
            <a:r>
              <a:rPr lang="en-US" altLang="zh-CN" dirty="0">
                <a:latin typeface="Times New Roman" panose="02020603050405020304" pitchFamily="18" charset="0"/>
              </a:rPr>
              <a:t>Alice</a:t>
            </a:r>
            <a:r>
              <a:rPr lang="zh-CN" altLang="en-US" dirty="0">
                <a:latin typeface="宋体" pitchFamily="2" charset="-122"/>
              </a:rPr>
              <a:t>和</a:t>
            </a:r>
            <a:r>
              <a:rPr lang="en-US" altLang="zh-CN" dirty="0">
                <a:latin typeface="Times New Roman" panose="02020603050405020304" pitchFamily="18" charset="0"/>
              </a:rPr>
              <a:t>Bob</a:t>
            </a:r>
            <a:r>
              <a:rPr lang="zh-CN" altLang="en-US" dirty="0">
                <a:latin typeface="宋体" pitchFamily="2" charset="-122"/>
              </a:rPr>
              <a:t>两个人在不安全的信道上进行通信，而破译者</a:t>
            </a:r>
            <a:r>
              <a:rPr lang="en-US" altLang="zh-CN" dirty="0">
                <a:latin typeface="Times New Roman" panose="02020603050405020304" pitchFamily="18" charset="0"/>
              </a:rPr>
              <a:t>Oscar</a:t>
            </a:r>
            <a:r>
              <a:rPr lang="zh-CN" altLang="en-US" dirty="0">
                <a:latin typeface="宋体" pitchFamily="2" charset="-122"/>
              </a:rPr>
              <a:t>不能理解他们通信的内容</a:t>
            </a:r>
            <a:r>
              <a:rPr lang="zh-CN" altLang="en-US" dirty="0"/>
              <a:t>。</a:t>
            </a:r>
            <a:endParaRPr lang="zh-CN" altLang="en-US" dirty="0"/>
          </a:p>
          <a:p>
            <a:pPr lvl="1">
              <a:lnSpc>
                <a:spcPct val="90000"/>
              </a:lnSpc>
            </a:pPr>
            <a:r>
              <a:rPr lang="zh-CN" altLang="en-US" dirty="0"/>
              <a:t>除了通信，还有加密存储的需要，等等</a:t>
            </a:r>
            <a:endParaRPr lang="zh-CN" altLang="en-US" dirty="0"/>
          </a:p>
          <a:p>
            <a:pPr>
              <a:lnSpc>
                <a:spcPct val="90000"/>
              </a:lnSpc>
            </a:pPr>
            <a:r>
              <a:rPr lang="zh-CN" altLang="en-US" dirty="0"/>
              <a:t>加密通信模型</a:t>
            </a:r>
            <a:endParaRPr lang="zh-CN" altLang="en-US" dirty="0"/>
          </a:p>
          <a:p>
            <a:endParaRPr lang="zh-CN" altLang="en-US" dirty="0"/>
          </a:p>
        </p:txBody>
      </p:sp>
      <p:graphicFrame>
        <p:nvGraphicFramePr>
          <p:cNvPr id="4" name="Object 68"/>
          <p:cNvGraphicFramePr>
            <a:graphicFrameLocks noChangeAspect="1"/>
          </p:cNvGraphicFramePr>
          <p:nvPr/>
        </p:nvGraphicFramePr>
        <p:xfrm>
          <a:off x="4978992" y="3066139"/>
          <a:ext cx="6324600" cy="3124200"/>
        </p:xfrm>
        <a:graphic>
          <a:graphicData uri="http://schemas.openxmlformats.org/presentationml/2006/ole">
            <mc:AlternateContent xmlns:mc="http://schemas.openxmlformats.org/markup-compatibility/2006">
              <mc:Choice xmlns:v="urn:schemas-microsoft-com:vml" Requires="v">
                <p:oleObj spid="_x0000_s4116" name="Visio" r:id="rId1" imgW="5270500" imgH="2794000" progId="">
                  <p:embed/>
                </p:oleObj>
              </mc:Choice>
              <mc:Fallback>
                <p:oleObj name="Visio" r:id="rId1" imgW="5270500" imgH="2794000" progId="">
                  <p:embed/>
                  <p:pic>
                    <p:nvPicPr>
                      <p:cNvPr id="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992" y="3066139"/>
                        <a:ext cx="63246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对称密码的优缺点</a:t>
            </a:r>
            <a:endParaRPr lang="zh-CN" altLang="en-US" dirty="0"/>
          </a:p>
        </p:txBody>
      </p:sp>
      <p:sp>
        <p:nvSpPr>
          <p:cNvPr id="3" name="内容占位符 2"/>
          <p:cNvSpPr>
            <a:spLocks noGrp="1"/>
          </p:cNvSpPr>
          <p:nvPr>
            <p:ph idx="1"/>
          </p:nvPr>
        </p:nvSpPr>
        <p:spPr>
          <a:xfrm>
            <a:off x="1097280" y="1845733"/>
            <a:ext cx="10058400" cy="4744847"/>
          </a:xfrm>
        </p:spPr>
        <p:txBody>
          <a:bodyPr>
            <a:normAutofit lnSpcReduction="10000"/>
          </a:bodyPr>
          <a:lstStyle/>
          <a:p>
            <a:r>
              <a:rPr lang="zh-CN" altLang="en-US" dirty="0"/>
              <a:t>优点：</a:t>
            </a:r>
            <a:r>
              <a:rPr lang="zh-CN" altLang="en-US" dirty="0">
                <a:latin typeface="宋体" pitchFamily="2" charset="-122"/>
              </a:rPr>
              <a:t>运行占用空间小，加</a:t>
            </a:r>
            <a:r>
              <a:rPr lang="zh-CN" altLang="en-US" dirty="0">
                <a:latin typeface="Times New Roman" panose="02020603050405020304" pitchFamily="18" charset="0"/>
                <a:cs typeface="Times New Roman" panose="02020603050405020304" pitchFamily="18" charset="0"/>
              </a:rPr>
              <a:t>/</a:t>
            </a:r>
            <a:r>
              <a:rPr lang="zh-CN" altLang="en-US" dirty="0">
                <a:latin typeface="宋体" pitchFamily="2" charset="-122"/>
              </a:rPr>
              <a:t>解密速度快</a:t>
            </a:r>
            <a:r>
              <a:rPr lang="zh-CN" altLang="en-US" dirty="0"/>
              <a:t> </a:t>
            </a:r>
            <a:endParaRPr lang="zh-CN" altLang="en-US" dirty="0"/>
          </a:p>
          <a:p>
            <a:r>
              <a:rPr lang="zh-CN" altLang="en-US" b="1" dirty="0"/>
              <a:t>需要事先共享密钥</a:t>
            </a:r>
            <a:endParaRPr lang="zh-CN" altLang="en-US" b="1" dirty="0"/>
          </a:p>
          <a:p>
            <a:pPr lvl="1"/>
            <a:r>
              <a:rPr lang="zh-CN" altLang="en-US" dirty="0"/>
              <a:t>通过安全通道共享密钥</a:t>
            </a:r>
            <a:endParaRPr lang="zh-CN" altLang="en-US" dirty="0"/>
          </a:p>
          <a:p>
            <a:pPr lvl="1"/>
            <a:r>
              <a:rPr lang="en-US" altLang="zh-CN" dirty="0"/>
              <a:t>N</a:t>
            </a:r>
            <a:r>
              <a:rPr lang="zh-CN" altLang="en-US" dirty="0"/>
              <a:t>方通信，共需</a:t>
            </a:r>
            <a:r>
              <a:rPr lang="en-US" altLang="zh-CN" dirty="0"/>
              <a:t>N×(N－1)</a:t>
            </a:r>
            <a:r>
              <a:rPr lang="zh-CN" altLang="en-US" dirty="0"/>
              <a:t>个密钥：数量太大</a:t>
            </a:r>
            <a:endParaRPr lang="zh-CN" altLang="en-US" dirty="0"/>
          </a:p>
          <a:p>
            <a:pPr lvl="1"/>
            <a:r>
              <a:rPr lang="zh-CN" altLang="en-US" dirty="0"/>
              <a:t>密钥分配中心（</a:t>
            </a:r>
            <a:r>
              <a:rPr lang="en-US" altLang="zh-CN" dirty="0"/>
              <a:t>Key Distribution Center</a:t>
            </a:r>
            <a:r>
              <a:rPr lang="zh-CN" altLang="en-US" dirty="0"/>
              <a:t>，</a:t>
            </a:r>
            <a:r>
              <a:rPr lang="en-US" altLang="zh-CN" dirty="0"/>
              <a:t>KDC</a:t>
            </a:r>
            <a:r>
              <a:rPr lang="zh-CN" altLang="en-US" dirty="0"/>
              <a:t>）：成为安全和性能的瓶颈</a:t>
            </a:r>
            <a:endParaRPr lang="zh-CN" altLang="en-US" dirty="0"/>
          </a:p>
          <a:p>
            <a:r>
              <a:rPr lang="zh-CN" altLang="en-US" b="1" dirty="0"/>
              <a:t>无法完成数字签名</a:t>
            </a:r>
            <a:endParaRPr lang="en-US" altLang="zh-CN" b="1" dirty="0"/>
          </a:p>
          <a:p>
            <a:pPr lvl="1"/>
            <a:r>
              <a:rPr lang="zh-CN" altLang="en-US" dirty="0"/>
              <a:t>验证的人，无法生成数字签名</a:t>
            </a:r>
            <a:endParaRPr lang="zh-CN" altLang="en-US" dirty="0"/>
          </a:p>
          <a:p>
            <a:r>
              <a:rPr lang="zh-CN" altLang="en-US" dirty="0"/>
              <a:t>快问：</a:t>
            </a:r>
            <a:endParaRPr lang="en-US" altLang="zh-CN" dirty="0"/>
          </a:p>
          <a:p>
            <a:pPr lvl="1"/>
            <a:r>
              <a:rPr lang="zh-CN" altLang="en-US" dirty="0"/>
              <a:t>两个不同的明文用同一个密钥加密能否得到相同的密文？</a:t>
            </a:r>
            <a:endParaRPr lang="zh-CN" altLang="en-US"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a:ea typeface="宋体" pitchFamily="2" charset="-122"/>
              </a:rPr>
              <a:t>内容</a:t>
            </a:r>
            <a:endParaRPr lang="zh-CN" altLang="en-US" dirty="0">
              <a:ea typeface="宋体" pitchFamily="2" charset="-122"/>
            </a:endParaRPr>
          </a:p>
        </p:txBody>
      </p:sp>
      <p:sp>
        <p:nvSpPr>
          <p:cNvPr id="13316" name="Rectangle 3"/>
          <p:cNvSpPr>
            <a:spLocks noGrp="1" noChangeArrowheads="1"/>
          </p:cNvSpPr>
          <p:nvPr>
            <p:ph idx="1"/>
          </p:nvPr>
        </p:nvSpPr>
        <p:spPr>
          <a:xfrm>
            <a:off x="1097280" y="1845733"/>
            <a:ext cx="10058400" cy="4502815"/>
          </a:xfrm>
        </p:spPr>
        <p:txBody>
          <a:bodyPr>
            <a:normAutofit/>
          </a:bodyPr>
          <a:lstStyle/>
          <a:p>
            <a:pPr eaLnBrk="1" hangingPunct="1">
              <a:lnSpc>
                <a:spcPct val="90000"/>
              </a:lnSpc>
            </a:pPr>
            <a:r>
              <a:rPr lang="zh-CN" altLang="en-US" dirty="0">
                <a:ea typeface="宋体" pitchFamily="2" charset="-122"/>
              </a:rPr>
              <a:t>密码学中常用的概念</a:t>
            </a:r>
            <a:endParaRPr lang="en-US" altLang="zh-CN" dirty="0">
              <a:ea typeface="宋体" pitchFamily="2" charset="-122"/>
            </a:endParaRPr>
          </a:p>
          <a:p>
            <a:pPr eaLnBrk="1" hangingPunct="1">
              <a:lnSpc>
                <a:spcPct val="90000"/>
              </a:lnSpc>
            </a:pPr>
            <a:r>
              <a:rPr lang="zh-CN" altLang="en-US" dirty="0">
                <a:ea typeface="宋体" pitchFamily="2" charset="-122"/>
              </a:rPr>
              <a:t>对称密码算法</a:t>
            </a:r>
            <a:endParaRPr lang="zh-CN" altLang="en-US" dirty="0">
              <a:ea typeface="宋体" pitchFamily="2" charset="-122"/>
            </a:endParaRPr>
          </a:p>
          <a:p>
            <a:pPr eaLnBrk="1" hangingPunct="1">
              <a:lnSpc>
                <a:spcPct val="90000"/>
              </a:lnSpc>
            </a:pPr>
            <a:r>
              <a:rPr lang="zh-CN" altLang="en-US" b="1" dirty="0">
                <a:solidFill>
                  <a:srgbClr val="0070C0"/>
                </a:solidFill>
                <a:ea typeface="宋体" pitchFamily="2" charset="-122"/>
              </a:rPr>
              <a:t>非对称密码算法</a:t>
            </a:r>
            <a:endParaRPr lang="en-US" altLang="zh-CN" b="1" dirty="0">
              <a:solidFill>
                <a:srgbClr val="0070C0"/>
              </a:solidFill>
              <a:ea typeface="宋体" pitchFamily="2" charset="-122"/>
            </a:endParaRPr>
          </a:p>
          <a:p>
            <a:pPr eaLnBrk="1" hangingPunct="1">
              <a:lnSpc>
                <a:spcPct val="90000"/>
              </a:lnSpc>
            </a:pPr>
            <a:r>
              <a:rPr lang="zh-CN" altLang="en-US" dirty="0">
                <a:ea typeface="宋体" pitchFamily="2" charset="-122"/>
              </a:rPr>
              <a:t>杂凑算法（</a:t>
            </a:r>
            <a:r>
              <a:rPr lang="en-US" altLang="zh-CN" dirty="0">
                <a:ea typeface="宋体" pitchFamily="2" charset="-122"/>
              </a:rPr>
              <a:t>HASH</a:t>
            </a:r>
            <a:r>
              <a:rPr lang="zh-CN" altLang="en-US" dirty="0">
                <a:ea typeface="宋体" pitchFamily="2" charset="-122"/>
              </a:rPr>
              <a:t>）</a:t>
            </a:r>
            <a:endParaRPr lang="zh-CN" altLang="en-US" dirty="0">
              <a:ea typeface="宋体" pitchFamily="2" charset="-122"/>
            </a:endParaRPr>
          </a:p>
          <a:p>
            <a:pPr>
              <a:lnSpc>
                <a:spcPct val="90000"/>
              </a:lnSpc>
            </a:pPr>
            <a:r>
              <a:rPr lang="zh-CN" altLang="en-US" dirty="0"/>
              <a:t>密码算法应用</a:t>
            </a:r>
            <a:endParaRPr lang="en-US" altLang="zh-CN" dirty="0"/>
          </a:p>
          <a:p>
            <a:pPr lvl="1">
              <a:lnSpc>
                <a:spcPct val="90000"/>
              </a:lnSpc>
            </a:pPr>
            <a:r>
              <a:rPr lang="zh-CN" altLang="en-US" dirty="0"/>
              <a:t>分组密码算法加密模式</a:t>
            </a:r>
            <a:endParaRPr lang="en-US" altLang="zh-CN" dirty="0"/>
          </a:p>
          <a:p>
            <a:pPr lvl="1">
              <a:lnSpc>
                <a:spcPct val="90000"/>
              </a:lnSpc>
            </a:pPr>
            <a:r>
              <a:rPr lang="zh-CN" altLang="en-US" dirty="0"/>
              <a:t>数字签名、</a:t>
            </a:r>
            <a:r>
              <a:rPr lang="en-US" altLang="zh-CN" dirty="0"/>
              <a:t>HMAC</a:t>
            </a:r>
            <a:r>
              <a:rPr lang="zh-CN" altLang="en-US" dirty="0"/>
              <a:t>、密钥交换、可鉴别加密</a:t>
            </a:r>
            <a:endParaRPr lang="zh-CN" altLang="en-US" dirty="0">
              <a:ea typeface="宋体" pitchFamily="2" charset="-122"/>
            </a:endParaRPr>
          </a:p>
        </p:txBody>
      </p:sp>
      <p:sp>
        <p:nvSpPr>
          <p:cNvPr id="13314" name="灯片编号占位符 5"/>
          <p:cNvSpPr>
            <a:spLocks noGrp="1"/>
          </p:cNvSpPr>
          <p:nvPr>
            <p:ph type="sldNum" sz="quarter" idx="12"/>
          </p:nvPr>
        </p:nvSpPr>
        <p:spPr>
          <a:xfrm>
            <a:off x="8305800" y="6172200"/>
            <a:ext cx="1905000" cy="457200"/>
          </a:xfrm>
          <a:prstGeom prst="rect">
            <a:avLst/>
          </a:prstGeom>
          <a:noFill/>
        </p:spPr>
        <p:txBody>
          <a:bodyPr/>
          <a:lstStyle/>
          <a:p>
            <a:fld id="{19D116E5-F086-43D3-8542-0943E16AA3F9}" type="slidenum">
              <a:rPr lang="zh-CN" altLang="en-US" smtClean="0"/>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非对称密码学</a:t>
            </a:r>
            <a:endParaRPr lang="zh-CN" altLang="en-US" dirty="0"/>
          </a:p>
        </p:txBody>
      </p:sp>
      <p:sp>
        <p:nvSpPr>
          <p:cNvPr id="3" name="内容占位符 2"/>
          <p:cNvSpPr>
            <a:spLocks noGrp="1"/>
          </p:cNvSpPr>
          <p:nvPr>
            <p:ph idx="1"/>
          </p:nvPr>
        </p:nvSpPr>
        <p:spPr>
          <a:xfrm>
            <a:off x="1097280" y="1845734"/>
            <a:ext cx="10341346" cy="4606824"/>
          </a:xfrm>
        </p:spPr>
        <p:txBody>
          <a:bodyPr>
            <a:normAutofit fontScale="85000" lnSpcReduction="10000"/>
          </a:bodyPr>
          <a:lstStyle/>
          <a:p>
            <a:r>
              <a:rPr lang="zh-CN" altLang="en-US" dirty="0">
                <a:ea typeface="宋体" pitchFamily="2" charset="-122"/>
              </a:rPr>
              <a:t>非对称密码算法想法的提出</a:t>
            </a:r>
            <a:endParaRPr lang="zh-CN" altLang="en-US" dirty="0">
              <a:ea typeface="宋体" pitchFamily="2" charset="-122"/>
            </a:endParaRPr>
          </a:p>
          <a:p>
            <a:pPr lvl="1"/>
            <a:r>
              <a:rPr lang="zh-CN" altLang="en-US" dirty="0">
                <a:ea typeface="宋体" pitchFamily="2" charset="-122"/>
              </a:rPr>
              <a:t>1976年，</a:t>
            </a:r>
            <a:r>
              <a:rPr lang="en-US" altLang="zh-CN" dirty="0" err="1">
                <a:ea typeface="宋体" pitchFamily="2" charset="-122"/>
              </a:rPr>
              <a:t>Diffie、Hellman</a:t>
            </a:r>
            <a:r>
              <a:rPr lang="zh-CN" altLang="en-US" dirty="0">
                <a:ea typeface="宋体" pitchFamily="2" charset="-122"/>
              </a:rPr>
              <a:t>在《密码学的新方向》（</a:t>
            </a:r>
            <a:r>
              <a:rPr lang="en-US" altLang="zh-CN" dirty="0">
                <a:ea typeface="宋体" pitchFamily="2" charset="-122"/>
              </a:rPr>
              <a:t>New Directions in Cryptography）</a:t>
            </a:r>
            <a:r>
              <a:rPr lang="zh-CN" altLang="en-US" dirty="0">
                <a:ea typeface="宋体" pitchFamily="2" charset="-122"/>
              </a:rPr>
              <a:t>中提出</a:t>
            </a:r>
            <a:endParaRPr lang="en-US" altLang="zh-CN" dirty="0">
              <a:ea typeface="宋体" pitchFamily="2" charset="-122"/>
            </a:endParaRPr>
          </a:p>
          <a:p>
            <a:pPr lvl="2"/>
            <a:r>
              <a:rPr lang="en-US" altLang="zh-CN" dirty="0" err="1">
                <a:ea typeface="宋体" pitchFamily="2" charset="-122"/>
              </a:rPr>
              <a:t>Diffie</a:t>
            </a:r>
            <a:r>
              <a:rPr lang="zh-CN" altLang="en-US" dirty="0">
                <a:ea typeface="宋体" pitchFamily="2" charset="-122"/>
              </a:rPr>
              <a:t>、</a:t>
            </a:r>
            <a:r>
              <a:rPr lang="en-US" altLang="zh-CN" dirty="0">
                <a:ea typeface="宋体" pitchFamily="2" charset="-122"/>
              </a:rPr>
              <a:t>Hellman</a:t>
            </a:r>
            <a:r>
              <a:rPr lang="zh-CN" altLang="en-US" dirty="0">
                <a:ea typeface="宋体" pitchFamily="2" charset="-122"/>
              </a:rPr>
              <a:t>，</a:t>
            </a:r>
            <a:r>
              <a:rPr lang="en-US" altLang="zh-CN" dirty="0">
                <a:ea typeface="宋体" pitchFamily="2" charset="-122"/>
              </a:rPr>
              <a:t>2015</a:t>
            </a:r>
            <a:r>
              <a:rPr lang="zh-CN" altLang="en-US" dirty="0">
                <a:ea typeface="宋体" pitchFamily="2" charset="-122"/>
              </a:rPr>
              <a:t>年图灵奖</a:t>
            </a:r>
            <a:endParaRPr lang="zh-CN" altLang="en-US" dirty="0">
              <a:ea typeface="宋体" pitchFamily="2" charset="-122"/>
            </a:endParaRPr>
          </a:p>
          <a:p>
            <a:r>
              <a:rPr lang="zh-CN" altLang="en-US" dirty="0">
                <a:ea typeface="宋体" pitchFamily="2" charset="-122"/>
              </a:rPr>
              <a:t>解决对称密码学中的两个难题</a:t>
            </a:r>
            <a:endParaRPr lang="en-US" altLang="zh-CN" dirty="0">
              <a:ea typeface="宋体" pitchFamily="2" charset="-122"/>
            </a:endParaRPr>
          </a:p>
          <a:p>
            <a:pPr lvl="1"/>
            <a:r>
              <a:rPr lang="zh-CN" altLang="en-US" dirty="0">
                <a:ea typeface="宋体" pitchFamily="2" charset="-122"/>
              </a:rPr>
              <a:t>密钥分配</a:t>
            </a:r>
            <a:endParaRPr lang="en-US" altLang="zh-CN" dirty="0">
              <a:ea typeface="宋体" pitchFamily="2" charset="-122"/>
            </a:endParaRPr>
          </a:p>
          <a:p>
            <a:pPr lvl="1"/>
            <a:r>
              <a:rPr lang="zh-CN" altLang="en-US" dirty="0">
                <a:ea typeface="宋体" pitchFamily="2" charset="-122"/>
              </a:rPr>
              <a:t>数字签名</a:t>
            </a:r>
            <a:endParaRPr lang="en-US" altLang="zh-CN" dirty="0">
              <a:ea typeface="宋体" pitchFamily="2" charset="-122"/>
            </a:endParaRPr>
          </a:p>
          <a:p>
            <a:r>
              <a:rPr lang="zh-CN" altLang="en-US" b="1" dirty="0">
                <a:ea typeface="宋体" pitchFamily="2" charset="-122"/>
              </a:rPr>
              <a:t>避免几种误解！！！</a:t>
            </a:r>
            <a:endParaRPr lang="en-US" altLang="zh-CN" b="1" dirty="0">
              <a:ea typeface="宋体" pitchFamily="2" charset="-122"/>
            </a:endParaRPr>
          </a:p>
          <a:p>
            <a:pPr lvl="1"/>
            <a:r>
              <a:rPr lang="zh-CN" altLang="en-US" b="1" dirty="0">
                <a:ea typeface="宋体" pitchFamily="2" charset="-122"/>
              </a:rPr>
              <a:t>非对称密码学比对称密码学更安全</a:t>
            </a:r>
            <a:endParaRPr lang="en-US" altLang="zh-CN" b="1" dirty="0">
              <a:ea typeface="宋体" pitchFamily="2" charset="-122"/>
            </a:endParaRPr>
          </a:p>
          <a:p>
            <a:pPr lvl="2"/>
            <a:r>
              <a:rPr lang="zh-CN" altLang="en-US" sz="2200" b="1" dirty="0">
                <a:ea typeface="宋体" pitchFamily="2" charset="-122"/>
              </a:rPr>
              <a:t>加密方法的安全性依依赖与密钥的长度和破译密文所需的计算量</a:t>
            </a:r>
            <a:endParaRPr lang="en-US" altLang="zh-CN" sz="2200" b="1" dirty="0">
              <a:ea typeface="宋体" pitchFamily="2" charset="-122"/>
            </a:endParaRPr>
          </a:p>
          <a:p>
            <a:pPr lvl="1"/>
            <a:r>
              <a:rPr lang="zh-CN" altLang="en-US" b="1" dirty="0">
                <a:ea typeface="宋体" pitchFamily="2" charset="-122"/>
              </a:rPr>
              <a:t>对称密码学已过时</a:t>
            </a:r>
            <a:endParaRPr lang="en-US" altLang="zh-CN" b="1" dirty="0">
              <a:ea typeface="宋体" pitchFamily="2" charset="-122"/>
            </a:endParaRPr>
          </a:p>
          <a:p>
            <a:pPr lvl="2"/>
            <a:r>
              <a:rPr lang="zh-CN" altLang="en-US" sz="2200" b="1" dirty="0">
                <a:ea typeface="宋体" pitchFamily="2" charset="-122"/>
              </a:rPr>
              <a:t>非对称密码学通常所需计算量较大，常用于密钥管理与签名</a:t>
            </a:r>
            <a:endParaRPr lang="en-US" altLang="zh-CN" sz="2200" b="1" dirty="0">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4294967295"/>
          </p:nvPr>
        </p:nvSpPr>
        <p:spPr>
          <a:xfrm>
            <a:off x="8305800" y="6172200"/>
            <a:ext cx="1905000" cy="457200"/>
          </a:xfrm>
          <a:prstGeom prst="rect">
            <a:avLst/>
          </a:prstGeom>
          <a:noFill/>
        </p:spPr>
        <p:txBody>
          <a:bodyPr/>
          <a:lstStyle/>
          <a:p>
            <a:fld id="{D0DEB2BE-2689-4017-9F5B-9F1C09F431CE}" type="slidenum">
              <a:rPr lang="zh-CN" altLang="en-US" smtClean="0"/>
            </a:fld>
            <a:endParaRPr lang="en-US" altLang="zh-CN"/>
          </a:p>
        </p:txBody>
      </p:sp>
      <p:sp>
        <p:nvSpPr>
          <p:cNvPr id="54275" name="Rectangle 2"/>
          <p:cNvSpPr>
            <a:spLocks noGrp="1" noChangeArrowheads="1"/>
          </p:cNvSpPr>
          <p:nvPr>
            <p:ph type="title"/>
          </p:nvPr>
        </p:nvSpPr>
        <p:spPr/>
        <p:txBody>
          <a:bodyPr/>
          <a:lstStyle/>
          <a:p>
            <a:pPr eaLnBrk="1" hangingPunct="1"/>
            <a:r>
              <a:rPr lang="zh-CN" altLang="en-US">
                <a:ea typeface="宋体" pitchFamily="2" charset="-122"/>
              </a:rPr>
              <a:t>非对称密码的重要名词</a:t>
            </a:r>
            <a:endParaRPr lang="zh-CN" altLang="en-US">
              <a:ea typeface="宋体" pitchFamily="2" charset="-122"/>
            </a:endParaRPr>
          </a:p>
        </p:txBody>
      </p:sp>
      <p:sp>
        <p:nvSpPr>
          <p:cNvPr id="54276" name="Rectangle 3"/>
          <p:cNvSpPr>
            <a:spLocks noGrp="1" noChangeArrowheads="1"/>
          </p:cNvSpPr>
          <p:nvPr>
            <p:ph type="body" idx="1"/>
          </p:nvPr>
        </p:nvSpPr>
        <p:spPr/>
        <p:txBody>
          <a:bodyPr>
            <a:normAutofit/>
          </a:bodyPr>
          <a:lstStyle/>
          <a:p>
            <a:pPr eaLnBrk="1" hangingPunct="1">
              <a:lnSpc>
                <a:spcPct val="90000"/>
              </a:lnSpc>
            </a:pPr>
            <a:r>
              <a:rPr lang="zh-CN" altLang="en-US" dirty="0">
                <a:ea typeface="宋体" pitchFamily="2" charset="-122"/>
              </a:rPr>
              <a:t>公钥密码</a:t>
            </a:r>
            <a:r>
              <a:rPr lang="en-US" altLang="zh-CN" dirty="0">
                <a:ea typeface="宋体" pitchFamily="2" charset="-122"/>
              </a:rPr>
              <a:t>Public Key Cryptography</a:t>
            </a:r>
            <a:endParaRPr lang="en-US" altLang="zh-CN" dirty="0">
              <a:ea typeface="宋体" pitchFamily="2" charset="-122"/>
            </a:endParaRPr>
          </a:p>
          <a:p>
            <a:pPr lvl="1" eaLnBrk="1" hangingPunct="1">
              <a:lnSpc>
                <a:spcPct val="90000"/>
              </a:lnSpc>
            </a:pPr>
            <a:r>
              <a:rPr lang="zh-CN" altLang="en-US" dirty="0">
                <a:ea typeface="宋体" pitchFamily="2" charset="-122"/>
              </a:rPr>
              <a:t>也称为，非对称密码</a:t>
            </a:r>
            <a:r>
              <a:rPr lang="en-US" altLang="zh-CN" dirty="0">
                <a:ea typeface="宋体" pitchFamily="2" charset="-122"/>
              </a:rPr>
              <a:t>Asymmetric Cryptography</a:t>
            </a:r>
            <a:endParaRPr lang="zh-CN" altLang="en-US" dirty="0">
              <a:ea typeface="宋体" pitchFamily="2" charset="-122"/>
            </a:endParaRPr>
          </a:p>
          <a:p>
            <a:pPr>
              <a:lnSpc>
                <a:spcPct val="90000"/>
              </a:lnSpc>
            </a:pPr>
            <a:r>
              <a:rPr lang="zh-CN" altLang="en-US" dirty="0">
                <a:ea typeface="宋体" pitchFamily="2" charset="-122"/>
              </a:rPr>
              <a:t>公钥</a:t>
            </a:r>
            <a:r>
              <a:rPr lang="en-US" altLang="zh-CN" dirty="0">
                <a:ea typeface="宋体" pitchFamily="2" charset="-122"/>
              </a:rPr>
              <a:t>Public Key</a:t>
            </a:r>
            <a:endParaRPr lang="en-US" altLang="zh-CN" dirty="0">
              <a:ea typeface="宋体" pitchFamily="2" charset="-122"/>
            </a:endParaRPr>
          </a:p>
          <a:p>
            <a:pPr lvl="1">
              <a:lnSpc>
                <a:spcPct val="90000"/>
              </a:lnSpc>
            </a:pPr>
            <a:r>
              <a:rPr lang="zh-CN" altLang="en-US" dirty="0">
                <a:ea typeface="宋体" pitchFamily="2" charset="-122"/>
              </a:rPr>
              <a:t>公开的密钥，记为</a:t>
            </a:r>
            <a:r>
              <a:rPr lang="en-US" altLang="zh-CN" dirty="0" err="1">
                <a:ea typeface="宋体" pitchFamily="2" charset="-122"/>
              </a:rPr>
              <a:t>PubK</a:t>
            </a:r>
            <a:endParaRPr lang="en-US" altLang="zh-CN" dirty="0">
              <a:ea typeface="宋体" pitchFamily="2" charset="-122"/>
            </a:endParaRPr>
          </a:p>
          <a:p>
            <a:pPr lvl="1">
              <a:lnSpc>
                <a:spcPct val="90000"/>
              </a:lnSpc>
            </a:pPr>
            <a:r>
              <a:rPr lang="zh-CN" altLang="en-US" dirty="0">
                <a:ea typeface="宋体" pitchFamily="2" charset="-122"/>
              </a:rPr>
              <a:t>加密密钥</a:t>
            </a:r>
            <a:r>
              <a:rPr lang="en-US" altLang="zh-CN" dirty="0">
                <a:ea typeface="宋体" pitchFamily="2" charset="-122"/>
              </a:rPr>
              <a:t>Encryption Key</a:t>
            </a:r>
            <a:endParaRPr lang="en-US" altLang="zh-CN" dirty="0">
              <a:ea typeface="宋体" pitchFamily="2" charset="-122"/>
            </a:endParaRPr>
          </a:p>
          <a:p>
            <a:pPr>
              <a:lnSpc>
                <a:spcPct val="90000"/>
              </a:lnSpc>
            </a:pPr>
            <a:r>
              <a:rPr lang="zh-CN" altLang="en-US" dirty="0">
                <a:ea typeface="宋体" pitchFamily="2" charset="-122"/>
              </a:rPr>
              <a:t>私钥</a:t>
            </a:r>
            <a:r>
              <a:rPr lang="en-US" altLang="zh-CN" dirty="0">
                <a:ea typeface="宋体" pitchFamily="2" charset="-122"/>
              </a:rPr>
              <a:t>Private Key</a:t>
            </a:r>
            <a:endParaRPr lang="en-US" altLang="zh-CN" dirty="0">
              <a:ea typeface="宋体" pitchFamily="2" charset="-122"/>
            </a:endParaRPr>
          </a:p>
          <a:p>
            <a:pPr lvl="1">
              <a:lnSpc>
                <a:spcPct val="90000"/>
              </a:lnSpc>
            </a:pPr>
            <a:r>
              <a:rPr lang="zh-CN" altLang="en-US" dirty="0">
                <a:ea typeface="宋体" pitchFamily="2" charset="-122"/>
              </a:rPr>
              <a:t>秘密保存的密钥，记为</a:t>
            </a:r>
            <a:r>
              <a:rPr lang="en-US" altLang="zh-CN" dirty="0" err="1">
                <a:ea typeface="宋体" pitchFamily="2" charset="-122"/>
              </a:rPr>
              <a:t>PriK</a:t>
            </a:r>
            <a:endParaRPr lang="en-US" altLang="zh-CN" dirty="0">
              <a:ea typeface="宋体" pitchFamily="2" charset="-122"/>
            </a:endParaRPr>
          </a:p>
          <a:p>
            <a:pPr lvl="1" eaLnBrk="1" hangingPunct="1">
              <a:lnSpc>
                <a:spcPct val="90000"/>
              </a:lnSpc>
            </a:pPr>
            <a:r>
              <a:rPr lang="zh-CN" altLang="en-US" dirty="0">
                <a:ea typeface="宋体" pitchFamily="2" charset="-122"/>
              </a:rPr>
              <a:t>解密密钥</a:t>
            </a:r>
            <a:r>
              <a:rPr lang="en-US" altLang="zh-CN" dirty="0">
                <a:ea typeface="宋体" pitchFamily="2" charset="-122"/>
              </a:rPr>
              <a:t>Decryption Key</a:t>
            </a:r>
            <a:endParaRPr lang="en-US" altLang="zh-CN" dirty="0">
              <a:ea typeface="宋体" pitchFamily="2" charset="-122"/>
            </a:endParaRPr>
          </a:p>
          <a:p>
            <a:pPr lvl="1" eaLnBrk="1" hangingPunct="1">
              <a:lnSpc>
                <a:spcPct val="90000"/>
              </a:lnSpc>
            </a:pPr>
            <a:r>
              <a:rPr lang="zh-CN" altLang="en-US" dirty="0">
                <a:ea typeface="宋体" pitchFamily="2" charset="-122"/>
              </a:rPr>
              <a:t>签名密钥</a:t>
            </a:r>
            <a:r>
              <a:rPr lang="en-US" altLang="zh-CN" dirty="0">
                <a:ea typeface="宋体" pitchFamily="2" charset="-122"/>
              </a:rPr>
              <a:t>Sign Key</a:t>
            </a:r>
            <a:endParaRPr lang="en-US" altLang="zh-CN" dirty="0">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非对称密码算法的特点</a:t>
            </a:r>
            <a:endParaRPr lang="zh-CN" altLang="en-US" dirty="0"/>
          </a:p>
        </p:txBody>
      </p:sp>
      <p:sp>
        <p:nvSpPr>
          <p:cNvPr id="3" name="内容占位符 2"/>
          <p:cNvSpPr>
            <a:spLocks noGrp="1"/>
          </p:cNvSpPr>
          <p:nvPr>
            <p:ph idx="1"/>
          </p:nvPr>
        </p:nvSpPr>
        <p:spPr/>
        <p:txBody>
          <a:bodyPr/>
          <a:lstStyle/>
          <a:p>
            <a:r>
              <a:rPr lang="zh-CN" altLang="en-US" dirty="0">
                <a:latin typeface="宋体" pitchFamily="2" charset="-122"/>
              </a:rPr>
              <a:t>非对称密码算法是基于数学函数，而不是基于代换和置换。</a:t>
            </a:r>
            <a:endParaRPr lang="zh-CN" altLang="en-US" dirty="0"/>
          </a:p>
          <a:p>
            <a:r>
              <a:rPr lang="zh-CN" altLang="en-US" dirty="0">
                <a:latin typeface="宋体" pitchFamily="2" charset="-122"/>
              </a:rPr>
              <a:t>非对称密码算法使用</a:t>
            </a:r>
            <a:r>
              <a:rPr lang="en-US" altLang="zh-CN" b="1" dirty="0">
                <a:latin typeface="宋体" pitchFamily="2" charset="-122"/>
              </a:rPr>
              <a:t>2</a:t>
            </a:r>
            <a:r>
              <a:rPr lang="zh-CN" altLang="en-US" b="1" dirty="0">
                <a:latin typeface="宋体" pitchFamily="2" charset="-122"/>
              </a:rPr>
              <a:t>个</a:t>
            </a:r>
            <a:r>
              <a:rPr lang="zh-CN" altLang="en-US" dirty="0">
                <a:latin typeface="宋体" pitchFamily="2" charset="-122"/>
              </a:rPr>
              <a:t>独立的密钥，对称密码使用1个密钥。</a:t>
            </a:r>
            <a:endParaRPr lang="zh-CN" altLang="en-US" dirty="0">
              <a:latin typeface="宋体" pitchFamily="2" charset="-122"/>
            </a:endParaRPr>
          </a:p>
          <a:p>
            <a:r>
              <a:rPr lang="zh-CN" altLang="en-US" dirty="0">
                <a:latin typeface="宋体" pitchFamily="2" charset="-122"/>
              </a:rPr>
              <a:t>加密密钥和解密密钥相关，但完全不同。</a:t>
            </a:r>
            <a:endParaRPr lang="zh-CN" altLang="en-US" dirty="0">
              <a:latin typeface="宋体" pitchFamily="2" charset="-122"/>
            </a:endParaRPr>
          </a:p>
          <a:p>
            <a:pPr lvl="1"/>
            <a:r>
              <a:rPr lang="zh-CN" altLang="en-US" dirty="0">
                <a:latin typeface="宋体" pitchFamily="2" charset="-122"/>
              </a:rPr>
              <a:t>仅仅知道密码算法和加密密钥</a:t>
            </a:r>
            <a:r>
              <a:rPr lang="en-US" altLang="zh-CN" dirty="0">
                <a:latin typeface="宋体" pitchFamily="2" charset="-122"/>
              </a:rPr>
              <a:t>/Public Key</a:t>
            </a:r>
            <a:r>
              <a:rPr lang="zh-CN" altLang="en-US" dirty="0">
                <a:latin typeface="宋体" pitchFamily="2" charset="-122"/>
              </a:rPr>
              <a:t>，要确定解密密钥</a:t>
            </a:r>
            <a:r>
              <a:rPr lang="en-US" altLang="zh-CN" dirty="0">
                <a:latin typeface="宋体" pitchFamily="2" charset="-122"/>
              </a:rPr>
              <a:t>/Private Key</a:t>
            </a:r>
            <a:r>
              <a:rPr lang="zh-CN" altLang="en-US" dirty="0">
                <a:latin typeface="宋体" pitchFamily="2" charset="-122"/>
              </a:rPr>
              <a:t>在</a:t>
            </a:r>
            <a:r>
              <a:rPr lang="zh-CN" altLang="en-US" dirty="0">
                <a:solidFill>
                  <a:srgbClr val="7030A0"/>
                </a:solidFill>
                <a:latin typeface="宋体" pitchFamily="2" charset="-122"/>
              </a:rPr>
              <a:t>计算上是不可行的</a:t>
            </a:r>
            <a:r>
              <a:rPr lang="zh-CN" altLang="en-US" dirty="0">
                <a:latin typeface="宋体" pitchFamily="2" charset="-122"/>
              </a:rPr>
              <a:t>。</a:t>
            </a:r>
            <a:endParaRPr lang="zh-CN" altLang="en-US" dirty="0">
              <a:latin typeface="宋体" pitchFamily="2" charset="-122"/>
            </a:endParaRP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非对称密码的要求</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a:latin typeface="宋体" pitchFamily="2" charset="-122"/>
              </a:rPr>
              <a:t>单向函数 </a:t>
            </a:r>
            <a:r>
              <a:rPr lang="en-US" altLang="zh-CN" b="1" dirty="0">
                <a:latin typeface="宋体" pitchFamily="2" charset="-122"/>
              </a:rPr>
              <a:t>=&gt; </a:t>
            </a:r>
            <a:r>
              <a:rPr lang="zh-CN" altLang="en-US" b="1" dirty="0">
                <a:latin typeface="宋体" pitchFamily="2" charset="-122"/>
              </a:rPr>
              <a:t>单向陷门函数</a:t>
            </a:r>
            <a:endParaRPr lang="en-US" altLang="zh-CN" b="1" dirty="0">
              <a:latin typeface="宋体" pitchFamily="2" charset="-122"/>
            </a:endParaRPr>
          </a:p>
          <a:p>
            <a:r>
              <a:rPr lang="zh-CN" altLang="en-US" b="1" dirty="0">
                <a:latin typeface="宋体" pitchFamily="2" charset="-122"/>
              </a:rPr>
              <a:t>单向陷门函数</a:t>
            </a:r>
            <a:r>
              <a:rPr lang="zh-CN" altLang="en-US" dirty="0">
                <a:latin typeface="宋体" pitchFamily="2" charset="-122"/>
              </a:rPr>
              <a:t>是满足下列条件的不可逆函数</a:t>
            </a:r>
            <a:r>
              <a:rPr lang="en-US" altLang="zh-CN" dirty="0">
                <a:latin typeface="宋体" pitchFamily="2" charset="-122"/>
              </a:rPr>
              <a:t>f：</a:t>
            </a:r>
            <a:endParaRPr lang="en-US" altLang="zh-CN" dirty="0">
              <a:latin typeface="宋体" pitchFamily="2" charset="-122"/>
            </a:endParaRPr>
          </a:p>
          <a:p>
            <a:pPr lvl="1"/>
            <a:r>
              <a:rPr lang="zh-CN" altLang="en-US" dirty="0">
                <a:latin typeface="宋体" pitchFamily="2" charset="-122"/>
              </a:rPr>
              <a:t>若</a:t>
            </a:r>
            <a:r>
              <a:rPr lang="en-US" altLang="zh-CN" dirty="0">
                <a:latin typeface="宋体" pitchFamily="2" charset="-122"/>
              </a:rPr>
              <a:t>k</a:t>
            </a:r>
            <a:r>
              <a:rPr lang="zh-CN" altLang="en-US" dirty="0">
                <a:latin typeface="宋体" pitchFamily="2" charset="-122"/>
              </a:rPr>
              <a:t>和</a:t>
            </a:r>
            <a:r>
              <a:rPr lang="en-US" altLang="zh-CN" dirty="0">
                <a:latin typeface="宋体" pitchFamily="2" charset="-122"/>
              </a:rPr>
              <a:t>x</a:t>
            </a:r>
            <a:r>
              <a:rPr lang="zh-CN" altLang="en-US" dirty="0">
                <a:latin typeface="宋体" pitchFamily="2" charset="-122"/>
              </a:rPr>
              <a:t>已知，计算</a:t>
            </a:r>
            <a:r>
              <a:rPr lang="en-US" altLang="zh-CN" dirty="0"/>
              <a:t>y= </a:t>
            </a:r>
            <a:r>
              <a:rPr lang="en-US" altLang="zh-CN" dirty="0" err="1"/>
              <a:t>f</a:t>
            </a:r>
            <a:r>
              <a:rPr lang="en-US" altLang="zh-CN" baseline="-25000" dirty="0" err="1"/>
              <a:t>k</a:t>
            </a:r>
            <a:r>
              <a:rPr lang="en-US" altLang="zh-CN" dirty="0"/>
              <a:t>(x)</a:t>
            </a:r>
            <a:r>
              <a:rPr lang="zh-CN" altLang="en-US" dirty="0"/>
              <a:t>是容易的</a:t>
            </a:r>
            <a:endParaRPr lang="en-US" altLang="zh-CN" dirty="0"/>
          </a:p>
          <a:p>
            <a:pPr lvl="1"/>
            <a:r>
              <a:rPr lang="zh-CN" altLang="en-US" dirty="0">
                <a:latin typeface="宋体" pitchFamily="2" charset="-122"/>
              </a:rPr>
              <a:t>若</a:t>
            </a:r>
            <a:r>
              <a:rPr lang="en-US" altLang="zh-CN" dirty="0">
                <a:latin typeface="宋体" pitchFamily="2" charset="-122"/>
              </a:rPr>
              <a:t>k</a:t>
            </a:r>
            <a:r>
              <a:rPr lang="zh-CN" altLang="en-US" dirty="0">
                <a:latin typeface="宋体" pitchFamily="2" charset="-122"/>
              </a:rPr>
              <a:t>和</a:t>
            </a:r>
            <a:r>
              <a:rPr lang="en-US" altLang="zh-CN" dirty="0">
                <a:latin typeface="宋体" pitchFamily="2" charset="-122"/>
              </a:rPr>
              <a:t>y</a:t>
            </a:r>
            <a:r>
              <a:rPr lang="zh-CN" altLang="en-US" dirty="0">
                <a:latin typeface="宋体" pitchFamily="2" charset="-122"/>
              </a:rPr>
              <a:t>已知，</a:t>
            </a:r>
            <a:r>
              <a:rPr lang="zh-CN" altLang="en-US" dirty="0"/>
              <a:t>计算</a:t>
            </a:r>
            <a:r>
              <a:rPr lang="en-US" altLang="zh-CN" dirty="0"/>
              <a:t>x=f</a:t>
            </a:r>
            <a:r>
              <a:rPr lang="en-US" altLang="zh-CN" baseline="-25000" dirty="0"/>
              <a:t>k</a:t>
            </a:r>
            <a:r>
              <a:rPr lang="en-US" altLang="zh-CN" baseline="30000" dirty="0"/>
              <a:t>-1</a:t>
            </a:r>
            <a:r>
              <a:rPr lang="en-US" altLang="zh-CN" dirty="0"/>
              <a:t>(y)</a:t>
            </a:r>
            <a:r>
              <a:rPr lang="zh-CN" altLang="en-US" dirty="0"/>
              <a:t>是困难的</a:t>
            </a:r>
            <a:endParaRPr lang="en-US" altLang="zh-CN" dirty="0"/>
          </a:p>
          <a:p>
            <a:pPr lvl="2"/>
            <a:r>
              <a:rPr lang="zh-CN" altLang="en-US" dirty="0">
                <a:latin typeface="宋体" pitchFamily="2" charset="-122"/>
              </a:rPr>
              <a:t>若</a:t>
            </a:r>
            <a:r>
              <a:rPr lang="en-US" altLang="zh-CN" dirty="0">
                <a:latin typeface="宋体" pitchFamily="2" charset="-122"/>
              </a:rPr>
              <a:t>y</a:t>
            </a:r>
            <a:r>
              <a:rPr lang="zh-CN" altLang="en-US" dirty="0">
                <a:latin typeface="宋体" pitchFamily="2" charset="-122"/>
              </a:rPr>
              <a:t>已知，</a:t>
            </a:r>
            <a:r>
              <a:rPr lang="en-US" altLang="zh-CN" dirty="0">
                <a:latin typeface="宋体" pitchFamily="2" charset="-122"/>
              </a:rPr>
              <a:t>k</a:t>
            </a:r>
            <a:r>
              <a:rPr lang="zh-CN" altLang="en-US" dirty="0">
                <a:latin typeface="宋体" pitchFamily="2" charset="-122"/>
              </a:rPr>
              <a:t>未知，计算出</a:t>
            </a:r>
            <a:r>
              <a:rPr lang="en-US" altLang="zh-CN" dirty="0"/>
              <a:t>x=f</a:t>
            </a:r>
            <a:r>
              <a:rPr lang="en-US" altLang="zh-CN" baseline="-25000" dirty="0"/>
              <a:t>k</a:t>
            </a:r>
            <a:r>
              <a:rPr lang="en-US" altLang="zh-CN" baseline="30000" dirty="0"/>
              <a:t>-1</a:t>
            </a:r>
            <a:r>
              <a:rPr lang="en-US" altLang="zh-CN" dirty="0"/>
              <a:t>(y)</a:t>
            </a:r>
            <a:r>
              <a:rPr lang="zh-CN" altLang="en-US" dirty="0"/>
              <a:t>是不可行的</a:t>
            </a:r>
            <a:r>
              <a:rPr lang="en-US" altLang="zh-CN" dirty="0"/>
              <a:t>【</a:t>
            </a:r>
            <a:r>
              <a:rPr lang="zh-CN" altLang="en-US" dirty="0"/>
              <a:t>显然</a:t>
            </a:r>
            <a:r>
              <a:rPr lang="en-US" altLang="zh-CN" dirty="0"/>
              <a:t>】</a:t>
            </a:r>
            <a:endParaRPr lang="en-US" altLang="zh-CN" dirty="0"/>
          </a:p>
          <a:p>
            <a:pPr lvl="1"/>
            <a:r>
              <a:rPr lang="zh-CN" altLang="en-US" b="1" dirty="0">
                <a:latin typeface="宋体" pitchFamily="2" charset="-122"/>
              </a:rPr>
              <a:t>当知道陷门</a:t>
            </a:r>
            <a:r>
              <a:rPr lang="en-US" altLang="zh-CN" b="1" dirty="0">
                <a:latin typeface="宋体" pitchFamily="2" charset="-122"/>
              </a:rPr>
              <a:t>s</a:t>
            </a:r>
            <a:r>
              <a:rPr lang="zh-CN" altLang="en-US" b="1" dirty="0">
                <a:latin typeface="宋体" pitchFamily="2" charset="-122"/>
              </a:rPr>
              <a:t>的时候，</a:t>
            </a:r>
            <a:r>
              <a:rPr lang="zh-CN" altLang="en-US" dirty="0"/>
              <a:t>计算</a:t>
            </a:r>
            <a:r>
              <a:rPr lang="en-US" altLang="zh-CN" dirty="0"/>
              <a:t>x=f</a:t>
            </a:r>
            <a:r>
              <a:rPr lang="en-US" altLang="zh-CN" baseline="-25000" dirty="0"/>
              <a:t>k</a:t>
            </a:r>
            <a:r>
              <a:rPr lang="en-US" altLang="zh-CN" baseline="30000" dirty="0"/>
              <a:t>-1</a:t>
            </a:r>
            <a:r>
              <a:rPr lang="en-US" altLang="zh-CN" dirty="0"/>
              <a:t>(y)</a:t>
            </a:r>
            <a:r>
              <a:rPr lang="zh-CN" altLang="en-US" dirty="0"/>
              <a:t>变得容易</a:t>
            </a:r>
            <a:endParaRPr lang="en-US" altLang="zh-CN" dirty="0">
              <a:latin typeface="宋体" pitchFamily="2" charset="-122"/>
            </a:endParaRPr>
          </a:p>
          <a:p>
            <a:r>
              <a:rPr lang="zh-CN" altLang="en-US" dirty="0">
                <a:latin typeface="宋体" pitchFamily="2" charset="-122"/>
              </a:rPr>
              <a:t>寻找合适的单向陷门函数是非对称密码体制应用的关键</a:t>
            </a:r>
            <a:endParaRPr lang="en-US" altLang="zh-CN" dirty="0">
              <a:latin typeface="宋体" pitchFamily="2" charset="-122"/>
            </a:endParaRPr>
          </a:p>
          <a:p>
            <a:pPr>
              <a:buNone/>
            </a:pPr>
            <a:r>
              <a:rPr lang="en-US" altLang="zh-CN" sz="2400" dirty="0"/>
              <a:t>	</a:t>
            </a:r>
            <a:endParaRPr lang="zh-CN" altLang="en-US" dirty="0"/>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4294967295"/>
          </p:nvPr>
        </p:nvSpPr>
        <p:spPr>
          <a:xfrm>
            <a:off x="8305800" y="6172200"/>
            <a:ext cx="1905000" cy="457200"/>
          </a:xfrm>
          <a:prstGeom prst="rect">
            <a:avLst/>
          </a:prstGeom>
          <a:noFill/>
        </p:spPr>
        <p:txBody>
          <a:bodyPr/>
          <a:lstStyle/>
          <a:p>
            <a:fld id="{D95A3FD5-A54B-4D18-94FF-3D63F0E5EDFD}" type="slidenum">
              <a:rPr lang="zh-CN" altLang="en-US" smtClean="0"/>
            </a:fld>
            <a:endParaRPr lang="en-US" altLang="zh-CN"/>
          </a:p>
        </p:txBody>
      </p:sp>
      <p:sp>
        <p:nvSpPr>
          <p:cNvPr id="57347" name="Rectangle 2"/>
          <p:cNvSpPr>
            <a:spLocks noGrp="1" noChangeArrowheads="1"/>
          </p:cNvSpPr>
          <p:nvPr>
            <p:ph type="title"/>
          </p:nvPr>
        </p:nvSpPr>
        <p:spPr/>
        <p:txBody>
          <a:bodyPr/>
          <a:lstStyle/>
          <a:p>
            <a:pPr eaLnBrk="1" hangingPunct="1"/>
            <a:r>
              <a:rPr lang="zh-CN" altLang="en-US">
                <a:ea typeface="宋体" pitchFamily="2" charset="-122"/>
              </a:rPr>
              <a:t>非对称密码算法的应用模型</a:t>
            </a:r>
            <a:endParaRPr lang="zh-CN" altLang="en-US">
              <a:ea typeface="宋体" pitchFamily="2" charset="-122"/>
            </a:endParaRPr>
          </a:p>
        </p:txBody>
      </p:sp>
      <p:sp>
        <p:nvSpPr>
          <p:cNvPr id="57348" name="Rectangle 3"/>
          <p:cNvSpPr>
            <a:spLocks noGrp="1" noChangeArrowheads="1"/>
          </p:cNvSpPr>
          <p:nvPr>
            <p:ph type="body" idx="1"/>
          </p:nvPr>
        </p:nvSpPr>
        <p:spPr>
          <a:xfrm>
            <a:off x="2279650" y="1989139"/>
            <a:ext cx="7772400" cy="4154487"/>
          </a:xfrm>
        </p:spPr>
        <p:txBody>
          <a:bodyPr/>
          <a:lstStyle/>
          <a:p>
            <a:pPr eaLnBrk="1" hangingPunct="1"/>
            <a:r>
              <a:rPr lang="zh-CN" altLang="en-US" dirty="0">
                <a:ea typeface="宋体" pitchFamily="2" charset="-122"/>
              </a:rPr>
              <a:t>加解密模型</a:t>
            </a:r>
            <a:endParaRPr lang="zh-CN" altLang="en-US" dirty="0">
              <a:ea typeface="宋体" pitchFamily="2" charset="-122"/>
            </a:endParaRPr>
          </a:p>
          <a:p>
            <a:pPr lvl="1" eaLnBrk="1" hangingPunct="1"/>
            <a:endParaRPr lang="zh-CN" altLang="en-US" dirty="0">
              <a:ea typeface="宋体" pitchFamily="2" charset="-122"/>
            </a:endParaRPr>
          </a:p>
          <a:p>
            <a:pPr lvl="1" eaLnBrk="1" hangingPunct="1"/>
            <a:endParaRPr lang="zh-CN" altLang="en-US" dirty="0">
              <a:ea typeface="宋体" pitchFamily="2" charset="-122"/>
            </a:endParaRPr>
          </a:p>
          <a:p>
            <a:pPr eaLnBrk="1" hangingPunct="1"/>
            <a:endParaRPr lang="zh-CN" altLang="en-US" dirty="0">
              <a:ea typeface="宋体" pitchFamily="2" charset="-122"/>
            </a:endParaRPr>
          </a:p>
          <a:p>
            <a:pPr eaLnBrk="1" hangingPunct="1"/>
            <a:r>
              <a:rPr lang="zh-CN" altLang="en-US" dirty="0">
                <a:ea typeface="宋体" pitchFamily="2" charset="-122"/>
              </a:rPr>
              <a:t>数字签名/验证模型</a:t>
            </a:r>
            <a:endParaRPr lang="zh-CN" altLang="en-US" dirty="0">
              <a:ea typeface="宋体" pitchFamily="2" charset="-122"/>
            </a:endParaRPr>
          </a:p>
        </p:txBody>
      </p:sp>
      <p:grpSp>
        <p:nvGrpSpPr>
          <p:cNvPr id="2" name="Group 33"/>
          <p:cNvGrpSpPr/>
          <p:nvPr/>
        </p:nvGrpSpPr>
        <p:grpSpPr bwMode="auto">
          <a:xfrm>
            <a:off x="3352800" y="2362200"/>
            <a:ext cx="6477000" cy="1524000"/>
            <a:chOff x="816" y="2016"/>
            <a:chExt cx="4080" cy="960"/>
          </a:xfrm>
        </p:grpSpPr>
        <p:sp>
          <p:nvSpPr>
            <p:cNvPr id="57363" name="Rectangle 19"/>
            <p:cNvSpPr>
              <a:spLocks noChangeArrowheads="1"/>
            </p:cNvSpPr>
            <p:nvPr/>
          </p:nvSpPr>
          <p:spPr bwMode="auto">
            <a:xfrm>
              <a:off x="1728" y="2544"/>
              <a:ext cx="720" cy="432"/>
            </a:xfrm>
            <a:prstGeom prst="rect">
              <a:avLst/>
            </a:prstGeom>
            <a:solidFill>
              <a:schemeClr val="accent1"/>
            </a:solidFill>
            <a:ln w="9525">
              <a:solidFill>
                <a:schemeClr val="tx1"/>
              </a:solidFill>
              <a:miter lim="800000"/>
            </a:ln>
          </p:spPr>
          <p:txBody>
            <a:bodyPr wrap="none" anchor="ctr"/>
            <a:lstStyle/>
            <a:p>
              <a:pPr algn="ctr"/>
              <a:r>
                <a:rPr lang="en-US" altLang="zh-CN">
                  <a:ea typeface="宋体" pitchFamily="2" charset="-122"/>
                </a:rPr>
                <a:t>A</a:t>
              </a:r>
              <a:r>
                <a:rPr lang="zh-CN" altLang="en-US">
                  <a:ea typeface="宋体" pitchFamily="2" charset="-122"/>
                </a:rPr>
                <a:t>加密</a:t>
              </a:r>
              <a:endParaRPr lang="zh-CN" altLang="en-US">
                <a:ea typeface="宋体" pitchFamily="2" charset="-122"/>
              </a:endParaRPr>
            </a:p>
          </p:txBody>
        </p:sp>
        <p:sp>
          <p:nvSpPr>
            <p:cNvPr id="57364" name="Rectangle 20"/>
            <p:cNvSpPr>
              <a:spLocks noChangeArrowheads="1"/>
            </p:cNvSpPr>
            <p:nvPr/>
          </p:nvSpPr>
          <p:spPr bwMode="auto">
            <a:xfrm>
              <a:off x="3168" y="2544"/>
              <a:ext cx="720" cy="432"/>
            </a:xfrm>
            <a:prstGeom prst="rect">
              <a:avLst/>
            </a:prstGeom>
            <a:solidFill>
              <a:schemeClr val="accent1"/>
            </a:solidFill>
            <a:ln w="9525">
              <a:solidFill>
                <a:schemeClr val="tx1"/>
              </a:solidFill>
              <a:miter lim="800000"/>
            </a:ln>
          </p:spPr>
          <p:txBody>
            <a:bodyPr wrap="none" anchor="ctr"/>
            <a:lstStyle/>
            <a:p>
              <a:pPr algn="ctr"/>
              <a:r>
                <a:rPr lang="en-US" altLang="zh-CN">
                  <a:ea typeface="宋体" pitchFamily="2" charset="-122"/>
                </a:rPr>
                <a:t>B</a:t>
              </a:r>
              <a:r>
                <a:rPr lang="zh-CN" altLang="en-US">
                  <a:ea typeface="宋体" pitchFamily="2" charset="-122"/>
                </a:rPr>
                <a:t>解密</a:t>
              </a:r>
              <a:endParaRPr lang="zh-CN" altLang="en-US">
                <a:ea typeface="宋体" pitchFamily="2" charset="-122"/>
              </a:endParaRPr>
            </a:p>
          </p:txBody>
        </p:sp>
        <p:sp>
          <p:nvSpPr>
            <p:cNvPr id="57365" name="Line 21"/>
            <p:cNvSpPr>
              <a:spLocks noChangeShapeType="1"/>
            </p:cNvSpPr>
            <p:nvPr/>
          </p:nvSpPr>
          <p:spPr bwMode="auto">
            <a:xfrm>
              <a:off x="2448" y="2736"/>
              <a:ext cx="720" cy="0"/>
            </a:xfrm>
            <a:prstGeom prst="line">
              <a:avLst/>
            </a:prstGeom>
            <a:noFill/>
            <a:ln w="9525">
              <a:solidFill>
                <a:schemeClr val="tx1"/>
              </a:solidFill>
              <a:miter lim="800000"/>
              <a:tailEnd type="triangle" w="med" len="med"/>
            </a:ln>
          </p:spPr>
          <p:txBody>
            <a:bodyPr wrap="none"/>
            <a:lstStyle/>
            <a:p>
              <a:endParaRPr lang="zh-CN" altLang="en-US"/>
            </a:p>
          </p:txBody>
        </p:sp>
        <p:sp>
          <p:nvSpPr>
            <p:cNvPr id="57366" name="Line 22"/>
            <p:cNvSpPr>
              <a:spLocks noChangeShapeType="1"/>
            </p:cNvSpPr>
            <p:nvPr/>
          </p:nvSpPr>
          <p:spPr bwMode="auto">
            <a:xfrm>
              <a:off x="2064" y="2256"/>
              <a:ext cx="0" cy="288"/>
            </a:xfrm>
            <a:prstGeom prst="line">
              <a:avLst/>
            </a:prstGeom>
            <a:noFill/>
            <a:ln w="9525">
              <a:solidFill>
                <a:schemeClr val="tx1"/>
              </a:solidFill>
              <a:miter lim="800000"/>
              <a:tailEnd type="triangle" w="med" len="med"/>
            </a:ln>
          </p:spPr>
          <p:txBody>
            <a:bodyPr wrap="none"/>
            <a:lstStyle/>
            <a:p>
              <a:endParaRPr lang="zh-CN" altLang="en-US"/>
            </a:p>
          </p:txBody>
        </p:sp>
        <p:sp>
          <p:nvSpPr>
            <p:cNvPr id="57367" name="Line 23"/>
            <p:cNvSpPr>
              <a:spLocks noChangeShapeType="1"/>
            </p:cNvSpPr>
            <p:nvPr/>
          </p:nvSpPr>
          <p:spPr bwMode="auto">
            <a:xfrm>
              <a:off x="1248" y="2736"/>
              <a:ext cx="480" cy="0"/>
            </a:xfrm>
            <a:prstGeom prst="line">
              <a:avLst/>
            </a:prstGeom>
            <a:noFill/>
            <a:ln w="9525">
              <a:solidFill>
                <a:schemeClr val="tx1"/>
              </a:solidFill>
              <a:miter lim="800000"/>
              <a:tailEnd type="triangle" w="med" len="med"/>
            </a:ln>
          </p:spPr>
          <p:txBody>
            <a:bodyPr wrap="none"/>
            <a:lstStyle/>
            <a:p>
              <a:endParaRPr lang="zh-CN" altLang="en-US"/>
            </a:p>
          </p:txBody>
        </p:sp>
        <p:sp>
          <p:nvSpPr>
            <p:cNvPr id="57368" name="Line 24"/>
            <p:cNvSpPr>
              <a:spLocks noChangeShapeType="1"/>
            </p:cNvSpPr>
            <p:nvPr/>
          </p:nvSpPr>
          <p:spPr bwMode="auto">
            <a:xfrm>
              <a:off x="3888" y="2736"/>
              <a:ext cx="528" cy="0"/>
            </a:xfrm>
            <a:prstGeom prst="line">
              <a:avLst/>
            </a:prstGeom>
            <a:noFill/>
            <a:ln w="9525">
              <a:solidFill>
                <a:schemeClr val="tx1"/>
              </a:solidFill>
              <a:miter lim="800000"/>
              <a:tailEnd type="triangle" w="med" len="med"/>
            </a:ln>
          </p:spPr>
          <p:txBody>
            <a:bodyPr wrap="none"/>
            <a:lstStyle/>
            <a:p>
              <a:endParaRPr lang="zh-CN" altLang="en-US"/>
            </a:p>
          </p:txBody>
        </p:sp>
        <p:sp>
          <p:nvSpPr>
            <p:cNvPr id="57369" name="Line 25"/>
            <p:cNvSpPr>
              <a:spLocks noChangeShapeType="1"/>
            </p:cNvSpPr>
            <p:nvPr/>
          </p:nvSpPr>
          <p:spPr bwMode="auto">
            <a:xfrm>
              <a:off x="3504" y="2256"/>
              <a:ext cx="0" cy="288"/>
            </a:xfrm>
            <a:prstGeom prst="line">
              <a:avLst/>
            </a:prstGeom>
            <a:noFill/>
            <a:ln w="9525">
              <a:solidFill>
                <a:schemeClr val="tx1"/>
              </a:solidFill>
              <a:miter lim="800000"/>
              <a:tailEnd type="triangle" w="med" len="med"/>
            </a:ln>
          </p:spPr>
          <p:txBody>
            <a:bodyPr wrap="none"/>
            <a:lstStyle/>
            <a:p>
              <a:endParaRPr lang="zh-CN" altLang="en-US"/>
            </a:p>
          </p:txBody>
        </p:sp>
        <p:sp>
          <p:nvSpPr>
            <p:cNvPr id="57370" name="Rectangle 26"/>
            <p:cNvSpPr>
              <a:spLocks noChangeArrowheads="1"/>
            </p:cNvSpPr>
            <p:nvPr/>
          </p:nvSpPr>
          <p:spPr bwMode="auto">
            <a:xfrm>
              <a:off x="816" y="2496"/>
              <a:ext cx="528" cy="288"/>
            </a:xfrm>
            <a:prstGeom prst="rect">
              <a:avLst/>
            </a:prstGeom>
            <a:noFill/>
            <a:ln w="9525">
              <a:noFill/>
              <a:miter lim="800000"/>
            </a:ln>
          </p:spPr>
          <p:txBody>
            <a:bodyPr wrap="none" anchor="ctr"/>
            <a:lstStyle/>
            <a:p>
              <a:pPr algn="ctr"/>
              <a:r>
                <a:rPr lang="zh-CN" altLang="en-US" sz="2000">
                  <a:ea typeface="宋体" pitchFamily="2" charset="-122"/>
                </a:rPr>
                <a:t>明文</a:t>
              </a:r>
              <a:endParaRPr lang="zh-CN" altLang="en-US" sz="2000">
                <a:ea typeface="宋体" pitchFamily="2" charset="-122"/>
              </a:endParaRPr>
            </a:p>
          </p:txBody>
        </p:sp>
        <p:sp>
          <p:nvSpPr>
            <p:cNvPr id="57371" name="Rectangle 29"/>
            <p:cNvSpPr>
              <a:spLocks noChangeArrowheads="1"/>
            </p:cNvSpPr>
            <p:nvPr/>
          </p:nvSpPr>
          <p:spPr bwMode="auto">
            <a:xfrm>
              <a:off x="1776" y="2016"/>
              <a:ext cx="672" cy="288"/>
            </a:xfrm>
            <a:prstGeom prst="rect">
              <a:avLst/>
            </a:prstGeom>
            <a:noFill/>
            <a:ln w="9525">
              <a:noFill/>
              <a:miter lim="800000"/>
            </a:ln>
          </p:spPr>
          <p:txBody>
            <a:bodyPr wrap="none" anchor="ctr"/>
            <a:lstStyle/>
            <a:p>
              <a:pPr algn="ctr"/>
              <a:r>
                <a:rPr lang="en-US" altLang="zh-CN" sz="2000">
                  <a:ea typeface="宋体" pitchFamily="2" charset="-122"/>
                </a:rPr>
                <a:t>B</a:t>
              </a:r>
              <a:r>
                <a:rPr lang="zh-CN" altLang="en-US" sz="2000">
                  <a:ea typeface="宋体" pitchFamily="2" charset="-122"/>
                </a:rPr>
                <a:t>的公钥</a:t>
              </a:r>
              <a:endParaRPr lang="zh-CN" altLang="en-US" sz="2000">
                <a:ea typeface="宋体" pitchFamily="2" charset="-122"/>
              </a:endParaRPr>
            </a:p>
          </p:txBody>
        </p:sp>
        <p:sp>
          <p:nvSpPr>
            <p:cNvPr id="57372" name="Rectangle 30"/>
            <p:cNvSpPr>
              <a:spLocks noChangeArrowheads="1"/>
            </p:cNvSpPr>
            <p:nvPr/>
          </p:nvSpPr>
          <p:spPr bwMode="auto">
            <a:xfrm>
              <a:off x="2496" y="2448"/>
              <a:ext cx="528" cy="288"/>
            </a:xfrm>
            <a:prstGeom prst="rect">
              <a:avLst/>
            </a:prstGeom>
            <a:noFill/>
            <a:ln w="9525">
              <a:noFill/>
              <a:miter lim="800000"/>
            </a:ln>
          </p:spPr>
          <p:txBody>
            <a:bodyPr wrap="none" anchor="ctr"/>
            <a:lstStyle/>
            <a:p>
              <a:pPr algn="ctr"/>
              <a:r>
                <a:rPr lang="zh-CN" altLang="en-US" sz="2000">
                  <a:ea typeface="宋体" pitchFamily="2" charset="-122"/>
                </a:rPr>
                <a:t>密文</a:t>
              </a:r>
              <a:endParaRPr lang="zh-CN" altLang="en-US" sz="2000">
                <a:ea typeface="宋体" pitchFamily="2" charset="-122"/>
              </a:endParaRPr>
            </a:p>
          </p:txBody>
        </p:sp>
        <p:sp>
          <p:nvSpPr>
            <p:cNvPr id="57373" name="Rectangle 31"/>
            <p:cNvSpPr>
              <a:spLocks noChangeArrowheads="1"/>
            </p:cNvSpPr>
            <p:nvPr/>
          </p:nvSpPr>
          <p:spPr bwMode="auto">
            <a:xfrm>
              <a:off x="3168" y="2016"/>
              <a:ext cx="720" cy="288"/>
            </a:xfrm>
            <a:prstGeom prst="rect">
              <a:avLst/>
            </a:prstGeom>
            <a:noFill/>
            <a:ln w="9525">
              <a:noFill/>
              <a:miter lim="800000"/>
            </a:ln>
          </p:spPr>
          <p:txBody>
            <a:bodyPr wrap="none" anchor="ctr"/>
            <a:lstStyle/>
            <a:p>
              <a:pPr algn="ctr"/>
              <a:r>
                <a:rPr lang="en-US" altLang="zh-CN" sz="2000">
                  <a:ea typeface="宋体" pitchFamily="2" charset="-122"/>
                </a:rPr>
                <a:t>B</a:t>
              </a:r>
              <a:r>
                <a:rPr lang="zh-CN" altLang="en-US" sz="2000">
                  <a:ea typeface="宋体" pitchFamily="2" charset="-122"/>
                </a:rPr>
                <a:t>的私钥</a:t>
              </a:r>
              <a:endParaRPr lang="zh-CN" altLang="en-US" sz="2000">
                <a:ea typeface="宋体" pitchFamily="2" charset="-122"/>
              </a:endParaRPr>
            </a:p>
          </p:txBody>
        </p:sp>
        <p:sp>
          <p:nvSpPr>
            <p:cNvPr id="57374" name="Rectangle 32"/>
            <p:cNvSpPr>
              <a:spLocks noChangeArrowheads="1"/>
            </p:cNvSpPr>
            <p:nvPr/>
          </p:nvSpPr>
          <p:spPr bwMode="auto">
            <a:xfrm>
              <a:off x="4368" y="2496"/>
              <a:ext cx="528" cy="288"/>
            </a:xfrm>
            <a:prstGeom prst="rect">
              <a:avLst/>
            </a:prstGeom>
            <a:noFill/>
            <a:ln w="9525">
              <a:noFill/>
              <a:miter lim="800000"/>
            </a:ln>
          </p:spPr>
          <p:txBody>
            <a:bodyPr wrap="none" anchor="ctr"/>
            <a:lstStyle/>
            <a:p>
              <a:pPr algn="ctr"/>
              <a:r>
                <a:rPr lang="zh-CN" altLang="en-US" sz="2000">
                  <a:ea typeface="宋体" pitchFamily="2" charset="-122"/>
                </a:rPr>
                <a:t>明文</a:t>
              </a:r>
              <a:endParaRPr lang="zh-CN" altLang="en-US" sz="2000">
                <a:ea typeface="宋体" pitchFamily="2" charset="-122"/>
              </a:endParaRPr>
            </a:p>
          </p:txBody>
        </p:sp>
      </p:grpSp>
      <p:grpSp>
        <p:nvGrpSpPr>
          <p:cNvPr id="3" name="Group 34"/>
          <p:cNvGrpSpPr/>
          <p:nvPr/>
        </p:nvGrpSpPr>
        <p:grpSpPr bwMode="auto">
          <a:xfrm>
            <a:off x="3359150" y="4652963"/>
            <a:ext cx="6477000" cy="1524000"/>
            <a:chOff x="816" y="2016"/>
            <a:chExt cx="4080" cy="960"/>
          </a:xfrm>
        </p:grpSpPr>
        <p:sp>
          <p:nvSpPr>
            <p:cNvPr id="57351" name="Rectangle 35"/>
            <p:cNvSpPr>
              <a:spLocks noChangeArrowheads="1"/>
            </p:cNvSpPr>
            <p:nvPr/>
          </p:nvSpPr>
          <p:spPr bwMode="auto">
            <a:xfrm>
              <a:off x="1728" y="2544"/>
              <a:ext cx="720" cy="432"/>
            </a:xfrm>
            <a:prstGeom prst="rect">
              <a:avLst/>
            </a:prstGeom>
            <a:solidFill>
              <a:schemeClr val="accent1"/>
            </a:solidFill>
            <a:ln w="9525">
              <a:solidFill>
                <a:schemeClr val="tx1"/>
              </a:solidFill>
              <a:miter lim="800000"/>
            </a:ln>
          </p:spPr>
          <p:txBody>
            <a:bodyPr wrap="none" anchor="ctr"/>
            <a:lstStyle/>
            <a:p>
              <a:pPr algn="ctr"/>
              <a:r>
                <a:rPr lang="en-US" altLang="zh-CN">
                  <a:ea typeface="宋体" pitchFamily="2" charset="-122"/>
                </a:rPr>
                <a:t>A</a:t>
              </a:r>
              <a:r>
                <a:rPr lang="zh-CN" altLang="en-US">
                  <a:ea typeface="宋体" pitchFamily="2" charset="-122"/>
                </a:rPr>
                <a:t>签名</a:t>
              </a:r>
              <a:endParaRPr lang="zh-CN" altLang="en-US">
                <a:ea typeface="宋体" pitchFamily="2" charset="-122"/>
              </a:endParaRPr>
            </a:p>
          </p:txBody>
        </p:sp>
        <p:sp>
          <p:nvSpPr>
            <p:cNvPr id="57352" name="Rectangle 36"/>
            <p:cNvSpPr>
              <a:spLocks noChangeArrowheads="1"/>
            </p:cNvSpPr>
            <p:nvPr/>
          </p:nvSpPr>
          <p:spPr bwMode="auto">
            <a:xfrm>
              <a:off x="3168" y="2544"/>
              <a:ext cx="720" cy="432"/>
            </a:xfrm>
            <a:prstGeom prst="rect">
              <a:avLst/>
            </a:prstGeom>
            <a:solidFill>
              <a:schemeClr val="accent1"/>
            </a:solidFill>
            <a:ln w="9525">
              <a:solidFill>
                <a:schemeClr val="tx1"/>
              </a:solidFill>
              <a:miter lim="800000"/>
            </a:ln>
          </p:spPr>
          <p:txBody>
            <a:bodyPr wrap="none" anchor="ctr"/>
            <a:lstStyle/>
            <a:p>
              <a:pPr algn="ctr"/>
              <a:r>
                <a:rPr lang="en-US" altLang="zh-CN">
                  <a:ea typeface="宋体" pitchFamily="2" charset="-122"/>
                </a:rPr>
                <a:t>B</a:t>
              </a:r>
              <a:r>
                <a:rPr lang="zh-CN" altLang="en-US">
                  <a:ea typeface="宋体" pitchFamily="2" charset="-122"/>
                </a:rPr>
                <a:t>验证</a:t>
              </a:r>
              <a:endParaRPr lang="zh-CN" altLang="en-US">
                <a:ea typeface="宋体" pitchFamily="2" charset="-122"/>
              </a:endParaRPr>
            </a:p>
          </p:txBody>
        </p:sp>
        <p:sp>
          <p:nvSpPr>
            <p:cNvPr id="57353" name="Line 37"/>
            <p:cNvSpPr>
              <a:spLocks noChangeShapeType="1"/>
            </p:cNvSpPr>
            <p:nvPr/>
          </p:nvSpPr>
          <p:spPr bwMode="auto">
            <a:xfrm>
              <a:off x="2448" y="2736"/>
              <a:ext cx="720" cy="0"/>
            </a:xfrm>
            <a:prstGeom prst="line">
              <a:avLst/>
            </a:prstGeom>
            <a:noFill/>
            <a:ln w="9525">
              <a:solidFill>
                <a:schemeClr val="tx1"/>
              </a:solidFill>
              <a:miter lim="800000"/>
              <a:tailEnd type="triangle" w="med" len="med"/>
            </a:ln>
          </p:spPr>
          <p:txBody>
            <a:bodyPr wrap="none"/>
            <a:lstStyle/>
            <a:p>
              <a:endParaRPr lang="zh-CN" altLang="en-US"/>
            </a:p>
          </p:txBody>
        </p:sp>
        <p:sp>
          <p:nvSpPr>
            <p:cNvPr id="57354" name="Line 38"/>
            <p:cNvSpPr>
              <a:spLocks noChangeShapeType="1"/>
            </p:cNvSpPr>
            <p:nvPr/>
          </p:nvSpPr>
          <p:spPr bwMode="auto">
            <a:xfrm>
              <a:off x="2064" y="2256"/>
              <a:ext cx="0" cy="288"/>
            </a:xfrm>
            <a:prstGeom prst="line">
              <a:avLst/>
            </a:prstGeom>
            <a:noFill/>
            <a:ln w="9525">
              <a:solidFill>
                <a:schemeClr val="tx1"/>
              </a:solidFill>
              <a:miter lim="800000"/>
              <a:tailEnd type="triangle" w="med" len="med"/>
            </a:ln>
          </p:spPr>
          <p:txBody>
            <a:bodyPr wrap="none"/>
            <a:lstStyle/>
            <a:p>
              <a:endParaRPr lang="zh-CN" altLang="en-US"/>
            </a:p>
          </p:txBody>
        </p:sp>
        <p:sp>
          <p:nvSpPr>
            <p:cNvPr id="57355" name="Line 39"/>
            <p:cNvSpPr>
              <a:spLocks noChangeShapeType="1"/>
            </p:cNvSpPr>
            <p:nvPr/>
          </p:nvSpPr>
          <p:spPr bwMode="auto">
            <a:xfrm>
              <a:off x="1248" y="2736"/>
              <a:ext cx="480" cy="0"/>
            </a:xfrm>
            <a:prstGeom prst="line">
              <a:avLst/>
            </a:prstGeom>
            <a:noFill/>
            <a:ln w="9525">
              <a:solidFill>
                <a:schemeClr val="tx1"/>
              </a:solidFill>
              <a:miter lim="800000"/>
              <a:tailEnd type="triangle" w="med" len="med"/>
            </a:ln>
          </p:spPr>
          <p:txBody>
            <a:bodyPr wrap="none"/>
            <a:lstStyle/>
            <a:p>
              <a:endParaRPr lang="zh-CN" altLang="en-US"/>
            </a:p>
          </p:txBody>
        </p:sp>
        <p:sp>
          <p:nvSpPr>
            <p:cNvPr id="57356" name="Line 40"/>
            <p:cNvSpPr>
              <a:spLocks noChangeShapeType="1"/>
            </p:cNvSpPr>
            <p:nvPr/>
          </p:nvSpPr>
          <p:spPr bwMode="auto">
            <a:xfrm>
              <a:off x="3888" y="2736"/>
              <a:ext cx="528" cy="0"/>
            </a:xfrm>
            <a:prstGeom prst="line">
              <a:avLst/>
            </a:prstGeom>
            <a:noFill/>
            <a:ln w="9525">
              <a:solidFill>
                <a:schemeClr val="tx1"/>
              </a:solidFill>
              <a:miter lim="800000"/>
              <a:tailEnd type="triangle" w="med" len="med"/>
            </a:ln>
          </p:spPr>
          <p:txBody>
            <a:bodyPr wrap="none"/>
            <a:lstStyle/>
            <a:p>
              <a:endParaRPr lang="zh-CN" altLang="en-US"/>
            </a:p>
          </p:txBody>
        </p:sp>
        <p:sp>
          <p:nvSpPr>
            <p:cNvPr id="57357" name="Line 41"/>
            <p:cNvSpPr>
              <a:spLocks noChangeShapeType="1"/>
            </p:cNvSpPr>
            <p:nvPr/>
          </p:nvSpPr>
          <p:spPr bwMode="auto">
            <a:xfrm>
              <a:off x="3504" y="2256"/>
              <a:ext cx="0" cy="288"/>
            </a:xfrm>
            <a:prstGeom prst="line">
              <a:avLst/>
            </a:prstGeom>
            <a:noFill/>
            <a:ln w="9525">
              <a:solidFill>
                <a:schemeClr val="tx1"/>
              </a:solidFill>
              <a:miter lim="800000"/>
              <a:tailEnd type="triangle" w="med" len="med"/>
            </a:ln>
          </p:spPr>
          <p:txBody>
            <a:bodyPr wrap="none"/>
            <a:lstStyle/>
            <a:p>
              <a:endParaRPr lang="zh-CN" altLang="en-US"/>
            </a:p>
          </p:txBody>
        </p:sp>
        <p:sp>
          <p:nvSpPr>
            <p:cNvPr id="57358" name="Rectangle 42"/>
            <p:cNvSpPr>
              <a:spLocks noChangeArrowheads="1"/>
            </p:cNvSpPr>
            <p:nvPr/>
          </p:nvSpPr>
          <p:spPr bwMode="auto">
            <a:xfrm>
              <a:off x="816" y="2496"/>
              <a:ext cx="528" cy="288"/>
            </a:xfrm>
            <a:prstGeom prst="rect">
              <a:avLst/>
            </a:prstGeom>
            <a:noFill/>
            <a:ln w="9525">
              <a:noFill/>
              <a:miter lim="800000"/>
            </a:ln>
          </p:spPr>
          <p:txBody>
            <a:bodyPr wrap="none" anchor="ctr"/>
            <a:lstStyle/>
            <a:p>
              <a:pPr algn="ctr"/>
              <a:r>
                <a:rPr lang="zh-CN" altLang="en-US" sz="2000">
                  <a:ea typeface="宋体" pitchFamily="2" charset="-122"/>
                </a:rPr>
                <a:t>明文</a:t>
              </a:r>
              <a:endParaRPr lang="zh-CN" altLang="en-US" sz="2000">
                <a:ea typeface="宋体" pitchFamily="2" charset="-122"/>
              </a:endParaRPr>
            </a:p>
          </p:txBody>
        </p:sp>
        <p:sp>
          <p:nvSpPr>
            <p:cNvPr id="57359" name="Rectangle 43"/>
            <p:cNvSpPr>
              <a:spLocks noChangeArrowheads="1"/>
            </p:cNvSpPr>
            <p:nvPr/>
          </p:nvSpPr>
          <p:spPr bwMode="auto">
            <a:xfrm>
              <a:off x="1776" y="2016"/>
              <a:ext cx="672" cy="288"/>
            </a:xfrm>
            <a:prstGeom prst="rect">
              <a:avLst/>
            </a:prstGeom>
            <a:noFill/>
            <a:ln w="9525">
              <a:noFill/>
              <a:miter lim="800000"/>
            </a:ln>
          </p:spPr>
          <p:txBody>
            <a:bodyPr wrap="none" anchor="ctr"/>
            <a:lstStyle/>
            <a:p>
              <a:pPr algn="ctr"/>
              <a:r>
                <a:rPr lang="en-US" altLang="zh-CN" sz="2000">
                  <a:ea typeface="宋体" pitchFamily="2" charset="-122"/>
                </a:rPr>
                <a:t>A</a:t>
              </a:r>
              <a:r>
                <a:rPr lang="zh-CN" altLang="en-US" sz="2000">
                  <a:ea typeface="宋体" pitchFamily="2" charset="-122"/>
                </a:rPr>
                <a:t>的私钥</a:t>
              </a:r>
              <a:endParaRPr lang="zh-CN" altLang="en-US" sz="2000">
                <a:ea typeface="宋体" pitchFamily="2" charset="-122"/>
              </a:endParaRPr>
            </a:p>
          </p:txBody>
        </p:sp>
        <p:sp>
          <p:nvSpPr>
            <p:cNvPr id="57360" name="Rectangle 44"/>
            <p:cNvSpPr>
              <a:spLocks noChangeArrowheads="1"/>
            </p:cNvSpPr>
            <p:nvPr/>
          </p:nvSpPr>
          <p:spPr bwMode="auto">
            <a:xfrm>
              <a:off x="2540" y="2448"/>
              <a:ext cx="528" cy="288"/>
            </a:xfrm>
            <a:prstGeom prst="rect">
              <a:avLst/>
            </a:prstGeom>
            <a:noFill/>
            <a:ln w="9525">
              <a:noFill/>
              <a:miter lim="800000"/>
            </a:ln>
          </p:spPr>
          <p:txBody>
            <a:bodyPr wrap="none" anchor="ctr"/>
            <a:lstStyle/>
            <a:p>
              <a:pPr algn="ctr"/>
              <a:r>
                <a:rPr lang="zh-CN" altLang="en-US" sz="2000" dirty="0">
                  <a:ea typeface="宋体" pitchFamily="2" charset="-122"/>
                </a:rPr>
                <a:t>签名结果</a:t>
              </a:r>
              <a:endParaRPr lang="zh-CN" altLang="en-US" sz="2000" dirty="0">
                <a:ea typeface="宋体" pitchFamily="2" charset="-122"/>
              </a:endParaRPr>
            </a:p>
          </p:txBody>
        </p:sp>
        <p:sp>
          <p:nvSpPr>
            <p:cNvPr id="57361" name="Rectangle 45"/>
            <p:cNvSpPr>
              <a:spLocks noChangeArrowheads="1"/>
            </p:cNvSpPr>
            <p:nvPr/>
          </p:nvSpPr>
          <p:spPr bwMode="auto">
            <a:xfrm>
              <a:off x="3168" y="2016"/>
              <a:ext cx="720" cy="288"/>
            </a:xfrm>
            <a:prstGeom prst="rect">
              <a:avLst/>
            </a:prstGeom>
            <a:noFill/>
            <a:ln w="9525">
              <a:noFill/>
              <a:miter lim="800000"/>
            </a:ln>
          </p:spPr>
          <p:txBody>
            <a:bodyPr wrap="none" anchor="ctr"/>
            <a:lstStyle/>
            <a:p>
              <a:pPr algn="ctr"/>
              <a:r>
                <a:rPr lang="en-US" altLang="zh-CN" sz="2000">
                  <a:ea typeface="宋体" pitchFamily="2" charset="-122"/>
                </a:rPr>
                <a:t>A</a:t>
              </a:r>
              <a:r>
                <a:rPr lang="zh-CN" altLang="en-US" sz="2000">
                  <a:ea typeface="宋体" pitchFamily="2" charset="-122"/>
                </a:rPr>
                <a:t>的公钥</a:t>
              </a:r>
              <a:endParaRPr lang="zh-CN" altLang="en-US" sz="2000">
                <a:ea typeface="宋体" pitchFamily="2" charset="-122"/>
              </a:endParaRPr>
            </a:p>
          </p:txBody>
        </p:sp>
        <p:sp>
          <p:nvSpPr>
            <p:cNvPr id="57362" name="Rectangle 46"/>
            <p:cNvSpPr>
              <a:spLocks noChangeArrowheads="1"/>
            </p:cNvSpPr>
            <p:nvPr/>
          </p:nvSpPr>
          <p:spPr bwMode="auto">
            <a:xfrm>
              <a:off x="4368" y="2496"/>
              <a:ext cx="528" cy="288"/>
            </a:xfrm>
            <a:prstGeom prst="rect">
              <a:avLst/>
            </a:prstGeom>
            <a:noFill/>
            <a:ln w="9525">
              <a:noFill/>
              <a:miter lim="800000"/>
            </a:ln>
          </p:spPr>
          <p:txBody>
            <a:bodyPr wrap="none" anchor="ctr"/>
            <a:lstStyle/>
            <a:p>
              <a:pPr algn="ctr"/>
              <a:r>
                <a:rPr lang="zh-CN" altLang="en-US" sz="2000">
                  <a:ea typeface="宋体" pitchFamily="2" charset="-122"/>
                </a:rPr>
                <a:t>验证结果</a:t>
              </a:r>
              <a:endParaRPr lang="zh-CN" altLang="en-US" sz="200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5"/>
          <p:cNvSpPr>
            <a:spLocks noGrp="1"/>
          </p:cNvSpPr>
          <p:nvPr>
            <p:ph type="sldNum" sz="quarter" idx="4294967295"/>
          </p:nvPr>
        </p:nvSpPr>
        <p:spPr>
          <a:xfrm>
            <a:off x="8305800" y="6172200"/>
            <a:ext cx="1905000" cy="457200"/>
          </a:xfrm>
          <a:prstGeom prst="rect">
            <a:avLst/>
          </a:prstGeom>
          <a:noFill/>
        </p:spPr>
        <p:txBody>
          <a:bodyPr/>
          <a:lstStyle/>
          <a:p>
            <a:fld id="{45D1B214-E084-40DF-BD06-ECD94928C8EA}" type="slidenum">
              <a:rPr lang="zh-CN" altLang="en-US" smtClean="0"/>
            </a:fld>
            <a:endParaRPr lang="en-US" altLang="zh-CN"/>
          </a:p>
        </p:txBody>
      </p:sp>
      <p:sp>
        <p:nvSpPr>
          <p:cNvPr id="10244" name="Rectangle 2"/>
          <p:cNvSpPr>
            <a:spLocks noGrp="1" noChangeArrowheads="1"/>
          </p:cNvSpPr>
          <p:nvPr>
            <p:ph type="title"/>
          </p:nvPr>
        </p:nvSpPr>
        <p:spPr/>
        <p:txBody>
          <a:bodyPr/>
          <a:lstStyle/>
          <a:p>
            <a:pPr eaLnBrk="1" hangingPunct="1"/>
            <a:r>
              <a:rPr lang="zh-CN" altLang="en-US">
                <a:ea typeface="宋体" pitchFamily="2" charset="-122"/>
              </a:rPr>
              <a:t>应用示意</a:t>
            </a:r>
            <a:endParaRPr lang="zh-CN" altLang="en-US">
              <a:ea typeface="宋体" pitchFamily="2" charset="-122"/>
            </a:endParaRPr>
          </a:p>
        </p:txBody>
      </p:sp>
      <p:grpSp>
        <p:nvGrpSpPr>
          <p:cNvPr id="2" name="Group 5"/>
          <p:cNvGrpSpPr/>
          <p:nvPr/>
        </p:nvGrpSpPr>
        <p:grpSpPr bwMode="auto">
          <a:xfrm>
            <a:off x="2209800" y="5257801"/>
            <a:ext cx="1371600" cy="1128713"/>
            <a:chOff x="432" y="3312"/>
            <a:chExt cx="864" cy="711"/>
          </a:xfrm>
        </p:grpSpPr>
        <p:pic>
          <p:nvPicPr>
            <p:cNvPr id="10269" name="Picture 6" descr="BD06784_"/>
            <p:cNvPicPr>
              <a:picLocks noChangeAspect="1" noChangeArrowheads="1"/>
            </p:cNvPicPr>
            <p:nvPr/>
          </p:nvPicPr>
          <p:blipFill>
            <a:blip r:embed="rId1" cstate="print"/>
            <a:srcRect/>
            <a:stretch>
              <a:fillRect/>
            </a:stretch>
          </p:blipFill>
          <p:spPr bwMode="auto">
            <a:xfrm>
              <a:off x="432" y="3312"/>
              <a:ext cx="528" cy="528"/>
            </a:xfrm>
            <a:prstGeom prst="rect">
              <a:avLst/>
            </a:prstGeom>
            <a:noFill/>
            <a:ln w="9525">
              <a:noFill/>
              <a:miter lim="800000"/>
              <a:headEnd/>
              <a:tailEnd/>
            </a:ln>
          </p:spPr>
        </p:pic>
        <p:sp>
          <p:nvSpPr>
            <p:cNvPr id="10270" name="Text Box 7"/>
            <p:cNvSpPr txBox="1">
              <a:spLocks noChangeArrowheads="1"/>
            </p:cNvSpPr>
            <p:nvPr/>
          </p:nvSpPr>
          <p:spPr bwMode="auto">
            <a:xfrm>
              <a:off x="432" y="3792"/>
              <a:ext cx="864" cy="231"/>
            </a:xfrm>
            <a:prstGeom prst="rect">
              <a:avLst/>
            </a:prstGeom>
            <a:noFill/>
            <a:ln w="9525">
              <a:noFill/>
              <a:miter lim="800000"/>
            </a:ln>
          </p:spPr>
          <p:txBody>
            <a:bodyPr>
              <a:spAutoFit/>
            </a:bodyPr>
            <a:lstStyle/>
            <a:p>
              <a:pPr>
                <a:spcBef>
                  <a:spcPct val="50000"/>
                </a:spcBef>
              </a:pPr>
              <a:r>
                <a:rPr lang="en-US" altLang="zh-CN" b="1">
                  <a:solidFill>
                    <a:srgbClr val="0066FF"/>
                  </a:solidFill>
                  <a:latin typeface="Arial" panose="020B0604020202090204" pitchFamily="34" charset="0"/>
                  <a:ea typeface="宋体" pitchFamily="2" charset="-122"/>
                </a:rPr>
                <a:t>Bob</a:t>
              </a:r>
              <a:endParaRPr lang="en-US" altLang="zh-CN" b="1">
                <a:solidFill>
                  <a:srgbClr val="0066FF"/>
                </a:solidFill>
                <a:latin typeface="Arial" panose="020B0604020202090204" pitchFamily="34" charset="0"/>
                <a:ea typeface="宋体" pitchFamily="2" charset="-122"/>
              </a:endParaRPr>
            </a:p>
          </p:txBody>
        </p:sp>
      </p:grpSp>
      <p:grpSp>
        <p:nvGrpSpPr>
          <p:cNvPr id="3" name="Group 8"/>
          <p:cNvGrpSpPr/>
          <p:nvPr/>
        </p:nvGrpSpPr>
        <p:grpSpPr bwMode="auto">
          <a:xfrm>
            <a:off x="9296400" y="1905001"/>
            <a:ext cx="914400" cy="1357313"/>
            <a:chOff x="4944" y="2784"/>
            <a:chExt cx="576" cy="855"/>
          </a:xfrm>
        </p:grpSpPr>
        <p:pic>
          <p:nvPicPr>
            <p:cNvPr id="10267" name="Picture 9" descr="ph01650j"/>
            <p:cNvPicPr>
              <a:picLocks noChangeAspect="1" noChangeArrowheads="1"/>
            </p:cNvPicPr>
            <p:nvPr/>
          </p:nvPicPr>
          <p:blipFill>
            <a:blip r:embed="rId2" cstate="print"/>
            <a:srcRect/>
            <a:stretch>
              <a:fillRect/>
            </a:stretch>
          </p:blipFill>
          <p:spPr bwMode="auto">
            <a:xfrm>
              <a:off x="5088" y="2784"/>
              <a:ext cx="411" cy="624"/>
            </a:xfrm>
            <a:prstGeom prst="rect">
              <a:avLst/>
            </a:prstGeom>
            <a:noFill/>
            <a:ln w="9525">
              <a:noFill/>
              <a:miter lim="800000"/>
              <a:headEnd/>
              <a:tailEnd/>
            </a:ln>
          </p:spPr>
        </p:pic>
        <p:sp>
          <p:nvSpPr>
            <p:cNvPr id="10268" name="Text Box 10"/>
            <p:cNvSpPr txBox="1">
              <a:spLocks noChangeArrowheads="1"/>
            </p:cNvSpPr>
            <p:nvPr/>
          </p:nvSpPr>
          <p:spPr bwMode="auto">
            <a:xfrm>
              <a:off x="4944" y="3408"/>
              <a:ext cx="576" cy="231"/>
            </a:xfrm>
            <a:prstGeom prst="rect">
              <a:avLst/>
            </a:prstGeom>
            <a:noFill/>
            <a:ln w="9525">
              <a:noFill/>
              <a:miter lim="800000"/>
            </a:ln>
          </p:spPr>
          <p:txBody>
            <a:bodyPr>
              <a:spAutoFit/>
            </a:bodyPr>
            <a:lstStyle/>
            <a:p>
              <a:pPr>
                <a:spcBef>
                  <a:spcPct val="50000"/>
                </a:spcBef>
              </a:pPr>
              <a:r>
                <a:rPr lang="en-US" altLang="zh-CN" b="1">
                  <a:solidFill>
                    <a:srgbClr val="0066FF"/>
                  </a:solidFill>
                  <a:latin typeface="Arial" panose="020B0604020202090204" pitchFamily="34" charset="0"/>
                  <a:ea typeface="宋体" pitchFamily="2" charset="-122"/>
                </a:rPr>
                <a:t>Alice</a:t>
              </a:r>
              <a:endParaRPr lang="en-US" altLang="zh-CN" b="1">
                <a:solidFill>
                  <a:srgbClr val="0066FF"/>
                </a:solidFill>
                <a:latin typeface="Arial" panose="020B0604020202090204" pitchFamily="34" charset="0"/>
                <a:ea typeface="宋体" pitchFamily="2" charset="-122"/>
              </a:endParaRPr>
            </a:p>
          </p:txBody>
        </p:sp>
      </p:grpSp>
      <p:grpSp>
        <p:nvGrpSpPr>
          <p:cNvPr id="4" name="Group 11"/>
          <p:cNvGrpSpPr/>
          <p:nvPr/>
        </p:nvGrpSpPr>
        <p:grpSpPr bwMode="auto">
          <a:xfrm>
            <a:off x="5181600" y="2971801"/>
            <a:ext cx="2425700" cy="2341563"/>
            <a:chOff x="2112" y="1728"/>
            <a:chExt cx="1528" cy="1475"/>
          </a:xfrm>
        </p:grpSpPr>
        <p:pic>
          <p:nvPicPr>
            <p:cNvPr id="10266" name="Picture 12" descr="cloud"/>
            <p:cNvPicPr>
              <a:picLocks noChangeAspect="1" noChangeArrowheads="1"/>
            </p:cNvPicPr>
            <p:nvPr/>
          </p:nvPicPr>
          <p:blipFill>
            <a:blip r:embed="rId3" cstate="print"/>
            <a:srcRect/>
            <a:stretch>
              <a:fillRect/>
            </a:stretch>
          </p:blipFill>
          <p:spPr bwMode="auto">
            <a:xfrm>
              <a:off x="2112" y="1968"/>
              <a:ext cx="1528" cy="1235"/>
            </a:xfrm>
            <a:prstGeom prst="rect">
              <a:avLst/>
            </a:prstGeom>
            <a:noFill/>
            <a:ln w="9525">
              <a:noFill/>
              <a:miter lim="800000"/>
              <a:headEnd/>
              <a:tailEnd/>
            </a:ln>
          </p:spPr>
        </p:pic>
        <p:graphicFrame>
          <p:nvGraphicFramePr>
            <p:cNvPr id="10242" name="Object 13"/>
            <p:cNvGraphicFramePr>
              <a:graphicFrameLocks noChangeAspect="1"/>
            </p:cNvGraphicFramePr>
            <p:nvPr/>
          </p:nvGraphicFramePr>
          <p:xfrm>
            <a:off x="2544" y="1728"/>
            <a:ext cx="714" cy="756"/>
          </p:xfrm>
          <a:graphic>
            <a:graphicData uri="http://schemas.openxmlformats.org/presentationml/2006/ole">
              <mc:AlternateContent xmlns:mc="http://schemas.openxmlformats.org/markup-compatibility/2006">
                <mc:Choice xmlns:v="urn:schemas-microsoft-com:vml" Requires="v">
                  <p:oleObj spid="_x0000_s4116" name="Photo Editor 照片" r:id="rId4" imgW="1133475" imgH="1200150" progId="">
                    <p:embed/>
                  </p:oleObj>
                </mc:Choice>
                <mc:Fallback>
                  <p:oleObj name="Photo Editor 照片" r:id="rId4" imgW="1133475" imgH="1200150" progId="">
                    <p:embed/>
                    <p:pic>
                      <p:nvPicPr>
                        <p:cNvPr id="0" name="Picture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1728"/>
                          <a:ext cx="71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6622" name="Text Box 14"/>
          <p:cNvSpPr txBox="1">
            <a:spLocks noChangeArrowheads="1"/>
          </p:cNvSpPr>
          <p:nvPr/>
        </p:nvSpPr>
        <p:spPr bwMode="auto">
          <a:xfrm>
            <a:off x="1752600" y="4876801"/>
            <a:ext cx="1371600" cy="366713"/>
          </a:xfrm>
          <a:prstGeom prst="rect">
            <a:avLst/>
          </a:prstGeom>
          <a:noFill/>
          <a:ln w="9525">
            <a:noFill/>
            <a:miter lim="800000"/>
          </a:ln>
        </p:spPr>
        <p:txBody>
          <a:bodyPr>
            <a:spAutoFit/>
          </a:bodyPr>
          <a:lstStyle/>
          <a:p>
            <a:pPr>
              <a:spcBef>
                <a:spcPct val="50000"/>
              </a:spcBef>
            </a:pPr>
            <a:r>
              <a:rPr lang="en-US" altLang="zh-CN" b="1">
                <a:solidFill>
                  <a:schemeClr val="hlink"/>
                </a:solidFill>
                <a:latin typeface="Arial" panose="020B0604020202090204" pitchFamily="34" charset="0"/>
                <a:ea typeface="宋体" pitchFamily="2" charset="-122"/>
              </a:rPr>
              <a:t>I Love U !</a:t>
            </a:r>
            <a:endParaRPr lang="en-US" altLang="zh-CN" b="1">
              <a:solidFill>
                <a:schemeClr val="hlink"/>
              </a:solidFill>
              <a:latin typeface="Arial" panose="020B0604020202090204" pitchFamily="34" charset="0"/>
              <a:ea typeface="宋体" pitchFamily="2" charset="-122"/>
            </a:endParaRPr>
          </a:p>
        </p:txBody>
      </p:sp>
      <p:grpSp>
        <p:nvGrpSpPr>
          <p:cNvPr id="5" name="Group 15"/>
          <p:cNvGrpSpPr/>
          <p:nvPr/>
        </p:nvGrpSpPr>
        <p:grpSpPr bwMode="auto">
          <a:xfrm>
            <a:off x="1828800" y="2438400"/>
            <a:ext cx="1905000" cy="598488"/>
            <a:chOff x="480" y="1632"/>
            <a:chExt cx="1200" cy="377"/>
          </a:xfrm>
        </p:grpSpPr>
        <p:pic>
          <p:nvPicPr>
            <p:cNvPr id="10264" name="Picture 16" descr="key-green"/>
            <p:cNvPicPr>
              <a:picLocks noChangeAspect="1" noChangeArrowheads="1"/>
            </p:cNvPicPr>
            <p:nvPr/>
          </p:nvPicPr>
          <p:blipFill>
            <a:blip r:embed="rId6" cstate="print"/>
            <a:srcRect/>
            <a:stretch>
              <a:fillRect/>
            </a:stretch>
          </p:blipFill>
          <p:spPr bwMode="auto">
            <a:xfrm>
              <a:off x="672" y="1872"/>
              <a:ext cx="332" cy="137"/>
            </a:xfrm>
            <a:prstGeom prst="rect">
              <a:avLst/>
            </a:prstGeom>
            <a:noFill/>
            <a:ln w="9525">
              <a:noFill/>
              <a:miter lim="800000"/>
              <a:headEnd/>
              <a:tailEnd/>
            </a:ln>
          </p:spPr>
        </p:pic>
        <p:sp>
          <p:nvSpPr>
            <p:cNvPr id="10265" name="Text Box 17"/>
            <p:cNvSpPr txBox="1">
              <a:spLocks noChangeArrowheads="1"/>
            </p:cNvSpPr>
            <p:nvPr/>
          </p:nvSpPr>
          <p:spPr bwMode="auto">
            <a:xfrm>
              <a:off x="480" y="1632"/>
              <a:ext cx="1200" cy="231"/>
            </a:xfrm>
            <a:prstGeom prst="rect">
              <a:avLst/>
            </a:prstGeom>
            <a:noFill/>
            <a:ln w="12700">
              <a:noFill/>
              <a:miter lim="800000"/>
              <a:headEnd type="none" w="sm" len="sm"/>
              <a:tailEnd type="none" w="sm" len="sm"/>
            </a:ln>
          </p:spPr>
          <p:txBody>
            <a:bodyPr>
              <a:spAutoFit/>
            </a:bodyPr>
            <a:lstStyle/>
            <a:p>
              <a:pPr>
                <a:spcBef>
                  <a:spcPct val="50000"/>
                </a:spcBef>
              </a:pPr>
              <a:r>
                <a:rPr lang="en-US" altLang="zh-CN" b="1">
                  <a:solidFill>
                    <a:srgbClr val="FF7C80"/>
                  </a:solidFill>
                  <a:latin typeface="Arial" panose="020B0604020202090204" pitchFamily="34" charset="0"/>
                  <a:ea typeface="宋体" pitchFamily="2" charset="-122"/>
                </a:rPr>
                <a:t>Alice</a:t>
              </a:r>
              <a:r>
                <a:rPr lang="zh-CN" altLang="en-US" b="1">
                  <a:solidFill>
                    <a:srgbClr val="FF7C80"/>
                  </a:solidFill>
                  <a:latin typeface="Arial" panose="020B0604020202090204" pitchFamily="34" charset="0"/>
                  <a:ea typeface="宋体" pitchFamily="2" charset="-122"/>
                </a:rPr>
                <a:t>的公钥</a:t>
              </a:r>
              <a:endParaRPr lang="zh-CN" altLang="en-US" b="1">
                <a:solidFill>
                  <a:srgbClr val="FF7C80"/>
                </a:solidFill>
                <a:latin typeface="Arial" panose="020B0604020202090204" pitchFamily="34" charset="0"/>
                <a:ea typeface="宋体" pitchFamily="2" charset="-122"/>
              </a:endParaRPr>
            </a:p>
          </p:txBody>
        </p:sp>
      </p:grpSp>
      <p:sp>
        <p:nvSpPr>
          <p:cNvPr id="196626" name="Line 18"/>
          <p:cNvSpPr>
            <a:spLocks noChangeShapeType="1"/>
          </p:cNvSpPr>
          <p:nvPr/>
        </p:nvSpPr>
        <p:spPr bwMode="auto">
          <a:xfrm flipH="1">
            <a:off x="2514600" y="2819400"/>
            <a:ext cx="609600" cy="20574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196628" name="Line 20"/>
          <p:cNvSpPr>
            <a:spLocks noChangeShapeType="1"/>
          </p:cNvSpPr>
          <p:nvPr/>
        </p:nvSpPr>
        <p:spPr bwMode="auto">
          <a:xfrm>
            <a:off x="2971800" y="5029200"/>
            <a:ext cx="381000" cy="3048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196630" name="Text Box 22"/>
          <p:cNvSpPr txBox="1">
            <a:spLocks noChangeArrowheads="1"/>
          </p:cNvSpPr>
          <p:nvPr/>
        </p:nvSpPr>
        <p:spPr bwMode="auto">
          <a:xfrm>
            <a:off x="3124200" y="5334001"/>
            <a:ext cx="1600200" cy="366713"/>
          </a:xfrm>
          <a:prstGeom prst="rect">
            <a:avLst/>
          </a:prstGeom>
          <a:noFill/>
          <a:ln w="9525">
            <a:noFill/>
            <a:miter lim="800000"/>
          </a:ln>
        </p:spPr>
        <p:txBody>
          <a:bodyPr>
            <a:spAutoFit/>
          </a:bodyPr>
          <a:lstStyle/>
          <a:p>
            <a:pPr>
              <a:spcBef>
                <a:spcPct val="50000"/>
              </a:spcBef>
            </a:pPr>
            <a:r>
              <a:rPr lang="en-US" altLang="zh-CN" b="1">
                <a:solidFill>
                  <a:srgbClr val="0066FF"/>
                </a:solidFill>
                <a:latin typeface="Arial" panose="020B0604020202090204" pitchFamily="34" charset="0"/>
                <a:ea typeface="宋体" pitchFamily="2" charset="-122"/>
              </a:rPr>
              <a:t>×％＃￥）（</a:t>
            </a:r>
            <a:endParaRPr lang="en-US" altLang="zh-CN" b="1">
              <a:solidFill>
                <a:srgbClr val="0066FF"/>
              </a:solidFill>
              <a:latin typeface="Arial" panose="020B0604020202090204" pitchFamily="34" charset="0"/>
              <a:ea typeface="宋体" pitchFamily="2" charset="-122"/>
            </a:endParaRPr>
          </a:p>
        </p:txBody>
      </p:sp>
      <p:sp>
        <p:nvSpPr>
          <p:cNvPr id="196631" name="Line 23"/>
          <p:cNvSpPr>
            <a:spLocks noChangeShapeType="1"/>
          </p:cNvSpPr>
          <p:nvPr/>
        </p:nvSpPr>
        <p:spPr bwMode="auto">
          <a:xfrm flipV="1">
            <a:off x="4191000" y="2743200"/>
            <a:ext cx="4343400" cy="30480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196635" name="Text Box 27"/>
          <p:cNvSpPr txBox="1">
            <a:spLocks noChangeArrowheads="1"/>
          </p:cNvSpPr>
          <p:nvPr/>
        </p:nvSpPr>
        <p:spPr bwMode="auto">
          <a:xfrm>
            <a:off x="7467600" y="2362201"/>
            <a:ext cx="1600200" cy="366713"/>
          </a:xfrm>
          <a:prstGeom prst="rect">
            <a:avLst/>
          </a:prstGeom>
          <a:noFill/>
          <a:ln w="9525">
            <a:noFill/>
            <a:miter lim="800000"/>
          </a:ln>
        </p:spPr>
        <p:txBody>
          <a:bodyPr>
            <a:spAutoFit/>
          </a:bodyPr>
          <a:lstStyle/>
          <a:p>
            <a:pPr>
              <a:spcBef>
                <a:spcPct val="50000"/>
              </a:spcBef>
            </a:pPr>
            <a:r>
              <a:rPr lang="en-US" altLang="zh-CN" b="1">
                <a:solidFill>
                  <a:srgbClr val="0066FF"/>
                </a:solidFill>
                <a:latin typeface="Arial" panose="020B0604020202090204" pitchFamily="34" charset="0"/>
                <a:ea typeface="宋体" pitchFamily="2" charset="-122"/>
              </a:rPr>
              <a:t>×％＃￥）（</a:t>
            </a:r>
            <a:endParaRPr lang="en-US" altLang="zh-CN" b="1">
              <a:solidFill>
                <a:srgbClr val="0066FF"/>
              </a:solidFill>
              <a:latin typeface="Arial" panose="020B0604020202090204" pitchFamily="34" charset="0"/>
              <a:ea typeface="宋体" pitchFamily="2" charset="-122"/>
            </a:endParaRPr>
          </a:p>
        </p:txBody>
      </p:sp>
      <p:grpSp>
        <p:nvGrpSpPr>
          <p:cNvPr id="6" name="Group 28"/>
          <p:cNvGrpSpPr/>
          <p:nvPr/>
        </p:nvGrpSpPr>
        <p:grpSpPr bwMode="auto">
          <a:xfrm>
            <a:off x="8534400" y="1371601"/>
            <a:ext cx="1143000" cy="366713"/>
            <a:chOff x="1776" y="3840"/>
            <a:chExt cx="720" cy="231"/>
          </a:xfrm>
        </p:grpSpPr>
        <p:sp>
          <p:nvSpPr>
            <p:cNvPr id="10262" name="Text Box 29"/>
            <p:cNvSpPr txBox="1">
              <a:spLocks noChangeArrowheads="1"/>
            </p:cNvSpPr>
            <p:nvPr/>
          </p:nvSpPr>
          <p:spPr bwMode="auto">
            <a:xfrm>
              <a:off x="1776" y="3840"/>
              <a:ext cx="480" cy="231"/>
            </a:xfrm>
            <a:prstGeom prst="rect">
              <a:avLst/>
            </a:prstGeom>
            <a:noFill/>
            <a:ln w="12700">
              <a:noFill/>
              <a:miter lim="800000"/>
              <a:headEnd type="none" w="sm" len="sm"/>
              <a:tailEnd type="none" w="sm" len="sm"/>
            </a:ln>
          </p:spPr>
          <p:txBody>
            <a:bodyPr>
              <a:spAutoFit/>
            </a:bodyPr>
            <a:lstStyle/>
            <a:p>
              <a:pPr>
                <a:spcBef>
                  <a:spcPct val="50000"/>
                </a:spcBef>
              </a:pPr>
              <a:r>
                <a:rPr lang="zh-CN" altLang="en-US" b="1">
                  <a:solidFill>
                    <a:srgbClr val="FF7C80"/>
                  </a:solidFill>
                  <a:latin typeface="Arial" panose="020B0604020202090204" pitchFamily="34" charset="0"/>
                  <a:ea typeface="宋体" pitchFamily="2" charset="-122"/>
                </a:rPr>
                <a:t>私钥</a:t>
              </a:r>
              <a:endParaRPr lang="zh-CN" altLang="en-US" b="1">
                <a:solidFill>
                  <a:srgbClr val="FF7C80"/>
                </a:solidFill>
                <a:latin typeface="Arial" panose="020B0604020202090204" pitchFamily="34" charset="0"/>
                <a:ea typeface="宋体" pitchFamily="2" charset="-122"/>
              </a:endParaRPr>
            </a:p>
          </p:txBody>
        </p:sp>
        <p:pic>
          <p:nvPicPr>
            <p:cNvPr id="10263" name="Picture 30" descr="redkey"/>
            <p:cNvPicPr>
              <a:picLocks noChangeAspect="1" noChangeArrowheads="1"/>
            </p:cNvPicPr>
            <p:nvPr/>
          </p:nvPicPr>
          <p:blipFill>
            <a:blip r:embed="rId7" cstate="print"/>
            <a:srcRect/>
            <a:stretch>
              <a:fillRect/>
            </a:stretch>
          </p:blipFill>
          <p:spPr bwMode="auto">
            <a:xfrm flipV="1">
              <a:off x="2160" y="3888"/>
              <a:ext cx="336" cy="152"/>
            </a:xfrm>
            <a:prstGeom prst="rect">
              <a:avLst/>
            </a:prstGeom>
            <a:noFill/>
            <a:ln w="9525">
              <a:noFill/>
              <a:miter lim="800000"/>
              <a:headEnd/>
              <a:tailEnd/>
            </a:ln>
          </p:spPr>
        </p:pic>
      </p:grpSp>
      <p:sp>
        <p:nvSpPr>
          <p:cNvPr id="196639" name="Line 31"/>
          <p:cNvSpPr>
            <a:spLocks noChangeShapeType="1"/>
          </p:cNvSpPr>
          <p:nvPr/>
        </p:nvSpPr>
        <p:spPr bwMode="auto">
          <a:xfrm flipH="1">
            <a:off x="8686800" y="1828800"/>
            <a:ext cx="152400" cy="609600"/>
          </a:xfrm>
          <a:prstGeom prst="line">
            <a:avLst/>
          </a:prstGeom>
          <a:noFill/>
          <a:ln w="57150">
            <a:solidFill>
              <a:srgbClr val="FF9900"/>
            </a:solidFill>
            <a:round/>
            <a:headEnd type="none" w="sm" len="sm"/>
            <a:tailEnd type="triangle" w="sm" len="sm"/>
          </a:ln>
        </p:spPr>
        <p:txBody>
          <a:bodyPr wrap="none" anchor="ctr"/>
          <a:lstStyle/>
          <a:p>
            <a:endParaRPr lang="zh-CN" altLang="en-US"/>
          </a:p>
        </p:txBody>
      </p:sp>
      <p:sp>
        <p:nvSpPr>
          <p:cNvPr id="196640" name="Text Box 32"/>
          <p:cNvSpPr txBox="1">
            <a:spLocks noChangeArrowheads="1"/>
          </p:cNvSpPr>
          <p:nvPr/>
        </p:nvSpPr>
        <p:spPr bwMode="auto">
          <a:xfrm>
            <a:off x="8915400" y="3505201"/>
            <a:ext cx="1371600" cy="366713"/>
          </a:xfrm>
          <a:prstGeom prst="rect">
            <a:avLst/>
          </a:prstGeom>
          <a:noFill/>
          <a:ln w="9525">
            <a:noFill/>
            <a:miter lim="800000"/>
          </a:ln>
        </p:spPr>
        <p:txBody>
          <a:bodyPr>
            <a:spAutoFit/>
          </a:bodyPr>
          <a:lstStyle/>
          <a:p>
            <a:pPr>
              <a:spcBef>
                <a:spcPct val="50000"/>
              </a:spcBef>
            </a:pPr>
            <a:r>
              <a:rPr lang="en-US" altLang="zh-CN" b="1">
                <a:solidFill>
                  <a:schemeClr val="hlink"/>
                </a:solidFill>
                <a:latin typeface="Arial" panose="020B0604020202090204" pitchFamily="34" charset="0"/>
                <a:ea typeface="宋体" pitchFamily="2" charset="-122"/>
              </a:rPr>
              <a:t>I Love U !</a:t>
            </a:r>
            <a:endParaRPr lang="en-US" altLang="zh-CN" b="1">
              <a:solidFill>
                <a:schemeClr val="hlink"/>
              </a:solidFill>
              <a:latin typeface="Arial" panose="020B0604020202090204" pitchFamily="34" charset="0"/>
              <a:ea typeface="宋体" pitchFamily="2" charset="-122"/>
            </a:endParaRPr>
          </a:p>
        </p:txBody>
      </p:sp>
      <p:sp>
        <p:nvSpPr>
          <p:cNvPr id="196641" name="Line 33"/>
          <p:cNvSpPr>
            <a:spLocks noChangeShapeType="1"/>
          </p:cNvSpPr>
          <p:nvPr/>
        </p:nvSpPr>
        <p:spPr bwMode="auto">
          <a:xfrm>
            <a:off x="8839200" y="2819400"/>
            <a:ext cx="304800" cy="685800"/>
          </a:xfrm>
          <a:prstGeom prst="line">
            <a:avLst/>
          </a:prstGeom>
          <a:noFill/>
          <a:ln w="57150">
            <a:solidFill>
              <a:srgbClr val="FF9900"/>
            </a:solidFill>
            <a:round/>
            <a:headEnd type="none" w="sm" len="sm"/>
            <a:tailEnd type="triangle" w="sm" len="sm"/>
          </a:ln>
        </p:spPr>
        <p:txBody>
          <a:bodyPr wrap="none" anchor="ctr"/>
          <a:lstStyle/>
          <a:p>
            <a:endParaRPr lang="zh-CN" altLang="en-US"/>
          </a:p>
        </p:txBody>
      </p:sp>
      <p:grpSp>
        <p:nvGrpSpPr>
          <p:cNvPr id="7" name="Group 35"/>
          <p:cNvGrpSpPr/>
          <p:nvPr/>
        </p:nvGrpSpPr>
        <p:grpSpPr bwMode="auto">
          <a:xfrm>
            <a:off x="2743200" y="1752601"/>
            <a:ext cx="2590800" cy="1027113"/>
            <a:chOff x="768" y="1104"/>
            <a:chExt cx="1632" cy="647"/>
          </a:xfrm>
        </p:grpSpPr>
        <p:pic>
          <p:nvPicPr>
            <p:cNvPr id="10260" name="Picture 4" descr="Directory-X-500-RSA-trans"/>
            <p:cNvPicPr>
              <a:picLocks noChangeAspect="1" noChangeArrowheads="1"/>
            </p:cNvPicPr>
            <p:nvPr/>
          </p:nvPicPr>
          <p:blipFill>
            <a:blip r:embed="rId8" cstate="print"/>
            <a:srcRect/>
            <a:stretch>
              <a:fillRect/>
            </a:stretch>
          </p:blipFill>
          <p:spPr bwMode="auto">
            <a:xfrm>
              <a:off x="768" y="1104"/>
              <a:ext cx="768" cy="647"/>
            </a:xfrm>
            <a:prstGeom prst="rect">
              <a:avLst/>
            </a:prstGeom>
            <a:noFill/>
            <a:ln w="9525">
              <a:noFill/>
              <a:miter lim="800000"/>
              <a:headEnd/>
              <a:tailEnd/>
            </a:ln>
          </p:spPr>
        </p:pic>
        <p:sp>
          <p:nvSpPr>
            <p:cNvPr id="10261" name="Text Box 34"/>
            <p:cNvSpPr txBox="1">
              <a:spLocks noChangeArrowheads="1"/>
            </p:cNvSpPr>
            <p:nvPr/>
          </p:nvSpPr>
          <p:spPr bwMode="auto">
            <a:xfrm>
              <a:off x="1536" y="1248"/>
              <a:ext cx="864" cy="231"/>
            </a:xfrm>
            <a:prstGeom prst="rect">
              <a:avLst/>
            </a:prstGeom>
            <a:noFill/>
            <a:ln w="9525">
              <a:noFill/>
              <a:miter lim="800000"/>
            </a:ln>
          </p:spPr>
          <p:txBody>
            <a:bodyPr>
              <a:spAutoFit/>
            </a:bodyPr>
            <a:lstStyle/>
            <a:p>
              <a:pPr>
                <a:spcBef>
                  <a:spcPct val="50000"/>
                </a:spcBef>
              </a:pPr>
              <a:r>
                <a:rPr lang="zh-CN" altLang="en-US" b="1">
                  <a:solidFill>
                    <a:schemeClr val="hlink"/>
                  </a:solidFill>
                  <a:latin typeface="Arial" panose="020B0604020202090204" pitchFamily="34" charset="0"/>
                  <a:ea typeface="宋体" pitchFamily="2" charset="-122"/>
                </a:rPr>
                <a:t>公钥数据库</a:t>
              </a:r>
              <a:endParaRPr lang="zh-CN" altLang="en-US" b="1">
                <a:solidFill>
                  <a:schemeClr val="hlink"/>
                </a:solidFill>
                <a:latin typeface="Arial" panose="020B0604020202090204"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22"/>
                                        </p:tgtEl>
                                        <p:attrNameLst>
                                          <p:attrName>style.visibility</p:attrName>
                                        </p:attrNameLst>
                                      </p:cBhvr>
                                      <p:to>
                                        <p:strVal val="visible"/>
                                      </p:to>
                                    </p:set>
                                    <p:animEffect transition="in" filter="dissolve">
                                      <p:cBhvr>
                                        <p:cTn id="7" dur="500"/>
                                        <p:tgtEl>
                                          <p:spTgt spid="1966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96626"/>
                                        </p:tgtEl>
                                        <p:attrNameLst>
                                          <p:attrName>style.visibility</p:attrName>
                                        </p:attrNameLst>
                                      </p:cBhvr>
                                      <p:to>
                                        <p:strVal val="visible"/>
                                      </p:to>
                                    </p:set>
                                    <p:animEffect transition="in" filter="dissolve">
                                      <p:cBhvr>
                                        <p:cTn id="17" dur="500"/>
                                        <p:tgtEl>
                                          <p:spTgt spid="196626"/>
                                        </p:tgtEl>
                                      </p:cBhvr>
                                    </p:animEffect>
                                  </p:childTnLst>
                                  <p:subTnLst>
                                    <p:animClr clrSpc="rgb" dir="cw">
                                      <p:cBhvr override="childStyle">
                                        <p:cTn dur="1" fill="hold" display="0" masterRel="nextClick" afterEffect="1"/>
                                        <p:tgtEl>
                                          <p:spTgt spid="196626"/>
                                        </p:tgtEl>
                                        <p:attrNameLst>
                                          <p:attrName>ppt_c</p:attrName>
                                        </p:attrNameLst>
                                      </p:cBhvr>
                                      <p:to>
                                        <a:srgbClr val="FF99FF"/>
                                      </p:to>
                                    </p:animClr>
                                  </p:sub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96628"/>
                                        </p:tgtEl>
                                        <p:attrNameLst>
                                          <p:attrName>style.visibility</p:attrName>
                                        </p:attrNameLst>
                                      </p:cBhvr>
                                      <p:to>
                                        <p:strVal val="visible"/>
                                      </p:to>
                                    </p:set>
                                    <p:animEffect transition="in" filter="dissolve">
                                      <p:cBhvr>
                                        <p:cTn id="21" dur="500"/>
                                        <p:tgtEl>
                                          <p:spTgt spid="196628"/>
                                        </p:tgtEl>
                                      </p:cBhvr>
                                    </p:animEffect>
                                  </p:childTnLst>
                                  <p:subTnLst>
                                    <p:animClr clrSpc="rgb" dir="cw">
                                      <p:cBhvr override="childStyle">
                                        <p:cTn dur="1" fill="hold" display="0" masterRel="nextClick" afterEffect="1"/>
                                        <p:tgtEl>
                                          <p:spTgt spid="196628"/>
                                        </p:tgtEl>
                                        <p:attrNameLst>
                                          <p:attrName>ppt_c</p:attrName>
                                        </p:attrNameLst>
                                      </p:cBhvr>
                                      <p:to>
                                        <a:srgbClr val="FF99FF"/>
                                      </p:to>
                                    </p:animClr>
                                  </p:sub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96630"/>
                                        </p:tgtEl>
                                        <p:attrNameLst>
                                          <p:attrName>style.visibility</p:attrName>
                                        </p:attrNameLst>
                                      </p:cBhvr>
                                      <p:to>
                                        <p:strVal val="visible"/>
                                      </p:to>
                                    </p:set>
                                    <p:animEffect transition="in" filter="dissolve">
                                      <p:cBhvr>
                                        <p:cTn id="25" dur="500"/>
                                        <p:tgtEl>
                                          <p:spTgt spid="19663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6631"/>
                                        </p:tgtEl>
                                        <p:attrNameLst>
                                          <p:attrName>style.visibility</p:attrName>
                                        </p:attrNameLst>
                                      </p:cBhvr>
                                      <p:to>
                                        <p:strVal val="visible"/>
                                      </p:to>
                                    </p:set>
                                    <p:animEffect transition="in" filter="dissolve">
                                      <p:cBhvr>
                                        <p:cTn id="30" dur="500"/>
                                        <p:tgtEl>
                                          <p:spTgt spid="196631"/>
                                        </p:tgtEl>
                                      </p:cBhvr>
                                    </p:animEffect>
                                  </p:childTnLst>
                                  <p:subTnLst>
                                    <p:animClr clrSpc="rgb" dir="cw">
                                      <p:cBhvr override="childStyle">
                                        <p:cTn dur="1" fill="hold" display="0" masterRel="nextClick" afterEffect="1"/>
                                        <p:tgtEl>
                                          <p:spTgt spid="196631"/>
                                        </p:tgtEl>
                                        <p:attrNameLst>
                                          <p:attrName>ppt_c</p:attrName>
                                        </p:attrNameLst>
                                      </p:cBhvr>
                                      <p:to>
                                        <a:srgbClr val="FF99FF"/>
                                      </p:to>
                                    </p:animClr>
                                  </p:sub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96635"/>
                                        </p:tgtEl>
                                        <p:attrNameLst>
                                          <p:attrName>style.visibility</p:attrName>
                                        </p:attrNameLst>
                                      </p:cBhvr>
                                      <p:to>
                                        <p:strVal val="visible"/>
                                      </p:to>
                                    </p:set>
                                    <p:animEffect transition="in" filter="dissolve">
                                      <p:cBhvr>
                                        <p:cTn id="34" dur="500"/>
                                        <p:tgtEl>
                                          <p:spTgt spid="19663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96639"/>
                                        </p:tgtEl>
                                        <p:attrNameLst>
                                          <p:attrName>style.visibility</p:attrName>
                                        </p:attrNameLst>
                                      </p:cBhvr>
                                      <p:to>
                                        <p:strVal val="visible"/>
                                      </p:to>
                                    </p:set>
                                    <p:animEffect transition="in" filter="dissolve">
                                      <p:cBhvr>
                                        <p:cTn id="43" dur="500"/>
                                        <p:tgtEl>
                                          <p:spTgt spid="196639"/>
                                        </p:tgtEl>
                                      </p:cBhvr>
                                    </p:animEffect>
                                  </p:childTnLst>
                                  <p:subTnLst>
                                    <p:animClr clrSpc="rgb" dir="cw">
                                      <p:cBhvr override="childStyle">
                                        <p:cTn dur="1" fill="hold" display="0" masterRel="nextClick" afterEffect="1"/>
                                        <p:tgtEl>
                                          <p:spTgt spid="196639"/>
                                        </p:tgtEl>
                                        <p:attrNameLst>
                                          <p:attrName>ppt_c</p:attrName>
                                        </p:attrNameLst>
                                      </p:cBhvr>
                                      <p:to>
                                        <a:srgbClr val="FF99FF"/>
                                      </p:to>
                                    </p:animClr>
                                  </p:sub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196641"/>
                                        </p:tgtEl>
                                        <p:attrNameLst>
                                          <p:attrName>style.visibility</p:attrName>
                                        </p:attrNameLst>
                                      </p:cBhvr>
                                      <p:to>
                                        <p:strVal val="visible"/>
                                      </p:to>
                                    </p:set>
                                    <p:animEffect transition="in" filter="dissolve">
                                      <p:cBhvr>
                                        <p:cTn id="47" dur="500"/>
                                        <p:tgtEl>
                                          <p:spTgt spid="196641"/>
                                        </p:tgtEl>
                                      </p:cBhvr>
                                    </p:animEffect>
                                  </p:childTnLst>
                                  <p:subTnLst>
                                    <p:animClr clrSpc="rgb" dir="cw">
                                      <p:cBhvr override="childStyle">
                                        <p:cTn dur="1" fill="hold" display="0" masterRel="nextClick" afterEffect="1"/>
                                        <p:tgtEl>
                                          <p:spTgt spid="196641"/>
                                        </p:tgtEl>
                                        <p:attrNameLst>
                                          <p:attrName>ppt_c</p:attrName>
                                        </p:attrNameLst>
                                      </p:cBhvr>
                                      <p:to>
                                        <a:srgbClr val="FF99FF"/>
                                      </p:to>
                                    </p:animClr>
                                  </p:sub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196640"/>
                                        </p:tgtEl>
                                        <p:attrNameLst>
                                          <p:attrName>style.visibility</p:attrName>
                                        </p:attrNameLst>
                                      </p:cBhvr>
                                      <p:to>
                                        <p:strVal val="visible"/>
                                      </p:to>
                                    </p:set>
                                    <p:animEffect transition="in" filter="dissolve">
                                      <p:cBhvr>
                                        <p:cTn id="51" dur="500"/>
                                        <p:tgtEl>
                                          <p:spTgt spid="19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2" grpId="0" autoUpdateAnimBg="0"/>
      <p:bldP spid="196626" grpId="0" animBg="1"/>
      <p:bldP spid="196628" grpId="0" animBg="1"/>
      <p:bldP spid="196630" grpId="0" autoUpdateAnimBg="0"/>
      <p:bldP spid="196631" grpId="0" animBg="1"/>
      <p:bldP spid="196635" grpId="0" autoUpdateAnimBg="0"/>
      <p:bldP spid="196639" grpId="0" animBg="1"/>
      <p:bldP spid="196640" grpId="0" autoUpdateAnimBg="0"/>
      <p:bldP spid="19664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4294967295"/>
          </p:nvPr>
        </p:nvSpPr>
        <p:spPr>
          <a:xfrm>
            <a:off x="8305800" y="6172200"/>
            <a:ext cx="1905000" cy="457200"/>
          </a:xfrm>
          <a:prstGeom prst="rect">
            <a:avLst/>
          </a:prstGeom>
          <a:noFill/>
        </p:spPr>
        <p:txBody>
          <a:bodyPr/>
          <a:lstStyle/>
          <a:p>
            <a:fld id="{BB91947D-FBC6-4457-864F-921B0756D9DF}" type="slidenum">
              <a:rPr lang="zh-CN" altLang="en-US" smtClean="0"/>
            </a:fld>
            <a:endParaRPr lang="en-US" altLang="zh-CN"/>
          </a:p>
        </p:txBody>
      </p:sp>
      <p:sp>
        <p:nvSpPr>
          <p:cNvPr id="59395" name="Rectangle 2"/>
          <p:cNvSpPr>
            <a:spLocks noGrp="1" noChangeArrowheads="1"/>
          </p:cNvSpPr>
          <p:nvPr>
            <p:ph type="title"/>
          </p:nvPr>
        </p:nvSpPr>
        <p:spPr/>
        <p:txBody>
          <a:bodyPr/>
          <a:lstStyle/>
          <a:p>
            <a:pPr eaLnBrk="1" hangingPunct="1"/>
            <a:r>
              <a:rPr lang="zh-CN" altLang="en-US">
                <a:ea typeface="宋体" pitchFamily="2" charset="-122"/>
              </a:rPr>
              <a:t>非对称密码算法的优点</a:t>
            </a:r>
            <a:endParaRPr lang="zh-CN" altLang="en-US">
              <a:ea typeface="宋体" pitchFamily="2" charset="-122"/>
            </a:endParaRPr>
          </a:p>
        </p:txBody>
      </p:sp>
      <p:sp>
        <p:nvSpPr>
          <p:cNvPr id="59396" name="Rectangle 3"/>
          <p:cNvSpPr>
            <a:spLocks noGrp="1" noChangeArrowheads="1"/>
          </p:cNvSpPr>
          <p:nvPr>
            <p:ph type="body" idx="1"/>
          </p:nvPr>
        </p:nvSpPr>
        <p:spPr/>
        <p:txBody>
          <a:bodyPr/>
          <a:lstStyle/>
          <a:p>
            <a:pPr eaLnBrk="1" hangingPunct="1"/>
            <a:r>
              <a:rPr lang="zh-CN" altLang="en-US" dirty="0">
                <a:ea typeface="宋体" pitchFamily="2" charset="-122"/>
              </a:rPr>
              <a:t>不需要事先“秘密地”共享密钥</a:t>
            </a:r>
            <a:endParaRPr lang="zh-CN" altLang="en-US" dirty="0">
              <a:ea typeface="宋体" pitchFamily="2" charset="-122"/>
            </a:endParaRPr>
          </a:p>
          <a:p>
            <a:pPr eaLnBrk="1" hangingPunct="1"/>
            <a:r>
              <a:rPr lang="zh-CN" altLang="en-US" dirty="0">
                <a:ea typeface="宋体" pitchFamily="2" charset="-122"/>
              </a:rPr>
              <a:t>和多个人通信，可用相同的公开密钥</a:t>
            </a:r>
            <a:endParaRPr lang="zh-CN" altLang="en-US" dirty="0">
              <a:ea typeface="宋体" pitchFamily="2" charset="-122"/>
            </a:endParaRPr>
          </a:p>
          <a:p>
            <a:pPr eaLnBrk="1" hangingPunct="1"/>
            <a:r>
              <a:rPr lang="zh-CN" altLang="en-US" dirty="0">
                <a:ea typeface="宋体" pitchFamily="2" charset="-122"/>
              </a:rPr>
              <a:t>可用于数字签名</a:t>
            </a:r>
            <a:endParaRPr lang="zh-CN" altLang="en-US" dirty="0">
              <a:ea typeface="宋体" pitchFamily="2" charset="-122"/>
            </a:endParaRPr>
          </a:p>
          <a:p>
            <a:pPr lvl="1" eaLnBrk="1" hangingPunct="1"/>
            <a:r>
              <a:rPr lang="zh-CN" altLang="en-US" dirty="0">
                <a:ea typeface="宋体" pitchFamily="2" charset="-122"/>
              </a:rPr>
              <a:t>因为私钥和公钥是不一样的，验证者并不能伪造签名。</a:t>
            </a:r>
            <a:endParaRPr lang="zh-CN" altLang="en-US" dirty="0">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非对称密码算法和</a:t>
            </a:r>
            <a:r>
              <a:rPr lang="en-US" altLang="zh-CN" dirty="0"/>
              <a:t>PKI</a:t>
            </a:r>
            <a:endParaRPr lang="zh-CN" altLang="en-US" dirty="0"/>
          </a:p>
        </p:txBody>
      </p:sp>
      <p:sp>
        <p:nvSpPr>
          <p:cNvPr id="3" name="内容占位符 2"/>
          <p:cNvSpPr>
            <a:spLocks noGrp="1"/>
          </p:cNvSpPr>
          <p:nvPr>
            <p:ph idx="1"/>
          </p:nvPr>
        </p:nvSpPr>
        <p:spPr/>
        <p:txBody>
          <a:bodyPr/>
          <a:lstStyle/>
          <a:p>
            <a:r>
              <a:rPr lang="zh-CN" altLang="en-US" dirty="0"/>
              <a:t>将每个人的公钥公布在电话本上</a:t>
            </a:r>
            <a:endParaRPr lang="zh-CN" altLang="en-US" dirty="0"/>
          </a:p>
          <a:p>
            <a:r>
              <a:rPr lang="en-US" altLang="zh-CN" dirty="0"/>
              <a:t>PKI</a:t>
            </a:r>
            <a:r>
              <a:rPr lang="zh-CN" altLang="en-US" dirty="0"/>
              <a:t>就是扮演了“发布电话本”的角色——将每个人的公钥以证书的形式公布</a:t>
            </a:r>
            <a:endParaRPr lang="zh-CN" altLang="en-US" dirty="0"/>
          </a:p>
          <a:p>
            <a:pPr lvl="1"/>
            <a:r>
              <a:rPr lang="zh-CN" altLang="en-US" dirty="0"/>
              <a:t>证书上包含了用户身份信息和公钥，功能类似于电话本。</a:t>
            </a:r>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密码分析</a:t>
            </a:r>
            <a:endParaRPr lang="zh-CN" altLang="en-US" dirty="0"/>
          </a:p>
        </p:txBody>
      </p:sp>
      <p:sp>
        <p:nvSpPr>
          <p:cNvPr id="3" name="内容占位符 2"/>
          <p:cNvSpPr>
            <a:spLocks noGrp="1"/>
          </p:cNvSpPr>
          <p:nvPr>
            <p:ph idx="1"/>
          </p:nvPr>
        </p:nvSpPr>
        <p:spPr/>
        <p:txBody>
          <a:bodyPr/>
          <a:lstStyle/>
          <a:p>
            <a:r>
              <a:rPr lang="zh-CN" altLang="en-US" dirty="0"/>
              <a:t>破译（</a:t>
            </a:r>
            <a:r>
              <a:rPr lang="en-US" altLang="zh-CN" dirty="0"/>
              <a:t>break/attack）</a:t>
            </a:r>
            <a:r>
              <a:rPr lang="zh-CN" altLang="en-US" dirty="0"/>
              <a:t>密码的方法有穷举破译法和分析法两种。</a:t>
            </a:r>
            <a:endParaRPr lang="zh-CN" altLang="en-US" dirty="0"/>
          </a:p>
          <a:p>
            <a:pPr lvl="1"/>
            <a:r>
              <a:rPr lang="zh-CN" altLang="en-US" dirty="0"/>
              <a:t>穷举法</a:t>
            </a:r>
            <a:endParaRPr lang="en-US" altLang="zh-CN" dirty="0"/>
          </a:p>
          <a:p>
            <a:pPr lvl="2"/>
            <a:r>
              <a:rPr lang="zh-CN" altLang="en-US" dirty="0"/>
              <a:t>对截获的密文依次用可能的密钥试译，或者密钥不变，尝试所有明文</a:t>
            </a:r>
            <a:endParaRPr lang="zh-CN" altLang="en-US" dirty="0"/>
          </a:p>
          <a:p>
            <a:pPr lvl="1"/>
            <a:r>
              <a:rPr lang="zh-CN" altLang="en-US" dirty="0"/>
              <a:t>分析法</a:t>
            </a:r>
            <a:endParaRPr lang="zh-CN" altLang="en-US" dirty="0"/>
          </a:p>
          <a:p>
            <a:pPr lvl="2"/>
            <a:r>
              <a:rPr lang="zh-CN" altLang="en-US" dirty="0"/>
              <a:t>利用已知量用数学关系式表示出所求未知量</a:t>
            </a:r>
            <a:endParaRPr lang="zh-CN" altLang="en-US" dirty="0"/>
          </a:p>
          <a:p>
            <a:pPr lvl="2"/>
            <a:r>
              <a:rPr lang="zh-CN" altLang="en-US" dirty="0"/>
              <a:t>利用明文的已知统计规律破译</a:t>
            </a:r>
            <a:endParaRPr lang="zh-CN" altLang="en-US" dirty="0"/>
          </a:p>
          <a:p>
            <a:endParaRPr lang="zh-CN" altLang="en-US" dirty="0"/>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4294967295"/>
          </p:nvPr>
        </p:nvSpPr>
        <p:spPr>
          <a:xfrm>
            <a:off x="8305800" y="6172200"/>
            <a:ext cx="1905000" cy="457200"/>
          </a:xfrm>
          <a:prstGeom prst="rect">
            <a:avLst/>
          </a:prstGeom>
          <a:noFill/>
        </p:spPr>
        <p:txBody>
          <a:bodyPr/>
          <a:lstStyle/>
          <a:p>
            <a:fld id="{B624345F-FF2E-409A-9FDA-4004D1BB176B}" type="slidenum">
              <a:rPr lang="zh-CN" altLang="en-US" smtClean="0"/>
            </a:fld>
            <a:endParaRPr lang="en-US" altLang="zh-CN"/>
          </a:p>
        </p:txBody>
      </p:sp>
      <p:sp>
        <p:nvSpPr>
          <p:cNvPr id="61443" name="Rectangle 2"/>
          <p:cNvSpPr>
            <a:spLocks noGrp="1" noChangeArrowheads="1"/>
          </p:cNvSpPr>
          <p:nvPr>
            <p:ph type="title"/>
          </p:nvPr>
        </p:nvSpPr>
        <p:spPr/>
        <p:txBody>
          <a:bodyPr/>
          <a:lstStyle/>
          <a:p>
            <a:pPr eaLnBrk="1" hangingPunct="1"/>
            <a:r>
              <a:rPr lang="zh-CN" altLang="en-US">
                <a:ea typeface="宋体" pitchFamily="2" charset="-122"/>
              </a:rPr>
              <a:t>几种非对称密码算法</a:t>
            </a:r>
            <a:endParaRPr lang="zh-CN" altLang="en-US">
              <a:ea typeface="宋体" pitchFamily="2" charset="-122"/>
            </a:endParaRPr>
          </a:p>
        </p:txBody>
      </p:sp>
      <p:sp>
        <p:nvSpPr>
          <p:cNvPr id="61444" name="Rectangle 3"/>
          <p:cNvSpPr>
            <a:spLocks noGrp="1" noChangeArrowheads="1"/>
          </p:cNvSpPr>
          <p:nvPr>
            <p:ph type="body" idx="1"/>
          </p:nvPr>
        </p:nvSpPr>
        <p:spPr/>
        <p:txBody>
          <a:bodyPr/>
          <a:lstStyle/>
          <a:p>
            <a:pPr eaLnBrk="1" hangingPunct="1"/>
            <a:r>
              <a:rPr lang="en-US" altLang="zh-CN" dirty="0">
                <a:ea typeface="宋体" pitchFamily="2" charset="-122"/>
              </a:rPr>
              <a:t>RSA</a:t>
            </a:r>
            <a:r>
              <a:rPr lang="zh-CN" altLang="en-US" dirty="0">
                <a:ea typeface="宋体" pitchFamily="2" charset="-122"/>
              </a:rPr>
              <a:t>算法</a:t>
            </a:r>
            <a:endParaRPr lang="zh-CN" altLang="en-US" dirty="0">
              <a:ea typeface="宋体" pitchFamily="2" charset="-122"/>
            </a:endParaRPr>
          </a:p>
          <a:p>
            <a:pPr lvl="1" eaLnBrk="1" hangingPunct="1"/>
            <a:r>
              <a:rPr lang="zh-CN" altLang="en-US" dirty="0">
                <a:ea typeface="宋体" pitchFamily="2" charset="-122"/>
              </a:rPr>
              <a:t>由美国</a:t>
            </a:r>
            <a:r>
              <a:rPr lang="en-US" altLang="zh-CN" dirty="0">
                <a:ea typeface="宋体" pitchFamily="2" charset="-122"/>
              </a:rPr>
              <a:t>MIT</a:t>
            </a:r>
            <a:r>
              <a:rPr lang="zh-CN" altLang="en-US" dirty="0">
                <a:ea typeface="宋体" pitchFamily="2" charset="-122"/>
              </a:rPr>
              <a:t>的</a:t>
            </a:r>
            <a:r>
              <a:rPr lang="en-US" altLang="zh-CN" dirty="0" err="1">
                <a:ea typeface="宋体" pitchFamily="2" charset="-122"/>
              </a:rPr>
              <a:t>Rivest</a:t>
            </a:r>
            <a:r>
              <a:rPr lang="zh-CN" altLang="en-US" dirty="0">
                <a:ea typeface="宋体" pitchFamily="2" charset="-122"/>
              </a:rPr>
              <a:t>、</a:t>
            </a:r>
            <a:r>
              <a:rPr lang="en-US" altLang="zh-CN" dirty="0">
                <a:ea typeface="宋体" pitchFamily="2" charset="-122"/>
              </a:rPr>
              <a:t>Shamir</a:t>
            </a:r>
            <a:r>
              <a:rPr lang="zh-CN" altLang="en-US" dirty="0">
                <a:ea typeface="宋体" pitchFamily="2" charset="-122"/>
              </a:rPr>
              <a:t>、</a:t>
            </a:r>
            <a:r>
              <a:rPr lang="en-US" altLang="zh-CN" dirty="0" err="1">
                <a:ea typeface="宋体" pitchFamily="2" charset="-122"/>
              </a:rPr>
              <a:t>Adleman</a:t>
            </a:r>
            <a:r>
              <a:rPr lang="zh-CN" altLang="en-US" dirty="0">
                <a:ea typeface="宋体" pitchFamily="2" charset="-122"/>
              </a:rPr>
              <a:t>在1978年公开发表</a:t>
            </a:r>
            <a:endParaRPr lang="zh-CN" altLang="en-US" dirty="0">
              <a:ea typeface="宋体" pitchFamily="2" charset="-122"/>
            </a:endParaRPr>
          </a:p>
          <a:p>
            <a:pPr lvl="1" eaLnBrk="1" hangingPunct="1"/>
            <a:r>
              <a:rPr lang="zh-CN" altLang="en-US" dirty="0">
                <a:ea typeface="宋体" pitchFamily="2" charset="-122"/>
              </a:rPr>
              <a:t>当前成熟的、广泛应用的非对称算法</a:t>
            </a:r>
            <a:endParaRPr lang="en-US" altLang="zh-CN" dirty="0">
              <a:ea typeface="宋体" pitchFamily="2" charset="-122"/>
            </a:endParaRPr>
          </a:p>
          <a:p>
            <a:pPr lvl="1" eaLnBrk="1" hangingPunct="1"/>
            <a:r>
              <a:rPr lang="en-US" altLang="zh-CN" dirty="0">
                <a:ea typeface="宋体" pitchFamily="2" charset="-122"/>
              </a:rPr>
              <a:t>2002</a:t>
            </a:r>
            <a:r>
              <a:rPr lang="zh-CN" altLang="en-US" dirty="0">
                <a:ea typeface="宋体" pitchFamily="2" charset="-122"/>
              </a:rPr>
              <a:t>年，图灵奖</a:t>
            </a:r>
            <a:endParaRPr lang="zh-CN" altLang="en-US" dirty="0">
              <a:ea typeface="宋体" pitchFamily="2" charset="-122"/>
            </a:endParaRPr>
          </a:p>
          <a:p>
            <a:pPr eaLnBrk="1" hangingPunct="1"/>
            <a:r>
              <a:rPr lang="en-US" altLang="zh-CN" dirty="0" err="1">
                <a:ea typeface="宋体" pitchFamily="2" charset="-122"/>
              </a:rPr>
              <a:t>ElGamal</a:t>
            </a:r>
            <a:endParaRPr lang="zh-CN" altLang="en-US" dirty="0">
              <a:ea typeface="宋体" pitchFamily="2" charset="-122"/>
            </a:endParaRPr>
          </a:p>
          <a:p>
            <a:pPr eaLnBrk="1" hangingPunct="1"/>
            <a:r>
              <a:rPr lang="en-US" altLang="zh-CN" dirty="0">
                <a:ea typeface="宋体" pitchFamily="2" charset="-122"/>
              </a:rPr>
              <a:t>ECC</a:t>
            </a:r>
            <a:r>
              <a:rPr lang="zh-CN" altLang="en-US" dirty="0">
                <a:ea typeface="宋体" pitchFamily="2" charset="-122"/>
              </a:rPr>
              <a:t>算法</a:t>
            </a:r>
            <a:endParaRPr lang="zh-CN" altLang="en-US" dirty="0">
              <a:ea typeface="宋体" pitchFamily="2" charset="-122"/>
            </a:endParaRPr>
          </a:p>
          <a:p>
            <a:pPr lvl="1" eaLnBrk="1" hangingPunct="1"/>
            <a:r>
              <a:rPr lang="zh-CN" altLang="en-US" dirty="0">
                <a:ea typeface="宋体" pitchFamily="2" charset="-122"/>
              </a:rPr>
              <a:t>椭圆曲线加密</a:t>
            </a:r>
            <a:endParaRPr lang="zh-CN" altLang="en-US" dirty="0">
              <a:ea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4294967295"/>
          </p:nvPr>
        </p:nvSpPr>
        <p:spPr>
          <a:xfrm>
            <a:off x="8305800" y="6172200"/>
            <a:ext cx="1905000" cy="457200"/>
          </a:xfrm>
          <a:prstGeom prst="rect">
            <a:avLst/>
          </a:prstGeom>
          <a:noFill/>
        </p:spPr>
        <p:txBody>
          <a:bodyPr/>
          <a:lstStyle/>
          <a:p>
            <a:fld id="{11295844-3D71-45E3-9E23-D240F47C421C}" type="slidenum">
              <a:rPr lang="zh-CN" altLang="en-US" smtClean="0"/>
            </a:fld>
            <a:endParaRPr lang="en-US" altLang="zh-CN"/>
          </a:p>
        </p:txBody>
      </p:sp>
      <p:sp>
        <p:nvSpPr>
          <p:cNvPr id="62467" name="Rectangle 2"/>
          <p:cNvSpPr>
            <a:spLocks noGrp="1" noChangeArrowheads="1"/>
          </p:cNvSpPr>
          <p:nvPr>
            <p:ph type="title"/>
          </p:nvPr>
        </p:nvSpPr>
        <p:spPr/>
        <p:txBody>
          <a:bodyPr/>
          <a:lstStyle/>
          <a:p>
            <a:pPr eaLnBrk="1" hangingPunct="1"/>
            <a:r>
              <a:rPr lang="en-US" altLang="zh-CN" dirty="0">
                <a:ea typeface="宋体" pitchFamily="2" charset="-122"/>
              </a:rPr>
              <a:t>RSA</a:t>
            </a:r>
            <a:r>
              <a:rPr lang="zh-CN" altLang="en-US" dirty="0">
                <a:ea typeface="宋体" pitchFamily="2" charset="-122"/>
              </a:rPr>
              <a:t>算法基础知识概念</a:t>
            </a:r>
            <a:endParaRPr lang="zh-CN" altLang="en-US" dirty="0">
              <a:ea typeface="宋体" pitchFamily="2" charset="-122"/>
            </a:endParaRPr>
          </a:p>
        </p:txBody>
      </p:sp>
      <p:sp>
        <p:nvSpPr>
          <p:cNvPr id="62468" name="Rectangle 3"/>
          <p:cNvSpPr>
            <a:spLocks noGrp="1" noChangeArrowheads="1"/>
          </p:cNvSpPr>
          <p:nvPr>
            <p:ph type="body" idx="1"/>
          </p:nvPr>
        </p:nvSpPr>
        <p:spPr/>
        <p:txBody>
          <a:bodyPr/>
          <a:lstStyle/>
          <a:p>
            <a:pPr eaLnBrk="1" hangingPunct="1"/>
            <a:r>
              <a:rPr lang="zh-CN" altLang="en-US" dirty="0">
                <a:ea typeface="宋体" pitchFamily="2" charset="-122"/>
              </a:rPr>
              <a:t>素数</a:t>
            </a:r>
            <a:endParaRPr lang="zh-CN" altLang="en-US" dirty="0">
              <a:ea typeface="宋体" pitchFamily="2" charset="-122"/>
            </a:endParaRPr>
          </a:p>
          <a:p>
            <a:pPr eaLnBrk="1" hangingPunct="1"/>
            <a:r>
              <a:rPr lang="en-US" altLang="zh-CN" dirty="0">
                <a:ea typeface="宋体" pitchFamily="2" charset="-122"/>
              </a:rPr>
              <a:t>(mod x)</a:t>
            </a:r>
            <a:r>
              <a:rPr lang="zh-CN" altLang="en-US" dirty="0">
                <a:ea typeface="宋体" pitchFamily="2" charset="-122"/>
              </a:rPr>
              <a:t>相等</a:t>
            </a:r>
            <a:endParaRPr lang="zh-CN" altLang="en-US" dirty="0">
              <a:ea typeface="宋体" pitchFamily="2" charset="-122"/>
            </a:endParaRPr>
          </a:p>
          <a:p>
            <a:r>
              <a:rPr lang="en-US" altLang="zh-CN" dirty="0">
                <a:ea typeface="宋体" pitchFamily="2" charset="-122"/>
              </a:rPr>
              <a:t>Euler (</a:t>
            </a:r>
            <a:r>
              <a:rPr lang="zh-CN" altLang="en-US" dirty="0">
                <a:ea typeface="宋体" pitchFamily="2" charset="-122"/>
              </a:rPr>
              <a:t>欧拉</a:t>
            </a:r>
            <a:r>
              <a:rPr lang="en-US" altLang="zh-CN" dirty="0">
                <a:ea typeface="宋体" pitchFamily="2" charset="-122"/>
              </a:rPr>
              <a:t>)</a:t>
            </a:r>
            <a:r>
              <a:rPr lang="zh-CN" altLang="en-US" dirty="0">
                <a:ea typeface="宋体" pitchFamily="2" charset="-122"/>
              </a:rPr>
              <a:t>函数</a:t>
            </a:r>
            <a:endParaRPr lang="en-US" altLang="zh-CN" dirty="0">
              <a:ea typeface="宋体" pitchFamily="2" charset="-122"/>
            </a:endParaRPr>
          </a:p>
          <a:p>
            <a:r>
              <a:rPr lang="en-US" altLang="zh-CN" dirty="0">
                <a:ea typeface="宋体" pitchFamily="2" charset="-122"/>
              </a:rPr>
              <a:t>Euler</a:t>
            </a:r>
            <a:r>
              <a:rPr lang="zh-CN" altLang="en-US" dirty="0">
                <a:ea typeface="宋体" pitchFamily="2" charset="-122"/>
              </a:rPr>
              <a:t>定理</a:t>
            </a:r>
            <a:endParaRPr lang="zh-CN" altLang="en-US" dirty="0">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4294967295"/>
          </p:nvPr>
        </p:nvSpPr>
        <p:spPr>
          <a:xfrm>
            <a:off x="8305800" y="6172200"/>
            <a:ext cx="1905000" cy="457200"/>
          </a:xfrm>
          <a:prstGeom prst="rect">
            <a:avLst/>
          </a:prstGeom>
          <a:noFill/>
        </p:spPr>
        <p:txBody>
          <a:bodyPr/>
          <a:lstStyle/>
          <a:p>
            <a:fld id="{3DD5E3F5-80A4-4C27-A82C-FEA946133071}" type="slidenum">
              <a:rPr lang="zh-CN" altLang="en-US" smtClean="0"/>
            </a:fld>
            <a:endParaRPr lang="en-US" altLang="zh-CN"/>
          </a:p>
        </p:txBody>
      </p:sp>
      <p:sp>
        <p:nvSpPr>
          <p:cNvPr id="63491" name="Rectangle 2"/>
          <p:cNvSpPr>
            <a:spLocks noGrp="1" noChangeArrowheads="1"/>
          </p:cNvSpPr>
          <p:nvPr>
            <p:ph type="title"/>
          </p:nvPr>
        </p:nvSpPr>
        <p:spPr/>
        <p:txBody>
          <a:bodyPr/>
          <a:lstStyle/>
          <a:p>
            <a:pPr eaLnBrk="1" hangingPunct="1"/>
            <a:r>
              <a:rPr lang="zh-CN" altLang="en-US">
                <a:ea typeface="宋体" pitchFamily="2" charset="-122"/>
              </a:rPr>
              <a:t>素数</a:t>
            </a:r>
            <a:endParaRPr lang="zh-CN" altLang="en-US">
              <a:ea typeface="宋体" pitchFamily="2" charset="-122"/>
            </a:endParaRPr>
          </a:p>
        </p:txBody>
      </p:sp>
      <p:sp>
        <p:nvSpPr>
          <p:cNvPr id="63492" name="Rectangle 3"/>
          <p:cNvSpPr>
            <a:spLocks noGrp="1" noChangeArrowheads="1"/>
          </p:cNvSpPr>
          <p:nvPr>
            <p:ph type="body" idx="1"/>
          </p:nvPr>
        </p:nvSpPr>
        <p:spPr/>
        <p:txBody>
          <a:bodyPr/>
          <a:lstStyle/>
          <a:p>
            <a:pPr eaLnBrk="1" hangingPunct="1"/>
            <a:r>
              <a:rPr lang="zh-CN" altLang="en-US" dirty="0">
                <a:ea typeface="宋体" pitchFamily="2" charset="-122"/>
              </a:rPr>
              <a:t>因子</a:t>
            </a:r>
            <a:endParaRPr lang="zh-CN" altLang="en-US" dirty="0">
              <a:ea typeface="宋体" pitchFamily="2" charset="-122"/>
            </a:endParaRPr>
          </a:p>
          <a:p>
            <a:pPr eaLnBrk="1" hangingPunct="1"/>
            <a:r>
              <a:rPr lang="zh-CN" altLang="en-US" dirty="0">
                <a:ea typeface="宋体" pitchFamily="2" charset="-122"/>
              </a:rPr>
              <a:t>整数</a:t>
            </a:r>
            <a:r>
              <a:rPr lang="en-US" altLang="zh-CN" dirty="0">
                <a:ea typeface="宋体" pitchFamily="2" charset="-122"/>
              </a:rPr>
              <a:t>x</a:t>
            </a:r>
            <a:r>
              <a:rPr lang="zh-CN" altLang="en-US" dirty="0">
                <a:ea typeface="宋体" pitchFamily="2" charset="-122"/>
              </a:rPr>
              <a:t>，如果只有</a:t>
            </a:r>
            <a:r>
              <a:rPr lang="en-US" altLang="zh-CN" dirty="0">
                <a:ea typeface="宋体" pitchFamily="2" charset="-122"/>
              </a:rPr>
              <a:t>2</a:t>
            </a:r>
            <a:r>
              <a:rPr lang="zh-CN" altLang="en-US" dirty="0">
                <a:ea typeface="宋体" pitchFamily="2" charset="-122"/>
              </a:rPr>
              <a:t>个因子（</a:t>
            </a:r>
            <a:r>
              <a:rPr lang="en-US" altLang="zh-CN" dirty="0">
                <a:ea typeface="宋体" pitchFamily="2" charset="-122"/>
              </a:rPr>
              <a:t>1</a:t>
            </a:r>
            <a:r>
              <a:rPr lang="zh-CN" altLang="en-US" dirty="0">
                <a:ea typeface="宋体" pitchFamily="2" charset="-122"/>
              </a:rPr>
              <a:t>和</a:t>
            </a:r>
            <a:r>
              <a:rPr lang="en-US" altLang="zh-CN" dirty="0">
                <a:ea typeface="宋体" pitchFamily="2" charset="-122"/>
              </a:rPr>
              <a:t>x</a:t>
            </a:r>
            <a:r>
              <a:rPr lang="zh-CN" altLang="en-US" dirty="0">
                <a:ea typeface="宋体" pitchFamily="2" charset="-122"/>
              </a:rPr>
              <a:t>）；那么，整数</a:t>
            </a:r>
            <a:r>
              <a:rPr lang="en-US" altLang="zh-CN" dirty="0">
                <a:ea typeface="宋体" pitchFamily="2" charset="-122"/>
              </a:rPr>
              <a:t>x</a:t>
            </a:r>
            <a:r>
              <a:rPr lang="zh-CN" altLang="en-US" dirty="0">
                <a:ea typeface="宋体" pitchFamily="2" charset="-122"/>
              </a:rPr>
              <a:t>就称为素数。</a:t>
            </a:r>
            <a:endParaRPr lang="zh-CN" altLang="en-US" dirty="0">
              <a:ea typeface="宋体" pitchFamily="2" charset="-122"/>
            </a:endParaRPr>
          </a:p>
          <a:p>
            <a:pPr eaLnBrk="1" hangingPunct="1"/>
            <a:r>
              <a:rPr lang="zh-CN" altLang="en-US" dirty="0">
                <a:ea typeface="宋体" pitchFamily="2" charset="-122"/>
              </a:rPr>
              <a:t>素数</a:t>
            </a:r>
            <a:r>
              <a:rPr lang="en-US" altLang="zh-CN" dirty="0">
                <a:ea typeface="宋体" pitchFamily="2" charset="-122"/>
              </a:rPr>
              <a:t>7</a:t>
            </a:r>
            <a:r>
              <a:rPr lang="zh-CN" altLang="en-US" dirty="0">
                <a:ea typeface="宋体" pitchFamily="2" charset="-122"/>
              </a:rPr>
              <a:t>，</a:t>
            </a:r>
            <a:r>
              <a:rPr lang="en-US" altLang="zh-CN" dirty="0">
                <a:ea typeface="宋体" pitchFamily="2" charset="-122"/>
              </a:rPr>
              <a:t>13</a:t>
            </a:r>
            <a:r>
              <a:rPr lang="zh-CN" altLang="en-US" dirty="0">
                <a:ea typeface="宋体" pitchFamily="2" charset="-122"/>
              </a:rPr>
              <a:t>，</a:t>
            </a:r>
            <a:r>
              <a:rPr lang="en-US" altLang="zh-CN" dirty="0">
                <a:ea typeface="宋体" pitchFamily="2" charset="-122"/>
              </a:rPr>
              <a:t>29</a:t>
            </a:r>
            <a:r>
              <a:rPr lang="zh-CN" altLang="en-US" dirty="0">
                <a:ea typeface="宋体" pitchFamily="2" charset="-122"/>
              </a:rPr>
              <a:t>，</a:t>
            </a:r>
            <a:r>
              <a:rPr lang="en-US" altLang="zh-CN" dirty="0">
                <a:ea typeface="宋体" pitchFamily="2" charset="-122"/>
              </a:rPr>
              <a:t>65537</a:t>
            </a:r>
            <a:r>
              <a:rPr lang="zh-CN" altLang="en-US" dirty="0">
                <a:ea typeface="宋体" pitchFamily="2" charset="-122"/>
              </a:rPr>
              <a:t>等等</a:t>
            </a:r>
            <a:endParaRPr lang="zh-CN" altLang="en-US" dirty="0">
              <a:ea typeface="宋体" pitchFamily="2" charset="-122"/>
            </a:endParaRPr>
          </a:p>
          <a:p>
            <a:pPr eaLnBrk="1" hangingPunct="1"/>
            <a:r>
              <a:rPr lang="zh-CN" altLang="en-US" dirty="0">
                <a:ea typeface="宋体" pitchFamily="2" charset="-122"/>
              </a:rPr>
              <a:t>互素</a:t>
            </a:r>
            <a:endParaRPr lang="zh-CN" altLang="en-US" dirty="0">
              <a:ea typeface="宋体" pitchFamily="2" charset="-122"/>
            </a:endParaRPr>
          </a:p>
          <a:p>
            <a:pPr lvl="1" eaLnBrk="1" hangingPunct="1"/>
            <a:r>
              <a:rPr lang="zh-CN" altLang="en-US" dirty="0">
                <a:ea typeface="宋体" pitchFamily="2" charset="-122"/>
              </a:rPr>
              <a:t>如果2个数</a:t>
            </a:r>
            <a:r>
              <a:rPr lang="en-US" altLang="zh-CN" dirty="0" err="1">
                <a:ea typeface="宋体" pitchFamily="2" charset="-122"/>
              </a:rPr>
              <a:t>a、b</a:t>
            </a:r>
            <a:r>
              <a:rPr lang="zh-CN" altLang="en-US" dirty="0">
                <a:ea typeface="宋体" pitchFamily="2" charset="-122"/>
              </a:rPr>
              <a:t>的公共因子只有1，则称</a:t>
            </a:r>
            <a:r>
              <a:rPr lang="en-US" altLang="zh-CN" dirty="0" err="1">
                <a:ea typeface="宋体" pitchFamily="2" charset="-122"/>
              </a:rPr>
              <a:t>a、b</a:t>
            </a:r>
            <a:r>
              <a:rPr lang="zh-CN" altLang="en-US" dirty="0">
                <a:ea typeface="宋体" pitchFamily="2" charset="-122"/>
              </a:rPr>
              <a:t>互素。</a:t>
            </a:r>
            <a:endParaRPr lang="zh-CN" altLang="en-US" dirty="0">
              <a:ea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4294967295"/>
          </p:nvPr>
        </p:nvSpPr>
        <p:spPr>
          <a:xfrm>
            <a:off x="8305800" y="6172200"/>
            <a:ext cx="1905000" cy="457200"/>
          </a:xfrm>
          <a:prstGeom prst="rect">
            <a:avLst/>
          </a:prstGeom>
          <a:noFill/>
        </p:spPr>
        <p:txBody>
          <a:bodyPr/>
          <a:lstStyle/>
          <a:p>
            <a:fld id="{A74BE3A2-E0CF-4203-AF3F-1118F010F057}" type="slidenum">
              <a:rPr lang="zh-CN" altLang="en-US" smtClean="0"/>
            </a:fld>
            <a:endParaRPr lang="en-US" altLang="zh-CN"/>
          </a:p>
        </p:txBody>
      </p:sp>
      <p:sp>
        <p:nvSpPr>
          <p:cNvPr id="64515" name="Rectangle 2"/>
          <p:cNvSpPr>
            <a:spLocks noGrp="1" noChangeArrowheads="1"/>
          </p:cNvSpPr>
          <p:nvPr>
            <p:ph type="title"/>
          </p:nvPr>
        </p:nvSpPr>
        <p:spPr/>
        <p:txBody>
          <a:bodyPr/>
          <a:lstStyle/>
          <a:p>
            <a:pPr eaLnBrk="1" hangingPunct="1"/>
            <a:r>
              <a:rPr lang="en-US" altLang="zh-CN">
                <a:ea typeface="宋体" pitchFamily="2" charset="-122"/>
              </a:rPr>
              <a:t>(mod x)</a:t>
            </a:r>
            <a:r>
              <a:rPr lang="zh-CN" altLang="en-US">
                <a:ea typeface="宋体" pitchFamily="2" charset="-122"/>
              </a:rPr>
              <a:t>相等</a:t>
            </a:r>
            <a:endParaRPr lang="zh-CN" altLang="en-US">
              <a:ea typeface="宋体" pitchFamily="2" charset="-122"/>
            </a:endParaRPr>
          </a:p>
        </p:txBody>
      </p:sp>
      <p:sp>
        <p:nvSpPr>
          <p:cNvPr id="64516" name="Rectangle 3"/>
          <p:cNvSpPr>
            <a:spLocks noGrp="1" noChangeArrowheads="1"/>
          </p:cNvSpPr>
          <p:nvPr>
            <p:ph type="body" idx="1"/>
          </p:nvPr>
        </p:nvSpPr>
        <p:spPr/>
        <p:txBody>
          <a:bodyPr/>
          <a:lstStyle/>
          <a:p>
            <a:pPr eaLnBrk="1" hangingPunct="1"/>
            <a:r>
              <a:rPr lang="en-US" altLang="zh-CN" dirty="0">
                <a:ea typeface="宋体" pitchFamily="2" charset="-122"/>
              </a:rPr>
              <a:t>(mod x)</a:t>
            </a:r>
            <a:r>
              <a:rPr lang="zh-CN" altLang="en-US" dirty="0">
                <a:ea typeface="宋体" pitchFamily="2" charset="-122"/>
              </a:rPr>
              <a:t>相等就是同余计算</a:t>
            </a:r>
            <a:endParaRPr lang="en-US" altLang="zh-CN" dirty="0">
              <a:ea typeface="宋体" pitchFamily="2" charset="-122"/>
            </a:endParaRPr>
          </a:p>
          <a:p>
            <a:pPr lvl="1"/>
            <a:r>
              <a:rPr lang="zh-CN" altLang="en-US" dirty="0">
                <a:ea typeface="宋体" pitchFamily="2" charset="-122"/>
              </a:rPr>
              <a:t>如果两个数</a:t>
            </a:r>
            <a:r>
              <a:rPr lang="en-US" altLang="zh-CN" dirty="0">
                <a:ea typeface="宋体" pitchFamily="2" charset="-122"/>
              </a:rPr>
              <a:t>a</a:t>
            </a:r>
            <a:r>
              <a:rPr lang="zh-CN" altLang="en-US" dirty="0">
                <a:ea typeface="宋体" pitchFamily="2" charset="-122"/>
              </a:rPr>
              <a:t>、</a:t>
            </a:r>
            <a:r>
              <a:rPr lang="en-US" altLang="zh-CN" dirty="0">
                <a:ea typeface="宋体" pitchFamily="2" charset="-122"/>
              </a:rPr>
              <a:t>b</a:t>
            </a:r>
            <a:r>
              <a:rPr lang="zh-CN" altLang="en-US" dirty="0">
                <a:ea typeface="宋体" pitchFamily="2" charset="-122"/>
              </a:rPr>
              <a:t>除以</a:t>
            </a:r>
            <a:r>
              <a:rPr lang="en-US" altLang="zh-CN" dirty="0">
                <a:ea typeface="宋体" pitchFamily="2" charset="-122"/>
              </a:rPr>
              <a:t>x</a:t>
            </a:r>
            <a:r>
              <a:rPr lang="zh-CN" altLang="en-US" dirty="0">
                <a:ea typeface="宋体" pitchFamily="2" charset="-122"/>
              </a:rPr>
              <a:t>的余数相等，我们就称这两个数</a:t>
            </a:r>
            <a:r>
              <a:rPr lang="en-US" altLang="zh-CN" dirty="0">
                <a:ea typeface="宋体" pitchFamily="2" charset="-122"/>
              </a:rPr>
              <a:t>(mod x)</a:t>
            </a:r>
            <a:r>
              <a:rPr lang="zh-CN" altLang="en-US" dirty="0">
                <a:ea typeface="宋体" pitchFamily="2" charset="-122"/>
              </a:rPr>
              <a:t>相等，表示为</a:t>
            </a:r>
            <a:r>
              <a:rPr lang="en-US" altLang="zh-CN" dirty="0">
                <a:ea typeface="宋体" pitchFamily="2" charset="-122"/>
              </a:rPr>
              <a:t>a = b (mod x)</a:t>
            </a:r>
            <a:endParaRPr lang="zh-CN" altLang="en-US" dirty="0">
              <a:ea typeface="宋体" pitchFamily="2" charset="-122"/>
            </a:endParaRPr>
          </a:p>
          <a:p>
            <a:pPr eaLnBrk="1" hangingPunct="1"/>
            <a:r>
              <a:rPr lang="zh-CN" altLang="en-US" dirty="0">
                <a:ea typeface="宋体" pitchFamily="2" charset="-122"/>
              </a:rPr>
              <a:t>比如说：</a:t>
            </a:r>
            <a:endParaRPr lang="zh-CN" altLang="en-US" dirty="0">
              <a:ea typeface="宋体" pitchFamily="2" charset="-122"/>
            </a:endParaRPr>
          </a:p>
          <a:p>
            <a:pPr lvl="1" eaLnBrk="1" hangingPunct="1"/>
            <a:r>
              <a:rPr lang="en-US" altLang="zh-CN" dirty="0">
                <a:ea typeface="宋体" pitchFamily="2" charset="-122"/>
              </a:rPr>
              <a:t>2 = 5 (mod 3)</a:t>
            </a:r>
            <a:endParaRPr lang="en-US" altLang="zh-CN" dirty="0">
              <a:ea typeface="宋体" pitchFamily="2" charset="-122"/>
            </a:endParaRPr>
          </a:p>
          <a:p>
            <a:pPr lvl="1" eaLnBrk="1" hangingPunct="1"/>
            <a:r>
              <a:rPr lang="en-US" altLang="zh-CN" dirty="0">
                <a:ea typeface="宋体" pitchFamily="2" charset="-122"/>
              </a:rPr>
              <a:t>0 = 6 (mod 3)</a:t>
            </a:r>
            <a:endParaRPr lang="en-US" altLang="zh-CN" dirty="0">
              <a:ea typeface="宋体" pitchFamily="2" charset="-122"/>
            </a:endParaRPr>
          </a:p>
          <a:p>
            <a:pPr lvl="1" eaLnBrk="1" hangingPunct="1"/>
            <a:r>
              <a:rPr lang="en-US" altLang="zh-CN" dirty="0">
                <a:ea typeface="宋体" pitchFamily="2" charset="-122"/>
              </a:rPr>
              <a:t>12 = 2 (mod 5)</a:t>
            </a:r>
            <a:endParaRPr lang="en-US" altLang="zh-CN" dirty="0">
              <a:ea typeface="宋体" pitchFamily="2" charset="-122"/>
            </a:endParaRPr>
          </a:p>
          <a:p>
            <a:pPr lvl="1"/>
            <a:r>
              <a:rPr lang="en-US" altLang="zh-CN" dirty="0"/>
              <a:t>12 = 7 (mod 5)</a:t>
            </a:r>
            <a:endParaRPr lang="en-US" altLang="zh-CN" dirty="0">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pitchFamily="2" charset="-122"/>
              </a:rPr>
              <a:t>Euler</a:t>
            </a:r>
            <a:r>
              <a:rPr lang="en-US" altLang="zh-CN" dirty="0"/>
              <a:t> (</a:t>
            </a:r>
            <a:r>
              <a:rPr lang="zh-CN" altLang="en-US" dirty="0"/>
              <a:t>欧拉</a:t>
            </a:r>
            <a:r>
              <a:rPr lang="en-US" altLang="zh-CN" dirty="0"/>
              <a:t>)</a:t>
            </a:r>
            <a:r>
              <a:rPr lang="zh-CN" altLang="en-US" dirty="0">
                <a:latin typeface="宋体" pitchFamily="2" charset="-122"/>
              </a:rPr>
              <a:t>函数</a:t>
            </a:r>
            <a:r>
              <a:rPr lang="en-US" altLang="zh-CN" dirty="0">
                <a:solidFill>
                  <a:prstClr val="black"/>
                </a:solidFill>
                <a:latin typeface="宋体" pitchFamily="2" charset="-122"/>
              </a:rPr>
              <a:t>φ(n)</a:t>
            </a:r>
            <a:r>
              <a:rPr lang="zh-CN" altLang="en-US" dirty="0">
                <a:solidFill>
                  <a:prstClr val="black"/>
                </a:solidFill>
                <a:latin typeface="宋体" pitchFamily="2" charset="-122"/>
              </a:rPr>
              <a:t> </a:t>
            </a:r>
            <a:endParaRPr lang="zh-CN" altLang="en-US" dirty="0"/>
          </a:p>
        </p:txBody>
      </p:sp>
      <p:sp>
        <p:nvSpPr>
          <p:cNvPr id="3" name="内容占位符 2"/>
          <p:cNvSpPr>
            <a:spLocks noGrp="1"/>
          </p:cNvSpPr>
          <p:nvPr>
            <p:ph idx="1"/>
          </p:nvPr>
        </p:nvSpPr>
        <p:spPr>
          <a:xfrm>
            <a:off x="1097280" y="1845734"/>
            <a:ext cx="10058400" cy="4503308"/>
          </a:xfrm>
        </p:spPr>
        <p:txBody>
          <a:bodyPr>
            <a:normAutofit fontScale="85000" lnSpcReduction="10000"/>
          </a:bodyPr>
          <a:lstStyle/>
          <a:p>
            <a:pPr>
              <a:lnSpc>
                <a:spcPct val="90000"/>
              </a:lnSpc>
            </a:pPr>
            <a:r>
              <a:rPr lang="en-US" altLang="zh-CN" sz="3800" dirty="0"/>
              <a:t>φ(n) </a:t>
            </a:r>
            <a:r>
              <a:rPr lang="zh-CN" altLang="en-US" sz="3800" dirty="0"/>
              <a:t>定义</a:t>
            </a:r>
            <a:endParaRPr lang="zh-CN" altLang="en-US" sz="3800" dirty="0"/>
          </a:p>
          <a:p>
            <a:pPr lvl="1">
              <a:lnSpc>
                <a:spcPct val="90000"/>
              </a:lnSpc>
            </a:pPr>
            <a:r>
              <a:rPr lang="zh-CN" altLang="en-US" sz="3400" dirty="0"/>
              <a:t>比</a:t>
            </a:r>
            <a:r>
              <a:rPr lang="en-US" altLang="zh-CN" sz="3400" dirty="0"/>
              <a:t>n</a:t>
            </a:r>
            <a:r>
              <a:rPr lang="zh-CN" altLang="en-US" sz="3400" dirty="0"/>
              <a:t>小且与</a:t>
            </a:r>
            <a:r>
              <a:rPr lang="en-US" altLang="zh-CN" sz="3400" dirty="0"/>
              <a:t>n</a:t>
            </a:r>
            <a:r>
              <a:rPr lang="zh-CN" altLang="en-US" sz="3400" dirty="0"/>
              <a:t>互素的正整数的个数</a:t>
            </a:r>
            <a:endParaRPr lang="zh-CN" altLang="en-US" sz="3400" dirty="0"/>
          </a:p>
          <a:p>
            <a:pPr>
              <a:lnSpc>
                <a:spcPct val="90000"/>
              </a:lnSpc>
            </a:pPr>
            <a:r>
              <a:rPr lang="en-US" altLang="zh-CN" sz="3800" dirty="0"/>
              <a:t>φ(n)</a:t>
            </a:r>
            <a:r>
              <a:rPr lang="zh-CN" altLang="en-US" sz="3800" dirty="0"/>
              <a:t>举例</a:t>
            </a:r>
            <a:endParaRPr lang="zh-CN" altLang="en-US" sz="3800" dirty="0"/>
          </a:p>
          <a:p>
            <a:pPr lvl="1">
              <a:lnSpc>
                <a:spcPct val="90000"/>
              </a:lnSpc>
            </a:pPr>
            <a:r>
              <a:rPr lang="en-US" altLang="zh-CN" sz="3400" dirty="0"/>
              <a:t>n</a:t>
            </a:r>
            <a:r>
              <a:rPr lang="zh-CN" altLang="en-US" sz="3400" dirty="0"/>
              <a:t>＝</a:t>
            </a:r>
            <a:r>
              <a:rPr lang="en-US" altLang="zh-CN" sz="3400" dirty="0"/>
              <a:t>1 </a:t>
            </a:r>
            <a:r>
              <a:rPr lang="zh-CN" altLang="en-US" sz="3400" dirty="0"/>
              <a:t>时，</a:t>
            </a:r>
            <a:r>
              <a:rPr lang="en-US" altLang="zh-CN" sz="3400" dirty="0"/>
              <a:t>φ(1)</a:t>
            </a:r>
            <a:r>
              <a:rPr lang="zh-CN" altLang="en-US" sz="3400" dirty="0"/>
              <a:t>＝</a:t>
            </a:r>
            <a:r>
              <a:rPr lang="en-US" altLang="zh-CN" sz="3400" dirty="0"/>
              <a:t>1</a:t>
            </a:r>
            <a:r>
              <a:rPr lang="zh-CN" altLang="en-US" sz="3400" dirty="0"/>
              <a:t>；</a:t>
            </a:r>
            <a:endParaRPr lang="zh-CN" altLang="en-US" sz="3400" dirty="0"/>
          </a:p>
          <a:p>
            <a:pPr lvl="1">
              <a:lnSpc>
                <a:spcPct val="90000"/>
              </a:lnSpc>
            </a:pPr>
            <a:r>
              <a:rPr lang="en-US" altLang="zh-CN" sz="3400" dirty="0"/>
              <a:t>n</a:t>
            </a:r>
            <a:r>
              <a:rPr lang="zh-CN" altLang="en-US" sz="3400" dirty="0"/>
              <a:t>＝</a:t>
            </a:r>
            <a:r>
              <a:rPr lang="en-US" altLang="zh-CN" sz="3400" dirty="0"/>
              <a:t>24</a:t>
            </a:r>
            <a:r>
              <a:rPr lang="zh-CN" altLang="en-US" sz="3400" dirty="0"/>
              <a:t>时，比</a:t>
            </a:r>
            <a:r>
              <a:rPr lang="en-US" altLang="zh-CN" sz="3400" dirty="0"/>
              <a:t>24</a:t>
            </a:r>
            <a:r>
              <a:rPr lang="zh-CN" altLang="en-US" sz="3400" dirty="0"/>
              <a:t>小而与</a:t>
            </a:r>
            <a:r>
              <a:rPr lang="en-US" altLang="zh-CN" sz="3400" dirty="0"/>
              <a:t>24 </a:t>
            </a:r>
            <a:r>
              <a:rPr lang="zh-CN" altLang="en-US" sz="3400" dirty="0"/>
              <a:t>互素的正整数为：</a:t>
            </a:r>
            <a:r>
              <a:rPr lang="en-US" altLang="zh-CN" sz="3400" dirty="0"/>
              <a:t>1</a:t>
            </a:r>
            <a:r>
              <a:rPr lang="zh-CN" altLang="en-US" sz="3400" dirty="0"/>
              <a:t>，</a:t>
            </a:r>
            <a:r>
              <a:rPr lang="en-US" altLang="zh-CN" sz="3400" dirty="0"/>
              <a:t>5</a:t>
            </a:r>
            <a:r>
              <a:rPr lang="zh-CN" altLang="en-US" sz="3400" dirty="0"/>
              <a:t>，</a:t>
            </a:r>
            <a:r>
              <a:rPr lang="en-US" altLang="zh-CN" sz="3400" dirty="0"/>
              <a:t>7</a:t>
            </a:r>
            <a:r>
              <a:rPr lang="zh-CN" altLang="en-US" sz="3400" dirty="0"/>
              <a:t>，</a:t>
            </a:r>
            <a:r>
              <a:rPr lang="en-US" altLang="zh-CN" sz="3400" dirty="0"/>
              <a:t>11</a:t>
            </a:r>
            <a:r>
              <a:rPr lang="zh-CN" altLang="en-US" sz="3400" dirty="0"/>
              <a:t>，</a:t>
            </a:r>
            <a:r>
              <a:rPr lang="en-US" altLang="zh-CN" sz="3400" dirty="0"/>
              <a:t>13</a:t>
            </a:r>
            <a:r>
              <a:rPr lang="zh-CN" altLang="en-US" sz="3400" dirty="0"/>
              <a:t>，</a:t>
            </a:r>
            <a:r>
              <a:rPr lang="en-US" altLang="zh-CN" sz="3400" dirty="0"/>
              <a:t>17</a:t>
            </a:r>
            <a:r>
              <a:rPr lang="zh-CN" altLang="en-US" sz="3400" dirty="0"/>
              <a:t>，</a:t>
            </a:r>
            <a:r>
              <a:rPr lang="en-US" altLang="zh-CN" sz="3400" dirty="0"/>
              <a:t>19</a:t>
            </a:r>
            <a:r>
              <a:rPr lang="zh-CN" altLang="en-US" sz="3400" dirty="0"/>
              <a:t>，</a:t>
            </a:r>
            <a:r>
              <a:rPr lang="en-US" altLang="zh-CN" sz="3400" dirty="0"/>
              <a:t>23</a:t>
            </a:r>
            <a:r>
              <a:rPr lang="zh-CN" altLang="en-US" sz="3400" dirty="0"/>
              <a:t>；</a:t>
            </a:r>
            <a:br>
              <a:rPr lang="zh-CN" altLang="en-US" sz="3400" dirty="0"/>
            </a:br>
            <a:r>
              <a:rPr lang="en-US" altLang="zh-CN" sz="3400" dirty="0"/>
              <a:t>φ(24)</a:t>
            </a:r>
            <a:r>
              <a:rPr lang="zh-CN" altLang="en-US" sz="3400" dirty="0"/>
              <a:t>＝</a:t>
            </a:r>
            <a:r>
              <a:rPr lang="en-US" altLang="zh-CN" sz="3400" dirty="0"/>
              <a:t>8</a:t>
            </a:r>
            <a:endParaRPr lang="en-US" altLang="zh-CN" sz="3400" dirty="0"/>
          </a:p>
          <a:p>
            <a:pPr lvl="1">
              <a:lnSpc>
                <a:spcPct val="90000"/>
              </a:lnSpc>
            </a:pPr>
            <a:r>
              <a:rPr lang="en-US" altLang="zh-CN" sz="3400" dirty="0"/>
              <a:t>n</a:t>
            </a:r>
            <a:r>
              <a:rPr lang="zh-CN" altLang="en-US" sz="3400" dirty="0"/>
              <a:t>＝</a:t>
            </a:r>
            <a:r>
              <a:rPr lang="en-US" altLang="zh-CN" sz="3400" dirty="0"/>
              <a:t>23</a:t>
            </a:r>
            <a:r>
              <a:rPr lang="zh-CN" altLang="en-US" sz="3400" dirty="0"/>
              <a:t>时，比</a:t>
            </a:r>
            <a:r>
              <a:rPr lang="en-US" altLang="zh-CN" sz="3400" dirty="0"/>
              <a:t>23</a:t>
            </a:r>
            <a:r>
              <a:rPr lang="zh-CN" altLang="en-US" sz="3400" dirty="0"/>
              <a:t>小而与</a:t>
            </a:r>
            <a:r>
              <a:rPr lang="en-US" altLang="zh-CN" sz="3400" dirty="0"/>
              <a:t>23 </a:t>
            </a:r>
            <a:r>
              <a:rPr lang="zh-CN" altLang="en-US" sz="3400" dirty="0"/>
              <a:t>互素的正整数为：</a:t>
            </a:r>
            <a:r>
              <a:rPr lang="en-US" altLang="zh-CN" sz="3400" dirty="0"/>
              <a:t>1</a:t>
            </a:r>
            <a:r>
              <a:rPr lang="zh-CN" altLang="en-US" sz="3400" dirty="0"/>
              <a:t>，</a:t>
            </a:r>
            <a:r>
              <a:rPr lang="en-US" altLang="zh-CN" sz="3400" dirty="0"/>
              <a:t>2</a:t>
            </a:r>
            <a:r>
              <a:rPr lang="zh-CN" altLang="en-US" sz="3400" dirty="0"/>
              <a:t>，</a:t>
            </a:r>
            <a:r>
              <a:rPr lang="en-US" altLang="zh-CN" sz="3400" dirty="0"/>
              <a:t>……</a:t>
            </a:r>
            <a:r>
              <a:rPr lang="zh-CN" altLang="en-US" sz="3400" dirty="0"/>
              <a:t>，</a:t>
            </a:r>
            <a:r>
              <a:rPr lang="en-US" altLang="zh-CN" sz="3400" dirty="0"/>
              <a:t>22</a:t>
            </a:r>
            <a:r>
              <a:rPr lang="zh-CN" altLang="en-US" sz="3400" dirty="0"/>
              <a:t>；</a:t>
            </a:r>
            <a:endParaRPr lang="zh-CN" altLang="en-US" sz="3400" dirty="0"/>
          </a:p>
          <a:p>
            <a:pPr lvl="1">
              <a:lnSpc>
                <a:spcPct val="90000"/>
              </a:lnSpc>
            </a:pPr>
            <a:r>
              <a:rPr lang="zh-CN" altLang="en-US" sz="3400" dirty="0"/>
              <a:t>   </a:t>
            </a:r>
            <a:r>
              <a:rPr lang="en-US" altLang="zh-CN" sz="3400" dirty="0"/>
              <a:t>φ(23)</a:t>
            </a:r>
            <a:r>
              <a:rPr lang="zh-CN" altLang="en-US" sz="3400" dirty="0"/>
              <a:t>＝</a:t>
            </a:r>
            <a:r>
              <a:rPr lang="en-US" altLang="zh-CN" sz="3400" dirty="0"/>
              <a:t>22</a:t>
            </a:r>
            <a:endParaRPr lang="en-US" altLang="zh-CN" sz="3400" dirty="0"/>
          </a:p>
          <a:p>
            <a:pPr>
              <a:lnSpc>
                <a:spcPct val="90000"/>
              </a:lnSpc>
            </a:pPr>
            <a:r>
              <a:rPr lang="en-US" altLang="zh-CN" sz="3800" dirty="0"/>
              <a:t> </a:t>
            </a:r>
            <a:r>
              <a:rPr lang="zh-CN" altLang="en-US" sz="3800" dirty="0"/>
              <a:t>易见，对于一个素数</a:t>
            </a:r>
            <a:r>
              <a:rPr lang="en-US" altLang="zh-CN" sz="3800" dirty="0"/>
              <a:t>p</a:t>
            </a:r>
            <a:r>
              <a:rPr lang="zh-CN" altLang="en-US" sz="3800" dirty="0"/>
              <a:t>，</a:t>
            </a:r>
            <a:r>
              <a:rPr lang="en-US" altLang="zh-CN" sz="3800" dirty="0"/>
              <a:t>φ(p)</a:t>
            </a:r>
            <a:r>
              <a:rPr lang="zh-CN" altLang="en-US" sz="3800" dirty="0"/>
              <a:t>＝</a:t>
            </a:r>
            <a:r>
              <a:rPr lang="en-US" altLang="zh-CN" sz="3800" dirty="0"/>
              <a:t>p</a:t>
            </a:r>
            <a:r>
              <a:rPr lang="zh-CN" altLang="en-US" sz="3800" dirty="0"/>
              <a:t>－</a:t>
            </a:r>
            <a:r>
              <a:rPr lang="en-US" altLang="zh-CN" sz="3800" dirty="0"/>
              <a:t>1</a:t>
            </a:r>
            <a:r>
              <a:rPr lang="zh-CN" altLang="en-US" sz="3800" dirty="0"/>
              <a:t>。</a:t>
            </a:r>
            <a:endParaRPr lang="zh-CN" altLang="en-US" sz="3800" dirty="0"/>
          </a:p>
          <a:p>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pitchFamily="2" charset="-122"/>
              </a:rPr>
              <a:t>Euler</a:t>
            </a:r>
            <a:r>
              <a:rPr lang="zh-CN" altLang="en-US" dirty="0">
                <a:latin typeface="宋体" pitchFamily="2" charset="-122"/>
              </a:rPr>
              <a:t>函数 </a:t>
            </a:r>
            <a:r>
              <a:rPr lang="en-US" altLang="zh-CN" b="1" dirty="0">
                <a:solidFill>
                  <a:prstClr val="black"/>
                </a:solidFill>
                <a:latin typeface="宋体" pitchFamily="2" charset="-122"/>
              </a:rPr>
              <a:t>φ</a:t>
            </a:r>
            <a:r>
              <a:rPr lang="en-US" altLang="zh-CN" dirty="0"/>
              <a:t>(n)</a:t>
            </a:r>
            <a:endParaRPr lang="zh-CN" altLang="en-US" dirty="0"/>
          </a:p>
        </p:txBody>
      </p:sp>
      <p:sp>
        <p:nvSpPr>
          <p:cNvPr id="3" name="内容占位符 2"/>
          <p:cNvSpPr>
            <a:spLocks noGrp="1"/>
          </p:cNvSpPr>
          <p:nvPr>
            <p:ph idx="1"/>
          </p:nvPr>
        </p:nvSpPr>
        <p:spPr>
          <a:xfrm>
            <a:off x="1097280" y="1845734"/>
            <a:ext cx="10058400" cy="4710342"/>
          </a:xfrm>
        </p:spPr>
        <p:txBody>
          <a:bodyPr>
            <a:normAutofit fontScale="92500" lnSpcReduction="10000"/>
          </a:bodyPr>
          <a:lstStyle/>
          <a:p>
            <a:r>
              <a:rPr lang="zh-CN" altLang="en-US" dirty="0"/>
              <a:t>若</a:t>
            </a:r>
            <a:r>
              <a:rPr lang="en-US" altLang="zh-CN" dirty="0" err="1"/>
              <a:t>p，q</a:t>
            </a:r>
            <a:r>
              <a:rPr lang="zh-CN" altLang="en-US" dirty="0"/>
              <a:t>都为素数且</a:t>
            </a:r>
            <a:r>
              <a:rPr lang="en-US" altLang="zh-CN" dirty="0" err="1"/>
              <a:t>p≠q</a:t>
            </a:r>
            <a:r>
              <a:rPr lang="en-US" altLang="zh-CN" dirty="0"/>
              <a:t>，</a:t>
            </a:r>
            <a:r>
              <a:rPr lang="zh-CN" altLang="en-US" dirty="0"/>
              <a:t>那么对</a:t>
            </a:r>
            <a:r>
              <a:rPr lang="en-US" altLang="zh-CN" dirty="0"/>
              <a:t>n=</a:t>
            </a:r>
            <a:r>
              <a:rPr lang="en-US" altLang="zh-CN" dirty="0" err="1"/>
              <a:t>pq</a:t>
            </a:r>
            <a:r>
              <a:rPr lang="zh-CN" altLang="en-US" dirty="0"/>
              <a:t>有：</a:t>
            </a:r>
            <a:endParaRPr lang="en-US" altLang="zh-CN" dirty="0"/>
          </a:p>
          <a:p>
            <a:pPr lvl="1"/>
            <a:r>
              <a:rPr lang="en-US" altLang="zh-CN" dirty="0"/>
              <a:t>φ(</a:t>
            </a:r>
            <a:r>
              <a:rPr lang="en-US" altLang="zh-CN" dirty="0" err="1"/>
              <a:t>pq</a:t>
            </a:r>
            <a:r>
              <a:rPr lang="en-US" altLang="zh-CN" dirty="0"/>
              <a:t>)＝φ(p)φ(q)=(p－1)(q－1)</a:t>
            </a:r>
            <a:endParaRPr lang="en-US" altLang="zh-CN" dirty="0"/>
          </a:p>
          <a:p>
            <a:r>
              <a:rPr lang="zh-CN" altLang="en-US" dirty="0"/>
              <a:t>证明：</a:t>
            </a:r>
            <a:endParaRPr lang="en-US" altLang="zh-CN" dirty="0"/>
          </a:p>
          <a:p>
            <a:pPr lvl="1">
              <a:lnSpc>
                <a:spcPct val="120000"/>
              </a:lnSpc>
            </a:pPr>
            <a:r>
              <a:rPr lang="zh-CN" altLang="en-US" dirty="0"/>
              <a:t>考虑 {</a:t>
            </a:r>
            <a:r>
              <a:rPr lang="en-US" altLang="zh-CN" dirty="0"/>
              <a:t>0,1,</a:t>
            </a:r>
            <a:r>
              <a:rPr lang="zh-CN" altLang="en-US" dirty="0"/>
              <a:t>2</a:t>
            </a:r>
            <a:r>
              <a:rPr lang="en-US" altLang="zh-CN" dirty="0"/>
              <a:t>,…,(pq-1)}</a:t>
            </a:r>
            <a:r>
              <a:rPr lang="zh-CN" altLang="en-US" dirty="0"/>
              <a:t>集合</a:t>
            </a:r>
            <a:endParaRPr lang="en-US" altLang="zh-CN" dirty="0"/>
          </a:p>
          <a:p>
            <a:pPr lvl="1">
              <a:lnSpc>
                <a:spcPct val="120000"/>
              </a:lnSpc>
            </a:pPr>
            <a:r>
              <a:rPr lang="zh-CN" altLang="en-US" dirty="0"/>
              <a:t>与</a:t>
            </a:r>
            <a:r>
              <a:rPr lang="en-US" altLang="zh-CN" dirty="0" err="1"/>
              <a:t>pq</a:t>
            </a:r>
            <a:r>
              <a:rPr lang="zh-CN" altLang="en-US" dirty="0"/>
              <a:t>不互素的元素集合为{</a:t>
            </a:r>
            <a:r>
              <a:rPr lang="en-US" altLang="zh-CN" dirty="0"/>
              <a:t>p,2p,…,(q-1)p}</a:t>
            </a:r>
            <a:r>
              <a:rPr lang="zh-CN" altLang="en-US" dirty="0"/>
              <a:t>，{</a:t>
            </a:r>
            <a:r>
              <a:rPr lang="en-US" altLang="zh-CN" dirty="0"/>
              <a:t>q,2q,…(p-1)q}</a:t>
            </a:r>
            <a:r>
              <a:rPr lang="zh-CN" altLang="en-US" dirty="0"/>
              <a:t>以及</a:t>
            </a:r>
            <a:r>
              <a:rPr lang="en-US" altLang="zh-CN" dirty="0"/>
              <a:t>0</a:t>
            </a:r>
            <a:r>
              <a:rPr lang="zh-CN" altLang="en-US" dirty="0"/>
              <a:t>，所以有：</a:t>
            </a:r>
            <a:endParaRPr lang="en-US" altLang="zh-CN" dirty="0"/>
          </a:p>
          <a:p>
            <a:pPr lvl="1">
              <a:lnSpc>
                <a:spcPct val="120000"/>
              </a:lnSpc>
            </a:pPr>
            <a:r>
              <a:rPr lang="en-US" altLang="zh-CN" sz="2800" dirty="0"/>
              <a:t>φ(n)=</a:t>
            </a:r>
            <a:r>
              <a:rPr lang="en-US" altLang="zh-CN" sz="2800" dirty="0" err="1"/>
              <a:t>pq</a:t>
            </a:r>
            <a:r>
              <a:rPr lang="en-US" altLang="zh-CN" sz="2800" dirty="0"/>
              <a:t>-[(q-1)+(p-1)+1] </a:t>
            </a:r>
            <a:endParaRPr lang="en-US" altLang="zh-CN" sz="2800" dirty="0"/>
          </a:p>
          <a:p>
            <a:pPr marL="457200" lvl="1" indent="0">
              <a:lnSpc>
                <a:spcPct val="120000"/>
              </a:lnSpc>
              <a:buNone/>
            </a:pPr>
            <a:r>
              <a:rPr lang="en-US" altLang="zh-CN" dirty="0"/>
              <a:t>       </a:t>
            </a:r>
            <a:r>
              <a:rPr lang="en-US" altLang="zh-CN" sz="2800" dirty="0"/>
              <a:t>=</a:t>
            </a:r>
            <a:r>
              <a:rPr lang="en-US" altLang="zh-CN" sz="2800" dirty="0" err="1"/>
              <a:t>pq</a:t>
            </a:r>
            <a:r>
              <a:rPr lang="en-US" altLang="zh-CN" sz="2800" dirty="0"/>
              <a:t>-(</a:t>
            </a:r>
            <a:r>
              <a:rPr lang="en-US" altLang="zh-CN" sz="2800" dirty="0" err="1"/>
              <a:t>p+q</a:t>
            </a:r>
            <a:r>
              <a:rPr lang="en-US" altLang="zh-CN" sz="2800" dirty="0"/>
              <a:t>)+1</a:t>
            </a:r>
            <a:endParaRPr lang="en-US" altLang="zh-CN" sz="2800" dirty="0"/>
          </a:p>
          <a:p>
            <a:pPr marL="457200" lvl="1" indent="0">
              <a:lnSpc>
                <a:spcPct val="120000"/>
              </a:lnSpc>
              <a:buNone/>
            </a:pPr>
            <a:r>
              <a:rPr lang="en-US" altLang="zh-CN" dirty="0"/>
              <a:t>	    =(</a:t>
            </a:r>
            <a:r>
              <a:rPr lang="en-US" altLang="zh-CN" sz="2800" dirty="0"/>
              <a:t>p-1)(q-1)</a:t>
            </a:r>
            <a:endParaRPr lang="en-US" altLang="zh-CN" sz="2800" dirty="0"/>
          </a:p>
          <a:p>
            <a:pPr marL="457200" lvl="1" indent="0">
              <a:lnSpc>
                <a:spcPct val="120000"/>
              </a:lnSpc>
              <a:buNone/>
            </a:pPr>
            <a:r>
              <a:rPr lang="en-US" altLang="zh-CN" dirty="0"/>
              <a:t>	    </a:t>
            </a:r>
            <a:r>
              <a:rPr lang="en-US" altLang="zh-CN" sz="2800" dirty="0"/>
              <a:t>=φ(p)φ(q)</a:t>
            </a:r>
            <a:endParaRPr lang="zh-CN" altLang="en-US" sz="2800" dirty="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4294967295"/>
          </p:nvPr>
        </p:nvSpPr>
        <p:spPr>
          <a:xfrm>
            <a:off x="8305800" y="6172200"/>
            <a:ext cx="1905000" cy="457200"/>
          </a:xfrm>
          <a:prstGeom prst="rect">
            <a:avLst/>
          </a:prstGeom>
          <a:noFill/>
        </p:spPr>
        <p:txBody>
          <a:bodyPr/>
          <a:lstStyle/>
          <a:p>
            <a:fld id="{D7F908C2-790A-4657-96CC-E5ED5D1C8C14}" type="slidenum">
              <a:rPr lang="zh-CN" altLang="en-US" smtClean="0"/>
            </a:fld>
            <a:endParaRPr lang="en-US" altLang="zh-CN"/>
          </a:p>
        </p:txBody>
      </p:sp>
      <p:sp>
        <p:nvSpPr>
          <p:cNvPr id="65539" name="Rectangle 2"/>
          <p:cNvSpPr>
            <a:spLocks noGrp="1" noChangeArrowheads="1"/>
          </p:cNvSpPr>
          <p:nvPr>
            <p:ph type="title"/>
          </p:nvPr>
        </p:nvSpPr>
        <p:spPr/>
        <p:txBody>
          <a:bodyPr/>
          <a:lstStyle/>
          <a:p>
            <a:r>
              <a:rPr lang="en-US" altLang="zh-CN" dirty="0">
                <a:ea typeface="宋体" pitchFamily="2" charset="-122"/>
              </a:rPr>
              <a:t>Euler</a:t>
            </a:r>
            <a:r>
              <a:rPr lang="zh-CN" altLang="en-US" dirty="0">
                <a:ea typeface="宋体" pitchFamily="2" charset="-122"/>
              </a:rPr>
              <a:t>定理</a:t>
            </a:r>
            <a:endParaRPr lang="zh-CN" altLang="en-US" dirty="0">
              <a:ea typeface="宋体" pitchFamily="2" charset="-122"/>
            </a:endParaRPr>
          </a:p>
        </p:txBody>
      </p:sp>
      <p:sp>
        <p:nvSpPr>
          <p:cNvPr id="65540" name="Rectangle 3"/>
          <p:cNvSpPr>
            <a:spLocks noGrp="1" noChangeArrowheads="1"/>
          </p:cNvSpPr>
          <p:nvPr>
            <p:ph type="body" idx="1"/>
          </p:nvPr>
        </p:nvSpPr>
        <p:spPr>
          <a:xfrm>
            <a:off x="2495551" y="1989138"/>
            <a:ext cx="6702425" cy="2735262"/>
          </a:xfrm>
        </p:spPr>
        <p:txBody>
          <a:bodyPr/>
          <a:lstStyle/>
          <a:p>
            <a:pPr algn="ctr" eaLnBrk="1" hangingPunct="1">
              <a:buFont typeface="Wingdings" panose="05000000000000000000" pitchFamily="2" charset="2"/>
              <a:buNone/>
            </a:pPr>
            <a:endParaRPr lang="zh-CN" altLang="en-US" dirty="0">
              <a:ea typeface="宋体" pitchFamily="2" charset="-122"/>
            </a:endParaRPr>
          </a:p>
          <a:p>
            <a:pPr algn="ctr" eaLnBrk="1" hangingPunct="1">
              <a:buFont typeface="Wingdings" panose="05000000000000000000" pitchFamily="2" charset="2"/>
              <a:buNone/>
            </a:pPr>
            <a:r>
              <a:rPr lang="zh-CN" altLang="en-US" dirty="0">
                <a:ea typeface="宋体" pitchFamily="2" charset="-122"/>
              </a:rPr>
              <a:t>若整数</a:t>
            </a:r>
            <a:r>
              <a:rPr lang="en-US" altLang="zh-CN" dirty="0">
                <a:ea typeface="宋体" pitchFamily="2" charset="-122"/>
              </a:rPr>
              <a:t>a</a:t>
            </a:r>
            <a:r>
              <a:rPr lang="zh-CN" altLang="en-US" dirty="0">
                <a:ea typeface="宋体" pitchFamily="2" charset="-122"/>
              </a:rPr>
              <a:t>与整数</a:t>
            </a:r>
            <a:r>
              <a:rPr lang="en-US" altLang="zh-CN" dirty="0">
                <a:ea typeface="宋体" pitchFamily="2" charset="-122"/>
              </a:rPr>
              <a:t>n</a:t>
            </a:r>
            <a:r>
              <a:rPr lang="zh-CN" altLang="en-US" dirty="0">
                <a:ea typeface="宋体" pitchFamily="2" charset="-122"/>
              </a:rPr>
              <a:t>互素，</a:t>
            </a:r>
            <a:endParaRPr lang="zh-CN" altLang="en-US" dirty="0">
              <a:ea typeface="宋体" pitchFamily="2" charset="-122"/>
            </a:endParaRPr>
          </a:p>
          <a:p>
            <a:pPr algn="ctr" eaLnBrk="1" hangingPunct="1">
              <a:buFont typeface="Wingdings" panose="05000000000000000000" pitchFamily="2" charset="2"/>
              <a:buNone/>
            </a:pPr>
            <a:r>
              <a:rPr lang="zh-CN" altLang="en-US" dirty="0">
                <a:ea typeface="宋体" pitchFamily="2" charset="-122"/>
              </a:rPr>
              <a:t>则</a:t>
            </a:r>
            <a:r>
              <a:rPr lang="en-US" altLang="zh-CN" dirty="0" err="1">
                <a:ea typeface="宋体" pitchFamily="2" charset="-122"/>
              </a:rPr>
              <a:t>a</a:t>
            </a:r>
            <a:r>
              <a:rPr lang="en-US" altLang="zh-CN" baseline="30000" dirty="0" err="1">
                <a:ea typeface="宋体" pitchFamily="2" charset="-122"/>
              </a:rPr>
              <a:t>φ</a:t>
            </a:r>
            <a:r>
              <a:rPr lang="en-US" altLang="zh-CN" baseline="30000" dirty="0">
                <a:ea typeface="宋体" pitchFamily="2" charset="-122"/>
              </a:rPr>
              <a:t>(n)</a:t>
            </a:r>
            <a:r>
              <a:rPr lang="en-US" altLang="zh-CN" dirty="0">
                <a:ea typeface="宋体" pitchFamily="2" charset="-122"/>
              </a:rPr>
              <a:t>≡1(mod n)</a:t>
            </a:r>
            <a:endParaRPr lang="en-US" altLang="zh-CN" dirty="0">
              <a:ea typeface="宋体" pitchFamily="2" charset="-122"/>
            </a:endParaRPr>
          </a:p>
          <a:p>
            <a:pPr algn="ctr" eaLnBrk="1" hangingPunct="1">
              <a:buFont typeface="Wingdings" panose="05000000000000000000" pitchFamily="2" charset="2"/>
              <a:buNone/>
            </a:pPr>
            <a:r>
              <a:rPr lang="zh-CN" altLang="en-US" dirty="0">
                <a:ea typeface="宋体" pitchFamily="2" charset="-122"/>
              </a:rPr>
              <a:t>其中，</a:t>
            </a:r>
            <a:r>
              <a:rPr lang="en-US" altLang="zh-CN" dirty="0">
                <a:ea typeface="宋体" pitchFamily="2" charset="-122"/>
              </a:rPr>
              <a:t>φ</a:t>
            </a:r>
            <a:r>
              <a:rPr lang="en-US" altLang="zh-CN" dirty="0"/>
              <a:t>(</a:t>
            </a:r>
            <a:r>
              <a:rPr lang="en-US" altLang="zh-CN" dirty="0">
                <a:ea typeface="宋体" pitchFamily="2" charset="-122"/>
              </a:rPr>
              <a:t>n)</a:t>
            </a:r>
            <a:r>
              <a:rPr lang="zh-CN" altLang="en-US" dirty="0">
                <a:ea typeface="宋体" pitchFamily="2" charset="-122"/>
              </a:rPr>
              <a:t>为</a:t>
            </a:r>
            <a:r>
              <a:rPr lang="en-US" altLang="zh-CN" dirty="0">
                <a:ea typeface="宋体" pitchFamily="2" charset="-122"/>
              </a:rPr>
              <a:t>Euler</a:t>
            </a:r>
            <a:r>
              <a:rPr lang="zh-CN" altLang="en-US" dirty="0">
                <a:ea typeface="宋体" pitchFamily="2" charset="-122"/>
              </a:rPr>
              <a:t>函数。</a:t>
            </a:r>
            <a:endParaRPr lang="zh-CN" altLang="en-US" dirty="0">
              <a:ea typeface="宋体" pitchFamily="2" charset="-122"/>
            </a:endParaRPr>
          </a:p>
        </p:txBody>
      </p:sp>
      <p:sp>
        <p:nvSpPr>
          <p:cNvPr id="2" name="文本框 1"/>
          <p:cNvSpPr txBox="1"/>
          <p:nvPr/>
        </p:nvSpPr>
        <p:spPr>
          <a:xfrm>
            <a:off x="2495550" y="4986634"/>
            <a:ext cx="7488882" cy="1292662"/>
          </a:xfrm>
          <a:prstGeom prst="rect">
            <a:avLst/>
          </a:prstGeom>
          <a:noFill/>
        </p:spPr>
        <p:txBody>
          <a:bodyPr wrap="square" rtlCol="0">
            <a:spAutoFit/>
          </a:bodyPr>
          <a:lstStyle/>
          <a:p>
            <a:r>
              <a:rPr lang="en-US" altLang="zh-CN" sz="2400" dirty="0"/>
              <a:t>a=3, n=10; </a:t>
            </a:r>
            <a:r>
              <a:rPr lang="en-US" altLang="zh-CN" sz="2700" dirty="0">
                <a:solidFill>
                  <a:prstClr val="black"/>
                </a:solidFill>
                <a:latin typeface="宋体" pitchFamily="2" charset="-122"/>
              </a:rPr>
              <a:t>φ</a:t>
            </a:r>
            <a:r>
              <a:rPr lang="en-US" altLang="zh-CN" sz="2400" dirty="0"/>
              <a:t>(10)=4, 3</a:t>
            </a:r>
            <a:r>
              <a:rPr lang="en-US" altLang="zh-CN" sz="2700" baseline="30000" dirty="0">
                <a:solidFill>
                  <a:prstClr val="black"/>
                </a:solidFill>
                <a:latin typeface="宋体" pitchFamily="2" charset="-122"/>
              </a:rPr>
              <a:t>φ</a:t>
            </a:r>
            <a:r>
              <a:rPr lang="en-US" altLang="zh-CN" sz="2400" baseline="30000" dirty="0"/>
              <a:t>(10)</a:t>
            </a:r>
            <a:r>
              <a:rPr lang="en-US" altLang="zh-CN" sz="2400" dirty="0"/>
              <a:t> = 3</a:t>
            </a:r>
            <a:r>
              <a:rPr lang="en-US" altLang="zh-CN" sz="2400" baseline="30000" dirty="0"/>
              <a:t>4</a:t>
            </a:r>
            <a:r>
              <a:rPr lang="en-US" altLang="zh-CN" sz="2400" dirty="0"/>
              <a:t> = 81≡ 1 mod 10</a:t>
            </a:r>
            <a:endParaRPr lang="en-US" altLang="zh-CN" sz="2400" dirty="0"/>
          </a:p>
          <a:p>
            <a:r>
              <a:rPr lang="en-US" altLang="zh-CN" sz="2400" dirty="0"/>
              <a:t>a=2, n=11; </a:t>
            </a:r>
            <a:r>
              <a:rPr lang="en-US" altLang="zh-CN" sz="2700" dirty="0">
                <a:solidFill>
                  <a:prstClr val="black"/>
                </a:solidFill>
                <a:latin typeface="宋体" pitchFamily="2" charset="-122"/>
              </a:rPr>
              <a:t>φ</a:t>
            </a:r>
            <a:r>
              <a:rPr lang="en-US" altLang="zh-CN" sz="2400" dirty="0"/>
              <a:t>(11)=10, 2</a:t>
            </a:r>
            <a:r>
              <a:rPr lang="en-US" altLang="zh-CN" sz="2700" baseline="30000" dirty="0">
                <a:solidFill>
                  <a:prstClr val="black"/>
                </a:solidFill>
                <a:latin typeface="宋体" pitchFamily="2" charset="-122"/>
              </a:rPr>
              <a:t>φ</a:t>
            </a:r>
            <a:r>
              <a:rPr lang="en-US" altLang="zh-CN" sz="2400" baseline="30000" dirty="0"/>
              <a:t>(11)</a:t>
            </a:r>
            <a:r>
              <a:rPr lang="en-US" altLang="zh-CN" sz="2400" dirty="0"/>
              <a:t> = 2</a:t>
            </a:r>
            <a:r>
              <a:rPr lang="en-US" altLang="zh-CN" sz="2400" baseline="30000" dirty="0"/>
              <a:t>10</a:t>
            </a:r>
            <a:r>
              <a:rPr lang="en-US" altLang="zh-CN" sz="2400" dirty="0"/>
              <a:t> =1024≡ 1 mod 11</a:t>
            </a:r>
            <a:endParaRPr lang="en-US" altLang="zh-CN" sz="2400" dirty="0"/>
          </a:p>
          <a:p>
            <a:r>
              <a:rPr lang="en-US" altLang="zh-CN"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Euler</a:t>
            </a:r>
            <a:r>
              <a:rPr lang="zh-CN" altLang="en-US" dirty="0">
                <a:ea typeface="宋体" pitchFamily="2" charset="-122"/>
              </a:rPr>
              <a:t>定理</a:t>
            </a:r>
            <a:endParaRPr lang="zh-CN" altLang="en-US" dirty="0"/>
          </a:p>
        </p:txBody>
      </p:sp>
      <p:sp>
        <p:nvSpPr>
          <p:cNvPr id="3" name="内容占位符 2"/>
          <p:cNvSpPr>
            <a:spLocks noGrp="1"/>
          </p:cNvSpPr>
          <p:nvPr>
            <p:ph idx="1"/>
          </p:nvPr>
        </p:nvSpPr>
        <p:spPr/>
        <p:txBody>
          <a:bodyPr/>
          <a:lstStyle/>
          <a:p>
            <a:r>
              <a:rPr lang="en-US" altLang="zh-CN" dirty="0"/>
              <a:t>Euler</a:t>
            </a:r>
            <a:r>
              <a:rPr lang="zh-CN" altLang="en-US" dirty="0"/>
              <a:t>定理的另一种常用表达形式</a:t>
            </a:r>
            <a:endParaRPr lang="en-US" altLang="zh-CN" dirty="0"/>
          </a:p>
          <a:p>
            <a:pPr lvl="1"/>
            <a:r>
              <a:rPr lang="en-US" altLang="zh-CN" dirty="0" err="1">
                <a:ea typeface="宋体" pitchFamily="2" charset="-122"/>
              </a:rPr>
              <a:t>a</a:t>
            </a:r>
            <a:r>
              <a:rPr lang="en-US" altLang="zh-CN" baseline="30000" dirty="0" err="1">
                <a:ea typeface="宋体" pitchFamily="2" charset="-122"/>
              </a:rPr>
              <a:t>φ</a:t>
            </a:r>
            <a:r>
              <a:rPr lang="en-US" altLang="zh-CN" baseline="30000" dirty="0">
                <a:ea typeface="宋体" pitchFamily="2" charset="-122"/>
              </a:rPr>
              <a:t>(n)+1</a:t>
            </a:r>
            <a:r>
              <a:rPr lang="en-US" altLang="zh-CN" dirty="0">
                <a:ea typeface="宋体" pitchFamily="2" charset="-122"/>
              </a:rPr>
              <a:t>≡a(mod n)</a:t>
            </a:r>
            <a:endParaRPr lang="en-US" altLang="zh-CN" dirty="0">
              <a:ea typeface="宋体" pitchFamily="2" charset="-122"/>
            </a:endParaRPr>
          </a:p>
          <a:p>
            <a:r>
              <a:rPr lang="en-US" altLang="zh-CN" dirty="0"/>
              <a:t>Euler</a:t>
            </a:r>
            <a:r>
              <a:rPr lang="zh-CN" altLang="en-US" dirty="0"/>
              <a:t>定理的一个推论</a:t>
            </a:r>
            <a:endParaRPr lang="en-US" altLang="zh-CN" dirty="0"/>
          </a:p>
          <a:p>
            <a:pPr lvl="1"/>
            <a:r>
              <a:rPr lang="zh-CN" altLang="en-US" dirty="0">
                <a:ea typeface="宋体" pitchFamily="2" charset="-122"/>
              </a:rPr>
              <a:t>给出两个素数</a:t>
            </a:r>
            <a:r>
              <a:rPr lang="en-US" altLang="zh-CN" dirty="0" err="1">
                <a:ea typeface="宋体" pitchFamily="2" charset="-122"/>
              </a:rPr>
              <a:t>p,q</a:t>
            </a:r>
            <a:r>
              <a:rPr lang="zh-CN" altLang="en-US" dirty="0">
                <a:ea typeface="宋体" pitchFamily="2" charset="-122"/>
              </a:rPr>
              <a:t>，整数</a:t>
            </a:r>
            <a:r>
              <a:rPr lang="en-US" altLang="zh-CN" dirty="0">
                <a:ea typeface="宋体" pitchFamily="2" charset="-122"/>
              </a:rPr>
              <a:t>n=</a:t>
            </a:r>
            <a:r>
              <a:rPr lang="en-US" altLang="zh-CN" dirty="0" err="1">
                <a:ea typeface="宋体" pitchFamily="2" charset="-122"/>
              </a:rPr>
              <a:t>pq</a:t>
            </a:r>
            <a:r>
              <a:rPr lang="zh-CN" altLang="en-US" dirty="0">
                <a:ea typeface="宋体" pitchFamily="2" charset="-122"/>
              </a:rPr>
              <a:t>和</a:t>
            </a:r>
            <a:r>
              <a:rPr lang="en-US" altLang="zh-CN" dirty="0">
                <a:ea typeface="宋体" pitchFamily="2" charset="-122"/>
              </a:rPr>
              <a:t>m</a:t>
            </a:r>
            <a:r>
              <a:rPr lang="zh-CN" altLang="en-US" dirty="0">
                <a:ea typeface="宋体" pitchFamily="2" charset="-122"/>
              </a:rPr>
              <a:t>，</a:t>
            </a:r>
            <a:r>
              <a:rPr lang="en-US" altLang="zh-CN" dirty="0">
                <a:ea typeface="宋体" pitchFamily="2" charset="-122"/>
              </a:rPr>
              <a:t>0&lt;m&lt;n,</a:t>
            </a:r>
            <a:r>
              <a:rPr lang="zh-CN" altLang="en-US" dirty="0">
                <a:ea typeface="宋体" pitchFamily="2" charset="-122"/>
              </a:rPr>
              <a:t>则下列关系成立</a:t>
            </a:r>
            <a:endParaRPr lang="en-US" altLang="zh-CN" dirty="0">
              <a:ea typeface="宋体" pitchFamily="2" charset="-122"/>
            </a:endParaRPr>
          </a:p>
          <a:p>
            <a:pPr lvl="1"/>
            <a:r>
              <a:rPr lang="en-US" altLang="zh-CN" dirty="0" err="1">
                <a:ea typeface="宋体" pitchFamily="2" charset="-122"/>
              </a:rPr>
              <a:t>m</a:t>
            </a:r>
            <a:r>
              <a:rPr lang="en-US" altLang="zh-CN" baseline="30000" dirty="0" err="1">
                <a:ea typeface="宋体" pitchFamily="2" charset="-122"/>
              </a:rPr>
              <a:t>φ</a:t>
            </a:r>
            <a:r>
              <a:rPr lang="en-US" altLang="zh-CN" baseline="30000" dirty="0">
                <a:ea typeface="宋体" pitchFamily="2" charset="-122"/>
              </a:rPr>
              <a:t>(n)+1</a:t>
            </a:r>
            <a:r>
              <a:rPr lang="en-US" altLang="zh-CN" dirty="0">
                <a:ea typeface="宋体" pitchFamily="2" charset="-122"/>
              </a:rPr>
              <a:t>= m</a:t>
            </a:r>
            <a:r>
              <a:rPr lang="en-US" altLang="zh-CN" baseline="30000" dirty="0">
                <a:ea typeface="宋体" pitchFamily="2" charset="-122"/>
              </a:rPr>
              <a:t> (p-1)(q-1)+1</a:t>
            </a:r>
            <a:r>
              <a:rPr lang="en-US" altLang="zh-CN" dirty="0">
                <a:ea typeface="宋体" pitchFamily="2" charset="-122"/>
              </a:rPr>
              <a:t> ≡ m(mod n)</a:t>
            </a:r>
            <a:endParaRPr lang="en-US" altLang="zh-CN" dirty="0">
              <a:ea typeface="宋体" pitchFamily="2" charset="-122"/>
            </a:endParaRPr>
          </a:p>
          <a:p>
            <a:pPr lvl="1"/>
            <a:endParaRPr lang="en-US" altLang="zh-CN" dirty="0">
              <a:ea typeface="宋体" pitchFamily="2" charset="-122"/>
            </a:endParaRPr>
          </a:p>
          <a:p>
            <a:pPr lvl="1"/>
            <a:endParaRPr lang="en-US" altLang="zh-CN" dirty="0"/>
          </a:p>
          <a:p>
            <a:pPr lvl="1"/>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该算法的数学基础是初等数论中的</a:t>
            </a:r>
            <a:r>
              <a:rPr lang="en-US" altLang="zh-CN" dirty="0"/>
              <a:t>Euler</a:t>
            </a:r>
            <a:r>
              <a:rPr lang="zh-CN" altLang="en-US" dirty="0"/>
              <a:t>定理，并建立在大整数分解的困难性之上。</a:t>
            </a:r>
            <a:endParaRPr lang="zh-CN" altLang="en-US" dirty="0"/>
          </a:p>
          <a:p>
            <a:pPr>
              <a:lnSpc>
                <a:spcPct val="90000"/>
              </a:lnSpc>
            </a:pPr>
            <a:r>
              <a:rPr lang="zh-CN" altLang="en-US" dirty="0">
                <a:cs typeface="Tahoma" panose="020B0804030504040204" pitchFamily="34" charset="0"/>
              </a:rPr>
              <a:t>即可用于加密、又可用于签名</a:t>
            </a:r>
            <a:endParaRPr lang="en-US" altLang="zh-CN" dirty="0">
              <a:cs typeface="Tahoma" panose="020B0804030504040204" pitchFamily="34" charset="0"/>
            </a:endParaRPr>
          </a:p>
          <a:p>
            <a:pPr>
              <a:lnSpc>
                <a:spcPct val="90000"/>
              </a:lnSpc>
            </a:pPr>
            <a:r>
              <a:rPr lang="zh-CN" altLang="en-US" dirty="0">
                <a:cs typeface="Tahoma" panose="020B0804030504040204" pitchFamily="34" charset="0"/>
              </a:rPr>
              <a:t>一种分组密码</a:t>
            </a:r>
            <a:endParaRPr lang="zh-CN" altLang="en-US" dirty="0">
              <a:cs typeface="Tahoma" panose="020B0804030504040204" pitchFamily="34" charset="0"/>
            </a:endParaRPr>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算法的密钥生成</a:t>
            </a:r>
            <a:endParaRPr lang="zh-CN" altLang="en-US" dirty="0"/>
          </a:p>
        </p:txBody>
      </p:sp>
      <p:sp>
        <p:nvSpPr>
          <p:cNvPr id="3" name="内容占位符 2"/>
          <p:cNvSpPr>
            <a:spLocks noGrp="1"/>
          </p:cNvSpPr>
          <p:nvPr>
            <p:ph idx="1"/>
          </p:nvPr>
        </p:nvSpPr>
        <p:spPr>
          <a:xfrm>
            <a:off x="1097280" y="1845732"/>
            <a:ext cx="10058400" cy="4876343"/>
          </a:xfrm>
        </p:spPr>
        <p:txBody>
          <a:bodyPr>
            <a:normAutofit fontScale="77500" lnSpcReduction="20000"/>
          </a:bodyPr>
          <a:lstStyle/>
          <a:p>
            <a:pPr>
              <a:lnSpc>
                <a:spcPct val="90000"/>
              </a:lnSpc>
            </a:pPr>
            <a:r>
              <a:rPr lang="zh-CN" altLang="en-US" sz="3300" dirty="0"/>
              <a:t>密钥生成</a:t>
            </a:r>
            <a:endParaRPr lang="en-US" altLang="zh-CN" sz="3300" dirty="0"/>
          </a:p>
          <a:p>
            <a:pPr lvl="1">
              <a:lnSpc>
                <a:spcPct val="130000"/>
              </a:lnSpc>
              <a:spcBef>
                <a:spcPts val="0"/>
              </a:spcBef>
              <a:spcAft>
                <a:spcPts val="0"/>
              </a:spcAft>
            </a:pPr>
            <a:r>
              <a:rPr lang="zh-CN" altLang="en-US" sz="3000" dirty="0"/>
              <a:t>选择两个素数</a:t>
            </a:r>
            <a:r>
              <a:rPr lang="en-US" altLang="zh-CN" sz="3000" dirty="0"/>
              <a:t>p</a:t>
            </a:r>
            <a:r>
              <a:rPr lang="zh-CN" altLang="en-US" sz="3000" dirty="0"/>
              <a:t>、</a:t>
            </a:r>
            <a:r>
              <a:rPr lang="en-US" altLang="zh-CN" sz="3000" dirty="0"/>
              <a:t>q</a:t>
            </a:r>
            <a:r>
              <a:rPr lang="zh-CN" altLang="en-US" sz="3000" dirty="0"/>
              <a:t>，保密的</a:t>
            </a:r>
            <a:endParaRPr lang="en-US" altLang="zh-CN" sz="3000" dirty="0"/>
          </a:p>
          <a:p>
            <a:pPr lvl="1">
              <a:lnSpc>
                <a:spcPct val="130000"/>
              </a:lnSpc>
              <a:spcBef>
                <a:spcPts val="0"/>
              </a:spcBef>
              <a:spcAft>
                <a:spcPts val="0"/>
              </a:spcAft>
            </a:pPr>
            <a:r>
              <a:rPr lang="zh-CN" altLang="en-US" sz="3000" dirty="0"/>
              <a:t>计算整数</a:t>
            </a:r>
            <a:r>
              <a:rPr lang="en-US" altLang="zh-CN" sz="3000" dirty="0"/>
              <a:t>n</a:t>
            </a:r>
            <a:r>
              <a:rPr lang="zh-CN" altLang="en-US" sz="3000" dirty="0"/>
              <a:t>，</a:t>
            </a:r>
            <a:r>
              <a:rPr lang="en-US" altLang="zh-CN" sz="3000" dirty="0"/>
              <a:t>n=</a:t>
            </a:r>
            <a:r>
              <a:rPr lang="en-US" altLang="zh-CN" sz="3000" dirty="0" err="1"/>
              <a:t>pq</a:t>
            </a:r>
            <a:r>
              <a:rPr lang="en-US" altLang="zh-CN" sz="3000" dirty="0"/>
              <a:t>, </a:t>
            </a:r>
            <a:r>
              <a:rPr lang="zh-CN" altLang="en-US" sz="3000" dirty="0"/>
              <a:t>公开的</a:t>
            </a:r>
            <a:endParaRPr lang="en-US" altLang="zh-CN" sz="3000" dirty="0"/>
          </a:p>
          <a:p>
            <a:pPr lvl="1">
              <a:lnSpc>
                <a:spcPct val="130000"/>
              </a:lnSpc>
              <a:spcBef>
                <a:spcPts val="0"/>
              </a:spcBef>
              <a:spcAft>
                <a:spcPts val="0"/>
              </a:spcAft>
            </a:pPr>
            <a:r>
              <a:rPr lang="zh-CN" altLang="en-US" sz="3000" dirty="0"/>
              <a:t>选择整数</a:t>
            </a:r>
            <a:r>
              <a:rPr lang="en-US" altLang="zh-CN" sz="3000" dirty="0"/>
              <a:t>e</a:t>
            </a:r>
            <a:r>
              <a:rPr lang="zh-CN" altLang="en-US" sz="3000" dirty="0"/>
              <a:t>，</a:t>
            </a:r>
            <a:r>
              <a:rPr lang="en-US" altLang="zh-CN" sz="3000" dirty="0"/>
              <a:t>e</a:t>
            </a:r>
            <a:r>
              <a:rPr lang="zh-CN" altLang="en-US" sz="3000" dirty="0"/>
              <a:t>与</a:t>
            </a:r>
            <a:r>
              <a:rPr lang="en-US" altLang="zh-CN" sz="3000" dirty="0">
                <a:sym typeface="Symbol" pitchFamily="18" charset="2"/>
              </a:rPr>
              <a:t>φ</a:t>
            </a:r>
            <a:r>
              <a:rPr lang="en-US" altLang="zh-CN" sz="3000" dirty="0"/>
              <a:t>(n)</a:t>
            </a:r>
            <a:r>
              <a:rPr lang="zh-CN" altLang="en-US" sz="3000" dirty="0"/>
              <a:t>互素</a:t>
            </a:r>
            <a:r>
              <a:rPr lang="en-US" altLang="zh-CN" sz="3000" dirty="0"/>
              <a:t>,</a:t>
            </a:r>
            <a:r>
              <a:rPr lang="zh-CN" altLang="en-US" sz="3000" dirty="0"/>
              <a:t> 1&lt;</a:t>
            </a:r>
            <a:r>
              <a:rPr lang="en-US" altLang="zh-CN" sz="3000" dirty="0"/>
              <a:t>e&lt;</a:t>
            </a:r>
            <a:r>
              <a:rPr lang="en-US" altLang="zh-CN" sz="3000" dirty="0">
                <a:sym typeface="Symbol" pitchFamily="18" charset="2"/>
              </a:rPr>
              <a:t>φ</a:t>
            </a:r>
            <a:r>
              <a:rPr lang="en-US" altLang="zh-CN" sz="3000" dirty="0"/>
              <a:t>(n)</a:t>
            </a:r>
            <a:r>
              <a:rPr lang="zh-CN" altLang="en-US" sz="3000" dirty="0"/>
              <a:t>，公开的</a:t>
            </a:r>
            <a:endParaRPr lang="en-US" altLang="zh-CN" sz="3000" dirty="0"/>
          </a:p>
          <a:p>
            <a:pPr lvl="1">
              <a:lnSpc>
                <a:spcPct val="130000"/>
              </a:lnSpc>
              <a:spcBef>
                <a:spcPts val="0"/>
              </a:spcBef>
              <a:spcAft>
                <a:spcPts val="0"/>
              </a:spcAft>
            </a:pPr>
            <a:r>
              <a:rPr lang="zh-CN" altLang="en-US" sz="3000" dirty="0"/>
              <a:t>计算</a:t>
            </a:r>
            <a:r>
              <a:rPr lang="en-US" altLang="zh-CN" sz="3000" dirty="0"/>
              <a:t>d,</a:t>
            </a:r>
            <a:r>
              <a:rPr lang="zh-CN" altLang="zh-CN" sz="3000" dirty="0"/>
              <a:t> d=e</a:t>
            </a:r>
            <a:r>
              <a:rPr lang="zh-CN" altLang="zh-CN" sz="3000" baseline="30000" dirty="0"/>
              <a:t>-1</a:t>
            </a:r>
            <a:r>
              <a:rPr lang="zh-CN" altLang="zh-CN" sz="3000" dirty="0"/>
              <a:t>(mod </a:t>
            </a:r>
            <a:r>
              <a:rPr lang="zh-CN" altLang="en-US" sz="3000" dirty="0">
                <a:sym typeface="Symbol" pitchFamily="18" charset="2"/>
              </a:rPr>
              <a:t>φ</a:t>
            </a:r>
            <a:r>
              <a:rPr lang="en-US" altLang="zh-CN" sz="3000" dirty="0"/>
              <a:t>(n))</a:t>
            </a:r>
            <a:r>
              <a:rPr lang="zh-CN" altLang="en-US" sz="3000" dirty="0"/>
              <a:t>，保密的</a:t>
            </a:r>
            <a:r>
              <a:rPr lang="en-US" altLang="zh-CN" sz="3000" dirty="0"/>
              <a:t>		</a:t>
            </a:r>
            <a:endParaRPr lang="en-US" altLang="zh-CN" sz="3000" dirty="0"/>
          </a:p>
          <a:p>
            <a:pPr lvl="2">
              <a:lnSpc>
                <a:spcPct val="130000"/>
              </a:lnSpc>
              <a:spcBef>
                <a:spcPts val="0"/>
              </a:spcBef>
              <a:spcAft>
                <a:spcPts val="0"/>
              </a:spcAft>
            </a:pPr>
            <a:r>
              <a:rPr lang="zh-CN" altLang="zh-CN" sz="3000" dirty="0"/>
              <a:t>d=e</a:t>
            </a:r>
            <a:r>
              <a:rPr lang="zh-CN" altLang="zh-CN" sz="3000" baseline="30000" dirty="0"/>
              <a:t>-1</a:t>
            </a:r>
            <a:r>
              <a:rPr lang="zh-CN" altLang="zh-CN" sz="3000" dirty="0"/>
              <a:t>(mod </a:t>
            </a:r>
            <a:r>
              <a:rPr lang="zh-CN" altLang="en-US" sz="3000" dirty="0">
                <a:sym typeface="Symbol" pitchFamily="18" charset="2"/>
              </a:rPr>
              <a:t>φ</a:t>
            </a:r>
            <a:r>
              <a:rPr lang="en-US" altLang="zh-CN" sz="3000" dirty="0"/>
              <a:t>(n))=&gt; e</a:t>
            </a:r>
            <a:r>
              <a:rPr lang="zh-CN" altLang="zh-CN" sz="3000" dirty="0"/>
              <a:t>d=</a:t>
            </a:r>
            <a:r>
              <a:rPr lang="en-US" altLang="zh-CN" sz="3000" dirty="0"/>
              <a:t>1</a:t>
            </a:r>
            <a:r>
              <a:rPr lang="zh-CN" altLang="zh-CN" sz="3000" dirty="0"/>
              <a:t>(mod </a:t>
            </a:r>
            <a:r>
              <a:rPr lang="zh-CN" altLang="en-US" sz="3000" dirty="0">
                <a:sym typeface="Symbol" pitchFamily="18" charset="2"/>
              </a:rPr>
              <a:t>φ</a:t>
            </a:r>
            <a:r>
              <a:rPr lang="en-US" altLang="zh-CN" sz="3000" dirty="0"/>
              <a:t>(n)) </a:t>
            </a:r>
            <a:endParaRPr lang="en-US" altLang="zh-CN" sz="3000" dirty="0"/>
          </a:p>
          <a:p>
            <a:pPr marL="914400" lvl="2" indent="0">
              <a:lnSpc>
                <a:spcPct val="130000"/>
              </a:lnSpc>
              <a:spcBef>
                <a:spcPts val="0"/>
              </a:spcBef>
              <a:spcAft>
                <a:spcPts val="0"/>
              </a:spcAft>
              <a:buNone/>
            </a:pPr>
            <a:r>
              <a:rPr lang="en-US" altLang="zh-CN" sz="3000" dirty="0"/>
              <a:t>  =&gt; </a:t>
            </a:r>
            <a:r>
              <a:rPr lang="en-US" altLang="zh-CN" sz="3000" dirty="0" err="1"/>
              <a:t>ed</a:t>
            </a:r>
            <a:r>
              <a:rPr lang="zh-CN" altLang="en-US" sz="3000" dirty="0"/>
              <a:t>可以表达为</a:t>
            </a:r>
            <a:r>
              <a:rPr lang="en-US" altLang="zh-CN" sz="3000" dirty="0"/>
              <a:t>k</a:t>
            </a:r>
            <a:r>
              <a:rPr lang="zh-CN" altLang="en-US" sz="3000" dirty="0">
                <a:sym typeface="Symbol" pitchFamily="18" charset="2"/>
              </a:rPr>
              <a:t>φ</a:t>
            </a:r>
            <a:r>
              <a:rPr lang="en-US" altLang="zh-CN" sz="3000" dirty="0"/>
              <a:t>(n)+1</a:t>
            </a:r>
            <a:endParaRPr lang="en-US" altLang="zh-CN" sz="3000" dirty="0"/>
          </a:p>
          <a:p>
            <a:pPr lvl="2">
              <a:lnSpc>
                <a:spcPct val="130000"/>
              </a:lnSpc>
              <a:spcBef>
                <a:spcPts val="0"/>
              </a:spcBef>
              <a:spcAft>
                <a:spcPts val="0"/>
              </a:spcAft>
            </a:pPr>
            <a:r>
              <a:rPr lang="zh-CN" altLang="en-US" sz="3000" dirty="0"/>
              <a:t>根据</a:t>
            </a:r>
            <a:r>
              <a:rPr lang="en-US" altLang="zh-CN" sz="3000" dirty="0"/>
              <a:t>Euler</a:t>
            </a:r>
            <a:r>
              <a:rPr lang="zh-CN" altLang="en-US" sz="3000" dirty="0"/>
              <a:t>定理，</a:t>
            </a:r>
            <a:r>
              <a:rPr lang="en-US" altLang="zh-CN" sz="3000" dirty="0" err="1"/>
              <a:t>m</a:t>
            </a:r>
            <a:r>
              <a:rPr lang="en-US" altLang="zh-CN" sz="3000" baseline="30000" dirty="0" err="1"/>
              <a:t>φ</a:t>
            </a:r>
            <a:r>
              <a:rPr lang="en-US" altLang="zh-CN" sz="3000" baseline="30000" dirty="0"/>
              <a:t>(n)+1</a:t>
            </a:r>
            <a:r>
              <a:rPr lang="en-US" altLang="zh-CN" sz="3000" dirty="0"/>
              <a:t>= m</a:t>
            </a:r>
            <a:r>
              <a:rPr lang="en-US" altLang="zh-CN" sz="3000" baseline="30000" dirty="0"/>
              <a:t> (p-1)(q-1)+1</a:t>
            </a:r>
            <a:r>
              <a:rPr lang="en-US" altLang="zh-CN" sz="3000" dirty="0"/>
              <a:t> ≡ m(mod n)</a:t>
            </a:r>
            <a:endParaRPr lang="en-US" altLang="zh-CN" sz="3000" dirty="0"/>
          </a:p>
          <a:p>
            <a:pPr marL="914400" lvl="2" indent="0">
              <a:lnSpc>
                <a:spcPct val="130000"/>
              </a:lnSpc>
              <a:spcBef>
                <a:spcPts val="0"/>
              </a:spcBef>
              <a:spcAft>
                <a:spcPts val="0"/>
              </a:spcAft>
              <a:buNone/>
            </a:pPr>
            <a:r>
              <a:rPr lang="zh-CN" altLang="en-US" sz="3000" dirty="0"/>
              <a:t>  可以得出</a:t>
            </a:r>
            <a:r>
              <a:rPr lang="en-US" altLang="zh-CN" sz="3000" dirty="0" err="1"/>
              <a:t>M</a:t>
            </a:r>
            <a:r>
              <a:rPr lang="en-US" altLang="zh-CN" sz="3000" baseline="30000" dirty="0" err="1"/>
              <a:t>kφ</a:t>
            </a:r>
            <a:r>
              <a:rPr lang="en-US" altLang="zh-CN" sz="3000" baseline="30000" dirty="0"/>
              <a:t>(n)+1</a:t>
            </a:r>
            <a:r>
              <a:rPr lang="en-US" altLang="zh-CN" sz="3000" dirty="0"/>
              <a:t>= M</a:t>
            </a:r>
            <a:r>
              <a:rPr lang="en-US" altLang="zh-CN" sz="3000" baseline="30000" dirty="0"/>
              <a:t>k(p-1)(q-1)+1</a:t>
            </a:r>
            <a:r>
              <a:rPr lang="en-US" altLang="zh-CN" sz="3000" dirty="0"/>
              <a:t> ≡ M(mod n)</a:t>
            </a:r>
            <a:endParaRPr lang="en-US" altLang="zh-CN" sz="3000" dirty="0"/>
          </a:p>
          <a:p>
            <a:pPr>
              <a:spcBef>
                <a:spcPts val="0"/>
              </a:spcBef>
              <a:spcAft>
                <a:spcPts val="0"/>
              </a:spcAft>
            </a:pPr>
            <a:r>
              <a:rPr lang="zh-CN" altLang="en-US" sz="3300" dirty="0"/>
              <a:t>密钥</a:t>
            </a:r>
            <a:endParaRPr lang="en-US" altLang="zh-CN" sz="3300" dirty="0"/>
          </a:p>
          <a:p>
            <a:pPr lvl="1"/>
            <a:r>
              <a:rPr lang="zh-CN" altLang="en-US" sz="3100" dirty="0"/>
              <a:t>公钥</a:t>
            </a:r>
            <a:r>
              <a:rPr lang="en-US" altLang="zh-CN" sz="3100" dirty="0" err="1"/>
              <a:t>Pubk</a:t>
            </a:r>
            <a:r>
              <a:rPr lang="en-US" altLang="zh-CN" sz="3100" dirty="0"/>
              <a:t>={</a:t>
            </a:r>
            <a:r>
              <a:rPr lang="en-US" altLang="zh-CN" sz="3100" dirty="0" err="1"/>
              <a:t>e,n</a:t>
            </a:r>
            <a:r>
              <a:rPr lang="en-US" altLang="zh-CN" sz="3100" dirty="0"/>
              <a:t>}</a:t>
            </a:r>
            <a:endParaRPr lang="en-US" altLang="zh-CN" sz="3100" dirty="0"/>
          </a:p>
          <a:p>
            <a:pPr lvl="1"/>
            <a:r>
              <a:rPr lang="zh-CN" altLang="en-US" sz="3100" dirty="0"/>
              <a:t>私钥</a:t>
            </a:r>
            <a:r>
              <a:rPr lang="en-US" altLang="zh-CN" sz="3100" dirty="0" err="1"/>
              <a:t>Prik</a:t>
            </a:r>
            <a:r>
              <a:rPr lang="en-US" altLang="zh-CN" sz="3100" dirty="0"/>
              <a:t>={</a:t>
            </a:r>
            <a:r>
              <a:rPr lang="en-US" altLang="zh-CN" sz="3100" dirty="0" err="1"/>
              <a:t>d,p,q</a:t>
            </a:r>
            <a:r>
              <a:rPr lang="en-US" altLang="zh-CN" sz="3100" dirty="0"/>
              <a:t>}</a:t>
            </a:r>
            <a:endParaRPr lang="zh-CN" altLang="en-US" sz="3100"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攻击类型（密码分析）</a:t>
            </a:r>
            <a:endParaRPr lang="zh-CN" altLang="en-US" dirty="0"/>
          </a:p>
        </p:txBody>
      </p:sp>
      <p:sp>
        <p:nvSpPr>
          <p:cNvPr id="3" name="内容占位符 2"/>
          <p:cNvSpPr>
            <a:spLocks noGrp="1"/>
          </p:cNvSpPr>
          <p:nvPr>
            <p:ph idx="1"/>
          </p:nvPr>
        </p:nvSpPr>
        <p:spPr>
          <a:xfrm>
            <a:off x="1097280" y="1845733"/>
            <a:ext cx="10058400" cy="4424437"/>
          </a:xfrm>
        </p:spPr>
        <p:txBody>
          <a:bodyPr>
            <a:normAutofit/>
          </a:bodyPr>
          <a:lstStyle/>
          <a:p>
            <a:r>
              <a:rPr lang="zh-CN" altLang="en-US" dirty="0">
                <a:ea typeface="宋体" pitchFamily="2" charset="-122"/>
              </a:rPr>
              <a:t>对于一个算法公开的密码算法进行破译，根据攻击者掌握的明密文信息，可将攻击类型分为四种</a:t>
            </a:r>
            <a:endParaRPr lang="en-US" altLang="zh-CN" dirty="0">
              <a:ea typeface="宋体" pitchFamily="2" charset="-122"/>
            </a:endParaRPr>
          </a:p>
          <a:p>
            <a:pPr lvl="1"/>
            <a:r>
              <a:rPr lang="zh-CN" altLang="en-US" sz="2600" b="1" dirty="0">
                <a:ea typeface="宋体" pitchFamily="2" charset="-122"/>
              </a:rPr>
              <a:t>唯密文攻击</a:t>
            </a:r>
            <a:r>
              <a:rPr lang="zh-CN" altLang="en-US" sz="2600" dirty="0">
                <a:ea typeface="宋体" pitchFamily="2" charset="-122"/>
              </a:rPr>
              <a:t>：有一个或更多个用同一个密钥加密的密文</a:t>
            </a:r>
            <a:endParaRPr lang="zh-CN" altLang="en-US" sz="2600" dirty="0">
              <a:ea typeface="宋体" pitchFamily="2" charset="-122"/>
            </a:endParaRPr>
          </a:p>
          <a:p>
            <a:pPr lvl="1"/>
            <a:r>
              <a:rPr lang="zh-CN" altLang="en-US" sz="2600" b="1" dirty="0">
                <a:ea typeface="宋体" pitchFamily="2" charset="-122"/>
              </a:rPr>
              <a:t>已知明文攻击</a:t>
            </a:r>
            <a:r>
              <a:rPr lang="zh-CN" altLang="en-US" sz="2600" dirty="0">
                <a:ea typeface="宋体" pitchFamily="2" charset="-122"/>
              </a:rPr>
              <a:t>：除待解的密文外，有一些明文和用同一个密钥加密这些明文对应的密文</a:t>
            </a:r>
            <a:endParaRPr lang="zh-CN" altLang="en-US" sz="2600" dirty="0">
              <a:ea typeface="宋体" pitchFamily="2" charset="-122"/>
            </a:endParaRPr>
          </a:p>
          <a:p>
            <a:pPr lvl="1"/>
            <a:r>
              <a:rPr lang="zh-CN" altLang="en-US" sz="2600" b="1" dirty="0">
                <a:ea typeface="宋体" pitchFamily="2" charset="-122"/>
              </a:rPr>
              <a:t>选择明文攻击</a:t>
            </a:r>
            <a:r>
              <a:rPr lang="zh-CN" altLang="en-US" sz="2600" dirty="0">
                <a:ea typeface="宋体" pitchFamily="2" charset="-122"/>
              </a:rPr>
              <a:t>：可得到所需要的任何明文所对应的密文，这些密文和待解的密文是用同一个密钥加密的</a:t>
            </a:r>
            <a:endParaRPr lang="zh-CN" altLang="en-US" sz="2600" dirty="0">
              <a:ea typeface="宋体" pitchFamily="2" charset="-122"/>
            </a:endParaRPr>
          </a:p>
          <a:p>
            <a:pPr lvl="1"/>
            <a:r>
              <a:rPr lang="zh-CN" altLang="en-US" sz="2600" b="1" dirty="0">
                <a:ea typeface="宋体" pitchFamily="2" charset="-122"/>
              </a:rPr>
              <a:t>选择密文攻击</a:t>
            </a:r>
            <a:r>
              <a:rPr lang="zh-CN" altLang="en-US" sz="2600" dirty="0">
                <a:ea typeface="宋体" pitchFamily="2" charset="-122"/>
              </a:rPr>
              <a:t>：可得到所需要的任何密文所对应的明文，解密这些密文所使用的密钥和解密待解的密文所需要的密钥是一样的</a:t>
            </a:r>
            <a:endParaRPr lang="zh-CN" altLang="en-US" sz="2600" dirty="0">
              <a:ea typeface="宋体" pitchFamily="2" charset="-122"/>
            </a:endParaRPr>
          </a:p>
          <a:p>
            <a:pPr lvl="1"/>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RSA</a:t>
            </a:r>
            <a:r>
              <a:rPr lang="zh-CN" altLang="en-US" dirty="0">
                <a:ea typeface="宋体" pitchFamily="2" charset="-122"/>
              </a:rPr>
              <a:t>算法的加解密</a:t>
            </a:r>
            <a:endParaRPr lang="zh-CN" altLang="en-US" dirty="0"/>
          </a:p>
        </p:txBody>
      </p:sp>
      <p:sp>
        <p:nvSpPr>
          <p:cNvPr id="3" name="内容占位符 2"/>
          <p:cNvSpPr>
            <a:spLocks noGrp="1"/>
          </p:cNvSpPr>
          <p:nvPr>
            <p:ph idx="1"/>
          </p:nvPr>
        </p:nvSpPr>
        <p:spPr>
          <a:xfrm>
            <a:off x="1097280" y="1845733"/>
            <a:ext cx="10058400" cy="4567423"/>
          </a:xfrm>
        </p:spPr>
        <p:txBody>
          <a:bodyPr>
            <a:normAutofit fontScale="92500" lnSpcReduction="10000"/>
          </a:bodyPr>
          <a:lstStyle/>
          <a:p>
            <a:r>
              <a:rPr lang="en-US" altLang="zh-CN" dirty="0">
                <a:latin typeface="Times New Roman" panose="02020603050405020304" pitchFamily="18" charset="0"/>
                <a:ea typeface="宋体" pitchFamily="2" charset="-122"/>
                <a:cs typeface="Times New Roman" panose="02020603050405020304" pitchFamily="18" charset="0"/>
              </a:rPr>
              <a:t>RSA</a:t>
            </a:r>
            <a:r>
              <a:rPr lang="zh-CN" altLang="en-US" dirty="0">
                <a:latin typeface="Times New Roman" panose="02020603050405020304" pitchFamily="18" charset="0"/>
                <a:ea typeface="宋体" pitchFamily="2" charset="-122"/>
                <a:cs typeface="Times New Roman" panose="02020603050405020304" pitchFamily="18" charset="0"/>
              </a:rPr>
              <a:t>算法加密过程</a:t>
            </a:r>
            <a:endParaRPr lang="en-US" altLang="zh-CN" dirty="0">
              <a:latin typeface="Times New Roman" panose="02020603050405020304" pitchFamily="18" charset="0"/>
              <a:ea typeface="宋体" pitchFamily="2" charset="-122"/>
              <a:cs typeface="Times New Roman" panose="02020603050405020304" pitchFamily="18" charset="0"/>
            </a:endParaRPr>
          </a:p>
          <a:p>
            <a:pPr lvl="1"/>
            <a:r>
              <a:rPr lang="en-US" altLang="zh-CN" dirty="0">
                <a:latin typeface="Times New Roman" panose="02020603050405020304" pitchFamily="18" charset="0"/>
                <a:ea typeface="宋体" pitchFamily="2" charset="-122"/>
                <a:cs typeface="Times New Roman" panose="02020603050405020304" pitchFamily="18" charset="0"/>
              </a:rPr>
              <a:t>C=</a:t>
            </a:r>
            <a:r>
              <a:rPr lang="en-US" altLang="zh-CN" dirty="0" err="1">
                <a:latin typeface="Times New Roman" panose="02020603050405020304" pitchFamily="18" charset="0"/>
                <a:ea typeface="宋体" pitchFamily="2" charset="-122"/>
                <a:cs typeface="Times New Roman" panose="02020603050405020304" pitchFamily="18" charset="0"/>
              </a:rPr>
              <a:t>M</a:t>
            </a:r>
            <a:r>
              <a:rPr lang="en-US" altLang="zh-CN" baseline="30000" dirty="0" err="1">
                <a:latin typeface="Times New Roman" panose="02020603050405020304" pitchFamily="18" charset="0"/>
                <a:ea typeface="宋体" pitchFamily="2" charset="-122"/>
                <a:cs typeface="Times New Roman" panose="02020603050405020304" pitchFamily="18" charset="0"/>
              </a:rPr>
              <a:t>e</a:t>
            </a:r>
            <a:r>
              <a:rPr lang="en-US" altLang="zh-CN" dirty="0" err="1">
                <a:latin typeface="Times New Roman" panose="02020603050405020304" pitchFamily="18" charset="0"/>
                <a:ea typeface="宋体" pitchFamily="2" charset="-122"/>
                <a:cs typeface="Times New Roman" panose="02020603050405020304" pitchFamily="18" charset="0"/>
              </a:rPr>
              <a:t>mod</a:t>
            </a:r>
            <a:r>
              <a:rPr lang="en-US" altLang="zh-CN" dirty="0">
                <a:latin typeface="Times New Roman" panose="02020603050405020304" pitchFamily="18" charset="0"/>
                <a:ea typeface="宋体" pitchFamily="2" charset="-122"/>
                <a:cs typeface="Times New Roman" panose="02020603050405020304" pitchFamily="18" charset="0"/>
              </a:rPr>
              <a:t> n</a:t>
            </a:r>
            <a:endParaRPr lang="en-US" altLang="zh-CN" dirty="0">
              <a:latin typeface="Times New Roman" panose="02020603050405020304" pitchFamily="18" charset="0"/>
              <a:ea typeface="宋体" pitchFamily="2" charset="-122"/>
              <a:cs typeface="Times New Roman" panose="02020603050405020304" pitchFamily="18" charset="0"/>
            </a:endParaRPr>
          </a:p>
          <a:p>
            <a:pPr lvl="1"/>
            <a:r>
              <a:rPr lang="en-US" altLang="zh-CN" dirty="0">
                <a:latin typeface="Times New Roman" panose="02020603050405020304" pitchFamily="18" charset="0"/>
                <a:ea typeface="宋体" pitchFamily="2" charset="-122"/>
                <a:cs typeface="Times New Roman" panose="02020603050405020304" pitchFamily="18" charset="0"/>
              </a:rPr>
              <a:t>M</a:t>
            </a:r>
            <a:r>
              <a:rPr lang="zh-CN" altLang="en-US" dirty="0">
                <a:latin typeface="Times New Roman" panose="02020603050405020304" pitchFamily="18" charset="0"/>
                <a:ea typeface="宋体" pitchFamily="2" charset="-122"/>
                <a:cs typeface="Times New Roman" panose="02020603050405020304" pitchFamily="18" charset="0"/>
              </a:rPr>
              <a:t>为明文分组，</a:t>
            </a:r>
            <a:r>
              <a:rPr lang="en-US" altLang="zh-CN" dirty="0">
                <a:latin typeface="Times New Roman" panose="02020603050405020304" pitchFamily="18" charset="0"/>
                <a:ea typeface="宋体" pitchFamily="2" charset="-122"/>
                <a:cs typeface="Times New Roman" panose="02020603050405020304" pitchFamily="18" charset="0"/>
              </a:rPr>
              <a:t>C</a:t>
            </a:r>
            <a:r>
              <a:rPr lang="zh-CN" altLang="en-US" dirty="0">
                <a:latin typeface="Times New Roman" panose="02020603050405020304" pitchFamily="18" charset="0"/>
                <a:ea typeface="宋体" pitchFamily="2" charset="-122"/>
                <a:cs typeface="Times New Roman" panose="02020603050405020304" pitchFamily="18" charset="0"/>
              </a:rPr>
              <a:t>为密文分组，</a:t>
            </a:r>
            <a:r>
              <a:rPr lang="en-US" altLang="zh-CN" dirty="0">
                <a:latin typeface="Times New Roman" panose="02020603050405020304" pitchFamily="18" charset="0"/>
                <a:cs typeface="Times New Roman" panose="02020603050405020304" pitchFamily="18" charset="0"/>
              </a:rPr>
              <a:t>M&lt;n</a:t>
            </a:r>
            <a:endParaRPr lang="en-US" altLang="zh-CN" dirty="0">
              <a:latin typeface="Times New Roman" panose="02020603050405020304" pitchFamily="18" charset="0"/>
              <a:ea typeface="宋体" pitchFamily="2" charset="-122"/>
              <a:cs typeface="Times New Roman" panose="02020603050405020304" pitchFamily="18" charset="0"/>
            </a:endParaRPr>
          </a:p>
          <a:p>
            <a:r>
              <a:rPr lang="en-US" altLang="zh-CN" dirty="0">
                <a:latin typeface="Times New Roman" panose="02020603050405020304" pitchFamily="18" charset="0"/>
                <a:ea typeface="宋体" pitchFamily="2" charset="-122"/>
                <a:cs typeface="Times New Roman" panose="02020603050405020304" pitchFamily="18" charset="0"/>
              </a:rPr>
              <a:t>RSA</a:t>
            </a:r>
            <a:r>
              <a:rPr lang="zh-CN" altLang="en-US" dirty="0">
                <a:latin typeface="Times New Roman" panose="02020603050405020304" pitchFamily="18" charset="0"/>
                <a:ea typeface="宋体" pitchFamily="2" charset="-122"/>
                <a:cs typeface="Times New Roman" panose="02020603050405020304" pitchFamily="18" charset="0"/>
              </a:rPr>
              <a:t>算法解密过程</a:t>
            </a:r>
            <a:endParaRPr lang="en-US" altLang="zh-CN" dirty="0">
              <a:latin typeface="Times New Roman" panose="02020603050405020304" pitchFamily="18" charset="0"/>
              <a:ea typeface="宋体" pitchFamily="2" charset="-122"/>
              <a:cs typeface="Times New Roman" panose="02020603050405020304" pitchFamily="18" charset="0"/>
            </a:endParaRPr>
          </a:p>
          <a:p>
            <a:pPr lvl="1"/>
            <a:r>
              <a:rPr lang="en-US" altLang="zh-CN" dirty="0">
                <a:latin typeface="Times New Roman" panose="02020603050405020304" pitchFamily="18" charset="0"/>
                <a:ea typeface="宋体" pitchFamily="2" charset="-122"/>
                <a:cs typeface="Times New Roman" panose="02020603050405020304" pitchFamily="18" charset="0"/>
              </a:rPr>
              <a:t>M’=</a:t>
            </a:r>
            <a:r>
              <a:rPr lang="en-US" altLang="zh-CN" dirty="0" err="1">
                <a:latin typeface="Times New Roman" panose="02020603050405020304" pitchFamily="18" charset="0"/>
                <a:ea typeface="宋体" pitchFamily="2" charset="-122"/>
                <a:cs typeface="Times New Roman" panose="02020603050405020304" pitchFamily="18" charset="0"/>
              </a:rPr>
              <a:t>C</a:t>
            </a:r>
            <a:r>
              <a:rPr lang="en-US" altLang="zh-CN" baseline="30000" dirty="0" err="1">
                <a:latin typeface="Times New Roman" panose="02020603050405020304" pitchFamily="18" charset="0"/>
                <a:ea typeface="宋体" pitchFamily="2" charset="-122"/>
                <a:cs typeface="Times New Roman" panose="02020603050405020304" pitchFamily="18" charset="0"/>
              </a:rPr>
              <a:t>d</a:t>
            </a:r>
            <a:r>
              <a:rPr lang="en-US" altLang="zh-CN" dirty="0" err="1">
                <a:latin typeface="Times New Roman" panose="02020603050405020304" pitchFamily="18" charset="0"/>
                <a:ea typeface="宋体" pitchFamily="2" charset="-122"/>
                <a:cs typeface="Times New Roman" panose="02020603050405020304" pitchFamily="18" charset="0"/>
              </a:rPr>
              <a:t>mod</a:t>
            </a:r>
            <a:r>
              <a:rPr lang="en-US" altLang="zh-CN" dirty="0">
                <a:latin typeface="Times New Roman" panose="02020603050405020304" pitchFamily="18" charset="0"/>
                <a:ea typeface="宋体" pitchFamily="2" charset="-122"/>
                <a:cs typeface="Times New Roman" panose="02020603050405020304" pitchFamily="18" charset="0"/>
              </a:rPr>
              <a:t> n=(M</a:t>
            </a:r>
            <a:r>
              <a:rPr lang="en-US" altLang="zh-CN" baseline="30000" dirty="0">
                <a:latin typeface="Times New Roman" panose="02020603050405020304" pitchFamily="18" charset="0"/>
                <a:ea typeface="宋体" pitchFamily="2" charset="-122"/>
                <a:cs typeface="Times New Roman" panose="02020603050405020304" pitchFamily="18" charset="0"/>
              </a:rPr>
              <a:t>e</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baseline="30000" dirty="0" err="1">
                <a:latin typeface="Times New Roman" panose="02020603050405020304" pitchFamily="18" charset="0"/>
                <a:ea typeface="宋体" pitchFamily="2" charset="-122"/>
                <a:cs typeface="Times New Roman" panose="02020603050405020304" pitchFamily="18" charset="0"/>
              </a:rPr>
              <a:t>d</a:t>
            </a:r>
            <a:r>
              <a:rPr lang="en-US" altLang="zh-CN" dirty="0" err="1">
                <a:latin typeface="Times New Roman" panose="02020603050405020304" pitchFamily="18" charset="0"/>
                <a:ea typeface="宋体" pitchFamily="2" charset="-122"/>
                <a:cs typeface="Times New Roman" panose="02020603050405020304" pitchFamily="18" charset="0"/>
              </a:rPr>
              <a:t>mod</a:t>
            </a:r>
            <a:r>
              <a:rPr lang="en-US" altLang="zh-CN" dirty="0">
                <a:latin typeface="Times New Roman" panose="02020603050405020304" pitchFamily="18" charset="0"/>
                <a:ea typeface="宋体" pitchFamily="2" charset="-122"/>
                <a:cs typeface="Times New Roman" panose="02020603050405020304" pitchFamily="18" charset="0"/>
              </a:rPr>
              <a:t> n = </a:t>
            </a:r>
            <a:r>
              <a:rPr lang="en-US" altLang="zh-CN" dirty="0" err="1">
                <a:latin typeface="Times New Roman" panose="02020603050405020304" pitchFamily="18" charset="0"/>
                <a:ea typeface="宋体" pitchFamily="2" charset="-122"/>
                <a:cs typeface="Times New Roman" panose="02020603050405020304" pitchFamily="18" charset="0"/>
              </a:rPr>
              <a:t>M</a:t>
            </a:r>
            <a:r>
              <a:rPr lang="en-US" altLang="zh-CN" baseline="30000" dirty="0" err="1">
                <a:latin typeface="Times New Roman" panose="02020603050405020304" pitchFamily="18" charset="0"/>
                <a:ea typeface="宋体" pitchFamily="2" charset="-122"/>
                <a:cs typeface="Times New Roman" panose="02020603050405020304" pitchFamily="18" charset="0"/>
              </a:rPr>
              <a:t>ed</a:t>
            </a:r>
            <a:r>
              <a:rPr lang="en-US" altLang="zh-CN" dirty="0" err="1">
                <a:latin typeface="Times New Roman" panose="02020603050405020304" pitchFamily="18" charset="0"/>
                <a:ea typeface="宋体" pitchFamily="2" charset="-122"/>
                <a:cs typeface="Times New Roman" panose="02020603050405020304" pitchFamily="18" charset="0"/>
              </a:rPr>
              <a:t>mod</a:t>
            </a:r>
            <a:r>
              <a:rPr lang="en-US" altLang="zh-CN" dirty="0">
                <a:latin typeface="Times New Roman" panose="02020603050405020304" pitchFamily="18" charset="0"/>
                <a:ea typeface="宋体" pitchFamily="2" charset="-122"/>
                <a:cs typeface="Times New Roman" panose="02020603050405020304" pitchFamily="18" charset="0"/>
              </a:rPr>
              <a:t> n = </a:t>
            </a:r>
            <a:r>
              <a:rPr lang="en-US" altLang="zh-CN" dirty="0" err="1"/>
              <a:t>M</a:t>
            </a:r>
            <a:r>
              <a:rPr lang="en-US" altLang="zh-CN" baseline="30000" dirty="0" err="1"/>
              <a:t>kφ</a:t>
            </a:r>
            <a:r>
              <a:rPr lang="en-US" altLang="zh-CN" baseline="30000" dirty="0"/>
              <a:t>(n)+1 </a:t>
            </a:r>
            <a:r>
              <a:rPr lang="en-US" altLang="zh-CN" dirty="0"/>
              <a:t>≡ M(mod n)</a:t>
            </a:r>
            <a:endParaRPr lang="en-US" altLang="zh-CN" dirty="0">
              <a:latin typeface="Times New Roman" panose="02020603050405020304" pitchFamily="18" charset="0"/>
              <a:ea typeface="宋体" pitchFamily="2" charset="-122"/>
              <a:cs typeface="Times New Roman" panose="02020603050405020304" pitchFamily="18" charset="0"/>
            </a:endParaRPr>
          </a:p>
          <a:p>
            <a:r>
              <a:rPr lang="en-US" altLang="zh-CN" dirty="0">
                <a:latin typeface="Times New Roman" panose="02020603050405020304" pitchFamily="18" charset="0"/>
                <a:ea typeface="宋体" pitchFamily="2" charset="-122"/>
                <a:cs typeface="Times New Roman" panose="02020603050405020304" pitchFamily="18" charset="0"/>
              </a:rPr>
              <a:t>RSA</a:t>
            </a:r>
            <a:r>
              <a:rPr lang="zh-CN" altLang="en-US" dirty="0">
                <a:latin typeface="Times New Roman" panose="02020603050405020304" pitchFamily="18" charset="0"/>
                <a:ea typeface="宋体" pitchFamily="2" charset="-122"/>
                <a:cs typeface="Times New Roman" panose="02020603050405020304" pitchFamily="18" charset="0"/>
              </a:rPr>
              <a:t>密钥</a:t>
            </a:r>
            <a:endParaRPr lang="en-US" altLang="zh-CN" dirty="0">
              <a:latin typeface="Times New Roman" panose="02020603050405020304" pitchFamily="18" charset="0"/>
              <a:ea typeface="宋体" pitchFamily="2" charset="-122"/>
              <a:cs typeface="Times New Roman" panose="02020603050405020304" pitchFamily="18" charset="0"/>
            </a:endParaRPr>
          </a:p>
          <a:p>
            <a:pPr lvl="1"/>
            <a:r>
              <a:rPr lang="zh-CN" altLang="en-US" dirty="0">
                <a:latin typeface="Times New Roman" panose="02020603050405020304" pitchFamily="18" charset="0"/>
                <a:ea typeface="宋体" pitchFamily="2" charset="-122"/>
                <a:cs typeface="Times New Roman" panose="02020603050405020304" pitchFamily="18" charset="0"/>
              </a:rPr>
              <a:t>收发双方均已知</a:t>
            </a:r>
            <a:r>
              <a:rPr lang="en-US" altLang="zh-CN" dirty="0">
                <a:latin typeface="Times New Roman" panose="02020603050405020304" pitchFamily="18" charset="0"/>
                <a:ea typeface="宋体" pitchFamily="2" charset="-122"/>
                <a:cs typeface="Times New Roman" panose="02020603050405020304" pitchFamily="18" charset="0"/>
              </a:rPr>
              <a:t>n</a:t>
            </a:r>
            <a:r>
              <a:rPr lang="zh-CN" altLang="en-US" dirty="0">
                <a:latin typeface="Times New Roman" panose="02020603050405020304" pitchFamily="18" charset="0"/>
                <a:ea typeface="宋体" pitchFamily="2" charset="-122"/>
                <a:cs typeface="Times New Roman" panose="02020603050405020304" pitchFamily="18" charset="0"/>
              </a:rPr>
              <a:t>，发方已知</a:t>
            </a:r>
            <a:r>
              <a:rPr lang="en-US" altLang="zh-CN" dirty="0">
                <a:latin typeface="Times New Roman" panose="02020603050405020304" pitchFamily="18" charset="0"/>
                <a:ea typeface="宋体" pitchFamily="2" charset="-122"/>
                <a:cs typeface="Times New Roman" panose="02020603050405020304" pitchFamily="18" charset="0"/>
              </a:rPr>
              <a:t>e</a:t>
            </a:r>
            <a:r>
              <a:rPr lang="zh-CN" altLang="en-US" dirty="0">
                <a:latin typeface="Times New Roman" panose="02020603050405020304" pitchFamily="18" charset="0"/>
                <a:ea typeface="宋体" pitchFamily="2" charset="-122"/>
                <a:cs typeface="Times New Roman" panose="02020603050405020304" pitchFamily="18" charset="0"/>
              </a:rPr>
              <a:t>，收方已知</a:t>
            </a:r>
            <a:r>
              <a:rPr lang="en-US" altLang="zh-CN" dirty="0">
                <a:latin typeface="Times New Roman" panose="02020603050405020304" pitchFamily="18" charset="0"/>
                <a:ea typeface="宋体" pitchFamily="2" charset="-122"/>
                <a:cs typeface="Times New Roman" panose="02020603050405020304" pitchFamily="18" charset="0"/>
              </a:rPr>
              <a:t>d</a:t>
            </a:r>
            <a:endParaRPr lang="en-US" altLang="zh-CN" dirty="0">
              <a:latin typeface="Times New Roman" panose="02020603050405020304" pitchFamily="18" charset="0"/>
              <a:ea typeface="宋体" pitchFamily="2" charset="-122"/>
              <a:cs typeface="Times New Roman" panose="02020603050405020304" pitchFamily="18" charset="0"/>
            </a:endParaRPr>
          </a:p>
          <a:p>
            <a:pPr lvl="1"/>
            <a:r>
              <a:rPr lang="zh-CN" altLang="en-US" dirty="0">
                <a:latin typeface="Times New Roman" panose="02020603050405020304" pitchFamily="18" charset="0"/>
                <a:ea typeface="宋体" pitchFamily="2" charset="-122"/>
                <a:cs typeface="Times New Roman" panose="02020603050405020304" pitchFamily="18" charset="0"/>
              </a:rPr>
              <a:t>公钥为</a:t>
            </a:r>
            <a:r>
              <a:rPr lang="en-US" altLang="zh-CN" dirty="0" err="1">
                <a:latin typeface="Times New Roman" panose="02020603050405020304" pitchFamily="18" charset="0"/>
                <a:ea typeface="宋体" pitchFamily="2" charset="-122"/>
                <a:cs typeface="Times New Roman" panose="02020603050405020304" pitchFamily="18" charset="0"/>
              </a:rPr>
              <a:t>PubK</a:t>
            </a:r>
            <a:r>
              <a:rPr lang="en-US" altLang="zh-CN" dirty="0">
                <a:latin typeface="Times New Roman" panose="02020603050405020304" pitchFamily="18" charset="0"/>
                <a:ea typeface="宋体" pitchFamily="2" charset="-122"/>
                <a:cs typeface="Times New Roman" panose="02020603050405020304" pitchFamily="18" charset="0"/>
              </a:rPr>
              <a:t>={e, n}</a:t>
            </a:r>
            <a:endParaRPr lang="en-US" altLang="zh-CN" dirty="0">
              <a:latin typeface="Times New Roman" panose="02020603050405020304" pitchFamily="18" charset="0"/>
              <a:ea typeface="宋体" pitchFamily="2" charset="-122"/>
              <a:cs typeface="Times New Roman" panose="02020603050405020304" pitchFamily="18" charset="0"/>
            </a:endParaRPr>
          </a:p>
          <a:p>
            <a:pPr lvl="1"/>
            <a:r>
              <a:rPr lang="zh-CN" altLang="en-US" dirty="0">
                <a:latin typeface="Times New Roman" panose="02020603050405020304" pitchFamily="18" charset="0"/>
                <a:ea typeface="宋体" pitchFamily="2" charset="-122"/>
                <a:cs typeface="Times New Roman" panose="02020603050405020304" pitchFamily="18" charset="0"/>
              </a:rPr>
              <a:t>私钥为</a:t>
            </a:r>
            <a:r>
              <a:rPr lang="en-US" altLang="zh-CN" dirty="0" err="1">
                <a:latin typeface="Times New Roman" panose="02020603050405020304" pitchFamily="18" charset="0"/>
                <a:ea typeface="宋体" pitchFamily="2" charset="-122"/>
                <a:cs typeface="Times New Roman" panose="02020603050405020304" pitchFamily="18" charset="0"/>
              </a:rPr>
              <a:t>PriK</a:t>
            </a:r>
            <a:r>
              <a:rPr lang="en-US" altLang="zh-CN" dirty="0">
                <a:latin typeface="Times New Roman" panose="02020603050405020304" pitchFamily="18" charset="0"/>
                <a:ea typeface="宋体" pitchFamily="2" charset="-122"/>
                <a:cs typeface="Times New Roman" panose="02020603050405020304" pitchFamily="18" charset="0"/>
              </a:rPr>
              <a:t>={d, n}</a:t>
            </a:r>
            <a:endParaRPr lang="en-US" altLang="zh-CN" dirty="0">
              <a:latin typeface="Times New Roman" panose="02020603050405020304" pitchFamily="18" charset="0"/>
              <a:ea typeface="宋体" pitchFamily="2" charset="-122"/>
              <a:cs typeface="Times New Roman" panose="02020603050405020304" pitchFamily="18" charset="0"/>
            </a:endParaRPr>
          </a:p>
          <a:p>
            <a:pPr lvl="1"/>
            <a:r>
              <a:rPr lang="zh-CN" altLang="en-US" dirty="0">
                <a:latin typeface="Times New Roman" panose="02020603050405020304" pitchFamily="18" charset="0"/>
                <a:ea typeface="宋体" pitchFamily="2" charset="-122"/>
                <a:cs typeface="Times New Roman" panose="02020603050405020304" pitchFamily="18" charset="0"/>
              </a:rPr>
              <a:t>找到</a:t>
            </a:r>
            <a:r>
              <a:rPr lang="en-US" altLang="zh-CN" dirty="0">
                <a:latin typeface="Times New Roman" panose="02020603050405020304" pitchFamily="18" charset="0"/>
                <a:ea typeface="宋体" pitchFamily="2" charset="-122"/>
                <a:cs typeface="Times New Roman" panose="02020603050405020304" pitchFamily="18" charset="0"/>
              </a:rPr>
              <a:t>e</a:t>
            </a:r>
            <a:r>
              <a:rPr lang="zh-CN" altLang="en-US" dirty="0">
                <a:latin typeface="Times New Roman" panose="02020603050405020304" pitchFamily="18" charset="0"/>
                <a:ea typeface="宋体" pitchFamily="2" charset="-122"/>
                <a:cs typeface="Times New Roman" panose="02020603050405020304" pitchFamily="18" charset="0"/>
              </a:rPr>
              <a:t>、</a:t>
            </a:r>
            <a:r>
              <a:rPr lang="en-US" altLang="zh-CN" dirty="0">
                <a:latin typeface="Times New Roman" panose="02020603050405020304" pitchFamily="18" charset="0"/>
                <a:ea typeface="宋体" pitchFamily="2" charset="-122"/>
                <a:cs typeface="Times New Roman" panose="02020603050405020304" pitchFamily="18" charset="0"/>
              </a:rPr>
              <a:t>d</a:t>
            </a:r>
            <a:r>
              <a:rPr lang="zh-CN" altLang="en-US" dirty="0">
                <a:latin typeface="Times New Roman" panose="02020603050405020304" pitchFamily="18" charset="0"/>
                <a:ea typeface="宋体" pitchFamily="2" charset="-122"/>
                <a:cs typeface="Times New Roman" panose="02020603050405020304" pitchFamily="18" charset="0"/>
              </a:rPr>
              <a:t>、</a:t>
            </a:r>
            <a:r>
              <a:rPr lang="en-US" altLang="zh-CN" dirty="0">
                <a:latin typeface="Times New Roman" panose="02020603050405020304" pitchFamily="18" charset="0"/>
                <a:ea typeface="宋体" pitchFamily="2" charset="-122"/>
                <a:cs typeface="Times New Roman" panose="02020603050405020304" pitchFamily="18" charset="0"/>
              </a:rPr>
              <a:t>n</a:t>
            </a:r>
            <a:r>
              <a:rPr lang="zh-CN" altLang="en-US" dirty="0">
                <a:latin typeface="Times New Roman" panose="02020603050405020304" pitchFamily="18" charset="0"/>
                <a:ea typeface="宋体" pitchFamily="2" charset="-122"/>
                <a:cs typeface="Times New Roman" panose="02020603050405020304" pitchFamily="18" charset="0"/>
              </a:rPr>
              <a:t>，使得</a:t>
            </a:r>
            <a:r>
              <a:rPr lang="en-US" altLang="zh-CN" dirty="0">
                <a:latin typeface="Times New Roman" panose="02020603050405020304" pitchFamily="18" charset="0"/>
                <a:ea typeface="宋体" pitchFamily="2" charset="-122"/>
                <a:cs typeface="Times New Roman" panose="02020603050405020304" pitchFamily="18" charset="0"/>
              </a:rPr>
              <a:t>M= </a:t>
            </a:r>
            <a:r>
              <a:rPr lang="en-US" altLang="zh-CN" dirty="0" err="1">
                <a:latin typeface="Times New Roman" panose="02020603050405020304" pitchFamily="18" charset="0"/>
                <a:ea typeface="宋体" pitchFamily="2" charset="-122"/>
                <a:cs typeface="Times New Roman" panose="02020603050405020304" pitchFamily="18" charset="0"/>
              </a:rPr>
              <a:t>M</a:t>
            </a:r>
            <a:r>
              <a:rPr lang="en-US" altLang="zh-CN" baseline="30000" dirty="0" err="1">
                <a:latin typeface="Times New Roman" panose="02020603050405020304" pitchFamily="18" charset="0"/>
                <a:ea typeface="宋体" pitchFamily="2" charset="-122"/>
                <a:cs typeface="Times New Roman" panose="02020603050405020304" pitchFamily="18" charset="0"/>
              </a:rPr>
              <a:t>ed</a:t>
            </a:r>
            <a:r>
              <a:rPr lang="en-US" altLang="zh-CN" dirty="0" err="1">
                <a:latin typeface="Times New Roman" panose="02020603050405020304" pitchFamily="18" charset="0"/>
                <a:ea typeface="宋体" pitchFamily="2" charset="-122"/>
                <a:cs typeface="Times New Roman" panose="02020603050405020304" pitchFamily="18" charset="0"/>
              </a:rPr>
              <a:t>mod</a:t>
            </a:r>
            <a:r>
              <a:rPr lang="en-US" altLang="zh-CN" dirty="0">
                <a:latin typeface="Times New Roman" panose="02020603050405020304" pitchFamily="18" charset="0"/>
                <a:ea typeface="宋体" pitchFamily="2" charset="-122"/>
                <a:cs typeface="Times New Roman" panose="02020603050405020304" pitchFamily="18" charset="0"/>
              </a:rPr>
              <a:t> n </a:t>
            </a:r>
            <a:endParaRPr lang="en-US" altLang="zh-CN" dirty="0">
              <a:latin typeface="Times New Roman" panose="02020603050405020304" pitchFamily="18" charset="0"/>
              <a:ea typeface="宋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算法的安全性</a:t>
            </a:r>
            <a:endParaRPr lang="zh-CN" altLang="en-US" dirty="0"/>
          </a:p>
        </p:txBody>
      </p:sp>
      <p:sp>
        <p:nvSpPr>
          <p:cNvPr id="3" name="内容占位符 2"/>
          <p:cNvSpPr>
            <a:spLocks noGrp="1"/>
          </p:cNvSpPr>
          <p:nvPr>
            <p:ph idx="1"/>
          </p:nvPr>
        </p:nvSpPr>
        <p:spPr/>
        <p:txBody>
          <a:bodyPr/>
          <a:lstStyle/>
          <a:p>
            <a:r>
              <a:rPr lang="en-US" altLang="zh-CN" dirty="0"/>
              <a:t>RSA</a:t>
            </a:r>
            <a:r>
              <a:rPr lang="zh-CN" altLang="en-US" dirty="0"/>
              <a:t>算法的安全性是基于大数分解困难问题：</a:t>
            </a:r>
            <a:endParaRPr lang="zh-CN" altLang="en-US" dirty="0"/>
          </a:p>
          <a:p>
            <a:pPr lvl="1"/>
            <a:r>
              <a:rPr lang="zh-CN" altLang="en-US" dirty="0"/>
              <a:t>如果已知</a:t>
            </a:r>
            <a:r>
              <a:rPr lang="en-US" altLang="zh-CN" dirty="0"/>
              <a:t>p</a:t>
            </a:r>
            <a:r>
              <a:rPr lang="zh-CN" altLang="en-US" dirty="0"/>
              <a:t>、</a:t>
            </a:r>
            <a:r>
              <a:rPr lang="en-US" altLang="zh-CN" dirty="0"/>
              <a:t>q</a:t>
            </a:r>
            <a:r>
              <a:rPr lang="zh-CN" altLang="en-US" dirty="0"/>
              <a:t>，那么计算</a:t>
            </a:r>
            <a:r>
              <a:rPr lang="en-US" altLang="zh-CN" dirty="0"/>
              <a:t>n = </a:t>
            </a:r>
            <a:r>
              <a:rPr lang="en-US" altLang="zh-CN" dirty="0" err="1"/>
              <a:t>pq</a:t>
            </a:r>
            <a:r>
              <a:rPr lang="zh-CN" altLang="en-US" dirty="0"/>
              <a:t>很容易；</a:t>
            </a:r>
            <a:endParaRPr lang="zh-CN" altLang="en-US" dirty="0"/>
          </a:p>
          <a:p>
            <a:pPr lvl="1"/>
            <a:r>
              <a:rPr lang="zh-CN" altLang="en-US" dirty="0"/>
              <a:t>如果已知</a:t>
            </a:r>
            <a:r>
              <a:rPr lang="en-US" altLang="zh-CN" dirty="0"/>
              <a:t>n</a:t>
            </a:r>
            <a:r>
              <a:rPr lang="zh-CN" altLang="en-US" dirty="0"/>
              <a:t>，要计算</a:t>
            </a:r>
            <a:r>
              <a:rPr lang="en-US" altLang="zh-CN" dirty="0"/>
              <a:t>p</a:t>
            </a:r>
            <a:r>
              <a:rPr lang="zh-CN" altLang="en-US" dirty="0"/>
              <a:t>和</a:t>
            </a:r>
            <a:r>
              <a:rPr lang="en-US" altLang="zh-CN" dirty="0"/>
              <a:t>q</a:t>
            </a:r>
            <a:r>
              <a:rPr lang="zh-CN" altLang="en-US" dirty="0"/>
              <a:t>则非常困难。</a:t>
            </a:r>
            <a:endParaRPr lang="zh-CN" altLang="en-US" dirty="0"/>
          </a:p>
          <a:p>
            <a:pPr lvl="1"/>
            <a:r>
              <a:rPr lang="zh-CN" altLang="en-US" dirty="0"/>
              <a:t>假设能够成功地把</a:t>
            </a:r>
            <a:r>
              <a:rPr lang="en-US" altLang="zh-CN" dirty="0"/>
              <a:t>n</a:t>
            </a:r>
            <a:r>
              <a:rPr lang="zh-CN" altLang="en-US" dirty="0"/>
              <a:t>分解为</a:t>
            </a:r>
            <a:r>
              <a:rPr lang="en-US" altLang="zh-CN" dirty="0" err="1"/>
              <a:t>p、q</a:t>
            </a:r>
            <a:r>
              <a:rPr lang="en-US" altLang="zh-CN" dirty="0"/>
              <a:t>，</a:t>
            </a:r>
            <a:r>
              <a:rPr lang="zh-CN" altLang="en-US" dirty="0"/>
              <a:t>就能够计算</a:t>
            </a:r>
            <a:r>
              <a:rPr lang="ru-RU" altLang="zh-CN" dirty="0"/>
              <a:t>Ф</a:t>
            </a:r>
            <a:r>
              <a:rPr lang="en-US" altLang="zh-CN" dirty="0"/>
              <a:t>(n)，</a:t>
            </a:r>
            <a:r>
              <a:rPr lang="zh-CN" altLang="en-US" dirty="0"/>
              <a:t>从而根据公钥</a:t>
            </a:r>
            <a:r>
              <a:rPr lang="en-US" altLang="zh-CN" dirty="0"/>
              <a:t>e</a:t>
            </a:r>
            <a:r>
              <a:rPr lang="zh-CN" altLang="en-US" dirty="0"/>
              <a:t>计算出来私钥</a:t>
            </a:r>
            <a:r>
              <a:rPr lang="en-US" altLang="zh-CN" dirty="0"/>
              <a:t>d。</a:t>
            </a:r>
            <a:endParaRPr lang="en-US" altLang="zh-CN" dirty="0"/>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4294967295"/>
          </p:nvPr>
        </p:nvSpPr>
        <p:spPr>
          <a:xfrm>
            <a:off x="8305800" y="6172200"/>
            <a:ext cx="1905000" cy="457200"/>
          </a:xfrm>
          <a:prstGeom prst="rect">
            <a:avLst/>
          </a:prstGeom>
          <a:noFill/>
        </p:spPr>
        <p:txBody>
          <a:bodyPr/>
          <a:lstStyle/>
          <a:p>
            <a:fld id="{7456626F-9BE6-4DB4-881E-1301ACCE6F95}" type="slidenum">
              <a:rPr lang="zh-CN" altLang="en-US" smtClean="0"/>
            </a:fld>
            <a:endParaRPr lang="en-US" altLang="zh-CN"/>
          </a:p>
        </p:txBody>
      </p:sp>
      <p:sp>
        <p:nvSpPr>
          <p:cNvPr id="71683" name="Rectangle 2"/>
          <p:cNvSpPr>
            <a:spLocks noGrp="1" noChangeArrowheads="1"/>
          </p:cNvSpPr>
          <p:nvPr>
            <p:ph type="title"/>
          </p:nvPr>
        </p:nvSpPr>
        <p:spPr/>
        <p:txBody>
          <a:bodyPr/>
          <a:lstStyle/>
          <a:p>
            <a:pPr eaLnBrk="1" hangingPunct="1"/>
            <a:r>
              <a:rPr lang="zh-CN" altLang="en-US">
                <a:ea typeface="宋体" pitchFamily="2" charset="-122"/>
              </a:rPr>
              <a:t>一个简单的</a:t>
            </a:r>
            <a:r>
              <a:rPr lang="en-US" altLang="zh-CN">
                <a:ea typeface="宋体" pitchFamily="2" charset="-122"/>
              </a:rPr>
              <a:t>RSA</a:t>
            </a:r>
            <a:r>
              <a:rPr lang="zh-CN" altLang="en-US">
                <a:ea typeface="宋体" pitchFamily="2" charset="-122"/>
              </a:rPr>
              <a:t>算法例子</a:t>
            </a:r>
            <a:endParaRPr lang="zh-CN" altLang="en-US">
              <a:ea typeface="宋体" pitchFamily="2" charset="-122"/>
            </a:endParaRPr>
          </a:p>
        </p:txBody>
      </p:sp>
      <p:sp>
        <p:nvSpPr>
          <p:cNvPr id="71684" name="Rectangle 3"/>
          <p:cNvSpPr>
            <a:spLocks noGrp="1" noChangeArrowheads="1"/>
          </p:cNvSpPr>
          <p:nvPr>
            <p:ph type="body" idx="1"/>
          </p:nvPr>
        </p:nvSpPr>
        <p:spPr/>
        <p:txBody>
          <a:bodyPr/>
          <a:lstStyle/>
          <a:p>
            <a:pPr eaLnBrk="1" hangingPunct="1"/>
            <a:r>
              <a:rPr lang="en-US" altLang="zh-CN" dirty="0">
                <a:ea typeface="宋体" pitchFamily="2" charset="-122"/>
              </a:rPr>
              <a:t>p = 7, q = 17</a:t>
            </a:r>
            <a:endParaRPr lang="en-US" altLang="zh-CN" dirty="0">
              <a:ea typeface="宋体" pitchFamily="2" charset="-122"/>
            </a:endParaRPr>
          </a:p>
          <a:p>
            <a:pPr eaLnBrk="1" hangingPunct="1"/>
            <a:r>
              <a:rPr lang="en-US" altLang="zh-CN" dirty="0">
                <a:ea typeface="宋体" pitchFamily="2" charset="-122"/>
              </a:rPr>
              <a:t>n = 7 * 17 = 119</a:t>
            </a:r>
            <a:endParaRPr lang="en-US" altLang="zh-CN" dirty="0">
              <a:ea typeface="宋体" pitchFamily="2" charset="-122"/>
            </a:endParaRPr>
          </a:p>
          <a:p>
            <a:pPr eaLnBrk="1" hangingPunct="1"/>
            <a:r>
              <a:rPr lang="ru-RU" altLang="zh-CN" dirty="0">
                <a:ea typeface="宋体" pitchFamily="2" charset="-122"/>
                <a:cs typeface="Tahoma" panose="020B0804030504040204" pitchFamily="34" charset="0"/>
              </a:rPr>
              <a:t>Ф</a:t>
            </a:r>
            <a:r>
              <a:rPr lang="en-US" altLang="zh-CN" dirty="0">
                <a:ea typeface="宋体" pitchFamily="2" charset="-122"/>
                <a:cs typeface="Tahoma" panose="020B0804030504040204" pitchFamily="34" charset="0"/>
              </a:rPr>
              <a:t>(n) = 6 * 16 = 96</a:t>
            </a:r>
            <a:endParaRPr lang="ru-RU" altLang="zh-CN" dirty="0">
              <a:ea typeface="宋体" pitchFamily="2" charset="-122"/>
              <a:cs typeface="Tahoma" panose="020B0804030504040204" pitchFamily="34" charset="0"/>
            </a:endParaRPr>
          </a:p>
          <a:p>
            <a:pPr eaLnBrk="1" hangingPunct="1"/>
            <a:r>
              <a:rPr lang="en-US" altLang="zh-CN" dirty="0">
                <a:ea typeface="宋体" pitchFamily="2" charset="-122"/>
              </a:rPr>
              <a:t>e = 11, d = 35</a:t>
            </a:r>
            <a:endParaRPr lang="en-US" altLang="zh-CN" dirty="0">
              <a:ea typeface="宋体" pitchFamily="2" charset="-122"/>
            </a:endParaRPr>
          </a:p>
          <a:p>
            <a:pPr lvl="1"/>
            <a:r>
              <a:rPr lang="en-US" altLang="zh-CN" dirty="0">
                <a:ea typeface="宋体" pitchFamily="2" charset="-122"/>
              </a:rPr>
              <a:t>e*d = 385 = 1 mod 96</a:t>
            </a:r>
            <a:endParaRPr lang="en-US" altLang="zh-CN" dirty="0">
              <a:ea typeface="宋体"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算法加解密例子</a:t>
            </a:r>
            <a:endParaRPr lang="zh-CN" altLang="en-US" dirty="0"/>
          </a:p>
        </p:txBody>
      </p:sp>
      <p:sp>
        <p:nvSpPr>
          <p:cNvPr id="3" name="内容占位符 2"/>
          <p:cNvSpPr>
            <a:spLocks noGrp="1"/>
          </p:cNvSpPr>
          <p:nvPr>
            <p:ph idx="1"/>
          </p:nvPr>
        </p:nvSpPr>
        <p:spPr/>
        <p:txBody>
          <a:bodyPr/>
          <a:lstStyle/>
          <a:p>
            <a:r>
              <a:rPr lang="zh-CN" altLang="en-US" dirty="0"/>
              <a:t>加密，公钥</a:t>
            </a:r>
            <a:r>
              <a:rPr lang="en-US" altLang="zh-CN" dirty="0"/>
              <a:t>(11, 119)</a:t>
            </a:r>
            <a:endParaRPr lang="en-US" altLang="zh-CN" dirty="0"/>
          </a:p>
          <a:p>
            <a:pPr lvl="1"/>
            <a:r>
              <a:rPr lang="zh-CN" altLang="en-US" dirty="0"/>
              <a:t>假定明文 </a:t>
            </a:r>
            <a:r>
              <a:rPr lang="en-US" altLang="zh-CN" dirty="0"/>
              <a:t>M=36</a:t>
            </a:r>
            <a:r>
              <a:rPr lang="zh-CN" altLang="en-US" dirty="0"/>
              <a:t>，则：</a:t>
            </a:r>
            <a:endParaRPr lang="zh-CN" altLang="en-US" dirty="0"/>
          </a:p>
          <a:p>
            <a:pPr lvl="1"/>
            <a:r>
              <a:rPr lang="zh-CN" altLang="en-US" dirty="0"/>
              <a:t>密文 </a:t>
            </a:r>
            <a:r>
              <a:rPr lang="en-US" altLang="zh-CN" dirty="0"/>
              <a:t>C = M</a:t>
            </a:r>
            <a:r>
              <a:rPr lang="en-US" altLang="zh-CN" baseline="30000" dirty="0"/>
              <a:t>e</a:t>
            </a:r>
            <a:r>
              <a:rPr lang="en-US" altLang="zh-CN" dirty="0"/>
              <a:t> (mod n) = 36</a:t>
            </a:r>
            <a:r>
              <a:rPr lang="en-US" altLang="zh-CN" baseline="30000" dirty="0"/>
              <a:t>11</a:t>
            </a:r>
            <a:r>
              <a:rPr lang="en-US" altLang="zh-CN" dirty="0"/>
              <a:t> = 8(mod 119)</a:t>
            </a:r>
            <a:endParaRPr lang="en-US" altLang="zh-CN" dirty="0"/>
          </a:p>
          <a:p>
            <a:r>
              <a:rPr lang="zh-CN" altLang="en-US" dirty="0"/>
              <a:t>解密，私钥</a:t>
            </a:r>
            <a:r>
              <a:rPr lang="en-US" altLang="zh-CN" dirty="0"/>
              <a:t>(35, 7,17)</a:t>
            </a:r>
            <a:endParaRPr lang="en-US" altLang="zh-CN" dirty="0"/>
          </a:p>
          <a:p>
            <a:pPr lvl="1"/>
            <a:r>
              <a:rPr lang="zh-CN" altLang="en-US" dirty="0"/>
              <a:t>密文 </a:t>
            </a:r>
            <a:r>
              <a:rPr lang="en-US" altLang="zh-CN" dirty="0"/>
              <a:t>C = 8</a:t>
            </a:r>
            <a:r>
              <a:rPr lang="zh-CN" altLang="en-US" dirty="0"/>
              <a:t>，则：</a:t>
            </a:r>
            <a:endParaRPr lang="zh-CN" altLang="en-US" dirty="0"/>
          </a:p>
          <a:p>
            <a:pPr lvl="1"/>
            <a:r>
              <a:rPr lang="zh-CN" altLang="en-US" dirty="0"/>
              <a:t>明文 </a:t>
            </a:r>
            <a:r>
              <a:rPr lang="en-US" altLang="zh-CN" dirty="0"/>
              <a:t>M = C</a:t>
            </a:r>
            <a:r>
              <a:rPr lang="en-US" altLang="zh-CN" baseline="30000" dirty="0"/>
              <a:t>d</a:t>
            </a:r>
            <a:r>
              <a:rPr lang="en-US" altLang="zh-CN" dirty="0"/>
              <a:t> (mod n) = 8</a:t>
            </a:r>
            <a:r>
              <a:rPr lang="en-US" altLang="zh-CN" baseline="30000" dirty="0"/>
              <a:t>35</a:t>
            </a:r>
            <a:r>
              <a:rPr lang="en-US" altLang="zh-CN" dirty="0"/>
              <a:t> = 36(mod 119)</a:t>
            </a:r>
            <a:endParaRPr lang="zh-CN" altLang="en-US" dirty="0"/>
          </a:p>
          <a:p>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a:t>
            </a:r>
            <a:r>
              <a:rPr lang="en-US" altLang="zh-CN" dirty="0"/>
              <a:t>RSA</a:t>
            </a:r>
            <a:r>
              <a:rPr lang="zh-CN" altLang="en-US" dirty="0"/>
              <a:t>例子</a:t>
            </a:r>
            <a:endParaRPr lang="zh-CN" altLang="en-US" dirty="0"/>
          </a:p>
        </p:txBody>
      </p:sp>
      <p:sp>
        <p:nvSpPr>
          <p:cNvPr id="3" name="内容占位符 2"/>
          <p:cNvSpPr>
            <a:spLocks noGrp="1"/>
          </p:cNvSpPr>
          <p:nvPr>
            <p:ph idx="1"/>
          </p:nvPr>
        </p:nvSpPr>
        <p:spPr>
          <a:xfrm>
            <a:off x="1097279" y="1845733"/>
            <a:ext cx="10927943" cy="4744847"/>
          </a:xfrm>
        </p:spPr>
        <p:txBody>
          <a:bodyPr>
            <a:normAutofit/>
          </a:bodyPr>
          <a:lstStyle/>
          <a:p>
            <a:r>
              <a:rPr lang="en-US" altLang="zh-CN" dirty="0"/>
              <a:t>1024 bit</a:t>
            </a:r>
            <a:endParaRPr lang="en-US" altLang="zh-CN" dirty="0"/>
          </a:p>
          <a:p>
            <a:pPr lvl="1"/>
            <a:r>
              <a:rPr lang="en-US" altLang="zh-CN" sz="1500" dirty="0"/>
              <a:t>n = 52873492690264063492124938982871890687925731631772715601944082291894362233331243839417323499429967223224104412830179423774114139354838545321744723593009595223552318864419227147627327273935778719817743844594234751839950680946691206550956747145481400650125234209516324854365038564407453052242908944858658703759</a:t>
            </a:r>
            <a:endParaRPr lang="en-US" altLang="zh-CN" sz="1500" dirty="0"/>
          </a:p>
          <a:p>
            <a:pPr lvl="1"/>
            <a:r>
              <a:rPr lang="en-US" altLang="zh-CN" sz="1500" dirty="0"/>
              <a:t>p = 1861580457877284815095959464496989784811172988928680660857164505082030501479111981771926856022839951788401317116505028860400161556965682671739942888335259143</a:t>
            </a:r>
            <a:endParaRPr lang="en-US" altLang="zh-CN" sz="1500" dirty="0"/>
          </a:p>
          <a:p>
            <a:pPr lvl="1"/>
            <a:r>
              <a:rPr lang="en-US" altLang="zh-CN" sz="1500" dirty="0"/>
              <a:t>q = 28402475147678778695905689575923609994838307992124396686404983759761318614558645774656099287411188327011740543370753216483205602556215289154338842144313</a:t>
            </a:r>
            <a:endParaRPr lang="en-US" altLang="zh-CN" sz="1500" dirty="0"/>
          </a:p>
          <a:p>
            <a:pPr lvl="1"/>
            <a:r>
              <a:rPr lang="en-US" altLang="zh-CN" sz="1500" dirty="0"/>
              <a:t>e = 65537</a:t>
            </a:r>
            <a:endParaRPr lang="en-US" altLang="zh-CN" sz="1500" dirty="0"/>
          </a:p>
          <a:p>
            <a:pPr lvl="1"/>
            <a:r>
              <a:rPr lang="en-US" altLang="zh-CN" sz="1500" dirty="0"/>
              <a:t>d = 15928122529012365618277044575412968824507037545296377986926194618137394045694168898814657641473455344127950522948963674925192417310566205354032166225136208321327852865793402722960048964745605080320255475426472220685394775421092039242688441307038957115952407824615958848378127209966110149535150156885245514929</a:t>
            </a:r>
            <a:endParaRPr lang="en-US" altLang="zh-CN" sz="1500" dirty="0"/>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a:t>
            </a:r>
            <a:r>
              <a:rPr lang="en-US" altLang="zh-CN" dirty="0"/>
              <a:t>RSA</a:t>
            </a:r>
            <a:r>
              <a:rPr lang="zh-CN" altLang="en-US" dirty="0"/>
              <a:t>例子</a:t>
            </a:r>
            <a:endParaRPr lang="zh-CN" altLang="en-US" dirty="0"/>
          </a:p>
        </p:txBody>
      </p:sp>
      <p:sp>
        <p:nvSpPr>
          <p:cNvPr id="3" name="内容占位符 2"/>
          <p:cNvSpPr>
            <a:spLocks noGrp="1"/>
          </p:cNvSpPr>
          <p:nvPr>
            <p:ph idx="1"/>
          </p:nvPr>
        </p:nvSpPr>
        <p:spPr>
          <a:xfrm>
            <a:off x="1097279" y="1845733"/>
            <a:ext cx="10945195" cy="5012267"/>
          </a:xfrm>
        </p:spPr>
        <p:txBody>
          <a:bodyPr>
            <a:normAutofit lnSpcReduction="10000"/>
          </a:bodyPr>
          <a:lstStyle/>
          <a:p>
            <a:pPr>
              <a:lnSpc>
                <a:spcPct val="90000"/>
              </a:lnSpc>
            </a:pPr>
            <a:r>
              <a:rPr lang="en-US" altLang="zh-CN" dirty="0"/>
              <a:t>2048 bit (n</a:t>
            </a:r>
            <a:r>
              <a:rPr lang="zh-CN" altLang="en-US" dirty="0"/>
              <a:t>的长度是</a:t>
            </a:r>
            <a:r>
              <a:rPr lang="en-US" altLang="zh-CN" dirty="0"/>
              <a:t>2048 bit</a:t>
            </a:r>
            <a:r>
              <a:rPr lang="zh-CN" altLang="en-US" dirty="0"/>
              <a:t>，二进制数</a:t>
            </a:r>
            <a:r>
              <a:rPr lang="en-US" altLang="zh-CN" dirty="0"/>
              <a:t>)</a:t>
            </a:r>
            <a:endParaRPr lang="en-US" altLang="zh-CN" dirty="0"/>
          </a:p>
          <a:p>
            <a:pPr lvl="1">
              <a:lnSpc>
                <a:spcPct val="90000"/>
              </a:lnSpc>
            </a:pPr>
            <a:r>
              <a:rPr lang="en-US" altLang="zh-CN" sz="1400" dirty="0"/>
              <a:t>n =(10</a:t>
            </a:r>
            <a:r>
              <a:rPr lang="zh-CN" altLang="en-US" sz="1400" dirty="0"/>
              <a:t>进制表示</a:t>
            </a:r>
            <a:r>
              <a:rPr lang="en-US" altLang="zh-CN" sz="1400" dirty="0"/>
              <a:t>) 26413809619919511614311083280711228946755225134107073055236319714237465992558452980354792264704273382331273759706038295053482938266928066855399567825562532534344555191448095745283124096992534549193366837322613106939301244376457055561347698436287105762893696126452174796973035494591659235562969344920678065798856723492883688140450478025343111176835656415441304942162364195174101427581759873451348881797991898013966316745843683281045221004998355259734831038746338152719388011604609874639882245593582614857102187832649468460165374857534844301925707056387239784248184002742670062781839708194267216390006158618679818661813</a:t>
            </a:r>
            <a:endParaRPr lang="en-US" altLang="zh-CN" sz="1400" dirty="0"/>
          </a:p>
          <a:p>
            <a:pPr lvl="1">
              <a:lnSpc>
                <a:spcPct val="90000"/>
              </a:lnSpc>
            </a:pPr>
            <a:r>
              <a:rPr lang="en-US" altLang="zh-CN" sz="1400" dirty="0"/>
              <a:t>p = 41668558550485316590171174181515927795457391236024597497612951213361898375730693719979727454248842282374484429533906132033240165520925153329375227744651531835522561353364768170099195388538435209677895072047509702608348829332912985351272418460195946391267708700411171496049651612581233157870645678145798410596937</a:t>
            </a:r>
            <a:endParaRPr lang="en-US" altLang="zh-CN" sz="1400" dirty="0"/>
          </a:p>
          <a:p>
            <a:pPr lvl="1">
              <a:lnSpc>
                <a:spcPct val="90000"/>
              </a:lnSpc>
            </a:pPr>
            <a:r>
              <a:rPr lang="en-US" altLang="zh-CN" sz="1400" dirty="0"/>
              <a:t>q = 633902648394153969180005525616008507260907442272240979917232219956319143824253130628539255079592538668824417262092893821739085277786607058919474081849516164502637048200539046228216773077811438819877935242386377377818710338265439486377957554097425908126829435371990322908226393778661922477350816458910388749</a:t>
            </a:r>
            <a:endParaRPr lang="en-US" altLang="zh-CN" sz="1400" dirty="0"/>
          </a:p>
          <a:p>
            <a:pPr lvl="1">
              <a:lnSpc>
                <a:spcPct val="90000"/>
              </a:lnSpc>
            </a:pPr>
            <a:r>
              <a:rPr lang="en-US" altLang="zh-CN" sz="1400" dirty="0"/>
              <a:t>e = 65537 </a:t>
            </a:r>
            <a:r>
              <a:rPr lang="zh-CN" altLang="en-US" sz="1400" dirty="0"/>
              <a:t>（素数）</a:t>
            </a:r>
            <a:endParaRPr lang="en-US" altLang="zh-CN" sz="1400" dirty="0"/>
          </a:p>
          <a:p>
            <a:pPr lvl="1">
              <a:lnSpc>
                <a:spcPct val="90000"/>
              </a:lnSpc>
            </a:pPr>
            <a:r>
              <a:rPr lang="en-US" altLang="zh-CN" sz="1400" dirty="0"/>
              <a:t>d = 4260902929670095927285301012308758600868154479420479673161090254648801295044447638865234353456117585455639199041949385161136787209636747528804861849822956405589066290553264083176422295091399900118593683021417913034809233799958862801082867202777473520687736018567410652815950245644796396514514120489210804754337039811896131361426226852289915166485988940038661046006633032709602704703922385376275642996244995715729980009236140588038995086257612200710054310468544170476429033248974325977805159605444859316468161169249661958950916579651283253735394956614926465414786579420142059688403600674214078349974036753707045568641</a:t>
            </a:r>
            <a:endParaRPr lang="zh-CN" altLang="en-US" sz="4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加密算法应用</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假设</a:t>
            </a:r>
            <a:r>
              <a:rPr lang="en-US" altLang="zh-CN" dirty="0"/>
              <a:t>n=119，</a:t>
            </a:r>
            <a:r>
              <a:rPr lang="zh-CN" altLang="en-US" dirty="0"/>
              <a:t>如果要对</a:t>
            </a:r>
            <a:r>
              <a:rPr lang="en-US" altLang="zh-CN" dirty="0"/>
              <a:t>523972170</a:t>
            </a:r>
            <a:r>
              <a:rPr lang="zh-CN" altLang="en-US" dirty="0"/>
              <a:t>进行加密，该如何进行？</a:t>
            </a:r>
            <a:endParaRPr lang="en-US" altLang="zh-CN" dirty="0"/>
          </a:p>
          <a:p>
            <a:pPr lvl="1">
              <a:lnSpc>
                <a:spcPct val="90000"/>
              </a:lnSpc>
            </a:pPr>
            <a:r>
              <a:rPr lang="zh-CN" altLang="en-US" dirty="0"/>
              <a:t>保证每个明文分组的值都小于</a:t>
            </a:r>
            <a:r>
              <a:rPr lang="en-US" altLang="zh-CN" dirty="0"/>
              <a:t>n</a:t>
            </a:r>
            <a:endParaRPr lang="zh-CN" altLang="en-US" dirty="0"/>
          </a:p>
          <a:p>
            <a:pPr>
              <a:lnSpc>
                <a:spcPct val="90000"/>
              </a:lnSpc>
            </a:pPr>
            <a:r>
              <a:rPr lang="zh-CN" altLang="en-US" dirty="0"/>
              <a:t>实际应用中，</a:t>
            </a:r>
            <a:r>
              <a:rPr lang="en-US" altLang="zh-CN" dirty="0"/>
              <a:t>e</a:t>
            </a:r>
            <a:r>
              <a:rPr lang="zh-CN" altLang="en-US" dirty="0"/>
              <a:t>是很小的</a:t>
            </a:r>
            <a:endParaRPr lang="en-US" altLang="zh-CN" dirty="0"/>
          </a:p>
          <a:p>
            <a:pPr lvl="1">
              <a:lnSpc>
                <a:spcPct val="90000"/>
              </a:lnSpc>
            </a:pPr>
            <a:r>
              <a:rPr lang="zh-CN" altLang="en-US" dirty="0"/>
              <a:t>一般取</a:t>
            </a:r>
            <a:r>
              <a:rPr lang="en-US" altLang="zh-CN" dirty="0"/>
              <a:t>e</a:t>
            </a:r>
            <a:r>
              <a:rPr lang="zh-CN" altLang="en-US" dirty="0"/>
              <a:t>等于素数65537（</a:t>
            </a:r>
            <a:r>
              <a:rPr lang="en-US" altLang="zh-CN" dirty="0"/>
              <a:t>PKCS#1</a:t>
            </a:r>
            <a:r>
              <a:rPr lang="zh-CN" altLang="en-US" dirty="0"/>
              <a:t>推荐值）</a:t>
            </a:r>
            <a:endParaRPr lang="en-US" altLang="zh-CN" dirty="0"/>
          </a:p>
          <a:p>
            <a:pPr lvl="1">
              <a:lnSpc>
                <a:spcPct val="90000"/>
              </a:lnSpc>
            </a:pPr>
            <a:r>
              <a:rPr lang="zh-CN" altLang="en-US" dirty="0"/>
              <a:t>提高加密或签名验证的性能（减少计算量）</a:t>
            </a:r>
            <a:endParaRPr lang="en-US" altLang="zh-CN" dirty="0"/>
          </a:p>
          <a:p>
            <a:pPr lvl="1">
              <a:lnSpc>
                <a:spcPct val="90000"/>
              </a:lnSpc>
            </a:pPr>
            <a:r>
              <a:rPr lang="zh-CN" altLang="en-US" dirty="0">
                <a:solidFill>
                  <a:srgbClr val="FF0000"/>
                </a:solidFill>
              </a:rPr>
              <a:t>缺点：解密速度慢，</a:t>
            </a:r>
            <a:r>
              <a:rPr lang="zh-CN" altLang="en-US" dirty="0"/>
              <a:t>因为</a:t>
            </a:r>
            <a:r>
              <a:rPr lang="en-US" altLang="zh-CN" dirty="0"/>
              <a:t>e</a:t>
            </a:r>
            <a:r>
              <a:rPr lang="zh-CN" altLang="en-US" dirty="0"/>
              <a:t>很小，而</a:t>
            </a:r>
            <a:r>
              <a:rPr lang="en-US" altLang="zh-CN" dirty="0"/>
              <a:t>d</a:t>
            </a:r>
            <a:r>
              <a:rPr lang="zh-CN" altLang="en-US" dirty="0"/>
              <a:t>很大</a:t>
            </a:r>
            <a:endParaRPr lang="zh-CN" altLang="en-US" dirty="0"/>
          </a:p>
          <a:p>
            <a:pPr lvl="1">
              <a:lnSpc>
                <a:spcPct val="90000"/>
              </a:lnSpc>
            </a:pPr>
            <a:endParaRPr lang="zh-CN" altLang="en-US" dirty="0">
              <a:solidFill>
                <a:srgbClr val="FF0000"/>
              </a:solidFill>
            </a:endParaRPr>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endParaRPr lang="zh-CN" altLang="en-US" dirty="0"/>
          </a:p>
        </p:txBody>
      </p:sp>
      <p:sp>
        <p:nvSpPr>
          <p:cNvPr id="3" name="内容占位符 2"/>
          <p:cNvSpPr>
            <a:spLocks noGrp="1"/>
          </p:cNvSpPr>
          <p:nvPr>
            <p:ph idx="1"/>
          </p:nvPr>
        </p:nvSpPr>
        <p:spPr/>
        <p:txBody>
          <a:bodyPr/>
          <a:lstStyle/>
          <a:p>
            <a:r>
              <a:rPr lang="zh-CN" altLang="en-US" dirty="0"/>
              <a:t>通常说1024 </a:t>
            </a:r>
            <a:r>
              <a:rPr lang="en-US" altLang="zh-CN" dirty="0"/>
              <a:t>bits</a:t>
            </a:r>
            <a:r>
              <a:rPr lang="zh-CN" altLang="en-US" dirty="0"/>
              <a:t>的</a:t>
            </a:r>
            <a:r>
              <a:rPr lang="en-US" altLang="zh-CN" dirty="0"/>
              <a:t>RSA</a:t>
            </a:r>
            <a:r>
              <a:rPr lang="zh-CN" altLang="en-US" dirty="0"/>
              <a:t>密钥</a:t>
            </a:r>
            <a:endParaRPr lang="zh-CN" altLang="en-US" dirty="0"/>
          </a:p>
          <a:p>
            <a:pPr lvl="1"/>
            <a:r>
              <a:rPr lang="zh-CN" altLang="en-US" dirty="0"/>
              <a:t>指公钥中的</a:t>
            </a:r>
            <a:r>
              <a:rPr lang="en-US" altLang="zh-CN" dirty="0"/>
              <a:t>n</a:t>
            </a:r>
            <a:r>
              <a:rPr lang="zh-CN" altLang="en-US" dirty="0"/>
              <a:t>的有效</a:t>
            </a:r>
            <a:r>
              <a:rPr lang="en-US" altLang="zh-CN" dirty="0"/>
              <a:t>bit</a:t>
            </a:r>
            <a:r>
              <a:rPr lang="zh-CN" altLang="en-US" dirty="0"/>
              <a:t>位数是1024</a:t>
            </a:r>
            <a:endParaRPr lang="zh-CN" altLang="en-US" dirty="0"/>
          </a:p>
          <a:p>
            <a:pPr lvl="1"/>
            <a:r>
              <a:rPr lang="zh-CN" altLang="en-US" dirty="0"/>
              <a:t>此时，进行运算的明密文分组长度也是1024 </a:t>
            </a:r>
            <a:r>
              <a:rPr lang="en-US" altLang="zh-CN" dirty="0"/>
              <a:t>bits</a:t>
            </a:r>
            <a:endParaRPr lang="en-US" altLang="zh-CN" dirty="0"/>
          </a:p>
          <a:p>
            <a:pPr lvl="2"/>
            <a:r>
              <a:rPr lang="zh-CN" altLang="en-US" dirty="0"/>
              <a:t>在实际应用中，加密前，需要对明文进行填充</a:t>
            </a:r>
            <a:endParaRPr lang="en-US" altLang="zh-CN" dirty="0"/>
          </a:p>
          <a:p>
            <a:pPr lvl="3"/>
            <a:r>
              <a:rPr lang="en-US" altLang="zh-CN" b="1" dirty="0"/>
              <a:t>PKCS#1 </a:t>
            </a:r>
            <a:r>
              <a:rPr lang="zh-CN" altLang="en-US" b="1" dirty="0"/>
              <a:t>给出了几种明文填充方式</a:t>
            </a:r>
            <a:endParaRPr lang="en-US" altLang="zh-CN" b="1" dirty="0"/>
          </a:p>
          <a:p>
            <a:pPr lvl="3"/>
            <a:r>
              <a:rPr lang="zh-CN" altLang="en-US" dirty="0"/>
              <a:t>所以，每个分组的明文是小于1024 </a:t>
            </a:r>
            <a:r>
              <a:rPr lang="en-US" altLang="zh-CN" dirty="0"/>
              <a:t>bits</a:t>
            </a:r>
            <a:r>
              <a:rPr lang="zh-CN" altLang="en-US" dirty="0"/>
              <a:t>的。</a:t>
            </a:r>
            <a:endParaRPr lang="en-US" altLang="zh-CN" dirty="0"/>
          </a:p>
          <a:p>
            <a:pPr lvl="1"/>
            <a:r>
              <a:rPr lang="zh-CN" altLang="en-US" dirty="0"/>
              <a:t>没有正确填充的</a:t>
            </a:r>
            <a:r>
              <a:rPr lang="en-US" altLang="zh-CN" dirty="0"/>
              <a:t>RSA</a:t>
            </a:r>
            <a:r>
              <a:rPr lang="zh-CN" altLang="en-US" dirty="0"/>
              <a:t>算法，是不安全的</a:t>
            </a:r>
            <a:endParaRPr lang="zh-CN" altLang="en-US" dirty="0"/>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算法中的填充</a:t>
            </a:r>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7"/>
          <p:cNvSpPr>
            <a:spLocks noChangeArrowheads="1"/>
          </p:cNvSpPr>
          <p:nvPr/>
        </p:nvSpPr>
        <p:spPr bwMode="auto">
          <a:xfrm>
            <a:off x="2209800" y="4038600"/>
            <a:ext cx="914400" cy="381000"/>
          </a:xfrm>
          <a:prstGeom prst="rect">
            <a:avLst/>
          </a:prstGeom>
          <a:noFill/>
          <a:ln w="9525">
            <a:noFill/>
            <a:miter lim="800000"/>
          </a:ln>
        </p:spPr>
        <p:txBody>
          <a:bodyPr wrap="none" anchor="ctr"/>
          <a:lstStyle/>
          <a:p>
            <a:pPr algn="ctr"/>
            <a:r>
              <a:rPr lang="en-US" altLang="zh-CN" dirty="0"/>
              <a:t>M</a:t>
            </a:r>
            <a:endParaRPr lang="en-US" altLang="zh-CN" dirty="0">
              <a:ea typeface="宋体" pitchFamily="2" charset="-122"/>
            </a:endParaRPr>
          </a:p>
        </p:txBody>
      </p:sp>
      <p:sp>
        <p:nvSpPr>
          <p:cNvPr id="5" name="Rectangle 9"/>
          <p:cNvSpPr>
            <a:spLocks noChangeArrowheads="1"/>
          </p:cNvSpPr>
          <p:nvPr/>
        </p:nvSpPr>
        <p:spPr bwMode="auto">
          <a:xfrm>
            <a:off x="6772275" y="4343400"/>
            <a:ext cx="914400" cy="381000"/>
          </a:xfrm>
          <a:prstGeom prst="rect">
            <a:avLst/>
          </a:prstGeom>
          <a:noFill/>
          <a:ln w="9525">
            <a:noFill/>
            <a:miter lim="800000"/>
          </a:ln>
        </p:spPr>
        <p:txBody>
          <a:bodyPr wrap="none" anchor="ctr"/>
          <a:lstStyle/>
          <a:p>
            <a:pPr algn="ctr"/>
            <a:r>
              <a:rPr lang="zh-CN" altLang="en-US" dirty="0">
                <a:ea typeface="宋体" pitchFamily="2" charset="-122"/>
              </a:rPr>
              <a:t>明文</a:t>
            </a:r>
            <a:r>
              <a:rPr lang="zh-CN" altLang="en-US" dirty="0"/>
              <a:t>分组</a:t>
            </a:r>
            <a:endParaRPr lang="en-US" altLang="zh-CN" dirty="0">
              <a:ea typeface="宋体" pitchFamily="2" charset="-122"/>
            </a:endParaRPr>
          </a:p>
        </p:txBody>
      </p:sp>
      <p:sp>
        <p:nvSpPr>
          <p:cNvPr id="6" name="Rectangle 10"/>
          <p:cNvSpPr>
            <a:spLocks noChangeArrowheads="1"/>
          </p:cNvSpPr>
          <p:nvPr/>
        </p:nvSpPr>
        <p:spPr bwMode="auto">
          <a:xfrm>
            <a:off x="1847849" y="4953000"/>
            <a:ext cx="7839847" cy="1447800"/>
          </a:xfrm>
          <a:prstGeom prst="rect">
            <a:avLst/>
          </a:prstGeom>
          <a:noFill/>
          <a:ln w="9525">
            <a:noFill/>
            <a:miter lim="800000"/>
          </a:ln>
        </p:spPr>
        <p:txBody>
          <a:bodyPr wrap="none" anchor="ctr"/>
          <a:lstStyle/>
          <a:p>
            <a:pPr algn="ctr"/>
            <a:r>
              <a:rPr lang="zh-CN" altLang="en-US" sz="2400" dirty="0">
                <a:ea typeface="宋体" pitchFamily="2" charset="-122"/>
              </a:rPr>
              <a:t>密文</a:t>
            </a:r>
            <a:r>
              <a:rPr lang="en-US" altLang="zh-CN" sz="2400" dirty="0"/>
              <a:t>C</a:t>
            </a:r>
            <a:r>
              <a:rPr lang="en-US" altLang="zh-CN" sz="2400" dirty="0">
                <a:ea typeface="宋体" pitchFamily="2" charset="-122"/>
              </a:rPr>
              <a:t> = M</a:t>
            </a:r>
            <a:r>
              <a:rPr lang="en-US" altLang="zh-CN" sz="2400" baseline="30000" dirty="0">
                <a:ea typeface="宋体" pitchFamily="2" charset="-122"/>
              </a:rPr>
              <a:t>e</a:t>
            </a:r>
            <a:r>
              <a:rPr lang="en-US" altLang="zh-CN" sz="2400" dirty="0">
                <a:ea typeface="宋体" pitchFamily="2" charset="-122"/>
              </a:rPr>
              <a:t> mod n</a:t>
            </a:r>
            <a:endParaRPr lang="en-US" altLang="zh-CN" sz="2400" dirty="0">
              <a:ea typeface="宋体" pitchFamily="2" charset="-122"/>
            </a:endParaRPr>
          </a:p>
          <a:p>
            <a:pPr algn="ctr"/>
            <a:r>
              <a:rPr lang="zh-CN" altLang="en-US" sz="2000" dirty="0">
                <a:ea typeface="宋体" pitchFamily="2" charset="-122"/>
              </a:rPr>
              <a:t>解密时候，也要使用相应的去填充方法</a:t>
            </a:r>
            <a:endParaRPr lang="zh-CN" altLang="en-US" sz="2000" dirty="0">
              <a:ea typeface="宋体" pitchFamily="2" charset="-122"/>
            </a:endParaRPr>
          </a:p>
          <a:p>
            <a:pPr algn="ctr"/>
            <a:r>
              <a:rPr lang="zh-CN" altLang="en-US" sz="2000" dirty="0">
                <a:ea typeface="宋体" pitchFamily="2" charset="-122"/>
              </a:rPr>
              <a:t>现有的填充算法标准，可以参考</a:t>
            </a:r>
            <a:r>
              <a:rPr lang="en-US" altLang="zh-CN" sz="2000" dirty="0">
                <a:ea typeface="宋体" pitchFamily="2" charset="-122"/>
              </a:rPr>
              <a:t>PKCS#1</a:t>
            </a:r>
            <a:r>
              <a:rPr lang="zh-CN" altLang="en-US" sz="2000" dirty="0">
                <a:ea typeface="宋体" pitchFamily="2" charset="-122"/>
              </a:rPr>
              <a:t>文档</a:t>
            </a:r>
            <a:endParaRPr lang="en-US" altLang="zh-CN" sz="2000" dirty="0">
              <a:ea typeface="宋体" pitchFamily="2" charset="-122"/>
            </a:endParaRPr>
          </a:p>
          <a:p>
            <a:pPr algn="ctr"/>
            <a:r>
              <a:rPr lang="zh-CN" altLang="en-US" sz="2000" dirty="0">
                <a:ea typeface="宋体" pitchFamily="2" charset="-122"/>
              </a:rPr>
              <a:t>更安全的填充方案，</a:t>
            </a:r>
            <a:r>
              <a:rPr lang="en-US" altLang="zh-CN" sz="2000" dirty="0">
                <a:ea typeface="宋体" pitchFamily="2" charset="-122"/>
              </a:rPr>
              <a:t>OAEP</a:t>
            </a:r>
            <a:endParaRPr lang="zh-CN" altLang="en-US" sz="2000" dirty="0">
              <a:ea typeface="宋体" pitchFamily="2" charset="-122"/>
            </a:endParaRPr>
          </a:p>
        </p:txBody>
      </p:sp>
      <p:sp>
        <p:nvSpPr>
          <p:cNvPr id="7" name="Rectangle 12"/>
          <p:cNvSpPr>
            <a:spLocks noChangeArrowheads="1"/>
          </p:cNvSpPr>
          <p:nvPr/>
        </p:nvSpPr>
        <p:spPr bwMode="auto">
          <a:xfrm>
            <a:off x="2209800" y="2362200"/>
            <a:ext cx="914400" cy="381000"/>
          </a:xfrm>
          <a:prstGeom prst="rect">
            <a:avLst/>
          </a:prstGeom>
          <a:noFill/>
          <a:ln w="9525">
            <a:noFill/>
            <a:miter lim="800000"/>
          </a:ln>
        </p:spPr>
        <p:txBody>
          <a:bodyPr wrap="none" anchor="ctr"/>
          <a:lstStyle/>
          <a:p>
            <a:pPr algn="ctr"/>
            <a:r>
              <a:rPr lang="en-US" altLang="zh-CN">
                <a:ea typeface="宋体" pitchFamily="2" charset="-122"/>
              </a:rPr>
              <a:t>n</a:t>
            </a:r>
            <a:endParaRPr lang="en-US" altLang="zh-CN">
              <a:ea typeface="宋体" pitchFamily="2" charset="-122"/>
            </a:endParaRPr>
          </a:p>
        </p:txBody>
      </p:sp>
      <p:sp>
        <p:nvSpPr>
          <p:cNvPr id="8" name="Rectangle 13"/>
          <p:cNvSpPr>
            <a:spLocks noChangeArrowheads="1"/>
          </p:cNvSpPr>
          <p:nvPr/>
        </p:nvSpPr>
        <p:spPr bwMode="auto">
          <a:xfrm>
            <a:off x="3648075" y="2514600"/>
            <a:ext cx="5791200" cy="609600"/>
          </a:xfrm>
          <a:prstGeom prst="rect">
            <a:avLst/>
          </a:prstGeom>
          <a:solidFill>
            <a:schemeClr val="accent1"/>
          </a:solidFill>
          <a:ln w="9525">
            <a:solidFill>
              <a:schemeClr val="tx1"/>
            </a:solidFill>
            <a:miter lim="800000"/>
          </a:ln>
        </p:spPr>
        <p:txBody>
          <a:bodyPr wrap="none" anchor="ctr"/>
          <a:lstStyle/>
          <a:p>
            <a:pPr algn="ctr"/>
            <a:r>
              <a:rPr lang="zh-CN" altLang="en-US">
                <a:ea typeface="宋体" pitchFamily="2" charset="-122"/>
              </a:rPr>
              <a:t>5498531458934734573475347530575</a:t>
            </a:r>
            <a:r>
              <a:rPr lang="en-US" altLang="zh-CN">
                <a:ea typeface="宋体" pitchFamily="2" charset="-122"/>
              </a:rPr>
              <a:t>facb</a:t>
            </a:r>
            <a:endParaRPr lang="en-US" altLang="zh-CN">
              <a:ea typeface="宋体" pitchFamily="2" charset="-122"/>
            </a:endParaRPr>
          </a:p>
        </p:txBody>
      </p:sp>
      <p:sp>
        <p:nvSpPr>
          <p:cNvPr id="9" name="Line 15"/>
          <p:cNvSpPr>
            <a:spLocks noChangeShapeType="1"/>
          </p:cNvSpPr>
          <p:nvPr/>
        </p:nvSpPr>
        <p:spPr bwMode="auto">
          <a:xfrm>
            <a:off x="3648075" y="2286000"/>
            <a:ext cx="5715000" cy="0"/>
          </a:xfrm>
          <a:prstGeom prst="line">
            <a:avLst/>
          </a:prstGeom>
          <a:noFill/>
          <a:ln w="9525">
            <a:solidFill>
              <a:schemeClr val="tx1"/>
            </a:solidFill>
            <a:miter lim="800000"/>
            <a:headEnd type="triangle" w="med" len="med"/>
            <a:tailEnd type="triangle" w="med" len="med"/>
          </a:ln>
        </p:spPr>
        <p:txBody>
          <a:bodyPr wrap="none"/>
          <a:lstStyle/>
          <a:p>
            <a:endParaRPr lang="zh-CN" altLang="en-US"/>
          </a:p>
        </p:txBody>
      </p:sp>
      <p:sp>
        <p:nvSpPr>
          <p:cNvPr id="10" name="Rectangle 16"/>
          <p:cNvSpPr>
            <a:spLocks noChangeArrowheads="1"/>
          </p:cNvSpPr>
          <p:nvPr/>
        </p:nvSpPr>
        <p:spPr bwMode="auto">
          <a:xfrm>
            <a:off x="6086475" y="1905000"/>
            <a:ext cx="914400" cy="381000"/>
          </a:xfrm>
          <a:prstGeom prst="rect">
            <a:avLst/>
          </a:prstGeom>
          <a:noFill/>
          <a:ln w="9525">
            <a:noFill/>
            <a:miter lim="800000"/>
          </a:ln>
        </p:spPr>
        <p:txBody>
          <a:bodyPr wrap="none" anchor="ctr"/>
          <a:lstStyle/>
          <a:p>
            <a:pPr algn="ctr"/>
            <a:r>
              <a:rPr lang="en-US" altLang="zh-CN" dirty="0">
                <a:ea typeface="宋体" pitchFamily="2" charset="-122"/>
              </a:rPr>
              <a:t>1024 bits</a:t>
            </a:r>
            <a:endParaRPr lang="en-US" altLang="zh-CN" dirty="0">
              <a:ea typeface="宋体" pitchFamily="2" charset="-122"/>
            </a:endParaRPr>
          </a:p>
        </p:txBody>
      </p:sp>
      <p:sp>
        <p:nvSpPr>
          <p:cNvPr id="11" name="Rectangle 17"/>
          <p:cNvSpPr>
            <a:spLocks noChangeArrowheads="1"/>
          </p:cNvSpPr>
          <p:nvPr/>
        </p:nvSpPr>
        <p:spPr bwMode="auto">
          <a:xfrm>
            <a:off x="5629275" y="3581400"/>
            <a:ext cx="3810000" cy="609600"/>
          </a:xfrm>
          <a:prstGeom prst="rect">
            <a:avLst/>
          </a:prstGeom>
          <a:solidFill>
            <a:schemeClr val="accent1"/>
          </a:solidFill>
          <a:ln w="9525">
            <a:solidFill>
              <a:schemeClr val="tx1"/>
            </a:solidFill>
            <a:miter lim="800000"/>
          </a:ln>
        </p:spPr>
        <p:txBody>
          <a:bodyPr wrap="none" anchor="ctr"/>
          <a:lstStyle/>
          <a:p>
            <a:pPr algn="ctr"/>
            <a:r>
              <a:rPr lang="zh-CN" altLang="en-US">
                <a:ea typeface="宋体" pitchFamily="2" charset="-122"/>
              </a:rPr>
              <a:t>8934734573475347530575</a:t>
            </a:r>
            <a:endParaRPr lang="zh-CN" altLang="en-US">
              <a:ea typeface="宋体" pitchFamily="2" charset="-122"/>
            </a:endParaRPr>
          </a:p>
        </p:txBody>
      </p:sp>
      <p:sp>
        <p:nvSpPr>
          <p:cNvPr id="12" name="Rectangle 18"/>
          <p:cNvSpPr>
            <a:spLocks noChangeArrowheads="1"/>
          </p:cNvSpPr>
          <p:nvPr/>
        </p:nvSpPr>
        <p:spPr bwMode="auto">
          <a:xfrm>
            <a:off x="3648075" y="3581400"/>
            <a:ext cx="1752600" cy="609600"/>
          </a:xfrm>
          <a:prstGeom prst="rect">
            <a:avLst/>
          </a:prstGeom>
          <a:solidFill>
            <a:schemeClr val="accent1"/>
          </a:solidFill>
          <a:ln w="9525">
            <a:solidFill>
              <a:schemeClr val="tx1"/>
            </a:solidFill>
            <a:miter lim="800000"/>
          </a:ln>
        </p:spPr>
        <p:txBody>
          <a:bodyPr wrap="none" anchor="ctr"/>
          <a:lstStyle/>
          <a:p>
            <a:pPr algn="ctr"/>
            <a:r>
              <a:rPr lang="zh-CN" altLang="en-US">
                <a:ea typeface="宋体" pitchFamily="2" charset="-122"/>
              </a:rPr>
              <a:t>0064218764</a:t>
            </a:r>
            <a:endParaRPr lang="zh-CN" altLang="en-US">
              <a:ea typeface="宋体" pitchFamily="2" charset="-122"/>
            </a:endParaRPr>
          </a:p>
        </p:txBody>
      </p:sp>
      <p:sp>
        <p:nvSpPr>
          <p:cNvPr id="13" name="Rectangle 19"/>
          <p:cNvSpPr>
            <a:spLocks noChangeArrowheads="1"/>
          </p:cNvSpPr>
          <p:nvPr/>
        </p:nvSpPr>
        <p:spPr bwMode="auto">
          <a:xfrm>
            <a:off x="4029075" y="4343400"/>
            <a:ext cx="1981200" cy="381000"/>
          </a:xfrm>
          <a:prstGeom prst="rect">
            <a:avLst/>
          </a:prstGeom>
          <a:noFill/>
          <a:ln w="9525">
            <a:noFill/>
            <a:miter lim="800000"/>
          </a:ln>
        </p:spPr>
        <p:txBody>
          <a:bodyPr wrap="none" anchor="ctr"/>
          <a:lstStyle/>
          <a:p>
            <a:pPr algn="ctr"/>
            <a:r>
              <a:rPr lang="zh-CN" altLang="en-US">
                <a:ea typeface="宋体" pitchFamily="2" charset="-122"/>
              </a:rPr>
              <a:t>填充             ||    </a:t>
            </a:r>
            <a:endParaRPr lang="en-US" altLang="zh-CN">
              <a:ea typeface="宋体"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4294967295"/>
          </p:nvPr>
        </p:nvSpPr>
        <p:spPr>
          <a:xfrm>
            <a:off x="8305800" y="6172200"/>
            <a:ext cx="1905000" cy="457200"/>
          </a:xfrm>
          <a:prstGeom prst="rect">
            <a:avLst/>
          </a:prstGeom>
          <a:noFill/>
        </p:spPr>
        <p:txBody>
          <a:bodyPr/>
          <a:lstStyle/>
          <a:p>
            <a:fld id="{A559A1FE-2A49-41D4-BA64-AABA88790400}" type="slidenum">
              <a:rPr lang="zh-CN" altLang="en-US" smtClean="0"/>
            </a:fld>
            <a:endParaRPr lang="en-US" altLang="zh-CN"/>
          </a:p>
        </p:txBody>
      </p:sp>
      <p:sp>
        <p:nvSpPr>
          <p:cNvPr id="79875" name="Rectangle 2"/>
          <p:cNvSpPr>
            <a:spLocks noGrp="1" noChangeArrowheads="1"/>
          </p:cNvSpPr>
          <p:nvPr>
            <p:ph type="title"/>
          </p:nvPr>
        </p:nvSpPr>
        <p:spPr/>
        <p:txBody>
          <a:bodyPr/>
          <a:lstStyle/>
          <a:p>
            <a:pPr eaLnBrk="1" hangingPunct="1"/>
            <a:r>
              <a:rPr lang="en-US" altLang="zh-CN" dirty="0">
                <a:ea typeface="宋体" pitchFamily="2" charset="-122"/>
              </a:rPr>
              <a:t>RSA </a:t>
            </a:r>
            <a:r>
              <a:rPr lang="zh-CN" altLang="en-US" dirty="0">
                <a:ea typeface="宋体" pitchFamily="2" charset="-122"/>
              </a:rPr>
              <a:t>算法安全问题</a:t>
            </a:r>
            <a:endParaRPr lang="en-US" altLang="zh-CN" dirty="0">
              <a:ea typeface="宋体" pitchFamily="2" charset="-122"/>
            </a:endParaRPr>
          </a:p>
        </p:txBody>
      </p:sp>
      <p:sp>
        <p:nvSpPr>
          <p:cNvPr id="79876" name="Rectangle 3"/>
          <p:cNvSpPr>
            <a:spLocks noGrp="1" noChangeArrowheads="1"/>
          </p:cNvSpPr>
          <p:nvPr>
            <p:ph type="body" idx="1"/>
          </p:nvPr>
        </p:nvSpPr>
        <p:spPr/>
        <p:txBody>
          <a:bodyPr/>
          <a:lstStyle/>
          <a:p>
            <a:r>
              <a:rPr lang="en-US" altLang="zh-CN" dirty="0">
                <a:ea typeface="宋体" pitchFamily="2" charset="-122"/>
              </a:rPr>
              <a:t>RSA</a:t>
            </a:r>
            <a:r>
              <a:rPr lang="zh-CN" altLang="en-US" dirty="0">
                <a:ea typeface="宋体" pitchFamily="2" charset="-122"/>
              </a:rPr>
              <a:t>公司在</a:t>
            </a:r>
            <a:r>
              <a:rPr lang="en-US" altLang="zh-CN" dirty="0">
                <a:ea typeface="宋体" pitchFamily="2" charset="-122"/>
              </a:rPr>
              <a:t>1991</a:t>
            </a:r>
            <a:r>
              <a:rPr lang="zh-CN" altLang="en-US" dirty="0"/>
              <a:t>启动</a:t>
            </a:r>
            <a:r>
              <a:rPr lang="en-US" altLang="zh-CN" b="1" dirty="0"/>
              <a:t>RSA Factoring Challenge</a:t>
            </a:r>
            <a:endParaRPr lang="en-US" altLang="zh-CN" b="1" dirty="0"/>
          </a:p>
          <a:p>
            <a:pPr lvl="1"/>
            <a:r>
              <a:rPr lang="zh-CN" altLang="en-US" dirty="0">
                <a:ea typeface="宋体" pitchFamily="2" charset="-122"/>
              </a:rPr>
              <a:t>悬赏对于</a:t>
            </a:r>
            <a:r>
              <a:rPr lang="en-US" altLang="zh-CN" dirty="0">
                <a:ea typeface="宋体" pitchFamily="2" charset="-122"/>
              </a:rPr>
              <a:t>n</a:t>
            </a:r>
            <a:r>
              <a:rPr lang="zh-CN" altLang="en-US" dirty="0">
                <a:ea typeface="宋体" pitchFamily="2" charset="-122"/>
              </a:rPr>
              <a:t>的分解</a:t>
            </a:r>
            <a:endParaRPr lang="en-US" altLang="zh-CN" dirty="0">
              <a:ea typeface="宋体" pitchFamily="2" charset="-122"/>
            </a:endParaRPr>
          </a:p>
          <a:p>
            <a:pPr lvl="1"/>
            <a:r>
              <a:rPr lang="zh-CN" altLang="en-US" dirty="0"/>
              <a:t>该项目于</a:t>
            </a:r>
            <a:r>
              <a:rPr lang="en-US" altLang="zh-CN" dirty="0"/>
              <a:t>2007</a:t>
            </a:r>
            <a:r>
              <a:rPr lang="zh-CN" altLang="en-US" dirty="0"/>
              <a:t>年结束</a:t>
            </a:r>
            <a:endParaRPr lang="en-US" altLang="zh-CN" dirty="0"/>
          </a:p>
          <a:p>
            <a:pPr lvl="1"/>
            <a:r>
              <a:rPr lang="zh-CN" altLang="en-US" dirty="0"/>
              <a:t>到目前为止，</a:t>
            </a:r>
            <a:r>
              <a:rPr lang="en-US" altLang="zh-CN" dirty="0"/>
              <a:t> RSA-768</a:t>
            </a:r>
            <a:r>
              <a:rPr lang="zh-CN" altLang="en-US" dirty="0"/>
              <a:t>在200</a:t>
            </a:r>
            <a:r>
              <a:rPr lang="en-US" altLang="zh-CN" dirty="0"/>
              <a:t>9</a:t>
            </a:r>
            <a:r>
              <a:rPr lang="zh-CN" altLang="en-US" dirty="0"/>
              <a:t>.1</a:t>
            </a:r>
            <a:r>
              <a:rPr lang="en-US" altLang="zh-CN" dirty="0"/>
              <a:t>2</a:t>
            </a:r>
            <a:r>
              <a:rPr lang="zh-CN" altLang="en-US" dirty="0"/>
              <a:t>被分解</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密码编码学分类</a:t>
            </a:r>
            <a:endParaRPr lang="zh-CN" altLang="en-US" dirty="0"/>
          </a:p>
        </p:txBody>
      </p:sp>
      <p:sp>
        <p:nvSpPr>
          <p:cNvPr id="3" name="内容占位符 2"/>
          <p:cNvSpPr>
            <a:spLocks noGrp="1"/>
          </p:cNvSpPr>
          <p:nvPr>
            <p:ph idx="1"/>
          </p:nvPr>
        </p:nvSpPr>
        <p:spPr/>
        <p:txBody>
          <a:bodyPr>
            <a:normAutofit lnSpcReduction="10000"/>
          </a:bodyPr>
          <a:lstStyle/>
          <a:p>
            <a:pPr>
              <a:lnSpc>
                <a:spcPct val="90000"/>
              </a:lnSpc>
            </a:pPr>
            <a:r>
              <a:rPr lang="zh-CN" altLang="en-US" dirty="0"/>
              <a:t>将明文转换为密文操作的类型</a:t>
            </a:r>
            <a:endParaRPr lang="zh-CN" altLang="en-US" dirty="0"/>
          </a:p>
          <a:p>
            <a:pPr lvl="1">
              <a:lnSpc>
                <a:spcPct val="90000"/>
              </a:lnSpc>
            </a:pPr>
            <a:r>
              <a:rPr lang="zh-CN" altLang="en-US" dirty="0"/>
              <a:t>代换</a:t>
            </a:r>
            <a:endParaRPr lang="zh-CN" altLang="en-US" dirty="0"/>
          </a:p>
          <a:p>
            <a:pPr lvl="1">
              <a:lnSpc>
                <a:spcPct val="90000"/>
              </a:lnSpc>
            </a:pPr>
            <a:r>
              <a:rPr lang="zh-CN" altLang="en-US" dirty="0"/>
              <a:t>置换</a:t>
            </a:r>
            <a:endParaRPr lang="en-US" altLang="zh-CN" dirty="0"/>
          </a:p>
          <a:p>
            <a:pPr>
              <a:lnSpc>
                <a:spcPct val="90000"/>
              </a:lnSpc>
            </a:pPr>
            <a:r>
              <a:rPr lang="zh-CN" altLang="en-US" dirty="0"/>
              <a:t>所使用密钥的数量</a:t>
            </a:r>
            <a:endParaRPr lang="zh-CN" altLang="en-US" dirty="0"/>
          </a:p>
          <a:p>
            <a:pPr lvl="1">
              <a:lnSpc>
                <a:spcPct val="90000"/>
              </a:lnSpc>
            </a:pPr>
            <a:r>
              <a:rPr lang="zh-CN" altLang="en-US" dirty="0"/>
              <a:t>对称加密</a:t>
            </a:r>
            <a:endParaRPr lang="zh-CN" altLang="en-US" dirty="0"/>
          </a:p>
          <a:p>
            <a:pPr lvl="1">
              <a:lnSpc>
                <a:spcPct val="90000"/>
              </a:lnSpc>
            </a:pPr>
            <a:r>
              <a:rPr lang="zh-CN" altLang="en-US" dirty="0"/>
              <a:t>非对称加密</a:t>
            </a:r>
            <a:endParaRPr lang="zh-CN" altLang="en-US" dirty="0"/>
          </a:p>
          <a:p>
            <a:pPr>
              <a:lnSpc>
                <a:spcPct val="90000"/>
              </a:lnSpc>
            </a:pPr>
            <a:r>
              <a:rPr lang="zh-CN" altLang="en-US" dirty="0"/>
              <a:t>明文处理的方式</a:t>
            </a:r>
            <a:endParaRPr lang="zh-CN" altLang="en-US" dirty="0"/>
          </a:p>
          <a:p>
            <a:pPr lvl="1">
              <a:lnSpc>
                <a:spcPct val="90000"/>
              </a:lnSpc>
            </a:pPr>
            <a:r>
              <a:rPr lang="zh-CN" altLang="en-US" dirty="0"/>
              <a:t>分组加密</a:t>
            </a:r>
            <a:endParaRPr lang="zh-CN" altLang="en-US" dirty="0"/>
          </a:p>
          <a:p>
            <a:pPr lvl="1">
              <a:lnSpc>
                <a:spcPct val="90000"/>
              </a:lnSpc>
            </a:pPr>
            <a:r>
              <a:rPr lang="zh-CN" altLang="en-US" dirty="0"/>
              <a:t>流加密</a:t>
            </a:r>
            <a:endParaRPr lang="zh-CN" altLang="en-US" dirty="0"/>
          </a:p>
          <a:p>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4294967295"/>
          </p:nvPr>
        </p:nvSpPr>
        <p:spPr>
          <a:xfrm>
            <a:off x="8305800" y="6172200"/>
            <a:ext cx="1905000" cy="457200"/>
          </a:xfrm>
          <a:prstGeom prst="rect">
            <a:avLst/>
          </a:prstGeom>
          <a:noFill/>
        </p:spPr>
        <p:txBody>
          <a:bodyPr/>
          <a:lstStyle/>
          <a:p>
            <a:fld id="{57B9AA37-9107-4C1B-BAC3-5E29DA822A48}" type="slidenum">
              <a:rPr lang="zh-CN" altLang="en-US" smtClean="0"/>
            </a:fld>
            <a:endParaRPr lang="en-US" altLang="zh-CN"/>
          </a:p>
        </p:txBody>
      </p:sp>
      <p:sp>
        <p:nvSpPr>
          <p:cNvPr id="80899" name="Rectangle 2"/>
          <p:cNvSpPr>
            <a:spLocks noGrp="1" noChangeArrowheads="1"/>
          </p:cNvSpPr>
          <p:nvPr>
            <p:ph type="title"/>
          </p:nvPr>
        </p:nvSpPr>
        <p:spPr/>
        <p:txBody>
          <a:bodyPr/>
          <a:lstStyle/>
          <a:p>
            <a:pPr eaLnBrk="1" hangingPunct="1"/>
            <a:r>
              <a:rPr lang="en-US" altLang="zh-CN" dirty="0" err="1">
                <a:ea typeface="宋体" pitchFamily="2" charset="-122"/>
              </a:rPr>
              <a:t>ElGamal</a:t>
            </a:r>
            <a:r>
              <a:rPr lang="zh-CN" altLang="en-US" dirty="0">
                <a:ea typeface="宋体" pitchFamily="2" charset="-122"/>
              </a:rPr>
              <a:t>算法</a:t>
            </a:r>
            <a:endParaRPr lang="zh-CN" altLang="en-US" dirty="0">
              <a:ea typeface="宋体" pitchFamily="2" charset="-122"/>
            </a:endParaRPr>
          </a:p>
        </p:txBody>
      </p:sp>
      <p:sp>
        <p:nvSpPr>
          <p:cNvPr id="80900" name="Rectangle 3"/>
          <p:cNvSpPr>
            <a:spLocks noGrp="1" noChangeArrowheads="1"/>
          </p:cNvSpPr>
          <p:nvPr>
            <p:ph type="body" idx="1"/>
          </p:nvPr>
        </p:nvSpPr>
        <p:spPr/>
        <p:txBody>
          <a:bodyPr/>
          <a:lstStyle/>
          <a:p>
            <a:pPr eaLnBrk="1" hangingPunct="1"/>
            <a:r>
              <a:rPr lang="zh-CN" altLang="en-US" dirty="0">
                <a:ea typeface="宋体" pitchFamily="2" charset="-122"/>
              </a:rPr>
              <a:t>由</a:t>
            </a:r>
            <a:r>
              <a:rPr lang="en-US" altLang="zh-CN" dirty="0" err="1">
                <a:ea typeface="宋体" pitchFamily="2" charset="-122"/>
              </a:rPr>
              <a:t>ElGamal</a:t>
            </a:r>
            <a:r>
              <a:rPr lang="zh-CN" altLang="en-US" dirty="0">
                <a:ea typeface="宋体" pitchFamily="2" charset="-122"/>
              </a:rPr>
              <a:t>在1985年提出的</a:t>
            </a:r>
            <a:endParaRPr lang="zh-CN" altLang="en-US" dirty="0">
              <a:ea typeface="宋体" pitchFamily="2" charset="-122"/>
            </a:endParaRPr>
          </a:p>
          <a:p>
            <a:pPr eaLnBrk="1" hangingPunct="1"/>
            <a:r>
              <a:rPr lang="zh-CN" altLang="en-US" dirty="0">
                <a:ea typeface="宋体" pitchFamily="2" charset="-122"/>
              </a:rPr>
              <a:t>可用于加解密和签名</a:t>
            </a:r>
            <a:endParaRPr lang="zh-CN" altLang="en-US" dirty="0">
              <a:ea typeface="宋体" pitchFamily="2" charset="-122"/>
            </a:endParaRPr>
          </a:p>
          <a:p>
            <a:pPr lvl="1" eaLnBrk="1" hangingPunct="1"/>
            <a:r>
              <a:rPr lang="en-US" altLang="zh-CN" dirty="0">
                <a:ea typeface="宋体" pitchFamily="2" charset="-122"/>
              </a:rPr>
              <a:t>RSA</a:t>
            </a:r>
            <a:r>
              <a:rPr lang="zh-CN" altLang="en-US" dirty="0">
                <a:ea typeface="宋体" pitchFamily="2" charset="-122"/>
              </a:rPr>
              <a:t>算法中，加解密和签名是完全互逆的</a:t>
            </a:r>
            <a:endParaRPr lang="zh-CN" altLang="en-US" dirty="0">
              <a:ea typeface="宋体" pitchFamily="2" charset="-122"/>
            </a:endParaRPr>
          </a:p>
          <a:p>
            <a:pPr lvl="1" eaLnBrk="1" hangingPunct="1"/>
            <a:r>
              <a:rPr lang="en-US" altLang="zh-CN" dirty="0" err="1">
                <a:ea typeface="宋体" pitchFamily="2" charset="-122"/>
              </a:rPr>
              <a:t>ElGamal</a:t>
            </a:r>
            <a:r>
              <a:rPr lang="zh-CN" altLang="en-US" dirty="0">
                <a:ea typeface="宋体" pitchFamily="2" charset="-122"/>
              </a:rPr>
              <a:t>算法的加解密和签名有差异</a:t>
            </a:r>
            <a:endParaRPr lang="en-US" altLang="zh-CN" dirty="0">
              <a:ea typeface="宋体" pitchFamily="2" charset="-122"/>
            </a:endParaRPr>
          </a:p>
          <a:p>
            <a:r>
              <a:rPr lang="zh-CN" altLang="en-US" dirty="0">
                <a:ea typeface="宋体" pitchFamily="2" charset="-122"/>
              </a:rPr>
              <a:t>安全性基于计算离散对数的困难性</a:t>
            </a:r>
            <a:endParaRPr lang="zh-CN" altLang="en-US" dirty="0">
              <a:ea typeface="宋体"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ElGamal</a:t>
            </a:r>
            <a:r>
              <a:rPr lang="zh-CN" altLang="en-US" dirty="0"/>
              <a:t>算法的密钥</a:t>
            </a:r>
            <a:endParaRPr lang="zh-CN" altLang="en-US" dirty="0"/>
          </a:p>
        </p:txBody>
      </p:sp>
      <p:sp>
        <p:nvSpPr>
          <p:cNvPr id="3" name="内容占位符 2"/>
          <p:cNvSpPr>
            <a:spLocks noGrp="1"/>
          </p:cNvSpPr>
          <p:nvPr>
            <p:ph idx="1"/>
          </p:nvPr>
        </p:nvSpPr>
        <p:spPr/>
        <p:txBody>
          <a:bodyPr/>
          <a:lstStyle/>
          <a:p>
            <a:r>
              <a:rPr lang="zh-CN" altLang="en-US" dirty="0"/>
              <a:t>密钥生成</a:t>
            </a:r>
            <a:endParaRPr lang="zh-CN" altLang="en-US" dirty="0"/>
          </a:p>
          <a:p>
            <a:pPr lvl="1"/>
            <a:r>
              <a:rPr lang="zh-CN" altLang="en-US" b="1" dirty="0"/>
              <a:t>选择大素数</a:t>
            </a:r>
            <a:r>
              <a:rPr lang="en-US" altLang="zh-CN" b="1" dirty="0"/>
              <a:t>p，</a:t>
            </a:r>
            <a:r>
              <a:rPr lang="zh-CN" altLang="en-US" b="1" dirty="0"/>
              <a:t>获得素域的本元根</a:t>
            </a:r>
            <a:r>
              <a:rPr lang="en-US" altLang="zh-CN" b="1" dirty="0"/>
              <a:t>g 【</a:t>
            </a:r>
            <a:r>
              <a:rPr lang="zh-CN" altLang="en-US" b="1" dirty="0"/>
              <a:t>公开参数</a:t>
            </a:r>
            <a:r>
              <a:rPr lang="en-US" altLang="zh-CN" b="1" dirty="0"/>
              <a:t>】</a:t>
            </a:r>
            <a:endParaRPr lang="en-US" altLang="zh-CN" b="1" dirty="0"/>
          </a:p>
          <a:p>
            <a:pPr lvl="2"/>
            <a:r>
              <a:rPr lang="zh-CN" altLang="en-US" dirty="0"/>
              <a:t>素数</a:t>
            </a:r>
            <a:r>
              <a:rPr lang="en-US" altLang="zh-CN" dirty="0"/>
              <a:t>p</a:t>
            </a:r>
            <a:r>
              <a:rPr lang="zh-CN" altLang="en-US" dirty="0"/>
              <a:t>的本元根，其幂可以产生</a:t>
            </a:r>
            <a:r>
              <a:rPr lang="en-US" altLang="zh-CN" dirty="0"/>
              <a:t>1</a:t>
            </a:r>
            <a:r>
              <a:rPr lang="zh-CN" altLang="en-US" dirty="0"/>
              <a:t>至</a:t>
            </a:r>
            <a:r>
              <a:rPr lang="en-US" altLang="zh-CN" dirty="0"/>
              <a:t>p-1</a:t>
            </a:r>
            <a:r>
              <a:rPr lang="zh-CN" altLang="en-US" dirty="0"/>
              <a:t>之间的所有整数</a:t>
            </a:r>
            <a:endParaRPr lang="en-US" altLang="zh-CN" dirty="0"/>
          </a:p>
          <a:p>
            <a:pPr lvl="3"/>
            <a:r>
              <a:rPr lang="zh-CN" altLang="en-US" dirty="0"/>
              <a:t>即</a:t>
            </a:r>
            <a:r>
              <a:rPr lang="en-US" altLang="zh-CN" dirty="0"/>
              <a:t>g mod p, g</a:t>
            </a:r>
            <a:r>
              <a:rPr lang="en-US" altLang="zh-CN" baseline="30000" dirty="0"/>
              <a:t>2</a:t>
            </a:r>
            <a:r>
              <a:rPr lang="en-US" altLang="zh-CN" dirty="0"/>
              <a:t>mod p,……, g</a:t>
            </a:r>
            <a:r>
              <a:rPr lang="en-US" altLang="zh-CN" baseline="30000" dirty="0"/>
              <a:t>p-1</a:t>
            </a:r>
            <a:r>
              <a:rPr lang="en-US" altLang="zh-CN" dirty="0"/>
              <a:t>mod p</a:t>
            </a:r>
            <a:r>
              <a:rPr lang="zh-CN" altLang="en-US" dirty="0"/>
              <a:t>各不相同</a:t>
            </a:r>
            <a:endParaRPr lang="en-US" altLang="zh-CN" dirty="0"/>
          </a:p>
          <a:p>
            <a:pPr lvl="1"/>
            <a:r>
              <a:rPr lang="zh-CN" altLang="en-US" dirty="0"/>
              <a:t>任选</a:t>
            </a:r>
            <a:r>
              <a:rPr lang="en-US" altLang="zh-CN" dirty="0" err="1"/>
              <a:t>x，x</a:t>
            </a:r>
            <a:r>
              <a:rPr lang="en-US" altLang="zh-CN" dirty="0"/>
              <a:t>&lt;p-1</a:t>
            </a:r>
            <a:r>
              <a:rPr lang="zh-CN" altLang="en-US" dirty="0"/>
              <a:t>，作为私钥</a:t>
            </a:r>
            <a:endParaRPr lang="zh-CN" altLang="en-US" dirty="0"/>
          </a:p>
          <a:p>
            <a:pPr lvl="1"/>
            <a:r>
              <a:rPr lang="zh-CN" altLang="en-US" dirty="0"/>
              <a:t>计算</a:t>
            </a:r>
            <a:r>
              <a:rPr lang="en-US" altLang="zh-CN" dirty="0"/>
              <a:t>y=</a:t>
            </a:r>
            <a:r>
              <a:rPr lang="en-US" altLang="zh-CN" dirty="0" err="1"/>
              <a:t>g</a:t>
            </a:r>
            <a:r>
              <a:rPr lang="en-US" altLang="zh-CN" baseline="30000" dirty="0" err="1"/>
              <a:t>x</a:t>
            </a:r>
            <a:r>
              <a:rPr lang="en-US" altLang="zh-CN" dirty="0"/>
              <a:t> mod p，</a:t>
            </a:r>
            <a:r>
              <a:rPr lang="zh-CN" altLang="en-US" dirty="0"/>
              <a:t>则</a:t>
            </a:r>
            <a:r>
              <a:rPr lang="en-US" altLang="zh-CN" dirty="0" err="1"/>
              <a:t>y、g、p</a:t>
            </a:r>
            <a:r>
              <a:rPr lang="zh-CN" altLang="en-US" dirty="0"/>
              <a:t>是公钥</a:t>
            </a:r>
            <a:endParaRPr lang="zh-CN" altLang="en-US" dirty="0"/>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4294967295"/>
          </p:nvPr>
        </p:nvSpPr>
        <p:spPr>
          <a:xfrm>
            <a:off x="8305800" y="6172200"/>
            <a:ext cx="1905000" cy="457200"/>
          </a:xfrm>
          <a:prstGeom prst="rect">
            <a:avLst/>
          </a:prstGeom>
          <a:noFill/>
        </p:spPr>
        <p:txBody>
          <a:bodyPr/>
          <a:lstStyle/>
          <a:p>
            <a:fld id="{BA352D08-3518-4C24-9554-1AFCA339B314}" type="slidenum">
              <a:rPr lang="zh-CN" altLang="en-US" smtClean="0"/>
            </a:fld>
            <a:endParaRPr lang="en-US" altLang="zh-CN"/>
          </a:p>
        </p:txBody>
      </p:sp>
      <p:sp>
        <p:nvSpPr>
          <p:cNvPr id="82947" name="Rectangle 2"/>
          <p:cNvSpPr>
            <a:spLocks noGrp="1" noChangeArrowheads="1"/>
          </p:cNvSpPr>
          <p:nvPr>
            <p:ph type="title"/>
          </p:nvPr>
        </p:nvSpPr>
        <p:spPr/>
        <p:txBody>
          <a:bodyPr/>
          <a:lstStyle/>
          <a:p>
            <a:pPr eaLnBrk="1" hangingPunct="1"/>
            <a:r>
              <a:rPr lang="en-US" altLang="zh-CN">
                <a:ea typeface="宋体" pitchFamily="2" charset="-122"/>
              </a:rPr>
              <a:t>ElGamal</a:t>
            </a:r>
            <a:r>
              <a:rPr lang="zh-CN" altLang="en-US">
                <a:ea typeface="宋体" pitchFamily="2" charset="-122"/>
              </a:rPr>
              <a:t>算法的加解密</a:t>
            </a:r>
            <a:endParaRPr lang="zh-CN" altLang="en-US">
              <a:ea typeface="宋体" pitchFamily="2" charset="-122"/>
            </a:endParaRPr>
          </a:p>
        </p:txBody>
      </p:sp>
      <p:sp>
        <p:nvSpPr>
          <p:cNvPr id="82948" name="Rectangle 3"/>
          <p:cNvSpPr>
            <a:spLocks noGrp="1" noChangeArrowheads="1"/>
          </p:cNvSpPr>
          <p:nvPr>
            <p:ph type="body" idx="1"/>
          </p:nvPr>
        </p:nvSpPr>
        <p:spPr>
          <a:xfrm>
            <a:off x="1097280" y="1845734"/>
            <a:ext cx="10058400" cy="4783666"/>
          </a:xfrm>
        </p:spPr>
        <p:txBody>
          <a:bodyPr>
            <a:normAutofit/>
          </a:bodyPr>
          <a:lstStyle/>
          <a:p>
            <a:pPr eaLnBrk="1" hangingPunct="1">
              <a:lnSpc>
                <a:spcPct val="90000"/>
              </a:lnSpc>
            </a:pPr>
            <a:r>
              <a:rPr lang="en-US" altLang="zh-CN" sz="3200" dirty="0" err="1"/>
              <a:t>PubK</a:t>
            </a:r>
            <a:r>
              <a:rPr lang="en-US" altLang="zh-CN" sz="3200" dirty="0"/>
              <a:t>=(</a:t>
            </a:r>
            <a:r>
              <a:rPr lang="en-US" altLang="zh-CN" sz="3200" dirty="0" err="1"/>
              <a:t>y,g,p</a:t>
            </a:r>
            <a:r>
              <a:rPr lang="en-US" altLang="zh-CN" sz="3200" dirty="0"/>
              <a:t>)</a:t>
            </a:r>
            <a:r>
              <a:rPr lang="zh-CN" altLang="en-US" sz="3200" dirty="0"/>
              <a:t>，</a:t>
            </a:r>
            <a:r>
              <a:rPr lang="en-US" altLang="zh-CN" sz="3200" dirty="0" err="1"/>
              <a:t>PriK</a:t>
            </a:r>
            <a:r>
              <a:rPr lang="en-US" altLang="zh-CN" sz="3200" dirty="0"/>
              <a:t>=x</a:t>
            </a:r>
            <a:endParaRPr lang="en-US" altLang="zh-CN" sz="3200" dirty="0"/>
          </a:p>
          <a:p>
            <a:pPr lvl="1">
              <a:lnSpc>
                <a:spcPct val="90000"/>
              </a:lnSpc>
            </a:pPr>
            <a:r>
              <a:rPr lang="en-US" altLang="zh-CN" sz="2800" dirty="0"/>
              <a:t>y=</a:t>
            </a:r>
            <a:r>
              <a:rPr lang="en-US" altLang="zh-CN" sz="2800" dirty="0" err="1"/>
              <a:t>g</a:t>
            </a:r>
            <a:r>
              <a:rPr lang="en-US" altLang="zh-CN" sz="2800" baseline="30000" dirty="0" err="1"/>
              <a:t>x</a:t>
            </a:r>
            <a:r>
              <a:rPr lang="en-US" altLang="zh-CN" sz="2800" dirty="0"/>
              <a:t> mod p</a:t>
            </a:r>
            <a:endParaRPr lang="zh-CN" altLang="en-US" sz="2800" dirty="0">
              <a:ea typeface="宋体" pitchFamily="2" charset="-122"/>
            </a:endParaRPr>
          </a:p>
        </p:txBody>
      </p:sp>
      <p:sp>
        <p:nvSpPr>
          <p:cNvPr id="2" name="矩形 1"/>
          <p:cNvSpPr/>
          <p:nvPr/>
        </p:nvSpPr>
        <p:spPr>
          <a:xfrm>
            <a:off x="7196546" y="3221904"/>
            <a:ext cx="4123508"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pPr>
            <a:r>
              <a:rPr lang="zh-CN" altLang="en-US" sz="2800" b="1" dirty="0"/>
              <a:t>解密</a:t>
            </a:r>
            <a:endParaRPr lang="zh-CN" altLang="en-US" sz="2800" b="1" dirty="0"/>
          </a:p>
          <a:p>
            <a:pPr lvl="1">
              <a:lnSpc>
                <a:spcPct val="90000"/>
              </a:lnSpc>
            </a:pPr>
            <a:r>
              <a:rPr lang="zh-CN" altLang="en-US" sz="2800" dirty="0"/>
              <a:t>计算</a:t>
            </a:r>
            <a:r>
              <a:rPr lang="en-US" altLang="zh-CN" sz="2800" dirty="0"/>
              <a:t>b(a</a:t>
            </a:r>
            <a:r>
              <a:rPr lang="en-US" altLang="zh-CN" sz="2800" baseline="30000" dirty="0"/>
              <a:t>x</a:t>
            </a:r>
            <a:r>
              <a:rPr lang="en-US" altLang="zh-CN" sz="2800" dirty="0"/>
              <a:t>)</a:t>
            </a:r>
            <a:r>
              <a:rPr lang="en-US" altLang="zh-CN" sz="2800" baseline="30000" dirty="0"/>
              <a:t>-1</a:t>
            </a:r>
            <a:r>
              <a:rPr lang="en-US" altLang="zh-CN" sz="2800" dirty="0"/>
              <a:t> (mod p)</a:t>
            </a:r>
            <a:endParaRPr lang="en-US" altLang="zh-CN" sz="2800" dirty="0"/>
          </a:p>
          <a:p>
            <a:pPr lvl="1">
              <a:lnSpc>
                <a:spcPct val="90000"/>
              </a:lnSpc>
            </a:pPr>
            <a:r>
              <a:rPr lang="en-US" altLang="zh-CN" sz="2800" dirty="0"/>
              <a:t>      = M </a:t>
            </a:r>
            <a:r>
              <a:rPr lang="en-US" altLang="zh-CN" sz="2800" dirty="0" err="1"/>
              <a:t>y</a:t>
            </a:r>
            <a:r>
              <a:rPr lang="en-US" altLang="zh-CN" sz="2800" baseline="30000" dirty="0" err="1"/>
              <a:t>k</a:t>
            </a:r>
            <a:r>
              <a:rPr lang="en-US" altLang="zh-CN" sz="2800" dirty="0"/>
              <a:t> (</a:t>
            </a:r>
            <a:r>
              <a:rPr lang="en-US" altLang="zh-CN" sz="2800" dirty="0" err="1"/>
              <a:t>g</a:t>
            </a:r>
            <a:r>
              <a:rPr lang="en-US" altLang="zh-CN" sz="2800" baseline="30000" dirty="0" err="1"/>
              <a:t>kx</a:t>
            </a:r>
            <a:r>
              <a:rPr lang="en-US" altLang="zh-CN" sz="2800" dirty="0"/>
              <a:t>)</a:t>
            </a:r>
            <a:r>
              <a:rPr lang="en-US" altLang="zh-CN" sz="2800" baseline="30000" dirty="0"/>
              <a:t>-1</a:t>
            </a:r>
            <a:r>
              <a:rPr lang="en-US" altLang="zh-CN" sz="2800" dirty="0"/>
              <a:t>(mod p)</a:t>
            </a:r>
            <a:endParaRPr lang="en-US" altLang="zh-CN" sz="2800" baseline="30000" dirty="0"/>
          </a:p>
          <a:p>
            <a:pPr lvl="1">
              <a:lnSpc>
                <a:spcPct val="90000"/>
              </a:lnSpc>
            </a:pPr>
            <a:r>
              <a:rPr lang="en-US" altLang="zh-CN" sz="2800" baseline="30000" dirty="0"/>
              <a:t>         </a:t>
            </a:r>
            <a:r>
              <a:rPr lang="en-US" altLang="zh-CN" sz="2800" dirty="0"/>
              <a:t>= M </a:t>
            </a:r>
            <a:r>
              <a:rPr lang="en-US" altLang="zh-CN" sz="2800" dirty="0" err="1"/>
              <a:t>g</a:t>
            </a:r>
            <a:r>
              <a:rPr lang="en-US" altLang="zh-CN" sz="2800" baseline="30000" dirty="0" err="1"/>
              <a:t>kx</a:t>
            </a:r>
            <a:r>
              <a:rPr lang="en-US" altLang="zh-CN" sz="2800" dirty="0"/>
              <a:t> g</a:t>
            </a:r>
            <a:r>
              <a:rPr lang="en-US" altLang="zh-CN" sz="2800" baseline="30000" dirty="0"/>
              <a:t>-</a:t>
            </a:r>
            <a:r>
              <a:rPr lang="en-US" altLang="zh-CN" sz="2800" baseline="30000" dirty="0" err="1"/>
              <a:t>kx</a:t>
            </a:r>
            <a:r>
              <a:rPr lang="en-US" altLang="zh-CN" sz="2800" dirty="0"/>
              <a:t>(mod p)</a:t>
            </a:r>
            <a:endParaRPr lang="en-US" altLang="zh-CN" sz="2800" dirty="0"/>
          </a:p>
          <a:p>
            <a:pPr lvl="1">
              <a:lnSpc>
                <a:spcPct val="90000"/>
              </a:lnSpc>
            </a:pPr>
            <a:r>
              <a:rPr lang="en-US" altLang="zh-CN" sz="2800" dirty="0"/>
              <a:t>      = M</a:t>
            </a:r>
            <a:endParaRPr lang="en-US" altLang="zh-CN" sz="2800" baseline="30000" dirty="0"/>
          </a:p>
        </p:txBody>
      </p:sp>
      <p:sp>
        <p:nvSpPr>
          <p:cNvPr id="3" name="矩形 2"/>
          <p:cNvSpPr/>
          <p:nvPr/>
        </p:nvSpPr>
        <p:spPr>
          <a:xfrm>
            <a:off x="705394" y="3137046"/>
            <a:ext cx="6096000" cy="241912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nSpc>
                <a:spcPct val="90000"/>
              </a:lnSpc>
            </a:pPr>
            <a:r>
              <a:rPr lang="zh-CN" altLang="en-US" sz="2800" b="1" dirty="0"/>
              <a:t>加密</a:t>
            </a:r>
            <a:endParaRPr lang="zh-CN" altLang="en-US" sz="2800" b="1" dirty="0"/>
          </a:p>
          <a:p>
            <a:pPr marL="914400" lvl="1" indent="-457200">
              <a:lnSpc>
                <a:spcPct val="90000"/>
              </a:lnSpc>
              <a:buFontTx/>
              <a:buChar char="-"/>
            </a:pPr>
            <a:r>
              <a:rPr lang="zh-CN" altLang="en-US" sz="2800" dirty="0"/>
              <a:t>明文</a:t>
            </a:r>
            <a:r>
              <a:rPr lang="en-US" altLang="zh-CN" sz="2800" dirty="0"/>
              <a:t>M</a:t>
            </a:r>
            <a:endParaRPr lang="en-US" altLang="zh-CN" sz="2800" dirty="0"/>
          </a:p>
          <a:p>
            <a:pPr marL="914400" lvl="1" indent="-457200">
              <a:lnSpc>
                <a:spcPct val="90000"/>
              </a:lnSpc>
              <a:buFontTx/>
              <a:buChar char="-"/>
            </a:pPr>
            <a:r>
              <a:rPr lang="zh-CN" altLang="en-US" sz="2800" dirty="0"/>
              <a:t>选取随机数</a:t>
            </a:r>
            <a:r>
              <a:rPr lang="en-US" altLang="zh-CN" sz="2800" dirty="0" err="1"/>
              <a:t>k，k</a:t>
            </a:r>
            <a:r>
              <a:rPr lang="zh-CN" altLang="en-US" sz="2800" dirty="0"/>
              <a:t>与</a:t>
            </a:r>
            <a:r>
              <a:rPr lang="en-US" altLang="zh-CN" sz="2800" dirty="0"/>
              <a:t>p-1</a:t>
            </a:r>
            <a:r>
              <a:rPr lang="zh-CN" altLang="en-US" sz="2800" dirty="0"/>
              <a:t>互素</a:t>
            </a:r>
            <a:r>
              <a:rPr lang="en-US" altLang="zh-CN" sz="2800" dirty="0"/>
              <a:t>,</a:t>
            </a:r>
            <a:r>
              <a:rPr lang="zh-CN" altLang="en-US" sz="2800" dirty="0"/>
              <a:t>计算</a:t>
            </a:r>
            <a:endParaRPr lang="en-US" altLang="zh-CN" sz="2800" dirty="0"/>
          </a:p>
          <a:p>
            <a:pPr lvl="1">
              <a:lnSpc>
                <a:spcPct val="90000"/>
              </a:lnSpc>
            </a:pPr>
            <a:r>
              <a:rPr lang="en-US" altLang="zh-CN" sz="2800" dirty="0"/>
              <a:t>	a = </a:t>
            </a:r>
            <a:r>
              <a:rPr lang="en-US" altLang="zh-CN" sz="2800" dirty="0" err="1"/>
              <a:t>g</a:t>
            </a:r>
            <a:r>
              <a:rPr lang="en-US" altLang="zh-CN" sz="2800" baseline="30000" dirty="0" err="1"/>
              <a:t>k</a:t>
            </a:r>
            <a:r>
              <a:rPr lang="en-US" altLang="zh-CN" sz="2800" dirty="0"/>
              <a:t> (mod p)</a:t>
            </a:r>
            <a:endParaRPr lang="en-US" altLang="zh-CN" sz="2800" dirty="0"/>
          </a:p>
          <a:p>
            <a:pPr lvl="1">
              <a:lnSpc>
                <a:spcPct val="90000"/>
              </a:lnSpc>
            </a:pPr>
            <a:r>
              <a:rPr lang="en-US" altLang="zh-CN" sz="2800" dirty="0"/>
              <a:t>	b = M </a:t>
            </a:r>
            <a:r>
              <a:rPr lang="en-US" altLang="zh-CN" sz="2800" dirty="0" err="1"/>
              <a:t>y</a:t>
            </a:r>
            <a:r>
              <a:rPr lang="en-US" altLang="zh-CN" sz="2800" baseline="30000" dirty="0" err="1"/>
              <a:t>k</a:t>
            </a:r>
            <a:r>
              <a:rPr lang="en-US" altLang="zh-CN" sz="2800" dirty="0"/>
              <a:t> (mod p)</a:t>
            </a:r>
            <a:endParaRPr lang="en-US" altLang="zh-CN" sz="2800" dirty="0"/>
          </a:p>
          <a:p>
            <a:pPr marL="914400" lvl="1" indent="-457200">
              <a:lnSpc>
                <a:spcPct val="90000"/>
              </a:lnSpc>
              <a:buFontTx/>
              <a:buChar char="-"/>
            </a:pPr>
            <a:r>
              <a:rPr lang="zh-CN" altLang="en-US" sz="2800" dirty="0"/>
              <a:t>密文是(</a:t>
            </a:r>
            <a:r>
              <a:rPr lang="en-US" altLang="zh-CN" sz="2800" dirty="0"/>
              <a:t>a, b)，</a:t>
            </a:r>
            <a:r>
              <a:rPr lang="zh-CN" altLang="en-US" sz="2800" dirty="0"/>
              <a:t>长度是</a:t>
            </a:r>
            <a:r>
              <a:rPr lang="en-US" altLang="zh-CN" sz="2800" dirty="0"/>
              <a:t>M</a:t>
            </a:r>
            <a:r>
              <a:rPr lang="zh-CN" altLang="en-US" sz="2800" dirty="0"/>
              <a:t>的2倍</a:t>
            </a:r>
            <a:endParaRPr lang="zh-CN" altLang="en-US" sz="2800" dirty="0"/>
          </a:p>
        </p:txBody>
      </p:sp>
      <p:sp>
        <p:nvSpPr>
          <p:cNvPr id="4" name="文本框 3"/>
          <p:cNvSpPr txBox="1"/>
          <p:nvPr/>
        </p:nvSpPr>
        <p:spPr>
          <a:xfrm>
            <a:off x="1870066" y="5710482"/>
            <a:ext cx="6619120" cy="461665"/>
          </a:xfrm>
          <a:prstGeom prst="rect">
            <a:avLst/>
          </a:prstGeom>
          <a:noFill/>
        </p:spPr>
        <p:txBody>
          <a:bodyPr wrap="none" rtlCol="0">
            <a:spAutoFit/>
          </a:bodyPr>
          <a:lstStyle/>
          <a:p>
            <a:r>
              <a:rPr lang="zh-CN" altLang="en-US" sz="2400" dirty="0"/>
              <a:t>加密使用的</a:t>
            </a:r>
            <a:r>
              <a:rPr lang="en-US" altLang="zh-CN" sz="2400" dirty="0"/>
              <a:t>k</a:t>
            </a:r>
            <a:r>
              <a:rPr lang="zh-CN" altLang="en-US" sz="2400" dirty="0"/>
              <a:t>随机选取，不公开，解密无需使用</a:t>
            </a:r>
            <a:r>
              <a:rPr lang="en-US" altLang="zh-CN" sz="2400" dirty="0"/>
              <a:t>k</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4294967295"/>
          </p:nvPr>
        </p:nvSpPr>
        <p:spPr>
          <a:xfrm>
            <a:off x="8305800" y="6172200"/>
            <a:ext cx="1905000" cy="457200"/>
          </a:xfrm>
          <a:prstGeom prst="rect">
            <a:avLst/>
          </a:prstGeom>
          <a:noFill/>
        </p:spPr>
        <p:txBody>
          <a:bodyPr/>
          <a:lstStyle/>
          <a:p>
            <a:fld id="{23276F4C-FAB9-46F1-9F6F-6EF14EAFB6CE}" type="slidenum">
              <a:rPr lang="zh-CN" altLang="en-US" smtClean="0"/>
            </a:fld>
            <a:endParaRPr lang="en-US" altLang="zh-CN" dirty="0"/>
          </a:p>
        </p:txBody>
      </p:sp>
      <p:sp>
        <p:nvSpPr>
          <p:cNvPr id="83971" name="Rectangle 2"/>
          <p:cNvSpPr>
            <a:spLocks noGrp="1" noChangeArrowheads="1"/>
          </p:cNvSpPr>
          <p:nvPr>
            <p:ph type="title"/>
          </p:nvPr>
        </p:nvSpPr>
        <p:spPr/>
        <p:txBody>
          <a:bodyPr/>
          <a:lstStyle/>
          <a:p>
            <a:pPr eaLnBrk="1" hangingPunct="1"/>
            <a:r>
              <a:rPr lang="en-US" altLang="zh-CN" dirty="0" err="1">
                <a:ea typeface="宋体" pitchFamily="2" charset="-122"/>
              </a:rPr>
              <a:t>ElGamal</a:t>
            </a:r>
            <a:r>
              <a:rPr lang="zh-CN" altLang="en-US" dirty="0">
                <a:ea typeface="宋体" pitchFamily="2" charset="-122"/>
              </a:rPr>
              <a:t>算法的签名验证</a:t>
            </a:r>
            <a:endParaRPr lang="zh-CN" altLang="en-US" dirty="0">
              <a:ea typeface="宋体" pitchFamily="2" charset="-122"/>
            </a:endParaRPr>
          </a:p>
        </p:txBody>
      </p:sp>
      <p:sp>
        <p:nvSpPr>
          <p:cNvPr id="83972" name="Rectangle 3"/>
          <p:cNvSpPr>
            <a:spLocks noGrp="1" noChangeArrowheads="1"/>
          </p:cNvSpPr>
          <p:nvPr>
            <p:ph type="body" idx="1"/>
          </p:nvPr>
        </p:nvSpPr>
        <p:spPr/>
        <p:txBody>
          <a:bodyPr>
            <a:normAutofit/>
          </a:bodyPr>
          <a:lstStyle/>
          <a:p>
            <a:pPr>
              <a:lnSpc>
                <a:spcPct val="90000"/>
              </a:lnSpc>
            </a:pPr>
            <a:r>
              <a:rPr lang="en-US" altLang="zh-CN" dirty="0" err="1"/>
              <a:t>PubK</a:t>
            </a:r>
            <a:r>
              <a:rPr lang="en-US" altLang="zh-CN" dirty="0"/>
              <a:t>=(</a:t>
            </a:r>
            <a:r>
              <a:rPr lang="en-US" altLang="zh-CN" dirty="0" err="1"/>
              <a:t>y,g,p</a:t>
            </a:r>
            <a:r>
              <a:rPr lang="en-US" altLang="zh-CN" dirty="0"/>
              <a:t>), </a:t>
            </a:r>
            <a:r>
              <a:rPr lang="en-US" altLang="zh-CN" dirty="0" err="1"/>
              <a:t>PriK</a:t>
            </a:r>
            <a:r>
              <a:rPr lang="en-US" altLang="zh-CN" dirty="0"/>
              <a:t>=</a:t>
            </a:r>
            <a:r>
              <a:rPr lang="en-US" altLang="zh-CN" dirty="0" err="1"/>
              <a:t>x,y</a:t>
            </a:r>
            <a:r>
              <a:rPr lang="en-US" altLang="zh-CN" dirty="0"/>
              <a:t>=</a:t>
            </a:r>
            <a:r>
              <a:rPr lang="en-US" altLang="zh-CN" dirty="0" err="1"/>
              <a:t>g</a:t>
            </a:r>
            <a:r>
              <a:rPr lang="en-US" altLang="zh-CN" baseline="30000" dirty="0" err="1"/>
              <a:t>x</a:t>
            </a:r>
            <a:r>
              <a:rPr lang="en-US" altLang="zh-CN" dirty="0"/>
              <a:t> (mod p)</a:t>
            </a:r>
            <a:endParaRPr lang="zh-CN" altLang="en-US" dirty="0"/>
          </a:p>
          <a:p>
            <a:pPr eaLnBrk="1" hangingPunct="1"/>
            <a:r>
              <a:rPr lang="zh-CN" altLang="en-US" dirty="0">
                <a:ea typeface="宋体" pitchFamily="2" charset="-122"/>
              </a:rPr>
              <a:t>签名</a:t>
            </a:r>
            <a:endParaRPr lang="zh-CN" altLang="en-US" dirty="0">
              <a:ea typeface="宋体" pitchFamily="2" charset="-122"/>
            </a:endParaRPr>
          </a:p>
          <a:p>
            <a:pPr lvl="1" eaLnBrk="1" hangingPunct="1"/>
            <a:r>
              <a:rPr lang="zh-CN" altLang="en-US" dirty="0">
                <a:ea typeface="宋体" pitchFamily="2" charset="-122"/>
              </a:rPr>
              <a:t>明文</a:t>
            </a:r>
            <a:r>
              <a:rPr lang="en-US" altLang="zh-CN" dirty="0">
                <a:ea typeface="宋体" pitchFamily="2" charset="-122"/>
              </a:rPr>
              <a:t>M，</a:t>
            </a:r>
            <a:r>
              <a:rPr lang="zh-CN" altLang="en-US" dirty="0">
                <a:ea typeface="宋体" pitchFamily="2" charset="-122"/>
              </a:rPr>
              <a:t>选取随机数</a:t>
            </a:r>
            <a:r>
              <a:rPr lang="en-US" altLang="zh-CN" dirty="0" err="1">
                <a:ea typeface="宋体" pitchFamily="2" charset="-122"/>
              </a:rPr>
              <a:t>k，k</a:t>
            </a:r>
            <a:r>
              <a:rPr lang="zh-CN" altLang="en-US" dirty="0">
                <a:ea typeface="宋体" pitchFamily="2" charset="-122"/>
              </a:rPr>
              <a:t>与</a:t>
            </a:r>
            <a:r>
              <a:rPr lang="en-US" altLang="zh-CN" dirty="0">
                <a:ea typeface="宋体" pitchFamily="2" charset="-122"/>
              </a:rPr>
              <a:t>p-1</a:t>
            </a:r>
            <a:r>
              <a:rPr lang="zh-CN" altLang="en-US" dirty="0">
                <a:ea typeface="宋体" pitchFamily="2" charset="-122"/>
              </a:rPr>
              <a:t>互素</a:t>
            </a:r>
            <a:endParaRPr lang="en-US" altLang="zh-CN" dirty="0">
              <a:ea typeface="宋体" pitchFamily="2" charset="-122"/>
            </a:endParaRPr>
          </a:p>
          <a:p>
            <a:pPr lvl="2" eaLnBrk="1" hangingPunct="1"/>
            <a:r>
              <a:rPr lang="en-US" altLang="zh-CN" dirty="0">
                <a:ea typeface="宋体" pitchFamily="2" charset="-122"/>
              </a:rPr>
              <a:t>a = </a:t>
            </a:r>
            <a:r>
              <a:rPr lang="en-US" altLang="zh-CN" dirty="0" err="1">
                <a:ea typeface="宋体" pitchFamily="2" charset="-122"/>
              </a:rPr>
              <a:t>g</a:t>
            </a:r>
            <a:r>
              <a:rPr lang="en-US" altLang="zh-CN" baseline="30000" dirty="0" err="1">
                <a:ea typeface="宋体" pitchFamily="2" charset="-122"/>
              </a:rPr>
              <a:t>k</a:t>
            </a:r>
            <a:r>
              <a:rPr lang="en-US" altLang="zh-CN" dirty="0">
                <a:ea typeface="宋体" pitchFamily="2" charset="-122"/>
              </a:rPr>
              <a:t> (mod p)</a:t>
            </a:r>
            <a:endParaRPr lang="en-US" altLang="zh-CN" dirty="0">
              <a:ea typeface="宋体" pitchFamily="2" charset="-122"/>
            </a:endParaRPr>
          </a:p>
          <a:p>
            <a:pPr lvl="2" eaLnBrk="1" hangingPunct="1"/>
            <a:r>
              <a:rPr lang="en-US" altLang="zh-CN" dirty="0">
                <a:ea typeface="宋体" pitchFamily="2" charset="-122"/>
              </a:rPr>
              <a:t>b = (M-</a:t>
            </a:r>
            <a:r>
              <a:rPr lang="en-US" altLang="zh-CN" dirty="0" err="1">
                <a:ea typeface="宋体" pitchFamily="2" charset="-122"/>
              </a:rPr>
              <a:t>xa</a:t>
            </a:r>
            <a:r>
              <a:rPr lang="en-US" altLang="zh-CN" dirty="0">
                <a:ea typeface="宋体" pitchFamily="2" charset="-122"/>
              </a:rPr>
              <a:t>)k</a:t>
            </a:r>
            <a:r>
              <a:rPr lang="en-US" altLang="zh-CN" baseline="30000" dirty="0">
                <a:ea typeface="宋体" pitchFamily="2" charset="-122"/>
              </a:rPr>
              <a:t>-1</a:t>
            </a:r>
            <a:r>
              <a:rPr lang="en-US" altLang="zh-CN" dirty="0">
                <a:ea typeface="宋体" pitchFamily="2" charset="-122"/>
              </a:rPr>
              <a:t> (mod p-1)</a:t>
            </a:r>
            <a:endParaRPr lang="en-US" altLang="zh-CN" dirty="0">
              <a:ea typeface="宋体" pitchFamily="2" charset="-122"/>
            </a:endParaRPr>
          </a:p>
          <a:p>
            <a:pPr lvl="2" eaLnBrk="1" hangingPunct="1"/>
            <a:r>
              <a:rPr lang="zh-CN" altLang="en-US" dirty="0"/>
              <a:t>签名值为（</a:t>
            </a:r>
            <a:r>
              <a:rPr lang="en-US" altLang="zh-CN" dirty="0" err="1"/>
              <a:t>a,b</a:t>
            </a:r>
            <a:r>
              <a:rPr lang="zh-CN" altLang="en-US" dirty="0"/>
              <a:t>）</a:t>
            </a:r>
            <a:endParaRPr lang="en-US" altLang="zh-CN" dirty="0">
              <a:ea typeface="宋体" pitchFamily="2" charset="-122"/>
            </a:endParaRPr>
          </a:p>
          <a:p>
            <a:pPr eaLnBrk="1" hangingPunct="1"/>
            <a:r>
              <a:rPr lang="zh-CN" altLang="en-US" dirty="0">
                <a:ea typeface="宋体" pitchFamily="2" charset="-122"/>
              </a:rPr>
              <a:t>验证</a:t>
            </a:r>
            <a:endParaRPr lang="zh-CN" altLang="en-US" dirty="0">
              <a:ea typeface="宋体" pitchFamily="2" charset="-122"/>
            </a:endParaRPr>
          </a:p>
          <a:p>
            <a:pPr lvl="1"/>
            <a:r>
              <a:rPr lang="en-US" altLang="zh-CN" dirty="0" err="1">
                <a:ea typeface="宋体" pitchFamily="2" charset="-122"/>
              </a:rPr>
              <a:t>y</a:t>
            </a:r>
            <a:r>
              <a:rPr lang="en-US" altLang="zh-CN" baseline="30000" dirty="0" err="1">
                <a:ea typeface="宋体" pitchFamily="2" charset="-122"/>
              </a:rPr>
              <a:t>a</a:t>
            </a:r>
            <a:r>
              <a:rPr lang="en-US" altLang="zh-CN" dirty="0" err="1">
                <a:ea typeface="宋体" pitchFamily="2" charset="-122"/>
              </a:rPr>
              <a:t>a</a:t>
            </a:r>
            <a:r>
              <a:rPr lang="en-US" altLang="zh-CN" baseline="30000" dirty="0" err="1">
                <a:ea typeface="宋体" pitchFamily="2" charset="-122"/>
              </a:rPr>
              <a:t>b</a:t>
            </a:r>
            <a:r>
              <a:rPr lang="en-US" altLang="zh-CN" dirty="0">
                <a:ea typeface="宋体" pitchFamily="2" charset="-122"/>
              </a:rPr>
              <a:t> </a:t>
            </a:r>
            <a:r>
              <a:rPr lang="en-US" altLang="zh-CN" dirty="0"/>
              <a:t>(mod p)</a:t>
            </a:r>
            <a:r>
              <a:rPr lang="en-US" altLang="zh-CN" dirty="0">
                <a:ea typeface="宋体" pitchFamily="2" charset="-122"/>
              </a:rPr>
              <a:t>=?= </a:t>
            </a:r>
            <a:r>
              <a:rPr lang="en-US" altLang="zh-CN" dirty="0" err="1">
                <a:ea typeface="宋体" pitchFamily="2" charset="-122"/>
              </a:rPr>
              <a:t>g</a:t>
            </a:r>
            <a:r>
              <a:rPr lang="en-US" altLang="zh-CN" baseline="30000" dirty="0" err="1">
                <a:ea typeface="宋体" pitchFamily="2" charset="-122"/>
              </a:rPr>
              <a:t>M</a:t>
            </a:r>
            <a:r>
              <a:rPr lang="en-US" altLang="zh-CN" baseline="30000" dirty="0">
                <a:ea typeface="宋体" pitchFamily="2" charset="-122"/>
              </a:rPr>
              <a:t> </a:t>
            </a:r>
            <a:r>
              <a:rPr lang="en-US" altLang="zh-CN" dirty="0">
                <a:ea typeface="宋体" pitchFamily="2" charset="-122"/>
              </a:rPr>
              <a:t>(mod p)</a:t>
            </a:r>
            <a:endParaRPr lang="en-US" altLang="zh-CN" dirty="0">
              <a:ea typeface="宋体"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宋体" pitchFamily="2" charset="-122"/>
              </a:rPr>
              <a:t>ElGamal</a:t>
            </a:r>
            <a:r>
              <a:rPr lang="zh-CN" altLang="en-US" dirty="0">
                <a:ea typeface="宋体" pitchFamily="2" charset="-122"/>
              </a:rPr>
              <a:t>算法的签名验证</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en-US" altLang="zh-CN" dirty="0"/>
              <a:t>		</a:t>
            </a:r>
            <a:r>
              <a:rPr lang="en-US" altLang="zh-CN" sz="4000" dirty="0" err="1"/>
              <a:t>y</a:t>
            </a:r>
            <a:r>
              <a:rPr lang="en-US" altLang="zh-CN" sz="4000" baseline="30000" dirty="0" err="1"/>
              <a:t>a</a:t>
            </a:r>
            <a:r>
              <a:rPr lang="en-US" altLang="zh-CN" sz="4000" dirty="0" err="1"/>
              <a:t>a</a:t>
            </a:r>
            <a:r>
              <a:rPr lang="en-US" altLang="zh-CN" sz="4000" baseline="30000" dirty="0" err="1"/>
              <a:t>b</a:t>
            </a:r>
            <a:r>
              <a:rPr lang="en-US" altLang="zh-CN" sz="4000" dirty="0"/>
              <a:t>(mod p)</a:t>
            </a:r>
            <a:endParaRPr lang="en-US" altLang="zh-CN" sz="4000" dirty="0"/>
          </a:p>
          <a:p>
            <a:pPr marL="0" indent="0">
              <a:buNone/>
            </a:pPr>
            <a:r>
              <a:rPr lang="en-US" altLang="zh-CN" sz="4000" dirty="0"/>
              <a:t>		=</a:t>
            </a:r>
            <a:r>
              <a:rPr lang="en-US" altLang="zh-CN" sz="4000" dirty="0" err="1"/>
              <a:t>g</a:t>
            </a:r>
            <a:r>
              <a:rPr lang="en-US" altLang="zh-CN" sz="4000" baseline="30000" dirty="0" err="1"/>
              <a:t>ax</a:t>
            </a:r>
            <a:r>
              <a:rPr lang="en-US" altLang="zh-CN" sz="4000" dirty="0" err="1"/>
              <a:t>g</a:t>
            </a:r>
            <a:r>
              <a:rPr lang="en-US" altLang="zh-CN" sz="4000" baseline="30000" dirty="0" err="1"/>
              <a:t>k</a:t>
            </a:r>
            <a:r>
              <a:rPr lang="en-US" altLang="zh-CN" sz="4000" baseline="30000" dirty="0"/>
              <a:t>(M-</a:t>
            </a:r>
            <a:r>
              <a:rPr lang="en-US" altLang="zh-CN" sz="4000" baseline="30000" dirty="0" err="1"/>
              <a:t>xa</a:t>
            </a:r>
            <a:r>
              <a:rPr lang="en-US" altLang="zh-CN" sz="4000" baseline="30000" dirty="0"/>
              <a:t>)k-1</a:t>
            </a:r>
            <a:r>
              <a:rPr lang="en-US" altLang="zh-CN" sz="4000" dirty="0"/>
              <a:t>(mod p)</a:t>
            </a:r>
            <a:endParaRPr lang="en-US" altLang="zh-CN" sz="4000" dirty="0"/>
          </a:p>
          <a:p>
            <a:pPr marL="0" indent="0">
              <a:buNone/>
            </a:pPr>
            <a:r>
              <a:rPr lang="en-US" altLang="zh-CN" sz="4000" dirty="0"/>
              <a:t>		=</a:t>
            </a:r>
            <a:r>
              <a:rPr lang="en-US" altLang="zh-CN" sz="4000" dirty="0" err="1"/>
              <a:t>g</a:t>
            </a:r>
            <a:r>
              <a:rPr lang="en-US" altLang="zh-CN" sz="4000" baseline="30000" dirty="0" err="1"/>
              <a:t>M</a:t>
            </a:r>
            <a:r>
              <a:rPr lang="en-US" altLang="zh-CN" sz="4000" dirty="0"/>
              <a:t>(mod p)</a:t>
            </a:r>
            <a:r>
              <a:rPr lang="en-US" altLang="zh-CN" sz="4000" baseline="30000" dirty="0"/>
              <a:t> </a:t>
            </a:r>
            <a:endParaRPr lang="zh-CN" altLang="en-US" sz="4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椭圆曲线密码（</a:t>
            </a:r>
            <a:r>
              <a:rPr lang="en-US" altLang="zh-CN" dirty="0"/>
              <a:t>ECC</a:t>
            </a:r>
            <a:r>
              <a:rPr lang="zh-CN" altLang="en-US" dirty="0"/>
              <a:t>）</a:t>
            </a:r>
            <a:endParaRPr lang="en-US" altLang="zh-CN"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rPr>
              <a:t>1985</a:t>
            </a:r>
            <a:r>
              <a:rPr lang="zh-CN" altLang="en-US" dirty="0">
                <a:latin typeface="宋体" pitchFamily="2" charset="-122"/>
              </a:rPr>
              <a:t>年，</a:t>
            </a:r>
            <a:r>
              <a:rPr lang="en-US" altLang="zh-CN" dirty="0" err="1">
                <a:latin typeface="Times New Roman" panose="02020603050405020304" pitchFamily="18" charset="0"/>
              </a:rPr>
              <a:t>Koblitz</a:t>
            </a:r>
            <a:r>
              <a:rPr lang="zh-CN" altLang="en-US" dirty="0">
                <a:latin typeface="宋体" pitchFamily="2" charset="-122"/>
              </a:rPr>
              <a:t>和</a:t>
            </a:r>
            <a:r>
              <a:rPr lang="en-US" altLang="zh-CN" dirty="0">
                <a:latin typeface="Times New Roman" panose="02020603050405020304" pitchFamily="18" charset="0"/>
              </a:rPr>
              <a:t>Miller</a:t>
            </a:r>
            <a:r>
              <a:rPr lang="zh-CN" altLang="en-US" dirty="0">
                <a:latin typeface="宋体" pitchFamily="2" charset="-122"/>
              </a:rPr>
              <a:t>分别将椭圆曲线用于公钥密码体制的设计，分别独立提出了椭圆曲线密码体制</a:t>
            </a:r>
            <a:r>
              <a:rPr lang="zh-CN" altLang="en-US" dirty="0">
                <a:latin typeface="Times New Roman" panose="02020603050405020304" pitchFamily="18" charset="0"/>
              </a:rPr>
              <a:t>(</a:t>
            </a:r>
            <a:r>
              <a:rPr lang="en-US" altLang="zh-CN" dirty="0">
                <a:latin typeface="Times New Roman" panose="02020603050405020304" pitchFamily="18" charset="0"/>
              </a:rPr>
              <a:t>ECC)</a:t>
            </a:r>
            <a:r>
              <a:rPr lang="en-US" altLang="zh-CN" dirty="0">
                <a:latin typeface="宋体" pitchFamily="2" charset="-122"/>
              </a:rPr>
              <a:t>。</a:t>
            </a:r>
            <a:endParaRPr lang="en-US" altLang="zh-CN" dirty="0">
              <a:latin typeface="宋体" pitchFamily="2" charset="-122"/>
            </a:endParaRPr>
          </a:p>
          <a:p>
            <a:r>
              <a:rPr lang="zh-CN" altLang="en-US" dirty="0">
                <a:latin typeface="宋体" pitchFamily="2" charset="-122"/>
              </a:rPr>
              <a:t>依据是：定义在椭圆曲线点群上的离散对数问题的难解性。 </a:t>
            </a:r>
            <a:r>
              <a:rPr lang="en-US" altLang="zh-CN" dirty="0"/>
              <a:t> </a:t>
            </a:r>
            <a:endParaRPr lang="en-US" altLang="zh-CN" dirty="0"/>
          </a:p>
          <a:p>
            <a:r>
              <a:rPr lang="en-US" altLang="zh-CN" dirty="0"/>
              <a:t>ECC</a:t>
            </a:r>
            <a:r>
              <a:rPr lang="zh-CN" altLang="en-US" dirty="0"/>
              <a:t>算法和</a:t>
            </a:r>
            <a:r>
              <a:rPr lang="en-US" altLang="zh-CN" dirty="0" err="1"/>
              <a:t>ElGamal</a:t>
            </a:r>
            <a:r>
              <a:rPr lang="zh-CN" altLang="en-US" dirty="0"/>
              <a:t>算法是类似的</a:t>
            </a:r>
            <a:endParaRPr lang="zh-CN" altLang="en-US" dirty="0"/>
          </a:p>
          <a:p>
            <a:pPr lvl="1"/>
            <a:r>
              <a:rPr lang="zh-CN" altLang="en-US" dirty="0"/>
              <a:t>不同点在于：</a:t>
            </a:r>
            <a:endParaRPr lang="zh-CN" altLang="en-US" dirty="0"/>
          </a:p>
          <a:p>
            <a:pPr lvl="2"/>
            <a:r>
              <a:rPr lang="en-US" altLang="zh-CN" dirty="0" err="1"/>
              <a:t>ElGamal</a:t>
            </a:r>
            <a:r>
              <a:rPr lang="zh-CN" altLang="en-US" dirty="0"/>
              <a:t>是素域上的计算</a:t>
            </a:r>
            <a:endParaRPr lang="zh-CN" altLang="en-US" dirty="0"/>
          </a:p>
          <a:p>
            <a:pPr lvl="2"/>
            <a:r>
              <a:rPr lang="en-US" altLang="zh-CN" dirty="0"/>
              <a:t>ECC</a:t>
            </a:r>
            <a:r>
              <a:rPr lang="zh-CN" altLang="en-US" dirty="0"/>
              <a:t>是椭圆曲线域上的计算</a:t>
            </a:r>
            <a:endParaRPr lang="zh-CN" altLang="en-US" dirty="0"/>
          </a:p>
          <a:p>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椭圆曲线密码</a:t>
            </a:r>
            <a:r>
              <a:rPr lang="en-US" altLang="zh-CN" dirty="0"/>
              <a:t>f</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椭圆曲线</a:t>
                </a:r>
                <a:endParaRPr lang="en-US" altLang="zh-CN" dirty="0"/>
              </a:p>
              <a:p>
                <a:pPr lvl="1"/>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dirty="0"/>
              </a:p>
              <a:p>
                <a:pPr lvl="1"/>
                <a:r>
                  <a:rPr lang="zh-CN" altLang="en-US" dirty="0"/>
                  <a:t>椭圆曲线上的点</a:t>
                </a:r>
                <a:r>
                  <a:rPr lang="en-US" altLang="zh-CN" dirty="0"/>
                  <a:t>A=</a:t>
                </a:r>
                <a14:m>
                  <m:oMath xmlns:m="http://schemas.openxmlformats.org/officeDocument/2006/math">
                    <m:d>
                      <m:dPr>
                        <m:begChr m:val="（"/>
                        <m:endChr m:val="）"/>
                        <m:ctrlPr>
                          <a:rPr lang="zh-CN" altLang="en-US" i="1" dirty="0" smtClean="0">
                            <a:latin typeface="Cambria Math" panose="02040503050406030204" pitchFamily="18" charset="0"/>
                          </a:rPr>
                        </m:ctrlPr>
                      </m:dPr>
                      <m:e>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𝐴</m:t>
                            </m:r>
                          </m:sub>
                        </m:sSub>
                      </m:e>
                    </m:d>
                  </m:oMath>
                </a14:m>
                <a:endParaRPr lang="en-US" altLang="zh-CN" b="0" i="1" dirty="0">
                  <a:latin typeface="Cambria Math" panose="02040503050406030204" pitchFamily="18" charset="0"/>
                </a:endParaRPr>
              </a:p>
              <a:p>
                <a14:m>
                  <m:oMath xmlns:m="http://schemas.openxmlformats.org/officeDocument/2006/math">
                    <m:r>
                      <a:rPr lang="pt-BR" altLang="zh-CN" i="1" smtClean="0">
                        <a:latin typeface="Cambria Math" panose="02040503050406030204" pitchFamily="18" charset="0"/>
                      </a:rPr>
                      <m:t> </m:t>
                    </m:r>
                  </m:oMath>
                </a14:m>
                <a:r>
                  <a:rPr lang="zh-CN" altLang="en-US" dirty="0"/>
                  <a:t>椭圆曲线密码</a:t>
                </a:r>
                <a:endParaRPr lang="en-US" altLang="zh-CN" dirty="0"/>
              </a:p>
              <a:p>
                <a:pPr lvl="1"/>
                <a:r>
                  <a:rPr lang="zh-CN" altLang="en-US" dirty="0"/>
                  <a:t>离散椭圆曲线，取值均为整数</a:t>
                </a:r>
                <a:endParaRPr lang="en-US" altLang="zh-CN" dirty="0"/>
              </a:p>
              <a:p>
                <a:pPr lvl="1"/>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r>
                          <a:rPr lang="en-US" altLang="zh-CN" i="1">
                            <a:latin typeface="Cambria Math" panose="02040503050406030204" pitchFamily="18" charset="0"/>
                          </a:rPr>
                          <m:t>+</m:t>
                        </m:r>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oMath>
                </a14:m>
                <a:endParaRPr lang="en-US" altLang="zh-CN" dirty="0"/>
              </a:p>
              <a:p>
                <a:pPr lvl="1"/>
                <a:endParaRPr lang="en-US" altLang="zh-CN" dirty="0"/>
              </a:p>
              <a:p>
                <a:pPr lvl="1"/>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1" b="-6745"/>
                </a:stretch>
              </a:blipFill>
            </p:spPr>
            <p:txBody>
              <a:bodyPr/>
              <a:lstStyle/>
              <a:p>
                <a:r>
                  <a:rPr lang="zh-CN" altLang="en-US">
                    <a:noFill/>
                  </a:rPr>
                  <a:t> </a:t>
                </a:r>
              </a:p>
            </p:txBody>
          </p:sp>
        </mc:Fallback>
      </mc:AlternateContent>
      <p:pic>
        <p:nvPicPr>
          <p:cNvPr id="4" name="图片 3"/>
          <p:cNvPicPr>
            <a:picLocks noChangeAspect="1"/>
          </p:cNvPicPr>
          <p:nvPr/>
        </p:nvPicPr>
        <p:blipFill>
          <a:blip r:embed="rId2" cstate="print"/>
          <a:stretch>
            <a:fillRect/>
          </a:stretch>
        </p:blipFill>
        <p:spPr>
          <a:xfrm>
            <a:off x="6957397" y="1290330"/>
            <a:ext cx="2024900" cy="1998560"/>
          </a:xfrm>
          <a:prstGeom prst="rect">
            <a:avLst/>
          </a:prstGeom>
        </p:spPr>
      </p:pic>
      <p:pic>
        <p:nvPicPr>
          <p:cNvPr id="5" name="图片 4"/>
          <p:cNvPicPr>
            <a:picLocks noChangeAspect="1"/>
          </p:cNvPicPr>
          <p:nvPr/>
        </p:nvPicPr>
        <p:blipFill>
          <a:blip r:embed="rId3"/>
          <a:stretch>
            <a:fillRect/>
          </a:stretch>
        </p:blipFill>
        <p:spPr>
          <a:xfrm>
            <a:off x="6957397" y="3857414"/>
            <a:ext cx="2600325" cy="19050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椭圆曲线密码</a:t>
            </a:r>
            <a:r>
              <a:rPr lang="en-US" altLang="zh-CN" dirty="0"/>
              <a:t>f</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97280" y="1845733"/>
                <a:ext cx="10058400" cy="4378085"/>
              </a:xfrm>
            </p:spPr>
            <p:txBody>
              <a:bodyPr>
                <a:normAutofit fontScale="85000" lnSpcReduction="20000"/>
              </a:bodyPr>
              <a:lstStyle/>
              <a:p>
                <a:r>
                  <a:rPr lang="zh-CN" altLang="en-US" dirty="0"/>
                  <a:t>密钥</a:t>
                </a:r>
                <a:endParaRPr lang="en-US" altLang="zh-CN" dirty="0"/>
              </a:p>
              <a:p>
                <a:pPr lvl="1"/>
                <a:r>
                  <a:rPr lang="zh-CN" altLang="en-US" b="1" dirty="0">
                    <a:solidFill>
                      <a:srgbClr val="0070C0"/>
                    </a:solidFill>
                  </a:rPr>
                  <a:t>私钥为</a:t>
                </a:r>
                <a14:m>
                  <m:oMath xmlns:m="http://schemas.openxmlformats.org/officeDocument/2006/math">
                    <m:r>
                      <a:rPr lang="en-US" altLang="zh-CN" b="1" i="1" smtClean="0">
                        <a:solidFill>
                          <a:srgbClr val="0070C0"/>
                        </a:solidFill>
                        <a:latin typeface="Cambria Math" panose="02040503050406030204" pitchFamily="18" charset="0"/>
                      </a:rPr>
                      <m:t>𝒅</m:t>
                    </m:r>
                  </m:oMath>
                </a14:m>
                <a:r>
                  <a:rPr lang="en-US" altLang="zh-CN" dirty="0"/>
                  <a:t>, </a:t>
                </a:r>
                <a14:m>
                  <m:oMath xmlns:m="http://schemas.openxmlformats.org/officeDocument/2006/math">
                    <m:r>
                      <a:rPr lang="en-US" altLang="zh-CN" i="1">
                        <a:latin typeface="Cambria Math" panose="02040503050406030204" pitchFamily="18" charset="0"/>
                      </a:rPr>
                      <m:t>𝑑</m:t>
                    </m:r>
                  </m:oMath>
                </a14:m>
                <a:r>
                  <a:rPr lang="zh-CN" altLang="en-US" dirty="0"/>
                  <a:t>为正整数，且</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1</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𝑑</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r>
                  <a:rPr lang="zh-CN" altLang="en-US" dirty="0"/>
                  <a:t>，</a:t>
                </a:r>
                <a14:m>
                  <m:oMath xmlns:m="http://schemas.openxmlformats.org/officeDocument/2006/math">
                    <m:r>
                      <a:rPr lang="en-US" altLang="zh-CN" i="1">
                        <a:latin typeface="Cambria Math" panose="02040503050406030204" pitchFamily="18" charset="0"/>
                        <a:ea typeface="Cambria Math" panose="02040503050406030204" pitchFamily="18" charset="0"/>
                      </a:rPr>
                      <m:t>𝑛</m:t>
                    </m:r>
                  </m:oMath>
                </a14:m>
                <a:r>
                  <a:rPr lang="zh-CN" altLang="en-US" dirty="0"/>
                  <a:t>为由</a:t>
                </a:r>
                <a:r>
                  <a:rPr lang="en-US" altLang="zh-CN" dirty="0"/>
                  <a:t>G</a:t>
                </a:r>
                <a:r>
                  <a:rPr lang="zh-CN" altLang="en-US" dirty="0"/>
                  <a:t>点构成的子群的阶</a:t>
                </a:r>
                <a:endParaRPr lang="en-US" altLang="zh-CN" dirty="0"/>
              </a:p>
              <a:p>
                <a:pPr lvl="2"/>
                <a14:m>
                  <m:oMath xmlns:m="http://schemas.openxmlformats.org/officeDocument/2006/math">
                    <m:r>
                      <a:rPr lang="en-US" altLang="zh-CN" i="1">
                        <a:latin typeface="Cambria Math" panose="02040503050406030204" pitchFamily="18" charset="0"/>
                        <a:ea typeface="Cambria Math" panose="02040503050406030204" pitchFamily="18" charset="0"/>
                      </a:rPr>
                      <m:t>𝑛</m:t>
                    </m:r>
                  </m:oMath>
                </a14:m>
                <a:r>
                  <a:rPr lang="zh-CN" altLang="en-US" dirty="0"/>
                  <a:t>是使</a:t>
                </a:r>
                <a14:m>
                  <m:oMath xmlns:m="http://schemas.openxmlformats.org/officeDocument/2006/math">
                    <m:r>
                      <a:rPr lang="en-US" altLang="zh-CN" dirty="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m:t>
                    </m:r>
                  </m:oMath>
                </a14:m>
                <a:r>
                  <a:rPr lang="en-US" altLang="zh-CN" dirty="0"/>
                  <a:t>=</a:t>
                </a:r>
                <a:r>
                  <a:rPr lang="en-US" altLang="zh-CN" i="1" dirty="0"/>
                  <a:t>O</a:t>
                </a:r>
                <a:r>
                  <a:rPr lang="zh-CN" altLang="en-US" dirty="0"/>
                  <a:t>的最小整数，</a:t>
                </a:r>
                <a:r>
                  <a:rPr lang="en-US" altLang="zh-CN" dirty="0"/>
                  <a:t>n</a:t>
                </a:r>
                <a:r>
                  <a:rPr lang="zh-CN" altLang="en-US" dirty="0"/>
                  <a:t>是一个非常大的数</a:t>
                </a:r>
                <a:endParaRPr lang="en-US" altLang="zh-CN" dirty="0"/>
              </a:p>
              <a:p>
                <a:pPr lvl="1"/>
                <a:r>
                  <a:rPr lang="zh-CN" altLang="en-US" b="1" dirty="0">
                    <a:solidFill>
                      <a:srgbClr val="0070C0"/>
                    </a:solidFill>
                  </a:rPr>
                  <a:t>公钥为</a:t>
                </a:r>
                <a14:m>
                  <m:oMath xmlns:m="http://schemas.openxmlformats.org/officeDocument/2006/math">
                    <m:r>
                      <a:rPr lang="en-US" altLang="zh-CN" b="1" i="1" smtClean="0">
                        <a:solidFill>
                          <a:srgbClr val="0070C0"/>
                        </a:solidFill>
                        <a:latin typeface="Cambria Math" panose="02040503050406030204" pitchFamily="18" charset="0"/>
                      </a:rPr>
                      <m:t>𝑷</m:t>
                    </m:r>
                    <m:r>
                      <a:rPr lang="en-US" altLang="zh-CN" b="1" i="1" smtClean="0">
                        <a:solidFill>
                          <a:srgbClr val="0070C0"/>
                        </a:solidFill>
                        <a:latin typeface="Cambria Math" panose="02040503050406030204" pitchFamily="18" charset="0"/>
                      </a:rPr>
                      <m:t>=[</m:t>
                    </m:r>
                    <m:r>
                      <a:rPr lang="en-US" altLang="zh-CN" b="1" i="1">
                        <a:solidFill>
                          <a:srgbClr val="0070C0"/>
                        </a:solidFill>
                        <a:latin typeface="Cambria Math" panose="02040503050406030204" pitchFamily="18" charset="0"/>
                      </a:rPr>
                      <m:t>𝒅</m:t>
                    </m:r>
                    <m:r>
                      <a:rPr lang="en-US" altLang="zh-CN" b="1" i="1" smtClean="0">
                        <a:solidFill>
                          <a:srgbClr val="0070C0"/>
                        </a:solidFill>
                        <a:latin typeface="Cambria Math" panose="02040503050406030204" pitchFamily="18" charset="0"/>
                      </a:rPr>
                      <m:t>]</m:t>
                    </m:r>
                    <m:r>
                      <a:rPr lang="en-US" altLang="zh-CN" b="1" i="1" smtClean="0">
                        <a:solidFill>
                          <a:srgbClr val="0070C0"/>
                        </a:solidFill>
                        <a:latin typeface="Cambria Math" panose="02040503050406030204" pitchFamily="18" charset="0"/>
                      </a:rPr>
                      <m:t>𝑮</m:t>
                    </m:r>
                  </m:oMath>
                </a14:m>
                <a:endParaRPr lang="en-US" altLang="zh-CN" b="1" dirty="0"/>
              </a:p>
              <a:p>
                <a:pPr lvl="2"/>
                <a:r>
                  <a:rPr lang="zh-CN" altLang="en-US" dirty="0"/>
                  <a:t>椭圆曲线参数、</a:t>
                </a:r>
                <a:r>
                  <a:rPr lang="en-US" altLang="zh-CN" dirty="0"/>
                  <a:t>G</a:t>
                </a:r>
                <a:r>
                  <a:rPr lang="zh-CN" altLang="en-US" dirty="0"/>
                  <a:t>点、</a:t>
                </a:r>
                <a:r>
                  <a:rPr lang="en-US" altLang="zh-CN" dirty="0"/>
                  <a:t>n</a:t>
                </a:r>
                <a:r>
                  <a:rPr lang="zh-CN" altLang="en-US" dirty="0"/>
                  <a:t>都是公开的</a:t>
                </a:r>
                <a:endParaRPr lang="en-US" altLang="zh-CN" dirty="0"/>
              </a:p>
              <a:p>
                <a:pPr lvl="1"/>
                <a:r>
                  <a:rPr lang="zh-CN" altLang="en-US" dirty="0"/>
                  <a:t>已知</a:t>
                </a: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 </m:t>
                    </m:r>
                  </m:oMath>
                </a14:m>
                <a:r>
                  <a:rPr lang="zh-CN" altLang="en-US" dirty="0"/>
                  <a:t>，计算</a:t>
                </a:r>
                <a14:m>
                  <m:oMath xmlns:m="http://schemas.openxmlformats.org/officeDocument/2006/math">
                    <m:r>
                      <a:rPr lang="en-US" altLang="zh-CN" b="0" i="1" smtClean="0">
                        <a:solidFill>
                          <a:schemeClr val="tx1"/>
                        </a:solidFill>
                        <a:latin typeface="Cambria Math" panose="02040503050406030204" pitchFamily="18" charset="0"/>
                      </a:rPr>
                      <m:t>[</m:t>
                    </m:r>
                    <m:r>
                      <a:rPr lang="en-US" altLang="zh-CN" b="0" i="1">
                        <a:solidFill>
                          <a:schemeClr val="tx1"/>
                        </a:solidFill>
                        <a:latin typeface="Cambria Math" panose="02040503050406030204" pitchFamily="18" charset="0"/>
                      </a:rPr>
                      <m:t>𝑑</m:t>
                    </m:r>
                    <m:r>
                      <a:rPr lang="en-US" altLang="zh-CN" b="0" i="1">
                        <a:solidFill>
                          <a:schemeClr val="tx1"/>
                        </a:solidFill>
                        <a:latin typeface="Cambria Math" panose="02040503050406030204" pitchFamily="18" charset="0"/>
                      </a:rPr>
                      <m:t>]</m:t>
                    </m:r>
                    <m:r>
                      <a:rPr lang="en-US" altLang="zh-CN" b="0" i="1">
                        <a:solidFill>
                          <a:schemeClr val="tx1"/>
                        </a:solidFill>
                        <a:latin typeface="Cambria Math" panose="02040503050406030204" pitchFamily="18" charset="0"/>
                      </a:rPr>
                      <m:t>𝐺</m:t>
                    </m:r>
                  </m:oMath>
                </a14:m>
                <a:r>
                  <a:rPr lang="zh-CN" altLang="en-US" dirty="0"/>
                  <a:t>很容易；相反已知</a:t>
                </a:r>
                <a14:m>
                  <m:oMath xmlns:m="http://schemas.openxmlformats.org/officeDocument/2006/math">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𝑑</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𝐺</m:t>
                    </m:r>
                  </m:oMath>
                </a14:m>
                <a:r>
                  <a:rPr lang="zh-CN" altLang="en-US" dirty="0"/>
                  <a:t>和</a:t>
                </a:r>
                <a:r>
                  <a:rPr lang="en-US" altLang="zh-CN" i="1" dirty="0"/>
                  <a:t>G</a:t>
                </a:r>
                <a:r>
                  <a:rPr lang="zh-CN" altLang="en-US" dirty="0"/>
                  <a:t>，计算</a:t>
                </a:r>
                <a14:m>
                  <m:oMath xmlns:m="http://schemas.openxmlformats.org/officeDocument/2006/math">
                    <m:r>
                      <a:rPr lang="en-US" altLang="zh-CN" i="1">
                        <a:latin typeface="Cambria Math" panose="02040503050406030204" pitchFamily="18" charset="0"/>
                      </a:rPr>
                      <m:t>𝑑</m:t>
                    </m:r>
                  </m:oMath>
                </a14:m>
                <a:r>
                  <a:rPr lang="zh-CN" altLang="en-US" dirty="0"/>
                  <a:t>是离散对数问题</a:t>
                </a:r>
                <a:endParaRPr lang="en-US" altLang="zh-CN" dirty="0"/>
              </a:p>
              <a:p>
                <a:r>
                  <a:rPr lang="zh-CN" altLang="en-US" dirty="0"/>
                  <a:t>加密明文</a:t>
                </a: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smtClean="0">
                            <a:latin typeface="Cambria Math" panose="02040503050406030204" pitchFamily="18" charset="0"/>
                          </a:rPr>
                          <m:t>𝑚</m:t>
                        </m:r>
                      </m:sub>
                    </m:sSub>
                  </m:oMath>
                </a14:m>
                <a:endParaRPr lang="en-US" altLang="zh-CN" dirty="0"/>
              </a:p>
              <a:p>
                <a:pPr lvl="1"/>
                <a:r>
                  <a:rPr lang="zh-CN" altLang="en-US" dirty="0"/>
                  <a:t>随机选取正整数</a:t>
                </a:r>
                <a14:m>
                  <m:oMath xmlns:m="http://schemas.openxmlformats.org/officeDocument/2006/math">
                    <m:r>
                      <a:rPr lang="en-US" altLang="zh-CN" i="1">
                        <a:latin typeface="Cambria Math" panose="02040503050406030204" pitchFamily="18" charset="0"/>
                      </a:rPr>
                      <m:t>𝑘</m:t>
                    </m:r>
                  </m:oMath>
                </a14:m>
                <a:r>
                  <a:rPr lang="zh-CN" altLang="en-US" dirty="0"/>
                  <a:t>，产生密文</a:t>
                </a:r>
                <a:endParaRPr lang="en-US" altLang="zh-CN" dirty="0"/>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𝑚</m:t>
                        </m:r>
                      </m:sub>
                    </m:sSub>
                    <m:r>
                      <a:rPr lang="en-US" altLang="zh-CN" i="1">
                        <a:latin typeface="Cambria Math" panose="02040503050406030204" pitchFamily="18" charset="0"/>
                      </a:rPr>
                      <m:t>={</m:t>
                    </m:r>
                    <m:r>
                      <a:rPr lang="en-US" altLang="zh-CN" i="1">
                        <a:latin typeface="Cambria Math" panose="02040503050406030204" pitchFamily="18" charset="0"/>
                      </a:rPr>
                      <m:t>𝑘𝐺</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m:t>
                        </m:r>
                      </m:sub>
                    </m:sSub>
                    <m:r>
                      <a:rPr lang="en-US" altLang="zh-CN" i="1">
                        <a:latin typeface="Cambria Math" panose="02040503050406030204" pitchFamily="18" charset="0"/>
                      </a:rPr>
                      <m:t>+</m:t>
                    </m:r>
                    <m:r>
                      <a:rPr lang="en-US" altLang="zh-CN" i="1">
                        <a:latin typeface="Cambria Math" panose="02040503050406030204" pitchFamily="18" charset="0"/>
                      </a:rPr>
                      <m:t>𝑘</m:t>
                    </m:r>
                    <m:r>
                      <m:rPr>
                        <m:nor/>
                      </m:rPr>
                      <a:rPr lang="en-US" altLang="zh-CN" dirty="0">
                        <a:latin typeface="DejaVu Math TeX Gyre" panose="02000503000000000000" charset="0"/>
                      </a:rPr>
                      <m:t>PubK</m:t>
                    </m:r>
                    <m:r>
                      <a:rPr lang="en-US" altLang="zh-CN" i="1">
                        <a:latin typeface="Cambria Math" panose="02040503050406030204" pitchFamily="18" charset="0"/>
                      </a:rPr>
                      <m:t>}</m:t>
                    </m:r>
                  </m:oMath>
                </a14:m>
                <a:endParaRPr lang="zh-CN" altLang="zh-CN" dirty="0"/>
              </a:p>
              <a:p>
                <a:r>
                  <a:rPr lang="zh-CN" altLang="en-US" dirty="0"/>
                  <a:t>解密</a:t>
                </a:r>
                <a:endParaRPr lang="en-US" altLang="zh-CN" dirty="0"/>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m:t>
                        </m:r>
                      </m:sub>
                    </m:sSub>
                    <m:r>
                      <a:rPr lang="en-US" altLang="zh-CN" i="1">
                        <a:latin typeface="Cambria Math" panose="02040503050406030204" pitchFamily="18" charset="0"/>
                      </a:rPr>
                      <m:t>+</m:t>
                    </m:r>
                    <m:r>
                      <a:rPr lang="en-US" altLang="zh-CN" i="1">
                        <a:latin typeface="Cambria Math" panose="02040503050406030204" pitchFamily="18" charset="0"/>
                      </a:rPr>
                      <m:t>𝑘</m:t>
                    </m:r>
                    <m:r>
                      <m:rPr>
                        <m:nor/>
                      </m:rPr>
                      <a:rPr lang="en-US" altLang="zh-CN" dirty="0">
                        <a:latin typeface="DejaVu Math TeX Gyre" panose="02000503000000000000" charset="0"/>
                      </a:rPr>
                      <m:t>PubK</m:t>
                    </m:r>
                    <m:r>
                      <a:rPr lang="en-US" altLang="zh-CN" i="1">
                        <a:latin typeface="Cambria Math" panose="02040503050406030204" pitchFamily="18" charset="0"/>
                      </a:rPr>
                      <m:t>−</m:t>
                    </m:r>
                    <m:r>
                      <m:rPr>
                        <m:nor/>
                      </m:rPr>
                      <a:rPr lang="en-US" altLang="zh-CN" dirty="0">
                        <a:latin typeface="DejaVu Math TeX Gyre" panose="02000503000000000000" charset="0"/>
                      </a:rPr>
                      <m:t>PriK</m:t>
                    </m:r>
                    <m:d>
                      <m:dPr>
                        <m:ctrlPr>
                          <a:rPr lang="zh-CN" altLang="zh-CN" i="1">
                            <a:latin typeface="Cambria Math" panose="02040503050406030204" pitchFamily="18" charset="0"/>
                          </a:rPr>
                        </m:ctrlPr>
                      </m:dPr>
                      <m:e>
                        <m:r>
                          <a:rPr lang="en-US" altLang="zh-CN" i="1">
                            <a:latin typeface="Cambria Math" panose="02040503050406030204" pitchFamily="18" charset="0"/>
                          </a:rPr>
                          <m:t>𝑘𝐺</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m:t>
                        </m:r>
                      </m:sub>
                    </m:sSub>
                    <m:r>
                      <a:rPr lang="en-US" altLang="zh-CN" i="1">
                        <a:latin typeface="Cambria Math" panose="02040503050406030204" pitchFamily="18" charset="0"/>
                      </a:rPr>
                      <m:t>+</m:t>
                    </m:r>
                    <m:r>
                      <a:rPr lang="en-US" altLang="zh-CN" i="1">
                        <a:latin typeface="Cambria Math" panose="02040503050406030204" pitchFamily="18" charset="0"/>
                      </a:rPr>
                      <m:t>𝑘</m:t>
                    </m:r>
                    <m:d>
                      <m:dPr>
                        <m:ctrlPr>
                          <a:rPr lang="zh-CN" altLang="zh-CN" i="1">
                            <a:latin typeface="Cambria Math" panose="02040503050406030204" pitchFamily="18" charset="0"/>
                          </a:rPr>
                        </m:ctrlPr>
                      </m:dPr>
                      <m:e>
                        <m:r>
                          <m:rPr>
                            <m:nor/>
                          </m:rPr>
                          <a:rPr lang="en-US" altLang="zh-CN" b="0" i="0" dirty="0" smtClean="0">
                            <a:latin typeface="DejaVu Math TeX Gyre" panose="02000503000000000000" charset="0"/>
                          </a:rPr>
                          <m:t>d</m:t>
                        </m:r>
                        <m:r>
                          <a:rPr lang="en-US" altLang="zh-CN" i="1">
                            <a:latin typeface="Cambria Math" panose="02040503050406030204" pitchFamily="18" charset="0"/>
                          </a:rPr>
                          <m:t>𝐺</m:t>
                        </m:r>
                      </m:e>
                    </m:d>
                    <m:r>
                      <a:rPr lang="en-US" altLang="zh-CN" i="1">
                        <a:latin typeface="Cambria Math" panose="02040503050406030204" pitchFamily="18" charset="0"/>
                      </a:rPr>
                      <m:t>−</m:t>
                    </m:r>
                    <m:r>
                      <m:rPr>
                        <m:nor/>
                      </m:rPr>
                      <a:rPr lang="en-US" altLang="zh-CN" b="0" i="0" dirty="0" smtClean="0">
                        <a:latin typeface="DejaVu Math TeX Gyre" panose="02000503000000000000" charset="0"/>
                      </a:rPr>
                      <m:t>d</m:t>
                    </m:r>
                    <m:d>
                      <m:dPr>
                        <m:ctrlPr>
                          <a:rPr lang="zh-CN" altLang="zh-CN" i="1">
                            <a:latin typeface="Cambria Math" panose="02040503050406030204" pitchFamily="18" charset="0"/>
                          </a:rPr>
                        </m:ctrlPr>
                      </m:dPr>
                      <m:e>
                        <m:r>
                          <a:rPr lang="en-US" altLang="zh-CN" i="1">
                            <a:latin typeface="Cambria Math" panose="02040503050406030204" pitchFamily="18" charset="0"/>
                          </a:rPr>
                          <m:t>𝑘𝐺</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m:t>
                        </m:r>
                      </m:sub>
                    </m:sSub>
                  </m:oMath>
                </a14:m>
                <a:endParaRPr lang="zh-CN" altLang="zh-CN" dirty="0"/>
              </a:p>
              <a:p>
                <a:pPr lvl="1"/>
                <a:endParaRPr lang="en-US" altLang="zh-CN" dirty="0"/>
              </a:p>
              <a:p>
                <a:pPr lvl="1"/>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97280" y="1845733"/>
                <a:ext cx="10058400" cy="4378085"/>
              </a:xfrm>
              <a:blipFill rotWithShape="1">
                <a:blip r:embed="rId1"/>
                <a:stretch>
                  <a:fillRect t="-10" b="-17952"/>
                </a:stretch>
              </a:blipFill>
            </p:spPr>
            <p:txBody>
              <a:bodyPr/>
              <a:lstStyle/>
              <a:p>
                <a:r>
                  <a:rPr lang="zh-CN" altLang="en-US">
                    <a:noFill/>
                  </a:rPr>
                  <a:t> </a:t>
                </a: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SM2</a:t>
            </a:r>
            <a:r>
              <a:rPr lang="zh-CN" altLang="en-US" dirty="0"/>
              <a:t>加密</a:t>
            </a:r>
            <a:r>
              <a:rPr lang="en-US" altLang="zh-CN" dirty="0"/>
              <a:t>-(</a:t>
            </a:r>
            <a:r>
              <a:rPr lang="zh-CN" altLang="en-US" dirty="0"/>
              <a:t>知道原理</a:t>
            </a:r>
            <a:r>
              <a:rPr lang="en-US" altLang="zh-CN" dirty="0"/>
              <a:t>)</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zh-CN" sz="2400" dirty="0"/>
                  <a:t>待加密明文为</a:t>
                </a:r>
                <a:r>
                  <a:rPr lang="en-US" altLang="zh-CN" sz="2400" i="1" dirty="0"/>
                  <a:t>M</a:t>
                </a:r>
                <a:r>
                  <a:rPr lang="zh-CN" altLang="zh-CN" sz="2400" dirty="0"/>
                  <a:t>（比特串），</a:t>
                </a:r>
                <a:r>
                  <a:rPr lang="en-US" altLang="zh-CN" sz="2400" i="1" dirty="0" err="1"/>
                  <a:t>klen</a:t>
                </a:r>
                <a:r>
                  <a:rPr lang="zh-CN" altLang="zh-CN" sz="2400" dirty="0"/>
                  <a:t>为其长度</a:t>
                </a:r>
                <a:endParaRPr lang="zh-CN" altLang="zh-CN" sz="2400" dirty="0"/>
              </a:p>
              <a:p>
                <a:r>
                  <a:rPr lang="zh-CN" altLang="zh-CN" sz="2400" dirty="0"/>
                  <a:t>密钥：私钥为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Sub>
                  </m:oMath>
                </a14:m>
                <a:r>
                  <a:rPr lang="zh-CN" altLang="zh-CN" sz="2400" dirty="0"/>
                  <a:t>，公钥为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𝐵</m:t>
                        </m:r>
                      </m:sub>
                    </m:sSub>
                    <m:r>
                      <a:rPr lang="en-US" altLang="zh-CN" sz="2400" i="1">
                        <a:latin typeface="Cambria Math" panose="02040503050406030204" pitchFamily="18" charset="0"/>
                      </a:rPr>
                      <m:t>=</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Sub>
                    <m:r>
                      <a:rPr lang="en-US" altLang="zh-CN" sz="2400">
                        <a:latin typeface="Cambria Math" panose="02040503050406030204" pitchFamily="18" charset="0"/>
                      </a:rPr>
                      <m:t>]</m:t>
                    </m:r>
                    <m:r>
                      <a:rPr lang="en-US" altLang="zh-CN" sz="2400" i="1">
                        <a:latin typeface="Cambria Math" panose="02040503050406030204" pitchFamily="18" charset="0"/>
                      </a:rPr>
                      <m:t>𝐺</m:t>
                    </m:r>
                  </m:oMath>
                </a14:m>
                <a:endParaRPr lang="en-US" altLang="zh-CN" sz="2400" dirty="0"/>
              </a:p>
              <a:p>
                <a:r>
                  <a:rPr lang="zh-CN" altLang="en-US" sz="2400" dirty="0"/>
                  <a:t>加密过程：</a:t>
                </a:r>
                <a:endParaRPr lang="en-US" altLang="zh-CN" sz="2400" dirty="0"/>
              </a:p>
              <a:p>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1"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1672046" y="3605350"/>
                <a:ext cx="7589520" cy="2653945"/>
              </a:xfrm>
              <a:prstGeom prst="rect">
                <a:avLst/>
              </a:prstGeom>
            </p:spPr>
            <p:txBody>
              <a:bodyPr wrap="square">
                <a:spAutoFit/>
              </a:bodyPr>
              <a:lstStyle/>
              <a:p>
                <a:pPr algn="just">
                  <a:spcAft>
                    <a:spcPts val="0"/>
                  </a:spcAft>
                </a:pPr>
                <a:r>
                  <a:rPr lang="en-US" altLang="zh-CN" sz="2000" kern="100" dirty="0">
                    <a:latin typeface="Calibri" pitchFamily="34" charset="0"/>
                    <a:cs typeface="Times New Roman" panose="02020603050405020304" pitchFamily="18" charset="0"/>
                  </a:rPr>
                  <a:t>A1</a:t>
                </a:r>
                <a:r>
                  <a:rPr lang="zh-CN" altLang="zh-CN" sz="2000" kern="100" dirty="0">
                    <a:latin typeface="Calibri" pitchFamily="34" charset="0"/>
                    <a:cs typeface="Times New Roman" panose="02020603050405020304" pitchFamily="18" charset="0"/>
                  </a:rPr>
                  <a:t>：产生随机数</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𝑘</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1</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𝑛</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1</m:t>
                    </m:r>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A2</a:t>
                </a:r>
                <a:r>
                  <a:rPr lang="zh-CN" altLang="zh-CN" sz="2000" kern="100" dirty="0">
                    <a:latin typeface="Calibri" pitchFamily="34" charset="0"/>
                    <a:cs typeface="Times New Roman" panose="02020603050405020304" pitchFamily="18" charset="0"/>
                  </a:rPr>
                  <a:t>：计算椭圆曲线点</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𝑘</m:t>
                        </m:r>
                      </m:e>
                    </m:d>
                    <m:r>
                      <a:rPr lang="en-US" altLang="zh-CN" sz="2000" i="1" kern="100">
                        <a:latin typeface="Cambria Math" panose="02040503050406030204" pitchFamily="18" charset="0"/>
                        <a:cs typeface="Times New Roman" panose="02020603050405020304" pitchFamily="18" charset="0"/>
                      </a:rPr>
                      <m:t>𝐺</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A3</a:t>
                </a:r>
                <a:r>
                  <a:rPr lang="zh-CN" altLang="zh-CN" sz="2000" kern="100" dirty="0">
                    <a:latin typeface="Calibri" pitchFamily="34" charset="0"/>
                    <a:cs typeface="Times New Roman" panose="02020603050405020304" pitchFamily="18" charset="0"/>
                  </a:rPr>
                  <a:t>：计算椭圆曲线点</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𝑆</m:t>
                    </m:r>
                    <m:r>
                      <a:rPr lang="en-US" altLang="zh-CN" sz="2000" i="1" kern="100">
                        <a:latin typeface="Cambria Math" panose="02040503050406030204" pitchFamily="18" charset="0"/>
                        <a:cs typeface="Times New Roman" panose="020206030504050203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ℎ</m:t>
                        </m:r>
                      </m:e>
                    </m:d>
                    <m:sSub>
                      <m:sSubPr>
                        <m:ctrlPr>
                          <a:rPr lang="zh-CN" altLang="zh-CN" sz="2000" b="1" i="1" kern="100" smtClean="0">
                            <a:solidFill>
                              <a:srgbClr val="0070C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00">
                            <a:solidFill>
                              <a:srgbClr val="0070C0"/>
                            </a:solidFill>
                            <a:latin typeface="Cambria Math" panose="02040503050406030204" pitchFamily="18" charset="0"/>
                            <a:cs typeface="Times New Roman" panose="02020603050405020304" pitchFamily="18" charset="0"/>
                          </a:rPr>
                          <m:t>𝑷</m:t>
                        </m:r>
                      </m:e>
                      <m:sub>
                        <m:r>
                          <a:rPr lang="en-US" altLang="zh-CN" sz="2000" b="1" i="1" kern="100">
                            <a:solidFill>
                              <a:srgbClr val="0070C0"/>
                            </a:solidFill>
                            <a:latin typeface="Cambria Math" panose="02040503050406030204" pitchFamily="18" charset="0"/>
                            <a:cs typeface="Times New Roman" panose="02020603050405020304" pitchFamily="18" charset="0"/>
                          </a:rPr>
                          <m:t>𝑩</m:t>
                        </m:r>
                      </m:sub>
                    </m:sSub>
                  </m:oMath>
                </a14:m>
                <a:r>
                  <a:rPr lang="zh-CN" altLang="zh-CN" sz="2000" b="1" kern="100" dirty="0">
                    <a:solidFill>
                      <a:srgbClr val="0070C0"/>
                    </a:solidFill>
                    <a:latin typeface="Calibri" pitchFamily="34" charset="0"/>
                    <a:cs typeface="Times New Roman" panose="02020603050405020304" pitchFamily="18" charset="0"/>
                  </a:rPr>
                  <a:t>，</a:t>
                </a:r>
                <a:r>
                  <a:rPr lang="zh-CN" altLang="zh-CN" sz="2000" kern="100" dirty="0">
                    <a:latin typeface="Calibri" pitchFamily="34" charset="0"/>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𝑆</m:t>
                    </m:r>
                  </m:oMath>
                </a14:m>
                <a:r>
                  <a:rPr lang="zh-CN" altLang="zh-CN" sz="2000" kern="100" dirty="0">
                    <a:latin typeface="Calibri" pitchFamily="34" charset="0"/>
                    <a:cs typeface="Times New Roman" panose="02020603050405020304" pitchFamily="18" charset="0"/>
                  </a:rPr>
                  <a:t>是无穷远点，则报错并退出</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A4</a:t>
                </a:r>
                <a:r>
                  <a:rPr lang="zh-CN" altLang="zh-CN" sz="2000" kern="100" dirty="0">
                    <a:latin typeface="Calibri" pitchFamily="34" charset="0"/>
                    <a:cs typeface="Times New Roman" panose="02020603050405020304" pitchFamily="18" charset="0"/>
                  </a:rPr>
                  <a:t>：计算椭圆曲线点</a:t>
                </a:r>
                <a14:m>
                  <m:oMath xmlns:m="http://schemas.openxmlformats.org/officeDocument/2006/math">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𝑘</m:t>
                        </m:r>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𝑃</m:t>
                        </m:r>
                      </m:e>
                      <m:sub>
                        <m:r>
                          <a:rPr lang="en-US" altLang="zh-CN" sz="2000" i="1" kern="100">
                            <a:latin typeface="Cambria Math" panose="02040503050406030204" pitchFamily="18" charset="0"/>
                            <a:cs typeface="Times New Roman" panose="02020603050405020304" pitchFamily="18" charset="0"/>
                          </a:rPr>
                          <m:t>𝐵</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A5</a:t>
                </a:r>
                <a:r>
                  <a:rPr lang="zh-CN" altLang="zh-CN" sz="2000" kern="100" dirty="0">
                    <a:latin typeface="Calibri" pitchFamily="34" charset="0"/>
                    <a:cs typeface="Times New Roman" panose="02020603050405020304" pitchFamily="18" charset="0"/>
                  </a:rPr>
                  <a:t>：计算</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𝑡</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𝐾𝐷𝐹</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𝑘𝑙𝑒𝑛</m:t>
                    </m:r>
                    <m:r>
                      <a:rPr lang="en-US" altLang="zh-CN" sz="2000" i="1" kern="100">
                        <a:latin typeface="Cambria Math" panose="02040503050406030204" pitchFamily="18" charset="0"/>
                        <a:cs typeface="Times New Roman" panose="02020603050405020304" pitchFamily="18" charset="0"/>
                      </a:rPr>
                      <m:t>)</m:t>
                    </m:r>
                  </m:oMath>
                </a14:m>
                <a:r>
                  <a:rPr lang="zh-CN" altLang="zh-CN" sz="2000" kern="100" dirty="0">
                    <a:latin typeface="Calibri" pitchFamily="34" charset="0"/>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𝑡</m:t>
                    </m:r>
                  </m:oMath>
                </a14:m>
                <a:r>
                  <a:rPr lang="zh-CN" altLang="zh-CN" sz="2000" kern="100" dirty="0">
                    <a:latin typeface="Calibri" pitchFamily="34" charset="0"/>
                    <a:cs typeface="Times New Roman" panose="02020603050405020304" pitchFamily="18" charset="0"/>
                  </a:rPr>
                  <a:t>为全</a:t>
                </a:r>
                <a:r>
                  <a:rPr lang="en-US" altLang="zh-CN" sz="2000" kern="100" dirty="0">
                    <a:latin typeface="Calibri" pitchFamily="34" charset="0"/>
                    <a:cs typeface="Times New Roman" panose="02020603050405020304" pitchFamily="18" charset="0"/>
                  </a:rPr>
                  <a:t>0</a:t>
                </a:r>
                <a:r>
                  <a:rPr lang="zh-CN" altLang="zh-CN" sz="2000" kern="100" dirty="0">
                    <a:latin typeface="Calibri" pitchFamily="34" charset="0"/>
                    <a:cs typeface="Times New Roman" panose="02020603050405020304" pitchFamily="18" charset="0"/>
                  </a:rPr>
                  <a:t>比特串，则返回</a:t>
                </a:r>
                <a:r>
                  <a:rPr lang="en-US" altLang="zh-CN" sz="2000" kern="100" dirty="0">
                    <a:latin typeface="Calibri" pitchFamily="34" charset="0"/>
                    <a:cs typeface="Times New Roman" panose="02020603050405020304" pitchFamily="18" charset="0"/>
                  </a:rPr>
                  <a:t>A1</a:t>
                </a:r>
                <a:r>
                  <a:rPr lang="zh-CN" altLang="zh-CN" sz="2000" kern="100" dirty="0">
                    <a:latin typeface="Calibri" pitchFamily="34" charset="0"/>
                    <a:cs typeface="Times New Roman" panose="02020603050405020304" pitchFamily="18" charset="0"/>
                  </a:rPr>
                  <a:t>；</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A6</a:t>
                </a:r>
                <a:r>
                  <a:rPr lang="zh-CN" altLang="zh-CN" sz="2000" kern="100" dirty="0">
                    <a:latin typeface="Calibri" pitchFamily="34" charset="0"/>
                    <a:cs typeface="Times New Roman" panose="02020603050405020304" pitchFamily="18" charset="0"/>
                  </a:rPr>
                  <a:t>：计算</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𝑀</m:t>
                    </m:r>
                    <m:r>
                      <a:rPr lang="zh-CN"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𝑡</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A7</a:t>
                </a:r>
                <a:r>
                  <a:rPr lang="zh-CN" altLang="zh-CN" sz="2000" kern="100" dirty="0">
                    <a:latin typeface="Calibri" pitchFamily="34" charset="0"/>
                    <a:cs typeface="Times New Roman" panose="02020603050405020304" pitchFamily="18" charset="0"/>
                  </a:rPr>
                  <a:t>：计算</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3</m:t>
                        </m:r>
                      </m:sub>
                    </m:sSub>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𝐻𝑎𝑠ℎ</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b="0" i="1" kern="100" smtClean="0">
                            <a:latin typeface="Cambria Math" panose="02040503050406030204" pitchFamily="18" charset="0"/>
                            <a:cs typeface="Times New Roman" panose="02020603050405020304" pitchFamily="18" charset="0"/>
                          </a:rPr>
                          <m:t>2</m:t>
                        </m:r>
                      </m:sub>
                    </m:sSub>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𝑀</m:t>
                            </m:r>
                          </m:e>
                        </m:d>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b="0" i="1" kern="100" smtClean="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A8</a:t>
                </a:r>
                <a:r>
                  <a:rPr lang="zh-CN" altLang="zh-CN" sz="2000" kern="100" dirty="0">
                    <a:latin typeface="Calibri" pitchFamily="34" charset="0"/>
                    <a:cs typeface="Times New Roman" panose="02020603050405020304" pitchFamily="18" charset="0"/>
                  </a:rPr>
                  <a:t>：输出密文</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3</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2</m:t>
                        </m:r>
                      </m:sub>
                    </m:sSub>
                  </m:oMath>
                </a14:m>
                <a:endParaRPr lang="zh-CN" altLang="zh-CN" sz="2000" kern="100" dirty="0">
                  <a:latin typeface="Calibri" pitchFamily="34" charset="0"/>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1672046" y="3605350"/>
                <a:ext cx="7589520" cy="2653945"/>
              </a:xfrm>
              <a:prstGeom prst="rect">
                <a:avLst/>
              </a:prstGeom>
              <a:blipFill rotWithShape="1">
                <a:blip r:embed="rId2"/>
                <a:stretch>
                  <a:fillRect l="-1" t="-17" r="1" b="-9280"/>
                </a:stretch>
              </a:blipFill>
            </p:spPr>
            <p:txBody>
              <a:bodyPr/>
              <a:lstStyle/>
              <a:p>
                <a:r>
                  <a:rPr lang="zh-CN" altLang="en-US">
                    <a:noFill/>
                  </a:rPr>
                  <a:t> </a:t>
                </a:r>
              </a:p>
            </p:txBody>
          </p:sp>
        </mc:Fallback>
      </mc:AlternateContent>
      <p:sp>
        <p:nvSpPr>
          <p:cNvPr id="5" name="矩形标注 4"/>
          <p:cNvSpPr/>
          <p:nvPr/>
        </p:nvSpPr>
        <p:spPr>
          <a:xfrm>
            <a:off x="9470570" y="3605350"/>
            <a:ext cx="2168435" cy="561702"/>
          </a:xfrm>
          <a:prstGeom prst="wedgeRectCallout">
            <a:avLst>
              <a:gd name="adj1" fmla="val -79222"/>
              <a:gd name="adj2" fmla="val 7877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验证公钥</a:t>
            </a:r>
            <a:endParaRPr lang="en-US" altLang="zh-CN" dirty="0"/>
          </a:p>
          <a:p>
            <a:pPr algn="ctr"/>
            <a:r>
              <a:rPr lang="zh-CN" altLang="en-US" b="1" dirty="0">
                <a:solidFill>
                  <a:srgbClr val="0070C0"/>
                </a:solidFill>
              </a:rPr>
              <a:t>加密仅使用公钥</a:t>
            </a:r>
            <a:endParaRPr lang="zh-CN" altLang="en-US" b="1" dirty="0">
              <a:solidFill>
                <a:srgbClr val="0070C0"/>
              </a:solidFill>
            </a:endParaRPr>
          </a:p>
        </p:txBody>
      </p:sp>
      <p:sp>
        <p:nvSpPr>
          <p:cNvPr id="6" name="矩形标注 5"/>
          <p:cNvSpPr/>
          <p:nvPr/>
        </p:nvSpPr>
        <p:spPr>
          <a:xfrm>
            <a:off x="9470570" y="4456371"/>
            <a:ext cx="2168435" cy="561702"/>
          </a:xfrm>
          <a:prstGeom prst="wedgeRectCallout">
            <a:avLst>
              <a:gd name="adj1" fmla="val -79824"/>
              <a:gd name="adj2" fmla="val 5087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派生密钥</a:t>
            </a:r>
            <a:endParaRPr lang="zh-CN" altLang="en-US" dirty="0"/>
          </a:p>
        </p:txBody>
      </p:sp>
      <p:sp>
        <p:nvSpPr>
          <p:cNvPr id="7" name="矩形标注 6"/>
          <p:cNvSpPr/>
          <p:nvPr/>
        </p:nvSpPr>
        <p:spPr>
          <a:xfrm>
            <a:off x="9470570" y="5307392"/>
            <a:ext cx="2168435" cy="561702"/>
          </a:xfrm>
          <a:prstGeom prst="wedgeRectCallout">
            <a:avLst>
              <a:gd name="adj1" fmla="val -232836"/>
              <a:gd name="adj2" fmla="val 2761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计算校验值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SM2</a:t>
            </a:r>
            <a:r>
              <a:rPr lang="zh-CN" altLang="en-US" dirty="0"/>
              <a:t>解密</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a:spcBef>
                    <a:spcPts val="300"/>
                  </a:spcBef>
                  <a:spcAft>
                    <a:spcPts val="300"/>
                  </a:spcAft>
                </a:pPr>
                <a:r>
                  <a:rPr lang="zh-CN" altLang="zh-CN" sz="2400" dirty="0"/>
                  <a:t>密文</a:t>
                </a:r>
                <a:r>
                  <a:rPr lang="en-US" altLang="zh-CN" sz="2400" i="1" dirty="0"/>
                  <a:t>C</a:t>
                </a:r>
                <a:r>
                  <a:rPr lang="zh-CN" altLang="zh-CN" sz="2400" dirty="0"/>
                  <a:t>，原始密文长度</a:t>
                </a:r>
                <a:r>
                  <a:rPr lang="en-US" altLang="zh-CN" sz="2400" i="1" dirty="0" err="1"/>
                  <a:t>klen</a:t>
                </a:r>
                <a:endParaRPr lang="en-US" altLang="zh-CN" sz="2400" dirty="0"/>
              </a:p>
              <a:p>
                <a:pPr lvl="1">
                  <a:spcBef>
                    <a:spcPts val="300"/>
                  </a:spcBef>
                  <a:spcAft>
                    <a:spcPts val="300"/>
                  </a:spcAft>
                </a:pPr>
                <a:r>
                  <a:rPr lang="en-US" altLang="zh-CN" sz="2000" i="1" dirty="0"/>
                  <a:t>C</a:t>
                </a:r>
                <a:r>
                  <a:rPr lang="zh-CN" altLang="zh-CN" sz="2000" dirty="0"/>
                  <a:t>的数据格式应为</a:t>
                </a:r>
                <a14:m>
                  <m:oMath xmlns:m="http://schemas.openxmlformats.org/officeDocument/2006/math">
                    <m:r>
                      <a:rPr lang="en-US" altLang="zh-CN" sz="2000" i="1">
                        <a:latin typeface="Cambria Math" panose="02040503050406030204" pitchFamily="18" charset="0"/>
                      </a:rPr>
                      <m:t>𝐶</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𝐶</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2</m:t>
                        </m:r>
                      </m:sub>
                    </m:sSub>
                  </m:oMath>
                </a14:m>
                <a:r>
                  <a:rPr lang="zh-CN" altLang="zh-CN" sz="2000" dirty="0"/>
                  <a:t>，即</a:t>
                </a:r>
                <a:r>
                  <a:rPr lang="en-US" altLang="zh-CN" sz="2000" i="1" dirty="0" err="1"/>
                  <a:t>klen</a:t>
                </a:r>
                <a:r>
                  <a:rPr lang="zh-CN" altLang="zh-CN" sz="2000" dirty="0"/>
                  <a:t>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2</m:t>
                        </m:r>
                      </m:sub>
                    </m:sSub>
                  </m:oMath>
                </a14:m>
                <a:r>
                  <a:rPr lang="zh-CN" altLang="zh-CN" sz="2000" dirty="0"/>
                  <a:t>的长度</a:t>
                </a:r>
                <a:endParaRPr lang="en-US" altLang="zh-CN" sz="2000" dirty="0"/>
              </a:p>
              <a:p>
                <a:pPr>
                  <a:spcBef>
                    <a:spcPts val="300"/>
                  </a:spcBef>
                  <a:spcAft>
                    <a:spcPts val="300"/>
                  </a:spcAft>
                </a:pPr>
                <a:r>
                  <a:rPr lang="zh-CN" altLang="zh-CN" sz="2400" dirty="0"/>
                  <a:t>密钥：私钥为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Sub>
                  </m:oMath>
                </a14:m>
                <a:r>
                  <a:rPr lang="zh-CN" altLang="zh-CN" sz="2400" dirty="0"/>
                  <a:t>，公钥为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𝐵</m:t>
                        </m:r>
                      </m:sub>
                    </m:sSub>
                    <m:r>
                      <a:rPr lang="en-US" altLang="zh-CN" sz="2400" i="1">
                        <a:latin typeface="Cambria Math" panose="02040503050406030204" pitchFamily="18" charset="0"/>
                      </a:rPr>
                      <m:t>=</m:t>
                    </m:r>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𝐵</m:t>
                        </m:r>
                      </m:sub>
                    </m:sSub>
                    <m:r>
                      <a:rPr lang="en-US" altLang="zh-CN" sz="2400">
                        <a:latin typeface="Cambria Math" panose="02040503050406030204" pitchFamily="18" charset="0"/>
                      </a:rPr>
                      <m:t>]</m:t>
                    </m:r>
                    <m:r>
                      <a:rPr lang="en-US" altLang="zh-CN" sz="2400" i="1">
                        <a:latin typeface="Cambria Math" panose="02040503050406030204" pitchFamily="18" charset="0"/>
                      </a:rPr>
                      <m:t>𝐺</m:t>
                    </m:r>
                  </m:oMath>
                </a14:m>
                <a:endParaRPr lang="en-US" altLang="zh-CN" sz="2400" dirty="0"/>
              </a:p>
              <a:p>
                <a:pPr>
                  <a:spcBef>
                    <a:spcPts val="300"/>
                  </a:spcBef>
                  <a:spcAft>
                    <a:spcPts val="300"/>
                  </a:spcAft>
                </a:pPr>
                <a:r>
                  <a:rPr lang="zh-CN" altLang="en-US" sz="2400" dirty="0"/>
                  <a:t>解密过程：</a:t>
                </a:r>
                <a:endParaRPr lang="en-US" altLang="zh-CN" sz="2400" dirty="0"/>
              </a:p>
              <a:p>
                <a:endParaRPr lang="zh-CN" altLang="zh-CN" sz="2400" dirty="0"/>
              </a:p>
              <a:p>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1"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1097280" y="3737997"/>
                <a:ext cx="9313817" cy="2594172"/>
              </a:xfrm>
              <a:prstGeom prst="rect">
                <a:avLst/>
              </a:prstGeom>
            </p:spPr>
            <p:txBody>
              <a:bodyPr wrap="square">
                <a:spAutoFit/>
              </a:bodyPr>
              <a:lstStyle/>
              <a:p>
                <a:pPr algn="just">
                  <a:spcAft>
                    <a:spcPts val="0"/>
                  </a:spcAft>
                </a:pPr>
                <a:r>
                  <a:rPr lang="en-US" altLang="zh-CN" sz="2000" kern="100" dirty="0">
                    <a:latin typeface="Calibri" pitchFamily="34" charset="0"/>
                    <a:cs typeface="Times New Roman" panose="02020603050405020304" pitchFamily="18" charset="0"/>
                  </a:rPr>
                  <a:t>B1</a:t>
                </a:r>
                <a:r>
                  <a:rPr lang="zh-CN" altLang="zh-CN" sz="2000" kern="100" dirty="0">
                    <a:latin typeface="Calibri" pitchFamily="34" charset="0"/>
                    <a:cs typeface="Times New Roman" panose="02020603050405020304" pitchFamily="18" charset="0"/>
                  </a:rPr>
                  <a:t>：从</a:t>
                </a:r>
                <a:r>
                  <a:rPr lang="en-US" altLang="zh-CN" sz="2000" kern="100" dirty="0">
                    <a:latin typeface="Calibri" pitchFamily="34" charset="0"/>
                    <a:cs typeface="Times New Roman" panose="02020603050405020304" pitchFamily="18" charset="0"/>
                  </a:rPr>
                  <a:t>C</a:t>
                </a:r>
                <a:r>
                  <a:rPr lang="zh-CN" altLang="zh-CN" sz="2000" kern="100" dirty="0">
                    <a:latin typeface="Calibri" pitchFamily="34" charset="0"/>
                    <a:cs typeface="Times New Roman" panose="02020603050405020304" pitchFamily="18" charset="0"/>
                  </a:rPr>
                  <a:t>中取出比特串</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1</m:t>
                        </m:r>
                      </m:sub>
                    </m:sSub>
                  </m:oMath>
                </a14:m>
                <a:r>
                  <a:rPr lang="zh-CN" altLang="zh-CN" sz="2000" kern="100" dirty="0">
                    <a:latin typeface="Calibri" pitchFamily="34" charset="0"/>
                    <a:cs typeface="Times New Roman" panose="02020603050405020304" pitchFamily="18" charset="0"/>
                  </a:rPr>
                  <a:t>，转换为椭圆曲线上的点，验证</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1</m:t>
                        </m:r>
                      </m:sub>
                    </m:sSub>
                  </m:oMath>
                </a14:m>
                <a:r>
                  <a:rPr lang="zh-CN" altLang="zh-CN" sz="2000" kern="100" dirty="0">
                    <a:latin typeface="Calibri" pitchFamily="34" charset="0"/>
                    <a:cs typeface="Times New Roman" panose="02020603050405020304" pitchFamily="18" charset="0"/>
                  </a:rPr>
                  <a:t>是否满足椭圆曲线方程，</a:t>
                </a:r>
                <a:endParaRPr lang="en-US" altLang="zh-CN" sz="2000" kern="100" dirty="0">
                  <a:latin typeface="Calibri" pitchFamily="34" charset="0"/>
                  <a:cs typeface="Times New Roman" panose="02020603050405020304" pitchFamily="18" charset="0"/>
                </a:endParaRPr>
              </a:p>
              <a:p>
                <a:pPr algn="just">
                  <a:spcAft>
                    <a:spcPts val="0"/>
                  </a:spcAft>
                </a:pPr>
                <a:r>
                  <a:rPr lang="zh-CN" altLang="zh-CN" sz="2000" kern="100" dirty="0">
                    <a:latin typeface="Calibri" pitchFamily="34" charset="0"/>
                    <a:cs typeface="Times New Roman" panose="02020603050405020304" pitchFamily="18" charset="0"/>
                  </a:rPr>
                  <a:t>若不满足则报错退出</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B2</a:t>
                </a:r>
                <a:r>
                  <a:rPr lang="zh-CN" altLang="zh-CN" sz="2000" kern="100" dirty="0">
                    <a:latin typeface="Calibri" pitchFamily="34" charset="0"/>
                    <a:cs typeface="Times New Roman" panose="02020603050405020304" pitchFamily="18" charset="0"/>
                  </a:rPr>
                  <a:t>：计算椭圆曲线点</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𝑆</m:t>
                    </m:r>
                    <m:r>
                      <a:rPr lang="en-US" altLang="zh-CN" sz="2000" i="1" kern="100">
                        <a:latin typeface="Cambria Math" panose="02040503050406030204" pitchFamily="18" charset="0"/>
                        <a:cs typeface="Times New Roman" panose="020206030504050203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ℎ</m:t>
                        </m:r>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1</m:t>
                        </m:r>
                      </m:sub>
                    </m:sSub>
                  </m:oMath>
                </a14:m>
                <a:r>
                  <a:rPr lang="zh-CN" altLang="zh-CN" sz="2000" kern="100" dirty="0">
                    <a:latin typeface="Calibri" pitchFamily="34" charset="0"/>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𝑆</m:t>
                    </m:r>
                  </m:oMath>
                </a14:m>
                <a:r>
                  <a:rPr lang="zh-CN" altLang="zh-CN" sz="2000" kern="100" dirty="0">
                    <a:latin typeface="Calibri" pitchFamily="34" charset="0"/>
                    <a:cs typeface="Times New Roman" panose="02020603050405020304" pitchFamily="18" charset="0"/>
                  </a:rPr>
                  <a:t>是无穷远点，则报错并退出</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B3</a:t>
                </a:r>
                <a:r>
                  <a:rPr lang="zh-CN" altLang="zh-CN" sz="2000" kern="100" dirty="0">
                    <a:latin typeface="Calibri" pitchFamily="34" charset="0"/>
                    <a:cs typeface="Times New Roman" panose="02020603050405020304" pitchFamily="18" charset="0"/>
                  </a:rPr>
                  <a:t>：计算</a:t>
                </a:r>
                <a14:m>
                  <m:oMath xmlns:m="http://schemas.openxmlformats.org/officeDocument/2006/math">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b="1" i="1" kern="100" smtClean="0">
                                <a:solidFill>
                                  <a:srgbClr val="0070C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kern="100">
                                <a:solidFill>
                                  <a:srgbClr val="0070C0"/>
                                </a:solidFill>
                                <a:latin typeface="Cambria Math" panose="02040503050406030204" pitchFamily="18" charset="0"/>
                                <a:cs typeface="Times New Roman" panose="02020603050405020304" pitchFamily="18" charset="0"/>
                              </a:rPr>
                              <m:t>𝒅</m:t>
                            </m:r>
                          </m:e>
                          <m:sub>
                            <m:r>
                              <a:rPr lang="en-US" altLang="zh-CN" sz="2000" b="1" i="1" kern="100">
                                <a:solidFill>
                                  <a:srgbClr val="0070C0"/>
                                </a:solidFill>
                                <a:latin typeface="Cambria Math" panose="02040503050406030204" pitchFamily="18" charset="0"/>
                                <a:cs typeface="Times New Roman" panose="02020603050405020304" pitchFamily="18" charset="0"/>
                              </a:rPr>
                              <m:t>𝑩</m:t>
                            </m:r>
                          </m:sub>
                        </m:sSub>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B4</a:t>
                </a:r>
                <a:r>
                  <a:rPr lang="zh-CN" altLang="zh-CN" sz="2000" kern="100" dirty="0">
                    <a:latin typeface="Calibri" pitchFamily="34" charset="0"/>
                    <a:cs typeface="Times New Roman" panose="02020603050405020304" pitchFamily="18" charset="0"/>
                  </a:rPr>
                  <a:t>：计算</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𝑡</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𝐾𝐷𝐹</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𝑘𝑙𝑒𝑛</m:t>
                    </m:r>
                    <m:r>
                      <a:rPr lang="en-US" altLang="zh-CN" sz="2000" i="1" kern="100">
                        <a:latin typeface="Cambria Math" panose="02040503050406030204" pitchFamily="18" charset="0"/>
                        <a:cs typeface="Times New Roman" panose="02020603050405020304" pitchFamily="18" charset="0"/>
                      </a:rPr>
                      <m:t>)</m:t>
                    </m:r>
                  </m:oMath>
                </a14:m>
                <a:r>
                  <a:rPr lang="zh-CN" altLang="zh-CN" sz="2000" kern="100" dirty="0">
                    <a:latin typeface="Calibri" pitchFamily="34" charset="0"/>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𝑡</m:t>
                    </m:r>
                  </m:oMath>
                </a14:m>
                <a:r>
                  <a:rPr lang="zh-CN" altLang="zh-CN" sz="2000" kern="100" dirty="0">
                    <a:latin typeface="Calibri" pitchFamily="34" charset="0"/>
                    <a:cs typeface="Times New Roman" panose="02020603050405020304" pitchFamily="18" charset="0"/>
                  </a:rPr>
                  <a:t>为全</a:t>
                </a:r>
                <a:r>
                  <a:rPr lang="en-US" altLang="zh-CN" sz="2000" kern="100" dirty="0">
                    <a:latin typeface="Calibri" pitchFamily="34" charset="0"/>
                    <a:cs typeface="Times New Roman" panose="02020603050405020304" pitchFamily="18" charset="0"/>
                  </a:rPr>
                  <a:t>0</a:t>
                </a:r>
                <a:r>
                  <a:rPr lang="zh-CN" altLang="zh-CN" sz="2000" kern="100" dirty="0">
                    <a:latin typeface="Calibri" pitchFamily="34" charset="0"/>
                    <a:cs typeface="Times New Roman" panose="02020603050405020304" pitchFamily="18" charset="0"/>
                  </a:rPr>
                  <a:t>比特串，则报错并退出</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B5</a:t>
                </a:r>
                <a:r>
                  <a:rPr lang="zh-CN" altLang="zh-CN" sz="2000" kern="100" dirty="0">
                    <a:latin typeface="Calibri" pitchFamily="34" charset="0"/>
                    <a:cs typeface="Times New Roman" panose="02020603050405020304" pitchFamily="18" charset="0"/>
                  </a:rPr>
                  <a:t>：从</a:t>
                </a:r>
                <a:r>
                  <a:rPr lang="en-US" altLang="zh-CN" sz="2000" kern="100" dirty="0">
                    <a:latin typeface="Calibri" pitchFamily="34" charset="0"/>
                    <a:cs typeface="Times New Roman" panose="02020603050405020304" pitchFamily="18" charset="0"/>
                  </a:rPr>
                  <a:t>C</a:t>
                </a:r>
                <a:r>
                  <a:rPr lang="zh-CN" altLang="zh-CN" sz="2000" kern="100" dirty="0">
                    <a:latin typeface="Calibri" pitchFamily="34" charset="0"/>
                    <a:cs typeface="Times New Roman" panose="02020603050405020304" pitchFamily="18" charset="0"/>
                  </a:rPr>
                  <a:t>中取出比特串</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2</m:t>
                        </m:r>
                      </m:sub>
                    </m:sSub>
                  </m:oMath>
                </a14:m>
                <a:r>
                  <a:rPr lang="zh-CN" altLang="zh-CN" sz="2000" kern="100" dirty="0">
                    <a:latin typeface="Calibri" pitchFamily="34" charset="0"/>
                    <a:cs typeface="Times New Roman" panose="02020603050405020304" pitchFamily="18" charset="0"/>
                  </a:rPr>
                  <a:t>，</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𝑀</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2</m:t>
                        </m:r>
                      </m:sub>
                    </m:sSub>
                    <m:r>
                      <a:rPr lang="zh-CN"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𝑡</m:t>
                    </m:r>
                  </m:oMath>
                </a14:m>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B6</a:t>
                </a:r>
                <a:r>
                  <a:rPr lang="zh-CN" altLang="zh-CN" sz="2000" kern="100" dirty="0">
                    <a:latin typeface="Calibri" pitchFamily="34" charset="0"/>
                    <a:cs typeface="Times New Roman" panose="02020603050405020304" pitchFamily="18" charset="0"/>
                  </a:rPr>
                  <a:t>：计算</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𝑢</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𝐻𝑎𝑠ℎ</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i="1" kern="100">
                            <a:latin typeface="Cambria Math" panose="02040503050406030204" pitchFamily="18" charset="0"/>
                            <a:cs typeface="Times New Roman" panose="02020603050405020304" pitchFamily="18" charset="0"/>
                          </a:rPr>
                          <m:t>2</m:t>
                        </m:r>
                      </m:sub>
                    </m:sSub>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cs typeface="Times New Roman" panose="02020603050405020304" pitchFamily="18" charset="0"/>
                              </a:rPr>
                              <m:t>𝑀</m:t>
                            </m:r>
                            <m:r>
                              <a:rPr lang="en-US" altLang="zh-CN" sz="2000" i="1" kern="100">
                                <a:latin typeface="Cambria Math" panose="02040503050406030204" pitchFamily="18" charset="0"/>
                                <a:cs typeface="Times New Roman" panose="02020603050405020304" pitchFamily="18" charset="0"/>
                              </a:rPr>
                              <m:t>′</m:t>
                            </m:r>
                          </m:e>
                        </m:d>
                      </m:e>
                    </m:d>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i="1" kern="100">
                            <a:latin typeface="Cambria Math" panose="02040503050406030204" pitchFamily="18" charset="0"/>
                            <a:cs typeface="Times New Roman" panose="02020603050405020304" pitchFamily="18" charset="0"/>
                          </a:rPr>
                          <m:t>2</m:t>
                        </m:r>
                      </m:sub>
                    </m:sSub>
                    <m:r>
                      <a:rPr lang="en-US" altLang="zh-CN" sz="2000" i="1" kern="100">
                        <a:latin typeface="Cambria Math" panose="02040503050406030204" pitchFamily="18" charset="0"/>
                        <a:cs typeface="Times New Roman" panose="02020603050405020304" pitchFamily="18" charset="0"/>
                      </a:rPr>
                      <m:t>)</m:t>
                    </m:r>
                  </m:oMath>
                </a14:m>
                <a:r>
                  <a:rPr lang="zh-CN" altLang="zh-CN" sz="2000" kern="100" dirty="0">
                    <a:latin typeface="Calibri" pitchFamily="34" charset="0"/>
                    <a:cs typeface="Times New Roman" panose="02020603050405020304" pitchFamily="18" charset="0"/>
                  </a:rPr>
                  <a:t>，从</a:t>
                </a:r>
                <a:r>
                  <a:rPr lang="en-US" altLang="zh-CN" sz="2000" kern="100" dirty="0">
                    <a:latin typeface="Calibri" pitchFamily="34" charset="0"/>
                    <a:cs typeface="Times New Roman" panose="02020603050405020304" pitchFamily="18" charset="0"/>
                  </a:rPr>
                  <a:t>C</a:t>
                </a:r>
                <a:r>
                  <a:rPr lang="zh-CN" altLang="zh-CN" sz="2000" kern="100" dirty="0">
                    <a:latin typeface="Calibri" pitchFamily="34" charset="0"/>
                    <a:cs typeface="Times New Roman" panose="02020603050405020304" pitchFamily="18" charset="0"/>
                  </a:rPr>
                  <a:t>中取出比特串</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3</m:t>
                        </m:r>
                      </m:sub>
                    </m:sSub>
                  </m:oMath>
                </a14:m>
                <a:r>
                  <a:rPr lang="zh-CN" altLang="zh-CN" sz="2000" kern="100" dirty="0">
                    <a:latin typeface="Calibri" pitchFamily="34" charset="0"/>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𝑢</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3</m:t>
                        </m:r>
                      </m:sub>
                    </m:sSub>
                  </m:oMath>
                </a14:m>
                <a:r>
                  <a:rPr lang="zh-CN" altLang="zh-CN" sz="2000" kern="100" dirty="0">
                    <a:latin typeface="Calibri" pitchFamily="34" charset="0"/>
                    <a:cs typeface="Times New Roman" panose="02020603050405020304" pitchFamily="18" charset="0"/>
                  </a:rPr>
                  <a:t>，则报错并退出</a:t>
                </a:r>
                <a:endParaRPr lang="zh-CN" altLang="zh-CN" sz="2000" kern="100" dirty="0">
                  <a:latin typeface="Calibri" pitchFamily="34" charset="0"/>
                  <a:cs typeface="Times New Roman" panose="02020603050405020304" pitchFamily="18" charset="0"/>
                </a:endParaRPr>
              </a:p>
              <a:p>
                <a:pPr algn="just">
                  <a:spcAft>
                    <a:spcPts val="0"/>
                  </a:spcAft>
                </a:pPr>
                <a:r>
                  <a:rPr lang="en-US" altLang="zh-CN" sz="2000" kern="100" dirty="0">
                    <a:latin typeface="Calibri" pitchFamily="34" charset="0"/>
                    <a:cs typeface="Times New Roman" panose="02020603050405020304" pitchFamily="18" charset="0"/>
                  </a:rPr>
                  <a:t>B7</a:t>
                </a:r>
                <a:r>
                  <a:rPr lang="zh-CN" altLang="zh-CN" sz="2000" kern="100" dirty="0">
                    <a:latin typeface="Calibri" pitchFamily="34" charset="0"/>
                    <a:cs typeface="Times New Roman" panose="02020603050405020304" pitchFamily="18" charset="0"/>
                  </a:rPr>
                  <a:t>：输出明文</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𝑀</m:t>
                    </m:r>
                    <m:r>
                      <a:rPr lang="en-US" altLang="zh-CN" sz="2000" i="1" kern="100">
                        <a:latin typeface="Cambria Math" panose="02040503050406030204" pitchFamily="18" charset="0"/>
                        <a:cs typeface="Times New Roman" panose="02020603050405020304" pitchFamily="18" charset="0"/>
                      </a:rPr>
                      <m:t>’</m:t>
                    </m:r>
                  </m:oMath>
                </a14:m>
                <a:endParaRPr lang="zh-CN" altLang="zh-CN" sz="2000" kern="100" dirty="0">
                  <a:latin typeface="Calibri" pitchFamily="34" charset="0"/>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1097280" y="3737997"/>
                <a:ext cx="9313817" cy="2594172"/>
              </a:xfrm>
              <a:prstGeom prst="rect">
                <a:avLst/>
              </a:prstGeom>
              <a:blipFill rotWithShape="1">
                <a:blip r:embed="rId2"/>
                <a:stretch>
                  <a:fillRect t="-15" r="3" b="-21543"/>
                </a:stretch>
              </a:blipFill>
            </p:spPr>
            <p:txBody>
              <a:bodyPr/>
              <a:lstStyle/>
              <a:p>
                <a:r>
                  <a:rPr lang="zh-CN" altLang="en-US">
                    <a:noFill/>
                  </a:rPr>
                  <a:t> </a:t>
                </a:r>
              </a:p>
            </p:txBody>
          </p:sp>
        </mc:Fallback>
      </mc:AlternateContent>
      <p:sp>
        <p:nvSpPr>
          <p:cNvPr id="6" name="矩形标注 5"/>
          <p:cNvSpPr/>
          <p:nvPr/>
        </p:nvSpPr>
        <p:spPr>
          <a:xfrm>
            <a:off x="9646920" y="4140927"/>
            <a:ext cx="2168435" cy="561702"/>
          </a:xfrm>
          <a:prstGeom prst="wedgeRectCallout">
            <a:avLst>
              <a:gd name="adj1" fmla="val -304523"/>
              <a:gd name="adj2" fmla="val 8575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使用</a:t>
            </a:r>
            <a:r>
              <a:rPr lang="zh-CN" altLang="en-US" b="1" dirty="0">
                <a:solidFill>
                  <a:srgbClr val="0070C0"/>
                </a:solidFill>
              </a:rPr>
              <a:t>私钥</a:t>
            </a:r>
            <a:r>
              <a:rPr lang="zh-CN" altLang="en-US" dirty="0">
                <a:solidFill>
                  <a:schemeClr val="tx1"/>
                </a:solidFill>
              </a:rPr>
              <a:t>计算密钥派生参数</a:t>
            </a:r>
            <a:endParaRPr lang="zh-CN" altLang="en-US" dirty="0">
              <a:solidFill>
                <a:schemeClr val="tx1"/>
              </a:solidFill>
            </a:endParaRPr>
          </a:p>
        </p:txBody>
      </p:sp>
      <p:sp>
        <p:nvSpPr>
          <p:cNvPr id="7" name="矩形标注 6"/>
          <p:cNvSpPr/>
          <p:nvPr/>
        </p:nvSpPr>
        <p:spPr>
          <a:xfrm>
            <a:off x="9646920" y="4824708"/>
            <a:ext cx="2168435" cy="561702"/>
          </a:xfrm>
          <a:prstGeom prst="wedgeRectCallout">
            <a:avLst>
              <a:gd name="adj1" fmla="val -104523"/>
              <a:gd name="adj2" fmla="val 1366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派生密钥</a:t>
            </a:r>
            <a:endParaRPr lang="zh-CN" altLang="en-US" dirty="0"/>
          </a:p>
        </p:txBody>
      </p:sp>
      <p:sp>
        <p:nvSpPr>
          <p:cNvPr id="8" name="矩形标注 7"/>
          <p:cNvSpPr/>
          <p:nvPr/>
        </p:nvSpPr>
        <p:spPr>
          <a:xfrm>
            <a:off x="9646921" y="5991173"/>
            <a:ext cx="2164080" cy="561702"/>
          </a:xfrm>
          <a:prstGeom prst="wedgeRectCallout">
            <a:avLst>
              <a:gd name="adj1" fmla="val -142023"/>
              <a:gd name="adj2" fmla="val -6308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校验值验证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什么是密码算法？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定义：</a:t>
            </a:r>
            <a:endParaRPr lang="zh-CN" altLang="en-US" dirty="0"/>
          </a:p>
          <a:p>
            <a:pPr lvl="1"/>
            <a:r>
              <a:rPr lang="zh-CN" altLang="en-US" dirty="0">
                <a:solidFill>
                  <a:schemeClr val="hlink"/>
                </a:solidFill>
              </a:rPr>
              <a:t>明文空间</a:t>
            </a:r>
            <a:r>
              <a:rPr lang="en-US" altLang="zh-CN" dirty="0">
                <a:solidFill>
                  <a:schemeClr val="hlink"/>
                </a:solidFill>
              </a:rPr>
              <a:t>P</a:t>
            </a:r>
            <a:r>
              <a:rPr lang="en-US" altLang="zh-CN" dirty="0"/>
              <a:t>：</a:t>
            </a:r>
            <a:r>
              <a:rPr lang="zh-CN" altLang="en-US" dirty="0"/>
              <a:t>所有可能明文信息</a:t>
            </a:r>
            <a:r>
              <a:rPr lang="en-US" altLang="zh-CN" dirty="0"/>
              <a:t>p</a:t>
            </a:r>
            <a:r>
              <a:rPr lang="zh-CN" altLang="en-US" dirty="0"/>
              <a:t>的集合。</a:t>
            </a:r>
            <a:endParaRPr lang="zh-CN" altLang="en-US" dirty="0"/>
          </a:p>
          <a:p>
            <a:pPr lvl="1"/>
            <a:r>
              <a:rPr lang="zh-CN" altLang="en-US" dirty="0">
                <a:solidFill>
                  <a:schemeClr val="hlink"/>
                </a:solidFill>
              </a:rPr>
              <a:t>密文空间</a:t>
            </a:r>
            <a:r>
              <a:rPr lang="en-US" altLang="zh-CN" dirty="0">
                <a:solidFill>
                  <a:schemeClr val="hlink"/>
                </a:solidFill>
              </a:rPr>
              <a:t>C</a:t>
            </a:r>
            <a:r>
              <a:rPr lang="en-US" altLang="zh-CN" dirty="0"/>
              <a:t>：</a:t>
            </a:r>
            <a:r>
              <a:rPr lang="zh-CN" altLang="en-US" dirty="0"/>
              <a:t>所有可能密文信息</a:t>
            </a:r>
            <a:r>
              <a:rPr lang="en-US" altLang="zh-CN" dirty="0"/>
              <a:t>c</a:t>
            </a:r>
            <a:r>
              <a:rPr lang="zh-CN" altLang="en-US" dirty="0"/>
              <a:t>的集合。</a:t>
            </a:r>
            <a:endParaRPr lang="zh-CN" altLang="en-US" dirty="0"/>
          </a:p>
          <a:p>
            <a:pPr lvl="1"/>
            <a:r>
              <a:rPr lang="zh-CN" altLang="en-US" dirty="0">
                <a:solidFill>
                  <a:schemeClr val="hlink"/>
                </a:solidFill>
              </a:rPr>
              <a:t>密码算法</a:t>
            </a:r>
            <a:r>
              <a:rPr lang="en-US" altLang="zh-CN" dirty="0">
                <a:solidFill>
                  <a:schemeClr val="hlink"/>
                </a:solidFill>
              </a:rPr>
              <a:t>f</a:t>
            </a:r>
            <a:r>
              <a:rPr lang="en-US" altLang="zh-CN" dirty="0"/>
              <a:t>：</a:t>
            </a:r>
            <a:r>
              <a:rPr lang="zh-CN" altLang="en-US" dirty="0"/>
              <a:t>从</a:t>
            </a:r>
            <a:r>
              <a:rPr lang="en-US" altLang="zh-CN" dirty="0"/>
              <a:t>P</a:t>
            </a:r>
            <a:r>
              <a:rPr lang="zh-CN" altLang="en-US" dirty="0"/>
              <a:t>到</a:t>
            </a:r>
            <a:r>
              <a:rPr lang="en-US" altLang="zh-CN" dirty="0"/>
              <a:t>C</a:t>
            </a:r>
            <a:r>
              <a:rPr lang="zh-CN" altLang="en-US" dirty="0"/>
              <a:t>的1-1对应的一系列变换</a:t>
            </a:r>
            <a:endParaRPr lang="zh-CN" altLang="en-US" dirty="0"/>
          </a:p>
          <a:p>
            <a:pPr lvl="1"/>
            <a:r>
              <a:rPr lang="zh-CN" altLang="en-US" dirty="0">
                <a:solidFill>
                  <a:schemeClr val="hlink"/>
                </a:solidFill>
              </a:rPr>
              <a:t>密钥空间</a:t>
            </a:r>
            <a:r>
              <a:rPr lang="en-US" altLang="zh-CN" dirty="0" err="1">
                <a:solidFill>
                  <a:schemeClr val="hlink"/>
                </a:solidFill>
              </a:rPr>
              <a:t>K</a:t>
            </a:r>
            <a:r>
              <a:rPr lang="en-US" altLang="zh-CN" dirty="0" err="1"/>
              <a:t>：f</a:t>
            </a:r>
            <a:r>
              <a:rPr lang="zh-CN" altLang="en-US" dirty="0"/>
              <a:t>是一系列的变换，其中的每一个变换都是由一个选择参数唯一确定的，这个参数就称为密钥。</a:t>
            </a:r>
            <a:endParaRPr lang="zh-CN" altLang="en-US" dirty="0"/>
          </a:p>
          <a:p>
            <a:r>
              <a:rPr lang="zh-CN" altLang="en-US" dirty="0"/>
              <a:t>有时也称为密码体制。</a:t>
            </a:r>
            <a:endParaRPr lang="zh-CN" altLang="en-US" dirty="0"/>
          </a:p>
          <a:p>
            <a:pPr lvl="1"/>
            <a:r>
              <a:rPr lang="zh-CN" altLang="en-US" dirty="0"/>
              <a:t>可简称密码</a:t>
            </a:r>
            <a:endParaRPr lang="en-US" altLang="zh-CN" dirty="0"/>
          </a:p>
          <a:p>
            <a:pPr lvl="1"/>
            <a:r>
              <a:rPr lang="en-US" altLang="zh-CN" dirty="0"/>
              <a:t>c = f(k, p)</a:t>
            </a:r>
            <a:endParaRPr lang="zh-CN" altLang="en-US" dirty="0"/>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4294967295"/>
          </p:nvPr>
        </p:nvSpPr>
        <p:spPr>
          <a:xfrm>
            <a:off x="8305800" y="6172200"/>
            <a:ext cx="1905000" cy="457200"/>
          </a:xfrm>
          <a:prstGeom prst="rect">
            <a:avLst/>
          </a:prstGeom>
          <a:noFill/>
        </p:spPr>
        <p:txBody>
          <a:bodyPr/>
          <a:lstStyle/>
          <a:p>
            <a:fld id="{10934844-E5A8-44D7-AFAB-C9805E62090A}" type="slidenum">
              <a:rPr lang="zh-CN" altLang="en-US" smtClean="0"/>
            </a:fld>
            <a:endParaRPr lang="en-US" altLang="zh-CN"/>
          </a:p>
        </p:txBody>
      </p:sp>
      <p:sp>
        <p:nvSpPr>
          <p:cNvPr id="87043" name="Rectangle 2"/>
          <p:cNvSpPr>
            <a:spLocks noGrp="1" noChangeArrowheads="1"/>
          </p:cNvSpPr>
          <p:nvPr>
            <p:ph type="title"/>
          </p:nvPr>
        </p:nvSpPr>
        <p:spPr/>
        <p:txBody>
          <a:bodyPr/>
          <a:lstStyle/>
          <a:p>
            <a:pPr eaLnBrk="1" hangingPunct="1"/>
            <a:r>
              <a:rPr lang="en-US" altLang="zh-CN" dirty="0">
                <a:ea typeface="宋体" pitchFamily="2" charset="-122"/>
              </a:rPr>
              <a:t>ECC</a:t>
            </a:r>
            <a:r>
              <a:rPr lang="zh-CN" altLang="en-US" dirty="0">
                <a:ea typeface="宋体" pitchFamily="2" charset="-122"/>
              </a:rPr>
              <a:t>算法的特点</a:t>
            </a:r>
            <a:r>
              <a:rPr lang="en-US" altLang="zh-CN" dirty="0">
                <a:ea typeface="宋体" pitchFamily="2" charset="-122"/>
              </a:rPr>
              <a:t>-</a:t>
            </a:r>
            <a:r>
              <a:rPr lang="en-US" altLang="zh-CN" dirty="0">
                <a:ea typeface="宋体" pitchFamily="2" charset="-122"/>
              </a:rPr>
              <a:t>f</a:t>
            </a:r>
            <a:endParaRPr lang="en-US" altLang="zh-CN" dirty="0">
              <a:ea typeface="宋体" pitchFamily="2" charset="-122"/>
            </a:endParaRPr>
          </a:p>
        </p:txBody>
      </p:sp>
      <p:sp>
        <p:nvSpPr>
          <p:cNvPr id="87044" name="Rectangle 3"/>
          <p:cNvSpPr>
            <a:spLocks noGrp="1" noChangeArrowheads="1"/>
          </p:cNvSpPr>
          <p:nvPr>
            <p:ph type="body" idx="1"/>
          </p:nvPr>
        </p:nvSpPr>
        <p:spPr/>
        <p:txBody>
          <a:bodyPr>
            <a:normAutofit lnSpcReduction="10000"/>
          </a:bodyPr>
          <a:lstStyle/>
          <a:p>
            <a:pPr eaLnBrk="1" hangingPunct="1"/>
            <a:r>
              <a:rPr lang="en-US" altLang="zh-CN" dirty="0">
                <a:ea typeface="宋体" pitchFamily="2" charset="-122"/>
              </a:rPr>
              <a:t>ECC</a:t>
            </a:r>
            <a:r>
              <a:rPr lang="zh-CN" altLang="en-US" dirty="0">
                <a:ea typeface="宋体" pitchFamily="2" charset="-122"/>
              </a:rPr>
              <a:t>算法的安全性是基于椭圆曲线域上的离散对数困难问题</a:t>
            </a:r>
            <a:endParaRPr lang="zh-CN" altLang="en-US" dirty="0">
              <a:ea typeface="宋体" pitchFamily="2" charset="-122"/>
            </a:endParaRPr>
          </a:p>
          <a:p>
            <a:pPr lvl="1"/>
            <a:r>
              <a:rPr lang="en-US" altLang="zh-CN" dirty="0" err="1">
                <a:ea typeface="宋体" pitchFamily="2" charset="-122"/>
              </a:rPr>
              <a:t>ElGamal</a:t>
            </a:r>
            <a:r>
              <a:rPr lang="zh-CN" altLang="en-US" dirty="0"/>
              <a:t>算法的安全性是基于素数域上的离散对数困难问题</a:t>
            </a:r>
            <a:endParaRPr lang="en-US" altLang="zh-CN" dirty="0">
              <a:ea typeface="宋体" pitchFamily="2" charset="-122"/>
            </a:endParaRPr>
          </a:p>
          <a:p>
            <a:pPr eaLnBrk="1" hangingPunct="1"/>
            <a:r>
              <a:rPr lang="zh-CN" altLang="en-US" dirty="0">
                <a:ea typeface="宋体" pitchFamily="2" charset="-122"/>
              </a:rPr>
              <a:t>和</a:t>
            </a:r>
            <a:r>
              <a:rPr lang="en-US" altLang="zh-CN" dirty="0">
                <a:ea typeface="宋体" pitchFamily="2" charset="-122"/>
              </a:rPr>
              <a:t>RSA</a:t>
            </a:r>
            <a:r>
              <a:rPr lang="zh-CN" altLang="en-US" dirty="0">
                <a:ea typeface="宋体" pitchFamily="2" charset="-122"/>
              </a:rPr>
              <a:t>相比，</a:t>
            </a:r>
            <a:r>
              <a:rPr lang="en-US" altLang="zh-CN" dirty="0">
                <a:ea typeface="宋体" pitchFamily="2" charset="-122"/>
              </a:rPr>
              <a:t>ECC</a:t>
            </a:r>
            <a:r>
              <a:rPr lang="zh-CN" altLang="en-US" dirty="0">
                <a:ea typeface="宋体" pitchFamily="2" charset="-122"/>
              </a:rPr>
              <a:t>可以用小得多的密钥大小，达到相同的安全强度（破解算法所需的计算量）</a:t>
            </a:r>
            <a:endParaRPr lang="en-US" altLang="zh-CN" dirty="0">
              <a:ea typeface="宋体" pitchFamily="2" charset="-122"/>
            </a:endParaRPr>
          </a:p>
          <a:p>
            <a:pPr lvl="1"/>
            <a:r>
              <a:rPr lang="zh-CN" altLang="en-US" dirty="0"/>
              <a:t>密钥长度为</a:t>
            </a:r>
            <a:r>
              <a:rPr lang="zh-CN" altLang="en-US" b="1" dirty="0"/>
              <a:t>1024 </a:t>
            </a:r>
            <a:r>
              <a:rPr lang="en-US" altLang="zh-CN" b="1" dirty="0"/>
              <a:t>bits</a:t>
            </a:r>
            <a:r>
              <a:rPr lang="zh-CN" altLang="en-US" dirty="0"/>
              <a:t>的</a:t>
            </a:r>
            <a:r>
              <a:rPr lang="en-US" altLang="zh-CN" dirty="0"/>
              <a:t>RSA</a:t>
            </a:r>
            <a:r>
              <a:rPr lang="zh-CN" altLang="en-US" dirty="0"/>
              <a:t>安全强度大约与密钥长度为</a:t>
            </a:r>
            <a:r>
              <a:rPr lang="zh-CN" altLang="en-US" b="1" dirty="0"/>
              <a:t>160 </a:t>
            </a:r>
            <a:r>
              <a:rPr lang="en-US" altLang="zh-CN" b="1" dirty="0"/>
              <a:t>bits</a:t>
            </a:r>
            <a:r>
              <a:rPr lang="zh-CN" altLang="en-US" dirty="0"/>
              <a:t>的</a:t>
            </a:r>
            <a:r>
              <a:rPr lang="en-US" altLang="zh-CN" dirty="0"/>
              <a:t>ECC</a:t>
            </a:r>
            <a:r>
              <a:rPr lang="zh-CN" altLang="en-US" dirty="0"/>
              <a:t>相当</a:t>
            </a:r>
            <a:endParaRPr lang="en-US" altLang="zh-CN" dirty="0"/>
          </a:p>
          <a:p>
            <a:pPr lvl="1"/>
            <a:r>
              <a:rPr lang="zh-CN" altLang="en-US" dirty="0"/>
              <a:t>密钥长度为</a:t>
            </a:r>
            <a:r>
              <a:rPr lang="en-US" altLang="zh-CN" b="1" dirty="0"/>
              <a:t>2048 bits</a:t>
            </a:r>
            <a:r>
              <a:rPr lang="zh-CN" altLang="en-US" dirty="0"/>
              <a:t>的</a:t>
            </a:r>
            <a:r>
              <a:rPr lang="en-US" altLang="zh-CN" dirty="0"/>
              <a:t>RSA</a:t>
            </a:r>
            <a:r>
              <a:rPr lang="zh-CN" altLang="en-US" dirty="0"/>
              <a:t>安全强度大约与密钥长度为</a:t>
            </a:r>
            <a:r>
              <a:rPr lang="en-US" altLang="zh-CN" b="1" dirty="0"/>
              <a:t>224 bits</a:t>
            </a:r>
            <a:r>
              <a:rPr lang="zh-CN" altLang="en-US" dirty="0"/>
              <a:t>的</a:t>
            </a:r>
            <a:r>
              <a:rPr lang="en-US" altLang="zh-CN" dirty="0"/>
              <a:t>ECC</a:t>
            </a:r>
            <a:r>
              <a:rPr lang="zh-CN" altLang="en-US" dirty="0"/>
              <a:t>相当</a:t>
            </a:r>
            <a:endParaRPr lang="en-US" altLang="zh-CN" dirty="0"/>
          </a:p>
          <a:p>
            <a:r>
              <a:rPr lang="zh-CN" altLang="en-US" dirty="0"/>
              <a:t>可用较短密钥，达到高安全性，减少了存储、传输、计算开销</a:t>
            </a:r>
            <a:endParaRPr lang="en-US" altLang="zh-CN" dirty="0"/>
          </a:p>
          <a:p>
            <a:pPr lvl="1"/>
            <a:r>
              <a:rPr lang="zh-CN" altLang="en-US" dirty="0"/>
              <a:t>密钥长度相同时，</a:t>
            </a:r>
            <a:r>
              <a:rPr lang="en-US" altLang="zh-CN" dirty="0"/>
              <a:t>RSA</a:t>
            </a:r>
            <a:r>
              <a:rPr lang="zh-CN" altLang="en-US" dirty="0"/>
              <a:t>与</a:t>
            </a:r>
            <a:r>
              <a:rPr lang="en-US" altLang="zh-CN" dirty="0"/>
              <a:t>ECC</a:t>
            </a:r>
            <a:r>
              <a:rPr lang="zh-CN" altLang="en-US" dirty="0"/>
              <a:t>的计算量差不多</a:t>
            </a:r>
            <a:endParaRPr lang="en-US" altLang="zh-CN" dirty="0"/>
          </a:p>
          <a:p>
            <a:pPr lvl="1"/>
            <a:endParaRPr lang="zh-CN" altLang="en-US" dirty="0"/>
          </a:p>
          <a:p>
            <a:pPr lvl="1"/>
            <a:endParaRPr lang="en-US" altLang="zh-CN" dirty="0">
              <a:ea typeface="宋体" pitchFamily="2" charset="-122"/>
            </a:endParaRPr>
          </a:p>
          <a:p>
            <a:pPr eaLnBrk="1" hangingPunct="1"/>
            <a:endParaRPr lang="zh-CN" altLang="en-US"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0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非对称密码算法的一些结论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非对称算法的速度远远慢于对称算法</a:t>
            </a:r>
            <a:endParaRPr lang="zh-CN" altLang="en-US" dirty="0"/>
          </a:p>
          <a:p>
            <a:r>
              <a:rPr lang="en-US" altLang="zh-CN" dirty="0"/>
              <a:t>RSA</a:t>
            </a:r>
            <a:r>
              <a:rPr lang="zh-CN" altLang="en-US" dirty="0"/>
              <a:t>算法的加密比解密快，签名验证比签名快</a:t>
            </a:r>
            <a:endParaRPr lang="zh-CN" altLang="en-US" dirty="0"/>
          </a:p>
          <a:p>
            <a:pPr lvl="1"/>
            <a:r>
              <a:rPr lang="zh-CN" altLang="en-US" dirty="0"/>
              <a:t>这是因为</a:t>
            </a:r>
            <a:r>
              <a:rPr lang="en-US" altLang="zh-CN" dirty="0"/>
              <a:t>e</a:t>
            </a:r>
            <a:r>
              <a:rPr lang="zh-CN" altLang="en-US" dirty="0"/>
              <a:t>的选择，导致了</a:t>
            </a:r>
            <a:r>
              <a:rPr lang="en-US" altLang="zh-CN" dirty="0"/>
              <a:t>d</a:t>
            </a:r>
            <a:r>
              <a:rPr lang="zh-CN" altLang="en-US" dirty="0"/>
              <a:t>远远大于</a:t>
            </a:r>
            <a:r>
              <a:rPr lang="en-US" altLang="zh-CN" dirty="0"/>
              <a:t>e</a:t>
            </a:r>
            <a:endParaRPr lang="en-US" altLang="zh-CN" dirty="0"/>
          </a:p>
          <a:p>
            <a:pPr lvl="1"/>
            <a:r>
              <a:rPr lang="zh-CN" altLang="en-US" dirty="0"/>
              <a:t>并不是</a:t>
            </a:r>
            <a:r>
              <a:rPr lang="en-US" altLang="zh-CN" dirty="0"/>
              <a:t>RSA</a:t>
            </a:r>
            <a:r>
              <a:rPr lang="zh-CN" altLang="en-US" dirty="0"/>
              <a:t>算法本身的特点</a:t>
            </a:r>
            <a:endParaRPr lang="zh-CN" altLang="en-US" dirty="0"/>
          </a:p>
          <a:p>
            <a:r>
              <a:rPr lang="en-US" altLang="zh-CN" dirty="0"/>
              <a:t>ECC</a:t>
            </a:r>
            <a:r>
              <a:rPr lang="zh-CN" altLang="en-US" dirty="0"/>
              <a:t>相对</a:t>
            </a:r>
            <a:r>
              <a:rPr lang="en-US" altLang="zh-CN" dirty="0"/>
              <a:t>RSA</a:t>
            </a:r>
            <a:r>
              <a:rPr lang="zh-CN" altLang="en-US" dirty="0"/>
              <a:t>算法，使用较短的密钥，达到相同的安全程度，计算量远小于</a:t>
            </a:r>
            <a:r>
              <a:rPr lang="en-US" altLang="zh-CN" dirty="0"/>
              <a:t>RSA</a:t>
            </a:r>
            <a:r>
              <a:rPr lang="zh-CN" altLang="en-US" dirty="0"/>
              <a:t>算法</a:t>
            </a:r>
            <a:endParaRPr lang="en-US" altLang="zh-CN" dirty="0"/>
          </a:p>
          <a:p>
            <a:pPr lvl="1"/>
            <a:r>
              <a:rPr lang="zh-CN" altLang="en-US" b="1" dirty="0"/>
              <a:t>不等于“</a:t>
            </a:r>
            <a:r>
              <a:rPr lang="en-US" altLang="zh-CN" b="1" dirty="0"/>
              <a:t>ECC</a:t>
            </a:r>
            <a:r>
              <a:rPr lang="zh-CN" altLang="en-US" b="1" dirty="0"/>
              <a:t>算法比</a:t>
            </a:r>
            <a:r>
              <a:rPr lang="en-US" altLang="zh-CN" b="1" dirty="0"/>
              <a:t>RSA</a:t>
            </a:r>
            <a:r>
              <a:rPr lang="zh-CN" altLang="en-US" b="1" dirty="0"/>
              <a:t>算法安全”（错误的说法）</a:t>
            </a:r>
            <a:endParaRPr lang="zh-CN" altLang="en-US" b="1" dirty="0"/>
          </a:p>
          <a:p>
            <a:r>
              <a:rPr lang="zh-CN" altLang="en-US" dirty="0"/>
              <a:t>中国发布</a:t>
            </a:r>
            <a:r>
              <a:rPr lang="en-US" altLang="zh-CN" dirty="0"/>
              <a:t>SM2</a:t>
            </a:r>
            <a:r>
              <a:rPr lang="zh-CN" altLang="en-US" dirty="0"/>
              <a:t>公钥算法，基于椭圆曲线</a:t>
            </a:r>
            <a:endParaRPr lang="en-US" altLang="zh-CN" dirty="0"/>
          </a:p>
          <a:p>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4294967295"/>
          </p:nvPr>
        </p:nvSpPr>
        <p:spPr>
          <a:xfrm>
            <a:off x="8305800" y="6172200"/>
            <a:ext cx="1905000" cy="457200"/>
          </a:xfrm>
          <a:prstGeom prst="rect">
            <a:avLst/>
          </a:prstGeom>
          <a:noFill/>
        </p:spPr>
        <p:txBody>
          <a:bodyPr/>
          <a:lstStyle/>
          <a:p>
            <a:fld id="{29AA62A0-8F05-4B6A-AE67-2E0DB5559F1C}" type="slidenum">
              <a:rPr lang="zh-CN" altLang="en-US" smtClean="0"/>
            </a:fld>
            <a:endParaRPr lang="en-US" altLang="zh-CN"/>
          </a:p>
        </p:txBody>
      </p:sp>
      <p:sp>
        <p:nvSpPr>
          <p:cNvPr id="89091" name="Rectangle 2"/>
          <p:cNvSpPr>
            <a:spLocks noGrp="1" noChangeArrowheads="1"/>
          </p:cNvSpPr>
          <p:nvPr>
            <p:ph type="title"/>
          </p:nvPr>
        </p:nvSpPr>
        <p:spPr/>
        <p:txBody>
          <a:bodyPr/>
          <a:lstStyle/>
          <a:p>
            <a:pPr eaLnBrk="1" hangingPunct="1"/>
            <a:r>
              <a:rPr lang="zh-CN" altLang="en-US" dirty="0">
                <a:ea typeface="宋体" pitchFamily="2" charset="-122"/>
              </a:rPr>
              <a:t>非对称密码算法的实际使用</a:t>
            </a:r>
            <a:endParaRPr lang="zh-CN" altLang="en-US" dirty="0">
              <a:ea typeface="宋体" pitchFamily="2" charset="-122"/>
            </a:endParaRPr>
          </a:p>
        </p:txBody>
      </p:sp>
      <p:sp>
        <p:nvSpPr>
          <p:cNvPr id="89092" name="Rectangle 3"/>
          <p:cNvSpPr>
            <a:spLocks noGrp="1" noChangeArrowheads="1"/>
          </p:cNvSpPr>
          <p:nvPr>
            <p:ph type="body" idx="1"/>
          </p:nvPr>
        </p:nvSpPr>
        <p:spPr/>
        <p:txBody>
          <a:bodyPr/>
          <a:lstStyle/>
          <a:p>
            <a:pPr eaLnBrk="1" hangingPunct="1">
              <a:lnSpc>
                <a:spcPct val="90000"/>
              </a:lnSpc>
            </a:pPr>
            <a:r>
              <a:rPr lang="zh-CN" altLang="en-US" dirty="0">
                <a:ea typeface="宋体" pitchFamily="2" charset="-122"/>
              </a:rPr>
              <a:t>因为非对称密码算法的速度问题</a:t>
            </a:r>
            <a:endParaRPr lang="zh-CN" altLang="en-US" dirty="0">
              <a:ea typeface="宋体" pitchFamily="2" charset="-122"/>
            </a:endParaRPr>
          </a:p>
          <a:p>
            <a:pPr lvl="1" eaLnBrk="1" hangingPunct="1">
              <a:lnSpc>
                <a:spcPct val="90000"/>
              </a:lnSpc>
            </a:pPr>
            <a:r>
              <a:rPr lang="zh-CN" altLang="en-US" dirty="0">
                <a:ea typeface="宋体" pitchFamily="2" charset="-122"/>
              </a:rPr>
              <a:t>远慢于对称密码算法</a:t>
            </a:r>
            <a:endParaRPr lang="zh-CN" altLang="en-US" dirty="0">
              <a:ea typeface="宋体" pitchFamily="2" charset="-122"/>
            </a:endParaRPr>
          </a:p>
          <a:p>
            <a:pPr eaLnBrk="1" hangingPunct="1">
              <a:lnSpc>
                <a:spcPct val="90000"/>
              </a:lnSpc>
            </a:pPr>
            <a:r>
              <a:rPr lang="zh-CN" altLang="en-US" dirty="0">
                <a:ea typeface="宋体" pitchFamily="2" charset="-122"/>
              </a:rPr>
              <a:t>先把对称密码算法的密钥进行加密</a:t>
            </a:r>
            <a:endParaRPr lang="zh-CN" altLang="en-US" dirty="0">
              <a:ea typeface="宋体" pitchFamily="2" charset="-122"/>
            </a:endParaRPr>
          </a:p>
          <a:p>
            <a:pPr lvl="1" eaLnBrk="1" hangingPunct="1">
              <a:lnSpc>
                <a:spcPct val="90000"/>
              </a:lnSpc>
            </a:pPr>
            <a:r>
              <a:rPr lang="zh-CN" altLang="en-US" dirty="0">
                <a:ea typeface="宋体" pitchFamily="2" charset="-122"/>
              </a:rPr>
              <a:t>通常将对称密钥称为会话密钥</a:t>
            </a:r>
            <a:r>
              <a:rPr lang="en-US" altLang="zh-CN" dirty="0">
                <a:ea typeface="宋体" pitchFamily="2" charset="-122"/>
              </a:rPr>
              <a:t>Session </a:t>
            </a:r>
            <a:r>
              <a:rPr lang="en-US" altLang="zh-CN" dirty="0" err="1">
                <a:ea typeface="宋体" pitchFamily="2" charset="-122"/>
              </a:rPr>
              <a:t>Key，SK</a:t>
            </a:r>
            <a:endParaRPr lang="zh-CN" altLang="en-US" dirty="0">
              <a:ea typeface="宋体" pitchFamily="2" charset="-122"/>
            </a:endParaRPr>
          </a:p>
          <a:p>
            <a:pPr eaLnBrk="1" hangingPunct="1">
              <a:lnSpc>
                <a:spcPct val="90000"/>
              </a:lnSpc>
            </a:pPr>
            <a:r>
              <a:rPr lang="zh-CN" altLang="en-US" dirty="0">
                <a:ea typeface="宋体" pitchFamily="2" charset="-122"/>
              </a:rPr>
              <a:t>然后使用</a:t>
            </a:r>
            <a:r>
              <a:rPr lang="en-US" altLang="zh-CN" dirty="0">
                <a:ea typeface="宋体" pitchFamily="2" charset="-122"/>
              </a:rPr>
              <a:t>Session Key</a:t>
            </a:r>
            <a:r>
              <a:rPr lang="zh-CN" altLang="en-US" dirty="0">
                <a:ea typeface="宋体" pitchFamily="2" charset="-122"/>
              </a:rPr>
              <a:t>对数据进行对称加密，也就是</a:t>
            </a:r>
            <a:endParaRPr lang="zh-CN" altLang="en-US" dirty="0">
              <a:ea typeface="宋体" pitchFamily="2" charset="-122"/>
            </a:endParaRPr>
          </a:p>
          <a:p>
            <a:pPr lvl="1" eaLnBrk="1" hangingPunct="1">
              <a:lnSpc>
                <a:spcPct val="90000"/>
              </a:lnSpc>
            </a:pPr>
            <a:r>
              <a:rPr lang="en-US" altLang="zh-CN" dirty="0" err="1">
                <a:ea typeface="宋体" pitchFamily="2" charset="-122"/>
              </a:rPr>
              <a:t>E</a:t>
            </a:r>
            <a:r>
              <a:rPr lang="en-US" altLang="zh-CN" baseline="-25000" dirty="0" err="1"/>
              <a:t>P</a:t>
            </a:r>
            <a:r>
              <a:rPr lang="en-US" altLang="zh-CN" baseline="-25000" dirty="0" err="1">
                <a:ea typeface="宋体" pitchFamily="2" charset="-122"/>
              </a:rPr>
              <a:t>ubK</a:t>
            </a:r>
            <a:r>
              <a:rPr lang="en-US" altLang="zh-CN" dirty="0">
                <a:ea typeface="宋体" pitchFamily="2" charset="-122"/>
              </a:rPr>
              <a:t>[</a:t>
            </a:r>
            <a:r>
              <a:rPr lang="en-US" altLang="zh-CN" dirty="0" err="1">
                <a:ea typeface="宋体" pitchFamily="2" charset="-122"/>
              </a:rPr>
              <a:t>sk</a:t>
            </a:r>
            <a:r>
              <a:rPr lang="en-US" altLang="zh-CN" dirty="0">
                <a:ea typeface="宋体" pitchFamily="2" charset="-122"/>
              </a:rPr>
              <a:t>]+</a:t>
            </a:r>
            <a:r>
              <a:rPr lang="en-US" altLang="zh-CN" dirty="0" err="1">
                <a:ea typeface="宋体" pitchFamily="2" charset="-122"/>
              </a:rPr>
              <a:t>E</a:t>
            </a:r>
            <a:r>
              <a:rPr lang="en-US" altLang="zh-CN" baseline="-25000" dirty="0" err="1">
                <a:ea typeface="宋体" pitchFamily="2" charset="-122"/>
              </a:rPr>
              <a:t>sk</a:t>
            </a:r>
            <a:r>
              <a:rPr lang="en-US" altLang="zh-CN" dirty="0">
                <a:ea typeface="宋体" pitchFamily="2" charset="-122"/>
              </a:rPr>
              <a:t>[Data]</a:t>
            </a:r>
            <a:endParaRPr lang="en-US" altLang="zh-CN" dirty="0">
              <a:ea typeface="宋体"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a:ea typeface="宋体" pitchFamily="2" charset="-122"/>
              </a:rPr>
              <a:t>内容</a:t>
            </a:r>
            <a:endParaRPr lang="zh-CN" altLang="en-US" dirty="0">
              <a:ea typeface="宋体" pitchFamily="2" charset="-122"/>
            </a:endParaRPr>
          </a:p>
        </p:txBody>
      </p:sp>
      <p:sp>
        <p:nvSpPr>
          <p:cNvPr id="13316" name="Rectangle 3"/>
          <p:cNvSpPr>
            <a:spLocks noGrp="1" noChangeArrowheads="1"/>
          </p:cNvSpPr>
          <p:nvPr>
            <p:ph idx="1"/>
          </p:nvPr>
        </p:nvSpPr>
        <p:spPr>
          <a:xfrm>
            <a:off x="1097280" y="1845733"/>
            <a:ext cx="10058400" cy="4502815"/>
          </a:xfrm>
        </p:spPr>
        <p:txBody>
          <a:bodyPr>
            <a:normAutofit/>
          </a:bodyPr>
          <a:lstStyle/>
          <a:p>
            <a:pPr eaLnBrk="1" hangingPunct="1">
              <a:lnSpc>
                <a:spcPct val="90000"/>
              </a:lnSpc>
            </a:pPr>
            <a:r>
              <a:rPr lang="zh-CN" altLang="en-US" dirty="0">
                <a:ea typeface="宋体" pitchFamily="2" charset="-122"/>
              </a:rPr>
              <a:t>密码学中常用的概念</a:t>
            </a:r>
            <a:endParaRPr lang="en-US" altLang="zh-CN" dirty="0">
              <a:ea typeface="宋体" pitchFamily="2" charset="-122"/>
            </a:endParaRPr>
          </a:p>
          <a:p>
            <a:pPr eaLnBrk="1" hangingPunct="1">
              <a:lnSpc>
                <a:spcPct val="90000"/>
              </a:lnSpc>
            </a:pPr>
            <a:r>
              <a:rPr lang="zh-CN" altLang="en-US" dirty="0">
                <a:ea typeface="宋体" pitchFamily="2" charset="-122"/>
              </a:rPr>
              <a:t>对称密码算法</a:t>
            </a:r>
            <a:endParaRPr lang="zh-CN" altLang="en-US" dirty="0">
              <a:ea typeface="宋体" pitchFamily="2" charset="-122"/>
            </a:endParaRPr>
          </a:p>
          <a:p>
            <a:pPr eaLnBrk="1" hangingPunct="1">
              <a:lnSpc>
                <a:spcPct val="90000"/>
              </a:lnSpc>
            </a:pPr>
            <a:r>
              <a:rPr lang="zh-CN" altLang="en-US" dirty="0">
                <a:ea typeface="宋体" pitchFamily="2" charset="-122"/>
              </a:rPr>
              <a:t>非对称密码算法</a:t>
            </a:r>
            <a:endParaRPr lang="en-US" altLang="zh-CN" dirty="0">
              <a:ea typeface="宋体" pitchFamily="2" charset="-122"/>
            </a:endParaRPr>
          </a:p>
          <a:p>
            <a:pPr eaLnBrk="1" hangingPunct="1">
              <a:lnSpc>
                <a:spcPct val="90000"/>
              </a:lnSpc>
            </a:pPr>
            <a:r>
              <a:rPr lang="zh-CN" altLang="en-US" b="1" dirty="0">
                <a:solidFill>
                  <a:srgbClr val="0070C0"/>
                </a:solidFill>
                <a:ea typeface="宋体" pitchFamily="2" charset="-122"/>
              </a:rPr>
              <a:t>杂凑算法（</a:t>
            </a:r>
            <a:r>
              <a:rPr lang="en-US" altLang="zh-CN" b="1" dirty="0">
                <a:solidFill>
                  <a:srgbClr val="0070C0"/>
                </a:solidFill>
                <a:ea typeface="宋体" pitchFamily="2" charset="-122"/>
              </a:rPr>
              <a:t>HASH</a:t>
            </a:r>
            <a:r>
              <a:rPr lang="zh-CN" altLang="en-US" b="1" dirty="0">
                <a:solidFill>
                  <a:srgbClr val="0070C0"/>
                </a:solidFill>
                <a:ea typeface="宋体" pitchFamily="2" charset="-122"/>
              </a:rPr>
              <a:t>）</a:t>
            </a:r>
            <a:endParaRPr lang="zh-CN" altLang="en-US" b="1" dirty="0">
              <a:solidFill>
                <a:srgbClr val="0070C0"/>
              </a:solidFill>
              <a:ea typeface="宋体" pitchFamily="2" charset="-122"/>
            </a:endParaRPr>
          </a:p>
          <a:p>
            <a:pPr>
              <a:lnSpc>
                <a:spcPct val="90000"/>
              </a:lnSpc>
            </a:pPr>
            <a:r>
              <a:rPr lang="zh-CN" altLang="en-US" dirty="0"/>
              <a:t>密码算法应用</a:t>
            </a:r>
            <a:endParaRPr lang="en-US" altLang="zh-CN" dirty="0"/>
          </a:p>
          <a:p>
            <a:pPr lvl="1">
              <a:lnSpc>
                <a:spcPct val="90000"/>
              </a:lnSpc>
            </a:pPr>
            <a:r>
              <a:rPr lang="zh-CN" altLang="en-US" dirty="0"/>
              <a:t>分组密码算法加密模式</a:t>
            </a:r>
            <a:endParaRPr lang="en-US" altLang="zh-CN" dirty="0"/>
          </a:p>
          <a:p>
            <a:pPr lvl="1">
              <a:lnSpc>
                <a:spcPct val="90000"/>
              </a:lnSpc>
            </a:pPr>
            <a:r>
              <a:rPr lang="zh-CN" altLang="en-US" dirty="0"/>
              <a:t>数字签名、</a:t>
            </a:r>
            <a:r>
              <a:rPr lang="en-US" altLang="zh-CN" dirty="0"/>
              <a:t>HMAC</a:t>
            </a:r>
            <a:r>
              <a:rPr lang="zh-CN" altLang="en-US" dirty="0"/>
              <a:t>、密钥交换、可鉴别加密</a:t>
            </a:r>
            <a:endParaRPr lang="zh-CN" altLang="en-US" dirty="0">
              <a:ea typeface="宋体" pitchFamily="2" charset="-122"/>
            </a:endParaRPr>
          </a:p>
        </p:txBody>
      </p:sp>
      <p:sp>
        <p:nvSpPr>
          <p:cNvPr id="13314" name="灯片编号占位符 5"/>
          <p:cNvSpPr>
            <a:spLocks noGrp="1"/>
          </p:cNvSpPr>
          <p:nvPr>
            <p:ph type="sldNum" sz="quarter" idx="12"/>
          </p:nvPr>
        </p:nvSpPr>
        <p:spPr>
          <a:xfrm>
            <a:off x="8305800" y="6172200"/>
            <a:ext cx="1905000" cy="457200"/>
          </a:xfrm>
          <a:prstGeom prst="rect">
            <a:avLst/>
          </a:prstGeom>
          <a:noFill/>
        </p:spPr>
        <p:txBody>
          <a:bodyPr/>
          <a:lstStyle/>
          <a:p>
            <a:fld id="{19D116E5-F086-43D3-8542-0943E16AA3F9}" type="slidenum">
              <a:rPr lang="zh-CN" altLang="en-US" smtClean="0"/>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a:t>
            </a:r>
            <a:r>
              <a:rPr lang="zh-CN" altLang="en-US" dirty="0"/>
              <a:t>函数</a:t>
            </a:r>
            <a:r>
              <a:rPr lang="en-US" altLang="zh-CN" dirty="0"/>
              <a:t>-f</a:t>
            </a:r>
            <a:endParaRPr lang="en-US" altLang="zh-CN" dirty="0"/>
          </a:p>
        </p:txBody>
      </p:sp>
      <p:sp>
        <p:nvSpPr>
          <p:cNvPr id="3" name="内容占位符 2"/>
          <p:cNvSpPr>
            <a:spLocks noGrp="1"/>
          </p:cNvSpPr>
          <p:nvPr>
            <p:ph idx="1"/>
          </p:nvPr>
        </p:nvSpPr>
        <p:spPr>
          <a:xfrm>
            <a:off x="1097280" y="1845734"/>
            <a:ext cx="10058400" cy="4321984"/>
          </a:xfrm>
        </p:spPr>
        <p:txBody>
          <a:bodyPr>
            <a:normAutofit lnSpcReduction="10000"/>
          </a:bodyPr>
          <a:lstStyle/>
          <a:p>
            <a:r>
              <a:rPr lang="zh-CN" altLang="en-US" dirty="0"/>
              <a:t>定义</a:t>
            </a:r>
            <a:endParaRPr lang="zh-CN" altLang="en-US" dirty="0"/>
          </a:p>
          <a:p>
            <a:pPr lvl="1"/>
            <a:r>
              <a:rPr lang="zh-CN" altLang="en-US" dirty="0"/>
              <a:t>将任意长度的消息压缩到固定长度的消息摘要（</a:t>
            </a:r>
            <a:r>
              <a:rPr lang="en-US" altLang="zh-CN" dirty="0"/>
              <a:t>Message Digest）</a:t>
            </a:r>
            <a:r>
              <a:rPr lang="zh-CN" altLang="en-US" dirty="0"/>
              <a:t>的函数</a:t>
            </a:r>
            <a:endParaRPr lang="zh-CN" altLang="en-US" dirty="0"/>
          </a:p>
          <a:p>
            <a:pPr lvl="1"/>
            <a:r>
              <a:rPr lang="zh-CN" altLang="en-US" dirty="0"/>
              <a:t>散列函数，也称为消息摘要算法、杂凑算法</a:t>
            </a:r>
            <a:endParaRPr lang="en-US" altLang="zh-CN" dirty="0"/>
          </a:p>
          <a:p>
            <a:pPr lvl="1"/>
            <a:r>
              <a:rPr lang="en-US" altLang="zh-CN" dirty="0"/>
              <a:t>Hash</a:t>
            </a:r>
            <a:r>
              <a:rPr lang="zh-CN" altLang="en-US" dirty="0"/>
              <a:t>函数表示为</a:t>
            </a:r>
            <a:r>
              <a:rPr lang="en-US" altLang="zh-CN" dirty="0"/>
              <a:t>h=H(M)</a:t>
            </a:r>
            <a:endParaRPr lang="en-US" altLang="zh-CN" dirty="0"/>
          </a:p>
          <a:p>
            <a:pPr lvl="1"/>
            <a:endParaRPr lang="en-US" altLang="zh-CN" dirty="0"/>
          </a:p>
          <a:p>
            <a:pPr lvl="1"/>
            <a:r>
              <a:rPr lang="zh-CN" altLang="en-US" dirty="0"/>
              <a:t>消息摘要（</a:t>
            </a:r>
            <a:r>
              <a:rPr lang="en-US" altLang="zh-CN" dirty="0"/>
              <a:t>Message Digest）: Hash</a:t>
            </a:r>
            <a:r>
              <a:rPr lang="zh-CN" altLang="en-US" dirty="0"/>
              <a:t>函数的输出</a:t>
            </a:r>
            <a:endParaRPr lang="en-US" altLang="zh-CN" dirty="0"/>
          </a:p>
          <a:p>
            <a:r>
              <a:rPr lang="zh-CN" altLang="en-US" dirty="0"/>
              <a:t>用途</a:t>
            </a:r>
            <a:endParaRPr lang="zh-CN" altLang="en-US" dirty="0"/>
          </a:p>
          <a:p>
            <a:pPr lvl="1"/>
            <a:r>
              <a:rPr lang="zh-CN" altLang="en-US" dirty="0"/>
              <a:t>数字签名</a:t>
            </a:r>
            <a:endParaRPr lang="zh-CN" altLang="en-US" dirty="0"/>
          </a:p>
          <a:p>
            <a:pPr lvl="1"/>
            <a:r>
              <a:rPr lang="zh-CN" altLang="en-US" dirty="0"/>
              <a:t>消息鉴别码（</a:t>
            </a:r>
            <a:r>
              <a:rPr lang="en-US" altLang="zh-CN" dirty="0"/>
              <a:t>MAC）</a:t>
            </a:r>
            <a:r>
              <a:rPr lang="zh-CN" altLang="en-US" dirty="0"/>
              <a:t>的构造，也就是</a:t>
            </a:r>
            <a:r>
              <a:rPr lang="en-US" altLang="zh-CN" dirty="0"/>
              <a:t>HMAC</a:t>
            </a:r>
            <a:endParaRPr lang="en-US" altLang="zh-CN" dirty="0"/>
          </a:p>
          <a:p>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a:t>
            </a:r>
            <a:r>
              <a:rPr lang="zh-CN" altLang="en-US" dirty="0"/>
              <a:t>函数的特点</a:t>
            </a:r>
            <a:r>
              <a:rPr lang="en-US" altLang="zh-CN" dirty="0"/>
              <a:t>-f</a:t>
            </a:r>
            <a:endParaRPr lang="en-US" altLang="zh-CN" dirty="0"/>
          </a:p>
        </p:txBody>
      </p:sp>
      <p:sp>
        <p:nvSpPr>
          <p:cNvPr id="3" name="内容占位符 2"/>
          <p:cNvSpPr>
            <a:spLocks noGrp="1"/>
          </p:cNvSpPr>
          <p:nvPr>
            <p:ph idx="1"/>
          </p:nvPr>
        </p:nvSpPr>
        <p:spPr>
          <a:xfrm>
            <a:off x="1097280" y="1809876"/>
            <a:ext cx="10058400" cy="4752290"/>
          </a:xfrm>
        </p:spPr>
        <p:txBody>
          <a:bodyPr>
            <a:normAutofit fontScale="92500"/>
          </a:bodyPr>
          <a:lstStyle/>
          <a:p>
            <a:pPr>
              <a:lnSpc>
                <a:spcPct val="90000"/>
              </a:lnSpc>
            </a:pPr>
            <a:r>
              <a:rPr lang="en-US" altLang="zh-CN" dirty="0"/>
              <a:t>h=H(M)</a:t>
            </a:r>
            <a:endParaRPr lang="en-US" altLang="zh-CN" dirty="0"/>
          </a:p>
          <a:p>
            <a:pPr lvl="1">
              <a:lnSpc>
                <a:spcPct val="90000"/>
              </a:lnSpc>
            </a:pPr>
            <a:r>
              <a:rPr lang="zh-CN" altLang="en-US" dirty="0"/>
              <a:t>输入</a:t>
            </a:r>
            <a:r>
              <a:rPr lang="en-US" altLang="zh-CN" dirty="0"/>
              <a:t>M</a:t>
            </a:r>
            <a:r>
              <a:rPr lang="zh-CN" altLang="en-US" dirty="0"/>
              <a:t>为变长的消息</a:t>
            </a:r>
            <a:endParaRPr lang="en-US" altLang="zh-CN" dirty="0"/>
          </a:p>
          <a:p>
            <a:pPr lvl="1">
              <a:lnSpc>
                <a:spcPct val="90000"/>
              </a:lnSpc>
            </a:pPr>
            <a:r>
              <a:rPr lang="zh-CN" altLang="en-US" dirty="0"/>
              <a:t>输出为定长的</a:t>
            </a:r>
            <a:r>
              <a:rPr lang="en-US" altLang="zh-CN" dirty="0"/>
              <a:t>hash</a:t>
            </a:r>
            <a:r>
              <a:rPr lang="zh-CN" altLang="en-US" dirty="0"/>
              <a:t>值</a:t>
            </a:r>
            <a:r>
              <a:rPr lang="en-US" altLang="zh-CN" dirty="0"/>
              <a:t>h</a:t>
            </a:r>
            <a:endParaRPr lang="en-US" altLang="zh-CN" dirty="0"/>
          </a:p>
          <a:p>
            <a:pPr>
              <a:lnSpc>
                <a:spcPct val="90000"/>
              </a:lnSpc>
            </a:pPr>
            <a:r>
              <a:rPr lang="zh-CN" altLang="en-US" dirty="0"/>
              <a:t>单向性</a:t>
            </a:r>
            <a:endParaRPr lang="zh-CN" altLang="en-US" dirty="0"/>
          </a:p>
          <a:p>
            <a:pPr lvl="1">
              <a:lnSpc>
                <a:spcPct val="90000"/>
              </a:lnSpc>
            </a:pPr>
            <a:r>
              <a:rPr lang="zh-CN" altLang="en-US" dirty="0"/>
              <a:t>从</a:t>
            </a:r>
            <a:r>
              <a:rPr lang="en-US" altLang="zh-CN" dirty="0"/>
              <a:t>M</a:t>
            </a:r>
            <a:r>
              <a:rPr lang="zh-CN" altLang="en-US" dirty="0"/>
              <a:t>计算</a:t>
            </a:r>
            <a:r>
              <a:rPr lang="en-US" altLang="zh-CN" dirty="0"/>
              <a:t>h</a:t>
            </a:r>
            <a:r>
              <a:rPr lang="zh-CN" altLang="en-US" dirty="0"/>
              <a:t>比较容易</a:t>
            </a:r>
            <a:endParaRPr lang="zh-CN" altLang="en-US" dirty="0"/>
          </a:p>
          <a:p>
            <a:pPr lvl="1">
              <a:lnSpc>
                <a:spcPct val="90000"/>
              </a:lnSpc>
            </a:pPr>
            <a:r>
              <a:rPr lang="zh-CN" altLang="en-US" dirty="0"/>
              <a:t>从</a:t>
            </a:r>
            <a:r>
              <a:rPr lang="en-US" altLang="zh-CN" dirty="0"/>
              <a:t>h</a:t>
            </a:r>
            <a:r>
              <a:rPr lang="zh-CN" altLang="en-US" dirty="0"/>
              <a:t>计算</a:t>
            </a:r>
            <a:r>
              <a:rPr lang="en-US" altLang="zh-CN" dirty="0"/>
              <a:t>M</a:t>
            </a:r>
            <a:r>
              <a:rPr lang="zh-CN" altLang="en-US" dirty="0"/>
              <a:t>计算上不可能</a:t>
            </a:r>
            <a:endParaRPr lang="zh-CN" altLang="en-US" dirty="0"/>
          </a:p>
          <a:p>
            <a:pPr>
              <a:lnSpc>
                <a:spcPct val="90000"/>
              </a:lnSpc>
            </a:pPr>
            <a:r>
              <a:rPr lang="zh-CN" altLang="en-US" dirty="0"/>
              <a:t>抗碰撞性</a:t>
            </a:r>
            <a:endParaRPr lang="zh-CN" altLang="en-US" dirty="0"/>
          </a:p>
          <a:p>
            <a:pPr lvl="1">
              <a:lnSpc>
                <a:spcPct val="120000"/>
              </a:lnSpc>
            </a:pPr>
            <a:r>
              <a:rPr lang="zh-CN" altLang="en-US" b="1" dirty="0"/>
              <a:t>抗弱碰撞：</a:t>
            </a:r>
            <a:r>
              <a:rPr lang="zh-CN" altLang="en-US" dirty="0"/>
              <a:t>对任何给定的消息</a:t>
            </a:r>
            <a:r>
              <a:rPr lang="en-US" altLang="zh-CN" dirty="0"/>
              <a:t>x,</a:t>
            </a:r>
            <a:r>
              <a:rPr lang="zh-CN" altLang="en-US" dirty="0"/>
              <a:t>找到满足</a:t>
            </a:r>
            <a:r>
              <a:rPr lang="en-US" altLang="zh-CN" dirty="0" err="1"/>
              <a:t>y≠x</a:t>
            </a:r>
            <a:r>
              <a:rPr lang="zh-CN" altLang="en-US" dirty="0"/>
              <a:t>且</a:t>
            </a:r>
            <a:r>
              <a:rPr lang="en-US" altLang="zh-CN" dirty="0"/>
              <a:t>H(x)=H(y)</a:t>
            </a:r>
            <a:r>
              <a:rPr lang="zh-CN" altLang="en-US" dirty="0"/>
              <a:t>的</a:t>
            </a:r>
            <a:r>
              <a:rPr lang="en-US" altLang="zh-CN" dirty="0"/>
              <a:t>y,</a:t>
            </a:r>
            <a:r>
              <a:rPr lang="zh-CN" altLang="en-US" dirty="0"/>
              <a:t>在计算上不可行</a:t>
            </a:r>
            <a:endParaRPr lang="en-US" altLang="zh-CN" dirty="0"/>
          </a:p>
          <a:p>
            <a:pPr lvl="1">
              <a:lnSpc>
                <a:spcPct val="120000"/>
              </a:lnSpc>
            </a:pPr>
            <a:r>
              <a:rPr lang="zh-CN" altLang="en-US" b="1" dirty="0"/>
              <a:t>抗强碰撞：</a:t>
            </a:r>
            <a:r>
              <a:rPr lang="zh-CN" altLang="en-US" dirty="0"/>
              <a:t>找到任何满足</a:t>
            </a:r>
            <a:r>
              <a:rPr lang="en-US" altLang="zh-CN" dirty="0"/>
              <a:t>H(x)=H(y)</a:t>
            </a:r>
            <a:r>
              <a:rPr lang="zh-CN" altLang="en-US" dirty="0"/>
              <a:t>的偶对</a:t>
            </a:r>
            <a:r>
              <a:rPr lang="en-US" altLang="zh-CN" dirty="0"/>
              <a:t>(</a:t>
            </a:r>
            <a:r>
              <a:rPr lang="en-US" altLang="zh-CN" dirty="0" err="1"/>
              <a:t>x,y</a:t>
            </a:r>
            <a:r>
              <a:rPr lang="en-US" altLang="zh-CN" dirty="0"/>
              <a:t>)</a:t>
            </a:r>
            <a:r>
              <a:rPr lang="zh-CN" altLang="en-US" dirty="0"/>
              <a:t>在计算上不可行</a:t>
            </a:r>
            <a:endParaRPr lang="en-US" altLang="zh-CN" dirty="0"/>
          </a:p>
          <a:p>
            <a:pPr>
              <a:lnSpc>
                <a:spcPct val="120000"/>
              </a:lnSpc>
            </a:pPr>
            <a:r>
              <a:rPr lang="zh-CN" altLang="en-US" dirty="0"/>
              <a:t>输入的微小变化，会引起输出的巨大变化</a:t>
            </a:r>
            <a:endParaRPr lang="en-US" altLang="zh-CN" dirty="0"/>
          </a:p>
          <a:p>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a:t>
            </a:r>
            <a:r>
              <a:rPr lang="zh-CN" altLang="en-US" dirty="0"/>
              <a:t>函数</a:t>
            </a:r>
            <a:endParaRPr lang="zh-CN" altLang="en-US" dirty="0"/>
          </a:p>
        </p:txBody>
      </p:sp>
      <p:sp>
        <p:nvSpPr>
          <p:cNvPr id="3" name="内容占位符 2"/>
          <p:cNvSpPr>
            <a:spLocks noGrp="1"/>
          </p:cNvSpPr>
          <p:nvPr>
            <p:ph idx="1"/>
          </p:nvPr>
        </p:nvSpPr>
        <p:spPr/>
        <p:txBody>
          <a:bodyPr/>
          <a:lstStyle/>
          <a:p>
            <a:r>
              <a:rPr lang="en-US" altLang="zh-CN" dirty="0"/>
              <a:t>Hash</a:t>
            </a:r>
            <a:r>
              <a:rPr lang="zh-CN" altLang="en-US" dirty="0"/>
              <a:t>函数用于签名</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1750357" y="2636912"/>
            <a:ext cx="8691287" cy="2863966"/>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Hash</a:t>
            </a:r>
            <a:r>
              <a:rPr lang="zh-CN" altLang="en-US" dirty="0">
                <a:ea typeface="宋体" pitchFamily="2" charset="-122"/>
              </a:rPr>
              <a:t>函数</a:t>
            </a:r>
            <a:endParaRPr lang="zh-CN" altLang="en-US" dirty="0"/>
          </a:p>
        </p:txBody>
      </p:sp>
      <p:sp>
        <p:nvSpPr>
          <p:cNvPr id="3" name="内容占位符 2"/>
          <p:cNvSpPr>
            <a:spLocks noGrp="1"/>
          </p:cNvSpPr>
          <p:nvPr>
            <p:ph idx="1"/>
          </p:nvPr>
        </p:nvSpPr>
        <p:spPr/>
        <p:txBody>
          <a:bodyPr/>
          <a:lstStyle/>
          <a:p>
            <a:r>
              <a:rPr lang="zh-CN" altLang="en-US" dirty="0"/>
              <a:t>抗弱碰撞</a:t>
            </a:r>
            <a:endParaRPr lang="en-US" altLang="zh-CN" dirty="0"/>
          </a:p>
          <a:p>
            <a:pPr lvl="1"/>
            <a:r>
              <a:rPr lang="zh-CN" altLang="en-US" dirty="0"/>
              <a:t>对任何给定的消息</a:t>
            </a:r>
            <a:r>
              <a:rPr lang="en-US" altLang="zh-CN" dirty="0"/>
              <a:t>x,</a:t>
            </a:r>
            <a:r>
              <a:rPr lang="zh-CN" altLang="en-US" dirty="0"/>
              <a:t>找到满足</a:t>
            </a:r>
            <a:r>
              <a:rPr lang="en-US" altLang="zh-CN" dirty="0"/>
              <a:t>y ≠ x</a:t>
            </a:r>
            <a:r>
              <a:rPr lang="zh-CN" altLang="en-US" dirty="0"/>
              <a:t>且</a:t>
            </a:r>
            <a:r>
              <a:rPr lang="en-US" altLang="zh-CN" dirty="0"/>
              <a:t>H(x) = H(y)</a:t>
            </a:r>
            <a:r>
              <a:rPr lang="zh-CN" altLang="en-US" dirty="0"/>
              <a:t>的</a:t>
            </a:r>
            <a:r>
              <a:rPr lang="en-US" altLang="zh-CN" dirty="0"/>
              <a:t>y,</a:t>
            </a:r>
            <a:r>
              <a:rPr lang="zh-CN" altLang="en-US" dirty="0"/>
              <a:t>在计算上不可行</a:t>
            </a:r>
            <a:endParaRPr lang="zh-CN" altLang="en-US" dirty="0"/>
          </a:p>
        </p:txBody>
      </p:sp>
      <p:pic>
        <p:nvPicPr>
          <p:cNvPr id="4" name="图片 3"/>
          <p:cNvPicPr>
            <a:picLocks noChangeAspect="1"/>
          </p:cNvPicPr>
          <p:nvPr/>
        </p:nvPicPr>
        <p:blipFill>
          <a:blip r:embed="rId1"/>
          <a:stretch>
            <a:fillRect/>
          </a:stretch>
        </p:blipFill>
        <p:spPr>
          <a:xfrm>
            <a:off x="1750357" y="3123612"/>
            <a:ext cx="8691287" cy="2863966"/>
          </a:xfrm>
          <a:prstGeom prst="rect">
            <a:avLst/>
          </a:prstGeom>
        </p:spPr>
      </p:pic>
      <p:sp>
        <p:nvSpPr>
          <p:cNvPr id="5" name="矩形 4"/>
          <p:cNvSpPr/>
          <p:nvPr/>
        </p:nvSpPr>
        <p:spPr>
          <a:xfrm>
            <a:off x="2783632" y="4347748"/>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伪造消息</a:t>
            </a:r>
            <a:r>
              <a:rPr lang="en-US" altLang="zh-CN" dirty="0"/>
              <a:t>M’ H(M)=H(M’)</a:t>
            </a:r>
            <a:endParaRPr lang="zh-CN" altLang="en-US" dirty="0"/>
          </a:p>
        </p:txBody>
      </p:sp>
      <p:cxnSp>
        <p:nvCxnSpPr>
          <p:cNvPr id="7" name="直接箭头连接符 6"/>
          <p:cNvCxnSpPr>
            <a:stCxn id="5" idx="0"/>
          </p:cNvCxnSpPr>
          <p:nvPr/>
        </p:nvCxnSpPr>
        <p:spPr>
          <a:xfrm flipV="1">
            <a:off x="3431704" y="4059716"/>
            <a:ext cx="0" cy="2880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Hash</a:t>
            </a:r>
            <a:r>
              <a:rPr lang="zh-CN" altLang="en-US" dirty="0">
                <a:ea typeface="宋体" pitchFamily="2" charset="-122"/>
              </a:rPr>
              <a:t>函数</a:t>
            </a:r>
            <a:endParaRPr lang="zh-CN" altLang="en-US" dirty="0"/>
          </a:p>
        </p:txBody>
      </p:sp>
      <p:sp>
        <p:nvSpPr>
          <p:cNvPr id="3" name="内容占位符 2"/>
          <p:cNvSpPr>
            <a:spLocks noGrp="1"/>
          </p:cNvSpPr>
          <p:nvPr>
            <p:ph idx="1"/>
          </p:nvPr>
        </p:nvSpPr>
        <p:spPr/>
        <p:txBody>
          <a:bodyPr/>
          <a:lstStyle/>
          <a:p>
            <a:r>
              <a:rPr lang="zh-CN" altLang="en-US" dirty="0"/>
              <a:t>抗强碰撞</a:t>
            </a:r>
            <a:endParaRPr lang="en-US" altLang="zh-CN" dirty="0"/>
          </a:p>
          <a:p>
            <a:pPr lvl="1"/>
            <a:r>
              <a:rPr lang="zh-CN" altLang="en-US" dirty="0"/>
              <a:t>找到任何满足</a:t>
            </a:r>
            <a:r>
              <a:rPr lang="en-US" altLang="zh-CN" dirty="0"/>
              <a:t>H(x)=H(y)</a:t>
            </a:r>
            <a:r>
              <a:rPr lang="zh-CN" altLang="en-US" dirty="0"/>
              <a:t>的偶对</a:t>
            </a:r>
            <a:r>
              <a:rPr lang="en-US" altLang="zh-CN" dirty="0"/>
              <a:t>(x, y)</a:t>
            </a:r>
            <a:r>
              <a:rPr lang="zh-CN" altLang="en-US" dirty="0"/>
              <a:t>在计算上不可行</a:t>
            </a:r>
            <a:endParaRPr lang="en-US" altLang="zh-CN" dirty="0"/>
          </a:p>
          <a:p>
            <a:pPr lvl="1"/>
            <a:endParaRPr lang="zh-CN" altLang="en-US" dirty="0"/>
          </a:p>
          <a:p>
            <a:endParaRPr lang="zh-CN" altLang="en-US" dirty="0"/>
          </a:p>
        </p:txBody>
      </p:sp>
      <p:pic>
        <p:nvPicPr>
          <p:cNvPr id="6" name="图片 5"/>
          <p:cNvPicPr>
            <a:picLocks noChangeAspect="1"/>
          </p:cNvPicPr>
          <p:nvPr/>
        </p:nvPicPr>
        <p:blipFill>
          <a:blip r:embed="rId1"/>
          <a:stretch>
            <a:fillRect/>
          </a:stretch>
        </p:blipFill>
        <p:spPr>
          <a:xfrm>
            <a:off x="1750357" y="2858140"/>
            <a:ext cx="8691287" cy="2863966"/>
          </a:xfrm>
          <a:prstGeom prst="rect">
            <a:avLst/>
          </a:prstGeom>
        </p:spPr>
      </p:pic>
      <p:sp>
        <p:nvSpPr>
          <p:cNvPr id="7" name="矩形 6"/>
          <p:cNvSpPr/>
          <p:nvPr/>
        </p:nvSpPr>
        <p:spPr>
          <a:xfrm>
            <a:off x="1559496" y="5896984"/>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存在消息</a:t>
            </a:r>
            <a:r>
              <a:rPr lang="en-US" altLang="zh-CN" dirty="0"/>
              <a:t>M’ H(M)=H(M’)</a:t>
            </a:r>
            <a:endParaRPr lang="zh-CN" altLang="en-US" dirty="0"/>
          </a:p>
        </p:txBody>
      </p:sp>
      <p:cxnSp>
        <p:nvCxnSpPr>
          <p:cNvPr id="8" name="肘形连接符 7"/>
          <p:cNvCxnSpPr>
            <a:stCxn id="7" idx="0"/>
          </p:cNvCxnSpPr>
          <p:nvPr/>
        </p:nvCxnSpPr>
        <p:spPr>
          <a:xfrm rot="5400000" flipH="1" flipV="1">
            <a:off x="2267319" y="5308663"/>
            <a:ext cx="528571" cy="6480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几种常见的</a:t>
            </a:r>
            <a:r>
              <a:rPr lang="en-US" altLang="zh-CN" dirty="0"/>
              <a:t>Hash</a:t>
            </a:r>
            <a:r>
              <a:rPr lang="zh-CN" altLang="en-US" dirty="0"/>
              <a:t>算法</a:t>
            </a:r>
            <a:r>
              <a:rPr lang="en-US" altLang="zh-CN" dirty="0"/>
              <a:t>-f  SM3 SHA-256</a:t>
            </a:r>
            <a:endParaRPr lang="en-US" altLang="zh-CN" dirty="0"/>
          </a:p>
        </p:txBody>
      </p:sp>
      <p:sp>
        <p:nvSpPr>
          <p:cNvPr id="3" name="内容占位符 2"/>
          <p:cNvSpPr>
            <a:spLocks noGrp="1"/>
          </p:cNvSpPr>
          <p:nvPr>
            <p:ph idx="1"/>
          </p:nvPr>
        </p:nvSpPr>
        <p:spPr>
          <a:xfrm>
            <a:off x="1097280" y="1845734"/>
            <a:ext cx="10058400" cy="4734360"/>
          </a:xfrm>
        </p:spPr>
        <p:txBody>
          <a:bodyPr>
            <a:normAutofit lnSpcReduction="10000"/>
          </a:bodyPr>
          <a:lstStyle/>
          <a:p>
            <a:pPr>
              <a:lnSpc>
                <a:spcPct val="90000"/>
              </a:lnSpc>
            </a:pPr>
            <a:r>
              <a:rPr lang="en-US" altLang="zh-CN" dirty="0"/>
              <a:t>MD4</a:t>
            </a:r>
            <a:r>
              <a:rPr lang="zh-CN" altLang="en-US" dirty="0"/>
              <a:t>、</a:t>
            </a:r>
            <a:r>
              <a:rPr lang="en-US" altLang="zh-CN" dirty="0"/>
              <a:t>MD5</a:t>
            </a:r>
            <a:endParaRPr lang="en-US" altLang="zh-CN" dirty="0"/>
          </a:p>
          <a:p>
            <a:pPr lvl="1">
              <a:lnSpc>
                <a:spcPct val="90000"/>
              </a:lnSpc>
            </a:pPr>
            <a:r>
              <a:rPr lang="zh-CN" altLang="en-US" dirty="0"/>
              <a:t>输出16字节</a:t>
            </a:r>
            <a:endParaRPr lang="en-US" altLang="zh-CN" dirty="0"/>
          </a:p>
          <a:p>
            <a:pPr>
              <a:lnSpc>
                <a:spcPct val="90000"/>
              </a:lnSpc>
            </a:pPr>
            <a:r>
              <a:rPr lang="en-US" altLang="zh-CN" dirty="0"/>
              <a:t>SHA-1</a:t>
            </a:r>
            <a:r>
              <a:rPr lang="zh-CN" altLang="en-US" dirty="0"/>
              <a:t>，</a:t>
            </a:r>
            <a:r>
              <a:rPr lang="en-US" altLang="zh-CN" dirty="0"/>
              <a:t>Standard Hash Algorithm</a:t>
            </a:r>
            <a:endParaRPr lang="en-US" altLang="zh-CN" dirty="0"/>
          </a:p>
          <a:p>
            <a:pPr lvl="1">
              <a:lnSpc>
                <a:spcPct val="90000"/>
              </a:lnSpc>
            </a:pPr>
            <a:r>
              <a:rPr lang="zh-CN" altLang="en-US" dirty="0"/>
              <a:t>输出20字节</a:t>
            </a:r>
            <a:endParaRPr lang="en-US" altLang="zh-CN" dirty="0"/>
          </a:p>
          <a:p>
            <a:pPr>
              <a:lnSpc>
                <a:spcPct val="90000"/>
              </a:lnSpc>
            </a:pPr>
            <a:r>
              <a:rPr lang="en-US" altLang="zh-CN" dirty="0"/>
              <a:t>SHA-256</a:t>
            </a:r>
            <a:r>
              <a:rPr lang="zh-CN" altLang="en-US" dirty="0"/>
              <a:t>、</a:t>
            </a:r>
            <a:r>
              <a:rPr lang="en-US" altLang="zh-CN" dirty="0"/>
              <a:t>SHA-384</a:t>
            </a:r>
            <a:r>
              <a:rPr lang="zh-CN" altLang="en-US" dirty="0"/>
              <a:t>、</a:t>
            </a:r>
            <a:r>
              <a:rPr lang="en-US" altLang="zh-CN" dirty="0"/>
              <a:t>SHA-512</a:t>
            </a:r>
            <a:endParaRPr lang="en-US" altLang="zh-CN" dirty="0"/>
          </a:p>
          <a:p>
            <a:pPr lvl="1">
              <a:lnSpc>
                <a:spcPct val="90000"/>
              </a:lnSpc>
            </a:pPr>
            <a:r>
              <a:rPr lang="zh-CN" altLang="en-US" dirty="0"/>
              <a:t>输出摘要长度分别为</a:t>
            </a:r>
            <a:r>
              <a:rPr lang="en-US" altLang="zh-CN" dirty="0"/>
              <a:t>256</a:t>
            </a:r>
            <a:r>
              <a:rPr lang="zh-CN" altLang="en-US" dirty="0"/>
              <a:t>、</a:t>
            </a:r>
            <a:r>
              <a:rPr lang="en-US" altLang="zh-CN" dirty="0"/>
              <a:t>384</a:t>
            </a:r>
            <a:r>
              <a:rPr lang="zh-CN" altLang="en-US" dirty="0"/>
              <a:t>、</a:t>
            </a:r>
            <a:r>
              <a:rPr lang="en-US" altLang="zh-CN" dirty="0"/>
              <a:t>512bits</a:t>
            </a:r>
            <a:endParaRPr lang="en-US" altLang="zh-CN" dirty="0"/>
          </a:p>
          <a:p>
            <a:pPr>
              <a:lnSpc>
                <a:spcPct val="90000"/>
              </a:lnSpc>
            </a:pPr>
            <a:r>
              <a:rPr lang="en-US" altLang="zh-CN" dirty="0"/>
              <a:t>SHA3</a:t>
            </a:r>
            <a:endParaRPr lang="en-US" altLang="zh-CN" dirty="0"/>
          </a:p>
          <a:p>
            <a:pPr lvl="1">
              <a:lnSpc>
                <a:spcPct val="90000"/>
              </a:lnSpc>
            </a:pPr>
            <a:r>
              <a:rPr lang="en-US" altLang="zh-CN" dirty="0"/>
              <a:t>2015</a:t>
            </a:r>
            <a:r>
              <a:rPr lang="zh-CN" altLang="en-US" dirty="0"/>
              <a:t>年由美国</a:t>
            </a:r>
            <a:r>
              <a:rPr lang="en-US" altLang="zh-CN" dirty="0"/>
              <a:t>NIST</a:t>
            </a:r>
            <a:r>
              <a:rPr lang="zh-CN" altLang="en-US" dirty="0"/>
              <a:t>发布成为</a:t>
            </a:r>
            <a:r>
              <a:rPr lang="en-US" altLang="zh-CN" dirty="0"/>
              <a:t>FIPS</a:t>
            </a:r>
            <a:r>
              <a:rPr lang="zh-CN" altLang="en-US" dirty="0"/>
              <a:t>标准</a:t>
            </a:r>
            <a:endParaRPr lang="en-US" altLang="zh-CN" dirty="0"/>
          </a:p>
          <a:p>
            <a:pPr>
              <a:lnSpc>
                <a:spcPct val="90000"/>
              </a:lnSpc>
            </a:pPr>
            <a:r>
              <a:rPr lang="zh-CN" altLang="en-US" dirty="0"/>
              <a:t>中国自主标准</a:t>
            </a:r>
            <a:r>
              <a:rPr lang="en-US" altLang="zh-CN" dirty="0"/>
              <a:t>SM3</a:t>
            </a:r>
            <a:r>
              <a:rPr lang="zh-CN" altLang="en-US" dirty="0"/>
              <a:t>算法</a:t>
            </a:r>
            <a:endParaRPr lang="en-US" altLang="zh-CN" dirty="0"/>
          </a:p>
          <a:p>
            <a:pPr lvl="1">
              <a:lnSpc>
                <a:spcPct val="90000"/>
              </a:lnSpc>
            </a:pPr>
            <a:r>
              <a:rPr lang="zh-CN" altLang="en-US" dirty="0"/>
              <a:t>输出</a:t>
            </a:r>
            <a:r>
              <a:rPr lang="en-US" altLang="zh-CN" dirty="0"/>
              <a:t>32</a:t>
            </a:r>
            <a:r>
              <a:rPr lang="zh-CN" altLang="en-US" dirty="0"/>
              <a:t>字节</a:t>
            </a:r>
            <a:endParaRPr lang="zh-CN" altLang="en-US" dirty="0"/>
          </a:p>
          <a:p>
            <a:endParaRPr lang="zh-CN" altLang="en-US" dirty="0"/>
          </a:p>
        </p:txBody>
      </p:sp>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23975</Words>
  <Application>WPS 演示</Application>
  <PresentationFormat>宽屏</PresentationFormat>
  <Paragraphs>2216</Paragraphs>
  <Slides>147</Slides>
  <Notes>44</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vt:i4>
      </vt:variant>
      <vt:variant>
        <vt:lpstr>幻灯片标题</vt:lpstr>
      </vt:variant>
      <vt:variant>
        <vt:i4>147</vt:i4>
      </vt:variant>
    </vt:vector>
  </HeadingPairs>
  <TitlesOfParts>
    <vt:vector size="172" baseType="lpstr">
      <vt:lpstr>Arial</vt:lpstr>
      <vt:lpstr>宋体</vt:lpstr>
      <vt:lpstr>Wingdings</vt:lpstr>
      <vt:lpstr>Calibri</vt:lpstr>
      <vt:lpstr>Helvetica Neue</vt:lpstr>
      <vt:lpstr>汉仪书宋二KW</vt:lpstr>
      <vt:lpstr>Times New Roman</vt:lpstr>
      <vt:lpstr>Calibri Light</vt:lpstr>
      <vt:lpstr>微软雅黑</vt:lpstr>
      <vt:lpstr>汉仪旗黑</vt:lpstr>
      <vt:lpstr>宋体</vt:lpstr>
      <vt:lpstr>Arial Unicode MS</vt:lpstr>
      <vt:lpstr>Tahoma</vt:lpstr>
      <vt:lpstr>Symbol</vt:lpstr>
      <vt:lpstr>Kingsoft Sign</vt:lpstr>
      <vt:lpstr>Cambria Math</vt:lpstr>
      <vt:lpstr>Kingsoft Math</vt:lpstr>
      <vt:lpstr>DejaVu Math TeX Gyre</vt:lpstr>
      <vt:lpstr>MS Mincho</vt:lpstr>
      <vt:lpstr>Hiragino Sans</vt:lpstr>
      <vt:lpstr>回顾</vt:lpstr>
      <vt:lpstr>PBrush</vt:lpstr>
      <vt:lpstr>PBrush</vt:lpstr>
      <vt:lpstr>PBrush</vt:lpstr>
      <vt:lpstr>PBrush</vt:lpstr>
      <vt:lpstr>网络认证技术—密码学基础</vt:lpstr>
      <vt:lpstr>内容</vt:lpstr>
      <vt:lpstr>什么是密码学？</vt:lpstr>
      <vt:lpstr>密码学中的重要名词 ——用于加密/解密算法</vt:lpstr>
      <vt:lpstr>密码编码目的是什么？</vt:lpstr>
      <vt:lpstr>密码分析</vt:lpstr>
      <vt:lpstr>攻击类型（密码分析）</vt:lpstr>
      <vt:lpstr>密码编码学分类</vt:lpstr>
      <vt:lpstr>什么是密码算法？</vt:lpstr>
      <vt:lpstr>加密解密过程</vt:lpstr>
      <vt:lpstr>密码算法应用</vt:lpstr>
      <vt:lpstr>密码算法不同于口令</vt:lpstr>
      <vt:lpstr>内容</vt:lpstr>
      <vt:lpstr>对称密码算法的特点</vt:lpstr>
      <vt:lpstr>对称密码体制模型</vt:lpstr>
      <vt:lpstr>简单的对称密码算法例子</vt:lpstr>
      <vt:lpstr>移位密码算法</vt:lpstr>
      <vt:lpstr>移位密码算法的简单分析</vt:lpstr>
      <vt:lpstr>移位密码算法安全性分析</vt:lpstr>
      <vt:lpstr>单字母代换密码算法</vt:lpstr>
      <vt:lpstr>单字母代换密码的简单分析</vt:lpstr>
      <vt:lpstr>单字母代换安全性分析</vt:lpstr>
      <vt:lpstr>置换技术</vt:lpstr>
      <vt:lpstr>置换技术</vt:lpstr>
      <vt:lpstr>现代密码算法的种类</vt:lpstr>
      <vt:lpstr>DES算法</vt:lpstr>
      <vt:lpstr>DES描述</vt:lpstr>
      <vt:lpstr>DES算法的结构</vt:lpstr>
      <vt:lpstr>DES算法的子密钥生成——密钥扩散 56 =&gt; 16*48</vt:lpstr>
      <vt:lpstr>DES算法的每一轮循环</vt:lpstr>
      <vt:lpstr>DES的雪崩效应</vt:lpstr>
      <vt:lpstr>DES的雪崩效应例子</vt:lpstr>
      <vt:lpstr>DES雪崩效应的例子</vt:lpstr>
      <vt:lpstr>DES雪崩效应的例子</vt:lpstr>
      <vt:lpstr>雪崩效应</vt:lpstr>
      <vt:lpstr>DES实现</vt:lpstr>
      <vt:lpstr>DES的安全性</vt:lpstr>
      <vt:lpstr>三重DES</vt:lpstr>
      <vt:lpstr>三重DES</vt:lpstr>
      <vt:lpstr>AES</vt:lpstr>
      <vt:lpstr>AES算法流程</vt:lpstr>
      <vt:lpstr>AES算法流程</vt:lpstr>
      <vt:lpstr>AES算法流程</vt:lpstr>
      <vt:lpstr>AES算法流程</vt:lpstr>
      <vt:lpstr>AES算法流程-密钥扩展</vt:lpstr>
      <vt:lpstr>AES算法流程-密钥扩展</vt:lpstr>
      <vt:lpstr>其它现代对称密码算法</vt:lpstr>
      <vt:lpstr>其它现代对称密码算法</vt:lpstr>
      <vt:lpstr>对称密码算法的结论</vt:lpstr>
      <vt:lpstr>对称密码的优缺点</vt:lpstr>
      <vt:lpstr>内容</vt:lpstr>
      <vt:lpstr>非对称密码学</vt:lpstr>
      <vt:lpstr>非对称密码的重要名词</vt:lpstr>
      <vt:lpstr>非对称密码算法的特点</vt:lpstr>
      <vt:lpstr>非对称密码的要求</vt:lpstr>
      <vt:lpstr>非对称密码算法的应用模型</vt:lpstr>
      <vt:lpstr>应用示意</vt:lpstr>
      <vt:lpstr>非对称密码算法的优点</vt:lpstr>
      <vt:lpstr>非对称密码算法和PKI</vt:lpstr>
      <vt:lpstr>几种非对称密码算法</vt:lpstr>
      <vt:lpstr>RSA算法基础知识概念</vt:lpstr>
      <vt:lpstr>素数</vt:lpstr>
      <vt:lpstr>(mod x)相等</vt:lpstr>
      <vt:lpstr>Euler (欧拉)函数φ(n) </vt:lpstr>
      <vt:lpstr>Euler函数 φ(n)</vt:lpstr>
      <vt:lpstr>Euler定理</vt:lpstr>
      <vt:lpstr>Euler定理</vt:lpstr>
      <vt:lpstr>RSA算法</vt:lpstr>
      <vt:lpstr>RSA算法的密钥生成</vt:lpstr>
      <vt:lpstr>RSA算法的加解密</vt:lpstr>
      <vt:lpstr>RSA算法的安全性</vt:lpstr>
      <vt:lpstr>一个简单的RSA算法例子</vt:lpstr>
      <vt:lpstr>RSA算法加解密例子</vt:lpstr>
      <vt:lpstr>实际RSA例子</vt:lpstr>
      <vt:lpstr>实际RSA例子</vt:lpstr>
      <vt:lpstr>RSA加密算法应用</vt:lpstr>
      <vt:lpstr>RSA算法</vt:lpstr>
      <vt:lpstr>RSA算法中的填充</vt:lpstr>
      <vt:lpstr>RSA 算法安全问题</vt:lpstr>
      <vt:lpstr>ElGamal算法</vt:lpstr>
      <vt:lpstr>ElGamal算法的密钥</vt:lpstr>
      <vt:lpstr>ElGamal算法的加解密</vt:lpstr>
      <vt:lpstr>ElGamal算法的签名验证</vt:lpstr>
      <vt:lpstr>ElGamal算法的签名验证</vt:lpstr>
      <vt:lpstr>椭圆曲线密码（ECC）f</vt:lpstr>
      <vt:lpstr>椭圆曲线密码f</vt:lpstr>
      <vt:lpstr>椭圆曲线密码f</vt:lpstr>
      <vt:lpstr>SM2加密-(知道原理)</vt:lpstr>
      <vt:lpstr>SM2解密</vt:lpstr>
      <vt:lpstr>ECC算法的特点-f</vt:lpstr>
      <vt:lpstr>非对称密码算法的一些结论</vt:lpstr>
      <vt:lpstr>非对称密码算法的实际使用</vt:lpstr>
      <vt:lpstr>内容</vt:lpstr>
      <vt:lpstr>Hash函数-f</vt:lpstr>
      <vt:lpstr>Hash函数的特点-f</vt:lpstr>
      <vt:lpstr>Hash函数</vt:lpstr>
      <vt:lpstr>Hash函数</vt:lpstr>
      <vt:lpstr>Hash函数</vt:lpstr>
      <vt:lpstr>几种常见的Hash算法-f  SM3 SHA-256</vt:lpstr>
      <vt:lpstr>MD5的具体过程</vt:lpstr>
      <vt:lpstr>MD5的具体过程</vt:lpstr>
      <vt:lpstr>MD5</vt:lpstr>
      <vt:lpstr>MD5的例子</vt:lpstr>
      <vt:lpstr>SHA3</vt:lpstr>
      <vt:lpstr>Hash的一些结论</vt:lpstr>
      <vt:lpstr>Hash的一些结论</vt:lpstr>
      <vt:lpstr>Hash的一些结论</vt:lpstr>
      <vt:lpstr>内容</vt:lpstr>
      <vt:lpstr>分组密码算法工作模式-f</vt:lpstr>
      <vt:lpstr>分组密码算法工作模式</vt:lpstr>
      <vt:lpstr>分组密码算法工作模式</vt:lpstr>
      <vt:lpstr>分组密码算法工作模式-f</vt:lpstr>
      <vt:lpstr>常用密码算法的安全程度-f</vt:lpstr>
      <vt:lpstr>常用密码算法的推荐密钥长度</vt:lpstr>
      <vt:lpstr>数字签名Digital Signature-f</vt:lpstr>
      <vt:lpstr>签名的要求</vt:lpstr>
      <vt:lpstr>数字签名算法</vt:lpstr>
      <vt:lpstr>RSA算法的签名模式</vt:lpstr>
      <vt:lpstr>RSA签名和加密模式的比较</vt:lpstr>
      <vt:lpstr>RSA算法签名验证例子</vt:lpstr>
      <vt:lpstr>椭圆曲线数字签名算法（ECDSA）</vt:lpstr>
      <vt:lpstr>ECDSA签名</vt:lpstr>
      <vt:lpstr>ECDSA签名验证</vt:lpstr>
      <vt:lpstr>签名算法的实际应用</vt:lpstr>
      <vt:lpstr>Diffie-Hellman密钥交换</vt:lpstr>
      <vt:lpstr>Diffie-Hellman密钥交换</vt:lpstr>
      <vt:lpstr>Diffie-Hellman密钥交换-f</vt:lpstr>
      <vt:lpstr>Diffie-Hellman密钥交换</vt:lpstr>
      <vt:lpstr>消息鉴别码(MAC)-f</vt:lpstr>
      <vt:lpstr>消息鉴别码-f</vt:lpstr>
      <vt:lpstr>消息鉴别码</vt:lpstr>
      <vt:lpstr>消息鉴别码</vt:lpstr>
      <vt:lpstr>消息鉴别码—HMAC</vt:lpstr>
      <vt:lpstr>可鉴别加密(Authenticated Encryption)</vt:lpstr>
      <vt:lpstr>可鉴别加密—GCM</vt:lpstr>
      <vt:lpstr>可鉴别加密—GCM</vt:lpstr>
      <vt:lpstr>相关密码算法标准</vt:lpstr>
      <vt:lpstr>相关密码算法标准</vt:lpstr>
      <vt:lpstr>常用的密钥使用周期</vt:lpstr>
      <vt:lpstr>PowerPoint 演示文稿</vt:lpstr>
      <vt:lpstr>现实情况</vt:lpstr>
      <vt:lpstr>量子计算对现代密码算法的影响</vt:lpstr>
      <vt:lpstr>量子计算对现代密码算法的影响</vt:lpstr>
      <vt:lpstr>量子计算对现代密码算法的影响</vt:lpstr>
      <vt:lpstr>斯诺登事件的影响</vt:lpstr>
      <vt:lpstr>密码算法的公开征集</vt:lpstr>
      <vt:lpstr>课后作业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网络认证技术</dc:title>
  <dc:creator>wqx</dc:creator>
  <cp:lastModifiedBy>李浩宇</cp:lastModifiedBy>
  <cp:revision>237</cp:revision>
  <dcterms:created xsi:type="dcterms:W3CDTF">2024-01-12T07:46:18Z</dcterms:created>
  <dcterms:modified xsi:type="dcterms:W3CDTF">2024-01-12T07:46:18Z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35C543FD8015D89F24D19B6552876F01_42</vt:lpwstr>
  </property>
  <property fmtid="{D5CDD505-2E9C-101B-9397-08002B2CF9AE}" pid="3" name="KSOProductBuildVer">
    <vt:lpwstr>2052-6.4.0.8550</vt:lpwstr>
  </property>
</Properties>
</file>