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6"/>
  </p:notesMasterIdLst>
  <p:sldIdLst>
    <p:sldId id="321" r:id="rId3"/>
    <p:sldId id="616" r:id="rId4"/>
    <p:sldId id="513" r:id="rId5"/>
    <p:sldId id="607" r:id="rId7"/>
    <p:sldId id="613" r:id="rId8"/>
    <p:sldId id="608" r:id="rId9"/>
    <p:sldId id="609" r:id="rId10"/>
    <p:sldId id="611" r:id="rId11"/>
    <p:sldId id="610" r:id="rId12"/>
    <p:sldId id="612" r:id="rId13"/>
    <p:sldId id="589" r:id="rId14"/>
    <p:sldId id="588" r:id="rId15"/>
    <p:sldId id="590" r:id="rId16"/>
    <p:sldId id="591" r:id="rId17"/>
    <p:sldId id="592" r:id="rId18"/>
    <p:sldId id="614" r:id="rId19"/>
    <p:sldId id="603" r:id="rId20"/>
    <p:sldId id="598" r:id="rId21"/>
    <p:sldId id="615" r:id="rId22"/>
    <p:sldId id="599" r:id="rId23"/>
    <p:sldId id="600" r:id="rId24"/>
    <p:sldId id="520" r:id="rId25"/>
    <p:sldId id="521" r:id="rId26"/>
    <p:sldId id="522" r:id="rId27"/>
    <p:sldId id="524" r:id="rId28"/>
    <p:sldId id="523" r:id="rId29"/>
    <p:sldId id="526" r:id="rId30"/>
    <p:sldId id="527" r:id="rId31"/>
    <p:sldId id="528" r:id="rId32"/>
    <p:sldId id="529" r:id="rId33"/>
    <p:sldId id="530" r:id="rId34"/>
    <p:sldId id="531" r:id="rId35"/>
    <p:sldId id="532" r:id="rId36"/>
    <p:sldId id="576" r:id="rId37"/>
    <p:sldId id="577" r:id="rId38"/>
    <p:sldId id="535" r:id="rId39"/>
    <p:sldId id="578" r:id="rId40"/>
    <p:sldId id="537" r:id="rId41"/>
    <p:sldId id="538" r:id="rId42"/>
    <p:sldId id="539" r:id="rId43"/>
    <p:sldId id="541" r:id="rId44"/>
    <p:sldId id="542" r:id="rId45"/>
    <p:sldId id="604" r:id="rId46"/>
    <p:sldId id="543" r:id="rId47"/>
    <p:sldId id="544" r:id="rId48"/>
    <p:sldId id="545" r:id="rId49"/>
    <p:sldId id="584" r:id="rId50"/>
    <p:sldId id="548" r:id="rId51"/>
    <p:sldId id="550" r:id="rId52"/>
    <p:sldId id="551" r:id="rId53"/>
    <p:sldId id="552" r:id="rId54"/>
    <p:sldId id="553" r:id="rId55"/>
    <p:sldId id="554" r:id="rId56"/>
    <p:sldId id="555" r:id="rId57"/>
    <p:sldId id="556" r:id="rId58"/>
    <p:sldId id="580" r:id="rId59"/>
    <p:sldId id="558" r:id="rId60"/>
    <p:sldId id="570" r:id="rId61"/>
    <p:sldId id="605" r:id="rId62"/>
    <p:sldId id="572" r:id="rId63"/>
    <p:sldId id="571" r:id="rId64"/>
    <p:sldId id="595" r:id="rId65"/>
    <p:sldId id="573" r:id="rId66"/>
    <p:sldId id="601" r:id="rId67"/>
    <p:sldId id="575" r:id="rId68"/>
  </p:sldIdLst>
  <p:sldSz cx="9144000" cy="6858000" type="screen4x3"/>
  <p:notesSz cx="6858000" cy="9144000"/>
  <p:custDataLst>
    <p:tags r:id="rId7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qx" initials="w" lastIdx="6" clrIdx="0"/>
  <p:cmAuthor id="2" name="wang yue" initials="wy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4" autoAdjust="0"/>
    <p:restoredTop sz="80707" autoAdjust="0"/>
  </p:normalViewPr>
  <p:slideViewPr>
    <p:cSldViewPr snapToGrid="0" showGuides="1">
      <p:cViewPr varScale="1">
        <p:scale>
          <a:sx n="143" d="100"/>
          <a:sy n="143" d="100"/>
        </p:scale>
        <p:origin x="2236" y="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3" Type="http://schemas.openxmlformats.org/officeDocument/2006/relationships/tags" Target="tags/tag1.xml"/><Relationship Id="rId72" Type="http://schemas.openxmlformats.org/officeDocument/2006/relationships/commentAuthors" Target="commentAuthors.xml"/><Relationship Id="rId71" Type="http://schemas.openxmlformats.org/officeDocument/2006/relationships/tableStyles" Target="tableStyles.xml"/><Relationship Id="rId70" Type="http://schemas.openxmlformats.org/officeDocument/2006/relationships/viewProps" Target="viewProps.xml"/><Relationship Id="rId7" Type="http://schemas.openxmlformats.org/officeDocument/2006/relationships/slide" Target="slides/slide4.xml"/><Relationship Id="rId69" Type="http://schemas.openxmlformats.org/officeDocument/2006/relationships/presProps" Target="presProps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9EA18-3736-470A-869B-F3056A78A1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518468-16F7-4A62-8D43-A612D8AE0AB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876927D-B79E-4DBA-9757-73CB5D7D84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服务器会知道口令、重放攻击、离线的猜测攻击等问题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518468-16F7-4A62-8D43-A612D8AE0A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破解密码或密钥时，逐一尝试用户自定义词典中的可能密码（单词或短语）的攻击方式。与暴力破解的区别是，暴力破解会逐一尝试所有可能的组合密码，而字典式攻击会使用一个预先定义好的单词列表（可能的密码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17ACC3-7FB7-41C1-BC74-67330FEE30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dirty="0"/>
              <a:t>与</a:t>
            </a:r>
            <a:r>
              <a:rPr lang="en-US" altLang="zh-CN" sz="2400" dirty="0"/>
              <a:t>LGSN</a:t>
            </a:r>
            <a:r>
              <a:rPr lang="zh-CN" altLang="en-US" sz="2400" dirty="0"/>
              <a:t>的重要区别</a:t>
            </a:r>
            <a:endParaRPr lang="en-US" altLang="zh-CN" sz="2400" dirty="0"/>
          </a:p>
          <a:p>
            <a:pPr lvl="1"/>
            <a:r>
              <a:rPr lang="zh-CN" altLang="en-US" sz="2000" dirty="0"/>
              <a:t>口令的使用结合了随机数</a:t>
            </a:r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518468-16F7-4A62-8D43-A612D8AE0A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17ACC3-7FB7-41C1-BC74-67330FEE30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在最后一步中删除了</a:t>
            </a:r>
            <a:r>
              <a:rPr lang="en-US" altLang="zh-CN"/>
              <a:t>P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A91639-40DE-4208-8024-687429AC63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18468-16F7-4A62-8D43-A612D8AE0A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18468-16F7-4A62-8D43-A612D8AE0A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952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2409BBE-42D8-42FB-A502-DDAB19FF19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17ACC3-7FB7-41C1-BC74-67330FEE30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EB4141-9B59-4593-932C-EC40DD098C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f</a:t>
            </a: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en-US" altLang="zh-CN"/>
              <a:t>f</a:t>
            </a:r>
            <a:endParaRPr lang="en-US" altLang="zh-CN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FBCDD6-872E-4EF4-B0DD-A853D6DF43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18468-16F7-4A62-8D43-A612D8AE0A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18468-16F7-4A62-8D43-A612D8AE0A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18468-16F7-4A62-8D43-A612D8AE0A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518468-16F7-4A62-8D43-A612D8AE0A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f.</a:t>
            </a:r>
            <a:r>
              <a:rPr lang="zh-CN" altLang="en-US"/>
              <a:t>后面</a:t>
            </a:r>
            <a:r>
              <a:rPr lang="zh-CN" altLang="en-US"/>
              <a:t>不看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8912-18E7-4713-BDB5-0FAFE51932A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88C5-1726-4416-8165-DD62A7E2D30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9CA9-3DE7-49CB-B153-250981F8692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lnSpc>
                <a:spcPct val="110000"/>
              </a:lnSpc>
              <a:buFont typeface="Arial" panose="020B0604020202090204" pitchFamily="34" charset="0"/>
              <a:buChar char="•"/>
              <a:defRPr sz="2800"/>
            </a:lvl1pPr>
            <a:lvl2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defRPr sz="2400"/>
            </a:lvl2pPr>
            <a:lvl3pPr>
              <a:lnSpc>
                <a:spcPct val="110000"/>
              </a:lnSpc>
              <a:defRPr sz="20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E6FE9-2B9E-4981-8B5E-B28F76DBEF8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C302-402F-4392-AA91-CDA1DEDA485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F192-D989-43FD-96A8-B379AEE7C866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6859-B60E-498E-9768-9B24F44AD93C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92C80-0F71-4975-9CF2-F5097EC4BCB6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5949-3BA9-49B1-A620-59BF0896F262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D14CD6C-7C56-42CC-9ACF-A14CACC8BD45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3310-EAE4-4C8B-84F0-609A8EEAC6C9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77B33C6-0842-43E6-893F-9927CE2F946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jpe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oleObject" Target="../embeddings/oleObject2.bin"/><Relationship Id="rId2" Type="http://schemas.openxmlformats.org/officeDocument/2006/relationships/image" Target="../media/image10.jpeg"/><Relationship Id="rId1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emf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1.xml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emf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emf"/><Relationship Id="rId1" Type="http://schemas.openxmlformats.org/officeDocument/2006/relationships/oleObject" Target="../embeddings/oleObject3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emf"/><Relationship Id="rId1" Type="http://schemas.openxmlformats.org/officeDocument/2006/relationships/oleObject" Target="../embeddings/oleObject4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emf"/><Relationship Id="rId1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6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9.e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5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8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1.emf"/><Relationship Id="rId2" Type="http://schemas.openxmlformats.org/officeDocument/2006/relationships/oleObject" Target="../embeddings/oleObject8.bin"/><Relationship Id="rId1" Type="http://schemas.openxmlformats.org/officeDocument/2006/relationships/image" Target="../media/image40.png"/></Relationships>
</file>

<file path=ppt/slides/_rels/slide5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9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3.emf"/><Relationship Id="rId2" Type="http://schemas.openxmlformats.org/officeDocument/2006/relationships/oleObject" Target="../embeddings/oleObject9.bin"/><Relationship Id="rId1" Type="http://schemas.openxmlformats.org/officeDocument/2006/relationships/image" Target="../media/image42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1.e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e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822960" y="1426464"/>
            <a:ext cx="7710352" cy="2674620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网络认证技术</a:t>
            </a:r>
            <a:r>
              <a:rPr lang="en-US" altLang="zh-CN" sz="4000" dirty="0"/>
              <a:t>—</a:t>
            </a:r>
            <a:r>
              <a:rPr lang="zh-CN" altLang="en-US" sz="4000" dirty="0"/>
              <a:t>基于口令的鉴别</a:t>
            </a:r>
            <a:br>
              <a:rPr lang="en-US" altLang="zh-CN" sz="4000" dirty="0"/>
            </a:br>
            <a:endParaRPr lang="zh-CN" altLang="en-US" sz="40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基于口令鉴别的安全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在使用口令进行鉴别的信息系统中，口令泄露如何发生？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0070C0"/>
                </a:solidFill>
              </a:rPr>
              <a:t>常见的攻击方式</a:t>
            </a:r>
            <a:endParaRPr lang="en-US" altLang="zh-CN" b="1" dirty="0">
              <a:solidFill>
                <a:srgbClr val="0070C0"/>
              </a:solidFill>
            </a:endParaRPr>
          </a:p>
          <a:p>
            <a:pPr lvl="1"/>
            <a:r>
              <a:rPr lang="zh-CN" altLang="en-US" b="1" dirty="0">
                <a:solidFill>
                  <a:srgbClr val="0070C0"/>
                </a:solidFill>
              </a:rPr>
              <a:t>基于口令鉴别的安全威胁</a:t>
            </a:r>
            <a:endParaRPr lang="en-US" altLang="zh-CN" b="1" dirty="0">
              <a:solidFill>
                <a:srgbClr val="0070C0"/>
              </a:solidFill>
            </a:endParaRPr>
          </a:p>
          <a:p>
            <a:r>
              <a:rPr lang="zh-CN" altLang="en-US" dirty="0"/>
              <a:t>怎样的基于口令的鉴别协议可以提供安全可靠的用户身份鉴别？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0070C0"/>
                </a:solidFill>
              </a:rPr>
              <a:t>基于口令的身份鉴别协议解析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常见的攻击方式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13677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Passive Attack</a:t>
            </a:r>
            <a:endParaRPr lang="en-US" altLang="zh-CN" dirty="0"/>
          </a:p>
          <a:p>
            <a:pPr lvl="1"/>
            <a:r>
              <a:rPr lang="en-US" altLang="zh-CN" dirty="0"/>
              <a:t>An attacker cannot interact with any of the parties involved in the cryptosystem.</a:t>
            </a:r>
            <a:endParaRPr lang="en-US" altLang="zh-CN" dirty="0"/>
          </a:p>
          <a:p>
            <a:pPr lvl="1"/>
            <a:r>
              <a:rPr lang="en-US" altLang="zh-CN" dirty="0"/>
              <a:t>The attacker attempts to break the system solely based upon observed data.</a:t>
            </a:r>
            <a:endParaRPr lang="en-US" altLang="zh-CN" dirty="0"/>
          </a:p>
          <a:p>
            <a:r>
              <a:rPr lang="en-US" altLang="zh-CN" dirty="0"/>
              <a:t>Active attack</a:t>
            </a:r>
            <a:endParaRPr lang="en-US" altLang="zh-CN" dirty="0"/>
          </a:p>
          <a:p>
            <a:pPr lvl="1"/>
            <a:r>
              <a:rPr lang="en-US" altLang="zh-CN" dirty="0"/>
              <a:t>An attacker changes the communication.</a:t>
            </a:r>
            <a:endParaRPr lang="en-US" altLang="zh-CN" dirty="0"/>
          </a:p>
          <a:p>
            <a:pPr lvl="1"/>
            <a:r>
              <a:rPr lang="en-US" altLang="zh-CN" dirty="0"/>
              <a:t> The attacker may create, forge, alter, replace, block or reroute messages.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常见的攻击方式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b="1" dirty="0"/>
              <a:t>Brute-force attack</a:t>
            </a:r>
            <a:endParaRPr lang="en-US" altLang="zh-CN" b="1" dirty="0"/>
          </a:p>
          <a:p>
            <a:pPr lvl="1"/>
            <a:r>
              <a:rPr lang="en-US" altLang="zh-CN" dirty="0"/>
              <a:t>Brute force attacks work by calculating every possible combination that could make up a password and testing it to see if it is the correct password.</a:t>
            </a:r>
            <a:endParaRPr lang="en-US" altLang="zh-CN" dirty="0"/>
          </a:p>
          <a:p>
            <a:pPr lvl="1"/>
            <a:r>
              <a:rPr lang="en-US" altLang="zh-CN" dirty="0"/>
              <a:t> As the password’s length increases, the amount of time, on average, to find the correct password increases exponentially.</a:t>
            </a:r>
            <a:endParaRPr lang="en-US" altLang="zh-CN" dirty="0"/>
          </a:p>
          <a:p>
            <a:r>
              <a:rPr lang="en-US" altLang="zh-CN" b="1" dirty="0"/>
              <a:t>Dictionary attack</a:t>
            </a:r>
            <a:endParaRPr lang="en-US" altLang="zh-CN" b="1" dirty="0"/>
          </a:p>
          <a:p>
            <a:pPr lvl="1"/>
            <a:r>
              <a:rPr lang="en-US" altLang="zh-CN" b="1" dirty="0"/>
              <a:t>A dictionary attack</a:t>
            </a:r>
            <a:r>
              <a:rPr lang="en-US" altLang="zh-CN" dirty="0"/>
              <a:t> tries only those possibilities which are deemed most likely to succeed.</a:t>
            </a:r>
            <a:endParaRPr lang="en-US" altLang="zh-CN" dirty="0"/>
          </a:p>
          <a:p>
            <a:pPr lvl="1"/>
            <a:r>
              <a:rPr lang="en-US" altLang="zh-CN" dirty="0"/>
              <a:t>Dictionary attacks often succeed because many people have a tendency to choose short passwords that are ordinary words or common passwords.</a:t>
            </a:r>
            <a:endParaRPr lang="en-US" altLang="zh-CN" dirty="0"/>
          </a:p>
          <a:p>
            <a:pPr lvl="1"/>
            <a:r>
              <a:rPr lang="zh-CN" altLang="en-US" dirty="0"/>
              <a:t>常见弱口令（</a:t>
            </a:r>
            <a:r>
              <a:rPr lang="en-US" altLang="zh-CN" dirty="0"/>
              <a:t>weak password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系统</a:t>
            </a:r>
            <a:r>
              <a:rPr lang="en-US" altLang="zh-CN" dirty="0"/>
              <a:t>/</a:t>
            </a:r>
            <a:r>
              <a:rPr lang="zh-CN" altLang="en-US" dirty="0"/>
              <a:t>设备默认口令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2670" y="2704154"/>
            <a:ext cx="5346551" cy="3900436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7" name="圆角矩形标注 6"/>
          <p:cNvSpPr/>
          <p:nvPr/>
        </p:nvSpPr>
        <p:spPr>
          <a:xfrm>
            <a:off x="7037687" y="2560320"/>
            <a:ext cx="1955706" cy="1215614"/>
          </a:xfrm>
          <a:prstGeom prst="wedgeRoundRectCallout">
            <a:avLst>
              <a:gd name="adj1" fmla="val -80047"/>
              <a:gd name="adj2" fmla="val 26013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2011</a:t>
            </a:r>
            <a:r>
              <a:rPr lang="zh-CN" altLang="en-US" dirty="0"/>
              <a:t>年，</a:t>
            </a:r>
            <a:r>
              <a:rPr lang="en-US" altLang="zh-CN" dirty="0"/>
              <a:t>CSDN600</a:t>
            </a:r>
            <a:r>
              <a:rPr lang="zh-CN" altLang="en-US" dirty="0"/>
              <a:t>万用户账户信息泄露，常见登录口令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060885" y="5608135"/>
            <a:ext cx="2954655" cy="3693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b="1" dirty="0"/>
              <a:t>典型的针对口令鉴别的攻击</a:t>
            </a:r>
            <a:endParaRPr lang="zh-CN" altLang="en-US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常见的攻击方式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Replay attack/Playback attack</a:t>
            </a:r>
            <a:endParaRPr lang="en-US" altLang="zh-CN" dirty="0"/>
          </a:p>
          <a:p>
            <a:pPr lvl="1"/>
            <a:r>
              <a:rPr lang="en-US" altLang="zh-CN" dirty="0"/>
              <a:t> A valid data transmission is maliciously or fraudulently repeated or delayed.</a:t>
            </a:r>
            <a:endParaRPr lang="en-US" altLang="zh-CN" dirty="0"/>
          </a:p>
          <a:p>
            <a:pPr marL="201295" lvl="1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Object 13"/>
          <p:cNvGraphicFramePr>
            <a:graphicFrameLocks noChangeAspect="1"/>
          </p:cNvGraphicFramePr>
          <p:nvPr/>
        </p:nvGraphicFramePr>
        <p:xfrm>
          <a:off x="3812667" y="3246539"/>
          <a:ext cx="1133475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Photo Editor 照片" r:id="rId1" imgW="1133475" imgH="1200150" progId="">
                  <p:embed/>
                </p:oleObj>
              </mc:Choice>
              <mc:Fallback>
                <p:oleObj name="Photo Editor 照片" r:id="rId1" imgW="1133475" imgH="1200150" progId="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2667" y="3246539"/>
                        <a:ext cx="1133475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63187" y="4660460"/>
            <a:ext cx="821871" cy="15389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86392" y="4609259"/>
            <a:ext cx="741471" cy="1569538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2281422" y="5296394"/>
            <a:ext cx="453637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812667" y="4952307"/>
            <a:ext cx="1655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I’m Alice,$$#@.</a:t>
            </a:r>
            <a:endParaRPr lang="zh-CN" altLang="en-US" dirty="0"/>
          </a:p>
        </p:txBody>
      </p:sp>
      <p:sp>
        <p:nvSpPr>
          <p:cNvPr id="10" name="下箭头 9"/>
          <p:cNvSpPr/>
          <p:nvPr/>
        </p:nvSpPr>
        <p:spPr>
          <a:xfrm>
            <a:off x="4252729" y="4457489"/>
            <a:ext cx="283647" cy="447020"/>
          </a:xfrm>
          <a:prstGeom prst="downArrow">
            <a:avLst/>
          </a:prstGeom>
          <a:solidFill>
            <a:srgbClr val="FF33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829391" y="4427802"/>
            <a:ext cx="1554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Eavesdropping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2277418" y="5765967"/>
            <a:ext cx="444401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736139" y="5795655"/>
            <a:ext cx="1941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Hi Alice,  let’s talk. 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762751" y="4042041"/>
            <a:ext cx="2244097" cy="725475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 flipV="1">
            <a:off x="4791091" y="3637368"/>
            <a:ext cx="2298478" cy="786743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 rot="1141683">
            <a:off x="5151125" y="3735436"/>
            <a:ext cx="1941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Hi Alice,  let’s talk. 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 rot="1097898">
            <a:off x="4948081" y="4368533"/>
            <a:ext cx="1655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I’m Alice,$$#@.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548345" y="6164987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Alice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7291150" y="619937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Bob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087293" y="2984287"/>
            <a:ext cx="50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Eve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 animBg="1"/>
      <p:bldP spid="11" grpId="0"/>
      <p:bldP spid="17" grpId="0"/>
      <p:bldP spid="17" grpId="2"/>
      <p:bldP spid="24" grpId="0"/>
      <p:bldP spid="28" grpId="0"/>
      <p:bldP spid="29" grpId="0"/>
      <p:bldP spid="30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常见的攻击方式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Man-in-the-middle attack</a:t>
            </a:r>
            <a:endParaRPr lang="en-US" altLang="zh-CN" dirty="0"/>
          </a:p>
          <a:p>
            <a:pPr lvl="1"/>
            <a:r>
              <a:rPr lang="en-US" altLang="zh-CN" dirty="0"/>
              <a:t>An attacker secretly relays and possibly alters the communication between two parties who believe they are directly communicating with each other.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15380" y="4343210"/>
            <a:ext cx="821871" cy="15389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99497" y="4361329"/>
            <a:ext cx="741471" cy="1569538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1344375" y="4637653"/>
            <a:ext cx="248753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323120" y="3941625"/>
            <a:ext cx="2226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Hi Bob, it’s Alice. </a:t>
            </a:r>
            <a:endParaRPr lang="en-US" altLang="zh-CN" dirty="0"/>
          </a:p>
          <a:p>
            <a:pPr algn="ctr"/>
            <a:r>
              <a:rPr lang="en-US" altLang="zh-CN" dirty="0"/>
              <a:t>Give me your </a:t>
            </a:r>
            <a:r>
              <a:rPr lang="en-US" altLang="zh-CN" dirty="0" err="1"/>
              <a:t>pubKey</a:t>
            </a:r>
            <a:r>
              <a:rPr lang="en-US" altLang="zh-CN" dirty="0"/>
              <a:t>.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5299983" y="4939361"/>
            <a:ext cx="2454604" cy="346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304837" y="4967991"/>
            <a:ext cx="2598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Hi Alice,  here’s Bob’s Key.</a:t>
            </a:r>
            <a:endParaRPr lang="en-US" altLang="zh-CN" dirty="0"/>
          </a:p>
          <a:p>
            <a:pPr algn="ctr"/>
            <a:r>
              <a:rPr lang="en-US" altLang="zh-CN" dirty="0"/>
              <a:t>[ Bob’s key] 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00538" y="5847737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Alice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104255" y="595144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Bob</a:t>
            </a:r>
            <a:endParaRPr lang="zh-CN" altLang="en-US" dirty="0"/>
          </a:p>
        </p:txBody>
      </p:sp>
      <p:graphicFrame>
        <p:nvGraphicFramePr>
          <p:cNvPr id="13" name="Object 13"/>
          <p:cNvGraphicFramePr>
            <a:graphicFrameLocks noChangeAspect="1"/>
          </p:cNvGraphicFramePr>
          <p:nvPr/>
        </p:nvGraphicFramePr>
        <p:xfrm>
          <a:off x="3965109" y="4474192"/>
          <a:ext cx="1133475" cy="129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Photo Editor 照片" r:id="rId3" imgW="1133475" imgH="1200150" progId="">
                  <p:embed/>
                </p:oleObj>
              </mc:Choice>
              <mc:Fallback>
                <p:oleObj name="Photo Editor 照片" r:id="rId3" imgW="1133475" imgH="1200150" progId="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5109" y="4474192"/>
                        <a:ext cx="1133475" cy="1290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直接箭头连接符 13"/>
          <p:cNvCxnSpPr/>
          <p:nvPr/>
        </p:nvCxnSpPr>
        <p:spPr>
          <a:xfrm flipV="1">
            <a:off x="5241953" y="4682388"/>
            <a:ext cx="2512634" cy="4962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220698" y="3991322"/>
            <a:ext cx="2226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Hi Bob, it’s Alice. 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Give me your </a:t>
            </a:r>
            <a:r>
              <a:rPr lang="en-US" altLang="zh-CN" dirty="0" err="1">
                <a:solidFill>
                  <a:srgbClr val="FF0000"/>
                </a:solidFill>
              </a:rPr>
              <a:t>pubKey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H="1" flipV="1">
            <a:off x="1229038" y="4948777"/>
            <a:ext cx="2602873" cy="15603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233892" y="4977407"/>
            <a:ext cx="2598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Hi Alice,  here’s Bob’s Key.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[ Eve’s key]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1319277" y="5666629"/>
            <a:ext cx="2512634" cy="4962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5299983" y="5614322"/>
            <a:ext cx="248753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292263" y="5678524"/>
            <a:ext cx="2537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Let’s meet at 2p.m..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[Encrypted by Eve’s key]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339364" y="5639492"/>
            <a:ext cx="2528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Let’s meet at 2p.m..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[Encrypted by Bob’s key]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1344940" y="4654830"/>
            <a:ext cx="6442579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1344375" y="4953562"/>
            <a:ext cx="6410212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127232" y="5701604"/>
            <a:ext cx="50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Eve</a:t>
            </a:r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9" grpId="1"/>
      <p:bldP spid="9" grpId="2"/>
      <p:bldP spid="10" grpId="0"/>
      <p:bldP spid="11" grpId="0"/>
      <p:bldP spid="15" grpId="0"/>
      <p:bldP spid="22" grpId="0"/>
      <p:bldP spid="28" grpId="0"/>
      <p:bldP spid="29" grpId="0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常见的攻击方式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Parallel Session Attack</a:t>
            </a:r>
            <a:endParaRPr lang="en-US" altLang="zh-CN" dirty="0"/>
          </a:p>
          <a:p>
            <a:pPr lvl="1"/>
            <a:r>
              <a:rPr lang="en-US" altLang="zh-CN" dirty="0"/>
              <a:t>Two or more protocol sessions are executed concurrently.</a:t>
            </a:r>
            <a:endParaRPr lang="en-US" altLang="zh-CN" dirty="0"/>
          </a:p>
          <a:p>
            <a:pPr lvl="1"/>
            <a:r>
              <a:rPr lang="en-US" altLang="zh-CN" dirty="0"/>
              <a:t>Messages from one are used to form messages in another.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基于口令鉴别的安全威胁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271083" y="3355562"/>
            <a:ext cx="2847655" cy="3090696"/>
            <a:chOff x="271083" y="3355562"/>
            <a:chExt cx="2847655" cy="3090696"/>
          </a:xfrm>
        </p:grpSpPr>
        <p:sp>
          <p:nvSpPr>
            <p:cNvPr id="27" name="AutoShape 13"/>
            <p:cNvSpPr>
              <a:spLocks noChangeArrowheads="1"/>
            </p:cNvSpPr>
            <p:nvPr/>
          </p:nvSpPr>
          <p:spPr bwMode="gray">
            <a:xfrm>
              <a:off x="271083" y="3637671"/>
              <a:ext cx="2847655" cy="2808587"/>
            </a:xfrm>
            <a:prstGeom prst="roundRect">
              <a:avLst>
                <a:gd name="adj" fmla="val 4639"/>
              </a:avLst>
            </a:prstGeom>
            <a:gradFill rotWithShape="1">
              <a:gsLst>
                <a:gs pos="0">
                  <a:srgbClr val="D7D7D7">
                    <a:gamma/>
                    <a:tint val="4314"/>
                    <a:invGamma/>
                  </a:srgbClr>
                </a:gs>
                <a:gs pos="100000">
                  <a:srgbClr val="D7D7D7"/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+mn-ea"/>
              </a:endParaRPr>
            </a:p>
          </p:txBody>
        </p:sp>
        <p:sp>
          <p:nvSpPr>
            <p:cNvPr id="28" name="AutoShape 14"/>
            <p:cNvSpPr>
              <a:spLocks noChangeArrowheads="1"/>
            </p:cNvSpPr>
            <p:nvPr/>
          </p:nvSpPr>
          <p:spPr bwMode="ltGray">
            <a:xfrm>
              <a:off x="379399" y="3355562"/>
              <a:ext cx="2592589" cy="589214"/>
            </a:xfrm>
            <a:prstGeom prst="roundRect">
              <a:avLst>
                <a:gd name="adj" fmla="val 16667"/>
              </a:avLst>
            </a:prstGeom>
            <a:solidFill>
              <a:srgbClr val="A8D02A"/>
            </a:solidFill>
            <a:ln w="38100" algn="ctr">
              <a:solidFill>
                <a:srgbClr val="FFFFFF">
                  <a:alpha val="7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+mn-ea"/>
              </a:endParaRPr>
            </a:p>
          </p:txBody>
        </p:sp>
        <p:sp>
          <p:nvSpPr>
            <p:cNvPr id="29" name="AutoShape 15"/>
            <p:cNvSpPr>
              <a:spLocks noChangeArrowheads="1"/>
            </p:cNvSpPr>
            <p:nvPr/>
          </p:nvSpPr>
          <p:spPr bwMode="ltGray">
            <a:xfrm>
              <a:off x="419580" y="3391272"/>
              <a:ext cx="2501744" cy="141054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A8D02A">
                    <a:alpha val="70000"/>
                  </a:srgbClr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+mn-ea"/>
              </a:endParaRPr>
            </a:p>
          </p:txBody>
        </p:sp>
        <p:sp>
          <p:nvSpPr>
            <p:cNvPr id="30" name="Rectangle 16"/>
            <p:cNvSpPr>
              <a:spLocks noChangeArrowheads="1"/>
            </p:cNvSpPr>
            <p:nvPr/>
          </p:nvSpPr>
          <p:spPr bwMode="black">
            <a:xfrm>
              <a:off x="409053" y="3405805"/>
              <a:ext cx="2507418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000" b="1" dirty="0"/>
                <a:t>针对口令本身的攻击</a:t>
              </a:r>
              <a:endParaRPr lang="zh-CN" altLang="en-US" sz="2000" b="1" dirty="0"/>
            </a:p>
          </p:txBody>
        </p:sp>
      </p:grpSp>
      <p:sp>
        <p:nvSpPr>
          <p:cNvPr id="31" name="Text Box 18"/>
          <p:cNvSpPr txBox="1">
            <a:spLocks noChangeArrowheads="1"/>
          </p:cNvSpPr>
          <p:nvPr/>
        </p:nvSpPr>
        <p:spPr bwMode="gray">
          <a:xfrm>
            <a:off x="271083" y="3997729"/>
            <a:ext cx="284765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cs typeface="Arial" panose="020B0604020202090204" pitchFamily="34" charset="0"/>
              </a:rPr>
              <a:t>用户选择口令的熵值较低</a:t>
            </a:r>
            <a:endParaRPr lang="en-US" altLang="zh-CN" dirty="0">
              <a:solidFill>
                <a:srgbClr val="000000"/>
              </a:solidFill>
              <a:cs typeface="Arial" panose="020B060402020209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cs typeface="Arial" panose="020B0604020202090204" pitchFamily="34" charset="0"/>
              </a:rPr>
              <a:t>      </a:t>
            </a:r>
            <a:r>
              <a:rPr lang="en-US" altLang="zh-CN" b="1" dirty="0">
                <a:solidFill>
                  <a:srgbClr val="FF0000"/>
                </a:solidFill>
                <a:cs typeface="Arial" panose="020B0604020202090204" pitchFamily="34" charset="0"/>
              </a:rPr>
              <a:t>- </a:t>
            </a:r>
            <a:r>
              <a:rPr lang="zh-CN" altLang="en-US" b="1" dirty="0">
                <a:solidFill>
                  <a:srgbClr val="FF0000"/>
                </a:solidFill>
                <a:cs typeface="Arial" panose="020B0604020202090204" pitchFamily="34" charset="0"/>
              </a:rPr>
              <a:t>弱口令</a:t>
            </a:r>
            <a:endParaRPr lang="en-US" altLang="zh-CN" b="1" dirty="0">
              <a:solidFill>
                <a:srgbClr val="FF0000"/>
              </a:solidFill>
              <a:cs typeface="Arial" panose="020B0604020202090204" pitchFamily="34" charset="0"/>
            </a:endParaRPr>
          </a:p>
          <a:p>
            <a:r>
              <a:rPr lang="en-US" altLang="zh-CN" b="1" dirty="0">
                <a:cs typeface="Arial" panose="020B0604020202090204" pitchFamily="34" charset="0"/>
              </a:rPr>
              <a:t>      - </a:t>
            </a:r>
            <a:r>
              <a:rPr lang="zh-CN" altLang="en-US" dirty="0">
                <a:solidFill>
                  <a:srgbClr val="000000"/>
                </a:solidFill>
                <a:cs typeface="Arial" panose="020B0604020202090204" pitchFamily="34" charset="0"/>
              </a:rPr>
              <a:t>字典攻击、口令猜测</a:t>
            </a:r>
            <a:endParaRPr lang="en-US" altLang="zh-CN" dirty="0">
              <a:solidFill>
                <a:srgbClr val="000000"/>
              </a:solidFill>
              <a:cs typeface="Arial" panose="020B0604020202090204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cs typeface="Arial" panose="020B0604020202090204" pitchFamily="34" charset="0"/>
              </a:rPr>
              <a:t>社会工程学</a:t>
            </a:r>
            <a:endParaRPr lang="en-US" altLang="zh-CN" dirty="0">
              <a:solidFill>
                <a:srgbClr val="000000"/>
              </a:solidFill>
              <a:cs typeface="Arial" panose="020B060402020209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cs typeface="Arial" panose="020B0604020202090204" pitchFamily="34" charset="0"/>
              </a:rPr>
              <a:t>      </a:t>
            </a:r>
            <a:r>
              <a:rPr lang="en-US" altLang="zh-CN" b="1" dirty="0">
                <a:cs typeface="Arial" panose="020B0604020202090204" pitchFamily="34" charset="0"/>
              </a:rPr>
              <a:t>- </a:t>
            </a:r>
            <a:r>
              <a:rPr lang="zh-CN" altLang="en-US" dirty="0">
                <a:cs typeface="Arial" panose="020B0604020202090204" pitchFamily="34" charset="0"/>
              </a:rPr>
              <a:t>电信诈骗、钓鱼网站</a:t>
            </a:r>
            <a:endParaRPr lang="en-US" altLang="zh-CN" dirty="0">
              <a:solidFill>
                <a:srgbClr val="000000"/>
              </a:solidFill>
              <a:cs typeface="Arial" panose="020B0604020202090204" pitchFamily="34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cs typeface="Arial" panose="020B0604020202090204" pitchFamily="34" charset="0"/>
              </a:rPr>
              <a:t>      </a:t>
            </a:r>
            <a:r>
              <a:rPr lang="en-US" altLang="zh-CN" b="1" dirty="0">
                <a:cs typeface="Arial" panose="020B0604020202090204" pitchFamily="34" charset="0"/>
              </a:rPr>
              <a:t>-</a:t>
            </a:r>
            <a:r>
              <a:rPr lang="en-US" altLang="zh-CN" dirty="0">
                <a:solidFill>
                  <a:srgbClr val="000000"/>
                </a:solidFill>
                <a:cs typeface="Arial" panose="020B0604020202090204" pitchFamily="34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cs typeface="Arial" panose="020B0604020202090204" pitchFamily="34" charset="0"/>
              </a:rPr>
              <a:t>诱使用户主动泄露  </a:t>
            </a:r>
            <a:endParaRPr lang="en-US" altLang="zh-CN" dirty="0">
              <a:solidFill>
                <a:srgbClr val="000000"/>
              </a:solidFill>
              <a:cs typeface="Arial" panose="020B060402020209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cs typeface="Arial" panose="020B0604020202090204" pitchFamily="34" charset="0"/>
              </a:rPr>
              <a:t>        </a:t>
            </a:r>
            <a:r>
              <a:rPr lang="zh-CN" altLang="en-US" dirty="0">
                <a:solidFill>
                  <a:srgbClr val="000000"/>
                </a:solidFill>
                <a:cs typeface="Arial" panose="020B0604020202090204" pitchFamily="34" charset="0"/>
              </a:rPr>
              <a:t>口令</a:t>
            </a:r>
            <a:endParaRPr lang="en-US" altLang="zh-CN" dirty="0">
              <a:solidFill>
                <a:srgbClr val="000000"/>
              </a:solidFill>
              <a:cs typeface="Arial" panose="020B0604020202090204" pitchFamily="34" charset="0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243437" y="1896870"/>
            <a:ext cx="6453013" cy="1344172"/>
            <a:chOff x="1222115" y="3500472"/>
            <a:chExt cx="6453013" cy="1344172"/>
          </a:xfrm>
        </p:grpSpPr>
        <p:grpSp>
          <p:nvGrpSpPr>
            <p:cNvPr id="39" name="组合 38"/>
            <p:cNvGrpSpPr/>
            <p:nvPr/>
          </p:nvGrpSpPr>
          <p:grpSpPr>
            <a:xfrm>
              <a:off x="1889520" y="3500472"/>
              <a:ext cx="5785608" cy="1034751"/>
              <a:chOff x="1500716" y="1804702"/>
              <a:chExt cx="5785608" cy="1034751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2462429" y="2074244"/>
                <a:ext cx="1203161" cy="76520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Client</a:t>
                </a:r>
                <a:endParaRPr lang="zh-CN" altLang="en-US" dirty="0"/>
              </a:p>
            </p:txBody>
          </p:sp>
          <p:sp>
            <p:nvSpPr>
              <p:cNvPr id="42" name="圆角矩形 41"/>
              <p:cNvSpPr/>
              <p:nvPr/>
            </p:nvSpPr>
            <p:spPr>
              <a:xfrm>
                <a:off x="6227545" y="2074244"/>
                <a:ext cx="1058779" cy="765209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Server</a:t>
                </a:r>
                <a:endParaRPr lang="zh-CN" altLang="en-US" dirty="0"/>
              </a:p>
            </p:txBody>
          </p:sp>
          <p:cxnSp>
            <p:nvCxnSpPr>
              <p:cNvPr id="43" name="直接箭头连接符 42"/>
              <p:cNvCxnSpPr>
                <a:stCxn id="41" idx="6"/>
                <a:endCxn id="42" idx="1"/>
              </p:cNvCxnSpPr>
              <p:nvPr/>
            </p:nvCxnSpPr>
            <p:spPr>
              <a:xfrm>
                <a:off x="3665590" y="2456849"/>
                <a:ext cx="2561955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文本框 43"/>
              <p:cNvSpPr txBox="1"/>
              <p:nvPr/>
            </p:nvSpPr>
            <p:spPr>
              <a:xfrm>
                <a:off x="4440660" y="2097090"/>
                <a:ext cx="10118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/>
                  <a:t>网络通信</a:t>
                </a:r>
                <a:endParaRPr lang="zh-CN" altLang="en-US" sz="1600" b="1" dirty="0"/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1500716" y="1804702"/>
                <a:ext cx="9905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/>
                  <a:t>输入</a:t>
                </a:r>
                <a:r>
                  <a:rPr lang="en-US" altLang="zh-CN" sz="1600" dirty="0"/>
                  <a:t>Password</a:t>
                </a:r>
                <a:endParaRPr lang="zh-CN" altLang="en-US" sz="1600" dirty="0"/>
              </a:p>
            </p:txBody>
          </p:sp>
          <p:sp>
            <p:nvSpPr>
              <p:cNvPr id="46" name="右箭头 45"/>
              <p:cNvSpPr/>
              <p:nvPr/>
            </p:nvSpPr>
            <p:spPr>
              <a:xfrm>
                <a:off x="1556727" y="2316059"/>
                <a:ext cx="905702" cy="268342"/>
              </a:xfrm>
              <a:prstGeom prst="rightArrow">
                <a:avLst>
                  <a:gd name="adj1" fmla="val 36181"/>
                  <a:gd name="adj2" fmla="val 50000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22115" y="3740829"/>
              <a:ext cx="696281" cy="1103815"/>
            </a:xfrm>
            <a:prstGeom prst="rect">
              <a:avLst/>
            </a:prstGeom>
          </p:spPr>
        </p:pic>
      </p:grpSp>
      <p:grpSp>
        <p:nvGrpSpPr>
          <p:cNvPr id="47" name="组合 46"/>
          <p:cNvGrpSpPr/>
          <p:nvPr/>
        </p:nvGrpSpPr>
        <p:grpSpPr>
          <a:xfrm>
            <a:off x="2764521" y="1896870"/>
            <a:ext cx="5184843" cy="1379442"/>
            <a:chOff x="2801566" y="2605522"/>
            <a:chExt cx="5184843" cy="1456697"/>
          </a:xfrm>
        </p:grpSpPr>
        <p:sp>
          <p:nvSpPr>
            <p:cNvPr id="48" name="圆角矩形 47"/>
            <p:cNvSpPr/>
            <p:nvPr/>
          </p:nvSpPr>
          <p:spPr>
            <a:xfrm>
              <a:off x="2801566" y="2605522"/>
              <a:ext cx="5184843" cy="1450912"/>
            </a:xfrm>
            <a:prstGeom prst="roundRect">
              <a:avLst/>
            </a:prstGeom>
            <a:noFill/>
            <a:ln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650568" y="3723665"/>
              <a:ext cx="3307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/>
                <a:t>PWD-based Authentication Protocol </a:t>
              </a:r>
              <a:endParaRPr lang="zh-CN" altLang="en-US" sz="1600" b="1" dirty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852580" y="5003984"/>
            <a:ext cx="3701033" cy="1581423"/>
            <a:chOff x="4842620" y="4223750"/>
            <a:chExt cx="3701033" cy="1581423"/>
          </a:xfrm>
        </p:grpSpPr>
        <p:sp>
          <p:nvSpPr>
            <p:cNvPr id="37" name="矩形: 圆角 36"/>
            <p:cNvSpPr/>
            <p:nvPr/>
          </p:nvSpPr>
          <p:spPr>
            <a:xfrm>
              <a:off x="4850786" y="4223750"/>
              <a:ext cx="3635719" cy="1581423"/>
            </a:xfrm>
            <a:prstGeom prst="roundRect">
              <a:avLst>
                <a:gd name="adj" fmla="val 814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lvl="1"/>
              <a:endParaRPr lang="en-US" altLang="zh-CN" sz="2000" dirty="0">
                <a:solidFill>
                  <a:srgbClr val="0070C0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4842620" y="4241744"/>
              <a:ext cx="3701033" cy="153888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0" lvl="2"/>
              <a:r>
                <a:rPr lang="zh-CN" altLang="en-US" sz="2000" dirty="0"/>
                <a:t>某知名公司员工遭遇工资补助诈骗</a:t>
              </a:r>
              <a:endParaRPr lang="en-US" altLang="zh-CN" sz="2000" dirty="0"/>
            </a:p>
            <a:p>
              <a:pPr marL="800100" lvl="3" indent="-342900">
                <a:buFontTx/>
                <a:buChar char="-"/>
              </a:pPr>
              <a:r>
                <a:rPr lang="zh-CN" altLang="en-US" dirty="0"/>
                <a:t>某员工使用邮件时</a:t>
              </a:r>
              <a:r>
                <a:rPr lang="zh-CN" altLang="en-US" dirty="0">
                  <a:solidFill>
                    <a:srgbClr val="00B0F0"/>
                  </a:solidFill>
                </a:rPr>
                <a:t>被意外钓鱼导致密码泄露</a:t>
              </a:r>
              <a:r>
                <a:rPr lang="zh-CN" altLang="en-US" dirty="0"/>
                <a:t>，进而被冒充财务部盗发邮件</a:t>
              </a:r>
              <a:endParaRPr lang="en-US" altLang="zh-CN" sz="2200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050987" y="2955736"/>
            <a:ext cx="5639673" cy="3082005"/>
            <a:chOff x="695325" y="2215563"/>
            <a:chExt cx="6820638" cy="4481624"/>
          </a:xfrm>
        </p:grpSpPr>
        <p:sp>
          <p:nvSpPr>
            <p:cNvPr id="52" name="矩形: 圆角 51"/>
            <p:cNvSpPr/>
            <p:nvPr/>
          </p:nvSpPr>
          <p:spPr>
            <a:xfrm>
              <a:off x="695325" y="2215563"/>
              <a:ext cx="6820638" cy="4236458"/>
            </a:xfrm>
            <a:prstGeom prst="roundRect">
              <a:avLst>
                <a:gd name="adj" fmla="val 814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lvl="1"/>
              <a:endParaRPr lang="en-US" altLang="zh-CN" sz="1400" dirty="0">
                <a:solidFill>
                  <a:srgbClr val="0070C0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769745" y="2333615"/>
              <a:ext cx="6618202" cy="43635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/>
              <a:r>
                <a:rPr lang="en-US" altLang="zh-CN" dirty="0"/>
                <a:t>2016</a:t>
              </a:r>
              <a:r>
                <a:rPr lang="zh-CN" altLang="en-US" dirty="0"/>
                <a:t>年</a:t>
              </a:r>
              <a:r>
                <a:rPr lang="en-US" altLang="zh-CN" dirty="0"/>
                <a:t>10</a:t>
              </a:r>
              <a:r>
                <a:rPr lang="zh-CN" altLang="en-US" dirty="0"/>
                <a:t>月</a:t>
              </a:r>
              <a:r>
                <a:rPr lang="en-US" altLang="zh-CN" dirty="0"/>
                <a:t>21</a:t>
              </a:r>
              <a:r>
                <a:rPr lang="zh-CN" altLang="en-US" dirty="0"/>
                <a:t>日，大半个美国发生了一次集体“断网”事件</a:t>
              </a:r>
              <a:endParaRPr lang="en-US" altLang="zh-CN" dirty="0"/>
            </a:p>
            <a:p>
              <a:pPr marL="285750" lvl="1" indent="-285750">
                <a:buFontTx/>
                <a:buChar char="-"/>
              </a:pPr>
              <a:r>
                <a:rPr lang="zh-CN" altLang="en-US" sz="1700" dirty="0"/>
                <a:t>导致各大美国热门网站无法访问，包括</a:t>
              </a:r>
              <a:r>
                <a:rPr lang="en-US" altLang="zh-CN" sz="1700" dirty="0"/>
                <a:t>Twitter</a:t>
              </a:r>
              <a:r>
                <a:rPr lang="zh-CN" altLang="en-US" sz="1700" dirty="0"/>
                <a:t>、</a:t>
              </a:r>
              <a:r>
                <a:rPr lang="en-US" altLang="zh-CN" sz="1700" dirty="0"/>
                <a:t>Spotify</a:t>
              </a:r>
              <a:r>
                <a:rPr lang="zh-CN" altLang="en-US" sz="1700" dirty="0"/>
                <a:t>、</a:t>
              </a:r>
              <a:r>
                <a:rPr lang="en-US" altLang="zh-CN" sz="1700" dirty="0"/>
                <a:t>Netflix</a:t>
              </a:r>
              <a:r>
                <a:rPr lang="zh-CN" altLang="en-US" sz="1700" dirty="0"/>
                <a:t>、</a:t>
              </a:r>
              <a:r>
                <a:rPr lang="en-US" altLang="zh-CN" sz="1700" dirty="0" err="1"/>
                <a:t>Github</a:t>
              </a:r>
              <a:r>
                <a:rPr lang="zh-CN" altLang="en-US" sz="1700" dirty="0"/>
                <a:t>、</a:t>
              </a:r>
              <a:r>
                <a:rPr lang="en-US" altLang="zh-CN" sz="1700" dirty="0"/>
                <a:t>Airbnb</a:t>
              </a:r>
              <a:r>
                <a:rPr lang="zh-CN" altLang="en-US" sz="1700" dirty="0"/>
                <a:t>、</a:t>
              </a:r>
              <a:r>
                <a:rPr lang="en-US" altLang="zh-CN" sz="1700" dirty="0"/>
                <a:t>Visa</a:t>
              </a:r>
              <a:r>
                <a:rPr lang="zh-CN" altLang="en-US" sz="1700" dirty="0"/>
                <a:t>、</a:t>
              </a:r>
              <a:r>
                <a:rPr lang="en-US" altLang="zh-CN" sz="1700" dirty="0"/>
                <a:t>CNN</a:t>
              </a:r>
              <a:r>
                <a:rPr lang="zh-CN" altLang="en-US" sz="1700" dirty="0"/>
                <a:t>、华尔街日报等</a:t>
              </a:r>
              <a:endParaRPr lang="en-US" altLang="zh-CN" sz="1700" dirty="0"/>
            </a:p>
            <a:p>
              <a:pPr marL="285750" lvl="1" indent="-285750">
                <a:buFontTx/>
                <a:buChar char="-"/>
              </a:pPr>
              <a:r>
                <a:rPr lang="zh-CN" altLang="en-US" sz="1700" dirty="0"/>
                <a:t>黑客攻击了域名解析（</a:t>
              </a:r>
              <a:r>
                <a:rPr lang="en-US" altLang="zh-CN" sz="1700" dirty="0"/>
                <a:t>DNS</a:t>
              </a:r>
              <a:r>
                <a:rPr lang="zh-CN" altLang="en-US" sz="1700" dirty="0"/>
                <a:t>）服务</a:t>
              </a:r>
              <a:endParaRPr lang="en-US" altLang="zh-CN" sz="1700" dirty="0"/>
            </a:p>
            <a:p>
              <a:pPr marL="742950" lvl="2" indent="-285750">
                <a:buFontTx/>
                <a:buChar char="-"/>
              </a:pPr>
              <a:r>
                <a:rPr lang="zh-CN" altLang="en-US" sz="1700" dirty="0"/>
                <a:t>控制了大量的物联网设备，发起分布式拒绝服务</a:t>
              </a:r>
              <a:r>
                <a:rPr lang="en-US" altLang="zh-CN" sz="1700" dirty="0"/>
                <a:t>(DDoS)</a:t>
              </a:r>
              <a:r>
                <a:rPr lang="zh-CN" altLang="en-US" sz="1700" dirty="0"/>
                <a:t>攻击，被控制的大部分设备为摄像模块</a:t>
              </a:r>
              <a:endParaRPr lang="en-US" altLang="zh-CN" sz="1700" dirty="0"/>
            </a:p>
            <a:p>
              <a:pPr marL="742950" lvl="2" indent="-285750">
                <a:buFontTx/>
                <a:buChar char="-"/>
              </a:pPr>
              <a:r>
                <a:rPr lang="zh-CN" altLang="en-US" sz="1700" dirty="0"/>
                <a:t>被控制的摄像模块</a:t>
              </a:r>
              <a:r>
                <a:rPr lang="zh-CN" altLang="en-US" sz="1700" dirty="0">
                  <a:solidFill>
                    <a:srgbClr val="0070C0"/>
                  </a:solidFill>
                </a:rPr>
                <a:t>管理账号的口令均为</a:t>
              </a:r>
              <a:r>
                <a:rPr lang="en-US" altLang="zh-CN" sz="1700" dirty="0">
                  <a:solidFill>
                    <a:srgbClr val="0070C0"/>
                  </a:solidFill>
                </a:rPr>
                <a:t>admin</a:t>
              </a:r>
              <a:r>
                <a:rPr lang="zh-CN" altLang="en-US" sz="1700" dirty="0">
                  <a:solidFill>
                    <a:srgbClr val="0070C0"/>
                  </a:solidFill>
                </a:rPr>
                <a:t>，且不能修改</a:t>
              </a:r>
              <a:endParaRPr lang="en-US" altLang="zh-CN" sz="1700" dirty="0">
                <a:solidFill>
                  <a:srgbClr val="0070C0"/>
                </a:solidFill>
              </a:endParaRPr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389685" y="36146"/>
            <a:ext cx="2667020" cy="58764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Worst Passwords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9373" y="21090"/>
            <a:ext cx="2042531" cy="6836910"/>
            <a:chOff x="7105426" y="56874"/>
            <a:chExt cx="2042531" cy="6836910"/>
          </a:xfrm>
        </p:grpSpPr>
        <p:sp>
          <p:nvSpPr>
            <p:cNvPr id="9" name="文本框 8"/>
            <p:cNvSpPr txBox="1"/>
            <p:nvPr/>
          </p:nvSpPr>
          <p:spPr>
            <a:xfrm>
              <a:off x="7105426" y="56874"/>
              <a:ext cx="20425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2019- </a:t>
              </a:r>
              <a:r>
                <a:rPr lang="en-US" altLang="zh-CN" dirty="0" err="1"/>
                <a:t>SplashData</a:t>
              </a:r>
              <a:endParaRPr lang="zh-CN" altLang="en-US" dirty="0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7105426" y="397163"/>
              <a:ext cx="1990649" cy="6496621"/>
              <a:chOff x="7105426" y="397163"/>
              <a:chExt cx="1990649" cy="6496621"/>
            </a:xfrm>
          </p:grpSpPr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05426" y="397163"/>
                <a:ext cx="1990649" cy="6496621"/>
              </a:xfrm>
              <a:prstGeom prst="rect">
                <a:avLst/>
              </a:prstGeom>
            </p:spPr>
          </p:pic>
          <p:sp>
            <p:nvSpPr>
              <p:cNvPr id="12" name="矩形 11"/>
              <p:cNvSpPr/>
              <p:nvPr/>
            </p:nvSpPr>
            <p:spPr>
              <a:xfrm>
                <a:off x="7277715" y="663078"/>
                <a:ext cx="1715678" cy="22107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2050166" y="646833"/>
            <a:ext cx="3633609" cy="6179021"/>
            <a:chOff x="5144374" y="601402"/>
            <a:chExt cx="3633609" cy="6179021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4374" y="934405"/>
              <a:ext cx="3633609" cy="5846018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5285975" y="601402"/>
              <a:ext cx="20425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2020-NordPass</a:t>
              </a:r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6170495" y="1376228"/>
              <a:ext cx="843964" cy="28765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715231" y="967507"/>
            <a:ext cx="3341474" cy="5438441"/>
            <a:chOff x="5715231" y="967507"/>
            <a:chExt cx="3341474" cy="5438441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15231" y="1344168"/>
              <a:ext cx="3341474" cy="5061780"/>
            </a:xfrm>
            <a:prstGeom prst="rect">
              <a:avLst/>
            </a:prstGeom>
            <a:ln w="317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8" name="文本框 17"/>
            <p:cNvSpPr txBox="1"/>
            <p:nvPr/>
          </p:nvSpPr>
          <p:spPr>
            <a:xfrm>
              <a:off x="5805920" y="967507"/>
              <a:ext cx="20425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2021-NordPass</a:t>
              </a:r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6101549" y="1626823"/>
              <a:ext cx="530523" cy="21891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内容占位符 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079049" y="4072561"/>
            <a:ext cx="843964" cy="2876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119249" y="4360216"/>
            <a:ext cx="843964" cy="2876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075379" y="5671341"/>
            <a:ext cx="843964" cy="2876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基于口令鉴别的安全威胁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36" name="组合 35"/>
          <p:cNvGrpSpPr/>
          <p:nvPr/>
        </p:nvGrpSpPr>
        <p:grpSpPr>
          <a:xfrm>
            <a:off x="6209556" y="3426560"/>
            <a:ext cx="2843497" cy="3054984"/>
            <a:chOff x="6175375" y="3271838"/>
            <a:chExt cx="2587625" cy="2747962"/>
          </a:xfrm>
        </p:grpSpPr>
        <p:sp>
          <p:nvSpPr>
            <p:cNvPr id="18" name="AutoShape 4"/>
            <p:cNvSpPr>
              <a:spLocks noChangeArrowheads="1"/>
            </p:cNvSpPr>
            <p:nvPr/>
          </p:nvSpPr>
          <p:spPr bwMode="gray">
            <a:xfrm>
              <a:off x="6175375" y="3522663"/>
              <a:ext cx="2587625" cy="2497137"/>
            </a:xfrm>
            <a:prstGeom prst="roundRect">
              <a:avLst>
                <a:gd name="adj" fmla="val 4639"/>
              </a:avLst>
            </a:prstGeom>
            <a:gradFill rotWithShape="1">
              <a:gsLst>
                <a:gs pos="0">
                  <a:srgbClr val="D7D7D7">
                    <a:gamma/>
                    <a:tint val="4314"/>
                    <a:invGamma/>
                  </a:srgbClr>
                </a:gs>
                <a:gs pos="100000">
                  <a:srgbClr val="D7D7D7"/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+mn-ea"/>
              </a:endParaRPr>
            </a:p>
          </p:txBody>
        </p:sp>
        <p:grpSp>
          <p:nvGrpSpPr>
            <p:cNvPr id="19" name="Group 5"/>
            <p:cNvGrpSpPr/>
            <p:nvPr/>
          </p:nvGrpSpPr>
          <p:grpSpPr bwMode="auto">
            <a:xfrm>
              <a:off x="6315075" y="3271838"/>
              <a:ext cx="2355850" cy="523875"/>
              <a:chOff x="3964" y="2071"/>
              <a:chExt cx="1484" cy="330"/>
            </a:xfrm>
          </p:grpSpPr>
          <p:sp>
            <p:nvSpPr>
              <p:cNvPr id="20" name="AutoShape 6"/>
              <p:cNvSpPr>
                <a:spLocks noChangeArrowheads="1"/>
              </p:cNvSpPr>
              <p:nvPr/>
            </p:nvSpPr>
            <p:spPr bwMode="ltGray">
              <a:xfrm>
                <a:off x="3964" y="2071"/>
                <a:ext cx="1484" cy="330"/>
              </a:xfrm>
              <a:prstGeom prst="roundRect">
                <a:avLst>
                  <a:gd name="adj" fmla="val 16667"/>
                </a:avLst>
              </a:prstGeom>
              <a:solidFill>
                <a:srgbClr val="FFC319"/>
              </a:solidFill>
              <a:ln w="38100" algn="ctr">
                <a:solidFill>
                  <a:srgbClr val="FFFFFF">
                    <a:alpha val="70000"/>
                  </a:srgbClr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  <a:latin typeface="Arial" panose="020B0604020202090204" pitchFamily="34" charset="0"/>
                  <a:ea typeface="+mn-ea"/>
                </a:endParaRPr>
              </a:p>
            </p:txBody>
          </p:sp>
          <p:sp>
            <p:nvSpPr>
              <p:cNvPr id="21" name="AutoShape 7"/>
              <p:cNvSpPr>
                <a:spLocks noChangeArrowheads="1"/>
              </p:cNvSpPr>
              <p:nvPr/>
            </p:nvSpPr>
            <p:spPr bwMode="ltGray">
              <a:xfrm>
                <a:off x="3987" y="2091"/>
                <a:ext cx="1432" cy="134"/>
              </a:xfrm>
              <a:prstGeom prst="roundRect">
                <a:avLst>
                  <a:gd name="adj" fmla="val 28356"/>
                </a:avLst>
              </a:prstGeom>
              <a:gradFill rotWithShape="1">
                <a:gsLst>
                  <a:gs pos="0">
                    <a:srgbClr val="FFFFFF">
                      <a:alpha val="70000"/>
                    </a:srgbClr>
                  </a:gs>
                  <a:gs pos="100000">
                    <a:srgbClr val="FFC319">
                      <a:alpha val="70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  <a:latin typeface="Arial" panose="020B0604020202090204" pitchFamily="34" charset="0"/>
                  <a:ea typeface="+mn-ea"/>
                </a:endParaRPr>
              </a:p>
            </p:txBody>
          </p:sp>
        </p:grpSp>
        <p:sp>
          <p:nvSpPr>
            <p:cNvPr id="22" name="Rectangle 8"/>
            <p:cNvSpPr>
              <a:spLocks noChangeArrowheads="1"/>
            </p:cNvSpPr>
            <p:nvPr/>
          </p:nvSpPr>
          <p:spPr bwMode="black">
            <a:xfrm>
              <a:off x="6351588" y="3359601"/>
              <a:ext cx="2035259" cy="359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/>
                <a:t>针对服务器的攻击</a:t>
              </a:r>
              <a:endParaRPr lang="en-US" altLang="zh-CN" sz="2000" b="1" dirty="0">
                <a:solidFill>
                  <a:srgbClr val="FFFFFF"/>
                </a:solidFill>
                <a:cs typeface="Arial" panose="020B0604020202090204" pitchFamily="34" charset="0"/>
              </a:endParaRPr>
            </a:p>
          </p:txBody>
        </p:sp>
        <p:sp>
          <p:nvSpPr>
            <p:cNvPr id="33" name="Text Box 20"/>
            <p:cNvSpPr txBox="1">
              <a:spLocks noChangeArrowheads="1"/>
            </p:cNvSpPr>
            <p:nvPr/>
          </p:nvSpPr>
          <p:spPr bwMode="gray">
            <a:xfrm>
              <a:off x="6224588" y="3981428"/>
              <a:ext cx="2506662" cy="1951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zh-CN" altLang="en-US" dirty="0">
                  <a:solidFill>
                    <a:srgbClr val="000000"/>
                  </a:solidFill>
                  <a:cs typeface="Arial" panose="020B0604020202090204" pitchFamily="34" charset="0"/>
                </a:rPr>
                <a:t>服务器</a:t>
              </a:r>
              <a:r>
                <a:rPr lang="zh-CN" altLang="en-US" b="1" dirty="0">
                  <a:solidFill>
                    <a:srgbClr val="FF0000"/>
                  </a:solidFill>
                  <a:cs typeface="Arial" panose="020B0604020202090204" pitchFamily="34" charset="0"/>
                </a:rPr>
                <a:t>存储口令明文、可用于重放的或可被破解的非明文口令数据</a:t>
              </a:r>
              <a:endParaRPr lang="en-US" altLang="zh-CN" b="1" dirty="0">
                <a:solidFill>
                  <a:srgbClr val="FF0000"/>
                </a:solidFill>
                <a:cs typeface="Arial" panose="020B0604020202090204" pitchFamily="34" charset="0"/>
              </a:endParaRPr>
            </a:p>
            <a:p>
              <a:pPr marL="252095" eaLnBrk="1" hangingPunct="1">
                <a:spcBef>
                  <a:spcPct val="50000"/>
                </a:spcBef>
              </a:pPr>
              <a:r>
                <a:rPr lang="en-US" altLang="zh-CN" b="1" dirty="0">
                  <a:cs typeface="Arial" panose="020B0604020202090204" pitchFamily="34" charset="0"/>
                </a:rPr>
                <a:t>- </a:t>
              </a:r>
              <a:r>
                <a:rPr lang="zh-CN" altLang="en-US" dirty="0">
                  <a:solidFill>
                    <a:srgbClr val="000000"/>
                  </a:solidFill>
                  <a:cs typeface="Arial" panose="020B0604020202090204" pitchFamily="34" charset="0"/>
                </a:rPr>
                <a:t>恶意的人员（黑客、管理员）获取存储在服务器端的用户账号信息，进而获得口令</a:t>
              </a:r>
              <a:endParaRPr lang="en-US" altLang="zh-CN" dirty="0">
                <a:solidFill>
                  <a:srgbClr val="000000"/>
                </a:solidFill>
                <a:cs typeface="Arial" panose="020B0604020202090204" pitchFamily="34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243437" y="1896870"/>
            <a:ext cx="6453013" cy="1344172"/>
            <a:chOff x="1222115" y="3500472"/>
            <a:chExt cx="6453013" cy="1344172"/>
          </a:xfrm>
        </p:grpSpPr>
        <p:grpSp>
          <p:nvGrpSpPr>
            <p:cNvPr id="39" name="组合 38"/>
            <p:cNvGrpSpPr/>
            <p:nvPr/>
          </p:nvGrpSpPr>
          <p:grpSpPr>
            <a:xfrm>
              <a:off x="1889520" y="3500472"/>
              <a:ext cx="5785608" cy="1034751"/>
              <a:chOff x="1500716" y="1804702"/>
              <a:chExt cx="5785608" cy="1034751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2462429" y="2074244"/>
                <a:ext cx="1203161" cy="76520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Client</a:t>
                </a:r>
                <a:endParaRPr lang="zh-CN" altLang="en-US" dirty="0"/>
              </a:p>
            </p:txBody>
          </p:sp>
          <p:sp>
            <p:nvSpPr>
              <p:cNvPr id="42" name="圆角矩形 41"/>
              <p:cNvSpPr/>
              <p:nvPr/>
            </p:nvSpPr>
            <p:spPr>
              <a:xfrm>
                <a:off x="6227545" y="2074244"/>
                <a:ext cx="1058779" cy="765209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Server</a:t>
                </a:r>
                <a:endParaRPr lang="zh-CN" altLang="en-US" dirty="0"/>
              </a:p>
            </p:txBody>
          </p:sp>
          <p:cxnSp>
            <p:nvCxnSpPr>
              <p:cNvPr id="43" name="直接箭头连接符 42"/>
              <p:cNvCxnSpPr>
                <a:stCxn id="41" idx="6"/>
                <a:endCxn id="42" idx="1"/>
              </p:cNvCxnSpPr>
              <p:nvPr/>
            </p:nvCxnSpPr>
            <p:spPr>
              <a:xfrm>
                <a:off x="3665590" y="2456849"/>
                <a:ext cx="2561955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文本框 43"/>
              <p:cNvSpPr txBox="1"/>
              <p:nvPr/>
            </p:nvSpPr>
            <p:spPr>
              <a:xfrm>
                <a:off x="4440660" y="2097090"/>
                <a:ext cx="10118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/>
                  <a:t>网络通信</a:t>
                </a:r>
                <a:endParaRPr lang="zh-CN" altLang="en-US" sz="1600" b="1" dirty="0"/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1500716" y="1804702"/>
                <a:ext cx="9905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/>
                  <a:t>输入</a:t>
                </a:r>
                <a:r>
                  <a:rPr lang="en-US" altLang="zh-CN" sz="1600" dirty="0"/>
                  <a:t>Password</a:t>
                </a:r>
                <a:endParaRPr lang="zh-CN" altLang="en-US" sz="1600" dirty="0"/>
              </a:p>
            </p:txBody>
          </p:sp>
          <p:sp>
            <p:nvSpPr>
              <p:cNvPr id="46" name="右箭头 45"/>
              <p:cNvSpPr/>
              <p:nvPr/>
            </p:nvSpPr>
            <p:spPr>
              <a:xfrm>
                <a:off x="1556727" y="2316059"/>
                <a:ext cx="905702" cy="268342"/>
              </a:xfrm>
              <a:prstGeom prst="rightArrow">
                <a:avLst>
                  <a:gd name="adj1" fmla="val 36181"/>
                  <a:gd name="adj2" fmla="val 50000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22115" y="3740829"/>
              <a:ext cx="696281" cy="1103815"/>
            </a:xfrm>
            <a:prstGeom prst="rect">
              <a:avLst/>
            </a:prstGeom>
          </p:spPr>
        </p:pic>
      </p:grpSp>
      <p:grpSp>
        <p:nvGrpSpPr>
          <p:cNvPr id="47" name="组合 46"/>
          <p:cNvGrpSpPr/>
          <p:nvPr/>
        </p:nvGrpSpPr>
        <p:grpSpPr>
          <a:xfrm>
            <a:off x="2764521" y="1896870"/>
            <a:ext cx="5184843" cy="1379442"/>
            <a:chOff x="2801566" y="2605522"/>
            <a:chExt cx="5184843" cy="1456697"/>
          </a:xfrm>
        </p:grpSpPr>
        <p:sp>
          <p:nvSpPr>
            <p:cNvPr id="48" name="圆角矩形 47"/>
            <p:cNvSpPr/>
            <p:nvPr/>
          </p:nvSpPr>
          <p:spPr>
            <a:xfrm>
              <a:off x="2801566" y="2605522"/>
              <a:ext cx="5184843" cy="1450912"/>
            </a:xfrm>
            <a:prstGeom prst="roundRect">
              <a:avLst/>
            </a:prstGeom>
            <a:noFill/>
            <a:ln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650568" y="3723665"/>
              <a:ext cx="3307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/>
                <a:t>PWD-based Authentication Protocol </a:t>
              </a:r>
              <a:endParaRPr lang="zh-CN" altLang="en-US" sz="1600" b="1" dirty="0"/>
            </a:p>
          </p:txBody>
        </p:sp>
      </p:grpSp>
      <p:sp>
        <p:nvSpPr>
          <p:cNvPr id="5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2544053" y="6069408"/>
            <a:ext cx="2886075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288436" y="5560722"/>
            <a:ext cx="3871573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it-IT" altLang="zh-CN" sz="2400" b="1" dirty="0">
                <a:solidFill>
                  <a:srgbClr val="333333"/>
                </a:solidFill>
                <a:latin typeface="Courier Prime Bits"/>
              </a:rPr>
              <a:t>mG</a:t>
            </a:r>
            <a:r>
              <a:rPr lang="it-IT" altLang="zh-CN" sz="2400" b="1" dirty="0">
                <a:solidFill>
                  <a:srgbClr val="0572EC"/>
                </a:solidFill>
                <a:latin typeface="Courier Prime Bits"/>
              </a:rPr>
              <a:t>9</a:t>
            </a:r>
            <a:r>
              <a:rPr lang="it-IT" altLang="zh-CN" sz="2400" b="1" dirty="0">
                <a:solidFill>
                  <a:srgbClr val="333333"/>
                </a:solidFill>
                <a:latin typeface="Courier Prime Bits"/>
              </a:rPr>
              <a:t>e</a:t>
            </a:r>
            <a:r>
              <a:rPr lang="it-IT" altLang="zh-CN" sz="2400" b="1" dirty="0">
                <a:solidFill>
                  <a:srgbClr val="E64A4A"/>
                </a:solidFill>
                <a:latin typeface="Courier Prime Bits"/>
              </a:rPr>
              <a:t>+</a:t>
            </a:r>
            <a:r>
              <a:rPr lang="it-IT" altLang="zh-CN" sz="2400" b="1" dirty="0">
                <a:solidFill>
                  <a:srgbClr val="333333"/>
                </a:solidFill>
                <a:latin typeface="Courier Prime Bits"/>
              </a:rPr>
              <a:t>YAn</a:t>
            </a:r>
            <a:r>
              <a:rPr lang="it-IT" altLang="zh-CN" sz="2400" b="1" dirty="0">
                <a:solidFill>
                  <a:srgbClr val="0572EC"/>
                </a:solidFill>
                <a:latin typeface="Courier Prime Bits"/>
              </a:rPr>
              <a:t>9</a:t>
            </a:r>
            <a:r>
              <a:rPr lang="it-IT" altLang="zh-CN" sz="2400" b="1" dirty="0">
                <a:solidFill>
                  <a:srgbClr val="333333"/>
                </a:solidFill>
                <a:latin typeface="Courier Prime Bits"/>
              </a:rPr>
              <a:t>V</a:t>
            </a:r>
            <a:r>
              <a:rPr lang="it-IT" altLang="zh-CN" sz="2400" b="1" dirty="0">
                <a:solidFill>
                  <a:srgbClr val="E64A4A"/>
                </a:solidFill>
                <a:latin typeface="Courier Prime Bits"/>
              </a:rPr>
              <a:t>!</a:t>
            </a:r>
            <a:r>
              <a:rPr lang="it-IT" altLang="zh-CN" sz="2400" b="1" dirty="0">
                <a:solidFill>
                  <a:srgbClr val="333333"/>
                </a:solidFill>
                <a:latin typeface="Courier Prime Bits"/>
              </a:rPr>
              <a:t>cV</a:t>
            </a:r>
            <a:r>
              <a:rPr lang="it-IT" altLang="zh-CN" sz="2400" b="1" dirty="0">
                <a:solidFill>
                  <a:srgbClr val="E64A4A"/>
                </a:solidFill>
                <a:latin typeface="Courier Prime Bits"/>
              </a:rPr>
              <a:t>&gt;]</a:t>
            </a:r>
            <a:r>
              <a:rPr lang="it-IT" altLang="zh-CN" sz="2400" b="1" dirty="0">
                <a:solidFill>
                  <a:srgbClr val="333333"/>
                </a:solidFill>
                <a:latin typeface="Courier Prime Bits"/>
              </a:rPr>
              <a:t>G</a:t>
            </a:r>
            <a:r>
              <a:rPr lang="it-IT" altLang="zh-CN" sz="2400" b="1" dirty="0">
                <a:solidFill>
                  <a:srgbClr val="E64A4A"/>
                </a:solidFill>
                <a:latin typeface="Courier Prime Bits"/>
              </a:rPr>
              <a:t>}</a:t>
            </a:r>
            <a:r>
              <a:rPr lang="it-IT" altLang="zh-CN" sz="2400" b="1" dirty="0">
                <a:solidFill>
                  <a:srgbClr val="0572EC"/>
                </a:solidFill>
                <a:latin typeface="Courier Prime Bits"/>
              </a:rPr>
              <a:t>5</a:t>
            </a:r>
            <a:r>
              <a:rPr lang="it-IT" altLang="zh-CN" sz="2400" b="1" dirty="0">
                <a:solidFill>
                  <a:srgbClr val="333333"/>
                </a:solidFill>
                <a:latin typeface="Courier Prime Bits"/>
              </a:rPr>
              <a:t>XM</a:t>
            </a:r>
            <a:endParaRPr lang="zh-CN" altLang="en-US" sz="2400" b="1" dirty="0"/>
          </a:p>
        </p:txBody>
      </p:sp>
      <p:grpSp>
        <p:nvGrpSpPr>
          <p:cNvPr id="53" name="组合 52"/>
          <p:cNvGrpSpPr/>
          <p:nvPr/>
        </p:nvGrpSpPr>
        <p:grpSpPr>
          <a:xfrm>
            <a:off x="1047919" y="3781510"/>
            <a:ext cx="3433204" cy="1397138"/>
            <a:chOff x="7658475" y="4464189"/>
            <a:chExt cx="3709753" cy="1707870"/>
          </a:xfrm>
        </p:grpSpPr>
        <p:sp>
          <p:nvSpPr>
            <p:cNvPr id="54" name="矩形 53"/>
            <p:cNvSpPr/>
            <p:nvPr/>
          </p:nvSpPr>
          <p:spPr>
            <a:xfrm>
              <a:off x="7658477" y="4618710"/>
              <a:ext cx="1862386" cy="48909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2000" b="1" dirty="0" err="1">
                  <a:solidFill>
                    <a:srgbClr val="333333"/>
                  </a:solidFill>
                  <a:latin typeface="Courier Prime Bits"/>
                </a:rPr>
                <a:t>tg</a:t>
              </a:r>
              <a:r>
                <a:rPr lang="en-US" altLang="zh-CN" sz="2000" b="1" dirty="0">
                  <a:solidFill>
                    <a:srgbClr val="E64A4A"/>
                  </a:solidFill>
                  <a:latin typeface="Courier Prime Bits"/>
                </a:rPr>
                <a:t>)</a:t>
              </a:r>
              <a:r>
                <a:rPr lang="en-US" altLang="zh-CN" sz="2000" b="1" dirty="0">
                  <a:solidFill>
                    <a:srgbClr val="333333"/>
                  </a:solidFill>
                  <a:latin typeface="Courier Prime Bits"/>
                </a:rPr>
                <a:t>tJ</a:t>
              </a:r>
              <a:r>
                <a:rPr lang="en-US" altLang="zh-CN" sz="2000" b="1" dirty="0">
                  <a:solidFill>
                    <a:srgbClr val="E64A4A"/>
                  </a:solidFill>
                  <a:latin typeface="Courier Prime Bits"/>
                </a:rPr>
                <a:t>%</a:t>
              </a:r>
              <a:r>
                <a:rPr lang="en-US" altLang="zh-CN" sz="2000" b="1" dirty="0">
                  <a:solidFill>
                    <a:srgbClr val="333333"/>
                  </a:solidFill>
                  <a:latin typeface="Courier Prime Bits"/>
                </a:rPr>
                <a:t>HC</a:t>
              </a:r>
              <a:r>
                <a:rPr lang="en-US" altLang="zh-CN" sz="2000" b="1" dirty="0">
                  <a:solidFill>
                    <a:srgbClr val="0572EC"/>
                  </a:solidFill>
                  <a:latin typeface="Courier Prime Bits"/>
                </a:rPr>
                <a:t>7</a:t>
              </a:r>
              <a:r>
                <a:rPr lang="en-US" altLang="zh-CN" sz="2000" b="1" dirty="0">
                  <a:solidFill>
                    <a:srgbClr val="333333"/>
                  </a:solidFill>
                  <a:latin typeface="Courier Prime Bits"/>
                </a:rPr>
                <a:t>K</a:t>
              </a:r>
              <a:endParaRPr lang="zh-CN" altLang="en-US" sz="2000" b="1" dirty="0"/>
            </a:p>
          </p:txBody>
        </p:sp>
        <p:sp>
          <p:nvSpPr>
            <p:cNvPr id="55" name="矩形 54"/>
            <p:cNvSpPr/>
            <p:nvPr/>
          </p:nvSpPr>
          <p:spPr>
            <a:xfrm>
              <a:off x="7658476" y="5144047"/>
              <a:ext cx="1862386" cy="48909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rgbClr val="E64A4A"/>
                  </a:solidFill>
                  <a:latin typeface="Courier Prime Bits"/>
                </a:rPr>
                <a:t>~</a:t>
              </a:r>
              <a:r>
                <a:rPr lang="en-US" altLang="zh-CN" sz="2000" b="1" dirty="0">
                  <a:solidFill>
                    <a:srgbClr val="0572EC"/>
                  </a:solidFill>
                  <a:latin typeface="Courier Prime Bits"/>
                </a:rPr>
                <a:t>9</a:t>
              </a:r>
              <a:r>
                <a:rPr lang="en-US" altLang="zh-CN" sz="2000" b="1" dirty="0">
                  <a:solidFill>
                    <a:srgbClr val="333333"/>
                  </a:solidFill>
                  <a:latin typeface="Courier Prime Bits"/>
                </a:rPr>
                <a:t>bv</a:t>
              </a:r>
              <a:r>
                <a:rPr lang="en-US" altLang="zh-CN" sz="2000" b="1" dirty="0">
                  <a:solidFill>
                    <a:srgbClr val="E64A4A"/>
                  </a:solidFill>
                  <a:latin typeface="Courier Prime Bits"/>
                </a:rPr>
                <a:t>_*</a:t>
              </a:r>
              <a:r>
                <a:rPr lang="en-US" altLang="zh-CN" sz="2000" b="1" dirty="0">
                  <a:solidFill>
                    <a:srgbClr val="0572EC"/>
                  </a:solidFill>
                  <a:latin typeface="Courier Prime Bits"/>
                </a:rPr>
                <a:t>3</a:t>
              </a:r>
              <a:r>
                <a:rPr lang="en-US" altLang="zh-CN" sz="2000" b="1" dirty="0">
                  <a:solidFill>
                    <a:srgbClr val="333333"/>
                  </a:solidFill>
                  <a:latin typeface="Courier Prime Bits"/>
                </a:rPr>
                <a:t>Y</a:t>
              </a:r>
              <a:r>
                <a:rPr lang="en-US" altLang="zh-CN" sz="2000" b="1" dirty="0">
                  <a:solidFill>
                    <a:srgbClr val="E64A4A"/>
                  </a:solidFill>
                  <a:latin typeface="Courier Prime Bits"/>
                </a:rPr>
                <a:t>%-</a:t>
              </a:r>
              <a:endParaRPr lang="zh-CN" altLang="en-US" sz="2000" b="1" dirty="0"/>
            </a:p>
          </p:txBody>
        </p:sp>
        <p:sp>
          <p:nvSpPr>
            <p:cNvPr id="56" name="矩形 55"/>
            <p:cNvSpPr/>
            <p:nvPr/>
          </p:nvSpPr>
          <p:spPr>
            <a:xfrm>
              <a:off x="7658475" y="5682962"/>
              <a:ext cx="1862385" cy="48909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rgbClr val="333333"/>
                  </a:solidFill>
                  <a:latin typeface="Courier Prime Bits"/>
                </a:rPr>
                <a:t>f</a:t>
              </a:r>
              <a:r>
                <a:rPr lang="en-US" altLang="zh-CN" sz="2000" b="1" dirty="0">
                  <a:solidFill>
                    <a:srgbClr val="0572EC"/>
                  </a:solidFill>
                  <a:latin typeface="Courier Prime Bits"/>
                </a:rPr>
                <a:t>5</a:t>
              </a:r>
              <a:r>
                <a:rPr lang="en-US" altLang="zh-CN" sz="2000" b="1" dirty="0">
                  <a:solidFill>
                    <a:srgbClr val="E64A4A"/>
                  </a:solidFill>
                  <a:latin typeface="Courier Prime Bits"/>
                </a:rPr>
                <a:t>?</a:t>
              </a:r>
              <a:r>
                <a:rPr lang="en-US" altLang="zh-CN" sz="2000" b="1" dirty="0">
                  <a:solidFill>
                    <a:srgbClr val="333333"/>
                  </a:solidFill>
                  <a:latin typeface="Courier Prime Bits"/>
                </a:rPr>
                <a:t>K</a:t>
              </a:r>
              <a:r>
                <a:rPr lang="en-US" altLang="zh-CN" sz="2000" b="1" dirty="0">
                  <a:solidFill>
                    <a:srgbClr val="E64A4A"/>
                  </a:solidFill>
                  <a:latin typeface="Courier Prime Bits"/>
                </a:rPr>
                <a:t>}</a:t>
              </a:r>
              <a:r>
                <a:rPr lang="en-US" altLang="zh-CN" sz="2000" b="1" dirty="0">
                  <a:solidFill>
                    <a:srgbClr val="333333"/>
                  </a:solidFill>
                  <a:latin typeface="Courier Prime Bits"/>
                </a:rPr>
                <a:t>n</a:t>
              </a:r>
              <a:r>
                <a:rPr lang="en-US" altLang="zh-CN" sz="2000" b="1" dirty="0">
                  <a:solidFill>
                    <a:srgbClr val="0572EC"/>
                  </a:solidFill>
                  <a:latin typeface="Courier Prime Bits"/>
                </a:rPr>
                <a:t>35</a:t>
              </a:r>
              <a:r>
                <a:rPr lang="en-US" altLang="zh-CN" sz="2000" b="1" dirty="0">
                  <a:solidFill>
                    <a:srgbClr val="E64A4A"/>
                  </a:solidFill>
                  <a:latin typeface="Courier Prime Bits"/>
                </a:rPr>
                <a:t>#</a:t>
              </a:r>
              <a:r>
                <a:rPr lang="en-US" altLang="zh-CN" sz="2000" b="1" dirty="0">
                  <a:solidFill>
                    <a:srgbClr val="0572EC"/>
                  </a:solidFill>
                  <a:latin typeface="Courier Prime Bits"/>
                </a:rPr>
                <a:t>1</a:t>
              </a:r>
              <a:endParaRPr lang="zh-CN" altLang="en-US" sz="2000" b="1" dirty="0"/>
            </a:p>
          </p:txBody>
        </p:sp>
        <p:sp>
          <p:nvSpPr>
            <p:cNvPr id="57" name="对话气泡: 矩形 56"/>
            <p:cNvSpPr/>
            <p:nvPr/>
          </p:nvSpPr>
          <p:spPr>
            <a:xfrm>
              <a:off x="9856802" y="4464189"/>
              <a:ext cx="1511426" cy="461665"/>
            </a:xfrm>
            <a:prstGeom prst="wedgeRectCallout">
              <a:avLst>
                <a:gd name="adj1" fmla="val -71199"/>
                <a:gd name="adj2" fmla="val 822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For QQ</a:t>
              </a:r>
              <a:endParaRPr lang="zh-CN" altLang="en-US" sz="1600" dirty="0"/>
            </a:p>
          </p:txBody>
        </p:sp>
        <p:sp>
          <p:nvSpPr>
            <p:cNvPr id="58" name="对话气泡: 矩形 57"/>
            <p:cNvSpPr/>
            <p:nvPr/>
          </p:nvSpPr>
          <p:spPr>
            <a:xfrm>
              <a:off x="9856802" y="5043797"/>
              <a:ext cx="1511426" cy="461665"/>
            </a:xfrm>
            <a:prstGeom prst="wedgeRectCallout">
              <a:avLst>
                <a:gd name="adj1" fmla="val -71199"/>
                <a:gd name="adj2" fmla="val 822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For WeChat</a:t>
              </a:r>
              <a:endParaRPr lang="zh-CN" altLang="en-US" sz="1600" dirty="0"/>
            </a:p>
          </p:txBody>
        </p:sp>
        <p:sp>
          <p:nvSpPr>
            <p:cNvPr id="59" name="对话气泡: 矩形 58"/>
            <p:cNvSpPr/>
            <p:nvPr/>
          </p:nvSpPr>
          <p:spPr>
            <a:xfrm>
              <a:off x="9856802" y="5605711"/>
              <a:ext cx="1511426" cy="461665"/>
            </a:xfrm>
            <a:prstGeom prst="wedgeRectCallout">
              <a:avLst>
                <a:gd name="adj1" fmla="val -71199"/>
                <a:gd name="adj2" fmla="val 822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For </a:t>
              </a:r>
              <a:r>
                <a:rPr lang="zh-CN" altLang="en-US" sz="1600" dirty="0"/>
                <a:t>工作邮箱</a:t>
              </a:r>
              <a:endParaRPr lang="zh-CN" altLang="en-US" sz="1600" dirty="0"/>
            </a:p>
          </p:txBody>
        </p:sp>
      </p:grpSp>
      <p:sp>
        <p:nvSpPr>
          <p:cNvPr id="60" name="对话气泡: 矩形 59"/>
          <p:cNvSpPr/>
          <p:nvPr/>
        </p:nvSpPr>
        <p:spPr>
          <a:xfrm>
            <a:off x="4416131" y="5526787"/>
            <a:ext cx="1109457" cy="461665"/>
          </a:xfrm>
          <a:prstGeom prst="wedgeRectCallout">
            <a:avLst>
              <a:gd name="adj1" fmla="val -71199"/>
              <a:gd name="adj2" fmla="val 82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For ALL</a:t>
            </a:r>
            <a:endParaRPr lang="zh-CN" altLang="en-US" dirty="0"/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 rotWithShape="1">
          <a:blip r:embed="rId2"/>
          <a:srcRect l="25373" t="38548" r="29187" b="18216"/>
          <a:stretch>
            <a:fillRect/>
          </a:stretch>
        </p:blipFill>
        <p:spPr>
          <a:xfrm>
            <a:off x="4567203" y="4027369"/>
            <a:ext cx="932199" cy="8869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6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基于口令鉴别的安全威胁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3286136" y="3391271"/>
            <a:ext cx="2766202" cy="3054985"/>
            <a:chOff x="3411538" y="3271838"/>
            <a:chExt cx="2587625" cy="2747962"/>
          </a:xfrm>
        </p:grpSpPr>
        <p:sp>
          <p:nvSpPr>
            <p:cNvPr id="17" name="AutoShape 3"/>
            <p:cNvSpPr>
              <a:spLocks noChangeArrowheads="1"/>
            </p:cNvSpPr>
            <p:nvPr/>
          </p:nvSpPr>
          <p:spPr bwMode="gray">
            <a:xfrm>
              <a:off x="3411538" y="3522663"/>
              <a:ext cx="2587625" cy="2497137"/>
            </a:xfrm>
            <a:prstGeom prst="roundRect">
              <a:avLst>
                <a:gd name="adj" fmla="val 4639"/>
              </a:avLst>
            </a:prstGeom>
            <a:gradFill rotWithShape="1">
              <a:gsLst>
                <a:gs pos="0">
                  <a:srgbClr val="D7D7D7">
                    <a:gamma/>
                    <a:tint val="4314"/>
                    <a:invGamma/>
                  </a:srgbClr>
                </a:gs>
                <a:gs pos="100000">
                  <a:srgbClr val="D7D7D7"/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+mn-ea"/>
              </a:endParaRPr>
            </a:p>
          </p:txBody>
        </p:sp>
        <p:grpSp>
          <p:nvGrpSpPr>
            <p:cNvPr id="23" name="Group 9"/>
            <p:cNvGrpSpPr/>
            <p:nvPr/>
          </p:nvGrpSpPr>
          <p:grpSpPr bwMode="auto">
            <a:xfrm>
              <a:off x="3522663" y="3271838"/>
              <a:ext cx="2355850" cy="523875"/>
              <a:chOff x="2140" y="2071"/>
              <a:chExt cx="1484" cy="330"/>
            </a:xfrm>
          </p:grpSpPr>
          <p:sp>
            <p:nvSpPr>
              <p:cNvPr id="24" name="AutoShape 10"/>
              <p:cNvSpPr>
                <a:spLocks noChangeArrowheads="1"/>
              </p:cNvSpPr>
              <p:nvPr/>
            </p:nvSpPr>
            <p:spPr bwMode="ltGray">
              <a:xfrm>
                <a:off x="2140" y="2071"/>
                <a:ext cx="1484" cy="330"/>
              </a:xfrm>
              <a:prstGeom prst="roundRect">
                <a:avLst>
                  <a:gd name="adj" fmla="val 16667"/>
                </a:avLst>
              </a:prstGeom>
              <a:solidFill>
                <a:srgbClr val="5CB1FE"/>
              </a:solidFill>
              <a:ln w="38100" algn="ctr">
                <a:solidFill>
                  <a:srgbClr val="FFFFFF">
                    <a:alpha val="70000"/>
                  </a:srgbClr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  <a:latin typeface="Arial" panose="020B0604020202090204" pitchFamily="34" charset="0"/>
                  <a:ea typeface="+mn-ea"/>
                </a:endParaRPr>
              </a:p>
            </p:txBody>
          </p:sp>
          <p:sp>
            <p:nvSpPr>
              <p:cNvPr id="25" name="AutoShape 11"/>
              <p:cNvSpPr>
                <a:spLocks noChangeArrowheads="1"/>
              </p:cNvSpPr>
              <p:nvPr/>
            </p:nvSpPr>
            <p:spPr bwMode="ltGray">
              <a:xfrm>
                <a:off x="2163" y="2091"/>
                <a:ext cx="1432" cy="134"/>
              </a:xfrm>
              <a:prstGeom prst="roundRect">
                <a:avLst>
                  <a:gd name="adj" fmla="val 28356"/>
                </a:avLst>
              </a:prstGeom>
              <a:gradFill rotWithShape="1">
                <a:gsLst>
                  <a:gs pos="0">
                    <a:srgbClr val="FFFFFF">
                      <a:alpha val="70000"/>
                    </a:srgbClr>
                  </a:gs>
                  <a:gs pos="100000">
                    <a:srgbClr val="5CB1FE">
                      <a:alpha val="70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  <a:latin typeface="Arial" panose="020B0604020202090204" pitchFamily="34" charset="0"/>
                  <a:ea typeface="+mn-ea"/>
                </a:endParaRPr>
              </a:p>
            </p:txBody>
          </p:sp>
        </p:grpSp>
        <p:sp>
          <p:nvSpPr>
            <p:cNvPr id="26" name="Rectangle 12"/>
            <p:cNvSpPr>
              <a:spLocks noChangeArrowheads="1"/>
            </p:cNvSpPr>
            <p:nvPr/>
          </p:nvSpPr>
          <p:spPr bwMode="black">
            <a:xfrm>
              <a:off x="3522046" y="3298660"/>
              <a:ext cx="2345547" cy="442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000" b="1" dirty="0"/>
                <a:t>针对网络通信的攻击</a:t>
              </a:r>
              <a:endParaRPr lang="zh-CN" altLang="en-US" sz="2000" b="1" dirty="0"/>
            </a:p>
          </p:txBody>
        </p:sp>
        <p:sp>
          <p:nvSpPr>
            <p:cNvPr id="32" name="Text Box 19"/>
            <p:cNvSpPr txBox="1">
              <a:spLocks noChangeArrowheads="1"/>
            </p:cNvSpPr>
            <p:nvPr/>
          </p:nvSpPr>
          <p:spPr bwMode="gray">
            <a:xfrm>
              <a:off x="3482975" y="4098925"/>
              <a:ext cx="2506663" cy="1605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zh-CN" altLang="en-US" sz="2000" dirty="0">
                  <a:solidFill>
                    <a:srgbClr val="000000"/>
                  </a:solidFill>
                  <a:cs typeface="Arial" panose="020B0604020202090204" pitchFamily="34" charset="0"/>
                </a:rPr>
                <a:t>窃听消息获取口令</a:t>
              </a:r>
              <a:endParaRPr lang="en-US" altLang="zh-CN" sz="2000" dirty="0">
                <a:solidFill>
                  <a:srgbClr val="000000"/>
                </a:solidFill>
                <a:cs typeface="Arial" panose="020B0604020202090204" pitchFamily="34" charset="0"/>
              </a:endParaRPr>
            </a:p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zh-CN" altLang="en-US" sz="2000" dirty="0">
                  <a:solidFill>
                    <a:srgbClr val="000000"/>
                  </a:solidFill>
                  <a:cs typeface="Arial" panose="020B0604020202090204" pitchFamily="34" charset="0"/>
                </a:rPr>
                <a:t>重放攻击、服务器端欺骗攻击、并行会话攻击等，均无需获取口令明文</a:t>
              </a:r>
              <a:endParaRPr lang="zh-CN" altLang="en-US" sz="2000" dirty="0">
                <a:solidFill>
                  <a:srgbClr val="000000"/>
                </a:solidFill>
                <a:cs typeface="Arial" panose="020B0604020202090204" pitchFamily="34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243437" y="1896870"/>
            <a:ext cx="6453013" cy="1344172"/>
            <a:chOff x="1222115" y="3500472"/>
            <a:chExt cx="6453013" cy="1344172"/>
          </a:xfrm>
        </p:grpSpPr>
        <p:grpSp>
          <p:nvGrpSpPr>
            <p:cNvPr id="39" name="组合 38"/>
            <p:cNvGrpSpPr/>
            <p:nvPr/>
          </p:nvGrpSpPr>
          <p:grpSpPr>
            <a:xfrm>
              <a:off x="1889520" y="3500472"/>
              <a:ext cx="5785608" cy="1034751"/>
              <a:chOff x="1500716" y="1804702"/>
              <a:chExt cx="5785608" cy="1034751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2462429" y="2074244"/>
                <a:ext cx="1203161" cy="76520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Client</a:t>
                </a:r>
                <a:endParaRPr lang="zh-CN" altLang="en-US" dirty="0"/>
              </a:p>
            </p:txBody>
          </p:sp>
          <p:sp>
            <p:nvSpPr>
              <p:cNvPr id="42" name="圆角矩形 41"/>
              <p:cNvSpPr/>
              <p:nvPr/>
            </p:nvSpPr>
            <p:spPr>
              <a:xfrm>
                <a:off x="6227545" y="2074244"/>
                <a:ext cx="1058779" cy="765209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Server</a:t>
                </a:r>
                <a:endParaRPr lang="zh-CN" altLang="en-US" dirty="0"/>
              </a:p>
            </p:txBody>
          </p:sp>
          <p:cxnSp>
            <p:nvCxnSpPr>
              <p:cNvPr id="43" name="直接箭头连接符 42"/>
              <p:cNvCxnSpPr>
                <a:stCxn id="41" idx="6"/>
                <a:endCxn id="42" idx="1"/>
              </p:cNvCxnSpPr>
              <p:nvPr/>
            </p:nvCxnSpPr>
            <p:spPr>
              <a:xfrm>
                <a:off x="3665590" y="2456849"/>
                <a:ext cx="2561955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文本框 43"/>
              <p:cNvSpPr txBox="1"/>
              <p:nvPr/>
            </p:nvSpPr>
            <p:spPr>
              <a:xfrm>
                <a:off x="4440660" y="2097090"/>
                <a:ext cx="10118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/>
                  <a:t>网络通信</a:t>
                </a:r>
                <a:endParaRPr lang="zh-CN" altLang="en-US" sz="1600" b="1" dirty="0"/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1500716" y="1804702"/>
                <a:ext cx="9905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/>
                  <a:t>输入</a:t>
                </a:r>
                <a:r>
                  <a:rPr lang="en-US" altLang="zh-CN" sz="1600" dirty="0"/>
                  <a:t>Password</a:t>
                </a:r>
                <a:endParaRPr lang="zh-CN" altLang="en-US" sz="1600" dirty="0"/>
              </a:p>
            </p:txBody>
          </p:sp>
          <p:sp>
            <p:nvSpPr>
              <p:cNvPr id="46" name="右箭头 45"/>
              <p:cNvSpPr/>
              <p:nvPr/>
            </p:nvSpPr>
            <p:spPr>
              <a:xfrm>
                <a:off x="1556727" y="2316059"/>
                <a:ext cx="905702" cy="268342"/>
              </a:xfrm>
              <a:prstGeom prst="rightArrow">
                <a:avLst>
                  <a:gd name="adj1" fmla="val 36181"/>
                  <a:gd name="adj2" fmla="val 50000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22115" y="3740829"/>
              <a:ext cx="696281" cy="1103815"/>
            </a:xfrm>
            <a:prstGeom prst="rect">
              <a:avLst/>
            </a:prstGeom>
          </p:spPr>
        </p:pic>
      </p:grpSp>
      <p:grpSp>
        <p:nvGrpSpPr>
          <p:cNvPr id="47" name="组合 46"/>
          <p:cNvGrpSpPr/>
          <p:nvPr/>
        </p:nvGrpSpPr>
        <p:grpSpPr>
          <a:xfrm>
            <a:off x="2764521" y="1896870"/>
            <a:ext cx="5184843" cy="1379442"/>
            <a:chOff x="2801566" y="2605522"/>
            <a:chExt cx="5184843" cy="1456697"/>
          </a:xfrm>
        </p:grpSpPr>
        <p:sp>
          <p:nvSpPr>
            <p:cNvPr id="48" name="圆角矩形 47"/>
            <p:cNvSpPr/>
            <p:nvPr/>
          </p:nvSpPr>
          <p:spPr>
            <a:xfrm>
              <a:off x="2801566" y="2605522"/>
              <a:ext cx="5184843" cy="1450912"/>
            </a:xfrm>
            <a:prstGeom prst="roundRect">
              <a:avLst/>
            </a:prstGeom>
            <a:noFill/>
            <a:ln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650568" y="3723665"/>
              <a:ext cx="3307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/>
                <a:t>PWD-based Authentication Protocol </a:t>
              </a:r>
              <a:endParaRPr lang="zh-CN" altLang="en-US" sz="1600" b="1" dirty="0"/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概念回顾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鉴别</a:t>
            </a:r>
            <a:r>
              <a:rPr lang="zh-CN" altLang="en-US" dirty="0"/>
              <a:t>（</a:t>
            </a:r>
            <a:r>
              <a:rPr lang="en-US" altLang="zh-CN" b="1" dirty="0"/>
              <a:t> Authentication </a:t>
            </a:r>
            <a:r>
              <a:rPr lang="zh-CN" altLang="en-US" dirty="0"/>
              <a:t>）最基本的意思</a:t>
            </a:r>
            <a:r>
              <a:rPr lang="en-US" altLang="zh-CN" dirty="0"/>
              <a:t>——</a:t>
            </a:r>
            <a:r>
              <a:rPr lang="zh-CN" altLang="en-US" dirty="0"/>
              <a:t>身份鉴别</a:t>
            </a:r>
            <a:endParaRPr lang="en-US" altLang="zh-CN" dirty="0"/>
          </a:p>
          <a:p>
            <a:pPr lvl="1"/>
            <a:r>
              <a:rPr lang="zh-CN" altLang="en-US" dirty="0"/>
              <a:t>当有一个“实体”，在网络上与我“交互”时</a:t>
            </a:r>
            <a:endParaRPr lang="en-US" altLang="zh-CN" dirty="0"/>
          </a:p>
          <a:p>
            <a:pPr lvl="1"/>
            <a:r>
              <a:rPr lang="zh-CN" altLang="en-US" dirty="0"/>
              <a:t>“它”是谁？</a:t>
            </a:r>
            <a:endParaRPr lang="en-US" altLang="zh-CN" dirty="0"/>
          </a:p>
          <a:p>
            <a:pPr lvl="1"/>
            <a:r>
              <a:rPr lang="zh-CN" altLang="en-US" dirty="0"/>
              <a:t>确认“它”是谁的过程？</a:t>
            </a:r>
            <a:endParaRPr lang="en-US" altLang="zh-CN" dirty="0"/>
          </a:p>
          <a:p>
            <a:pPr lvl="1"/>
            <a:r>
              <a:rPr lang="zh-CN" altLang="en-US" dirty="0"/>
              <a:t>证实一个实体是所声称的实体</a:t>
            </a:r>
            <a:r>
              <a:rPr lang="en-US" altLang="zh-CN" dirty="0"/>
              <a:t>——GB/T 15843.1-2017《</a:t>
            </a:r>
            <a:r>
              <a:rPr lang="zh-CN" altLang="en-US" dirty="0"/>
              <a:t>信息技术 安全技术 实体鉴别 第</a:t>
            </a:r>
            <a:r>
              <a:rPr lang="en-US" altLang="zh-CN" dirty="0"/>
              <a:t>1</a:t>
            </a:r>
            <a:r>
              <a:rPr lang="zh-CN" altLang="en-US" dirty="0"/>
              <a:t>部分 概述</a:t>
            </a:r>
            <a:r>
              <a:rPr lang="en-US" altLang="zh-CN" dirty="0" smtClean="0"/>
              <a:t>》</a:t>
            </a:r>
            <a:endParaRPr lang="en-US" altLang="zh-CN" dirty="0" smtClean="0"/>
          </a:p>
          <a:p>
            <a:r>
              <a:rPr lang="zh-CN" altLang="en-US" b="1" dirty="0">
                <a:solidFill>
                  <a:schemeClr val="tx1"/>
                </a:solidFill>
              </a:rPr>
              <a:t>口令</a:t>
            </a:r>
            <a:r>
              <a:rPr lang="en-US" altLang="zh-CN" b="1" dirty="0">
                <a:solidFill>
                  <a:schemeClr val="tx1"/>
                </a:solidFill>
              </a:rPr>
              <a:t>Password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/>
            <a:r>
              <a:rPr lang="zh-CN" altLang="en-US" dirty="0"/>
              <a:t>一串字符，人可记住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/>
              <a:t>很多场合，称为“密码”</a:t>
            </a:r>
            <a:endParaRPr lang="en-US" altLang="zh-CN" dirty="0"/>
          </a:p>
          <a:p>
            <a:pPr lvl="1"/>
            <a:r>
              <a:rPr lang="zh-CN" altLang="en-US" dirty="0"/>
              <a:t>在学术场合</a:t>
            </a:r>
            <a:r>
              <a:rPr lang="zh-CN" altLang="en-US" dirty="0">
                <a:solidFill>
                  <a:schemeClr val="tx1"/>
                </a:solidFill>
              </a:rPr>
              <a:t>，密码是</a:t>
            </a:r>
            <a:r>
              <a:rPr lang="en-US" altLang="zh-CN" dirty="0">
                <a:solidFill>
                  <a:schemeClr val="tx1"/>
                </a:solidFill>
              </a:rPr>
              <a:t>Cryptography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dirty="0"/>
              <a:t>通常狭义地指加密算法</a:t>
            </a:r>
            <a:endParaRPr lang="en-US" altLang="zh-CN" dirty="0"/>
          </a:p>
          <a:p>
            <a:pPr lvl="1"/>
            <a:r>
              <a:rPr lang="zh-CN" altLang="en-US" dirty="0"/>
              <a:t>广义的</a:t>
            </a:r>
            <a:r>
              <a:rPr lang="en-US" altLang="zh-CN" dirty="0"/>
              <a:t>Cryptography</a:t>
            </a:r>
            <a:r>
              <a:rPr lang="zh-CN" altLang="en-US" dirty="0"/>
              <a:t>包括更多类型的</a:t>
            </a:r>
            <a:r>
              <a:rPr lang="zh-CN" altLang="en-US" dirty="0" smtClean="0"/>
              <a:t>算法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基于口令鉴别的安全需求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318052" y="3287957"/>
            <a:ext cx="3038669" cy="3472320"/>
            <a:chOff x="649288" y="3271839"/>
            <a:chExt cx="2587625" cy="2747961"/>
          </a:xfrm>
        </p:grpSpPr>
        <p:sp>
          <p:nvSpPr>
            <p:cNvPr id="5" name="AutoShape 13"/>
            <p:cNvSpPr>
              <a:spLocks noChangeArrowheads="1"/>
            </p:cNvSpPr>
            <p:nvPr/>
          </p:nvSpPr>
          <p:spPr bwMode="gray">
            <a:xfrm>
              <a:off x="649288" y="3522663"/>
              <a:ext cx="2587625" cy="2497137"/>
            </a:xfrm>
            <a:prstGeom prst="roundRect">
              <a:avLst>
                <a:gd name="adj" fmla="val 4639"/>
              </a:avLst>
            </a:prstGeom>
            <a:gradFill rotWithShape="1">
              <a:gsLst>
                <a:gs pos="0">
                  <a:srgbClr val="D7D7D7">
                    <a:gamma/>
                    <a:tint val="4314"/>
                    <a:invGamma/>
                  </a:srgbClr>
                </a:gs>
                <a:gs pos="100000">
                  <a:srgbClr val="D7D7D7"/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+mn-ea"/>
              </a:endParaRPr>
            </a:p>
          </p:txBody>
        </p:sp>
        <p:sp>
          <p:nvSpPr>
            <p:cNvPr id="6" name="AutoShape 14"/>
            <p:cNvSpPr>
              <a:spLocks noChangeArrowheads="1"/>
            </p:cNvSpPr>
            <p:nvPr/>
          </p:nvSpPr>
          <p:spPr bwMode="ltGray">
            <a:xfrm>
              <a:off x="747713" y="3271839"/>
              <a:ext cx="2355850" cy="523875"/>
            </a:xfrm>
            <a:prstGeom prst="roundRect">
              <a:avLst>
                <a:gd name="adj" fmla="val 16667"/>
              </a:avLst>
            </a:prstGeom>
            <a:solidFill>
              <a:srgbClr val="A8D02A"/>
            </a:solidFill>
            <a:ln w="38100" algn="ctr">
              <a:solidFill>
                <a:srgbClr val="FFFFFF">
                  <a:alpha val="7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+mn-ea"/>
              </a:endParaRPr>
            </a:p>
          </p:txBody>
        </p:sp>
        <p:sp>
          <p:nvSpPr>
            <p:cNvPr id="7" name="AutoShape 15"/>
            <p:cNvSpPr>
              <a:spLocks noChangeArrowheads="1"/>
            </p:cNvSpPr>
            <p:nvPr/>
          </p:nvSpPr>
          <p:spPr bwMode="ltGray">
            <a:xfrm>
              <a:off x="784225" y="3303588"/>
              <a:ext cx="2273300" cy="125412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A8D02A">
                    <a:alpha val="70000"/>
                  </a:srgbClr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+mn-ea"/>
              </a:endParaRPr>
            </a:p>
          </p:txBody>
        </p:sp>
        <p:sp>
          <p:nvSpPr>
            <p:cNvPr id="8" name="Rectangle 16"/>
            <p:cNvSpPr>
              <a:spLocks noChangeArrowheads="1"/>
            </p:cNvSpPr>
            <p:nvPr/>
          </p:nvSpPr>
          <p:spPr bwMode="black">
            <a:xfrm>
              <a:off x="774659" y="3316509"/>
              <a:ext cx="2022445" cy="51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b="1" dirty="0"/>
                <a:t>参与方可以选择</a:t>
              </a:r>
              <a:endParaRPr lang="en-US" altLang="zh-CN" b="1" dirty="0"/>
            </a:p>
            <a:p>
              <a:pPr eaLnBrk="1" hangingPunct="1"/>
              <a:r>
                <a:rPr lang="zh-CN" altLang="en-US" b="1" dirty="0"/>
                <a:t>      </a:t>
              </a:r>
              <a:r>
                <a:rPr lang="zh-CN" altLang="en-US" b="1" dirty="0">
                  <a:solidFill>
                    <a:srgbClr val="FF0000"/>
                  </a:solidFill>
                </a:rPr>
                <a:t>熵值较低</a:t>
              </a:r>
              <a:r>
                <a:rPr lang="zh-CN" altLang="en-US" b="1" dirty="0"/>
                <a:t>的口令</a:t>
              </a:r>
              <a:endParaRPr lang="en-US" altLang="zh-CN" b="1" dirty="0"/>
            </a:p>
          </p:txBody>
        </p:sp>
        <p:sp>
          <p:nvSpPr>
            <p:cNvPr id="9" name="Text Box 18"/>
            <p:cNvSpPr txBox="1">
              <a:spLocks noChangeArrowheads="1"/>
            </p:cNvSpPr>
            <p:nvPr/>
          </p:nvSpPr>
          <p:spPr bwMode="gray">
            <a:xfrm>
              <a:off x="727281" y="3926230"/>
              <a:ext cx="2369534" cy="1826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marL="285750" indent="-285750">
                <a:buFont typeface="Arial" panose="020B0604020202090204" pitchFamily="34" charset="0"/>
                <a:buChar char="•"/>
              </a:pPr>
              <a:r>
                <a:rPr lang="zh-CN" altLang="en-US" dirty="0">
                  <a:solidFill>
                    <a:srgbClr val="000000"/>
                  </a:solidFill>
                  <a:cs typeface="Arial" panose="020B0604020202090204" pitchFamily="34" charset="0"/>
                </a:rPr>
                <a:t>用户选择的简单口令就能安全地实现访问控制</a:t>
              </a:r>
              <a:endParaRPr lang="en-US" altLang="zh-CN" dirty="0">
                <a:solidFill>
                  <a:srgbClr val="000000"/>
                </a:solidFill>
                <a:cs typeface="Arial" panose="020B0604020202090204" pitchFamily="34" charset="0"/>
              </a:endParaRPr>
            </a:p>
            <a:p>
              <a:r>
                <a:rPr lang="en-US" altLang="zh-CN" sz="1600" dirty="0">
                  <a:solidFill>
                    <a:srgbClr val="000000"/>
                  </a:solidFill>
                  <a:cs typeface="Arial" panose="020B0604020202090204" pitchFamily="34" charset="0"/>
                </a:rPr>
                <a:t>     - </a:t>
              </a:r>
              <a:r>
                <a:rPr lang="zh-CN" altLang="en-US" sz="1600" dirty="0">
                  <a:solidFill>
                    <a:srgbClr val="000000"/>
                  </a:solidFill>
                  <a:cs typeface="Arial" panose="020B0604020202090204" pitchFamily="34" charset="0"/>
                </a:rPr>
                <a:t>简单的口令是必然的</a:t>
              </a:r>
              <a:endParaRPr lang="en-US" altLang="zh-CN" sz="1600" dirty="0">
                <a:solidFill>
                  <a:srgbClr val="000000"/>
                </a:solidFill>
                <a:cs typeface="Arial" panose="020B0604020202090204" pitchFamily="34" charset="0"/>
              </a:endParaRPr>
            </a:p>
            <a:p>
              <a:endParaRPr lang="zh-CN" altLang="en-US" dirty="0">
                <a:solidFill>
                  <a:srgbClr val="000000"/>
                </a:solidFill>
                <a:cs typeface="Arial" panose="020B0604020202090204" pitchFamily="34" charset="0"/>
              </a:endParaRPr>
            </a:p>
            <a:p>
              <a:pPr marL="285750" indent="-285750">
                <a:buFont typeface="Arial" panose="020B0604020202090204" pitchFamily="34" charset="0"/>
                <a:buChar char="•"/>
              </a:pPr>
              <a:r>
                <a:rPr lang="zh-CN" altLang="en-US" dirty="0">
                  <a:solidFill>
                    <a:srgbClr val="000000"/>
                  </a:solidFill>
                  <a:cs typeface="Arial" panose="020B0604020202090204" pitchFamily="34" charset="0"/>
                </a:rPr>
                <a:t>敌手在有限时间内不能够穷尽、猜测口令</a:t>
              </a:r>
              <a:endParaRPr lang="en-US" altLang="zh-CN" dirty="0">
                <a:solidFill>
                  <a:srgbClr val="000000"/>
                </a:solidFill>
                <a:cs typeface="Arial" panose="020B0604020202090204" pitchFamily="34" charset="0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cs typeface="Arial" panose="020B0604020202090204" pitchFamily="34" charset="0"/>
                </a:rPr>
                <a:t>     </a:t>
              </a:r>
              <a:r>
                <a:rPr lang="en-US" altLang="zh-CN" sz="1600" dirty="0">
                  <a:solidFill>
                    <a:srgbClr val="000000"/>
                  </a:solidFill>
                  <a:cs typeface="Arial" panose="020B0604020202090204" pitchFamily="34" charset="0"/>
                </a:rPr>
                <a:t>- </a:t>
              </a:r>
              <a:r>
                <a:rPr lang="zh-CN" altLang="en-US" sz="1600" dirty="0">
                  <a:solidFill>
                    <a:srgbClr val="000000"/>
                  </a:solidFill>
                  <a:cs typeface="Arial" panose="020B0604020202090204" pitchFamily="34" charset="0"/>
                </a:rPr>
                <a:t>或者说，敌手的资源使其不可能穷举口令</a:t>
              </a:r>
              <a:endParaRPr lang="zh-CN" altLang="en-US" sz="1600" dirty="0">
                <a:solidFill>
                  <a:srgbClr val="000000"/>
                </a:solidFill>
                <a:cs typeface="Arial" panose="020B060402020209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671558" y="3294742"/>
            <a:ext cx="4997407" cy="1648352"/>
            <a:chOff x="3411538" y="3214071"/>
            <a:chExt cx="2587625" cy="2805729"/>
          </a:xfrm>
        </p:grpSpPr>
        <p:sp>
          <p:nvSpPr>
            <p:cNvPr id="11" name="AutoShape 3"/>
            <p:cNvSpPr>
              <a:spLocks noChangeArrowheads="1"/>
            </p:cNvSpPr>
            <p:nvPr/>
          </p:nvSpPr>
          <p:spPr bwMode="gray">
            <a:xfrm>
              <a:off x="3411538" y="3522663"/>
              <a:ext cx="2587625" cy="2497137"/>
            </a:xfrm>
            <a:prstGeom prst="roundRect">
              <a:avLst>
                <a:gd name="adj" fmla="val 4639"/>
              </a:avLst>
            </a:prstGeom>
            <a:gradFill rotWithShape="1">
              <a:gsLst>
                <a:gs pos="0">
                  <a:srgbClr val="D7D7D7">
                    <a:gamma/>
                    <a:tint val="4314"/>
                    <a:invGamma/>
                  </a:srgbClr>
                </a:gs>
                <a:gs pos="100000">
                  <a:srgbClr val="D7D7D7"/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+mn-ea"/>
              </a:endParaRPr>
            </a:p>
          </p:txBody>
        </p:sp>
        <p:grpSp>
          <p:nvGrpSpPr>
            <p:cNvPr id="12" name="Group 9"/>
            <p:cNvGrpSpPr/>
            <p:nvPr/>
          </p:nvGrpSpPr>
          <p:grpSpPr bwMode="auto">
            <a:xfrm>
              <a:off x="3522663" y="3271838"/>
              <a:ext cx="2355850" cy="523875"/>
              <a:chOff x="2140" y="2071"/>
              <a:chExt cx="1484" cy="330"/>
            </a:xfrm>
          </p:grpSpPr>
          <p:sp>
            <p:nvSpPr>
              <p:cNvPr id="15" name="AutoShape 10"/>
              <p:cNvSpPr>
                <a:spLocks noChangeArrowheads="1"/>
              </p:cNvSpPr>
              <p:nvPr/>
            </p:nvSpPr>
            <p:spPr bwMode="ltGray">
              <a:xfrm>
                <a:off x="2140" y="2071"/>
                <a:ext cx="1484" cy="330"/>
              </a:xfrm>
              <a:prstGeom prst="roundRect">
                <a:avLst>
                  <a:gd name="adj" fmla="val 16667"/>
                </a:avLst>
              </a:prstGeom>
              <a:solidFill>
                <a:srgbClr val="5CB1FE"/>
              </a:solidFill>
              <a:ln w="38100" algn="ctr">
                <a:solidFill>
                  <a:srgbClr val="FFFFFF">
                    <a:alpha val="70000"/>
                  </a:srgbClr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  <a:latin typeface="Arial" panose="020B0604020202090204" pitchFamily="34" charset="0"/>
                  <a:ea typeface="+mn-ea"/>
                </a:endParaRPr>
              </a:p>
            </p:txBody>
          </p:sp>
          <p:sp>
            <p:nvSpPr>
              <p:cNvPr id="16" name="AutoShape 11"/>
              <p:cNvSpPr>
                <a:spLocks noChangeArrowheads="1"/>
              </p:cNvSpPr>
              <p:nvPr/>
            </p:nvSpPr>
            <p:spPr bwMode="ltGray">
              <a:xfrm>
                <a:off x="2163" y="2091"/>
                <a:ext cx="1432" cy="134"/>
              </a:xfrm>
              <a:prstGeom prst="roundRect">
                <a:avLst>
                  <a:gd name="adj" fmla="val 28356"/>
                </a:avLst>
              </a:prstGeom>
              <a:gradFill rotWithShape="1">
                <a:gsLst>
                  <a:gs pos="0">
                    <a:srgbClr val="FFFFFF">
                      <a:alpha val="70000"/>
                    </a:srgbClr>
                  </a:gs>
                  <a:gs pos="100000">
                    <a:srgbClr val="5CB1FE">
                      <a:alpha val="70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  <a:latin typeface="Arial" panose="020B0604020202090204" pitchFamily="34" charset="0"/>
                  <a:ea typeface="+mn-ea"/>
                </a:endParaRPr>
              </a:p>
            </p:txBody>
          </p:sp>
        </p:grpSp>
        <p:sp>
          <p:nvSpPr>
            <p:cNvPr id="13" name="Rectangle 12"/>
            <p:cNvSpPr>
              <a:spLocks noChangeArrowheads="1"/>
            </p:cNvSpPr>
            <p:nvPr/>
          </p:nvSpPr>
          <p:spPr bwMode="black">
            <a:xfrm>
              <a:off x="3522046" y="3214071"/>
              <a:ext cx="938094" cy="628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b="1" dirty="0"/>
                <a:t>被动攻击不可行</a:t>
              </a:r>
              <a:endParaRPr lang="en-US" altLang="zh-CN" b="1" dirty="0"/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gray">
            <a:xfrm>
              <a:off x="3482975" y="4098924"/>
              <a:ext cx="2506663" cy="1100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zh-CN" altLang="en-US" dirty="0">
                  <a:solidFill>
                    <a:srgbClr val="000000"/>
                  </a:solidFill>
                  <a:cs typeface="Arial" panose="020B0604020202090204" pitchFamily="34" charset="0"/>
                </a:rPr>
                <a:t>窃听消息获取口令、重放攻击、服务器端欺骗攻击、并行会话攻击等</a:t>
              </a:r>
              <a:endParaRPr lang="zh-CN" altLang="en-US" dirty="0">
                <a:solidFill>
                  <a:srgbClr val="000000"/>
                </a:solidFill>
                <a:cs typeface="Arial" panose="020B0604020202090204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695106" y="5192206"/>
            <a:ext cx="4997407" cy="1513458"/>
            <a:chOff x="6185667" y="3219978"/>
            <a:chExt cx="2587625" cy="2657625"/>
          </a:xfrm>
        </p:grpSpPr>
        <p:sp>
          <p:nvSpPr>
            <p:cNvPr id="18" name="AutoShape 4"/>
            <p:cNvSpPr>
              <a:spLocks noChangeArrowheads="1"/>
            </p:cNvSpPr>
            <p:nvPr/>
          </p:nvSpPr>
          <p:spPr bwMode="gray">
            <a:xfrm>
              <a:off x="6185667" y="3522662"/>
              <a:ext cx="2587625" cy="2354941"/>
            </a:xfrm>
            <a:prstGeom prst="roundRect">
              <a:avLst>
                <a:gd name="adj" fmla="val 4639"/>
              </a:avLst>
            </a:prstGeom>
            <a:gradFill rotWithShape="1">
              <a:gsLst>
                <a:gs pos="0">
                  <a:srgbClr val="D7D7D7">
                    <a:gamma/>
                    <a:tint val="4314"/>
                    <a:invGamma/>
                  </a:srgbClr>
                </a:gs>
                <a:gs pos="100000">
                  <a:srgbClr val="D7D7D7"/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+mn-ea"/>
              </a:endParaRPr>
            </a:p>
          </p:txBody>
        </p:sp>
        <p:grpSp>
          <p:nvGrpSpPr>
            <p:cNvPr id="19" name="Group 5"/>
            <p:cNvGrpSpPr/>
            <p:nvPr/>
          </p:nvGrpSpPr>
          <p:grpSpPr bwMode="auto">
            <a:xfrm>
              <a:off x="6315075" y="3271838"/>
              <a:ext cx="2355850" cy="523875"/>
              <a:chOff x="3964" y="2071"/>
              <a:chExt cx="1484" cy="330"/>
            </a:xfrm>
          </p:grpSpPr>
          <p:sp>
            <p:nvSpPr>
              <p:cNvPr id="22" name="AutoShape 6"/>
              <p:cNvSpPr>
                <a:spLocks noChangeArrowheads="1"/>
              </p:cNvSpPr>
              <p:nvPr/>
            </p:nvSpPr>
            <p:spPr bwMode="ltGray">
              <a:xfrm>
                <a:off x="3964" y="2071"/>
                <a:ext cx="1484" cy="330"/>
              </a:xfrm>
              <a:prstGeom prst="roundRect">
                <a:avLst>
                  <a:gd name="adj" fmla="val 16667"/>
                </a:avLst>
              </a:prstGeom>
              <a:solidFill>
                <a:srgbClr val="FFC319"/>
              </a:solidFill>
              <a:ln w="38100" algn="ctr">
                <a:solidFill>
                  <a:srgbClr val="FFFFFF">
                    <a:alpha val="70000"/>
                  </a:srgbClr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  <a:latin typeface="Arial" panose="020B0604020202090204" pitchFamily="34" charset="0"/>
                  <a:ea typeface="+mn-ea"/>
                </a:endParaRPr>
              </a:p>
            </p:txBody>
          </p:sp>
          <p:sp>
            <p:nvSpPr>
              <p:cNvPr id="23" name="AutoShape 7"/>
              <p:cNvSpPr>
                <a:spLocks noChangeArrowheads="1"/>
              </p:cNvSpPr>
              <p:nvPr/>
            </p:nvSpPr>
            <p:spPr bwMode="ltGray">
              <a:xfrm>
                <a:off x="3987" y="2091"/>
                <a:ext cx="1432" cy="134"/>
              </a:xfrm>
              <a:prstGeom prst="roundRect">
                <a:avLst>
                  <a:gd name="adj" fmla="val 28356"/>
                </a:avLst>
              </a:prstGeom>
              <a:gradFill rotWithShape="1">
                <a:gsLst>
                  <a:gs pos="0">
                    <a:srgbClr val="FFFFFF">
                      <a:alpha val="70000"/>
                    </a:srgbClr>
                  </a:gs>
                  <a:gs pos="100000">
                    <a:srgbClr val="FFC319">
                      <a:alpha val="70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  <a:latin typeface="Arial" panose="020B0604020202090204" pitchFamily="34" charset="0"/>
                  <a:ea typeface="+mn-ea"/>
                </a:endParaRPr>
              </a:p>
            </p:txBody>
          </p:sp>
        </p:grpSp>
        <p:sp>
          <p:nvSpPr>
            <p:cNvPr id="20" name="Rectangle 8"/>
            <p:cNvSpPr>
              <a:spLocks noChangeArrowheads="1"/>
            </p:cNvSpPr>
            <p:nvPr/>
          </p:nvSpPr>
          <p:spPr bwMode="black">
            <a:xfrm>
              <a:off x="6315566" y="3219978"/>
              <a:ext cx="938094" cy="648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b="1" dirty="0"/>
                <a:t>主动攻击不可行</a:t>
              </a:r>
              <a:endParaRPr lang="en-US" altLang="zh-CN" b="1" dirty="0"/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gray">
            <a:xfrm>
              <a:off x="6224588" y="4098922"/>
              <a:ext cx="2506662" cy="1134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zh-CN" altLang="en-US" dirty="0">
                  <a:solidFill>
                    <a:srgbClr val="000000"/>
                  </a:solidFill>
                  <a:cs typeface="Arial" panose="020B0604020202090204" pitchFamily="34" charset="0"/>
                </a:rPr>
                <a:t>主动敌手不能通过少量几次的协议执行而获得可能的口令</a:t>
              </a:r>
              <a:endParaRPr lang="zh-CN" altLang="en-US" dirty="0">
                <a:solidFill>
                  <a:srgbClr val="000000"/>
                </a:solidFill>
                <a:cs typeface="Arial" panose="020B0604020202090204" pitchFamily="34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243437" y="1896870"/>
            <a:ext cx="6453013" cy="1344172"/>
            <a:chOff x="1222115" y="3500472"/>
            <a:chExt cx="6453013" cy="1344172"/>
          </a:xfrm>
        </p:grpSpPr>
        <p:grpSp>
          <p:nvGrpSpPr>
            <p:cNvPr id="32" name="组合 31"/>
            <p:cNvGrpSpPr/>
            <p:nvPr/>
          </p:nvGrpSpPr>
          <p:grpSpPr>
            <a:xfrm>
              <a:off x="1889520" y="3500472"/>
              <a:ext cx="5785608" cy="1034751"/>
              <a:chOff x="1500716" y="1804702"/>
              <a:chExt cx="5785608" cy="1034751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2462429" y="2074244"/>
                <a:ext cx="1203161" cy="76520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Client</a:t>
                </a:r>
                <a:endParaRPr lang="zh-CN" altLang="en-US" dirty="0"/>
              </a:p>
            </p:txBody>
          </p:sp>
          <p:sp>
            <p:nvSpPr>
              <p:cNvPr id="35" name="圆角矩形 41"/>
              <p:cNvSpPr/>
              <p:nvPr/>
            </p:nvSpPr>
            <p:spPr>
              <a:xfrm>
                <a:off x="6227545" y="2074244"/>
                <a:ext cx="1058779" cy="765209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Server</a:t>
                </a:r>
                <a:endParaRPr lang="zh-CN" altLang="en-US" dirty="0"/>
              </a:p>
            </p:txBody>
          </p:sp>
          <p:cxnSp>
            <p:nvCxnSpPr>
              <p:cNvPr id="36" name="直接箭头连接符 35"/>
              <p:cNvCxnSpPr>
                <a:stCxn id="34" idx="6"/>
                <a:endCxn id="35" idx="1"/>
              </p:cNvCxnSpPr>
              <p:nvPr/>
            </p:nvCxnSpPr>
            <p:spPr>
              <a:xfrm>
                <a:off x="3665590" y="2456849"/>
                <a:ext cx="2561955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/>
              <p:cNvSpPr txBox="1"/>
              <p:nvPr/>
            </p:nvSpPr>
            <p:spPr>
              <a:xfrm>
                <a:off x="4440660" y="2097090"/>
                <a:ext cx="10118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/>
                  <a:t>网络通信</a:t>
                </a:r>
                <a:endParaRPr lang="zh-CN" altLang="en-US" sz="1600" b="1" dirty="0"/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1500716" y="1804702"/>
                <a:ext cx="9905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/>
                  <a:t>输入</a:t>
                </a:r>
                <a:r>
                  <a:rPr lang="en-US" altLang="zh-CN" sz="1600" dirty="0"/>
                  <a:t>Password</a:t>
                </a:r>
                <a:endParaRPr lang="zh-CN" altLang="en-US" sz="1600" dirty="0"/>
              </a:p>
            </p:txBody>
          </p:sp>
          <p:sp>
            <p:nvSpPr>
              <p:cNvPr id="39" name="右箭头 45"/>
              <p:cNvSpPr/>
              <p:nvPr/>
            </p:nvSpPr>
            <p:spPr>
              <a:xfrm>
                <a:off x="1556727" y="2316059"/>
                <a:ext cx="905702" cy="268342"/>
              </a:xfrm>
              <a:prstGeom prst="rightArrow">
                <a:avLst>
                  <a:gd name="adj1" fmla="val 36181"/>
                  <a:gd name="adj2" fmla="val 50000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22115" y="3740829"/>
              <a:ext cx="696281" cy="1103815"/>
            </a:xfrm>
            <a:prstGeom prst="rect">
              <a:avLst/>
            </a:prstGeom>
          </p:spPr>
        </p:pic>
      </p:grpSp>
      <p:grpSp>
        <p:nvGrpSpPr>
          <p:cNvPr id="40" name="组合 39"/>
          <p:cNvGrpSpPr/>
          <p:nvPr/>
        </p:nvGrpSpPr>
        <p:grpSpPr>
          <a:xfrm>
            <a:off x="2764521" y="1896870"/>
            <a:ext cx="5184843" cy="1379442"/>
            <a:chOff x="2801566" y="2605522"/>
            <a:chExt cx="5184843" cy="1456697"/>
          </a:xfrm>
        </p:grpSpPr>
        <p:sp>
          <p:nvSpPr>
            <p:cNvPr id="41" name="圆角矩形 47"/>
            <p:cNvSpPr/>
            <p:nvPr/>
          </p:nvSpPr>
          <p:spPr>
            <a:xfrm>
              <a:off x="2801566" y="2605522"/>
              <a:ext cx="5184843" cy="1450912"/>
            </a:xfrm>
            <a:prstGeom prst="roundRect">
              <a:avLst/>
            </a:prstGeom>
            <a:noFill/>
            <a:ln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650568" y="3723665"/>
              <a:ext cx="3307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/>
                <a:t>PWD-based Authentication Protocol </a:t>
              </a:r>
              <a:endParaRPr lang="zh-CN" altLang="en-US" sz="1600" b="1" dirty="0"/>
            </a:p>
          </p:txBody>
        </p: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一些可行的安全解决方案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271083" y="2440750"/>
            <a:ext cx="2847654" cy="3810947"/>
            <a:chOff x="649288" y="3271838"/>
            <a:chExt cx="2587625" cy="2747962"/>
          </a:xfrm>
        </p:grpSpPr>
        <p:sp>
          <p:nvSpPr>
            <p:cNvPr id="5" name="AutoShape 13"/>
            <p:cNvSpPr>
              <a:spLocks noChangeArrowheads="1"/>
            </p:cNvSpPr>
            <p:nvPr/>
          </p:nvSpPr>
          <p:spPr bwMode="gray">
            <a:xfrm>
              <a:off x="649288" y="3522663"/>
              <a:ext cx="2587625" cy="2497137"/>
            </a:xfrm>
            <a:prstGeom prst="roundRect">
              <a:avLst>
                <a:gd name="adj" fmla="val 4639"/>
              </a:avLst>
            </a:prstGeom>
            <a:gradFill rotWithShape="1">
              <a:gsLst>
                <a:gs pos="0">
                  <a:srgbClr val="D7D7D7">
                    <a:gamma/>
                    <a:tint val="4314"/>
                    <a:invGamma/>
                  </a:srgbClr>
                </a:gs>
                <a:gs pos="100000">
                  <a:srgbClr val="D7D7D7"/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+mn-ea"/>
              </a:endParaRPr>
            </a:p>
          </p:txBody>
        </p:sp>
        <p:sp>
          <p:nvSpPr>
            <p:cNvPr id="6" name="AutoShape 14"/>
            <p:cNvSpPr>
              <a:spLocks noChangeArrowheads="1"/>
            </p:cNvSpPr>
            <p:nvPr/>
          </p:nvSpPr>
          <p:spPr bwMode="ltGray">
            <a:xfrm>
              <a:off x="747713" y="3271838"/>
              <a:ext cx="2355850" cy="523875"/>
            </a:xfrm>
            <a:prstGeom prst="roundRect">
              <a:avLst>
                <a:gd name="adj" fmla="val 16667"/>
              </a:avLst>
            </a:prstGeom>
            <a:solidFill>
              <a:srgbClr val="A8D02A"/>
            </a:solidFill>
            <a:ln w="38100" algn="ctr">
              <a:solidFill>
                <a:srgbClr val="FFFFFF">
                  <a:alpha val="7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+mn-ea"/>
              </a:endParaRPr>
            </a:p>
          </p:txBody>
        </p:sp>
        <p:sp>
          <p:nvSpPr>
            <p:cNvPr id="7" name="AutoShape 15"/>
            <p:cNvSpPr>
              <a:spLocks noChangeArrowheads="1"/>
            </p:cNvSpPr>
            <p:nvPr/>
          </p:nvSpPr>
          <p:spPr bwMode="ltGray">
            <a:xfrm>
              <a:off x="784225" y="3303588"/>
              <a:ext cx="2273300" cy="125412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A8D02A">
                    <a:alpha val="70000"/>
                  </a:srgbClr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+mn-ea"/>
              </a:endParaRPr>
            </a:p>
          </p:txBody>
        </p:sp>
        <p:sp>
          <p:nvSpPr>
            <p:cNvPr id="8" name="Rectangle 16"/>
            <p:cNvSpPr>
              <a:spLocks noChangeArrowheads="1"/>
            </p:cNvSpPr>
            <p:nvPr/>
          </p:nvSpPr>
          <p:spPr bwMode="black">
            <a:xfrm>
              <a:off x="774659" y="3316509"/>
              <a:ext cx="2214811" cy="466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b="1" dirty="0"/>
                <a:t>防御针对口令本身</a:t>
              </a:r>
              <a:endParaRPr lang="en-US" altLang="zh-CN" b="1" dirty="0"/>
            </a:p>
            <a:p>
              <a:pPr algn="ctr"/>
              <a:r>
                <a:rPr lang="zh-CN" altLang="en-US" b="1" dirty="0"/>
                <a:t>的攻击</a:t>
              </a:r>
              <a:endParaRPr lang="zh-CN" altLang="en-US" b="1" dirty="0"/>
            </a:p>
          </p:txBody>
        </p:sp>
        <p:sp>
          <p:nvSpPr>
            <p:cNvPr id="9" name="Text Box 18"/>
            <p:cNvSpPr txBox="1">
              <a:spLocks noChangeArrowheads="1"/>
            </p:cNvSpPr>
            <p:nvPr/>
          </p:nvSpPr>
          <p:spPr bwMode="gray">
            <a:xfrm>
              <a:off x="793749" y="3986759"/>
              <a:ext cx="2309813" cy="1997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marL="285750" indent="-285750">
                <a:buFont typeface="Arial" panose="020B0604020202090204" pitchFamily="34" charset="0"/>
                <a:buChar char="•"/>
              </a:pPr>
              <a:r>
                <a:rPr lang="zh-CN" altLang="en-US" sz="2000" dirty="0">
                  <a:solidFill>
                    <a:srgbClr val="000000"/>
                  </a:solidFill>
                  <a:cs typeface="Arial" panose="020B0604020202090204" pitchFamily="34" charset="0"/>
                </a:rPr>
                <a:t>增加口令复杂度，同时兼顾易用性</a:t>
              </a:r>
              <a:endParaRPr lang="en-US" altLang="zh-CN" sz="2000" dirty="0">
                <a:solidFill>
                  <a:srgbClr val="000000"/>
                </a:solidFill>
                <a:cs typeface="Arial" panose="020B0604020202090204" pitchFamily="34" charset="0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cs typeface="Arial" panose="020B0604020202090204" pitchFamily="34" charset="0"/>
                </a:rPr>
                <a:t>  - </a:t>
              </a:r>
              <a:r>
                <a:rPr lang="zh-CN" altLang="en-US" dirty="0">
                  <a:solidFill>
                    <a:srgbClr val="000000"/>
                  </a:solidFill>
                  <a:cs typeface="Arial" panose="020B0604020202090204" pitchFamily="34" charset="0"/>
                </a:rPr>
                <a:t>如，图片口令、声音口令</a:t>
              </a:r>
              <a:r>
                <a:rPr lang="zh-CN" altLang="en-US" sz="2000" dirty="0">
                  <a:solidFill>
                    <a:srgbClr val="000000"/>
                  </a:solidFill>
                  <a:cs typeface="Arial" panose="020B0604020202090204" pitchFamily="34" charset="0"/>
                </a:rPr>
                <a:t>	</a:t>
              </a:r>
              <a:endParaRPr lang="zh-CN" altLang="en-US" sz="2000" dirty="0">
                <a:solidFill>
                  <a:srgbClr val="000000"/>
                </a:solidFill>
                <a:cs typeface="Arial" panose="020B0604020202090204" pitchFamily="34" charset="0"/>
              </a:endParaRPr>
            </a:p>
            <a:p>
              <a:pPr marL="285750" indent="-285750">
                <a:buFont typeface="Arial" panose="020B0604020202090204" pitchFamily="34" charset="0"/>
                <a:buChar char="•"/>
              </a:pPr>
              <a:r>
                <a:rPr lang="zh-CN" altLang="en-US" sz="2000" dirty="0">
                  <a:solidFill>
                    <a:srgbClr val="000000"/>
                  </a:solidFill>
                  <a:cs typeface="Arial" panose="020B0604020202090204" pitchFamily="34" charset="0"/>
                </a:rPr>
                <a:t>工程实现的防御方式</a:t>
              </a:r>
              <a:r>
                <a:rPr lang="en-US" altLang="zh-CN" sz="2000" dirty="0">
                  <a:solidFill>
                    <a:srgbClr val="000000"/>
                  </a:solidFill>
                  <a:cs typeface="Arial" panose="020B0604020202090204" pitchFamily="34" charset="0"/>
                </a:rPr>
                <a:t>(</a:t>
              </a:r>
              <a:r>
                <a:rPr lang="zh-CN" altLang="en-US" sz="2000" dirty="0">
                  <a:solidFill>
                    <a:srgbClr val="000000"/>
                  </a:solidFill>
                  <a:cs typeface="Arial" panose="020B0604020202090204" pitchFamily="34" charset="0"/>
                </a:rPr>
                <a:t>服务器端</a:t>
              </a:r>
              <a:r>
                <a:rPr lang="en-US" altLang="zh-CN" sz="2000" dirty="0">
                  <a:solidFill>
                    <a:srgbClr val="000000"/>
                  </a:solidFill>
                  <a:cs typeface="Arial" panose="020B0604020202090204" pitchFamily="34" charset="0"/>
                </a:rPr>
                <a:t>)</a:t>
              </a:r>
              <a:endParaRPr lang="zh-CN" altLang="en-US" sz="2000" dirty="0">
                <a:solidFill>
                  <a:srgbClr val="000000"/>
                </a:solidFill>
                <a:cs typeface="Arial" panose="020B0604020202090204" pitchFamily="34" charset="0"/>
              </a:endParaRPr>
            </a:p>
            <a:p>
              <a:r>
                <a:rPr lang="en-US" altLang="zh-CN" sz="2000" dirty="0">
                  <a:solidFill>
                    <a:srgbClr val="000000"/>
                  </a:solidFill>
                  <a:cs typeface="Arial" panose="020B0604020202090204" pitchFamily="34" charset="0"/>
                </a:rPr>
                <a:t>   - </a:t>
              </a:r>
              <a:r>
                <a:rPr lang="zh-CN" altLang="en-US" dirty="0">
                  <a:solidFill>
                    <a:srgbClr val="000000"/>
                  </a:solidFill>
                  <a:cs typeface="Arial" panose="020B0604020202090204" pitchFamily="34" charset="0"/>
                </a:rPr>
                <a:t>增加口令尝试次数的限制，如输入错误</a:t>
              </a:r>
              <a:r>
                <a:rPr lang="en-US" altLang="zh-CN" dirty="0">
                  <a:solidFill>
                    <a:srgbClr val="000000"/>
                  </a:solidFill>
                  <a:cs typeface="Arial" panose="020B0604020202090204" pitchFamily="34" charset="0"/>
                </a:rPr>
                <a:t>X</a:t>
              </a:r>
              <a:r>
                <a:rPr lang="zh-CN" altLang="en-US" dirty="0">
                  <a:solidFill>
                    <a:srgbClr val="000000"/>
                  </a:solidFill>
                  <a:cs typeface="Arial" panose="020B0604020202090204" pitchFamily="34" charset="0"/>
                </a:rPr>
                <a:t>次锁定账号</a:t>
              </a:r>
              <a:endParaRPr lang="en-US" altLang="zh-CN" dirty="0">
                <a:solidFill>
                  <a:srgbClr val="000000"/>
                </a:solidFill>
                <a:cs typeface="Arial" panose="020B060402020209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286136" y="2484783"/>
            <a:ext cx="2766202" cy="3766915"/>
            <a:chOff x="3411538" y="3271838"/>
            <a:chExt cx="2587625" cy="2747962"/>
          </a:xfrm>
        </p:grpSpPr>
        <p:sp>
          <p:nvSpPr>
            <p:cNvPr id="11" name="AutoShape 3"/>
            <p:cNvSpPr>
              <a:spLocks noChangeArrowheads="1"/>
            </p:cNvSpPr>
            <p:nvPr/>
          </p:nvSpPr>
          <p:spPr bwMode="gray">
            <a:xfrm>
              <a:off x="3411538" y="3522663"/>
              <a:ext cx="2587625" cy="2497137"/>
            </a:xfrm>
            <a:prstGeom prst="roundRect">
              <a:avLst>
                <a:gd name="adj" fmla="val 4639"/>
              </a:avLst>
            </a:prstGeom>
            <a:gradFill rotWithShape="1">
              <a:gsLst>
                <a:gs pos="0">
                  <a:srgbClr val="D7D7D7">
                    <a:gamma/>
                    <a:tint val="4314"/>
                    <a:invGamma/>
                  </a:srgbClr>
                </a:gs>
                <a:gs pos="100000">
                  <a:srgbClr val="D7D7D7"/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+mn-ea"/>
              </a:endParaRPr>
            </a:p>
          </p:txBody>
        </p:sp>
        <p:grpSp>
          <p:nvGrpSpPr>
            <p:cNvPr id="12" name="Group 9"/>
            <p:cNvGrpSpPr/>
            <p:nvPr/>
          </p:nvGrpSpPr>
          <p:grpSpPr bwMode="auto">
            <a:xfrm>
              <a:off x="3522663" y="3271838"/>
              <a:ext cx="2355850" cy="523875"/>
              <a:chOff x="2140" y="2071"/>
              <a:chExt cx="1484" cy="330"/>
            </a:xfrm>
          </p:grpSpPr>
          <p:sp>
            <p:nvSpPr>
              <p:cNvPr id="15" name="AutoShape 10"/>
              <p:cNvSpPr>
                <a:spLocks noChangeArrowheads="1"/>
              </p:cNvSpPr>
              <p:nvPr/>
            </p:nvSpPr>
            <p:spPr bwMode="ltGray">
              <a:xfrm>
                <a:off x="2140" y="2071"/>
                <a:ext cx="1484" cy="330"/>
              </a:xfrm>
              <a:prstGeom prst="roundRect">
                <a:avLst>
                  <a:gd name="adj" fmla="val 16667"/>
                </a:avLst>
              </a:prstGeom>
              <a:solidFill>
                <a:srgbClr val="5CB1FE"/>
              </a:solidFill>
              <a:ln w="38100" algn="ctr">
                <a:solidFill>
                  <a:srgbClr val="FFFFFF">
                    <a:alpha val="70000"/>
                  </a:srgbClr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  <a:latin typeface="Arial" panose="020B0604020202090204" pitchFamily="34" charset="0"/>
                  <a:ea typeface="+mn-ea"/>
                </a:endParaRPr>
              </a:p>
            </p:txBody>
          </p:sp>
          <p:sp>
            <p:nvSpPr>
              <p:cNvPr id="16" name="AutoShape 11"/>
              <p:cNvSpPr>
                <a:spLocks noChangeArrowheads="1"/>
              </p:cNvSpPr>
              <p:nvPr/>
            </p:nvSpPr>
            <p:spPr bwMode="ltGray">
              <a:xfrm>
                <a:off x="2163" y="2091"/>
                <a:ext cx="1432" cy="134"/>
              </a:xfrm>
              <a:prstGeom prst="roundRect">
                <a:avLst>
                  <a:gd name="adj" fmla="val 28356"/>
                </a:avLst>
              </a:prstGeom>
              <a:gradFill rotWithShape="1">
                <a:gsLst>
                  <a:gs pos="0">
                    <a:srgbClr val="FFFFFF">
                      <a:alpha val="70000"/>
                    </a:srgbClr>
                  </a:gs>
                  <a:gs pos="100000">
                    <a:srgbClr val="5CB1FE">
                      <a:alpha val="70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  <a:latin typeface="Arial" panose="020B0604020202090204" pitchFamily="34" charset="0"/>
                  <a:ea typeface="+mn-ea"/>
                </a:endParaRPr>
              </a:p>
            </p:txBody>
          </p:sp>
        </p:grpSp>
        <p:sp>
          <p:nvSpPr>
            <p:cNvPr id="13" name="Rectangle 12"/>
            <p:cNvSpPr>
              <a:spLocks noChangeArrowheads="1"/>
            </p:cNvSpPr>
            <p:nvPr/>
          </p:nvSpPr>
          <p:spPr bwMode="black">
            <a:xfrm>
              <a:off x="3522046" y="3298660"/>
              <a:ext cx="2342543" cy="471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b="1" dirty="0"/>
                <a:t>防御针对协议过程中</a:t>
              </a:r>
              <a:endParaRPr lang="en-US" altLang="zh-CN" b="1" dirty="0"/>
            </a:p>
            <a:p>
              <a:pPr algn="ctr"/>
              <a:r>
                <a:rPr lang="zh-CN" altLang="en-US" b="1" dirty="0"/>
                <a:t>传输内容的攻击</a:t>
              </a:r>
              <a:endParaRPr lang="zh-CN" altLang="en-US" b="1" dirty="0"/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gray">
            <a:xfrm>
              <a:off x="3482975" y="4098925"/>
              <a:ext cx="2506663" cy="853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zh-CN" altLang="en-US" sz="2000" dirty="0">
                  <a:solidFill>
                    <a:srgbClr val="000000"/>
                  </a:solidFill>
                  <a:cs typeface="Arial" panose="020B0604020202090204" pitchFamily="34" charset="0"/>
                </a:rPr>
                <a:t>可证明安全性的安全协议设计与分析</a:t>
              </a:r>
              <a:endParaRPr lang="zh-CN" altLang="en-US" sz="2000" dirty="0">
                <a:solidFill>
                  <a:srgbClr val="000000"/>
                </a:solidFill>
                <a:cs typeface="Arial" panose="020B0604020202090204" pitchFamily="34" charset="0"/>
              </a:endParaRPr>
            </a:p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zh-CN" sz="2000" dirty="0">
                  <a:solidFill>
                    <a:srgbClr val="000000"/>
                  </a:solidFill>
                  <a:cs typeface="Arial" panose="020B0604020202090204" pitchFamily="34" charset="0"/>
                </a:rPr>
                <a:t>One-time</a:t>
              </a:r>
              <a:r>
                <a:rPr lang="zh-CN" altLang="en-US" sz="2000" dirty="0">
                  <a:solidFill>
                    <a:srgbClr val="000000"/>
                  </a:solidFill>
                  <a:cs typeface="Arial" panose="020B0604020202090204" pitchFamily="34" charset="0"/>
                </a:rPr>
                <a:t>协议</a:t>
              </a:r>
              <a:endParaRPr lang="zh-CN" altLang="en-US" sz="2000" dirty="0">
                <a:solidFill>
                  <a:srgbClr val="000000"/>
                </a:solidFill>
                <a:cs typeface="Arial" panose="020B0604020202090204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209556" y="2508492"/>
            <a:ext cx="2843497" cy="3766914"/>
            <a:chOff x="6175375" y="3271838"/>
            <a:chExt cx="2587625" cy="2747962"/>
          </a:xfrm>
        </p:grpSpPr>
        <p:sp>
          <p:nvSpPr>
            <p:cNvPr id="18" name="AutoShape 4"/>
            <p:cNvSpPr>
              <a:spLocks noChangeArrowheads="1"/>
            </p:cNvSpPr>
            <p:nvPr/>
          </p:nvSpPr>
          <p:spPr bwMode="gray">
            <a:xfrm>
              <a:off x="6175375" y="3522663"/>
              <a:ext cx="2587625" cy="2497137"/>
            </a:xfrm>
            <a:prstGeom prst="roundRect">
              <a:avLst>
                <a:gd name="adj" fmla="val 4639"/>
              </a:avLst>
            </a:prstGeom>
            <a:gradFill rotWithShape="1">
              <a:gsLst>
                <a:gs pos="0">
                  <a:srgbClr val="D7D7D7">
                    <a:gamma/>
                    <a:tint val="4314"/>
                    <a:invGamma/>
                  </a:srgbClr>
                </a:gs>
                <a:gs pos="100000">
                  <a:srgbClr val="D7D7D7"/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+mn-ea"/>
              </a:endParaRPr>
            </a:p>
          </p:txBody>
        </p:sp>
        <p:grpSp>
          <p:nvGrpSpPr>
            <p:cNvPr id="19" name="Group 5"/>
            <p:cNvGrpSpPr/>
            <p:nvPr/>
          </p:nvGrpSpPr>
          <p:grpSpPr bwMode="auto">
            <a:xfrm>
              <a:off x="6315075" y="3271838"/>
              <a:ext cx="2355850" cy="523875"/>
              <a:chOff x="3964" y="2071"/>
              <a:chExt cx="1484" cy="330"/>
            </a:xfrm>
          </p:grpSpPr>
          <p:sp>
            <p:nvSpPr>
              <p:cNvPr id="22" name="AutoShape 6"/>
              <p:cNvSpPr>
                <a:spLocks noChangeArrowheads="1"/>
              </p:cNvSpPr>
              <p:nvPr/>
            </p:nvSpPr>
            <p:spPr bwMode="ltGray">
              <a:xfrm>
                <a:off x="3964" y="2071"/>
                <a:ext cx="1484" cy="330"/>
              </a:xfrm>
              <a:prstGeom prst="roundRect">
                <a:avLst>
                  <a:gd name="adj" fmla="val 16667"/>
                </a:avLst>
              </a:prstGeom>
              <a:solidFill>
                <a:srgbClr val="FFC319"/>
              </a:solidFill>
              <a:ln w="38100" algn="ctr">
                <a:solidFill>
                  <a:srgbClr val="FFFFFF">
                    <a:alpha val="70000"/>
                  </a:srgbClr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  <a:latin typeface="Arial" panose="020B0604020202090204" pitchFamily="34" charset="0"/>
                  <a:ea typeface="+mn-ea"/>
                </a:endParaRPr>
              </a:p>
            </p:txBody>
          </p:sp>
          <p:sp>
            <p:nvSpPr>
              <p:cNvPr id="23" name="AutoShape 7"/>
              <p:cNvSpPr>
                <a:spLocks noChangeArrowheads="1"/>
              </p:cNvSpPr>
              <p:nvPr/>
            </p:nvSpPr>
            <p:spPr bwMode="ltGray">
              <a:xfrm>
                <a:off x="3987" y="2091"/>
                <a:ext cx="1432" cy="134"/>
              </a:xfrm>
              <a:prstGeom prst="roundRect">
                <a:avLst>
                  <a:gd name="adj" fmla="val 28356"/>
                </a:avLst>
              </a:prstGeom>
              <a:gradFill rotWithShape="1">
                <a:gsLst>
                  <a:gs pos="0">
                    <a:srgbClr val="FFFFFF">
                      <a:alpha val="70000"/>
                    </a:srgbClr>
                  </a:gs>
                  <a:gs pos="100000">
                    <a:srgbClr val="FFC319">
                      <a:alpha val="70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  <a:latin typeface="Arial" panose="020B0604020202090204" pitchFamily="34" charset="0"/>
                  <a:ea typeface="+mn-ea"/>
                </a:endParaRPr>
              </a:p>
            </p:txBody>
          </p:sp>
        </p:grpSp>
        <p:sp>
          <p:nvSpPr>
            <p:cNvPr id="20" name="Rectangle 8"/>
            <p:cNvSpPr>
              <a:spLocks noChangeArrowheads="1"/>
            </p:cNvSpPr>
            <p:nvPr/>
          </p:nvSpPr>
          <p:spPr bwMode="black">
            <a:xfrm>
              <a:off x="6336608" y="3280564"/>
              <a:ext cx="2283247" cy="471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b="1" dirty="0"/>
                <a:t>防御针对服务器端存储</a:t>
              </a:r>
              <a:endParaRPr lang="en-US" altLang="zh-CN" b="1" dirty="0"/>
            </a:p>
            <a:p>
              <a:pPr algn="ctr" eaLnBrk="1" hangingPunct="1"/>
              <a:r>
                <a:rPr lang="zh-CN" altLang="en-US" b="1" dirty="0"/>
                <a:t>的攻击</a:t>
              </a:r>
              <a:endParaRPr lang="en-US" altLang="zh-CN" b="1" dirty="0">
                <a:solidFill>
                  <a:srgbClr val="FFFFFF"/>
                </a:solidFill>
                <a:cs typeface="Arial" panose="020B0604020202090204" pitchFamily="34" charset="0"/>
              </a:endParaRP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gray">
            <a:xfrm>
              <a:off x="6224588" y="4098925"/>
              <a:ext cx="2506662" cy="1650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zh-CN" dirty="0">
                  <a:solidFill>
                    <a:srgbClr val="000000"/>
                  </a:solidFill>
                  <a:cs typeface="Arial" panose="020B0604020202090204" pitchFamily="34" charset="0"/>
                </a:rPr>
                <a:t>Verifier-based</a:t>
              </a:r>
              <a:r>
                <a:rPr lang="zh-CN" altLang="en-US" dirty="0">
                  <a:solidFill>
                    <a:srgbClr val="000000"/>
                  </a:solidFill>
                  <a:cs typeface="Arial" panose="020B0604020202090204" pitchFamily="34" charset="0"/>
                </a:rPr>
                <a:t>口令鉴别协议</a:t>
              </a:r>
              <a:endParaRPr lang="zh-CN" altLang="en-US" dirty="0">
                <a:solidFill>
                  <a:srgbClr val="000000"/>
                </a:solidFill>
                <a:cs typeface="Arial" panose="020B0604020202090204" pitchFamily="34" charset="0"/>
              </a:endParaRPr>
            </a:p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zh-CN" altLang="en-US" dirty="0">
                  <a:solidFill>
                    <a:srgbClr val="000000"/>
                  </a:solidFill>
                  <a:cs typeface="Arial" panose="020B0604020202090204" pitchFamily="34" charset="0"/>
                </a:rPr>
                <a:t>设计存储在服务器端存储的口令、用户名相关信息的形式：加密、</a:t>
              </a:r>
              <a:r>
                <a:rPr lang="en-US" altLang="zh-CN" dirty="0">
                  <a:solidFill>
                    <a:srgbClr val="000000"/>
                  </a:solidFill>
                  <a:cs typeface="Arial" panose="020B0604020202090204" pitchFamily="34" charset="0"/>
                </a:rPr>
                <a:t>Hash</a:t>
              </a:r>
              <a:r>
                <a:rPr lang="zh-CN" altLang="en-US" dirty="0">
                  <a:solidFill>
                    <a:srgbClr val="000000"/>
                  </a:solidFill>
                  <a:cs typeface="Arial" panose="020B0604020202090204" pitchFamily="34" charset="0"/>
                </a:rPr>
                <a:t>等</a:t>
              </a:r>
              <a:endParaRPr lang="zh-CN" altLang="en-US" dirty="0">
                <a:solidFill>
                  <a:srgbClr val="000000"/>
                </a:solidFill>
                <a:cs typeface="Arial" panose="020B0604020202090204" pitchFamily="34" charset="0"/>
              </a:endParaRPr>
            </a:p>
            <a:p>
              <a:pPr lvl="1" eaLnBrk="1" hangingPunct="1">
                <a:spcBef>
                  <a:spcPct val="50000"/>
                </a:spcBef>
                <a:buFontTx/>
                <a:buChar char="•"/>
              </a:pPr>
              <a:endParaRPr lang="zh-CN" altLang="en-US" sz="1600" dirty="0">
                <a:solidFill>
                  <a:srgbClr val="000000"/>
                </a:solidFill>
                <a:cs typeface="Arial" panose="020B0604020202090204" pitchFamily="34" charset="0"/>
              </a:endParaRPr>
            </a:p>
          </p:txBody>
        </p: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/>
              <a:t>已有的经典</a:t>
            </a:r>
            <a:r>
              <a:rPr lang="zh-CN" altLang="en-US" sz="3200" dirty="0"/>
              <a:t>基于口令的鉴别</a:t>
            </a:r>
            <a:r>
              <a:rPr lang="zh-CN" altLang="en-US" sz="3000" dirty="0"/>
              <a:t>协议解决方案</a:t>
            </a:r>
            <a:endParaRPr lang="en-US" altLang="zh-CN" sz="3000" dirty="0"/>
          </a:p>
        </p:txBody>
      </p:sp>
      <p:pic>
        <p:nvPicPr>
          <p:cNvPr id="10243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479737" y="1865980"/>
            <a:ext cx="6419432" cy="4335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LGSN</a:t>
            </a:r>
            <a:endParaRPr lang="en-US" altLang="zh-CN"/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第一个被提出的基于口令的鉴别协议方案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1989</a:t>
            </a:r>
            <a:r>
              <a:rPr lang="zh-CN" altLang="en-US" dirty="0"/>
              <a:t>年</a:t>
            </a:r>
            <a:r>
              <a:rPr lang="en-US" altLang="zh-CN" dirty="0" err="1"/>
              <a:t>M.Lomas</a:t>
            </a:r>
            <a:r>
              <a:rPr lang="en-US" altLang="zh-CN" dirty="0"/>
              <a:t>, </a:t>
            </a:r>
            <a:r>
              <a:rPr lang="en-US" altLang="zh-CN" dirty="0" err="1"/>
              <a:t>L.Gong</a:t>
            </a:r>
            <a:r>
              <a:rPr lang="en-US" altLang="zh-CN" dirty="0"/>
              <a:t>, </a:t>
            </a:r>
            <a:r>
              <a:rPr lang="en-US" altLang="zh-CN" dirty="0" err="1"/>
              <a:t>J.Saltzer</a:t>
            </a:r>
            <a:r>
              <a:rPr lang="en-US" altLang="zh-CN" dirty="0"/>
              <a:t> and </a:t>
            </a:r>
            <a:r>
              <a:rPr lang="en-US" altLang="zh-CN" dirty="0" err="1"/>
              <a:t>R.Needham</a:t>
            </a:r>
            <a:r>
              <a:rPr lang="zh-CN" altLang="en-US" dirty="0"/>
              <a:t>首次提出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 "Reducing risks from poorly chosen keys", ACM Symposium on Operating System Principles, 1989, pp.14-18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LGSN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2132" y="1925030"/>
            <a:ext cx="8028809" cy="4470225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假设：</a:t>
            </a:r>
            <a:r>
              <a:rPr lang="en-US" altLang="zh-CN" dirty="0"/>
              <a:t>Client</a:t>
            </a:r>
            <a:r>
              <a:rPr lang="zh-CN" altLang="en-US" dirty="0"/>
              <a:t>拥有</a:t>
            </a:r>
            <a:r>
              <a:rPr lang="en-US" altLang="zh-CN" dirty="0"/>
              <a:t>Server</a:t>
            </a:r>
            <a:r>
              <a:rPr lang="zh-CN" altLang="en-US" dirty="0"/>
              <a:t>的公钥</a:t>
            </a:r>
            <a:endParaRPr lang="zh-CN" altLang="en-US" dirty="0"/>
          </a:p>
          <a:p>
            <a:r>
              <a:rPr lang="en-US" altLang="zh-CN" dirty="0"/>
              <a:t>Client</a:t>
            </a:r>
            <a:r>
              <a:rPr lang="zh-CN" altLang="en-US" dirty="0"/>
              <a:t>用该公钥加密口令并与</a:t>
            </a:r>
            <a:r>
              <a:rPr lang="en-US" altLang="zh-CN" dirty="0"/>
              <a:t>Server</a:t>
            </a:r>
            <a:r>
              <a:rPr lang="zh-CN" altLang="en-US" dirty="0"/>
              <a:t>共享</a:t>
            </a:r>
            <a:endParaRPr lang="en-US" altLang="zh-CN" dirty="0"/>
          </a:p>
          <a:p>
            <a:pPr lvl="1"/>
            <a:r>
              <a:rPr lang="zh-CN" altLang="en-US" dirty="0"/>
              <a:t>通信过程可以使用</a:t>
            </a:r>
            <a:r>
              <a:rPr lang="en-US" altLang="zh-CN" dirty="0"/>
              <a:t>server</a:t>
            </a:r>
            <a:r>
              <a:rPr lang="zh-CN" altLang="en-US" dirty="0"/>
              <a:t>的公钥来加密信息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sz="500" dirty="0"/>
          </a:p>
          <a:p>
            <a:r>
              <a:rPr lang="zh-CN" altLang="en-US" dirty="0"/>
              <a:t>提供了</a:t>
            </a:r>
            <a:r>
              <a:rPr lang="en-US" altLang="zh-CN" dirty="0"/>
              <a:t>Password</a:t>
            </a:r>
            <a:r>
              <a:rPr lang="zh-CN" altLang="en-US" dirty="0"/>
              <a:t>在网络传输中的机密性保护</a:t>
            </a:r>
            <a:endParaRPr lang="en-US" altLang="zh-CN" dirty="0"/>
          </a:p>
          <a:p>
            <a:pPr lvl="1"/>
            <a:r>
              <a:rPr lang="en-US" altLang="zh-CN" dirty="0"/>
              <a:t>12345678  </a:t>
            </a:r>
            <a:r>
              <a:rPr lang="en-US" altLang="zh-CN" dirty="0">
                <a:sym typeface="Wingdings" panose="05000000000000000000" pitchFamily="2" charset="2"/>
              </a:rPr>
              <a:t> jbzr6PqfSphnd1f+1uOzfYPrudgVYF58pE1j6gXH5……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/>
              <a:t>问题：是否可以抵御在线窃听的被动攻击者？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1820004" y="3598682"/>
            <a:ext cx="5153783" cy="743766"/>
            <a:chOff x="5662568" y="2003944"/>
            <a:chExt cx="2933708" cy="55469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矩形 6"/>
                <p:cNvSpPr/>
                <p:nvPr/>
              </p:nvSpPr>
              <p:spPr>
                <a:xfrm>
                  <a:off x="6572888" y="2025544"/>
                  <a:ext cx="1070282" cy="25249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zh-CN" altLang="en-US" sz="160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zh-CN" altLang="en-US" sz="1600" i="0"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zh-CN" altLang="en-US" sz="1600" i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1600" i="0">
                                    <a:latin typeface="Cambria Math" panose="02040503050406030204" pitchFamily="18" charset="0"/>
                                  </a:rPr>
                                  <m:t>pubKey</m:t>
                                </m:r>
                              </m:e>
                              <m:sub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𝑆𝑒𝑟𝑣𝑒𝑟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2888" y="2025544"/>
                  <a:ext cx="1070282" cy="252493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矩形 7"/>
            <p:cNvSpPr/>
            <p:nvPr/>
          </p:nvSpPr>
          <p:spPr>
            <a:xfrm>
              <a:off x="5662568" y="2013358"/>
              <a:ext cx="864066" cy="545285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Client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7732210" y="2003944"/>
              <a:ext cx="864066" cy="545285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Server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10" name="直接箭头连接符 9"/>
            <p:cNvCxnSpPr>
              <a:stCxn id="8" idx="3"/>
              <a:endCxn id="9" idx="1"/>
            </p:cNvCxnSpPr>
            <p:nvPr/>
          </p:nvCxnSpPr>
          <p:spPr>
            <a:xfrm flipV="1">
              <a:off x="6526634" y="2276587"/>
              <a:ext cx="1205576" cy="94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在线窃听的被动攻击者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72284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可以通过</a:t>
            </a:r>
            <a:r>
              <a:rPr lang="zh-CN" altLang="en-US" b="1" dirty="0"/>
              <a:t>口令穷举</a:t>
            </a:r>
            <a:r>
              <a:rPr lang="zh-CN" altLang="en-US" dirty="0"/>
              <a:t>来猜测口令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口令空间是有限的、可穷举的</a:t>
            </a:r>
            <a:endParaRPr lang="zh-CN" altLang="en-US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口令的长度不长，人可以记忆</a:t>
            </a:r>
            <a:endParaRPr lang="en-US" altLang="zh-CN" dirty="0"/>
          </a:p>
          <a:p>
            <a:pPr lvl="3">
              <a:lnSpc>
                <a:spcPct val="120000"/>
              </a:lnSpc>
            </a:pPr>
            <a:r>
              <a:rPr lang="zh-CN" altLang="en-US" dirty="0"/>
              <a:t>不像密钥空间，穷举在计算上不可行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存在弱口令的可能性</a:t>
            </a:r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dirty="0"/>
              <a:t>对于每个可能的口令</a:t>
            </a:r>
            <a:r>
              <a:rPr lang="en-US" altLang="zh-CN" dirty="0"/>
              <a:t>P</a:t>
            </a:r>
            <a:r>
              <a:rPr lang="en-US" altLang="zh-CN" dirty="0">
                <a:latin typeface="Arial" panose="020B0604020202090204"/>
              </a:rPr>
              <a:t>’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执行相应的计算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利用监听到的数据验证</a:t>
            </a:r>
            <a:r>
              <a:rPr lang="en-US" altLang="zh-CN" dirty="0"/>
              <a:t>P’</a:t>
            </a:r>
            <a:r>
              <a:rPr lang="zh-CN" altLang="en-US" dirty="0"/>
              <a:t>是否有效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en-US" altLang="zh-CN" dirty="0"/>
              <a:t>LGSN</a:t>
            </a:r>
            <a:r>
              <a:rPr lang="zh-CN" altLang="en-US" dirty="0"/>
              <a:t>方案穷举</a:t>
            </a:r>
            <a:r>
              <a:rPr lang="en-US" altLang="zh-CN" dirty="0"/>
              <a:t>P’</a:t>
            </a:r>
            <a:r>
              <a:rPr lang="zh-CN" altLang="en-US" dirty="0"/>
              <a:t>，执行公钥加密，查看其与监听到的数据是否一致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可行性：算法</a:t>
            </a:r>
            <a:r>
              <a:rPr lang="en-US" altLang="zh-CN" dirty="0"/>
              <a:t>/</a:t>
            </a:r>
            <a:r>
              <a:rPr lang="zh-CN" altLang="en-US" dirty="0"/>
              <a:t>协议是公开的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如何抵抗“在线窃听的被动攻击者”？？？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844619" y="1928443"/>
            <a:ext cx="3087216" cy="1031573"/>
            <a:chOff x="5998127" y="1928443"/>
            <a:chExt cx="2933708" cy="840877"/>
          </a:xfrm>
        </p:grpSpPr>
        <p:grpSp>
          <p:nvGrpSpPr>
            <p:cNvPr id="11" name="组合 10"/>
            <p:cNvGrpSpPr/>
            <p:nvPr/>
          </p:nvGrpSpPr>
          <p:grpSpPr>
            <a:xfrm>
              <a:off x="5998127" y="1928443"/>
              <a:ext cx="2933708" cy="554699"/>
              <a:chOff x="5662568" y="2003944"/>
              <a:chExt cx="2933708" cy="55469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矩形 4"/>
                  <p:cNvSpPr/>
                  <p:nvPr/>
                </p:nvSpPr>
                <p:spPr>
                  <a:xfrm>
                    <a:off x="6476300" y="2025544"/>
                    <a:ext cx="1070282" cy="22579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"/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zh-CN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1200" i="0">
                                      <a:latin typeface="Cambria Math" panose="02040503050406030204" pitchFamily="18" charset="0"/>
                                    </a:rPr>
                                    <m:t>pubKey</m:t>
                                  </m:r>
                                </m:e>
                                <m:sub>
                                  <m:r>
                                    <a:rPr lang="zh-CN" altLang="en-US" sz="1200" i="1">
                                      <a:latin typeface="Cambria Math" panose="02040503050406030204" pitchFamily="18" charset="0"/>
                                    </a:rPr>
                                    <m:t>𝑆𝑒𝑟𝑣𝑒𝑟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>
              <p:sp>
                <p:nvSpPr>
                  <p:cNvPr id="5" name="矩形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6300" y="2025544"/>
                    <a:ext cx="1070282" cy="225793"/>
                  </a:xfrm>
                  <a:prstGeom prst="rect">
                    <a:avLst/>
                  </a:prstGeom>
                  <a:blipFill rotWithShape="1">
                    <a:blip r:embed="rId1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矩形 5"/>
              <p:cNvSpPr/>
              <p:nvPr/>
            </p:nvSpPr>
            <p:spPr>
              <a:xfrm>
                <a:off x="5662568" y="2013358"/>
                <a:ext cx="864066" cy="545285"/>
              </a:xfrm>
              <a:prstGeom prst="rect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Client</a:t>
                </a:r>
                <a:endParaRPr lang="zh-CN" altLang="en-US" dirty="0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7732210" y="2003944"/>
                <a:ext cx="864066" cy="545285"/>
              </a:xfrm>
              <a:prstGeom prst="rect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dk1"/>
                    </a:solidFill>
                  </a:rPr>
                  <a:t>Server</a:t>
                </a:r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9" name="直接箭头连接符 8"/>
              <p:cNvCxnSpPr>
                <a:stCxn id="6" idx="3"/>
                <a:endCxn id="7" idx="1"/>
              </p:cNvCxnSpPr>
              <p:nvPr/>
            </p:nvCxnSpPr>
            <p:spPr>
              <a:xfrm flipV="1">
                <a:off x="6526634" y="2276587"/>
                <a:ext cx="1205576" cy="94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文本框 11"/>
            <p:cNvSpPr txBox="1"/>
            <p:nvPr/>
          </p:nvSpPr>
          <p:spPr>
            <a:xfrm>
              <a:off x="7000715" y="2461543"/>
              <a:ext cx="9329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/>
                <a:t>LGSN</a:t>
              </a:r>
              <a:r>
                <a:rPr lang="zh-CN" altLang="en-US" sz="1400" b="1" dirty="0"/>
                <a:t>方案</a:t>
              </a:r>
              <a:endParaRPr lang="zh-CN" altLang="en-US" sz="1400" b="1" dirty="0"/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EKE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EKE-Encrypted Key Exchange</a:t>
            </a:r>
            <a:endParaRPr lang="en-US" altLang="zh-CN" dirty="0"/>
          </a:p>
          <a:p>
            <a:pPr lvl="1"/>
            <a:r>
              <a:rPr lang="en-US" altLang="zh-CN" dirty="0" err="1"/>
              <a:t>Bellovin</a:t>
            </a:r>
            <a:r>
              <a:rPr lang="en-US" altLang="zh-CN" dirty="0"/>
              <a:t> and Merritt</a:t>
            </a:r>
            <a:r>
              <a:rPr lang="zh-CN" altLang="en-US" dirty="0"/>
              <a:t>在</a:t>
            </a:r>
            <a:r>
              <a:rPr lang="en-US" altLang="zh-CN" dirty="0"/>
              <a:t>1992</a:t>
            </a:r>
            <a:r>
              <a:rPr lang="zh-CN" altLang="en-US" dirty="0"/>
              <a:t>年提出</a:t>
            </a:r>
            <a:endParaRPr lang="en-US" altLang="zh-CN" dirty="0"/>
          </a:p>
          <a:p>
            <a:pPr lvl="1"/>
            <a:r>
              <a:rPr lang="en-US" altLang="zh-CN" dirty="0"/>
              <a:t>Encrypted key exchange: Password-based protocols secure against dictionary attacks</a:t>
            </a:r>
            <a:endParaRPr lang="en-US" altLang="zh-CN" dirty="0"/>
          </a:p>
          <a:p>
            <a:pPr lvl="2"/>
            <a:r>
              <a:rPr lang="en-US" altLang="zh-CN" dirty="0"/>
              <a:t>IEEE Symposium on Research in Security and Privacy</a:t>
            </a:r>
            <a:endParaRPr lang="en-US" altLang="zh-CN" dirty="0"/>
          </a:p>
          <a:p>
            <a:r>
              <a:rPr lang="zh-CN" altLang="en-US" dirty="0"/>
              <a:t>基于口令的鉴别，一般都与密钥协商同时完成</a:t>
            </a:r>
            <a:endParaRPr lang="en-US" altLang="zh-CN" dirty="0"/>
          </a:p>
          <a:p>
            <a:pPr lvl="1"/>
            <a:r>
              <a:rPr lang="zh-CN" altLang="en-US" dirty="0"/>
              <a:t>或者说基于口令的密钥协商协议，同时完成了身份鉴别</a:t>
            </a:r>
            <a:endParaRPr lang="en-US" altLang="zh-CN" dirty="0"/>
          </a:p>
          <a:p>
            <a:pPr lvl="1"/>
            <a:r>
              <a:rPr lang="en-US" altLang="zh-CN" dirty="0"/>
              <a:t>Password-Authenticated Key Agreement (PAKE)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EKE</a:t>
            </a:r>
            <a:r>
              <a:rPr lang="zh-CN" altLang="en-US" dirty="0"/>
              <a:t>的基本过程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7097" y="1863196"/>
            <a:ext cx="3860317" cy="4801555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事先已共享口令</a:t>
            </a:r>
            <a:r>
              <a:rPr lang="en-US" altLang="zh-CN" sz="2400" dirty="0"/>
              <a:t>P</a:t>
            </a:r>
            <a:endParaRPr lang="en-US" altLang="zh-CN" sz="2400" dirty="0"/>
          </a:p>
          <a:p>
            <a:r>
              <a:rPr lang="zh-CN" altLang="en-US" sz="2400" dirty="0"/>
              <a:t>协议发起方</a:t>
            </a:r>
            <a:r>
              <a:rPr lang="en-US" altLang="zh-CN" sz="2400" dirty="0"/>
              <a:t>A</a:t>
            </a:r>
            <a:endParaRPr lang="en-US" altLang="zh-CN" sz="2400" dirty="0"/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随机生成临时公私钥对（</a:t>
            </a:r>
            <a:r>
              <a:rPr lang="en-US" altLang="zh-CN" sz="2000" dirty="0"/>
              <a:t> </a:t>
            </a:r>
            <a:r>
              <a:rPr lang="zh-CN" altLang="en-US" sz="2000" dirty="0"/>
              <a:t>公钥</a:t>
            </a:r>
            <a:r>
              <a:rPr lang="en-US" altLang="zh-CN" sz="2000" dirty="0"/>
              <a:t>E</a:t>
            </a:r>
            <a:r>
              <a:rPr lang="en-US" altLang="zh-CN" sz="2000" baseline="-25000" dirty="0"/>
              <a:t>A </a:t>
            </a:r>
            <a:r>
              <a:rPr lang="zh-CN" altLang="en-US" sz="2000" dirty="0"/>
              <a:t>、私钥</a:t>
            </a:r>
            <a:r>
              <a:rPr lang="en-US" altLang="zh-CN" sz="2000" dirty="0"/>
              <a:t>D</a:t>
            </a:r>
            <a:r>
              <a:rPr lang="en-US" altLang="zh-CN" sz="2000" baseline="-25000" dirty="0"/>
              <a:t>A </a:t>
            </a:r>
            <a:r>
              <a:rPr lang="zh-CN" altLang="en-US" sz="2000" dirty="0"/>
              <a:t>），用共享口令加密公钥</a:t>
            </a:r>
            <a:r>
              <a:rPr lang="en-US" altLang="zh-CN" sz="2000" dirty="0"/>
              <a:t>E</a:t>
            </a:r>
            <a:r>
              <a:rPr lang="en-US" altLang="zh-CN" sz="2000" baseline="-25000" dirty="0"/>
              <a:t>A</a:t>
            </a:r>
            <a:endParaRPr lang="en-US" altLang="zh-CN" sz="2000" dirty="0"/>
          </a:p>
          <a:p>
            <a:r>
              <a:rPr lang="zh-CN" altLang="en-US" sz="2400" dirty="0"/>
              <a:t>响应方</a:t>
            </a:r>
            <a:r>
              <a:rPr lang="en-US" altLang="zh-CN" sz="2400" dirty="0"/>
              <a:t>B</a:t>
            </a:r>
            <a:endParaRPr lang="en-US" altLang="zh-CN" sz="2400" dirty="0"/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解密出临时公钥</a:t>
            </a:r>
            <a:r>
              <a:rPr lang="en-US" altLang="zh-CN" sz="2000" dirty="0"/>
              <a:t>E</a:t>
            </a:r>
            <a:r>
              <a:rPr lang="en-US" altLang="zh-CN" sz="2000" baseline="-25000" dirty="0"/>
              <a:t>A </a:t>
            </a:r>
            <a:r>
              <a:rPr lang="zh-CN" altLang="en-US" sz="2000" dirty="0"/>
              <a:t>，并用</a:t>
            </a:r>
            <a:r>
              <a:rPr lang="en-US" altLang="zh-CN" sz="2000" dirty="0"/>
              <a:t>E</a:t>
            </a:r>
            <a:r>
              <a:rPr lang="en-US" altLang="zh-CN" sz="2000" baseline="-25000" dirty="0"/>
              <a:t>A</a:t>
            </a:r>
            <a:r>
              <a:rPr lang="zh-CN" altLang="en-US" sz="2000" dirty="0"/>
              <a:t>加密</a:t>
            </a:r>
            <a:r>
              <a:rPr lang="zh-CN" altLang="en-US" sz="2000" b="1" dirty="0">
                <a:solidFill>
                  <a:srgbClr val="0070C0"/>
                </a:solidFill>
              </a:rPr>
              <a:t>会话密钥</a:t>
            </a:r>
            <a:r>
              <a:rPr lang="en-US" altLang="zh-CN" sz="2000" dirty="0"/>
              <a:t>(</a:t>
            </a:r>
            <a:r>
              <a:rPr lang="zh-CN" altLang="en-US" sz="2000" dirty="0"/>
              <a:t>随机数</a:t>
            </a:r>
            <a:r>
              <a:rPr lang="en-US" altLang="zh-CN" sz="2000" dirty="0"/>
              <a:t>R)</a:t>
            </a:r>
            <a:r>
              <a:rPr lang="zh-CN" altLang="en-US" sz="2000" dirty="0"/>
              <a:t>发送给发起方</a:t>
            </a:r>
            <a:r>
              <a:rPr lang="en-US" altLang="zh-CN" sz="2000" dirty="0"/>
              <a:t>A</a:t>
            </a:r>
            <a:endParaRPr lang="en-US" altLang="zh-CN" sz="2000" dirty="0"/>
          </a:p>
          <a:p>
            <a:r>
              <a:rPr lang="zh-CN" altLang="en-US" sz="2400" dirty="0"/>
              <a:t>协议接下来还要做什么？</a:t>
            </a:r>
            <a:endParaRPr lang="en-US" altLang="zh-CN" sz="2400" dirty="0"/>
          </a:p>
          <a:p>
            <a:pPr marL="342900" lvl="1" indent="0">
              <a:buNone/>
            </a:pPr>
            <a:endParaRPr lang="en-US" altLang="zh-CN" sz="2000" dirty="0"/>
          </a:p>
          <a:p>
            <a:pPr lvl="1"/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4960" y="1863196"/>
            <a:ext cx="3754961" cy="3910372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EKE</a:t>
            </a:r>
            <a:r>
              <a:rPr lang="zh-CN" altLang="en-US" dirty="0"/>
              <a:t>的基本过程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848" y="2030292"/>
            <a:ext cx="4308231" cy="402336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EKE</a:t>
            </a:r>
            <a:r>
              <a:rPr lang="zh-CN" altLang="en-US" sz="2400" dirty="0"/>
              <a:t>鉴别登录</a:t>
            </a:r>
            <a:endParaRPr lang="en-US" altLang="zh-CN" sz="2400" dirty="0"/>
          </a:p>
          <a:p>
            <a:pPr lvl="1"/>
            <a:r>
              <a:rPr lang="zh-CN" altLang="en-US" sz="2000" dirty="0"/>
              <a:t>双方相互确认都得到相同的</a:t>
            </a:r>
            <a:r>
              <a:rPr lang="en-US" altLang="zh-CN" sz="2000" dirty="0"/>
              <a:t>R</a:t>
            </a:r>
            <a:endParaRPr lang="en-US" altLang="zh-CN" sz="2000" dirty="0"/>
          </a:p>
          <a:p>
            <a:pPr lvl="1"/>
            <a:r>
              <a:rPr lang="en-US" altLang="zh-CN" sz="2000" dirty="0"/>
              <a:t>R</a:t>
            </a:r>
            <a:r>
              <a:rPr lang="zh-CN" altLang="en-US" sz="2000" dirty="0"/>
              <a:t>将作为后续的会话密钥</a:t>
            </a:r>
            <a:endParaRPr lang="en-US" altLang="zh-CN" sz="2000" dirty="0"/>
          </a:p>
          <a:p>
            <a:r>
              <a:rPr lang="zh-CN" altLang="en-US" sz="2400" dirty="0"/>
              <a:t>会话密钥的引入和使用</a:t>
            </a:r>
            <a:endParaRPr lang="en-US" altLang="zh-CN" sz="2400" dirty="0"/>
          </a:p>
          <a:p>
            <a:pPr lvl="1"/>
            <a:r>
              <a:rPr lang="zh-CN" altLang="en-US" sz="2000" dirty="0"/>
              <a:t>不可穷举的对称算法密钥，一般而言，口令鉴别协议到“实现共享一次性的会话密钥即可</a:t>
            </a:r>
            <a:endParaRPr lang="en-US" altLang="zh-CN" sz="2000" dirty="0"/>
          </a:p>
          <a:p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1191" y="1868672"/>
            <a:ext cx="3754961" cy="3910372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EKE</a:t>
            </a:r>
            <a:r>
              <a:rPr lang="zh-CN" altLang="en-US" dirty="0"/>
              <a:t>的分析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845734"/>
            <a:ext cx="4822831" cy="44711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重要特点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A candidate password P</a:t>
            </a:r>
            <a:r>
              <a:rPr lang="en-US" altLang="zh-CN" dirty="0">
                <a:latin typeface="Arial" panose="020B0604020202090204"/>
              </a:rPr>
              <a:t>’</a:t>
            </a:r>
            <a:r>
              <a:rPr lang="en-US" altLang="zh-CN" dirty="0"/>
              <a:t> cannot be rejected without doing a brute-force attack on R.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accent2"/>
                </a:solidFill>
              </a:rPr>
              <a:t>对于</a:t>
            </a:r>
            <a:r>
              <a:rPr lang="en-US" altLang="zh-CN" dirty="0">
                <a:solidFill>
                  <a:schemeClr val="accent2"/>
                </a:solidFill>
              </a:rPr>
              <a:t>password</a:t>
            </a:r>
            <a:r>
              <a:rPr lang="zh-CN" altLang="en-US" dirty="0">
                <a:solidFill>
                  <a:schemeClr val="accent2"/>
                </a:solidFill>
              </a:rPr>
              <a:t>的穷举是否可行？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52552" y="2072033"/>
            <a:ext cx="3391448" cy="3531814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背景</a:t>
            </a:r>
            <a:endParaRPr lang="zh-CN" altLang="en-US" dirty="0"/>
          </a:p>
        </p:txBody>
      </p:sp>
      <p:sp>
        <p:nvSpPr>
          <p:cNvPr id="3075" name="内容占位符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9052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400" dirty="0"/>
              <a:t>鉴别</a:t>
            </a:r>
            <a:r>
              <a:rPr lang="en-US" altLang="zh-CN" sz="2400" dirty="0"/>
              <a:t>——</a:t>
            </a:r>
            <a:r>
              <a:rPr lang="zh-CN" altLang="en-US" sz="2400" dirty="0"/>
              <a:t>参与方证明自己所持有的身份（标识）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基于鉴别的结果</a:t>
            </a:r>
            <a:endParaRPr lang="en-US" altLang="zh-CN" sz="2400" dirty="0"/>
          </a:p>
          <a:p>
            <a:pPr lvl="1"/>
            <a:r>
              <a:rPr lang="zh-CN" altLang="en-US" sz="2000" dirty="0"/>
              <a:t>授权管理</a:t>
            </a:r>
            <a:endParaRPr lang="en-US" altLang="zh-CN" sz="2000" dirty="0"/>
          </a:p>
          <a:p>
            <a:pPr lvl="1"/>
            <a:r>
              <a:rPr lang="zh-CN" altLang="en-US" sz="2000" dirty="0"/>
              <a:t>访问控制</a:t>
            </a:r>
            <a:endParaRPr lang="en-US" altLang="zh-CN" sz="2000" dirty="0"/>
          </a:p>
          <a:p>
            <a:pPr lvl="1"/>
            <a:r>
              <a:rPr lang="zh-CN" altLang="en-US" sz="2000" dirty="0"/>
              <a:t>信息共享，如创建共享密钥（会话密钥）</a:t>
            </a:r>
            <a:endParaRPr lang="en-US" altLang="zh-CN" sz="2000" dirty="0"/>
          </a:p>
          <a:p>
            <a:r>
              <a:rPr lang="zh-CN" altLang="en-US" sz="2400" dirty="0"/>
              <a:t>需要：安全可靠的鉴别机制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grpSp>
        <p:nvGrpSpPr>
          <p:cNvPr id="4" name="组合 3"/>
          <p:cNvGrpSpPr/>
          <p:nvPr/>
        </p:nvGrpSpPr>
        <p:grpSpPr>
          <a:xfrm>
            <a:off x="4902156" y="4294200"/>
            <a:ext cx="4093857" cy="2434167"/>
            <a:chOff x="2350351" y="2924944"/>
            <a:chExt cx="6686145" cy="401834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350351" y="4482962"/>
              <a:ext cx="1638300" cy="2028825"/>
            </a:xfrm>
            <a:prstGeom prst="rect">
              <a:avLst/>
            </a:prstGeom>
          </p:spPr>
        </p:pic>
        <p:pic>
          <p:nvPicPr>
            <p:cNvPr id="6" name="内容占位符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8651" y="3959057"/>
              <a:ext cx="4297025" cy="298423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0596" y="2924944"/>
              <a:ext cx="1485900" cy="2019300"/>
            </a:xfrm>
            <a:prstGeom prst="rect">
              <a:avLst/>
            </a:prstGeom>
          </p:spPr>
        </p:pic>
        <p:cxnSp>
          <p:nvCxnSpPr>
            <p:cNvPr id="8" name="曲线连接符 7"/>
            <p:cNvCxnSpPr>
              <a:stCxn id="5" idx="0"/>
            </p:cNvCxnSpPr>
            <p:nvPr/>
          </p:nvCxnSpPr>
          <p:spPr>
            <a:xfrm rot="5400000" flipH="1" flipV="1">
              <a:off x="4955655" y="2121196"/>
              <a:ext cx="575612" cy="4147921"/>
            </a:xfrm>
            <a:prstGeom prst="curvedConnector2">
              <a:avLst/>
            </a:prstGeom>
            <a:ln>
              <a:prstDash val="dashDot"/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3690" y="1814289"/>
            <a:ext cx="7543801" cy="4694214"/>
          </a:xfrm>
        </p:spPr>
        <p:txBody>
          <a:bodyPr>
            <a:normAutofit/>
          </a:bodyPr>
          <a:lstStyle/>
          <a:p>
            <a:r>
              <a:rPr lang="zh-CN" altLang="en-US" sz="1950" dirty="0"/>
              <a:t>攻击者可以获得</a:t>
            </a:r>
            <a:r>
              <a:rPr lang="en-US" altLang="zh-CN" sz="1950" dirty="0"/>
              <a:t>P(E</a:t>
            </a:r>
            <a:r>
              <a:rPr lang="en-US" altLang="zh-CN" sz="1950" baseline="-25000" dirty="0"/>
              <a:t>A</a:t>
            </a:r>
            <a:r>
              <a:rPr lang="en-US" altLang="zh-CN" sz="1950" dirty="0"/>
              <a:t>),P(E</a:t>
            </a:r>
            <a:r>
              <a:rPr lang="en-US" altLang="zh-CN" sz="1950" baseline="-25000" dirty="0"/>
              <a:t>A</a:t>
            </a:r>
            <a:r>
              <a:rPr lang="en-US" altLang="zh-CN" sz="1950" dirty="0"/>
              <a:t>(R)), R(CH)</a:t>
            </a:r>
            <a:endParaRPr lang="en-US" altLang="zh-CN" sz="1950" dirty="0"/>
          </a:p>
          <a:p>
            <a:pPr lvl="1"/>
            <a:r>
              <a:rPr lang="zh-CN" altLang="en-US" sz="1650" dirty="0"/>
              <a:t>从少量的可能口令中选取</a:t>
            </a:r>
            <a:r>
              <a:rPr lang="en-US" altLang="zh-CN" sz="1650" dirty="0"/>
              <a:t>P</a:t>
            </a:r>
            <a:r>
              <a:rPr lang="en-US" altLang="zh-CN" sz="1650" dirty="0">
                <a:latin typeface="Arial" panose="020B0604020202090204"/>
              </a:rPr>
              <a:t>’</a:t>
            </a:r>
            <a:r>
              <a:rPr lang="zh-CN" altLang="en-US" sz="1650" dirty="0"/>
              <a:t>，穷举攻击：</a:t>
            </a:r>
            <a:endParaRPr lang="zh-CN" altLang="en-US" sz="1650" dirty="0"/>
          </a:p>
          <a:p>
            <a:pPr lvl="1"/>
            <a:r>
              <a:rPr lang="zh-CN" altLang="en-US" sz="1650" dirty="0"/>
              <a:t>得到</a:t>
            </a:r>
            <a:r>
              <a:rPr lang="zh-CN" altLang="en-US" sz="1650" dirty="0">
                <a:solidFill>
                  <a:schemeClr val="accent2"/>
                </a:solidFill>
              </a:rPr>
              <a:t>可能的</a:t>
            </a:r>
            <a:r>
              <a:rPr lang="en-US" altLang="zh-CN" sz="1650" dirty="0"/>
              <a:t>E</a:t>
            </a:r>
            <a:r>
              <a:rPr lang="en-US" altLang="zh-CN" sz="1650" baseline="-25000" dirty="0"/>
              <a:t>A</a:t>
            </a:r>
            <a:r>
              <a:rPr lang="zh-CN" altLang="en-US" sz="1650" dirty="0"/>
              <a:t>和</a:t>
            </a:r>
            <a:r>
              <a:rPr lang="en-US" altLang="zh-CN" sz="1650" dirty="0"/>
              <a:t>E</a:t>
            </a:r>
            <a:r>
              <a:rPr lang="en-US" altLang="zh-CN" sz="1650" baseline="-25000" dirty="0"/>
              <a:t>A</a:t>
            </a:r>
            <a:r>
              <a:rPr lang="en-US" altLang="zh-CN" sz="1650" dirty="0"/>
              <a:t>(R)</a:t>
            </a:r>
            <a:r>
              <a:rPr lang="zh-CN" altLang="en-US" sz="1650" dirty="0"/>
              <a:t>，但是对于</a:t>
            </a:r>
            <a:r>
              <a:rPr lang="en-US" altLang="zh-CN" sz="1650" dirty="0"/>
              <a:t>R(CH)</a:t>
            </a:r>
            <a:r>
              <a:rPr lang="zh-CN" altLang="en-US" sz="1650" dirty="0"/>
              <a:t>无法检验</a:t>
            </a:r>
            <a:endParaRPr lang="zh-CN" altLang="en-US" sz="1650" dirty="0"/>
          </a:p>
          <a:p>
            <a:pPr lvl="2"/>
            <a:r>
              <a:rPr lang="zh-CN" altLang="en-US" sz="1575" dirty="0"/>
              <a:t>无法利用</a:t>
            </a:r>
            <a:r>
              <a:rPr lang="en-US" altLang="zh-CN" sz="1575" dirty="0"/>
              <a:t>R</a:t>
            </a:r>
            <a:r>
              <a:rPr lang="zh-CN" altLang="en-US" sz="1575" dirty="0"/>
              <a:t>进一步的窃听</a:t>
            </a:r>
            <a:endParaRPr lang="zh-CN" altLang="en-US" sz="1575" dirty="0"/>
          </a:p>
          <a:p>
            <a:pPr lvl="2"/>
            <a:r>
              <a:rPr lang="zh-CN" altLang="en-US" sz="1575" dirty="0"/>
              <a:t>无法判断</a:t>
            </a:r>
            <a:r>
              <a:rPr lang="en-US" altLang="zh-CN" sz="1575" dirty="0"/>
              <a:t>P</a:t>
            </a:r>
            <a:r>
              <a:rPr lang="en-US" altLang="zh-CN" sz="1575" dirty="0">
                <a:latin typeface="Arial" panose="020B0604020202090204"/>
              </a:rPr>
              <a:t>’</a:t>
            </a:r>
            <a:r>
              <a:rPr lang="zh-CN" altLang="en-US" sz="1575" dirty="0"/>
              <a:t>的正确性</a:t>
            </a:r>
            <a:endParaRPr lang="zh-CN" altLang="en-US" sz="1575" dirty="0"/>
          </a:p>
          <a:p>
            <a:r>
              <a:rPr lang="zh-CN" altLang="en-US" sz="1950" dirty="0"/>
              <a:t>原因在于：引入随机数参与、并使用非对称密码算法</a:t>
            </a:r>
            <a:endParaRPr lang="zh-CN" altLang="en-US" sz="1950" dirty="0"/>
          </a:p>
          <a:p>
            <a:pPr lvl="1"/>
            <a:r>
              <a:rPr lang="zh-CN" altLang="en-US" sz="1650" dirty="0"/>
              <a:t>从口令穷举（计算量少）得到的结果（公钥</a:t>
            </a:r>
            <a:r>
              <a:rPr lang="en-US" altLang="zh-CN" sz="1650" dirty="0"/>
              <a:t>E</a:t>
            </a:r>
            <a:r>
              <a:rPr lang="en-US" altLang="zh-CN" sz="1650" baseline="-25000" dirty="0"/>
              <a:t>A</a:t>
            </a:r>
            <a:r>
              <a:rPr lang="zh-CN" altLang="en-US" sz="1650" dirty="0"/>
              <a:t>），无法检验其是否正确</a:t>
            </a:r>
            <a:endParaRPr lang="zh-CN" altLang="en-US" sz="1650" dirty="0"/>
          </a:p>
          <a:p>
            <a:pPr lvl="2"/>
            <a:r>
              <a:rPr lang="zh-CN" altLang="en-US" sz="1575" dirty="0"/>
              <a:t>因为无法从公钥推导得到私钥、以进一步得到</a:t>
            </a:r>
            <a:r>
              <a:rPr lang="en-US" altLang="zh-CN" sz="1575" dirty="0"/>
              <a:t>R</a:t>
            </a:r>
            <a:endParaRPr lang="en-US" altLang="zh-CN" sz="1575" dirty="0"/>
          </a:p>
          <a:p>
            <a:pPr lvl="1"/>
            <a:r>
              <a:rPr lang="zh-CN" altLang="en-US" sz="1650" dirty="0"/>
              <a:t>要判断</a:t>
            </a:r>
            <a:r>
              <a:rPr lang="en-US" altLang="zh-CN" sz="1650" dirty="0"/>
              <a:t>R</a:t>
            </a:r>
            <a:r>
              <a:rPr lang="zh-CN" altLang="en-US" sz="1650" dirty="0"/>
              <a:t>的正确性，只能是密码学的穷举攻击（计算量大）</a:t>
            </a:r>
            <a:endParaRPr lang="en-US" altLang="zh-CN" sz="1650" dirty="0"/>
          </a:p>
          <a:p>
            <a:pPr>
              <a:lnSpc>
                <a:spcPct val="90000"/>
              </a:lnSpc>
            </a:pPr>
            <a:r>
              <a:rPr lang="zh-CN" altLang="en-US" sz="2000" dirty="0">
                <a:solidFill>
                  <a:srgbClr val="0070C0"/>
                </a:solidFill>
              </a:rPr>
              <a:t>将对于</a:t>
            </a:r>
            <a:r>
              <a:rPr lang="en-US" altLang="zh-CN" sz="2000" dirty="0">
                <a:solidFill>
                  <a:srgbClr val="0070C0"/>
                </a:solidFill>
              </a:rPr>
              <a:t>Password</a:t>
            </a:r>
            <a:r>
              <a:rPr lang="zh-CN" altLang="en-US" sz="2000" dirty="0">
                <a:solidFill>
                  <a:srgbClr val="0070C0"/>
                </a:solidFill>
              </a:rPr>
              <a:t>的穷举，变为对于密钥</a:t>
            </a:r>
            <a:r>
              <a:rPr lang="en-US" altLang="zh-CN" sz="2000" dirty="0">
                <a:solidFill>
                  <a:srgbClr val="0070C0"/>
                </a:solidFill>
              </a:rPr>
              <a:t>R</a:t>
            </a:r>
            <a:r>
              <a:rPr lang="zh-CN" altLang="en-US" sz="2000" dirty="0">
                <a:solidFill>
                  <a:srgbClr val="0070C0"/>
                </a:solidFill>
              </a:rPr>
              <a:t>的穷举</a:t>
            </a:r>
            <a:endParaRPr lang="zh-CN" altLang="en-US" sz="2000" dirty="0">
              <a:solidFill>
                <a:srgbClr val="0070C0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en-US" sz="1800" dirty="0"/>
              <a:t>从可能穷举、到不可能穷举</a:t>
            </a:r>
            <a:endParaRPr lang="zh-CN" altLang="en-US" sz="1800" dirty="0"/>
          </a:p>
          <a:p>
            <a:pPr lvl="1">
              <a:lnSpc>
                <a:spcPct val="90000"/>
              </a:lnSpc>
            </a:pPr>
            <a:r>
              <a:rPr lang="zh-CN" altLang="en-US" sz="1800" dirty="0"/>
              <a:t>密钥空间的穷举是不可能的</a:t>
            </a:r>
            <a:endParaRPr lang="zh-CN" altLang="en-US" sz="1800" dirty="0"/>
          </a:p>
          <a:p>
            <a:endParaRPr lang="zh-CN" altLang="en-US" sz="205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85591" y="209676"/>
            <a:ext cx="2933939" cy="3055369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DH-EKE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845734"/>
            <a:ext cx="4248574" cy="4023360"/>
          </a:xfrm>
        </p:spPr>
        <p:txBody>
          <a:bodyPr/>
          <a:lstStyle/>
          <a:p>
            <a:r>
              <a:rPr lang="en-US" altLang="zh-CN" dirty="0"/>
              <a:t>EKE</a:t>
            </a:r>
            <a:r>
              <a:rPr lang="zh-CN" altLang="en-US" dirty="0"/>
              <a:t>协议可以采用公钥算法来实现</a:t>
            </a:r>
            <a:endParaRPr lang="en-US" altLang="zh-CN" dirty="0"/>
          </a:p>
          <a:p>
            <a:pPr lvl="1"/>
            <a:r>
              <a:rPr lang="zh-CN" altLang="en-US" dirty="0"/>
              <a:t>例如：</a:t>
            </a:r>
            <a:r>
              <a:rPr lang="en-US" altLang="zh-CN" dirty="0"/>
              <a:t>RSA</a:t>
            </a:r>
            <a:r>
              <a:rPr lang="zh-CN" altLang="en-US" dirty="0"/>
              <a:t>或者</a:t>
            </a:r>
            <a:r>
              <a:rPr lang="en-US" altLang="zh-CN" dirty="0" err="1"/>
              <a:t>ElGamal</a:t>
            </a:r>
            <a:endParaRPr lang="en-US" altLang="zh-CN" dirty="0"/>
          </a:p>
          <a:p>
            <a:r>
              <a:rPr lang="zh-CN" altLang="en-US" dirty="0"/>
              <a:t>也可基于</a:t>
            </a:r>
            <a:r>
              <a:rPr lang="en-US" altLang="zh-CN" dirty="0" err="1"/>
              <a:t>Diffie</a:t>
            </a:r>
            <a:r>
              <a:rPr lang="en-US" altLang="zh-CN" dirty="0"/>
              <a:t>-Hellman</a:t>
            </a:r>
            <a:r>
              <a:rPr lang="zh-CN" altLang="en-US" dirty="0"/>
              <a:t>密钥交换协议实现</a:t>
            </a:r>
            <a:endParaRPr lang="zh-CN" altLang="en-US" dirty="0"/>
          </a:p>
          <a:p>
            <a:pPr lvl="1"/>
            <a:r>
              <a:rPr lang="zh-CN" altLang="en-US" dirty="0"/>
              <a:t>即为</a:t>
            </a:r>
            <a:r>
              <a:rPr lang="en-US" altLang="zh-CN" dirty="0"/>
              <a:t>DH-EKE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4960" y="1863196"/>
            <a:ext cx="3754961" cy="3910372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DH-EKE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 err="1"/>
              <a:t>Diffie</a:t>
            </a:r>
            <a:r>
              <a:rPr lang="en-US" altLang="zh-CN" dirty="0"/>
              <a:t>-Hellman</a:t>
            </a:r>
            <a:r>
              <a:rPr lang="zh-CN" altLang="en-US" dirty="0"/>
              <a:t>密钥交换实现</a:t>
            </a:r>
            <a:r>
              <a:rPr lang="en-US" altLang="zh-CN" dirty="0"/>
              <a:t>EKE</a:t>
            </a:r>
            <a:r>
              <a:rPr lang="zh-CN" altLang="en-US" dirty="0"/>
              <a:t>协议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247710" y="3137006"/>
            <a:ext cx="2880320" cy="32129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467722" y="3913923"/>
            <a:ext cx="2490105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927230" y="3137006"/>
            <a:ext cx="2880320" cy="32129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122337" y="3405927"/>
            <a:ext cx="2490105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889535" y="2731415"/>
            <a:ext cx="9557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b="1" dirty="0"/>
              <a:t>用户</a:t>
            </a:r>
            <a:r>
              <a:rPr lang="en-US" altLang="zh-CN" sz="2200" b="1" dirty="0"/>
              <a:t>A</a:t>
            </a:r>
            <a:endParaRPr lang="zh-CN" altLang="en-US" sz="22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6210015" y="2731414"/>
            <a:ext cx="9108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b="1" dirty="0"/>
              <a:t>用户</a:t>
            </a:r>
            <a:r>
              <a:rPr lang="en-US" altLang="zh-CN" sz="2200" b="1" dirty="0"/>
              <a:t>B</a:t>
            </a:r>
            <a:endParaRPr lang="zh-CN" altLang="en-US" sz="2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1122337" y="3417453"/>
                <a:ext cx="249010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200" b="1" dirty="0"/>
                  <a:t>产生随机数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200" b="1" i="1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altLang="zh-CN" sz="2200" b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200" b="1" i="1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endParaRPr lang="zh-CN" altLang="en-US" sz="2200" b="1" dirty="0"/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337" y="3417453"/>
                <a:ext cx="2490105" cy="430887"/>
              </a:xfrm>
              <a:prstGeom prst="rect">
                <a:avLst/>
              </a:prstGeom>
              <a:blipFill rotWithShape="1">
                <a:blip r:embed="rId1"/>
                <a:stretch>
                  <a:fillRect l="-12" t="-120" r="23" b="-17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/>
              <p:cNvSpPr txBox="1"/>
              <p:nvPr/>
            </p:nvSpPr>
            <p:spPr>
              <a:xfrm>
                <a:off x="959215" y="4080440"/>
                <a:ext cx="2816348" cy="436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200" b="1" dirty="0"/>
                  <a:t>计算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altLang="zh-CN" sz="22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  <m:r>
                          <a:rPr lang="en-US" altLang="zh-CN" sz="22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200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sSub>
                          <m:sSubPr>
                            <m:ctrlPr>
                              <a:rPr lang="en-US" altLang="zh-CN" sz="2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2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</m:sup>
                    </m:sSup>
                    <m:r>
                      <a:rPr lang="en-US" altLang="zh-CN" sz="22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1" i="1">
                        <a:latin typeface="Cambria Math" panose="02040503050406030204" pitchFamily="18" charset="0"/>
                      </a:rPr>
                      <m:t>𝒎𝒐𝒅</m:t>
                    </m:r>
                    <m:r>
                      <a:rPr lang="en-US" altLang="zh-CN" sz="22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1" i="1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endParaRPr lang="zh-CN" altLang="en-US" sz="2200" b="1" dirty="0"/>
              </a:p>
            </p:txBody>
          </p:sp>
        </mc:Choice>
        <mc:Fallback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215" y="4080440"/>
                <a:ext cx="2816348" cy="436979"/>
              </a:xfrm>
              <a:prstGeom prst="rect">
                <a:avLst/>
              </a:prstGeom>
              <a:blipFill rotWithShape="1">
                <a:blip r:embed="rId2"/>
                <a:stretch>
                  <a:fillRect l="-13" t="-129" r="17" b="-2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/>
              <p:cNvSpPr txBox="1"/>
              <p:nvPr/>
            </p:nvSpPr>
            <p:spPr>
              <a:xfrm>
                <a:off x="5311683" y="4611080"/>
                <a:ext cx="2951001" cy="436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200" b="1" dirty="0"/>
                  <a:t>计算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altLang="zh-CN" sz="2200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  <m:r>
                          <a:rPr lang="en-US" altLang="zh-CN" sz="22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200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sSub>
                          <m:sSubPr>
                            <m:ctrlPr>
                              <a:rPr lang="en-US" altLang="zh-CN" sz="2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200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</m:sup>
                    </m:sSup>
                    <m:r>
                      <a:rPr lang="en-US" altLang="zh-CN" sz="22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1" i="1">
                        <a:latin typeface="Cambria Math" panose="02040503050406030204" pitchFamily="18" charset="0"/>
                      </a:rPr>
                      <m:t>𝒎𝒐𝒅</m:t>
                    </m:r>
                    <m:r>
                      <a:rPr lang="en-US" altLang="zh-CN" sz="22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1" i="1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endParaRPr lang="zh-CN" altLang="en-US" sz="2200" b="1" dirty="0"/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683" y="4611080"/>
                <a:ext cx="2951001" cy="436979"/>
              </a:xfrm>
              <a:prstGeom prst="rect">
                <a:avLst/>
              </a:prstGeom>
              <a:blipFill rotWithShape="1">
                <a:blip r:embed="rId3"/>
                <a:stretch>
                  <a:fillRect l="-18" t="-79" r="2" b="-3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5548814" y="3921509"/>
                <a:ext cx="250292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200" b="1" dirty="0"/>
                  <a:t>产生随机数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200" b="1" i="1"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altLang="zh-CN" sz="2200" b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200" b="1" i="1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endParaRPr lang="zh-CN" altLang="en-US" sz="2200" b="1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814" y="3921509"/>
                <a:ext cx="2502929" cy="430887"/>
              </a:xfrm>
              <a:prstGeom prst="rect">
                <a:avLst/>
              </a:prstGeom>
              <a:blipFill rotWithShape="1">
                <a:blip r:embed="rId4"/>
                <a:stretch>
                  <a:fillRect l="-7" t="-89" r="23" b="-1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/>
              <p:cNvSpPr txBox="1"/>
              <p:nvPr/>
            </p:nvSpPr>
            <p:spPr>
              <a:xfrm>
                <a:off x="822959" y="5425833"/>
                <a:ext cx="3088859" cy="436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200" b="1" dirty="0"/>
                  <a:t>计算</a:t>
                </a:r>
                <a14:m>
                  <m:oMath xmlns:m="http://schemas.openxmlformats.org/officeDocument/2006/math">
                    <m:r>
                      <a:rPr lang="en-US" altLang="zh-CN" sz="2200" b="1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>
                            <a:latin typeface="Cambria Math" panose="02040503050406030204" pitchFamily="18" charset="0"/>
                          </a:rPr>
                          <m:t>𝑲</m:t>
                        </m:r>
                        <m:r>
                          <a:rPr lang="en-US" altLang="zh-CN" sz="2200" b="1" i="1">
                            <a:latin typeface="Cambria Math" panose="02040503050406030204" pitchFamily="18" charset="0"/>
                          </a:rPr>
                          <m:t>=(</m:t>
                        </m:r>
                        <m:sSub>
                          <m:sSubPr>
                            <m:ctrlPr>
                              <a:rPr lang="en-US" altLang="zh-CN" sz="2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altLang="zh-CN" sz="2200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  <m:r>
                          <a:rPr lang="en-US" altLang="zh-CN" sz="22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sSub>
                          <m:sSubPr>
                            <m:ctrlPr>
                              <a:rPr lang="en-US" altLang="zh-CN" sz="2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2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</m:sup>
                    </m:sSup>
                    <m:r>
                      <a:rPr lang="en-US" altLang="zh-CN" sz="2200" b="1" i="1">
                        <a:latin typeface="Cambria Math" panose="02040503050406030204" pitchFamily="18" charset="0"/>
                      </a:rPr>
                      <m:t>𝒎𝒐𝒅</m:t>
                    </m:r>
                    <m:r>
                      <a:rPr lang="en-US" altLang="zh-CN" sz="22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1" i="1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endParaRPr lang="zh-CN" altLang="en-US" sz="2200" b="1" dirty="0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5425833"/>
                <a:ext cx="3088859" cy="436979"/>
              </a:xfrm>
              <a:prstGeom prst="rect">
                <a:avLst/>
              </a:prstGeom>
              <a:blipFill rotWithShape="1">
                <a:blip r:embed="rId5"/>
                <a:stretch>
                  <a:fillRect l="-21" t="-90" r="7" b="-3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/>
              <p:cNvSpPr txBox="1"/>
              <p:nvPr/>
            </p:nvSpPr>
            <p:spPr>
              <a:xfrm>
                <a:off x="5143440" y="5422602"/>
                <a:ext cx="3197863" cy="436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200" b="1" dirty="0" smtClean="0"/>
                  <a:t>计算</a:t>
                </a:r>
                <a14:m>
                  <m:oMath xmlns:m="http://schemas.openxmlformats.org/officeDocument/2006/math">
                    <m:r>
                      <a:rPr lang="en-US" altLang="zh-CN" sz="2200" b="1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>
                            <a:latin typeface="Cambria Math" panose="02040503050406030204" pitchFamily="18" charset="0"/>
                          </a:rPr>
                          <m:t>𝑲</m:t>
                        </m:r>
                        <m:r>
                          <a:rPr lang="en-US" altLang="zh-CN" sz="2200" b="1" i="1">
                            <a:latin typeface="Cambria Math" panose="02040503050406030204" pitchFamily="18" charset="0"/>
                          </a:rPr>
                          <m:t>=(</m:t>
                        </m:r>
                        <m:sSub>
                          <m:sSubPr>
                            <m:ctrlPr>
                              <a:rPr lang="en-US" altLang="zh-CN" sz="2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altLang="zh-CN" sz="22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  <m:r>
                          <a:rPr lang="en-US" altLang="zh-CN" sz="22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sSub>
                          <m:sSubPr>
                            <m:ctrlPr>
                              <a:rPr lang="en-US" altLang="zh-CN" sz="2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200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</m:sup>
                    </m:sSup>
                    <m:r>
                      <a:rPr lang="en-US" altLang="zh-CN" sz="2200" b="1" i="1">
                        <a:latin typeface="Cambria Math" panose="02040503050406030204" pitchFamily="18" charset="0"/>
                      </a:rPr>
                      <m:t>𝒎𝒐𝒅</m:t>
                    </m:r>
                    <m:r>
                      <a:rPr lang="en-US" altLang="zh-CN" sz="22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1" i="1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endParaRPr lang="zh-CN" altLang="en-US" sz="2200" b="1" dirty="0"/>
              </a:p>
            </p:txBody>
          </p:sp>
        </mc:Choice>
        <mc:Fallback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40" y="5422602"/>
                <a:ext cx="3197863" cy="436979"/>
              </a:xfrm>
              <a:prstGeom prst="rect">
                <a:avLst/>
              </a:prstGeom>
              <a:blipFill rotWithShape="1">
                <a:blip r:embed="rId6"/>
                <a:stretch>
                  <a:fillRect l="-18" t="-77" r="18" b="-3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接箭头连接符 35"/>
          <p:cNvCxnSpPr>
            <a:endCxn id="24" idx="1"/>
          </p:cNvCxnSpPr>
          <p:nvPr/>
        </p:nvCxnSpPr>
        <p:spPr>
          <a:xfrm>
            <a:off x="3807550" y="4352396"/>
            <a:ext cx="1440160" cy="391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3807550" y="5048059"/>
            <a:ext cx="1440160" cy="3745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矩形 37"/>
              <p:cNvSpPr/>
              <p:nvPr/>
            </p:nvSpPr>
            <p:spPr>
              <a:xfrm>
                <a:off x="4291015" y="4092961"/>
                <a:ext cx="6270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015" y="4092961"/>
                <a:ext cx="627030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51" t="-84" r="96" b="-26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矩形 38"/>
              <p:cNvSpPr/>
              <p:nvPr/>
            </p:nvSpPr>
            <p:spPr>
              <a:xfrm>
                <a:off x="4311606" y="4713597"/>
                <a:ext cx="6398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606" y="4713597"/>
                <a:ext cx="639854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92" t="-136" r="57" b="-26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本框 39"/>
          <p:cNvSpPr txBox="1"/>
          <p:nvPr/>
        </p:nvSpPr>
        <p:spPr>
          <a:xfrm>
            <a:off x="4197934" y="3139057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秘密</a:t>
            </a:r>
            <a:endParaRPr lang="en-US" altLang="zh-CN" sz="2400" dirty="0"/>
          </a:p>
          <a:p>
            <a:r>
              <a:rPr lang="zh-CN" altLang="en-US" sz="2400" dirty="0"/>
              <a:t>数据</a:t>
            </a:r>
            <a:endParaRPr lang="zh-CN" altLang="en-US" sz="2400" dirty="0"/>
          </a:p>
        </p:txBody>
      </p:sp>
      <p:cxnSp>
        <p:nvCxnSpPr>
          <p:cNvPr id="41" name="直接箭头连接符 40"/>
          <p:cNvCxnSpPr>
            <a:stCxn id="40" idx="1"/>
            <a:endCxn id="30" idx="3"/>
          </p:cNvCxnSpPr>
          <p:nvPr/>
        </p:nvCxnSpPr>
        <p:spPr>
          <a:xfrm flipH="1">
            <a:off x="3612441" y="3554556"/>
            <a:ext cx="585492" cy="78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40" idx="3"/>
            <a:endCxn id="25" idx="1"/>
          </p:cNvCxnSpPr>
          <p:nvPr/>
        </p:nvCxnSpPr>
        <p:spPr>
          <a:xfrm>
            <a:off x="4998153" y="3554556"/>
            <a:ext cx="469569" cy="574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444500" y="1085850"/>
          <a:ext cx="8524875" cy="543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Visio" r:id="rId1" imgW="5059680" imgH="3220720" progId="Visio.Drawing.11">
                  <p:embed/>
                </p:oleObj>
              </mc:Choice>
              <mc:Fallback>
                <p:oleObj name="Visio" r:id="rId1" imgW="5059680" imgH="3220720" progId="Visio.Drawing.11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" y="1085850"/>
                        <a:ext cx="8524875" cy="5438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内容占位符 2"/>
          <p:cNvSpPr txBox="1"/>
          <p:nvPr/>
        </p:nvSpPr>
        <p:spPr>
          <a:xfrm>
            <a:off x="5533743" y="5767252"/>
            <a:ext cx="3212976" cy="3193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>
            <a:normAutofit fontScale="92500" lnSpcReduction="20000"/>
          </a:bodyPr>
          <a:lstStyle/>
          <a:p>
            <a:pPr marL="0" lvl="1">
              <a:spcBef>
                <a:spcPct val="20000"/>
              </a:spcBef>
              <a:buClr>
                <a:schemeClr val="tx2"/>
              </a:buClr>
              <a:buSzPct val="50000"/>
              <a:defRPr/>
            </a:pPr>
            <a:r>
              <a:rPr lang="en-US" altLang="zh-CN" dirty="0" err="1"/>
              <a:t>Nb</a:t>
            </a:r>
            <a:r>
              <a:rPr lang="zh-CN" altLang="en-US" dirty="0"/>
              <a:t>用于密钥协商完成后的确认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4463" y="726884"/>
            <a:ext cx="1919212" cy="472841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DH-EKE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DH-EKE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可以看到，在上述通信过程中，被动攻击者不可能穷举验证某一个候选口令</a:t>
            </a:r>
            <a:r>
              <a:rPr lang="en-US" altLang="zh-CN" dirty="0"/>
              <a:t>P’</a:t>
            </a:r>
            <a:r>
              <a:rPr lang="zh-CN" altLang="en-US" dirty="0"/>
              <a:t>是否正确</a:t>
            </a:r>
            <a:endParaRPr lang="zh-CN" altLang="en-US" dirty="0"/>
          </a:p>
          <a:p>
            <a:pPr lvl="1"/>
            <a:r>
              <a:rPr lang="zh-CN" altLang="en-US" dirty="0"/>
              <a:t>因为所有用</a:t>
            </a:r>
            <a:r>
              <a:rPr lang="en-US" altLang="zh-CN" dirty="0"/>
              <a:t>P’</a:t>
            </a:r>
            <a:r>
              <a:rPr lang="zh-CN" altLang="en-US" dirty="0"/>
              <a:t>来加密的信息，都是“等同于随机数”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EKE</a:t>
            </a:r>
            <a:r>
              <a:rPr lang="zh-CN" altLang="en-US" dirty="0"/>
              <a:t>没有解决的问题？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EKE/DH-EKE</a:t>
            </a:r>
            <a:r>
              <a:rPr lang="zh-CN" altLang="en-US" dirty="0"/>
              <a:t>解决的问题</a:t>
            </a:r>
            <a:endParaRPr lang="en-US" altLang="zh-CN" dirty="0"/>
          </a:p>
          <a:p>
            <a:pPr lvl="1"/>
            <a:r>
              <a:rPr lang="zh-CN" altLang="en-US" dirty="0"/>
              <a:t>被动攻击者存在的情况下，窃取通信数据，无法通过遍历</a:t>
            </a:r>
            <a:r>
              <a:rPr lang="en-US" altLang="zh-CN" dirty="0"/>
              <a:t>password</a:t>
            </a:r>
            <a:r>
              <a:rPr lang="zh-CN" altLang="en-US" dirty="0"/>
              <a:t>确认真正的</a:t>
            </a:r>
            <a:r>
              <a:rPr lang="en-US" altLang="zh-CN" dirty="0"/>
              <a:t>password</a:t>
            </a:r>
            <a:endParaRPr lang="en-US" altLang="zh-CN" dirty="0"/>
          </a:p>
          <a:p>
            <a:r>
              <a:rPr lang="en-US" altLang="zh-CN" dirty="0"/>
              <a:t>EKE/DH-EKE</a:t>
            </a:r>
            <a:r>
              <a:rPr lang="zh-CN" altLang="en-US" dirty="0"/>
              <a:t>的局限性</a:t>
            </a:r>
            <a:endParaRPr lang="en-US" altLang="zh-CN" dirty="0"/>
          </a:p>
          <a:p>
            <a:pPr lvl="1"/>
            <a:r>
              <a:rPr lang="zh-CN" altLang="en-US" dirty="0"/>
              <a:t>通信双方共享口令的明文，存在风险</a:t>
            </a:r>
            <a:endParaRPr lang="en-US" altLang="zh-CN" dirty="0"/>
          </a:p>
          <a:p>
            <a:pPr lvl="2"/>
            <a:r>
              <a:rPr lang="zh-CN" altLang="en-US" dirty="0"/>
              <a:t>服务器的用户账号泄露，如</a:t>
            </a:r>
            <a:r>
              <a:rPr lang="en-US" altLang="zh-CN" dirty="0"/>
              <a:t>CSDN</a:t>
            </a:r>
            <a:r>
              <a:rPr lang="zh-CN" altLang="en-US" dirty="0"/>
              <a:t>和天涯口令数据库泄露</a:t>
            </a:r>
            <a:endParaRPr lang="zh-CN" altLang="en-US" dirty="0"/>
          </a:p>
          <a:p>
            <a:pPr lvl="2"/>
            <a:r>
              <a:rPr lang="zh-CN" altLang="en-US" dirty="0"/>
              <a:t>基于泄露的用户信息，撞库变得可行</a:t>
            </a:r>
            <a:endParaRPr lang="en-US" altLang="zh-CN" dirty="0"/>
          </a:p>
          <a:p>
            <a:pPr lvl="3"/>
            <a:r>
              <a:rPr lang="zh-CN" altLang="en-US" dirty="0"/>
              <a:t>用户通常使用相同的口令，用于不同的系统</a:t>
            </a:r>
            <a:endParaRPr lang="zh-CN" altLang="en-US" dirty="0"/>
          </a:p>
          <a:p>
            <a:r>
              <a:rPr lang="zh-CN" altLang="en-US" dirty="0"/>
              <a:t>服务器是否可以不掌握口令明文？</a:t>
            </a:r>
            <a:endParaRPr lang="en-US" altLang="zh-CN" dirty="0"/>
          </a:p>
          <a:p>
            <a:pPr lvl="1"/>
            <a:r>
              <a:rPr lang="en-US" altLang="zh-CN" dirty="0"/>
              <a:t>verifier-based</a:t>
            </a:r>
            <a:r>
              <a:rPr lang="zh-CN" altLang="en-US" dirty="0"/>
              <a:t>协议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verifier-based</a:t>
            </a:r>
            <a:r>
              <a:rPr lang="zh-CN" altLang="en-US" dirty="0"/>
              <a:t>协议</a:t>
            </a:r>
            <a:endParaRPr lang="zh-CN" altLang="en-US" dirty="0"/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lnSpc>
                <a:spcPct val="120000"/>
              </a:lnSpc>
            </a:pPr>
            <a:r>
              <a:rPr lang="zh-CN" altLang="en-US" dirty="0"/>
              <a:t>仅要求服务器端存储一个与用户口令对应的</a:t>
            </a:r>
            <a:r>
              <a:rPr lang="en-US" altLang="zh-CN" dirty="0"/>
              <a:t>verifier</a:t>
            </a:r>
            <a:endParaRPr lang="en-US" altLang="zh-CN" dirty="0"/>
          </a:p>
          <a:p>
            <a:pPr marL="757555" lvl="1" indent="-457200">
              <a:lnSpc>
                <a:spcPct val="120000"/>
              </a:lnSpc>
            </a:pPr>
            <a:r>
              <a:rPr lang="zh-CN" altLang="en-US" dirty="0"/>
              <a:t>不直接存储口令</a:t>
            </a:r>
            <a:endParaRPr lang="en-US" altLang="zh-CN" dirty="0"/>
          </a:p>
          <a:p>
            <a:pPr marL="757555" lvl="1" indent="-457200">
              <a:lnSpc>
                <a:spcPct val="120000"/>
              </a:lnSpc>
            </a:pPr>
            <a:r>
              <a:rPr lang="zh-CN" altLang="en-US" dirty="0"/>
              <a:t>口令经过</a:t>
            </a:r>
            <a:r>
              <a:rPr lang="zh-CN" altLang="en-US" dirty="0">
                <a:solidFill>
                  <a:srgbClr val="FF0000"/>
                </a:solidFill>
              </a:rPr>
              <a:t>单向计算</a:t>
            </a:r>
            <a:r>
              <a:rPr lang="zh-CN" altLang="en-US" dirty="0"/>
              <a:t>，得到</a:t>
            </a:r>
            <a:r>
              <a:rPr lang="en-US" altLang="zh-CN" dirty="0"/>
              <a:t>verifier</a:t>
            </a:r>
            <a:endParaRPr lang="en-US" altLang="zh-CN" dirty="0"/>
          </a:p>
          <a:p>
            <a:pPr marL="457200" indent="-457200">
              <a:lnSpc>
                <a:spcPct val="120000"/>
              </a:lnSpc>
            </a:pPr>
            <a:r>
              <a:rPr lang="zh-CN" altLang="en-US" dirty="0"/>
              <a:t>通过验证</a:t>
            </a:r>
            <a:r>
              <a:rPr lang="en-US" altLang="zh-CN" dirty="0"/>
              <a:t>verifier</a:t>
            </a:r>
            <a:r>
              <a:rPr lang="zh-CN" altLang="en-US" dirty="0"/>
              <a:t>证明用户的身份</a:t>
            </a:r>
            <a:endParaRPr lang="zh-CN" altLang="en-US" dirty="0"/>
          </a:p>
          <a:p>
            <a:pPr marL="457200" indent="-457200">
              <a:lnSpc>
                <a:spcPct val="120000"/>
              </a:lnSpc>
            </a:pPr>
            <a:r>
              <a:rPr lang="zh-CN" altLang="en-US" dirty="0"/>
              <a:t>优点</a:t>
            </a:r>
            <a:endParaRPr lang="zh-CN" altLang="en-US" dirty="0"/>
          </a:p>
          <a:p>
            <a:pPr marL="742950" lvl="1" indent="-400050">
              <a:lnSpc>
                <a:spcPct val="120000"/>
              </a:lnSpc>
            </a:pPr>
            <a:r>
              <a:rPr lang="zh-CN" altLang="en-US" dirty="0"/>
              <a:t>一旦口令数据库被攻击导致口令相关信息泄漏，只泄露</a:t>
            </a:r>
            <a:r>
              <a:rPr lang="en-US" altLang="zh-CN" dirty="0"/>
              <a:t>verifier</a:t>
            </a:r>
            <a:r>
              <a:rPr lang="zh-CN" altLang="en-US" dirty="0"/>
              <a:t>，不会立刻导致口令的泄露</a:t>
            </a:r>
            <a:endParaRPr lang="zh-CN" altLang="en-US" dirty="0"/>
          </a:p>
          <a:p>
            <a:pPr marL="742950" lvl="1" indent="-400050">
              <a:lnSpc>
                <a:spcPct val="120000"/>
              </a:lnSpc>
            </a:pPr>
            <a:r>
              <a:rPr lang="zh-CN" altLang="en-US" dirty="0"/>
              <a:t>相同的口令在不同的服务器端，可能是不同的</a:t>
            </a:r>
            <a:r>
              <a:rPr lang="en-US" altLang="zh-CN" dirty="0"/>
              <a:t>verifier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verifier-based</a:t>
            </a:r>
            <a:r>
              <a:rPr lang="zh-CN" altLang="en-US" dirty="0"/>
              <a:t>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口令</a:t>
            </a:r>
            <a:r>
              <a:rPr lang="en-US" altLang="zh-CN" dirty="0"/>
              <a:t>—</a:t>
            </a:r>
            <a:r>
              <a:rPr lang="zh-CN" altLang="en-US" dirty="0"/>
              <a:t>类似于私钥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但是受用户可记忆能力的限制，口令的熵是有限的</a:t>
            </a:r>
            <a:endParaRPr lang="zh-CN" altLang="en-US" dirty="0"/>
          </a:p>
          <a:p>
            <a:pPr>
              <a:lnSpc>
                <a:spcPct val="120000"/>
              </a:lnSpc>
            </a:pPr>
            <a:r>
              <a:rPr lang="en-US" altLang="zh-CN" dirty="0"/>
              <a:t>Verifier—</a:t>
            </a:r>
            <a:r>
              <a:rPr lang="zh-CN" altLang="en-US" dirty="0"/>
              <a:t>类似于公钥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verifier</a:t>
            </a:r>
            <a:r>
              <a:rPr lang="zh-CN" altLang="en-US" dirty="0"/>
              <a:t>可以通过口令比较容易的计算获得，但是从</a:t>
            </a:r>
            <a:r>
              <a:rPr lang="en-US" altLang="zh-CN" dirty="0"/>
              <a:t>verifier</a:t>
            </a:r>
            <a:r>
              <a:rPr lang="zh-CN" altLang="en-US" dirty="0"/>
              <a:t>中获取口令是计算不可行的，从这一点上来看</a:t>
            </a:r>
            <a:r>
              <a:rPr lang="en-US" altLang="zh-CN" dirty="0"/>
              <a:t>verifier</a:t>
            </a:r>
            <a:r>
              <a:rPr lang="zh-CN" altLang="en-US" dirty="0"/>
              <a:t>与公钥具有相似的数学性质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但是</a:t>
            </a:r>
            <a:r>
              <a:rPr lang="en-US" altLang="zh-CN" dirty="0"/>
              <a:t>verifier</a:t>
            </a:r>
            <a:r>
              <a:rPr lang="zh-CN" altLang="en-US" dirty="0"/>
              <a:t>并不是公开的内容，而是由服务器端作为秘密保存的。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b="1" dirty="0"/>
              <a:t>二者之间的计算是单向性</a:t>
            </a:r>
            <a:endParaRPr lang="en-US" altLang="zh-CN" b="1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从口令计算</a:t>
            </a:r>
            <a:r>
              <a:rPr lang="en-US" altLang="zh-CN" dirty="0"/>
              <a:t>Verifier</a:t>
            </a:r>
            <a:r>
              <a:rPr lang="zh-CN" altLang="en-US" dirty="0"/>
              <a:t>是可行；反之不可行</a:t>
            </a:r>
            <a:endParaRPr lang="zh-CN" altLang="en-US" dirty="0"/>
          </a:p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6987941" y="702644"/>
                <a:ext cx="1886552" cy="91440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ECC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算法密钥：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    - 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私钥：</a:t>
                </a:r>
                <a:r>
                  <a:rPr lang="en-US" altLang="zh-CN" sz="16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en-US" altLang="zh-CN" sz="1600" b="1" dirty="0">
                    <a:solidFill>
                      <a:schemeClr val="tx1"/>
                    </a:solidFill>
                  </a:rPr>
                  <a:t>   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-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公钥：</a:t>
                </a:r>
                <a14:m>
                  <m:oMath xmlns:m="http://schemas.openxmlformats.org/officeDocument/2006/math">
                    <m:r>
                      <a:rPr lang="en-US" altLang="zh-CN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altLang="zh-CN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zh-CN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zh-CN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7941" y="702644"/>
                <a:ext cx="1886552" cy="914400"/>
              </a:xfrm>
              <a:prstGeom prst="rect">
                <a:avLst/>
              </a:prstGeom>
              <a:blipFill rotWithShape="1">
                <a:blip r:embed="rId1"/>
                <a:stretch>
                  <a:fillRect l="-425" t="-870" r="-418" b="-866"/>
                </a:stretch>
              </a:blip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A-EKE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A-EKE</a:t>
            </a:r>
            <a:r>
              <a:rPr lang="zh-CN" altLang="en-US" dirty="0"/>
              <a:t>：</a:t>
            </a:r>
            <a:r>
              <a:rPr lang="en-US" altLang="zh-CN" dirty="0"/>
              <a:t>Augmented EKE</a:t>
            </a:r>
            <a:r>
              <a:rPr lang="zh-CN" altLang="en-US" dirty="0"/>
              <a:t>加强的</a:t>
            </a:r>
            <a:r>
              <a:rPr lang="en-US" altLang="zh-CN" dirty="0"/>
              <a:t>EKE</a:t>
            </a:r>
            <a:endParaRPr lang="en-US" altLang="zh-CN" dirty="0"/>
          </a:p>
          <a:p>
            <a:pPr lvl="1"/>
            <a:r>
              <a:rPr lang="en-US" altLang="zh-CN" dirty="0" err="1"/>
              <a:t>Bellovin</a:t>
            </a:r>
            <a:r>
              <a:rPr lang="en-US" altLang="zh-CN" dirty="0"/>
              <a:t> and Merritt</a:t>
            </a:r>
            <a:r>
              <a:rPr lang="zh-CN" altLang="en-US" dirty="0"/>
              <a:t>在</a:t>
            </a:r>
            <a:r>
              <a:rPr lang="en-US" altLang="zh-CN" dirty="0"/>
              <a:t>1993</a:t>
            </a:r>
            <a:r>
              <a:rPr lang="zh-CN" altLang="en-US" dirty="0"/>
              <a:t>年提出</a:t>
            </a:r>
            <a:endParaRPr lang="en-US" altLang="zh-CN" dirty="0"/>
          </a:p>
          <a:p>
            <a:pPr lvl="1"/>
            <a:r>
              <a:rPr lang="zh-CN" altLang="en-US" dirty="0"/>
              <a:t>“</a:t>
            </a:r>
            <a:r>
              <a:rPr lang="en-US" altLang="zh-CN" dirty="0"/>
              <a:t>Augmented encrypted key exchange: a password-based protocol secure against dictionary attacks and password file compromise</a:t>
            </a:r>
            <a:r>
              <a:rPr lang="zh-CN" altLang="en-US" dirty="0"/>
              <a:t>”，</a:t>
            </a:r>
            <a:r>
              <a:rPr lang="en-US" altLang="zh-CN" dirty="0"/>
              <a:t>CCS 93’</a:t>
            </a:r>
            <a:endParaRPr lang="en-US" altLang="zh-CN" dirty="0"/>
          </a:p>
          <a:p>
            <a:r>
              <a:rPr lang="zh-CN" altLang="en-US" dirty="0"/>
              <a:t>第一个</a:t>
            </a:r>
            <a:r>
              <a:rPr lang="en-US" altLang="zh-CN" dirty="0"/>
              <a:t>verifier-based</a:t>
            </a:r>
            <a:r>
              <a:rPr lang="zh-CN" altLang="en-US" dirty="0"/>
              <a:t>协议</a:t>
            </a:r>
            <a:endParaRPr lang="en-US" altLang="zh-CN" dirty="0"/>
          </a:p>
          <a:p>
            <a:pPr lvl="1">
              <a:lnSpc>
                <a:spcPct val="80000"/>
              </a:lnSpc>
            </a:pPr>
            <a:endParaRPr lang="zh-CN" altLang="en-US" sz="195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A-EKE</a:t>
            </a:r>
            <a:r>
              <a:rPr lang="zh-CN" altLang="en-US"/>
              <a:t>的想法</a:t>
            </a:r>
            <a:r>
              <a:rPr lang="en-US" altLang="zh-CN"/>
              <a:t>(1)</a:t>
            </a:r>
            <a:endParaRPr lang="en-US" altLang="zh-CN"/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822960" y="1968648"/>
            <a:ext cx="7543800" cy="4485940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如何改进？改进的想法</a:t>
            </a:r>
            <a:endParaRPr lang="zh-CN" altLang="en-US" sz="2000" dirty="0"/>
          </a:p>
          <a:p>
            <a:pPr lvl="1"/>
            <a:r>
              <a:rPr lang="zh-CN" altLang="en-US" sz="1800" dirty="0"/>
              <a:t>不让</a:t>
            </a:r>
            <a:r>
              <a:rPr lang="en-US" altLang="zh-CN" sz="1800" dirty="0"/>
              <a:t>Server</a:t>
            </a:r>
            <a:r>
              <a:rPr lang="zh-CN" altLang="en-US" sz="1800" dirty="0"/>
              <a:t>存储</a:t>
            </a:r>
            <a:r>
              <a:rPr lang="en-US" altLang="zh-CN" sz="1800" dirty="0"/>
              <a:t>P</a:t>
            </a:r>
            <a:r>
              <a:rPr lang="zh-CN" altLang="en-US" sz="1800" dirty="0"/>
              <a:t>，那就让服务器存储</a:t>
            </a:r>
            <a:r>
              <a:rPr lang="en-US" altLang="zh-CN" sz="1800" dirty="0"/>
              <a:t>H(P)</a:t>
            </a:r>
            <a:endParaRPr lang="en-US" altLang="zh-CN" sz="1800" dirty="0"/>
          </a:p>
          <a:p>
            <a:pPr lvl="2"/>
            <a:r>
              <a:rPr lang="en-US" altLang="zh-CN" sz="1600" dirty="0"/>
              <a:t>H()</a:t>
            </a:r>
            <a:r>
              <a:rPr lang="zh-CN" altLang="en-US" sz="1600" dirty="0"/>
              <a:t>是单向函数，不可能反向计算</a:t>
            </a:r>
            <a:endParaRPr lang="zh-CN" altLang="en-US" sz="1600" dirty="0"/>
          </a:p>
          <a:p>
            <a:pPr lvl="3"/>
            <a:r>
              <a:rPr lang="zh-CN" altLang="en-US" sz="1400" b="1" dirty="0"/>
              <a:t>注意：</a:t>
            </a:r>
            <a:r>
              <a:rPr lang="en-US" altLang="zh-CN" sz="1400" b="1" dirty="0"/>
              <a:t>H()</a:t>
            </a:r>
            <a:r>
              <a:rPr lang="zh-CN" altLang="en-US" sz="1400" b="1" dirty="0"/>
              <a:t>不一定就是</a:t>
            </a:r>
            <a:r>
              <a:rPr lang="en-US" altLang="zh-CN" sz="1400" b="1" dirty="0"/>
              <a:t>HASH</a:t>
            </a:r>
            <a:r>
              <a:rPr lang="zh-CN" altLang="en-US" sz="1400" b="1" dirty="0"/>
              <a:t>函数</a:t>
            </a:r>
            <a:endParaRPr lang="zh-CN" altLang="en-US" sz="1400" b="1" dirty="0"/>
          </a:p>
          <a:p>
            <a:pPr lvl="1"/>
            <a:r>
              <a:rPr lang="zh-CN" altLang="en-US" sz="1800" dirty="0"/>
              <a:t>然后以</a:t>
            </a:r>
            <a:r>
              <a:rPr lang="en-US" altLang="zh-CN" sz="1800" dirty="0"/>
              <a:t>H(P)</a:t>
            </a:r>
            <a:r>
              <a:rPr lang="zh-CN" altLang="en-US" sz="1800" dirty="0"/>
              <a:t>、替换原来的</a:t>
            </a:r>
            <a:r>
              <a:rPr lang="en-US" altLang="zh-CN" sz="1800" dirty="0"/>
              <a:t>EKE</a:t>
            </a:r>
            <a:r>
              <a:rPr lang="zh-CN" altLang="en-US" sz="1800" dirty="0"/>
              <a:t>协议中的</a:t>
            </a:r>
            <a:r>
              <a:rPr lang="en-US" altLang="zh-CN" sz="1800" dirty="0"/>
              <a:t>P</a:t>
            </a:r>
            <a:r>
              <a:rPr lang="zh-CN" altLang="en-US" sz="1800" dirty="0"/>
              <a:t>，照样执行一遍协议过程</a:t>
            </a:r>
            <a:endParaRPr lang="zh-CN" altLang="en-US" sz="1800" dirty="0"/>
          </a:p>
          <a:p>
            <a:r>
              <a:rPr lang="zh-CN" altLang="en-US" sz="2000" dirty="0"/>
              <a:t>仍然有问题</a:t>
            </a:r>
            <a:endParaRPr lang="zh-CN" altLang="en-US" sz="2000" dirty="0"/>
          </a:p>
          <a:p>
            <a:pPr lvl="1"/>
            <a:r>
              <a:rPr lang="zh-CN" altLang="en-US" sz="1800" dirty="0"/>
              <a:t>相当于是仅仅更换了</a:t>
            </a:r>
            <a:r>
              <a:rPr lang="zh-CN" altLang="en-US" sz="1800" dirty="0">
                <a:latin typeface="Arial" panose="020B0604020202090204"/>
              </a:rPr>
              <a:t>“</a:t>
            </a:r>
            <a:r>
              <a:rPr lang="zh-CN" altLang="en-US" sz="1800" dirty="0"/>
              <a:t>名称而已</a:t>
            </a:r>
            <a:r>
              <a:rPr lang="zh-CN" altLang="en-US" sz="1800" dirty="0">
                <a:latin typeface="Arial" panose="020B0604020202090204"/>
              </a:rPr>
              <a:t>”</a:t>
            </a:r>
            <a:r>
              <a:rPr lang="zh-CN" altLang="en-US" sz="1800" dirty="0"/>
              <a:t>，没有实际意义</a:t>
            </a:r>
            <a:endParaRPr lang="zh-CN" altLang="en-US" sz="1800" dirty="0"/>
          </a:p>
          <a:p>
            <a:pPr lvl="1"/>
            <a:r>
              <a:rPr lang="zh-CN" altLang="en-US" sz="1800" dirty="0"/>
              <a:t>窃取了</a:t>
            </a:r>
            <a:r>
              <a:rPr lang="en-US" altLang="zh-CN" sz="1800" dirty="0"/>
              <a:t>H(P)</a:t>
            </a:r>
            <a:r>
              <a:rPr lang="zh-CN" altLang="en-US" sz="1800" dirty="0"/>
              <a:t>后，照样可以直接冒充</a:t>
            </a:r>
            <a:r>
              <a:rPr lang="en-US" altLang="zh-CN" sz="1800" dirty="0"/>
              <a:t>Client</a:t>
            </a:r>
            <a:r>
              <a:rPr lang="zh-CN" altLang="en-US" sz="1800" dirty="0"/>
              <a:t>登录系统</a:t>
            </a:r>
            <a:endParaRPr lang="zh-CN" altLang="en-US" sz="1800" dirty="0"/>
          </a:p>
          <a:p>
            <a:pPr lvl="1"/>
            <a:r>
              <a:rPr lang="zh-CN" altLang="en-US" sz="1800" dirty="0"/>
              <a:t>或者，冒充</a:t>
            </a:r>
            <a:r>
              <a:rPr lang="en-US" altLang="zh-CN" sz="1800" dirty="0"/>
              <a:t>Server</a:t>
            </a:r>
            <a:r>
              <a:rPr lang="zh-CN" altLang="en-US" sz="1800" dirty="0"/>
              <a:t>与</a:t>
            </a:r>
            <a:r>
              <a:rPr lang="en-US" altLang="zh-CN" sz="1800" dirty="0"/>
              <a:t>Client</a:t>
            </a:r>
            <a:r>
              <a:rPr lang="zh-CN" altLang="en-US" sz="1800" dirty="0"/>
              <a:t>通信</a:t>
            </a:r>
            <a:endParaRPr lang="en-US" altLang="zh-CN" sz="1800" dirty="0"/>
          </a:p>
          <a:p>
            <a:pPr lvl="1"/>
            <a:r>
              <a:rPr lang="zh-CN" altLang="en-US" sz="1800" dirty="0"/>
              <a:t>此处</a:t>
            </a:r>
            <a:r>
              <a:rPr lang="en-US" altLang="zh-CN" sz="1800" dirty="0"/>
              <a:t>H(P)</a:t>
            </a:r>
            <a:r>
              <a:rPr lang="zh-CN" altLang="en-US" sz="1800" dirty="0"/>
              <a:t>就等同于原来的口令</a:t>
            </a:r>
            <a:endParaRPr lang="zh-CN" altLang="en-US" sz="18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845733"/>
            <a:ext cx="4945543" cy="439942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身份鉴别的方式</a:t>
            </a:r>
            <a:endParaRPr lang="en-US" altLang="zh-CN" sz="2400" dirty="0"/>
          </a:p>
          <a:p>
            <a:pPr lvl="1"/>
            <a:r>
              <a:rPr lang="en-US" altLang="zh-CN" sz="2000" dirty="0"/>
              <a:t>Something you know</a:t>
            </a:r>
            <a:endParaRPr lang="en-US" altLang="zh-CN" sz="2000" dirty="0"/>
          </a:p>
          <a:p>
            <a:pPr lvl="1"/>
            <a:r>
              <a:rPr lang="en-US" altLang="zh-CN" sz="2000" dirty="0"/>
              <a:t>Something you have</a:t>
            </a:r>
            <a:endParaRPr lang="en-US" altLang="zh-CN" sz="2000" dirty="0"/>
          </a:p>
          <a:p>
            <a:pPr lvl="1"/>
            <a:r>
              <a:rPr lang="en-US" altLang="zh-CN" sz="2000" dirty="0"/>
              <a:t>Something you are</a:t>
            </a:r>
            <a:endParaRPr lang="en-US" altLang="zh-CN" sz="2000" dirty="0"/>
          </a:p>
          <a:p>
            <a:r>
              <a:rPr lang="zh-CN" altLang="en-US" sz="2400" dirty="0"/>
              <a:t>“输入密码”属于以上哪种方式</a:t>
            </a:r>
            <a:r>
              <a:rPr lang="en-US" altLang="zh-CN" sz="2400" dirty="0"/>
              <a:t>?</a:t>
            </a:r>
            <a:endParaRPr lang="en-US" altLang="zh-CN" sz="2400" dirty="0"/>
          </a:p>
          <a:p>
            <a:pPr lvl="1"/>
            <a:r>
              <a:rPr lang="zh-CN" altLang="en-US" sz="2000" dirty="0"/>
              <a:t>“密码”实为口令（</a:t>
            </a:r>
            <a:r>
              <a:rPr lang="en-US" altLang="zh-CN" sz="2000" dirty="0"/>
              <a:t>password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/>
            <a:r>
              <a:rPr lang="zh-CN" altLang="en-US" sz="2000" dirty="0"/>
              <a:t>“输入密码”的鉴别方法称为基于口令的鉴别</a:t>
            </a:r>
            <a:endParaRPr lang="en-US" altLang="zh-CN" sz="2000" dirty="0"/>
          </a:p>
          <a:p>
            <a:pPr lvl="1"/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01751" y="1845733"/>
            <a:ext cx="3119368" cy="3288152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5982512" y="3929974"/>
            <a:ext cx="1819072" cy="4085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A-EKE</a:t>
            </a:r>
            <a:r>
              <a:rPr lang="zh-CN" altLang="en-US"/>
              <a:t>的想法</a:t>
            </a:r>
            <a:r>
              <a:rPr lang="en-US" altLang="zh-CN"/>
              <a:t>(2)</a:t>
            </a:r>
            <a:endParaRPr lang="en-US" altLang="zh-CN"/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所以，</a:t>
            </a:r>
            <a:r>
              <a:rPr lang="en-US" altLang="zh-CN" dirty="0"/>
              <a:t>A-EKE</a:t>
            </a:r>
            <a:r>
              <a:rPr lang="zh-CN" altLang="en-US" dirty="0"/>
              <a:t>应再增加步骤，使得</a:t>
            </a:r>
            <a:endParaRPr lang="zh-CN" altLang="en-US" dirty="0"/>
          </a:p>
          <a:p>
            <a:pPr lvl="1"/>
            <a:r>
              <a:rPr lang="zh-CN" altLang="en-US" dirty="0"/>
              <a:t>在服务器只知道</a:t>
            </a:r>
            <a:r>
              <a:rPr lang="en-US" altLang="zh-CN" dirty="0"/>
              <a:t>H(P)</a:t>
            </a:r>
            <a:r>
              <a:rPr lang="zh-CN" altLang="en-US" dirty="0"/>
              <a:t>、不暴露</a:t>
            </a:r>
            <a:r>
              <a:rPr lang="en-US" altLang="zh-CN" dirty="0"/>
              <a:t>P</a:t>
            </a:r>
            <a:r>
              <a:rPr lang="zh-CN" altLang="en-US" dirty="0"/>
              <a:t>的情况下，</a:t>
            </a:r>
            <a:r>
              <a:rPr lang="en-US" altLang="zh-CN" dirty="0"/>
              <a:t>Client</a:t>
            </a:r>
            <a:r>
              <a:rPr lang="zh-CN" altLang="en-US" dirty="0"/>
              <a:t>向服务器证明：</a:t>
            </a:r>
            <a:endParaRPr lang="zh-CN" altLang="en-US" dirty="0"/>
          </a:p>
          <a:p>
            <a:pPr lvl="1"/>
            <a:r>
              <a:rPr lang="en-US" altLang="zh-CN" dirty="0"/>
              <a:t>Client</a:t>
            </a:r>
            <a:r>
              <a:rPr lang="zh-CN" altLang="en-US" dirty="0"/>
              <a:t>知道</a:t>
            </a:r>
            <a:r>
              <a:rPr lang="en-US" altLang="zh-CN" dirty="0"/>
              <a:t>P  —— Proof of Possession(</a:t>
            </a:r>
            <a:r>
              <a:rPr lang="zh-CN" altLang="en-US" dirty="0"/>
              <a:t>后面课程会讲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zh-CN" altLang="en-US" dirty="0"/>
              <a:t>必须引入非对称的算法（类似思想）</a:t>
            </a:r>
            <a:endParaRPr lang="zh-CN" altLang="en-US" dirty="0"/>
          </a:p>
          <a:p>
            <a:pPr lvl="1"/>
            <a:r>
              <a:rPr lang="zh-CN" altLang="en-US" dirty="0"/>
              <a:t>我向你证明：我拥有私钥</a:t>
            </a:r>
            <a:endParaRPr lang="zh-CN" altLang="en-US" dirty="0"/>
          </a:p>
          <a:p>
            <a:pPr lvl="1"/>
            <a:r>
              <a:rPr lang="zh-CN" altLang="en-US" dirty="0"/>
              <a:t>但是，不会让你知道我的私钥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88913" y="1293813"/>
          <a:ext cx="8829675" cy="501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Visio" r:id="rId1" imgW="6939280" imgH="3931920" progId="Visio.Drawing.11">
                  <p:embed/>
                </p:oleObj>
              </mc:Choice>
              <mc:Fallback>
                <p:oleObj name="Visio" r:id="rId1" imgW="6939280" imgH="3931920" progId="Visio.Drawing.11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3" y="1293813"/>
                        <a:ext cx="8829675" cy="50101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7471" y="763592"/>
            <a:ext cx="1673150" cy="42291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altLang="zh-CN" dirty="0"/>
              <a:t>A-EKE</a:t>
            </a:r>
            <a:endParaRPr lang="zh-CN" altLang="en-US" dirty="0"/>
          </a:p>
        </p:txBody>
      </p:sp>
      <p:sp>
        <p:nvSpPr>
          <p:cNvPr id="5" name="文本占位符 3"/>
          <p:cNvSpPr txBox="1"/>
          <p:nvPr/>
        </p:nvSpPr>
        <p:spPr>
          <a:xfrm>
            <a:off x="5134852" y="4562639"/>
            <a:ext cx="3643908" cy="5829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/>
              <a:buChar char="ß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/>
              <a:buChar char="Þ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/>
              <a:buChar char="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/>
              <a:buChar char="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/>
              <a:buChar char="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zh-CN" sz="1500" b="1" dirty="0"/>
              <a:t>其中</a:t>
            </a:r>
            <a:r>
              <a:rPr lang="en-US" altLang="zh-CN" sz="1500" b="1" dirty="0" err="1"/>
              <a:t>sig</a:t>
            </a:r>
            <a:r>
              <a:rPr lang="en-US" altLang="zh-CN" sz="1500" b="1" baseline="-25000" dirty="0" err="1"/>
              <a:t>p</a:t>
            </a:r>
            <a:r>
              <a:rPr lang="en-US" altLang="zh-CN" sz="1500" b="1" dirty="0"/>
              <a:t>()</a:t>
            </a:r>
            <a:r>
              <a:rPr lang="zh-CN" altLang="zh-CN" sz="1500" b="1" dirty="0"/>
              <a:t>是把</a:t>
            </a:r>
            <a:r>
              <a:rPr lang="en-US" altLang="zh-CN" sz="1500" b="1" dirty="0"/>
              <a:t>p</a:t>
            </a:r>
            <a:r>
              <a:rPr lang="zh-CN" altLang="zh-CN" sz="1500" b="1" dirty="0"/>
              <a:t>当作私钥来执行签名计算</a:t>
            </a:r>
            <a:r>
              <a:rPr lang="zh-CN" altLang="en-US" sz="1500" b="1" dirty="0"/>
              <a:t>；</a:t>
            </a:r>
            <a:r>
              <a:rPr lang="en-US" altLang="zh-CN" sz="1500" b="1" dirty="0"/>
              <a:t>Verifier </a:t>
            </a:r>
            <a:r>
              <a:rPr lang="en-US" altLang="zh-CN" sz="1500" dirty="0">
                <a:ea typeface="宋体" pitchFamily="2" charset="-122"/>
              </a:rPr>
              <a:t>H</a:t>
            </a:r>
            <a:r>
              <a:rPr lang="en-US" altLang="zh-CN" sz="1500" baseline="-25000" dirty="0">
                <a:ea typeface="宋体" pitchFamily="2" charset="-122"/>
                <a:sym typeface="Symbol" panose="05050102010706020507" pitchFamily="18" charset="2"/>
              </a:rPr>
              <a:t>2</a:t>
            </a:r>
            <a:r>
              <a:rPr lang="en-US" altLang="zh-CN" sz="1500" dirty="0">
                <a:ea typeface="宋体" pitchFamily="2" charset="-122"/>
              </a:rPr>
              <a:t>(p)</a:t>
            </a:r>
            <a:r>
              <a:rPr lang="zh-CN" altLang="en-US" sz="1500" b="1" dirty="0"/>
              <a:t>就是公钥</a:t>
            </a:r>
            <a:endParaRPr lang="zh-CN" altLang="en-US" sz="1500" b="1" dirty="0"/>
          </a:p>
        </p:txBody>
      </p:sp>
      <p:sp>
        <p:nvSpPr>
          <p:cNvPr id="3" name="矩形 2"/>
          <p:cNvSpPr/>
          <p:nvPr/>
        </p:nvSpPr>
        <p:spPr>
          <a:xfrm>
            <a:off x="1706252" y="2432115"/>
            <a:ext cx="2102177" cy="121605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对话气泡: 圆角矩形 5"/>
          <p:cNvSpPr/>
          <p:nvPr/>
        </p:nvSpPr>
        <p:spPr>
          <a:xfrm>
            <a:off x="4449452" y="1800520"/>
            <a:ext cx="2102176" cy="961534"/>
          </a:xfrm>
          <a:prstGeom prst="wedgeRoundRectCallout">
            <a:avLst>
              <a:gd name="adj1" fmla="val -80833"/>
              <a:gd name="adj2" fmla="val 37500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与</a:t>
            </a:r>
            <a:r>
              <a:rPr lang="en-US" altLang="zh-CN" dirty="0"/>
              <a:t>DH-EKE</a:t>
            </a:r>
            <a:r>
              <a:rPr lang="zh-CN" altLang="en-US" dirty="0"/>
              <a:t>的主要区别是加密使用了口令的</a:t>
            </a:r>
            <a:r>
              <a:rPr lang="en-US" altLang="zh-CN" dirty="0"/>
              <a:t>verifier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A-EKE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512036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敌手可以通过获得大量的</a:t>
            </a:r>
            <a:r>
              <a:rPr lang="en-US" altLang="zh-CN" dirty="0"/>
              <a:t>H(p)</a:t>
            </a:r>
            <a:r>
              <a:rPr lang="zh-CN" altLang="en-US" dirty="0"/>
              <a:t>，通过一次穷举计算获得许多合法的</a:t>
            </a:r>
            <a:r>
              <a:rPr lang="en-US" altLang="zh-CN" dirty="0"/>
              <a:t>p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字典攻击</a:t>
            </a:r>
            <a:endParaRPr lang="zh-CN" altLang="en-US" dirty="0"/>
          </a:p>
          <a:p>
            <a:pPr>
              <a:lnSpc>
                <a:spcPct val="130000"/>
              </a:lnSpc>
            </a:pPr>
            <a:r>
              <a:rPr lang="zh-CN" altLang="en-US" dirty="0"/>
              <a:t>改进方法：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使用</a:t>
            </a:r>
            <a:r>
              <a:rPr lang="en-US" altLang="zh-CN" dirty="0"/>
              <a:t>salt</a:t>
            </a:r>
            <a:r>
              <a:rPr lang="zh-CN" altLang="en-US" dirty="0"/>
              <a:t>，</a:t>
            </a:r>
            <a:r>
              <a:rPr lang="en-US" altLang="zh-CN" dirty="0"/>
              <a:t>Server</a:t>
            </a:r>
            <a:r>
              <a:rPr lang="zh-CN" altLang="en-US" dirty="0"/>
              <a:t>端存储（</a:t>
            </a:r>
            <a:r>
              <a:rPr lang="en-US" altLang="zh-CN" dirty="0"/>
              <a:t>salt, H( p, salt)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即使敌手获得大量的</a:t>
            </a:r>
            <a:r>
              <a:rPr lang="en-US" altLang="zh-CN" dirty="0"/>
              <a:t>salt, H(p, salt)</a:t>
            </a:r>
            <a:r>
              <a:rPr lang="zh-CN" altLang="en-US" dirty="0"/>
              <a:t>进行计算，一次穷举也只能攻破某一个口令</a:t>
            </a:r>
            <a:r>
              <a:rPr lang="en-US" altLang="zh-CN" dirty="0"/>
              <a:t>p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基于口令共享形式的</a:t>
            </a:r>
            <a:r>
              <a:rPr lang="en-US" altLang="zh-CN" dirty="0"/>
              <a:t>PAKE</a:t>
            </a:r>
            <a:r>
              <a:rPr lang="zh-CN" altLang="en-US" dirty="0"/>
              <a:t>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Balanced PAKE</a:t>
            </a:r>
            <a:endParaRPr lang="en-US" altLang="zh-CN" dirty="0"/>
          </a:p>
          <a:p>
            <a:pPr lvl="1"/>
            <a:r>
              <a:rPr lang="zh-CN" altLang="en-US" dirty="0"/>
              <a:t>协议双方持有相同的口令表示形式，如口令明文或相同的变换形式</a:t>
            </a:r>
            <a:endParaRPr lang="en-US" altLang="zh-CN" dirty="0"/>
          </a:p>
          <a:p>
            <a:pPr lvl="1"/>
            <a:r>
              <a:rPr lang="zh-CN" altLang="en-US" dirty="0"/>
              <a:t>适用于鉴别协议可以由任一方发起的对等网络</a:t>
            </a:r>
            <a:endParaRPr lang="en-US" altLang="zh-CN" dirty="0"/>
          </a:p>
          <a:p>
            <a:r>
              <a:rPr lang="en-US" altLang="zh-CN" dirty="0"/>
              <a:t>Augmented PAKE</a:t>
            </a:r>
            <a:endParaRPr lang="en-US" altLang="zh-CN" dirty="0"/>
          </a:p>
          <a:p>
            <a:pPr lvl="1"/>
            <a:r>
              <a:rPr lang="zh-CN" altLang="en-US" dirty="0"/>
              <a:t>一方持有口令明文，一方持有口令的单向变换结果</a:t>
            </a:r>
            <a:endParaRPr lang="en-US" altLang="zh-CN" dirty="0"/>
          </a:p>
          <a:p>
            <a:pPr lvl="1"/>
            <a:r>
              <a:rPr lang="zh-CN" altLang="en-US" dirty="0"/>
              <a:t>适用于</a:t>
            </a:r>
            <a:r>
              <a:rPr lang="en-US" altLang="zh-CN" dirty="0"/>
              <a:t>C/S</a:t>
            </a:r>
            <a:r>
              <a:rPr lang="zh-CN" altLang="en-US" dirty="0"/>
              <a:t>模式</a:t>
            </a:r>
            <a:endParaRPr lang="en-US" altLang="zh-CN" dirty="0"/>
          </a:p>
          <a:p>
            <a:r>
              <a:rPr lang="en-US" altLang="zh-CN" dirty="0"/>
              <a:t>RFC8125 Requirements for Password-Authenticated Key Agreement (PAKE) Schemes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B-SPEKE</a:t>
            </a:r>
            <a:r>
              <a:rPr lang="zh-CN" altLang="en-US" sz="3000" dirty="0"/>
              <a:t>：两轮密钥交换的</a:t>
            </a:r>
            <a:r>
              <a:rPr lang="en-US" altLang="zh-CN" sz="3000" dirty="0"/>
              <a:t>verifier-based</a:t>
            </a:r>
            <a:r>
              <a:rPr lang="zh-CN" altLang="en-US" sz="3000" dirty="0"/>
              <a:t>协议</a:t>
            </a:r>
            <a:endParaRPr lang="zh-CN" altLang="en-US" sz="3000" dirty="0"/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A-EKE</a:t>
            </a:r>
            <a:r>
              <a:rPr lang="zh-CN" altLang="en-US" dirty="0"/>
              <a:t>是使用了“类似数字签名”的方式</a:t>
            </a:r>
            <a:endParaRPr lang="en-US" altLang="zh-CN" dirty="0"/>
          </a:p>
          <a:p>
            <a:r>
              <a:rPr lang="en-US" altLang="zh-CN" dirty="0"/>
              <a:t>B-SPEKE</a:t>
            </a:r>
            <a:endParaRPr lang="en-US" altLang="zh-CN" dirty="0"/>
          </a:p>
          <a:p>
            <a:pPr lvl="1"/>
            <a:r>
              <a:rPr lang="zh-CN" altLang="en-US" dirty="0"/>
              <a:t>添加另外一轮密钥交换来验证客户端确实拥有口令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B-SPEKE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3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与</a:t>
                </a:r>
                <a:r>
                  <a:rPr lang="en-US" altLang="zh-CN" dirty="0"/>
                  <a:t>EKE</a:t>
                </a:r>
                <a:r>
                  <a:rPr lang="zh-CN" altLang="en-US" dirty="0"/>
                  <a:t>类似，双方先使用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r>
                  <a:rPr lang="zh-CN" altLang="en-US" dirty="0"/>
                  <a:t>当作是</a:t>
                </a:r>
                <a:r>
                  <a:rPr lang="en-US" altLang="zh-CN" dirty="0"/>
                  <a:t>EKE</a:t>
                </a:r>
                <a:r>
                  <a:rPr lang="zh-CN" altLang="en-US" dirty="0"/>
                  <a:t>过程中的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来执行一遍</a:t>
                </a:r>
                <a:endParaRPr lang="en-US" altLang="zh-CN" dirty="0"/>
              </a:p>
              <a:p>
                <a:r>
                  <a:rPr lang="en-US" altLang="zh-CN" dirty="0"/>
                  <a:t>B</a:t>
                </a:r>
                <a:r>
                  <a:rPr lang="zh-CN" altLang="en-US" dirty="0"/>
                  <a:t>服务器存储了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如何证明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具有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？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B</a:t>
                </a:r>
                <a:r>
                  <a:rPr lang="zh-CN" altLang="en-US" dirty="0"/>
                  <a:t>给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增加了一个挑战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𝑅𝑏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A</a:t>
                </a:r>
                <a:r>
                  <a:rPr lang="zh-CN" altLang="en-US" dirty="0"/>
                  <a:t>必须回应</a:t>
                </a:r>
                <a:r>
                  <a:rPr lang="en-US" altLang="zh-CN" dirty="0"/>
                  <a:t>D-H</a:t>
                </a:r>
                <a:r>
                  <a:rPr lang="zh-CN" altLang="en-US" dirty="0"/>
                  <a:t>密钥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𝑅𝑏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</m:oMath>
                </a14:m>
                <a:r>
                  <a:rPr lang="zh-CN" altLang="en-US" dirty="0"/>
                  <a:t>来说明自己拥有</a:t>
                </a:r>
                <a:r>
                  <a:rPr lang="en-US" altLang="zh-CN" dirty="0"/>
                  <a:t>P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相对于是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次的</a:t>
                </a:r>
                <a:r>
                  <a:rPr lang="en-US" altLang="zh-CN" dirty="0"/>
                  <a:t>D-H</a:t>
                </a:r>
                <a:r>
                  <a:rPr lang="zh-CN" altLang="en-US" dirty="0"/>
                  <a:t>密钥协商</a:t>
                </a:r>
                <a:endParaRPr lang="zh-CN" altLang="en-US" dirty="0"/>
              </a:p>
            </p:txBody>
          </p:sp>
        </mc:Choice>
        <mc:Fallback>
          <p:sp>
            <p:nvSpPr>
              <p:cNvPr id="30723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8" t="-11" b="-10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5"/>
          <p:cNvSpPr>
            <a:spLocks noGrp="1"/>
          </p:cNvSpPr>
          <p:nvPr>
            <p:ph type="title"/>
          </p:nvPr>
        </p:nvSpPr>
        <p:spPr>
          <a:xfrm>
            <a:off x="457405" y="430998"/>
            <a:ext cx="2210491" cy="535781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altLang="zh-CN" dirty="0"/>
              <a:t>B-SPEKE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509" y="988906"/>
            <a:ext cx="8279086" cy="577950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9691" y="4065649"/>
            <a:ext cx="2694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 = t</a:t>
            </a:r>
            <a:r>
              <a:rPr lang="en-US" altLang="zh-CN" baseline="-25000" dirty="0" smtClean="0"/>
              <a:t>B</a:t>
            </a:r>
            <a:r>
              <a:rPr lang="en-US" altLang="zh-CN" baseline="30000" dirty="0" smtClean="0"/>
              <a:t>Ra</a:t>
            </a:r>
            <a:r>
              <a:rPr lang="zh-CN" altLang="en-US" dirty="0" smtClean="0"/>
              <a:t>，验证</a:t>
            </a:r>
            <a:r>
              <a:rPr lang="en-US" altLang="zh-CN" dirty="0" smtClean="0"/>
              <a:t>V</a:t>
            </a:r>
            <a:r>
              <a:rPr lang="en-US" altLang="zh-CN" baseline="-25000" dirty="0" smtClean="0"/>
              <a:t>B</a:t>
            </a:r>
            <a:endParaRPr lang="en-US" altLang="zh-CN" baseline="-25000" dirty="0" smtClean="0"/>
          </a:p>
          <a:p>
            <a:r>
              <a:rPr lang="en-US" altLang="zh-CN" dirty="0" smtClean="0"/>
              <a:t>K’ = (</a:t>
            </a:r>
            <a:r>
              <a:rPr lang="en-US" altLang="zh-CN" dirty="0" err="1" smtClean="0"/>
              <a:t>tB</a:t>
            </a:r>
            <a:r>
              <a:rPr lang="en-US" altLang="zh-CN" dirty="0" smtClean="0"/>
              <a:t>’)</a:t>
            </a:r>
            <a:r>
              <a:rPr lang="en-US" altLang="zh-CN" baseline="30000" dirty="0" smtClean="0"/>
              <a:t>P</a:t>
            </a:r>
            <a:r>
              <a:rPr lang="en-US" altLang="zh-CN" dirty="0" smtClean="0"/>
              <a:t> = g</a:t>
            </a:r>
            <a:r>
              <a:rPr lang="en-US" altLang="zh-CN" baseline="30000" dirty="0" smtClean="0"/>
              <a:t>Rb’P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V</a:t>
            </a:r>
            <a:r>
              <a:rPr lang="en-US" altLang="zh-CN" baseline="30000" dirty="0" err="1" smtClean="0"/>
              <a:t>Rb</a:t>
            </a:r>
            <a:r>
              <a:rPr lang="en-US" altLang="zh-CN" baseline="30000" dirty="0" smtClean="0"/>
              <a:t>’</a:t>
            </a:r>
            <a:endParaRPr lang="zh-CN" altLang="en-US" baseline="30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959" y="286604"/>
            <a:ext cx="7793915" cy="1450757"/>
          </a:xfrm>
        </p:spPr>
        <p:txBody>
          <a:bodyPr/>
          <a:lstStyle/>
          <a:p>
            <a:r>
              <a:rPr lang="zh-CN" altLang="en-US" dirty="0">
                <a:latin typeface="Calibri" panose="020F0502020204030204" pitchFamily="34" charset="0"/>
              </a:rPr>
              <a:t>已有的经典口令鉴别协议解决方案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A-EKE</a:t>
            </a:r>
            <a:r>
              <a:rPr lang="zh-CN" altLang="en-US" dirty="0"/>
              <a:t>和</a:t>
            </a:r>
            <a:r>
              <a:rPr lang="en-US" altLang="zh-CN" dirty="0"/>
              <a:t>B-SPEKE</a:t>
            </a:r>
            <a:r>
              <a:rPr lang="zh-CN" altLang="en-US" dirty="0"/>
              <a:t>速度很慢</a:t>
            </a:r>
            <a:endParaRPr lang="zh-CN" altLang="en-US" dirty="0"/>
          </a:p>
          <a:p>
            <a:pPr lvl="1"/>
            <a:r>
              <a:rPr lang="zh-CN" altLang="en-US" dirty="0"/>
              <a:t>相对的计算消耗比较大</a:t>
            </a:r>
            <a:endParaRPr lang="zh-CN" altLang="en-US" dirty="0"/>
          </a:p>
          <a:p>
            <a:r>
              <a:rPr lang="zh-CN" altLang="en-US" dirty="0"/>
              <a:t>其它的各种方案</a:t>
            </a:r>
            <a:endParaRPr lang="zh-CN" altLang="en-US" dirty="0"/>
          </a:p>
          <a:p>
            <a:pPr lvl="1"/>
            <a:r>
              <a:rPr lang="en-US" altLang="zh-CN" dirty="0"/>
              <a:t>LGSN</a:t>
            </a:r>
            <a:r>
              <a:rPr lang="zh-CN" altLang="en-US" dirty="0"/>
              <a:t>、</a:t>
            </a:r>
            <a:r>
              <a:rPr lang="en-US" altLang="zh-CN" dirty="0"/>
              <a:t>TH</a:t>
            </a:r>
            <a:r>
              <a:rPr lang="zh-CN" altLang="en-US" dirty="0"/>
              <a:t>、</a:t>
            </a:r>
            <a:r>
              <a:rPr lang="en-US" altLang="zh-CN" dirty="0"/>
              <a:t>AL</a:t>
            </a:r>
            <a:r>
              <a:rPr lang="zh-CN" altLang="en-US" dirty="0"/>
              <a:t>、</a:t>
            </a:r>
            <a:r>
              <a:rPr lang="en-US" altLang="zh-CN" dirty="0"/>
              <a:t>M-EKE</a:t>
            </a:r>
            <a:r>
              <a:rPr lang="zh-CN" altLang="en-US" dirty="0"/>
              <a:t>、</a:t>
            </a:r>
            <a:r>
              <a:rPr lang="en-US" altLang="zh-CN" dirty="0"/>
              <a:t>Gong</a:t>
            </a:r>
            <a:r>
              <a:rPr lang="zh-CN" altLang="en-US" dirty="0"/>
              <a:t>、</a:t>
            </a:r>
            <a:r>
              <a:rPr lang="en-US" altLang="zh-CN" dirty="0"/>
              <a:t>KS</a:t>
            </a:r>
            <a:r>
              <a:rPr lang="zh-CN" altLang="en-US" dirty="0"/>
              <a:t>、</a:t>
            </a:r>
            <a:r>
              <a:rPr lang="en-US" altLang="zh-CN" dirty="0"/>
              <a:t>SPEKE</a:t>
            </a:r>
            <a:r>
              <a:rPr lang="zh-CN" altLang="en-US" dirty="0"/>
              <a:t>、</a:t>
            </a:r>
            <a:r>
              <a:rPr lang="en-US" altLang="zh-CN" dirty="0"/>
              <a:t>S3P</a:t>
            </a:r>
            <a:r>
              <a:rPr lang="zh-CN" altLang="en-US" dirty="0"/>
              <a:t>、</a:t>
            </a:r>
            <a:r>
              <a:rPr lang="en-US" altLang="zh-CN" dirty="0"/>
              <a:t>SRP</a:t>
            </a:r>
            <a:r>
              <a:rPr lang="zh-CN" altLang="en-US" dirty="0"/>
              <a:t>、</a:t>
            </a:r>
            <a:r>
              <a:rPr lang="en-US" altLang="zh-CN" dirty="0"/>
              <a:t>HK</a:t>
            </a:r>
            <a:r>
              <a:rPr lang="zh-CN" altLang="en-US" dirty="0"/>
              <a:t>、</a:t>
            </a:r>
            <a:r>
              <a:rPr lang="en-US" altLang="zh-CN" dirty="0"/>
              <a:t>GXY</a:t>
            </a:r>
            <a:endParaRPr lang="en-US" altLang="zh-CN" dirty="0"/>
          </a:p>
          <a:p>
            <a:pPr lvl="1"/>
            <a:r>
              <a:rPr lang="zh-CN" altLang="en-US" dirty="0"/>
              <a:t>一些被成功攻击或密码分析：</a:t>
            </a:r>
            <a:r>
              <a:rPr lang="en-US" altLang="zh-CN" dirty="0"/>
              <a:t>GLSN</a:t>
            </a:r>
            <a:r>
              <a:rPr lang="zh-CN" altLang="en-US" dirty="0"/>
              <a:t>、</a:t>
            </a:r>
            <a:r>
              <a:rPr lang="en-US" altLang="zh-CN" dirty="0"/>
              <a:t>TH</a:t>
            </a:r>
            <a:r>
              <a:rPr lang="zh-CN" altLang="en-US" dirty="0"/>
              <a:t>、</a:t>
            </a:r>
            <a:r>
              <a:rPr lang="en-US" altLang="zh-CN" dirty="0"/>
              <a:t>Gong</a:t>
            </a:r>
            <a:r>
              <a:rPr lang="zh-CN" altLang="en-US" dirty="0"/>
              <a:t>、</a:t>
            </a:r>
            <a:r>
              <a:rPr lang="en-US" altLang="zh-CN" dirty="0"/>
              <a:t>HK</a:t>
            </a:r>
            <a:r>
              <a:rPr lang="zh-CN" altLang="en-US" dirty="0"/>
              <a:t>、</a:t>
            </a:r>
            <a:r>
              <a:rPr lang="en-US" altLang="zh-CN" dirty="0"/>
              <a:t>DH-EKE</a:t>
            </a:r>
            <a:endParaRPr lang="en-US" altLang="zh-CN" dirty="0"/>
          </a:p>
          <a:p>
            <a:pPr lvl="1"/>
            <a:r>
              <a:rPr lang="zh-CN" altLang="en-US" dirty="0"/>
              <a:t>大部分以随意的方式保护口令：不足以实现安全性的证明</a:t>
            </a:r>
            <a:endParaRPr lang="zh-CN" altLang="en-US" dirty="0"/>
          </a:p>
          <a:p>
            <a:pPr lvl="1"/>
            <a:r>
              <a:rPr lang="zh-CN" altLang="en-US" dirty="0"/>
              <a:t>以</a:t>
            </a:r>
            <a:r>
              <a:rPr lang="en-US" altLang="zh-CN" dirty="0"/>
              <a:t>SRP</a:t>
            </a:r>
            <a:r>
              <a:rPr lang="zh-CN" altLang="en-US" dirty="0"/>
              <a:t>为代表的采用非对称秘钥交换的</a:t>
            </a:r>
            <a:r>
              <a:rPr lang="en-US" altLang="zh-CN" dirty="0"/>
              <a:t>verifier-based</a:t>
            </a:r>
            <a:r>
              <a:rPr lang="zh-CN" altLang="en-US" dirty="0"/>
              <a:t>认证协议</a:t>
            </a:r>
            <a:endParaRPr lang="zh-CN" altLang="en-US" dirty="0"/>
          </a:p>
          <a:p>
            <a:pPr>
              <a:lnSpc>
                <a:spcPct val="8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SRP</a:t>
            </a:r>
            <a:r>
              <a:rPr lang="en-US" altLang="zh-CN" dirty="0"/>
              <a:t>-The Secure Remote Password Protocol</a:t>
            </a:r>
            <a:endParaRPr lang="zh-CN" altLang="en-US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SRP</a:t>
            </a:r>
            <a:r>
              <a:rPr lang="zh-CN" altLang="en-US" dirty="0"/>
              <a:t>的基本思想</a:t>
            </a:r>
            <a:endParaRPr lang="zh-CN" altLang="en-US" dirty="0"/>
          </a:p>
          <a:p>
            <a:pPr lvl="1"/>
            <a:r>
              <a:rPr lang="zh-CN" altLang="en-US" dirty="0"/>
              <a:t>鉴别通信过程中，不发送与口令</a:t>
            </a:r>
            <a:r>
              <a:rPr lang="en-US" altLang="zh-CN" dirty="0"/>
              <a:t>P</a:t>
            </a:r>
            <a:r>
              <a:rPr lang="zh-CN" altLang="en-US" dirty="0"/>
              <a:t>有关的信息</a:t>
            </a:r>
            <a:endParaRPr lang="zh-CN" altLang="en-US" dirty="0"/>
          </a:p>
          <a:p>
            <a:pPr lvl="2"/>
            <a:r>
              <a:rPr lang="zh-CN" altLang="en-US" dirty="0"/>
              <a:t>在线监听的攻击者不可能发起穷举攻击</a:t>
            </a:r>
            <a:endParaRPr lang="zh-CN" altLang="en-US" dirty="0"/>
          </a:p>
          <a:p>
            <a:pPr lvl="1"/>
            <a:r>
              <a:rPr lang="zh-CN" altLang="en-US" dirty="0"/>
              <a:t>只会发送一些临时随机数相关的信息</a:t>
            </a:r>
            <a:endParaRPr lang="zh-CN" altLang="en-US" dirty="0"/>
          </a:p>
          <a:p>
            <a:pPr lvl="2"/>
            <a:r>
              <a:rPr lang="zh-CN" altLang="en-US" dirty="0"/>
              <a:t>与口令</a:t>
            </a:r>
            <a:r>
              <a:rPr lang="en-US" altLang="zh-CN" dirty="0"/>
              <a:t>P</a:t>
            </a:r>
            <a:r>
              <a:rPr lang="zh-CN" altLang="en-US" dirty="0"/>
              <a:t>无关</a:t>
            </a:r>
            <a:endParaRPr lang="en-US" altLang="zh-CN" dirty="0"/>
          </a:p>
          <a:p>
            <a:r>
              <a:rPr lang="en-US" altLang="zh-CN" dirty="0"/>
              <a:t>Augmented  PAKE</a:t>
            </a:r>
            <a:endParaRPr lang="en-US" altLang="zh-CN" dirty="0"/>
          </a:p>
          <a:p>
            <a:pPr lvl="1"/>
            <a:r>
              <a:rPr lang="en-US" altLang="zh-CN" dirty="0"/>
              <a:t>Client</a:t>
            </a:r>
            <a:r>
              <a:rPr lang="zh-CN" altLang="en-US" dirty="0"/>
              <a:t>存储口令</a:t>
            </a:r>
            <a:r>
              <a:rPr lang="en-US" altLang="zh-CN" dirty="0"/>
              <a:t>P</a:t>
            </a:r>
            <a:r>
              <a:rPr lang="zh-CN" altLang="en-US" dirty="0"/>
              <a:t>，</a:t>
            </a:r>
            <a:r>
              <a:rPr lang="en-US" altLang="zh-CN" dirty="0"/>
              <a:t>Server</a:t>
            </a:r>
            <a:r>
              <a:rPr lang="zh-CN" altLang="en-US" dirty="0"/>
              <a:t>存储</a:t>
            </a:r>
            <a:r>
              <a:rPr lang="en-US" altLang="zh-CN" dirty="0"/>
              <a:t>P</a:t>
            </a:r>
            <a:r>
              <a:rPr lang="zh-CN" altLang="en-US" dirty="0"/>
              <a:t>的单向变换的结果</a:t>
            </a:r>
            <a:endParaRPr lang="en-US" altLang="zh-CN" dirty="0"/>
          </a:p>
          <a:p>
            <a:r>
              <a:rPr lang="zh-CN" altLang="en-US" dirty="0"/>
              <a:t>性能优于</a:t>
            </a:r>
            <a:r>
              <a:rPr lang="en-US" altLang="zh-CN" dirty="0"/>
              <a:t>A-EKE</a:t>
            </a:r>
            <a:endParaRPr lang="en-US" altLang="zh-CN" dirty="0"/>
          </a:p>
          <a:p>
            <a:pPr lvl="1"/>
            <a:r>
              <a:rPr lang="en-US" altLang="zh-CN" dirty="0"/>
              <a:t>A-EKE</a:t>
            </a:r>
            <a:r>
              <a:rPr lang="zh-CN" altLang="en-US" dirty="0"/>
              <a:t>和</a:t>
            </a:r>
            <a:r>
              <a:rPr lang="en-US" altLang="zh-CN" dirty="0"/>
              <a:t>B-SPEKE</a:t>
            </a:r>
            <a:r>
              <a:rPr lang="zh-CN" altLang="en-US" dirty="0"/>
              <a:t>速度很慢，计算消耗比较大</a:t>
            </a:r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基本框架和算法</a:t>
            </a:r>
            <a:endParaRPr lang="zh-CN" altLang="en-US" dirty="0"/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>
          <a:xfrm>
            <a:off x="822959" y="1855672"/>
            <a:ext cx="7686340" cy="4469005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zh-CN" altLang="en-US" sz="2400" dirty="0"/>
              <a:t>支持双向鉴别</a:t>
            </a:r>
            <a:endParaRPr lang="en-US" altLang="zh-CN" sz="2400" dirty="0"/>
          </a:p>
          <a:p>
            <a:pPr lvl="1"/>
            <a:r>
              <a:rPr lang="en-US" altLang="zh-CN" sz="2000" dirty="0"/>
              <a:t>Client</a:t>
            </a:r>
            <a:r>
              <a:rPr lang="zh-CN" altLang="en-US" sz="2000" dirty="0"/>
              <a:t>、</a:t>
            </a:r>
            <a:r>
              <a:rPr lang="en-US" altLang="zh-CN" sz="2000" dirty="0"/>
              <a:t>Server</a:t>
            </a:r>
            <a:r>
              <a:rPr lang="zh-CN" altLang="en-US" sz="2000" dirty="0"/>
              <a:t>分别有口令</a:t>
            </a:r>
            <a:r>
              <a:rPr lang="en-US" altLang="zh-CN" sz="2000" dirty="0"/>
              <a:t>x</a:t>
            </a:r>
            <a:r>
              <a:rPr lang="en-US" altLang="zh-CN" sz="2000" baseline="-25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/>
              <a:t>x</a:t>
            </a:r>
            <a:r>
              <a:rPr lang="en-US" altLang="zh-CN" sz="2000" baseline="-25000" dirty="0"/>
              <a:t>2</a:t>
            </a:r>
            <a:endParaRPr lang="en-US" altLang="zh-CN" sz="2000" baseline="-25000" dirty="0"/>
          </a:p>
          <a:p>
            <a:pPr lvl="1"/>
            <a:r>
              <a:rPr lang="zh-CN" altLang="en-US" sz="2000" dirty="0"/>
              <a:t>相到存储对方的口令经过单向变换后的结果</a:t>
            </a:r>
            <a:endParaRPr lang="en-US" altLang="zh-CN" sz="2000" dirty="0"/>
          </a:p>
          <a:p>
            <a:pPr lvl="2"/>
            <a:r>
              <a:rPr lang="zh-CN" altLang="en-US" sz="1800" dirty="0">
                <a:solidFill>
                  <a:srgbClr val="FF0000"/>
                </a:solidFill>
              </a:rPr>
              <a:t>单向变换</a:t>
            </a:r>
            <a:r>
              <a:rPr lang="zh-CN" altLang="en-US" sz="1800" dirty="0"/>
              <a:t>记为</a:t>
            </a:r>
            <a:r>
              <a:rPr lang="en-US" altLang="zh-CN" sz="1800" dirty="0"/>
              <a:t>P( )</a:t>
            </a:r>
            <a:endParaRPr lang="en-US" altLang="zh-CN" sz="1800" dirty="0"/>
          </a:p>
          <a:p>
            <a:pPr lvl="2"/>
            <a:r>
              <a:rPr lang="en-US" altLang="zh-CN" sz="1800" dirty="0"/>
              <a:t>Client</a:t>
            </a:r>
            <a:r>
              <a:rPr lang="zh-CN" altLang="en-US" sz="1800" dirty="0"/>
              <a:t>存储</a:t>
            </a:r>
            <a:r>
              <a:rPr lang="en-US" altLang="zh-CN" sz="1800" dirty="0"/>
              <a:t>P(x</a:t>
            </a:r>
            <a:r>
              <a:rPr lang="en-US" altLang="zh-CN" sz="1800" baseline="-25000" dirty="0"/>
              <a:t>2</a:t>
            </a:r>
            <a:r>
              <a:rPr lang="en-US" altLang="zh-CN" sz="1800" dirty="0"/>
              <a:t>)</a:t>
            </a:r>
            <a:endParaRPr lang="en-US" altLang="zh-CN" sz="1800" dirty="0"/>
          </a:p>
          <a:p>
            <a:pPr lvl="2"/>
            <a:r>
              <a:rPr lang="en-US" altLang="zh-CN" sz="1800" dirty="0"/>
              <a:t>Server</a:t>
            </a:r>
            <a:r>
              <a:rPr lang="zh-CN" altLang="en-US" sz="1800" dirty="0"/>
              <a:t>存储</a:t>
            </a:r>
            <a:r>
              <a:rPr lang="en-US" altLang="zh-CN" sz="1800" dirty="0"/>
              <a:t>P(x</a:t>
            </a:r>
            <a:r>
              <a:rPr lang="en-US" altLang="zh-CN" sz="1800" baseline="-25000" dirty="0"/>
              <a:t>1</a:t>
            </a:r>
            <a:r>
              <a:rPr lang="en-US" altLang="zh-CN" sz="1800" dirty="0"/>
              <a:t>)</a:t>
            </a:r>
            <a:endParaRPr lang="en-US" altLang="zh-CN" sz="1800" dirty="0"/>
          </a:p>
          <a:p>
            <a:pPr lvl="2"/>
            <a:endParaRPr lang="zh-CN" altLang="en-US" sz="16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134362" y="3974357"/>
          <a:ext cx="3669098" cy="1117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Visio" r:id="rId1" imgW="2832100" imgH="838200" progId="Visio.Drawing.15">
                  <p:embed/>
                </p:oleObj>
              </mc:Choice>
              <mc:Fallback>
                <p:oleObj name="Visio" r:id="rId1" imgW="2832100" imgH="838200" progId="Visio.Drawing.15">
                  <p:embed/>
                  <p:pic>
                    <p:nvPicPr>
                      <p:cNvPr id="0" name="图片 514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34362" y="3974357"/>
                        <a:ext cx="3669098" cy="11174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基于口令的鉴别</a:t>
            </a:r>
            <a:endParaRPr lang="zh-CN" altLang="en-US" dirty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zh-CN" altLang="en-US" dirty="0"/>
              <a:t>广泛的应用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操作系统登录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各种网络应用的访问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无线网络接入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物联网设备访问</a:t>
            </a:r>
            <a:endParaRPr lang="en-US" altLang="zh-CN" dirty="0"/>
          </a:p>
          <a:p>
            <a:pPr lvl="2"/>
            <a:r>
              <a:rPr lang="zh-CN" altLang="en-US" dirty="0"/>
              <a:t>智能门锁、远程摄像头等</a:t>
            </a:r>
            <a:endParaRPr lang="en-US" altLang="zh-CN" dirty="0"/>
          </a:p>
          <a:p>
            <a:r>
              <a:rPr lang="zh-CN" altLang="zh-CN" dirty="0"/>
              <a:t>简单方便</a:t>
            </a:r>
            <a:endParaRPr lang="zh-CN" altLang="en-US" dirty="0"/>
          </a:p>
          <a:p>
            <a:pPr lvl="1"/>
            <a:r>
              <a:rPr lang="zh-CN" altLang="en-US" dirty="0"/>
              <a:t>不需要额外的认证装置（如：</a:t>
            </a:r>
            <a:r>
              <a:rPr lang="en-US" altLang="zh-CN" dirty="0"/>
              <a:t>Smart Cards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进一步得到相同的</a:t>
            </a:r>
            <a:r>
              <a:rPr lang="en-US" altLang="zh-CN" dirty="0"/>
              <a:t>Session Key</a:t>
            </a:r>
            <a:endParaRPr lang="en-US" altLang="zh-CN" dirty="0"/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>
          <a:xfrm>
            <a:off x="822959" y="1845734"/>
            <a:ext cx="7543801" cy="4646506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2900" dirty="0"/>
              <a:t>鉴别过程</a:t>
            </a:r>
            <a:endParaRPr lang="en-US" altLang="zh-CN" sz="2900" dirty="0"/>
          </a:p>
          <a:p>
            <a:pPr lvl="1"/>
            <a:r>
              <a:rPr lang="zh-CN" altLang="en-US" sz="2600" dirty="0"/>
              <a:t>双方都生成随机数，分别记为</a:t>
            </a:r>
            <a:r>
              <a:rPr lang="en-US" altLang="zh-CN" sz="2600" dirty="0"/>
              <a:t>r</a:t>
            </a:r>
            <a:r>
              <a:rPr lang="en-US" altLang="zh-CN" sz="2600" baseline="-25000" dirty="0"/>
              <a:t>1</a:t>
            </a:r>
            <a:r>
              <a:rPr lang="en-US" altLang="zh-CN" sz="2600" dirty="0"/>
              <a:t>, r</a:t>
            </a:r>
            <a:r>
              <a:rPr lang="en-US" altLang="zh-CN" sz="2600" baseline="-25000" dirty="0"/>
              <a:t>2</a:t>
            </a:r>
            <a:endParaRPr lang="en-US" altLang="zh-CN" sz="2600" baseline="-25000" dirty="0"/>
          </a:p>
          <a:p>
            <a:pPr lvl="1"/>
            <a:r>
              <a:rPr lang="zh-CN" altLang="en-US" sz="2600" dirty="0"/>
              <a:t>随机数的变换结果发送给对方</a:t>
            </a:r>
            <a:endParaRPr lang="zh-CN" altLang="en-US" sz="2600" dirty="0"/>
          </a:p>
          <a:p>
            <a:pPr lvl="2"/>
            <a:r>
              <a:rPr lang="zh-CN" altLang="en-US" sz="2200" dirty="0"/>
              <a:t>分别得到</a:t>
            </a:r>
            <a:r>
              <a:rPr lang="en-US" altLang="zh-CN" sz="2200" dirty="0"/>
              <a:t>P(r</a:t>
            </a:r>
            <a:r>
              <a:rPr lang="en-US" altLang="zh-CN" sz="2200" baseline="-25000" dirty="0"/>
              <a:t>2</a:t>
            </a:r>
            <a:r>
              <a:rPr lang="en-US" altLang="zh-CN" sz="2200" dirty="0"/>
              <a:t>), P(r</a:t>
            </a:r>
            <a:r>
              <a:rPr lang="en-US" altLang="zh-CN" sz="2200" baseline="-25000" dirty="0"/>
              <a:t>1</a:t>
            </a:r>
            <a:r>
              <a:rPr lang="en-US" altLang="zh-CN" sz="2200" dirty="0"/>
              <a:t>)</a:t>
            </a:r>
            <a:endParaRPr lang="en-US" altLang="zh-CN" sz="2200" dirty="0"/>
          </a:p>
          <a:p>
            <a:pPr>
              <a:lnSpc>
                <a:spcPct val="120000"/>
              </a:lnSpc>
            </a:pPr>
            <a:r>
              <a:rPr lang="en-US" altLang="zh-CN" dirty="0"/>
              <a:t>Client</a:t>
            </a:r>
            <a:r>
              <a:rPr lang="zh-CN" altLang="en-US" dirty="0"/>
              <a:t>拥有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, r</a:t>
            </a:r>
            <a:r>
              <a:rPr lang="en-US" altLang="zh-CN" baseline="-25000" dirty="0"/>
              <a:t>1</a:t>
            </a:r>
            <a:r>
              <a:rPr lang="zh-CN" altLang="en-US" baseline="-25000" dirty="0"/>
              <a:t>， </a:t>
            </a:r>
            <a:r>
              <a:rPr lang="en-US" altLang="zh-CN" dirty="0"/>
              <a:t>P(x</a:t>
            </a:r>
            <a:r>
              <a:rPr lang="en-US" altLang="zh-CN" baseline="-25000" dirty="0"/>
              <a:t>2</a:t>
            </a:r>
            <a:r>
              <a:rPr lang="en-US" altLang="zh-CN" dirty="0"/>
              <a:t>), P(r</a:t>
            </a:r>
            <a:r>
              <a:rPr lang="en-US" altLang="zh-CN" baseline="-25000" dirty="0"/>
              <a:t>2</a:t>
            </a:r>
            <a:r>
              <a:rPr lang="en-US" altLang="zh-CN" dirty="0"/>
              <a:t>)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Server</a:t>
            </a:r>
            <a:r>
              <a:rPr lang="zh-CN" altLang="en-US" dirty="0"/>
              <a:t>拥有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x</a:t>
            </a:r>
            <a:r>
              <a:rPr lang="en-US" altLang="zh-CN" baseline="-25000" dirty="0"/>
              <a:t>2</a:t>
            </a:r>
            <a:r>
              <a:rPr lang="en-US" altLang="zh-CN" dirty="0"/>
              <a:t>, r</a:t>
            </a:r>
            <a:r>
              <a:rPr lang="en-US" altLang="zh-CN" baseline="-25000" dirty="0"/>
              <a:t>2</a:t>
            </a:r>
            <a:r>
              <a:rPr lang="zh-CN" altLang="en-US" baseline="-25000" dirty="0"/>
              <a:t>， </a:t>
            </a:r>
            <a:r>
              <a:rPr lang="en-US" altLang="zh-CN" dirty="0"/>
              <a:t>P(x</a:t>
            </a:r>
            <a:r>
              <a:rPr lang="en-US" altLang="zh-CN" baseline="-25000" dirty="0"/>
              <a:t>1</a:t>
            </a:r>
            <a:r>
              <a:rPr lang="en-US" altLang="zh-CN" dirty="0"/>
              <a:t>), P(r</a:t>
            </a:r>
            <a:r>
              <a:rPr lang="en-US" altLang="zh-CN" baseline="-25000" dirty="0"/>
              <a:t>1</a:t>
            </a:r>
            <a:r>
              <a:rPr lang="en-US" altLang="zh-CN" dirty="0"/>
              <a:t>)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SRP</a:t>
            </a:r>
            <a:r>
              <a:rPr lang="zh-CN" altLang="en-US" dirty="0"/>
              <a:t>提出如下形式的</a:t>
            </a:r>
            <a:r>
              <a:rPr lang="en-US" altLang="zh-CN" dirty="0"/>
              <a:t>Session Key</a:t>
            </a:r>
            <a:r>
              <a:rPr lang="zh-CN" altLang="en-US" dirty="0"/>
              <a:t>计算公式，鉴别双方计算得到相同的会话密钥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K = S(R(</a:t>
            </a:r>
            <a:r>
              <a:rPr lang="en-US" altLang="zh-CN" b="1" dirty="0"/>
              <a:t>P(r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)</a:t>
            </a:r>
            <a:r>
              <a:rPr lang="en-US" altLang="zh-CN" dirty="0"/>
              <a:t>, </a:t>
            </a:r>
            <a:r>
              <a:rPr lang="en-US" altLang="zh-CN" b="1" dirty="0"/>
              <a:t>P(x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)</a:t>
            </a:r>
            <a:r>
              <a:rPr lang="en-US" altLang="zh-CN" dirty="0"/>
              <a:t>), Q(</a:t>
            </a:r>
            <a:r>
              <a:rPr lang="en-US" altLang="zh-CN" b="1" dirty="0"/>
              <a:t>r</a:t>
            </a:r>
            <a:r>
              <a:rPr lang="en-US" altLang="zh-CN" b="1" baseline="-25000" dirty="0"/>
              <a:t>1</a:t>
            </a:r>
            <a:r>
              <a:rPr lang="en-US" altLang="zh-CN" dirty="0"/>
              <a:t>, </a:t>
            </a:r>
            <a:r>
              <a:rPr lang="en-US" altLang="zh-CN" b="1" dirty="0"/>
              <a:t>x</a:t>
            </a:r>
            <a:r>
              <a:rPr lang="en-US" altLang="zh-CN" b="1" baseline="-25000" dirty="0"/>
              <a:t>1</a:t>
            </a:r>
            <a:r>
              <a:rPr lang="en-US" altLang="zh-CN" dirty="0"/>
              <a:t>))     ——Client</a:t>
            </a:r>
            <a:r>
              <a:rPr lang="zh-CN" altLang="en-US" dirty="0"/>
              <a:t>计算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K = S(R(</a:t>
            </a:r>
            <a:r>
              <a:rPr lang="en-US" altLang="zh-CN" b="1" dirty="0"/>
              <a:t>P(r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)</a:t>
            </a:r>
            <a:r>
              <a:rPr lang="en-US" altLang="zh-CN" dirty="0"/>
              <a:t>, </a:t>
            </a:r>
            <a:r>
              <a:rPr lang="en-US" altLang="zh-CN" b="1" dirty="0"/>
              <a:t>P(x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)</a:t>
            </a:r>
            <a:r>
              <a:rPr lang="en-US" altLang="zh-CN" dirty="0"/>
              <a:t>), Q(</a:t>
            </a:r>
            <a:r>
              <a:rPr lang="en-US" altLang="zh-CN" b="1" dirty="0"/>
              <a:t>r</a:t>
            </a:r>
            <a:r>
              <a:rPr lang="en-US" altLang="zh-CN" b="1" baseline="-25000" dirty="0"/>
              <a:t>2</a:t>
            </a:r>
            <a:r>
              <a:rPr lang="en-US" altLang="zh-CN" dirty="0"/>
              <a:t>, </a:t>
            </a:r>
            <a:r>
              <a:rPr lang="en-US" altLang="zh-CN" b="1" dirty="0"/>
              <a:t>x</a:t>
            </a:r>
            <a:r>
              <a:rPr lang="en-US" altLang="zh-CN" b="1" baseline="-25000" dirty="0"/>
              <a:t>2</a:t>
            </a:r>
            <a:r>
              <a:rPr lang="en-US" altLang="zh-CN" dirty="0"/>
              <a:t>))     ——Server</a:t>
            </a:r>
            <a:r>
              <a:rPr lang="zh-CN" altLang="en-US" dirty="0"/>
              <a:t>计算</a:t>
            </a:r>
            <a:r>
              <a:rPr lang="en-US" altLang="zh-CN" dirty="0"/>
              <a:t> </a:t>
            </a:r>
            <a:endParaRPr lang="en-US" altLang="zh-CN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057875" y="3053559"/>
          <a:ext cx="3647043" cy="137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Visio" r:id="rId1" imgW="4965700" imgH="1714500" progId="Visio.Drawing.15">
                  <p:embed/>
                </p:oleObj>
              </mc:Choice>
              <mc:Fallback>
                <p:oleObj name="Visio" r:id="rId1" imgW="4965700" imgH="1714500" progId="Visio.Drawing.15">
                  <p:embed/>
                  <p:pic>
                    <p:nvPicPr>
                      <p:cNvPr id="0" name="图片 617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57875" y="3053559"/>
                        <a:ext cx="3647043" cy="1374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寻找合适的公式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619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22959" y="1845733"/>
                <a:ext cx="7664825" cy="4597108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zh-CN" altLang="en-US" sz="2400" dirty="0"/>
                  <a:t>计算</a:t>
                </a:r>
                <a:r>
                  <a:rPr lang="en-US" altLang="zh-CN" sz="2400" dirty="0"/>
                  <a:t>Session Key</a:t>
                </a:r>
                <a:r>
                  <a:rPr lang="zh-CN" altLang="en-US" sz="2400" dirty="0"/>
                  <a:t>的公式</a:t>
                </a:r>
                <a:endParaRPr lang="zh-CN" altLang="en-US" sz="2400" dirty="0"/>
              </a:p>
              <a:p>
                <a:pPr lvl="1"/>
                <a:r>
                  <a:rPr lang="en-US" altLang="zh-CN" sz="2000" dirty="0"/>
                  <a:t>K = S(R(</a:t>
                </a:r>
                <a:r>
                  <a:rPr lang="en-US" altLang="zh-CN" sz="2000" b="1" dirty="0"/>
                  <a:t>P(r</a:t>
                </a:r>
                <a:r>
                  <a:rPr lang="en-US" altLang="zh-CN" sz="2000" b="1" baseline="-25000" dirty="0"/>
                  <a:t>2</a:t>
                </a:r>
                <a:r>
                  <a:rPr lang="en-US" altLang="zh-CN" sz="2000" b="1" dirty="0"/>
                  <a:t>)</a:t>
                </a:r>
                <a:r>
                  <a:rPr lang="en-US" altLang="zh-CN" sz="2000" dirty="0"/>
                  <a:t>, </a:t>
                </a:r>
                <a:r>
                  <a:rPr lang="en-US" altLang="zh-CN" sz="2000" b="1" dirty="0"/>
                  <a:t>P(x</a:t>
                </a:r>
                <a:r>
                  <a:rPr lang="en-US" altLang="zh-CN" sz="2000" b="1" baseline="-25000" dirty="0"/>
                  <a:t>2</a:t>
                </a:r>
                <a:r>
                  <a:rPr lang="en-US" altLang="zh-CN" sz="2000" b="1" dirty="0"/>
                  <a:t>)</a:t>
                </a:r>
                <a:r>
                  <a:rPr lang="en-US" altLang="zh-CN" sz="2000" dirty="0"/>
                  <a:t>), Q(</a:t>
                </a:r>
                <a:r>
                  <a:rPr lang="en-US" altLang="zh-CN" sz="2000" b="1" dirty="0"/>
                  <a:t>r</a:t>
                </a:r>
                <a:r>
                  <a:rPr lang="en-US" altLang="zh-CN" sz="2000" b="1" baseline="-25000" dirty="0"/>
                  <a:t>1</a:t>
                </a:r>
                <a:r>
                  <a:rPr lang="en-US" altLang="zh-CN" sz="2000" dirty="0"/>
                  <a:t>, </a:t>
                </a:r>
                <a:r>
                  <a:rPr lang="en-US" altLang="zh-CN" sz="2000" b="1" dirty="0"/>
                  <a:t>x</a:t>
                </a:r>
                <a:r>
                  <a:rPr lang="en-US" altLang="zh-CN" sz="2000" b="1" baseline="-25000" dirty="0"/>
                  <a:t>1</a:t>
                </a:r>
                <a:r>
                  <a:rPr lang="en-US" altLang="zh-CN" sz="2000" dirty="0"/>
                  <a:t>))</a:t>
                </a:r>
                <a:endParaRPr lang="en-US" altLang="zh-CN" sz="2000" dirty="0"/>
              </a:p>
              <a:p>
                <a:pPr lvl="1"/>
                <a:r>
                  <a:rPr lang="en-US" altLang="zh-CN" sz="2000" dirty="0"/>
                  <a:t>K = S(R(</a:t>
                </a:r>
                <a:r>
                  <a:rPr lang="en-US" altLang="zh-CN" sz="2000" b="1" dirty="0"/>
                  <a:t>P(r</a:t>
                </a:r>
                <a:r>
                  <a:rPr lang="en-US" altLang="zh-CN" sz="2000" b="1" baseline="-25000" dirty="0"/>
                  <a:t>1</a:t>
                </a:r>
                <a:r>
                  <a:rPr lang="en-US" altLang="zh-CN" sz="2000" b="1" dirty="0"/>
                  <a:t>)</a:t>
                </a:r>
                <a:r>
                  <a:rPr lang="en-US" altLang="zh-CN" sz="2000" dirty="0"/>
                  <a:t>, </a:t>
                </a:r>
                <a:r>
                  <a:rPr lang="en-US" altLang="zh-CN" sz="2000" b="1" dirty="0"/>
                  <a:t>P(x</a:t>
                </a:r>
                <a:r>
                  <a:rPr lang="en-US" altLang="zh-CN" sz="2000" b="1" baseline="-25000" dirty="0"/>
                  <a:t>1</a:t>
                </a:r>
                <a:r>
                  <a:rPr lang="en-US" altLang="zh-CN" sz="2000" b="1" dirty="0"/>
                  <a:t>)</a:t>
                </a:r>
                <a:r>
                  <a:rPr lang="en-US" altLang="zh-CN" sz="2000" dirty="0"/>
                  <a:t>), Q(</a:t>
                </a:r>
                <a:r>
                  <a:rPr lang="en-US" altLang="zh-CN" sz="2000" b="1" dirty="0"/>
                  <a:t>r</a:t>
                </a:r>
                <a:r>
                  <a:rPr lang="en-US" altLang="zh-CN" sz="2000" b="1" baseline="-25000" dirty="0"/>
                  <a:t>2</a:t>
                </a:r>
                <a:r>
                  <a:rPr lang="en-US" altLang="zh-CN" sz="2000" dirty="0"/>
                  <a:t>, </a:t>
                </a:r>
                <a:r>
                  <a:rPr lang="en-US" altLang="zh-CN" sz="2000" b="1" dirty="0"/>
                  <a:t>x</a:t>
                </a:r>
                <a:r>
                  <a:rPr lang="en-US" altLang="zh-CN" sz="2000" b="1" baseline="-25000" dirty="0"/>
                  <a:t>2</a:t>
                </a:r>
                <a:r>
                  <a:rPr lang="en-US" altLang="zh-CN" sz="2000" dirty="0"/>
                  <a:t>))</a:t>
                </a:r>
                <a:endParaRPr lang="en-US" altLang="zh-CN" sz="2000" dirty="0"/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zh-CN" altLang="en-US" sz="2400" dirty="0"/>
                  <a:t>双方计算得到相同</a:t>
                </a:r>
                <a:r>
                  <a:rPr lang="en-US" altLang="zh-CN" sz="2400" dirty="0"/>
                  <a:t>K</a:t>
                </a:r>
                <a:r>
                  <a:rPr lang="zh-CN" altLang="en-US" sz="2400" dirty="0"/>
                  <a:t>之后，再双方相互验证即可</a:t>
                </a:r>
                <a:endParaRPr lang="zh-CN" altLang="en-US" sz="2400" dirty="0"/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zh-CN" altLang="en-US" sz="2400" dirty="0"/>
                  <a:t>具体</a:t>
                </a:r>
                <a:r>
                  <a:rPr lang="en-US" altLang="zh-CN" sz="2400" dirty="0"/>
                  <a:t>S(), R(), P(), Q()</a:t>
                </a:r>
                <a:r>
                  <a:rPr lang="zh-CN" altLang="en-US" sz="2400" dirty="0"/>
                  <a:t>如下（均在</a:t>
                </a:r>
                <a:r>
                  <a:rPr lang="en-US" altLang="zh-CN" sz="2400" dirty="0" err="1"/>
                  <a:t>F</a:t>
                </a:r>
                <a:r>
                  <a:rPr lang="en-US" altLang="zh-CN" sz="2400" baseline="-25000" dirty="0" err="1"/>
                  <a:t>p</a:t>
                </a:r>
                <a:r>
                  <a:rPr lang="zh-CN" altLang="en-US" sz="2400" dirty="0"/>
                  <a:t>素域上计算）</a:t>
                </a:r>
                <a:endParaRPr lang="zh-CN" alt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𝑢𝑥</m:t>
                    </m:r>
                  </m:oMath>
                </a14:m>
                <a:r>
                  <a:rPr lang="zh-CN" altLang="en-US" sz="2000" dirty="0"/>
                  <a:t> ，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p>
                  </m:oMath>
                </a14:m>
                <a:r>
                  <a:rPr lang="zh-CN" altLang="en-US" sz="2000" dirty="0"/>
                  <a:t>，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zh-CN" sz="2000" baseline="30000" dirty="0"/>
              </a:p>
              <a:p>
                <a:pPr lvl="2">
                  <a:spcBef>
                    <a:spcPts val="400"/>
                  </a:spcBef>
                </a:pPr>
                <a:r>
                  <a:rPr lang="zh-CN" altLang="en-US" sz="1800" dirty="0"/>
                  <a:t>其中，</a:t>
                </a:r>
                <a:r>
                  <a:rPr lang="en-US" altLang="zh-CN" sz="1800" dirty="0"/>
                  <a:t>u</a:t>
                </a:r>
                <a:r>
                  <a:rPr lang="zh-CN" altLang="en-US" sz="1800" dirty="0"/>
                  <a:t>是常数</a:t>
                </a:r>
                <a:endParaRPr lang="zh-CN" altLang="en-US" sz="1800" dirty="0"/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zh-CN" altLang="en-US" sz="2400" dirty="0"/>
                  <a:t>易验证，双方得到相同的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zh-CN" sz="1950" baseline="30000" dirty="0"/>
              </a:p>
            </p:txBody>
          </p:sp>
        </mc:Choice>
        <mc:Fallback>
          <p:sp>
            <p:nvSpPr>
              <p:cNvPr id="136195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3"/>
                <a:ext cx="7664825" cy="4597108"/>
              </a:xfrm>
              <a:blipFill rotWithShape="1">
                <a:blip r:embed="rId1"/>
                <a:stretch>
                  <a:fillRect l="-8" t="-9" r="5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SRP</a:t>
            </a:r>
            <a:r>
              <a:rPr lang="zh-CN" altLang="en-US" dirty="0"/>
              <a:t>协议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824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单向鉴别</a:t>
                </a:r>
                <a:endParaRPr lang="zh-CN" altLang="en-US" dirty="0"/>
              </a:p>
              <a:p>
                <a:pPr lvl="1"/>
                <a:r>
                  <a:rPr lang="en-US" altLang="zh-CN" dirty="0"/>
                  <a:t>Server</a:t>
                </a:r>
                <a:r>
                  <a:rPr lang="zh-CN" altLang="en-US" dirty="0"/>
                  <a:t>鉴别</a:t>
                </a:r>
                <a:r>
                  <a:rPr lang="en-US" altLang="zh-CN" dirty="0"/>
                  <a:t>Client</a:t>
                </a:r>
                <a:r>
                  <a:rPr lang="zh-CN" altLang="en-US" dirty="0"/>
                  <a:t>具有口令</a:t>
                </a:r>
                <a:r>
                  <a:rPr lang="en-US" altLang="zh-CN" dirty="0"/>
                  <a:t>x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Server</a:t>
                </a:r>
                <a:r>
                  <a:rPr lang="zh-CN" altLang="en-US" dirty="0"/>
                  <a:t>存储对应的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zh-CN" baseline="30000" dirty="0"/>
              </a:p>
              <a:p>
                <a:pPr lvl="1"/>
                <a:r>
                  <a:rPr lang="en-US" altLang="zh-CN" dirty="0"/>
                  <a:t>Client</a:t>
                </a:r>
                <a:r>
                  <a:rPr lang="zh-CN" altLang="en-US" dirty="0"/>
                  <a:t>不鉴别</a:t>
                </a:r>
                <a:r>
                  <a:rPr lang="en-US" altLang="zh-CN" dirty="0"/>
                  <a:t>Server</a:t>
                </a:r>
                <a:r>
                  <a:rPr lang="zh-CN" altLang="en-US" dirty="0"/>
                  <a:t>，直接认为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2</a:t>
                </a:r>
                <a:r>
                  <a:rPr lang="en-US" altLang="zh-CN" baseline="30000" dirty="0"/>
                  <a:t> </a:t>
                </a:r>
                <a:r>
                  <a:rPr lang="en-US" altLang="zh-CN" dirty="0"/>
                  <a:t>= 0</a:t>
                </a:r>
                <a:r>
                  <a:rPr lang="zh-CN" altLang="en-US" dirty="0"/>
                  <a:t>即可</a:t>
                </a:r>
                <a:endParaRPr lang="zh-CN" altLang="en-US" dirty="0"/>
              </a:p>
              <a:p>
                <a:r>
                  <a:rPr lang="zh-CN" altLang="en-US" dirty="0"/>
                  <a:t>修改为如下图</a:t>
                </a:r>
                <a:endParaRPr lang="zh-CN" altLang="en-US" dirty="0"/>
              </a:p>
            </p:txBody>
          </p:sp>
        </mc:Choice>
        <mc:Fallback>
          <p:sp>
            <p:nvSpPr>
              <p:cNvPr id="138243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8" t="-11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5958055" y="1260371"/>
                <a:ext cx="3020892" cy="47699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055" y="1260371"/>
                <a:ext cx="3020892" cy="476990"/>
              </a:xfrm>
              <a:prstGeom prst="rect">
                <a:avLst/>
              </a:prstGeom>
              <a:blipFill rotWithShape="1">
                <a:blip r:embed="rId2"/>
                <a:stretch>
                  <a:fillRect l="-268" t="-1709" r="-251" b="-1597"/>
                </a:stretch>
              </a:blip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4211956" y="4025592"/>
          <a:ext cx="4595160" cy="2182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Visio" r:id="rId3" imgW="4064000" imgH="1930400" progId="Visio.Drawing.15">
                  <p:embed/>
                </p:oleObj>
              </mc:Choice>
              <mc:Fallback>
                <p:oleObj name="Visio" r:id="rId3" imgW="4064000" imgH="1930400" progId="Visio.Drawing.15">
                  <p:embed/>
                  <p:pic>
                    <p:nvPicPr>
                      <p:cNvPr id="0" name="图片 71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11956" y="4025592"/>
                        <a:ext cx="4595160" cy="2182701"/>
                      </a:xfrm>
                      <a:prstGeom prst="rect">
                        <a:avLst/>
                      </a:prstGeom>
                      <a:ln>
                        <a:solidFill>
                          <a:srgbClr val="00B0F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对于</a:t>
            </a:r>
            <a:r>
              <a:rPr lang="en-US" altLang="zh-CN" dirty="0"/>
              <a:t>P(r</a:t>
            </a:r>
            <a:r>
              <a:rPr lang="en-US" altLang="zh-CN" baseline="-25000" dirty="0"/>
              <a:t>2</a:t>
            </a:r>
            <a:r>
              <a:rPr lang="en-US" altLang="zh-CN" dirty="0"/>
              <a:t>)</a:t>
            </a:r>
            <a:r>
              <a:rPr lang="zh-CN" altLang="en-US" dirty="0"/>
              <a:t>的修改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9267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在</a:t>
                </a:r>
                <a:r>
                  <a:rPr lang="en-US" altLang="zh-CN" dirty="0"/>
                  <a:t>SRP</a:t>
                </a:r>
                <a:r>
                  <a:rPr lang="zh-CN" altLang="en-US" dirty="0"/>
                  <a:t>协议中，并不是传输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endParaRPr lang="en-US" altLang="zh-CN" baseline="30000" dirty="0"/>
              </a:p>
              <a:p>
                <a:r>
                  <a:rPr lang="zh-CN" altLang="en-US" dirty="0"/>
                  <a:t>而是传输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endParaRPr lang="en-US" altLang="zh-CN" baseline="30000" dirty="0"/>
              </a:p>
              <a:p>
                <a:pPr lvl="1"/>
                <a:r>
                  <a:rPr lang="en-US" altLang="zh-CN" dirty="0"/>
                  <a:t>Client</a:t>
                </a:r>
                <a:r>
                  <a:rPr lang="zh-CN" altLang="en-US" dirty="0"/>
                  <a:t>得到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之后，减去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CN" altLang="en-US" dirty="0"/>
                  <a:t>、即可得到</a:t>
                </a:r>
                <a:r>
                  <a:rPr lang="en-US" altLang="zh-CN" dirty="0"/>
                  <a:t>P(r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，协议照样进行</a:t>
                </a:r>
                <a:endParaRPr lang="zh-CN" altLang="en-US" dirty="0"/>
              </a:p>
              <a:p>
                <a:r>
                  <a:rPr lang="zh-CN" altLang="en-US" dirty="0"/>
                  <a:t>为什么？</a:t>
                </a:r>
                <a:endParaRPr lang="zh-CN" altLang="en-US" dirty="0"/>
              </a:p>
            </p:txBody>
          </p:sp>
        </mc:Choice>
        <mc:Fallback>
          <p:sp>
            <p:nvSpPr>
              <p:cNvPr id="139267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8" t="-1068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773071" y="3760421"/>
          <a:ext cx="4911322" cy="2755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Visio" r:id="rId2" imgW="4356100" imgH="2311400" progId="Visio.Drawing.15">
                  <p:embed/>
                </p:oleObj>
              </mc:Choice>
              <mc:Fallback>
                <p:oleObj name="Visio" r:id="rId2" imgW="4356100" imgH="2311400" progId="Visio.Drawing.15">
                  <p:embed/>
                  <p:pic>
                    <p:nvPicPr>
                      <p:cNvPr id="0" name="图片 821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73071" y="3760421"/>
                        <a:ext cx="4911322" cy="2755883"/>
                      </a:xfrm>
                      <a:prstGeom prst="rect">
                        <a:avLst/>
                      </a:prstGeom>
                      <a:ln>
                        <a:solidFill>
                          <a:srgbClr val="00B0F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考虑如下类型的攻击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131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如果假设直接使用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endParaRPr lang="en-US" altLang="zh-CN" baseline="30000" dirty="0"/>
              </a:p>
              <a:p>
                <a:pPr lvl="1"/>
                <a:r>
                  <a:rPr lang="zh-CN" altLang="en-US" dirty="0"/>
                  <a:t>攻击者假冒服务器与</a:t>
                </a:r>
                <a:r>
                  <a:rPr lang="en-US" altLang="zh-CN" dirty="0"/>
                  <a:t>Client</a:t>
                </a:r>
                <a:r>
                  <a:rPr lang="zh-CN" altLang="en-US" dirty="0"/>
                  <a:t>相互通信</a:t>
                </a:r>
                <a:endParaRPr lang="zh-CN" altLang="en-US" dirty="0"/>
              </a:p>
              <a:p>
                <a:pPr lvl="2"/>
                <a:r>
                  <a:rPr lang="zh-CN" altLang="en-US" dirty="0"/>
                  <a:t>攻击者没有其它的知识</a:t>
                </a:r>
                <a:endParaRPr lang="zh-CN" altLang="en-US" dirty="0"/>
              </a:p>
              <a:p>
                <a:pPr lvl="2"/>
                <a:r>
                  <a:rPr lang="en-US" altLang="zh-CN" dirty="0"/>
                  <a:t>M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/M</a:t>
                </a:r>
                <a:r>
                  <a:rPr lang="en-US" altLang="zh-CN" baseline="-25000" dirty="0"/>
                  <a:t>2</a:t>
                </a:r>
                <a:r>
                  <a:rPr lang="zh-CN" altLang="en-US" dirty="0"/>
                  <a:t>是后续的校验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可以得到</a:t>
                </a:r>
                <a:r>
                  <a:rPr lang="en-US" altLang="zh-CN" dirty="0"/>
                  <a:t>M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dirty="0"/>
                  <a:t>, r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, B, u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注意，不同于普通的被动攻击者（这里是主动攻击者）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被动攻击者不知道</a:t>
                </a:r>
                <a:r>
                  <a:rPr lang="en-US" altLang="zh-CN" dirty="0"/>
                  <a:t>r</a:t>
                </a:r>
                <a:r>
                  <a:rPr lang="en-US" altLang="zh-CN" baseline="-25000" dirty="0"/>
                  <a:t>2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就可以猜测穷举口令</a:t>
                </a:r>
                <a:r>
                  <a:rPr lang="en-US" altLang="zh-CN" dirty="0"/>
                  <a:t>x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直到使得</a:t>
                </a:r>
                <a:r>
                  <a:rPr lang="en-US" altLang="zh-CN" dirty="0"/>
                  <a:t>M</a:t>
                </a:r>
                <a:r>
                  <a:rPr lang="en-US" altLang="zh-CN" baseline="-25000" dirty="0"/>
                  <a:t>1</a:t>
                </a:r>
                <a:r>
                  <a:rPr lang="zh-CN" altLang="en-US" dirty="0"/>
                  <a:t>成立</a:t>
                </a:r>
                <a:endParaRPr lang="zh-CN" altLang="en-US" dirty="0"/>
              </a:p>
            </p:txBody>
          </p:sp>
        </mc:Choice>
        <mc:Fallback>
          <p:sp>
            <p:nvSpPr>
              <p:cNvPr id="141315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8" t="-1068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693069" y="4446873"/>
          <a:ext cx="4296927" cy="2411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Visio" r:id="rId2" imgW="4356100" imgH="2311400" progId="Visio.Drawing.15">
                  <p:embed/>
                </p:oleObj>
              </mc:Choice>
              <mc:Fallback>
                <p:oleObj name="Visio" r:id="rId2" imgW="4356100" imgH="2311400" progId="Visio.Drawing.15">
                  <p:embed/>
                  <p:pic>
                    <p:nvPicPr>
                      <p:cNvPr id="0" name="图片 924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93069" y="4446873"/>
                        <a:ext cx="4296927" cy="2411128"/>
                      </a:xfrm>
                      <a:prstGeom prst="rect">
                        <a:avLst/>
                      </a:prstGeom>
                      <a:ln>
                        <a:solidFill>
                          <a:srgbClr val="00B0F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61794" name="Rectangle 2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引入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endParaRPr lang="en-US" altLang="zh-CN" baseline="30000" dirty="0"/>
              </a:p>
            </p:txBody>
          </p:sp>
        </mc:Choice>
        <mc:Fallback>
          <p:sp>
            <p:nvSpPr>
              <p:cNvPr id="161794" name="Rectangle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t="-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79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攻击者无法通过伪装</a:t>
                </a:r>
                <a:r>
                  <a:rPr lang="en-US" altLang="zh-CN" dirty="0"/>
                  <a:t>Server</a:t>
                </a:r>
                <a:r>
                  <a:rPr lang="zh-CN" altLang="en-US" dirty="0"/>
                  <a:t>实现穷举攻击</a:t>
                </a:r>
                <a:endParaRPr lang="zh-CN" altLang="en-US" dirty="0"/>
              </a:p>
              <a:p>
                <a:pPr lvl="1"/>
                <a:r>
                  <a:rPr lang="zh-CN" altLang="en-US" dirty="0"/>
                  <a:t>攻击者不知道</a:t>
                </a:r>
                <a:r>
                  <a:rPr lang="en-US" altLang="zh-CN" dirty="0"/>
                  <a:t>Server</a:t>
                </a:r>
                <a:r>
                  <a:rPr lang="zh-CN" altLang="en-US" dirty="0"/>
                  <a:t>存储的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zh-CN" baseline="30000" dirty="0"/>
              </a:p>
              <a:p>
                <a:r>
                  <a:rPr lang="en-US" altLang="zh-CN" dirty="0"/>
                  <a:t>Server</a:t>
                </a:r>
                <a:r>
                  <a:rPr lang="zh-CN" altLang="en-US" dirty="0"/>
                  <a:t>知道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zh-CN" baseline="30000" dirty="0"/>
              </a:p>
              <a:p>
                <a:pPr lvl="1"/>
                <a:r>
                  <a:rPr lang="zh-CN" altLang="en-US" dirty="0"/>
                  <a:t>如果知道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CN" altLang="en-US" dirty="0"/>
                  <a:t>，从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CN" altLang="en-US" dirty="0"/>
                  <a:t>直接发起穷举猜测攻击即可</a:t>
                </a:r>
                <a:endParaRPr lang="zh-CN" altLang="en-US" dirty="0"/>
              </a:p>
              <a:p>
                <a:pPr lvl="1"/>
                <a:r>
                  <a:rPr lang="zh-CN" altLang="en-US" dirty="0"/>
                  <a:t>任何口令鉴别协议都不可能防范</a:t>
                </a:r>
                <a:endParaRPr lang="zh-CN" altLang="en-US" dirty="0"/>
              </a:p>
            </p:txBody>
          </p:sp>
        </mc:Choice>
        <mc:Fallback>
          <p:sp>
            <p:nvSpPr>
              <p:cNvPr id="161795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" t="-11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716379" y="4547688"/>
          <a:ext cx="4314524" cy="2421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Visio" r:id="rId3" imgW="4356100" imgH="2311400" progId="Visio.Drawing.15">
                  <p:embed/>
                </p:oleObj>
              </mc:Choice>
              <mc:Fallback>
                <p:oleObj name="Visio" r:id="rId3" imgW="4356100" imgH="2311400" progId="Visio.Drawing.15">
                  <p:embed/>
                  <p:pic>
                    <p:nvPicPr>
                      <p:cNvPr id="0" name="图片 1026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6379" y="4547688"/>
                        <a:ext cx="4314524" cy="2421003"/>
                      </a:xfrm>
                      <a:prstGeom prst="rect">
                        <a:avLst/>
                      </a:prstGeom>
                      <a:ln>
                        <a:solidFill>
                          <a:srgbClr val="00B0F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SRP</a:t>
            </a:r>
            <a:r>
              <a:rPr lang="zh-CN" altLang="en-US" dirty="0"/>
              <a:t>安全性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可证明安全的鉴别协议</a:t>
            </a:r>
            <a:endParaRPr lang="zh-CN" altLang="en-US" dirty="0"/>
          </a:p>
          <a:p>
            <a:pPr lvl="1"/>
            <a:r>
              <a:rPr lang="zh-CN" altLang="en-US" dirty="0"/>
              <a:t>第一个引入可证明安全过程</a:t>
            </a:r>
            <a:endParaRPr lang="zh-CN" altLang="en-US" dirty="0"/>
          </a:p>
          <a:p>
            <a:pPr lvl="1"/>
            <a:r>
              <a:rPr lang="zh-CN" altLang="en-US" dirty="0"/>
              <a:t>不泄露关于口令的任何信息给窃听者</a:t>
            </a:r>
            <a:endParaRPr lang="zh-CN" altLang="en-US" dirty="0"/>
          </a:p>
          <a:p>
            <a:r>
              <a:rPr lang="zh-CN" altLang="en-US" dirty="0"/>
              <a:t>零知识协议</a:t>
            </a:r>
            <a:endParaRPr lang="zh-CN" altLang="en-US" dirty="0"/>
          </a:p>
          <a:p>
            <a:pPr lvl="1"/>
            <a:r>
              <a:rPr lang="zh-CN" altLang="en-US" dirty="0"/>
              <a:t>服务器只知道被验证的用户知道口令</a:t>
            </a:r>
            <a:endParaRPr lang="zh-CN" altLang="en-US" dirty="0"/>
          </a:p>
          <a:p>
            <a:pPr lvl="1"/>
            <a:r>
              <a:rPr lang="zh-CN" altLang="en-US" dirty="0"/>
              <a:t>但不泄露关于口令的任何信息给合法的服务器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已有的经典口令鉴别解决方案</a:t>
            </a:r>
            <a:endParaRPr lang="zh-CN" altLang="en-US" dirty="0"/>
          </a:p>
        </p:txBody>
      </p:sp>
      <p:sp>
        <p:nvSpPr>
          <p:cNvPr id="39939" name="Rectangle 3"/>
          <p:cNvSpPr>
            <a:spLocks noGrp="1"/>
          </p:cNvSpPr>
          <p:nvPr>
            <p:ph idx="1"/>
          </p:nvPr>
        </p:nvSpPr>
        <p:spPr>
          <a:xfrm>
            <a:off x="822960" y="1746579"/>
            <a:ext cx="7543800" cy="4810976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zh-CN" altLang="en-US" dirty="0"/>
              <a:t>每次验证过程中发送的数据是不同的</a:t>
            </a:r>
            <a:endParaRPr lang="en-US" altLang="zh-CN" dirty="0"/>
          </a:p>
          <a:p>
            <a:pPr lvl="1"/>
            <a:r>
              <a:rPr lang="zh-CN" altLang="en-US" dirty="0"/>
              <a:t>万一，如果服务器发出的随机数也是相同</a:t>
            </a:r>
            <a:endParaRPr lang="en-US" altLang="zh-CN" dirty="0"/>
          </a:p>
          <a:p>
            <a:pPr lvl="2"/>
            <a:r>
              <a:rPr lang="en-US" altLang="zh-CN" dirty="0"/>
              <a:t>【</a:t>
            </a:r>
            <a:r>
              <a:rPr lang="zh-CN" altLang="en-US" dirty="0"/>
              <a:t>某些特定情况</a:t>
            </a:r>
            <a:r>
              <a:rPr lang="en-US" altLang="zh-CN" dirty="0"/>
              <a:t>】</a:t>
            </a:r>
            <a:endParaRPr lang="en-US" altLang="zh-CN" dirty="0"/>
          </a:p>
          <a:p>
            <a:pPr lvl="1"/>
            <a:r>
              <a:rPr lang="zh-CN" altLang="en-US" dirty="0"/>
              <a:t>则历史数据可以重放，服务器的验证也是正确的</a:t>
            </a:r>
            <a:endParaRPr lang="zh-CN" altLang="en-US" dirty="0"/>
          </a:p>
          <a:p>
            <a:pPr eaLnBrk="1" hangingPunct="1"/>
            <a:r>
              <a:rPr lang="zh-CN" altLang="en-US" dirty="0"/>
              <a:t>可能受到重放攻击</a:t>
            </a:r>
            <a:endParaRPr lang="en-US" altLang="zh-CN" dirty="0"/>
          </a:p>
          <a:p>
            <a:pPr lvl="1"/>
            <a:r>
              <a:rPr lang="zh-CN" altLang="en-US" dirty="0"/>
              <a:t>虽然在通信过程中，</a:t>
            </a:r>
            <a:r>
              <a:rPr lang="en-US" altLang="zh-CN" dirty="0"/>
              <a:t>Server</a:t>
            </a:r>
            <a:r>
              <a:rPr lang="zh-CN" altLang="en-US" dirty="0"/>
              <a:t>引入了随机数</a:t>
            </a:r>
            <a:endParaRPr lang="en-US" altLang="zh-CN" dirty="0"/>
          </a:p>
          <a:p>
            <a:pPr lvl="1"/>
            <a:r>
              <a:rPr lang="zh-CN" altLang="en-US" dirty="0"/>
              <a:t>但是，如果攻击者收集比较多的数据，则不一定能保证随机数不重复</a:t>
            </a:r>
            <a:endParaRPr lang="en-US" altLang="zh-CN" dirty="0"/>
          </a:p>
          <a:p>
            <a:pPr lvl="2"/>
            <a:r>
              <a:rPr lang="zh-CN" altLang="en-US" dirty="0"/>
              <a:t>甚至，有的时候服务器的随机数不够随机、会有重复性</a:t>
            </a:r>
            <a:endParaRPr lang="en-US" altLang="zh-CN" dirty="0"/>
          </a:p>
          <a:p>
            <a:pPr eaLnBrk="1" hangingPunct="1"/>
            <a:r>
              <a:rPr lang="en-US" altLang="zh-CN" dirty="0"/>
              <a:t>One-time verifier</a:t>
            </a:r>
            <a:r>
              <a:rPr lang="zh-CN" altLang="en-US" dirty="0"/>
              <a:t>验证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每次鉴别，使用的验证信息（</a:t>
            </a:r>
            <a:r>
              <a:rPr lang="en-US" altLang="zh-CN" dirty="0"/>
              <a:t>Verifier</a:t>
            </a:r>
            <a:r>
              <a:rPr lang="zh-CN" altLang="en-US" dirty="0"/>
              <a:t>）不同的</a:t>
            </a:r>
            <a:endParaRPr lang="en-US" altLang="zh-CN" dirty="0"/>
          </a:p>
          <a:p>
            <a:pPr lvl="1" eaLnBrk="1" hangingPunct="1"/>
            <a:r>
              <a:rPr lang="zh-CN" altLang="en-US" b="1" dirty="0"/>
              <a:t>成功地执行了一次口令鉴别之后，</a:t>
            </a:r>
            <a:r>
              <a:rPr lang="en-US" altLang="zh-CN" b="1" dirty="0"/>
              <a:t>server</a:t>
            </a:r>
            <a:r>
              <a:rPr lang="zh-CN" altLang="en-US" b="1" dirty="0"/>
              <a:t>自动地更新</a:t>
            </a:r>
            <a:r>
              <a:rPr lang="en-US" altLang="zh-CN" b="1" dirty="0"/>
              <a:t>verifier</a:t>
            </a:r>
            <a:endParaRPr lang="en-US" altLang="zh-CN" b="1" dirty="0"/>
          </a:p>
          <a:p>
            <a:pPr lvl="1" eaLnBrk="1" hangingPunct="1"/>
            <a:r>
              <a:rPr lang="zh-CN" altLang="en-US" dirty="0">
                <a:solidFill>
                  <a:srgbClr val="FF0000"/>
                </a:solidFill>
              </a:rPr>
              <a:t>用户仍只需记忆自己的口令、不变化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/>
          </p:cNvSpPr>
          <p:nvPr>
            <p:ph type="title"/>
          </p:nvPr>
        </p:nvSpPr>
        <p:spPr>
          <a:xfrm>
            <a:off x="822960" y="296332"/>
            <a:ext cx="7543800" cy="1450757"/>
          </a:xfrm>
        </p:spPr>
        <p:txBody>
          <a:bodyPr/>
          <a:lstStyle/>
          <a:p>
            <a:r>
              <a:rPr lang="zh-CN" altLang="en-US" dirty="0"/>
              <a:t>基于口令鉴别的相关</a:t>
            </a:r>
            <a:r>
              <a:rPr lang="en-US" altLang="zh-CN" dirty="0"/>
              <a:t>RFC</a:t>
            </a:r>
            <a:endParaRPr lang="zh-CN" altLang="en-US" dirty="0"/>
          </a:p>
        </p:txBody>
      </p:sp>
      <p:sp>
        <p:nvSpPr>
          <p:cNvPr id="59395" name="Rectangle 3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404459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lnSpc>
                <a:spcPct val="130000"/>
              </a:lnSpc>
            </a:pPr>
            <a:r>
              <a:rPr lang="en-US" altLang="zh-CN" b="1" dirty="0"/>
              <a:t>RFC1929 </a:t>
            </a:r>
            <a:r>
              <a:rPr lang="en-US" altLang="zh-CN" dirty="0"/>
              <a:t>Username/Password Authentication for SOCKS V5 </a:t>
            </a:r>
            <a:endParaRPr lang="en-US" altLang="zh-CN" dirty="0"/>
          </a:p>
          <a:p>
            <a:pPr marL="742950" lvl="1" indent="-400050">
              <a:lnSpc>
                <a:spcPct val="130000"/>
              </a:lnSpc>
            </a:pPr>
            <a:r>
              <a:rPr lang="zh-CN" altLang="en-US" dirty="0"/>
              <a:t>对</a:t>
            </a:r>
            <a:r>
              <a:rPr lang="en-US" altLang="zh-CN" dirty="0"/>
              <a:t>SOCKS V5</a:t>
            </a:r>
            <a:r>
              <a:rPr lang="zh-CN" altLang="en-US" dirty="0"/>
              <a:t>的协议规范</a:t>
            </a:r>
            <a:endParaRPr lang="zh-CN" altLang="en-US" dirty="0"/>
          </a:p>
          <a:p>
            <a:pPr marL="742950" lvl="1" indent="-400050">
              <a:lnSpc>
                <a:spcPct val="130000"/>
              </a:lnSpc>
            </a:pPr>
            <a:r>
              <a:rPr lang="zh-CN" altLang="en-US" dirty="0"/>
              <a:t>为在初始</a:t>
            </a:r>
            <a:r>
              <a:rPr lang="en-US" altLang="zh-CN" dirty="0"/>
              <a:t>socks</a:t>
            </a:r>
            <a:r>
              <a:rPr lang="zh-CN" altLang="en-US" dirty="0"/>
              <a:t>连接建立时使用任意验证协议规定了一个通用框架</a:t>
            </a:r>
            <a:endParaRPr lang="en-US" altLang="zh-CN" dirty="0"/>
          </a:p>
          <a:p>
            <a:pPr marL="742950" lvl="1" indent="-400050">
              <a:lnSpc>
                <a:spcPct val="130000"/>
              </a:lnSpc>
            </a:pPr>
            <a:r>
              <a:rPr lang="zh-CN" altLang="en-US" dirty="0"/>
              <a:t>但是此方案在协议数据中以明文形式传输</a:t>
            </a:r>
            <a:r>
              <a:rPr lang="en-US" altLang="zh-CN" dirty="0"/>
              <a:t>password</a:t>
            </a:r>
            <a:r>
              <a:rPr lang="zh-CN" altLang="en-US" dirty="0"/>
              <a:t>，对于可能存在监听的网络，不建议采用此方案。</a:t>
            </a:r>
            <a:endParaRPr lang="zh-CN" altLang="en-US" dirty="0"/>
          </a:p>
          <a:p>
            <a:pPr marL="457200" indent="-457200">
              <a:lnSpc>
                <a:spcPct val="130000"/>
              </a:lnSpc>
            </a:pPr>
            <a:r>
              <a:rPr lang="en-US" altLang="zh-CN" b="1" dirty="0"/>
              <a:t>RFC3112 </a:t>
            </a:r>
            <a:r>
              <a:rPr lang="en-US" altLang="zh-CN" dirty="0"/>
              <a:t>LDAP Authentication Password Schema</a:t>
            </a:r>
            <a:endParaRPr lang="en-US" altLang="zh-CN" dirty="0"/>
          </a:p>
          <a:p>
            <a:pPr marL="742950" lvl="1" indent="-400050">
              <a:lnSpc>
                <a:spcPct val="130000"/>
              </a:lnSpc>
            </a:pPr>
            <a:r>
              <a:rPr lang="zh-CN" altLang="en-US" dirty="0"/>
              <a:t>描述了一个在包括</a:t>
            </a:r>
            <a:r>
              <a:rPr lang="en-US" altLang="zh-CN" dirty="0" err="1"/>
              <a:t>authPassword</a:t>
            </a:r>
            <a:r>
              <a:rPr lang="en-US" altLang="zh-CN" dirty="0"/>
              <a:t> attribute</a:t>
            </a:r>
            <a:r>
              <a:rPr lang="zh-CN" altLang="en-US" dirty="0"/>
              <a:t>类型的</a:t>
            </a:r>
            <a:r>
              <a:rPr lang="en-US" altLang="zh-CN" dirty="0"/>
              <a:t>LDAP (Lightweight Directory Access Protocol)</a:t>
            </a:r>
            <a:r>
              <a:rPr lang="zh-CN" altLang="en-US" dirty="0"/>
              <a:t>目录中使用用户</a:t>
            </a:r>
            <a:r>
              <a:rPr lang="en-US" altLang="zh-CN" dirty="0"/>
              <a:t>/</a:t>
            </a:r>
            <a:r>
              <a:rPr lang="zh-CN" altLang="en-US" dirty="0"/>
              <a:t>口令鉴别的方案</a:t>
            </a:r>
            <a:endParaRPr lang="en-US" altLang="zh-CN" dirty="0"/>
          </a:p>
          <a:p>
            <a:pPr marL="457200" indent="-457200">
              <a:lnSpc>
                <a:spcPct val="130000"/>
              </a:lnSpc>
            </a:pPr>
            <a:r>
              <a:rPr lang="en-US" altLang="zh-CN" b="1" dirty="0"/>
              <a:t>RF 4525 </a:t>
            </a:r>
            <a:r>
              <a:rPr lang="en-US" altLang="zh-CN" dirty="0"/>
              <a:t>The Secure Shell (SSH) Authentication Protocol</a:t>
            </a:r>
            <a:endParaRPr lang="en-US" altLang="zh-CN" dirty="0"/>
          </a:p>
          <a:p>
            <a:pPr marL="498475" lvl="1" indent="-457200">
              <a:lnSpc>
                <a:spcPct val="130000"/>
              </a:lnSpc>
            </a:pPr>
            <a:r>
              <a:rPr lang="zh-CN" altLang="en-US" sz="2900" dirty="0"/>
              <a:t>口令</a:t>
            </a:r>
            <a:r>
              <a:rPr lang="zh-CN" altLang="en-US" dirty="0"/>
              <a:t>鉴别，口令明文传输和验证，传输数据安全由传输层协议提供数据加密保护</a:t>
            </a:r>
            <a:endParaRPr lang="en-US" altLang="zh-CN" dirty="0"/>
          </a:p>
          <a:p>
            <a:pPr marL="498475" lvl="1" indent="-457200">
              <a:lnSpc>
                <a:spcPct val="130000"/>
              </a:lnSpc>
            </a:pPr>
            <a:endParaRPr lang="en-US" altLang="zh-CN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基于口令鉴别的相关</a:t>
            </a:r>
            <a:r>
              <a:rPr lang="en-US" altLang="zh-CN" dirty="0"/>
              <a:t>RFC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RFC2944 Telnet Authentication: SRP</a:t>
            </a:r>
            <a:endParaRPr lang="en-US" altLang="zh-CN" dirty="0"/>
          </a:p>
          <a:p>
            <a:pPr lvl="1"/>
            <a:r>
              <a:rPr lang="zh-CN" altLang="en-US" dirty="0"/>
              <a:t>规定了针对在如</a:t>
            </a:r>
            <a:r>
              <a:rPr lang="en-US" altLang="zh-CN" dirty="0"/>
              <a:t>RFC 2941</a:t>
            </a:r>
            <a:r>
              <a:rPr lang="zh-CN" altLang="en-US" dirty="0"/>
              <a:t>描述的框架下的</a:t>
            </a:r>
            <a:r>
              <a:rPr lang="en-US" altLang="zh-CN" dirty="0"/>
              <a:t>Telnet</a:t>
            </a:r>
            <a:r>
              <a:rPr lang="zh-CN" altLang="en-US" dirty="0"/>
              <a:t>协议的鉴别方案，采用 </a:t>
            </a:r>
            <a:r>
              <a:rPr lang="en-US" altLang="zh-CN" dirty="0"/>
              <a:t>Secure Remote Password Protocol (SRP) </a:t>
            </a:r>
            <a:r>
              <a:rPr lang="zh-CN" altLang="en-US" dirty="0"/>
              <a:t>鉴别机制</a:t>
            </a:r>
            <a:endParaRPr lang="zh-CN" altLang="en-US" dirty="0"/>
          </a:p>
          <a:p>
            <a:r>
              <a:rPr lang="en-US" altLang="zh-CN" dirty="0"/>
              <a:t>RFC5054 Using the Secure Remote Password(SRP) Protocol for TLS Authentication</a:t>
            </a:r>
            <a:endParaRPr lang="en-US" altLang="zh-CN" dirty="0"/>
          </a:p>
          <a:p>
            <a:pPr lvl="1"/>
            <a:r>
              <a:rPr lang="zh-CN" altLang="en-US" dirty="0"/>
              <a:t>将</a:t>
            </a:r>
            <a:r>
              <a:rPr lang="en-US" altLang="zh-CN" dirty="0"/>
              <a:t>SRP</a:t>
            </a:r>
            <a:r>
              <a:rPr lang="zh-CN" altLang="en-US" dirty="0"/>
              <a:t>协议作为</a:t>
            </a:r>
            <a:r>
              <a:rPr lang="en-US" altLang="zh-CN" dirty="0"/>
              <a:t>TLS</a:t>
            </a:r>
            <a:r>
              <a:rPr lang="zh-CN" altLang="en-US" dirty="0"/>
              <a:t>协议中的鉴别方法</a:t>
            </a:r>
            <a:endParaRPr lang="zh-CN" altLang="en-US" dirty="0"/>
          </a:p>
          <a:p>
            <a:r>
              <a:rPr lang="en-US" altLang="zh-CN" dirty="0"/>
              <a:t>RFC5683 Password-Authenticated Key (PAK) Diffie-Hellman Exchange</a:t>
            </a:r>
            <a:endParaRPr lang="en-US" altLang="zh-CN" dirty="0"/>
          </a:p>
          <a:p>
            <a:pPr lvl="1"/>
            <a:r>
              <a:rPr lang="zh-CN" altLang="en-US" dirty="0"/>
              <a:t>基于口令和</a:t>
            </a:r>
            <a:r>
              <a:rPr lang="en-US" altLang="zh-CN" dirty="0"/>
              <a:t>D-H</a:t>
            </a:r>
            <a:r>
              <a:rPr lang="zh-CN" altLang="en-US" dirty="0"/>
              <a:t>密钥交换协议提供双向鉴别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基于口令的鉴别如何实现？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0162" y="2033080"/>
            <a:ext cx="6586598" cy="3404679"/>
          </a:xfrm>
        </p:spPr>
        <p:txBody>
          <a:bodyPr>
            <a:noAutofit/>
          </a:bodyPr>
          <a:lstStyle/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2200" dirty="0"/>
              <a:t>网络中传什么？</a:t>
            </a:r>
            <a:endParaRPr lang="en-US" altLang="zh-CN" sz="2200" dirty="0"/>
          </a:p>
          <a:p>
            <a:r>
              <a:rPr lang="zh-CN" altLang="en-US" sz="2200" dirty="0"/>
              <a:t>服务器验什么？</a:t>
            </a:r>
            <a:endParaRPr lang="zh-CN" altLang="en-US" sz="2200" dirty="0"/>
          </a:p>
          <a:p>
            <a:endParaRPr lang="zh-CN" altLang="en-US" sz="3200" dirty="0"/>
          </a:p>
        </p:txBody>
      </p:sp>
      <p:grpSp>
        <p:nvGrpSpPr>
          <p:cNvPr id="14" name="组合 13"/>
          <p:cNvGrpSpPr/>
          <p:nvPr/>
        </p:nvGrpSpPr>
        <p:grpSpPr>
          <a:xfrm>
            <a:off x="1280482" y="2605522"/>
            <a:ext cx="6453013" cy="1344172"/>
            <a:chOff x="1222115" y="3500472"/>
            <a:chExt cx="6453013" cy="1344172"/>
          </a:xfrm>
        </p:grpSpPr>
        <p:grpSp>
          <p:nvGrpSpPr>
            <p:cNvPr id="4" name="组合 3"/>
            <p:cNvGrpSpPr/>
            <p:nvPr/>
          </p:nvGrpSpPr>
          <p:grpSpPr>
            <a:xfrm>
              <a:off x="1889520" y="3500472"/>
              <a:ext cx="5785608" cy="1034751"/>
              <a:chOff x="1500716" y="1804702"/>
              <a:chExt cx="5785608" cy="1034751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2462429" y="2074244"/>
                <a:ext cx="1203161" cy="76520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Client</a:t>
                </a:r>
                <a:endParaRPr lang="zh-CN" altLang="en-US" dirty="0"/>
              </a:p>
            </p:txBody>
          </p:sp>
          <p:sp>
            <p:nvSpPr>
              <p:cNvPr id="6" name="圆角矩形 5"/>
              <p:cNvSpPr/>
              <p:nvPr/>
            </p:nvSpPr>
            <p:spPr>
              <a:xfrm>
                <a:off x="6227545" y="2074244"/>
                <a:ext cx="1058779" cy="765209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Server</a:t>
                </a:r>
                <a:endParaRPr lang="zh-CN" altLang="en-US" dirty="0"/>
              </a:p>
            </p:txBody>
          </p:sp>
          <p:cxnSp>
            <p:nvCxnSpPr>
              <p:cNvPr id="7" name="直接箭头连接符 6"/>
              <p:cNvCxnSpPr>
                <a:stCxn id="5" idx="6"/>
                <a:endCxn id="6" idx="1"/>
              </p:cNvCxnSpPr>
              <p:nvPr/>
            </p:nvCxnSpPr>
            <p:spPr>
              <a:xfrm>
                <a:off x="3665590" y="2456849"/>
                <a:ext cx="2561955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文本框 7"/>
              <p:cNvSpPr txBox="1"/>
              <p:nvPr/>
            </p:nvSpPr>
            <p:spPr>
              <a:xfrm>
                <a:off x="4440660" y="2097090"/>
                <a:ext cx="10118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/>
                  <a:t>网络通信</a:t>
                </a:r>
                <a:endParaRPr lang="zh-CN" altLang="en-US" sz="1600" b="1" dirty="0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500716" y="1804702"/>
                <a:ext cx="9905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/>
                  <a:t>输入</a:t>
                </a:r>
                <a:r>
                  <a:rPr lang="en-US" altLang="zh-CN" sz="1600" dirty="0"/>
                  <a:t>Password</a:t>
                </a:r>
                <a:endParaRPr lang="zh-CN" altLang="en-US" sz="1600" dirty="0"/>
              </a:p>
            </p:txBody>
          </p:sp>
          <p:sp>
            <p:nvSpPr>
              <p:cNvPr id="10" name="右箭头 9"/>
              <p:cNvSpPr/>
              <p:nvPr/>
            </p:nvSpPr>
            <p:spPr>
              <a:xfrm>
                <a:off x="1556727" y="2316059"/>
                <a:ext cx="905702" cy="268342"/>
              </a:xfrm>
              <a:prstGeom prst="rightArrow">
                <a:avLst>
                  <a:gd name="adj1" fmla="val 36181"/>
                  <a:gd name="adj2" fmla="val 50000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22115" y="3740829"/>
              <a:ext cx="696281" cy="1103815"/>
            </a:xfrm>
            <a:prstGeom prst="rect">
              <a:avLst/>
            </a:prstGeom>
          </p:spPr>
        </p:pic>
      </p:grpSp>
      <p:grpSp>
        <p:nvGrpSpPr>
          <p:cNvPr id="12" name="组合 11"/>
          <p:cNvGrpSpPr/>
          <p:nvPr/>
        </p:nvGrpSpPr>
        <p:grpSpPr>
          <a:xfrm>
            <a:off x="2801566" y="2605522"/>
            <a:ext cx="5184843" cy="1461515"/>
            <a:chOff x="2801566" y="2605522"/>
            <a:chExt cx="5184843" cy="1461515"/>
          </a:xfrm>
        </p:grpSpPr>
        <p:sp>
          <p:nvSpPr>
            <p:cNvPr id="11" name="圆角矩形 10"/>
            <p:cNvSpPr/>
            <p:nvPr/>
          </p:nvSpPr>
          <p:spPr>
            <a:xfrm>
              <a:off x="2801566" y="2605522"/>
              <a:ext cx="5184843" cy="1450912"/>
            </a:xfrm>
            <a:prstGeom prst="roundRect">
              <a:avLst/>
            </a:prstGeom>
            <a:noFill/>
            <a:ln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896148" y="3728483"/>
              <a:ext cx="3307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/>
                <a:t>PWD-based Authentication Protocol </a:t>
              </a:r>
              <a:endParaRPr lang="zh-CN" altLang="en-US" sz="1600" b="1" dirty="0"/>
            </a:p>
          </p:txBody>
        </p:sp>
      </p:grp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基于口令鉴别的相关</a:t>
            </a:r>
            <a:r>
              <a:rPr lang="en-US" altLang="zh-CN" dirty="0"/>
              <a:t>RFC</a:t>
            </a:r>
            <a:endParaRPr lang="zh-CN" altLang="en-US" dirty="0"/>
          </a:p>
        </p:txBody>
      </p:sp>
      <p:sp>
        <p:nvSpPr>
          <p:cNvPr id="61443" name="Rectangle 3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61933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lnSpc>
                <a:spcPct val="13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altLang="zh-CN" b="1" dirty="0"/>
              <a:t>RFC2289(STD0061)</a:t>
            </a:r>
            <a:endParaRPr lang="en-US" altLang="zh-CN" b="1" dirty="0"/>
          </a:p>
          <a:p>
            <a:pPr marL="742950" lvl="1" indent="-400050">
              <a:lnSpc>
                <a:spcPct val="130000"/>
              </a:lnSpc>
            </a:pPr>
            <a:r>
              <a:rPr lang="en-US" altLang="zh-CN" dirty="0"/>
              <a:t>A One-Time Password System</a:t>
            </a:r>
            <a:endParaRPr lang="en-US" altLang="zh-CN" dirty="0"/>
          </a:p>
          <a:p>
            <a:pPr marL="742950" lvl="1" indent="-400050">
              <a:lnSpc>
                <a:spcPct val="130000"/>
              </a:lnSpc>
            </a:pPr>
            <a:r>
              <a:rPr lang="zh-CN" altLang="en-US" dirty="0"/>
              <a:t>描述了一个</a:t>
            </a:r>
            <a:r>
              <a:rPr lang="en-US" altLang="zh-CN" dirty="0"/>
              <a:t>one-time password</a:t>
            </a:r>
            <a:r>
              <a:rPr lang="zh-CN" altLang="en-US" dirty="0"/>
              <a:t>鉴别系统</a:t>
            </a:r>
            <a:r>
              <a:rPr lang="en-US" altLang="zh-CN" dirty="0"/>
              <a:t> (OTP)</a:t>
            </a:r>
            <a:r>
              <a:rPr lang="zh-CN" altLang="en-US" dirty="0"/>
              <a:t>。</a:t>
            </a:r>
            <a:endParaRPr lang="en-US" altLang="zh-CN" sz="1500" dirty="0"/>
          </a:p>
          <a:p>
            <a:pPr marL="457200" indent="-457200">
              <a:lnSpc>
                <a:spcPct val="13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altLang="zh-CN" b="1" dirty="0"/>
              <a:t>RFC2444</a:t>
            </a:r>
            <a:endParaRPr lang="en-US" altLang="zh-CN" b="1" dirty="0"/>
          </a:p>
          <a:p>
            <a:pPr marL="742950" lvl="1" indent="-400050">
              <a:lnSpc>
                <a:spcPct val="130000"/>
              </a:lnSpc>
            </a:pPr>
            <a:r>
              <a:rPr lang="en-US" altLang="zh-CN" dirty="0"/>
              <a:t>The One-Time-Password SASL Mechanism</a:t>
            </a:r>
            <a:endParaRPr lang="en-US" altLang="zh-CN" dirty="0"/>
          </a:p>
          <a:p>
            <a:pPr marL="742950" lvl="1" indent="-400050">
              <a:lnSpc>
                <a:spcPct val="130000"/>
              </a:lnSpc>
            </a:pPr>
            <a:r>
              <a:rPr lang="zh-CN" altLang="en-US" dirty="0"/>
              <a:t>规范定义了</a:t>
            </a:r>
            <a:r>
              <a:rPr lang="en-US" altLang="zh-CN" dirty="0"/>
              <a:t>OTP SASL</a:t>
            </a:r>
            <a:r>
              <a:rPr lang="zh-CN" altLang="en-US" dirty="0"/>
              <a:t>机制，使得</a:t>
            </a:r>
            <a:r>
              <a:rPr lang="en-US" altLang="zh-CN" dirty="0"/>
              <a:t>OTP SASL</a:t>
            </a:r>
            <a:r>
              <a:rPr lang="zh-CN" altLang="en-US" dirty="0"/>
              <a:t>机制可以简单、规范地整合进许多应用协议。</a:t>
            </a:r>
            <a:endParaRPr lang="en-US" altLang="zh-CN" dirty="0"/>
          </a:p>
          <a:p>
            <a:pPr marL="457200" indent="-457200">
              <a:lnSpc>
                <a:spcPct val="120000"/>
              </a:lnSpc>
            </a:pPr>
            <a:r>
              <a:rPr lang="en-US" altLang="zh-CN" b="1" dirty="0"/>
              <a:t>RFC4226</a:t>
            </a:r>
            <a:endParaRPr lang="en-US" altLang="zh-CN" b="1" dirty="0"/>
          </a:p>
          <a:p>
            <a:pPr marL="742950" lvl="1" indent="-400050">
              <a:lnSpc>
                <a:spcPct val="120000"/>
              </a:lnSpc>
            </a:pPr>
            <a:r>
              <a:rPr lang="en-US" altLang="zh-CN" dirty="0"/>
              <a:t>HOTP: An HMAC-Based One-Time Password Algorithm</a:t>
            </a:r>
            <a:endParaRPr lang="en-US" altLang="zh-CN" dirty="0"/>
          </a:p>
          <a:p>
            <a:pPr marL="742950" lvl="1" indent="-400050">
              <a:lnSpc>
                <a:spcPct val="120000"/>
              </a:lnSpc>
            </a:pPr>
            <a:r>
              <a:rPr lang="zh-CN" altLang="en-US" dirty="0"/>
              <a:t>提供了一种基于</a:t>
            </a:r>
            <a:r>
              <a:rPr lang="en-US" altLang="zh-CN" dirty="0"/>
              <a:t>Hashed Message Authentication Code (HMAC)</a:t>
            </a:r>
            <a:r>
              <a:rPr lang="zh-CN" altLang="en-US" dirty="0"/>
              <a:t>生成</a:t>
            </a:r>
            <a:r>
              <a:rPr lang="en-US" altLang="zh-CN" dirty="0"/>
              <a:t>one-time</a:t>
            </a:r>
            <a:r>
              <a:rPr lang="zh-CN" altLang="en-US" dirty="0"/>
              <a:t>口令值的算法。</a:t>
            </a:r>
            <a:endParaRPr lang="zh-CN" altLang="en-US" dirty="0"/>
          </a:p>
          <a:p>
            <a:pPr marL="701675" indent="-400050">
              <a:lnSpc>
                <a:spcPct val="130000"/>
              </a:lnSpc>
            </a:pPr>
            <a:endParaRPr lang="zh-CN" altLang="en-US" sz="19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基于口令鉴别的相关</a:t>
            </a:r>
            <a:r>
              <a:rPr lang="en-US" altLang="zh-CN" dirty="0"/>
              <a:t>RFC</a:t>
            </a:r>
            <a:endParaRPr lang="zh-CN" altLang="en-US" dirty="0"/>
          </a:p>
        </p:txBody>
      </p:sp>
      <p:sp>
        <p:nvSpPr>
          <p:cNvPr id="60419" name="Rectangle 3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40445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</a:pPr>
            <a:r>
              <a:rPr lang="en-US" altLang="zh-CN" b="1" dirty="0"/>
              <a:t>RFC8018</a:t>
            </a:r>
            <a:endParaRPr lang="en-US" altLang="zh-CN" b="1" dirty="0"/>
          </a:p>
          <a:p>
            <a:pPr marL="742950" lvl="1" indent="-400050">
              <a:lnSpc>
                <a:spcPct val="120000"/>
              </a:lnSpc>
            </a:pPr>
            <a:r>
              <a:rPr lang="en-US" altLang="zh-CN" dirty="0"/>
              <a:t>PKCS #5: Password-Based Cryptography Specification Version 2.0</a:t>
            </a:r>
            <a:endParaRPr lang="fr-FR" altLang="zh-CN" dirty="0"/>
          </a:p>
          <a:p>
            <a:pPr marL="742950" lvl="1" indent="-400050">
              <a:lnSpc>
                <a:spcPct val="120000"/>
              </a:lnSpc>
            </a:pPr>
            <a:r>
              <a:rPr lang="zh-CN" altLang="en-US" dirty="0"/>
              <a:t>给出一个</a:t>
            </a:r>
            <a:r>
              <a:rPr lang="en-US" altLang="zh-CN" dirty="0"/>
              <a:t>password-based cryptography</a:t>
            </a:r>
            <a:r>
              <a:rPr lang="zh-CN" altLang="en-US" dirty="0"/>
              <a:t>实现的建议</a:t>
            </a:r>
            <a:r>
              <a:rPr lang="en-US" altLang="zh-CN" dirty="0"/>
              <a:t>, </a:t>
            </a:r>
            <a:r>
              <a:rPr lang="zh-CN" altLang="en-US" dirty="0"/>
              <a:t>包括</a:t>
            </a:r>
            <a:r>
              <a:rPr lang="en-US" altLang="zh-CN" dirty="0"/>
              <a:t>key derivation functions, encryption schemes, message-authentication schemes, and ASN.1 syntax identifying the techniques</a:t>
            </a:r>
            <a:endParaRPr lang="en-US" altLang="zh-CN" dirty="0"/>
          </a:p>
          <a:p>
            <a:pPr marL="742950" lvl="1" indent="-400050">
              <a:lnSpc>
                <a:spcPct val="120000"/>
              </a:lnSpc>
            </a:pPr>
            <a:r>
              <a:rPr lang="zh-CN" altLang="en-US" dirty="0"/>
              <a:t>将</a:t>
            </a:r>
            <a:r>
              <a:rPr lang="en-US" altLang="zh-CN" dirty="0"/>
              <a:t>PKI</a:t>
            </a:r>
            <a:r>
              <a:rPr lang="zh-CN" altLang="en-US" dirty="0"/>
              <a:t>和</a:t>
            </a:r>
            <a:r>
              <a:rPr lang="en-US" altLang="zh-CN" dirty="0"/>
              <a:t>password Authentication</a:t>
            </a:r>
            <a:r>
              <a:rPr lang="zh-CN" altLang="en-US" dirty="0"/>
              <a:t>结合起来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明文口令泄露</a:t>
            </a:r>
            <a:r>
              <a:rPr lang="en-US" altLang="zh-CN" dirty="0"/>
              <a:t>——</a:t>
            </a:r>
            <a:r>
              <a:rPr lang="zh-CN" altLang="en-US" dirty="0"/>
              <a:t>撞库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经常发生，各种安全事件</a:t>
            </a:r>
            <a:endParaRPr lang="en-US" altLang="zh-CN" dirty="0"/>
          </a:p>
          <a:p>
            <a:pPr lvl="1"/>
            <a:r>
              <a:rPr lang="zh-CN" altLang="en-US" dirty="0"/>
              <a:t>为什么不使用安全的协议？</a:t>
            </a:r>
            <a:endParaRPr lang="en-US" altLang="zh-CN" dirty="0"/>
          </a:p>
          <a:p>
            <a:pPr lvl="1"/>
            <a:r>
              <a:rPr lang="zh-CN" altLang="en-US" dirty="0"/>
              <a:t>各种标准已经具备</a:t>
            </a:r>
            <a:endParaRPr lang="en-US" altLang="zh-CN" dirty="0"/>
          </a:p>
          <a:p>
            <a:pPr lvl="2"/>
            <a:r>
              <a:rPr lang="zh-CN" altLang="en-US" dirty="0"/>
              <a:t>以上的安全口令协议，并没有大规模使用</a:t>
            </a:r>
            <a:endParaRPr lang="en-US" altLang="zh-CN" dirty="0"/>
          </a:p>
          <a:p>
            <a:pPr lvl="2"/>
            <a:r>
              <a:rPr lang="zh-CN" altLang="en-US" dirty="0"/>
              <a:t>只有</a:t>
            </a:r>
            <a:r>
              <a:rPr lang="en-US" altLang="zh-CN" dirty="0"/>
              <a:t>Apple</a:t>
            </a:r>
            <a:r>
              <a:rPr lang="zh-CN" altLang="en-US" dirty="0"/>
              <a:t>平台使用了类似于</a:t>
            </a:r>
            <a:r>
              <a:rPr lang="en-US" altLang="zh-CN" dirty="0"/>
              <a:t>SRP</a:t>
            </a:r>
            <a:r>
              <a:rPr lang="zh-CN" altLang="en-US" dirty="0"/>
              <a:t>的协议</a:t>
            </a:r>
            <a:endParaRPr lang="en-US" altLang="zh-CN" dirty="0"/>
          </a:p>
          <a:p>
            <a:r>
              <a:rPr lang="zh-CN" altLang="en-US" dirty="0"/>
              <a:t>需要实施条件的保障</a:t>
            </a:r>
            <a:endParaRPr lang="en-US" altLang="zh-CN" dirty="0"/>
          </a:p>
          <a:p>
            <a:pPr lvl="1"/>
            <a:r>
              <a:rPr lang="zh-CN" altLang="en-US" dirty="0"/>
              <a:t>有合适的软件工具包</a:t>
            </a:r>
            <a:r>
              <a:rPr lang="en-US" altLang="zh-CN" dirty="0"/>
              <a:t>【</a:t>
            </a:r>
            <a:r>
              <a:rPr lang="zh-CN" altLang="en-US" dirty="0"/>
              <a:t>支持公钥密码计算</a:t>
            </a:r>
            <a:r>
              <a:rPr lang="en-US" altLang="zh-CN" dirty="0"/>
              <a:t>】</a:t>
            </a:r>
            <a:r>
              <a:rPr lang="zh-CN" altLang="en-US" dirty="0"/>
              <a:t>，</a:t>
            </a:r>
            <a:r>
              <a:rPr lang="zh-CN" altLang="en-US" b="1" u="sng" dirty="0"/>
              <a:t>在浏览器脚本环境运行</a:t>
            </a:r>
            <a:endParaRPr lang="en-US" altLang="zh-CN" b="1" u="sng" dirty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包括实现的问题以及性能的问题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基于口令鉴别的其他问题</a:t>
            </a:r>
            <a:endParaRPr lang="zh-CN" altLang="en-US" dirty="0"/>
          </a:p>
        </p:txBody>
      </p:sp>
      <p:sp>
        <p:nvSpPr>
          <p:cNvPr id="62467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zh-CN" altLang="en-US" dirty="0"/>
              <a:t>随着安全性需求的增强，系统对用户的口令选择提出要求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例如：必须包含字符，大小写字母和数字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一定程度增加了口令穷举的难度</a:t>
            </a:r>
            <a:endParaRPr lang="en-US" altLang="zh-CN" dirty="0"/>
          </a:p>
          <a:p>
            <a:pPr lvl="2"/>
            <a:r>
              <a:rPr lang="zh-CN" altLang="en-US" dirty="0"/>
              <a:t>相对而言，对于人的使用带来的更大难度，不易于记忆</a:t>
            </a:r>
            <a:endParaRPr lang="en-US" altLang="zh-CN" dirty="0"/>
          </a:p>
          <a:p>
            <a:pPr eaLnBrk="1" hangingPunct="1"/>
            <a:r>
              <a:rPr lang="zh-CN" altLang="en-US" dirty="0"/>
              <a:t>增加口令复杂度的方案</a:t>
            </a:r>
            <a:endParaRPr lang="en-US" altLang="zh-CN" dirty="0"/>
          </a:p>
          <a:p>
            <a:pPr lvl="1"/>
            <a:r>
              <a:rPr lang="zh-CN" altLang="en-US" dirty="0"/>
              <a:t>图形口令，如选择不同的图片、移动终端的</a:t>
            </a:r>
            <a:r>
              <a:rPr lang="en-US" altLang="zh-CN" dirty="0"/>
              <a:t>9</a:t>
            </a:r>
            <a:r>
              <a:rPr lang="zh-CN" altLang="en-US" dirty="0"/>
              <a:t>点连线等</a:t>
            </a:r>
            <a:endParaRPr lang="en-US" altLang="zh-CN" dirty="0"/>
          </a:p>
          <a:p>
            <a:pPr eaLnBrk="1" hangingPunct="1"/>
            <a:r>
              <a:rPr lang="en-US" altLang="zh-CN" dirty="0"/>
              <a:t>Text Based</a:t>
            </a:r>
            <a:r>
              <a:rPr lang="zh-CN" altLang="en-US" dirty="0"/>
              <a:t>的口令难于记忆，特别当用户需要记忆多个口令的时候</a:t>
            </a:r>
            <a:endParaRPr lang="en-US" altLang="zh-CN" dirty="0"/>
          </a:p>
          <a:p>
            <a:pPr eaLnBrk="1" hangingPunct="1"/>
            <a:r>
              <a:rPr lang="zh-CN" altLang="en-US" dirty="0"/>
              <a:t>登陆时候尝试多个常用口令，威胁</a:t>
            </a:r>
            <a:r>
              <a:rPr lang="en-US" altLang="zh-CN" dirty="0"/>
              <a:t>Privacy</a:t>
            </a:r>
            <a:endParaRPr lang="en-US" altLang="zh-CN" dirty="0"/>
          </a:p>
          <a:p>
            <a:pPr lvl="1"/>
            <a:r>
              <a:rPr lang="en-US" altLang="zh-CN" dirty="0"/>
              <a:t>Key Logger</a:t>
            </a:r>
            <a:r>
              <a:rPr lang="zh-CN" altLang="en-US" dirty="0"/>
              <a:t>会恶意记录用户的键盘敲击而获取口令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基于口令鉴别的其他问题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口令输入过程的安全威胁</a:t>
            </a:r>
            <a:endParaRPr lang="en-US" altLang="zh-CN" dirty="0"/>
          </a:p>
          <a:p>
            <a:pPr lvl="1"/>
            <a:r>
              <a:rPr lang="en-US" altLang="zh-CN" dirty="0"/>
              <a:t>Key Logger</a:t>
            </a:r>
            <a:r>
              <a:rPr lang="zh-CN" altLang="en-US" dirty="0"/>
              <a:t>等工具会恶意记录用户的键盘敲击、在触摸屏上的运动轨迹而获取口令</a:t>
            </a:r>
            <a:endParaRPr lang="en-US" altLang="zh-CN" dirty="0"/>
          </a:p>
          <a:p>
            <a:r>
              <a:rPr lang="zh-CN" altLang="en-US" dirty="0"/>
              <a:t>加强口令输入过程的安全性</a:t>
            </a:r>
            <a:endParaRPr lang="en-US" altLang="zh-CN" dirty="0"/>
          </a:p>
          <a:p>
            <a:pPr lvl="1"/>
            <a:r>
              <a:rPr lang="en-US" altLang="zh-CN" dirty="0"/>
              <a:t>One Time Password(OTP)</a:t>
            </a:r>
            <a:r>
              <a:rPr lang="zh-CN" altLang="en-US" dirty="0"/>
              <a:t>，口令不可重复使用；</a:t>
            </a:r>
            <a:endParaRPr lang="en-US" altLang="zh-CN" dirty="0"/>
          </a:p>
          <a:p>
            <a:pPr lvl="2"/>
            <a:r>
              <a:rPr lang="zh-CN" altLang="en-US" dirty="0"/>
              <a:t>限定次数的</a:t>
            </a:r>
            <a:r>
              <a:rPr lang="en-US" altLang="zh-CN" dirty="0"/>
              <a:t>OTP</a:t>
            </a:r>
            <a:r>
              <a:rPr lang="zh-CN" altLang="en-US" dirty="0"/>
              <a:t>，短信验证码等</a:t>
            </a:r>
            <a:endParaRPr lang="en-US" altLang="zh-CN" dirty="0"/>
          </a:p>
          <a:p>
            <a:pPr lvl="1"/>
            <a:r>
              <a:rPr lang="zh-CN" altLang="en-US" dirty="0"/>
              <a:t>软件键盘的动态布局</a:t>
            </a:r>
            <a:endParaRPr lang="en-US" altLang="zh-CN" dirty="0"/>
          </a:p>
          <a:p>
            <a:pPr lvl="1"/>
            <a:r>
              <a:rPr lang="zh-CN" altLang="en-US" dirty="0"/>
              <a:t>增加对用户生物特征或行为的采集，如追踪眼睛运动轨迹进行口令输入的确认</a:t>
            </a:r>
            <a:endParaRPr lang="en-US" altLang="zh-CN" dirty="0"/>
          </a:p>
          <a:p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——</a:t>
            </a:r>
            <a:r>
              <a:rPr lang="zh-CN" altLang="en-US" dirty="0"/>
              <a:t>基于口令的鉴别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作业：任选一个标准（口令鉴别协议），书写阅读报告。报告内容要求描述基本原理，解决了什么问题，可能存在什么问题。</a:t>
            </a:r>
            <a:endParaRPr lang="zh-CN" altLang="en-US" dirty="0"/>
          </a:p>
          <a:p>
            <a:r>
              <a:rPr lang="zh-CN" altLang="en-US" dirty="0"/>
              <a:t>要求：</a:t>
            </a:r>
            <a:endParaRPr lang="en-US" altLang="zh-CN" dirty="0"/>
          </a:p>
          <a:p>
            <a:pPr lvl="1"/>
            <a:r>
              <a:rPr lang="zh-CN" altLang="en-US" dirty="0"/>
              <a:t>中文书写</a:t>
            </a:r>
            <a:endParaRPr lang="zh-CN" altLang="en-US" dirty="0"/>
          </a:p>
          <a:p>
            <a:pPr lvl="1"/>
            <a:r>
              <a:rPr lang="zh-CN" altLang="en-US" dirty="0"/>
              <a:t>严禁抄袭</a:t>
            </a:r>
            <a:endParaRPr lang="zh-CN" altLang="en-US" dirty="0"/>
          </a:p>
          <a:p>
            <a:pPr lvl="1"/>
            <a:r>
              <a:rPr lang="zh-CN" altLang="en-US" smtClean="0"/>
              <a:t>作业由助教通过课程网站发布，时间截止</a:t>
            </a:r>
            <a:r>
              <a:rPr lang="en-US" altLang="zh-CN" smtClean="0"/>
              <a:t>2023/10/23 23:59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最简单的基于口令鉴别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822959" y="1845734"/>
            <a:ext cx="7635241" cy="3532883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400" dirty="0"/>
              <a:t>合法用户</a:t>
            </a:r>
            <a:endParaRPr lang="en-US" altLang="zh-CN" sz="2400" dirty="0"/>
          </a:p>
          <a:p>
            <a:pPr lvl="1"/>
            <a:r>
              <a:rPr lang="zh-CN" altLang="en-US" sz="2000" dirty="0"/>
              <a:t>拥有一个用户账号</a:t>
            </a:r>
            <a:r>
              <a:rPr lang="en-US" altLang="zh-CN" sz="2000" dirty="0"/>
              <a:t>(</a:t>
            </a:r>
            <a:r>
              <a:rPr lang="en-US" altLang="zh-CN" sz="2000" dirty="0" err="1"/>
              <a:t>uid</a:t>
            </a:r>
            <a:r>
              <a:rPr lang="en-US" altLang="zh-CN" sz="2000" dirty="0"/>
              <a:t>)</a:t>
            </a:r>
            <a:r>
              <a:rPr lang="zh-CN" altLang="en-US" sz="2000" dirty="0"/>
              <a:t>以及与其对应的口令</a:t>
            </a:r>
            <a:r>
              <a:rPr lang="en-US" altLang="zh-CN" sz="2000" dirty="0"/>
              <a:t>(</a:t>
            </a:r>
            <a:r>
              <a:rPr lang="en-US" altLang="zh-CN" sz="2000" dirty="0" err="1"/>
              <a:t>pwd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lvl="1"/>
            <a:r>
              <a:rPr lang="zh-CN" altLang="en-US" sz="2000" dirty="0"/>
              <a:t>登录系统时，通过客户端</a:t>
            </a:r>
            <a:r>
              <a:rPr lang="en-US" altLang="zh-CN" sz="2000" dirty="0"/>
              <a:t>(client)</a:t>
            </a:r>
            <a:r>
              <a:rPr lang="zh-CN" altLang="en-US" sz="2000" dirty="0"/>
              <a:t>提供</a:t>
            </a:r>
            <a:r>
              <a:rPr lang="en-US" altLang="zh-CN" sz="2000" dirty="0" err="1"/>
              <a:t>uid</a:t>
            </a:r>
            <a:r>
              <a:rPr lang="zh-CN" altLang="en-US" sz="2000" dirty="0"/>
              <a:t>和相应的</a:t>
            </a:r>
            <a:r>
              <a:rPr lang="en-US" altLang="zh-CN" sz="2000" dirty="0" err="1"/>
              <a:t>pwd</a:t>
            </a:r>
            <a:endParaRPr lang="en-US" altLang="zh-CN" sz="2000" dirty="0"/>
          </a:p>
          <a:p>
            <a:pPr eaLnBrk="1" hangingPunct="1"/>
            <a:r>
              <a:rPr lang="zh-CN" altLang="en-US" sz="2400" dirty="0"/>
              <a:t>应用系统服务器</a:t>
            </a:r>
            <a:endParaRPr lang="en-US" altLang="zh-CN" sz="2400" dirty="0"/>
          </a:p>
          <a:p>
            <a:pPr lvl="1"/>
            <a:r>
              <a:rPr lang="zh-CN" altLang="en-US" sz="2000" dirty="0"/>
              <a:t>将所有合法的（</a:t>
            </a:r>
            <a:r>
              <a:rPr lang="en-US" altLang="zh-CN" sz="2000" dirty="0" err="1"/>
              <a:t>uid</a:t>
            </a:r>
            <a:r>
              <a:rPr lang="en-US" altLang="zh-CN" sz="2000" i="1" dirty="0" err="1"/>
              <a:t>_</a:t>
            </a:r>
            <a:r>
              <a:rPr lang="en-US" altLang="zh-CN" sz="2000" dirty="0" err="1"/>
              <a:t>i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pwd</a:t>
            </a:r>
            <a:r>
              <a:rPr lang="en-US" altLang="zh-CN" sz="2000" i="1" dirty="0" err="1"/>
              <a:t>_</a:t>
            </a:r>
            <a:r>
              <a:rPr lang="en-US" altLang="zh-CN" sz="2000" dirty="0" err="1"/>
              <a:t>i</a:t>
            </a:r>
            <a:r>
              <a:rPr lang="zh-CN" altLang="en-US" sz="2000" dirty="0"/>
              <a:t>）保存在一张用户表中</a:t>
            </a:r>
            <a:endParaRPr lang="en-US" altLang="zh-CN" sz="2000" dirty="0"/>
          </a:p>
          <a:p>
            <a:pPr lvl="1"/>
            <a:r>
              <a:rPr lang="zh-CN" altLang="en-US" sz="2000" dirty="0"/>
              <a:t>用户登录时，</a:t>
            </a:r>
            <a:r>
              <a:rPr lang="zh-CN" altLang="zh-CN" sz="2000" dirty="0"/>
              <a:t>查询</a:t>
            </a:r>
            <a:r>
              <a:rPr lang="zh-CN" altLang="en-US" sz="2000" dirty="0"/>
              <a:t>用户输入的（</a:t>
            </a:r>
            <a:r>
              <a:rPr lang="en-US" altLang="zh-CN" sz="2000" dirty="0" err="1"/>
              <a:t>uid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pwd</a:t>
            </a:r>
            <a:r>
              <a:rPr lang="zh-CN" altLang="en-US" sz="2000" dirty="0"/>
              <a:t>）是否匹配</a:t>
            </a:r>
            <a:r>
              <a:rPr lang="zh-CN" altLang="zh-CN" sz="2000" dirty="0"/>
              <a:t>来判断是否通过</a:t>
            </a:r>
            <a:r>
              <a:rPr lang="zh-CN" altLang="en-US" sz="2000" dirty="0"/>
              <a:t>对用户的鉴别</a:t>
            </a:r>
            <a:endParaRPr lang="zh-CN" altLang="en-US" sz="2000" dirty="0"/>
          </a:p>
        </p:txBody>
      </p:sp>
      <p:sp>
        <p:nvSpPr>
          <p:cNvPr id="17" name="文本框 16"/>
          <p:cNvSpPr txBox="1"/>
          <p:nvPr/>
        </p:nvSpPr>
        <p:spPr>
          <a:xfrm>
            <a:off x="4379308" y="5452913"/>
            <a:ext cx="14212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传输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uid,pwd</a:t>
            </a:r>
            <a:r>
              <a:rPr lang="en-US" altLang="zh-CN" sz="1600" b="1" dirty="0"/>
              <a:t>)</a:t>
            </a:r>
            <a:endParaRPr lang="zh-CN" altLang="en-US" sz="1600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1924898" y="5196396"/>
            <a:ext cx="9905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输入</a:t>
            </a:r>
            <a:endParaRPr lang="en-US" altLang="zh-CN" sz="1400" dirty="0"/>
          </a:p>
          <a:p>
            <a:pPr algn="ctr"/>
            <a:r>
              <a:rPr lang="en-US" altLang="zh-CN" sz="1600" dirty="0" err="1"/>
              <a:t>uid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pwd</a:t>
            </a:r>
            <a:endParaRPr lang="zh-CN" altLang="en-US" sz="1600" dirty="0"/>
          </a:p>
        </p:txBody>
      </p:sp>
      <p:grpSp>
        <p:nvGrpSpPr>
          <p:cNvPr id="20" name="组合 19"/>
          <p:cNvGrpSpPr/>
          <p:nvPr/>
        </p:nvGrpSpPr>
        <p:grpSpPr>
          <a:xfrm>
            <a:off x="1299937" y="5423709"/>
            <a:ext cx="5879080" cy="1103815"/>
            <a:chOff x="1299937" y="5423709"/>
            <a:chExt cx="5879080" cy="1103815"/>
          </a:xfrm>
        </p:grpSpPr>
        <p:sp>
          <p:nvSpPr>
            <p:cNvPr id="14" name="椭圆 13"/>
            <p:cNvSpPr/>
            <p:nvPr/>
          </p:nvSpPr>
          <p:spPr>
            <a:xfrm>
              <a:off x="2929055" y="5452894"/>
              <a:ext cx="1203161" cy="76520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Client</a:t>
              </a:r>
              <a:endParaRPr lang="zh-CN" altLang="en-US" dirty="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6120238" y="5452894"/>
              <a:ext cx="1058779" cy="76520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Server</a:t>
              </a:r>
              <a:endParaRPr lang="zh-CN" altLang="en-US" dirty="0"/>
            </a:p>
          </p:txBody>
        </p:sp>
        <p:cxnSp>
          <p:nvCxnSpPr>
            <p:cNvPr id="16" name="直接箭头连接符 15"/>
            <p:cNvCxnSpPr>
              <a:stCxn id="14" idx="6"/>
              <a:endCxn id="15" idx="1"/>
            </p:cNvCxnSpPr>
            <p:nvPr/>
          </p:nvCxnSpPr>
          <p:spPr>
            <a:xfrm>
              <a:off x="4132216" y="5835499"/>
              <a:ext cx="198802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右箭头 18"/>
            <p:cNvSpPr/>
            <p:nvPr/>
          </p:nvSpPr>
          <p:spPr>
            <a:xfrm>
              <a:off x="2023353" y="5694709"/>
              <a:ext cx="905702" cy="268342"/>
            </a:xfrm>
            <a:prstGeom prst="rightArrow">
              <a:avLst>
                <a:gd name="adj1" fmla="val 36181"/>
                <a:gd name="adj2" fmla="val 50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99937" y="5423709"/>
              <a:ext cx="696281" cy="1103815"/>
            </a:xfrm>
            <a:prstGeom prst="rect">
              <a:avLst/>
            </a:prstGeom>
          </p:spPr>
        </p:pic>
      </p:grp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7033607" y="5778423"/>
          <a:ext cx="1219200" cy="99060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609600"/>
                <a:gridCol w="609600"/>
              </a:tblGrid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id1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pwd1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id2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pwd2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id3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pwd3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……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……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id5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pwdn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7179017" y="552110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查表</a:t>
            </a:r>
            <a:endParaRPr lang="zh-CN" altLang="en-US" sz="1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基于口令的鉴别面临的安全风险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爆炸形 2 3"/>
          <p:cNvSpPr/>
          <p:nvPr/>
        </p:nvSpPr>
        <p:spPr>
          <a:xfrm>
            <a:off x="2081718" y="2441644"/>
            <a:ext cx="4533090" cy="2470825"/>
          </a:xfrm>
          <a:prstGeom prst="irregularSeal2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口令泄露！</a:t>
            </a:r>
            <a:endParaRPr lang="en-US" altLang="zh-CN" sz="32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爆炸形 2 3"/>
          <p:cNvSpPr/>
          <p:nvPr/>
        </p:nvSpPr>
        <p:spPr>
          <a:xfrm>
            <a:off x="6857999" y="1398261"/>
            <a:ext cx="2558375" cy="1507788"/>
          </a:xfrm>
          <a:prstGeom prst="irregularSeal2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口令泄露！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基于口令的鉴别面临的安全风险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737361"/>
            <a:ext cx="7543801" cy="462316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口令泄露的危害</a:t>
            </a:r>
            <a:endParaRPr lang="en-US" altLang="zh-CN" dirty="0"/>
          </a:p>
          <a:p>
            <a:pPr lvl="1"/>
            <a:r>
              <a:rPr lang="zh-CN" altLang="en-US" dirty="0"/>
              <a:t>个人用户账号泄露</a:t>
            </a:r>
            <a:endParaRPr lang="en-US" altLang="zh-CN" dirty="0"/>
          </a:p>
          <a:p>
            <a:pPr lvl="2"/>
            <a:r>
              <a:rPr lang="zh-CN" altLang="en-US" dirty="0"/>
              <a:t>用户在网络上的信息被泄露</a:t>
            </a:r>
            <a:endParaRPr lang="en-US" altLang="zh-CN" dirty="0"/>
          </a:p>
          <a:p>
            <a:pPr lvl="3"/>
            <a:r>
              <a:rPr lang="zh-CN" altLang="en-US" dirty="0"/>
              <a:t>社交网站中的个人信息，如通信录、聊天记录、照片等；</a:t>
            </a:r>
            <a:endParaRPr lang="en-US" altLang="zh-CN" dirty="0"/>
          </a:p>
          <a:p>
            <a:pPr lvl="2"/>
            <a:r>
              <a:rPr lang="zh-CN" altLang="en-US" dirty="0"/>
              <a:t>冒充用户的不可控行为</a:t>
            </a:r>
            <a:endParaRPr lang="en-US" altLang="zh-CN" dirty="0"/>
          </a:p>
          <a:p>
            <a:pPr lvl="3"/>
            <a:r>
              <a:rPr lang="zh-CN" altLang="en-US" dirty="0"/>
              <a:t>社交网站发表不适言论</a:t>
            </a:r>
            <a:endParaRPr lang="en-US" altLang="zh-CN" dirty="0"/>
          </a:p>
          <a:p>
            <a:pPr lvl="3"/>
            <a:r>
              <a:rPr lang="zh-CN" altLang="en-US" dirty="0"/>
              <a:t>网络资产交易，如网银、游戏装备等</a:t>
            </a:r>
            <a:endParaRPr lang="en-US" altLang="zh-CN" dirty="0"/>
          </a:p>
          <a:p>
            <a:pPr lvl="2"/>
            <a:r>
              <a:rPr lang="zh-CN" altLang="en-US" b="1" dirty="0"/>
              <a:t>多个系统共用相同的用户名</a:t>
            </a:r>
            <a:r>
              <a:rPr lang="en-US" altLang="zh-CN" b="1" dirty="0"/>
              <a:t>/</a:t>
            </a:r>
            <a:r>
              <a:rPr lang="zh-CN" altLang="en-US" b="1" dirty="0"/>
              <a:t>口令时，可获得同一用户在多个不同网站的访问权限</a:t>
            </a:r>
            <a:endParaRPr lang="en-US" altLang="zh-CN" b="1" dirty="0"/>
          </a:p>
          <a:p>
            <a:pPr lvl="1"/>
            <a:r>
              <a:rPr lang="zh-CN" altLang="en-US" dirty="0"/>
              <a:t>管理员账号泄露</a:t>
            </a:r>
            <a:endParaRPr lang="en-US" altLang="zh-CN" dirty="0"/>
          </a:p>
          <a:p>
            <a:pPr lvl="2"/>
            <a:r>
              <a:rPr lang="zh-CN" altLang="en-US" dirty="0"/>
              <a:t>系统提供的服务不受控，实施对系统运行有不良影响的操作</a:t>
            </a:r>
            <a:endParaRPr lang="en-US" altLang="zh-CN" dirty="0"/>
          </a:p>
          <a:p>
            <a:pPr lvl="3"/>
            <a:r>
              <a:rPr lang="zh-CN" altLang="en-US" dirty="0"/>
              <a:t>美国断网事件、勒索软件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COMMONDATA" val="eyJoZGlkIjoiODY3NGRlYjJlZTFhOWI0OWU5MGJlZmY3M2E4YjAyZWEifQ=="/>
</p:tagLst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回顾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11528</Words>
  <Application>WPS 演示</Application>
  <PresentationFormat>全屏显示(4:3)</PresentationFormat>
  <Paragraphs>960</Paragraphs>
  <Slides>65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65</vt:i4>
      </vt:variant>
    </vt:vector>
  </HeadingPairs>
  <TitlesOfParts>
    <vt:vector size="94" baseType="lpstr">
      <vt:lpstr>Arial</vt:lpstr>
      <vt:lpstr>宋体</vt:lpstr>
      <vt:lpstr>Wingdings</vt:lpstr>
      <vt:lpstr>Calibri</vt:lpstr>
      <vt:lpstr>Helvetica Neue</vt:lpstr>
      <vt:lpstr>汉仪书宋二KW</vt:lpstr>
      <vt:lpstr>Calibri Light</vt:lpstr>
      <vt:lpstr>微软雅黑</vt:lpstr>
      <vt:lpstr>汉仪旗黑</vt:lpstr>
      <vt:lpstr>宋体</vt:lpstr>
      <vt:lpstr>Arial Unicode MS</vt:lpstr>
      <vt:lpstr>Courier Prime Bits</vt:lpstr>
      <vt:lpstr>Thonburi</vt:lpstr>
      <vt:lpstr>Cambria Math</vt:lpstr>
      <vt:lpstr>Kingsoft Math</vt:lpstr>
      <vt:lpstr>Arial</vt:lpstr>
      <vt:lpstr>Wingdings 2</vt:lpstr>
      <vt:lpstr>Symbol</vt:lpstr>
      <vt:lpstr>DejaVu Math TeX Gyre</vt:lpstr>
      <vt:lpstr>Kingsoft Sign</vt:lpstr>
      <vt:lpstr>回顾</vt:lpstr>
      <vt:lpstr>Visio.Drawing.15</vt:lpstr>
      <vt:lpstr>Visio.Drawing.11</vt:lpstr>
      <vt:lpstr>Visio.Drawing.11</vt:lpstr>
      <vt:lpstr>Visio.Drawing.15</vt:lpstr>
      <vt:lpstr>Visio.Drawing.15</vt:lpstr>
      <vt:lpstr>Visio.Drawing.15</vt:lpstr>
      <vt:lpstr>Visio.Drawing.15</vt:lpstr>
      <vt:lpstr>Visio.Drawing.15</vt:lpstr>
      <vt:lpstr>网络认证技术—基于口令的鉴别 </vt:lpstr>
      <vt:lpstr>概念回顾</vt:lpstr>
      <vt:lpstr>背景</vt:lpstr>
      <vt:lpstr>背景</vt:lpstr>
      <vt:lpstr>基于口令的鉴别</vt:lpstr>
      <vt:lpstr>基于口令的鉴别如何实现？</vt:lpstr>
      <vt:lpstr>最简单的基于口令鉴别</vt:lpstr>
      <vt:lpstr>基于口令的鉴别面临的安全风险</vt:lpstr>
      <vt:lpstr>基于口令的鉴别面临的安全风险</vt:lpstr>
      <vt:lpstr>基于口令鉴别的安全</vt:lpstr>
      <vt:lpstr>常见的攻击方式</vt:lpstr>
      <vt:lpstr>常见的攻击方式</vt:lpstr>
      <vt:lpstr>常见的攻击方式</vt:lpstr>
      <vt:lpstr>常见的攻击方式</vt:lpstr>
      <vt:lpstr>常见的攻击方式</vt:lpstr>
      <vt:lpstr>基于口令鉴别的安全威胁</vt:lpstr>
      <vt:lpstr>PowerPoint 演示文稿</vt:lpstr>
      <vt:lpstr>基于口令鉴别的安全威胁</vt:lpstr>
      <vt:lpstr>基于口令鉴别的安全威胁</vt:lpstr>
      <vt:lpstr>基于口令鉴别的安全需求</vt:lpstr>
      <vt:lpstr>一些可行的安全解决方案</vt:lpstr>
      <vt:lpstr>已有的经典基于口令的鉴别协议解决方案</vt:lpstr>
      <vt:lpstr>LGSN</vt:lpstr>
      <vt:lpstr>LGSN</vt:lpstr>
      <vt:lpstr>在线窃听的被动攻击者</vt:lpstr>
      <vt:lpstr>EKE</vt:lpstr>
      <vt:lpstr>EKE的基本过程</vt:lpstr>
      <vt:lpstr>EKE的基本过程</vt:lpstr>
      <vt:lpstr>EKE的分析</vt:lpstr>
      <vt:lpstr>分析</vt:lpstr>
      <vt:lpstr>DH-EKE</vt:lpstr>
      <vt:lpstr>DH-EKE</vt:lpstr>
      <vt:lpstr>DH-EKE</vt:lpstr>
      <vt:lpstr>DH-EKE</vt:lpstr>
      <vt:lpstr>EKE没有解决的问题？</vt:lpstr>
      <vt:lpstr>verifier-based协议</vt:lpstr>
      <vt:lpstr>verifier-based协议</vt:lpstr>
      <vt:lpstr> A-EKE</vt:lpstr>
      <vt:lpstr>A-EKE的想法(1)</vt:lpstr>
      <vt:lpstr>A-EKE的想法(2)</vt:lpstr>
      <vt:lpstr>A-EKE</vt:lpstr>
      <vt:lpstr>A-EKE</vt:lpstr>
      <vt:lpstr>基于口令共享形式的PAKE分类</vt:lpstr>
      <vt:lpstr>B-SPEKE：两轮密钥交换的verifier-based协议</vt:lpstr>
      <vt:lpstr>B-SPEKE</vt:lpstr>
      <vt:lpstr>B-SPEKE</vt:lpstr>
      <vt:lpstr>已有的经典口令鉴别协议解决方案</vt:lpstr>
      <vt:lpstr>SRP-The Secure Remote Password Protocol</vt:lpstr>
      <vt:lpstr>基本框架和算法</vt:lpstr>
      <vt:lpstr>进一步得到相同的Session Key</vt:lpstr>
      <vt:lpstr>寻找合适的公式</vt:lpstr>
      <vt:lpstr>SRP协议</vt:lpstr>
      <vt:lpstr>对于P(r2)的修改</vt:lpstr>
      <vt:lpstr>考虑如下类型的攻击</vt:lpstr>
      <vt:lpstr>引入</vt:lpstr>
      <vt:lpstr>SRP安全性</vt:lpstr>
      <vt:lpstr>已有的经典口令鉴别解决方案</vt:lpstr>
      <vt:lpstr>基于口令鉴别的相关RFC</vt:lpstr>
      <vt:lpstr>基于口令鉴别的相关RFC</vt:lpstr>
      <vt:lpstr>基于口令鉴别的相关RFC</vt:lpstr>
      <vt:lpstr>基于口令鉴别的相关RFC</vt:lpstr>
      <vt:lpstr>明文口令泄露——撞库</vt:lpstr>
      <vt:lpstr>基于口令鉴别的其他问题</vt:lpstr>
      <vt:lpstr>基于口令鉴别的其他问题</vt:lpstr>
      <vt:lpstr>作业——基于口令的鉴别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网络认证技术</dc:title>
  <dc:creator>wqx</dc:creator>
  <cp:lastModifiedBy>李浩宇</cp:lastModifiedBy>
  <cp:revision>213</cp:revision>
  <dcterms:created xsi:type="dcterms:W3CDTF">2024-01-09T07:31:27Z</dcterms:created>
  <dcterms:modified xsi:type="dcterms:W3CDTF">2024-01-09T07:31:27Z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09E5183369414737B436D77CA24BB419_12</vt:lpwstr>
  </property>
  <property fmtid="{D5CDD505-2E9C-101B-9397-08002B2CF9AE}" pid="3" name="KSOProductBuildVer">
    <vt:lpwstr>2052-6.4.0.8550</vt:lpwstr>
  </property>
</Properties>
</file>