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1"/>
  </p:handoutMasterIdLst>
  <p:sldIdLst>
    <p:sldId id="575" r:id="rId3"/>
    <p:sldId id="684" r:id="rId5"/>
    <p:sldId id="576" r:id="rId6"/>
    <p:sldId id="577" r:id="rId7"/>
    <p:sldId id="624" r:id="rId8"/>
    <p:sldId id="585" r:id="rId9"/>
    <p:sldId id="6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27" r:id="rId35"/>
    <p:sldId id="628" r:id="rId36"/>
    <p:sldId id="629" r:id="rId37"/>
    <p:sldId id="630" r:id="rId38"/>
    <p:sldId id="614" r:id="rId39"/>
    <p:sldId id="621" r:id="rId40"/>
    <p:sldId id="626" r:id="rId41"/>
    <p:sldId id="616" r:id="rId42"/>
    <p:sldId id="623" r:id="rId43"/>
    <p:sldId id="634" r:id="rId44"/>
    <p:sldId id="635" r:id="rId45"/>
    <p:sldId id="636" r:id="rId46"/>
    <p:sldId id="663" r:id="rId47"/>
    <p:sldId id="686" r:id="rId48"/>
    <p:sldId id="664" r:id="rId49"/>
    <p:sldId id="665" r:id="rId50"/>
    <p:sldId id="666" r:id="rId51"/>
    <p:sldId id="667" r:id="rId52"/>
    <p:sldId id="668" r:id="rId53"/>
    <p:sldId id="669" r:id="rId54"/>
    <p:sldId id="670" r:id="rId55"/>
    <p:sldId id="622" r:id="rId56"/>
    <p:sldId id="671" r:id="rId57"/>
    <p:sldId id="652" r:id="rId58"/>
    <p:sldId id="672" r:id="rId59"/>
    <p:sldId id="673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3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0381" autoAdjust="0"/>
  </p:normalViewPr>
  <p:slideViewPr>
    <p:cSldViewPr snapToGrid="0" showGuides="1">
      <p:cViewPr varScale="1">
        <p:scale>
          <a:sx n="114" d="100"/>
          <a:sy n="114" d="100"/>
        </p:scale>
        <p:origin x="1332" y="114"/>
      </p:cViewPr>
      <p:guideLst>
        <p:guide orient="horz" pos="216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EA18-3736-470A-869B-F3056A78A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7CE9C6-C86A-4D2E-87F3-2993928074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就是说 第二个消息，发起者不同，消息应该不同；</a:t>
            </a:r>
            <a:r>
              <a:rPr lang="en-US" altLang="zh-CN"/>
              <a:t>protocol 2-3</a:t>
            </a:r>
            <a:r>
              <a:rPr lang="zh-CN" altLang="en-US"/>
              <a:t>中的第二个消息，无论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谁是发起者，都是一样的。</a:t>
            </a: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6B02FB-6634-4DFE-85C6-78F9A362D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37A000-8441-46CD-A3AF-341B6BB518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抵消攻击</a:t>
            </a: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ED93BB-C1D6-4B02-B7C8-C827D3E3E1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ffffffffffffffffff nonce</a:t>
            </a:r>
            <a:r>
              <a:rPr lang="zh-CN" altLang="en-US"/>
              <a:t>抵御重放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B6F647-1A18-481D-A37B-889264AEF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 </a:t>
            </a:r>
            <a:r>
              <a:rPr lang="zh-CN" altLang="en-US"/>
              <a:t>框架什么意思，某一些参数起什么作用</a:t>
            </a:r>
            <a:r>
              <a:rPr lang="en-US" altLang="zh-CN"/>
              <a:t> u</a:t>
            </a:r>
            <a:r>
              <a:rPr lang="zh-CN" altLang="en-US"/>
              <a:t>和</a:t>
            </a:r>
            <a:r>
              <a:rPr lang="en-US" altLang="zh-CN"/>
              <a:t>v  k1 k2 n1 n2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，异或之前可以运算，而加密不能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0FD307-8FA1-4677-8450-7A6E489E8E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A7191C-7D6C-4EEF-BD66-F721EBB2CF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Protocol 2-1</a:t>
            </a:r>
            <a:r>
              <a:rPr lang="zh-CN" altLang="en-US"/>
              <a:t>与</a:t>
            </a:r>
            <a:r>
              <a:rPr lang="en-US" altLang="zh-CN"/>
              <a:t>Protocol2</a:t>
            </a:r>
            <a:r>
              <a:rPr lang="zh-CN" altLang="en-US"/>
              <a:t>的唯一不同是</a:t>
            </a:r>
            <a:r>
              <a:rPr lang="en-US" altLang="zh-CN"/>
              <a:t>A,B</a:t>
            </a:r>
            <a:r>
              <a:rPr lang="zh-CN" altLang="en-US"/>
              <a:t>的位置换了，通过</a:t>
            </a:r>
            <a:r>
              <a:rPr lang="en-US" altLang="zh-CN"/>
              <a:t>Protocol2-1</a:t>
            </a:r>
            <a:r>
              <a:rPr lang="zh-CN" altLang="en-US"/>
              <a:t>可以对</a:t>
            </a:r>
            <a:r>
              <a:rPr lang="en-US" altLang="zh-CN"/>
              <a:t>Protocol2(MAP1)</a:t>
            </a:r>
            <a:r>
              <a:rPr lang="zh-CN" altLang="en-US"/>
              <a:t>进行攻击</a:t>
            </a: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28DF17-DFEA-4D8F-9272-A7AEAE64B8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/>
              <a:t>Is the attack on MAP1 valid? A reasonable conclusion may be that the attack is invalid since it violate the assumption(Adversary may only interact with sessions of the same protocol) of MAP1 </a:t>
            </a:r>
            <a:r>
              <a:rPr lang="en-US" altLang="zh-CN" dirty="0" err="1"/>
              <a:t>protocol.In</a:t>
            </a:r>
            <a:r>
              <a:rPr lang="en-US" altLang="zh-CN" dirty="0"/>
              <a:t> addition, the attack is a reminder that provable security does not guarantee security against chosen protocol attacks</a:t>
            </a:r>
            <a:endParaRPr lang="zh-CN" altLang="en-US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61812F-C22B-4129-94DB-09981D7CBF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/>
              <a:t>两部分内容</a:t>
            </a: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28E87D-BCE7-4EB0-8D7F-074DAA3D6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信息论安全：攻击者即使拥有无限的计算能力，密码系统也能保障安全性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可证明安全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(Provable Security)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是指密码学方案中在一定数学假设基础之上、在特定安全模型下可被严格证明的安全性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计算安全：用现在或者将来的可用资源下</a:t>
            </a: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F55581-180D-4F3D-9F58-FF247374E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/>
              <a:t>A to B unilateral entity authentication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en-US" altLang="zh-CN" i="1" dirty="0"/>
              <a:t> </a:t>
            </a:r>
            <a:r>
              <a:rPr lang="en-US" altLang="zh-CN" dirty="0"/>
              <a:t>timestamp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A </a:t>
            </a:r>
            <a:r>
              <a:rPr lang="en-US" altLang="zh-CN" dirty="0"/>
              <a:t> allows</a:t>
            </a:r>
            <a:r>
              <a:rPr lang="zh-CN" altLang="en-US" dirty="0"/>
              <a:t> </a:t>
            </a:r>
            <a:r>
              <a:rPr lang="en-US" altLang="zh-CN" dirty="0"/>
              <a:t>B to deduce that A is live. The inclusion of the identity B ensures that A has knowledge of B are her peer entity.</a:t>
            </a:r>
            <a:endParaRPr lang="en-US" altLang="zh-CN" dirty="0"/>
          </a:p>
          <a:p>
            <a:pPr lvl="1"/>
            <a:r>
              <a:rPr lang="zh-CN" altLang="en-US" dirty="0"/>
              <a:t>要求时间同步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  <a:p>
            <a:pPr>
              <a:spcBef>
                <a:spcPct val="0"/>
              </a:spcBef>
            </a:pPr>
            <a:r>
              <a:rPr lang="en-US" altLang="zh-CN" dirty="0"/>
              <a:t>fffffffff</a:t>
            </a:r>
            <a:endParaRPr lang="en-US" altLang="zh-CN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571074-2447-469E-8C40-A0B8BAD3E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解释下</a:t>
            </a:r>
            <a:endParaRPr lang="zh-CN" altLang="en-US" dirty="0" smtClean="0"/>
          </a:p>
          <a:p>
            <a:r>
              <a:rPr lang="en-US" altLang="zh-CN" dirty="0"/>
              <a:t>ffffffffffffff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CR:</a:t>
            </a:r>
            <a:r>
              <a:rPr lang="en-US" altLang="zh-CN" baseline="0" dirty="0" smtClean="0"/>
              <a:t> check random</a:t>
            </a:r>
            <a:endParaRPr lang="en-US" altLang="zh-CN" baseline="0" dirty="0" smtClean="0"/>
          </a:p>
          <a:p>
            <a:r>
              <a:rPr lang="en-US" altLang="zh-CN" dirty="0"/>
              <a:t>fffffffffff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6249B6-B308-4F74-88FA-D9AF7E490A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 </a:t>
            </a:r>
            <a:r>
              <a:rPr lang="zh-CN" altLang="en-US"/>
              <a:t>不贡献对称密钥，通过第三方怎么</a:t>
            </a:r>
            <a:r>
              <a:rPr lang="zh-CN" altLang="en-US"/>
              <a:t>传递。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I</a:t>
            </a:r>
            <a:r>
              <a:rPr lang="zh-CN" altLang="en-US"/>
              <a:t>发送给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R,</a:t>
            </a:r>
            <a:r>
              <a:rPr lang="zh-CN" altLang="en-US"/>
              <a:t>在正常协议中，应该是</a:t>
            </a:r>
            <a:r>
              <a:rPr lang="en-US" altLang="zh-CN"/>
              <a:t>Kas</a:t>
            </a:r>
            <a:r>
              <a:rPr lang="zh-CN" altLang="en-US"/>
              <a:t>加密的东西，但是</a:t>
            </a:r>
            <a:r>
              <a:rPr lang="en-US" altLang="zh-CN"/>
              <a:t>B</a:t>
            </a:r>
            <a:r>
              <a:rPr lang="zh-CN" altLang="en-US"/>
              <a:t>也看不了，直接转发给</a:t>
            </a: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5158AB-7CDB-40FD-BAE6-8950B4DBD987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I</a:t>
            </a:r>
            <a:r>
              <a:rPr lang="zh-CN" altLang="en-US"/>
              <a:t>发送给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R,</a:t>
            </a:r>
            <a:r>
              <a:rPr lang="zh-CN" altLang="en-US"/>
              <a:t>在正常协议中，应该是</a:t>
            </a:r>
            <a:r>
              <a:rPr lang="en-US" altLang="zh-CN"/>
              <a:t>Kas</a:t>
            </a:r>
            <a:r>
              <a:rPr lang="zh-CN" altLang="en-US"/>
              <a:t>加密的东西，但是</a:t>
            </a:r>
            <a:r>
              <a:rPr lang="en-US" altLang="zh-CN"/>
              <a:t>B</a:t>
            </a:r>
            <a:r>
              <a:rPr lang="zh-CN" altLang="en-US"/>
              <a:t>也看不了，直接转发给</a:t>
            </a: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5158AB-7CDB-40FD-BAE6-8950B4DBD9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单纯进行实体认证，而不进行密钥建立的协议比较稀少</a:t>
            </a: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5B84B7-A11B-4C4A-B36B-BBDEEF4D61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7CE9C6-C86A-4D2E-87F3-2993928074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A0E1BC-10A8-4F8B-8A26-D81D60196EF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满足了</a:t>
            </a:r>
            <a:r>
              <a:rPr lang="en-US" altLang="zh-CN"/>
              <a:t>Menezes et al</a:t>
            </a:r>
            <a:r>
              <a:rPr lang="zh-CN" altLang="en-US"/>
              <a:t>的定义，但是不满足</a:t>
            </a:r>
            <a:r>
              <a:rPr lang="en-US" altLang="zh-CN"/>
              <a:t>User A </a:t>
            </a:r>
            <a:r>
              <a:rPr lang="zh-CN" altLang="en-US"/>
              <a:t>的要求。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341DF7-0A45-45D9-83CD-C3085AE169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DDBA93-C309-4E92-8D52-6FD41C1304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87B1AA-865C-48DB-A4BB-5EF8E71909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注意：前面讲的</a:t>
            </a:r>
            <a:r>
              <a:rPr lang="en-US" altLang="zh-CN"/>
              <a:t>protocol 1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向证明自己的身份，</a:t>
            </a:r>
            <a:r>
              <a:rPr lang="en-US" altLang="zh-CN"/>
              <a:t>B is authenticated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通过这个攻击发现，身份证明者，必须知道自己在向谁证明。</a:t>
            </a:r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6CF4ED-960D-4383-B70A-6618ED3E33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基本思想是：当</a:t>
            </a:r>
            <a:r>
              <a:rPr lang="en-US" altLang="zh-CN"/>
              <a:t>A</a:t>
            </a:r>
            <a:r>
              <a:rPr lang="zh-CN" altLang="en-US"/>
              <a:t>需要向</a:t>
            </a:r>
            <a:r>
              <a:rPr lang="en-US" altLang="zh-CN"/>
              <a:t>B</a:t>
            </a:r>
            <a:r>
              <a:rPr lang="zh-CN" altLang="en-US"/>
              <a:t>证明自己的身份的时候，</a:t>
            </a:r>
            <a:r>
              <a:rPr lang="en-US" altLang="zh-CN"/>
              <a:t>B</a:t>
            </a:r>
            <a:r>
              <a:rPr lang="zh-CN" altLang="en-US"/>
              <a:t>必须知道：</a:t>
            </a:r>
            <a:r>
              <a:rPr lang="en-US" altLang="zh-CN"/>
              <a:t>A</a:t>
            </a:r>
            <a:r>
              <a:rPr lang="zh-CN" altLang="en-US"/>
              <a:t>知道自己在向</a:t>
            </a:r>
            <a:r>
              <a:rPr lang="en-US" altLang="zh-CN"/>
              <a:t>B</a:t>
            </a:r>
            <a:r>
              <a:rPr lang="zh-CN" altLang="en-US"/>
              <a:t>证明，并且</a:t>
            </a:r>
            <a:r>
              <a:rPr lang="en-US" altLang="zh-CN"/>
              <a:t>A</a:t>
            </a:r>
            <a:r>
              <a:rPr lang="zh-CN" altLang="en-US"/>
              <a:t>能够正确回答</a:t>
            </a:r>
            <a:r>
              <a:rPr lang="en-US" altLang="zh-CN"/>
              <a:t>B</a:t>
            </a:r>
            <a:r>
              <a:rPr lang="zh-CN" altLang="en-US"/>
              <a:t>的挑战</a:t>
            </a: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685EC3-5517-41FD-9531-ABB9D1E7EF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ffffffff </a:t>
            </a:r>
            <a:r>
              <a:rPr lang="zh-CN" altLang="en-US"/>
              <a:t>签名</a:t>
            </a:r>
            <a:r>
              <a:rPr lang="zh-CN" altLang="en-US"/>
              <a:t>给了谁</a:t>
            </a: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EF961-4952-4F34-9FAB-823B302A16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F55581-180D-4F3D-9F58-FF247374E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5B7F60-C3A1-4A70-BC0B-3C125791F9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F55581-180D-4F3D-9F58-FF247374E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571074-2447-469E-8C40-A0B8BAD3E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 </a:t>
            </a:r>
            <a:r>
              <a:rPr lang="zh-CN" altLang="en-US"/>
              <a:t>标红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需要根据消息中的</a:t>
            </a:r>
            <a:r>
              <a:rPr lang="en-US" altLang="zh-CN" dirty="0" smtClean="0"/>
              <a:t>IB</a:t>
            </a:r>
            <a:r>
              <a:rPr lang="zh-CN" altLang="en-US" dirty="0" smtClean="0"/>
              <a:t>查找对应的公钥完成签名验证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Nonce: number once        fffffffff</a:t>
            </a: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357F6E-96F8-4AA5-A36D-B0523CFE1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B646C-DE8E-4511-A53F-E689D8E66D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/>
              <a:t>fffffffffffff</a:t>
            </a:r>
            <a:endParaRPr lang="zh-CN" altLang="en-US" dirty="0"/>
          </a:p>
          <a:p>
            <a:pPr>
              <a:spcBef>
                <a:spcPct val="0"/>
              </a:spcBef>
            </a:pPr>
            <a:r>
              <a:rPr lang="zh-CN" altLang="en-US" dirty="0"/>
              <a:t>注意第一个消息里面是</a:t>
            </a:r>
            <a:r>
              <a:rPr lang="en-US" altLang="zh-CN" dirty="0"/>
              <a:t>N1</a:t>
            </a:r>
            <a:r>
              <a:rPr lang="zh-CN" altLang="en-US" dirty="0"/>
              <a:t>不是</a:t>
            </a:r>
            <a:r>
              <a:rPr lang="en-US" altLang="zh-CN" dirty="0" smtClean="0"/>
              <a:t>NI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Oracle Session Attack: </a:t>
            </a:r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754413-6A1F-4D00-A21C-F3860F07E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fffffffffff</a:t>
            </a:r>
            <a:endParaRPr lang="en-US" altLang="zh-CN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94412-647B-4F79-8F27-E39F70F515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EC5BD-136B-4582-A55B-4F3CA5720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99DE-C6D1-41A3-A63B-9A9B84C241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0D8-DCF6-4F0F-A534-D34BE5D047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299E-3CB5-4598-A951-47E6A4A553C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  <a:defRPr sz="2800"/>
            </a:lvl1pPr>
            <a:lvl2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400"/>
            </a:lvl2pPr>
            <a:lvl3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000"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000"/>
            </a:lvl4pPr>
            <a:lvl5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2015-17E2-4CA6-9DCB-77AAD6D6BA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974E-7828-4597-8009-B0F6EA14A5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F93E-F175-4588-9B4B-CB07AB8C6B5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71CF-ED1F-49FF-B27D-714AC8B56FA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644-6197-4C16-8072-8A422E29069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0B4-A5EF-4903-8113-BFE4B1E6022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10AE671-1A6E-4AD9-83FE-98C759A4EB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891E-E3A7-4E86-8A4C-BC7162A4A7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24AB09-FC5B-402D-8C39-905C7BFC69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-cse.ucsd.edu/users/mihi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0" Type="http://schemas.openxmlformats.org/officeDocument/2006/relationships/notesSlide" Target="../notesSlides/notesSlide45.xml"/><Relationship Id="rId1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38.png"/><Relationship Id="rId1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4.png"/><Relationship Id="rId1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950" dirty="0"/>
              <a:t>网络认证技术</a:t>
            </a:r>
            <a:r>
              <a:rPr lang="en-US" altLang="zh-CN" sz="4950" dirty="0" smtClean="0"/>
              <a:t>04-1</a:t>
            </a:r>
            <a:br>
              <a:rPr lang="en-US" altLang="zh-CN" sz="4950" dirty="0"/>
            </a:br>
            <a:r>
              <a:rPr lang="en-US" altLang="zh-CN" sz="4950" dirty="0"/>
              <a:t> Shared-Secret Based Entity Authentication</a:t>
            </a:r>
            <a:endParaRPr lang="zh-CN" altLang="en-US" sz="495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3/10</a:t>
            </a:r>
            <a:endParaRPr lang="zh-CN" altLang="en-US" b="1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822960" y="1967745"/>
            <a:ext cx="7595841" cy="415017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Protocol 2-1</a:t>
            </a:r>
            <a:r>
              <a:rPr lang="en-US" altLang="zh-CN" dirty="0"/>
              <a:t> allows </a:t>
            </a:r>
            <a:r>
              <a:rPr lang="en-US" altLang="zh-CN" i="1" dirty="0"/>
              <a:t>B</a:t>
            </a:r>
            <a:r>
              <a:rPr lang="en-US" altLang="zh-CN" dirty="0"/>
              <a:t> to authenticate </a:t>
            </a:r>
            <a:r>
              <a:rPr lang="en-US" altLang="zh-CN" i="1" dirty="0"/>
              <a:t>A</a:t>
            </a:r>
            <a:endParaRPr lang="zh-CN" altLang="en-US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Protocol 2-2</a:t>
            </a:r>
            <a:r>
              <a:rPr lang="en-US" altLang="zh-CN" dirty="0"/>
              <a:t> allows </a:t>
            </a:r>
            <a:r>
              <a:rPr lang="en-US" altLang="zh-CN" i="1" dirty="0"/>
              <a:t>Mutual </a:t>
            </a:r>
            <a:r>
              <a:rPr lang="en-US" altLang="zh-CN" dirty="0"/>
              <a:t>authentication</a:t>
            </a:r>
            <a:endParaRPr lang="zh-CN" altLang="en-US" i="1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sz="15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是否存在被攻击的风险？？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17852" y="3035542"/>
            <a:ext cx="4284094" cy="2431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6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2-1</a:t>
            </a:r>
            <a:endParaRPr lang="en-US" altLang="zh-CN" sz="16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(N)</a:t>
            </a:r>
            <a:endParaRPr lang="en-US" altLang="zh-CN" sz="8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16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2-2</a:t>
            </a:r>
            <a:endParaRPr lang="en-US" altLang="zh-CN" sz="16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8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6064" y="3858168"/>
            <a:ext cx="216213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Pre-shared secret</a:t>
            </a:r>
            <a:r>
              <a:rPr lang="zh-CN" altLang="en-US" dirty="0"/>
              <a:t>：</a:t>
            </a:r>
            <a:r>
              <a:rPr lang="en-US" altLang="zh-CN" i="1" dirty="0"/>
              <a:t>k</a:t>
            </a:r>
            <a:endParaRPr lang="zh-CN" altLang="en-US" i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4/10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822960" y="2160270"/>
            <a:ext cx="6835140" cy="3699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Attack on </a:t>
            </a:r>
            <a:r>
              <a:rPr lang="en-US" altLang="zh-CN" i="1" dirty="0"/>
              <a:t>Protocol 2-2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在替攻击者解密信息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1440" y="2780587"/>
            <a:ext cx="4958081" cy="2458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Session Attack on Protocol 2-2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I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 I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A  I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I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675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8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80481" y="1209716"/>
            <a:ext cx="2720341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2-1</a:t>
            </a:r>
            <a:endParaRPr lang="en-US" altLang="zh-CN" sz="1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(N)</a:t>
            </a:r>
            <a:endParaRPr lang="en-US" altLang="zh-CN" sz="6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1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2-2</a:t>
            </a:r>
            <a:endParaRPr lang="en-US" altLang="zh-CN" sz="1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6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5/10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Protocol 2-2 to 2-3</a:t>
            </a:r>
            <a:endParaRPr lang="en-US" altLang="zh-CN" dirty="0"/>
          </a:p>
          <a:p>
            <a:r>
              <a:rPr lang="en-US" altLang="zh-CN" i="1" dirty="0"/>
              <a:t>A </a:t>
            </a:r>
            <a:r>
              <a:rPr lang="en-US" altLang="zh-CN" dirty="0"/>
              <a:t>has to demonstrate his ability to </a:t>
            </a:r>
            <a:r>
              <a:rPr lang="en-US" altLang="zh-CN" b="1" dirty="0">
                <a:solidFill>
                  <a:srgbClr val="FF0000"/>
                </a:solidFill>
              </a:rPr>
              <a:t>decrypt </a:t>
            </a:r>
            <a:r>
              <a:rPr lang="en-US" altLang="zh-CN" dirty="0"/>
              <a:t>the nonce</a:t>
            </a:r>
            <a:r>
              <a:rPr lang="en-US" altLang="zh-CN" i="1" dirty="0"/>
              <a:t>; B</a:t>
            </a:r>
            <a:r>
              <a:rPr lang="en-US" altLang="zh-CN" dirty="0"/>
              <a:t> has to demonstrate his ability to </a:t>
            </a:r>
            <a:r>
              <a:rPr lang="en-US" altLang="zh-CN" b="1" dirty="0">
                <a:solidFill>
                  <a:srgbClr val="FF0000"/>
                </a:solidFill>
              </a:rPr>
              <a:t>encrypt </a:t>
            </a:r>
            <a:r>
              <a:rPr lang="en-US" altLang="zh-CN" dirty="0"/>
              <a:t>the nonce</a:t>
            </a:r>
            <a:endParaRPr lang="en-US" altLang="zh-CN" dirty="0"/>
          </a:p>
          <a:p>
            <a:r>
              <a:rPr lang="en-US" altLang="zh-CN" dirty="0"/>
              <a:t>An intruder can no longer misuse one party as an oracle </a:t>
            </a:r>
            <a:r>
              <a:rPr lang="en-US" altLang="zh-CN" dirty="0" smtClean="0"/>
              <a:t>‘</a:t>
            </a:r>
            <a:r>
              <a:rPr lang="en-US" altLang="zh-CN" b="1" dirty="0" smtClean="0">
                <a:solidFill>
                  <a:srgbClr val="FF0000"/>
                </a:solidFill>
              </a:rPr>
              <a:t>decryption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server’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1970" y="5091958"/>
            <a:ext cx="5089922" cy="1554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2-3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825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6/10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822960" y="2086595"/>
            <a:ext cx="7543800" cy="4368793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5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在协议的一个</a:t>
            </a:r>
            <a:r>
              <a:rPr lang="en-US" altLang="zh-CN" sz="1800" b="1" dirty="0"/>
              <a:t>instance</a:t>
            </a:r>
            <a:r>
              <a:rPr lang="zh-CN" altLang="en-US" sz="1800" b="1" dirty="0"/>
              <a:t>中，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分别作为发起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响应方、展示不同的能力</a:t>
            </a:r>
            <a:endParaRPr lang="en-US" altLang="zh-CN" sz="1800" b="1" dirty="0"/>
          </a:p>
          <a:p>
            <a:r>
              <a:rPr lang="zh-CN" altLang="en-US" sz="1800" b="1" dirty="0"/>
              <a:t>协议支持双向鉴别，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可同时作为发起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响应方（在不同的</a:t>
            </a:r>
            <a:r>
              <a:rPr lang="en-US" altLang="zh-CN" sz="1800" b="1" dirty="0"/>
              <a:t>instance</a:t>
            </a:r>
            <a:r>
              <a:rPr lang="zh-CN" altLang="en-US" sz="1800" b="1" dirty="0"/>
              <a:t>中，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分别作为发起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响应方、展示不同的能力）</a:t>
            </a:r>
            <a:endParaRPr lang="en-US" altLang="zh-CN" sz="1800" b="1" dirty="0"/>
          </a:p>
          <a:p>
            <a:pPr lvl="1"/>
            <a:r>
              <a:rPr lang="zh-CN" altLang="en-US" sz="1600" dirty="0"/>
              <a:t>攻击的前提</a:t>
            </a:r>
            <a:endParaRPr lang="en-US" altLang="zh-CN" sz="1600" dirty="0"/>
          </a:p>
          <a:p>
            <a:r>
              <a:rPr lang="zh-CN" altLang="en-US" sz="1800" b="1" dirty="0"/>
              <a:t>每一个会话使用单独的</a:t>
            </a:r>
            <a:r>
              <a:rPr lang="en-US" altLang="zh-CN" sz="1800" b="1" dirty="0"/>
              <a:t>TCP</a:t>
            </a:r>
            <a:r>
              <a:rPr lang="zh-CN" altLang="en-US" sz="1800" b="1" dirty="0"/>
              <a:t>处理线程，通常而言线程之间不会相互比较</a:t>
            </a:r>
            <a:endParaRPr lang="en-US" altLang="zh-CN" sz="1800" b="1" dirty="0"/>
          </a:p>
          <a:p>
            <a:pPr lvl="1"/>
            <a:r>
              <a:rPr lang="zh-CN" altLang="en-US" sz="1600" b="1" dirty="0"/>
              <a:t>实现中的合理假设（有时候就是成立）</a:t>
            </a:r>
            <a:endParaRPr lang="en-US" altLang="zh-CN" sz="1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8835" y="2086595"/>
            <a:ext cx="431156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session Attack on Protocol 2-3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825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</a:t>
            </a:r>
            <a:r>
              <a:rPr lang="zh-CN" altLang="en-US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  A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21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  A I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I  A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1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A I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100" i="1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3*.    I A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1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22475" y="1157715"/>
            <a:ext cx="2550160" cy="1159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2-3</a:t>
            </a:r>
            <a:endParaRPr lang="en-US" altLang="zh-CN" sz="1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6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16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5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7/10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03384" y="2059806"/>
            <a:ext cx="7663376" cy="438911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The cryptographic expression used in the second message must be asymmetric (</a:t>
            </a:r>
            <a:r>
              <a:rPr lang="en-US" altLang="zh-CN" dirty="0">
                <a:solidFill>
                  <a:srgbClr val="FF0000"/>
                </a:solidFill>
              </a:rPr>
              <a:t>direction-dependent</a:t>
            </a:r>
            <a:r>
              <a:rPr lang="en-US" altLang="zh-CN" dirty="0"/>
              <a:t>) so that its value in a protocol run initiated by A cannot be used in a protocol run initiated by B</a:t>
            </a:r>
            <a:endParaRPr lang="en-US" altLang="zh-CN" dirty="0"/>
          </a:p>
          <a:p>
            <a:endParaRPr lang="en-US" altLang="zh-CN" sz="135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dirty="0"/>
              <a:t>E(N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的关系，应该不同于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E(N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的关系</a:t>
            </a:r>
            <a:endParaRPr lang="en-US" altLang="zh-CN" dirty="0"/>
          </a:p>
          <a:p>
            <a:pPr lvl="1"/>
            <a:r>
              <a:rPr lang="zh-CN" altLang="en-US" dirty="0"/>
              <a:t>协议</a:t>
            </a:r>
            <a:r>
              <a:rPr lang="en-US" altLang="zh-CN" dirty="0"/>
              <a:t>2-3</a:t>
            </a:r>
            <a:r>
              <a:rPr lang="zh-CN" altLang="en-US" dirty="0"/>
              <a:t>是相同的</a:t>
            </a:r>
            <a:r>
              <a:rPr lang="en-US" altLang="zh-CN" dirty="0"/>
              <a:t>——</a:t>
            </a:r>
            <a:r>
              <a:rPr lang="zh-CN" altLang="en-US" dirty="0"/>
              <a:t>不行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59631" y="3825787"/>
            <a:ext cx="508992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2-3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825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8/10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822960" y="2116077"/>
            <a:ext cx="6669360" cy="40344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Modify</a:t>
            </a:r>
            <a:r>
              <a:rPr lang="en-US" altLang="zh-CN" i="1" dirty="0"/>
              <a:t> protocol 2-3 </a:t>
            </a:r>
            <a:r>
              <a:rPr lang="en-US" altLang="zh-CN" dirty="0"/>
              <a:t>to 2-4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i="1" dirty="0"/>
          </a:p>
          <a:p>
            <a:pPr>
              <a:lnSpc>
                <a:spcPct val="130000"/>
              </a:lnSpc>
            </a:pPr>
            <a:endParaRPr lang="en-US" altLang="zh-CN" i="1" dirty="0"/>
          </a:p>
          <a:p>
            <a:pPr>
              <a:lnSpc>
                <a:spcPct val="130000"/>
              </a:lnSpc>
            </a:pPr>
            <a:endParaRPr lang="en-US" altLang="zh-CN" i="1" dirty="0"/>
          </a:p>
          <a:p>
            <a:pPr>
              <a:lnSpc>
                <a:spcPct val="130000"/>
              </a:lnSpc>
            </a:pPr>
            <a:endParaRPr lang="en-US" altLang="zh-CN" i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作为发起方 </a:t>
            </a:r>
            <a:r>
              <a:rPr lang="en-US" altLang="zh-CN" dirty="0"/>
              <a:t>or </a:t>
            </a:r>
            <a:r>
              <a:rPr lang="zh-CN" altLang="en-US" dirty="0"/>
              <a:t>响应方，能力</a:t>
            </a:r>
            <a:r>
              <a:rPr lang="en-US" altLang="zh-CN" dirty="0"/>
              <a:t>/</a:t>
            </a:r>
            <a:r>
              <a:rPr lang="zh-CN" altLang="en-US" dirty="0"/>
              <a:t>动作不一样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引入</a:t>
            </a:r>
            <a:r>
              <a:rPr lang="en-US" altLang="zh-CN" dirty="0"/>
              <a:t>XOR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dirty="0"/>
              <a:t>E(N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B)</a:t>
            </a:r>
            <a:r>
              <a:rPr lang="zh-CN" altLang="en-US" dirty="0"/>
              <a:t>的关系，不同于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E(N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9899" y="2923017"/>
            <a:ext cx="5089922" cy="1554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2-4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825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9/10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关系表面上不同，但是差不多，容易利用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2959" y="3037870"/>
            <a:ext cx="4866641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Protocol 2-4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  A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  A I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I 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A 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400" i="1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3*.    I A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91200" y="2329022"/>
            <a:ext cx="3270826" cy="1308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2-4</a:t>
            </a:r>
            <a:endParaRPr lang="en-US" altLang="zh-CN" sz="1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7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 A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A B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6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10/10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Summary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Using nonce</a:t>
            </a:r>
            <a:r>
              <a:rPr lang="zh-CN" altLang="en-US" dirty="0"/>
              <a:t>，上面的协议全部都是</a:t>
            </a:r>
            <a:endParaRPr lang="en-US" altLang="zh-CN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/>
              <a:t>Resistance to replay attack</a:t>
            </a:r>
            <a:endParaRPr lang="en-US" altLang="zh-CN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b="1" dirty="0"/>
              <a:t>Avoid clock </a:t>
            </a:r>
            <a:r>
              <a:rPr lang="en-US" altLang="zh-CN" b="1" dirty="0">
                <a:solidFill>
                  <a:srgbClr val="FF0000"/>
                </a:solidFill>
              </a:rPr>
              <a:t>synchronization</a:t>
            </a:r>
            <a:r>
              <a:rPr lang="en-US" altLang="zh-CN" b="1" dirty="0"/>
              <a:t> and stable counter </a:t>
            </a:r>
            <a:r>
              <a:rPr lang="en-US" altLang="zh-CN" b="1" dirty="0">
                <a:solidFill>
                  <a:srgbClr val="FF0000"/>
                </a:solidFill>
              </a:rPr>
              <a:t>storage</a:t>
            </a:r>
            <a:r>
              <a:rPr lang="en-US" altLang="zh-CN" b="1" dirty="0"/>
              <a:t> issues</a:t>
            </a:r>
            <a:endParaRPr lang="en-US" altLang="zh-CN" b="1" dirty="0"/>
          </a:p>
          <a:p>
            <a:pPr lvl="3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zh-CN" altLang="en-US" b="1" dirty="0"/>
              <a:t>实际中，难以做到；所以，用</a:t>
            </a:r>
            <a:r>
              <a:rPr lang="en-US" altLang="zh-CN" b="1" dirty="0"/>
              <a:t>nonce</a:t>
            </a:r>
            <a:endParaRPr lang="en-US" altLang="zh-CN" b="1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/>
              <a:t>Message from step 2 can never be used to derive the necessary message for step 3</a:t>
            </a:r>
            <a:endParaRPr lang="en-US" altLang="zh-CN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/>
              <a:t>Resistance to oracle session attack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/>
              <a:t>Message in a protocol run initiated by A cannot be used in a protocol run initiated by B</a:t>
            </a:r>
            <a:endParaRPr lang="en-US" altLang="zh-CN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/>
              <a:t>Resistance to parallel session attack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通用框架</a:t>
            </a:r>
            <a:br>
              <a:rPr lang="en-US" altLang="zh-CN" dirty="0"/>
            </a:br>
            <a:r>
              <a:rPr lang="zh-CN" altLang="en-US" dirty="0"/>
              <a:t>通过</a:t>
            </a:r>
            <a:r>
              <a:rPr lang="en-US" altLang="zh-CN" dirty="0"/>
              <a:t>nonce</a:t>
            </a:r>
            <a:r>
              <a:rPr lang="zh-CN" altLang="en-US" dirty="0"/>
              <a:t>抵抗</a:t>
            </a:r>
            <a:r>
              <a:rPr lang="en-US" altLang="zh-CN" dirty="0"/>
              <a:t>replay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K1</a:t>
            </a:r>
            <a:r>
              <a:rPr lang="zh-CN" altLang="en-US" dirty="0"/>
              <a:t>和</a:t>
            </a:r>
            <a:r>
              <a:rPr lang="en-US" altLang="zh-CN" dirty="0"/>
              <a:t>K2</a:t>
            </a:r>
            <a:r>
              <a:rPr lang="zh-CN" altLang="en-US" dirty="0"/>
              <a:t>是秘密信息</a:t>
            </a:r>
            <a:endParaRPr lang="en-US" altLang="zh-CN" dirty="0"/>
          </a:p>
          <a:p>
            <a:r>
              <a:rPr lang="en-US" altLang="zh-CN" dirty="0"/>
              <a:t>u()</a:t>
            </a:r>
            <a:r>
              <a:rPr lang="zh-CN" altLang="en-US" dirty="0"/>
              <a:t>和</a:t>
            </a:r>
            <a:r>
              <a:rPr lang="en-US" altLang="zh-CN" dirty="0"/>
              <a:t>v()</a:t>
            </a:r>
            <a:r>
              <a:rPr lang="zh-CN" altLang="en-US" dirty="0"/>
              <a:t>是函数</a:t>
            </a:r>
            <a:endParaRPr lang="en-US" altLang="zh-CN" dirty="0"/>
          </a:p>
          <a:p>
            <a:r>
              <a:rPr lang="zh-CN" altLang="en-US" dirty="0"/>
              <a:t>挑战者使用</a:t>
            </a:r>
            <a:r>
              <a:rPr lang="en-US" altLang="zh-CN" dirty="0"/>
              <a:t>N1</a:t>
            </a:r>
            <a:r>
              <a:rPr lang="zh-CN" altLang="en-US" dirty="0"/>
              <a:t>和</a:t>
            </a:r>
            <a:r>
              <a:rPr lang="en-US" altLang="zh-CN" dirty="0"/>
              <a:t>N2</a:t>
            </a:r>
            <a:endParaRPr lang="en-US" altLang="zh-CN" dirty="0"/>
          </a:p>
          <a:p>
            <a:pPr lvl="1"/>
            <a:r>
              <a:rPr lang="zh-CN" altLang="en-US" dirty="0"/>
              <a:t>一次性随机数</a:t>
            </a:r>
            <a:endParaRPr lang="en-US" altLang="zh-CN" dirty="0"/>
          </a:p>
          <a:p>
            <a:r>
              <a:rPr lang="zh-CN" altLang="en-US" dirty="0"/>
              <a:t>抵抗</a:t>
            </a:r>
            <a:r>
              <a:rPr lang="en-US" altLang="zh-CN" dirty="0"/>
              <a:t>replay attack</a:t>
            </a:r>
            <a:endParaRPr lang="en-US" altLang="zh-CN" dirty="0"/>
          </a:p>
          <a:p>
            <a:r>
              <a:rPr lang="zh-CN" altLang="en-US" dirty="0"/>
              <a:t>通用形式</a:t>
            </a:r>
            <a:endParaRPr lang="en-US" altLang="zh-CN" dirty="0"/>
          </a:p>
          <a:p>
            <a:pPr lvl="1"/>
            <a:r>
              <a:rPr lang="zh-CN" altLang="en-US" dirty="0"/>
              <a:t>不限定</a:t>
            </a:r>
            <a:r>
              <a:rPr lang="en-US" altLang="zh-CN" dirty="0"/>
              <a:t>u()</a:t>
            </a:r>
            <a:r>
              <a:rPr lang="zh-CN" altLang="en-US" dirty="0"/>
              <a:t>和</a:t>
            </a:r>
            <a:r>
              <a:rPr lang="en-US" altLang="zh-CN" dirty="0"/>
              <a:t>v()</a:t>
            </a:r>
            <a:endParaRPr lang="en-US" altLang="zh-CN" dirty="0"/>
          </a:p>
          <a:p>
            <a:pPr lvl="1"/>
            <a:r>
              <a:rPr lang="en-US" altLang="zh-CN" dirty="0"/>
              <a:t>K1/K2</a:t>
            </a:r>
            <a:r>
              <a:rPr lang="zh-CN" altLang="en-US" dirty="0"/>
              <a:t>可能相同或不同</a:t>
            </a:r>
            <a:endParaRPr lang="en-US" altLang="zh-CN" dirty="0"/>
          </a:p>
          <a:p>
            <a:pPr lvl="2"/>
            <a:r>
              <a:rPr lang="zh-CN" altLang="en-US" dirty="0"/>
              <a:t>对称</a:t>
            </a:r>
            <a:r>
              <a:rPr lang="en-US" altLang="zh-CN" dirty="0"/>
              <a:t>/</a:t>
            </a:r>
            <a:r>
              <a:rPr lang="zh-CN" altLang="en-US" dirty="0"/>
              <a:t>非对称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18" y="3645025"/>
            <a:ext cx="3249990" cy="206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抵抗</a:t>
            </a:r>
            <a:r>
              <a:rPr lang="en-US" altLang="zh-CN" dirty="0"/>
              <a:t>oracle session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为了抵抗</a:t>
            </a:r>
            <a:r>
              <a:rPr lang="en-US" altLang="zh-CN" dirty="0"/>
              <a:t>oracle session attack</a:t>
            </a:r>
            <a:r>
              <a:rPr lang="zh-CN" altLang="en-US" dirty="0"/>
              <a:t>，就应该使得</a:t>
            </a:r>
            <a:r>
              <a:rPr lang="en-US" altLang="zh-CN" dirty="0"/>
              <a:t>u()</a:t>
            </a:r>
            <a:r>
              <a:rPr lang="zh-CN" altLang="en-US" dirty="0"/>
              <a:t>和</a:t>
            </a:r>
            <a:r>
              <a:rPr lang="en-US" altLang="zh-CN" dirty="0"/>
              <a:t>v()</a:t>
            </a:r>
            <a:r>
              <a:rPr lang="zh-CN" altLang="en-US" dirty="0">
                <a:solidFill>
                  <a:srgbClr val="FF0000"/>
                </a:solidFill>
              </a:rPr>
              <a:t>函数不相同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上文中，</a:t>
            </a:r>
            <a:r>
              <a:rPr lang="en-US" altLang="zh-CN" dirty="0"/>
              <a:t>oracle session attack</a:t>
            </a:r>
            <a:r>
              <a:rPr lang="zh-CN" altLang="en-US" dirty="0"/>
              <a:t>就是攻击者使另一方帮自己来计算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u()</a:t>
            </a:r>
            <a:r>
              <a:rPr lang="zh-CN" altLang="en-US" dirty="0"/>
              <a:t>和</a:t>
            </a:r>
            <a:r>
              <a:rPr lang="en-US" altLang="zh-CN" dirty="0"/>
              <a:t>v()</a:t>
            </a:r>
            <a:r>
              <a:rPr lang="zh-CN" altLang="en-US" dirty="0"/>
              <a:t>不相同</a:t>
            </a:r>
            <a:endParaRPr lang="en-US" altLang="zh-CN" dirty="0"/>
          </a:p>
          <a:p>
            <a:pPr lvl="1"/>
            <a:r>
              <a:rPr lang="zh-CN" altLang="en-US" dirty="0"/>
              <a:t>攻击者就不可能让</a:t>
            </a:r>
            <a:r>
              <a:rPr lang="en-US" altLang="zh-CN" dirty="0"/>
              <a:t>A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以计算</a:t>
            </a:r>
            <a:r>
              <a:rPr lang="en-US" altLang="zh-CN" dirty="0"/>
              <a:t>u()</a:t>
            </a:r>
            <a:r>
              <a:rPr lang="zh-CN" altLang="en-US" dirty="0"/>
              <a:t>的名义来帮自己计算</a:t>
            </a:r>
            <a:r>
              <a:rPr lang="en-US" altLang="zh-CN" dirty="0"/>
              <a:t>v()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30373"/>
            <a:ext cx="3034365" cy="192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上节回顾：基于口令的鉴别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适用于鉴别“人”的场景</a:t>
            </a:r>
            <a:endParaRPr lang="en-US" altLang="zh-CN" dirty="0" smtClean="0"/>
          </a:p>
          <a:p>
            <a:r>
              <a:rPr lang="zh-CN" altLang="en-US" dirty="0" smtClean="0"/>
              <a:t>通过“输入口令”方式</a:t>
            </a:r>
            <a:endParaRPr lang="en-US" altLang="zh-CN" dirty="0" smtClean="0"/>
          </a:p>
          <a:p>
            <a:r>
              <a:rPr lang="zh-CN" altLang="en-US" dirty="0" smtClean="0"/>
              <a:t>简单方便</a:t>
            </a:r>
            <a:endParaRPr lang="en-US" altLang="zh-CN" dirty="0" smtClean="0"/>
          </a:p>
          <a:p>
            <a:r>
              <a:rPr lang="zh-CN" altLang="en-US" dirty="0"/>
              <a:t>依赖于记忆，复杂度有限</a:t>
            </a:r>
            <a:endParaRPr lang="en-US" altLang="zh-CN" dirty="0"/>
          </a:p>
          <a:p>
            <a:r>
              <a:rPr lang="zh-CN" altLang="en-US" dirty="0" smtClean="0"/>
              <a:t>容易受到猜测、窃听、重放等攻击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共享秘密</a:t>
            </a:r>
            <a:r>
              <a:rPr lang="en-US" altLang="zh-CN" dirty="0"/>
              <a:t>/</a:t>
            </a:r>
            <a:r>
              <a:rPr lang="zh-CN" altLang="en-US" dirty="0"/>
              <a:t>对称密码算法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对于对称密码算法，就是</a:t>
            </a:r>
            <a:r>
              <a:rPr lang="en-US" altLang="zh-CN" dirty="0"/>
              <a:t>u()</a:t>
            </a:r>
            <a:r>
              <a:rPr lang="zh-CN" altLang="en-US" dirty="0"/>
              <a:t>和</a:t>
            </a:r>
            <a:r>
              <a:rPr lang="en-US" altLang="zh-CN" dirty="0"/>
              <a:t>v()</a:t>
            </a:r>
            <a:r>
              <a:rPr lang="zh-CN" altLang="en-US" dirty="0"/>
              <a:t>都记为</a:t>
            </a:r>
            <a:r>
              <a:rPr lang="en-US" altLang="zh-CN" dirty="0"/>
              <a:t>E()</a:t>
            </a:r>
            <a:endParaRPr lang="en-US" altLang="zh-CN" dirty="0"/>
          </a:p>
          <a:p>
            <a:pPr lvl="1"/>
            <a:r>
              <a:rPr lang="zh-CN" altLang="en-US" dirty="0"/>
              <a:t>相同的加密算法，例如，都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SM4</a:t>
            </a:r>
            <a:endParaRPr lang="en-US" altLang="zh-CN" dirty="0"/>
          </a:p>
          <a:p>
            <a:r>
              <a:rPr lang="zh-CN" altLang="en-US" dirty="0"/>
              <a:t>为了使函数不相同，引入</a:t>
            </a:r>
            <a:r>
              <a:rPr lang="en-US" altLang="zh-CN" dirty="0"/>
              <a:t>p()</a:t>
            </a:r>
            <a:r>
              <a:rPr lang="zh-CN" altLang="en-US" dirty="0"/>
              <a:t>和</a:t>
            </a:r>
            <a:r>
              <a:rPr lang="en-US" altLang="zh-CN" dirty="0"/>
              <a:t>q()</a:t>
            </a:r>
            <a:endParaRPr lang="en-US" altLang="zh-CN" dirty="0"/>
          </a:p>
          <a:p>
            <a:pPr lvl="1"/>
            <a:r>
              <a:rPr lang="en-US" altLang="zh-CN" dirty="0"/>
              <a:t>p()</a:t>
            </a:r>
            <a:r>
              <a:rPr lang="zh-CN" altLang="en-US" dirty="0"/>
              <a:t>和</a:t>
            </a:r>
            <a:r>
              <a:rPr lang="en-US" altLang="zh-CN" dirty="0"/>
              <a:t>q()</a:t>
            </a:r>
            <a:r>
              <a:rPr lang="zh-CN" altLang="en-US" dirty="0"/>
              <a:t>是简单的变换函数</a:t>
            </a:r>
            <a:endParaRPr lang="en-US" altLang="zh-CN" dirty="0"/>
          </a:p>
          <a:p>
            <a:pPr lvl="1"/>
            <a:r>
              <a:rPr lang="en-US" altLang="zh-CN" dirty="0"/>
              <a:t>E(p(x))</a:t>
            </a:r>
            <a:r>
              <a:rPr lang="zh-CN" altLang="en-US" dirty="0"/>
              <a:t>和</a:t>
            </a:r>
            <a:r>
              <a:rPr lang="en-US" altLang="zh-CN" dirty="0"/>
              <a:t>E(q(x))</a:t>
            </a:r>
            <a:endParaRPr lang="en-US" altLang="zh-CN" dirty="0"/>
          </a:p>
          <a:p>
            <a:r>
              <a:rPr lang="zh-CN" altLang="en-US" dirty="0"/>
              <a:t>如下图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16" y="3970673"/>
            <a:ext cx="3458316" cy="219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抵抗</a:t>
            </a:r>
            <a:r>
              <a:rPr lang="en-US" altLang="zh-CN" dirty="0"/>
              <a:t>Parallel Session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</a:t>
            </a:r>
            <a:r>
              <a:rPr lang="en-US" altLang="zh-CN" dirty="0"/>
              <a:t>Parallel Session</a:t>
            </a:r>
            <a:r>
              <a:rPr lang="zh-CN" altLang="en-US" dirty="0"/>
              <a:t>攻击？</a:t>
            </a:r>
            <a:endParaRPr lang="en-US" altLang="zh-CN" dirty="0"/>
          </a:p>
          <a:p>
            <a:r>
              <a:rPr lang="zh-CN" altLang="en-US" dirty="0"/>
              <a:t>应该使得</a:t>
            </a:r>
            <a:r>
              <a:rPr lang="en-US" altLang="zh-CN" dirty="0"/>
              <a:t>p(), q()</a:t>
            </a:r>
            <a:r>
              <a:rPr lang="zh-CN" altLang="en-US" dirty="0"/>
              <a:t>与方向有关</a:t>
            </a:r>
            <a:endParaRPr lang="en-US" altLang="zh-CN" dirty="0"/>
          </a:p>
          <a:p>
            <a:pPr lvl="1"/>
            <a:r>
              <a:rPr lang="zh-CN" altLang="en-US" dirty="0"/>
              <a:t>从而攻击者不能利用服务器的计算</a:t>
            </a:r>
            <a:endParaRPr lang="en-US" altLang="zh-CN" dirty="0"/>
          </a:p>
          <a:p>
            <a:r>
              <a:rPr lang="zh-CN" altLang="en-US" dirty="0"/>
              <a:t>变为如下：</a:t>
            </a:r>
            <a:endParaRPr lang="en-US" altLang="zh-CN" dirty="0"/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D</a:t>
            </a:r>
            <a:r>
              <a:rPr lang="zh-CN" altLang="en-US" dirty="0"/>
              <a:t>表示了方向</a:t>
            </a:r>
            <a:endParaRPr lang="en-US" altLang="zh-CN" dirty="0"/>
          </a:p>
          <a:p>
            <a:pPr lvl="2"/>
            <a:r>
              <a:rPr lang="zh-CN" altLang="en-US" dirty="0"/>
              <a:t>是为发起者、还是响应者</a:t>
            </a:r>
            <a:endParaRPr lang="en-US" altLang="zh-CN" dirty="0"/>
          </a:p>
          <a:p>
            <a:pPr lvl="2"/>
            <a:r>
              <a:rPr lang="zh-CN" altLang="en-US" dirty="0"/>
              <a:t>不能发起</a:t>
            </a:r>
            <a:r>
              <a:rPr lang="en-US" altLang="zh-CN" dirty="0"/>
              <a:t>Parallel Session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32" y="4188818"/>
            <a:ext cx="2836069" cy="18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抵抗</a:t>
            </a:r>
            <a:r>
              <a:rPr lang="en-US" altLang="zh-CN" dirty="0"/>
              <a:t>Offset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481" y="1936814"/>
            <a:ext cx="7510559" cy="3790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为了发起</a:t>
            </a:r>
            <a:r>
              <a:rPr lang="en-US" altLang="zh-CN" sz="2400" dirty="0"/>
              <a:t>Offset</a:t>
            </a:r>
            <a:endParaRPr lang="en-US" altLang="zh-CN" sz="2400" dirty="0"/>
          </a:p>
          <a:p>
            <a:pPr lvl="1"/>
            <a:r>
              <a:rPr lang="zh-CN" altLang="en-US" sz="2000" dirty="0"/>
              <a:t>攻击者使用</a:t>
            </a:r>
            <a:r>
              <a:rPr lang="en-US" altLang="zh-CN" sz="2000" dirty="0" smtClean="0"/>
              <a:t>p(x1)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p(x2</a:t>
            </a:r>
            <a:r>
              <a:rPr lang="en-US" altLang="zh-CN" sz="2000" dirty="0"/>
              <a:t>)</a:t>
            </a:r>
            <a:r>
              <a:rPr lang="zh-CN" altLang="en-US" sz="2000" dirty="0"/>
              <a:t>等，通过</a:t>
            </a:r>
            <a:r>
              <a:rPr lang="en-US" altLang="zh-CN" sz="2000" dirty="0"/>
              <a:t>1</a:t>
            </a:r>
            <a:r>
              <a:rPr lang="zh-CN" altLang="en-US" sz="2000" dirty="0"/>
              <a:t>个或者多个</a:t>
            </a:r>
            <a:r>
              <a:rPr lang="en-US" altLang="zh-CN" sz="2000" dirty="0"/>
              <a:t>E(p())</a:t>
            </a:r>
            <a:r>
              <a:rPr lang="zh-CN" altLang="en-US" sz="2000" dirty="0"/>
              <a:t>的结果来构造所需的</a:t>
            </a:r>
            <a:r>
              <a:rPr lang="en-US" altLang="zh-CN" sz="2000" dirty="0"/>
              <a:t>E(q(…))</a:t>
            </a:r>
            <a:r>
              <a:rPr lang="zh-CN" altLang="en-US" sz="2000" dirty="0"/>
              <a:t>以完成攻击</a:t>
            </a:r>
            <a:endParaRPr lang="en-US" altLang="zh-CN" sz="2000" dirty="0"/>
          </a:p>
          <a:p>
            <a:pPr lvl="1"/>
            <a:r>
              <a:rPr lang="zh-CN" altLang="en-US" sz="2000" dirty="0"/>
              <a:t>令</a:t>
            </a:r>
            <a:r>
              <a:rPr lang="en-US" altLang="zh-CN" sz="2000" dirty="0"/>
              <a:t>p()=f()#E(g())</a:t>
            </a:r>
            <a:r>
              <a:rPr lang="zh-CN" altLang="en-US" sz="2000" dirty="0"/>
              <a:t>，然后再</a:t>
            </a:r>
            <a:r>
              <a:rPr lang="en-US" altLang="zh-CN" sz="2000" dirty="0"/>
              <a:t>E(p())</a:t>
            </a:r>
            <a:r>
              <a:rPr lang="zh-CN" altLang="en-US" sz="2000" dirty="0"/>
              <a:t>，其中</a:t>
            </a:r>
            <a:r>
              <a:rPr lang="en-US" altLang="zh-CN" sz="2000" dirty="0"/>
              <a:t>#</a:t>
            </a:r>
            <a:r>
              <a:rPr lang="zh-CN" altLang="en-US" sz="2000" dirty="0"/>
              <a:t>表示某种运算（例如</a:t>
            </a:r>
            <a:r>
              <a:rPr lang="en-US" altLang="zh-CN" sz="2000" dirty="0"/>
              <a:t>XOR</a:t>
            </a:r>
            <a:r>
              <a:rPr lang="zh-CN" altLang="en-US" sz="2000" dirty="0"/>
              <a:t>），得到右下图</a:t>
            </a:r>
            <a:endParaRPr lang="en-US" altLang="zh-CN" sz="2000" dirty="0"/>
          </a:p>
          <a:p>
            <a:pPr lvl="1"/>
            <a:r>
              <a:rPr lang="zh-CN" altLang="en-US" sz="2000" dirty="0"/>
              <a:t>因为在</a:t>
            </a:r>
            <a:r>
              <a:rPr lang="en-US" altLang="zh-CN" sz="2000" dirty="0"/>
              <a:t>p()</a:t>
            </a:r>
            <a:r>
              <a:rPr lang="zh-CN" altLang="en-US" sz="2000" dirty="0"/>
              <a:t>中有</a:t>
            </a:r>
            <a:r>
              <a:rPr lang="en-US" altLang="zh-CN" sz="2000" dirty="0"/>
              <a:t>E()</a:t>
            </a:r>
            <a:r>
              <a:rPr lang="zh-CN" altLang="en-US" sz="2000" dirty="0"/>
              <a:t>，对于安全的对称密码算法</a:t>
            </a:r>
            <a:r>
              <a:rPr lang="en-US" altLang="zh-CN" sz="2000" dirty="0"/>
              <a:t>E()</a:t>
            </a:r>
            <a:r>
              <a:rPr lang="zh-CN" altLang="en-US" sz="2000" dirty="0"/>
              <a:t>，可以抵抗</a:t>
            </a:r>
            <a:r>
              <a:rPr lang="en-US" altLang="zh-CN" sz="2000" dirty="0"/>
              <a:t>Offset</a:t>
            </a:r>
            <a:r>
              <a:rPr lang="zh-CN" altLang="en-US" sz="2000" dirty="0"/>
              <a:t>攻击</a:t>
            </a:r>
            <a:endParaRPr lang="en-US" altLang="zh-CN" sz="2000" dirty="0"/>
          </a:p>
          <a:p>
            <a:pPr lvl="2"/>
            <a:r>
              <a:rPr lang="zh-CN" altLang="en-US" sz="1800" dirty="0"/>
              <a:t>否则，就是有线性关系</a:t>
            </a:r>
            <a:endParaRPr lang="zh-CN" alt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59141" y="53158"/>
            <a:ext cx="3878982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6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sz="16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Protocol 2-4</a:t>
            </a:r>
            <a:endParaRPr lang="en-US" altLang="zh-CN" sz="16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105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  A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  A I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E(N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I  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A I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000" i="1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3*.    I A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2" y="5257950"/>
            <a:ext cx="2337855" cy="151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106" y="5361272"/>
            <a:ext cx="4470513" cy="138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97667" y="2357430"/>
            <a:ext cx="4403334" cy="123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节省计算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的计算次数少一次</a:t>
            </a:r>
            <a:endParaRPr lang="en-US" altLang="zh-CN" dirty="0"/>
          </a:p>
          <a:p>
            <a:pPr lvl="1"/>
            <a:r>
              <a:rPr lang="zh-CN" altLang="en-US" dirty="0"/>
              <a:t>直接使</a:t>
            </a:r>
            <a:r>
              <a:rPr lang="en-US" altLang="zh-CN" dirty="0"/>
              <a:t>q()=g()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安全的、可处理上述各种攻击的基本鉴别协议形式</a:t>
            </a:r>
            <a:endParaRPr lang="en-US" altLang="zh-CN" dirty="0"/>
          </a:p>
          <a:p>
            <a:pPr lvl="1"/>
            <a:r>
              <a:rPr lang="zh-CN" altLang="en-US" dirty="0"/>
              <a:t>可以简单地认为</a:t>
            </a:r>
            <a:r>
              <a:rPr lang="en-US" altLang="zh-CN" dirty="0"/>
              <a:t>f(</a:t>
            </a:r>
            <a:r>
              <a:rPr lang="en-US" altLang="zh-CN" dirty="0" err="1"/>
              <a:t>x,y,z</a:t>
            </a:r>
            <a:r>
              <a:rPr lang="en-US" altLang="zh-CN" dirty="0"/>
              <a:t>) = </a:t>
            </a:r>
            <a:r>
              <a:rPr lang="en-US" altLang="zh-CN" dirty="0" err="1"/>
              <a:t>x|y|z</a:t>
            </a:r>
            <a:r>
              <a:rPr lang="zh-CN" altLang="en-US" dirty="0"/>
              <a:t>；</a:t>
            </a:r>
            <a:r>
              <a:rPr lang="en-US" altLang="zh-CN" dirty="0"/>
              <a:t>g(</a:t>
            </a:r>
            <a:r>
              <a:rPr lang="en-US" altLang="zh-CN" dirty="0" err="1"/>
              <a:t>x,y,z</a:t>
            </a:r>
            <a:r>
              <a:rPr lang="en-US" altLang="zh-CN" dirty="0"/>
              <a:t>)=</a:t>
            </a:r>
            <a:r>
              <a:rPr lang="en-US" altLang="zh-CN" dirty="0" err="1"/>
              <a:t>z|y|x</a:t>
            </a:r>
            <a:r>
              <a:rPr lang="zh-CN" altLang="en-US" dirty="0"/>
              <a:t>；</a:t>
            </a:r>
            <a:r>
              <a:rPr lang="en-US" altLang="zh-CN" dirty="0"/>
              <a:t>#</a:t>
            </a:r>
            <a:r>
              <a:rPr lang="zh-CN" altLang="en-US" dirty="0"/>
              <a:t>就是</a:t>
            </a:r>
            <a:r>
              <a:rPr lang="en-US" altLang="zh-CN" dirty="0"/>
              <a:t>XOR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err="1"/>
              <a:t>Bellare-Rogaway</a:t>
            </a:r>
            <a:r>
              <a:rPr lang="en-US" altLang="zh-CN" dirty="0"/>
              <a:t> MAP1 Protocol 1/5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116623" y="2321170"/>
            <a:ext cx="6354366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“Entity authentication and key distribution”</a:t>
            </a:r>
            <a:endParaRPr lang="en-US" altLang="zh-CN" dirty="0"/>
          </a:p>
          <a:p>
            <a:pPr lvl="1"/>
            <a:r>
              <a:rPr lang="en-US" altLang="zh-CN" i="1" dirty="0"/>
              <a:t>A landmark paper of </a:t>
            </a:r>
            <a:r>
              <a:rPr lang="en-US" altLang="zh-CN" i="1" dirty="0" err="1"/>
              <a:t>Bellare</a:t>
            </a:r>
            <a:r>
              <a:rPr lang="en-US" altLang="zh-CN" i="1" dirty="0"/>
              <a:t> and </a:t>
            </a:r>
            <a:r>
              <a:rPr lang="en-US" altLang="zh-CN" i="1" dirty="0" err="1"/>
              <a:t>Rogaway</a:t>
            </a:r>
            <a:endParaRPr lang="zh-CN" altLang="en-US" i="1" dirty="0"/>
          </a:p>
          <a:p>
            <a:pPr lvl="1"/>
            <a:r>
              <a:rPr lang="en-US" altLang="zh-CN" dirty="0"/>
              <a:t>Advances in Cryptology-Crypto’ 93</a:t>
            </a:r>
            <a:endParaRPr lang="en-US" altLang="zh-CN" dirty="0"/>
          </a:p>
          <a:p>
            <a:pPr lvl="1"/>
            <a:r>
              <a:rPr lang="en-US" altLang="zh-CN" dirty="0"/>
              <a:t>Full version at </a:t>
            </a:r>
            <a:r>
              <a:rPr lang="en-US" altLang="zh-CN" sz="1500" u="sng" dirty="0">
                <a:hlinkClick r:id="rId1"/>
              </a:rPr>
              <a:t>http://www-cse.ucsd.edu/users/mihir</a:t>
            </a:r>
            <a:endParaRPr lang="en-US" altLang="zh-CN" u="sng" dirty="0"/>
          </a:p>
          <a:p>
            <a:r>
              <a:rPr lang="en-US" altLang="zh-CN" dirty="0"/>
              <a:t>MAP1 </a:t>
            </a:r>
            <a:r>
              <a:rPr lang="en-US" altLang="zh-CN" b="1" dirty="0"/>
              <a:t>mutual </a:t>
            </a:r>
            <a:r>
              <a:rPr lang="en-US" altLang="zh-CN" dirty="0"/>
              <a:t>authentication protocol</a:t>
            </a:r>
            <a:endParaRPr lang="en-US" altLang="zh-CN" dirty="0"/>
          </a:p>
          <a:p>
            <a:r>
              <a:rPr lang="en-US" altLang="zh-CN" dirty="0"/>
              <a:t>Showed that MAP1 is </a:t>
            </a:r>
            <a:r>
              <a:rPr lang="en-US" altLang="zh-CN" b="1" dirty="0"/>
              <a:t>provably secure</a:t>
            </a:r>
            <a:endParaRPr lang="en-US" altLang="zh-CN" b="1" dirty="0"/>
          </a:p>
          <a:p>
            <a:pPr lvl="1"/>
            <a:r>
              <a:rPr lang="zh-CN" altLang="en-US" b="1" dirty="0"/>
              <a:t>通常说的“可证安全”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err="1"/>
              <a:t>Bellare-Rogaway</a:t>
            </a:r>
            <a:r>
              <a:rPr lang="en-US" altLang="zh-CN" dirty="0"/>
              <a:t> MAP1 Protocol 2/5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20312"/>
          </a:xfrm>
        </p:spPr>
        <p:txBody>
          <a:bodyPr rtlCol="0"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sz="2400" b="1" dirty="0"/>
              <a:t>Assumption: Adversary may only interact with sessions of the same protocol</a:t>
            </a:r>
            <a:endParaRPr lang="en-US" altLang="zh-CN" sz="2400" b="1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zh-CN" altLang="en-US" sz="1800" dirty="0"/>
              <a:t>也就是</a:t>
            </a:r>
            <a:r>
              <a:rPr lang="en-US" altLang="zh-CN" sz="1800" dirty="0"/>
              <a:t>K</a:t>
            </a:r>
            <a:r>
              <a:rPr lang="en-US" altLang="zh-CN" sz="1800" baseline="-25000" dirty="0"/>
              <a:t>AB</a:t>
            </a:r>
            <a:r>
              <a:rPr lang="zh-CN" altLang="en-US" sz="1800" dirty="0"/>
              <a:t>不会有其它的用法</a:t>
            </a:r>
            <a:r>
              <a:rPr lang="en-US" altLang="zh-CN" sz="1800" dirty="0"/>
              <a:t>——</a:t>
            </a:r>
            <a:r>
              <a:rPr lang="zh-CN" altLang="en-US" sz="1800" dirty="0"/>
              <a:t>非常强的假设</a:t>
            </a:r>
            <a:endParaRPr lang="en-US" altLang="zh-CN" sz="1800" dirty="0"/>
          </a:p>
          <a:p>
            <a:pPr>
              <a:spcAft>
                <a:spcPts val="0"/>
              </a:spcAft>
              <a:defRPr/>
            </a:pPr>
            <a:endParaRPr lang="en-US" altLang="zh-CN" sz="2400" dirty="0"/>
          </a:p>
          <a:p>
            <a:pPr>
              <a:spcAft>
                <a:spcPts val="0"/>
              </a:spcAft>
              <a:defRPr/>
            </a:pPr>
            <a:endParaRPr lang="en-US" altLang="zh-CN" sz="2400" dirty="0"/>
          </a:p>
          <a:p>
            <a:pPr>
              <a:spcAft>
                <a:spcPts val="0"/>
              </a:spcAft>
              <a:defRPr/>
            </a:pPr>
            <a:endParaRPr lang="en-US" altLang="zh-CN" sz="2400" dirty="0"/>
          </a:p>
          <a:p>
            <a:pPr>
              <a:spcAft>
                <a:spcPts val="0"/>
              </a:spcAft>
              <a:defRPr/>
            </a:pPr>
            <a:endParaRPr lang="en-US" altLang="zh-CN" sz="2400" dirty="0"/>
          </a:p>
          <a:p>
            <a:pPr>
              <a:spcAft>
                <a:spcPts val="0"/>
              </a:spcAft>
              <a:defRPr/>
            </a:pPr>
            <a:r>
              <a:rPr lang="en-US" altLang="zh-CN" sz="2400" dirty="0"/>
              <a:t>Another similar protocol proposed—</a:t>
            </a:r>
            <a:r>
              <a:rPr lang="en-US" altLang="zh-CN" sz="2400" i="1" dirty="0"/>
              <a:t>EVE1</a:t>
            </a:r>
            <a:endParaRPr lang="en-US" altLang="zh-CN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5741" y="3202739"/>
            <a:ext cx="5304234" cy="1706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3-1(MAP1)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A,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A}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6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69324" y="420766"/>
            <a:ext cx="3861316" cy="2246769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000" dirty="0"/>
              <a:t>Parallel Attack: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I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8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I A: N</a:t>
            </a:r>
            <a:r>
              <a:rPr lang="en-US" altLang="zh-CN" sz="20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2*.A I: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IA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AI: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16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3*. IA: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err="1"/>
              <a:t>Bellare-Rogaway</a:t>
            </a:r>
            <a:r>
              <a:rPr lang="en-US" altLang="zh-CN" dirty="0"/>
              <a:t> MAP1 Protocol 3/5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”Provably </a:t>
            </a:r>
            <a:r>
              <a:rPr lang="en-US" altLang="zh-CN" b="1" dirty="0"/>
              <a:t>insecure</a:t>
            </a:r>
            <a:r>
              <a:rPr lang="en-US" altLang="zh-CN" dirty="0"/>
              <a:t> mutual authentication protocols: The two party symmetric-encryption case”</a:t>
            </a:r>
            <a:endParaRPr lang="en-US" altLang="zh-CN" dirty="0"/>
          </a:p>
          <a:p>
            <a:pPr lvl="1"/>
            <a:r>
              <a:rPr lang="en-US" altLang="zh-CN" dirty="0"/>
              <a:t>By </a:t>
            </a:r>
            <a:r>
              <a:rPr lang="en-US" altLang="zh-CN" dirty="0" err="1"/>
              <a:t>Alves-FossIn</a:t>
            </a:r>
            <a:r>
              <a:rPr lang="en-US" altLang="zh-CN" dirty="0"/>
              <a:t> 22</a:t>
            </a:r>
            <a:r>
              <a:rPr lang="en-US" altLang="zh-CN" baseline="30000" dirty="0"/>
              <a:t>nd</a:t>
            </a:r>
            <a:r>
              <a:rPr lang="en-US" altLang="zh-CN" dirty="0"/>
              <a:t> National Information Systems security </a:t>
            </a:r>
            <a:r>
              <a:rPr lang="en-US" altLang="zh-CN" dirty="0" err="1"/>
              <a:t>Conference,October</a:t>
            </a:r>
            <a:r>
              <a:rPr lang="en-US" altLang="zh-CN" dirty="0"/>
              <a:t> 1999</a:t>
            </a:r>
            <a:endParaRPr lang="en-US" altLang="zh-CN" dirty="0"/>
          </a:p>
          <a:p>
            <a:r>
              <a:rPr lang="en-US" altLang="zh-CN" dirty="0"/>
              <a:t>Also provably secure </a:t>
            </a:r>
            <a:r>
              <a:rPr lang="zh-CN" altLang="en-US" dirty="0"/>
              <a:t>－可证安全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0476" y="4881424"/>
            <a:ext cx="5068765" cy="1706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3-2</a:t>
            </a:r>
            <a:r>
              <a:rPr lang="zh-CN" altLang="en-US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(EVE1)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A}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6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err="1"/>
              <a:t>Bellare-Rogaway</a:t>
            </a:r>
            <a:r>
              <a:rPr lang="en-US" altLang="zh-CN" dirty="0"/>
              <a:t> MAP1 Protocol 4/5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/>
              <a:t>I</a:t>
            </a:r>
            <a:r>
              <a:rPr lang="en-US" altLang="zh-CN"/>
              <a:t> masquerades as </a:t>
            </a:r>
            <a:r>
              <a:rPr lang="en-US" altLang="zh-CN" i="1"/>
              <a:t>B</a:t>
            </a:r>
            <a:r>
              <a:rPr lang="en-US" altLang="zh-CN"/>
              <a:t> in a run of the MAP1 started by </a:t>
            </a:r>
            <a:r>
              <a:rPr lang="en-US" altLang="zh-CN" i="1"/>
              <a:t>A; </a:t>
            </a:r>
            <a:r>
              <a:rPr lang="en-US" altLang="zh-CN"/>
              <a:t>In parallel, </a:t>
            </a:r>
            <a:r>
              <a:rPr lang="en-US" altLang="zh-CN" i="1"/>
              <a:t>I</a:t>
            </a:r>
            <a:r>
              <a:rPr lang="en-US" altLang="zh-CN"/>
              <a:t> starts a run of the EVE1 with </a:t>
            </a:r>
            <a:r>
              <a:rPr lang="en-US" altLang="zh-CN" i="1"/>
              <a:t>A</a:t>
            </a:r>
            <a:r>
              <a:rPr lang="en-US" altLang="zh-CN"/>
              <a:t> while masquerading as </a:t>
            </a:r>
            <a:r>
              <a:rPr lang="en-US" altLang="zh-CN" i="1"/>
              <a:t>B</a:t>
            </a:r>
            <a:endParaRPr lang="zh-CN" altLang="en-US" i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8796" y="3435433"/>
            <a:ext cx="6266568" cy="275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protocol Attack on MAP1</a:t>
            </a:r>
            <a:endParaRPr lang="en-US" altLang="zh-CN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105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 I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27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2*.  A I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*, 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A,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N</a:t>
            </a:r>
            <a:r>
              <a:rPr lang="en-US" altLang="zh-CN" sz="27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7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100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7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I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N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7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A,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N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sz="27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7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1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  I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7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sz="27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sz="27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7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1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14240" y="178231"/>
            <a:ext cx="3812322" cy="150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3-2</a:t>
            </a:r>
            <a:r>
              <a:rPr lang="zh-CN" altLang="en-US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(EVE1)</a:t>
            </a:r>
            <a:endParaRPr lang="en-US" altLang="zh-CN" sz="20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8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5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299" y="178231"/>
            <a:ext cx="3891280" cy="150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3-1(MAP1)</a:t>
            </a:r>
            <a:endParaRPr lang="en-US" altLang="zh-CN" sz="20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8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A,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5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攻击 </a:t>
            </a:r>
            <a:r>
              <a:rPr lang="en-US" altLang="zh-CN" dirty="0" err="1"/>
              <a:t>vs</a:t>
            </a:r>
            <a:r>
              <a:rPr lang="en-US" altLang="zh-CN" dirty="0"/>
              <a:t> </a:t>
            </a:r>
            <a:r>
              <a:rPr lang="zh-CN" altLang="en-US" dirty="0"/>
              <a:t>可证安全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61" y="1906271"/>
            <a:ext cx="6968144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可证安全的证明过程有问题？</a:t>
            </a:r>
            <a:endParaRPr lang="en-US" altLang="zh-CN" dirty="0"/>
          </a:p>
          <a:p>
            <a:r>
              <a:rPr lang="zh-CN" altLang="en-US" dirty="0"/>
              <a:t>攻击过程违背了假设</a:t>
            </a:r>
            <a:endParaRPr lang="en-US" altLang="zh-CN" dirty="0"/>
          </a:p>
          <a:p>
            <a:pPr lvl="1"/>
            <a:r>
              <a:rPr lang="en-US" altLang="zh-CN" dirty="0"/>
              <a:t>Adversary may only interact with sessions of the same protocol</a:t>
            </a:r>
            <a:endParaRPr lang="en-US" altLang="zh-CN" dirty="0"/>
          </a:p>
          <a:p>
            <a:r>
              <a:rPr lang="en-US" altLang="zh-CN" b="1" i="1" dirty="0"/>
              <a:t>K</a:t>
            </a:r>
            <a:r>
              <a:rPr lang="en-US" altLang="zh-CN" b="1" i="1" baseline="-25000" dirty="0"/>
              <a:t>AB</a:t>
            </a:r>
            <a:r>
              <a:rPr lang="zh-CN" altLang="en-US" b="1" dirty="0"/>
              <a:t>被用到了</a:t>
            </a:r>
            <a:r>
              <a:rPr lang="en-US" altLang="zh-CN" b="1" dirty="0"/>
              <a:t>2</a:t>
            </a:r>
            <a:r>
              <a:rPr lang="zh-CN" altLang="en-US" b="1" dirty="0"/>
              <a:t>种不同的协议：</a:t>
            </a:r>
            <a:r>
              <a:rPr lang="en-US" altLang="zh-CN" b="1" dirty="0"/>
              <a:t>MAP1</a:t>
            </a:r>
            <a:r>
              <a:rPr lang="zh-CN" altLang="en-US" b="1" dirty="0"/>
              <a:t>和</a:t>
            </a:r>
            <a:r>
              <a:rPr lang="en-US" altLang="zh-CN" b="1" dirty="0"/>
              <a:t>EVE1</a:t>
            </a:r>
            <a:endParaRPr lang="en-US" altLang="zh-CN" b="1" dirty="0"/>
          </a:p>
          <a:p>
            <a:pPr lvl="1"/>
            <a:r>
              <a:rPr lang="en-US" altLang="zh-CN" dirty="0"/>
              <a:t>SSL/TLS</a:t>
            </a:r>
            <a:r>
              <a:rPr lang="zh-CN" altLang="en-US" dirty="0"/>
              <a:t>协议、</a:t>
            </a:r>
            <a:r>
              <a:rPr lang="en-US" altLang="zh-CN" dirty="0"/>
              <a:t>authenticated encryption</a:t>
            </a:r>
            <a:r>
              <a:rPr lang="zh-CN" altLang="en-US" dirty="0"/>
              <a:t>中，使用不同的</a:t>
            </a:r>
            <a:r>
              <a:rPr lang="en-US" altLang="zh-CN" dirty="0"/>
              <a:t>key</a:t>
            </a:r>
            <a:r>
              <a:rPr lang="zh-CN" altLang="en-US" dirty="0"/>
              <a:t>分别用于对称加密和</a:t>
            </a:r>
            <a:r>
              <a:rPr lang="en-US" altLang="zh-CN" dirty="0"/>
              <a:t>MAC</a:t>
            </a:r>
            <a:r>
              <a:rPr lang="zh-CN" altLang="en-US" dirty="0"/>
              <a:t>校验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83760" y="5149840"/>
            <a:ext cx="4362377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5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protocol Attack on MAP1</a:t>
            </a:r>
            <a:endParaRPr lang="en-US" altLang="zh-CN" sz="15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79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 I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A I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*,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A,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I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A,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A  I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                                                                                                                                         </a:t>
            </a:r>
            <a:endParaRPr lang="en-US" altLang="zh-CN" sz="525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一台服务器，同时支持</a:t>
            </a:r>
            <a:r>
              <a:rPr lang="en-US" altLang="zh-CN" dirty="0"/>
              <a:t>2</a:t>
            </a:r>
            <a:r>
              <a:rPr lang="zh-CN" altLang="en-US" dirty="0"/>
              <a:t>种“可证安全”的协议，结果导致它不安全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pPr lvl="1"/>
            <a:r>
              <a:rPr lang="zh-CN" altLang="en-US" dirty="0"/>
              <a:t>是不是安全？相对于不同的假设条件，才能够说“安全不安全”。</a:t>
            </a:r>
            <a:endParaRPr lang="en-US" altLang="zh-CN" dirty="0"/>
          </a:p>
          <a:p>
            <a:pPr lvl="1"/>
            <a:r>
              <a:rPr lang="zh-CN" altLang="en-US" dirty="0"/>
              <a:t>可证安全是在特定的假设情况下，将协议归结到某些已知的计算难题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717627" y="5228753"/>
            <a:ext cx="295465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信息论安全（无条件安全）</a:t>
            </a:r>
            <a:endParaRPr lang="en-US" altLang="zh-CN" dirty="0"/>
          </a:p>
          <a:p>
            <a:pPr algn="ctr"/>
            <a:r>
              <a:rPr lang="zh-CN" altLang="en-US" dirty="0"/>
              <a:t>可证安全</a:t>
            </a:r>
            <a:endParaRPr lang="en-US" altLang="zh-CN" dirty="0"/>
          </a:p>
          <a:p>
            <a:pPr algn="ctr"/>
            <a:r>
              <a:rPr lang="zh-CN" altLang="en-US" dirty="0"/>
              <a:t>计算安全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Goals for entity authentication</a:t>
            </a:r>
            <a:endParaRPr lang="en-US" altLang="zh-CN" dirty="0"/>
          </a:p>
          <a:p>
            <a:r>
              <a:rPr lang="en-US" altLang="zh-CN" dirty="0"/>
              <a:t>Focus on Shared-Secret Based entity Authentication</a:t>
            </a:r>
            <a:endParaRPr lang="en-US" altLang="zh-CN" dirty="0"/>
          </a:p>
          <a:p>
            <a:pPr lvl="1"/>
            <a:r>
              <a:rPr lang="en-US" altLang="zh-CN" dirty="0"/>
              <a:t>Two parties</a:t>
            </a:r>
            <a:endParaRPr lang="en-US" altLang="zh-CN" dirty="0"/>
          </a:p>
          <a:p>
            <a:pPr lvl="1"/>
            <a:r>
              <a:rPr lang="en-US" altLang="zh-CN" dirty="0"/>
              <a:t>Based on Symmetric algorithms</a:t>
            </a:r>
            <a:endParaRPr lang="en-US" altLang="zh-CN" dirty="0"/>
          </a:p>
          <a:p>
            <a:r>
              <a:rPr lang="en-US" altLang="zh-CN" dirty="0"/>
              <a:t>Shared secret</a:t>
            </a:r>
            <a:r>
              <a:rPr lang="zh-CN" altLang="en-US" dirty="0"/>
              <a:t>指的是长秘密信息、不能穷举</a:t>
            </a:r>
            <a:endParaRPr lang="en-US" altLang="zh-CN" dirty="0"/>
          </a:p>
          <a:p>
            <a:pPr lvl="1"/>
            <a:r>
              <a:rPr lang="zh-CN" altLang="en-US" dirty="0"/>
              <a:t>相应的协议，就会比口令协议简单</a:t>
            </a:r>
            <a:r>
              <a:rPr lang="en-US" altLang="zh-CN" dirty="0"/>
              <a:t>/</a:t>
            </a:r>
            <a:r>
              <a:rPr lang="zh-CN" altLang="en-US" dirty="0"/>
              <a:t>计算量小</a:t>
            </a:r>
            <a:endParaRPr lang="en-US" altLang="zh-CN" dirty="0"/>
          </a:p>
          <a:p>
            <a:pPr lvl="1"/>
            <a:r>
              <a:rPr lang="zh-CN" altLang="en-US" dirty="0"/>
              <a:t>假设利用了其它的方式获得了</a:t>
            </a:r>
            <a:r>
              <a:rPr lang="en-US" altLang="zh-CN" dirty="0"/>
              <a:t>Shared secret</a:t>
            </a:r>
            <a:endParaRPr lang="en-US" altLang="zh-CN" dirty="0"/>
          </a:p>
          <a:p>
            <a:pPr lvl="2"/>
            <a:r>
              <a:rPr lang="zh-CN" altLang="en-US" dirty="0"/>
              <a:t>安全信道、线下传递（如，</a:t>
            </a:r>
            <a:r>
              <a:rPr lang="en-US" altLang="zh-CN" dirty="0"/>
              <a:t>U</a:t>
            </a:r>
            <a:r>
              <a:rPr lang="zh-CN" altLang="en-US" dirty="0"/>
              <a:t>盘、光盘）等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The international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ISO/IEC 9798-2:2019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b="1" dirty="0"/>
              <a:t>Information technology -- Security techniques -- Entity authentication -- Part 2: Mechanisms using authenticated encryption</a:t>
            </a:r>
            <a:endParaRPr lang="en-US" altLang="zh-CN" b="1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b="1" dirty="0"/>
              <a:t>Previous version: using symmetric </a:t>
            </a:r>
            <a:r>
              <a:rPr lang="en-US" altLang="zh-CN" b="1" dirty="0" err="1"/>
              <a:t>encipherment</a:t>
            </a:r>
            <a:r>
              <a:rPr lang="en-US" altLang="zh-CN" b="1" dirty="0"/>
              <a:t> algorithms</a:t>
            </a:r>
            <a:endParaRPr lang="en-US" altLang="zh-CN" b="1" dirty="0"/>
          </a:p>
          <a:p>
            <a:pPr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Six protocols using symmetric encryption algorithms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Four of them provide entity authentication alone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Unilateral authentication </a:t>
            </a:r>
            <a:r>
              <a:rPr lang="zh-CN" altLang="en-US" dirty="0">
                <a:solidFill>
                  <a:schemeClr val="tx1"/>
                </a:solidFill>
              </a:rPr>
              <a:t>单向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Two are intended to provide key establishment as well as entity authentication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Mutual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authentication </a:t>
            </a:r>
            <a:r>
              <a:rPr lang="zh-CN" altLang="en-US" dirty="0">
                <a:solidFill>
                  <a:schemeClr val="tx1"/>
                </a:solidFill>
              </a:rPr>
              <a:t>双向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We  firstly examine these protocols with some optional text fields omitted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Authentication protocols involving 2 parties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 Protocols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Terms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Claimant: entity that is, or represents, a principal for the purposes of authentication.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Unilateral authentication: only one of the two entities is authenticated.</a:t>
                </a:r>
                <a:endParaRPr lang="en-US" altLang="zh-CN" dirty="0"/>
              </a:p>
              <a:p>
                <a:r>
                  <a:rPr lang="en-US" altLang="zh-CN" dirty="0"/>
                  <a:t>Symbols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en-US" altLang="zh-CN" dirty="0"/>
                  <a:t>: An authenticated encryption process using secret key </a:t>
                </a:r>
                <a:r>
                  <a:rPr lang="en-US" altLang="zh-CN" i="1" dirty="0"/>
                  <a:t>K.</a:t>
                </a:r>
                <a:endParaRPr lang="en-US" altLang="zh-CN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/>
                        </m:sSub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: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An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authenticated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decryption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process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using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secret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key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1" dirty="0">
                        <a:latin typeface="DejaVu Math TeX Gyre" panose="02000503000000000000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zh-CN" i="1" dirty="0">
                        <a:latin typeface="DejaVu Math TeX Gyre" panose="02000503000000000000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𝑆𝐼𝐷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: Constant uniquely identifying the mechanism m and the instance of authenticated </a:t>
                </a:r>
                <a:r>
                  <a:rPr lang="en-US" altLang="zh-CN" dirty="0" smtClean="0"/>
                  <a:t>encryption</a:t>
                </a:r>
                <a:r>
                  <a:rPr lang="en-US" altLang="zh-CN" dirty="0" smtClean="0"/>
                  <a:t>(number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)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within the mechanism.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: The result of the concatenation of data item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 in order.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7651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1" b="-2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835" y="294555"/>
            <a:ext cx="8130209" cy="1450757"/>
          </a:xfrm>
        </p:spPr>
        <p:txBody>
          <a:bodyPr/>
          <a:lstStyle/>
          <a:p>
            <a:r>
              <a:rPr lang="en-US" altLang="zh-CN" sz="3600" dirty="0"/>
              <a:t>ISO/IEC 9798-2: UNI.TS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One-pass unilateral authentication(UNI.TS)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/>
                  <a:t>: a time variant parameter, which can be 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a timestamp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a sequence number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: Optional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1" b="-1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581093" y="2532402"/>
            <a:ext cx="3459540" cy="778717"/>
            <a:chOff x="6049911" y="2254939"/>
            <a:chExt cx="2990722" cy="607531"/>
          </a:xfrm>
        </p:grpSpPr>
        <p:sp>
          <p:nvSpPr>
            <p:cNvPr id="4" name="矩形 3"/>
            <p:cNvSpPr/>
            <p:nvPr/>
          </p:nvSpPr>
          <p:spPr>
            <a:xfrm>
              <a:off x="604991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19109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4" idx="3"/>
              <a:endCxn id="5" idx="1"/>
            </p:cNvCxnSpPr>
            <p:nvPr/>
          </p:nvCxnSpPr>
          <p:spPr>
            <a:xfrm>
              <a:off x="6899453" y="2590509"/>
              <a:ext cx="129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6966747" y="2254939"/>
                  <a:ext cx="11009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747" y="2254939"/>
                  <a:ext cx="1100942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82936" y="2739816"/>
                <a:ext cx="4289316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36" y="2739816"/>
                <a:ext cx="4289316" cy="448649"/>
              </a:xfrm>
              <a:prstGeom prst="rect">
                <a:avLst/>
              </a:prstGeom>
              <a:blipFill rotWithShape="1">
                <a:blip r:embed="rId3"/>
                <a:stretch>
                  <a:fillRect l="-14" t="-95" r="1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9798-2: </a:t>
            </a:r>
            <a:r>
              <a:rPr lang="en-US" altLang="zh-CN" dirty="0" smtClean="0"/>
              <a:t>MUT.TS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61907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Two-pass  mutual authentication(MUT.TS)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/>
                  <a:t>  can bound the two messages together  as a mutual authentication.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: Optional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prevent the reuse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entity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adversary masquerading as entity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vice versa.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omitted, when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environment where such attack cannot occur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directional keys are used, such as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619074"/>
              </a:xfrm>
              <a:blipFill rotWithShape="1">
                <a:blip r:embed="rId1"/>
                <a:stretch>
                  <a:fillRect l="-8" t="-9" b="-22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5755089" y="2407303"/>
            <a:ext cx="3239824" cy="919069"/>
            <a:chOff x="5800809" y="2128067"/>
            <a:chExt cx="3239824" cy="919069"/>
          </a:xfrm>
        </p:grpSpPr>
        <p:sp>
          <p:nvSpPr>
            <p:cNvPr id="4" name="矩形 3"/>
            <p:cNvSpPr/>
            <p:nvPr/>
          </p:nvSpPr>
          <p:spPr>
            <a:xfrm>
              <a:off x="5800809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19109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741080" y="2128067"/>
                  <a:ext cx="1359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(1)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080" y="2128067"/>
                  <a:ext cx="1359026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6650351" y="2471241"/>
              <a:ext cx="1542068" cy="216638"/>
              <a:chOff x="6899453" y="2471241"/>
              <a:chExt cx="1292966" cy="152400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6899453" y="2471241"/>
                <a:ext cx="1291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6900781" y="2623641"/>
                <a:ext cx="129163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6736880" y="2677804"/>
                  <a:ext cx="1367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(2)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80" y="2677804"/>
                  <a:ext cx="13676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401123" y="2288431"/>
                <a:ext cx="3955185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23" y="2288431"/>
                <a:ext cx="3955185" cy="412870"/>
              </a:xfrm>
              <a:prstGeom prst="rect">
                <a:avLst/>
              </a:prstGeom>
              <a:blipFill rotWithShape="1">
                <a:blip r:embed="rId4"/>
                <a:stretch>
                  <a:fillRect l="-8" t="-127" r="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392467" y="2913901"/>
                <a:ext cx="3963841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67" y="2913901"/>
                <a:ext cx="3963841" cy="412870"/>
              </a:xfrm>
              <a:prstGeom prst="rect">
                <a:avLst/>
              </a:prstGeom>
              <a:blipFill rotWithShape="1">
                <a:blip r:embed="rId5"/>
                <a:stretch>
                  <a:fillRect l="-14" t="-126" r="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401123" y="3438099"/>
                <a:ext cx="4515339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23" y="3438099"/>
                <a:ext cx="4515339" cy="412870"/>
              </a:xfrm>
              <a:prstGeom prst="rect">
                <a:avLst/>
              </a:prstGeom>
              <a:blipFill rotWithShape="1">
                <a:blip r:embed="rId6"/>
                <a:stretch>
                  <a:fillRect l="-7" t="-51" r="4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918038" y="136638"/>
            <a:ext cx="3239824" cy="1231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version of 9798-2</a:t>
            </a:r>
            <a:endParaRPr lang="en-US" altLang="zh-CN" sz="20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B}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16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{T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A}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i="1" baseline="-4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0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92467" y="3120336"/>
            <a:ext cx="396384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9798-2: UNI.CR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Two-pass unilateral authentication(UNI.CR)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: Optional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prevent the reuse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entity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adversary masquerading as entity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643577" y="2778709"/>
            <a:ext cx="3239824" cy="937956"/>
            <a:chOff x="5800809" y="2109180"/>
            <a:chExt cx="3239824" cy="937956"/>
          </a:xfrm>
        </p:grpSpPr>
        <p:sp>
          <p:nvSpPr>
            <p:cNvPr id="5" name="矩形 4"/>
            <p:cNvSpPr/>
            <p:nvPr/>
          </p:nvSpPr>
          <p:spPr>
            <a:xfrm>
              <a:off x="5800809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9109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959940" y="2109180"/>
                  <a:ext cx="7670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(1)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0" y="2109180"/>
                  <a:ext cx="767005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6650351" y="2471241"/>
              <a:ext cx="1542068" cy="216638"/>
              <a:chOff x="6899453" y="2471241"/>
              <a:chExt cx="1292966" cy="152400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6899453" y="2471241"/>
                <a:ext cx="129163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6900781" y="2623641"/>
                <a:ext cx="1291638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6736880" y="2677804"/>
                  <a:ext cx="1359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(2)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80" y="2677804"/>
                  <a:ext cx="1359026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411413" y="2847167"/>
                <a:ext cx="3768018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13" y="2847167"/>
                <a:ext cx="3768018" cy="412870"/>
              </a:xfrm>
              <a:prstGeom prst="rect">
                <a:avLst/>
              </a:prstGeom>
              <a:blipFill rotWithShape="1">
                <a:blip r:embed="rId4"/>
                <a:stretch>
                  <a:fillRect l="-12" t="-112" r="10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9798-2: </a:t>
            </a:r>
            <a:r>
              <a:rPr lang="en-US" altLang="zh-CN" dirty="0" smtClean="0"/>
              <a:t>MUT.CR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Three-pass  mutual authentication(MUT.CR)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Optional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prevent the reuse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entity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adversary masquerading as entity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/>
                  <a:t>的发送方式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" t="-11" b="-19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755089" y="2703123"/>
            <a:ext cx="3239824" cy="1143943"/>
            <a:chOff x="5800809" y="2318547"/>
            <a:chExt cx="3239824" cy="736620"/>
          </a:xfrm>
        </p:grpSpPr>
        <p:sp>
          <p:nvSpPr>
            <p:cNvPr id="5" name="矩形 4"/>
            <p:cNvSpPr/>
            <p:nvPr/>
          </p:nvSpPr>
          <p:spPr>
            <a:xfrm>
              <a:off x="5800809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9109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773582" y="2490614"/>
                  <a:ext cx="1359026" cy="237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(2)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582" y="2490614"/>
                  <a:ext cx="1359026" cy="23782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6650351" y="2541367"/>
              <a:ext cx="1542068" cy="254622"/>
              <a:chOff x="6899453" y="2520220"/>
              <a:chExt cx="1292966" cy="179096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6899453" y="2520220"/>
                <a:ext cx="1291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6900781" y="2699316"/>
                <a:ext cx="129163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6736880" y="2817343"/>
                  <a:ext cx="1367682" cy="237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(3)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80" y="2817343"/>
                  <a:ext cx="1367682" cy="23782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接箭头连接符 11"/>
          <p:cNvCxnSpPr/>
          <p:nvPr/>
        </p:nvCxnSpPr>
        <p:spPr>
          <a:xfrm>
            <a:off x="6604631" y="2879216"/>
            <a:ext cx="15404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965622" y="2519850"/>
                <a:ext cx="767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22" y="2519850"/>
                <a:ext cx="76700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" t="-46" r="3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182467" y="2727900"/>
                <a:ext cx="4263988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MU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67" y="2727900"/>
                <a:ext cx="4263988" cy="412870"/>
              </a:xfrm>
              <a:prstGeom prst="rect">
                <a:avLst/>
              </a:prstGeom>
              <a:blipFill rotWithShape="1">
                <a:blip r:embed="rId5"/>
                <a:stretch>
                  <a:fillRect l="-2" t="-139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182467" y="3249530"/>
                <a:ext cx="3932230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67" y="3249530"/>
                <a:ext cx="3932230" cy="412870"/>
              </a:xfrm>
              <a:prstGeom prst="rect">
                <a:avLst/>
              </a:prstGeom>
              <a:blipFill rotWithShape="1">
                <a:blip r:embed="rId6"/>
                <a:stretch>
                  <a:fillRect l="-2" t="-57" r="10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Woo-Lam Protocol 1/3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 entity authentication protocols assume a shared key already exists between the two principals involved</a:t>
            </a:r>
            <a:endParaRPr lang="en-US" altLang="zh-CN" dirty="0"/>
          </a:p>
          <a:p>
            <a:r>
              <a:rPr lang="en-US" altLang="zh-CN" dirty="0"/>
              <a:t>Woo-Lam</a:t>
            </a:r>
            <a:r>
              <a:rPr lang="zh-CN" altLang="en-US" dirty="0"/>
              <a:t> </a:t>
            </a:r>
            <a:r>
              <a:rPr lang="en-US" altLang="zh-CN" dirty="0"/>
              <a:t>protocol uses </a:t>
            </a:r>
            <a:r>
              <a:rPr lang="en-US" altLang="zh-CN" b="1" dirty="0">
                <a:solidFill>
                  <a:srgbClr val="FF0000"/>
                </a:solidFill>
              </a:rPr>
              <a:t>a trusted server </a:t>
            </a:r>
            <a:r>
              <a:rPr lang="en-US" altLang="zh-CN" dirty="0"/>
              <a:t>as a </a:t>
            </a:r>
            <a:r>
              <a:rPr lang="en-US" altLang="zh-CN" i="1" dirty="0">
                <a:solidFill>
                  <a:srgbClr val="0070C0"/>
                </a:solidFill>
              </a:rPr>
              <a:t>key translation center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/>
            <a:r>
              <a:rPr lang="en-US" altLang="zh-CN" i="1" dirty="0"/>
              <a:t>Convert messages encrypted with one key that it knows into messages encrypted with a different key</a:t>
            </a:r>
            <a:endParaRPr lang="zh-CN" altLang="en-US" i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Woo-Lam Protocol 2/3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B</a:t>
            </a:r>
            <a:r>
              <a:rPr lang="en-US" altLang="zh-CN" dirty="0"/>
              <a:t> Chooses his nonce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/>
              <a:t>and challenges </a:t>
            </a:r>
            <a:r>
              <a:rPr lang="en-US" altLang="zh-CN" i="1" dirty="0"/>
              <a:t>A</a:t>
            </a:r>
            <a:r>
              <a:rPr lang="en-US" altLang="zh-CN" dirty="0"/>
              <a:t> to encrypt it with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AS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On receipt of the purported encryption, </a:t>
            </a:r>
            <a:r>
              <a:rPr lang="en-US" altLang="zh-CN" i="1" dirty="0"/>
              <a:t>B</a:t>
            </a:r>
            <a:r>
              <a:rPr lang="en-US" altLang="zh-CN" dirty="0"/>
              <a:t> asks </a:t>
            </a:r>
            <a:r>
              <a:rPr lang="en-US" altLang="zh-CN" i="1" dirty="0"/>
              <a:t>S</a:t>
            </a:r>
            <a:r>
              <a:rPr lang="en-US" altLang="zh-CN" dirty="0"/>
              <a:t> to translate it into an encryption with</a:t>
            </a:r>
            <a:r>
              <a:rPr lang="en-US" altLang="zh-CN" i="1" dirty="0"/>
              <a:t> K</a:t>
            </a:r>
            <a:r>
              <a:rPr lang="en-US" altLang="zh-CN" i="1" baseline="-25000" dirty="0"/>
              <a:t>BS</a:t>
            </a:r>
            <a:r>
              <a:rPr lang="en-US" altLang="zh-CN" i="1" dirty="0"/>
              <a:t>.</a:t>
            </a:r>
            <a:endParaRPr lang="en-US" altLang="zh-CN" i="1" baseline="-25000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19855" y="4457120"/>
            <a:ext cx="3959620" cy="240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5-1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endParaRPr lang="en-US" altLang="zh-CN" sz="2400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{N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altLang="zh-CN" i="1" baseline="-48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{A, {N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i="1" baseline="-48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{N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4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750" baseline="-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71466" y="4104026"/>
            <a:ext cx="2736501" cy="1970598"/>
            <a:chOff x="6760738" y="2017857"/>
            <a:chExt cx="2172646" cy="1802080"/>
          </a:xfrm>
        </p:grpSpPr>
        <p:sp>
          <p:nvSpPr>
            <p:cNvPr id="6" name="圆角矩形 5"/>
            <p:cNvSpPr/>
            <p:nvPr/>
          </p:nvSpPr>
          <p:spPr>
            <a:xfrm>
              <a:off x="6779522" y="2017857"/>
              <a:ext cx="804617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en-US" altLang="zh-CN" dirty="0"/>
            </a:p>
            <a:p>
              <a:pPr algn="ctr"/>
              <a:r>
                <a:rPr lang="en-US" altLang="zh-CN" dirty="0"/>
                <a:t>(TTP)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60738" y="3127688"/>
              <a:ext cx="823400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154295" y="3127688"/>
              <a:ext cx="779089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7584139" y="3289052"/>
              <a:ext cx="570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584139" y="3418145"/>
              <a:ext cx="570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7584139" y="3559786"/>
              <a:ext cx="570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003226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7304443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734134" y="3056181"/>
              <a:ext cx="190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44892" y="3538480"/>
              <a:ext cx="190460" cy="2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79523" y="2711538"/>
              <a:ext cx="190460" cy="2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64343" y="2711538"/>
              <a:ext cx="190460" cy="2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40487" y="3295278"/>
              <a:ext cx="190460" cy="2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</p:grpSp>
      <p:cxnSp>
        <p:nvCxnSpPr>
          <p:cNvPr id="20" name="肘形连接符 19"/>
          <p:cNvCxnSpPr>
            <a:endCxn id="8" idx="0"/>
          </p:cNvCxnSpPr>
          <p:nvPr/>
        </p:nvCxnSpPr>
        <p:spPr>
          <a:xfrm>
            <a:off x="7208558" y="4398116"/>
            <a:ext cx="1208766" cy="919525"/>
          </a:xfrm>
          <a:prstGeom prst="bentConnector2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1"/>
            <a:endCxn id="7" idx="1"/>
          </p:cNvCxnSpPr>
          <p:nvPr/>
        </p:nvCxnSpPr>
        <p:spPr>
          <a:xfrm rot="10800000" flipV="1">
            <a:off x="6171467" y="4398116"/>
            <a:ext cx="23659" cy="1213615"/>
          </a:xfrm>
          <a:prstGeom prst="bentConnector3">
            <a:avLst>
              <a:gd name="adj1" fmla="val 1066228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38782" y="414189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共享密钥</a:t>
            </a:r>
            <a:r>
              <a:rPr lang="en-US" altLang="zh-CN" sz="1200" i="1" dirty="0"/>
              <a:t>K</a:t>
            </a:r>
            <a:r>
              <a:rPr lang="en-US" altLang="zh-CN" sz="1200" i="1" baseline="-25000" dirty="0"/>
              <a:t>AS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1514" y="46877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共享密钥</a:t>
            </a:r>
            <a:endParaRPr lang="en-US" altLang="zh-CN" sz="1200" dirty="0"/>
          </a:p>
          <a:p>
            <a:pPr algn="ctr"/>
            <a:r>
              <a:rPr lang="en-US" altLang="zh-CN" sz="1200" i="1" dirty="0"/>
              <a:t>K</a:t>
            </a:r>
            <a:r>
              <a:rPr lang="en-US" altLang="zh-CN" sz="1200" i="1" baseline="-25000" dirty="0"/>
              <a:t>BS</a:t>
            </a:r>
            <a:endParaRPr lang="zh-CN" altLang="en-US" sz="1200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Woo-Lam Protocol – Attack 3/3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3275" y="3500218"/>
            <a:ext cx="5572125" cy="3277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Attack on protocol 5-1</a:t>
            </a:r>
            <a:endParaRPr lang="en-US" altLang="zh-CN" b="1" i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825" i="1" dirty="0">
              <a:solidFill>
                <a:srgbClr val="000000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   I B 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endParaRPr lang="en-US" altLang="zh-CN" sz="21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B I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lang="en-US" altLang="zh-CN" sz="21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1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I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B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150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1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   B  S</a:t>
            </a:r>
            <a:r>
              <a:rPr lang="en-US" altLang="zh-CN" sz="2100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1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5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150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1500" i="1" baseline="-48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5.    S  B : {N</a:t>
            </a:r>
            <a:r>
              <a:rPr lang="en-US" altLang="zh-CN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altLang="zh-CN" sz="21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15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825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09413" y="3866213"/>
            <a:ext cx="2840924" cy="1829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5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5-1</a:t>
            </a:r>
            <a:endParaRPr lang="en-US" altLang="zh-CN" sz="1500" b="1" i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endParaRPr lang="en-US" altLang="zh-CN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i="1" baseline="-4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{N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altLang="zh-CN" sz="135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{A, {N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135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{N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600" baseline="-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75982" y="1659606"/>
            <a:ext cx="3768018" cy="1498480"/>
            <a:chOff x="5375982" y="1659606"/>
            <a:chExt cx="3768018" cy="1498480"/>
          </a:xfrm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5375982" y="1665370"/>
              <a:ext cx="3768018" cy="149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75982" y="1843104"/>
              <a:ext cx="3768018" cy="1274533"/>
              <a:chOff x="5410656" y="4827035"/>
              <a:chExt cx="3768018" cy="1274533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643577" y="4827035"/>
                <a:ext cx="3239824" cy="937956"/>
                <a:chOff x="5800809" y="2109180"/>
                <a:chExt cx="3239824" cy="937956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5800809" y="2318547"/>
                  <a:ext cx="849542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8191091" y="2318547"/>
                  <a:ext cx="849542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959940" y="2109180"/>
                      <a:ext cx="7670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/>
                        <a:t>(1)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2" name="矩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940" y="2109180"/>
                      <a:ext cx="767005" cy="369332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组合 22"/>
                <p:cNvGrpSpPr/>
                <p:nvPr/>
              </p:nvGrpSpPr>
              <p:grpSpPr>
                <a:xfrm>
                  <a:off x="6650351" y="2471241"/>
                  <a:ext cx="1542068" cy="216638"/>
                  <a:chOff x="6899453" y="2471241"/>
                  <a:chExt cx="1292966" cy="152400"/>
                </a:xfrm>
              </p:grpSpPr>
              <p:cxnSp>
                <p:nvCxnSpPr>
                  <p:cNvPr id="25" name="直接箭头连接符 24"/>
                  <p:cNvCxnSpPr/>
                  <p:nvPr/>
                </p:nvCxnSpPr>
                <p:spPr>
                  <a:xfrm>
                    <a:off x="6899453" y="2471241"/>
                    <a:ext cx="1291638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/>
                  <p:cNvCxnSpPr/>
                  <p:nvPr/>
                </p:nvCxnSpPr>
                <p:spPr>
                  <a:xfrm>
                    <a:off x="6900781" y="2623641"/>
                    <a:ext cx="1291638" cy="0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6736880" y="2677804"/>
                      <a:ext cx="1359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/>
                        <a:t>(2)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𝑇𝑜𝑘𝑒𝑛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4" name="矩形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6880" y="2677804"/>
                      <a:ext cx="1359026" cy="369332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 18"/>
                  <p:cNvSpPr/>
                  <p:nvPr/>
                </p:nvSpPr>
                <p:spPr>
                  <a:xfrm>
                    <a:off x="5410656" y="5688698"/>
                    <a:ext cx="3768018" cy="4128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𝑇𝑜𝑘𝑒𝑛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𝑆𝐼𝐷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UNI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CR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656" y="5688698"/>
                    <a:ext cx="3768018" cy="41287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文本框 1"/>
            <p:cNvSpPr txBox="1"/>
            <p:nvPr/>
          </p:nvSpPr>
          <p:spPr>
            <a:xfrm>
              <a:off x="8497669" y="16596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对比</a:t>
              </a:r>
              <a:endParaRPr lang="zh-CN" altLang="en-US" dirty="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Woo-Lam Protocol – Attack 3/3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68166" y="2275884"/>
            <a:ext cx="2764220" cy="361188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Adversary </a:t>
            </a:r>
            <a:r>
              <a:rPr lang="en-US" altLang="zh-CN" sz="2000" i="1" dirty="0"/>
              <a:t>I </a:t>
            </a:r>
            <a:r>
              <a:rPr lang="en-US" altLang="zh-CN" sz="2000" dirty="0"/>
              <a:t>starts two runs with B, in one of which </a:t>
            </a:r>
            <a:r>
              <a:rPr lang="en-US" altLang="zh-CN" sz="2000" i="1" dirty="0"/>
              <a:t>I </a:t>
            </a:r>
            <a:r>
              <a:rPr lang="en-US" altLang="zh-CN" sz="2000" dirty="0"/>
              <a:t>claims to be A.</a:t>
            </a:r>
            <a:endParaRPr lang="en-US" altLang="zh-CN" sz="2000" dirty="0"/>
          </a:p>
          <a:p>
            <a:r>
              <a:rPr lang="en-US" altLang="zh-CN" sz="2000" dirty="0"/>
              <a:t>The two protocol runs continue in parallel but </a:t>
            </a:r>
            <a:r>
              <a:rPr lang="en-US" altLang="zh-CN" sz="2000" i="1" dirty="0"/>
              <a:t>I </a:t>
            </a:r>
            <a:r>
              <a:rPr lang="en-US" altLang="zh-CN" sz="2000" dirty="0"/>
              <a:t>simply sends a random value </a:t>
            </a:r>
            <a:r>
              <a:rPr lang="en-US" altLang="zh-CN" sz="2000" i="1" dirty="0"/>
              <a:t>R </a:t>
            </a:r>
            <a:r>
              <a:rPr lang="en-US" altLang="zh-CN" sz="2000" dirty="0"/>
              <a:t>when asked to respond to the challenge intended for </a:t>
            </a:r>
            <a:r>
              <a:rPr lang="en-US" altLang="zh-CN" sz="2000" i="1" dirty="0"/>
              <a:t>A.</a:t>
            </a:r>
            <a:endParaRPr lang="zh-CN" altLang="en-US" sz="2000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3275" y="3500218"/>
            <a:ext cx="5572125" cy="3277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Attack on protocol 5-1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825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   I B 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endParaRPr lang="en-US" altLang="zh-CN" sz="21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B I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lang="en-US" altLang="zh-CN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 B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N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1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   I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B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150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3*.    I  B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1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500" i="1" baseline="-4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altLang="zh-CN" sz="21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   B  S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</a:t>
            </a:r>
            <a:r>
              <a:rPr lang="en-US" altLang="zh-CN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1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5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150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4*.    B  S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{I,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1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500" i="1" baseline="-4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1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500" i="1" baseline="-4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1500" i="1" baseline="-48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5*. = 5.    S  B : {N</a:t>
            </a:r>
            <a:r>
              <a:rPr lang="en-US" altLang="zh-CN" sz="2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altLang="zh-CN" sz="21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150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825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09413" y="3866213"/>
            <a:ext cx="2840924" cy="1829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15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5-1</a:t>
            </a:r>
            <a:endParaRPr lang="en-US" altLang="zh-CN" sz="15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endParaRPr lang="en-US" altLang="zh-CN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{N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altLang="zh-CN" sz="135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{A, {N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1350" i="1" baseline="-48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{N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350" i="1" baseline="-4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altLang="zh-CN" sz="60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75982" y="1659606"/>
            <a:ext cx="3768018" cy="1498480"/>
            <a:chOff x="5375982" y="1659606"/>
            <a:chExt cx="3768018" cy="149848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5375982" y="1665370"/>
              <a:ext cx="3768018" cy="149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6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indent="228600" eaLnBrk="0" hangingPunct="0">
                <a:defRPr/>
              </a:pPr>
              <a:endParaRPr lang="en-US" altLang="zh-CN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375982" y="1843104"/>
              <a:ext cx="3768018" cy="1274533"/>
              <a:chOff x="5410656" y="4827035"/>
              <a:chExt cx="3768018" cy="127453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643577" y="4827035"/>
                <a:ext cx="3239824" cy="937956"/>
                <a:chOff x="5800809" y="2109180"/>
                <a:chExt cx="3239824" cy="937956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800809" y="2318547"/>
                  <a:ext cx="849542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191091" y="2318547"/>
                  <a:ext cx="849542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6959940" y="2109180"/>
                      <a:ext cx="7670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/>
                        <a:t>(1)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6" name="矩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940" y="2109180"/>
                      <a:ext cx="767005" cy="369332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组合 16"/>
                <p:cNvGrpSpPr/>
                <p:nvPr/>
              </p:nvGrpSpPr>
              <p:grpSpPr>
                <a:xfrm>
                  <a:off x="6650351" y="2471241"/>
                  <a:ext cx="1542068" cy="216638"/>
                  <a:chOff x="6899453" y="2471241"/>
                  <a:chExt cx="1292966" cy="152400"/>
                </a:xfrm>
              </p:grpSpPr>
              <p:cxnSp>
                <p:nvCxnSpPr>
                  <p:cNvPr id="19" name="直接箭头连接符 18"/>
                  <p:cNvCxnSpPr/>
                  <p:nvPr/>
                </p:nvCxnSpPr>
                <p:spPr>
                  <a:xfrm>
                    <a:off x="6899453" y="2471241"/>
                    <a:ext cx="1291638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箭头连接符 19"/>
                  <p:cNvCxnSpPr/>
                  <p:nvPr/>
                </p:nvCxnSpPr>
                <p:spPr>
                  <a:xfrm>
                    <a:off x="6900781" y="2623641"/>
                    <a:ext cx="1291638" cy="0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6736880" y="2677804"/>
                      <a:ext cx="1359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/>
                        <a:t>(2)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𝑇𝑜𝑘𝑒𝑛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8" name="矩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6880" y="2677804"/>
                      <a:ext cx="1359026" cy="369332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410656" y="5688698"/>
                    <a:ext cx="3768018" cy="4128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𝑇𝑜𝑘𝑒𝑛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𝑆𝐼𝐷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UNI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CR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656" y="5688698"/>
                    <a:ext cx="3768018" cy="41287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文本框 10"/>
            <p:cNvSpPr txBox="1"/>
            <p:nvPr/>
          </p:nvSpPr>
          <p:spPr>
            <a:xfrm>
              <a:off x="8497669" y="16596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对比</a:t>
              </a:r>
              <a:endParaRPr lang="zh-CN" altLang="en-US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介绍几种常见的鉴别方式</a:t>
            </a:r>
            <a:endParaRPr lang="en-US" altLang="zh-CN" dirty="0"/>
          </a:p>
          <a:p>
            <a:r>
              <a:rPr lang="zh-CN" altLang="en-US" dirty="0"/>
              <a:t>然后，指出其中存在的攻击</a:t>
            </a:r>
            <a:endParaRPr lang="en-US" altLang="zh-CN" dirty="0"/>
          </a:p>
          <a:p>
            <a:r>
              <a:rPr lang="zh-CN" altLang="en-US" dirty="0"/>
              <a:t>揭示问题：</a:t>
            </a:r>
            <a:endParaRPr lang="en-US" altLang="zh-CN" dirty="0"/>
          </a:p>
          <a:p>
            <a:pPr lvl="1"/>
            <a:r>
              <a:rPr lang="zh-CN" altLang="en-US" dirty="0"/>
              <a:t>安全并不容易做到！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 Protocols involving a third party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There’s not a shared secret between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A trusted third party (</a:t>
            </a:r>
            <a:r>
              <a:rPr lang="en-US" altLang="zh-CN" i="1" dirty="0"/>
              <a:t>P</a:t>
            </a:r>
            <a:r>
              <a:rPr lang="en-US" altLang="zh-CN" dirty="0"/>
              <a:t>) shares a secret with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, respectively,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dirty="0"/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altLang="zh-CN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9798-2: TP.TS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8327" y="1904726"/>
                <a:ext cx="7543801" cy="458456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Four-pass  mutual authentication(TP.TS)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P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𝑇𝑉𝑃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a time variant parameter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timestamp, a sequence number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 random number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/>
                  <a:t>去掉第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个消息是单向鉴别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327" y="1904726"/>
                <a:ext cx="7543801" cy="4584564"/>
              </a:xfrm>
              <a:blipFill rotWithShape="1">
                <a:blip r:embed="rId1"/>
                <a:stretch>
                  <a:fillRect l="-4" t="-8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574892" y="4149649"/>
            <a:ext cx="3401960" cy="2145753"/>
            <a:chOff x="6658983" y="2017857"/>
            <a:chExt cx="2420469" cy="1699021"/>
          </a:xfrm>
        </p:grpSpPr>
        <p:sp>
          <p:nvSpPr>
            <p:cNvPr id="5" name="圆角矩形 4"/>
            <p:cNvSpPr/>
            <p:nvPr/>
          </p:nvSpPr>
          <p:spPr>
            <a:xfrm>
              <a:off x="6658984" y="2017857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658983" y="3127688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15048" y="3127688"/>
              <a:ext cx="764404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430648" y="3324700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7430648" y="3459567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893936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7195153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84357" y="3052645"/>
                  <a:ext cx="875330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57" y="3052645"/>
                  <a:ext cx="875330" cy="26806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4.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6662427" y="2711538"/>
              <a:ext cx="190460" cy="26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155053" y="2711538"/>
                  <a:ext cx="822036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2.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053" y="2711538"/>
                  <a:ext cx="822036" cy="26806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996951" y="2500768"/>
                <a:ext cx="1400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𝑇𝑉𝑃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51" y="2500768"/>
                <a:ext cx="140070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6" t="-30" r="29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085698" y="3533635"/>
                <a:ext cx="7190173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8" y="3533635"/>
                <a:ext cx="7190173" cy="448649"/>
              </a:xfrm>
              <a:prstGeom prst="rect">
                <a:avLst/>
              </a:prstGeom>
              <a:blipFill rotWithShape="1">
                <a:blip r:embed="rId6"/>
                <a:stretch>
                  <a:fillRect l="-7" t="-110" r="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134993" y="2993925"/>
                <a:ext cx="8321958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TS</m:t>
                            </m:r>
                          </m:sub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𝑇𝑉𝑃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||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TS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93" y="2993925"/>
                <a:ext cx="8321958" cy="448649"/>
              </a:xfrm>
              <a:prstGeom prst="rect">
                <a:avLst/>
              </a:prstGeom>
              <a:blipFill rotWithShape="1">
                <a:blip r:embed="rId7"/>
                <a:stretch>
                  <a:fillRect l="-3" t="-119" r="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095665" y="4073345"/>
                <a:ext cx="3808158" cy="437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65" y="4073345"/>
                <a:ext cx="3808158" cy="437236"/>
              </a:xfrm>
              <a:prstGeom prst="rect">
                <a:avLst/>
              </a:prstGeom>
              <a:blipFill rotWithShape="1">
                <a:blip r:embed="rId8"/>
                <a:stretch>
                  <a:fillRect l="-8" t="-104" r="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9798-2: TP.CR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9372" y="1937383"/>
                <a:ext cx="7543801" cy="44269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Five-pass  mutual authentication(TP.CR)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/>
                  <a:t>2.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P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3.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4.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5.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去掉第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个消息是单向鉴别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2" y="1937383"/>
                <a:ext cx="7543801" cy="4426934"/>
              </a:xfrm>
              <a:blipFill rotWithShape="1">
                <a:blip r:embed="rId1"/>
                <a:stretch>
                  <a:fillRect l="-8" t="-14" r="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672455" y="4584429"/>
            <a:ext cx="3401960" cy="2273571"/>
            <a:chOff x="5574133" y="4131545"/>
            <a:chExt cx="3401960" cy="2273571"/>
          </a:xfrm>
        </p:grpSpPr>
        <p:grpSp>
          <p:nvGrpSpPr>
            <p:cNvPr id="18" name="组合 17"/>
            <p:cNvGrpSpPr/>
            <p:nvPr/>
          </p:nvGrpSpPr>
          <p:grpSpPr>
            <a:xfrm>
              <a:off x="5574133" y="4131545"/>
              <a:ext cx="3401960" cy="2273571"/>
              <a:chOff x="6658983" y="2017857"/>
              <a:chExt cx="2420469" cy="180022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6658984" y="2017857"/>
                <a:ext cx="771665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</a:t>
                </a:r>
                <a:endParaRPr lang="zh-CN" altLang="en-US" sz="2000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658983" y="3127688"/>
                <a:ext cx="771665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8315048" y="3127688"/>
                <a:ext cx="764404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7430647" y="3495972"/>
                <a:ext cx="88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7430648" y="3584129"/>
                <a:ext cx="88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6893936" y="2555739"/>
                <a:ext cx="1" cy="571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7195153" y="2555739"/>
                <a:ext cx="1" cy="571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7484358" y="3247272"/>
                    <a:ext cx="875330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4.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4358" y="3247272"/>
                    <a:ext cx="875330" cy="268069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495463" y="3550016"/>
                    <a:ext cx="905454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</a:t>
                    </a:r>
                    <a:r>
                      <a:rPr lang="zh-CN" altLang="en-US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463" y="3550016"/>
                    <a:ext cx="905454" cy="26806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/>
              <p:cNvSpPr txBox="1"/>
              <p:nvPr/>
            </p:nvSpPr>
            <p:spPr>
              <a:xfrm>
                <a:off x="6662427" y="2711538"/>
                <a:ext cx="190460" cy="26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2</a:t>
                </a:r>
                <a:endParaRPr lang="zh-CN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7155053" y="2711538"/>
                    <a:ext cx="822036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3.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5053" y="2711538"/>
                    <a:ext cx="822036" cy="26806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直接箭头连接符 29"/>
            <p:cNvCxnSpPr/>
            <p:nvPr/>
          </p:nvCxnSpPr>
          <p:spPr>
            <a:xfrm flipH="1">
              <a:off x="6664384" y="5690210"/>
              <a:ext cx="124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926686" y="5392596"/>
                  <a:ext cx="12302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686" y="5392596"/>
                  <a:ext cx="1230273" cy="33855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043077" y="4083841"/>
                <a:ext cx="7933775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77" y="4083841"/>
                <a:ext cx="7933775" cy="448649"/>
              </a:xfrm>
              <a:prstGeom prst="rect">
                <a:avLst/>
              </a:prstGeom>
              <a:blipFill rotWithShape="1">
                <a:blip r:embed="rId6"/>
                <a:stretch>
                  <a:fillRect l="-5" t="-35" r="6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134993" y="3534690"/>
                <a:ext cx="8082405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CR</m:t>
                            </m:r>
                          </m:sub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||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𝐶𝑅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93" y="3534690"/>
                <a:ext cx="8082405" cy="448649"/>
              </a:xfrm>
              <a:prstGeom prst="rect">
                <a:avLst/>
              </a:prstGeom>
              <a:blipFill rotWithShape="1">
                <a:blip r:embed="rId7"/>
                <a:stretch>
                  <a:fillRect l="-3" t="-62" r="5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1095665" y="4594451"/>
                <a:ext cx="3670748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65" y="4594451"/>
                <a:ext cx="3670748" cy="448649"/>
              </a:xfrm>
              <a:prstGeom prst="rect">
                <a:avLst/>
              </a:prstGeom>
              <a:blipFill rotWithShape="1">
                <a:blip r:embed="rId8"/>
                <a:stretch>
                  <a:fillRect l="-8" t="-50" r="3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950" dirty="0"/>
              <a:t>网络认证技术</a:t>
            </a:r>
            <a:r>
              <a:rPr lang="en-US" altLang="zh-CN" sz="4950" dirty="0" smtClean="0"/>
              <a:t>04-2</a:t>
            </a:r>
            <a:br>
              <a:rPr lang="en-US" altLang="zh-CN" sz="4950" dirty="0"/>
            </a:br>
            <a:r>
              <a:rPr lang="en-US" altLang="zh-CN" sz="4950" dirty="0"/>
              <a:t>Entity authentication using digital signature techniques</a:t>
            </a:r>
            <a:endParaRPr lang="zh-CN" altLang="en-US" sz="495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从实体鉴别谈起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Goals for Entity 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definitions for entity authentication</a:t>
            </a:r>
            <a:endParaRPr lang="en-US" altLang="zh-CN" dirty="0"/>
          </a:p>
          <a:p>
            <a:pPr lvl="1"/>
            <a:r>
              <a:rPr lang="en-US" altLang="zh-CN" b="1" i="1" dirty="0"/>
              <a:t>ISO</a:t>
            </a:r>
            <a:r>
              <a:rPr lang="zh-CN" altLang="en-US" b="1" i="1" dirty="0"/>
              <a:t> </a:t>
            </a:r>
            <a:r>
              <a:rPr lang="en-US" altLang="zh-CN" b="1" i="1" dirty="0"/>
              <a:t>Security Architecture </a:t>
            </a:r>
            <a:r>
              <a:rPr lang="en-US" altLang="zh-CN" dirty="0"/>
              <a:t>defines entity authentication as “the corroboration that </a:t>
            </a:r>
            <a:r>
              <a:rPr lang="en-US" altLang="zh-CN" b="1" dirty="0">
                <a:solidFill>
                  <a:srgbClr val="FF0000"/>
                </a:solidFill>
              </a:rPr>
              <a:t>an entity is the one claimed</a:t>
            </a:r>
            <a:r>
              <a:rPr lang="en-US" altLang="zh-CN" dirty="0"/>
              <a:t>”</a:t>
            </a:r>
            <a:endParaRPr lang="en-US" altLang="zh-CN" dirty="0"/>
          </a:p>
          <a:p>
            <a:pPr lvl="1"/>
            <a:r>
              <a:rPr lang="en-US" altLang="zh-CN" b="1" i="1" dirty="0" err="1"/>
              <a:t>Menezes</a:t>
            </a:r>
            <a:r>
              <a:rPr lang="en-US" altLang="zh-CN" b="1" i="1" dirty="0"/>
              <a:t> et al. </a:t>
            </a:r>
            <a:r>
              <a:rPr lang="en-US" altLang="zh-CN" dirty="0"/>
              <a:t>give a more comprehensive definition</a:t>
            </a:r>
            <a:endParaRPr lang="en-US" altLang="zh-CN" dirty="0"/>
          </a:p>
          <a:p>
            <a:pPr lvl="2"/>
            <a:r>
              <a:rPr lang="en-US" altLang="zh-CN" dirty="0"/>
              <a:t>“Handbook of Applied Cryptography”. CRC Press, 1997</a:t>
            </a:r>
            <a:endParaRPr lang="en-US" altLang="zh-CN" dirty="0"/>
          </a:p>
          <a:p>
            <a:pPr lvl="2"/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authentication is the process whereby one party is assured (through acquisition of corroborative evidence) of </a:t>
            </a:r>
            <a:r>
              <a:rPr lang="en-US" altLang="zh-CN" b="1" dirty="0">
                <a:solidFill>
                  <a:srgbClr val="FF0000"/>
                </a:solidFill>
              </a:rPr>
              <a:t>the identity of a second party involved in a protocol, and that the second has actually participated.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基础知识回顾 </a:t>
            </a:r>
            <a:r>
              <a:rPr lang="en-US" altLang="zh-CN" dirty="0" smtClean="0">
                <a:ea typeface="宋体" pitchFamily="2" charset="-122"/>
              </a:rPr>
              <a:t>– </a:t>
            </a:r>
            <a:r>
              <a:rPr lang="zh-CN" altLang="en-US" dirty="0" smtClean="0">
                <a:ea typeface="宋体" pitchFamily="2" charset="-122"/>
              </a:rPr>
              <a:t>数字签名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731" y="1764583"/>
            <a:ext cx="7543801" cy="434750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公钥密码</a:t>
            </a:r>
            <a:r>
              <a:rPr lang="en-US" altLang="zh-CN" dirty="0">
                <a:ea typeface="宋体" pitchFamily="2" charset="-122"/>
              </a:rPr>
              <a:t>Public Key Cryptography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也称为，非对称密码</a:t>
            </a:r>
            <a:r>
              <a:rPr lang="en-US" altLang="zh-CN" dirty="0">
                <a:ea typeface="宋体" pitchFamily="2" charset="-122"/>
              </a:rPr>
              <a:t>Asymmetric Cryptography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公钥</a:t>
            </a:r>
            <a:r>
              <a:rPr lang="en-US" altLang="zh-CN" dirty="0">
                <a:ea typeface="宋体" pitchFamily="2" charset="-122"/>
              </a:rPr>
              <a:t>Public Key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公开的密钥，记为</a:t>
            </a:r>
            <a:r>
              <a:rPr lang="en-US" altLang="zh-CN" dirty="0" err="1" smtClean="0">
                <a:ea typeface="宋体" pitchFamily="2" charset="-122"/>
              </a:rPr>
              <a:t>PubK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验证数字签名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私</a:t>
            </a:r>
            <a:r>
              <a:rPr lang="zh-CN" altLang="en-US" dirty="0">
                <a:ea typeface="宋体" pitchFamily="2" charset="-122"/>
              </a:rPr>
              <a:t>钥</a:t>
            </a:r>
            <a:r>
              <a:rPr lang="en-US" altLang="zh-CN" dirty="0">
                <a:ea typeface="宋体" pitchFamily="2" charset="-122"/>
              </a:rPr>
              <a:t>Private Key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秘密保存的密钥，记为</a:t>
            </a:r>
            <a:r>
              <a:rPr lang="en-US" altLang="zh-CN" dirty="0" err="1">
                <a:ea typeface="宋体" pitchFamily="2" charset="-122"/>
              </a:rPr>
              <a:t>PriK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计算数字签名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8" name="Group 34"/>
          <p:cNvGrpSpPr/>
          <p:nvPr/>
        </p:nvGrpSpPr>
        <p:grpSpPr bwMode="auto">
          <a:xfrm>
            <a:off x="3952982" y="4969087"/>
            <a:ext cx="4857750" cy="1143000"/>
            <a:chOff x="816" y="2016"/>
            <a:chExt cx="4080" cy="960"/>
          </a:xfrm>
        </p:grpSpPr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1728" y="2544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350">
                  <a:ea typeface="宋体" pitchFamily="2" charset="-122"/>
                </a:rPr>
                <a:t>A</a:t>
              </a:r>
              <a:r>
                <a:rPr lang="zh-CN" altLang="en-US" sz="1350">
                  <a:ea typeface="宋体" pitchFamily="2" charset="-122"/>
                </a:rPr>
                <a:t>签名</a:t>
              </a:r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3168" y="2544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350">
                  <a:ea typeface="宋体" pitchFamily="2" charset="-122"/>
                </a:rPr>
                <a:t>B</a:t>
              </a:r>
              <a:r>
                <a:rPr lang="zh-CN" altLang="en-US" sz="1350">
                  <a:ea typeface="宋体" pitchFamily="2" charset="-122"/>
                </a:rPr>
                <a:t>验证</a:t>
              </a:r>
              <a:endParaRPr lang="zh-CN" altLang="en-US" sz="1350">
                <a:ea typeface="宋体" pitchFamily="2" charset="-122"/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2448" y="273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2064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1248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3888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3504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816" y="249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500">
                  <a:ea typeface="宋体" pitchFamily="2" charset="-122"/>
                </a:rPr>
                <a:t>明文</a:t>
              </a:r>
              <a:endParaRPr lang="zh-CN" altLang="en-US" sz="1500">
                <a:ea typeface="宋体" pitchFamily="2" charset="-122"/>
              </a:endParaRP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1776" y="2016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pitchFamily="2" charset="-122"/>
                </a:rPr>
                <a:t>A</a:t>
              </a:r>
              <a:r>
                <a:rPr lang="zh-CN" altLang="en-US" sz="1500">
                  <a:ea typeface="宋体" pitchFamily="2" charset="-122"/>
                </a:rPr>
                <a:t>的私钥</a:t>
              </a:r>
              <a:endParaRPr lang="zh-CN" altLang="en-US" sz="1500">
                <a:ea typeface="宋体" pitchFamily="2" charset="-122"/>
              </a:endParaRP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2540" y="24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500" dirty="0">
                  <a:ea typeface="宋体" pitchFamily="2" charset="-122"/>
                </a:rPr>
                <a:t>签名结果</a:t>
              </a:r>
              <a:endParaRPr lang="zh-CN" altLang="en-US" sz="1500" dirty="0">
                <a:ea typeface="宋体" pitchFamily="2" charset="-122"/>
              </a:endParaRPr>
            </a:p>
          </p:txBody>
        </p:sp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3168" y="201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pitchFamily="2" charset="-122"/>
                </a:rPr>
                <a:t>A</a:t>
              </a:r>
              <a:r>
                <a:rPr lang="zh-CN" altLang="en-US" sz="1500">
                  <a:ea typeface="宋体" pitchFamily="2" charset="-122"/>
                </a:rPr>
                <a:t>的公钥</a:t>
              </a:r>
              <a:endParaRPr lang="zh-CN" altLang="en-US" sz="1500">
                <a:ea typeface="宋体" pitchFamily="2" charset="-122"/>
              </a:endParaRPr>
            </a:p>
          </p:txBody>
        </p: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4368" y="249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500">
                  <a:ea typeface="宋体" pitchFamily="2" charset="-122"/>
                </a:rPr>
                <a:t>验证结果</a:t>
              </a:r>
              <a:endParaRPr lang="zh-CN" altLang="en-US" sz="1500"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1  1/3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User A</a:t>
            </a:r>
            <a:r>
              <a:rPr lang="zh-CN" altLang="en-US" dirty="0"/>
              <a:t> </a:t>
            </a:r>
            <a:r>
              <a:rPr lang="en-US" altLang="zh-CN" dirty="0"/>
              <a:t>hopes to learn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/>
              <a:t>User B is really out there now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B is ready to engage in communication with A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/>
              <a:t>Does protocol 1 satisfy definition from </a:t>
            </a:r>
            <a:r>
              <a:rPr lang="en-US" altLang="zh-CN" i="1" dirty="0" err="1"/>
              <a:t>Menezes</a:t>
            </a:r>
            <a:r>
              <a:rPr lang="en-US" altLang="zh-CN" i="1" dirty="0"/>
              <a:t> et al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dirty="0"/>
              <a:t>Does protocol 1 satisfy User A’s requirements?</a:t>
            </a:r>
            <a:endParaRPr lang="zh-CN" altLang="en-US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9641" y="3317818"/>
            <a:ext cx="3337843" cy="13696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3563" y="8632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authentication is the process whereby one party is assured of the identity of a second party involved in a protocol, and that the second has actually participated.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560541" y="863225"/>
            <a:ext cx="3484605" cy="14773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1  2/3</a:t>
            </a:r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Protocol 1 </a:t>
            </a:r>
            <a:r>
              <a:rPr lang="en-US" altLang="zh-CN" dirty="0"/>
              <a:t>satisfies the definition from </a:t>
            </a:r>
            <a:r>
              <a:rPr lang="en-US" altLang="zh-CN" i="1" dirty="0" err="1"/>
              <a:t>Menezes</a:t>
            </a:r>
            <a:r>
              <a:rPr lang="en-US" altLang="zh-CN" i="1" dirty="0"/>
              <a:t> et al</a:t>
            </a:r>
            <a:endParaRPr lang="en-US" altLang="zh-CN" i="1" dirty="0"/>
          </a:p>
          <a:p>
            <a:pPr lvl="1"/>
            <a:r>
              <a:rPr lang="en-US" altLang="zh-CN" i="1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can verify that the signature received was formed by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lvl="1"/>
            <a:r>
              <a:rPr lang="en-US" altLang="zh-CN" i="1" dirty="0"/>
              <a:t>B </a:t>
            </a:r>
            <a:r>
              <a:rPr lang="en-US" altLang="zh-CN" dirty="0"/>
              <a:t>has actually participated</a:t>
            </a:r>
            <a:endParaRPr lang="en-US" altLang="zh-CN" dirty="0"/>
          </a:p>
          <a:p>
            <a:pPr lvl="1"/>
            <a:endParaRPr lang="en-US" altLang="zh-CN" i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93095" y="3946134"/>
            <a:ext cx="5089922" cy="13696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 1  3/3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567" y="2233245"/>
            <a:ext cx="7403123" cy="3591658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Protocol 1 doesn’t satisfy User A’s requirements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can verify that the signature received was formed by B, yet </a:t>
            </a:r>
            <a:r>
              <a:rPr lang="en-US" altLang="zh-CN" dirty="0">
                <a:solidFill>
                  <a:srgbClr val="FF0000"/>
                </a:solidFill>
              </a:rPr>
              <a:t>B has not indicated that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 is aware of A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因为</a:t>
            </a:r>
            <a:r>
              <a:rPr lang="en-US" altLang="zh-CN" dirty="0"/>
              <a:t>B</a:t>
            </a:r>
            <a:r>
              <a:rPr lang="zh-CN" altLang="en-US" dirty="0"/>
              <a:t>在执行数字签名时，没有明确表明“在与谁交互”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i="1" dirty="0"/>
              <a:t>An attack on Protocol 1</a:t>
            </a:r>
            <a:endParaRPr lang="en-US" altLang="zh-CN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6672" y="3799091"/>
            <a:ext cx="5089922" cy="13696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attack on Protocol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229" y="2211265"/>
            <a:ext cx="7482254" cy="4093281"/>
          </a:xfrm>
        </p:spPr>
        <p:txBody>
          <a:bodyPr rtlCol="0">
            <a:normAutofit fontScale="70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means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 </a:t>
            </a:r>
            <a:r>
              <a:rPr lang="en-US" altLang="zh-CN" dirty="0"/>
              <a:t>masquerades as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>
              <a:spcAft>
                <a:spcPts val="0"/>
              </a:spcAft>
              <a:defRPr/>
            </a:pPr>
            <a:endParaRPr lang="en-US" altLang="zh-CN" i="1" dirty="0"/>
          </a:p>
          <a:p>
            <a:pPr>
              <a:spcAft>
                <a:spcPts val="0"/>
              </a:spcAft>
              <a:defRPr/>
            </a:pPr>
            <a:endParaRPr lang="en-US" altLang="zh-CN" i="1" dirty="0"/>
          </a:p>
          <a:p>
            <a:pPr>
              <a:spcAft>
                <a:spcPts val="0"/>
              </a:spcAft>
              <a:defRPr/>
            </a:pPr>
            <a:endParaRPr lang="en-US" altLang="zh-CN" i="1" dirty="0"/>
          </a:p>
          <a:p>
            <a:pPr>
              <a:spcAft>
                <a:spcPts val="0"/>
              </a:spcAft>
              <a:defRPr/>
            </a:pPr>
            <a:endParaRPr lang="en-US" altLang="zh-CN" i="1" dirty="0"/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Hence, </a:t>
            </a:r>
            <a:r>
              <a:rPr lang="en-US" altLang="zh-CN" i="1" dirty="0"/>
              <a:t>B</a:t>
            </a:r>
            <a:r>
              <a:rPr lang="en-US" altLang="zh-CN" dirty="0"/>
              <a:t> is authenticated to </a:t>
            </a:r>
            <a:r>
              <a:rPr lang="en-US" altLang="zh-CN" i="1" dirty="0"/>
              <a:t>A</a:t>
            </a:r>
            <a:r>
              <a:rPr lang="en-US" altLang="zh-CN" dirty="0"/>
              <a:t> only if </a:t>
            </a:r>
            <a:r>
              <a:rPr lang="en-US" altLang="zh-CN" i="1" dirty="0"/>
              <a:t>B</a:t>
            </a:r>
            <a:r>
              <a:rPr lang="en-US" altLang="zh-CN" dirty="0"/>
              <a:t> is prepared to engage in communications with 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Combine this to form a stronger definition</a:t>
            </a:r>
            <a:endParaRPr lang="en-US" altLang="zh-CN" i="1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当前，其中有前提：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B</a:t>
            </a:r>
            <a:r>
              <a:rPr lang="zh-CN" altLang="en-US" dirty="0"/>
              <a:t>在物理上有条件插入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例如，无线网开放接入</a:t>
            </a:r>
            <a:r>
              <a:rPr lang="en-US" altLang="zh-CN" dirty="0"/>
              <a:t>……</a:t>
            </a:r>
            <a:r>
              <a:rPr lang="zh-CN" altLang="en-US" dirty="0"/>
              <a:t>；银行用户</a:t>
            </a:r>
            <a:r>
              <a:rPr lang="en-US" altLang="zh-CN" dirty="0"/>
              <a:t>A</a:t>
            </a:r>
            <a:r>
              <a:rPr lang="zh-CN" altLang="en-US" dirty="0"/>
              <a:t>在鉴别银行服务器</a:t>
            </a:r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9890" y="2679920"/>
            <a:ext cx="5304234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Attack on Protocol 1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 I</a:t>
            </a:r>
            <a:r>
              <a:rPr lang="en-US" altLang="zh-CN" sz="21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825" i="1" baseline="-25000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1*.  I</a:t>
            </a:r>
            <a:r>
              <a:rPr lang="en-US" altLang="zh-CN" sz="21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B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2100" i="1" baseline="-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indent="228600" eaLnBrk="0" hangingPunct="0">
              <a:defRPr/>
            </a:pP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2*.  B I</a:t>
            </a:r>
            <a:r>
              <a:rPr lang="en-US" altLang="zh-CN" sz="21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sz="21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1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100" i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1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 I</a:t>
            </a:r>
            <a:r>
              <a:rPr lang="en-US" altLang="zh-CN" sz="2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A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sz="2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7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从实体鉴别谈起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Goals for Entity 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definitions for entity authentication</a:t>
            </a:r>
            <a:endParaRPr lang="en-US" altLang="zh-CN" dirty="0"/>
          </a:p>
          <a:p>
            <a:pPr lvl="1"/>
            <a:r>
              <a:rPr lang="en-US" altLang="zh-CN" b="1" i="1" dirty="0"/>
              <a:t>ISO</a:t>
            </a:r>
            <a:r>
              <a:rPr lang="zh-CN" altLang="en-US" b="1" i="1" dirty="0"/>
              <a:t> </a:t>
            </a:r>
            <a:r>
              <a:rPr lang="en-US" altLang="zh-CN" b="1" i="1" dirty="0"/>
              <a:t>Security Architecture </a:t>
            </a:r>
            <a:r>
              <a:rPr lang="en-US" altLang="zh-CN" dirty="0"/>
              <a:t>defines entity authentication as “the corroboration that </a:t>
            </a:r>
            <a:r>
              <a:rPr lang="en-US" altLang="zh-CN" b="1" dirty="0">
                <a:solidFill>
                  <a:srgbClr val="FF0000"/>
                </a:solidFill>
              </a:rPr>
              <a:t>an entity is the one claimed</a:t>
            </a:r>
            <a:r>
              <a:rPr lang="en-US" altLang="zh-CN" dirty="0"/>
              <a:t>”</a:t>
            </a:r>
            <a:endParaRPr lang="en-US" altLang="zh-CN" dirty="0"/>
          </a:p>
          <a:p>
            <a:pPr lvl="1"/>
            <a:r>
              <a:rPr lang="en-US" altLang="zh-CN" b="1" i="1" dirty="0" err="1"/>
              <a:t>Menezes</a:t>
            </a:r>
            <a:r>
              <a:rPr lang="en-US" altLang="zh-CN" b="1" i="1" dirty="0"/>
              <a:t> et al. </a:t>
            </a:r>
            <a:r>
              <a:rPr lang="en-US" altLang="zh-CN" dirty="0"/>
              <a:t>give a more comprehensive definition</a:t>
            </a:r>
            <a:endParaRPr lang="en-US" altLang="zh-CN" dirty="0"/>
          </a:p>
          <a:p>
            <a:pPr lvl="2"/>
            <a:r>
              <a:rPr lang="en-US" altLang="zh-CN" dirty="0"/>
              <a:t>“Handbook of Applied Cryptography”. CRC Press, 1997</a:t>
            </a:r>
            <a:endParaRPr lang="en-US" altLang="zh-CN" dirty="0"/>
          </a:p>
          <a:p>
            <a:pPr lvl="2"/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authentication is the process whereby one party is assured (through acquisition of corroborative evidence) of </a:t>
            </a:r>
            <a:r>
              <a:rPr lang="en-US" altLang="zh-CN" dirty="0">
                <a:solidFill>
                  <a:srgbClr val="FF0000"/>
                </a:solidFill>
              </a:rPr>
              <a:t>the identity of a second party </a:t>
            </a:r>
            <a:r>
              <a:rPr lang="en-US" altLang="zh-CN" b="1" dirty="0">
                <a:solidFill>
                  <a:srgbClr val="FF0000"/>
                </a:solidFill>
              </a:rPr>
              <a:t>involved in a protocol, and that the second has actually participated.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Goals for Entity Authentication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346" y="2162907"/>
            <a:ext cx="7253654" cy="3477358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Strong definition for entity authentication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sz="2250" dirty="0"/>
              <a:t>Strong entity authentication of </a:t>
            </a:r>
            <a:r>
              <a:rPr lang="en-US" altLang="zh-CN" sz="2250" i="1" dirty="0"/>
              <a:t>B to A </a:t>
            </a:r>
            <a:r>
              <a:rPr lang="en-US" altLang="zh-CN" sz="2250" dirty="0"/>
              <a:t>is provided </a:t>
            </a:r>
            <a:r>
              <a:rPr lang="en-US" altLang="zh-CN" sz="2250" b="1" dirty="0"/>
              <a:t>if </a:t>
            </a:r>
            <a:r>
              <a:rPr lang="en-US" altLang="zh-CN" sz="2250" b="1" i="1" dirty="0"/>
              <a:t>A</a:t>
            </a:r>
            <a:r>
              <a:rPr lang="en-US" altLang="zh-CN" sz="2250" b="1" dirty="0"/>
              <a:t> has a fresh assurance that </a:t>
            </a:r>
            <a:r>
              <a:rPr lang="en-US" altLang="zh-CN" sz="2250" b="1" i="1" dirty="0"/>
              <a:t>B</a:t>
            </a:r>
            <a:r>
              <a:rPr lang="en-US" altLang="zh-CN" sz="2250" b="1" dirty="0"/>
              <a:t> has knowledge of </a:t>
            </a:r>
            <a:r>
              <a:rPr lang="en-US" altLang="zh-CN" sz="2250" b="1" i="1" dirty="0"/>
              <a:t>A</a:t>
            </a:r>
            <a:r>
              <a:rPr lang="en-US" altLang="zh-CN" sz="2250" b="1" dirty="0"/>
              <a:t> as her peer entity</a:t>
            </a:r>
            <a:endParaRPr lang="en-US" altLang="zh-CN" sz="2250" b="1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Understanding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sz="2250" dirty="0"/>
              <a:t>When </a:t>
            </a:r>
            <a:r>
              <a:rPr lang="en-US" altLang="zh-CN" sz="2250" i="1" dirty="0"/>
              <a:t>B</a:t>
            </a:r>
            <a:r>
              <a:rPr lang="en-US" altLang="zh-CN" sz="2250" dirty="0"/>
              <a:t> is authenticated</a:t>
            </a:r>
            <a:endParaRPr lang="en-US" altLang="zh-CN" sz="2250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sz="2250" i="1" dirty="0"/>
              <a:t>A</a:t>
            </a:r>
            <a:r>
              <a:rPr lang="en-US" altLang="zh-CN" sz="2250" dirty="0"/>
              <a:t> needs to know</a:t>
            </a:r>
            <a:endParaRPr lang="en-US" altLang="zh-CN" sz="2250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sz="1950" dirty="0"/>
              <a:t>B (once) has had knowledge of A as her peer entity</a:t>
            </a:r>
            <a:endParaRPr lang="en-US" altLang="zh-CN" sz="1950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sz="2250" i="1" dirty="0"/>
              <a:t>A</a:t>
            </a:r>
            <a:r>
              <a:rPr lang="en-US" altLang="zh-CN" sz="2250" dirty="0"/>
              <a:t> needs to have a fresh assurance</a:t>
            </a:r>
            <a:endParaRPr lang="en-US" altLang="zh-CN" sz="2250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sz="1950" i="1" dirty="0"/>
              <a:t>A</a:t>
            </a:r>
            <a:r>
              <a:rPr lang="en-US" altLang="zh-CN" sz="1950" dirty="0"/>
              <a:t> believes </a:t>
            </a:r>
            <a:r>
              <a:rPr lang="en-US" altLang="zh-CN" sz="1950" i="1" dirty="0"/>
              <a:t>B </a:t>
            </a:r>
            <a:r>
              <a:rPr lang="en-US" altLang="zh-CN" sz="1950" dirty="0"/>
              <a:t>recently replied to a specific challenge</a:t>
            </a:r>
            <a:endParaRPr lang="en-US" altLang="zh-CN" sz="1950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更加严谨的定义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Modify Protocol 1</a:t>
            </a:r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i="1" dirty="0"/>
              <a:t>protocol 1</a:t>
            </a:r>
            <a:r>
              <a:rPr lang="en-US" altLang="zh-CN" dirty="0"/>
              <a:t> according to the strong definition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Just a simple example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34917" y="3172611"/>
            <a:ext cx="5089922" cy="13696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Protocol 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900" i="1" dirty="0">
              <a:solidFill>
                <a:schemeClr val="tx1"/>
              </a:solidFill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(A,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1780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The international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ISO/IEC 9798 Part 3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b="1" dirty="0"/>
              <a:t>Information technology -- Security techniques -- Entity authentication -- Part 3: Mechanisms using digital signature techniques</a:t>
            </a:r>
            <a:endParaRPr lang="en-US" altLang="zh-CN" dirty="0"/>
          </a:p>
          <a:p>
            <a:pPr marL="342900" lvl="1" indent="-342900"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Ten protocols using digital signature techniques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129" y="1986838"/>
            <a:ext cx="6977184" cy="3631687"/>
          </a:xfrm>
        </p:spPr>
        <p:txBody>
          <a:bodyPr rtlCol="0">
            <a:normAutofit/>
          </a:bodyPr>
          <a:lstStyle/>
          <a:p>
            <a:pPr algn="just"/>
            <a:r>
              <a:rPr lang="en-US" altLang="zh-CN" dirty="0"/>
              <a:t>The authentication mechanisms have the following requirements: </a:t>
            </a:r>
            <a:endParaRPr lang="en-US" altLang="zh-CN" dirty="0"/>
          </a:p>
          <a:p>
            <a:pPr lvl="2" algn="just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/>
              <a:t>A verifier shall possess the valid public key of the claimant, i.e., of the entity that the claimant claims to be.</a:t>
            </a:r>
            <a:endParaRPr lang="en-US" altLang="zh-CN" dirty="0"/>
          </a:p>
          <a:p>
            <a:pPr lvl="2" algn="just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dirty="0"/>
              <a:t>A claimant shall have a private signature key known and used only by the claimant.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 Protocols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34333" y="1772986"/>
          <a:ext cx="7721053" cy="45715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8222"/>
                <a:gridCol w="6412831"/>
              </a:tblGrid>
              <a:tr h="390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Notation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Meaning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A,</a:t>
                      </a:r>
                      <a:r>
                        <a:rPr lang="en-US" altLang="zh-CN" sz="2000" baseline="0" dirty="0"/>
                        <a:t> 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effectLst/>
                        </a:rPr>
                        <a:t>the distinguishing identifier of entity A, B</a:t>
                      </a:r>
                      <a:endParaRPr lang="en-US" altLang="zh-CN" sz="2000" dirty="0"/>
                    </a:p>
                  </a:txBody>
                  <a:tcPr/>
                </a:tc>
              </a:tr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TTP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the trusted third party</a:t>
                      </a:r>
                      <a:endParaRPr lang="en-US" altLang="zh-CN" sz="2000" dirty="0"/>
                    </a:p>
                  </a:txBody>
                  <a:tcPr/>
                </a:tc>
              </a:tr>
              <a:tr h="684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a private signature key associated with entity X, used in asymmetric cryptographic techniques </a:t>
                      </a:r>
                      <a:endParaRPr lang="en-US" altLang="zh-CN" sz="2000" dirty="0"/>
                    </a:p>
                  </a:txBody>
                  <a:tcPr/>
                </a:tc>
              </a:tr>
              <a:tr h="39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err="1">
                          <a:effectLst/>
                        </a:rPr>
                        <a:t>Cert</a:t>
                      </a:r>
                      <a:r>
                        <a:rPr lang="en-US" altLang="zh-CN" sz="2000" kern="1200" baseline="-25000" dirty="0" err="1">
                          <a:effectLst/>
                        </a:rPr>
                        <a:t>X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a trusted third party's certificate for entity X 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7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R</a:t>
                      </a:r>
                      <a:r>
                        <a:rPr lang="en-US" altLang="zh-CN" sz="2000" kern="1200" baseline="-25000" dirty="0">
                          <a:effectLst/>
                        </a:rPr>
                        <a:t>X</a:t>
                      </a:r>
                      <a:endParaRPr lang="en-US" altLang="zh-C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a random number issued by entity X </a:t>
                      </a:r>
                      <a:endParaRPr lang="en-US" altLang="zh-CN" sz="2000" dirty="0"/>
                    </a:p>
                  </a:txBody>
                  <a:tcPr/>
                </a:tc>
              </a:tr>
              <a:tr h="6840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TN</a:t>
                      </a:r>
                      <a:r>
                        <a:rPr lang="en-US" altLang="zh-CN" sz="2000" kern="1200" baseline="-25000" dirty="0">
                          <a:effectLst/>
                        </a:rPr>
                        <a:t>X</a:t>
                      </a:r>
                      <a:r>
                        <a:rPr lang="en-US" altLang="zh-CN" sz="2000" kern="1200" dirty="0">
                          <a:effectLst/>
                        </a:rPr>
                        <a:t> 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effectLst/>
                        </a:rPr>
                        <a:t>a time variant parameter originated by entity X which is either a time stamp T</a:t>
                      </a:r>
                      <a:r>
                        <a:rPr lang="en-US" altLang="zh-CN" sz="2000" kern="1200" baseline="-25000" dirty="0">
                          <a:effectLst/>
                        </a:rPr>
                        <a:t>X</a:t>
                      </a:r>
                      <a:r>
                        <a:rPr lang="en-US" altLang="zh-CN" sz="2000" kern="1200" dirty="0">
                          <a:effectLst/>
                        </a:rPr>
                        <a:t> or a sequence number N</a:t>
                      </a:r>
                      <a:r>
                        <a:rPr lang="en-US" altLang="zh-CN" sz="2000" kern="1200" baseline="-25000" dirty="0">
                          <a:effectLst/>
                        </a:rPr>
                        <a:t>X</a:t>
                      </a:r>
                      <a:r>
                        <a:rPr lang="en-US" altLang="zh-CN" sz="2000" kern="1200" dirty="0">
                          <a:effectLst/>
                        </a:rPr>
                        <a:t> </a:t>
                      </a:r>
                      <a:endParaRPr lang="en-US" altLang="zh-CN" sz="2000" dirty="0"/>
                    </a:p>
                  </a:txBody>
                  <a:tcPr/>
                </a:tc>
              </a:tr>
              <a:tr h="6840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sz="2000" kern="1200" dirty="0" err="1">
                          <a:effectLst/>
                        </a:rPr>
                        <a:t>sS</a:t>
                      </a:r>
                      <a:r>
                        <a:rPr lang="de-DE" altLang="zh-CN" sz="2000" kern="1200" baseline="-25000" dirty="0" err="1">
                          <a:effectLst/>
                        </a:rPr>
                        <a:t>X</a:t>
                      </a:r>
                      <a:r>
                        <a:rPr lang="de-DE" altLang="zh-CN" sz="2000" kern="1200" dirty="0">
                          <a:effectLst/>
                        </a:rPr>
                        <a:t>(Z) </a:t>
                      </a:r>
                      <a:endParaRPr lang="de-DE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the signature resulting from applying the private signature transformation to data Z using the private signature key S</a:t>
                      </a:r>
                      <a:r>
                        <a:rPr lang="en-US" altLang="zh-CN" sz="2000" kern="1200" baseline="-25000" dirty="0">
                          <a:effectLst/>
                        </a:rPr>
                        <a:t>X</a:t>
                      </a:r>
                      <a:r>
                        <a:rPr lang="en-US" altLang="zh-CN" sz="2000" kern="1200" dirty="0">
                          <a:effectLst/>
                        </a:rPr>
                        <a:t> </a:t>
                      </a:r>
                      <a:endParaRPr lang="en-US" altLang="zh-CN" sz="2000" dirty="0"/>
                    </a:p>
                  </a:txBody>
                  <a:tcPr/>
                </a:tc>
              </a:tr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err="1"/>
                        <a:t>TokenXY</a:t>
                      </a:r>
                      <a:endParaRPr lang="en-US" altLang="zh-CN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effectLst/>
                        </a:rPr>
                        <a:t>a token sent from entity X to entity Y </a:t>
                      </a:r>
                      <a:endParaRPr lang="en-US" altLang="zh-C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UNI.TS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7" y="1737361"/>
                <a:ext cx="7543801" cy="45328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One-pass unilateral authentication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time variant parameter is used.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in signed data of </a:t>
                </a:r>
                <a:r>
                  <a:rPr lang="en-US" altLang="zh-CN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TokenAB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is necessary to prevent the token from being accepted by anyone other than the intended verifier.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7" y="1737361"/>
                <a:ext cx="7543801" cy="4532810"/>
              </a:xfrm>
              <a:blipFill rotWithShape="1">
                <a:blip r:embed="rId1"/>
                <a:stretch>
                  <a:fillRect l="-8" r="8" b="-10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1511" y="2962479"/>
            <a:ext cx="5723863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7-1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TokenAB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optional.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  <a:defRPr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750" baseline="-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 eaLnBrk="0" hangingPunct="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98199" y="4079489"/>
                <a:ext cx="4668779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99" y="4079489"/>
                <a:ext cx="4668779" cy="474489"/>
              </a:xfrm>
              <a:prstGeom prst="rect">
                <a:avLst/>
              </a:prstGeom>
              <a:blipFill rotWithShape="1">
                <a:blip r:embed="rId2"/>
                <a:stretch>
                  <a:fillRect l="-12" t="-52" r="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791550" y="2084954"/>
            <a:ext cx="3352450" cy="713404"/>
            <a:chOff x="6049911" y="2305897"/>
            <a:chExt cx="2990722" cy="556573"/>
          </a:xfrm>
        </p:grpSpPr>
        <p:sp>
          <p:nvSpPr>
            <p:cNvPr id="7" name="矩形 6"/>
            <p:cNvSpPr/>
            <p:nvPr/>
          </p:nvSpPr>
          <p:spPr>
            <a:xfrm>
              <a:off x="604991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9109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7" idx="3"/>
              <a:endCxn id="8" idx="1"/>
            </p:cNvCxnSpPr>
            <p:nvPr/>
          </p:nvCxnSpPr>
          <p:spPr>
            <a:xfrm>
              <a:off x="6899453" y="2590509"/>
              <a:ext cx="129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6872647" y="2305897"/>
                  <a:ext cx="1306063" cy="2881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647" y="2305897"/>
                  <a:ext cx="1306063" cy="28814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UNI.CR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156" y="1896534"/>
            <a:ext cx="7543801" cy="4023360"/>
          </a:xfrm>
        </p:spPr>
        <p:txBody>
          <a:bodyPr/>
          <a:lstStyle/>
          <a:p>
            <a:r>
              <a:rPr lang="en-US" altLang="zh-CN" dirty="0"/>
              <a:t>Two-pass unilateral authentication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83059" y="1737361"/>
            <a:ext cx="3239824" cy="937956"/>
            <a:chOff x="5800809" y="2109180"/>
            <a:chExt cx="3239824" cy="937956"/>
          </a:xfrm>
        </p:grpSpPr>
        <p:sp>
          <p:nvSpPr>
            <p:cNvPr id="5" name="矩形 4"/>
            <p:cNvSpPr/>
            <p:nvPr/>
          </p:nvSpPr>
          <p:spPr>
            <a:xfrm>
              <a:off x="5800809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91091" y="2318547"/>
              <a:ext cx="849542" cy="543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959940" y="2109180"/>
                  <a:ext cx="7365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1.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0" y="2109180"/>
                  <a:ext cx="736548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6650351" y="2471241"/>
              <a:ext cx="1542068" cy="216638"/>
              <a:chOff x="6899453" y="2471241"/>
              <a:chExt cx="1292966" cy="152400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6899453" y="2471241"/>
                <a:ext cx="129163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6900781" y="2623641"/>
                <a:ext cx="1291638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6598997" y="2677804"/>
                  <a:ext cx="1685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2.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997" y="2677804"/>
                  <a:ext cx="1685526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541534" y="2715752"/>
                <a:ext cx="6052631" cy="20313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indent="228600">
                  <a:defRPr/>
                </a:pPr>
                <a:r>
                  <a:rPr lang="en-US" altLang="zh-CN" sz="2100" b="1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 7-2</a:t>
                </a:r>
                <a:endParaRPr lang="en-US" altLang="zh-CN" sz="2100" b="1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TokenAB</a:t>
                </a:r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optional.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Tx/>
                  <a:buChar char="-"/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750" baseline="-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indent="228600" eaLnBrk="0" hangingPunct="0">
                  <a:defRPr/>
                </a:pPr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534" y="2715752"/>
                <a:ext cx="6052631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13" t="-368" r="-100" b="-353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137825" y="4191339"/>
                <a:ext cx="5170005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25" y="4191339"/>
                <a:ext cx="5170005" cy="474489"/>
              </a:xfrm>
              <a:prstGeom prst="rect">
                <a:avLst/>
              </a:prstGeom>
              <a:blipFill rotWithShape="1">
                <a:blip r:embed="rId4"/>
                <a:stretch>
                  <a:fillRect l="-10" t="-71" r="7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MUT.TS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4104" y="1845734"/>
                <a:ext cx="7543801" cy="43373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Two-pass mutual authentication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are optional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makes the two messages bounded to form a mutual authentication process.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104" y="1845734"/>
                <a:ext cx="7543801" cy="4337352"/>
              </a:xfrm>
              <a:blipFill rotWithShape="1">
                <a:blip r:embed="rId1"/>
                <a:stretch>
                  <a:fillRect l="-5" t="-10" r="5" b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5755265" y="1692412"/>
            <a:ext cx="3388734" cy="985806"/>
            <a:chOff x="5755265" y="1997210"/>
            <a:chExt cx="3388734" cy="985806"/>
          </a:xfrm>
        </p:grpSpPr>
        <p:grpSp>
          <p:nvGrpSpPr>
            <p:cNvPr id="4" name="组合 3"/>
            <p:cNvGrpSpPr/>
            <p:nvPr/>
          </p:nvGrpSpPr>
          <p:grpSpPr>
            <a:xfrm>
              <a:off x="5755265" y="1997210"/>
              <a:ext cx="3388734" cy="801140"/>
              <a:chOff x="6017541" y="2237447"/>
              <a:chExt cx="3023091" cy="62502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017541" y="2318547"/>
                <a:ext cx="725751" cy="5439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306470" y="2318547"/>
                <a:ext cx="734162" cy="5439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>
                <a:off x="6743292" y="2522570"/>
                <a:ext cx="1563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6743292" y="2237447"/>
                    <a:ext cx="1503658" cy="288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0" dirty="0"/>
                      <a:t>1.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92" y="2237447"/>
                    <a:ext cx="1503658" cy="28814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接箭头连接符 11"/>
            <p:cNvCxnSpPr/>
            <p:nvPr/>
          </p:nvCxnSpPr>
          <p:spPr>
            <a:xfrm>
              <a:off x="6576056" y="2602157"/>
              <a:ext cx="175224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6602155" y="2613684"/>
                  <a:ext cx="16936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r>
                    <a:rPr lang="en-US" altLang="zh-CN" b="0" dirty="0"/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155" y="2613684"/>
                  <a:ext cx="169360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848239" y="2679454"/>
                <a:ext cx="6612103" cy="20313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indent="228600">
                  <a:defRPr/>
                </a:pPr>
                <a:r>
                  <a:rPr lang="en-US" altLang="zh-CN" sz="2100" b="1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 MUT.TS</a:t>
                </a:r>
                <a:endParaRPr lang="en-US" altLang="zh-CN" sz="2100" b="1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TokenAB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TokenBA</a:t>
                </a:r>
                <a:endParaRPr lang="en-US" altLang="zh-CN" sz="7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Tx/>
                  <a:buChar char="-"/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 eaLnBrk="0" hangingPunct="0">
                  <a:defRPr/>
                </a:pPr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239" y="2679454"/>
                <a:ext cx="6612103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04" t="-363" r="-91" b="-358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590918" y="3742796"/>
                <a:ext cx="4776308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18" y="3742796"/>
                <a:ext cx="4776308" cy="474489"/>
              </a:xfrm>
              <a:prstGeom prst="rect">
                <a:avLst/>
              </a:prstGeom>
              <a:blipFill rotWithShape="1">
                <a:blip r:embed="rId5"/>
                <a:stretch>
                  <a:fillRect l="-5" t="-22" r="2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494215" y="4165942"/>
                <a:ext cx="5602431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15" y="4165942"/>
                <a:ext cx="5602431" cy="474489"/>
              </a:xfrm>
              <a:prstGeom prst="rect">
                <a:avLst/>
              </a:prstGeom>
              <a:blipFill rotWithShape="1">
                <a:blip r:embed="rId6"/>
                <a:stretch>
                  <a:fillRect l="-1" t="-72" r="9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MUT.CR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848239" y="2494788"/>
                <a:ext cx="6612103" cy="24006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indent="228600">
                  <a:defRPr/>
                </a:pPr>
                <a:r>
                  <a:rPr lang="en-US" altLang="zh-CN" sz="2100" b="1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 MUT.CR</a:t>
                </a:r>
                <a:endParaRPr lang="en-US" altLang="zh-CN" sz="2100" b="1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TokenAB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TokenBA</a:t>
                </a:r>
                <a:endParaRPr lang="en-US" altLang="zh-CN" sz="7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Tx/>
                  <a:buChar char="-"/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Tx/>
                  <a:buChar char="-"/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 eaLnBrk="0" hangingPunct="0">
                  <a:defRPr/>
                </a:pPr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239" y="2494788"/>
                <a:ext cx="6612103" cy="2400657"/>
              </a:xfrm>
              <a:prstGeom prst="rect">
                <a:avLst/>
              </a:prstGeom>
              <a:blipFill rotWithShape="1">
                <a:blip r:embed="rId1"/>
                <a:stretch>
                  <a:fillRect l="-104" t="-1555" r="-91" b="-1525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5755265" y="1589441"/>
            <a:ext cx="3388734" cy="1197632"/>
            <a:chOff x="5755265" y="1589441"/>
            <a:chExt cx="3388734" cy="1197632"/>
          </a:xfrm>
        </p:grpSpPr>
        <p:grpSp>
          <p:nvGrpSpPr>
            <p:cNvPr id="5" name="组合 4"/>
            <p:cNvGrpSpPr/>
            <p:nvPr/>
          </p:nvGrpSpPr>
          <p:grpSpPr>
            <a:xfrm>
              <a:off x="5755265" y="1796356"/>
              <a:ext cx="3388734" cy="990717"/>
              <a:chOff x="5755265" y="2101154"/>
              <a:chExt cx="3388734" cy="9907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755265" y="2101154"/>
                <a:ext cx="3388734" cy="697186"/>
                <a:chOff x="6017541" y="2318547"/>
                <a:chExt cx="3023091" cy="543923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6017541" y="2318547"/>
                  <a:ext cx="725751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8306470" y="2318547"/>
                  <a:ext cx="734162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6743292" y="2743372"/>
                  <a:ext cx="15631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6743292" y="2463910"/>
                      <a:ext cx="1503658" cy="28814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="0" dirty="0"/>
                        <a:t>.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" name="矩形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3292" y="2463910"/>
                      <a:ext cx="1503658" cy="288141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6576056" y="2718269"/>
                <a:ext cx="1752244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6602155" y="2722539"/>
                    <a:ext cx="16974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/>
                      <a:t>3</a:t>
                    </a:r>
                    <a:r>
                      <a:rPr lang="en-US" altLang="zh-CN" b="0" dirty="0"/>
                      <a:t>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a14:m>
                    <a:endParaRPr lang="zh-CN" altLang="en-US" i="1" dirty="0"/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155" y="2722539"/>
                    <a:ext cx="1697452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直接箭头连接符 12"/>
            <p:cNvCxnSpPr/>
            <p:nvPr/>
          </p:nvCxnSpPr>
          <p:spPr>
            <a:xfrm>
              <a:off x="6584220" y="1960907"/>
              <a:ext cx="175224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7232841" y="1589441"/>
                  <a:ext cx="6836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841" y="1589441"/>
                  <a:ext cx="683649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617949" y="3953253"/>
                <a:ext cx="5256567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49" y="3953253"/>
                <a:ext cx="5256567" cy="474489"/>
              </a:xfrm>
              <a:prstGeom prst="rect">
                <a:avLst/>
              </a:prstGeom>
              <a:blipFill rotWithShape="1">
                <a:blip r:embed="rId5"/>
                <a:stretch>
                  <a:fillRect l="-11" t="-80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627604" y="4415373"/>
                <a:ext cx="5303824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altLang="zh-CN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04" y="4415373"/>
                <a:ext cx="5303824" cy="474489"/>
              </a:xfrm>
              <a:prstGeom prst="rect">
                <a:avLst/>
              </a:prstGeom>
              <a:blipFill rotWithShape="1">
                <a:blip r:embed="rId6"/>
                <a:stretch>
                  <a:fillRect l="-2" t="-46" r="8" b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</a:t>
            </a:r>
            <a:r>
              <a:rPr lang="en-US" altLang="zh-CN" dirty="0" err="1"/>
              <a:t>MUT.CR.par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045" y="1896533"/>
            <a:ext cx="7543801" cy="4023360"/>
          </a:xfrm>
        </p:spPr>
        <p:txBody>
          <a:bodyPr/>
          <a:lstStyle/>
          <a:p>
            <a:r>
              <a:rPr lang="en-US" altLang="zh-CN" dirty="0"/>
              <a:t>Two-pass parallel authentication</a:t>
            </a:r>
            <a:endParaRPr lang="en-US" altLang="zh-CN" dirty="0"/>
          </a:p>
          <a:p>
            <a:pPr lvl="1"/>
            <a:r>
              <a:rPr lang="zh-CN" altLang="en-US" dirty="0"/>
              <a:t>双方相互发起协议</a:t>
            </a:r>
            <a:endParaRPr lang="en-US" altLang="zh-CN" dirty="0"/>
          </a:p>
          <a:p>
            <a:pPr marL="201295" lvl="1" indent="0">
              <a:buNone/>
            </a:pP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755265" y="1632989"/>
            <a:ext cx="3388734" cy="1587406"/>
            <a:chOff x="5755265" y="1616975"/>
            <a:chExt cx="3388734" cy="1003769"/>
          </a:xfrm>
        </p:grpSpPr>
        <p:grpSp>
          <p:nvGrpSpPr>
            <p:cNvPr id="13" name="组合 12"/>
            <p:cNvGrpSpPr/>
            <p:nvPr/>
          </p:nvGrpSpPr>
          <p:grpSpPr>
            <a:xfrm>
              <a:off x="5755265" y="1796356"/>
              <a:ext cx="3388734" cy="824388"/>
              <a:chOff x="5755265" y="2101154"/>
              <a:chExt cx="3388734" cy="82438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755265" y="2101154"/>
                <a:ext cx="3388734" cy="824388"/>
                <a:chOff x="6017541" y="2318547"/>
                <a:chExt cx="3023091" cy="643162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6017541" y="2318547"/>
                  <a:ext cx="725751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306470" y="2318547"/>
                  <a:ext cx="734162" cy="54392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6743292" y="2743372"/>
                  <a:ext cx="1563178" cy="0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928432" y="2779508"/>
                      <a:ext cx="1251399" cy="18220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/>
                        <a:t>2’</a:t>
                      </a:r>
                      <a:r>
                        <a:rPr lang="en-US" altLang="zh-CN" b="0" dirty="0"/>
                        <a:t>. </a:t>
                      </a:r>
                      <a14:m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2" name="矩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8432" y="2779508"/>
                      <a:ext cx="1251399" cy="182201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直接箭头连接符 16"/>
              <p:cNvCxnSpPr/>
              <p:nvPr/>
            </p:nvCxnSpPr>
            <p:spPr>
              <a:xfrm>
                <a:off x="6576056" y="2718269"/>
                <a:ext cx="175224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6719018" y="2429008"/>
                    <a:ext cx="1347485" cy="2335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/>
                      <a:t>2</a:t>
                    </a:r>
                    <a:r>
                      <a:rPr lang="en-US" altLang="zh-CN" b="0" dirty="0"/>
                      <a:t>. </a:t>
                    </a:r>
                    <a14:m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a14:m>
                    <a:endParaRPr lang="zh-CN" altLang="en-US" i="1" dirty="0"/>
                  </a:p>
                </p:txBody>
              </p:sp>
            </mc:Choice>
            <mc:Fallback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018" y="2429008"/>
                    <a:ext cx="1347485" cy="233541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直接箭头连接符 13"/>
            <p:cNvCxnSpPr/>
            <p:nvPr/>
          </p:nvCxnSpPr>
          <p:spPr>
            <a:xfrm>
              <a:off x="6584220" y="1928784"/>
              <a:ext cx="1752244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7000614" y="1616975"/>
                  <a:ext cx="948914" cy="2335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1.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614" y="1616975"/>
                  <a:ext cx="948914" cy="23354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/>
          <p:cNvCxnSpPr/>
          <p:nvPr/>
        </p:nvCxnSpPr>
        <p:spPr>
          <a:xfrm>
            <a:off x="6576056" y="1988207"/>
            <a:ext cx="175224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7000614" y="2074240"/>
                <a:ext cx="1032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1’.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614" y="2074240"/>
                <a:ext cx="10320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" t="-89" r="5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793965" y="5136982"/>
                <a:ext cx="5549661" cy="491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sub>
                            <m:sup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65" y="5136982"/>
                <a:ext cx="5549661" cy="491160"/>
              </a:xfrm>
              <a:prstGeom prst="rect">
                <a:avLst/>
              </a:prstGeom>
              <a:blipFill rotWithShape="1">
                <a:blip r:embed="rId5"/>
                <a:stretch>
                  <a:fillRect l="-9" t="-95" r="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68807" y="4660412"/>
                <a:ext cx="5687839" cy="491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sub>
                            <m:sup>
                              <m:r>
                                <a:rPr lang="zh-CN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7" y="4660412"/>
                <a:ext cx="5687839" cy="491160"/>
              </a:xfrm>
              <a:prstGeom prst="rect">
                <a:avLst/>
              </a:prstGeom>
              <a:blipFill rotWithShape="1">
                <a:blip r:embed="rId6"/>
                <a:stretch>
                  <a:fillRect l="-9" t="-30" r="1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1"/>
              <p:cNvSpPr>
                <a:spLocks noChangeArrowheads="1"/>
              </p:cNvSpPr>
              <p:nvPr/>
            </p:nvSpPr>
            <p:spPr bwMode="auto">
              <a:xfrm>
                <a:off x="630525" y="3351985"/>
                <a:ext cx="3723761" cy="12926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indent="228600">
                  <a:defRPr/>
                </a:pPr>
                <a:r>
                  <a:rPr lang="en-US" altLang="zh-CN" sz="2100" b="1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 </a:t>
                </a:r>
                <a:r>
                  <a:rPr lang="en-US" altLang="zh-CN" sz="2100" b="1" i="1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MUT.CR.par</a:t>
                </a:r>
                <a:endParaRPr lang="en-US" altLang="zh-CN" sz="2100" b="1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TokenBA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 eaLnBrk="0" hangingPunct="0">
                  <a:defRPr/>
                </a:pPr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525" y="3351985"/>
                <a:ext cx="3723761" cy="1292662"/>
              </a:xfrm>
              <a:prstGeom prst="rect">
                <a:avLst/>
              </a:prstGeom>
              <a:blipFill rotWithShape="1">
                <a:blip r:embed="rId7"/>
                <a:stretch>
                  <a:fillRect l="-187" t="-526" r="-168" b="-471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1"/>
              <p:cNvSpPr>
                <a:spLocks noChangeArrowheads="1"/>
              </p:cNvSpPr>
              <p:nvPr/>
            </p:nvSpPr>
            <p:spPr bwMode="auto">
              <a:xfrm>
                <a:off x="4857137" y="3346035"/>
                <a:ext cx="3723761" cy="12926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indent="228600">
                  <a:defRPr/>
                </a:pPr>
                <a:r>
                  <a:rPr lang="en-US" altLang="zh-CN" sz="2100" b="1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 </a:t>
                </a:r>
                <a:r>
                  <a:rPr lang="en-US" altLang="zh-CN" sz="2100" b="1" i="1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MUT.CR.par</a:t>
                </a:r>
                <a:endParaRPr lang="en-US" altLang="zh-CN" sz="2100" b="1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1’.   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indent="228600">
                  <a:defRPr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2’.   A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TokenAB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28600" eaLnBrk="0" hangingPunct="0">
                  <a:defRPr/>
                </a:pPr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137" y="3346035"/>
                <a:ext cx="3723761" cy="1292662"/>
              </a:xfrm>
              <a:prstGeom prst="rect">
                <a:avLst/>
              </a:prstGeom>
              <a:blipFill rotWithShape="1">
                <a:blip r:embed="rId8"/>
                <a:stretch>
                  <a:fillRect l="-171" t="-508" r="-167" b="-490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Next we focus on…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Two-party entity authentication protocols without key establishment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Based on </a:t>
            </a:r>
            <a:r>
              <a:rPr lang="en-US" altLang="zh-CN" b="1" dirty="0"/>
              <a:t>symmetric algorithms</a:t>
            </a:r>
            <a:endParaRPr lang="en-US" altLang="zh-CN" b="1" dirty="0"/>
          </a:p>
          <a:p>
            <a:pPr lvl="1">
              <a:spcAft>
                <a:spcPts val="0"/>
              </a:spcAft>
              <a:defRPr/>
            </a:pPr>
            <a:r>
              <a:rPr lang="en-US" altLang="zh-CN" dirty="0"/>
              <a:t>The cryptographic keys available</a:t>
            </a:r>
            <a:endParaRPr lang="en-US" altLang="zh-CN" i="1" dirty="0"/>
          </a:p>
          <a:p>
            <a:pPr lvl="2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sz="2100" i="1" dirty="0"/>
              <a:t>The two parties already share a secret key</a:t>
            </a:r>
            <a:endParaRPr lang="en-US" altLang="zh-CN" sz="2100" i="1" dirty="0"/>
          </a:p>
          <a:p>
            <a:pPr marL="257175" lvl="1" indent="-257175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-US" altLang="zh-CN" sz="2400" dirty="0"/>
              <a:t>We will analyze several prominent examples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Protocols involving an online 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Unilateral authentication</a:t>
            </a:r>
            <a:endParaRPr lang="en-US" altLang="zh-CN" dirty="0"/>
          </a:p>
          <a:p>
            <a:pPr lvl="1"/>
            <a:r>
              <a:rPr lang="en-US" altLang="zh-CN" dirty="0"/>
              <a:t>Four-pass authentication TP.UNI.1 (initiated by 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Four-pass authentication TP.UNI.2 (initiated by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Mutual authentication</a:t>
            </a:r>
            <a:endParaRPr lang="en-US" altLang="zh-CN" dirty="0"/>
          </a:p>
          <a:p>
            <a:pPr lvl="1"/>
            <a:r>
              <a:rPr lang="en-US" altLang="zh-CN" dirty="0"/>
              <a:t>Five-pass authentication TP.MUT.1 (initiated by 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Five-pass authentication TP.MUT.2 (initiated by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Seven-pass authentication TP.MUT.2(initiated by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with two TTPs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TP.UNI.1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7192" y="1845733"/>
                <a:ext cx="7543801" cy="5092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Four-pass authentication initiated by </a:t>
                </a:r>
                <a:r>
                  <a:rPr lang="en-US" altLang="zh-CN" sz="2400" i="1" dirty="0"/>
                  <a:t>A</a:t>
                </a:r>
                <a:endParaRPr lang="en-US" altLang="zh-CN" sz="2400" i="1" dirty="0"/>
              </a:p>
              <a:p>
                <a:endParaRPr lang="en-US" altLang="zh-CN" sz="2400" i="1" dirty="0"/>
              </a:p>
              <a:p>
                <a:endParaRPr lang="en-US" altLang="zh-CN" sz="2400" i="1" dirty="0"/>
              </a:p>
              <a:p>
                <a:endParaRPr lang="en-US" altLang="zh-CN" sz="2400" i="1" dirty="0"/>
              </a:p>
              <a:p>
                <a:endParaRPr lang="en-US" altLang="zh-CN" sz="1600" i="1" dirty="0"/>
              </a:p>
              <a:p>
                <a:r>
                  <a:rPr lang="en-US" altLang="zh-CN" sz="2400" dirty="0"/>
                  <a:t>TP: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/>
                  <a:t>, retrieves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𝐶𝑒𝑟𝑡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/>
                  <a:t>, verifies validity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𝐶𝑒𝑟𝑡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/>
                  <a:t>  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192" y="1845733"/>
                <a:ext cx="7543801" cy="5092095"/>
              </a:xfrm>
              <a:blipFill rotWithShape="1">
                <a:blip r:embed="rId1"/>
                <a:stretch>
                  <a:fillRect l="-6" t="-8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82374" y="2295014"/>
            <a:ext cx="8191511" cy="1892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TP.UNI.1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TokenBA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TP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TP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TokenTA</a:t>
            </a: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418626" y="2894214"/>
                <a:ext cx="5216043" cy="4744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26" y="2894214"/>
                <a:ext cx="5216043" cy="474489"/>
              </a:xfrm>
              <a:prstGeom prst="rect">
                <a:avLst/>
              </a:prstGeom>
              <a:blipFill rotWithShape="1">
                <a:blip r:embed="rId2"/>
                <a:stretch>
                  <a:fillRect l="-154" t="-1715" r="-147" b="-1600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128575" y="4240536"/>
            <a:ext cx="4015425" cy="2145753"/>
            <a:chOff x="6222508" y="2017857"/>
            <a:chExt cx="2856944" cy="1699021"/>
          </a:xfrm>
        </p:grpSpPr>
        <p:sp>
          <p:nvSpPr>
            <p:cNvPr id="5" name="圆角矩形 4"/>
            <p:cNvSpPr/>
            <p:nvPr/>
          </p:nvSpPr>
          <p:spPr>
            <a:xfrm>
              <a:off x="6658984" y="2017857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TP</a:t>
              </a:r>
              <a:endParaRPr lang="zh-CN" altLang="en-US" sz="2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658983" y="3127688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15048" y="3127688"/>
              <a:ext cx="764404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7430648" y="3324700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7430648" y="3459567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893936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7195153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651720" y="3052780"/>
                  <a:ext cx="875330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20" y="3052780"/>
                  <a:ext cx="875330" cy="26806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2.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172093" y="2692916"/>
                  <a:ext cx="92998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4.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093" y="2692916"/>
                  <a:ext cx="929984" cy="26806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222508" y="2682679"/>
                  <a:ext cx="822036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600" dirty="0"/>
                    <a:t>||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508" y="2682679"/>
                  <a:ext cx="822036" cy="26806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459939" y="3660406"/>
                <a:ext cx="5037598" cy="4744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39" y="3660406"/>
                <a:ext cx="5037598" cy="474489"/>
              </a:xfrm>
              <a:prstGeom prst="rect">
                <a:avLst/>
              </a:prstGeom>
              <a:blipFill rotWithShape="1">
                <a:blip r:embed="rId7"/>
                <a:stretch>
                  <a:fillRect l="-160" t="-1796" r="-152" b="-1653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40649" y="5588399"/>
                <a:ext cx="4808658" cy="1200329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shall be:</a:t>
                </a:r>
                <a:endParaRPr lang="en-US" altLang="zh-CN" dirty="0"/>
              </a:p>
              <a:p>
                <a:pPr marL="0" lvl="1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certificated of </a:t>
                </a:r>
                <a:r>
                  <a:rPr lang="en-US" altLang="zh-CN" b="1" dirty="0"/>
                  <a:t> </a:t>
                </a:r>
                <a:r>
                  <a:rPr lang="en-US" altLang="zh-CN" i="1" dirty="0"/>
                  <a:t>B </a:t>
                </a:r>
                <a:r>
                  <a:rPr lang="en-US" altLang="zh-CN" dirty="0"/>
                  <a:t>and its status,</a:t>
                </a:r>
                <a:endParaRPr lang="en-US" altLang="zh-CN" dirty="0"/>
              </a:p>
              <a:p>
                <a:pPr marL="0" lvl="1"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distingushing</a:t>
                </a:r>
                <a:r>
                  <a:rPr lang="en-US" altLang="zh-CN" dirty="0"/>
                  <a:t> identifier of B and its public key,</a:t>
                </a:r>
                <a:endParaRPr lang="en-US" altLang="zh-CN" dirty="0"/>
              </a:p>
              <a:p>
                <a:pPr marL="0" lvl="1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or  an indication of failure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9" y="5588399"/>
                <a:ext cx="4808658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178" t="-668" r="-156" b="-21959"/>
                </a:stretch>
              </a:blip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TP.UNI.2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192" y="1845733"/>
            <a:ext cx="7543801" cy="50920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Four-pass authentication initiated by </a:t>
            </a:r>
            <a:r>
              <a:rPr lang="en-US" altLang="zh-CN" sz="2400" i="1" dirty="0"/>
              <a:t>B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41845" y="2768861"/>
            <a:ext cx="8191511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1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TP.UNI.1</a:t>
            </a:r>
            <a:endParaRPr lang="en-US" altLang="zh-CN" sz="21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TP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TP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TokenTA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endParaRPr lang="en-US" altLang="zh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561429" y="5380698"/>
                <a:ext cx="6502869" cy="4744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𝑇𝑜𝑘𝑒𝑛𝑇𝐴</m:t>
                      </m:r>
                      <m:r>
                        <a:rPr lang="en-US" altLang="zh-CN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429" y="5380698"/>
                <a:ext cx="6502869" cy="474489"/>
              </a:xfrm>
              <a:prstGeom prst="rect">
                <a:avLst/>
              </a:prstGeom>
              <a:blipFill rotWithShape="1">
                <a:blip r:embed="rId1"/>
                <a:stretch>
                  <a:fillRect l="-126" t="-1678" r="-120" b="-1637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440409" y="1627987"/>
            <a:ext cx="4015425" cy="2145753"/>
            <a:chOff x="6222508" y="2017857"/>
            <a:chExt cx="2856944" cy="1699021"/>
          </a:xfrm>
        </p:grpSpPr>
        <p:sp>
          <p:nvSpPr>
            <p:cNvPr id="5" name="圆角矩形 4"/>
            <p:cNvSpPr/>
            <p:nvPr/>
          </p:nvSpPr>
          <p:spPr>
            <a:xfrm>
              <a:off x="6658984" y="2017857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TP</a:t>
              </a:r>
              <a:endParaRPr lang="zh-CN" altLang="en-US" sz="2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658983" y="3127688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15048" y="3127688"/>
              <a:ext cx="764404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7430648" y="3324700"/>
              <a:ext cx="8844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7430648" y="3459567"/>
              <a:ext cx="8844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893936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7195153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651720" y="3052780"/>
                  <a:ext cx="875330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20" y="3052780"/>
                  <a:ext cx="875330" cy="26806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4.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172093" y="2692916"/>
                  <a:ext cx="92998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093" y="2692916"/>
                  <a:ext cx="929984" cy="26806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222508" y="2682679"/>
                  <a:ext cx="822036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2.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altLang="zh-CN" sz="1600" dirty="0"/>
                    <a:t>||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508" y="2682679"/>
                  <a:ext cx="822036" cy="26806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624757" y="4344328"/>
                <a:ext cx="5187510" cy="4744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UNI</m:t>
                              </m:r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57" y="4344328"/>
                <a:ext cx="5187510" cy="474489"/>
              </a:xfrm>
              <a:prstGeom prst="rect">
                <a:avLst/>
              </a:prstGeom>
              <a:blipFill rotWithShape="1">
                <a:blip r:embed="rId6"/>
                <a:stretch>
                  <a:fillRect l="-155" t="-1802" r="-147" b="-1648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TP.MUT.1(2-1)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Five-pass authentication initiated by </a:t>
            </a:r>
            <a:r>
              <a:rPr lang="en-US" altLang="zh-CN" i="1" dirty="0"/>
              <a:t>A</a:t>
            </a:r>
            <a:endParaRPr lang="zh-CN" altLang="en-US" i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341713" y="2460261"/>
            <a:ext cx="4744836" cy="2273571"/>
            <a:chOff x="4336836" y="4584429"/>
            <a:chExt cx="4744836" cy="2273571"/>
          </a:xfrm>
        </p:grpSpPr>
        <p:sp>
          <p:nvSpPr>
            <p:cNvPr id="8" name="圆角矩形 18"/>
            <p:cNvSpPr/>
            <p:nvPr/>
          </p:nvSpPr>
          <p:spPr>
            <a:xfrm>
              <a:off x="5505545" y="4584429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TP</a:t>
              </a:r>
              <a:endParaRPr lang="zh-CN" altLang="en-US" sz="2000" dirty="0"/>
            </a:p>
          </p:txBody>
        </p:sp>
        <p:sp>
          <p:nvSpPr>
            <p:cNvPr id="9" name="圆角矩形 19"/>
            <p:cNvSpPr/>
            <p:nvPr/>
          </p:nvSpPr>
          <p:spPr>
            <a:xfrm>
              <a:off x="5505544" y="5986073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10" name="圆角矩形 20"/>
            <p:cNvSpPr/>
            <p:nvPr/>
          </p:nvSpPr>
          <p:spPr>
            <a:xfrm>
              <a:off x="8042704" y="5986073"/>
              <a:ext cx="1038968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583577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618656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4.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</m:oMath>
                  </a14:m>
                  <a:r>
                    <a:rPr lang="en-US" altLang="zh-CN" sz="1600" dirty="0"/>
                    <a:t>TA</a:t>
                  </a:r>
                  <a:endParaRPr lang="zh-CN" altLang="en-US" sz="1600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/>
            <p:cNvGrpSpPr/>
            <p:nvPr/>
          </p:nvGrpSpPr>
          <p:grpSpPr>
            <a:xfrm>
              <a:off x="6480630" y="5845480"/>
              <a:ext cx="1886856" cy="1012520"/>
              <a:chOff x="6757026" y="5845480"/>
              <a:chExt cx="1498255" cy="1012520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6757026" y="6451192"/>
                <a:ext cx="1243021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6757027" y="6562529"/>
                <a:ext cx="1243021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2.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 </a:t>
                    </a:r>
                    <a14:m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/>
              <p:cNvCxnSpPr/>
              <p:nvPr/>
            </p:nvCxnSpPr>
            <p:spPr>
              <a:xfrm flipH="1">
                <a:off x="6762706" y="6143094"/>
                <a:ext cx="1243021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1.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01871" y="2344149"/>
            <a:ext cx="383984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TP.MUT.1</a:t>
            </a:r>
            <a:endParaRPr lang="en-US" altLang="zh-CN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TokenBA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TTP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TTP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TokenTA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26677" y="5055272"/>
                <a:ext cx="8959871" cy="1442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b="1" dirty="0">
                    <a:latin typeface="Cambria Math" panose="02040503050406030204" pitchFamily="18" charset="0"/>
                  </a:rPr>
                  <a:t>Token option 1:</a:t>
                </a:r>
                <a:endParaRPr lang="en-US" altLang="zh-CN" sz="2000" b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𝑇𝑜𝑘𝑒𝑛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MUT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||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MUT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7" y="5055272"/>
                <a:ext cx="8959871" cy="1442318"/>
              </a:xfrm>
              <a:prstGeom prst="rect">
                <a:avLst/>
              </a:prstGeom>
              <a:blipFill rotWithShape="1">
                <a:blip r:embed="rId6"/>
                <a:stretch>
                  <a:fillRect l="-96" t="-575" r="-88" b="-510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TP.MUT.1(2-2)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Five-pass authentication initiated by </a:t>
            </a:r>
            <a:r>
              <a:rPr lang="en-US" altLang="zh-CN" i="1" dirty="0"/>
              <a:t>A</a:t>
            </a:r>
            <a:endParaRPr lang="zh-CN" altLang="en-US" i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341713" y="2460261"/>
            <a:ext cx="4744836" cy="2273571"/>
            <a:chOff x="4336836" y="4584429"/>
            <a:chExt cx="4744836" cy="2273571"/>
          </a:xfrm>
        </p:grpSpPr>
        <p:sp>
          <p:nvSpPr>
            <p:cNvPr id="8" name="圆角矩形 18"/>
            <p:cNvSpPr/>
            <p:nvPr/>
          </p:nvSpPr>
          <p:spPr>
            <a:xfrm>
              <a:off x="5505545" y="4584429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TP</a:t>
              </a:r>
              <a:endParaRPr lang="zh-CN" altLang="en-US" sz="2000" dirty="0"/>
            </a:p>
          </p:txBody>
        </p:sp>
        <p:sp>
          <p:nvSpPr>
            <p:cNvPr id="9" name="圆角矩形 19"/>
            <p:cNvSpPr/>
            <p:nvPr/>
          </p:nvSpPr>
          <p:spPr>
            <a:xfrm>
              <a:off x="5505544" y="5986073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10" name="圆角矩形 20"/>
            <p:cNvSpPr/>
            <p:nvPr/>
          </p:nvSpPr>
          <p:spPr>
            <a:xfrm>
              <a:off x="8042704" y="5986073"/>
              <a:ext cx="1038968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583577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618656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4.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</m:oMath>
                  </a14:m>
                  <a:r>
                    <a:rPr lang="en-US" altLang="zh-CN" sz="1600" dirty="0"/>
                    <a:t>TA</a:t>
                  </a:r>
                  <a:endParaRPr lang="zh-CN" altLang="en-US" sz="1600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/>
            <p:cNvGrpSpPr/>
            <p:nvPr/>
          </p:nvGrpSpPr>
          <p:grpSpPr>
            <a:xfrm>
              <a:off x="6480630" y="5845480"/>
              <a:ext cx="1886856" cy="1012520"/>
              <a:chOff x="6757026" y="5845480"/>
              <a:chExt cx="1498255" cy="1012520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6757026" y="6451192"/>
                <a:ext cx="1243021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6757027" y="6562529"/>
                <a:ext cx="1243021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2.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 </a:t>
                    </a:r>
                    <a14:m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/>
              <p:cNvCxnSpPr/>
              <p:nvPr/>
            </p:nvCxnSpPr>
            <p:spPr>
              <a:xfrm flipH="1">
                <a:off x="6762706" y="6143094"/>
                <a:ext cx="1243021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1.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01871" y="2344149"/>
            <a:ext cx="383984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TP.MUT.1</a:t>
            </a:r>
            <a:endParaRPr lang="en-US" altLang="zh-CN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TokenBA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TTP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TTP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TokenTA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TokenAB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34127" y="5083908"/>
                <a:ext cx="6963552" cy="1442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b="1" dirty="0">
                    <a:latin typeface="Cambria Math" panose="02040503050406030204" pitchFamily="18" charset="0"/>
                  </a:rPr>
                  <a:t>Token option 2: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𝑅𝑒𝑠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𝑇𝑜𝑘𝑒𝑛𝑇𝐴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7" y="5083908"/>
                <a:ext cx="6963552" cy="1442318"/>
              </a:xfrm>
              <a:prstGeom prst="rect">
                <a:avLst/>
              </a:prstGeom>
              <a:blipFill rotWithShape="1">
                <a:blip r:embed="rId6"/>
                <a:stretch>
                  <a:fillRect l="-115" t="-579" r="-111" b="-1914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TP.MUT.2(2-1)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Five-pass authentication initiated by </a:t>
            </a:r>
            <a:r>
              <a:rPr lang="en-US" altLang="zh-CN" i="1" dirty="0"/>
              <a:t>B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329579" y="2376634"/>
            <a:ext cx="4744836" cy="2273571"/>
            <a:chOff x="4336836" y="4584429"/>
            <a:chExt cx="4744836" cy="2273571"/>
          </a:xfrm>
        </p:grpSpPr>
        <p:sp>
          <p:nvSpPr>
            <p:cNvPr id="20" name="圆角矩形 18"/>
            <p:cNvSpPr/>
            <p:nvPr/>
          </p:nvSpPr>
          <p:spPr>
            <a:xfrm>
              <a:off x="5505545" y="4584429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TP</a:t>
              </a:r>
              <a:endParaRPr lang="zh-CN" altLang="en-US" sz="2000" dirty="0"/>
            </a:p>
          </p:txBody>
        </p:sp>
        <p:sp>
          <p:nvSpPr>
            <p:cNvPr id="21" name="圆角矩形 19"/>
            <p:cNvSpPr/>
            <p:nvPr/>
          </p:nvSpPr>
          <p:spPr>
            <a:xfrm>
              <a:off x="5505544" y="5986073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22" name="圆角矩形 20"/>
            <p:cNvSpPr/>
            <p:nvPr/>
          </p:nvSpPr>
          <p:spPr>
            <a:xfrm>
              <a:off x="8042704" y="5986073"/>
              <a:ext cx="1038968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583577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18656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2.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</m:oMath>
                  </a14:m>
                  <a:r>
                    <a:rPr lang="en-US" altLang="zh-CN" sz="1600" dirty="0"/>
                    <a:t>TA</a:t>
                  </a:r>
                  <a:endParaRPr lang="zh-CN" altLang="en-US" sz="16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/>
            <p:cNvGrpSpPr/>
            <p:nvPr/>
          </p:nvGrpSpPr>
          <p:grpSpPr>
            <a:xfrm>
              <a:off x="6480630" y="5845480"/>
              <a:ext cx="1886856" cy="1012520"/>
              <a:chOff x="6757026" y="5845480"/>
              <a:chExt cx="1498255" cy="1012520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>
                <a:off x="6757026" y="6451192"/>
                <a:ext cx="124302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6757027" y="6562529"/>
                <a:ext cx="124302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4.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 </a:t>
                    </a:r>
                    <a14:m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 flipH="1">
                <a:off x="6762706" y="6143094"/>
                <a:ext cx="124302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1.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115305" y="2412179"/>
            <a:ext cx="414241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TP.MUT.2</a:t>
            </a:r>
            <a:endParaRPr lang="en-US" altLang="zh-CN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TTP: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TTP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TokenTA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TokenAB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TokenBA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26677" y="5026244"/>
                <a:ext cx="8959871" cy="1442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b="1" dirty="0">
                    <a:latin typeface="Cambria Math" panose="02040503050406030204" pitchFamily="18" charset="0"/>
                  </a:rPr>
                  <a:t>Token option 1: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𝑇𝑜𝑘𝑒𝑛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MUT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||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MUT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7" y="5026244"/>
                <a:ext cx="8959871" cy="1442318"/>
              </a:xfrm>
              <a:prstGeom prst="rect">
                <a:avLst/>
              </a:prstGeom>
              <a:blipFill rotWithShape="1">
                <a:blip r:embed="rId6"/>
                <a:stretch>
                  <a:fillRect l="-96" t="-588" r="-88" b="-541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TP.MUT.2(2-2)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Five-pass authentication initiated by </a:t>
            </a:r>
            <a:r>
              <a:rPr lang="en-US" altLang="zh-CN" i="1" dirty="0"/>
              <a:t>B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329579" y="2376634"/>
            <a:ext cx="4744836" cy="2273571"/>
            <a:chOff x="4336836" y="4584429"/>
            <a:chExt cx="4744836" cy="2273571"/>
          </a:xfrm>
        </p:grpSpPr>
        <p:sp>
          <p:nvSpPr>
            <p:cNvPr id="20" name="圆角矩形 18"/>
            <p:cNvSpPr/>
            <p:nvPr/>
          </p:nvSpPr>
          <p:spPr>
            <a:xfrm>
              <a:off x="5505545" y="4584429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TP</a:t>
              </a:r>
              <a:endParaRPr lang="zh-CN" altLang="en-US" sz="2000" dirty="0"/>
            </a:p>
          </p:txBody>
        </p:sp>
        <p:sp>
          <p:nvSpPr>
            <p:cNvPr id="21" name="圆角矩形 19"/>
            <p:cNvSpPr/>
            <p:nvPr/>
          </p:nvSpPr>
          <p:spPr>
            <a:xfrm>
              <a:off x="5505544" y="5986073"/>
              <a:ext cx="982341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22" name="圆角矩形 20"/>
            <p:cNvSpPr/>
            <p:nvPr/>
          </p:nvSpPr>
          <p:spPr>
            <a:xfrm>
              <a:off x="8042704" y="5986073"/>
              <a:ext cx="1038968" cy="679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583577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186560" y="5263739"/>
              <a:ext cx="1" cy="722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2.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36" y="5403842"/>
                  <a:ext cx="1674330" cy="37029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𝑇𝑜𝑘𝑒𝑛</m:t>
                      </m:r>
                    </m:oMath>
                  </a14:m>
                  <a:r>
                    <a:rPr lang="en-US" altLang="zh-CN" sz="1600" dirty="0"/>
                    <a:t>TA</a:t>
                  </a:r>
                  <a:endParaRPr lang="zh-CN" altLang="en-US" sz="16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996" y="5444116"/>
                  <a:ext cx="1155368" cy="33855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/>
            <p:cNvGrpSpPr/>
            <p:nvPr/>
          </p:nvGrpSpPr>
          <p:grpSpPr>
            <a:xfrm>
              <a:off x="6480630" y="5845480"/>
              <a:ext cx="1886856" cy="1012520"/>
              <a:chOff x="6757026" y="5845480"/>
              <a:chExt cx="1498255" cy="1012520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>
                <a:off x="6757026" y="6451192"/>
                <a:ext cx="124302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6757027" y="6562529"/>
                <a:ext cx="124302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4.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516" y="6144352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 </a:t>
                    </a:r>
                    <a14:m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270" y="6519446"/>
                    <a:ext cx="1272612" cy="33855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 flipH="1">
                <a:off x="6762706" y="6143094"/>
                <a:ext cx="124302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1.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5008" y="5845480"/>
                    <a:ext cx="1230273" cy="33855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115305" y="2412179"/>
            <a:ext cx="414241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28600">
              <a:defRPr/>
            </a:pPr>
            <a:r>
              <a:rPr lang="en-US" altLang="zh-CN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TP.MUT.2</a:t>
            </a:r>
            <a:endParaRPr lang="en-US" altLang="zh-CN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TTP: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TTP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TokenTA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defRPr/>
            </a:pPr>
            <a:r>
              <a:rPr lang="zh-CN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TokenAB</a:t>
            </a:r>
            <a:endParaRPr lang="en-US" altLang="zh-CN" sz="2400" i="1" baseline="-4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228600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TokenBA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26677" y="5026244"/>
                <a:ext cx="8959871" cy="1442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b="1" dirty="0">
                    <a:latin typeface="Cambria Math" panose="02040503050406030204" pitchFamily="18" charset="0"/>
                  </a:rPr>
                  <a:t>Token option 2: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𝑇𝑜𝑘𝑒𝑛𝑇𝐴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7" y="5026244"/>
                <a:ext cx="8959871" cy="1442318"/>
              </a:xfrm>
              <a:prstGeom prst="rect">
                <a:avLst/>
              </a:prstGeom>
              <a:blipFill rotWithShape="1">
                <a:blip r:embed="rId6"/>
                <a:stretch>
                  <a:fillRect l="-96" t="-588" r="-88" b="-541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9798-3: TP.MTU.3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953" y="1855748"/>
            <a:ext cx="7543801" cy="4023360"/>
          </a:xfrm>
        </p:spPr>
        <p:txBody>
          <a:bodyPr/>
          <a:lstStyle/>
          <a:p>
            <a:r>
              <a:rPr lang="en-US" altLang="zh-CN" dirty="0"/>
              <a:t>Seven-pass authentication</a:t>
            </a:r>
            <a:endParaRPr lang="en-US" altLang="zh-CN" dirty="0"/>
          </a:p>
          <a:p>
            <a:pPr lvl="1"/>
            <a:r>
              <a:rPr lang="en-US" altLang="zh-CN" dirty="0"/>
              <a:t>Two TTP</a:t>
            </a:r>
            <a:endParaRPr lang="en-US" altLang="zh-CN" dirty="0"/>
          </a:p>
          <a:p>
            <a:pPr lvl="2"/>
            <a:r>
              <a:rPr lang="en-US" altLang="zh-CN" dirty="0"/>
              <a:t>TPA knows A, and TPB knows B</a:t>
            </a:r>
            <a:endParaRPr lang="en-US" altLang="zh-CN" dirty="0"/>
          </a:p>
          <a:p>
            <a:pPr lvl="2"/>
            <a:r>
              <a:rPr lang="en-US" altLang="zh-CN" dirty="0"/>
              <a:t>TPA </a:t>
            </a:r>
            <a:r>
              <a:rPr lang="en-US" altLang="zh-CN"/>
              <a:t>and </a:t>
            </a:r>
            <a:r>
              <a:rPr lang="en-US" altLang="zh-CN" smtClean="0"/>
              <a:t>TPB </a:t>
            </a:r>
            <a:r>
              <a:rPr lang="en-US" altLang="zh-CN" dirty="0"/>
              <a:t>know each other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271522" y="1737361"/>
            <a:ext cx="4810086" cy="2273571"/>
            <a:chOff x="4162665" y="2086349"/>
            <a:chExt cx="4810086" cy="2273571"/>
          </a:xfrm>
        </p:grpSpPr>
        <p:grpSp>
          <p:nvGrpSpPr>
            <p:cNvPr id="4" name="组合 3"/>
            <p:cNvGrpSpPr/>
            <p:nvPr/>
          </p:nvGrpSpPr>
          <p:grpSpPr>
            <a:xfrm>
              <a:off x="4162665" y="2086349"/>
              <a:ext cx="4744836" cy="2273571"/>
              <a:chOff x="4336836" y="4584429"/>
              <a:chExt cx="4744836" cy="22735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圆角矩形 18"/>
                  <p:cNvSpPr/>
                  <p:nvPr/>
                </p:nvSpPr>
                <p:spPr>
                  <a:xfrm>
                    <a:off x="5505545" y="4584429"/>
                    <a:ext cx="982341" cy="67931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5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5545" y="4584429"/>
                    <a:ext cx="982341" cy="679310"/>
                  </a:xfrm>
                  <a:prstGeom prst="roundRect">
                    <a:avLst/>
                  </a:pr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圆角矩形 19"/>
              <p:cNvSpPr/>
              <p:nvPr/>
            </p:nvSpPr>
            <p:spPr>
              <a:xfrm>
                <a:off x="5505544" y="5986073"/>
                <a:ext cx="982341" cy="6793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7" name="圆角矩形 20"/>
              <p:cNvSpPr/>
              <p:nvPr/>
            </p:nvSpPr>
            <p:spPr>
              <a:xfrm>
                <a:off x="8042704" y="5986073"/>
                <a:ext cx="1038968" cy="6793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V="1">
                <a:off x="5835770" y="5263739"/>
                <a:ext cx="1" cy="722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H="1">
                <a:off x="6186560" y="5263739"/>
                <a:ext cx="1" cy="722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336836" y="5403842"/>
                    <a:ext cx="167433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2.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36" y="5403842"/>
                    <a:ext cx="1674330" cy="37029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6165996" y="5444116"/>
                    <a:ext cx="11553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</a:t>
                    </a:r>
                    <a14:m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</m:oMath>
                    </a14:m>
                    <a:r>
                      <a:rPr lang="en-US" altLang="zh-CN" sz="1600" dirty="0"/>
                      <a:t>TA</a:t>
                    </a:r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5996" y="5444116"/>
                    <a:ext cx="1155368" cy="33855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组合 11"/>
              <p:cNvGrpSpPr/>
              <p:nvPr/>
            </p:nvGrpSpPr>
            <p:grpSpPr>
              <a:xfrm>
                <a:off x="6480630" y="5845480"/>
                <a:ext cx="1886856" cy="1012520"/>
                <a:chOff x="6757026" y="5845480"/>
                <a:chExt cx="1498255" cy="1012520"/>
              </a:xfrm>
            </p:grpSpPr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6757026" y="6451192"/>
                  <a:ext cx="1243021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H="1">
                  <a:off x="6757027" y="6562529"/>
                  <a:ext cx="1243021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6832516" y="6144352"/>
                      <a:ext cx="123027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/>
                        <a:t>6. </a:t>
                      </a:r>
                      <a14:m>
                        <m:oMath xmlns:m="http://schemas.openxmlformats.org/officeDocument/2006/math"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a14:m>
                      <a:endParaRPr lang="zh-CN" altLang="en-US" sz="1600" dirty="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2516" y="6144352"/>
                      <a:ext cx="1230273" cy="33855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6917270" y="6519446"/>
                      <a:ext cx="127261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/>
                        <a:t>7. </a:t>
                      </a:r>
                      <a14:m>
                        <m:oMath xmlns:m="http://schemas.openxmlformats.org/officeDocument/2006/math"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endParaRPr lang="zh-CN" altLang="en-US" sz="1600" dirty="0"/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270" y="6519446"/>
                      <a:ext cx="1272612" cy="338554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6762706" y="6143094"/>
                  <a:ext cx="1243021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7025008" y="5845480"/>
                      <a:ext cx="123027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/>
                        <a:t>1.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a14:m>
                      <a:endParaRPr lang="zh-CN" altLang="en-US" sz="1600" dirty="0"/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5008" y="5845480"/>
                      <a:ext cx="1230273" cy="338554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圆角矩形 18"/>
                <p:cNvSpPr/>
                <p:nvPr/>
              </p:nvSpPr>
              <p:spPr>
                <a:xfrm>
                  <a:off x="7990410" y="2095044"/>
                  <a:ext cx="982341" cy="6793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TP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9" name="圆角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410" y="2095044"/>
                  <a:ext cx="982341" cy="679310"/>
                </a:xfrm>
                <a:prstGeom prst="roundRect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组合 23"/>
            <p:cNvGrpSpPr/>
            <p:nvPr/>
          </p:nvGrpSpPr>
          <p:grpSpPr>
            <a:xfrm>
              <a:off x="6285437" y="2122277"/>
              <a:ext cx="1955516" cy="728469"/>
              <a:chOff x="6279970" y="2122277"/>
              <a:chExt cx="1808569" cy="728469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6299205" y="2392832"/>
                <a:ext cx="1565422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>
                <a:off x="6299206" y="2504169"/>
                <a:ext cx="1565422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279970" y="2122277"/>
                    <a:ext cx="17990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/>
                      <a:t>3.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𝑇𝑃𝐴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𝑇𝑃𝐴𝐵</m:t>
                        </m:r>
                      </m:oMath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9970" y="2122277"/>
                    <a:ext cx="1799040" cy="30777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476855" y="2512192"/>
                    <a:ext cx="161168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4.</a:t>
                    </a:r>
                    <a14:m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𝑇𝑜𝑘𝑒𝑛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𝑇𝑃𝐵𝐴</m:t>
                        </m:r>
                      </m:oMath>
                    </a14:m>
                    <a:endParaRPr lang="zh-CN" altLang="en-US" sz="1600" i="1" dirty="0"/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855" y="2512192"/>
                    <a:ext cx="1611684" cy="338554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21737" y="4233800"/>
                <a:ext cx="8959871" cy="1848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𝑅𝑒𝑠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𝑃𝐵𝐴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𝑅𝑒𝑠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𝑇𝑃𝐵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𝑅𝑒𝑠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𝑇𝑃𝐴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𝑇𝑜𝑘𝑒𝑛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MUT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||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𝑇𝑃𝐵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MUT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𝑅𝑒𝑠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𝑇𝑃𝐵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𝑅𝑒𝑠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zh-C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MUT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7" y="4233800"/>
                <a:ext cx="8959871" cy="1848711"/>
              </a:xfrm>
              <a:prstGeom prst="rect">
                <a:avLst/>
              </a:prstGeom>
              <a:blipFill rotWithShape="1">
                <a:blip r:embed="rId10"/>
                <a:stretch>
                  <a:fillRect l="-90" t="-460" r="-87" b="-798"/>
                </a:stretch>
              </a:blip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基础知识回顾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对称密码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对称密码算法</a:t>
            </a:r>
            <a:r>
              <a:rPr lang="en-US" altLang="zh-CN" dirty="0"/>
              <a:t>Symmetric Cryptography</a:t>
            </a:r>
            <a:endParaRPr lang="zh-CN" altLang="en-US" dirty="0"/>
          </a:p>
          <a:p>
            <a:pPr lvl="1"/>
            <a:r>
              <a:rPr lang="zh-CN" altLang="en-US" dirty="0"/>
              <a:t>加密和解密的密钥</a:t>
            </a:r>
            <a:r>
              <a:rPr lang="en-US" altLang="zh-CN" dirty="0"/>
              <a:t>Key</a:t>
            </a:r>
            <a:r>
              <a:rPr lang="zh-CN" altLang="en-US" dirty="0"/>
              <a:t>是一样的</a:t>
            </a:r>
            <a:endParaRPr lang="zh-CN" altLang="en-US" dirty="0"/>
          </a:p>
          <a:p>
            <a:pPr lvl="2"/>
            <a:r>
              <a:rPr lang="zh-CN" altLang="en-US" dirty="0"/>
              <a:t>或者说，一个密钥能（很容易）从另一个密钥中导出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1019004" y="3792670"/>
            <a:ext cx="6699647" cy="2184797"/>
            <a:chOff x="2340" y="4222"/>
            <a:chExt cx="7200" cy="2348"/>
          </a:xfrm>
        </p:grpSpPr>
        <p:sp>
          <p:nvSpPr>
            <p:cNvPr id="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340" y="4222"/>
              <a:ext cx="7200" cy="23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4501" y="5782"/>
              <a:ext cx="899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endParaRPr lang="en-US" altLang="zh-CN" sz="15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1500" dirty="0">
                  <a:latin typeface="Times New Roman" panose="02020603050405020304" pitchFamily="18" charset="0"/>
                  <a:ea typeface="宋体" pitchFamily="2" charset="-122"/>
                </a:rPr>
                <a:t>加密</a:t>
              </a:r>
              <a:endParaRPr lang="zh-CN" altLang="en-US" sz="15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15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6480" y="5782"/>
              <a:ext cx="9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endParaRPr lang="en-US" altLang="zh-CN" sz="15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1500" dirty="0">
                  <a:latin typeface="Times New Roman" panose="02020603050405020304" pitchFamily="18" charset="0"/>
                  <a:ea typeface="宋体" pitchFamily="2" charset="-122"/>
                </a:rPr>
                <a:t>解密</a:t>
              </a:r>
              <a:endParaRPr lang="zh-CN" altLang="en-US" sz="15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5400" y="609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5220" y="5626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1500">
                  <a:latin typeface="Times New Roman" panose="02020603050405020304" pitchFamily="18" charset="0"/>
                  <a:ea typeface="宋体" pitchFamily="2" charset="-122"/>
                </a:rPr>
                <a:t>密文</a:t>
              </a:r>
              <a:endParaRPr lang="zh-CN" altLang="en-US" sz="15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7380" y="609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8100" y="5912"/>
              <a:ext cx="1440" cy="6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1500">
                  <a:latin typeface="Times New Roman" panose="02020603050405020304" pitchFamily="18" charset="0"/>
                  <a:ea typeface="宋体" pitchFamily="2" charset="-122"/>
                </a:rPr>
                <a:t>明文</a:t>
              </a:r>
              <a:endParaRPr lang="zh-CN" altLang="en-US" sz="15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20" y="6094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5220" y="4222"/>
              <a:ext cx="1440" cy="6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1500">
                  <a:latin typeface="Times New Roman" panose="02020603050405020304" pitchFamily="18" charset="0"/>
                  <a:ea typeface="宋体" pitchFamily="2" charset="-122"/>
                </a:rPr>
                <a:t>密钥</a:t>
              </a:r>
              <a:endParaRPr lang="zh-CN" altLang="en-US" sz="15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6300" y="4534"/>
              <a:ext cx="54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H="1">
              <a:off x="5040" y="4534"/>
              <a:ext cx="54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2340" y="5912"/>
              <a:ext cx="1440" cy="6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1500">
                  <a:latin typeface="Times New Roman" panose="02020603050405020304" pitchFamily="18" charset="0"/>
                  <a:ea typeface="宋体" pitchFamily="2" charset="-122"/>
                </a:rPr>
                <a:t>明文</a:t>
              </a:r>
              <a:endParaRPr lang="zh-CN" altLang="en-US" sz="150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1/10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“Systematic design of a family of attack-resistant authentication protocols”</a:t>
            </a:r>
            <a:endParaRPr lang="en-US" altLang="zh-CN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i="1" dirty="0"/>
              <a:t>By IBM researchers in 1993</a:t>
            </a:r>
            <a:endParaRPr lang="en-US" altLang="zh-CN" i="1" dirty="0"/>
          </a:p>
          <a:p>
            <a:pPr lvl="1">
              <a:spcAft>
                <a:spcPts val="0"/>
              </a:spcAft>
              <a:buFont typeface="Arial" panose="020B0604020202090204" pitchFamily="34" charset="0"/>
              <a:buChar char="–"/>
              <a:defRPr/>
            </a:pPr>
            <a:r>
              <a:rPr lang="en-US" altLang="zh-CN" i="1" dirty="0"/>
              <a:t>IEEE Journal on Selected Areas in Communications</a:t>
            </a:r>
            <a:endParaRPr lang="en-US" altLang="zh-CN" i="1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One of the first to demonstrate a wide class of attacks on several authentication protocols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Develop a set of security criteria to avoid such attacks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Start with a basic protocol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/>
              <a:t>Bird-</a:t>
            </a:r>
            <a:r>
              <a:rPr lang="en-US" altLang="zh-CN" dirty="0" err="1"/>
              <a:t>Gopal</a:t>
            </a:r>
            <a:r>
              <a:rPr lang="en-US" altLang="zh-CN" dirty="0"/>
              <a:t>-Herzberg-</a:t>
            </a:r>
            <a:r>
              <a:rPr lang="en-US" altLang="zh-CN" dirty="0" err="1"/>
              <a:t>Janson</a:t>
            </a:r>
            <a:r>
              <a:rPr lang="en-US" altLang="zh-CN" dirty="0"/>
              <a:t>-</a:t>
            </a:r>
            <a:r>
              <a:rPr lang="en-US" altLang="zh-CN" dirty="0" err="1"/>
              <a:t>Kutten</a:t>
            </a:r>
            <a:r>
              <a:rPr lang="en-US" altLang="zh-CN" dirty="0"/>
              <a:t>-</a:t>
            </a:r>
            <a:r>
              <a:rPr lang="en-US" altLang="zh-CN" dirty="0" err="1"/>
              <a:t>Molva</a:t>
            </a:r>
            <a:r>
              <a:rPr lang="en-US" altLang="zh-CN" dirty="0"/>
              <a:t>-Yung Protocols 2/10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Simple-minded Cryptographic Authentication</a:t>
            </a:r>
            <a:endParaRPr lang="en-US" altLang="zh-CN" dirty="0"/>
          </a:p>
          <a:p>
            <a:r>
              <a:rPr lang="en-US" altLang="zh-CN" dirty="0"/>
              <a:t>A simple representation of the </a:t>
            </a:r>
            <a:r>
              <a:rPr lang="en-US" altLang="zh-CN" dirty="0">
                <a:solidFill>
                  <a:srgbClr val="FF0000"/>
                </a:solidFill>
              </a:rPr>
              <a:t>nonce-based </a:t>
            </a:r>
            <a:r>
              <a:rPr lang="en-US" altLang="zh-CN" dirty="0"/>
              <a:t>authentication protocol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Nonce:</a:t>
            </a:r>
            <a:r>
              <a:rPr lang="zh-CN" altLang="en-US" dirty="0"/>
              <a:t>一个只被使用一次的任意或非重复的随机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抗重放攻击 </a:t>
            </a:r>
            <a:r>
              <a:rPr lang="en-US" altLang="zh-CN" dirty="0" smtClean="0"/>
              <a:t>Replay Attack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23193</Words>
  <Application>WPS 演示</Application>
  <PresentationFormat>全屏显示(4:3)</PresentationFormat>
  <Paragraphs>1465</Paragraphs>
  <Slides>67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3" baseType="lpstr">
      <vt:lpstr>Arial</vt:lpstr>
      <vt:lpstr>宋体</vt:lpstr>
      <vt:lpstr>Wingdings</vt:lpstr>
      <vt:lpstr>Calibri</vt:lpstr>
      <vt:lpstr>Helvetica Neue</vt:lpstr>
      <vt:lpstr>汉仪书宋二KW</vt:lpstr>
      <vt:lpstr>Times New Roman</vt:lpstr>
      <vt:lpstr>Calibri Light</vt:lpstr>
      <vt:lpstr>微软雅黑</vt:lpstr>
      <vt:lpstr>汉仪旗黑</vt:lpstr>
      <vt:lpstr>宋体</vt:lpstr>
      <vt:lpstr>Arial Unicode MS</vt:lpstr>
      <vt:lpstr>Cambria Math</vt:lpstr>
      <vt:lpstr>Kingsoft Math</vt:lpstr>
      <vt:lpstr>DejaVu Math TeX Gyre</vt:lpstr>
      <vt:lpstr>回顾</vt:lpstr>
      <vt:lpstr>网络认证技术04-1  Shared-Secret Based Entity Authentication</vt:lpstr>
      <vt:lpstr>上节回顾：基于口令的鉴别</vt:lpstr>
      <vt:lpstr>Overview</vt:lpstr>
      <vt:lpstr>本课的目标</vt:lpstr>
      <vt:lpstr>从实体鉴别谈起—— Goals for Entity Authentication</vt:lpstr>
      <vt:lpstr>Next we focus on…</vt:lpstr>
      <vt:lpstr>基础知识回顾 -- 对称密码</vt:lpstr>
      <vt:lpstr>Bird-Gopal-Herzberg-Janson-Kutten-Molva-Yung Protocols 1/10</vt:lpstr>
      <vt:lpstr>Bird-Gopal-Herzberg-Janson-Kutten-Molva-Yung Protocols 2/10</vt:lpstr>
      <vt:lpstr>Bird-Gopal-Herzberg-Janson-Kutten-Molva-Yung Protocols 3/10</vt:lpstr>
      <vt:lpstr>Bird-Gopal-Herzberg-Janson-Kutten-Molva-Yung Protocols 4/10</vt:lpstr>
      <vt:lpstr>Bird-Gopal-Herzberg-Janson-Kutten-Molva-Yung Protocols 5/10</vt:lpstr>
      <vt:lpstr>Bird-Gopal-Herzberg-Janson-Kutten-Molva-Yung Protocols 6/10</vt:lpstr>
      <vt:lpstr>Bird-Gopal-Herzberg-Janson-Kutten-Molva-Yung Protocols 7/10</vt:lpstr>
      <vt:lpstr>Bird-Gopal-Herzberg-Janson-Kutten-Molva-Yung Protocols 8/10</vt:lpstr>
      <vt:lpstr>Bird-Gopal-Herzberg-Janson-Kutten-Molva-Yung Protocols 9/10</vt:lpstr>
      <vt:lpstr>Bird-Gopal-Herzberg-Janson-Kutten-Molva-Yung Protocols 10/10</vt:lpstr>
      <vt:lpstr>通用框架 通过nonce抵抗replay attack</vt:lpstr>
      <vt:lpstr>抵抗oracle session attack</vt:lpstr>
      <vt:lpstr>共享秘密/对称密码算法</vt:lpstr>
      <vt:lpstr>抵抗Parallel Session攻击</vt:lpstr>
      <vt:lpstr>抵抗Offset攻击</vt:lpstr>
      <vt:lpstr>节省计算</vt:lpstr>
      <vt:lpstr>Bellare-Rogaway MAP1 Protocol 1/5</vt:lpstr>
      <vt:lpstr>Bellare-Rogaway MAP1 Protocol 2/5</vt:lpstr>
      <vt:lpstr>Bellare-Rogaway MAP1 Protocol 3/5</vt:lpstr>
      <vt:lpstr>Bellare-Rogaway MAP1 Protocol 4/5</vt:lpstr>
      <vt:lpstr>攻击 vs 可证安全</vt:lpstr>
      <vt:lpstr>结论</vt:lpstr>
      <vt:lpstr>ISO/IEC 9798-2 Protocols</vt:lpstr>
      <vt:lpstr>ISO/IEC 9798-2 Protocols</vt:lpstr>
      <vt:lpstr>ISO/IEC 9798-2: UNI.TS</vt:lpstr>
      <vt:lpstr>ISO/IEC 9798-2: MUT.TS</vt:lpstr>
      <vt:lpstr>ISO/IEC 9798-2: UNI.CR</vt:lpstr>
      <vt:lpstr>ISO/IEC 9798-2: MUT.CR</vt:lpstr>
      <vt:lpstr>Woo-Lam Protocol 1/3</vt:lpstr>
      <vt:lpstr>Woo-Lam Protocol 2/3</vt:lpstr>
      <vt:lpstr>Woo-Lam Protocol – Attack 3/3</vt:lpstr>
      <vt:lpstr>Woo-Lam Protocol – Attack 3/3</vt:lpstr>
      <vt:lpstr>ISO/IEC 9798-2 Protocols involving a third party  </vt:lpstr>
      <vt:lpstr>ISO/IEC 9798-2: TP.TS</vt:lpstr>
      <vt:lpstr>ISO/IEC 9798-2: TP.CR</vt:lpstr>
      <vt:lpstr>网络认证技术04-2 Entity authentication using digital signature techniques</vt:lpstr>
      <vt:lpstr>从实体鉴别谈起—— Goals for Entity Authentication</vt:lpstr>
      <vt:lpstr>基础知识回顾 – 数字签名</vt:lpstr>
      <vt:lpstr>Protocol 1  1/3</vt:lpstr>
      <vt:lpstr>Protocol 1  2/3</vt:lpstr>
      <vt:lpstr>Protocol 1  3/3</vt:lpstr>
      <vt:lpstr>An attack on Protocol 1</vt:lpstr>
      <vt:lpstr>Goals for Entity Authentication</vt:lpstr>
      <vt:lpstr>Modify Protocol 1</vt:lpstr>
      <vt:lpstr>ISO/IEC 9798-3 Protocols</vt:lpstr>
      <vt:lpstr>ISO/IEC 9798-3 Protocols</vt:lpstr>
      <vt:lpstr>ISO/IEC 9798-3 Protocols</vt:lpstr>
      <vt:lpstr>ISO/IEC 9798-3: UNI.TS</vt:lpstr>
      <vt:lpstr>ISO/IEC 9798-3: UNI.CR</vt:lpstr>
      <vt:lpstr>ISO/IEC 9798-3: MUT.TS</vt:lpstr>
      <vt:lpstr>ISO/IEC 9798-3: MUT.CR</vt:lpstr>
      <vt:lpstr>ISO/IEC 9798-3: MUT.CR.par</vt:lpstr>
      <vt:lpstr>ISO/IEC 9798-3: Protocols involving an online TTP</vt:lpstr>
      <vt:lpstr>ISO/IEC 9798-3: TP.UNI.1</vt:lpstr>
      <vt:lpstr>ISO/IEC 9798-3: TP.UNI.2</vt:lpstr>
      <vt:lpstr>ISO/IEC 9798-3: TP.MUT.1(2-1)</vt:lpstr>
      <vt:lpstr>ISO/IEC 9798-3: TP.MUT.1(2-2)</vt:lpstr>
      <vt:lpstr>ISO/IEC 9798-3: TP.MUT.2(2-1)</vt:lpstr>
      <vt:lpstr>ISO/IEC 9798-3: TP.MUT.2(2-2)</vt:lpstr>
      <vt:lpstr>ISO/IEC 9798-3: TP.MTU.3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网络认证技术</dc:title>
  <dc:creator>wqx</dc:creator>
  <cp:lastModifiedBy>李浩宇</cp:lastModifiedBy>
  <cp:revision>177</cp:revision>
  <dcterms:created xsi:type="dcterms:W3CDTF">2024-01-12T08:46:07Z</dcterms:created>
  <dcterms:modified xsi:type="dcterms:W3CDTF">2024-01-12T08:46:07Z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884FEB40504E8D70FCD59B656CF22A26_42</vt:lpwstr>
  </property>
  <property fmtid="{D5CDD505-2E9C-101B-9397-08002B2CF9AE}" pid="3" name="KSOProductBuildVer">
    <vt:lpwstr>2052-6.4.0.8550</vt:lpwstr>
  </property>
</Properties>
</file>