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00"/>
  </p:handoutMasterIdLst>
  <p:sldIdLst>
    <p:sldId id="498" r:id="rId3"/>
    <p:sldId id="631" r:id="rId4"/>
    <p:sldId id="632" r:id="rId5"/>
    <p:sldId id="502" r:id="rId6"/>
    <p:sldId id="503" r:id="rId7"/>
    <p:sldId id="504" r:id="rId8"/>
    <p:sldId id="506" r:id="rId9"/>
    <p:sldId id="507" r:id="rId10"/>
    <p:sldId id="508" r:id="rId11"/>
    <p:sldId id="509" r:id="rId12"/>
    <p:sldId id="510" r:id="rId13"/>
    <p:sldId id="511" r:id="rId14"/>
    <p:sldId id="512" r:id="rId15"/>
    <p:sldId id="513" r:id="rId16"/>
    <p:sldId id="514" r:id="rId18"/>
    <p:sldId id="515" r:id="rId19"/>
    <p:sldId id="516" r:id="rId20"/>
    <p:sldId id="517" r:id="rId21"/>
    <p:sldId id="518" r:id="rId22"/>
    <p:sldId id="597" r:id="rId23"/>
    <p:sldId id="520" r:id="rId24"/>
    <p:sldId id="521" r:id="rId25"/>
    <p:sldId id="630" r:id="rId26"/>
    <p:sldId id="522" r:id="rId27"/>
    <p:sldId id="523" r:id="rId28"/>
    <p:sldId id="524" r:id="rId29"/>
    <p:sldId id="525" r:id="rId30"/>
    <p:sldId id="526" r:id="rId31"/>
    <p:sldId id="527" r:id="rId32"/>
    <p:sldId id="528" r:id="rId33"/>
    <p:sldId id="529" r:id="rId34"/>
    <p:sldId id="530" r:id="rId35"/>
    <p:sldId id="531"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556" r:id="rId61"/>
    <p:sldId id="557" r:id="rId62"/>
    <p:sldId id="558" r:id="rId63"/>
    <p:sldId id="559" r:id="rId64"/>
    <p:sldId id="560" r:id="rId65"/>
    <p:sldId id="561" r:id="rId66"/>
    <p:sldId id="562" r:id="rId67"/>
    <p:sldId id="563" r:id="rId68"/>
    <p:sldId id="564" r:id="rId69"/>
    <p:sldId id="565" r:id="rId70"/>
    <p:sldId id="567" r:id="rId71"/>
    <p:sldId id="568" r:id="rId72"/>
    <p:sldId id="569" r:id="rId73"/>
    <p:sldId id="570" r:id="rId74"/>
    <p:sldId id="571" r:id="rId75"/>
    <p:sldId id="573" r:id="rId76"/>
    <p:sldId id="606" r:id="rId77"/>
    <p:sldId id="607" r:id="rId78"/>
    <p:sldId id="608" r:id="rId79"/>
    <p:sldId id="609" r:id="rId80"/>
    <p:sldId id="610" r:id="rId81"/>
    <p:sldId id="611" r:id="rId82"/>
    <p:sldId id="612" r:id="rId83"/>
    <p:sldId id="613" r:id="rId84"/>
    <p:sldId id="615" r:id="rId85"/>
    <p:sldId id="616" r:id="rId86"/>
    <p:sldId id="617" r:id="rId87"/>
    <p:sldId id="618" r:id="rId88"/>
    <p:sldId id="619" r:id="rId89"/>
    <p:sldId id="620" r:id="rId90"/>
    <p:sldId id="621" r:id="rId91"/>
    <p:sldId id="622" r:id="rId92"/>
    <p:sldId id="623" r:id="rId93"/>
    <p:sldId id="624" r:id="rId94"/>
    <p:sldId id="625" r:id="rId95"/>
    <p:sldId id="626" r:id="rId96"/>
    <p:sldId id="627" r:id="rId97"/>
    <p:sldId id="628" r:id="rId98"/>
    <p:sldId id="629" r:id="rId9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1pPr>
    <a:lvl2pPr marL="4572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2pPr>
    <a:lvl3pPr marL="9144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3pPr>
    <a:lvl4pPr marL="13716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4pPr>
    <a:lvl5pPr marL="1828800" algn="l" rtl="0" fontAlgn="base">
      <a:spcBef>
        <a:spcPct val="0"/>
      </a:spcBef>
      <a:spcAft>
        <a:spcPct val="0"/>
      </a:spcAft>
      <a:defRPr sz="2400" kern="1200">
        <a:solidFill>
          <a:schemeClr val="tx1"/>
        </a:solidFill>
        <a:latin typeface="Tahoma" panose="020B0804030504040204" pitchFamily="34" charset="0"/>
        <a:ea typeface="宋体" pitchFamily="2" charset="-122"/>
        <a:cs typeface="+mn-cs"/>
      </a:defRPr>
    </a:lvl5pPr>
    <a:lvl6pPr marL="2286000" algn="l" defTabSz="914400" rtl="0" eaLnBrk="1" latinLnBrk="0" hangingPunct="1">
      <a:defRPr sz="2400" kern="1200">
        <a:solidFill>
          <a:schemeClr val="tx1"/>
        </a:solidFill>
        <a:latin typeface="Tahoma" panose="020B0804030504040204" pitchFamily="34" charset="0"/>
        <a:ea typeface="宋体" pitchFamily="2" charset="-122"/>
        <a:cs typeface="+mn-cs"/>
      </a:defRPr>
    </a:lvl6pPr>
    <a:lvl7pPr marL="2743200" algn="l" defTabSz="914400" rtl="0" eaLnBrk="1" latinLnBrk="0" hangingPunct="1">
      <a:defRPr sz="2400" kern="1200">
        <a:solidFill>
          <a:schemeClr val="tx1"/>
        </a:solidFill>
        <a:latin typeface="Tahoma" panose="020B0804030504040204" pitchFamily="34" charset="0"/>
        <a:ea typeface="宋体" pitchFamily="2" charset="-122"/>
        <a:cs typeface="+mn-cs"/>
      </a:defRPr>
    </a:lvl7pPr>
    <a:lvl8pPr marL="3200400" algn="l" defTabSz="914400" rtl="0" eaLnBrk="1" latinLnBrk="0" hangingPunct="1">
      <a:defRPr sz="2400" kern="1200">
        <a:solidFill>
          <a:schemeClr val="tx1"/>
        </a:solidFill>
        <a:latin typeface="Tahoma" panose="020B0804030504040204" pitchFamily="34" charset="0"/>
        <a:ea typeface="宋体" pitchFamily="2" charset="-122"/>
        <a:cs typeface="+mn-cs"/>
      </a:defRPr>
    </a:lvl8pPr>
    <a:lvl9pPr marL="3657600" algn="l" defTabSz="914400" rtl="0" eaLnBrk="1" latinLnBrk="0" hangingPunct="1">
      <a:defRPr sz="2400" kern="1200">
        <a:solidFill>
          <a:schemeClr val="tx1"/>
        </a:solidFill>
        <a:latin typeface="Tahoma" panose="020B080403050404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qx" initials="w"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509" autoAdjust="0"/>
    <p:restoredTop sz="78779" autoAdjust="0"/>
  </p:normalViewPr>
  <p:slideViewPr>
    <p:cSldViewPr showGuides="1">
      <p:cViewPr varScale="1">
        <p:scale>
          <a:sx n="100" d="100"/>
          <a:sy n="100" d="100"/>
        </p:scale>
        <p:origin x="1530" y="78"/>
      </p:cViewPr>
      <p:guideLst>
        <p:guide orient="horz" pos="2160"/>
        <p:guide pos="289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4" Type="http://schemas.openxmlformats.org/officeDocument/2006/relationships/commentAuthors" Target="commentAuthors.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4.xml"/><Relationship Id="rId8" Type="http://schemas.openxmlformats.org/officeDocument/2006/relationships/slide" Target="slides/slide13.xml"/><Relationship Id="rId7" Type="http://schemas.openxmlformats.org/officeDocument/2006/relationships/slide" Target="slides/slide12.xml"/><Relationship Id="rId6" Type="http://schemas.openxmlformats.org/officeDocument/2006/relationships/slide" Target="slides/slide11.xml"/><Relationship Id="rId5" Type="http://schemas.openxmlformats.org/officeDocument/2006/relationships/slide" Target="slides/slide9.xml"/><Relationship Id="rId43" Type="http://schemas.openxmlformats.org/officeDocument/2006/relationships/slide" Target="slides/slide95.xml"/><Relationship Id="rId42" Type="http://schemas.openxmlformats.org/officeDocument/2006/relationships/slide" Target="slides/slide94.xml"/><Relationship Id="rId41" Type="http://schemas.openxmlformats.org/officeDocument/2006/relationships/slide" Target="slides/slide93.xml"/><Relationship Id="rId40" Type="http://schemas.openxmlformats.org/officeDocument/2006/relationships/slide" Target="slides/slide92.xml"/><Relationship Id="rId4" Type="http://schemas.openxmlformats.org/officeDocument/2006/relationships/slide" Target="slides/slide7.xml"/><Relationship Id="rId39" Type="http://schemas.openxmlformats.org/officeDocument/2006/relationships/slide" Target="slides/slide91.xml"/><Relationship Id="rId38" Type="http://schemas.openxmlformats.org/officeDocument/2006/relationships/slide" Target="slides/slide90.xml"/><Relationship Id="rId37" Type="http://schemas.openxmlformats.org/officeDocument/2006/relationships/slide" Target="slides/slide89.xml"/><Relationship Id="rId36" Type="http://schemas.openxmlformats.org/officeDocument/2006/relationships/slide" Target="slides/slide88.xml"/><Relationship Id="rId35" Type="http://schemas.openxmlformats.org/officeDocument/2006/relationships/slide" Target="slides/slide86.xml"/><Relationship Id="rId34" Type="http://schemas.openxmlformats.org/officeDocument/2006/relationships/slide" Target="slides/slide85.xml"/><Relationship Id="rId33" Type="http://schemas.openxmlformats.org/officeDocument/2006/relationships/slide" Target="slides/slide84.xml"/><Relationship Id="rId32" Type="http://schemas.openxmlformats.org/officeDocument/2006/relationships/slide" Target="slides/slide83.xml"/><Relationship Id="rId31" Type="http://schemas.openxmlformats.org/officeDocument/2006/relationships/slide" Target="slides/slide82.xml"/><Relationship Id="rId30" Type="http://schemas.openxmlformats.org/officeDocument/2006/relationships/slide" Target="slides/slide81.xml"/><Relationship Id="rId3" Type="http://schemas.openxmlformats.org/officeDocument/2006/relationships/slide" Target="slides/slide6.xml"/><Relationship Id="rId29" Type="http://schemas.openxmlformats.org/officeDocument/2006/relationships/slide" Target="slides/slide79.xml"/><Relationship Id="rId28" Type="http://schemas.openxmlformats.org/officeDocument/2006/relationships/slide" Target="slides/slide77.xml"/><Relationship Id="rId27" Type="http://schemas.openxmlformats.org/officeDocument/2006/relationships/slide" Target="slides/slide76.xml"/><Relationship Id="rId26" Type="http://schemas.openxmlformats.org/officeDocument/2006/relationships/slide" Target="slides/slide75.xml"/><Relationship Id="rId25" Type="http://schemas.openxmlformats.org/officeDocument/2006/relationships/slide" Target="slides/slide74.xml"/><Relationship Id="rId24" Type="http://schemas.openxmlformats.org/officeDocument/2006/relationships/slide" Target="slides/slide32.xml"/><Relationship Id="rId23" Type="http://schemas.openxmlformats.org/officeDocument/2006/relationships/slide" Target="slides/slide31.xml"/><Relationship Id="rId22" Type="http://schemas.openxmlformats.org/officeDocument/2006/relationships/slide" Target="slides/slide30.xml"/><Relationship Id="rId21" Type="http://schemas.openxmlformats.org/officeDocument/2006/relationships/slide" Target="slides/slide29.xml"/><Relationship Id="rId20" Type="http://schemas.openxmlformats.org/officeDocument/2006/relationships/slide" Target="slides/slide27.xml"/><Relationship Id="rId2" Type="http://schemas.openxmlformats.org/officeDocument/2006/relationships/slide" Target="slides/slide5.xml"/><Relationship Id="rId19" Type="http://schemas.openxmlformats.org/officeDocument/2006/relationships/slide" Target="slides/slide26.xml"/><Relationship Id="rId18" Type="http://schemas.openxmlformats.org/officeDocument/2006/relationships/slide" Target="slides/slide25.xml"/><Relationship Id="rId17" Type="http://schemas.openxmlformats.org/officeDocument/2006/relationships/slide" Target="slides/slide24.xml"/><Relationship Id="rId16" Type="http://schemas.openxmlformats.org/officeDocument/2006/relationships/slide" Target="slides/slide22.xml"/><Relationship Id="rId15" Type="http://schemas.openxmlformats.org/officeDocument/2006/relationships/slide" Target="slides/slide21.xml"/><Relationship Id="rId14" Type="http://schemas.openxmlformats.org/officeDocument/2006/relationships/slide" Target="slides/slide19.xml"/><Relationship Id="rId13" Type="http://schemas.openxmlformats.org/officeDocument/2006/relationships/slide" Target="slides/slide18.xml"/><Relationship Id="rId12" Type="http://schemas.openxmlformats.org/officeDocument/2006/relationships/slide" Target="slides/slide17.xml"/><Relationship Id="rId11" Type="http://schemas.openxmlformats.org/officeDocument/2006/relationships/slide" Target="slides/slide16.xml"/><Relationship Id="rId10" Type="http://schemas.openxmlformats.org/officeDocument/2006/relationships/slide" Target="slides/slide15.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8.png"/><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mn-ea"/>
              </a:defRPr>
            </a:lvl1pPr>
          </a:lstStyle>
          <a:p>
            <a:pPr>
              <a:defRPr/>
            </a:pPr>
            <a:endParaRPr lang="zh-CN" altLang="en-US"/>
          </a:p>
        </p:txBody>
      </p:sp>
      <p:sp>
        <p:nvSpPr>
          <p:cNvPr id="1853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defRPr>
            </a:lvl1pPr>
          </a:lstStyle>
          <a:p>
            <a:pPr>
              <a:defRPr/>
            </a:pPr>
            <a:endParaRPr lang="en-US" altLang="zh-CN"/>
          </a:p>
        </p:txBody>
      </p:sp>
      <p:sp>
        <p:nvSpPr>
          <p:cNvPr id="1853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mn-ea"/>
              </a:defRPr>
            </a:lvl1pPr>
          </a:lstStyle>
          <a:p>
            <a:pPr>
              <a:defRPr/>
            </a:pPr>
            <a:endParaRPr lang="en-US" altLang="zh-CN"/>
          </a:p>
        </p:txBody>
      </p:sp>
      <p:sp>
        <p:nvSpPr>
          <p:cNvPr id="1853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mn-ea"/>
              </a:defRPr>
            </a:lvl1pPr>
          </a:lstStyle>
          <a:p>
            <a:pPr>
              <a:defRPr/>
            </a:pPr>
            <a:fld id="{02E8BE3F-DF93-409B-9266-8F6A5F64938D}"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mn-ea"/>
              </a:defRPr>
            </a:lvl1pPr>
          </a:lstStyle>
          <a:p>
            <a:pPr>
              <a:defRPr/>
            </a:pPr>
            <a:endParaRPr lang="zh-CN" altLang="en-US"/>
          </a:p>
        </p:txBody>
      </p:sp>
      <p:sp>
        <p:nvSpPr>
          <p:cNvPr id="14848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defRPr>
            </a:lvl1pPr>
          </a:lstStyle>
          <a:p>
            <a:pPr>
              <a:defRPr/>
            </a:pPr>
            <a:endParaRPr lang="en-US" altLang="zh-CN"/>
          </a:p>
        </p:txBody>
      </p:sp>
      <p:sp>
        <p:nvSpPr>
          <p:cNvPr id="612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4848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4848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mn-ea"/>
              </a:defRPr>
            </a:lvl1pPr>
          </a:lstStyle>
          <a:p>
            <a:pPr>
              <a:defRPr/>
            </a:pPr>
            <a:endParaRPr lang="en-US" altLang="zh-CN"/>
          </a:p>
        </p:txBody>
      </p:sp>
      <p:sp>
        <p:nvSpPr>
          <p:cNvPr id="148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mn-ea"/>
              </a:defRPr>
            </a:lvl1pPr>
          </a:lstStyle>
          <a:p>
            <a:pPr>
              <a:defRPr/>
            </a:pPr>
            <a:fld id="{17570EEC-7445-49E3-AC83-578A2F2A643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4.xml.rels><?xml version="1.0" encoding="UTF-8" standalone="yes"?>
<Relationships xmlns="http://schemas.openxmlformats.org/package/2006/relationships"><Relationship Id="rId4" Type="http://schemas.openxmlformats.org/officeDocument/2006/relationships/hyperlink" Target="https://en.wikipedia.org/wiki/X.400" TargetMode="External"/><Relationship Id="rId3" Type="http://schemas.openxmlformats.org/officeDocument/2006/relationships/hyperlink" Target="https://en.wikipedia.org/wiki/Directory_service" TargetMode="External"/><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Times New Roman" panose="02020603050405020304" pitchFamily="18" charset="0"/>
                <a:ea typeface="+mn-ea"/>
                <a:cs typeface="+mn-cs"/>
              </a:rPr>
              <a:t>X.500</a:t>
            </a:r>
            <a:r>
              <a:rPr lang="en-US" altLang="zh-CN" sz="1200" b="0" i="0" kern="1200" dirty="0" smtClean="0">
                <a:solidFill>
                  <a:schemeClr val="tx1"/>
                </a:solidFill>
                <a:effectLst/>
                <a:latin typeface="Times New Roman" panose="02020603050405020304" pitchFamily="18" charset="0"/>
                <a:ea typeface="+mn-ea"/>
                <a:cs typeface="+mn-cs"/>
              </a:rPr>
              <a:t> is a series of computer networking standards covering electronic </a:t>
            </a:r>
            <a:r>
              <a:rPr lang="en-US" altLang="zh-CN" sz="1200" b="0" i="0" u="none" strike="noStrike" kern="1200" dirty="0" smtClean="0">
                <a:solidFill>
                  <a:schemeClr val="tx1"/>
                </a:solidFill>
                <a:effectLst/>
                <a:latin typeface="Times New Roman" panose="02020603050405020304" pitchFamily="18" charset="0"/>
                <a:ea typeface="+mn-ea"/>
                <a:cs typeface="+mn-cs"/>
                <a:hlinkClick r:id="rId3" tooltip="Directory service"/>
              </a:rPr>
              <a:t>directory services</a:t>
            </a:r>
            <a:r>
              <a:rPr lang="en-US" altLang="zh-CN" sz="1200" b="0" i="0" kern="1200" dirty="0" smtClean="0">
                <a:solidFill>
                  <a:schemeClr val="tx1"/>
                </a:solidFill>
                <a:effectLst/>
                <a:latin typeface="Times New Roman" panose="02020603050405020304" pitchFamily="18" charset="0"/>
                <a:ea typeface="+mn-ea"/>
                <a:cs typeface="+mn-cs"/>
              </a:rPr>
              <a:t>. The directory services were developed in order to support the requirements of </a:t>
            </a:r>
            <a:r>
              <a:rPr lang="en-US" altLang="zh-CN" sz="1200" b="0" i="0" u="none" strike="noStrike" kern="1200" dirty="0" smtClean="0">
                <a:solidFill>
                  <a:schemeClr val="tx1"/>
                </a:solidFill>
                <a:effectLst/>
                <a:latin typeface="Times New Roman" panose="02020603050405020304" pitchFamily="18" charset="0"/>
                <a:ea typeface="+mn-ea"/>
                <a:cs typeface="+mn-cs"/>
                <a:hlinkClick r:id="rId4" tooltip="X.400"/>
              </a:rPr>
              <a:t>X.400</a:t>
            </a:r>
            <a:r>
              <a:rPr lang="en-US" altLang="zh-CN" sz="1200" b="0" i="0" kern="1200" dirty="0" smtClean="0">
                <a:solidFill>
                  <a:schemeClr val="tx1"/>
                </a:solidFill>
                <a:effectLst/>
                <a:latin typeface="Times New Roman" panose="02020603050405020304" pitchFamily="18" charset="0"/>
                <a:ea typeface="+mn-ea"/>
                <a:cs typeface="+mn-cs"/>
              </a:rPr>
              <a:t> electronic mail exchange and name lookup.</a:t>
            </a:r>
            <a:endParaRPr lang="en-US" altLang="zh-CN" sz="1200" b="0" i="0" u="none" strike="noStrike" baseline="0" dirty="0" smtClean="0">
              <a:latin typeface="Times New Roman" panose="02020603050405020304" pitchFamily="18" charset="0"/>
            </a:endParaRPr>
          </a:p>
          <a:p>
            <a:r>
              <a:rPr lang="en-US" altLang="zh-CN" sz="1200" b="0" i="0" u="none" strike="noStrike" baseline="0" dirty="0" smtClean="0">
                <a:latin typeface="Times New Roman" panose="02020603050405020304" pitchFamily="18" charset="0"/>
              </a:rPr>
              <a:t>A Common Name is not a directory name in itself; it is a (possibly ambiguous) name by which the object is commonly known in some limited scope (such as an organization) and conforms to the naming conventions of the country or culture with which it is associated.</a:t>
            </a:r>
            <a:endParaRPr lang="zh-CN" altLang="en-US"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譬如拒绝服务攻击</a:t>
            </a:r>
            <a:endParaRPr lang="zh-CN" altLang="en-US" dirty="0"/>
          </a:p>
        </p:txBody>
      </p:sp>
      <p:sp>
        <p:nvSpPr>
          <p:cNvPr id="4" name="灯片编号占位符 3"/>
          <p:cNvSpPr>
            <a:spLocks noGrp="1"/>
          </p:cNvSpPr>
          <p:nvPr>
            <p:ph type="sldNum" sz="quarter" idx="10"/>
          </p:nvPr>
        </p:nvSpPr>
        <p:spPr/>
        <p:txBody>
          <a:bodyPr/>
          <a:lstStyle/>
          <a:p>
            <a:pPr>
              <a:defRPr/>
            </a:pPr>
            <a:fld id="{17570EEC-7445-49E3-AC83-578A2F2A643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fffffffffffff</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08E802D-0A99-4588-BA3B-DD00645C4D15}" type="slidenum">
              <a:rPr lang="zh-CN" altLang="en-US" smtClean="0"/>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20D1EF4-96E1-4D1F-9022-1DBBD72782E7}"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21F5416-2A14-497A-8306-EE9F3157ABD1}" type="slidenum">
              <a:rPr lang="zh-CN" altLang="en-US" smtClean="0"/>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lvl1pPr marL="457200" indent="-457200">
              <a:lnSpc>
                <a:spcPct val="100000"/>
              </a:lnSpc>
              <a:buFont typeface="Arial" panose="020B0604020202090204" pitchFamily="34" charset="0"/>
              <a:buChar char="•"/>
              <a:defRPr sz="2800"/>
            </a:lvl1pPr>
            <a:lvl2pPr>
              <a:lnSpc>
                <a:spcPct val="100000"/>
              </a:lnSpc>
              <a:defRPr sz="2400"/>
            </a:lvl2pPr>
            <a:lvl3pPr>
              <a:lnSpc>
                <a:spcPct val="100000"/>
              </a:lnSpc>
              <a:defRPr sz="2000"/>
            </a:lvl3pPr>
            <a:lvl4pPr>
              <a:lnSpc>
                <a:spcPct val="100000"/>
              </a:lnSpc>
              <a:defRPr sz="2000"/>
            </a:lvl4pPr>
            <a:lvl5pPr>
              <a:lnSpc>
                <a:spcPct val="100000"/>
              </a:lnSpc>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3EEE59CE-3E91-4F85-B542-02EF88E28DB9}" type="slidenum">
              <a:rPr lang="zh-CN" altLang="en-US" smtClean="0"/>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81439B3F-5337-4A9A-8ECF-21244C88169E}"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54B7F1A0-9458-45D8-926E-C87136E77BE8}"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2A13C8A0-689A-459D-A188-9687B5B3186B}" type="slidenum">
              <a:rPr lang="zh-CN" altLang="en-US"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04D4D571-C2AE-453F-9BB4-88EF1EFCFF6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478A674B-3D5D-46A1-862F-CE690E59FD5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ED7B18F-CE3B-4D88-8C2E-9B2E1E0CB672}"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A21F5416-2A14-497A-8306-EE9F3157ABD1}" type="slidenum">
              <a:rPr lang="zh-CN" altLang="en-US" smtClean="0"/>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 Id="rId3" Type="http://schemas.openxmlformats.org/officeDocument/2006/relationships/image" Target="../media/image2.wmf"/><Relationship Id="rId2" Type="http://schemas.openxmlformats.org/officeDocument/2006/relationships/image" Target="../media/image6.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8.png"/><Relationship Id="rId3" Type="http://schemas.openxmlformats.org/officeDocument/2006/relationships/oleObject" Target="../embeddings/oleObject3.bin"/><Relationship Id="rId2" Type="http://schemas.openxmlformats.org/officeDocument/2006/relationships/image" Target="../media/image7.png"/><Relationship Id="rId11" Type="http://schemas.openxmlformats.org/officeDocument/2006/relationships/notesSlide" Target="../notesSlides/notesSlide1.xml"/><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oleObject" Target="../embeddings/oleObject9.bin"/><Relationship Id="rId7" Type="http://schemas.openxmlformats.org/officeDocument/2006/relationships/oleObject" Target="../embeddings/oleObject8.bin"/><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7.png"/><Relationship Id="rId3" Type="http://schemas.openxmlformats.org/officeDocument/2006/relationships/oleObject" Target="../embeddings/oleObject5.bin"/><Relationship Id="rId2" Type="http://schemas.openxmlformats.org/officeDocument/2006/relationships/image" Target="../media/image10.wmf"/><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oleObject" Target="../embeddings/oleObject13.bin"/><Relationship Id="rId11" Type="http://schemas.openxmlformats.org/officeDocument/2006/relationships/oleObject" Target="../embeddings/oleObject12.bin"/><Relationship Id="rId10" Type="http://schemas.openxmlformats.org/officeDocument/2006/relationships/oleObject" Target="../embeddings/oleObject11.bin"/><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https://www.ssl.com/repository/"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oleObject" Target="../embeddings/oleObject17.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oleObject" Target="../embeddings/oleObject1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19.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oleObject" Target="../embeddings/oleObject20.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1" name="Rectangle 2"/>
          <p:cNvSpPr>
            <a:spLocks noGrp="1" noChangeArrowheads="1"/>
          </p:cNvSpPr>
          <p:nvPr>
            <p:ph type="ctrTitle"/>
          </p:nvPr>
        </p:nvSpPr>
        <p:spPr/>
        <p:txBody>
          <a:bodyPr/>
          <a:lstStyle/>
          <a:p>
            <a:pPr algn="ctr"/>
            <a:r>
              <a:rPr lang="en-US" altLang="zh-CN" sz="5400" dirty="0">
                <a:solidFill>
                  <a:srgbClr val="000000">
                    <a:lumMod val="85000"/>
                    <a:lumOff val="15000"/>
                  </a:srgbClr>
                </a:solidFill>
                <a:ea typeface="宋体" pitchFamily="2" charset="-122"/>
              </a:rPr>
              <a:t>PKI</a:t>
            </a:r>
            <a:r>
              <a:rPr lang="zh-CN" altLang="en-US" sz="5400" dirty="0">
                <a:solidFill>
                  <a:srgbClr val="000000">
                    <a:lumMod val="85000"/>
                    <a:lumOff val="15000"/>
                  </a:srgbClr>
                </a:solidFill>
                <a:ea typeface="宋体" pitchFamily="2" charset="-122"/>
              </a:rPr>
              <a:t>技术</a:t>
            </a:r>
            <a:r>
              <a:rPr lang="en-US" altLang="zh-CN" sz="5400" dirty="0">
                <a:solidFill>
                  <a:srgbClr val="000000">
                    <a:lumMod val="85000"/>
                    <a:lumOff val="15000"/>
                  </a:srgbClr>
                </a:solidFill>
                <a:ea typeface="宋体" pitchFamily="2" charset="-122"/>
              </a:rPr>
              <a:t>-PKI</a:t>
            </a:r>
            <a:r>
              <a:rPr lang="zh-CN" altLang="en-US" sz="5400" dirty="0">
                <a:solidFill>
                  <a:srgbClr val="000000">
                    <a:lumMod val="85000"/>
                    <a:lumOff val="15000"/>
                  </a:srgbClr>
                </a:solidFill>
                <a:ea typeface="宋体" pitchFamily="2" charset="-122"/>
              </a:rPr>
              <a:t>系统基本结构</a:t>
            </a:r>
            <a:br>
              <a:rPr lang="en-US" altLang="zh-CN" sz="5400" dirty="0">
                <a:solidFill>
                  <a:srgbClr val="000000">
                    <a:lumMod val="85000"/>
                    <a:lumOff val="15000"/>
                  </a:srgbClr>
                </a:solidFill>
                <a:ea typeface="宋体" pitchFamily="2" charset="-122"/>
              </a:rPr>
            </a:br>
            <a:r>
              <a:rPr lang="zh-CN" altLang="en-US" sz="4800" dirty="0">
                <a:solidFill>
                  <a:srgbClr val="000000">
                    <a:lumMod val="65000"/>
                    <a:lumOff val="35000"/>
                  </a:srgbClr>
                </a:solidFill>
                <a:ea typeface="宋体" pitchFamily="2" charset="-122"/>
              </a:rPr>
              <a:t>网络认证技术</a:t>
            </a:r>
            <a:br>
              <a:rPr lang="en-US" altLang="zh-CN" sz="4800" dirty="0">
                <a:solidFill>
                  <a:srgbClr val="000000">
                    <a:lumMod val="65000"/>
                    <a:lumOff val="35000"/>
                  </a:srgbClr>
                </a:solidFill>
                <a:ea typeface="宋体" pitchFamily="2" charset="-122"/>
              </a:rPr>
            </a:br>
            <a:endParaRPr lang="zh-CN" altLang="en-US" dirty="0" smtClean="0">
              <a:ea typeface="宋体" pitchFamily="2" charset="-122"/>
            </a:endParaRPr>
          </a:p>
        </p:txBody>
      </p:sp>
      <p:sp>
        <p:nvSpPr>
          <p:cNvPr id="614402" name="Rectangle 3"/>
          <p:cNvSpPr>
            <a:spLocks noGrp="1" noChangeArrowheads="1"/>
          </p:cNvSpPr>
          <p:nvPr>
            <p:ph type="subTitle" idx="1"/>
          </p:nvPr>
        </p:nvSpPr>
        <p:spPr/>
        <p:txBody>
          <a:bodyPr/>
          <a:lstStyle/>
          <a:p>
            <a:pPr eaLnBrk="1" hangingPunct="1"/>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1026"/>
          <p:cNvSpPr>
            <a:spLocks noGrp="1" noChangeArrowheads="1"/>
          </p:cNvSpPr>
          <p:nvPr>
            <p:ph type="title"/>
          </p:nvPr>
        </p:nvSpPr>
        <p:spPr/>
        <p:txBody>
          <a:bodyPr/>
          <a:lstStyle/>
          <a:p>
            <a:pPr eaLnBrk="1" hangingPunct="1"/>
            <a:r>
              <a:rPr lang="zh-CN" altLang="en-US" smtClean="0">
                <a:ea typeface="宋体" pitchFamily="2" charset="-122"/>
              </a:rPr>
              <a:t>公开的方式</a:t>
            </a:r>
            <a:endParaRPr lang="zh-CN" altLang="en-US" smtClean="0">
              <a:ea typeface="宋体" pitchFamily="2" charset="-122"/>
            </a:endParaRPr>
          </a:p>
        </p:txBody>
      </p:sp>
      <p:sp>
        <p:nvSpPr>
          <p:cNvPr id="624643" name="Rectangle 1027"/>
          <p:cNvSpPr>
            <a:spLocks noGrp="1" noChangeArrowheads="1"/>
          </p:cNvSpPr>
          <p:nvPr>
            <p:ph idx="1"/>
          </p:nvPr>
        </p:nvSpPr>
        <p:spPr/>
        <p:txBody>
          <a:bodyPr/>
          <a:lstStyle/>
          <a:p>
            <a:pPr eaLnBrk="1" hangingPunct="1"/>
            <a:r>
              <a:rPr lang="zh-CN" altLang="en-US" dirty="0" smtClean="0">
                <a:ea typeface="宋体" pitchFamily="2" charset="-122"/>
              </a:rPr>
              <a:t>在网络上，有各种公开信息的方式</a:t>
            </a:r>
            <a:endParaRPr lang="zh-CN" altLang="en-US" dirty="0" smtClean="0">
              <a:ea typeface="宋体" pitchFamily="2" charset="-122"/>
            </a:endParaRPr>
          </a:p>
          <a:p>
            <a:pPr lvl="1" eaLnBrk="1" hangingPunct="1"/>
            <a:r>
              <a:rPr lang="en-US" altLang="zh-CN" dirty="0" smtClean="0">
                <a:ea typeface="宋体" pitchFamily="2" charset="-122"/>
              </a:rPr>
              <a:t>WWW</a:t>
            </a:r>
            <a:r>
              <a:rPr lang="zh-CN" altLang="en-US" dirty="0" smtClean="0">
                <a:ea typeface="宋体" pitchFamily="2" charset="-122"/>
              </a:rPr>
              <a:t>网站</a:t>
            </a:r>
            <a:endParaRPr lang="zh-CN" altLang="en-US" dirty="0" smtClean="0">
              <a:ea typeface="宋体" pitchFamily="2" charset="-122"/>
            </a:endParaRPr>
          </a:p>
          <a:p>
            <a:pPr lvl="1" eaLnBrk="1" hangingPunct="1"/>
            <a:r>
              <a:rPr lang="en-US" altLang="zh-CN" dirty="0" smtClean="0">
                <a:ea typeface="宋体" pitchFamily="2" charset="-122"/>
              </a:rPr>
              <a:t>BBS</a:t>
            </a:r>
            <a:endParaRPr lang="zh-CN" altLang="en-US" dirty="0" smtClean="0">
              <a:ea typeface="宋体" pitchFamily="2" charset="-122"/>
            </a:endParaRPr>
          </a:p>
          <a:p>
            <a:pPr lvl="1" eaLnBrk="1" hangingPunct="1"/>
            <a:r>
              <a:rPr lang="en-US" altLang="zh-CN" dirty="0" smtClean="0">
                <a:ea typeface="宋体" pitchFamily="2" charset="-122"/>
              </a:rPr>
              <a:t>Blog</a:t>
            </a:r>
            <a:endParaRPr lang="en-US" altLang="zh-CN" dirty="0" smtClean="0">
              <a:ea typeface="宋体" pitchFamily="2" charset="-122"/>
            </a:endParaRPr>
          </a:p>
          <a:p>
            <a:pPr lvl="1" eaLnBrk="1" hangingPunct="1"/>
            <a:r>
              <a:rPr lang="zh-CN" altLang="en-US" dirty="0" smtClean="0">
                <a:ea typeface="宋体" pitchFamily="2" charset="-122"/>
              </a:rPr>
              <a:t>朋友圈等</a:t>
            </a:r>
            <a:endParaRPr lang="en-US" altLang="zh-CN" dirty="0" smtClean="0">
              <a:ea typeface="宋体" pitchFamily="2" charset="-122"/>
            </a:endParaRPr>
          </a:p>
          <a:p>
            <a:pPr lvl="1" eaLnBrk="1" hangingPunct="1"/>
            <a:r>
              <a:rPr lang="zh-CN" altLang="en-US" dirty="0" smtClean="0">
                <a:ea typeface="宋体" pitchFamily="2" charset="-122"/>
              </a:rPr>
              <a:t>都是很流行的方式，是否可行？</a:t>
            </a:r>
            <a:endParaRPr lang="zh-CN" altLang="en-US" dirty="0" smtClean="0">
              <a:ea typeface="宋体" pitchFamily="2" charset="-122"/>
            </a:endParaRPr>
          </a:p>
          <a:p>
            <a:pPr lvl="2" eaLnBrk="1" hangingPunct="1"/>
            <a:r>
              <a:rPr lang="zh-CN" altLang="en-US" dirty="0" smtClean="0">
                <a:ea typeface="宋体" pitchFamily="2" charset="-122"/>
              </a:rPr>
              <a:t>流行，但是——可信？</a:t>
            </a:r>
            <a:endParaRPr lang="zh-CN" altLang="en-US" dirty="0" smtClean="0">
              <a:ea typeface="宋体" pitchFamily="2" charset="-122"/>
            </a:endParaRPr>
          </a:p>
          <a:p>
            <a:pPr lvl="2" eaLnBrk="1" hangingPunct="1"/>
            <a:r>
              <a:rPr lang="zh-CN" altLang="en-US" dirty="0" smtClean="0">
                <a:ea typeface="宋体" pitchFamily="2" charset="-122"/>
              </a:rPr>
              <a:t>这些应用系统还需要从</a:t>
            </a:r>
            <a:r>
              <a:rPr lang="en-US" altLang="zh-CN" dirty="0" smtClean="0">
                <a:ea typeface="宋体" pitchFamily="2" charset="-122"/>
              </a:rPr>
              <a:t>PKI</a:t>
            </a:r>
            <a:r>
              <a:rPr lang="zh-CN" altLang="en-US" dirty="0" smtClean="0">
                <a:ea typeface="宋体" pitchFamily="2" charset="-122"/>
              </a:rPr>
              <a:t>获得安全服务，自身不可信</a:t>
            </a:r>
            <a:endParaRPr lang="zh-CN" altLang="en-US" dirty="0" smtClean="0">
              <a:ea typeface="宋体" pitchFamily="2" charset="-122"/>
            </a:endParaRPr>
          </a:p>
        </p:txBody>
      </p:sp>
      <p:sp>
        <p:nvSpPr>
          <p:cNvPr id="624641" name="灯片编号占位符 5"/>
          <p:cNvSpPr>
            <a:spLocks noGrp="1"/>
          </p:cNvSpPr>
          <p:nvPr>
            <p:ph type="sldNum" sz="quarter" idx="12"/>
          </p:nvPr>
        </p:nvSpPr>
        <p:spPr>
          <a:noFill/>
        </p:spPr>
        <p:txBody>
          <a:bodyPr/>
          <a:lstStyle/>
          <a:p>
            <a:fld id="{81D5300F-9D64-45E7-90E0-A259B17AD46A}"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pPr eaLnBrk="1" hangingPunct="1"/>
            <a:r>
              <a:rPr lang="zh-CN" altLang="en-US" smtClean="0">
                <a:ea typeface="宋体" pitchFamily="2" charset="-122"/>
              </a:rPr>
              <a:t>引入</a:t>
            </a:r>
            <a:r>
              <a:rPr lang="en-US" altLang="zh-CN" smtClean="0">
                <a:ea typeface="宋体" pitchFamily="2" charset="-122"/>
              </a:rPr>
              <a:t>CA</a:t>
            </a:r>
            <a:endParaRPr lang="en-US" altLang="zh-CN" smtClean="0">
              <a:ea typeface="宋体" pitchFamily="2" charset="-122"/>
            </a:endParaRPr>
          </a:p>
        </p:txBody>
      </p:sp>
      <p:sp>
        <p:nvSpPr>
          <p:cNvPr id="625667" name="Rectangle 3"/>
          <p:cNvSpPr>
            <a:spLocks noGrp="1" noChangeArrowheads="1"/>
          </p:cNvSpPr>
          <p:nvPr>
            <p:ph idx="1"/>
          </p:nvPr>
        </p:nvSpPr>
        <p:spPr/>
        <p:txBody>
          <a:bodyPr/>
          <a:lstStyle/>
          <a:p>
            <a:pPr eaLnBrk="1" hangingPunct="1">
              <a:lnSpc>
                <a:spcPct val="90000"/>
              </a:lnSpc>
            </a:pPr>
            <a:r>
              <a:rPr lang="zh-CN" altLang="en-US" dirty="0" smtClean="0">
                <a:ea typeface="宋体" pitchFamily="2" charset="-122"/>
              </a:rPr>
              <a:t>权威的第三方，就称为</a:t>
            </a:r>
            <a:r>
              <a:rPr lang="en-US" altLang="zh-CN" dirty="0" smtClean="0">
                <a:ea typeface="宋体" pitchFamily="2" charset="-122"/>
              </a:rPr>
              <a:t>CA</a:t>
            </a:r>
            <a:endParaRPr lang="en-US" altLang="zh-CN" dirty="0" smtClean="0">
              <a:ea typeface="宋体" pitchFamily="2" charset="-122"/>
            </a:endParaRPr>
          </a:p>
          <a:p>
            <a:pPr lvl="1" eaLnBrk="1" hangingPunct="1">
              <a:lnSpc>
                <a:spcPct val="90000"/>
              </a:lnSpc>
            </a:pPr>
            <a:r>
              <a:rPr lang="en-US" altLang="zh-CN" dirty="0" smtClean="0">
                <a:ea typeface="宋体" pitchFamily="2" charset="-122"/>
              </a:rPr>
              <a:t>Certification Authority</a:t>
            </a:r>
            <a:endParaRPr lang="en-US" altLang="zh-CN" dirty="0" smtClean="0">
              <a:ea typeface="宋体" pitchFamily="2" charset="-122"/>
            </a:endParaRPr>
          </a:p>
          <a:p>
            <a:pPr eaLnBrk="1" hangingPunct="1">
              <a:lnSpc>
                <a:spcPct val="90000"/>
              </a:lnSpc>
            </a:pPr>
            <a:r>
              <a:rPr lang="en-US" altLang="zh-CN" dirty="0" smtClean="0">
                <a:ea typeface="宋体" pitchFamily="2" charset="-122"/>
              </a:rPr>
              <a:t>CA</a:t>
            </a:r>
            <a:r>
              <a:rPr lang="zh-CN" altLang="en-US" dirty="0" smtClean="0">
                <a:ea typeface="宋体" pitchFamily="2" charset="-122"/>
              </a:rPr>
              <a:t>的发布过程，同样也有安全需求</a:t>
            </a:r>
            <a:endParaRPr lang="zh-CN" altLang="en-US" dirty="0" smtClean="0">
              <a:ea typeface="宋体" pitchFamily="2" charset="-122"/>
            </a:endParaRPr>
          </a:p>
          <a:p>
            <a:pPr lvl="1" eaLnBrk="1" hangingPunct="1">
              <a:lnSpc>
                <a:spcPct val="90000"/>
              </a:lnSpc>
            </a:pPr>
            <a:r>
              <a:rPr lang="zh-CN" altLang="en-US" dirty="0" smtClean="0">
                <a:ea typeface="宋体" pitchFamily="2" charset="-122"/>
              </a:rPr>
              <a:t>机密性－不需要！公钥</a:t>
            </a:r>
            <a:endParaRPr lang="zh-CN" altLang="en-US" dirty="0" smtClean="0">
              <a:ea typeface="宋体" pitchFamily="2" charset="-122"/>
            </a:endParaRPr>
          </a:p>
          <a:p>
            <a:pPr lvl="1" eaLnBrk="1" hangingPunct="1">
              <a:lnSpc>
                <a:spcPct val="90000"/>
              </a:lnSpc>
            </a:pPr>
            <a:r>
              <a:rPr lang="zh-CN" altLang="en-US" dirty="0">
                <a:ea typeface="宋体" pitchFamily="2" charset="-122"/>
              </a:rPr>
              <a:t>鉴别</a:t>
            </a:r>
            <a:r>
              <a:rPr lang="zh-CN" altLang="en-US" dirty="0" smtClean="0">
                <a:ea typeface="宋体" pitchFamily="2" charset="-122"/>
              </a:rPr>
              <a:t>（真实性）－</a:t>
            </a:r>
            <a:r>
              <a:rPr lang="zh-CN" altLang="en-US" b="1" dirty="0" smtClean="0">
                <a:ea typeface="宋体" pitchFamily="2" charset="-122"/>
              </a:rPr>
              <a:t>数据源鉴别</a:t>
            </a:r>
            <a:r>
              <a:rPr lang="zh-CN" altLang="en-US" dirty="0" smtClean="0">
                <a:ea typeface="宋体" pitchFamily="2" charset="-122"/>
              </a:rPr>
              <a:t>，的确来自</a:t>
            </a:r>
            <a:r>
              <a:rPr lang="en-US" altLang="zh-CN" dirty="0" smtClean="0">
                <a:ea typeface="宋体" pitchFamily="2" charset="-122"/>
              </a:rPr>
              <a:t>CA</a:t>
            </a:r>
            <a:endParaRPr lang="en-US" altLang="zh-CN" dirty="0" smtClean="0">
              <a:ea typeface="宋体" pitchFamily="2" charset="-122"/>
            </a:endParaRPr>
          </a:p>
          <a:p>
            <a:pPr lvl="1" eaLnBrk="1" hangingPunct="1">
              <a:lnSpc>
                <a:spcPct val="90000"/>
              </a:lnSpc>
            </a:pPr>
            <a:r>
              <a:rPr lang="zh-CN" altLang="en-US" b="1" dirty="0" smtClean="0">
                <a:ea typeface="宋体" pitchFamily="2" charset="-122"/>
              </a:rPr>
              <a:t>完整性</a:t>
            </a:r>
            <a:r>
              <a:rPr lang="zh-CN" altLang="en-US" dirty="0" smtClean="0">
                <a:ea typeface="宋体" pitchFamily="2" charset="-122"/>
              </a:rPr>
              <a:t>－发布的信息没有被篡改</a:t>
            </a:r>
            <a:endParaRPr lang="zh-CN" altLang="en-US" dirty="0" smtClean="0">
              <a:ea typeface="宋体" pitchFamily="2" charset="-122"/>
            </a:endParaRPr>
          </a:p>
          <a:p>
            <a:pPr lvl="1" eaLnBrk="1" hangingPunct="1">
              <a:lnSpc>
                <a:spcPct val="90000"/>
              </a:lnSpc>
            </a:pPr>
            <a:r>
              <a:rPr lang="zh-CN" altLang="en-US" b="1" dirty="0" smtClean="0">
                <a:ea typeface="宋体" pitchFamily="2" charset="-122"/>
              </a:rPr>
              <a:t>非否认</a:t>
            </a:r>
            <a:r>
              <a:rPr lang="zh-CN" altLang="en-US" dirty="0" smtClean="0">
                <a:ea typeface="宋体" pitchFamily="2" charset="-122"/>
              </a:rPr>
              <a:t>－</a:t>
            </a:r>
            <a:r>
              <a:rPr lang="en-US" altLang="zh-CN" dirty="0" smtClean="0">
                <a:ea typeface="宋体" pitchFamily="2" charset="-122"/>
              </a:rPr>
              <a:t>CA</a:t>
            </a:r>
            <a:r>
              <a:rPr lang="zh-CN" altLang="en-US" dirty="0" smtClean="0">
                <a:ea typeface="宋体" pitchFamily="2" charset="-122"/>
              </a:rPr>
              <a:t>发布之后，不能否认</a:t>
            </a:r>
            <a:endParaRPr lang="zh-CN" altLang="en-US" dirty="0" smtClean="0">
              <a:ea typeface="宋体" pitchFamily="2" charset="-122"/>
            </a:endParaRPr>
          </a:p>
          <a:p>
            <a:pPr lvl="2" eaLnBrk="1" hangingPunct="1">
              <a:lnSpc>
                <a:spcPct val="90000"/>
              </a:lnSpc>
            </a:pPr>
            <a:r>
              <a:rPr lang="en-US" altLang="zh-CN" dirty="0" smtClean="0">
                <a:ea typeface="宋体" pitchFamily="2" charset="-122"/>
              </a:rPr>
              <a:t>CA</a:t>
            </a:r>
            <a:r>
              <a:rPr lang="zh-CN" altLang="en-US" dirty="0" smtClean="0">
                <a:ea typeface="宋体" pitchFamily="2" charset="-122"/>
              </a:rPr>
              <a:t>需要承担因为发布错误而带来的损失</a:t>
            </a:r>
            <a:endParaRPr lang="zh-CN" altLang="en-US" dirty="0" smtClean="0">
              <a:ea typeface="宋体" pitchFamily="2" charset="-122"/>
            </a:endParaRPr>
          </a:p>
        </p:txBody>
      </p:sp>
      <p:sp>
        <p:nvSpPr>
          <p:cNvPr id="625665" name="灯片编号占位符 5"/>
          <p:cNvSpPr>
            <a:spLocks noGrp="1"/>
          </p:cNvSpPr>
          <p:nvPr>
            <p:ph type="sldNum" sz="quarter" idx="12"/>
          </p:nvPr>
        </p:nvSpPr>
        <p:spPr>
          <a:noFill/>
        </p:spPr>
        <p:txBody>
          <a:bodyPr/>
          <a:lstStyle/>
          <a:p>
            <a:fld id="{DD195570-7594-40B3-B6E4-C3B24381C350}"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1026"/>
          <p:cNvSpPr>
            <a:spLocks noGrp="1" noChangeArrowheads="1"/>
          </p:cNvSpPr>
          <p:nvPr>
            <p:ph type="title"/>
          </p:nvPr>
        </p:nvSpPr>
        <p:spPr/>
        <p:txBody>
          <a:bodyPr/>
          <a:lstStyle/>
          <a:p>
            <a:pPr eaLnBrk="1" hangingPunct="1"/>
            <a:r>
              <a:rPr lang="zh-CN" altLang="en-US" smtClean="0">
                <a:ea typeface="宋体" pitchFamily="2" charset="-122"/>
              </a:rPr>
              <a:t>安全需求</a:t>
            </a:r>
            <a:endParaRPr lang="zh-CN" altLang="en-US" smtClean="0">
              <a:ea typeface="宋体" pitchFamily="2" charset="-122"/>
            </a:endParaRPr>
          </a:p>
        </p:txBody>
      </p:sp>
      <p:sp>
        <p:nvSpPr>
          <p:cNvPr id="626691" name="Rectangle 1027"/>
          <p:cNvSpPr>
            <a:spLocks noGrp="1" noChangeArrowheads="1"/>
          </p:cNvSpPr>
          <p:nvPr>
            <p:ph idx="1"/>
          </p:nvPr>
        </p:nvSpPr>
        <p:spPr/>
        <p:txBody>
          <a:bodyPr/>
          <a:lstStyle/>
          <a:p>
            <a:pPr eaLnBrk="1" hangingPunct="1"/>
            <a:r>
              <a:rPr lang="zh-CN" altLang="en-US" dirty="0" smtClean="0">
                <a:ea typeface="宋体" pitchFamily="2" charset="-122"/>
              </a:rPr>
              <a:t>机密性</a:t>
            </a:r>
            <a:endParaRPr lang="zh-CN" altLang="en-US" dirty="0" smtClean="0">
              <a:ea typeface="宋体" pitchFamily="2" charset="-122"/>
            </a:endParaRPr>
          </a:p>
          <a:p>
            <a:pPr eaLnBrk="1" hangingPunct="1"/>
            <a:r>
              <a:rPr lang="zh-CN" altLang="en-US" dirty="0">
                <a:solidFill>
                  <a:schemeClr val="hlink"/>
                </a:solidFill>
                <a:ea typeface="宋体" pitchFamily="2" charset="-122"/>
              </a:rPr>
              <a:t>鉴别</a:t>
            </a:r>
            <a:r>
              <a:rPr lang="zh-CN" altLang="en-US" dirty="0" smtClean="0">
                <a:solidFill>
                  <a:schemeClr val="hlink"/>
                </a:solidFill>
                <a:ea typeface="宋体" pitchFamily="2" charset="-122"/>
              </a:rPr>
              <a:t>－身份鉴别、数据源鉴别</a:t>
            </a:r>
            <a:endParaRPr lang="zh-CN" altLang="en-US" dirty="0" smtClean="0">
              <a:solidFill>
                <a:schemeClr val="hlink"/>
              </a:solidFill>
              <a:ea typeface="宋体" pitchFamily="2" charset="-122"/>
            </a:endParaRPr>
          </a:p>
          <a:p>
            <a:pPr lvl="1" eaLnBrk="1" hangingPunct="1"/>
            <a:r>
              <a:rPr lang="zh-CN" altLang="en-US" dirty="0" smtClean="0">
                <a:solidFill>
                  <a:schemeClr val="hlink"/>
                </a:solidFill>
                <a:ea typeface="宋体" pitchFamily="2" charset="-122"/>
              </a:rPr>
              <a:t>公钥密码学如何实现</a:t>
            </a:r>
            <a:r>
              <a:rPr lang="zh-CN" altLang="en-US" dirty="0">
                <a:solidFill>
                  <a:schemeClr val="hlink"/>
                </a:solidFill>
                <a:ea typeface="宋体" pitchFamily="2" charset="-122"/>
              </a:rPr>
              <a:t>鉴别</a:t>
            </a:r>
            <a:r>
              <a:rPr lang="zh-CN" altLang="en-US" dirty="0" smtClean="0">
                <a:solidFill>
                  <a:schemeClr val="hlink"/>
                </a:solidFill>
                <a:ea typeface="宋体" pitchFamily="2" charset="-122"/>
              </a:rPr>
              <a:t>？</a:t>
            </a:r>
            <a:endParaRPr lang="zh-CN" altLang="en-US" dirty="0" smtClean="0">
              <a:solidFill>
                <a:schemeClr val="hlink"/>
              </a:solidFill>
              <a:ea typeface="宋体" pitchFamily="2" charset="-122"/>
            </a:endParaRPr>
          </a:p>
          <a:p>
            <a:pPr eaLnBrk="1" hangingPunct="1"/>
            <a:r>
              <a:rPr lang="zh-CN" altLang="en-US" dirty="0" smtClean="0">
                <a:ea typeface="宋体" pitchFamily="2" charset="-122"/>
              </a:rPr>
              <a:t>完整性</a:t>
            </a:r>
            <a:endParaRPr lang="zh-CN" altLang="en-US" dirty="0" smtClean="0">
              <a:ea typeface="宋体" pitchFamily="2" charset="-122"/>
            </a:endParaRPr>
          </a:p>
          <a:p>
            <a:pPr eaLnBrk="1" hangingPunct="1"/>
            <a:r>
              <a:rPr lang="zh-CN" altLang="en-US" dirty="0" smtClean="0">
                <a:ea typeface="宋体" pitchFamily="2" charset="-122"/>
              </a:rPr>
              <a:t>非否认</a:t>
            </a:r>
            <a:endParaRPr lang="zh-CN" altLang="en-US" dirty="0" smtClean="0">
              <a:ea typeface="宋体" pitchFamily="2" charset="-122"/>
            </a:endParaRPr>
          </a:p>
        </p:txBody>
      </p:sp>
      <p:sp>
        <p:nvSpPr>
          <p:cNvPr id="626689" name="灯片编号占位符 5"/>
          <p:cNvSpPr>
            <a:spLocks noGrp="1"/>
          </p:cNvSpPr>
          <p:nvPr>
            <p:ph type="sldNum" sz="quarter" idx="12"/>
          </p:nvPr>
        </p:nvSpPr>
        <p:spPr>
          <a:noFill/>
        </p:spPr>
        <p:txBody>
          <a:bodyPr/>
          <a:lstStyle/>
          <a:p>
            <a:fld id="{A376CDEF-0420-416D-80B9-14EA054E4CEC}"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8" name="Rectangle 2"/>
          <p:cNvSpPr>
            <a:spLocks noGrp="1" noChangeArrowheads="1"/>
          </p:cNvSpPr>
          <p:nvPr>
            <p:ph type="title"/>
          </p:nvPr>
        </p:nvSpPr>
        <p:spPr/>
        <p:txBody>
          <a:bodyPr/>
          <a:lstStyle/>
          <a:p>
            <a:pPr eaLnBrk="1" hangingPunct="1"/>
            <a:r>
              <a:rPr lang="zh-CN" altLang="en-US" dirty="0" smtClean="0">
                <a:ea typeface="宋体" pitchFamily="2" charset="-122"/>
              </a:rPr>
              <a:t>身份</a:t>
            </a:r>
            <a:r>
              <a:rPr lang="zh-CN" altLang="en-US" dirty="0">
                <a:ea typeface="宋体" pitchFamily="2" charset="-122"/>
              </a:rPr>
              <a:t>鉴别</a:t>
            </a:r>
            <a:endParaRPr lang="zh-CN" altLang="en-US" dirty="0" smtClean="0">
              <a:ea typeface="宋体" pitchFamily="2" charset="-122"/>
            </a:endParaRPr>
          </a:p>
        </p:txBody>
      </p:sp>
      <p:sp>
        <p:nvSpPr>
          <p:cNvPr id="528389" name="Rectangle 3"/>
          <p:cNvSpPr>
            <a:spLocks noGrp="1" noChangeArrowheads="1"/>
          </p:cNvSpPr>
          <p:nvPr>
            <p:ph idx="1"/>
          </p:nvPr>
        </p:nvSpPr>
        <p:spPr/>
        <p:txBody>
          <a:bodyPr/>
          <a:lstStyle/>
          <a:p>
            <a:pPr eaLnBrk="1" hangingPunct="1"/>
            <a:r>
              <a:rPr lang="zh-CN" altLang="en-US" sz="2800" dirty="0" smtClean="0">
                <a:ea typeface="宋体" pitchFamily="2" charset="-122"/>
              </a:rPr>
              <a:t>服务器要</a:t>
            </a:r>
            <a:r>
              <a:rPr lang="zh-CN" altLang="en-US" sz="2800" dirty="0">
                <a:ea typeface="宋体" pitchFamily="2" charset="-122"/>
              </a:rPr>
              <a:t>鉴别</a:t>
            </a:r>
            <a:r>
              <a:rPr lang="en-US" altLang="zh-CN" sz="2800" dirty="0" smtClean="0">
                <a:ea typeface="宋体" pitchFamily="2" charset="-122"/>
              </a:rPr>
              <a:t>Bob，</a:t>
            </a:r>
            <a:r>
              <a:rPr lang="zh-CN" altLang="en-US" sz="2800" dirty="0" smtClean="0">
                <a:ea typeface="宋体" pitchFamily="2" charset="-122"/>
              </a:rPr>
              <a:t>就要求通信实体展示某种“只有</a:t>
            </a:r>
            <a:r>
              <a:rPr lang="en-US" altLang="zh-CN" sz="2800" dirty="0" smtClean="0">
                <a:ea typeface="宋体" pitchFamily="2" charset="-122"/>
              </a:rPr>
              <a:t>Bob</a:t>
            </a:r>
            <a:r>
              <a:rPr lang="zh-CN" altLang="en-US" sz="2800" dirty="0" smtClean="0">
                <a:ea typeface="宋体" pitchFamily="2" charset="-122"/>
              </a:rPr>
              <a:t>知道、其他人都不知道”的信息</a:t>
            </a:r>
            <a:endParaRPr lang="zh-CN" altLang="en-US" sz="2800" dirty="0" smtClean="0">
              <a:ea typeface="宋体" pitchFamily="2" charset="-122"/>
            </a:endParaRPr>
          </a:p>
          <a:p>
            <a:pPr lvl="1" eaLnBrk="1" hangingPunct="1"/>
            <a:r>
              <a:rPr lang="en-US" altLang="zh-CN" sz="2400" dirty="0" smtClean="0">
                <a:ea typeface="宋体" pitchFamily="2" charset="-122"/>
              </a:rPr>
              <a:t>Bob</a:t>
            </a:r>
            <a:r>
              <a:rPr lang="zh-CN" altLang="en-US" sz="2400" dirty="0" smtClean="0">
                <a:ea typeface="宋体" pitchFamily="2" charset="-122"/>
              </a:rPr>
              <a:t>的私钥，只有</a:t>
            </a:r>
            <a:r>
              <a:rPr lang="en-US" altLang="zh-CN" sz="2400" dirty="0" smtClean="0">
                <a:ea typeface="宋体" pitchFamily="2" charset="-122"/>
              </a:rPr>
              <a:t>Bob</a:t>
            </a:r>
            <a:r>
              <a:rPr lang="zh-CN" altLang="en-US" sz="2400" dirty="0" smtClean="0">
                <a:ea typeface="宋体" pitchFamily="2" charset="-122"/>
              </a:rPr>
              <a:t>知道</a:t>
            </a:r>
            <a:endParaRPr lang="zh-CN" altLang="en-US" sz="2400" dirty="0" smtClean="0">
              <a:ea typeface="宋体" pitchFamily="2" charset="-122"/>
            </a:endParaRPr>
          </a:p>
          <a:p>
            <a:pPr lvl="1" eaLnBrk="1" hangingPunct="1"/>
            <a:r>
              <a:rPr lang="zh-CN" altLang="en-US" sz="2400" dirty="0" smtClean="0">
                <a:ea typeface="宋体" pitchFamily="2" charset="-122"/>
              </a:rPr>
              <a:t>服务器要知道</a:t>
            </a:r>
            <a:r>
              <a:rPr lang="en-US" altLang="zh-CN" sz="2400" dirty="0" smtClean="0">
                <a:ea typeface="宋体" pitchFamily="2" charset="-122"/>
              </a:rPr>
              <a:t>Bob</a:t>
            </a:r>
            <a:r>
              <a:rPr lang="zh-CN" altLang="en-US" sz="2400" dirty="0" smtClean="0">
                <a:ea typeface="宋体" pitchFamily="2" charset="-122"/>
              </a:rPr>
              <a:t>的公钥</a:t>
            </a:r>
            <a:endParaRPr lang="zh-CN" altLang="en-US" dirty="0" smtClean="0">
              <a:ea typeface="宋体" pitchFamily="2" charset="-122"/>
            </a:endParaRPr>
          </a:p>
        </p:txBody>
      </p:sp>
      <p:sp>
        <p:nvSpPr>
          <p:cNvPr id="528385" name="灯片编号占位符 5"/>
          <p:cNvSpPr>
            <a:spLocks noGrp="1"/>
          </p:cNvSpPr>
          <p:nvPr>
            <p:ph type="sldNum" sz="quarter" idx="12"/>
          </p:nvPr>
        </p:nvSpPr>
        <p:spPr>
          <a:noFill/>
        </p:spPr>
        <p:txBody>
          <a:bodyPr/>
          <a:lstStyle/>
          <a:p>
            <a:fld id="{CA2F8A7A-F4CA-4FF6-BE29-91730C81540A}" type="slidenum">
              <a:rPr lang="zh-CN" altLang="en-US" smtClean="0">
                <a:ea typeface="宋体" pitchFamily="2" charset="-122"/>
              </a:rPr>
            </a:fld>
            <a:endParaRPr lang="en-US" altLang="zh-CN" smtClean="0">
              <a:ea typeface="宋体" pitchFamily="2" charset="-122"/>
            </a:endParaRPr>
          </a:p>
        </p:txBody>
      </p:sp>
      <p:sp>
        <p:nvSpPr>
          <p:cNvPr id="344090" name="Line 26"/>
          <p:cNvSpPr>
            <a:spLocks noChangeShapeType="1"/>
          </p:cNvSpPr>
          <p:nvPr/>
        </p:nvSpPr>
        <p:spPr bwMode="auto">
          <a:xfrm flipH="1">
            <a:off x="1524000" y="4581128"/>
            <a:ext cx="5943600" cy="12954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344089" name="Line 25"/>
          <p:cNvSpPr>
            <a:spLocks noChangeShapeType="1"/>
          </p:cNvSpPr>
          <p:nvPr/>
        </p:nvSpPr>
        <p:spPr bwMode="auto">
          <a:xfrm flipV="1">
            <a:off x="1524000" y="4298032"/>
            <a:ext cx="5867400" cy="1219200"/>
          </a:xfrm>
          <a:prstGeom prst="line">
            <a:avLst/>
          </a:prstGeom>
          <a:noFill/>
          <a:ln w="57150">
            <a:solidFill>
              <a:srgbClr val="FF9900"/>
            </a:solidFill>
            <a:round/>
            <a:headEnd type="none" w="sm" len="sm"/>
            <a:tailEnd type="triangle" w="sm" len="sm"/>
          </a:ln>
        </p:spPr>
        <p:txBody>
          <a:bodyPr wrap="none" anchor="ctr"/>
          <a:lstStyle/>
          <a:p>
            <a:endParaRPr lang="zh-CN" altLang="en-US"/>
          </a:p>
        </p:txBody>
      </p:sp>
      <p:graphicFrame>
        <p:nvGraphicFramePr>
          <p:cNvPr id="528384" name="Object 1024"/>
          <p:cNvGraphicFramePr>
            <a:graphicFrameLocks noChangeAspect="1"/>
          </p:cNvGraphicFramePr>
          <p:nvPr/>
        </p:nvGraphicFramePr>
        <p:xfrm>
          <a:off x="228600" y="5029200"/>
          <a:ext cx="809625" cy="1600200"/>
        </p:xfrm>
        <a:graphic>
          <a:graphicData uri="http://schemas.openxmlformats.org/presentationml/2006/ole">
            <mc:AlternateContent xmlns:mc="http://schemas.openxmlformats.org/markup-compatibility/2006">
              <mc:Choice xmlns:v="urn:schemas-microsoft-com:vml" Requires="v">
                <p:oleObj spid="_x0000_s697391" name="Visio" r:id="rId1" imgW="742315" imgH="1469390" progId="">
                  <p:embed/>
                </p:oleObj>
              </mc:Choice>
              <mc:Fallback>
                <p:oleObj name="Visio" r:id="rId1" imgW="742315" imgH="1469390" progId="">
                  <p:embed/>
                  <p:pic>
                    <p:nvPicPr>
                      <p:cNvPr id="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029200"/>
                        <a:ext cx="8096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28406" name="Group 5"/>
          <p:cNvGrpSpPr/>
          <p:nvPr/>
        </p:nvGrpSpPr>
        <p:grpSpPr bwMode="auto">
          <a:xfrm>
            <a:off x="7696200" y="3581400"/>
            <a:ext cx="838200" cy="1128713"/>
            <a:chOff x="3360" y="2448"/>
            <a:chExt cx="528" cy="711"/>
          </a:xfrm>
        </p:grpSpPr>
        <p:pic>
          <p:nvPicPr>
            <p:cNvPr id="528410" name="Picture 6" descr="BD06784_"/>
            <p:cNvPicPr>
              <a:picLocks noChangeAspect="1" noChangeArrowheads="1"/>
            </p:cNvPicPr>
            <p:nvPr/>
          </p:nvPicPr>
          <p:blipFill>
            <a:blip r:embed="rId3"/>
            <a:srcRect/>
            <a:stretch>
              <a:fillRect/>
            </a:stretch>
          </p:blipFill>
          <p:spPr bwMode="auto">
            <a:xfrm>
              <a:off x="3360" y="2448"/>
              <a:ext cx="528" cy="528"/>
            </a:xfrm>
            <a:prstGeom prst="rect">
              <a:avLst/>
            </a:prstGeom>
            <a:noFill/>
            <a:ln w="9525">
              <a:noFill/>
              <a:miter lim="800000"/>
              <a:headEnd/>
              <a:tailEnd/>
            </a:ln>
          </p:spPr>
        </p:pic>
        <p:sp>
          <p:nvSpPr>
            <p:cNvPr id="528411" name="Text Box 7"/>
            <p:cNvSpPr txBox="1">
              <a:spLocks noChangeArrowheads="1"/>
            </p:cNvSpPr>
            <p:nvPr/>
          </p:nvSpPr>
          <p:spPr bwMode="auto">
            <a:xfrm>
              <a:off x="3360" y="2928"/>
              <a:ext cx="432" cy="231"/>
            </a:xfrm>
            <a:prstGeom prst="rect">
              <a:avLst/>
            </a:prstGeom>
            <a:noFill/>
            <a:ln w="9525">
              <a:noFill/>
              <a:miter lim="800000"/>
            </a:ln>
          </p:spPr>
          <p:txBody>
            <a:bodyPr>
              <a:spAutoFit/>
            </a:bodyPr>
            <a:lstStyle/>
            <a:p>
              <a:pPr>
                <a:spcBef>
                  <a:spcPct val="50000"/>
                </a:spcBef>
              </a:pPr>
              <a:r>
                <a:rPr lang="en-US" altLang="zh-CN" sz="1800" b="1">
                  <a:solidFill>
                    <a:srgbClr val="0066FF"/>
                  </a:solidFill>
                  <a:latin typeface="Arial" panose="020B0604020202090204" pitchFamily="34" charset="0"/>
                </a:rPr>
                <a:t>Bob</a:t>
              </a:r>
              <a:endParaRPr lang="en-US" altLang="zh-CN" sz="1800" b="1">
                <a:solidFill>
                  <a:srgbClr val="0066FF"/>
                </a:solidFill>
                <a:latin typeface="Arial" panose="020B0604020202090204" pitchFamily="34" charset="0"/>
              </a:endParaRPr>
            </a:p>
          </p:txBody>
        </p:sp>
      </p:grpSp>
      <p:grpSp>
        <p:nvGrpSpPr>
          <p:cNvPr id="528407" name="Group 8"/>
          <p:cNvGrpSpPr/>
          <p:nvPr/>
        </p:nvGrpSpPr>
        <p:grpSpPr bwMode="auto">
          <a:xfrm>
            <a:off x="7848600" y="4648200"/>
            <a:ext cx="1143000" cy="366713"/>
            <a:chOff x="1776" y="3840"/>
            <a:chExt cx="720" cy="231"/>
          </a:xfrm>
        </p:grpSpPr>
        <p:sp>
          <p:nvSpPr>
            <p:cNvPr id="528408" name="Text Box 9"/>
            <p:cNvSpPr txBox="1">
              <a:spLocks noChangeArrowheads="1"/>
            </p:cNvSpPr>
            <p:nvPr/>
          </p:nvSpPr>
          <p:spPr bwMode="auto">
            <a:xfrm>
              <a:off x="1776" y="3840"/>
              <a:ext cx="480" cy="231"/>
            </a:xfrm>
            <a:prstGeom prst="rect">
              <a:avLst/>
            </a:prstGeom>
            <a:noFill/>
            <a:ln w="12700">
              <a:noFill/>
              <a:miter lim="800000"/>
              <a:headEnd type="none" w="sm" len="sm"/>
              <a:tailEnd type="none" w="sm" len="sm"/>
            </a:ln>
          </p:spPr>
          <p:txBody>
            <a:bodyPr>
              <a:spAutoFit/>
            </a:bodyPr>
            <a:lstStyle/>
            <a:p>
              <a:pPr>
                <a:spcBef>
                  <a:spcPct val="50000"/>
                </a:spcBef>
              </a:pPr>
              <a:r>
                <a:rPr lang="zh-CN" altLang="en-US" sz="1800" b="1" dirty="0">
                  <a:solidFill>
                    <a:srgbClr val="FF7C80"/>
                  </a:solidFill>
                  <a:latin typeface="Arial" panose="020B0604020202090204" pitchFamily="34" charset="0"/>
                </a:rPr>
                <a:t>私钥</a:t>
              </a:r>
              <a:endParaRPr lang="zh-CN" altLang="en-US" sz="1800" b="1" dirty="0">
                <a:solidFill>
                  <a:srgbClr val="FF7C80"/>
                </a:solidFill>
                <a:latin typeface="Arial" panose="020B0604020202090204" pitchFamily="34" charset="0"/>
              </a:endParaRPr>
            </a:p>
          </p:txBody>
        </p:sp>
        <p:pic>
          <p:nvPicPr>
            <p:cNvPr id="528409" name="Picture 10" descr="redkey"/>
            <p:cNvPicPr>
              <a:picLocks noChangeAspect="1" noChangeArrowheads="1"/>
            </p:cNvPicPr>
            <p:nvPr/>
          </p:nvPicPr>
          <p:blipFill>
            <a:blip r:embed="rId4"/>
            <a:srcRect/>
            <a:stretch>
              <a:fillRect/>
            </a:stretch>
          </p:blipFill>
          <p:spPr bwMode="auto">
            <a:xfrm flipV="1">
              <a:off x="2160" y="3888"/>
              <a:ext cx="336" cy="152"/>
            </a:xfrm>
            <a:prstGeom prst="rect">
              <a:avLst/>
            </a:prstGeom>
            <a:noFill/>
            <a:ln w="9525">
              <a:noFill/>
              <a:miter lim="800000"/>
              <a:headEnd/>
              <a:tailEnd/>
            </a:ln>
          </p:spPr>
        </p:pic>
      </p:grpSp>
      <p:grpSp>
        <p:nvGrpSpPr>
          <p:cNvPr id="344076" name="Group 12"/>
          <p:cNvGrpSpPr/>
          <p:nvPr/>
        </p:nvGrpSpPr>
        <p:grpSpPr bwMode="auto">
          <a:xfrm>
            <a:off x="67886" y="4015649"/>
            <a:ext cx="1295400" cy="637487"/>
            <a:chOff x="4080" y="2016"/>
            <a:chExt cx="1088" cy="428"/>
          </a:xfrm>
        </p:grpSpPr>
        <p:sp>
          <p:nvSpPr>
            <p:cNvPr id="528404" name="Text Box 13"/>
            <p:cNvSpPr txBox="1">
              <a:spLocks noChangeArrowheads="1"/>
            </p:cNvSpPr>
            <p:nvPr/>
          </p:nvSpPr>
          <p:spPr bwMode="auto">
            <a:xfrm>
              <a:off x="4080" y="2016"/>
              <a:ext cx="1088" cy="248"/>
            </a:xfrm>
            <a:prstGeom prst="rect">
              <a:avLst/>
            </a:prstGeom>
            <a:noFill/>
            <a:ln w="12700">
              <a:noFill/>
              <a:miter lim="800000"/>
              <a:headEnd type="none" w="sm" len="sm"/>
              <a:tailEnd type="none" w="sm" len="sm"/>
            </a:ln>
          </p:spPr>
          <p:txBody>
            <a:bodyPr wrap="square">
              <a:spAutoFit/>
            </a:bodyPr>
            <a:lstStyle/>
            <a:p>
              <a:pPr>
                <a:spcBef>
                  <a:spcPct val="50000"/>
                </a:spcBef>
              </a:pPr>
              <a:r>
                <a:rPr lang="en-US" altLang="zh-CN" sz="1800" b="1" dirty="0">
                  <a:latin typeface="Arial" panose="020B0604020202090204" pitchFamily="34" charset="0"/>
                </a:rPr>
                <a:t>Bob</a:t>
              </a:r>
              <a:r>
                <a:rPr lang="zh-CN" altLang="en-US" sz="1800" b="1" dirty="0">
                  <a:latin typeface="Arial" panose="020B0604020202090204" pitchFamily="34" charset="0"/>
                </a:rPr>
                <a:t>公钥</a:t>
              </a:r>
              <a:endParaRPr lang="zh-CN" altLang="en-US" sz="1800" b="1" dirty="0">
                <a:latin typeface="Arial" panose="020B0604020202090204" pitchFamily="34" charset="0"/>
              </a:endParaRPr>
            </a:p>
          </p:txBody>
        </p:sp>
        <p:pic>
          <p:nvPicPr>
            <p:cNvPr id="528405" name="Picture 14" descr="key-green"/>
            <p:cNvPicPr>
              <a:picLocks noChangeAspect="1" noChangeArrowheads="1"/>
            </p:cNvPicPr>
            <p:nvPr/>
          </p:nvPicPr>
          <p:blipFill>
            <a:blip r:embed="rId5"/>
            <a:srcRect/>
            <a:stretch>
              <a:fillRect/>
            </a:stretch>
          </p:blipFill>
          <p:spPr bwMode="auto">
            <a:xfrm>
              <a:off x="4587" y="2160"/>
              <a:ext cx="534" cy="284"/>
            </a:xfrm>
            <a:prstGeom prst="rect">
              <a:avLst/>
            </a:prstGeom>
            <a:noFill/>
            <a:ln w="9525">
              <a:noFill/>
              <a:miter lim="800000"/>
              <a:headEnd/>
              <a:tailEnd/>
            </a:ln>
          </p:spPr>
        </p:pic>
      </p:grpSp>
      <p:sp>
        <p:nvSpPr>
          <p:cNvPr id="344081" name="Line 17"/>
          <p:cNvSpPr>
            <a:spLocks noChangeShapeType="1"/>
          </p:cNvSpPr>
          <p:nvPr/>
        </p:nvSpPr>
        <p:spPr bwMode="auto">
          <a:xfrm flipH="1">
            <a:off x="1371600" y="3793976"/>
            <a:ext cx="5943600" cy="12192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344087" name="Rectangle 23"/>
          <p:cNvSpPr>
            <a:spLocks noChangeArrowheads="1"/>
          </p:cNvSpPr>
          <p:nvPr/>
        </p:nvSpPr>
        <p:spPr bwMode="auto">
          <a:xfrm>
            <a:off x="989430" y="6514778"/>
            <a:ext cx="2036135" cy="369332"/>
          </a:xfrm>
          <a:prstGeom prst="rect">
            <a:avLst/>
          </a:prstGeom>
          <a:noFill/>
          <a:ln w="9525">
            <a:noFill/>
            <a:miter lim="800000"/>
          </a:ln>
        </p:spPr>
        <p:txBody>
          <a:bodyPr wrap="none">
            <a:spAutoFit/>
          </a:bodyPr>
          <a:lstStyle/>
          <a:p>
            <a:pPr>
              <a:spcBef>
                <a:spcPct val="50000"/>
              </a:spcBef>
            </a:pPr>
            <a:r>
              <a:rPr lang="zh-CN" altLang="en-US" sz="1800" b="1" dirty="0">
                <a:solidFill>
                  <a:srgbClr val="FFFF00"/>
                </a:solidFill>
                <a:latin typeface="Arial" panose="020B0604020202090204" pitchFamily="34" charset="0"/>
              </a:rPr>
              <a:t>随机数</a:t>
            </a:r>
            <a:r>
              <a:rPr lang="zh-CN" altLang="en-US" sz="1800" b="1" dirty="0" smtClean="0">
                <a:solidFill>
                  <a:srgbClr val="FFFF00"/>
                </a:solidFill>
                <a:latin typeface="Arial" panose="020B0604020202090204" pitchFamily="34" charset="0"/>
              </a:rPr>
              <a:t>964581265</a:t>
            </a:r>
            <a:endParaRPr lang="zh-CN" altLang="en-US" sz="1800" b="1" dirty="0">
              <a:solidFill>
                <a:srgbClr val="FFFF00"/>
              </a:solidFill>
              <a:latin typeface="Arial" panose="020B0604020202090204" pitchFamily="34" charset="0"/>
            </a:endParaRPr>
          </a:p>
        </p:txBody>
      </p:sp>
      <p:sp>
        <p:nvSpPr>
          <p:cNvPr id="344095" name="Text Box 31"/>
          <p:cNvSpPr txBox="1">
            <a:spLocks noChangeArrowheads="1"/>
          </p:cNvSpPr>
          <p:nvPr/>
        </p:nvSpPr>
        <p:spPr bwMode="auto">
          <a:xfrm>
            <a:off x="3880430" y="5977467"/>
            <a:ext cx="1600200" cy="646331"/>
          </a:xfrm>
          <a:prstGeom prst="rect">
            <a:avLst/>
          </a:prstGeom>
          <a:noFill/>
          <a:ln w="9525">
            <a:noFill/>
            <a:miter lim="800000"/>
          </a:ln>
        </p:spPr>
        <p:txBody>
          <a:bodyPr>
            <a:spAutoFit/>
          </a:bodyPr>
          <a:lstStyle/>
          <a:p>
            <a:pPr>
              <a:spcBef>
                <a:spcPct val="50000"/>
              </a:spcBef>
            </a:pPr>
            <a:r>
              <a:rPr lang="zh-CN" altLang="en-US" sz="1800" b="1" smtClean="0">
                <a:solidFill>
                  <a:srgbClr val="002060"/>
                </a:solidFill>
                <a:latin typeface="Arial" panose="020B0604020202090204" pitchFamily="34" charset="0"/>
              </a:rPr>
              <a:t>签名验证是否正确</a:t>
            </a:r>
            <a:endParaRPr lang="zh-CN" altLang="en-US" sz="1800" b="1" dirty="0">
              <a:solidFill>
                <a:srgbClr val="002060"/>
              </a:solidFill>
              <a:latin typeface="Arial" panose="020B0604020202090204" pitchFamily="34" charset="0"/>
            </a:endParaRPr>
          </a:p>
        </p:txBody>
      </p:sp>
      <p:sp>
        <p:nvSpPr>
          <p:cNvPr id="30" name="Text Box 24"/>
          <p:cNvSpPr txBox="1">
            <a:spLocks noChangeArrowheads="1"/>
          </p:cNvSpPr>
          <p:nvPr/>
        </p:nvSpPr>
        <p:spPr bwMode="auto">
          <a:xfrm>
            <a:off x="6206144" y="3544342"/>
            <a:ext cx="1219200" cy="366712"/>
          </a:xfrm>
          <a:prstGeom prst="rect">
            <a:avLst/>
          </a:prstGeom>
          <a:noFill/>
          <a:ln w="9525">
            <a:noFill/>
            <a:miter lim="800000"/>
          </a:ln>
        </p:spPr>
        <p:txBody>
          <a:bodyPr>
            <a:spAutoFit/>
          </a:bodyPr>
          <a:lstStyle/>
          <a:p>
            <a:pPr>
              <a:spcBef>
                <a:spcPct val="50000"/>
              </a:spcBef>
            </a:pPr>
            <a:r>
              <a:rPr lang="zh-CN" altLang="en-US" sz="1800" b="1" dirty="0">
                <a:solidFill>
                  <a:srgbClr val="0066FF"/>
                </a:solidFill>
                <a:latin typeface="Arial" panose="020B0604020202090204" pitchFamily="34" charset="0"/>
              </a:rPr>
              <a:t>我是</a:t>
            </a:r>
            <a:r>
              <a:rPr lang="en-US" altLang="zh-CN" sz="1800" b="1" dirty="0">
                <a:solidFill>
                  <a:srgbClr val="0066FF"/>
                </a:solidFill>
                <a:latin typeface="Arial" panose="020B0604020202090204" pitchFamily="34" charset="0"/>
              </a:rPr>
              <a:t>Bob</a:t>
            </a:r>
            <a:endParaRPr lang="en-US" altLang="zh-CN" sz="1800" b="1" dirty="0">
              <a:solidFill>
                <a:srgbClr val="0066FF"/>
              </a:solidFill>
              <a:latin typeface="Arial" panose="020B0604020202090204" pitchFamily="34" charset="0"/>
            </a:endParaRPr>
          </a:p>
        </p:txBody>
      </p:sp>
      <p:sp>
        <p:nvSpPr>
          <p:cNvPr id="31" name="Text Box 20"/>
          <p:cNvSpPr txBox="1">
            <a:spLocks noChangeArrowheads="1"/>
          </p:cNvSpPr>
          <p:nvPr/>
        </p:nvSpPr>
        <p:spPr bwMode="auto">
          <a:xfrm>
            <a:off x="1261456" y="4996610"/>
            <a:ext cx="1600200" cy="366713"/>
          </a:xfrm>
          <a:prstGeom prst="rect">
            <a:avLst/>
          </a:prstGeom>
          <a:noFill/>
          <a:ln w="9525">
            <a:noFill/>
            <a:miter lim="800000"/>
          </a:ln>
        </p:spPr>
        <p:txBody>
          <a:bodyPr>
            <a:spAutoFit/>
          </a:bodyPr>
          <a:lstStyle/>
          <a:p>
            <a:pPr>
              <a:spcBef>
                <a:spcPct val="50000"/>
              </a:spcBef>
            </a:pPr>
            <a:r>
              <a:rPr lang="zh-CN" altLang="en-US" sz="1800" b="1" dirty="0">
                <a:solidFill>
                  <a:srgbClr val="FFFF00"/>
                </a:solidFill>
                <a:latin typeface="Arial" panose="020B0604020202090204" pitchFamily="34" charset="0"/>
              </a:rPr>
              <a:t>964581265</a:t>
            </a:r>
            <a:endParaRPr lang="zh-CN" altLang="en-US" sz="1800" b="1" dirty="0">
              <a:solidFill>
                <a:srgbClr val="0066FF"/>
              </a:solidFill>
              <a:latin typeface="Arial" panose="020B0604020202090204" pitchFamily="34" charset="0"/>
            </a:endParaRPr>
          </a:p>
        </p:txBody>
      </p:sp>
      <p:sp>
        <p:nvSpPr>
          <p:cNvPr id="32" name="Rectangle 22"/>
          <p:cNvSpPr>
            <a:spLocks noChangeArrowheads="1"/>
          </p:cNvSpPr>
          <p:nvPr/>
        </p:nvSpPr>
        <p:spPr bwMode="auto">
          <a:xfrm>
            <a:off x="5940152" y="4869160"/>
            <a:ext cx="2733441" cy="369332"/>
          </a:xfrm>
          <a:prstGeom prst="rect">
            <a:avLst/>
          </a:prstGeom>
          <a:noFill/>
          <a:ln w="9525">
            <a:noFill/>
            <a:miter lim="800000"/>
          </a:ln>
        </p:spPr>
        <p:txBody>
          <a:bodyPr wrap="none">
            <a:spAutoFit/>
          </a:bodyPr>
          <a:lstStyle/>
          <a:p>
            <a:pPr>
              <a:spcBef>
                <a:spcPct val="50000"/>
              </a:spcBef>
            </a:pPr>
            <a:r>
              <a:rPr lang="zh-CN" altLang="en-US" sz="1800" b="1" dirty="0">
                <a:solidFill>
                  <a:schemeClr val="hlink"/>
                </a:solidFill>
                <a:latin typeface="Arial" panose="020B0604020202090204" pitchFamily="34" charset="0"/>
              </a:rPr>
              <a:t>随机数</a:t>
            </a:r>
            <a:r>
              <a:rPr lang="zh-CN" altLang="en-US" sz="1800" b="1" dirty="0" smtClean="0">
                <a:solidFill>
                  <a:schemeClr val="hlink"/>
                </a:solidFill>
                <a:latin typeface="Arial" panose="020B0604020202090204" pitchFamily="34" charset="0"/>
              </a:rPr>
              <a:t>964581265的签名</a:t>
            </a:r>
            <a:endParaRPr lang="zh-CN" altLang="en-US" sz="1800" b="1" dirty="0">
              <a:solidFill>
                <a:schemeClr val="hlink"/>
              </a:solidFill>
              <a:latin typeface="Arial" panose="020B0604020202090204" pitchFamily="34" charset="0"/>
            </a:endParaRPr>
          </a:p>
        </p:txBody>
      </p:sp>
      <p:sp>
        <p:nvSpPr>
          <p:cNvPr id="2" name="矩形 1"/>
          <p:cNvSpPr/>
          <p:nvPr/>
        </p:nvSpPr>
        <p:spPr>
          <a:xfrm>
            <a:off x="6216822" y="3549147"/>
            <a:ext cx="1098378" cy="369332"/>
          </a:xfrm>
          <a:prstGeom prst="rect">
            <a:avLst/>
          </a:prstGeom>
        </p:spPr>
        <p:txBody>
          <a:bodyPr wrap="none">
            <a:spAutoFit/>
          </a:bodyPr>
          <a:lstStyle/>
          <a:p>
            <a:pPr>
              <a:spcBef>
                <a:spcPct val="50000"/>
              </a:spcBef>
            </a:pPr>
            <a:r>
              <a:rPr lang="zh-CN" altLang="en-US" sz="1800" b="1" dirty="0">
                <a:solidFill>
                  <a:srgbClr val="0066FF"/>
                </a:solidFill>
                <a:latin typeface="Arial" panose="020B0604020202090204" pitchFamily="34" charset="0"/>
              </a:rPr>
              <a:t>我是</a:t>
            </a:r>
            <a:r>
              <a:rPr lang="en-US" altLang="zh-CN" sz="1800" b="1" dirty="0">
                <a:solidFill>
                  <a:srgbClr val="0066FF"/>
                </a:solidFill>
                <a:latin typeface="Arial" panose="020B0604020202090204" pitchFamily="34" charset="0"/>
              </a:rPr>
              <a:t>Bob</a:t>
            </a:r>
            <a:endParaRPr lang="en-US" altLang="zh-CN" sz="1800" b="1" dirty="0">
              <a:solidFill>
                <a:srgbClr val="0066FF"/>
              </a:solidFill>
              <a:latin typeface="Arial" panose="020B0604020202090204" pitchFamily="34" charset="0"/>
            </a:endParaRPr>
          </a:p>
        </p:txBody>
      </p:sp>
      <p:cxnSp>
        <p:nvCxnSpPr>
          <p:cNvPr id="4" name="直接箭头连接符 3"/>
          <p:cNvCxnSpPr/>
          <p:nvPr/>
        </p:nvCxnSpPr>
        <p:spPr>
          <a:xfrm flipV="1">
            <a:off x="1195784" y="5400154"/>
            <a:ext cx="0" cy="1059632"/>
          </a:xfrm>
          <a:prstGeom prst="straightConnector1">
            <a:avLst/>
          </a:prstGeom>
          <a:ln>
            <a:prstDash val="sysDash"/>
            <a:tailEnd type="triangle"/>
          </a:ln>
        </p:spPr>
        <p:style>
          <a:lnRef idx="3">
            <a:schemeClr val="accent3"/>
          </a:lnRef>
          <a:fillRef idx="0">
            <a:schemeClr val="accent3"/>
          </a:fillRef>
          <a:effectRef idx="2">
            <a:schemeClr val="accent3"/>
          </a:effectRef>
          <a:fontRef idx="minor">
            <a:schemeClr val="tx1"/>
          </a:fontRef>
        </p:style>
      </p:cxnSp>
      <p:cxnSp>
        <p:nvCxnSpPr>
          <p:cNvPr id="37" name="直接箭头连接符 36"/>
          <p:cNvCxnSpPr/>
          <p:nvPr/>
        </p:nvCxnSpPr>
        <p:spPr>
          <a:xfrm>
            <a:off x="7542826" y="4298032"/>
            <a:ext cx="0" cy="609600"/>
          </a:xfrm>
          <a:prstGeom prst="straightConnector1">
            <a:avLst/>
          </a:prstGeom>
          <a:ln>
            <a:prstDash val="sysDash"/>
            <a:tailEnd type="triangle"/>
          </a:ln>
        </p:spPr>
        <p:style>
          <a:lnRef idx="3">
            <a:schemeClr val="accent3"/>
          </a:lnRef>
          <a:fillRef idx="0">
            <a:schemeClr val="accent3"/>
          </a:fillRef>
          <a:effectRef idx="2">
            <a:schemeClr val="accent3"/>
          </a:effectRef>
          <a:fontRef idx="minor">
            <a:schemeClr val="tx1"/>
          </a:fontRef>
        </p:style>
      </p:cxnSp>
      <p:sp>
        <p:nvSpPr>
          <p:cNvPr id="10" name="右大括号 9"/>
          <p:cNvSpPr/>
          <p:nvPr/>
        </p:nvSpPr>
        <p:spPr>
          <a:xfrm>
            <a:off x="3577216" y="5931520"/>
            <a:ext cx="268713" cy="752872"/>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44081"/>
                                        </p:tgtEl>
                                        <p:attrNameLst>
                                          <p:attrName>style.visibility</p:attrName>
                                        </p:attrNameLst>
                                      </p:cBhvr>
                                      <p:to>
                                        <p:strVal val="visible"/>
                                      </p:to>
                                    </p:set>
                                    <p:animEffect transition="in" filter="dissolve">
                                      <p:cBhvr>
                                        <p:cTn id="11" dur="500"/>
                                        <p:tgtEl>
                                          <p:spTgt spid="344081"/>
                                        </p:tgtEl>
                                      </p:cBhvr>
                                    </p:animEffect>
                                  </p:childTnLst>
                                  <p:subTnLst>
                                    <p:animClr clrSpc="rgb" dir="cw">
                                      <p:cBhvr override="childStyle">
                                        <p:cTn dur="1" fill="hold" display="0" masterRel="nextClick" afterEffect="1"/>
                                        <p:tgtEl>
                                          <p:spTgt spid="344081"/>
                                        </p:tgtEl>
                                        <p:attrNameLst>
                                          <p:attrName>ppt_c</p:attrName>
                                        </p:attrNameLst>
                                      </p:cBhvr>
                                      <p:to>
                                        <a:srgbClr val="FF99FF"/>
                                      </p:to>
                                    </p:animClr>
                                  </p:subTnLst>
                                </p:cTn>
                              </p:par>
                              <p:par>
                                <p:cTn id="12" presetID="1" presetClass="entr"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0" presetClass="path" presetSubtype="0" accel="50000" decel="50000" fill="hold" grpId="0" nodeType="withEffect">
                                  <p:stCondLst>
                                    <p:cond delay="0"/>
                                  </p:stCondLst>
                                  <p:childTnLst>
                                    <p:animMotion origin="layout" path="M -2.5E-6 1.48148E-6 L -0.59548 0.16366 " pathEditMode="relative" rAng="0" ptsTypes="AA">
                                      <p:cBhvr>
                                        <p:cTn id="15" dur="1400" fill="hold"/>
                                        <p:tgtEl>
                                          <p:spTgt spid="30"/>
                                        </p:tgtEl>
                                        <p:attrNameLst>
                                          <p:attrName>ppt_x</p:attrName>
                                          <p:attrName>ppt_y</p:attrName>
                                        </p:attrNameLst>
                                      </p:cBhvr>
                                      <p:rCtr x="-29774" y="8171"/>
                                    </p:animMotion>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44076"/>
                                        </p:tgtEl>
                                        <p:attrNameLst>
                                          <p:attrName>style.visibility</p:attrName>
                                        </p:attrNameLst>
                                      </p:cBhvr>
                                      <p:to>
                                        <p:strVal val="visible"/>
                                      </p:to>
                                    </p:set>
                                    <p:anim calcmode="lin" valueType="num">
                                      <p:cBhvr additive="base">
                                        <p:cTn id="20" dur="500" fill="hold"/>
                                        <p:tgtEl>
                                          <p:spTgt spid="344076"/>
                                        </p:tgtEl>
                                        <p:attrNameLst>
                                          <p:attrName>ppt_x</p:attrName>
                                        </p:attrNameLst>
                                      </p:cBhvr>
                                      <p:tavLst>
                                        <p:tav tm="0">
                                          <p:val>
                                            <p:strVal val="0-#ppt_w/2"/>
                                          </p:val>
                                        </p:tav>
                                        <p:tav tm="100000">
                                          <p:val>
                                            <p:strVal val="#ppt_x"/>
                                          </p:val>
                                        </p:tav>
                                      </p:tavLst>
                                    </p:anim>
                                    <p:anim calcmode="lin" valueType="num">
                                      <p:cBhvr additive="base">
                                        <p:cTn id="21" dur="500" fill="hold"/>
                                        <p:tgtEl>
                                          <p:spTgt spid="34407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44087"/>
                                        </p:tgtEl>
                                        <p:attrNameLst>
                                          <p:attrName>style.visibility</p:attrName>
                                        </p:attrNameLst>
                                      </p:cBhvr>
                                      <p:to>
                                        <p:strVal val="visible"/>
                                      </p:to>
                                    </p:set>
                                    <p:anim calcmode="lin" valueType="num">
                                      <p:cBhvr additive="base">
                                        <p:cTn id="26" dur="500" fill="hold"/>
                                        <p:tgtEl>
                                          <p:spTgt spid="344087"/>
                                        </p:tgtEl>
                                        <p:attrNameLst>
                                          <p:attrName>ppt_x</p:attrName>
                                        </p:attrNameLst>
                                      </p:cBhvr>
                                      <p:tavLst>
                                        <p:tav tm="0">
                                          <p:val>
                                            <p:strVal val="0-#ppt_w/2"/>
                                          </p:val>
                                        </p:tav>
                                        <p:tav tm="100000">
                                          <p:val>
                                            <p:strVal val="#ppt_x"/>
                                          </p:val>
                                        </p:tav>
                                      </p:tavLst>
                                    </p:anim>
                                    <p:anim calcmode="lin" valueType="num">
                                      <p:cBhvr additive="base">
                                        <p:cTn id="27" dur="500" fill="hold"/>
                                        <p:tgtEl>
                                          <p:spTgt spid="34408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44089"/>
                                        </p:tgtEl>
                                        <p:attrNameLst>
                                          <p:attrName>style.visibility</p:attrName>
                                        </p:attrNameLst>
                                      </p:cBhvr>
                                      <p:to>
                                        <p:strVal val="visible"/>
                                      </p:to>
                                    </p:set>
                                    <p:animEffect transition="in" filter="dissolve">
                                      <p:cBhvr>
                                        <p:cTn id="39" dur="500"/>
                                        <p:tgtEl>
                                          <p:spTgt spid="344089"/>
                                        </p:tgtEl>
                                      </p:cBhvr>
                                    </p:animEffect>
                                  </p:childTnLst>
                                  <p:subTnLst>
                                    <p:animClr clrSpc="rgb" dir="cw">
                                      <p:cBhvr override="childStyle">
                                        <p:cTn dur="1" fill="hold" display="0" masterRel="nextClick" afterEffect="1"/>
                                        <p:tgtEl>
                                          <p:spTgt spid="344089"/>
                                        </p:tgtEl>
                                        <p:attrNameLst>
                                          <p:attrName>ppt_c</p:attrName>
                                        </p:attrNameLst>
                                      </p:cBhvr>
                                      <p:to>
                                        <a:srgbClr val="FF99FF"/>
                                      </p:to>
                                    </p:animClr>
                                  </p:subTnLst>
                                </p:cTn>
                              </p:par>
                              <p:par>
                                <p:cTn id="40" presetID="0" presetClass="path" presetSubtype="0" accel="50000" decel="50000" fill="hold" grpId="1" nodeType="withEffect">
                                  <p:stCondLst>
                                    <p:cond delay="0"/>
                                  </p:stCondLst>
                                  <p:childTnLst>
                                    <p:animMotion origin="layout" path="M -1.38889E-6 1.11111E-6 L 0.57917 -0.15463 " pathEditMode="relative" rAng="0" ptsTypes="AA">
                                      <p:cBhvr>
                                        <p:cTn id="41" dur="2000" fill="hold"/>
                                        <p:tgtEl>
                                          <p:spTgt spid="31"/>
                                        </p:tgtEl>
                                        <p:attrNameLst>
                                          <p:attrName>ppt_x</p:attrName>
                                          <p:attrName>ppt_y</p:attrName>
                                        </p:attrNameLst>
                                      </p:cBhvr>
                                      <p:rCtr x="28958" y="-7731"/>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44090"/>
                                        </p:tgtEl>
                                        <p:attrNameLst>
                                          <p:attrName>style.visibility</p:attrName>
                                        </p:attrNameLst>
                                      </p:cBhvr>
                                      <p:to>
                                        <p:strVal val="visible"/>
                                      </p:to>
                                    </p:set>
                                    <p:animEffect transition="in" filter="dissolve">
                                      <p:cBhvr>
                                        <p:cTn id="53" dur="500"/>
                                        <p:tgtEl>
                                          <p:spTgt spid="344090"/>
                                        </p:tgtEl>
                                      </p:cBhvr>
                                    </p:animEffect>
                                  </p:childTnLst>
                                  <p:subTnLst>
                                    <p:animClr clrSpc="rgb" dir="cw">
                                      <p:cBhvr override="childStyle">
                                        <p:cTn dur="1" fill="hold" display="0" masterRel="nextClick" afterEffect="1"/>
                                        <p:tgtEl>
                                          <p:spTgt spid="344090"/>
                                        </p:tgtEl>
                                        <p:attrNameLst>
                                          <p:attrName>ppt_c</p:attrName>
                                        </p:attrNameLst>
                                      </p:cBhvr>
                                      <p:to>
                                        <a:srgbClr val="FF99FF"/>
                                      </p:to>
                                    </p:animClr>
                                  </p:subTnLst>
                                </p:cTn>
                              </p:par>
                              <p:par>
                                <p:cTn id="54" presetID="0" presetClass="path" presetSubtype="0" accel="50000" decel="50000" fill="hold" grpId="1" nodeType="withEffect">
                                  <p:stCondLst>
                                    <p:cond delay="0"/>
                                  </p:stCondLst>
                                  <p:childTnLst>
                                    <p:animMotion origin="layout" path="M -0.00348 -0.00231 L -0.52761 0.15047 " pathEditMode="relative" rAng="0" ptsTypes="AA">
                                      <p:cBhvr>
                                        <p:cTn id="55" dur="2000" fill="hold"/>
                                        <p:tgtEl>
                                          <p:spTgt spid="32"/>
                                        </p:tgtEl>
                                        <p:attrNameLst>
                                          <p:attrName>ppt_x</p:attrName>
                                          <p:attrName>ppt_y</p:attrName>
                                        </p:attrNameLst>
                                      </p:cBhvr>
                                      <p:rCtr x="-26215" y="7639"/>
                                    </p:animMotion>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34409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90" grpId="0" animBg="1"/>
      <p:bldP spid="344089" grpId="0" animBg="1"/>
      <p:bldP spid="344081" grpId="0" animBg="1"/>
      <p:bldP spid="344087" grpId="0" autoUpdateAnimBg="0"/>
      <p:bldP spid="344095" grpId="0" autoUpdateAnimBg="0"/>
      <p:bldP spid="30" grpId="0"/>
      <p:bldP spid="30" grpId="1"/>
      <p:bldP spid="31" grpId="0"/>
      <p:bldP spid="31" grpId="1"/>
      <p:bldP spid="32" grpId="0"/>
      <p:bldP spid="32" grpId="1"/>
      <p:bldP spid="2"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44" name="Line 1056"/>
          <p:cNvSpPr>
            <a:spLocks noChangeShapeType="1"/>
          </p:cNvSpPr>
          <p:nvPr/>
        </p:nvSpPr>
        <p:spPr bwMode="auto">
          <a:xfrm flipV="1">
            <a:off x="1828800" y="4953000"/>
            <a:ext cx="6096000" cy="9144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529412" name="Rectangle 1026"/>
          <p:cNvSpPr>
            <a:spLocks noGrp="1" noChangeArrowheads="1"/>
          </p:cNvSpPr>
          <p:nvPr>
            <p:ph type="title"/>
          </p:nvPr>
        </p:nvSpPr>
        <p:spPr/>
        <p:txBody>
          <a:bodyPr/>
          <a:lstStyle/>
          <a:p>
            <a:pPr eaLnBrk="1" hangingPunct="1"/>
            <a:r>
              <a:rPr lang="zh-CN" altLang="en-US" dirty="0" smtClean="0">
                <a:ea typeface="宋体" pitchFamily="2" charset="-122"/>
              </a:rPr>
              <a:t>数据源</a:t>
            </a:r>
            <a:r>
              <a:rPr lang="zh-CN" altLang="en-US" dirty="0">
                <a:ea typeface="宋体" pitchFamily="2" charset="-122"/>
              </a:rPr>
              <a:t>鉴别</a:t>
            </a:r>
            <a:endParaRPr lang="zh-CN" altLang="en-US" dirty="0" smtClean="0">
              <a:ea typeface="宋体" pitchFamily="2" charset="-122"/>
            </a:endParaRPr>
          </a:p>
        </p:txBody>
      </p:sp>
      <p:sp>
        <p:nvSpPr>
          <p:cNvPr id="529413" name="Rectangle 1027"/>
          <p:cNvSpPr>
            <a:spLocks noGrp="1" noChangeArrowheads="1"/>
          </p:cNvSpPr>
          <p:nvPr>
            <p:ph idx="1"/>
          </p:nvPr>
        </p:nvSpPr>
        <p:spPr/>
        <p:txBody>
          <a:bodyPr/>
          <a:lstStyle/>
          <a:p>
            <a:pPr eaLnBrk="1" hangingPunct="1"/>
            <a:r>
              <a:rPr lang="zh-CN" altLang="en-US" dirty="0">
                <a:ea typeface="宋体" pitchFamily="2" charset="-122"/>
              </a:rPr>
              <a:t>鉴别</a:t>
            </a:r>
            <a:r>
              <a:rPr lang="zh-CN" altLang="en-US" dirty="0" smtClean="0">
                <a:ea typeface="宋体" pitchFamily="2" charset="-122"/>
              </a:rPr>
              <a:t>数据的起源</a:t>
            </a:r>
            <a:endParaRPr lang="zh-CN" altLang="en-US" dirty="0" smtClean="0">
              <a:ea typeface="宋体" pitchFamily="2" charset="-122"/>
            </a:endParaRPr>
          </a:p>
          <a:p>
            <a:pPr eaLnBrk="1" hangingPunct="1"/>
            <a:r>
              <a:rPr lang="zh-CN" altLang="en-US" dirty="0" smtClean="0">
                <a:ea typeface="宋体" pitchFamily="2" charset="-122"/>
              </a:rPr>
              <a:t>可以用数字签名来实现</a:t>
            </a:r>
            <a:endParaRPr lang="zh-CN" altLang="en-US" dirty="0" smtClean="0">
              <a:ea typeface="宋体" pitchFamily="2" charset="-122"/>
            </a:endParaRPr>
          </a:p>
          <a:p>
            <a:pPr lvl="1" eaLnBrk="1" hangingPunct="1"/>
            <a:r>
              <a:rPr lang="zh-CN" altLang="en-US" dirty="0" smtClean="0">
                <a:ea typeface="宋体" pitchFamily="2" charset="-122"/>
              </a:rPr>
              <a:t>发送者签名</a:t>
            </a:r>
            <a:endParaRPr lang="zh-CN" altLang="en-US" dirty="0" smtClean="0">
              <a:ea typeface="宋体" pitchFamily="2" charset="-122"/>
            </a:endParaRPr>
          </a:p>
          <a:p>
            <a:pPr lvl="1" eaLnBrk="1" hangingPunct="1"/>
            <a:r>
              <a:rPr lang="zh-CN" altLang="en-US" dirty="0" smtClean="0">
                <a:ea typeface="宋体" pitchFamily="2" charset="-122"/>
              </a:rPr>
              <a:t>验证者使用公钥验证数据的来源</a:t>
            </a:r>
            <a:endParaRPr lang="zh-CN" altLang="en-US" dirty="0" smtClean="0">
              <a:ea typeface="宋体" pitchFamily="2" charset="-122"/>
            </a:endParaRPr>
          </a:p>
        </p:txBody>
      </p:sp>
      <p:sp>
        <p:nvSpPr>
          <p:cNvPr id="529411" name="灯片编号占位符 5"/>
          <p:cNvSpPr>
            <a:spLocks noGrp="1"/>
          </p:cNvSpPr>
          <p:nvPr>
            <p:ph type="sldNum" sz="quarter" idx="12"/>
          </p:nvPr>
        </p:nvSpPr>
        <p:spPr>
          <a:noFill/>
        </p:spPr>
        <p:txBody>
          <a:bodyPr/>
          <a:lstStyle/>
          <a:p>
            <a:fld id="{DCABFDCB-7542-471B-8B9C-8F3082E728C7}" type="slidenum">
              <a:rPr lang="zh-CN" altLang="en-US" smtClean="0">
                <a:ea typeface="宋体" pitchFamily="2" charset="-122"/>
              </a:rPr>
            </a:fld>
            <a:endParaRPr lang="en-US" altLang="zh-CN" smtClean="0">
              <a:ea typeface="宋体" pitchFamily="2" charset="-122"/>
            </a:endParaRPr>
          </a:p>
        </p:txBody>
      </p:sp>
      <p:grpSp>
        <p:nvGrpSpPr>
          <p:cNvPr id="529414" name="Group 1047"/>
          <p:cNvGrpSpPr/>
          <p:nvPr/>
        </p:nvGrpSpPr>
        <p:grpSpPr bwMode="auto">
          <a:xfrm>
            <a:off x="228600" y="5562600"/>
            <a:ext cx="1371600" cy="1143000"/>
            <a:chOff x="144" y="3504"/>
            <a:chExt cx="864" cy="720"/>
          </a:xfrm>
        </p:grpSpPr>
        <p:grpSp>
          <p:nvGrpSpPr>
            <p:cNvPr id="529429" name="Group 1048"/>
            <p:cNvGrpSpPr/>
            <p:nvPr/>
          </p:nvGrpSpPr>
          <p:grpSpPr bwMode="auto">
            <a:xfrm>
              <a:off x="144" y="3504"/>
              <a:ext cx="864" cy="511"/>
              <a:chOff x="144" y="3072"/>
              <a:chExt cx="864" cy="511"/>
            </a:xfrm>
          </p:grpSpPr>
          <p:graphicFrame>
            <p:nvGraphicFramePr>
              <p:cNvPr id="529409" name="Object 1025"/>
              <p:cNvGraphicFramePr>
                <a:graphicFrameLocks noChangeAspect="1"/>
              </p:cNvGraphicFramePr>
              <p:nvPr/>
            </p:nvGraphicFramePr>
            <p:xfrm>
              <a:off x="288" y="3072"/>
              <a:ext cx="720" cy="511"/>
            </p:xfrm>
            <a:graphic>
              <a:graphicData uri="http://schemas.openxmlformats.org/presentationml/2006/ole">
                <mc:AlternateContent xmlns:mc="http://schemas.openxmlformats.org/markup-compatibility/2006">
                  <mc:Choice xmlns:v="urn:schemas-microsoft-com:vml" Requires="v">
                    <p:oleObj spid="_x0000_s698505" name="位图图像" r:id="rId1" imgW="6991350" imgH="4962525" progId="PBrush">
                      <p:embed/>
                    </p:oleObj>
                  </mc:Choice>
                  <mc:Fallback>
                    <p:oleObj name="位图图像" r:id="rId1" imgW="6991350" imgH="4962525" progId="PBrush">
                      <p:embed/>
                      <p:pic>
                        <p:nvPicPr>
                          <p:cNvPr id="0" name="Picture 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3072"/>
                            <a:ext cx="720"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9410" name="Object 1026"/>
              <p:cNvGraphicFramePr>
                <a:graphicFrameLocks noChangeAspect="1"/>
              </p:cNvGraphicFramePr>
              <p:nvPr/>
            </p:nvGraphicFramePr>
            <p:xfrm>
              <a:off x="144" y="3072"/>
              <a:ext cx="186" cy="372"/>
            </p:xfrm>
            <a:graphic>
              <a:graphicData uri="http://schemas.openxmlformats.org/presentationml/2006/ole">
                <mc:AlternateContent xmlns:mc="http://schemas.openxmlformats.org/markup-compatibility/2006">
                  <mc:Choice xmlns:v="urn:schemas-microsoft-com:vml" Requires="v">
                    <p:oleObj spid="_x0000_s698506" name="位图图像" r:id="rId3" imgW="295275" imgH="590550" progId="PBrush">
                      <p:embed/>
                    </p:oleObj>
                  </mc:Choice>
                  <mc:Fallback>
                    <p:oleObj name="位图图像" r:id="rId3" imgW="295275" imgH="590550" progId="PBrush">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3072"/>
                            <a:ext cx="18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29430" name="Text Box 1051"/>
            <p:cNvSpPr txBox="1">
              <a:spLocks noChangeArrowheads="1"/>
            </p:cNvSpPr>
            <p:nvPr/>
          </p:nvSpPr>
          <p:spPr bwMode="auto">
            <a:xfrm>
              <a:off x="336" y="3993"/>
              <a:ext cx="480" cy="231"/>
            </a:xfrm>
            <a:prstGeom prst="rect">
              <a:avLst/>
            </a:prstGeom>
            <a:noFill/>
            <a:ln w="9525">
              <a:noFill/>
              <a:miter lim="800000"/>
            </a:ln>
          </p:spPr>
          <p:txBody>
            <a:bodyPr>
              <a:spAutoFit/>
            </a:bodyPr>
            <a:lstStyle/>
            <a:p>
              <a:pPr>
                <a:spcBef>
                  <a:spcPct val="50000"/>
                </a:spcBef>
              </a:pPr>
              <a:r>
                <a:rPr lang="en-US" altLang="zh-CN" sz="1800" b="1">
                  <a:solidFill>
                    <a:srgbClr val="0066FF"/>
                  </a:solidFill>
                  <a:latin typeface="Arial" panose="020B0604020202090204" pitchFamily="34" charset="0"/>
                </a:rPr>
                <a:t>Bob</a:t>
              </a:r>
              <a:endParaRPr lang="en-US" altLang="zh-CN" sz="1800" b="1">
                <a:solidFill>
                  <a:srgbClr val="0066FF"/>
                </a:solidFill>
                <a:latin typeface="Arial" panose="020B0604020202090204" pitchFamily="34" charset="0"/>
              </a:endParaRPr>
            </a:p>
          </p:txBody>
        </p:sp>
      </p:grpSp>
      <p:graphicFrame>
        <p:nvGraphicFramePr>
          <p:cNvPr id="529408" name="Object 1024"/>
          <p:cNvGraphicFramePr>
            <a:graphicFrameLocks noChangeAspect="1"/>
          </p:cNvGraphicFramePr>
          <p:nvPr/>
        </p:nvGraphicFramePr>
        <p:xfrm>
          <a:off x="7924800" y="3962400"/>
          <a:ext cx="809625" cy="1600200"/>
        </p:xfrm>
        <a:graphic>
          <a:graphicData uri="http://schemas.openxmlformats.org/presentationml/2006/ole">
            <mc:AlternateContent xmlns:mc="http://schemas.openxmlformats.org/markup-compatibility/2006">
              <mc:Choice xmlns:v="urn:schemas-microsoft-com:vml" Requires="v">
                <p:oleObj spid="_x0000_s698507" name="Visio" r:id="rId5" imgW="742315" imgH="1469390" progId="">
                  <p:embed/>
                </p:oleObj>
              </mc:Choice>
              <mc:Fallback>
                <p:oleObj name="Visio" r:id="rId5" imgW="742315" imgH="1469390" progId="">
                  <p:embed/>
                  <p:pic>
                    <p:nvPicPr>
                      <p:cNvPr id="0" name="Picture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3962400"/>
                        <a:ext cx="8096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2942" name="Text Box 1054"/>
          <p:cNvSpPr txBox="1">
            <a:spLocks noChangeArrowheads="1"/>
          </p:cNvSpPr>
          <p:nvPr/>
        </p:nvSpPr>
        <p:spPr bwMode="auto">
          <a:xfrm>
            <a:off x="274318" y="4706244"/>
            <a:ext cx="1600200" cy="366713"/>
          </a:xfrm>
          <a:prstGeom prst="rect">
            <a:avLst/>
          </a:prstGeom>
          <a:noFill/>
          <a:ln w="9525">
            <a:noFill/>
            <a:miter lim="800000"/>
          </a:ln>
        </p:spPr>
        <p:txBody>
          <a:bodyPr>
            <a:spAutoFit/>
          </a:bodyPr>
          <a:lstStyle/>
          <a:p>
            <a:pPr>
              <a:spcBef>
                <a:spcPct val="50000"/>
              </a:spcBef>
            </a:pPr>
            <a:r>
              <a:rPr lang="zh-CN" altLang="en-US" sz="1800" b="1" dirty="0">
                <a:solidFill>
                  <a:srgbClr val="0066FF"/>
                </a:solidFill>
                <a:latin typeface="Arial" panose="020B0604020202090204" pitchFamily="34" charset="0"/>
              </a:rPr>
              <a:t>进行数字签名</a:t>
            </a:r>
            <a:endParaRPr lang="en-US" altLang="zh-CN" sz="1800" b="1" dirty="0">
              <a:solidFill>
                <a:srgbClr val="0066FF"/>
              </a:solidFill>
              <a:latin typeface="Arial" panose="020B0604020202090204" pitchFamily="34" charset="0"/>
            </a:endParaRPr>
          </a:p>
        </p:txBody>
      </p:sp>
      <p:sp>
        <p:nvSpPr>
          <p:cNvPr id="422941" name="Text Box 1053"/>
          <p:cNvSpPr txBox="1">
            <a:spLocks noChangeArrowheads="1"/>
          </p:cNvSpPr>
          <p:nvPr/>
        </p:nvSpPr>
        <p:spPr bwMode="auto">
          <a:xfrm>
            <a:off x="1676400" y="5181600"/>
            <a:ext cx="1600200" cy="641350"/>
          </a:xfrm>
          <a:prstGeom prst="rect">
            <a:avLst/>
          </a:prstGeom>
          <a:noFill/>
          <a:ln w="9525">
            <a:noFill/>
            <a:miter lim="800000"/>
          </a:ln>
        </p:spPr>
        <p:txBody>
          <a:bodyPr>
            <a:spAutoFit/>
          </a:bodyPr>
          <a:lstStyle/>
          <a:p>
            <a:pPr>
              <a:spcBef>
                <a:spcPct val="50000"/>
              </a:spcBef>
            </a:pPr>
            <a:r>
              <a:rPr lang="zh-CN" altLang="en-US" sz="1800" b="1" dirty="0">
                <a:solidFill>
                  <a:srgbClr val="0066FF"/>
                </a:solidFill>
                <a:latin typeface="Arial" panose="020B0604020202090204" pitchFamily="34" charset="0"/>
              </a:rPr>
              <a:t>删除我在服务器上的信息</a:t>
            </a:r>
            <a:endParaRPr lang="en-US" altLang="zh-CN" sz="1800" b="1" dirty="0">
              <a:solidFill>
                <a:srgbClr val="0066FF"/>
              </a:solidFill>
              <a:latin typeface="Arial" panose="020B0604020202090204" pitchFamily="34" charset="0"/>
            </a:endParaRPr>
          </a:p>
        </p:txBody>
      </p:sp>
      <p:sp>
        <p:nvSpPr>
          <p:cNvPr id="422943" name="Rectangle 1055"/>
          <p:cNvSpPr>
            <a:spLocks noChangeArrowheads="1"/>
          </p:cNvSpPr>
          <p:nvPr/>
        </p:nvSpPr>
        <p:spPr bwMode="auto">
          <a:xfrm>
            <a:off x="1695450" y="5868194"/>
            <a:ext cx="1581150" cy="366712"/>
          </a:xfrm>
          <a:prstGeom prst="rect">
            <a:avLst/>
          </a:prstGeom>
          <a:noFill/>
          <a:ln w="9525">
            <a:noFill/>
            <a:miter lim="800000"/>
          </a:ln>
        </p:spPr>
        <p:txBody>
          <a:bodyPr wrap="none">
            <a:spAutoFit/>
          </a:bodyPr>
          <a:lstStyle/>
          <a:p>
            <a:pPr>
              <a:spcBef>
                <a:spcPct val="50000"/>
              </a:spcBef>
            </a:pPr>
            <a:r>
              <a:rPr lang="zh-CN" altLang="en-US" sz="1800" b="1" dirty="0">
                <a:solidFill>
                  <a:srgbClr val="FF0000"/>
                </a:solidFill>
                <a:latin typeface="Arial" panose="020B0604020202090204" pitchFamily="34" charset="0"/>
              </a:rPr>
              <a:t>96458126543</a:t>
            </a:r>
            <a:endParaRPr lang="zh-CN" altLang="en-US" sz="1800" b="1" dirty="0">
              <a:solidFill>
                <a:srgbClr val="FF0000"/>
              </a:solidFill>
              <a:latin typeface="Arial" panose="020B0604020202090204" pitchFamily="34" charset="0"/>
            </a:endParaRPr>
          </a:p>
        </p:txBody>
      </p:sp>
      <p:grpSp>
        <p:nvGrpSpPr>
          <p:cNvPr id="422951" name="Group 1063"/>
          <p:cNvGrpSpPr/>
          <p:nvPr/>
        </p:nvGrpSpPr>
        <p:grpSpPr bwMode="auto">
          <a:xfrm>
            <a:off x="7391400" y="3200400"/>
            <a:ext cx="1524000" cy="762000"/>
            <a:chOff x="4080" y="2016"/>
            <a:chExt cx="960" cy="480"/>
          </a:xfrm>
        </p:grpSpPr>
        <p:sp>
          <p:nvSpPr>
            <p:cNvPr id="529423" name="Text Box 1064"/>
            <p:cNvSpPr txBox="1">
              <a:spLocks noChangeArrowheads="1"/>
            </p:cNvSpPr>
            <p:nvPr/>
          </p:nvSpPr>
          <p:spPr bwMode="auto">
            <a:xfrm>
              <a:off x="4080" y="2016"/>
              <a:ext cx="912"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1">
                  <a:latin typeface="Arial" panose="020B0604020202090204" pitchFamily="34" charset="0"/>
                </a:rPr>
                <a:t>Bob</a:t>
              </a:r>
              <a:r>
                <a:rPr lang="zh-CN" altLang="en-US" sz="2000" b="1">
                  <a:latin typeface="Arial" panose="020B0604020202090204" pitchFamily="34" charset="0"/>
                </a:rPr>
                <a:t>公钥</a:t>
              </a:r>
              <a:endParaRPr lang="zh-CN" altLang="en-US" sz="2000" b="1">
                <a:latin typeface="Arial" panose="020B0604020202090204" pitchFamily="34" charset="0"/>
              </a:endParaRPr>
            </a:p>
          </p:txBody>
        </p:sp>
        <p:pic>
          <p:nvPicPr>
            <p:cNvPr id="529424" name="Picture 1065" descr="key-green"/>
            <p:cNvPicPr>
              <a:picLocks noChangeAspect="1" noChangeArrowheads="1"/>
            </p:cNvPicPr>
            <p:nvPr/>
          </p:nvPicPr>
          <p:blipFill>
            <a:blip r:embed="rId7"/>
            <a:srcRect/>
            <a:stretch>
              <a:fillRect/>
            </a:stretch>
          </p:blipFill>
          <p:spPr bwMode="auto">
            <a:xfrm>
              <a:off x="4365" y="2137"/>
              <a:ext cx="675" cy="359"/>
            </a:xfrm>
            <a:prstGeom prst="rect">
              <a:avLst/>
            </a:prstGeom>
            <a:noFill/>
            <a:ln w="9525">
              <a:noFill/>
              <a:miter lim="800000"/>
              <a:headEnd/>
              <a:tailEnd/>
            </a:ln>
          </p:spPr>
        </p:pic>
      </p:grpSp>
      <p:sp>
        <p:nvSpPr>
          <p:cNvPr id="422954" name="Rectangle 1066"/>
          <p:cNvSpPr>
            <a:spLocks noChangeArrowheads="1"/>
          </p:cNvSpPr>
          <p:nvPr/>
        </p:nvSpPr>
        <p:spPr bwMode="auto">
          <a:xfrm>
            <a:off x="7045325" y="5545138"/>
            <a:ext cx="1565275" cy="779462"/>
          </a:xfrm>
          <a:prstGeom prst="rect">
            <a:avLst/>
          </a:prstGeom>
          <a:noFill/>
          <a:ln w="9525">
            <a:noFill/>
            <a:miter lim="800000"/>
          </a:ln>
        </p:spPr>
        <p:txBody>
          <a:bodyPr wrap="none">
            <a:spAutoFit/>
          </a:bodyPr>
          <a:lstStyle/>
          <a:p>
            <a:pPr>
              <a:spcBef>
                <a:spcPct val="50000"/>
              </a:spcBef>
            </a:pPr>
            <a:r>
              <a:rPr lang="zh-CN" altLang="en-US" sz="1800" b="1">
                <a:solidFill>
                  <a:schemeClr val="hlink"/>
                </a:solidFill>
                <a:latin typeface="Arial" panose="020B0604020202090204" pitchFamily="34" charset="0"/>
              </a:rPr>
              <a:t>验证数字签名</a:t>
            </a:r>
            <a:endParaRPr lang="zh-CN" altLang="en-US" sz="1800" b="1">
              <a:solidFill>
                <a:schemeClr val="hlink"/>
              </a:solidFill>
              <a:latin typeface="Arial" panose="020B0604020202090204" pitchFamily="34" charset="0"/>
            </a:endParaRPr>
          </a:p>
          <a:p>
            <a:pPr>
              <a:spcBef>
                <a:spcPct val="50000"/>
              </a:spcBef>
            </a:pPr>
            <a:r>
              <a:rPr lang="zh-CN" altLang="en-US" sz="1800" b="1">
                <a:solidFill>
                  <a:schemeClr val="hlink"/>
                </a:solidFill>
                <a:latin typeface="Arial" panose="020B0604020202090204" pitchFamily="34" charset="0"/>
              </a:rPr>
              <a:t>是否正确？</a:t>
            </a:r>
            <a:endParaRPr lang="zh-CN" altLang="en-US" sz="1800" b="1">
              <a:solidFill>
                <a:schemeClr val="hlink"/>
              </a:solidFill>
              <a:latin typeface="Arial" panose="020B0604020202090204" pitchFamily="34" charset="0"/>
            </a:endParaRPr>
          </a:p>
        </p:txBody>
      </p:sp>
      <p:grpSp>
        <p:nvGrpSpPr>
          <p:cNvPr id="25" name="Group 8"/>
          <p:cNvGrpSpPr/>
          <p:nvPr/>
        </p:nvGrpSpPr>
        <p:grpSpPr bwMode="auto">
          <a:xfrm>
            <a:off x="289560" y="5045970"/>
            <a:ext cx="1143000" cy="366713"/>
            <a:chOff x="1776" y="3840"/>
            <a:chExt cx="720" cy="231"/>
          </a:xfrm>
        </p:grpSpPr>
        <p:sp>
          <p:nvSpPr>
            <p:cNvPr id="26" name="Text Box 9"/>
            <p:cNvSpPr txBox="1">
              <a:spLocks noChangeArrowheads="1"/>
            </p:cNvSpPr>
            <p:nvPr/>
          </p:nvSpPr>
          <p:spPr bwMode="auto">
            <a:xfrm>
              <a:off x="1776" y="3840"/>
              <a:ext cx="480" cy="231"/>
            </a:xfrm>
            <a:prstGeom prst="rect">
              <a:avLst/>
            </a:prstGeom>
            <a:noFill/>
            <a:ln w="12700">
              <a:noFill/>
              <a:miter lim="800000"/>
              <a:headEnd type="none" w="sm" len="sm"/>
              <a:tailEnd type="none" w="sm" len="sm"/>
            </a:ln>
          </p:spPr>
          <p:txBody>
            <a:bodyPr>
              <a:spAutoFit/>
            </a:bodyPr>
            <a:lstStyle/>
            <a:p>
              <a:pPr>
                <a:spcBef>
                  <a:spcPct val="50000"/>
                </a:spcBef>
              </a:pPr>
              <a:r>
                <a:rPr lang="zh-CN" altLang="en-US" sz="1800" b="1" dirty="0">
                  <a:solidFill>
                    <a:srgbClr val="FF7C80"/>
                  </a:solidFill>
                  <a:latin typeface="Arial" panose="020B0604020202090204" pitchFamily="34" charset="0"/>
                </a:rPr>
                <a:t>私钥</a:t>
              </a:r>
              <a:endParaRPr lang="zh-CN" altLang="en-US" sz="1800" b="1" dirty="0">
                <a:solidFill>
                  <a:srgbClr val="FF7C80"/>
                </a:solidFill>
                <a:latin typeface="Arial" panose="020B0604020202090204" pitchFamily="34" charset="0"/>
              </a:endParaRPr>
            </a:p>
          </p:txBody>
        </p:sp>
        <p:pic>
          <p:nvPicPr>
            <p:cNvPr id="27" name="Picture 10" descr="redkey"/>
            <p:cNvPicPr>
              <a:picLocks noChangeAspect="1" noChangeArrowheads="1"/>
            </p:cNvPicPr>
            <p:nvPr/>
          </p:nvPicPr>
          <p:blipFill>
            <a:blip r:embed="rId8"/>
            <a:srcRect/>
            <a:stretch>
              <a:fillRect/>
            </a:stretch>
          </p:blipFill>
          <p:spPr bwMode="auto">
            <a:xfrm flipV="1">
              <a:off x="2160" y="3888"/>
              <a:ext cx="336" cy="152"/>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9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499"/>
                                          </p:stCondLst>
                                        </p:cTn>
                                        <p:tgtEl>
                                          <p:spTgt spid="42294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1000"/>
                                  </p:stCondLst>
                                  <p:childTnLst>
                                    <p:set>
                                      <p:cBhvr>
                                        <p:cTn id="16" dur="1" fill="hold">
                                          <p:stCondLst>
                                            <p:cond delay="0"/>
                                          </p:stCondLst>
                                        </p:cTn>
                                        <p:tgtEl>
                                          <p:spTgt spid="4229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22944"/>
                                        </p:tgtEl>
                                        <p:attrNameLst>
                                          <p:attrName>style.visibility</p:attrName>
                                        </p:attrNameLst>
                                      </p:cBhvr>
                                      <p:to>
                                        <p:strVal val="visible"/>
                                      </p:to>
                                    </p:set>
                                    <p:animEffect transition="in" filter="dissolve">
                                      <p:cBhvr>
                                        <p:cTn id="21" dur="500"/>
                                        <p:tgtEl>
                                          <p:spTgt spid="422944"/>
                                        </p:tgtEl>
                                      </p:cBhvr>
                                    </p:animEffect>
                                  </p:childTnLst>
                                  <p:subTnLst>
                                    <p:animClr clrSpc="rgb" dir="cw">
                                      <p:cBhvr override="childStyle">
                                        <p:cTn dur="1" fill="hold" display="0" masterRel="nextClick" afterEffect="1"/>
                                        <p:tgtEl>
                                          <p:spTgt spid="422944"/>
                                        </p:tgtEl>
                                        <p:attrNameLst>
                                          <p:attrName>ppt_c</p:attrName>
                                        </p:attrNameLst>
                                      </p:cBhvr>
                                      <p:to>
                                        <a:srgbClr val="FF99FF"/>
                                      </p:to>
                                    </p:animClr>
                                  </p:subTnLst>
                                </p:cTn>
                              </p:par>
                            </p:childTnLst>
                          </p:cTn>
                        </p:par>
                        <p:par>
                          <p:cTn id="22" fill="hold">
                            <p:stCondLst>
                              <p:cond delay="500"/>
                            </p:stCondLst>
                            <p:childTnLst>
                              <p:par>
                                <p:cTn id="23" presetID="0" presetClass="path" presetSubtype="0" accel="50000" decel="50000" fill="hold" grpId="1" nodeType="afterEffect">
                                  <p:stCondLst>
                                    <p:cond delay="0"/>
                                  </p:stCondLst>
                                  <p:childTnLst>
                                    <p:animMotion origin="layout" path="M 0 0 L 0.48298 -0.10139 " pathEditMode="relative" ptsTypes="AA">
                                      <p:cBhvr>
                                        <p:cTn id="24" dur="2000" fill="hold"/>
                                        <p:tgtEl>
                                          <p:spTgt spid="422941"/>
                                        </p:tgtEl>
                                        <p:attrNameLst>
                                          <p:attrName>ppt_x</p:attrName>
                                          <p:attrName>ppt_y</p:attrName>
                                        </p:attrNameLst>
                                      </p:cBhvr>
                                    </p:animMotion>
                                  </p:childTnLst>
                                </p:cTn>
                              </p:par>
                              <p:par>
                                <p:cTn id="25" presetID="0" presetClass="path" presetSubtype="0" accel="50000" decel="50000" fill="hold" grpId="1" nodeType="withEffect">
                                  <p:stCondLst>
                                    <p:cond delay="0"/>
                                  </p:stCondLst>
                                  <p:childTnLst>
                                    <p:animMotion origin="layout" path="M 0 0 L 0.48298 -0.10139 " pathEditMode="relative" ptsTypes="AA">
                                      <p:cBhvr>
                                        <p:cTn id="26" dur="2000" fill="hold"/>
                                        <p:tgtEl>
                                          <p:spTgt spid="422943"/>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229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22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44" grpId="0" animBg="1"/>
      <p:bldP spid="422942" grpId="0" autoUpdateAnimBg="0"/>
      <p:bldP spid="422941" grpId="0"/>
      <p:bldP spid="422941" grpId="1"/>
      <p:bldP spid="422943" grpId="0"/>
      <p:bldP spid="422943" grpId="1"/>
      <p:bldP spid="42295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1026"/>
          <p:cNvSpPr>
            <a:spLocks noGrp="1" noChangeArrowheads="1"/>
          </p:cNvSpPr>
          <p:nvPr>
            <p:ph type="title"/>
          </p:nvPr>
        </p:nvSpPr>
        <p:spPr/>
        <p:txBody>
          <a:bodyPr/>
          <a:lstStyle/>
          <a:p>
            <a:pPr eaLnBrk="1" hangingPunct="1"/>
            <a:r>
              <a:rPr lang="zh-CN" altLang="en-US" smtClean="0">
                <a:ea typeface="宋体" pitchFamily="2" charset="-122"/>
              </a:rPr>
              <a:t>得到公钥</a:t>
            </a:r>
            <a:endParaRPr lang="zh-CN" altLang="en-US" smtClean="0">
              <a:ea typeface="宋体" pitchFamily="2" charset="-122"/>
            </a:endParaRPr>
          </a:p>
        </p:txBody>
      </p:sp>
      <p:sp>
        <p:nvSpPr>
          <p:cNvPr id="629763" name="Rectangle 1027"/>
          <p:cNvSpPr>
            <a:spLocks noGrp="1" noChangeArrowheads="1"/>
          </p:cNvSpPr>
          <p:nvPr>
            <p:ph idx="1"/>
          </p:nvPr>
        </p:nvSpPr>
        <p:spPr/>
        <p:txBody>
          <a:bodyPr/>
          <a:lstStyle/>
          <a:p>
            <a:pPr eaLnBrk="1" hangingPunct="1"/>
            <a:r>
              <a:rPr lang="zh-CN" altLang="en-US" dirty="0" smtClean="0">
                <a:ea typeface="宋体" pitchFamily="2" charset="-122"/>
              </a:rPr>
              <a:t>在身份</a:t>
            </a:r>
            <a:r>
              <a:rPr lang="zh-CN" altLang="en-US" dirty="0">
                <a:ea typeface="宋体" pitchFamily="2" charset="-122"/>
              </a:rPr>
              <a:t>鉴别</a:t>
            </a:r>
            <a:r>
              <a:rPr lang="zh-CN" altLang="en-US" dirty="0" smtClean="0">
                <a:ea typeface="宋体" pitchFamily="2" charset="-122"/>
              </a:rPr>
              <a:t>和数据源鉴别中，服务器都需要得到</a:t>
            </a:r>
            <a:r>
              <a:rPr lang="en-US" altLang="zh-CN" dirty="0" smtClean="0">
                <a:ea typeface="宋体" pitchFamily="2" charset="-122"/>
              </a:rPr>
              <a:t>Bob</a:t>
            </a:r>
            <a:r>
              <a:rPr lang="zh-CN" altLang="en-US" dirty="0" smtClean="0">
                <a:ea typeface="宋体" pitchFamily="2" charset="-122"/>
              </a:rPr>
              <a:t>的公钥</a:t>
            </a:r>
            <a:endParaRPr lang="zh-CN" altLang="en-US" dirty="0" smtClean="0">
              <a:ea typeface="宋体" pitchFamily="2" charset="-122"/>
            </a:endParaRPr>
          </a:p>
          <a:p>
            <a:pPr eaLnBrk="1" hangingPunct="1"/>
            <a:r>
              <a:rPr lang="zh-CN" altLang="en-US" dirty="0" smtClean="0">
                <a:ea typeface="宋体" pitchFamily="2" charset="-122"/>
              </a:rPr>
              <a:t>和机密性要求一样，公钥必须是正确的</a:t>
            </a:r>
            <a:endParaRPr lang="zh-CN" altLang="en-US" dirty="0" smtClean="0">
              <a:ea typeface="宋体" pitchFamily="2" charset="-122"/>
            </a:endParaRPr>
          </a:p>
          <a:p>
            <a:pPr lvl="1" eaLnBrk="1" hangingPunct="1"/>
            <a:r>
              <a:rPr lang="en-US" altLang="zh-CN" dirty="0" smtClean="0">
                <a:ea typeface="宋体" pitchFamily="2" charset="-122"/>
              </a:rPr>
              <a:t>Bob</a:t>
            </a:r>
            <a:r>
              <a:rPr lang="zh-CN" altLang="en-US" dirty="0" smtClean="0">
                <a:ea typeface="宋体" pitchFamily="2" charset="-122"/>
              </a:rPr>
              <a:t>的</a:t>
            </a:r>
            <a:endParaRPr lang="zh-CN" altLang="en-US" dirty="0" smtClean="0">
              <a:ea typeface="宋体" pitchFamily="2" charset="-122"/>
            </a:endParaRPr>
          </a:p>
          <a:p>
            <a:pPr lvl="1" eaLnBrk="1" hangingPunct="1"/>
            <a:r>
              <a:rPr lang="zh-CN" altLang="en-US" dirty="0" smtClean="0">
                <a:ea typeface="宋体" pitchFamily="2" charset="-122"/>
              </a:rPr>
              <a:t>不是其他实体的</a:t>
            </a:r>
            <a:endParaRPr lang="zh-CN" altLang="en-US" dirty="0" smtClean="0">
              <a:ea typeface="宋体" pitchFamily="2" charset="-122"/>
            </a:endParaRPr>
          </a:p>
        </p:txBody>
      </p:sp>
      <p:sp>
        <p:nvSpPr>
          <p:cNvPr id="629761" name="灯片编号占位符 5"/>
          <p:cNvSpPr>
            <a:spLocks noGrp="1"/>
          </p:cNvSpPr>
          <p:nvPr>
            <p:ph type="sldNum" sz="quarter" idx="12"/>
          </p:nvPr>
        </p:nvSpPr>
        <p:spPr>
          <a:noFill/>
        </p:spPr>
        <p:txBody>
          <a:bodyPr/>
          <a:lstStyle/>
          <a:p>
            <a:fld id="{44CA7C30-2080-4714-8414-2E5FF53E9F28}"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pPr eaLnBrk="1" hangingPunct="1"/>
            <a:r>
              <a:rPr lang="zh-CN" altLang="en-US" dirty="0">
                <a:ea typeface="宋体" pitchFamily="2" charset="-122"/>
              </a:rPr>
              <a:t>鉴别</a:t>
            </a:r>
            <a:r>
              <a:rPr lang="zh-CN" altLang="en-US" dirty="0" smtClean="0">
                <a:ea typeface="宋体" pitchFamily="2" charset="-122"/>
              </a:rPr>
              <a:t>的需求</a:t>
            </a:r>
            <a:endParaRPr lang="zh-CN" altLang="en-US" dirty="0" smtClean="0">
              <a:ea typeface="宋体" pitchFamily="2" charset="-122"/>
            </a:endParaRPr>
          </a:p>
        </p:txBody>
      </p:sp>
      <p:sp>
        <p:nvSpPr>
          <p:cNvPr id="630787" name="Rectangle 3"/>
          <p:cNvSpPr>
            <a:spLocks noGrp="1" noChangeArrowheads="1"/>
          </p:cNvSpPr>
          <p:nvPr>
            <p:ph idx="1"/>
          </p:nvPr>
        </p:nvSpPr>
        <p:spPr/>
        <p:txBody>
          <a:bodyPr/>
          <a:lstStyle/>
          <a:p>
            <a:pPr eaLnBrk="1" hangingPunct="1"/>
            <a:r>
              <a:rPr lang="zh-CN" altLang="en-US" dirty="0" smtClean="0">
                <a:ea typeface="宋体" pitchFamily="2" charset="-122"/>
              </a:rPr>
              <a:t>和机密性的需求是一样的</a:t>
            </a:r>
            <a:endParaRPr lang="zh-CN" altLang="en-US" dirty="0" smtClean="0">
              <a:ea typeface="宋体" pitchFamily="2" charset="-122"/>
            </a:endParaRPr>
          </a:p>
          <a:p>
            <a:pPr lvl="1" eaLnBrk="1" hangingPunct="1"/>
            <a:r>
              <a:rPr lang="zh-CN" altLang="en-US" dirty="0" smtClean="0">
                <a:ea typeface="宋体" pitchFamily="2" charset="-122"/>
              </a:rPr>
              <a:t>以可信的方式得到对方的公钥</a:t>
            </a:r>
            <a:endParaRPr lang="zh-CN" altLang="en-US" dirty="0" smtClean="0">
              <a:ea typeface="宋体" pitchFamily="2" charset="-122"/>
            </a:endParaRPr>
          </a:p>
          <a:p>
            <a:pPr lvl="1" eaLnBrk="1" hangingPunct="1"/>
            <a:r>
              <a:rPr lang="zh-CN" altLang="en-US" dirty="0" smtClean="0">
                <a:ea typeface="宋体" pitchFamily="2" charset="-122"/>
              </a:rPr>
              <a:t>同样可以是</a:t>
            </a:r>
            <a:endParaRPr lang="zh-CN" altLang="en-US" dirty="0" smtClean="0">
              <a:ea typeface="宋体" pitchFamily="2" charset="-122"/>
            </a:endParaRPr>
          </a:p>
          <a:p>
            <a:pPr lvl="2" eaLnBrk="1" hangingPunct="1"/>
            <a:r>
              <a:rPr lang="zh-CN" altLang="en-US" dirty="0" smtClean="0">
                <a:ea typeface="宋体" pitchFamily="2" charset="-122"/>
              </a:rPr>
              <a:t>由第三方权威可信地发布公钥</a:t>
            </a:r>
            <a:endParaRPr lang="zh-CN" altLang="en-US" dirty="0" smtClean="0">
              <a:ea typeface="宋体" pitchFamily="2" charset="-122"/>
            </a:endParaRPr>
          </a:p>
        </p:txBody>
      </p:sp>
      <p:sp>
        <p:nvSpPr>
          <p:cNvPr id="630785" name="灯片编号占位符 5"/>
          <p:cNvSpPr>
            <a:spLocks noGrp="1"/>
          </p:cNvSpPr>
          <p:nvPr>
            <p:ph type="sldNum" sz="quarter" idx="12"/>
          </p:nvPr>
        </p:nvSpPr>
        <p:spPr>
          <a:noFill/>
        </p:spPr>
        <p:txBody>
          <a:bodyPr/>
          <a:lstStyle/>
          <a:p>
            <a:fld id="{DD12C32B-89BB-4FF3-845D-17E52E55512F}"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1026"/>
          <p:cNvSpPr>
            <a:spLocks noGrp="1" noChangeArrowheads="1"/>
          </p:cNvSpPr>
          <p:nvPr>
            <p:ph type="title"/>
          </p:nvPr>
        </p:nvSpPr>
        <p:spPr/>
        <p:txBody>
          <a:bodyPr/>
          <a:lstStyle/>
          <a:p>
            <a:pPr eaLnBrk="1" hangingPunct="1"/>
            <a:r>
              <a:rPr lang="zh-CN" altLang="en-US" smtClean="0">
                <a:ea typeface="宋体" pitchFamily="2" charset="-122"/>
              </a:rPr>
              <a:t>完整性</a:t>
            </a:r>
            <a:endParaRPr lang="zh-CN" altLang="en-US" smtClean="0">
              <a:ea typeface="宋体" pitchFamily="2" charset="-122"/>
            </a:endParaRPr>
          </a:p>
        </p:txBody>
      </p:sp>
      <p:sp>
        <p:nvSpPr>
          <p:cNvPr id="631811" name="Rectangle 1027"/>
          <p:cNvSpPr>
            <a:spLocks noGrp="1" noChangeArrowheads="1"/>
          </p:cNvSpPr>
          <p:nvPr>
            <p:ph idx="1"/>
          </p:nvPr>
        </p:nvSpPr>
        <p:spPr/>
        <p:txBody>
          <a:bodyPr/>
          <a:lstStyle/>
          <a:p>
            <a:pPr eaLnBrk="1" hangingPunct="1"/>
            <a:r>
              <a:rPr lang="zh-CN" altLang="en-US" dirty="0" smtClean="0">
                <a:ea typeface="宋体" pitchFamily="2" charset="-122"/>
              </a:rPr>
              <a:t>能够发现数据的未授权篡改</a:t>
            </a:r>
            <a:endParaRPr lang="zh-CN" altLang="en-US" dirty="0" smtClean="0">
              <a:ea typeface="宋体" pitchFamily="2" charset="-122"/>
            </a:endParaRPr>
          </a:p>
          <a:p>
            <a:pPr lvl="1" eaLnBrk="1" hangingPunct="1"/>
            <a:r>
              <a:rPr lang="zh-CN" altLang="en-US" dirty="0" smtClean="0">
                <a:ea typeface="宋体" pitchFamily="2" charset="-122"/>
              </a:rPr>
              <a:t>数字签名的方式</a:t>
            </a:r>
            <a:endParaRPr lang="zh-CN" altLang="en-US" dirty="0" smtClean="0">
              <a:ea typeface="宋体" pitchFamily="2" charset="-122"/>
            </a:endParaRPr>
          </a:p>
          <a:p>
            <a:pPr eaLnBrk="1" hangingPunct="1"/>
            <a:r>
              <a:rPr lang="zh-CN" altLang="en-US" dirty="0" smtClean="0">
                <a:ea typeface="宋体" pitchFamily="2" charset="-122"/>
              </a:rPr>
              <a:t>对于验证方，也有同样的需求：</a:t>
            </a:r>
            <a:endParaRPr lang="zh-CN" altLang="en-US" dirty="0" smtClean="0">
              <a:ea typeface="宋体" pitchFamily="2" charset="-122"/>
            </a:endParaRPr>
          </a:p>
          <a:p>
            <a:pPr lvl="1" eaLnBrk="1" hangingPunct="1"/>
            <a:r>
              <a:rPr lang="zh-CN" altLang="en-US" dirty="0" smtClean="0">
                <a:ea typeface="宋体" pitchFamily="2" charset="-122"/>
              </a:rPr>
              <a:t>权威可信地发布公钥</a:t>
            </a:r>
            <a:endParaRPr lang="zh-CN" altLang="en-US" dirty="0" smtClean="0">
              <a:ea typeface="宋体" pitchFamily="2" charset="-122"/>
            </a:endParaRPr>
          </a:p>
        </p:txBody>
      </p:sp>
      <p:sp>
        <p:nvSpPr>
          <p:cNvPr id="631809" name="灯片编号占位符 5"/>
          <p:cNvSpPr>
            <a:spLocks noGrp="1"/>
          </p:cNvSpPr>
          <p:nvPr>
            <p:ph type="sldNum" sz="quarter" idx="12"/>
          </p:nvPr>
        </p:nvSpPr>
        <p:spPr>
          <a:noFill/>
        </p:spPr>
        <p:txBody>
          <a:bodyPr/>
          <a:lstStyle/>
          <a:p>
            <a:fld id="{26D2C286-E5FC-42F9-A334-C6FCEA87A3A8}"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pPr eaLnBrk="1" hangingPunct="1"/>
            <a:r>
              <a:rPr lang="zh-CN" altLang="en-US" smtClean="0">
                <a:ea typeface="宋体" pitchFamily="2" charset="-122"/>
              </a:rPr>
              <a:t>非否认</a:t>
            </a:r>
            <a:endParaRPr lang="zh-CN" altLang="en-US" smtClean="0">
              <a:ea typeface="宋体" pitchFamily="2" charset="-122"/>
            </a:endParaRPr>
          </a:p>
        </p:txBody>
      </p:sp>
      <p:sp>
        <p:nvSpPr>
          <p:cNvPr id="632835" name="Rectangle 3"/>
          <p:cNvSpPr>
            <a:spLocks noGrp="1" noChangeArrowheads="1"/>
          </p:cNvSpPr>
          <p:nvPr>
            <p:ph idx="1"/>
          </p:nvPr>
        </p:nvSpPr>
        <p:spPr/>
        <p:txBody>
          <a:bodyPr/>
          <a:lstStyle/>
          <a:p>
            <a:pPr eaLnBrk="1" hangingPunct="1"/>
            <a:r>
              <a:rPr lang="en-US" altLang="zh-CN" smtClean="0">
                <a:ea typeface="宋体" pitchFamily="2" charset="-122"/>
              </a:rPr>
              <a:t>Bob</a:t>
            </a:r>
            <a:r>
              <a:rPr lang="zh-CN" altLang="en-US" smtClean="0">
                <a:ea typeface="宋体" pitchFamily="2" charset="-122"/>
              </a:rPr>
              <a:t>进行了某种操作之后，留下了不能否认的、可验证的证据</a:t>
            </a:r>
            <a:endParaRPr lang="zh-CN" altLang="en-US" smtClean="0">
              <a:ea typeface="宋体" pitchFamily="2" charset="-122"/>
            </a:endParaRPr>
          </a:p>
          <a:p>
            <a:pPr lvl="1" eaLnBrk="1" hangingPunct="1"/>
            <a:r>
              <a:rPr lang="zh-CN" altLang="en-US" smtClean="0">
                <a:ea typeface="宋体" pitchFamily="2" charset="-122"/>
              </a:rPr>
              <a:t>数字签名的方式</a:t>
            </a:r>
            <a:endParaRPr lang="zh-CN" altLang="en-US" smtClean="0">
              <a:ea typeface="宋体" pitchFamily="2" charset="-122"/>
            </a:endParaRPr>
          </a:p>
          <a:p>
            <a:pPr eaLnBrk="1" hangingPunct="1"/>
            <a:r>
              <a:rPr lang="zh-CN" altLang="en-US" smtClean="0">
                <a:ea typeface="宋体" pitchFamily="2" charset="-122"/>
              </a:rPr>
              <a:t>对于验证方，也有同样的需求：</a:t>
            </a:r>
            <a:endParaRPr lang="zh-CN" altLang="en-US" smtClean="0">
              <a:ea typeface="宋体" pitchFamily="2" charset="-122"/>
            </a:endParaRPr>
          </a:p>
          <a:p>
            <a:pPr lvl="1" eaLnBrk="1" hangingPunct="1"/>
            <a:r>
              <a:rPr lang="zh-CN" altLang="en-US" smtClean="0">
                <a:ea typeface="宋体" pitchFamily="2" charset="-122"/>
              </a:rPr>
              <a:t>权威可信地得到</a:t>
            </a:r>
            <a:r>
              <a:rPr lang="en-US" altLang="zh-CN" smtClean="0">
                <a:ea typeface="宋体" pitchFamily="2" charset="-122"/>
              </a:rPr>
              <a:t>Bob</a:t>
            </a:r>
            <a:r>
              <a:rPr lang="zh-CN" altLang="en-US" smtClean="0">
                <a:ea typeface="宋体" pitchFamily="2" charset="-122"/>
              </a:rPr>
              <a:t>的公钥</a:t>
            </a:r>
            <a:endParaRPr lang="zh-CN" altLang="en-US" b="1" smtClean="0">
              <a:ea typeface="宋体" pitchFamily="2" charset="-122"/>
            </a:endParaRPr>
          </a:p>
        </p:txBody>
      </p:sp>
      <p:sp>
        <p:nvSpPr>
          <p:cNvPr id="632833" name="灯片编号占位符 5"/>
          <p:cNvSpPr>
            <a:spLocks noGrp="1"/>
          </p:cNvSpPr>
          <p:nvPr>
            <p:ph type="sldNum" sz="quarter" idx="12"/>
          </p:nvPr>
        </p:nvSpPr>
        <p:spPr>
          <a:noFill/>
        </p:spPr>
        <p:txBody>
          <a:bodyPr/>
          <a:lstStyle/>
          <a:p>
            <a:fld id="{861ECF55-0367-4BFF-9D60-16CCFB0D8B34}"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eaLnBrk="1" hangingPunct="1"/>
            <a:r>
              <a:rPr lang="zh-CN" altLang="en-US" dirty="0" smtClean="0">
                <a:ea typeface="宋体" pitchFamily="2" charset="-122"/>
              </a:rPr>
              <a:t>各种安全服务的共同需求</a:t>
            </a:r>
            <a:endParaRPr lang="zh-CN" altLang="en-US" dirty="0" smtClean="0">
              <a:ea typeface="宋体" pitchFamily="2" charset="-122"/>
            </a:endParaRPr>
          </a:p>
        </p:txBody>
      </p:sp>
      <p:sp>
        <p:nvSpPr>
          <p:cNvPr id="633859" name="Rectangle 3"/>
          <p:cNvSpPr>
            <a:spLocks noGrp="1" noChangeArrowheads="1"/>
          </p:cNvSpPr>
          <p:nvPr>
            <p:ph idx="1"/>
          </p:nvPr>
        </p:nvSpPr>
        <p:spPr/>
        <p:txBody>
          <a:bodyPr/>
          <a:lstStyle/>
          <a:p>
            <a:pPr eaLnBrk="1" hangingPunct="1"/>
            <a:r>
              <a:rPr lang="zh-CN" altLang="en-US" dirty="0" smtClean="0">
                <a:ea typeface="宋体" pitchFamily="2" charset="-122"/>
              </a:rPr>
              <a:t>以权威可信的方式发布每个实体的公钥</a:t>
            </a:r>
            <a:endParaRPr lang="zh-CN" altLang="en-US" dirty="0" smtClean="0">
              <a:ea typeface="宋体" pitchFamily="2" charset="-122"/>
            </a:endParaRPr>
          </a:p>
          <a:p>
            <a:pPr lvl="1" eaLnBrk="1" hangingPunct="1"/>
            <a:r>
              <a:rPr lang="zh-CN" altLang="en-US" dirty="0" smtClean="0">
                <a:ea typeface="宋体" pitchFamily="2" charset="-122"/>
              </a:rPr>
              <a:t>由某个第三方服务来完成发布</a:t>
            </a:r>
            <a:endParaRPr lang="zh-CN" altLang="en-US" dirty="0" smtClean="0">
              <a:ea typeface="宋体" pitchFamily="2" charset="-122"/>
            </a:endParaRPr>
          </a:p>
          <a:p>
            <a:pPr lvl="2" eaLnBrk="1" hangingPunct="1"/>
            <a:r>
              <a:rPr lang="zh-CN" altLang="en-US" dirty="0" smtClean="0">
                <a:ea typeface="宋体" pitchFamily="2" charset="-122"/>
              </a:rPr>
              <a:t>以一种安全的、可信的方式发布</a:t>
            </a:r>
            <a:endParaRPr lang="zh-CN" altLang="en-US" dirty="0" smtClean="0">
              <a:ea typeface="宋体" pitchFamily="2" charset="-122"/>
            </a:endParaRPr>
          </a:p>
          <a:p>
            <a:pPr lvl="1" eaLnBrk="1" hangingPunct="1"/>
            <a:r>
              <a:rPr lang="zh-CN" altLang="en-US" dirty="0" smtClean="0">
                <a:ea typeface="宋体" pitchFamily="2" charset="-122"/>
              </a:rPr>
              <a:t>引入了权威第三方就能够满足多种安全服务的需求</a:t>
            </a:r>
            <a:endParaRPr lang="zh-CN" altLang="en-US" dirty="0" smtClean="0">
              <a:ea typeface="宋体" pitchFamily="2" charset="-122"/>
            </a:endParaRPr>
          </a:p>
        </p:txBody>
      </p:sp>
      <p:sp>
        <p:nvSpPr>
          <p:cNvPr id="633857" name="灯片编号占位符 5"/>
          <p:cNvSpPr>
            <a:spLocks noGrp="1"/>
          </p:cNvSpPr>
          <p:nvPr>
            <p:ph type="sldNum" sz="quarter" idx="12"/>
          </p:nvPr>
        </p:nvSpPr>
        <p:spPr>
          <a:noFill/>
        </p:spPr>
        <p:txBody>
          <a:bodyPr/>
          <a:lstStyle/>
          <a:p>
            <a:fld id="{FCEF906D-9338-4799-AE43-AC52744C7816}"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3" name="内容占位符 2"/>
          <p:cNvSpPr>
            <a:spLocks noGrp="1"/>
          </p:cNvSpPr>
          <p:nvPr>
            <p:ph idx="1"/>
          </p:nvPr>
        </p:nvSpPr>
        <p:spPr>
          <a:xfrm>
            <a:off x="822959" y="1845733"/>
            <a:ext cx="7543801" cy="4295007"/>
          </a:xfrm>
        </p:spPr>
        <p:txBody>
          <a:bodyPr>
            <a:normAutofit fontScale="92500" lnSpcReduction="10000"/>
          </a:bodyPr>
          <a:lstStyle/>
          <a:p>
            <a:r>
              <a:rPr lang="zh-CN" altLang="en-US" dirty="0" smtClean="0"/>
              <a:t>基于口令的鉴别</a:t>
            </a:r>
            <a:endParaRPr lang="en-US" altLang="zh-CN" dirty="0" smtClean="0"/>
          </a:p>
          <a:p>
            <a:pPr lvl="1"/>
            <a:r>
              <a:rPr lang="zh-CN" altLang="en-US" dirty="0" smtClean="0"/>
              <a:t>通过注册过程建立起口令与后台验证数据的关联</a:t>
            </a:r>
            <a:endParaRPr lang="en-US" altLang="zh-CN" dirty="0" smtClean="0"/>
          </a:p>
          <a:p>
            <a:pPr lvl="1"/>
            <a:endParaRPr lang="en-US" altLang="zh-CN" dirty="0" smtClean="0"/>
          </a:p>
          <a:p>
            <a:r>
              <a:rPr lang="zh-CN" altLang="en-US" dirty="0" smtClean="0"/>
              <a:t>基于共享秘密的鉴别</a:t>
            </a:r>
            <a:endParaRPr lang="en-US" altLang="zh-CN" dirty="0" smtClean="0"/>
          </a:p>
          <a:p>
            <a:pPr lvl="1"/>
            <a:r>
              <a:rPr lang="zh-CN" altLang="en-US" dirty="0"/>
              <a:t>安全信道、线下传递（如，</a:t>
            </a:r>
            <a:r>
              <a:rPr lang="en-US" altLang="zh-CN" dirty="0"/>
              <a:t>U</a:t>
            </a:r>
            <a:r>
              <a:rPr lang="zh-CN" altLang="en-US" dirty="0"/>
              <a:t>盘、光盘）</a:t>
            </a:r>
            <a:r>
              <a:rPr lang="zh-CN" altLang="en-US" dirty="0" smtClean="0"/>
              <a:t>等</a:t>
            </a:r>
            <a:endParaRPr lang="en-US" altLang="zh-CN" dirty="0"/>
          </a:p>
          <a:p>
            <a:pPr lvl="1"/>
            <a:r>
              <a:rPr lang="zh-CN" altLang="en-US" dirty="0"/>
              <a:t>未曾谋面，缺少以前的联系</a:t>
            </a:r>
            <a:endParaRPr lang="zh-CN" altLang="en-US" dirty="0"/>
          </a:p>
          <a:p>
            <a:pPr lvl="2"/>
            <a:r>
              <a:rPr lang="zh-CN" altLang="en-US" dirty="0"/>
              <a:t>难以密钥协商</a:t>
            </a:r>
            <a:endParaRPr lang="zh-CN" altLang="en-US" dirty="0"/>
          </a:p>
          <a:p>
            <a:pPr lvl="1"/>
            <a:r>
              <a:rPr lang="zh-CN" altLang="en-US" dirty="0"/>
              <a:t>用户数目增多，分发和管理密钥（</a:t>
            </a:r>
            <a:r>
              <a:rPr lang="en-US" altLang="zh-CN" dirty="0"/>
              <a:t>Key Management</a:t>
            </a:r>
            <a:r>
              <a:rPr lang="zh-CN" altLang="en-US" dirty="0"/>
              <a:t>）</a:t>
            </a:r>
            <a:endParaRPr lang="zh-CN" altLang="en-US" dirty="0"/>
          </a:p>
          <a:p>
            <a:pPr lvl="2"/>
            <a:r>
              <a:rPr lang="zh-CN" altLang="en-US" dirty="0"/>
              <a:t>困难（多，变）</a:t>
            </a:r>
            <a:endParaRPr lang="zh-CN" altLang="en-US" dirty="0"/>
          </a:p>
          <a:p>
            <a:pPr lvl="2"/>
            <a:r>
              <a:rPr lang="zh-CN" altLang="en-US" dirty="0"/>
              <a:t>安全性问题（密钥泄露）</a:t>
            </a:r>
            <a:endParaRPr lang="zh-CN" altLang="en-US" dirty="0"/>
          </a:p>
          <a:p>
            <a:pPr lvl="2"/>
            <a:r>
              <a:rPr lang="zh-CN" altLang="en-US" dirty="0"/>
              <a:t>性能问题（瓶颈）</a:t>
            </a:r>
            <a:endParaRPr lang="zh-CN" altLang="en-US" dirty="0"/>
          </a:p>
          <a:p>
            <a:pPr lvl="1"/>
            <a:endParaRPr lang="en-US" altLang="zh-CN" dirty="0" smtClean="0"/>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lang="en-US" altLang="zh-CN" dirty="0" smtClean="0">
                <a:ea typeface="宋体" pitchFamily="2" charset="-122"/>
              </a:rPr>
              <a:t>CA—</a:t>
            </a:r>
            <a:r>
              <a:rPr lang="en-US" altLang="zh-CN" dirty="0">
                <a:ea typeface="宋体" pitchFamily="2" charset="-122"/>
              </a:rPr>
              <a:t>Certification Authority</a:t>
            </a:r>
            <a:endParaRPr lang="en-US" altLang="zh-CN" dirty="0">
              <a:ea typeface="宋体" pitchFamily="2" charset="-122"/>
            </a:endParaRPr>
          </a:p>
        </p:txBody>
      </p:sp>
      <p:sp>
        <p:nvSpPr>
          <p:cNvPr id="3" name="内容占位符 2"/>
          <p:cNvSpPr>
            <a:spLocks noGrp="1"/>
          </p:cNvSpPr>
          <p:nvPr>
            <p:ph idx="1"/>
          </p:nvPr>
        </p:nvSpPr>
        <p:spPr>
          <a:xfrm>
            <a:off x="822959" y="1772816"/>
            <a:ext cx="7543801" cy="4614052"/>
          </a:xfrm>
        </p:spPr>
        <p:txBody>
          <a:bodyPr>
            <a:normAutofit fontScale="92500" lnSpcReduction="20000"/>
          </a:bodyPr>
          <a:lstStyle/>
          <a:p>
            <a:pPr>
              <a:lnSpc>
                <a:spcPct val="120000"/>
              </a:lnSpc>
              <a:spcBef>
                <a:spcPts val="0"/>
              </a:spcBef>
              <a:spcAft>
                <a:spcPts val="0"/>
              </a:spcAft>
            </a:pPr>
            <a:r>
              <a:rPr lang="en-US" altLang="zh-CN" sz="3000" dirty="0">
                <a:ea typeface="宋体" pitchFamily="2" charset="-122"/>
              </a:rPr>
              <a:t>CA</a:t>
            </a:r>
            <a:r>
              <a:rPr lang="en-US" altLang="zh-CN" sz="3000" dirty="0" smtClean="0">
                <a:ea typeface="宋体" pitchFamily="2" charset="-122"/>
              </a:rPr>
              <a:t>—</a:t>
            </a:r>
            <a:r>
              <a:rPr lang="zh-CN" altLang="en-US" sz="3000" dirty="0" smtClean="0">
                <a:ea typeface="宋体" pitchFamily="2" charset="-122"/>
              </a:rPr>
              <a:t>权威的第三方</a:t>
            </a:r>
            <a:endParaRPr lang="en-US" altLang="zh-CN" sz="3000" dirty="0" smtClean="0">
              <a:ea typeface="宋体" pitchFamily="2" charset="-122"/>
            </a:endParaRPr>
          </a:p>
          <a:p>
            <a:pPr>
              <a:lnSpc>
                <a:spcPct val="120000"/>
              </a:lnSpc>
              <a:spcBef>
                <a:spcPts val="0"/>
              </a:spcBef>
              <a:spcAft>
                <a:spcPts val="0"/>
              </a:spcAft>
            </a:pPr>
            <a:r>
              <a:rPr lang="zh-CN" altLang="en-US" sz="3000" dirty="0" smtClean="0">
                <a:ea typeface="宋体" pitchFamily="2" charset="-122"/>
              </a:rPr>
              <a:t>以</a:t>
            </a:r>
            <a:r>
              <a:rPr lang="zh-CN" altLang="en-US" sz="3000" dirty="0">
                <a:ea typeface="宋体" pitchFamily="2" charset="-122"/>
              </a:rPr>
              <a:t>数字签名的</a:t>
            </a:r>
            <a:r>
              <a:rPr lang="zh-CN" altLang="en-US" sz="3000" dirty="0" smtClean="0">
                <a:ea typeface="宋体" pitchFamily="2" charset="-122"/>
              </a:rPr>
              <a:t>方式</a:t>
            </a:r>
            <a:endParaRPr lang="en-US" altLang="zh-CN" sz="3000" dirty="0" smtClean="0">
              <a:ea typeface="宋体" pitchFamily="2" charset="-122"/>
            </a:endParaRPr>
          </a:p>
          <a:p>
            <a:pPr lvl="1">
              <a:lnSpc>
                <a:spcPct val="120000"/>
              </a:lnSpc>
              <a:spcBef>
                <a:spcPts val="0"/>
              </a:spcBef>
              <a:spcAft>
                <a:spcPts val="0"/>
              </a:spcAft>
            </a:pPr>
            <a:r>
              <a:rPr lang="zh-CN" altLang="en-US" sz="2600" dirty="0" smtClean="0">
                <a:ea typeface="宋体" pitchFamily="2" charset="-122"/>
              </a:rPr>
              <a:t>签发证书（</a:t>
            </a:r>
            <a:r>
              <a:rPr lang="en-US" altLang="zh-CN" sz="2600" dirty="0" smtClean="0">
                <a:ea typeface="宋体" pitchFamily="2" charset="-122"/>
              </a:rPr>
              <a:t>Certificate</a:t>
            </a:r>
            <a:r>
              <a:rPr lang="zh-CN" altLang="en-US" sz="2600" dirty="0" smtClean="0">
                <a:ea typeface="宋体" pitchFamily="2" charset="-122"/>
              </a:rPr>
              <a:t>）</a:t>
            </a:r>
            <a:endParaRPr lang="en-US" altLang="zh-CN" sz="2600" dirty="0" smtClean="0">
              <a:ea typeface="宋体" pitchFamily="2" charset="-122"/>
            </a:endParaRPr>
          </a:p>
          <a:p>
            <a:pPr lvl="2">
              <a:lnSpc>
                <a:spcPct val="120000"/>
              </a:lnSpc>
              <a:spcBef>
                <a:spcPts val="0"/>
              </a:spcBef>
              <a:spcAft>
                <a:spcPts val="0"/>
              </a:spcAft>
            </a:pPr>
            <a:r>
              <a:rPr lang="zh-CN" altLang="en-US" sz="2200" dirty="0" smtClean="0">
                <a:ea typeface="宋体" pitchFamily="2" charset="-122"/>
              </a:rPr>
              <a:t>有数字签名</a:t>
            </a:r>
            <a:endParaRPr lang="en-US" altLang="zh-CN" sz="2200" dirty="0" smtClean="0">
              <a:ea typeface="宋体" pitchFamily="2" charset="-122"/>
            </a:endParaRPr>
          </a:p>
          <a:p>
            <a:pPr lvl="1">
              <a:lnSpc>
                <a:spcPct val="120000"/>
              </a:lnSpc>
              <a:spcBef>
                <a:spcPts val="0"/>
              </a:spcBef>
              <a:spcAft>
                <a:spcPts val="0"/>
              </a:spcAft>
            </a:pPr>
            <a:r>
              <a:rPr lang="zh-CN" altLang="en-US" sz="2600" dirty="0" smtClean="0">
                <a:ea typeface="宋体" pitchFamily="2" charset="-122"/>
              </a:rPr>
              <a:t>发布订户（</a:t>
            </a:r>
            <a:r>
              <a:rPr lang="en-US" altLang="zh-CN" sz="2600" dirty="0" smtClean="0">
                <a:ea typeface="宋体" pitchFamily="2" charset="-122"/>
              </a:rPr>
              <a:t>Subscriber</a:t>
            </a:r>
            <a:r>
              <a:rPr lang="zh-CN" altLang="en-US" sz="2600" dirty="0" smtClean="0">
                <a:ea typeface="宋体" pitchFamily="2" charset="-122"/>
              </a:rPr>
              <a:t>）的</a:t>
            </a:r>
            <a:r>
              <a:rPr lang="zh-CN" altLang="en-US" sz="2600" dirty="0">
                <a:ea typeface="宋体" pitchFamily="2" charset="-122"/>
              </a:rPr>
              <a:t>公钥</a:t>
            </a:r>
            <a:endParaRPr lang="en-US" altLang="zh-CN" sz="2600" dirty="0">
              <a:ea typeface="宋体" pitchFamily="2" charset="-122"/>
            </a:endParaRPr>
          </a:p>
          <a:p>
            <a:pPr lvl="2">
              <a:lnSpc>
                <a:spcPct val="120000"/>
              </a:lnSpc>
              <a:spcBef>
                <a:spcPts val="0"/>
              </a:spcBef>
              <a:spcAft>
                <a:spcPts val="0"/>
              </a:spcAft>
            </a:pPr>
            <a:r>
              <a:rPr lang="zh-CN" altLang="en-US" sz="2200" dirty="0">
                <a:ea typeface="宋体" pitchFamily="2" charset="-122"/>
              </a:rPr>
              <a:t>订户：证书的持有者</a:t>
            </a:r>
            <a:endParaRPr lang="en-US" altLang="zh-CN" sz="2200" dirty="0">
              <a:ea typeface="宋体" pitchFamily="2" charset="-122"/>
            </a:endParaRPr>
          </a:p>
          <a:p>
            <a:pPr>
              <a:lnSpc>
                <a:spcPct val="120000"/>
              </a:lnSpc>
              <a:spcBef>
                <a:spcPts val="0"/>
              </a:spcBef>
              <a:spcAft>
                <a:spcPts val="0"/>
              </a:spcAft>
            </a:pPr>
            <a:r>
              <a:rPr lang="en-US" altLang="zh-CN" sz="3000" dirty="0" smtClean="0">
                <a:ea typeface="宋体" pitchFamily="2" charset="-122"/>
              </a:rPr>
              <a:t>CA</a:t>
            </a:r>
            <a:r>
              <a:rPr lang="zh-CN" altLang="en-US" sz="3000" dirty="0">
                <a:ea typeface="宋体" pitchFamily="2" charset="-122"/>
              </a:rPr>
              <a:t>要</a:t>
            </a:r>
            <a:r>
              <a:rPr lang="zh-CN" altLang="en-US" sz="3000" dirty="0" smtClean="0">
                <a:ea typeface="宋体" pitchFamily="2" charset="-122"/>
              </a:rPr>
              <a:t>有</a:t>
            </a:r>
            <a:r>
              <a:rPr lang="zh-CN" altLang="en-US" sz="3000" dirty="0">
                <a:ea typeface="宋体" pitchFamily="2" charset="-122"/>
              </a:rPr>
              <a:t>自己的证书和私钥</a:t>
            </a:r>
            <a:endParaRPr lang="zh-CN" altLang="en-US" sz="3000" dirty="0">
              <a:ea typeface="宋体" pitchFamily="2" charset="-122"/>
            </a:endParaRPr>
          </a:p>
          <a:p>
            <a:pPr lvl="1">
              <a:lnSpc>
                <a:spcPct val="120000"/>
              </a:lnSpc>
              <a:spcBef>
                <a:spcPts val="0"/>
              </a:spcBef>
              <a:spcAft>
                <a:spcPts val="0"/>
              </a:spcAft>
            </a:pPr>
            <a:r>
              <a:rPr lang="en-US" altLang="zh-CN" sz="2600" dirty="0">
                <a:ea typeface="宋体" pitchFamily="2" charset="-122"/>
              </a:rPr>
              <a:t>CA</a:t>
            </a:r>
            <a:r>
              <a:rPr lang="zh-CN" altLang="en-US" sz="2600" dirty="0">
                <a:ea typeface="宋体" pitchFamily="2" charset="-122"/>
              </a:rPr>
              <a:t>进行数字签名</a:t>
            </a:r>
            <a:endParaRPr lang="zh-CN" altLang="en-US" sz="2600" dirty="0">
              <a:ea typeface="宋体" pitchFamily="2" charset="-122"/>
            </a:endParaRPr>
          </a:p>
          <a:p>
            <a:pPr lvl="1">
              <a:lnSpc>
                <a:spcPct val="120000"/>
              </a:lnSpc>
              <a:spcBef>
                <a:spcPts val="0"/>
              </a:spcBef>
              <a:spcAft>
                <a:spcPts val="0"/>
              </a:spcAft>
            </a:pPr>
            <a:r>
              <a:rPr lang="zh-CN" altLang="en-US" sz="2600" dirty="0">
                <a:ea typeface="宋体" pitchFamily="2" charset="-122"/>
              </a:rPr>
              <a:t>因为在</a:t>
            </a:r>
            <a:r>
              <a:rPr lang="en-US" altLang="zh-CN" sz="2600" dirty="0">
                <a:ea typeface="宋体" pitchFamily="2" charset="-122"/>
              </a:rPr>
              <a:t>CA</a:t>
            </a:r>
            <a:r>
              <a:rPr lang="zh-CN" altLang="en-US" sz="2600" dirty="0">
                <a:ea typeface="宋体" pitchFamily="2" charset="-122"/>
              </a:rPr>
              <a:t>发布的过程中，有同样的安全需求</a:t>
            </a:r>
            <a:endParaRPr lang="zh-CN" altLang="en-US" sz="2600" dirty="0">
              <a:ea typeface="宋体" pitchFamily="2" charset="-122"/>
            </a:endParaRPr>
          </a:p>
          <a:p>
            <a:pPr lvl="1">
              <a:lnSpc>
                <a:spcPct val="120000"/>
              </a:lnSpc>
              <a:spcBef>
                <a:spcPts val="0"/>
              </a:spcBef>
              <a:spcAft>
                <a:spcPts val="0"/>
              </a:spcAft>
            </a:pPr>
            <a:r>
              <a:rPr lang="zh-CN" altLang="en-US" sz="2600" dirty="0">
                <a:ea typeface="宋体" pitchFamily="2" charset="-122"/>
              </a:rPr>
              <a:t>用户拿到</a:t>
            </a:r>
            <a:r>
              <a:rPr lang="en-US" altLang="zh-CN" sz="2600" dirty="0">
                <a:ea typeface="宋体" pitchFamily="2" charset="-122"/>
              </a:rPr>
              <a:t>CA</a:t>
            </a:r>
            <a:r>
              <a:rPr lang="zh-CN" altLang="en-US" sz="2600" dirty="0">
                <a:ea typeface="宋体" pitchFamily="2" charset="-122"/>
              </a:rPr>
              <a:t>发布的证书，也有数据源鉴别、完整性的要求</a:t>
            </a:r>
            <a:endParaRPr lang="zh-CN" altLang="en-US" sz="2600" dirty="0">
              <a:ea typeface="宋体" pitchFamily="2" charset="-122"/>
            </a:endParaRPr>
          </a:p>
          <a:p>
            <a:pPr lvl="2">
              <a:lnSpc>
                <a:spcPct val="120000"/>
              </a:lnSpc>
              <a:spcBef>
                <a:spcPts val="0"/>
              </a:spcBef>
              <a:spcAft>
                <a:spcPts val="0"/>
              </a:spcAft>
            </a:pPr>
            <a:r>
              <a:rPr lang="zh-CN" altLang="en-US" sz="2200" dirty="0">
                <a:ea typeface="宋体" pitchFamily="2" charset="-122"/>
              </a:rPr>
              <a:t>要验证“证书是否被篡改、是否来自权威的</a:t>
            </a:r>
            <a:r>
              <a:rPr lang="en-US" altLang="zh-CN" sz="2200" dirty="0">
                <a:ea typeface="宋体" pitchFamily="2" charset="-122"/>
              </a:rPr>
              <a:t>CA”</a:t>
            </a:r>
            <a:endParaRPr lang="en-US" altLang="zh-CN" sz="2200" dirty="0">
              <a:ea typeface="宋体" pitchFamily="2" charset="-122"/>
            </a:endParaRPr>
          </a:p>
          <a:p>
            <a:pPr>
              <a:lnSpc>
                <a:spcPct val="120000"/>
              </a:lnSpc>
              <a:spcBef>
                <a:spcPts val="0"/>
              </a:spcBef>
              <a:spcAft>
                <a:spcPts val="0"/>
              </a:spcAft>
            </a:pP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42" name="Rectangle 2"/>
          <p:cNvSpPr>
            <a:spLocks noGrp="1" noChangeArrowheads="1"/>
          </p:cNvSpPr>
          <p:nvPr>
            <p:ph type="title"/>
          </p:nvPr>
        </p:nvSpPr>
        <p:spPr/>
        <p:txBody>
          <a:bodyPr/>
          <a:lstStyle/>
          <a:p>
            <a:pPr eaLnBrk="1" hangingPunct="1"/>
            <a:r>
              <a:rPr lang="zh-CN" altLang="en-US" smtClean="0">
                <a:ea typeface="宋体" pitchFamily="2" charset="-122"/>
              </a:rPr>
              <a:t>最简单的</a:t>
            </a:r>
            <a:r>
              <a:rPr lang="en-US" altLang="zh-CN" smtClean="0">
                <a:ea typeface="宋体" pitchFamily="2" charset="-122"/>
              </a:rPr>
              <a:t>PKI</a:t>
            </a:r>
            <a:r>
              <a:rPr lang="zh-CN" altLang="en-US" smtClean="0">
                <a:ea typeface="宋体" pitchFamily="2" charset="-122"/>
              </a:rPr>
              <a:t>结构</a:t>
            </a:r>
            <a:endParaRPr lang="zh-CN" altLang="en-US" smtClean="0">
              <a:ea typeface="宋体" pitchFamily="2" charset="-122"/>
            </a:endParaRPr>
          </a:p>
        </p:txBody>
      </p:sp>
      <p:sp>
        <p:nvSpPr>
          <p:cNvPr id="530443" name="Rectangle 3"/>
          <p:cNvSpPr>
            <a:spLocks noGrp="1" noChangeArrowheads="1"/>
          </p:cNvSpPr>
          <p:nvPr>
            <p:ph idx="1"/>
          </p:nvPr>
        </p:nvSpPr>
        <p:spPr/>
        <p:txBody>
          <a:bodyPr/>
          <a:lstStyle/>
          <a:p>
            <a:pPr eaLnBrk="1" hangingPunct="1"/>
            <a:r>
              <a:rPr lang="zh-CN" altLang="en-US" smtClean="0">
                <a:ea typeface="宋体" pitchFamily="2" charset="-122"/>
              </a:rPr>
              <a:t>只有</a:t>
            </a:r>
            <a:r>
              <a:rPr lang="en-US" altLang="zh-CN" smtClean="0">
                <a:ea typeface="宋体" pitchFamily="2" charset="-122"/>
              </a:rPr>
              <a:t>CA</a:t>
            </a:r>
            <a:r>
              <a:rPr lang="zh-CN" altLang="en-US" smtClean="0">
                <a:ea typeface="宋体" pitchFamily="2" charset="-122"/>
              </a:rPr>
              <a:t>和订户</a:t>
            </a:r>
            <a:endParaRPr lang="zh-CN" altLang="en-US" smtClean="0">
              <a:ea typeface="宋体" pitchFamily="2" charset="-122"/>
            </a:endParaRPr>
          </a:p>
          <a:p>
            <a:pPr lvl="1" eaLnBrk="1" hangingPunct="1"/>
            <a:r>
              <a:rPr lang="zh-CN" altLang="en-US" smtClean="0">
                <a:ea typeface="宋体" pitchFamily="2" charset="-122"/>
              </a:rPr>
              <a:t>小规模订户的情况</a:t>
            </a:r>
            <a:endParaRPr lang="zh-CN" altLang="en-US" smtClean="0">
              <a:ea typeface="宋体" pitchFamily="2" charset="-122"/>
            </a:endParaRPr>
          </a:p>
        </p:txBody>
      </p:sp>
      <p:sp>
        <p:nvSpPr>
          <p:cNvPr id="530441" name="灯片编号占位符 5"/>
          <p:cNvSpPr>
            <a:spLocks noGrp="1"/>
          </p:cNvSpPr>
          <p:nvPr>
            <p:ph type="sldNum" sz="quarter" idx="12"/>
          </p:nvPr>
        </p:nvSpPr>
        <p:spPr>
          <a:noFill/>
        </p:spPr>
        <p:txBody>
          <a:bodyPr/>
          <a:lstStyle/>
          <a:p>
            <a:fld id="{EA81B91B-99B6-4855-B4BF-4E6AEF1B9933}" type="slidenum">
              <a:rPr lang="zh-CN" altLang="en-US" smtClean="0">
                <a:ea typeface="宋体" pitchFamily="2" charset="-122"/>
              </a:rPr>
            </a:fld>
            <a:endParaRPr lang="en-US" altLang="zh-CN" smtClean="0">
              <a:ea typeface="宋体" pitchFamily="2" charset="-122"/>
            </a:endParaRPr>
          </a:p>
        </p:txBody>
      </p:sp>
      <p:grpSp>
        <p:nvGrpSpPr>
          <p:cNvPr id="530444" name="Group 6"/>
          <p:cNvGrpSpPr/>
          <p:nvPr/>
        </p:nvGrpSpPr>
        <p:grpSpPr bwMode="auto">
          <a:xfrm>
            <a:off x="3124200" y="3657600"/>
            <a:ext cx="1905000" cy="1619250"/>
            <a:chOff x="2544" y="2087"/>
            <a:chExt cx="1200" cy="1020"/>
          </a:xfrm>
        </p:grpSpPr>
        <p:pic>
          <p:nvPicPr>
            <p:cNvPr id="530445" name="Picture 5" descr="X509"/>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2544" y="2087"/>
              <a:ext cx="802" cy="816"/>
            </a:xfrm>
            <a:prstGeom prst="rect">
              <a:avLst/>
            </a:prstGeom>
            <a:noFill/>
            <a:ln w="9525">
              <a:noFill/>
              <a:miter lim="800000"/>
              <a:headEnd/>
              <a:tailEnd/>
            </a:ln>
          </p:spPr>
        </p:pic>
        <p:pic>
          <p:nvPicPr>
            <p:cNvPr id="530446" name="Picture 4" descr="RegistrationAuthority"/>
            <p:cNvPicPr>
              <a:picLocks noChangeAspect="1" noChangeArrowheads="1"/>
            </p:cNvPicPr>
            <p:nvPr/>
          </p:nvPicPr>
          <p:blipFill>
            <a:blip r:embed="rId2"/>
            <a:srcRect/>
            <a:stretch>
              <a:fillRect/>
            </a:stretch>
          </p:blipFill>
          <p:spPr bwMode="auto">
            <a:xfrm>
              <a:off x="2976" y="2352"/>
              <a:ext cx="768" cy="755"/>
            </a:xfrm>
            <a:prstGeom prst="rect">
              <a:avLst/>
            </a:prstGeom>
            <a:noFill/>
            <a:ln w="9525">
              <a:noFill/>
              <a:miter lim="800000"/>
              <a:headEnd/>
              <a:tailEnd/>
            </a:ln>
          </p:spPr>
        </p:pic>
      </p:grpSp>
      <p:graphicFrame>
        <p:nvGraphicFramePr>
          <p:cNvPr id="530432" name="Object 1024"/>
          <p:cNvGraphicFramePr>
            <a:graphicFrameLocks noChangeAspect="1"/>
          </p:cNvGraphicFramePr>
          <p:nvPr/>
        </p:nvGraphicFramePr>
        <p:xfrm>
          <a:off x="6781800" y="2133600"/>
          <a:ext cx="1143000" cy="811213"/>
        </p:xfrm>
        <a:graphic>
          <a:graphicData uri="http://schemas.openxmlformats.org/presentationml/2006/ole">
            <mc:AlternateContent xmlns:mc="http://schemas.openxmlformats.org/markup-compatibility/2006">
              <mc:Choice xmlns:v="urn:schemas-microsoft-com:vml" Requires="v">
                <p:oleObj spid="_x0000_s699790" name="位图图像" r:id="rId3" imgW="6991350" imgH="4962525" progId="PBrush">
                  <p:embed/>
                </p:oleObj>
              </mc:Choice>
              <mc:Fallback>
                <p:oleObj name="位图图像" r:id="rId3" imgW="6991350" imgH="4962525" progId="PBrush">
                  <p:embed/>
                  <p:pic>
                    <p:nvPicPr>
                      <p:cNvPr id="0" name="Picture 1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133600"/>
                        <a:ext cx="11430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0433" name="Object 1025"/>
          <p:cNvGraphicFramePr>
            <a:graphicFrameLocks noChangeAspect="1"/>
          </p:cNvGraphicFramePr>
          <p:nvPr/>
        </p:nvGraphicFramePr>
        <p:xfrm>
          <a:off x="1447800" y="3962400"/>
          <a:ext cx="1143000" cy="811213"/>
        </p:xfrm>
        <a:graphic>
          <a:graphicData uri="http://schemas.openxmlformats.org/presentationml/2006/ole">
            <mc:AlternateContent xmlns:mc="http://schemas.openxmlformats.org/markup-compatibility/2006">
              <mc:Choice xmlns:v="urn:schemas-microsoft-com:vml" Requires="v">
                <p:oleObj spid="_x0000_s699791" name="位图图像" r:id="rId5" imgW="6991350" imgH="4962525" progId="PBrush">
                  <p:embed/>
                </p:oleObj>
              </mc:Choice>
              <mc:Fallback>
                <p:oleObj name="位图图像" r:id="rId5" imgW="6991350" imgH="4962525" progId="PBrush">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962400"/>
                        <a:ext cx="11430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0434" name="Object 1026"/>
          <p:cNvGraphicFramePr>
            <a:graphicFrameLocks noChangeAspect="1"/>
          </p:cNvGraphicFramePr>
          <p:nvPr/>
        </p:nvGraphicFramePr>
        <p:xfrm>
          <a:off x="4800600" y="3581400"/>
          <a:ext cx="1143000" cy="811213"/>
        </p:xfrm>
        <a:graphic>
          <a:graphicData uri="http://schemas.openxmlformats.org/presentationml/2006/ole">
            <mc:AlternateContent xmlns:mc="http://schemas.openxmlformats.org/markup-compatibility/2006">
              <mc:Choice xmlns:v="urn:schemas-microsoft-com:vml" Requires="v">
                <p:oleObj spid="_x0000_s699792" name="位图图像" r:id="rId6" imgW="6991350" imgH="4962525" progId="PBrush">
                  <p:embed/>
                </p:oleObj>
              </mc:Choice>
              <mc:Fallback>
                <p:oleObj name="位图图像" r:id="rId6" imgW="6991350" imgH="4962525" progId="PBrush">
                  <p:embed/>
                  <p:pic>
                    <p:nvPicPr>
                      <p:cNvPr id="0" name="Picture 1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581400"/>
                        <a:ext cx="11430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0435" name="Object 1027"/>
          <p:cNvGraphicFramePr>
            <a:graphicFrameLocks noChangeAspect="1"/>
          </p:cNvGraphicFramePr>
          <p:nvPr/>
        </p:nvGraphicFramePr>
        <p:xfrm>
          <a:off x="2286000" y="5029200"/>
          <a:ext cx="1143000" cy="811213"/>
        </p:xfrm>
        <a:graphic>
          <a:graphicData uri="http://schemas.openxmlformats.org/presentationml/2006/ole">
            <mc:AlternateContent xmlns:mc="http://schemas.openxmlformats.org/markup-compatibility/2006">
              <mc:Choice xmlns:v="urn:schemas-microsoft-com:vml" Requires="v">
                <p:oleObj spid="_x0000_s699793" name="位图图像" r:id="rId7" imgW="6991350" imgH="4962525" progId="PBrush">
                  <p:embed/>
                </p:oleObj>
              </mc:Choice>
              <mc:Fallback>
                <p:oleObj name="位图图像" r:id="rId7" imgW="6991350" imgH="4962525" progId="PBrush">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029200"/>
                        <a:ext cx="11430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0436" name="Object 1028"/>
          <p:cNvGraphicFramePr>
            <a:graphicFrameLocks noChangeAspect="1"/>
          </p:cNvGraphicFramePr>
          <p:nvPr/>
        </p:nvGraphicFramePr>
        <p:xfrm>
          <a:off x="6324600" y="4648200"/>
          <a:ext cx="1143000" cy="811213"/>
        </p:xfrm>
        <a:graphic>
          <a:graphicData uri="http://schemas.openxmlformats.org/presentationml/2006/ole">
            <mc:AlternateContent xmlns:mc="http://schemas.openxmlformats.org/markup-compatibility/2006">
              <mc:Choice xmlns:v="urn:schemas-microsoft-com:vml" Requires="v">
                <p:oleObj spid="_x0000_s699794" name="位图图像" r:id="rId8" imgW="6991350" imgH="4962525" progId="PBrush">
                  <p:embed/>
                </p:oleObj>
              </mc:Choice>
              <mc:Fallback>
                <p:oleObj name="位图图像" r:id="rId8" imgW="6991350" imgH="4962525" progId="PBrush">
                  <p:embed/>
                  <p:pic>
                    <p:nvPicPr>
                      <p:cNvPr id="0" name="Picture 1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648200"/>
                        <a:ext cx="11430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0437" name="Object 1029"/>
          <p:cNvGraphicFramePr>
            <a:graphicFrameLocks noChangeAspect="1"/>
          </p:cNvGraphicFramePr>
          <p:nvPr/>
        </p:nvGraphicFramePr>
        <p:xfrm>
          <a:off x="6934200" y="3352800"/>
          <a:ext cx="1143000" cy="811213"/>
        </p:xfrm>
        <a:graphic>
          <a:graphicData uri="http://schemas.openxmlformats.org/presentationml/2006/ole">
            <mc:AlternateContent xmlns:mc="http://schemas.openxmlformats.org/markup-compatibility/2006">
              <mc:Choice xmlns:v="urn:schemas-microsoft-com:vml" Requires="v">
                <p:oleObj spid="_x0000_s699795" name="位图图像" r:id="rId9" imgW="6991350" imgH="4962525" progId="PBrush">
                  <p:embed/>
                </p:oleObj>
              </mc:Choice>
              <mc:Fallback>
                <p:oleObj name="位图图像" r:id="rId9" imgW="6991350" imgH="4962525" progId="PBrush">
                  <p:embed/>
                  <p:pic>
                    <p:nvPicPr>
                      <p:cNvPr id="0" name="Picture 1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352800"/>
                        <a:ext cx="11430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0438" name="Object 1030"/>
          <p:cNvGraphicFramePr>
            <a:graphicFrameLocks noChangeAspect="1"/>
          </p:cNvGraphicFramePr>
          <p:nvPr/>
        </p:nvGraphicFramePr>
        <p:xfrm>
          <a:off x="5181600" y="5410200"/>
          <a:ext cx="1143000" cy="811213"/>
        </p:xfrm>
        <a:graphic>
          <a:graphicData uri="http://schemas.openxmlformats.org/presentationml/2006/ole">
            <mc:AlternateContent xmlns:mc="http://schemas.openxmlformats.org/markup-compatibility/2006">
              <mc:Choice xmlns:v="urn:schemas-microsoft-com:vml" Requires="v">
                <p:oleObj spid="_x0000_s699796" name="位图图像" r:id="rId10" imgW="6991350" imgH="4962525" progId="PBrush">
                  <p:embed/>
                </p:oleObj>
              </mc:Choice>
              <mc:Fallback>
                <p:oleObj name="位图图像" r:id="rId10" imgW="6991350" imgH="4962525" progId="PBrush">
                  <p:embed/>
                  <p:pic>
                    <p:nvPicPr>
                      <p:cNvPr id="0" name="Picture 1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5410200"/>
                        <a:ext cx="11430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0439" name="Object 1031"/>
          <p:cNvGraphicFramePr>
            <a:graphicFrameLocks noChangeAspect="1"/>
          </p:cNvGraphicFramePr>
          <p:nvPr/>
        </p:nvGraphicFramePr>
        <p:xfrm>
          <a:off x="5334000" y="2514600"/>
          <a:ext cx="1143000" cy="811213"/>
        </p:xfrm>
        <a:graphic>
          <a:graphicData uri="http://schemas.openxmlformats.org/presentationml/2006/ole">
            <mc:AlternateContent xmlns:mc="http://schemas.openxmlformats.org/markup-compatibility/2006">
              <mc:Choice xmlns:v="urn:schemas-microsoft-com:vml" Requires="v">
                <p:oleObj spid="_x0000_s699797" name="位图图像" r:id="rId11" imgW="6991350" imgH="4962525" progId="PBrush">
                  <p:embed/>
                </p:oleObj>
              </mc:Choice>
              <mc:Fallback>
                <p:oleObj name="位图图像" r:id="rId11" imgW="6991350" imgH="4962525" progId="PBrush">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14600"/>
                        <a:ext cx="11430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0440" name="Object 1032"/>
          <p:cNvGraphicFramePr>
            <a:graphicFrameLocks noChangeAspect="1"/>
          </p:cNvGraphicFramePr>
          <p:nvPr/>
        </p:nvGraphicFramePr>
        <p:xfrm>
          <a:off x="2286000" y="5867400"/>
          <a:ext cx="1143000" cy="811213"/>
        </p:xfrm>
        <a:graphic>
          <a:graphicData uri="http://schemas.openxmlformats.org/presentationml/2006/ole">
            <mc:AlternateContent xmlns:mc="http://schemas.openxmlformats.org/markup-compatibility/2006">
              <mc:Choice xmlns:v="urn:schemas-microsoft-com:vml" Requires="v">
                <p:oleObj spid="_x0000_s699798" name="位图图像" r:id="rId12" imgW="6991350" imgH="4962525" progId="PBrush">
                  <p:embed/>
                </p:oleObj>
              </mc:Choice>
              <mc:Fallback>
                <p:oleObj name="位图图像" r:id="rId12" imgW="6991350" imgH="4962525" progId="PBrush">
                  <p:embed/>
                  <p:pic>
                    <p:nvPicPr>
                      <p:cNvPr id="0" name="Picture 1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867400"/>
                        <a:ext cx="11430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1026"/>
          <p:cNvSpPr>
            <a:spLocks noGrp="1" noChangeArrowheads="1"/>
          </p:cNvSpPr>
          <p:nvPr>
            <p:ph type="title"/>
          </p:nvPr>
        </p:nvSpPr>
        <p:spPr/>
        <p:txBody>
          <a:bodyPr/>
          <a:lstStyle/>
          <a:p>
            <a:pPr eaLnBrk="1" hangingPunct="1"/>
            <a:r>
              <a:rPr lang="zh-CN" altLang="en-US" dirty="0" smtClean="0">
                <a:ea typeface="宋体" pitchFamily="2" charset="-122"/>
              </a:rPr>
              <a:t>最简单的</a:t>
            </a:r>
            <a:r>
              <a:rPr lang="en-US" altLang="zh-CN" dirty="0" smtClean="0">
                <a:ea typeface="宋体" pitchFamily="2" charset="-122"/>
              </a:rPr>
              <a:t>PKI</a:t>
            </a:r>
            <a:r>
              <a:rPr lang="zh-CN" altLang="en-US" dirty="0" smtClean="0">
                <a:ea typeface="宋体" pitchFamily="2" charset="-122"/>
              </a:rPr>
              <a:t>系统工作流程</a:t>
            </a:r>
            <a:endParaRPr lang="zh-CN" altLang="en-US" dirty="0" smtClean="0">
              <a:ea typeface="宋体" pitchFamily="2" charset="-122"/>
            </a:endParaRPr>
          </a:p>
        </p:txBody>
      </p:sp>
      <p:sp>
        <p:nvSpPr>
          <p:cNvPr id="636931" name="Rectangle 1027"/>
          <p:cNvSpPr>
            <a:spLocks noGrp="1" noChangeArrowheads="1"/>
          </p:cNvSpPr>
          <p:nvPr>
            <p:ph idx="1"/>
          </p:nvPr>
        </p:nvSpPr>
        <p:spPr/>
        <p:txBody>
          <a:bodyPr/>
          <a:lstStyle/>
          <a:p>
            <a:pPr eaLnBrk="1" hangingPunct="1"/>
            <a:r>
              <a:rPr lang="zh-CN" altLang="en-US" dirty="0" smtClean="0">
                <a:ea typeface="宋体" pitchFamily="2" charset="-122"/>
              </a:rPr>
              <a:t>初始化</a:t>
            </a:r>
            <a:endParaRPr lang="zh-CN" altLang="en-US" dirty="0" smtClean="0">
              <a:ea typeface="宋体" pitchFamily="2" charset="-122"/>
            </a:endParaRPr>
          </a:p>
          <a:p>
            <a:pPr lvl="1" eaLnBrk="1" hangingPunct="1"/>
            <a:r>
              <a:rPr lang="en-US" altLang="zh-CN" dirty="0" smtClean="0">
                <a:ea typeface="宋体" pitchFamily="2" charset="-122"/>
              </a:rPr>
              <a:t>CA</a:t>
            </a:r>
            <a:r>
              <a:rPr lang="zh-CN" altLang="en-US" dirty="0" smtClean="0">
                <a:ea typeface="宋体" pitchFamily="2" charset="-122"/>
              </a:rPr>
              <a:t>产生自己的公私钥对、自签名证书</a:t>
            </a:r>
            <a:endParaRPr lang="zh-CN" altLang="en-US" dirty="0" smtClean="0">
              <a:ea typeface="宋体" pitchFamily="2" charset="-122"/>
            </a:endParaRPr>
          </a:p>
          <a:p>
            <a:pPr eaLnBrk="1" hangingPunct="1"/>
            <a:r>
              <a:rPr lang="zh-CN" altLang="en-US" dirty="0" smtClean="0">
                <a:ea typeface="宋体" pitchFamily="2" charset="-122"/>
              </a:rPr>
              <a:t>服务流程</a:t>
            </a:r>
            <a:endParaRPr lang="zh-CN" altLang="en-US" dirty="0" smtClean="0">
              <a:ea typeface="宋体" pitchFamily="2" charset="-122"/>
            </a:endParaRPr>
          </a:p>
          <a:p>
            <a:pPr lvl="1" eaLnBrk="1" hangingPunct="1"/>
            <a:r>
              <a:rPr lang="zh-CN" altLang="en-US" dirty="0" smtClean="0">
                <a:ea typeface="宋体" pitchFamily="2" charset="-122"/>
              </a:rPr>
              <a:t>订户产生公私密钥对</a:t>
            </a:r>
            <a:endParaRPr lang="zh-CN" altLang="en-US" dirty="0" smtClean="0">
              <a:ea typeface="宋体" pitchFamily="2" charset="-122"/>
            </a:endParaRPr>
          </a:p>
          <a:p>
            <a:pPr lvl="1" eaLnBrk="1" hangingPunct="1"/>
            <a:r>
              <a:rPr lang="zh-CN" altLang="en-US" dirty="0" smtClean="0">
                <a:ea typeface="宋体" pitchFamily="2" charset="-122"/>
              </a:rPr>
              <a:t>将自己的公钥和信息交给</a:t>
            </a:r>
            <a:r>
              <a:rPr lang="en-US" altLang="zh-CN" dirty="0" smtClean="0">
                <a:ea typeface="宋体" pitchFamily="2" charset="-122"/>
              </a:rPr>
              <a:t>CA</a:t>
            </a:r>
            <a:endParaRPr lang="en-US" altLang="zh-CN" dirty="0" smtClean="0">
              <a:ea typeface="宋体" pitchFamily="2" charset="-122"/>
            </a:endParaRPr>
          </a:p>
          <a:p>
            <a:pPr lvl="1" eaLnBrk="1" hangingPunct="1"/>
            <a:r>
              <a:rPr lang="en-US" altLang="zh-CN" dirty="0" smtClean="0">
                <a:ea typeface="宋体" pitchFamily="2" charset="-122"/>
              </a:rPr>
              <a:t>CA</a:t>
            </a:r>
            <a:r>
              <a:rPr lang="zh-CN" altLang="en-US" dirty="0" smtClean="0">
                <a:ea typeface="宋体" pitchFamily="2" charset="-122"/>
              </a:rPr>
              <a:t>签发订户证书交给订户，并自己留有备份</a:t>
            </a:r>
            <a:endParaRPr lang="zh-CN" altLang="en-US" dirty="0" smtClean="0">
              <a:ea typeface="宋体" pitchFamily="2" charset="-122"/>
            </a:endParaRPr>
          </a:p>
          <a:p>
            <a:pPr lvl="1" eaLnBrk="1" hangingPunct="1"/>
            <a:r>
              <a:rPr lang="en-US" altLang="zh-CN" dirty="0" smtClean="0">
                <a:ea typeface="宋体" pitchFamily="2" charset="-122"/>
              </a:rPr>
              <a:t>CA</a:t>
            </a:r>
            <a:r>
              <a:rPr lang="zh-CN" altLang="en-US" dirty="0" smtClean="0">
                <a:ea typeface="宋体" pitchFamily="2" charset="-122"/>
              </a:rPr>
              <a:t>随时响应用户的证书查询</a:t>
            </a:r>
            <a:endParaRPr lang="zh-CN" altLang="en-US" dirty="0" smtClean="0">
              <a:ea typeface="宋体" pitchFamily="2" charset="-122"/>
            </a:endParaRPr>
          </a:p>
        </p:txBody>
      </p:sp>
      <p:sp>
        <p:nvSpPr>
          <p:cNvPr id="636929" name="灯片编号占位符 5"/>
          <p:cNvSpPr>
            <a:spLocks noGrp="1"/>
          </p:cNvSpPr>
          <p:nvPr>
            <p:ph type="sldNum" sz="quarter" idx="12"/>
          </p:nvPr>
        </p:nvSpPr>
        <p:spPr>
          <a:noFill/>
        </p:spPr>
        <p:txBody>
          <a:bodyPr/>
          <a:lstStyle/>
          <a:p>
            <a:fld id="{CE7747CA-CF3E-45EC-AE82-61F3CC393152}"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区分订户</a:t>
            </a:r>
            <a:r>
              <a:rPr lang="en-US" altLang="zh-CN" sz="4000" dirty="0" smtClean="0"/>
              <a:t>Subscriber</a:t>
            </a:r>
            <a:r>
              <a:rPr lang="zh-CN" altLang="en-US" sz="4000" dirty="0" smtClean="0"/>
              <a:t>和用户</a:t>
            </a:r>
            <a:r>
              <a:rPr lang="en-US" altLang="zh-CN" sz="4000" dirty="0" smtClean="0"/>
              <a:t>User</a:t>
            </a:r>
            <a:endParaRPr lang="zh-CN" altLang="en-US" sz="4000" dirty="0"/>
          </a:p>
        </p:txBody>
      </p:sp>
      <p:sp>
        <p:nvSpPr>
          <p:cNvPr id="3" name="内容占位符 2"/>
          <p:cNvSpPr>
            <a:spLocks noGrp="1"/>
          </p:cNvSpPr>
          <p:nvPr>
            <p:ph idx="1"/>
          </p:nvPr>
        </p:nvSpPr>
        <p:spPr>
          <a:xfrm>
            <a:off x="822959" y="1772816"/>
            <a:ext cx="7543801" cy="4614052"/>
          </a:xfrm>
        </p:spPr>
        <p:txBody>
          <a:bodyPr>
            <a:normAutofit/>
          </a:bodyPr>
          <a:lstStyle/>
          <a:p>
            <a:pPr>
              <a:lnSpc>
                <a:spcPct val="90000"/>
              </a:lnSpc>
            </a:pPr>
            <a:r>
              <a:rPr lang="zh-CN" altLang="en-US" sz="2800" dirty="0"/>
              <a:t>订户</a:t>
            </a:r>
            <a:r>
              <a:rPr lang="en-US" altLang="zh-CN" sz="2800" dirty="0" smtClean="0"/>
              <a:t>Subscriber</a:t>
            </a:r>
            <a:r>
              <a:rPr lang="zh-CN" altLang="en-US" sz="2800" dirty="0" smtClean="0"/>
              <a:t>（在别的书籍</a:t>
            </a:r>
            <a:r>
              <a:rPr lang="en-US" altLang="zh-CN" sz="2800" dirty="0" smtClean="0"/>
              <a:t>/</a:t>
            </a:r>
            <a:r>
              <a:rPr lang="zh-CN" altLang="en-US" sz="2800" dirty="0" smtClean="0"/>
              <a:t>论文等等中，也会用不同的词来表示相同的意思）</a:t>
            </a:r>
            <a:endParaRPr lang="en-US" altLang="zh-CN" sz="2800" dirty="0" smtClean="0"/>
          </a:p>
          <a:p>
            <a:pPr lvl="1">
              <a:lnSpc>
                <a:spcPct val="90000"/>
              </a:lnSpc>
            </a:pPr>
            <a:r>
              <a:rPr lang="zh-CN" altLang="en-US" sz="2400" dirty="0" smtClean="0"/>
              <a:t>拥有</a:t>
            </a:r>
            <a:r>
              <a:rPr lang="zh-CN" altLang="en-US" sz="2400" dirty="0"/>
              <a:t>公私密钥对和相应证书的通信方</a:t>
            </a:r>
            <a:endParaRPr lang="zh-CN" altLang="en-US" sz="2400" dirty="0"/>
          </a:p>
          <a:p>
            <a:pPr lvl="1">
              <a:lnSpc>
                <a:spcPct val="90000"/>
              </a:lnSpc>
            </a:pPr>
            <a:r>
              <a:rPr lang="zh-CN" altLang="en-US" sz="2400" dirty="0"/>
              <a:t>可以是人、设备、进程等等</a:t>
            </a:r>
            <a:endParaRPr lang="zh-CN" altLang="en-US" sz="2400" dirty="0"/>
          </a:p>
          <a:p>
            <a:pPr lvl="1">
              <a:lnSpc>
                <a:spcPct val="90000"/>
              </a:lnSpc>
            </a:pPr>
            <a:r>
              <a:rPr lang="zh-CN" altLang="en-US" sz="2400" dirty="0"/>
              <a:t>通常，也</a:t>
            </a:r>
            <a:r>
              <a:rPr lang="zh-CN" altLang="en-US" sz="2400" dirty="0" smtClean="0"/>
              <a:t>称为</a:t>
            </a:r>
            <a:r>
              <a:rPr lang="zh-CN" altLang="en-US" sz="2400" dirty="0"/>
              <a:t>证书持有</a:t>
            </a:r>
            <a:r>
              <a:rPr lang="zh-CN" altLang="en-US" sz="2400" dirty="0" smtClean="0"/>
              <a:t>者</a:t>
            </a:r>
            <a:r>
              <a:rPr lang="en-US" altLang="zh-CN" sz="2400" dirty="0" smtClean="0"/>
              <a:t>Certificate Holder</a:t>
            </a:r>
            <a:endParaRPr lang="zh-CN" altLang="en-US" sz="2400" dirty="0"/>
          </a:p>
          <a:p>
            <a:pPr>
              <a:lnSpc>
                <a:spcPct val="90000"/>
              </a:lnSpc>
            </a:pPr>
            <a:r>
              <a:rPr lang="zh-CN" altLang="en-US" sz="2800" dirty="0" smtClean="0"/>
              <a:t>用户</a:t>
            </a:r>
            <a:r>
              <a:rPr lang="en-US" altLang="zh-CN" sz="2800" dirty="0" smtClean="0"/>
              <a:t>User</a:t>
            </a:r>
            <a:r>
              <a:rPr lang="zh-CN" altLang="en-US" sz="2800" dirty="0" smtClean="0"/>
              <a:t>（在别的书籍</a:t>
            </a:r>
            <a:r>
              <a:rPr lang="en-US" altLang="zh-CN" sz="2800" dirty="0" smtClean="0"/>
              <a:t>/</a:t>
            </a:r>
            <a:r>
              <a:rPr lang="zh-CN" altLang="en-US" sz="2800" dirty="0" smtClean="0"/>
              <a:t>论文等等中，也会用不同的词来表示相同的意思）</a:t>
            </a:r>
            <a:endParaRPr lang="zh-CN" altLang="en-US" sz="2800" dirty="0"/>
          </a:p>
          <a:p>
            <a:pPr lvl="1">
              <a:lnSpc>
                <a:spcPct val="90000"/>
              </a:lnSpc>
            </a:pPr>
            <a:r>
              <a:rPr lang="zh-CN" altLang="en-US" sz="2400" dirty="0"/>
              <a:t>享受</a:t>
            </a:r>
            <a:r>
              <a:rPr lang="en-US" altLang="zh-CN" sz="2400" dirty="0"/>
              <a:t>PKI</a:t>
            </a:r>
            <a:r>
              <a:rPr lang="zh-CN" altLang="en-US" sz="2400" dirty="0"/>
              <a:t>服务的</a:t>
            </a:r>
            <a:r>
              <a:rPr lang="zh-CN" altLang="en-US" sz="2400" dirty="0" smtClean="0"/>
              <a:t>实体</a:t>
            </a:r>
            <a:endParaRPr lang="en-US" altLang="zh-CN" sz="2400" dirty="0"/>
          </a:p>
          <a:p>
            <a:pPr lvl="1">
              <a:lnSpc>
                <a:spcPct val="90000"/>
              </a:lnSpc>
            </a:pPr>
            <a:r>
              <a:rPr lang="en-US" altLang="zh-CN" sz="2400" dirty="0"/>
              <a:t>PKI</a:t>
            </a:r>
            <a:r>
              <a:rPr lang="zh-CN" altLang="en-US" sz="2400" dirty="0"/>
              <a:t>订户同时也肯定是</a:t>
            </a:r>
            <a:r>
              <a:rPr lang="en-US" altLang="zh-CN" sz="2400" dirty="0"/>
              <a:t>PKI</a:t>
            </a:r>
            <a:r>
              <a:rPr lang="zh-CN" altLang="en-US" sz="2400" dirty="0"/>
              <a:t>用户</a:t>
            </a:r>
            <a:endParaRPr lang="zh-CN" altLang="en-US" sz="2400" dirty="0"/>
          </a:p>
          <a:p>
            <a:pPr lvl="1">
              <a:lnSpc>
                <a:spcPct val="90000"/>
              </a:lnSpc>
            </a:pPr>
            <a:r>
              <a:rPr lang="zh-CN" altLang="en-US" sz="2400" dirty="0" smtClean="0"/>
              <a:t>某些场景，</a:t>
            </a:r>
            <a:r>
              <a:rPr lang="en-US" altLang="zh-CN" sz="2400" dirty="0" smtClean="0"/>
              <a:t>PKI</a:t>
            </a:r>
            <a:r>
              <a:rPr lang="zh-CN" altLang="en-US" sz="2400" dirty="0" smtClean="0"/>
              <a:t>用户和</a:t>
            </a:r>
            <a:r>
              <a:rPr lang="en-US" altLang="zh-CN" sz="2400" dirty="0" smtClean="0"/>
              <a:t>PKI</a:t>
            </a:r>
            <a:r>
              <a:rPr lang="zh-CN" altLang="en-US" sz="2400" dirty="0" smtClean="0"/>
              <a:t>订户</a:t>
            </a:r>
            <a:r>
              <a:rPr lang="zh-CN" altLang="en-US" sz="2400" dirty="0"/>
              <a:t>是混用</a:t>
            </a:r>
            <a:r>
              <a:rPr lang="zh-CN" altLang="en-US" sz="2400" dirty="0" smtClean="0"/>
              <a:t>的</a:t>
            </a:r>
            <a:endParaRPr lang="en-US" altLang="zh-CN" sz="2400" dirty="0" smtClean="0"/>
          </a:p>
          <a:p>
            <a:pPr lvl="2">
              <a:lnSpc>
                <a:spcPct val="90000"/>
              </a:lnSpc>
            </a:pPr>
            <a:r>
              <a:rPr lang="zh-CN" altLang="en-US" sz="2000" dirty="0" smtClean="0"/>
              <a:t>在我们的课程中，需要进行区分</a:t>
            </a:r>
            <a:endParaRPr lang="zh-CN" altLang="en-US" sz="20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pPr eaLnBrk="1" hangingPunct="1"/>
            <a:r>
              <a:rPr lang="zh-CN" altLang="en-US" dirty="0" smtClean="0">
                <a:ea typeface="宋体" pitchFamily="2" charset="-122"/>
              </a:rPr>
              <a:t>证书签发前的信息审查</a:t>
            </a:r>
            <a:endParaRPr lang="en-US" altLang="zh-CN" dirty="0" smtClean="0">
              <a:ea typeface="宋体" pitchFamily="2" charset="-122"/>
            </a:endParaRPr>
          </a:p>
        </p:txBody>
      </p:sp>
      <p:sp>
        <p:nvSpPr>
          <p:cNvPr id="637955" name="Rectangle 3"/>
          <p:cNvSpPr>
            <a:spLocks noGrp="1" noChangeArrowheads="1"/>
          </p:cNvSpPr>
          <p:nvPr>
            <p:ph idx="1"/>
          </p:nvPr>
        </p:nvSpPr>
        <p:spPr/>
        <p:txBody>
          <a:bodyPr/>
          <a:lstStyle/>
          <a:p>
            <a:pPr eaLnBrk="1" hangingPunct="1"/>
            <a:r>
              <a:rPr lang="en-US" altLang="zh-CN" dirty="0" smtClean="0">
                <a:ea typeface="宋体" pitchFamily="2" charset="-122"/>
              </a:rPr>
              <a:t>CA</a:t>
            </a:r>
            <a:r>
              <a:rPr lang="zh-CN" altLang="en-US" dirty="0" smtClean="0">
                <a:ea typeface="宋体" pitchFamily="2" charset="-122"/>
              </a:rPr>
              <a:t>在签发证书之前，必须验证信息的正确性</a:t>
            </a:r>
            <a:endParaRPr lang="zh-CN" altLang="en-US" dirty="0" smtClean="0">
              <a:ea typeface="宋体" pitchFamily="2" charset="-122"/>
            </a:endParaRPr>
          </a:p>
          <a:p>
            <a:pPr lvl="1" eaLnBrk="1" hangingPunct="1"/>
            <a:r>
              <a:rPr lang="zh-CN" altLang="en-US" dirty="0" smtClean="0">
                <a:ea typeface="宋体" pitchFamily="2" charset="-122"/>
              </a:rPr>
              <a:t>提出证书申请的人是不是真的</a:t>
            </a:r>
            <a:r>
              <a:rPr lang="en-US" altLang="zh-CN" dirty="0" smtClean="0">
                <a:ea typeface="宋体" pitchFamily="2" charset="-122"/>
              </a:rPr>
              <a:t>Bob？</a:t>
            </a:r>
            <a:endParaRPr lang="en-US" altLang="zh-CN" dirty="0" smtClean="0">
              <a:ea typeface="宋体" pitchFamily="2" charset="-122"/>
            </a:endParaRPr>
          </a:p>
          <a:p>
            <a:pPr lvl="1" eaLnBrk="1" hangingPunct="1"/>
            <a:r>
              <a:rPr lang="en-US" altLang="zh-CN" dirty="0" smtClean="0">
                <a:ea typeface="宋体" pitchFamily="2" charset="-122"/>
              </a:rPr>
              <a:t>Bob</a:t>
            </a:r>
            <a:r>
              <a:rPr lang="zh-CN" altLang="en-US" dirty="0" smtClean="0">
                <a:ea typeface="宋体" pitchFamily="2" charset="-122"/>
              </a:rPr>
              <a:t>是不是真的属于科学院？</a:t>
            </a:r>
            <a:endParaRPr lang="zh-CN" altLang="en-US" dirty="0" smtClean="0">
              <a:ea typeface="宋体" pitchFamily="2" charset="-122"/>
            </a:endParaRPr>
          </a:p>
          <a:p>
            <a:pPr eaLnBrk="1" hangingPunct="1"/>
            <a:r>
              <a:rPr lang="zh-CN" altLang="en-US" dirty="0" smtClean="0">
                <a:ea typeface="宋体" pitchFamily="2" charset="-122"/>
              </a:rPr>
              <a:t>当订户众多的时候，对于</a:t>
            </a:r>
            <a:r>
              <a:rPr lang="en-US" altLang="zh-CN" dirty="0" smtClean="0">
                <a:ea typeface="宋体" pitchFamily="2" charset="-122"/>
              </a:rPr>
              <a:t>CA</a:t>
            </a:r>
            <a:r>
              <a:rPr lang="zh-CN" altLang="en-US" dirty="0" smtClean="0">
                <a:ea typeface="宋体" pitchFamily="2" charset="-122"/>
              </a:rPr>
              <a:t>将是繁重的工作</a:t>
            </a:r>
            <a:endParaRPr lang="zh-CN" altLang="en-US" dirty="0" smtClean="0">
              <a:ea typeface="宋体" pitchFamily="2" charset="-122"/>
            </a:endParaRPr>
          </a:p>
          <a:p>
            <a:pPr lvl="1" eaLnBrk="1" hangingPunct="1"/>
            <a:r>
              <a:rPr lang="zh-CN" altLang="en-US" dirty="0" smtClean="0">
                <a:ea typeface="宋体" pitchFamily="2" charset="-122"/>
              </a:rPr>
              <a:t>如何解决？</a:t>
            </a:r>
            <a:endParaRPr lang="zh-CN" altLang="en-US" dirty="0" smtClean="0">
              <a:ea typeface="宋体" pitchFamily="2" charset="-122"/>
            </a:endParaRPr>
          </a:p>
        </p:txBody>
      </p:sp>
      <p:sp>
        <p:nvSpPr>
          <p:cNvPr id="637953" name="灯片编号占位符 5"/>
          <p:cNvSpPr>
            <a:spLocks noGrp="1"/>
          </p:cNvSpPr>
          <p:nvPr>
            <p:ph type="sldNum" sz="quarter" idx="12"/>
          </p:nvPr>
        </p:nvSpPr>
        <p:spPr>
          <a:noFill/>
        </p:spPr>
        <p:txBody>
          <a:bodyPr/>
          <a:lstStyle/>
          <a:p>
            <a:fld id="{38518F23-2B95-42CF-A300-BCF60140E42A}"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pPr eaLnBrk="1" hangingPunct="1"/>
            <a:r>
              <a:rPr lang="zh-CN" altLang="en-US" dirty="0" smtClean="0">
                <a:ea typeface="宋体" pitchFamily="2" charset="-122"/>
              </a:rPr>
              <a:t>信息审查的系统解决方案</a:t>
            </a:r>
            <a:endParaRPr lang="zh-CN" altLang="en-US" dirty="0" smtClean="0">
              <a:ea typeface="宋体" pitchFamily="2" charset="-122"/>
            </a:endParaRPr>
          </a:p>
        </p:txBody>
      </p:sp>
      <p:sp>
        <p:nvSpPr>
          <p:cNvPr id="638979" name="Rectangle 3"/>
          <p:cNvSpPr>
            <a:spLocks noGrp="1" noChangeArrowheads="1"/>
          </p:cNvSpPr>
          <p:nvPr>
            <p:ph idx="1"/>
          </p:nvPr>
        </p:nvSpPr>
        <p:spPr/>
        <p:txBody>
          <a:bodyPr>
            <a:normAutofit lnSpcReduction="10000"/>
          </a:bodyPr>
          <a:lstStyle/>
          <a:p>
            <a:pPr eaLnBrk="1" hangingPunct="1"/>
            <a:r>
              <a:rPr lang="zh-CN" altLang="en-US" sz="2800" dirty="0" smtClean="0">
                <a:ea typeface="宋体" pitchFamily="2" charset="-122"/>
              </a:rPr>
              <a:t>可能的方法：并行式审查信息</a:t>
            </a:r>
            <a:endParaRPr lang="zh-CN" altLang="en-US" sz="2800" dirty="0" smtClean="0">
              <a:ea typeface="宋体" pitchFamily="2" charset="-122"/>
            </a:endParaRPr>
          </a:p>
          <a:p>
            <a:pPr lvl="1" eaLnBrk="1" hangingPunct="1"/>
            <a:r>
              <a:rPr lang="zh-CN" altLang="en-US" sz="2400" dirty="0" smtClean="0">
                <a:ea typeface="宋体" pitchFamily="2" charset="-122"/>
              </a:rPr>
              <a:t>多个</a:t>
            </a:r>
            <a:r>
              <a:rPr lang="en-US" altLang="zh-CN" sz="2400" dirty="0" smtClean="0">
                <a:ea typeface="宋体" pitchFamily="2" charset="-122"/>
              </a:rPr>
              <a:t>CA</a:t>
            </a:r>
            <a:r>
              <a:rPr lang="zh-CN" altLang="en-US" sz="2400" dirty="0" smtClean="0">
                <a:ea typeface="宋体" pitchFamily="2" charset="-122"/>
              </a:rPr>
              <a:t>同时做，可以解决效率问题</a:t>
            </a:r>
            <a:endParaRPr lang="zh-CN" altLang="en-US" sz="2400" dirty="0" smtClean="0">
              <a:ea typeface="宋体" pitchFamily="2" charset="-122"/>
            </a:endParaRPr>
          </a:p>
          <a:p>
            <a:pPr lvl="1" eaLnBrk="1" hangingPunct="1"/>
            <a:r>
              <a:rPr lang="zh-CN" altLang="en-US" sz="2400" dirty="0" smtClean="0">
                <a:ea typeface="宋体" pitchFamily="2" charset="-122"/>
              </a:rPr>
              <a:t>导致要复制多份</a:t>
            </a:r>
            <a:r>
              <a:rPr lang="en-US" altLang="zh-CN" sz="2400" dirty="0" smtClean="0">
                <a:ea typeface="宋体" pitchFamily="2" charset="-122"/>
              </a:rPr>
              <a:t>CA</a:t>
            </a:r>
            <a:r>
              <a:rPr lang="zh-CN" altLang="en-US" sz="2400" dirty="0" smtClean="0">
                <a:ea typeface="宋体" pitchFamily="2" charset="-122"/>
              </a:rPr>
              <a:t>的私钥，带来安全问题</a:t>
            </a:r>
            <a:endParaRPr lang="zh-CN" altLang="en-US" sz="2400" dirty="0" smtClean="0">
              <a:ea typeface="宋体" pitchFamily="2" charset="-122"/>
            </a:endParaRPr>
          </a:p>
          <a:p>
            <a:pPr lvl="1" eaLnBrk="1" hangingPunct="1"/>
            <a:r>
              <a:rPr lang="zh-CN" altLang="en-US" sz="2400" dirty="0" smtClean="0">
                <a:ea typeface="宋体" pitchFamily="2" charset="-122"/>
              </a:rPr>
              <a:t>让</a:t>
            </a:r>
            <a:r>
              <a:rPr lang="en-US" altLang="zh-CN" sz="2400" dirty="0" smtClean="0">
                <a:ea typeface="宋体" pitchFamily="2" charset="-122"/>
              </a:rPr>
              <a:t>CA</a:t>
            </a:r>
            <a:r>
              <a:rPr lang="zh-CN" altLang="en-US" sz="2400" dirty="0" smtClean="0">
                <a:ea typeface="宋体" pitchFamily="2" charset="-122"/>
              </a:rPr>
              <a:t>与大量的用户直接接触，对于</a:t>
            </a:r>
            <a:r>
              <a:rPr lang="en-US" altLang="zh-CN" sz="2400" dirty="0" smtClean="0">
                <a:ea typeface="宋体" pitchFamily="2" charset="-122"/>
              </a:rPr>
              <a:t>CA</a:t>
            </a:r>
            <a:r>
              <a:rPr lang="zh-CN" altLang="en-US" sz="2400" dirty="0" smtClean="0">
                <a:ea typeface="宋体" pitchFamily="2" charset="-122"/>
              </a:rPr>
              <a:t>的安全性也有威胁。不合适</a:t>
            </a:r>
            <a:endParaRPr lang="zh-CN" altLang="en-US" sz="2400" dirty="0" smtClean="0">
              <a:ea typeface="宋体" pitchFamily="2" charset="-122"/>
            </a:endParaRPr>
          </a:p>
          <a:p>
            <a:pPr eaLnBrk="1" hangingPunct="1"/>
            <a:r>
              <a:rPr lang="zh-CN" altLang="en-US" sz="2800" dirty="0" smtClean="0">
                <a:ea typeface="宋体" pitchFamily="2" charset="-122"/>
              </a:rPr>
              <a:t>引入</a:t>
            </a:r>
            <a:r>
              <a:rPr lang="en-US" altLang="zh-CN" sz="2800" dirty="0" smtClean="0">
                <a:ea typeface="宋体" pitchFamily="2" charset="-122"/>
              </a:rPr>
              <a:t>RA</a:t>
            </a:r>
            <a:endParaRPr lang="en-US" altLang="zh-CN" sz="2800" dirty="0" smtClean="0">
              <a:ea typeface="宋体" pitchFamily="2" charset="-122"/>
            </a:endParaRPr>
          </a:p>
          <a:p>
            <a:pPr lvl="1" eaLnBrk="1" hangingPunct="1"/>
            <a:r>
              <a:rPr lang="zh-CN" altLang="en-US" sz="2400" dirty="0" smtClean="0">
                <a:ea typeface="宋体" pitchFamily="2" charset="-122"/>
              </a:rPr>
              <a:t>注册机构</a:t>
            </a:r>
            <a:endParaRPr lang="zh-CN" altLang="en-US" sz="2400" dirty="0" smtClean="0">
              <a:ea typeface="宋体" pitchFamily="2" charset="-122"/>
            </a:endParaRPr>
          </a:p>
          <a:p>
            <a:pPr lvl="1" eaLnBrk="1" hangingPunct="1"/>
            <a:r>
              <a:rPr lang="en-US" altLang="zh-CN" sz="2400" dirty="0" smtClean="0">
                <a:ea typeface="宋体" pitchFamily="2" charset="-122"/>
              </a:rPr>
              <a:t>Registration Authority</a:t>
            </a:r>
            <a:endParaRPr lang="en-US" altLang="zh-CN" sz="2400" dirty="0" smtClean="0">
              <a:ea typeface="宋体" pitchFamily="2" charset="-122"/>
            </a:endParaRPr>
          </a:p>
          <a:p>
            <a:pPr lvl="1" eaLnBrk="1" hangingPunct="1"/>
            <a:r>
              <a:rPr lang="zh-CN" altLang="en-US" sz="2400" dirty="0" smtClean="0">
                <a:ea typeface="宋体" pitchFamily="2" charset="-122"/>
              </a:rPr>
              <a:t>而且，</a:t>
            </a:r>
            <a:r>
              <a:rPr lang="en-US" altLang="zh-CN" sz="2400" dirty="0" smtClean="0">
                <a:ea typeface="宋体" pitchFamily="2" charset="-122"/>
              </a:rPr>
              <a:t>RA</a:t>
            </a:r>
            <a:r>
              <a:rPr lang="zh-CN" altLang="en-US" sz="2400" dirty="0" smtClean="0">
                <a:ea typeface="宋体" pitchFamily="2" charset="-122"/>
              </a:rPr>
              <a:t>与</a:t>
            </a:r>
            <a:r>
              <a:rPr lang="en-US" altLang="zh-CN" sz="2400" dirty="0" smtClean="0">
                <a:ea typeface="宋体" pitchFamily="2" charset="-122"/>
              </a:rPr>
              <a:t>CA</a:t>
            </a:r>
            <a:r>
              <a:rPr lang="zh-CN" altLang="en-US" sz="2400" dirty="0" smtClean="0">
                <a:ea typeface="宋体" pitchFamily="2" charset="-122"/>
              </a:rPr>
              <a:t>可以是相对独立运营的机构</a:t>
            </a:r>
            <a:endParaRPr lang="zh-CN" altLang="en-US" sz="2400" dirty="0" smtClean="0">
              <a:ea typeface="宋体" pitchFamily="2" charset="-122"/>
            </a:endParaRPr>
          </a:p>
        </p:txBody>
      </p:sp>
      <p:sp>
        <p:nvSpPr>
          <p:cNvPr id="638977" name="灯片编号占位符 5"/>
          <p:cNvSpPr>
            <a:spLocks noGrp="1"/>
          </p:cNvSpPr>
          <p:nvPr>
            <p:ph type="sldNum" sz="quarter" idx="12"/>
          </p:nvPr>
        </p:nvSpPr>
        <p:spPr>
          <a:noFill/>
        </p:spPr>
        <p:txBody>
          <a:bodyPr/>
          <a:lstStyle/>
          <a:p>
            <a:fld id="{718BBAE2-89DB-4789-9AB5-63D12AFF4D1C}"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897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897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897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8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altLang="zh-CN" dirty="0" smtClean="0">
                <a:ea typeface="宋体" pitchFamily="2" charset="-122"/>
              </a:rPr>
              <a:t>RA</a:t>
            </a:r>
            <a:r>
              <a:rPr lang="zh-CN" altLang="en-US" dirty="0" smtClean="0">
                <a:ea typeface="宋体" pitchFamily="2" charset="-122"/>
              </a:rPr>
              <a:t>－</a:t>
            </a:r>
            <a:r>
              <a:rPr lang="en-US" altLang="zh-CN" dirty="0">
                <a:ea typeface="宋体" pitchFamily="2" charset="-122"/>
              </a:rPr>
              <a:t>Registration </a:t>
            </a:r>
            <a:r>
              <a:rPr lang="en-US" altLang="zh-CN" dirty="0" smtClean="0">
                <a:ea typeface="宋体" pitchFamily="2" charset="-122"/>
              </a:rPr>
              <a:t>Authority</a:t>
            </a:r>
            <a:endParaRPr lang="zh-CN" altLang="en-US" dirty="0" smtClean="0">
              <a:ea typeface="宋体" pitchFamily="2" charset="-122"/>
            </a:endParaRPr>
          </a:p>
        </p:txBody>
      </p:sp>
      <p:sp>
        <p:nvSpPr>
          <p:cNvPr id="640003" name="Rectangle 3"/>
          <p:cNvSpPr>
            <a:spLocks noGrp="1" noChangeArrowheads="1"/>
          </p:cNvSpPr>
          <p:nvPr>
            <p:ph idx="1"/>
          </p:nvPr>
        </p:nvSpPr>
        <p:spPr/>
        <p:txBody>
          <a:bodyPr/>
          <a:lstStyle/>
          <a:p>
            <a:pPr eaLnBrk="1" hangingPunct="1"/>
            <a:r>
              <a:rPr lang="zh-CN" altLang="en-US" dirty="0" smtClean="0">
                <a:ea typeface="宋体" pitchFamily="2" charset="-122"/>
              </a:rPr>
              <a:t>注册机构</a:t>
            </a:r>
            <a:endParaRPr lang="zh-CN" altLang="en-US" dirty="0" smtClean="0">
              <a:ea typeface="宋体" pitchFamily="2" charset="-122"/>
            </a:endParaRPr>
          </a:p>
          <a:p>
            <a:pPr eaLnBrk="1" hangingPunct="1"/>
            <a:r>
              <a:rPr lang="zh-CN" altLang="en-US" dirty="0" smtClean="0">
                <a:ea typeface="宋体" pitchFamily="2" charset="-122"/>
              </a:rPr>
              <a:t>负责进行各种信息审查</a:t>
            </a:r>
            <a:endParaRPr lang="zh-CN" altLang="en-US" dirty="0" smtClean="0">
              <a:ea typeface="宋体" pitchFamily="2" charset="-122"/>
            </a:endParaRPr>
          </a:p>
          <a:p>
            <a:pPr eaLnBrk="1" hangingPunct="1"/>
            <a:r>
              <a:rPr lang="en-US" altLang="zh-CN" dirty="0" smtClean="0">
                <a:ea typeface="宋体" pitchFamily="2" charset="-122"/>
              </a:rPr>
              <a:t>RA</a:t>
            </a:r>
            <a:r>
              <a:rPr lang="zh-CN" altLang="en-US" dirty="0" smtClean="0">
                <a:ea typeface="宋体" pitchFamily="2" charset="-122"/>
              </a:rPr>
              <a:t>可以有多个，并行地处理</a:t>
            </a:r>
            <a:endParaRPr lang="zh-CN" altLang="en-US" dirty="0" smtClean="0">
              <a:ea typeface="宋体" pitchFamily="2" charset="-122"/>
            </a:endParaRPr>
          </a:p>
          <a:p>
            <a:pPr lvl="1" eaLnBrk="1" hangingPunct="1"/>
            <a:r>
              <a:rPr lang="zh-CN" altLang="en-US" dirty="0" smtClean="0">
                <a:ea typeface="宋体" pitchFamily="2" charset="-122"/>
              </a:rPr>
              <a:t>审核之后，交给</a:t>
            </a:r>
            <a:r>
              <a:rPr lang="en-US" altLang="zh-CN" dirty="0" smtClean="0">
                <a:ea typeface="宋体" pitchFamily="2" charset="-122"/>
              </a:rPr>
              <a:t>CA，</a:t>
            </a:r>
            <a:r>
              <a:rPr lang="zh-CN" altLang="en-US" dirty="0" smtClean="0">
                <a:ea typeface="宋体" pitchFamily="2" charset="-122"/>
              </a:rPr>
              <a:t>由</a:t>
            </a:r>
            <a:r>
              <a:rPr lang="en-US" altLang="zh-CN" dirty="0" smtClean="0">
                <a:ea typeface="宋体" pitchFamily="2" charset="-122"/>
              </a:rPr>
              <a:t>CA</a:t>
            </a:r>
            <a:r>
              <a:rPr lang="zh-CN" altLang="en-US" dirty="0" smtClean="0">
                <a:ea typeface="宋体" pitchFamily="2" charset="-122"/>
              </a:rPr>
              <a:t>签发证书</a:t>
            </a:r>
            <a:endParaRPr lang="zh-CN" altLang="en-US" dirty="0" smtClean="0">
              <a:ea typeface="宋体" pitchFamily="2" charset="-122"/>
            </a:endParaRPr>
          </a:p>
        </p:txBody>
      </p:sp>
      <p:sp>
        <p:nvSpPr>
          <p:cNvPr id="640001" name="灯片编号占位符 5"/>
          <p:cNvSpPr>
            <a:spLocks noGrp="1"/>
          </p:cNvSpPr>
          <p:nvPr>
            <p:ph type="sldNum" sz="quarter" idx="12"/>
          </p:nvPr>
        </p:nvSpPr>
        <p:spPr>
          <a:noFill/>
        </p:spPr>
        <p:txBody>
          <a:bodyPr/>
          <a:lstStyle/>
          <a:p>
            <a:fld id="{88A3C3AF-AE87-4CC2-A880-729C31FAC045}"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pPr eaLnBrk="1" hangingPunct="1"/>
            <a:r>
              <a:rPr lang="en-US" altLang="zh-CN" smtClean="0">
                <a:ea typeface="宋体" pitchFamily="2" charset="-122"/>
              </a:rPr>
              <a:t>PKI</a:t>
            </a:r>
            <a:r>
              <a:rPr lang="zh-CN" altLang="en-US" smtClean="0">
                <a:ea typeface="宋体" pitchFamily="2" charset="-122"/>
              </a:rPr>
              <a:t>结构－</a:t>
            </a:r>
            <a:r>
              <a:rPr lang="en-US" altLang="zh-CN" smtClean="0">
                <a:ea typeface="宋体" pitchFamily="2" charset="-122"/>
              </a:rPr>
              <a:t>CA</a:t>
            </a:r>
            <a:r>
              <a:rPr lang="zh-CN" altLang="en-US" smtClean="0">
                <a:ea typeface="宋体" pitchFamily="2" charset="-122"/>
              </a:rPr>
              <a:t>和</a:t>
            </a:r>
            <a:r>
              <a:rPr lang="en-US" altLang="zh-CN" smtClean="0">
                <a:ea typeface="宋体" pitchFamily="2" charset="-122"/>
              </a:rPr>
              <a:t>RA</a:t>
            </a:r>
            <a:endParaRPr lang="en-US" altLang="zh-CN" smtClean="0">
              <a:ea typeface="宋体" pitchFamily="2" charset="-122"/>
            </a:endParaRPr>
          </a:p>
        </p:txBody>
      </p:sp>
      <p:sp>
        <p:nvSpPr>
          <p:cNvPr id="531459" name="Rectangle 3"/>
          <p:cNvSpPr>
            <a:spLocks noGrp="1" noChangeArrowheads="1"/>
          </p:cNvSpPr>
          <p:nvPr>
            <p:ph idx="1"/>
          </p:nvPr>
        </p:nvSpPr>
        <p:spPr/>
        <p:txBody>
          <a:bodyPr/>
          <a:lstStyle/>
          <a:p>
            <a:pPr eaLnBrk="1" hangingPunct="1"/>
            <a:r>
              <a:rPr lang="en-US" altLang="zh-CN" smtClean="0">
                <a:ea typeface="宋体" pitchFamily="2" charset="-122"/>
              </a:rPr>
              <a:t>CA</a:t>
            </a:r>
            <a:endParaRPr lang="en-US" altLang="zh-CN" smtClean="0">
              <a:ea typeface="宋体" pitchFamily="2" charset="-122"/>
            </a:endParaRPr>
          </a:p>
          <a:p>
            <a:pPr eaLnBrk="1" hangingPunct="1"/>
            <a:r>
              <a:rPr lang="zh-CN" altLang="en-US" smtClean="0">
                <a:ea typeface="宋体" pitchFamily="2" charset="-122"/>
              </a:rPr>
              <a:t>多个</a:t>
            </a:r>
            <a:r>
              <a:rPr lang="en-US" altLang="zh-CN" smtClean="0">
                <a:ea typeface="宋体" pitchFamily="2" charset="-122"/>
              </a:rPr>
              <a:t>RA</a:t>
            </a:r>
            <a:endParaRPr lang="en-US" altLang="zh-CN" smtClean="0">
              <a:ea typeface="宋体" pitchFamily="2" charset="-122"/>
            </a:endParaRPr>
          </a:p>
        </p:txBody>
      </p:sp>
      <p:sp>
        <p:nvSpPr>
          <p:cNvPr id="531457" name="灯片编号占位符 5"/>
          <p:cNvSpPr>
            <a:spLocks noGrp="1"/>
          </p:cNvSpPr>
          <p:nvPr>
            <p:ph type="sldNum" sz="quarter" idx="12"/>
          </p:nvPr>
        </p:nvSpPr>
        <p:spPr>
          <a:noFill/>
        </p:spPr>
        <p:txBody>
          <a:bodyPr/>
          <a:lstStyle/>
          <a:p>
            <a:fld id="{2B9F6CFC-1519-4E10-9CE4-ED4A16BB3FC5}" type="slidenum">
              <a:rPr lang="zh-CN" altLang="en-US" smtClean="0">
                <a:ea typeface="宋体" pitchFamily="2" charset="-122"/>
              </a:rPr>
            </a:fld>
            <a:endParaRPr lang="en-US" altLang="zh-CN" smtClean="0">
              <a:ea typeface="宋体" pitchFamily="2" charset="-122"/>
            </a:endParaRPr>
          </a:p>
        </p:txBody>
      </p:sp>
      <p:grpSp>
        <p:nvGrpSpPr>
          <p:cNvPr id="6" name="组合 5"/>
          <p:cNvGrpSpPr/>
          <p:nvPr/>
        </p:nvGrpSpPr>
        <p:grpSpPr>
          <a:xfrm>
            <a:off x="3389313" y="3068960"/>
            <a:ext cx="5579835" cy="3721943"/>
            <a:chOff x="3389313" y="3019425"/>
            <a:chExt cx="5579835" cy="3721943"/>
          </a:xfrm>
        </p:grpSpPr>
        <p:graphicFrame>
          <p:nvGraphicFramePr>
            <p:cNvPr id="7" name="Object 0"/>
            <p:cNvGraphicFramePr>
              <a:graphicFrameLocks noChangeAspect="1"/>
            </p:cNvGraphicFramePr>
            <p:nvPr/>
          </p:nvGraphicFramePr>
          <p:xfrm>
            <a:off x="3389313" y="3019425"/>
            <a:ext cx="5579835" cy="3721943"/>
          </p:xfrm>
          <a:graphic>
            <a:graphicData uri="http://schemas.openxmlformats.org/presentationml/2006/ole">
              <mc:AlternateContent xmlns:mc="http://schemas.openxmlformats.org/markup-compatibility/2006">
                <mc:Choice xmlns:v="urn:schemas-microsoft-com:vml" Requires="v">
                  <p:oleObj spid="_x0000_s700464" name="位图图像" r:id="rId1" imgW="5753100" imgH="3838575" progId="PBrush">
                    <p:embed/>
                  </p:oleObj>
                </mc:Choice>
                <mc:Fallback>
                  <p:oleObj name="位图图像" r:id="rId1" imgW="5753100" imgH="3838575" progId="PBrush">
                    <p:embed/>
                    <p:pic>
                      <p:nvPicPr>
                        <p:cNvPr id="0"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313" y="3019425"/>
                          <a:ext cx="5579835" cy="37219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4346233" y="5594817"/>
              <a:ext cx="497252" cy="400110"/>
            </a:xfrm>
            <a:prstGeom prst="rect">
              <a:avLst/>
            </a:prstGeom>
            <a:noFill/>
          </p:spPr>
          <p:txBody>
            <a:bodyPr wrap="none" rtlCol="0">
              <a:spAutoFit/>
            </a:bodyPr>
            <a:lstStyle/>
            <a:p>
              <a:r>
                <a:rPr lang="en-US" altLang="zh-CN" sz="2000" dirty="0" smtClean="0"/>
                <a:t>RA</a:t>
              </a:r>
              <a:endParaRPr lang="zh-CN" altLang="en-US" dirty="0"/>
            </a:p>
          </p:txBody>
        </p:sp>
        <p:sp>
          <p:nvSpPr>
            <p:cNvPr id="9" name="文本框 8"/>
            <p:cNvSpPr txBox="1"/>
            <p:nvPr/>
          </p:nvSpPr>
          <p:spPr>
            <a:xfrm>
              <a:off x="6588224" y="5777412"/>
              <a:ext cx="497252" cy="400110"/>
            </a:xfrm>
            <a:prstGeom prst="rect">
              <a:avLst/>
            </a:prstGeom>
            <a:noFill/>
          </p:spPr>
          <p:txBody>
            <a:bodyPr wrap="none" rtlCol="0">
              <a:spAutoFit/>
            </a:bodyPr>
            <a:lstStyle/>
            <a:p>
              <a:r>
                <a:rPr lang="en-US" altLang="zh-CN" sz="2000" dirty="0" smtClean="0"/>
                <a:t>RA</a:t>
              </a:r>
              <a:endParaRPr lang="zh-CN" altLang="en-US" dirty="0"/>
            </a:p>
          </p:txBody>
        </p:sp>
        <p:sp>
          <p:nvSpPr>
            <p:cNvPr id="10" name="文本框 9"/>
            <p:cNvSpPr txBox="1"/>
            <p:nvPr/>
          </p:nvSpPr>
          <p:spPr>
            <a:xfrm>
              <a:off x="6838174" y="4736270"/>
              <a:ext cx="497252" cy="400110"/>
            </a:xfrm>
            <a:prstGeom prst="rect">
              <a:avLst/>
            </a:prstGeom>
            <a:noFill/>
          </p:spPr>
          <p:txBody>
            <a:bodyPr wrap="none" rtlCol="0">
              <a:spAutoFit/>
            </a:bodyPr>
            <a:lstStyle/>
            <a:p>
              <a:r>
                <a:rPr lang="en-US" altLang="zh-CN" sz="2000" dirty="0" smtClean="0"/>
                <a:t>RA</a:t>
              </a:r>
              <a:endParaRPr lang="zh-CN" altLang="en-US"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pPr eaLnBrk="1" hangingPunct="1"/>
            <a:r>
              <a:rPr lang="zh-CN" altLang="en-US" smtClean="0">
                <a:ea typeface="宋体" pitchFamily="2" charset="-122"/>
              </a:rPr>
              <a:t>引入</a:t>
            </a:r>
            <a:r>
              <a:rPr lang="en-US" altLang="zh-CN" smtClean="0">
                <a:ea typeface="宋体" pitchFamily="2" charset="-122"/>
              </a:rPr>
              <a:t>RA</a:t>
            </a:r>
            <a:endParaRPr lang="en-US" altLang="zh-CN" smtClean="0">
              <a:ea typeface="宋体" pitchFamily="2" charset="-122"/>
            </a:endParaRPr>
          </a:p>
        </p:txBody>
      </p:sp>
      <p:sp>
        <p:nvSpPr>
          <p:cNvPr id="532483" name="Rectangle 3"/>
          <p:cNvSpPr>
            <a:spLocks noGrp="1" noChangeArrowheads="1"/>
          </p:cNvSpPr>
          <p:nvPr>
            <p:ph idx="1"/>
          </p:nvPr>
        </p:nvSpPr>
        <p:spPr/>
        <p:txBody>
          <a:bodyPr/>
          <a:lstStyle/>
          <a:p>
            <a:pPr eaLnBrk="1" hangingPunct="1"/>
            <a:r>
              <a:rPr lang="zh-CN" altLang="en-US" sz="2400" smtClean="0">
                <a:ea typeface="宋体" pitchFamily="2" charset="-122"/>
              </a:rPr>
              <a:t>注意：图中表示的是相互的通信关系</a:t>
            </a:r>
            <a:endParaRPr lang="zh-CN" altLang="en-US" sz="2400" smtClean="0">
              <a:ea typeface="宋体" pitchFamily="2" charset="-122"/>
            </a:endParaRPr>
          </a:p>
          <a:p>
            <a:pPr eaLnBrk="1" hangingPunct="1"/>
            <a:r>
              <a:rPr lang="zh-CN" altLang="en-US" sz="2400" smtClean="0">
                <a:ea typeface="宋体" pitchFamily="2" charset="-122"/>
              </a:rPr>
              <a:t>在证书路径上，仍然是“</a:t>
            </a:r>
            <a:r>
              <a:rPr lang="en-US" altLang="zh-CN" sz="2400" smtClean="0">
                <a:ea typeface="宋体" pitchFamily="2" charset="-122"/>
              </a:rPr>
              <a:t>CA－</a:t>
            </a:r>
            <a:r>
              <a:rPr lang="zh-CN" altLang="en-US" sz="2400" smtClean="0">
                <a:ea typeface="宋体" pitchFamily="2" charset="-122"/>
              </a:rPr>
              <a:t>订户”；并不是“</a:t>
            </a:r>
            <a:r>
              <a:rPr lang="en-US" altLang="zh-CN" sz="2400" smtClean="0">
                <a:ea typeface="宋体" pitchFamily="2" charset="-122"/>
              </a:rPr>
              <a:t>CA－RA－</a:t>
            </a:r>
            <a:r>
              <a:rPr lang="zh-CN" altLang="en-US" sz="2400" smtClean="0">
                <a:ea typeface="宋体" pitchFamily="2" charset="-122"/>
              </a:rPr>
              <a:t>订户”。</a:t>
            </a:r>
            <a:endParaRPr lang="zh-CN" altLang="en-US" sz="2400" smtClean="0">
              <a:ea typeface="宋体" pitchFamily="2" charset="-122"/>
            </a:endParaRPr>
          </a:p>
        </p:txBody>
      </p:sp>
      <p:sp>
        <p:nvSpPr>
          <p:cNvPr id="532481" name="灯片编号占位符 5"/>
          <p:cNvSpPr>
            <a:spLocks noGrp="1"/>
          </p:cNvSpPr>
          <p:nvPr>
            <p:ph type="sldNum" sz="quarter" idx="12"/>
          </p:nvPr>
        </p:nvSpPr>
        <p:spPr>
          <a:noFill/>
        </p:spPr>
        <p:txBody>
          <a:bodyPr/>
          <a:lstStyle/>
          <a:p>
            <a:fld id="{F09E7745-7A7E-4BCE-895B-E40F909D2080}" type="slidenum">
              <a:rPr lang="zh-CN" altLang="en-US" smtClean="0">
                <a:ea typeface="宋体" pitchFamily="2" charset="-122"/>
              </a:rPr>
            </a:fld>
            <a:endParaRPr lang="en-US" altLang="zh-CN" smtClean="0">
              <a:ea typeface="宋体" pitchFamily="2" charset="-122"/>
            </a:endParaRPr>
          </a:p>
        </p:txBody>
      </p:sp>
      <p:grpSp>
        <p:nvGrpSpPr>
          <p:cNvPr id="3" name="组合 2"/>
          <p:cNvGrpSpPr/>
          <p:nvPr/>
        </p:nvGrpSpPr>
        <p:grpSpPr>
          <a:xfrm>
            <a:off x="3389313" y="3019425"/>
            <a:ext cx="5579835" cy="3721943"/>
            <a:chOff x="3389313" y="3019425"/>
            <a:chExt cx="5579835" cy="3721943"/>
          </a:xfrm>
        </p:grpSpPr>
        <p:graphicFrame>
          <p:nvGraphicFramePr>
            <p:cNvPr id="532480" name="Object 0"/>
            <p:cNvGraphicFramePr>
              <a:graphicFrameLocks noChangeAspect="1"/>
            </p:cNvGraphicFramePr>
            <p:nvPr/>
          </p:nvGraphicFramePr>
          <p:xfrm>
            <a:off x="3389313" y="3019425"/>
            <a:ext cx="5579835" cy="3721943"/>
          </p:xfrm>
          <a:graphic>
            <a:graphicData uri="http://schemas.openxmlformats.org/presentationml/2006/ole">
              <mc:AlternateContent xmlns:mc="http://schemas.openxmlformats.org/markup-compatibility/2006">
                <mc:Choice xmlns:v="urn:schemas-microsoft-com:vml" Requires="v">
                  <p:oleObj spid="_x0000_s701488" name="位图图像" r:id="rId1" imgW="5753100" imgH="3838575" progId="PBrush">
                    <p:embed/>
                  </p:oleObj>
                </mc:Choice>
                <mc:Fallback>
                  <p:oleObj name="位图图像" r:id="rId1" imgW="5753100" imgH="3838575" progId="PBrush">
                    <p:embed/>
                    <p:pic>
                      <p:nvPicPr>
                        <p:cNvPr id="0"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313" y="3019425"/>
                          <a:ext cx="5579835" cy="37219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4346233" y="5594817"/>
              <a:ext cx="497252" cy="400110"/>
            </a:xfrm>
            <a:prstGeom prst="rect">
              <a:avLst/>
            </a:prstGeom>
            <a:noFill/>
          </p:spPr>
          <p:txBody>
            <a:bodyPr wrap="none" rtlCol="0">
              <a:spAutoFit/>
            </a:bodyPr>
            <a:lstStyle/>
            <a:p>
              <a:r>
                <a:rPr lang="en-US" altLang="zh-CN" sz="2000" dirty="0" smtClean="0"/>
                <a:t>RA</a:t>
              </a:r>
              <a:endParaRPr lang="zh-CN" altLang="en-US" dirty="0"/>
            </a:p>
          </p:txBody>
        </p:sp>
        <p:sp>
          <p:nvSpPr>
            <p:cNvPr id="7" name="文本框 6"/>
            <p:cNvSpPr txBox="1"/>
            <p:nvPr/>
          </p:nvSpPr>
          <p:spPr>
            <a:xfrm>
              <a:off x="6588224" y="5777412"/>
              <a:ext cx="497252" cy="400110"/>
            </a:xfrm>
            <a:prstGeom prst="rect">
              <a:avLst/>
            </a:prstGeom>
            <a:noFill/>
          </p:spPr>
          <p:txBody>
            <a:bodyPr wrap="none" rtlCol="0">
              <a:spAutoFit/>
            </a:bodyPr>
            <a:lstStyle/>
            <a:p>
              <a:r>
                <a:rPr lang="en-US" altLang="zh-CN" sz="2000" dirty="0" smtClean="0"/>
                <a:t>RA</a:t>
              </a:r>
              <a:endParaRPr lang="zh-CN" altLang="en-US" dirty="0"/>
            </a:p>
          </p:txBody>
        </p:sp>
        <p:sp>
          <p:nvSpPr>
            <p:cNvPr id="8" name="文本框 7"/>
            <p:cNvSpPr txBox="1"/>
            <p:nvPr/>
          </p:nvSpPr>
          <p:spPr>
            <a:xfrm>
              <a:off x="6838174" y="4736270"/>
              <a:ext cx="497252" cy="400110"/>
            </a:xfrm>
            <a:prstGeom prst="rect">
              <a:avLst/>
            </a:prstGeom>
            <a:noFill/>
          </p:spPr>
          <p:txBody>
            <a:bodyPr wrap="none" rtlCol="0">
              <a:spAutoFit/>
            </a:bodyPr>
            <a:lstStyle/>
            <a:p>
              <a:r>
                <a:rPr lang="en-US" altLang="zh-CN" sz="2000" dirty="0" smtClean="0"/>
                <a:t>RA</a:t>
              </a:r>
              <a:endParaRPr lang="zh-CN" altLang="en-US"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eaLnBrk="1" hangingPunct="1"/>
            <a:r>
              <a:rPr lang="en-US" altLang="zh-CN" smtClean="0">
                <a:ea typeface="宋体" pitchFamily="2" charset="-122"/>
              </a:rPr>
              <a:t>RA</a:t>
            </a:r>
            <a:r>
              <a:rPr lang="zh-CN" altLang="en-US" smtClean="0">
                <a:ea typeface="宋体" pitchFamily="2" charset="-122"/>
              </a:rPr>
              <a:t>系统</a:t>
            </a:r>
            <a:endParaRPr lang="zh-CN" altLang="en-US" smtClean="0">
              <a:ea typeface="宋体" pitchFamily="2" charset="-122"/>
            </a:endParaRPr>
          </a:p>
        </p:txBody>
      </p:sp>
      <p:sp>
        <p:nvSpPr>
          <p:cNvPr id="643075" name="Rectangle 3"/>
          <p:cNvSpPr>
            <a:spLocks noGrp="1" noChangeArrowheads="1"/>
          </p:cNvSpPr>
          <p:nvPr>
            <p:ph idx="1"/>
          </p:nvPr>
        </p:nvSpPr>
        <p:spPr/>
        <p:txBody>
          <a:bodyPr/>
          <a:lstStyle/>
          <a:p>
            <a:pPr eaLnBrk="1" hangingPunct="1"/>
            <a:r>
              <a:rPr lang="zh-CN" altLang="en-US" dirty="0" smtClean="0">
                <a:ea typeface="宋体" pitchFamily="2" charset="-122"/>
              </a:rPr>
              <a:t>对于</a:t>
            </a:r>
            <a:r>
              <a:rPr lang="en-US" altLang="zh-CN" dirty="0" smtClean="0">
                <a:ea typeface="宋体" pitchFamily="2" charset="-122"/>
              </a:rPr>
              <a:t>RA</a:t>
            </a:r>
            <a:r>
              <a:rPr lang="zh-CN" altLang="en-US" dirty="0" smtClean="0">
                <a:ea typeface="宋体" pitchFamily="2" charset="-122"/>
              </a:rPr>
              <a:t>系统，一般包括了</a:t>
            </a:r>
            <a:endParaRPr lang="zh-CN" altLang="en-US" dirty="0" smtClean="0">
              <a:ea typeface="宋体" pitchFamily="2" charset="-122"/>
            </a:endParaRPr>
          </a:p>
          <a:p>
            <a:pPr lvl="1" eaLnBrk="1" hangingPunct="1"/>
            <a:r>
              <a:rPr lang="zh-CN" altLang="en-US" dirty="0" smtClean="0">
                <a:ea typeface="宋体" pitchFamily="2" charset="-122"/>
              </a:rPr>
              <a:t>录入员</a:t>
            </a:r>
            <a:endParaRPr lang="zh-CN" altLang="en-US" dirty="0" smtClean="0">
              <a:ea typeface="宋体" pitchFamily="2" charset="-122"/>
            </a:endParaRPr>
          </a:p>
          <a:p>
            <a:pPr lvl="1" eaLnBrk="1" hangingPunct="1"/>
            <a:r>
              <a:rPr lang="zh-CN" altLang="en-US" dirty="0" smtClean="0">
                <a:ea typeface="宋体" pitchFamily="2" charset="-122"/>
              </a:rPr>
              <a:t>审核员</a:t>
            </a:r>
            <a:endParaRPr lang="zh-CN" altLang="en-US" dirty="0" smtClean="0">
              <a:ea typeface="宋体" pitchFamily="2" charset="-122"/>
            </a:endParaRPr>
          </a:p>
          <a:p>
            <a:pPr lvl="1" eaLnBrk="1" hangingPunct="1"/>
            <a:r>
              <a:rPr lang="en-US" altLang="zh-CN" dirty="0" smtClean="0">
                <a:ea typeface="宋体" pitchFamily="2" charset="-122"/>
              </a:rPr>
              <a:t>RA</a:t>
            </a:r>
            <a:r>
              <a:rPr lang="zh-CN" altLang="en-US" dirty="0" smtClean="0">
                <a:ea typeface="宋体" pitchFamily="2" charset="-122"/>
              </a:rPr>
              <a:t>的管理员</a:t>
            </a:r>
            <a:endParaRPr lang="zh-CN" altLang="en-US" dirty="0" smtClean="0">
              <a:ea typeface="宋体" pitchFamily="2" charset="-122"/>
            </a:endParaRPr>
          </a:p>
          <a:p>
            <a:pPr lvl="2" eaLnBrk="1" hangingPunct="1"/>
            <a:r>
              <a:rPr lang="zh-CN" altLang="en-US" dirty="0" smtClean="0">
                <a:ea typeface="宋体" pitchFamily="2" charset="-122"/>
              </a:rPr>
              <a:t>负责录入员/审核员的人员管理</a:t>
            </a:r>
            <a:endParaRPr lang="zh-CN" altLang="en-US" dirty="0" smtClean="0">
              <a:ea typeface="宋体" pitchFamily="2" charset="-122"/>
            </a:endParaRPr>
          </a:p>
        </p:txBody>
      </p:sp>
      <p:sp>
        <p:nvSpPr>
          <p:cNvPr id="643073" name="灯片编号占位符 5"/>
          <p:cNvSpPr>
            <a:spLocks noGrp="1"/>
          </p:cNvSpPr>
          <p:nvPr>
            <p:ph type="sldNum" sz="quarter" idx="12"/>
          </p:nvPr>
        </p:nvSpPr>
        <p:spPr>
          <a:noFill/>
        </p:spPr>
        <p:txBody>
          <a:bodyPr/>
          <a:lstStyle/>
          <a:p>
            <a:fld id="{1209DEFD-80EE-4FAC-A216-09949F268FB2}"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上节回顾</a:t>
            </a:r>
            <a:endParaRPr lang="zh-CN" altLang="en-US" dirty="0"/>
          </a:p>
        </p:txBody>
      </p:sp>
      <p:sp>
        <p:nvSpPr>
          <p:cNvPr id="3" name="内容占位符 2"/>
          <p:cNvSpPr>
            <a:spLocks noGrp="1"/>
          </p:cNvSpPr>
          <p:nvPr>
            <p:ph idx="1"/>
          </p:nvPr>
        </p:nvSpPr>
        <p:spPr>
          <a:xfrm>
            <a:off x="822959" y="1845734"/>
            <a:ext cx="7893202" cy="4320174"/>
          </a:xfrm>
        </p:spPr>
        <p:txBody>
          <a:bodyPr>
            <a:normAutofit/>
          </a:bodyPr>
          <a:lstStyle/>
          <a:p>
            <a:r>
              <a:rPr lang="zh-CN" altLang="en-US" dirty="0" smtClean="0"/>
              <a:t>基于数字签名的鉴别</a:t>
            </a:r>
            <a:endParaRPr lang="en-US" altLang="zh-CN" dirty="0" smtClean="0"/>
          </a:p>
          <a:p>
            <a:pPr lvl="1"/>
            <a:r>
              <a:rPr lang="zh-CN" altLang="en-US" dirty="0"/>
              <a:t>私</a:t>
            </a:r>
            <a:r>
              <a:rPr lang="zh-CN" altLang="en-US" dirty="0" smtClean="0"/>
              <a:t>钥计算数字签名，公钥验证数字签名</a:t>
            </a:r>
            <a:endParaRPr lang="en-US" altLang="zh-CN" dirty="0" smtClean="0"/>
          </a:p>
          <a:p>
            <a:pPr lvl="1"/>
            <a:r>
              <a:rPr lang="zh-CN" altLang="en-US" dirty="0" smtClean="0"/>
              <a:t>私钥由签名者秘密保存</a:t>
            </a:r>
            <a:endParaRPr lang="en-US" altLang="zh-CN" dirty="0" smtClean="0"/>
          </a:p>
          <a:p>
            <a:pPr lvl="1"/>
            <a:r>
              <a:rPr lang="zh-CN" altLang="en-US" dirty="0" smtClean="0"/>
              <a:t>验证者需要得到被验证签名者的正确公钥，才能“正确”地完成鉴别过程</a:t>
            </a:r>
            <a:endParaRPr lang="en-US" altLang="zh-CN" dirty="0" smtClean="0"/>
          </a:p>
          <a:p>
            <a:pPr lvl="2"/>
            <a:r>
              <a:rPr lang="zh-CN" altLang="en-US" dirty="0" smtClean="0"/>
              <a:t>尽管公钥是公开的</a:t>
            </a:r>
            <a:endParaRPr lang="en-US" altLang="zh-CN" dirty="0" smtClean="0"/>
          </a:p>
          <a:p>
            <a:pPr lvl="2"/>
            <a:r>
              <a:rPr lang="zh-CN" altLang="en-US" dirty="0" smtClean="0"/>
              <a:t>可能会错</a:t>
            </a:r>
            <a:endParaRPr lang="en-US" altLang="zh-CN" dirty="0" smtClean="0"/>
          </a:p>
          <a:p>
            <a:pPr lvl="2"/>
            <a:r>
              <a:rPr lang="zh-CN" altLang="en-US" dirty="0" smtClean="0"/>
              <a:t>可能会被替换假冒</a:t>
            </a:r>
            <a:endParaRPr lang="en-US" altLang="zh-CN" dirty="0" smtClean="0"/>
          </a:p>
          <a:p>
            <a:pPr lvl="1"/>
            <a:r>
              <a:rPr lang="zh-CN" altLang="en-US" dirty="0" smtClean="0"/>
              <a:t>如何可靠地获取到公钥？</a:t>
            </a:r>
            <a:endParaRPr lang="en-US" altLang="zh-CN" dirty="0" smtClean="0"/>
          </a:p>
          <a:p>
            <a:pPr lvl="2"/>
            <a:r>
              <a:rPr lang="zh-CN" altLang="en-US" dirty="0"/>
              <a:t>需要一个标准体系的</a:t>
            </a:r>
            <a:r>
              <a:rPr lang="zh-CN" altLang="en-US" dirty="0" smtClean="0"/>
              <a:t>支持</a:t>
            </a:r>
            <a:r>
              <a:rPr lang="zh-CN" altLang="en-US" dirty="0"/>
              <a:t>：</a:t>
            </a:r>
            <a:r>
              <a:rPr lang="en-US" altLang="zh-CN" dirty="0" smtClean="0"/>
              <a:t>PKI</a:t>
            </a:r>
            <a:r>
              <a:rPr lang="zh-CN" altLang="en-US" dirty="0" smtClean="0"/>
              <a:t>技术</a:t>
            </a:r>
            <a:endParaRPr lang="en-US" altLang="zh-CN" dirty="0" smtClean="0"/>
          </a:p>
        </p:txBody>
      </p:sp>
      <p:sp>
        <p:nvSpPr>
          <p:cNvPr id="4" name="灯片编号占位符 3"/>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pPr eaLnBrk="1" hangingPunct="1"/>
            <a:r>
              <a:rPr lang="en-US" altLang="zh-CN" smtClean="0">
                <a:ea typeface="宋体" pitchFamily="2" charset="-122"/>
              </a:rPr>
              <a:t>RA</a:t>
            </a:r>
            <a:r>
              <a:rPr lang="zh-CN" altLang="en-US" smtClean="0">
                <a:ea typeface="宋体" pitchFamily="2" charset="-122"/>
              </a:rPr>
              <a:t>与</a:t>
            </a:r>
            <a:r>
              <a:rPr lang="en-US" altLang="zh-CN" smtClean="0">
                <a:ea typeface="宋体" pitchFamily="2" charset="-122"/>
              </a:rPr>
              <a:t>CA</a:t>
            </a:r>
            <a:r>
              <a:rPr lang="zh-CN" altLang="en-US" smtClean="0">
                <a:ea typeface="宋体" pitchFamily="2" charset="-122"/>
              </a:rPr>
              <a:t>的通信</a:t>
            </a:r>
            <a:endParaRPr lang="zh-CN" altLang="en-US" smtClean="0">
              <a:ea typeface="宋体" pitchFamily="2" charset="-122"/>
            </a:endParaRPr>
          </a:p>
        </p:txBody>
      </p:sp>
      <p:sp>
        <p:nvSpPr>
          <p:cNvPr id="644099" name="Rectangle 3"/>
          <p:cNvSpPr>
            <a:spLocks noGrp="1" noChangeArrowheads="1"/>
          </p:cNvSpPr>
          <p:nvPr>
            <p:ph idx="1"/>
          </p:nvPr>
        </p:nvSpPr>
        <p:spPr/>
        <p:txBody>
          <a:bodyPr/>
          <a:lstStyle/>
          <a:p>
            <a:pPr eaLnBrk="1" hangingPunct="1"/>
            <a:r>
              <a:rPr lang="en-US" altLang="zh-CN" dirty="0" smtClean="0">
                <a:ea typeface="宋体" pitchFamily="2" charset="-122"/>
              </a:rPr>
              <a:t>RA</a:t>
            </a:r>
            <a:r>
              <a:rPr lang="zh-CN" altLang="en-US" dirty="0" smtClean="0">
                <a:ea typeface="宋体" pitchFamily="2" charset="-122"/>
              </a:rPr>
              <a:t>与</a:t>
            </a:r>
            <a:r>
              <a:rPr lang="en-US" altLang="zh-CN" dirty="0" smtClean="0">
                <a:ea typeface="宋体" pitchFamily="2" charset="-122"/>
              </a:rPr>
              <a:t>CA</a:t>
            </a:r>
            <a:r>
              <a:rPr lang="zh-CN" altLang="en-US" dirty="0" smtClean="0">
                <a:ea typeface="宋体" pitchFamily="2" charset="-122"/>
              </a:rPr>
              <a:t>之间的通信，同样也有各种安全需求</a:t>
            </a:r>
            <a:endParaRPr lang="zh-CN" altLang="en-US" dirty="0" smtClean="0">
              <a:ea typeface="宋体" pitchFamily="2" charset="-122"/>
            </a:endParaRPr>
          </a:p>
          <a:p>
            <a:pPr lvl="1" eaLnBrk="1" hangingPunct="1"/>
            <a:r>
              <a:rPr lang="en-US" altLang="zh-CN" dirty="0" smtClean="0">
                <a:ea typeface="宋体" pitchFamily="2" charset="-122"/>
              </a:rPr>
              <a:t>RA</a:t>
            </a:r>
            <a:r>
              <a:rPr lang="zh-CN" altLang="en-US" dirty="0" smtClean="0">
                <a:ea typeface="宋体" pitchFamily="2" charset="-122"/>
              </a:rPr>
              <a:t>操作员（包括录入员、审核员</a:t>
            </a:r>
            <a:r>
              <a:rPr lang="en-US" altLang="zh-CN" dirty="0" smtClean="0">
                <a:ea typeface="宋体" pitchFamily="2" charset="-122"/>
              </a:rPr>
              <a:t>）</a:t>
            </a:r>
            <a:r>
              <a:rPr lang="zh-CN" altLang="en-US" dirty="0" smtClean="0">
                <a:ea typeface="宋体" pitchFamily="2" charset="-122"/>
              </a:rPr>
              <a:t>都会有自己的数字证书，用于保护</a:t>
            </a:r>
            <a:r>
              <a:rPr lang="en-US" altLang="zh-CN" dirty="0" smtClean="0">
                <a:ea typeface="宋体" pitchFamily="2" charset="-122"/>
              </a:rPr>
              <a:t>RA</a:t>
            </a:r>
            <a:r>
              <a:rPr lang="zh-CN" altLang="en-US" dirty="0" smtClean="0">
                <a:ea typeface="宋体" pitchFamily="2" charset="-122"/>
              </a:rPr>
              <a:t>与</a:t>
            </a:r>
            <a:r>
              <a:rPr lang="en-US" altLang="zh-CN" dirty="0" smtClean="0">
                <a:ea typeface="宋体" pitchFamily="2" charset="-122"/>
              </a:rPr>
              <a:t>CA</a:t>
            </a:r>
            <a:r>
              <a:rPr lang="zh-CN" altLang="en-US" dirty="0">
                <a:ea typeface="宋体" pitchFamily="2" charset="-122"/>
              </a:rPr>
              <a:t>之间</a:t>
            </a:r>
            <a:r>
              <a:rPr lang="zh-CN" altLang="en-US" dirty="0" smtClean="0">
                <a:ea typeface="宋体" pitchFamily="2" charset="-122"/>
              </a:rPr>
              <a:t>的通信安全</a:t>
            </a:r>
            <a:endParaRPr lang="zh-CN" altLang="en-US" dirty="0" smtClean="0">
              <a:ea typeface="宋体" pitchFamily="2" charset="-122"/>
            </a:endParaRPr>
          </a:p>
        </p:txBody>
      </p:sp>
      <p:sp>
        <p:nvSpPr>
          <p:cNvPr id="644097" name="灯片编号占位符 5"/>
          <p:cNvSpPr>
            <a:spLocks noGrp="1"/>
          </p:cNvSpPr>
          <p:nvPr>
            <p:ph type="sldNum" sz="quarter" idx="12"/>
          </p:nvPr>
        </p:nvSpPr>
        <p:spPr>
          <a:noFill/>
        </p:spPr>
        <p:txBody>
          <a:bodyPr/>
          <a:lstStyle/>
          <a:p>
            <a:fld id="{8894639B-589F-484A-9DD8-F0EEB60247ED}"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pPr eaLnBrk="1" hangingPunct="1"/>
            <a:r>
              <a:rPr lang="zh-CN" altLang="en-US" dirty="0" smtClean="0">
                <a:ea typeface="宋体" pitchFamily="2" charset="-122"/>
              </a:rPr>
              <a:t>相应的初始化流程</a:t>
            </a:r>
            <a:endParaRPr lang="zh-CN" altLang="en-US" dirty="0" smtClean="0">
              <a:ea typeface="宋体" pitchFamily="2" charset="-122"/>
            </a:endParaRPr>
          </a:p>
        </p:txBody>
      </p:sp>
      <p:sp>
        <p:nvSpPr>
          <p:cNvPr id="645123" name="Rectangle 3"/>
          <p:cNvSpPr>
            <a:spLocks noGrp="1" noChangeArrowheads="1"/>
          </p:cNvSpPr>
          <p:nvPr>
            <p:ph idx="1"/>
          </p:nvPr>
        </p:nvSpPr>
        <p:spPr/>
        <p:txBody>
          <a:bodyPr/>
          <a:lstStyle/>
          <a:p>
            <a:pPr eaLnBrk="1" hangingPunct="1"/>
            <a:r>
              <a:rPr lang="en-US" altLang="zh-CN" dirty="0" smtClean="0">
                <a:ea typeface="宋体" pitchFamily="2" charset="-122"/>
              </a:rPr>
              <a:t>CA</a:t>
            </a:r>
            <a:r>
              <a:rPr lang="zh-CN" altLang="en-US" dirty="0" smtClean="0">
                <a:ea typeface="宋体" pitchFamily="2" charset="-122"/>
              </a:rPr>
              <a:t>产生自己的密钥对、和自签名证书</a:t>
            </a:r>
            <a:endParaRPr lang="zh-CN" altLang="en-US" dirty="0" smtClean="0">
              <a:ea typeface="宋体" pitchFamily="2" charset="-122"/>
            </a:endParaRPr>
          </a:p>
          <a:p>
            <a:pPr eaLnBrk="1" hangingPunct="1"/>
            <a:r>
              <a:rPr lang="zh-CN" altLang="en-US" dirty="0" smtClean="0">
                <a:solidFill>
                  <a:srgbClr val="0070C0"/>
                </a:solidFill>
                <a:ea typeface="宋体" pitchFamily="2" charset="-122"/>
              </a:rPr>
              <a:t>创建</a:t>
            </a:r>
            <a:r>
              <a:rPr lang="en-US" altLang="zh-CN" dirty="0" smtClean="0">
                <a:solidFill>
                  <a:srgbClr val="0070C0"/>
                </a:solidFill>
                <a:ea typeface="宋体" pitchFamily="2" charset="-122"/>
              </a:rPr>
              <a:t>RA（</a:t>
            </a:r>
            <a:r>
              <a:rPr lang="zh-CN" altLang="en-US" dirty="0" smtClean="0">
                <a:solidFill>
                  <a:srgbClr val="0070C0"/>
                </a:solidFill>
                <a:ea typeface="宋体" pitchFamily="2" charset="-122"/>
              </a:rPr>
              <a:t>新增步骤）</a:t>
            </a:r>
            <a:endParaRPr lang="zh-CN" altLang="en-US" dirty="0" smtClean="0">
              <a:solidFill>
                <a:srgbClr val="0070C0"/>
              </a:solidFill>
              <a:ea typeface="宋体" pitchFamily="2" charset="-122"/>
            </a:endParaRPr>
          </a:p>
          <a:p>
            <a:pPr lvl="1" eaLnBrk="1" hangingPunct="1"/>
            <a:r>
              <a:rPr lang="en-US" altLang="zh-CN" dirty="0" smtClean="0">
                <a:ea typeface="宋体" pitchFamily="2" charset="-122"/>
              </a:rPr>
              <a:t>CA</a:t>
            </a:r>
            <a:r>
              <a:rPr lang="zh-CN" altLang="en-US" dirty="0" smtClean="0">
                <a:ea typeface="宋体" pitchFamily="2" charset="-122"/>
              </a:rPr>
              <a:t>给</a:t>
            </a:r>
            <a:r>
              <a:rPr lang="en-US" altLang="zh-CN" dirty="0" smtClean="0">
                <a:ea typeface="宋体" pitchFamily="2" charset="-122"/>
              </a:rPr>
              <a:t>RA</a:t>
            </a:r>
            <a:r>
              <a:rPr lang="zh-CN" altLang="en-US" dirty="0" smtClean="0">
                <a:ea typeface="宋体" pitchFamily="2" charset="-122"/>
              </a:rPr>
              <a:t>管理员签发证书</a:t>
            </a:r>
            <a:endParaRPr lang="zh-CN" altLang="en-US" dirty="0" smtClean="0">
              <a:ea typeface="宋体" pitchFamily="2" charset="-122"/>
            </a:endParaRPr>
          </a:p>
          <a:p>
            <a:pPr lvl="1" eaLnBrk="1" hangingPunct="1"/>
            <a:r>
              <a:rPr lang="en-US" altLang="zh-CN" dirty="0" smtClean="0">
                <a:ea typeface="宋体" pitchFamily="2" charset="-122"/>
              </a:rPr>
              <a:t>RA</a:t>
            </a:r>
            <a:r>
              <a:rPr lang="zh-CN" altLang="en-US" dirty="0" smtClean="0">
                <a:ea typeface="宋体" pitchFamily="2" charset="-122"/>
              </a:rPr>
              <a:t>管理员添加“</a:t>
            </a:r>
            <a:r>
              <a:rPr lang="en-US" altLang="zh-CN" dirty="0" smtClean="0">
                <a:ea typeface="宋体" pitchFamily="2" charset="-122"/>
              </a:rPr>
              <a:t>RA</a:t>
            </a:r>
            <a:r>
              <a:rPr lang="zh-CN" altLang="en-US" dirty="0" smtClean="0">
                <a:ea typeface="宋体" pitchFamily="2" charset="-122"/>
              </a:rPr>
              <a:t>录入员、审核员”</a:t>
            </a:r>
            <a:endParaRPr lang="zh-CN" altLang="en-US" dirty="0" smtClean="0">
              <a:ea typeface="宋体" pitchFamily="2" charset="-122"/>
            </a:endParaRPr>
          </a:p>
          <a:p>
            <a:pPr lvl="1" eaLnBrk="1" hangingPunct="1"/>
            <a:r>
              <a:rPr lang="en-US" altLang="zh-CN" dirty="0" smtClean="0">
                <a:ea typeface="宋体" pitchFamily="2" charset="-122"/>
              </a:rPr>
              <a:t>CA</a:t>
            </a:r>
            <a:r>
              <a:rPr lang="zh-CN" altLang="en-US" dirty="0" smtClean="0">
                <a:ea typeface="宋体" pitchFamily="2" charset="-122"/>
              </a:rPr>
              <a:t>给</a:t>
            </a:r>
            <a:r>
              <a:rPr lang="en-US" altLang="zh-CN" dirty="0" smtClean="0">
                <a:ea typeface="宋体" pitchFamily="2" charset="-122"/>
              </a:rPr>
              <a:t>RA</a:t>
            </a:r>
            <a:r>
              <a:rPr lang="zh-CN" altLang="en-US" dirty="0" smtClean="0">
                <a:ea typeface="宋体" pitchFamily="2" charset="-122"/>
              </a:rPr>
              <a:t>录入员、审核员签发证书</a:t>
            </a:r>
            <a:endParaRPr lang="zh-CN" altLang="en-US" dirty="0" smtClean="0">
              <a:ea typeface="宋体" pitchFamily="2" charset="-122"/>
            </a:endParaRPr>
          </a:p>
          <a:p>
            <a:pPr eaLnBrk="1" hangingPunct="1"/>
            <a:r>
              <a:rPr lang="zh-CN" altLang="en-US" dirty="0" smtClean="0">
                <a:ea typeface="宋体" pitchFamily="2" charset="-122"/>
              </a:rPr>
              <a:t>创建</a:t>
            </a:r>
            <a:r>
              <a:rPr lang="en-US" altLang="zh-CN" dirty="0" smtClean="0">
                <a:ea typeface="宋体" pitchFamily="2" charset="-122"/>
              </a:rPr>
              <a:t>RA</a:t>
            </a:r>
            <a:r>
              <a:rPr lang="zh-CN" altLang="en-US" dirty="0" smtClean="0">
                <a:ea typeface="宋体" pitchFamily="2" charset="-122"/>
              </a:rPr>
              <a:t>的步骤可以是多次的</a:t>
            </a:r>
            <a:endParaRPr lang="zh-CN" altLang="en-US" dirty="0" smtClean="0">
              <a:ea typeface="宋体" pitchFamily="2" charset="-122"/>
            </a:endParaRPr>
          </a:p>
          <a:p>
            <a:pPr lvl="1" eaLnBrk="1" hangingPunct="1"/>
            <a:r>
              <a:rPr lang="zh-CN" altLang="en-US" dirty="0" smtClean="0">
                <a:ea typeface="宋体" pitchFamily="2" charset="-122"/>
              </a:rPr>
              <a:t>一个</a:t>
            </a:r>
            <a:r>
              <a:rPr lang="en-US" altLang="zh-CN" dirty="0" smtClean="0">
                <a:ea typeface="宋体" pitchFamily="2" charset="-122"/>
              </a:rPr>
              <a:t>CA</a:t>
            </a:r>
            <a:r>
              <a:rPr lang="zh-CN" altLang="en-US" dirty="0" smtClean="0">
                <a:ea typeface="宋体" pitchFamily="2" charset="-122"/>
              </a:rPr>
              <a:t>可支持多个</a:t>
            </a:r>
            <a:r>
              <a:rPr lang="en-US" altLang="zh-CN" dirty="0" smtClean="0">
                <a:ea typeface="宋体" pitchFamily="2" charset="-122"/>
              </a:rPr>
              <a:t>RA</a:t>
            </a:r>
            <a:endParaRPr lang="en-US" altLang="zh-CN" dirty="0" smtClean="0">
              <a:ea typeface="宋体" pitchFamily="2" charset="-122"/>
            </a:endParaRPr>
          </a:p>
        </p:txBody>
      </p:sp>
      <p:sp>
        <p:nvSpPr>
          <p:cNvPr id="645121" name="灯片编号占位符 5"/>
          <p:cNvSpPr>
            <a:spLocks noGrp="1"/>
          </p:cNvSpPr>
          <p:nvPr>
            <p:ph type="sldNum" sz="quarter" idx="12"/>
          </p:nvPr>
        </p:nvSpPr>
        <p:spPr>
          <a:noFill/>
        </p:spPr>
        <p:txBody>
          <a:bodyPr/>
          <a:lstStyle/>
          <a:p>
            <a:fld id="{52328798-5353-4CAD-A893-47A5342222EB}"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pPr eaLnBrk="1" hangingPunct="1"/>
            <a:r>
              <a:rPr lang="zh-CN" altLang="en-US" smtClean="0">
                <a:ea typeface="宋体" pitchFamily="2" charset="-122"/>
              </a:rPr>
              <a:t>相应的服务流程</a:t>
            </a:r>
            <a:endParaRPr lang="zh-CN" altLang="en-US" smtClean="0">
              <a:ea typeface="宋体" pitchFamily="2" charset="-122"/>
            </a:endParaRPr>
          </a:p>
        </p:txBody>
      </p:sp>
      <p:sp>
        <p:nvSpPr>
          <p:cNvPr id="646147" name="Rectangle 3"/>
          <p:cNvSpPr>
            <a:spLocks noGrp="1" noChangeArrowheads="1"/>
          </p:cNvSpPr>
          <p:nvPr>
            <p:ph idx="1"/>
          </p:nvPr>
        </p:nvSpPr>
        <p:spPr>
          <a:xfrm>
            <a:off x="856888" y="1700808"/>
            <a:ext cx="7543801" cy="4751618"/>
          </a:xfrm>
        </p:spPr>
        <p:txBody>
          <a:bodyPr>
            <a:normAutofit fontScale="92500" lnSpcReduction="10000"/>
          </a:bodyPr>
          <a:lstStyle/>
          <a:p>
            <a:pPr>
              <a:lnSpc>
                <a:spcPct val="120000"/>
              </a:lnSpc>
              <a:spcBef>
                <a:spcPts val="0"/>
              </a:spcBef>
              <a:spcAft>
                <a:spcPts val="0"/>
              </a:spcAft>
            </a:pPr>
            <a:r>
              <a:rPr lang="zh-CN" altLang="en-US" dirty="0" smtClean="0">
                <a:ea typeface="宋体" pitchFamily="2" charset="-122"/>
              </a:rPr>
              <a:t>订户向</a:t>
            </a:r>
            <a:r>
              <a:rPr lang="en-US" altLang="zh-CN" dirty="0" smtClean="0">
                <a:ea typeface="宋体" pitchFamily="2" charset="-122"/>
              </a:rPr>
              <a:t>RA</a:t>
            </a:r>
            <a:r>
              <a:rPr lang="zh-CN" altLang="en-US" dirty="0" smtClean="0">
                <a:ea typeface="宋体" pitchFamily="2" charset="-122"/>
              </a:rPr>
              <a:t>提出证书申请</a:t>
            </a:r>
            <a:endParaRPr lang="en-US" altLang="zh-CN" dirty="0" smtClean="0">
              <a:ea typeface="宋体" pitchFamily="2" charset="-122"/>
            </a:endParaRPr>
          </a:p>
          <a:p>
            <a:pPr lvl="1">
              <a:lnSpc>
                <a:spcPct val="120000"/>
              </a:lnSpc>
              <a:spcBef>
                <a:spcPts val="0"/>
              </a:spcBef>
              <a:spcAft>
                <a:spcPts val="0"/>
              </a:spcAft>
            </a:pPr>
            <a:r>
              <a:rPr lang="zh-CN" altLang="en-US" dirty="0" smtClean="0">
                <a:ea typeface="宋体" pitchFamily="2" charset="-122"/>
              </a:rPr>
              <a:t>订户产生公私密钥对</a:t>
            </a:r>
            <a:endParaRPr lang="zh-CN" altLang="en-US" dirty="0" smtClean="0">
              <a:ea typeface="宋体" pitchFamily="2" charset="-122"/>
            </a:endParaRPr>
          </a:p>
          <a:p>
            <a:pPr lvl="1">
              <a:lnSpc>
                <a:spcPct val="120000"/>
              </a:lnSpc>
              <a:spcBef>
                <a:spcPts val="0"/>
              </a:spcBef>
              <a:spcAft>
                <a:spcPts val="0"/>
              </a:spcAft>
            </a:pPr>
            <a:r>
              <a:rPr lang="zh-CN" altLang="en-US" dirty="0" smtClean="0">
                <a:ea typeface="宋体" pitchFamily="2" charset="-122"/>
              </a:rPr>
              <a:t>将自己的公钥和信息交给</a:t>
            </a:r>
            <a:r>
              <a:rPr lang="en-US" altLang="zh-CN" dirty="0" smtClean="0">
                <a:ea typeface="宋体" pitchFamily="2" charset="-122"/>
              </a:rPr>
              <a:t>RA</a:t>
            </a:r>
            <a:r>
              <a:rPr lang="zh-CN" altLang="en-US" dirty="0" smtClean="0">
                <a:ea typeface="宋体" pitchFamily="2" charset="-122"/>
              </a:rPr>
              <a:t>录入员</a:t>
            </a:r>
            <a:endParaRPr lang="en-US" altLang="zh-CN" dirty="0" smtClean="0">
              <a:ea typeface="宋体" pitchFamily="2" charset="-122"/>
            </a:endParaRPr>
          </a:p>
          <a:p>
            <a:pPr>
              <a:lnSpc>
                <a:spcPct val="120000"/>
              </a:lnSpc>
              <a:spcBef>
                <a:spcPts val="0"/>
              </a:spcBef>
              <a:spcAft>
                <a:spcPts val="0"/>
              </a:spcAft>
            </a:pPr>
            <a:r>
              <a:rPr lang="en-US" altLang="zh-CN" dirty="0" smtClean="0">
                <a:ea typeface="宋体" pitchFamily="2" charset="-122"/>
              </a:rPr>
              <a:t>RA</a:t>
            </a:r>
            <a:r>
              <a:rPr lang="zh-CN" altLang="en-US" dirty="0" smtClean="0">
                <a:ea typeface="宋体" pitchFamily="2" charset="-122"/>
              </a:rPr>
              <a:t>授理订户申请，向</a:t>
            </a:r>
            <a:r>
              <a:rPr lang="en-US" altLang="zh-CN" dirty="0" smtClean="0">
                <a:ea typeface="宋体" pitchFamily="2" charset="-122"/>
              </a:rPr>
              <a:t>CA</a:t>
            </a:r>
            <a:r>
              <a:rPr lang="zh-CN" altLang="en-US" dirty="0" smtClean="0">
                <a:ea typeface="宋体" pitchFamily="2" charset="-122"/>
              </a:rPr>
              <a:t>提交订户申请</a:t>
            </a:r>
            <a:endParaRPr lang="en-US" altLang="zh-CN" dirty="0" smtClean="0">
              <a:ea typeface="宋体" pitchFamily="2" charset="-122"/>
            </a:endParaRPr>
          </a:p>
          <a:p>
            <a:pPr lvl="1">
              <a:lnSpc>
                <a:spcPct val="120000"/>
              </a:lnSpc>
              <a:spcBef>
                <a:spcPts val="0"/>
              </a:spcBef>
              <a:spcAft>
                <a:spcPts val="0"/>
              </a:spcAft>
            </a:pPr>
            <a:r>
              <a:rPr lang="en-US" altLang="zh-CN" dirty="0" smtClean="0">
                <a:ea typeface="宋体" pitchFamily="2" charset="-122"/>
              </a:rPr>
              <a:t>RA</a:t>
            </a:r>
            <a:r>
              <a:rPr lang="zh-CN" altLang="en-US" dirty="0">
                <a:ea typeface="宋体" pitchFamily="2" charset="-122"/>
              </a:rPr>
              <a:t>录入</a:t>
            </a:r>
            <a:r>
              <a:rPr lang="zh-CN" altLang="en-US" dirty="0" smtClean="0">
                <a:ea typeface="宋体" pitchFamily="2" charset="-122"/>
              </a:rPr>
              <a:t>员将订户信息录入</a:t>
            </a:r>
            <a:r>
              <a:rPr lang="en-US" altLang="zh-CN" dirty="0" smtClean="0">
                <a:ea typeface="宋体" pitchFamily="2" charset="-122"/>
              </a:rPr>
              <a:t>RA</a:t>
            </a:r>
            <a:r>
              <a:rPr lang="zh-CN" altLang="en-US" dirty="0" smtClean="0">
                <a:ea typeface="宋体" pitchFamily="2" charset="-122"/>
              </a:rPr>
              <a:t>系统</a:t>
            </a:r>
            <a:endParaRPr lang="zh-CN" altLang="en-US" dirty="0" smtClean="0">
              <a:ea typeface="宋体" pitchFamily="2" charset="-122"/>
            </a:endParaRPr>
          </a:p>
          <a:p>
            <a:pPr lvl="1">
              <a:lnSpc>
                <a:spcPct val="120000"/>
              </a:lnSpc>
              <a:spcBef>
                <a:spcPts val="0"/>
              </a:spcBef>
              <a:spcAft>
                <a:spcPts val="0"/>
              </a:spcAft>
            </a:pPr>
            <a:r>
              <a:rPr lang="en-US" altLang="zh-CN" dirty="0" smtClean="0">
                <a:ea typeface="宋体" pitchFamily="2" charset="-122"/>
              </a:rPr>
              <a:t>RA</a:t>
            </a:r>
            <a:r>
              <a:rPr lang="zh-CN" altLang="en-US" dirty="0" smtClean="0">
                <a:ea typeface="宋体" pitchFamily="2" charset="-122"/>
              </a:rPr>
              <a:t>审核员审核订户信息的正确性及真实性</a:t>
            </a:r>
            <a:endParaRPr lang="zh-CN" altLang="en-US" dirty="0" smtClean="0">
              <a:ea typeface="宋体" pitchFamily="2" charset="-122"/>
            </a:endParaRPr>
          </a:p>
          <a:p>
            <a:pPr lvl="1">
              <a:lnSpc>
                <a:spcPct val="120000"/>
              </a:lnSpc>
              <a:spcBef>
                <a:spcPts val="0"/>
              </a:spcBef>
              <a:spcAft>
                <a:spcPts val="0"/>
              </a:spcAft>
            </a:pPr>
            <a:r>
              <a:rPr lang="zh-CN" altLang="en-US" dirty="0" smtClean="0">
                <a:ea typeface="宋体" pitchFamily="2" charset="-122"/>
              </a:rPr>
              <a:t>发送证书请求给</a:t>
            </a:r>
            <a:r>
              <a:rPr lang="en-US" altLang="zh-CN" dirty="0" smtClean="0">
                <a:ea typeface="宋体" pitchFamily="2" charset="-122"/>
              </a:rPr>
              <a:t>CA</a:t>
            </a:r>
            <a:endParaRPr lang="en-US" altLang="zh-CN" dirty="0" smtClean="0">
              <a:ea typeface="宋体" pitchFamily="2" charset="-122"/>
            </a:endParaRPr>
          </a:p>
          <a:p>
            <a:pPr lvl="2">
              <a:lnSpc>
                <a:spcPct val="120000"/>
              </a:lnSpc>
              <a:spcBef>
                <a:spcPts val="0"/>
              </a:spcBef>
              <a:spcAft>
                <a:spcPts val="0"/>
              </a:spcAft>
            </a:pPr>
            <a:r>
              <a:rPr lang="zh-CN" altLang="en-US" dirty="0" smtClean="0">
                <a:ea typeface="宋体" pitchFamily="2" charset="-122"/>
              </a:rPr>
              <a:t>由</a:t>
            </a:r>
            <a:r>
              <a:rPr lang="en-US" altLang="zh-CN" dirty="0" smtClean="0">
                <a:ea typeface="宋体" pitchFamily="2" charset="-122"/>
              </a:rPr>
              <a:t>RA</a:t>
            </a:r>
            <a:r>
              <a:rPr lang="zh-CN" altLang="en-US" dirty="0" smtClean="0">
                <a:ea typeface="宋体" pitchFamily="2" charset="-122"/>
              </a:rPr>
              <a:t>或者</a:t>
            </a:r>
            <a:r>
              <a:rPr lang="en-US" altLang="zh-CN" dirty="0" smtClean="0">
                <a:ea typeface="宋体" pitchFamily="2" charset="-122"/>
              </a:rPr>
              <a:t>RA</a:t>
            </a:r>
            <a:r>
              <a:rPr lang="zh-CN" altLang="en-US" dirty="0" smtClean="0">
                <a:ea typeface="宋体" pitchFamily="2" charset="-122"/>
              </a:rPr>
              <a:t>操作员的数字证书来保证通信的安全性</a:t>
            </a:r>
            <a:endParaRPr lang="en-US" altLang="zh-CN" dirty="0" smtClean="0">
              <a:ea typeface="宋体" pitchFamily="2" charset="-122"/>
            </a:endParaRPr>
          </a:p>
          <a:p>
            <a:pPr>
              <a:lnSpc>
                <a:spcPct val="120000"/>
              </a:lnSpc>
              <a:spcBef>
                <a:spcPts val="0"/>
              </a:spcBef>
              <a:spcAft>
                <a:spcPts val="0"/>
              </a:spcAft>
            </a:pPr>
            <a:r>
              <a:rPr lang="en-US" altLang="zh-CN" dirty="0" smtClean="0">
                <a:ea typeface="宋体" pitchFamily="2" charset="-122"/>
              </a:rPr>
              <a:t>CA</a:t>
            </a:r>
            <a:r>
              <a:rPr lang="zh-CN" altLang="en-US" dirty="0" smtClean="0">
                <a:ea typeface="宋体" pitchFamily="2" charset="-122"/>
              </a:rPr>
              <a:t>签发证书，并返回给订户</a:t>
            </a:r>
            <a:endParaRPr lang="en-US" altLang="zh-CN" dirty="0" smtClean="0">
              <a:ea typeface="宋体" pitchFamily="2" charset="-122"/>
            </a:endParaRPr>
          </a:p>
          <a:p>
            <a:pPr lvl="1">
              <a:lnSpc>
                <a:spcPct val="120000"/>
              </a:lnSpc>
              <a:spcBef>
                <a:spcPts val="0"/>
              </a:spcBef>
              <a:spcAft>
                <a:spcPts val="0"/>
              </a:spcAft>
            </a:pPr>
            <a:r>
              <a:rPr lang="en-US" altLang="zh-CN" dirty="0" smtClean="0">
                <a:ea typeface="宋体" pitchFamily="2" charset="-122"/>
              </a:rPr>
              <a:t>CA</a:t>
            </a:r>
            <a:r>
              <a:rPr lang="zh-CN" altLang="en-US" dirty="0" smtClean="0">
                <a:ea typeface="宋体" pitchFamily="2" charset="-122"/>
              </a:rPr>
              <a:t>可直接返回给订户</a:t>
            </a:r>
            <a:endParaRPr lang="en-US" altLang="zh-CN" dirty="0" smtClean="0">
              <a:ea typeface="宋体" pitchFamily="2" charset="-122"/>
            </a:endParaRPr>
          </a:p>
          <a:p>
            <a:pPr lvl="1">
              <a:lnSpc>
                <a:spcPct val="120000"/>
              </a:lnSpc>
              <a:spcBef>
                <a:spcPts val="0"/>
              </a:spcBef>
              <a:spcAft>
                <a:spcPts val="0"/>
              </a:spcAft>
            </a:pPr>
            <a:r>
              <a:rPr lang="en-US" altLang="zh-CN" dirty="0" smtClean="0">
                <a:ea typeface="宋体" pitchFamily="2" charset="-122"/>
              </a:rPr>
              <a:t>CA</a:t>
            </a:r>
            <a:r>
              <a:rPr lang="zh-CN" altLang="en-US" dirty="0" smtClean="0">
                <a:ea typeface="宋体" pitchFamily="2" charset="-122"/>
              </a:rPr>
              <a:t>发送给</a:t>
            </a:r>
            <a:r>
              <a:rPr lang="en-US" altLang="zh-CN" dirty="0" smtClean="0">
                <a:ea typeface="宋体" pitchFamily="2" charset="-122"/>
              </a:rPr>
              <a:t>RA</a:t>
            </a:r>
            <a:r>
              <a:rPr lang="zh-CN" altLang="en-US" dirty="0" smtClean="0">
                <a:ea typeface="宋体" pitchFamily="2" charset="-122"/>
              </a:rPr>
              <a:t>，由</a:t>
            </a:r>
            <a:r>
              <a:rPr lang="en-US" altLang="zh-CN" dirty="0" smtClean="0">
                <a:ea typeface="宋体" pitchFamily="2" charset="-122"/>
              </a:rPr>
              <a:t>RA</a:t>
            </a:r>
            <a:r>
              <a:rPr lang="zh-CN" altLang="en-US" dirty="0" smtClean="0">
                <a:ea typeface="宋体" pitchFamily="2" charset="-122"/>
              </a:rPr>
              <a:t>返回给订户</a:t>
            </a:r>
            <a:endParaRPr lang="zh-CN" altLang="en-US" dirty="0" smtClean="0">
              <a:ea typeface="宋体" pitchFamily="2" charset="-122"/>
            </a:endParaRPr>
          </a:p>
          <a:p>
            <a:pPr>
              <a:lnSpc>
                <a:spcPct val="120000"/>
              </a:lnSpc>
              <a:spcBef>
                <a:spcPts val="0"/>
              </a:spcBef>
              <a:spcAft>
                <a:spcPts val="0"/>
              </a:spcAft>
            </a:pPr>
            <a:r>
              <a:rPr lang="en-US" altLang="zh-CN" dirty="0" smtClean="0">
                <a:ea typeface="宋体" pitchFamily="2" charset="-122"/>
              </a:rPr>
              <a:t>CA</a:t>
            </a:r>
            <a:r>
              <a:rPr lang="zh-CN" altLang="en-US" dirty="0" smtClean="0">
                <a:ea typeface="宋体" pitchFamily="2" charset="-122"/>
              </a:rPr>
              <a:t>随时响应用户的查询</a:t>
            </a:r>
            <a:endParaRPr lang="zh-CN" altLang="en-US" dirty="0" smtClean="0">
              <a:ea typeface="宋体" pitchFamily="2" charset="-122"/>
            </a:endParaRPr>
          </a:p>
        </p:txBody>
      </p:sp>
      <p:sp>
        <p:nvSpPr>
          <p:cNvPr id="646145" name="灯片编号占位符 5"/>
          <p:cNvSpPr>
            <a:spLocks noGrp="1"/>
          </p:cNvSpPr>
          <p:nvPr>
            <p:ph type="sldNum" sz="quarter" idx="12"/>
          </p:nvPr>
        </p:nvSpPr>
        <p:spPr>
          <a:noFill/>
        </p:spPr>
        <p:txBody>
          <a:bodyPr/>
          <a:lstStyle/>
          <a:p>
            <a:fld id="{1FFFFCF8-0CE5-43D5-940B-8A1635B00EC7}"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pPr eaLnBrk="1" hangingPunct="1"/>
            <a:r>
              <a:rPr lang="zh-CN" altLang="en-US" smtClean="0">
                <a:ea typeface="宋体" pitchFamily="2" charset="-122"/>
              </a:rPr>
              <a:t>更大量的用户</a:t>
            </a:r>
            <a:endParaRPr lang="zh-CN" altLang="en-US" smtClean="0">
              <a:ea typeface="宋体" pitchFamily="2" charset="-122"/>
            </a:endParaRPr>
          </a:p>
        </p:txBody>
      </p:sp>
      <p:sp>
        <p:nvSpPr>
          <p:cNvPr id="647171" name="Rectangle 3"/>
          <p:cNvSpPr>
            <a:spLocks noGrp="1" noChangeArrowheads="1"/>
          </p:cNvSpPr>
          <p:nvPr>
            <p:ph idx="1"/>
          </p:nvPr>
        </p:nvSpPr>
        <p:spPr/>
        <p:txBody>
          <a:bodyPr/>
          <a:lstStyle/>
          <a:p>
            <a:pPr eaLnBrk="1" hangingPunct="1">
              <a:lnSpc>
                <a:spcPct val="90000"/>
              </a:lnSpc>
            </a:pPr>
            <a:r>
              <a:rPr lang="zh-CN" altLang="en-US" dirty="0" smtClean="0">
                <a:ea typeface="宋体" pitchFamily="2" charset="-122"/>
              </a:rPr>
              <a:t>如果用户数量更大，甚至于分布在全国、全世界各地，会不会又有问题？</a:t>
            </a:r>
            <a:endParaRPr lang="zh-CN" altLang="en-US" dirty="0" smtClean="0">
              <a:ea typeface="宋体" pitchFamily="2" charset="-122"/>
            </a:endParaRPr>
          </a:p>
          <a:p>
            <a:pPr lvl="1" eaLnBrk="1" hangingPunct="1">
              <a:lnSpc>
                <a:spcPct val="90000"/>
              </a:lnSpc>
            </a:pPr>
            <a:r>
              <a:rPr lang="zh-CN" altLang="en-US" dirty="0" smtClean="0">
                <a:ea typeface="宋体" pitchFamily="2" charset="-122"/>
              </a:rPr>
              <a:t>例如，</a:t>
            </a:r>
            <a:r>
              <a:rPr lang="en-US" altLang="zh-CN" dirty="0" smtClean="0">
                <a:ea typeface="宋体" pitchFamily="2" charset="-122"/>
              </a:rPr>
              <a:t>IBM</a:t>
            </a:r>
            <a:r>
              <a:rPr lang="zh-CN" altLang="en-US" dirty="0" smtClean="0">
                <a:ea typeface="宋体" pitchFamily="2" charset="-122"/>
              </a:rPr>
              <a:t>公司要自己建立</a:t>
            </a:r>
            <a:r>
              <a:rPr lang="en-US" altLang="zh-CN" dirty="0" smtClean="0">
                <a:ea typeface="宋体" pitchFamily="2" charset="-122"/>
              </a:rPr>
              <a:t>PKI/CA</a:t>
            </a:r>
            <a:r>
              <a:rPr lang="zh-CN" altLang="en-US" dirty="0" smtClean="0">
                <a:ea typeface="宋体" pitchFamily="2" charset="-122"/>
              </a:rPr>
              <a:t>体系，给全世界分公司的员工签发证书？</a:t>
            </a:r>
            <a:endParaRPr lang="zh-CN" altLang="en-US" dirty="0" smtClean="0">
              <a:ea typeface="宋体" pitchFamily="2" charset="-122"/>
            </a:endParaRPr>
          </a:p>
          <a:p>
            <a:pPr lvl="1" eaLnBrk="1" hangingPunct="1">
              <a:lnSpc>
                <a:spcPct val="90000"/>
              </a:lnSpc>
            </a:pPr>
            <a:r>
              <a:rPr lang="zh-CN" altLang="en-US" dirty="0" smtClean="0">
                <a:ea typeface="宋体" pitchFamily="2" charset="-122"/>
              </a:rPr>
              <a:t>全部证书都由位于美国总部的</a:t>
            </a:r>
            <a:r>
              <a:rPr lang="en-US" altLang="zh-CN" dirty="0" smtClean="0">
                <a:ea typeface="宋体" pitchFamily="2" charset="-122"/>
              </a:rPr>
              <a:t>CA</a:t>
            </a:r>
            <a:r>
              <a:rPr lang="zh-CN" altLang="en-US" dirty="0" smtClean="0">
                <a:ea typeface="宋体" pitchFamily="2" charset="-122"/>
              </a:rPr>
              <a:t>来签发？</a:t>
            </a:r>
            <a:r>
              <a:rPr lang="en-US" altLang="zh-CN" dirty="0" smtClean="0">
                <a:ea typeface="宋体" pitchFamily="2" charset="-122"/>
              </a:rPr>
              <a:t>CA</a:t>
            </a:r>
            <a:r>
              <a:rPr lang="zh-CN" altLang="en-US" dirty="0" smtClean="0">
                <a:ea typeface="宋体" pitchFamily="2" charset="-122"/>
              </a:rPr>
              <a:t>与位于全世界各地的</a:t>
            </a:r>
            <a:r>
              <a:rPr lang="en-US" altLang="zh-CN" dirty="0" smtClean="0">
                <a:ea typeface="宋体" pitchFamily="2" charset="-122"/>
              </a:rPr>
              <a:t>RA</a:t>
            </a:r>
            <a:r>
              <a:rPr lang="zh-CN" altLang="en-US" dirty="0" smtClean="0">
                <a:ea typeface="宋体" pitchFamily="2" charset="-122"/>
              </a:rPr>
              <a:t>进行通信？</a:t>
            </a:r>
            <a:endParaRPr lang="zh-CN" altLang="en-US" dirty="0" smtClean="0">
              <a:ea typeface="宋体" pitchFamily="2" charset="-122"/>
            </a:endParaRPr>
          </a:p>
          <a:p>
            <a:pPr lvl="2" eaLnBrk="1" hangingPunct="1">
              <a:lnSpc>
                <a:spcPct val="90000"/>
              </a:lnSpc>
            </a:pPr>
            <a:r>
              <a:rPr lang="zh-CN" altLang="en-US" dirty="0" smtClean="0">
                <a:ea typeface="宋体" pitchFamily="2" charset="-122"/>
              </a:rPr>
              <a:t>带来管理上的问题。</a:t>
            </a:r>
            <a:endParaRPr lang="zh-CN" altLang="en-US" dirty="0" smtClean="0">
              <a:ea typeface="宋体" pitchFamily="2" charset="-122"/>
            </a:endParaRPr>
          </a:p>
          <a:p>
            <a:pPr lvl="2" eaLnBrk="1" hangingPunct="1">
              <a:lnSpc>
                <a:spcPct val="90000"/>
              </a:lnSpc>
            </a:pPr>
            <a:r>
              <a:rPr lang="zh-CN" altLang="en-US" dirty="0" smtClean="0">
                <a:ea typeface="宋体" pitchFamily="2" charset="-122"/>
              </a:rPr>
              <a:t>各地</a:t>
            </a:r>
            <a:r>
              <a:rPr lang="en-US" altLang="zh-CN" dirty="0" smtClean="0">
                <a:ea typeface="宋体" pitchFamily="2" charset="-122"/>
              </a:rPr>
              <a:t>RA</a:t>
            </a:r>
            <a:r>
              <a:rPr lang="zh-CN" altLang="en-US" dirty="0" smtClean="0">
                <a:ea typeface="宋体" pitchFamily="2" charset="-122"/>
              </a:rPr>
              <a:t>的安全等级不一样，可能因此削弱</a:t>
            </a:r>
            <a:r>
              <a:rPr lang="en-US" altLang="zh-CN" dirty="0" smtClean="0">
                <a:ea typeface="宋体" pitchFamily="2" charset="-122"/>
              </a:rPr>
              <a:t>CA</a:t>
            </a:r>
            <a:r>
              <a:rPr lang="zh-CN" altLang="en-US" dirty="0" smtClean="0">
                <a:ea typeface="宋体" pitchFamily="2" charset="-122"/>
              </a:rPr>
              <a:t>的安全性、权威性。</a:t>
            </a:r>
            <a:endParaRPr lang="en-US" altLang="zh-CN" dirty="0" smtClean="0">
              <a:ea typeface="宋体" pitchFamily="2" charset="-122"/>
            </a:endParaRPr>
          </a:p>
          <a:p>
            <a:pPr lvl="1">
              <a:lnSpc>
                <a:spcPct val="90000"/>
              </a:lnSpc>
            </a:pPr>
            <a:r>
              <a:rPr lang="zh-CN" altLang="en-US" dirty="0" smtClean="0">
                <a:ea typeface="宋体" pitchFamily="2" charset="-122"/>
              </a:rPr>
              <a:t>不希望</a:t>
            </a:r>
            <a:r>
              <a:rPr lang="en-US" altLang="zh-CN" dirty="0" smtClean="0">
                <a:ea typeface="宋体" pitchFamily="2" charset="-122"/>
              </a:rPr>
              <a:t>CA</a:t>
            </a:r>
            <a:r>
              <a:rPr lang="zh-CN" altLang="en-US" dirty="0" smtClean="0">
                <a:ea typeface="宋体" pitchFamily="2" charset="-122"/>
              </a:rPr>
              <a:t>总是处于</a:t>
            </a:r>
            <a:r>
              <a:rPr lang="en-US" altLang="zh-CN" dirty="0" smtClean="0">
                <a:ea typeface="宋体" pitchFamily="2" charset="-122"/>
              </a:rPr>
              <a:t>24</a:t>
            </a:r>
            <a:r>
              <a:rPr lang="zh-CN" altLang="en-US" dirty="0" smtClean="0">
                <a:ea typeface="宋体" pitchFamily="2" charset="-122"/>
              </a:rPr>
              <a:t>小时在线的状态</a:t>
            </a:r>
            <a:endParaRPr lang="zh-CN" altLang="en-US" dirty="0" smtClean="0">
              <a:ea typeface="宋体" pitchFamily="2" charset="-122"/>
            </a:endParaRPr>
          </a:p>
        </p:txBody>
      </p:sp>
      <p:sp>
        <p:nvSpPr>
          <p:cNvPr id="647169" name="灯片编号占位符 5"/>
          <p:cNvSpPr>
            <a:spLocks noGrp="1"/>
          </p:cNvSpPr>
          <p:nvPr>
            <p:ph type="sldNum" sz="quarter" idx="12"/>
          </p:nvPr>
        </p:nvSpPr>
        <p:spPr>
          <a:noFill/>
        </p:spPr>
        <p:txBody>
          <a:bodyPr/>
          <a:lstStyle/>
          <a:p>
            <a:fld id="{F21A8C1D-7074-4934-A2AE-18A7535FBCCE}"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pPr eaLnBrk="1" hangingPunct="1"/>
            <a:r>
              <a:rPr lang="en-US" altLang="zh-CN" dirty="0" smtClean="0">
                <a:ea typeface="宋体" pitchFamily="2" charset="-122"/>
              </a:rPr>
              <a:t>CA</a:t>
            </a:r>
            <a:r>
              <a:rPr lang="zh-CN" altLang="en-US" dirty="0" smtClean="0">
                <a:ea typeface="宋体" pitchFamily="2" charset="-122"/>
              </a:rPr>
              <a:t>分层</a:t>
            </a:r>
            <a:endParaRPr lang="zh-CN" altLang="en-US" dirty="0" smtClean="0">
              <a:ea typeface="宋体" pitchFamily="2" charset="-122"/>
            </a:endParaRPr>
          </a:p>
        </p:txBody>
      </p:sp>
      <p:sp>
        <p:nvSpPr>
          <p:cNvPr id="648195" name="Rectangle 3"/>
          <p:cNvSpPr>
            <a:spLocks noGrp="1" noChangeArrowheads="1"/>
          </p:cNvSpPr>
          <p:nvPr>
            <p:ph idx="1"/>
          </p:nvPr>
        </p:nvSpPr>
        <p:spPr/>
        <p:txBody>
          <a:bodyPr/>
          <a:lstStyle/>
          <a:p>
            <a:pPr eaLnBrk="1" hangingPunct="1"/>
            <a:r>
              <a:rPr lang="zh-CN" altLang="en-US" dirty="0" smtClean="0">
                <a:ea typeface="宋体" pitchFamily="2" charset="-122"/>
              </a:rPr>
              <a:t>在各地区建立</a:t>
            </a:r>
            <a:r>
              <a:rPr lang="en-US" altLang="zh-CN" dirty="0" smtClean="0">
                <a:ea typeface="宋体" pitchFamily="2" charset="-122"/>
              </a:rPr>
              <a:t>Subordinate CA，</a:t>
            </a:r>
            <a:r>
              <a:rPr lang="zh-CN" altLang="en-US" dirty="0" smtClean="0">
                <a:ea typeface="宋体" pitchFamily="2" charset="-122"/>
              </a:rPr>
              <a:t>由统一的</a:t>
            </a:r>
            <a:r>
              <a:rPr lang="en-US" altLang="zh-CN" dirty="0" smtClean="0">
                <a:ea typeface="宋体" pitchFamily="2" charset="-122"/>
              </a:rPr>
              <a:t>CA</a:t>
            </a:r>
            <a:r>
              <a:rPr lang="zh-CN" altLang="en-US" dirty="0" smtClean="0">
                <a:ea typeface="宋体" pitchFamily="2" charset="-122"/>
              </a:rPr>
              <a:t>给这些</a:t>
            </a:r>
            <a:r>
              <a:rPr lang="en-US" altLang="zh-CN" dirty="0" smtClean="0">
                <a:ea typeface="宋体" pitchFamily="2" charset="-122"/>
              </a:rPr>
              <a:t>Subordinate CA</a:t>
            </a:r>
            <a:r>
              <a:rPr lang="zh-CN" altLang="en-US" dirty="0" smtClean="0">
                <a:ea typeface="宋体" pitchFamily="2" charset="-122"/>
              </a:rPr>
              <a:t>签发证书</a:t>
            </a:r>
            <a:endParaRPr lang="zh-CN" altLang="en-US" dirty="0" smtClean="0">
              <a:ea typeface="宋体" pitchFamily="2" charset="-122"/>
            </a:endParaRPr>
          </a:p>
          <a:p>
            <a:pPr eaLnBrk="1" hangingPunct="1"/>
            <a:r>
              <a:rPr lang="zh-CN" altLang="en-US" dirty="0" smtClean="0">
                <a:ea typeface="宋体" pitchFamily="2" charset="-122"/>
              </a:rPr>
              <a:t>每个</a:t>
            </a:r>
            <a:r>
              <a:rPr lang="en-US" altLang="zh-CN" dirty="0" smtClean="0">
                <a:ea typeface="宋体" pitchFamily="2" charset="-122"/>
              </a:rPr>
              <a:t>Sub CA</a:t>
            </a:r>
            <a:r>
              <a:rPr lang="zh-CN" altLang="en-US" dirty="0" smtClean="0">
                <a:ea typeface="宋体" pitchFamily="2" charset="-122"/>
              </a:rPr>
              <a:t>维护自己的系统和用户</a:t>
            </a:r>
            <a:endParaRPr lang="zh-CN" altLang="en-US" dirty="0" smtClean="0">
              <a:ea typeface="宋体" pitchFamily="2" charset="-122"/>
            </a:endParaRPr>
          </a:p>
          <a:p>
            <a:pPr lvl="1" eaLnBrk="1" hangingPunct="1"/>
            <a:r>
              <a:rPr lang="zh-CN" altLang="en-US" dirty="0" smtClean="0">
                <a:ea typeface="宋体" pitchFamily="2" charset="-122"/>
              </a:rPr>
              <a:t>根</a:t>
            </a:r>
            <a:r>
              <a:rPr lang="en-US" altLang="zh-CN" dirty="0" smtClean="0">
                <a:ea typeface="宋体" pitchFamily="2" charset="-122"/>
              </a:rPr>
              <a:t>CA</a:t>
            </a:r>
            <a:r>
              <a:rPr lang="zh-CN" altLang="en-US" dirty="0" smtClean="0">
                <a:ea typeface="宋体" pitchFamily="2" charset="-122"/>
              </a:rPr>
              <a:t>签发了</a:t>
            </a:r>
            <a:r>
              <a:rPr lang="en-US" altLang="zh-CN" dirty="0" smtClean="0">
                <a:ea typeface="宋体" pitchFamily="2" charset="-122"/>
              </a:rPr>
              <a:t>Sub CA</a:t>
            </a:r>
            <a:r>
              <a:rPr lang="zh-CN" altLang="en-US" dirty="0" smtClean="0">
                <a:ea typeface="宋体" pitchFamily="2" charset="-122"/>
              </a:rPr>
              <a:t>的证书之后，二者之间的业务数据通信就很少了</a:t>
            </a:r>
            <a:endParaRPr lang="zh-CN" altLang="en-US" dirty="0" smtClean="0">
              <a:ea typeface="宋体" pitchFamily="2" charset="-122"/>
            </a:endParaRPr>
          </a:p>
          <a:p>
            <a:pPr eaLnBrk="1" hangingPunct="1"/>
            <a:r>
              <a:rPr lang="zh-CN" altLang="en-US" dirty="0" smtClean="0">
                <a:ea typeface="宋体" pitchFamily="2" charset="-122"/>
              </a:rPr>
              <a:t>如下图所示</a:t>
            </a:r>
            <a:endParaRPr lang="zh-CN" altLang="en-US" dirty="0" smtClean="0">
              <a:ea typeface="宋体" pitchFamily="2" charset="-122"/>
            </a:endParaRPr>
          </a:p>
        </p:txBody>
      </p:sp>
      <p:sp>
        <p:nvSpPr>
          <p:cNvPr id="648193" name="灯片编号占位符 5"/>
          <p:cNvSpPr>
            <a:spLocks noGrp="1"/>
          </p:cNvSpPr>
          <p:nvPr>
            <p:ph type="sldNum" sz="quarter" idx="12"/>
          </p:nvPr>
        </p:nvSpPr>
        <p:spPr>
          <a:noFill/>
        </p:spPr>
        <p:txBody>
          <a:bodyPr/>
          <a:lstStyle/>
          <a:p>
            <a:fld id="{F9489AF9-12D8-44B6-AEC2-0E127EF6410C}"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6" name="Rectangle 2"/>
          <p:cNvSpPr>
            <a:spLocks noGrp="1" noChangeArrowheads="1"/>
          </p:cNvSpPr>
          <p:nvPr>
            <p:ph type="title"/>
          </p:nvPr>
        </p:nvSpPr>
        <p:spPr/>
        <p:txBody>
          <a:bodyPr/>
          <a:lstStyle/>
          <a:p>
            <a:pPr eaLnBrk="1" hangingPunct="1"/>
            <a:r>
              <a:rPr lang="zh-CN" altLang="en-US" smtClean="0">
                <a:ea typeface="宋体" pitchFamily="2" charset="-122"/>
              </a:rPr>
              <a:t>图示</a:t>
            </a:r>
            <a:endParaRPr lang="zh-CN" altLang="en-US" smtClean="0">
              <a:ea typeface="宋体" pitchFamily="2" charset="-122"/>
            </a:endParaRPr>
          </a:p>
        </p:txBody>
      </p:sp>
      <p:sp>
        <p:nvSpPr>
          <p:cNvPr id="445447" name="Rectangle 3"/>
          <p:cNvSpPr>
            <a:spLocks noGrp="1" noChangeArrowheads="1"/>
          </p:cNvSpPr>
          <p:nvPr>
            <p:ph idx="1"/>
          </p:nvPr>
        </p:nvSpPr>
        <p:spPr/>
        <p:txBody>
          <a:bodyPr/>
          <a:lstStyle/>
          <a:p>
            <a:pPr eaLnBrk="1" hangingPunct="1"/>
            <a:endParaRPr lang="zh-CN" altLang="en-US" smtClean="0">
              <a:ea typeface="宋体" pitchFamily="2" charset="-122"/>
            </a:endParaRPr>
          </a:p>
        </p:txBody>
      </p:sp>
      <p:sp>
        <p:nvSpPr>
          <p:cNvPr id="445445" name="灯片编号占位符 5"/>
          <p:cNvSpPr>
            <a:spLocks noGrp="1"/>
          </p:cNvSpPr>
          <p:nvPr>
            <p:ph type="sldNum" sz="quarter" idx="12"/>
          </p:nvPr>
        </p:nvSpPr>
        <p:spPr>
          <a:noFill/>
        </p:spPr>
        <p:txBody>
          <a:bodyPr/>
          <a:lstStyle/>
          <a:p>
            <a:fld id="{7A058BD3-3AE7-4833-A3C3-AEA5787172E2}" type="slidenum">
              <a:rPr lang="zh-CN" altLang="en-US" smtClean="0">
                <a:ea typeface="宋体" pitchFamily="2" charset="-122"/>
              </a:rPr>
            </a:fld>
            <a:endParaRPr lang="en-US" altLang="zh-CN" smtClean="0">
              <a:ea typeface="宋体" pitchFamily="2" charset="-122"/>
            </a:endParaRPr>
          </a:p>
        </p:txBody>
      </p:sp>
      <p:grpSp>
        <p:nvGrpSpPr>
          <p:cNvPr id="3" name="组合 2"/>
          <p:cNvGrpSpPr/>
          <p:nvPr/>
        </p:nvGrpSpPr>
        <p:grpSpPr>
          <a:xfrm>
            <a:off x="1295400" y="1844824"/>
            <a:ext cx="6811963" cy="4686300"/>
            <a:chOff x="1295400" y="1844824"/>
            <a:chExt cx="6811963" cy="4686300"/>
          </a:xfrm>
        </p:grpSpPr>
        <p:graphicFrame>
          <p:nvGraphicFramePr>
            <p:cNvPr id="445444" name="Object 4"/>
            <p:cNvGraphicFramePr>
              <a:graphicFrameLocks noChangeAspect="1"/>
            </p:cNvGraphicFramePr>
            <p:nvPr/>
          </p:nvGraphicFramePr>
          <p:xfrm>
            <a:off x="1295400" y="1844824"/>
            <a:ext cx="6811963" cy="4686300"/>
          </p:xfrm>
          <a:graphic>
            <a:graphicData uri="http://schemas.openxmlformats.org/presentationml/2006/ole">
              <mc:AlternateContent xmlns:mc="http://schemas.openxmlformats.org/markup-compatibility/2006">
                <mc:Choice xmlns:v="urn:schemas-microsoft-com:vml" Requires="v">
                  <p:oleObj spid="_x0000_s702513" name="位图图像" r:id="rId1" imgW="6810375" imgH="4686300" progId="PBrush">
                    <p:embed/>
                  </p:oleObj>
                </mc:Choice>
                <mc:Fallback>
                  <p:oleObj name="位图图像" r:id="rId1" imgW="6810375" imgH="4686300" progId="PBrush">
                    <p:embed/>
                    <p:pic>
                      <p:nvPicPr>
                        <p:cNvPr id="0"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44824"/>
                          <a:ext cx="6811963"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2123728" y="4187974"/>
              <a:ext cx="497252" cy="400110"/>
            </a:xfrm>
            <a:prstGeom prst="rect">
              <a:avLst/>
            </a:prstGeom>
            <a:noFill/>
          </p:spPr>
          <p:txBody>
            <a:bodyPr wrap="none" rtlCol="0">
              <a:spAutoFit/>
            </a:bodyPr>
            <a:lstStyle/>
            <a:p>
              <a:r>
                <a:rPr lang="en-US" altLang="zh-CN" sz="2000" dirty="0" smtClean="0"/>
                <a:t>RA</a:t>
              </a:r>
              <a:endParaRPr lang="zh-CN" altLang="en-US" dirty="0"/>
            </a:p>
          </p:txBody>
        </p:sp>
        <p:sp>
          <p:nvSpPr>
            <p:cNvPr id="12" name="文本框 11"/>
            <p:cNvSpPr txBox="1"/>
            <p:nvPr/>
          </p:nvSpPr>
          <p:spPr>
            <a:xfrm>
              <a:off x="2202540" y="5028534"/>
              <a:ext cx="497252" cy="400110"/>
            </a:xfrm>
            <a:prstGeom prst="rect">
              <a:avLst/>
            </a:prstGeom>
            <a:noFill/>
          </p:spPr>
          <p:txBody>
            <a:bodyPr wrap="none" rtlCol="0">
              <a:spAutoFit/>
            </a:bodyPr>
            <a:lstStyle/>
            <a:p>
              <a:r>
                <a:rPr lang="en-US" altLang="zh-CN" sz="2000" dirty="0" smtClean="0"/>
                <a:t>RA</a:t>
              </a:r>
              <a:endParaRPr lang="zh-CN" altLang="en-US" dirty="0"/>
            </a:p>
          </p:txBody>
        </p:sp>
        <p:sp>
          <p:nvSpPr>
            <p:cNvPr id="13" name="文本框 12"/>
            <p:cNvSpPr txBox="1"/>
            <p:nvPr/>
          </p:nvSpPr>
          <p:spPr>
            <a:xfrm>
              <a:off x="6228184" y="3676962"/>
              <a:ext cx="497252" cy="400110"/>
            </a:xfrm>
            <a:prstGeom prst="rect">
              <a:avLst/>
            </a:prstGeom>
            <a:noFill/>
          </p:spPr>
          <p:txBody>
            <a:bodyPr wrap="none" rtlCol="0">
              <a:spAutoFit/>
            </a:bodyPr>
            <a:lstStyle/>
            <a:p>
              <a:r>
                <a:rPr lang="en-US" altLang="zh-CN" sz="2000" dirty="0" smtClean="0"/>
                <a:t>RA</a:t>
              </a:r>
              <a:endParaRPr lang="zh-CN" altLang="en-US" dirty="0"/>
            </a:p>
          </p:txBody>
        </p:sp>
        <p:sp>
          <p:nvSpPr>
            <p:cNvPr id="14" name="文本框 13"/>
            <p:cNvSpPr txBox="1"/>
            <p:nvPr/>
          </p:nvSpPr>
          <p:spPr>
            <a:xfrm>
              <a:off x="6372200" y="5157192"/>
              <a:ext cx="497252" cy="400110"/>
            </a:xfrm>
            <a:prstGeom prst="rect">
              <a:avLst/>
            </a:prstGeom>
            <a:noFill/>
          </p:spPr>
          <p:txBody>
            <a:bodyPr wrap="none" rtlCol="0">
              <a:spAutoFit/>
            </a:bodyPr>
            <a:lstStyle/>
            <a:p>
              <a:r>
                <a:rPr lang="en-US" altLang="zh-CN" sz="2000" dirty="0" smtClean="0"/>
                <a:t>RA</a:t>
              </a:r>
              <a:endParaRPr lang="zh-CN" altLang="en-US" dirty="0"/>
            </a:p>
          </p:txBody>
        </p:sp>
        <p:sp>
          <p:nvSpPr>
            <p:cNvPr id="15" name="文本框 14"/>
            <p:cNvSpPr txBox="1"/>
            <p:nvPr/>
          </p:nvSpPr>
          <p:spPr>
            <a:xfrm>
              <a:off x="3068953" y="4005064"/>
              <a:ext cx="998991" cy="400110"/>
            </a:xfrm>
            <a:prstGeom prst="rect">
              <a:avLst/>
            </a:prstGeom>
            <a:noFill/>
          </p:spPr>
          <p:txBody>
            <a:bodyPr wrap="none" rtlCol="0">
              <a:spAutoFit/>
            </a:bodyPr>
            <a:lstStyle/>
            <a:p>
              <a:r>
                <a:rPr lang="en-US" altLang="zh-CN" sz="2000" dirty="0" smtClean="0"/>
                <a:t>Sub CA</a:t>
              </a:r>
              <a:endParaRPr lang="zh-CN" altLang="en-US" dirty="0"/>
            </a:p>
          </p:txBody>
        </p:sp>
        <p:sp>
          <p:nvSpPr>
            <p:cNvPr id="16" name="文本框 15"/>
            <p:cNvSpPr txBox="1"/>
            <p:nvPr/>
          </p:nvSpPr>
          <p:spPr>
            <a:xfrm>
              <a:off x="4842506" y="3877017"/>
              <a:ext cx="998991" cy="400110"/>
            </a:xfrm>
            <a:prstGeom prst="rect">
              <a:avLst/>
            </a:prstGeom>
            <a:noFill/>
          </p:spPr>
          <p:txBody>
            <a:bodyPr wrap="none" rtlCol="0">
              <a:spAutoFit/>
            </a:bodyPr>
            <a:lstStyle/>
            <a:p>
              <a:r>
                <a:rPr lang="en-US" altLang="zh-CN" sz="2000" dirty="0" smtClean="0"/>
                <a:t>Sub CA</a:t>
              </a:r>
              <a:endParaRPr lang="zh-CN" altLang="en-US" dirty="0"/>
            </a:p>
          </p:txBody>
        </p:sp>
        <p:sp>
          <p:nvSpPr>
            <p:cNvPr id="17" name="文本框 16"/>
            <p:cNvSpPr txBox="1"/>
            <p:nvPr/>
          </p:nvSpPr>
          <p:spPr>
            <a:xfrm>
              <a:off x="3721274" y="5157192"/>
              <a:ext cx="998991" cy="400110"/>
            </a:xfrm>
            <a:prstGeom prst="rect">
              <a:avLst/>
            </a:prstGeom>
            <a:noFill/>
          </p:spPr>
          <p:txBody>
            <a:bodyPr wrap="none" rtlCol="0">
              <a:spAutoFit/>
            </a:bodyPr>
            <a:lstStyle/>
            <a:p>
              <a:r>
                <a:rPr lang="en-US" altLang="zh-CN" sz="2000" dirty="0" smtClean="0"/>
                <a:t>Sub CA</a:t>
              </a:r>
              <a:endParaRPr lang="zh-CN" altLang="en-US" dirty="0"/>
            </a:p>
          </p:txBody>
        </p:sp>
      </p:grpSp>
      <p:sp>
        <p:nvSpPr>
          <p:cNvPr id="18" name="文本框 17"/>
          <p:cNvSpPr txBox="1"/>
          <p:nvPr/>
        </p:nvSpPr>
        <p:spPr>
          <a:xfrm>
            <a:off x="4401224" y="2021233"/>
            <a:ext cx="1092158" cy="400110"/>
          </a:xfrm>
          <a:prstGeom prst="rect">
            <a:avLst/>
          </a:prstGeom>
          <a:noFill/>
        </p:spPr>
        <p:txBody>
          <a:bodyPr wrap="none" rtlCol="0">
            <a:spAutoFit/>
          </a:bodyPr>
          <a:lstStyle/>
          <a:p>
            <a:r>
              <a:rPr lang="en-US" altLang="zh-CN" sz="2000" dirty="0" smtClean="0"/>
              <a:t>Root CA</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eaLnBrk="1" hangingPunct="1"/>
            <a:r>
              <a:rPr lang="zh-CN" altLang="en-US" dirty="0" smtClean="0">
                <a:ea typeface="宋体" pitchFamily="2" charset="-122"/>
              </a:rPr>
              <a:t>根</a:t>
            </a:r>
            <a:r>
              <a:rPr lang="en-US" altLang="zh-CN" dirty="0" smtClean="0">
                <a:ea typeface="宋体" pitchFamily="2" charset="-122"/>
              </a:rPr>
              <a:t>CA</a:t>
            </a:r>
            <a:r>
              <a:rPr lang="zh-CN" altLang="en-US" dirty="0" smtClean="0">
                <a:ea typeface="宋体" pitchFamily="2" charset="-122"/>
              </a:rPr>
              <a:t>与子</a:t>
            </a:r>
            <a:r>
              <a:rPr lang="en-US" altLang="zh-CN" dirty="0" smtClean="0">
                <a:ea typeface="宋体" pitchFamily="2" charset="-122"/>
              </a:rPr>
              <a:t>CA</a:t>
            </a:r>
            <a:endParaRPr lang="en-US" altLang="zh-CN" dirty="0" smtClean="0">
              <a:ea typeface="宋体" pitchFamily="2" charset="-122"/>
            </a:endParaRPr>
          </a:p>
        </p:txBody>
      </p:sp>
      <p:sp>
        <p:nvSpPr>
          <p:cNvPr id="650243" name="Rectangle 3"/>
          <p:cNvSpPr>
            <a:spLocks noGrp="1" noChangeArrowheads="1"/>
          </p:cNvSpPr>
          <p:nvPr>
            <p:ph idx="1"/>
          </p:nvPr>
        </p:nvSpPr>
        <p:spPr/>
        <p:txBody>
          <a:bodyPr/>
          <a:lstStyle/>
          <a:p>
            <a:pPr eaLnBrk="1" hangingPunct="1"/>
            <a:r>
              <a:rPr lang="zh-CN" altLang="en-US" dirty="0" smtClean="0">
                <a:ea typeface="宋体" pitchFamily="2" charset="-122"/>
              </a:rPr>
              <a:t>将签发“自签名证书”的</a:t>
            </a:r>
            <a:r>
              <a:rPr lang="en-US" altLang="zh-CN" dirty="0" smtClean="0">
                <a:ea typeface="宋体" pitchFamily="2" charset="-122"/>
              </a:rPr>
              <a:t>CA，</a:t>
            </a:r>
            <a:r>
              <a:rPr lang="zh-CN" altLang="en-US" dirty="0" smtClean="0">
                <a:ea typeface="宋体" pitchFamily="2" charset="-122"/>
              </a:rPr>
              <a:t>称为根</a:t>
            </a:r>
            <a:r>
              <a:rPr lang="en-US" altLang="zh-CN" dirty="0" smtClean="0">
                <a:ea typeface="宋体" pitchFamily="2" charset="-122"/>
              </a:rPr>
              <a:t>CA</a:t>
            </a:r>
            <a:endParaRPr lang="en-US" altLang="zh-CN" dirty="0" smtClean="0">
              <a:ea typeface="宋体" pitchFamily="2" charset="-122"/>
            </a:endParaRPr>
          </a:p>
          <a:p>
            <a:pPr lvl="1" eaLnBrk="1" hangingPunct="1"/>
            <a:r>
              <a:rPr lang="en-US" altLang="zh-CN" dirty="0" smtClean="0">
                <a:ea typeface="宋体" pitchFamily="2" charset="-122"/>
              </a:rPr>
              <a:t>Root CA</a:t>
            </a:r>
            <a:endParaRPr lang="en-US" altLang="zh-CN" dirty="0" smtClean="0">
              <a:ea typeface="宋体" pitchFamily="2" charset="-122"/>
            </a:endParaRPr>
          </a:p>
          <a:p>
            <a:pPr eaLnBrk="1" hangingPunct="1"/>
            <a:r>
              <a:rPr lang="zh-CN" altLang="en-US" dirty="0" smtClean="0">
                <a:ea typeface="宋体" pitchFamily="2" charset="-122"/>
              </a:rPr>
              <a:t>他的下级，都称为子</a:t>
            </a:r>
            <a:r>
              <a:rPr lang="en-US" altLang="zh-CN" dirty="0" smtClean="0">
                <a:ea typeface="宋体" pitchFamily="2" charset="-122"/>
              </a:rPr>
              <a:t>CA</a:t>
            </a:r>
            <a:endParaRPr lang="en-US" altLang="zh-CN" dirty="0" smtClean="0">
              <a:ea typeface="宋体" pitchFamily="2" charset="-122"/>
            </a:endParaRPr>
          </a:p>
          <a:p>
            <a:pPr lvl="1"/>
            <a:r>
              <a:rPr lang="en-US" altLang="zh-CN" dirty="0" smtClean="0">
                <a:ea typeface="宋体" pitchFamily="2" charset="-122"/>
              </a:rPr>
              <a:t>Subordinate CA</a:t>
            </a:r>
            <a:r>
              <a:rPr lang="zh-CN" altLang="en-US" dirty="0" smtClean="0">
                <a:ea typeface="宋体" pitchFamily="2" charset="-122"/>
              </a:rPr>
              <a:t>（</a:t>
            </a:r>
            <a:r>
              <a:rPr lang="en-US" altLang="zh-CN" dirty="0">
                <a:ea typeface="宋体" pitchFamily="2" charset="-122"/>
              </a:rPr>
              <a:t>Sub CA</a:t>
            </a:r>
            <a:r>
              <a:rPr lang="zh-CN" altLang="en-US" dirty="0" smtClean="0">
                <a:ea typeface="宋体" pitchFamily="2" charset="-122"/>
              </a:rPr>
              <a:t>）</a:t>
            </a:r>
            <a:endParaRPr lang="en-US" altLang="zh-CN" dirty="0" smtClean="0">
              <a:ea typeface="宋体" pitchFamily="2" charset="-122"/>
            </a:endParaRPr>
          </a:p>
        </p:txBody>
      </p:sp>
      <p:sp>
        <p:nvSpPr>
          <p:cNvPr id="650241" name="灯片编号占位符 5"/>
          <p:cNvSpPr>
            <a:spLocks noGrp="1"/>
          </p:cNvSpPr>
          <p:nvPr>
            <p:ph type="sldNum" sz="quarter" idx="12"/>
          </p:nvPr>
        </p:nvSpPr>
        <p:spPr>
          <a:noFill/>
        </p:spPr>
        <p:txBody>
          <a:bodyPr/>
          <a:lstStyle/>
          <a:p>
            <a:fld id="{B8638468-8E3E-415A-B2DD-24D1B9B8C080}"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eaLnBrk="1" hangingPunct="1"/>
            <a:r>
              <a:rPr lang="en-US" altLang="zh-CN" smtClean="0">
                <a:ea typeface="宋体" pitchFamily="2" charset="-122"/>
              </a:rPr>
              <a:t>CA</a:t>
            </a:r>
            <a:r>
              <a:rPr lang="zh-CN" altLang="en-US" smtClean="0">
                <a:ea typeface="宋体" pitchFamily="2" charset="-122"/>
              </a:rPr>
              <a:t>分级</a:t>
            </a:r>
            <a:endParaRPr lang="zh-CN" altLang="en-US" smtClean="0">
              <a:ea typeface="宋体" pitchFamily="2" charset="-122"/>
            </a:endParaRPr>
          </a:p>
        </p:txBody>
      </p:sp>
      <p:sp>
        <p:nvSpPr>
          <p:cNvPr id="651267" name="Rectangle 3"/>
          <p:cNvSpPr>
            <a:spLocks noGrp="1" noChangeArrowheads="1"/>
          </p:cNvSpPr>
          <p:nvPr>
            <p:ph idx="1"/>
          </p:nvPr>
        </p:nvSpPr>
        <p:spPr/>
        <p:txBody>
          <a:bodyPr/>
          <a:lstStyle/>
          <a:p>
            <a:pPr eaLnBrk="1" hangingPunct="1"/>
            <a:r>
              <a:rPr lang="en-US" altLang="zh-CN" dirty="0" smtClean="0">
                <a:ea typeface="宋体" pitchFamily="2" charset="-122"/>
              </a:rPr>
              <a:t>CA</a:t>
            </a:r>
            <a:r>
              <a:rPr lang="zh-CN" altLang="en-US" dirty="0" smtClean="0">
                <a:ea typeface="宋体" pitchFamily="2" charset="-122"/>
              </a:rPr>
              <a:t>分级的层次可以多层</a:t>
            </a:r>
            <a:endParaRPr lang="zh-CN" altLang="en-US" dirty="0" smtClean="0">
              <a:ea typeface="宋体" pitchFamily="2" charset="-122"/>
            </a:endParaRPr>
          </a:p>
          <a:p>
            <a:pPr lvl="1" eaLnBrk="1" hangingPunct="1"/>
            <a:r>
              <a:rPr lang="en-US" altLang="zh-CN" dirty="0" smtClean="0">
                <a:ea typeface="宋体" pitchFamily="2" charset="-122"/>
              </a:rPr>
              <a:t>Root CA</a:t>
            </a:r>
            <a:r>
              <a:rPr lang="zh-CN" altLang="en-US" dirty="0" smtClean="0">
                <a:ea typeface="宋体" pitchFamily="2" charset="-122"/>
              </a:rPr>
              <a:t>以下可以有多级</a:t>
            </a:r>
            <a:r>
              <a:rPr lang="en-US" altLang="zh-CN" dirty="0" smtClean="0">
                <a:ea typeface="宋体" pitchFamily="2" charset="-122"/>
              </a:rPr>
              <a:t>Sub CA</a:t>
            </a:r>
            <a:endParaRPr lang="en-US" altLang="zh-CN" dirty="0" smtClean="0">
              <a:ea typeface="宋体" pitchFamily="2" charset="-122"/>
            </a:endParaRPr>
          </a:p>
          <a:p>
            <a:pPr lvl="2" eaLnBrk="1" hangingPunct="1"/>
            <a:r>
              <a:rPr lang="zh-CN" altLang="en-US" dirty="0" smtClean="0">
                <a:ea typeface="宋体" pitchFamily="2" charset="-122"/>
              </a:rPr>
              <a:t>每级</a:t>
            </a:r>
            <a:r>
              <a:rPr lang="en-US" altLang="zh-CN" dirty="0" smtClean="0">
                <a:ea typeface="宋体" pitchFamily="2" charset="-122"/>
              </a:rPr>
              <a:t>CA</a:t>
            </a:r>
            <a:r>
              <a:rPr lang="zh-CN" altLang="en-US" dirty="0" smtClean="0">
                <a:ea typeface="宋体" pitchFamily="2" charset="-122"/>
              </a:rPr>
              <a:t>都</a:t>
            </a:r>
            <a:r>
              <a:rPr lang="zh-CN" altLang="en-US" dirty="0">
                <a:ea typeface="宋体" pitchFamily="2" charset="-122"/>
              </a:rPr>
              <a:t>由</a:t>
            </a:r>
            <a:r>
              <a:rPr lang="zh-CN" altLang="en-US" dirty="0" smtClean="0">
                <a:ea typeface="宋体" pitchFamily="2" charset="-122"/>
              </a:rPr>
              <a:t>相应的上级</a:t>
            </a:r>
            <a:r>
              <a:rPr lang="en-US" altLang="zh-CN" dirty="0" smtClean="0">
                <a:ea typeface="宋体" pitchFamily="2" charset="-122"/>
              </a:rPr>
              <a:t>CA</a:t>
            </a:r>
            <a:r>
              <a:rPr lang="zh-CN" altLang="en-US" dirty="0" smtClean="0">
                <a:ea typeface="宋体" pitchFamily="2" charset="-122"/>
              </a:rPr>
              <a:t>签发证书</a:t>
            </a:r>
            <a:endParaRPr lang="zh-CN" altLang="en-US" dirty="0" smtClean="0">
              <a:ea typeface="宋体" pitchFamily="2" charset="-122"/>
            </a:endParaRPr>
          </a:p>
          <a:p>
            <a:pPr lvl="2" eaLnBrk="1" hangingPunct="1"/>
            <a:r>
              <a:rPr lang="zh-CN" altLang="en-US" dirty="0" smtClean="0">
                <a:ea typeface="宋体" pitchFamily="2" charset="-122"/>
              </a:rPr>
              <a:t>层次数目根据实际的实施环境而设定</a:t>
            </a:r>
            <a:endParaRPr lang="zh-CN" altLang="en-US" dirty="0" smtClean="0">
              <a:ea typeface="宋体" pitchFamily="2" charset="-122"/>
            </a:endParaRPr>
          </a:p>
        </p:txBody>
      </p:sp>
      <p:sp>
        <p:nvSpPr>
          <p:cNvPr id="651265" name="灯片编号占位符 5"/>
          <p:cNvSpPr>
            <a:spLocks noGrp="1"/>
          </p:cNvSpPr>
          <p:nvPr>
            <p:ph type="sldNum" sz="quarter" idx="12"/>
          </p:nvPr>
        </p:nvSpPr>
        <p:spPr>
          <a:noFill/>
        </p:spPr>
        <p:txBody>
          <a:bodyPr/>
          <a:lstStyle/>
          <a:p>
            <a:fld id="{12CCB4C3-1726-4604-9BFD-0310D99155B9}"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pPr eaLnBrk="1" hangingPunct="1"/>
            <a:r>
              <a:rPr lang="zh-CN" altLang="en-US" smtClean="0">
                <a:ea typeface="宋体" pitchFamily="2" charset="-122"/>
              </a:rPr>
              <a:t>相应的初始化流程</a:t>
            </a:r>
            <a:endParaRPr lang="zh-CN" altLang="en-US" smtClean="0">
              <a:ea typeface="宋体" pitchFamily="2" charset="-122"/>
            </a:endParaRPr>
          </a:p>
        </p:txBody>
      </p:sp>
      <p:sp>
        <p:nvSpPr>
          <p:cNvPr id="652291" name="Rectangle 3"/>
          <p:cNvSpPr>
            <a:spLocks noGrp="1" noChangeArrowheads="1"/>
          </p:cNvSpPr>
          <p:nvPr>
            <p:ph idx="1"/>
          </p:nvPr>
        </p:nvSpPr>
        <p:spPr/>
        <p:txBody>
          <a:bodyPr/>
          <a:lstStyle/>
          <a:p>
            <a:pPr eaLnBrk="1" hangingPunct="1"/>
            <a:r>
              <a:rPr lang="zh-CN" altLang="en-US" dirty="0" smtClean="0">
                <a:ea typeface="宋体" pitchFamily="2" charset="-122"/>
              </a:rPr>
              <a:t>根</a:t>
            </a:r>
            <a:r>
              <a:rPr lang="en-US" altLang="zh-CN" dirty="0" smtClean="0">
                <a:ea typeface="宋体" pitchFamily="2" charset="-122"/>
              </a:rPr>
              <a:t>CA</a:t>
            </a:r>
            <a:r>
              <a:rPr lang="zh-CN" altLang="en-US" dirty="0" smtClean="0">
                <a:ea typeface="宋体" pitchFamily="2" charset="-122"/>
              </a:rPr>
              <a:t>产生自己的密钥对、和自签名证书</a:t>
            </a:r>
            <a:endParaRPr lang="zh-CN" altLang="en-US" dirty="0" smtClean="0">
              <a:ea typeface="宋体" pitchFamily="2" charset="-122"/>
            </a:endParaRPr>
          </a:p>
          <a:p>
            <a:pPr eaLnBrk="1" hangingPunct="1"/>
            <a:r>
              <a:rPr lang="zh-CN" altLang="en-US" dirty="0" smtClean="0">
                <a:ea typeface="宋体" pitchFamily="2" charset="-122"/>
              </a:rPr>
              <a:t>根</a:t>
            </a:r>
            <a:r>
              <a:rPr lang="en-US" altLang="zh-CN" dirty="0" smtClean="0">
                <a:ea typeface="宋体" pitchFamily="2" charset="-122"/>
              </a:rPr>
              <a:t>CA</a:t>
            </a:r>
            <a:r>
              <a:rPr lang="zh-CN" altLang="en-US" dirty="0" smtClean="0">
                <a:ea typeface="宋体" pitchFamily="2" charset="-122"/>
              </a:rPr>
              <a:t>建立自己的</a:t>
            </a:r>
            <a:r>
              <a:rPr lang="en-US" altLang="zh-CN" dirty="0" smtClean="0">
                <a:ea typeface="宋体" pitchFamily="2" charset="-122"/>
              </a:rPr>
              <a:t>RA</a:t>
            </a:r>
            <a:endParaRPr lang="en-US" altLang="zh-CN" dirty="0" smtClean="0">
              <a:ea typeface="宋体" pitchFamily="2" charset="-122"/>
            </a:endParaRPr>
          </a:p>
          <a:p>
            <a:pPr eaLnBrk="1" hangingPunct="1"/>
            <a:r>
              <a:rPr lang="zh-CN" altLang="en-US" dirty="0" smtClean="0">
                <a:solidFill>
                  <a:srgbClr val="0070C0"/>
                </a:solidFill>
                <a:ea typeface="宋体" pitchFamily="2" charset="-122"/>
              </a:rPr>
              <a:t>创建</a:t>
            </a:r>
            <a:r>
              <a:rPr lang="en-US" altLang="zh-CN" dirty="0" smtClean="0">
                <a:solidFill>
                  <a:srgbClr val="0070C0"/>
                </a:solidFill>
                <a:ea typeface="宋体" pitchFamily="2" charset="-122"/>
              </a:rPr>
              <a:t>Sub CA（</a:t>
            </a:r>
            <a:r>
              <a:rPr lang="zh-CN" altLang="en-US" dirty="0" smtClean="0">
                <a:solidFill>
                  <a:srgbClr val="0070C0"/>
                </a:solidFill>
                <a:ea typeface="宋体" pitchFamily="2" charset="-122"/>
              </a:rPr>
              <a:t>新增步骤，可以有多次）</a:t>
            </a:r>
            <a:endParaRPr lang="zh-CN" altLang="en-US" dirty="0" smtClean="0">
              <a:solidFill>
                <a:srgbClr val="0070C0"/>
              </a:solidFill>
              <a:ea typeface="宋体" pitchFamily="2" charset="-122"/>
            </a:endParaRPr>
          </a:p>
          <a:p>
            <a:pPr lvl="1" eaLnBrk="1" hangingPunct="1"/>
            <a:r>
              <a:rPr lang="en-US" altLang="zh-CN" dirty="0" smtClean="0">
                <a:ea typeface="宋体" pitchFamily="2" charset="-122"/>
              </a:rPr>
              <a:t>Sub CA</a:t>
            </a:r>
            <a:r>
              <a:rPr lang="zh-CN" altLang="en-US" dirty="0" smtClean="0">
                <a:ea typeface="宋体" pitchFamily="2" charset="-122"/>
              </a:rPr>
              <a:t>产生密钥对，向上一级</a:t>
            </a:r>
            <a:r>
              <a:rPr lang="en-US" altLang="zh-CN" dirty="0" smtClean="0">
                <a:ea typeface="宋体" pitchFamily="2" charset="-122"/>
              </a:rPr>
              <a:t>CA</a:t>
            </a:r>
            <a:r>
              <a:rPr lang="zh-CN" altLang="en-US" dirty="0" smtClean="0">
                <a:ea typeface="宋体" pitchFamily="2" charset="-122"/>
              </a:rPr>
              <a:t>申请证书</a:t>
            </a:r>
            <a:endParaRPr lang="en-US" altLang="zh-CN" dirty="0" smtClean="0">
              <a:ea typeface="宋体" pitchFamily="2" charset="-122"/>
            </a:endParaRPr>
          </a:p>
          <a:p>
            <a:pPr lvl="2" eaLnBrk="1" hangingPunct="1"/>
            <a:r>
              <a:rPr lang="zh-CN" altLang="en-US" dirty="0" smtClean="0">
                <a:ea typeface="宋体" pitchFamily="2" charset="-122"/>
              </a:rPr>
              <a:t>上一级</a:t>
            </a:r>
            <a:r>
              <a:rPr lang="en-US" altLang="zh-CN" dirty="0" smtClean="0">
                <a:ea typeface="宋体" pitchFamily="2" charset="-122"/>
              </a:rPr>
              <a:t>CA</a:t>
            </a:r>
            <a:r>
              <a:rPr lang="zh-CN" altLang="en-US" dirty="0" smtClean="0">
                <a:ea typeface="宋体" pitchFamily="2" charset="-122"/>
              </a:rPr>
              <a:t>可以</a:t>
            </a:r>
            <a:endParaRPr lang="en-US" altLang="zh-CN" dirty="0" smtClean="0">
              <a:ea typeface="宋体" pitchFamily="2" charset="-122"/>
            </a:endParaRPr>
          </a:p>
          <a:p>
            <a:pPr lvl="1" eaLnBrk="1" hangingPunct="1"/>
            <a:r>
              <a:rPr lang="en-US" altLang="zh-CN" dirty="0" smtClean="0">
                <a:ea typeface="宋体" pitchFamily="2" charset="-122"/>
              </a:rPr>
              <a:t>Sub CA</a:t>
            </a:r>
            <a:r>
              <a:rPr lang="zh-CN" altLang="en-US" dirty="0" smtClean="0">
                <a:ea typeface="宋体" pitchFamily="2" charset="-122"/>
              </a:rPr>
              <a:t>从上一级</a:t>
            </a:r>
            <a:r>
              <a:rPr lang="en-US" altLang="zh-CN" dirty="0" smtClean="0">
                <a:ea typeface="宋体" pitchFamily="2" charset="-122"/>
              </a:rPr>
              <a:t>CA</a:t>
            </a:r>
            <a:r>
              <a:rPr lang="zh-CN" altLang="en-US" dirty="0" smtClean="0">
                <a:ea typeface="宋体" pitchFamily="2" charset="-122"/>
              </a:rPr>
              <a:t>得到证书</a:t>
            </a:r>
            <a:endParaRPr lang="zh-CN" altLang="en-US" dirty="0" smtClean="0">
              <a:ea typeface="宋体" pitchFamily="2" charset="-122"/>
            </a:endParaRPr>
          </a:p>
          <a:p>
            <a:pPr lvl="1" eaLnBrk="1" hangingPunct="1"/>
            <a:r>
              <a:rPr lang="zh-CN" altLang="en-US" dirty="0" smtClean="0">
                <a:ea typeface="宋体" pitchFamily="2" charset="-122"/>
              </a:rPr>
              <a:t>每个</a:t>
            </a:r>
            <a:r>
              <a:rPr lang="en-US" altLang="zh-CN" dirty="0" smtClean="0">
                <a:ea typeface="宋体" pitchFamily="2" charset="-122"/>
              </a:rPr>
              <a:t>Sub CA</a:t>
            </a:r>
            <a:r>
              <a:rPr lang="zh-CN" altLang="en-US" dirty="0" smtClean="0">
                <a:ea typeface="宋体" pitchFamily="2" charset="-122"/>
              </a:rPr>
              <a:t>再分别建立自己的</a:t>
            </a:r>
            <a:r>
              <a:rPr lang="en-US" altLang="zh-CN" dirty="0" smtClean="0">
                <a:ea typeface="宋体" pitchFamily="2" charset="-122"/>
              </a:rPr>
              <a:t>RA</a:t>
            </a:r>
            <a:endParaRPr lang="zh-CN" altLang="en-US" dirty="0" smtClean="0">
              <a:ea typeface="宋体" pitchFamily="2" charset="-122"/>
            </a:endParaRPr>
          </a:p>
        </p:txBody>
      </p:sp>
      <p:sp>
        <p:nvSpPr>
          <p:cNvPr id="652289" name="灯片编号占位符 5"/>
          <p:cNvSpPr>
            <a:spLocks noGrp="1"/>
          </p:cNvSpPr>
          <p:nvPr>
            <p:ph type="sldNum" sz="quarter" idx="12"/>
          </p:nvPr>
        </p:nvSpPr>
        <p:spPr>
          <a:noFill/>
        </p:spPr>
        <p:txBody>
          <a:bodyPr/>
          <a:lstStyle/>
          <a:p>
            <a:fld id="{2A70EDDF-D718-4EC7-9B3A-3F969334A9C1}"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pPr eaLnBrk="1" hangingPunct="1"/>
            <a:r>
              <a:rPr lang="zh-CN" altLang="en-US" smtClean="0">
                <a:ea typeface="宋体" pitchFamily="2" charset="-122"/>
              </a:rPr>
              <a:t>相应的服务流程</a:t>
            </a:r>
            <a:endParaRPr lang="zh-CN" altLang="en-US" smtClean="0">
              <a:ea typeface="宋体" pitchFamily="2" charset="-122"/>
            </a:endParaRPr>
          </a:p>
        </p:txBody>
      </p:sp>
      <p:sp>
        <p:nvSpPr>
          <p:cNvPr id="653315" name="Rectangle 3"/>
          <p:cNvSpPr>
            <a:spLocks noGrp="1" noChangeArrowheads="1"/>
          </p:cNvSpPr>
          <p:nvPr>
            <p:ph idx="1"/>
          </p:nvPr>
        </p:nvSpPr>
        <p:spPr/>
        <p:txBody>
          <a:bodyPr>
            <a:normAutofit/>
          </a:bodyPr>
          <a:lstStyle/>
          <a:p>
            <a:pPr>
              <a:lnSpc>
                <a:spcPct val="120000"/>
              </a:lnSpc>
              <a:spcBef>
                <a:spcPts val="0"/>
              </a:spcBef>
              <a:spcAft>
                <a:spcPts val="0"/>
              </a:spcAft>
            </a:pPr>
            <a:r>
              <a:rPr lang="zh-CN" altLang="en-US" dirty="0">
                <a:ea typeface="宋体" pitchFamily="2" charset="-122"/>
              </a:rPr>
              <a:t>订户向</a:t>
            </a:r>
            <a:r>
              <a:rPr lang="en-US" altLang="zh-CN" dirty="0">
                <a:ea typeface="宋体" pitchFamily="2" charset="-122"/>
              </a:rPr>
              <a:t>RA</a:t>
            </a:r>
            <a:r>
              <a:rPr lang="zh-CN" altLang="en-US" dirty="0">
                <a:ea typeface="宋体" pitchFamily="2" charset="-122"/>
              </a:rPr>
              <a:t>提出证书申请</a:t>
            </a:r>
            <a:endParaRPr lang="en-US" altLang="zh-CN" dirty="0">
              <a:ea typeface="宋体" pitchFamily="2" charset="-122"/>
            </a:endParaRPr>
          </a:p>
          <a:p>
            <a:pPr>
              <a:lnSpc>
                <a:spcPct val="120000"/>
              </a:lnSpc>
              <a:spcBef>
                <a:spcPts val="0"/>
              </a:spcBef>
              <a:spcAft>
                <a:spcPts val="0"/>
              </a:spcAft>
            </a:pPr>
            <a:r>
              <a:rPr lang="en-US" altLang="zh-CN" dirty="0" smtClean="0">
                <a:ea typeface="宋体" pitchFamily="2" charset="-122"/>
              </a:rPr>
              <a:t>RA</a:t>
            </a:r>
            <a:r>
              <a:rPr lang="zh-CN" altLang="en-US" dirty="0">
                <a:ea typeface="宋体" pitchFamily="2" charset="-122"/>
              </a:rPr>
              <a:t>授理订户申请，</a:t>
            </a:r>
            <a:r>
              <a:rPr lang="zh-CN" altLang="en-US" dirty="0" smtClean="0">
                <a:ea typeface="宋体" pitchFamily="2" charset="-122"/>
              </a:rPr>
              <a:t>向</a:t>
            </a:r>
            <a:r>
              <a:rPr lang="en-US" altLang="zh-CN" dirty="0">
                <a:ea typeface="宋体" pitchFamily="2" charset="-122"/>
              </a:rPr>
              <a:t>Sub </a:t>
            </a:r>
            <a:r>
              <a:rPr lang="en-US" altLang="zh-CN" dirty="0" smtClean="0">
                <a:ea typeface="宋体" pitchFamily="2" charset="-122"/>
              </a:rPr>
              <a:t>CA</a:t>
            </a:r>
            <a:r>
              <a:rPr lang="zh-CN" altLang="en-US" dirty="0">
                <a:ea typeface="宋体" pitchFamily="2" charset="-122"/>
              </a:rPr>
              <a:t>提交订户申请</a:t>
            </a:r>
            <a:endParaRPr lang="en-US" altLang="zh-CN" dirty="0">
              <a:ea typeface="宋体" pitchFamily="2" charset="-122"/>
            </a:endParaRPr>
          </a:p>
          <a:p>
            <a:pPr>
              <a:lnSpc>
                <a:spcPct val="120000"/>
              </a:lnSpc>
              <a:spcBef>
                <a:spcPts val="0"/>
              </a:spcBef>
              <a:spcAft>
                <a:spcPts val="0"/>
              </a:spcAft>
            </a:pPr>
            <a:r>
              <a:rPr lang="en-US" altLang="zh-CN" b="1" dirty="0">
                <a:solidFill>
                  <a:srgbClr val="0070C0"/>
                </a:solidFill>
                <a:ea typeface="宋体" pitchFamily="2" charset="-122"/>
              </a:rPr>
              <a:t>Sub </a:t>
            </a:r>
            <a:r>
              <a:rPr lang="en-US" altLang="zh-CN" b="1" dirty="0" smtClean="0">
                <a:solidFill>
                  <a:srgbClr val="0070C0"/>
                </a:solidFill>
                <a:ea typeface="宋体" pitchFamily="2" charset="-122"/>
              </a:rPr>
              <a:t>CA</a:t>
            </a:r>
            <a:r>
              <a:rPr lang="zh-CN" altLang="en-US" dirty="0">
                <a:ea typeface="宋体" pitchFamily="2" charset="-122"/>
              </a:rPr>
              <a:t>签发证书，并返回给订户</a:t>
            </a:r>
            <a:endParaRPr lang="en-US" altLang="zh-CN" dirty="0">
              <a:ea typeface="宋体" pitchFamily="2" charset="-122"/>
            </a:endParaRPr>
          </a:p>
          <a:p>
            <a:endParaRPr lang="en-US" altLang="zh-CN" dirty="0" smtClean="0">
              <a:ea typeface="宋体" pitchFamily="2" charset="-122"/>
            </a:endParaRPr>
          </a:p>
          <a:p>
            <a:r>
              <a:rPr lang="zh-CN" altLang="en-US" dirty="0" smtClean="0">
                <a:ea typeface="宋体" pitchFamily="2" charset="-122"/>
              </a:rPr>
              <a:t>多级</a:t>
            </a:r>
            <a:r>
              <a:rPr lang="en-US" altLang="zh-CN" dirty="0" smtClean="0">
                <a:ea typeface="宋体" pitchFamily="2" charset="-122"/>
              </a:rPr>
              <a:t>CA</a:t>
            </a:r>
            <a:r>
              <a:rPr lang="zh-CN" altLang="en-US" dirty="0" smtClean="0">
                <a:ea typeface="宋体" pitchFamily="2" charset="-122"/>
              </a:rPr>
              <a:t>的情况下，订户从其所属的</a:t>
            </a:r>
            <a:r>
              <a:rPr lang="en-US" altLang="zh-CN" dirty="0" smtClean="0">
                <a:ea typeface="宋体" pitchFamily="2" charset="-122"/>
              </a:rPr>
              <a:t>Sub CA</a:t>
            </a:r>
            <a:r>
              <a:rPr lang="zh-CN" altLang="en-US" dirty="0" smtClean="0">
                <a:ea typeface="宋体" pitchFamily="2" charset="-122"/>
              </a:rPr>
              <a:t>处获得证书，而非根</a:t>
            </a:r>
            <a:r>
              <a:rPr lang="en-US" altLang="zh-CN" dirty="0" smtClean="0">
                <a:ea typeface="宋体" pitchFamily="2" charset="-122"/>
              </a:rPr>
              <a:t>CA</a:t>
            </a:r>
            <a:endParaRPr lang="en-US" altLang="zh-CN" dirty="0" smtClean="0">
              <a:ea typeface="宋体" pitchFamily="2" charset="-122"/>
            </a:endParaRPr>
          </a:p>
          <a:p>
            <a:pPr lvl="1"/>
            <a:r>
              <a:rPr lang="zh-CN" altLang="en-US" dirty="0" smtClean="0">
                <a:ea typeface="宋体" pitchFamily="2" charset="-122"/>
              </a:rPr>
              <a:t>根</a:t>
            </a:r>
            <a:r>
              <a:rPr lang="en-US" altLang="zh-CN" dirty="0" smtClean="0">
                <a:ea typeface="宋体" pitchFamily="2" charset="-122"/>
              </a:rPr>
              <a:t>CA</a:t>
            </a:r>
            <a:r>
              <a:rPr lang="zh-CN" altLang="en-US" dirty="0" smtClean="0">
                <a:ea typeface="宋体" pitchFamily="2" charset="-122"/>
              </a:rPr>
              <a:t>不面向订户，保持离线状态（更加安全）</a:t>
            </a:r>
            <a:endParaRPr lang="en-US" altLang="zh-CN" dirty="0" smtClean="0">
              <a:ea typeface="宋体" pitchFamily="2" charset="-122"/>
            </a:endParaRPr>
          </a:p>
        </p:txBody>
      </p:sp>
      <p:sp>
        <p:nvSpPr>
          <p:cNvPr id="653313" name="灯片编号占位符 5"/>
          <p:cNvSpPr>
            <a:spLocks noGrp="1"/>
          </p:cNvSpPr>
          <p:nvPr>
            <p:ph type="sldNum" sz="quarter" idx="12"/>
          </p:nvPr>
        </p:nvSpPr>
        <p:spPr>
          <a:noFill/>
        </p:spPr>
        <p:txBody>
          <a:bodyPr/>
          <a:lstStyle/>
          <a:p>
            <a:fld id="{B4C69AFF-649B-4545-8F9F-D6CD974CBDA2}"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33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PKI</a:t>
            </a:r>
            <a:r>
              <a:rPr lang="zh-CN" altLang="en-US" dirty="0" smtClean="0"/>
              <a:t>是什么？</a:t>
            </a:r>
            <a:endParaRPr lang="zh-CN" altLang="en-US" dirty="0"/>
          </a:p>
        </p:txBody>
      </p:sp>
      <p:sp>
        <p:nvSpPr>
          <p:cNvPr id="3" name="内容占位符 2"/>
          <p:cNvSpPr>
            <a:spLocks noGrp="1"/>
          </p:cNvSpPr>
          <p:nvPr>
            <p:ph idx="1"/>
          </p:nvPr>
        </p:nvSpPr>
        <p:spPr/>
        <p:txBody>
          <a:bodyPr>
            <a:normAutofit/>
          </a:bodyPr>
          <a:lstStyle/>
          <a:p>
            <a:r>
              <a:rPr lang="en-US" altLang="zh-CN" dirty="0" smtClean="0"/>
              <a:t>PKI-Public Key Infrastructure</a:t>
            </a:r>
            <a:endParaRPr lang="en-US" altLang="zh-CN" dirty="0" smtClean="0"/>
          </a:p>
          <a:p>
            <a:pPr lvl="1"/>
            <a:r>
              <a:rPr lang="en-US" altLang="zh-CN" b="1" dirty="0"/>
              <a:t>ISO/IEC </a:t>
            </a:r>
            <a:r>
              <a:rPr lang="en-US" altLang="zh-CN" b="1" dirty="0" smtClean="0"/>
              <a:t>9594-8: </a:t>
            </a:r>
            <a:r>
              <a:rPr lang="en-US" altLang="zh-CN" dirty="0" smtClean="0"/>
              <a:t>The infrastructure able to </a:t>
            </a:r>
            <a:r>
              <a:rPr lang="en-US" altLang="zh-CN" dirty="0"/>
              <a:t>support </a:t>
            </a:r>
            <a:r>
              <a:rPr lang="en-US" altLang="zh-CN" dirty="0" smtClean="0">
                <a:solidFill>
                  <a:srgbClr val="0070C0"/>
                </a:solidFill>
              </a:rPr>
              <a:t>the management of public keys </a:t>
            </a:r>
            <a:r>
              <a:rPr lang="en-US" altLang="zh-CN" dirty="0" smtClean="0"/>
              <a:t>able to support </a:t>
            </a:r>
            <a:r>
              <a:rPr lang="en-US" altLang="zh-CN" dirty="0" smtClean="0">
                <a:solidFill>
                  <a:srgbClr val="0070C0"/>
                </a:solidFill>
              </a:rPr>
              <a:t>authentication, encryption, integrity or non-repudiation services</a:t>
            </a:r>
            <a:r>
              <a:rPr lang="en-US" altLang="zh-CN" dirty="0" smtClean="0"/>
              <a:t>.</a:t>
            </a:r>
            <a:endParaRPr lang="en-US" altLang="zh-CN" dirty="0" smtClean="0"/>
          </a:p>
          <a:p>
            <a:pPr lvl="1"/>
            <a:endParaRPr lang="en-US" altLang="zh-CN" dirty="0" smtClean="0"/>
          </a:p>
          <a:p>
            <a:pPr lvl="1"/>
            <a:r>
              <a:rPr lang="en-US" altLang="zh-CN" sz="2000" dirty="0"/>
              <a:t>ISO/IEC </a:t>
            </a:r>
            <a:r>
              <a:rPr lang="en-US" altLang="zh-CN" sz="2000" dirty="0" smtClean="0"/>
              <a:t>9594-8 Information </a:t>
            </a:r>
            <a:r>
              <a:rPr lang="en-US" altLang="zh-CN" sz="2000" dirty="0"/>
              <a:t>technology -- Open Systems Interconnection -- The Directory -- Part 8: Public-key and attribute certificate </a:t>
            </a:r>
            <a:r>
              <a:rPr lang="en-US" altLang="zh-CN" sz="2000" dirty="0" smtClean="0"/>
              <a:t>frameworks</a:t>
            </a:r>
            <a:r>
              <a:rPr lang="zh-CN" altLang="en-US" sz="2000" dirty="0" smtClean="0"/>
              <a:t>（</a:t>
            </a:r>
            <a:r>
              <a:rPr lang="en-US" altLang="zh-CN" sz="2000" dirty="0" smtClean="0"/>
              <a:t>X.509</a:t>
            </a:r>
            <a:r>
              <a:rPr lang="zh-CN" altLang="en-US" sz="2000" dirty="0" smtClean="0"/>
              <a:t>）</a:t>
            </a:r>
            <a:endParaRPr lang="en-US" altLang="zh-CN" sz="2000" dirty="0"/>
          </a:p>
          <a:p>
            <a:pPr lvl="1"/>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pPr eaLnBrk="1" hangingPunct="1"/>
            <a:r>
              <a:rPr lang="zh-CN" altLang="en-US" smtClean="0">
                <a:ea typeface="宋体" pitchFamily="2" charset="-122"/>
              </a:rPr>
              <a:t>证书发布</a:t>
            </a:r>
            <a:endParaRPr lang="zh-CN" altLang="en-US" smtClean="0">
              <a:ea typeface="宋体" pitchFamily="2" charset="-122"/>
            </a:endParaRPr>
          </a:p>
        </p:txBody>
      </p:sp>
      <p:sp>
        <p:nvSpPr>
          <p:cNvPr id="654339" name="Rectangle 3"/>
          <p:cNvSpPr>
            <a:spLocks noGrp="1" noChangeArrowheads="1"/>
          </p:cNvSpPr>
          <p:nvPr>
            <p:ph idx="1"/>
          </p:nvPr>
        </p:nvSpPr>
        <p:spPr/>
        <p:txBody>
          <a:bodyPr/>
          <a:lstStyle/>
          <a:p>
            <a:pPr eaLnBrk="1" hangingPunct="1"/>
            <a:r>
              <a:rPr lang="zh-CN" altLang="en-US" dirty="0" smtClean="0">
                <a:ea typeface="宋体" pitchFamily="2" charset="-122"/>
              </a:rPr>
              <a:t>除了证书签发之外，还需要证书发布</a:t>
            </a:r>
            <a:endParaRPr lang="zh-CN" altLang="en-US" dirty="0" smtClean="0">
              <a:ea typeface="宋体" pitchFamily="2" charset="-122"/>
            </a:endParaRPr>
          </a:p>
          <a:p>
            <a:pPr lvl="1" eaLnBrk="1" hangingPunct="1"/>
            <a:r>
              <a:rPr lang="zh-CN" altLang="en-US" dirty="0" smtClean="0">
                <a:ea typeface="宋体" pitchFamily="2" charset="-122"/>
              </a:rPr>
              <a:t>供证书依赖方/</a:t>
            </a:r>
            <a:r>
              <a:rPr lang="en-US" altLang="zh-CN" dirty="0" smtClean="0">
                <a:ea typeface="宋体" pitchFamily="2" charset="-122"/>
              </a:rPr>
              <a:t>PKI User</a:t>
            </a:r>
            <a:r>
              <a:rPr lang="zh-CN" altLang="en-US" dirty="0" smtClean="0">
                <a:ea typeface="宋体" pitchFamily="2" charset="-122"/>
              </a:rPr>
              <a:t>方便地获取</a:t>
            </a:r>
            <a:endParaRPr lang="en-US" altLang="zh-CN" dirty="0" smtClean="0">
              <a:ea typeface="宋体" pitchFamily="2" charset="-122"/>
            </a:endParaRPr>
          </a:p>
          <a:p>
            <a:pPr lvl="2"/>
            <a:r>
              <a:rPr lang="zh-CN" altLang="en-US" dirty="0" smtClean="0">
                <a:ea typeface="宋体" pitchFamily="2" charset="-122"/>
              </a:rPr>
              <a:t>依赖方：利用其他人的证书来实现安全功能的实体</a:t>
            </a:r>
            <a:endParaRPr lang="zh-CN" altLang="en-US" dirty="0" smtClean="0">
              <a:ea typeface="宋体" pitchFamily="2" charset="-122"/>
            </a:endParaRPr>
          </a:p>
          <a:p>
            <a:pPr eaLnBrk="1" hangingPunct="1"/>
            <a:r>
              <a:rPr lang="zh-CN" altLang="en-US" dirty="0" smtClean="0">
                <a:ea typeface="宋体" pitchFamily="2" charset="-122"/>
              </a:rPr>
              <a:t>包括</a:t>
            </a:r>
            <a:endParaRPr lang="zh-CN" altLang="en-US" dirty="0" smtClean="0">
              <a:ea typeface="宋体" pitchFamily="2" charset="-122"/>
            </a:endParaRPr>
          </a:p>
          <a:p>
            <a:pPr lvl="1" eaLnBrk="1" hangingPunct="1"/>
            <a:r>
              <a:rPr lang="en-US" altLang="zh-CN" dirty="0" smtClean="0">
                <a:ea typeface="宋体" pitchFamily="2" charset="-122"/>
              </a:rPr>
              <a:t>CA</a:t>
            </a:r>
            <a:r>
              <a:rPr lang="zh-CN" altLang="en-US" dirty="0" smtClean="0">
                <a:ea typeface="宋体" pitchFamily="2" charset="-122"/>
              </a:rPr>
              <a:t>证书的发布</a:t>
            </a:r>
            <a:endParaRPr lang="zh-CN" altLang="en-US" dirty="0" smtClean="0">
              <a:ea typeface="宋体" pitchFamily="2" charset="-122"/>
            </a:endParaRPr>
          </a:p>
          <a:p>
            <a:pPr lvl="1" eaLnBrk="1" hangingPunct="1"/>
            <a:r>
              <a:rPr lang="zh-CN" altLang="en-US" dirty="0" smtClean="0">
                <a:ea typeface="宋体" pitchFamily="2" charset="-122"/>
              </a:rPr>
              <a:t>订户证书的发布</a:t>
            </a:r>
            <a:endParaRPr lang="zh-CN" altLang="en-US" dirty="0" smtClean="0">
              <a:ea typeface="宋体" pitchFamily="2" charset="-122"/>
            </a:endParaRPr>
          </a:p>
        </p:txBody>
      </p:sp>
      <p:sp>
        <p:nvSpPr>
          <p:cNvPr id="654337" name="灯片编号占位符 5"/>
          <p:cNvSpPr>
            <a:spLocks noGrp="1"/>
          </p:cNvSpPr>
          <p:nvPr>
            <p:ph type="sldNum" sz="quarter" idx="12"/>
          </p:nvPr>
        </p:nvSpPr>
        <p:spPr>
          <a:noFill/>
        </p:spPr>
        <p:txBody>
          <a:bodyPr/>
          <a:lstStyle/>
          <a:p>
            <a:fld id="{B49CF3D3-1650-41A6-BFAF-1D07A05178B2}"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eaLnBrk="1" hangingPunct="1"/>
            <a:r>
              <a:rPr lang="zh-CN" altLang="en-US" smtClean="0">
                <a:ea typeface="宋体" pitchFamily="2" charset="-122"/>
              </a:rPr>
              <a:t>最简单的发布方式</a:t>
            </a:r>
            <a:endParaRPr lang="zh-CN" altLang="en-US" smtClean="0">
              <a:ea typeface="宋体" pitchFamily="2" charset="-122"/>
            </a:endParaRPr>
          </a:p>
        </p:txBody>
      </p:sp>
      <p:sp>
        <p:nvSpPr>
          <p:cNvPr id="655363" name="Rectangle 3"/>
          <p:cNvSpPr>
            <a:spLocks noGrp="1" noChangeArrowheads="1"/>
          </p:cNvSpPr>
          <p:nvPr>
            <p:ph idx="1"/>
          </p:nvPr>
        </p:nvSpPr>
        <p:spPr/>
        <p:txBody>
          <a:bodyPr/>
          <a:lstStyle/>
          <a:p>
            <a:pPr eaLnBrk="1" hangingPunct="1"/>
            <a:r>
              <a:rPr lang="zh-CN" altLang="en-US" dirty="0" smtClean="0">
                <a:ea typeface="宋体" pitchFamily="2" charset="-122"/>
              </a:rPr>
              <a:t>由</a:t>
            </a:r>
            <a:r>
              <a:rPr lang="en-US" altLang="zh-CN" dirty="0" smtClean="0">
                <a:ea typeface="宋体" pitchFamily="2" charset="-122"/>
              </a:rPr>
              <a:t>CA</a:t>
            </a:r>
            <a:r>
              <a:rPr lang="zh-CN" altLang="en-US" dirty="0" smtClean="0">
                <a:ea typeface="宋体" pitchFamily="2" charset="-122"/>
              </a:rPr>
              <a:t>在线地接收用户的请求，然后回应证书</a:t>
            </a:r>
            <a:endParaRPr lang="zh-CN" altLang="en-US" dirty="0" smtClean="0">
              <a:ea typeface="宋体" pitchFamily="2" charset="-122"/>
            </a:endParaRPr>
          </a:p>
          <a:p>
            <a:pPr lvl="1" eaLnBrk="1" hangingPunct="1"/>
            <a:r>
              <a:rPr lang="zh-CN" altLang="en-US" dirty="0" smtClean="0">
                <a:ea typeface="宋体" pitchFamily="2" charset="-122"/>
              </a:rPr>
              <a:t>用户“</a:t>
            </a:r>
            <a:r>
              <a:rPr lang="en-US" altLang="zh-CN" dirty="0" smtClean="0">
                <a:ea typeface="宋体" pitchFamily="2" charset="-122"/>
              </a:rPr>
              <a:t>Bob</a:t>
            </a:r>
            <a:r>
              <a:rPr lang="zh-CN" altLang="en-US" dirty="0" smtClean="0">
                <a:ea typeface="宋体" pitchFamily="2" charset="-122"/>
              </a:rPr>
              <a:t>的证书是什么？”</a:t>
            </a:r>
            <a:endParaRPr lang="zh-CN" altLang="en-US" dirty="0" smtClean="0">
              <a:ea typeface="宋体" pitchFamily="2" charset="-122"/>
            </a:endParaRPr>
          </a:p>
          <a:p>
            <a:pPr lvl="1" eaLnBrk="1" hangingPunct="1"/>
            <a:r>
              <a:rPr lang="en-US" altLang="zh-CN" dirty="0" smtClean="0">
                <a:ea typeface="宋体" pitchFamily="2" charset="-122"/>
              </a:rPr>
              <a:t>CA</a:t>
            </a:r>
            <a:r>
              <a:rPr lang="zh-CN" altLang="en-US" dirty="0" smtClean="0">
                <a:ea typeface="宋体" pitchFamily="2" charset="-122"/>
              </a:rPr>
              <a:t>回应“011010101000011111101110101010110111101110101101010101111”</a:t>
            </a:r>
            <a:endParaRPr lang="zh-CN" altLang="en-US" dirty="0" smtClean="0">
              <a:ea typeface="宋体" pitchFamily="2" charset="-122"/>
            </a:endParaRPr>
          </a:p>
          <a:p>
            <a:pPr eaLnBrk="1" hangingPunct="1"/>
            <a:r>
              <a:rPr lang="zh-CN" altLang="en-US" dirty="0" smtClean="0">
                <a:ea typeface="宋体" pitchFamily="2" charset="-122"/>
              </a:rPr>
              <a:t>可能导致</a:t>
            </a:r>
            <a:r>
              <a:rPr lang="en-US" altLang="zh-CN" dirty="0" smtClean="0">
                <a:ea typeface="宋体" pitchFamily="2" charset="-122"/>
              </a:rPr>
              <a:t>CA</a:t>
            </a:r>
            <a:r>
              <a:rPr lang="zh-CN" altLang="en-US" dirty="0" smtClean="0">
                <a:ea typeface="宋体" pitchFamily="2" charset="-122"/>
              </a:rPr>
              <a:t>的安全性问题</a:t>
            </a:r>
            <a:endParaRPr lang="zh-CN" altLang="en-US" dirty="0" smtClean="0">
              <a:ea typeface="宋体" pitchFamily="2" charset="-122"/>
            </a:endParaRPr>
          </a:p>
          <a:p>
            <a:pPr lvl="1" eaLnBrk="1" hangingPunct="1"/>
            <a:r>
              <a:rPr lang="zh-CN" altLang="en-US" dirty="0" smtClean="0">
                <a:ea typeface="宋体" pitchFamily="2" charset="-122"/>
              </a:rPr>
              <a:t>维护24小时在线设备的安全，难度更大</a:t>
            </a:r>
            <a:endParaRPr lang="zh-CN" altLang="en-US" dirty="0" smtClean="0">
              <a:ea typeface="宋体" pitchFamily="2" charset="-122"/>
            </a:endParaRPr>
          </a:p>
        </p:txBody>
      </p:sp>
      <p:sp>
        <p:nvSpPr>
          <p:cNvPr id="655361" name="灯片编号占位符 5"/>
          <p:cNvSpPr>
            <a:spLocks noGrp="1"/>
          </p:cNvSpPr>
          <p:nvPr>
            <p:ph type="sldNum" sz="quarter" idx="12"/>
          </p:nvPr>
        </p:nvSpPr>
        <p:spPr>
          <a:noFill/>
        </p:spPr>
        <p:txBody>
          <a:bodyPr/>
          <a:lstStyle/>
          <a:p>
            <a:fld id="{05B9F742-F793-434B-812C-D3B8064717D4}"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eaLnBrk="1" hangingPunct="1"/>
            <a:r>
              <a:rPr lang="zh-CN" altLang="en-US" smtClean="0">
                <a:ea typeface="宋体" pitchFamily="2" charset="-122"/>
              </a:rPr>
              <a:t>证书发布的需求</a:t>
            </a:r>
            <a:endParaRPr lang="zh-CN" altLang="en-US" smtClean="0">
              <a:ea typeface="宋体" pitchFamily="2" charset="-122"/>
            </a:endParaRPr>
          </a:p>
        </p:txBody>
      </p:sp>
      <p:sp>
        <p:nvSpPr>
          <p:cNvPr id="656387" name="Rectangle 3"/>
          <p:cNvSpPr>
            <a:spLocks noGrp="1" noChangeArrowheads="1"/>
          </p:cNvSpPr>
          <p:nvPr>
            <p:ph idx="1"/>
          </p:nvPr>
        </p:nvSpPr>
        <p:spPr/>
        <p:txBody>
          <a:bodyPr>
            <a:normAutofit/>
          </a:bodyPr>
          <a:lstStyle/>
          <a:p>
            <a:pPr eaLnBrk="1" hangingPunct="1"/>
            <a:r>
              <a:rPr lang="zh-CN" altLang="en-US" sz="2800" dirty="0" smtClean="0">
                <a:ea typeface="宋体" pitchFamily="2" charset="-122"/>
              </a:rPr>
              <a:t>用户对于获取证书的接口需求多种多样</a:t>
            </a:r>
            <a:endParaRPr lang="zh-CN" altLang="en-US" sz="2800" dirty="0" smtClean="0">
              <a:ea typeface="宋体" pitchFamily="2" charset="-122"/>
            </a:endParaRPr>
          </a:p>
          <a:p>
            <a:pPr lvl="2" eaLnBrk="1" hangingPunct="1"/>
            <a:r>
              <a:rPr lang="zh-CN" altLang="en-US" sz="2000" dirty="0" smtClean="0">
                <a:ea typeface="宋体" pitchFamily="2" charset="-122"/>
              </a:rPr>
              <a:t>人一多，口味就多样化</a:t>
            </a:r>
            <a:endParaRPr lang="zh-CN" altLang="en-US" sz="2000" dirty="0" smtClean="0">
              <a:ea typeface="宋体" pitchFamily="2" charset="-122"/>
            </a:endParaRPr>
          </a:p>
          <a:p>
            <a:pPr lvl="1" eaLnBrk="1" hangingPunct="1"/>
            <a:r>
              <a:rPr lang="en-US" altLang="zh-CN" sz="2400" dirty="0" smtClean="0">
                <a:ea typeface="宋体" pitchFamily="2" charset="-122"/>
              </a:rPr>
              <a:t>HTTP</a:t>
            </a:r>
            <a:endParaRPr lang="en-US" altLang="zh-CN" sz="2400" dirty="0" smtClean="0">
              <a:ea typeface="宋体" pitchFamily="2" charset="-122"/>
            </a:endParaRPr>
          </a:p>
          <a:p>
            <a:pPr lvl="1"/>
            <a:r>
              <a:rPr lang="en-US" altLang="zh-CN" dirty="0">
                <a:ea typeface="宋体" pitchFamily="2" charset="-122"/>
              </a:rPr>
              <a:t>FTP</a:t>
            </a:r>
            <a:endParaRPr lang="en-US" altLang="zh-CN" dirty="0">
              <a:ea typeface="宋体" pitchFamily="2" charset="-122"/>
            </a:endParaRPr>
          </a:p>
          <a:p>
            <a:pPr lvl="1" eaLnBrk="1" hangingPunct="1"/>
            <a:r>
              <a:rPr lang="en-US" altLang="zh-CN" sz="2400" dirty="0" smtClean="0">
                <a:ea typeface="宋体" pitchFamily="2" charset="-122"/>
              </a:rPr>
              <a:t>LDAP</a:t>
            </a:r>
            <a:endParaRPr lang="en-US" altLang="zh-CN" sz="2400" dirty="0" smtClean="0">
              <a:ea typeface="宋体" pitchFamily="2" charset="-122"/>
            </a:endParaRPr>
          </a:p>
          <a:p>
            <a:pPr lvl="1" eaLnBrk="1" hangingPunct="1"/>
            <a:r>
              <a:rPr lang="zh-CN" altLang="en-US" sz="2400" dirty="0" smtClean="0">
                <a:ea typeface="宋体" pitchFamily="2" charset="-122"/>
              </a:rPr>
              <a:t>关系数据库</a:t>
            </a:r>
            <a:endParaRPr lang="zh-CN" altLang="en-US" sz="2400" dirty="0" smtClean="0">
              <a:ea typeface="宋体" pitchFamily="2" charset="-122"/>
            </a:endParaRPr>
          </a:p>
          <a:p>
            <a:pPr lvl="1" eaLnBrk="1" hangingPunct="1"/>
            <a:r>
              <a:rPr lang="zh-CN" altLang="en-US" sz="2400" dirty="0" smtClean="0">
                <a:ea typeface="宋体" pitchFamily="2" charset="-122"/>
              </a:rPr>
              <a:t>等等</a:t>
            </a:r>
            <a:endParaRPr lang="zh-CN" altLang="en-US" sz="2400" dirty="0" smtClean="0">
              <a:ea typeface="宋体" pitchFamily="2" charset="-122"/>
            </a:endParaRPr>
          </a:p>
          <a:p>
            <a:pPr eaLnBrk="1" hangingPunct="1"/>
            <a:r>
              <a:rPr lang="zh-CN" altLang="en-US" sz="2800" dirty="0" smtClean="0">
                <a:ea typeface="宋体" pitchFamily="2" charset="-122"/>
              </a:rPr>
              <a:t>对于</a:t>
            </a:r>
            <a:r>
              <a:rPr lang="en-US" altLang="zh-CN" sz="2800" dirty="0" smtClean="0">
                <a:ea typeface="宋体" pitchFamily="2" charset="-122"/>
              </a:rPr>
              <a:t>CA</a:t>
            </a:r>
            <a:r>
              <a:rPr lang="zh-CN" altLang="en-US" sz="2800" dirty="0" smtClean="0">
                <a:ea typeface="宋体" pitchFamily="2" charset="-122"/>
              </a:rPr>
              <a:t>的要求更加繁重</a:t>
            </a:r>
            <a:endParaRPr lang="en-US" altLang="zh-CN" sz="2800" dirty="0" smtClean="0">
              <a:ea typeface="宋体" pitchFamily="2" charset="-122"/>
            </a:endParaRPr>
          </a:p>
        </p:txBody>
      </p:sp>
      <p:sp>
        <p:nvSpPr>
          <p:cNvPr id="656385" name="灯片编号占位符 5"/>
          <p:cNvSpPr>
            <a:spLocks noGrp="1"/>
          </p:cNvSpPr>
          <p:nvPr>
            <p:ph type="sldNum" sz="quarter" idx="12"/>
          </p:nvPr>
        </p:nvSpPr>
        <p:spPr>
          <a:noFill/>
        </p:spPr>
        <p:txBody>
          <a:bodyPr/>
          <a:lstStyle/>
          <a:p>
            <a:fld id="{283BCE14-9231-422E-8E06-77272F76ADE3}"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eaLnBrk="1" hangingPunct="1"/>
            <a:r>
              <a:rPr lang="en-US" altLang="zh-CN" smtClean="0">
                <a:ea typeface="宋体" pitchFamily="2" charset="-122"/>
              </a:rPr>
              <a:t>CA</a:t>
            </a:r>
            <a:r>
              <a:rPr lang="zh-CN" altLang="en-US" smtClean="0">
                <a:ea typeface="宋体" pitchFamily="2" charset="-122"/>
              </a:rPr>
              <a:t>的负担</a:t>
            </a:r>
            <a:endParaRPr lang="zh-CN" altLang="en-US" smtClean="0">
              <a:ea typeface="宋体" pitchFamily="2" charset="-122"/>
            </a:endParaRPr>
          </a:p>
        </p:txBody>
      </p:sp>
      <p:sp>
        <p:nvSpPr>
          <p:cNvPr id="657411" name="Rectangle 3"/>
          <p:cNvSpPr>
            <a:spLocks noGrp="1" noChangeArrowheads="1"/>
          </p:cNvSpPr>
          <p:nvPr>
            <p:ph idx="1"/>
          </p:nvPr>
        </p:nvSpPr>
        <p:spPr/>
        <p:txBody>
          <a:bodyPr>
            <a:normAutofit lnSpcReduction="10000"/>
          </a:bodyPr>
          <a:lstStyle/>
          <a:p>
            <a:pPr eaLnBrk="1" hangingPunct="1"/>
            <a:r>
              <a:rPr lang="zh-CN" altLang="en-US" dirty="0" smtClean="0">
                <a:ea typeface="宋体" pitchFamily="2" charset="-122"/>
              </a:rPr>
              <a:t>24小时在线，可能带来的安全威胁</a:t>
            </a:r>
            <a:endParaRPr lang="en-US" altLang="zh-CN" dirty="0" smtClean="0">
              <a:ea typeface="宋体" pitchFamily="2" charset="-122"/>
            </a:endParaRPr>
          </a:p>
          <a:p>
            <a:r>
              <a:rPr lang="en-US" altLang="zh-CN" dirty="0" smtClean="0">
                <a:ea typeface="宋体" pitchFamily="2" charset="-122"/>
              </a:rPr>
              <a:t>CA</a:t>
            </a:r>
            <a:r>
              <a:rPr lang="zh-CN" altLang="en-US" dirty="0" smtClean="0">
                <a:ea typeface="宋体" pitchFamily="2" charset="-122"/>
              </a:rPr>
              <a:t>面向</a:t>
            </a:r>
            <a:r>
              <a:rPr lang="en-US" altLang="zh-CN" dirty="0" smtClean="0">
                <a:ea typeface="宋体" pitchFamily="2" charset="-122"/>
              </a:rPr>
              <a:t>RA</a:t>
            </a:r>
            <a:r>
              <a:rPr lang="zh-CN" altLang="en-US" dirty="0" smtClean="0">
                <a:ea typeface="宋体" pitchFamily="2" charset="-122"/>
              </a:rPr>
              <a:t>在线、但是不希望面向所有的用户在线</a:t>
            </a:r>
            <a:endParaRPr lang="en-US" altLang="zh-CN" dirty="0" smtClean="0">
              <a:ea typeface="宋体" pitchFamily="2" charset="-122"/>
            </a:endParaRPr>
          </a:p>
          <a:p>
            <a:pPr lvl="1"/>
            <a:r>
              <a:rPr lang="zh-CN" altLang="en-US" dirty="0" smtClean="0">
                <a:ea typeface="宋体" pitchFamily="2" charset="-122"/>
              </a:rPr>
              <a:t>保持在内部网络的在线</a:t>
            </a:r>
            <a:endParaRPr lang="zh-CN" altLang="en-US" dirty="0" smtClean="0">
              <a:ea typeface="宋体" pitchFamily="2" charset="-122"/>
            </a:endParaRPr>
          </a:p>
          <a:p>
            <a:pPr eaLnBrk="1" hangingPunct="1"/>
            <a:r>
              <a:rPr lang="zh-CN" altLang="en-US" dirty="0" smtClean="0">
                <a:ea typeface="宋体" pitchFamily="2" charset="-122"/>
              </a:rPr>
              <a:t>支持多种服务接口</a:t>
            </a:r>
            <a:endParaRPr lang="zh-CN" altLang="en-US" dirty="0" smtClean="0">
              <a:ea typeface="宋体" pitchFamily="2" charset="-122"/>
            </a:endParaRPr>
          </a:p>
          <a:p>
            <a:pPr lvl="1" eaLnBrk="1" hangingPunct="1"/>
            <a:r>
              <a:rPr lang="en-US" altLang="zh-CN" dirty="0" smtClean="0">
                <a:ea typeface="宋体" pitchFamily="2" charset="-122"/>
              </a:rPr>
              <a:t>CA</a:t>
            </a:r>
            <a:r>
              <a:rPr lang="zh-CN" altLang="en-US" dirty="0" smtClean="0">
                <a:ea typeface="宋体" pitchFamily="2" charset="-122"/>
              </a:rPr>
              <a:t>功能过于庞大、复杂</a:t>
            </a:r>
            <a:endParaRPr lang="zh-CN" altLang="en-US" dirty="0" smtClean="0">
              <a:ea typeface="宋体" pitchFamily="2" charset="-122"/>
            </a:endParaRPr>
          </a:p>
          <a:p>
            <a:pPr eaLnBrk="1" hangingPunct="1"/>
            <a:r>
              <a:rPr lang="zh-CN" altLang="en-US" dirty="0" smtClean="0">
                <a:ea typeface="宋体" pitchFamily="2" charset="-122"/>
              </a:rPr>
              <a:t>使用专门功能的资料库来进行发布</a:t>
            </a:r>
            <a:endParaRPr lang="zh-CN" altLang="en-US" dirty="0" smtClean="0">
              <a:ea typeface="宋体" pitchFamily="2" charset="-122"/>
            </a:endParaRPr>
          </a:p>
          <a:p>
            <a:pPr lvl="1" eaLnBrk="1" hangingPunct="1"/>
            <a:r>
              <a:rPr lang="zh-CN" altLang="en-US" dirty="0" smtClean="0">
                <a:ea typeface="宋体" pitchFamily="2" charset="-122"/>
              </a:rPr>
              <a:t>引入</a:t>
            </a:r>
            <a:r>
              <a:rPr lang="en-US" altLang="zh-CN" dirty="0" smtClean="0">
                <a:ea typeface="宋体" pitchFamily="2" charset="-122"/>
              </a:rPr>
              <a:t>Repository</a:t>
            </a:r>
            <a:endParaRPr lang="zh-CN" altLang="en-US" dirty="0" smtClean="0">
              <a:ea typeface="宋体" pitchFamily="2" charset="-122"/>
            </a:endParaRPr>
          </a:p>
        </p:txBody>
      </p:sp>
      <p:sp>
        <p:nvSpPr>
          <p:cNvPr id="657409" name="灯片编号占位符 5"/>
          <p:cNvSpPr>
            <a:spLocks noGrp="1"/>
          </p:cNvSpPr>
          <p:nvPr>
            <p:ph type="sldNum" sz="quarter" idx="12"/>
          </p:nvPr>
        </p:nvSpPr>
        <p:spPr>
          <a:noFill/>
        </p:spPr>
        <p:txBody>
          <a:bodyPr/>
          <a:lstStyle/>
          <a:p>
            <a:fld id="{520DEE3F-A690-4440-A17B-212D5C10C96E}"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pPr eaLnBrk="1" hangingPunct="1"/>
            <a:r>
              <a:rPr lang="en-US" altLang="zh-CN" dirty="0" smtClean="0">
                <a:ea typeface="宋体" pitchFamily="2" charset="-122"/>
              </a:rPr>
              <a:t>Repository</a:t>
            </a:r>
            <a:endParaRPr lang="en-US" altLang="zh-CN" dirty="0" smtClean="0">
              <a:ea typeface="宋体" pitchFamily="2" charset="-122"/>
            </a:endParaRPr>
          </a:p>
        </p:txBody>
      </p:sp>
      <p:sp>
        <p:nvSpPr>
          <p:cNvPr id="658435" name="Rectangle 3"/>
          <p:cNvSpPr>
            <a:spLocks noGrp="1" noChangeArrowheads="1"/>
          </p:cNvSpPr>
          <p:nvPr>
            <p:ph idx="1"/>
          </p:nvPr>
        </p:nvSpPr>
        <p:spPr/>
        <p:txBody>
          <a:bodyPr/>
          <a:lstStyle/>
          <a:p>
            <a:pPr eaLnBrk="1" hangingPunct="1">
              <a:lnSpc>
                <a:spcPct val="90000"/>
              </a:lnSpc>
            </a:pPr>
            <a:r>
              <a:rPr lang="zh-CN" altLang="en-US" dirty="0" smtClean="0">
                <a:ea typeface="宋体" pitchFamily="2" charset="-122"/>
              </a:rPr>
              <a:t>资料库</a:t>
            </a:r>
            <a:endParaRPr lang="en-US" altLang="zh-CN" dirty="0" smtClean="0">
              <a:ea typeface="宋体" pitchFamily="2" charset="-122"/>
            </a:endParaRPr>
          </a:p>
          <a:p>
            <a:pPr lvl="1">
              <a:lnSpc>
                <a:spcPct val="90000"/>
              </a:lnSpc>
            </a:pPr>
            <a:r>
              <a:rPr lang="zh-CN" altLang="en-US" dirty="0" smtClean="0">
                <a:ea typeface="宋体" pitchFamily="2" charset="-122"/>
              </a:rPr>
              <a:t>例子：</a:t>
            </a:r>
            <a:r>
              <a:rPr lang="en-US" altLang="zh-CN" dirty="0">
                <a:ea typeface="宋体" pitchFamily="2" charset="-122"/>
              </a:rPr>
              <a:t> </a:t>
            </a:r>
            <a:r>
              <a:rPr lang="en-US" altLang="zh-CN" dirty="0">
                <a:ea typeface="宋体" pitchFamily="2" charset="-122"/>
                <a:hlinkClick r:id="rId1"/>
              </a:rPr>
              <a:t>https://www.ssl.com/repository</a:t>
            </a:r>
            <a:r>
              <a:rPr lang="en-US" altLang="zh-CN" dirty="0" smtClean="0">
                <a:ea typeface="宋体" pitchFamily="2" charset="-122"/>
                <a:hlinkClick r:id="rId1"/>
              </a:rPr>
              <a:t>/</a:t>
            </a:r>
            <a:r>
              <a:rPr lang="en-US" altLang="zh-CN" dirty="0" smtClean="0">
                <a:ea typeface="宋体" pitchFamily="2" charset="-122"/>
              </a:rPr>
              <a:t> </a:t>
            </a:r>
            <a:endParaRPr lang="zh-CN" altLang="en-US" dirty="0" smtClean="0">
              <a:ea typeface="宋体" pitchFamily="2" charset="-122"/>
            </a:endParaRPr>
          </a:p>
          <a:p>
            <a:pPr eaLnBrk="1" hangingPunct="1">
              <a:lnSpc>
                <a:spcPct val="90000"/>
              </a:lnSpc>
            </a:pPr>
            <a:r>
              <a:rPr lang="zh-CN" altLang="en-US" dirty="0" smtClean="0">
                <a:ea typeface="宋体" pitchFamily="2" charset="-122"/>
              </a:rPr>
              <a:t>用于发布</a:t>
            </a:r>
            <a:r>
              <a:rPr lang="en-US" altLang="zh-CN" dirty="0" smtClean="0">
                <a:ea typeface="宋体" pitchFamily="2" charset="-122"/>
              </a:rPr>
              <a:t>CA</a:t>
            </a:r>
            <a:r>
              <a:rPr lang="zh-CN" altLang="en-US" dirty="0" smtClean="0">
                <a:ea typeface="宋体" pitchFamily="2" charset="-122"/>
              </a:rPr>
              <a:t>系统的各种公开信息</a:t>
            </a:r>
            <a:endParaRPr lang="zh-CN" altLang="en-US" dirty="0" smtClean="0">
              <a:ea typeface="宋体" pitchFamily="2" charset="-122"/>
            </a:endParaRPr>
          </a:p>
          <a:p>
            <a:pPr lvl="1" eaLnBrk="1" hangingPunct="1">
              <a:lnSpc>
                <a:spcPct val="90000"/>
              </a:lnSpc>
            </a:pPr>
            <a:r>
              <a:rPr lang="zh-CN" altLang="en-US" dirty="0" smtClean="0">
                <a:ea typeface="宋体" pitchFamily="2" charset="-122"/>
              </a:rPr>
              <a:t>证书</a:t>
            </a:r>
            <a:endParaRPr lang="zh-CN" altLang="en-US" dirty="0" smtClean="0">
              <a:ea typeface="宋体" pitchFamily="2" charset="-122"/>
            </a:endParaRPr>
          </a:p>
          <a:p>
            <a:pPr lvl="1" eaLnBrk="1" hangingPunct="1">
              <a:lnSpc>
                <a:spcPct val="90000"/>
              </a:lnSpc>
            </a:pPr>
            <a:r>
              <a:rPr lang="en-US" altLang="zh-CN" dirty="0" smtClean="0">
                <a:ea typeface="宋体" pitchFamily="2" charset="-122"/>
              </a:rPr>
              <a:t>CRL</a:t>
            </a:r>
            <a:endParaRPr lang="en-US" altLang="zh-CN" dirty="0" smtClean="0">
              <a:ea typeface="宋体" pitchFamily="2" charset="-122"/>
            </a:endParaRPr>
          </a:p>
          <a:p>
            <a:pPr lvl="1" eaLnBrk="1" hangingPunct="1">
              <a:lnSpc>
                <a:spcPct val="90000"/>
              </a:lnSpc>
            </a:pPr>
            <a:r>
              <a:rPr lang="en-US" altLang="zh-CN" dirty="0" smtClean="0">
                <a:ea typeface="宋体" pitchFamily="2" charset="-122"/>
              </a:rPr>
              <a:t>CP</a:t>
            </a:r>
            <a:endParaRPr lang="en-US" altLang="zh-CN" dirty="0" smtClean="0">
              <a:ea typeface="宋体" pitchFamily="2" charset="-122"/>
            </a:endParaRPr>
          </a:p>
          <a:p>
            <a:pPr lvl="1" eaLnBrk="1" hangingPunct="1">
              <a:lnSpc>
                <a:spcPct val="90000"/>
              </a:lnSpc>
            </a:pPr>
            <a:r>
              <a:rPr lang="en-US" altLang="zh-CN" dirty="0" smtClean="0">
                <a:ea typeface="宋体" pitchFamily="2" charset="-122"/>
              </a:rPr>
              <a:t>CPS</a:t>
            </a:r>
            <a:endParaRPr lang="en-US" altLang="zh-CN" dirty="0" smtClean="0">
              <a:ea typeface="宋体" pitchFamily="2" charset="-122"/>
            </a:endParaRPr>
          </a:p>
          <a:p>
            <a:pPr lvl="1" eaLnBrk="1" hangingPunct="1">
              <a:lnSpc>
                <a:spcPct val="90000"/>
              </a:lnSpc>
            </a:pPr>
            <a:r>
              <a:rPr lang="en-US" altLang="zh-CN" dirty="0" smtClean="0">
                <a:ea typeface="宋体" pitchFamily="2" charset="-122"/>
              </a:rPr>
              <a:t>OCSP</a:t>
            </a:r>
            <a:endParaRPr lang="en-US" altLang="zh-CN" dirty="0" smtClean="0">
              <a:ea typeface="宋体" pitchFamily="2" charset="-122"/>
            </a:endParaRPr>
          </a:p>
          <a:p>
            <a:pPr lvl="1" eaLnBrk="1" hangingPunct="1">
              <a:lnSpc>
                <a:spcPct val="90000"/>
              </a:lnSpc>
            </a:pPr>
            <a:r>
              <a:rPr lang="zh-CN" altLang="en-US" dirty="0" smtClean="0">
                <a:ea typeface="宋体" pitchFamily="2" charset="-122"/>
              </a:rPr>
              <a:t>通知公告等</a:t>
            </a:r>
            <a:endParaRPr lang="zh-CN" altLang="en-US" dirty="0" smtClean="0">
              <a:ea typeface="宋体" pitchFamily="2" charset="-122"/>
            </a:endParaRPr>
          </a:p>
        </p:txBody>
      </p:sp>
      <p:sp>
        <p:nvSpPr>
          <p:cNvPr id="658433" name="灯片编号占位符 5"/>
          <p:cNvSpPr>
            <a:spLocks noGrp="1"/>
          </p:cNvSpPr>
          <p:nvPr>
            <p:ph type="sldNum" sz="quarter" idx="12"/>
          </p:nvPr>
        </p:nvSpPr>
        <p:spPr>
          <a:noFill/>
        </p:spPr>
        <p:txBody>
          <a:bodyPr/>
          <a:lstStyle/>
          <a:p>
            <a:fld id="{5CC211EF-CC94-4690-8824-8E6EE36F900B}"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pPr eaLnBrk="1" hangingPunct="1"/>
            <a:r>
              <a:rPr lang="zh-CN" altLang="en-US" smtClean="0">
                <a:ea typeface="宋体" pitchFamily="2" charset="-122"/>
              </a:rPr>
              <a:t>资料库应该支持的协议</a:t>
            </a:r>
            <a:endParaRPr lang="zh-CN" altLang="en-US" smtClean="0">
              <a:ea typeface="宋体" pitchFamily="2" charset="-122"/>
            </a:endParaRPr>
          </a:p>
        </p:txBody>
      </p:sp>
      <p:sp>
        <p:nvSpPr>
          <p:cNvPr id="659459" name="Rectangle 3"/>
          <p:cNvSpPr>
            <a:spLocks noGrp="1" noChangeArrowheads="1"/>
          </p:cNvSpPr>
          <p:nvPr>
            <p:ph idx="1"/>
          </p:nvPr>
        </p:nvSpPr>
        <p:spPr/>
        <p:txBody>
          <a:bodyPr/>
          <a:lstStyle/>
          <a:p>
            <a:pPr eaLnBrk="1" hangingPunct="1"/>
            <a:r>
              <a:rPr lang="zh-CN" altLang="en-US" dirty="0" smtClean="0">
                <a:ea typeface="宋体" pitchFamily="2" charset="-122"/>
              </a:rPr>
              <a:t>为了尽可能地提供方便，资料库要提供尽可能多的协议接口</a:t>
            </a:r>
            <a:endParaRPr lang="zh-CN" altLang="en-US" dirty="0" smtClean="0">
              <a:ea typeface="宋体" pitchFamily="2" charset="-122"/>
            </a:endParaRPr>
          </a:p>
          <a:p>
            <a:pPr lvl="1" eaLnBrk="1" hangingPunct="1"/>
            <a:r>
              <a:rPr lang="zh-CN" altLang="en-US" dirty="0" smtClean="0">
                <a:ea typeface="宋体" pitchFamily="2" charset="-122"/>
              </a:rPr>
              <a:t>通常，都使用各种现成的软硬件系统来搭建</a:t>
            </a:r>
            <a:endParaRPr lang="zh-CN" altLang="en-US" dirty="0" smtClean="0">
              <a:ea typeface="宋体" pitchFamily="2" charset="-122"/>
            </a:endParaRPr>
          </a:p>
          <a:p>
            <a:pPr lvl="2" eaLnBrk="1" hangingPunct="1"/>
            <a:r>
              <a:rPr lang="en-US" altLang="zh-CN" dirty="0" err="1" smtClean="0">
                <a:ea typeface="宋体" pitchFamily="2" charset="-122"/>
              </a:rPr>
              <a:t>Apache、IIS、Active</a:t>
            </a:r>
            <a:r>
              <a:rPr lang="en-US" altLang="zh-CN" dirty="0" smtClean="0">
                <a:ea typeface="宋体" pitchFamily="2" charset="-122"/>
              </a:rPr>
              <a:t> Directory</a:t>
            </a:r>
            <a:r>
              <a:rPr lang="zh-CN" altLang="en-US" dirty="0" smtClean="0">
                <a:ea typeface="宋体" pitchFamily="2" charset="-122"/>
              </a:rPr>
              <a:t>等等</a:t>
            </a:r>
            <a:endParaRPr lang="zh-CN" altLang="en-US" dirty="0" smtClean="0">
              <a:ea typeface="宋体" pitchFamily="2" charset="-122"/>
            </a:endParaRPr>
          </a:p>
          <a:p>
            <a:pPr lvl="1" eaLnBrk="1" hangingPunct="1"/>
            <a:r>
              <a:rPr lang="zh-CN" altLang="en-US" dirty="0" smtClean="0">
                <a:ea typeface="宋体" pitchFamily="2" charset="-122"/>
              </a:rPr>
              <a:t>但必须确保各种接口的服务数据的一致性</a:t>
            </a:r>
            <a:endParaRPr lang="zh-CN" altLang="en-US" dirty="0" smtClean="0">
              <a:ea typeface="宋体" pitchFamily="2" charset="-122"/>
            </a:endParaRPr>
          </a:p>
          <a:p>
            <a:pPr lvl="2" eaLnBrk="1" hangingPunct="1"/>
            <a:r>
              <a:rPr lang="zh-CN" altLang="en-US" dirty="0" smtClean="0">
                <a:ea typeface="宋体" pitchFamily="2" charset="-122"/>
              </a:rPr>
              <a:t>数据的同步和一致性</a:t>
            </a:r>
            <a:endParaRPr lang="zh-CN" altLang="en-US" dirty="0" smtClean="0">
              <a:ea typeface="宋体" pitchFamily="2" charset="-122"/>
            </a:endParaRPr>
          </a:p>
        </p:txBody>
      </p:sp>
      <p:sp>
        <p:nvSpPr>
          <p:cNvPr id="659457" name="灯片编号占位符 5"/>
          <p:cNvSpPr>
            <a:spLocks noGrp="1"/>
          </p:cNvSpPr>
          <p:nvPr>
            <p:ph type="sldNum" sz="quarter" idx="12"/>
          </p:nvPr>
        </p:nvSpPr>
        <p:spPr>
          <a:noFill/>
        </p:spPr>
        <p:txBody>
          <a:bodyPr/>
          <a:lstStyle/>
          <a:p>
            <a:fld id="{1223FE92-DFDE-4A62-A779-0187AE518060}"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pPr eaLnBrk="1" hangingPunct="1"/>
            <a:r>
              <a:rPr lang="zh-CN" altLang="en-US" smtClean="0">
                <a:ea typeface="宋体" pitchFamily="2" charset="-122"/>
              </a:rPr>
              <a:t>分布式资料库</a:t>
            </a:r>
            <a:endParaRPr lang="zh-CN" altLang="en-US" smtClean="0">
              <a:ea typeface="宋体" pitchFamily="2" charset="-122"/>
            </a:endParaRPr>
          </a:p>
        </p:txBody>
      </p:sp>
      <p:sp>
        <p:nvSpPr>
          <p:cNvPr id="660483" name="Rectangle 3"/>
          <p:cNvSpPr>
            <a:spLocks noGrp="1" noChangeArrowheads="1"/>
          </p:cNvSpPr>
          <p:nvPr>
            <p:ph idx="1"/>
          </p:nvPr>
        </p:nvSpPr>
        <p:spPr/>
        <p:txBody>
          <a:bodyPr/>
          <a:lstStyle/>
          <a:p>
            <a:pPr eaLnBrk="1" hangingPunct="1"/>
            <a:r>
              <a:rPr lang="zh-CN" altLang="en-US" dirty="0" smtClean="0">
                <a:ea typeface="宋体" pitchFamily="2" charset="-122"/>
              </a:rPr>
              <a:t>当用户数量巨大</a:t>
            </a:r>
            <a:endParaRPr lang="zh-CN" altLang="en-US" dirty="0" smtClean="0">
              <a:ea typeface="宋体" pitchFamily="2" charset="-122"/>
            </a:endParaRPr>
          </a:p>
          <a:p>
            <a:pPr lvl="1" eaLnBrk="1" hangingPunct="1"/>
            <a:r>
              <a:rPr lang="zh-CN" altLang="en-US" dirty="0" smtClean="0">
                <a:ea typeface="宋体" pitchFamily="2" charset="-122"/>
              </a:rPr>
              <a:t>注意：资料库需要为“</a:t>
            </a:r>
            <a:r>
              <a:rPr lang="en-US" altLang="zh-CN" dirty="0" smtClean="0">
                <a:ea typeface="宋体" pitchFamily="2" charset="-122"/>
              </a:rPr>
              <a:t>PKI</a:t>
            </a:r>
            <a:r>
              <a:rPr lang="zh-CN" altLang="en-US" dirty="0" smtClean="0">
                <a:ea typeface="宋体" pitchFamily="2" charset="-122"/>
              </a:rPr>
              <a:t>用户”提供服务，而不仅仅是“</a:t>
            </a:r>
            <a:r>
              <a:rPr lang="en-US" altLang="zh-CN" dirty="0" smtClean="0">
                <a:ea typeface="宋体" pitchFamily="2" charset="-122"/>
              </a:rPr>
              <a:t>PKI</a:t>
            </a:r>
            <a:r>
              <a:rPr lang="zh-CN" altLang="en-US" dirty="0" smtClean="0">
                <a:ea typeface="宋体" pitchFamily="2" charset="-122"/>
              </a:rPr>
              <a:t>订户”</a:t>
            </a:r>
            <a:endParaRPr lang="zh-CN" altLang="en-US" dirty="0" smtClean="0">
              <a:ea typeface="宋体" pitchFamily="2" charset="-122"/>
            </a:endParaRPr>
          </a:p>
          <a:p>
            <a:pPr lvl="2" eaLnBrk="1" hangingPunct="1"/>
            <a:r>
              <a:rPr lang="zh-CN" altLang="en-US" dirty="0" smtClean="0">
                <a:ea typeface="宋体" pitchFamily="2" charset="-122"/>
              </a:rPr>
              <a:t>前者的数量远远大于后者</a:t>
            </a:r>
            <a:endParaRPr lang="zh-CN" altLang="en-US" dirty="0" smtClean="0">
              <a:ea typeface="宋体" pitchFamily="2" charset="-122"/>
            </a:endParaRPr>
          </a:p>
          <a:p>
            <a:pPr lvl="1" eaLnBrk="1" hangingPunct="1"/>
            <a:r>
              <a:rPr lang="zh-CN" altLang="en-US" dirty="0" smtClean="0">
                <a:ea typeface="宋体" pitchFamily="2" charset="-122"/>
              </a:rPr>
              <a:t>有可能超出资料库的负载能力，有可能需要进行分布式的设计</a:t>
            </a:r>
            <a:endParaRPr lang="zh-CN" altLang="en-US" dirty="0" smtClean="0">
              <a:ea typeface="宋体" pitchFamily="2" charset="-122"/>
            </a:endParaRPr>
          </a:p>
          <a:p>
            <a:pPr lvl="1" eaLnBrk="1" hangingPunct="1"/>
            <a:r>
              <a:rPr lang="zh-CN" altLang="en-US" dirty="0" smtClean="0">
                <a:ea typeface="宋体" pitchFamily="2" charset="-122"/>
              </a:rPr>
              <a:t>更进一步带来数据同步和一致性的问题</a:t>
            </a:r>
            <a:endParaRPr lang="zh-CN" altLang="en-US" dirty="0" smtClean="0">
              <a:ea typeface="宋体" pitchFamily="2" charset="-122"/>
            </a:endParaRPr>
          </a:p>
        </p:txBody>
      </p:sp>
      <p:sp>
        <p:nvSpPr>
          <p:cNvPr id="660481" name="灯片编号占位符 5"/>
          <p:cNvSpPr>
            <a:spLocks noGrp="1"/>
          </p:cNvSpPr>
          <p:nvPr>
            <p:ph type="sldNum" sz="quarter" idx="12"/>
          </p:nvPr>
        </p:nvSpPr>
        <p:spPr>
          <a:noFill/>
        </p:spPr>
        <p:txBody>
          <a:bodyPr/>
          <a:lstStyle/>
          <a:p>
            <a:fld id="{0E1CFCB4-8953-44C2-9661-997EE0E58F86}"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8" name="Rectangle 2"/>
          <p:cNvSpPr>
            <a:spLocks noGrp="1" noChangeArrowheads="1"/>
          </p:cNvSpPr>
          <p:nvPr>
            <p:ph type="title"/>
          </p:nvPr>
        </p:nvSpPr>
        <p:spPr/>
        <p:txBody>
          <a:bodyPr/>
          <a:lstStyle/>
          <a:p>
            <a:pPr eaLnBrk="1" hangingPunct="1"/>
            <a:r>
              <a:rPr lang="zh-CN" altLang="en-US" smtClean="0">
                <a:ea typeface="宋体" pitchFamily="2" charset="-122"/>
              </a:rPr>
              <a:t>更为完整的</a:t>
            </a:r>
            <a:r>
              <a:rPr lang="en-US" altLang="zh-CN" smtClean="0">
                <a:ea typeface="宋体" pitchFamily="2" charset="-122"/>
              </a:rPr>
              <a:t>PKI</a:t>
            </a:r>
            <a:r>
              <a:rPr lang="zh-CN" altLang="en-US" smtClean="0">
                <a:ea typeface="宋体" pitchFamily="2" charset="-122"/>
              </a:rPr>
              <a:t>系统结构</a:t>
            </a:r>
            <a:endParaRPr lang="zh-CN" altLang="en-US" smtClean="0">
              <a:ea typeface="宋体" pitchFamily="2" charset="-122"/>
            </a:endParaRPr>
          </a:p>
        </p:txBody>
      </p:sp>
      <p:sp>
        <p:nvSpPr>
          <p:cNvPr id="484357" name="灯片编号占位符 5"/>
          <p:cNvSpPr>
            <a:spLocks noGrp="1"/>
          </p:cNvSpPr>
          <p:nvPr>
            <p:ph type="sldNum" sz="quarter" idx="12"/>
          </p:nvPr>
        </p:nvSpPr>
        <p:spPr>
          <a:noFill/>
        </p:spPr>
        <p:txBody>
          <a:bodyPr/>
          <a:lstStyle/>
          <a:p>
            <a:fld id="{9B64CE73-9608-4C73-B645-17E7D9417858}" type="slidenum">
              <a:rPr lang="zh-CN" altLang="en-US" smtClean="0">
                <a:ea typeface="宋体" pitchFamily="2" charset="-122"/>
              </a:rPr>
            </a:fld>
            <a:endParaRPr lang="en-US" altLang="zh-CN" smtClean="0">
              <a:ea typeface="宋体" pitchFamily="2" charset="-122"/>
            </a:endParaRPr>
          </a:p>
        </p:txBody>
      </p:sp>
      <p:graphicFrame>
        <p:nvGraphicFramePr>
          <p:cNvPr id="484356" name="Object 4"/>
          <p:cNvGraphicFramePr>
            <a:graphicFrameLocks noChangeAspect="1"/>
          </p:cNvGraphicFramePr>
          <p:nvPr/>
        </p:nvGraphicFramePr>
        <p:xfrm>
          <a:off x="1066800" y="1773238"/>
          <a:ext cx="7391400" cy="5084762"/>
        </p:xfrm>
        <a:graphic>
          <a:graphicData uri="http://schemas.openxmlformats.org/presentationml/2006/ole">
            <mc:AlternateContent xmlns:mc="http://schemas.openxmlformats.org/markup-compatibility/2006">
              <mc:Choice xmlns:v="urn:schemas-microsoft-com:vml" Requires="v">
                <p:oleObj spid="_x0000_s703536" name="位图图像" r:id="rId1" imgW="6810375" imgH="4686300" progId="PBrush">
                  <p:embed/>
                </p:oleObj>
              </mc:Choice>
              <mc:Fallback>
                <p:oleObj name="位图图像" r:id="rId1" imgW="6810375" imgH="4686300" progId="PBrush">
                  <p:embed/>
                  <p:pic>
                    <p:nvPicPr>
                      <p:cNvPr id="0"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73238"/>
                        <a:ext cx="7391400" cy="508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251520" y="2132856"/>
            <a:ext cx="2377574" cy="1938992"/>
          </a:xfrm>
          <a:prstGeom prst="rect">
            <a:avLst/>
          </a:prstGeom>
          <a:noFill/>
        </p:spPr>
        <p:txBody>
          <a:bodyPr wrap="none" rtlCol="0">
            <a:spAutoFit/>
          </a:bodyPr>
          <a:lstStyle/>
          <a:p>
            <a:r>
              <a:rPr lang="en-US" altLang="zh-CN" dirty="0" smtClean="0"/>
              <a:t>PKI</a:t>
            </a:r>
            <a:r>
              <a:rPr lang="zh-CN" altLang="en-US" dirty="0" smtClean="0"/>
              <a:t>系统实现了</a:t>
            </a:r>
            <a:endParaRPr lang="en-US" altLang="zh-CN" dirty="0" smtClean="0"/>
          </a:p>
          <a:p>
            <a:pPr marL="342900" indent="-342900">
              <a:buFontTx/>
              <a:buChar char="-"/>
            </a:pPr>
            <a:r>
              <a:rPr lang="zh-CN" altLang="en-US" dirty="0" smtClean="0"/>
              <a:t>证书签发</a:t>
            </a:r>
            <a:endParaRPr lang="en-US" altLang="zh-CN" dirty="0" smtClean="0"/>
          </a:p>
          <a:p>
            <a:pPr marL="342900" indent="-342900">
              <a:buFontTx/>
              <a:buChar char="-"/>
            </a:pPr>
            <a:r>
              <a:rPr lang="zh-CN" altLang="en-US" dirty="0" smtClean="0"/>
              <a:t>证书发布</a:t>
            </a:r>
            <a:endParaRPr lang="en-US" altLang="zh-CN" dirty="0" smtClean="0"/>
          </a:p>
          <a:p>
            <a:pPr marL="342900" indent="-342900">
              <a:buFontTx/>
              <a:buChar char="-"/>
            </a:pPr>
            <a:r>
              <a:rPr lang="zh-CN" altLang="en-US" dirty="0" smtClean="0"/>
              <a:t>是否完整了？</a:t>
            </a:r>
            <a:endParaRPr lang="en-US" altLang="zh-CN" dirty="0" smtClean="0"/>
          </a:p>
          <a:p>
            <a:pPr marL="342900" indent="-342900">
              <a:buFontTx/>
              <a:buChar char="-"/>
            </a:pPr>
            <a:endParaRPr lang="zh-CN" altLang="en-US" dirty="0"/>
          </a:p>
        </p:txBody>
      </p:sp>
      <p:sp>
        <p:nvSpPr>
          <p:cNvPr id="3" name="文本框 2"/>
          <p:cNvSpPr txBox="1"/>
          <p:nvPr/>
        </p:nvSpPr>
        <p:spPr>
          <a:xfrm>
            <a:off x="2051720" y="4355812"/>
            <a:ext cx="465192" cy="369332"/>
          </a:xfrm>
          <a:prstGeom prst="rect">
            <a:avLst/>
          </a:prstGeom>
          <a:noFill/>
        </p:spPr>
        <p:txBody>
          <a:bodyPr wrap="none" rtlCol="0">
            <a:spAutoFit/>
          </a:bodyPr>
          <a:lstStyle/>
          <a:p>
            <a:r>
              <a:rPr lang="en-US" altLang="zh-CN" sz="1800" dirty="0" smtClean="0"/>
              <a:t>RA</a:t>
            </a:r>
            <a:endParaRPr lang="zh-CN" altLang="en-US" dirty="0"/>
          </a:p>
        </p:txBody>
      </p:sp>
      <p:sp>
        <p:nvSpPr>
          <p:cNvPr id="8" name="文本框 7"/>
          <p:cNvSpPr txBox="1"/>
          <p:nvPr/>
        </p:nvSpPr>
        <p:spPr>
          <a:xfrm>
            <a:off x="2516912" y="5237574"/>
            <a:ext cx="465192" cy="369332"/>
          </a:xfrm>
          <a:prstGeom prst="rect">
            <a:avLst/>
          </a:prstGeom>
          <a:noFill/>
        </p:spPr>
        <p:txBody>
          <a:bodyPr wrap="none" rtlCol="0">
            <a:spAutoFit/>
          </a:bodyPr>
          <a:lstStyle/>
          <a:p>
            <a:r>
              <a:rPr lang="en-US" altLang="zh-CN" sz="1800" dirty="0" smtClean="0"/>
              <a:t>RA</a:t>
            </a:r>
            <a:endParaRPr lang="zh-CN" altLang="en-US" dirty="0"/>
          </a:p>
        </p:txBody>
      </p:sp>
      <p:sp>
        <p:nvSpPr>
          <p:cNvPr id="9" name="文本框 8"/>
          <p:cNvSpPr txBox="1"/>
          <p:nvPr/>
        </p:nvSpPr>
        <p:spPr>
          <a:xfrm>
            <a:off x="6516216" y="3779748"/>
            <a:ext cx="465192" cy="369332"/>
          </a:xfrm>
          <a:prstGeom prst="rect">
            <a:avLst/>
          </a:prstGeom>
          <a:noFill/>
        </p:spPr>
        <p:txBody>
          <a:bodyPr wrap="none" rtlCol="0">
            <a:spAutoFit/>
          </a:bodyPr>
          <a:lstStyle/>
          <a:p>
            <a:r>
              <a:rPr lang="en-US" altLang="zh-CN" sz="1800" dirty="0" smtClean="0"/>
              <a:t>RA</a:t>
            </a:r>
            <a:endParaRPr lang="zh-CN" altLang="en-US" dirty="0"/>
          </a:p>
        </p:txBody>
      </p:sp>
      <p:sp>
        <p:nvSpPr>
          <p:cNvPr id="10" name="文本框 9"/>
          <p:cNvSpPr txBox="1"/>
          <p:nvPr/>
        </p:nvSpPr>
        <p:spPr>
          <a:xfrm>
            <a:off x="6339056" y="5445224"/>
            <a:ext cx="465192" cy="369332"/>
          </a:xfrm>
          <a:prstGeom prst="rect">
            <a:avLst/>
          </a:prstGeom>
          <a:noFill/>
        </p:spPr>
        <p:txBody>
          <a:bodyPr wrap="none" rtlCol="0">
            <a:spAutoFit/>
          </a:bodyPr>
          <a:lstStyle/>
          <a:p>
            <a:r>
              <a:rPr lang="en-US" altLang="zh-CN" sz="1800" dirty="0" smtClean="0"/>
              <a:t>RA</a:t>
            </a:r>
            <a:endParaRPr lang="zh-CN" altLang="en-US" dirty="0"/>
          </a:p>
        </p:txBody>
      </p:sp>
      <p:sp>
        <p:nvSpPr>
          <p:cNvPr id="11" name="文本框 10"/>
          <p:cNvSpPr txBox="1"/>
          <p:nvPr/>
        </p:nvSpPr>
        <p:spPr>
          <a:xfrm>
            <a:off x="2749508" y="2987660"/>
            <a:ext cx="917239" cy="369332"/>
          </a:xfrm>
          <a:prstGeom prst="rect">
            <a:avLst/>
          </a:prstGeom>
          <a:noFill/>
        </p:spPr>
        <p:txBody>
          <a:bodyPr wrap="none" rtlCol="0">
            <a:spAutoFit/>
          </a:bodyPr>
          <a:lstStyle/>
          <a:p>
            <a:r>
              <a:rPr lang="en-US" altLang="zh-CN" sz="1800" dirty="0" smtClean="0"/>
              <a:t>Sub CA</a:t>
            </a:r>
            <a:endParaRPr lang="zh-CN" altLang="en-US" dirty="0"/>
          </a:p>
        </p:txBody>
      </p:sp>
      <p:sp>
        <p:nvSpPr>
          <p:cNvPr id="12" name="文本框 11"/>
          <p:cNvSpPr txBox="1"/>
          <p:nvPr/>
        </p:nvSpPr>
        <p:spPr>
          <a:xfrm>
            <a:off x="5220072" y="2752410"/>
            <a:ext cx="917239" cy="369332"/>
          </a:xfrm>
          <a:prstGeom prst="rect">
            <a:avLst/>
          </a:prstGeom>
          <a:noFill/>
        </p:spPr>
        <p:txBody>
          <a:bodyPr wrap="none" rtlCol="0">
            <a:spAutoFit/>
          </a:bodyPr>
          <a:lstStyle/>
          <a:p>
            <a:r>
              <a:rPr lang="en-US" altLang="zh-CN" sz="1800" dirty="0" smtClean="0"/>
              <a:t>Sub CA</a:t>
            </a:r>
            <a:endParaRPr lang="zh-CN" altLang="en-US" dirty="0"/>
          </a:p>
        </p:txBody>
      </p:sp>
      <p:sp>
        <p:nvSpPr>
          <p:cNvPr id="13" name="文本框 12"/>
          <p:cNvSpPr txBox="1"/>
          <p:nvPr/>
        </p:nvSpPr>
        <p:spPr>
          <a:xfrm>
            <a:off x="4222042" y="1916832"/>
            <a:ext cx="998030" cy="369332"/>
          </a:xfrm>
          <a:prstGeom prst="rect">
            <a:avLst/>
          </a:prstGeom>
          <a:noFill/>
        </p:spPr>
        <p:txBody>
          <a:bodyPr wrap="none" rtlCol="0">
            <a:spAutoFit/>
          </a:bodyPr>
          <a:lstStyle/>
          <a:p>
            <a:r>
              <a:rPr lang="en-US" altLang="zh-CN" sz="1800" dirty="0" smtClean="0"/>
              <a:t>Root CA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pPr eaLnBrk="1" hangingPunct="1"/>
            <a:r>
              <a:rPr lang="zh-CN" altLang="en-US" smtClean="0">
                <a:ea typeface="宋体" pitchFamily="2" charset="-122"/>
              </a:rPr>
              <a:t>证书撤销</a:t>
            </a:r>
            <a:endParaRPr lang="zh-CN" altLang="en-US" smtClean="0">
              <a:ea typeface="宋体" pitchFamily="2" charset="-122"/>
            </a:endParaRPr>
          </a:p>
        </p:txBody>
      </p:sp>
      <p:sp>
        <p:nvSpPr>
          <p:cNvPr id="662531" name="Rectangle 3"/>
          <p:cNvSpPr>
            <a:spLocks noGrp="1" noChangeArrowheads="1"/>
          </p:cNvSpPr>
          <p:nvPr>
            <p:ph idx="1"/>
          </p:nvPr>
        </p:nvSpPr>
        <p:spPr/>
        <p:txBody>
          <a:bodyPr/>
          <a:lstStyle/>
          <a:p>
            <a:pPr eaLnBrk="1" hangingPunct="1"/>
            <a:r>
              <a:rPr lang="zh-CN" altLang="en-US" dirty="0" smtClean="0">
                <a:ea typeface="宋体" pitchFamily="2" charset="-122"/>
              </a:rPr>
              <a:t>在证书的有效期内，发生问题</a:t>
            </a:r>
            <a:endParaRPr lang="zh-CN" altLang="en-US" dirty="0" smtClean="0">
              <a:ea typeface="宋体" pitchFamily="2" charset="-122"/>
            </a:endParaRPr>
          </a:p>
          <a:p>
            <a:pPr lvl="1" eaLnBrk="1" hangingPunct="1"/>
            <a:r>
              <a:rPr lang="zh-CN" altLang="en-US" dirty="0" smtClean="0">
                <a:ea typeface="宋体" pitchFamily="2" charset="-122"/>
              </a:rPr>
              <a:t>用户身份变化、</a:t>
            </a:r>
            <a:r>
              <a:rPr lang="zh-CN" altLang="en-US" dirty="0">
                <a:ea typeface="宋体" pitchFamily="2" charset="-122"/>
              </a:rPr>
              <a:t>私</a:t>
            </a:r>
            <a:r>
              <a:rPr lang="zh-CN" altLang="en-US" dirty="0" smtClean="0">
                <a:ea typeface="宋体" pitchFamily="2" charset="-122"/>
              </a:rPr>
              <a:t>钥泄漏</a:t>
            </a:r>
            <a:endParaRPr lang="zh-CN" altLang="en-US" dirty="0" smtClean="0">
              <a:ea typeface="宋体" pitchFamily="2" charset="-122"/>
            </a:endParaRPr>
          </a:p>
          <a:p>
            <a:pPr eaLnBrk="1" hangingPunct="1"/>
            <a:r>
              <a:rPr lang="zh-CN" altLang="en-US" dirty="0" smtClean="0">
                <a:ea typeface="宋体" pitchFamily="2" charset="-122"/>
              </a:rPr>
              <a:t>如何进行证书撤销？</a:t>
            </a:r>
            <a:endParaRPr lang="zh-CN" altLang="en-US" dirty="0" smtClean="0">
              <a:ea typeface="宋体" pitchFamily="2" charset="-122"/>
            </a:endParaRPr>
          </a:p>
        </p:txBody>
      </p:sp>
      <p:sp>
        <p:nvSpPr>
          <p:cNvPr id="662529" name="灯片编号占位符 5"/>
          <p:cNvSpPr>
            <a:spLocks noGrp="1"/>
          </p:cNvSpPr>
          <p:nvPr>
            <p:ph type="sldNum" sz="quarter" idx="12"/>
          </p:nvPr>
        </p:nvSpPr>
        <p:spPr>
          <a:noFill/>
        </p:spPr>
        <p:txBody>
          <a:bodyPr/>
          <a:lstStyle/>
          <a:p>
            <a:fld id="{1123A1CE-C38F-4047-93BC-51BC613ED662}"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pPr eaLnBrk="1" hangingPunct="1"/>
            <a:r>
              <a:rPr lang="en-US" altLang="zh-CN" smtClean="0">
                <a:ea typeface="宋体" pitchFamily="2" charset="-122"/>
              </a:rPr>
              <a:t>RA</a:t>
            </a:r>
            <a:r>
              <a:rPr lang="zh-CN" altLang="en-US" smtClean="0">
                <a:ea typeface="宋体" pitchFamily="2" charset="-122"/>
              </a:rPr>
              <a:t>接收撤销信息</a:t>
            </a:r>
            <a:endParaRPr lang="zh-CN" altLang="en-US" smtClean="0">
              <a:ea typeface="宋体" pitchFamily="2" charset="-122"/>
            </a:endParaRPr>
          </a:p>
        </p:txBody>
      </p:sp>
      <p:sp>
        <p:nvSpPr>
          <p:cNvPr id="663555" name="Rectangle 3"/>
          <p:cNvSpPr>
            <a:spLocks noGrp="1" noChangeArrowheads="1"/>
          </p:cNvSpPr>
          <p:nvPr>
            <p:ph idx="1"/>
          </p:nvPr>
        </p:nvSpPr>
        <p:spPr/>
        <p:txBody>
          <a:bodyPr/>
          <a:lstStyle/>
          <a:p>
            <a:pPr eaLnBrk="1" hangingPunct="1"/>
            <a:r>
              <a:rPr lang="zh-CN" altLang="en-US" dirty="0" smtClean="0">
                <a:ea typeface="宋体" pitchFamily="2" charset="-122"/>
              </a:rPr>
              <a:t>撤销信息一般是由订户提出的</a:t>
            </a:r>
            <a:endParaRPr lang="zh-CN" altLang="en-US" dirty="0" smtClean="0">
              <a:ea typeface="宋体" pitchFamily="2" charset="-122"/>
            </a:endParaRPr>
          </a:p>
          <a:p>
            <a:pPr lvl="1" eaLnBrk="1" hangingPunct="1"/>
            <a:r>
              <a:rPr lang="zh-CN" altLang="en-US" dirty="0" smtClean="0">
                <a:ea typeface="宋体" pitchFamily="2" charset="-122"/>
              </a:rPr>
              <a:t>当然，也有可能由</a:t>
            </a:r>
            <a:r>
              <a:rPr lang="en-US" altLang="zh-CN" dirty="0" smtClean="0">
                <a:ea typeface="宋体" pitchFamily="2" charset="-122"/>
              </a:rPr>
              <a:t>CA</a:t>
            </a:r>
            <a:r>
              <a:rPr lang="zh-CN" altLang="en-US" dirty="0" smtClean="0">
                <a:ea typeface="宋体" pitchFamily="2" charset="-122"/>
              </a:rPr>
              <a:t>自己决定</a:t>
            </a:r>
            <a:endParaRPr lang="zh-CN" altLang="en-US" dirty="0" smtClean="0">
              <a:ea typeface="宋体" pitchFamily="2" charset="-122"/>
            </a:endParaRPr>
          </a:p>
          <a:p>
            <a:pPr lvl="2" eaLnBrk="1" hangingPunct="1"/>
            <a:r>
              <a:rPr lang="zh-CN" altLang="en-US" dirty="0" smtClean="0">
                <a:ea typeface="宋体" pitchFamily="2" charset="-122"/>
              </a:rPr>
              <a:t>例如，订户拖欠费用等</a:t>
            </a:r>
            <a:endParaRPr lang="zh-CN" altLang="en-US" dirty="0" smtClean="0">
              <a:ea typeface="宋体" pitchFamily="2" charset="-122"/>
            </a:endParaRPr>
          </a:p>
          <a:p>
            <a:pPr eaLnBrk="1" hangingPunct="1"/>
            <a:r>
              <a:rPr lang="en-US" altLang="zh-CN" dirty="0" smtClean="0">
                <a:ea typeface="宋体" pitchFamily="2" charset="-122"/>
              </a:rPr>
              <a:t>RA</a:t>
            </a:r>
            <a:r>
              <a:rPr lang="zh-CN" altLang="en-US" dirty="0" smtClean="0">
                <a:ea typeface="宋体" pitchFamily="2" charset="-122"/>
              </a:rPr>
              <a:t>负责接收订户的撤销信息</a:t>
            </a:r>
            <a:endParaRPr lang="zh-CN" altLang="en-US" dirty="0" smtClean="0">
              <a:ea typeface="宋体" pitchFamily="2" charset="-122"/>
            </a:endParaRPr>
          </a:p>
          <a:p>
            <a:pPr lvl="1" eaLnBrk="1" hangingPunct="1"/>
            <a:r>
              <a:rPr lang="zh-CN" altLang="en-US" dirty="0" smtClean="0">
                <a:ea typeface="宋体" pitchFamily="2" charset="-122"/>
              </a:rPr>
              <a:t>一般，同样也有经过录入/审核的过程</a:t>
            </a:r>
            <a:endParaRPr lang="zh-CN" altLang="en-US" dirty="0" smtClean="0">
              <a:ea typeface="宋体" pitchFamily="2" charset="-122"/>
            </a:endParaRPr>
          </a:p>
          <a:p>
            <a:pPr lvl="1" eaLnBrk="1" hangingPunct="1"/>
            <a:r>
              <a:rPr lang="zh-CN" altLang="en-US" dirty="0" smtClean="0">
                <a:ea typeface="宋体" pitchFamily="2" charset="-122"/>
              </a:rPr>
              <a:t>防止有人乱撤销，导致他人不能登录服务系统等（拒绝服务攻击）</a:t>
            </a:r>
            <a:endParaRPr lang="zh-CN" altLang="en-US" dirty="0" smtClean="0">
              <a:ea typeface="宋体" pitchFamily="2" charset="-122"/>
            </a:endParaRPr>
          </a:p>
        </p:txBody>
      </p:sp>
      <p:sp>
        <p:nvSpPr>
          <p:cNvPr id="663553" name="灯片编号占位符 5"/>
          <p:cNvSpPr>
            <a:spLocks noGrp="1"/>
          </p:cNvSpPr>
          <p:nvPr>
            <p:ph type="sldNum" sz="quarter" idx="12"/>
          </p:nvPr>
        </p:nvSpPr>
        <p:spPr>
          <a:noFill/>
        </p:spPr>
        <p:txBody>
          <a:bodyPr/>
          <a:lstStyle/>
          <a:p>
            <a:fld id="{74898585-8039-4891-A8D4-292D7BC2CE48}"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1026"/>
          <p:cNvSpPr>
            <a:spLocks noGrp="1" noChangeArrowheads="1"/>
          </p:cNvSpPr>
          <p:nvPr>
            <p:ph type="title"/>
          </p:nvPr>
        </p:nvSpPr>
        <p:spPr/>
        <p:txBody>
          <a:bodyPr/>
          <a:lstStyle/>
          <a:p>
            <a:pPr eaLnBrk="1" hangingPunct="1"/>
            <a:r>
              <a:rPr lang="zh-CN" altLang="en-US" dirty="0" smtClean="0">
                <a:ea typeface="宋体" pitchFamily="2" charset="-122"/>
              </a:rPr>
              <a:t>机密性</a:t>
            </a:r>
            <a:r>
              <a:rPr lang="en-US" altLang="zh-CN" dirty="0" smtClean="0">
                <a:ea typeface="宋体" pitchFamily="2" charset="-122"/>
              </a:rPr>
              <a:t>(</a:t>
            </a:r>
            <a:r>
              <a:rPr lang="zh-CN" altLang="en-US" dirty="0" smtClean="0">
                <a:ea typeface="宋体" pitchFamily="2" charset="-122"/>
              </a:rPr>
              <a:t>保密性</a:t>
            </a:r>
            <a:r>
              <a:rPr lang="en-US" altLang="zh-CN" dirty="0" smtClean="0">
                <a:ea typeface="宋体" pitchFamily="2" charset="-122"/>
              </a:rPr>
              <a:t>)</a:t>
            </a:r>
            <a:endParaRPr lang="zh-CN" altLang="en-US" dirty="0" smtClean="0">
              <a:ea typeface="宋体" pitchFamily="2" charset="-122"/>
            </a:endParaRPr>
          </a:p>
        </p:txBody>
      </p:sp>
      <p:sp>
        <p:nvSpPr>
          <p:cNvPr id="618499" name="Rectangle 1027"/>
          <p:cNvSpPr>
            <a:spLocks noGrp="1" noChangeArrowheads="1"/>
          </p:cNvSpPr>
          <p:nvPr>
            <p:ph idx="1"/>
          </p:nvPr>
        </p:nvSpPr>
        <p:spPr/>
        <p:txBody>
          <a:bodyPr/>
          <a:lstStyle/>
          <a:p>
            <a:pPr eaLnBrk="1" hangingPunct="1"/>
            <a:r>
              <a:rPr lang="en-US" altLang="zh-CN" dirty="0" smtClean="0">
                <a:ea typeface="宋体" pitchFamily="2" charset="-122"/>
              </a:rPr>
              <a:t>Bob</a:t>
            </a:r>
            <a:r>
              <a:rPr lang="zh-CN" altLang="en-US" sz="2800" dirty="0" smtClean="0">
                <a:ea typeface="宋体" pitchFamily="2" charset="-122"/>
              </a:rPr>
              <a:t>要得到</a:t>
            </a:r>
            <a:r>
              <a:rPr lang="en-US" altLang="zh-CN" sz="2800" dirty="0" smtClean="0">
                <a:ea typeface="宋体" pitchFamily="2" charset="-122"/>
              </a:rPr>
              <a:t>Alice</a:t>
            </a:r>
            <a:r>
              <a:rPr lang="zh-CN" altLang="en-US" sz="2800" dirty="0" smtClean="0">
                <a:ea typeface="宋体" pitchFamily="2" charset="-122"/>
              </a:rPr>
              <a:t>的</a:t>
            </a:r>
            <a:r>
              <a:rPr lang="zh-CN" altLang="en-US" sz="2800" dirty="0" smtClean="0">
                <a:ea typeface="宋体" pitchFamily="2" charset="-122"/>
              </a:rPr>
              <a:t>公钥，然后加密信息，发送</a:t>
            </a:r>
            <a:r>
              <a:rPr lang="zh-CN" altLang="en-US" sz="2800" dirty="0" smtClean="0">
                <a:ea typeface="宋体" pitchFamily="2" charset="-122"/>
              </a:rPr>
              <a:t>给</a:t>
            </a:r>
            <a:r>
              <a:rPr lang="en-US" altLang="zh-CN" sz="2800" dirty="0" smtClean="0">
                <a:ea typeface="宋体" pitchFamily="2" charset="-122"/>
              </a:rPr>
              <a:t>Alice</a:t>
            </a:r>
            <a:endParaRPr lang="en-US" altLang="zh-CN" sz="2800" dirty="0" smtClean="0">
              <a:ea typeface="宋体" pitchFamily="2" charset="-122"/>
            </a:endParaRPr>
          </a:p>
          <a:p>
            <a:pPr lvl="1" eaLnBrk="1" hangingPunct="1"/>
            <a:r>
              <a:rPr lang="zh-CN" altLang="en-US" sz="2400" dirty="0" smtClean="0">
                <a:ea typeface="宋体" pitchFamily="2" charset="-122"/>
              </a:rPr>
              <a:t>必须</a:t>
            </a:r>
            <a:r>
              <a:rPr lang="zh-CN" altLang="en-US" sz="2400" dirty="0" smtClean="0">
                <a:ea typeface="宋体" pitchFamily="2" charset="-122"/>
              </a:rPr>
              <a:t>得到</a:t>
            </a:r>
            <a:r>
              <a:rPr lang="en-US" altLang="zh-CN" sz="2400" dirty="0" smtClean="0">
                <a:ea typeface="宋体" pitchFamily="2" charset="-122"/>
              </a:rPr>
              <a:t>Alice</a:t>
            </a:r>
            <a:r>
              <a:rPr lang="zh-CN" altLang="en-US" sz="2400" dirty="0" smtClean="0">
                <a:ea typeface="宋体" pitchFamily="2" charset="-122"/>
              </a:rPr>
              <a:t>的</a:t>
            </a:r>
            <a:r>
              <a:rPr lang="zh-CN" altLang="en-US" sz="2400" dirty="0" smtClean="0">
                <a:ea typeface="宋体" pitchFamily="2" charset="-122"/>
              </a:rPr>
              <a:t>公钥</a:t>
            </a:r>
            <a:endParaRPr lang="zh-CN" altLang="en-US" sz="2400" dirty="0" smtClean="0">
              <a:ea typeface="宋体" pitchFamily="2" charset="-122"/>
            </a:endParaRPr>
          </a:p>
        </p:txBody>
      </p:sp>
      <p:sp>
        <p:nvSpPr>
          <p:cNvPr id="618497" name="灯片编号占位符 5"/>
          <p:cNvSpPr>
            <a:spLocks noGrp="1"/>
          </p:cNvSpPr>
          <p:nvPr>
            <p:ph type="sldNum" sz="quarter" idx="12"/>
          </p:nvPr>
        </p:nvSpPr>
        <p:spPr>
          <a:noFill/>
        </p:spPr>
        <p:txBody>
          <a:bodyPr/>
          <a:lstStyle/>
          <a:p>
            <a:fld id="{BBA37813-1C17-41CD-B2DD-C76625F6452E}" type="slidenum">
              <a:rPr lang="zh-CN" altLang="en-US" smtClean="0">
                <a:ea typeface="宋体" pitchFamily="2" charset="-122"/>
              </a:rPr>
            </a:fld>
            <a:endParaRPr lang="en-US" altLang="zh-CN" smtClean="0">
              <a:ea typeface="宋体" pitchFamily="2" charset="-122"/>
            </a:endParaRPr>
          </a:p>
        </p:txBody>
      </p:sp>
      <p:grpSp>
        <p:nvGrpSpPr>
          <p:cNvPr id="25" name="Group 5"/>
          <p:cNvGrpSpPr/>
          <p:nvPr/>
        </p:nvGrpSpPr>
        <p:grpSpPr bwMode="auto">
          <a:xfrm>
            <a:off x="685800" y="5257800"/>
            <a:ext cx="1371600" cy="1128713"/>
            <a:chOff x="432" y="3312"/>
            <a:chExt cx="864" cy="711"/>
          </a:xfrm>
        </p:grpSpPr>
        <p:pic>
          <p:nvPicPr>
            <p:cNvPr id="26" name="Picture 6" descr="BD06784_"/>
            <p:cNvPicPr>
              <a:picLocks noChangeAspect="1" noChangeArrowheads="1"/>
            </p:cNvPicPr>
            <p:nvPr/>
          </p:nvPicPr>
          <p:blipFill>
            <a:blip r:embed="rId1" cstate="print"/>
            <a:srcRect/>
            <a:stretch>
              <a:fillRect/>
            </a:stretch>
          </p:blipFill>
          <p:spPr bwMode="auto">
            <a:xfrm>
              <a:off x="432" y="3312"/>
              <a:ext cx="528" cy="528"/>
            </a:xfrm>
            <a:prstGeom prst="rect">
              <a:avLst/>
            </a:prstGeom>
            <a:noFill/>
            <a:ln w="9525">
              <a:noFill/>
              <a:miter lim="800000"/>
              <a:headEnd/>
              <a:tailEnd/>
            </a:ln>
          </p:spPr>
        </p:pic>
        <p:sp>
          <p:nvSpPr>
            <p:cNvPr id="27" name="Text Box 7"/>
            <p:cNvSpPr txBox="1">
              <a:spLocks noChangeArrowheads="1"/>
            </p:cNvSpPr>
            <p:nvPr/>
          </p:nvSpPr>
          <p:spPr bwMode="auto">
            <a:xfrm>
              <a:off x="432" y="3792"/>
              <a:ext cx="864" cy="231"/>
            </a:xfrm>
            <a:prstGeom prst="rect">
              <a:avLst/>
            </a:prstGeom>
            <a:noFill/>
            <a:ln w="9525">
              <a:noFill/>
              <a:miter lim="800000"/>
            </a:ln>
          </p:spPr>
          <p:txBody>
            <a:bodyPr>
              <a:spAutoFit/>
            </a:bodyPr>
            <a:lstStyle/>
            <a:p>
              <a:pPr>
                <a:spcBef>
                  <a:spcPct val="50000"/>
                </a:spcBef>
              </a:pPr>
              <a:r>
                <a:rPr lang="en-US" altLang="zh-CN" sz="1800" b="1">
                  <a:solidFill>
                    <a:srgbClr val="0066FF"/>
                  </a:solidFill>
                  <a:latin typeface="Arial" panose="020B0604020202090204" pitchFamily="34" charset="0"/>
                  <a:ea typeface="宋体" pitchFamily="2" charset="-122"/>
                </a:rPr>
                <a:t>Bob</a:t>
              </a:r>
              <a:endParaRPr lang="en-US" altLang="zh-CN" sz="1800" b="1">
                <a:solidFill>
                  <a:srgbClr val="0066FF"/>
                </a:solidFill>
                <a:latin typeface="Arial" panose="020B0604020202090204" pitchFamily="34" charset="0"/>
                <a:ea typeface="宋体" pitchFamily="2" charset="-122"/>
              </a:endParaRPr>
            </a:p>
          </p:txBody>
        </p:sp>
      </p:grpSp>
      <p:grpSp>
        <p:nvGrpSpPr>
          <p:cNvPr id="28" name="Group 8"/>
          <p:cNvGrpSpPr/>
          <p:nvPr/>
        </p:nvGrpSpPr>
        <p:grpSpPr bwMode="auto">
          <a:xfrm>
            <a:off x="7589519" y="3183805"/>
            <a:ext cx="914400" cy="1357313"/>
            <a:chOff x="4944" y="2784"/>
            <a:chExt cx="576" cy="855"/>
          </a:xfrm>
        </p:grpSpPr>
        <p:pic>
          <p:nvPicPr>
            <p:cNvPr id="29" name="Picture 9" descr="ph01650j"/>
            <p:cNvPicPr>
              <a:picLocks noChangeAspect="1" noChangeArrowheads="1"/>
            </p:cNvPicPr>
            <p:nvPr/>
          </p:nvPicPr>
          <p:blipFill>
            <a:blip r:embed="rId2" cstate="print"/>
            <a:srcRect/>
            <a:stretch>
              <a:fillRect/>
            </a:stretch>
          </p:blipFill>
          <p:spPr bwMode="auto">
            <a:xfrm>
              <a:off x="5088" y="2784"/>
              <a:ext cx="411" cy="624"/>
            </a:xfrm>
            <a:prstGeom prst="rect">
              <a:avLst/>
            </a:prstGeom>
            <a:noFill/>
            <a:ln w="9525">
              <a:noFill/>
              <a:miter lim="800000"/>
              <a:headEnd/>
              <a:tailEnd/>
            </a:ln>
          </p:spPr>
        </p:pic>
        <p:sp>
          <p:nvSpPr>
            <p:cNvPr id="30" name="Text Box 10"/>
            <p:cNvSpPr txBox="1">
              <a:spLocks noChangeArrowheads="1"/>
            </p:cNvSpPr>
            <p:nvPr/>
          </p:nvSpPr>
          <p:spPr bwMode="auto">
            <a:xfrm>
              <a:off x="4944" y="3408"/>
              <a:ext cx="576" cy="231"/>
            </a:xfrm>
            <a:prstGeom prst="rect">
              <a:avLst/>
            </a:prstGeom>
            <a:noFill/>
            <a:ln w="9525">
              <a:noFill/>
              <a:miter lim="800000"/>
            </a:ln>
          </p:spPr>
          <p:txBody>
            <a:bodyPr>
              <a:spAutoFit/>
            </a:bodyPr>
            <a:lstStyle/>
            <a:p>
              <a:pPr>
                <a:spcBef>
                  <a:spcPct val="50000"/>
                </a:spcBef>
              </a:pPr>
              <a:r>
                <a:rPr lang="en-US" altLang="zh-CN" sz="1800" b="1">
                  <a:solidFill>
                    <a:srgbClr val="0066FF"/>
                  </a:solidFill>
                  <a:latin typeface="Arial" panose="020B0604020202090204" pitchFamily="34" charset="0"/>
                  <a:ea typeface="宋体" pitchFamily="2" charset="-122"/>
                </a:rPr>
                <a:t>Alice</a:t>
              </a:r>
              <a:endParaRPr lang="en-US" altLang="zh-CN" sz="1800" b="1">
                <a:solidFill>
                  <a:srgbClr val="0066FF"/>
                </a:solidFill>
                <a:latin typeface="Arial" panose="020B0604020202090204" pitchFamily="34" charset="0"/>
                <a:ea typeface="宋体" pitchFamily="2" charset="-122"/>
              </a:endParaRPr>
            </a:p>
          </p:txBody>
        </p:sp>
      </p:grpSp>
      <p:sp>
        <p:nvSpPr>
          <p:cNvPr id="31" name="Text Box 14"/>
          <p:cNvSpPr txBox="1">
            <a:spLocks noChangeArrowheads="1"/>
          </p:cNvSpPr>
          <p:nvPr/>
        </p:nvSpPr>
        <p:spPr bwMode="auto">
          <a:xfrm>
            <a:off x="228600" y="4876800"/>
            <a:ext cx="1371600" cy="366713"/>
          </a:xfrm>
          <a:prstGeom prst="rect">
            <a:avLst/>
          </a:prstGeom>
          <a:noFill/>
          <a:ln w="9525">
            <a:noFill/>
            <a:miter lim="800000"/>
          </a:ln>
        </p:spPr>
        <p:txBody>
          <a:bodyPr>
            <a:spAutoFit/>
          </a:bodyPr>
          <a:lstStyle/>
          <a:p>
            <a:pPr>
              <a:spcBef>
                <a:spcPct val="50000"/>
              </a:spcBef>
            </a:pPr>
            <a:r>
              <a:rPr lang="en-US" altLang="zh-CN" sz="1800" b="1" dirty="0" smtClean="0">
                <a:solidFill>
                  <a:schemeClr val="hlink"/>
                </a:solidFill>
                <a:latin typeface="Arial" panose="020B0604020202090204" pitchFamily="34" charset="0"/>
                <a:ea typeface="宋体" pitchFamily="2" charset="-122"/>
              </a:rPr>
              <a:t>I’m Bob</a:t>
            </a:r>
            <a:endParaRPr lang="en-US" altLang="zh-CN" sz="1800" b="1" dirty="0">
              <a:solidFill>
                <a:schemeClr val="hlink"/>
              </a:solidFill>
              <a:latin typeface="Arial" panose="020B0604020202090204" pitchFamily="34" charset="0"/>
              <a:ea typeface="宋体" pitchFamily="2" charset="-122"/>
            </a:endParaRPr>
          </a:p>
        </p:txBody>
      </p:sp>
      <p:grpSp>
        <p:nvGrpSpPr>
          <p:cNvPr id="32" name="Group 15"/>
          <p:cNvGrpSpPr/>
          <p:nvPr/>
        </p:nvGrpSpPr>
        <p:grpSpPr bwMode="auto">
          <a:xfrm>
            <a:off x="304800" y="3910632"/>
            <a:ext cx="1905000" cy="598488"/>
            <a:chOff x="480" y="1632"/>
            <a:chExt cx="1200" cy="377"/>
          </a:xfrm>
        </p:grpSpPr>
        <p:pic>
          <p:nvPicPr>
            <p:cNvPr id="33" name="Picture 16" descr="key-green"/>
            <p:cNvPicPr>
              <a:picLocks noChangeAspect="1" noChangeArrowheads="1"/>
            </p:cNvPicPr>
            <p:nvPr/>
          </p:nvPicPr>
          <p:blipFill>
            <a:blip r:embed="rId3" cstate="print"/>
            <a:srcRect/>
            <a:stretch>
              <a:fillRect/>
            </a:stretch>
          </p:blipFill>
          <p:spPr bwMode="auto">
            <a:xfrm>
              <a:off x="672" y="1872"/>
              <a:ext cx="332" cy="137"/>
            </a:xfrm>
            <a:prstGeom prst="rect">
              <a:avLst/>
            </a:prstGeom>
            <a:noFill/>
            <a:ln w="9525">
              <a:noFill/>
              <a:miter lim="800000"/>
              <a:headEnd/>
              <a:tailEnd/>
            </a:ln>
          </p:spPr>
        </p:pic>
        <p:sp>
          <p:nvSpPr>
            <p:cNvPr id="34" name="Text Box 17"/>
            <p:cNvSpPr txBox="1">
              <a:spLocks noChangeArrowheads="1"/>
            </p:cNvSpPr>
            <p:nvPr/>
          </p:nvSpPr>
          <p:spPr bwMode="auto">
            <a:xfrm>
              <a:off x="480" y="1632"/>
              <a:ext cx="1200" cy="231"/>
            </a:xfrm>
            <a:prstGeom prst="rect">
              <a:avLst/>
            </a:prstGeom>
            <a:noFill/>
            <a:ln w="12700">
              <a:noFill/>
              <a:miter lim="800000"/>
              <a:headEnd type="none" w="sm" len="sm"/>
              <a:tailEnd type="none" w="sm" len="sm"/>
            </a:ln>
          </p:spPr>
          <p:txBody>
            <a:bodyPr>
              <a:spAutoFit/>
            </a:bodyPr>
            <a:lstStyle/>
            <a:p>
              <a:pPr>
                <a:spcBef>
                  <a:spcPct val="50000"/>
                </a:spcBef>
              </a:pPr>
              <a:r>
                <a:rPr lang="en-US" altLang="zh-CN" sz="1800" b="1">
                  <a:solidFill>
                    <a:srgbClr val="FF7C80"/>
                  </a:solidFill>
                  <a:latin typeface="Arial" panose="020B0604020202090204" pitchFamily="34" charset="0"/>
                  <a:ea typeface="宋体" pitchFamily="2" charset="-122"/>
                </a:rPr>
                <a:t>Alice</a:t>
              </a:r>
              <a:r>
                <a:rPr lang="zh-CN" altLang="en-US" sz="1800" b="1">
                  <a:solidFill>
                    <a:srgbClr val="FF7C80"/>
                  </a:solidFill>
                  <a:latin typeface="Arial" panose="020B0604020202090204" pitchFamily="34" charset="0"/>
                  <a:ea typeface="宋体" pitchFamily="2" charset="-122"/>
                </a:rPr>
                <a:t>的公钥</a:t>
              </a:r>
              <a:endParaRPr lang="zh-CN" altLang="en-US" sz="1800" b="1">
                <a:solidFill>
                  <a:srgbClr val="FF7C80"/>
                </a:solidFill>
                <a:latin typeface="Arial" panose="020B0604020202090204" pitchFamily="34" charset="0"/>
                <a:ea typeface="宋体" pitchFamily="2" charset="-122"/>
              </a:endParaRPr>
            </a:p>
          </p:txBody>
        </p:sp>
      </p:grpSp>
      <p:sp>
        <p:nvSpPr>
          <p:cNvPr id="35" name="Line 18"/>
          <p:cNvSpPr>
            <a:spLocks noChangeShapeType="1"/>
          </p:cNvSpPr>
          <p:nvPr/>
        </p:nvSpPr>
        <p:spPr bwMode="auto">
          <a:xfrm>
            <a:off x="914400" y="4602199"/>
            <a:ext cx="0" cy="274602"/>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36" name="Line 20"/>
          <p:cNvSpPr>
            <a:spLocks noChangeShapeType="1"/>
          </p:cNvSpPr>
          <p:nvPr/>
        </p:nvSpPr>
        <p:spPr bwMode="auto">
          <a:xfrm>
            <a:off x="1447800" y="5029200"/>
            <a:ext cx="381000" cy="3048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37" name="Text Box 22"/>
          <p:cNvSpPr txBox="1">
            <a:spLocks noChangeArrowheads="1"/>
          </p:cNvSpPr>
          <p:nvPr/>
        </p:nvSpPr>
        <p:spPr bwMode="auto">
          <a:xfrm>
            <a:off x="1600200" y="5334000"/>
            <a:ext cx="1600200" cy="366713"/>
          </a:xfrm>
          <a:prstGeom prst="rect">
            <a:avLst/>
          </a:prstGeom>
          <a:noFill/>
          <a:ln w="9525">
            <a:noFill/>
            <a:miter lim="800000"/>
          </a:ln>
        </p:spPr>
        <p:txBody>
          <a:bodyPr>
            <a:spAutoFit/>
          </a:bodyPr>
          <a:lstStyle/>
          <a:p>
            <a:pPr>
              <a:spcBef>
                <a:spcPct val="50000"/>
              </a:spcBef>
            </a:pPr>
            <a:r>
              <a:rPr lang="en-US" altLang="zh-CN" sz="1800" b="1">
                <a:solidFill>
                  <a:srgbClr val="0066FF"/>
                </a:solidFill>
                <a:latin typeface="Arial" panose="020B0604020202090204" pitchFamily="34" charset="0"/>
                <a:ea typeface="宋体" pitchFamily="2" charset="-122"/>
              </a:rPr>
              <a:t>×％＃￥）（</a:t>
            </a:r>
            <a:endParaRPr lang="en-US" altLang="zh-CN" sz="1800" b="1">
              <a:solidFill>
                <a:srgbClr val="0066FF"/>
              </a:solidFill>
              <a:latin typeface="Arial" panose="020B0604020202090204" pitchFamily="34" charset="0"/>
              <a:ea typeface="宋体" pitchFamily="2" charset="-122"/>
            </a:endParaRPr>
          </a:p>
        </p:txBody>
      </p:sp>
      <p:sp>
        <p:nvSpPr>
          <p:cNvPr id="38" name="Line 23"/>
          <p:cNvSpPr>
            <a:spLocks noChangeShapeType="1"/>
          </p:cNvSpPr>
          <p:nvPr/>
        </p:nvSpPr>
        <p:spPr bwMode="auto">
          <a:xfrm flipV="1">
            <a:off x="2667000" y="3994224"/>
            <a:ext cx="4495800" cy="1796975"/>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39" name="Text Box 27"/>
          <p:cNvSpPr txBox="1">
            <a:spLocks noChangeArrowheads="1"/>
          </p:cNvSpPr>
          <p:nvPr/>
        </p:nvSpPr>
        <p:spPr bwMode="auto">
          <a:xfrm>
            <a:off x="1591408" y="5341551"/>
            <a:ext cx="1600200" cy="366713"/>
          </a:xfrm>
          <a:prstGeom prst="rect">
            <a:avLst/>
          </a:prstGeom>
          <a:noFill/>
          <a:ln w="9525">
            <a:noFill/>
            <a:miter lim="800000"/>
          </a:ln>
        </p:spPr>
        <p:txBody>
          <a:bodyPr>
            <a:spAutoFit/>
          </a:bodyPr>
          <a:lstStyle/>
          <a:p>
            <a:pPr>
              <a:spcBef>
                <a:spcPct val="50000"/>
              </a:spcBef>
            </a:pPr>
            <a:r>
              <a:rPr lang="en-US" altLang="zh-CN" sz="1800" b="1" dirty="0">
                <a:solidFill>
                  <a:srgbClr val="0066FF"/>
                </a:solidFill>
                <a:latin typeface="Arial" panose="020B0604020202090204" pitchFamily="34" charset="0"/>
                <a:ea typeface="宋体" pitchFamily="2" charset="-122"/>
              </a:rPr>
              <a:t>×％＃￥）（</a:t>
            </a:r>
            <a:endParaRPr lang="en-US" altLang="zh-CN" sz="1800" b="1" dirty="0">
              <a:solidFill>
                <a:srgbClr val="0066FF"/>
              </a:solidFill>
              <a:latin typeface="Arial" panose="020B0604020202090204" pitchFamily="34" charset="0"/>
              <a:ea typeface="宋体" pitchFamily="2" charset="-122"/>
            </a:endParaRPr>
          </a:p>
        </p:txBody>
      </p:sp>
      <p:grpSp>
        <p:nvGrpSpPr>
          <p:cNvPr id="40" name="Group 28"/>
          <p:cNvGrpSpPr/>
          <p:nvPr/>
        </p:nvGrpSpPr>
        <p:grpSpPr bwMode="auto">
          <a:xfrm>
            <a:off x="7010400" y="2636912"/>
            <a:ext cx="1143000" cy="366713"/>
            <a:chOff x="1776" y="3840"/>
            <a:chExt cx="720" cy="231"/>
          </a:xfrm>
        </p:grpSpPr>
        <p:sp>
          <p:nvSpPr>
            <p:cNvPr id="41" name="Text Box 29"/>
            <p:cNvSpPr txBox="1">
              <a:spLocks noChangeArrowheads="1"/>
            </p:cNvSpPr>
            <p:nvPr/>
          </p:nvSpPr>
          <p:spPr bwMode="auto">
            <a:xfrm>
              <a:off x="1776" y="3840"/>
              <a:ext cx="480" cy="231"/>
            </a:xfrm>
            <a:prstGeom prst="rect">
              <a:avLst/>
            </a:prstGeom>
            <a:noFill/>
            <a:ln w="12700">
              <a:noFill/>
              <a:miter lim="800000"/>
              <a:headEnd type="none" w="sm" len="sm"/>
              <a:tailEnd type="none" w="sm" len="sm"/>
            </a:ln>
          </p:spPr>
          <p:txBody>
            <a:bodyPr>
              <a:spAutoFit/>
            </a:bodyPr>
            <a:lstStyle/>
            <a:p>
              <a:pPr>
                <a:spcBef>
                  <a:spcPct val="50000"/>
                </a:spcBef>
              </a:pPr>
              <a:r>
                <a:rPr lang="zh-CN" altLang="en-US" sz="1800" b="1">
                  <a:solidFill>
                    <a:srgbClr val="FF7C80"/>
                  </a:solidFill>
                  <a:latin typeface="Arial" panose="020B0604020202090204" pitchFamily="34" charset="0"/>
                  <a:ea typeface="宋体" pitchFamily="2" charset="-122"/>
                </a:rPr>
                <a:t>私钥</a:t>
              </a:r>
              <a:endParaRPr lang="zh-CN" altLang="en-US" sz="1800" b="1">
                <a:solidFill>
                  <a:srgbClr val="FF7C80"/>
                </a:solidFill>
                <a:latin typeface="Arial" panose="020B0604020202090204" pitchFamily="34" charset="0"/>
                <a:ea typeface="宋体" pitchFamily="2" charset="-122"/>
              </a:endParaRPr>
            </a:p>
          </p:txBody>
        </p:sp>
        <p:pic>
          <p:nvPicPr>
            <p:cNvPr id="42" name="Picture 30" descr="redkey"/>
            <p:cNvPicPr>
              <a:picLocks noChangeAspect="1" noChangeArrowheads="1"/>
            </p:cNvPicPr>
            <p:nvPr/>
          </p:nvPicPr>
          <p:blipFill>
            <a:blip r:embed="rId4" cstate="print"/>
            <a:srcRect/>
            <a:stretch>
              <a:fillRect/>
            </a:stretch>
          </p:blipFill>
          <p:spPr bwMode="auto">
            <a:xfrm flipV="1">
              <a:off x="2160" y="3888"/>
              <a:ext cx="336" cy="152"/>
            </a:xfrm>
            <a:prstGeom prst="rect">
              <a:avLst/>
            </a:prstGeom>
            <a:noFill/>
            <a:ln w="9525">
              <a:noFill/>
              <a:miter lim="800000"/>
              <a:headEnd/>
              <a:tailEnd/>
            </a:ln>
          </p:spPr>
        </p:pic>
      </p:grpSp>
      <p:sp>
        <p:nvSpPr>
          <p:cNvPr id="43" name="Line 31"/>
          <p:cNvSpPr>
            <a:spLocks noChangeShapeType="1"/>
          </p:cNvSpPr>
          <p:nvPr/>
        </p:nvSpPr>
        <p:spPr bwMode="auto">
          <a:xfrm flipH="1">
            <a:off x="7162800" y="3094112"/>
            <a:ext cx="152400" cy="6096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44" name="Text Box 32"/>
          <p:cNvSpPr txBox="1">
            <a:spLocks noChangeArrowheads="1"/>
          </p:cNvSpPr>
          <p:nvPr/>
        </p:nvSpPr>
        <p:spPr bwMode="auto">
          <a:xfrm>
            <a:off x="7391400" y="4770512"/>
            <a:ext cx="1371600" cy="366713"/>
          </a:xfrm>
          <a:prstGeom prst="rect">
            <a:avLst/>
          </a:prstGeom>
          <a:noFill/>
          <a:ln w="9525">
            <a:noFill/>
            <a:miter lim="800000"/>
          </a:ln>
        </p:spPr>
        <p:txBody>
          <a:bodyPr>
            <a:spAutoFit/>
          </a:bodyPr>
          <a:lstStyle/>
          <a:p>
            <a:pPr>
              <a:spcBef>
                <a:spcPct val="50000"/>
              </a:spcBef>
            </a:pPr>
            <a:r>
              <a:rPr lang="en-US" altLang="zh-CN" sz="1800" b="1" dirty="0" smtClean="0">
                <a:solidFill>
                  <a:schemeClr val="hlink"/>
                </a:solidFill>
                <a:latin typeface="Arial" panose="020B0604020202090204" pitchFamily="34" charset="0"/>
                <a:ea typeface="宋体" pitchFamily="2" charset="-122"/>
              </a:rPr>
              <a:t>I’m Bob</a:t>
            </a:r>
            <a:endParaRPr lang="en-US" altLang="zh-CN" sz="1800" b="1" dirty="0">
              <a:solidFill>
                <a:schemeClr val="hlink"/>
              </a:solidFill>
              <a:latin typeface="Arial" panose="020B0604020202090204" pitchFamily="34" charset="0"/>
              <a:ea typeface="宋体" pitchFamily="2" charset="-122"/>
            </a:endParaRPr>
          </a:p>
        </p:txBody>
      </p:sp>
      <p:sp>
        <p:nvSpPr>
          <p:cNvPr id="45" name="Line 33"/>
          <p:cNvSpPr>
            <a:spLocks noChangeShapeType="1"/>
          </p:cNvSpPr>
          <p:nvPr/>
        </p:nvSpPr>
        <p:spPr bwMode="auto">
          <a:xfrm>
            <a:off x="7315200" y="4084712"/>
            <a:ext cx="304800" cy="6858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subTnLst>
                                    <p:animClr clrSpc="rgb" dir="cw">
                                      <p:cBhvr override="childStyle">
                                        <p:cTn dur="1" fill="hold" display="0" masterRel="nextClick" afterEffect="1"/>
                                        <p:tgtEl>
                                          <p:spTgt spid="35"/>
                                        </p:tgtEl>
                                        <p:attrNameLst>
                                          <p:attrName>ppt_c</p:attrName>
                                        </p:attrNameLst>
                                      </p:cBhvr>
                                      <p:to>
                                        <a:srgbClr val="FF99FF"/>
                                      </p:to>
                                    </p:animClr>
                                  </p:sub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500"/>
                                        <p:tgtEl>
                                          <p:spTgt spid="36"/>
                                        </p:tgtEl>
                                      </p:cBhvr>
                                    </p:animEffect>
                                  </p:childTnLst>
                                  <p:subTnLst>
                                    <p:animClr clrSpc="rgb" dir="cw">
                                      <p:cBhvr override="childStyle">
                                        <p:cTn dur="1" fill="hold" display="0" masterRel="nextClick" afterEffect="1"/>
                                        <p:tgtEl>
                                          <p:spTgt spid="36"/>
                                        </p:tgtEl>
                                        <p:attrNameLst>
                                          <p:attrName>ppt_c</p:attrName>
                                        </p:attrNameLst>
                                      </p:cBhvr>
                                      <p:to>
                                        <a:srgbClr val="FF99FF"/>
                                      </p:to>
                                    </p:animClr>
                                  </p:sub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dissolve">
                                      <p:cBhvr>
                                        <p:cTn id="24" dur="500"/>
                                        <p:tgtEl>
                                          <p:spTgt spid="3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dissolve">
                                      <p:cBhvr>
                                        <p:cTn id="28" dur="500"/>
                                        <p:tgtEl>
                                          <p:spTgt spid="38"/>
                                        </p:tgtEl>
                                      </p:cBhvr>
                                    </p:animEffect>
                                  </p:childTnLst>
                                  <p:subTnLst>
                                    <p:animClr clrSpc="rgb" dir="cw">
                                      <p:cBhvr override="childStyle">
                                        <p:cTn dur="1" fill="hold" display="0" masterRel="nextClick" afterEffect="1"/>
                                        <p:tgtEl>
                                          <p:spTgt spid="38"/>
                                        </p:tgtEl>
                                        <p:attrNameLst>
                                          <p:attrName>ppt_c</p:attrName>
                                        </p:attrNameLst>
                                      </p:cBhvr>
                                      <p:to>
                                        <a:srgbClr val="FF99FF"/>
                                      </p:to>
                                    </p:animClr>
                                  </p:subTnLst>
                                </p:cTn>
                              </p:par>
                            </p:childTnLst>
                          </p:cTn>
                        </p:par>
                        <p:par>
                          <p:cTn id="29" fill="hold">
                            <p:stCondLst>
                              <p:cond delay="3000"/>
                            </p:stCondLst>
                            <p:childTnLst>
                              <p:par>
                                <p:cTn id="30" presetID="1" presetClass="entr" presetSubtype="0" fill="hold" grpId="1" nodeType="after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childTnLst>
                          </p:cTn>
                        </p:par>
                        <p:par>
                          <p:cTn id="32" fill="hold">
                            <p:stCondLst>
                              <p:cond delay="3000"/>
                            </p:stCondLst>
                            <p:childTnLst>
                              <p:par>
                                <p:cTn id="33" presetID="0" presetClass="path" presetSubtype="0" accel="50000" decel="50000" fill="hold" grpId="0" nodeType="afterEffect">
                                  <p:stCondLst>
                                    <p:cond delay="0"/>
                                  </p:stCondLst>
                                  <p:childTnLst>
                                    <p:animMotion origin="layout" path="M -0.00122 -0.00209 L 0.47708 -0.24144 " pathEditMode="relative" ptsTypes="AA">
                                      <p:cBhvr>
                                        <p:cTn id="34" dur="2000" fill="hold"/>
                                        <p:tgtEl>
                                          <p:spTgt spid="39"/>
                                        </p:tgtEl>
                                        <p:attrNameLst>
                                          <p:attrName>ppt_x</p:attrName>
                                          <p:attrName>ppt_y</p:attrName>
                                        </p:attrNameLst>
                                      </p:cBhvr>
                                    </p:animMotion>
                                  </p:childTnLst>
                                </p:cTn>
                              </p:par>
                            </p:childTnLst>
                          </p:cTn>
                        </p:par>
                        <p:par>
                          <p:cTn id="35" fill="hold">
                            <p:stCondLst>
                              <p:cond delay="5000"/>
                            </p:stCondLst>
                            <p:childTnLst>
                              <p:par>
                                <p:cTn id="36" presetID="1" presetClass="entr" presetSubtype="0" fill="hold" nodeType="afterEffect">
                                  <p:stCondLst>
                                    <p:cond delay="0"/>
                                  </p:stCondLst>
                                  <p:childTnLst>
                                    <p:set>
                                      <p:cBhvr>
                                        <p:cTn id="37" dur="1" fill="hold">
                                          <p:stCondLst>
                                            <p:cond delay="499"/>
                                          </p:stCondLst>
                                        </p:cTn>
                                        <p:tgtEl>
                                          <p:spTgt spid="40"/>
                                        </p:tgtEl>
                                        <p:attrNameLst>
                                          <p:attrName>style.visibility</p:attrName>
                                        </p:attrNameLst>
                                      </p:cBhvr>
                                      <p:to>
                                        <p:strVal val="visible"/>
                                      </p:to>
                                    </p:set>
                                  </p:childTnLst>
                                </p:cTn>
                              </p:par>
                            </p:childTnLst>
                          </p:cTn>
                        </p:par>
                        <p:par>
                          <p:cTn id="38" fill="hold">
                            <p:stCondLst>
                              <p:cond delay="5500"/>
                            </p:stCondLst>
                            <p:childTnLst>
                              <p:par>
                                <p:cTn id="39" presetID="9"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subTnLst>
                                    <p:animClr clrSpc="rgb" dir="cw">
                                      <p:cBhvr override="childStyle">
                                        <p:cTn dur="1" fill="hold" display="0" masterRel="nextClick" afterEffect="1"/>
                                        <p:tgtEl>
                                          <p:spTgt spid="43"/>
                                        </p:tgtEl>
                                        <p:attrNameLst>
                                          <p:attrName>ppt_c</p:attrName>
                                        </p:attrNameLst>
                                      </p:cBhvr>
                                      <p:to>
                                        <a:srgbClr val="FF99FF"/>
                                      </p:to>
                                    </p:animClr>
                                  </p:subTnLst>
                                </p:cTn>
                              </p:par>
                            </p:childTnLst>
                          </p:cTn>
                        </p:par>
                        <p:par>
                          <p:cTn id="42" fill="hold">
                            <p:stCondLst>
                              <p:cond delay="6000"/>
                            </p:stCondLst>
                            <p:childTnLst>
                              <p:par>
                                <p:cTn id="43" presetID="9" presetClass="entr" presetSubtype="0"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dissolve">
                                      <p:cBhvr>
                                        <p:cTn id="45" dur="500"/>
                                        <p:tgtEl>
                                          <p:spTgt spid="45"/>
                                        </p:tgtEl>
                                      </p:cBhvr>
                                    </p:animEffect>
                                  </p:childTnLst>
                                  <p:subTnLst>
                                    <p:animClr clrSpc="rgb" dir="cw">
                                      <p:cBhvr override="childStyle">
                                        <p:cTn dur="1" fill="hold" display="0" masterRel="nextClick" afterEffect="1"/>
                                        <p:tgtEl>
                                          <p:spTgt spid="45"/>
                                        </p:tgtEl>
                                        <p:attrNameLst>
                                          <p:attrName>ppt_c</p:attrName>
                                        </p:attrNameLst>
                                      </p:cBhvr>
                                      <p:to>
                                        <a:srgbClr val="FF99FF"/>
                                      </p:to>
                                    </p:animClr>
                                  </p:subTnLst>
                                </p:cTn>
                              </p:par>
                            </p:childTnLst>
                          </p:cTn>
                        </p:par>
                        <p:par>
                          <p:cTn id="46" fill="hold">
                            <p:stCondLst>
                              <p:cond delay="6500"/>
                            </p:stCondLst>
                            <p:childTnLst>
                              <p:par>
                                <p:cTn id="47" presetID="9"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dissolve">
                                      <p:cBhvr>
                                        <p:cTn id="4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5" grpId="0" animBg="1"/>
      <p:bldP spid="36" grpId="0" animBg="1"/>
      <p:bldP spid="37" grpId="0" autoUpdateAnimBg="0"/>
      <p:bldP spid="38" grpId="0" animBg="1"/>
      <p:bldP spid="39" grpId="0"/>
      <p:bldP spid="39" grpId="1"/>
      <p:bldP spid="43" grpId="0" animBg="1"/>
      <p:bldP spid="44" grpId="0" autoUpdateAnimBg="0"/>
      <p:bldP spid="4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pPr eaLnBrk="1" hangingPunct="1"/>
            <a:r>
              <a:rPr lang="zh-CN" altLang="en-US" smtClean="0">
                <a:ea typeface="宋体" pitchFamily="2" charset="-122"/>
              </a:rPr>
              <a:t>撤销流程</a:t>
            </a:r>
            <a:endParaRPr lang="zh-CN" altLang="en-US" smtClean="0">
              <a:ea typeface="宋体" pitchFamily="2" charset="-122"/>
            </a:endParaRPr>
          </a:p>
        </p:txBody>
      </p:sp>
      <p:sp>
        <p:nvSpPr>
          <p:cNvPr id="664579" name="Rectangle 3"/>
          <p:cNvSpPr>
            <a:spLocks noGrp="1" noChangeArrowheads="1"/>
          </p:cNvSpPr>
          <p:nvPr>
            <p:ph idx="1"/>
          </p:nvPr>
        </p:nvSpPr>
        <p:spPr/>
        <p:txBody>
          <a:bodyPr/>
          <a:lstStyle/>
          <a:p>
            <a:r>
              <a:rPr lang="zh-CN" altLang="en-US" dirty="0" smtClean="0">
                <a:ea typeface="宋体" pitchFamily="2" charset="-122"/>
              </a:rPr>
              <a:t>订户向</a:t>
            </a:r>
            <a:r>
              <a:rPr lang="en-US" altLang="zh-CN" dirty="0" smtClean="0">
                <a:ea typeface="宋体" pitchFamily="2" charset="-122"/>
              </a:rPr>
              <a:t>RA</a:t>
            </a:r>
            <a:r>
              <a:rPr lang="zh-CN" altLang="en-US" dirty="0" smtClean="0">
                <a:ea typeface="宋体" pitchFamily="2" charset="-122"/>
              </a:rPr>
              <a:t>录入员提出请求，要求撤销某证书</a:t>
            </a:r>
            <a:endParaRPr lang="zh-CN" altLang="en-US" dirty="0" smtClean="0">
              <a:ea typeface="宋体" pitchFamily="2" charset="-122"/>
            </a:endParaRPr>
          </a:p>
          <a:p>
            <a:r>
              <a:rPr lang="zh-CN" altLang="en-US" dirty="0" smtClean="0">
                <a:ea typeface="宋体" pitchFamily="2" charset="-122"/>
              </a:rPr>
              <a:t>录入员将请求录入到</a:t>
            </a:r>
            <a:r>
              <a:rPr lang="en-US" altLang="zh-CN" dirty="0" smtClean="0">
                <a:ea typeface="宋体" pitchFamily="2" charset="-122"/>
              </a:rPr>
              <a:t>RA</a:t>
            </a:r>
            <a:r>
              <a:rPr lang="zh-CN" altLang="en-US" dirty="0" smtClean="0">
                <a:ea typeface="宋体" pitchFamily="2" charset="-122"/>
              </a:rPr>
              <a:t>系统中</a:t>
            </a:r>
            <a:endParaRPr lang="zh-CN" altLang="en-US" dirty="0" smtClean="0">
              <a:ea typeface="宋体" pitchFamily="2" charset="-122"/>
            </a:endParaRPr>
          </a:p>
          <a:p>
            <a:r>
              <a:rPr lang="zh-CN" altLang="en-US" dirty="0" smtClean="0">
                <a:ea typeface="宋体" pitchFamily="2" charset="-122"/>
              </a:rPr>
              <a:t>审核员审核请求</a:t>
            </a:r>
            <a:endParaRPr lang="zh-CN" altLang="en-US" dirty="0" smtClean="0">
              <a:ea typeface="宋体" pitchFamily="2" charset="-122"/>
            </a:endParaRPr>
          </a:p>
          <a:p>
            <a:r>
              <a:rPr lang="zh-CN" altLang="en-US" dirty="0" smtClean="0">
                <a:ea typeface="宋体" pitchFamily="2" charset="-122"/>
              </a:rPr>
              <a:t>审核通过后，告知</a:t>
            </a:r>
            <a:r>
              <a:rPr lang="en-US" altLang="zh-CN" dirty="0" smtClean="0">
                <a:ea typeface="宋体" pitchFamily="2" charset="-122"/>
              </a:rPr>
              <a:t>CA</a:t>
            </a:r>
            <a:endParaRPr lang="en-US" altLang="zh-CN" dirty="0" smtClean="0">
              <a:ea typeface="宋体" pitchFamily="2" charset="-122"/>
            </a:endParaRPr>
          </a:p>
          <a:p>
            <a:r>
              <a:rPr lang="zh-CN" altLang="en-US" dirty="0" smtClean="0">
                <a:ea typeface="宋体" pitchFamily="2" charset="-122"/>
              </a:rPr>
              <a:t>被撤销证书的信息应该被放到</a:t>
            </a:r>
            <a:r>
              <a:rPr lang="en-US" altLang="zh-CN" dirty="0" smtClean="0">
                <a:ea typeface="宋体" pitchFamily="2" charset="-122"/>
              </a:rPr>
              <a:t>CRL</a:t>
            </a:r>
            <a:r>
              <a:rPr lang="zh-CN" altLang="en-US" dirty="0" smtClean="0">
                <a:ea typeface="宋体" pitchFamily="2" charset="-122"/>
              </a:rPr>
              <a:t>中</a:t>
            </a:r>
            <a:endParaRPr lang="en-US" altLang="zh-CN" dirty="0" smtClean="0">
              <a:ea typeface="宋体" pitchFamily="2" charset="-122"/>
            </a:endParaRPr>
          </a:p>
          <a:p>
            <a:pPr lvl="1"/>
            <a:r>
              <a:rPr lang="en-US" altLang="zh-CN" dirty="0" smtClean="0">
                <a:ea typeface="宋体" pitchFamily="2" charset="-122"/>
              </a:rPr>
              <a:t>Certificate Revocation List</a:t>
            </a:r>
            <a:r>
              <a:rPr lang="zh-CN" altLang="en-US" dirty="0" smtClean="0">
                <a:ea typeface="宋体" pitchFamily="2" charset="-122"/>
              </a:rPr>
              <a:t>，证书撤销列表</a:t>
            </a:r>
            <a:endParaRPr lang="en-US" altLang="zh-CN" dirty="0" smtClean="0">
              <a:ea typeface="宋体" pitchFamily="2" charset="-122"/>
            </a:endParaRPr>
          </a:p>
          <a:p>
            <a:pPr lvl="2"/>
            <a:r>
              <a:rPr lang="zh-CN" altLang="en-US" dirty="0" smtClean="0">
                <a:ea typeface="宋体" pitchFamily="2" charset="-122"/>
              </a:rPr>
              <a:t>包含当前所有被撤销证书的信息</a:t>
            </a:r>
            <a:endParaRPr lang="en-US" altLang="zh-CN" dirty="0" smtClean="0">
              <a:ea typeface="宋体" pitchFamily="2" charset="-122"/>
            </a:endParaRPr>
          </a:p>
          <a:p>
            <a:pPr lvl="2" eaLnBrk="1" hangingPunct="1"/>
            <a:endParaRPr lang="zh-CN" altLang="en-US" dirty="0" smtClean="0">
              <a:ea typeface="宋体" pitchFamily="2" charset="-122"/>
            </a:endParaRPr>
          </a:p>
        </p:txBody>
      </p:sp>
      <p:sp>
        <p:nvSpPr>
          <p:cNvPr id="664577" name="灯片编号占位符 5"/>
          <p:cNvSpPr>
            <a:spLocks noGrp="1"/>
          </p:cNvSpPr>
          <p:nvPr>
            <p:ph type="sldNum" sz="quarter" idx="12"/>
          </p:nvPr>
        </p:nvSpPr>
        <p:spPr>
          <a:noFill/>
        </p:spPr>
        <p:txBody>
          <a:bodyPr/>
          <a:lstStyle/>
          <a:p>
            <a:fld id="{A00DEADB-E00A-4F45-AA06-42FAE502BF55}"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457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pPr eaLnBrk="1" hangingPunct="1"/>
            <a:r>
              <a:rPr lang="zh-CN" altLang="en-US" smtClean="0">
                <a:ea typeface="宋体" pitchFamily="2" charset="-122"/>
              </a:rPr>
              <a:t>公开撤销信息</a:t>
            </a:r>
            <a:endParaRPr lang="zh-CN" altLang="en-US" smtClean="0">
              <a:ea typeface="宋体" pitchFamily="2" charset="-122"/>
            </a:endParaRPr>
          </a:p>
        </p:txBody>
      </p:sp>
      <p:sp>
        <p:nvSpPr>
          <p:cNvPr id="665603" name="Rectangle 3"/>
          <p:cNvSpPr>
            <a:spLocks noGrp="1" noChangeArrowheads="1"/>
          </p:cNvSpPr>
          <p:nvPr>
            <p:ph idx="1"/>
          </p:nvPr>
        </p:nvSpPr>
        <p:spPr/>
        <p:txBody>
          <a:bodyPr/>
          <a:lstStyle/>
          <a:p>
            <a:pPr eaLnBrk="1" hangingPunct="1"/>
            <a:r>
              <a:rPr lang="zh-CN" altLang="en-US" smtClean="0">
                <a:ea typeface="宋体" pitchFamily="2" charset="-122"/>
              </a:rPr>
              <a:t>显然，撤销信息必须公开</a:t>
            </a:r>
            <a:endParaRPr lang="zh-CN" altLang="en-US" smtClean="0">
              <a:ea typeface="宋体" pitchFamily="2" charset="-122"/>
            </a:endParaRPr>
          </a:p>
          <a:p>
            <a:pPr lvl="1" eaLnBrk="1" hangingPunct="1"/>
            <a:r>
              <a:rPr lang="zh-CN" altLang="en-US" smtClean="0">
                <a:ea typeface="宋体" pitchFamily="2" charset="-122"/>
              </a:rPr>
              <a:t>不能仅仅作为</a:t>
            </a:r>
            <a:r>
              <a:rPr lang="en-US" altLang="zh-CN" smtClean="0">
                <a:ea typeface="宋体" pitchFamily="2" charset="-122"/>
              </a:rPr>
              <a:t>CA</a:t>
            </a:r>
            <a:r>
              <a:rPr lang="zh-CN" altLang="en-US" smtClean="0">
                <a:ea typeface="宋体" pitchFamily="2" charset="-122"/>
              </a:rPr>
              <a:t>的内部数据</a:t>
            </a:r>
            <a:endParaRPr lang="zh-CN" altLang="en-US" smtClean="0">
              <a:ea typeface="宋体" pitchFamily="2" charset="-122"/>
            </a:endParaRPr>
          </a:p>
          <a:p>
            <a:pPr lvl="1" eaLnBrk="1" hangingPunct="1"/>
            <a:r>
              <a:rPr lang="zh-CN" altLang="en-US" smtClean="0">
                <a:ea typeface="宋体" pitchFamily="2" charset="-122"/>
              </a:rPr>
              <a:t>否则，不知情的用户仍然使用有问题的证书</a:t>
            </a:r>
            <a:endParaRPr lang="zh-CN" altLang="en-US" smtClean="0">
              <a:ea typeface="宋体" pitchFamily="2" charset="-122"/>
            </a:endParaRPr>
          </a:p>
          <a:p>
            <a:pPr eaLnBrk="1" hangingPunct="1"/>
            <a:r>
              <a:rPr lang="zh-CN" altLang="en-US" smtClean="0">
                <a:ea typeface="宋体" pitchFamily="2" charset="-122"/>
              </a:rPr>
              <a:t>向所有用户说明</a:t>
            </a:r>
            <a:endParaRPr lang="zh-CN" altLang="en-US" smtClean="0">
              <a:ea typeface="宋体" pitchFamily="2" charset="-122"/>
            </a:endParaRPr>
          </a:p>
          <a:p>
            <a:pPr lvl="1" eaLnBrk="1" hangingPunct="1"/>
            <a:r>
              <a:rPr lang="zh-CN" altLang="en-US" smtClean="0">
                <a:ea typeface="宋体" pitchFamily="2" charset="-122"/>
              </a:rPr>
              <a:t>证书89686187有问题</a:t>
            </a:r>
            <a:endParaRPr lang="zh-CN" altLang="en-US" smtClean="0">
              <a:ea typeface="宋体" pitchFamily="2" charset="-122"/>
            </a:endParaRPr>
          </a:p>
          <a:p>
            <a:pPr lvl="1" eaLnBrk="1" hangingPunct="1"/>
            <a:r>
              <a:rPr lang="zh-CN" altLang="en-US" smtClean="0">
                <a:ea typeface="宋体" pitchFamily="2" charset="-122"/>
              </a:rPr>
              <a:t>证书9667有问题</a:t>
            </a:r>
            <a:endParaRPr lang="zh-CN" altLang="en-US" smtClean="0">
              <a:ea typeface="宋体" pitchFamily="2" charset="-122"/>
            </a:endParaRPr>
          </a:p>
          <a:p>
            <a:pPr lvl="1" eaLnBrk="1" hangingPunct="1"/>
            <a:r>
              <a:rPr lang="zh-CN" altLang="en-US" smtClean="0">
                <a:ea typeface="宋体" pitchFamily="2" charset="-122"/>
              </a:rPr>
              <a:t>……</a:t>
            </a:r>
            <a:endParaRPr lang="zh-CN" altLang="en-US" smtClean="0">
              <a:ea typeface="宋体" pitchFamily="2" charset="-122"/>
            </a:endParaRPr>
          </a:p>
        </p:txBody>
      </p:sp>
      <p:sp>
        <p:nvSpPr>
          <p:cNvPr id="665601" name="灯片编号占位符 5"/>
          <p:cNvSpPr>
            <a:spLocks noGrp="1"/>
          </p:cNvSpPr>
          <p:nvPr>
            <p:ph type="sldNum" sz="quarter" idx="12"/>
          </p:nvPr>
        </p:nvSpPr>
        <p:spPr>
          <a:noFill/>
        </p:spPr>
        <p:txBody>
          <a:bodyPr/>
          <a:lstStyle/>
          <a:p>
            <a:fld id="{1CEE595E-D99A-4053-9052-80C29527DEA5}"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pPr eaLnBrk="1" hangingPunct="1"/>
            <a:r>
              <a:rPr lang="zh-CN" altLang="en-US" dirty="0" smtClean="0">
                <a:ea typeface="宋体" pitchFamily="2" charset="-122"/>
              </a:rPr>
              <a:t>撤销信息公开的安全需求</a:t>
            </a:r>
            <a:endParaRPr lang="zh-CN" altLang="en-US" dirty="0" smtClean="0">
              <a:ea typeface="宋体" pitchFamily="2" charset="-122"/>
            </a:endParaRPr>
          </a:p>
        </p:txBody>
      </p:sp>
      <p:sp>
        <p:nvSpPr>
          <p:cNvPr id="666627" name="Rectangle 3"/>
          <p:cNvSpPr>
            <a:spLocks noGrp="1" noChangeArrowheads="1"/>
          </p:cNvSpPr>
          <p:nvPr>
            <p:ph idx="1"/>
          </p:nvPr>
        </p:nvSpPr>
        <p:spPr/>
        <p:txBody>
          <a:bodyPr/>
          <a:lstStyle/>
          <a:p>
            <a:pPr eaLnBrk="1" hangingPunct="1"/>
            <a:r>
              <a:rPr lang="zh-CN" altLang="en-US" dirty="0" smtClean="0">
                <a:ea typeface="宋体" pitchFamily="2" charset="-122"/>
              </a:rPr>
              <a:t>和前面的公钥发布一样，也有各种数据源鉴别、数据完整性等等的安全需要</a:t>
            </a:r>
            <a:endParaRPr lang="zh-CN" altLang="en-US" dirty="0" smtClean="0">
              <a:ea typeface="宋体" pitchFamily="2" charset="-122"/>
            </a:endParaRPr>
          </a:p>
          <a:p>
            <a:pPr eaLnBrk="1" hangingPunct="1"/>
            <a:r>
              <a:rPr lang="zh-CN" altLang="en-US" dirty="0" smtClean="0">
                <a:ea typeface="宋体" pitchFamily="2" charset="-122"/>
              </a:rPr>
              <a:t>发布的撤销信息同样也由权威第三方签名</a:t>
            </a:r>
            <a:endParaRPr lang="zh-CN" altLang="en-US" dirty="0" smtClean="0">
              <a:ea typeface="宋体" pitchFamily="2" charset="-122"/>
            </a:endParaRPr>
          </a:p>
          <a:p>
            <a:pPr lvl="1" eaLnBrk="1" hangingPunct="1"/>
            <a:r>
              <a:rPr lang="zh-CN" altLang="en-US" dirty="0" smtClean="0">
                <a:ea typeface="宋体" pitchFamily="2" charset="-122"/>
              </a:rPr>
              <a:t>有现成的权威第三方——</a:t>
            </a:r>
            <a:r>
              <a:rPr lang="en-US" altLang="zh-CN" dirty="0" smtClean="0">
                <a:ea typeface="宋体" pitchFamily="2" charset="-122"/>
              </a:rPr>
              <a:t>CA</a:t>
            </a:r>
            <a:endParaRPr lang="en-US" altLang="zh-CN" dirty="0" smtClean="0">
              <a:ea typeface="宋体" pitchFamily="2" charset="-122"/>
            </a:endParaRPr>
          </a:p>
        </p:txBody>
      </p:sp>
      <p:sp>
        <p:nvSpPr>
          <p:cNvPr id="666625" name="灯片编号占位符 5"/>
          <p:cNvSpPr>
            <a:spLocks noGrp="1"/>
          </p:cNvSpPr>
          <p:nvPr>
            <p:ph type="sldNum" sz="quarter" idx="12"/>
          </p:nvPr>
        </p:nvSpPr>
        <p:spPr>
          <a:noFill/>
        </p:spPr>
        <p:txBody>
          <a:bodyPr/>
          <a:lstStyle/>
          <a:p>
            <a:fld id="{406C7DAD-2B9B-4AEF-B5FA-FBF4CBC9D376}"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eaLnBrk="1" hangingPunct="1"/>
            <a:r>
              <a:rPr lang="en-US" altLang="zh-CN" dirty="0" smtClean="0">
                <a:ea typeface="宋体" pitchFamily="2" charset="-122"/>
              </a:rPr>
              <a:t>CRL</a:t>
            </a:r>
            <a:r>
              <a:rPr lang="zh-CN" altLang="en-US" dirty="0" smtClean="0">
                <a:ea typeface="宋体" pitchFamily="2" charset="-122"/>
              </a:rPr>
              <a:t>的签发</a:t>
            </a:r>
            <a:endParaRPr lang="en-US" altLang="zh-CN" dirty="0" smtClean="0">
              <a:ea typeface="宋体" pitchFamily="2" charset="-122"/>
            </a:endParaRPr>
          </a:p>
        </p:txBody>
      </p:sp>
      <p:sp>
        <p:nvSpPr>
          <p:cNvPr id="667651" name="Rectangle 3"/>
          <p:cNvSpPr>
            <a:spLocks noGrp="1" noChangeArrowheads="1"/>
          </p:cNvSpPr>
          <p:nvPr>
            <p:ph idx="1"/>
          </p:nvPr>
        </p:nvSpPr>
        <p:spPr>
          <a:xfrm>
            <a:off x="822959" y="1845734"/>
            <a:ext cx="7543801" cy="4463586"/>
          </a:xfrm>
        </p:spPr>
        <p:txBody>
          <a:bodyPr/>
          <a:lstStyle/>
          <a:p>
            <a:pPr eaLnBrk="1" hangingPunct="1"/>
            <a:r>
              <a:rPr lang="en-US" altLang="zh-CN" sz="2800" dirty="0" smtClean="0">
                <a:ea typeface="宋体" pitchFamily="2" charset="-122"/>
              </a:rPr>
              <a:t>CA</a:t>
            </a:r>
            <a:r>
              <a:rPr lang="zh-CN" altLang="en-US" sz="2800" dirty="0" smtClean="0">
                <a:ea typeface="宋体" pitchFamily="2" charset="-122"/>
              </a:rPr>
              <a:t>定期地将“处于有效期、有问题”的证书序列号放到</a:t>
            </a:r>
            <a:r>
              <a:rPr lang="en-US" altLang="zh-CN" sz="2800" dirty="0" smtClean="0">
                <a:ea typeface="宋体" pitchFamily="2" charset="-122"/>
              </a:rPr>
              <a:t>CRL</a:t>
            </a:r>
            <a:r>
              <a:rPr lang="zh-CN" altLang="en-US" sz="2800" dirty="0" smtClean="0">
                <a:ea typeface="宋体" pitchFamily="2" charset="-122"/>
              </a:rPr>
              <a:t>中，然后签名发出</a:t>
            </a:r>
            <a:endParaRPr lang="zh-CN" altLang="en-US" sz="2800" dirty="0" smtClean="0">
              <a:ea typeface="宋体" pitchFamily="2" charset="-122"/>
            </a:endParaRPr>
          </a:p>
          <a:p>
            <a:pPr lvl="1" eaLnBrk="1" hangingPunct="1"/>
            <a:r>
              <a:rPr lang="zh-CN" altLang="en-US" sz="2400" dirty="0" smtClean="0">
                <a:ea typeface="宋体" pitchFamily="2" charset="-122"/>
              </a:rPr>
              <a:t>每天都可能有订户证书发生问题</a:t>
            </a:r>
            <a:endParaRPr lang="zh-CN" altLang="en-US" sz="2400" dirty="0" smtClean="0">
              <a:ea typeface="宋体" pitchFamily="2" charset="-122"/>
            </a:endParaRPr>
          </a:p>
          <a:p>
            <a:pPr lvl="1" eaLnBrk="1" hangingPunct="1"/>
            <a:r>
              <a:rPr lang="en-US" altLang="zh-CN" sz="2400" dirty="0" smtClean="0">
                <a:ea typeface="宋体" pitchFamily="2" charset="-122"/>
              </a:rPr>
              <a:t>CRL</a:t>
            </a:r>
            <a:r>
              <a:rPr lang="zh-CN" altLang="en-US" sz="2400" dirty="0" smtClean="0">
                <a:ea typeface="宋体" pitchFamily="2" charset="-122"/>
              </a:rPr>
              <a:t>的内容也在不断的变化，不断地出现新的</a:t>
            </a:r>
            <a:r>
              <a:rPr lang="en-US" altLang="zh-CN" sz="2400" dirty="0" smtClean="0">
                <a:ea typeface="宋体" pitchFamily="2" charset="-122"/>
              </a:rPr>
              <a:t>CRL</a:t>
            </a:r>
            <a:endParaRPr lang="en-US" altLang="zh-CN" sz="2400" dirty="0" smtClean="0">
              <a:ea typeface="宋体" pitchFamily="2" charset="-122"/>
            </a:endParaRPr>
          </a:p>
          <a:p>
            <a:pPr lvl="1" eaLnBrk="1" hangingPunct="1"/>
            <a:r>
              <a:rPr lang="en-US" altLang="zh-CN" sz="2400" dirty="0" smtClean="0">
                <a:ea typeface="宋体" pitchFamily="2" charset="-122"/>
              </a:rPr>
              <a:t>CRL</a:t>
            </a:r>
            <a:r>
              <a:rPr lang="zh-CN" altLang="en-US" sz="2400" dirty="0" smtClean="0">
                <a:ea typeface="宋体" pitchFamily="2" charset="-122"/>
              </a:rPr>
              <a:t>有效期（更新周期）通常是24小时</a:t>
            </a:r>
            <a:endParaRPr lang="zh-CN" altLang="en-US" sz="2400" dirty="0" smtClean="0">
              <a:ea typeface="宋体" pitchFamily="2" charset="-122"/>
            </a:endParaRPr>
          </a:p>
          <a:p>
            <a:pPr lvl="2" eaLnBrk="1" hangingPunct="1"/>
            <a:r>
              <a:rPr lang="zh-CN" altLang="en-US" sz="2000" dirty="0" smtClean="0">
                <a:ea typeface="宋体" pitchFamily="2" charset="-122"/>
              </a:rPr>
              <a:t>或者差不多的量级</a:t>
            </a:r>
            <a:endParaRPr lang="zh-CN" altLang="en-US" sz="2000" dirty="0" smtClean="0">
              <a:ea typeface="宋体" pitchFamily="2" charset="-122"/>
            </a:endParaRPr>
          </a:p>
          <a:p>
            <a:pPr lvl="2" eaLnBrk="1" hangingPunct="1"/>
            <a:r>
              <a:rPr lang="zh-CN" altLang="en-US" sz="2000" dirty="0" smtClean="0">
                <a:ea typeface="宋体" pitchFamily="2" charset="-122"/>
              </a:rPr>
              <a:t>在安全性要求更高的情况，可能更短</a:t>
            </a:r>
            <a:endParaRPr lang="zh-CN" altLang="en-US" sz="2000" dirty="0" smtClean="0">
              <a:ea typeface="宋体" pitchFamily="2" charset="-122"/>
            </a:endParaRPr>
          </a:p>
          <a:p>
            <a:pPr lvl="2" eaLnBrk="1" hangingPunct="1"/>
            <a:r>
              <a:rPr lang="zh-CN" altLang="en-US" sz="2000" dirty="0" smtClean="0">
                <a:ea typeface="宋体" pitchFamily="2" charset="-122"/>
              </a:rPr>
              <a:t>或者在环境不稳定（如</a:t>
            </a:r>
            <a:r>
              <a:rPr lang="en-US" altLang="zh-CN" sz="2000" dirty="0" smtClean="0">
                <a:ea typeface="宋体" pitchFamily="2" charset="-122"/>
              </a:rPr>
              <a:t>Mobile Ad hoc Network）</a:t>
            </a:r>
            <a:r>
              <a:rPr lang="zh-CN" altLang="en-US" sz="2000" dirty="0" smtClean="0">
                <a:ea typeface="宋体" pitchFamily="2" charset="-122"/>
              </a:rPr>
              <a:t>的情况，</a:t>
            </a:r>
            <a:r>
              <a:rPr lang="en-US" altLang="zh-CN" sz="2000" dirty="0" smtClean="0">
                <a:ea typeface="宋体" pitchFamily="2" charset="-122"/>
              </a:rPr>
              <a:t>CRL</a:t>
            </a:r>
            <a:r>
              <a:rPr lang="zh-CN" altLang="en-US" dirty="0" smtClean="0">
                <a:ea typeface="宋体" pitchFamily="2" charset="-122"/>
              </a:rPr>
              <a:t>更新周</a:t>
            </a:r>
            <a:r>
              <a:rPr lang="zh-CN" altLang="en-US" sz="2000" dirty="0" smtClean="0">
                <a:ea typeface="宋体" pitchFamily="2" charset="-122"/>
              </a:rPr>
              <a:t>期也会很短</a:t>
            </a:r>
            <a:endParaRPr lang="zh-CN" altLang="en-US" sz="2000" dirty="0" smtClean="0">
              <a:ea typeface="宋体" pitchFamily="2" charset="-122"/>
            </a:endParaRPr>
          </a:p>
        </p:txBody>
      </p:sp>
      <p:sp>
        <p:nvSpPr>
          <p:cNvPr id="667649" name="灯片编号占位符 5"/>
          <p:cNvSpPr>
            <a:spLocks noGrp="1"/>
          </p:cNvSpPr>
          <p:nvPr>
            <p:ph type="sldNum" sz="quarter" idx="12"/>
          </p:nvPr>
        </p:nvSpPr>
        <p:spPr>
          <a:noFill/>
        </p:spPr>
        <p:txBody>
          <a:bodyPr/>
          <a:lstStyle/>
          <a:p>
            <a:fld id="{27A7B52B-21ED-4A18-9D45-3343BC4CD013}"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eaLnBrk="1" hangingPunct="1"/>
            <a:r>
              <a:rPr lang="en-US" altLang="zh-CN" dirty="0" smtClean="0">
                <a:ea typeface="宋体" pitchFamily="2" charset="-122"/>
              </a:rPr>
              <a:t>CRL</a:t>
            </a:r>
            <a:r>
              <a:rPr lang="zh-CN" altLang="en-US" dirty="0" smtClean="0">
                <a:ea typeface="宋体" pitchFamily="2" charset="-122"/>
              </a:rPr>
              <a:t>的发布</a:t>
            </a:r>
            <a:endParaRPr lang="zh-CN" altLang="en-US" dirty="0" smtClean="0">
              <a:ea typeface="宋体" pitchFamily="2" charset="-122"/>
            </a:endParaRPr>
          </a:p>
        </p:txBody>
      </p:sp>
      <p:sp>
        <p:nvSpPr>
          <p:cNvPr id="668675" name="Rectangle 3"/>
          <p:cNvSpPr>
            <a:spLocks noGrp="1" noChangeArrowheads="1"/>
          </p:cNvSpPr>
          <p:nvPr>
            <p:ph idx="1"/>
          </p:nvPr>
        </p:nvSpPr>
        <p:spPr/>
        <p:txBody>
          <a:bodyPr/>
          <a:lstStyle/>
          <a:p>
            <a:pPr eaLnBrk="1" hangingPunct="1"/>
            <a:r>
              <a:rPr lang="zh-CN" altLang="en-US" dirty="0" smtClean="0">
                <a:ea typeface="宋体" pitchFamily="2" charset="-122"/>
              </a:rPr>
              <a:t>和证书的发布一样</a:t>
            </a:r>
            <a:endParaRPr lang="zh-CN" altLang="en-US" dirty="0" smtClean="0">
              <a:ea typeface="宋体" pitchFamily="2" charset="-122"/>
            </a:endParaRPr>
          </a:p>
          <a:p>
            <a:pPr eaLnBrk="1" hangingPunct="1"/>
            <a:r>
              <a:rPr lang="zh-CN" altLang="en-US" dirty="0" smtClean="0">
                <a:ea typeface="宋体" pitchFamily="2" charset="-122"/>
              </a:rPr>
              <a:t>由</a:t>
            </a:r>
            <a:r>
              <a:rPr lang="en-US" altLang="zh-CN" dirty="0" smtClean="0">
                <a:ea typeface="宋体" pitchFamily="2" charset="-122"/>
              </a:rPr>
              <a:t>CA</a:t>
            </a:r>
            <a:r>
              <a:rPr lang="zh-CN" altLang="en-US" dirty="0" smtClean="0">
                <a:ea typeface="宋体" pitchFamily="2" charset="-122"/>
              </a:rPr>
              <a:t>来负责</a:t>
            </a:r>
            <a:r>
              <a:rPr lang="en-US" altLang="zh-CN" dirty="0" smtClean="0">
                <a:ea typeface="宋体" pitchFamily="2" charset="-122"/>
              </a:rPr>
              <a:t>CRL</a:t>
            </a:r>
            <a:r>
              <a:rPr lang="zh-CN" altLang="en-US" dirty="0" smtClean="0">
                <a:ea typeface="宋体" pitchFamily="2" charset="-122"/>
              </a:rPr>
              <a:t>的发布是不合适</a:t>
            </a:r>
            <a:endParaRPr lang="zh-CN" altLang="en-US" dirty="0" smtClean="0">
              <a:ea typeface="宋体" pitchFamily="2" charset="-122"/>
            </a:endParaRPr>
          </a:p>
          <a:p>
            <a:r>
              <a:rPr lang="en-US" altLang="zh-CN" dirty="0" smtClean="0">
                <a:ea typeface="宋体" pitchFamily="2" charset="-122"/>
              </a:rPr>
              <a:t>Repository</a:t>
            </a:r>
            <a:r>
              <a:rPr lang="zh-CN" altLang="en-US" dirty="0" smtClean="0">
                <a:ea typeface="宋体" pitchFamily="2" charset="-122"/>
              </a:rPr>
              <a:t>的新任务</a:t>
            </a:r>
            <a:endParaRPr lang="en-US" altLang="zh-CN" dirty="0">
              <a:ea typeface="宋体" pitchFamily="2" charset="-122"/>
            </a:endParaRPr>
          </a:p>
          <a:p>
            <a:pPr lvl="1"/>
            <a:r>
              <a:rPr lang="zh-CN" altLang="en-US" dirty="0" smtClean="0">
                <a:ea typeface="宋体" pitchFamily="2" charset="-122"/>
              </a:rPr>
              <a:t>发布撤销信息（</a:t>
            </a:r>
            <a:r>
              <a:rPr lang="en-US" altLang="zh-CN" dirty="0" smtClean="0">
                <a:ea typeface="宋体" pitchFamily="2" charset="-122"/>
              </a:rPr>
              <a:t>CRL</a:t>
            </a:r>
            <a:r>
              <a:rPr lang="zh-CN" altLang="en-US" dirty="0" smtClean="0">
                <a:ea typeface="宋体" pitchFamily="2" charset="-122"/>
              </a:rPr>
              <a:t>）</a:t>
            </a:r>
            <a:endParaRPr lang="zh-CN" altLang="en-US" dirty="0" smtClean="0">
              <a:ea typeface="宋体" pitchFamily="2" charset="-122"/>
            </a:endParaRPr>
          </a:p>
        </p:txBody>
      </p:sp>
      <p:sp>
        <p:nvSpPr>
          <p:cNvPr id="668673" name="灯片编号占位符 5"/>
          <p:cNvSpPr>
            <a:spLocks noGrp="1"/>
          </p:cNvSpPr>
          <p:nvPr>
            <p:ph type="sldNum" sz="quarter" idx="12"/>
          </p:nvPr>
        </p:nvSpPr>
        <p:spPr>
          <a:noFill/>
        </p:spPr>
        <p:txBody>
          <a:bodyPr/>
          <a:lstStyle/>
          <a:p>
            <a:fld id="{EF2B56F8-9D67-4E26-908D-4A8AABF45465}"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pPr eaLnBrk="1" hangingPunct="1"/>
            <a:r>
              <a:rPr lang="zh-CN" altLang="en-US" smtClean="0">
                <a:ea typeface="宋体" pitchFamily="2" charset="-122"/>
              </a:rPr>
              <a:t>签发</a:t>
            </a:r>
            <a:r>
              <a:rPr lang="en-US" altLang="zh-CN" smtClean="0">
                <a:ea typeface="宋体" pitchFamily="2" charset="-122"/>
              </a:rPr>
              <a:t>CRL</a:t>
            </a:r>
            <a:r>
              <a:rPr lang="zh-CN" altLang="en-US" smtClean="0">
                <a:ea typeface="宋体" pitchFamily="2" charset="-122"/>
              </a:rPr>
              <a:t>的负担</a:t>
            </a:r>
            <a:endParaRPr lang="zh-CN" altLang="en-US" smtClean="0">
              <a:ea typeface="宋体" pitchFamily="2" charset="-122"/>
            </a:endParaRPr>
          </a:p>
        </p:txBody>
      </p:sp>
      <p:sp>
        <p:nvSpPr>
          <p:cNvPr id="669699" name="Rectangle 3"/>
          <p:cNvSpPr>
            <a:spLocks noGrp="1" noChangeArrowheads="1"/>
          </p:cNvSpPr>
          <p:nvPr>
            <p:ph idx="1"/>
          </p:nvPr>
        </p:nvSpPr>
        <p:spPr/>
        <p:txBody>
          <a:bodyPr/>
          <a:lstStyle/>
          <a:p>
            <a:pPr eaLnBrk="1" hangingPunct="1"/>
            <a:r>
              <a:rPr lang="zh-CN" altLang="en-US" dirty="0" smtClean="0">
                <a:ea typeface="宋体" pitchFamily="2" charset="-122"/>
              </a:rPr>
              <a:t>因为</a:t>
            </a:r>
            <a:r>
              <a:rPr lang="en-US" altLang="zh-CN" dirty="0" smtClean="0">
                <a:ea typeface="宋体" pitchFamily="2" charset="-122"/>
              </a:rPr>
              <a:t>CA</a:t>
            </a:r>
            <a:r>
              <a:rPr lang="zh-CN" altLang="en-US" dirty="0" smtClean="0">
                <a:ea typeface="宋体" pitchFamily="2" charset="-122"/>
              </a:rPr>
              <a:t>需要定时地签发</a:t>
            </a:r>
            <a:r>
              <a:rPr lang="en-US" altLang="zh-CN" dirty="0" smtClean="0">
                <a:ea typeface="宋体" pitchFamily="2" charset="-122"/>
              </a:rPr>
              <a:t>CRL</a:t>
            </a:r>
            <a:endParaRPr lang="en-US" altLang="zh-CN" dirty="0" smtClean="0">
              <a:ea typeface="宋体" pitchFamily="2" charset="-122"/>
            </a:endParaRPr>
          </a:p>
          <a:p>
            <a:pPr lvl="1" eaLnBrk="1" hangingPunct="1"/>
            <a:r>
              <a:rPr lang="zh-CN" altLang="en-US" dirty="0" smtClean="0">
                <a:ea typeface="宋体" pitchFamily="2" charset="-122"/>
              </a:rPr>
              <a:t>例如，每天凌晨0时</a:t>
            </a:r>
            <a:endParaRPr lang="zh-CN" altLang="en-US" dirty="0" smtClean="0">
              <a:ea typeface="宋体" pitchFamily="2" charset="-122"/>
            </a:endParaRPr>
          </a:p>
          <a:p>
            <a:pPr eaLnBrk="1" hangingPunct="1"/>
            <a:r>
              <a:rPr lang="zh-CN" altLang="en-US" dirty="0" smtClean="0">
                <a:ea typeface="宋体" pitchFamily="2" charset="-122"/>
              </a:rPr>
              <a:t>任何时刻都要处理</a:t>
            </a:r>
            <a:r>
              <a:rPr lang="en-US" altLang="zh-CN" dirty="0" smtClean="0">
                <a:ea typeface="宋体" pitchFamily="2" charset="-122"/>
              </a:rPr>
              <a:t>RA</a:t>
            </a:r>
            <a:r>
              <a:rPr lang="zh-CN" altLang="en-US" dirty="0" smtClean="0">
                <a:ea typeface="宋体" pitchFamily="2" charset="-122"/>
              </a:rPr>
              <a:t>发来的撤销信息</a:t>
            </a:r>
            <a:endParaRPr lang="zh-CN" altLang="en-US" dirty="0" smtClean="0">
              <a:ea typeface="宋体" pitchFamily="2" charset="-122"/>
            </a:endParaRPr>
          </a:p>
          <a:p>
            <a:pPr lvl="1" eaLnBrk="1" hangingPunct="1"/>
            <a:r>
              <a:rPr lang="zh-CN" altLang="en-US" dirty="0" smtClean="0">
                <a:ea typeface="宋体" pitchFamily="2" charset="-122"/>
              </a:rPr>
              <a:t>给</a:t>
            </a:r>
            <a:r>
              <a:rPr lang="en-US" altLang="zh-CN" dirty="0" smtClean="0">
                <a:ea typeface="宋体" pitchFamily="2" charset="-122"/>
              </a:rPr>
              <a:t>CA</a:t>
            </a:r>
            <a:r>
              <a:rPr lang="zh-CN" altLang="en-US" dirty="0" smtClean="0">
                <a:ea typeface="宋体" pitchFamily="2" charset="-122"/>
              </a:rPr>
              <a:t>带来负担</a:t>
            </a:r>
            <a:endParaRPr lang="zh-CN" altLang="en-US" dirty="0" smtClean="0">
              <a:ea typeface="宋体" pitchFamily="2" charset="-122"/>
            </a:endParaRPr>
          </a:p>
          <a:p>
            <a:pPr lvl="1" eaLnBrk="1" hangingPunct="1"/>
            <a:r>
              <a:rPr lang="zh-CN" altLang="en-US" dirty="0" smtClean="0">
                <a:ea typeface="宋体" pitchFamily="2" charset="-122"/>
              </a:rPr>
              <a:t>是否可以像</a:t>
            </a:r>
            <a:r>
              <a:rPr lang="en-US" altLang="zh-CN" dirty="0" smtClean="0">
                <a:ea typeface="宋体" pitchFamily="2" charset="-122"/>
              </a:rPr>
              <a:t>RA</a:t>
            </a:r>
            <a:r>
              <a:rPr lang="zh-CN" altLang="en-US" dirty="0" smtClean="0">
                <a:ea typeface="宋体" pitchFamily="2" charset="-122"/>
              </a:rPr>
              <a:t>一样，引入专门的机构来签发</a:t>
            </a:r>
            <a:r>
              <a:rPr lang="en-US" altLang="zh-CN" dirty="0" smtClean="0">
                <a:ea typeface="宋体" pitchFamily="2" charset="-122"/>
              </a:rPr>
              <a:t>CRL？</a:t>
            </a:r>
            <a:endParaRPr lang="en-US" altLang="zh-CN" dirty="0" smtClean="0">
              <a:ea typeface="宋体" pitchFamily="2" charset="-122"/>
            </a:endParaRPr>
          </a:p>
        </p:txBody>
      </p:sp>
      <p:sp>
        <p:nvSpPr>
          <p:cNvPr id="669697" name="灯片编号占位符 5"/>
          <p:cNvSpPr>
            <a:spLocks noGrp="1"/>
          </p:cNvSpPr>
          <p:nvPr>
            <p:ph type="sldNum" sz="quarter" idx="12"/>
          </p:nvPr>
        </p:nvSpPr>
        <p:spPr>
          <a:noFill/>
        </p:spPr>
        <p:txBody>
          <a:bodyPr/>
          <a:lstStyle/>
          <a:p>
            <a:fld id="{6664DB35-41F6-4EF4-8A50-817D354689BE}"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pPr eaLnBrk="1" hangingPunct="1"/>
            <a:r>
              <a:rPr lang="zh-CN" altLang="en-US" smtClean="0">
                <a:ea typeface="宋体" pitchFamily="2" charset="-122"/>
              </a:rPr>
              <a:t>安全要求</a:t>
            </a:r>
            <a:endParaRPr lang="zh-CN" altLang="en-US" smtClean="0">
              <a:ea typeface="宋体" pitchFamily="2" charset="-122"/>
            </a:endParaRPr>
          </a:p>
        </p:txBody>
      </p:sp>
      <p:sp>
        <p:nvSpPr>
          <p:cNvPr id="670723" name="Rectangle 3"/>
          <p:cNvSpPr>
            <a:spLocks noGrp="1" noChangeArrowheads="1"/>
          </p:cNvSpPr>
          <p:nvPr>
            <p:ph idx="1"/>
          </p:nvPr>
        </p:nvSpPr>
        <p:spPr>
          <a:xfrm>
            <a:off x="822959" y="1845734"/>
            <a:ext cx="7543801" cy="4614052"/>
          </a:xfrm>
        </p:spPr>
        <p:txBody>
          <a:bodyPr>
            <a:normAutofit lnSpcReduction="10000"/>
          </a:bodyPr>
          <a:lstStyle/>
          <a:p>
            <a:pPr eaLnBrk="1" hangingPunct="1"/>
            <a:r>
              <a:rPr lang="zh-CN" altLang="en-US" sz="2800" dirty="0" smtClean="0">
                <a:ea typeface="宋体" pitchFamily="2" charset="-122"/>
              </a:rPr>
              <a:t>用于签发证书、和撤销证书的私钥的安全性要求并不一致</a:t>
            </a:r>
            <a:endParaRPr lang="zh-CN" altLang="en-US" sz="2800" dirty="0" smtClean="0">
              <a:ea typeface="宋体" pitchFamily="2" charset="-122"/>
            </a:endParaRPr>
          </a:p>
          <a:p>
            <a:pPr lvl="1" eaLnBrk="1" hangingPunct="1"/>
            <a:r>
              <a:rPr lang="zh-CN" altLang="en-US" sz="2400" dirty="0" smtClean="0">
                <a:ea typeface="宋体" pitchFamily="2" charset="-122"/>
              </a:rPr>
              <a:t>对“数字证书”做数字签名的私钥</a:t>
            </a:r>
            <a:endParaRPr lang="en-US" altLang="zh-CN" sz="2400" dirty="0" smtClean="0">
              <a:ea typeface="宋体" pitchFamily="2" charset="-122"/>
            </a:endParaRPr>
          </a:p>
          <a:p>
            <a:pPr lvl="1" eaLnBrk="1" hangingPunct="1"/>
            <a:r>
              <a:rPr lang="zh-CN" altLang="en-US" sz="2400" dirty="0" smtClean="0">
                <a:ea typeface="宋体" pitchFamily="2" charset="-122"/>
              </a:rPr>
              <a:t>对</a:t>
            </a:r>
            <a:r>
              <a:rPr lang="en-US" altLang="zh-CN" sz="2400" dirty="0" smtClean="0">
                <a:ea typeface="宋体" pitchFamily="2" charset="-122"/>
              </a:rPr>
              <a:t>CRL</a:t>
            </a:r>
            <a:r>
              <a:rPr lang="zh-CN" altLang="en-US" sz="2400" dirty="0" smtClean="0">
                <a:ea typeface="宋体" pitchFamily="2" charset="-122"/>
              </a:rPr>
              <a:t>做数字签名的私钥</a:t>
            </a:r>
            <a:endParaRPr lang="en-US" altLang="zh-CN" sz="2400" dirty="0" smtClean="0">
              <a:ea typeface="宋体" pitchFamily="2" charset="-122"/>
            </a:endParaRPr>
          </a:p>
          <a:p>
            <a:pPr lvl="1" eaLnBrk="1" hangingPunct="1"/>
            <a:r>
              <a:rPr lang="zh-CN" altLang="en-US" sz="2400" dirty="0" smtClean="0">
                <a:ea typeface="宋体" pitchFamily="2" charset="-122"/>
              </a:rPr>
              <a:t>签发证书</a:t>
            </a:r>
            <a:r>
              <a:rPr lang="en-US" altLang="zh-CN" sz="2400" dirty="0" smtClean="0">
                <a:ea typeface="宋体" pitchFamily="2" charset="-122"/>
              </a:rPr>
              <a:t>Key</a:t>
            </a:r>
            <a:r>
              <a:rPr lang="zh-CN" altLang="en-US" sz="2400" dirty="0" smtClean="0">
                <a:ea typeface="宋体" pitchFamily="2" charset="-122"/>
              </a:rPr>
              <a:t>泄漏</a:t>
            </a:r>
            <a:endParaRPr lang="zh-CN" altLang="en-US" sz="2400" dirty="0" smtClean="0">
              <a:ea typeface="宋体" pitchFamily="2" charset="-122"/>
            </a:endParaRPr>
          </a:p>
          <a:p>
            <a:pPr lvl="2" eaLnBrk="1" hangingPunct="1"/>
            <a:r>
              <a:rPr lang="zh-CN" altLang="en-US" sz="2000" dirty="0" smtClean="0">
                <a:ea typeface="宋体" pitchFamily="2" charset="-122"/>
              </a:rPr>
              <a:t>非授权用户能否享受</a:t>
            </a:r>
            <a:r>
              <a:rPr lang="zh-CN" altLang="en-US" dirty="0" smtClean="0">
                <a:ea typeface="宋体" pitchFamily="2" charset="-122"/>
              </a:rPr>
              <a:t>合法订</a:t>
            </a:r>
            <a:r>
              <a:rPr lang="zh-CN" altLang="en-US" sz="2000" dirty="0" smtClean="0">
                <a:ea typeface="宋体" pitchFamily="2" charset="-122"/>
              </a:rPr>
              <a:t>户的服务、冒充合法订户</a:t>
            </a:r>
            <a:endParaRPr lang="zh-CN" altLang="en-US" sz="2000" dirty="0" smtClean="0">
              <a:ea typeface="宋体" pitchFamily="2" charset="-122"/>
            </a:endParaRPr>
          </a:p>
          <a:p>
            <a:pPr lvl="1"/>
            <a:r>
              <a:rPr lang="zh-CN" altLang="en-US" sz="2400" dirty="0" smtClean="0">
                <a:ea typeface="宋体" pitchFamily="2" charset="-122"/>
              </a:rPr>
              <a:t>撤销证书</a:t>
            </a:r>
            <a:r>
              <a:rPr lang="en-US" altLang="zh-CN" sz="2400" dirty="0" smtClean="0">
                <a:ea typeface="宋体" pitchFamily="2" charset="-122"/>
              </a:rPr>
              <a:t>Key</a:t>
            </a:r>
            <a:r>
              <a:rPr lang="zh-CN" altLang="en-US" dirty="0">
                <a:ea typeface="宋体" pitchFamily="2" charset="-122"/>
              </a:rPr>
              <a:t>泄漏</a:t>
            </a:r>
            <a:endParaRPr lang="zh-CN" altLang="en-US" dirty="0">
              <a:ea typeface="宋体" pitchFamily="2" charset="-122"/>
            </a:endParaRPr>
          </a:p>
          <a:p>
            <a:pPr lvl="2" eaLnBrk="1" hangingPunct="1"/>
            <a:r>
              <a:rPr lang="zh-CN" altLang="en-US" sz="2000" dirty="0" smtClean="0">
                <a:ea typeface="宋体" pitchFamily="2" charset="-122"/>
              </a:rPr>
              <a:t>正常用户得不到服务</a:t>
            </a:r>
            <a:endParaRPr lang="zh-CN" altLang="en-US" sz="2000" dirty="0" smtClean="0">
              <a:ea typeface="宋体" pitchFamily="2" charset="-122"/>
            </a:endParaRPr>
          </a:p>
          <a:p>
            <a:pPr eaLnBrk="1" hangingPunct="1"/>
            <a:r>
              <a:rPr lang="zh-CN" altLang="en-US" sz="2800" dirty="0" smtClean="0">
                <a:ea typeface="宋体" pitchFamily="2" charset="-122"/>
              </a:rPr>
              <a:t>可以使用不同的密钥</a:t>
            </a:r>
            <a:endParaRPr lang="zh-CN" altLang="en-US" sz="2800" dirty="0" smtClean="0">
              <a:ea typeface="宋体" pitchFamily="2" charset="-122"/>
            </a:endParaRPr>
          </a:p>
          <a:p>
            <a:pPr lvl="1" eaLnBrk="1" hangingPunct="1"/>
            <a:r>
              <a:rPr lang="zh-CN" altLang="en-US" sz="2400" dirty="0" smtClean="0">
                <a:ea typeface="宋体" pitchFamily="2" charset="-122"/>
              </a:rPr>
              <a:t>注意：使用不同密钥可能会给</a:t>
            </a:r>
            <a:r>
              <a:rPr lang="en-US" altLang="zh-CN" sz="2400" dirty="0" smtClean="0">
                <a:ea typeface="宋体" pitchFamily="2" charset="-122"/>
              </a:rPr>
              <a:t>PKI User</a:t>
            </a:r>
            <a:r>
              <a:rPr lang="zh-CN" altLang="en-US" sz="2400" dirty="0" smtClean="0">
                <a:ea typeface="宋体" pitchFamily="2" charset="-122"/>
              </a:rPr>
              <a:t>验证时候带来新的工作量</a:t>
            </a:r>
            <a:endParaRPr lang="zh-CN" altLang="en-US" sz="2400" dirty="0" smtClean="0">
              <a:ea typeface="宋体" pitchFamily="2" charset="-122"/>
            </a:endParaRPr>
          </a:p>
        </p:txBody>
      </p:sp>
      <p:sp>
        <p:nvSpPr>
          <p:cNvPr id="670721" name="灯片编号占位符 5"/>
          <p:cNvSpPr>
            <a:spLocks noGrp="1"/>
          </p:cNvSpPr>
          <p:nvPr>
            <p:ph type="sldNum" sz="quarter" idx="12"/>
          </p:nvPr>
        </p:nvSpPr>
        <p:spPr>
          <a:noFill/>
        </p:spPr>
        <p:txBody>
          <a:bodyPr/>
          <a:lstStyle/>
          <a:p>
            <a:fld id="{5E5DC617-1DCA-4446-AAB3-3310199F4E1D}"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eaLnBrk="1" hangingPunct="1"/>
            <a:r>
              <a:rPr lang="en-US" altLang="zh-CN" dirty="0" smtClean="0">
                <a:ea typeface="宋体" pitchFamily="2" charset="-122"/>
              </a:rPr>
              <a:t>CRL Issuer</a:t>
            </a:r>
            <a:endParaRPr lang="en-US" altLang="zh-CN" dirty="0" smtClean="0">
              <a:ea typeface="宋体" pitchFamily="2" charset="-122"/>
            </a:endParaRPr>
          </a:p>
        </p:txBody>
      </p:sp>
      <p:sp>
        <p:nvSpPr>
          <p:cNvPr id="671747" name="Rectangle 3"/>
          <p:cNvSpPr>
            <a:spLocks noGrp="1" noChangeArrowheads="1"/>
          </p:cNvSpPr>
          <p:nvPr>
            <p:ph idx="1"/>
          </p:nvPr>
        </p:nvSpPr>
        <p:spPr/>
        <p:txBody>
          <a:bodyPr/>
          <a:lstStyle/>
          <a:p>
            <a:pPr eaLnBrk="1" hangingPunct="1"/>
            <a:r>
              <a:rPr lang="zh-CN" altLang="en-US" dirty="0" smtClean="0">
                <a:ea typeface="宋体" pitchFamily="2" charset="-122"/>
              </a:rPr>
              <a:t>专门负责签发</a:t>
            </a:r>
            <a:r>
              <a:rPr lang="en-US" altLang="zh-CN" dirty="0" smtClean="0">
                <a:ea typeface="宋体" pitchFamily="2" charset="-122"/>
              </a:rPr>
              <a:t>CRL</a:t>
            </a:r>
            <a:endParaRPr lang="en-US" altLang="zh-CN" dirty="0" smtClean="0">
              <a:ea typeface="宋体" pitchFamily="2" charset="-122"/>
            </a:endParaRPr>
          </a:p>
          <a:p>
            <a:pPr lvl="1" eaLnBrk="1" hangingPunct="1"/>
            <a:r>
              <a:rPr lang="zh-CN" altLang="en-US" dirty="0" smtClean="0">
                <a:ea typeface="宋体" pitchFamily="2" charset="-122"/>
              </a:rPr>
              <a:t>在旧版本的</a:t>
            </a:r>
            <a:r>
              <a:rPr lang="en-US" altLang="zh-CN" dirty="0" smtClean="0">
                <a:ea typeface="宋体" pitchFamily="2" charset="-122"/>
              </a:rPr>
              <a:t>IETF PKIX</a:t>
            </a:r>
            <a:r>
              <a:rPr lang="zh-CN" altLang="en-US" dirty="0" smtClean="0">
                <a:ea typeface="宋体" pitchFamily="2" charset="-122"/>
              </a:rPr>
              <a:t>模型里面，没有</a:t>
            </a:r>
            <a:r>
              <a:rPr lang="en-US" altLang="zh-CN" dirty="0" smtClean="0">
                <a:ea typeface="宋体" pitchFamily="2" charset="-122"/>
              </a:rPr>
              <a:t>CRL Issuer</a:t>
            </a:r>
            <a:endParaRPr lang="en-US" altLang="zh-CN" dirty="0" smtClean="0">
              <a:ea typeface="宋体" pitchFamily="2" charset="-122"/>
            </a:endParaRPr>
          </a:p>
          <a:p>
            <a:pPr lvl="2" eaLnBrk="1" hangingPunct="1"/>
            <a:r>
              <a:rPr lang="zh-CN" altLang="en-US" dirty="0" smtClean="0">
                <a:ea typeface="宋体" pitchFamily="2" charset="-122"/>
              </a:rPr>
              <a:t>现有的很多</a:t>
            </a:r>
            <a:r>
              <a:rPr lang="en-US" altLang="zh-CN" dirty="0" smtClean="0">
                <a:ea typeface="宋体" pitchFamily="2" charset="-122"/>
              </a:rPr>
              <a:t>PKI</a:t>
            </a:r>
            <a:r>
              <a:rPr lang="zh-CN" altLang="en-US" dirty="0" smtClean="0">
                <a:ea typeface="宋体" pitchFamily="2" charset="-122"/>
              </a:rPr>
              <a:t>系统中，并没有</a:t>
            </a:r>
            <a:r>
              <a:rPr lang="en-US" altLang="zh-CN" dirty="0" smtClean="0">
                <a:ea typeface="宋体" pitchFamily="2" charset="-122"/>
              </a:rPr>
              <a:t>CRL Issuer</a:t>
            </a:r>
            <a:endParaRPr lang="en-US" altLang="zh-CN" dirty="0" smtClean="0">
              <a:ea typeface="宋体" pitchFamily="2" charset="-122"/>
            </a:endParaRPr>
          </a:p>
          <a:p>
            <a:pPr lvl="1" eaLnBrk="1" hangingPunct="1"/>
            <a:r>
              <a:rPr lang="zh-CN" altLang="en-US" dirty="0" smtClean="0">
                <a:ea typeface="宋体" pitchFamily="2" charset="-122"/>
              </a:rPr>
              <a:t>在</a:t>
            </a:r>
            <a:r>
              <a:rPr lang="en-US" altLang="zh-CN" dirty="0" smtClean="0">
                <a:ea typeface="宋体" pitchFamily="2" charset="-122"/>
              </a:rPr>
              <a:t>RFC 3280</a:t>
            </a:r>
            <a:r>
              <a:rPr lang="zh-CN" altLang="en-US" dirty="0" smtClean="0">
                <a:ea typeface="宋体" pitchFamily="2" charset="-122"/>
              </a:rPr>
              <a:t>中，引入</a:t>
            </a:r>
            <a:r>
              <a:rPr lang="en-US" altLang="zh-CN" dirty="0" smtClean="0">
                <a:ea typeface="宋体" pitchFamily="2" charset="-122"/>
              </a:rPr>
              <a:t>CRL Issuer</a:t>
            </a:r>
            <a:r>
              <a:rPr lang="zh-CN" altLang="en-US" dirty="0" smtClean="0">
                <a:ea typeface="宋体" pitchFamily="2" charset="-122"/>
              </a:rPr>
              <a:t>的概念</a:t>
            </a:r>
            <a:endParaRPr lang="en-US" altLang="zh-CN" dirty="0" smtClean="0">
              <a:ea typeface="宋体" pitchFamily="2" charset="-122"/>
            </a:endParaRPr>
          </a:p>
          <a:p>
            <a:pPr lvl="2"/>
            <a:r>
              <a:rPr lang="en-US" altLang="zh-CN" dirty="0">
                <a:ea typeface="宋体" pitchFamily="2" charset="-122"/>
              </a:rPr>
              <a:t>RFC 3280 </a:t>
            </a:r>
            <a:r>
              <a:rPr lang="en-US" altLang="zh-CN" dirty="0" smtClean="0">
                <a:ea typeface="宋体" pitchFamily="2" charset="-122"/>
              </a:rPr>
              <a:t> Internet </a:t>
            </a:r>
            <a:r>
              <a:rPr lang="en-US" altLang="zh-CN" dirty="0">
                <a:ea typeface="宋体" pitchFamily="2" charset="-122"/>
              </a:rPr>
              <a:t>X.509 Public Key Infrastructure Certificate and Certificate Revocation List (CRL) </a:t>
            </a:r>
            <a:r>
              <a:rPr lang="en-US" altLang="zh-CN" dirty="0" smtClean="0">
                <a:ea typeface="宋体" pitchFamily="2" charset="-122"/>
              </a:rPr>
              <a:t>Profile, 2002</a:t>
            </a:r>
            <a:endParaRPr lang="en-US" altLang="zh-CN" dirty="0" smtClean="0">
              <a:ea typeface="宋体" pitchFamily="2" charset="-122"/>
            </a:endParaRPr>
          </a:p>
          <a:p>
            <a:pPr lvl="2"/>
            <a:r>
              <a:rPr lang="en-US" altLang="zh-CN" dirty="0">
                <a:ea typeface="宋体" pitchFamily="2" charset="-122"/>
              </a:rPr>
              <a:t>Obsoletes: RFC 2459 Internet X.509 Public Key Infrastructure Certificate and CRL </a:t>
            </a:r>
            <a:r>
              <a:rPr lang="en-US" altLang="zh-CN" dirty="0" smtClean="0">
                <a:ea typeface="宋体" pitchFamily="2" charset="-122"/>
              </a:rPr>
              <a:t>Profile, 1999</a:t>
            </a:r>
            <a:endParaRPr lang="en-US" altLang="zh-CN" dirty="0">
              <a:ea typeface="宋体" pitchFamily="2" charset="-122"/>
            </a:endParaRPr>
          </a:p>
          <a:p>
            <a:pPr lvl="2"/>
            <a:br>
              <a:rPr lang="en-US" altLang="zh-CN" dirty="0" smtClean="0">
                <a:ea typeface="宋体" pitchFamily="2" charset="-122"/>
              </a:rPr>
            </a:br>
            <a:endParaRPr lang="en-US" altLang="zh-CN" dirty="0" smtClean="0">
              <a:ea typeface="宋体" pitchFamily="2" charset="-122"/>
            </a:endParaRPr>
          </a:p>
          <a:p>
            <a:pPr lvl="2"/>
            <a:endParaRPr lang="zh-CN" altLang="en-US" dirty="0" smtClean="0">
              <a:ea typeface="宋体" pitchFamily="2" charset="-122"/>
            </a:endParaRPr>
          </a:p>
        </p:txBody>
      </p:sp>
      <p:sp>
        <p:nvSpPr>
          <p:cNvPr id="671745" name="灯片编号占位符 5"/>
          <p:cNvSpPr>
            <a:spLocks noGrp="1"/>
          </p:cNvSpPr>
          <p:nvPr>
            <p:ph type="sldNum" sz="quarter" idx="12"/>
          </p:nvPr>
        </p:nvSpPr>
        <p:spPr>
          <a:noFill/>
        </p:spPr>
        <p:txBody>
          <a:bodyPr/>
          <a:lstStyle/>
          <a:p>
            <a:fld id="{4A2D51F6-9F47-477A-9C77-AFE9CB8EB1A8}"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eaLnBrk="1" hangingPunct="1"/>
            <a:r>
              <a:rPr lang="zh-CN" altLang="en-US" smtClean="0">
                <a:ea typeface="宋体" pitchFamily="2" charset="-122"/>
              </a:rPr>
              <a:t>专门的</a:t>
            </a:r>
            <a:r>
              <a:rPr lang="en-US" altLang="zh-CN" smtClean="0">
                <a:ea typeface="宋体" pitchFamily="2" charset="-122"/>
              </a:rPr>
              <a:t>CRL Issuer</a:t>
            </a:r>
            <a:endParaRPr lang="en-US" altLang="zh-CN" smtClean="0">
              <a:ea typeface="宋体" pitchFamily="2" charset="-122"/>
            </a:endParaRPr>
          </a:p>
        </p:txBody>
      </p:sp>
      <p:sp>
        <p:nvSpPr>
          <p:cNvPr id="672771" name="Rectangle 3"/>
          <p:cNvSpPr>
            <a:spLocks noGrp="1" noChangeArrowheads="1"/>
          </p:cNvSpPr>
          <p:nvPr>
            <p:ph idx="1"/>
          </p:nvPr>
        </p:nvSpPr>
        <p:spPr/>
        <p:txBody>
          <a:bodyPr/>
          <a:lstStyle/>
          <a:p>
            <a:pPr eaLnBrk="1" hangingPunct="1"/>
            <a:r>
              <a:rPr lang="zh-CN" altLang="en-US" smtClean="0">
                <a:ea typeface="宋体" pitchFamily="2" charset="-122"/>
              </a:rPr>
              <a:t>由新增加的</a:t>
            </a:r>
            <a:r>
              <a:rPr lang="en-US" altLang="zh-CN" smtClean="0">
                <a:ea typeface="宋体" pitchFamily="2" charset="-122"/>
              </a:rPr>
              <a:t>CRL Issuer</a:t>
            </a:r>
            <a:r>
              <a:rPr lang="zh-CN" altLang="en-US" smtClean="0">
                <a:ea typeface="宋体" pitchFamily="2" charset="-122"/>
              </a:rPr>
              <a:t>来负责接收和处理</a:t>
            </a:r>
            <a:r>
              <a:rPr lang="en-US" altLang="zh-CN" smtClean="0">
                <a:ea typeface="宋体" pitchFamily="2" charset="-122"/>
              </a:rPr>
              <a:t>RA</a:t>
            </a:r>
            <a:r>
              <a:rPr lang="zh-CN" altLang="en-US" smtClean="0">
                <a:ea typeface="宋体" pitchFamily="2" charset="-122"/>
              </a:rPr>
              <a:t>发送来的撤销信息</a:t>
            </a:r>
            <a:endParaRPr lang="zh-CN" altLang="en-US" smtClean="0">
              <a:ea typeface="宋体" pitchFamily="2" charset="-122"/>
            </a:endParaRPr>
          </a:p>
          <a:p>
            <a:pPr eaLnBrk="1" hangingPunct="1"/>
            <a:r>
              <a:rPr lang="zh-CN" altLang="en-US" smtClean="0">
                <a:ea typeface="宋体" pitchFamily="2" charset="-122"/>
              </a:rPr>
              <a:t>定期签发</a:t>
            </a:r>
            <a:r>
              <a:rPr lang="en-US" altLang="zh-CN" smtClean="0">
                <a:ea typeface="宋体" pitchFamily="2" charset="-122"/>
              </a:rPr>
              <a:t>CRL</a:t>
            </a:r>
            <a:endParaRPr lang="en-US" altLang="zh-CN" smtClean="0">
              <a:ea typeface="宋体" pitchFamily="2" charset="-122"/>
            </a:endParaRPr>
          </a:p>
          <a:p>
            <a:pPr lvl="1" eaLnBrk="1" hangingPunct="1"/>
            <a:r>
              <a:rPr lang="zh-CN" altLang="en-US" smtClean="0">
                <a:ea typeface="宋体" pitchFamily="2" charset="-122"/>
              </a:rPr>
              <a:t>可以更加频繁</a:t>
            </a:r>
            <a:endParaRPr lang="zh-CN" altLang="en-US" smtClean="0">
              <a:ea typeface="宋体" pitchFamily="2" charset="-122"/>
            </a:endParaRPr>
          </a:p>
          <a:p>
            <a:pPr lvl="1" eaLnBrk="1" hangingPunct="1"/>
            <a:r>
              <a:rPr lang="zh-CN" altLang="en-US" smtClean="0">
                <a:ea typeface="宋体" pitchFamily="2" charset="-122"/>
              </a:rPr>
              <a:t>缩短撤销信息的延迟</a:t>
            </a:r>
            <a:endParaRPr lang="en-US" altLang="zh-CN" smtClean="0">
              <a:ea typeface="宋体" pitchFamily="2" charset="-122"/>
            </a:endParaRPr>
          </a:p>
        </p:txBody>
      </p:sp>
      <p:sp>
        <p:nvSpPr>
          <p:cNvPr id="672769" name="灯片编号占位符 5"/>
          <p:cNvSpPr>
            <a:spLocks noGrp="1"/>
          </p:cNvSpPr>
          <p:nvPr>
            <p:ph type="sldNum" sz="quarter" idx="12"/>
          </p:nvPr>
        </p:nvSpPr>
        <p:spPr>
          <a:noFill/>
        </p:spPr>
        <p:txBody>
          <a:bodyPr/>
          <a:lstStyle/>
          <a:p>
            <a:fld id="{BDC0E5C8-AADC-4FBB-B37D-D3CDA64D4B56}"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pPr eaLnBrk="1" hangingPunct="1"/>
            <a:r>
              <a:rPr lang="en-US" altLang="zh-CN" smtClean="0">
                <a:ea typeface="宋体" pitchFamily="2" charset="-122"/>
              </a:rPr>
              <a:t>CRL Issuer</a:t>
            </a:r>
            <a:r>
              <a:rPr lang="zh-CN" altLang="en-US" smtClean="0">
                <a:ea typeface="宋体" pitchFamily="2" charset="-122"/>
              </a:rPr>
              <a:t>的证书</a:t>
            </a:r>
            <a:endParaRPr lang="zh-CN" altLang="en-US" smtClean="0">
              <a:ea typeface="宋体" pitchFamily="2" charset="-122"/>
            </a:endParaRPr>
          </a:p>
        </p:txBody>
      </p:sp>
      <p:sp>
        <p:nvSpPr>
          <p:cNvPr id="673795" name="Rectangle 3"/>
          <p:cNvSpPr>
            <a:spLocks noGrp="1" noChangeArrowheads="1"/>
          </p:cNvSpPr>
          <p:nvPr>
            <p:ph idx="1"/>
          </p:nvPr>
        </p:nvSpPr>
        <p:spPr/>
        <p:txBody>
          <a:bodyPr/>
          <a:lstStyle/>
          <a:p>
            <a:pPr eaLnBrk="1" hangingPunct="1"/>
            <a:r>
              <a:rPr lang="zh-CN" altLang="en-US" smtClean="0">
                <a:ea typeface="宋体" pitchFamily="2" charset="-122"/>
              </a:rPr>
              <a:t>由</a:t>
            </a:r>
            <a:r>
              <a:rPr lang="en-US" altLang="zh-CN" smtClean="0">
                <a:ea typeface="宋体" pitchFamily="2" charset="-122"/>
              </a:rPr>
              <a:t>CRL Issuer</a:t>
            </a:r>
            <a:r>
              <a:rPr lang="zh-CN" altLang="en-US" smtClean="0">
                <a:ea typeface="宋体" pitchFamily="2" charset="-122"/>
              </a:rPr>
              <a:t>来签发</a:t>
            </a:r>
            <a:r>
              <a:rPr lang="en-US" altLang="zh-CN" smtClean="0">
                <a:ea typeface="宋体" pitchFamily="2" charset="-122"/>
              </a:rPr>
              <a:t>CRL</a:t>
            </a:r>
            <a:endParaRPr lang="en-US" altLang="zh-CN" smtClean="0">
              <a:ea typeface="宋体" pitchFamily="2" charset="-122"/>
            </a:endParaRPr>
          </a:p>
          <a:p>
            <a:pPr lvl="1" eaLnBrk="1" hangingPunct="1"/>
            <a:r>
              <a:rPr lang="zh-CN" altLang="en-US" smtClean="0">
                <a:ea typeface="宋体" pitchFamily="2" charset="-122"/>
              </a:rPr>
              <a:t>也有同样的安全需求</a:t>
            </a:r>
            <a:endParaRPr lang="zh-CN" altLang="en-US" smtClean="0">
              <a:ea typeface="宋体" pitchFamily="2" charset="-122"/>
            </a:endParaRPr>
          </a:p>
          <a:p>
            <a:pPr eaLnBrk="1" hangingPunct="1"/>
            <a:r>
              <a:rPr lang="zh-CN" altLang="en-US" smtClean="0">
                <a:ea typeface="宋体" pitchFamily="2" charset="-122"/>
              </a:rPr>
              <a:t>要求</a:t>
            </a:r>
            <a:r>
              <a:rPr lang="en-US" altLang="zh-CN" smtClean="0">
                <a:ea typeface="宋体" pitchFamily="2" charset="-122"/>
              </a:rPr>
              <a:t>CRL Issuer</a:t>
            </a:r>
            <a:r>
              <a:rPr lang="zh-CN" altLang="en-US" smtClean="0">
                <a:ea typeface="宋体" pitchFamily="2" charset="-122"/>
              </a:rPr>
              <a:t>进行数字签名</a:t>
            </a:r>
            <a:endParaRPr lang="zh-CN" altLang="en-US" smtClean="0">
              <a:ea typeface="宋体" pitchFamily="2" charset="-122"/>
            </a:endParaRPr>
          </a:p>
          <a:p>
            <a:pPr eaLnBrk="1" hangingPunct="1"/>
            <a:r>
              <a:rPr lang="en-US" altLang="zh-CN" smtClean="0">
                <a:ea typeface="宋体" pitchFamily="2" charset="-122"/>
              </a:rPr>
              <a:t>CRL Issuer</a:t>
            </a:r>
            <a:r>
              <a:rPr lang="zh-CN" altLang="en-US" smtClean="0">
                <a:ea typeface="宋体" pitchFamily="2" charset="-122"/>
              </a:rPr>
              <a:t>就要有自己的证书</a:t>
            </a:r>
            <a:endParaRPr lang="zh-CN" altLang="en-US" smtClean="0">
              <a:ea typeface="宋体" pitchFamily="2" charset="-122"/>
            </a:endParaRPr>
          </a:p>
          <a:p>
            <a:pPr lvl="1" eaLnBrk="1" hangingPunct="1"/>
            <a:r>
              <a:rPr lang="zh-CN" altLang="en-US" smtClean="0">
                <a:ea typeface="宋体" pitchFamily="2" charset="-122"/>
              </a:rPr>
              <a:t>由</a:t>
            </a:r>
            <a:r>
              <a:rPr lang="en-US" altLang="zh-CN" smtClean="0">
                <a:ea typeface="宋体" pitchFamily="2" charset="-122"/>
              </a:rPr>
              <a:t>CA</a:t>
            </a:r>
            <a:r>
              <a:rPr lang="zh-CN" altLang="en-US" smtClean="0">
                <a:ea typeface="宋体" pitchFamily="2" charset="-122"/>
              </a:rPr>
              <a:t>签发</a:t>
            </a:r>
            <a:endParaRPr lang="zh-CN" altLang="en-US" smtClean="0">
              <a:ea typeface="宋体" pitchFamily="2" charset="-122"/>
            </a:endParaRPr>
          </a:p>
          <a:p>
            <a:pPr lvl="1" eaLnBrk="1" hangingPunct="1"/>
            <a:r>
              <a:rPr lang="zh-CN" altLang="en-US" smtClean="0">
                <a:ea typeface="宋体" pitchFamily="2" charset="-122"/>
              </a:rPr>
              <a:t>增加了证书验证时的工作量</a:t>
            </a:r>
            <a:endParaRPr lang="zh-CN" altLang="en-US" smtClean="0">
              <a:ea typeface="宋体" pitchFamily="2" charset="-122"/>
            </a:endParaRPr>
          </a:p>
        </p:txBody>
      </p:sp>
      <p:sp>
        <p:nvSpPr>
          <p:cNvPr id="673793" name="灯片编号占位符 5"/>
          <p:cNvSpPr>
            <a:spLocks noGrp="1"/>
          </p:cNvSpPr>
          <p:nvPr>
            <p:ph type="sldNum" sz="quarter" idx="12"/>
          </p:nvPr>
        </p:nvSpPr>
        <p:spPr>
          <a:noFill/>
        </p:spPr>
        <p:txBody>
          <a:bodyPr/>
          <a:lstStyle/>
          <a:p>
            <a:fld id="{03B23AEC-8B91-43C0-894D-D5493FF5B84D}"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pPr eaLnBrk="1" hangingPunct="1"/>
            <a:r>
              <a:rPr lang="zh-CN" altLang="en-US" dirty="0">
                <a:ea typeface="宋体" pitchFamily="2" charset="-122"/>
              </a:rPr>
              <a:t>如何</a:t>
            </a:r>
            <a:r>
              <a:rPr lang="zh-CN" altLang="en-US" dirty="0" smtClean="0">
                <a:ea typeface="宋体" pitchFamily="2" charset="-122"/>
              </a:rPr>
              <a:t>得到公钥</a:t>
            </a:r>
            <a:endParaRPr lang="zh-CN" altLang="en-US" dirty="0" smtClean="0">
              <a:ea typeface="宋体" pitchFamily="2" charset="-122"/>
            </a:endParaRPr>
          </a:p>
        </p:txBody>
      </p:sp>
      <p:sp>
        <p:nvSpPr>
          <p:cNvPr id="619523" name="Rectangle 3"/>
          <p:cNvSpPr>
            <a:spLocks noGrp="1" noChangeArrowheads="1"/>
          </p:cNvSpPr>
          <p:nvPr>
            <p:ph idx="1"/>
          </p:nvPr>
        </p:nvSpPr>
        <p:spPr>
          <a:xfrm>
            <a:off x="822959" y="1845734"/>
            <a:ext cx="8069521" cy="4751618"/>
          </a:xfrm>
        </p:spPr>
        <p:txBody>
          <a:bodyPr>
            <a:normAutofit lnSpcReduction="10000"/>
          </a:bodyPr>
          <a:lstStyle/>
          <a:p>
            <a:pPr eaLnBrk="1" hangingPunct="1">
              <a:lnSpc>
                <a:spcPct val="90000"/>
              </a:lnSpc>
            </a:pPr>
            <a:r>
              <a:rPr lang="en-US" altLang="zh-CN" sz="2800" dirty="0" smtClean="0">
                <a:ea typeface="宋体" pitchFamily="2" charset="-122"/>
              </a:rPr>
              <a:t>Bob</a:t>
            </a:r>
            <a:r>
              <a:rPr lang="zh-CN" altLang="en-US" sz="2800" dirty="0" smtClean="0">
                <a:ea typeface="宋体" pitchFamily="2" charset="-122"/>
              </a:rPr>
              <a:t>如何得到</a:t>
            </a:r>
            <a:r>
              <a:rPr lang="en-US" altLang="zh-CN" sz="2800" dirty="0" smtClean="0">
                <a:ea typeface="宋体" pitchFamily="2" charset="-122"/>
              </a:rPr>
              <a:t>Alice</a:t>
            </a:r>
            <a:r>
              <a:rPr lang="zh-CN" altLang="en-US" sz="2800" dirty="0" smtClean="0">
                <a:ea typeface="宋体" pitchFamily="2" charset="-122"/>
              </a:rPr>
              <a:t>的</a:t>
            </a:r>
            <a:r>
              <a:rPr lang="zh-CN" altLang="en-US" sz="2800" dirty="0" smtClean="0">
                <a:ea typeface="宋体" pitchFamily="2" charset="-122"/>
              </a:rPr>
              <a:t>公钥？</a:t>
            </a:r>
            <a:endParaRPr lang="zh-CN" altLang="en-US" sz="2800" dirty="0" smtClean="0">
              <a:ea typeface="宋体" pitchFamily="2" charset="-122"/>
            </a:endParaRPr>
          </a:p>
          <a:p>
            <a:pPr lvl="1" eaLnBrk="1" hangingPunct="1">
              <a:lnSpc>
                <a:spcPct val="90000"/>
              </a:lnSpc>
            </a:pPr>
            <a:r>
              <a:rPr lang="zh-CN" altLang="en-US" sz="2400" dirty="0" smtClean="0">
                <a:ea typeface="宋体" pitchFamily="2" charset="-122"/>
              </a:rPr>
              <a:t>必须是可信的方式</a:t>
            </a:r>
            <a:endParaRPr lang="zh-CN" altLang="en-US" sz="2400" dirty="0" smtClean="0">
              <a:ea typeface="宋体" pitchFamily="2" charset="-122"/>
            </a:endParaRPr>
          </a:p>
          <a:p>
            <a:pPr lvl="1" eaLnBrk="1" hangingPunct="1">
              <a:lnSpc>
                <a:spcPct val="90000"/>
              </a:lnSpc>
            </a:pPr>
            <a:r>
              <a:rPr lang="zh-CN" altLang="en-US" sz="2400" dirty="0" smtClean="0">
                <a:ea typeface="宋体" pitchFamily="2" charset="-122"/>
              </a:rPr>
              <a:t>否则，如果</a:t>
            </a:r>
            <a:r>
              <a:rPr lang="en-US" altLang="zh-CN" sz="2400" dirty="0" smtClean="0">
                <a:ea typeface="宋体" pitchFamily="2" charset="-122"/>
              </a:rPr>
              <a:t>Ivan</a:t>
            </a:r>
            <a:r>
              <a:rPr lang="zh-CN" altLang="en-US" sz="2400" dirty="0" smtClean="0">
                <a:ea typeface="宋体" pitchFamily="2" charset="-122"/>
              </a:rPr>
              <a:t>也产生了公钥，交给</a:t>
            </a:r>
            <a:r>
              <a:rPr lang="en-US" altLang="zh-CN" sz="2400" dirty="0" smtClean="0">
                <a:ea typeface="宋体" pitchFamily="2" charset="-122"/>
              </a:rPr>
              <a:t>Alice，</a:t>
            </a:r>
            <a:r>
              <a:rPr lang="zh-CN" altLang="en-US" sz="2400" dirty="0" smtClean="0">
                <a:ea typeface="宋体" pitchFamily="2" charset="-122"/>
              </a:rPr>
              <a:t>谎称是</a:t>
            </a:r>
            <a:r>
              <a:rPr lang="en-US" altLang="zh-CN" sz="2400" dirty="0" smtClean="0">
                <a:ea typeface="宋体" pitchFamily="2" charset="-122"/>
              </a:rPr>
              <a:t>Bob</a:t>
            </a:r>
            <a:r>
              <a:rPr lang="zh-CN" altLang="en-US" sz="2400" dirty="0" smtClean="0">
                <a:ea typeface="宋体" pitchFamily="2" charset="-122"/>
              </a:rPr>
              <a:t>的</a:t>
            </a:r>
            <a:endParaRPr lang="zh-CN" altLang="en-US" sz="2400" dirty="0" smtClean="0">
              <a:ea typeface="宋体" pitchFamily="2" charset="-122"/>
            </a:endParaRPr>
          </a:p>
          <a:p>
            <a:pPr lvl="2" eaLnBrk="1" hangingPunct="1">
              <a:lnSpc>
                <a:spcPct val="90000"/>
              </a:lnSpc>
            </a:pPr>
            <a:r>
              <a:rPr lang="zh-CN" altLang="en-US" sz="2000" dirty="0" smtClean="0">
                <a:ea typeface="宋体" pitchFamily="2" charset="-122"/>
              </a:rPr>
              <a:t>则</a:t>
            </a:r>
            <a:r>
              <a:rPr lang="en-US" altLang="zh-CN" sz="2000" dirty="0" smtClean="0">
                <a:ea typeface="宋体" pitchFamily="2" charset="-122"/>
              </a:rPr>
              <a:t>Ivan</a:t>
            </a:r>
            <a:r>
              <a:rPr lang="zh-CN" altLang="en-US" sz="2000" dirty="0" smtClean="0">
                <a:ea typeface="宋体" pitchFamily="2" charset="-122"/>
              </a:rPr>
              <a:t>就可以窃听了</a:t>
            </a:r>
            <a:endParaRPr lang="zh-CN" altLang="en-US" sz="2000" dirty="0" smtClean="0">
              <a:ea typeface="宋体" pitchFamily="2" charset="-122"/>
            </a:endParaRPr>
          </a:p>
          <a:p>
            <a:pPr eaLnBrk="1" hangingPunct="1">
              <a:lnSpc>
                <a:spcPct val="90000"/>
              </a:lnSpc>
            </a:pPr>
            <a:r>
              <a:rPr lang="zh-CN" altLang="en-US" sz="2800" dirty="0" smtClean="0">
                <a:ea typeface="宋体" pitchFamily="2" charset="-122"/>
              </a:rPr>
              <a:t>最直观的、可信的方式，就是相信自己！</a:t>
            </a:r>
            <a:endParaRPr lang="en-US" altLang="zh-CN" sz="2800" dirty="0" smtClean="0">
              <a:ea typeface="宋体" pitchFamily="2" charset="-122"/>
            </a:endParaRPr>
          </a:p>
          <a:p>
            <a:pPr lvl="1">
              <a:lnSpc>
                <a:spcPct val="90000"/>
              </a:lnSpc>
            </a:pPr>
            <a:r>
              <a:rPr lang="zh-CN" altLang="en-US" dirty="0" smtClean="0">
                <a:ea typeface="宋体" pitchFamily="2" charset="-122"/>
              </a:rPr>
              <a:t>自己</a:t>
            </a:r>
            <a:r>
              <a:rPr lang="zh-CN" altLang="en-US" dirty="0">
                <a:ea typeface="宋体" pitchFamily="2" charset="-122"/>
              </a:rPr>
              <a:t>私下交换公钥，必须是安全可信的</a:t>
            </a:r>
            <a:endParaRPr lang="zh-CN" altLang="en-US" dirty="0">
              <a:ea typeface="宋体" pitchFamily="2" charset="-122"/>
            </a:endParaRPr>
          </a:p>
          <a:p>
            <a:pPr lvl="1">
              <a:lnSpc>
                <a:spcPct val="90000"/>
              </a:lnSpc>
            </a:pPr>
            <a:r>
              <a:rPr lang="zh-CN" altLang="en-US" dirty="0">
                <a:ea typeface="宋体" pitchFamily="2" charset="-122"/>
              </a:rPr>
              <a:t>面对面</a:t>
            </a:r>
            <a:r>
              <a:rPr lang="zh-CN" altLang="en-US" dirty="0" smtClean="0">
                <a:ea typeface="宋体" pitchFamily="2" charset="-122"/>
              </a:rPr>
              <a:t>交流等方式；</a:t>
            </a:r>
            <a:endParaRPr lang="en-US" altLang="zh-CN" dirty="0" smtClean="0">
              <a:ea typeface="宋体" pitchFamily="2" charset="-122"/>
            </a:endParaRPr>
          </a:p>
          <a:p>
            <a:pPr lvl="2">
              <a:lnSpc>
                <a:spcPct val="90000"/>
              </a:lnSpc>
            </a:pPr>
            <a:r>
              <a:rPr lang="zh-CN" altLang="en-US" dirty="0">
                <a:ea typeface="宋体" pitchFamily="2" charset="-122"/>
              </a:rPr>
              <a:t>如果有很多朋友呢？</a:t>
            </a:r>
            <a:r>
              <a:rPr lang="en-US" altLang="zh-CN" dirty="0" err="1">
                <a:ea typeface="宋体" pitchFamily="2" charset="-122"/>
              </a:rPr>
              <a:t>Cindy、Delia、Elle</a:t>
            </a:r>
            <a:r>
              <a:rPr lang="en-US" altLang="zh-CN" dirty="0">
                <a:ea typeface="宋体" pitchFamily="2" charset="-122"/>
              </a:rPr>
              <a:t>、…</a:t>
            </a:r>
            <a:endParaRPr lang="en-US" altLang="zh-CN" dirty="0">
              <a:ea typeface="宋体" pitchFamily="2" charset="-122"/>
            </a:endParaRPr>
          </a:p>
          <a:p>
            <a:r>
              <a:rPr lang="zh-CN" altLang="en-US" dirty="0">
                <a:ea typeface="宋体" pitchFamily="2" charset="-122"/>
              </a:rPr>
              <a:t>如果不想自己麻烦</a:t>
            </a:r>
            <a:endParaRPr lang="zh-CN" altLang="en-US" dirty="0">
              <a:ea typeface="宋体" pitchFamily="2" charset="-122"/>
            </a:endParaRPr>
          </a:p>
          <a:p>
            <a:pPr lvl="1"/>
            <a:r>
              <a:rPr lang="zh-CN" altLang="en-US" dirty="0">
                <a:ea typeface="宋体" pitchFamily="2" charset="-122"/>
              </a:rPr>
              <a:t>雇佣可信的快递公司、挂号信邮寄等等</a:t>
            </a:r>
            <a:endParaRPr lang="zh-CN" altLang="en-US" dirty="0">
              <a:ea typeface="宋体" pitchFamily="2" charset="-122"/>
            </a:endParaRPr>
          </a:p>
          <a:p>
            <a:pPr lvl="1"/>
            <a:r>
              <a:rPr lang="zh-CN" altLang="en-US" dirty="0">
                <a:ea typeface="宋体" pitchFamily="2" charset="-122"/>
              </a:rPr>
              <a:t>还有其他</a:t>
            </a:r>
            <a:r>
              <a:rPr lang="zh-CN" altLang="en-US" dirty="0" smtClean="0">
                <a:ea typeface="宋体" pitchFamily="2" charset="-122"/>
              </a:rPr>
              <a:t>吗？</a:t>
            </a:r>
            <a:endParaRPr lang="zh-CN" altLang="en-US" sz="2800" dirty="0" smtClean="0">
              <a:ea typeface="宋体" pitchFamily="2" charset="-122"/>
            </a:endParaRPr>
          </a:p>
        </p:txBody>
      </p:sp>
      <p:sp>
        <p:nvSpPr>
          <p:cNvPr id="619521" name="灯片编号占位符 5"/>
          <p:cNvSpPr>
            <a:spLocks noGrp="1"/>
          </p:cNvSpPr>
          <p:nvPr>
            <p:ph type="sldNum" sz="quarter" idx="12"/>
          </p:nvPr>
        </p:nvSpPr>
        <p:spPr>
          <a:noFill/>
        </p:spPr>
        <p:txBody>
          <a:bodyPr/>
          <a:lstStyle/>
          <a:p>
            <a:fld id="{728BA667-6E92-4C50-AEB2-6FB68D0F27F7}"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8" name="Rectangle 2"/>
          <p:cNvSpPr>
            <a:spLocks noGrp="1" noChangeArrowheads="1"/>
          </p:cNvSpPr>
          <p:nvPr>
            <p:ph type="title"/>
          </p:nvPr>
        </p:nvSpPr>
        <p:spPr/>
        <p:txBody>
          <a:bodyPr/>
          <a:lstStyle/>
          <a:p>
            <a:pPr eaLnBrk="1" hangingPunct="1"/>
            <a:r>
              <a:rPr lang="zh-CN" altLang="en-US" smtClean="0">
                <a:ea typeface="宋体" pitchFamily="2" charset="-122"/>
              </a:rPr>
              <a:t>更进一步的结构</a:t>
            </a:r>
            <a:endParaRPr lang="zh-CN" altLang="en-US" smtClean="0">
              <a:ea typeface="宋体" pitchFamily="2" charset="-122"/>
            </a:endParaRPr>
          </a:p>
        </p:txBody>
      </p:sp>
      <p:sp>
        <p:nvSpPr>
          <p:cNvPr id="489479" name="Rectangle 3"/>
          <p:cNvSpPr>
            <a:spLocks noGrp="1" noChangeArrowheads="1"/>
          </p:cNvSpPr>
          <p:nvPr>
            <p:ph idx="1"/>
          </p:nvPr>
        </p:nvSpPr>
        <p:spPr/>
        <p:txBody>
          <a:bodyPr/>
          <a:lstStyle/>
          <a:p>
            <a:pPr eaLnBrk="1" hangingPunct="1"/>
            <a:endParaRPr lang="zh-CN" altLang="en-US" smtClean="0">
              <a:ea typeface="宋体" pitchFamily="2" charset="-122"/>
            </a:endParaRPr>
          </a:p>
        </p:txBody>
      </p:sp>
      <p:sp>
        <p:nvSpPr>
          <p:cNvPr id="489477" name="灯片编号占位符 5"/>
          <p:cNvSpPr>
            <a:spLocks noGrp="1"/>
          </p:cNvSpPr>
          <p:nvPr>
            <p:ph type="sldNum" sz="quarter" idx="12"/>
          </p:nvPr>
        </p:nvSpPr>
        <p:spPr>
          <a:noFill/>
        </p:spPr>
        <p:txBody>
          <a:bodyPr/>
          <a:lstStyle/>
          <a:p>
            <a:fld id="{9A9721AD-6A25-4FC8-B071-C2C8C8DFCF57}" type="slidenum">
              <a:rPr lang="zh-CN" altLang="en-US" smtClean="0">
                <a:ea typeface="宋体" pitchFamily="2" charset="-122"/>
              </a:rPr>
            </a:fld>
            <a:endParaRPr lang="en-US" altLang="zh-CN" smtClean="0">
              <a:ea typeface="宋体" pitchFamily="2" charset="-122"/>
            </a:endParaRPr>
          </a:p>
        </p:txBody>
      </p:sp>
      <p:graphicFrame>
        <p:nvGraphicFramePr>
          <p:cNvPr id="489476" name="Object 4"/>
          <p:cNvGraphicFramePr>
            <a:graphicFrameLocks noChangeAspect="1"/>
          </p:cNvGraphicFramePr>
          <p:nvPr/>
        </p:nvGraphicFramePr>
        <p:xfrm>
          <a:off x="685800" y="1851025"/>
          <a:ext cx="7848600" cy="5006975"/>
        </p:xfrm>
        <a:graphic>
          <a:graphicData uri="http://schemas.openxmlformats.org/presentationml/2006/ole">
            <mc:AlternateContent xmlns:mc="http://schemas.openxmlformats.org/markup-compatibility/2006">
              <mc:Choice xmlns:v="urn:schemas-microsoft-com:vml" Requires="v">
                <p:oleObj spid="_x0000_s704558" name="位图图像" r:id="rId1" imgW="6524625" imgH="4162425" progId="PBrush">
                  <p:embed/>
                </p:oleObj>
              </mc:Choice>
              <mc:Fallback>
                <p:oleObj name="位图图像" r:id="rId1" imgW="6524625" imgH="4162425" progId="PBrush">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51025"/>
                        <a:ext cx="7848600"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pPr eaLnBrk="1" hangingPunct="1"/>
            <a:r>
              <a:rPr lang="zh-CN" altLang="en-US" smtClean="0">
                <a:ea typeface="宋体" pitchFamily="2" charset="-122"/>
              </a:rPr>
              <a:t>撤销信息的使用方法</a:t>
            </a:r>
            <a:endParaRPr lang="zh-CN" altLang="en-US" smtClean="0">
              <a:ea typeface="宋体" pitchFamily="2" charset="-122"/>
            </a:endParaRPr>
          </a:p>
        </p:txBody>
      </p:sp>
      <p:sp>
        <p:nvSpPr>
          <p:cNvPr id="675843" name="Rectangle 3"/>
          <p:cNvSpPr>
            <a:spLocks noGrp="1" noChangeArrowheads="1"/>
          </p:cNvSpPr>
          <p:nvPr>
            <p:ph idx="1"/>
          </p:nvPr>
        </p:nvSpPr>
        <p:spPr/>
        <p:txBody>
          <a:bodyPr/>
          <a:lstStyle/>
          <a:p>
            <a:pPr eaLnBrk="1" hangingPunct="1">
              <a:lnSpc>
                <a:spcPct val="90000"/>
              </a:lnSpc>
            </a:pPr>
            <a:r>
              <a:rPr lang="en-US" altLang="zh-CN" smtClean="0">
                <a:ea typeface="宋体" pitchFamily="2" charset="-122"/>
              </a:rPr>
              <a:t>PKI</a:t>
            </a:r>
            <a:r>
              <a:rPr lang="zh-CN" altLang="en-US" smtClean="0">
                <a:ea typeface="宋体" pitchFamily="2" charset="-122"/>
              </a:rPr>
              <a:t>用户拿到一张证书时，需要进行如下验证：</a:t>
            </a:r>
            <a:endParaRPr lang="zh-CN" altLang="en-US" smtClean="0">
              <a:ea typeface="宋体" pitchFamily="2" charset="-122"/>
            </a:endParaRPr>
          </a:p>
          <a:p>
            <a:pPr lvl="1" eaLnBrk="1" hangingPunct="1">
              <a:lnSpc>
                <a:spcPct val="90000"/>
              </a:lnSpc>
            </a:pPr>
            <a:r>
              <a:rPr lang="zh-CN" altLang="en-US" smtClean="0">
                <a:ea typeface="宋体" pitchFamily="2" charset="-122"/>
              </a:rPr>
              <a:t>证书是否处于有效期</a:t>
            </a:r>
            <a:endParaRPr lang="zh-CN" altLang="en-US" smtClean="0">
              <a:ea typeface="宋体" pitchFamily="2" charset="-122"/>
            </a:endParaRPr>
          </a:p>
          <a:p>
            <a:pPr lvl="1" eaLnBrk="1" hangingPunct="1">
              <a:lnSpc>
                <a:spcPct val="90000"/>
              </a:lnSpc>
            </a:pPr>
            <a:r>
              <a:rPr lang="zh-CN" altLang="en-US" smtClean="0">
                <a:ea typeface="宋体" pitchFamily="2" charset="-122"/>
              </a:rPr>
              <a:t>证书上的</a:t>
            </a:r>
            <a:r>
              <a:rPr lang="en-US" altLang="zh-CN" smtClean="0">
                <a:ea typeface="宋体" pitchFamily="2" charset="-122"/>
              </a:rPr>
              <a:t>CA</a:t>
            </a:r>
            <a:r>
              <a:rPr lang="zh-CN" altLang="en-US" smtClean="0">
                <a:ea typeface="宋体" pitchFamily="2" charset="-122"/>
              </a:rPr>
              <a:t>数字签名是否有效</a:t>
            </a:r>
            <a:endParaRPr lang="zh-CN" altLang="en-US" smtClean="0">
              <a:ea typeface="宋体" pitchFamily="2" charset="-122"/>
            </a:endParaRPr>
          </a:p>
          <a:p>
            <a:pPr lvl="1" eaLnBrk="1" hangingPunct="1">
              <a:lnSpc>
                <a:spcPct val="90000"/>
              </a:lnSpc>
            </a:pPr>
            <a:r>
              <a:rPr lang="zh-CN" altLang="en-US" smtClean="0">
                <a:ea typeface="宋体" pitchFamily="2" charset="-122"/>
              </a:rPr>
              <a:t>是否被撤销</a:t>
            </a:r>
            <a:endParaRPr lang="zh-CN" altLang="en-US" smtClean="0">
              <a:ea typeface="宋体" pitchFamily="2" charset="-122"/>
            </a:endParaRPr>
          </a:p>
          <a:p>
            <a:pPr lvl="2" eaLnBrk="1" hangingPunct="1">
              <a:lnSpc>
                <a:spcPct val="90000"/>
              </a:lnSpc>
            </a:pPr>
            <a:r>
              <a:rPr lang="zh-CN" altLang="en-US" smtClean="0">
                <a:ea typeface="宋体" pitchFamily="2" charset="-122"/>
              </a:rPr>
              <a:t>获取证书相应的</a:t>
            </a:r>
            <a:r>
              <a:rPr lang="en-US" altLang="zh-CN" smtClean="0">
                <a:ea typeface="宋体" pitchFamily="2" charset="-122"/>
              </a:rPr>
              <a:t>CA（</a:t>
            </a:r>
            <a:r>
              <a:rPr lang="zh-CN" altLang="en-US" smtClean="0">
                <a:ea typeface="宋体" pitchFamily="2" charset="-122"/>
              </a:rPr>
              <a:t>或者</a:t>
            </a:r>
            <a:r>
              <a:rPr lang="en-US" altLang="zh-CN" smtClean="0">
                <a:ea typeface="宋体" pitchFamily="2" charset="-122"/>
              </a:rPr>
              <a:t>CRL Issuer）</a:t>
            </a:r>
            <a:r>
              <a:rPr lang="zh-CN" altLang="en-US" smtClean="0">
                <a:ea typeface="宋体" pitchFamily="2" charset="-122"/>
              </a:rPr>
              <a:t>所签发的、处于有效期的</a:t>
            </a:r>
            <a:r>
              <a:rPr lang="en-US" altLang="zh-CN" smtClean="0">
                <a:ea typeface="宋体" pitchFamily="2" charset="-122"/>
              </a:rPr>
              <a:t>CRL</a:t>
            </a:r>
            <a:endParaRPr lang="en-US" altLang="zh-CN" smtClean="0">
              <a:ea typeface="宋体" pitchFamily="2" charset="-122"/>
            </a:endParaRPr>
          </a:p>
          <a:p>
            <a:pPr lvl="2" eaLnBrk="1" hangingPunct="1">
              <a:lnSpc>
                <a:spcPct val="90000"/>
              </a:lnSpc>
            </a:pPr>
            <a:r>
              <a:rPr lang="zh-CN" altLang="en-US" smtClean="0">
                <a:ea typeface="宋体" pitchFamily="2" charset="-122"/>
              </a:rPr>
              <a:t>验证</a:t>
            </a:r>
            <a:r>
              <a:rPr lang="en-US" altLang="zh-CN" smtClean="0">
                <a:ea typeface="宋体" pitchFamily="2" charset="-122"/>
              </a:rPr>
              <a:t>CRL</a:t>
            </a:r>
            <a:r>
              <a:rPr lang="zh-CN" altLang="en-US" smtClean="0">
                <a:ea typeface="宋体" pitchFamily="2" charset="-122"/>
              </a:rPr>
              <a:t>上的数字签名是否有效</a:t>
            </a:r>
            <a:endParaRPr lang="zh-CN" altLang="en-US" smtClean="0">
              <a:ea typeface="宋体" pitchFamily="2" charset="-122"/>
            </a:endParaRPr>
          </a:p>
          <a:p>
            <a:pPr lvl="2" eaLnBrk="1" hangingPunct="1">
              <a:lnSpc>
                <a:spcPct val="90000"/>
              </a:lnSpc>
            </a:pPr>
            <a:r>
              <a:rPr lang="zh-CN" altLang="en-US" smtClean="0">
                <a:ea typeface="宋体" pitchFamily="2" charset="-122"/>
              </a:rPr>
              <a:t>证书序列号是否在</a:t>
            </a:r>
            <a:r>
              <a:rPr lang="en-US" altLang="zh-CN" smtClean="0">
                <a:ea typeface="宋体" pitchFamily="2" charset="-122"/>
              </a:rPr>
              <a:t>CRL</a:t>
            </a:r>
            <a:r>
              <a:rPr lang="zh-CN" altLang="en-US" smtClean="0">
                <a:ea typeface="宋体" pitchFamily="2" charset="-122"/>
              </a:rPr>
              <a:t>上面</a:t>
            </a:r>
            <a:endParaRPr lang="zh-CN" altLang="en-US" smtClean="0">
              <a:ea typeface="宋体" pitchFamily="2" charset="-122"/>
            </a:endParaRPr>
          </a:p>
        </p:txBody>
      </p:sp>
      <p:sp>
        <p:nvSpPr>
          <p:cNvPr id="675841" name="灯片编号占位符 5"/>
          <p:cNvSpPr>
            <a:spLocks noGrp="1"/>
          </p:cNvSpPr>
          <p:nvPr>
            <p:ph type="sldNum" sz="quarter" idx="12"/>
          </p:nvPr>
        </p:nvSpPr>
        <p:spPr>
          <a:noFill/>
        </p:spPr>
        <p:txBody>
          <a:bodyPr/>
          <a:lstStyle/>
          <a:p>
            <a:fld id="{1D8AE023-B725-4480-8E96-F12EC6FA6D59}"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pPr eaLnBrk="1" hangingPunct="1"/>
            <a:r>
              <a:rPr lang="en-US" altLang="zh-CN" smtClean="0">
                <a:ea typeface="宋体" pitchFamily="2" charset="-122"/>
              </a:rPr>
              <a:t>CRL</a:t>
            </a:r>
            <a:r>
              <a:rPr lang="zh-CN" altLang="en-US" smtClean="0">
                <a:ea typeface="宋体" pitchFamily="2" charset="-122"/>
              </a:rPr>
              <a:t>的局限性</a:t>
            </a:r>
            <a:endParaRPr lang="zh-CN" altLang="en-US" smtClean="0">
              <a:ea typeface="宋体" pitchFamily="2" charset="-122"/>
            </a:endParaRPr>
          </a:p>
        </p:txBody>
      </p:sp>
      <p:sp>
        <p:nvSpPr>
          <p:cNvPr id="676867" name="Rectangle 3"/>
          <p:cNvSpPr>
            <a:spLocks noGrp="1" noChangeArrowheads="1"/>
          </p:cNvSpPr>
          <p:nvPr>
            <p:ph idx="1"/>
          </p:nvPr>
        </p:nvSpPr>
        <p:spPr/>
        <p:txBody>
          <a:bodyPr/>
          <a:lstStyle/>
          <a:p>
            <a:pPr eaLnBrk="1" hangingPunct="1">
              <a:lnSpc>
                <a:spcPct val="90000"/>
              </a:lnSpc>
            </a:pPr>
            <a:r>
              <a:rPr lang="en-US" altLang="zh-CN" sz="2800" dirty="0" smtClean="0">
                <a:ea typeface="宋体" pitchFamily="2" charset="-122"/>
              </a:rPr>
              <a:t>CRL</a:t>
            </a:r>
            <a:r>
              <a:rPr lang="zh-CN" altLang="en-US" sz="2800" dirty="0" smtClean="0">
                <a:ea typeface="宋体" pitchFamily="2" charset="-122"/>
              </a:rPr>
              <a:t>存在局限</a:t>
            </a:r>
            <a:endParaRPr lang="zh-CN" altLang="en-US" sz="2800" dirty="0" smtClean="0">
              <a:ea typeface="宋体" pitchFamily="2" charset="-122"/>
            </a:endParaRPr>
          </a:p>
          <a:p>
            <a:pPr lvl="1" eaLnBrk="1" hangingPunct="1">
              <a:lnSpc>
                <a:spcPct val="90000"/>
              </a:lnSpc>
            </a:pPr>
            <a:r>
              <a:rPr lang="zh-CN" altLang="en-US" sz="2400" dirty="0" smtClean="0">
                <a:ea typeface="宋体" pitchFamily="2" charset="-122"/>
              </a:rPr>
              <a:t>撤销信息的延迟</a:t>
            </a:r>
            <a:endParaRPr lang="zh-CN" altLang="en-US" sz="2400" dirty="0" smtClean="0">
              <a:ea typeface="宋体" pitchFamily="2" charset="-122"/>
            </a:endParaRPr>
          </a:p>
          <a:p>
            <a:pPr eaLnBrk="1" hangingPunct="1">
              <a:lnSpc>
                <a:spcPct val="90000"/>
              </a:lnSpc>
            </a:pPr>
            <a:r>
              <a:rPr lang="en-US" altLang="zh-CN" sz="2800" dirty="0" smtClean="0">
                <a:ea typeface="宋体" pitchFamily="2" charset="-122"/>
              </a:rPr>
              <a:t>CRL</a:t>
            </a:r>
            <a:r>
              <a:rPr lang="zh-CN" altLang="en-US" sz="2800" dirty="0" smtClean="0">
                <a:ea typeface="宋体" pitchFamily="2" charset="-122"/>
              </a:rPr>
              <a:t>是定期发布的</a:t>
            </a:r>
            <a:endParaRPr lang="zh-CN" altLang="en-US" sz="2800" dirty="0" smtClean="0">
              <a:ea typeface="宋体" pitchFamily="2" charset="-122"/>
            </a:endParaRPr>
          </a:p>
          <a:p>
            <a:pPr lvl="1" eaLnBrk="1" hangingPunct="1">
              <a:lnSpc>
                <a:spcPct val="90000"/>
              </a:lnSpc>
            </a:pPr>
            <a:r>
              <a:rPr lang="zh-CN" altLang="en-US" sz="2400" dirty="0" smtClean="0">
                <a:ea typeface="宋体" pitchFamily="2" charset="-122"/>
              </a:rPr>
              <a:t>2006-3-7 0:0:0</a:t>
            </a:r>
            <a:endParaRPr lang="zh-CN" altLang="en-US" sz="2400" dirty="0" smtClean="0">
              <a:ea typeface="宋体" pitchFamily="2" charset="-122"/>
            </a:endParaRPr>
          </a:p>
          <a:p>
            <a:pPr lvl="1" eaLnBrk="1" hangingPunct="1">
              <a:lnSpc>
                <a:spcPct val="90000"/>
              </a:lnSpc>
            </a:pPr>
            <a:r>
              <a:rPr lang="zh-CN" altLang="en-US" sz="2400" dirty="0" smtClean="0">
                <a:ea typeface="宋体" pitchFamily="2" charset="-122"/>
              </a:rPr>
              <a:t>2006-3-8 0:0:0</a:t>
            </a:r>
            <a:endParaRPr lang="zh-CN" altLang="en-US" sz="2400" dirty="0" smtClean="0">
              <a:ea typeface="宋体" pitchFamily="2" charset="-122"/>
            </a:endParaRPr>
          </a:p>
          <a:p>
            <a:pPr lvl="1" eaLnBrk="1" hangingPunct="1">
              <a:lnSpc>
                <a:spcPct val="90000"/>
              </a:lnSpc>
            </a:pPr>
            <a:r>
              <a:rPr lang="zh-CN" altLang="en-US" sz="2400" dirty="0" smtClean="0">
                <a:ea typeface="宋体" pitchFamily="2" charset="-122"/>
              </a:rPr>
              <a:t>2006-3-9 0:0:0</a:t>
            </a:r>
            <a:endParaRPr lang="zh-CN" altLang="en-US" sz="2400" dirty="0" smtClean="0">
              <a:ea typeface="宋体" pitchFamily="2" charset="-122"/>
            </a:endParaRPr>
          </a:p>
          <a:p>
            <a:pPr lvl="1" eaLnBrk="1" hangingPunct="1">
              <a:lnSpc>
                <a:spcPct val="90000"/>
              </a:lnSpc>
            </a:pPr>
            <a:r>
              <a:rPr lang="zh-CN" altLang="en-US" sz="2400" dirty="0" smtClean="0">
                <a:ea typeface="宋体" pitchFamily="2" charset="-122"/>
              </a:rPr>
              <a:t>2006-3-10 0:0:0</a:t>
            </a:r>
            <a:endParaRPr lang="zh-CN" altLang="en-US" sz="2400" dirty="0" smtClean="0">
              <a:ea typeface="宋体" pitchFamily="2" charset="-122"/>
            </a:endParaRPr>
          </a:p>
          <a:p>
            <a:pPr eaLnBrk="1" hangingPunct="1">
              <a:lnSpc>
                <a:spcPct val="90000"/>
              </a:lnSpc>
            </a:pPr>
            <a:r>
              <a:rPr lang="zh-CN" altLang="en-US" sz="2800" dirty="0" smtClean="0">
                <a:ea typeface="宋体" pitchFamily="2" charset="-122"/>
              </a:rPr>
              <a:t>如果订户在2006-3-8 0:50:0发现自己的私钥泄漏，并且提出申请，会怎么样？</a:t>
            </a:r>
            <a:endParaRPr lang="zh-CN" altLang="en-US" sz="2800" dirty="0" smtClean="0">
              <a:ea typeface="宋体" pitchFamily="2" charset="-122"/>
            </a:endParaRPr>
          </a:p>
        </p:txBody>
      </p:sp>
      <p:sp>
        <p:nvSpPr>
          <p:cNvPr id="676865" name="灯片编号占位符 5"/>
          <p:cNvSpPr>
            <a:spLocks noGrp="1"/>
          </p:cNvSpPr>
          <p:nvPr>
            <p:ph type="sldNum" sz="quarter" idx="12"/>
          </p:nvPr>
        </p:nvSpPr>
        <p:spPr>
          <a:noFill/>
        </p:spPr>
        <p:txBody>
          <a:bodyPr/>
          <a:lstStyle/>
          <a:p>
            <a:fld id="{E41DB4B9-4C2A-48DE-ACC3-AFA4F7E333C7}"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lstStyle/>
          <a:p>
            <a:pPr eaLnBrk="1" hangingPunct="1"/>
            <a:r>
              <a:rPr lang="zh-CN" altLang="en-US" smtClean="0">
                <a:ea typeface="宋体" pitchFamily="2" charset="-122"/>
              </a:rPr>
              <a:t>撤销信息的延迟</a:t>
            </a:r>
            <a:endParaRPr lang="zh-CN" altLang="en-US" smtClean="0">
              <a:ea typeface="宋体" pitchFamily="2" charset="-122"/>
            </a:endParaRPr>
          </a:p>
        </p:txBody>
      </p:sp>
      <p:sp>
        <p:nvSpPr>
          <p:cNvPr id="677891" name="Rectangle 3"/>
          <p:cNvSpPr>
            <a:spLocks noGrp="1" noChangeArrowheads="1"/>
          </p:cNvSpPr>
          <p:nvPr>
            <p:ph idx="1"/>
          </p:nvPr>
        </p:nvSpPr>
        <p:spPr/>
        <p:txBody>
          <a:bodyPr/>
          <a:lstStyle/>
          <a:p>
            <a:pPr eaLnBrk="1" hangingPunct="1"/>
            <a:r>
              <a:rPr lang="zh-CN" altLang="en-US" dirty="0" smtClean="0">
                <a:ea typeface="宋体" pitchFamily="2" charset="-122"/>
              </a:rPr>
              <a:t>如果订户证书9527在2006-3-8 0:50:0私钥泄漏，并且提出申请，会怎么样？</a:t>
            </a:r>
            <a:endParaRPr lang="zh-CN" altLang="en-US" dirty="0" smtClean="0">
              <a:ea typeface="宋体" pitchFamily="2" charset="-122"/>
            </a:endParaRPr>
          </a:p>
          <a:p>
            <a:pPr lvl="1" eaLnBrk="1" hangingPunct="1"/>
            <a:r>
              <a:rPr lang="zh-CN" altLang="en-US" dirty="0" smtClean="0">
                <a:ea typeface="宋体" pitchFamily="2" charset="-122"/>
              </a:rPr>
              <a:t>在2006-3-8 0:0:0签发的</a:t>
            </a:r>
            <a:r>
              <a:rPr lang="en-US" altLang="zh-CN" dirty="0" smtClean="0">
                <a:ea typeface="宋体" pitchFamily="2" charset="-122"/>
              </a:rPr>
              <a:t>CRL</a:t>
            </a:r>
            <a:r>
              <a:rPr lang="zh-CN" altLang="en-US" dirty="0" smtClean="0">
                <a:ea typeface="宋体" pitchFamily="2" charset="-122"/>
              </a:rPr>
              <a:t>中，没有9527的序列号</a:t>
            </a:r>
            <a:endParaRPr lang="zh-CN" altLang="en-US" dirty="0" smtClean="0">
              <a:ea typeface="宋体" pitchFamily="2" charset="-122"/>
            </a:endParaRPr>
          </a:p>
          <a:p>
            <a:pPr lvl="1" eaLnBrk="1" hangingPunct="1"/>
            <a:r>
              <a:rPr lang="zh-CN" altLang="en-US" dirty="0" smtClean="0">
                <a:ea typeface="宋体" pitchFamily="2" charset="-122"/>
              </a:rPr>
              <a:t>在2006-3-9 0:0:0的</a:t>
            </a:r>
            <a:r>
              <a:rPr lang="en-US" altLang="zh-CN" dirty="0" smtClean="0">
                <a:ea typeface="宋体" pitchFamily="2" charset="-122"/>
              </a:rPr>
              <a:t>CRL</a:t>
            </a:r>
            <a:r>
              <a:rPr lang="zh-CN" altLang="en-US" dirty="0" smtClean="0">
                <a:ea typeface="宋体" pitchFamily="2" charset="-122"/>
              </a:rPr>
              <a:t>中，才有</a:t>
            </a:r>
            <a:endParaRPr lang="zh-CN" altLang="en-US" dirty="0" smtClean="0">
              <a:ea typeface="宋体" pitchFamily="2" charset="-122"/>
            </a:endParaRPr>
          </a:p>
          <a:p>
            <a:pPr eaLnBrk="1" hangingPunct="1"/>
            <a:r>
              <a:rPr lang="zh-CN" altLang="en-US" dirty="0" smtClean="0">
                <a:ea typeface="宋体" pitchFamily="2" charset="-122"/>
              </a:rPr>
              <a:t>存在延迟</a:t>
            </a:r>
            <a:endParaRPr lang="zh-CN" altLang="en-US" dirty="0" smtClean="0">
              <a:ea typeface="宋体" pitchFamily="2" charset="-122"/>
            </a:endParaRPr>
          </a:p>
          <a:p>
            <a:pPr lvl="1" eaLnBrk="1" hangingPunct="1"/>
            <a:r>
              <a:rPr lang="zh-CN" altLang="en-US" dirty="0" smtClean="0">
                <a:ea typeface="宋体" pitchFamily="2" charset="-122"/>
              </a:rPr>
              <a:t>缩短</a:t>
            </a:r>
            <a:r>
              <a:rPr lang="en-US" altLang="zh-CN" dirty="0" smtClean="0">
                <a:ea typeface="宋体" pitchFamily="2" charset="-122"/>
              </a:rPr>
              <a:t>CRL</a:t>
            </a:r>
            <a:r>
              <a:rPr lang="zh-CN" altLang="en-US" dirty="0" smtClean="0">
                <a:ea typeface="宋体" pitchFamily="2" charset="-122"/>
              </a:rPr>
              <a:t>的发布周期，可以减缓安全问题</a:t>
            </a:r>
            <a:endParaRPr lang="zh-CN" altLang="en-US" dirty="0" smtClean="0">
              <a:ea typeface="宋体" pitchFamily="2" charset="-122"/>
            </a:endParaRPr>
          </a:p>
        </p:txBody>
      </p:sp>
      <p:sp>
        <p:nvSpPr>
          <p:cNvPr id="677889" name="灯片编号占位符 5"/>
          <p:cNvSpPr>
            <a:spLocks noGrp="1"/>
          </p:cNvSpPr>
          <p:nvPr>
            <p:ph type="sldNum" sz="quarter" idx="12"/>
          </p:nvPr>
        </p:nvSpPr>
        <p:spPr>
          <a:noFill/>
        </p:spPr>
        <p:txBody>
          <a:bodyPr/>
          <a:lstStyle/>
          <a:p>
            <a:fld id="{95827E6A-71D0-4243-B3F6-BA7FC3D8C571}"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pPr eaLnBrk="1" hangingPunct="1"/>
            <a:r>
              <a:rPr lang="zh-CN" altLang="en-US" smtClean="0">
                <a:ea typeface="宋体" pitchFamily="2" charset="-122"/>
              </a:rPr>
              <a:t>撤销信息的庞大</a:t>
            </a:r>
            <a:endParaRPr lang="zh-CN" altLang="en-US" smtClean="0">
              <a:ea typeface="宋体" pitchFamily="2" charset="-122"/>
            </a:endParaRPr>
          </a:p>
        </p:txBody>
      </p:sp>
      <p:sp>
        <p:nvSpPr>
          <p:cNvPr id="678915" name="Rectangle 3"/>
          <p:cNvSpPr>
            <a:spLocks noGrp="1" noChangeArrowheads="1"/>
          </p:cNvSpPr>
          <p:nvPr>
            <p:ph idx="1"/>
          </p:nvPr>
        </p:nvSpPr>
        <p:spPr/>
        <p:txBody>
          <a:bodyPr/>
          <a:lstStyle/>
          <a:p>
            <a:pPr eaLnBrk="1" hangingPunct="1"/>
            <a:r>
              <a:rPr lang="en-US" altLang="zh-CN" dirty="0" smtClean="0">
                <a:ea typeface="宋体" pitchFamily="2" charset="-122"/>
              </a:rPr>
              <a:t>CRL</a:t>
            </a:r>
            <a:r>
              <a:rPr lang="zh-CN" altLang="en-US" dirty="0" smtClean="0">
                <a:ea typeface="宋体" pitchFamily="2" charset="-122"/>
              </a:rPr>
              <a:t>文件有可能很庞大</a:t>
            </a:r>
            <a:endParaRPr lang="zh-CN" altLang="en-US" dirty="0" smtClean="0">
              <a:ea typeface="宋体" pitchFamily="2" charset="-122"/>
            </a:endParaRPr>
          </a:p>
          <a:p>
            <a:pPr lvl="1" eaLnBrk="1" hangingPunct="1"/>
            <a:r>
              <a:rPr lang="zh-CN" altLang="en-US" dirty="0" smtClean="0">
                <a:ea typeface="宋体" pitchFamily="2" charset="-122"/>
              </a:rPr>
              <a:t>其中列出非常多的被撤销证书的序列号</a:t>
            </a:r>
            <a:endParaRPr lang="zh-CN" altLang="en-US" dirty="0" smtClean="0">
              <a:ea typeface="宋体" pitchFamily="2" charset="-122"/>
            </a:endParaRPr>
          </a:p>
          <a:p>
            <a:pPr eaLnBrk="1" hangingPunct="1"/>
            <a:r>
              <a:rPr lang="zh-CN" altLang="en-US" dirty="0" smtClean="0">
                <a:ea typeface="宋体" pitchFamily="2" charset="-122"/>
              </a:rPr>
              <a:t>在某些特定情况下</a:t>
            </a:r>
            <a:endParaRPr lang="zh-CN" altLang="en-US" dirty="0" smtClean="0">
              <a:ea typeface="宋体" pitchFamily="2" charset="-122"/>
            </a:endParaRPr>
          </a:p>
          <a:p>
            <a:pPr lvl="1" eaLnBrk="1" hangingPunct="1"/>
            <a:r>
              <a:rPr lang="en-US" altLang="zh-CN" dirty="0" smtClean="0">
                <a:ea typeface="宋体" pitchFamily="2" charset="-122"/>
              </a:rPr>
              <a:t>PKI User</a:t>
            </a:r>
            <a:r>
              <a:rPr lang="zh-CN" altLang="en-US" dirty="0" smtClean="0">
                <a:ea typeface="宋体" pitchFamily="2" charset="-122"/>
              </a:rPr>
              <a:t>难以缓存</a:t>
            </a:r>
            <a:r>
              <a:rPr lang="en-US" altLang="zh-CN" dirty="0" smtClean="0">
                <a:ea typeface="宋体" pitchFamily="2" charset="-122"/>
              </a:rPr>
              <a:t>CRL</a:t>
            </a:r>
            <a:r>
              <a:rPr lang="zh-CN" altLang="en-US" dirty="0" smtClean="0">
                <a:ea typeface="宋体" pitchFamily="2" charset="-122"/>
              </a:rPr>
              <a:t>文件，则可以引入</a:t>
            </a:r>
            <a:r>
              <a:rPr lang="en-US" altLang="zh-CN" dirty="0" smtClean="0">
                <a:ea typeface="宋体" pitchFamily="2" charset="-122"/>
              </a:rPr>
              <a:t>OCSP</a:t>
            </a:r>
            <a:endParaRPr lang="en-US" altLang="zh-CN" dirty="0" smtClean="0">
              <a:ea typeface="宋体" pitchFamily="2" charset="-122"/>
            </a:endParaRPr>
          </a:p>
          <a:p>
            <a:pPr lvl="2" eaLnBrk="1" hangingPunct="1"/>
            <a:r>
              <a:rPr lang="zh-CN" altLang="en-US" dirty="0" smtClean="0">
                <a:ea typeface="宋体" pitchFamily="2" charset="-122"/>
              </a:rPr>
              <a:t>注：也可以通过</a:t>
            </a:r>
            <a:r>
              <a:rPr lang="en-US" altLang="zh-CN" dirty="0" smtClean="0">
                <a:ea typeface="宋体" pitchFamily="2" charset="-122"/>
              </a:rPr>
              <a:t>CRL Distribution Points</a:t>
            </a:r>
            <a:r>
              <a:rPr lang="zh-CN" altLang="en-US" dirty="0" smtClean="0">
                <a:ea typeface="宋体" pitchFamily="2" charset="-122"/>
              </a:rPr>
              <a:t>机制来解决（后面说明）</a:t>
            </a:r>
            <a:endParaRPr lang="zh-CN" altLang="en-US" dirty="0" smtClean="0">
              <a:ea typeface="宋体" pitchFamily="2" charset="-122"/>
            </a:endParaRPr>
          </a:p>
        </p:txBody>
      </p:sp>
      <p:sp>
        <p:nvSpPr>
          <p:cNvPr id="678913" name="灯片编号占位符 5"/>
          <p:cNvSpPr>
            <a:spLocks noGrp="1"/>
          </p:cNvSpPr>
          <p:nvPr>
            <p:ph type="sldNum" sz="quarter" idx="12"/>
          </p:nvPr>
        </p:nvSpPr>
        <p:spPr>
          <a:noFill/>
        </p:spPr>
        <p:txBody>
          <a:bodyPr/>
          <a:lstStyle/>
          <a:p>
            <a:fld id="{C56AC256-B110-4A30-ADBA-3F8B4ADA7337}"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pPr eaLnBrk="1" hangingPunct="1"/>
            <a:r>
              <a:rPr lang="en-US" altLang="zh-CN" smtClean="0">
                <a:ea typeface="宋体" pitchFamily="2" charset="-122"/>
              </a:rPr>
              <a:t>OCSP</a:t>
            </a:r>
            <a:endParaRPr lang="en-US" altLang="zh-CN" smtClean="0">
              <a:ea typeface="宋体" pitchFamily="2" charset="-122"/>
            </a:endParaRPr>
          </a:p>
        </p:txBody>
      </p:sp>
      <p:sp>
        <p:nvSpPr>
          <p:cNvPr id="679939" name="Rectangle 3"/>
          <p:cNvSpPr>
            <a:spLocks noGrp="1" noChangeArrowheads="1"/>
          </p:cNvSpPr>
          <p:nvPr>
            <p:ph idx="1"/>
          </p:nvPr>
        </p:nvSpPr>
        <p:spPr/>
        <p:txBody>
          <a:bodyPr>
            <a:normAutofit/>
          </a:bodyPr>
          <a:lstStyle/>
          <a:p>
            <a:pPr>
              <a:lnSpc>
                <a:spcPct val="90000"/>
              </a:lnSpc>
            </a:pPr>
            <a:r>
              <a:rPr lang="en-US" altLang="zh-CN" sz="2800" dirty="0" smtClean="0">
                <a:ea typeface="宋体" pitchFamily="2" charset="-122"/>
              </a:rPr>
              <a:t>Online Certificate Status Protocol</a:t>
            </a:r>
            <a:r>
              <a:rPr lang="zh-CN" altLang="en-US" sz="2800" dirty="0" smtClean="0">
                <a:ea typeface="宋体" pitchFamily="2" charset="-122"/>
              </a:rPr>
              <a:t>（</a:t>
            </a:r>
            <a:r>
              <a:rPr lang="en-US" altLang="zh-CN" sz="2800" dirty="0" smtClean="0">
                <a:ea typeface="宋体" pitchFamily="2" charset="-122"/>
              </a:rPr>
              <a:t>OCSP</a:t>
            </a:r>
            <a:r>
              <a:rPr lang="zh-CN" altLang="en-US" sz="2800" dirty="0" smtClean="0">
                <a:ea typeface="宋体" pitchFamily="2" charset="-122"/>
              </a:rPr>
              <a:t>）</a:t>
            </a:r>
            <a:endParaRPr lang="en-US" altLang="zh-CN" sz="2800" dirty="0" smtClean="0">
              <a:ea typeface="宋体" pitchFamily="2" charset="-122"/>
            </a:endParaRPr>
          </a:p>
          <a:p>
            <a:pPr lvl="1">
              <a:lnSpc>
                <a:spcPct val="90000"/>
              </a:lnSpc>
            </a:pPr>
            <a:r>
              <a:rPr lang="zh-CN" altLang="en-US" sz="2400" dirty="0" smtClean="0">
                <a:ea typeface="宋体" pitchFamily="2" charset="-122"/>
              </a:rPr>
              <a:t>一种通信协议，专门用于检查证书是否已经被撤销</a:t>
            </a:r>
            <a:endParaRPr lang="zh-CN" altLang="en-US" sz="2400" dirty="0" smtClean="0">
              <a:ea typeface="宋体" pitchFamily="2" charset="-122"/>
            </a:endParaRPr>
          </a:p>
          <a:p>
            <a:pPr lvl="1">
              <a:lnSpc>
                <a:spcPct val="90000"/>
              </a:lnSpc>
            </a:pPr>
            <a:r>
              <a:rPr lang="zh-CN" altLang="en-US" sz="2400" dirty="0" smtClean="0">
                <a:ea typeface="宋体" pitchFamily="2" charset="-122"/>
              </a:rPr>
              <a:t>相应的服务器称为</a:t>
            </a:r>
            <a:r>
              <a:rPr lang="en-US" altLang="zh-CN" sz="2400" dirty="0" smtClean="0">
                <a:ea typeface="宋体" pitchFamily="2" charset="-122"/>
              </a:rPr>
              <a:t>OCSP Server</a:t>
            </a:r>
            <a:endParaRPr lang="en-US" altLang="zh-CN" sz="2400" dirty="0" smtClean="0">
              <a:ea typeface="宋体" pitchFamily="2" charset="-122"/>
            </a:endParaRPr>
          </a:p>
          <a:p>
            <a:pPr eaLnBrk="1" hangingPunct="1">
              <a:lnSpc>
                <a:spcPct val="90000"/>
              </a:lnSpc>
            </a:pPr>
            <a:r>
              <a:rPr lang="en-US" altLang="zh-CN" sz="2800" dirty="0" smtClean="0">
                <a:ea typeface="宋体" pitchFamily="2" charset="-122"/>
              </a:rPr>
              <a:t>OCSP</a:t>
            </a:r>
            <a:r>
              <a:rPr lang="zh-CN" altLang="en-US" sz="2800" dirty="0" smtClean="0">
                <a:ea typeface="宋体" pitchFamily="2" charset="-122"/>
              </a:rPr>
              <a:t>的基本流程</a:t>
            </a:r>
            <a:endParaRPr lang="zh-CN" altLang="en-US" sz="2800" dirty="0" smtClean="0">
              <a:ea typeface="宋体" pitchFamily="2" charset="-122"/>
            </a:endParaRPr>
          </a:p>
          <a:p>
            <a:pPr lvl="1" eaLnBrk="1" hangingPunct="1">
              <a:lnSpc>
                <a:spcPct val="90000"/>
              </a:lnSpc>
            </a:pPr>
            <a:r>
              <a:rPr lang="en-US" altLang="zh-CN" sz="2400" dirty="0" smtClean="0">
                <a:ea typeface="宋体" pitchFamily="2" charset="-122"/>
              </a:rPr>
              <a:t>PKI User</a:t>
            </a:r>
            <a:r>
              <a:rPr lang="zh-CN" altLang="en-US" sz="2400" dirty="0" smtClean="0">
                <a:ea typeface="宋体" pitchFamily="2" charset="-122"/>
              </a:rPr>
              <a:t>向服务器发出查询请求：</a:t>
            </a:r>
            <a:endParaRPr lang="zh-CN" altLang="en-US" sz="2400" dirty="0" smtClean="0">
              <a:ea typeface="宋体" pitchFamily="2" charset="-122"/>
            </a:endParaRPr>
          </a:p>
          <a:p>
            <a:pPr lvl="2" eaLnBrk="1" hangingPunct="1">
              <a:lnSpc>
                <a:spcPct val="90000"/>
              </a:lnSpc>
            </a:pPr>
            <a:r>
              <a:rPr lang="zh-CN" altLang="en-US" sz="2000" dirty="0" smtClean="0">
                <a:ea typeface="宋体" pitchFamily="2" charset="-122"/>
              </a:rPr>
              <a:t>“序列号为896623的证书的状态是什么？”</a:t>
            </a:r>
            <a:endParaRPr lang="zh-CN" altLang="en-US" sz="2000" dirty="0" smtClean="0">
              <a:ea typeface="宋体" pitchFamily="2" charset="-122"/>
            </a:endParaRPr>
          </a:p>
          <a:p>
            <a:pPr lvl="1" eaLnBrk="1" hangingPunct="1">
              <a:lnSpc>
                <a:spcPct val="90000"/>
              </a:lnSpc>
            </a:pPr>
            <a:r>
              <a:rPr lang="en-US" altLang="zh-CN" sz="2400" dirty="0" smtClean="0">
                <a:ea typeface="宋体" pitchFamily="2" charset="-122"/>
              </a:rPr>
              <a:t>OCSP</a:t>
            </a:r>
            <a:r>
              <a:rPr lang="zh-CN" altLang="en-US" sz="2400" dirty="0" smtClean="0">
                <a:ea typeface="宋体" pitchFamily="2" charset="-122"/>
              </a:rPr>
              <a:t>服务器的响应可能是：</a:t>
            </a:r>
            <a:endParaRPr lang="zh-CN" altLang="en-US" sz="2400" dirty="0" smtClean="0">
              <a:ea typeface="宋体" pitchFamily="2" charset="-122"/>
            </a:endParaRPr>
          </a:p>
          <a:p>
            <a:pPr lvl="2" eaLnBrk="1" hangingPunct="1">
              <a:lnSpc>
                <a:spcPct val="90000"/>
              </a:lnSpc>
            </a:pPr>
            <a:r>
              <a:rPr lang="en-US" altLang="zh-CN" sz="2000" dirty="0" err="1" smtClean="0">
                <a:ea typeface="宋体" pitchFamily="2" charset="-122"/>
              </a:rPr>
              <a:t>Good、Revoked、Unknown</a:t>
            </a:r>
            <a:endParaRPr lang="en-US" altLang="zh-CN" sz="2000" dirty="0" smtClean="0">
              <a:ea typeface="宋体" pitchFamily="2" charset="-122"/>
            </a:endParaRPr>
          </a:p>
          <a:p>
            <a:pPr lvl="2" eaLnBrk="1" hangingPunct="1">
              <a:lnSpc>
                <a:spcPct val="90000"/>
              </a:lnSpc>
            </a:pPr>
            <a:r>
              <a:rPr lang="zh-CN" altLang="en-US" sz="2000" dirty="0" smtClean="0">
                <a:ea typeface="宋体" pitchFamily="2" charset="-122"/>
              </a:rPr>
              <a:t>未撤销、已经撤销、未知</a:t>
            </a:r>
            <a:endParaRPr lang="zh-CN" altLang="en-US" sz="2000" dirty="0" smtClean="0">
              <a:ea typeface="宋体" pitchFamily="2" charset="-122"/>
            </a:endParaRPr>
          </a:p>
        </p:txBody>
      </p:sp>
      <p:sp>
        <p:nvSpPr>
          <p:cNvPr id="679937" name="灯片编号占位符 5"/>
          <p:cNvSpPr>
            <a:spLocks noGrp="1"/>
          </p:cNvSpPr>
          <p:nvPr>
            <p:ph type="sldNum" sz="quarter" idx="12"/>
          </p:nvPr>
        </p:nvSpPr>
        <p:spPr>
          <a:noFill/>
        </p:spPr>
        <p:txBody>
          <a:bodyPr/>
          <a:lstStyle/>
          <a:p>
            <a:fld id="{0421608D-668F-4C64-94EE-F54136D315BD}"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99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99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993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9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eaLnBrk="1" hangingPunct="1"/>
            <a:r>
              <a:rPr lang="en-US" altLang="zh-CN" smtClean="0">
                <a:ea typeface="宋体" pitchFamily="2" charset="-122"/>
              </a:rPr>
              <a:t>OCSP</a:t>
            </a:r>
            <a:r>
              <a:rPr lang="zh-CN" altLang="en-US" smtClean="0">
                <a:ea typeface="宋体" pitchFamily="2" charset="-122"/>
              </a:rPr>
              <a:t>响应</a:t>
            </a:r>
            <a:endParaRPr lang="zh-CN" altLang="en-US" smtClean="0">
              <a:ea typeface="宋体" pitchFamily="2" charset="-122"/>
            </a:endParaRPr>
          </a:p>
        </p:txBody>
      </p:sp>
      <p:sp>
        <p:nvSpPr>
          <p:cNvPr id="680963" name="Rectangle 3"/>
          <p:cNvSpPr>
            <a:spLocks noGrp="1" noChangeArrowheads="1"/>
          </p:cNvSpPr>
          <p:nvPr>
            <p:ph idx="1"/>
          </p:nvPr>
        </p:nvSpPr>
        <p:spPr/>
        <p:txBody>
          <a:bodyPr/>
          <a:lstStyle/>
          <a:p>
            <a:pPr eaLnBrk="1" hangingPunct="1"/>
            <a:r>
              <a:rPr lang="zh-CN" altLang="en-US" dirty="0" smtClean="0">
                <a:ea typeface="宋体" pitchFamily="2" charset="-122"/>
              </a:rPr>
              <a:t>有同样的安全需要</a:t>
            </a:r>
            <a:endParaRPr lang="zh-CN" altLang="en-US" dirty="0" smtClean="0">
              <a:ea typeface="宋体" pitchFamily="2" charset="-122"/>
            </a:endParaRPr>
          </a:p>
          <a:p>
            <a:pPr lvl="1" eaLnBrk="1" hangingPunct="1"/>
            <a:r>
              <a:rPr lang="zh-CN" altLang="en-US" dirty="0" smtClean="0">
                <a:ea typeface="宋体" pitchFamily="2" charset="-122"/>
              </a:rPr>
              <a:t>数据源鉴别、完整性</a:t>
            </a:r>
            <a:endParaRPr lang="zh-CN" altLang="en-US" dirty="0" smtClean="0">
              <a:ea typeface="宋体" pitchFamily="2" charset="-122"/>
            </a:endParaRPr>
          </a:p>
          <a:p>
            <a:pPr lvl="1" eaLnBrk="1" hangingPunct="1"/>
            <a:r>
              <a:rPr lang="zh-CN" altLang="en-US" dirty="0" smtClean="0">
                <a:ea typeface="宋体" pitchFamily="2" charset="-122"/>
              </a:rPr>
              <a:t>在</a:t>
            </a:r>
            <a:r>
              <a:rPr lang="en-US" altLang="zh-CN" dirty="0" smtClean="0">
                <a:ea typeface="宋体" pitchFamily="2" charset="-122"/>
              </a:rPr>
              <a:t>OCSP</a:t>
            </a:r>
            <a:r>
              <a:rPr lang="zh-CN" altLang="en-US" dirty="0" smtClean="0">
                <a:ea typeface="宋体" pitchFamily="2" charset="-122"/>
              </a:rPr>
              <a:t>响应消息中，应有数字签名</a:t>
            </a:r>
            <a:endParaRPr lang="zh-CN" altLang="en-US" dirty="0" smtClean="0">
              <a:ea typeface="宋体" pitchFamily="2" charset="-122"/>
            </a:endParaRPr>
          </a:p>
          <a:p>
            <a:pPr eaLnBrk="1" hangingPunct="1"/>
            <a:r>
              <a:rPr lang="zh-CN" altLang="en-US" dirty="0" smtClean="0">
                <a:ea typeface="宋体" pitchFamily="2" charset="-122"/>
              </a:rPr>
              <a:t>重放攻击</a:t>
            </a:r>
            <a:endParaRPr lang="zh-CN" altLang="en-US" dirty="0" smtClean="0">
              <a:ea typeface="宋体" pitchFamily="2" charset="-122"/>
            </a:endParaRPr>
          </a:p>
          <a:p>
            <a:pPr lvl="1" eaLnBrk="1" hangingPunct="1"/>
            <a:r>
              <a:rPr lang="zh-CN" altLang="en-US" dirty="0" smtClean="0">
                <a:ea typeface="宋体" pitchFamily="2" charset="-122"/>
              </a:rPr>
              <a:t>在证书被撤销后，伪装旧的“</a:t>
            </a:r>
            <a:r>
              <a:rPr lang="en-US" altLang="zh-CN" dirty="0" smtClean="0">
                <a:ea typeface="宋体" pitchFamily="2" charset="-122"/>
              </a:rPr>
              <a:t>Good</a:t>
            </a:r>
            <a:r>
              <a:rPr lang="zh-CN" altLang="en-US" dirty="0" smtClean="0">
                <a:ea typeface="宋体" pitchFamily="2" charset="-122"/>
              </a:rPr>
              <a:t>”响应</a:t>
            </a:r>
            <a:endParaRPr lang="zh-CN" altLang="en-US" dirty="0" smtClean="0">
              <a:ea typeface="宋体" pitchFamily="2" charset="-122"/>
            </a:endParaRPr>
          </a:p>
          <a:p>
            <a:pPr lvl="1" eaLnBrk="1" hangingPunct="1"/>
            <a:r>
              <a:rPr lang="zh-CN" altLang="en-US" dirty="0" smtClean="0">
                <a:ea typeface="宋体" pitchFamily="2" charset="-122"/>
              </a:rPr>
              <a:t>在</a:t>
            </a:r>
            <a:r>
              <a:rPr lang="en-US" altLang="zh-CN" dirty="0" smtClean="0">
                <a:ea typeface="宋体" pitchFamily="2" charset="-122"/>
              </a:rPr>
              <a:t>OCSP</a:t>
            </a:r>
            <a:r>
              <a:rPr lang="zh-CN" altLang="en-US" dirty="0" smtClean="0">
                <a:ea typeface="宋体" pitchFamily="2" charset="-122"/>
              </a:rPr>
              <a:t>响应消息中，应有时间</a:t>
            </a:r>
            <a:endParaRPr lang="zh-CN" altLang="en-US" dirty="0" smtClean="0">
              <a:ea typeface="宋体" pitchFamily="2" charset="-122"/>
            </a:endParaRPr>
          </a:p>
        </p:txBody>
      </p:sp>
      <p:sp>
        <p:nvSpPr>
          <p:cNvPr id="680961" name="灯片编号占位符 5"/>
          <p:cNvSpPr>
            <a:spLocks noGrp="1"/>
          </p:cNvSpPr>
          <p:nvPr>
            <p:ph type="sldNum" sz="quarter" idx="12"/>
          </p:nvPr>
        </p:nvSpPr>
        <p:spPr>
          <a:noFill/>
        </p:spPr>
        <p:txBody>
          <a:bodyPr/>
          <a:lstStyle/>
          <a:p>
            <a:fld id="{A451834B-CF15-4B75-AF97-308887AAAF5F}"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eaLnBrk="1" hangingPunct="1"/>
            <a:r>
              <a:rPr lang="zh-CN" altLang="en-US" smtClean="0">
                <a:ea typeface="宋体" pitchFamily="2" charset="-122"/>
              </a:rPr>
              <a:t>关于</a:t>
            </a:r>
            <a:r>
              <a:rPr lang="en-US" altLang="zh-CN" smtClean="0">
                <a:ea typeface="宋体" pitchFamily="2" charset="-122"/>
              </a:rPr>
              <a:t>OCSP</a:t>
            </a:r>
            <a:r>
              <a:rPr lang="zh-CN" altLang="en-US" smtClean="0">
                <a:ea typeface="宋体" pitchFamily="2" charset="-122"/>
              </a:rPr>
              <a:t>的说明</a:t>
            </a:r>
            <a:endParaRPr lang="zh-CN" altLang="en-US" smtClean="0">
              <a:ea typeface="宋体" pitchFamily="2" charset="-122"/>
            </a:endParaRPr>
          </a:p>
        </p:txBody>
      </p:sp>
      <p:sp>
        <p:nvSpPr>
          <p:cNvPr id="681987" name="Rectangle 3"/>
          <p:cNvSpPr>
            <a:spLocks noGrp="1" noChangeArrowheads="1"/>
          </p:cNvSpPr>
          <p:nvPr>
            <p:ph idx="1"/>
          </p:nvPr>
        </p:nvSpPr>
        <p:spPr/>
        <p:txBody>
          <a:bodyPr>
            <a:normAutofit lnSpcReduction="10000"/>
          </a:bodyPr>
          <a:lstStyle/>
          <a:p>
            <a:pPr eaLnBrk="1" hangingPunct="1"/>
            <a:r>
              <a:rPr lang="zh-CN" altLang="en-US" sz="2800" smtClean="0">
                <a:ea typeface="宋体" pitchFamily="2" charset="-122"/>
              </a:rPr>
              <a:t>因为</a:t>
            </a:r>
            <a:r>
              <a:rPr lang="en-US" altLang="zh-CN" sz="2800" smtClean="0">
                <a:ea typeface="宋体" pitchFamily="2" charset="-122"/>
              </a:rPr>
              <a:t>OCSP</a:t>
            </a:r>
            <a:r>
              <a:rPr lang="zh-CN" altLang="en-US" sz="2800" smtClean="0">
                <a:ea typeface="宋体" pitchFamily="2" charset="-122"/>
              </a:rPr>
              <a:t>提供的也是证书的撤销信息，所以，一般将其归入资料库的一部分</a:t>
            </a:r>
            <a:endParaRPr lang="zh-CN" altLang="en-US" sz="2800" smtClean="0">
              <a:ea typeface="宋体" pitchFamily="2" charset="-122"/>
            </a:endParaRPr>
          </a:p>
          <a:p>
            <a:pPr eaLnBrk="1" hangingPunct="1"/>
            <a:r>
              <a:rPr lang="zh-CN" altLang="en-US" sz="2800" smtClean="0">
                <a:solidFill>
                  <a:srgbClr val="FF0000"/>
                </a:solidFill>
                <a:ea typeface="宋体" pitchFamily="2" charset="-122"/>
              </a:rPr>
              <a:t>但是，它是比较特殊的、</a:t>
            </a:r>
            <a:r>
              <a:rPr lang="en-US" altLang="zh-CN" sz="2800" smtClean="0">
                <a:solidFill>
                  <a:srgbClr val="FF0000"/>
                </a:solidFill>
                <a:ea typeface="宋体" pitchFamily="2" charset="-122"/>
              </a:rPr>
              <a:t>PKI</a:t>
            </a:r>
            <a:r>
              <a:rPr lang="zh-CN" altLang="en-US" sz="2800" smtClean="0">
                <a:solidFill>
                  <a:srgbClr val="FF0000"/>
                </a:solidFill>
                <a:ea typeface="宋体" pitchFamily="2" charset="-122"/>
              </a:rPr>
              <a:t>专有的</a:t>
            </a:r>
            <a:endParaRPr lang="zh-CN" altLang="en-US" sz="2800" smtClean="0">
              <a:ea typeface="宋体" pitchFamily="2" charset="-122"/>
            </a:endParaRPr>
          </a:p>
          <a:p>
            <a:pPr lvl="1" eaLnBrk="1" hangingPunct="1"/>
            <a:r>
              <a:rPr lang="zh-CN" altLang="en-US" sz="2400" smtClean="0">
                <a:ea typeface="宋体" pitchFamily="2" charset="-122"/>
              </a:rPr>
              <a:t>不像</a:t>
            </a:r>
            <a:r>
              <a:rPr lang="en-US" altLang="zh-CN" sz="2400" smtClean="0">
                <a:ea typeface="宋体" pitchFamily="2" charset="-122"/>
              </a:rPr>
              <a:t>HTTP/FTP/LDAP</a:t>
            </a:r>
            <a:r>
              <a:rPr lang="zh-CN" altLang="en-US" sz="2400" smtClean="0">
                <a:ea typeface="宋体" pitchFamily="2" charset="-122"/>
              </a:rPr>
              <a:t>等等</a:t>
            </a:r>
            <a:endParaRPr lang="zh-CN" altLang="en-US" sz="2400" smtClean="0">
              <a:ea typeface="宋体" pitchFamily="2" charset="-122"/>
            </a:endParaRPr>
          </a:p>
          <a:p>
            <a:pPr lvl="1" eaLnBrk="1" hangingPunct="1"/>
            <a:r>
              <a:rPr lang="zh-CN" altLang="en-US" sz="2400" smtClean="0">
                <a:ea typeface="宋体" pitchFamily="2" charset="-122"/>
              </a:rPr>
              <a:t>所以专门分出讲解</a:t>
            </a:r>
            <a:endParaRPr lang="zh-CN" altLang="en-US" sz="2400" smtClean="0">
              <a:ea typeface="宋体" pitchFamily="2" charset="-122"/>
            </a:endParaRPr>
          </a:p>
          <a:p>
            <a:pPr eaLnBrk="1" hangingPunct="1"/>
            <a:r>
              <a:rPr lang="en-US" altLang="zh-CN" sz="2800" smtClean="0">
                <a:ea typeface="宋体" pitchFamily="2" charset="-122"/>
              </a:rPr>
              <a:t>OCSP</a:t>
            </a:r>
            <a:r>
              <a:rPr lang="zh-CN" altLang="en-US" sz="2800" smtClean="0">
                <a:ea typeface="宋体" pitchFamily="2" charset="-122"/>
              </a:rPr>
              <a:t>信息的来源</a:t>
            </a:r>
            <a:endParaRPr lang="zh-CN" altLang="en-US" sz="2800" smtClean="0">
              <a:ea typeface="宋体" pitchFamily="2" charset="-122"/>
            </a:endParaRPr>
          </a:p>
          <a:p>
            <a:pPr lvl="1" eaLnBrk="1" hangingPunct="1"/>
            <a:r>
              <a:rPr lang="zh-CN" altLang="en-US" sz="2400" smtClean="0">
                <a:ea typeface="宋体" pitchFamily="2" charset="-122"/>
              </a:rPr>
              <a:t>可能直接来自</a:t>
            </a:r>
            <a:r>
              <a:rPr lang="en-US" altLang="zh-CN" sz="2400" smtClean="0">
                <a:ea typeface="宋体" pitchFamily="2" charset="-122"/>
              </a:rPr>
              <a:t>CA</a:t>
            </a:r>
            <a:r>
              <a:rPr lang="zh-CN" altLang="en-US" sz="2400" smtClean="0">
                <a:ea typeface="宋体" pitchFamily="2" charset="-122"/>
              </a:rPr>
              <a:t>的内部数据库（则没有延迟）</a:t>
            </a:r>
            <a:endParaRPr lang="zh-CN" altLang="en-US" sz="2400" smtClean="0">
              <a:ea typeface="宋体" pitchFamily="2" charset="-122"/>
            </a:endParaRPr>
          </a:p>
          <a:p>
            <a:pPr lvl="1" eaLnBrk="1" hangingPunct="1"/>
            <a:r>
              <a:rPr lang="zh-CN" altLang="en-US" sz="2400" smtClean="0">
                <a:ea typeface="宋体" pitchFamily="2" charset="-122"/>
              </a:rPr>
              <a:t>可能来自最新的</a:t>
            </a:r>
            <a:r>
              <a:rPr lang="en-US" altLang="zh-CN" sz="2400" smtClean="0">
                <a:ea typeface="宋体" pitchFamily="2" charset="-122"/>
              </a:rPr>
              <a:t>CRL（</a:t>
            </a:r>
            <a:r>
              <a:rPr lang="zh-CN" altLang="en-US" sz="2400" smtClean="0">
                <a:ea typeface="宋体" pitchFamily="2" charset="-122"/>
              </a:rPr>
              <a:t>不能解决延迟问题）</a:t>
            </a:r>
            <a:endParaRPr lang="zh-CN" altLang="en-US" sz="2400" smtClean="0">
              <a:ea typeface="宋体" pitchFamily="2" charset="-122"/>
            </a:endParaRPr>
          </a:p>
          <a:p>
            <a:pPr lvl="2" eaLnBrk="1" hangingPunct="1"/>
            <a:r>
              <a:rPr lang="zh-CN" altLang="en-US" sz="2000" smtClean="0">
                <a:ea typeface="宋体" pitchFamily="2" charset="-122"/>
              </a:rPr>
              <a:t>但是，可以方便</a:t>
            </a:r>
            <a:r>
              <a:rPr lang="en-US" altLang="zh-CN" sz="2000" smtClean="0">
                <a:ea typeface="宋体" pitchFamily="2" charset="-122"/>
              </a:rPr>
              <a:t>PKI User，</a:t>
            </a:r>
            <a:r>
              <a:rPr lang="zh-CN" altLang="en-US" sz="2000" smtClean="0">
                <a:ea typeface="宋体" pitchFamily="2" charset="-122"/>
              </a:rPr>
              <a:t>不需要缓存</a:t>
            </a:r>
            <a:r>
              <a:rPr lang="en-US" altLang="zh-CN" sz="2000" smtClean="0">
                <a:ea typeface="宋体" pitchFamily="2" charset="-122"/>
              </a:rPr>
              <a:t>CRL</a:t>
            </a:r>
            <a:r>
              <a:rPr lang="zh-CN" altLang="en-US" sz="2000" smtClean="0">
                <a:ea typeface="宋体" pitchFamily="2" charset="-122"/>
              </a:rPr>
              <a:t>文件</a:t>
            </a:r>
            <a:endParaRPr lang="zh-CN" altLang="en-US" sz="2000" smtClean="0">
              <a:ea typeface="宋体" pitchFamily="2" charset="-122"/>
            </a:endParaRPr>
          </a:p>
        </p:txBody>
      </p:sp>
      <p:sp>
        <p:nvSpPr>
          <p:cNvPr id="681985" name="灯片编号占位符 5"/>
          <p:cNvSpPr>
            <a:spLocks noGrp="1"/>
          </p:cNvSpPr>
          <p:nvPr>
            <p:ph type="sldNum" sz="quarter" idx="12"/>
          </p:nvPr>
        </p:nvSpPr>
        <p:spPr>
          <a:noFill/>
        </p:spPr>
        <p:txBody>
          <a:bodyPr/>
          <a:lstStyle/>
          <a:p>
            <a:fld id="{09941B75-DBA1-41A7-A9E6-45CE70D4EC81}"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7" name="Rectangle 2"/>
          <p:cNvSpPr>
            <a:spLocks noGrp="1" noChangeArrowheads="1"/>
          </p:cNvSpPr>
          <p:nvPr>
            <p:ph type="title"/>
          </p:nvPr>
        </p:nvSpPr>
        <p:spPr/>
        <p:txBody>
          <a:bodyPr/>
          <a:lstStyle/>
          <a:p>
            <a:pPr eaLnBrk="1" hangingPunct="1"/>
            <a:r>
              <a:rPr lang="en-US" altLang="zh-CN" smtClean="0">
                <a:ea typeface="宋体" pitchFamily="2" charset="-122"/>
              </a:rPr>
              <a:t>PKI</a:t>
            </a:r>
            <a:r>
              <a:rPr lang="zh-CN" altLang="en-US" smtClean="0">
                <a:ea typeface="宋体" pitchFamily="2" charset="-122"/>
              </a:rPr>
              <a:t>系统基本结构图</a:t>
            </a:r>
            <a:endParaRPr lang="zh-CN" altLang="en-US" smtClean="0">
              <a:ea typeface="宋体" pitchFamily="2" charset="-122"/>
            </a:endParaRPr>
          </a:p>
        </p:txBody>
      </p:sp>
      <p:sp>
        <p:nvSpPr>
          <p:cNvPr id="506886" name="灯片编号占位符 5"/>
          <p:cNvSpPr>
            <a:spLocks noGrp="1"/>
          </p:cNvSpPr>
          <p:nvPr>
            <p:ph type="sldNum" sz="quarter" idx="12"/>
          </p:nvPr>
        </p:nvSpPr>
        <p:spPr>
          <a:noFill/>
        </p:spPr>
        <p:txBody>
          <a:bodyPr/>
          <a:lstStyle/>
          <a:p>
            <a:fld id="{F07B378B-B91B-43FA-875F-D923DFF2D9F3}" type="slidenum">
              <a:rPr lang="zh-CN" altLang="en-US" smtClean="0">
                <a:ea typeface="宋体" pitchFamily="2" charset="-122"/>
              </a:rPr>
            </a:fld>
            <a:endParaRPr lang="en-US" altLang="zh-CN" smtClean="0">
              <a:ea typeface="宋体" pitchFamily="2" charset="-122"/>
            </a:endParaRPr>
          </a:p>
        </p:txBody>
      </p:sp>
      <p:graphicFrame>
        <p:nvGraphicFramePr>
          <p:cNvPr id="506885" name="Object 5"/>
          <p:cNvGraphicFramePr>
            <a:graphicFrameLocks noChangeAspect="1"/>
          </p:cNvGraphicFramePr>
          <p:nvPr/>
        </p:nvGraphicFramePr>
        <p:xfrm>
          <a:off x="304800" y="1866900"/>
          <a:ext cx="8458200" cy="4986338"/>
        </p:xfrm>
        <a:graphic>
          <a:graphicData uri="http://schemas.openxmlformats.org/presentationml/2006/ole">
            <mc:AlternateContent xmlns:mc="http://schemas.openxmlformats.org/markup-compatibility/2006">
              <mc:Choice xmlns:v="urn:schemas-microsoft-com:vml" Requires="v">
                <p:oleObj spid="_x0000_s705582" name="位图图像" r:id="rId1" imgW="6657975" imgH="3924300" progId="PBrush">
                  <p:embed/>
                </p:oleObj>
              </mc:Choice>
              <mc:Fallback>
                <p:oleObj name="位图图像" r:id="rId1" imgW="6657975" imgH="3924300" progId="PBrush">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66900"/>
                        <a:ext cx="8458200" cy="498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PKI</a:t>
            </a:r>
            <a:r>
              <a:rPr lang="zh-CN" altLang="en-US" dirty="0" smtClean="0"/>
              <a:t>系统组件</a:t>
            </a:r>
            <a:endParaRPr lang="zh-CN" altLang="en-US" dirty="0"/>
          </a:p>
        </p:txBody>
      </p:sp>
      <p:sp>
        <p:nvSpPr>
          <p:cNvPr id="3" name="内容占位符 2"/>
          <p:cNvSpPr>
            <a:spLocks noGrp="1"/>
          </p:cNvSpPr>
          <p:nvPr>
            <p:ph idx="1"/>
          </p:nvPr>
        </p:nvSpPr>
        <p:spPr/>
        <p:txBody>
          <a:bodyPr/>
          <a:lstStyle/>
          <a:p>
            <a:r>
              <a:rPr lang="en-US" altLang="zh-CN" dirty="0" smtClean="0"/>
              <a:t>CA</a:t>
            </a:r>
            <a:endParaRPr lang="en-US" altLang="zh-CN" dirty="0" smtClean="0"/>
          </a:p>
          <a:p>
            <a:r>
              <a:rPr lang="en-US" altLang="zh-CN" dirty="0" smtClean="0"/>
              <a:t>RA</a:t>
            </a:r>
            <a:endParaRPr lang="en-US" altLang="zh-CN" dirty="0" smtClean="0"/>
          </a:p>
          <a:p>
            <a:r>
              <a:rPr lang="en-US" altLang="zh-CN" dirty="0" smtClean="0">
                <a:ea typeface="宋体" pitchFamily="2" charset="-122"/>
              </a:rPr>
              <a:t>Repository</a:t>
            </a:r>
            <a:endParaRPr lang="en-US" altLang="zh-CN" dirty="0" smtClean="0">
              <a:ea typeface="宋体" pitchFamily="2" charset="-122"/>
            </a:endParaRPr>
          </a:p>
          <a:p>
            <a:r>
              <a:rPr lang="en-US" altLang="zh-CN" dirty="0" smtClean="0"/>
              <a:t>CRL Issuer</a:t>
            </a:r>
            <a:endParaRPr lang="en-US" altLang="zh-CN" dirty="0" smtClean="0"/>
          </a:p>
          <a:p>
            <a:r>
              <a:rPr lang="en-US" altLang="zh-CN" dirty="0" smtClean="0"/>
              <a:t>OCSP Server</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pPr eaLnBrk="1" hangingPunct="1"/>
            <a:r>
              <a:rPr lang="zh-CN" altLang="en-US" dirty="0" smtClean="0">
                <a:ea typeface="宋体" pitchFamily="2" charset="-122"/>
              </a:rPr>
              <a:t>传递公钥</a:t>
            </a:r>
            <a:endParaRPr lang="zh-CN" altLang="en-US" dirty="0" smtClean="0">
              <a:ea typeface="宋体" pitchFamily="2" charset="-122"/>
            </a:endParaRPr>
          </a:p>
        </p:txBody>
      </p:sp>
      <p:sp>
        <p:nvSpPr>
          <p:cNvPr id="621571" name="Rectangle 3"/>
          <p:cNvSpPr>
            <a:spLocks noGrp="1" noChangeArrowheads="1"/>
          </p:cNvSpPr>
          <p:nvPr>
            <p:ph idx="1"/>
          </p:nvPr>
        </p:nvSpPr>
        <p:spPr/>
        <p:txBody>
          <a:bodyPr/>
          <a:lstStyle/>
          <a:p>
            <a:pPr eaLnBrk="1" hangingPunct="1"/>
            <a:r>
              <a:rPr lang="zh-CN" altLang="en-US" dirty="0" smtClean="0">
                <a:ea typeface="宋体" pitchFamily="2" charset="-122"/>
              </a:rPr>
              <a:t>传递公钥</a:t>
            </a:r>
            <a:endParaRPr lang="zh-CN" altLang="en-US" dirty="0" smtClean="0">
              <a:ea typeface="宋体" pitchFamily="2" charset="-122"/>
            </a:endParaRPr>
          </a:p>
          <a:p>
            <a:pPr lvl="1" eaLnBrk="1" hangingPunct="1"/>
            <a:r>
              <a:rPr lang="zh-CN" altLang="en-US" dirty="0" smtClean="0">
                <a:ea typeface="宋体" pitchFamily="2" charset="-122"/>
              </a:rPr>
              <a:t>快递公司、挂号信邮寄的作用就是以可信的方式在不同的人之间传递公钥</a:t>
            </a:r>
            <a:endParaRPr lang="zh-CN" altLang="en-US" dirty="0" smtClean="0">
              <a:ea typeface="宋体" pitchFamily="2" charset="-122"/>
            </a:endParaRPr>
          </a:p>
          <a:p>
            <a:pPr lvl="1" eaLnBrk="1" hangingPunct="1"/>
            <a:r>
              <a:rPr lang="zh-CN" altLang="en-US" dirty="0" smtClean="0">
                <a:ea typeface="宋体" pitchFamily="2" charset="-122"/>
              </a:rPr>
              <a:t>对于每个朋友，都要传递一次</a:t>
            </a:r>
            <a:endParaRPr lang="zh-CN" altLang="en-US" dirty="0" smtClean="0">
              <a:ea typeface="宋体" pitchFamily="2" charset="-122"/>
            </a:endParaRPr>
          </a:p>
          <a:p>
            <a:pPr lvl="2" eaLnBrk="1" hangingPunct="1"/>
            <a:r>
              <a:rPr lang="en-US" altLang="zh-CN" dirty="0" smtClean="0">
                <a:ea typeface="宋体" pitchFamily="2" charset="-122"/>
              </a:rPr>
              <a:t>N×N</a:t>
            </a:r>
            <a:r>
              <a:rPr lang="zh-CN" altLang="en-US" dirty="0" smtClean="0">
                <a:ea typeface="宋体" pitchFamily="2" charset="-122"/>
              </a:rPr>
              <a:t>量级</a:t>
            </a:r>
            <a:endParaRPr lang="zh-CN" altLang="en-US" dirty="0" smtClean="0">
              <a:ea typeface="宋体" pitchFamily="2" charset="-122"/>
            </a:endParaRPr>
          </a:p>
          <a:p>
            <a:pPr lvl="1" eaLnBrk="1" hangingPunct="1"/>
            <a:r>
              <a:rPr lang="zh-CN" altLang="en-US" dirty="0" smtClean="0">
                <a:ea typeface="宋体" pitchFamily="2" charset="-122"/>
              </a:rPr>
              <a:t>对于某些机构，例如“院长信箱”的负责人，原则上，任何人都可以向其发送加密信息</a:t>
            </a:r>
            <a:endParaRPr lang="zh-CN" altLang="en-US" dirty="0" smtClean="0">
              <a:ea typeface="宋体" pitchFamily="2" charset="-122"/>
            </a:endParaRPr>
          </a:p>
          <a:p>
            <a:pPr lvl="2" eaLnBrk="1" hangingPunct="1"/>
            <a:r>
              <a:rPr lang="zh-CN" altLang="en-US" dirty="0" smtClean="0">
                <a:ea typeface="宋体" pitchFamily="2" charset="-122"/>
              </a:rPr>
              <a:t>公钥需传递给“任何人”，传递的工作量太大</a:t>
            </a:r>
            <a:endParaRPr lang="zh-CN" altLang="en-US" dirty="0" smtClean="0">
              <a:ea typeface="宋体" pitchFamily="2" charset="-122"/>
            </a:endParaRPr>
          </a:p>
        </p:txBody>
      </p:sp>
      <p:sp>
        <p:nvSpPr>
          <p:cNvPr id="621569" name="灯片编号占位符 5"/>
          <p:cNvSpPr>
            <a:spLocks noGrp="1"/>
          </p:cNvSpPr>
          <p:nvPr>
            <p:ph type="sldNum" sz="quarter" idx="12"/>
          </p:nvPr>
        </p:nvSpPr>
        <p:spPr>
          <a:noFill/>
        </p:spPr>
        <p:txBody>
          <a:bodyPr/>
          <a:lstStyle/>
          <a:p>
            <a:fld id="{0BAD9602-4D67-404F-8771-55B60A1F5527}"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PKI</a:t>
            </a:r>
            <a:r>
              <a:rPr lang="zh-CN" altLang="en-US" dirty="0" smtClean="0"/>
              <a:t>的最基本服务流程</a:t>
            </a:r>
            <a:endParaRPr lang="zh-CN" altLang="en-US" dirty="0"/>
          </a:p>
        </p:txBody>
      </p:sp>
      <p:sp>
        <p:nvSpPr>
          <p:cNvPr id="3" name="内容占位符 2"/>
          <p:cNvSpPr>
            <a:spLocks noGrp="1"/>
          </p:cNvSpPr>
          <p:nvPr>
            <p:ph idx="1"/>
          </p:nvPr>
        </p:nvSpPr>
        <p:spPr/>
        <p:txBody>
          <a:bodyPr/>
          <a:lstStyle/>
          <a:p>
            <a:r>
              <a:rPr lang="en-US" altLang="zh-CN" dirty="0" smtClean="0"/>
              <a:t>CA</a:t>
            </a:r>
            <a:r>
              <a:rPr lang="zh-CN" altLang="en-US" dirty="0" smtClean="0"/>
              <a:t>生成自己的公私密钥对，签发自签名证书（</a:t>
            </a:r>
            <a:r>
              <a:rPr lang="zh-CN" altLang="en-US" dirty="0"/>
              <a:t>根</a:t>
            </a:r>
            <a:r>
              <a:rPr lang="en-US" altLang="zh-CN" dirty="0" smtClean="0"/>
              <a:t>CA</a:t>
            </a:r>
            <a:r>
              <a:rPr lang="zh-CN" altLang="en-US" dirty="0" smtClean="0"/>
              <a:t>证书）</a:t>
            </a:r>
            <a:endParaRPr lang="en-US" altLang="zh-CN" dirty="0" smtClean="0"/>
          </a:p>
          <a:p>
            <a:r>
              <a:rPr lang="zh-CN" altLang="en-US" dirty="0" smtClean="0"/>
              <a:t>订户</a:t>
            </a:r>
            <a:r>
              <a:rPr lang="en-US" altLang="zh-CN" dirty="0" smtClean="0"/>
              <a:t>Subscriber</a:t>
            </a:r>
            <a:r>
              <a:rPr lang="zh-CN" altLang="en-US" dirty="0" smtClean="0"/>
              <a:t>生成</a:t>
            </a:r>
            <a:r>
              <a:rPr lang="zh-CN" altLang="en-US" dirty="0"/>
              <a:t>自己的公私密钥对</a:t>
            </a:r>
            <a:r>
              <a:rPr lang="zh-CN" altLang="en-US" dirty="0" smtClean="0"/>
              <a:t>，将公钥和身份信息交给</a:t>
            </a:r>
            <a:r>
              <a:rPr lang="en-US" altLang="zh-CN" dirty="0" smtClean="0"/>
              <a:t>CA</a:t>
            </a:r>
            <a:r>
              <a:rPr lang="zh-CN" altLang="en-US" dirty="0" smtClean="0"/>
              <a:t>，申请证书</a:t>
            </a:r>
            <a:endParaRPr lang="en-US" altLang="zh-CN" dirty="0" smtClean="0"/>
          </a:p>
          <a:p>
            <a:r>
              <a:rPr lang="en-US" altLang="zh-CN" dirty="0" smtClean="0"/>
              <a:t>CA</a:t>
            </a:r>
            <a:r>
              <a:rPr lang="zh-CN" altLang="en-US" dirty="0" smtClean="0"/>
              <a:t>对“订户的公钥和身份信息”计算数字签名，生成数字证书</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6973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09140" y="188640"/>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107" y="2873592"/>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88640"/>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PKI</a:t>
            </a:r>
            <a:r>
              <a:rPr lang="zh-CN" altLang="en-US" dirty="0" smtClean="0"/>
              <a:t>的最基本应用流程</a:t>
            </a:r>
            <a:endParaRPr lang="zh-CN" altLang="en-US" dirty="0"/>
          </a:p>
        </p:txBody>
      </p:sp>
      <p:sp>
        <p:nvSpPr>
          <p:cNvPr id="3" name="内容占位符 2"/>
          <p:cNvSpPr>
            <a:spLocks noGrp="1"/>
          </p:cNvSpPr>
          <p:nvPr>
            <p:ph idx="1"/>
          </p:nvPr>
        </p:nvSpPr>
        <p:spPr/>
        <p:txBody>
          <a:bodyPr/>
          <a:lstStyle/>
          <a:p>
            <a:r>
              <a:rPr lang="en-US" altLang="zh-CN" dirty="0"/>
              <a:t>PKI</a:t>
            </a:r>
            <a:r>
              <a:rPr lang="zh-CN" altLang="en-US" dirty="0" smtClean="0"/>
              <a:t>用户</a:t>
            </a:r>
            <a:r>
              <a:rPr lang="zh-CN" altLang="en-US" b="1" dirty="0" smtClean="0">
                <a:solidFill>
                  <a:srgbClr val="FF0000"/>
                </a:solidFill>
              </a:rPr>
              <a:t>以安全的方式</a:t>
            </a:r>
            <a:r>
              <a:rPr lang="zh-CN" altLang="en-US" dirty="0" smtClean="0"/>
              <a:t>获得根</a:t>
            </a:r>
            <a:r>
              <a:rPr lang="en-US" altLang="zh-CN" dirty="0" smtClean="0"/>
              <a:t>CA</a:t>
            </a:r>
            <a:r>
              <a:rPr lang="zh-CN" altLang="en-US" dirty="0" smtClean="0"/>
              <a:t>自签名证书</a:t>
            </a:r>
            <a:endParaRPr lang="en-US" altLang="zh-CN" dirty="0" smtClean="0"/>
          </a:p>
          <a:p>
            <a:pPr lvl="1"/>
            <a:r>
              <a:rPr lang="zh-CN" altLang="en-US" dirty="0" smtClean="0"/>
              <a:t>最重要的一步</a:t>
            </a:r>
            <a:endParaRPr lang="en-US" altLang="zh-CN" dirty="0" smtClean="0"/>
          </a:p>
          <a:p>
            <a:pPr lvl="1"/>
            <a:r>
              <a:rPr lang="zh-CN" altLang="en-US" dirty="0" smtClean="0"/>
              <a:t>安全的方式</a:t>
            </a:r>
            <a:endParaRPr lang="en-US" altLang="zh-CN" dirty="0" smtClean="0"/>
          </a:p>
          <a:p>
            <a:r>
              <a:rPr lang="zh-CN" altLang="en-US" dirty="0" smtClean="0"/>
              <a:t>下载到通信对方的证书</a:t>
            </a:r>
            <a:endParaRPr lang="en-US" altLang="zh-CN" dirty="0" smtClean="0"/>
          </a:p>
          <a:p>
            <a:r>
              <a:rPr lang="zh-CN" altLang="en-US" dirty="0" smtClean="0"/>
              <a:t>验证证书</a:t>
            </a:r>
            <a:endParaRPr lang="en-US" altLang="zh-CN" dirty="0" smtClean="0"/>
          </a:p>
          <a:p>
            <a:r>
              <a:rPr lang="zh-CN" altLang="en-US" dirty="0" smtClean="0"/>
              <a:t>从证书中得到公钥</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6983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68144" y="3058320"/>
            <a:ext cx="3275856" cy="3799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PKI Public </a:t>
            </a:r>
            <a:r>
              <a:rPr lang="en-US" altLang="zh-CN" smtClean="0"/>
              <a:t>Key infrastructure ——</a:t>
            </a:r>
            <a:r>
              <a:rPr lang="zh-CN" altLang="en-US" dirty="0" smtClean="0"/>
              <a:t>基础设施</a:t>
            </a:r>
            <a:endParaRPr lang="zh-CN" altLang="en-US" dirty="0"/>
          </a:p>
        </p:txBody>
      </p:sp>
      <p:sp>
        <p:nvSpPr>
          <p:cNvPr id="2" name="内容占位符 1"/>
          <p:cNvSpPr>
            <a:spLocks noGrp="1"/>
          </p:cNvSpPr>
          <p:nvPr>
            <p:ph idx="1"/>
          </p:nvPr>
        </p:nvSpPr>
        <p:spPr/>
        <p:txBody>
          <a:bodyPr/>
          <a:lstStyle/>
          <a:p>
            <a:r>
              <a:rPr lang="en-US" altLang="zh-CN" dirty="0" smtClean="0"/>
              <a:t>PKI</a:t>
            </a:r>
            <a:r>
              <a:rPr lang="zh-CN" altLang="en-US" dirty="0" smtClean="0"/>
              <a:t>的类比</a:t>
            </a:r>
            <a:r>
              <a:rPr lang="en-US" altLang="zh-CN" dirty="0"/>
              <a:t>——</a:t>
            </a:r>
            <a:r>
              <a:rPr lang="zh-CN" altLang="en-US" dirty="0" smtClean="0"/>
              <a:t>电力基础设施</a:t>
            </a:r>
            <a:endParaRPr lang="zh-CN" altLang="en-US" dirty="0" smtClean="0"/>
          </a:p>
          <a:p>
            <a:pPr lvl="1"/>
            <a:r>
              <a:rPr lang="zh-CN" altLang="en-US" dirty="0" smtClean="0"/>
              <a:t>能够递归使用</a:t>
            </a:r>
            <a:r>
              <a:rPr lang="en-US" altLang="zh-CN" dirty="0"/>
              <a:t>——</a:t>
            </a:r>
            <a:r>
              <a:rPr lang="zh-CN" altLang="en-US" dirty="0" smtClean="0"/>
              <a:t>使用电力控制的变电站</a:t>
            </a:r>
            <a:endParaRPr lang="en-US" altLang="zh-CN" dirty="0" smtClean="0"/>
          </a:p>
          <a:p>
            <a:pPr lvl="2"/>
            <a:r>
              <a:rPr lang="zh-CN" altLang="en-US" dirty="0" smtClean="0"/>
              <a:t>基础设施中的部件，使用了基础设施提供的服务</a:t>
            </a:r>
            <a:endParaRPr lang="en-US" altLang="zh-CN" dirty="0" smtClean="0"/>
          </a:p>
          <a:p>
            <a:pPr lvl="2"/>
            <a:r>
              <a:rPr lang="en-US" altLang="zh-CN" dirty="0" smtClean="0"/>
              <a:t>RA</a:t>
            </a:r>
            <a:r>
              <a:rPr lang="zh-CN" altLang="en-US" dirty="0" smtClean="0"/>
              <a:t>与</a:t>
            </a:r>
            <a:r>
              <a:rPr lang="en-US" altLang="zh-CN" dirty="0" smtClean="0"/>
              <a:t>CA</a:t>
            </a:r>
            <a:r>
              <a:rPr lang="zh-CN" altLang="en-US" dirty="0" smtClean="0"/>
              <a:t>之间通信，使用了数字证书来保证安全</a:t>
            </a:r>
            <a:endParaRPr lang="zh-CN" altLang="en-US" dirty="0" smtClean="0"/>
          </a:p>
          <a:p>
            <a:pPr lvl="1"/>
            <a:r>
              <a:rPr lang="en-US" altLang="zh-CN" dirty="0" smtClean="0"/>
              <a:t>PKI</a:t>
            </a:r>
            <a:r>
              <a:rPr lang="zh-CN" altLang="en-US" dirty="0" smtClean="0"/>
              <a:t>与应用的分离</a:t>
            </a:r>
            <a:r>
              <a:rPr lang="en-US" altLang="zh-CN" dirty="0"/>
              <a:t>——</a:t>
            </a:r>
            <a:r>
              <a:rPr lang="zh-CN" altLang="en-US" dirty="0" smtClean="0"/>
              <a:t>电力与电器的分离</a:t>
            </a:r>
            <a:endParaRPr lang="en-US" altLang="zh-CN" dirty="0" smtClean="0"/>
          </a:p>
          <a:p>
            <a:pPr lvl="2"/>
            <a:r>
              <a:rPr lang="zh-CN" altLang="en-US" dirty="0" smtClean="0"/>
              <a:t>分离的、独立运行的系统</a:t>
            </a:r>
            <a:endParaRPr lang="en-US" altLang="zh-CN" dirty="0" smtClean="0"/>
          </a:p>
          <a:p>
            <a:pPr lvl="1"/>
            <a:r>
              <a:rPr lang="zh-CN" altLang="en-US" dirty="0" smtClean="0"/>
              <a:t>标准化</a:t>
            </a:r>
            <a:r>
              <a:rPr lang="en-US" altLang="zh-CN" smtClean="0"/>
              <a:t>API</a:t>
            </a:r>
            <a:r>
              <a:rPr lang="zh-CN" altLang="en-US" smtClean="0"/>
              <a:t>接口</a:t>
            </a:r>
            <a:r>
              <a:rPr lang="en-US" altLang="zh-CN" dirty="0" smtClean="0"/>
              <a:t>——220v</a:t>
            </a:r>
            <a:r>
              <a:rPr lang="zh-CN" altLang="en-US" dirty="0" smtClean="0"/>
              <a:t>的插头</a:t>
            </a:r>
            <a:endParaRPr lang="zh-CN" alt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ChangeArrowheads="1"/>
          </p:cNvSpPr>
          <p:nvPr>
            <p:ph type="ctrTitle"/>
          </p:nvPr>
        </p:nvSpPr>
        <p:spPr>
          <a:xfrm>
            <a:off x="534928" y="758952"/>
            <a:ext cx="8069520" cy="3566160"/>
          </a:xfrm>
        </p:spPr>
        <p:txBody>
          <a:bodyPr/>
          <a:lstStyle/>
          <a:p>
            <a:pPr algn="ctr"/>
            <a:r>
              <a:rPr lang="en-US" altLang="zh-CN" sz="5400" dirty="0">
                <a:solidFill>
                  <a:srgbClr val="000000">
                    <a:lumMod val="85000"/>
                    <a:lumOff val="15000"/>
                  </a:srgbClr>
                </a:solidFill>
                <a:ea typeface="宋体" pitchFamily="2" charset="-122"/>
              </a:rPr>
              <a:t>PKI</a:t>
            </a:r>
            <a:r>
              <a:rPr lang="zh-CN" altLang="en-US" sz="5400" dirty="0">
                <a:solidFill>
                  <a:srgbClr val="000000">
                    <a:lumMod val="85000"/>
                    <a:lumOff val="15000"/>
                  </a:srgbClr>
                </a:solidFill>
                <a:ea typeface="宋体" pitchFamily="2" charset="-122"/>
              </a:rPr>
              <a:t>技术</a:t>
            </a:r>
            <a:r>
              <a:rPr lang="en-US" altLang="zh-CN" sz="5400" dirty="0">
                <a:solidFill>
                  <a:srgbClr val="000000">
                    <a:lumMod val="85000"/>
                    <a:lumOff val="15000"/>
                  </a:srgbClr>
                </a:solidFill>
                <a:ea typeface="宋体" pitchFamily="2" charset="-122"/>
              </a:rPr>
              <a:t>-</a:t>
            </a:r>
            <a:r>
              <a:rPr lang="zh-CN" altLang="en-US" sz="5400" dirty="0">
                <a:solidFill>
                  <a:srgbClr val="000000">
                    <a:lumMod val="85000"/>
                    <a:lumOff val="15000"/>
                  </a:srgbClr>
                </a:solidFill>
                <a:ea typeface="宋体" pitchFamily="2" charset="-122"/>
              </a:rPr>
              <a:t>数字证书基本</a:t>
            </a:r>
            <a:r>
              <a:rPr lang="zh-CN" altLang="en-US" sz="5400" dirty="0" smtClean="0">
                <a:solidFill>
                  <a:srgbClr val="000000">
                    <a:lumMod val="85000"/>
                    <a:lumOff val="15000"/>
                  </a:srgbClr>
                </a:solidFill>
                <a:ea typeface="宋体" pitchFamily="2" charset="-122"/>
              </a:rPr>
              <a:t>结构</a:t>
            </a:r>
            <a:br>
              <a:rPr lang="en-US" altLang="zh-CN" sz="5400" dirty="0" smtClean="0">
                <a:solidFill>
                  <a:srgbClr val="000000">
                    <a:lumMod val="85000"/>
                    <a:lumOff val="15000"/>
                  </a:srgbClr>
                </a:solidFill>
                <a:ea typeface="宋体" pitchFamily="2" charset="-122"/>
              </a:rPr>
            </a:br>
            <a:br>
              <a:rPr lang="en-US" altLang="zh-CN" sz="5400" dirty="0">
                <a:solidFill>
                  <a:srgbClr val="000000">
                    <a:lumMod val="85000"/>
                    <a:lumOff val="15000"/>
                  </a:srgbClr>
                </a:solidFill>
                <a:ea typeface="宋体" pitchFamily="2" charset="-122"/>
              </a:rPr>
            </a:br>
            <a:endParaRPr lang="zh-CN" altLang="en-US" sz="4400" dirty="0">
              <a:solidFill>
                <a:srgbClr val="000000">
                  <a:lumMod val="85000"/>
                  <a:lumOff val="15000"/>
                </a:srgbClr>
              </a:solidFill>
              <a:ea typeface="宋体" pitchFamily="2" charset="-122"/>
            </a:endParaRPr>
          </a:p>
        </p:txBody>
      </p:sp>
      <p:sp>
        <p:nvSpPr>
          <p:cNvPr id="603138" name="Rectangle 3"/>
          <p:cNvSpPr>
            <a:spLocks noGrp="1" noChangeArrowheads="1"/>
          </p:cNvSpPr>
          <p:nvPr>
            <p:ph type="subTitle" idx="1"/>
          </p:nvPr>
        </p:nvSpPr>
        <p:spPr/>
        <p:txBody>
          <a:bodyPr/>
          <a:lstStyle/>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5" name="灯片编号占位符 5"/>
          <p:cNvSpPr>
            <a:spLocks noGrp="1"/>
          </p:cNvSpPr>
          <p:nvPr>
            <p:ph type="sldNum" sz="quarter" idx="12"/>
          </p:nvPr>
        </p:nvSpPr>
        <p:spPr>
          <a:noFill/>
        </p:spPr>
        <p:txBody>
          <a:bodyPr/>
          <a:lstStyle/>
          <a:p>
            <a:fld id="{AFF61D75-33C8-4E13-94C6-247D8F6CD9D7}" type="slidenum">
              <a:rPr lang="zh-CN" altLang="en-US" smtClean="0">
                <a:ea typeface="宋体" pitchFamily="2" charset="-122"/>
              </a:rPr>
            </a:fld>
            <a:endParaRPr lang="en-US" altLang="zh-CN" smtClean="0">
              <a:ea typeface="宋体" pitchFamily="2" charset="-122"/>
            </a:endParaRPr>
          </a:p>
        </p:txBody>
      </p:sp>
      <p:sp>
        <p:nvSpPr>
          <p:cNvPr id="605186" name="Rectangle 2"/>
          <p:cNvSpPr>
            <a:spLocks noGrp="1" noChangeArrowheads="1"/>
          </p:cNvSpPr>
          <p:nvPr>
            <p:ph type="title"/>
          </p:nvPr>
        </p:nvSpPr>
        <p:spPr/>
        <p:txBody>
          <a:bodyPr/>
          <a:lstStyle/>
          <a:p>
            <a:pPr eaLnBrk="1" hangingPunct="1"/>
            <a:r>
              <a:rPr lang="zh-CN" altLang="en-US" dirty="0" smtClean="0">
                <a:ea typeface="宋体" pitchFamily="2" charset="-122"/>
              </a:rPr>
              <a:t>证书中应该包含什么</a:t>
            </a:r>
            <a:endParaRPr lang="zh-CN" altLang="en-US" dirty="0" smtClean="0">
              <a:ea typeface="宋体" pitchFamily="2" charset="-122"/>
            </a:endParaRPr>
          </a:p>
        </p:txBody>
      </p:sp>
      <p:sp>
        <p:nvSpPr>
          <p:cNvPr id="605187" name="Rectangle 3"/>
          <p:cNvSpPr>
            <a:spLocks noGrp="1" noChangeArrowheads="1"/>
          </p:cNvSpPr>
          <p:nvPr>
            <p:ph type="body" idx="1"/>
          </p:nvPr>
        </p:nvSpPr>
        <p:spPr/>
        <p:txBody>
          <a:bodyPr/>
          <a:lstStyle/>
          <a:p>
            <a:pPr eaLnBrk="1" hangingPunct="1"/>
            <a:r>
              <a:rPr lang="zh-CN" altLang="en-US" smtClean="0">
                <a:ea typeface="宋体" pitchFamily="2" charset="-122"/>
              </a:rPr>
              <a:t>包含证书持有者名称和公钥</a:t>
            </a:r>
            <a:endParaRPr lang="zh-CN" altLang="en-US" smtClean="0">
              <a:ea typeface="宋体" pitchFamily="2" charset="-122"/>
            </a:endParaRPr>
          </a:p>
          <a:p>
            <a:pPr eaLnBrk="1" hangingPunct="1"/>
            <a:r>
              <a:rPr lang="zh-CN" altLang="en-US" smtClean="0">
                <a:ea typeface="宋体" pitchFamily="2" charset="-122"/>
              </a:rPr>
              <a:t>为了实现防伪和防篡改</a:t>
            </a:r>
            <a:endParaRPr lang="zh-CN" altLang="en-US" smtClean="0">
              <a:ea typeface="宋体" pitchFamily="2" charset="-122"/>
            </a:endParaRPr>
          </a:p>
          <a:p>
            <a:pPr lvl="1" eaLnBrk="1" hangingPunct="1"/>
            <a:r>
              <a:rPr lang="zh-CN" altLang="en-US" smtClean="0">
                <a:ea typeface="宋体" pitchFamily="2" charset="-122"/>
              </a:rPr>
              <a:t>要由</a:t>
            </a:r>
            <a:r>
              <a:rPr lang="en-US" altLang="zh-CN" smtClean="0">
                <a:ea typeface="宋体" pitchFamily="2" charset="-122"/>
              </a:rPr>
              <a:t>CA</a:t>
            </a:r>
            <a:r>
              <a:rPr lang="zh-CN" altLang="en-US" smtClean="0">
                <a:ea typeface="宋体" pitchFamily="2" charset="-122"/>
              </a:rPr>
              <a:t>进行数字签名</a:t>
            </a:r>
            <a:endParaRPr lang="zh-CN" altLang="en-US" smtClean="0">
              <a:ea typeface="宋体" pitchFamily="2" charset="-122"/>
            </a:endParaRPr>
          </a:p>
          <a:p>
            <a:pPr lvl="1" eaLnBrk="1" hangingPunct="1"/>
            <a:r>
              <a:rPr lang="zh-CN" altLang="en-US" smtClean="0">
                <a:ea typeface="宋体" pitchFamily="2" charset="-122"/>
              </a:rPr>
              <a:t>证书中包括数字签名结果</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09" name="灯片编号占位符 5"/>
          <p:cNvSpPr>
            <a:spLocks noGrp="1"/>
          </p:cNvSpPr>
          <p:nvPr>
            <p:ph type="sldNum" sz="quarter" idx="12"/>
          </p:nvPr>
        </p:nvSpPr>
        <p:spPr>
          <a:noFill/>
        </p:spPr>
        <p:txBody>
          <a:bodyPr/>
          <a:lstStyle/>
          <a:p>
            <a:fld id="{3D212BB2-6C1E-4FEB-A083-229131FB0119}" type="slidenum">
              <a:rPr lang="zh-CN" altLang="en-US" smtClean="0">
                <a:ea typeface="宋体" pitchFamily="2" charset="-122"/>
              </a:rPr>
            </a:fld>
            <a:endParaRPr lang="en-US" altLang="zh-CN" smtClean="0">
              <a:ea typeface="宋体" pitchFamily="2" charset="-122"/>
            </a:endParaRPr>
          </a:p>
        </p:txBody>
      </p:sp>
      <p:sp>
        <p:nvSpPr>
          <p:cNvPr id="606210" name="Rectangle 2"/>
          <p:cNvSpPr>
            <a:spLocks noGrp="1" noChangeArrowheads="1"/>
          </p:cNvSpPr>
          <p:nvPr>
            <p:ph type="title"/>
          </p:nvPr>
        </p:nvSpPr>
        <p:spPr/>
        <p:txBody>
          <a:bodyPr/>
          <a:lstStyle/>
          <a:p>
            <a:pPr eaLnBrk="1" hangingPunct="1"/>
            <a:r>
              <a:rPr lang="zh-CN" altLang="en-US" smtClean="0">
                <a:ea typeface="宋体" pitchFamily="2" charset="-122"/>
              </a:rPr>
              <a:t>证书中还应该包含什么</a:t>
            </a:r>
            <a:endParaRPr lang="zh-CN" altLang="en-US" smtClean="0">
              <a:ea typeface="宋体" pitchFamily="2" charset="-122"/>
            </a:endParaRPr>
          </a:p>
        </p:txBody>
      </p:sp>
      <p:sp>
        <p:nvSpPr>
          <p:cNvPr id="606211" name="Rectangle 3"/>
          <p:cNvSpPr>
            <a:spLocks noGrp="1" noChangeArrowheads="1"/>
          </p:cNvSpPr>
          <p:nvPr>
            <p:ph type="body" idx="1"/>
          </p:nvPr>
        </p:nvSpPr>
        <p:spPr/>
        <p:txBody>
          <a:bodyPr/>
          <a:lstStyle/>
          <a:p>
            <a:pPr eaLnBrk="1" hangingPunct="1"/>
            <a:r>
              <a:rPr lang="zh-CN" altLang="en-US" smtClean="0">
                <a:ea typeface="宋体" pitchFamily="2" charset="-122"/>
              </a:rPr>
              <a:t>包含证书持有者名称和公钥</a:t>
            </a:r>
            <a:endParaRPr lang="zh-CN" altLang="en-US" smtClean="0">
              <a:ea typeface="宋体" pitchFamily="2" charset="-122"/>
            </a:endParaRPr>
          </a:p>
          <a:p>
            <a:pPr eaLnBrk="1" hangingPunct="1"/>
            <a:r>
              <a:rPr lang="en-US" altLang="zh-CN" smtClean="0">
                <a:ea typeface="宋体" pitchFamily="2" charset="-122"/>
              </a:rPr>
              <a:t>CA</a:t>
            </a:r>
            <a:r>
              <a:rPr lang="zh-CN" altLang="en-US" smtClean="0">
                <a:ea typeface="宋体" pitchFamily="2" charset="-122"/>
              </a:rPr>
              <a:t>签名结果</a:t>
            </a:r>
            <a:endParaRPr lang="zh-CN" altLang="en-US" smtClean="0">
              <a:ea typeface="宋体" pitchFamily="2" charset="-122"/>
            </a:endParaRPr>
          </a:p>
          <a:p>
            <a:pPr eaLnBrk="1" hangingPunct="1"/>
            <a:r>
              <a:rPr lang="zh-CN" altLang="en-US" smtClean="0">
                <a:ea typeface="宋体" pitchFamily="2" charset="-122"/>
              </a:rPr>
              <a:t>为了便于用户验证</a:t>
            </a:r>
            <a:endParaRPr lang="en-US" altLang="zh-CN" smtClean="0">
              <a:ea typeface="宋体" pitchFamily="2" charset="-122"/>
            </a:endParaRPr>
          </a:p>
          <a:p>
            <a:pPr lvl="1" eaLnBrk="1" hangingPunct="1"/>
            <a:r>
              <a:rPr lang="zh-CN" altLang="en-US" smtClean="0">
                <a:ea typeface="宋体" pitchFamily="2" charset="-122"/>
              </a:rPr>
              <a:t>必须说明是由哪一个</a:t>
            </a:r>
            <a:r>
              <a:rPr lang="en-US" altLang="zh-CN" smtClean="0">
                <a:ea typeface="宋体" pitchFamily="2" charset="-122"/>
              </a:rPr>
              <a:t>CA</a:t>
            </a:r>
            <a:r>
              <a:rPr lang="zh-CN" altLang="en-US" smtClean="0">
                <a:ea typeface="宋体" pitchFamily="2" charset="-122"/>
              </a:rPr>
              <a:t>签名的</a:t>
            </a:r>
            <a:endParaRPr lang="zh-CN" altLang="en-US" smtClean="0">
              <a:ea typeface="宋体" pitchFamily="2" charset="-122"/>
            </a:endParaRPr>
          </a:p>
          <a:p>
            <a:pPr lvl="1" eaLnBrk="1" hangingPunct="1"/>
            <a:r>
              <a:rPr lang="zh-CN" altLang="en-US" smtClean="0">
                <a:ea typeface="宋体" pitchFamily="2" charset="-122"/>
              </a:rPr>
              <a:t>包括</a:t>
            </a:r>
            <a:r>
              <a:rPr lang="en-US" altLang="zh-CN" smtClean="0">
                <a:ea typeface="宋体" pitchFamily="2" charset="-122"/>
              </a:rPr>
              <a:t>CA</a:t>
            </a:r>
            <a:r>
              <a:rPr lang="zh-CN" altLang="en-US" smtClean="0">
                <a:ea typeface="宋体" pitchFamily="2" charset="-122"/>
              </a:rPr>
              <a:t>名称</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3" name="灯片编号占位符 5"/>
          <p:cNvSpPr>
            <a:spLocks noGrp="1"/>
          </p:cNvSpPr>
          <p:nvPr>
            <p:ph type="sldNum" sz="quarter" idx="12"/>
          </p:nvPr>
        </p:nvSpPr>
        <p:spPr>
          <a:noFill/>
        </p:spPr>
        <p:txBody>
          <a:bodyPr/>
          <a:lstStyle/>
          <a:p>
            <a:fld id="{439E52E5-2D63-4610-85E8-EE9EB8EDD7A7}" type="slidenum">
              <a:rPr lang="zh-CN" altLang="en-US" smtClean="0">
                <a:ea typeface="宋体" pitchFamily="2" charset="-122"/>
              </a:rPr>
            </a:fld>
            <a:endParaRPr lang="en-US" altLang="zh-CN" smtClean="0">
              <a:ea typeface="宋体" pitchFamily="2" charset="-122"/>
            </a:endParaRPr>
          </a:p>
        </p:txBody>
      </p:sp>
      <p:sp>
        <p:nvSpPr>
          <p:cNvPr id="607234" name="Rectangle 2"/>
          <p:cNvSpPr>
            <a:spLocks noGrp="1" noChangeArrowheads="1"/>
          </p:cNvSpPr>
          <p:nvPr>
            <p:ph type="title"/>
          </p:nvPr>
        </p:nvSpPr>
        <p:spPr/>
        <p:txBody>
          <a:bodyPr/>
          <a:lstStyle/>
          <a:p>
            <a:pPr eaLnBrk="1" hangingPunct="1"/>
            <a:r>
              <a:rPr lang="zh-CN" altLang="en-US" smtClean="0">
                <a:ea typeface="宋体" pitchFamily="2" charset="-122"/>
              </a:rPr>
              <a:t>最基本的证书包括</a:t>
            </a:r>
            <a:endParaRPr lang="zh-CN" altLang="en-US" smtClean="0">
              <a:ea typeface="宋体" pitchFamily="2" charset="-122"/>
            </a:endParaRPr>
          </a:p>
        </p:txBody>
      </p:sp>
      <p:sp>
        <p:nvSpPr>
          <p:cNvPr id="607235" name="Rectangle 3"/>
          <p:cNvSpPr>
            <a:spLocks noGrp="1" noChangeArrowheads="1"/>
          </p:cNvSpPr>
          <p:nvPr>
            <p:ph type="body" idx="1"/>
          </p:nvPr>
        </p:nvSpPr>
        <p:spPr/>
        <p:txBody>
          <a:bodyPr>
            <a:normAutofit/>
          </a:bodyPr>
          <a:lstStyle/>
          <a:p>
            <a:pPr eaLnBrk="1" hangingPunct="1">
              <a:lnSpc>
                <a:spcPct val="90000"/>
              </a:lnSpc>
            </a:pPr>
            <a:r>
              <a:rPr lang="zh-CN" altLang="en-US" sz="2800" dirty="0" smtClean="0">
                <a:ea typeface="宋体" pitchFamily="2" charset="-122"/>
              </a:rPr>
              <a:t>证书持有者名称</a:t>
            </a:r>
            <a:endParaRPr lang="zh-CN" altLang="en-US" sz="2800" dirty="0" smtClean="0">
              <a:ea typeface="宋体" pitchFamily="2" charset="-122"/>
            </a:endParaRPr>
          </a:p>
          <a:p>
            <a:pPr eaLnBrk="1" hangingPunct="1">
              <a:lnSpc>
                <a:spcPct val="90000"/>
              </a:lnSpc>
            </a:pPr>
            <a:r>
              <a:rPr lang="en-US" altLang="zh-CN" sz="2800" dirty="0" smtClean="0">
                <a:ea typeface="宋体" pitchFamily="2" charset="-122"/>
              </a:rPr>
              <a:t>CA</a:t>
            </a:r>
            <a:r>
              <a:rPr lang="zh-CN" altLang="en-US" sz="2800" dirty="0" smtClean="0">
                <a:ea typeface="宋体" pitchFamily="2" charset="-122"/>
              </a:rPr>
              <a:t>名称</a:t>
            </a:r>
            <a:endParaRPr lang="zh-CN" altLang="en-US" sz="2800" dirty="0" smtClean="0">
              <a:ea typeface="宋体" pitchFamily="2" charset="-122"/>
            </a:endParaRPr>
          </a:p>
          <a:p>
            <a:pPr eaLnBrk="1" hangingPunct="1">
              <a:lnSpc>
                <a:spcPct val="90000"/>
              </a:lnSpc>
            </a:pPr>
            <a:r>
              <a:rPr lang="zh-CN" altLang="en-US" sz="2800" dirty="0" smtClean="0">
                <a:ea typeface="宋体" pitchFamily="2" charset="-122"/>
              </a:rPr>
              <a:t>证书持有者公钥</a:t>
            </a:r>
            <a:endParaRPr lang="en-US" altLang="zh-CN" sz="2800" dirty="0" smtClean="0">
              <a:ea typeface="宋体" pitchFamily="2" charset="-122"/>
            </a:endParaRPr>
          </a:p>
          <a:p>
            <a:pPr lvl="1">
              <a:lnSpc>
                <a:spcPct val="90000"/>
              </a:lnSpc>
            </a:pPr>
            <a:r>
              <a:rPr lang="zh-CN" altLang="en-US" dirty="0" smtClean="0">
                <a:ea typeface="宋体" pitchFamily="2" charset="-122"/>
              </a:rPr>
              <a:t>应标明公钥所使用的算法</a:t>
            </a:r>
            <a:endParaRPr lang="zh-CN" altLang="en-US" sz="2400" dirty="0" smtClean="0">
              <a:ea typeface="宋体" pitchFamily="2" charset="-122"/>
            </a:endParaRPr>
          </a:p>
          <a:p>
            <a:pPr lvl="2">
              <a:lnSpc>
                <a:spcPct val="90000"/>
              </a:lnSpc>
            </a:pPr>
            <a:r>
              <a:rPr lang="zh-CN" altLang="en-US" sz="2000" dirty="0" smtClean="0">
                <a:ea typeface="宋体" pitchFamily="2" charset="-122"/>
              </a:rPr>
              <a:t>不同公钥密码算法，对于公钥的描述方式不同，需做区分</a:t>
            </a:r>
            <a:endParaRPr lang="zh-CN" altLang="en-US" sz="2000" dirty="0" smtClean="0">
              <a:ea typeface="宋体" pitchFamily="2" charset="-122"/>
            </a:endParaRPr>
          </a:p>
          <a:p>
            <a:pPr>
              <a:lnSpc>
                <a:spcPct val="90000"/>
              </a:lnSpc>
            </a:pPr>
            <a:r>
              <a:rPr lang="en-US" altLang="zh-CN" dirty="0" smtClean="0">
                <a:ea typeface="宋体" pitchFamily="2" charset="-122"/>
              </a:rPr>
              <a:t>CA</a:t>
            </a:r>
            <a:r>
              <a:rPr lang="zh-CN" altLang="en-US" dirty="0">
                <a:ea typeface="宋体" pitchFamily="2" charset="-122"/>
              </a:rPr>
              <a:t>签名结果</a:t>
            </a:r>
            <a:endParaRPr lang="zh-CN" altLang="en-US" dirty="0">
              <a:ea typeface="宋体" pitchFamily="2" charset="-122"/>
            </a:endParaRPr>
          </a:p>
          <a:p>
            <a:pPr lvl="1">
              <a:lnSpc>
                <a:spcPct val="90000"/>
              </a:lnSpc>
            </a:pPr>
            <a:r>
              <a:rPr lang="zh-CN" altLang="en-US" dirty="0">
                <a:ea typeface="宋体" pitchFamily="2" charset="-122"/>
              </a:rPr>
              <a:t>应标</a:t>
            </a:r>
            <a:r>
              <a:rPr lang="zh-CN" altLang="en-US" dirty="0" smtClean="0">
                <a:ea typeface="宋体" pitchFamily="2" charset="-122"/>
              </a:rPr>
              <a:t>明签名算法</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证书持有者名称和</a:t>
            </a:r>
            <a:r>
              <a:rPr lang="en-US" altLang="zh-CN" dirty="0">
                <a:ea typeface="宋体" pitchFamily="2" charset="-122"/>
              </a:rPr>
              <a:t>CA</a:t>
            </a:r>
            <a:r>
              <a:rPr lang="zh-CN" altLang="en-US" dirty="0">
                <a:ea typeface="宋体" pitchFamily="2" charset="-122"/>
              </a:rPr>
              <a:t>名称</a:t>
            </a:r>
            <a:endParaRPr lang="zh-CN" altLang="en-US" dirty="0"/>
          </a:p>
        </p:txBody>
      </p:sp>
      <p:sp>
        <p:nvSpPr>
          <p:cNvPr id="3" name="内容占位符 2"/>
          <p:cNvSpPr>
            <a:spLocks noGrp="1"/>
          </p:cNvSpPr>
          <p:nvPr>
            <p:ph idx="1"/>
          </p:nvPr>
        </p:nvSpPr>
        <p:spPr/>
        <p:txBody>
          <a:bodyPr/>
          <a:lstStyle/>
          <a:p>
            <a:r>
              <a:rPr lang="zh-CN" altLang="en-US" dirty="0">
                <a:ea typeface="宋体" pitchFamily="2" charset="-122"/>
              </a:rPr>
              <a:t>对于名称，最基本的要求是</a:t>
            </a:r>
            <a:endParaRPr lang="zh-CN" altLang="en-US" dirty="0">
              <a:ea typeface="宋体" pitchFamily="2" charset="-122"/>
            </a:endParaRPr>
          </a:p>
          <a:p>
            <a:pPr lvl="1"/>
            <a:r>
              <a:rPr lang="zh-CN" altLang="en-US" dirty="0">
                <a:ea typeface="宋体" pitchFamily="2" charset="-122"/>
              </a:rPr>
              <a:t>全球唯一、不重名</a:t>
            </a:r>
            <a:endParaRPr lang="zh-CN" altLang="en-US" dirty="0">
              <a:ea typeface="宋体" pitchFamily="2" charset="-122"/>
            </a:endParaRPr>
          </a:p>
          <a:p>
            <a:pPr lvl="1"/>
            <a:r>
              <a:rPr lang="zh-CN" altLang="en-US" dirty="0">
                <a:ea typeface="宋体" pitchFamily="2" charset="-122"/>
              </a:rPr>
              <a:t>至少在使用范围内唯一、不重名</a:t>
            </a:r>
            <a:endParaRPr lang="zh-CN" altLang="en-US" dirty="0">
              <a:ea typeface="宋体" pitchFamily="2" charset="-122"/>
            </a:endParaRPr>
          </a:p>
          <a:p>
            <a:r>
              <a:rPr lang="zh-CN" altLang="en-US" dirty="0">
                <a:ea typeface="宋体" pitchFamily="2" charset="-122"/>
              </a:rPr>
              <a:t>一般的名称表示</a:t>
            </a:r>
            <a:endParaRPr lang="zh-CN" altLang="en-US" dirty="0">
              <a:ea typeface="宋体" pitchFamily="2" charset="-122"/>
            </a:endParaRPr>
          </a:p>
          <a:p>
            <a:pPr lvl="1"/>
            <a:r>
              <a:rPr lang="zh-CN" altLang="en-US" dirty="0">
                <a:ea typeface="宋体" pitchFamily="2" charset="-122"/>
              </a:rPr>
              <a:t>姓名</a:t>
            </a:r>
            <a:endParaRPr lang="zh-CN" altLang="en-US" dirty="0">
              <a:ea typeface="宋体" pitchFamily="2" charset="-122"/>
            </a:endParaRPr>
          </a:p>
          <a:p>
            <a:pPr lvl="1"/>
            <a:r>
              <a:rPr lang="zh-CN" altLang="en-US" dirty="0">
                <a:ea typeface="宋体" pitchFamily="2" charset="-122"/>
              </a:rPr>
              <a:t>学号（也是一种名称表示方法）</a:t>
            </a:r>
            <a:endParaRPr lang="zh-CN" altLang="en-US" dirty="0">
              <a:ea typeface="宋体" pitchFamily="2" charset="-122"/>
            </a:endParaRPr>
          </a:p>
          <a:p>
            <a:pPr lvl="1"/>
            <a:r>
              <a:rPr lang="zh-CN" altLang="en-US" dirty="0">
                <a:ea typeface="宋体" pitchFamily="2" charset="-122"/>
              </a:rPr>
              <a:t>身份证等等</a:t>
            </a:r>
            <a:endParaRPr lang="zh-CN" altLang="en-US" dirty="0">
              <a:ea typeface="宋体" pitchFamily="2"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1" name="灯片编号占位符 5"/>
          <p:cNvSpPr>
            <a:spLocks noGrp="1"/>
          </p:cNvSpPr>
          <p:nvPr>
            <p:ph type="sldNum" sz="quarter" idx="12"/>
          </p:nvPr>
        </p:nvSpPr>
        <p:spPr>
          <a:noFill/>
        </p:spPr>
        <p:txBody>
          <a:bodyPr/>
          <a:lstStyle/>
          <a:p>
            <a:fld id="{D521871D-1B4C-4762-87DD-15B095BDAC12}" type="slidenum">
              <a:rPr lang="zh-CN" altLang="en-US" smtClean="0">
                <a:ea typeface="宋体" pitchFamily="2" charset="-122"/>
              </a:rPr>
            </a:fld>
            <a:endParaRPr lang="en-US" altLang="zh-CN" smtClean="0">
              <a:ea typeface="宋体" pitchFamily="2" charset="-122"/>
            </a:endParaRPr>
          </a:p>
        </p:txBody>
      </p:sp>
      <p:sp>
        <p:nvSpPr>
          <p:cNvPr id="609282" name="Rectangle 2"/>
          <p:cNvSpPr>
            <a:spLocks noGrp="1" noChangeArrowheads="1"/>
          </p:cNvSpPr>
          <p:nvPr>
            <p:ph type="title"/>
          </p:nvPr>
        </p:nvSpPr>
        <p:spPr>
          <a:xfrm>
            <a:off x="822960" y="286604"/>
            <a:ext cx="7705090" cy="1450757"/>
          </a:xfrm>
        </p:spPr>
        <p:txBody>
          <a:bodyPr>
            <a:normAutofit/>
          </a:bodyPr>
          <a:lstStyle/>
          <a:p>
            <a:r>
              <a:rPr lang="zh-CN" altLang="en-US" sz="4400" dirty="0" smtClean="0">
                <a:ea typeface="宋体" pitchFamily="2" charset="-122"/>
              </a:rPr>
              <a:t>如何表示证书</a:t>
            </a:r>
            <a:r>
              <a:rPr lang="zh-CN" altLang="en-US" sz="4400" dirty="0">
                <a:ea typeface="宋体" pitchFamily="2" charset="-122"/>
              </a:rPr>
              <a:t>持有</a:t>
            </a:r>
            <a:r>
              <a:rPr lang="zh-CN" altLang="en-US" sz="4400" dirty="0" smtClean="0">
                <a:ea typeface="宋体" pitchFamily="2" charset="-122"/>
              </a:rPr>
              <a:t>者和</a:t>
            </a:r>
            <a:r>
              <a:rPr lang="en-US" altLang="zh-CN" sz="4400" dirty="0" smtClean="0">
                <a:ea typeface="宋体" pitchFamily="2" charset="-122"/>
              </a:rPr>
              <a:t>CA</a:t>
            </a:r>
            <a:endParaRPr lang="zh-CN" altLang="en-US" sz="4400" dirty="0" smtClean="0">
              <a:ea typeface="宋体" pitchFamily="2" charset="-122"/>
            </a:endParaRPr>
          </a:p>
        </p:txBody>
      </p:sp>
      <p:sp>
        <p:nvSpPr>
          <p:cNvPr id="609283" name="Rectangle 3"/>
          <p:cNvSpPr>
            <a:spLocks noGrp="1" noChangeArrowheads="1"/>
          </p:cNvSpPr>
          <p:nvPr>
            <p:ph type="body" idx="1"/>
          </p:nvPr>
        </p:nvSpPr>
        <p:spPr>
          <a:xfrm>
            <a:off x="755650" y="1989138"/>
            <a:ext cx="7772400" cy="4114800"/>
          </a:xfrm>
        </p:spPr>
        <p:txBody>
          <a:bodyPr/>
          <a:lstStyle/>
          <a:p>
            <a:pPr eaLnBrk="1" hangingPunct="1"/>
            <a:r>
              <a:rPr lang="zh-CN" altLang="en-US" dirty="0" smtClean="0">
                <a:ea typeface="宋体" pitchFamily="2" charset="-122"/>
              </a:rPr>
              <a:t>在</a:t>
            </a:r>
            <a:r>
              <a:rPr lang="en-US" altLang="zh-CN" dirty="0" smtClean="0">
                <a:ea typeface="宋体" pitchFamily="2" charset="-122"/>
              </a:rPr>
              <a:t>X.509</a:t>
            </a:r>
            <a:r>
              <a:rPr lang="zh-CN" altLang="en-US" dirty="0" smtClean="0">
                <a:ea typeface="宋体" pitchFamily="2" charset="-122"/>
              </a:rPr>
              <a:t>证书中</a:t>
            </a:r>
            <a:endParaRPr lang="en-US" altLang="zh-CN" dirty="0" smtClean="0">
              <a:ea typeface="宋体" pitchFamily="2" charset="-122"/>
            </a:endParaRPr>
          </a:p>
          <a:p>
            <a:pPr lvl="1"/>
            <a:r>
              <a:rPr lang="zh-CN" altLang="en-US" dirty="0" smtClean="0">
                <a:ea typeface="宋体" pitchFamily="2" charset="-122"/>
              </a:rPr>
              <a:t>采用</a:t>
            </a:r>
            <a:r>
              <a:rPr lang="en-US" altLang="zh-CN" dirty="0" smtClean="0">
                <a:ea typeface="宋体" pitchFamily="2" charset="-122"/>
              </a:rPr>
              <a:t>X.500</a:t>
            </a:r>
            <a:r>
              <a:rPr lang="zh-CN" altLang="en-US" dirty="0" smtClean="0">
                <a:ea typeface="宋体" pitchFamily="2" charset="-122"/>
              </a:rPr>
              <a:t>中的</a:t>
            </a:r>
            <a:r>
              <a:rPr lang="en-US" altLang="zh-CN" dirty="0" smtClean="0">
                <a:ea typeface="宋体" pitchFamily="2" charset="-122"/>
              </a:rPr>
              <a:t>DN</a:t>
            </a:r>
            <a:r>
              <a:rPr lang="zh-CN" altLang="en-US" dirty="0" smtClean="0">
                <a:ea typeface="宋体" pitchFamily="2" charset="-122"/>
              </a:rPr>
              <a:t>来标识证书持有者和</a:t>
            </a:r>
            <a:r>
              <a:rPr lang="en-US" altLang="zh-CN" dirty="0" smtClean="0">
                <a:ea typeface="宋体" pitchFamily="2" charset="-122"/>
              </a:rPr>
              <a:t>CA</a:t>
            </a:r>
            <a:endParaRPr lang="en-US" altLang="zh-CN" dirty="0" smtClean="0">
              <a:ea typeface="宋体" pitchFamily="2" charset="-122"/>
            </a:endParaRPr>
          </a:p>
          <a:p>
            <a:pPr lvl="1"/>
            <a:r>
              <a:rPr lang="en-US" altLang="zh-CN" dirty="0" smtClean="0">
                <a:ea typeface="宋体" pitchFamily="2" charset="-122"/>
              </a:rPr>
              <a:t>DN</a:t>
            </a:r>
            <a:r>
              <a:rPr lang="zh-CN" altLang="en-US" dirty="0" smtClean="0">
                <a:ea typeface="宋体" pitchFamily="2" charset="-122"/>
              </a:rPr>
              <a:t>：</a:t>
            </a:r>
            <a:r>
              <a:rPr lang="en-US" altLang="zh-CN" dirty="0" smtClean="0">
                <a:ea typeface="宋体" pitchFamily="2" charset="-122"/>
              </a:rPr>
              <a:t>Distinguished </a:t>
            </a:r>
            <a:r>
              <a:rPr lang="en-US" altLang="zh-CN" dirty="0" smtClean="0">
                <a:ea typeface="宋体" pitchFamily="2" charset="-122"/>
              </a:rPr>
              <a:t>Name </a:t>
            </a:r>
            <a:r>
              <a:rPr lang="zh-CN" altLang="en-US" dirty="0" smtClean="0">
                <a:ea typeface="宋体" pitchFamily="2" charset="-122"/>
              </a:rPr>
              <a:t>可识别名</a:t>
            </a:r>
            <a:endParaRPr lang="en-US" altLang="zh-CN" dirty="0" smtClean="0">
              <a:ea typeface="宋体" pitchFamily="2" charset="-122"/>
            </a:endParaRPr>
          </a:p>
          <a:p>
            <a:pPr lvl="2"/>
            <a:r>
              <a:rPr lang="zh-CN" altLang="en-US" dirty="0" smtClean="0">
                <a:ea typeface="宋体" pitchFamily="2" charset="-122"/>
              </a:rPr>
              <a:t>是由</a:t>
            </a:r>
            <a:r>
              <a:rPr lang="en-US" altLang="zh-CN" dirty="0" smtClean="0">
                <a:ea typeface="宋体" pitchFamily="2" charset="-122"/>
              </a:rPr>
              <a:t>RDN</a:t>
            </a:r>
            <a:r>
              <a:rPr lang="zh-CN" altLang="en-US" dirty="0" smtClean="0">
                <a:ea typeface="宋体" pitchFamily="2" charset="-122"/>
              </a:rPr>
              <a:t>（</a:t>
            </a:r>
            <a:r>
              <a:rPr lang="en-US" altLang="zh-CN" dirty="0" smtClean="0">
                <a:ea typeface="宋体" pitchFamily="2" charset="-122"/>
              </a:rPr>
              <a:t>Relative </a:t>
            </a:r>
            <a:r>
              <a:rPr lang="en-US" altLang="zh-CN" dirty="0" smtClean="0">
                <a:ea typeface="宋体" pitchFamily="2" charset="-122"/>
              </a:rPr>
              <a:t>Distinguished </a:t>
            </a:r>
            <a:r>
              <a:rPr lang="en-US" altLang="zh-CN" dirty="0" smtClean="0">
                <a:ea typeface="宋体" pitchFamily="2" charset="-122"/>
              </a:rPr>
              <a:t>Name, </a:t>
            </a:r>
            <a:r>
              <a:rPr lang="zh-CN" altLang="en-US" dirty="0" smtClean="0">
                <a:ea typeface="宋体" pitchFamily="2" charset="-122"/>
              </a:rPr>
              <a:t>相对可识别名）构成的序列</a:t>
            </a:r>
            <a:endParaRPr lang="en-US" altLang="zh-CN" dirty="0" smtClean="0">
              <a:ea typeface="宋体" pitchFamily="2" charset="-122"/>
            </a:endParaRPr>
          </a:p>
          <a:p>
            <a:pPr lvl="2"/>
            <a:r>
              <a:rPr lang="en-US" altLang="zh-CN" dirty="0" smtClean="0">
                <a:ea typeface="宋体" pitchFamily="2" charset="-122"/>
              </a:rPr>
              <a:t>RDN</a:t>
            </a:r>
            <a:r>
              <a:rPr lang="zh-CN" altLang="en-US" dirty="0" smtClean="0">
                <a:ea typeface="宋体" pitchFamily="2" charset="-122"/>
              </a:rPr>
              <a:t>的表示形式：属性类型</a:t>
            </a:r>
            <a:r>
              <a:rPr lang="en-US" altLang="zh-CN" dirty="0" smtClean="0">
                <a:ea typeface="宋体" pitchFamily="2" charset="-122"/>
              </a:rPr>
              <a:t>=</a:t>
            </a:r>
            <a:r>
              <a:rPr lang="zh-CN" altLang="en-US" dirty="0" smtClean="0">
                <a:ea typeface="宋体" pitchFamily="2" charset="-122"/>
              </a:rPr>
              <a:t>属性值</a:t>
            </a:r>
            <a:endParaRPr lang="en-US" altLang="zh-CN" dirty="0" smtClean="0">
              <a:ea typeface="宋体" pitchFamily="2" charset="-122"/>
            </a:endParaRPr>
          </a:p>
          <a:p>
            <a:pPr lvl="2"/>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1026"/>
          <p:cNvSpPr>
            <a:spLocks noGrp="1" noChangeArrowheads="1"/>
          </p:cNvSpPr>
          <p:nvPr>
            <p:ph type="title"/>
          </p:nvPr>
        </p:nvSpPr>
        <p:spPr/>
        <p:txBody>
          <a:bodyPr/>
          <a:lstStyle/>
          <a:p>
            <a:pPr eaLnBrk="1" hangingPunct="1"/>
            <a:r>
              <a:rPr lang="zh-CN" altLang="en-US" smtClean="0">
                <a:ea typeface="宋体" pitchFamily="2" charset="-122"/>
              </a:rPr>
              <a:t>发布公钥</a:t>
            </a:r>
            <a:endParaRPr lang="zh-CN" altLang="en-US" smtClean="0">
              <a:ea typeface="宋体" pitchFamily="2" charset="-122"/>
            </a:endParaRPr>
          </a:p>
        </p:txBody>
      </p:sp>
      <p:sp>
        <p:nvSpPr>
          <p:cNvPr id="622595" name="Rectangle 1027"/>
          <p:cNvSpPr>
            <a:spLocks noGrp="1" noChangeArrowheads="1"/>
          </p:cNvSpPr>
          <p:nvPr>
            <p:ph idx="1"/>
          </p:nvPr>
        </p:nvSpPr>
        <p:spPr/>
        <p:txBody>
          <a:bodyPr/>
          <a:lstStyle/>
          <a:p>
            <a:pPr eaLnBrk="1" hangingPunct="1"/>
            <a:r>
              <a:rPr lang="zh-CN" altLang="en-US" dirty="0" smtClean="0">
                <a:ea typeface="宋体" pitchFamily="2" charset="-122"/>
              </a:rPr>
              <a:t>发布公钥</a:t>
            </a:r>
            <a:endParaRPr lang="zh-CN" altLang="en-US" dirty="0" smtClean="0">
              <a:ea typeface="宋体" pitchFamily="2" charset="-122"/>
            </a:endParaRPr>
          </a:p>
          <a:p>
            <a:pPr lvl="1" eaLnBrk="1" hangingPunct="1"/>
            <a:r>
              <a:rPr lang="zh-CN" altLang="en-US" dirty="0" smtClean="0">
                <a:ea typeface="宋体" pitchFamily="2" charset="-122"/>
              </a:rPr>
              <a:t>如果将我的公钥传递给所有的人，那就可以称为“发布”</a:t>
            </a:r>
            <a:endParaRPr lang="zh-CN" altLang="en-US" dirty="0" smtClean="0">
              <a:ea typeface="宋体" pitchFamily="2" charset="-122"/>
            </a:endParaRPr>
          </a:p>
          <a:p>
            <a:pPr lvl="1" eaLnBrk="1" hangingPunct="1"/>
            <a:r>
              <a:rPr lang="zh-CN" altLang="en-US" dirty="0" smtClean="0">
                <a:ea typeface="宋体" pitchFamily="2" charset="-122"/>
              </a:rPr>
              <a:t>发布一次，相当于传递无数次</a:t>
            </a:r>
            <a:endParaRPr lang="zh-CN" altLang="en-US" dirty="0" smtClean="0">
              <a:ea typeface="宋体" pitchFamily="2" charset="-122"/>
            </a:endParaRPr>
          </a:p>
          <a:p>
            <a:pPr eaLnBrk="1" hangingPunct="1"/>
            <a:r>
              <a:rPr lang="zh-CN" altLang="en-US" dirty="0" smtClean="0">
                <a:ea typeface="宋体" pitchFamily="2" charset="-122"/>
              </a:rPr>
              <a:t>由谁来发布？</a:t>
            </a:r>
            <a:endParaRPr lang="zh-CN" altLang="en-US" dirty="0" smtClean="0">
              <a:ea typeface="宋体" pitchFamily="2" charset="-122"/>
            </a:endParaRPr>
          </a:p>
        </p:txBody>
      </p:sp>
      <p:sp>
        <p:nvSpPr>
          <p:cNvPr id="622593" name="灯片编号占位符 5"/>
          <p:cNvSpPr>
            <a:spLocks noGrp="1"/>
          </p:cNvSpPr>
          <p:nvPr>
            <p:ph type="sldNum" sz="quarter" idx="12"/>
          </p:nvPr>
        </p:nvSpPr>
        <p:spPr>
          <a:noFill/>
        </p:spPr>
        <p:txBody>
          <a:bodyPr/>
          <a:lstStyle/>
          <a:p>
            <a:fld id="{4F452B7F-369B-4345-9612-8B0F6EF5FE8B}"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如何表示证书持有者和</a:t>
            </a:r>
            <a:r>
              <a:rPr lang="en-US" altLang="zh-CN" dirty="0">
                <a:ea typeface="宋体" pitchFamily="2" charset="-122"/>
              </a:rPr>
              <a:t>CA</a:t>
            </a:r>
            <a:endParaRPr lang="zh-CN" altLang="en-US" dirty="0"/>
          </a:p>
        </p:txBody>
      </p:sp>
      <p:sp>
        <p:nvSpPr>
          <p:cNvPr id="3" name="内容占位符 2"/>
          <p:cNvSpPr>
            <a:spLocks noGrp="1"/>
          </p:cNvSpPr>
          <p:nvPr>
            <p:ph idx="1"/>
          </p:nvPr>
        </p:nvSpPr>
        <p:spPr>
          <a:xfrm>
            <a:off x="822959" y="2420888"/>
            <a:ext cx="7543801" cy="4023360"/>
          </a:xfrm>
        </p:spPr>
        <p:txBody>
          <a:bodyPr>
            <a:normAutofit fontScale="92500" lnSpcReduction="10000"/>
          </a:bodyPr>
          <a:lstStyle/>
          <a:p>
            <a:endParaRPr lang="en-US" altLang="zh-CN" dirty="0" smtClean="0">
              <a:ea typeface="宋体" pitchFamily="2" charset="-122"/>
            </a:endParaRPr>
          </a:p>
          <a:p>
            <a:endParaRPr lang="en-US" altLang="zh-CN" dirty="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a:ea typeface="宋体" pitchFamily="2" charset="-122"/>
            </a:endParaRPr>
          </a:p>
          <a:p>
            <a:r>
              <a:rPr lang="en-US" altLang="zh-CN" sz="3000" dirty="0" smtClean="0">
                <a:ea typeface="宋体" pitchFamily="2" charset="-122"/>
              </a:rPr>
              <a:t>X.500 </a:t>
            </a:r>
            <a:r>
              <a:rPr lang="en-US" altLang="zh-CN" sz="3000" dirty="0">
                <a:ea typeface="宋体" pitchFamily="2" charset="-122"/>
              </a:rPr>
              <a:t>DN</a:t>
            </a:r>
            <a:r>
              <a:rPr lang="zh-CN" altLang="en-US" sz="3000" dirty="0">
                <a:ea typeface="宋体" pitchFamily="2" charset="-122"/>
              </a:rPr>
              <a:t>的形式</a:t>
            </a:r>
            <a:endParaRPr lang="zh-CN" altLang="en-US" sz="3000" dirty="0">
              <a:ea typeface="宋体" pitchFamily="2" charset="-122"/>
            </a:endParaRPr>
          </a:p>
          <a:p>
            <a:pPr lvl="1"/>
            <a:r>
              <a:rPr lang="en-US" altLang="zh-CN" sz="2600" dirty="0">
                <a:ea typeface="宋体" pitchFamily="2" charset="-122"/>
              </a:rPr>
              <a:t>C=CN,O=CAS,OU=GUCAS,OU=LOIS,CN=xyz</a:t>
            </a:r>
            <a:endParaRPr lang="en-US" altLang="zh-CN" sz="2600" dirty="0">
              <a:ea typeface="宋体" pitchFamily="2" charset="-122"/>
            </a:endParaRPr>
          </a:p>
          <a:p>
            <a:pPr lvl="1"/>
            <a:r>
              <a:rPr lang="en-US" altLang="zh-CN" sz="2600" dirty="0">
                <a:ea typeface="宋体" pitchFamily="2" charset="-122"/>
              </a:rPr>
              <a:t>C=CN,O=CAS</a:t>
            </a:r>
            <a:endParaRPr lang="en-US" altLang="zh-CN" sz="2600" dirty="0">
              <a:ea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graphicFrame>
        <p:nvGraphicFramePr>
          <p:cNvPr id="5" name="表格 4"/>
          <p:cNvGraphicFramePr>
            <a:graphicFrameLocks noGrp="1"/>
          </p:cNvGraphicFramePr>
          <p:nvPr/>
        </p:nvGraphicFramePr>
        <p:xfrm>
          <a:off x="1043608" y="1772816"/>
          <a:ext cx="6840760" cy="3286101"/>
        </p:xfrm>
        <a:graphic>
          <a:graphicData uri="http://schemas.openxmlformats.org/drawingml/2006/table">
            <a:tbl>
              <a:tblPr firstRow="1" bandRow="1">
                <a:tableStyleId>{5C22544A-7EE6-4342-B048-85BDC9FD1C3A}</a:tableStyleId>
              </a:tblPr>
              <a:tblGrid>
                <a:gridCol w="4571316"/>
                <a:gridCol w="2269444"/>
              </a:tblGrid>
              <a:tr h="437575">
                <a:tc>
                  <a:txBody>
                    <a:bodyPr/>
                    <a:lstStyle/>
                    <a:p>
                      <a:pPr algn="ctr"/>
                      <a:r>
                        <a:rPr lang="zh-CN" altLang="en-US" sz="2400" b="1" dirty="0" smtClean="0"/>
                        <a:t>属性类型</a:t>
                      </a:r>
                      <a:endParaRPr lang="zh-CN" altLang="en-US" sz="2400" b="1" dirty="0"/>
                    </a:p>
                  </a:txBody>
                  <a:tcPr anchor="ctr"/>
                </a:tc>
                <a:tc>
                  <a:txBody>
                    <a:bodyPr/>
                    <a:lstStyle/>
                    <a:p>
                      <a:pPr algn="ctr"/>
                      <a:r>
                        <a:rPr lang="zh-CN" altLang="en-US" sz="2400" b="1" dirty="0" smtClean="0"/>
                        <a:t>简写</a:t>
                      </a:r>
                      <a:endParaRPr lang="zh-CN" altLang="en-US" sz="2400" b="1" dirty="0"/>
                    </a:p>
                  </a:txBody>
                  <a:tcPr anchor="ctr"/>
                </a:tc>
              </a:tr>
              <a:tr h="437575">
                <a:tc>
                  <a:txBody>
                    <a:bodyPr/>
                    <a:lstStyle/>
                    <a:p>
                      <a:pPr algn="ctr"/>
                      <a:r>
                        <a:rPr lang="en-US" altLang="zh-CN" sz="2400" dirty="0" smtClean="0"/>
                        <a:t>Common Name</a:t>
                      </a:r>
                      <a:endParaRPr lang="zh-CN" altLang="en-US" sz="2400" dirty="0"/>
                    </a:p>
                  </a:txBody>
                  <a:tcPr anchor="ctr"/>
                </a:tc>
                <a:tc>
                  <a:txBody>
                    <a:bodyPr/>
                    <a:lstStyle/>
                    <a:p>
                      <a:pPr algn="ctr"/>
                      <a:r>
                        <a:rPr lang="en-US" altLang="zh-CN" sz="2400" dirty="0" smtClean="0"/>
                        <a:t>CN</a:t>
                      </a:r>
                      <a:endParaRPr lang="zh-CN" altLang="en-US" sz="2400" dirty="0"/>
                    </a:p>
                  </a:txBody>
                  <a:tcPr anchor="ctr"/>
                </a:tc>
              </a:tr>
              <a:tr h="542901">
                <a:tc>
                  <a:txBody>
                    <a:bodyPr/>
                    <a:lstStyle/>
                    <a:p>
                      <a:pPr algn="ctr"/>
                      <a:r>
                        <a:rPr lang="en-US" altLang="zh-CN" sz="2400" dirty="0" smtClean="0"/>
                        <a:t>Organizational</a:t>
                      </a:r>
                      <a:r>
                        <a:rPr lang="en-US" altLang="zh-CN" sz="2400" baseline="0" dirty="0" smtClean="0"/>
                        <a:t> Unit Name</a:t>
                      </a:r>
                      <a:endParaRPr lang="zh-CN" altLang="en-US" sz="2400" dirty="0"/>
                    </a:p>
                  </a:txBody>
                  <a:tcPr anchor="ctr"/>
                </a:tc>
                <a:tc>
                  <a:txBody>
                    <a:bodyPr/>
                    <a:lstStyle/>
                    <a:p>
                      <a:pPr algn="ctr"/>
                      <a:r>
                        <a:rPr lang="en-US" altLang="zh-CN" sz="2400" dirty="0" smtClean="0"/>
                        <a:t>OU</a:t>
                      </a:r>
                      <a:endParaRPr lang="zh-CN" altLang="en-US" sz="2400" dirty="0"/>
                    </a:p>
                  </a:txBody>
                  <a:tcPr anchor="ctr"/>
                </a:tc>
              </a:tr>
              <a:tr h="437575">
                <a:tc>
                  <a:txBody>
                    <a:bodyPr/>
                    <a:lstStyle/>
                    <a:p>
                      <a:pPr algn="ctr"/>
                      <a:r>
                        <a:rPr lang="en-US" altLang="zh-CN" sz="2400" dirty="0" smtClean="0"/>
                        <a:t>Organization</a:t>
                      </a:r>
                      <a:r>
                        <a:rPr lang="en-US" altLang="zh-CN" sz="2400" baseline="0" dirty="0" smtClean="0"/>
                        <a:t> Name</a:t>
                      </a:r>
                      <a:endParaRPr lang="zh-CN" altLang="en-US" sz="2400" dirty="0"/>
                    </a:p>
                  </a:txBody>
                  <a:tcPr anchor="ctr"/>
                </a:tc>
                <a:tc>
                  <a:txBody>
                    <a:bodyPr/>
                    <a:lstStyle/>
                    <a:p>
                      <a:pPr algn="ctr"/>
                      <a:r>
                        <a:rPr lang="en-US" altLang="zh-CN" sz="2400" dirty="0" smtClean="0"/>
                        <a:t>O</a:t>
                      </a:r>
                      <a:endParaRPr lang="zh-CN" altLang="en-US" sz="2400" dirty="0"/>
                    </a:p>
                  </a:txBody>
                  <a:tcPr anchor="ctr"/>
                </a:tc>
              </a:tr>
              <a:tr h="437575">
                <a:tc>
                  <a:txBody>
                    <a:bodyPr/>
                    <a:lstStyle/>
                    <a:p>
                      <a:pPr algn="ctr"/>
                      <a:r>
                        <a:rPr lang="en-US" altLang="zh-CN" sz="2400" dirty="0" smtClean="0"/>
                        <a:t>Locality</a:t>
                      </a:r>
                      <a:endParaRPr lang="zh-CN" altLang="en-US" sz="2400" dirty="0"/>
                    </a:p>
                  </a:txBody>
                  <a:tcPr anchor="ctr"/>
                </a:tc>
                <a:tc>
                  <a:txBody>
                    <a:bodyPr/>
                    <a:lstStyle/>
                    <a:p>
                      <a:pPr algn="ctr"/>
                      <a:r>
                        <a:rPr lang="en-US" altLang="zh-CN" sz="2400" dirty="0" smtClean="0"/>
                        <a:t>L</a:t>
                      </a:r>
                      <a:endParaRPr lang="zh-CN" altLang="en-US" sz="2400" dirty="0"/>
                    </a:p>
                  </a:txBody>
                  <a:tcPr anchor="ctr"/>
                </a:tc>
              </a:tr>
              <a:tr h="437575">
                <a:tc>
                  <a:txBody>
                    <a:bodyPr/>
                    <a:lstStyle/>
                    <a:p>
                      <a:pPr algn="ctr"/>
                      <a:r>
                        <a:rPr lang="en-US" altLang="zh-CN" sz="2400" dirty="0" smtClean="0"/>
                        <a:t>State of</a:t>
                      </a:r>
                      <a:r>
                        <a:rPr lang="en-US" altLang="zh-CN" sz="2400" baseline="0" dirty="0" smtClean="0"/>
                        <a:t> province name</a:t>
                      </a:r>
                      <a:endParaRPr lang="zh-CN" altLang="en-US" sz="2400" dirty="0"/>
                    </a:p>
                  </a:txBody>
                  <a:tcPr anchor="ctr"/>
                </a:tc>
                <a:tc>
                  <a:txBody>
                    <a:bodyPr/>
                    <a:lstStyle/>
                    <a:p>
                      <a:pPr algn="ctr"/>
                      <a:r>
                        <a:rPr lang="en-US" altLang="zh-CN" sz="2400" dirty="0" smtClean="0"/>
                        <a:t>S</a:t>
                      </a:r>
                      <a:endParaRPr lang="zh-CN" altLang="en-US" sz="2400" dirty="0"/>
                    </a:p>
                  </a:txBody>
                  <a:tcPr anchor="ctr"/>
                </a:tc>
              </a:tr>
              <a:tr h="437575">
                <a:tc>
                  <a:txBody>
                    <a:bodyPr/>
                    <a:lstStyle/>
                    <a:p>
                      <a:pPr algn="ctr"/>
                      <a:r>
                        <a:rPr lang="en-US" altLang="zh-CN" sz="2400" dirty="0" smtClean="0"/>
                        <a:t>Country</a:t>
                      </a:r>
                      <a:endParaRPr lang="zh-CN" altLang="en-US" sz="2400" dirty="0"/>
                    </a:p>
                  </a:txBody>
                  <a:tcPr anchor="ctr"/>
                </a:tc>
                <a:tc>
                  <a:txBody>
                    <a:bodyPr/>
                    <a:lstStyle/>
                    <a:p>
                      <a:pPr algn="ctr"/>
                      <a:r>
                        <a:rPr lang="en-US" altLang="zh-CN" sz="2400" dirty="0" smtClean="0"/>
                        <a:t>C</a:t>
                      </a:r>
                      <a:endParaRPr lang="zh-CN" altLang="en-US" sz="2400" dirty="0"/>
                    </a:p>
                  </a:txBody>
                  <a:tcPr anchor="ct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5" name="灯片编号占位符 5"/>
          <p:cNvSpPr>
            <a:spLocks noGrp="1"/>
          </p:cNvSpPr>
          <p:nvPr>
            <p:ph type="sldNum" sz="quarter" idx="12"/>
          </p:nvPr>
        </p:nvSpPr>
        <p:spPr>
          <a:noFill/>
        </p:spPr>
        <p:txBody>
          <a:bodyPr/>
          <a:lstStyle/>
          <a:p>
            <a:fld id="{5CCA7D2A-B9E8-48EE-906C-4C4624C8628B}" type="slidenum">
              <a:rPr lang="zh-CN" altLang="en-US" smtClean="0">
                <a:ea typeface="宋体" pitchFamily="2" charset="-122"/>
              </a:rPr>
            </a:fld>
            <a:endParaRPr lang="en-US" altLang="zh-CN" smtClean="0">
              <a:ea typeface="宋体" pitchFamily="2" charset="-122"/>
            </a:endParaRPr>
          </a:p>
        </p:txBody>
      </p:sp>
      <p:sp>
        <p:nvSpPr>
          <p:cNvPr id="610306" name="Rectangle 2"/>
          <p:cNvSpPr>
            <a:spLocks noGrp="1" noChangeArrowheads="1"/>
          </p:cNvSpPr>
          <p:nvPr>
            <p:ph type="title"/>
          </p:nvPr>
        </p:nvSpPr>
        <p:spPr/>
        <p:txBody>
          <a:bodyPr/>
          <a:lstStyle/>
          <a:p>
            <a:pPr eaLnBrk="1" hangingPunct="1"/>
            <a:r>
              <a:rPr lang="en-US" altLang="zh-CN" dirty="0" smtClean="0">
                <a:ea typeface="宋体" pitchFamily="2" charset="-122"/>
              </a:rPr>
              <a:t>X.500 DN</a:t>
            </a:r>
            <a:r>
              <a:rPr lang="zh-CN" altLang="en-US" dirty="0" smtClean="0">
                <a:ea typeface="宋体" pitchFamily="2" charset="-122"/>
              </a:rPr>
              <a:t>的好处</a:t>
            </a:r>
            <a:endParaRPr lang="zh-CN" altLang="en-US" dirty="0" smtClean="0">
              <a:ea typeface="宋体" pitchFamily="2" charset="-122"/>
            </a:endParaRPr>
          </a:p>
        </p:txBody>
      </p:sp>
      <p:sp>
        <p:nvSpPr>
          <p:cNvPr id="610307" name="Rectangle 3"/>
          <p:cNvSpPr>
            <a:spLocks noGrp="1" noChangeArrowheads="1"/>
          </p:cNvSpPr>
          <p:nvPr>
            <p:ph type="body" idx="1"/>
          </p:nvPr>
        </p:nvSpPr>
        <p:spPr>
          <a:xfrm>
            <a:off x="822959" y="1772816"/>
            <a:ext cx="7543801" cy="4751618"/>
          </a:xfrm>
        </p:spPr>
        <p:txBody>
          <a:bodyPr>
            <a:normAutofit fontScale="92500" lnSpcReduction="20000"/>
          </a:bodyPr>
          <a:lstStyle/>
          <a:p>
            <a:pPr>
              <a:lnSpc>
                <a:spcPct val="90000"/>
              </a:lnSpc>
            </a:pPr>
            <a:r>
              <a:rPr lang="en-US" altLang="zh-CN" dirty="0">
                <a:ea typeface="宋体" pitchFamily="2" charset="-122"/>
              </a:rPr>
              <a:t>X.500 is a series of computer networking standards covering electronic directory services. The directory services were developed in order to support the requirements of electronic mail exchange and name lookup.</a:t>
            </a:r>
            <a:endParaRPr lang="en-US" altLang="zh-CN" dirty="0">
              <a:ea typeface="宋体" pitchFamily="2" charset="-122"/>
            </a:endParaRPr>
          </a:p>
          <a:p>
            <a:pPr eaLnBrk="1" hangingPunct="1">
              <a:lnSpc>
                <a:spcPct val="90000"/>
              </a:lnSpc>
            </a:pPr>
            <a:r>
              <a:rPr lang="zh-CN" altLang="en-US" sz="2800" dirty="0" smtClean="0">
                <a:ea typeface="宋体" pitchFamily="2" charset="-122"/>
              </a:rPr>
              <a:t>使用</a:t>
            </a:r>
            <a:r>
              <a:rPr lang="en-US" altLang="zh-CN" sz="2800" dirty="0" smtClean="0">
                <a:ea typeface="宋体" pitchFamily="2" charset="-122"/>
              </a:rPr>
              <a:t>X.500 DN</a:t>
            </a:r>
            <a:r>
              <a:rPr lang="zh-CN" altLang="en-US" sz="2800" dirty="0" smtClean="0">
                <a:ea typeface="宋体" pitchFamily="2" charset="-122"/>
              </a:rPr>
              <a:t>标识证书持有者</a:t>
            </a:r>
            <a:r>
              <a:rPr lang="zh-CN" altLang="en-US" dirty="0" smtClean="0">
                <a:ea typeface="宋体" pitchFamily="2" charset="-122"/>
              </a:rPr>
              <a:t>与</a:t>
            </a:r>
            <a:r>
              <a:rPr lang="en-US" altLang="zh-CN" dirty="0" smtClean="0">
                <a:ea typeface="宋体" pitchFamily="2" charset="-122"/>
              </a:rPr>
              <a:t>CA</a:t>
            </a:r>
            <a:endParaRPr lang="zh-CN" altLang="en-US" sz="2800" dirty="0" smtClean="0">
              <a:ea typeface="宋体" pitchFamily="2" charset="-122"/>
            </a:endParaRPr>
          </a:p>
          <a:p>
            <a:pPr lvl="1" eaLnBrk="1" hangingPunct="1">
              <a:lnSpc>
                <a:spcPct val="120000"/>
              </a:lnSpc>
              <a:spcBef>
                <a:spcPts val="0"/>
              </a:spcBef>
              <a:spcAft>
                <a:spcPts val="0"/>
              </a:spcAft>
            </a:pPr>
            <a:r>
              <a:rPr lang="zh-CN" altLang="en-US" sz="2400" dirty="0" smtClean="0">
                <a:ea typeface="宋体" pitchFamily="2" charset="-122"/>
              </a:rPr>
              <a:t>唯一地标识1个证书持有者，不可能重名</a:t>
            </a:r>
            <a:endParaRPr lang="zh-CN" altLang="en-US" sz="2400" dirty="0" smtClean="0">
              <a:ea typeface="宋体" pitchFamily="2" charset="-122"/>
            </a:endParaRPr>
          </a:p>
          <a:p>
            <a:pPr lvl="2" eaLnBrk="1" hangingPunct="1">
              <a:lnSpc>
                <a:spcPct val="120000"/>
              </a:lnSpc>
              <a:spcBef>
                <a:spcPts val="0"/>
              </a:spcBef>
              <a:spcAft>
                <a:spcPts val="0"/>
              </a:spcAft>
            </a:pPr>
            <a:r>
              <a:rPr lang="zh-CN" altLang="en-US" sz="2000" dirty="0" smtClean="0">
                <a:ea typeface="宋体" pitchFamily="2" charset="-122"/>
              </a:rPr>
              <a:t>按照</a:t>
            </a:r>
            <a:r>
              <a:rPr lang="en-US" altLang="zh-CN" sz="2000" dirty="0" smtClean="0">
                <a:ea typeface="宋体" pitchFamily="2" charset="-122"/>
              </a:rPr>
              <a:t>Directory</a:t>
            </a:r>
            <a:r>
              <a:rPr lang="zh-CN" altLang="en-US" sz="2000" dirty="0" smtClean="0">
                <a:ea typeface="宋体" pitchFamily="2" charset="-122"/>
              </a:rPr>
              <a:t>的目标，全世界就只有1个</a:t>
            </a:r>
            <a:r>
              <a:rPr lang="en-US" altLang="zh-CN" sz="2000" dirty="0" smtClean="0">
                <a:ea typeface="宋体" pitchFamily="2" charset="-122"/>
              </a:rPr>
              <a:t>Directory，</a:t>
            </a:r>
            <a:r>
              <a:rPr lang="zh-CN" altLang="en-US" sz="2000" dirty="0" smtClean="0">
                <a:ea typeface="宋体" pitchFamily="2" charset="-122"/>
              </a:rPr>
              <a:t>每个人在其中的</a:t>
            </a:r>
            <a:r>
              <a:rPr lang="en-US" altLang="zh-CN" sz="2000" dirty="0" smtClean="0">
                <a:ea typeface="宋体" pitchFamily="2" charset="-122"/>
              </a:rPr>
              <a:t>DN</a:t>
            </a:r>
            <a:r>
              <a:rPr lang="zh-CN" altLang="en-US" sz="2000" dirty="0" smtClean="0">
                <a:ea typeface="宋体" pitchFamily="2" charset="-122"/>
              </a:rPr>
              <a:t>是唯一的</a:t>
            </a:r>
            <a:endParaRPr lang="zh-CN" altLang="en-US" sz="2000" dirty="0" smtClean="0">
              <a:ea typeface="宋体" pitchFamily="2" charset="-122"/>
            </a:endParaRPr>
          </a:p>
          <a:p>
            <a:pPr lvl="1" eaLnBrk="1" hangingPunct="1">
              <a:lnSpc>
                <a:spcPct val="120000"/>
              </a:lnSpc>
              <a:spcBef>
                <a:spcPts val="0"/>
              </a:spcBef>
              <a:spcAft>
                <a:spcPts val="0"/>
              </a:spcAft>
            </a:pPr>
            <a:r>
              <a:rPr lang="zh-CN" altLang="en-US" sz="2400" dirty="0" smtClean="0">
                <a:ea typeface="宋体" pitchFamily="2" charset="-122"/>
              </a:rPr>
              <a:t>和</a:t>
            </a:r>
            <a:r>
              <a:rPr lang="en-US" altLang="zh-CN" sz="2400" dirty="0" smtClean="0">
                <a:ea typeface="宋体" pitchFamily="2" charset="-122"/>
              </a:rPr>
              <a:t>X.500</a:t>
            </a:r>
            <a:r>
              <a:rPr lang="zh-CN" altLang="en-US" sz="2400" dirty="0" smtClean="0">
                <a:ea typeface="宋体" pitchFamily="2" charset="-122"/>
              </a:rPr>
              <a:t>目录使用了相同的命名，也便于更好地为</a:t>
            </a:r>
            <a:r>
              <a:rPr lang="en-US" altLang="zh-CN" sz="2400" dirty="0" smtClean="0">
                <a:ea typeface="宋体" pitchFamily="2" charset="-122"/>
              </a:rPr>
              <a:t>X.500</a:t>
            </a:r>
            <a:r>
              <a:rPr lang="zh-CN" altLang="en-US" sz="2400" dirty="0" smtClean="0">
                <a:ea typeface="宋体" pitchFamily="2" charset="-122"/>
              </a:rPr>
              <a:t>目录提供安全服务</a:t>
            </a:r>
            <a:endParaRPr lang="zh-CN" altLang="en-US" sz="2400" dirty="0" smtClean="0">
              <a:ea typeface="宋体" pitchFamily="2" charset="-122"/>
            </a:endParaRPr>
          </a:p>
          <a:p>
            <a:pPr lvl="2" eaLnBrk="1" hangingPunct="1">
              <a:lnSpc>
                <a:spcPct val="120000"/>
              </a:lnSpc>
              <a:spcBef>
                <a:spcPts val="0"/>
              </a:spcBef>
              <a:spcAft>
                <a:spcPts val="0"/>
              </a:spcAft>
            </a:pPr>
            <a:r>
              <a:rPr lang="zh-CN" altLang="en-US" sz="2000" dirty="0" smtClean="0">
                <a:ea typeface="宋体" pitchFamily="2" charset="-122"/>
              </a:rPr>
              <a:t>注意：</a:t>
            </a:r>
            <a:r>
              <a:rPr lang="en-US" altLang="zh-CN" sz="2000" dirty="0" smtClean="0">
                <a:ea typeface="宋体" pitchFamily="2" charset="-122"/>
              </a:rPr>
              <a:t>X.509</a:t>
            </a:r>
            <a:r>
              <a:rPr lang="zh-CN" altLang="en-US" sz="2000" dirty="0" smtClean="0">
                <a:ea typeface="宋体" pitchFamily="2" charset="-122"/>
              </a:rPr>
              <a:t>的最早目标是为</a:t>
            </a:r>
            <a:r>
              <a:rPr lang="en-US" altLang="zh-CN" sz="2000" dirty="0" smtClean="0">
                <a:ea typeface="宋体" pitchFamily="2" charset="-122"/>
              </a:rPr>
              <a:t>X.500</a:t>
            </a:r>
            <a:r>
              <a:rPr lang="zh-CN" altLang="en-US" sz="2000" dirty="0" smtClean="0">
                <a:ea typeface="宋体" pitchFamily="2" charset="-122"/>
              </a:rPr>
              <a:t>服务</a:t>
            </a:r>
            <a:endParaRPr lang="zh-CN" altLang="en-US" sz="2000" dirty="0" smtClean="0">
              <a:ea typeface="宋体" pitchFamily="2" charset="-122"/>
            </a:endParaRPr>
          </a:p>
          <a:p>
            <a:pPr lvl="2" eaLnBrk="1" hangingPunct="1">
              <a:lnSpc>
                <a:spcPct val="120000"/>
              </a:lnSpc>
              <a:spcBef>
                <a:spcPts val="0"/>
              </a:spcBef>
              <a:spcAft>
                <a:spcPts val="0"/>
              </a:spcAft>
            </a:pPr>
            <a:r>
              <a:rPr lang="zh-CN" altLang="en-US" sz="2000" dirty="0" smtClean="0">
                <a:ea typeface="宋体" pitchFamily="2" charset="-122"/>
              </a:rPr>
              <a:t>如果是</a:t>
            </a:r>
            <a:r>
              <a:rPr lang="en-US" altLang="zh-CN" sz="2000" dirty="0" smtClean="0">
                <a:ea typeface="宋体" pitchFamily="2" charset="-122"/>
              </a:rPr>
              <a:t>TCP/IP</a:t>
            </a:r>
            <a:r>
              <a:rPr lang="zh-CN" altLang="en-US" sz="2000" dirty="0" smtClean="0">
                <a:ea typeface="宋体" pitchFamily="2" charset="-122"/>
              </a:rPr>
              <a:t>网络，唯一命名就会是</a:t>
            </a:r>
            <a:endParaRPr lang="zh-CN" altLang="en-US" sz="2000" dirty="0" smtClean="0">
              <a:ea typeface="宋体" pitchFamily="2" charset="-122"/>
            </a:endParaRPr>
          </a:p>
          <a:p>
            <a:pPr lvl="3" eaLnBrk="1" hangingPunct="1">
              <a:lnSpc>
                <a:spcPct val="120000"/>
              </a:lnSpc>
              <a:spcBef>
                <a:spcPts val="0"/>
              </a:spcBef>
              <a:spcAft>
                <a:spcPts val="0"/>
              </a:spcAft>
            </a:pPr>
            <a:r>
              <a:rPr lang="en-US" altLang="zh-CN" sz="1800" dirty="0" smtClean="0">
                <a:ea typeface="宋体" pitchFamily="2" charset="-122"/>
              </a:rPr>
              <a:t>IP</a:t>
            </a:r>
            <a:r>
              <a:rPr lang="zh-CN" altLang="en-US" sz="1800" dirty="0" smtClean="0">
                <a:ea typeface="宋体" pitchFamily="2" charset="-122"/>
              </a:rPr>
              <a:t>地址、</a:t>
            </a:r>
            <a:r>
              <a:rPr lang="en-US" altLang="zh-CN" sz="1800" dirty="0" smtClean="0">
                <a:ea typeface="宋体" pitchFamily="2" charset="-122"/>
              </a:rPr>
              <a:t>DNS</a:t>
            </a:r>
            <a:r>
              <a:rPr lang="zh-CN" altLang="en-US" sz="1800" dirty="0" smtClean="0">
                <a:ea typeface="宋体" pitchFamily="2" charset="-122"/>
              </a:rPr>
              <a:t>名、邮件等等</a:t>
            </a:r>
            <a:endParaRPr lang="zh-CN" altLang="en-US" sz="1800" dirty="0" smtClean="0">
              <a:ea typeface="宋体" pitchFamily="2" charset="-122"/>
            </a:endParaRPr>
          </a:p>
          <a:p>
            <a:pPr lvl="3" eaLnBrk="1" hangingPunct="1">
              <a:lnSpc>
                <a:spcPct val="120000"/>
              </a:lnSpc>
              <a:spcBef>
                <a:spcPts val="0"/>
              </a:spcBef>
              <a:spcAft>
                <a:spcPts val="0"/>
              </a:spcAft>
            </a:pPr>
            <a:r>
              <a:rPr lang="zh-CN" altLang="en-US" sz="1800" dirty="0" smtClean="0">
                <a:ea typeface="宋体" pitchFamily="2" charset="-122"/>
              </a:rPr>
              <a:t>类似</a:t>
            </a:r>
            <a:r>
              <a:rPr lang="en-US" altLang="zh-CN" sz="1800" dirty="0" smtClean="0">
                <a:ea typeface="宋体" pitchFamily="2" charset="-122"/>
              </a:rPr>
              <a:t>xyz@lois.cn</a:t>
            </a:r>
            <a:endParaRPr lang="en-US" altLang="zh-CN" sz="1800" dirty="0" smtClean="0">
              <a:ea typeface="宋体" pitchFamily="2" charset="-122"/>
            </a:endParaRPr>
          </a:p>
        </p:txBody>
      </p:sp>
      <p:sp>
        <p:nvSpPr>
          <p:cNvPr id="3" name="矩形 2"/>
          <p:cNvSpPr/>
          <p:nvPr/>
        </p:nvSpPr>
        <p:spPr>
          <a:xfrm>
            <a:off x="706426" y="3212976"/>
            <a:ext cx="7970029"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000" dirty="0"/>
              <a:t>X.500 Information technology – Open Systems Interconnection – The Directory: Overview of concepts, models and services (ISO/IEC 9594-1)</a:t>
            </a:r>
            <a:endParaRPr lang="en-US" altLang="zh-CN" sz="2000" dirty="0"/>
          </a:p>
          <a:p>
            <a:r>
              <a:rPr lang="en-US" altLang="zh-CN" sz="2000" dirty="0"/>
              <a:t>X.509 Information technology – Open Systems Interconnection – The Directory: Public-key and attribute certificate </a:t>
            </a:r>
            <a:r>
              <a:rPr lang="en-US" altLang="zh-CN" sz="2000" dirty="0" smtClean="0"/>
              <a:t>frameworks (</a:t>
            </a:r>
            <a:r>
              <a:rPr lang="en-US" altLang="zh-CN" sz="2000" dirty="0"/>
              <a:t>ISO/IEC 9594-8)</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03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03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03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03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030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29" name="灯片编号占位符 5"/>
          <p:cNvSpPr>
            <a:spLocks noGrp="1"/>
          </p:cNvSpPr>
          <p:nvPr>
            <p:ph type="sldNum" sz="quarter" idx="12"/>
          </p:nvPr>
        </p:nvSpPr>
        <p:spPr>
          <a:noFill/>
        </p:spPr>
        <p:txBody>
          <a:bodyPr/>
          <a:lstStyle/>
          <a:p>
            <a:fld id="{BBC0A78B-39F5-46C8-BF0E-75114E5B7794}" type="slidenum">
              <a:rPr lang="zh-CN" altLang="en-US" smtClean="0">
                <a:ea typeface="宋体" pitchFamily="2" charset="-122"/>
              </a:rPr>
            </a:fld>
            <a:endParaRPr lang="en-US" altLang="zh-CN" smtClean="0">
              <a:ea typeface="宋体" pitchFamily="2" charset="-122"/>
            </a:endParaRPr>
          </a:p>
        </p:txBody>
      </p:sp>
      <p:sp>
        <p:nvSpPr>
          <p:cNvPr id="611330" name="Rectangle 2"/>
          <p:cNvSpPr>
            <a:spLocks noGrp="1" noChangeArrowheads="1"/>
          </p:cNvSpPr>
          <p:nvPr>
            <p:ph type="title"/>
          </p:nvPr>
        </p:nvSpPr>
        <p:spPr/>
        <p:txBody>
          <a:bodyPr/>
          <a:lstStyle/>
          <a:p>
            <a:pPr eaLnBrk="1" hangingPunct="1"/>
            <a:r>
              <a:rPr lang="zh-CN" altLang="en-US" dirty="0" smtClean="0">
                <a:ea typeface="宋体" pitchFamily="2" charset="-122"/>
              </a:rPr>
              <a:t>信息发生变化</a:t>
            </a:r>
            <a:endParaRPr lang="zh-CN" altLang="en-US" dirty="0" smtClean="0">
              <a:ea typeface="宋体" pitchFamily="2" charset="-122"/>
            </a:endParaRPr>
          </a:p>
        </p:txBody>
      </p:sp>
      <p:sp>
        <p:nvSpPr>
          <p:cNvPr id="611331" name="Rectangle 3"/>
          <p:cNvSpPr>
            <a:spLocks noGrp="1" noChangeArrowheads="1"/>
          </p:cNvSpPr>
          <p:nvPr>
            <p:ph type="body" idx="1"/>
          </p:nvPr>
        </p:nvSpPr>
        <p:spPr/>
        <p:txBody>
          <a:bodyPr/>
          <a:lstStyle/>
          <a:p>
            <a:pPr eaLnBrk="1" hangingPunct="1"/>
            <a:r>
              <a:rPr lang="en-US" altLang="zh-CN" dirty="0" smtClean="0">
                <a:ea typeface="宋体" pitchFamily="2" charset="-122"/>
              </a:rPr>
              <a:t>X.500 DN</a:t>
            </a:r>
            <a:r>
              <a:rPr lang="zh-CN" altLang="en-US" dirty="0" smtClean="0">
                <a:ea typeface="宋体" pitchFamily="2" charset="-122"/>
              </a:rPr>
              <a:t>包含了单位、国籍等信息</a:t>
            </a:r>
            <a:endParaRPr lang="zh-CN" altLang="en-US" dirty="0" smtClean="0">
              <a:ea typeface="宋体" pitchFamily="2" charset="-122"/>
            </a:endParaRPr>
          </a:p>
          <a:p>
            <a:pPr lvl="1" eaLnBrk="1" hangingPunct="1"/>
            <a:r>
              <a:rPr lang="zh-CN" altLang="en-US" dirty="0" smtClean="0">
                <a:ea typeface="宋体" pitchFamily="2" charset="-122"/>
              </a:rPr>
              <a:t>订户个人信息可能会变化</a:t>
            </a:r>
            <a:endParaRPr lang="zh-CN" altLang="en-US" dirty="0" smtClean="0">
              <a:ea typeface="宋体" pitchFamily="2" charset="-122"/>
            </a:endParaRPr>
          </a:p>
          <a:p>
            <a:pPr lvl="2" eaLnBrk="1" hangingPunct="1"/>
            <a:r>
              <a:rPr lang="zh-CN" altLang="en-US" dirty="0" smtClean="0">
                <a:ea typeface="宋体" pitchFamily="2" charset="-122"/>
              </a:rPr>
              <a:t>例如，聘用期满</a:t>
            </a:r>
            <a:endParaRPr lang="zh-CN" altLang="en-US" dirty="0" smtClean="0">
              <a:ea typeface="宋体" pitchFamily="2" charset="-122"/>
            </a:endParaRPr>
          </a:p>
          <a:p>
            <a:pPr eaLnBrk="1" hangingPunct="1"/>
            <a:r>
              <a:rPr lang="zh-CN" altLang="en-US" dirty="0" smtClean="0">
                <a:ea typeface="宋体" pitchFamily="2" charset="-122"/>
              </a:rPr>
              <a:t>公钥信息</a:t>
            </a:r>
            <a:endParaRPr lang="zh-CN" altLang="en-US" dirty="0" smtClean="0">
              <a:ea typeface="宋体" pitchFamily="2" charset="-122"/>
            </a:endParaRPr>
          </a:p>
          <a:p>
            <a:pPr lvl="1" eaLnBrk="1" hangingPunct="1"/>
            <a:r>
              <a:rPr lang="zh-CN" altLang="en-US" dirty="0" smtClean="0">
                <a:ea typeface="宋体" pitchFamily="2" charset="-122"/>
              </a:rPr>
              <a:t>密钥的安全使用期满</a:t>
            </a:r>
            <a:endParaRPr lang="zh-CN" altLang="en-US" dirty="0" smtClean="0">
              <a:ea typeface="宋体" pitchFamily="2" charset="-122"/>
            </a:endParaRPr>
          </a:p>
          <a:p>
            <a:pPr lvl="2" eaLnBrk="1" hangingPunct="1"/>
            <a:r>
              <a:rPr lang="zh-CN" altLang="en-US" dirty="0" smtClean="0">
                <a:ea typeface="宋体" pitchFamily="2" charset="-122"/>
              </a:rPr>
              <a:t>超过了密钥安全使用期限，就不再安全</a:t>
            </a:r>
            <a:endParaRPr lang="zh-CN" altLang="en-US" dirty="0" smtClean="0">
              <a:ea typeface="宋体" pitchFamily="2" charset="-122"/>
            </a:endParaRPr>
          </a:p>
          <a:p>
            <a:pPr eaLnBrk="1" hangingPunct="1"/>
            <a:r>
              <a:rPr lang="zh-CN" altLang="en-US" dirty="0" smtClean="0">
                <a:ea typeface="宋体" pitchFamily="2" charset="-122"/>
              </a:rPr>
              <a:t>要有一定的措施</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3" name="灯片编号占位符 5"/>
          <p:cNvSpPr>
            <a:spLocks noGrp="1"/>
          </p:cNvSpPr>
          <p:nvPr>
            <p:ph type="sldNum" sz="quarter" idx="12"/>
          </p:nvPr>
        </p:nvSpPr>
        <p:spPr>
          <a:noFill/>
        </p:spPr>
        <p:txBody>
          <a:bodyPr/>
          <a:lstStyle/>
          <a:p>
            <a:fld id="{88B95AB6-C51C-405F-BAAD-800723363789}" type="slidenum">
              <a:rPr lang="zh-CN" altLang="en-US" smtClean="0">
                <a:ea typeface="宋体" pitchFamily="2" charset="-122"/>
              </a:rPr>
            </a:fld>
            <a:endParaRPr lang="en-US" altLang="zh-CN" smtClean="0">
              <a:ea typeface="宋体" pitchFamily="2" charset="-122"/>
            </a:endParaRPr>
          </a:p>
        </p:txBody>
      </p:sp>
      <p:sp>
        <p:nvSpPr>
          <p:cNvPr id="612354" name="Rectangle 2"/>
          <p:cNvSpPr>
            <a:spLocks noGrp="1" noChangeArrowheads="1"/>
          </p:cNvSpPr>
          <p:nvPr>
            <p:ph type="title"/>
          </p:nvPr>
        </p:nvSpPr>
        <p:spPr/>
        <p:txBody>
          <a:bodyPr/>
          <a:lstStyle/>
          <a:p>
            <a:pPr eaLnBrk="1" hangingPunct="1"/>
            <a:r>
              <a:rPr lang="zh-CN" altLang="en-US" smtClean="0">
                <a:ea typeface="宋体" pitchFamily="2" charset="-122"/>
              </a:rPr>
              <a:t>证书有效期</a:t>
            </a:r>
            <a:endParaRPr lang="zh-CN" altLang="en-US" smtClean="0">
              <a:ea typeface="宋体" pitchFamily="2" charset="-122"/>
            </a:endParaRPr>
          </a:p>
        </p:txBody>
      </p:sp>
      <p:sp>
        <p:nvSpPr>
          <p:cNvPr id="612355" name="Rectangle 3"/>
          <p:cNvSpPr>
            <a:spLocks noGrp="1" noChangeArrowheads="1"/>
          </p:cNvSpPr>
          <p:nvPr>
            <p:ph type="body" idx="1"/>
          </p:nvPr>
        </p:nvSpPr>
        <p:spPr/>
        <p:txBody>
          <a:bodyPr/>
          <a:lstStyle/>
          <a:p>
            <a:pPr eaLnBrk="1" hangingPunct="1"/>
            <a:r>
              <a:rPr lang="zh-CN" altLang="en-US" dirty="0" smtClean="0">
                <a:ea typeface="宋体" pitchFamily="2" charset="-122"/>
              </a:rPr>
              <a:t>证书中的信息，在可预见的时间内不会发生变化（身份变化、密钥更换等）</a:t>
            </a:r>
            <a:endParaRPr lang="zh-CN" altLang="en-US" dirty="0" smtClean="0">
              <a:ea typeface="宋体" pitchFamily="2" charset="-122"/>
            </a:endParaRPr>
          </a:p>
          <a:p>
            <a:pPr lvl="1" eaLnBrk="1" hangingPunct="1"/>
            <a:r>
              <a:rPr lang="zh-CN" altLang="en-US" dirty="0" smtClean="0">
                <a:ea typeface="宋体" pitchFamily="2" charset="-122"/>
              </a:rPr>
              <a:t>加入证书有效期，包括：</a:t>
            </a:r>
            <a:endParaRPr lang="zh-CN" altLang="en-US" dirty="0" smtClean="0">
              <a:ea typeface="宋体" pitchFamily="2" charset="-122"/>
            </a:endParaRPr>
          </a:p>
          <a:p>
            <a:pPr lvl="2" eaLnBrk="1" hangingPunct="1"/>
            <a:r>
              <a:rPr lang="zh-CN" altLang="en-US" dirty="0" smtClean="0">
                <a:ea typeface="宋体" pitchFamily="2" charset="-122"/>
              </a:rPr>
              <a:t>起始时间</a:t>
            </a:r>
            <a:endParaRPr lang="zh-CN" altLang="en-US" dirty="0" smtClean="0">
              <a:ea typeface="宋体" pitchFamily="2" charset="-122"/>
            </a:endParaRPr>
          </a:p>
          <a:p>
            <a:pPr lvl="2" eaLnBrk="1" hangingPunct="1"/>
            <a:r>
              <a:rPr lang="zh-CN" altLang="en-US" dirty="0" smtClean="0">
                <a:ea typeface="宋体" pitchFamily="2" charset="-122"/>
              </a:rPr>
              <a:t>结束时间</a:t>
            </a:r>
            <a:endParaRPr lang="zh-CN" altLang="en-US" dirty="0" smtClean="0">
              <a:ea typeface="宋体" pitchFamily="2" charset="-122"/>
            </a:endParaRPr>
          </a:p>
          <a:p>
            <a:pPr eaLnBrk="1" hangingPunct="1"/>
            <a:r>
              <a:rPr lang="zh-CN" altLang="en-US" dirty="0" smtClean="0">
                <a:ea typeface="宋体" pitchFamily="2" charset="-122"/>
              </a:rPr>
              <a:t>证书有效期一过，就是无效的证书</a:t>
            </a:r>
            <a:endParaRPr lang="zh-CN" altLang="en-US" dirty="0" smtClean="0">
              <a:ea typeface="宋体" pitchFamily="2" charset="-122"/>
            </a:endParaRPr>
          </a:p>
          <a:p>
            <a:pPr lvl="1" eaLnBrk="1" hangingPunct="1"/>
            <a:r>
              <a:rPr lang="zh-CN" altLang="en-US" dirty="0" smtClean="0">
                <a:ea typeface="宋体" pitchFamily="2" charset="-122"/>
              </a:rPr>
              <a:t>与普通的身份证、工作证一样</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灯片编号占位符 5"/>
          <p:cNvSpPr>
            <a:spLocks noGrp="1"/>
          </p:cNvSpPr>
          <p:nvPr>
            <p:ph type="sldNum" sz="quarter" idx="12"/>
          </p:nvPr>
        </p:nvSpPr>
        <p:spPr>
          <a:noFill/>
        </p:spPr>
        <p:txBody>
          <a:bodyPr/>
          <a:lstStyle/>
          <a:p>
            <a:fld id="{C21C6D0D-812C-4CC2-AF0A-3D607C40A7CE}" type="slidenum">
              <a:rPr lang="zh-CN" altLang="en-US" smtClean="0">
                <a:ea typeface="宋体" pitchFamily="2" charset="-122"/>
              </a:rPr>
            </a:fld>
            <a:endParaRPr lang="en-US" altLang="zh-CN" smtClean="0">
              <a:ea typeface="宋体" pitchFamily="2" charset="-122"/>
            </a:endParaRPr>
          </a:p>
        </p:txBody>
      </p:sp>
      <p:sp>
        <p:nvSpPr>
          <p:cNvPr id="613378" name="Rectangle 2"/>
          <p:cNvSpPr>
            <a:spLocks noGrp="1" noChangeArrowheads="1"/>
          </p:cNvSpPr>
          <p:nvPr>
            <p:ph type="title"/>
          </p:nvPr>
        </p:nvSpPr>
        <p:spPr/>
        <p:txBody>
          <a:bodyPr/>
          <a:lstStyle/>
          <a:p>
            <a:pPr eaLnBrk="1" hangingPunct="1"/>
            <a:r>
              <a:rPr lang="zh-CN" altLang="en-US" smtClean="0">
                <a:ea typeface="宋体" pitchFamily="2" charset="-122"/>
              </a:rPr>
              <a:t>证书包含信息</a:t>
            </a:r>
            <a:endParaRPr lang="zh-CN" altLang="en-US" smtClean="0">
              <a:ea typeface="宋体" pitchFamily="2" charset="-122"/>
            </a:endParaRPr>
          </a:p>
        </p:txBody>
      </p:sp>
      <p:sp>
        <p:nvSpPr>
          <p:cNvPr id="613379" name="Rectangle 3"/>
          <p:cNvSpPr>
            <a:spLocks noGrp="1" noChangeArrowheads="1"/>
          </p:cNvSpPr>
          <p:nvPr>
            <p:ph type="body" idx="1"/>
          </p:nvPr>
        </p:nvSpPr>
        <p:spPr/>
        <p:txBody>
          <a:bodyPr/>
          <a:lstStyle/>
          <a:p>
            <a:pPr eaLnBrk="1" hangingPunct="1"/>
            <a:r>
              <a:rPr lang="zh-CN" altLang="en-US" dirty="0" smtClean="0">
                <a:ea typeface="宋体" pitchFamily="2" charset="-122"/>
              </a:rPr>
              <a:t>证书持有者名称</a:t>
            </a:r>
            <a:endParaRPr lang="zh-CN" altLang="en-US" dirty="0" smtClean="0">
              <a:ea typeface="宋体" pitchFamily="2" charset="-122"/>
            </a:endParaRPr>
          </a:p>
          <a:p>
            <a:pPr eaLnBrk="1" hangingPunct="1"/>
            <a:r>
              <a:rPr lang="en-US" altLang="zh-CN" dirty="0" smtClean="0">
                <a:ea typeface="宋体" pitchFamily="2" charset="-122"/>
              </a:rPr>
              <a:t>CA</a:t>
            </a:r>
            <a:r>
              <a:rPr lang="zh-CN" altLang="en-US" dirty="0" smtClean="0">
                <a:ea typeface="宋体" pitchFamily="2" charset="-122"/>
              </a:rPr>
              <a:t>名称</a:t>
            </a:r>
            <a:endParaRPr lang="zh-CN" altLang="en-US" dirty="0" smtClean="0">
              <a:ea typeface="宋体" pitchFamily="2" charset="-122"/>
            </a:endParaRPr>
          </a:p>
          <a:p>
            <a:pPr eaLnBrk="1" hangingPunct="1"/>
            <a:r>
              <a:rPr lang="zh-CN" altLang="en-US" dirty="0" smtClean="0">
                <a:ea typeface="宋体" pitchFamily="2" charset="-122"/>
              </a:rPr>
              <a:t>证书持有者公钥</a:t>
            </a:r>
            <a:endParaRPr lang="zh-CN" altLang="en-US" dirty="0" smtClean="0">
              <a:ea typeface="宋体" pitchFamily="2" charset="-122"/>
            </a:endParaRPr>
          </a:p>
          <a:p>
            <a:pPr eaLnBrk="1" hangingPunct="1"/>
            <a:r>
              <a:rPr lang="en-US" altLang="zh-CN" dirty="0" smtClean="0">
                <a:ea typeface="宋体" pitchFamily="2" charset="-122"/>
              </a:rPr>
              <a:t>CA</a:t>
            </a:r>
            <a:r>
              <a:rPr lang="zh-CN" altLang="en-US" dirty="0" smtClean="0">
                <a:ea typeface="宋体" pitchFamily="2" charset="-122"/>
              </a:rPr>
              <a:t>签名结果</a:t>
            </a:r>
            <a:endParaRPr lang="zh-CN" altLang="en-US" dirty="0" smtClean="0">
              <a:ea typeface="宋体" pitchFamily="2" charset="-122"/>
            </a:endParaRPr>
          </a:p>
          <a:p>
            <a:pPr eaLnBrk="1" hangingPunct="1"/>
            <a:r>
              <a:rPr lang="zh-CN" altLang="en-US" dirty="0" smtClean="0">
                <a:ea typeface="宋体" pitchFamily="2" charset="-122"/>
              </a:rPr>
              <a:t>证书有效期</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1" name="灯片编号占位符 5"/>
          <p:cNvSpPr>
            <a:spLocks noGrp="1"/>
          </p:cNvSpPr>
          <p:nvPr>
            <p:ph type="sldNum" sz="quarter" idx="12"/>
          </p:nvPr>
        </p:nvSpPr>
        <p:spPr>
          <a:noFill/>
        </p:spPr>
        <p:txBody>
          <a:bodyPr/>
          <a:lstStyle/>
          <a:p>
            <a:fld id="{0CB5E09F-FE3C-45C8-B2DC-B077896EA8B5}" type="slidenum">
              <a:rPr lang="zh-CN" altLang="en-US" smtClean="0">
                <a:ea typeface="宋体" pitchFamily="2" charset="-122"/>
              </a:rPr>
            </a:fld>
            <a:endParaRPr lang="en-US" altLang="zh-CN" smtClean="0">
              <a:ea typeface="宋体" pitchFamily="2" charset="-122"/>
            </a:endParaRPr>
          </a:p>
        </p:txBody>
      </p:sp>
      <p:sp>
        <p:nvSpPr>
          <p:cNvPr id="614402" name="Rectangle 2"/>
          <p:cNvSpPr>
            <a:spLocks noGrp="1" noChangeArrowheads="1"/>
          </p:cNvSpPr>
          <p:nvPr>
            <p:ph type="title"/>
          </p:nvPr>
        </p:nvSpPr>
        <p:spPr/>
        <p:txBody>
          <a:bodyPr/>
          <a:lstStyle/>
          <a:p>
            <a:pPr eaLnBrk="1" hangingPunct="1"/>
            <a:r>
              <a:rPr lang="zh-CN" altLang="en-US" dirty="0" smtClean="0">
                <a:ea typeface="宋体" pitchFamily="2" charset="-122"/>
              </a:rPr>
              <a:t>管理需要   方便证书撤销</a:t>
            </a:r>
            <a:endParaRPr lang="zh-CN" altLang="en-US" dirty="0" smtClean="0">
              <a:ea typeface="宋体" pitchFamily="2" charset="-122"/>
            </a:endParaRPr>
          </a:p>
        </p:txBody>
      </p:sp>
      <p:sp>
        <p:nvSpPr>
          <p:cNvPr id="614403" name="Rectangle 3"/>
          <p:cNvSpPr>
            <a:spLocks noGrp="1" noChangeArrowheads="1"/>
          </p:cNvSpPr>
          <p:nvPr>
            <p:ph type="body" idx="1"/>
          </p:nvPr>
        </p:nvSpPr>
        <p:spPr/>
        <p:txBody>
          <a:bodyPr/>
          <a:lstStyle/>
          <a:p>
            <a:pPr eaLnBrk="1" hangingPunct="1"/>
            <a:r>
              <a:rPr lang="zh-CN" altLang="en-US" sz="2800" dirty="0" smtClean="0">
                <a:ea typeface="宋体" pitchFamily="2" charset="-122"/>
              </a:rPr>
              <a:t>同一</a:t>
            </a:r>
            <a:r>
              <a:rPr lang="en-US" altLang="zh-CN" sz="2800" dirty="0" smtClean="0">
                <a:ea typeface="宋体" pitchFamily="2" charset="-122"/>
              </a:rPr>
              <a:t>CA</a:t>
            </a:r>
            <a:r>
              <a:rPr lang="zh-CN" altLang="en-US" sz="2800" dirty="0" smtClean="0">
                <a:ea typeface="宋体" pitchFamily="2" charset="-122"/>
              </a:rPr>
              <a:t>可能给同一订户签发了2张证书</a:t>
            </a:r>
            <a:endParaRPr lang="zh-CN" altLang="en-US" sz="2800" dirty="0" smtClean="0">
              <a:ea typeface="宋体" pitchFamily="2" charset="-122"/>
            </a:endParaRPr>
          </a:p>
          <a:p>
            <a:pPr lvl="1" eaLnBrk="1" hangingPunct="1"/>
            <a:r>
              <a:rPr lang="zh-CN" altLang="en-US" sz="2400" dirty="0" smtClean="0">
                <a:ea typeface="宋体" pitchFamily="2" charset="-122"/>
              </a:rPr>
              <a:t>有效期不一样的2张证书</a:t>
            </a:r>
            <a:endParaRPr lang="zh-CN" altLang="en-US" sz="2400" dirty="0" smtClean="0">
              <a:ea typeface="宋体" pitchFamily="2" charset="-122"/>
            </a:endParaRPr>
          </a:p>
          <a:p>
            <a:pPr eaLnBrk="1" hangingPunct="1"/>
            <a:r>
              <a:rPr lang="zh-CN" altLang="en-US" sz="2800" dirty="0" smtClean="0">
                <a:ea typeface="宋体" pitchFamily="2" charset="-122"/>
              </a:rPr>
              <a:t>为了</a:t>
            </a:r>
            <a:r>
              <a:rPr lang="en-US" altLang="zh-CN" sz="2800" dirty="0" smtClean="0">
                <a:ea typeface="宋体" pitchFamily="2" charset="-122"/>
              </a:rPr>
              <a:t>PKI</a:t>
            </a:r>
            <a:r>
              <a:rPr lang="zh-CN" altLang="en-US" sz="2800" dirty="0" smtClean="0">
                <a:ea typeface="宋体" pitchFamily="2" charset="-122"/>
              </a:rPr>
              <a:t>系统的管理需要，需要更好的一种唯一标识证书的方法</a:t>
            </a:r>
            <a:endParaRPr lang="zh-CN" altLang="en-US" sz="2800" dirty="0" smtClean="0">
              <a:ea typeface="宋体" pitchFamily="2" charset="-122"/>
            </a:endParaRPr>
          </a:p>
          <a:p>
            <a:pPr lvl="1" eaLnBrk="1" hangingPunct="1"/>
            <a:r>
              <a:rPr lang="zh-CN" altLang="en-US" sz="2400" dirty="0" smtClean="0">
                <a:ea typeface="宋体" pitchFamily="2" charset="-122"/>
              </a:rPr>
              <a:t>例如普通的唯一标识：学号、身份证号</a:t>
            </a:r>
            <a:endParaRPr lang="zh-CN" altLang="en-US" sz="2400" dirty="0" smtClean="0">
              <a:ea typeface="宋体" pitchFamily="2" charset="-122"/>
            </a:endParaRPr>
          </a:p>
          <a:p>
            <a:pPr eaLnBrk="1" hangingPunct="1"/>
            <a:r>
              <a:rPr lang="zh-CN" altLang="en-US" sz="2800" dirty="0" smtClean="0">
                <a:ea typeface="宋体" pitchFamily="2" charset="-122"/>
              </a:rPr>
              <a:t>在证书中，使用证书序列号</a:t>
            </a:r>
            <a:r>
              <a:rPr lang="en-US" altLang="zh-CN" sz="2800" dirty="0" smtClean="0">
                <a:ea typeface="宋体" pitchFamily="2" charset="-122"/>
              </a:rPr>
              <a:t>Serial Number</a:t>
            </a:r>
            <a:endParaRPr lang="en-US" altLang="zh-CN" sz="2800" dirty="0" smtClean="0">
              <a:ea typeface="宋体" pitchFamily="2" charset="-122"/>
            </a:endParaRPr>
          </a:p>
          <a:p>
            <a:pPr lvl="1" eaLnBrk="1" hangingPunct="1"/>
            <a:r>
              <a:rPr lang="en-US" altLang="zh-CN" sz="2400" dirty="0" smtClean="0">
                <a:ea typeface="宋体" pitchFamily="2" charset="-122"/>
              </a:rPr>
              <a:t>CA</a:t>
            </a:r>
            <a:r>
              <a:rPr lang="zh-CN" altLang="en-US" sz="2400" dirty="0" smtClean="0">
                <a:ea typeface="宋体" pitchFamily="2" charset="-122"/>
              </a:rPr>
              <a:t>系统保证自己签发的证书序列号的唯一性</a:t>
            </a:r>
            <a:endParaRPr lang="zh-CN" altLang="en-US" sz="2400" dirty="0" smtClean="0">
              <a:ea typeface="宋体" pitchFamily="2" charset="-122"/>
            </a:endParaRPr>
          </a:p>
          <a:p>
            <a:pPr lvl="1" eaLnBrk="1" hangingPunct="1"/>
            <a:r>
              <a:rPr lang="zh-CN" altLang="en-US" sz="2400" dirty="0" smtClean="0">
                <a:ea typeface="宋体" pitchFamily="2" charset="-122"/>
              </a:rPr>
              <a:t>正整数</a:t>
            </a:r>
            <a:endParaRPr lang="zh-CN" altLang="en-US" sz="2400" dirty="0" smtClean="0">
              <a:ea typeface="宋体"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5" name="灯片编号占位符 5"/>
          <p:cNvSpPr>
            <a:spLocks noGrp="1"/>
          </p:cNvSpPr>
          <p:nvPr>
            <p:ph type="sldNum" sz="quarter" idx="12"/>
          </p:nvPr>
        </p:nvSpPr>
        <p:spPr>
          <a:noFill/>
        </p:spPr>
        <p:txBody>
          <a:bodyPr/>
          <a:lstStyle/>
          <a:p>
            <a:fld id="{6F40673B-ED72-4679-AAD5-45CF0D4C5002}" type="slidenum">
              <a:rPr lang="zh-CN" altLang="en-US" smtClean="0">
                <a:ea typeface="宋体" pitchFamily="2" charset="-122"/>
              </a:rPr>
            </a:fld>
            <a:endParaRPr lang="en-US" altLang="zh-CN" smtClean="0">
              <a:ea typeface="宋体" pitchFamily="2" charset="-122"/>
            </a:endParaRPr>
          </a:p>
        </p:txBody>
      </p:sp>
      <p:sp>
        <p:nvSpPr>
          <p:cNvPr id="615426" name="Rectangle 2"/>
          <p:cNvSpPr>
            <a:spLocks noGrp="1" noChangeArrowheads="1"/>
          </p:cNvSpPr>
          <p:nvPr>
            <p:ph type="title"/>
          </p:nvPr>
        </p:nvSpPr>
        <p:spPr/>
        <p:txBody>
          <a:bodyPr/>
          <a:lstStyle/>
          <a:p>
            <a:pPr eaLnBrk="1" hangingPunct="1"/>
            <a:r>
              <a:rPr lang="zh-CN" altLang="en-US" smtClean="0">
                <a:ea typeface="宋体" pitchFamily="2" charset="-122"/>
              </a:rPr>
              <a:t>证书基本结构</a:t>
            </a:r>
            <a:endParaRPr lang="zh-CN" altLang="en-US" smtClean="0">
              <a:ea typeface="宋体" pitchFamily="2" charset="-122"/>
            </a:endParaRPr>
          </a:p>
        </p:txBody>
      </p:sp>
      <p:sp>
        <p:nvSpPr>
          <p:cNvPr id="615427" name="Rectangle 3"/>
          <p:cNvSpPr>
            <a:spLocks noGrp="1" noChangeArrowheads="1"/>
          </p:cNvSpPr>
          <p:nvPr>
            <p:ph type="body" idx="1"/>
          </p:nvPr>
        </p:nvSpPr>
        <p:spPr>
          <a:xfrm>
            <a:off x="822959" y="1845734"/>
            <a:ext cx="7543801" cy="4391578"/>
          </a:xfrm>
        </p:spPr>
        <p:txBody>
          <a:bodyPr>
            <a:normAutofit fontScale="92500" lnSpcReduction="10000"/>
          </a:bodyPr>
          <a:lstStyle/>
          <a:p>
            <a:pPr eaLnBrk="1" hangingPunct="1">
              <a:lnSpc>
                <a:spcPct val="90000"/>
              </a:lnSpc>
            </a:pPr>
            <a:r>
              <a:rPr lang="zh-CN" altLang="en-US" sz="2400" dirty="0" smtClean="0">
                <a:ea typeface="宋体" pitchFamily="2" charset="-122"/>
              </a:rPr>
              <a:t>版本－为了更好地升级、扩展</a:t>
            </a:r>
            <a:endParaRPr lang="zh-CN" altLang="en-US" sz="2400" dirty="0" smtClean="0">
              <a:ea typeface="宋体" pitchFamily="2" charset="-122"/>
            </a:endParaRPr>
          </a:p>
          <a:p>
            <a:pPr eaLnBrk="1" hangingPunct="1">
              <a:lnSpc>
                <a:spcPct val="90000"/>
              </a:lnSpc>
            </a:pPr>
            <a:r>
              <a:rPr lang="zh-CN" altLang="en-US" sz="2400" dirty="0" smtClean="0">
                <a:ea typeface="宋体" pitchFamily="2" charset="-122"/>
              </a:rPr>
              <a:t>证书序列号－唯一标识</a:t>
            </a:r>
            <a:endParaRPr lang="zh-CN" altLang="en-US" sz="2400" dirty="0" smtClean="0">
              <a:ea typeface="宋体" pitchFamily="2" charset="-122"/>
            </a:endParaRPr>
          </a:p>
          <a:p>
            <a:pPr eaLnBrk="1" hangingPunct="1">
              <a:lnSpc>
                <a:spcPct val="90000"/>
              </a:lnSpc>
            </a:pPr>
            <a:r>
              <a:rPr lang="zh-CN" altLang="en-US" sz="2400" dirty="0" smtClean="0">
                <a:ea typeface="宋体" pitchFamily="2" charset="-122"/>
              </a:rPr>
              <a:t>签发者（颁发者）</a:t>
            </a:r>
            <a:r>
              <a:rPr lang="en-US" altLang="zh-CN" sz="2400" dirty="0" err="1" smtClean="0">
                <a:ea typeface="宋体" pitchFamily="2" charset="-122"/>
              </a:rPr>
              <a:t>Issuer－CA</a:t>
            </a:r>
            <a:r>
              <a:rPr lang="en-US" altLang="zh-CN" sz="2400" dirty="0" smtClean="0">
                <a:ea typeface="宋体" pitchFamily="2" charset="-122"/>
              </a:rPr>
              <a:t> DN</a:t>
            </a:r>
            <a:endParaRPr lang="en-US" altLang="zh-CN" sz="2400" dirty="0" smtClean="0">
              <a:ea typeface="宋体" pitchFamily="2" charset="-122"/>
            </a:endParaRPr>
          </a:p>
          <a:p>
            <a:pPr eaLnBrk="1" hangingPunct="1">
              <a:lnSpc>
                <a:spcPct val="90000"/>
              </a:lnSpc>
            </a:pPr>
            <a:r>
              <a:rPr lang="zh-CN" altLang="en-US" sz="2400" dirty="0" smtClean="0">
                <a:ea typeface="宋体" pitchFamily="2" charset="-122"/>
              </a:rPr>
              <a:t>有效期</a:t>
            </a:r>
            <a:endParaRPr lang="zh-CN" altLang="en-US" sz="2400" dirty="0" smtClean="0">
              <a:ea typeface="宋体" pitchFamily="2" charset="-122"/>
            </a:endParaRPr>
          </a:p>
          <a:p>
            <a:pPr eaLnBrk="1" hangingPunct="1">
              <a:lnSpc>
                <a:spcPct val="90000"/>
              </a:lnSpc>
            </a:pPr>
            <a:r>
              <a:rPr lang="zh-CN" altLang="en-US" sz="2400" dirty="0" smtClean="0">
                <a:ea typeface="宋体" pitchFamily="2" charset="-122"/>
              </a:rPr>
              <a:t>证书主体（使用者）</a:t>
            </a:r>
            <a:r>
              <a:rPr lang="en-US" altLang="zh-CN" sz="2400" dirty="0" smtClean="0">
                <a:ea typeface="宋体" pitchFamily="2" charset="-122"/>
              </a:rPr>
              <a:t>Subject－</a:t>
            </a:r>
            <a:r>
              <a:rPr lang="zh-CN" altLang="en-US" sz="2400" dirty="0" smtClean="0">
                <a:ea typeface="宋体" pitchFamily="2" charset="-122"/>
              </a:rPr>
              <a:t>证书持有者</a:t>
            </a:r>
            <a:r>
              <a:rPr lang="en-US" altLang="zh-CN" sz="2400" dirty="0" smtClean="0">
                <a:ea typeface="宋体" pitchFamily="2" charset="-122"/>
              </a:rPr>
              <a:t>DN</a:t>
            </a:r>
            <a:endParaRPr lang="en-US" altLang="zh-CN" sz="2400" dirty="0" smtClean="0">
              <a:ea typeface="宋体" pitchFamily="2" charset="-122"/>
            </a:endParaRPr>
          </a:p>
          <a:p>
            <a:pPr eaLnBrk="1" hangingPunct="1">
              <a:lnSpc>
                <a:spcPct val="120000"/>
              </a:lnSpc>
              <a:spcBef>
                <a:spcPts val="0"/>
              </a:spcBef>
              <a:spcAft>
                <a:spcPts val="0"/>
              </a:spcAft>
            </a:pPr>
            <a:r>
              <a:rPr lang="zh-CN" altLang="en-US" sz="2400" dirty="0" smtClean="0">
                <a:ea typeface="宋体" pitchFamily="2" charset="-122"/>
              </a:rPr>
              <a:t>公钥信息</a:t>
            </a:r>
            <a:endParaRPr lang="zh-CN" altLang="en-US" sz="2400" dirty="0" smtClean="0">
              <a:ea typeface="宋体" pitchFamily="2" charset="-122"/>
            </a:endParaRPr>
          </a:p>
          <a:p>
            <a:pPr lvl="1" eaLnBrk="1" hangingPunct="1">
              <a:lnSpc>
                <a:spcPct val="120000"/>
              </a:lnSpc>
              <a:spcBef>
                <a:spcPts val="0"/>
              </a:spcBef>
              <a:spcAft>
                <a:spcPts val="0"/>
              </a:spcAft>
            </a:pPr>
            <a:r>
              <a:rPr lang="zh-CN" altLang="en-US" sz="2000" dirty="0" smtClean="0">
                <a:ea typeface="宋体" pitchFamily="2" charset="-122"/>
              </a:rPr>
              <a:t>算法标识</a:t>
            </a:r>
            <a:endParaRPr lang="zh-CN" altLang="en-US" sz="2000" dirty="0" smtClean="0">
              <a:ea typeface="宋体" pitchFamily="2" charset="-122"/>
            </a:endParaRPr>
          </a:p>
          <a:p>
            <a:pPr lvl="1" eaLnBrk="1" hangingPunct="1">
              <a:lnSpc>
                <a:spcPct val="120000"/>
              </a:lnSpc>
              <a:spcBef>
                <a:spcPts val="0"/>
              </a:spcBef>
              <a:spcAft>
                <a:spcPts val="0"/>
              </a:spcAft>
            </a:pPr>
            <a:r>
              <a:rPr lang="zh-CN" altLang="en-US" sz="2000" dirty="0" smtClean="0">
                <a:ea typeface="宋体" pitchFamily="2" charset="-122"/>
              </a:rPr>
              <a:t>算法参数</a:t>
            </a:r>
            <a:endParaRPr lang="zh-CN" altLang="en-US" sz="2000" dirty="0" smtClean="0">
              <a:ea typeface="宋体" pitchFamily="2" charset="-122"/>
            </a:endParaRPr>
          </a:p>
          <a:p>
            <a:pPr eaLnBrk="1" hangingPunct="1">
              <a:lnSpc>
                <a:spcPct val="120000"/>
              </a:lnSpc>
              <a:spcBef>
                <a:spcPts val="0"/>
              </a:spcBef>
              <a:spcAft>
                <a:spcPts val="0"/>
              </a:spcAft>
            </a:pPr>
            <a:r>
              <a:rPr lang="en-US" altLang="zh-CN" sz="2400" dirty="0" smtClean="0">
                <a:ea typeface="宋体" pitchFamily="2" charset="-122"/>
              </a:rPr>
              <a:t>CA</a:t>
            </a:r>
            <a:r>
              <a:rPr lang="zh-CN" altLang="en-US" sz="2400" dirty="0" smtClean="0">
                <a:ea typeface="宋体" pitchFamily="2" charset="-122"/>
              </a:rPr>
              <a:t>签名</a:t>
            </a:r>
            <a:endParaRPr lang="zh-CN" altLang="en-US" sz="2400" dirty="0" smtClean="0">
              <a:ea typeface="宋体" pitchFamily="2" charset="-122"/>
            </a:endParaRPr>
          </a:p>
          <a:p>
            <a:pPr lvl="1" eaLnBrk="1" hangingPunct="1">
              <a:lnSpc>
                <a:spcPct val="120000"/>
              </a:lnSpc>
              <a:spcBef>
                <a:spcPts val="0"/>
              </a:spcBef>
              <a:spcAft>
                <a:spcPts val="0"/>
              </a:spcAft>
            </a:pPr>
            <a:r>
              <a:rPr lang="zh-CN" altLang="en-US" sz="2000" dirty="0" smtClean="0">
                <a:ea typeface="宋体" pitchFamily="2" charset="-122"/>
              </a:rPr>
              <a:t>算法标识</a:t>
            </a:r>
            <a:endParaRPr lang="zh-CN" altLang="en-US" sz="2000" dirty="0" smtClean="0">
              <a:ea typeface="宋体" pitchFamily="2" charset="-122"/>
            </a:endParaRPr>
          </a:p>
          <a:p>
            <a:pPr lvl="1" eaLnBrk="1" hangingPunct="1">
              <a:lnSpc>
                <a:spcPct val="120000"/>
              </a:lnSpc>
              <a:spcBef>
                <a:spcPts val="0"/>
              </a:spcBef>
              <a:spcAft>
                <a:spcPts val="0"/>
              </a:spcAft>
            </a:pPr>
            <a:r>
              <a:rPr lang="zh-CN" altLang="en-US" sz="2000" dirty="0" smtClean="0">
                <a:ea typeface="宋体" pitchFamily="2" charset="-122"/>
              </a:rPr>
              <a:t>签名结果</a:t>
            </a:r>
            <a:endParaRPr lang="zh-CN" altLang="en-US" sz="2000" dirty="0" smtClean="0">
              <a:ea typeface="宋体"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7" name="灯片编号占位符 5"/>
          <p:cNvSpPr>
            <a:spLocks noGrp="1"/>
          </p:cNvSpPr>
          <p:nvPr>
            <p:ph type="sldNum" sz="quarter" idx="12"/>
          </p:nvPr>
        </p:nvSpPr>
        <p:spPr>
          <a:noFill/>
        </p:spPr>
        <p:txBody>
          <a:bodyPr/>
          <a:lstStyle/>
          <a:p>
            <a:fld id="{586931FB-89F6-4077-B90B-C924987E0479}" type="slidenum">
              <a:rPr lang="zh-CN" altLang="en-US" smtClean="0">
                <a:ea typeface="宋体" pitchFamily="2" charset="-122"/>
              </a:rPr>
            </a:fld>
            <a:endParaRPr lang="en-US" altLang="zh-CN" smtClean="0">
              <a:ea typeface="宋体" pitchFamily="2" charset="-122"/>
            </a:endParaRPr>
          </a:p>
        </p:txBody>
      </p:sp>
      <p:sp>
        <p:nvSpPr>
          <p:cNvPr id="392198" name="Rectangle 2"/>
          <p:cNvSpPr>
            <a:spLocks noGrp="1" noChangeArrowheads="1"/>
          </p:cNvSpPr>
          <p:nvPr>
            <p:ph type="title"/>
          </p:nvPr>
        </p:nvSpPr>
        <p:spPr/>
        <p:txBody>
          <a:bodyPr/>
          <a:lstStyle/>
          <a:p>
            <a:pPr eaLnBrk="1" hangingPunct="1"/>
            <a:r>
              <a:rPr lang="zh-CN" altLang="en-US" smtClean="0">
                <a:ea typeface="宋体" pitchFamily="2" charset="-122"/>
              </a:rPr>
              <a:t>证书示例</a:t>
            </a:r>
            <a:endParaRPr lang="zh-CN" altLang="en-US" smtClean="0">
              <a:ea typeface="宋体" pitchFamily="2" charset="-122"/>
            </a:endParaRPr>
          </a:p>
        </p:txBody>
      </p:sp>
      <p:sp>
        <p:nvSpPr>
          <p:cNvPr id="392199" name="Rectangle 3"/>
          <p:cNvSpPr>
            <a:spLocks noGrp="1" noChangeArrowheads="1"/>
          </p:cNvSpPr>
          <p:nvPr>
            <p:ph type="body" idx="1"/>
          </p:nvPr>
        </p:nvSpPr>
        <p:spPr/>
        <p:txBody>
          <a:bodyPr/>
          <a:lstStyle/>
          <a:p>
            <a:pPr eaLnBrk="1" hangingPunct="1"/>
            <a:endParaRPr lang="zh-CN" altLang="en-US" smtClean="0">
              <a:ea typeface="宋体" pitchFamily="2" charset="-122"/>
            </a:endParaRPr>
          </a:p>
        </p:txBody>
      </p:sp>
      <p:graphicFrame>
        <p:nvGraphicFramePr>
          <p:cNvPr id="392196" name="Object 4"/>
          <p:cNvGraphicFramePr>
            <a:graphicFrameLocks noChangeAspect="1"/>
          </p:cNvGraphicFramePr>
          <p:nvPr/>
        </p:nvGraphicFramePr>
        <p:xfrm>
          <a:off x="3506788" y="762000"/>
          <a:ext cx="5637212" cy="6096000"/>
        </p:xfrm>
        <a:graphic>
          <a:graphicData uri="http://schemas.openxmlformats.org/presentationml/2006/ole">
            <mc:AlternateContent xmlns:mc="http://schemas.openxmlformats.org/markup-compatibility/2006">
              <mc:Choice xmlns:v="urn:schemas-microsoft-com:vml" Requires="v">
                <p:oleObj spid="_x0000_s707609" name="位图图像" r:id="rId1" imgW="3857625" imgH="4171950" progId="PBrush">
                  <p:embed/>
                </p:oleObj>
              </mc:Choice>
              <mc:Fallback>
                <p:oleObj name="位图图像" r:id="rId1" imgW="3857625" imgH="4171950" progId="PBrush">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788" y="762000"/>
                        <a:ext cx="5637212"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3" name="灯片编号占位符 5"/>
          <p:cNvSpPr>
            <a:spLocks noGrp="1"/>
          </p:cNvSpPr>
          <p:nvPr>
            <p:ph type="sldNum" sz="quarter" idx="12"/>
          </p:nvPr>
        </p:nvSpPr>
        <p:spPr>
          <a:noFill/>
        </p:spPr>
        <p:txBody>
          <a:bodyPr/>
          <a:lstStyle/>
          <a:p>
            <a:fld id="{F205F995-9247-47E5-9EBF-1F63811BBCBB}" type="slidenum">
              <a:rPr lang="zh-CN" altLang="en-US" smtClean="0">
                <a:ea typeface="宋体" pitchFamily="2" charset="-122"/>
              </a:rPr>
            </a:fld>
            <a:endParaRPr lang="en-US" altLang="zh-CN" smtClean="0">
              <a:ea typeface="宋体" pitchFamily="2" charset="-122"/>
            </a:endParaRPr>
          </a:p>
        </p:txBody>
      </p:sp>
      <p:sp>
        <p:nvSpPr>
          <p:cNvPr id="617474" name="Rectangle 2"/>
          <p:cNvSpPr>
            <a:spLocks noGrp="1" noChangeArrowheads="1"/>
          </p:cNvSpPr>
          <p:nvPr>
            <p:ph type="title"/>
          </p:nvPr>
        </p:nvSpPr>
        <p:spPr/>
        <p:txBody>
          <a:bodyPr/>
          <a:lstStyle/>
          <a:p>
            <a:pPr eaLnBrk="1" hangingPunct="1"/>
            <a:r>
              <a:rPr lang="en-US" altLang="zh-CN" smtClean="0">
                <a:ea typeface="宋体" pitchFamily="2" charset="-122"/>
              </a:rPr>
              <a:t>X.509</a:t>
            </a:r>
            <a:r>
              <a:rPr lang="zh-CN" altLang="en-US" smtClean="0">
                <a:ea typeface="宋体" pitchFamily="2" charset="-122"/>
              </a:rPr>
              <a:t>版本1</a:t>
            </a:r>
            <a:endParaRPr lang="zh-CN" altLang="en-US" smtClean="0">
              <a:ea typeface="宋体" pitchFamily="2" charset="-122"/>
            </a:endParaRPr>
          </a:p>
        </p:txBody>
      </p:sp>
      <p:sp>
        <p:nvSpPr>
          <p:cNvPr id="617475" name="Rectangle 3"/>
          <p:cNvSpPr>
            <a:spLocks noGrp="1" noChangeArrowheads="1"/>
          </p:cNvSpPr>
          <p:nvPr>
            <p:ph type="body" idx="1"/>
          </p:nvPr>
        </p:nvSpPr>
        <p:spPr/>
        <p:txBody>
          <a:bodyPr/>
          <a:lstStyle/>
          <a:p>
            <a:pPr eaLnBrk="1" hangingPunct="1">
              <a:lnSpc>
                <a:spcPct val="90000"/>
              </a:lnSpc>
            </a:pPr>
            <a:r>
              <a:rPr lang="zh-CN" altLang="en-US" smtClean="0">
                <a:ea typeface="宋体" pitchFamily="2" charset="-122"/>
              </a:rPr>
              <a:t>在</a:t>
            </a:r>
            <a:r>
              <a:rPr lang="en-US" altLang="zh-CN" smtClean="0">
                <a:ea typeface="宋体" pitchFamily="2" charset="-122"/>
              </a:rPr>
              <a:t>X.509</a:t>
            </a:r>
            <a:r>
              <a:rPr lang="zh-CN" altLang="en-US" smtClean="0">
                <a:ea typeface="宋体" pitchFamily="2" charset="-122"/>
              </a:rPr>
              <a:t>版本1中，就仅仅包含了</a:t>
            </a:r>
            <a:endParaRPr lang="zh-CN" altLang="en-US" smtClean="0">
              <a:ea typeface="宋体" pitchFamily="2" charset="-122"/>
            </a:endParaRPr>
          </a:p>
          <a:p>
            <a:pPr lvl="1" eaLnBrk="1" hangingPunct="1">
              <a:lnSpc>
                <a:spcPct val="90000"/>
              </a:lnSpc>
            </a:pPr>
            <a:r>
              <a:rPr lang="zh-CN" altLang="en-US" sz="2400" smtClean="0">
                <a:ea typeface="宋体" pitchFamily="2" charset="-122"/>
              </a:rPr>
              <a:t>版本</a:t>
            </a:r>
            <a:endParaRPr lang="zh-CN" altLang="en-US" sz="2400" smtClean="0">
              <a:ea typeface="宋体" pitchFamily="2" charset="-122"/>
            </a:endParaRPr>
          </a:p>
          <a:p>
            <a:pPr lvl="1" eaLnBrk="1" hangingPunct="1">
              <a:lnSpc>
                <a:spcPct val="90000"/>
              </a:lnSpc>
            </a:pPr>
            <a:r>
              <a:rPr lang="zh-CN" altLang="en-US" sz="2400" smtClean="0">
                <a:ea typeface="宋体" pitchFamily="2" charset="-122"/>
              </a:rPr>
              <a:t>证书序列号</a:t>
            </a:r>
            <a:endParaRPr lang="zh-CN" altLang="en-US" sz="2400" smtClean="0">
              <a:ea typeface="宋体" pitchFamily="2" charset="-122"/>
            </a:endParaRPr>
          </a:p>
          <a:p>
            <a:pPr lvl="1" eaLnBrk="1" hangingPunct="1">
              <a:lnSpc>
                <a:spcPct val="90000"/>
              </a:lnSpc>
            </a:pPr>
            <a:r>
              <a:rPr lang="zh-CN" altLang="en-US" sz="2400" smtClean="0">
                <a:ea typeface="宋体" pitchFamily="2" charset="-122"/>
              </a:rPr>
              <a:t>签发者</a:t>
            </a:r>
            <a:r>
              <a:rPr lang="en-US" altLang="zh-CN" sz="2400" smtClean="0">
                <a:ea typeface="宋体" pitchFamily="2" charset="-122"/>
              </a:rPr>
              <a:t>Issuer</a:t>
            </a:r>
            <a:endParaRPr lang="en-US" altLang="zh-CN" sz="2400" smtClean="0">
              <a:ea typeface="宋体" pitchFamily="2" charset="-122"/>
            </a:endParaRPr>
          </a:p>
          <a:p>
            <a:pPr lvl="1" eaLnBrk="1" hangingPunct="1">
              <a:lnSpc>
                <a:spcPct val="90000"/>
              </a:lnSpc>
            </a:pPr>
            <a:r>
              <a:rPr lang="zh-CN" altLang="en-US" sz="2400" smtClean="0">
                <a:ea typeface="宋体" pitchFamily="2" charset="-122"/>
              </a:rPr>
              <a:t>有效期</a:t>
            </a:r>
            <a:endParaRPr lang="zh-CN" altLang="en-US" sz="2400" smtClean="0">
              <a:ea typeface="宋体" pitchFamily="2" charset="-122"/>
            </a:endParaRPr>
          </a:p>
          <a:p>
            <a:pPr lvl="1" eaLnBrk="1" hangingPunct="1">
              <a:lnSpc>
                <a:spcPct val="90000"/>
              </a:lnSpc>
            </a:pPr>
            <a:r>
              <a:rPr lang="zh-CN" altLang="en-US" sz="2400" smtClean="0">
                <a:ea typeface="宋体" pitchFamily="2" charset="-122"/>
              </a:rPr>
              <a:t>证书主体</a:t>
            </a:r>
            <a:r>
              <a:rPr lang="en-US" altLang="zh-CN" sz="2400" smtClean="0">
                <a:ea typeface="宋体" pitchFamily="2" charset="-122"/>
              </a:rPr>
              <a:t>Subject</a:t>
            </a:r>
            <a:endParaRPr lang="en-US" altLang="zh-CN" sz="2400" smtClean="0">
              <a:ea typeface="宋体" pitchFamily="2" charset="-122"/>
            </a:endParaRPr>
          </a:p>
          <a:p>
            <a:pPr lvl="1" eaLnBrk="1" hangingPunct="1">
              <a:lnSpc>
                <a:spcPct val="90000"/>
              </a:lnSpc>
            </a:pPr>
            <a:r>
              <a:rPr lang="zh-CN" altLang="en-US" sz="2400" smtClean="0">
                <a:ea typeface="宋体" pitchFamily="2" charset="-122"/>
              </a:rPr>
              <a:t>公钥信息</a:t>
            </a:r>
            <a:endParaRPr lang="zh-CN" altLang="en-US" sz="2400" smtClean="0">
              <a:ea typeface="宋体" pitchFamily="2" charset="-122"/>
            </a:endParaRPr>
          </a:p>
          <a:p>
            <a:pPr lvl="1" eaLnBrk="1" hangingPunct="1">
              <a:lnSpc>
                <a:spcPct val="90000"/>
              </a:lnSpc>
            </a:pPr>
            <a:r>
              <a:rPr lang="en-US" altLang="zh-CN" sz="2400" smtClean="0">
                <a:ea typeface="宋体" pitchFamily="2" charset="-122"/>
              </a:rPr>
              <a:t>CA</a:t>
            </a:r>
            <a:r>
              <a:rPr lang="zh-CN" altLang="en-US" sz="2400" smtClean="0">
                <a:ea typeface="宋体" pitchFamily="2" charset="-122"/>
              </a:rPr>
              <a:t>签名</a:t>
            </a:r>
            <a:endParaRPr lang="zh-CN" altLang="en-US" smtClean="0">
              <a:ea typeface="宋体" pitchFamily="2" charset="-122"/>
            </a:endParaRPr>
          </a:p>
          <a:p>
            <a:pPr eaLnBrk="1" hangingPunct="1">
              <a:lnSpc>
                <a:spcPct val="90000"/>
              </a:lnSpc>
            </a:pPr>
            <a:r>
              <a:rPr lang="zh-CN" altLang="en-US" smtClean="0">
                <a:ea typeface="宋体" pitchFamily="2" charset="-122"/>
              </a:rPr>
              <a:t>也就是最基本的证书结构</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7" name="灯片编号占位符 5"/>
          <p:cNvSpPr>
            <a:spLocks noGrp="1"/>
          </p:cNvSpPr>
          <p:nvPr>
            <p:ph type="sldNum" sz="quarter" idx="12"/>
          </p:nvPr>
        </p:nvSpPr>
        <p:spPr>
          <a:noFill/>
        </p:spPr>
        <p:txBody>
          <a:bodyPr/>
          <a:lstStyle/>
          <a:p>
            <a:fld id="{B46B4FC5-6F96-4C45-A18C-9897B4284D4C}" type="slidenum">
              <a:rPr lang="zh-CN" altLang="en-US" smtClean="0">
                <a:ea typeface="宋体" pitchFamily="2" charset="-122"/>
              </a:rPr>
            </a:fld>
            <a:endParaRPr lang="en-US" altLang="zh-CN" smtClean="0">
              <a:ea typeface="宋体" pitchFamily="2" charset="-122"/>
            </a:endParaRPr>
          </a:p>
        </p:txBody>
      </p:sp>
      <p:sp>
        <p:nvSpPr>
          <p:cNvPr id="618498" name="Rectangle 2"/>
          <p:cNvSpPr>
            <a:spLocks noGrp="1" noChangeArrowheads="1"/>
          </p:cNvSpPr>
          <p:nvPr>
            <p:ph type="title"/>
          </p:nvPr>
        </p:nvSpPr>
        <p:spPr/>
        <p:txBody>
          <a:bodyPr/>
          <a:lstStyle/>
          <a:p>
            <a:pPr eaLnBrk="1" hangingPunct="1"/>
            <a:r>
              <a:rPr lang="zh-CN" altLang="en-US" dirty="0" smtClean="0">
                <a:ea typeface="宋体" pitchFamily="2" charset="-122"/>
              </a:rPr>
              <a:t>证书扩展</a:t>
            </a:r>
            <a:r>
              <a:rPr lang="en-US" altLang="zh-CN" dirty="0" smtClean="0">
                <a:ea typeface="宋体" pitchFamily="2" charset="-122"/>
              </a:rPr>
              <a:t>Certificate Extension</a:t>
            </a:r>
            <a:endParaRPr lang="zh-CN" altLang="en-US" dirty="0" smtClean="0">
              <a:ea typeface="宋体" pitchFamily="2" charset="-122"/>
            </a:endParaRPr>
          </a:p>
        </p:txBody>
      </p:sp>
      <p:sp>
        <p:nvSpPr>
          <p:cNvPr id="618499" name="Rectangle 3"/>
          <p:cNvSpPr>
            <a:spLocks noGrp="1" noChangeArrowheads="1"/>
          </p:cNvSpPr>
          <p:nvPr>
            <p:ph type="body" idx="1"/>
          </p:nvPr>
        </p:nvSpPr>
        <p:spPr/>
        <p:txBody>
          <a:bodyPr/>
          <a:lstStyle/>
          <a:p>
            <a:pPr eaLnBrk="1" hangingPunct="1"/>
            <a:r>
              <a:rPr lang="zh-CN" altLang="en-US" smtClean="0">
                <a:ea typeface="宋体" pitchFamily="2" charset="-122"/>
              </a:rPr>
              <a:t>证书扩展是为了在证书中加入一些可选的信息</a:t>
            </a:r>
            <a:endParaRPr lang="zh-CN" altLang="en-US" smtClean="0">
              <a:ea typeface="宋体" pitchFamily="2" charset="-122"/>
            </a:endParaRPr>
          </a:p>
          <a:p>
            <a:pPr lvl="1" eaLnBrk="1" hangingPunct="1"/>
            <a:r>
              <a:rPr lang="zh-CN" altLang="en-US" smtClean="0">
                <a:ea typeface="宋体" pitchFamily="2" charset="-122"/>
              </a:rPr>
              <a:t>例如，密钥用途等等</a:t>
            </a:r>
            <a:endParaRPr lang="zh-CN" altLang="en-US" smtClean="0">
              <a:ea typeface="宋体" pitchFamily="2" charset="-122"/>
            </a:endParaRPr>
          </a:p>
          <a:p>
            <a:pPr lvl="2" eaLnBrk="1" hangingPunct="1"/>
            <a:r>
              <a:rPr lang="zh-CN" altLang="en-US" smtClean="0">
                <a:ea typeface="宋体" pitchFamily="2" charset="-122"/>
              </a:rPr>
              <a:t>还有其他的各种不同目的的证书扩展</a:t>
            </a:r>
            <a:endParaRPr lang="zh-CN" altLang="en-US" smtClean="0">
              <a:ea typeface="宋体" pitchFamily="2" charset="-122"/>
            </a:endParaRPr>
          </a:p>
          <a:p>
            <a:pPr lvl="2" eaLnBrk="1" hangingPunct="1"/>
            <a:r>
              <a:rPr lang="zh-CN" altLang="en-US" smtClean="0">
                <a:ea typeface="宋体" pitchFamily="2" charset="-122"/>
              </a:rPr>
              <a:t>后面专门讲解</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pPr eaLnBrk="1" hangingPunct="1"/>
            <a:r>
              <a:rPr lang="zh-CN" altLang="en-US" smtClean="0">
                <a:ea typeface="宋体" pitchFamily="2" charset="-122"/>
              </a:rPr>
              <a:t>权威、可信的第三方</a:t>
            </a:r>
            <a:endParaRPr lang="zh-CN" altLang="en-US" smtClean="0">
              <a:ea typeface="宋体" pitchFamily="2" charset="-122"/>
            </a:endParaRPr>
          </a:p>
        </p:txBody>
      </p:sp>
      <p:sp>
        <p:nvSpPr>
          <p:cNvPr id="623619" name="Rectangle 3"/>
          <p:cNvSpPr>
            <a:spLocks noGrp="1" noChangeArrowheads="1"/>
          </p:cNvSpPr>
          <p:nvPr>
            <p:ph idx="1"/>
          </p:nvPr>
        </p:nvSpPr>
        <p:spPr/>
        <p:txBody>
          <a:bodyPr>
            <a:normAutofit lnSpcReduction="10000"/>
          </a:bodyPr>
          <a:lstStyle/>
          <a:p>
            <a:pPr eaLnBrk="1" hangingPunct="1">
              <a:lnSpc>
                <a:spcPct val="90000"/>
              </a:lnSpc>
            </a:pPr>
            <a:r>
              <a:rPr lang="zh-CN" altLang="en-US" sz="2800" dirty="0" smtClean="0">
                <a:ea typeface="宋体" pitchFamily="2" charset="-122"/>
              </a:rPr>
              <a:t>自己发布</a:t>
            </a:r>
            <a:endParaRPr lang="zh-CN" altLang="en-US" sz="2800" dirty="0" smtClean="0">
              <a:ea typeface="宋体" pitchFamily="2" charset="-122"/>
            </a:endParaRPr>
          </a:p>
          <a:p>
            <a:pPr lvl="1" eaLnBrk="1" hangingPunct="1">
              <a:lnSpc>
                <a:spcPct val="90000"/>
              </a:lnSpc>
            </a:pPr>
            <a:r>
              <a:rPr lang="zh-CN" altLang="en-US" sz="2400" dirty="0" smtClean="0">
                <a:ea typeface="宋体" pitchFamily="2" charset="-122"/>
              </a:rPr>
              <a:t>不权威、不可信</a:t>
            </a:r>
            <a:endParaRPr lang="zh-CN" altLang="en-US" sz="2400" dirty="0" smtClean="0">
              <a:ea typeface="宋体" pitchFamily="2" charset="-122"/>
            </a:endParaRPr>
          </a:p>
          <a:p>
            <a:pPr lvl="1" eaLnBrk="1" hangingPunct="1">
              <a:lnSpc>
                <a:spcPct val="90000"/>
              </a:lnSpc>
            </a:pPr>
            <a:r>
              <a:rPr lang="zh-CN" altLang="en-US" sz="2400" dirty="0" smtClean="0">
                <a:ea typeface="宋体" pitchFamily="2" charset="-122"/>
              </a:rPr>
              <a:t>每个人维护自己的发布系统也是资源的浪费</a:t>
            </a:r>
            <a:endParaRPr lang="zh-CN" altLang="en-US" sz="2400" dirty="0" smtClean="0">
              <a:ea typeface="宋体" pitchFamily="2" charset="-122"/>
            </a:endParaRPr>
          </a:p>
          <a:p>
            <a:pPr eaLnBrk="1" hangingPunct="1">
              <a:lnSpc>
                <a:spcPct val="90000"/>
              </a:lnSpc>
            </a:pPr>
            <a:r>
              <a:rPr lang="zh-CN" altLang="en-US" sz="2800" dirty="0" smtClean="0">
                <a:ea typeface="宋体" pitchFamily="2" charset="-122"/>
              </a:rPr>
              <a:t>权威第三方发布</a:t>
            </a:r>
            <a:endParaRPr lang="zh-CN" altLang="en-US" sz="2800" dirty="0" smtClean="0">
              <a:ea typeface="宋体" pitchFamily="2" charset="-122"/>
            </a:endParaRPr>
          </a:p>
          <a:p>
            <a:pPr lvl="1" eaLnBrk="1" hangingPunct="1">
              <a:lnSpc>
                <a:spcPct val="90000"/>
              </a:lnSpc>
            </a:pPr>
            <a:r>
              <a:rPr lang="zh-CN" altLang="en-US" sz="2400" dirty="0" smtClean="0">
                <a:ea typeface="宋体" pitchFamily="2" charset="-122"/>
              </a:rPr>
              <a:t>以公开的方式，给出信息：</a:t>
            </a:r>
            <a:endParaRPr lang="zh-CN" altLang="en-US" sz="2400" dirty="0" smtClean="0">
              <a:ea typeface="宋体" pitchFamily="2" charset="-122"/>
            </a:endParaRPr>
          </a:p>
          <a:p>
            <a:pPr lvl="2" eaLnBrk="1" hangingPunct="1">
              <a:lnSpc>
                <a:spcPct val="90000"/>
              </a:lnSpc>
            </a:pPr>
            <a:r>
              <a:rPr lang="en-US" altLang="zh-CN" sz="2000" dirty="0" smtClean="0">
                <a:ea typeface="宋体" pitchFamily="2" charset="-122"/>
              </a:rPr>
              <a:t>Alice</a:t>
            </a:r>
            <a:r>
              <a:rPr lang="zh-CN" altLang="en-US" sz="2000" dirty="0" smtClean="0">
                <a:ea typeface="宋体" pitchFamily="2" charset="-122"/>
              </a:rPr>
              <a:t>的公钥是987543373</a:t>
            </a:r>
            <a:endParaRPr lang="zh-CN" altLang="en-US" sz="2000" dirty="0" smtClean="0">
              <a:ea typeface="宋体" pitchFamily="2" charset="-122"/>
            </a:endParaRPr>
          </a:p>
          <a:p>
            <a:pPr lvl="2" eaLnBrk="1" hangingPunct="1">
              <a:lnSpc>
                <a:spcPct val="90000"/>
              </a:lnSpc>
            </a:pPr>
            <a:r>
              <a:rPr lang="en-US" altLang="zh-CN" sz="2000" dirty="0" smtClean="0">
                <a:ea typeface="宋体" pitchFamily="2" charset="-122"/>
              </a:rPr>
              <a:t>Bob</a:t>
            </a:r>
            <a:r>
              <a:rPr lang="zh-CN" altLang="en-US" sz="2000" dirty="0" smtClean="0">
                <a:ea typeface="宋体" pitchFamily="2" charset="-122"/>
              </a:rPr>
              <a:t>的公钥是5496539573503</a:t>
            </a:r>
            <a:endParaRPr lang="zh-CN" altLang="en-US" sz="2000" dirty="0" smtClean="0">
              <a:ea typeface="宋体" pitchFamily="2" charset="-122"/>
            </a:endParaRPr>
          </a:p>
          <a:p>
            <a:pPr lvl="2" eaLnBrk="1" hangingPunct="1">
              <a:lnSpc>
                <a:spcPct val="90000"/>
              </a:lnSpc>
            </a:pPr>
            <a:r>
              <a:rPr lang="en-US" altLang="zh-CN" sz="2000" dirty="0" smtClean="0">
                <a:ea typeface="宋体" pitchFamily="2" charset="-122"/>
              </a:rPr>
              <a:t>Cindy</a:t>
            </a:r>
            <a:r>
              <a:rPr lang="zh-CN" altLang="en-US" sz="2000" dirty="0" smtClean="0">
                <a:ea typeface="宋体" pitchFamily="2" charset="-122"/>
              </a:rPr>
              <a:t>的公钥是3687154684</a:t>
            </a:r>
            <a:endParaRPr lang="zh-CN" altLang="en-US" sz="2000" dirty="0" smtClean="0">
              <a:ea typeface="宋体" pitchFamily="2" charset="-122"/>
            </a:endParaRPr>
          </a:p>
          <a:p>
            <a:pPr lvl="2" eaLnBrk="1" hangingPunct="1">
              <a:lnSpc>
                <a:spcPct val="90000"/>
              </a:lnSpc>
            </a:pPr>
            <a:r>
              <a:rPr lang="en-US" altLang="zh-CN" sz="2000" dirty="0" smtClean="0">
                <a:ea typeface="宋体" pitchFamily="2" charset="-122"/>
              </a:rPr>
              <a:t>Delia</a:t>
            </a:r>
            <a:r>
              <a:rPr lang="zh-CN" altLang="en-US" sz="2000" dirty="0" smtClean="0">
                <a:ea typeface="宋体" pitchFamily="2" charset="-122"/>
              </a:rPr>
              <a:t>的公钥是63544614332333</a:t>
            </a:r>
            <a:endParaRPr lang="zh-CN" altLang="en-US" sz="2000" dirty="0" smtClean="0">
              <a:ea typeface="宋体" pitchFamily="2" charset="-122"/>
            </a:endParaRPr>
          </a:p>
          <a:p>
            <a:pPr lvl="1" eaLnBrk="1" hangingPunct="1">
              <a:lnSpc>
                <a:spcPct val="90000"/>
              </a:lnSpc>
            </a:pPr>
            <a:r>
              <a:rPr lang="zh-CN" altLang="en-US" sz="2400" dirty="0" smtClean="0">
                <a:ea typeface="宋体" pitchFamily="2" charset="-122"/>
              </a:rPr>
              <a:t>公开的方式是什么？</a:t>
            </a:r>
            <a:endParaRPr lang="zh-CN" altLang="en-US" sz="2400" dirty="0" smtClean="0">
              <a:ea typeface="宋体" pitchFamily="2" charset="-122"/>
            </a:endParaRPr>
          </a:p>
        </p:txBody>
      </p:sp>
      <p:sp>
        <p:nvSpPr>
          <p:cNvPr id="623617" name="灯片编号占位符 5"/>
          <p:cNvSpPr>
            <a:spLocks noGrp="1"/>
          </p:cNvSpPr>
          <p:nvPr>
            <p:ph type="sldNum" sz="quarter" idx="12"/>
          </p:nvPr>
        </p:nvSpPr>
        <p:spPr>
          <a:noFill/>
        </p:spPr>
        <p:txBody>
          <a:bodyPr/>
          <a:lstStyle/>
          <a:p>
            <a:fld id="{F80E7CB9-5ADF-4F89-B07C-57E31C6CD17E}" type="slidenum">
              <a:rPr lang="zh-CN" altLang="en-US" smtClean="0">
                <a:ea typeface="宋体" pitchFamily="2" charset="-122"/>
              </a:rPr>
            </a:fld>
            <a:endParaRPr lang="en-US" altLang="zh-CN"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36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36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36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361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361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361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36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1" name="灯片编号占位符 5"/>
          <p:cNvSpPr>
            <a:spLocks noGrp="1"/>
          </p:cNvSpPr>
          <p:nvPr>
            <p:ph type="sldNum" sz="quarter" idx="12"/>
          </p:nvPr>
        </p:nvSpPr>
        <p:spPr>
          <a:noFill/>
        </p:spPr>
        <p:txBody>
          <a:bodyPr/>
          <a:lstStyle/>
          <a:p>
            <a:fld id="{00F2D410-7B15-4FD5-9E1A-3F8946A419EB}" type="slidenum">
              <a:rPr lang="zh-CN" altLang="en-US" smtClean="0">
                <a:ea typeface="宋体" pitchFamily="2" charset="-122"/>
              </a:rPr>
            </a:fld>
            <a:endParaRPr lang="en-US" altLang="zh-CN" smtClean="0">
              <a:ea typeface="宋体" pitchFamily="2" charset="-122"/>
            </a:endParaRPr>
          </a:p>
        </p:txBody>
      </p:sp>
      <p:sp>
        <p:nvSpPr>
          <p:cNvPr id="619522" name="Rectangle 2"/>
          <p:cNvSpPr>
            <a:spLocks noGrp="1" noChangeArrowheads="1"/>
          </p:cNvSpPr>
          <p:nvPr>
            <p:ph type="title"/>
          </p:nvPr>
        </p:nvSpPr>
        <p:spPr/>
        <p:txBody>
          <a:bodyPr/>
          <a:lstStyle/>
          <a:p>
            <a:pPr eaLnBrk="1" hangingPunct="1"/>
            <a:r>
              <a:rPr lang="zh-CN" altLang="en-US" smtClean="0">
                <a:ea typeface="宋体" pitchFamily="2" charset="-122"/>
              </a:rPr>
              <a:t>证书扩展的基本格式</a:t>
            </a:r>
            <a:endParaRPr lang="zh-CN" altLang="en-US" smtClean="0">
              <a:ea typeface="宋体" pitchFamily="2" charset="-122"/>
            </a:endParaRPr>
          </a:p>
        </p:txBody>
      </p:sp>
      <p:sp>
        <p:nvSpPr>
          <p:cNvPr id="619523" name="Rectangle 3"/>
          <p:cNvSpPr>
            <a:spLocks noGrp="1" noChangeArrowheads="1"/>
          </p:cNvSpPr>
          <p:nvPr>
            <p:ph type="body" idx="1"/>
          </p:nvPr>
        </p:nvSpPr>
        <p:spPr/>
        <p:txBody>
          <a:bodyPr/>
          <a:lstStyle/>
          <a:p>
            <a:pPr eaLnBrk="1" hangingPunct="1"/>
            <a:r>
              <a:rPr lang="zh-CN" altLang="en-US" dirty="0" smtClean="0">
                <a:ea typeface="宋体" pitchFamily="2" charset="-122"/>
              </a:rPr>
              <a:t>与</a:t>
            </a:r>
            <a:r>
              <a:rPr lang="en-US" altLang="zh-CN" dirty="0" smtClean="0">
                <a:ea typeface="宋体" pitchFamily="2" charset="-122"/>
              </a:rPr>
              <a:t>X.500</a:t>
            </a:r>
            <a:r>
              <a:rPr lang="zh-CN" altLang="en-US" dirty="0" smtClean="0">
                <a:ea typeface="宋体" pitchFamily="2" charset="-122"/>
              </a:rPr>
              <a:t>中</a:t>
            </a:r>
            <a:r>
              <a:rPr lang="en-US" altLang="zh-CN" dirty="0" smtClean="0">
                <a:ea typeface="宋体" pitchFamily="2" charset="-122"/>
              </a:rPr>
              <a:t>Attribute Type/Value</a:t>
            </a:r>
            <a:r>
              <a:rPr lang="zh-CN" altLang="en-US" dirty="0" smtClean="0">
                <a:ea typeface="宋体" pitchFamily="2" charset="-122"/>
              </a:rPr>
              <a:t>非常相似</a:t>
            </a:r>
            <a:endParaRPr lang="zh-CN" altLang="en-US" dirty="0" smtClean="0">
              <a:ea typeface="宋体" pitchFamily="2" charset="-122"/>
            </a:endParaRPr>
          </a:p>
          <a:p>
            <a:pPr lvl="1" eaLnBrk="1" hangingPunct="1"/>
            <a:r>
              <a:rPr lang="zh-CN" altLang="en-US" dirty="0" smtClean="0">
                <a:ea typeface="宋体" pitchFamily="2" charset="-122"/>
              </a:rPr>
              <a:t>每个扩展，也有</a:t>
            </a:r>
            <a:r>
              <a:rPr lang="en-US" altLang="zh-CN" dirty="0" smtClean="0">
                <a:ea typeface="宋体" pitchFamily="2" charset="-122"/>
              </a:rPr>
              <a:t>Type</a:t>
            </a:r>
            <a:endParaRPr lang="en-US" altLang="zh-CN" dirty="0" smtClean="0">
              <a:ea typeface="宋体" pitchFamily="2" charset="-122"/>
            </a:endParaRPr>
          </a:p>
          <a:p>
            <a:pPr lvl="1" eaLnBrk="1" hangingPunct="1"/>
            <a:r>
              <a:rPr lang="zh-CN" altLang="en-US" dirty="0" smtClean="0">
                <a:ea typeface="宋体" pitchFamily="2" charset="-122"/>
              </a:rPr>
              <a:t>有扩展值</a:t>
            </a:r>
            <a:endParaRPr lang="zh-CN" altLang="en-US" dirty="0" smtClean="0">
              <a:ea typeface="宋体" pitchFamily="2" charset="-122"/>
            </a:endParaRPr>
          </a:p>
          <a:p>
            <a:pPr lvl="2" eaLnBrk="1" hangingPunct="1"/>
            <a:r>
              <a:rPr lang="zh-CN" altLang="en-US" dirty="0" smtClean="0">
                <a:ea typeface="宋体" pitchFamily="2" charset="-122"/>
              </a:rPr>
              <a:t>对于不同的扩展，使用不同的解释</a:t>
            </a:r>
            <a:endParaRPr lang="zh-CN" altLang="en-US" dirty="0" smtClean="0">
              <a:ea typeface="宋体" pitchFamily="2" charset="-122"/>
            </a:endParaRPr>
          </a:p>
          <a:p>
            <a:pPr eaLnBrk="1" hangingPunct="1"/>
            <a:r>
              <a:rPr lang="zh-CN" altLang="en-US" dirty="0" smtClean="0">
                <a:ea typeface="宋体" pitchFamily="2" charset="-122"/>
              </a:rPr>
              <a:t>每个证书，可以包含多个扩展</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5" name="灯片编号占位符 5"/>
          <p:cNvSpPr>
            <a:spLocks noGrp="1"/>
          </p:cNvSpPr>
          <p:nvPr>
            <p:ph type="sldNum" sz="quarter" idx="12"/>
          </p:nvPr>
        </p:nvSpPr>
        <p:spPr>
          <a:noFill/>
        </p:spPr>
        <p:txBody>
          <a:bodyPr/>
          <a:lstStyle/>
          <a:p>
            <a:fld id="{D5A8327A-C94E-4387-9F4F-1328E72649AA}" type="slidenum">
              <a:rPr lang="zh-CN" altLang="en-US" smtClean="0">
                <a:ea typeface="宋体" pitchFamily="2" charset="-122"/>
              </a:rPr>
            </a:fld>
            <a:endParaRPr lang="en-US" altLang="zh-CN" smtClean="0">
              <a:ea typeface="宋体" pitchFamily="2" charset="-122"/>
            </a:endParaRPr>
          </a:p>
        </p:txBody>
      </p:sp>
      <p:sp>
        <p:nvSpPr>
          <p:cNvPr id="620546" name="Rectangle 2"/>
          <p:cNvSpPr>
            <a:spLocks noGrp="1" noChangeArrowheads="1"/>
          </p:cNvSpPr>
          <p:nvPr>
            <p:ph type="title"/>
          </p:nvPr>
        </p:nvSpPr>
        <p:spPr/>
        <p:txBody>
          <a:bodyPr/>
          <a:lstStyle/>
          <a:p>
            <a:pPr eaLnBrk="1" hangingPunct="1"/>
            <a:r>
              <a:rPr lang="en-US" altLang="zh-CN" smtClean="0">
                <a:ea typeface="宋体" pitchFamily="2" charset="-122"/>
              </a:rPr>
              <a:t>X.509</a:t>
            </a:r>
            <a:r>
              <a:rPr lang="zh-CN" altLang="en-US" smtClean="0">
                <a:ea typeface="宋体" pitchFamily="2" charset="-122"/>
              </a:rPr>
              <a:t>版本3</a:t>
            </a:r>
            <a:endParaRPr lang="zh-CN" altLang="en-US" smtClean="0">
              <a:ea typeface="宋体" pitchFamily="2" charset="-122"/>
            </a:endParaRPr>
          </a:p>
        </p:txBody>
      </p:sp>
      <p:sp>
        <p:nvSpPr>
          <p:cNvPr id="620547" name="Rectangle 3"/>
          <p:cNvSpPr>
            <a:spLocks noGrp="1" noChangeArrowheads="1"/>
          </p:cNvSpPr>
          <p:nvPr>
            <p:ph type="body" idx="1"/>
          </p:nvPr>
        </p:nvSpPr>
        <p:spPr/>
        <p:txBody>
          <a:bodyPr/>
          <a:lstStyle/>
          <a:p>
            <a:pPr eaLnBrk="1" hangingPunct="1"/>
            <a:r>
              <a:rPr lang="zh-CN" altLang="en-US" smtClean="0">
                <a:ea typeface="宋体" pitchFamily="2" charset="-122"/>
              </a:rPr>
              <a:t>证书扩展是在</a:t>
            </a:r>
            <a:r>
              <a:rPr lang="en-US" altLang="zh-CN" smtClean="0">
                <a:ea typeface="宋体" pitchFamily="2" charset="-122"/>
              </a:rPr>
              <a:t>X.509</a:t>
            </a:r>
            <a:r>
              <a:rPr lang="zh-CN" altLang="en-US" smtClean="0">
                <a:ea typeface="宋体" pitchFamily="2" charset="-122"/>
              </a:rPr>
              <a:t>标准证书版本3中才出现</a:t>
            </a:r>
            <a:endParaRPr lang="zh-CN" altLang="en-US" smtClean="0">
              <a:ea typeface="宋体" pitchFamily="2" charset="-122"/>
            </a:endParaRPr>
          </a:p>
          <a:p>
            <a:pPr lvl="1" eaLnBrk="1" hangingPunct="1"/>
            <a:r>
              <a:rPr lang="en-US" altLang="zh-CN" smtClean="0">
                <a:ea typeface="宋体" pitchFamily="2" charset="-122"/>
              </a:rPr>
              <a:t>Certificate Extension</a:t>
            </a:r>
            <a:endParaRPr lang="en-US" altLang="zh-CN" smtClean="0">
              <a:ea typeface="宋体" pitchFamily="2" charset="-122"/>
            </a:endParaRPr>
          </a:p>
          <a:p>
            <a:pPr eaLnBrk="1" hangingPunct="1"/>
            <a:r>
              <a:rPr lang="zh-CN" altLang="en-US" smtClean="0">
                <a:ea typeface="宋体" pitchFamily="2" charset="-122"/>
              </a:rPr>
              <a:t>只有</a:t>
            </a:r>
            <a:r>
              <a:rPr lang="en-US" altLang="zh-CN" smtClean="0">
                <a:ea typeface="宋体" pitchFamily="2" charset="-122"/>
              </a:rPr>
              <a:t>V3</a:t>
            </a:r>
            <a:r>
              <a:rPr lang="zh-CN" altLang="en-US" smtClean="0">
                <a:ea typeface="宋体" pitchFamily="2" charset="-122"/>
              </a:rPr>
              <a:t>版本的证书，才会具有证书扩展</a:t>
            </a:r>
            <a:endParaRPr lang="zh-CN" altLang="en-US" smtClean="0">
              <a:ea typeface="宋体" pitchFamily="2" charset="-122"/>
            </a:endParaRPr>
          </a:p>
        </p:txBody>
      </p:sp>
      <p:pic>
        <p:nvPicPr>
          <p:cNvPr id="3" name="图片 2"/>
          <p:cNvPicPr>
            <a:picLocks noChangeAspect="1"/>
          </p:cNvPicPr>
          <p:nvPr/>
        </p:nvPicPr>
        <p:blipFill>
          <a:blip r:embed="rId1"/>
          <a:stretch>
            <a:fillRect/>
          </a:stretch>
        </p:blipFill>
        <p:spPr>
          <a:xfrm>
            <a:off x="18663" y="2913409"/>
            <a:ext cx="9152391" cy="3683943"/>
          </a:xfrm>
          <a:prstGeom prst="rect">
            <a:avLst/>
          </a:prstGeo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69" name="灯片编号占位符 5"/>
          <p:cNvSpPr>
            <a:spLocks noGrp="1"/>
          </p:cNvSpPr>
          <p:nvPr>
            <p:ph type="sldNum" sz="quarter" idx="12"/>
          </p:nvPr>
        </p:nvSpPr>
        <p:spPr>
          <a:noFill/>
        </p:spPr>
        <p:txBody>
          <a:bodyPr/>
          <a:lstStyle/>
          <a:p>
            <a:fld id="{9B5BFC01-9CC3-47D5-A7DC-59E4E861AE27}" type="slidenum">
              <a:rPr lang="zh-CN" altLang="en-US" smtClean="0">
                <a:ea typeface="宋体" pitchFamily="2" charset="-122"/>
              </a:rPr>
            </a:fld>
            <a:endParaRPr lang="en-US" altLang="zh-CN" smtClean="0">
              <a:ea typeface="宋体" pitchFamily="2" charset="-122"/>
            </a:endParaRPr>
          </a:p>
        </p:txBody>
      </p:sp>
      <p:sp>
        <p:nvSpPr>
          <p:cNvPr id="621570" name="Rectangle 2"/>
          <p:cNvSpPr>
            <a:spLocks noGrp="1" noChangeArrowheads="1"/>
          </p:cNvSpPr>
          <p:nvPr>
            <p:ph type="title"/>
          </p:nvPr>
        </p:nvSpPr>
        <p:spPr/>
        <p:txBody>
          <a:bodyPr/>
          <a:lstStyle/>
          <a:p>
            <a:pPr eaLnBrk="1" hangingPunct="1"/>
            <a:r>
              <a:rPr lang="zh-CN" altLang="en-US" smtClean="0">
                <a:ea typeface="宋体" pitchFamily="2" charset="-122"/>
              </a:rPr>
              <a:t>证书信息表示</a:t>
            </a:r>
            <a:endParaRPr lang="zh-CN" altLang="en-US" smtClean="0">
              <a:ea typeface="宋体" pitchFamily="2" charset="-122"/>
            </a:endParaRPr>
          </a:p>
        </p:txBody>
      </p:sp>
      <p:sp>
        <p:nvSpPr>
          <p:cNvPr id="621571" name="Rectangle 3"/>
          <p:cNvSpPr>
            <a:spLocks noGrp="1" noChangeArrowheads="1"/>
          </p:cNvSpPr>
          <p:nvPr>
            <p:ph type="body" idx="1"/>
          </p:nvPr>
        </p:nvSpPr>
        <p:spPr/>
        <p:txBody>
          <a:bodyPr>
            <a:normAutofit fontScale="92500" lnSpcReduction="10000"/>
          </a:bodyPr>
          <a:lstStyle/>
          <a:p>
            <a:pPr eaLnBrk="1" hangingPunct="1">
              <a:lnSpc>
                <a:spcPct val="90000"/>
              </a:lnSpc>
            </a:pPr>
            <a:r>
              <a:rPr lang="zh-CN" altLang="en-US" sz="2800" smtClean="0">
                <a:ea typeface="宋体" pitchFamily="2" charset="-122"/>
              </a:rPr>
              <a:t>证书信息如何表示为计算机可以理解的</a:t>
            </a:r>
            <a:r>
              <a:rPr lang="en-US" altLang="zh-CN" sz="2800" smtClean="0">
                <a:ea typeface="宋体" pitchFamily="2" charset="-122"/>
              </a:rPr>
              <a:t>bit</a:t>
            </a:r>
            <a:r>
              <a:rPr lang="zh-CN" altLang="en-US" sz="2800" smtClean="0">
                <a:ea typeface="宋体" pitchFamily="2" charset="-122"/>
              </a:rPr>
              <a:t>串</a:t>
            </a:r>
            <a:endParaRPr lang="zh-CN" altLang="en-US" sz="2800" smtClean="0">
              <a:ea typeface="宋体" pitchFamily="2" charset="-122"/>
            </a:endParaRPr>
          </a:p>
          <a:p>
            <a:pPr eaLnBrk="1" hangingPunct="1">
              <a:lnSpc>
                <a:spcPct val="90000"/>
              </a:lnSpc>
            </a:pPr>
            <a:r>
              <a:rPr lang="zh-CN" altLang="en-US" sz="2800" smtClean="0">
                <a:ea typeface="宋体" pitchFamily="2" charset="-122"/>
              </a:rPr>
              <a:t>在人类社会，同样的信息，有各种表示方法：</a:t>
            </a:r>
            <a:endParaRPr lang="zh-CN" altLang="en-US" sz="2800" smtClean="0">
              <a:ea typeface="宋体" pitchFamily="2" charset="-122"/>
            </a:endParaRPr>
          </a:p>
          <a:p>
            <a:pPr lvl="1" eaLnBrk="1" hangingPunct="1">
              <a:lnSpc>
                <a:spcPct val="90000"/>
              </a:lnSpc>
            </a:pPr>
            <a:r>
              <a:rPr lang="zh-CN" altLang="en-US" sz="2400" smtClean="0">
                <a:ea typeface="宋体" pitchFamily="2" charset="-122"/>
              </a:rPr>
              <a:t>一/壹/1/</a:t>
            </a:r>
            <a:r>
              <a:rPr lang="en-US" altLang="zh-CN" sz="2400" smtClean="0">
                <a:ea typeface="宋体" pitchFamily="2" charset="-122"/>
              </a:rPr>
              <a:t>one/I/……</a:t>
            </a:r>
            <a:endParaRPr lang="en-US" altLang="zh-CN" sz="2400" smtClean="0">
              <a:ea typeface="宋体" pitchFamily="2" charset="-122"/>
            </a:endParaRPr>
          </a:p>
          <a:p>
            <a:pPr eaLnBrk="1" hangingPunct="1">
              <a:lnSpc>
                <a:spcPct val="90000"/>
              </a:lnSpc>
            </a:pPr>
            <a:r>
              <a:rPr lang="zh-CN" altLang="en-US" sz="2800" smtClean="0">
                <a:ea typeface="宋体" pitchFamily="2" charset="-122"/>
              </a:rPr>
              <a:t>在计算机中，同样的信息也有不同的表示方法：</a:t>
            </a:r>
            <a:endParaRPr lang="zh-CN" altLang="en-US" sz="2800" smtClean="0">
              <a:ea typeface="宋体" pitchFamily="2" charset="-122"/>
            </a:endParaRPr>
          </a:p>
          <a:p>
            <a:pPr lvl="1" eaLnBrk="1" hangingPunct="1">
              <a:lnSpc>
                <a:spcPct val="90000"/>
              </a:lnSpc>
            </a:pPr>
            <a:r>
              <a:rPr lang="zh-CN" altLang="en-US" sz="2400" smtClean="0">
                <a:ea typeface="宋体" pitchFamily="2" charset="-122"/>
              </a:rPr>
              <a:t>补码、反码</a:t>
            </a:r>
            <a:endParaRPr lang="zh-CN" altLang="en-US" sz="2400" smtClean="0">
              <a:ea typeface="宋体" pitchFamily="2" charset="-122"/>
            </a:endParaRPr>
          </a:p>
          <a:p>
            <a:pPr lvl="1" eaLnBrk="1" hangingPunct="1">
              <a:lnSpc>
                <a:spcPct val="90000"/>
              </a:lnSpc>
            </a:pPr>
            <a:r>
              <a:rPr lang="en-US" altLang="zh-CN" sz="2400" smtClean="0">
                <a:ea typeface="宋体" pitchFamily="2" charset="-122"/>
              </a:rPr>
              <a:t>BIG5/GB2312</a:t>
            </a:r>
            <a:endParaRPr lang="en-US" altLang="zh-CN" sz="2400" smtClean="0">
              <a:ea typeface="宋体" pitchFamily="2" charset="-122"/>
            </a:endParaRPr>
          </a:p>
          <a:p>
            <a:pPr eaLnBrk="1" hangingPunct="1">
              <a:lnSpc>
                <a:spcPct val="90000"/>
              </a:lnSpc>
            </a:pPr>
            <a:r>
              <a:rPr lang="en-US" altLang="zh-CN" sz="2800" smtClean="0">
                <a:ea typeface="宋体" pitchFamily="2" charset="-122"/>
              </a:rPr>
              <a:t>RSA</a:t>
            </a:r>
            <a:r>
              <a:rPr lang="zh-CN" altLang="en-US" sz="2800" smtClean="0">
                <a:ea typeface="宋体" pitchFamily="2" charset="-122"/>
              </a:rPr>
              <a:t>算法中的整数如何表示？</a:t>
            </a:r>
            <a:endParaRPr lang="zh-CN" altLang="en-US" sz="2800" smtClean="0">
              <a:ea typeface="宋体" pitchFamily="2" charset="-122"/>
            </a:endParaRPr>
          </a:p>
          <a:p>
            <a:pPr lvl="1" eaLnBrk="1" hangingPunct="1">
              <a:lnSpc>
                <a:spcPct val="90000"/>
              </a:lnSpc>
            </a:pPr>
            <a:r>
              <a:rPr lang="zh-CN" altLang="en-US" sz="2400" smtClean="0">
                <a:ea typeface="宋体" pitchFamily="2" charset="-122"/>
              </a:rPr>
              <a:t>65537</a:t>
            </a:r>
            <a:endParaRPr lang="zh-CN" altLang="en-US" sz="2400" smtClean="0">
              <a:ea typeface="宋体" pitchFamily="2" charset="-122"/>
            </a:endParaRPr>
          </a:p>
          <a:p>
            <a:pPr lvl="1" eaLnBrk="1" hangingPunct="1">
              <a:lnSpc>
                <a:spcPct val="90000"/>
              </a:lnSpc>
            </a:pPr>
            <a:r>
              <a:rPr lang="zh-CN" altLang="en-US" sz="2400" smtClean="0">
                <a:ea typeface="宋体" pitchFamily="2" charset="-122"/>
              </a:rPr>
              <a:t>六万五千五百三十七</a:t>
            </a:r>
            <a:endParaRPr lang="zh-CN" altLang="en-US" sz="2400" smtClean="0">
              <a:ea typeface="宋体" pitchFamily="2" charset="-122"/>
            </a:endParaRPr>
          </a:p>
          <a:p>
            <a:pPr lvl="1" eaLnBrk="1" hangingPunct="1">
              <a:lnSpc>
                <a:spcPct val="90000"/>
              </a:lnSpc>
            </a:pPr>
            <a:r>
              <a:rPr lang="zh-CN" altLang="en-US" sz="2400" smtClean="0">
                <a:ea typeface="宋体" pitchFamily="2" charset="-122"/>
              </a:rPr>
              <a:t>0</a:t>
            </a:r>
            <a:r>
              <a:rPr lang="en-US" altLang="zh-CN" sz="2400" smtClean="0">
                <a:ea typeface="宋体" pitchFamily="2" charset="-122"/>
              </a:rPr>
              <a:t>x10001</a:t>
            </a:r>
            <a:endParaRPr lang="en-US" altLang="zh-CN" sz="2400" smtClean="0">
              <a:ea typeface="宋体"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3" name="灯片编号占位符 5"/>
          <p:cNvSpPr>
            <a:spLocks noGrp="1"/>
          </p:cNvSpPr>
          <p:nvPr>
            <p:ph type="sldNum" sz="quarter" idx="12"/>
          </p:nvPr>
        </p:nvSpPr>
        <p:spPr>
          <a:noFill/>
        </p:spPr>
        <p:txBody>
          <a:bodyPr/>
          <a:lstStyle/>
          <a:p>
            <a:fld id="{17D2A0DE-03E8-4E4C-922B-8DFC105FA45F}" type="slidenum">
              <a:rPr lang="zh-CN" altLang="en-US" smtClean="0">
                <a:ea typeface="宋体" pitchFamily="2" charset="-122"/>
              </a:rPr>
            </a:fld>
            <a:endParaRPr lang="en-US" altLang="zh-CN" smtClean="0">
              <a:ea typeface="宋体" pitchFamily="2" charset="-122"/>
            </a:endParaRPr>
          </a:p>
        </p:txBody>
      </p:sp>
      <p:sp>
        <p:nvSpPr>
          <p:cNvPr id="622594" name="Rectangle 2"/>
          <p:cNvSpPr>
            <a:spLocks noGrp="1" noChangeArrowheads="1"/>
          </p:cNvSpPr>
          <p:nvPr>
            <p:ph type="title"/>
          </p:nvPr>
        </p:nvSpPr>
        <p:spPr/>
        <p:txBody>
          <a:bodyPr/>
          <a:lstStyle/>
          <a:p>
            <a:pPr eaLnBrk="1" hangingPunct="1"/>
            <a:r>
              <a:rPr lang="zh-CN" altLang="en-US" smtClean="0">
                <a:ea typeface="宋体" pitchFamily="2" charset="-122"/>
              </a:rPr>
              <a:t>不统一的信息表示带来问题</a:t>
            </a:r>
            <a:endParaRPr lang="zh-CN" altLang="en-US" smtClean="0">
              <a:ea typeface="宋体" pitchFamily="2" charset="-122"/>
            </a:endParaRPr>
          </a:p>
        </p:txBody>
      </p:sp>
      <p:sp>
        <p:nvSpPr>
          <p:cNvPr id="622595" name="Rectangle 3"/>
          <p:cNvSpPr>
            <a:spLocks noGrp="1" noChangeArrowheads="1"/>
          </p:cNvSpPr>
          <p:nvPr>
            <p:ph type="body" idx="1"/>
          </p:nvPr>
        </p:nvSpPr>
        <p:spPr/>
        <p:txBody>
          <a:bodyPr/>
          <a:lstStyle/>
          <a:p>
            <a:pPr eaLnBrk="1" hangingPunct="1"/>
            <a:r>
              <a:rPr lang="zh-CN" altLang="en-US" smtClean="0">
                <a:ea typeface="宋体" pitchFamily="2" charset="-122"/>
              </a:rPr>
              <a:t>人类的语言就是例子</a:t>
            </a:r>
            <a:endParaRPr lang="zh-CN" altLang="en-US" smtClean="0">
              <a:ea typeface="宋体" pitchFamily="2" charset="-122"/>
            </a:endParaRPr>
          </a:p>
          <a:p>
            <a:pPr lvl="1" eaLnBrk="1" hangingPunct="1"/>
            <a:r>
              <a:rPr lang="zh-CN" altLang="en-US" smtClean="0">
                <a:ea typeface="宋体" pitchFamily="2" charset="-122"/>
              </a:rPr>
              <a:t>证书/</a:t>
            </a:r>
            <a:r>
              <a:rPr lang="en-US" altLang="zh-CN" smtClean="0">
                <a:ea typeface="宋体" pitchFamily="2" charset="-122"/>
              </a:rPr>
              <a:t>certificate</a:t>
            </a:r>
            <a:endParaRPr lang="en-US" altLang="zh-CN" smtClean="0">
              <a:ea typeface="宋体" pitchFamily="2" charset="-122"/>
            </a:endParaRPr>
          </a:p>
          <a:p>
            <a:pPr lvl="1" eaLnBrk="1" hangingPunct="1"/>
            <a:r>
              <a:rPr lang="zh-CN" altLang="en-US" smtClean="0">
                <a:ea typeface="宋体" pitchFamily="2" charset="-122"/>
              </a:rPr>
              <a:t>汉语有简体、繁体、</a:t>
            </a:r>
            <a:r>
              <a:rPr lang="en-US" altLang="zh-CN" smtClean="0">
                <a:ea typeface="宋体" pitchFamily="2" charset="-122"/>
              </a:rPr>
              <a:t>GB</a:t>
            </a:r>
            <a:r>
              <a:rPr lang="zh-CN" altLang="en-US" smtClean="0">
                <a:ea typeface="宋体" pitchFamily="2" charset="-122"/>
              </a:rPr>
              <a:t>码、</a:t>
            </a:r>
            <a:r>
              <a:rPr lang="en-US" altLang="zh-CN" smtClean="0">
                <a:ea typeface="宋体" pitchFamily="2" charset="-122"/>
              </a:rPr>
              <a:t>Big5</a:t>
            </a:r>
            <a:r>
              <a:rPr lang="zh-CN" altLang="en-US" smtClean="0">
                <a:ea typeface="宋体" pitchFamily="2" charset="-122"/>
              </a:rPr>
              <a:t>码</a:t>
            </a:r>
            <a:endParaRPr lang="zh-CN" altLang="en-US" smtClean="0">
              <a:ea typeface="宋体" pitchFamily="2" charset="-122"/>
            </a:endParaRPr>
          </a:p>
          <a:p>
            <a:pPr eaLnBrk="1" hangingPunct="1"/>
            <a:r>
              <a:rPr lang="zh-CN" altLang="en-US" smtClean="0">
                <a:ea typeface="宋体" pitchFamily="2" charset="-122"/>
              </a:rPr>
              <a:t>系统必须支持多种信息表示</a:t>
            </a:r>
            <a:endParaRPr lang="zh-CN" altLang="en-US" smtClean="0">
              <a:ea typeface="宋体" pitchFamily="2" charset="-122"/>
            </a:endParaRPr>
          </a:p>
          <a:p>
            <a:pPr lvl="1" eaLnBrk="1" hangingPunct="1"/>
            <a:r>
              <a:rPr lang="zh-CN" altLang="en-US" smtClean="0">
                <a:ea typeface="宋体" pitchFamily="2" charset="-122"/>
              </a:rPr>
              <a:t>否则，带来兼容性问题</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7" name="灯片编号占位符 5"/>
          <p:cNvSpPr>
            <a:spLocks noGrp="1"/>
          </p:cNvSpPr>
          <p:nvPr>
            <p:ph type="sldNum" sz="quarter" idx="12"/>
          </p:nvPr>
        </p:nvSpPr>
        <p:spPr>
          <a:noFill/>
        </p:spPr>
        <p:txBody>
          <a:bodyPr/>
          <a:lstStyle/>
          <a:p>
            <a:fld id="{D8B34CB9-BBB8-45AA-8BB5-F22C5ACDEB39}" type="slidenum">
              <a:rPr lang="zh-CN" altLang="en-US" smtClean="0">
                <a:ea typeface="宋体" pitchFamily="2" charset="-122"/>
              </a:rPr>
            </a:fld>
            <a:endParaRPr lang="en-US" altLang="zh-CN" smtClean="0">
              <a:ea typeface="宋体" pitchFamily="2" charset="-122"/>
            </a:endParaRPr>
          </a:p>
        </p:txBody>
      </p:sp>
      <p:sp>
        <p:nvSpPr>
          <p:cNvPr id="623618" name="Rectangle 2"/>
          <p:cNvSpPr>
            <a:spLocks noGrp="1" noChangeArrowheads="1"/>
          </p:cNvSpPr>
          <p:nvPr>
            <p:ph type="title"/>
          </p:nvPr>
        </p:nvSpPr>
        <p:spPr/>
        <p:txBody>
          <a:bodyPr/>
          <a:lstStyle/>
          <a:p>
            <a:pPr eaLnBrk="1" hangingPunct="1"/>
            <a:r>
              <a:rPr lang="zh-CN" altLang="en-US" smtClean="0">
                <a:ea typeface="宋体" pitchFamily="2" charset="-122"/>
              </a:rPr>
              <a:t>必须使用统一的方法</a:t>
            </a:r>
            <a:endParaRPr lang="zh-CN" altLang="en-US" smtClean="0">
              <a:ea typeface="宋体" pitchFamily="2" charset="-122"/>
            </a:endParaRPr>
          </a:p>
        </p:txBody>
      </p:sp>
      <p:sp>
        <p:nvSpPr>
          <p:cNvPr id="623619" name="Rectangle 3"/>
          <p:cNvSpPr>
            <a:spLocks noGrp="1" noChangeArrowheads="1"/>
          </p:cNvSpPr>
          <p:nvPr>
            <p:ph type="body" idx="1"/>
          </p:nvPr>
        </p:nvSpPr>
        <p:spPr/>
        <p:txBody>
          <a:bodyPr>
            <a:normAutofit lnSpcReduction="10000"/>
          </a:bodyPr>
          <a:lstStyle/>
          <a:p>
            <a:pPr eaLnBrk="1" hangingPunct="1">
              <a:lnSpc>
                <a:spcPct val="90000"/>
              </a:lnSpc>
            </a:pPr>
            <a:r>
              <a:rPr lang="zh-CN" altLang="en-US" sz="2800" smtClean="0">
                <a:ea typeface="宋体" pitchFamily="2" charset="-122"/>
              </a:rPr>
              <a:t>描述方法</a:t>
            </a:r>
            <a:endParaRPr lang="zh-CN" altLang="en-US" sz="2800" smtClean="0">
              <a:ea typeface="宋体" pitchFamily="2" charset="-122"/>
            </a:endParaRPr>
          </a:p>
          <a:p>
            <a:pPr lvl="1" eaLnBrk="1" hangingPunct="1">
              <a:lnSpc>
                <a:spcPct val="90000"/>
              </a:lnSpc>
            </a:pPr>
            <a:r>
              <a:rPr lang="zh-CN" altLang="en-US" sz="2400" smtClean="0">
                <a:ea typeface="宋体" pitchFamily="2" charset="-122"/>
              </a:rPr>
              <a:t>如何用1个数据结构来描述1个事物</a:t>
            </a:r>
            <a:endParaRPr lang="zh-CN" altLang="en-US" sz="2400" smtClean="0">
              <a:ea typeface="宋体" pitchFamily="2" charset="-122"/>
            </a:endParaRPr>
          </a:p>
          <a:p>
            <a:pPr lvl="1" eaLnBrk="1" hangingPunct="1">
              <a:lnSpc>
                <a:spcPct val="90000"/>
              </a:lnSpc>
            </a:pPr>
            <a:r>
              <a:rPr lang="zh-CN" altLang="en-US" sz="2400" smtClean="0">
                <a:ea typeface="宋体" pitchFamily="2" charset="-122"/>
              </a:rPr>
              <a:t>1个证书的数据结构包括了：</a:t>
            </a:r>
            <a:endParaRPr lang="zh-CN" altLang="en-US" sz="2400" smtClean="0">
              <a:ea typeface="宋体" pitchFamily="2" charset="-122"/>
            </a:endParaRPr>
          </a:p>
          <a:p>
            <a:pPr lvl="2" eaLnBrk="1" hangingPunct="1">
              <a:lnSpc>
                <a:spcPct val="90000"/>
              </a:lnSpc>
            </a:pPr>
            <a:r>
              <a:rPr lang="zh-CN" altLang="en-US" sz="2000" smtClean="0">
                <a:ea typeface="宋体" pitchFamily="2" charset="-122"/>
              </a:rPr>
              <a:t>公钥、序列号、……</a:t>
            </a:r>
            <a:endParaRPr lang="zh-CN" altLang="en-US" sz="2000" smtClean="0">
              <a:ea typeface="宋体" pitchFamily="2" charset="-122"/>
            </a:endParaRPr>
          </a:p>
          <a:p>
            <a:pPr eaLnBrk="1" hangingPunct="1">
              <a:lnSpc>
                <a:spcPct val="90000"/>
              </a:lnSpc>
            </a:pPr>
            <a:r>
              <a:rPr lang="zh-CN" altLang="en-US" sz="2800" smtClean="0">
                <a:ea typeface="宋体" pitchFamily="2" charset="-122"/>
              </a:rPr>
              <a:t>表示方法</a:t>
            </a:r>
            <a:endParaRPr lang="zh-CN" altLang="en-US" sz="2800" smtClean="0">
              <a:ea typeface="宋体" pitchFamily="2" charset="-122"/>
            </a:endParaRPr>
          </a:p>
          <a:p>
            <a:pPr lvl="1" eaLnBrk="1" hangingPunct="1">
              <a:lnSpc>
                <a:spcPct val="90000"/>
              </a:lnSpc>
            </a:pPr>
            <a:r>
              <a:rPr lang="zh-CN" altLang="en-US" sz="2400" smtClean="0">
                <a:ea typeface="宋体" pitchFamily="2" charset="-122"/>
              </a:rPr>
              <a:t>对特定的1个事物，该如何用</a:t>
            </a:r>
            <a:r>
              <a:rPr lang="en-US" altLang="zh-CN" sz="2400" smtClean="0">
                <a:ea typeface="宋体" pitchFamily="2" charset="-122"/>
              </a:rPr>
              <a:t>bit</a:t>
            </a:r>
            <a:r>
              <a:rPr lang="zh-CN" altLang="en-US" sz="2400" smtClean="0">
                <a:ea typeface="宋体" pitchFamily="2" charset="-122"/>
              </a:rPr>
              <a:t>串表示</a:t>
            </a:r>
            <a:endParaRPr lang="zh-CN" altLang="en-US" sz="2400" smtClean="0">
              <a:ea typeface="宋体" pitchFamily="2" charset="-122"/>
            </a:endParaRPr>
          </a:p>
          <a:p>
            <a:pPr lvl="1" eaLnBrk="1" hangingPunct="1">
              <a:lnSpc>
                <a:spcPct val="90000"/>
              </a:lnSpc>
            </a:pPr>
            <a:r>
              <a:rPr lang="zh-CN" altLang="en-US" sz="2400" smtClean="0">
                <a:ea typeface="宋体" pitchFamily="2" charset="-122"/>
              </a:rPr>
              <a:t>序列号9527（16进制2537），对应的比特串是：</a:t>
            </a:r>
            <a:endParaRPr lang="zh-CN" altLang="en-US" sz="2400" smtClean="0">
              <a:ea typeface="宋体" pitchFamily="2" charset="-122"/>
            </a:endParaRPr>
          </a:p>
          <a:p>
            <a:pPr lvl="2" eaLnBrk="1" hangingPunct="1">
              <a:lnSpc>
                <a:spcPct val="90000"/>
              </a:lnSpc>
            </a:pPr>
            <a:r>
              <a:rPr lang="zh-CN" altLang="en-US" sz="2000" smtClean="0">
                <a:ea typeface="宋体" pitchFamily="2" charset="-122"/>
              </a:rPr>
              <a:t>0</a:t>
            </a:r>
            <a:r>
              <a:rPr lang="en-US" altLang="zh-CN" sz="2000" smtClean="0">
                <a:ea typeface="宋体" pitchFamily="2" charset="-122"/>
              </a:rPr>
              <a:t>x25, 0x37（</a:t>
            </a:r>
            <a:r>
              <a:rPr lang="zh-CN" altLang="en-US" sz="2000" smtClean="0">
                <a:ea typeface="宋体" pitchFamily="2" charset="-122"/>
              </a:rPr>
              <a:t>高位在先）</a:t>
            </a:r>
            <a:endParaRPr lang="en-US" altLang="zh-CN" sz="2000" smtClean="0">
              <a:ea typeface="宋体" pitchFamily="2" charset="-122"/>
            </a:endParaRPr>
          </a:p>
          <a:p>
            <a:pPr lvl="2" eaLnBrk="1" hangingPunct="1">
              <a:lnSpc>
                <a:spcPct val="90000"/>
              </a:lnSpc>
            </a:pPr>
            <a:r>
              <a:rPr lang="zh-CN" altLang="en-US" sz="2000" smtClean="0">
                <a:ea typeface="宋体" pitchFamily="2" charset="-122"/>
              </a:rPr>
              <a:t>0</a:t>
            </a:r>
            <a:r>
              <a:rPr lang="en-US" altLang="zh-CN" sz="2000" smtClean="0">
                <a:ea typeface="宋体" pitchFamily="2" charset="-122"/>
              </a:rPr>
              <a:t>x37, 0x25（</a:t>
            </a:r>
            <a:r>
              <a:rPr lang="zh-CN" altLang="en-US" sz="2000" smtClean="0">
                <a:ea typeface="宋体" pitchFamily="2" charset="-122"/>
              </a:rPr>
              <a:t>低位在先）</a:t>
            </a:r>
            <a:endParaRPr lang="zh-CN" altLang="en-US" sz="2000" smtClean="0">
              <a:ea typeface="宋体" pitchFamily="2" charset="-122"/>
            </a:endParaRPr>
          </a:p>
          <a:p>
            <a:pPr lvl="2" eaLnBrk="1" hangingPunct="1">
              <a:lnSpc>
                <a:spcPct val="90000"/>
              </a:lnSpc>
            </a:pPr>
            <a:r>
              <a:rPr lang="en-US" altLang="zh-CN" sz="2000" smtClean="0">
                <a:ea typeface="宋体" pitchFamily="2" charset="-122"/>
              </a:rPr>
              <a:t>0x39, 0x35, 0x32, 0x37（ASCII</a:t>
            </a:r>
            <a:r>
              <a:rPr lang="zh-CN" altLang="en-US" sz="2000" smtClean="0">
                <a:ea typeface="宋体" pitchFamily="2" charset="-122"/>
              </a:rPr>
              <a:t>码字符表示）</a:t>
            </a:r>
            <a:endParaRPr lang="zh-CN" altLang="en-US" sz="2000" smtClean="0">
              <a:ea typeface="宋体"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1" name="灯片编号占位符 5"/>
          <p:cNvSpPr>
            <a:spLocks noGrp="1"/>
          </p:cNvSpPr>
          <p:nvPr>
            <p:ph type="sldNum" sz="quarter" idx="12"/>
          </p:nvPr>
        </p:nvSpPr>
        <p:spPr>
          <a:noFill/>
        </p:spPr>
        <p:txBody>
          <a:bodyPr/>
          <a:lstStyle/>
          <a:p>
            <a:fld id="{29C76B28-C7D2-43C2-AD96-361C81FDE436}" type="slidenum">
              <a:rPr lang="zh-CN" altLang="en-US" smtClean="0">
                <a:ea typeface="宋体" pitchFamily="2" charset="-122"/>
              </a:rPr>
            </a:fld>
            <a:endParaRPr lang="en-US" altLang="zh-CN" smtClean="0">
              <a:ea typeface="宋体" pitchFamily="2" charset="-122"/>
            </a:endParaRPr>
          </a:p>
        </p:txBody>
      </p:sp>
      <p:sp>
        <p:nvSpPr>
          <p:cNvPr id="624642" name="Rectangle 1026"/>
          <p:cNvSpPr>
            <a:spLocks noGrp="1" noChangeArrowheads="1"/>
          </p:cNvSpPr>
          <p:nvPr>
            <p:ph type="title"/>
          </p:nvPr>
        </p:nvSpPr>
        <p:spPr/>
        <p:txBody>
          <a:bodyPr/>
          <a:lstStyle/>
          <a:p>
            <a:pPr eaLnBrk="1" hangingPunct="1"/>
            <a:r>
              <a:rPr lang="en-US" altLang="zh-CN" smtClean="0">
                <a:ea typeface="宋体" pitchFamily="2" charset="-122"/>
              </a:rPr>
              <a:t>ITU-T X.500</a:t>
            </a:r>
            <a:endParaRPr lang="en-US" altLang="zh-CN" smtClean="0">
              <a:ea typeface="宋体" pitchFamily="2" charset="-122"/>
            </a:endParaRPr>
          </a:p>
        </p:txBody>
      </p:sp>
      <p:sp>
        <p:nvSpPr>
          <p:cNvPr id="624643" name="Rectangle 1027"/>
          <p:cNvSpPr>
            <a:spLocks noGrp="1" noChangeArrowheads="1"/>
          </p:cNvSpPr>
          <p:nvPr>
            <p:ph type="body" idx="1"/>
          </p:nvPr>
        </p:nvSpPr>
        <p:spPr/>
        <p:txBody>
          <a:bodyPr/>
          <a:lstStyle/>
          <a:p>
            <a:pPr eaLnBrk="1" hangingPunct="1"/>
            <a:r>
              <a:rPr lang="en-US" altLang="zh-CN" smtClean="0">
                <a:ea typeface="宋体" pitchFamily="2" charset="-122"/>
              </a:rPr>
              <a:t>ITU-T</a:t>
            </a:r>
            <a:r>
              <a:rPr lang="zh-CN" altLang="en-US" smtClean="0">
                <a:ea typeface="宋体" pitchFamily="2" charset="-122"/>
              </a:rPr>
              <a:t>在指定</a:t>
            </a:r>
            <a:r>
              <a:rPr lang="en-US" altLang="zh-CN" smtClean="0">
                <a:ea typeface="宋体" pitchFamily="2" charset="-122"/>
              </a:rPr>
              <a:t>X.500</a:t>
            </a:r>
            <a:r>
              <a:rPr lang="zh-CN" altLang="en-US" smtClean="0">
                <a:ea typeface="宋体" pitchFamily="2" charset="-122"/>
              </a:rPr>
              <a:t>标准的时候，就意识到了同样的问题</a:t>
            </a:r>
            <a:endParaRPr lang="zh-CN" altLang="en-US" smtClean="0">
              <a:ea typeface="宋体" pitchFamily="2" charset="-122"/>
            </a:endParaRPr>
          </a:p>
          <a:p>
            <a:pPr lvl="1" eaLnBrk="1" hangingPunct="1"/>
            <a:r>
              <a:rPr lang="zh-CN" altLang="en-US" smtClean="0">
                <a:ea typeface="宋体" pitchFamily="2" charset="-122"/>
              </a:rPr>
              <a:t>在目录中，也同样有信息表示的问题</a:t>
            </a:r>
            <a:endParaRPr lang="zh-CN" altLang="en-US" smtClean="0">
              <a:ea typeface="宋体" pitchFamily="2" charset="-122"/>
            </a:endParaRPr>
          </a:p>
          <a:p>
            <a:pPr eaLnBrk="1" hangingPunct="1"/>
            <a:r>
              <a:rPr lang="zh-CN" altLang="en-US" smtClean="0">
                <a:ea typeface="宋体" pitchFamily="2" charset="-122"/>
              </a:rPr>
              <a:t>提出了完整的解决方案</a:t>
            </a:r>
            <a:endParaRPr lang="zh-CN" altLang="en-US" smtClean="0">
              <a:ea typeface="宋体" pitchFamily="2" charset="-122"/>
            </a:endParaRPr>
          </a:p>
          <a:p>
            <a:pPr lvl="1" eaLnBrk="1" hangingPunct="1"/>
            <a:r>
              <a:rPr lang="en-US" altLang="zh-CN" smtClean="0">
                <a:ea typeface="宋体" pitchFamily="2" charset="-122"/>
              </a:rPr>
              <a:t>X.680</a:t>
            </a:r>
            <a:r>
              <a:rPr lang="zh-CN" altLang="en-US" smtClean="0">
                <a:ea typeface="宋体" pitchFamily="2" charset="-122"/>
              </a:rPr>
              <a:t>和</a:t>
            </a:r>
            <a:r>
              <a:rPr lang="en-US" altLang="zh-CN" smtClean="0">
                <a:ea typeface="宋体" pitchFamily="2" charset="-122"/>
              </a:rPr>
              <a:t>X.690</a:t>
            </a:r>
            <a:r>
              <a:rPr lang="zh-CN" altLang="en-US" smtClean="0">
                <a:ea typeface="宋体" pitchFamily="2" charset="-122"/>
              </a:rPr>
              <a:t>系列标准</a:t>
            </a:r>
            <a:endParaRPr lang="zh-CN" altLang="en-US" smtClean="0">
              <a:ea typeface="宋体" pitchFamily="2" charset="-122"/>
            </a:endParaRPr>
          </a:p>
          <a:p>
            <a:pPr lvl="1" eaLnBrk="1" hangingPunct="1"/>
            <a:r>
              <a:rPr lang="zh-CN" altLang="en-US" smtClean="0">
                <a:ea typeface="宋体" pitchFamily="2" charset="-122"/>
              </a:rPr>
              <a:t>就是</a:t>
            </a:r>
            <a:r>
              <a:rPr lang="en-US" altLang="zh-CN" smtClean="0">
                <a:ea typeface="宋体" pitchFamily="2" charset="-122"/>
              </a:rPr>
              <a:t>ASN</a:t>
            </a:r>
            <a:r>
              <a:rPr lang="zh-CN" altLang="en-US" smtClean="0">
                <a:ea typeface="宋体" pitchFamily="2" charset="-122"/>
              </a:rPr>
              <a:t>语法和</a:t>
            </a:r>
            <a:r>
              <a:rPr lang="en-US" altLang="zh-CN" smtClean="0">
                <a:ea typeface="宋体" pitchFamily="2" charset="-122"/>
              </a:rPr>
              <a:t>DER/BER</a:t>
            </a:r>
            <a:r>
              <a:rPr lang="zh-CN" altLang="en-US" smtClean="0">
                <a:ea typeface="宋体" pitchFamily="2" charset="-122"/>
              </a:rPr>
              <a:t>编码</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pPr algn="ctr"/>
            <a:r>
              <a:rPr lang="en-US" altLang="zh-CN" dirty="0" smtClean="0"/>
              <a:t>THE END</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9892</Words>
  <Application>WPS 演示</Application>
  <PresentationFormat>全屏显示(4:3)</PresentationFormat>
  <Paragraphs>1125</Paragraphs>
  <Slides>96</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18</vt:i4>
      </vt:variant>
      <vt:variant>
        <vt:lpstr>幻灯片标题</vt:lpstr>
      </vt:variant>
      <vt:variant>
        <vt:i4>96</vt:i4>
      </vt:variant>
    </vt:vector>
  </HeadingPairs>
  <TitlesOfParts>
    <vt:vector size="128" baseType="lpstr">
      <vt:lpstr>Arial</vt:lpstr>
      <vt:lpstr>宋体</vt:lpstr>
      <vt:lpstr>Wingdings</vt:lpstr>
      <vt:lpstr>Tahoma</vt:lpstr>
      <vt:lpstr>汉仪书宋二KW</vt:lpstr>
      <vt:lpstr>Calibri</vt:lpstr>
      <vt:lpstr>Helvetica Neue</vt:lpstr>
      <vt:lpstr>Times New Roman</vt:lpstr>
      <vt:lpstr>Calibri Light</vt:lpstr>
      <vt:lpstr>微软雅黑</vt:lpstr>
      <vt:lpstr>汉仪旗黑</vt:lpstr>
      <vt:lpstr>宋体</vt:lpstr>
      <vt:lpstr>Arial Unicode MS</vt:lpstr>
      <vt:lpstr>回顾</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PKI技术-PKI系统基本结构 网络认证技术 </vt:lpstr>
      <vt:lpstr>上节回顾</vt:lpstr>
      <vt:lpstr>上节回顾</vt:lpstr>
      <vt:lpstr>PKI是什么？</vt:lpstr>
      <vt:lpstr>机密性(保密性)</vt:lpstr>
      <vt:lpstr>如何得到公钥</vt:lpstr>
      <vt:lpstr>传递公钥</vt:lpstr>
      <vt:lpstr>发布公钥</vt:lpstr>
      <vt:lpstr>权威、可信的第三方</vt:lpstr>
      <vt:lpstr>公开的方式</vt:lpstr>
      <vt:lpstr>引入CA</vt:lpstr>
      <vt:lpstr>安全需求</vt:lpstr>
      <vt:lpstr>身份鉴别</vt:lpstr>
      <vt:lpstr>数据源鉴别</vt:lpstr>
      <vt:lpstr>得到公钥</vt:lpstr>
      <vt:lpstr>鉴别的需求</vt:lpstr>
      <vt:lpstr>完整性</vt:lpstr>
      <vt:lpstr>非否认</vt:lpstr>
      <vt:lpstr>各种安全服务的共同需求</vt:lpstr>
      <vt:lpstr>CA—Certification Authority</vt:lpstr>
      <vt:lpstr>最简单的PKI结构</vt:lpstr>
      <vt:lpstr>最简单的PKI系统工作流程</vt:lpstr>
      <vt:lpstr>区分订户Subscriber和用户User</vt:lpstr>
      <vt:lpstr>证书签发前的信息审查</vt:lpstr>
      <vt:lpstr>信息审查的系统解决方案</vt:lpstr>
      <vt:lpstr>RA－Registration Authority</vt:lpstr>
      <vt:lpstr>PKI结构－CA和RA</vt:lpstr>
      <vt:lpstr>引入RA</vt:lpstr>
      <vt:lpstr>RA系统</vt:lpstr>
      <vt:lpstr>RA与CA的通信</vt:lpstr>
      <vt:lpstr>相应的初始化流程</vt:lpstr>
      <vt:lpstr>相应的服务流程</vt:lpstr>
      <vt:lpstr>更大量的用户</vt:lpstr>
      <vt:lpstr>CA分层</vt:lpstr>
      <vt:lpstr>图示</vt:lpstr>
      <vt:lpstr>根CA与子CA</vt:lpstr>
      <vt:lpstr>CA分级</vt:lpstr>
      <vt:lpstr>相应的初始化流程</vt:lpstr>
      <vt:lpstr>相应的服务流程</vt:lpstr>
      <vt:lpstr>证书发布</vt:lpstr>
      <vt:lpstr>最简单的发布方式</vt:lpstr>
      <vt:lpstr>证书发布的需求</vt:lpstr>
      <vt:lpstr>CA的负担</vt:lpstr>
      <vt:lpstr>Repository</vt:lpstr>
      <vt:lpstr>资料库应该支持的协议</vt:lpstr>
      <vt:lpstr>分布式资料库</vt:lpstr>
      <vt:lpstr>更为完整的PKI系统结构</vt:lpstr>
      <vt:lpstr>证书撤销</vt:lpstr>
      <vt:lpstr>RA接收撤销信息</vt:lpstr>
      <vt:lpstr>撤销流程</vt:lpstr>
      <vt:lpstr>公开撤销信息</vt:lpstr>
      <vt:lpstr>撤销信息公开的安全需求</vt:lpstr>
      <vt:lpstr>CRL的签发</vt:lpstr>
      <vt:lpstr>CRL的发布</vt:lpstr>
      <vt:lpstr>签发CRL的负担</vt:lpstr>
      <vt:lpstr>安全要求</vt:lpstr>
      <vt:lpstr>CRL Issuer</vt:lpstr>
      <vt:lpstr>专门的CRL Issuer</vt:lpstr>
      <vt:lpstr>CRL Issuer的证书</vt:lpstr>
      <vt:lpstr>更进一步的结构</vt:lpstr>
      <vt:lpstr>撤销信息的使用方法</vt:lpstr>
      <vt:lpstr>CRL的局限性</vt:lpstr>
      <vt:lpstr>撤销信息的延迟</vt:lpstr>
      <vt:lpstr>撤销信息的庞大</vt:lpstr>
      <vt:lpstr>OCSP</vt:lpstr>
      <vt:lpstr>OCSP响应</vt:lpstr>
      <vt:lpstr>关于OCSP的说明</vt:lpstr>
      <vt:lpstr>PKI系统基本结构图</vt:lpstr>
      <vt:lpstr>PKI系统组件</vt:lpstr>
      <vt:lpstr>PKI的最基本服务流程</vt:lpstr>
      <vt:lpstr>PowerPoint 演示文稿</vt:lpstr>
      <vt:lpstr>PKI的最基本应用流程</vt:lpstr>
      <vt:lpstr>PKI Public Key infrastructure ——基础设施</vt:lpstr>
      <vt:lpstr>PKI技术-数字证书基本结构  </vt:lpstr>
      <vt:lpstr>证书中应该包含什么</vt:lpstr>
      <vt:lpstr>证书中还应该包含什么</vt:lpstr>
      <vt:lpstr>最基本的证书包括</vt:lpstr>
      <vt:lpstr>证书持有者名称和CA名称</vt:lpstr>
      <vt:lpstr>如何表示证书持有者和CA</vt:lpstr>
      <vt:lpstr>如何表示证书持有者和CA</vt:lpstr>
      <vt:lpstr>X.500 DN的好处</vt:lpstr>
      <vt:lpstr>信息发生变化</vt:lpstr>
      <vt:lpstr>证书有效期</vt:lpstr>
      <vt:lpstr>证书包含信息</vt:lpstr>
      <vt:lpstr>管理需要   方便证书撤销</vt:lpstr>
      <vt:lpstr>证书基本结构</vt:lpstr>
      <vt:lpstr>证书示例</vt:lpstr>
      <vt:lpstr>X.509版本1</vt:lpstr>
      <vt:lpstr>证书扩展Certificate Extension</vt:lpstr>
      <vt:lpstr>证书扩展的基本格式</vt:lpstr>
      <vt:lpstr>X.509版本3</vt:lpstr>
      <vt:lpstr>证书信息表示</vt:lpstr>
      <vt:lpstr>不统一的信息表示带来问题</vt:lpstr>
      <vt:lpstr>必须使用统一的方法</vt:lpstr>
      <vt:lpstr>ITU-T X.500</vt:lpstr>
      <vt:lpstr>THE END</vt:lpstr>
    </vt:vector>
  </TitlesOfParts>
  <Company>Lois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PKI的密码学基础</dc:title>
  <dc:creator>Lin Jingqiang</dc:creator>
  <cp:lastModifiedBy>李浩宇</cp:lastModifiedBy>
  <cp:revision>2847</cp:revision>
  <dcterms:created xsi:type="dcterms:W3CDTF">2024-01-09T09:01:09Z</dcterms:created>
  <dcterms:modified xsi:type="dcterms:W3CDTF">2024-01-09T09:01:09Z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18368FB3036015AE43D89B65CE0363E8_42</vt:lpwstr>
  </property>
  <property fmtid="{D5CDD505-2E9C-101B-9397-08002B2CF9AE}" pid="3" name="KSOProductBuildVer">
    <vt:lpwstr>2052-6.4.0.8550</vt:lpwstr>
  </property>
</Properties>
</file>