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97"/>
  </p:handoutMasterIdLst>
  <p:sldIdLst>
    <p:sldId id="256" r:id="rId3"/>
    <p:sldId id="398" r:id="rId4"/>
    <p:sldId id="399" r:id="rId6"/>
    <p:sldId id="401" r:id="rId7"/>
    <p:sldId id="403" r:id="rId8"/>
    <p:sldId id="404" r:id="rId9"/>
    <p:sldId id="425" r:id="rId10"/>
    <p:sldId id="446" r:id="rId11"/>
    <p:sldId id="426" r:id="rId12"/>
    <p:sldId id="405" r:id="rId13"/>
    <p:sldId id="406" r:id="rId14"/>
    <p:sldId id="447" r:id="rId15"/>
    <p:sldId id="427" r:id="rId16"/>
    <p:sldId id="445" r:id="rId17"/>
    <p:sldId id="428" r:id="rId18"/>
    <p:sldId id="467" r:id="rId19"/>
    <p:sldId id="448" r:id="rId20"/>
    <p:sldId id="449" r:id="rId21"/>
    <p:sldId id="407" r:id="rId22"/>
    <p:sldId id="430" r:id="rId23"/>
    <p:sldId id="444" r:id="rId24"/>
    <p:sldId id="451" r:id="rId25"/>
    <p:sldId id="452" r:id="rId26"/>
    <p:sldId id="453" r:id="rId27"/>
    <p:sldId id="441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3" r:id="rId38"/>
    <p:sldId id="464" r:id="rId39"/>
    <p:sldId id="465" r:id="rId40"/>
    <p:sldId id="466" r:id="rId41"/>
    <p:sldId id="468" r:id="rId42"/>
    <p:sldId id="469" r:id="rId43"/>
    <p:sldId id="429" r:id="rId44"/>
    <p:sldId id="470" r:id="rId45"/>
    <p:sldId id="479" r:id="rId46"/>
    <p:sldId id="442" r:id="rId47"/>
    <p:sldId id="472" r:id="rId48"/>
    <p:sldId id="574" r:id="rId49"/>
    <p:sldId id="473" r:id="rId50"/>
    <p:sldId id="474" r:id="rId51"/>
    <p:sldId id="475" r:id="rId52"/>
    <p:sldId id="476" r:id="rId53"/>
    <p:sldId id="477" r:id="rId54"/>
    <p:sldId id="478" r:id="rId55"/>
    <p:sldId id="480" r:id="rId56"/>
    <p:sldId id="481" r:id="rId57"/>
    <p:sldId id="486" r:id="rId58"/>
    <p:sldId id="482" r:id="rId59"/>
    <p:sldId id="487" r:id="rId60"/>
    <p:sldId id="488" r:id="rId61"/>
    <p:sldId id="489" r:id="rId62"/>
    <p:sldId id="483" r:id="rId63"/>
    <p:sldId id="490" r:id="rId64"/>
    <p:sldId id="491" r:id="rId65"/>
    <p:sldId id="484" r:id="rId66"/>
    <p:sldId id="492" r:id="rId67"/>
    <p:sldId id="493" r:id="rId68"/>
    <p:sldId id="494" r:id="rId69"/>
    <p:sldId id="485" r:id="rId70"/>
    <p:sldId id="495" r:id="rId71"/>
    <p:sldId id="498" r:id="rId72"/>
    <p:sldId id="501" r:id="rId73"/>
    <p:sldId id="499" r:id="rId74"/>
    <p:sldId id="500" r:id="rId75"/>
    <p:sldId id="497" r:id="rId76"/>
    <p:sldId id="502" r:id="rId77"/>
    <p:sldId id="503" r:id="rId78"/>
    <p:sldId id="513" r:id="rId79"/>
    <p:sldId id="505" r:id="rId80"/>
    <p:sldId id="471" r:id="rId81"/>
    <p:sldId id="506" r:id="rId82"/>
    <p:sldId id="507" r:id="rId83"/>
    <p:sldId id="509" r:id="rId84"/>
    <p:sldId id="510" r:id="rId85"/>
    <p:sldId id="511" r:id="rId86"/>
    <p:sldId id="512" r:id="rId87"/>
    <p:sldId id="508" r:id="rId88"/>
    <p:sldId id="432" r:id="rId89"/>
    <p:sldId id="433" r:id="rId90"/>
    <p:sldId id="434" r:id="rId91"/>
    <p:sldId id="435" r:id="rId92"/>
    <p:sldId id="436" r:id="rId93"/>
    <p:sldId id="439" r:id="rId94"/>
    <p:sldId id="440" r:id="rId95"/>
    <p:sldId id="575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qx" initials="w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3" autoAdjust="0"/>
    <p:restoredTop sz="98701" autoAdjust="0"/>
  </p:normalViewPr>
  <p:slideViewPr>
    <p:cSldViewPr showGuides="1">
      <p:cViewPr varScale="1">
        <p:scale>
          <a:sx n="111" d="100"/>
          <a:sy n="111" d="100"/>
        </p:scale>
        <p:origin x="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handoutMaster" Target="handoutMasters/handoutMaster1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1" Type="http://schemas.openxmlformats.org/officeDocument/2006/relationships/commentAuthors" Target="commentAuthors.xml"/><Relationship Id="rId100" Type="http://schemas.openxmlformats.org/officeDocument/2006/relationships/tableStyles" Target="tableStyle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83" Type="http://schemas.openxmlformats.org/officeDocument/2006/relationships/slide" Target="slides/slide90.xml"/><Relationship Id="rId82" Type="http://schemas.openxmlformats.org/officeDocument/2006/relationships/slide" Target="slides/slide86.xml"/><Relationship Id="rId81" Type="http://schemas.openxmlformats.org/officeDocument/2006/relationships/slide" Target="slides/slide85.xml"/><Relationship Id="rId80" Type="http://schemas.openxmlformats.org/officeDocument/2006/relationships/slide" Target="slides/slide82.xml"/><Relationship Id="rId8" Type="http://schemas.openxmlformats.org/officeDocument/2006/relationships/slide" Target="slides/slide8.xml"/><Relationship Id="rId79" Type="http://schemas.openxmlformats.org/officeDocument/2006/relationships/slide" Target="slides/slide81.xml"/><Relationship Id="rId78" Type="http://schemas.openxmlformats.org/officeDocument/2006/relationships/slide" Target="slides/slide80.xml"/><Relationship Id="rId77" Type="http://schemas.openxmlformats.org/officeDocument/2006/relationships/slide" Target="slides/slide79.xml"/><Relationship Id="rId76" Type="http://schemas.openxmlformats.org/officeDocument/2006/relationships/slide" Target="slides/slide78.xml"/><Relationship Id="rId75" Type="http://schemas.openxmlformats.org/officeDocument/2006/relationships/slide" Target="slides/slide77.xml"/><Relationship Id="rId74" Type="http://schemas.openxmlformats.org/officeDocument/2006/relationships/slide" Target="slides/slide75.xml"/><Relationship Id="rId73" Type="http://schemas.openxmlformats.org/officeDocument/2006/relationships/slide" Target="slides/slide74.xml"/><Relationship Id="rId72" Type="http://schemas.openxmlformats.org/officeDocument/2006/relationships/slide" Target="slides/slide73.xml"/><Relationship Id="rId71" Type="http://schemas.openxmlformats.org/officeDocument/2006/relationships/slide" Target="slides/slide72.xml"/><Relationship Id="rId70" Type="http://schemas.openxmlformats.org/officeDocument/2006/relationships/slide" Target="slides/slide71.xml"/><Relationship Id="rId7" Type="http://schemas.openxmlformats.org/officeDocument/2006/relationships/slide" Target="slides/slide7.xml"/><Relationship Id="rId69" Type="http://schemas.openxmlformats.org/officeDocument/2006/relationships/slide" Target="slides/slide70.xml"/><Relationship Id="rId68" Type="http://schemas.openxmlformats.org/officeDocument/2006/relationships/slide" Target="slides/slide69.xml"/><Relationship Id="rId67" Type="http://schemas.openxmlformats.org/officeDocument/2006/relationships/slide" Target="slides/slide68.xml"/><Relationship Id="rId66" Type="http://schemas.openxmlformats.org/officeDocument/2006/relationships/slide" Target="slides/slide67.xml"/><Relationship Id="rId65" Type="http://schemas.openxmlformats.org/officeDocument/2006/relationships/slide" Target="slides/slide66.xml"/><Relationship Id="rId64" Type="http://schemas.openxmlformats.org/officeDocument/2006/relationships/slide" Target="slides/slide65.xml"/><Relationship Id="rId63" Type="http://schemas.openxmlformats.org/officeDocument/2006/relationships/slide" Target="slides/slide64.xml"/><Relationship Id="rId62" Type="http://schemas.openxmlformats.org/officeDocument/2006/relationships/slide" Target="slides/slide63.xml"/><Relationship Id="rId61" Type="http://schemas.openxmlformats.org/officeDocument/2006/relationships/slide" Target="slides/slide62.xml"/><Relationship Id="rId60" Type="http://schemas.openxmlformats.org/officeDocument/2006/relationships/slide" Target="slides/slide61.xml"/><Relationship Id="rId6" Type="http://schemas.openxmlformats.org/officeDocument/2006/relationships/slide" Target="slides/slide6.xml"/><Relationship Id="rId59" Type="http://schemas.openxmlformats.org/officeDocument/2006/relationships/slide" Target="slides/slide60.xml"/><Relationship Id="rId58" Type="http://schemas.openxmlformats.org/officeDocument/2006/relationships/slide" Target="slides/slide59.xml"/><Relationship Id="rId57" Type="http://schemas.openxmlformats.org/officeDocument/2006/relationships/slide" Target="slides/slide58.xml"/><Relationship Id="rId56" Type="http://schemas.openxmlformats.org/officeDocument/2006/relationships/slide" Target="slides/slide57.xml"/><Relationship Id="rId55" Type="http://schemas.openxmlformats.org/officeDocument/2006/relationships/slide" Target="slides/slide56.xml"/><Relationship Id="rId54" Type="http://schemas.openxmlformats.org/officeDocument/2006/relationships/slide" Target="slides/slide55.xml"/><Relationship Id="rId53" Type="http://schemas.openxmlformats.org/officeDocument/2006/relationships/slide" Target="slides/slide54.xml"/><Relationship Id="rId52" Type="http://schemas.openxmlformats.org/officeDocument/2006/relationships/slide" Target="slides/slide53.xml"/><Relationship Id="rId51" Type="http://schemas.openxmlformats.org/officeDocument/2006/relationships/slide" Target="slides/slide52.xml"/><Relationship Id="rId50" Type="http://schemas.openxmlformats.org/officeDocument/2006/relationships/slide" Target="slides/slide51.xml"/><Relationship Id="rId5" Type="http://schemas.openxmlformats.org/officeDocument/2006/relationships/slide" Target="slides/slide5.xml"/><Relationship Id="rId49" Type="http://schemas.openxmlformats.org/officeDocument/2006/relationships/slide" Target="slides/slide50.xml"/><Relationship Id="rId48" Type="http://schemas.openxmlformats.org/officeDocument/2006/relationships/slide" Target="slides/slide49.xml"/><Relationship Id="rId47" Type="http://schemas.openxmlformats.org/officeDocument/2006/relationships/slide" Target="slides/slide48.xml"/><Relationship Id="rId46" Type="http://schemas.openxmlformats.org/officeDocument/2006/relationships/slide" Target="slides/slide47.xml"/><Relationship Id="rId45" Type="http://schemas.openxmlformats.org/officeDocument/2006/relationships/slide" Target="slides/slide45.xml"/><Relationship Id="rId44" Type="http://schemas.openxmlformats.org/officeDocument/2006/relationships/slide" Target="slides/slide44.xml"/><Relationship Id="rId43" Type="http://schemas.openxmlformats.org/officeDocument/2006/relationships/slide" Target="slides/slide43.xml"/><Relationship Id="rId42" Type="http://schemas.openxmlformats.org/officeDocument/2006/relationships/slide" Target="slides/slide42.xml"/><Relationship Id="rId41" Type="http://schemas.openxmlformats.org/officeDocument/2006/relationships/slide" Target="slides/slide41.xml"/><Relationship Id="rId40" Type="http://schemas.openxmlformats.org/officeDocument/2006/relationships/slide" Target="slides/slide40.xml"/><Relationship Id="rId4" Type="http://schemas.openxmlformats.org/officeDocument/2006/relationships/slide" Target="slides/slide4.xml"/><Relationship Id="rId39" Type="http://schemas.openxmlformats.org/officeDocument/2006/relationships/slide" Target="slides/slide39.xml"/><Relationship Id="rId38" Type="http://schemas.openxmlformats.org/officeDocument/2006/relationships/slide" Target="slides/slide38.xml"/><Relationship Id="rId37" Type="http://schemas.openxmlformats.org/officeDocument/2006/relationships/slide" Target="slides/slide37.xml"/><Relationship Id="rId36" Type="http://schemas.openxmlformats.org/officeDocument/2006/relationships/slide" Target="slides/slide36.xml"/><Relationship Id="rId35" Type="http://schemas.openxmlformats.org/officeDocument/2006/relationships/slide" Target="slides/slide35.xml"/><Relationship Id="rId34" Type="http://schemas.openxmlformats.org/officeDocument/2006/relationships/slide" Target="slides/slide34.xml"/><Relationship Id="rId33" Type="http://schemas.openxmlformats.org/officeDocument/2006/relationships/slide" Target="slides/slide33.xml"/><Relationship Id="rId32" Type="http://schemas.openxmlformats.org/officeDocument/2006/relationships/slide" Target="slides/slide32.xml"/><Relationship Id="rId31" Type="http://schemas.openxmlformats.org/officeDocument/2006/relationships/slide" Target="slides/slide31.xml"/><Relationship Id="rId30" Type="http://schemas.openxmlformats.org/officeDocument/2006/relationships/slide" Target="slides/slide30.xml"/><Relationship Id="rId3" Type="http://schemas.openxmlformats.org/officeDocument/2006/relationships/slide" Target="slides/slide3.xml"/><Relationship Id="rId29" Type="http://schemas.openxmlformats.org/officeDocument/2006/relationships/slide" Target="slides/slide29.xml"/><Relationship Id="rId28" Type="http://schemas.openxmlformats.org/officeDocument/2006/relationships/slide" Target="slides/slide28.xml"/><Relationship Id="rId27" Type="http://schemas.openxmlformats.org/officeDocument/2006/relationships/slide" Target="slides/slide27.xml"/><Relationship Id="rId26" Type="http://schemas.openxmlformats.org/officeDocument/2006/relationships/slide" Target="slides/slide26.xml"/><Relationship Id="rId25" Type="http://schemas.openxmlformats.org/officeDocument/2006/relationships/slide" Target="slides/slide25.xml"/><Relationship Id="rId24" Type="http://schemas.openxmlformats.org/officeDocument/2006/relationships/slide" Target="slides/slide24.xml"/><Relationship Id="rId23" Type="http://schemas.openxmlformats.org/officeDocument/2006/relationships/slide" Target="slides/slide23.xml"/><Relationship Id="rId22" Type="http://schemas.openxmlformats.org/officeDocument/2006/relationships/slide" Target="slides/slide22.xml"/><Relationship Id="rId21" Type="http://schemas.openxmlformats.org/officeDocument/2006/relationships/slide" Target="slides/slide21.xml"/><Relationship Id="rId20" Type="http://schemas.openxmlformats.org/officeDocument/2006/relationships/slide" Target="slides/slide20.xml"/><Relationship Id="rId2" Type="http://schemas.openxmlformats.org/officeDocument/2006/relationships/slide" Target="slides/slide2.xml"/><Relationship Id="rId19" Type="http://schemas.openxmlformats.org/officeDocument/2006/relationships/slide" Target="slides/slide19.xml"/><Relationship Id="rId18" Type="http://schemas.openxmlformats.org/officeDocument/2006/relationships/slide" Target="slides/slide18.xml"/><Relationship Id="rId17" Type="http://schemas.openxmlformats.org/officeDocument/2006/relationships/slide" Target="slides/slide17.xml"/><Relationship Id="rId16" Type="http://schemas.openxmlformats.org/officeDocument/2006/relationships/slide" Target="slides/slide16.xml"/><Relationship Id="rId15" Type="http://schemas.openxmlformats.org/officeDocument/2006/relationships/slide" Target="slides/slide15.xml"/><Relationship Id="rId14" Type="http://schemas.openxmlformats.org/officeDocument/2006/relationships/slide" Target="slides/slide14.xml"/><Relationship Id="rId13" Type="http://schemas.openxmlformats.org/officeDocument/2006/relationships/slide" Target="slides/slide13.xml"/><Relationship Id="rId12" Type="http://schemas.openxmlformats.org/officeDocument/2006/relationships/slide" Target="slides/slide12.xml"/><Relationship Id="rId11" Type="http://schemas.openxmlformats.org/officeDocument/2006/relationships/slide" Target="slides/slide11.xml"/><Relationship Id="rId10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3F7FEB05-C607-4EB2-8C67-81FD4BF5865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1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A9D37A5E-5B01-4D47-A4B6-D2F3399C36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fffff  </a:t>
            </a:r>
            <a:r>
              <a:rPr lang="zh-CN" altLang="en-US" dirty="0"/>
              <a:t>下面是基本数据类型</a:t>
            </a:r>
            <a:r>
              <a:rPr lang="en-US" altLang="zh-CN" dirty="0"/>
              <a:t> 40</a:t>
            </a:r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37A5E-5B01-4D47-A4B6-D2F3399C36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37A5E-5B01-4D47-A4B6-D2F3399C36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37A5E-5B01-4D47-A4B6-D2F3399C36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37A5E-5B01-4D47-A4B6-D2F3399C36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37A5E-5B01-4D47-A4B6-D2F3399C36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fffffffffffff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85975-4590-49C0-8626-97F33AE54455}" type="slidenum">
              <a:rPr lang="zh-CN" altLang="en-US" smtClean="0"/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19AA9-E42E-4AFF-A878-C8204238B82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9D95E-7425-4AFD-B256-2A42CA1EE3A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60000"/>
              <a:buFont typeface="Wingdings" panose="05000000000000000000" pitchFamily="2" charset="2"/>
              <a:buChar char="l"/>
              <a:defRPr sz="28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28A88F-BA04-4140-95CC-42519426FDED}" type="slidenum">
              <a:rPr lang="zh-CN" altLang="en-US" smtClean="0"/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20BDB-47ED-4C88-B22F-1517AE208EE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1ABA1-80D5-4A89-BEA1-8F7D9B02267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128D7-5873-4908-8E63-A6EF5AA4754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FF490-4BB2-4F76-8572-2EF9EE61B52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49AC38A-7DD7-4ECA-8884-0995794A640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10927-1542-453F-8A70-E926B7C807D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69D95E-7425-4AFD-B256-2A42CA1EE3A9}" type="slidenum">
              <a:rPr lang="zh-CN" altLang="en-US" smtClean="0"/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3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6.bin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7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8.bin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png"/><Relationship Id="rId1" Type="http://schemas.openxmlformats.org/officeDocument/2006/relationships/oleObject" Target="../embeddings/oleObject9.bin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12.bin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13.bin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oleObject" Target="../embeddings/oleObject14.bin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7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  <a:t>PKI</a:t>
            </a:r>
            <a:r>
              <a:rPr lang="zh-CN" altLang="en-US" sz="5400" dirty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  <a:t>技术</a:t>
            </a:r>
            <a:r>
              <a:rPr lang="en-US" altLang="zh-CN" sz="5400" dirty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  <a:t>-</a:t>
            </a:r>
            <a:r>
              <a:rPr lang="zh-CN" altLang="en-US" sz="5400" dirty="0" smtClean="0">
                <a:ea typeface="宋体" pitchFamily="2" charset="-122"/>
              </a:rPr>
              <a:t>数字证书编码</a:t>
            </a:r>
            <a:br>
              <a:rPr lang="en-US" altLang="zh-CN" sz="5400" dirty="0" smtClean="0">
                <a:ea typeface="宋体" pitchFamily="2" charset="-122"/>
              </a:rPr>
            </a:br>
            <a:r>
              <a:rPr lang="zh-CN" altLang="en-US" sz="4800" dirty="0">
                <a:solidFill>
                  <a:srgbClr val="000000">
                    <a:lumMod val="65000"/>
                    <a:lumOff val="35000"/>
                  </a:srgbClr>
                </a:solidFill>
                <a:ea typeface="宋体" pitchFamily="2" charset="-122"/>
              </a:rPr>
              <a:t>网络认证</a:t>
            </a:r>
            <a:r>
              <a:rPr lang="zh-CN" altLang="en-US" sz="4800" dirty="0" smtClean="0">
                <a:solidFill>
                  <a:srgbClr val="000000">
                    <a:lumMod val="65000"/>
                    <a:lumOff val="35000"/>
                  </a:srgbClr>
                </a:solidFill>
                <a:ea typeface="宋体" pitchFamily="2" charset="-122"/>
              </a:rPr>
              <a:t>技术</a:t>
            </a:r>
            <a:br>
              <a:rPr lang="en-US" altLang="zh-CN" sz="5400" dirty="0" smtClean="0">
                <a:ea typeface="宋体" pitchFamily="2" charset="-122"/>
              </a:rPr>
            </a:br>
            <a:endParaRPr lang="zh-CN" altLang="en-US" sz="5400" dirty="0" smtClean="0">
              <a:ea typeface="宋体" pitchFamily="2" charset="-122"/>
            </a:endParaRPr>
          </a:p>
        </p:txBody>
      </p:sp>
      <p:sp>
        <p:nvSpPr>
          <p:cNvPr id="6031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描述证书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dirty="0" smtClean="0">
                <a:ea typeface="宋体" pitchFamily="2" charset="-122"/>
              </a:rPr>
              <a:t>ASN.1</a:t>
            </a:r>
            <a:r>
              <a:rPr lang="zh-CN" altLang="en-US" dirty="0" smtClean="0">
                <a:ea typeface="宋体" pitchFamily="2" charset="-122"/>
              </a:rPr>
              <a:t>描述“</a:t>
            </a:r>
            <a:r>
              <a:rPr lang="en-US" altLang="zh-CN" dirty="0" smtClean="0">
                <a:ea typeface="宋体" pitchFamily="2" charset="-122"/>
              </a:rPr>
              <a:t>X.509</a:t>
            </a:r>
            <a:r>
              <a:rPr lang="zh-CN" altLang="en-US" dirty="0" smtClean="0">
                <a:ea typeface="宋体" pitchFamily="2" charset="-122"/>
              </a:rPr>
              <a:t>数字证书”这种数据结构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无歧义的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示例如下：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tbs</a:t>
            </a:r>
            <a:r>
              <a:rPr lang="en-US" altLang="zh-CN" dirty="0" smtClean="0">
                <a:ea typeface="宋体" pitchFamily="2" charset="-122"/>
              </a:rPr>
              <a:t> = to be signed)</a:t>
            </a:r>
            <a:endParaRPr lang="zh-CN" altLang="en-US" dirty="0" smtClean="0">
              <a:ea typeface="宋体" pitchFamily="2" charset="-122"/>
            </a:endParaRPr>
          </a:p>
          <a:p>
            <a:pPr marL="201295" lvl="1" indent="0" eaLnBrk="1" hangingPunct="1">
              <a:buNone/>
            </a:pPr>
            <a:r>
              <a:rPr lang="en-US" altLang="zh-CN" dirty="0" smtClean="0">
                <a:ea typeface="宋体" pitchFamily="2" charset="-122"/>
              </a:rPr>
              <a:t>Certificate  ::=  SEQUENCE  {</a:t>
            </a:r>
            <a:endParaRPr lang="en-US" altLang="zh-CN" dirty="0" smtClean="0">
              <a:ea typeface="宋体" pitchFamily="2" charset="-122"/>
            </a:endParaRPr>
          </a:p>
          <a:p>
            <a:pPr marL="384175" lvl="2" indent="0" eaLnBrk="1" hangingPunct="1">
              <a:buNone/>
            </a:pPr>
            <a:r>
              <a:rPr lang="en-US" altLang="zh-CN" sz="2400" dirty="0" smtClean="0">
                <a:ea typeface="宋体" pitchFamily="2" charset="-122"/>
              </a:rPr>
              <a:t>      </a:t>
            </a:r>
            <a:r>
              <a:rPr lang="en-US" altLang="zh-CN" sz="2400" dirty="0" err="1" smtClean="0">
                <a:ea typeface="宋体" pitchFamily="2" charset="-122"/>
              </a:rPr>
              <a:t>tbsCertificate</a:t>
            </a:r>
            <a:r>
              <a:rPr lang="en-US" altLang="zh-CN" sz="2400" dirty="0" smtClean="0">
                <a:ea typeface="宋体" pitchFamily="2" charset="-122"/>
              </a:rPr>
              <a:t>       	</a:t>
            </a:r>
            <a:r>
              <a:rPr lang="en-US" altLang="zh-CN" sz="2400" dirty="0" err="1" smtClean="0">
                <a:ea typeface="宋体" pitchFamily="2" charset="-122"/>
              </a:rPr>
              <a:t>TBSCertificate</a:t>
            </a:r>
            <a:r>
              <a:rPr lang="en-US" altLang="zh-CN" sz="2400" dirty="0" smtClean="0">
                <a:ea typeface="宋体" pitchFamily="2" charset="-122"/>
              </a:rPr>
              <a:t>,</a:t>
            </a:r>
            <a:endParaRPr lang="en-US" altLang="zh-CN" sz="2400" dirty="0" smtClean="0">
              <a:ea typeface="宋体" pitchFamily="2" charset="-122"/>
            </a:endParaRPr>
          </a:p>
          <a:p>
            <a:pPr marL="384175" lvl="2" indent="0" eaLnBrk="1" hangingPunct="1">
              <a:buNone/>
            </a:pPr>
            <a:r>
              <a:rPr lang="en-US" altLang="zh-CN" sz="2400" dirty="0" smtClean="0">
                <a:ea typeface="宋体" pitchFamily="2" charset="-122"/>
              </a:rPr>
              <a:t>      </a:t>
            </a:r>
            <a:r>
              <a:rPr lang="en-US" altLang="zh-CN" sz="2400" dirty="0" err="1" smtClean="0">
                <a:ea typeface="宋体" pitchFamily="2" charset="-122"/>
              </a:rPr>
              <a:t>signatureAlgorithm</a:t>
            </a:r>
            <a:r>
              <a:rPr lang="en-US" altLang="zh-CN" sz="2400" dirty="0" smtClean="0">
                <a:ea typeface="宋体" pitchFamily="2" charset="-122"/>
              </a:rPr>
              <a:t>   	</a:t>
            </a:r>
            <a:r>
              <a:rPr lang="en-US" altLang="zh-CN" sz="2400" dirty="0" err="1" smtClean="0">
                <a:ea typeface="宋体" pitchFamily="2" charset="-122"/>
              </a:rPr>
              <a:t>AlgorithmIdentifier</a:t>
            </a:r>
            <a:r>
              <a:rPr lang="en-US" altLang="zh-CN" sz="2400" dirty="0" smtClean="0">
                <a:ea typeface="宋体" pitchFamily="2" charset="-122"/>
              </a:rPr>
              <a:t>,</a:t>
            </a:r>
            <a:endParaRPr lang="en-US" altLang="zh-CN" sz="2400" dirty="0" smtClean="0">
              <a:ea typeface="宋体" pitchFamily="2" charset="-122"/>
            </a:endParaRPr>
          </a:p>
          <a:p>
            <a:pPr marL="384175" lvl="2" indent="0" eaLnBrk="1" hangingPunct="1">
              <a:buNone/>
            </a:pPr>
            <a:r>
              <a:rPr lang="en-US" altLang="zh-CN" sz="2400" dirty="0" smtClean="0">
                <a:ea typeface="宋体" pitchFamily="2" charset="-122"/>
              </a:rPr>
              <a:t>      </a:t>
            </a:r>
            <a:r>
              <a:rPr lang="en-US" altLang="zh-CN" sz="2400" dirty="0" err="1" smtClean="0">
                <a:ea typeface="宋体" pitchFamily="2" charset="-122"/>
              </a:rPr>
              <a:t>signatureValue</a:t>
            </a:r>
            <a:r>
              <a:rPr lang="en-US" altLang="zh-CN" sz="2400" dirty="0" smtClean="0">
                <a:ea typeface="宋体" pitchFamily="2" charset="-122"/>
              </a:rPr>
              <a:t>       	BIT STRING  }</a:t>
            </a:r>
            <a:endParaRPr lang="en-US" altLang="zh-CN" sz="2400" dirty="0" smtClean="0">
              <a:ea typeface="宋体" pitchFamily="2" charset="-122"/>
            </a:endParaRPr>
          </a:p>
          <a:p>
            <a:pPr marL="384175" lvl="2" indent="0" eaLnBrk="1" hangingPunct="1"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 marL="384175" lvl="2" indent="0">
              <a:buNone/>
            </a:pPr>
            <a:r>
              <a:rPr lang="en-US" altLang="zh-CN" sz="2400" dirty="0" smtClean="0">
                <a:ea typeface="宋体" pitchFamily="2" charset="-122"/>
              </a:rPr>
              <a:t>C</a:t>
            </a:r>
            <a:r>
              <a:rPr lang="zh-CN" altLang="en-US" sz="2400" dirty="0" smtClean="0">
                <a:ea typeface="宋体" pitchFamily="2" charset="-122"/>
              </a:rPr>
              <a:t>语言：</a:t>
            </a:r>
            <a:endParaRPr lang="en-US" altLang="zh-CN" sz="2400" dirty="0" smtClean="0">
              <a:ea typeface="宋体" pitchFamily="2" charset="-122"/>
            </a:endParaRPr>
          </a:p>
          <a:p>
            <a:pPr marL="384175" lvl="2" indent="0">
              <a:buNone/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      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err="1" smtClean="0">
                <a:ea typeface="宋体" pitchFamily="2" charset="-122"/>
              </a:rPr>
              <a:t>typedef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 smtClean="0">
                <a:ea typeface="宋体" pitchFamily="2" charset="-122"/>
              </a:rPr>
              <a:t>struct</a:t>
            </a:r>
            <a:r>
              <a:rPr lang="en-US" altLang="zh-CN" sz="2400" dirty="0" smtClean="0">
                <a:ea typeface="宋体" pitchFamily="2" charset="-122"/>
              </a:rPr>
              <a:t> {</a:t>
            </a:r>
            <a:r>
              <a:rPr lang="en-US" altLang="zh-CN" sz="2400" dirty="0" err="1" smtClean="0">
                <a:ea typeface="宋体" pitchFamily="2" charset="-122"/>
              </a:rPr>
              <a:t>TBSCertificate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 smtClean="0">
                <a:ea typeface="宋体" pitchFamily="2" charset="-122"/>
              </a:rPr>
              <a:t>tbsCertificate</a:t>
            </a:r>
            <a:r>
              <a:rPr lang="en-US" altLang="zh-CN" sz="2400" dirty="0" smtClean="0">
                <a:ea typeface="宋体" pitchFamily="2" charset="-122"/>
              </a:rPr>
              <a:t>;</a:t>
            </a:r>
            <a:endParaRPr lang="en-US" altLang="zh-CN" sz="2400" dirty="0" smtClean="0">
              <a:ea typeface="宋体" pitchFamily="2" charset="-122"/>
            </a:endParaRPr>
          </a:p>
          <a:p>
            <a:pPr marL="384175" lvl="2" indent="0">
              <a:buNone/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AlgorithmIdentifier</a:t>
            </a:r>
            <a:r>
              <a:rPr lang="en-US" altLang="zh-CN" sz="2400" dirty="0" smtClean="0">
                <a:ea typeface="宋体" pitchFamily="2" charset="-122"/>
              </a:rPr>
              <a:t> 	 </a:t>
            </a:r>
            <a:r>
              <a:rPr lang="en-US" altLang="zh-CN" sz="2400" dirty="0" err="1" smtClean="0">
                <a:ea typeface="宋体" pitchFamily="2" charset="-122"/>
              </a:rPr>
              <a:t>signatureAlgorithm</a:t>
            </a:r>
            <a:r>
              <a:rPr lang="en-US" altLang="zh-CN" sz="2400" dirty="0" smtClean="0">
                <a:ea typeface="宋体" pitchFamily="2" charset="-122"/>
              </a:rPr>
              <a:t>;</a:t>
            </a:r>
            <a:endParaRPr lang="en-US" altLang="zh-CN" sz="2400" dirty="0" smtClean="0">
              <a:ea typeface="宋体" pitchFamily="2" charset="-122"/>
            </a:endParaRPr>
          </a:p>
          <a:p>
            <a:pPr marL="384175" lvl="2" indent="0">
              <a:buNone/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en-US" altLang="zh-CN" sz="2400" smtClean="0">
                <a:ea typeface="宋体" pitchFamily="2" charset="-122"/>
              </a:rPr>
              <a:t> BITSTRING</a:t>
            </a:r>
            <a:r>
              <a:rPr lang="en-US" altLang="zh-CN" sz="2400" dirty="0" smtClean="0">
                <a:ea typeface="宋体" pitchFamily="2" charset="-122"/>
              </a:rPr>
              <a:t>	 </a:t>
            </a:r>
            <a:r>
              <a:rPr lang="en-US" altLang="zh-CN" sz="2400" dirty="0" err="1" smtClean="0">
                <a:ea typeface="宋体" pitchFamily="2" charset="-122"/>
              </a:rPr>
              <a:t>signatureValue</a:t>
            </a:r>
            <a:r>
              <a:rPr lang="en-US" altLang="zh-CN" sz="2400" dirty="0" smtClean="0">
                <a:ea typeface="宋体" pitchFamily="2" charset="-122"/>
              </a:rPr>
              <a:t>; } Certificate;</a:t>
            </a:r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6338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C05A0B-99A9-4CF0-8BAB-8325F6763B3D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Certificate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3696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Certificate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::= 关键字，表示了数据结构的定义关系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SEQUENCE，</a:t>
            </a:r>
            <a:r>
              <a:rPr lang="zh-CN" altLang="en-US" dirty="0" smtClean="0">
                <a:ea typeface="宋体" pitchFamily="2" charset="-122"/>
              </a:rPr>
              <a:t>表示由若干数据项、有序地排列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Certificate</a:t>
            </a:r>
            <a:r>
              <a:rPr lang="zh-CN" altLang="en-US" dirty="0" smtClean="0">
                <a:ea typeface="宋体" pitchFamily="2" charset="-122"/>
              </a:rPr>
              <a:t>就是由3项数据</a:t>
            </a:r>
            <a:r>
              <a:rPr lang="zh-CN" altLang="en-US" b="1" dirty="0" smtClean="0">
                <a:solidFill>
                  <a:schemeClr val="hlink"/>
                </a:solidFill>
                <a:ea typeface="宋体" pitchFamily="2" charset="-122"/>
              </a:rPr>
              <a:t>有序</a:t>
            </a:r>
            <a:r>
              <a:rPr lang="zh-CN" altLang="en-US" dirty="0" smtClean="0">
                <a:ea typeface="宋体" pitchFamily="2" charset="-122"/>
              </a:rPr>
              <a:t>地排列而成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696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086622-667E-4E4C-A8A5-24CB6BEC2CE1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34519" y="4941168"/>
            <a:ext cx="612068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/>
              <a:t>Certificate  ::=  SEQUENCE  {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 smtClean="0"/>
              <a:t>tbsCertificate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TBSCertificate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signatureAlgorithm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AlgorithmIdentifier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signatureValue</a:t>
            </a:r>
            <a:r>
              <a:rPr lang="en-US" altLang="zh-CN" sz="2000" dirty="0"/>
              <a:t>       	</a:t>
            </a:r>
            <a:r>
              <a:rPr lang="en-US" altLang="zh-CN" sz="2000" dirty="0" smtClean="0"/>
              <a:t>	BIT </a:t>
            </a:r>
            <a:r>
              <a:rPr lang="en-US" altLang="zh-CN" sz="2000" dirty="0"/>
              <a:t>STRING  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变量与数据类型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444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SEQUENCE</a:t>
            </a:r>
            <a:r>
              <a:rPr lang="zh-CN" altLang="en-US" dirty="0" smtClean="0">
                <a:ea typeface="宋体" pitchFamily="2" charset="-122"/>
              </a:rPr>
              <a:t>中的3项数据再分别进行描述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变量</a:t>
            </a:r>
            <a:r>
              <a:rPr lang="en-US" altLang="zh-CN" dirty="0" err="1" smtClean="0">
                <a:ea typeface="宋体" pitchFamily="2" charset="-122"/>
              </a:rPr>
              <a:t>tbsCertificate</a:t>
            </a:r>
            <a:r>
              <a:rPr lang="en-US" altLang="zh-CN" dirty="0" smtClean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其数据类型是</a:t>
            </a:r>
            <a:r>
              <a:rPr lang="en-US" altLang="zh-CN" dirty="0" err="1" smtClean="0">
                <a:ea typeface="宋体" pitchFamily="2" charset="-122"/>
              </a:rPr>
              <a:t>TBSCertificate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变量</a:t>
            </a:r>
            <a:r>
              <a:rPr lang="en-US" altLang="zh-CN" dirty="0" err="1" smtClean="0">
                <a:ea typeface="宋体" pitchFamily="2" charset="-122"/>
              </a:rPr>
              <a:t>signatureAlgorithm</a:t>
            </a:r>
            <a:r>
              <a:rPr lang="en-US" altLang="zh-CN" dirty="0" smtClean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其数据类型是</a:t>
            </a:r>
            <a:r>
              <a:rPr lang="en-US" altLang="zh-CN" dirty="0" err="1" smtClean="0">
                <a:ea typeface="宋体" pitchFamily="2" charset="-122"/>
              </a:rPr>
              <a:t>AlgorithmIdentifier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变量</a:t>
            </a:r>
            <a:r>
              <a:rPr lang="en-US" altLang="zh-CN" dirty="0" err="1" smtClean="0">
                <a:ea typeface="宋体" pitchFamily="2" charset="-122"/>
              </a:rPr>
              <a:t>signatureValue</a:t>
            </a:r>
            <a:r>
              <a:rPr lang="en-US" altLang="zh-CN" dirty="0" smtClean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其数据类型是</a:t>
            </a:r>
            <a:r>
              <a:rPr lang="en-US" altLang="zh-CN" dirty="0" smtClean="0">
                <a:ea typeface="宋体" pitchFamily="2" charset="-122"/>
              </a:rPr>
              <a:t>BIT STRING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然后，再进一步对</a:t>
            </a:r>
            <a:r>
              <a:rPr lang="en-US" altLang="zh-CN" dirty="0" err="1" smtClean="0">
                <a:ea typeface="宋体" pitchFamily="2" charset="-122"/>
              </a:rPr>
              <a:t>TBSCertificate</a:t>
            </a:r>
            <a:r>
              <a:rPr lang="zh-CN" altLang="en-US" dirty="0" smtClean="0">
                <a:ea typeface="宋体" pitchFamily="2" charset="-122"/>
              </a:rPr>
              <a:t>等数据类型进行描述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444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3AB177-E0DF-4EDA-B030-7CDBF9E82051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4519" y="4941168"/>
            <a:ext cx="612068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/>
              <a:t>Certificate  ::=  SEQUENCE  {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 smtClean="0"/>
              <a:t>tbsCertificate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TBSCertificate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signatureAlgorithm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AlgorithmIdentifier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signatureValue</a:t>
            </a:r>
            <a:r>
              <a:rPr lang="en-US" altLang="zh-CN" sz="2000" dirty="0"/>
              <a:t>       	</a:t>
            </a:r>
            <a:r>
              <a:rPr lang="en-US" altLang="zh-CN" sz="2000" dirty="0" smtClean="0"/>
              <a:t>	BIT </a:t>
            </a:r>
            <a:r>
              <a:rPr lang="en-US" altLang="zh-CN" sz="2000" dirty="0"/>
              <a:t>STRING  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Certificate</a:t>
            </a:r>
            <a:r>
              <a:rPr lang="zh-CN" altLang="en-US" smtClean="0">
                <a:ea typeface="宋体" pitchFamily="2" charset="-122"/>
              </a:rPr>
              <a:t>的内部数据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126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tbsCertificate</a:t>
            </a:r>
            <a:r>
              <a:rPr lang="en-US" altLang="zh-CN" dirty="0" smtClean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证书内容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</a:rPr>
              <a:t>TBS－to</a:t>
            </a:r>
            <a:r>
              <a:rPr lang="en-US" altLang="zh-CN" dirty="0" smtClean="0">
                <a:ea typeface="宋体" pitchFamily="2" charset="-122"/>
              </a:rPr>
              <a:t> be signed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signatureAlgorithm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说明了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签名所用算法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signatureValue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签名结果，以</a:t>
            </a:r>
            <a:r>
              <a:rPr lang="en-US" altLang="zh-CN" dirty="0" smtClean="0">
                <a:ea typeface="宋体" pitchFamily="2" charset="-122"/>
              </a:rPr>
              <a:t>bit</a:t>
            </a:r>
            <a:r>
              <a:rPr lang="zh-CN" altLang="en-US" dirty="0" smtClean="0">
                <a:ea typeface="宋体" pitchFamily="2" charset="-122"/>
              </a:rPr>
              <a:t>串的形式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126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2AC982-58E8-4CFA-97CD-2750C8953C6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4519" y="4941168"/>
            <a:ext cx="612068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/>
              <a:t>Certificate  ::=  SEQUENCE  {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 smtClean="0"/>
              <a:t>tbsCertificate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TBSCertificate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signatureAlgorithm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AlgorithmIdentifier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signatureValue</a:t>
            </a:r>
            <a:r>
              <a:rPr lang="en-US" altLang="zh-CN" sz="2000" dirty="0"/>
              <a:t>       	</a:t>
            </a:r>
            <a:r>
              <a:rPr lang="en-US" altLang="zh-CN" sz="2000" dirty="0" smtClean="0"/>
              <a:t>	BIT </a:t>
            </a:r>
            <a:r>
              <a:rPr lang="en-US" altLang="zh-CN" sz="2000" dirty="0"/>
              <a:t>STRING  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BIT STRING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393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是</a:t>
            </a:r>
            <a:r>
              <a:rPr lang="en-US" altLang="zh-CN" dirty="0" smtClean="0">
                <a:ea typeface="宋体" pitchFamily="2" charset="-122"/>
              </a:rPr>
              <a:t>ASN.1</a:t>
            </a:r>
            <a:r>
              <a:rPr lang="zh-CN" altLang="en-US" dirty="0" smtClean="0">
                <a:ea typeface="宋体" pitchFamily="2" charset="-122"/>
              </a:rPr>
              <a:t>的基本数据类型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表示</a:t>
            </a:r>
            <a:r>
              <a:rPr lang="en-US" altLang="zh-CN" dirty="0" smtClean="0">
                <a:ea typeface="宋体" pitchFamily="2" charset="-122"/>
              </a:rPr>
              <a:t>bit</a:t>
            </a:r>
            <a:r>
              <a:rPr lang="zh-CN" altLang="en-US" dirty="0" smtClean="0">
                <a:ea typeface="宋体" pitchFamily="2" charset="-122"/>
              </a:rPr>
              <a:t>串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不需要再对</a:t>
            </a:r>
            <a:r>
              <a:rPr lang="en-US" altLang="zh-CN" dirty="0" smtClean="0">
                <a:ea typeface="宋体" pitchFamily="2" charset="-122"/>
              </a:rPr>
              <a:t>BIT STRING</a:t>
            </a:r>
            <a:r>
              <a:rPr lang="zh-CN" altLang="en-US" dirty="0" smtClean="0">
                <a:ea typeface="宋体" pitchFamily="2" charset="-122"/>
              </a:rPr>
              <a:t>进行说明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类似于</a:t>
            </a:r>
            <a:r>
              <a:rPr lang="en-US" altLang="zh-CN" dirty="0" smtClean="0">
                <a:ea typeface="宋体" pitchFamily="2" charset="-122"/>
              </a:rPr>
              <a:t>C/C++</a:t>
            </a:r>
            <a:r>
              <a:rPr lang="zh-CN" altLang="en-US" dirty="0" smtClean="0">
                <a:ea typeface="宋体" pitchFamily="2" charset="-122"/>
              </a:rPr>
              <a:t>语言中的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, char, long</a:t>
            </a:r>
            <a:r>
              <a:rPr lang="zh-CN" altLang="en-US" dirty="0" smtClean="0">
                <a:ea typeface="宋体" pitchFamily="2" charset="-122"/>
              </a:rPr>
              <a:t>等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393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3FB48-C4F1-4112-941B-C699F0B66868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4519" y="4941168"/>
            <a:ext cx="612068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/>
              <a:t>Certificate  ::=  SEQUENCE  {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 smtClean="0"/>
              <a:t>tbsCertificate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TBSCertificate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signatureAlgorithm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AlgorithmIdentifier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signatureValue</a:t>
            </a:r>
            <a:r>
              <a:rPr lang="en-US" altLang="zh-CN" sz="2000" dirty="0"/>
              <a:t>       	</a:t>
            </a:r>
            <a:r>
              <a:rPr lang="en-US" altLang="zh-CN" sz="2000" dirty="0" smtClean="0"/>
              <a:t>	BIT </a:t>
            </a:r>
            <a:r>
              <a:rPr lang="en-US" altLang="zh-CN" sz="2000" dirty="0"/>
              <a:t>STRING  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IDENTIFIER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14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AlgorithmIdentifier</a:t>
            </a:r>
            <a:r>
              <a:rPr lang="zh-CN" altLang="en-US" sz="2800" dirty="0" smtClean="0">
                <a:ea typeface="宋体" pitchFamily="2" charset="-122"/>
              </a:rPr>
              <a:t>由</a:t>
            </a:r>
            <a:r>
              <a:rPr lang="en-US" altLang="zh-CN" sz="2800" dirty="0" smtClean="0">
                <a:ea typeface="宋体" pitchFamily="2" charset="-122"/>
              </a:rPr>
              <a:t>algorithm</a:t>
            </a:r>
            <a:r>
              <a:rPr lang="zh-CN" altLang="en-US" sz="2800" dirty="0" smtClean="0">
                <a:ea typeface="宋体" pitchFamily="2" charset="-122"/>
              </a:rPr>
              <a:t>和</a:t>
            </a:r>
            <a:r>
              <a:rPr lang="en-US" altLang="zh-CN" sz="2800" dirty="0" smtClean="0">
                <a:ea typeface="宋体" pitchFamily="2" charset="-122"/>
              </a:rPr>
              <a:t>parameter</a:t>
            </a:r>
            <a:r>
              <a:rPr lang="zh-CN" altLang="en-US" sz="2800" dirty="0" smtClean="0">
                <a:ea typeface="宋体" pitchFamily="2" charset="-122"/>
              </a:rPr>
              <a:t>组成，按</a:t>
            </a:r>
            <a:r>
              <a:rPr lang="en-US" altLang="zh-CN" sz="2800" dirty="0" smtClean="0">
                <a:ea typeface="宋体" pitchFamily="2" charset="-122"/>
              </a:rPr>
              <a:t>SEQUENCE</a:t>
            </a:r>
            <a:r>
              <a:rPr lang="zh-CN" altLang="en-US" sz="2800" dirty="0" smtClean="0">
                <a:ea typeface="宋体" pitchFamily="2" charset="-122"/>
              </a:rPr>
              <a:t>的方式有序组合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变量</a:t>
            </a:r>
            <a:r>
              <a:rPr lang="en-US" altLang="zh-CN" sz="2400" dirty="0" smtClean="0">
                <a:ea typeface="宋体" pitchFamily="2" charset="-122"/>
              </a:rPr>
              <a:t>algorithm</a:t>
            </a:r>
            <a:r>
              <a:rPr lang="zh-CN" altLang="en-US" sz="2400" dirty="0" smtClean="0">
                <a:ea typeface="宋体" pitchFamily="2" charset="-122"/>
              </a:rPr>
              <a:t>是</a:t>
            </a:r>
            <a:r>
              <a:rPr lang="en-US" altLang="zh-CN" sz="2400" dirty="0" smtClean="0">
                <a:ea typeface="宋体" pitchFamily="2" charset="-122"/>
              </a:rPr>
              <a:t>OBJECT IDENTIFIER</a:t>
            </a:r>
            <a:r>
              <a:rPr lang="zh-CN" altLang="en-US" sz="2400" dirty="0" smtClean="0">
                <a:ea typeface="宋体" pitchFamily="2" charset="-122"/>
              </a:rPr>
              <a:t>类型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pitchFamily="2" charset="-122"/>
              </a:rPr>
              <a:t>简称</a:t>
            </a:r>
            <a:r>
              <a:rPr lang="en-US" altLang="zh-CN" sz="2000" dirty="0" smtClean="0">
                <a:ea typeface="宋体" pitchFamily="2" charset="-122"/>
              </a:rPr>
              <a:t>OID，</a:t>
            </a:r>
            <a:r>
              <a:rPr lang="zh-CN" altLang="en-US" sz="2000" dirty="0" smtClean="0">
                <a:ea typeface="宋体" pitchFamily="2" charset="-122"/>
              </a:rPr>
              <a:t>是</a:t>
            </a:r>
            <a:r>
              <a:rPr lang="en-US" altLang="zh-CN" sz="2000" dirty="0" smtClean="0">
                <a:ea typeface="宋体" pitchFamily="2" charset="-122"/>
              </a:rPr>
              <a:t>ASN.1</a:t>
            </a:r>
            <a:r>
              <a:rPr lang="zh-CN" altLang="en-US" sz="2000" dirty="0" smtClean="0">
                <a:ea typeface="宋体" pitchFamily="2" charset="-122"/>
              </a:rPr>
              <a:t>中的基本数据类型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4147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E5EB52-47A4-4EA8-ACC0-2D8B0CF7774C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4519" y="5273913"/>
            <a:ext cx="612068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Certificate  ::=  SEQUENCE  {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84175" lvl="2" indent="0" eaLnBrk="1" hangingPunct="1"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tbsCertificate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TBSCertificate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84175" lvl="2" indent="0" eaLnBrk="1" hangingPunct="1"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signatureAlgorithm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AlgorithmIdentifier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84175" lvl="2" indent="0" eaLnBrk="1" hangingPunct="1"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signatureValue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	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BIT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 }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2959" y="4069521"/>
            <a:ext cx="7586404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err="1" smtClean="0"/>
              <a:t>AlgorithmIdentifier</a:t>
            </a:r>
            <a:r>
              <a:rPr lang="en-US" altLang="zh-CN" sz="2000" dirty="0" smtClean="0"/>
              <a:t> ::=  </a:t>
            </a:r>
            <a:r>
              <a:rPr lang="en-US" altLang="zh-CN" sz="2000" dirty="0"/>
              <a:t>SEQUENCE  {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algorithm		OBJECT IDENTIFIER,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parameters  	ANY DEFINED BY algorithm OPTIONAL 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OPTIONAL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730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AlgorithmIdentifier</a:t>
            </a:r>
            <a:r>
              <a:rPr lang="zh-CN" altLang="en-US" sz="2800" dirty="0" smtClean="0">
                <a:ea typeface="宋体" pitchFamily="2" charset="-122"/>
              </a:rPr>
              <a:t>由</a:t>
            </a:r>
            <a:r>
              <a:rPr lang="en-US" altLang="zh-CN" sz="2800" dirty="0" smtClean="0">
                <a:ea typeface="宋体" pitchFamily="2" charset="-122"/>
              </a:rPr>
              <a:t>algorithm</a:t>
            </a:r>
            <a:r>
              <a:rPr lang="zh-CN" altLang="en-US" sz="2800" dirty="0" smtClean="0">
                <a:ea typeface="宋体" pitchFamily="2" charset="-122"/>
              </a:rPr>
              <a:t>和</a:t>
            </a:r>
            <a:r>
              <a:rPr lang="en-US" altLang="zh-CN" sz="2800" dirty="0" smtClean="0">
                <a:ea typeface="宋体" pitchFamily="2" charset="-122"/>
              </a:rPr>
              <a:t>parameter</a:t>
            </a:r>
            <a:r>
              <a:rPr lang="zh-CN" altLang="en-US" sz="2800" dirty="0" smtClean="0">
                <a:ea typeface="宋体" pitchFamily="2" charset="-122"/>
              </a:rPr>
              <a:t>组成，按</a:t>
            </a:r>
            <a:r>
              <a:rPr lang="en-US" altLang="zh-CN" sz="2800" dirty="0" smtClean="0">
                <a:ea typeface="宋体" pitchFamily="2" charset="-122"/>
              </a:rPr>
              <a:t>SEQUENCE</a:t>
            </a:r>
            <a:r>
              <a:rPr lang="zh-CN" altLang="en-US" sz="2800" dirty="0" smtClean="0">
                <a:ea typeface="宋体" pitchFamily="2" charset="-122"/>
              </a:rPr>
              <a:t>的方式有序组合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算法参数</a:t>
            </a:r>
            <a:r>
              <a:rPr lang="en-US" altLang="zh-CN" sz="2400" dirty="0" smtClean="0">
                <a:ea typeface="宋体" pitchFamily="2" charset="-122"/>
              </a:rPr>
              <a:t>parameters</a:t>
            </a:r>
            <a:r>
              <a:rPr lang="zh-CN" altLang="en-US" sz="2400" dirty="0" smtClean="0">
                <a:ea typeface="宋体" pitchFamily="2" charset="-122"/>
              </a:rPr>
              <a:t>可选</a:t>
            </a:r>
            <a:r>
              <a:rPr lang="en-US" altLang="zh-CN" sz="2400" dirty="0" smtClean="0">
                <a:ea typeface="宋体" pitchFamily="2" charset="-122"/>
              </a:rPr>
              <a:t>OPTIONAL</a:t>
            </a:r>
            <a:endParaRPr lang="en-US" altLang="zh-CN" sz="2400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pitchFamily="2" charset="-122"/>
              </a:rPr>
              <a:t>可有可无</a:t>
            </a:r>
            <a:endParaRPr lang="zh-CN" altLang="en-US" sz="2000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pitchFamily="2" charset="-122"/>
              </a:rPr>
              <a:t>可以不存在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4730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25413E-DFC9-48A7-A1AF-AE305557CBF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4519" y="5273913"/>
            <a:ext cx="612068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Certificate  ::=  SEQUENCE  {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84175" lvl="2" indent="0" eaLnBrk="1" hangingPunct="1"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tbsCertificate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TBSCertificate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84175" lvl="2" indent="0" eaLnBrk="1" hangingPunct="1"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signatureAlgorithm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AlgorithmIdentifier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84175" lvl="2" indent="0" eaLnBrk="1" hangingPunct="1"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signatureValue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	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BIT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 }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2959" y="4069521"/>
            <a:ext cx="7586404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err="1" smtClean="0"/>
              <a:t>AlgorithmIdentifier</a:t>
            </a:r>
            <a:r>
              <a:rPr lang="en-US" altLang="zh-CN" sz="2000" dirty="0" smtClean="0"/>
              <a:t> ::=  </a:t>
            </a:r>
            <a:r>
              <a:rPr lang="en-US" altLang="zh-CN" sz="2000" dirty="0"/>
              <a:t>SEQUENCE  {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algorithm		</a:t>
            </a:r>
            <a:r>
              <a:rPr lang="en-US" altLang="zh-CN" sz="2000" dirty="0"/>
              <a:t> OBJECT IDENTIFIER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parameters  	ANY DEFINED BY algorithm </a:t>
            </a:r>
            <a:r>
              <a:rPr lang="en-US" altLang="zh-CN" sz="2000" dirty="0" smtClean="0">
                <a:solidFill>
                  <a:srgbClr val="0070C0"/>
                </a:solidFill>
              </a:rPr>
              <a:t>OPTIONAL</a:t>
            </a:r>
            <a:r>
              <a:rPr lang="en-US" altLang="zh-CN" sz="2000" dirty="0" smtClean="0"/>
              <a:t> 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ANY DEFINED BY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454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ANY DEFINED BY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ASN.1</a:t>
            </a:r>
            <a:r>
              <a:rPr lang="zh-CN" altLang="en-US" sz="2000" dirty="0" smtClean="0">
                <a:ea typeface="宋体" pitchFamily="2" charset="-122"/>
              </a:rPr>
              <a:t>的关键字</a:t>
            </a:r>
            <a:endParaRPr lang="zh-CN" altLang="en-US" sz="2000" dirty="0" smtClean="0">
              <a:ea typeface="宋体" pitchFamily="2" charset="-122"/>
            </a:endParaRPr>
          </a:p>
          <a:p>
            <a:pPr eaLnBrk="1" hangingPunct="1"/>
            <a:r>
              <a:rPr lang="zh-CN" altLang="en-US" sz="2400" dirty="0" smtClean="0">
                <a:ea typeface="宋体" pitchFamily="2" charset="-122"/>
              </a:rPr>
              <a:t>变量</a:t>
            </a:r>
            <a:r>
              <a:rPr lang="en-US" altLang="zh-CN" sz="2400" dirty="0" smtClean="0">
                <a:ea typeface="宋体" pitchFamily="2" charset="-122"/>
              </a:rPr>
              <a:t>parameters</a:t>
            </a:r>
            <a:r>
              <a:rPr lang="zh-CN" altLang="en-US" sz="2400" dirty="0" smtClean="0">
                <a:ea typeface="宋体" pitchFamily="2" charset="-122"/>
              </a:rPr>
              <a:t>的数据类型是由</a:t>
            </a:r>
            <a:r>
              <a:rPr lang="en-US" altLang="zh-CN" sz="2400" dirty="0" smtClean="0">
                <a:ea typeface="宋体" pitchFamily="2" charset="-122"/>
              </a:rPr>
              <a:t>algorithm</a:t>
            </a:r>
            <a:r>
              <a:rPr lang="zh-CN" altLang="en-US" sz="2400" dirty="0" smtClean="0">
                <a:ea typeface="宋体" pitchFamily="2" charset="-122"/>
              </a:rPr>
              <a:t>的具体值而决定的。例如，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000" dirty="0" smtClean="0">
                <a:ea typeface="宋体" pitchFamily="2" charset="-122"/>
              </a:rPr>
              <a:t>当</a:t>
            </a:r>
            <a:r>
              <a:rPr lang="en-US" altLang="zh-CN" sz="2000" dirty="0" smtClean="0">
                <a:ea typeface="宋体" pitchFamily="2" charset="-122"/>
              </a:rPr>
              <a:t>algorithm</a:t>
            </a:r>
            <a:r>
              <a:rPr lang="zh-CN" altLang="en-US" sz="2000" dirty="0" smtClean="0">
                <a:ea typeface="宋体" pitchFamily="2" charset="-122"/>
              </a:rPr>
              <a:t>等于1.2.840.113549.1.1.5（</a:t>
            </a:r>
            <a:r>
              <a:rPr lang="en-US" altLang="zh-CN" sz="2000" dirty="0" smtClean="0">
                <a:ea typeface="宋体" pitchFamily="2" charset="-122"/>
              </a:rPr>
              <a:t>sha1WithRSAEncryption）</a:t>
            </a:r>
            <a:r>
              <a:rPr lang="zh-CN" altLang="en-US" sz="2000" dirty="0" smtClean="0">
                <a:ea typeface="宋体" pitchFamily="2" charset="-122"/>
              </a:rPr>
              <a:t>时， </a:t>
            </a:r>
            <a:r>
              <a:rPr lang="en-US" altLang="zh-CN" sz="2000" dirty="0" smtClean="0">
                <a:ea typeface="宋体" pitchFamily="2" charset="-122"/>
              </a:rPr>
              <a:t>parameters</a:t>
            </a:r>
            <a:r>
              <a:rPr lang="zh-CN" altLang="en-US" sz="2000" dirty="0" smtClean="0">
                <a:ea typeface="宋体" pitchFamily="2" charset="-122"/>
              </a:rPr>
              <a:t>的类型就是</a:t>
            </a:r>
            <a:r>
              <a:rPr lang="en-US" altLang="zh-CN" sz="2000" dirty="0" smtClean="0">
                <a:ea typeface="宋体" pitchFamily="2" charset="-122"/>
              </a:rPr>
              <a:t>NULL</a:t>
            </a:r>
            <a:endParaRPr lang="en-US" altLang="zh-CN" sz="2000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sz="1800" dirty="0" smtClean="0">
                <a:ea typeface="宋体" pitchFamily="2" charset="-122"/>
              </a:rPr>
              <a:t>NULL</a:t>
            </a:r>
            <a:r>
              <a:rPr lang="zh-CN" altLang="en-US" sz="1800" dirty="0" smtClean="0">
                <a:ea typeface="宋体" pitchFamily="2" charset="-122"/>
              </a:rPr>
              <a:t>是</a:t>
            </a:r>
            <a:r>
              <a:rPr lang="en-US" altLang="zh-CN" sz="1800" dirty="0" smtClean="0">
                <a:ea typeface="宋体" pitchFamily="2" charset="-122"/>
              </a:rPr>
              <a:t>ASN.1</a:t>
            </a:r>
            <a:r>
              <a:rPr lang="zh-CN" altLang="en-US" sz="1800" dirty="0" smtClean="0">
                <a:ea typeface="宋体" pitchFamily="2" charset="-122"/>
              </a:rPr>
              <a:t>的基本数据类型</a:t>
            </a:r>
            <a:endParaRPr lang="zh-CN" altLang="en-US" sz="1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000" dirty="0" smtClean="0">
                <a:ea typeface="宋体" pitchFamily="2" charset="-122"/>
              </a:rPr>
              <a:t>当</a:t>
            </a:r>
            <a:r>
              <a:rPr lang="en-US" altLang="zh-CN" sz="2000" dirty="0" smtClean="0">
                <a:ea typeface="宋体" pitchFamily="2" charset="-122"/>
              </a:rPr>
              <a:t>algorithm</a:t>
            </a:r>
            <a:r>
              <a:rPr lang="zh-CN" altLang="en-US" sz="2000" dirty="0" smtClean="0">
                <a:ea typeface="宋体" pitchFamily="2" charset="-122"/>
              </a:rPr>
              <a:t>等于1.2.840.113549.1.1.10（</a:t>
            </a:r>
            <a:r>
              <a:rPr lang="en-US" altLang="zh-CN" sz="2000" dirty="0" smtClean="0">
                <a:ea typeface="宋体" pitchFamily="2" charset="-122"/>
              </a:rPr>
              <a:t>RSASSA-PSS）</a:t>
            </a:r>
            <a:r>
              <a:rPr lang="zh-CN" altLang="en-US" sz="2000" dirty="0" smtClean="0">
                <a:ea typeface="宋体" pitchFamily="2" charset="-122"/>
              </a:rPr>
              <a:t>时， </a:t>
            </a:r>
            <a:r>
              <a:rPr lang="en-US" altLang="zh-CN" sz="2000" dirty="0" smtClean="0">
                <a:ea typeface="宋体" pitchFamily="2" charset="-122"/>
              </a:rPr>
              <a:t>parameters</a:t>
            </a:r>
            <a:r>
              <a:rPr lang="zh-CN" altLang="en-US" sz="2000" dirty="0" smtClean="0">
                <a:ea typeface="宋体" pitchFamily="2" charset="-122"/>
              </a:rPr>
              <a:t>的类型就是</a:t>
            </a:r>
            <a:r>
              <a:rPr lang="en-US" altLang="zh-CN" sz="2000" dirty="0" smtClean="0">
                <a:ea typeface="宋体" pitchFamily="2" charset="-122"/>
              </a:rPr>
              <a:t>RSASSA-PSS-params（4</a:t>
            </a:r>
            <a:r>
              <a:rPr lang="zh-CN" altLang="en-US" sz="2000" dirty="0" smtClean="0">
                <a:ea typeface="宋体" pitchFamily="2" charset="-122"/>
              </a:rPr>
              <a:t>种另外的参数）</a:t>
            </a:r>
            <a:endParaRPr lang="zh-CN" altLang="en-US" sz="2000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sz="1800" dirty="0" smtClean="0">
                <a:ea typeface="宋体" pitchFamily="2" charset="-122"/>
              </a:rPr>
              <a:t>一种新的</a:t>
            </a:r>
            <a:r>
              <a:rPr lang="en-US" altLang="zh-CN" sz="1800" dirty="0" smtClean="0">
                <a:ea typeface="宋体" pitchFamily="2" charset="-122"/>
              </a:rPr>
              <a:t>RSA</a:t>
            </a:r>
            <a:r>
              <a:rPr lang="zh-CN" altLang="en-US" sz="1800" dirty="0" smtClean="0">
                <a:ea typeface="宋体" pitchFamily="2" charset="-122"/>
              </a:rPr>
              <a:t>签名算法</a:t>
            </a:r>
            <a:endParaRPr lang="zh-CN" altLang="en-US" sz="1800" dirty="0" smtClean="0">
              <a:ea typeface="宋体" pitchFamily="2" charset="-122"/>
            </a:endParaRPr>
          </a:p>
        </p:txBody>
      </p:sp>
      <p:sp>
        <p:nvSpPr>
          <p:cNvPr id="4454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F4622D-F12B-4A31-98F3-C2A89CC3788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1341" y="5656609"/>
            <a:ext cx="7586404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err="1" smtClean="0"/>
              <a:t>AlgorithmIdentifier</a:t>
            </a:r>
            <a:r>
              <a:rPr lang="en-US" altLang="zh-CN" sz="2000" dirty="0" smtClean="0"/>
              <a:t> ::=  </a:t>
            </a:r>
            <a:r>
              <a:rPr lang="en-US" altLang="zh-CN" sz="2000" dirty="0"/>
              <a:t>SEQUENCE  {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algorithm		</a:t>
            </a:r>
            <a:r>
              <a:rPr lang="en-US" altLang="zh-CN" sz="2000" dirty="0"/>
              <a:t> OBJECT IDENTIFIER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parameters  	</a:t>
            </a:r>
            <a:r>
              <a:rPr lang="en-US" altLang="zh-CN" sz="2000" dirty="0" smtClean="0">
                <a:solidFill>
                  <a:srgbClr val="0070C0"/>
                </a:solidFill>
              </a:rPr>
              <a:t>ANY DEFINED BY </a:t>
            </a:r>
            <a:r>
              <a:rPr lang="en-US" altLang="zh-CN" sz="2000" dirty="0" smtClean="0"/>
              <a:t>algorithm OPTIONAL 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TBSCertificate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464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TBSCertificate</a:t>
            </a:r>
            <a:r>
              <a:rPr lang="zh-CN" altLang="en-US" smtClean="0">
                <a:ea typeface="宋体" pitchFamily="2" charset="-122"/>
              </a:rPr>
              <a:t>中，包含了证书的其他各种数据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版本号、序列号、</a:t>
            </a:r>
            <a:r>
              <a:rPr lang="en-US" altLang="zh-CN" smtClean="0">
                <a:ea typeface="宋体" pitchFamily="2" charset="-122"/>
              </a:rPr>
              <a:t>CA DN、</a:t>
            </a:r>
            <a:r>
              <a:rPr lang="zh-CN" altLang="en-US" smtClean="0">
                <a:ea typeface="宋体" pitchFamily="2" charset="-122"/>
              </a:rPr>
              <a:t>证书持有者</a:t>
            </a:r>
            <a:r>
              <a:rPr lang="en-US" altLang="zh-CN" smtClean="0">
                <a:ea typeface="宋体" pitchFamily="2" charset="-122"/>
              </a:rPr>
              <a:t>DN</a:t>
            </a:r>
            <a:r>
              <a:rPr lang="zh-CN" altLang="en-US" smtClean="0">
                <a:ea typeface="宋体" pitchFamily="2" charset="-122"/>
              </a:rPr>
              <a:t>等等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464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3F7930-A6E0-4A01-A4FF-DC03EC452B40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4519" y="4941168"/>
            <a:ext cx="612068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/>
              <a:t>Certificate  ::=  SEQUENCE  {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 smtClean="0"/>
              <a:t>tbsCertificate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TBSCertificate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signatureAlgorithm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AlgorithmIdentifier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signatureValue</a:t>
            </a:r>
            <a:r>
              <a:rPr lang="en-US" altLang="zh-CN" sz="2000" dirty="0"/>
              <a:t>       	</a:t>
            </a:r>
            <a:r>
              <a:rPr lang="en-US" altLang="zh-CN" sz="2000" dirty="0" smtClean="0"/>
              <a:t>	BIT </a:t>
            </a:r>
            <a:r>
              <a:rPr lang="en-US" altLang="zh-CN" sz="2000" dirty="0"/>
              <a:t>STRING  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TBSCertificate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3717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TBSCertificate</a:t>
            </a:r>
            <a:r>
              <a:rPr lang="zh-CN" altLang="en-US" sz="2400" smtClean="0">
                <a:ea typeface="宋体" pitchFamily="2" charset="-122"/>
              </a:rPr>
              <a:t>中包含了用户想要的证书信息</a:t>
            </a:r>
            <a:endParaRPr lang="zh-CN" altLang="en-US" sz="2400" smtClean="0">
              <a:ea typeface="宋体" pitchFamily="2" charset="-122"/>
            </a:endParaRPr>
          </a:p>
        </p:txBody>
      </p:sp>
      <p:sp>
        <p:nvSpPr>
          <p:cNvPr id="3717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4FD44A-B606-4D49-8EC8-C3F9D4318AAE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17463" y="2824163"/>
          <a:ext cx="9126537" cy="403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0" name="位图图像" r:id="rId1" imgW="6915150" imgH="3057525" progId="PBrush">
                  <p:embed/>
                </p:oleObj>
              </mc:Choice>
              <mc:Fallback>
                <p:oleObj name="位图图像" r:id="rId1" imgW="6915150" imgH="3057525" progId="PBrush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" y="2824163"/>
                        <a:ext cx="9126537" cy="403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语法与各种编码方法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itchFamily="2" charset="-122"/>
              </a:rPr>
              <a:t>ASN.1</a:t>
            </a:r>
            <a:endParaRPr lang="en-US" altLang="zh-CN" sz="28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Abstract Syntax Notation One, defined in X.680</a:t>
            </a:r>
            <a:r>
              <a:rPr lang="zh-CN" altLang="en-US" sz="2400" smtClean="0">
                <a:ea typeface="宋体" pitchFamily="2" charset="-122"/>
              </a:rPr>
              <a:t>系列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ITU-T</a:t>
            </a:r>
            <a:r>
              <a:rPr lang="zh-CN" altLang="en-US" sz="2400" smtClean="0">
                <a:ea typeface="宋体" pitchFamily="2" charset="-122"/>
              </a:rPr>
              <a:t>制定的标准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ea typeface="宋体" pitchFamily="2" charset="-122"/>
              </a:rPr>
              <a:t>用于给出描述各种不同的数据结构</a:t>
            </a:r>
            <a:endParaRPr lang="zh-CN" altLang="en-US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itchFamily="2" charset="-122"/>
              </a:rPr>
              <a:t>BER/CER/DER</a:t>
            </a:r>
            <a:endParaRPr lang="en-US" altLang="zh-CN" sz="28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Basic Encoding Rules/Canonical Encoding Rules/Distinguished Encoding Rules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X.690</a:t>
            </a:r>
            <a:r>
              <a:rPr lang="zh-CN" altLang="en-US" sz="2400" smtClean="0">
                <a:ea typeface="宋体" pitchFamily="2" charset="-122"/>
              </a:rPr>
              <a:t>系列标准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ea typeface="宋体" pitchFamily="2" charset="-122"/>
              </a:rPr>
              <a:t>如何将数据结构编码到二进制</a:t>
            </a:r>
            <a:r>
              <a:rPr lang="en-US" altLang="zh-CN" sz="2400" smtClean="0">
                <a:ea typeface="宋体" pitchFamily="2" charset="-122"/>
              </a:rPr>
              <a:t>bit</a:t>
            </a:r>
            <a:r>
              <a:rPr lang="zh-CN" altLang="en-US" sz="2400" smtClean="0">
                <a:ea typeface="宋体" pitchFamily="2" charset="-122"/>
              </a:rPr>
              <a:t>串</a:t>
            </a:r>
            <a:endParaRPr lang="zh-CN" altLang="en-US" sz="2400" smtClean="0">
              <a:ea typeface="宋体" pitchFamily="2" charset="-122"/>
            </a:endParaRPr>
          </a:p>
        </p:txBody>
      </p:sp>
      <p:sp>
        <p:nvSpPr>
          <p:cNvPr id="6256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27DBB-3ABC-42F9-96D0-20095B882F3E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TBSCertificate</a:t>
            </a:r>
            <a:r>
              <a:rPr lang="zh-CN" altLang="en-US" smtClean="0">
                <a:ea typeface="宋体" pitchFamily="2" charset="-122"/>
              </a:rPr>
              <a:t>的内部数据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宋体" pitchFamily="2" charset="-122"/>
              </a:rPr>
              <a:t>包括如下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version		Version</a:t>
            </a:r>
            <a:endParaRPr lang="en-US" altLang="zh-CN" sz="2000" dirty="0" smtClean="0">
              <a:solidFill>
                <a:schemeClr val="hlink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 smtClean="0">
                <a:ea typeface="宋体" pitchFamily="2" charset="-122"/>
              </a:rPr>
              <a:t>serialNumber</a:t>
            </a:r>
            <a:r>
              <a:rPr lang="en-US" altLang="zh-CN" sz="2000" dirty="0" smtClean="0">
                <a:ea typeface="宋体" pitchFamily="2" charset="-122"/>
              </a:rPr>
              <a:t>		</a:t>
            </a:r>
            <a:r>
              <a:rPr lang="en-US" altLang="zh-CN" sz="2000" dirty="0" err="1" smtClean="0">
                <a:ea typeface="宋体" pitchFamily="2" charset="-122"/>
              </a:rPr>
              <a:t>CertificateSerialNumber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signature 		</a:t>
            </a:r>
            <a:r>
              <a:rPr lang="en-US" altLang="zh-CN" sz="2000" dirty="0" err="1" smtClean="0">
                <a:ea typeface="宋体" pitchFamily="2" charset="-122"/>
              </a:rPr>
              <a:t>AlgorithmIdentifier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issuer		Name		-- </a:t>
            </a:r>
            <a:r>
              <a:rPr lang="zh-CN" altLang="en-US" sz="2000" dirty="0" smtClean="0">
                <a:ea typeface="宋体" pitchFamily="2" charset="-122"/>
              </a:rPr>
              <a:t>表示</a:t>
            </a:r>
            <a:r>
              <a:rPr lang="en-US" altLang="zh-CN" sz="2000" dirty="0" smtClean="0">
                <a:ea typeface="宋体" pitchFamily="2" charset="-122"/>
              </a:rPr>
              <a:t>CA</a:t>
            </a:r>
            <a:r>
              <a:rPr lang="zh-CN" altLang="en-US" sz="2000" dirty="0" smtClean="0">
                <a:ea typeface="宋体" pitchFamily="2" charset="-122"/>
              </a:rPr>
              <a:t>名称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validity		</a:t>
            </a:r>
            <a:r>
              <a:rPr lang="en-US" altLang="zh-CN" sz="2000" dirty="0" err="1" smtClean="0">
                <a:ea typeface="宋体" pitchFamily="2" charset="-122"/>
              </a:rPr>
              <a:t>Validity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subject		Name		-- </a:t>
            </a:r>
            <a:r>
              <a:rPr lang="zh-CN" altLang="en-US" sz="2000" dirty="0" smtClean="0">
                <a:ea typeface="宋体" pitchFamily="2" charset="-122"/>
              </a:rPr>
              <a:t>表示证书持有人名称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 smtClean="0">
                <a:ea typeface="宋体" pitchFamily="2" charset="-122"/>
              </a:rPr>
              <a:t>subjectPublicKeyInfo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SubjectPublicKeyInfo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extensions		Extensions</a:t>
            </a:r>
            <a:endParaRPr lang="zh-CN" altLang="en-US" sz="20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000" dirty="0" smtClean="0">
                <a:ea typeface="宋体" pitchFamily="2" charset="-122"/>
              </a:rPr>
              <a:t>注：</a:t>
            </a:r>
            <a:r>
              <a:rPr lang="en-US" altLang="zh-CN" sz="2000" dirty="0" err="1" smtClean="0">
                <a:ea typeface="宋体" pitchFamily="2" charset="-122"/>
              </a:rPr>
              <a:t>issuerUniqueID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r>
              <a:rPr lang="en-US" altLang="zh-CN" sz="2000" dirty="0" err="1" smtClean="0">
                <a:ea typeface="宋体" pitchFamily="2" charset="-122"/>
              </a:rPr>
              <a:t>subjectUniqueID</a:t>
            </a:r>
            <a:r>
              <a:rPr lang="zh-CN" altLang="en-US" sz="2000" dirty="0" smtClean="0">
                <a:ea typeface="宋体" pitchFamily="2" charset="-122"/>
              </a:rPr>
              <a:t>一般不推荐使用。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6440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CA707-B593-4BD5-A54E-171697515FFF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Version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382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INTEGER</a:t>
            </a:r>
            <a:r>
              <a:rPr lang="zh-CN" altLang="en-US" dirty="0" smtClean="0">
                <a:ea typeface="宋体" pitchFamily="2" charset="-122"/>
              </a:rPr>
              <a:t>类型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ASN.1</a:t>
            </a:r>
            <a:r>
              <a:rPr lang="zh-CN" altLang="en-US" dirty="0" smtClean="0">
                <a:ea typeface="宋体" pitchFamily="2" charset="-122"/>
              </a:rPr>
              <a:t>的基本数据类型，表示整数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INTEGER</a:t>
            </a:r>
            <a:r>
              <a:rPr lang="zh-CN" altLang="en-US" dirty="0" smtClean="0">
                <a:ea typeface="宋体" pitchFamily="2" charset="-122"/>
              </a:rPr>
              <a:t>之后的{}表示了取值范围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其取值范围是0、1、2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其中的</a:t>
            </a:r>
            <a:r>
              <a:rPr lang="en-US" altLang="zh-CN" dirty="0" smtClean="0">
                <a:ea typeface="宋体" pitchFamily="2" charset="-122"/>
              </a:rPr>
              <a:t>v1, v2, v3</a:t>
            </a:r>
            <a:r>
              <a:rPr lang="zh-CN" altLang="en-US" dirty="0" smtClean="0">
                <a:ea typeface="宋体" pitchFamily="2" charset="-122"/>
              </a:rPr>
              <a:t>就相当于是</a:t>
            </a:r>
            <a:r>
              <a:rPr lang="en-US" altLang="zh-CN" dirty="0" err="1" smtClean="0">
                <a:ea typeface="宋体" pitchFamily="2" charset="-122"/>
              </a:rPr>
              <a:t>enum</a:t>
            </a:r>
            <a:r>
              <a:rPr lang="zh-CN" altLang="en-US" dirty="0" smtClean="0">
                <a:ea typeface="宋体" pitchFamily="2" charset="-122"/>
              </a:rPr>
              <a:t>枚举类型的名字</a:t>
            </a:r>
            <a:endParaRPr lang="en-US" altLang="zh-CN" dirty="0" smtClean="0">
              <a:ea typeface="宋体" pitchFamily="2" charset="-122"/>
            </a:endParaRPr>
          </a:p>
          <a:p>
            <a:pPr lvl="3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lvl="3">
              <a:buNone/>
            </a:pP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语言</a:t>
            </a:r>
            <a:r>
              <a:rPr lang="en-US" altLang="zh-CN" dirty="0" err="1" smtClean="0">
                <a:ea typeface="宋体" pitchFamily="2" charset="-122"/>
              </a:rPr>
              <a:t>enum</a:t>
            </a:r>
            <a:r>
              <a:rPr lang="en-US" altLang="zh-CN" dirty="0" smtClean="0">
                <a:ea typeface="宋体" pitchFamily="2" charset="-122"/>
              </a:rPr>
              <a:t> X {red(1), green(2)}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382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8358D3-CA2F-4143-86E4-F3EDF17B52F9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8683" y="4941168"/>
            <a:ext cx="612068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 smtClean="0"/>
              <a:t>Version ::=  INTEGER  { v1(0), v2(1), v3(2) 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TBSCertificate</a:t>
            </a:r>
            <a:r>
              <a:rPr lang="zh-CN" altLang="en-US" smtClean="0">
                <a:ea typeface="宋体" pitchFamily="2" charset="-122"/>
              </a:rPr>
              <a:t>的内部数据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宋体" pitchFamily="2" charset="-122"/>
              </a:rPr>
              <a:t>包括如下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version		Version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 smtClean="0">
                <a:solidFill>
                  <a:schemeClr val="hlink"/>
                </a:solidFill>
                <a:ea typeface="宋体" pitchFamily="2" charset="-122"/>
              </a:rPr>
              <a:t>serialNumber</a:t>
            </a:r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		</a:t>
            </a:r>
            <a:r>
              <a:rPr lang="en-US" altLang="zh-CN" sz="2000" dirty="0" err="1" smtClean="0">
                <a:solidFill>
                  <a:schemeClr val="hlink"/>
                </a:solidFill>
                <a:ea typeface="宋体" pitchFamily="2" charset="-122"/>
              </a:rPr>
              <a:t>CertificateSerialNumber</a:t>
            </a:r>
            <a:endParaRPr lang="en-US" altLang="zh-CN" sz="2000" dirty="0" smtClean="0">
              <a:solidFill>
                <a:schemeClr val="hlink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signature 		</a:t>
            </a:r>
            <a:r>
              <a:rPr lang="en-US" altLang="zh-CN" sz="2000" dirty="0" err="1" smtClean="0">
                <a:ea typeface="宋体" pitchFamily="2" charset="-122"/>
              </a:rPr>
              <a:t>AlgorithmIdentifier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issuer		Name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validity		Validity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subject		Name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 smtClean="0">
                <a:ea typeface="宋体" pitchFamily="2" charset="-122"/>
              </a:rPr>
              <a:t>subjectPublicKeyInfo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SubjectPublicKeyInfo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extensions		Extensions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6461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0EB20-7B98-4CD6-AD67-A1CACE41376F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CertificateSerialNumber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495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证书序列号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就是</a:t>
            </a:r>
            <a:r>
              <a:rPr lang="en-US" altLang="zh-CN" dirty="0" smtClean="0">
                <a:ea typeface="宋体" pitchFamily="2" charset="-122"/>
              </a:rPr>
              <a:t>INTEGER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证书的</a:t>
            </a:r>
            <a:r>
              <a:rPr lang="en-US" altLang="zh-CN" dirty="0" smtClean="0">
                <a:ea typeface="宋体" pitchFamily="2" charset="-122"/>
              </a:rPr>
              <a:t>ASN.1</a:t>
            </a:r>
            <a:r>
              <a:rPr lang="zh-CN" altLang="en-US" dirty="0" smtClean="0">
                <a:ea typeface="宋体" pitchFamily="2" charset="-122"/>
              </a:rPr>
              <a:t>描述，没有对证书序列号的取值范围进行限定。但在文档中说明如下：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The serial number MUST be a positive integer assigned by the CA to each certificate.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Non-conforming CAs may issue certificates with serial numbers that are negative, or zero.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495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F4F54E-D1F9-445B-8035-59A651970F7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04664" y="5301208"/>
            <a:ext cx="612068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 err="1" smtClean="0">
                <a:ea typeface="宋体" pitchFamily="2" charset="-122"/>
              </a:rPr>
              <a:t>CertificateSerialNumber</a:t>
            </a:r>
            <a:r>
              <a:rPr lang="en-US" altLang="zh-CN" dirty="0" smtClean="0"/>
              <a:t> ::=  INTEGER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TBSCertificate</a:t>
            </a:r>
            <a:r>
              <a:rPr lang="zh-CN" altLang="en-US" smtClean="0">
                <a:ea typeface="宋体" pitchFamily="2" charset="-122"/>
              </a:rPr>
              <a:t>的内部数据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ea typeface="宋体" pitchFamily="2" charset="-122"/>
              </a:rPr>
              <a:t>包括如下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version		Version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 smtClean="0">
                <a:ea typeface="宋体" pitchFamily="2" charset="-122"/>
              </a:rPr>
              <a:t>serialNumber</a:t>
            </a:r>
            <a:r>
              <a:rPr lang="en-US" altLang="zh-CN" sz="2000" dirty="0" smtClean="0">
                <a:ea typeface="宋体" pitchFamily="2" charset="-122"/>
              </a:rPr>
              <a:t>		</a:t>
            </a:r>
            <a:r>
              <a:rPr lang="en-US" altLang="zh-CN" sz="2000" dirty="0" err="1" smtClean="0">
                <a:ea typeface="宋体" pitchFamily="2" charset="-122"/>
              </a:rPr>
              <a:t>CertificateSerialNumber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signature 		</a:t>
            </a:r>
            <a:r>
              <a:rPr lang="en-US" altLang="zh-CN" sz="2000" dirty="0" err="1" smtClean="0">
                <a:solidFill>
                  <a:schemeClr val="hlink"/>
                </a:solidFill>
                <a:ea typeface="宋体" pitchFamily="2" charset="-122"/>
              </a:rPr>
              <a:t>AlgorithmIdentifier</a:t>
            </a:r>
            <a:endParaRPr lang="en-US" altLang="zh-CN" sz="2000" dirty="0" smtClean="0">
              <a:solidFill>
                <a:schemeClr val="hlink"/>
              </a:solidFill>
              <a:ea typeface="宋体" pitchFamily="2" charset="-122"/>
            </a:endParaRPr>
          </a:p>
          <a:p>
            <a:pPr lvl="2" eaLnBrk="1" hangingPunct="1"/>
            <a:r>
              <a:rPr lang="en-US" altLang="zh-CN" sz="1800" dirty="0" err="1" smtClean="0">
                <a:solidFill>
                  <a:schemeClr val="hlink"/>
                </a:solidFill>
                <a:ea typeface="宋体" pitchFamily="2" charset="-122"/>
              </a:rPr>
              <a:t>AlgorithmIdentifier</a:t>
            </a:r>
            <a:r>
              <a:rPr lang="zh-CN" altLang="en-US" sz="1800" dirty="0" smtClean="0">
                <a:solidFill>
                  <a:schemeClr val="hlink"/>
                </a:solidFill>
                <a:ea typeface="宋体" pitchFamily="2" charset="-122"/>
              </a:rPr>
              <a:t>类型，已经讲过</a:t>
            </a:r>
            <a:endParaRPr lang="zh-CN" altLang="en-US" sz="1800" dirty="0" smtClean="0">
              <a:solidFill>
                <a:schemeClr val="hlink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issuer		Name</a:t>
            </a:r>
            <a:endParaRPr lang="en-US" altLang="zh-CN" sz="2000" dirty="0" smtClean="0">
              <a:solidFill>
                <a:schemeClr val="hlink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validity		Validity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subject		Name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 smtClean="0">
                <a:ea typeface="宋体" pitchFamily="2" charset="-122"/>
              </a:rPr>
              <a:t>subjectPublicKeyInfo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SubjectPublicKeyInfo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extensions		Extensions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6481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BAC17B-9CE1-4866-A4DB-4F458C32A4AC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Name</a:t>
            </a:r>
            <a:endParaRPr lang="en-US" altLang="zh-CN" sz="4000" smtClean="0">
              <a:ea typeface="宋体" pitchFamily="2" charset="-122"/>
            </a:endParaRPr>
          </a:p>
        </p:txBody>
      </p:sp>
      <p:sp>
        <p:nvSpPr>
          <p:cNvPr id="4331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目前，只能使用</a:t>
            </a:r>
            <a:r>
              <a:rPr lang="en-US" altLang="zh-CN" smtClean="0">
                <a:ea typeface="宋体" pitchFamily="2" charset="-122"/>
              </a:rPr>
              <a:t>X.500 DN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由多项</a:t>
            </a:r>
            <a:r>
              <a:rPr lang="en-US" altLang="zh-CN" smtClean="0">
                <a:ea typeface="宋体" pitchFamily="2" charset="-122"/>
              </a:rPr>
              <a:t>RDN</a:t>
            </a:r>
            <a:r>
              <a:rPr lang="zh-CN" altLang="en-US" smtClean="0">
                <a:ea typeface="宋体" pitchFamily="2" charset="-122"/>
              </a:rPr>
              <a:t>有序组成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331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BD0DD0-CB59-425A-AFE9-DC61DA81ABAF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2106" y="4509120"/>
            <a:ext cx="792550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 smtClean="0">
                <a:ea typeface="宋体" pitchFamily="2" charset="-122"/>
              </a:rPr>
              <a:t>Name </a:t>
            </a:r>
            <a:r>
              <a:rPr lang="en-US" altLang="zh-CN" dirty="0" smtClean="0"/>
              <a:t>::=  CHOICE {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RDNSequence</a:t>
            </a:r>
            <a:r>
              <a:rPr lang="en-US" altLang="zh-CN" dirty="0" smtClean="0"/>
              <a:t> }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 err="1" smtClean="0"/>
              <a:t>RDNSequence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/>
              <a:t>::= </a:t>
            </a:r>
            <a:r>
              <a:rPr lang="en-US" altLang="zh-CN" dirty="0" smtClean="0"/>
              <a:t>SEQUENCE OF </a:t>
            </a:r>
            <a:r>
              <a:rPr lang="en-US" altLang="zh-CN" dirty="0" err="1" smtClean="0"/>
              <a:t>RelativeDistinguishedName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CHOICE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515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CHOICE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ASN.1</a:t>
            </a:r>
            <a:r>
              <a:rPr lang="zh-CN" altLang="en-US" dirty="0" smtClean="0">
                <a:ea typeface="宋体" pitchFamily="2" charset="-122"/>
              </a:rPr>
              <a:t>的关键字，表示可以是{}中的任意一项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当然，对于</a:t>
            </a:r>
            <a:r>
              <a:rPr lang="en-US" altLang="zh-CN" dirty="0" smtClean="0">
                <a:ea typeface="宋体" pitchFamily="2" charset="-122"/>
              </a:rPr>
              <a:t>Name</a:t>
            </a:r>
            <a:r>
              <a:rPr lang="zh-CN" altLang="en-US" dirty="0" smtClean="0">
                <a:ea typeface="宋体" pitchFamily="2" charset="-122"/>
              </a:rPr>
              <a:t>目前只能使用</a:t>
            </a:r>
            <a:r>
              <a:rPr lang="en-US" altLang="zh-CN" dirty="0" err="1" smtClean="0">
                <a:ea typeface="宋体" pitchFamily="2" charset="-122"/>
              </a:rPr>
              <a:t>RDNSequence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后面会讲到</a:t>
            </a:r>
            <a:r>
              <a:rPr lang="en-US" altLang="zh-CN" dirty="0" smtClean="0">
                <a:ea typeface="宋体" pitchFamily="2" charset="-122"/>
              </a:rPr>
              <a:t>Time，</a:t>
            </a:r>
            <a:r>
              <a:rPr lang="zh-CN" altLang="en-US" dirty="0" smtClean="0">
                <a:ea typeface="宋体" pitchFamily="2" charset="-122"/>
              </a:rPr>
              <a:t>就有多个选择：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515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27AD1A-6EBF-48CD-A4A5-D7DA4F9E984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106" y="4964975"/>
            <a:ext cx="792550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 smtClean="0">
                <a:ea typeface="宋体" pitchFamily="2" charset="-122"/>
              </a:rPr>
              <a:t>Name </a:t>
            </a:r>
            <a:r>
              <a:rPr lang="en-US" altLang="zh-CN" dirty="0" smtClean="0"/>
              <a:t>::=  </a:t>
            </a:r>
            <a:r>
              <a:rPr lang="en-US" altLang="zh-CN" dirty="0" smtClean="0">
                <a:solidFill>
                  <a:srgbClr val="0070C0"/>
                </a:solidFill>
              </a:rPr>
              <a:t>CHOICE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RDNSequence</a:t>
            </a:r>
            <a:r>
              <a:rPr lang="en-US" altLang="zh-CN" dirty="0" smtClean="0"/>
              <a:t> }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 err="1" smtClean="0"/>
              <a:t>RDNSequence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/>
              <a:t>::= </a:t>
            </a:r>
            <a:r>
              <a:rPr lang="en-US" altLang="zh-CN" dirty="0" smtClean="0"/>
              <a:t>SEQUENCE OF </a:t>
            </a:r>
            <a:r>
              <a:rPr lang="en-US" altLang="zh-CN" dirty="0" err="1" smtClean="0"/>
              <a:t>RelativeDistinguishedName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3233428" y="3656273"/>
            <a:ext cx="531227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 smtClean="0"/>
              <a:t>Time ::=  CHOICE {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	</a:t>
            </a:r>
            <a:r>
              <a:rPr lang="en-US" altLang="zh-CN" dirty="0" err="1" smtClean="0"/>
              <a:t>utcTime</a:t>
            </a:r>
            <a:r>
              <a:rPr lang="en-US" altLang="zh-CN" dirty="0" smtClean="0"/>
              <a:t> 	</a:t>
            </a:r>
            <a:r>
              <a:rPr lang="en-US" altLang="zh-CN" dirty="0" err="1" smtClean="0"/>
              <a:t>UTCTime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generalTime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GeneralizedTime</a:t>
            </a:r>
            <a:r>
              <a:rPr lang="en-US" altLang="zh-CN" dirty="0" smtClean="0"/>
              <a:t> 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RDNSequence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526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SEQUENCE OF</a:t>
            </a:r>
            <a:endParaRPr lang="en-US" altLang="zh-CN" sz="28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ASN.1</a:t>
            </a:r>
            <a:r>
              <a:rPr lang="zh-CN" altLang="en-US" sz="2400" dirty="0" smtClean="0">
                <a:ea typeface="宋体" pitchFamily="2" charset="-122"/>
              </a:rPr>
              <a:t>关键字，表示由数量不定（0个、或者多个）的数据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有序地</a:t>
            </a:r>
            <a:r>
              <a:rPr lang="zh-CN" altLang="en-US" sz="2400" dirty="0" smtClean="0">
                <a:ea typeface="宋体" pitchFamily="2" charset="-122"/>
              </a:rPr>
              <a:t>组成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后面会提到</a:t>
            </a:r>
            <a:r>
              <a:rPr lang="en-US" altLang="zh-CN" sz="2400" dirty="0" smtClean="0">
                <a:ea typeface="宋体" pitchFamily="2" charset="-122"/>
              </a:rPr>
              <a:t>SET OF，</a:t>
            </a:r>
            <a:r>
              <a:rPr lang="zh-CN" altLang="en-US" sz="2400" dirty="0" smtClean="0">
                <a:ea typeface="宋体" pitchFamily="2" charset="-122"/>
              </a:rPr>
              <a:t>表示数据是无序地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类似于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语言中的数组，但是没有定义长度</a:t>
            </a:r>
            <a:endParaRPr lang="zh-CN" altLang="en-US" sz="24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RDNSequence－X.500 DN</a:t>
            </a:r>
            <a:endParaRPr lang="en-US" altLang="zh-CN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由多个</a:t>
            </a:r>
            <a:r>
              <a:rPr lang="en-US" altLang="zh-CN" sz="2400" dirty="0" err="1" smtClean="0">
                <a:ea typeface="宋体" pitchFamily="2" charset="-122"/>
              </a:rPr>
              <a:t>RelativeDistinguishedName</a:t>
            </a:r>
            <a:r>
              <a:rPr lang="zh-CN" altLang="en-US" sz="2400" dirty="0" smtClean="0">
                <a:ea typeface="宋体" pitchFamily="2" charset="-122"/>
              </a:rPr>
              <a:t>数据结构组成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pitchFamily="2" charset="-122"/>
              </a:rPr>
              <a:t>每个</a:t>
            </a:r>
            <a:r>
              <a:rPr lang="en-US" altLang="zh-CN" sz="2000" dirty="0" err="1" smtClean="0">
                <a:ea typeface="宋体" pitchFamily="2" charset="-122"/>
              </a:rPr>
              <a:t>RelativeDistinguishedName</a:t>
            </a:r>
            <a:r>
              <a:rPr lang="zh-CN" altLang="en-US" sz="2000" dirty="0" smtClean="0">
                <a:ea typeface="宋体" pitchFamily="2" charset="-122"/>
              </a:rPr>
              <a:t>，就表示</a:t>
            </a:r>
            <a:r>
              <a:rPr lang="en-US" altLang="zh-CN" sz="2000" dirty="0" smtClean="0">
                <a:ea typeface="宋体" pitchFamily="2" charset="-122"/>
              </a:rPr>
              <a:t>X.500</a:t>
            </a:r>
            <a:r>
              <a:rPr lang="zh-CN" altLang="en-US" sz="2000" dirty="0" smtClean="0">
                <a:ea typeface="宋体" pitchFamily="2" charset="-122"/>
              </a:rPr>
              <a:t>中的</a:t>
            </a:r>
            <a:r>
              <a:rPr lang="en-US" altLang="zh-CN" sz="2000" dirty="0" smtClean="0">
                <a:ea typeface="宋体" pitchFamily="2" charset="-122"/>
              </a:rPr>
              <a:t>RDN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4526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9A3B51-15F5-47A5-B259-327C2B5A683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106" y="4964975"/>
            <a:ext cx="792550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 smtClean="0">
                <a:ea typeface="宋体" pitchFamily="2" charset="-122"/>
              </a:rPr>
              <a:t>Name </a:t>
            </a:r>
            <a:r>
              <a:rPr lang="en-US" altLang="zh-CN" dirty="0" smtClean="0"/>
              <a:t>::=  CHOICE {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RDNSequence</a:t>
            </a:r>
            <a:r>
              <a:rPr lang="en-US" altLang="zh-CN" dirty="0" smtClean="0"/>
              <a:t> }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RDNSequence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dirty="0"/>
              <a:t>::= </a:t>
            </a:r>
            <a:r>
              <a:rPr lang="en-US" altLang="zh-CN" dirty="0" smtClean="0"/>
              <a:t>SEQUENCE OF </a:t>
            </a:r>
            <a:r>
              <a:rPr lang="en-US" altLang="zh-CN" dirty="0" err="1" smtClean="0"/>
              <a:t>RelativeDistinguishedName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RelativeDistinguishedName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回顾</a:t>
            </a:r>
            <a:r>
              <a:rPr lang="zh-CN" altLang="en-US" dirty="0" smtClean="0">
                <a:ea typeface="宋体" pitchFamily="2" charset="-122"/>
              </a:rPr>
              <a:t>前一节</a:t>
            </a:r>
            <a:r>
              <a:rPr lang="zh-CN" altLang="en-US" sz="2800" dirty="0" smtClean="0">
                <a:ea typeface="宋体" pitchFamily="2" charset="-122"/>
              </a:rPr>
              <a:t>的内容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每个</a:t>
            </a:r>
            <a:r>
              <a:rPr lang="en-US" altLang="zh-CN" sz="2400" dirty="0" smtClean="0">
                <a:ea typeface="宋体" pitchFamily="2" charset="-122"/>
              </a:rPr>
              <a:t>RDN</a:t>
            </a:r>
            <a:r>
              <a:rPr lang="zh-CN" altLang="en-US" sz="2400" dirty="0" smtClean="0">
                <a:ea typeface="宋体" pitchFamily="2" charset="-122"/>
              </a:rPr>
              <a:t>是可由多项</a:t>
            </a:r>
            <a:r>
              <a:rPr lang="en-US" altLang="zh-CN" sz="2400" dirty="0" smtClean="0">
                <a:ea typeface="宋体" pitchFamily="2" charset="-122"/>
              </a:rPr>
              <a:t>Attribute</a:t>
            </a:r>
            <a:r>
              <a:rPr lang="zh-CN" altLang="en-US" sz="2400" dirty="0" smtClean="0">
                <a:ea typeface="宋体" pitchFamily="2" charset="-122"/>
              </a:rPr>
              <a:t>无序地组成的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pitchFamily="2" charset="-122"/>
              </a:rPr>
              <a:t>事实上，一般都只有1项</a:t>
            </a:r>
            <a:r>
              <a:rPr lang="en-US" altLang="zh-CN" sz="2000" dirty="0" smtClean="0">
                <a:ea typeface="宋体" pitchFamily="2" charset="-122"/>
              </a:rPr>
              <a:t>Attribute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例如，标识1个人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{</a:t>
            </a:r>
            <a:r>
              <a:rPr lang="en-US" altLang="zh-CN" sz="2400" dirty="0" smtClean="0">
                <a:ea typeface="宋体" pitchFamily="2" charset="-122"/>
              </a:rPr>
              <a:t>C=CN,O=CAS,OU=UCAS,OU=IIE, CN=xyz}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如果同名呢？</a:t>
            </a:r>
            <a:r>
              <a:rPr lang="en-US" altLang="zh-CN" sz="2400" dirty="0" smtClean="0">
                <a:ea typeface="宋体" pitchFamily="2" charset="-122"/>
              </a:rPr>
              <a:t>RDN</a:t>
            </a:r>
            <a:r>
              <a:rPr lang="zh-CN" altLang="en-US" sz="2400" dirty="0" smtClean="0">
                <a:ea typeface="宋体" pitchFamily="2" charset="-122"/>
              </a:rPr>
              <a:t>就可以用无序的多个</a:t>
            </a:r>
            <a:r>
              <a:rPr lang="en-US" altLang="zh-CN" sz="2400" dirty="0" smtClean="0">
                <a:ea typeface="宋体" pitchFamily="2" charset="-122"/>
              </a:rPr>
              <a:t>Attribute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pitchFamily="2" charset="-122"/>
              </a:rPr>
              <a:t>{</a:t>
            </a:r>
            <a:r>
              <a:rPr lang="en-US" altLang="zh-CN" sz="2000" dirty="0" smtClean="0">
                <a:ea typeface="宋体" pitchFamily="2" charset="-122"/>
              </a:rPr>
              <a:t>CN,CAS,UCAS,IIE,[xyz,28</a:t>
            </a:r>
            <a:r>
              <a:rPr lang="zh-CN" altLang="en-US" sz="2000" dirty="0" smtClean="0">
                <a:ea typeface="宋体" pitchFamily="2" charset="-122"/>
              </a:rPr>
              <a:t>岁]}</a:t>
            </a:r>
            <a:endParaRPr lang="zh-CN" altLang="en-US" sz="2000" dirty="0" smtClean="0">
              <a:ea typeface="宋体" pitchFamily="2" charset="-122"/>
            </a:endParaRPr>
          </a:p>
          <a:p>
            <a:pPr lvl="3" eaLnBrk="1" hangingPunct="1"/>
            <a:r>
              <a:rPr lang="zh-CN" altLang="en-US" sz="1800" dirty="0" smtClean="0">
                <a:ea typeface="宋体" pitchFamily="2" charset="-122"/>
              </a:rPr>
              <a:t>与{</a:t>
            </a:r>
            <a:r>
              <a:rPr lang="en-US" altLang="zh-CN" sz="1800" dirty="0" smtClean="0">
                <a:ea typeface="宋体" pitchFamily="2" charset="-122"/>
              </a:rPr>
              <a:t>CN,CAS,UCAS,IIE,[28</a:t>
            </a:r>
            <a:r>
              <a:rPr lang="zh-CN" altLang="en-US" sz="1800" dirty="0" smtClean="0">
                <a:ea typeface="宋体" pitchFamily="2" charset="-122"/>
              </a:rPr>
              <a:t>岁,</a:t>
            </a:r>
            <a:r>
              <a:rPr lang="en-US" altLang="zh-CN" sz="1800" dirty="0" smtClean="0">
                <a:ea typeface="宋体" pitchFamily="2" charset="-122"/>
              </a:rPr>
              <a:t>xyz</a:t>
            </a:r>
            <a:r>
              <a:rPr lang="zh-CN" altLang="en-US" sz="1800" dirty="0" smtClean="0">
                <a:ea typeface="宋体" pitchFamily="2" charset="-122"/>
              </a:rPr>
              <a:t>]}是相同的</a:t>
            </a:r>
            <a:endParaRPr lang="zh-CN" altLang="en-US" sz="1800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pitchFamily="2" charset="-122"/>
              </a:rPr>
              <a:t>{</a:t>
            </a:r>
            <a:r>
              <a:rPr lang="en-US" altLang="zh-CN" sz="2000" dirty="0" smtClean="0">
                <a:ea typeface="宋体" pitchFamily="2" charset="-122"/>
              </a:rPr>
              <a:t>CN,CAS,UCAS,IIE,[xyz,20</a:t>
            </a:r>
            <a:r>
              <a:rPr lang="zh-CN" altLang="en-US" sz="2000" dirty="0" smtClean="0">
                <a:ea typeface="宋体" pitchFamily="2" charset="-122"/>
              </a:rPr>
              <a:t>岁]}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6522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E63D5-5133-456E-86F4-CC29A10D63A4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SET OF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556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每个</a:t>
            </a:r>
            <a:r>
              <a:rPr lang="en-US" altLang="zh-CN" sz="2800" dirty="0" err="1" smtClean="0">
                <a:ea typeface="宋体" pitchFamily="2" charset="-122"/>
              </a:rPr>
              <a:t>RelativeDistinguishedName</a:t>
            </a:r>
            <a:r>
              <a:rPr lang="zh-CN" altLang="en-US" sz="2800" dirty="0" smtClean="0">
                <a:ea typeface="宋体" pitchFamily="2" charset="-122"/>
              </a:rPr>
              <a:t>可以有无序的多个</a:t>
            </a:r>
            <a:r>
              <a:rPr lang="en-US" altLang="zh-CN" sz="2800" dirty="0" smtClean="0">
                <a:ea typeface="宋体" pitchFamily="2" charset="-122"/>
              </a:rPr>
              <a:t>Attribute</a:t>
            </a:r>
            <a:endParaRPr lang="en-US" altLang="zh-CN" sz="28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SET OF</a:t>
            </a:r>
            <a:endParaRPr lang="en-US" altLang="zh-CN" sz="28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ASN.1</a:t>
            </a:r>
            <a:r>
              <a:rPr lang="zh-CN" altLang="en-US" sz="2400" dirty="0" smtClean="0">
                <a:ea typeface="宋体" pitchFamily="2" charset="-122"/>
              </a:rPr>
              <a:t>的关键字，表示由</a:t>
            </a:r>
            <a:r>
              <a:rPr lang="zh-CN" altLang="en-US" sz="2400" dirty="0">
                <a:ea typeface="宋体" pitchFamily="2" charset="-122"/>
              </a:rPr>
              <a:t>数量不定（0个或者多个）的数据无序地组成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然后，再对</a:t>
            </a:r>
            <a:r>
              <a:rPr lang="en-US" altLang="zh-CN" dirty="0" err="1" smtClean="0">
                <a:ea typeface="宋体" pitchFamily="2" charset="-122"/>
              </a:rPr>
              <a:t>AttributeTypeAndValue</a:t>
            </a:r>
            <a:r>
              <a:rPr lang="zh-CN" altLang="en-US" dirty="0" smtClean="0">
                <a:ea typeface="宋体" pitchFamily="2" charset="-122"/>
              </a:rPr>
              <a:t>进行定义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556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39A013-D969-43EA-B834-CFD21530A9C4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8569" y="4581128"/>
            <a:ext cx="6132580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err="1">
                <a:ea typeface="宋体" pitchFamily="2" charset="-122"/>
              </a:rPr>
              <a:t>RelativeDistinguishedName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/>
              <a:t>::=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SET  OF  </a:t>
            </a:r>
            <a:r>
              <a:rPr lang="en-US" altLang="zh-CN" sz="2000" dirty="0" err="1" smtClean="0"/>
              <a:t>AttributeTypeAndValue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 err="1" smtClean="0"/>
              <a:t>AttributeTypeAndValue</a:t>
            </a:r>
            <a:r>
              <a:rPr lang="en-US" altLang="zh-CN" sz="2000" dirty="0" smtClean="0"/>
              <a:t> ::= SEQUENCE {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type	</a:t>
            </a:r>
            <a:r>
              <a:rPr lang="en-US" altLang="zh-CN" sz="2000" dirty="0" err="1" smtClean="0"/>
              <a:t>AttributeType</a:t>
            </a:r>
            <a:r>
              <a:rPr lang="en-US" altLang="zh-CN" sz="2000" dirty="0" smtClean="0"/>
              <a:t>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 smtClean="0"/>
              <a:t>     value	</a:t>
            </a:r>
            <a:r>
              <a:rPr lang="en-US" altLang="zh-CN" sz="2000" dirty="0" err="1" smtClean="0"/>
              <a:t>AttributeValue</a:t>
            </a:r>
            <a:r>
              <a:rPr lang="en-US" altLang="zh-CN" sz="2000" dirty="0" smtClean="0"/>
              <a:t>  }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 err="1" smtClean="0"/>
              <a:t>AttributeType</a:t>
            </a:r>
            <a:r>
              <a:rPr lang="en-US" altLang="zh-CN" sz="2000" dirty="0" smtClean="0"/>
              <a:t> ::= OBJECT IDENTIFIER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 err="1" smtClean="0"/>
              <a:t>AttributeValue</a:t>
            </a:r>
            <a:r>
              <a:rPr lang="en-US" altLang="zh-CN" sz="2000" dirty="0"/>
              <a:t> ::= </a:t>
            </a:r>
            <a:r>
              <a:rPr lang="en-US" altLang="zh-CN" sz="2000" dirty="0" smtClean="0"/>
              <a:t>ANY DEFINED BY </a:t>
            </a:r>
            <a:r>
              <a:rPr lang="en-US" altLang="zh-CN" sz="2000" dirty="0" err="1" smtClean="0"/>
              <a:t>AttributeType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Why ASN.1 and BER/CER/DER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ea typeface="宋体" pitchFamily="2" charset="-122"/>
              </a:rPr>
              <a:t>描述证书这种</a:t>
            </a:r>
            <a:r>
              <a:rPr lang="en-US" altLang="zh-CN" sz="2800" smtClean="0">
                <a:ea typeface="宋体" pitchFamily="2" charset="-122"/>
              </a:rPr>
              <a:t>object class，</a:t>
            </a:r>
            <a:r>
              <a:rPr lang="zh-CN" altLang="en-US" sz="2800" smtClean="0">
                <a:ea typeface="宋体" pitchFamily="2" charset="-122"/>
              </a:rPr>
              <a:t>该如何？</a:t>
            </a:r>
            <a:endParaRPr lang="zh-CN" altLang="en-US" sz="28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ea typeface="宋体" pitchFamily="2" charset="-122"/>
              </a:rPr>
              <a:t>注意：必须是无歧义、易于理解的</a:t>
            </a:r>
            <a:endParaRPr lang="zh-CN" altLang="en-US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ea typeface="宋体" pitchFamily="2" charset="-122"/>
              </a:rPr>
              <a:t>尝试的方法</a:t>
            </a:r>
            <a:endParaRPr lang="zh-CN" altLang="en-US" sz="28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ea typeface="宋体" pitchFamily="2" charset="-122"/>
              </a:rPr>
              <a:t>汉语</a:t>
            </a:r>
            <a:endParaRPr lang="zh-CN" altLang="en-US" sz="240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>
                <a:ea typeface="宋体" pitchFamily="2" charset="-122"/>
              </a:rPr>
              <a:t>首先，要有整数的版本号，然后，紧跟着证书序列号，再然后……</a:t>
            </a:r>
            <a:endParaRPr lang="zh-CN" altLang="en-US" sz="20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English</a:t>
            </a:r>
            <a:endParaRPr lang="en-US" altLang="zh-CN" sz="240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First, an integer version number, then following the certificate serial number, ……</a:t>
            </a:r>
            <a:endParaRPr lang="zh-CN" altLang="en-US" sz="20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ea typeface="宋体" pitchFamily="2" charset="-122"/>
              </a:rPr>
              <a:t>不合适</a:t>
            </a:r>
            <a:endParaRPr lang="zh-CN" altLang="en-US" sz="2400" smtClean="0">
              <a:ea typeface="宋体" pitchFamily="2" charset="-122"/>
            </a:endParaRPr>
          </a:p>
        </p:txBody>
      </p:sp>
      <p:sp>
        <p:nvSpPr>
          <p:cNvPr id="6266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442672-8E13-48BF-8099-1AE9D931AFA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TBSCertificate</a:t>
            </a:r>
            <a:r>
              <a:rPr lang="zh-CN" altLang="en-US" smtClean="0">
                <a:ea typeface="宋体" pitchFamily="2" charset="-122"/>
              </a:rPr>
              <a:t>的内部数据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247562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宋体" pitchFamily="2" charset="-122"/>
              </a:rPr>
              <a:t>包括如下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version		Version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 smtClean="0">
                <a:ea typeface="宋体" pitchFamily="2" charset="-122"/>
              </a:rPr>
              <a:t>serialNumber</a:t>
            </a:r>
            <a:r>
              <a:rPr lang="en-US" altLang="zh-CN" sz="2000" dirty="0" smtClean="0">
                <a:ea typeface="宋体" pitchFamily="2" charset="-122"/>
              </a:rPr>
              <a:t>		</a:t>
            </a:r>
            <a:r>
              <a:rPr lang="en-US" altLang="zh-CN" sz="2000" dirty="0" err="1" smtClean="0">
                <a:ea typeface="宋体" pitchFamily="2" charset="-122"/>
              </a:rPr>
              <a:t>CertificateSerialNumber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signature 		</a:t>
            </a:r>
            <a:r>
              <a:rPr lang="en-US" altLang="zh-CN" sz="2000" dirty="0" err="1" smtClean="0">
                <a:ea typeface="宋体" pitchFamily="2" charset="-122"/>
              </a:rPr>
              <a:t>AlgorithmIdentifier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issuer		Name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validity		</a:t>
            </a:r>
            <a:r>
              <a:rPr lang="en-US" altLang="zh-CN" sz="2000" dirty="0" err="1" smtClean="0">
                <a:solidFill>
                  <a:schemeClr val="hlink"/>
                </a:solidFill>
                <a:ea typeface="宋体" pitchFamily="2" charset="-122"/>
              </a:rPr>
              <a:t>Validity</a:t>
            </a:r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			-- </a:t>
            </a:r>
            <a:r>
              <a:rPr lang="zh-CN" altLang="en-US" sz="2000" dirty="0" smtClean="0">
                <a:solidFill>
                  <a:schemeClr val="hlink"/>
                </a:solidFill>
                <a:ea typeface="宋体" pitchFamily="2" charset="-122"/>
              </a:rPr>
              <a:t>表示有效期</a:t>
            </a:r>
            <a:endParaRPr lang="en-US" altLang="zh-CN" sz="2000" dirty="0" smtClean="0">
              <a:solidFill>
                <a:schemeClr val="hlink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subject		Name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 smtClean="0">
                <a:ea typeface="宋体" pitchFamily="2" charset="-122"/>
              </a:rPr>
              <a:t>subjectPublicKeyInfo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SubjectPublicKeyInfo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extensions		Extensions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6543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E46BBE-DECF-4684-BA06-DDB95E6D359D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Validity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587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证书有效期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包括了</a:t>
            </a:r>
            <a:r>
              <a:rPr lang="en-US" altLang="zh-CN" smtClean="0">
                <a:ea typeface="宋体" pitchFamily="2" charset="-122"/>
              </a:rPr>
              <a:t>notBefore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en-US" altLang="zh-CN" smtClean="0">
                <a:ea typeface="宋体" pitchFamily="2" charset="-122"/>
              </a:rPr>
              <a:t>notAfter，</a:t>
            </a:r>
            <a:r>
              <a:rPr lang="zh-CN" altLang="en-US" smtClean="0">
                <a:ea typeface="宋体" pitchFamily="2" charset="-122"/>
              </a:rPr>
              <a:t>都是</a:t>
            </a:r>
            <a:r>
              <a:rPr lang="en-US" altLang="zh-CN" smtClean="0">
                <a:ea typeface="宋体" pitchFamily="2" charset="-122"/>
              </a:rPr>
              <a:t>Time</a:t>
            </a:r>
            <a:r>
              <a:rPr lang="zh-CN" altLang="en-US" smtClean="0">
                <a:ea typeface="宋体" pitchFamily="2" charset="-122"/>
              </a:rPr>
              <a:t>类型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CHOICE，</a:t>
            </a:r>
            <a:r>
              <a:rPr lang="zh-CN" altLang="en-US" smtClean="0">
                <a:ea typeface="宋体" pitchFamily="2" charset="-122"/>
              </a:rPr>
              <a:t>表示可以是任意的1种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Time</a:t>
            </a:r>
            <a:r>
              <a:rPr lang="zh-CN" altLang="en-US" smtClean="0">
                <a:ea typeface="宋体" pitchFamily="2" charset="-122"/>
              </a:rPr>
              <a:t>可以是</a:t>
            </a:r>
            <a:r>
              <a:rPr lang="en-US" altLang="zh-CN" smtClean="0">
                <a:ea typeface="宋体" pitchFamily="2" charset="-122"/>
              </a:rPr>
              <a:t>UTCTime</a:t>
            </a:r>
            <a:r>
              <a:rPr lang="zh-CN" altLang="en-US" smtClean="0">
                <a:ea typeface="宋体" pitchFamily="2" charset="-122"/>
              </a:rPr>
              <a:t>格式，也可以是</a:t>
            </a:r>
            <a:r>
              <a:rPr lang="en-US" altLang="zh-CN" smtClean="0">
                <a:ea typeface="宋体" pitchFamily="2" charset="-122"/>
              </a:rPr>
              <a:t>GeneralizedTime</a:t>
            </a:r>
            <a:r>
              <a:rPr lang="zh-CN" altLang="en-US" smtClean="0">
                <a:ea typeface="宋体" pitchFamily="2" charset="-122"/>
              </a:rPr>
              <a:t>格式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2种不同格式的时间表示法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587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D6E95-A8C0-459A-8B0A-163B06D77DE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7019" y="4653136"/>
            <a:ext cx="5275679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smtClean="0">
                <a:ea typeface="宋体" pitchFamily="2" charset="-122"/>
              </a:rPr>
              <a:t>Validity </a:t>
            </a:r>
            <a:r>
              <a:rPr lang="en-US" altLang="zh-CN" sz="2000" dirty="0" smtClean="0"/>
              <a:t>::= SEQUENCE {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notBefore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Time,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notAfter</a:t>
            </a:r>
            <a:r>
              <a:rPr lang="en-US" altLang="zh-CN" sz="2000" dirty="0" smtClean="0"/>
              <a:t>		Time  }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 smtClean="0"/>
              <a:t>Time ::=  CHOICE {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utcTime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UTCTime</a:t>
            </a:r>
            <a:r>
              <a:rPr lang="en-US" altLang="zh-CN" sz="2000" dirty="0" smtClean="0"/>
              <a:t>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generalTime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GeneralizedTime</a:t>
            </a:r>
            <a:r>
              <a:rPr lang="en-US" altLang="zh-CN" sz="2000" dirty="0" smtClean="0"/>
              <a:t>  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UTCTime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en-US" altLang="zh-CN" smtClean="0">
                <a:ea typeface="宋体" pitchFamily="2" charset="-122"/>
              </a:rPr>
              <a:t>GeneralizedTime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UTCTime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err="1" smtClean="0">
                <a:ea typeface="宋体" pitchFamily="2" charset="-122"/>
              </a:rPr>
              <a:t>GeneralizedTime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都是</a:t>
            </a:r>
            <a:r>
              <a:rPr lang="en-US" altLang="zh-CN" dirty="0" smtClean="0">
                <a:ea typeface="宋体" pitchFamily="2" charset="-122"/>
              </a:rPr>
              <a:t>ASN.1</a:t>
            </a:r>
            <a:r>
              <a:rPr lang="zh-CN" altLang="en-US" dirty="0" smtClean="0">
                <a:ea typeface="宋体" pitchFamily="2" charset="-122"/>
              </a:rPr>
              <a:t>的基本数据类型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用于表示时间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563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E0550-8230-4776-B1CF-AA377A9600D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TBSCertificate</a:t>
            </a:r>
            <a:r>
              <a:rPr lang="zh-CN" altLang="en-US" smtClean="0">
                <a:ea typeface="宋体" pitchFamily="2" charset="-122"/>
              </a:rPr>
              <a:t>的内部数据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ea typeface="宋体" pitchFamily="2" charset="-122"/>
              </a:rPr>
              <a:t>包括如下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version		Version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 smtClean="0">
                <a:ea typeface="宋体" pitchFamily="2" charset="-122"/>
              </a:rPr>
              <a:t>serialNumber</a:t>
            </a:r>
            <a:r>
              <a:rPr lang="en-US" altLang="zh-CN" sz="2000" dirty="0" smtClean="0">
                <a:ea typeface="宋体" pitchFamily="2" charset="-122"/>
              </a:rPr>
              <a:t>		</a:t>
            </a:r>
            <a:r>
              <a:rPr lang="en-US" altLang="zh-CN" sz="2000" dirty="0" err="1" smtClean="0">
                <a:ea typeface="宋体" pitchFamily="2" charset="-122"/>
              </a:rPr>
              <a:t>CertificateSerialNumber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signature 		</a:t>
            </a:r>
            <a:r>
              <a:rPr lang="en-US" altLang="zh-CN" sz="2000" dirty="0" err="1" smtClean="0">
                <a:ea typeface="宋体" pitchFamily="2" charset="-122"/>
              </a:rPr>
              <a:t>AlgorithmIdentifier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issuer		Name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validity		Validity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subject		Name</a:t>
            </a:r>
            <a:endParaRPr lang="en-US" altLang="zh-CN" sz="2000" dirty="0" smtClean="0">
              <a:solidFill>
                <a:schemeClr val="hlink"/>
              </a:solidFill>
              <a:ea typeface="宋体" pitchFamily="2" charset="-122"/>
            </a:endParaRPr>
          </a:p>
          <a:p>
            <a:pPr lvl="2" eaLnBrk="1" hangingPunct="1"/>
            <a:r>
              <a:rPr lang="en-US" altLang="zh-CN" sz="1800" dirty="0" smtClean="0">
                <a:solidFill>
                  <a:schemeClr val="hlink"/>
                </a:solidFill>
                <a:ea typeface="宋体" pitchFamily="2" charset="-122"/>
              </a:rPr>
              <a:t>Name</a:t>
            </a:r>
            <a:r>
              <a:rPr lang="zh-CN" altLang="en-US" sz="1800" dirty="0" smtClean="0">
                <a:solidFill>
                  <a:schemeClr val="hlink"/>
                </a:solidFill>
                <a:ea typeface="宋体" pitchFamily="2" charset="-122"/>
              </a:rPr>
              <a:t>类型，已经讲过</a:t>
            </a:r>
            <a:endParaRPr lang="zh-CN" altLang="en-US" sz="1800" dirty="0" smtClean="0">
              <a:solidFill>
                <a:schemeClr val="hlink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 smtClean="0">
                <a:solidFill>
                  <a:schemeClr val="hlink"/>
                </a:solidFill>
                <a:ea typeface="宋体" pitchFamily="2" charset="-122"/>
              </a:rPr>
              <a:t>subjectPublicKeyInfo</a:t>
            </a:r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sz="2000" dirty="0" err="1" smtClean="0">
                <a:solidFill>
                  <a:schemeClr val="hlink"/>
                </a:solidFill>
                <a:ea typeface="宋体" pitchFamily="2" charset="-122"/>
              </a:rPr>
              <a:t>SubjectPublicKeyInfo</a:t>
            </a:r>
            <a:endParaRPr lang="en-US" altLang="zh-CN" sz="2000" dirty="0" smtClean="0">
              <a:solidFill>
                <a:schemeClr val="hlink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Extensions		Extensions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6574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9FB0E9-C457-4B66-AD5F-4CFA54A53028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SubjectPublicKeyInfo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638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公钥信息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变量</a:t>
            </a:r>
            <a:r>
              <a:rPr lang="en-US" altLang="zh-CN" smtClean="0">
                <a:ea typeface="宋体" pitchFamily="2" charset="-122"/>
              </a:rPr>
              <a:t>algorithm，</a:t>
            </a:r>
            <a:r>
              <a:rPr lang="zh-CN" altLang="en-US" smtClean="0">
                <a:ea typeface="宋体" pitchFamily="2" charset="-122"/>
              </a:rPr>
              <a:t>算法标识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是</a:t>
            </a:r>
            <a:r>
              <a:rPr lang="en-US" altLang="zh-CN" smtClean="0">
                <a:ea typeface="宋体" pitchFamily="2" charset="-122"/>
              </a:rPr>
              <a:t>AlgorithmIdentifier</a:t>
            </a:r>
            <a:r>
              <a:rPr lang="zh-CN" altLang="en-US" smtClean="0">
                <a:ea typeface="宋体" pitchFamily="2" charset="-122"/>
              </a:rPr>
              <a:t>类型，已经讲过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变量</a:t>
            </a:r>
            <a:r>
              <a:rPr lang="en-US" altLang="zh-CN" smtClean="0">
                <a:ea typeface="宋体" pitchFamily="2" charset="-122"/>
              </a:rPr>
              <a:t>subjectPublicKey，</a:t>
            </a:r>
            <a:r>
              <a:rPr lang="zh-CN" altLang="en-US" smtClean="0">
                <a:ea typeface="宋体" pitchFamily="2" charset="-122"/>
              </a:rPr>
              <a:t>具体的公钥信息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是</a:t>
            </a:r>
            <a:r>
              <a:rPr lang="en-US" altLang="zh-CN" smtClean="0">
                <a:ea typeface="宋体" pitchFamily="2" charset="-122"/>
              </a:rPr>
              <a:t>BIT STRING</a:t>
            </a:r>
            <a:r>
              <a:rPr lang="zh-CN" altLang="en-US" smtClean="0">
                <a:ea typeface="宋体" pitchFamily="2" charset="-122"/>
              </a:rPr>
              <a:t>类型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将各种算法的公钥，都表示为</a:t>
            </a:r>
            <a:r>
              <a:rPr lang="en-US" altLang="zh-CN" smtClean="0">
                <a:ea typeface="宋体" pitchFamily="2" charset="-122"/>
              </a:rPr>
              <a:t>bit</a:t>
            </a:r>
            <a:r>
              <a:rPr lang="zh-CN" altLang="en-US" smtClean="0">
                <a:ea typeface="宋体" pitchFamily="2" charset="-122"/>
              </a:rPr>
              <a:t>串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638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EE887A-36A6-44D8-B6D4-B49C57543B24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0503" y="4941168"/>
            <a:ext cx="6408712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200" dirty="0" err="1">
                <a:ea typeface="宋体" pitchFamily="2" charset="-122"/>
              </a:rPr>
              <a:t>SubjectPublicKeyInfo</a:t>
            </a:r>
            <a:r>
              <a:rPr lang="en-US" altLang="zh-CN" sz="2200" dirty="0">
                <a:ea typeface="宋体" pitchFamily="2" charset="-122"/>
              </a:rPr>
              <a:t> </a:t>
            </a:r>
            <a:r>
              <a:rPr lang="en-US" altLang="zh-CN" sz="2200" dirty="0" smtClean="0"/>
              <a:t>::= </a:t>
            </a:r>
            <a:r>
              <a:rPr lang="en-US" altLang="zh-CN" sz="2200" dirty="0"/>
              <a:t>SEQUENCE </a:t>
            </a:r>
            <a:r>
              <a:rPr lang="en-US" altLang="zh-CN" sz="2200" dirty="0" smtClean="0"/>
              <a:t>{</a:t>
            </a:r>
            <a:endParaRPr lang="en-US" altLang="zh-CN" sz="2200" dirty="0" smtClean="0"/>
          </a:p>
          <a:p>
            <a:pPr marL="201295" lvl="1" indent="0" eaLnBrk="1" hangingPunct="1">
              <a:buNone/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algorithm		</a:t>
            </a:r>
            <a:r>
              <a:rPr lang="en-US" altLang="zh-CN" sz="2200" dirty="0" err="1" smtClean="0"/>
              <a:t>AlgorithmIdentifier</a:t>
            </a:r>
            <a:r>
              <a:rPr lang="en-US" altLang="zh-CN" sz="2200" dirty="0" smtClean="0"/>
              <a:t>,</a:t>
            </a:r>
            <a:endParaRPr lang="en-US" altLang="zh-CN" sz="2200" dirty="0" smtClean="0"/>
          </a:p>
          <a:p>
            <a:pPr marL="201295" lvl="1" indent="0" eaLnBrk="1" hangingPunct="1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 smtClean="0"/>
              <a:t>subjectPublicKey</a:t>
            </a:r>
            <a:r>
              <a:rPr lang="en-US" altLang="zh-CN" sz="2200" dirty="0" smtClean="0"/>
              <a:t>	BIT STRING  }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TBSCertificate</a:t>
            </a:r>
            <a:r>
              <a:rPr lang="zh-CN" altLang="en-US" smtClean="0">
                <a:ea typeface="宋体" pitchFamily="2" charset="-122"/>
              </a:rPr>
              <a:t>的内部数据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391578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宋体" pitchFamily="2" charset="-122"/>
              </a:rPr>
              <a:t>包括如下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version		Version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 smtClean="0">
                <a:ea typeface="宋体" pitchFamily="2" charset="-122"/>
              </a:rPr>
              <a:t>serialNumber</a:t>
            </a:r>
            <a:r>
              <a:rPr lang="en-US" altLang="zh-CN" sz="2000" dirty="0" smtClean="0">
                <a:ea typeface="宋体" pitchFamily="2" charset="-122"/>
              </a:rPr>
              <a:t>		</a:t>
            </a:r>
            <a:r>
              <a:rPr lang="en-US" altLang="zh-CN" sz="2000" dirty="0" err="1" smtClean="0">
                <a:ea typeface="宋体" pitchFamily="2" charset="-122"/>
              </a:rPr>
              <a:t>CertificateSerialNumber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signature 		</a:t>
            </a:r>
            <a:r>
              <a:rPr lang="en-US" altLang="zh-CN" sz="2000" dirty="0" err="1" smtClean="0">
                <a:ea typeface="宋体" pitchFamily="2" charset="-122"/>
              </a:rPr>
              <a:t>AlgorithmIdentifier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issuer		Name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validity		Validity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subject		Name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 smtClean="0">
                <a:ea typeface="宋体" pitchFamily="2" charset="-122"/>
              </a:rPr>
              <a:t>subjectPublicKeyInfo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SubjectPublicKeyInfo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extensions		Extensions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6594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1D5AAC-9095-4E7F-8B44-4944B95DC3BC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Extensions</a:t>
            </a:r>
            <a:endParaRPr lang="en-US" altLang="zh-CN" sz="4000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679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证书扩展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每个证书可以有多个扩展，也可以没有扩展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如果在</a:t>
            </a:r>
            <a:r>
              <a:rPr lang="en-US" altLang="zh-CN" dirty="0" err="1" smtClean="0">
                <a:ea typeface="宋体" pitchFamily="2" charset="-122"/>
              </a:rPr>
              <a:t>TBSCertificate</a:t>
            </a:r>
            <a:r>
              <a:rPr lang="zh-CN" altLang="en-US" dirty="0" smtClean="0">
                <a:ea typeface="宋体" pitchFamily="2" charset="-122"/>
              </a:rPr>
              <a:t>中有</a:t>
            </a:r>
            <a:r>
              <a:rPr lang="en-US" altLang="zh-CN" dirty="0" smtClean="0">
                <a:ea typeface="宋体" pitchFamily="2" charset="-122"/>
              </a:rPr>
              <a:t>extensions，</a:t>
            </a:r>
            <a:r>
              <a:rPr lang="zh-CN" altLang="en-US" dirty="0" smtClean="0">
                <a:ea typeface="宋体" pitchFamily="2" charset="-122"/>
              </a:rPr>
              <a:t>就至少要有1个</a:t>
            </a:r>
            <a:endParaRPr lang="zh-CN" altLang="en-US" dirty="0" smtClean="0">
              <a:ea typeface="宋体" pitchFamily="2" charset="-122"/>
            </a:endParaRPr>
          </a:p>
          <a:p>
            <a:pPr marL="384175" lvl="2" indent="0" eaLnBrk="1" hangingPunct="1">
              <a:buNone/>
            </a:pPr>
            <a:r>
              <a:rPr lang="en-US" altLang="zh-CN" dirty="0" smtClean="0">
                <a:ea typeface="宋体" pitchFamily="2" charset="-122"/>
              </a:rPr>
              <a:t>Extension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SEQUENCE SIZE (1..10) OF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79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461A7F-9F8E-4AE5-A2F6-70E9B0DABD65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4846" y="4192363"/>
            <a:ext cx="6640025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smtClean="0">
                <a:ea typeface="宋体" pitchFamily="2" charset="-122"/>
              </a:rPr>
              <a:t>Extensions </a:t>
            </a:r>
            <a:r>
              <a:rPr lang="en-US" altLang="zh-CN" sz="2000" dirty="0" smtClean="0"/>
              <a:t>::= </a:t>
            </a:r>
            <a:r>
              <a:rPr lang="en-US" altLang="zh-CN" sz="2000" dirty="0"/>
              <a:t>SEQUENCE </a:t>
            </a:r>
            <a:r>
              <a:rPr lang="en-US" altLang="zh-CN" sz="2000" dirty="0" smtClean="0"/>
              <a:t>SIZE (1 … MAX) OF Extension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 smtClean="0"/>
              <a:t>Extension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/>
              <a:t>::= SEQUENCE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extnID</a:t>
            </a:r>
            <a:r>
              <a:rPr lang="en-US" altLang="zh-CN" sz="2000" dirty="0" smtClean="0"/>
              <a:t>		OBJECT  IDENTIFIER,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critical		BOOLEAN  DEFAULT  FALSE,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extnValue</a:t>
            </a:r>
            <a:r>
              <a:rPr lang="en-US" altLang="zh-CN" sz="2000" dirty="0" smtClean="0"/>
              <a:t>	OCTECT  STRING  }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SEQUENCE SIZE OF</a:t>
            </a:r>
            <a:endParaRPr lang="zh-CN" altLang="en-US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00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SEQUENCE OF</a:t>
            </a:r>
            <a:endParaRPr lang="en-US" altLang="zh-CN" sz="28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同时，加上数量的限制，就是</a:t>
            </a:r>
            <a:endParaRPr lang="zh-CN" altLang="en-US" sz="2400" smtClean="0">
              <a:ea typeface="宋体" pitchFamily="2" charset="-122"/>
            </a:endParaRPr>
          </a:p>
          <a:p>
            <a:pPr lvl="2" eaLnBrk="1" hangingPunct="1"/>
            <a:r>
              <a:rPr lang="en-US" altLang="zh-CN" sz="2000" smtClean="0">
                <a:ea typeface="宋体" pitchFamily="2" charset="-122"/>
              </a:rPr>
              <a:t>SEQUENCE SIZE (1..MAX) OF</a:t>
            </a:r>
            <a:endParaRPr lang="en-US" altLang="zh-CN" sz="2000" smtClean="0">
              <a:ea typeface="宋体" pitchFamily="2" charset="-122"/>
            </a:endParaRPr>
          </a:p>
          <a:p>
            <a:pPr lvl="2" eaLnBrk="1" hangingPunct="1"/>
            <a:r>
              <a:rPr lang="en-US" altLang="zh-CN" sz="2000" smtClean="0">
                <a:ea typeface="宋体" pitchFamily="2" charset="-122"/>
              </a:rPr>
              <a:t>SEQUENCE SIZE (33..66) OF</a:t>
            </a:r>
            <a:endParaRPr lang="en-US" altLang="zh-CN" sz="2000" smtClean="0">
              <a:ea typeface="宋体" pitchFamily="2" charset="-122"/>
            </a:endParaRPr>
          </a:p>
          <a:p>
            <a:pPr lvl="2" eaLnBrk="1" hangingPunct="1"/>
            <a:r>
              <a:rPr lang="en-US" altLang="zh-CN" sz="2000" smtClean="0">
                <a:ea typeface="宋体" pitchFamily="2" charset="-122"/>
              </a:rPr>
              <a:t>MAX indicates the upper bound is unspecified. Implementations are free to choose an upper bound that suits their environment.</a:t>
            </a:r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4700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AE1CE3-668E-4BC3-A024-E24C72E28A9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846" y="4380200"/>
            <a:ext cx="6640025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smtClean="0">
                <a:ea typeface="宋体" pitchFamily="2" charset="-122"/>
              </a:rPr>
              <a:t>Extensions </a:t>
            </a:r>
            <a:r>
              <a:rPr lang="en-US" altLang="zh-CN" sz="2000" dirty="0" smtClean="0"/>
              <a:t>::= </a:t>
            </a:r>
            <a:r>
              <a:rPr lang="en-US" altLang="zh-CN" sz="2000" dirty="0">
                <a:solidFill>
                  <a:srgbClr val="0070C0"/>
                </a:solidFill>
              </a:rPr>
              <a:t>SEQUENCE </a:t>
            </a:r>
            <a:r>
              <a:rPr lang="en-US" altLang="zh-CN" sz="2000" dirty="0" smtClean="0">
                <a:solidFill>
                  <a:srgbClr val="0070C0"/>
                </a:solidFill>
              </a:rPr>
              <a:t>SIZE (1 … MAX) OF</a:t>
            </a:r>
            <a:r>
              <a:rPr lang="en-US" altLang="zh-CN" sz="2000" dirty="0" smtClean="0"/>
              <a:t> Extension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 smtClean="0"/>
              <a:t>Extension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/>
              <a:t>::= SEQUENCE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extnID</a:t>
            </a:r>
            <a:r>
              <a:rPr lang="en-US" altLang="zh-CN" sz="2000" dirty="0" smtClean="0"/>
              <a:t>		OBJECT  IDENTIFIER,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critical		BOOLEAN  DEFAULT  FALSE,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extnValue</a:t>
            </a:r>
            <a:r>
              <a:rPr lang="en-US" altLang="zh-CN" sz="2000" dirty="0" smtClean="0"/>
              <a:t>	OCTECT  STRING  }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DEFAULT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710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BOOLEAN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ASN.1</a:t>
            </a:r>
            <a:r>
              <a:rPr lang="zh-CN" altLang="en-US" dirty="0" smtClean="0">
                <a:ea typeface="宋体" pitchFamily="2" charset="-122"/>
              </a:rPr>
              <a:t>的基本数据类型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DEFAULT</a:t>
            </a:r>
            <a:r>
              <a:rPr lang="zh-CN" altLang="en-US" dirty="0" smtClean="0">
                <a:ea typeface="宋体" pitchFamily="2" charset="-122"/>
              </a:rPr>
              <a:t>表示具有默认值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有</a:t>
            </a:r>
            <a:r>
              <a:rPr lang="en-US" altLang="zh-CN" dirty="0" smtClean="0">
                <a:ea typeface="宋体" pitchFamily="2" charset="-122"/>
              </a:rPr>
              <a:t>DEFAULT，</a:t>
            </a:r>
            <a:r>
              <a:rPr lang="zh-CN" altLang="en-US" dirty="0" smtClean="0">
                <a:ea typeface="宋体" pitchFamily="2" charset="-122"/>
              </a:rPr>
              <a:t>就同时意味必然是</a:t>
            </a:r>
            <a:r>
              <a:rPr lang="en-US" altLang="zh-CN" dirty="0" smtClean="0">
                <a:ea typeface="宋体" pitchFamily="2" charset="-122"/>
              </a:rPr>
              <a:t>OPTIONAL</a:t>
            </a:r>
            <a:endParaRPr lang="en-US" altLang="zh-CN" dirty="0" smtClean="0">
              <a:ea typeface="宋体" pitchFamily="2" charset="-122"/>
            </a:endParaRPr>
          </a:p>
          <a:p>
            <a:pPr lvl="2"/>
            <a:r>
              <a:rPr lang="zh-CN" altLang="en-US" dirty="0" smtClean="0">
                <a:ea typeface="宋体" pitchFamily="2" charset="-122"/>
              </a:rPr>
              <a:t>如果没有出现的话，就认为</a:t>
            </a:r>
            <a:r>
              <a:rPr lang="en-US" altLang="zh-CN" dirty="0" smtClean="0">
                <a:ea typeface="宋体" pitchFamily="2" charset="-122"/>
              </a:rPr>
              <a:t>critical</a:t>
            </a:r>
            <a:r>
              <a:rPr lang="zh-CN" altLang="en-US" dirty="0" smtClean="0">
                <a:ea typeface="宋体" pitchFamily="2" charset="-122"/>
              </a:rPr>
              <a:t>是</a:t>
            </a:r>
            <a:r>
              <a:rPr lang="en-US" altLang="zh-CN" dirty="0" smtClean="0">
                <a:ea typeface="宋体" pitchFamily="2" charset="-122"/>
              </a:rPr>
              <a:t>FALSE</a:t>
            </a:r>
            <a:endParaRPr lang="en-US" altLang="zh-CN" dirty="0" smtClean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如果有的话，</a:t>
            </a:r>
            <a:r>
              <a:rPr lang="en-US" altLang="zh-CN" dirty="0">
                <a:ea typeface="宋体" pitchFamily="2" charset="-122"/>
              </a:rPr>
              <a:t>critical</a:t>
            </a:r>
            <a:r>
              <a:rPr lang="zh-CN" altLang="en-US" dirty="0">
                <a:ea typeface="宋体" pitchFamily="2" charset="-122"/>
              </a:rPr>
              <a:t>就是等于？</a:t>
            </a:r>
            <a:endParaRPr lang="zh-CN" altLang="en-US" dirty="0">
              <a:ea typeface="宋体" pitchFamily="2" charset="-122"/>
            </a:endParaRPr>
          </a:p>
          <a:p>
            <a:pPr lvl="2"/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710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832371-7458-4C06-9E30-5575AF5D0E5A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4846" y="4678104"/>
            <a:ext cx="6640025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smtClean="0">
                <a:ea typeface="宋体" pitchFamily="2" charset="-122"/>
              </a:rPr>
              <a:t>Extensions </a:t>
            </a:r>
            <a:r>
              <a:rPr lang="en-US" altLang="zh-CN" sz="2000" dirty="0" smtClean="0"/>
              <a:t>::= </a:t>
            </a:r>
            <a:r>
              <a:rPr lang="en-US" altLang="zh-CN" sz="2000" dirty="0"/>
              <a:t>SEQUENCE </a:t>
            </a:r>
            <a:r>
              <a:rPr lang="en-US" altLang="zh-CN" sz="2000" dirty="0" smtClean="0"/>
              <a:t>SIZE (1 … MAX) OF Extension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 smtClean="0"/>
              <a:t>Extension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/>
              <a:t>::= SEQUENCE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extnID</a:t>
            </a:r>
            <a:r>
              <a:rPr lang="en-US" altLang="zh-CN" sz="2000" dirty="0" smtClean="0"/>
              <a:t>		OBJECT  IDENTIFIER,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critical		BOOLEAN  </a:t>
            </a:r>
            <a:r>
              <a:rPr lang="en-US" altLang="zh-CN" sz="2000" dirty="0" smtClean="0">
                <a:solidFill>
                  <a:srgbClr val="0070C0"/>
                </a:solidFill>
              </a:rPr>
              <a:t>DEFAULT</a:t>
            </a:r>
            <a:r>
              <a:rPr lang="en-US" altLang="zh-CN" sz="2000" dirty="0" smtClean="0"/>
              <a:t>  FALSE,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extnValue</a:t>
            </a:r>
            <a:r>
              <a:rPr lang="en-US" altLang="zh-CN" sz="2000" dirty="0" smtClean="0"/>
              <a:t>	OCTECT  STRING  }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OCTET STRING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741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OCTET STRING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的基本数据类型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表示字节串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741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6B5751-3892-4A26-9834-B090C29D5BEC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846" y="4380200"/>
            <a:ext cx="6640025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smtClean="0">
                <a:ea typeface="宋体" pitchFamily="2" charset="-122"/>
              </a:rPr>
              <a:t>Extensions </a:t>
            </a:r>
            <a:r>
              <a:rPr lang="en-US" altLang="zh-CN" sz="2000" dirty="0" smtClean="0"/>
              <a:t>::= </a:t>
            </a:r>
            <a:r>
              <a:rPr lang="en-US" altLang="zh-CN" sz="2000" dirty="0"/>
              <a:t>SEQUENCE </a:t>
            </a:r>
            <a:r>
              <a:rPr lang="en-US" altLang="zh-CN" sz="2000" dirty="0" smtClean="0"/>
              <a:t>SIZE (1 … MAX) OF Extension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 smtClean="0"/>
              <a:t>Extension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/>
              <a:t>::= SEQUENCE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extnID</a:t>
            </a:r>
            <a:r>
              <a:rPr lang="en-US" altLang="zh-CN" sz="2000" dirty="0" smtClean="0"/>
              <a:t>		OBJECT  IDENTIFIER,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critical		BOOLEAN  DEFAULT  FALSE,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extnValue</a:t>
            </a:r>
            <a:r>
              <a:rPr lang="en-US" altLang="zh-CN" sz="2000" dirty="0" smtClean="0"/>
              <a:t>	OCTECT  STRING  }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程序语言描述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可以使用类似于</a:t>
            </a:r>
            <a:r>
              <a:rPr lang="en-US" altLang="zh-CN" sz="2800" dirty="0" smtClean="0">
                <a:ea typeface="宋体" pitchFamily="2" charset="-122"/>
              </a:rPr>
              <a:t>C</a:t>
            </a:r>
            <a:r>
              <a:rPr lang="zh-CN" altLang="en-US" sz="2800" dirty="0" smtClean="0">
                <a:ea typeface="宋体" pitchFamily="2" charset="-122"/>
              </a:rPr>
              <a:t>语言的结构体定义</a:t>
            </a:r>
            <a:endParaRPr lang="zh-CN" altLang="en-US" sz="2800" dirty="0" smtClean="0">
              <a:ea typeface="宋体" pitchFamily="2" charset="-122"/>
            </a:endParaRPr>
          </a:p>
          <a:p>
            <a:pPr marL="201295" lvl="1" indent="0" eaLnBrk="1" hangingPunct="1">
              <a:buNone/>
            </a:pPr>
            <a:r>
              <a:rPr lang="en-US" altLang="zh-CN" sz="2400" dirty="0" smtClean="0">
                <a:ea typeface="宋体" pitchFamily="2" charset="-122"/>
              </a:rPr>
              <a:t>  </a:t>
            </a:r>
            <a:r>
              <a:rPr lang="en-US" altLang="zh-CN" sz="2400" dirty="0" err="1" smtClean="0">
                <a:ea typeface="宋体" pitchFamily="2" charset="-122"/>
              </a:rPr>
              <a:t>struct</a:t>
            </a:r>
            <a:endParaRPr lang="en-US" altLang="zh-CN" sz="2400" dirty="0" smtClean="0">
              <a:ea typeface="宋体" pitchFamily="2" charset="-122"/>
            </a:endParaRPr>
          </a:p>
          <a:p>
            <a:pPr marL="201295" lvl="1" indent="0" eaLnBrk="1" hangingPunct="1"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altLang="zh-CN" sz="2400" dirty="0" smtClean="0">
                <a:ea typeface="宋体" pitchFamily="2" charset="-122"/>
              </a:rPr>
              <a:t>{</a:t>
            </a:r>
            <a:endParaRPr lang="en-US" altLang="zh-CN" sz="2400" dirty="0" smtClean="0">
              <a:ea typeface="宋体" pitchFamily="2" charset="-122"/>
            </a:endParaRPr>
          </a:p>
          <a:p>
            <a:pPr marL="384175" lvl="2" indent="0" eaLnBrk="1" hangingPunct="1">
              <a:buNone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version;</a:t>
            </a:r>
            <a:endParaRPr lang="en-US" altLang="zh-CN" sz="2000" dirty="0" smtClean="0">
              <a:ea typeface="宋体" pitchFamily="2" charset="-122"/>
            </a:endParaRPr>
          </a:p>
          <a:p>
            <a:pPr marL="384175" lvl="2" indent="0" eaLnBrk="1" hangingPunct="1">
              <a:buNone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serialnumber</a:t>
            </a:r>
            <a:r>
              <a:rPr lang="en-US" altLang="zh-CN" sz="2000" dirty="0" smtClean="0">
                <a:ea typeface="宋体" pitchFamily="2" charset="-122"/>
              </a:rPr>
              <a:t>;</a:t>
            </a:r>
            <a:endParaRPr lang="en-US" altLang="zh-CN" sz="2000" dirty="0" smtClean="0">
              <a:ea typeface="宋体" pitchFamily="2" charset="-122"/>
            </a:endParaRPr>
          </a:p>
          <a:p>
            <a:pPr marL="384175" lvl="2" indent="0" eaLnBrk="1" hangingPunct="1">
              <a:buNone/>
            </a:pPr>
            <a:r>
              <a:rPr lang="en-US" altLang="zh-CN" sz="2000" dirty="0" smtClean="0">
                <a:ea typeface="宋体" pitchFamily="2" charset="-122"/>
              </a:rPr>
              <a:t>	……</a:t>
            </a:r>
            <a:endParaRPr lang="en-US" altLang="zh-CN" sz="2000" dirty="0" smtClean="0">
              <a:ea typeface="宋体" pitchFamily="2" charset="-122"/>
            </a:endParaRPr>
          </a:p>
          <a:p>
            <a:pPr marL="201295" lvl="1" indent="0" eaLnBrk="1" hangingPunct="1">
              <a:buNone/>
            </a:pPr>
            <a:r>
              <a:rPr lang="en-US" altLang="zh-CN" sz="2400" dirty="0" smtClean="0">
                <a:ea typeface="宋体" pitchFamily="2" charset="-122"/>
              </a:rPr>
              <a:t>   }</a:t>
            </a:r>
            <a:endParaRPr lang="en-US" altLang="zh-CN" sz="2400" dirty="0" smtClean="0">
              <a:ea typeface="宋体" pitchFamily="2" charset="-122"/>
            </a:endParaRPr>
          </a:p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比人类语言描述的歧义要少很多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但仍然有问题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6277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E17B5E-4E0A-48D2-84FB-986E9E03D165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基本数据类型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ea typeface="宋体" pitchFamily="2" charset="-122"/>
              </a:rPr>
              <a:t>我们得到了如下基本数据类型</a:t>
            </a:r>
            <a:endParaRPr lang="zh-CN" altLang="en-US" sz="28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INTEGER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BOOLEAN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NULL</a:t>
            </a:r>
            <a:endParaRPr lang="en-US" altLang="zh-CN" sz="240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>
                <a:ea typeface="宋体" pitchFamily="2" charset="-122"/>
              </a:rPr>
              <a:t>普通</a:t>
            </a:r>
            <a:r>
              <a:rPr lang="en-US" altLang="zh-CN" sz="2000" smtClean="0">
                <a:ea typeface="宋体" pitchFamily="2" charset="-122"/>
              </a:rPr>
              <a:t>RSA</a:t>
            </a:r>
            <a:r>
              <a:rPr lang="zh-CN" altLang="en-US" sz="2000" smtClean="0">
                <a:ea typeface="宋体" pitchFamily="2" charset="-122"/>
              </a:rPr>
              <a:t>签名算法的参数就是</a:t>
            </a:r>
            <a:r>
              <a:rPr lang="en-US" altLang="zh-CN" sz="2000" smtClean="0">
                <a:ea typeface="宋体" pitchFamily="2" charset="-122"/>
              </a:rPr>
              <a:t>NULL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OCTET STRING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OBJECT IDENTIFIER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BIT STRING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UTCTime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GeneralizedTime</a:t>
            </a:r>
            <a:endParaRPr lang="en-US" altLang="zh-CN" sz="2400" smtClean="0">
              <a:ea typeface="宋体" pitchFamily="2" charset="-122"/>
            </a:endParaRPr>
          </a:p>
        </p:txBody>
      </p:sp>
      <p:sp>
        <p:nvSpPr>
          <p:cNvPr id="6645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7DFC13-D1FF-4742-AAD1-1F079039E45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关键字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ea typeface="宋体" pitchFamily="2" charset="-122"/>
              </a:rPr>
              <a:t>我们得到如下关键字</a:t>
            </a:r>
            <a:endParaRPr lang="zh-CN" altLang="en-US" sz="28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SEQUENCE</a:t>
            </a:r>
            <a:endParaRPr lang="en-US" altLang="zh-CN" sz="240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SEQUENCE OF</a:t>
            </a:r>
            <a:endParaRPr lang="en-US" altLang="zh-CN" sz="200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SEQUENCE SIZE () OF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SET</a:t>
            </a:r>
            <a:endParaRPr lang="en-US" altLang="zh-CN" sz="240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SET OF</a:t>
            </a:r>
            <a:endParaRPr lang="en-US" altLang="zh-CN" sz="200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SET SIZE () OF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ANY DEFINED BY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OPTIONAL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CHOICE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DEFAULT</a:t>
            </a:r>
            <a:endParaRPr lang="en-US" altLang="zh-CN" sz="2400" smtClean="0">
              <a:ea typeface="宋体" pitchFamily="2" charset="-122"/>
            </a:endParaRPr>
          </a:p>
        </p:txBody>
      </p:sp>
      <p:sp>
        <p:nvSpPr>
          <p:cNvPr id="6656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13F67D-CE38-4ADA-A99C-2D4867C5FD67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编码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就是：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如何将数据结构对应到二进制串？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下面将说明几种基本数据类型的编码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然后，再说明各种关键字（</a:t>
            </a:r>
            <a:r>
              <a:rPr lang="en-US" altLang="zh-CN" smtClean="0">
                <a:ea typeface="宋体" pitchFamily="2" charset="-122"/>
              </a:rPr>
              <a:t>SEQUENCE/CHOICE</a:t>
            </a:r>
            <a:r>
              <a:rPr lang="zh-CN" altLang="en-US" smtClean="0">
                <a:ea typeface="宋体" pitchFamily="2" charset="-122"/>
              </a:rPr>
              <a:t>等等）是如何将其各部分进行组合的。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666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787F9A-0968-44A3-944E-33125CF9336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ea typeface="宋体" pitchFamily="2" charset="-122"/>
              </a:rPr>
              <a:t>BOOLEAN</a:t>
            </a:r>
            <a:r>
              <a:rPr lang="zh-CN" altLang="en-US" sz="3600" dirty="0" smtClean="0">
                <a:ea typeface="宋体" pitchFamily="2" charset="-122"/>
              </a:rPr>
              <a:t>的</a:t>
            </a:r>
            <a:r>
              <a:rPr lang="en-US" altLang="zh-CN" sz="3600" dirty="0" smtClean="0">
                <a:ea typeface="宋体" pitchFamily="2" charset="-122"/>
              </a:rPr>
              <a:t>DER</a:t>
            </a:r>
            <a:r>
              <a:rPr lang="zh-CN" altLang="en-US" sz="3600" dirty="0" smtClean="0">
                <a:ea typeface="宋体" pitchFamily="2" charset="-122"/>
              </a:rPr>
              <a:t>编码（</a:t>
            </a:r>
            <a:r>
              <a:rPr lang="en-US" altLang="zh-CN" sz="3600" dirty="0" smtClean="0">
                <a:ea typeface="宋体" pitchFamily="2" charset="-122"/>
              </a:rPr>
              <a:t>16</a:t>
            </a:r>
            <a:r>
              <a:rPr lang="zh-CN" altLang="en-US" sz="3600" dirty="0" smtClean="0">
                <a:ea typeface="宋体" pitchFamily="2" charset="-122"/>
              </a:rPr>
              <a:t>进制表示）</a:t>
            </a:r>
            <a:endParaRPr lang="zh-CN" altLang="en-US" sz="3600" dirty="0" smtClean="0">
              <a:ea typeface="宋体" pitchFamily="2" charset="-122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TRUE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01 01 ff</a:t>
            </a:r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FALSE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01 01 00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676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1C9A04-92EC-4AB4-AF01-8CBD9AB52199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DER</a:t>
            </a:r>
            <a:r>
              <a:rPr lang="zh-CN" altLang="en-US" smtClean="0">
                <a:ea typeface="宋体" pitchFamily="2" charset="-122"/>
              </a:rPr>
              <a:t>编码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61405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编码由</a:t>
            </a:r>
            <a:r>
              <a:rPr lang="en-US" altLang="zh-CN" sz="2400" dirty="0" smtClean="0">
                <a:ea typeface="宋体" pitchFamily="2" charset="-122"/>
              </a:rPr>
              <a:t>TLV</a:t>
            </a:r>
            <a:r>
              <a:rPr lang="zh-CN" altLang="en-US" sz="2400" dirty="0" smtClean="0">
                <a:ea typeface="宋体" pitchFamily="2" charset="-122"/>
              </a:rPr>
              <a:t>组成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Type</a:t>
            </a:r>
            <a:r>
              <a:rPr lang="zh-CN" altLang="en-US" sz="2000" dirty="0" smtClean="0">
                <a:ea typeface="宋体" pitchFamily="2" charset="-122"/>
              </a:rPr>
              <a:t>类型－1字节</a:t>
            </a:r>
            <a:endParaRPr lang="zh-CN" altLang="en-US" sz="20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>
                <a:ea typeface="宋体" pitchFamily="2" charset="-122"/>
              </a:rPr>
              <a:t>例如</a:t>
            </a:r>
            <a:r>
              <a:rPr lang="en-US" altLang="zh-CN" sz="1800" dirty="0" smtClean="0">
                <a:ea typeface="宋体" pitchFamily="2" charset="-122"/>
              </a:rPr>
              <a:t>INTEGER, BIT STRING, BOOLEAN</a:t>
            </a:r>
            <a:endParaRPr lang="en-US" altLang="zh-CN" sz="18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>
                <a:ea typeface="宋体" pitchFamily="2" charset="-122"/>
              </a:rPr>
              <a:t>给出了规定的</a:t>
            </a:r>
            <a:r>
              <a:rPr lang="en-US" altLang="zh-CN" sz="1800" dirty="0" smtClean="0">
                <a:ea typeface="宋体" pitchFamily="2" charset="-122"/>
              </a:rPr>
              <a:t>Type</a:t>
            </a:r>
            <a:r>
              <a:rPr lang="zh-CN" altLang="en-US" sz="1800" dirty="0" smtClean="0">
                <a:ea typeface="宋体" pitchFamily="2" charset="-122"/>
              </a:rPr>
              <a:t>标识</a:t>
            </a:r>
            <a:endParaRPr lang="zh-CN" altLang="en-US" sz="18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Length</a:t>
            </a:r>
            <a:r>
              <a:rPr lang="zh-CN" altLang="en-US" sz="2000" dirty="0" smtClean="0">
                <a:ea typeface="宋体" pitchFamily="2" charset="-122"/>
              </a:rPr>
              <a:t>长度－有多个字节（至少1个）</a:t>
            </a:r>
            <a:endParaRPr lang="zh-CN" altLang="en-US" sz="20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Value</a:t>
            </a:r>
            <a:r>
              <a:rPr lang="zh-CN" altLang="en-US" sz="1800" dirty="0" smtClean="0">
                <a:ea typeface="宋体" pitchFamily="2" charset="-122"/>
              </a:rPr>
              <a:t>的长度，</a:t>
            </a:r>
            <a:r>
              <a:rPr lang="en-US" altLang="zh-CN" sz="1800" dirty="0" smtClean="0">
                <a:ea typeface="宋体" pitchFamily="2" charset="-122"/>
              </a:rPr>
              <a:t>in bytes</a:t>
            </a:r>
            <a:endParaRPr lang="en-US" altLang="zh-CN" sz="18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Value－</a:t>
            </a:r>
            <a:r>
              <a:rPr lang="zh-CN" altLang="en-US" sz="2000" dirty="0" smtClean="0">
                <a:ea typeface="宋体" pitchFamily="2" charset="-122"/>
              </a:rPr>
              <a:t>共有</a:t>
            </a:r>
            <a:r>
              <a:rPr lang="en-US" altLang="zh-CN" sz="2000" dirty="0" smtClean="0">
                <a:ea typeface="宋体" pitchFamily="2" charset="-122"/>
              </a:rPr>
              <a:t>Length</a:t>
            </a:r>
            <a:r>
              <a:rPr lang="zh-CN" altLang="en-US" sz="2000" dirty="0" smtClean="0">
                <a:ea typeface="宋体" pitchFamily="2" charset="-122"/>
              </a:rPr>
              <a:t>个字节</a:t>
            </a:r>
            <a:endParaRPr lang="zh-CN" altLang="en-US" sz="20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>
                <a:ea typeface="宋体" pitchFamily="2" charset="-122"/>
              </a:rPr>
              <a:t>真实的内容</a:t>
            </a:r>
            <a:endParaRPr lang="zh-CN" altLang="en-US" sz="1800" dirty="0" smtClean="0">
              <a:ea typeface="宋体" pitchFamily="2" charset="-122"/>
            </a:endParaRPr>
          </a:p>
        </p:txBody>
      </p:sp>
      <p:sp>
        <p:nvSpPr>
          <p:cNvPr id="6686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0695F9-D867-47B0-AEB6-FA5DAA523271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DER</a:t>
            </a:r>
            <a:r>
              <a:rPr lang="zh-CN" altLang="en-US" dirty="0" smtClean="0">
                <a:ea typeface="宋体" pitchFamily="2" charset="-122"/>
              </a:rPr>
              <a:t>编码示例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391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BOOLEAN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TRUE</a:t>
            </a:r>
            <a:r>
              <a:rPr lang="zh-CN" altLang="en-US" dirty="0">
                <a:ea typeface="宋体" pitchFamily="2" charset="-122"/>
              </a:rPr>
              <a:t>编码（16进制表示的二进制串） 为</a:t>
            </a:r>
            <a:r>
              <a:rPr lang="en-US" altLang="zh-CN" dirty="0" smtClean="0">
                <a:ea typeface="宋体" pitchFamily="2" charset="-122"/>
              </a:rPr>
              <a:t>0x </a:t>
            </a:r>
            <a:r>
              <a:rPr lang="zh-CN" altLang="en-US" dirty="0" smtClean="0">
                <a:ea typeface="宋体" pitchFamily="2" charset="-122"/>
              </a:rPr>
              <a:t>01 </a:t>
            </a:r>
            <a:r>
              <a:rPr lang="zh-CN" altLang="en-US" dirty="0">
                <a:ea typeface="宋体" pitchFamily="2" charset="-122"/>
              </a:rPr>
              <a:t>01 </a:t>
            </a:r>
            <a:r>
              <a:rPr lang="en-US" altLang="zh-CN" dirty="0" err="1">
                <a:ea typeface="宋体" pitchFamily="2" charset="-122"/>
              </a:rPr>
              <a:t>ff</a:t>
            </a:r>
            <a:endParaRPr lang="en-US" altLang="zh-CN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Type </a:t>
            </a:r>
            <a:r>
              <a:rPr lang="en-US" altLang="zh-CN" dirty="0" smtClean="0">
                <a:ea typeface="宋体" pitchFamily="2" charset="-122"/>
              </a:rPr>
              <a:t>01 </a:t>
            </a:r>
            <a:r>
              <a:rPr lang="en-US" altLang="zh-CN" dirty="0">
                <a:ea typeface="宋体" pitchFamily="2" charset="-122"/>
              </a:rPr>
              <a:t>bool</a:t>
            </a:r>
            <a:r>
              <a:rPr lang="zh-CN" altLang="en-US" dirty="0">
                <a:ea typeface="宋体" pitchFamily="2" charset="-122"/>
              </a:rPr>
              <a:t>类型</a:t>
            </a:r>
            <a:endParaRPr lang="zh-CN" altLang="en-US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Length 01 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字节（后面的</a:t>
            </a:r>
            <a:r>
              <a:rPr lang="en-US" altLang="zh-CN" dirty="0" err="1">
                <a:ea typeface="宋体" pitchFamily="2" charset="-122"/>
              </a:rPr>
              <a:t>ff</a:t>
            </a:r>
            <a:r>
              <a:rPr lang="zh-CN" altLang="en-US" dirty="0">
                <a:ea typeface="宋体" pitchFamily="2" charset="-122"/>
              </a:rPr>
              <a:t>是1字节）</a:t>
            </a:r>
            <a:endParaRPr lang="zh-CN" altLang="en-US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Value </a:t>
            </a:r>
            <a:r>
              <a:rPr lang="en-US" altLang="zh-CN" dirty="0" err="1">
                <a:ea typeface="宋体" pitchFamily="2" charset="-122"/>
              </a:rPr>
              <a:t>ff</a:t>
            </a:r>
            <a:r>
              <a:rPr lang="en-US" altLang="zh-CN" dirty="0">
                <a:ea typeface="宋体" pitchFamily="2" charset="-122"/>
              </a:rPr>
              <a:t>（</a:t>
            </a:r>
            <a:r>
              <a:rPr lang="zh-CN" altLang="en-US" dirty="0">
                <a:ea typeface="宋体" pitchFamily="2" charset="-122"/>
              </a:rPr>
              <a:t>用</a:t>
            </a:r>
            <a:r>
              <a:rPr lang="en-US" altLang="zh-CN" dirty="0" err="1">
                <a:ea typeface="宋体" pitchFamily="2" charset="-122"/>
              </a:rPr>
              <a:t>ff</a:t>
            </a:r>
            <a:r>
              <a:rPr lang="zh-CN" altLang="en-US" dirty="0">
                <a:ea typeface="宋体" pitchFamily="2" charset="-122"/>
              </a:rPr>
              <a:t>表示</a:t>
            </a:r>
            <a:r>
              <a:rPr lang="en-US" altLang="zh-CN" dirty="0">
                <a:ea typeface="宋体" pitchFamily="2" charset="-122"/>
              </a:rPr>
              <a:t>true）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INTEGER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整数548的</a:t>
            </a:r>
            <a:r>
              <a:rPr lang="en-US" altLang="zh-CN" dirty="0" smtClean="0">
                <a:ea typeface="宋体" pitchFamily="2" charset="-122"/>
              </a:rPr>
              <a:t>DER</a:t>
            </a:r>
            <a:r>
              <a:rPr lang="zh-CN" altLang="en-US" dirty="0" smtClean="0">
                <a:ea typeface="宋体" pitchFamily="2" charset="-122"/>
              </a:rPr>
              <a:t>编码为</a:t>
            </a:r>
            <a:r>
              <a:rPr lang="en-US" altLang="zh-CN" dirty="0" smtClean="0">
                <a:ea typeface="宋体" pitchFamily="2" charset="-122"/>
              </a:rPr>
              <a:t>0x </a:t>
            </a:r>
            <a:r>
              <a:rPr lang="zh-CN" altLang="en-US" dirty="0" smtClean="0">
                <a:ea typeface="宋体" pitchFamily="2" charset="-122"/>
              </a:rPr>
              <a:t>02 02 02 24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Type：02</a:t>
            </a:r>
            <a:r>
              <a:rPr lang="zh-CN" altLang="en-US" dirty="0" smtClean="0">
                <a:ea typeface="宋体" pitchFamily="2" charset="-122"/>
              </a:rPr>
              <a:t>表示</a:t>
            </a:r>
            <a:r>
              <a:rPr lang="en-US" altLang="zh-CN" dirty="0" smtClean="0">
                <a:ea typeface="宋体" pitchFamily="2" charset="-122"/>
              </a:rPr>
              <a:t>INTEGER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Length：02</a:t>
            </a:r>
            <a:r>
              <a:rPr lang="zh-CN" altLang="en-US" dirty="0" smtClean="0">
                <a:ea typeface="宋体" pitchFamily="2" charset="-122"/>
              </a:rPr>
              <a:t>表示</a:t>
            </a:r>
            <a:r>
              <a:rPr lang="en-US" altLang="zh-CN" dirty="0" smtClean="0">
                <a:ea typeface="宋体" pitchFamily="2" charset="-122"/>
              </a:rPr>
              <a:t>Value</a:t>
            </a:r>
            <a:r>
              <a:rPr lang="zh-CN" altLang="en-US" dirty="0" smtClean="0">
                <a:ea typeface="宋体" pitchFamily="2" charset="-122"/>
              </a:rPr>
              <a:t>是2字节长度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Value：02 24，</a:t>
            </a:r>
            <a:r>
              <a:rPr lang="zh-CN" altLang="en-US" dirty="0" smtClean="0">
                <a:ea typeface="宋体" pitchFamily="2" charset="-122"/>
              </a:rPr>
              <a:t>就是548的二进制串（高位字节在先）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696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77AEDA-92E7-49FD-8976-B10205E2B1BF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</a:t>
            </a:r>
            <a:r>
              <a:rPr lang="zh-CN" altLang="en-US" dirty="0" smtClean="0"/>
              <a:t>的编码规则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796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Type</a:t>
            </a:r>
            <a:r>
              <a:rPr lang="zh-CN" altLang="en-US" dirty="0" smtClean="0"/>
              <a:t>字节高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4"/>
            <a:endParaRPr lang="en-US" altLang="zh-CN" dirty="0" smtClean="0"/>
          </a:p>
          <a:p>
            <a:r>
              <a:rPr lang="en-US" altLang="zh-CN" dirty="0" smtClean="0"/>
              <a:t>Type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Bit 6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Bit </a:t>
            </a:r>
            <a:r>
              <a:rPr lang="en-US" altLang="zh-CN" dirty="0"/>
              <a:t>6 has value "0," indicating that the encoding is primitive or </a:t>
            </a:r>
            <a:r>
              <a:rPr lang="en-US" altLang="zh-CN" dirty="0" smtClean="0"/>
              <a:t>constructed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Bit 6=0, </a:t>
            </a:r>
            <a:r>
              <a:rPr lang="en-US" altLang="zh-CN" dirty="0"/>
              <a:t>primitive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Bit 6=1, constructed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35696" y="2492896"/>
          <a:ext cx="4896545" cy="17281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76264"/>
                <a:gridCol w="1296144"/>
                <a:gridCol w="1224137"/>
              </a:tblGrid>
              <a:tr h="404835"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Class</a:t>
                      </a:r>
                      <a:endParaRPr lang="zh-CN" sz="2000" b="1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Bit 8</a:t>
                      </a:r>
                      <a:endParaRPr lang="zh-CN" sz="2000" b="1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Bit 7</a:t>
                      </a:r>
                      <a:endParaRPr lang="zh-CN" sz="2000" b="1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50389">
                <a:tc>
                  <a:txBody>
                    <a:bodyPr/>
                    <a:lstStyle/>
                    <a:p>
                      <a:pPr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universal</a:t>
                      </a:r>
                      <a:endParaRPr lang="zh-C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 </a:t>
                      </a:r>
                      <a:endParaRPr lang="zh-CN" sz="20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49483">
                <a:tc>
                  <a:txBody>
                    <a:bodyPr/>
                    <a:lstStyle/>
                    <a:p>
                      <a:pPr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application</a:t>
                      </a:r>
                      <a:endParaRPr lang="zh-CN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24323">
                <a:tc>
                  <a:txBody>
                    <a:bodyPr/>
                    <a:lstStyle/>
                    <a:p>
                      <a:pPr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context-specific</a:t>
                      </a:r>
                      <a:endParaRPr lang="zh-C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299162">
                <a:tc>
                  <a:txBody>
                    <a:bodyPr/>
                    <a:lstStyle/>
                    <a:p>
                      <a:pPr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private</a:t>
                      </a:r>
                      <a:endParaRPr lang="zh-C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LENGTH</a:t>
            </a:r>
            <a:r>
              <a:rPr lang="zh-CN" altLang="en-US" smtClean="0">
                <a:ea typeface="宋体" pitchFamily="2" charset="-122"/>
              </a:rPr>
              <a:t>的问题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设想一些，如果整数非常大，需要256字节才能写完。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例如</a:t>
            </a:r>
            <a:r>
              <a:rPr lang="en-US" altLang="zh-CN" dirty="0" smtClean="0">
                <a:ea typeface="宋体" pitchFamily="2" charset="-122"/>
              </a:rPr>
              <a:t>RSA</a:t>
            </a:r>
            <a:r>
              <a:rPr lang="zh-CN" altLang="en-US" dirty="0" smtClean="0">
                <a:ea typeface="宋体" pitchFamily="2" charset="-122"/>
              </a:rPr>
              <a:t>算法中，</a:t>
            </a:r>
            <a:r>
              <a:rPr lang="en-US" altLang="zh-CN" dirty="0" smtClean="0">
                <a:ea typeface="宋体" pitchFamily="2" charset="-122"/>
              </a:rPr>
              <a:t>n</a:t>
            </a:r>
            <a:r>
              <a:rPr lang="zh-CN" altLang="en-US" dirty="0" smtClean="0">
                <a:ea typeface="宋体" pitchFamily="2" charset="-122"/>
              </a:rPr>
              <a:t>是2048 </a:t>
            </a:r>
            <a:r>
              <a:rPr lang="en-US" altLang="zh-CN" dirty="0" smtClean="0">
                <a:ea typeface="宋体" pitchFamily="2" charset="-122"/>
              </a:rPr>
              <a:t>bit，</a:t>
            </a:r>
            <a:r>
              <a:rPr lang="zh-CN" altLang="en-US" dirty="0" smtClean="0">
                <a:ea typeface="宋体" pitchFamily="2" charset="-122"/>
              </a:rPr>
              <a:t>就是256字节的整数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= </a:t>
            </a:r>
            <a:r>
              <a:rPr lang="zh-CN" altLang="en-US" dirty="0" smtClean="0">
                <a:ea typeface="宋体" pitchFamily="2" charset="-122"/>
              </a:rPr>
              <a:t>22 88 55 … （特别长共有</a:t>
            </a:r>
            <a:r>
              <a:rPr lang="en-US" altLang="zh-CN" dirty="0" smtClean="0">
                <a:ea typeface="宋体" pitchFamily="2" charset="-122"/>
              </a:rPr>
              <a:t>256</a:t>
            </a:r>
            <a:r>
              <a:rPr lang="zh-CN" altLang="en-US" dirty="0" smtClean="0">
                <a:ea typeface="宋体" pitchFamily="2" charset="-122"/>
              </a:rPr>
              <a:t>字节）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256（10进制）＝01 00（16进制）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那么，就是：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02 01 00 22 88 55 …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会不会引起歧义？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707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76D630-F17E-4F74-80D2-37C3B1E00AEE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LENGTH</a:t>
            </a:r>
            <a:r>
              <a:rPr lang="zh-CN" altLang="en-US" smtClean="0">
                <a:ea typeface="宋体" pitchFamily="2" charset="-122"/>
              </a:rPr>
              <a:t>的歧义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对于如下的二进制串，如何解释？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02 01 00 22 88 55 …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02－整数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01－</a:t>
            </a:r>
            <a:r>
              <a:rPr lang="en-US" altLang="zh-CN" sz="2400" dirty="0" smtClean="0">
                <a:ea typeface="宋体" pitchFamily="2" charset="-122"/>
              </a:rPr>
              <a:t>Value</a:t>
            </a:r>
            <a:r>
              <a:rPr lang="zh-CN" altLang="en-US" sz="2400" dirty="0" smtClean="0">
                <a:ea typeface="宋体" pitchFamily="2" charset="-122"/>
              </a:rPr>
              <a:t>的长度是1字节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00－表示整数0；</a:t>
            </a:r>
            <a:r>
              <a:rPr lang="en-US" altLang="zh-CN" sz="2400" dirty="0" smtClean="0">
                <a:ea typeface="宋体" pitchFamily="2" charset="-122"/>
              </a:rPr>
              <a:t>			// 02 01 00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后面的是其他的</a:t>
            </a:r>
            <a:endParaRPr lang="zh-CN" altLang="en-US" sz="2400" dirty="0" smtClean="0">
              <a:ea typeface="宋体" pitchFamily="2" charset="-122"/>
            </a:endParaRPr>
          </a:p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产生歧义。另一种解释是：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02－整数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01 00－</a:t>
            </a:r>
            <a:r>
              <a:rPr lang="en-US" altLang="zh-CN" sz="2400" dirty="0" smtClean="0">
                <a:ea typeface="宋体" pitchFamily="2" charset="-122"/>
              </a:rPr>
              <a:t>Value</a:t>
            </a:r>
            <a:r>
              <a:rPr lang="zh-CN" altLang="en-US" sz="2400" dirty="0" smtClean="0">
                <a:ea typeface="宋体" pitchFamily="2" charset="-122"/>
              </a:rPr>
              <a:t>的长度是256字节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22 88 55……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6717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F6F92B-09F8-47E0-8FAD-EB6A1A83051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LENGTH</a:t>
            </a:r>
            <a:r>
              <a:rPr lang="zh-CN" altLang="en-US" dirty="0" smtClean="0">
                <a:ea typeface="宋体" pitchFamily="2" charset="-122"/>
              </a:rPr>
              <a:t>的表示方法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72771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3195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有2种</a:t>
            </a:r>
            <a:r>
              <a:rPr lang="en-US" altLang="zh-CN" dirty="0" smtClean="0">
                <a:ea typeface="宋体" pitchFamily="2" charset="-122"/>
              </a:rPr>
              <a:t>LENGTH</a:t>
            </a:r>
            <a:r>
              <a:rPr lang="zh-CN" altLang="en-US" dirty="0" smtClean="0">
                <a:ea typeface="宋体" pitchFamily="2" charset="-122"/>
              </a:rPr>
              <a:t>的表示方法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Short Form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如果</a:t>
            </a:r>
            <a:r>
              <a:rPr lang="en-US" altLang="zh-CN" dirty="0" smtClean="0">
                <a:ea typeface="宋体" pitchFamily="2" charset="-122"/>
              </a:rPr>
              <a:t>Value</a:t>
            </a:r>
            <a:r>
              <a:rPr lang="zh-CN" altLang="en-US" dirty="0" smtClean="0">
                <a:ea typeface="宋体" pitchFamily="2" charset="-122"/>
              </a:rPr>
              <a:t>的长度是0－127（也就是16进制0－7</a:t>
            </a:r>
            <a:r>
              <a:rPr lang="en-US" altLang="zh-CN" dirty="0" smtClean="0">
                <a:ea typeface="宋体" pitchFamily="2" charset="-122"/>
              </a:rPr>
              <a:t>F）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LENGTH</a:t>
            </a:r>
            <a:r>
              <a:rPr lang="zh-CN" altLang="en-US" dirty="0" smtClean="0">
                <a:ea typeface="宋体" pitchFamily="2" charset="-122"/>
              </a:rPr>
              <a:t>占用1字节，直接将长度赋值给</a:t>
            </a:r>
            <a:r>
              <a:rPr lang="en-US" altLang="zh-CN" dirty="0" smtClean="0">
                <a:ea typeface="宋体" pitchFamily="2" charset="-122"/>
              </a:rPr>
              <a:t>LENGTH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按位表示为</a:t>
            </a:r>
            <a:r>
              <a:rPr lang="en-US" altLang="zh-CN" dirty="0" smtClean="0">
                <a:ea typeface="宋体" pitchFamily="2" charset="-122"/>
              </a:rPr>
              <a:t>0XXX XXXX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Long Form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如果</a:t>
            </a:r>
            <a:r>
              <a:rPr lang="en-US" altLang="zh-CN" dirty="0" smtClean="0">
                <a:ea typeface="宋体" pitchFamily="2" charset="-122"/>
              </a:rPr>
              <a:t>Value</a:t>
            </a:r>
            <a:r>
              <a:rPr lang="zh-CN" altLang="en-US" dirty="0" smtClean="0">
                <a:ea typeface="宋体" pitchFamily="2" charset="-122"/>
              </a:rPr>
              <a:t>的长度大于127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将其表示为16进制的</a:t>
            </a:r>
            <a:r>
              <a:rPr lang="en-US" altLang="zh-CN" dirty="0" smtClean="0">
                <a:ea typeface="宋体" pitchFamily="2" charset="-122"/>
              </a:rPr>
              <a:t>n</a:t>
            </a:r>
            <a:r>
              <a:rPr lang="zh-CN" altLang="en-US" dirty="0" smtClean="0">
                <a:ea typeface="宋体" pitchFamily="2" charset="-122"/>
              </a:rPr>
              <a:t>个字节，</a:t>
            </a:r>
            <a:r>
              <a:rPr lang="en-US" altLang="zh-CN" dirty="0" smtClean="0">
                <a:ea typeface="宋体" pitchFamily="2" charset="-122"/>
              </a:rPr>
              <a:t>LENGTH</a:t>
            </a:r>
            <a:r>
              <a:rPr lang="zh-CN" altLang="en-US" dirty="0" smtClean="0">
                <a:ea typeface="宋体" pitchFamily="2" charset="-122"/>
              </a:rPr>
              <a:t>有效长度为</a:t>
            </a:r>
            <a:r>
              <a:rPr lang="en-US" altLang="zh-CN" dirty="0" smtClean="0">
                <a:ea typeface="宋体" pitchFamily="2" charset="-122"/>
              </a:rPr>
              <a:t>n+1</a:t>
            </a:r>
            <a:r>
              <a:rPr lang="zh-CN" altLang="en-US" dirty="0" smtClean="0">
                <a:ea typeface="宋体" pitchFamily="2" charset="-122"/>
              </a:rPr>
              <a:t>个字节；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 n</a:t>
            </a:r>
            <a:r>
              <a:rPr lang="zh-CN" altLang="en-US" dirty="0" smtClean="0">
                <a:ea typeface="宋体" pitchFamily="2" charset="-122"/>
              </a:rPr>
              <a:t>与0</a:t>
            </a:r>
            <a:r>
              <a:rPr lang="en-US" altLang="zh-CN" dirty="0" smtClean="0">
                <a:ea typeface="宋体" pitchFamily="2" charset="-122"/>
              </a:rPr>
              <a:t>x80</a:t>
            </a:r>
            <a:r>
              <a:rPr lang="zh-CN" altLang="en-US" dirty="0" smtClean="0">
                <a:ea typeface="宋体" pitchFamily="2" charset="-122"/>
              </a:rPr>
              <a:t>进行</a:t>
            </a:r>
            <a:r>
              <a:rPr lang="en-US" altLang="zh-CN" dirty="0" smtClean="0">
                <a:ea typeface="宋体" pitchFamily="2" charset="-122"/>
              </a:rPr>
              <a:t>BIT-OR，</a:t>
            </a:r>
            <a:r>
              <a:rPr lang="zh-CN" altLang="en-US" dirty="0" smtClean="0">
                <a:ea typeface="宋体" pitchFamily="2" charset="-122"/>
              </a:rPr>
              <a:t>得到</a:t>
            </a:r>
            <a:r>
              <a:rPr lang="en-US" altLang="zh-CN" dirty="0" smtClean="0">
                <a:ea typeface="宋体" pitchFamily="2" charset="-122"/>
              </a:rPr>
              <a:t>LENGTH</a:t>
            </a:r>
            <a:r>
              <a:rPr lang="zh-CN" altLang="en-US" dirty="0" smtClean="0">
                <a:ea typeface="宋体" pitchFamily="2" charset="-122"/>
              </a:rPr>
              <a:t>的第1个字节</a:t>
            </a:r>
            <a:endParaRPr lang="en-US" altLang="zh-CN" dirty="0" smtClean="0">
              <a:ea typeface="宋体" pitchFamily="2" charset="-122"/>
            </a:endParaRPr>
          </a:p>
          <a:p>
            <a:pPr lvl="3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LENGTH</a:t>
            </a:r>
            <a:r>
              <a:rPr lang="zh-CN" altLang="en-US" dirty="0">
                <a:ea typeface="宋体" pitchFamily="2" charset="-122"/>
              </a:rPr>
              <a:t>的第1个</a:t>
            </a:r>
            <a:r>
              <a:rPr lang="zh-CN" altLang="en-US" dirty="0" smtClean="0">
                <a:ea typeface="宋体" pitchFamily="2" charset="-122"/>
              </a:rPr>
              <a:t>字节按位表示为</a:t>
            </a:r>
            <a:r>
              <a:rPr lang="en-US" altLang="zh-CN" dirty="0" smtClean="0">
                <a:ea typeface="宋体" pitchFamily="2" charset="-122"/>
              </a:rPr>
              <a:t>1XXX XXXX</a:t>
            </a:r>
            <a:endParaRPr lang="en-US" altLang="zh-CN" dirty="0" smtClean="0">
              <a:ea typeface="宋体" pitchFamily="2" charset="-122"/>
            </a:endParaRPr>
          </a:p>
          <a:p>
            <a:pPr lvl="3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LENGTH</a:t>
            </a:r>
            <a:r>
              <a:rPr lang="zh-CN" altLang="en-US" dirty="0" smtClean="0">
                <a:ea typeface="宋体" pitchFamily="2" charset="-122"/>
              </a:rPr>
              <a:t>后续</a:t>
            </a:r>
            <a:r>
              <a:rPr lang="en-US" altLang="zh-CN" dirty="0" smtClean="0">
                <a:ea typeface="宋体" pitchFamily="2" charset="-122"/>
              </a:rPr>
              <a:t>n</a:t>
            </a:r>
            <a:r>
              <a:rPr lang="zh-CN" altLang="en-US" dirty="0" smtClean="0">
                <a:ea typeface="宋体" pitchFamily="2" charset="-122"/>
              </a:rPr>
              <a:t>个字节表示数据的实际长度</a:t>
            </a:r>
            <a:endParaRPr lang="en-US" altLang="zh-CN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727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5B80EB-94C6-45C5-A986-C05CFF5C283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编程语言描述的问题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int version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同样的</a:t>
            </a:r>
            <a:r>
              <a:rPr lang="en-US" altLang="zh-CN" smtClean="0">
                <a:ea typeface="宋体" pitchFamily="2" charset="-122"/>
              </a:rPr>
              <a:t>int</a:t>
            </a:r>
            <a:r>
              <a:rPr lang="zh-CN" altLang="en-US" smtClean="0">
                <a:ea typeface="宋体" pitchFamily="2" charset="-122"/>
              </a:rPr>
              <a:t>型变量，在不同的平台上的</a:t>
            </a:r>
            <a:r>
              <a:rPr lang="en-US" altLang="zh-CN" smtClean="0">
                <a:ea typeface="宋体" pitchFamily="2" charset="-122"/>
              </a:rPr>
              <a:t>bit</a:t>
            </a:r>
            <a:r>
              <a:rPr lang="zh-CN" altLang="en-US" smtClean="0">
                <a:ea typeface="宋体" pitchFamily="2" charset="-122"/>
              </a:rPr>
              <a:t>串不一样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16位/32位/64位微机</a:t>
            </a:r>
            <a:endParaRPr lang="zh-CN" altLang="en-US" smtClean="0">
              <a:ea typeface="宋体" pitchFamily="2" charset="-122"/>
            </a:endParaRPr>
          </a:p>
          <a:p>
            <a:pPr lvl="3" eaLnBrk="1" hangingPunct="1"/>
            <a:r>
              <a:rPr lang="zh-CN" altLang="en-US" smtClean="0">
                <a:ea typeface="宋体" pitchFamily="2" charset="-122"/>
              </a:rPr>
              <a:t>64位微机的1个整数，复制到16位微机，产生歧义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en-US" altLang="zh-CN" smtClean="0">
                <a:ea typeface="宋体" pitchFamily="2" charset="-122"/>
              </a:rPr>
              <a:t>Little-endian/Big-endian</a:t>
            </a:r>
            <a:endParaRPr lang="en-US" altLang="zh-CN" smtClean="0">
              <a:ea typeface="宋体" pitchFamily="2" charset="-122"/>
            </a:endParaRPr>
          </a:p>
          <a:p>
            <a:pPr lvl="3" eaLnBrk="1" hangingPunct="1"/>
            <a:r>
              <a:rPr lang="zh-CN" altLang="en-US" smtClean="0">
                <a:ea typeface="宋体" pitchFamily="2" charset="-122"/>
              </a:rPr>
              <a:t>产生歧义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注：编程语言只是描述了数据结构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将变量对应到</a:t>
            </a:r>
            <a:r>
              <a:rPr lang="en-US" altLang="zh-CN" smtClean="0">
                <a:ea typeface="宋体" pitchFamily="2" charset="-122"/>
              </a:rPr>
              <a:t>bit</a:t>
            </a:r>
            <a:r>
              <a:rPr lang="zh-CN" altLang="en-US" smtClean="0">
                <a:ea typeface="宋体" pitchFamily="2" charset="-122"/>
              </a:rPr>
              <a:t>串，则是由编译器来完成的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287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A0C578-2FC6-4712-A8E0-1958BCF056F0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LENGTH</a:t>
            </a:r>
            <a:r>
              <a:rPr lang="zh-CN" altLang="en-US" dirty="0">
                <a:ea typeface="宋体" pitchFamily="2" charset="-122"/>
              </a:rPr>
              <a:t>的表示方法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894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如无特殊说明，数字都是16进制表示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894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1D032B-6261-4039-94C6-683467F1277F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489477" name="Object 5"/>
          <p:cNvGraphicFramePr>
            <a:graphicFrameLocks noChangeAspect="1"/>
          </p:cNvGraphicFramePr>
          <p:nvPr/>
        </p:nvGraphicFramePr>
        <p:xfrm>
          <a:off x="609600" y="2538413"/>
          <a:ext cx="8229600" cy="424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22" name="位图图像" r:id="rId1" imgW="5153025" imgH="2657475" progId="PBrush">
                  <p:embed/>
                </p:oleObj>
              </mc:Choice>
              <mc:Fallback>
                <p:oleObj name="位图图像" r:id="rId1" imgW="5153025" imgH="2657475" progId="PBrush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38413"/>
                        <a:ext cx="8229600" cy="424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正数与负数的表示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上面说明的是正数的表示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如何表示负数？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使用补码表示法</a:t>
            </a:r>
            <a:endParaRPr lang="zh-CN" altLang="en-US" dirty="0" smtClean="0">
              <a:ea typeface="宋体" pitchFamily="2" charset="-122"/>
            </a:endParaRPr>
          </a:p>
          <a:p>
            <a:pPr lvl="3" eaLnBrk="1" hangingPunct="1"/>
            <a:r>
              <a:rPr lang="en-US" altLang="zh-CN" dirty="0" smtClean="0">
                <a:ea typeface="宋体" pitchFamily="2" charset="-122"/>
              </a:rPr>
              <a:t>Value</a:t>
            </a:r>
            <a:r>
              <a:rPr lang="zh-CN" altLang="en-US" dirty="0" smtClean="0">
                <a:ea typeface="宋体" pitchFamily="2" charset="-122"/>
              </a:rPr>
              <a:t>的第1个</a:t>
            </a:r>
            <a:r>
              <a:rPr lang="en-US" altLang="zh-CN" dirty="0" smtClean="0">
                <a:ea typeface="宋体" pitchFamily="2" charset="-122"/>
              </a:rPr>
              <a:t>bit，</a:t>
            </a:r>
            <a:r>
              <a:rPr lang="zh-CN" altLang="en-US" dirty="0" smtClean="0">
                <a:ea typeface="宋体" pitchFamily="2" charset="-122"/>
              </a:rPr>
              <a:t>“同时”表示符号位（1表示负数、0表示正数或者0）</a:t>
            </a:r>
            <a:endParaRPr lang="zh-CN" altLang="en-US" dirty="0" smtClean="0">
              <a:ea typeface="宋体" pitchFamily="2" charset="-122"/>
            </a:endParaRPr>
          </a:p>
          <a:p>
            <a:pPr lvl="3" eaLnBrk="1" hangingPunct="1"/>
            <a:r>
              <a:rPr lang="zh-CN" altLang="en-US" dirty="0" smtClean="0">
                <a:ea typeface="宋体" pitchFamily="2" charset="-122"/>
              </a:rPr>
              <a:t>如果正数的第1个</a:t>
            </a:r>
            <a:r>
              <a:rPr lang="en-US" altLang="zh-CN" dirty="0" smtClean="0">
                <a:ea typeface="宋体" pitchFamily="2" charset="-122"/>
              </a:rPr>
              <a:t>bit</a:t>
            </a:r>
            <a:r>
              <a:rPr lang="zh-CN" altLang="en-US" dirty="0" smtClean="0">
                <a:ea typeface="宋体" pitchFamily="2" charset="-122"/>
              </a:rPr>
              <a:t>是1，就要在前面扩展00</a:t>
            </a:r>
            <a:endParaRPr lang="zh-CN" altLang="en-US" dirty="0" smtClean="0">
              <a:ea typeface="宋体" pitchFamily="2" charset="-122"/>
            </a:endParaRPr>
          </a:p>
          <a:p>
            <a:pPr lvl="3" eaLnBrk="1" hangingPunct="1"/>
            <a:r>
              <a:rPr lang="zh-CN" altLang="en-US" dirty="0" smtClean="0">
                <a:ea typeface="宋体" pitchFamily="2" charset="-122"/>
              </a:rPr>
              <a:t>如果负数的第1个</a:t>
            </a:r>
            <a:r>
              <a:rPr lang="en-US" altLang="zh-CN" dirty="0" smtClean="0">
                <a:ea typeface="宋体" pitchFamily="2" charset="-122"/>
              </a:rPr>
              <a:t>bit</a:t>
            </a:r>
            <a:r>
              <a:rPr lang="zh-CN" altLang="en-US" dirty="0" smtClean="0">
                <a:ea typeface="宋体" pitchFamily="2" charset="-122"/>
              </a:rPr>
              <a:t>是0，就要在前面扩展</a:t>
            </a:r>
            <a:r>
              <a:rPr lang="en-US" altLang="zh-CN" dirty="0" err="1" smtClean="0">
                <a:ea typeface="宋体" pitchFamily="2" charset="-122"/>
              </a:rPr>
              <a:t>ff</a:t>
            </a:r>
            <a:endParaRPr lang="en-US" altLang="zh-CN" dirty="0" smtClean="0">
              <a:ea typeface="宋体" pitchFamily="2" charset="-122"/>
            </a:endParaRPr>
          </a:p>
          <a:p>
            <a:pPr lvl="4"/>
            <a:r>
              <a:rPr lang="zh-CN" altLang="en-US" dirty="0" smtClean="0">
                <a:ea typeface="宋体" pitchFamily="2" charset="-122"/>
              </a:rPr>
              <a:t>补码的数字，就是绝对值减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、按位（</a:t>
            </a:r>
            <a:r>
              <a:rPr lang="en-US" altLang="zh-CN" dirty="0" smtClean="0">
                <a:ea typeface="宋体" pitchFamily="2" charset="-122"/>
              </a:rPr>
              <a:t>bit</a:t>
            </a:r>
            <a:r>
              <a:rPr lang="zh-CN" altLang="en-US" dirty="0" smtClean="0">
                <a:ea typeface="宋体" pitchFamily="2" charset="-122"/>
              </a:rPr>
              <a:t>）取反 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如下表所示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748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DD7239-1E6C-421D-B9E2-BC9E7CE58B11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正数/负数表示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925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正数/负数表示如下图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925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A534EA-8C9B-4089-8212-4E6C29162E18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5656" y="2636047"/>
          <a:ext cx="5616624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22091"/>
                <a:gridCol w="32945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Integer</a:t>
                      </a:r>
                      <a:r>
                        <a:rPr lang="en-US" altLang="zh-CN" sz="2400" baseline="0" dirty="0" smtClean="0"/>
                        <a:t> Value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DER encoding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  02   01   00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127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  02   01   7F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128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  02   02   00   80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256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  02   02   01   00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-128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  02   01   80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-129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  02   02   FF   7F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NULL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DER</a:t>
            </a:r>
            <a:r>
              <a:rPr lang="zh-CN" altLang="en-US" smtClean="0">
                <a:ea typeface="宋体" pitchFamily="2" charset="-122"/>
              </a:rPr>
              <a:t>编码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NULL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DER</a:t>
            </a:r>
            <a:r>
              <a:rPr lang="zh-CN" altLang="en-US" smtClean="0">
                <a:ea typeface="宋体" pitchFamily="2" charset="-122"/>
              </a:rPr>
              <a:t>编码如下：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05 00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768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A3D970-15A5-41B7-8055-B78C6129EDAF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OCTET STRING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表示字节串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注意：不是</a:t>
            </a:r>
            <a:r>
              <a:rPr lang="en-US" altLang="zh-CN" dirty="0" smtClean="0">
                <a:ea typeface="宋体" pitchFamily="2" charset="-122"/>
              </a:rPr>
              <a:t>bit</a:t>
            </a:r>
            <a:r>
              <a:rPr lang="zh-CN" altLang="en-US" dirty="0" smtClean="0">
                <a:ea typeface="宋体" pitchFamily="2" charset="-122"/>
              </a:rPr>
              <a:t>串，字节串可认为是“长度为8的倍数”的比特串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编码：给字节串的</a:t>
            </a:r>
            <a:r>
              <a:rPr lang="en-US" altLang="zh-CN" dirty="0" smtClean="0">
                <a:ea typeface="宋体" pitchFamily="2" charset="-122"/>
              </a:rPr>
              <a:t>Value，</a:t>
            </a:r>
            <a:r>
              <a:rPr lang="zh-CN" altLang="en-US" dirty="0" smtClean="0">
                <a:ea typeface="宋体" pitchFamily="2" charset="-122"/>
              </a:rPr>
              <a:t>加上</a:t>
            </a:r>
            <a:r>
              <a:rPr lang="en-US" altLang="zh-CN" dirty="0" smtClean="0">
                <a:ea typeface="宋体" pitchFamily="2" charset="-122"/>
              </a:rPr>
              <a:t>Type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Length</a:t>
            </a:r>
            <a:r>
              <a:rPr lang="zh-CN" altLang="en-US" dirty="0" smtClean="0">
                <a:ea typeface="宋体" pitchFamily="2" charset="-122"/>
              </a:rPr>
              <a:t>就可以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Type</a:t>
            </a:r>
            <a:r>
              <a:rPr lang="zh-CN" altLang="en-US" dirty="0" smtClean="0">
                <a:ea typeface="宋体" pitchFamily="2" charset="-122"/>
              </a:rPr>
              <a:t>是</a:t>
            </a:r>
            <a:r>
              <a:rPr lang="en-US" altLang="zh-CN" dirty="0" smtClean="0">
                <a:ea typeface="宋体" pitchFamily="2" charset="-122"/>
              </a:rPr>
              <a:t>0x</a:t>
            </a:r>
            <a:r>
              <a:rPr lang="zh-CN" altLang="en-US" dirty="0" smtClean="0">
                <a:ea typeface="宋体" pitchFamily="2" charset="-122"/>
              </a:rPr>
              <a:t>04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Length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INTEGER</a:t>
            </a:r>
            <a:r>
              <a:rPr lang="zh-CN" altLang="en-US" dirty="0" smtClean="0">
                <a:ea typeface="宋体" pitchFamily="2" charset="-122"/>
              </a:rPr>
              <a:t>也是一样的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有</a:t>
            </a:r>
            <a:r>
              <a:rPr lang="en-US" altLang="zh-CN" dirty="0" smtClean="0">
                <a:ea typeface="宋体" pitchFamily="2" charset="-122"/>
              </a:rPr>
              <a:t>Short Form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Long Form</a:t>
            </a:r>
            <a:r>
              <a:rPr lang="zh-CN" altLang="en-US" dirty="0" smtClean="0">
                <a:ea typeface="宋体" pitchFamily="2" charset="-122"/>
              </a:rPr>
              <a:t>两种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77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953B3C-D504-41D9-9F13-9AB2A2C7C5CD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示例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027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字节串</a:t>
            </a:r>
            <a:r>
              <a:rPr lang="zh-CN" altLang="en-US" dirty="0" smtClean="0">
                <a:ea typeface="宋体" pitchFamily="2" charset="-122"/>
              </a:rPr>
              <a:t>（16进制表示）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A8 99 77 33 43 88 F3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编码后就是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04 07 </a:t>
            </a:r>
            <a:r>
              <a:rPr lang="en-US" altLang="zh-CN" dirty="0" smtClean="0">
                <a:ea typeface="宋体" pitchFamily="2" charset="-122"/>
              </a:rPr>
              <a:t>A8 99 77 33 43 88 F3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027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AE8D17-7767-4DC8-96D4-B655BF536C17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502788" name="Object 4"/>
          <p:cNvGraphicFramePr>
            <a:graphicFrameLocks noChangeAspect="1"/>
          </p:cNvGraphicFramePr>
          <p:nvPr/>
        </p:nvGraphicFramePr>
        <p:xfrm>
          <a:off x="228600" y="4419600"/>
          <a:ext cx="86868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2" name="位图图像" r:id="rId1" imgW="4867275" imgH="390525" progId="PBrush">
                  <p:embed/>
                </p:oleObj>
              </mc:Choice>
              <mc:Fallback>
                <p:oleObj name="位图图像" r:id="rId1" imgW="4867275" imgH="390525" progId="PBrush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19600"/>
                        <a:ext cx="86868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OBJECT IDENTIFIER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OID</a:t>
            </a:r>
            <a:endParaRPr lang="en-US" altLang="zh-CN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可以表示任何事物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以1.6.88.55.9547等的形式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pitchFamily="2" charset="-122"/>
              </a:rPr>
              <a:t>有序的、多个非负整数的组合</a:t>
            </a:r>
            <a:endParaRPr lang="zh-CN" altLang="en-US" sz="2000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pitchFamily="2" charset="-122"/>
              </a:rPr>
              <a:t>第1个整数必须是{0,1,2}</a:t>
            </a:r>
            <a:endParaRPr lang="zh-CN" altLang="en-US" sz="2000" dirty="0" smtClean="0">
              <a:ea typeface="宋体" pitchFamily="2" charset="-122"/>
            </a:endParaRPr>
          </a:p>
          <a:p>
            <a:pPr lvl="3"/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表示</a:t>
            </a:r>
            <a:r>
              <a:rPr lang="en-US" altLang="zh-CN" dirty="0">
                <a:ea typeface="宋体" pitchFamily="2" charset="-122"/>
              </a:rPr>
              <a:t>ITU/CCITT</a:t>
            </a:r>
            <a:endParaRPr lang="en-US" altLang="zh-CN" dirty="0">
              <a:ea typeface="宋体" pitchFamily="2" charset="-122"/>
            </a:endParaRPr>
          </a:p>
          <a:p>
            <a:pPr lvl="3"/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表示</a:t>
            </a:r>
            <a:r>
              <a:rPr lang="en-US" altLang="zh-CN" dirty="0">
                <a:ea typeface="宋体" pitchFamily="2" charset="-122"/>
              </a:rPr>
              <a:t>ISO</a:t>
            </a:r>
            <a:endParaRPr lang="en-US" altLang="zh-CN" dirty="0">
              <a:ea typeface="宋体" pitchFamily="2" charset="-122"/>
            </a:endParaRPr>
          </a:p>
          <a:p>
            <a:pPr lvl="3"/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表示其他</a:t>
            </a:r>
            <a:endParaRPr lang="zh-CN" altLang="en-US" dirty="0">
              <a:ea typeface="宋体" pitchFamily="2" charset="-122"/>
            </a:endParaRPr>
          </a:p>
          <a:p>
            <a:pPr lvl="3" eaLnBrk="1" hangingPunct="1"/>
            <a:r>
              <a:rPr lang="zh-CN" altLang="en-US" sz="1800" dirty="0" smtClean="0">
                <a:ea typeface="宋体" pitchFamily="2" charset="-122"/>
              </a:rPr>
              <a:t>当第1个整数是0或1时，第2个整数必须是{0,1,…,39}</a:t>
            </a:r>
            <a:endParaRPr lang="zh-CN" altLang="en-US" sz="1800" dirty="0" smtClean="0">
              <a:ea typeface="宋体" pitchFamily="2" charset="-122"/>
            </a:endParaRPr>
          </a:p>
        </p:txBody>
      </p:sp>
      <p:sp>
        <p:nvSpPr>
          <p:cNvPr id="6799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56F16B-C20C-4A2A-BC9C-CF01F81C3388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OID</a:t>
            </a:r>
            <a:r>
              <a:rPr lang="zh-CN" altLang="en-US" smtClean="0">
                <a:ea typeface="宋体" pitchFamily="2" charset="-122"/>
              </a:rPr>
              <a:t>的编码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Type 0x06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Length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同其他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Value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如何将多个整数对应到字节串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809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6C09A0-F117-4D29-867D-57505D199ECA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OID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Value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smtClean="0">
                <a:ea typeface="宋体" pitchFamily="2" charset="-122"/>
              </a:rPr>
              <a:t>假设</a:t>
            </a:r>
            <a:r>
              <a:rPr lang="en-US" altLang="zh-CN" sz="2800" smtClean="0">
                <a:ea typeface="宋体" pitchFamily="2" charset="-122"/>
              </a:rPr>
              <a:t>OID</a:t>
            </a:r>
            <a:r>
              <a:rPr lang="zh-CN" altLang="en-US" sz="2800" smtClean="0">
                <a:ea typeface="宋体" pitchFamily="2" charset="-122"/>
              </a:rPr>
              <a:t>是</a:t>
            </a:r>
            <a:r>
              <a:rPr lang="en-US" altLang="zh-CN" sz="2800" smtClean="0">
                <a:ea typeface="宋体" pitchFamily="2" charset="-122"/>
              </a:rPr>
              <a:t>V1.V2.V3.V4.V5…Vn</a:t>
            </a:r>
            <a:endParaRPr lang="en-US" altLang="zh-CN" sz="2800" smtClean="0">
              <a:ea typeface="宋体" pitchFamily="2" charset="-122"/>
            </a:endParaRPr>
          </a:p>
          <a:p>
            <a:pPr eaLnBrk="1" hangingPunct="1"/>
            <a:r>
              <a:rPr lang="zh-CN" altLang="en-US" sz="2800" smtClean="0">
                <a:ea typeface="宋体" pitchFamily="2" charset="-122"/>
              </a:rPr>
              <a:t>那么，如下</a:t>
            </a:r>
            <a:endParaRPr lang="zh-CN" altLang="en-US" sz="28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第1个字节＝40×</a:t>
            </a:r>
            <a:r>
              <a:rPr lang="en-US" altLang="zh-CN" sz="2400" smtClean="0">
                <a:ea typeface="宋体" pitchFamily="2" charset="-122"/>
              </a:rPr>
              <a:t>V1+V2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对于</a:t>
            </a:r>
            <a:r>
              <a:rPr lang="en-US" altLang="zh-CN" sz="2400" smtClean="0">
                <a:ea typeface="宋体" pitchFamily="2" charset="-122"/>
              </a:rPr>
              <a:t>V3</a:t>
            </a:r>
            <a:r>
              <a:rPr lang="zh-CN" altLang="en-US" sz="2400" smtClean="0">
                <a:ea typeface="宋体" pitchFamily="2" charset="-122"/>
              </a:rPr>
              <a:t>以及以后，</a:t>
            </a:r>
            <a:endParaRPr lang="zh-CN" altLang="en-US" sz="240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smtClean="0">
                <a:ea typeface="宋体" pitchFamily="2" charset="-122"/>
              </a:rPr>
              <a:t>将</a:t>
            </a:r>
            <a:r>
              <a:rPr lang="en-US" altLang="zh-CN" sz="2000" smtClean="0">
                <a:ea typeface="宋体" pitchFamily="2" charset="-122"/>
              </a:rPr>
              <a:t>Vi</a:t>
            </a:r>
            <a:r>
              <a:rPr lang="zh-CN" altLang="en-US" sz="2000" smtClean="0">
                <a:ea typeface="宋体" pitchFamily="2" charset="-122"/>
              </a:rPr>
              <a:t>表示为128进制，例如</a:t>
            </a:r>
            <a:endParaRPr lang="zh-CN" altLang="en-US" sz="2000" smtClean="0">
              <a:ea typeface="宋体" pitchFamily="2" charset="-122"/>
            </a:endParaRPr>
          </a:p>
          <a:p>
            <a:pPr lvl="3" eaLnBrk="1" hangingPunct="1"/>
            <a:r>
              <a:rPr lang="zh-CN" altLang="en-US" sz="1800" smtClean="0">
                <a:ea typeface="宋体" pitchFamily="2" charset="-122"/>
              </a:rPr>
              <a:t>840＝0</a:t>
            </a:r>
            <a:r>
              <a:rPr lang="en-US" altLang="zh-CN" sz="1800" smtClean="0">
                <a:ea typeface="宋体" pitchFamily="2" charset="-122"/>
              </a:rPr>
              <a:t>x06×128+0x48</a:t>
            </a:r>
            <a:endParaRPr lang="en-US" altLang="zh-CN" sz="1800" smtClean="0">
              <a:ea typeface="宋体" pitchFamily="2" charset="-122"/>
            </a:endParaRPr>
          </a:p>
          <a:p>
            <a:pPr lvl="3" eaLnBrk="1" hangingPunct="1"/>
            <a:r>
              <a:rPr lang="zh-CN" altLang="en-US" sz="1800" smtClean="0">
                <a:ea typeface="宋体" pitchFamily="2" charset="-122"/>
              </a:rPr>
              <a:t>113549＝0</a:t>
            </a:r>
            <a:r>
              <a:rPr lang="en-US" altLang="zh-CN" sz="1800" smtClean="0">
                <a:ea typeface="宋体" pitchFamily="2" charset="-122"/>
              </a:rPr>
              <a:t>x06×128</a:t>
            </a:r>
            <a:r>
              <a:rPr lang="en-US" altLang="zh-CN" sz="1800" baseline="30000" smtClean="0">
                <a:ea typeface="宋体" pitchFamily="2" charset="-122"/>
              </a:rPr>
              <a:t>2</a:t>
            </a:r>
            <a:r>
              <a:rPr lang="en-US" altLang="zh-CN" sz="1800" smtClean="0">
                <a:ea typeface="宋体" pitchFamily="2" charset="-122"/>
              </a:rPr>
              <a:t>+0x77×128+0x0d</a:t>
            </a:r>
            <a:endParaRPr lang="en-US" altLang="zh-CN" sz="180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smtClean="0">
                <a:ea typeface="宋体" pitchFamily="2" charset="-122"/>
              </a:rPr>
              <a:t>得到多个字节，然后将前面的几个字节的最高</a:t>
            </a:r>
            <a:r>
              <a:rPr lang="en-US" altLang="zh-CN" sz="2000" smtClean="0">
                <a:ea typeface="宋体" pitchFamily="2" charset="-122"/>
              </a:rPr>
              <a:t>bit</a:t>
            </a:r>
            <a:r>
              <a:rPr lang="zh-CN" altLang="en-US" sz="2000" smtClean="0">
                <a:ea typeface="宋体" pitchFamily="2" charset="-122"/>
              </a:rPr>
              <a:t>都置1，再按顺序排列</a:t>
            </a:r>
            <a:endParaRPr lang="zh-CN" altLang="en-US" sz="20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如下图所示</a:t>
            </a:r>
            <a:endParaRPr lang="zh-CN" altLang="en-US" sz="2400" smtClean="0">
              <a:ea typeface="宋体" pitchFamily="2" charset="-122"/>
            </a:endParaRPr>
          </a:p>
        </p:txBody>
      </p:sp>
      <p:sp>
        <p:nvSpPr>
          <p:cNvPr id="6819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890238-B1AB-44F0-9242-7D373476D3B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6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5653087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OID</a:t>
            </a:r>
            <a:r>
              <a:rPr lang="zh-CN" altLang="en-US" smtClean="0">
                <a:ea typeface="宋体" pitchFamily="2" charset="-122"/>
              </a:rPr>
              <a:t>编码示例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099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编码1.2.840.113549.1.1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代表了</a:t>
            </a:r>
            <a:r>
              <a:rPr lang="en-US" altLang="zh-CN" smtClean="0">
                <a:ea typeface="宋体" pitchFamily="2" charset="-122"/>
              </a:rPr>
              <a:t>RSA</a:t>
            </a:r>
            <a:r>
              <a:rPr lang="zh-CN" altLang="en-US" smtClean="0">
                <a:ea typeface="宋体" pitchFamily="2" charset="-122"/>
              </a:rPr>
              <a:t>公司的标准</a:t>
            </a:r>
            <a:r>
              <a:rPr lang="en-US" altLang="zh-CN" smtClean="0">
                <a:ea typeface="宋体" pitchFamily="2" charset="-122"/>
              </a:rPr>
              <a:t>PKCS#1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099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0530B7-410E-48F0-9054-E3F60C0A8494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509958" name="Object 6"/>
          <p:cNvGraphicFramePr>
            <a:graphicFrameLocks noChangeAspect="1"/>
          </p:cNvGraphicFramePr>
          <p:nvPr/>
        </p:nvGraphicFramePr>
        <p:xfrm>
          <a:off x="0" y="3236913"/>
          <a:ext cx="9144000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02" name="位图图像" r:id="rId1" imgW="6305550" imgH="1971675" progId="PBrush">
                  <p:embed/>
                </p:oleObj>
              </mc:Choice>
              <mc:Fallback>
                <p:oleObj name="位图图像" r:id="rId1" imgW="6305550" imgH="1971675" progId="PBrush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36913"/>
                        <a:ext cx="9144000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ITU-T</a:t>
            </a:r>
            <a:r>
              <a:rPr lang="zh-CN" altLang="en-US" smtClean="0">
                <a:ea typeface="宋体" pitchFamily="2" charset="-122"/>
              </a:rPr>
              <a:t>提出的方法</a:t>
            </a:r>
            <a:r>
              <a:rPr lang="en-US" altLang="zh-CN" smtClean="0">
                <a:ea typeface="宋体" pitchFamily="2" charset="-122"/>
              </a:rPr>
              <a:t>ASN.1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ASN.1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Abstract Syntax Notation One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是一种数据结构的描述方法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同时，还需要给出规则：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如何将数据结构对应到</a:t>
            </a:r>
            <a:r>
              <a:rPr lang="en-US" altLang="zh-CN" dirty="0" smtClean="0">
                <a:ea typeface="宋体" pitchFamily="2" charset="-122"/>
              </a:rPr>
              <a:t>bit</a:t>
            </a:r>
            <a:r>
              <a:rPr lang="zh-CN" altLang="en-US" dirty="0" smtClean="0">
                <a:ea typeface="宋体" pitchFamily="2" charset="-122"/>
              </a:rPr>
              <a:t>串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CER</a:t>
            </a:r>
            <a:r>
              <a:rPr lang="zh-CN" altLang="en-US" dirty="0" smtClean="0">
                <a:ea typeface="宋体" pitchFamily="2" charset="-122"/>
              </a:rPr>
              <a:t>编码－</a:t>
            </a:r>
            <a:r>
              <a:rPr lang="en-US" altLang="zh-CN" dirty="0" smtClean="0">
                <a:ea typeface="宋体" pitchFamily="2" charset="-122"/>
              </a:rPr>
              <a:t>Canonical Encoding Rules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BER</a:t>
            </a:r>
            <a:r>
              <a:rPr lang="zh-CN" altLang="en-US" dirty="0" smtClean="0">
                <a:ea typeface="宋体" pitchFamily="2" charset="-122"/>
              </a:rPr>
              <a:t>编码－</a:t>
            </a:r>
            <a:r>
              <a:rPr lang="en-US" altLang="zh-CN" dirty="0" smtClean="0">
                <a:ea typeface="宋体" pitchFamily="2" charset="-122"/>
              </a:rPr>
              <a:t>Basic Encoding Rules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DER</a:t>
            </a:r>
            <a:r>
              <a:rPr lang="zh-CN" altLang="en-US" dirty="0" smtClean="0">
                <a:ea typeface="宋体" pitchFamily="2" charset="-122"/>
              </a:rPr>
              <a:t>编码－</a:t>
            </a:r>
            <a:r>
              <a:rPr lang="en-US" altLang="zh-CN" dirty="0" smtClean="0">
                <a:ea typeface="宋体" pitchFamily="2" charset="-122"/>
              </a:rPr>
              <a:t>Distinguished Encoding Rules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297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725F8-2CA1-48C9-A942-3B55C3426F80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BIT STRING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任意的</a:t>
            </a:r>
            <a:r>
              <a:rPr lang="en-US" altLang="zh-CN" dirty="0" smtClean="0">
                <a:ea typeface="宋体" pitchFamily="2" charset="-122"/>
              </a:rPr>
              <a:t>bit</a:t>
            </a:r>
            <a:r>
              <a:rPr lang="zh-CN" altLang="en-US" dirty="0" smtClean="0">
                <a:ea typeface="宋体" pitchFamily="2" charset="-122"/>
              </a:rPr>
              <a:t>串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长度可能不是8的倍数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因为</a:t>
            </a:r>
            <a:r>
              <a:rPr lang="en-US" altLang="zh-CN" dirty="0" smtClean="0">
                <a:ea typeface="宋体" pitchFamily="2" charset="-122"/>
              </a:rPr>
              <a:t>DER</a:t>
            </a:r>
            <a:r>
              <a:rPr lang="zh-CN" altLang="en-US" dirty="0" smtClean="0">
                <a:ea typeface="宋体" pitchFamily="2" charset="-122"/>
              </a:rPr>
              <a:t>编码的结果，是以字节为单位的，所以，必须经过一定的填充方法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Type－0x03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840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09CC58-1FF6-4C3B-A1E9-0F8D71585818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BIT STRING</a:t>
            </a:r>
            <a:r>
              <a:rPr lang="zh-CN" altLang="en-US" smtClean="0">
                <a:ea typeface="宋体" pitchFamily="2" charset="-122"/>
              </a:rPr>
              <a:t>的处理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得到</a:t>
            </a:r>
            <a:r>
              <a:rPr lang="en-US" altLang="zh-CN" dirty="0" smtClean="0">
                <a:ea typeface="宋体" pitchFamily="2" charset="-122"/>
              </a:rPr>
              <a:t>Value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先将</a:t>
            </a:r>
            <a:r>
              <a:rPr lang="en-US" altLang="zh-CN" dirty="0" smtClean="0">
                <a:ea typeface="宋体" pitchFamily="2" charset="-122"/>
              </a:rPr>
              <a:t>bit</a:t>
            </a:r>
            <a:r>
              <a:rPr lang="zh-CN" altLang="en-US" dirty="0" smtClean="0">
                <a:ea typeface="宋体" pitchFamily="2" charset="-122"/>
              </a:rPr>
              <a:t>串填充到长度为8的倍数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在最后面填充0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本来就是8的倍数，就不需要填充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将其分为多个字节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在最前面加上1字节，说明了填充的</a:t>
            </a:r>
            <a:r>
              <a:rPr lang="en-US" altLang="zh-CN" dirty="0" smtClean="0">
                <a:ea typeface="宋体" pitchFamily="2" charset="-122"/>
              </a:rPr>
              <a:t>bit</a:t>
            </a:r>
            <a:r>
              <a:rPr lang="zh-CN" altLang="en-US" dirty="0" smtClean="0">
                <a:ea typeface="宋体" pitchFamily="2" charset="-122"/>
              </a:rPr>
              <a:t>个数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如下图所示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850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5B8AC-9D77-43B4-87CB-6B01620ED61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BIT STRING</a:t>
            </a:r>
            <a:r>
              <a:rPr lang="zh-CN" altLang="en-US" smtClean="0">
                <a:ea typeface="宋体" pitchFamily="2" charset="-122"/>
              </a:rPr>
              <a:t>编码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130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对</a:t>
            </a:r>
            <a:r>
              <a:rPr lang="zh-CN" altLang="en-US" dirty="0" smtClean="0">
                <a:ea typeface="宋体" pitchFamily="2" charset="-122"/>
              </a:rPr>
              <a:t>011011100101110111</a:t>
            </a:r>
            <a:r>
              <a:rPr lang="zh-CN" altLang="en-US" dirty="0" smtClean="0">
                <a:ea typeface="宋体" pitchFamily="2" charset="-122"/>
              </a:rPr>
              <a:t>进行编码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3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DA8540-0DD5-4CA5-AD73-70A7269891CC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513028" name="Object 4"/>
          <p:cNvGraphicFramePr>
            <a:graphicFrameLocks noChangeAspect="1"/>
          </p:cNvGraphicFramePr>
          <p:nvPr/>
        </p:nvGraphicFramePr>
        <p:xfrm>
          <a:off x="152400" y="3340100"/>
          <a:ext cx="8915400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72" name="BMP 图像" r:id="rId1" imgW="4324350" imgH="904875" progId="Paint.Picture">
                  <p:embed/>
                </p:oleObj>
              </mc:Choice>
              <mc:Fallback>
                <p:oleObj name="BMP 图像" r:id="rId1" imgW="4324350" imgH="904875" progId="Paint.Picture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40100"/>
                        <a:ext cx="8915400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2820435"/>
            <a:ext cx="2952328" cy="392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011011100101110111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4088" y="2820435"/>
            <a:ext cx="3646119" cy="392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tx1"/>
                </a:solidFill>
              </a:rPr>
              <a:t>011011100101110111000000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1575" y="2820435"/>
            <a:ext cx="1372777" cy="392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chemeClr val="tx1"/>
                </a:solidFill>
              </a:rPr>
              <a:t>填充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个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>
            <a:stCxn id="2" idx="3"/>
            <a:endCxn id="8" idx="1"/>
          </p:cNvCxnSpPr>
          <p:nvPr/>
        </p:nvCxnSpPr>
        <p:spPr>
          <a:xfrm>
            <a:off x="3131840" y="3016706"/>
            <a:ext cx="4297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8" idx="3"/>
            <a:endCxn id="7" idx="1"/>
          </p:cNvCxnSpPr>
          <p:nvPr/>
        </p:nvCxnSpPr>
        <p:spPr>
          <a:xfrm>
            <a:off x="4934352" y="3016706"/>
            <a:ext cx="4297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UTCTime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表示时间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可以是</a:t>
            </a:r>
            <a:r>
              <a:rPr lang="en-US" altLang="zh-CN" smtClean="0">
                <a:ea typeface="宋体" pitchFamily="2" charset="-122"/>
              </a:rPr>
              <a:t>GMT</a:t>
            </a:r>
            <a:r>
              <a:rPr lang="zh-CN" altLang="en-US" smtClean="0">
                <a:ea typeface="宋体" pitchFamily="2" charset="-122"/>
              </a:rPr>
              <a:t>格林威治时间、或者是本地时间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表示范围是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1950到2049年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871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8B5053-32D3-4E0F-850B-287E3388EA29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格式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UTCTime</a:t>
            </a:r>
            <a:r>
              <a:rPr lang="zh-CN" altLang="en-US" dirty="0" smtClean="0">
                <a:ea typeface="宋体" pitchFamily="2" charset="-122"/>
              </a:rPr>
              <a:t>的格式如下多种：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</a:rPr>
              <a:t>YYMMDDhhmmZ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</a:rPr>
              <a:t>YYMMDDhhmm+hh'mm</a:t>
            </a:r>
            <a:r>
              <a:rPr lang="en-US" altLang="zh-CN" dirty="0" smtClean="0">
                <a:ea typeface="宋体" pitchFamily="2" charset="-122"/>
              </a:rPr>
              <a:t>'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</a:rPr>
              <a:t>YYMMDDhhmm-hh'mm</a:t>
            </a:r>
            <a:r>
              <a:rPr lang="en-US" altLang="zh-CN" dirty="0" smtClean="0">
                <a:ea typeface="宋体" pitchFamily="2" charset="-122"/>
              </a:rPr>
              <a:t>'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</a:rPr>
              <a:t>YYMMDDhhmmssZ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</a:rPr>
              <a:t>YYMMDDhhmmss+hh'mm</a:t>
            </a:r>
            <a:r>
              <a:rPr lang="en-US" altLang="zh-CN" dirty="0" smtClean="0">
                <a:ea typeface="宋体" pitchFamily="2" charset="-122"/>
              </a:rPr>
              <a:t>'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</a:rPr>
              <a:t>YYMMDDhhmmss-hh'mm</a:t>
            </a:r>
            <a:r>
              <a:rPr lang="en-US" altLang="zh-CN" dirty="0" smtClean="0">
                <a:ea typeface="宋体" pitchFamily="2" charset="-122"/>
              </a:rPr>
              <a:t>'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881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681681-33AE-4956-965A-FB02039B2927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UTCTime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171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YY：</a:t>
            </a:r>
            <a:r>
              <a:rPr lang="zh-CN" altLang="en-US" sz="2400" smtClean="0">
                <a:ea typeface="宋体" pitchFamily="2" charset="-122"/>
              </a:rPr>
              <a:t>年的最后2位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smtClean="0">
                <a:ea typeface="宋体" pitchFamily="2" charset="-122"/>
              </a:rPr>
              <a:t>范围有限</a:t>
            </a:r>
            <a:endParaRPr lang="zh-CN" altLang="en-US" sz="20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MM：</a:t>
            </a:r>
            <a:r>
              <a:rPr lang="zh-CN" altLang="en-US" sz="2400" smtClean="0">
                <a:ea typeface="宋体" pitchFamily="2" charset="-122"/>
              </a:rPr>
              <a:t>月，01-12</a:t>
            </a:r>
            <a:endParaRPr lang="zh-CN" altLang="en-US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DD：</a:t>
            </a:r>
            <a:r>
              <a:rPr lang="zh-CN" altLang="en-US" sz="2400" smtClean="0">
                <a:ea typeface="宋体" pitchFamily="2" charset="-122"/>
              </a:rPr>
              <a:t>日，01-31</a:t>
            </a:r>
            <a:endParaRPr lang="zh-CN" altLang="en-US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hh：</a:t>
            </a:r>
            <a:r>
              <a:rPr lang="zh-CN" altLang="en-US" sz="2400" smtClean="0">
                <a:ea typeface="宋体" pitchFamily="2" charset="-122"/>
              </a:rPr>
              <a:t>小时，00-23</a:t>
            </a:r>
            <a:endParaRPr lang="zh-CN" altLang="en-US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mm：</a:t>
            </a:r>
            <a:r>
              <a:rPr lang="zh-CN" altLang="en-US" sz="2400" smtClean="0">
                <a:ea typeface="宋体" pitchFamily="2" charset="-122"/>
              </a:rPr>
              <a:t>分钟，00-59</a:t>
            </a: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ss：</a:t>
            </a:r>
            <a:r>
              <a:rPr lang="zh-CN" altLang="en-US" sz="2400" smtClean="0">
                <a:ea typeface="宋体" pitchFamily="2" charset="-122"/>
              </a:rPr>
              <a:t>秒，00-59</a:t>
            </a: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Z/+/-：Z</a:t>
            </a:r>
            <a:r>
              <a:rPr lang="zh-CN" altLang="en-US" sz="2400" smtClean="0">
                <a:ea typeface="宋体" pitchFamily="2" charset="-122"/>
              </a:rPr>
              <a:t>表示</a:t>
            </a:r>
            <a:r>
              <a:rPr lang="en-US" altLang="zh-CN" sz="2400" smtClean="0">
                <a:ea typeface="宋体" pitchFamily="2" charset="-122"/>
              </a:rPr>
              <a:t>GMT</a:t>
            </a:r>
            <a:r>
              <a:rPr lang="zh-CN" altLang="en-US" sz="2400" smtClean="0">
                <a:ea typeface="宋体" pitchFamily="2" charset="-122"/>
              </a:rPr>
              <a:t>时间，+/-表示本地时间与</a:t>
            </a:r>
            <a:r>
              <a:rPr lang="en-US" altLang="zh-CN" sz="2400" smtClean="0">
                <a:ea typeface="宋体" pitchFamily="2" charset="-122"/>
              </a:rPr>
              <a:t>GMT</a:t>
            </a:r>
            <a:r>
              <a:rPr lang="zh-CN" altLang="en-US" sz="2400" smtClean="0">
                <a:ea typeface="宋体" pitchFamily="2" charset="-122"/>
              </a:rPr>
              <a:t>时间的差距</a:t>
            </a:r>
            <a:endParaRPr lang="zh-CN" altLang="en-US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hh’：</a:t>
            </a:r>
            <a:r>
              <a:rPr lang="zh-CN" altLang="en-US" sz="2400" smtClean="0">
                <a:ea typeface="宋体" pitchFamily="2" charset="-122"/>
              </a:rPr>
              <a:t>与</a:t>
            </a:r>
            <a:r>
              <a:rPr lang="en-US" altLang="zh-CN" sz="2400" smtClean="0">
                <a:ea typeface="宋体" pitchFamily="2" charset="-122"/>
              </a:rPr>
              <a:t>GMT</a:t>
            </a:r>
            <a:r>
              <a:rPr lang="zh-CN" altLang="en-US" sz="2400" smtClean="0">
                <a:ea typeface="宋体" pitchFamily="2" charset="-122"/>
              </a:rPr>
              <a:t>的差</a:t>
            </a:r>
            <a:endParaRPr lang="zh-CN" altLang="en-US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mm’：</a:t>
            </a:r>
            <a:r>
              <a:rPr lang="zh-CN" altLang="en-US" sz="2400" smtClean="0">
                <a:ea typeface="宋体" pitchFamily="2" charset="-122"/>
              </a:rPr>
              <a:t>与</a:t>
            </a:r>
            <a:r>
              <a:rPr lang="en-US" altLang="zh-CN" sz="2400" smtClean="0">
                <a:ea typeface="宋体" pitchFamily="2" charset="-122"/>
              </a:rPr>
              <a:t>GMT</a:t>
            </a:r>
            <a:r>
              <a:rPr lang="zh-CN" altLang="en-US" sz="2400" smtClean="0">
                <a:ea typeface="宋体" pitchFamily="2" charset="-122"/>
              </a:rPr>
              <a:t>的差</a:t>
            </a:r>
            <a:endParaRPr lang="en-US" altLang="zh-CN" sz="2400" smtClean="0">
              <a:ea typeface="宋体" pitchFamily="2" charset="-122"/>
            </a:endParaRPr>
          </a:p>
        </p:txBody>
      </p:sp>
      <p:sp>
        <p:nvSpPr>
          <p:cNvPr id="5171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A9FBC6-2F8A-41B1-AF78-4317600B80A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6056" y="1851668"/>
            <a:ext cx="3672408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/>
            <a:r>
              <a:rPr lang="en-US" altLang="zh-CN" dirty="0" err="1"/>
              <a:t>YYMMDDhhmmZ</a:t>
            </a:r>
            <a:endParaRPr lang="en-US" altLang="zh-CN" dirty="0"/>
          </a:p>
          <a:p>
            <a:pPr marL="0" lvl="1" eaLnBrk="1" hangingPunct="1"/>
            <a:r>
              <a:rPr lang="en-US" altLang="zh-CN" dirty="0" err="1"/>
              <a:t>YYMMDDhhmm+hh'mm</a:t>
            </a:r>
            <a:r>
              <a:rPr lang="en-US" altLang="zh-CN" dirty="0"/>
              <a:t>'</a:t>
            </a:r>
            <a:endParaRPr lang="en-US" altLang="zh-CN" dirty="0"/>
          </a:p>
          <a:p>
            <a:pPr marL="0" lvl="1" eaLnBrk="1" hangingPunct="1"/>
            <a:r>
              <a:rPr lang="en-US" altLang="zh-CN" dirty="0" err="1"/>
              <a:t>YYMMDDhhmm-hh'mm</a:t>
            </a:r>
            <a:r>
              <a:rPr lang="en-US" altLang="zh-CN" dirty="0"/>
              <a:t>'</a:t>
            </a:r>
            <a:endParaRPr lang="en-US" altLang="zh-CN" dirty="0"/>
          </a:p>
          <a:p>
            <a:pPr marL="0" lvl="1" eaLnBrk="1" hangingPunct="1"/>
            <a:r>
              <a:rPr lang="en-US" altLang="zh-CN" dirty="0" err="1"/>
              <a:t>YYMMDDhhmmssZ</a:t>
            </a:r>
            <a:endParaRPr lang="en-US" altLang="zh-CN" dirty="0"/>
          </a:p>
          <a:p>
            <a:pPr marL="0" lvl="1" eaLnBrk="1" hangingPunct="1"/>
            <a:r>
              <a:rPr lang="en-US" altLang="zh-CN" dirty="0" err="1"/>
              <a:t>YYMMDDhhmmss+hh'mm</a:t>
            </a:r>
            <a:r>
              <a:rPr lang="en-US" altLang="zh-CN" dirty="0"/>
              <a:t>'</a:t>
            </a:r>
            <a:endParaRPr lang="en-US" altLang="zh-CN" dirty="0"/>
          </a:p>
          <a:p>
            <a:pPr marL="0" lvl="1" eaLnBrk="1" hangingPunct="1"/>
            <a:r>
              <a:rPr lang="en-US" altLang="zh-CN" dirty="0" err="1"/>
              <a:t>YYMMDDhhmmss-hh'mm</a:t>
            </a:r>
            <a:r>
              <a:rPr lang="en-US" altLang="zh-CN" dirty="0"/>
              <a:t>'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编码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181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按如下方法：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Type－0x17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Value</a:t>
            </a:r>
            <a:r>
              <a:rPr lang="zh-CN" altLang="en-US" dirty="0" smtClean="0">
                <a:ea typeface="宋体" pitchFamily="2" charset="-122"/>
              </a:rPr>
              <a:t>就直接是</a:t>
            </a:r>
            <a:r>
              <a:rPr lang="en-US" altLang="zh-CN" dirty="0" smtClean="0">
                <a:ea typeface="宋体" pitchFamily="2" charset="-122"/>
              </a:rPr>
              <a:t>ASCII</a:t>
            </a:r>
            <a:r>
              <a:rPr lang="zh-CN" altLang="en-US" dirty="0" smtClean="0">
                <a:ea typeface="宋体" pitchFamily="2" charset="-122"/>
              </a:rPr>
              <a:t>码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北京时间</a:t>
            </a:r>
            <a:r>
              <a:rPr lang="en-US" altLang="zh-CN" dirty="0" smtClean="0">
                <a:ea typeface="宋体" pitchFamily="2" charset="-122"/>
              </a:rPr>
              <a:t>4:45:40 p.m. May 6, 1991</a:t>
            </a:r>
            <a:endParaRPr lang="en-US" altLang="zh-CN" dirty="0" smtClean="0">
              <a:ea typeface="宋体" pitchFamily="2" charset="-122"/>
            </a:endParaRPr>
          </a:p>
          <a:p>
            <a:pPr lvl="3"/>
            <a:r>
              <a:rPr lang="zh-CN" altLang="en-US" dirty="0" smtClean="0">
                <a:ea typeface="宋体" pitchFamily="2" charset="-122"/>
              </a:rPr>
              <a:t>910506164540</a:t>
            </a:r>
            <a:r>
              <a:rPr lang="en-US" altLang="zh-CN" dirty="0" smtClean="0">
                <a:ea typeface="宋体" pitchFamily="2" charset="-122"/>
              </a:rPr>
              <a:t>-0800</a:t>
            </a:r>
            <a:endParaRPr lang="en-US" altLang="zh-CN" dirty="0" smtClean="0">
              <a:ea typeface="宋体" pitchFamily="2" charset="-122"/>
            </a:endParaRPr>
          </a:p>
          <a:p>
            <a:pPr lvl="3"/>
            <a:r>
              <a:rPr lang="zh-CN" altLang="en-US" dirty="0" smtClean="0">
                <a:ea typeface="宋体" pitchFamily="2" charset="-122"/>
              </a:rPr>
              <a:t>910506</a:t>
            </a:r>
            <a:r>
              <a:rPr lang="en-US" altLang="zh-CN" dirty="0" smtClean="0">
                <a:ea typeface="宋体" pitchFamily="2" charset="-122"/>
              </a:rPr>
              <a:t>08</a:t>
            </a:r>
            <a:r>
              <a:rPr lang="zh-CN" altLang="en-US" dirty="0" smtClean="0">
                <a:ea typeface="宋体" pitchFamily="2" charset="-122"/>
              </a:rPr>
              <a:t>4540</a:t>
            </a:r>
            <a:r>
              <a:rPr lang="en-US" altLang="zh-CN" dirty="0" smtClean="0">
                <a:ea typeface="宋体" pitchFamily="2" charset="-122"/>
              </a:rPr>
              <a:t>Z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编码结果（16进制表示）</a:t>
            </a:r>
            <a:endParaRPr lang="zh-CN" altLang="en-US" dirty="0" smtClean="0">
              <a:ea typeface="宋体" pitchFamily="2" charset="-122"/>
            </a:endParaRPr>
          </a:p>
          <a:p>
            <a:pPr lvl="3" eaLnBrk="1" hangingPunct="1"/>
            <a:r>
              <a:rPr lang="zh-CN" altLang="en-US" dirty="0" smtClean="0">
                <a:ea typeface="宋体" pitchFamily="2" charset="-122"/>
              </a:rPr>
              <a:t>17 </a:t>
            </a:r>
            <a:r>
              <a:rPr lang="en-US" altLang="zh-CN" dirty="0" smtClean="0">
                <a:ea typeface="宋体" pitchFamily="2" charset="-122"/>
              </a:rPr>
              <a:t>11 39 31 30 35 30 36 31 36 34 35 34 30 2d 30 38 30 30</a:t>
            </a:r>
            <a:endParaRPr lang="en-US" altLang="zh-CN" dirty="0" smtClean="0">
              <a:ea typeface="宋体" pitchFamily="2" charset="-122"/>
            </a:endParaRPr>
          </a:p>
          <a:p>
            <a:pPr lvl="3"/>
            <a:r>
              <a:rPr lang="zh-CN" altLang="en-US" dirty="0">
                <a:ea typeface="宋体" pitchFamily="2" charset="-122"/>
              </a:rPr>
              <a:t>17 0</a:t>
            </a:r>
            <a:r>
              <a:rPr lang="en-US" altLang="zh-CN" dirty="0">
                <a:ea typeface="宋体" pitchFamily="2" charset="-122"/>
              </a:rPr>
              <a:t>d 39 31 30 35 30 </a:t>
            </a:r>
            <a:r>
              <a:rPr lang="en-US" altLang="zh-CN" dirty="0" smtClean="0">
                <a:ea typeface="宋体" pitchFamily="2" charset="-122"/>
              </a:rPr>
              <a:t>36 30 38 </a:t>
            </a:r>
            <a:r>
              <a:rPr lang="en-US" altLang="zh-CN" dirty="0">
                <a:ea typeface="宋体" pitchFamily="2" charset="-122"/>
              </a:rPr>
              <a:t>34 35 34 </a:t>
            </a:r>
            <a:r>
              <a:rPr lang="en-US" altLang="zh-CN" dirty="0" smtClean="0">
                <a:ea typeface="宋体" pitchFamily="2" charset="-122"/>
              </a:rPr>
              <a:t>30 5a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81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F196C3-6E6E-4C6A-BB4A-10FE12AAFD3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072" y="1842669"/>
            <a:ext cx="3672408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/>
            <a:r>
              <a:rPr lang="en-US" altLang="zh-CN" dirty="0" err="1"/>
              <a:t>YYMMDDhhmmZ</a:t>
            </a:r>
            <a:endParaRPr lang="en-US" altLang="zh-CN" dirty="0"/>
          </a:p>
          <a:p>
            <a:pPr marL="0" lvl="1" eaLnBrk="1" hangingPunct="1"/>
            <a:r>
              <a:rPr lang="en-US" altLang="zh-CN" dirty="0" err="1"/>
              <a:t>YYMMDDhhmm+hh'mm</a:t>
            </a:r>
            <a:r>
              <a:rPr lang="en-US" altLang="zh-CN" dirty="0"/>
              <a:t>'</a:t>
            </a:r>
            <a:endParaRPr lang="en-US" altLang="zh-CN" dirty="0"/>
          </a:p>
          <a:p>
            <a:pPr marL="0" lvl="1" eaLnBrk="1" hangingPunct="1"/>
            <a:r>
              <a:rPr lang="en-US" altLang="zh-CN" dirty="0" err="1"/>
              <a:t>YYMMDDhhmm-hh'mm</a:t>
            </a:r>
            <a:r>
              <a:rPr lang="en-US" altLang="zh-CN" dirty="0"/>
              <a:t>'</a:t>
            </a:r>
            <a:endParaRPr lang="en-US" altLang="zh-CN" dirty="0"/>
          </a:p>
          <a:p>
            <a:pPr marL="0" lvl="1" eaLnBrk="1" hangingPunct="1"/>
            <a:r>
              <a:rPr lang="en-US" altLang="zh-CN" dirty="0" err="1"/>
              <a:t>YYMMDDhhmmssZ</a:t>
            </a:r>
            <a:endParaRPr lang="en-US" altLang="zh-CN" dirty="0"/>
          </a:p>
          <a:p>
            <a:pPr marL="0" lvl="1" eaLnBrk="1" hangingPunct="1"/>
            <a:r>
              <a:rPr lang="en-US" altLang="zh-CN" dirty="0" err="1"/>
              <a:t>YYMMDDhhmmss+hh'mm</a:t>
            </a:r>
            <a:r>
              <a:rPr lang="en-US" altLang="zh-CN" dirty="0"/>
              <a:t>'</a:t>
            </a:r>
            <a:endParaRPr lang="en-US" altLang="zh-CN" dirty="0"/>
          </a:p>
          <a:p>
            <a:pPr marL="0" lvl="1" eaLnBrk="1" hangingPunct="1"/>
            <a:r>
              <a:rPr lang="en-US" altLang="zh-CN" dirty="0" err="1"/>
              <a:t>YYMMDDhhmmss-hh'mm</a:t>
            </a:r>
            <a:r>
              <a:rPr lang="en-US" altLang="zh-CN" dirty="0"/>
              <a:t>'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GeneralizedTime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Type</a:t>
            </a:r>
            <a:r>
              <a:rPr lang="zh-CN" altLang="en-US" dirty="0" smtClean="0">
                <a:ea typeface="宋体" pitchFamily="2" charset="-122"/>
              </a:rPr>
              <a:t>是0</a:t>
            </a:r>
            <a:r>
              <a:rPr lang="en-US" altLang="zh-CN" dirty="0" smtClean="0">
                <a:ea typeface="宋体" pitchFamily="2" charset="-122"/>
              </a:rPr>
              <a:t>x18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使用了4位</a:t>
            </a:r>
            <a:r>
              <a:rPr lang="en-US" altLang="zh-CN" dirty="0" smtClean="0">
                <a:ea typeface="宋体" pitchFamily="2" charset="-122"/>
              </a:rPr>
              <a:t>ASCII</a:t>
            </a:r>
            <a:r>
              <a:rPr lang="zh-CN" altLang="en-US" dirty="0" smtClean="0">
                <a:ea typeface="宋体" pitchFamily="2" charset="-122"/>
              </a:rPr>
              <a:t>码来表示年份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对于秒，还可以包含小数点后3位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其他方面与</a:t>
            </a:r>
            <a:r>
              <a:rPr lang="en-US" altLang="zh-CN" dirty="0" err="1" smtClean="0">
                <a:ea typeface="宋体" pitchFamily="2" charset="-122"/>
              </a:rPr>
              <a:t>UTCTime</a:t>
            </a:r>
            <a:r>
              <a:rPr lang="zh-CN" altLang="en-US" dirty="0" smtClean="0">
                <a:ea typeface="宋体" pitchFamily="2" charset="-122"/>
              </a:rPr>
              <a:t>一致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例子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北京时间</a:t>
            </a:r>
            <a:r>
              <a:rPr lang="en-US" altLang="zh-CN" dirty="0" smtClean="0">
                <a:ea typeface="宋体" pitchFamily="2" charset="-122"/>
              </a:rPr>
              <a:t>2008</a:t>
            </a:r>
            <a:r>
              <a:rPr lang="zh-CN" altLang="en-US" dirty="0" smtClean="0">
                <a:ea typeface="宋体" pitchFamily="2" charset="-122"/>
              </a:rPr>
              <a:t>年</a:t>
            </a:r>
            <a:r>
              <a:rPr lang="en-US" altLang="zh-CN" dirty="0" smtClean="0">
                <a:ea typeface="宋体" pitchFamily="2" charset="-122"/>
              </a:rPr>
              <a:t>8</a:t>
            </a:r>
            <a:r>
              <a:rPr lang="zh-CN" altLang="en-US" dirty="0" smtClean="0">
                <a:ea typeface="宋体" pitchFamily="2" charset="-122"/>
              </a:rPr>
              <a:t>月</a:t>
            </a:r>
            <a:r>
              <a:rPr lang="en-US" altLang="zh-CN" dirty="0" smtClean="0">
                <a:ea typeface="宋体" pitchFamily="2" charset="-122"/>
              </a:rPr>
              <a:t>8</a:t>
            </a:r>
            <a:r>
              <a:rPr lang="zh-CN" altLang="en-US" dirty="0" smtClean="0">
                <a:ea typeface="宋体" pitchFamily="2" charset="-122"/>
              </a:rPr>
              <a:t>日晚</a:t>
            </a:r>
            <a:r>
              <a:rPr lang="en-US" altLang="zh-CN" dirty="0" smtClean="0">
                <a:ea typeface="宋体" pitchFamily="2" charset="-122"/>
              </a:rPr>
              <a:t>8</a:t>
            </a:r>
            <a:r>
              <a:rPr lang="zh-CN" altLang="en-US" dirty="0" smtClean="0">
                <a:ea typeface="宋体" pitchFamily="2" charset="-122"/>
              </a:rPr>
              <a:t>时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分</a:t>
            </a:r>
            <a:r>
              <a:rPr lang="en-US" altLang="zh-CN" dirty="0" smtClean="0">
                <a:ea typeface="宋体" pitchFamily="2" charset="-122"/>
              </a:rPr>
              <a:t>2.345</a:t>
            </a:r>
            <a:r>
              <a:rPr lang="zh-CN" altLang="en-US" dirty="0" smtClean="0">
                <a:ea typeface="宋体" pitchFamily="2" charset="-122"/>
              </a:rPr>
              <a:t>秒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20080808120102.345Z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18 13 32 30 30 38 30 38 30 38 31 32 30 31 30 32 2e 33 34 35 5a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912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98FBC2-8421-4183-857F-1173F86EC595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各种关键字的处理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就是利用了各种关键字，将基本数据类型组成了复杂的数据结构。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下面说明各种关键字的编码处理方式。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922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B2702E-EA9E-4F9E-B4DA-2752C83FA19A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CHOICE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242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CHOICE</a:t>
            </a:r>
            <a:r>
              <a:rPr lang="zh-CN" altLang="en-US" dirty="0" smtClean="0">
                <a:ea typeface="宋体" pitchFamily="2" charset="-122"/>
              </a:rPr>
              <a:t>对于编码没有影响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直接使用选中的数据类型进行编码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例如：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Time</a:t>
            </a:r>
            <a:r>
              <a:rPr lang="zh-CN" altLang="en-US" dirty="0" smtClean="0">
                <a:ea typeface="宋体" pitchFamily="2" charset="-122"/>
              </a:rPr>
              <a:t>的编码就直接是</a:t>
            </a:r>
            <a:r>
              <a:rPr lang="en-US" altLang="zh-CN" dirty="0" err="1" smtClean="0">
                <a:ea typeface="宋体" pitchFamily="2" charset="-122"/>
              </a:rPr>
              <a:t>UTCTime</a:t>
            </a:r>
            <a:r>
              <a:rPr lang="zh-CN" altLang="en-US" dirty="0" smtClean="0">
                <a:ea typeface="宋体" pitchFamily="2" charset="-122"/>
              </a:rPr>
              <a:t>或者就是</a:t>
            </a:r>
            <a:r>
              <a:rPr lang="en-US" altLang="zh-CN" dirty="0" err="1" smtClean="0">
                <a:ea typeface="宋体" pitchFamily="2" charset="-122"/>
              </a:rPr>
              <a:t>GeneralizedTime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Name</a:t>
            </a:r>
            <a:r>
              <a:rPr lang="zh-CN" altLang="en-US" dirty="0" smtClean="0">
                <a:ea typeface="宋体" pitchFamily="2" charset="-122"/>
              </a:rPr>
              <a:t>的编码就直接是</a:t>
            </a:r>
            <a:r>
              <a:rPr lang="en-US" altLang="zh-CN" dirty="0" err="1" smtClean="0">
                <a:ea typeface="宋体" pitchFamily="2" charset="-122"/>
              </a:rPr>
              <a:t>RDNSequence</a:t>
            </a:r>
            <a:endParaRPr lang="en-US" altLang="zh-CN" dirty="0" smtClean="0">
              <a:ea typeface="宋体" pitchFamily="2" charset="-122"/>
            </a:endParaRPr>
          </a:p>
          <a:p>
            <a:pPr lvl="2"/>
            <a:r>
              <a:rPr lang="en-US" altLang="zh-CN" dirty="0" smtClean="0">
                <a:ea typeface="宋体" pitchFamily="2" charset="-122"/>
              </a:rPr>
              <a:t>Time ::= </a:t>
            </a:r>
            <a:r>
              <a:rPr lang="en-US" altLang="zh-CN" dirty="0" err="1" smtClean="0"/>
              <a:t>GeneralizedTime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的编码结果是完全一致（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</a:t>
            </a:r>
            <a:r>
              <a:rPr lang="en-US" altLang="zh-CN" dirty="0" err="1" smtClean="0"/>
              <a:t>GeneralizedTime</a:t>
            </a:r>
            <a:r>
              <a:rPr lang="zh-CN" altLang="en-US" dirty="0" smtClean="0"/>
              <a:t>）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242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FEA8B0-0381-4E1C-83FA-D0EA5CC9305E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2107" y="4820959"/>
            <a:ext cx="2931781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 smtClean="0">
                <a:ea typeface="宋体" pitchFamily="2" charset="-122"/>
              </a:rPr>
              <a:t>Name </a:t>
            </a:r>
            <a:r>
              <a:rPr lang="en-US" altLang="zh-CN" dirty="0" smtClean="0"/>
              <a:t>::=  </a:t>
            </a:r>
            <a:r>
              <a:rPr lang="en-US" altLang="zh-CN" dirty="0">
                <a:ea typeface="宋体" pitchFamily="2" charset="-122"/>
              </a:rPr>
              <a:t>CHOICE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RDNSequence</a:t>
            </a:r>
            <a:r>
              <a:rPr lang="en-US" altLang="zh-CN" dirty="0" smtClean="0"/>
              <a:t> }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3739496" y="4812781"/>
            <a:ext cx="512583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 smtClean="0"/>
              <a:t>Time ::=  CHOICE {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	</a:t>
            </a:r>
            <a:r>
              <a:rPr lang="en-US" altLang="zh-CN" dirty="0" err="1" smtClean="0"/>
              <a:t>utcTime</a:t>
            </a:r>
            <a:r>
              <a:rPr lang="en-US" altLang="zh-CN" dirty="0" smtClean="0"/>
              <a:t> 	</a:t>
            </a:r>
            <a:r>
              <a:rPr lang="en-US" altLang="zh-CN" dirty="0" err="1" smtClean="0"/>
              <a:t>UTCTime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generalTime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GeneralizedTime</a:t>
            </a:r>
            <a:r>
              <a:rPr lang="en-US" altLang="zh-CN" dirty="0" smtClean="0"/>
              <a:t> 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ASN.1/DER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以</a:t>
            </a:r>
            <a:r>
              <a:rPr lang="en-US" altLang="zh-CN" smtClean="0">
                <a:ea typeface="宋体" pitchFamily="2" charset="-122"/>
              </a:rPr>
              <a:t>X.509</a:t>
            </a:r>
            <a:r>
              <a:rPr lang="zh-CN" altLang="en-US" smtClean="0">
                <a:ea typeface="宋体" pitchFamily="2" charset="-122"/>
              </a:rPr>
              <a:t>数字证书为例，说明</a:t>
            </a:r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的基础知识和编码方法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主要说明</a:t>
            </a:r>
            <a:r>
              <a:rPr lang="en-US" altLang="zh-CN" smtClean="0">
                <a:ea typeface="宋体" pitchFamily="2" charset="-122"/>
              </a:rPr>
              <a:t>DER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BER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en-US" altLang="zh-CN" smtClean="0">
                <a:ea typeface="宋体" pitchFamily="2" charset="-122"/>
              </a:rPr>
              <a:t>CER</a:t>
            </a:r>
            <a:r>
              <a:rPr lang="zh-CN" altLang="en-US" smtClean="0">
                <a:ea typeface="宋体" pitchFamily="2" charset="-122"/>
              </a:rPr>
              <a:t>不加说明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有兴趣的同学可以自学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307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1D1E5-5AA7-4EC3-A2CD-0E3A8D73F22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OPTIONAL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273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表示该项可以不存在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如果有值，就直接进行编码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如果没有值，就直接跳过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例如，如下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如果有参数</a:t>
            </a:r>
            <a:r>
              <a:rPr lang="en-US" altLang="zh-CN" dirty="0" smtClean="0">
                <a:ea typeface="宋体" pitchFamily="2" charset="-122"/>
              </a:rPr>
              <a:t>parameters，</a:t>
            </a:r>
            <a:r>
              <a:rPr lang="zh-CN" altLang="en-US" dirty="0" smtClean="0">
                <a:ea typeface="宋体" pitchFamily="2" charset="-122"/>
              </a:rPr>
              <a:t>就相当于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如果没有参数</a:t>
            </a:r>
            <a:r>
              <a:rPr lang="en-US" altLang="zh-CN" dirty="0" smtClean="0">
                <a:ea typeface="宋体" pitchFamily="2" charset="-122"/>
              </a:rPr>
              <a:t>parameters，</a:t>
            </a:r>
            <a:r>
              <a:rPr lang="zh-CN" altLang="en-US" dirty="0" smtClean="0">
                <a:ea typeface="宋体" pitchFamily="2" charset="-122"/>
              </a:rPr>
              <a:t>就相当于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273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B509D8-2907-4B1D-A360-CBBAF50E3E3E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0356" y="46161"/>
            <a:ext cx="7586404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err="1" smtClean="0"/>
              <a:t>AlgorithmIdentifier</a:t>
            </a:r>
            <a:r>
              <a:rPr lang="en-US" altLang="zh-CN" sz="2000" dirty="0" smtClean="0"/>
              <a:t> ::=  </a:t>
            </a:r>
            <a:r>
              <a:rPr lang="en-US" altLang="zh-CN" sz="2000" dirty="0"/>
              <a:t>SEQUENCE  {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algorithm		</a:t>
            </a:r>
            <a:r>
              <a:rPr lang="en-US" altLang="zh-CN" sz="2000" dirty="0"/>
              <a:t> OBJECT IDENTIFIER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parameters  	ANY DEFINED BY algorithm </a:t>
            </a:r>
            <a:r>
              <a:rPr lang="en-US" altLang="zh-CN" sz="2000" dirty="0">
                <a:solidFill>
                  <a:srgbClr val="0070C0"/>
                </a:solidFill>
              </a:rPr>
              <a:t>OPTIONAL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9" name="矩形 8"/>
          <p:cNvSpPr/>
          <p:nvPr/>
        </p:nvSpPr>
        <p:spPr>
          <a:xfrm>
            <a:off x="801073" y="4069521"/>
            <a:ext cx="7586404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err="1" smtClean="0"/>
              <a:t>AlgorithmIdentifier</a:t>
            </a:r>
            <a:r>
              <a:rPr lang="en-US" altLang="zh-CN" sz="2000" dirty="0" smtClean="0"/>
              <a:t> ::=  </a:t>
            </a:r>
            <a:r>
              <a:rPr lang="en-US" altLang="zh-CN" sz="2000" dirty="0"/>
              <a:t>SEQUENCE  {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algorithm		</a:t>
            </a:r>
            <a:r>
              <a:rPr lang="en-US" altLang="zh-CN" sz="2000" dirty="0"/>
              <a:t> OBJECT IDENTIFIER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parameters  	ANY DEFINED BY algorithm}</a:t>
            </a:r>
            <a:endParaRPr lang="en-US" altLang="zh-CN" sz="2000" dirty="0"/>
          </a:p>
        </p:txBody>
      </p:sp>
      <p:sp>
        <p:nvSpPr>
          <p:cNvPr id="10" name="矩形 9"/>
          <p:cNvSpPr/>
          <p:nvPr/>
        </p:nvSpPr>
        <p:spPr>
          <a:xfrm>
            <a:off x="801073" y="5589240"/>
            <a:ext cx="7586404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err="1" smtClean="0"/>
              <a:t>AlgorithmIdentifier</a:t>
            </a:r>
            <a:r>
              <a:rPr lang="en-US" altLang="zh-CN" sz="2000" dirty="0" smtClean="0"/>
              <a:t> ::=  </a:t>
            </a:r>
            <a:r>
              <a:rPr lang="en-US" altLang="zh-CN" sz="2000" dirty="0"/>
              <a:t>SEQUENCE  {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algorithm		</a:t>
            </a:r>
            <a:r>
              <a:rPr lang="en-US" altLang="zh-CN" sz="2000" dirty="0"/>
              <a:t> OBJECT </a:t>
            </a:r>
            <a:r>
              <a:rPr lang="en-US" altLang="zh-CN" sz="2000" dirty="0" smtClean="0"/>
              <a:t>IDENTIFIER 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DEFAULT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253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DEFAULT</a:t>
            </a:r>
            <a:r>
              <a:rPr lang="zh-CN" altLang="en-US" sz="2800" dirty="0" smtClean="0">
                <a:ea typeface="宋体" pitchFamily="2" charset="-122"/>
              </a:rPr>
              <a:t>对于编码的影响不大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如果值正好等于</a:t>
            </a:r>
            <a:r>
              <a:rPr lang="en-US" altLang="zh-CN" sz="2400" dirty="0" smtClean="0">
                <a:ea typeface="宋体" pitchFamily="2" charset="-122"/>
              </a:rPr>
              <a:t>DEFAULT，</a:t>
            </a:r>
            <a:r>
              <a:rPr lang="zh-CN" altLang="en-US" sz="2400" dirty="0" smtClean="0">
                <a:ea typeface="宋体" pitchFamily="2" charset="-122"/>
              </a:rPr>
              <a:t>则相当于是</a:t>
            </a:r>
            <a:r>
              <a:rPr lang="en-US" altLang="zh-CN" sz="2400" dirty="0" smtClean="0">
                <a:ea typeface="宋体" pitchFamily="2" charset="-122"/>
              </a:rPr>
              <a:t>OPTIONIAL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如果值不等于</a:t>
            </a:r>
            <a:r>
              <a:rPr lang="en-US" altLang="zh-CN" sz="2400" dirty="0" smtClean="0">
                <a:ea typeface="宋体" pitchFamily="2" charset="-122"/>
              </a:rPr>
              <a:t>DEFAULT，</a:t>
            </a:r>
            <a:r>
              <a:rPr lang="zh-CN" altLang="en-US" sz="2400" dirty="0" smtClean="0">
                <a:ea typeface="宋体" pitchFamily="2" charset="-122"/>
              </a:rPr>
              <a:t>就必须进行编码</a:t>
            </a:r>
            <a:endParaRPr lang="zh-CN" altLang="en-US" sz="2400" dirty="0" smtClean="0">
              <a:ea typeface="宋体" pitchFamily="2" charset="-122"/>
            </a:endParaRPr>
          </a:p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解码时，按如下方式进行解释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如果存在，就是存在的值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如果不存在，就是认为等于</a:t>
            </a:r>
            <a:r>
              <a:rPr lang="en-US" altLang="zh-CN" sz="2400" dirty="0" smtClean="0">
                <a:ea typeface="宋体" pitchFamily="2" charset="-122"/>
              </a:rPr>
              <a:t>DEFAULT</a:t>
            </a:r>
            <a:endParaRPr lang="en-US" altLang="zh-CN" sz="2400" dirty="0" smtClean="0">
              <a:ea typeface="宋体" pitchFamily="2" charset="-122"/>
            </a:endParaRPr>
          </a:p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例如</a:t>
            </a:r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5253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38235F-B893-41C9-BD37-B028498B02E9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7328" y="5222810"/>
            <a:ext cx="6640025" cy="144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200" dirty="0" smtClean="0"/>
              <a:t>Extension</a:t>
            </a:r>
            <a:r>
              <a:rPr lang="en-US" altLang="zh-CN" sz="2200" dirty="0" smtClean="0">
                <a:ea typeface="宋体" pitchFamily="2" charset="-122"/>
              </a:rPr>
              <a:t> </a:t>
            </a:r>
            <a:r>
              <a:rPr lang="en-US" altLang="zh-CN" sz="2200" dirty="0"/>
              <a:t>::= SEQUENCE</a:t>
            </a:r>
            <a:r>
              <a:rPr lang="en-US" altLang="zh-CN" sz="2200" dirty="0" smtClean="0"/>
              <a:t> {</a:t>
            </a:r>
            <a:endParaRPr lang="en-US" altLang="zh-CN" sz="2200" dirty="0" smtClean="0"/>
          </a:p>
          <a:p>
            <a:pPr marL="201295" lvl="1" indent="0" eaLnBrk="1" hangingPunct="1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 smtClean="0"/>
              <a:t>extnID</a:t>
            </a:r>
            <a:r>
              <a:rPr lang="en-US" altLang="zh-CN" sz="2200" dirty="0" smtClean="0"/>
              <a:t>		OBJECT  IDENTIFIER,</a:t>
            </a:r>
            <a:endParaRPr lang="en-US" altLang="zh-CN" sz="2200" dirty="0" smtClean="0"/>
          </a:p>
          <a:p>
            <a:pPr marL="201295" lvl="1" indent="0" eaLnBrk="1" hangingPunct="1">
              <a:buNone/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critical		BOOLEAN  DEFAULT  FALSE,</a:t>
            </a:r>
            <a:endParaRPr lang="en-US" altLang="zh-CN" sz="2200" dirty="0" smtClean="0"/>
          </a:p>
          <a:p>
            <a:pPr marL="201295" lvl="1" indent="0" eaLnBrk="1" hangingPunct="1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 smtClean="0"/>
              <a:t>extnValue</a:t>
            </a:r>
            <a:r>
              <a:rPr lang="en-US" altLang="zh-CN" sz="2200" dirty="0" smtClean="0"/>
              <a:t>	OCTECT  STRING  }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SEQUENCE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SEQUENCE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Type－0x30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Value－</a:t>
            </a:r>
            <a:r>
              <a:rPr lang="zh-CN" altLang="en-US" dirty="0" smtClean="0">
                <a:ea typeface="宋体" pitchFamily="2" charset="-122"/>
              </a:rPr>
              <a:t>将各项的编码结果，按顺序排列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Length－</a:t>
            </a:r>
            <a:r>
              <a:rPr lang="zh-CN" altLang="en-US" dirty="0" smtClean="0">
                <a:ea typeface="宋体" pitchFamily="2" charset="-122"/>
              </a:rPr>
              <a:t>排列结果的长度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SEQUENCE OF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与</a:t>
            </a:r>
            <a:r>
              <a:rPr lang="en-US" altLang="zh-CN" dirty="0" smtClean="0">
                <a:ea typeface="宋体" pitchFamily="2" charset="-122"/>
              </a:rPr>
              <a:t>SEQUENCE</a:t>
            </a:r>
            <a:r>
              <a:rPr lang="zh-CN" altLang="en-US" dirty="0" smtClean="0">
                <a:ea typeface="宋体" pitchFamily="2" charset="-122"/>
              </a:rPr>
              <a:t>类似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Type－0x30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实际中，有多少项，就排列多少项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963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E77355-9126-4C90-90E7-2ABAFC2D9D31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SET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SET</a:t>
            </a:r>
            <a:endParaRPr lang="en-US" altLang="zh-CN" sz="28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Type－0x31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Value－</a:t>
            </a:r>
            <a:r>
              <a:rPr lang="zh-CN" altLang="en-US" sz="2400" dirty="0" smtClean="0">
                <a:ea typeface="宋体" pitchFamily="2" charset="-122"/>
              </a:rPr>
              <a:t>将各项的编码结果，进行排列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pitchFamily="2" charset="-122"/>
              </a:rPr>
              <a:t>排列时，顺序可以打乱</a:t>
            </a:r>
            <a:endParaRPr lang="zh-CN" altLang="en-US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Length－</a:t>
            </a:r>
            <a:r>
              <a:rPr lang="zh-CN" altLang="en-US" sz="2400" dirty="0" smtClean="0">
                <a:ea typeface="宋体" pitchFamily="2" charset="-122"/>
              </a:rPr>
              <a:t>排列结果的长度</a:t>
            </a:r>
            <a:endParaRPr lang="zh-CN" altLang="en-US" sz="24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SET OF</a:t>
            </a:r>
            <a:endParaRPr lang="en-US" altLang="zh-CN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与</a:t>
            </a:r>
            <a:r>
              <a:rPr lang="en-US" altLang="zh-CN" sz="2400" dirty="0" smtClean="0">
                <a:ea typeface="宋体" pitchFamily="2" charset="-122"/>
              </a:rPr>
              <a:t>SET</a:t>
            </a:r>
            <a:r>
              <a:rPr lang="zh-CN" altLang="en-US" sz="2400" dirty="0" smtClean="0">
                <a:ea typeface="宋体" pitchFamily="2" charset="-122"/>
              </a:rPr>
              <a:t>类似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Type－0x31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实际中，有多少项，就放入多少项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6973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F497AE-7D6D-4576-85A9-3E69DDDF1741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是否无歧义？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en-US" altLang="zh-CN" smtClean="0">
                <a:ea typeface="宋体" pitchFamily="2" charset="-122"/>
              </a:rPr>
              <a:t>DER</a:t>
            </a:r>
            <a:r>
              <a:rPr lang="zh-CN" altLang="en-US" smtClean="0">
                <a:ea typeface="宋体" pitchFamily="2" charset="-122"/>
              </a:rPr>
              <a:t>编码就是为了无歧义地传输信息，经过上面的讲义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是否是无歧义？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983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22EEA0-5797-4728-9C92-871C76A0BAB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存在问题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a typeface="宋体" pitchFamily="2" charset="-122"/>
              </a:rPr>
              <a:t>问题如下图所示（请先不用看[0] </a:t>
            </a:r>
            <a:r>
              <a:rPr lang="en-US" altLang="zh-CN" sz="2800" smtClean="0">
                <a:ea typeface="宋体" pitchFamily="2" charset="-122"/>
              </a:rPr>
              <a:t>EXPLICIT）</a:t>
            </a:r>
            <a:endParaRPr lang="en-US" altLang="zh-CN" sz="28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注意：</a:t>
            </a:r>
            <a:endParaRPr lang="zh-CN" altLang="en-US" sz="2400" smtClean="0">
              <a:ea typeface="宋体" pitchFamily="2" charset="-122"/>
            </a:endParaRPr>
          </a:p>
          <a:p>
            <a:pPr lvl="2" eaLnBrk="1" hangingPunct="1"/>
            <a:r>
              <a:rPr lang="en-US" altLang="zh-CN" sz="2000" smtClean="0">
                <a:ea typeface="宋体" pitchFamily="2" charset="-122"/>
              </a:rPr>
              <a:t>Version</a:t>
            </a:r>
            <a:r>
              <a:rPr lang="zh-CN" altLang="en-US" sz="2000" smtClean="0">
                <a:ea typeface="宋体" pitchFamily="2" charset="-122"/>
              </a:rPr>
              <a:t>和</a:t>
            </a:r>
            <a:r>
              <a:rPr lang="en-US" altLang="zh-CN" sz="2000" smtClean="0">
                <a:ea typeface="宋体" pitchFamily="2" charset="-122"/>
              </a:rPr>
              <a:t>CertificateSerialNumber</a:t>
            </a:r>
            <a:r>
              <a:rPr lang="zh-CN" altLang="en-US" sz="2000" smtClean="0">
                <a:ea typeface="宋体" pitchFamily="2" charset="-122"/>
              </a:rPr>
              <a:t>其实都是</a:t>
            </a:r>
            <a:r>
              <a:rPr lang="en-US" altLang="zh-CN" sz="2000" smtClean="0">
                <a:ea typeface="宋体" pitchFamily="2" charset="-122"/>
              </a:rPr>
              <a:t>INTEGER</a:t>
            </a:r>
            <a:endParaRPr lang="en-US" altLang="zh-CN" sz="2000" smtClean="0">
              <a:ea typeface="宋体" pitchFamily="2" charset="-122"/>
            </a:endParaRPr>
          </a:p>
          <a:p>
            <a:pPr lvl="2" eaLnBrk="1" hangingPunct="1"/>
            <a:r>
              <a:rPr lang="en-US" altLang="zh-CN" sz="2000" smtClean="0">
                <a:ea typeface="宋体" pitchFamily="2" charset="-122"/>
              </a:rPr>
              <a:t>Version</a:t>
            </a:r>
            <a:r>
              <a:rPr lang="zh-CN" altLang="en-US" sz="2000" smtClean="0">
                <a:ea typeface="宋体" pitchFamily="2" charset="-122"/>
              </a:rPr>
              <a:t>是</a:t>
            </a:r>
            <a:r>
              <a:rPr lang="en-US" altLang="zh-CN" sz="2000" smtClean="0">
                <a:ea typeface="宋体" pitchFamily="2" charset="-122"/>
              </a:rPr>
              <a:t>OPTIONAL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如果拿到一份文件，是</a:t>
            </a:r>
            <a:r>
              <a:rPr lang="en-US" altLang="zh-CN" sz="2400" smtClean="0">
                <a:ea typeface="宋体" pitchFamily="2" charset="-122"/>
              </a:rPr>
              <a:t>TBSCertificate</a:t>
            </a:r>
            <a:r>
              <a:rPr lang="zh-CN" altLang="en-US" sz="2400" smtClean="0">
                <a:ea typeface="宋体" pitchFamily="2" charset="-122"/>
              </a:rPr>
              <a:t>格式，从前向后看，看到第1个整数，就不知道该整数到底是版本或序列号</a:t>
            </a:r>
            <a:endParaRPr lang="zh-CN" altLang="en-US" sz="240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smtClean="0">
                <a:ea typeface="宋体" pitchFamily="2" charset="-122"/>
              </a:rPr>
              <a:t>还必须继续向后看，是否存在第2个整数</a:t>
            </a:r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5478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78EF2-239B-4067-824F-22D77D349D01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2960" y="5102611"/>
            <a:ext cx="754380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lnSpc>
                <a:spcPct val="90000"/>
              </a:lnSpc>
              <a:buNone/>
            </a:pPr>
            <a:r>
              <a:rPr lang="en-US" altLang="zh-CN" sz="2000" dirty="0" err="1" smtClean="0"/>
              <a:t>TBSCertificate</a:t>
            </a:r>
            <a:r>
              <a:rPr lang="en-US" altLang="zh-CN" sz="2000" dirty="0" smtClean="0"/>
              <a:t>::= </a:t>
            </a:r>
            <a:r>
              <a:rPr lang="en-US" altLang="zh-CN" sz="2000" dirty="0"/>
              <a:t>SEQUENCE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pPr marL="201295" lvl="1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version		[0]	EXPLICIT </a:t>
            </a:r>
            <a:r>
              <a:rPr lang="en-US" altLang="zh-CN" sz="2000" dirty="0" smtClean="0">
                <a:solidFill>
                  <a:srgbClr val="0070C0"/>
                </a:solidFill>
              </a:rPr>
              <a:t>Version DEFAULT </a:t>
            </a:r>
            <a:r>
              <a:rPr lang="en-US" altLang="zh-CN" sz="2000" dirty="0" smtClean="0"/>
              <a:t>v1,</a:t>
            </a:r>
            <a:endParaRPr lang="en-US" altLang="zh-CN" sz="2000" dirty="0" smtClean="0"/>
          </a:p>
          <a:p>
            <a:pPr marL="201295" lvl="1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serialNumber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CertificateSerialNumber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pPr marL="201295" lvl="1">
              <a:lnSpc>
                <a:spcPct val="9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signature		</a:t>
            </a:r>
            <a:r>
              <a:rPr lang="en-US" altLang="zh-CN" sz="2000" dirty="0" err="1" smtClean="0"/>
              <a:t>AlgorithmIdentifier</a:t>
            </a:r>
            <a:r>
              <a:rPr lang="en-US" altLang="zh-CN" sz="2000" dirty="0" smtClean="0"/>
              <a:t>,</a:t>
            </a:r>
            <a:endParaRPr lang="en-US" altLang="zh-CN" sz="2000" dirty="0" smtClean="0"/>
          </a:p>
          <a:p>
            <a:pPr marL="201295" lvl="1">
              <a:lnSpc>
                <a:spcPct val="9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issuer			</a:t>
            </a:r>
            <a:r>
              <a:rPr lang="en-US" altLang="zh-CN" sz="2000" dirty="0"/>
              <a:t>Name,</a:t>
            </a:r>
            <a:endParaRPr lang="en-US" altLang="zh-CN" sz="2000" dirty="0" smtClean="0"/>
          </a:p>
          <a:p>
            <a:pPr marL="201295" lvl="1">
              <a:lnSpc>
                <a:spcPct val="9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validity	  		Validity,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更严重的可能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如果定义了如下的个人信息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如果拿到的1份文件，里面就是有2个整数组成的</a:t>
            </a:r>
            <a:r>
              <a:rPr lang="en-US" altLang="zh-CN" dirty="0">
                <a:ea typeface="宋体" pitchFamily="2" charset="-122"/>
              </a:rPr>
              <a:t>SEQUENCE，</a:t>
            </a:r>
            <a:r>
              <a:rPr lang="zh-CN" altLang="en-US" dirty="0">
                <a:ea typeface="宋体" pitchFamily="2" charset="-122"/>
              </a:rPr>
              <a:t>我们没有办法解释其意义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74846" y="3645024"/>
            <a:ext cx="6640025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 err="1" smtClean="0"/>
              <a:t>ManInfo</a:t>
            </a:r>
            <a:r>
              <a:rPr lang="en-US" altLang="zh-CN" dirty="0" smtClean="0"/>
              <a:t> ::= </a:t>
            </a:r>
            <a:r>
              <a:rPr lang="en-US" altLang="zh-CN" dirty="0"/>
              <a:t>SEQUENCE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age		INTEGER  OPTIONAL,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weight		</a:t>
            </a:r>
            <a:r>
              <a:rPr lang="en-US" altLang="zh-CN" dirty="0"/>
              <a:t>INTEGER  OPTIONAL,</a:t>
            </a:r>
            <a:endParaRPr lang="en-US" altLang="zh-CN" dirty="0"/>
          </a:p>
          <a:p>
            <a:pPr marL="201295" lvl="1"/>
            <a:r>
              <a:rPr lang="en-US" altLang="zh-CN" dirty="0"/>
              <a:t>	</a:t>
            </a:r>
            <a:r>
              <a:rPr lang="en-US" altLang="zh-CN" dirty="0" smtClean="0"/>
              <a:t>salary		INTEGER  OPTIONAL  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为什么会造成这样的情况？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014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是因为有</a:t>
            </a:r>
            <a:r>
              <a:rPr lang="en-US" altLang="zh-CN" dirty="0" smtClean="0">
                <a:ea typeface="宋体" pitchFamily="2" charset="-122"/>
              </a:rPr>
              <a:t>OPTIONAL，</a:t>
            </a:r>
            <a:r>
              <a:rPr lang="zh-CN" altLang="en-US" dirty="0" smtClean="0">
                <a:ea typeface="宋体" pitchFamily="2" charset="-122"/>
              </a:rPr>
              <a:t>而且，相邻的多个数据项的类型是一样的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例如，都是</a:t>
            </a:r>
            <a:r>
              <a:rPr lang="en-US" altLang="zh-CN" dirty="0" smtClean="0">
                <a:ea typeface="宋体" pitchFamily="2" charset="-122"/>
              </a:rPr>
              <a:t>INTEGER，</a:t>
            </a:r>
            <a:r>
              <a:rPr lang="zh-CN" altLang="en-US" dirty="0" smtClean="0">
                <a:ea typeface="宋体" pitchFamily="2" charset="-122"/>
              </a:rPr>
              <a:t>仅仅从其</a:t>
            </a:r>
            <a:r>
              <a:rPr lang="en-US" altLang="zh-CN" dirty="0" smtClean="0">
                <a:ea typeface="宋体" pitchFamily="2" charset="-122"/>
              </a:rPr>
              <a:t>Type</a:t>
            </a:r>
            <a:r>
              <a:rPr lang="zh-CN" altLang="en-US" dirty="0" smtClean="0">
                <a:ea typeface="宋体" pitchFamily="2" charset="-122"/>
              </a:rPr>
              <a:t>字节不能区分出来到底表示了什么意义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能不能进行解决？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如下，正好是不同的类型，就可以区分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014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04F029-824A-440E-BA15-6844E1DE079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852" y="4645422"/>
            <a:ext cx="6640025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 err="1" smtClean="0"/>
              <a:t>ManInfo</a:t>
            </a:r>
            <a:r>
              <a:rPr lang="en-US" altLang="zh-CN" dirty="0" smtClean="0"/>
              <a:t> ::= </a:t>
            </a:r>
            <a:r>
              <a:rPr lang="en-US" altLang="zh-CN" dirty="0"/>
              <a:t>SEQUENCE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age		INTEGER  OPTIONAL,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weight		BOOLEAN OPTIONAL</a:t>
            </a:r>
            <a:r>
              <a:rPr lang="en-US" altLang="zh-CN" dirty="0"/>
              <a:t>,</a:t>
            </a:r>
            <a:endParaRPr lang="en-US" altLang="zh-CN" dirty="0"/>
          </a:p>
          <a:p>
            <a:pPr marL="201295" lvl="1"/>
            <a:r>
              <a:rPr lang="en-US" altLang="zh-CN" dirty="0"/>
              <a:t>	</a:t>
            </a:r>
            <a:r>
              <a:rPr lang="en-US" altLang="zh-CN" dirty="0" smtClean="0"/>
              <a:t>salary		BIT STRING OPTIONAL  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各种</a:t>
            </a:r>
            <a:r>
              <a:rPr lang="en-US" altLang="zh-CN" smtClean="0">
                <a:ea typeface="宋体" pitchFamily="2" charset="-122"/>
              </a:rPr>
              <a:t>tag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为什么需要</a:t>
            </a:r>
            <a:r>
              <a:rPr lang="en-US" altLang="zh-CN" smtClean="0">
                <a:ea typeface="宋体" pitchFamily="2" charset="-122"/>
              </a:rPr>
              <a:t>tag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就是为了解决前面提到的解码时候的混乱问题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仍然以证书为例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024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3FFE0-E911-4887-82F2-4A528670BFB7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Explicit tag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smtClean="0">
                <a:ea typeface="宋体" pitchFamily="2" charset="-122"/>
              </a:rPr>
              <a:t>Version</a:t>
            </a:r>
            <a:r>
              <a:rPr lang="zh-CN" altLang="en-US" dirty="0" smtClean="0">
                <a:ea typeface="宋体" pitchFamily="2" charset="-122"/>
              </a:rPr>
              <a:t>前面加了[0] </a:t>
            </a:r>
            <a:r>
              <a:rPr lang="en-US" altLang="zh-CN" dirty="0" smtClean="0">
                <a:ea typeface="宋体" pitchFamily="2" charset="-122"/>
              </a:rPr>
              <a:t>EXPLICIT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[0]</a:t>
            </a:r>
            <a:r>
              <a:rPr lang="zh-CN" altLang="en-US" dirty="0" smtClean="0">
                <a:ea typeface="宋体" pitchFamily="2" charset="-122"/>
              </a:rPr>
              <a:t>就是</a:t>
            </a:r>
            <a:r>
              <a:rPr lang="en-US" altLang="zh-CN" dirty="0" smtClean="0">
                <a:ea typeface="宋体" pitchFamily="2" charset="-122"/>
              </a:rPr>
              <a:t>tag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表示，在对</a:t>
            </a:r>
            <a:r>
              <a:rPr lang="en-US" altLang="zh-CN" dirty="0" smtClean="0">
                <a:ea typeface="宋体" pitchFamily="2" charset="-122"/>
              </a:rPr>
              <a:t>version</a:t>
            </a:r>
            <a:r>
              <a:rPr lang="zh-CN" altLang="en-US" dirty="0" smtClean="0">
                <a:ea typeface="宋体" pitchFamily="2" charset="-122"/>
              </a:rPr>
              <a:t>进行编码时候，不仅仅是</a:t>
            </a:r>
            <a:r>
              <a:rPr lang="en-US" altLang="zh-CN" dirty="0" smtClean="0">
                <a:ea typeface="宋体" pitchFamily="2" charset="-122"/>
              </a:rPr>
              <a:t>INTEGER，</a:t>
            </a:r>
            <a:r>
              <a:rPr lang="zh-CN" altLang="en-US" dirty="0" smtClean="0">
                <a:ea typeface="宋体" pitchFamily="2" charset="-122"/>
              </a:rPr>
              <a:t>还应该在外面包了1层编码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例如，</a:t>
            </a:r>
            <a:r>
              <a:rPr lang="en-US" altLang="zh-CN" dirty="0" smtClean="0">
                <a:ea typeface="宋体" pitchFamily="2" charset="-122"/>
              </a:rPr>
              <a:t>version=2，INTEGER</a:t>
            </a:r>
            <a:r>
              <a:rPr lang="zh-CN" altLang="en-US" dirty="0" smtClean="0">
                <a:ea typeface="宋体" pitchFamily="2" charset="-122"/>
              </a:rPr>
              <a:t>编码是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02 01 02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49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8F4B91-BC59-4C87-AECE-646704FDEB1A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2960" y="4705460"/>
            <a:ext cx="7543800" cy="1615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lnSpc>
                <a:spcPct val="90000"/>
              </a:lnSpc>
              <a:buNone/>
            </a:pPr>
            <a:r>
              <a:rPr lang="en-US" altLang="zh-CN" sz="2200" dirty="0" err="1" smtClean="0"/>
              <a:t>TBSCertificate</a:t>
            </a:r>
            <a:r>
              <a:rPr lang="en-US" altLang="zh-CN" sz="2200" dirty="0" smtClean="0"/>
              <a:t>::= </a:t>
            </a:r>
            <a:r>
              <a:rPr lang="en-US" altLang="zh-CN" sz="2200" dirty="0"/>
              <a:t>SEQUENCE</a:t>
            </a:r>
            <a:r>
              <a:rPr lang="en-US" altLang="zh-CN" sz="2200" dirty="0" smtClean="0"/>
              <a:t> {</a:t>
            </a:r>
            <a:endParaRPr lang="en-US" altLang="zh-CN" sz="2200" dirty="0" smtClean="0"/>
          </a:p>
          <a:p>
            <a:pPr marL="201295" lvl="1" indent="0" eaLnBrk="1" hangingPunct="1">
              <a:lnSpc>
                <a:spcPct val="90000"/>
              </a:lnSpc>
              <a:buNone/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version		</a:t>
            </a:r>
            <a:r>
              <a:rPr lang="en-US" altLang="zh-CN" sz="2200" dirty="0" smtClean="0">
                <a:solidFill>
                  <a:srgbClr val="0070C0"/>
                </a:solidFill>
              </a:rPr>
              <a:t>[0]	</a:t>
            </a:r>
            <a:r>
              <a:rPr lang="en-US" altLang="zh-CN" sz="2200" dirty="0">
                <a:solidFill>
                  <a:srgbClr val="0070C0"/>
                </a:solidFill>
              </a:rPr>
              <a:t>EXPLICIT </a:t>
            </a:r>
            <a:r>
              <a:rPr lang="en-US" altLang="zh-CN" sz="2200" dirty="0"/>
              <a:t>Version DEFAULT v1</a:t>
            </a:r>
            <a:r>
              <a:rPr lang="en-US" altLang="zh-CN" sz="2200" dirty="0" smtClean="0"/>
              <a:t>,</a:t>
            </a:r>
            <a:endParaRPr lang="en-US" altLang="zh-CN" sz="2200" dirty="0" smtClean="0"/>
          </a:p>
          <a:p>
            <a:pPr marL="201295" lvl="1" indent="0" eaLnBrk="1" hangingPunct="1">
              <a:lnSpc>
                <a:spcPct val="90000"/>
              </a:lnSpc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 smtClean="0"/>
              <a:t>serialNumber</a:t>
            </a:r>
            <a:r>
              <a:rPr lang="en-US" altLang="zh-CN" sz="2200" dirty="0" smtClean="0"/>
              <a:t>		</a:t>
            </a:r>
            <a:r>
              <a:rPr lang="en-US" altLang="zh-CN" sz="2200" dirty="0" err="1"/>
              <a:t>CertificateSerialNumber</a:t>
            </a:r>
            <a:r>
              <a:rPr lang="en-US" altLang="zh-CN" sz="2200" dirty="0"/>
              <a:t>,</a:t>
            </a:r>
            <a:endParaRPr lang="en-US" altLang="zh-CN" sz="2200" dirty="0"/>
          </a:p>
          <a:p>
            <a:pPr marL="201295" lvl="1">
              <a:lnSpc>
                <a:spcPct val="90000"/>
              </a:lnSpc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signature		</a:t>
            </a:r>
            <a:r>
              <a:rPr lang="en-US" altLang="zh-CN" sz="2200" dirty="0" err="1" smtClean="0"/>
              <a:t>AlgorithmIdentifier</a:t>
            </a:r>
            <a:r>
              <a:rPr lang="en-US" altLang="zh-CN" sz="2200" dirty="0" smtClean="0"/>
              <a:t>,</a:t>
            </a:r>
            <a:endParaRPr lang="en-US" altLang="zh-CN" sz="2200" dirty="0" smtClean="0"/>
          </a:p>
          <a:p>
            <a:pPr marL="201295" lvl="1">
              <a:lnSpc>
                <a:spcPct val="90000"/>
              </a:lnSpc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issuer			</a:t>
            </a:r>
            <a:r>
              <a:rPr lang="en-US" altLang="zh-CN" sz="2200" dirty="0"/>
              <a:t>Name</a:t>
            </a:r>
            <a:r>
              <a:rPr lang="en-US" altLang="zh-CN" sz="2200" dirty="0" smtClean="0"/>
              <a:t>,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的数据结构描述方式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itchFamily="2" charset="-122"/>
              </a:rPr>
              <a:t>ASN.1</a:t>
            </a:r>
            <a:r>
              <a:rPr lang="zh-CN" altLang="en-US" sz="2800" smtClean="0">
                <a:ea typeface="宋体" pitchFamily="2" charset="-122"/>
              </a:rPr>
              <a:t>先定义了一些基本数据类型</a:t>
            </a:r>
            <a:endParaRPr lang="zh-CN" altLang="en-US" sz="28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ea typeface="宋体" pitchFamily="2" charset="-122"/>
              </a:rPr>
              <a:t>例如</a:t>
            </a:r>
            <a:r>
              <a:rPr lang="en-US" altLang="zh-CN" sz="2400" smtClean="0">
                <a:ea typeface="宋体" pitchFamily="2" charset="-122"/>
              </a:rPr>
              <a:t>BIT STRING、OBJECT IDENTIFIER、INTEGER、OCTET STRING</a:t>
            </a:r>
            <a:r>
              <a:rPr lang="zh-CN" altLang="en-US" sz="2400" smtClean="0">
                <a:ea typeface="宋体" pitchFamily="2" charset="-122"/>
              </a:rPr>
              <a:t>等等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ea typeface="宋体" pitchFamily="2" charset="-122"/>
              </a:rPr>
              <a:t>类比</a:t>
            </a:r>
            <a:r>
              <a:rPr lang="en-US" altLang="zh-CN" sz="2400" smtClean="0">
                <a:ea typeface="宋体" pitchFamily="2" charset="-122"/>
              </a:rPr>
              <a:t>C/C++</a:t>
            </a:r>
            <a:r>
              <a:rPr lang="zh-CN" altLang="en-US" sz="2400" smtClean="0">
                <a:ea typeface="宋体" pitchFamily="2" charset="-122"/>
              </a:rPr>
              <a:t>中</a:t>
            </a:r>
            <a:r>
              <a:rPr lang="en-US" altLang="zh-CN" sz="2400" smtClean="0">
                <a:ea typeface="宋体" pitchFamily="2" charset="-122"/>
              </a:rPr>
              <a:t>int、long、char</a:t>
            </a:r>
            <a:r>
              <a:rPr lang="zh-CN" altLang="en-US" sz="2400" smtClean="0">
                <a:ea typeface="宋体" pitchFamily="2" charset="-122"/>
              </a:rPr>
              <a:t>等等</a:t>
            </a:r>
            <a:endParaRPr lang="zh-CN" altLang="en-US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ea typeface="宋体" pitchFamily="2" charset="-122"/>
              </a:rPr>
              <a:t>然后定义关键字，将其进行多次组合，得到最后的数据结构</a:t>
            </a:r>
            <a:endParaRPr lang="zh-CN" altLang="en-US" sz="28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ea typeface="宋体" pitchFamily="2" charset="-122"/>
              </a:rPr>
              <a:t>例如</a:t>
            </a:r>
            <a:r>
              <a:rPr lang="en-US" altLang="zh-CN" sz="2400" smtClean="0">
                <a:ea typeface="宋体" pitchFamily="2" charset="-122"/>
              </a:rPr>
              <a:t>SEQUENCE、SET、 SEQUENCE OF、SET OF</a:t>
            </a:r>
            <a:r>
              <a:rPr lang="zh-CN" altLang="en-US" sz="2400" smtClean="0">
                <a:ea typeface="宋体" pitchFamily="2" charset="-122"/>
              </a:rPr>
              <a:t>等等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ea typeface="宋体" pitchFamily="2" charset="-122"/>
              </a:rPr>
              <a:t>类比</a:t>
            </a:r>
            <a:r>
              <a:rPr lang="en-US" altLang="zh-CN" sz="2400" smtClean="0">
                <a:ea typeface="宋体" pitchFamily="2" charset="-122"/>
              </a:rPr>
              <a:t>C/C++</a:t>
            </a:r>
            <a:r>
              <a:rPr lang="zh-CN" altLang="en-US" sz="2400" smtClean="0">
                <a:ea typeface="宋体" pitchFamily="2" charset="-122"/>
              </a:rPr>
              <a:t>中的</a:t>
            </a:r>
            <a:r>
              <a:rPr lang="en-US" altLang="zh-CN" sz="2400" smtClean="0">
                <a:ea typeface="宋体" pitchFamily="2" charset="-122"/>
              </a:rPr>
              <a:t>struct、union</a:t>
            </a:r>
            <a:r>
              <a:rPr lang="zh-CN" altLang="en-US" sz="2400" smtClean="0">
                <a:ea typeface="宋体" pitchFamily="2" charset="-122"/>
              </a:rPr>
              <a:t>等等</a:t>
            </a:r>
            <a:endParaRPr lang="zh-CN" altLang="en-US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ea typeface="宋体" pitchFamily="2" charset="-122"/>
              </a:rPr>
              <a:t>可嵌套，得到很复杂的数据结构</a:t>
            </a:r>
            <a:endParaRPr lang="zh-CN" altLang="en-US" sz="2800" smtClean="0">
              <a:ea typeface="宋体" pitchFamily="2" charset="-122"/>
            </a:endParaRPr>
          </a:p>
        </p:txBody>
      </p:sp>
      <p:sp>
        <p:nvSpPr>
          <p:cNvPr id="6318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89869C-A40B-439D-B752-13C576297F9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Explicit tag</a:t>
            </a:r>
            <a:r>
              <a:rPr lang="zh-CN" altLang="en-US" smtClean="0">
                <a:ea typeface="宋体" pitchFamily="2" charset="-122"/>
              </a:rPr>
              <a:t>下的编码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编码变化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version=2，INTEGER</a:t>
            </a:r>
            <a:r>
              <a:rPr lang="zh-CN" altLang="en-US" dirty="0" smtClean="0">
                <a:ea typeface="宋体" pitchFamily="2" charset="-122"/>
              </a:rPr>
              <a:t>编码就是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02 01 02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多包了1层，变为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A0 03 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</a:rPr>
              <a:t>02 01 02</a:t>
            </a:r>
            <a:endParaRPr lang="en-US" altLang="zh-CN" dirty="0" smtClean="0">
              <a:solidFill>
                <a:schemeClr val="hlink"/>
              </a:solidFill>
              <a:ea typeface="宋体" pitchFamily="2" charset="-122"/>
            </a:endParaRPr>
          </a:p>
          <a:p>
            <a:pPr lvl="3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pitchFamily="2" charset="-122"/>
              </a:rPr>
              <a:t>A0</a:t>
            </a:r>
            <a:r>
              <a:rPr lang="zh-CN" altLang="en-US" dirty="0" smtClean="0">
                <a:ea typeface="宋体" pitchFamily="2" charset="-122"/>
              </a:rPr>
              <a:t>（</a:t>
            </a:r>
            <a:r>
              <a:rPr lang="en-US" altLang="zh-CN" dirty="0" smtClean="0">
                <a:ea typeface="宋体" pitchFamily="2" charset="-122"/>
              </a:rPr>
              <a:t>1010 0000</a:t>
            </a:r>
            <a:r>
              <a:rPr lang="zh-CN" altLang="en-US" dirty="0" smtClean="0">
                <a:ea typeface="宋体" pitchFamily="2" charset="-122"/>
              </a:rPr>
              <a:t>）为</a:t>
            </a:r>
            <a:r>
              <a:rPr lang="en-US" altLang="zh-CN" dirty="0" smtClean="0">
                <a:ea typeface="宋体" pitchFamily="2" charset="-122"/>
              </a:rPr>
              <a:t>Type</a:t>
            </a:r>
            <a:r>
              <a:rPr lang="zh-CN" altLang="en-US" dirty="0" smtClean="0">
                <a:ea typeface="宋体" pitchFamily="2" charset="-122"/>
              </a:rPr>
              <a:t>， 其中低</a:t>
            </a:r>
            <a:r>
              <a:rPr lang="en-US" altLang="zh-CN" dirty="0" smtClean="0">
                <a:ea typeface="宋体" pitchFamily="2" charset="-122"/>
              </a:rPr>
              <a:t>5</a:t>
            </a:r>
            <a:r>
              <a:rPr lang="zh-CN" altLang="en-US" dirty="0" smtClean="0">
                <a:ea typeface="宋体" pitchFamily="2" charset="-122"/>
              </a:rPr>
              <a:t>位为标签序号，也就是</a:t>
            </a:r>
            <a:r>
              <a:rPr lang="en-US" altLang="zh-CN" dirty="0" smtClean="0">
                <a:ea typeface="宋体" pitchFamily="2" charset="-122"/>
              </a:rPr>
              <a:t>tag</a:t>
            </a:r>
            <a:r>
              <a:rPr lang="zh-CN" altLang="en-US" dirty="0" smtClean="0">
                <a:ea typeface="宋体" pitchFamily="2" charset="-122"/>
              </a:rPr>
              <a:t>的数值</a:t>
            </a:r>
            <a:endParaRPr lang="en-US" altLang="zh-CN" dirty="0" smtClean="0">
              <a:ea typeface="宋体" pitchFamily="2" charset="-122"/>
            </a:endParaRP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a typeface="宋体" pitchFamily="2" charset="-122"/>
              </a:rPr>
              <a:t>03</a:t>
            </a:r>
            <a:r>
              <a:rPr lang="zh-CN" altLang="en-US" dirty="0">
                <a:ea typeface="宋体" pitchFamily="2" charset="-122"/>
              </a:rPr>
              <a:t>为长度；</a:t>
            </a:r>
            <a:endParaRPr lang="en-US" altLang="zh-CN" dirty="0">
              <a:ea typeface="宋体" pitchFamily="2" charset="-122"/>
            </a:endParaRP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a typeface="宋体" pitchFamily="2" charset="-122"/>
              </a:rPr>
              <a:t>02 01 02 </a:t>
            </a:r>
            <a:r>
              <a:rPr lang="zh-CN" altLang="en-US" dirty="0">
                <a:ea typeface="宋体" pitchFamily="2" charset="-122"/>
              </a:rPr>
              <a:t>为原数据的编码</a:t>
            </a:r>
            <a:endParaRPr lang="zh-CN" altLang="en-US" dirty="0">
              <a:ea typeface="宋体" pitchFamily="2" charset="-122"/>
            </a:endParaRPr>
          </a:p>
          <a:p>
            <a:pPr lvl="3" eaLnBrk="1" hangingPunct="1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509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E03B68-B400-45AA-8A26-4721C4A07E8A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2959" y="5269557"/>
            <a:ext cx="7543800" cy="1615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lnSpc>
                <a:spcPct val="90000"/>
              </a:lnSpc>
              <a:buNone/>
            </a:pPr>
            <a:r>
              <a:rPr lang="en-US" altLang="zh-CN" sz="2200" dirty="0" err="1" smtClean="0"/>
              <a:t>TBSCertificate</a:t>
            </a:r>
            <a:r>
              <a:rPr lang="en-US" altLang="zh-CN" sz="2200" dirty="0" smtClean="0"/>
              <a:t>::= </a:t>
            </a:r>
            <a:r>
              <a:rPr lang="en-US" altLang="zh-CN" sz="2200" dirty="0"/>
              <a:t>SEQUENCE</a:t>
            </a:r>
            <a:r>
              <a:rPr lang="en-US" altLang="zh-CN" sz="2200" dirty="0" smtClean="0"/>
              <a:t> {</a:t>
            </a:r>
            <a:endParaRPr lang="en-US" altLang="zh-CN" sz="2200" dirty="0" smtClean="0"/>
          </a:p>
          <a:p>
            <a:pPr marL="201295" lvl="1" indent="0" eaLnBrk="1" hangingPunct="1">
              <a:lnSpc>
                <a:spcPct val="90000"/>
              </a:lnSpc>
              <a:buNone/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version		</a:t>
            </a:r>
            <a:r>
              <a:rPr lang="en-US" altLang="zh-CN" sz="2200" dirty="0" smtClean="0">
                <a:solidFill>
                  <a:srgbClr val="0070C0"/>
                </a:solidFill>
              </a:rPr>
              <a:t>[0]	</a:t>
            </a:r>
            <a:r>
              <a:rPr lang="en-US" altLang="zh-CN" sz="2200" dirty="0">
                <a:solidFill>
                  <a:srgbClr val="0070C0"/>
                </a:solidFill>
              </a:rPr>
              <a:t>EXPLICIT </a:t>
            </a:r>
            <a:r>
              <a:rPr lang="en-US" altLang="zh-CN" sz="2200" dirty="0"/>
              <a:t>Version DEFAULT v1</a:t>
            </a:r>
            <a:r>
              <a:rPr lang="en-US" altLang="zh-CN" sz="2200" dirty="0" smtClean="0"/>
              <a:t>,</a:t>
            </a:r>
            <a:endParaRPr lang="en-US" altLang="zh-CN" sz="2200" dirty="0" smtClean="0"/>
          </a:p>
          <a:p>
            <a:pPr marL="201295" lvl="1" indent="0" eaLnBrk="1" hangingPunct="1">
              <a:lnSpc>
                <a:spcPct val="90000"/>
              </a:lnSpc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 smtClean="0"/>
              <a:t>serialNumber</a:t>
            </a:r>
            <a:r>
              <a:rPr lang="en-US" altLang="zh-CN" sz="2200" dirty="0" smtClean="0"/>
              <a:t>		</a:t>
            </a:r>
            <a:r>
              <a:rPr lang="en-US" altLang="zh-CN" sz="2200" dirty="0" err="1"/>
              <a:t>CertificateSerialNumber</a:t>
            </a:r>
            <a:r>
              <a:rPr lang="en-US" altLang="zh-CN" sz="2200" dirty="0"/>
              <a:t>,</a:t>
            </a:r>
            <a:endParaRPr lang="en-US" altLang="zh-CN" sz="2200" dirty="0"/>
          </a:p>
          <a:p>
            <a:pPr marL="201295" lvl="1">
              <a:lnSpc>
                <a:spcPct val="90000"/>
              </a:lnSpc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signature		</a:t>
            </a:r>
            <a:r>
              <a:rPr lang="en-US" altLang="zh-CN" sz="2200" dirty="0" err="1" smtClean="0"/>
              <a:t>AlgorithmIdentifier</a:t>
            </a:r>
            <a:r>
              <a:rPr lang="en-US" altLang="zh-CN" sz="2200" dirty="0" smtClean="0"/>
              <a:t>,</a:t>
            </a:r>
            <a:endParaRPr lang="en-US" altLang="zh-CN" sz="2200" dirty="0" smtClean="0"/>
          </a:p>
          <a:p>
            <a:pPr marL="201295" lvl="1">
              <a:lnSpc>
                <a:spcPct val="90000"/>
              </a:lnSpc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issuer			</a:t>
            </a:r>
            <a:r>
              <a:rPr lang="en-US" altLang="zh-CN" sz="2200" dirty="0"/>
              <a:t>Name</a:t>
            </a:r>
            <a:r>
              <a:rPr lang="en-US" altLang="zh-CN" sz="2200" dirty="0" smtClean="0"/>
              <a:t>,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Implicit tag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默认情况下，加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en-US" altLang="zh-CN" dirty="0" smtClean="0">
                <a:ea typeface="宋体" pitchFamily="2" charset="-122"/>
              </a:rPr>
              <a:t>tag</a:t>
            </a:r>
            <a:r>
              <a:rPr lang="zh-CN" altLang="en-US" dirty="0" smtClean="0">
                <a:ea typeface="宋体" pitchFamily="2" charset="-122"/>
              </a:rPr>
              <a:t>都是</a:t>
            </a:r>
            <a:r>
              <a:rPr lang="en-US" altLang="zh-CN" dirty="0" smtClean="0">
                <a:ea typeface="宋体" pitchFamily="2" charset="-122"/>
              </a:rPr>
              <a:t>Implicit tag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除非专门注明</a:t>
            </a:r>
            <a:r>
              <a:rPr lang="en-US" altLang="zh-CN" dirty="0" smtClean="0">
                <a:ea typeface="宋体" pitchFamily="2" charset="-122"/>
              </a:rPr>
              <a:t>EXPLICIT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例如，下面是</a:t>
            </a:r>
            <a:r>
              <a:rPr lang="en-US" altLang="zh-CN" dirty="0" smtClean="0">
                <a:ea typeface="宋体" pitchFamily="2" charset="-122"/>
              </a:rPr>
              <a:t>Authority Key Identifier</a:t>
            </a:r>
            <a:r>
              <a:rPr lang="zh-CN" altLang="en-US" dirty="0" smtClean="0">
                <a:ea typeface="宋体" pitchFamily="2" charset="-122"/>
              </a:rPr>
              <a:t>的扩展信息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就加了3个</a:t>
            </a:r>
            <a:r>
              <a:rPr lang="en-US" altLang="zh-CN" dirty="0" smtClean="0">
                <a:ea typeface="宋体" pitchFamily="2" charset="-122"/>
              </a:rPr>
              <a:t>Implicit tag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519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9EC157-DF0D-49BF-94F8-EB05759F6EB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551936" name="Object 1024"/>
          <p:cNvGraphicFramePr>
            <a:graphicFrameLocks noChangeAspect="1"/>
          </p:cNvGraphicFramePr>
          <p:nvPr/>
        </p:nvGraphicFramePr>
        <p:xfrm>
          <a:off x="152400" y="4437112"/>
          <a:ext cx="88392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81" name="位图图像" r:id="rId1" imgW="7172325" imgH="1085850" progId="PBrush">
                  <p:embed/>
                </p:oleObj>
              </mc:Choice>
              <mc:Fallback>
                <p:oleObj name="位图图像" r:id="rId1" imgW="7172325" imgH="1085850" progId="PBrush">
                  <p:embed/>
                  <p:pic>
                    <p:nvPicPr>
                      <p:cNvPr id="0" name="Picture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37112"/>
                        <a:ext cx="88392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Implicit tag</a:t>
            </a:r>
            <a:r>
              <a:rPr lang="zh-CN" altLang="en-US" smtClean="0">
                <a:ea typeface="宋体" pitchFamily="2" charset="-122"/>
              </a:rPr>
              <a:t>下的编码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529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例如，对于</a:t>
            </a:r>
            <a:r>
              <a:rPr lang="en-US" altLang="zh-CN" dirty="0" err="1" smtClean="0">
                <a:ea typeface="宋体" pitchFamily="2" charset="-122"/>
              </a:rPr>
              <a:t>KeyIdentifier</a:t>
            </a:r>
            <a:r>
              <a:rPr lang="en-US" altLang="zh-CN" dirty="0" smtClean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就是</a:t>
            </a:r>
            <a:r>
              <a:rPr lang="en-US" altLang="zh-CN" dirty="0" smtClean="0">
                <a:ea typeface="宋体" pitchFamily="2" charset="-122"/>
              </a:rPr>
              <a:t>OCTET </a:t>
            </a:r>
            <a:r>
              <a:rPr lang="en-US" altLang="zh-CN" dirty="0" err="1" smtClean="0">
                <a:ea typeface="宋体" pitchFamily="2" charset="-122"/>
              </a:rPr>
              <a:t>STRING，Type</a:t>
            </a:r>
            <a:r>
              <a:rPr lang="zh-CN" altLang="en-US" dirty="0" smtClean="0">
                <a:ea typeface="宋体" pitchFamily="2" charset="-122"/>
              </a:rPr>
              <a:t>字节就是0</a:t>
            </a:r>
            <a:r>
              <a:rPr lang="en-US" altLang="zh-CN" dirty="0" smtClean="0">
                <a:ea typeface="宋体" pitchFamily="2" charset="-122"/>
              </a:rPr>
              <a:t>x04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例如04 02 33 77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有了[0]，变成了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80</a:t>
            </a:r>
            <a:r>
              <a:rPr lang="zh-CN" altLang="en-US" dirty="0" smtClean="0">
                <a:ea typeface="宋体" pitchFamily="2" charset="-122"/>
              </a:rPr>
              <a:t> 02 33 77</a:t>
            </a:r>
            <a:endParaRPr lang="zh-CN" altLang="en-US" dirty="0" smtClean="0">
              <a:ea typeface="宋体" pitchFamily="2" charset="-122"/>
            </a:endParaRPr>
          </a:p>
          <a:p>
            <a:pPr lvl="3" eaLnBrk="1" hangingPunct="1"/>
            <a:r>
              <a:rPr lang="zh-CN" altLang="en-US" dirty="0" smtClean="0">
                <a:ea typeface="宋体" pitchFamily="2" charset="-122"/>
              </a:rPr>
              <a:t>80（</a:t>
            </a:r>
            <a:r>
              <a:rPr lang="en-US" altLang="zh-CN" dirty="0" smtClean="0">
                <a:ea typeface="宋体" pitchFamily="2" charset="-122"/>
              </a:rPr>
              <a:t>1000 0000</a:t>
            </a:r>
            <a:r>
              <a:rPr lang="zh-CN" altLang="en-US" dirty="0" smtClean="0">
                <a:ea typeface="宋体" pitchFamily="2" charset="-122"/>
              </a:rPr>
              <a:t>）为</a:t>
            </a:r>
            <a:r>
              <a:rPr lang="en-US" altLang="zh-CN" dirty="0" smtClean="0">
                <a:ea typeface="宋体" pitchFamily="2" charset="-122"/>
              </a:rPr>
              <a:t>Type</a:t>
            </a:r>
            <a:r>
              <a:rPr lang="zh-CN" altLang="en-US" dirty="0" smtClean="0">
                <a:ea typeface="宋体" pitchFamily="2" charset="-122"/>
              </a:rPr>
              <a:t>，其中低位5位表示标签序号；</a:t>
            </a:r>
            <a:endParaRPr lang="en-US" altLang="zh-CN" dirty="0" smtClean="0">
              <a:ea typeface="宋体" pitchFamily="2" charset="-122"/>
            </a:endParaRPr>
          </a:p>
          <a:p>
            <a:pPr lvl="3"/>
            <a:r>
              <a:rPr lang="en-US" altLang="zh-CN" dirty="0">
                <a:ea typeface="宋体" pitchFamily="2" charset="-122"/>
              </a:rPr>
              <a:t>02</a:t>
            </a:r>
            <a:r>
              <a:rPr lang="zh-CN" altLang="en-US" dirty="0">
                <a:ea typeface="宋体" pitchFamily="2" charset="-122"/>
              </a:rPr>
              <a:t>为长度；</a:t>
            </a:r>
            <a:endParaRPr lang="zh-CN" altLang="en-US" dirty="0">
              <a:ea typeface="宋体" pitchFamily="2" charset="-122"/>
            </a:endParaRPr>
          </a:p>
          <a:p>
            <a:pPr lvl="3"/>
            <a:r>
              <a:rPr lang="en-US" altLang="zh-CN" dirty="0">
                <a:ea typeface="宋体" pitchFamily="2" charset="-122"/>
              </a:rPr>
              <a:t>33 77</a:t>
            </a:r>
            <a:r>
              <a:rPr lang="zh-CN" altLang="en-US" dirty="0">
                <a:ea typeface="宋体" pitchFamily="2" charset="-122"/>
              </a:rPr>
              <a:t>为数据值</a:t>
            </a:r>
            <a:endParaRPr lang="zh-CN" altLang="en-US" dirty="0">
              <a:ea typeface="宋体" pitchFamily="2" charset="-122"/>
            </a:endParaRPr>
          </a:p>
          <a:p>
            <a:pPr lvl="3" eaLnBrk="1" hangingPunct="1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529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C4FD98-1309-44C2-8E9B-2C56F6E015FD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552960" name="Object 1024"/>
          <p:cNvGraphicFramePr>
            <a:graphicFrameLocks noChangeAspect="1"/>
          </p:cNvGraphicFramePr>
          <p:nvPr/>
        </p:nvGraphicFramePr>
        <p:xfrm>
          <a:off x="152400" y="5331097"/>
          <a:ext cx="88392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8" name="位图图像" r:id="rId1" imgW="7172325" imgH="1085850" progId="PBrush">
                  <p:embed/>
                </p:oleObj>
              </mc:Choice>
              <mc:Fallback>
                <p:oleObj name="位图图像" r:id="rId1" imgW="7172325" imgH="1085850" progId="PBrush">
                  <p:embed/>
                  <p:pic>
                    <p:nvPicPr>
                      <p:cNvPr id="0" name="Picture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1097"/>
                        <a:ext cx="88392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Implicit tag vs. Explicit tag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为什么同时会有</a:t>
            </a:r>
            <a:r>
              <a:rPr lang="en-US" altLang="zh-CN" smtClean="0">
                <a:ea typeface="宋体" pitchFamily="2" charset="-122"/>
              </a:rPr>
              <a:t>Implicit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en-US" altLang="zh-CN" smtClean="0">
                <a:ea typeface="宋体" pitchFamily="2" charset="-122"/>
              </a:rPr>
              <a:t>Explicit tag</a:t>
            </a:r>
            <a:r>
              <a:rPr lang="zh-CN" altLang="en-US" smtClean="0">
                <a:ea typeface="宋体" pitchFamily="2" charset="-122"/>
              </a:rPr>
              <a:t>？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Implicit tag</a:t>
            </a:r>
            <a:r>
              <a:rPr lang="zh-CN" altLang="en-US" smtClean="0">
                <a:ea typeface="宋体" pitchFamily="2" charset="-122"/>
              </a:rPr>
              <a:t>需要的字节数比较少，可以节省传输和存储空间。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那么，为什么还会有</a:t>
            </a:r>
            <a:r>
              <a:rPr lang="en-US" altLang="zh-CN" smtClean="0">
                <a:ea typeface="宋体" pitchFamily="2" charset="-122"/>
              </a:rPr>
              <a:t>Explicit tag</a:t>
            </a:r>
            <a:r>
              <a:rPr lang="zh-CN" altLang="en-US" smtClean="0">
                <a:ea typeface="宋体" pitchFamily="2" charset="-122"/>
              </a:rPr>
              <a:t>？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下面的例子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075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4C02B9-9144-4861-9EA2-FD5884ACCFD7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为了区分</a:t>
            </a:r>
            <a:r>
              <a:rPr lang="en-US" altLang="zh-CN" dirty="0" smtClean="0">
                <a:ea typeface="宋体" pitchFamily="2" charset="-122"/>
              </a:rPr>
              <a:t>name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err="1" smtClean="0">
                <a:ea typeface="宋体" pitchFamily="2" charset="-122"/>
              </a:rPr>
              <a:t>desc</a:t>
            </a:r>
            <a:r>
              <a:rPr lang="zh-CN" altLang="en-US" dirty="0" smtClean="0">
                <a:ea typeface="宋体" pitchFamily="2" charset="-122"/>
              </a:rPr>
              <a:t>，需要</a:t>
            </a:r>
            <a:r>
              <a:rPr lang="en-US" altLang="zh-CN" dirty="0" smtClean="0">
                <a:ea typeface="宋体" pitchFamily="2" charset="-122"/>
              </a:rPr>
              <a:t>tag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如果使用</a:t>
            </a:r>
            <a:r>
              <a:rPr lang="en-US" altLang="zh-CN" dirty="0" smtClean="0">
                <a:ea typeface="宋体" pitchFamily="2" charset="-122"/>
              </a:rPr>
              <a:t>Implicit tag</a:t>
            </a:r>
            <a:r>
              <a:rPr lang="zh-CN" altLang="en-US" dirty="0" smtClean="0">
                <a:ea typeface="宋体" pitchFamily="2" charset="-122"/>
              </a:rPr>
              <a:t>，则又无法区分</a:t>
            </a:r>
            <a:r>
              <a:rPr lang="en-US" altLang="zh-CN" dirty="0" err="1" smtClean="0">
                <a:ea typeface="宋体" pitchFamily="2" charset="-122"/>
              </a:rPr>
              <a:t>desc</a:t>
            </a:r>
            <a:r>
              <a:rPr lang="zh-CN" altLang="en-US" dirty="0" smtClean="0">
                <a:ea typeface="宋体" pitchFamily="2" charset="-122"/>
              </a:rPr>
              <a:t>中的</a:t>
            </a:r>
            <a:r>
              <a:rPr lang="en-US" altLang="zh-CN" dirty="0" smtClean="0">
                <a:ea typeface="宋体" pitchFamily="2" charset="-122"/>
              </a:rPr>
              <a:t>number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err="1" smtClean="0">
                <a:ea typeface="宋体" pitchFamily="2" charset="-122"/>
              </a:rPr>
              <a:t>url</a:t>
            </a:r>
            <a:r>
              <a:rPr lang="zh-CN" altLang="en-US" smtClean="0">
                <a:ea typeface="宋体" pitchFamily="2" charset="-122"/>
              </a:rPr>
              <a:t>（它们的类型被改变了！）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Implicit </a:t>
            </a:r>
            <a:r>
              <a:rPr lang="en-US" altLang="zh-CN" dirty="0" smtClean="0">
                <a:ea typeface="宋体" pitchFamily="2" charset="-122"/>
              </a:rPr>
              <a:t>tag</a:t>
            </a:r>
            <a:r>
              <a:rPr lang="zh-CN" altLang="en-US" dirty="0" smtClean="0">
                <a:ea typeface="宋体" pitchFamily="2" charset="-122"/>
              </a:rPr>
              <a:t>不包含数据本身的原有类型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所以，</a:t>
            </a:r>
            <a:r>
              <a:rPr lang="en-US" altLang="zh-CN" dirty="0" smtClean="0">
                <a:ea typeface="宋体" pitchFamily="2" charset="-122"/>
              </a:rPr>
              <a:t>Explicit tag</a:t>
            </a:r>
            <a:r>
              <a:rPr lang="zh-CN" altLang="en-US" dirty="0" smtClean="0">
                <a:ea typeface="宋体" pitchFamily="2" charset="-122"/>
              </a:rPr>
              <a:t>也是必须的一种方法。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7086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FF09A2-84B3-4C22-B6EC-14DAE42634FD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pic>
        <p:nvPicPr>
          <p:cNvPr id="70861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75656" y="4311831"/>
            <a:ext cx="6516439" cy="251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u="sng" smtClean="0">
                <a:ea typeface="宋体" pitchFamily="2" charset="-122"/>
              </a:rPr>
              <a:t>最后说明</a:t>
            </a:r>
            <a:endParaRPr lang="zh-CN" altLang="en-US" u="sng" smtClean="0">
              <a:ea typeface="宋体" pitchFamily="2" charset="-122"/>
            </a:endParaRPr>
          </a:p>
        </p:txBody>
      </p:sp>
      <p:sp>
        <p:nvSpPr>
          <p:cNvPr id="7096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u="sng" dirty="0" smtClean="0">
                <a:ea typeface="宋体" pitchFamily="2" charset="-122"/>
              </a:rPr>
              <a:t>我们前面提到</a:t>
            </a:r>
            <a:r>
              <a:rPr lang="en-US" altLang="zh-CN" u="sng" dirty="0" smtClean="0">
                <a:ea typeface="宋体" pitchFamily="2" charset="-122"/>
              </a:rPr>
              <a:t>Type</a:t>
            </a:r>
            <a:r>
              <a:rPr lang="zh-CN" altLang="en-US" u="sng" dirty="0" smtClean="0">
                <a:ea typeface="宋体" pitchFamily="2" charset="-122"/>
              </a:rPr>
              <a:t>字节，在各种情况下会变化的，有</a:t>
            </a:r>
            <a:r>
              <a:rPr lang="en-US" altLang="zh-CN" u="sng" smtClean="0">
                <a:ea typeface="宋体" pitchFamily="2" charset="-122"/>
              </a:rPr>
              <a:t>tag</a:t>
            </a:r>
            <a:r>
              <a:rPr lang="zh-CN" altLang="en-US" u="sng" smtClean="0">
                <a:ea typeface="宋体" pitchFamily="2" charset="-122"/>
              </a:rPr>
              <a:t>等</a:t>
            </a:r>
            <a:r>
              <a:rPr lang="zh-CN" altLang="en-US" u="sng" dirty="0" smtClean="0">
                <a:ea typeface="宋体" pitchFamily="2" charset="-122"/>
              </a:rPr>
              <a:t>因素的影响</a:t>
            </a:r>
            <a:endParaRPr lang="zh-CN" altLang="en-US" u="sng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u="sng" dirty="0" smtClean="0">
                <a:ea typeface="宋体" pitchFamily="2" charset="-122"/>
              </a:rPr>
              <a:t>INTEGER</a:t>
            </a:r>
            <a:r>
              <a:rPr lang="zh-CN" altLang="en-US" u="sng" dirty="0" smtClean="0">
                <a:ea typeface="宋体" pitchFamily="2" charset="-122"/>
              </a:rPr>
              <a:t>的</a:t>
            </a:r>
            <a:r>
              <a:rPr lang="en-US" altLang="zh-CN" u="sng" dirty="0" smtClean="0">
                <a:ea typeface="宋体" pitchFamily="2" charset="-122"/>
              </a:rPr>
              <a:t>Type</a:t>
            </a:r>
            <a:r>
              <a:rPr lang="zh-CN" altLang="en-US" u="sng" dirty="0" smtClean="0">
                <a:ea typeface="宋体" pitchFamily="2" charset="-122"/>
              </a:rPr>
              <a:t>字节不一定就编码为02</a:t>
            </a:r>
            <a:endParaRPr lang="zh-CN" altLang="en-US" u="sng" dirty="0" smtClean="0">
              <a:ea typeface="宋体" pitchFamily="2" charset="-122"/>
            </a:endParaRPr>
          </a:p>
          <a:p>
            <a:pPr eaLnBrk="1" hangingPunct="1"/>
            <a:r>
              <a:rPr lang="zh-CN" altLang="en-US" u="sng" dirty="0" smtClean="0">
                <a:ea typeface="宋体" pitchFamily="2" charset="-122"/>
              </a:rPr>
              <a:t>大家可以继续自学有关</a:t>
            </a:r>
            <a:r>
              <a:rPr lang="en-US" altLang="zh-CN" u="sng" dirty="0" smtClean="0">
                <a:ea typeface="宋体" pitchFamily="2" charset="-122"/>
              </a:rPr>
              <a:t>ASN.1</a:t>
            </a:r>
            <a:r>
              <a:rPr lang="zh-CN" altLang="en-US" u="sng" dirty="0" smtClean="0">
                <a:ea typeface="宋体" pitchFamily="2" charset="-122"/>
              </a:rPr>
              <a:t>和</a:t>
            </a:r>
            <a:r>
              <a:rPr lang="en-US" altLang="zh-CN" u="sng" dirty="0" smtClean="0">
                <a:ea typeface="宋体" pitchFamily="2" charset="-122"/>
              </a:rPr>
              <a:t>DER/BER/CER</a:t>
            </a:r>
            <a:r>
              <a:rPr lang="zh-CN" altLang="en-US" u="sng" dirty="0" smtClean="0">
                <a:ea typeface="宋体" pitchFamily="2" charset="-122"/>
              </a:rPr>
              <a:t>的知识，会有更加复杂的说明</a:t>
            </a:r>
            <a:endParaRPr lang="zh-CN" altLang="en-US" u="sng" dirty="0" smtClean="0">
              <a:ea typeface="宋体" pitchFamily="2" charset="-122"/>
            </a:endParaRPr>
          </a:p>
        </p:txBody>
      </p:sp>
      <p:sp>
        <p:nvSpPr>
          <p:cNvPr id="7096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646629-383F-45F3-B984-A2CD40243C7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编码示例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下面给出了使用</a:t>
            </a:r>
            <a:r>
              <a:rPr lang="en-US" altLang="zh-CN" smtClean="0">
                <a:ea typeface="宋体" pitchFamily="2" charset="-122"/>
              </a:rPr>
              <a:t>ASN1View.exe</a:t>
            </a:r>
            <a:r>
              <a:rPr lang="zh-CN" altLang="en-US" smtClean="0">
                <a:ea typeface="宋体" pitchFamily="2" charset="-122"/>
              </a:rPr>
              <a:t>查看证书数据的详细过程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ASN1View.exe</a:t>
            </a:r>
            <a:r>
              <a:rPr lang="zh-CN" altLang="en-US" smtClean="0">
                <a:ea typeface="宋体" pitchFamily="2" charset="-122"/>
              </a:rPr>
              <a:t>可从网络下载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打开任意证书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部分证书中的信息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106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F60A77-7202-446A-964D-21DFE4D7436C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Certificate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53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53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50F2D7-EF43-451F-B288-51147C720308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553984" name="Object 1024"/>
          <p:cNvGraphicFramePr>
            <a:graphicFrameLocks noChangeAspect="1"/>
          </p:cNvGraphicFramePr>
          <p:nvPr/>
        </p:nvGraphicFramePr>
        <p:xfrm>
          <a:off x="4564063" y="0"/>
          <a:ext cx="457993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9" name="位图图像" r:id="rId1" imgW="1914525" imgH="2867025" progId="PBrush">
                  <p:embed/>
                </p:oleObj>
              </mc:Choice>
              <mc:Fallback>
                <p:oleObj name="位图图像" r:id="rId1" imgW="1914525" imgH="2867025" progId="PBrush">
                  <p:embed/>
                  <p:pic>
                    <p:nvPicPr>
                      <p:cNvPr id="0" name="Picture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0"/>
                        <a:ext cx="4579937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18881" y="4348558"/>
            <a:ext cx="7609482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800" dirty="0"/>
              <a:t>Certificate  ::=  SEQUENCE  {</a:t>
            </a:r>
            <a:endParaRPr lang="en-US" altLang="zh-CN" sz="2800" dirty="0"/>
          </a:p>
          <a:p>
            <a:pPr marL="384175" lvl="2" indent="0" eaLnBrk="1" hangingPunct="1">
              <a:buNone/>
            </a:pPr>
            <a:r>
              <a:rPr lang="en-US" altLang="zh-CN" sz="2800" dirty="0"/>
              <a:t>      </a:t>
            </a:r>
            <a:r>
              <a:rPr lang="en-US" altLang="zh-CN" sz="2800" dirty="0" err="1" smtClean="0"/>
              <a:t>tbsCertificate</a:t>
            </a: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TBSCertificate</a:t>
            </a:r>
            <a:r>
              <a:rPr lang="en-US" altLang="zh-CN" sz="2800" dirty="0"/>
              <a:t>,</a:t>
            </a:r>
            <a:endParaRPr lang="en-US" altLang="zh-CN" sz="2800" dirty="0"/>
          </a:p>
          <a:p>
            <a:pPr marL="384175" lvl="2" indent="0" eaLnBrk="1" hangingPunct="1">
              <a:buNone/>
            </a:pPr>
            <a:r>
              <a:rPr lang="en-US" altLang="zh-CN" sz="2800" dirty="0"/>
              <a:t>      </a:t>
            </a:r>
            <a:r>
              <a:rPr lang="en-US" altLang="zh-CN" sz="2800" dirty="0" err="1"/>
              <a:t>signatureAlgorithm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AlgorithmIdentifier</a:t>
            </a:r>
            <a:r>
              <a:rPr lang="en-US" altLang="zh-CN" sz="2800" dirty="0"/>
              <a:t>,</a:t>
            </a:r>
            <a:endParaRPr lang="en-US" altLang="zh-CN" sz="2800" dirty="0"/>
          </a:p>
          <a:p>
            <a:pPr marL="384175" lvl="2" indent="0" eaLnBrk="1" hangingPunct="1">
              <a:buNone/>
            </a:pPr>
            <a:r>
              <a:rPr lang="en-US" altLang="zh-CN" sz="2800" dirty="0"/>
              <a:t>      </a:t>
            </a:r>
            <a:r>
              <a:rPr lang="en-US" altLang="zh-CN" sz="2800" dirty="0" err="1"/>
              <a:t>signatureValue</a:t>
            </a:r>
            <a:r>
              <a:rPr lang="en-US" altLang="zh-CN" sz="2800" dirty="0"/>
              <a:t>       	</a:t>
            </a:r>
            <a:r>
              <a:rPr lang="en-US" altLang="zh-CN" sz="2800" dirty="0" smtClean="0"/>
              <a:t>	BIT </a:t>
            </a:r>
            <a:r>
              <a:rPr lang="en-US" altLang="zh-CN" sz="2800" dirty="0"/>
              <a:t>STRING  }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TBSCertificate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55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55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D6B808-2FC0-4E81-89A0-719A2037891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555008" name="Object 1024"/>
          <p:cNvGraphicFramePr>
            <a:graphicFrameLocks noChangeAspect="1"/>
          </p:cNvGraphicFramePr>
          <p:nvPr/>
        </p:nvGraphicFramePr>
        <p:xfrm>
          <a:off x="412750" y="1905000"/>
          <a:ext cx="411162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96" name="位图图像" r:id="rId1" imgW="2047875" imgH="2428875" progId="PBrush">
                  <p:embed/>
                </p:oleObj>
              </mc:Choice>
              <mc:Fallback>
                <p:oleObj name="位图图像" r:id="rId1" imgW="2047875" imgH="2428875" progId="PBrush">
                  <p:embed/>
                  <p:pic>
                    <p:nvPicPr>
                      <p:cNvPr id="0" name="Picture 1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905000"/>
                        <a:ext cx="4111625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09" name="Object 1025"/>
          <p:cNvGraphicFramePr>
            <a:graphicFrameLocks noChangeAspect="1"/>
          </p:cNvGraphicFramePr>
          <p:nvPr/>
        </p:nvGraphicFramePr>
        <p:xfrm>
          <a:off x="4564063" y="0"/>
          <a:ext cx="457993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97" name="位图图像" r:id="rId3" imgW="1914525" imgH="2867025" progId="PBrush">
                  <p:embed/>
                </p:oleObj>
              </mc:Choice>
              <mc:Fallback>
                <p:oleObj name="位图图像" r:id="rId3" imgW="1914525" imgH="2867025" progId="PBrush">
                  <p:embed/>
                  <p:pic>
                    <p:nvPicPr>
                      <p:cNvPr id="0" name="Picture 1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0"/>
                        <a:ext cx="4579937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6032" name="Object 1024"/>
          <p:cNvGraphicFramePr>
            <a:graphicFrameLocks noChangeAspect="1"/>
          </p:cNvGraphicFramePr>
          <p:nvPr/>
        </p:nvGraphicFramePr>
        <p:xfrm>
          <a:off x="4564063" y="0"/>
          <a:ext cx="457993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87" name="位图图像" r:id="rId1" imgW="1914525" imgH="2867025" progId="PBrush">
                  <p:embed/>
                </p:oleObj>
              </mc:Choice>
              <mc:Fallback>
                <p:oleObj name="位图图像" r:id="rId1" imgW="1914525" imgH="2867025" progId="PBrush">
                  <p:embed/>
                  <p:pic>
                    <p:nvPicPr>
                      <p:cNvPr id="0" name="Picture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0"/>
                        <a:ext cx="4579937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86604"/>
            <a:ext cx="7543800" cy="1450757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AlgorithmIdentifier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56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56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D9DEB1-EDC4-4D79-8E6F-D30A52E00D67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542" y="5163218"/>
            <a:ext cx="8321041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 err="1" smtClean="0"/>
              <a:t>AlgorithmIdentifier</a:t>
            </a:r>
            <a:r>
              <a:rPr lang="en-US" altLang="zh-CN" dirty="0" smtClean="0"/>
              <a:t> ::=  </a:t>
            </a:r>
            <a:r>
              <a:rPr lang="en-US" altLang="zh-CN" dirty="0"/>
              <a:t>SEQUENCE  {</a:t>
            </a:r>
            <a:endParaRPr lang="en-US" altLang="zh-CN" dirty="0"/>
          </a:p>
          <a:p>
            <a:pPr marL="384175" lvl="2" indent="0" eaLnBrk="1" hangingPunct="1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algorithm		OBJECT IDENTIFIER,</a:t>
            </a:r>
            <a:endParaRPr lang="en-US" altLang="zh-CN" dirty="0"/>
          </a:p>
          <a:p>
            <a:pPr marL="384175" lvl="2" indent="0" eaLnBrk="1" hangingPunct="1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parameters  	ANY DEFINED BY algorithm OPTIONAL 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ASN.1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下面给出了国际标准中，使用</a:t>
            </a:r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来描述的</a:t>
            </a:r>
            <a:r>
              <a:rPr lang="en-US" altLang="zh-CN" smtClean="0">
                <a:ea typeface="宋体" pitchFamily="2" charset="-122"/>
              </a:rPr>
              <a:t>Certificate</a:t>
            </a:r>
            <a:r>
              <a:rPr lang="zh-CN" altLang="en-US" smtClean="0">
                <a:ea typeface="宋体" pitchFamily="2" charset="-122"/>
              </a:rPr>
              <a:t>数据结构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X.509</a:t>
            </a:r>
            <a:r>
              <a:rPr lang="zh-CN" altLang="en-US" smtClean="0">
                <a:ea typeface="宋体" pitchFamily="2" charset="-122"/>
              </a:rPr>
              <a:t>标准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IETF RFC 3280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328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5E484B-3295-457A-92B9-8E96D70A22FC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Name</a:t>
            </a:r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557056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4564063" y="0"/>
          <a:ext cx="457993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11" name="位图图像" r:id="rId1" imgW="1914525" imgH="2867025" progId="PBrush">
                  <p:embed/>
                </p:oleObj>
              </mc:Choice>
              <mc:Fallback>
                <p:oleObj name="位图图像" r:id="rId1" imgW="1914525" imgH="2867025" progId="PBrush">
                  <p:embed/>
                  <p:pic>
                    <p:nvPicPr>
                      <p:cNvPr id="0" name="Picture 106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0"/>
                        <a:ext cx="4579937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98C21A-C535-40DA-AFA6-9297DFCD8177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5706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017713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多项</a:t>
            </a:r>
            <a:r>
              <a:rPr lang="en-US" altLang="zh-CN" sz="2800" dirty="0" smtClean="0">
                <a:ea typeface="宋体" pitchFamily="2" charset="-122"/>
              </a:rPr>
              <a:t>RDN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2960" y="2554745"/>
            <a:ext cx="792550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 smtClean="0">
                <a:ea typeface="宋体" pitchFamily="2" charset="-122"/>
              </a:rPr>
              <a:t>Name </a:t>
            </a:r>
            <a:r>
              <a:rPr lang="en-US" altLang="zh-CN" dirty="0" smtClean="0"/>
              <a:t>::=  CHOICE {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RDNSequence</a:t>
            </a:r>
            <a:r>
              <a:rPr lang="en-US" altLang="zh-CN" dirty="0" smtClean="0"/>
              <a:t> }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 err="1" smtClean="0"/>
              <a:t>RDNSequence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/>
              <a:t>::= </a:t>
            </a:r>
            <a:r>
              <a:rPr lang="en-US" altLang="zh-CN" dirty="0" smtClean="0"/>
              <a:t>SEQUENCE OF </a:t>
            </a:r>
            <a:r>
              <a:rPr lang="en-US" altLang="zh-CN" dirty="0" err="1" smtClean="0"/>
              <a:t>RelativeDistinguishedName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RDN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58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938402-2407-4C25-BE65-F67C3F786E0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558080" name="Object 1024"/>
          <p:cNvGraphicFramePr>
            <a:graphicFrameLocks noChangeAspect="1"/>
          </p:cNvGraphicFramePr>
          <p:nvPr/>
        </p:nvGraphicFramePr>
        <p:xfrm>
          <a:off x="4564063" y="0"/>
          <a:ext cx="457993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36" name="位图图像" r:id="rId1" imgW="1914525" imgH="2867025" progId="PBrush">
                  <p:embed/>
                </p:oleObj>
              </mc:Choice>
              <mc:Fallback>
                <p:oleObj name="位图图像" r:id="rId1" imgW="1914525" imgH="2867025" progId="PBrush">
                  <p:embed/>
                  <p:pic>
                    <p:nvPicPr>
                      <p:cNvPr id="0" name="Picture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0"/>
                        <a:ext cx="4579937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99592" y="1700808"/>
            <a:ext cx="7272808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 err="1">
                <a:ea typeface="宋体" pitchFamily="2" charset="-122"/>
              </a:rPr>
              <a:t>RelativeDistinguishedName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/>
              <a:t>::=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SET  OF  </a:t>
            </a:r>
            <a:r>
              <a:rPr lang="en-US" altLang="zh-CN" dirty="0" err="1" smtClean="0"/>
              <a:t>AttributeTypeAndValue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 err="1" smtClean="0"/>
              <a:t>AttributeTypeAndValue</a:t>
            </a:r>
            <a:r>
              <a:rPr lang="en-US" altLang="zh-CN" dirty="0" smtClean="0"/>
              <a:t> ::= SEQUENCE {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type	</a:t>
            </a:r>
            <a:r>
              <a:rPr lang="en-US" altLang="zh-CN" dirty="0" err="1" smtClean="0"/>
              <a:t>AttributeType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 smtClean="0"/>
              <a:t>     value	</a:t>
            </a:r>
            <a:r>
              <a:rPr lang="en-US" altLang="zh-CN" dirty="0" err="1" smtClean="0"/>
              <a:t>AttributeValue</a:t>
            </a:r>
            <a:r>
              <a:rPr lang="en-US" altLang="zh-CN" dirty="0" smtClean="0"/>
              <a:t>  }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 err="1" smtClean="0"/>
              <a:t>AttributeType</a:t>
            </a:r>
            <a:r>
              <a:rPr lang="en-US" altLang="zh-CN" dirty="0" smtClean="0"/>
              <a:t> ::= OBJECT IDENTIFIER</a:t>
            </a:r>
            <a:endParaRPr lang="en-US" altLang="zh-CN" dirty="0" smtClean="0"/>
          </a:p>
          <a:p>
            <a:pPr marL="201295" lvl="1" indent="0" eaLnBrk="1" hangingPunct="1">
              <a:buNone/>
            </a:pPr>
            <a:r>
              <a:rPr lang="en-US" altLang="zh-CN" dirty="0" err="1" smtClean="0"/>
              <a:t>AttributeValue</a:t>
            </a:r>
            <a:r>
              <a:rPr lang="en-US" altLang="zh-CN" dirty="0"/>
              <a:t> ::= </a:t>
            </a:r>
            <a:r>
              <a:rPr lang="en-US" altLang="zh-CN" dirty="0" smtClean="0"/>
              <a:t>ANY DEFINED BY </a:t>
            </a:r>
            <a:r>
              <a:rPr lang="en-US" altLang="zh-CN" dirty="0" err="1" smtClean="0"/>
              <a:t>AttributeType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Validity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59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59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F7BC7B-9165-4849-B475-67C51DA2877A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559104" name="Object 0"/>
          <p:cNvGraphicFramePr>
            <a:graphicFrameLocks noChangeAspect="1"/>
          </p:cNvGraphicFramePr>
          <p:nvPr/>
        </p:nvGraphicFramePr>
        <p:xfrm>
          <a:off x="4564063" y="0"/>
          <a:ext cx="457993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59" name="位图图像" r:id="rId1" imgW="1914525" imgH="2867025" progId="PBrush">
                  <p:embed/>
                </p:oleObj>
              </mc:Choice>
              <mc:Fallback>
                <p:oleObj name="位图图像" r:id="rId1" imgW="1914525" imgH="2867025" progId="PBrush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0"/>
                        <a:ext cx="4579937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65176" y="4655050"/>
            <a:ext cx="397883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/>
              <a:t>Validity ::= SEQUENCE {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notBefore</a:t>
            </a:r>
            <a:r>
              <a:rPr lang="en-US" altLang="zh-CN" dirty="0"/>
              <a:t>	Time,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notAfter</a:t>
            </a:r>
            <a:r>
              <a:rPr lang="en-US" altLang="zh-CN" dirty="0"/>
              <a:t>	</a:t>
            </a:r>
            <a:r>
              <a:rPr lang="en-US" altLang="zh-CN" dirty="0" smtClean="0"/>
              <a:t>Time  </a:t>
            </a: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 END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16209</Words>
  <Application>WPS 演示</Application>
  <PresentationFormat>全屏显示(4:3)</PresentationFormat>
  <Paragraphs>1241</Paragraphs>
  <Slides>93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93</vt:i4>
      </vt:variant>
    </vt:vector>
  </HeadingPairs>
  <TitlesOfParts>
    <vt:vector size="121" baseType="lpstr">
      <vt:lpstr>Arial</vt:lpstr>
      <vt:lpstr>宋体</vt:lpstr>
      <vt:lpstr>Wingdings</vt:lpstr>
      <vt:lpstr>Tahoma</vt:lpstr>
      <vt:lpstr>汉仪书宋二KW</vt:lpstr>
      <vt:lpstr>Calibri</vt:lpstr>
      <vt:lpstr>Helvetica Neue</vt:lpstr>
      <vt:lpstr>Times New Roman</vt:lpstr>
      <vt:lpstr>Calibri Light</vt:lpstr>
      <vt:lpstr>微软雅黑</vt:lpstr>
      <vt:lpstr>汉仪旗黑</vt:lpstr>
      <vt:lpstr>宋体</vt:lpstr>
      <vt:lpstr>Arial Unicode MS</vt:lpstr>
      <vt:lpstr>回顾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Paint.Picture</vt:lpstr>
      <vt:lpstr>PBrush</vt:lpstr>
      <vt:lpstr>PBrush</vt:lpstr>
      <vt:lpstr>PBrush</vt:lpstr>
      <vt:lpstr>PBrush</vt:lpstr>
      <vt:lpstr>PKI技术-数字证书编码 网络认证技术 </vt:lpstr>
      <vt:lpstr>ASN.1语法与各种编码方法</vt:lpstr>
      <vt:lpstr>Why ASN.1 and BER/CER/DER</vt:lpstr>
      <vt:lpstr>程序语言描述</vt:lpstr>
      <vt:lpstr>编程语言描述的问题</vt:lpstr>
      <vt:lpstr>ITU-T提出的方法ASN.1</vt:lpstr>
      <vt:lpstr>ASN.1/DER</vt:lpstr>
      <vt:lpstr>ASN.1的数据结构描述方式</vt:lpstr>
      <vt:lpstr>ASN.1</vt:lpstr>
      <vt:lpstr>描述证书</vt:lpstr>
      <vt:lpstr>Certificate</vt:lpstr>
      <vt:lpstr>变量与数据类型</vt:lpstr>
      <vt:lpstr>Certificate的内部数据</vt:lpstr>
      <vt:lpstr>BIT STRING</vt:lpstr>
      <vt:lpstr>OBJECT IDENTIFIER</vt:lpstr>
      <vt:lpstr>OPTIONAL</vt:lpstr>
      <vt:lpstr>ANY DEFINED BY</vt:lpstr>
      <vt:lpstr>TBSCertificate</vt:lpstr>
      <vt:lpstr>TBSCertificate</vt:lpstr>
      <vt:lpstr>TBSCertificate的内部数据</vt:lpstr>
      <vt:lpstr>Version</vt:lpstr>
      <vt:lpstr>TBSCertificate的内部数据</vt:lpstr>
      <vt:lpstr>CertificateSerialNumber</vt:lpstr>
      <vt:lpstr>TBSCertificate的内部数据</vt:lpstr>
      <vt:lpstr>Name</vt:lpstr>
      <vt:lpstr>CHOICE</vt:lpstr>
      <vt:lpstr>RDNSequence</vt:lpstr>
      <vt:lpstr>RelativeDistinguishedName</vt:lpstr>
      <vt:lpstr>SET OF</vt:lpstr>
      <vt:lpstr>TBSCertificate的内部数据</vt:lpstr>
      <vt:lpstr>Validity</vt:lpstr>
      <vt:lpstr>UTCTime和GeneralizedTime</vt:lpstr>
      <vt:lpstr>TBSCertificate的内部数据</vt:lpstr>
      <vt:lpstr>SubjectPublicKeyInfo</vt:lpstr>
      <vt:lpstr>TBSCertificate的内部数据</vt:lpstr>
      <vt:lpstr>Extensions</vt:lpstr>
      <vt:lpstr>SEQUENCE SIZE OF</vt:lpstr>
      <vt:lpstr>DEFAULT</vt:lpstr>
      <vt:lpstr>OCTET STRING</vt:lpstr>
      <vt:lpstr>基本数据类型</vt:lpstr>
      <vt:lpstr>关键字</vt:lpstr>
      <vt:lpstr>编码</vt:lpstr>
      <vt:lpstr>BOOLEAN的DER编码（16进制表示）</vt:lpstr>
      <vt:lpstr>DER编码</vt:lpstr>
      <vt:lpstr>DER编码示例</vt:lpstr>
      <vt:lpstr>Type的编码规则</vt:lpstr>
      <vt:lpstr>LENGTH的问题</vt:lpstr>
      <vt:lpstr>LENGTH的歧义</vt:lpstr>
      <vt:lpstr>LENGTH的表示方法</vt:lpstr>
      <vt:lpstr>LENGTH的表示方法</vt:lpstr>
      <vt:lpstr>正数与负数的表示</vt:lpstr>
      <vt:lpstr>正数/负数表示</vt:lpstr>
      <vt:lpstr>NULL的DER编码</vt:lpstr>
      <vt:lpstr>OCTET STRING</vt:lpstr>
      <vt:lpstr>示例</vt:lpstr>
      <vt:lpstr>OBJECT IDENTIFIER</vt:lpstr>
      <vt:lpstr>OID的编码</vt:lpstr>
      <vt:lpstr>OID的Value</vt:lpstr>
      <vt:lpstr>OID编码示例</vt:lpstr>
      <vt:lpstr>BIT STRING</vt:lpstr>
      <vt:lpstr>BIT STRING的处理</vt:lpstr>
      <vt:lpstr>BIT STRING编码</vt:lpstr>
      <vt:lpstr>UTCTime</vt:lpstr>
      <vt:lpstr>格式</vt:lpstr>
      <vt:lpstr>UTCTime</vt:lpstr>
      <vt:lpstr>编码</vt:lpstr>
      <vt:lpstr>GeneralizedTime</vt:lpstr>
      <vt:lpstr>各种关键字的处理</vt:lpstr>
      <vt:lpstr>CHOICE</vt:lpstr>
      <vt:lpstr>OPTIONAL</vt:lpstr>
      <vt:lpstr>DEFAULT</vt:lpstr>
      <vt:lpstr>SEQUENCE</vt:lpstr>
      <vt:lpstr>SET</vt:lpstr>
      <vt:lpstr>是否无歧义？</vt:lpstr>
      <vt:lpstr>存在问题</vt:lpstr>
      <vt:lpstr>更严重的可能</vt:lpstr>
      <vt:lpstr>为什么会造成这样的情况？</vt:lpstr>
      <vt:lpstr>各种tag</vt:lpstr>
      <vt:lpstr>Explicit tag</vt:lpstr>
      <vt:lpstr>Explicit tag下的编码</vt:lpstr>
      <vt:lpstr>Implicit tag</vt:lpstr>
      <vt:lpstr>Implicit tag下的编码</vt:lpstr>
      <vt:lpstr>Implicit tag vs. Explicit tag</vt:lpstr>
      <vt:lpstr>Example</vt:lpstr>
      <vt:lpstr>最后说明</vt:lpstr>
      <vt:lpstr>编码示例</vt:lpstr>
      <vt:lpstr>Certificate</vt:lpstr>
      <vt:lpstr>TBSCertificate</vt:lpstr>
      <vt:lpstr>AlgorithmIdentifier</vt:lpstr>
      <vt:lpstr>Name</vt:lpstr>
      <vt:lpstr>RDN</vt:lpstr>
      <vt:lpstr>Validity</vt:lpstr>
      <vt:lpstr>THE  END</vt:lpstr>
    </vt:vector>
  </TitlesOfParts>
  <Company>Lois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PKI的密码学基础</dc:title>
  <dc:creator>Nick</dc:creator>
  <cp:lastModifiedBy>李浩宇</cp:lastModifiedBy>
  <cp:revision>2810</cp:revision>
  <dcterms:created xsi:type="dcterms:W3CDTF">2024-01-15T07:53:31Z</dcterms:created>
  <dcterms:modified xsi:type="dcterms:W3CDTF">2024-01-15T07:53:31Z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9C13105B4D8167889EE19B65483061B7_42</vt:lpwstr>
  </property>
  <property fmtid="{D5CDD505-2E9C-101B-9397-08002B2CF9AE}" pid="3" name="KSOProductBuildVer">
    <vt:lpwstr>2052-6.4.0.8550</vt:lpwstr>
  </property>
</Properties>
</file>