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36"/>
  </p:handoutMasterIdLst>
  <p:sldIdLst>
    <p:sldId id="256" r:id="rId3"/>
    <p:sldId id="715" r:id="rId4"/>
    <p:sldId id="716" r:id="rId5"/>
    <p:sldId id="717" r:id="rId7"/>
    <p:sldId id="718" r:id="rId8"/>
    <p:sldId id="719" r:id="rId9"/>
    <p:sldId id="720" r:id="rId10"/>
    <p:sldId id="753" r:id="rId11"/>
    <p:sldId id="756" r:id="rId12"/>
    <p:sldId id="757" r:id="rId13"/>
    <p:sldId id="721" r:id="rId14"/>
    <p:sldId id="722" r:id="rId15"/>
    <p:sldId id="723" r:id="rId16"/>
    <p:sldId id="724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751" r:id="rId41"/>
    <p:sldId id="579" r:id="rId42"/>
    <p:sldId id="580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6" r:id="rId59"/>
    <p:sldId id="597" r:id="rId60"/>
    <p:sldId id="598" r:id="rId61"/>
    <p:sldId id="599" r:id="rId62"/>
    <p:sldId id="600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  <p:sldId id="758" r:id="rId72"/>
    <p:sldId id="612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  <p:sldId id="623" r:id="rId84"/>
    <p:sldId id="624" r:id="rId85"/>
    <p:sldId id="625" r:id="rId86"/>
    <p:sldId id="626" r:id="rId87"/>
    <p:sldId id="627" r:id="rId88"/>
    <p:sldId id="628" r:id="rId89"/>
    <p:sldId id="629" r:id="rId90"/>
    <p:sldId id="630" r:id="rId91"/>
    <p:sldId id="631" r:id="rId92"/>
    <p:sldId id="632" r:id="rId93"/>
    <p:sldId id="633" r:id="rId94"/>
    <p:sldId id="634" r:id="rId95"/>
    <p:sldId id="635" r:id="rId96"/>
    <p:sldId id="636" r:id="rId97"/>
    <p:sldId id="637" r:id="rId98"/>
    <p:sldId id="638" r:id="rId99"/>
    <p:sldId id="639" r:id="rId100"/>
    <p:sldId id="640" r:id="rId101"/>
    <p:sldId id="641" r:id="rId102"/>
    <p:sldId id="642" r:id="rId103"/>
    <p:sldId id="643" r:id="rId104"/>
    <p:sldId id="644" r:id="rId105"/>
    <p:sldId id="645" r:id="rId106"/>
    <p:sldId id="646" r:id="rId107"/>
    <p:sldId id="647" r:id="rId108"/>
    <p:sldId id="648" r:id="rId109"/>
    <p:sldId id="649" r:id="rId110"/>
    <p:sldId id="650" r:id="rId111"/>
    <p:sldId id="651" r:id="rId112"/>
    <p:sldId id="652" r:id="rId113"/>
    <p:sldId id="653" r:id="rId114"/>
    <p:sldId id="654" r:id="rId115"/>
    <p:sldId id="655" r:id="rId116"/>
    <p:sldId id="656" r:id="rId117"/>
    <p:sldId id="657" r:id="rId118"/>
    <p:sldId id="658" r:id="rId119"/>
    <p:sldId id="659" r:id="rId120"/>
    <p:sldId id="660" r:id="rId121"/>
    <p:sldId id="661" r:id="rId122"/>
    <p:sldId id="662" r:id="rId123"/>
    <p:sldId id="663" r:id="rId124"/>
    <p:sldId id="664" r:id="rId125"/>
    <p:sldId id="665" r:id="rId126"/>
    <p:sldId id="766" r:id="rId127"/>
    <p:sldId id="759" r:id="rId128"/>
    <p:sldId id="761" r:id="rId129"/>
    <p:sldId id="762" r:id="rId130"/>
    <p:sldId id="760" r:id="rId131"/>
    <p:sldId id="763" r:id="rId132"/>
    <p:sldId id="764" r:id="rId133"/>
    <p:sldId id="765" r:id="rId134"/>
    <p:sldId id="573" r:id="rId1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21" clrIdx="0"/>
  <p:cmAuthor id="2" name="荆继武" initials="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 autoAdjust="0"/>
    <p:restoredTop sz="79926" autoAdjust="0"/>
  </p:normalViewPr>
  <p:slideViewPr>
    <p:cSldViewPr showGuides="1">
      <p:cViewPr varScale="1">
        <p:scale>
          <a:sx n="92" d="100"/>
          <a:sy n="92" d="100"/>
        </p:scale>
        <p:origin x="1746" y="78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0" Type="http://schemas.openxmlformats.org/officeDocument/2006/relationships/commentAuthors" Target="commentAuthors.xml"/><Relationship Id="rId14" Type="http://schemas.openxmlformats.org/officeDocument/2006/relationships/slide" Target="slides/slide11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handoutMaster" Target="handoutMasters/handoutMaster1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9" Type="http://schemas.openxmlformats.org/officeDocument/2006/relationships/slide" Target="slides/slide114.xml"/><Relationship Id="rId98" Type="http://schemas.openxmlformats.org/officeDocument/2006/relationships/slide" Target="slides/slide113.xml"/><Relationship Id="rId97" Type="http://schemas.openxmlformats.org/officeDocument/2006/relationships/slide" Target="slides/slide112.xml"/><Relationship Id="rId96" Type="http://schemas.openxmlformats.org/officeDocument/2006/relationships/slide" Target="slides/slide111.xml"/><Relationship Id="rId95" Type="http://schemas.openxmlformats.org/officeDocument/2006/relationships/slide" Target="slides/slide110.xml"/><Relationship Id="rId94" Type="http://schemas.openxmlformats.org/officeDocument/2006/relationships/slide" Target="slides/slide109.xml"/><Relationship Id="rId93" Type="http://schemas.openxmlformats.org/officeDocument/2006/relationships/slide" Target="slides/slide108.xml"/><Relationship Id="rId92" Type="http://schemas.openxmlformats.org/officeDocument/2006/relationships/slide" Target="slides/slide107.xml"/><Relationship Id="rId91" Type="http://schemas.openxmlformats.org/officeDocument/2006/relationships/slide" Target="slides/slide104.xml"/><Relationship Id="rId90" Type="http://schemas.openxmlformats.org/officeDocument/2006/relationships/slide" Target="slides/slide103.xml"/><Relationship Id="rId9" Type="http://schemas.openxmlformats.org/officeDocument/2006/relationships/slide" Target="slides/slide15.xml"/><Relationship Id="rId89" Type="http://schemas.openxmlformats.org/officeDocument/2006/relationships/slide" Target="slides/slide102.xml"/><Relationship Id="rId88" Type="http://schemas.openxmlformats.org/officeDocument/2006/relationships/slide" Target="slides/slide101.xml"/><Relationship Id="rId87" Type="http://schemas.openxmlformats.org/officeDocument/2006/relationships/slide" Target="slides/slide100.xml"/><Relationship Id="rId86" Type="http://schemas.openxmlformats.org/officeDocument/2006/relationships/slide" Target="slides/slide99.xml"/><Relationship Id="rId85" Type="http://schemas.openxmlformats.org/officeDocument/2006/relationships/slide" Target="slides/slide98.xml"/><Relationship Id="rId84" Type="http://schemas.openxmlformats.org/officeDocument/2006/relationships/slide" Target="slides/slide97.xml"/><Relationship Id="rId83" Type="http://schemas.openxmlformats.org/officeDocument/2006/relationships/slide" Target="slides/slide96.xml"/><Relationship Id="rId82" Type="http://schemas.openxmlformats.org/officeDocument/2006/relationships/slide" Target="slides/slide95.xml"/><Relationship Id="rId81" Type="http://schemas.openxmlformats.org/officeDocument/2006/relationships/slide" Target="slides/slide94.xml"/><Relationship Id="rId80" Type="http://schemas.openxmlformats.org/officeDocument/2006/relationships/slide" Target="slides/slide93.xml"/><Relationship Id="rId8" Type="http://schemas.openxmlformats.org/officeDocument/2006/relationships/slide" Target="slides/slide13.xml"/><Relationship Id="rId79" Type="http://schemas.openxmlformats.org/officeDocument/2006/relationships/slide" Target="slides/slide92.xml"/><Relationship Id="rId78" Type="http://schemas.openxmlformats.org/officeDocument/2006/relationships/slide" Target="slides/slide91.xml"/><Relationship Id="rId77" Type="http://schemas.openxmlformats.org/officeDocument/2006/relationships/slide" Target="slides/slide90.xml"/><Relationship Id="rId76" Type="http://schemas.openxmlformats.org/officeDocument/2006/relationships/slide" Target="slides/slide89.xml"/><Relationship Id="rId75" Type="http://schemas.openxmlformats.org/officeDocument/2006/relationships/slide" Target="slides/slide88.xml"/><Relationship Id="rId74" Type="http://schemas.openxmlformats.org/officeDocument/2006/relationships/slide" Target="slides/slide87.xml"/><Relationship Id="rId73" Type="http://schemas.openxmlformats.org/officeDocument/2006/relationships/slide" Target="slides/slide86.xml"/><Relationship Id="rId72" Type="http://schemas.openxmlformats.org/officeDocument/2006/relationships/slide" Target="slides/slide85.xml"/><Relationship Id="rId71" Type="http://schemas.openxmlformats.org/officeDocument/2006/relationships/slide" Target="slides/slide84.xml"/><Relationship Id="rId70" Type="http://schemas.openxmlformats.org/officeDocument/2006/relationships/slide" Target="slides/slide83.xml"/><Relationship Id="rId7" Type="http://schemas.openxmlformats.org/officeDocument/2006/relationships/slide" Target="slides/slide12.xml"/><Relationship Id="rId69" Type="http://schemas.openxmlformats.org/officeDocument/2006/relationships/slide" Target="slides/slide82.xml"/><Relationship Id="rId68" Type="http://schemas.openxmlformats.org/officeDocument/2006/relationships/slide" Target="slides/slide81.xml"/><Relationship Id="rId67" Type="http://schemas.openxmlformats.org/officeDocument/2006/relationships/slide" Target="slides/slide80.xml"/><Relationship Id="rId66" Type="http://schemas.openxmlformats.org/officeDocument/2006/relationships/slide" Target="slides/slide79.xml"/><Relationship Id="rId65" Type="http://schemas.openxmlformats.org/officeDocument/2006/relationships/slide" Target="slides/slide77.xml"/><Relationship Id="rId64" Type="http://schemas.openxmlformats.org/officeDocument/2006/relationships/slide" Target="slides/slide76.xml"/><Relationship Id="rId63" Type="http://schemas.openxmlformats.org/officeDocument/2006/relationships/slide" Target="slides/slide75.xml"/><Relationship Id="rId62" Type="http://schemas.openxmlformats.org/officeDocument/2006/relationships/slide" Target="slides/slide74.xml"/><Relationship Id="rId61" Type="http://schemas.openxmlformats.org/officeDocument/2006/relationships/slide" Target="slides/slide73.xml"/><Relationship Id="rId60" Type="http://schemas.openxmlformats.org/officeDocument/2006/relationships/slide" Target="slides/slide71.xml"/><Relationship Id="rId6" Type="http://schemas.openxmlformats.org/officeDocument/2006/relationships/slide" Target="slides/slide7.xml"/><Relationship Id="rId59" Type="http://schemas.openxmlformats.org/officeDocument/2006/relationships/slide" Target="slides/slide70.xml"/><Relationship Id="rId58" Type="http://schemas.openxmlformats.org/officeDocument/2006/relationships/slide" Target="slides/slide68.xml"/><Relationship Id="rId57" Type="http://schemas.openxmlformats.org/officeDocument/2006/relationships/slide" Target="slides/slide67.xml"/><Relationship Id="rId56" Type="http://schemas.openxmlformats.org/officeDocument/2006/relationships/slide" Target="slides/slide66.xml"/><Relationship Id="rId55" Type="http://schemas.openxmlformats.org/officeDocument/2006/relationships/slide" Target="slides/slide65.xml"/><Relationship Id="rId54" Type="http://schemas.openxmlformats.org/officeDocument/2006/relationships/slide" Target="slides/slide64.xml"/><Relationship Id="rId53" Type="http://schemas.openxmlformats.org/officeDocument/2006/relationships/slide" Target="slides/slide63.xml"/><Relationship Id="rId52" Type="http://schemas.openxmlformats.org/officeDocument/2006/relationships/slide" Target="slides/slide61.xml"/><Relationship Id="rId51" Type="http://schemas.openxmlformats.org/officeDocument/2006/relationships/slide" Target="slides/slide60.xml"/><Relationship Id="rId50" Type="http://schemas.openxmlformats.org/officeDocument/2006/relationships/slide" Target="slides/slide59.xml"/><Relationship Id="rId5" Type="http://schemas.openxmlformats.org/officeDocument/2006/relationships/slide" Target="slides/slide6.xml"/><Relationship Id="rId49" Type="http://schemas.openxmlformats.org/officeDocument/2006/relationships/slide" Target="slides/slide58.xml"/><Relationship Id="rId48" Type="http://schemas.openxmlformats.org/officeDocument/2006/relationships/slide" Target="slides/slide56.xml"/><Relationship Id="rId47" Type="http://schemas.openxmlformats.org/officeDocument/2006/relationships/slide" Target="slides/slide55.xml"/><Relationship Id="rId46" Type="http://schemas.openxmlformats.org/officeDocument/2006/relationships/slide" Target="slides/slide54.xml"/><Relationship Id="rId45" Type="http://schemas.openxmlformats.org/officeDocument/2006/relationships/slide" Target="slides/slide53.xml"/><Relationship Id="rId44" Type="http://schemas.openxmlformats.org/officeDocument/2006/relationships/slide" Target="slides/slide52.xml"/><Relationship Id="rId43" Type="http://schemas.openxmlformats.org/officeDocument/2006/relationships/slide" Target="slides/slide51.xml"/><Relationship Id="rId42" Type="http://schemas.openxmlformats.org/officeDocument/2006/relationships/slide" Target="slides/slide50.xml"/><Relationship Id="rId41" Type="http://schemas.openxmlformats.org/officeDocument/2006/relationships/slide" Target="slides/slide49.xml"/><Relationship Id="rId40" Type="http://schemas.openxmlformats.org/officeDocument/2006/relationships/slide" Target="slides/slide48.xml"/><Relationship Id="rId4" Type="http://schemas.openxmlformats.org/officeDocument/2006/relationships/slide" Target="slides/slide5.xml"/><Relationship Id="rId39" Type="http://schemas.openxmlformats.org/officeDocument/2006/relationships/slide" Target="slides/slide47.xml"/><Relationship Id="rId38" Type="http://schemas.openxmlformats.org/officeDocument/2006/relationships/slide" Target="slides/slide46.xml"/><Relationship Id="rId37" Type="http://schemas.openxmlformats.org/officeDocument/2006/relationships/slide" Target="slides/slide45.xml"/><Relationship Id="rId36" Type="http://schemas.openxmlformats.org/officeDocument/2006/relationships/slide" Target="slides/slide44.xml"/><Relationship Id="rId35" Type="http://schemas.openxmlformats.org/officeDocument/2006/relationships/slide" Target="slides/slide43.xml"/><Relationship Id="rId34" Type="http://schemas.openxmlformats.org/officeDocument/2006/relationships/slide" Target="slides/slide42.xml"/><Relationship Id="rId33" Type="http://schemas.openxmlformats.org/officeDocument/2006/relationships/slide" Target="slides/slide41.xml"/><Relationship Id="rId32" Type="http://schemas.openxmlformats.org/officeDocument/2006/relationships/slide" Target="slides/slide40.xml"/><Relationship Id="rId31" Type="http://schemas.openxmlformats.org/officeDocument/2006/relationships/slide" Target="slides/slide39.xml"/><Relationship Id="rId30" Type="http://schemas.openxmlformats.org/officeDocument/2006/relationships/slide" Target="slides/slide37.xml"/><Relationship Id="rId3" Type="http://schemas.openxmlformats.org/officeDocument/2006/relationships/slide" Target="slides/slide3.xml"/><Relationship Id="rId29" Type="http://schemas.openxmlformats.org/officeDocument/2006/relationships/slide" Target="slides/slide36.xml"/><Relationship Id="rId28" Type="http://schemas.openxmlformats.org/officeDocument/2006/relationships/slide" Target="slides/slide35.xml"/><Relationship Id="rId27" Type="http://schemas.openxmlformats.org/officeDocument/2006/relationships/slide" Target="slides/slide34.xml"/><Relationship Id="rId26" Type="http://schemas.openxmlformats.org/officeDocument/2006/relationships/slide" Target="slides/slide33.xml"/><Relationship Id="rId25" Type="http://schemas.openxmlformats.org/officeDocument/2006/relationships/slide" Target="slides/slide32.xml"/><Relationship Id="rId24" Type="http://schemas.openxmlformats.org/officeDocument/2006/relationships/slide" Target="slides/slide30.xml"/><Relationship Id="rId23" Type="http://schemas.openxmlformats.org/officeDocument/2006/relationships/slide" Target="slides/slide29.xml"/><Relationship Id="rId22" Type="http://schemas.openxmlformats.org/officeDocument/2006/relationships/slide" Target="slides/slide28.xml"/><Relationship Id="rId21" Type="http://schemas.openxmlformats.org/officeDocument/2006/relationships/slide" Target="slides/slide27.xml"/><Relationship Id="rId20" Type="http://schemas.openxmlformats.org/officeDocument/2006/relationships/slide" Target="slides/slide26.xml"/><Relationship Id="rId2" Type="http://schemas.openxmlformats.org/officeDocument/2006/relationships/slide" Target="slides/slide2.xml"/><Relationship Id="rId19" Type="http://schemas.openxmlformats.org/officeDocument/2006/relationships/slide" Target="slides/slide25.xml"/><Relationship Id="rId18" Type="http://schemas.openxmlformats.org/officeDocument/2006/relationships/slide" Target="slides/slide24.xml"/><Relationship Id="rId17" Type="http://schemas.openxmlformats.org/officeDocument/2006/relationships/slide" Target="slides/slide23.xml"/><Relationship Id="rId16" Type="http://schemas.openxmlformats.org/officeDocument/2006/relationships/slide" Target="slides/slide22.xml"/><Relationship Id="rId15" Type="http://schemas.openxmlformats.org/officeDocument/2006/relationships/slide" Target="slides/slide21.xml"/><Relationship Id="rId14" Type="http://schemas.openxmlformats.org/officeDocument/2006/relationships/slide" Target="slides/slide20.xml"/><Relationship Id="rId13" Type="http://schemas.openxmlformats.org/officeDocument/2006/relationships/slide" Target="slides/slide19.xml"/><Relationship Id="rId12" Type="http://schemas.openxmlformats.org/officeDocument/2006/relationships/slide" Target="slides/slide18.xml"/><Relationship Id="rId11" Type="http://schemas.openxmlformats.org/officeDocument/2006/relationships/slide" Target="slides/slide17.xml"/><Relationship Id="rId108" Type="http://schemas.openxmlformats.org/officeDocument/2006/relationships/slide" Target="slides/slide123.xml"/><Relationship Id="rId107" Type="http://schemas.openxmlformats.org/officeDocument/2006/relationships/slide" Target="slides/slide122.xml"/><Relationship Id="rId106" Type="http://schemas.openxmlformats.org/officeDocument/2006/relationships/slide" Target="slides/slide121.xml"/><Relationship Id="rId105" Type="http://schemas.openxmlformats.org/officeDocument/2006/relationships/slide" Target="slides/slide120.xml"/><Relationship Id="rId104" Type="http://schemas.openxmlformats.org/officeDocument/2006/relationships/slide" Target="slides/slide119.xml"/><Relationship Id="rId103" Type="http://schemas.openxmlformats.org/officeDocument/2006/relationships/slide" Target="slides/slide118.xml"/><Relationship Id="rId102" Type="http://schemas.openxmlformats.org/officeDocument/2006/relationships/slide" Target="slides/slide117.xml"/><Relationship Id="rId101" Type="http://schemas.openxmlformats.org/officeDocument/2006/relationships/slide" Target="slides/slide116.xml"/><Relationship Id="rId100" Type="http://schemas.openxmlformats.org/officeDocument/2006/relationships/slide" Target="slides/slide115.xml"/><Relationship Id="rId10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F7FEB05-C607-4EB2-8C67-81FD4BF586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1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9D37A5E-5B01-4D47-A4B6-D2F3399C36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fffffffffffff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711B3B-87E9-4C00-9609-7C08318B3E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711B3B-87E9-4C00-9609-7C08318B3E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The period of valid use of the private key may be different from the certified validity of the public key as indicated by the certificate validity period.</a:t>
            </a:r>
            <a:endParaRPr lang="en-US" altLang="zh-CN" sz="1200" b="0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/>
              <a:t>The private key usage period extension allows the certificate issuer  to specify a different validity period for the private key than the</a:t>
            </a:r>
            <a:endParaRPr lang="en-US" altLang="zh-CN" dirty="0" smtClean="0"/>
          </a:p>
          <a:p>
            <a:r>
              <a:rPr lang="en-US" altLang="zh-CN" dirty="0" smtClean="0"/>
              <a:t> certificate. This extension is intended for use with digital  signature keys.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711B3B-87E9-4C00-9609-7C08318B3E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The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minimum 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field specifies the upper bound of the area within the </a:t>
            </a:r>
            <a:r>
              <a:rPr lang="en-US" altLang="zh-CN" sz="1200" b="0" i="0" u="none" strike="noStrike" baseline="0" dirty="0" err="1" smtClean="0">
                <a:latin typeface="Times New Roman" panose="02020603050405020304" pitchFamily="18" charset="0"/>
              </a:rPr>
              <a:t>subtree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. All names whose final name component is</a:t>
            </a:r>
            <a:endParaRPr lang="en-US" altLang="zh-CN" sz="1200" b="0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above the level specified are not contained within the area. A value of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minimum 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equal to zero (the default) corresponds</a:t>
            </a:r>
            <a:endParaRPr lang="en-US" altLang="zh-CN" sz="1200" b="0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to the base, i.e., the top node of the </a:t>
            </a:r>
            <a:r>
              <a:rPr lang="en-US" altLang="zh-CN" sz="1200" b="0" i="0" u="none" strike="noStrike" baseline="0" dirty="0" err="1" smtClean="0">
                <a:latin typeface="Times New Roman" panose="02020603050405020304" pitchFamily="18" charset="0"/>
              </a:rPr>
              <a:t>subtree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. For example, if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minimum 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is set to one, then the </a:t>
            </a:r>
            <a:r>
              <a:rPr lang="en-US" altLang="zh-CN" sz="1200" b="0" i="0" u="none" strike="noStrike" baseline="0" dirty="0" err="1" smtClean="0">
                <a:latin typeface="Times New Roman" panose="02020603050405020304" pitchFamily="18" charset="0"/>
              </a:rPr>
              <a:t>subtree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 excludes the base</a:t>
            </a:r>
            <a:endParaRPr lang="en-US" altLang="zh-CN" sz="1200" b="0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</a:rPr>
              <a:t>node but includes subordinate nodes.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证书链上相关证书的限定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对证书链上的证书的限定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GeneralNames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相对于证书中的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格式有更灵活的表达方式。</a:t>
            </a:r>
            <a:endParaRPr lang="zh-CN" altLang="en-US" baseline="0" dirty="0" smtClean="0"/>
          </a:p>
          <a:p>
            <a:endParaRPr lang="zh-CN" altLang="en-US" dirty="0"/>
          </a:p>
          <a:p>
            <a:r>
              <a:rPr lang="en-US" altLang="zh-CN" dirty="0"/>
              <a:t>ffffffffffffffffff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D37A5E-5B01-4D47-A4B6-D2F3399C36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ffffffffffffffffff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fffffffffff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85975-4590-49C0-8626-97F33AE54455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19AA9-E42E-4AFF-A878-C8204238B82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l"/>
              <a:defRPr sz="28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8A88F-BA04-4140-95CC-42519426FDED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20BDB-47ED-4C88-B22F-1517AE208E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1ABA1-80D5-4A89-BEA1-8F7D9B0226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28D7-5873-4908-8E63-A6EF5AA4754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FF490-4BB2-4F76-8572-2EF9EE61B52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9AC38A-7DD7-4ECA-8884-0995794A64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0927-1542-453F-8A70-E926B7C807D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oleObject" Target="../embeddings/oleObject28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29.bin"/></Relationships>
</file>

<file path=ppt/slides/_rels/slide10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oleObject" Target="../embeddings/oleObject30.bin"/></Relationships>
</file>

<file path=ppt/slides/_rels/slide10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8.png"/><Relationship Id="rId1" Type="http://schemas.openxmlformats.org/officeDocument/2006/relationships/oleObject" Target="../embeddings/oleObject3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s.ac.cn/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oleObject" Target="../embeddings/oleObject34.bin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oleObject" Target="../embeddings/oleObject35.bin"/></Relationships>
</file>

<file path=ppt/slides/_rels/slide1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oleObject" Target="../embeddings/oleObject36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oleObject" Target="../embeddings/oleObject37.bin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oleObject" Target="../embeddings/oleObject38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oid-info.com/cgi-bin/display?oid=2.5.29&amp;a=display" TargetMode="External"/><Relationship Id="rId2" Type="http://schemas.openxmlformats.org/officeDocument/2006/relationships/image" Target="../media/image7.png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oleObject" Target="../embeddings/oleObject18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oleObject" Target="../embeddings/oleObject19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oleObject" Target="../embeddings/oleObject20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1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oleObject" Target="../embeddings/oleObject22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GI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oleObject" Target="../embeddings/oleObject23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oid-info.com/basic-search.htm" TargetMode="External"/><Relationship Id="rId1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24.bin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oleObject" Target="../embeddings/oleObject25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oleObject" Target="../embeddings/oleObject26.bin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oleObject" Target="../embeddings/oleObject27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PKI</a:t>
            </a:r>
            <a:r>
              <a:rPr lang="zh-CN" altLang="en-US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技术</a:t>
            </a:r>
            <a:r>
              <a:rPr lang="en-US" altLang="zh-CN" sz="54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-</a:t>
            </a:r>
            <a:r>
              <a:rPr lang="zh-CN" altLang="en-US" sz="5400" dirty="0">
                <a:ea typeface="宋体" pitchFamily="2" charset="-122"/>
              </a:rPr>
              <a:t>证书扩展</a:t>
            </a:r>
            <a:br>
              <a:rPr lang="en-US" altLang="zh-CN" sz="5400" dirty="0" smtClean="0">
                <a:ea typeface="宋体" pitchFamily="2" charset="-122"/>
              </a:rPr>
            </a:br>
            <a:r>
              <a:rPr lang="zh-CN" altLang="en-US" sz="4800" dirty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网络认证</a:t>
            </a:r>
            <a:r>
              <a:rPr lang="zh-CN" altLang="en-US" sz="4800" dirty="0" smtClean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技术</a:t>
            </a:r>
            <a:br>
              <a:rPr lang="en-US" altLang="zh-CN" sz="5400" dirty="0" smtClean="0">
                <a:ea typeface="宋体" pitchFamily="2" charset="-122"/>
              </a:rPr>
            </a:br>
            <a:endParaRPr lang="zh-CN" altLang="en-US" sz="5400" dirty="0" smtClean="0">
              <a:ea typeface="宋体" pitchFamily="2" charset="-122"/>
            </a:endParaRPr>
          </a:p>
        </p:txBody>
      </p:sp>
      <p:sp>
        <p:nvSpPr>
          <p:cNvPr id="6031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1912743"/>
            <a:ext cx="6141111" cy="44635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证书扩展和</a:t>
            </a:r>
            <a:r>
              <a:rPr lang="en-US" altLang="zh-CN" dirty="0">
                <a:ea typeface="宋体" pitchFamily="2" charset="-122"/>
              </a:rPr>
              <a:t>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95" y="2132856"/>
            <a:ext cx="2884945" cy="4023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我国</a:t>
            </a:r>
            <a:r>
              <a:rPr lang="en-US" altLang="zh-CN" sz="2400" dirty="0"/>
              <a:t>OID</a:t>
            </a:r>
            <a:r>
              <a:rPr lang="zh-CN" altLang="en-US" sz="2400" dirty="0"/>
              <a:t>注册</a:t>
            </a:r>
            <a:r>
              <a:rPr lang="zh-CN" altLang="en-US" sz="2400" dirty="0" smtClean="0"/>
              <a:t>中心负责</a:t>
            </a:r>
            <a:r>
              <a:rPr lang="zh-CN" altLang="en-US" sz="2400" dirty="0"/>
              <a:t>全球唯一标识符</a:t>
            </a:r>
            <a:r>
              <a:rPr lang="en-US" altLang="zh-CN" sz="2400" dirty="0"/>
              <a:t>OID</a:t>
            </a:r>
            <a:r>
              <a:rPr lang="zh-CN" altLang="en-US" sz="2400" dirty="0"/>
              <a:t>中国</a:t>
            </a:r>
            <a:r>
              <a:rPr lang="zh-CN" altLang="en-US" sz="2400" dirty="0" smtClean="0"/>
              <a:t>分支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注册、</a:t>
            </a:r>
            <a:r>
              <a:rPr lang="zh-CN" altLang="en-US" sz="2400" dirty="0"/>
              <a:t>解析、管理以及国际</a:t>
            </a:r>
            <a:r>
              <a:rPr lang="zh-CN" altLang="en-US" sz="2400" dirty="0" smtClean="0"/>
              <a:t>备案</a:t>
            </a:r>
            <a:endParaRPr lang="en-US" altLang="zh-CN" sz="2400" dirty="0" smtClean="0"/>
          </a:p>
          <a:p>
            <a:pPr lvl="2"/>
            <a:r>
              <a:rPr lang="en-US" altLang="zh-CN" sz="1800" dirty="0" smtClean="0"/>
              <a:t>1.2.156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ISO.member.china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2.16.156</a:t>
            </a:r>
            <a:r>
              <a:rPr lang="zh-CN" altLang="en-US" sz="1800" dirty="0"/>
              <a:t>（</a:t>
            </a:r>
            <a:r>
              <a:rPr lang="en-US" altLang="zh-CN" sz="1800" dirty="0"/>
              <a:t>ISO-</a:t>
            </a:r>
            <a:r>
              <a:rPr lang="en-US" altLang="zh-CN" sz="1800" dirty="0" err="1"/>
              <a:t>ITU.member.china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3992F8-9F48-451A-88D5-88A4A63CEA3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24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Mappings</a:t>
            </a:r>
            <a:r>
              <a:rPr lang="zh-CN" altLang="en-US" smtClean="0">
                <a:ea typeface="宋体" pitchFamily="2" charset="-122"/>
              </a:rPr>
              <a:t>的表示方式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24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对于交叉证书，</a:t>
            </a:r>
            <a:r>
              <a:rPr lang="en-US" altLang="zh-CN" smtClean="0">
                <a:ea typeface="宋体" pitchFamily="2" charset="-122"/>
              </a:rPr>
              <a:t>Issuer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Subject</a:t>
            </a:r>
            <a:r>
              <a:rPr lang="zh-CN" altLang="en-US" smtClean="0">
                <a:ea typeface="宋体" pitchFamily="2" charset="-122"/>
              </a:rPr>
              <a:t>其实都是</a:t>
            </a:r>
            <a:r>
              <a:rPr lang="en-US" altLang="zh-CN" smtClean="0">
                <a:ea typeface="宋体" pitchFamily="2" charset="-122"/>
              </a:rPr>
              <a:t>CA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策略映射的形式是：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Subject CA</a:t>
            </a:r>
            <a:r>
              <a:rPr lang="zh-CN" altLang="en-US" smtClean="0">
                <a:ea typeface="宋体" pitchFamily="2" charset="-122"/>
              </a:rPr>
              <a:t>的某个</a:t>
            </a:r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相当于</a:t>
            </a:r>
            <a:r>
              <a:rPr lang="en-US" altLang="zh-CN" smtClean="0">
                <a:ea typeface="宋体" pitchFamily="2" charset="-122"/>
              </a:rPr>
              <a:t>Issuer CA</a:t>
            </a:r>
            <a:r>
              <a:rPr lang="zh-CN" altLang="en-US" smtClean="0">
                <a:ea typeface="宋体" pitchFamily="2" charset="-122"/>
              </a:rPr>
              <a:t>的某个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395536" y="4077072"/>
          <a:ext cx="8180763" cy="148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50" name="位图图像" r:id="rId1" imgW="5924550" imgH="1076325" progId="PBrush">
                  <p:embed/>
                </p:oleObj>
              </mc:Choice>
              <mc:Fallback>
                <p:oleObj name="位图图像" r:id="rId1" imgW="5924550" imgH="1076325" progId="PBrush">
                  <p:embed/>
                  <p:pic>
                    <p:nvPicPr>
                      <p:cNvPr id="0" name="图片 763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7072"/>
                        <a:ext cx="8180763" cy="1486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050680-9A5C-4C72-BE6D-99DD5C98D5D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证书扩展13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Constraints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FCC5E-4A6F-4843-BC04-5F7974D666B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策略映射带来的问题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当交叉认证比较多的时候，经过了层层的策略映射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不应该支持无限制的策略映射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因为策略映射是“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约等于</a:t>
            </a:r>
            <a:r>
              <a:rPr lang="en-US" altLang="zh-CN" dirty="0" smtClean="0">
                <a:ea typeface="宋体" pitchFamily="2" charset="-122"/>
              </a:rPr>
              <a:t>B”，</a:t>
            </a:r>
            <a:r>
              <a:rPr lang="zh-CN" altLang="en-US" dirty="0" smtClean="0">
                <a:ea typeface="宋体" pitchFamily="2" charset="-122"/>
              </a:rPr>
              <a:t>经过了多次的“约等于”，就可能是完全不相等的2个</a:t>
            </a:r>
            <a:r>
              <a:rPr lang="en-US" altLang="zh-CN" dirty="0" smtClean="0">
                <a:ea typeface="宋体" pitchFamily="2" charset="-122"/>
              </a:rPr>
              <a:t>CP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有时候，必须进行限制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不能无限次数地进行映射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3743B2-DA1A-4BEA-A96B-A4900BE417C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Constraints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对于证书认证路径的策略映射过程中，有关</a:t>
            </a:r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的处理，进行限制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给出2个数值，分别是：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N：</a:t>
            </a:r>
            <a:r>
              <a:rPr lang="zh-CN" altLang="en-US" smtClean="0">
                <a:ea typeface="宋体" pitchFamily="2" charset="-122"/>
              </a:rPr>
              <a:t>在</a:t>
            </a:r>
            <a:r>
              <a:rPr lang="en-US" altLang="zh-CN" smtClean="0">
                <a:ea typeface="宋体" pitchFamily="2" charset="-122"/>
              </a:rPr>
              <a:t>N</a:t>
            </a:r>
            <a:r>
              <a:rPr lang="zh-CN" altLang="en-US" smtClean="0">
                <a:ea typeface="宋体" pitchFamily="2" charset="-122"/>
              </a:rPr>
              <a:t>个证书后，不允许再进行策略映射</a:t>
            </a:r>
            <a:endParaRPr lang="zh-CN" altLang="en-US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认为是碰到了不认识的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M：</a:t>
            </a:r>
            <a:r>
              <a:rPr lang="zh-CN" altLang="en-US" smtClean="0">
                <a:ea typeface="宋体" pitchFamily="2" charset="-122"/>
              </a:rPr>
              <a:t>在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zh-CN" altLang="en-US" smtClean="0">
                <a:ea typeface="宋体" pitchFamily="2" charset="-122"/>
              </a:rPr>
              <a:t>个证书后，就必须要有认识的、明确的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en-US" altLang="zh-CN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才能认为该证书是有效的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E19D3A-303D-42EB-8414-D61127258F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31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策略限制扩展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314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仅仅是用于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描述如下：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0" y="3717925"/>
          <a:ext cx="91440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74" name="位图图像" r:id="rId1" imgW="6467475" imgH="1209675" progId="PBrush">
                  <p:embed/>
                </p:oleObj>
              </mc:Choice>
              <mc:Fallback>
                <p:oleObj name="位图图像" r:id="rId1" imgW="6467475" imgH="1209675" progId="PBrush">
                  <p:embed/>
                  <p:pic>
                    <p:nvPicPr>
                      <p:cNvPr id="0" name="图片 764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7925"/>
                        <a:ext cx="914400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DC459B-0FD9-4288-A371-EA8116E3252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33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策略限制的使用（例）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335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inhibitPolicyMapping</a:t>
            </a:r>
            <a:r>
              <a:rPr lang="en-US" altLang="zh-CN" dirty="0" smtClean="0">
                <a:ea typeface="宋体" pitchFamily="2" charset="-122"/>
              </a:rPr>
              <a:t> = 1，</a:t>
            </a:r>
            <a:r>
              <a:rPr lang="zh-CN" altLang="en-US" dirty="0" smtClean="0">
                <a:ea typeface="宋体" pitchFamily="2" charset="-122"/>
              </a:rPr>
              <a:t>则：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914400" y="2628900"/>
          <a:ext cx="563880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00" name="位图图像" r:id="rId1" imgW="3171825" imgH="2238375" progId="PBrush">
                  <p:embed/>
                </p:oleObj>
              </mc:Choice>
              <mc:Fallback>
                <p:oleObj name="位图图像" r:id="rId1" imgW="3171825" imgH="2238375" progId="PBrush">
                  <p:embed/>
                  <p:pic>
                    <p:nvPicPr>
                      <p:cNvPr id="0" name="图片 765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28900"/>
                        <a:ext cx="5638800" cy="397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B9A1B0-3F10-4BFA-BDEF-1235448B31B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85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策略限制的使用（例）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85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宋体" pitchFamily="2" charset="-122"/>
              </a:rPr>
              <a:t>如下图：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Acceptable</a:t>
            </a:r>
            <a:r>
              <a:rPr lang="zh-CN" altLang="en-US" sz="2000" dirty="0" smtClean="0">
                <a:ea typeface="宋体" pitchFamily="2" charset="-122"/>
              </a:rPr>
              <a:t>的证书策略是指认识的、或者是映射后认识的证书策略</a:t>
            </a:r>
            <a:endParaRPr lang="zh-CN" altLang="en-US" sz="2000" dirty="0" smtClean="0">
              <a:ea typeface="宋体" pitchFamily="2" charset="-122"/>
            </a:endParaRPr>
          </a:p>
        </p:txBody>
      </p:sp>
      <p:graphicFrame>
        <p:nvGraphicFramePr>
          <p:cNvPr id="578565" name="Object 5"/>
          <p:cNvGraphicFramePr>
            <a:graphicFrameLocks noChangeAspect="1"/>
          </p:cNvGraphicFramePr>
          <p:nvPr/>
        </p:nvGraphicFramePr>
        <p:xfrm>
          <a:off x="2590800" y="2895600"/>
          <a:ext cx="30972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68" name="位图图像" r:id="rId1" imgW="1809750" imgH="2314575" progId="PBrush">
                  <p:embed/>
                </p:oleObj>
              </mc:Choice>
              <mc:Fallback>
                <p:oleObj name="位图图像" r:id="rId1" imgW="1809750" imgH="2314575" progId="PBrush">
                  <p:embed/>
                  <p:pic>
                    <p:nvPicPr>
                      <p:cNvPr id="0" name="图片 767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30972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66" name="Object 6"/>
          <p:cNvGraphicFramePr>
            <a:graphicFrameLocks noChangeAspect="1"/>
          </p:cNvGraphicFramePr>
          <p:nvPr/>
        </p:nvGraphicFramePr>
        <p:xfrm>
          <a:off x="6046788" y="2895600"/>
          <a:ext cx="30972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69" name="位图图像" r:id="rId3" imgW="1809750" imgH="2314575" progId="PBrush">
                  <p:embed/>
                </p:oleObj>
              </mc:Choice>
              <mc:Fallback>
                <p:oleObj name="位图图像" r:id="rId3" imgW="1809750" imgH="2314575" progId="PBrush">
                  <p:embed/>
                  <p:pic>
                    <p:nvPicPr>
                      <p:cNvPr id="0" name="图片 767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2895600"/>
                        <a:ext cx="30972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AA001-F9EC-41A1-821B-3422475641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证书扩展14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Extended Key Usage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83B22-977B-4C0B-889D-F9055719696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 Usage</a:t>
            </a:r>
            <a:r>
              <a:rPr lang="zh-CN" altLang="en-US" smtClean="0">
                <a:ea typeface="宋体" pitchFamily="2" charset="-122"/>
              </a:rPr>
              <a:t>的局限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我们在前面提到了</a:t>
            </a:r>
            <a:r>
              <a:rPr lang="en-US" altLang="zh-CN" smtClean="0">
                <a:ea typeface="宋体" pitchFamily="2" charset="-122"/>
              </a:rPr>
              <a:t>Key Usage，</a:t>
            </a:r>
            <a:r>
              <a:rPr lang="zh-CN" altLang="en-US" smtClean="0">
                <a:ea typeface="宋体" pitchFamily="2" charset="-122"/>
              </a:rPr>
              <a:t>对于密钥用途进行了限制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但是， </a:t>
            </a:r>
            <a:r>
              <a:rPr lang="en-US" altLang="zh-CN" smtClean="0">
                <a:ea typeface="宋体" pitchFamily="2" charset="-122"/>
              </a:rPr>
              <a:t>Key Usage</a:t>
            </a:r>
            <a:r>
              <a:rPr lang="zh-CN" altLang="en-US" smtClean="0">
                <a:ea typeface="宋体" pitchFamily="2" charset="-122"/>
              </a:rPr>
              <a:t>中，可以区分的用途太宽泛了，不够具体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能否具体到：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用于</a:t>
            </a:r>
            <a:r>
              <a:rPr lang="en-US" altLang="zh-CN" smtClean="0">
                <a:ea typeface="宋体" pitchFamily="2" charset="-122"/>
              </a:rPr>
              <a:t>TSA、</a:t>
            </a:r>
            <a:r>
              <a:rPr lang="zh-CN" altLang="en-US" smtClean="0">
                <a:ea typeface="宋体" pitchFamily="2" charset="-122"/>
              </a:rPr>
              <a:t>用于登录银行系统、用于上</a:t>
            </a:r>
            <a:r>
              <a:rPr lang="en-US" altLang="zh-CN" smtClean="0">
                <a:ea typeface="宋体" pitchFamily="2" charset="-122"/>
              </a:rPr>
              <a:t>BBS、</a:t>
            </a:r>
            <a:r>
              <a:rPr lang="zh-CN" altLang="en-US" smtClean="0">
                <a:ea typeface="宋体" pitchFamily="2" charset="-122"/>
              </a:rPr>
              <a:t>用于选课等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应用系统存在着这样的需求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89A77-0E04-4990-A8AF-928AD2BFAF7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34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Extended Key Usage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345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以</a:t>
            </a:r>
            <a:r>
              <a:rPr lang="en-US" altLang="zh-CN" smtClean="0">
                <a:ea typeface="宋体" pitchFamily="2" charset="-122"/>
              </a:rPr>
              <a:t>OID</a:t>
            </a:r>
            <a:r>
              <a:rPr lang="zh-CN" altLang="en-US" smtClean="0">
                <a:ea typeface="宋体" pitchFamily="2" charset="-122"/>
              </a:rPr>
              <a:t>的形式，给出了证书/密钥可用的用途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描述如下：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34532" name="Object 4"/>
          <p:cNvGraphicFramePr>
            <a:graphicFrameLocks noChangeAspect="1"/>
          </p:cNvGraphicFramePr>
          <p:nvPr/>
        </p:nvGraphicFramePr>
        <p:xfrm>
          <a:off x="508659" y="4437112"/>
          <a:ext cx="8172400" cy="101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6" name="位图图像" r:id="rId1" imgW="6438900" imgH="800100" progId="PBrush">
                  <p:embed/>
                </p:oleObj>
              </mc:Choice>
              <mc:Fallback>
                <p:oleObj name="位图图像" r:id="rId1" imgW="6438900" imgH="800100" progId="PBrush">
                  <p:embed/>
                  <p:pic>
                    <p:nvPicPr>
                      <p:cNvPr id="0" name="图片 768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9" y="4437112"/>
                        <a:ext cx="8172400" cy="101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扩展使用中的问题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应用</a:t>
            </a:r>
            <a:r>
              <a:rPr lang="zh-CN" altLang="en-US" dirty="0">
                <a:ea typeface="宋体" pitchFamily="2" charset="-122"/>
              </a:rPr>
              <a:t>系统在使用证书时，如果碰到了不认识的扩展（不知道如何去解码），应该如何处理？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忽略该扩展？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其他的信息仍然可以正确解码（例如公钥、</a:t>
            </a:r>
            <a:r>
              <a:rPr lang="en-US" altLang="zh-CN" dirty="0">
                <a:ea typeface="宋体" pitchFamily="2" charset="-122"/>
              </a:rPr>
              <a:t>Subject DN</a:t>
            </a:r>
            <a:r>
              <a:rPr lang="zh-CN" altLang="en-US" dirty="0">
                <a:ea typeface="宋体" pitchFamily="2" charset="-122"/>
              </a:rPr>
              <a:t>等等）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或者认为该证书就是格式错误，非法证书？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74846" y="4653136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extnID</a:t>
            </a:r>
            <a:r>
              <a:rPr lang="en-US" altLang="zh-CN" sz="2000" dirty="0" smtClean="0">
                <a:solidFill>
                  <a:srgbClr val="FF0000"/>
                </a:solidFill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</a:rPr>
              <a:t>OBJECT  IDENTIFIER,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F12EF-ED87-4D0D-95EE-D0DCF7FA6B6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实例1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anyExtendedKeyUsage</a:t>
            </a:r>
            <a:r>
              <a:rPr lang="zh-CN" altLang="en-US" sz="2400" smtClean="0">
                <a:ea typeface="宋体" pitchFamily="2" charset="-122"/>
              </a:rPr>
              <a:t>任意用途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itchFamily="2" charset="-122"/>
              </a:rPr>
              <a:t>2.5.29.37.0</a:t>
            </a:r>
            <a:endParaRPr lang="zh-CN" altLang="en-US" sz="20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id-kp-serverAuth SSL</a:t>
            </a:r>
            <a:r>
              <a:rPr lang="zh-CN" altLang="en-US" sz="2400" smtClean="0">
                <a:ea typeface="宋体" pitchFamily="2" charset="-122"/>
              </a:rPr>
              <a:t>的服务器认证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1.3.6.1.5.5.7.3.1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id-kp-clientAuth SSL</a:t>
            </a:r>
            <a:r>
              <a:rPr lang="zh-CN" altLang="en-US" sz="2400" smtClean="0">
                <a:ea typeface="宋体" pitchFamily="2" charset="-122"/>
              </a:rPr>
              <a:t>的客户端认证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1.3.6.1.5.5.7.3.2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id-kp-codeSigning </a:t>
            </a:r>
            <a:r>
              <a:rPr lang="zh-CN" altLang="en-US" sz="2400" smtClean="0">
                <a:ea typeface="宋体" pitchFamily="2" charset="-122"/>
              </a:rPr>
              <a:t>代码签名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1.3.6.1.5.5.7.3.3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id-kp-emailProtection </a:t>
            </a:r>
            <a:r>
              <a:rPr lang="zh-CN" altLang="en-US" sz="2400" smtClean="0">
                <a:ea typeface="宋体" pitchFamily="2" charset="-122"/>
              </a:rPr>
              <a:t>电子邮件的加解密、签名等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1.3.6.1.5.5.7.3.4</a:t>
            </a:r>
            <a:endParaRPr lang="en-US" altLang="zh-CN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E1C93-A1CF-4FAB-9B83-CA15587DFA9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宋体" pitchFamily="2" charset="-122"/>
              </a:rPr>
              <a:t>实例2</a:t>
            </a:r>
            <a:endParaRPr lang="zh-CN" altLang="en-US" sz="4000" smtClean="0">
              <a:ea typeface="宋体" pitchFamily="2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id-</a:t>
            </a:r>
            <a:r>
              <a:rPr lang="en-US" altLang="zh-CN" sz="2400" dirty="0" err="1" smtClean="0">
                <a:ea typeface="宋体" pitchFamily="2" charset="-122"/>
              </a:rPr>
              <a:t>kp</a:t>
            </a:r>
            <a:r>
              <a:rPr lang="en-US" altLang="zh-CN" sz="2400" dirty="0" smtClean="0">
                <a:ea typeface="宋体" pitchFamily="2" charset="-122"/>
              </a:rPr>
              <a:t>-</a:t>
            </a:r>
            <a:r>
              <a:rPr lang="en-US" altLang="zh-CN" sz="2400" dirty="0" err="1" smtClean="0">
                <a:ea typeface="宋体" pitchFamily="2" charset="-122"/>
              </a:rPr>
              <a:t>ipsecEndSystem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1.3.6.1.5.5.7.3.5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id-</a:t>
            </a:r>
            <a:r>
              <a:rPr lang="en-US" altLang="zh-CN" sz="2400" dirty="0" err="1" smtClean="0">
                <a:ea typeface="宋体" pitchFamily="2" charset="-122"/>
              </a:rPr>
              <a:t>kp</a:t>
            </a:r>
            <a:r>
              <a:rPr lang="en-US" altLang="zh-CN" sz="2400" dirty="0" smtClean="0">
                <a:ea typeface="宋体" pitchFamily="2" charset="-122"/>
              </a:rPr>
              <a:t>-</a:t>
            </a:r>
            <a:r>
              <a:rPr lang="en-US" altLang="zh-CN" sz="2400" dirty="0" err="1" smtClean="0">
                <a:ea typeface="宋体" pitchFamily="2" charset="-122"/>
              </a:rPr>
              <a:t>ipsecTunnel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1.3.6.1.5.5.7.3.6</a:t>
            </a:r>
            <a:endParaRPr lang="zh-CN" altLang="en-US" sz="20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id-</a:t>
            </a:r>
            <a:r>
              <a:rPr lang="en-US" altLang="zh-CN" sz="2400" dirty="0" err="1" smtClean="0">
                <a:ea typeface="宋体" pitchFamily="2" charset="-122"/>
              </a:rPr>
              <a:t>kp</a:t>
            </a:r>
            <a:r>
              <a:rPr lang="en-US" altLang="zh-CN" sz="2400" dirty="0" smtClean="0">
                <a:ea typeface="宋体" pitchFamily="2" charset="-122"/>
              </a:rPr>
              <a:t>-</a:t>
            </a:r>
            <a:r>
              <a:rPr lang="en-US" altLang="zh-CN" sz="2400" dirty="0" err="1" smtClean="0">
                <a:ea typeface="宋体" pitchFamily="2" charset="-122"/>
              </a:rPr>
              <a:t>ipsecUser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1.3.6.1.5.5.7.3.7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Id-</a:t>
            </a:r>
            <a:r>
              <a:rPr lang="en-US" altLang="zh-CN" sz="2400" dirty="0" err="1" smtClean="0">
                <a:ea typeface="宋体" pitchFamily="2" charset="-122"/>
              </a:rPr>
              <a:t>kp</a:t>
            </a:r>
            <a:r>
              <a:rPr lang="en-US" altLang="zh-CN" sz="2400" dirty="0" smtClean="0">
                <a:ea typeface="宋体" pitchFamily="2" charset="-122"/>
              </a:rPr>
              <a:t>-</a:t>
            </a:r>
            <a:r>
              <a:rPr lang="en-US" altLang="zh-CN" sz="2400" dirty="0" err="1" smtClean="0">
                <a:ea typeface="宋体" pitchFamily="2" charset="-122"/>
              </a:rPr>
              <a:t>timeStamping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1.3.6.1.5.5.7.3.8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id-</a:t>
            </a:r>
            <a:r>
              <a:rPr lang="en-US" altLang="zh-CN" sz="2400" dirty="0" err="1" smtClean="0">
                <a:ea typeface="宋体" pitchFamily="2" charset="-122"/>
              </a:rPr>
              <a:t>kp</a:t>
            </a:r>
            <a:r>
              <a:rPr lang="en-US" altLang="zh-CN" sz="2400" dirty="0" smtClean="0">
                <a:ea typeface="宋体" pitchFamily="2" charset="-122"/>
              </a:rPr>
              <a:t>-</a:t>
            </a:r>
            <a:r>
              <a:rPr lang="en-US" altLang="zh-CN" sz="2400" dirty="0" err="1" smtClean="0">
                <a:ea typeface="宋体" pitchFamily="2" charset="-122"/>
              </a:rPr>
              <a:t>OCSPSigning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1.3.6.1.5.5.7.3.9</a:t>
            </a:r>
            <a:endParaRPr lang="zh-CN" altLang="en-US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60244-DB64-44C7-BA72-DF2BC9F7551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证书扩展15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CRL Distribution Points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F94EB-E190-491F-8CFA-4D35AC5A7BD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证书撤销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证书撤销状态的重要途径就是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后面有专门章节讲解证书撤销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那么，应该系统在检查证书的时候，如何才能得到合适的</a:t>
            </a:r>
            <a:r>
              <a:rPr lang="en-US" altLang="zh-CN" smtClean="0"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呢？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63F15-1D4D-4F1C-BB7C-824C9FE8263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在哪里获得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事先和应用系统约定，在××地方获取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例如，双方约定，在</a:t>
            </a:r>
            <a:r>
              <a:rPr lang="en-US" altLang="zh-CN" smtClean="0">
                <a:ea typeface="宋体" pitchFamily="2" charset="-122"/>
                <a:hlinkClick r:id="rId1"/>
              </a:rPr>
              <a:t>www.is.ac.cn</a:t>
            </a:r>
            <a:r>
              <a:rPr lang="zh-CN" altLang="en-US" smtClean="0">
                <a:ea typeface="宋体" pitchFamily="2" charset="-122"/>
              </a:rPr>
              <a:t>获取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可能会随着时间改变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域名发生变化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对所有的应用系统都要进行配置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非常麻烦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如果发生了改变，就更加麻烦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签发的证书，也有可能有不同的</a:t>
            </a:r>
            <a:r>
              <a:rPr lang="en-US" altLang="zh-CN" smtClean="0"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位置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F8EE3-C280-4C9A-A704-F008484E6E3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更好的办法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应用系统中，不知道“到哪里获取</a:t>
            </a:r>
            <a:r>
              <a:rPr lang="en-US" altLang="zh-CN" smtClean="0">
                <a:ea typeface="宋体" pitchFamily="2" charset="-122"/>
              </a:rPr>
              <a:t>CRL”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当应用系统检查证书时候，直接在证书中可以知道要去哪里获取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B4D3E-8744-42CC-9A35-B1F32599D8D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40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CRL Distribution Points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406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以证书扩展的形式，给出了“检查本证书所需要的</a:t>
            </a:r>
            <a:r>
              <a:rPr lang="en-US" altLang="zh-CN" dirty="0" smtClean="0">
                <a:ea typeface="宋体" pitchFamily="2" charset="-122"/>
              </a:rPr>
              <a:t>CRL</a:t>
            </a:r>
            <a:r>
              <a:rPr lang="zh-CN" altLang="en-US" dirty="0" smtClean="0">
                <a:ea typeface="宋体" pitchFamily="2" charset="-122"/>
              </a:rPr>
              <a:t>文件，到什么地方获取”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540676" name="Object 4"/>
          <p:cNvGraphicFramePr>
            <a:graphicFrameLocks noChangeAspect="1"/>
          </p:cNvGraphicFramePr>
          <p:nvPr/>
        </p:nvGraphicFramePr>
        <p:xfrm>
          <a:off x="0" y="3200400"/>
          <a:ext cx="91440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1" name="位图图像" r:id="rId1" imgW="7362825" imgH="2076450" progId="PBrush">
                  <p:embed/>
                </p:oleObj>
              </mc:Choice>
              <mc:Fallback>
                <p:oleObj name="位图图像" r:id="rId1" imgW="7362825" imgH="2076450" progId="PBrush">
                  <p:embed/>
                  <p:pic>
                    <p:nvPicPr>
                      <p:cNvPr id="0" name="图片 769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91440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3D127-36DE-41CA-B765-B209DE6AA72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509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CRL DP</a:t>
            </a:r>
            <a:r>
              <a:rPr lang="zh-CN" altLang="en-US" smtClean="0">
                <a:ea typeface="宋体" pitchFamily="2" charset="-122"/>
              </a:rPr>
              <a:t>中的信息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09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由多个</a:t>
            </a:r>
            <a:r>
              <a:rPr lang="en-US" altLang="zh-CN" smtClean="0">
                <a:ea typeface="宋体" pitchFamily="2" charset="-122"/>
              </a:rPr>
              <a:t>DistributionPoint</a:t>
            </a:r>
            <a:r>
              <a:rPr lang="zh-CN" altLang="en-US" smtClean="0">
                <a:ea typeface="宋体" pitchFamily="2" charset="-122"/>
              </a:rPr>
              <a:t>组成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每个</a:t>
            </a:r>
            <a:r>
              <a:rPr lang="en-US" altLang="zh-CN" smtClean="0">
                <a:ea typeface="宋体" pitchFamily="2" charset="-122"/>
              </a:rPr>
              <a:t>DistributionPoint</a:t>
            </a:r>
            <a:r>
              <a:rPr lang="zh-CN" altLang="en-US" smtClean="0">
                <a:ea typeface="宋体" pitchFamily="2" charset="-122"/>
              </a:rPr>
              <a:t>都存放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可以在多个地方存放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甚至这些</a:t>
            </a:r>
            <a:r>
              <a:rPr lang="en-US" altLang="zh-CN" smtClean="0"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是各不相同</a:t>
            </a:r>
            <a:endParaRPr lang="zh-CN" altLang="en-US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将在后面章节“证书撤消</a:t>
            </a:r>
            <a:r>
              <a:rPr lang="en-US" altLang="zh-CN" smtClean="0">
                <a:ea typeface="宋体" pitchFamily="2" charset="-122"/>
              </a:rPr>
              <a:t>”</a:t>
            </a:r>
            <a:r>
              <a:rPr lang="zh-CN" altLang="en-US" smtClean="0">
                <a:ea typeface="宋体" pitchFamily="2" charset="-122"/>
              </a:rPr>
              <a:t>详细讲解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50916" name="Object 4"/>
          <p:cNvGraphicFramePr>
            <a:graphicFrameLocks noChangeAspect="1"/>
          </p:cNvGraphicFramePr>
          <p:nvPr/>
        </p:nvGraphicFramePr>
        <p:xfrm>
          <a:off x="251520" y="4391680"/>
          <a:ext cx="8460432" cy="206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94" name="位图图像" r:id="rId1" imgW="7286625" imgH="1781175" progId="PBrush">
                  <p:embed/>
                </p:oleObj>
              </mc:Choice>
              <mc:Fallback>
                <p:oleObj name="位图图像" r:id="rId1" imgW="7286625" imgH="1781175" progId="PBrush">
                  <p:embed/>
                  <p:pic>
                    <p:nvPicPr>
                      <p:cNvPr id="0" name="图片 770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391680"/>
                        <a:ext cx="8460432" cy="2068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4A27CD-8B8D-42FD-9C04-7DD8E0EF702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529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DistributionPoint</a:t>
            </a:r>
            <a:r>
              <a:rPr lang="zh-CN" altLang="en-US" smtClean="0">
                <a:ea typeface="宋体" pitchFamily="2" charset="-122"/>
              </a:rPr>
              <a:t>的信息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29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DistributionPoint</a:t>
            </a:r>
            <a:r>
              <a:rPr lang="zh-CN" altLang="en-US" dirty="0" smtClean="0">
                <a:ea typeface="宋体" pitchFamily="2" charset="-122"/>
              </a:rPr>
              <a:t>包括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distributionPointName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获取</a:t>
            </a:r>
            <a:r>
              <a:rPr lang="en-US" altLang="zh-CN" dirty="0" smtClean="0">
                <a:ea typeface="宋体" pitchFamily="2" charset="-122"/>
              </a:rPr>
              <a:t>CRL</a:t>
            </a:r>
            <a:r>
              <a:rPr lang="zh-CN" altLang="en-US" dirty="0" smtClean="0">
                <a:ea typeface="宋体" pitchFamily="2" charset="-122"/>
              </a:rPr>
              <a:t>的地址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cRLIssuer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reasons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对该</a:t>
            </a:r>
            <a:r>
              <a:rPr lang="en-US" altLang="zh-CN" dirty="0" smtClean="0">
                <a:ea typeface="宋体" pitchFamily="2" charset="-122"/>
              </a:rPr>
              <a:t>CRL</a:t>
            </a:r>
            <a:r>
              <a:rPr lang="zh-CN" altLang="en-US" dirty="0" smtClean="0">
                <a:ea typeface="宋体" pitchFamily="2" charset="-122"/>
              </a:rPr>
              <a:t>的一些特点描述，以后讲解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不能只有</a:t>
            </a:r>
            <a:r>
              <a:rPr lang="en-US" altLang="zh-CN" dirty="0" smtClean="0">
                <a:ea typeface="宋体" pitchFamily="2" charset="-122"/>
              </a:rPr>
              <a:t>reasons</a:t>
            </a:r>
            <a:r>
              <a:rPr lang="zh-CN" altLang="en-US" dirty="0" smtClean="0">
                <a:ea typeface="宋体" pitchFamily="2" charset="-122"/>
              </a:rPr>
              <a:t>而没有其他项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323528" y="4581128"/>
          <a:ext cx="8409363" cy="200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19" name="位图图像" r:id="rId1" imgW="6362700" imgH="1514475" progId="PBrush">
                  <p:embed/>
                </p:oleObj>
              </mc:Choice>
              <mc:Fallback>
                <p:oleObj name="位图图像" r:id="rId1" imgW="6362700" imgH="1514475" progId="PBrush">
                  <p:embed/>
                  <p:pic>
                    <p:nvPicPr>
                      <p:cNvPr id="0" name="图片 771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81128"/>
                        <a:ext cx="8409363" cy="200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D5EF1-95CB-4AAA-AF23-5C135D9D881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证书扩展16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Freshest CRL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854ED-80B7-4736-B285-50C007457C5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761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扩展项的</a:t>
            </a:r>
            <a:r>
              <a:rPr lang="en-US" altLang="zh-CN" smtClean="0">
                <a:ea typeface="宋体" pitchFamily="2" charset="-122"/>
              </a:rPr>
              <a:t>Critical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761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在每个扩展项中，包括了</a:t>
            </a:r>
            <a:r>
              <a:rPr lang="en-US" altLang="zh-CN" dirty="0" smtClean="0">
                <a:ea typeface="宋体" pitchFamily="2" charset="-122"/>
              </a:rPr>
              <a:t>critical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称为扩展的关键度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TRUE：</a:t>
            </a:r>
            <a:r>
              <a:rPr lang="zh-CN" altLang="en-US" dirty="0" smtClean="0">
                <a:ea typeface="宋体" pitchFamily="2" charset="-122"/>
              </a:rPr>
              <a:t>关键扩展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FALSE：</a:t>
            </a:r>
            <a:r>
              <a:rPr lang="zh-CN" altLang="en-US" dirty="0" smtClean="0">
                <a:ea typeface="宋体" pitchFamily="2" charset="-122"/>
              </a:rPr>
              <a:t>非关键扩展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用于辅助</a:t>
            </a:r>
            <a:r>
              <a:rPr lang="en-US" altLang="zh-CN" dirty="0" smtClean="0">
                <a:ea typeface="宋体" pitchFamily="2" charset="-122"/>
              </a:rPr>
              <a:t>PKI</a:t>
            </a:r>
            <a:r>
              <a:rPr lang="zh-CN" altLang="en-US" dirty="0" smtClean="0">
                <a:ea typeface="宋体" pitchFamily="2" charset="-122"/>
              </a:rPr>
              <a:t>应用系统处理扩展项的信息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846" y="4653136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critical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rgbClr val="0070C0"/>
                </a:solidFill>
              </a:rPr>
              <a:t>BOOLEAN  DEFAULT  FALSE,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D7F8D-B39E-45FE-9417-3891BE4DC17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Freshest CRL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与</a:t>
            </a:r>
            <a:r>
              <a:rPr lang="en-US" altLang="zh-CN" smtClean="0">
                <a:ea typeface="宋体" pitchFamily="2" charset="-122"/>
              </a:rPr>
              <a:t>CRL Distribution Points</a:t>
            </a:r>
            <a:r>
              <a:rPr lang="zh-CN" altLang="en-US" smtClean="0">
                <a:ea typeface="宋体" pitchFamily="2" charset="-122"/>
              </a:rPr>
              <a:t>类似，用在增量</a:t>
            </a:r>
            <a:r>
              <a:rPr lang="en-US" altLang="zh-CN" smtClean="0"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情况下，获取最新的增量</a:t>
            </a:r>
            <a:r>
              <a:rPr lang="en-US" altLang="zh-CN" smtClean="0"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的地址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后面一并讲解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25705-547F-4E8F-BAE1-8A9AEB2F7F4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证书扩展17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上述的16种证书扩展，是由</a:t>
            </a:r>
            <a:r>
              <a:rPr lang="en-US" altLang="zh-CN" dirty="0" smtClean="0">
                <a:ea typeface="宋体" pitchFamily="2" charset="-122"/>
              </a:rPr>
              <a:t>ITU-T</a:t>
            </a:r>
            <a:r>
              <a:rPr lang="zh-CN" altLang="en-US" dirty="0" smtClean="0">
                <a:ea typeface="宋体" pitchFamily="2" charset="-122"/>
              </a:rPr>
              <a:t>定义的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同时，</a:t>
            </a:r>
            <a:r>
              <a:rPr lang="en-US" altLang="zh-CN" dirty="0" smtClean="0">
                <a:ea typeface="宋体" pitchFamily="2" charset="-122"/>
              </a:rPr>
              <a:t>IETF PKIX</a:t>
            </a:r>
            <a:r>
              <a:rPr lang="zh-CN" altLang="en-US" dirty="0" smtClean="0">
                <a:ea typeface="宋体" pitchFamily="2" charset="-122"/>
              </a:rPr>
              <a:t>还定义了2种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Authority Information Access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Subject Information Access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90DDC-DEE0-4EDE-9704-BCB8FEA861F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81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Authority Information Access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819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如何在</a:t>
            </a:r>
            <a:r>
              <a:rPr lang="en-US" altLang="zh-CN" sz="2800" smtClean="0">
                <a:ea typeface="宋体" pitchFamily="2" charset="-122"/>
              </a:rPr>
              <a:t>Internet</a:t>
            </a:r>
            <a:r>
              <a:rPr lang="zh-CN" altLang="en-US" sz="2800" smtClean="0">
                <a:ea typeface="宋体" pitchFamily="2" charset="-122"/>
              </a:rPr>
              <a:t>上面，访问一些</a:t>
            </a:r>
            <a:r>
              <a:rPr lang="en-US" altLang="zh-CN" sz="2800" smtClean="0">
                <a:ea typeface="宋体" pitchFamily="2" charset="-122"/>
              </a:rPr>
              <a:t>CA</a:t>
            </a:r>
            <a:r>
              <a:rPr lang="zh-CN" altLang="en-US" sz="2800" smtClean="0">
                <a:ea typeface="宋体" pitchFamily="2" charset="-122"/>
              </a:rPr>
              <a:t>的信息</a:t>
            </a:r>
            <a:endParaRPr lang="zh-CN" altLang="en-US" sz="2800" smtClean="0">
              <a:ea typeface="宋体" pitchFamily="2" charset="-122"/>
            </a:endParaRPr>
          </a:p>
          <a:p>
            <a:pPr eaLnBrk="1" hangingPunct="1"/>
            <a:r>
              <a:rPr lang="zh-CN" altLang="en-US" sz="2800" smtClean="0">
                <a:ea typeface="宋体" pitchFamily="2" charset="-122"/>
              </a:rPr>
              <a:t>目前，只定义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CA Issuers：</a:t>
            </a:r>
            <a:r>
              <a:rPr lang="zh-CN" altLang="en-US" sz="2400" smtClean="0">
                <a:ea typeface="宋体" pitchFamily="2" charset="-122"/>
              </a:rPr>
              <a:t>证书签发者的上级</a:t>
            </a:r>
            <a:r>
              <a:rPr lang="en-US" altLang="zh-CN" sz="2400" smtClean="0">
                <a:ea typeface="宋体" pitchFamily="2" charset="-122"/>
              </a:rPr>
              <a:t>CA</a:t>
            </a:r>
            <a:r>
              <a:rPr lang="zh-CN" altLang="en-US" sz="2400" smtClean="0">
                <a:ea typeface="宋体" pitchFamily="2" charset="-122"/>
              </a:rPr>
              <a:t>的情况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OCSP：OCSP</a:t>
            </a:r>
            <a:r>
              <a:rPr lang="zh-CN" altLang="en-US" sz="2400" smtClean="0">
                <a:ea typeface="宋体" pitchFamily="2" charset="-122"/>
              </a:rPr>
              <a:t>服务器的情况</a:t>
            </a:r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609600" y="4205288"/>
          <a:ext cx="762000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42" name="位图图像" r:id="rId1" imgW="6238875" imgH="2171700" progId="PBrush">
                  <p:embed/>
                </p:oleObj>
              </mc:Choice>
              <mc:Fallback>
                <p:oleObj name="位图图像" r:id="rId1" imgW="6238875" imgH="2171700" progId="PBrush">
                  <p:embed/>
                  <p:pic>
                    <p:nvPicPr>
                      <p:cNvPr id="0" name="图片 772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05288"/>
                        <a:ext cx="7620000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189ED-9358-40DB-AD48-BBDF95EA2B8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829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Information Access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829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如何在</a:t>
            </a:r>
            <a:r>
              <a:rPr lang="en-US" altLang="zh-CN" sz="2800" dirty="0" smtClean="0">
                <a:ea typeface="宋体" pitchFamily="2" charset="-122"/>
              </a:rPr>
              <a:t>Internet</a:t>
            </a:r>
            <a:r>
              <a:rPr lang="zh-CN" altLang="en-US" sz="2800" dirty="0" smtClean="0">
                <a:ea typeface="宋体" pitchFamily="2" charset="-122"/>
              </a:rPr>
              <a:t>上面，访问一些用户的信息</a:t>
            </a:r>
            <a:endParaRPr lang="zh-CN" altLang="en-US" sz="28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目前，只定义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ea typeface="宋体" pitchFamily="2" charset="-122"/>
              </a:rPr>
              <a:t>caRepository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 smtClean="0">
                <a:ea typeface="宋体" pitchFamily="2" charset="-122"/>
              </a:rPr>
              <a:t>仅对</a:t>
            </a: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证书，给出资料库的地址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 smtClean="0">
                <a:ea typeface="宋体" pitchFamily="2" charset="-122"/>
              </a:rPr>
              <a:t>timeStamping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 smtClean="0">
                <a:ea typeface="宋体" pitchFamily="2" charset="-122"/>
              </a:rPr>
              <a:t>仅对</a:t>
            </a:r>
            <a:r>
              <a:rPr lang="en-US" altLang="zh-CN" sz="2400" dirty="0" smtClean="0">
                <a:ea typeface="宋体" pitchFamily="2" charset="-122"/>
              </a:rPr>
              <a:t>TSA</a:t>
            </a:r>
            <a:r>
              <a:rPr lang="zh-CN" altLang="en-US" sz="2400" dirty="0" smtClean="0">
                <a:ea typeface="宋体" pitchFamily="2" charset="-122"/>
              </a:rPr>
              <a:t>服务器，给出</a:t>
            </a:r>
            <a:r>
              <a:rPr lang="en-US" altLang="zh-CN" sz="2400" dirty="0" smtClean="0">
                <a:ea typeface="宋体" pitchFamily="2" charset="-122"/>
              </a:rPr>
              <a:t>TSA</a:t>
            </a:r>
            <a:r>
              <a:rPr lang="zh-CN" altLang="en-US" sz="2400" dirty="0" smtClean="0">
                <a:ea typeface="宋体" pitchFamily="2" charset="-122"/>
              </a:rPr>
              <a:t>服务地址</a:t>
            </a:r>
            <a:endParaRPr lang="zh-CN" altLang="en-US" sz="2400" dirty="0" smtClean="0">
              <a:ea typeface="宋体" pitchFamily="2" charset="-122"/>
            </a:endParaRP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411479" y="3881975"/>
          <a:ext cx="8366760" cy="277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67" name="位图图像" r:id="rId1" imgW="6172200" imgH="2047875" progId="PBrush">
                  <p:embed/>
                </p:oleObj>
              </mc:Choice>
              <mc:Fallback>
                <p:oleObj name="位图图像" r:id="rId1" imgW="6172200" imgH="2047875" progId="PBrush">
                  <p:embed/>
                  <p:pic>
                    <p:nvPicPr>
                      <p:cNvPr id="0" name="图片 773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" y="3881975"/>
                        <a:ext cx="8366760" cy="2775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证书扩展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960" y="2132854"/>
          <a:ext cx="7277432" cy="4032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38716"/>
                <a:gridCol w="3638716"/>
              </a:tblGrid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Constraints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Directory Attributes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 Key Identifier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Constraints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Key Identifier 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 Constraints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Usage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Key Usage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Key Usage Period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CRL Distribution Points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 Policies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Inhibit Any-Policy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 Mappings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Freshest CRL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Alternative Name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 Information Access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48050"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Issuer Alternative Name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indent="144145" algn="l" rtl="0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Information Access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证书扩展的使用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CA/Browser Forum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 </a:t>
            </a:r>
            <a:r>
              <a:rPr lang="en-US" altLang="zh-CN" dirty="0"/>
              <a:t>Certification Authority Browser Forum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adopted “Baseline </a:t>
            </a:r>
            <a:r>
              <a:rPr lang="en-US" altLang="zh-CN" dirty="0"/>
              <a:t>Requirements for the Issuance and Management of </a:t>
            </a:r>
            <a:r>
              <a:rPr lang="en-US" altLang="zh-CN" dirty="0" smtClean="0"/>
              <a:t>Policy Trusted </a:t>
            </a:r>
            <a:r>
              <a:rPr lang="en-US" altLang="zh-CN" dirty="0"/>
              <a:t>Certificates</a:t>
            </a:r>
            <a:r>
              <a:rPr lang="en-US" altLang="zh-CN" dirty="0" smtClean="0"/>
              <a:t>”(BRs) in 2012.</a:t>
            </a:r>
            <a:endParaRPr lang="en-US" altLang="zh-CN" dirty="0" smtClean="0"/>
          </a:p>
          <a:p>
            <a:pPr lvl="1"/>
            <a:r>
              <a:rPr lang="en-US" altLang="zh-CN" dirty="0"/>
              <a:t>BRs </a:t>
            </a:r>
            <a:r>
              <a:rPr lang="en-US" altLang="zh-CN" dirty="0" smtClean="0"/>
              <a:t>describe </a:t>
            </a:r>
            <a:r>
              <a:rPr lang="en-US" altLang="zh-CN" dirty="0"/>
              <a:t>a subset of the requirements that a certification authority must meet in order to issue digital certificates for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SSL/TLS servers </a:t>
            </a:r>
            <a:r>
              <a:rPr lang="en-US" altLang="zh-CN" dirty="0"/>
              <a:t>to be publicly trusted by </a:t>
            </a:r>
            <a:r>
              <a:rPr lang="en-US" altLang="zh-CN" dirty="0" smtClean="0"/>
              <a:t>browsers.</a:t>
            </a:r>
            <a:endParaRPr lang="en-US" altLang="zh-CN" dirty="0" smtClean="0"/>
          </a:p>
          <a:p>
            <a:r>
              <a:rPr lang="en-US" altLang="zh-CN" dirty="0"/>
              <a:t>As of  </a:t>
            </a:r>
            <a:r>
              <a:rPr lang="en-US" altLang="zh-CN" dirty="0" smtClean="0"/>
              <a:t>2017,</a:t>
            </a:r>
            <a:r>
              <a:rPr lang="en-US" altLang="zh-CN" dirty="0"/>
              <a:t> the CA/Browser Forum includes </a:t>
            </a:r>
            <a:r>
              <a:rPr lang="en-US" altLang="zh-CN" dirty="0" smtClean="0"/>
              <a:t>51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certificate authority</a:t>
            </a:r>
            <a:r>
              <a:rPr lang="en-US" altLang="zh-CN" dirty="0"/>
              <a:t> members and the following </a:t>
            </a:r>
            <a:r>
              <a:rPr lang="en-US" altLang="zh-CN" dirty="0" smtClean="0"/>
              <a:t>6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Internet browser software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vendors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360, Apple, Google </a:t>
            </a:r>
            <a:r>
              <a:rPr lang="en-US" altLang="zh-CN" dirty="0"/>
              <a:t>Inc</a:t>
            </a:r>
            <a:r>
              <a:rPr lang="en-US" altLang="zh-CN" dirty="0" smtClean="0"/>
              <a:t>., Microsoft Corporation, Mozilla Foundation, Opera </a:t>
            </a:r>
            <a:r>
              <a:rPr lang="en-US" altLang="zh-CN" dirty="0"/>
              <a:t>Software ASA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Extensions Of Root CA Certificates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811010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6068"/>
            <a:ext cx="7792599" cy="234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Extensions Of Intermediate CA Certificates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80998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719580" cy="400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Extensions Of Endpoint Certificates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80896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03" y="2309259"/>
            <a:ext cx="6408712" cy="452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证书扩展应用分析</a:t>
            </a:r>
            <a:r>
              <a:rPr lang="en-US" altLang="zh-CN" dirty="0"/>
              <a:t>” Web PKI: Closing the Gap between Guidelines and Practices</a:t>
            </a:r>
            <a:r>
              <a:rPr lang="en-US" altLang="zh-CN" dirty="0" smtClean="0"/>
              <a:t>”, NDSS 2014</a:t>
            </a:r>
            <a:endParaRPr lang="en-US" altLang="zh-CN" dirty="0" smtClean="0"/>
          </a:p>
          <a:p>
            <a:r>
              <a:rPr lang="zh-CN" altLang="zh-CN" dirty="0" smtClean="0"/>
              <a:t>爬</a:t>
            </a:r>
            <a:r>
              <a:rPr lang="zh-CN" altLang="zh-CN" dirty="0"/>
              <a:t>取了</a:t>
            </a:r>
            <a:r>
              <a:rPr lang="en-US" altLang="zh-CN"/>
              <a:t> </a:t>
            </a:r>
            <a:r>
              <a:rPr lang="en-US" altLang="zh-CN" smtClean="0"/>
              <a:t>EFF’s </a:t>
            </a:r>
            <a:r>
              <a:rPr lang="en-US" altLang="zh-CN" dirty="0" smtClean="0"/>
              <a:t>SSL </a:t>
            </a:r>
            <a:r>
              <a:rPr lang="en-US" altLang="zh-CN" dirty="0"/>
              <a:t>Observatory IP addresses </a:t>
            </a:r>
            <a:r>
              <a:rPr lang="zh-CN" altLang="zh-CN" dirty="0"/>
              <a:t>以及</a:t>
            </a:r>
            <a:r>
              <a:rPr lang="en-US" altLang="zh-CN" dirty="0"/>
              <a:t> Alexa Top 1 Million websites</a:t>
            </a:r>
            <a:r>
              <a:rPr lang="zh-CN" altLang="zh-CN" dirty="0"/>
              <a:t>的所有</a:t>
            </a:r>
            <a:r>
              <a:rPr lang="zh-CN" altLang="zh-CN" dirty="0" smtClean="0"/>
              <a:t>证书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共</a:t>
            </a:r>
            <a:r>
              <a:rPr lang="zh-CN" altLang="zh-CN" dirty="0"/>
              <a:t>获得了</a:t>
            </a:r>
            <a:r>
              <a:rPr lang="en-US" altLang="zh-CN" dirty="0"/>
              <a:t>8,349,808</a:t>
            </a:r>
            <a:r>
              <a:rPr lang="zh-CN" altLang="zh-CN" dirty="0"/>
              <a:t>张不同的</a:t>
            </a:r>
            <a:r>
              <a:rPr lang="zh-CN" altLang="zh-CN" dirty="0" smtClean="0"/>
              <a:t>证书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809,425</a:t>
            </a:r>
            <a:r>
              <a:rPr lang="zh-CN" altLang="zh-CN" dirty="0"/>
              <a:t>张证书是在</a:t>
            </a:r>
            <a:r>
              <a:rPr lang="en-US" altLang="zh-CN" dirty="0"/>
              <a:t>2012</a:t>
            </a:r>
            <a:r>
              <a:rPr lang="zh-CN" altLang="zh-CN" dirty="0"/>
              <a:t>年的前一年，由</a:t>
            </a:r>
            <a:r>
              <a:rPr lang="en-US" altLang="zh-CN" dirty="0"/>
              <a:t>744</a:t>
            </a:r>
            <a:r>
              <a:rPr lang="zh-CN" altLang="zh-CN" dirty="0"/>
              <a:t>个不同的</a:t>
            </a:r>
            <a:r>
              <a:rPr lang="en-US" altLang="zh-CN" dirty="0"/>
              <a:t>intermediates</a:t>
            </a:r>
            <a:r>
              <a:rPr lang="zh-CN" altLang="zh-CN" dirty="0"/>
              <a:t>签发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pPr lvl="1"/>
            <a:r>
              <a:rPr lang="en-US" altLang="zh-CN" dirty="0" smtClean="0"/>
              <a:t>670,603</a:t>
            </a:r>
            <a:r>
              <a:rPr lang="zh-CN" altLang="zh-CN" dirty="0"/>
              <a:t>张证书是在</a:t>
            </a:r>
            <a:r>
              <a:rPr lang="en-US" altLang="zh-CN" dirty="0"/>
              <a:t>2012</a:t>
            </a:r>
            <a:r>
              <a:rPr lang="zh-CN" altLang="zh-CN" dirty="0"/>
              <a:t>年的后一年，由</a:t>
            </a:r>
            <a:r>
              <a:rPr lang="en-US" altLang="zh-CN" dirty="0"/>
              <a:t>668</a:t>
            </a:r>
            <a:r>
              <a:rPr lang="zh-CN" altLang="zh-CN" dirty="0"/>
              <a:t>个不同的</a:t>
            </a:r>
            <a:r>
              <a:rPr lang="en-US" altLang="zh-CN" dirty="0"/>
              <a:t>intermediates</a:t>
            </a:r>
            <a:r>
              <a:rPr lang="zh-CN" altLang="zh-CN" dirty="0"/>
              <a:t>签发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4E7859-3AC3-44D3-AEEC-AF228CB6C1C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关键/非关键扩展项的处理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应用系统碰到不知道如何解码的扩展项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关键扩展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直接认为该证书是非法证书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非关键扩展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忽略跳过该扩展项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Root </a:t>
            </a:r>
            <a:r>
              <a:rPr lang="en-US" altLang="zh-CN" b="1" dirty="0" smtClean="0"/>
              <a:t>certificates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dirty="0"/>
              <a:t>Intermediate CA certificates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81203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2996952"/>
            <a:ext cx="40735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203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05" y="3138279"/>
            <a:ext cx="4087813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证书扩展的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Endpoint </a:t>
            </a:r>
            <a:r>
              <a:rPr lang="en-US" altLang="zh-CN" b="1" dirty="0"/>
              <a:t>Certificates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1ABA1-80D5-4A89-BEA1-8F7D9B02267A}" type="slidenum">
              <a:rPr lang="zh-CN" altLang="en-US" smtClean="0"/>
            </a:fld>
            <a:endParaRPr lang="en-US" altLang="zh-CN"/>
          </a:p>
        </p:txBody>
      </p:sp>
      <p:pic>
        <p:nvPicPr>
          <p:cNvPr id="81305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39" y="2564904"/>
            <a:ext cx="5517640" cy="375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证书关键度的设定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ea typeface="宋体" pitchFamily="2" charset="-122"/>
              </a:rPr>
              <a:t>如果是很重要的信息，要求使用者非看不可的信息，就要设置为关键。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itchFamily="2" charset="-122"/>
              </a:rPr>
              <a:t>如果是可有可无的信息，最好设置为非关键。使得证书的使用范围更加大。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5B2941-F271-4E80-B4EE-5DAA10616A4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 Extension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下面，从</a:t>
            </a:r>
            <a:r>
              <a:rPr lang="en-US" altLang="zh-CN" dirty="0" smtClean="0">
                <a:ea typeface="宋体" pitchFamily="2" charset="-122"/>
              </a:rPr>
              <a:t>PKI</a:t>
            </a:r>
            <a:r>
              <a:rPr lang="zh-CN" altLang="en-US" dirty="0" smtClean="0">
                <a:ea typeface="宋体" pitchFamily="2" charset="-122"/>
              </a:rPr>
              <a:t>使用中的</a:t>
            </a:r>
            <a:r>
              <a:rPr lang="zh-CN" altLang="en-US" dirty="0">
                <a:ea typeface="宋体" pitchFamily="2" charset="-122"/>
              </a:rPr>
              <a:t>需求、安全需求、管理需求等出发</a:t>
            </a:r>
            <a:r>
              <a:rPr lang="zh-CN" altLang="en-US" dirty="0" smtClean="0">
                <a:ea typeface="宋体" pitchFamily="2" charset="-122"/>
              </a:rPr>
              <a:t>，讲解</a:t>
            </a:r>
            <a:r>
              <a:rPr lang="en-US" altLang="zh-CN" dirty="0" smtClean="0">
                <a:ea typeface="宋体" pitchFamily="2" charset="-122"/>
              </a:rPr>
              <a:t>RFC/X.509</a:t>
            </a:r>
            <a:r>
              <a:rPr lang="zh-CN" altLang="en-US" dirty="0" smtClean="0">
                <a:ea typeface="宋体" pitchFamily="2" charset="-122"/>
              </a:rPr>
              <a:t>中定义的标准证书扩展。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E15021-49B0-4E56-B6D3-E62BF61C80F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Basic Constraints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C3E8F-6E85-4B8B-BADE-E4C19B0D30C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331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区分不同类型证书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331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在证书中，应该区分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证书和订户证书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为了应用系统验证的方便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验证时，需要构建证书认证路径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证书可以是在路径的起点、中间、终点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订户证书只能是路径的起点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228600" y="5256213"/>
          <a:ext cx="8610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33" name="Visio" r:id="rId1" imgW="6024880" imgH="843280" progId="Visio.Drawing.11">
                  <p:embed/>
                </p:oleObj>
              </mc:Choice>
              <mc:Fallback>
                <p:oleObj name="Visio" r:id="rId1" imgW="6024880" imgH="843280" progId="Visio.Drawing.11">
                  <p:embed/>
                  <p:pic>
                    <p:nvPicPr>
                      <p:cNvPr id="0" name="图片 793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56213"/>
                        <a:ext cx="8610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0DA54-105A-493F-9D88-C39350D6A7C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352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订户滥用密钥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352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如果不加以区分，订户可以再给其他人签发证书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信任的传递有问题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因为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并不允许订户签发证书</a:t>
            </a:r>
            <a:endParaRPr lang="zh-CN" altLang="en-US" smtClean="0">
              <a:ea typeface="宋体" pitchFamily="2" charset="-122"/>
            </a:endParaRPr>
          </a:p>
          <a:p>
            <a:pPr lvl="3" eaLnBrk="1" hangingPunct="1"/>
            <a:r>
              <a:rPr lang="zh-CN" altLang="en-US" smtClean="0">
                <a:ea typeface="宋体" pitchFamily="2" charset="-122"/>
              </a:rPr>
              <a:t>否则，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就要失业了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订户系统的安全级别也可能有问题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574675" y="4730750"/>
          <a:ext cx="79946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57" name="Visio" r:id="rId1" imgW="7366000" imgH="1219200" progId="Visio.Drawing.11">
                  <p:embed/>
                </p:oleObj>
              </mc:Choice>
              <mc:Fallback>
                <p:oleObj name="Visio" r:id="rId1" imgW="7366000" imgH="1219200" progId="Visio.Drawing.11">
                  <p:embed/>
                  <p:pic>
                    <p:nvPicPr>
                      <p:cNvPr id="0" name="图片 794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730750"/>
                        <a:ext cx="799465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EC3EB-0613-4682-9B69-DF2610CB35F1}" type="slidenum">
              <a:rPr lang="zh-CN" altLang="en-US" smtClean="0">
                <a:ea typeface="宋体" pitchFamily="2" charset="-122"/>
              </a:rPr>
            </a:fld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1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Basic Constraints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1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OID: </a:t>
            </a:r>
            <a:r>
              <a:rPr lang="zh-CN" altLang="zh-CN" dirty="0"/>
              <a:t>2.5.29</a:t>
            </a:r>
            <a:r>
              <a:rPr lang="zh-CN" altLang="zh-CN" dirty="0" smtClean="0"/>
              <a:t>.</a:t>
            </a:r>
            <a:r>
              <a:rPr lang="en-US" altLang="zh-CN" dirty="0">
                <a:solidFill>
                  <a:srgbClr val="0070C0"/>
                </a:solidFill>
              </a:rPr>
              <a:t>19</a:t>
            </a:r>
            <a:endParaRPr lang="en-US" altLang="zh-CN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用于区分是否是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TRUE/FALSE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以及路径的深度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说明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可以有多少层次的下级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以整数说明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251520" y="4797152"/>
          <a:ext cx="8393132" cy="147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81" name="位图图像" r:id="rId1" imgW="6115050" imgH="1076325" progId="PBrush">
                  <p:embed/>
                </p:oleObj>
              </mc:Choice>
              <mc:Fallback>
                <p:oleObj name="位图图像" r:id="rId1" imgW="6115050" imgH="1076325" progId="PBrush">
                  <p:embed/>
                  <p:pic>
                    <p:nvPicPr>
                      <p:cNvPr id="0" name="图片 795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97152"/>
                        <a:ext cx="8393132" cy="147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4283968" y="3036425"/>
            <a:ext cx="485131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id-ce OBJECT IDENTIFIER ::= { joint-iso-ccitt(2) ds(5) 29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charset="-122"/>
            </a:endParaRPr>
          </a:p>
          <a:p>
            <a:pPr lvl="0" eaLnBrk="0" hangingPunct="0"/>
            <a:r>
              <a:rPr lang="en-US" altLang="zh-CN" sz="10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zh-CN" sz="1000" dirty="0" smtClean="0">
                <a:solidFill>
                  <a:schemeClr val="tx1"/>
                </a:solidFill>
                <a:hlinkClick r:id="rId3"/>
              </a:rPr>
              <a:t>oid-info.com/cgi-bin/display?oid=2.5.29&amp;a=display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0E4EB-83C3-4D36-9512-C1789992779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数字证书的基本内容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在证书中，最基本应该包含如下信息：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证书持有者名称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名称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证书持有者公钥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支持多种算法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应有算法标识（</a:t>
            </a:r>
            <a:r>
              <a:rPr lang="en-US" altLang="zh-CN" sz="2000" dirty="0" smtClean="0">
                <a:ea typeface="宋体" pitchFamily="2" charset="-122"/>
              </a:rPr>
              <a:t>OID</a:t>
            </a:r>
            <a:r>
              <a:rPr lang="zh-CN" altLang="en-US" sz="2000" dirty="0" smtClean="0">
                <a:ea typeface="宋体" pitchFamily="2" charset="-122"/>
              </a:rPr>
              <a:t>的形式）</a:t>
            </a:r>
            <a:endParaRPr lang="zh-CN" altLang="en-US" sz="2000" dirty="0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RSA</a:t>
            </a:r>
            <a:r>
              <a:rPr lang="zh-CN" altLang="en-US" sz="1800" dirty="0" smtClean="0">
                <a:ea typeface="宋体" pitchFamily="2" charset="-122"/>
              </a:rPr>
              <a:t>加密算法</a:t>
            </a:r>
            <a:r>
              <a:rPr lang="en-US" altLang="zh-CN" sz="1800" dirty="0" smtClean="0">
                <a:ea typeface="宋体" pitchFamily="2" charset="-122"/>
              </a:rPr>
              <a:t>OID</a:t>
            </a:r>
            <a:r>
              <a:rPr lang="zh-CN" altLang="en-US" sz="1800" dirty="0" smtClean="0">
                <a:ea typeface="宋体" pitchFamily="2" charset="-122"/>
              </a:rPr>
              <a:t>是1.2.840.113549.1.1.1</a:t>
            </a:r>
            <a:endParaRPr lang="zh-CN" altLang="en-US" sz="1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签名结果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支持多种算法</a:t>
            </a:r>
            <a:endParaRPr lang="zh-CN" altLang="en-US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应有算法标识</a:t>
            </a:r>
            <a:endParaRPr lang="zh-CN" altLang="en-US" sz="2000" dirty="0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SHA1-RSA</a:t>
            </a:r>
            <a:r>
              <a:rPr lang="zh-CN" altLang="en-US" sz="1800" dirty="0" smtClean="0">
                <a:ea typeface="宋体" pitchFamily="2" charset="-122"/>
              </a:rPr>
              <a:t>签名算法</a:t>
            </a:r>
            <a:r>
              <a:rPr lang="en-US" altLang="zh-CN" sz="1800" dirty="0" smtClean="0">
                <a:ea typeface="宋体" pitchFamily="2" charset="-122"/>
              </a:rPr>
              <a:t>OID</a:t>
            </a:r>
            <a:r>
              <a:rPr lang="zh-CN" altLang="en-US" sz="1800" dirty="0" smtClean="0">
                <a:ea typeface="宋体" pitchFamily="2" charset="-122"/>
              </a:rPr>
              <a:t>是1.2.840.113549.1.1.5</a:t>
            </a:r>
            <a:endParaRPr lang="zh-CN" altLang="en-US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2D673-1754-46B0-B9EF-5C9E0124326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路径深度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ea typeface="宋体" pitchFamily="2" charset="-122"/>
              </a:rPr>
              <a:t>在</a:t>
            </a:r>
            <a:r>
              <a:rPr lang="en-US" altLang="zh-CN" sz="2800" dirty="0" smtClean="0">
                <a:ea typeface="宋体" pitchFamily="2" charset="-122"/>
              </a:rPr>
              <a:t>Basic Constraints</a:t>
            </a:r>
            <a:r>
              <a:rPr lang="zh-CN" altLang="en-US" sz="2800" dirty="0" smtClean="0">
                <a:ea typeface="宋体" pitchFamily="2" charset="-122"/>
              </a:rPr>
              <a:t>中，非负整数</a:t>
            </a:r>
            <a:r>
              <a:rPr lang="en-US" altLang="zh-CN" sz="2800" dirty="0" smtClean="0">
                <a:ea typeface="宋体" pitchFamily="2" charset="-122"/>
              </a:rPr>
              <a:t>n</a:t>
            </a:r>
            <a:r>
              <a:rPr lang="zh-CN" altLang="en-US" sz="2800" dirty="0" smtClean="0">
                <a:ea typeface="宋体" pitchFamily="2" charset="-122"/>
              </a:rPr>
              <a:t>表示说，在本</a:t>
            </a:r>
            <a:r>
              <a:rPr lang="en-US" altLang="zh-CN" sz="2800" dirty="0" smtClean="0">
                <a:ea typeface="宋体" pitchFamily="2" charset="-122"/>
              </a:rPr>
              <a:t>CA</a:t>
            </a:r>
            <a:r>
              <a:rPr lang="zh-CN" altLang="en-US" sz="2800" dirty="0" smtClean="0">
                <a:ea typeface="宋体" pitchFamily="2" charset="-122"/>
              </a:rPr>
              <a:t>证书与最终订户证书之间，最多可以有的证书数目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ea typeface="宋体" pitchFamily="2" charset="-122"/>
              </a:rPr>
              <a:t>pathLenConstraint</a:t>
            </a:r>
            <a:r>
              <a:rPr lang="zh-CN" altLang="en-US" sz="2400" dirty="0" smtClean="0">
                <a:ea typeface="宋体" pitchFamily="2" charset="-122"/>
              </a:rPr>
              <a:t>仅仅对于</a:t>
            </a: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证书才有效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 smtClean="0">
                <a:ea typeface="宋体" pitchFamily="2" charset="-122"/>
              </a:rPr>
              <a:t>pathLenConstraint</a:t>
            </a:r>
            <a:r>
              <a:rPr lang="en-US" altLang="zh-CN" sz="2400" dirty="0" smtClean="0">
                <a:ea typeface="宋体" pitchFamily="2" charset="-122"/>
              </a:rPr>
              <a:t>=</a:t>
            </a:r>
            <a:r>
              <a:rPr lang="zh-CN" altLang="en-US" sz="2400" dirty="0" smtClean="0">
                <a:ea typeface="宋体" pitchFamily="2" charset="-122"/>
              </a:rPr>
              <a:t>0表示，该</a:t>
            </a: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只能直接给订户发证，不能再有下级。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ea typeface="宋体" pitchFamily="2" charset="-122"/>
              </a:rPr>
              <a:t>也可以说明不限制层次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ea typeface="宋体" pitchFamily="2" charset="-122"/>
              </a:rPr>
              <a:t>OPTIONAL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ea typeface="宋体" pitchFamily="2" charset="-122"/>
              </a:rPr>
              <a:t>不存在，表示不限制路径深度，可以无限制地增加下级</a:t>
            </a:r>
            <a:r>
              <a:rPr lang="en-US" altLang="zh-CN" sz="2400" dirty="0" smtClean="0">
                <a:ea typeface="宋体" pitchFamily="2" charset="-122"/>
              </a:rPr>
              <a:t>CA</a:t>
            </a: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DD2146-37EC-4CAE-9622-8CA54E58AC0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393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pathLenConstraint=2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393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如图，对于</a:t>
            </a:r>
            <a:r>
              <a:rPr lang="en-US" altLang="zh-CN" smtClean="0">
                <a:ea typeface="宋体" pitchFamily="2" charset="-122"/>
              </a:rPr>
              <a:t>pathLenConstraint=2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证书，可以是：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407988" y="2868613"/>
          <a:ext cx="8001000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04" name="Visio" r:id="rId1" imgW="6410960" imgH="3149600" progId="Visio.Drawing.11">
                  <p:embed/>
                </p:oleObj>
              </mc:Choice>
              <mc:Fallback>
                <p:oleObj name="Visio" r:id="rId1" imgW="6410960" imgH="3149600" progId="Visio.Drawing.11">
                  <p:embed/>
                  <p:pic>
                    <p:nvPicPr>
                      <p:cNvPr id="0" name="图片 796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868613"/>
                        <a:ext cx="8001000" cy="3773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F424F-B71A-4EF5-BCA7-DA5D39814F2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843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pathLenConstraint=0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843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如图，对于</a:t>
            </a:r>
            <a:r>
              <a:rPr lang="en-US" altLang="zh-CN" smtClean="0">
                <a:ea typeface="宋体" pitchFamily="2" charset="-122"/>
              </a:rPr>
              <a:t>pathLenConstraint=0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证书，就只能是：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71800" y="3068960"/>
          <a:ext cx="3744416" cy="312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28" name="Visio" r:id="rId1" imgW="2377440" imgH="1991360" progId="Visio.Drawing.15">
                  <p:embed/>
                </p:oleObj>
              </mc:Choice>
              <mc:Fallback>
                <p:oleObj name="Visio" r:id="rId1" imgW="2377440" imgH="1991360" progId="Visio.Drawing.15">
                  <p:embed/>
                  <p:pic>
                    <p:nvPicPr>
                      <p:cNvPr id="0" name="图片 7977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800" y="3068960"/>
                        <a:ext cx="3744416" cy="3122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C63B4-7192-4272-99F5-BBA394C5710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路径深度的作用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在系统初始化阶段，就设定了所允许的最大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层次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特别是用在根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签发给子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的证书中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限制子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的权力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使其不能无限制地进行扩展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证书路径太长，信任的传递就会有问题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现实中，朋友的朋友的朋友的朋友的朋友的朋友的朋友，就有可能是敌人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A7214-D454-4B4A-A3B8-110C2EE4F45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证书扩展2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Authority Key Identifier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3616C-4572-47D9-952A-F80E1631BC5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的任务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CA</a:t>
            </a:r>
            <a:r>
              <a:rPr lang="zh-CN" altLang="en-US" sz="2800" smtClean="0">
                <a:ea typeface="宋体" pitchFamily="2" charset="-122"/>
              </a:rPr>
              <a:t>可能要负担各种任务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给不同等级的订户签发证书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与</a:t>
            </a:r>
            <a:r>
              <a:rPr lang="en-US" altLang="zh-CN" sz="2400" smtClean="0">
                <a:ea typeface="宋体" pitchFamily="2" charset="-122"/>
              </a:rPr>
              <a:t>RA</a:t>
            </a:r>
            <a:r>
              <a:rPr lang="zh-CN" altLang="en-US" sz="2400" smtClean="0">
                <a:ea typeface="宋体" pitchFamily="2" charset="-122"/>
              </a:rPr>
              <a:t>进行通信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与密钥管理机构通信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签发</a:t>
            </a:r>
            <a:r>
              <a:rPr lang="en-US" altLang="zh-CN" sz="2400" smtClean="0">
                <a:ea typeface="宋体" pitchFamily="2" charset="-122"/>
              </a:rPr>
              <a:t>CRL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签发各种通知、公告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eaLnBrk="1" hangingPunct="1"/>
            <a:r>
              <a:rPr lang="zh-CN" altLang="en-US" sz="2800" smtClean="0">
                <a:ea typeface="宋体" pitchFamily="2" charset="-122"/>
              </a:rPr>
              <a:t>都是可以使用公钥密码学来保证安全性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都需要证书/密钥对</a:t>
            </a:r>
            <a:endParaRPr lang="zh-CN" altLang="en-US" sz="24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07BB5-AD45-439A-9E86-B032386EE02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密钥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在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的各种任务中，都可以使用自己的密钥和证书对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各种任务的环境的安全要求不一样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密钥可能由不同的操作员掌握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所以，应该使用不同的密钥对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个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拥有多个密钥对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相应地，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也就有了多个证书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会给用户验证带来问题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745C3-BC2D-404B-83BF-BBE00DFCDD2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563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用户验证证书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563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具有多个密钥/证书对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用户在验证由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签发的证书时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应该使用哪一个？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762000" y="3217863"/>
          <a:ext cx="7542213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2" name="BMP 图像" r:id="rId1" imgW="6829425" imgH="3295650" progId="Paint.Picture">
                  <p:embed/>
                </p:oleObj>
              </mc:Choice>
              <mc:Fallback>
                <p:oleObj name="BMP 图像" r:id="rId1" imgW="6829425" imgH="3295650" progId="Paint.Picture">
                  <p:embed/>
                  <p:pic>
                    <p:nvPicPr>
                      <p:cNvPr id="0" name="图片 798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17863"/>
                        <a:ext cx="7542213" cy="364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A3B373-233A-4B1F-A394-58832A9B99C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证书中仅有</a:t>
            </a:r>
            <a:r>
              <a:rPr lang="en-US" altLang="zh-CN" dirty="0" smtClean="0">
                <a:ea typeface="宋体" pitchFamily="2" charset="-122"/>
              </a:rPr>
              <a:t>Issuer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353425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在证书中，虽然有</a:t>
            </a:r>
            <a:r>
              <a:rPr lang="en-US" altLang="zh-CN" dirty="0" smtClean="0">
                <a:ea typeface="宋体" pitchFamily="2" charset="-122"/>
              </a:rPr>
              <a:t>Issuer，</a:t>
            </a:r>
            <a:r>
              <a:rPr lang="zh-CN" altLang="en-US" dirty="0" smtClean="0">
                <a:ea typeface="宋体" pitchFamily="2" charset="-122"/>
              </a:rPr>
              <a:t>能够唯一地找到1个</a:t>
            </a:r>
            <a:r>
              <a:rPr lang="en-US" altLang="zh-CN" dirty="0" smtClean="0">
                <a:ea typeface="宋体" pitchFamily="2" charset="-122"/>
              </a:rPr>
              <a:t>CA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但是，没有说明应该使用该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的哪一个公钥/证书来验证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必须再补充信息，标识到底是哪一个公钥/证书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72072-7DEF-4E09-9DB7-861BEBD30DD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密钥标识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所以，在</a:t>
            </a:r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的证书，应该标明是使用了哪一个密钥来签发的，便于用户验证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Authority Key Identifier</a:t>
            </a:r>
            <a:r>
              <a:rPr lang="zh-CN" altLang="en-US" dirty="0" smtClean="0">
                <a:ea typeface="宋体" pitchFamily="2" charset="-122"/>
              </a:rPr>
              <a:t>扩展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如何标识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的某一个密钥/证书对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用“</a:t>
            </a:r>
            <a:r>
              <a:rPr lang="en-US" altLang="zh-CN" dirty="0" smtClean="0">
                <a:ea typeface="宋体" pitchFamily="2" charset="-122"/>
              </a:rPr>
              <a:t>Issuer+</a:t>
            </a:r>
            <a:r>
              <a:rPr lang="zh-CN" altLang="en-US" dirty="0" smtClean="0">
                <a:ea typeface="宋体" pitchFamily="2" charset="-122"/>
              </a:rPr>
              <a:t>证书序列号”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用相应公钥的唯一标号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一般直接公钥信息的</a:t>
            </a:r>
            <a:r>
              <a:rPr lang="en-US" altLang="zh-CN" dirty="0" smtClean="0">
                <a:ea typeface="宋体" pitchFamily="2" charset="-122"/>
              </a:rPr>
              <a:t>HASH</a:t>
            </a:r>
            <a:r>
              <a:rPr lang="zh-CN" altLang="en-US" dirty="0" smtClean="0">
                <a:ea typeface="宋体" pitchFamily="2" charset="-122"/>
              </a:rPr>
              <a:t>结果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标准推荐：</a:t>
            </a:r>
            <a:r>
              <a:rPr lang="en-US" altLang="zh-CN" dirty="0" smtClean="0">
                <a:ea typeface="宋体" pitchFamily="2" charset="-122"/>
              </a:rPr>
              <a:t>SHA1 HASH</a:t>
            </a:r>
            <a:r>
              <a:rPr lang="zh-CN" altLang="en-US" dirty="0" smtClean="0">
                <a:ea typeface="宋体" pitchFamily="2" charset="-122"/>
              </a:rPr>
              <a:t>结果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D73BD0-BF93-4DDB-94C8-09D0E529FCF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430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其他内容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430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如果想在证书中，带有更多的其他信息，就要以证书扩展的形式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例如，密钥用途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是否是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证书策略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等等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846" y="4653136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extnID</a:t>
            </a:r>
            <a:r>
              <a:rPr lang="en-US" altLang="zh-CN" sz="2000" dirty="0" smtClean="0"/>
              <a:t>		OBJECT  IDENTIFIER,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OCTET  STRING  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B250D-E730-4A38-895C-6A64EA8DF09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874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Authority Key Identifier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874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描述如下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注：</a:t>
            </a:r>
            <a:r>
              <a:rPr lang="en-US" altLang="zh-CN" smtClean="0">
                <a:ea typeface="宋体" pitchFamily="2" charset="-122"/>
              </a:rPr>
              <a:t>authorityCertIssuer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authorityCertSerialNumber</a:t>
            </a:r>
            <a:r>
              <a:rPr lang="zh-CN" altLang="en-US" smtClean="0">
                <a:ea typeface="宋体" pitchFamily="2" charset="-122"/>
              </a:rPr>
              <a:t>应该同时出现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390177" y="4067841"/>
          <a:ext cx="8409363" cy="190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5" name="位图图像" r:id="rId1" imgW="7219950" imgH="1638300" progId="PBrush">
                  <p:embed/>
                </p:oleObj>
              </mc:Choice>
              <mc:Fallback>
                <p:oleObj name="位图图像" r:id="rId1" imgW="7219950" imgH="1638300" progId="PBrush">
                  <p:embed/>
                  <p:pic>
                    <p:nvPicPr>
                      <p:cNvPr id="0" name="图片 799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77" y="4067841"/>
                        <a:ext cx="8409363" cy="190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69921-686C-4368-818B-B3F77D6A989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03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注意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03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authorityCertIssuer</a:t>
            </a:r>
            <a:r>
              <a:rPr lang="zh-CN" altLang="en-US" sz="2800" smtClean="0">
                <a:ea typeface="宋体" pitchFamily="2" charset="-122"/>
              </a:rPr>
              <a:t>指的是“用来验证的</a:t>
            </a:r>
            <a:r>
              <a:rPr lang="en-US" altLang="zh-CN" sz="2800" smtClean="0">
                <a:ea typeface="宋体" pitchFamily="2" charset="-122"/>
              </a:rPr>
              <a:t>CA</a:t>
            </a:r>
            <a:r>
              <a:rPr lang="zh-CN" altLang="en-US" sz="2800" smtClean="0">
                <a:ea typeface="宋体" pitchFamily="2" charset="-122"/>
              </a:rPr>
              <a:t>证书”的签发者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不是</a:t>
            </a:r>
            <a:r>
              <a:rPr lang="en-US" altLang="zh-CN" sz="2400" smtClean="0">
                <a:ea typeface="宋体" pitchFamily="2" charset="-122"/>
              </a:rPr>
              <a:t>CA</a:t>
            </a:r>
            <a:r>
              <a:rPr lang="zh-CN" altLang="en-US" sz="2400" smtClean="0">
                <a:ea typeface="宋体" pitchFamily="2" charset="-122"/>
              </a:rPr>
              <a:t>本身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是上级</a:t>
            </a:r>
            <a:r>
              <a:rPr lang="en-US" altLang="zh-CN" sz="2400" smtClean="0">
                <a:ea typeface="宋体" pitchFamily="2" charset="-122"/>
              </a:rPr>
              <a:t>CA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如图</a:t>
            </a:r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570374" name="Object 6"/>
          <p:cNvGraphicFramePr>
            <a:graphicFrameLocks noChangeAspect="1"/>
          </p:cNvGraphicFramePr>
          <p:nvPr/>
        </p:nvGraphicFramePr>
        <p:xfrm>
          <a:off x="3581400" y="2595563"/>
          <a:ext cx="5562600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99" name="位图图像" r:id="rId1" imgW="4238625" imgH="3248025" progId="PBrush">
                  <p:embed/>
                </p:oleObj>
              </mc:Choice>
              <mc:Fallback>
                <p:oleObj name="位图图像" r:id="rId1" imgW="4238625" imgH="3248025" progId="PBrush">
                  <p:embed/>
                  <p:pic>
                    <p:nvPicPr>
                      <p:cNvPr id="0" name="图片 800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5563"/>
                        <a:ext cx="5562600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8E79E-7065-4CF7-AB3E-1C6E1009687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625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用户验证证书1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625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按照</a:t>
            </a:r>
            <a:r>
              <a:rPr lang="en-US" altLang="zh-CN" smtClean="0">
                <a:ea typeface="宋体" pitchFamily="2" charset="-122"/>
              </a:rPr>
              <a:t>Bob</a:t>
            </a:r>
            <a:r>
              <a:rPr lang="zh-CN" altLang="en-US" smtClean="0">
                <a:ea typeface="宋体" pitchFamily="2" charset="-122"/>
              </a:rPr>
              <a:t>证书中的</a:t>
            </a:r>
            <a:r>
              <a:rPr lang="en-US" altLang="zh-CN" smtClean="0">
                <a:ea typeface="宋体" pitchFamily="2" charset="-122"/>
              </a:rPr>
              <a:t>Authority Key Identifier，</a:t>
            </a:r>
            <a:r>
              <a:rPr lang="zh-CN" altLang="en-US" smtClean="0">
                <a:ea typeface="宋体" pitchFamily="2" charset="-122"/>
              </a:rPr>
              <a:t>找到合适的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762000" y="3094038"/>
          <a:ext cx="7696200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23" name="位图图像" r:id="rId1" imgW="6153150" imgH="3009900" progId="PBrush">
                  <p:embed/>
                </p:oleObj>
              </mc:Choice>
              <mc:Fallback>
                <p:oleObj name="位图图像" r:id="rId1" imgW="6153150" imgH="3009900" progId="PBrush">
                  <p:embed/>
                  <p:pic>
                    <p:nvPicPr>
                      <p:cNvPr id="0" name="图片 801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94038"/>
                        <a:ext cx="7696200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CC0703-2E98-4369-A917-118E855ECAB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604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用户验证证书2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604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按照</a:t>
            </a:r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证书中的</a:t>
            </a:r>
            <a:r>
              <a:rPr lang="en-US" altLang="zh-CN" dirty="0" smtClean="0">
                <a:ea typeface="宋体" pitchFamily="2" charset="-122"/>
              </a:rPr>
              <a:t>Authority Key Identifier，</a:t>
            </a:r>
            <a:r>
              <a:rPr lang="zh-CN" altLang="en-US" dirty="0" smtClean="0">
                <a:ea typeface="宋体" pitchFamily="2" charset="-122"/>
              </a:rPr>
              <a:t>找到合适的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685800" y="3068638"/>
          <a:ext cx="7772400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847" name="位图图像" r:id="rId1" imgW="6153150" imgH="3000375" progId="PBrush">
                  <p:embed/>
                </p:oleObj>
              </mc:Choice>
              <mc:Fallback>
                <p:oleObj name="位图图像" r:id="rId1" imgW="6153150" imgH="3000375" progId="PBrush">
                  <p:embed/>
                  <p:pic>
                    <p:nvPicPr>
                      <p:cNvPr id="0" name="图片 802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68638"/>
                        <a:ext cx="7772400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DCB537-FC46-441F-BF6C-9F59893442B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证书扩展3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Subject Key Identifier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6A664-12A2-4957-80CF-5151B010D62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订户证书的情况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拥有多个密钥/证书对，在与其他人进行交易的时候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需要有一种方法进行区分</a:t>
            </a:r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的多个证书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应用系统中，存储有多个人的多个密钥/证书对（由不同的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签发）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同样也需要有一种简单的方法进行区分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>
                <a:ea typeface="宋体" pitchFamily="2" charset="-122"/>
              </a:rPr>
              <a:t>Authority Key </a:t>
            </a:r>
            <a:r>
              <a:rPr lang="en-US" altLang="zh-CN" dirty="0" smtClean="0">
                <a:ea typeface="宋体" pitchFamily="2" charset="-122"/>
              </a:rPr>
              <a:t>Identifier</a:t>
            </a:r>
            <a:r>
              <a:rPr lang="zh-CN" altLang="en-US" dirty="0" smtClean="0">
                <a:ea typeface="宋体" pitchFamily="2" charset="-122"/>
              </a:rPr>
              <a:t>查询公钥时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Subject Key </a:t>
            </a:r>
            <a:r>
              <a:rPr lang="en-US" altLang="zh-CN" dirty="0" smtClean="0">
                <a:ea typeface="宋体" pitchFamily="2" charset="-122"/>
              </a:rPr>
              <a:t>Identifier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Authority Key </a:t>
            </a:r>
            <a:r>
              <a:rPr lang="en-US" altLang="zh-CN" dirty="0" smtClean="0">
                <a:ea typeface="宋体" pitchFamily="2" charset="-122"/>
              </a:rPr>
              <a:t>Identifier</a:t>
            </a:r>
            <a:r>
              <a:rPr lang="zh-CN" altLang="en-US" dirty="0" smtClean="0">
                <a:ea typeface="宋体" pitchFamily="2" charset="-122"/>
              </a:rPr>
              <a:t>应一致</a:t>
            </a:r>
            <a:endParaRPr lang="zh-CN" altLang="en-US" dirty="0">
              <a:ea typeface="宋体" pitchFamily="2" charset="-122"/>
            </a:endParaRP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DD19E-8D5A-49BC-89B8-66C386DE64A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Key Identifier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一般，使用订户公钥的</a:t>
            </a:r>
            <a:r>
              <a:rPr lang="en-US" altLang="zh-CN" dirty="0" smtClean="0">
                <a:ea typeface="宋体" pitchFamily="2" charset="-122"/>
              </a:rPr>
              <a:t>HASH</a:t>
            </a:r>
            <a:r>
              <a:rPr lang="zh-CN" altLang="en-US" dirty="0" smtClean="0">
                <a:ea typeface="宋体" pitchFamily="2" charset="-122"/>
              </a:rPr>
              <a:t>结果作为</a:t>
            </a:r>
            <a:r>
              <a:rPr lang="en-US" altLang="zh-CN" dirty="0" smtClean="0">
                <a:ea typeface="宋体" pitchFamily="2" charset="-122"/>
              </a:rPr>
              <a:t>Subject Key Identifier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标准推荐：</a:t>
            </a:r>
            <a:r>
              <a:rPr lang="en-US" altLang="zh-CN" dirty="0" smtClean="0">
                <a:ea typeface="宋体" pitchFamily="2" charset="-122"/>
              </a:rPr>
              <a:t>SHA1 HASH</a:t>
            </a:r>
            <a:r>
              <a:rPr lang="zh-CN" altLang="en-US" dirty="0" smtClean="0">
                <a:ea typeface="宋体" pitchFamily="2" charset="-122"/>
              </a:rPr>
              <a:t>结果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问题：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能不能再像</a:t>
            </a:r>
            <a:r>
              <a:rPr lang="en-US" altLang="zh-CN" dirty="0" smtClean="0">
                <a:ea typeface="宋体" pitchFamily="2" charset="-122"/>
              </a:rPr>
              <a:t>Authority Key Identifier</a:t>
            </a:r>
            <a:r>
              <a:rPr lang="zh-CN" altLang="en-US" dirty="0" smtClean="0">
                <a:ea typeface="宋体" pitchFamily="2" charset="-122"/>
              </a:rPr>
              <a:t>一样，使用“</a:t>
            </a:r>
            <a:r>
              <a:rPr lang="en-US" altLang="zh-CN" dirty="0" smtClean="0">
                <a:ea typeface="宋体" pitchFamily="2" charset="-122"/>
              </a:rPr>
              <a:t>Issuer+</a:t>
            </a:r>
            <a:r>
              <a:rPr lang="zh-CN" altLang="en-US" dirty="0" smtClean="0">
                <a:ea typeface="宋体" pitchFamily="2" charset="-122"/>
              </a:rPr>
              <a:t>证书序列号”？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显然没有意义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08B-F5DC-457F-833F-10F20A9F32B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884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Key Identifier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884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Key Identifier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0" y="3633788"/>
          <a:ext cx="9144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71" name="位图图像" r:id="rId1" imgW="6553200" imgH="638175" progId="PBrush">
                  <p:embed/>
                </p:oleObj>
              </mc:Choice>
              <mc:Fallback>
                <p:oleObj name="位图图像" r:id="rId1" imgW="6553200" imgH="638175" progId="PBrush">
                  <p:embed/>
                  <p:pic>
                    <p:nvPicPr>
                      <p:cNvPr id="0" name="图片 803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33788"/>
                        <a:ext cx="9144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16908-FA18-4710-B2D6-80CBD1A048B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24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在构建证书路径时候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24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在构建证书路径时候，也可以利用</a:t>
            </a:r>
            <a:r>
              <a:rPr lang="en-US" altLang="zh-CN" sz="2800" dirty="0" smtClean="0">
                <a:ea typeface="宋体" pitchFamily="2" charset="-122"/>
              </a:rPr>
              <a:t>Subject Key Identifier。</a:t>
            </a:r>
            <a:r>
              <a:rPr lang="zh-CN" altLang="en-US" sz="2800" dirty="0" smtClean="0">
                <a:ea typeface="宋体" pitchFamily="2" charset="-122"/>
              </a:rPr>
              <a:t>如图：</a:t>
            </a:r>
            <a:endParaRPr lang="zh-CN" altLang="en-US" sz="2800" dirty="0" smtClean="0">
              <a:ea typeface="宋体" pitchFamily="2" charset="-122"/>
            </a:endParaRPr>
          </a:p>
        </p:txBody>
      </p:sp>
      <p:graphicFrame>
        <p:nvGraphicFramePr>
          <p:cNvPr id="572421" name="Object 5"/>
          <p:cNvGraphicFramePr>
            <a:graphicFrameLocks noChangeAspect="1"/>
          </p:cNvGraphicFramePr>
          <p:nvPr/>
        </p:nvGraphicFramePr>
        <p:xfrm>
          <a:off x="762000" y="2881313"/>
          <a:ext cx="7391400" cy="397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95" name="位图图像" r:id="rId1" imgW="6372225" imgH="3429000" progId="PBrush">
                  <p:embed/>
                </p:oleObj>
              </mc:Choice>
              <mc:Fallback>
                <p:oleObj name="位图图像" r:id="rId1" imgW="6372225" imgH="3429000" progId="PBrush">
                  <p:embed/>
                  <p:pic>
                    <p:nvPicPr>
                      <p:cNvPr id="0" name="图片 804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81313"/>
                        <a:ext cx="7391400" cy="397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33553-2C6C-4867-85A8-7A9D95F64FE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证书扩展4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Key Usage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RFC 3280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X.509</a:t>
            </a:r>
            <a:r>
              <a:rPr lang="zh-CN" altLang="en-US" dirty="0">
                <a:ea typeface="宋体" pitchFamily="2" charset="-122"/>
              </a:rPr>
              <a:t>中定义了16种证书</a:t>
            </a:r>
            <a:r>
              <a:rPr lang="zh-CN" altLang="en-US" dirty="0" smtClean="0">
                <a:ea typeface="宋体" pitchFamily="2" charset="-122"/>
              </a:rPr>
              <a:t>扩展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X.509: Information </a:t>
            </a:r>
            <a:r>
              <a:rPr lang="en-US" altLang="zh-CN" dirty="0">
                <a:ea typeface="宋体" pitchFamily="2" charset="-122"/>
              </a:rPr>
              <a:t>technology - Open Systems Interconnection - The Directory: Public-key and attribute certificate frameworks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RFC 3280: </a:t>
            </a:r>
            <a:r>
              <a:rPr lang="zh-CN" altLang="zh-CN" dirty="0">
                <a:ea typeface="宋体" pitchFamily="2" charset="-122"/>
              </a:rPr>
              <a:t>Internet X.509 Public Key Infrastructure Certificate and Certificate Revocation List (CRL) Profile </a:t>
            </a:r>
            <a:endParaRPr lang="zh-CN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RFC </a:t>
            </a:r>
            <a:r>
              <a:rPr lang="en-US" altLang="zh-CN" dirty="0">
                <a:ea typeface="宋体" pitchFamily="2" charset="-122"/>
              </a:rPr>
              <a:t>3280</a:t>
            </a:r>
            <a:r>
              <a:rPr lang="zh-CN" altLang="en-US" dirty="0">
                <a:ea typeface="宋体" pitchFamily="2" charset="-122"/>
              </a:rPr>
              <a:t>单独定义了2种证书扩展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种</a:t>
            </a:r>
            <a:r>
              <a:rPr lang="en-US" altLang="zh-CN" dirty="0">
                <a:ea typeface="宋体" pitchFamily="2" charset="-122"/>
              </a:rPr>
              <a:t>Internet Certificate Extensions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Subject Information Access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4F480-D6F9-4210-BE40-864CCA041F0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用户将</a:t>
            </a:r>
            <a:r>
              <a:rPr lang="en-US" altLang="zh-CN" smtClean="0">
                <a:ea typeface="宋体" pitchFamily="2" charset="-122"/>
              </a:rPr>
              <a:t>PKI</a:t>
            </a:r>
            <a:r>
              <a:rPr lang="zh-CN" altLang="en-US" smtClean="0">
                <a:ea typeface="宋体" pitchFamily="2" charset="-122"/>
              </a:rPr>
              <a:t>用于不同目的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用户一般会要求拥有多个密钥，用于不同用途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机密性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smtClean="0">
                <a:ea typeface="宋体" pitchFamily="2" charset="-122"/>
              </a:rPr>
              <a:t>政府的要求</a:t>
            </a:r>
            <a:endParaRPr lang="zh-CN" altLang="en-US" sz="20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数字签名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密钥协商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数据加密存储</a:t>
            </a:r>
            <a:endParaRPr lang="zh-CN" altLang="en-US" sz="24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等等</a:t>
            </a:r>
            <a:endParaRPr lang="zh-CN" altLang="en-US" sz="24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CA</a:t>
            </a:r>
            <a:r>
              <a:rPr lang="zh-CN" altLang="en-US" sz="2000" smtClean="0">
                <a:ea typeface="宋体" pitchFamily="2" charset="-122"/>
              </a:rPr>
              <a:t>拥有多个密钥，也有同样的区分要求</a:t>
            </a:r>
            <a:endParaRPr lang="zh-CN" altLang="en-US" sz="20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3FA1D-70F6-48E6-B121-DA639BEAA72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的要求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同样，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也可能会对所签发的证书用途进行限制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OCSP</a:t>
            </a:r>
            <a:r>
              <a:rPr lang="zh-CN" altLang="en-US" dirty="0" smtClean="0">
                <a:ea typeface="宋体" pitchFamily="2" charset="-122"/>
              </a:rPr>
              <a:t>服务器的证书（对应的私钥），只能用来签名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要求</a:t>
            </a:r>
            <a:r>
              <a:rPr lang="en-US" altLang="zh-CN" dirty="0" smtClean="0">
                <a:ea typeface="宋体" pitchFamily="2" charset="-122"/>
              </a:rPr>
              <a:t>CRL Issuer</a:t>
            </a:r>
            <a:r>
              <a:rPr lang="zh-CN" altLang="en-US" dirty="0" smtClean="0">
                <a:ea typeface="宋体" pitchFamily="2" charset="-122"/>
              </a:rPr>
              <a:t>服务器的证书（对应的私钥），只能是签发</a:t>
            </a:r>
            <a:r>
              <a:rPr lang="en-US" altLang="zh-CN" dirty="0" smtClean="0">
                <a:ea typeface="宋体" pitchFamily="2" charset="-122"/>
              </a:rPr>
              <a:t>CRL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776E6-D772-432E-95D4-CD0D799E90B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25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Key Usage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925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 Usage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228600" y="2581275"/>
          <a:ext cx="86106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15" name="位图图像" r:id="rId1" imgW="5334000" imgH="2495550" progId="PBrush">
                  <p:embed/>
                </p:oleObj>
              </mc:Choice>
              <mc:Fallback>
                <p:oleObj name="位图图像" r:id="rId1" imgW="5334000" imgH="2495550" progId="PBrush">
                  <p:embed/>
                  <p:pic>
                    <p:nvPicPr>
                      <p:cNvPr id="0" name="图片 749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81275"/>
                        <a:ext cx="86106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FB6EE-00E2-43BA-BBAD-878BE079A49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45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BIT STRING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945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此处，插入对于</a:t>
            </a:r>
            <a:r>
              <a:rPr lang="en-US" altLang="zh-CN" smtClean="0">
                <a:ea typeface="宋体" pitchFamily="2" charset="-122"/>
              </a:rPr>
              <a:t>BIT STRING</a:t>
            </a:r>
            <a:r>
              <a:rPr lang="zh-CN" altLang="en-US" smtClean="0">
                <a:ea typeface="宋体" pitchFamily="2" charset="-122"/>
              </a:rPr>
              <a:t>的说明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共有9 </a:t>
            </a:r>
            <a:r>
              <a:rPr lang="en-US" altLang="zh-CN" smtClean="0">
                <a:ea typeface="宋体" pitchFamily="2" charset="-122"/>
              </a:rPr>
              <a:t>bit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不同的</a:t>
            </a:r>
            <a:r>
              <a:rPr lang="en-US" altLang="zh-CN" smtClean="0">
                <a:ea typeface="宋体" pitchFamily="2" charset="-122"/>
              </a:rPr>
              <a:t>bit</a:t>
            </a:r>
            <a:r>
              <a:rPr lang="zh-CN" altLang="en-US" smtClean="0">
                <a:ea typeface="宋体" pitchFamily="2" charset="-122"/>
              </a:rPr>
              <a:t>置1，分别表示不同的意思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1775459" y="3429000"/>
          <a:ext cx="56388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40" name="位图图像" r:id="rId1" imgW="3600450" imgH="2038350" progId="PBrush">
                  <p:embed/>
                </p:oleObj>
              </mc:Choice>
              <mc:Fallback>
                <p:oleObj name="位图图像" r:id="rId1" imgW="3600450" imgH="2038350" progId="PBrush">
                  <p:embed/>
                  <p:pic>
                    <p:nvPicPr>
                      <p:cNvPr id="0" name="图片 750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459" y="3429000"/>
                        <a:ext cx="5638800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343B8-4AF7-4FD8-BE38-E01F9EB6992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 Usage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在证书中，需要区分密钥的用途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标准定义了7种用途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digitalSignature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nonRepudiation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keyEncipherment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dataEncipherment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keyAgreement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keyCertSign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>
                <a:ea typeface="宋体" pitchFamily="2" charset="-122"/>
              </a:rPr>
              <a:t>cRLSign</a:t>
            </a:r>
            <a:endParaRPr lang="en-US" altLang="zh-CN" sz="20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以及2种辅助用途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注：1个证书可以同时用于多种用途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CD3E7-80B7-4744-998D-09F80225C37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digitalSignature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除了</a:t>
            </a:r>
            <a:r>
              <a:rPr lang="zh-CN" altLang="en-US" smtClean="0">
                <a:solidFill>
                  <a:schemeClr val="hlink"/>
                </a:solidFill>
                <a:ea typeface="宋体" pitchFamily="2" charset="-122"/>
              </a:rPr>
              <a:t>签发证书/签发</a:t>
            </a:r>
            <a:r>
              <a:rPr lang="en-US" altLang="zh-CN" smtClean="0">
                <a:solidFill>
                  <a:schemeClr val="hlink"/>
                </a:solidFill>
                <a:ea typeface="宋体" pitchFamily="2" charset="-122"/>
              </a:rPr>
              <a:t>CRL</a:t>
            </a:r>
            <a:r>
              <a:rPr lang="zh-CN" altLang="en-US" smtClean="0">
                <a:ea typeface="宋体" pitchFamily="2" charset="-122"/>
              </a:rPr>
              <a:t>之外的各种数字签名操作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数据完整性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身份鉴别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数据源鉴别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3E8D5-24FA-4FB2-AD67-F0617A1A639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nonRepudiation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证书对应的私钥，用于生成非否认的证据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证书用于验证非否认证据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30F13-2CE9-4293-9562-832414F88A5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keyEncipherment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用于加密传输其他的密钥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例如，使用</a:t>
            </a:r>
            <a:r>
              <a:rPr lang="en-US" altLang="zh-CN" smtClean="0">
                <a:ea typeface="宋体" pitchFamily="2" charset="-122"/>
              </a:rPr>
              <a:t>RSA</a:t>
            </a:r>
            <a:r>
              <a:rPr lang="zh-CN" altLang="en-US" smtClean="0">
                <a:ea typeface="宋体" pitchFamily="2" charset="-122"/>
              </a:rPr>
              <a:t>密钥加密</a:t>
            </a:r>
            <a:r>
              <a:rPr lang="en-US" altLang="zh-CN" smtClean="0">
                <a:ea typeface="宋体" pitchFamily="2" charset="-122"/>
              </a:rPr>
              <a:t>DES</a:t>
            </a:r>
            <a:r>
              <a:rPr lang="zh-CN" altLang="en-US" smtClean="0">
                <a:ea typeface="宋体" pitchFamily="2" charset="-122"/>
              </a:rPr>
              <a:t>的密钥，然后再用</a:t>
            </a:r>
            <a:r>
              <a:rPr lang="en-US" altLang="zh-CN" smtClean="0">
                <a:ea typeface="宋体" pitchFamily="2" charset="-122"/>
              </a:rPr>
              <a:t>DES</a:t>
            </a:r>
            <a:r>
              <a:rPr lang="zh-CN" altLang="en-US" smtClean="0">
                <a:ea typeface="宋体" pitchFamily="2" charset="-122"/>
              </a:rPr>
              <a:t>加密应用数据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1662F-C8B2-4721-857D-557EA72F31A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dataEncipherment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用于直接加解密应用数据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一般很少会有这种方式的应用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一般，都是公钥－对称密钥－应用数据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因为在密钥长度安全的情况下，公钥密码计算都是慢于对称密码计算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CC469-E5BD-4ED5-94D2-8A97EA051D9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keyAgreement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密钥协商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在通信方之间协商对称密钥，例如，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err="1" smtClean="0">
                <a:ea typeface="宋体" pitchFamily="2" charset="-122"/>
              </a:rPr>
              <a:t>Diffie</a:t>
            </a:r>
            <a:r>
              <a:rPr lang="en-US" altLang="zh-CN" dirty="0" smtClean="0">
                <a:ea typeface="宋体" pitchFamily="2" charset="-122"/>
              </a:rPr>
              <a:t>-Hellman</a:t>
            </a:r>
            <a:r>
              <a:rPr lang="zh-CN" altLang="en-US" dirty="0" smtClean="0">
                <a:ea typeface="宋体" pitchFamily="2" charset="-122"/>
              </a:rPr>
              <a:t>中的密钥协商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TLS</a:t>
            </a:r>
            <a:r>
              <a:rPr lang="zh-CN" altLang="en-US" dirty="0" smtClean="0">
                <a:ea typeface="宋体" pitchFamily="2" charset="-122"/>
              </a:rPr>
              <a:t>协议的密钥协商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不同于</a:t>
            </a:r>
            <a:r>
              <a:rPr lang="en-US" altLang="zh-CN" dirty="0" err="1" smtClean="0">
                <a:ea typeface="宋体" pitchFamily="2" charset="-122"/>
              </a:rPr>
              <a:t>keyEncipherment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err="1" smtClean="0">
                <a:ea typeface="宋体" pitchFamily="2" charset="-122"/>
              </a:rPr>
              <a:t>keyEncipherment</a:t>
            </a:r>
            <a:r>
              <a:rPr lang="zh-CN" altLang="en-US" dirty="0" smtClean="0">
                <a:ea typeface="宋体" pitchFamily="2" charset="-122"/>
              </a:rPr>
              <a:t>是直接对</a:t>
            </a:r>
            <a:r>
              <a:rPr lang="en-US" altLang="zh-CN" dirty="0" smtClean="0">
                <a:ea typeface="宋体" pitchFamily="2" charset="-122"/>
              </a:rPr>
              <a:t>Session Key</a:t>
            </a:r>
            <a:r>
              <a:rPr lang="zh-CN" altLang="en-US" dirty="0" smtClean="0">
                <a:ea typeface="宋体" pitchFamily="2" charset="-122"/>
              </a:rPr>
              <a:t>进行加密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err="1" smtClean="0">
                <a:ea typeface="宋体" pitchFamily="2" charset="-122"/>
              </a:rPr>
              <a:t>keyAgreement</a:t>
            </a:r>
            <a:r>
              <a:rPr lang="zh-CN" altLang="en-US" dirty="0" smtClean="0">
                <a:ea typeface="宋体" pitchFamily="2" charset="-122"/>
              </a:rPr>
              <a:t>是协商，被公钥加密的数据并不是直接作为密钥，而是经过了一个多次步骤的过程，再导出</a:t>
            </a:r>
            <a:r>
              <a:rPr lang="en-US" altLang="zh-CN" dirty="0" smtClean="0">
                <a:ea typeface="宋体" pitchFamily="2" charset="-122"/>
              </a:rPr>
              <a:t>Session Key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56978-A6ED-49AC-B14C-FA47BED2733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16</a:t>
            </a:r>
            <a:r>
              <a:rPr lang="zh-CN" altLang="en-US" dirty="0" smtClean="0">
                <a:ea typeface="宋体" pitchFamily="2" charset="-122"/>
              </a:rPr>
              <a:t>种标准证书扩展1</a:t>
            </a:r>
            <a:r>
              <a:rPr lang="en-US" altLang="zh-CN" dirty="0" smtClean="0">
                <a:ea typeface="宋体" pitchFamily="2" charset="-122"/>
              </a:rPr>
              <a:t>/3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Basic Constraints</a:t>
            </a:r>
            <a:endParaRPr lang="en-US" altLang="zh-CN" dirty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Authority Key Identifier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Subject Key Identifier </a:t>
            </a:r>
            <a:endParaRPr lang="en-US" altLang="zh-CN" dirty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Key Usage</a:t>
            </a:r>
            <a:endParaRPr lang="en-US" altLang="zh-CN" dirty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Private Key Usage </a:t>
            </a:r>
            <a:r>
              <a:rPr lang="en-US" altLang="zh-CN" dirty="0" smtClean="0">
                <a:ea typeface="宋体" pitchFamily="2" charset="-122"/>
              </a:rPr>
              <a:t>Period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386E6-64B3-4A69-9233-8EB284B84B2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keyCertSign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签发证书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用于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975DD-13AF-4B28-9CE8-BC8636807E7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cRLSign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签发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签发</a:t>
            </a:r>
            <a:r>
              <a:rPr lang="en-US" altLang="zh-CN" smtClean="0">
                <a:ea typeface="宋体" pitchFamily="2" charset="-122"/>
              </a:rPr>
              <a:t>CRL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或者</a:t>
            </a:r>
            <a:r>
              <a:rPr lang="en-US" altLang="zh-CN" smtClean="0">
                <a:ea typeface="宋体" pitchFamily="2" charset="-122"/>
              </a:rPr>
              <a:t>CRL Issuer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43548-205E-4C07-8267-DF47E2871CD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Key Usage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标准中，还定义2种辅助的用途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encipherOnly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decipherOnly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仅仅是配合</a:t>
            </a:r>
            <a:r>
              <a:rPr lang="en-US" altLang="zh-CN" smtClean="0">
                <a:ea typeface="宋体" pitchFamily="2" charset="-122"/>
              </a:rPr>
              <a:t>keyAgreement</a:t>
            </a:r>
            <a:r>
              <a:rPr lang="zh-CN" altLang="en-US" smtClean="0">
                <a:ea typeface="宋体" pitchFamily="2" charset="-122"/>
              </a:rPr>
              <a:t>用法，才有意义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encipherOnly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证书公钥在密钥协商过程中，仅仅进行加密计算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decipherOnly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证书公钥在密钥协商过程中，仅仅进行解密计算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DDFC4-534A-47AA-B268-D88BDE1655F7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证书扩展5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Key Usage Period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BDA37-DC9A-4A47-9AEA-DE23DB716F2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数字签名的特殊性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数字签名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一次签名，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次验证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在今天签名，应该在500年后还是可以验证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验证的期限是：密钥的安全使用期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希望尽可能长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但，证书有效期不能太长，因为用户信息会在较短期内变化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如果证书有效期太短，会影响到以后的验证操作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F55A8-CE42-4D76-90F1-68AC75262E6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数字签名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对专用于数字签名的证书，如下规定：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证书有效期是密钥的安全使用期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例如，4096 </a:t>
            </a:r>
            <a:r>
              <a:rPr lang="en-US" altLang="zh-CN" sz="2000" dirty="0" smtClean="0">
                <a:ea typeface="宋体" pitchFamily="2" charset="-122"/>
              </a:rPr>
              <a:t>bit RSA，</a:t>
            </a:r>
            <a:r>
              <a:rPr lang="zh-CN" altLang="en-US" sz="2000" dirty="0" smtClean="0">
                <a:ea typeface="宋体" pitchFamily="2" charset="-122"/>
              </a:rPr>
              <a:t>大于50年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但是我们又要求，订户只能在2年内进行数字签名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在50年内，都可以验证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局长用于签发规章制度的证书是50年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××局的规章制度是50年</a:t>
            </a:r>
            <a:r>
              <a:rPr lang="zh-CN" altLang="en-US" dirty="0" smtClean="0">
                <a:ea typeface="宋体" pitchFamily="2" charset="-122"/>
              </a:rPr>
              <a:t>有效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私钥使用期是4年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局长的聘任期是4年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82FB3D-0F68-49FC-ACAD-CD15A0F4646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Key Usage Period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对于数字签名，可能有如下要求：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私钥使用期较短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可以进行数字签名的时间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公钥使用期较长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可以进行验证的时间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Private Key Usage Period</a:t>
            </a:r>
            <a:r>
              <a:rPr lang="zh-CN" altLang="en-US" dirty="0" smtClean="0">
                <a:ea typeface="宋体" pitchFamily="2" charset="-122"/>
              </a:rPr>
              <a:t>扩展，说明相应私钥的使用期限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在一般的文件签名中，都会带有时间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3A82E-C328-44DF-BB16-2391AA40F5F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用法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宋体" pitchFamily="2" charset="-122"/>
              </a:rPr>
              <a:t>在局长上任时，给局长签发数字证书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pitchFamily="2" charset="-122"/>
              </a:rPr>
              <a:t>密钥用途是专用于“数字证书签名”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>
                <a:ea typeface="宋体" pitchFamily="2" charset="-122"/>
              </a:rPr>
              <a:t>可进一步说明，专用于“签发××局的规章制度文件”（见后面的</a:t>
            </a:r>
            <a:r>
              <a:rPr lang="en-US" altLang="zh-CN" sz="2000" dirty="0" smtClean="0">
                <a:ea typeface="宋体" pitchFamily="2" charset="-122"/>
              </a:rPr>
              <a:t>Extended Key Usage</a:t>
            </a:r>
            <a:r>
              <a:rPr lang="zh-CN" altLang="en-US" sz="2000" dirty="0" smtClean="0">
                <a:ea typeface="宋体" pitchFamily="2" charset="-122"/>
              </a:rPr>
              <a:t>扩展）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pitchFamily="2" charset="-122"/>
              </a:rPr>
              <a:t>证书有效期是50年（2007-2057）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>
                <a:ea typeface="宋体" pitchFamily="2" charset="-122"/>
              </a:rPr>
              <a:t>规章制度是50年有效的（且密钥安全使用期大于50年）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Private Key Usage Period</a:t>
            </a:r>
            <a:endParaRPr lang="en-US" altLang="zh-CN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>
                <a:ea typeface="宋体" pitchFamily="2" charset="-122"/>
              </a:rPr>
              <a:t>只有4年，与局长的任期相同（2007-2011）</a:t>
            </a:r>
            <a:endParaRPr lang="zh-CN" altLang="en-US" sz="2000" dirty="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宋体" pitchFamily="2" charset="-122"/>
              </a:rPr>
              <a:t>在局长卸任之后，即使签发文件，也会认为是无效的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pitchFamily="2" charset="-122"/>
              </a:rPr>
              <a:t>例如201</a:t>
            </a:r>
            <a:r>
              <a:rPr lang="en-US" altLang="zh-CN" sz="2400" dirty="0">
                <a:ea typeface="宋体" pitchFamily="2" charset="-122"/>
              </a:rPr>
              <a:t>5</a:t>
            </a:r>
            <a:r>
              <a:rPr lang="zh-CN" altLang="en-US" sz="2400" dirty="0" smtClean="0">
                <a:ea typeface="宋体" pitchFamily="2" charset="-122"/>
              </a:rPr>
              <a:t>年，因为在被签发文件上，会带有时间。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E4BFB-C5CE-41E8-85BB-9F51C1378E8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96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Key Usage Period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966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Key Usage Period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给出一段时间，开始到结束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280878" y="3827923"/>
          <a:ext cx="8627961" cy="1384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63" name="位图图像" r:id="rId1" imgW="6648450" imgH="1066800" progId="PBrush">
                  <p:embed/>
                </p:oleObj>
              </mc:Choice>
              <mc:Fallback>
                <p:oleObj name="位图图像" r:id="rId1" imgW="6648450" imgH="1066800" progId="PBrush">
                  <p:embed/>
                  <p:pic>
                    <p:nvPicPr>
                      <p:cNvPr id="0" name="图片 751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78" y="3827923"/>
                        <a:ext cx="8627961" cy="1384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C358CD-A575-4931-BEF3-EAE295B2F65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证书扩展6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Issuer Alternative Name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132EF-96EF-4D92-BEAF-CC766C12FE3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16</a:t>
            </a:r>
            <a:r>
              <a:rPr lang="zh-CN" altLang="en-US" dirty="0">
                <a:ea typeface="宋体" pitchFamily="2" charset="-122"/>
              </a:rPr>
              <a:t>种标准</a:t>
            </a:r>
            <a:r>
              <a:rPr lang="zh-CN" altLang="en-US" dirty="0" smtClean="0">
                <a:ea typeface="宋体" pitchFamily="2" charset="-122"/>
              </a:rPr>
              <a:t>证书扩展2</a:t>
            </a:r>
            <a:r>
              <a:rPr lang="en-US" altLang="zh-CN" dirty="0" smtClean="0">
                <a:ea typeface="宋体" pitchFamily="2" charset="-122"/>
              </a:rPr>
              <a:t>/3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>
                <a:ea typeface="宋体" pitchFamily="2" charset="-122"/>
              </a:rPr>
              <a:t>Certificate Policies</a:t>
            </a:r>
            <a:endParaRPr lang="en-US" altLang="zh-CN" dirty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>
                <a:ea typeface="宋体" pitchFamily="2" charset="-122"/>
              </a:rPr>
              <a:t>Policy </a:t>
            </a:r>
            <a:r>
              <a:rPr lang="en-US" altLang="zh-CN" dirty="0" smtClean="0">
                <a:ea typeface="宋体" pitchFamily="2" charset="-122"/>
              </a:rPr>
              <a:t>Mappings</a:t>
            </a:r>
            <a:endParaRPr lang="en-US" altLang="zh-CN" dirty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 smtClean="0">
                <a:ea typeface="宋体" pitchFamily="2" charset="-122"/>
              </a:rPr>
              <a:t>Subject </a:t>
            </a:r>
            <a:r>
              <a:rPr lang="en-US" altLang="zh-CN" dirty="0">
                <a:ea typeface="宋体" pitchFamily="2" charset="-122"/>
              </a:rPr>
              <a:t>Alternative </a:t>
            </a:r>
            <a:r>
              <a:rPr lang="en-US" altLang="zh-CN" dirty="0" smtClean="0">
                <a:ea typeface="宋体" pitchFamily="2" charset="-122"/>
              </a:rPr>
              <a:t>Name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 smtClean="0">
                <a:ea typeface="宋体" pitchFamily="2" charset="-122"/>
              </a:rPr>
              <a:t>Issuer </a:t>
            </a:r>
            <a:r>
              <a:rPr lang="en-US" altLang="zh-CN" dirty="0">
                <a:ea typeface="宋体" pitchFamily="2" charset="-122"/>
              </a:rPr>
              <a:t>Alternative </a:t>
            </a:r>
            <a:r>
              <a:rPr lang="en-US" altLang="zh-CN" dirty="0" smtClean="0">
                <a:ea typeface="宋体" pitchFamily="2" charset="-122"/>
              </a:rPr>
              <a:t>Name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 smtClean="0">
                <a:ea typeface="宋体" pitchFamily="2" charset="-122"/>
              </a:rPr>
              <a:t>Subject </a:t>
            </a:r>
            <a:r>
              <a:rPr lang="en-US" altLang="zh-CN" dirty="0">
                <a:ea typeface="宋体" pitchFamily="2" charset="-122"/>
              </a:rPr>
              <a:t>Directory </a:t>
            </a:r>
            <a:r>
              <a:rPr lang="en-US" altLang="zh-CN" dirty="0" smtClean="0">
                <a:ea typeface="宋体" pitchFamily="2" charset="-122"/>
              </a:rPr>
              <a:t>Attributes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altLang="zh-CN" dirty="0" smtClean="0">
                <a:ea typeface="宋体" pitchFamily="2" charset="-122"/>
              </a:rPr>
              <a:t>Name </a:t>
            </a:r>
            <a:r>
              <a:rPr lang="en-US" altLang="zh-CN" dirty="0">
                <a:ea typeface="宋体" pitchFamily="2" charset="-122"/>
              </a:rPr>
              <a:t>Constraints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33A6F-51DC-4BAC-B27E-D464C72E8BD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的信息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在证书，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的命名是由</a:t>
            </a:r>
            <a:r>
              <a:rPr lang="en-US" altLang="zh-CN" dirty="0" smtClean="0">
                <a:ea typeface="宋体" pitchFamily="2" charset="-122"/>
              </a:rPr>
              <a:t>DN</a:t>
            </a:r>
            <a:r>
              <a:rPr lang="zh-CN" altLang="en-US" dirty="0" smtClean="0">
                <a:ea typeface="宋体" pitchFamily="2" charset="-122"/>
              </a:rPr>
              <a:t>来表示的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DN</a:t>
            </a:r>
            <a:r>
              <a:rPr lang="zh-CN" altLang="en-US" dirty="0" smtClean="0">
                <a:ea typeface="宋体" pitchFamily="2" charset="-122"/>
              </a:rPr>
              <a:t>是由多项</a:t>
            </a:r>
            <a:r>
              <a:rPr lang="en-US" altLang="zh-CN" dirty="0" smtClean="0">
                <a:ea typeface="宋体" pitchFamily="2" charset="-122"/>
              </a:rPr>
              <a:t>RDN</a:t>
            </a:r>
            <a:r>
              <a:rPr lang="zh-CN" altLang="en-US" dirty="0" smtClean="0">
                <a:ea typeface="宋体" pitchFamily="2" charset="-122"/>
              </a:rPr>
              <a:t>决定的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是用了</a:t>
            </a:r>
            <a:r>
              <a:rPr lang="en-US" altLang="zh-CN" dirty="0" smtClean="0">
                <a:ea typeface="宋体" pitchFamily="2" charset="-122"/>
              </a:rPr>
              <a:t>X.500</a:t>
            </a:r>
            <a:r>
              <a:rPr lang="zh-CN" altLang="en-US" dirty="0" smtClean="0">
                <a:ea typeface="宋体" pitchFamily="2" charset="-122"/>
              </a:rPr>
              <a:t>目录的命名系统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希望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将</a:t>
            </a:r>
            <a:r>
              <a:rPr lang="zh-CN" altLang="en-US" dirty="0">
                <a:ea typeface="宋体" pitchFamily="2" charset="-122"/>
              </a:rPr>
              <a:t>自己的各种名称信息也同时出现在证书，有利于用户对自己的了解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CEB43-8175-4B40-A66E-DE614887185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Issuer Alternative Name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在证书中，对于各种不同的命名系统，也应该有所体现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定义了</a:t>
            </a:r>
            <a:r>
              <a:rPr lang="en-US" altLang="zh-CN" dirty="0" smtClean="0">
                <a:ea typeface="宋体" pitchFamily="2" charset="-122"/>
              </a:rPr>
              <a:t>Issuer Alternative Name</a:t>
            </a:r>
            <a:r>
              <a:rPr lang="zh-CN" altLang="en-US" dirty="0" smtClean="0">
                <a:ea typeface="宋体" pitchFamily="2" charset="-122"/>
              </a:rPr>
              <a:t>扩展，专门放置签发者的各种不同的命名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30DBB7-84F1-4B8B-889E-5D96E5B3B7E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01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各种名称形式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17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01764" name="Object 4"/>
          <p:cNvGraphicFramePr>
            <a:graphicFrameLocks noChangeAspect="1"/>
          </p:cNvGraphicFramePr>
          <p:nvPr/>
        </p:nvGraphicFramePr>
        <p:xfrm>
          <a:off x="0" y="2057400"/>
          <a:ext cx="9144000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86" name="位图图像" r:id="rId1" imgW="6134100" imgH="2667000" progId="PBrush">
                  <p:embed/>
                </p:oleObj>
              </mc:Choice>
              <mc:Fallback>
                <p:oleObj name="位图图像" r:id="rId1" imgW="6134100" imgH="2667000" progId="PBrush">
                  <p:embed/>
                  <p:pic>
                    <p:nvPicPr>
                      <p:cNvPr id="0" name="图片 752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44000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78FA2-F672-451F-8D0B-118C1A2AF20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证书扩展7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Alternative Name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CFD32-24F8-4756-8A96-68ADF8F66FB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20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Alternative Name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208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对于证书订户，也有各种命名的情况。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用户也可能需要公开自己的信息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同样，也有定义了</a:t>
            </a:r>
            <a:r>
              <a:rPr lang="en-US" altLang="zh-CN" smtClean="0">
                <a:ea typeface="宋体" pitchFamily="2" charset="-122"/>
              </a:rPr>
              <a:t>Subject Alternative Name</a:t>
            </a:r>
            <a:r>
              <a:rPr lang="zh-CN" altLang="en-US" smtClean="0">
                <a:ea typeface="宋体" pitchFamily="2" charset="-122"/>
              </a:rPr>
              <a:t>扩展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各种不同类型的名字，与</a:t>
            </a:r>
            <a:r>
              <a:rPr lang="en-US" altLang="zh-CN" smtClean="0">
                <a:ea typeface="宋体" pitchFamily="2" charset="-122"/>
              </a:rPr>
              <a:t>Issuer Alternative Name</a:t>
            </a:r>
            <a:r>
              <a:rPr lang="zh-CN" altLang="en-US" smtClean="0">
                <a:ea typeface="宋体" pitchFamily="2" charset="-122"/>
              </a:rPr>
              <a:t>类似</a:t>
            </a:r>
            <a:endParaRPr lang="zh-CN" altLang="en-US" smtClean="0">
              <a:ea typeface="宋体" pitchFamily="2" charset="-122"/>
            </a:endParaRPr>
          </a:p>
          <a:p>
            <a:pPr lvl="2" eaLnBrk="1" hangingPunct="1"/>
            <a:r>
              <a:rPr lang="zh-CN" altLang="en-US" smtClean="0">
                <a:ea typeface="宋体" pitchFamily="2" charset="-122"/>
              </a:rPr>
              <a:t>邮件、</a:t>
            </a:r>
            <a:r>
              <a:rPr lang="en-US" altLang="zh-CN" smtClean="0">
                <a:ea typeface="宋体" pitchFamily="2" charset="-122"/>
              </a:rPr>
              <a:t>DNS、IP、URL</a:t>
            </a:r>
            <a:r>
              <a:rPr lang="zh-CN" altLang="en-US" smtClean="0">
                <a:ea typeface="宋体" pitchFamily="2" charset="-122"/>
              </a:rPr>
              <a:t>等等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0" y="5427663"/>
          <a:ext cx="91440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10" name="位图图像" r:id="rId1" imgW="5943600" imgH="533400" progId="PBrush">
                  <p:embed/>
                </p:oleObj>
              </mc:Choice>
              <mc:Fallback>
                <p:oleObj name="位图图像" r:id="rId1" imgW="5943600" imgH="533400" progId="PBrush">
                  <p:embed/>
                  <p:pic>
                    <p:nvPicPr>
                      <p:cNvPr id="0" name="图片 753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27663"/>
                        <a:ext cx="91440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B82239-4F7C-409F-AB50-1CD9F12E83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证书扩展8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Subject Directory Attributes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A3DA9-B713-4CEE-B55F-F56A7497AF7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Subject Directory Attributes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X.509</a:t>
            </a:r>
            <a:r>
              <a:rPr lang="zh-CN" altLang="en-US" dirty="0" smtClean="0">
                <a:ea typeface="宋体" pitchFamily="2" charset="-122"/>
              </a:rPr>
              <a:t>证书是来源自于</a:t>
            </a:r>
            <a:r>
              <a:rPr lang="en-US" altLang="zh-CN" dirty="0" smtClean="0">
                <a:ea typeface="宋体" pitchFamily="2" charset="-122"/>
              </a:rPr>
              <a:t>X.500</a:t>
            </a:r>
            <a:r>
              <a:rPr lang="zh-CN" altLang="en-US" dirty="0" smtClean="0">
                <a:ea typeface="宋体" pitchFamily="2" charset="-122"/>
              </a:rPr>
              <a:t>目录，自然，可能希望在证书中带有某些</a:t>
            </a:r>
            <a:r>
              <a:rPr lang="en-US" altLang="zh-CN" dirty="0" smtClean="0">
                <a:ea typeface="宋体" pitchFamily="2" charset="-122"/>
              </a:rPr>
              <a:t>X.500</a:t>
            </a:r>
            <a:r>
              <a:rPr lang="zh-CN" altLang="en-US" dirty="0" smtClean="0">
                <a:ea typeface="宋体" pitchFamily="2" charset="-122"/>
              </a:rPr>
              <a:t>目录的属性信息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例如，民族、生日等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以</a:t>
            </a:r>
            <a:r>
              <a:rPr lang="en-US" altLang="zh-CN" dirty="0" smtClean="0">
                <a:ea typeface="宋体" pitchFamily="2" charset="-122"/>
              </a:rPr>
              <a:t>Attribute</a:t>
            </a:r>
            <a:r>
              <a:rPr lang="zh-CN" altLang="en-US" dirty="0" smtClean="0">
                <a:ea typeface="宋体" pitchFamily="2" charset="-122"/>
              </a:rPr>
              <a:t>的形式给出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包括了</a:t>
            </a:r>
            <a:r>
              <a:rPr lang="en-US" altLang="zh-CN" dirty="0" smtClean="0">
                <a:ea typeface="宋体" pitchFamily="2" charset="-122"/>
              </a:rPr>
              <a:t>Attribute Type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Attribute Value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此种形式，可以给出订户所对应的</a:t>
            </a:r>
            <a:r>
              <a:rPr lang="en-US" altLang="zh-CN" dirty="0" smtClean="0">
                <a:ea typeface="宋体" pitchFamily="2" charset="-122"/>
              </a:rPr>
              <a:t>Entry</a:t>
            </a:r>
            <a:r>
              <a:rPr lang="zh-CN" altLang="en-US" dirty="0" smtClean="0">
                <a:ea typeface="宋体" pitchFamily="2" charset="-122"/>
              </a:rPr>
              <a:t>的很多信息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EDF04-E4AD-4AE0-997C-1DB2D0A1D1D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027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Subject Directory Attributes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027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Subject Directory Attributes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ASN.1</a:t>
            </a:r>
            <a:r>
              <a:rPr lang="zh-CN" altLang="en-US" dirty="0" smtClean="0">
                <a:ea typeface="宋体" pitchFamily="2" charset="-122"/>
              </a:rPr>
              <a:t>描述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原则上，可因为使用了</a:t>
            </a:r>
            <a:r>
              <a:rPr lang="en-US" altLang="zh-CN" dirty="0" smtClean="0">
                <a:ea typeface="宋体" pitchFamily="2" charset="-122"/>
              </a:rPr>
              <a:t>Attribute Type and Value</a:t>
            </a:r>
            <a:r>
              <a:rPr lang="zh-CN" altLang="en-US" dirty="0" smtClean="0">
                <a:ea typeface="宋体" pitchFamily="2" charset="-122"/>
              </a:rPr>
              <a:t>的方式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/>
            <a:r>
              <a:rPr lang="zh-CN" altLang="en-US" dirty="0" smtClean="0">
                <a:ea typeface="宋体" pitchFamily="2" charset="-122"/>
              </a:rPr>
              <a:t>只要有了</a:t>
            </a:r>
            <a:r>
              <a:rPr lang="en-US" altLang="zh-CN" dirty="0" smtClean="0">
                <a:ea typeface="宋体" pitchFamily="2" charset="-122"/>
              </a:rPr>
              <a:t>Attribute Type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OID</a:t>
            </a:r>
            <a:r>
              <a:rPr lang="zh-CN" altLang="en-US" dirty="0" smtClean="0">
                <a:ea typeface="宋体" pitchFamily="2" charset="-122"/>
              </a:rPr>
              <a:t>的、然后再说明相应的值，就可以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195164" y="4407942"/>
          <a:ext cx="8769324" cy="168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36" name="位图图像" r:id="rId1" imgW="7086600" imgH="1362075" progId="PBrush">
                  <p:embed/>
                </p:oleObj>
              </mc:Choice>
              <mc:Fallback>
                <p:oleObj name="位图图像" r:id="rId1" imgW="7086600" imgH="1362075" progId="PBrush">
                  <p:embed/>
                  <p:pic>
                    <p:nvPicPr>
                      <p:cNvPr id="0" name="图片 754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4" y="4407942"/>
                        <a:ext cx="8769324" cy="1685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9EF5EC-9D3B-4495-9BFD-EC0C0E21A38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证书扩展9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Name Constraints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itchFamily="2" charset="-122"/>
              </a:rPr>
              <a:t>上级</a:t>
            </a:r>
            <a:r>
              <a:rPr lang="en-US" altLang="zh-CN" sz="4400" dirty="0">
                <a:ea typeface="宋体" pitchFamily="2" charset="-122"/>
              </a:rPr>
              <a:t>CA</a:t>
            </a:r>
            <a:r>
              <a:rPr lang="zh-CN" altLang="en-US" sz="4400" dirty="0">
                <a:ea typeface="宋体" pitchFamily="2" charset="-122"/>
              </a:rPr>
              <a:t>对于下级</a:t>
            </a:r>
            <a:r>
              <a:rPr lang="en-US" altLang="zh-CN" sz="4400" dirty="0">
                <a:ea typeface="宋体" pitchFamily="2" charset="-122"/>
              </a:rPr>
              <a:t>CA</a:t>
            </a:r>
            <a:r>
              <a:rPr lang="zh-CN" altLang="en-US" sz="4400" dirty="0">
                <a:ea typeface="宋体" pitchFamily="2" charset="-122"/>
              </a:rPr>
              <a:t>的权力限制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当上级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给下级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签发证书之后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Basic Constraints</a:t>
            </a:r>
            <a:r>
              <a:rPr lang="zh-CN" altLang="en-US" dirty="0">
                <a:ea typeface="宋体" pitchFamily="2" charset="-122"/>
              </a:rPr>
              <a:t>中，说明是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下级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就能够自主地签发证书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能否对其订户证书进行</a:t>
            </a:r>
            <a:r>
              <a:rPr lang="zh-CN" altLang="en-US" dirty="0" smtClean="0">
                <a:ea typeface="宋体" pitchFamily="2" charset="-122"/>
              </a:rPr>
              <a:t>一定的限制</a:t>
            </a:r>
            <a:r>
              <a:rPr lang="zh-CN" altLang="en-US" dirty="0">
                <a:ea typeface="宋体" pitchFamily="2" charset="-122"/>
              </a:rPr>
              <a:t>？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科学院的根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给</a:t>
            </a:r>
            <a:r>
              <a:rPr lang="en-US" altLang="zh-CN" dirty="0">
                <a:ea typeface="宋体" pitchFamily="2" charset="-122"/>
              </a:rPr>
              <a:t>UCAS CA</a:t>
            </a:r>
            <a:r>
              <a:rPr lang="zh-CN" altLang="en-US" dirty="0">
                <a:ea typeface="宋体" pitchFamily="2" charset="-122"/>
              </a:rPr>
              <a:t>签发了证书之后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能否限制</a:t>
            </a:r>
            <a:r>
              <a:rPr lang="en-US" altLang="zh-CN" dirty="0">
                <a:ea typeface="宋体" pitchFamily="2" charset="-122"/>
              </a:rPr>
              <a:t>UCAS CA</a:t>
            </a:r>
            <a:r>
              <a:rPr lang="zh-CN" altLang="en-US" dirty="0">
                <a:ea typeface="宋体" pitchFamily="2" charset="-122"/>
              </a:rPr>
              <a:t>只是给国科大的人员发证？</a:t>
            </a:r>
            <a:endParaRPr lang="zh-CN" altLang="en-US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不允许</a:t>
            </a:r>
            <a:r>
              <a:rPr lang="en-US" altLang="zh-CN" dirty="0">
                <a:ea typeface="宋体" pitchFamily="2" charset="-122"/>
              </a:rPr>
              <a:t>UCAS CA</a:t>
            </a:r>
            <a:r>
              <a:rPr lang="zh-CN" altLang="en-US" dirty="0">
                <a:ea typeface="宋体" pitchFamily="2" charset="-122"/>
              </a:rPr>
              <a:t>给研究所的人签发证书</a:t>
            </a:r>
            <a:endParaRPr lang="zh-CN" altLang="en-US" dirty="0">
              <a:ea typeface="宋体" pitchFamily="2" charset="-122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宋体" pitchFamily="2" charset="-122"/>
              </a:rPr>
              <a:t>也就是说，证书</a:t>
            </a:r>
            <a:r>
              <a:rPr lang="en-US" altLang="zh-CN" dirty="0">
                <a:ea typeface="宋体" pitchFamily="2" charset="-122"/>
              </a:rPr>
              <a:t>Subject</a:t>
            </a:r>
            <a:r>
              <a:rPr lang="zh-CN" altLang="en-US" dirty="0">
                <a:ea typeface="宋体" pitchFamily="2" charset="-122"/>
              </a:rPr>
              <a:t>的单位信息只能是</a:t>
            </a:r>
            <a:r>
              <a:rPr lang="en-US" altLang="zh-CN" dirty="0">
                <a:ea typeface="宋体" pitchFamily="2" charset="-122"/>
              </a:rPr>
              <a:t>UCAS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DB87D-0EED-4E0E-8C76-C38F3ABFBC6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16</a:t>
            </a:r>
            <a:r>
              <a:rPr lang="zh-CN" altLang="en-US" dirty="0">
                <a:ea typeface="宋体" pitchFamily="2" charset="-122"/>
              </a:rPr>
              <a:t>种标准</a:t>
            </a:r>
            <a:r>
              <a:rPr lang="zh-CN" altLang="en-US" dirty="0" smtClean="0">
                <a:ea typeface="宋体" pitchFamily="2" charset="-122"/>
              </a:rPr>
              <a:t>证书扩展3</a:t>
            </a:r>
            <a:r>
              <a:rPr lang="en-US" altLang="zh-CN" dirty="0" smtClean="0">
                <a:ea typeface="宋体" pitchFamily="2" charset="-122"/>
              </a:rPr>
              <a:t>/3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r>
              <a:rPr lang="en-US" altLang="zh-CN" dirty="0">
                <a:ea typeface="宋体" pitchFamily="2" charset="-122"/>
              </a:rPr>
              <a:t>Policy Constraints</a:t>
            </a:r>
            <a:endParaRPr lang="en-US" altLang="zh-CN" dirty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r>
              <a:rPr lang="en-US" altLang="zh-CN" dirty="0">
                <a:ea typeface="宋体" pitchFamily="2" charset="-122"/>
              </a:rPr>
              <a:t>Extended Key Usage</a:t>
            </a:r>
            <a:endParaRPr lang="en-US" altLang="zh-CN" dirty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r>
              <a:rPr lang="en-US" altLang="zh-CN" dirty="0">
                <a:ea typeface="宋体" pitchFamily="2" charset="-122"/>
              </a:rPr>
              <a:t>CRL Distribution Points</a:t>
            </a:r>
            <a:endParaRPr lang="en-US" altLang="zh-CN" dirty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r>
              <a:rPr lang="en-US" altLang="zh-CN" dirty="0">
                <a:ea typeface="宋体" pitchFamily="2" charset="-122"/>
              </a:rPr>
              <a:t>Inhibit Any-Policy</a:t>
            </a:r>
            <a:endParaRPr lang="en-US" altLang="zh-CN" dirty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r>
              <a:rPr lang="en-US" altLang="zh-CN" dirty="0">
                <a:ea typeface="宋体" pitchFamily="2" charset="-122"/>
              </a:rPr>
              <a:t>Freshest </a:t>
            </a:r>
            <a:r>
              <a:rPr lang="en-US" altLang="zh-CN" dirty="0" smtClean="0">
                <a:ea typeface="宋体" pitchFamily="2" charset="-122"/>
              </a:rPr>
              <a:t>CRL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 eaLnBrk="1" hangingPunct="1">
              <a:buSzPct val="100000"/>
              <a:buFont typeface="+mj-lt"/>
              <a:buAutoNum type="arabicPeriod" startAt="12"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1EDCD-DA9D-4D43-9B91-E777CB496F7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048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上级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的希望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48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根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希望是如下的情况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不同的子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负责不同的工作人员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688" y="3165527"/>
            <a:ext cx="7009134" cy="348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22F67E-9624-48C1-81B4-6E736A3393C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454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如果不做限制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454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可能会出现如下的情况：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itchFamily="2" charset="-122"/>
              </a:rPr>
              <a:t>用户会产生迷惑</a:t>
            </a:r>
            <a:endParaRPr lang="zh-CN" altLang="en-US" sz="240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519" y="3032489"/>
            <a:ext cx="5654679" cy="3640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89838-FB79-43A2-9E73-EC3A5E7B8729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另一种可能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基于市场的考虑，总公司要求北京分公司、天津分公司分别发展各自的会员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会员都有自己的数字证书、作为证明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要求：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北京分公司只能在北京发展、天津分公司只能在天津发展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防止内部竞争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ea typeface="宋体" pitchFamily="2" charset="-122"/>
              </a:rPr>
              <a:t>在证书中，如何体现？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BD55-41E4-4C65-BE93-C3854F4055F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Name Constraints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限制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所能够签发证书的订户的名字空间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注：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Name Constraints</a:t>
            </a:r>
            <a:r>
              <a:rPr lang="zh-CN" altLang="en-US" dirty="0" smtClean="0">
                <a:ea typeface="宋体" pitchFamily="2" charset="-122"/>
              </a:rPr>
              <a:t>只是出现在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证书中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并不是出现在订户证书中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D3342-AD62-44C5-8D61-520DBFFD346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068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命名限制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068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Name Constraints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06884" name="Object 4"/>
          <p:cNvGraphicFramePr>
            <a:graphicFrameLocks noChangeAspect="1"/>
          </p:cNvGraphicFramePr>
          <p:nvPr/>
        </p:nvGraphicFramePr>
        <p:xfrm>
          <a:off x="204885" y="2996952"/>
          <a:ext cx="8779947" cy="316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59" name="位图图像" r:id="rId1" imgW="6810375" imgH="2457450" progId="PBrush">
                  <p:embed/>
                </p:oleObj>
              </mc:Choice>
              <mc:Fallback>
                <p:oleObj name="位图图像" r:id="rId1" imgW="6810375" imgH="2457450" progId="PBrush">
                  <p:embed/>
                  <p:pic>
                    <p:nvPicPr>
                      <p:cNvPr id="0" name="图片 755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85" y="2996952"/>
                        <a:ext cx="8779947" cy="316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37DDE-08F4-4FF1-B815-8898570253A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Name Constraints</a:t>
            </a:r>
            <a:r>
              <a:rPr lang="zh-CN" altLang="en-US" smtClean="0">
                <a:ea typeface="宋体" pitchFamily="2" charset="-122"/>
              </a:rPr>
              <a:t>的适用范围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命名限制同时对</a:t>
            </a:r>
            <a:r>
              <a:rPr lang="en-US" altLang="zh-CN" dirty="0" smtClean="0">
                <a:ea typeface="宋体" pitchFamily="2" charset="-122"/>
              </a:rPr>
              <a:t>Subject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Subject Alternative Name</a:t>
            </a:r>
            <a:r>
              <a:rPr lang="zh-CN" altLang="en-US" dirty="0" smtClean="0">
                <a:ea typeface="宋体" pitchFamily="2" charset="-122"/>
              </a:rPr>
              <a:t>起作用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C447E-9946-41E0-BE69-E5F8CF69F9E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109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Name Constraints</a:t>
            </a:r>
            <a:r>
              <a:rPr lang="zh-CN" altLang="en-US" dirty="0" smtClean="0">
                <a:ea typeface="宋体" pitchFamily="2" charset="-122"/>
              </a:rPr>
              <a:t>的形式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09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可以有2种形式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允许的用户命名子树集－</a:t>
            </a:r>
            <a:r>
              <a:rPr lang="en-US" altLang="zh-CN" dirty="0" err="1" smtClean="0">
                <a:ea typeface="宋体" pitchFamily="2" charset="-122"/>
              </a:rPr>
              <a:t>permittedSubtrees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禁止的用户命名子树集－</a:t>
            </a:r>
            <a:r>
              <a:rPr lang="en-US" altLang="zh-CN" dirty="0" err="1" smtClean="0">
                <a:ea typeface="宋体" pitchFamily="2" charset="-122"/>
              </a:rPr>
              <a:t>excludedSubtrees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注意：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</a:rPr>
              <a:t>GeneralSubtrees</a:t>
            </a:r>
            <a:r>
              <a:rPr lang="zh-CN" altLang="en-US" dirty="0" smtClean="0">
                <a:ea typeface="宋体" pitchFamily="2" charset="-122"/>
              </a:rPr>
              <a:t>中，包括了多个子树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0" y="4800600"/>
          <a:ext cx="91440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83" name="位图图像" r:id="rId1" imgW="6677025" imgH="904875" progId="PBrush">
                  <p:embed/>
                </p:oleObj>
              </mc:Choice>
              <mc:Fallback>
                <p:oleObj name="位图图像" r:id="rId1" imgW="6677025" imgH="904875" progId="PBrush">
                  <p:embed/>
                  <p:pic>
                    <p:nvPicPr>
                      <p:cNvPr id="0" name="图片 756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00600"/>
                        <a:ext cx="91440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A298B-1441-4E78-926A-2AAEE38B36E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13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GeneralSubtrees</a:t>
            </a:r>
            <a:r>
              <a:rPr lang="zh-CN" altLang="en-US" dirty="0" smtClean="0">
                <a:ea typeface="宋体" pitchFamily="2" charset="-122"/>
              </a:rPr>
              <a:t>示意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3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2856"/>
            <a:ext cx="4227512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可以对多种不同的命名进行限制，如图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并不仅</a:t>
            </a:r>
            <a:r>
              <a:rPr lang="en-US" altLang="zh-CN" sz="2400" dirty="0" smtClean="0">
                <a:ea typeface="宋体" pitchFamily="2" charset="-122"/>
              </a:rPr>
              <a:t>X.500 DN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可同时设定</a:t>
            </a:r>
            <a:r>
              <a:rPr lang="en-US" altLang="zh-CN" sz="2400" dirty="0" smtClean="0">
                <a:ea typeface="宋体" pitchFamily="2" charset="-122"/>
              </a:rPr>
              <a:t>permitted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excluded，</a:t>
            </a:r>
            <a:r>
              <a:rPr lang="zh-CN" altLang="en-US" sz="2400" dirty="0" smtClean="0">
                <a:ea typeface="宋体" pitchFamily="2" charset="-122"/>
              </a:rPr>
              <a:t>也可以只说明1种</a:t>
            </a:r>
            <a:endParaRPr lang="zh-CN" altLang="en-US" sz="2400" dirty="0" smtClean="0">
              <a:ea typeface="宋体" pitchFamily="2" charset="-122"/>
            </a:endParaRPr>
          </a:p>
        </p:txBody>
      </p:sp>
      <p:graphicFrame>
        <p:nvGraphicFramePr>
          <p:cNvPr id="513029" name="Object 5"/>
          <p:cNvGraphicFramePr>
            <a:graphicFrameLocks noChangeAspect="1"/>
          </p:cNvGraphicFramePr>
          <p:nvPr/>
        </p:nvGraphicFramePr>
        <p:xfrm>
          <a:off x="5004048" y="2285256"/>
          <a:ext cx="38449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8" name="位图图像" r:id="rId1" imgW="2800350" imgH="2886075" progId="PBrush">
                  <p:embed/>
                </p:oleObj>
              </mc:Choice>
              <mc:Fallback>
                <p:oleObj name="位图图像" r:id="rId1" imgW="2800350" imgH="2886075" progId="PBrush">
                  <p:embed/>
                  <p:pic>
                    <p:nvPicPr>
                      <p:cNvPr id="0" name="图片 757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85256"/>
                        <a:ext cx="38449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GeneralSubtree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GeneralSubtree</a:t>
            </a:r>
            <a:endParaRPr lang="en-US" altLang="zh-CN" dirty="0" smtClean="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minimum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：默认为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，即子树的根</a:t>
            </a:r>
            <a:endParaRPr lang="en-US" altLang="zh-CN" dirty="0" smtClean="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aximum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：子树的最低层次</a:t>
            </a:r>
            <a:endParaRPr lang="en-US" altLang="zh-CN" dirty="0" smtClean="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inimum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DEFAULT 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maximum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时，表示仅包含子树的根及根的直接下层节点。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3C772-8365-4C37-A908-86F9F5076D83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38475" y="4841001"/>
            <a:ext cx="6912767" cy="1323439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94A088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20129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GeneralSubtree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::=  SEQUENCE {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  <a:p>
            <a:pPr marL="20129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base		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GeneralName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,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  <a:p>
            <a:pPr marL="20129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minimum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     [0]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BaseDistance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 DEFAULT 0,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  <a:p>
            <a:pPr marL="20129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baseline="0" dirty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maximum     [1] 	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BaseDistance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/>
                <a:ea typeface="宋体" pitchFamily="2" charset="-122"/>
              </a:rPr>
              <a:t> OPTIONAL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 }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44591"/>
            <a:ext cx="4680520" cy="288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54517"/>
            <a:ext cx="5314950" cy="8286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9832C-7793-4A76-8508-63FFB1DA0BA4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证书验证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如果发现订户证书的命名（</a:t>
            </a:r>
            <a:r>
              <a:rPr lang="en-US" altLang="zh-CN" dirty="0" smtClean="0">
                <a:ea typeface="宋体" pitchFamily="2" charset="-122"/>
              </a:rPr>
              <a:t>Subject</a:t>
            </a:r>
            <a:r>
              <a:rPr lang="zh-CN" altLang="en-US" dirty="0" smtClean="0">
                <a:ea typeface="宋体" pitchFamily="2" charset="-122"/>
              </a:rPr>
              <a:t>或者</a:t>
            </a:r>
            <a:r>
              <a:rPr lang="en-US" altLang="zh-CN" dirty="0" smtClean="0">
                <a:ea typeface="宋体" pitchFamily="2" charset="-122"/>
              </a:rPr>
              <a:t>Subject Alternative Name）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证书中的</a:t>
            </a:r>
            <a:r>
              <a:rPr lang="en-US" altLang="zh-CN" dirty="0" smtClean="0">
                <a:ea typeface="宋体" pitchFamily="2" charset="-122"/>
              </a:rPr>
              <a:t>Name Constraints</a:t>
            </a:r>
            <a:r>
              <a:rPr lang="zh-CN" altLang="en-US" dirty="0" smtClean="0">
                <a:ea typeface="宋体" pitchFamily="2" charset="-122"/>
              </a:rPr>
              <a:t>违背，就直接认为该证书无效。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必须同时满足</a:t>
            </a:r>
            <a:r>
              <a:rPr lang="en-US" altLang="zh-CN" dirty="0" smtClean="0">
                <a:ea typeface="宋体" pitchFamily="2" charset="-122"/>
              </a:rPr>
              <a:t>Name Constraints</a:t>
            </a:r>
            <a:r>
              <a:rPr lang="zh-CN" altLang="en-US" dirty="0" smtClean="0">
                <a:ea typeface="宋体" pitchFamily="2" charset="-122"/>
              </a:rPr>
              <a:t>中的多个不同类型命名的限制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证书扩展和</a:t>
            </a:r>
            <a:r>
              <a:rPr lang="en-US" altLang="zh-CN" dirty="0">
                <a:ea typeface="宋体" pitchFamily="2" charset="-122"/>
              </a:rPr>
              <a:t>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OID</a:t>
            </a:r>
            <a:r>
              <a:rPr lang="zh-CN" altLang="en-US" dirty="0" smtClean="0">
                <a:ea typeface="宋体" pitchFamily="2" charset="-122"/>
              </a:rPr>
              <a:t>用于对不同证书扩展的标识与识别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OID for </a:t>
            </a:r>
            <a:r>
              <a:rPr lang="en-US" altLang="zh-CN" dirty="0" err="1">
                <a:ea typeface="宋体" pitchFamily="2" charset="-122"/>
              </a:rPr>
              <a:t>certificateExtension</a:t>
            </a:r>
            <a:r>
              <a:rPr lang="en-US" altLang="zh-CN" dirty="0">
                <a:ea typeface="宋体" pitchFamily="2" charset="-122"/>
              </a:rPr>
              <a:t> (id-</a:t>
            </a:r>
            <a:r>
              <a:rPr lang="en-US" altLang="zh-CN" dirty="0" err="1">
                <a:ea typeface="宋体" pitchFamily="2" charset="-122"/>
              </a:rPr>
              <a:t>ce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ITU-T</a:t>
            </a:r>
            <a:r>
              <a:rPr lang="zh-CN" altLang="en-US" dirty="0">
                <a:ea typeface="宋体" pitchFamily="2" charset="-122"/>
              </a:rPr>
              <a:t>定义的证书扩展，都是2.5.29.*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>
                <a:ea typeface="宋体" pitchFamily="2" charset="-122"/>
              </a:rPr>
              <a:t>如，</a:t>
            </a:r>
            <a:r>
              <a:rPr lang="zh-CN" altLang="en-US" dirty="0">
                <a:ea typeface="宋体" pitchFamily="2" charset="-122"/>
              </a:rPr>
              <a:t>2.5.29.18 - </a:t>
            </a:r>
            <a:r>
              <a:rPr lang="en-US" altLang="zh-CN" dirty="0">
                <a:ea typeface="宋体" pitchFamily="2" charset="-122"/>
              </a:rPr>
              <a:t>Issuer Alternative Name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除了</a:t>
            </a:r>
            <a:r>
              <a:rPr lang="zh-CN" altLang="en-US" dirty="0">
                <a:ea typeface="宋体" pitchFamily="2" charset="-122"/>
              </a:rPr>
              <a:t>在国际标准中定义扩展，每个人也可以自己定义不同的</a:t>
            </a:r>
            <a:r>
              <a:rPr lang="zh-CN" altLang="en-US" dirty="0" smtClean="0">
                <a:ea typeface="宋体" pitchFamily="2" charset="-122"/>
              </a:rPr>
              <a:t>扩展，</a:t>
            </a:r>
            <a:r>
              <a:rPr lang="en-US" altLang="zh-CN" dirty="0">
                <a:ea typeface="宋体" pitchFamily="2" charset="-122"/>
              </a:rPr>
              <a:t>OID</a:t>
            </a:r>
            <a:r>
              <a:rPr lang="zh-CN" altLang="en-US" dirty="0">
                <a:ea typeface="宋体" pitchFamily="2" charset="-122"/>
              </a:rPr>
              <a:t>则是千变万化</a:t>
            </a:r>
            <a:endParaRPr lang="zh-CN" altLang="en-US" dirty="0">
              <a:ea typeface="宋体" pitchFamily="2" charset="-122"/>
            </a:endParaRPr>
          </a:p>
          <a:p>
            <a:pPr lvl="1"/>
            <a:endParaRPr lang="zh-CN" altLang="en-US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498514" y="4828570"/>
            <a:ext cx="6192688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smtClean="0">
                <a:ea typeface="宋体" pitchFamily="2" charset="-122"/>
              </a:rPr>
              <a:t>Extensions </a:t>
            </a:r>
            <a:r>
              <a:rPr lang="en-US" altLang="zh-CN" sz="2000" dirty="0" smtClean="0"/>
              <a:t>::= </a:t>
            </a:r>
            <a:r>
              <a:rPr lang="en-US" altLang="zh-CN" sz="2000" dirty="0"/>
              <a:t>SEQUENCE </a:t>
            </a:r>
            <a:r>
              <a:rPr lang="en-US" altLang="zh-CN" sz="2000" dirty="0" smtClean="0"/>
              <a:t>SIZE (1 … MAX) OF Extension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 smtClean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extnID</a:t>
            </a:r>
            <a:r>
              <a:rPr lang="en-US" altLang="zh-CN" sz="2000" dirty="0" smtClean="0">
                <a:solidFill>
                  <a:srgbClr val="FF0000"/>
                </a:solidFill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</a:rPr>
              <a:t>OBJECT  IDENTIFIER,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critical		BOOLEAN  DEFAULT  FALSE,</a:t>
            </a:r>
            <a:endParaRPr lang="en-US" altLang="zh-CN" sz="2000" dirty="0" smtClean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extnValue</a:t>
            </a:r>
            <a:r>
              <a:rPr lang="en-US" altLang="zh-CN" sz="2000" dirty="0" smtClean="0"/>
              <a:t>	OCTET  STRING  }</a:t>
            </a:r>
            <a:endParaRPr lang="en-US" altLang="zh-CN" sz="2000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27448" y="4365104"/>
          <a:ext cx="6534821" cy="236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67" name="位图图像" r:id="rId1" imgW="5048250" imgH="1828800" progId="PBrush">
                  <p:embed/>
                </p:oleObj>
              </mc:Choice>
              <mc:Fallback>
                <p:oleObj name="位图图像" r:id="rId1" imgW="5048250" imgH="1828800" progId="PBrush">
                  <p:embed/>
                  <p:pic>
                    <p:nvPicPr>
                      <p:cNvPr id="0" name="图片 807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8" y="4365104"/>
                        <a:ext cx="6534821" cy="2367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5D7E5A-E736-4825-A71E-A9498711527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证书扩展10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 Policies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1355A-910A-46CA-9808-EC010E3C04B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证书的分类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对于证书的分类，会有多种分类方法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Subject</a:t>
            </a:r>
            <a:r>
              <a:rPr lang="zh-CN" altLang="en-US" dirty="0" smtClean="0">
                <a:ea typeface="宋体" pitchFamily="2" charset="-122"/>
              </a:rPr>
              <a:t>的不同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订户证书、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密钥用途的不同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加密证书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签名证书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……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？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E4A88-6F8A-4D91-93FE-8E7B8BD62BE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证书安全等级的不同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X.509</a:t>
            </a:r>
            <a:r>
              <a:rPr lang="zh-CN" altLang="en-US" dirty="0" smtClean="0">
                <a:ea typeface="宋体" pitchFamily="2" charset="-122"/>
              </a:rPr>
              <a:t>证书是用于安全服务的，应该在证书中区分其安全等级的不同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安全等级主要是体现在：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证书产生过程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信息审查是不是严格？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100%可信、50%可信？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证书使用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所使用领域的安全要求不同</a:t>
            </a:r>
            <a:endParaRPr lang="zh-CN" altLang="en-US" dirty="0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用于银行转帐、用于发送普通</a:t>
            </a:r>
            <a:r>
              <a:rPr lang="en-US" altLang="zh-CN" dirty="0" smtClean="0">
                <a:ea typeface="宋体" pitchFamily="2" charset="-122"/>
              </a:rPr>
              <a:t>Email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3E5FC-7EBE-47EE-8EBA-1F29DE785CBB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Certificate Policies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证书策略就是用来区分不同证书的安全等级的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简称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以</a:t>
            </a:r>
            <a:r>
              <a:rPr lang="en-US" altLang="zh-CN" smtClean="0">
                <a:ea typeface="宋体" pitchFamily="2" charset="-122"/>
              </a:rPr>
              <a:t>OID</a:t>
            </a:r>
            <a:r>
              <a:rPr lang="zh-CN" altLang="en-US" smtClean="0">
                <a:ea typeface="宋体" pitchFamily="2" charset="-122"/>
              </a:rPr>
              <a:t>的形式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73ECEE-023B-44BA-A50F-D41A6825461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出现在不同的位置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CP</a:t>
            </a:r>
            <a:r>
              <a:rPr lang="zh-CN" altLang="en-US" dirty="0" smtClean="0">
                <a:ea typeface="宋体" pitchFamily="2" charset="-122"/>
              </a:rPr>
              <a:t>出现在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如，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证书中有5个</a:t>
            </a:r>
            <a:r>
              <a:rPr lang="en-US" altLang="zh-CN" dirty="0" smtClean="0">
                <a:ea typeface="宋体" pitchFamily="2" charset="-122"/>
              </a:rPr>
              <a:t>CP（ABCDE）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表示该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可以签发包含这几种</a:t>
            </a:r>
            <a:r>
              <a:rPr lang="en-US" altLang="zh-CN" dirty="0" smtClean="0">
                <a:ea typeface="宋体" pitchFamily="2" charset="-122"/>
              </a:rPr>
              <a:t>CP</a:t>
            </a:r>
            <a:r>
              <a:rPr lang="zh-CN" altLang="en-US" dirty="0" smtClean="0">
                <a:ea typeface="宋体" pitchFamily="2" charset="-122"/>
              </a:rPr>
              <a:t>的订户证书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CP</a:t>
            </a:r>
            <a:r>
              <a:rPr lang="zh-CN" altLang="en-US" dirty="0" smtClean="0">
                <a:ea typeface="宋体" pitchFamily="2" charset="-122"/>
              </a:rPr>
              <a:t>出现在订户证书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证书中的</a:t>
            </a:r>
            <a:r>
              <a:rPr lang="en-US" altLang="zh-CN" dirty="0" smtClean="0">
                <a:ea typeface="宋体" pitchFamily="2" charset="-122"/>
              </a:rPr>
              <a:t>CP</a:t>
            </a:r>
            <a:r>
              <a:rPr lang="zh-CN" altLang="en-US" dirty="0" smtClean="0">
                <a:ea typeface="宋体" pitchFamily="2" charset="-122"/>
              </a:rPr>
              <a:t>是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级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就说明了</a:t>
            </a:r>
            <a:r>
              <a:rPr lang="en-US" altLang="zh-CN" dirty="0" smtClean="0">
                <a:ea typeface="宋体" pitchFamily="2" charset="-122"/>
              </a:rPr>
              <a:t>Bob</a:t>
            </a:r>
            <a:r>
              <a:rPr lang="zh-CN" altLang="en-US" dirty="0" smtClean="0">
                <a:ea typeface="宋体" pitchFamily="2" charset="-122"/>
              </a:rPr>
              <a:t>证书的安全等级和可使用的范围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A7CC0-59AE-4DF8-B82F-BC85A0210E5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17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17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用</a:t>
            </a:r>
            <a:r>
              <a:rPr lang="en-US" altLang="zh-CN" dirty="0" smtClean="0">
                <a:ea typeface="宋体" pitchFamily="2" charset="-122"/>
              </a:rPr>
              <a:t>OID</a:t>
            </a:r>
            <a:r>
              <a:rPr lang="zh-CN" altLang="en-US" dirty="0" smtClean="0">
                <a:ea typeface="宋体" pitchFamily="2" charset="-122"/>
              </a:rPr>
              <a:t>的形式表示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由于</a:t>
            </a:r>
            <a:r>
              <a:rPr lang="en-US" altLang="zh-CN" dirty="0" smtClean="0">
                <a:ea typeface="宋体" pitchFamily="2" charset="-122"/>
              </a:rPr>
              <a:t>OID</a:t>
            </a:r>
            <a:r>
              <a:rPr lang="zh-CN" altLang="en-US" dirty="0" smtClean="0">
                <a:ea typeface="宋体" pitchFamily="2" charset="-122"/>
              </a:rPr>
              <a:t>常常是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自己定的，使用者可能不知道是什么意思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加入</a:t>
            </a:r>
            <a:r>
              <a:rPr lang="en-US" altLang="zh-CN" dirty="0" err="1" smtClean="0">
                <a:ea typeface="宋体" pitchFamily="2" charset="-122"/>
              </a:rPr>
              <a:t>PolicyQualifierInfo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通常用</a:t>
            </a:r>
            <a:r>
              <a:rPr lang="en-US" altLang="zh-CN" dirty="0" smtClean="0">
                <a:ea typeface="宋体" pitchFamily="2" charset="-122"/>
              </a:rPr>
              <a:t> URL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582406" y="4087687"/>
          <a:ext cx="8024905" cy="256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0" name="位图图像" r:id="rId1" imgW="7153275" imgH="2286000" progId="PBrush">
                  <p:embed/>
                </p:oleObj>
              </mc:Choice>
              <mc:Fallback>
                <p:oleObj name="位图图像" r:id="rId1" imgW="7153275" imgH="2286000" progId="PBrush">
                  <p:embed/>
                  <p:pic>
                    <p:nvPicPr>
                      <p:cNvPr id="0" name="图片 758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06" y="4087687"/>
                        <a:ext cx="8024905" cy="256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9A8BA-7729-4666-B69A-5EFAC70BA4B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的几点问题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916832"/>
            <a:ext cx="7543801" cy="40233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 smtClean="0">
                <a:ea typeface="宋体" pitchFamily="2" charset="-122"/>
              </a:rPr>
              <a:t>1个</a:t>
            </a:r>
            <a:r>
              <a:rPr lang="en-US" altLang="zh-CN" sz="2800" dirty="0" smtClean="0">
                <a:ea typeface="宋体" pitchFamily="2" charset="-122"/>
              </a:rPr>
              <a:t>CA</a:t>
            </a:r>
            <a:r>
              <a:rPr lang="zh-CN" altLang="en-US" sz="2800" dirty="0" smtClean="0">
                <a:ea typeface="宋体" pitchFamily="2" charset="-122"/>
              </a:rPr>
              <a:t>能否具有几种不同的</a:t>
            </a:r>
            <a:r>
              <a:rPr lang="en-US" altLang="zh-CN" sz="2800" dirty="0" smtClean="0">
                <a:ea typeface="宋体" pitchFamily="2" charset="-122"/>
              </a:rPr>
              <a:t>CP？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YES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个</a:t>
            </a: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可以支持多种不同的证书签发流程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签发的证书可用于多种安全等级的范围</a:t>
            </a:r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zh-CN" altLang="en-US" sz="2800" dirty="0" smtClean="0">
                <a:ea typeface="宋体" pitchFamily="2" charset="-122"/>
              </a:rPr>
              <a:t>个订户证书，能否具有几种不同的</a:t>
            </a:r>
            <a:r>
              <a:rPr lang="en-US" altLang="zh-CN" sz="2800" dirty="0" smtClean="0">
                <a:ea typeface="宋体" pitchFamily="2" charset="-122"/>
              </a:rPr>
              <a:t>CP？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YES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签发流程自然只有1种</a:t>
            </a:r>
            <a:endParaRPr lang="zh-CN" altLang="en-US" sz="24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但可用于多种安全等级的范围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itchFamily="2" charset="-122"/>
              </a:rPr>
              <a:t>应用系统检查的需要</a:t>
            </a:r>
            <a:endParaRPr lang="zh-CN" altLang="en-US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A01B3-34E3-47F2-A044-E0C39F40B3CA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使用的问题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证书是在建立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的时候产生的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在系统初始化阶段，就要限制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所能够签发的</a:t>
            </a:r>
            <a:r>
              <a:rPr lang="en-US" altLang="zh-CN" dirty="0" smtClean="0">
                <a:ea typeface="宋体" pitchFamily="2" charset="-122"/>
              </a:rPr>
              <a:t>CP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证书不能在以后修改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有可能造成系统扩展性的困难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开始阶段认为5级</a:t>
            </a:r>
            <a:r>
              <a:rPr lang="en-US" altLang="zh-CN" dirty="0" smtClean="0">
                <a:ea typeface="宋体" pitchFamily="2" charset="-122"/>
              </a:rPr>
              <a:t>CP</a:t>
            </a:r>
            <a:endParaRPr lang="en-US" altLang="zh-CN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使用了多年之后，觉得应该是8级</a:t>
            </a:r>
            <a:r>
              <a:rPr lang="en-US" altLang="zh-CN" dirty="0" smtClean="0">
                <a:ea typeface="宋体" pitchFamily="2" charset="-122"/>
              </a:rPr>
              <a:t>CP</a:t>
            </a:r>
            <a:r>
              <a:rPr lang="zh-CN" altLang="en-US" dirty="0" smtClean="0">
                <a:ea typeface="宋体" pitchFamily="2" charset="-122"/>
              </a:rPr>
              <a:t>更为合适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ea typeface="宋体" pitchFamily="2" charset="-122"/>
              </a:rPr>
              <a:t>怎么办？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17A93-CF46-4E61-B51C-78AC6D1E5DF6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Any-Policy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在</a:t>
            </a:r>
            <a:r>
              <a:rPr lang="en-US" altLang="zh-CN" sz="2800" dirty="0" smtClean="0">
                <a:ea typeface="宋体" pitchFamily="2" charset="-122"/>
              </a:rPr>
              <a:t>CA</a:t>
            </a:r>
            <a:r>
              <a:rPr lang="zh-CN" altLang="en-US" sz="2800" dirty="0" smtClean="0">
                <a:ea typeface="宋体" pitchFamily="2" charset="-122"/>
              </a:rPr>
              <a:t>证书中，可以使用如下的</a:t>
            </a:r>
            <a:r>
              <a:rPr lang="en-US" altLang="zh-CN" sz="2800" dirty="0" smtClean="0">
                <a:ea typeface="宋体" pitchFamily="2" charset="-122"/>
              </a:rPr>
              <a:t>OID</a:t>
            </a:r>
            <a:r>
              <a:rPr lang="zh-CN" altLang="en-US" sz="2800" dirty="0" smtClean="0">
                <a:ea typeface="宋体" pitchFamily="2" charset="-122"/>
              </a:rPr>
              <a:t>来作为自己的</a:t>
            </a:r>
            <a:r>
              <a:rPr lang="en-US" altLang="zh-CN" sz="2800" dirty="0" smtClean="0">
                <a:ea typeface="宋体" pitchFamily="2" charset="-122"/>
              </a:rPr>
              <a:t>CP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2.5.29.32.0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叫</a:t>
            </a:r>
            <a:r>
              <a:rPr lang="en-US" altLang="zh-CN" sz="2400" dirty="0" smtClean="0">
                <a:ea typeface="宋体" pitchFamily="2" charset="-122"/>
              </a:rPr>
              <a:t>Any-Policy</a:t>
            </a:r>
            <a:endParaRPr lang="en-US" altLang="zh-CN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“任何</a:t>
            </a:r>
            <a:r>
              <a:rPr lang="en-US" altLang="zh-CN" sz="2000" dirty="0" smtClean="0">
                <a:ea typeface="宋体" pitchFamily="2" charset="-122"/>
              </a:rPr>
              <a:t>Policy”？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宋体" pitchFamily="2" charset="-122"/>
              </a:rPr>
              <a:t>对于该</a:t>
            </a:r>
            <a:r>
              <a:rPr lang="en-US" altLang="zh-CN" sz="2800" dirty="0" smtClean="0">
                <a:ea typeface="宋体" pitchFamily="2" charset="-122"/>
              </a:rPr>
              <a:t>CA</a:t>
            </a:r>
            <a:r>
              <a:rPr lang="zh-CN" altLang="en-US" sz="2800" dirty="0" smtClean="0">
                <a:ea typeface="宋体" pitchFamily="2" charset="-122"/>
              </a:rPr>
              <a:t>所签发的订户证书的</a:t>
            </a:r>
            <a:r>
              <a:rPr lang="en-US" altLang="zh-CN" sz="2800" dirty="0" smtClean="0">
                <a:ea typeface="宋体" pitchFamily="2" charset="-122"/>
              </a:rPr>
              <a:t>CP</a:t>
            </a:r>
            <a:r>
              <a:rPr lang="zh-CN" altLang="en-US" sz="2800" dirty="0" smtClean="0">
                <a:ea typeface="宋体" pitchFamily="2" charset="-122"/>
              </a:rPr>
              <a:t>没有限制</a:t>
            </a:r>
            <a:endParaRPr lang="zh-CN" altLang="en-US" sz="28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CA</a:t>
            </a:r>
            <a:r>
              <a:rPr lang="zh-CN" altLang="en-US" sz="2400" dirty="0" smtClean="0">
                <a:ea typeface="宋体" pitchFamily="2" charset="-122"/>
              </a:rPr>
              <a:t>可以在系统初始化之后，能够再扩展自己所能够支持的</a:t>
            </a:r>
            <a:r>
              <a:rPr lang="en-US" altLang="zh-CN" sz="2400" dirty="0" smtClean="0">
                <a:ea typeface="宋体" pitchFamily="2" charset="-122"/>
              </a:rPr>
              <a:t>CP OID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在用户证书中使用</a:t>
            </a:r>
            <a:r>
              <a:rPr lang="en-US" altLang="zh-CN" sz="2400" dirty="0" smtClean="0">
                <a:ea typeface="宋体" pitchFamily="2" charset="-122"/>
              </a:rPr>
              <a:t>Any-Policy，</a:t>
            </a:r>
            <a:r>
              <a:rPr lang="zh-CN" altLang="en-US" sz="2400" dirty="0" smtClean="0">
                <a:ea typeface="宋体" pitchFamily="2" charset="-122"/>
              </a:rPr>
              <a:t>就没有任何意义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>
                <a:ea typeface="宋体" pitchFamily="2" charset="-122"/>
              </a:rPr>
              <a:t>相当于没有</a:t>
            </a:r>
            <a:r>
              <a:rPr lang="en-US" altLang="zh-CN" sz="2000" dirty="0" smtClean="0">
                <a:ea typeface="宋体" pitchFamily="2" charset="-122"/>
              </a:rPr>
              <a:t>CP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8671FF-5D8E-42FF-82E6-26A5BBDAE53C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滥用</a:t>
            </a:r>
            <a:r>
              <a:rPr lang="en-US" altLang="zh-CN" smtClean="0">
                <a:ea typeface="宋体" pitchFamily="2" charset="-122"/>
              </a:rPr>
              <a:t>Any-Policy</a:t>
            </a:r>
            <a:r>
              <a:rPr lang="zh-CN" altLang="en-US" smtClean="0">
                <a:ea typeface="宋体" pitchFamily="2" charset="-122"/>
              </a:rPr>
              <a:t>带来问题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对应用系统而言，希望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管理更加严格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不希望出现</a:t>
            </a:r>
            <a:r>
              <a:rPr lang="en-US" altLang="zh-CN" smtClean="0">
                <a:ea typeface="宋体" pitchFamily="2" charset="-122"/>
              </a:rPr>
              <a:t>Any-Policy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出现</a:t>
            </a:r>
            <a:r>
              <a:rPr lang="en-US" altLang="zh-CN" smtClean="0">
                <a:ea typeface="宋体" pitchFamily="2" charset="-122"/>
              </a:rPr>
              <a:t>Any-Policy</a:t>
            </a:r>
            <a:r>
              <a:rPr lang="zh-CN" altLang="en-US" smtClean="0">
                <a:ea typeface="宋体" pitchFamily="2" charset="-122"/>
              </a:rPr>
              <a:t>就说明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的行为具有一定的不可预测性</a:t>
            </a:r>
            <a:endParaRPr lang="zh-CN" altLang="en-US" smtClean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说：我也不知道我签发的证书的安全级别能达到什么样的地步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层次越多、证书路径越长、上下级的管理越疏远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就越不可预测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证书扩展和</a:t>
            </a:r>
            <a:r>
              <a:rPr lang="en-US" altLang="zh-CN" dirty="0">
                <a:ea typeface="宋体" pitchFamily="2" charset="-122"/>
              </a:rPr>
              <a:t>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8334128" cy="3882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6428" y="5958901"/>
            <a:ext cx="777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OID</a:t>
            </a:r>
            <a:r>
              <a:rPr lang="zh-CN" altLang="en-US" dirty="0"/>
              <a:t>实</a:t>
            </a:r>
            <a:r>
              <a:rPr lang="zh-CN" altLang="en-US" dirty="0" smtClean="0"/>
              <a:t>例：</a:t>
            </a:r>
            <a:r>
              <a:rPr lang="zh-CN" altLang="en-US" dirty="0">
                <a:hlinkClick r:id="rId2"/>
              </a:rPr>
              <a:t>http://www.oid-info.com/basic-search.htm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D6D26-2161-429C-A9C4-4F36E6DB0CA2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应用系统提出的要求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应用系统会对</a:t>
            </a:r>
            <a:r>
              <a:rPr lang="en-US" altLang="zh-CN" dirty="0" smtClean="0">
                <a:ea typeface="宋体" pitchFamily="2" charset="-122"/>
              </a:rPr>
              <a:t>CA</a:t>
            </a:r>
            <a:r>
              <a:rPr lang="zh-CN" altLang="en-US" dirty="0" smtClean="0">
                <a:ea typeface="宋体" pitchFamily="2" charset="-122"/>
              </a:rPr>
              <a:t>提出要求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在完全可控的范围内使用</a:t>
            </a:r>
            <a:r>
              <a:rPr lang="en-US" altLang="zh-CN" dirty="0" smtClean="0">
                <a:ea typeface="宋体" pitchFamily="2" charset="-122"/>
              </a:rPr>
              <a:t>Any-Policy，</a:t>
            </a:r>
            <a:r>
              <a:rPr lang="zh-CN" altLang="en-US" dirty="0" smtClean="0">
                <a:ea typeface="宋体" pitchFamily="2" charset="-122"/>
              </a:rPr>
              <a:t>是勉强可以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在很不可控的范围内使用</a:t>
            </a:r>
            <a:r>
              <a:rPr lang="en-US" altLang="zh-CN" dirty="0" smtClean="0">
                <a:ea typeface="宋体" pitchFamily="2" charset="-122"/>
              </a:rPr>
              <a:t>Any-Policy，</a:t>
            </a:r>
            <a:r>
              <a:rPr lang="zh-CN" altLang="en-US" dirty="0" smtClean="0">
                <a:ea typeface="宋体" pitchFamily="2" charset="-122"/>
              </a:rPr>
              <a:t>不能使用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有了</a:t>
            </a:r>
            <a:r>
              <a:rPr lang="en-US" altLang="zh-CN" dirty="0" smtClean="0">
                <a:ea typeface="宋体" pitchFamily="2" charset="-122"/>
              </a:rPr>
              <a:t>Inhibit Any-Policy</a:t>
            </a:r>
            <a:r>
              <a:rPr lang="zh-CN" altLang="en-US" dirty="0" smtClean="0">
                <a:ea typeface="宋体" pitchFamily="2" charset="-122"/>
              </a:rPr>
              <a:t>扩展</a:t>
            </a:r>
            <a:endParaRPr lang="zh-CN" altLang="en-US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要对</a:t>
            </a:r>
            <a:r>
              <a:rPr lang="en-US" altLang="zh-CN" dirty="0" smtClean="0">
                <a:ea typeface="宋体" pitchFamily="2" charset="-122"/>
              </a:rPr>
              <a:t>Any-Policy</a:t>
            </a:r>
            <a:r>
              <a:rPr lang="zh-CN" altLang="en-US" dirty="0" smtClean="0">
                <a:ea typeface="宋体" pitchFamily="2" charset="-122"/>
              </a:rPr>
              <a:t>的使用，提出一些限制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D9B96-F1B3-4F4F-9E13-AA104B92F54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证书扩展11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Inhibit Any-Policy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2865A-5A70-458B-AB5A-CB18EFCA3B1F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Inhibit Any-Policy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仅用于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证书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根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认为，对1级子</a:t>
            </a:r>
            <a:r>
              <a:rPr lang="en-US" altLang="zh-CN" smtClean="0">
                <a:ea typeface="宋体" pitchFamily="2" charset="-122"/>
              </a:rPr>
              <a:t>CA，</a:t>
            </a:r>
            <a:r>
              <a:rPr lang="zh-CN" altLang="en-US" smtClean="0">
                <a:ea typeface="宋体" pitchFamily="2" charset="-122"/>
              </a:rPr>
              <a:t>其行为是可控的，所以， 1级子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可以是</a:t>
            </a:r>
            <a:r>
              <a:rPr lang="en-US" altLang="zh-CN" smtClean="0">
                <a:ea typeface="宋体" pitchFamily="2" charset="-122"/>
              </a:rPr>
              <a:t>Any-Policy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对2级子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以后，其行为就比较难以控制了，不能是</a:t>
            </a:r>
            <a:r>
              <a:rPr lang="en-US" altLang="zh-CN" smtClean="0">
                <a:ea typeface="宋体" pitchFamily="2" charset="-122"/>
              </a:rPr>
              <a:t>Any-Policy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如图所示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49C79-1592-4961-8690-148E592F8E08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71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Inhibit Any-Policy</a:t>
            </a:r>
            <a:r>
              <a:rPr lang="zh-CN" altLang="en-US" smtClean="0">
                <a:ea typeface="宋体" pitchFamily="2" charset="-122"/>
              </a:rPr>
              <a:t>的形式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Inhibit Any-Policy</a:t>
            </a:r>
            <a:r>
              <a:rPr lang="zh-CN" altLang="en-US" sz="2800" dirty="0" smtClean="0">
                <a:ea typeface="宋体" pitchFamily="2" charset="-122"/>
              </a:rPr>
              <a:t>扩展的值是整数</a:t>
            </a:r>
            <a:r>
              <a:rPr lang="en-US" altLang="zh-CN" sz="2800" dirty="0" smtClean="0">
                <a:ea typeface="宋体" pitchFamily="2" charset="-122"/>
              </a:rPr>
              <a:t>N</a:t>
            </a:r>
            <a:endParaRPr lang="en-US" altLang="zh-CN" sz="28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N</a:t>
            </a:r>
            <a:r>
              <a:rPr lang="zh-CN" altLang="en-US" sz="2400" dirty="0" smtClean="0">
                <a:ea typeface="宋体" pitchFamily="2" charset="-122"/>
              </a:rPr>
              <a:t>表示：在证书路径中，本证书之下的</a:t>
            </a:r>
            <a:r>
              <a:rPr lang="en-US" altLang="zh-CN" sz="2400" dirty="0" smtClean="0">
                <a:ea typeface="宋体" pitchFamily="2" charset="-122"/>
              </a:rPr>
              <a:t>N</a:t>
            </a:r>
            <a:r>
              <a:rPr lang="zh-CN" altLang="en-US" sz="2400" dirty="0" smtClean="0">
                <a:ea typeface="宋体" pitchFamily="2" charset="-122"/>
              </a:rPr>
              <a:t>个证书可带有</a:t>
            </a:r>
            <a:r>
              <a:rPr lang="en-US" altLang="zh-CN" sz="2400" dirty="0" smtClean="0">
                <a:ea typeface="宋体" pitchFamily="2" charset="-122"/>
              </a:rPr>
              <a:t>Any-Policy</a:t>
            </a:r>
            <a:r>
              <a:rPr lang="zh-CN" altLang="en-US" sz="2400" dirty="0" smtClean="0">
                <a:ea typeface="宋体" pitchFamily="2" charset="-122"/>
              </a:rPr>
              <a:t>的证书</a:t>
            </a:r>
            <a:endParaRPr lang="zh-CN" altLang="en-US" sz="2400" dirty="0" smtClean="0">
              <a:ea typeface="宋体" pitchFamily="2" charset="-122"/>
            </a:endParaRPr>
          </a:p>
          <a:p>
            <a:pPr lvl="2" eaLnBrk="1" hangingPunct="1"/>
            <a:r>
              <a:rPr lang="en-US" altLang="zh-CN" sz="2000" dirty="0" smtClean="0">
                <a:ea typeface="宋体" pitchFamily="2" charset="-122"/>
              </a:rPr>
              <a:t>N+1</a:t>
            </a:r>
            <a:r>
              <a:rPr lang="zh-CN" altLang="en-US" sz="2000" dirty="0" smtClean="0">
                <a:ea typeface="宋体" pitchFamily="2" charset="-122"/>
              </a:rPr>
              <a:t>之下的证书就不能有</a:t>
            </a:r>
            <a:r>
              <a:rPr lang="en-US" altLang="zh-CN" sz="2000" dirty="0" smtClean="0">
                <a:ea typeface="宋体" pitchFamily="2" charset="-122"/>
              </a:rPr>
              <a:t>Any-Policy</a:t>
            </a:r>
            <a:r>
              <a:rPr lang="zh-CN" altLang="en-US" sz="2000" dirty="0" smtClean="0">
                <a:ea typeface="宋体" pitchFamily="2" charset="-122"/>
              </a:rPr>
              <a:t>了</a:t>
            </a:r>
            <a:endParaRPr lang="zh-CN" altLang="en-US" sz="200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itchFamily="2" charset="-122"/>
              </a:rPr>
              <a:t>如图，2级子</a:t>
            </a:r>
            <a:r>
              <a:rPr lang="en-US" altLang="zh-CN" sz="2400" dirty="0" smtClean="0">
                <a:ea typeface="宋体" pitchFamily="2" charset="-122"/>
              </a:rPr>
              <a:t>CA，</a:t>
            </a:r>
            <a:r>
              <a:rPr lang="zh-CN" altLang="en-US" sz="2400" dirty="0" smtClean="0">
                <a:ea typeface="宋体" pitchFamily="2" charset="-122"/>
              </a:rPr>
              <a:t>不能是</a:t>
            </a:r>
            <a:r>
              <a:rPr lang="en-US" altLang="zh-CN" sz="2400" dirty="0" smtClean="0">
                <a:ea typeface="宋体" pitchFamily="2" charset="-122"/>
              </a:rPr>
              <a:t>Any-Policy</a:t>
            </a:r>
            <a:endParaRPr lang="en-US" altLang="zh-CN" sz="2400" dirty="0" smtClean="0">
              <a:ea typeface="宋体" pitchFamily="2" charset="-122"/>
            </a:endParaRPr>
          </a:p>
        </p:txBody>
      </p:sp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838200" y="4119563"/>
          <a:ext cx="8305800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56" name="位图图像" r:id="rId1" imgW="6096000" imgH="2009775" progId="PBrush">
                  <p:embed/>
                </p:oleObj>
              </mc:Choice>
              <mc:Fallback>
                <p:oleObj name="位图图像" r:id="rId1" imgW="6096000" imgH="2009775" progId="PBrush">
                  <p:embed/>
                  <p:pic>
                    <p:nvPicPr>
                      <p:cNvPr id="0" name="图片 759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9563"/>
                        <a:ext cx="8305800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8EBAF-60C1-418F-90BC-9C1FAEE8ECF0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18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Inhibit Any-Policy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518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ASN.1</a:t>
            </a:r>
            <a:r>
              <a:rPr lang="zh-CN" altLang="en-US" smtClean="0">
                <a:ea typeface="宋体" pitchFamily="2" charset="-122"/>
              </a:rPr>
              <a:t>描述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/>
        </p:nvGraphicFramePr>
        <p:xfrm>
          <a:off x="868694" y="3454904"/>
          <a:ext cx="7452330" cy="128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78" name="位图图像" r:id="rId1" imgW="6115050" imgH="1057275" progId="PBrush">
                  <p:embed/>
                </p:oleObj>
              </mc:Choice>
              <mc:Fallback>
                <p:oleObj name="位图图像" r:id="rId1" imgW="6115050" imgH="1057275" progId="PBrush">
                  <p:embed/>
                  <p:pic>
                    <p:nvPicPr>
                      <p:cNvPr id="0" name="图片 760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94" y="3454904"/>
                        <a:ext cx="7452330" cy="128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68081-8EC4-4420-9956-D32BAD95FAE1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证书扩展12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Mappings</a:t>
            </a: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8AA9B-D33D-4160-AE6A-A49952BCD1DE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交叉认证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回顾一下前面的内容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每个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具有自己的订户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订户属于不同的</a:t>
            </a:r>
            <a:r>
              <a:rPr lang="en-US" altLang="zh-CN" smtClean="0">
                <a:ea typeface="宋体" pitchFamily="2" charset="-122"/>
              </a:rPr>
              <a:t>CA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使用自己的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 1</a:t>
            </a:r>
            <a:r>
              <a:rPr lang="zh-CN" altLang="en-US" smtClean="0">
                <a:ea typeface="宋体" pitchFamily="2" charset="-122"/>
              </a:rPr>
              <a:t>使用5级</a:t>
            </a:r>
            <a:r>
              <a:rPr lang="en-US" altLang="zh-CN" smtClean="0">
                <a:ea typeface="宋体" pitchFamily="2" charset="-122"/>
              </a:rPr>
              <a:t>CP（ABCDE）</a:t>
            </a:r>
            <a:endParaRPr lang="en-US" altLang="zh-CN" smtClean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CA 2</a:t>
            </a:r>
            <a:r>
              <a:rPr lang="zh-CN" altLang="en-US" smtClean="0">
                <a:ea typeface="宋体" pitchFamily="2" charset="-122"/>
              </a:rPr>
              <a:t>使用3级</a:t>
            </a:r>
            <a:r>
              <a:rPr lang="en-US" altLang="zh-CN" smtClean="0">
                <a:ea typeface="宋体" pitchFamily="2" charset="-122"/>
              </a:rPr>
              <a:t>CP（</a:t>
            </a:r>
            <a:r>
              <a:rPr lang="zh-CN" altLang="en-US" smtClean="0">
                <a:ea typeface="宋体" pitchFamily="2" charset="-122"/>
              </a:rPr>
              <a:t>甲乙丙）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交叉认证后，</a:t>
            </a:r>
            <a:r>
              <a:rPr lang="en-US" altLang="zh-CN" smtClean="0">
                <a:ea typeface="宋体" pitchFamily="2" charset="-122"/>
              </a:rPr>
              <a:t>CA 2</a:t>
            </a:r>
            <a:r>
              <a:rPr lang="zh-CN" altLang="en-US" smtClean="0">
                <a:ea typeface="宋体" pitchFamily="2" charset="-122"/>
              </a:rPr>
              <a:t>域的应用系统对于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zh-CN" altLang="en-US" smtClean="0">
                <a:ea typeface="宋体" pitchFamily="2" charset="-122"/>
              </a:rPr>
              <a:t>级</a:t>
            </a:r>
            <a:r>
              <a:rPr lang="en-US" altLang="zh-CN" smtClean="0">
                <a:ea typeface="宋体" pitchFamily="2" charset="-122"/>
              </a:rPr>
              <a:t>CP，</a:t>
            </a:r>
            <a:r>
              <a:rPr lang="zh-CN" altLang="en-US" smtClean="0">
                <a:ea typeface="宋体" pitchFamily="2" charset="-122"/>
              </a:rPr>
              <a:t>不能理解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如图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02A3E-2696-44EF-9D2B-92C02C7C945D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20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交叉认证之后的问题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20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不能认识对方的</a:t>
            </a:r>
            <a:r>
              <a:rPr lang="en-US" altLang="zh-CN" smtClean="0">
                <a:ea typeface="宋体" pitchFamily="2" charset="-122"/>
              </a:rPr>
              <a:t>CP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520196" name="Object 4"/>
          <p:cNvGraphicFramePr>
            <a:graphicFrameLocks noChangeAspect="1"/>
          </p:cNvGraphicFramePr>
          <p:nvPr/>
        </p:nvGraphicFramePr>
        <p:xfrm>
          <a:off x="1905000" y="2590800"/>
          <a:ext cx="7239000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02" name="位图图像" r:id="rId1" imgW="4295775" imgH="2476500" progId="PBrush">
                  <p:embed/>
                </p:oleObj>
              </mc:Choice>
              <mc:Fallback>
                <p:oleObj name="位图图像" r:id="rId1" imgW="4295775" imgH="2476500" progId="PBrush">
                  <p:embed/>
                  <p:pic>
                    <p:nvPicPr>
                      <p:cNvPr id="0" name="图片 761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7239000" cy="417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1891B-522D-4208-8C3E-E09754B1C0F3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3706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Mappings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706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在不同的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之间，建立映射关系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如图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678179" y="3200281"/>
          <a:ext cx="7833360" cy="344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26" name="位图图像" r:id="rId1" imgW="5915025" imgH="2600325" progId="PBrush">
                  <p:embed/>
                </p:oleObj>
              </mc:Choice>
              <mc:Fallback>
                <p:oleObj name="位图图像" r:id="rId1" imgW="5915025" imgH="2600325" progId="PBrush">
                  <p:embed/>
                  <p:pic>
                    <p:nvPicPr>
                      <p:cNvPr id="0" name="图片 762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79" y="3200281"/>
                        <a:ext cx="7833360" cy="344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D61EC-3623-4107-866B-E1A8C98A0E05}" type="slidenum">
              <a:rPr lang="zh-CN" altLang="en-US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策略映射</a:t>
            </a:r>
            <a:r>
              <a:rPr lang="en-US" altLang="zh-CN" smtClean="0">
                <a:ea typeface="宋体" pitchFamily="2" charset="-122"/>
              </a:rPr>
              <a:t>Policy Mappings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 Mappings</a:t>
            </a:r>
            <a:r>
              <a:rPr lang="zh-CN" altLang="en-US" smtClean="0">
                <a:ea typeface="宋体" pitchFamily="2" charset="-122"/>
              </a:rPr>
              <a:t>扩展仅仅存在于交叉证书中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说明了不同</a:t>
            </a:r>
            <a:r>
              <a:rPr lang="en-US" altLang="zh-CN" smtClean="0">
                <a:ea typeface="宋体" pitchFamily="2" charset="-122"/>
              </a:rPr>
              <a:t>CA</a:t>
            </a:r>
            <a:r>
              <a:rPr lang="zh-CN" altLang="en-US" smtClean="0">
                <a:ea typeface="宋体" pitchFamily="2" charset="-122"/>
              </a:rPr>
              <a:t>域之间的</a:t>
            </a:r>
            <a:r>
              <a:rPr lang="en-US" altLang="zh-CN" smtClean="0">
                <a:ea typeface="宋体" pitchFamily="2" charset="-122"/>
              </a:rPr>
              <a:t>CP</a:t>
            </a:r>
            <a:r>
              <a:rPr lang="zh-CN" altLang="en-US" smtClean="0">
                <a:ea typeface="宋体" pitchFamily="2" charset="-122"/>
              </a:rPr>
              <a:t>等级的相互映射关系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12851</Words>
  <Application>WPS 演示</Application>
  <PresentationFormat>全屏显示(4:3)</PresentationFormat>
  <Paragraphs>1230</Paragraphs>
  <Slides>132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132</vt:i4>
      </vt:variant>
    </vt:vector>
  </HeadingPairs>
  <TitlesOfParts>
    <vt:vector size="185" baseType="lpstr">
      <vt:lpstr>Arial</vt:lpstr>
      <vt:lpstr>宋体</vt:lpstr>
      <vt:lpstr>Wingdings</vt:lpstr>
      <vt:lpstr>Tahoma</vt:lpstr>
      <vt:lpstr>汉仪书宋二KW</vt:lpstr>
      <vt:lpstr>Calibri</vt:lpstr>
      <vt:lpstr>Helvetica Neue</vt:lpstr>
      <vt:lpstr>Times New Roman</vt:lpstr>
      <vt:lpstr>Calibri Light</vt:lpstr>
      <vt:lpstr>微软雅黑</vt:lpstr>
      <vt:lpstr>汉仪旗黑</vt:lpstr>
      <vt:lpstr>宋体</vt:lpstr>
      <vt:lpstr>Arial Unicode MS</vt:lpstr>
      <vt:lpstr>Calibri</vt:lpstr>
      <vt:lpstr>回顾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Visio.Drawing.11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Visio.Drawing.11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Visio.Drawing.11</vt:lpstr>
      <vt:lpstr>Visio.Drawing.15</vt:lpstr>
      <vt:lpstr>Paint.Picture</vt:lpstr>
      <vt:lpstr>PBrush</vt:lpstr>
      <vt:lpstr>PBrush</vt:lpstr>
      <vt:lpstr>PKI技术-证书扩展 网络认证技术 </vt:lpstr>
      <vt:lpstr>数字证书的基本内容</vt:lpstr>
      <vt:lpstr>其他内容</vt:lpstr>
      <vt:lpstr>证书扩展</vt:lpstr>
      <vt:lpstr>16种标准证书扩展1/3</vt:lpstr>
      <vt:lpstr>16种标准证书扩展2/3</vt:lpstr>
      <vt:lpstr>16种标准证书扩展3/3</vt:lpstr>
      <vt:lpstr>证书扩展和OID</vt:lpstr>
      <vt:lpstr>证书扩展和OID</vt:lpstr>
      <vt:lpstr>证书扩展和OID</vt:lpstr>
      <vt:lpstr>扩展使用中的问题</vt:lpstr>
      <vt:lpstr>扩展项的Critical</vt:lpstr>
      <vt:lpstr>关键/非关键扩展项的处理</vt:lpstr>
      <vt:lpstr>证书关键度的设定</vt:lpstr>
      <vt:lpstr>Certificate Extension</vt:lpstr>
      <vt:lpstr>证书扩展1</vt:lpstr>
      <vt:lpstr>区分不同类型证书</vt:lpstr>
      <vt:lpstr>订户滥用密钥</vt:lpstr>
      <vt:lpstr>Basic Constraints</vt:lpstr>
      <vt:lpstr>路径深度</vt:lpstr>
      <vt:lpstr>pathLenConstraint=2</vt:lpstr>
      <vt:lpstr>pathLenConstraint=0</vt:lpstr>
      <vt:lpstr>路径深度的作用</vt:lpstr>
      <vt:lpstr>证书扩展2</vt:lpstr>
      <vt:lpstr>CA的任务</vt:lpstr>
      <vt:lpstr>CA密钥</vt:lpstr>
      <vt:lpstr>用户验证证书</vt:lpstr>
      <vt:lpstr>证书中仅有Issuer</vt:lpstr>
      <vt:lpstr>CA密钥标识</vt:lpstr>
      <vt:lpstr>Authority Key Identifier</vt:lpstr>
      <vt:lpstr>注意</vt:lpstr>
      <vt:lpstr>用户验证证书1</vt:lpstr>
      <vt:lpstr>用户验证证书2</vt:lpstr>
      <vt:lpstr>证书扩展3</vt:lpstr>
      <vt:lpstr>订户证书的情况</vt:lpstr>
      <vt:lpstr>Subject Key Identifier</vt:lpstr>
      <vt:lpstr>Subject Key Identifier</vt:lpstr>
      <vt:lpstr>在构建证书路径时候</vt:lpstr>
      <vt:lpstr>证书扩展4</vt:lpstr>
      <vt:lpstr>用户将PKI用于不同目的</vt:lpstr>
      <vt:lpstr>CA的要求</vt:lpstr>
      <vt:lpstr>Key Usage</vt:lpstr>
      <vt:lpstr>BIT STRING</vt:lpstr>
      <vt:lpstr>Key Usage</vt:lpstr>
      <vt:lpstr>digitalSignature</vt:lpstr>
      <vt:lpstr>nonRepudiation</vt:lpstr>
      <vt:lpstr>keyEncipherment</vt:lpstr>
      <vt:lpstr>dataEncipherment</vt:lpstr>
      <vt:lpstr>keyAgreement</vt:lpstr>
      <vt:lpstr>keyCertSign</vt:lpstr>
      <vt:lpstr>cRLSign</vt:lpstr>
      <vt:lpstr>Key Usage</vt:lpstr>
      <vt:lpstr>证书扩展5</vt:lpstr>
      <vt:lpstr>数字签名的特殊性</vt:lpstr>
      <vt:lpstr>数字签名</vt:lpstr>
      <vt:lpstr>Private Key Usage Period</vt:lpstr>
      <vt:lpstr>用法</vt:lpstr>
      <vt:lpstr>Private Key Usage Period</vt:lpstr>
      <vt:lpstr>证书扩展6</vt:lpstr>
      <vt:lpstr>CA的信息</vt:lpstr>
      <vt:lpstr>Issuer Alternative Name</vt:lpstr>
      <vt:lpstr>各种名称形式</vt:lpstr>
      <vt:lpstr>证书扩展7</vt:lpstr>
      <vt:lpstr>Subject Alternative Name</vt:lpstr>
      <vt:lpstr>证书扩展8</vt:lpstr>
      <vt:lpstr>Subject Directory Attributes</vt:lpstr>
      <vt:lpstr>Subject Directory Attributes</vt:lpstr>
      <vt:lpstr>证书扩展9</vt:lpstr>
      <vt:lpstr>上级CA对于下级CA的权力限制</vt:lpstr>
      <vt:lpstr>上级CA的希望</vt:lpstr>
      <vt:lpstr>如果不做限制</vt:lpstr>
      <vt:lpstr>另一种可能</vt:lpstr>
      <vt:lpstr>Name Constraints</vt:lpstr>
      <vt:lpstr>命名限制</vt:lpstr>
      <vt:lpstr>Name Constraints的适用范围</vt:lpstr>
      <vt:lpstr>Name Constraints的形式</vt:lpstr>
      <vt:lpstr>GeneralSubtrees示意</vt:lpstr>
      <vt:lpstr>GeneralSubtree</vt:lpstr>
      <vt:lpstr>证书验证</vt:lpstr>
      <vt:lpstr>证书扩展10</vt:lpstr>
      <vt:lpstr>证书的分类</vt:lpstr>
      <vt:lpstr>证书安全等级的不同</vt:lpstr>
      <vt:lpstr>Certificate Policies</vt:lpstr>
      <vt:lpstr>CP出现在不同的位置</vt:lpstr>
      <vt:lpstr>CP的ASN.1描述</vt:lpstr>
      <vt:lpstr>CP的几点问题</vt:lpstr>
      <vt:lpstr>CP使用的问题</vt:lpstr>
      <vt:lpstr>Any-Policy</vt:lpstr>
      <vt:lpstr>滥用Any-Policy带来问题</vt:lpstr>
      <vt:lpstr>应用系统提出的要求</vt:lpstr>
      <vt:lpstr>证书扩展11</vt:lpstr>
      <vt:lpstr>Inhibit Any-Policy</vt:lpstr>
      <vt:lpstr>Inhibit Any-Policy的形式</vt:lpstr>
      <vt:lpstr>Inhibit Any-Policy</vt:lpstr>
      <vt:lpstr>证书扩展12</vt:lpstr>
      <vt:lpstr>交叉认证</vt:lpstr>
      <vt:lpstr>交叉认证之后的问题</vt:lpstr>
      <vt:lpstr>Policy Mappings</vt:lpstr>
      <vt:lpstr>策略映射Policy Mappings</vt:lpstr>
      <vt:lpstr>Policy Mappings的表示方式</vt:lpstr>
      <vt:lpstr>证书扩展13</vt:lpstr>
      <vt:lpstr>策略映射带来的问题</vt:lpstr>
      <vt:lpstr>Policy Constraints</vt:lpstr>
      <vt:lpstr>策略限制扩展</vt:lpstr>
      <vt:lpstr>策略限制的使用（例）</vt:lpstr>
      <vt:lpstr>策略限制的使用（例）</vt:lpstr>
      <vt:lpstr>证书扩展14</vt:lpstr>
      <vt:lpstr>Key Usage的局限</vt:lpstr>
      <vt:lpstr>Extended Key Usage</vt:lpstr>
      <vt:lpstr>实例1</vt:lpstr>
      <vt:lpstr>实例2</vt:lpstr>
      <vt:lpstr>证书扩展15</vt:lpstr>
      <vt:lpstr>证书撤销</vt:lpstr>
      <vt:lpstr>在哪里获得CRL</vt:lpstr>
      <vt:lpstr>更好的办法</vt:lpstr>
      <vt:lpstr>CRL Distribution Points</vt:lpstr>
      <vt:lpstr>CRL DP中的信息</vt:lpstr>
      <vt:lpstr>DistributionPoint的信息</vt:lpstr>
      <vt:lpstr>证书扩展16</vt:lpstr>
      <vt:lpstr>Freshest CRL</vt:lpstr>
      <vt:lpstr>证书扩展17</vt:lpstr>
      <vt:lpstr>Authority Information Access</vt:lpstr>
      <vt:lpstr>Subject Information Access</vt:lpstr>
      <vt:lpstr>证书扩展</vt:lpstr>
      <vt:lpstr>证书扩展的使用(1)</vt:lpstr>
      <vt:lpstr>证书扩展的使用(2)</vt:lpstr>
      <vt:lpstr>证书扩展的使用(3)</vt:lpstr>
      <vt:lpstr>证书扩展的使用(4)</vt:lpstr>
      <vt:lpstr>证书扩展的使用(5)</vt:lpstr>
      <vt:lpstr>证书扩展的使用(6)</vt:lpstr>
      <vt:lpstr>证书扩展的使用(7)</vt:lpstr>
      <vt:lpstr>THE END</vt:lpstr>
    </vt:vector>
  </TitlesOfParts>
  <Company>Lois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PKI的密码学基础</dc:title>
  <dc:creator>Nick</dc:creator>
  <cp:lastModifiedBy>李浩宇</cp:lastModifiedBy>
  <cp:revision>2816</cp:revision>
  <dcterms:created xsi:type="dcterms:W3CDTF">2024-01-12T11:37:31Z</dcterms:created>
  <dcterms:modified xsi:type="dcterms:W3CDTF">2024-01-12T11:37:31Z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DE131F4C11B61C6C9CE19B658D0F0FD4_42</vt:lpwstr>
  </property>
  <property fmtid="{D5CDD505-2E9C-101B-9397-08002B2CF9AE}" pid="3" name="KSOProductBuildVer">
    <vt:lpwstr>2052-6.4.0.8550</vt:lpwstr>
  </property>
</Properties>
</file>