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0"/>
  </p:handoutMasterIdLst>
  <p:sldIdLst>
    <p:sldId id="666" r:id="rId3"/>
    <p:sldId id="667" r:id="rId5"/>
    <p:sldId id="668" r:id="rId6"/>
    <p:sldId id="669" r:id="rId7"/>
    <p:sldId id="670" r:id="rId8"/>
    <p:sldId id="671" r:id="rId9"/>
    <p:sldId id="672" r:id="rId10"/>
    <p:sldId id="673" r:id="rId11"/>
    <p:sldId id="674" r:id="rId12"/>
    <p:sldId id="675" r:id="rId13"/>
    <p:sldId id="676" r:id="rId14"/>
    <p:sldId id="677" r:id="rId15"/>
    <p:sldId id="678" r:id="rId16"/>
    <p:sldId id="679" r:id="rId17"/>
    <p:sldId id="680" r:id="rId18"/>
    <p:sldId id="681" r:id="rId19"/>
    <p:sldId id="682" r:id="rId20"/>
    <p:sldId id="684" r:id="rId21"/>
    <p:sldId id="685" r:id="rId22"/>
    <p:sldId id="686" r:id="rId23"/>
    <p:sldId id="687" r:id="rId24"/>
    <p:sldId id="688" r:id="rId25"/>
    <p:sldId id="690" r:id="rId26"/>
    <p:sldId id="691" r:id="rId27"/>
    <p:sldId id="692" r:id="rId28"/>
    <p:sldId id="747" r:id="rId29"/>
    <p:sldId id="808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809" r:id="rId43"/>
    <p:sldId id="760" r:id="rId44"/>
    <p:sldId id="761" r:id="rId45"/>
    <p:sldId id="762" r:id="rId46"/>
    <p:sldId id="763" r:id="rId47"/>
    <p:sldId id="764" r:id="rId48"/>
    <p:sldId id="765" r:id="rId49"/>
    <p:sldId id="766" r:id="rId50"/>
    <p:sldId id="767" r:id="rId51"/>
    <p:sldId id="768" r:id="rId52"/>
    <p:sldId id="773" r:id="rId53"/>
    <p:sldId id="774" r:id="rId54"/>
    <p:sldId id="775" r:id="rId55"/>
    <p:sldId id="776" r:id="rId56"/>
    <p:sldId id="777" r:id="rId57"/>
    <p:sldId id="778" r:id="rId58"/>
    <p:sldId id="779" r:id="rId59"/>
    <p:sldId id="780" r:id="rId60"/>
    <p:sldId id="781" r:id="rId61"/>
    <p:sldId id="782" r:id="rId62"/>
    <p:sldId id="783" r:id="rId63"/>
    <p:sldId id="784" r:id="rId64"/>
    <p:sldId id="785" r:id="rId65"/>
    <p:sldId id="786" r:id="rId66"/>
    <p:sldId id="787" r:id="rId67"/>
    <p:sldId id="788" r:id="rId68"/>
    <p:sldId id="789" r:id="rId69"/>
    <p:sldId id="790" r:id="rId70"/>
    <p:sldId id="791" r:id="rId71"/>
    <p:sldId id="792" r:id="rId72"/>
    <p:sldId id="793" r:id="rId73"/>
    <p:sldId id="794" r:id="rId74"/>
    <p:sldId id="795" r:id="rId75"/>
    <p:sldId id="796" r:id="rId76"/>
    <p:sldId id="802" r:id="rId77"/>
    <p:sldId id="803" r:id="rId78"/>
    <p:sldId id="738" r:id="rId79"/>
    <p:sldId id="739" r:id="rId80"/>
    <p:sldId id="740" r:id="rId81"/>
    <p:sldId id="741" r:id="rId82"/>
    <p:sldId id="742" r:id="rId83"/>
    <p:sldId id="743" r:id="rId84"/>
    <p:sldId id="744" r:id="rId85"/>
    <p:sldId id="804" r:id="rId86"/>
    <p:sldId id="806" r:id="rId87"/>
    <p:sldId id="805" r:id="rId88"/>
    <p:sldId id="693" r:id="rId89"/>
    <p:sldId id="694" r:id="rId90"/>
    <p:sldId id="695" r:id="rId91"/>
    <p:sldId id="696" r:id="rId92"/>
    <p:sldId id="697" r:id="rId93"/>
    <p:sldId id="698" r:id="rId94"/>
    <p:sldId id="699" r:id="rId95"/>
    <p:sldId id="797" r:id="rId96"/>
    <p:sldId id="701" r:id="rId97"/>
    <p:sldId id="702" r:id="rId98"/>
    <p:sldId id="800" r:id="rId99"/>
    <p:sldId id="798" r:id="rId100"/>
    <p:sldId id="704" r:id="rId101"/>
    <p:sldId id="705" r:id="rId102"/>
    <p:sldId id="799" r:id="rId103"/>
    <p:sldId id="707" r:id="rId104"/>
    <p:sldId id="708" r:id="rId105"/>
    <p:sldId id="709" r:id="rId106"/>
    <p:sldId id="710" r:id="rId107"/>
    <p:sldId id="712" r:id="rId108"/>
    <p:sldId id="713" r:id="rId109"/>
    <p:sldId id="714" r:id="rId110"/>
    <p:sldId id="715" r:id="rId111"/>
    <p:sldId id="716" r:id="rId112"/>
    <p:sldId id="717" r:id="rId113"/>
    <p:sldId id="718" r:id="rId114"/>
    <p:sldId id="719" r:id="rId115"/>
    <p:sldId id="720" r:id="rId116"/>
    <p:sldId id="721" r:id="rId117"/>
    <p:sldId id="722" r:id="rId118"/>
    <p:sldId id="810" r:id="rId119"/>
    <p:sldId id="723" r:id="rId120"/>
    <p:sldId id="724" r:id="rId121"/>
    <p:sldId id="725" r:id="rId122"/>
    <p:sldId id="726" r:id="rId123"/>
    <p:sldId id="727" r:id="rId124"/>
    <p:sldId id="728" r:id="rId125"/>
    <p:sldId id="729" r:id="rId126"/>
    <p:sldId id="811" r:id="rId127"/>
    <p:sldId id="812" r:id="rId128"/>
    <p:sldId id="573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8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qx" initials="w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3" autoAdjust="0"/>
    <p:restoredTop sz="87783" autoAdjust="0"/>
  </p:normalViewPr>
  <p:slideViewPr>
    <p:cSldViewPr showGuides="1">
      <p:cViewPr varScale="1">
        <p:scale>
          <a:sx n="90" d="100"/>
          <a:sy n="90" d="100"/>
        </p:scale>
        <p:origin x="7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4" Type="http://schemas.openxmlformats.org/officeDocument/2006/relationships/commentAuthors" Target="commentAuthors.xml"/><Relationship Id="rId133" Type="http://schemas.openxmlformats.org/officeDocument/2006/relationships/tableStyles" Target="tableStyles.xml"/><Relationship Id="rId132" Type="http://schemas.openxmlformats.org/officeDocument/2006/relationships/viewProps" Target="viewProps.xml"/><Relationship Id="rId131" Type="http://schemas.openxmlformats.org/officeDocument/2006/relationships/presProps" Target="presProps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9" Type="http://schemas.openxmlformats.org/officeDocument/2006/relationships/slide" Target="slides/slide122.xml"/><Relationship Id="rId98" Type="http://schemas.openxmlformats.org/officeDocument/2006/relationships/slide" Target="slides/slide121.xml"/><Relationship Id="rId97" Type="http://schemas.openxmlformats.org/officeDocument/2006/relationships/slide" Target="slides/slide120.xml"/><Relationship Id="rId96" Type="http://schemas.openxmlformats.org/officeDocument/2006/relationships/slide" Target="slides/slide119.xml"/><Relationship Id="rId95" Type="http://schemas.openxmlformats.org/officeDocument/2006/relationships/slide" Target="slides/slide118.xml"/><Relationship Id="rId94" Type="http://schemas.openxmlformats.org/officeDocument/2006/relationships/slide" Target="slides/slide117.xml"/><Relationship Id="rId93" Type="http://schemas.openxmlformats.org/officeDocument/2006/relationships/slide" Target="slides/slide115.xml"/><Relationship Id="rId92" Type="http://schemas.openxmlformats.org/officeDocument/2006/relationships/slide" Target="slides/slide114.xml"/><Relationship Id="rId91" Type="http://schemas.openxmlformats.org/officeDocument/2006/relationships/slide" Target="slides/slide113.xml"/><Relationship Id="rId90" Type="http://schemas.openxmlformats.org/officeDocument/2006/relationships/slide" Target="slides/slide112.xml"/><Relationship Id="rId9" Type="http://schemas.openxmlformats.org/officeDocument/2006/relationships/slide" Target="slides/slide10.xml"/><Relationship Id="rId89" Type="http://schemas.openxmlformats.org/officeDocument/2006/relationships/slide" Target="slides/slide111.xml"/><Relationship Id="rId88" Type="http://schemas.openxmlformats.org/officeDocument/2006/relationships/slide" Target="slides/slide110.xml"/><Relationship Id="rId87" Type="http://schemas.openxmlformats.org/officeDocument/2006/relationships/slide" Target="slides/slide109.xml"/><Relationship Id="rId86" Type="http://schemas.openxmlformats.org/officeDocument/2006/relationships/slide" Target="slides/slide108.xml"/><Relationship Id="rId85" Type="http://schemas.openxmlformats.org/officeDocument/2006/relationships/slide" Target="slides/slide107.xml"/><Relationship Id="rId84" Type="http://schemas.openxmlformats.org/officeDocument/2006/relationships/slide" Target="slides/slide106.xml"/><Relationship Id="rId83" Type="http://schemas.openxmlformats.org/officeDocument/2006/relationships/slide" Target="slides/slide105.xml"/><Relationship Id="rId82" Type="http://schemas.openxmlformats.org/officeDocument/2006/relationships/slide" Target="slides/slide104.xml"/><Relationship Id="rId81" Type="http://schemas.openxmlformats.org/officeDocument/2006/relationships/slide" Target="slides/slide103.xml"/><Relationship Id="rId80" Type="http://schemas.openxmlformats.org/officeDocument/2006/relationships/slide" Target="slides/slide102.xml"/><Relationship Id="rId8" Type="http://schemas.openxmlformats.org/officeDocument/2006/relationships/slide" Target="slides/slide9.xml"/><Relationship Id="rId79" Type="http://schemas.openxmlformats.org/officeDocument/2006/relationships/slide" Target="slides/slide101.xml"/><Relationship Id="rId78" Type="http://schemas.openxmlformats.org/officeDocument/2006/relationships/slide" Target="slides/slide99.xml"/><Relationship Id="rId77" Type="http://schemas.openxmlformats.org/officeDocument/2006/relationships/slide" Target="slides/slide98.xml"/><Relationship Id="rId76" Type="http://schemas.openxmlformats.org/officeDocument/2006/relationships/slide" Target="slides/slide95.xml"/><Relationship Id="rId75" Type="http://schemas.openxmlformats.org/officeDocument/2006/relationships/slide" Target="slides/slide94.xml"/><Relationship Id="rId74" Type="http://schemas.openxmlformats.org/officeDocument/2006/relationships/slide" Target="slides/slide92.xml"/><Relationship Id="rId73" Type="http://schemas.openxmlformats.org/officeDocument/2006/relationships/slide" Target="slides/slide90.xml"/><Relationship Id="rId72" Type="http://schemas.openxmlformats.org/officeDocument/2006/relationships/slide" Target="slides/slide89.xml"/><Relationship Id="rId71" Type="http://schemas.openxmlformats.org/officeDocument/2006/relationships/slide" Target="slides/slide88.xml"/><Relationship Id="rId70" Type="http://schemas.openxmlformats.org/officeDocument/2006/relationships/slide" Target="slides/slide87.xml"/><Relationship Id="rId7" Type="http://schemas.openxmlformats.org/officeDocument/2006/relationships/slide" Target="slides/slide8.xml"/><Relationship Id="rId69" Type="http://schemas.openxmlformats.org/officeDocument/2006/relationships/slide" Target="slides/slide86.xml"/><Relationship Id="rId68" Type="http://schemas.openxmlformats.org/officeDocument/2006/relationships/slide" Target="slides/slide74.xml"/><Relationship Id="rId67" Type="http://schemas.openxmlformats.org/officeDocument/2006/relationships/slide" Target="slides/slide73.xml"/><Relationship Id="rId66" Type="http://schemas.openxmlformats.org/officeDocument/2006/relationships/slide" Target="slides/slide72.xml"/><Relationship Id="rId65" Type="http://schemas.openxmlformats.org/officeDocument/2006/relationships/slide" Target="slides/slide71.xml"/><Relationship Id="rId64" Type="http://schemas.openxmlformats.org/officeDocument/2006/relationships/slide" Target="slides/slide70.xml"/><Relationship Id="rId63" Type="http://schemas.openxmlformats.org/officeDocument/2006/relationships/slide" Target="slides/slide69.xml"/><Relationship Id="rId62" Type="http://schemas.openxmlformats.org/officeDocument/2006/relationships/slide" Target="slides/slide68.xml"/><Relationship Id="rId61" Type="http://schemas.openxmlformats.org/officeDocument/2006/relationships/slide" Target="slides/slide67.xml"/><Relationship Id="rId60" Type="http://schemas.openxmlformats.org/officeDocument/2006/relationships/slide" Target="slides/slide66.xml"/><Relationship Id="rId6" Type="http://schemas.openxmlformats.org/officeDocument/2006/relationships/slide" Target="slides/slide7.xml"/><Relationship Id="rId59" Type="http://schemas.openxmlformats.org/officeDocument/2006/relationships/slide" Target="slides/slide65.xml"/><Relationship Id="rId58" Type="http://schemas.openxmlformats.org/officeDocument/2006/relationships/slide" Target="slides/slide64.xml"/><Relationship Id="rId57" Type="http://schemas.openxmlformats.org/officeDocument/2006/relationships/slide" Target="slides/slide63.xml"/><Relationship Id="rId56" Type="http://schemas.openxmlformats.org/officeDocument/2006/relationships/slide" Target="slides/slide62.xml"/><Relationship Id="rId55" Type="http://schemas.openxmlformats.org/officeDocument/2006/relationships/slide" Target="slides/slide61.xml"/><Relationship Id="rId54" Type="http://schemas.openxmlformats.org/officeDocument/2006/relationships/slide" Target="slides/slide60.xml"/><Relationship Id="rId53" Type="http://schemas.openxmlformats.org/officeDocument/2006/relationships/slide" Target="slides/slide59.xml"/><Relationship Id="rId52" Type="http://schemas.openxmlformats.org/officeDocument/2006/relationships/slide" Target="slides/slide58.xml"/><Relationship Id="rId51" Type="http://schemas.openxmlformats.org/officeDocument/2006/relationships/slide" Target="slides/slide56.xml"/><Relationship Id="rId50" Type="http://schemas.openxmlformats.org/officeDocument/2006/relationships/slide" Target="slides/slide54.xml"/><Relationship Id="rId5" Type="http://schemas.openxmlformats.org/officeDocument/2006/relationships/slide" Target="slides/slide6.xml"/><Relationship Id="rId49" Type="http://schemas.openxmlformats.org/officeDocument/2006/relationships/slide" Target="slides/slide53.xml"/><Relationship Id="rId48" Type="http://schemas.openxmlformats.org/officeDocument/2006/relationships/slide" Target="slides/slide52.xml"/><Relationship Id="rId47" Type="http://schemas.openxmlformats.org/officeDocument/2006/relationships/slide" Target="slides/slide51.xml"/><Relationship Id="rId46" Type="http://schemas.openxmlformats.org/officeDocument/2006/relationships/slide" Target="slides/slide50.xml"/><Relationship Id="rId45" Type="http://schemas.openxmlformats.org/officeDocument/2006/relationships/slide" Target="slides/slide49.xml"/><Relationship Id="rId44" Type="http://schemas.openxmlformats.org/officeDocument/2006/relationships/slide" Target="slides/slide48.xml"/><Relationship Id="rId43" Type="http://schemas.openxmlformats.org/officeDocument/2006/relationships/slide" Target="slides/slide47.xml"/><Relationship Id="rId42" Type="http://schemas.openxmlformats.org/officeDocument/2006/relationships/slide" Target="slides/slide46.xml"/><Relationship Id="rId41" Type="http://schemas.openxmlformats.org/officeDocument/2006/relationships/slide" Target="slides/slide45.xml"/><Relationship Id="rId40" Type="http://schemas.openxmlformats.org/officeDocument/2006/relationships/slide" Target="slides/slide44.xml"/><Relationship Id="rId4" Type="http://schemas.openxmlformats.org/officeDocument/2006/relationships/slide" Target="slides/slide5.xml"/><Relationship Id="rId39" Type="http://schemas.openxmlformats.org/officeDocument/2006/relationships/slide" Target="slides/slide43.xml"/><Relationship Id="rId38" Type="http://schemas.openxmlformats.org/officeDocument/2006/relationships/slide" Target="slides/slide42.xml"/><Relationship Id="rId37" Type="http://schemas.openxmlformats.org/officeDocument/2006/relationships/slide" Target="slides/slide41.xml"/><Relationship Id="rId36" Type="http://schemas.openxmlformats.org/officeDocument/2006/relationships/slide" Target="slides/slide39.xml"/><Relationship Id="rId35" Type="http://schemas.openxmlformats.org/officeDocument/2006/relationships/slide" Target="slides/slide38.xml"/><Relationship Id="rId34" Type="http://schemas.openxmlformats.org/officeDocument/2006/relationships/slide" Target="slides/slide37.xml"/><Relationship Id="rId33" Type="http://schemas.openxmlformats.org/officeDocument/2006/relationships/slide" Target="slides/slide36.xml"/><Relationship Id="rId32" Type="http://schemas.openxmlformats.org/officeDocument/2006/relationships/slide" Target="slides/slide35.xml"/><Relationship Id="rId31" Type="http://schemas.openxmlformats.org/officeDocument/2006/relationships/slide" Target="slides/slide34.xml"/><Relationship Id="rId30" Type="http://schemas.openxmlformats.org/officeDocument/2006/relationships/slide" Target="slides/slide33.xml"/><Relationship Id="rId3" Type="http://schemas.openxmlformats.org/officeDocument/2006/relationships/slide" Target="slides/slide4.xml"/><Relationship Id="rId29" Type="http://schemas.openxmlformats.org/officeDocument/2006/relationships/slide" Target="slides/slide32.xml"/><Relationship Id="rId28" Type="http://schemas.openxmlformats.org/officeDocument/2006/relationships/slide" Target="slides/slide31.xml"/><Relationship Id="rId27" Type="http://schemas.openxmlformats.org/officeDocument/2006/relationships/slide" Target="slides/slide30.xml"/><Relationship Id="rId26" Type="http://schemas.openxmlformats.org/officeDocument/2006/relationships/slide" Target="slides/slide29.xml"/><Relationship Id="rId25" Type="http://schemas.openxmlformats.org/officeDocument/2006/relationships/slide" Target="slides/slide28.xml"/><Relationship Id="rId24" Type="http://schemas.openxmlformats.org/officeDocument/2006/relationships/slide" Target="slides/slide27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3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9.xml"/><Relationship Id="rId16" Type="http://schemas.openxmlformats.org/officeDocument/2006/relationships/slide" Target="slides/slide18.xml"/><Relationship Id="rId15" Type="http://schemas.openxmlformats.org/officeDocument/2006/relationships/slide" Target="slides/slide17.xml"/><Relationship Id="rId14" Type="http://schemas.openxmlformats.org/officeDocument/2006/relationships/slide" Target="slides/slide16.xml"/><Relationship Id="rId13" Type="http://schemas.openxmlformats.org/officeDocument/2006/relationships/slide" Target="slides/slide15.xml"/><Relationship Id="rId12" Type="http://schemas.openxmlformats.org/officeDocument/2006/relationships/slide" Target="slides/slide14.xml"/><Relationship Id="rId11" Type="http://schemas.openxmlformats.org/officeDocument/2006/relationships/slide" Target="slides/slide13.xml"/><Relationship Id="rId10" Type="http://schemas.openxmlformats.org/officeDocument/2006/relationships/slide" Target="slides/slide12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wmf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3F7FEB05-C607-4EB2-8C67-81FD4BF5865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1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A9D37A5E-5B01-4D47-A4B6-D2F3399C36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4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</a:t>
            </a:r>
            <a:r>
              <a:rPr lang="zh-CN" altLang="en-US"/>
              <a:t>这章简单内容</a:t>
            </a:r>
            <a:r>
              <a:rPr lang="zh-CN" altLang="en-US"/>
              <a:t>不多</a:t>
            </a:r>
            <a:endParaRPr lang="zh-CN" altLang="en-US"/>
          </a:p>
        </p:txBody>
      </p:sp>
      <p:sp>
        <p:nvSpPr>
          <p:cNvPr id="2764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F28802-E68A-433E-BACC-C340ED5CDD3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</a:t>
            </a:r>
            <a:endParaRPr lang="en-US" altLang="zh-CN"/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7B60E-B044-4D4A-AEA9-804E3347D5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11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11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669B6-9BF4-4D2B-A47E-83D2D369C4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32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32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A48F57-0351-46D0-96FA-052BAE566FC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52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fffffffff</a:t>
            </a:r>
            <a:endParaRPr lang="en-US" altLang="zh-CN"/>
          </a:p>
        </p:txBody>
      </p:sp>
      <p:sp>
        <p:nvSpPr>
          <p:cNvPr id="3952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06B6F-D653-4066-8589-5BB2EE8EC5B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73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73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F6648-CE8E-4024-9D4E-3C598C7C54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7B60E-B044-4D4A-AEA9-804E3347D5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83A59-7ACE-477A-AAF7-9664C6E435B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14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14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4ADB0-2D1C-4CB9-8FAE-0403CA58022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34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34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B6269-C27E-4E6F-80B0-51BD0716643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69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AA35A7-4DF1-442F-89A9-F9C726049A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9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</a:t>
            </a:r>
            <a:endParaRPr lang="en-US" altLang="zh-CN"/>
          </a:p>
        </p:txBody>
      </p:sp>
      <p:sp>
        <p:nvSpPr>
          <p:cNvPr id="2990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54285-401F-4F27-BFFF-A9E893FD12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10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10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2E59F-14DA-4D05-A782-8EDDEE38BA1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31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031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77B1A-C7FF-4CEB-A4BB-4257A46EF7E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51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</a:t>
            </a:r>
            <a:endParaRPr lang="en-US" altLang="zh-CN"/>
          </a:p>
        </p:txBody>
      </p:sp>
      <p:sp>
        <p:nvSpPr>
          <p:cNvPr id="3051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0E107-BA6B-4822-AA33-D9A6727E9D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F6CCD-C2D4-4F2A-9992-DA9FA85E8DB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92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92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EF090-11E1-432E-8A0B-43DCBE07670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33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33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82E55-84F0-4167-ACEA-DA4324F256B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53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53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0C693-F165-4051-A52C-D88B6A15538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8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85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592A7-548C-4785-AEFD-1F3328721D1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8CDAD8-232B-4D2C-9F1D-70759A06ED9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94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CRL</a:t>
            </a:r>
            <a:r>
              <a:rPr lang="en-US" altLang="zh-CN" baseline="0" dirty="0"/>
              <a:t> issuer</a:t>
            </a:r>
            <a:r>
              <a:rPr lang="zh-CN" altLang="en-US" baseline="0" dirty="0"/>
              <a:t>的</a:t>
            </a:r>
            <a:r>
              <a:rPr lang="en-US" altLang="zh-CN" baseline="0" dirty="0"/>
              <a:t>CRL</a:t>
            </a:r>
            <a:r>
              <a:rPr lang="zh-CN" altLang="en-US" baseline="0" dirty="0"/>
              <a:t>由</a:t>
            </a:r>
            <a:r>
              <a:rPr lang="en-US" altLang="zh-CN" baseline="0" dirty="0"/>
              <a:t>CA</a:t>
            </a:r>
            <a:r>
              <a:rPr lang="zh-CN" altLang="en-US" baseline="0" dirty="0"/>
              <a:t>签发</a:t>
            </a:r>
            <a:endParaRPr lang="zh-CN" altLang="en-US" dirty="0"/>
          </a:p>
        </p:txBody>
      </p:sp>
      <p:sp>
        <p:nvSpPr>
          <p:cNvPr id="3194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8FF0F-DCC7-4936-B1A1-CB995326577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15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15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F33C0-808A-4AEF-87B1-7D389EAAEC5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56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56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FA02A-0DD2-4069-8F96-7C0A826E37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6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</a:t>
            </a:r>
            <a:endParaRPr lang="en-US" altLang="zh-CN"/>
          </a:p>
        </p:txBody>
      </p:sp>
      <p:sp>
        <p:nvSpPr>
          <p:cNvPr id="3276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468F1C-1F5A-47AE-92E4-E499BF6ECA1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97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ffffffff</a:t>
            </a:r>
            <a:endParaRPr lang="en-US" altLang="zh-CN"/>
          </a:p>
        </p:txBody>
      </p:sp>
      <p:sp>
        <p:nvSpPr>
          <p:cNvPr id="3297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DAB5E-9441-44AE-867E-B8F991948C9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18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18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8F166-CC83-46F2-8DB1-1FCC49179F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39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3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FE1-2FB1-48B6-83D4-43A7547039B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39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39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FE1-2FB1-48B6-83D4-43A7547039B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59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ffffffff</a:t>
            </a:r>
            <a:r>
              <a:rPr lang="zh-CN" altLang="en-US"/>
              <a:t>后面不用细看</a:t>
            </a:r>
            <a:r>
              <a:rPr lang="en-US" altLang="zh-CN"/>
              <a:t> </a:t>
            </a:r>
            <a:r>
              <a:rPr lang="zh-CN" altLang="en-US"/>
              <a:t>不用看一直到</a:t>
            </a:r>
            <a:r>
              <a:rPr lang="en-US" altLang="zh-CN"/>
              <a:t>86</a:t>
            </a:r>
            <a:r>
              <a:rPr lang="zh-CN" altLang="en-US"/>
              <a:t>页</a:t>
            </a:r>
            <a:endParaRPr lang="zh-CN" altLang="en-US"/>
          </a:p>
        </p:txBody>
      </p:sp>
      <p:sp>
        <p:nvSpPr>
          <p:cNvPr id="4259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F16E2-94A2-4051-A10C-189075F6F0E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05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05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D6130-A7CD-4DE2-93CD-0251027DEEF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280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80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553D9-0DD4-47CC-8721-F660246815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0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00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ADC65-A5A6-475F-82B4-391B777CDA4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21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21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E4546-9022-4767-AF85-9EB3C4F43C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41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4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0D4E6-258A-435F-83C4-6B8CD110E4E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62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62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86D72-935A-44A4-9088-23CFF44A3BD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82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82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50FBC-07B5-4528-A61C-F987C95A18B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94580C-83DC-48F1-BE16-C76B99D49F4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23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23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AEDE42-D1F1-4D28-9359-359A0AB5400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44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44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7B47A-03FB-4943-A2F0-5694BA31F58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64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64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A5D72-EFBE-446A-B02C-C3DD8A796AA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26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26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F018C-1B36-417E-BC2E-92B718D2592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85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85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1A83-63B0-4E01-8DE4-6427CE91419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5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462656-A881-4658-AC2E-D42DA24F741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26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26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C7A3D1-653F-419F-9EE8-90AF913C08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46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46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2C0285-516D-40D3-89F0-2E3549A1DBE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67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67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4AAD1-42DB-4DF5-932F-BBFE1815971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87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87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4061F-AEC7-4E7D-8447-9F6C59CF01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08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F7699-57DC-47C2-8D3F-5FD1EE1D358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28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28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EB1D4-C9D6-4703-B96D-131094778F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48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48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6316FC-7AE1-4939-9BE9-01EF0204995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30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30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2C809-9904-4657-82A9-08AA0C146B9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46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846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B4965-9B00-4A43-B1F2-584F662628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51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51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B2800-0A40-4F9E-8D4E-E13BE346EB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71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71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1E7B1F-FF75-4CA5-A41E-3F6E628E93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92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92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FFB3B-473A-4833-B713-FAB72C5653D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2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12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60B14-43D8-4631-983B-B6FD92A6B4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33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33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0795-0551-45F1-A03C-E2A9CFEB56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53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53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2E127-6E26-4730-9FA0-AEF5893949A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74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74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0F3B1-ED9E-4D6F-9781-FF490439712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94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94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604CC-9E4E-408A-B0D7-99D94F68909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15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73017-9EB0-43A1-973F-48DDB88F7F1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35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35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53CF1-7993-4296-BE16-253AA0690F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</a:t>
            </a:r>
            <a:endParaRPr lang="en-US" altLang="zh-CN"/>
          </a:p>
        </p:txBody>
      </p:sp>
      <p:sp>
        <p:nvSpPr>
          <p:cNvPr id="2867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8B599-4C2A-4B0C-A4D8-86A42870F8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56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56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44240-3381-456C-A591-B37F78B6181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76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76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91124-9087-4C0C-9900-C97803947A2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97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97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2D45D-996C-489D-B4DE-6190EAA58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17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EFF0B-3BDE-416B-9E25-6AEDAF613D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38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381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C6E325-87A4-4FDB-BF0A-C9AFA52E5E1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58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058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C6707-868E-427D-9863-14749D60FBD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79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79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7C300-22F6-4C4D-AD25-3F591AD976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99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99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199EB6-4532-4C99-A163-F628137BF06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0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F2297E-FE1E-47C4-9101-EF8A2207EE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40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40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1E9D2-B9DA-4BB1-BD1D-5C38A76973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87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87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05CCB-A758-4E63-ACD1-8D20DB91C3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60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60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0126B-613C-4842-B14B-E73DEDEE73F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8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81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00538-1B63-4BEB-88FB-4893EA903C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01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0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D1C09-2E4A-4C61-9FFD-5AE3E3DD866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81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81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00538-1B63-4BEB-88FB-4893EA903C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58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https://tools.ietf.org/html/rfc6960 </a:t>
            </a:r>
            <a:endParaRPr lang="en-US" altLang="zh-CN" dirty="0"/>
          </a:p>
          <a:p>
            <a:pPr eaLnBrk="1" hangingPunct="1"/>
            <a:r>
              <a:rPr lang="en-US" altLang="zh-CN" dirty="0"/>
              <a:t>fffffffffff</a:t>
            </a:r>
            <a:endParaRPr lang="en-US" altLang="zh-CN" dirty="0"/>
          </a:p>
        </p:txBody>
      </p:sp>
      <p:sp>
        <p:nvSpPr>
          <p:cNvPr id="3358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04015-2DA3-4764-83B7-57A4646EE69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</a:t>
            </a:r>
            <a:endParaRPr lang="en-US" altLang="zh-CN"/>
          </a:p>
        </p:txBody>
      </p:sp>
      <p:sp>
        <p:nvSpPr>
          <p:cNvPr id="3379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615C3-51A2-41ED-AF86-87D01067899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99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997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1CB7B-F0F9-4C2C-BAB0-27C1E9411C9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20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20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D3607-DA9B-422C-903D-E367DEB14A5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40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40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2A00-A2BB-4198-81EC-5BB6C0EAB8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9CC376-42D7-4E4D-88A5-84F94833C45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081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</a:t>
            </a:r>
            <a:endParaRPr lang="en-US" altLang="zh-CN"/>
          </a:p>
        </p:txBody>
      </p:sp>
      <p:sp>
        <p:nvSpPr>
          <p:cNvPr id="29081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FFB72-747C-44BE-A06F-854478FDFBA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ffffffffffff</a:t>
            </a:r>
            <a:endParaRPr lang="en-US" altLang="zh-CN" dirty="0"/>
          </a:p>
        </p:txBody>
      </p:sp>
      <p:sp>
        <p:nvSpPr>
          <p:cNvPr id="3481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FC240-FE9E-49AB-A1FC-95A4A63A6F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22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22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9807A-3875-401B-B2D2-549B5F7C227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430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430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F5360-9CA0-4592-8CFC-4AA07ECD246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ff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后面的拓展</a:t>
            </a:r>
            <a:r>
              <a:rPr lang="zh-CN" altLang="en-US"/>
              <a:t>不用看</a:t>
            </a:r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0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 eaLnBrk="1" hangingPunct="1">
              <a:buFontTx/>
              <a:buChar char="-"/>
            </a:pPr>
            <a:endParaRPr lang="zh-CN" altLang="en-US" dirty="0"/>
          </a:p>
        </p:txBody>
      </p:sp>
      <p:sp>
        <p:nvSpPr>
          <p:cNvPr id="35840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02C50-B0E9-47AA-89CF-668B44528F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045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045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8ED33F-43A1-4195-9DEF-E0A564E903A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45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454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07B33-CE2D-411C-BE7D-6F01E0D5375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65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65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E1B27-9F59-4435-8FB3-1DD2609C061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4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864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A5847-4CDC-4913-8F8E-9C60EA768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0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0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05179-A571-4D71-B0DD-09BBCE5136C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286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286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D3635-91B9-4D7A-974E-47F6C5F5FDF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491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</a:t>
            </a:r>
            <a:endParaRPr lang="en-US" altLang="zh-CN"/>
          </a:p>
        </p:txBody>
      </p:sp>
      <p:sp>
        <p:nvSpPr>
          <p:cNvPr id="29491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47B60E-B044-4D4A-AEA9-804E3347D52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273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273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6199B-35CD-422E-9052-1EFF274346A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478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</a:t>
            </a:r>
            <a:endParaRPr lang="en-US" altLang="zh-CN"/>
          </a:p>
        </p:txBody>
      </p:sp>
      <p:sp>
        <p:nvSpPr>
          <p:cNvPr id="3747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325D8F-F9A2-4EEA-B479-2868AD7346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683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fffffff</a:t>
            </a:r>
            <a:endParaRPr lang="en-US" altLang="zh-CN"/>
          </a:p>
        </p:txBody>
      </p:sp>
      <p:sp>
        <p:nvSpPr>
          <p:cNvPr id="3768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95196-BC0D-40F6-8D39-4F820AF01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88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88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DD83C-9572-486F-8207-43E146053C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09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093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E1AB3-E011-407B-B3AA-DA0F0EC1D8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297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29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9664E-A942-42E2-9F2C-E1818B9A0A4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502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50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45FA1-54E4-4D26-9382-B08A2E7645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707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707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584DFE-868C-4C1F-B3AB-37CDA5E709A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2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912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CD8E73-89B9-4C27-9D81-7B617322A2C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85975-4590-49C0-8626-97F33AE54455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19AA9-E42E-4AFF-A878-C8204238B82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60000"/>
              <a:buFont typeface="Wingdings" panose="05000000000000000000" pitchFamily="2" charset="2"/>
              <a:buChar char="l"/>
              <a:defRPr sz="28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8A88F-BA04-4140-95CC-42519426FDED}" type="slidenum">
              <a:rPr lang="zh-CN" altLang="en-US" smtClean="0"/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20BDB-47ED-4C88-B22F-1517AE208EE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E1ABA1-80D5-4A89-BEA1-8F7D9B02267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128D7-5873-4908-8E63-A6EF5AA4754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FF490-4BB2-4F76-8572-2EF9EE61B52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49AC38A-7DD7-4ECA-8884-0995794A64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0927-1542-453F-8A70-E926B7C807D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69D95E-7425-4AFD-B256-2A42CA1EE3A9}" type="slidenum">
              <a:rPr lang="zh-CN" altLang="en-US" smtClean="0"/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png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png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png"/><Relationship Id="rId19" Type="http://schemas.openxmlformats.org/officeDocument/2006/relationships/notesSlide" Target="../notesSlides/notesSlide96.xml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3.png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2.png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png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png"/><Relationship Id="rId3" Type="http://schemas.openxmlformats.org/officeDocument/2006/relationships/oleObject" Target="../embeddings/oleObject25.bin"/><Relationship Id="rId27" Type="http://schemas.openxmlformats.org/officeDocument/2006/relationships/notesSlide" Target="../notesSlides/notesSlide98.xml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4.png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22.png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23.png"/><Relationship Id="rId2" Type="http://schemas.openxmlformats.org/officeDocument/2006/relationships/image" Target="../media/image17.png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1.png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0.png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9.png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8.png"/><Relationship Id="rId11" Type="http://schemas.openxmlformats.org/officeDocument/2006/relationships/oleObject" Target="../embeddings/oleObject30.bin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4.bin"/></Relationships>
</file>

<file path=ppt/slides/_rels/slide1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9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7.bin"/></Relationships>
</file>

<file path=ppt/slides/_rels/slide1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0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8.bin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28.png"/><Relationship Id="rId7" Type="http://schemas.openxmlformats.org/officeDocument/2006/relationships/oleObject" Target="../embeddings/oleObject43.bin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7.png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6.png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1.png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30.png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29.png"/><Relationship Id="rId1" Type="http://schemas.openxmlformats.org/officeDocument/2006/relationships/oleObject" Target="../embeddings/oleObject39.bin"/></Relationships>
</file>

<file path=ppt/slides/_rels/slide1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1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oleObject" Target="../embeddings/oleObject47.bin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3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10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11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6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3.bin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0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4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5.bin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PKI</a:t>
            </a:r>
            <a:r>
              <a:rPr lang="zh-CN" altLang="en-US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技术</a:t>
            </a:r>
            <a: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-</a:t>
            </a:r>
            <a:r>
              <a:rPr lang="zh-CN" altLang="en-US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  <a:t>证书撤销</a:t>
            </a:r>
            <a:br>
              <a:rPr lang="en-US" altLang="zh-CN" sz="5400" dirty="0">
                <a:solidFill>
                  <a:srgbClr val="000000">
                    <a:lumMod val="85000"/>
                    <a:lumOff val="15000"/>
                  </a:srgbClr>
                </a:solidFill>
                <a:ea typeface="宋体" pitchFamily="2" charset="-122"/>
              </a:rPr>
            </a:br>
            <a:r>
              <a:rPr lang="zh-CN" altLang="en-US" sz="4800" dirty="0">
                <a:solidFill>
                  <a:srgbClr val="000000">
                    <a:lumMod val="65000"/>
                    <a:lumOff val="35000"/>
                  </a:srgbClr>
                </a:solidFill>
                <a:ea typeface="宋体" pitchFamily="2" charset="-122"/>
              </a:rPr>
              <a:t>网络认证技术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54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10436-30E8-45AC-AACE-5FAE588DB43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证书撤销状态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除了</a:t>
            </a:r>
            <a:r>
              <a:rPr lang="en-US" altLang="zh-CN" sz="2800" dirty="0">
                <a:ea typeface="宋体" pitchFamily="2" charset="-122"/>
              </a:rPr>
              <a:t>CRL，</a:t>
            </a:r>
            <a:r>
              <a:rPr lang="zh-CN" altLang="en-US" sz="2800" dirty="0">
                <a:ea typeface="宋体" pitchFamily="2" charset="-122"/>
              </a:rPr>
              <a:t>还有其他证书撤销状态的处理方法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CRL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OCSP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CRT</a:t>
            </a:r>
            <a:endParaRPr lang="en-US" altLang="zh-CN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注意：</a:t>
            </a:r>
            <a:r>
              <a:rPr lang="en-US" altLang="zh-CN" sz="2000" dirty="0">
                <a:ea typeface="宋体" pitchFamily="2" charset="-122"/>
              </a:rPr>
              <a:t>OCSP、CRT</a:t>
            </a:r>
            <a:r>
              <a:rPr lang="zh-CN" altLang="en-US" sz="2000" dirty="0">
                <a:ea typeface="宋体" pitchFamily="2" charset="-122"/>
              </a:rPr>
              <a:t>仍然可能依赖于</a:t>
            </a:r>
            <a:r>
              <a:rPr lang="en-US" altLang="zh-CN" sz="2000" dirty="0">
                <a:ea typeface="宋体" pitchFamily="2" charset="-122"/>
              </a:rPr>
              <a:t>CRL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后面说明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短周期证书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后面逐一说明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OCSP Response</a:t>
            </a:r>
            <a:r>
              <a:rPr lang="zh-CN" altLang="en-US" dirty="0">
                <a:ea typeface="宋体" pitchFamily="2" charset="-122"/>
              </a:rPr>
              <a:t>中的扩展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responseExtensions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 err="1">
                <a:ea typeface="宋体" pitchFamily="2" charset="-122"/>
              </a:rPr>
              <a:t>singleExtensions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RFC 6960</a:t>
            </a:r>
            <a:r>
              <a:rPr lang="zh-CN" altLang="en-US" dirty="0">
                <a:ea typeface="宋体" pitchFamily="2" charset="-122"/>
              </a:rPr>
              <a:t>中给出的扩展有：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Nonce</a:t>
            </a:r>
            <a:endParaRPr lang="en-US" altLang="zh-CN" sz="2000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CRL Reference</a:t>
            </a:r>
            <a:endParaRPr lang="en-US" altLang="zh-CN" sz="2000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Acceptable Response Types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Archive Cutoff</a:t>
            </a:r>
            <a:endParaRPr lang="zh-CN" altLang="en-US" sz="18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CRL Entry Extensions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Service Locator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Preferred Signature Algorithms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Extended Revoked Definition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OCSP Request</a:t>
            </a:r>
            <a:r>
              <a:rPr lang="zh-CN" altLang="en-US" dirty="0">
                <a:ea typeface="宋体" pitchFamily="2" charset="-122"/>
              </a:rPr>
              <a:t>中也有扩展项：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requestExtensions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singleRequestExtensions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DAB29-263C-46DC-A176-ACBCEE3CC2E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Nonce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itchFamily="2" charset="-122"/>
              </a:rPr>
              <a:t>extnID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id-</a:t>
            </a:r>
            <a:r>
              <a:rPr lang="en-US" altLang="zh-CN" dirty="0" err="1">
                <a:ea typeface="宋体" pitchFamily="2" charset="-122"/>
              </a:rPr>
              <a:t>pkix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en-US" altLang="zh-CN" dirty="0" err="1">
                <a:ea typeface="宋体" pitchFamily="2" charset="-122"/>
              </a:rPr>
              <a:t>ocsp</a:t>
            </a:r>
            <a:r>
              <a:rPr lang="en-US" altLang="zh-CN" dirty="0">
                <a:ea typeface="宋体" pitchFamily="2" charset="-122"/>
              </a:rPr>
              <a:t>-nonce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 err="1">
                <a:ea typeface="宋体" pitchFamily="2" charset="-122"/>
              </a:rPr>
              <a:t>extnValue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为了防止重放攻击的唯一的、不重复值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与</a:t>
            </a:r>
            <a:r>
              <a:rPr lang="en-US" altLang="zh-CN" dirty="0">
                <a:ea typeface="宋体" pitchFamily="2" charset="-122"/>
              </a:rPr>
              <a:t>Request</a:t>
            </a:r>
            <a:r>
              <a:rPr lang="zh-CN" altLang="en-US" dirty="0">
                <a:ea typeface="宋体" pitchFamily="2" charset="-122"/>
              </a:rPr>
              <a:t>消息中</a:t>
            </a:r>
            <a:r>
              <a:rPr lang="en-US" altLang="zh-CN" dirty="0">
                <a:ea typeface="宋体" pitchFamily="2" charset="-122"/>
              </a:rPr>
              <a:t>Nonce</a:t>
            </a:r>
            <a:r>
              <a:rPr lang="zh-CN" altLang="en-US" dirty="0">
                <a:ea typeface="宋体" pitchFamily="2" charset="-122"/>
              </a:rPr>
              <a:t>扩展中的值一致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2F9E74-16CF-474E-9068-C6456D9E10F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 Reference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extnID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id-pkix-ocsp-crl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extnValue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本次响应消息所根据的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号/</a:t>
            </a:r>
            <a:r>
              <a:rPr lang="en-US" altLang="zh-CN">
                <a:ea typeface="宋体" pitchFamily="2" charset="-122"/>
              </a:rPr>
              <a:t>URL/</a:t>
            </a:r>
            <a:r>
              <a:rPr lang="zh-CN" altLang="en-US">
                <a:ea typeface="宋体" pitchFamily="2" charset="-122"/>
              </a:rPr>
              <a:t>时间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0E1ABC-2359-49F2-A334-42107A803F5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的数据来源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的数据来源可能是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最新的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不能解决延迟的问题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响应消息中的时间戳可以和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文件一致</a:t>
            </a:r>
            <a:endParaRPr lang="zh-CN" altLang="en-US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可缓存重用，减少签名次数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内部数据库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没有延迟</a:t>
            </a:r>
            <a:endParaRPr lang="zh-CN" altLang="en-US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响应消息的时间戳要更短</a:t>
            </a:r>
            <a:endParaRPr lang="zh-CN" altLang="en-US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比较难以重用，签名次数更多</a:t>
            </a:r>
            <a:endParaRPr lang="zh-CN" altLang="en-US">
              <a:ea typeface="宋体" pitchFamily="2" charset="-122"/>
            </a:endParaRPr>
          </a:p>
          <a:p>
            <a:pPr lvl="4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可能对每次查询都要重新签名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DFF52D-12F6-4B3F-9D98-6BC8FA3A9C9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的讨论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OCSP</a:t>
            </a:r>
            <a:r>
              <a:rPr lang="zh-CN" altLang="en-US" sz="2800">
                <a:ea typeface="宋体" pitchFamily="2" charset="-122"/>
              </a:rPr>
              <a:t>服务器的响应，需要进行数字签名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同样要验证</a:t>
            </a:r>
            <a:r>
              <a:rPr lang="en-US" altLang="zh-CN" sz="2400">
                <a:ea typeface="宋体" pitchFamily="2" charset="-122"/>
              </a:rPr>
              <a:t>OCSP</a:t>
            </a:r>
            <a:r>
              <a:rPr lang="zh-CN" altLang="en-US" sz="2400">
                <a:ea typeface="宋体" pitchFamily="2" charset="-122"/>
              </a:rPr>
              <a:t>服务器的证书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不可能完全地解决问题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需要</a:t>
            </a:r>
            <a:r>
              <a:rPr lang="en-US" altLang="zh-CN" sz="2000">
                <a:ea typeface="宋体" pitchFamily="2" charset="-122"/>
              </a:rPr>
              <a:t>CRL</a:t>
            </a:r>
            <a:r>
              <a:rPr lang="zh-CN" altLang="en-US" sz="2000">
                <a:ea typeface="宋体" pitchFamily="2" charset="-122"/>
              </a:rPr>
              <a:t>的协助</a:t>
            </a:r>
            <a:endParaRPr lang="zh-CN" altLang="en-US" sz="20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直接使用</a:t>
            </a:r>
            <a:r>
              <a:rPr lang="en-US" altLang="zh-CN" sz="2000">
                <a:ea typeface="宋体" pitchFamily="2" charset="-122"/>
              </a:rPr>
              <a:t>CA</a:t>
            </a:r>
            <a:r>
              <a:rPr lang="zh-CN" altLang="en-US" sz="2000">
                <a:ea typeface="宋体" pitchFamily="2" charset="-122"/>
              </a:rPr>
              <a:t>在线地提供</a:t>
            </a:r>
            <a:r>
              <a:rPr lang="en-US" altLang="zh-CN" sz="2000">
                <a:ea typeface="宋体" pitchFamily="2" charset="-122"/>
              </a:rPr>
              <a:t>OCSP</a:t>
            </a:r>
            <a:r>
              <a:rPr lang="zh-CN" altLang="en-US" sz="2000">
                <a:ea typeface="宋体" pitchFamily="2" charset="-122"/>
              </a:rPr>
              <a:t>服务，存在安全问题</a:t>
            </a:r>
            <a:endParaRPr lang="zh-CN" altLang="en-US" sz="2000">
              <a:ea typeface="宋体" pitchFamily="2" charset="-122"/>
            </a:endParaRPr>
          </a:p>
          <a:p>
            <a:pPr eaLnBrk="1" hangingPunct="1"/>
            <a:r>
              <a:rPr lang="en-US" altLang="zh-CN" sz="2800">
                <a:ea typeface="宋体" pitchFamily="2" charset="-122"/>
              </a:rPr>
              <a:t>OCSP</a:t>
            </a:r>
            <a:r>
              <a:rPr lang="zh-CN" altLang="en-US" sz="2800">
                <a:ea typeface="宋体" pitchFamily="2" charset="-122"/>
              </a:rPr>
              <a:t>服务器的响应，需要进行数字签名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效率很难保证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数字签名所需要的资源较大</a:t>
            </a:r>
            <a:endParaRPr lang="zh-CN" altLang="en-US" sz="2400">
              <a:ea typeface="宋体" pitchFamily="2" charset="-122"/>
            </a:endParaRPr>
          </a:p>
          <a:p>
            <a:pPr lvl="2" eaLnBrk="1" hangingPunct="1"/>
            <a:r>
              <a:rPr lang="zh-CN" altLang="en-US" sz="2000">
                <a:ea typeface="宋体" pitchFamily="2" charset="-122"/>
              </a:rPr>
              <a:t>造成</a:t>
            </a:r>
            <a:r>
              <a:rPr lang="en-US" altLang="zh-CN" sz="2000">
                <a:ea typeface="宋体" pitchFamily="2" charset="-122"/>
              </a:rPr>
              <a:t>DDoS/DoS</a:t>
            </a:r>
            <a:endParaRPr lang="en-US" altLang="zh-CN" sz="20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10436-30E8-45AC-AACE-5FAE588DB43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证书撤销状态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OCSP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CRT</a:t>
            </a:r>
            <a:endParaRPr lang="en-US" altLang="zh-CN" sz="2800" dirty="0">
              <a:solidFill>
                <a:srgbClr val="0070C0"/>
              </a:solidFill>
              <a:ea typeface="宋体" pitchFamily="2" charset="-122"/>
            </a:endParaRPr>
          </a:p>
          <a:p>
            <a:r>
              <a:rPr lang="zh-CN" altLang="en-US" sz="2800" dirty="0">
                <a:ea typeface="宋体" pitchFamily="2" charset="-122"/>
              </a:rPr>
              <a:t>短周期证书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2FA833-FC45-4FEE-A18F-B47CFE5296D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Certificate Revocation Tree</a:t>
            </a:r>
            <a:r>
              <a:rPr lang="zh-CN" altLang="en-US" dirty="0">
                <a:ea typeface="宋体" pitchFamily="2" charset="-122"/>
              </a:rPr>
              <a:t>证书撤销树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B9292-41D3-4E45-B3C5-3F489E02CCE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OCSP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>
                <a:ea typeface="宋体" pitchFamily="2" charset="-122"/>
              </a:rPr>
              <a:t>CRL，</a:t>
            </a:r>
            <a:r>
              <a:rPr lang="zh-CN" altLang="en-US" dirty="0">
                <a:ea typeface="宋体" pitchFamily="2" charset="-122"/>
              </a:rPr>
              <a:t>列表长、数据量大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特别是对于完全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>
                <a:ea typeface="宋体" pitchFamily="2" charset="-122"/>
              </a:rPr>
              <a:t>OCSP，</a:t>
            </a:r>
            <a:r>
              <a:rPr lang="zh-CN" altLang="en-US" dirty="0">
                <a:ea typeface="宋体" pitchFamily="2" charset="-122"/>
              </a:rPr>
              <a:t>需要服务器不断地签名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对每个请求消息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能否有折中？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得到响应数据较短、同时不需要服务器频繁地签名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1C9CB-2356-4549-B0D7-B188BB80198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证书撤销树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证书撤销树技术－</a:t>
            </a:r>
            <a:r>
              <a:rPr lang="en-US" altLang="zh-CN">
                <a:ea typeface="宋体" pitchFamily="2" charset="-122"/>
              </a:rPr>
              <a:t>Certificate Revocation Tree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是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的折中方案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CRT</a:t>
            </a: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Certificate Revocation Tree</a:t>
            </a: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一种基于2叉</a:t>
            </a:r>
            <a:r>
              <a:rPr lang="en-US" altLang="zh-CN">
                <a:ea typeface="宋体" pitchFamily="2" charset="-122"/>
              </a:rPr>
              <a:t>HASH</a:t>
            </a:r>
            <a:r>
              <a:rPr lang="zh-CN" altLang="en-US">
                <a:ea typeface="宋体" pitchFamily="2" charset="-122"/>
              </a:rPr>
              <a:t>树的方式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Kocher</a:t>
            </a:r>
            <a:r>
              <a:rPr lang="zh-CN" altLang="en-US">
                <a:ea typeface="宋体" pitchFamily="2" charset="-122"/>
              </a:rPr>
              <a:t>提出的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On certificate revocation and validation. In Proc Financial Cryptography’98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62A192-FC32-4D9F-948D-82F60C27866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r>
              <a:rPr lang="zh-CN" altLang="en-US">
                <a:ea typeface="宋体" pitchFamily="2" charset="-122"/>
              </a:rPr>
              <a:t>的特点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签名方式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次签名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只需要</a:t>
            </a:r>
            <a:r>
              <a:rPr lang="zh-CN" altLang="en-US" dirty="0">
                <a:ea typeface="宋体" pitchFamily="2" charset="-122"/>
              </a:rPr>
              <a:t>服务器</a:t>
            </a:r>
            <a:r>
              <a:rPr lang="zh-CN" altLang="en-US" sz="2400" dirty="0">
                <a:ea typeface="宋体" pitchFamily="2" charset="-122"/>
              </a:rPr>
              <a:t>进行1次签名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计算量与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类似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服务方式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针对某个特定的证书进行查询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请求－应答的方式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服务器不需要像</a:t>
            </a:r>
            <a:r>
              <a:rPr lang="en-US" altLang="zh-CN" sz="2000" dirty="0">
                <a:ea typeface="宋体" pitchFamily="2" charset="-122"/>
              </a:rPr>
              <a:t>OCSP，</a:t>
            </a:r>
            <a:r>
              <a:rPr lang="zh-CN" altLang="en-US" sz="2000" dirty="0">
                <a:ea typeface="宋体" pitchFamily="2" charset="-122"/>
              </a:rPr>
              <a:t>不断地进行签名计算。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应答消息，不像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那么庞大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通信量与</a:t>
            </a:r>
            <a:r>
              <a:rPr lang="en-US" altLang="zh-CN" sz="1800" dirty="0">
                <a:ea typeface="宋体" pitchFamily="2" charset="-122"/>
              </a:rPr>
              <a:t>OCSP</a:t>
            </a:r>
            <a:r>
              <a:rPr lang="zh-CN" altLang="en-US" sz="1800" dirty="0">
                <a:ea typeface="宋体" pitchFamily="2" charset="-122"/>
              </a:rPr>
              <a:t>类似</a:t>
            </a:r>
            <a:endParaRPr lang="zh-CN" altLang="en-US" sz="1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04D96-B9C3-4791-932A-533CA6F4DB5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的各种相关基本概念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25F8D-1618-437A-B618-4DF6FE15279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CRL/CRT</a:t>
            </a:r>
            <a:r>
              <a:rPr lang="zh-CN" altLang="en-US" dirty="0">
                <a:ea typeface="宋体" pitchFamily="2" charset="-122"/>
              </a:rPr>
              <a:t>的签发对比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对所有撤销证书的序列号进行签名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各证书序列号的组织是无结构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各序列号直接排列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242/543/654374/23333/…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然后，进行</a:t>
            </a:r>
            <a:r>
              <a:rPr lang="en-US" altLang="zh-CN" dirty="0">
                <a:ea typeface="宋体" pitchFamily="2" charset="-122"/>
              </a:rPr>
              <a:t>HASH、</a:t>
            </a:r>
            <a:r>
              <a:rPr lang="zh-CN" altLang="en-US" dirty="0">
                <a:ea typeface="宋体" pitchFamily="2" charset="-122"/>
              </a:rPr>
              <a:t>签名计算</a:t>
            </a:r>
            <a:endParaRPr lang="zh-CN" altLang="en-US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CRT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对于各证书序列号进行一定的结构化，形成了</a:t>
            </a:r>
            <a:r>
              <a:rPr lang="en-US" altLang="zh-CN" dirty="0">
                <a:ea typeface="宋体" pitchFamily="2" charset="-122"/>
              </a:rPr>
              <a:t>HASH</a:t>
            </a:r>
            <a:r>
              <a:rPr lang="zh-CN" altLang="en-US" dirty="0">
                <a:ea typeface="宋体" pitchFamily="2" charset="-122"/>
              </a:rPr>
              <a:t>链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2E63C-93B8-4567-B349-6EBDB654E3E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1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产生过程示意图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1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219075" y="2276872"/>
          <a:ext cx="13049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06" name="位图图像" r:id="rId1" imgW="876300" imgH="2457450" progId="PBrush">
                  <p:embed/>
                </p:oleObj>
              </mc:Choice>
              <mc:Fallback>
                <p:oleObj name="位图图像" r:id="rId1" imgW="876300" imgH="245745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276872"/>
                        <a:ext cx="130492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3" name="Object 5"/>
          <p:cNvGraphicFramePr>
            <a:graphicFrameLocks noChangeAspect="1"/>
          </p:cNvGraphicFramePr>
          <p:nvPr/>
        </p:nvGraphicFramePr>
        <p:xfrm>
          <a:off x="1524000" y="2276872"/>
          <a:ext cx="1981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07" name="位图图像" r:id="rId3" imgW="1447800" imgH="2171700" progId="PBrush">
                  <p:embed/>
                </p:oleObj>
              </mc:Choice>
              <mc:Fallback>
                <p:oleObj name="位图图像" r:id="rId3" imgW="1447800" imgH="21717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76872"/>
                        <a:ext cx="19812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Object 6"/>
          <p:cNvGraphicFramePr>
            <a:graphicFrameLocks noChangeAspect="1"/>
          </p:cNvGraphicFramePr>
          <p:nvPr/>
        </p:nvGraphicFramePr>
        <p:xfrm>
          <a:off x="2438400" y="3761185"/>
          <a:ext cx="26670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08" name="位图图像" r:id="rId5" imgW="1371600" imgH="295275" progId="PBrush">
                  <p:embed/>
                </p:oleObj>
              </mc:Choice>
              <mc:Fallback>
                <p:oleObj name="位图图像" r:id="rId5" imgW="1371600" imgH="29527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61185"/>
                        <a:ext cx="26670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Object 7"/>
          <p:cNvGraphicFramePr>
            <a:graphicFrameLocks noChangeAspect="1"/>
          </p:cNvGraphicFramePr>
          <p:nvPr/>
        </p:nvGraphicFramePr>
        <p:xfrm>
          <a:off x="3810000" y="3470672"/>
          <a:ext cx="1371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09" name="位图图像" r:id="rId7" imgW="723900" imgH="295275" progId="PBrush">
                  <p:embed/>
                </p:oleObj>
              </mc:Choice>
              <mc:Fallback>
                <p:oleObj name="位图图像" r:id="rId7" imgW="723900" imgH="295275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70672"/>
                        <a:ext cx="1371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6" name="Line 8"/>
          <p:cNvSpPr>
            <a:spLocks noChangeShapeType="1"/>
          </p:cNvSpPr>
          <p:nvPr/>
        </p:nvSpPr>
        <p:spPr bwMode="auto">
          <a:xfrm>
            <a:off x="4572000" y="3953272"/>
            <a:ext cx="838200" cy="9906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17" name="Object 9"/>
          <p:cNvGraphicFramePr>
            <a:graphicFrameLocks noChangeAspect="1"/>
          </p:cNvGraphicFramePr>
          <p:nvPr/>
        </p:nvGraphicFramePr>
        <p:xfrm>
          <a:off x="4572000" y="4943872"/>
          <a:ext cx="2743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10" name="BMP 图像" r:id="rId9" imgW="1371600" imgH="295275" progId="Paint.Picture">
                  <p:embed/>
                </p:oleObj>
              </mc:Choice>
              <mc:Fallback>
                <p:oleObj name="BMP 图像" r:id="rId9" imgW="1371600" imgH="29527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3872"/>
                        <a:ext cx="2743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Object 10"/>
          <p:cNvGraphicFramePr>
            <a:graphicFrameLocks noChangeAspect="1"/>
          </p:cNvGraphicFramePr>
          <p:nvPr/>
        </p:nvGraphicFramePr>
        <p:xfrm>
          <a:off x="5791200" y="2810272"/>
          <a:ext cx="1524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11" name="位图图像" r:id="rId11" imgW="885825" imgH="428625" progId="PBrush">
                  <p:embed/>
                </p:oleObj>
              </mc:Choice>
              <mc:Fallback>
                <p:oleObj name="位图图像" r:id="rId11" imgW="885825" imgH="428625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0272"/>
                        <a:ext cx="15240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9" name="Line 11"/>
          <p:cNvSpPr>
            <a:spLocks noChangeShapeType="1"/>
          </p:cNvSpPr>
          <p:nvPr/>
        </p:nvSpPr>
        <p:spPr bwMode="auto">
          <a:xfrm flipH="1">
            <a:off x="6096000" y="3496072"/>
            <a:ext cx="0" cy="14478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20" name="Object 12"/>
          <p:cNvGraphicFramePr>
            <a:graphicFrameLocks noChangeAspect="1"/>
          </p:cNvGraphicFramePr>
          <p:nvPr/>
        </p:nvGraphicFramePr>
        <p:xfrm>
          <a:off x="6172200" y="4334272"/>
          <a:ext cx="1295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12" name="位图图像" r:id="rId13" imgW="723900" imgH="295275" progId="PBrush">
                  <p:embed/>
                </p:oleObj>
              </mc:Choice>
              <mc:Fallback>
                <p:oleObj name="位图图像" r:id="rId13" imgW="723900" imgH="295275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34272"/>
                        <a:ext cx="1295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1" name="Object 13"/>
          <p:cNvGraphicFramePr>
            <a:graphicFrameLocks noChangeAspect="1"/>
          </p:cNvGraphicFramePr>
          <p:nvPr/>
        </p:nvGraphicFramePr>
        <p:xfrm>
          <a:off x="7654925" y="4029472"/>
          <a:ext cx="12652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13" name="位图图像" r:id="rId15" imgW="333375" imgH="361950" progId="PBrush">
                  <p:embed/>
                </p:oleObj>
              </mc:Choice>
              <mc:Fallback>
                <p:oleObj name="位图图像" r:id="rId15" imgW="333375" imgH="361950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4029472"/>
                        <a:ext cx="12652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6" grpId="0" animBg="1"/>
      <p:bldP spid="401419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A1536-084D-4F1C-AA5B-61423D5D1A3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的验证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需要有完整的、全部的证书序列号，才能验证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中的签名的有效性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即使其中的全部序列号，只有1个是我们关注的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所以，服务器必须将所有的序列号都发给查询者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425344" y="6160219"/>
            <a:ext cx="984019" cy="365125"/>
          </a:xfrm>
          <a:noFill/>
        </p:spPr>
        <p:txBody>
          <a:bodyPr/>
          <a:lstStyle/>
          <a:p>
            <a:fld id="{A93A3103-2559-4405-A4B1-80092E5190E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25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r>
              <a:rPr lang="zh-CN" altLang="en-US">
                <a:ea typeface="宋体" pitchFamily="2" charset="-122"/>
              </a:rPr>
              <a:t>的产生方式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5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04484" name="Object 4"/>
          <p:cNvGraphicFramePr>
            <a:graphicFrameLocks noChangeAspect="1"/>
          </p:cNvGraphicFramePr>
          <p:nvPr/>
        </p:nvGraphicFramePr>
        <p:xfrm>
          <a:off x="17463" y="2519833"/>
          <a:ext cx="133191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5" name="位图图像" r:id="rId1" imgW="876300" imgH="2457450" progId="PBrush">
                  <p:embed/>
                </p:oleObj>
              </mc:Choice>
              <mc:Fallback>
                <p:oleObj name="位图图像" r:id="rId1" imgW="876300" imgH="245745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2519833"/>
                        <a:ext cx="1331912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/>
          <p:cNvGraphicFramePr>
            <a:graphicFrameLocks noChangeAspect="1"/>
          </p:cNvGraphicFramePr>
          <p:nvPr/>
        </p:nvGraphicFramePr>
        <p:xfrm>
          <a:off x="1447800" y="2596033"/>
          <a:ext cx="4968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6" name="位图图像" r:id="rId3" imgW="295275" imgH="2171700" progId="PBrush">
                  <p:embed/>
                </p:oleObj>
              </mc:Choice>
              <mc:Fallback>
                <p:oleObj name="位图图像" r:id="rId3" imgW="295275" imgH="21717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96033"/>
                        <a:ext cx="4968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/>
          <p:cNvGraphicFramePr>
            <a:graphicFrameLocks noChangeAspect="1"/>
          </p:cNvGraphicFramePr>
          <p:nvPr/>
        </p:nvGraphicFramePr>
        <p:xfrm>
          <a:off x="2057400" y="2519833"/>
          <a:ext cx="13303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7" name="位图图像" r:id="rId5" imgW="876300" imgH="2457450" progId="PBrush">
                  <p:embed/>
                </p:oleObj>
              </mc:Choice>
              <mc:Fallback>
                <p:oleObj name="位图图像" r:id="rId5" imgW="876300" imgH="245745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9833"/>
                        <a:ext cx="133032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/>
          <p:cNvGraphicFramePr>
            <a:graphicFrameLocks noChangeAspect="1"/>
          </p:cNvGraphicFramePr>
          <p:nvPr/>
        </p:nvGraphicFramePr>
        <p:xfrm>
          <a:off x="3429000" y="2748433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8" name="位图图像" r:id="rId7" imgW="762000" imgH="371475" progId="PBrush">
                  <p:embed/>
                </p:oleObj>
              </mc:Choice>
              <mc:Fallback>
                <p:oleObj name="位图图像" r:id="rId7" imgW="762000" imgH="371475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48433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8" name="Object 8"/>
          <p:cNvGraphicFramePr>
            <a:graphicFrameLocks noChangeAspect="1"/>
          </p:cNvGraphicFramePr>
          <p:nvPr/>
        </p:nvGraphicFramePr>
        <p:xfrm>
          <a:off x="3429000" y="3815233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9" name="位图图像" r:id="rId9" imgW="762000" imgH="371475" progId="PBrush">
                  <p:embed/>
                </p:oleObj>
              </mc:Choice>
              <mc:Fallback>
                <p:oleObj name="位图图像" r:id="rId9" imgW="762000" imgH="371475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5233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/>
          <p:cNvGraphicFramePr>
            <a:graphicFrameLocks noChangeAspect="1"/>
          </p:cNvGraphicFramePr>
          <p:nvPr/>
        </p:nvGraphicFramePr>
        <p:xfrm>
          <a:off x="3429000" y="4882033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0" name="位图图像" r:id="rId10" imgW="762000" imgH="371475" progId="PBrush">
                  <p:embed/>
                </p:oleObj>
              </mc:Choice>
              <mc:Fallback>
                <p:oleObj name="位图图像" r:id="rId10" imgW="762000" imgH="371475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82033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0" name="Object 10"/>
          <p:cNvGraphicFramePr>
            <a:graphicFrameLocks noChangeAspect="1"/>
          </p:cNvGraphicFramePr>
          <p:nvPr/>
        </p:nvGraphicFramePr>
        <p:xfrm>
          <a:off x="3429000" y="5948833"/>
          <a:ext cx="1295400" cy="9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1" name="位图图像" r:id="rId11" imgW="762000" imgH="57150" progId="PBrush">
                  <p:embed/>
                </p:oleObj>
              </mc:Choice>
              <mc:Fallback>
                <p:oleObj name="位图图像" r:id="rId11" imgW="762000" imgH="57150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8833"/>
                        <a:ext cx="1295400" cy="9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1" name="Object 11"/>
          <p:cNvGraphicFramePr>
            <a:graphicFrameLocks noChangeAspect="1"/>
          </p:cNvGraphicFramePr>
          <p:nvPr/>
        </p:nvGraphicFramePr>
        <p:xfrm>
          <a:off x="4724400" y="3053233"/>
          <a:ext cx="1219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2" name="位图图像" r:id="rId13" imgW="800100" imgH="723900" progId="PBrush">
                  <p:embed/>
                </p:oleObj>
              </mc:Choice>
              <mc:Fallback>
                <p:oleObj name="位图图像" r:id="rId13" imgW="800100" imgH="723900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53233"/>
                        <a:ext cx="1219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2" name="Object 12"/>
          <p:cNvGraphicFramePr>
            <a:graphicFrameLocks noChangeAspect="1"/>
          </p:cNvGraphicFramePr>
          <p:nvPr/>
        </p:nvGraphicFramePr>
        <p:xfrm>
          <a:off x="4724400" y="5110633"/>
          <a:ext cx="1219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3" name="位图图像" r:id="rId15" imgW="800100" imgH="581025" progId="PBrush">
                  <p:embed/>
                </p:oleObj>
              </mc:Choice>
              <mc:Fallback>
                <p:oleObj name="位图图像" r:id="rId15" imgW="800100" imgH="581025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10633"/>
                        <a:ext cx="12192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3" name="Object 13"/>
          <p:cNvGraphicFramePr>
            <a:graphicFrameLocks noChangeAspect="1"/>
          </p:cNvGraphicFramePr>
          <p:nvPr/>
        </p:nvGraphicFramePr>
        <p:xfrm>
          <a:off x="5943600" y="3586633"/>
          <a:ext cx="13350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4" name="位图图像" r:id="rId17" imgW="876300" imgH="1200150" progId="PBrush">
                  <p:embed/>
                </p:oleObj>
              </mc:Choice>
              <mc:Fallback>
                <p:oleObj name="位图图像" r:id="rId17" imgW="876300" imgH="1200150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86633"/>
                        <a:ext cx="13350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7162800" y="2519833"/>
            <a:ext cx="1676400" cy="1290638"/>
            <a:chOff x="4512" y="1776"/>
            <a:chExt cx="1056" cy="813"/>
          </a:xfrm>
        </p:grpSpPr>
        <p:graphicFrame>
          <p:nvGraphicFramePr>
            <p:cNvPr id="22541" name="Object 15"/>
            <p:cNvGraphicFramePr>
              <a:graphicFrameLocks noChangeAspect="1"/>
            </p:cNvGraphicFramePr>
            <p:nvPr/>
          </p:nvGraphicFramePr>
          <p:xfrm>
            <a:off x="4752" y="2256"/>
            <a:ext cx="81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95" name="位图图像" r:id="rId19" imgW="723900" imgH="295275" progId="PBrush">
                    <p:embed/>
                  </p:oleObj>
                </mc:Choice>
                <mc:Fallback>
                  <p:oleObj name="位图图像" r:id="rId19" imgW="723900" imgH="295275" progId="PBrush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256"/>
                          <a:ext cx="81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16"/>
            <p:cNvGraphicFramePr>
              <a:graphicFrameLocks noChangeAspect="1"/>
            </p:cNvGraphicFramePr>
            <p:nvPr/>
          </p:nvGraphicFramePr>
          <p:xfrm>
            <a:off x="4512" y="1776"/>
            <a:ext cx="96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96" name="位图图像" r:id="rId21" imgW="885825" imgH="428625" progId="PBrush">
                    <p:embed/>
                  </p:oleObj>
                </mc:Choice>
                <mc:Fallback>
                  <p:oleObj name="位图图像" r:id="rId21" imgW="885825" imgH="428625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76"/>
                          <a:ext cx="96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4497" name="Line 17"/>
          <p:cNvSpPr>
            <a:spLocks noChangeShapeType="1"/>
          </p:cNvSpPr>
          <p:nvPr/>
        </p:nvSpPr>
        <p:spPr bwMode="auto">
          <a:xfrm flipH="1">
            <a:off x="8077200" y="3891433"/>
            <a:ext cx="0" cy="129540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4498" name="Object 18"/>
          <p:cNvGraphicFramePr>
            <a:graphicFrameLocks noChangeAspect="1"/>
          </p:cNvGraphicFramePr>
          <p:nvPr/>
        </p:nvGraphicFramePr>
        <p:xfrm>
          <a:off x="7534785" y="5048033"/>
          <a:ext cx="12652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7" name="位图图像" r:id="rId23" imgW="333375" imgH="361950" progId="PBrush">
                  <p:embed/>
                </p:oleObj>
              </mc:Choice>
              <mc:Fallback>
                <p:oleObj name="位图图像" r:id="rId23" imgW="333375" imgH="361950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785" y="5048033"/>
                        <a:ext cx="12652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9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E194-B9DD-4BF7-A668-56FA9ABD337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r>
              <a:rPr lang="zh-CN" altLang="en-US">
                <a:ea typeface="宋体" pitchFamily="2" charset="-122"/>
              </a:rPr>
              <a:t>使用1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查询序列号007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服务器发送信息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如图加粗</a:t>
            </a:r>
            <a:endParaRPr lang="zh-CN" altLang="en-US" sz="24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客户验证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签名的有效性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007已经被撤销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3000" y="627063"/>
          <a:ext cx="335280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7" name="BMP 图像" r:id="rId1" imgW="3305175" imgH="2476500" progId="Paint.Picture">
                  <p:embed/>
                </p:oleObj>
              </mc:Choice>
              <mc:Fallback>
                <p:oleObj name="BMP 图像" r:id="rId1" imgW="3305175" imgH="24765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27063"/>
                        <a:ext cx="3352800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F0B1C9-A725-40A4-9345-7091BC074A9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r>
              <a:rPr lang="zh-CN" altLang="en-US">
                <a:ea typeface="宋体" pitchFamily="2" charset="-122"/>
              </a:rPr>
              <a:t>使用2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查询序列号006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服务器发送信息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如图加粗</a:t>
            </a:r>
            <a:endParaRPr lang="zh-CN" altLang="en-US" sz="24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客户验证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签名的有效性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007已经被撤销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因为</a:t>
            </a:r>
            <a:r>
              <a:rPr lang="en-US" altLang="zh-CN" sz="2400">
                <a:ea typeface="宋体" pitchFamily="2" charset="-122"/>
              </a:rPr>
              <a:t>CRT</a:t>
            </a:r>
            <a:r>
              <a:rPr lang="zh-CN" altLang="en-US" sz="2400">
                <a:ea typeface="宋体" pitchFamily="2" charset="-122"/>
              </a:rPr>
              <a:t>是按大小排序，可以肯定006是正常的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4953000" y="627063"/>
          <a:ext cx="3352800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01" name="BMP 图像" r:id="rId1" imgW="3305175" imgH="2476500" progId="Paint.Picture">
                  <p:embed/>
                </p:oleObj>
              </mc:Choice>
              <mc:Fallback>
                <p:oleObj name="BMP 图像" r:id="rId1" imgW="3305175" imgH="24765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27063"/>
                        <a:ext cx="3352800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CRT</a:t>
            </a:r>
            <a:r>
              <a:rPr lang="zh-CN" altLang="en-US" dirty="0">
                <a:ea typeface="宋体" pitchFamily="2" charset="-122"/>
              </a:rPr>
              <a:t>使用3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查询序列号670？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779912" y="1988840"/>
            <a:ext cx="5298976" cy="3501455"/>
            <a:chOff x="2057400" y="2519833"/>
            <a:chExt cx="5221288" cy="3733800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2057400" y="2519833"/>
            <a:ext cx="1330325" cy="373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2" name="位图图像" r:id="rId1" imgW="876300" imgH="2457450" progId="PBrush">
                    <p:embed/>
                  </p:oleObj>
                </mc:Choice>
                <mc:Fallback>
                  <p:oleObj name="位图图像" r:id="rId1" imgW="876300" imgH="2457450" progId="PBrush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2519833"/>
                          <a:ext cx="1330325" cy="3733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429000" y="2748433"/>
            <a:ext cx="12954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3" name="位图图像" r:id="rId3" imgW="762000" imgH="371475" progId="PBrush">
                    <p:embed/>
                  </p:oleObj>
                </mc:Choice>
                <mc:Fallback>
                  <p:oleObj name="位图图像" r:id="rId3" imgW="762000" imgH="371475" progId="PBrush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2748433"/>
                          <a:ext cx="12954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429000" y="3815233"/>
            <a:ext cx="12954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4" name="位图图像" r:id="rId5" imgW="762000" imgH="371475" progId="PBrush">
                    <p:embed/>
                  </p:oleObj>
                </mc:Choice>
                <mc:Fallback>
                  <p:oleObj name="位图图像" r:id="rId5" imgW="762000" imgH="371475" progId="PBrush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3815233"/>
                          <a:ext cx="12954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429000" y="4882033"/>
            <a:ext cx="1295400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5" name="位图图像" r:id="rId6" imgW="762000" imgH="371475" progId="PBrush">
                    <p:embed/>
                  </p:oleObj>
                </mc:Choice>
                <mc:Fallback>
                  <p:oleObj name="位图图像" r:id="rId6" imgW="762000" imgH="371475" progId="PBrush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4882033"/>
                          <a:ext cx="1295400" cy="631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429000" y="5948833"/>
            <a:ext cx="1295400" cy="9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6" name="位图图像" r:id="rId7" imgW="762000" imgH="57150" progId="PBrush">
                    <p:embed/>
                  </p:oleObj>
                </mc:Choice>
                <mc:Fallback>
                  <p:oleObj name="位图图像" r:id="rId7" imgW="762000" imgH="57150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5948833"/>
                          <a:ext cx="1295400" cy="96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4724400" y="3053233"/>
            <a:ext cx="1219200" cy="1103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7" name="位图图像" r:id="rId9" imgW="800100" imgH="723900" progId="PBrush">
                    <p:embed/>
                  </p:oleObj>
                </mc:Choice>
                <mc:Fallback>
                  <p:oleObj name="位图图像" r:id="rId9" imgW="800100" imgH="723900" progId="PBrush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3053233"/>
                          <a:ext cx="1219200" cy="1103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724400" y="5110633"/>
            <a:ext cx="121920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8" name="位图图像" r:id="rId11" imgW="800100" imgH="581025" progId="PBrush">
                    <p:embed/>
                  </p:oleObj>
                </mc:Choice>
                <mc:Fallback>
                  <p:oleObj name="位图图像" r:id="rId11" imgW="800100" imgH="581025" progId="PBrush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5110633"/>
                          <a:ext cx="1219200" cy="885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5943600" y="3586633"/>
            <a:ext cx="1335088" cy="182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9" name="位图图像" r:id="rId13" imgW="876300" imgH="1200150" progId="PBrush">
                    <p:embed/>
                  </p:oleObj>
                </mc:Choice>
                <mc:Fallback>
                  <p:oleObj name="位图图像" r:id="rId13" imgW="876300" imgH="1200150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3586633"/>
                          <a:ext cx="1335088" cy="182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53F73-DB71-4416-8BF8-3FC1883AFE0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CRT</a:t>
            </a:r>
            <a:r>
              <a:rPr lang="zh-CN" altLang="en-US" dirty="0">
                <a:ea typeface="宋体" pitchFamily="2" charset="-122"/>
              </a:rPr>
              <a:t>使用3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查询序列号670</a:t>
            </a:r>
            <a:endParaRPr lang="zh-CN" altLang="en-US" sz="28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服务器发送信息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如图加粗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客户验证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签名的有效性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因为序列号是有序排列的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所以，可以肯定，670没有被撤销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因为669之后就是781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4114800" y="0"/>
          <a:ext cx="50292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49" name="位图图像" r:id="rId1" imgW="3305175" imgH="2476500" progId="PBrush">
                  <p:embed/>
                </p:oleObj>
              </mc:Choice>
              <mc:Fallback>
                <p:oleObj name="位图图像" r:id="rId1" imgW="3305175" imgH="24765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0"/>
                        <a:ext cx="5029200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021E2C-C24F-41AA-A689-F916C93EFEE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CRT</a:t>
            </a:r>
            <a:r>
              <a:rPr lang="zh-CN" altLang="en-US">
                <a:ea typeface="宋体" pitchFamily="2" charset="-122"/>
              </a:rPr>
              <a:t>的优点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ea typeface="宋体" pitchFamily="2" charset="-122"/>
              </a:rPr>
              <a:t>CRT</a:t>
            </a:r>
            <a:r>
              <a:rPr lang="zh-CN" altLang="en-US" sz="2800" dirty="0">
                <a:ea typeface="宋体" pitchFamily="2" charset="-122"/>
              </a:rPr>
              <a:t>在被撤销的证书数量非常多的情况下，具有优点，是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和</a:t>
            </a:r>
            <a:r>
              <a:rPr lang="en-US" altLang="zh-CN" sz="2800" dirty="0">
                <a:ea typeface="宋体" pitchFamily="2" charset="-122"/>
              </a:rPr>
              <a:t>OCSP</a:t>
            </a:r>
            <a:r>
              <a:rPr lang="zh-CN" altLang="en-US" sz="2800" dirty="0">
                <a:ea typeface="宋体" pitchFamily="2" charset="-122"/>
              </a:rPr>
              <a:t>的折中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假设有</a:t>
            </a:r>
            <a:r>
              <a:rPr lang="en-US" altLang="zh-CN" sz="2400" dirty="0">
                <a:ea typeface="宋体" pitchFamily="2" charset="-122"/>
              </a:rPr>
              <a:t>n</a:t>
            </a:r>
            <a:r>
              <a:rPr lang="zh-CN" altLang="en-US" sz="2400" dirty="0">
                <a:ea typeface="宋体" pitchFamily="2" charset="-122"/>
              </a:rPr>
              <a:t>个被撤销证书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发送的消息通信量是</a:t>
            </a:r>
            <a:r>
              <a:rPr lang="en-US" altLang="zh-CN" sz="2400" dirty="0">
                <a:ea typeface="宋体" pitchFamily="2" charset="-122"/>
              </a:rPr>
              <a:t>log</a:t>
            </a:r>
            <a:r>
              <a:rPr lang="en-US" altLang="zh-CN" sz="2400" baseline="-25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n</a:t>
            </a:r>
            <a:endParaRPr lang="en-US" altLang="zh-CN" sz="2400" dirty="0">
              <a:ea typeface="宋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dirty="0">
                <a:ea typeface="宋体" pitchFamily="2" charset="-122"/>
              </a:rPr>
              <a:t>OCSP</a:t>
            </a:r>
            <a:r>
              <a:rPr lang="zh-CN" altLang="en-US" sz="2000" dirty="0">
                <a:ea typeface="宋体" pitchFamily="2" charset="-122"/>
              </a:rPr>
              <a:t>消息通信量是1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ea typeface="宋体" pitchFamily="2" charset="-122"/>
              </a:rPr>
              <a:t>签名计算量只有1，不论多少次查询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计算量与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一样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>
              <a:lnSpc>
                <a:spcPct val="130000"/>
              </a:lnSpc>
            </a:pPr>
            <a:r>
              <a:rPr lang="en-US" altLang="zh-CN" sz="1800" dirty="0">
                <a:ea typeface="宋体" pitchFamily="2" charset="-122"/>
              </a:rPr>
              <a:t>HASH</a:t>
            </a:r>
            <a:r>
              <a:rPr lang="zh-CN" altLang="en-US" sz="1800" dirty="0">
                <a:ea typeface="宋体" pitchFamily="2" charset="-122"/>
              </a:rPr>
              <a:t>计算所需要资源很少</a:t>
            </a:r>
            <a:endParaRPr lang="zh-CN" altLang="en-US" sz="1800" dirty="0">
              <a:ea typeface="宋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zh-CN" altLang="en-US" sz="2000" dirty="0">
                <a:ea typeface="宋体" pitchFamily="2" charset="-122"/>
              </a:rPr>
              <a:t>考虑到重放攻击，</a:t>
            </a:r>
            <a:r>
              <a:rPr lang="en-US" altLang="zh-CN" sz="2000" dirty="0">
                <a:ea typeface="宋体" pitchFamily="2" charset="-122"/>
              </a:rPr>
              <a:t>OCSP</a:t>
            </a:r>
            <a:r>
              <a:rPr lang="zh-CN" altLang="en-US" sz="2000" dirty="0">
                <a:ea typeface="宋体" pitchFamily="2" charset="-122"/>
              </a:rPr>
              <a:t>响应消息中需要有时间，签名计算量是</a:t>
            </a:r>
            <a:r>
              <a:rPr lang="en-US" altLang="zh-CN" sz="2000" dirty="0">
                <a:ea typeface="宋体" pitchFamily="2" charset="-122"/>
              </a:rPr>
              <a:t>m</a:t>
            </a:r>
            <a:r>
              <a:rPr lang="zh-CN" altLang="en-US" sz="2000" dirty="0">
                <a:ea typeface="宋体" pitchFamily="2" charset="-122"/>
              </a:rPr>
              <a:t>次（查询次数；进一步考虑响应消息的缓存，最大</a:t>
            </a:r>
            <a:r>
              <a:rPr lang="en-US" altLang="zh-CN" sz="2000" dirty="0">
                <a:ea typeface="宋体" pitchFamily="2" charset="-122"/>
              </a:rPr>
              <a:t>max(</a:t>
            </a:r>
            <a:r>
              <a:rPr lang="en-US" altLang="zh-CN" sz="2000" dirty="0" err="1">
                <a:ea typeface="宋体" pitchFamily="2" charset="-122"/>
              </a:rPr>
              <a:t>m,n</a:t>
            </a:r>
            <a:r>
              <a:rPr lang="en-US" altLang="zh-CN" sz="2000" dirty="0">
                <a:ea typeface="宋体" pitchFamily="2" charset="-122"/>
              </a:rPr>
              <a:t>)</a:t>
            </a:r>
            <a:r>
              <a:rPr lang="zh-CN" altLang="en-US" sz="2000" dirty="0">
                <a:ea typeface="宋体" pitchFamily="2" charset="-122"/>
              </a:rPr>
              <a:t>）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>
              <a:lnSpc>
                <a:spcPct val="130000"/>
              </a:lnSpc>
            </a:pPr>
            <a:r>
              <a:rPr lang="zh-CN" altLang="en-US" sz="1800" dirty="0">
                <a:ea typeface="宋体" pitchFamily="2" charset="-122"/>
              </a:rPr>
              <a:t>假定响应消息中的时间与</a:t>
            </a:r>
            <a:r>
              <a:rPr lang="en-US" altLang="zh-CN" sz="1800" dirty="0">
                <a:ea typeface="宋体" pitchFamily="2" charset="-122"/>
              </a:rPr>
              <a:t>CRL</a:t>
            </a:r>
            <a:r>
              <a:rPr lang="zh-CN" altLang="en-US" sz="1800" dirty="0">
                <a:ea typeface="宋体" pitchFamily="2" charset="-122"/>
              </a:rPr>
              <a:t>一致</a:t>
            </a:r>
            <a:endParaRPr lang="zh-CN" altLang="en-US" sz="1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CF187-E262-4B08-9EF4-61E51854748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较差的情况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查询序列号333</a:t>
            </a:r>
            <a:endParaRPr lang="zh-CN" altLang="en-US" sz="28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服务器发送信息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如图加粗</a:t>
            </a:r>
            <a:endParaRPr lang="zh-CN" altLang="en-US" sz="24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客户验证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签名的有效性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332和578已经撤销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因为</a:t>
            </a:r>
            <a:r>
              <a:rPr lang="en-US" altLang="zh-CN" sz="2400">
                <a:ea typeface="宋体" pitchFamily="2" charset="-122"/>
              </a:rPr>
              <a:t>CRT</a:t>
            </a:r>
            <a:r>
              <a:rPr lang="zh-CN" altLang="en-US" sz="2400">
                <a:ea typeface="宋体" pitchFamily="2" charset="-122"/>
              </a:rPr>
              <a:t>是按大小排序，可以肯定333是正常的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114800" y="0"/>
          <a:ext cx="5029200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73" name="位图图像" r:id="rId1" imgW="3305175" imgH="2476500" progId="PBrush">
                  <p:embed/>
                </p:oleObj>
              </mc:Choice>
              <mc:Fallback>
                <p:oleObj name="位图图像" r:id="rId1" imgW="3305175" imgH="24765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0"/>
                        <a:ext cx="5029200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5113E6-7CFB-4AB3-8641-EE72B4D21E9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中的基本内容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版本</a:t>
            </a:r>
            <a:endParaRPr lang="zh-CN" altLang="en-US" sz="280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Issuer</a:t>
            </a:r>
            <a:endParaRPr lang="en-US" altLang="zh-CN" sz="280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时间</a:t>
            </a:r>
            <a:endParaRPr lang="zh-CN" altLang="en-US" sz="28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thisUpdate－</a:t>
            </a:r>
            <a:r>
              <a:rPr lang="zh-CN" altLang="en-US" sz="2400">
                <a:ea typeface="宋体" pitchFamily="2" charset="-122"/>
              </a:rPr>
              <a:t>签发本</a:t>
            </a:r>
            <a:r>
              <a:rPr lang="en-US" altLang="zh-CN" sz="2400">
                <a:ea typeface="宋体" pitchFamily="2" charset="-122"/>
              </a:rPr>
              <a:t>CRL</a:t>
            </a:r>
            <a:r>
              <a:rPr lang="zh-CN" altLang="en-US" sz="2400">
                <a:ea typeface="宋体" pitchFamily="2" charset="-122"/>
              </a:rPr>
              <a:t>的时间</a:t>
            </a:r>
            <a:endParaRPr lang="zh-CN" altLang="en-US" sz="24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nextUpdate－</a:t>
            </a:r>
            <a:r>
              <a:rPr lang="zh-CN" altLang="en-US" sz="2400">
                <a:ea typeface="宋体" pitchFamily="2" charset="-122"/>
              </a:rPr>
              <a:t>下一次签发的时间（相当于本</a:t>
            </a:r>
            <a:r>
              <a:rPr lang="en-US" altLang="zh-CN" sz="2400">
                <a:ea typeface="宋体" pitchFamily="2" charset="-122"/>
              </a:rPr>
              <a:t>CRL</a:t>
            </a:r>
            <a:r>
              <a:rPr lang="zh-CN" altLang="en-US" sz="2400">
                <a:ea typeface="宋体" pitchFamily="2" charset="-122"/>
              </a:rPr>
              <a:t>的失效时间）</a:t>
            </a:r>
            <a:endParaRPr lang="zh-CN" altLang="en-US" sz="240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扩展</a:t>
            </a:r>
            <a:endParaRPr lang="zh-CN" altLang="en-US" sz="280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对于每一个被撤销的证书</a:t>
            </a:r>
            <a:endParaRPr lang="zh-CN" altLang="en-US" sz="28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序列号</a:t>
            </a:r>
            <a:endParaRPr lang="zh-CN" altLang="en-US" sz="240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ea typeface="宋体" pitchFamily="2" charset="-122"/>
              </a:rPr>
              <a:t>撤销时间</a:t>
            </a:r>
            <a:endParaRPr lang="zh-CN" altLang="en-US" sz="24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10436-30E8-45AC-AACE-5FAE588DB43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证书撤销状态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OCSP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CRT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短周期证书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0C520-65DF-4549-A4D5-4563F4ADC63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短周期证书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short-lived certificate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将证书的周期设定为与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的更新期一致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就不再需要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给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带来了巨大的工作量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每天不断地发证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新证书的信息都不变化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除了有效期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如果证书发生问题，就不再发新证书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4C07C-F3EF-4659-9852-6028FDC0F3D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短周期证书的特点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回避了用户检查证书撤销状态的问题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要求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用户每天都去查询下载新的证书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已有的证书都已经过期了</a:t>
            </a:r>
            <a:endParaRPr lang="zh-CN" altLang="en-US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短周期证书就必须要求</a:t>
            </a:r>
            <a:r>
              <a:rPr lang="en-US" altLang="zh-CN" dirty="0">
                <a:ea typeface="宋体" pitchFamily="2" charset="-122"/>
              </a:rPr>
              <a:t>PKI</a:t>
            </a:r>
            <a:r>
              <a:rPr lang="zh-CN" altLang="en-US" dirty="0">
                <a:ea typeface="宋体" pitchFamily="2" charset="-122"/>
              </a:rPr>
              <a:t>用户随时地到服务器查询下载证书，才能使用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强制地要求使用前都到服务器下载新的证书</a:t>
            </a:r>
            <a:endParaRPr lang="zh-CN" altLang="en-US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就没有</a:t>
            </a:r>
            <a:r>
              <a:rPr lang="en-US" altLang="zh-CN" dirty="0">
                <a:ea typeface="宋体" pitchFamily="2" charset="-122"/>
              </a:rPr>
              <a:t>CRL/OCSP/CRT</a:t>
            </a:r>
            <a:r>
              <a:rPr lang="zh-CN" altLang="en-US" dirty="0">
                <a:ea typeface="宋体" pitchFamily="2" charset="-122"/>
              </a:rPr>
              <a:t>的问题</a:t>
            </a:r>
            <a:endParaRPr lang="zh-CN" altLang="en-US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撤销的操作就仅仅是在下载服务器上面进行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B67EED-3B8C-4C80-9B71-814934AB231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短周期证书的撤销问题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8064500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出现订户私钥泄露等情况，同样需要撤销证书（密钥对）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没有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来发布撤销信息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RA</a:t>
            </a:r>
            <a:r>
              <a:rPr lang="zh-CN" altLang="en-US">
                <a:ea typeface="宋体" pitchFamily="2" charset="-122"/>
              </a:rPr>
              <a:t>接收订户的撤销请求，提交给</a:t>
            </a:r>
            <a:r>
              <a:rPr lang="en-US" altLang="zh-CN">
                <a:ea typeface="宋体" pitchFamily="2" charset="-122"/>
              </a:rPr>
              <a:t>CA</a:t>
            </a:r>
            <a:endParaRPr lang="en-US" altLang="zh-CN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为该订户签发下一个有效期证书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新的密钥对，而不是原有被撤销的密钥对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若没有撤销，则可沿用上一有效期内的密钥对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2256"/>
            <a:ext cx="3403304" cy="27884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证书撤销验证存在的问题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实时应用中，证书撤销状态查询不及时</a:t>
            </a:r>
            <a:endParaRPr lang="en-US" altLang="zh-CN" dirty="0"/>
          </a:p>
          <a:p>
            <a:pPr lvl="1"/>
            <a:r>
              <a:rPr lang="zh-CN" altLang="en-US" dirty="0"/>
              <a:t>受网络延迟影响</a:t>
            </a:r>
            <a:endParaRPr lang="en-US" altLang="zh-CN" dirty="0"/>
          </a:p>
          <a:p>
            <a:pPr lvl="1"/>
            <a:r>
              <a:rPr lang="zh-CN" altLang="en-US" dirty="0"/>
              <a:t>受证书撤销服务在线情况影响</a:t>
            </a:r>
            <a:endParaRPr lang="en-US" altLang="zh-CN" dirty="0"/>
          </a:p>
          <a:p>
            <a:pPr lvl="1"/>
            <a:r>
              <a:rPr lang="zh-CN" altLang="en-US" dirty="0"/>
              <a:t>证书撤销状态不可获得时，一般认为证书未被撤销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04" y="3861048"/>
            <a:ext cx="3132509" cy="30243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903550"/>
            <a:ext cx="3374935" cy="2960892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证书撤销状态检查的新方案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Push-Based</a:t>
            </a:r>
            <a:endParaRPr lang="en-US" altLang="zh-CN" dirty="0"/>
          </a:p>
          <a:p>
            <a:pPr lvl="1"/>
            <a:r>
              <a:rPr lang="en-US" altLang="zh-CN" dirty="0" err="1"/>
              <a:t>CRLSet</a:t>
            </a:r>
            <a:r>
              <a:rPr lang="en-US" altLang="zh-CN" dirty="0"/>
              <a:t>-Google</a:t>
            </a:r>
            <a:endParaRPr lang="en-US" altLang="zh-CN" dirty="0"/>
          </a:p>
          <a:p>
            <a:pPr lvl="2"/>
            <a:r>
              <a:rPr lang="en-US" altLang="zh-CN" dirty="0"/>
              <a:t>Google </a:t>
            </a:r>
            <a:r>
              <a:rPr lang="zh-CN" altLang="en-US" dirty="0"/>
              <a:t>自定义的一部分证书</a:t>
            </a:r>
            <a:endParaRPr lang="en-US" altLang="zh-CN" dirty="0"/>
          </a:p>
          <a:p>
            <a:pPr lvl="1"/>
            <a:r>
              <a:rPr lang="en-US" altLang="zh-CN" dirty="0" err="1"/>
              <a:t>OneCRL</a:t>
            </a:r>
            <a:r>
              <a:rPr lang="en-US" altLang="zh-CN" dirty="0"/>
              <a:t>-Mozilla</a:t>
            </a:r>
            <a:endParaRPr lang="en-US" altLang="zh-CN" dirty="0"/>
          </a:p>
          <a:p>
            <a:pPr lvl="2"/>
            <a:r>
              <a:rPr lang="zh-CN" altLang="en-US" dirty="0"/>
              <a:t>中间</a:t>
            </a:r>
            <a:r>
              <a:rPr lang="en-US" altLang="zh-CN" dirty="0"/>
              <a:t>CA</a:t>
            </a:r>
            <a:r>
              <a:rPr lang="zh-CN" altLang="en-US" dirty="0"/>
              <a:t>证书撤销</a:t>
            </a:r>
            <a:endParaRPr lang="en-US" altLang="zh-CN" dirty="0"/>
          </a:p>
          <a:p>
            <a:pPr lvl="1"/>
            <a:r>
              <a:rPr lang="en-US" altLang="zh-CN" dirty="0" err="1"/>
              <a:t>CRLite</a:t>
            </a:r>
            <a:r>
              <a:rPr lang="en-US" altLang="zh-CN" dirty="0"/>
              <a:t>-S&amp;P 2017</a:t>
            </a:r>
            <a:endParaRPr lang="en-US" altLang="zh-CN" dirty="0"/>
          </a:p>
          <a:p>
            <a:pPr lvl="2"/>
            <a:r>
              <a:rPr lang="zh-CN" altLang="en-US" dirty="0"/>
              <a:t>互联网上所有证书</a:t>
            </a:r>
            <a:endParaRPr lang="en-US" altLang="zh-CN" dirty="0"/>
          </a:p>
          <a:p>
            <a:pPr lvl="1"/>
            <a:r>
              <a:rPr lang="en-US" altLang="zh-CN" dirty="0"/>
              <a:t>Let’s Revoke- NDSS 2020</a:t>
            </a:r>
            <a:endParaRPr lang="en-US" altLang="zh-CN" dirty="0"/>
          </a:p>
          <a:p>
            <a:pPr lvl="2"/>
            <a:r>
              <a:rPr lang="zh-CN" altLang="en-US" dirty="0"/>
              <a:t>互联网上所有证书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D315CF-2C0D-4C39-87A4-AA7669ED549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ASN.1</a:t>
            </a:r>
            <a:r>
              <a:rPr lang="zh-CN" altLang="en-US">
                <a:ea typeface="宋体" pitchFamily="2" charset="-122"/>
              </a:rPr>
              <a:t>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与证书的结构相似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内容</a:t>
            </a:r>
            <a:r>
              <a:rPr lang="en-US" altLang="zh-CN" dirty="0" err="1">
                <a:ea typeface="宋体" pitchFamily="2" charset="-122"/>
              </a:rPr>
              <a:t>TBSCertList－TBSCertificate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签名算法，一致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签名结果，一致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8455" y="4337809"/>
            <a:ext cx="727280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CertificateList ::= SEQUENCE {</a:t>
            </a:r>
            <a:endParaRPr lang="fr-FR" altLang="zh-CN" sz="2000" dirty="0"/>
          </a:p>
          <a:p>
            <a:pPr marL="385445" lvl="2" indent="0" eaLnBrk="1" hangingPunct="1">
              <a:buNone/>
            </a:pPr>
            <a:r>
              <a:rPr lang="fr-FR" altLang="zh-CN" sz="2000" dirty="0"/>
              <a:t>      tbsCertList 		TBSCertList,</a:t>
            </a:r>
            <a:endParaRPr lang="fr-FR" altLang="zh-CN" sz="2000" dirty="0"/>
          </a:p>
          <a:p>
            <a:pPr marL="385445" lvl="2" indent="0" eaLnBrk="1" hangingPunct="1">
              <a:buNone/>
            </a:pPr>
            <a:r>
              <a:rPr lang="fr-FR" altLang="zh-CN" sz="2000" dirty="0"/>
              <a:t>      signatureAlgorithm		AlgorithmIdentifier,</a:t>
            </a:r>
            <a:endParaRPr lang="fr-FR" altLang="zh-CN" sz="2000" dirty="0"/>
          </a:p>
          <a:p>
            <a:pPr marL="385445" lvl="2" indent="0" eaLnBrk="1" hangingPunct="1">
              <a:buNone/>
            </a:pPr>
            <a:r>
              <a:rPr lang="fr-FR" altLang="zh-CN" sz="2000" dirty="0"/>
              <a:t>      signatureValue                        BIT STRING }</a:t>
            </a:r>
            <a:endParaRPr lang="fr-FR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858D-C7C3-4DF5-AEC7-87A5F36E2EE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TBSCertList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列出了被撤销的证书（后面详细说明格式）</a:t>
            </a:r>
            <a:endParaRPr lang="zh-CN" altLang="en-US" sz="2800">
              <a:ea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28600" y="2590800"/>
          <a:ext cx="8763000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243" name="位图图像" r:id="rId1" imgW="6886575" imgH="3248025" progId="PBrush">
                  <p:embed/>
                </p:oleObj>
              </mc:Choice>
              <mc:Fallback>
                <p:oleObj name="位图图像" r:id="rId1" imgW="6886575" imgH="3248025" progId="PBrush">
                  <p:embed/>
                  <p:pic>
                    <p:nvPicPr>
                      <p:cNvPr id="0" name="图片 776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0800"/>
                        <a:ext cx="8763000" cy="4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0CC9A-1B28-469A-B4AA-1C9C61B5929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各种与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相关的概念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完全</a:t>
            </a:r>
            <a:r>
              <a:rPr lang="en-US" altLang="zh-CN" dirty="0" err="1">
                <a:ea typeface="宋体" pitchFamily="2" charset="-122"/>
              </a:rPr>
              <a:t>CRL－Complete</a:t>
            </a:r>
            <a:r>
              <a:rPr lang="en-US" altLang="zh-CN" dirty="0">
                <a:ea typeface="宋体" pitchFamily="2" charset="-122"/>
              </a:rPr>
              <a:t>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增量</a:t>
            </a:r>
            <a:r>
              <a:rPr lang="en-US" altLang="zh-CN" dirty="0" err="1">
                <a:ea typeface="宋体" pitchFamily="2" charset="-122"/>
              </a:rPr>
              <a:t>CRL－Delta</a:t>
            </a:r>
            <a:r>
              <a:rPr lang="en-US" altLang="zh-CN" dirty="0">
                <a:ea typeface="宋体" pitchFamily="2" charset="-122"/>
              </a:rPr>
              <a:t>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直接</a:t>
            </a:r>
            <a:r>
              <a:rPr lang="en-US" altLang="zh-CN" dirty="0" err="1">
                <a:ea typeface="宋体" pitchFamily="2" charset="-122"/>
              </a:rPr>
              <a:t>CRL－Direct</a:t>
            </a:r>
            <a:r>
              <a:rPr lang="en-US" altLang="zh-CN" dirty="0">
                <a:ea typeface="宋体" pitchFamily="2" charset="-122"/>
              </a:rPr>
              <a:t>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间接</a:t>
            </a:r>
            <a:r>
              <a:rPr lang="en-US" altLang="zh-CN" dirty="0" err="1">
                <a:ea typeface="宋体" pitchFamily="2" charset="-122"/>
              </a:rPr>
              <a:t>CRL－Indirect</a:t>
            </a:r>
            <a:r>
              <a:rPr lang="en-US" altLang="zh-CN" dirty="0">
                <a:ea typeface="宋体" pitchFamily="2" charset="-122"/>
              </a:rPr>
              <a:t>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分发点－</a:t>
            </a:r>
            <a:r>
              <a:rPr lang="en-US" altLang="zh-CN" dirty="0">
                <a:ea typeface="宋体" pitchFamily="2" charset="-122"/>
              </a:rPr>
              <a:t>CRL Distribution Point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99992" y="2564904"/>
            <a:ext cx="2540572" cy="504056"/>
            <a:chOff x="4499992" y="2564904"/>
            <a:chExt cx="2540572" cy="504056"/>
          </a:xfrm>
        </p:grpSpPr>
        <p:sp>
          <p:nvSpPr>
            <p:cNvPr id="2" name="右大括号 1"/>
            <p:cNvSpPr/>
            <p:nvPr/>
          </p:nvSpPr>
          <p:spPr>
            <a:xfrm>
              <a:off x="4499992" y="2564904"/>
              <a:ext cx="216024" cy="50405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788024" y="2579712"/>
              <a:ext cx="2252540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/>
                <a:t>CRL</a:t>
              </a:r>
              <a:r>
                <a:rPr lang="zh-CN" altLang="en-US" dirty="0"/>
                <a:t>的获取方式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3429000"/>
            <a:ext cx="2540572" cy="504056"/>
            <a:chOff x="4499992" y="3429000"/>
            <a:chExt cx="2540572" cy="504056"/>
          </a:xfrm>
        </p:grpSpPr>
        <p:sp>
          <p:nvSpPr>
            <p:cNvPr id="7" name="右大括号 6"/>
            <p:cNvSpPr/>
            <p:nvPr/>
          </p:nvSpPr>
          <p:spPr>
            <a:xfrm>
              <a:off x="4499992" y="3429000"/>
              <a:ext cx="216024" cy="504056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88024" y="3443808"/>
              <a:ext cx="2252540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CRL</a:t>
              </a:r>
              <a:r>
                <a:rPr lang="zh-CN" altLang="en-US" dirty="0"/>
                <a:t>的签发方式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E6D625-9671-4E49-B29A-696F7A1EB59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完全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完全</a:t>
            </a:r>
            <a:r>
              <a:rPr lang="en-US" altLang="zh-CN">
                <a:ea typeface="宋体" pitchFamily="2" charset="-122"/>
              </a:rPr>
              <a:t>CRL－Complete CRL</a:t>
            </a: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被撤销的证书序列号都是存在于同一个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文件中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每次都要下载所有的被撤销列表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可能文件会很大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以前下载的信息，过了很短时间马上没有用</a:t>
            </a:r>
            <a:endParaRPr lang="zh-CN" altLang="en-US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一般是24小时、甚至更短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能否以变化量的形式？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每次下载的量较小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C0D39-A9B5-4590-B848-3369E49005B8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增量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Delta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给出了相对于某次完全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的撤销列表的变化量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Base CRL</a:t>
            </a:r>
            <a:r>
              <a:rPr lang="zh-CN" altLang="en-US" dirty="0">
                <a:ea typeface="宋体" pitchFamily="2" charset="-122"/>
              </a:rPr>
              <a:t>：增量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的参照、基准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5656" y="3332411"/>
          <a:ext cx="6324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89" name="位图图像" r:id="rId1" imgW="4276725" imgH="2362200" progId="PBrush">
                  <p:embed/>
                </p:oleObj>
              </mc:Choice>
              <mc:Fallback>
                <p:oleObj name="位图图像" r:id="rId1" imgW="4276725" imgH="236220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332411"/>
                        <a:ext cx="6324600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795596" y="4155331"/>
            <a:ext cx="231290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使用不同的</a:t>
            </a:r>
            <a:r>
              <a:rPr lang="en-US" altLang="zh-CN" sz="1800" dirty="0"/>
              <a:t>Base CRL</a:t>
            </a:r>
            <a:r>
              <a:rPr lang="zh-CN" altLang="en-US" sz="1800" dirty="0"/>
              <a:t>时，增量</a:t>
            </a:r>
            <a:r>
              <a:rPr lang="en-US" altLang="zh-CN" sz="1800" dirty="0"/>
              <a:t>CRL</a:t>
            </a:r>
            <a:r>
              <a:rPr lang="zh-CN" altLang="en-US" sz="1800" dirty="0"/>
              <a:t>的自身内容也就不一样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37C41-6B2F-478B-8C60-A10C99F6387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直接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Direct CRL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证书的签发者就是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的签发者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最常见的情况</a:t>
            </a:r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09600" y="3273673"/>
          <a:ext cx="79248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1" name="位图图像" r:id="rId1" imgW="4505325" imgH="1914525" progId="PBrush">
                  <p:embed/>
                </p:oleObj>
              </mc:Choice>
              <mc:Fallback>
                <p:oleObj name="位图图像" r:id="rId1" imgW="4505325" imgH="1914525" progId="PBrush">
                  <p:embed/>
                  <p:pic>
                    <p:nvPicPr>
                      <p:cNvPr id="0" name="图片 778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3673"/>
                        <a:ext cx="7924800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A2D136-6B51-4EB0-8434-83B0C55A894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间接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直接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可能存在的问题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给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的负担较大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解决上述问题的方案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专门的机构来签发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细化分工是社会进步的表现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间接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使用专门的</a:t>
            </a:r>
            <a:r>
              <a:rPr lang="en-US" altLang="zh-CN" dirty="0">
                <a:ea typeface="宋体" pitchFamily="2" charset="-122"/>
              </a:rPr>
              <a:t>CRL Issuer</a:t>
            </a:r>
            <a:r>
              <a:rPr lang="zh-CN" altLang="en-US" dirty="0">
                <a:ea typeface="宋体" pitchFamily="2" charset="-122"/>
              </a:rPr>
              <a:t>签发的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36C587-6B8A-489B-8739-3735C4D4F50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证书有效期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证书并不是永远有效的，经过了一定时间，就会失效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证书有效期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事先设定的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可以预期的、用户信息保持不变的期限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不可预期的事件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如何处理？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34507-8166-4D85-9C44-856838B53AD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间接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Indirect CRL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69776" y="2564904"/>
          <a:ext cx="8604448" cy="37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5" name="位图图像" r:id="rId1" imgW="5857875" imgH="2533650" progId="PBrush">
                  <p:embed/>
                </p:oleObj>
              </mc:Choice>
              <mc:Fallback>
                <p:oleObj name="位图图像" r:id="rId1" imgW="5857875" imgH="2533650" progId="PBrush">
                  <p:embed/>
                  <p:pic>
                    <p:nvPicPr>
                      <p:cNvPr id="0" name="图片 779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6" y="2564904"/>
                        <a:ext cx="8604448" cy="37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55E45E-FD40-4A17-A935-09FC072430A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直接和间接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直接</a:t>
            </a:r>
            <a:r>
              <a:rPr lang="en-US" altLang="zh-CN" sz="2800" dirty="0">
                <a:ea typeface="宋体" pitchFamily="2" charset="-122"/>
              </a:rPr>
              <a:t>CRL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对于用户的证书验证，更为简单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间接</a:t>
            </a:r>
            <a:r>
              <a:rPr lang="en-US" altLang="zh-CN" sz="2800" dirty="0">
                <a:ea typeface="宋体" pitchFamily="2" charset="-122"/>
              </a:rPr>
              <a:t>CRL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用户的证书验证，比较复杂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要多进行一层的证书验证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/>
            <a:r>
              <a:rPr lang="zh-CN" altLang="en-US" sz="1800" dirty="0">
                <a:ea typeface="宋体" pitchFamily="2" charset="-122"/>
              </a:rPr>
              <a:t>验证</a:t>
            </a:r>
            <a:r>
              <a:rPr lang="en-US" altLang="zh-CN" sz="1800" dirty="0">
                <a:ea typeface="宋体" pitchFamily="2" charset="-122"/>
              </a:rPr>
              <a:t>CRL Issuer</a:t>
            </a:r>
            <a:r>
              <a:rPr lang="zh-CN" altLang="en-US" sz="1800" dirty="0">
                <a:ea typeface="宋体" pitchFamily="2" charset="-122"/>
              </a:rPr>
              <a:t>的证书</a:t>
            </a:r>
            <a:endParaRPr lang="zh-CN" altLang="en-US" sz="1800" dirty="0">
              <a:ea typeface="宋体" pitchFamily="2" charset="-122"/>
            </a:endParaRPr>
          </a:p>
          <a:p>
            <a:pPr lvl="3" eaLnBrk="1" hangingPunct="1"/>
            <a:r>
              <a:rPr lang="zh-CN" altLang="en-US" sz="1800" dirty="0">
                <a:ea typeface="宋体" pitchFamily="2" charset="-122"/>
              </a:rPr>
              <a:t>对于</a:t>
            </a:r>
            <a:r>
              <a:rPr lang="en-US" altLang="zh-CN" sz="1800" dirty="0">
                <a:ea typeface="宋体" pitchFamily="2" charset="-122"/>
              </a:rPr>
              <a:t>CRL Issuer</a:t>
            </a:r>
            <a:r>
              <a:rPr lang="zh-CN" altLang="en-US" sz="1800" dirty="0">
                <a:ea typeface="宋体" pitchFamily="2" charset="-122"/>
              </a:rPr>
              <a:t>的</a:t>
            </a:r>
            <a:r>
              <a:rPr lang="en-US" altLang="zh-CN" sz="1800" dirty="0">
                <a:ea typeface="宋体" pitchFamily="2" charset="-122"/>
              </a:rPr>
              <a:t>CRL，</a:t>
            </a:r>
            <a:r>
              <a:rPr lang="zh-CN" altLang="en-US" sz="1800" dirty="0">
                <a:ea typeface="宋体" pitchFamily="2" charset="-122"/>
              </a:rPr>
              <a:t>周期较长</a:t>
            </a:r>
            <a:endParaRPr lang="zh-CN" altLang="en-US" sz="1800" dirty="0">
              <a:ea typeface="宋体" pitchFamily="2" charset="-122"/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048000" y="4902200"/>
          <a:ext cx="34290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339" name="位图图像" r:id="rId1" imgW="2238375" imgH="1276350" progId="PBrush">
                  <p:embed/>
                </p:oleObj>
              </mc:Choice>
              <mc:Fallback>
                <p:oleObj name="位图图像" r:id="rId1" imgW="2238375" imgH="1276350" progId="PBrush">
                  <p:embed/>
                  <p:pic>
                    <p:nvPicPr>
                      <p:cNvPr id="0" name="图片 780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02200"/>
                        <a:ext cx="34290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5166" y="3325905"/>
          <a:ext cx="7720559" cy="328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12" name="位图图像" r:id="rId1" imgW="5314950" imgH="2409825" progId="PBrush">
                  <p:embed/>
                </p:oleObj>
              </mc:Choice>
              <mc:Fallback>
                <p:oleObj name="位图图像" r:id="rId1" imgW="5314950" imgH="2409825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66" y="3325905"/>
                        <a:ext cx="7720559" cy="3284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EC925-7453-4BD6-ADF3-0BCD9D0E90F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分发点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获取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的地址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也就是</a:t>
            </a:r>
            <a:r>
              <a:rPr lang="en-US" altLang="zh-CN" dirty="0">
                <a:ea typeface="宋体" pitchFamily="2" charset="-122"/>
              </a:rPr>
              <a:t>CA/CRL Issuer</a:t>
            </a:r>
            <a:r>
              <a:rPr lang="zh-CN" altLang="en-US" dirty="0">
                <a:ea typeface="宋体" pitchFamily="2" charset="-122"/>
              </a:rPr>
              <a:t>公布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的地址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可以出现在证书扩展中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72200" y="5567764"/>
            <a:ext cx="259228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所有使用证书的人，都会访问</a:t>
            </a:r>
            <a:r>
              <a:rPr lang="en-US" altLang="zh-CN" sz="1800" dirty="0"/>
              <a:t>abc.com</a:t>
            </a:r>
            <a:r>
              <a:rPr lang="zh-CN" altLang="en-US" sz="1800" dirty="0"/>
              <a:t>获取证书撤销状态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8408D-1D32-44E6-ABB4-3E116356091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存在问题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同样，也有文件很大的问题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如果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中被撤销的证书序列号很多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不利于用户下载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EDF12-A54A-44C5-824F-1FA00F4610F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将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进行拆分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如图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文件较小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381000" y="3048000"/>
          <a:ext cx="8305800" cy="376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387" name="位图图像" r:id="rId1" imgW="5314950" imgH="2409825" progId="PBrush">
                  <p:embed/>
                </p:oleObj>
              </mc:Choice>
              <mc:Fallback>
                <p:oleObj name="位图图像" r:id="rId1" imgW="5314950" imgH="2409825" progId="PBrush">
                  <p:embed/>
                  <p:pic>
                    <p:nvPicPr>
                      <p:cNvPr id="0" name="图片 782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0"/>
                        <a:ext cx="8305800" cy="376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AE2A0-18EC-4F35-997D-1E4A304C95D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拆分为多个文件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 Distribution Point</a:t>
            </a:r>
            <a:r>
              <a:rPr lang="zh-CN" altLang="en-US">
                <a:ea typeface="宋体" pitchFamily="2" charset="-122"/>
              </a:rPr>
              <a:t>技术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拆分的依据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由</a:t>
            </a: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自己决定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可以是序列号</a:t>
            </a:r>
            <a:endParaRPr lang="zh-CN" altLang="en-US">
              <a:ea typeface="宋体" pitchFamily="2" charset="-122"/>
            </a:endParaRPr>
          </a:p>
          <a:p>
            <a:pPr lvl="3" eaLnBrk="1" hangingPunct="1"/>
            <a:r>
              <a:rPr lang="zh-CN" altLang="en-US">
                <a:ea typeface="宋体" pitchFamily="2" charset="-122"/>
              </a:rPr>
              <a:t>序列号1－5000，查询</a:t>
            </a:r>
            <a:r>
              <a:rPr lang="en-US" altLang="zh-CN">
                <a:ea typeface="宋体" pitchFamily="2" charset="-122"/>
              </a:rPr>
              <a:t>crl1.crl</a:t>
            </a:r>
            <a:endParaRPr lang="en-US" altLang="zh-CN">
              <a:ea typeface="宋体" pitchFamily="2" charset="-122"/>
            </a:endParaRPr>
          </a:p>
          <a:p>
            <a:pPr lvl="3" eaLnBrk="1" hangingPunct="1"/>
            <a:r>
              <a:rPr lang="zh-CN" altLang="en-US">
                <a:ea typeface="宋体" pitchFamily="2" charset="-122"/>
              </a:rPr>
              <a:t>序列号5001－10000，查询</a:t>
            </a:r>
            <a:r>
              <a:rPr lang="en-US" altLang="zh-CN">
                <a:ea typeface="宋体" pitchFamily="2" charset="-122"/>
              </a:rPr>
              <a:t>crl2.crl</a:t>
            </a:r>
            <a:endParaRPr lang="en-US" altLang="zh-CN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可以是撤销原因</a:t>
            </a:r>
            <a:endParaRPr lang="zh-CN" altLang="en-US">
              <a:ea typeface="宋体" pitchFamily="2" charset="-122"/>
            </a:endParaRPr>
          </a:p>
          <a:p>
            <a:pPr lvl="3" eaLnBrk="1" hangingPunct="1"/>
            <a:r>
              <a:rPr lang="zh-CN" altLang="en-US">
                <a:ea typeface="宋体" pitchFamily="2" charset="-122"/>
              </a:rPr>
              <a:t>密钥泄漏，查询</a:t>
            </a:r>
            <a:r>
              <a:rPr lang="en-US" altLang="zh-CN">
                <a:ea typeface="宋体" pitchFamily="2" charset="-122"/>
              </a:rPr>
              <a:t>crl1.crl</a:t>
            </a:r>
            <a:endParaRPr lang="en-US" altLang="zh-CN">
              <a:ea typeface="宋体" pitchFamily="2" charset="-122"/>
            </a:endParaRPr>
          </a:p>
          <a:p>
            <a:pPr lvl="3" eaLnBrk="1" hangingPunct="1"/>
            <a:r>
              <a:rPr lang="zh-CN" altLang="en-US">
                <a:ea typeface="宋体" pitchFamily="2" charset="-122"/>
              </a:rPr>
              <a:t>其他原因，查询</a:t>
            </a:r>
            <a:r>
              <a:rPr lang="en-US" altLang="zh-CN">
                <a:ea typeface="宋体" pitchFamily="2" charset="-122"/>
              </a:rPr>
              <a:t>crl2.crl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528C81-79C6-4DB4-9109-064C73496BD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格式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基本格式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相应的</a:t>
            </a:r>
            <a:r>
              <a:rPr lang="en-US" altLang="zh-CN">
                <a:ea typeface="宋体" pitchFamily="2" charset="-122"/>
              </a:rPr>
              <a:t>ASN.1</a:t>
            </a:r>
            <a:r>
              <a:rPr lang="zh-CN" altLang="en-US">
                <a:ea typeface="宋体" pitchFamily="2" charset="-122"/>
              </a:rPr>
              <a:t>描述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en-US" altLang="zh-CN">
                <a:ea typeface="宋体" pitchFamily="2" charset="-122"/>
              </a:rPr>
              <a:t>CRL 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5FEB5-F6C6-4D45-A737-3F07D5AF392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格式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605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ASN.1</a:t>
            </a:r>
            <a:r>
              <a:rPr lang="zh-CN" altLang="en-US">
                <a:ea typeface="宋体" pitchFamily="2" charset="-122"/>
              </a:rPr>
              <a:t>描述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2775" y="2924944"/>
            <a:ext cx="6424170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CertificateList  ::=  SEQUENCE  {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tbsCertList          		TBSCertList,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signatureAlgorithm   		AlgorithmIdentifier,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signatureValue       		BIT STRING  }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05FEB5-F6C6-4D45-A737-3F07D5AF392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格式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6605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ASN.1</a:t>
            </a:r>
            <a:r>
              <a:rPr lang="zh-CN" altLang="en-US" dirty="0">
                <a:ea typeface="宋体" pitchFamily="2" charset="-122"/>
              </a:rPr>
              <a:t>描述</a:t>
            </a:r>
            <a:r>
              <a:rPr lang="en-US" altLang="zh-CN" dirty="0">
                <a:ea typeface="宋体" pitchFamily="2" charset="-122"/>
              </a:rPr>
              <a:t>-RFC5280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8751" y="293649"/>
            <a:ext cx="5895249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CertificateList  ::=  SEQUENCE  {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</a:t>
            </a:r>
            <a:r>
              <a:rPr lang="fr-FR" altLang="zh-CN" sz="2000" dirty="0">
                <a:solidFill>
                  <a:srgbClr val="0070C0"/>
                </a:solidFill>
              </a:rPr>
              <a:t>tbsCertList          		TBSCertList</a:t>
            </a:r>
            <a:r>
              <a:rPr lang="fr-FR" altLang="zh-CN" sz="2000" dirty="0"/>
              <a:t>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signatureAlgorithm   		AlgorithmIdentifier,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signatureValue       		BIT STRING  }</a:t>
            </a:r>
            <a:endParaRPr lang="fr-FR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395536" y="2149019"/>
            <a:ext cx="8604998" cy="4708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TBSCertList  ::=  SEQUENCE  {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version                 		Version OPTIONAL,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			-- if present, MUST be v2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signature                		AlgorithmIdentifier,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issuer                  		Name,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thisUpdate              		Time,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nextUpdate              		Time OPTIONAL,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revokedCertificates     	SEQUENCE OF SEQUENCE  {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userCertificate         	CertificateSerialNumber,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revocationDate          	Time,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crlEntryExtensions      	Extensions OPTIONAL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			 -- if present, </a:t>
            </a:r>
            <a:r>
              <a:rPr lang="en-US" altLang="zh-CN" sz="2000" dirty="0"/>
              <a:t>v</a:t>
            </a:r>
            <a:r>
              <a:rPr lang="fr-FR" altLang="zh-CN" sz="2000" dirty="0"/>
              <a:t>ersion MUST be v2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		}  OPTIONAL,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crlExtensions           [0]  	EXPLICIT Extensions OPTIONAL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			-- if present, version MUST be v2} 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AB5948-B6D2-479D-97AA-70A0465E53A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>
                <a:ea typeface="宋体" pitchFamily="2" charset="-122"/>
              </a:rPr>
              <a:t>version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version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Version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整数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目前是版本1（整数0）、版本2（整数1）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只有版本2 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才能有</a:t>
            </a:r>
            <a:r>
              <a:rPr lang="en-US" altLang="zh-CN" sz="2000" dirty="0">
                <a:ea typeface="宋体" pitchFamily="2" charset="-122"/>
              </a:rPr>
              <a:t>CRL Entry</a:t>
            </a:r>
            <a:r>
              <a:rPr lang="zh-CN" altLang="en-US" sz="2000" dirty="0">
                <a:ea typeface="宋体" pitchFamily="2" charset="-122"/>
              </a:rPr>
              <a:t>扩展和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扩展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RFC 5280</a:t>
            </a:r>
            <a:r>
              <a:rPr lang="zh-CN" altLang="en-US" sz="2000" dirty="0">
                <a:ea typeface="宋体" pitchFamily="2" charset="-122"/>
              </a:rPr>
              <a:t>规定的版本为 </a:t>
            </a:r>
            <a:r>
              <a:rPr lang="en-US" altLang="zh-CN" sz="2000" dirty="0">
                <a:ea typeface="宋体" pitchFamily="2" charset="-122"/>
              </a:rPr>
              <a:t>version2(1)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signature </a:t>
            </a:r>
            <a:r>
              <a:rPr lang="en-US" altLang="zh-CN" sz="2400" dirty="0" err="1">
                <a:ea typeface="宋体" pitchFamily="2" charset="-122"/>
              </a:rPr>
              <a:t>AlgorithmIdentifier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issuer Name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thisUpdate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nextUpdate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revokedCertificates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Extensions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B476D-248C-45C0-8B9C-5B558BAE12C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不可预期－用户自己要求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在签发时候，没有预期到的意外情况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在证书有效期内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用户身份发生变化（</a:t>
            </a:r>
            <a:r>
              <a:rPr lang="en-US" altLang="zh-CN" dirty="0">
                <a:ea typeface="宋体" pitchFamily="2" charset="-122"/>
              </a:rPr>
              <a:t>Subject DN</a:t>
            </a:r>
            <a:r>
              <a:rPr lang="zh-CN" altLang="en-US" dirty="0">
                <a:ea typeface="宋体" pitchFamily="2" charset="-122"/>
              </a:rPr>
              <a:t>和现实情况不再相符合）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用户私钥丢失、泄漏、怀疑泄漏等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用户不再拥有自己的私钥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必须及时通知应用系统、</a:t>
            </a:r>
            <a:r>
              <a:rPr lang="en-US" altLang="zh-CN" dirty="0">
                <a:ea typeface="宋体" pitchFamily="2" charset="-122"/>
              </a:rPr>
              <a:t>PKI User：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该证书不再有效！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6783C-694F-4A60-904E-9699D51A17D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 sz="4000">
                <a:ea typeface="宋体" pitchFamily="2" charset="-122"/>
              </a:rPr>
              <a:t>signature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version </a:t>
            </a:r>
            <a:r>
              <a:rPr lang="en-US" altLang="zh-CN" sz="2400" dirty="0" err="1">
                <a:ea typeface="宋体" pitchFamily="2" charset="-122"/>
              </a:rPr>
              <a:t>Version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signature </a:t>
            </a: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AlgorithmIdentifier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CA/CRL Issuer</a:t>
            </a:r>
            <a:r>
              <a:rPr lang="zh-CN" altLang="en-US" sz="2000" dirty="0">
                <a:ea typeface="宋体" pitchFamily="2" charset="-122"/>
              </a:rPr>
              <a:t>签名算法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以</a:t>
            </a:r>
            <a:r>
              <a:rPr lang="en-US" altLang="zh-CN" sz="2000" dirty="0">
                <a:ea typeface="宋体" pitchFamily="2" charset="-122"/>
              </a:rPr>
              <a:t>OID</a:t>
            </a:r>
            <a:r>
              <a:rPr lang="zh-CN" altLang="en-US" sz="2000" dirty="0">
                <a:ea typeface="宋体" pitchFamily="2" charset="-122"/>
              </a:rPr>
              <a:t>和参数的形式表示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issuer Name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thisUpdate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nextUpdate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revokedCertificates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Extensions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1657" y="37073"/>
            <a:ext cx="7586404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 err="1"/>
              <a:t>AlgorithmIdentifier</a:t>
            </a:r>
            <a:r>
              <a:rPr lang="en-US" altLang="zh-CN" sz="2000" dirty="0"/>
              <a:t> ::=  SEQUENCE  {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algorithm		OBJECT IDENTIFIER,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parameters  	ANY DEFINED BY algorithm OPTIONAL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5E994E-4996-479E-AE39-4839F872953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>
                <a:ea typeface="宋体" pitchFamily="2" charset="-122"/>
              </a:rPr>
              <a:t>issuer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version </a:t>
            </a:r>
            <a:r>
              <a:rPr lang="en-US" altLang="zh-CN" sz="2400" dirty="0" err="1">
                <a:ea typeface="宋体" pitchFamily="2" charset="-122"/>
              </a:rPr>
              <a:t>Version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signature </a:t>
            </a:r>
            <a:r>
              <a:rPr lang="en-US" altLang="zh-CN" sz="2400" dirty="0" err="1">
                <a:ea typeface="宋体" pitchFamily="2" charset="-122"/>
              </a:rPr>
              <a:t>AlgorithmIdentifier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issuer Name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签发者，就是</a:t>
            </a:r>
            <a:r>
              <a:rPr lang="en-US" altLang="zh-CN" sz="2000" dirty="0">
                <a:ea typeface="宋体" pitchFamily="2" charset="-122"/>
              </a:rPr>
              <a:t>CA</a:t>
            </a:r>
            <a:r>
              <a:rPr lang="zh-CN" altLang="en-US" sz="2000" dirty="0">
                <a:ea typeface="宋体" pitchFamily="2" charset="-122"/>
              </a:rPr>
              <a:t>或者</a:t>
            </a:r>
            <a:r>
              <a:rPr lang="en-US" altLang="zh-CN" sz="2000" dirty="0">
                <a:ea typeface="宋体" pitchFamily="2" charset="-122"/>
              </a:rPr>
              <a:t>CRL Issuer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X.500 DN</a:t>
            </a:r>
            <a:r>
              <a:rPr lang="zh-CN" altLang="en-US" sz="2000" dirty="0">
                <a:ea typeface="宋体" pitchFamily="2" charset="-122"/>
              </a:rPr>
              <a:t>的形式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thisUpdate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nextUpdate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revokedCertificates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Extensions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704" y="54713"/>
            <a:ext cx="679323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Name </a:t>
            </a:r>
            <a:r>
              <a:rPr lang="en-US" altLang="zh-CN" sz="2000" dirty="0"/>
              <a:t>::=  CHOICE {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RDNSequence</a:t>
            </a:r>
            <a:r>
              <a:rPr lang="en-US" altLang="zh-CN" sz="2000" dirty="0"/>
              <a:t> }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 err="1"/>
              <a:t>RDNSequence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 OF </a:t>
            </a:r>
            <a:r>
              <a:rPr lang="en-US" altLang="zh-CN" sz="2000" dirty="0" err="1"/>
              <a:t>RelativeDistinguishedName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3D0CB0-1056-4137-B605-810B9699D5B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>
                <a:ea typeface="宋体" pitchFamily="2" charset="-122"/>
              </a:rPr>
              <a:t>thisUpdate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version </a:t>
            </a:r>
            <a:r>
              <a:rPr lang="en-US" altLang="zh-CN" sz="2400" dirty="0" err="1">
                <a:ea typeface="宋体" pitchFamily="2" charset="-122"/>
              </a:rPr>
              <a:t>Version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signature </a:t>
            </a:r>
            <a:r>
              <a:rPr lang="en-US" altLang="zh-CN" sz="2400" dirty="0" err="1">
                <a:ea typeface="宋体" pitchFamily="2" charset="-122"/>
              </a:rPr>
              <a:t>AlgorithmIdentifier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issuer Name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thisUpdate</a:t>
            </a: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 Time</a:t>
            </a:r>
            <a:endParaRPr lang="en-US" altLang="zh-CN" sz="24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本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的更新时间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1800" dirty="0">
                <a:ea typeface="宋体" pitchFamily="2" charset="-122"/>
              </a:rPr>
              <a:t>也就是签发时间</a:t>
            </a:r>
            <a:endParaRPr lang="zh-CN" altLang="en-US" sz="18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nextUpdate</a:t>
            </a:r>
            <a:r>
              <a:rPr lang="en-US" altLang="zh-CN" sz="2400" dirty="0">
                <a:ea typeface="宋体" pitchFamily="2" charset="-122"/>
              </a:rPr>
              <a:t> Time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 err="1">
                <a:ea typeface="宋体" pitchFamily="2" charset="-122"/>
              </a:rPr>
              <a:t>revokedCertificates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Extensions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44624"/>
            <a:ext cx="531227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Time ::=  CHOICE {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    	</a:t>
            </a:r>
            <a:r>
              <a:rPr lang="en-US" altLang="zh-CN" sz="2000" dirty="0" err="1"/>
              <a:t>utcTime</a:t>
            </a:r>
            <a:r>
              <a:rPr lang="en-US" altLang="zh-CN" sz="2000" dirty="0"/>
              <a:t> 	</a:t>
            </a:r>
            <a:r>
              <a:rPr lang="en-US" altLang="zh-CN" sz="2000" dirty="0" err="1"/>
              <a:t>UTCTime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generalTime</a:t>
            </a:r>
            <a:r>
              <a:rPr lang="en-US" altLang="zh-CN" sz="2000" dirty="0"/>
              <a:t>	</a:t>
            </a:r>
            <a:r>
              <a:rPr lang="en-US" altLang="zh-CN" sz="2000" dirty="0" err="1"/>
              <a:t>GeneralizedTime</a:t>
            </a:r>
            <a:r>
              <a:rPr lang="en-US" altLang="zh-CN" sz="2000" dirty="0"/>
              <a:t>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52B4E-1CD7-4A5F-9E12-382FEAD0FB6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>
                <a:ea typeface="宋体" pitchFamily="2" charset="-122"/>
              </a:rPr>
              <a:t>nextUpdate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772816"/>
            <a:ext cx="7543801" cy="4979177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宋体" pitchFamily="2" charset="-122"/>
              </a:rPr>
              <a:t>version </a:t>
            </a:r>
            <a:r>
              <a:rPr lang="en-US" altLang="zh-CN" sz="2200" dirty="0" err="1">
                <a:ea typeface="宋体" pitchFamily="2" charset="-122"/>
              </a:rPr>
              <a:t>Version</a:t>
            </a:r>
            <a:endParaRPr lang="en-US" altLang="zh-CN" sz="22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宋体" pitchFamily="2" charset="-122"/>
              </a:rPr>
              <a:t>signature </a:t>
            </a:r>
            <a:r>
              <a:rPr lang="en-US" altLang="zh-CN" sz="2200" dirty="0" err="1">
                <a:ea typeface="宋体" pitchFamily="2" charset="-122"/>
              </a:rPr>
              <a:t>AlgorithmIdentifier</a:t>
            </a:r>
            <a:endParaRPr lang="en-US" altLang="zh-CN" sz="22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宋体" pitchFamily="2" charset="-122"/>
              </a:rPr>
              <a:t>issuer Name</a:t>
            </a:r>
            <a:endParaRPr lang="en-US" altLang="zh-CN" sz="22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>
                <a:ea typeface="宋体" pitchFamily="2" charset="-122"/>
              </a:rPr>
              <a:t>thisUpdate</a:t>
            </a:r>
            <a:r>
              <a:rPr lang="en-US" altLang="zh-CN" sz="2200" dirty="0">
                <a:ea typeface="宋体" pitchFamily="2" charset="-122"/>
              </a:rPr>
              <a:t> Time</a:t>
            </a:r>
            <a:endParaRPr lang="en-US" altLang="zh-CN" sz="2200" dirty="0"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 err="1">
                <a:solidFill>
                  <a:srgbClr val="0070C0"/>
                </a:solidFill>
                <a:ea typeface="宋体" pitchFamily="2" charset="-122"/>
              </a:rPr>
              <a:t>nextUpdate</a:t>
            </a: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 Time</a:t>
            </a:r>
            <a:endParaRPr lang="en-US" altLang="zh-CN" sz="22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sz="1800" dirty="0">
                <a:ea typeface="宋体" pitchFamily="2" charset="-122"/>
              </a:rPr>
              <a:t>下一次更新时间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/>
            <a:r>
              <a:rPr lang="en-US" altLang="zh-CN" sz="1800" dirty="0">
                <a:ea typeface="宋体" pitchFamily="2" charset="-122"/>
              </a:rPr>
              <a:t>OPTIONAL</a:t>
            </a:r>
            <a:endParaRPr lang="en-US" altLang="zh-CN" sz="1800" dirty="0">
              <a:ea typeface="宋体" pitchFamily="2" charset="-122"/>
            </a:endParaRPr>
          </a:p>
          <a:p>
            <a:pPr lvl="2" eaLnBrk="1" hangingPunct="1"/>
            <a:r>
              <a:rPr lang="zh-CN" altLang="en-US" sz="1600" dirty="0">
                <a:ea typeface="宋体" pitchFamily="2" charset="-122"/>
              </a:rPr>
              <a:t>可以不说明下次更新时间</a:t>
            </a:r>
            <a:endParaRPr lang="zh-CN" altLang="en-US" sz="1600" dirty="0">
              <a:ea typeface="宋体" pitchFamily="2" charset="-122"/>
            </a:endParaRPr>
          </a:p>
          <a:p>
            <a:pPr lvl="2" eaLnBrk="1" hangingPunct="1"/>
            <a:r>
              <a:rPr lang="en-US" altLang="zh-CN" sz="1600" dirty="0">
                <a:ea typeface="宋体" pitchFamily="2" charset="-122"/>
              </a:rPr>
              <a:t>CA/CRL Issuer</a:t>
            </a:r>
            <a:r>
              <a:rPr lang="zh-CN" altLang="en-US" sz="1600" dirty="0">
                <a:ea typeface="宋体" pitchFamily="2" charset="-122"/>
              </a:rPr>
              <a:t>可以不定期地更新</a:t>
            </a:r>
            <a:r>
              <a:rPr lang="en-US" altLang="zh-CN" sz="1600" dirty="0">
                <a:ea typeface="宋体" pitchFamily="2" charset="-122"/>
              </a:rPr>
              <a:t>CRL</a:t>
            </a:r>
            <a:endParaRPr lang="en-US" altLang="zh-CN" sz="1600" dirty="0">
              <a:ea typeface="宋体" pitchFamily="2" charset="-122"/>
            </a:endParaRPr>
          </a:p>
          <a:p>
            <a:pPr lvl="3" eaLnBrk="1" hangingPunct="1"/>
            <a:r>
              <a:rPr lang="zh-CN" altLang="en-US" sz="1400" dirty="0">
                <a:ea typeface="宋体" pitchFamily="2" charset="-122"/>
              </a:rPr>
              <a:t>一般不这样使用</a:t>
            </a:r>
            <a:endParaRPr lang="en-US" altLang="zh-CN" sz="1400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 err="1">
                <a:ea typeface="宋体" pitchFamily="2" charset="-122"/>
              </a:rPr>
              <a:t>revokedCertificates</a:t>
            </a:r>
            <a:endParaRPr lang="en-US" altLang="zh-CN" sz="2200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dirty="0">
                <a:ea typeface="宋体" pitchFamily="2" charset="-122"/>
              </a:rPr>
              <a:t>Extensions</a:t>
            </a:r>
            <a:endParaRPr lang="zh-CN" altLang="en-US" sz="22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44624"/>
            <a:ext cx="531227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/>
              <a:t>Time ::=  CHOICE {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    	</a:t>
            </a:r>
            <a:r>
              <a:rPr lang="en-US" altLang="zh-CN" sz="2000" dirty="0" err="1"/>
              <a:t>utcTime</a:t>
            </a:r>
            <a:r>
              <a:rPr lang="en-US" altLang="zh-CN" sz="2000" dirty="0"/>
              <a:t> 	</a:t>
            </a:r>
            <a:r>
              <a:rPr lang="en-US" altLang="zh-CN" sz="2000" dirty="0" err="1"/>
              <a:t>UTCTime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generalTime</a:t>
            </a:r>
            <a:r>
              <a:rPr lang="en-US" altLang="zh-CN" sz="2000" dirty="0"/>
              <a:t>	</a:t>
            </a:r>
            <a:r>
              <a:rPr lang="en-US" altLang="zh-CN" sz="2000" dirty="0" err="1"/>
              <a:t>GeneralizedTime</a:t>
            </a:r>
            <a:r>
              <a:rPr lang="en-US" altLang="zh-CN" sz="2000" dirty="0"/>
              <a:t>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5FFD0C-8B5A-43BB-BF78-B4FBF2F19C2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内容－</a:t>
            </a:r>
            <a:r>
              <a:rPr lang="en-US" altLang="zh-CN" sz="4000">
                <a:ea typeface="宋体" pitchFamily="2" charset="-122"/>
              </a:rPr>
              <a:t>revokedCertificates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version </a:t>
            </a:r>
            <a:r>
              <a:rPr lang="en-US" altLang="zh-CN" sz="2800" dirty="0" err="1">
                <a:ea typeface="宋体" pitchFamily="2" charset="-122"/>
              </a:rPr>
              <a:t>Version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signature </a:t>
            </a:r>
            <a:r>
              <a:rPr lang="en-US" altLang="zh-CN" sz="2800" dirty="0" err="1">
                <a:ea typeface="宋体" pitchFamily="2" charset="-122"/>
              </a:rPr>
              <a:t>AlgorithmIdentifier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issuer Name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>
                <a:ea typeface="宋体" pitchFamily="2" charset="-122"/>
              </a:rPr>
              <a:t>thisUpdate</a:t>
            </a:r>
            <a:r>
              <a:rPr lang="en-US" altLang="zh-CN" sz="2800" dirty="0">
                <a:ea typeface="宋体" pitchFamily="2" charset="-122"/>
              </a:rPr>
              <a:t> Time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>
                <a:ea typeface="宋体" pitchFamily="2" charset="-122"/>
              </a:rPr>
              <a:t>nextUpdate</a:t>
            </a:r>
            <a:r>
              <a:rPr lang="en-US" altLang="zh-CN" sz="2800" dirty="0">
                <a:ea typeface="宋体" pitchFamily="2" charset="-122"/>
              </a:rPr>
              <a:t> Time</a:t>
            </a: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>
                <a:solidFill>
                  <a:srgbClr val="0070C0"/>
                </a:solidFill>
                <a:ea typeface="宋体" pitchFamily="2" charset="-122"/>
              </a:rPr>
              <a:t>revokedCertificates</a:t>
            </a:r>
            <a:endParaRPr lang="en-US" altLang="zh-CN" sz="28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被撤销的证书列表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Extensions</a:t>
            </a:r>
            <a:endParaRPr lang="en-US" altLang="zh-CN" sz="2800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只有版本2 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才有扩展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B104CB-C027-47F2-9F71-9F969E48C36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pitchFamily="2" charset="-122"/>
              </a:rPr>
              <a:t>revokedCertificates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145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给出了被撤销的多个证书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对于每个证书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证书序列号</a:t>
            </a:r>
            <a:endParaRPr lang="zh-CN" altLang="en-US" dirty="0">
              <a:ea typeface="宋体" pitchFamily="2" charset="-122"/>
            </a:endParaRPr>
          </a:p>
          <a:p>
            <a:pPr lvl="3" eaLnBrk="1" hangingPunct="1"/>
            <a:r>
              <a:rPr lang="zh-CN" altLang="en-US" dirty="0">
                <a:ea typeface="宋体" pitchFamily="2" charset="-122"/>
              </a:rPr>
              <a:t>只有在</a:t>
            </a:r>
            <a:r>
              <a:rPr lang="en-US" altLang="zh-CN" dirty="0">
                <a:ea typeface="宋体" pitchFamily="2" charset="-122"/>
              </a:rPr>
              <a:t>Issuer</a:t>
            </a:r>
            <a:r>
              <a:rPr lang="zh-CN" altLang="en-US" dirty="0">
                <a:ea typeface="宋体" pitchFamily="2" charset="-122"/>
              </a:rPr>
              <a:t>确定的情况下，证书序列号才是足够的信息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撤销时间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Entry</a:t>
            </a:r>
            <a:r>
              <a:rPr lang="zh-CN" altLang="en-US" dirty="0">
                <a:ea typeface="宋体" pitchFamily="2" charset="-122"/>
              </a:rPr>
              <a:t>扩展－版本2 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才有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090" y="4520794"/>
            <a:ext cx="8604998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revokedCertificates     	SEQUENCE OF SEQUENCE  {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userCertificate         	CertificateSerialNumber,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revocationDate          	Time,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crlEntryExtensions      	Extensions OPTIONAL  </a:t>
            </a:r>
            <a:endParaRPr lang="fr-FR" altLang="zh-CN" sz="2000" dirty="0"/>
          </a:p>
          <a:p>
            <a:pPr marL="201295" lvl="2"/>
            <a:r>
              <a:rPr lang="fr-FR" altLang="zh-CN" sz="2000" dirty="0"/>
              <a:t>					-- if present, </a:t>
            </a:r>
            <a:r>
              <a:rPr lang="en-US" altLang="zh-CN" sz="2000" dirty="0"/>
              <a:t>v</a:t>
            </a:r>
            <a:r>
              <a:rPr lang="fr-FR" altLang="zh-CN" sz="2000" dirty="0"/>
              <a:t>ersion MUST be v2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}  OPTIONAL,      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86784-5013-4F6F-87DD-0473BDF71A4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中，每个</a:t>
            </a:r>
            <a:r>
              <a:rPr lang="en-US" altLang="zh-CN" dirty="0">
                <a:ea typeface="宋体" pitchFamily="2" charset="-122"/>
              </a:rPr>
              <a:t>Entry</a:t>
            </a:r>
            <a:r>
              <a:rPr lang="zh-CN" altLang="en-US" dirty="0">
                <a:ea typeface="宋体" pitchFamily="2" charset="-122"/>
              </a:rPr>
              <a:t>指的是每个被撤销的证书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对于每个</a:t>
            </a:r>
            <a:r>
              <a:rPr lang="en-US" altLang="zh-CN" dirty="0">
                <a:ea typeface="宋体" pitchFamily="2" charset="-122"/>
              </a:rPr>
              <a:t>Entry，</a:t>
            </a:r>
            <a:r>
              <a:rPr lang="zh-CN" altLang="en-US" dirty="0">
                <a:ea typeface="宋体" pitchFamily="2" charset="-122"/>
              </a:rPr>
              <a:t>除了序列号和撤销时间之外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还有其他的信息必须以扩展的形式给出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8D799-29E3-4184-9844-0E93EB1D900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扩展的形式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3196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也是</a:t>
            </a:r>
            <a:r>
              <a:rPr lang="en-US" altLang="zh-CN" sz="2800" dirty="0">
                <a:ea typeface="宋体" pitchFamily="2" charset="-122"/>
              </a:rPr>
              <a:t>Extensions</a:t>
            </a:r>
            <a:r>
              <a:rPr lang="zh-CN" altLang="en-US" sz="2800" dirty="0">
                <a:ea typeface="宋体" pitchFamily="2" charset="-122"/>
              </a:rPr>
              <a:t>的形式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OID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关键度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扩展值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090" y="3525976"/>
            <a:ext cx="8604998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revokedCertificates     	SEQUENCE OF SEQUENCE  {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userCertificate         	CertificateSerialNumber,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revocationDate          	Time,             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		</a:t>
            </a:r>
            <a:r>
              <a:rPr lang="fr-FR" altLang="zh-CN" sz="2000" dirty="0">
                <a:solidFill>
                  <a:srgbClr val="0070C0"/>
                </a:solidFill>
              </a:rPr>
              <a:t>crlEntryExtensions      	Extensions </a:t>
            </a:r>
            <a:r>
              <a:rPr lang="fr-FR" altLang="zh-CN" sz="2000" dirty="0"/>
              <a:t>OPTIONAL  </a:t>
            </a:r>
            <a:endParaRPr lang="fr-FR" altLang="zh-CN" sz="2000" dirty="0"/>
          </a:p>
          <a:p>
            <a:pPr marL="201295" lvl="2"/>
            <a:r>
              <a:rPr lang="fr-FR" altLang="zh-CN" sz="2000" dirty="0"/>
              <a:t>     		     -- if present, </a:t>
            </a:r>
            <a:r>
              <a:rPr lang="en-US" altLang="zh-CN" sz="2000" dirty="0"/>
              <a:t>v</a:t>
            </a:r>
            <a:r>
              <a:rPr lang="fr-FR" altLang="zh-CN" sz="2000" dirty="0"/>
              <a:t>ersion MUST be v2 }  OPTIONAL,      </a:t>
            </a:r>
            <a:endParaRPr lang="fr-FR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1277328" y="5229200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Extensions </a:t>
            </a:r>
            <a:r>
              <a:rPr lang="en-US" altLang="zh-CN" sz="2000" dirty="0"/>
              <a:t>::= SEQUENCE SIZE (1 … MAX) OF Extension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 {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extnID</a:t>
            </a:r>
            <a:r>
              <a:rPr lang="en-US" altLang="zh-CN" sz="2000" dirty="0"/>
              <a:t>		OBJECT  IDENTIFIER,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critical		BOOLEAN  DEFAULT  FALSE,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extnValue</a:t>
            </a:r>
            <a:r>
              <a:rPr lang="en-US" altLang="zh-CN" sz="2000" dirty="0"/>
              <a:t>	OCTECT  STRING 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8B48F-137E-42CC-92D6-1F9C1A791AD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Entry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Reason Code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Invalidity Date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Certificate Issuer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和证书扩展一样，我们也可以定义自己的</a:t>
            </a:r>
            <a:r>
              <a:rPr lang="en-US" altLang="zh-CN" dirty="0">
                <a:ea typeface="宋体" pitchFamily="2" charset="-122"/>
              </a:rPr>
              <a:t>CRL Entry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39396-4474-477D-A13F-7AB52095C7E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证书撤销原因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PKI</a:t>
            </a:r>
            <a:r>
              <a:rPr lang="zh-CN" altLang="en-US">
                <a:ea typeface="宋体" pitchFamily="2" charset="-122"/>
              </a:rPr>
              <a:t>用户想要知道撤销的原因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是密钥有了问题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或者订户身份发生了变化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相应的处理，都是不同的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使用</a:t>
            </a:r>
            <a:r>
              <a:rPr lang="en-US" altLang="zh-CN">
                <a:ea typeface="宋体" pitchFamily="2" charset="-122"/>
              </a:rPr>
              <a:t>Reason Code Entry Extension</a:t>
            </a:r>
            <a:r>
              <a:rPr lang="zh-CN" altLang="en-US">
                <a:ea typeface="宋体" pitchFamily="2" charset="-122"/>
              </a:rPr>
              <a:t>给出撤销原因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整数，不同的整数表示不同的原因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6D44A9-E8DF-4703-A261-8FCFD5AAFEF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不可预期－其他要求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证书撤销也有可能是其他方面的要求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用户不交年费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用户擅自将证书用于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不允许的用途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行政机构的管理要求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……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Reason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74846" y="1988840"/>
            <a:ext cx="6640025" cy="4524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dirty="0" err="1"/>
              <a:t>CRLReason</a:t>
            </a:r>
            <a:r>
              <a:rPr lang="en-US" altLang="zh-CN" dirty="0"/>
              <a:t> ::= ENUMERATED {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unspecified             		(0),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keyCompromise</a:t>
            </a:r>
            <a:r>
              <a:rPr lang="en-US" altLang="zh-CN" dirty="0"/>
              <a:t>          	 	(1),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cACompromise</a:t>
            </a:r>
            <a:r>
              <a:rPr lang="en-US" altLang="zh-CN" dirty="0"/>
              <a:t>            		(2),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affiliationChanged</a:t>
            </a:r>
            <a:r>
              <a:rPr lang="en-US" altLang="zh-CN" dirty="0"/>
              <a:t>      		(3),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superseded             		(4),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cessationOfOperation</a:t>
            </a:r>
            <a:r>
              <a:rPr lang="en-US" altLang="zh-CN" dirty="0"/>
              <a:t>    	(5),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certificateHold</a:t>
            </a:r>
            <a:r>
              <a:rPr lang="en-US" altLang="zh-CN" dirty="0"/>
              <a:t>         		(6),     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			-- value 7 is not used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removeFromCRL</a:t>
            </a:r>
            <a:r>
              <a:rPr lang="en-US" altLang="zh-CN" dirty="0"/>
              <a:t>           	(8),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privilegeWithdrawn</a:t>
            </a:r>
            <a:r>
              <a:rPr lang="en-US" altLang="zh-CN" dirty="0"/>
              <a:t>      	(9),     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aACompromise</a:t>
            </a:r>
            <a:r>
              <a:rPr lang="en-US" altLang="zh-CN" dirty="0"/>
              <a:t>          		(10) }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C22C11-7453-484D-B43D-F2A0C76966D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Reason Code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ea typeface="宋体" pitchFamily="2" charset="-122"/>
              </a:rPr>
              <a:t>撤销原因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Unspecified</a:t>
            </a:r>
            <a:r>
              <a:rPr lang="en-US" altLang="zh-CN" sz="2000" dirty="0">
                <a:ea typeface="宋体" pitchFamily="2" charset="-122"/>
              </a:rPr>
              <a:t>－</a:t>
            </a:r>
            <a:r>
              <a:rPr lang="zh-CN" altLang="en-US" sz="2000" dirty="0">
                <a:ea typeface="宋体" pitchFamily="2" charset="-122"/>
              </a:rPr>
              <a:t>未指定，相当于原因不明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keyCompromise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cACompromise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affiliationChanged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superseded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cessationOfOperation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certificateHold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removeFromCRL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privilegeWithdrawn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aACompromise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D8A8D-8A77-40FE-8D70-21966A4A5076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ea typeface="宋体" pitchFamily="2" charset="-122"/>
              </a:rPr>
              <a:t>撤销原因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keyCompromise</a:t>
            </a:r>
            <a:r>
              <a:rPr lang="en-US" altLang="zh-CN" sz="2000" dirty="0">
                <a:ea typeface="宋体" pitchFamily="2" charset="-122"/>
              </a:rPr>
              <a:t>－</a:t>
            </a:r>
            <a:r>
              <a:rPr lang="zh-CN" altLang="en-US" sz="2000" dirty="0">
                <a:ea typeface="宋体" pitchFamily="2" charset="-122"/>
              </a:rPr>
              <a:t>订户密钥问题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1800" dirty="0">
                <a:ea typeface="宋体" pitchFamily="2" charset="-122"/>
              </a:rPr>
              <a:t>泄漏、损坏等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cACompromise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affiliationChanged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superseded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cessationOfOperation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certificateHold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removeFromCRL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privilegeWithdrawn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aACompromise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A80472-546B-42C3-9FEF-0D187C74E8A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宋体" pitchFamily="2" charset="-122"/>
              </a:rPr>
              <a:t>撤销原因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solidFill>
                  <a:srgbClr val="0070C0"/>
                </a:solidFill>
                <a:ea typeface="宋体" pitchFamily="2" charset="-122"/>
              </a:rPr>
              <a:t>cACompromise</a:t>
            </a:r>
            <a:r>
              <a:rPr lang="en-US" altLang="zh-CN" sz="2000" dirty="0" err="1">
                <a:ea typeface="宋体" pitchFamily="2" charset="-122"/>
              </a:rPr>
              <a:t>－CA</a:t>
            </a:r>
            <a:r>
              <a:rPr lang="zh-CN" altLang="en-US" sz="2000" dirty="0">
                <a:ea typeface="宋体" pitchFamily="2" charset="-122"/>
              </a:rPr>
              <a:t>问题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相应的</a:t>
            </a:r>
            <a:r>
              <a:rPr lang="en-US" altLang="zh-CN" sz="1800" dirty="0">
                <a:ea typeface="宋体" pitchFamily="2" charset="-122"/>
              </a:rPr>
              <a:t>CA</a:t>
            </a:r>
            <a:r>
              <a:rPr lang="zh-CN" altLang="en-US" sz="1800" dirty="0">
                <a:ea typeface="宋体" pitchFamily="2" charset="-122"/>
              </a:rPr>
              <a:t>有问题，所以，其订户证书也要一并撤销</a:t>
            </a:r>
            <a:endParaRPr lang="zh-CN" altLang="en-US" sz="18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注：签发</a:t>
            </a:r>
            <a:r>
              <a:rPr lang="en-US" altLang="zh-CN" sz="1800" dirty="0">
                <a:ea typeface="宋体" pitchFamily="2" charset="-122"/>
              </a:rPr>
              <a:t>CRL</a:t>
            </a:r>
            <a:r>
              <a:rPr lang="zh-CN" altLang="en-US" sz="1800" dirty="0">
                <a:ea typeface="宋体" pitchFamily="2" charset="-122"/>
              </a:rPr>
              <a:t>的不一定是</a:t>
            </a:r>
            <a:r>
              <a:rPr lang="en-US" altLang="zh-CN" sz="1800" dirty="0">
                <a:ea typeface="宋体" pitchFamily="2" charset="-122"/>
              </a:rPr>
              <a:t>CA</a:t>
            </a:r>
            <a:endParaRPr lang="en-US" altLang="zh-CN" sz="18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CRL Issuer</a:t>
            </a:r>
            <a:r>
              <a:rPr lang="zh-CN" altLang="en-US" sz="1800" dirty="0">
                <a:ea typeface="宋体" pitchFamily="2" charset="-122"/>
              </a:rPr>
              <a:t>可能没有问题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affiliationChanged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superseded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cessationOfOperation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certificateHold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removeFromCRL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privilegeWithdrawn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>
                <a:ea typeface="宋体" pitchFamily="2" charset="-122"/>
              </a:rPr>
              <a:t>aACompromise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4857750" y="0"/>
          <a:ext cx="428625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4" name="位图图像" r:id="rId1" imgW="4143375" imgH="2438400" progId="PBrush">
                  <p:embed/>
                </p:oleObj>
              </mc:Choice>
              <mc:Fallback>
                <p:oleObj name="位图图像" r:id="rId1" imgW="4143375" imgH="2438400" progId="PBrush">
                  <p:embed/>
                  <p:pic>
                    <p:nvPicPr>
                      <p:cNvPr id="0" name="图片 819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0"/>
                        <a:ext cx="428625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BB80B2-FC29-4B1A-8918-CB298788102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affiliationChanged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订户的从属关系变化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合同中止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解雇等等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superseded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cessationOfOperation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certificateHold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removeFromCRL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privilegeWithdrawn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aACompromise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13646F-AAC6-4C92-B67F-C145997C471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ea typeface="宋体" pitchFamily="2" charset="-122"/>
              </a:rPr>
              <a:t>superseded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挂起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订户因为某种原因，暂时不使用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例如，生病、出差等等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对于挂起，就会有恢复的可能</a:t>
            </a:r>
            <a:endParaRPr lang="zh-CN" altLang="en-US" sz="20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 err="1">
                <a:ea typeface="宋体" pitchFamily="2" charset="-122"/>
              </a:rPr>
              <a:t>removeFromCRL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cessationOfOperation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certificateHold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removeFromCRL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privilegeWithdrawn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aACompromise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FF94F9-8230-476B-970D-946F6F677F8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cessationOfOperation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运行停止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设备不再提供服务，停止运行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certificateHold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removeFromCRL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privilegeWithdrawn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aACompromise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5D797E-A0C8-4F15-9114-D03180221BA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certificateHold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被高度怀疑有问题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不一定是真的有问题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当怀疑成为事实，</a:t>
            </a:r>
            <a:r>
              <a:rPr lang="en-US" altLang="zh-CN" sz="2000" dirty="0">
                <a:ea typeface="宋体" pitchFamily="2" charset="-122"/>
              </a:rPr>
              <a:t>Reason Code</a:t>
            </a:r>
            <a:r>
              <a:rPr lang="zh-CN" altLang="en-US" sz="2000" dirty="0">
                <a:ea typeface="宋体" pitchFamily="2" charset="-122"/>
              </a:rPr>
              <a:t>就要发生变化</a:t>
            </a:r>
            <a:endParaRPr lang="en-US" altLang="zh-CN" sz="2000" dirty="0">
              <a:ea typeface="宋体" pitchFamily="2" charset="-122"/>
            </a:endParaRPr>
          </a:p>
          <a:p>
            <a:pPr lvl="3" eaLnBrk="1" hangingPunct="1"/>
            <a:r>
              <a:rPr lang="zh-CN" altLang="en-US" sz="1600" dirty="0">
                <a:ea typeface="宋体" pitchFamily="2" charset="-122"/>
              </a:rPr>
              <a:t>变成真正的</a:t>
            </a:r>
            <a:r>
              <a:rPr lang="en-US" altLang="zh-CN" sz="1600" dirty="0">
                <a:ea typeface="宋体" pitchFamily="2" charset="-122"/>
              </a:rPr>
              <a:t>reason code</a:t>
            </a:r>
            <a:endParaRPr lang="zh-CN" altLang="en-US" sz="16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当怀疑证实是假的，就要恢复为正常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removeFromCRL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privilegeWithdrawn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ea typeface="宋体" pitchFamily="2" charset="-122"/>
              </a:rPr>
              <a:t>aACompromise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23C039-EBAE-4901-B35C-4C7AD2FCDE9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removeFromCRL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恢复正常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针对于</a:t>
            </a:r>
            <a:r>
              <a:rPr lang="en-US" altLang="zh-CN" sz="2000" dirty="0">
                <a:ea typeface="宋体" pitchFamily="2" charset="-122"/>
              </a:rPr>
              <a:t>superseded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 err="1">
                <a:ea typeface="宋体" pitchFamily="2" charset="-122"/>
              </a:rPr>
              <a:t>certificateHold</a:t>
            </a:r>
            <a:endParaRPr lang="en-US" altLang="zh-CN" sz="20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完全</a:t>
            </a:r>
            <a:r>
              <a:rPr lang="en-US" altLang="zh-CN" sz="2000" dirty="0">
                <a:ea typeface="宋体" pitchFamily="2" charset="-122"/>
              </a:rPr>
              <a:t>CRL</a:t>
            </a:r>
            <a:endParaRPr lang="en-US" altLang="zh-CN" sz="20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3</a:t>
            </a:r>
            <a:r>
              <a:rPr lang="zh-CN" altLang="en-US" sz="1800" dirty="0">
                <a:ea typeface="宋体" pitchFamily="2" charset="-122"/>
              </a:rPr>
              <a:t>月7日，将证书序列号008挂起或者</a:t>
            </a:r>
            <a:r>
              <a:rPr lang="en-US" altLang="zh-CN" sz="1800" dirty="0">
                <a:ea typeface="宋体" pitchFamily="2" charset="-122"/>
              </a:rPr>
              <a:t>Hold</a:t>
            </a:r>
            <a:endParaRPr lang="en-US" altLang="zh-CN" sz="18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3</a:t>
            </a:r>
            <a:r>
              <a:rPr lang="zh-CN" altLang="en-US" sz="1800" dirty="0">
                <a:ea typeface="宋体" pitchFamily="2" charset="-122"/>
              </a:rPr>
              <a:t>月8日，恢复正常，则在</a:t>
            </a:r>
            <a:r>
              <a:rPr lang="en-US" altLang="zh-CN" sz="1800" dirty="0">
                <a:ea typeface="宋体" pitchFamily="2" charset="-122"/>
              </a:rPr>
              <a:t>CRL</a:t>
            </a:r>
            <a:r>
              <a:rPr lang="zh-CN" altLang="en-US" sz="1800" dirty="0">
                <a:ea typeface="宋体" pitchFamily="2" charset="-122"/>
              </a:rPr>
              <a:t>没有了008</a:t>
            </a:r>
            <a:endParaRPr lang="zh-CN" altLang="en-US" sz="18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没有问题</a:t>
            </a:r>
            <a:endParaRPr lang="zh-CN" altLang="en-US" sz="1800" dirty="0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ea typeface="宋体" pitchFamily="2" charset="-122"/>
              </a:rPr>
              <a:t>增量</a:t>
            </a:r>
            <a:r>
              <a:rPr lang="en-US" altLang="zh-CN" sz="2000" dirty="0">
                <a:ea typeface="宋体" pitchFamily="2" charset="-122"/>
              </a:rPr>
              <a:t>CRL</a:t>
            </a:r>
            <a:endParaRPr lang="en-US" altLang="zh-CN" sz="20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3</a:t>
            </a:r>
            <a:r>
              <a:rPr lang="zh-CN" altLang="en-US" sz="1800" dirty="0">
                <a:ea typeface="宋体" pitchFamily="2" charset="-122"/>
              </a:rPr>
              <a:t>月7日，增加了证书序列号008</a:t>
            </a:r>
            <a:endParaRPr lang="zh-CN" altLang="en-US" sz="1800" dirty="0">
              <a:ea typeface="宋体" pitchFamily="2" charset="-122"/>
            </a:endParaRP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3月8日，如何将其恢复正常？</a:t>
            </a:r>
            <a:endParaRPr lang="zh-CN" altLang="en-US" sz="1800" dirty="0">
              <a:ea typeface="宋体" pitchFamily="2" charset="-122"/>
            </a:endParaRPr>
          </a:p>
          <a:p>
            <a:pPr lvl="4" eaLnBrk="1" hangingPunct="1">
              <a:lnSpc>
                <a:spcPct val="90000"/>
              </a:lnSpc>
            </a:pPr>
            <a:r>
              <a:rPr lang="zh-CN" altLang="en-US" sz="1800" dirty="0">
                <a:ea typeface="宋体" pitchFamily="2" charset="-122"/>
              </a:rPr>
              <a:t>使用</a:t>
            </a:r>
            <a:r>
              <a:rPr lang="en-US" altLang="zh-CN" sz="1800" dirty="0" err="1">
                <a:ea typeface="宋体" pitchFamily="2" charset="-122"/>
              </a:rPr>
              <a:t>removeFromCRL</a:t>
            </a:r>
            <a:endParaRPr lang="zh-CN" altLang="en-US" sz="1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privilegeWithdrawn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>
                <a:ea typeface="宋体" pitchFamily="2" charset="-122"/>
              </a:rPr>
              <a:t>aACompromise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4EDAA5-E00E-4AEC-A556-64818CD1697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Reason Code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撤销原因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privilegeWithdrawn</a:t>
            </a:r>
            <a:r>
              <a:rPr lang="en-US" altLang="zh-CN" sz="2400" dirty="0">
                <a:ea typeface="宋体" pitchFamily="2" charset="-122"/>
              </a:rPr>
              <a:t>－</a:t>
            </a:r>
            <a:r>
              <a:rPr lang="zh-CN" altLang="en-US" sz="2400" dirty="0">
                <a:ea typeface="宋体" pitchFamily="2" charset="-122"/>
              </a:rPr>
              <a:t>权限收回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用于</a:t>
            </a:r>
            <a:r>
              <a:rPr lang="en-US" altLang="zh-CN" sz="2000" dirty="0">
                <a:ea typeface="宋体" pitchFamily="2" charset="-122"/>
              </a:rPr>
              <a:t>PMI</a:t>
            </a:r>
            <a:r>
              <a:rPr lang="zh-CN" altLang="en-US" sz="2000" dirty="0">
                <a:ea typeface="宋体" pitchFamily="2" charset="-122"/>
              </a:rPr>
              <a:t>证书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0070C0"/>
                </a:solidFill>
                <a:ea typeface="宋体" pitchFamily="2" charset="-122"/>
              </a:rPr>
              <a:t>aACompromise</a:t>
            </a:r>
            <a:r>
              <a:rPr lang="en-US" altLang="zh-CN" dirty="0">
                <a:ea typeface="宋体" pitchFamily="2" charset="-122"/>
              </a:rPr>
              <a:t>—</a:t>
            </a:r>
            <a:r>
              <a:rPr lang="zh-CN" altLang="en-US" dirty="0">
                <a:ea typeface="宋体" pitchFamily="2" charset="-122"/>
              </a:rPr>
              <a:t>属性中心出现安全问题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itchFamily="2" charset="-122"/>
              </a:rPr>
              <a:t>Attribute Authority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用于</a:t>
            </a:r>
            <a:r>
              <a:rPr lang="en-US" altLang="zh-CN" sz="2000" dirty="0">
                <a:ea typeface="宋体" pitchFamily="2" charset="-122"/>
              </a:rPr>
              <a:t>PMI</a:t>
            </a:r>
            <a:r>
              <a:rPr lang="zh-CN" altLang="en-US" sz="2000" dirty="0">
                <a:ea typeface="宋体" pitchFamily="2" charset="-122"/>
              </a:rPr>
              <a:t>属性证书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82CE13-FA71-4294-A1BF-E9D4BD72A28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撤销过程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撤销过程如下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用户/或者其他方向</a:t>
            </a:r>
            <a:r>
              <a:rPr lang="en-US" altLang="zh-CN" dirty="0">
                <a:ea typeface="宋体" pitchFamily="2" charset="-122"/>
              </a:rPr>
              <a:t>RA</a:t>
            </a:r>
            <a:r>
              <a:rPr lang="zh-CN" altLang="en-US" dirty="0">
                <a:ea typeface="宋体" pitchFamily="2" charset="-122"/>
              </a:rPr>
              <a:t>提出撤销请求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RA</a:t>
            </a:r>
            <a:r>
              <a:rPr lang="zh-CN" altLang="en-US" dirty="0">
                <a:ea typeface="宋体" pitchFamily="2" charset="-122"/>
              </a:rPr>
              <a:t>审查撤销请求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通过后，</a:t>
            </a:r>
            <a:r>
              <a:rPr lang="en-US" altLang="zh-CN" dirty="0">
                <a:ea typeface="宋体" pitchFamily="2" charset="-122"/>
              </a:rPr>
              <a:t>RA</a:t>
            </a:r>
            <a:r>
              <a:rPr lang="zh-CN" altLang="en-US" dirty="0">
                <a:ea typeface="宋体" pitchFamily="2" charset="-122"/>
              </a:rPr>
              <a:t>将撤销请求发给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CRL Issuer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CRL Issuer</a:t>
            </a:r>
            <a:r>
              <a:rPr lang="zh-CN" altLang="en-US" dirty="0">
                <a:ea typeface="宋体" pitchFamily="2" charset="-122"/>
              </a:rPr>
              <a:t>修改证书状态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或者</a:t>
            </a:r>
            <a:r>
              <a:rPr lang="en-US" altLang="zh-CN" dirty="0">
                <a:ea typeface="宋体" pitchFamily="2" charset="-122"/>
              </a:rPr>
              <a:t>CRL Issuer</a:t>
            </a:r>
            <a:r>
              <a:rPr lang="zh-CN" altLang="en-US" dirty="0">
                <a:ea typeface="宋体" pitchFamily="2" charset="-122"/>
              </a:rPr>
              <a:t>定期签发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93861-92C4-4FF3-A833-5FD14E7F248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Entry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Reason Code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Invalidity Date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Certificate Issuer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26067-8463-44CE-9FF3-2D0631177F6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时间问题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用户发现证书出问题</a:t>
            </a:r>
            <a:r>
              <a:rPr lang="en-US" altLang="zh-CN" sz="2800" dirty="0">
                <a:ea typeface="宋体" pitchFamily="2" charset="-122"/>
              </a:rPr>
              <a:t>(Invalidity Date)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然后再进行撤销，有时间差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CA</a:t>
            </a:r>
            <a:r>
              <a:rPr lang="zh-CN" altLang="en-US" sz="2400" dirty="0">
                <a:ea typeface="宋体" pitchFamily="2" charset="-122"/>
              </a:rPr>
              <a:t>完成撤销，放入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文件</a:t>
            </a:r>
            <a:endParaRPr lang="en-US" altLang="zh-CN" sz="2400" dirty="0">
              <a:ea typeface="宋体" pitchFamily="2" charset="-122"/>
            </a:endParaRPr>
          </a:p>
          <a:p>
            <a:pPr lvl="2" eaLnBrk="1" hangingPunct="1"/>
            <a:r>
              <a:rPr lang="en-US" altLang="zh-CN" sz="2000" dirty="0" err="1">
                <a:ea typeface="宋体" pitchFamily="2" charset="-122"/>
              </a:rPr>
              <a:t>revocationDate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签发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文件</a:t>
            </a:r>
            <a:endParaRPr lang="en-US" altLang="zh-CN" sz="2400" dirty="0">
              <a:ea typeface="宋体" pitchFamily="2" charset="-122"/>
            </a:endParaRPr>
          </a:p>
          <a:p>
            <a:pPr lvl="2" eaLnBrk="1" hangingPunct="1"/>
            <a:r>
              <a:rPr lang="en-US" altLang="zh-CN" sz="2000" dirty="0" err="1">
                <a:ea typeface="宋体" pitchFamily="2" charset="-122"/>
              </a:rPr>
              <a:t>thisUpdate</a:t>
            </a:r>
            <a:endParaRPr lang="zh-CN" altLang="en-US" sz="20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给出证书出问题的时间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对于</a:t>
            </a:r>
            <a:r>
              <a:rPr lang="en-US" altLang="zh-CN" sz="2400" dirty="0">
                <a:ea typeface="宋体" pitchFamily="2" charset="-122"/>
              </a:rPr>
              <a:t>PKI</a:t>
            </a:r>
            <a:r>
              <a:rPr lang="zh-CN" altLang="en-US" sz="2400" dirty="0">
                <a:ea typeface="宋体" pitchFamily="2" charset="-122"/>
              </a:rPr>
              <a:t>应用系统有作用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判断某些操作无效，应该</a:t>
            </a:r>
            <a:r>
              <a:rPr lang="en-US" altLang="zh-CN" sz="2000" dirty="0">
                <a:ea typeface="宋体" pitchFamily="2" charset="-122"/>
              </a:rPr>
              <a:t>Roll-back</a:t>
            </a:r>
            <a:endParaRPr lang="en-US" altLang="zh-CN" sz="20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以</a:t>
            </a:r>
            <a:r>
              <a:rPr lang="en-US" altLang="zh-CN" sz="2800" dirty="0">
                <a:ea typeface="宋体" pitchFamily="2" charset="-122"/>
              </a:rPr>
              <a:t>Entry</a:t>
            </a:r>
            <a:r>
              <a:rPr lang="zh-CN" altLang="en-US" sz="2800" dirty="0">
                <a:ea typeface="宋体" pitchFamily="2" charset="-122"/>
              </a:rPr>
              <a:t>扩展的方式给出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63561-3654-4E8E-897D-678C9220BAD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Invalidity Date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给出了该证书的无效时间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注意：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不是完成撤销操作的时间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肯定是早于</a:t>
            </a:r>
            <a:r>
              <a:rPr lang="en-US" altLang="zh-CN">
                <a:ea typeface="宋体" pitchFamily="2" charset="-122"/>
              </a:rPr>
              <a:t>revocationDate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94081-60F1-4041-90A1-46257B3F39D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Entry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Reason Code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Invalidity Date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Certificate Issuer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021A40-5CA6-4421-87C6-358814F0BDF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证书序列号的问题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因为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的签发者不一定是</a:t>
            </a:r>
            <a:r>
              <a:rPr lang="en-US" altLang="zh-CN">
                <a:ea typeface="宋体" pitchFamily="2" charset="-122"/>
              </a:rPr>
              <a:t>CA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那么，在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中，仅仅给出了证书序列号，是否足够？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CRL Issuer</a:t>
            </a:r>
            <a:r>
              <a:rPr lang="zh-CN" altLang="en-US">
                <a:ea typeface="宋体" pitchFamily="2" charset="-122"/>
              </a:rPr>
              <a:t>同时代理了</a:t>
            </a:r>
            <a:r>
              <a:rPr lang="en-US" altLang="zh-CN">
                <a:ea typeface="宋体" pitchFamily="2" charset="-122"/>
              </a:rPr>
              <a:t>CA1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CA2</a:t>
            </a:r>
            <a:endParaRPr lang="en-US" altLang="zh-CN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中说明“序列号=009”的证书被撤销</a:t>
            </a:r>
            <a:endParaRPr lang="zh-CN" altLang="en-US">
              <a:ea typeface="宋体" pitchFamily="2" charset="-122"/>
            </a:endParaRPr>
          </a:p>
          <a:p>
            <a:pPr lvl="3" eaLnBrk="1" hangingPunct="1"/>
            <a:r>
              <a:rPr lang="zh-CN" altLang="en-US">
                <a:ea typeface="宋体" pitchFamily="2" charset="-122"/>
              </a:rPr>
              <a:t>有歧义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C8404-AD97-4F84-9A84-9877B4EB612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Certificate Issuer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该证书的签发者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因为仅仅给出了序列号是不够的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Issuer</a:t>
            </a:r>
            <a:r>
              <a:rPr lang="zh-CN" altLang="en-US">
                <a:ea typeface="宋体" pitchFamily="2" charset="-122"/>
              </a:rPr>
              <a:t>不一定就是证书的</a:t>
            </a:r>
            <a:r>
              <a:rPr lang="en-US" altLang="zh-CN">
                <a:ea typeface="宋体" pitchFamily="2" charset="-122"/>
              </a:rPr>
              <a:t>Issuer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如果是间接</a:t>
            </a:r>
            <a:r>
              <a:rPr lang="en-US" altLang="zh-CN">
                <a:ea typeface="宋体" pitchFamily="2" charset="-122"/>
              </a:rPr>
              <a:t>CRL，</a:t>
            </a:r>
            <a:r>
              <a:rPr lang="zh-CN" altLang="en-US">
                <a:ea typeface="宋体" pitchFamily="2" charset="-122"/>
              </a:rPr>
              <a:t>就一定要有</a:t>
            </a:r>
            <a:r>
              <a:rPr lang="en-US" altLang="zh-CN">
                <a:ea typeface="宋体" pitchFamily="2" charset="-122"/>
              </a:rPr>
              <a:t>Certificate Issuer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ECD370-D9CA-468F-89F1-330A7E1B0E2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关于</a:t>
            </a:r>
            <a:r>
              <a:rPr lang="en-US" altLang="zh-CN">
                <a:ea typeface="宋体" pitchFamily="2" charset="-122"/>
              </a:rPr>
              <a:t>Certificate Issuer</a:t>
            </a:r>
            <a:r>
              <a:rPr lang="zh-CN" altLang="en-US">
                <a:ea typeface="宋体" pitchFamily="2" charset="-122"/>
              </a:rPr>
              <a:t>的解释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在</a:t>
            </a:r>
            <a:r>
              <a:rPr lang="en-US" altLang="zh-CN" sz="2800">
                <a:ea typeface="宋体" pitchFamily="2" charset="-122"/>
              </a:rPr>
              <a:t>CRL</a:t>
            </a:r>
            <a:r>
              <a:rPr lang="zh-CN" altLang="en-US" sz="2800">
                <a:ea typeface="宋体" pitchFamily="2" charset="-122"/>
              </a:rPr>
              <a:t>文件中的多个证书，有的有</a:t>
            </a:r>
            <a:r>
              <a:rPr lang="en-US" altLang="zh-CN" sz="2800">
                <a:ea typeface="宋体" pitchFamily="2" charset="-122"/>
              </a:rPr>
              <a:t>Certificate Issuer</a:t>
            </a:r>
            <a:r>
              <a:rPr lang="zh-CN" altLang="en-US" sz="2800">
                <a:ea typeface="宋体" pitchFamily="2" charset="-122"/>
              </a:rPr>
              <a:t>扩展，有的没有，如何解释？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如果有，证书签发者就是扩展中说明</a:t>
            </a:r>
            <a:endParaRPr lang="zh-CN" altLang="en-US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第1个证书，如果没用</a:t>
            </a:r>
            <a:r>
              <a:rPr lang="en-US" altLang="zh-CN" sz="2400">
                <a:ea typeface="宋体" pitchFamily="2" charset="-122"/>
              </a:rPr>
              <a:t>Certificate Issuer，</a:t>
            </a:r>
            <a:r>
              <a:rPr lang="zh-CN" altLang="en-US" sz="2400">
                <a:ea typeface="宋体" pitchFamily="2" charset="-122"/>
              </a:rPr>
              <a:t>就认为其证书签发者就是</a:t>
            </a:r>
            <a:r>
              <a:rPr lang="en-US" altLang="zh-CN" sz="2400">
                <a:ea typeface="宋体" pitchFamily="2" charset="-122"/>
              </a:rPr>
              <a:t>CRL</a:t>
            </a:r>
            <a:r>
              <a:rPr lang="zh-CN" altLang="en-US" sz="2400">
                <a:ea typeface="宋体" pitchFamily="2" charset="-122"/>
              </a:rPr>
              <a:t>的</a:t>
            </a:r>
            <a:r>
              <a:rPr lang="en-US" altLang="zh-CN" sz="2400">
                <a:ea typeface="宋体" pitchFamily="2" charset="-122"/>
              </a:rPr>
              <a:t>Issuer</a:t>
            </a:r>
            <a:endParaRPr lang="en-US" altLang="zh-CN" sz="24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对于后面的证书，如果没有，就认为其证书签发者与前一个证书一致</a:t>
            </a:r>
            <a:endParaRPr lang="zh-CN" altLang="en-US" sz="2400">
              <a:ea typeface="宋体" pitchFamily="2" charset="-122"/>
            </a:endParaRPr>
          </a:p>
          <a:p>
            <a:pPr eaLnBrk="1" hangingPunct="1"/>
            <a:r>
              <a:rPr lang="zh-CN" altLang="en-US" sz="2800">
                <a:ea typeface="宋体" pitchFamily="2" charset="-122"/>
              </a:rPr>
              <a:t>如下图</a:t>
            </a:r>
            <a:endParaRPr lang="zh-CN" altLang="en-US" sz="2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47847-C70D-4BBC-8EE5-B3EEBD9C57E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Certificate Issuer</a:t>
            </a:r>
            <a:r>
              <a:rPr lang="zh-CN" altLang="en-US">
                <a:ea typeface="宋体" pitchFamily="2" charset="-122"/>
              </a:rPr>
              <a:t>的图示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2057400" y="1851025"/>
          <a:ext cx="5486400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8" name="位图图像" r:id="rId1" imgW="3162300" imgH="2886075" progId="PBrush">
                  <p:embed/>
                </p:oleObj>
              </mc:Choice>
              <mc:Fallback>
                <p:oleObj name="位图图像" r:id="rId1" imgW="3162300" imgH="2886075" progId="PBrush">
                  <p:embed/>
                  <p:pic>
                    <p:nvPicPr>
                      <p:cNvPr id="0" name="图片 820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51025"/>
                        <a:ext cx="5486400" cy="500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2A0552-9773-4686-90EE-1CCF00AA3AB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Entry</a:t>
            </a:r>
            <a:r>
              <a:rPr lang="zh-CN" altLang="en-US">
                <a:ea typeface="宋体" pitchFamily="2" charset="-122"/>
              </a:rPr>
              <a:t>扩展的作用域是每个被撤销的证书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对于整个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文件，还有些共同的扩展信息需要写入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也是</a:t>
            </a:r>
            <a:r>
              <a:rPr lang="en-US" altLang="zh-CN">
                <a:ea typeface="宋体" pitchFamily="2" charset="-122"/>
              </a:rPr>
              <a:t>Extensions</a:t>
            </a:r>
            <a:r>
              <a:rPr lang="zh-CN" altLang="en-US">
                <a:ea typeface="宋体" pitchFamily="2" charset="-122"/>
              </a:rPr>
              <a:t>的形式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7328" y="4581128"/>
            <a:ext cx="6640025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2000" dirty="0">
                <a:ea typeface="宋体" pitchFamily="2" charset="-122"/>
              </a:rPr>
              <a:t>Extensions </a:t>
            </a:r>
            <a:r>
              <a:rPr lang="en-US" altLang="zh-CN" sz="2000" dirty="0"/>
              <a:t>::= SEQUENCE SIZE (1 … MAX) OF Extension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Extension</a:t>
            </a:r>
            <a:r>
              <a:rPr lang="en-US" altLang="zh-CN" sz="2000" dirty="0">
                <a:ea typeface="宋体" pitchFamily="2" charset="-122"/>
              </a:rPr>
              <a:t> </a:t>
            </a:r>
            <a:r>
              <a:rPr lang="en-US" altLang="zh-CN" sz="2000" dirty="0"/>
              <a:t>::= SEQUENCE {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extnID</a:t>
            </a:r>
            <a:r>
              <a:rPr lang="en-US" altLang="zh-CN" sz="2000" dirty="0"/>
              <a:t>		OBJECT  IDENTIFIER,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critical		BOOLEAN  DEFAULT  FALSE,</a:t>
            </a:r>
            <a:endParaRPr lang="en-US" altLang="zh-CN" sz="2000" dirty="0"/>
          </a:p>
          <a:p>
            <a:pPr marL="201295" lvl="1" indent="0" eaLnBrk="1" hangingPunct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extnValue</a:t>
            </a:r>
            <a:r>
              <a:rPr lang="en-US" altLang="zh-CN" sz="2000" dirty="0"/>
              <a:t>	OCTECT  STRING  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E9DDA7-F3EA-4DFE-B93E-766027301BD9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6140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RFC 5280</a:t>
            </a:r>
            <a:r>
              <a:rPr lang="zh-CN" altLang="en-US" sz="2800" dirty="0">
                <a:ea typeface="宋体" pitchFamily="2" charset="-122"/>
              </a:rPr>
              <a:t>给出的各种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扩展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solidFill>
                  <a:schemeClr val="hlink"/>
                </a:solidFill>
                <a:ea typeface="宋体" pitchFamily="2" charset="-122"/>
              </a:rPr>
              <a:t>Authority Key Identifier</a:t>
            </a:r>
            <a:endParaRPr lang="en-US" altLang="zh-CN" sz="2400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Issuer Alternative Name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CRL Number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Delta CRL Indicator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Issuing Distribution Point</a:t>
            </a:r>
            <a:endParaRPr lang="en-US" altLang="zh-CN" sz="24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>
                <a:ea typeface="宋体" pitchFamily="2" charset="-122"/>
              </a:rPr>
              <a:t>Freshest CRL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和证书扩展一样，我们也可以定义自己的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扩展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RFC 5280: Conforming CRL issuers are REQUIRED to include the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authority key  identifier </a:t>
            </a:r>
            <a:r>
              <a:rPr lang="en-US" altLang="zh-CN" dirty="0">
                <a:ea typeface="宋体" pitchFamily="2" charset="-122"/>
              </a:rPr>
              <a:t>and the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CRL number </a:t>
            </a:r>
            <a:r>
              <a:rPr lang="en-US" altLang="zh-CN" dirty="0">
                <a:ea typeface="宋体" pitchFamily="2" charset="-122"/>
              </a:rPr>
              <a:t>extensions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all CRLs issued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24DD80-D526-4BF4-B91F-A871F1C163D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证书撤销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Revocation</a:t>
            </a:r>
            <a:endParaRPr lang="en-US" altLang="zh-CN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CA</a:t>
            </a:r>
            <a:r>
              <a:rPr lang="zh-CN" altLang="en-US">
                <a:ea typeface="宋体" pitchFamily="2" charset="-122"/>
              </a:rPr>
              <a:t>告知各</a:t>
            </a:r>
            <a:r>
              <a:rPr lang="en-US" altLang="zh-CN">
                <a:ea typeface="宋体" pitchFamily="2" charset="-122"/>
              </a:rPr>
              <a:t>PKI User，</a:t>
            </a:r>
            <a:r>
              <a:rPr lang="zh-CN" altLang="en-US">
                <a:ea typeface="宋体" pitchFamily="2" charset="-122"/>
              </a:rPr>
              <a:t>某个还在证书有效期内的证书不再有效</a:t>
            </a:r>
            <a:endParaRPr lang="zh-CN" altLang="en-US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撤销的方法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CA/CRL Issuer</a:t>
            </a:r>
            <a:r>
              <a:rPr lang="zh-CN" altLang="en-US">
                <a:ea typeface="宋体" pitchFamily="2" charset="-122"/>
              </a:rPr>
              <a:t>定期地签发</a:t>
            </a:r>
            <a:r>
              <a:rPr lang="en-US" altLang="zh-CN">
                <a:ea typeface="宋体" pitchFamily="2" charset="-122"/>
              </a:rPr>
              <a:t>CRL</a:t>
            </a:r>
            <a:endParaRPr lang="en-US" altLang="zh-CN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CRL，certificate revocation list</a:t>
            </a:r>
            <a:endParaRPr lang="en-US" altLang="zh-CN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证书撤销列表</a:t>
            </a:r>
            <a:endParaRPr lang="zh-CN" altLang="en-US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ea typeface="宋体" pitchFamily="2" charset="-122"/>
              </a:rPr>
              <a:t>其他</a:t>
            </a:r>
            <a:endParaRPr lang="zh-CN" altLang="en-US"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OCSP/</a:t>
            </a:r>
            <a:r>
              <a:rPr lang="zh-CN" altLang="en-US">
                <a:ea typeface="宋体" pitchFamily="2" charset="-122"/>
              </a:rPr>
              <a:t>证书撤销树</a:t>
            </a:r>
            <a:r>
              <a:rPr lang="en-US" altLang="zh-CN">
                <a:ea typeface="宋体" pitchFamily="2" charset="-122"/>
              </a:rPr>
              <a:t>CRT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318D65-C77C-4233-9710-31AEC0B210C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Authority Key Identifier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意义和形式都与证书扩展中的</a:t>
            </a:r>
            <a:r>
              <a:rPr lang="en-US" altLang="zh-CN" dirty="0">
                <a:ea typeface="宋体" pitchFamily="2" charset="-122"/>
              </a:rPr>
              <a:t>Authority Key Identifier</a:t>
            </a:r>
            <a:r>
              <a:rPr lang="zh-CN" altLang="en-US" dirty="0">
                <a:ea typeface="宋体" pitchFamily="2" charset="-122"/>
              </a:rPr>
              <a:t>一致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需求也一致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因为签发者可能会有多个密钥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需要进行区分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DB5964-6295-4F41-B820-B8EC476CB655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Issuer Alternative Name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 Number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Delta CRL Indicator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Freshest 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AA0C7-C15D-4877-9A44-AEA2E7177F2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Issuer Alternative Name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意义和形式都与证书扩展中的</a:t>
            </a:r>
            <a:r>
              <a:rPr lang="en-US" altLang="zh-CN">
                <a:ea typeface="宋体" pitchFamily="2" charset="-122"/>
              </a:rPr>
              <a:t>Issuer Alternative Name</a:t>
            </a:r>
            <a:r>
              <a:rPr lang="zh-CN" altLang="en-US">
                <a:ea typeface="宋体" pitchFamily="2" charset="-122"/>
              </a:rPr>
              <a:t>一致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给出了签发者的多个名字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D3467-5C6F-469C-883C-399D0CC90E3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Issuer Alternative Name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CRL Number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Delta CRL Indicator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Freshest 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50B2B6-8C4E-4D52-AD8E-E570193CCD2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 Number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与证书序列号类似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号唯一地给出了</a:t>
            </a:r>
            <a:r>
              <a:rPr lang="en-US" altLang="zh-CN" dirty="0">
                <a:ea typeface="宋体" pitchFamily="2" charset="-122"/>
              </a:rPr>
              <a:t>CA/CRL Issuer</a:t>
            </a:r>
            <a:r>
              <a:rPr lang="zh-CN" altLang="en-US" dirty="0">
                <a:ea typeface="宋体" pitchFamily="2" charset="-122"/>
              </a:rPr>
              <a:t>签发过的每一个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包括完全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、增量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管理上的需要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增量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的需要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所对于的</a:t>
            </a:r>
            <a:r>
              <a:rPr lang="en-US" altLang="zh-CN" dirty="0">
                <a:ea typeface="宋体" pitchFamily="2" charset="-122"/>
              </a:rPr>
              <a:t>Base CRL</a:t>
            </a:r>
            <a:r>
              <a:rPr lang="zh-CN" altLang="en-US" dirty="0">
                <a:ea typeface="宋体" pitchFamily="2" charset="-122"/>
              </a:rPr>
              <a:t>是哪一个，增量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文件是哪一个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用</a:t>
            </a:r>
            <a:r>
              <a:rPr lang="en-US" altLang="zh-CN" dirty="0">
                <a:ea typeface="宋体" pitchFamily="2" charset="-122"/>
              </a:rPr>
              <a:t>CRL Number</a:t>
            </a:r>
            <a:r>
              <a:rPr lang="zh-CN" altLang="en-US" dirty="0">
                <a:ea typeface="宋体" pitchFamily="2" charset="-122"/>
              </a:rPr>
              <a:t>来标识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8B6B8D-2BAD-4A01-86E9-627718535A5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 Number</a:t>
            </a:r>
            <a:r>
              <a:rPr lang="zh-CN" altLang="en-US">
                <a:ea typeface="宋体" pitchFamily="2" charset="-122"/>
              </a:rPr>
              <a:t>的表示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使用正整数表示</a:t>
            </a:r>
            <a:endParaRPr lang="zh-CN" altLang="en-US" sz="28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按时间顺序，单调增的整数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后出现的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的号较大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对于完全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和增量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有如下要求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既签发完全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，又签发增量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的情况下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sz="2000" dirty="0">
                <a:ea typeface="宋体" pitchFamily="2" charset="-122"/>
              </a:rPr>
              <a:t>完全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、增量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使用同一编号序列</a:t>
            </a:r>
            <a:endParaRPr lang="en-US" altLang="zh-CN" sz="2000" dirty="0">
              <a:ea typeface="宋体" pitchFamily="2" charset="-122"/>
            </a:endParaRPr>
          </a:p>
          <a:p>
            <a:pPr lvl="2"/>
            <a:r>
              <a:rPr lang="zh-CN" altLang="en-US" sz="2000" dirty="0">
                <a:ea typeface="宋体" pitchFamily="2" charset="-122"/>
              </a:rPr>
              <a:t>同时签发的增量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和完全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要有相同的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号</a:t>
            </a:r>
            <a:endParaRPr lang="zh-CN" altLang="en-US" sz="2000" dirty="0">
              <a:ea typeface="宋体" pitchFamily="2" charset="-122"/>
            </a:endParaRP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251459" y="5314661"/>
          <a:ext cx="86868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06" name="位图图像" r:id="rId1" imgW="5286375" imgH="466725" progId="PBrush">
                  <p:embed/>
                </p:oleObj>
              </mc:Choice>
              <mc:Fallback>
                <p:oleObj name="位图图像" r:id="rId1" imgW="5286375" imgH="466725" progId="PBrush">
                  <p:embed/>
                  <p:pic>
                    <p:nvPicPr>
                      <p:cNvPr id="0" name="图片 822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59" y="5314661"/>
                        <a:ext cx="86868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5C7CB7-3BBF-41C5-8B58-2F47EC01EBE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Issuer Alternative Name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 Number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Delta CRL Indicator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Freshest 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9F967A-E663-4F25-8639-8B95C074A91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Delta CRL Indicator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表明本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文件是1个增量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文件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完全</a:t>
            </a:r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不能有这个扩展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值的形式是整数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给出其所对应的</a:t>
            </a:r>
            <a:r>
              <a:rPr lang="en-US" altLang="zh-CN">
                <a:ea typeface="宋体" pitchFamily="2" charset="-122"/>
              </a:rPr>
              <a:t>Base CRL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CRL Number</a:t>
            </a:r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228600" y="4797152"/>
          <a:ext cx="89154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30" name="位图图像" r:id="rId1" imgW="6124575" imgH="504825" progId="PBrush">
                  <p:embed/>
                </p:oleObj>
              </mc:Choice>
              <mc:Fallback>
                <p:oleObj name="位图图像" r:id="rId1" imgW="6124575" imgH="504825" progId="PBrush">
                  <p:embed/>
                  <p:pic>
                    <p:nvPicPr>
                      <p:cNvPr id="0" name="图片 823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97152"/>
                        <a:ext cx="89154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CAC79-061A-4A6E-8E71-60F9BFC7A15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Issuer Alternative Name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 Number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Delta CRL Indicator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Issuing Distribution Point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Freshest 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C3647C-1399-4A82-8CFC-B06E29146CC2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给出了本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负责的证书范围</a:t>
            </a:r>
            <a:endParaRPr lang="zh-CN" altLang="en-US" sz="28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类似于证书扩展中的</a:t>
            </a:r>
            <a:r>
              <a:rPr lang="en-US" altLang="zh-CN" sz="2800" dirty="0">
                <a:ea typeface="宋体" pitchFamily="2" charset="-122"/>
              </a:rPr>
              <a:t>CRL Distribution Points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二者必须是相对应一致的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证书的</a:t>
            </a:r>
            <a:r>
              <a:rPr lang="en-US" altLang="zh-CN" sz="2400" dirty="0">
                <a:ea typeface="宋体" pitchFamily="2" charset="-122"/>
              </a:rPr>
              <a:t>CRL DP</a:t>
            </a:r>
            <a:r>
              <a:rPr lang="zh-CN" altLang="en-US" sz="2400" dirty="0">
                <a:ea typeface="宋体" pitchFamily="2" charset="-122"/>
              </a:rPr>
              <a:t>指向了{</a:t>
            </a:r>
            <a:r>
              <a:rPr lang="en-US" altLang="zh-CN" sz="2400" dirty="0">
                <a:ea typeface="宋体" pitchFamily="2" charset="-122"/>
              </a:rPr>
              <a:t>CN,CAS,GUCAS,LOIS,CRL}，</a:t>
            </a:r>
            <a:r>
              <a:rPr lang="zh-CN" altLang="en-US" sz="2400" dirty="0">
                <a:ea typeface="宋体" pitchFamily="2" charset="-122"/>
              </a:rPr>
              <a:t>并且说明其</a:t>
            </a:r>
            <a:r>
              <a:rPr lang="en-US" altLang="zh-CN" sz="2400" dirty="0" err="1">
                <a:ea typeface="宋体" pitchFamily="2" charset="-122"/>
              </a:rPr>
              <a:t>ReasonFlags</a:t>
            </a:r>
            <a:r>
              <a:rPr lang="zh-CN" altLang="en-US" sz="2400" dirty="0">
                <a:ea typeface="宋体" pitchFamily="2" charset="-122"/>
              </a:rPr>
              <a:t>只有某些特定的原因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那么，</a:t>
            </a:r>
            <a:r>
              <a:rPr lang="en-US" altLang="zh-CN" sz="2400" dirty="0">
                <a:ea typeface="宋体" pitchFamily="2" charset="-122"/>
              </a:rPr>
              <a:t>Issuing DP</a:t>
            </a:r>
            <a:r>
              <a:rPr lang="zh-CN" altLang="en-US" sz="2400" dirty="0">
                <a:ea typeface="宋体" pitchFamily="2" charset="-122"/>
              </a:rPr>
              <a:t>为{</a:t>
            </a:r>
            <a:r>
              <a:rPr lang="en-US" altLang="zh-CN" sz="2400" dirty="0">
                <a:ea typeface="宋体" pitchFamily="2" charset="-122"/>
              </a:rPr>
              <a:t>CN,CAS,GUCAS,LOIS,CRL}</a:t>
            </a:r>
            <a:r>
              <a:rPr lang="zh-CN" altLang="en-US" sz="2400" dirty="0">
                <a:ea typeface="宋体" pitchFamily="2" charset="-122"/>
              </a:rPr>
              <a:t>的</a:t>
            </a:r>
            <a:r>
              <a:rPr lang="en-US" altLang="zh-CN" sz="2400" dirty="0">
                <a:ea typeface="宋体" pitchFamily="2" charset="-122"/>
              </a:rPr>
              <a:t>CRL，</a:t>
            </a:r>
            <a:r>
              <a:rPr lang="zh-CN" altLang="en-US" sz="2400" dirty="0">
                <a:ea typeface="宋体" pitchFamily="2" charset="-122"/>
              </a:rPr>
              <a:t>其</a:t>
            </a:r>
            <a:r>
              <a:rPr lang="en-US" altLang="zh-CN" sz="2400" dirty="0" err="1">
                <a:ea typeface="宋体" pitchFamily="2" charset="-122"/>
              </a:rPr>
              <a:t>ReasonFlags</a:t>
            </a:r>
            <a:r>
              <a:rPr lang="zh-CN" altLang="en-US" sz="2400" dirty="0">
                <a:ea typeface="宋体" pitchFamily="2" charset="-122"/>
              </a:rPr>
              <a:t>也必须是一样的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因为他们说明的同一个事物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438" y="5373216"/>
            <a:ext cx="743684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en-US" altLang="zh-CN" sz="1800" dirty="0">
                <a:ea typeface="宋体" pitchFamily="2" charset="-122"/>
              </a:rPr>
              <a:t>CRL Distribution Points</a:t>
            </a:r>
            <a:r>
              <a:rPr lang="zh-CN" altLang="en-US" sz="1800" dirty="0">
                <a:ea typeface="宋体" pitchFamily="2" charset="-122"/>
              </a:rPr>
              <a:t>扩展</a:t>
            </a:r>
            <a:endParaRPr lang="en-US" altLang="zh-CN" sz="1800" dirty="0"/>
          </a:p>
          <a:p>
            <a:pPr marL="201295" lvl="1" indent="0" eaLnBrk="1" hangingPunct="1">
              <a:buNone/>
            </a:pPr>
            <a:r>
              <a:rPr lang="en-US" altLang="zh-CN" sz="1800" dirty="0" err="1"/>
              <a:t>DistributionPoint</a:t>
            </a:r>
            <a:r>
              <a:rPr lang="en-US" altLang="zh-CN" sz="1800" dirty="0"/>
              <a:t> ::=  SEQUENCE  {</a:t>
            </a:r>
            <a:endParaRPr lang="en-US" altLang="zh-CN" sz="1800" dirty="0"/>
          </a:p>
          <a:p>
            <a:pPr marL="201295" lvl="1" indent="0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distributionpoint</a:t>
            </a:r>
            <a:r>
              <a:rPr lang="en-US" altLang="zh-CN" sz="1800" dirty="0"/>
              <a:t>	      [0]	</a:t>
            </a:r>
            <a:r>
              <a:rPr lang="en-US" altLang="zh-CN" sz="1800" dirty="0" err="1"/>
              <a:t>DistributionPointName</a:t>
            </a:r>
            <a:r>
              <a:rPr lang="en-US" altLang="zh-CN" sz="1800" dirty="0"/>
              <a:t> OPTIONAL,</a:t>
            </a:r>
            <a:endParaRPr lang="en-US" altLang="zh-CN" sz="1800" dirty="0"/>
          </a:p>
          <a:p>
            <a:pPr marL="201295" lvl="1" indent="0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070C0"/>
                </a:solidFill>
              </a:rPr>
              <a:t>reasons	</a:t>
            </a:r>
            <a:r>
              <a:rPr lang="en-US" altLang="zh-CN" sz="1800" dirty="0"/>
              <a:t>	      [1]	</a:t>
            </a:r>
            <a:r>
              <a:rPr lang="en-US" altLang="zh-CN" sz="1800" dirty="0" err="1"/>
              <a:t>ReasonFlags</a:t>
            </a:r>
            <a:r>
              <a:rPr lang="en-US" altLang="zh-CN" sz="1800" dirty="0"/>
              <a:t>  OPTIONAL,</a:t>
            </a:r>
            <a:endParaRPr lang="en-US" altLang="zh-CN" sz="1800" dirty="0"/>
          </a:p>
          <a:p>
            <a:pPr marL="201295" lvl="1" indent="0" eaLnBrk="1" hangingPunct="1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cRLIssuer</a:t>
            </a:r>
            <a:r>
              <a:rPr lang="en-US" altLang="zh-CN" sz="1800" dirty="0"/>
              <a:t>	      	      [2]	</a:t>
            </a:r>
            <a:r>
              <a:rPr lang="en-US" altLang="zh-CN" sz="1800" dirty="0" err="1"/>
              <a:t>GeneralNames</a:t>
            </a:r>
            <a:r>
              <a:rPr lang="en-US" altLang="zh-CN" sz="1800" dirty="0"/>
              <a:t> OPTIONAL}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34846-03B6-450F-B2B2-BAE0958301D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证书验证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构造证书路径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一系列证书，从订户证书到信任锚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对于证书路径中的每个证书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验证是否处于有效期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验证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签名是否有效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有了证书撤销，就需要检查撤销状态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BD54F7-AA2F-45ED-8260-52851E959D9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Issuing Distribution Point</a:t>
            </a:r>
            <a:r>
              <a:rPr lang="zh-CN" altLang="en-US">
                <a:ea typeface="宋体" pitchFamily="2" charset="-122"/>
              </a:rPr>
              <a:t>内容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14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DistributionPointName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也就是自己的名字</a:t>
            </a:r>
            <a:endParaRPr lang="zh-CN" altLang="en-US" dirty="0">
              <a:ea typeface="宋体" pitchFamily="2" charset="-122"/>
            </a:endParaRPr>
          </a:p>
          <a:p>
            <a:pPr lvl="2" eaLnBrk="1" hangingPunct="1"/>
            <a:r>
              <a:rPr lang="zh-CN" altLang="en-US" dirty="0">
                <a:ea typeface="宋体" pitchFamily="2" charset="-122"/>
              </a:rPr>
              <a:t>与证书扩展中的</a:t>
            </a:r>
            <a:r>
              <a:rPr lang="en-US" altLang="zh-CN" dirty="0">
                <a:ea typeface="宋体" pitchFamily="2" charset="-122"/>
              </a:rPr>
              <a:t>CRL Distribution Point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zh-CN" dirty="0" err="1">
                <a:ea typeface="宋体" pitchFamily="2" charset="-122"/>
              </a:rPr>
              <a:t>DistributionPointName</a:t>
            </a:r>
            <a:r>
              <a:rPr lang="zh-CN" altLang="en-US" dirty="0">
                <a:ea typeface="宋体" pitchFamily="2" charset="-122"/>
              </a:rPr>
              <a:t>是相同的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包含的范围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0" y="4143375"/>
          <a:ext cx="91440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54" name="位图图像" r:id="rId1" imgW="7067550" imgH="1657350" progId="PBrush">
                  <p:embed/>
                </p:oleObj>
              </mc:Choice>
              <mc:Fallback>
                <p:oleObj name="位图图像" r:id="rId1" imgW="7067550" imgH="1657350" progId="PBrush">
                  <p:embed/>
                  <p:pic>
                    <p:nvPicPr>
                      <p:cNvPr id="0" name="图片 824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3375"/>
                        <a:ext cx="91440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04DC0-892E-4A6B-A1CC-EE392D06E01A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Issuing Distribution Point</a:t>
            </a:r>
            <a:r>
              <a:rPr lang="zh-CN" altLang="en-US">
                <a:ea typeface="宋体" pitchFamily="2" charset="-122"/>
              </a:rPr>
              <a:t>内容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14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ea typeface="宋体" pitchFamily="2" charset="-122"/>
              </a:rPr>
              <a:t>DistributionPointName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CRL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包含的范围</a:t>
            </a: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只有订户证书/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证书/属性证书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只有特定撤销原因的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直接/间接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</p:txBody>
      </p:sp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0" y="4410075"/>
          <a:ext cx="91440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78" name="位图图像" r:id="rId1" imgW="7067550" imgH="1657350" progId="PBrush">
                  <p:embed/>
                </p:oleObj>
              </mc:Choice>
              <mc:Fallback>
                <p:oleObj name="位图图像" r:id="rId1" imgW="7067550" imgH="1657350" progId="PBrush">
                  <p:embed/>
                  <p:pic>
                    <p:nvPicPr>
                      <p:cNvPr id="0" name="图片 825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10075"/>
                        <a:ext cx="91440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7544" y="5222750"/>
            <a:ext cx="7632848" cy="13025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94538-E25F-442C-90EE-15C7C33B088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扩展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Issuer Alternative Name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 Number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Delta CRL Indicator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Freshest CRL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F6947C-AF23-46D1-9065-58E87D4FB6B3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Freshest CRL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说明了如何得到本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文件所对应的</a:t>
            </a:r>
            <a:r>
              <a:rPr lang="en-US" altLang="zh-CN" dirty="0">
                <a:ea typeface="宋体" pitchFamily="2" charset="-122"/>
              </a:rPr>
              <a:t>Delta CRL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也称为</a:t>
            </a:r>
            <a:r>
              <a:rPr lang="en-US" altLang="zh-CN" dirty="0">
                <a:ea typeface="宋体" pitchFamily="2" charset="-122"/>
              </a:rPr>
              <a:t>Delta CRL Distribution Point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仅仅出现在</a:t>
            </a:r>
            <a:r>
              <a:rPr lang="en-US" altLang="zh-CN" dirty="0">
                <a:ea typeface="宋体" pitchFamily="2" charset="-122"/>
              </a:rPr>
              <a:t>Complete CRL</a:t>
            </a:r>
            <a:r>
              <a:rPr lang="zh-CN" altLang="en-US" dirty="0">
                <a:ea typeface="宋体" pitchFamily="2" charset="-122"/>
              </a:rPr>
              <a:t>文件中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zh-CN" altLang="en-US" dirty="0">
                <a:ea typeface="宋体" pitchFamily="2" charset="-122"/>
              </a:rPr>
              <a:t>证书扩展中，也有相应的</a:t>
            </a:r>
            <a:r>
              <a:rPr lang="en-US" altLang="zh-CN" dirty="0">
                <a:ea typeface="宋体" pitchFamily="2" charset="-122"/>
              </a:rPr>
              <a:t>Freshest 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137504" y="4437112"/>
          <a:ext cx="89916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02" name="位图图像" r:id="rId1" imgW="5657850" imgH="514350" progId="PBrush">
                  <p:embed/>
                </p:oleObj>
              </mc:Choice>
              <mc:Fallback>
                <p:oleObj name="位图图像" r:id="rId1" imgW="5657850" imgH="514350" progId="PBrush">
                  <p:embed/>
                  <p:pic>
                    <p:nvPicPr>
                      <p:cNvPr id="0" name="图片 826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04" y="4437112"/>
                        <a:ext cx="89916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94538-E25F-442C-90EE-15C7C33B088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RFC 5280</a:t>
            </a:r>
            <a:r>
              <a:rPr lang="zh-CN" altLang="en-US" dirty="0">
                <a:ea typeface="宋体" pitchFamily="2" charset="-122"/>
              </a:rPr>
              <a:t>给出的各种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扩展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Authority Key Identifier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Issuer Alternative Name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CRL Number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Delta CRL Indicator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Issuing Distribution Point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Freshest CRL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Authority Information Access</a:t>
            </a:r>
            <a:endParaRPr lang="en-US" altLang="zh-CN" dirty="0">
              <a:solidFill>
                <a:schemeClr val="hlink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Authority Information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与证书扩展中的</a:t>
            </a:r>
            <a:r>
              <a:rPr lang="en-US" altLang="zh-CN" dirty="0">
                <a:ea typeface="宋体" pitchFamily="2" charset="-122"/>
              </a:rPr>
              <a:t>Authority Information Access</a:t>
            </a:r>
            <a:r>
              <a:rPr lang="zh-CN" altLang="en-US" dirty="0">
                <a:ea typeface="宋体" pitchFamily="2" charset="-122"/>
              </a:rPr>
              <a:t>一致</a:t>
            </a:r>
            <a:endParaRPr lang="en-US" altLang="zh-CN" dirty="0"/>
          </a:p>
          <a:p>
            <a:pPr lvl="1"/>
            <a:r>
              <a:rPr lang="zh-CN" altLang="en-US" dirty="0">
                <a:ea typeface="宋体" pitchFamily="2" charset="-122"/>
              </a:rPr>
              <a:t>如何在</a:t>
            </a:r>
            <a:r>
              <a:rPr lang="en-US" altLang="zh-CN" dirty="0">
                <a:ea typeface="宋体" pitchFamily="2" charset="-122"/>
              </a:rPr>
              <a:t>Internet</a:t>
            </a:r>
            <a:r>
              <a:rPr lang="zh-CN" altLang="en-US" dirty="0">
                <a:ea typeface="宋体" pitchFamily="2" charset="-122"/>
              </a:rPr>
              <a:t>上访问一些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的信息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目前只定义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CA Issuers：</a:t>
            </a:r>
            <a:r>
              <a:rPr lang="zh-CN" altLang="en-US" dirty="0">
                <a:ea typeface="宋体" pitchFamily="2" charset="-122"/>
              </a:rPr>
              <a:t>证书签发者的上级</a:t>
            </a:r>
            <a:r>
              <a:rPr lang="en-US" altLang="zh-CN" dirty="0">
                <a:ea typeface="宋体" pitchFamily="2" charset="-122"/>
              </a:rPr>
              <a:t>CA</a:t>
            </a:r>
            <a:r>
              <a:rPr lang="zh-CN" altLang="en-US" dirty="0">
                <a:ea typeface="宋体" pitchFamily="2" charset="-122"/>
              </a:rPr>
              <a:t>的情况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OCSP：OCSP</a:t>
            </a:r>
            <a:r>
              <a:rPr lang="zh-CN" altLang="en-US" dirty="0">
                <a:ea typeface="宋体" pitchFamily="2" charset="-122"/>
              </a:rPr>
              <a:t>服务器的情况</a:t>
            </a:r>
            <a:endParaRPr lang="zh-CN" altLang="en-US" dirty="0">
              <a:ea typeface="宋体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3162" y="4520794"/>
            <a:ext cx="7963393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1" indent="0" eaLnBrk="1" hangingPunct="1">
              <a:buNone/>
            </a:pPr>
            <a:r>
              <a:rPr lang="zh-CN" altLang="en-US" dirty="0"/>
              <a:t>AuthorityInfoAccessSyntax ::= SEQUENCE SIZE (1..MAX) OF   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en-US" altLang="zh-CN" dirty="0"/>
              <a:t>                                                      </a:t>
            </a:r>
            <a:r>
              <a:rPr lang="zh-CN" altLang="en-US" dirty="0"/>
              <a:t>AccessDescription</a:t>
            </a:r>
            <a:endParaRPr lang="en-US" altLang="zh-CN" dirty="0"/>
          </a:p>
          <a:p>
            <a:pPr marL="201295" lvl="1" indent="0" eaLnBrk="1" hangingPunct="1">
              <a:buNone/>
            </a:pPr>
            <a:r>
              <a:rPr lang="zh-CN" altLang="en-US" dirty="0"/>
              <a:t>AccessDescription ::= SEQUENCE {</a:t>
            </a:r>
            <a:endParaRPr lang="zh-CN" altLang="en-US" dirty="0"/>
          </a:p>
          <a:p>
            <a:r>
              <a:rPr lang="zh-CN" altLang="en-US" dirty="0"/>
              <a:t>           accessMethod </a:t>
            </a:r>
            <a:r>
              <a:rPr lang="en-US" altLang="zh-CN" dirty="0"/>
              <a:t>		</a:t>
            </a:r>
            <a:r>
              <a:rPr lang="zh-CN" altLang="en-US" dirty="0"/>
              <a:t>OBJECT IDENTIFIER,</a:t>
            </a:r>
            <a:endParaRPr lang="zh-CN" altLang="en-US" dirty="0"/>
          </a:p>
          <a:p>
            <a:r>
              <a:rPr lang="zh-CN" altLang="en-US" dirty="0"/>
              <a:t>           accessLocation</a:t>
            </a:r>
            <a:r>
              <a:rPr lang="en-US" altLang="zh-CN" dirty="0"/>
              <a:t>		</a:t>
            </a:r>
            <a:r>
              <a:rPr lang="zh-CN" altLang="en-US" dirty="0"/>
              <a:t>GeneralName }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特殊形式的</a:t>
            </a:r>
            <a:r>
              <a:rPr lang="en-US" altLang="zh-CN" dirty="0"/>
              <a:t>CRL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特殊拆分的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重定向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234486-42F2-43D6-9FFA-ABC9372E53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特殊拆分的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对于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而言，每次发送的信息长度是不定的。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使用如下约定的特殊拆分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被撤销证书的序列号排序，共有</a:t>
            </a:r>
            <a:r>
              <a:rPr lang="en-US" altLang="zh-CN" dirty="0">
                <a:ea typeface="宋体" pitchFamily="2" charset="-122"/>
              </a:rPr>
              <a:t>n</a:t>
            </a:r>
            <a:r>
              <a:rPr lang="zh-CN" altLang="en-US" dirty="0">
                <a:ea typeface="宋体" pitchFamily="2" charset="-122"/>
              </a:rPr>
              <a:t>个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签发</a:t>
            </a:r>
            <a:r>
              <a:rPr lang="en-US" altLang="zh-CN" dirty="0">
                <a:ea typeface="宋体" pitchFamily="2" charset="-122"/>
              </a:rPr>
              <a:t>n-1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，每一个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中包含了相邻的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个被撤销证书的序列号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以及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个特殊序号的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示例</a:t>
            </a:r>
            <a:r>
              <a:rPr lang="en-US" altLang="zh-CN" dirty="0">
                <a:ea typeface="宋体" pitchFamily="2" charset="-122"/>
              </a:rPr>
              <a:t>——n-1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被撤销证书共有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张，序列号是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R1 &lt; R2 &lt; R3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如</a:t>
            </a:r>
            <a:r>
              <a:rPr lang="en-US" altLang="zh-CN" dirty="0">
                <a:ea typeface="宋体" pitchFamily="2" charset="-122"/>
              </a:rPr>
              <a:t>R1=349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R2=556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R3=98646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签发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文件，如下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Sign(R1, R2)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Sign(R2, R3)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每一个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文件的大小都是确定的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文件大小接近于</a:t>
            </a:r>
            <a:r>
              <a:rPr lang="en-US" altLang="zh-CN" dirty="0">
                <a:ea typeface="宋体" pitchFamily="2" charset="-122"/>
              </a:rPr>
              <a:t>OCSP</a:t>
            </a:r>
            <a:r>
              <a:rPr lang="zh-CN" altLang="en-US" dirty="0">
                <a:ea typeface="宋体" pitchFamily="2" charset="-122"/>
              </a:rPr>
              <a:t>消息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示例</a:t>
            </a:r>
            <a:r>
              <a:rPr lang="en-US" altLang="zh-CN" dirty="0">
                <a:ea typeface="宋体" pitchFamily="2" charset="-122"/>
              </a:rPr>
              <a:t>—— </a:t>
            </a:r>
            <a:r>
              <a:rPr lang="en-US" altLang="zh-CN" dirty="0"/>
              <a:t>2</a:t>
            </a:r>
            <a:r>
              <a:rPr lang="zh-CN" altLang="en-US" dirty="0"/>
              <a:t>个特殊序号的</a:t>
            </a:r>
            <a:r>
              <a:rPr lang="en-US" altLang="zh-CN" dirty="0"/>
              <a:t>CRL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R1 &lt; R2 &lt; R3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</a:t>
            </a:r>
            <a:r>
              <a:rPr lang="en-US" altLang="zh-CN" dirty="0">
                <a:ea typeface="宋体" pitchFamily="2" charset="-122"/>
              </a:rPr>
              <a:t>R1=349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R2=556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zh-CN" dirty="0">
                <a:ea typeface="宋体" pitchFamily="2" charset="-122"/>
              </a:rPr>
              <a:t>R3=98646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张特殊序号的</a:t>
            </a:r>
            <a:r>
              <a:rPr lang="en-US" altLang="zh-CN" dirty="0">
                <a:ea typeface="宋体" pitchFamily="2" charset="-122"/>
              </a:rPr>
              <a:t>CRL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Sign(</a:t>
            </a:r>
            <a:r>
              <a:rPr lang="zh-CN" altLang="en-US" dirty="0">
                <a:ea typeface="宋体" pitchFamily="2" charset="-122"/>
              </a:rPr>
              <a:t>负无穷</a:t>
            </a:r>
            <a:r>
              <a:rPr lang="en-US" altLang="zh-CN" dirty="0">
                <a:ea typeface="宋体" pitchFamily="2" charset="-122"/>
              </a:rPr>
              <a:t>, R1)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Sign(R3, </a:t>
            </a:r>
            <a:r>
              <a:rPr lang="zh-CN" altLang="en-US" dirty="0">
                <a:ea typeface="宋体" pitchFamily="2" charset="-122"/>
              </a:rPr>
              <a:t>正无穷</a:t>
            </a:r>
            <a:r>
              <a:rPr lang="en-US" altLang="zh-CN" dirty="0">
                <a:ea typeface="宋体" pitchFamily="2" charset="-122"/>
              </a:rPr>
              <a:t>)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验证序号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小于</a:t>
            </a:r>
            <a:r>
              <a:rPr lang="en-US" altLang="zh-CN" dirty="0">
                <a:ea typeface="宋体" pitchFamily="2" charset="-122"/>
              </a:rPr>
              <a:t>R1”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”</a:t>
            </a:r>
            <a:r>
              <a:rPr lang="zh-CN" altLang="en-US" dirty="0">
                <a:ea typeface="宋体" pitchFamily="2" charset="-122"/>
              </a:rPr>
              <a:t>大于</a:t>
            </a:r>
            <a:r>
              <a:rPr lang="en-US" altLang="zh-CN" dirty="0">
                <a:ea typeface="宋体" pitchFamily="2" charset="-122"/>
              </a:rPr>
              <a:t>R3”</a:t>
            </a:r>
            <a:r>
              <a:rPr lang="zh-CN" altLang="en-US" dirty="0">
                <a:ea typeface="宋体" pitchFamily="2" charset="-122"/>
              </a:rPr>
              <a:t>的证书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8AA7F-A9F1-457C-90D4-33A6E9E771B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2ED5B-F779-4B56-B423-2EAF8F29748D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撤销状态检查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itchFamily="2" charset="-122"/>
              </a:rPr>
              <a:t>仅仅对于证书有效性的最基本检查</a:t>
            </a:r>
            <a:endParaRPr lang="zh-CN" altLang="en-US" sz="2800">
              <a:ea typeface="宋体" pitchFamily="2" charset="-122"/>
            </a:endParaRPr>
          </a:p>
          <a:p>
            <a:pPr lvl="1" eaLnBrk="1" hangingPunct="1"/>
            <a:r>
              <a:rPr lang="zh-CN" altLang="en-US" sz="2400">
                <a:ea typeface="宋体" pitchFamily="2" charset="-122"/>
              </a:rPr>
              <a:t>还要检查各种证书扩展</a:t>
            </a:r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1371600" y="2949575"/>
          <a:ext cx="668655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95" name="位图图像" r:id="rId1" imgW="3714750" imgH="2171700" progId="PBrush">
                  <p:embed/>
                </p:oleObj>
              </mc:Choice>
              <mc:Fallback>
                <p:oleObj name="位图图像" r:id="rId1" imgW="3714750" imgH="2171700" progId="PBrush">
                  <p:embed/>
                  <p:pic>
                    <p:nvPicPr>
                      <p:cNvPr id="0" name="图片 774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49575"/>
                        <a:ext cx="668655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验证方式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对于证书序列号</a:t>
            </a:r>
            <a:r>
              <a:rPr lang="en-US" altLang="zh-CN">
                <a:ea typeface="宋体" pitchFamily="2" charset="-122"/>
              </a:rPr>
              <a:t>x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要求出示</a:t>
            </a:r>
            <a:r>
              <a:rPr lang="en-US" altLang="zh-CN">
                <a:ea typeface="宋体" pitchFamily="2" charset="-122"/>
              </a:rPr>
              <a:t>CRL=Sign(R1, R2)</a:t>
            </a:r>
            <a:r>
              <a:rPr lang="zh-CN" altLang="en-US">
                <a:ea typeface="宋体" pitchFamily="2" charset="-122"/>
              </a:rPr>
              <a:t>，满足：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R1 &lt; x &lt; R2</a:t>
            </a:r>
            <a:endParaRPr lang="en-US" altLang="zh-CN">
              <a:ea typeface="宋体" pitchFamily="2" charset="-122"/>
            </a:endParaRPr>
          </a:p>
          <a:p>
            <a:r>
              <a:rPr lang="zh-CN" altLang="en-US">
                <a:ea typeface="宋体" pitchFamily="2" charset="-122"/>
              </a:rPr>
              <a:t>表明</a:t>
            </a:r>
            <a:r>
              <a:rPr lang="en-US" altLang="zh-CN">
                <a:ea typeface="宋体" pitchFamily="2" charset="-122"/>
              </a:rPr>
              <a:t>x</a:t>
            </a:r>
            <a:r>
              <a:rPr lang="zh-CN" altLang="en-US">
                <a:ea typeface="宋体" pitchFamily="2" charset="-122"/>
              </a:rPr>
              <a:t>未被撤销，否则，就认为是撤销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应用方式</a:t>
            </a:r>
            <a:r>
              <a:rPr lang="en-US" altLang="zh-CN" dirty="0">
                <a:ea typeface="宋体" pitchFamily="2" charset="-122"/>
              </a:rPr>
              <a:t>——2</a:t>
            </a:r>
            <a:r>
              <a:rPr lang="zh-CN" altLang="en-US" dirty="0">
                <a:ea typeface="宋体" pitchFamily="2" charset="-122"/>
              </a:rPr>
              <a:t>种方式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类似于</a:t>
            </a:r>
            <a:r>
              <a:rPr lang="en-US" altLang="zh-CN" dirty="0">
                <a:ea typeface="宋体" pitchFamily="2" charset="-122"/>
              </a:rPr>
              <a:t>OCSP</a:t>
            </a:r>
            <a:r>
              <a:rPr lang="zh-CN" altLang="en-US" dirty="0">
                <a:ea typeface="宋体" pitchFamily="2" charset="-122"/>
              </a:rPr>
              <a:t>服务器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响应对方对特定证书序列号</a:t>
            </a:r>
            <a:r>
              <a:rPr lang="en-US" altLang="zh-CN" dirty="0">
                <a:ea typeface="宋体" pitchFamily="2" charset="-122"/>
              </a:rPr>
              <a:t>x</a:t>
            </a:r>
            <a:r>
              <a:rPr lang="zh-CN" altLang="en-US" dirty="0">
                <a:ea typeface="宋体" pitchFamily="2" charset="-122"/>
              </a:rPr>
              <a:t>的查询，返回相应的</a:t>
            </a:r>
            <a:r>
              <a:rPr lang="en-US" altLang="zh-CN" dirty="0">
                <a:ea typeface="宋体" pitchFamily="2" charset="-122"/>
              </a:rPr>
              <a:t>CRL=Sign(R1, R2)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R1 &lt; x &lt; R2</a:t>
            </a:r>
            <a:r>
              <a:rPr lang="zh-CN" altLang="en-US" dirty="0">
                <a:ea typeface="宋体" pitchFamily="2" charset="-122"/>
              </a:rPr>
              <a:t>或者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R1=x or R2=x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持有有效证书的用户，要同时递交给验证方</a:t>
            </a:r>
            <a:r>
              <a:rPr lang="en-US" altLang="zh-CN" dirty="0">
                <a:ea typeface="宋体" pitchFamily="2" charset="-122"/>
              </a:rPr>
              <a:t>CRL=Sign(R1, R2)</a:t>
            </a:r>
            <a:r>
              <a:rPr lang="zh-CN" altLang="en-US" dirty="0">
                <a:ea typeface="宋体" pitchFamily="2" charset="-122"/>
              </a:rPr>
              <a:t>，满足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R1 &lt; x &lt; R2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应用方式</a:t>
            </a:r>
            <a:r>
              <a:rPr lang="en-US" altLang="zh-CN" sz="4400" dirty="0"/>
              <a:t>—</a:t>
            </a:r>
            <a:r>
              <a:rPr lang="zh-CN" altLang="en-US" sz="4400" dirty="0"/>
              <a:t>重定向</a:t>
            </a:r>
            <a:r>
              <a:rPr lang="en-US" altLang="zh-CN" sz="4400" dirty="0"/>
              <a:t>Redirect CRL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对于上述的</a:t>
            </a:r>
            <a:r>
              <a:rPr lang="zh-CN" altLang="en-US" dirty="0">
                <a:ea typeface="宋体" pitchFamily="2" charset="-122"/>
              </a:rPr>
              <a:t>特殊拆分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不能使用</a:t>
            </a:r>
            <a:r>
              <a:rPr lang="en-US" altLang="zh-CN" b="1" dirty="0">
                <a:ea typeface="宋体" pitchFamily="2" charset="-122"/>
              </a:rPr>
              <a:t>CRL</a:t>
            </a:r>
            <a:r>
              <a:rPr lang="zh-CN" altLang="en-US" b="1" dirty="0">
                <a:ea typeface="宋体" pitchFamily="2" charset="-122"/>
              </a:rPr>
              <a:t>分发点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zh-CN" altLang="en-US" b="1" dirty="0">
                <a:ea typeface="宋体" pitchFamily="2" charset="-122"/>
              </a:rPr>
              <a:t>对于一个证书，并不能事先确定它所对应的</a:t>
            </a:r>
            <a:r>
              <a:rPr lang="en-US" altLang="zh-CN" b="1" dirty="0">
                <a:ea typeface="宋体" pitchFamily="2" charset="-122"/>
              </a:rPr>
              <a:t>CRL</a:t>
            </a:r>
            <a:r>
              <a:rPr lang="zh-CN" altLang="en-US" b="1" dirty="0">
                <a:ea typeface="宋体" pitchFamily="2" charset="-122"/>
              </a:rPr>
              <a:t>文件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而且，信息会变动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例如，证书</a:t>
            </a:r>
            <a:r>
              <a:rPr lang="en-US" altLang="zh-CN" dirty="0">
                <a:ea typeface="宋体" pitchFamily="2" charset="-122"/>
              </a:rPr>
              <a:t>x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y</a:t>
            </a:r>
            <a:r>
              <a:rPr lang="zh-CN" altLang="en-US" dirty="0">
                <a:ea typeface="宋体" pitchFamily="2" charset="-122"/>
              </a:rPr>
              <a:t>先是使用同一个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文件来验证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然后，随着时间变化、撤销信息变化，</a:t>
            </a:r>
            <a:r>
              <a:rPr lang="en-US" altLang="zh-CN" dirty="0">
                <a:ea typeface="宋体" pitchFamily="2" charset="-122"/>
              </a:rPr>
              <a:t>x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y</a:t>
            </a:r>
            <a:r>
              <a:rPr lang="zh-CN" altLang="en-US" dirty="0">
                <a:ea typeface="宋体" pitchFamily="2" charset="-122"/>
              </a:rPr>
              <a:t>应该分别使用不同的</a:t>
            </a:r>
            <a:r>
              <a:rPr lang="en-US" altLang="zh-CN" dirty="0">
                <a:ea typeface="宋体" pitchFamily="2" charset="-122"/>
              </a:rPr>
              <a:t>CRL</a:t>
            </a:r>
            <a:r>
              <a:rPr lang="zh-CN" altLang="en-US" dirty="0">
                <a:ea typeface="宋体" pitchFamily="2" charset="-122"/>
              </a:rPr>
              <a:t>文件来验证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8AA7F-A9F1-457C-90D4-33A6E9E771B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0932" y="3376538"/>
            <a:ext cx="5573068" cy="342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r>
              <a:rPr lang="en-US" altLang="zh-CN" dirty="0"/>
              <a:t>CRL——RCRL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Redirect CRL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CRL</a:t>
            </a:r>
            <a:r>
              <a:rPr lang="zh-CN" altLang="en-US" dirty="0"/>
              <a:t>分发点基础上</a:t>
            </a:r>
            <a:endParaRPr lang="en-US" altLang="zh-CN" dirty="0"/>
          </a:p>
          <a:p>
            <a:pPr lvl="1"/>
            <a:r>
              <a:rPr lang="zh-CN" altLang="en-US" dirty="0"/>
              <a:t>动态变化该证书所对应的</a:t>
            </a:r>
            <a:r>
              <a:rPr lang="en-US" altLang="zh-CN" dirty="0"/>
              <a:t>CRL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CDP</a:t>
            </a:r>
            <a:r>
              <a:rPr lang="zh-CN" altLang="en-US" dirty="0"/>
              <a:t>信息以</a:t>
            </a:r>
            <a:r>
              <a:rPr lang="en-US" altLang="zh-CN" dirty="0"/>
              <a:t>CRL</a:t>
            </a:r>
            <a:r>
              <a:rPr lang="zh-CN" altLang="en-US" dirty="0"/>
              <a:t>文件的形式发布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灯片编号占位符 3"/>
          <p:cNvSpPr txBox="1"/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rgbClr val="FFFFFF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804030504040204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EDB8AA7F-A9F1-457C-90D4-33A6E9E771BC}" type="slidenum">
              <a:rPr lang="zh-CN" altLang="en-US" smtClean="0"/>
            </a:fld>
            <a:endParaRPr lang="en-US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2123728" y="5589240"/>
            <a:ext cx="1375196" cy="288032"/>
          </a:xfrm>
          <a:prstGeom prst="wedgeRoundRectCallout">
            <a:avLst>
              <a:gd name="adj1" fmla="val 59042"/>
              <a:gd name="adj2" fmla="val 217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freshestCRL</a:t>
            </a:r>
            <a:r>
              <a:rPr lang="zh-CN" altLang="en-US" sz="1200"/>
              <a:t>扩展</a:t>
            </a:r>
            <a:endParaRPr lang="zh-CN" altLang="en-US" sz="12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RCRL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X.509</a:t>
            </a:r>
            <a:r>
              <a:rPr lang="zh-CN" altLang="en-US" dirty="0"/>
              <a:t>定义了</a:t>
            </a:r>
            <a:r>
              <a:rPr lang="fr-FR" altLang="zh-CN" dirty="0"/>
              <a:t>StatusReferrals</a:t>
            </a:r>
            <a:r>
              <a:rPr lang="zh-CN" altLang="en-US" dirty="0"/>
              <a:t>扩展用于</a:t>
            </a:r>
            <a:r>
              <a:rPr lang="en-US" altLang="zh-CN" dirty="0"/>
              <a:t>RCRL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05920" y="2415183"/>
            <a:ext cx="7560840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1800" dirty="0"/>
              <a:t>StatusReferrals ::= SEQUENCE SIZE (1..MAX) OF StatusReferral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StatusReferral ::= CHOICE {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cRLReferral    		[0]  	CRLReferral,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otherReferral  	[1]  	INSTANCE OF OTHER-REFERRAL}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CRLReferral ::= SEQUENCE {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issuer          		[0]  	GeneralName OPTIONAL,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location        		[1]  	GeneralName OPTIONAL,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deltaRefInfo    	[2]  	DeltaRefInfo OPTIONAL,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cRLScope             		CRLScopeSyntax,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lastUpdate      	[3]  	GeneralizedTime OPTIONAL,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lastChangedCRL  	[4] 	GeneralizedTime OPTIONAL}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DeltaRefInfo ::= SEQUENCE {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deltaLocation  			GeneralName,   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lastDelta      			GeneralizedTime OPTIONAL}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OTHER-REFERRAL ::= TYPE-IDENTIFIER </a:t>
            </a:r>
            <a:endParaRPr lang="fr-FR" altLang="zh-CN" sz="18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68721" y="2348880"/>
            <a:ext cx="3875279" cy="238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RCRL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CRL</a:t>
            </a:r>
            <a:r>
              <a:rPr lang="zh-CN" altLang="en-US" dirty="0"/>
              <a:t>分发点所指向的</a:t>
            </a:r>
            <a:r>
              <a:rPr lang="en-US" altLang="zh-CN" dirty="0"/>
              <a:t>RCRL</a:t>
            </a:r>
            <a:r>
              <a:rPr lang="zh-CN" altLang="en-US" dirty="0"/>
              <a:t>文件中，不包括具体的证书撤销信息</a:t>
            </a:r>
            <a:endParaRPr lang="en-US" altLang="zh-CN" dirty="0"/>
          </a:p>
          <a:p>
            <a:pPr lvl="1"/>
            <a:r>
              <a:rPr lang="zh-CN" altLang="en-US" dirty="0"/>
              <a:t>包括如下信息：</a:t>
            </a:r>
            <a:endParaRPr lang="en-US" altLang="zh-CN" dirty="0"/>
          </a:p>
          <a:p>
            <a:pPr lvl="2"/>
            <a:r>
              <a:rPr lang="zh-CN" altLang="en-US" dirty="0"/>
              <a:t>证书范围、该范围对应的</a:t>
            </a:r>
            <a:r>
              <a:rPr lang="en-US" altLang="zh-CN" dirty="0"/>
              <a:t>CRL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便于查找下载</a:t>
            </a:r>
            <a:endParaRPr lang="en-US" altLang="zh-CN" dirty="0"/>
          </a:p>
          <a:p>
            <a:pPr lvl="2"/>
            <a:r>
              <a:rPr lang="zh-CN" altLang="en-US" b="1" dirty="0"/>
              <a:t>查找下载时，仍然需要处理</a:t>
            </a:r>
            <a:r>
              <a:rPr lang="en-US" altLang="zh-CN" b="1" dirty="0"/>
              <a:t>RCRL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pPr lvl="1"/>
            <a:r>
              <a:rPr lang="zh-CN" altLang="en-US" dirty="0"/>
              <a:t>下载之后就可以直接使用真正的</a:t>
            </a:r>
            <a:r>
              <a:rPr lang="en-US" altLang="zh-CN" dirty="0"/>
              <a:t>CRL</a:t>
            </a:r>
            <a:endParaRPr lang="en-US" altLang="zh-CN" dirty="0"/>
          </a:p>
          <a:p>
            <a:pPr lvl="2"/>
            <a:r>
              <a:rPr lang="zh-CN" altLang="en-US" b="1" dirty="0"/>
              <a:t>不再需要</a:t>
            </a:r>
            <a:r>
              <a:rPr lang="en-US" altLang="zh-CN" b="1" dirty="0"/>
              <a:t>RCRL</a:t>
            </a:r>
            <a:r>
              <a:rPr lang="zh-CN" altLang="en-US" b="1" dirty="0"/>
              <a:t>文件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60623" y="3512543"/>
            <a:ext cx="538337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BE47A-5A06-4050-920C-07C868D9FA8C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OCSP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在线证书状态协议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Online Certificate Status Protocol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OCSP</a:t>
            </a:r>
            <a:r>
              <a:rPr lang="zh-CN" altLang="en-US" dirty="0">
                <a:ea typeface="宋体" pitchFamily="2" charset="-122"/>
              </a:rPr>
              <a:t>不是</a:t>
            </a:r>
            <a:r>
              <a:rPr lang="en-US" altLang="zh-CN" dirty="0">
                <a:ea typeface="宋体" pitchFamily="2" charset="-122"/>
              </a:rPr>
              <a:t>ITU-T</a:t>
            </a:r>
            <a:r>
              <a:rPr lang="zh-CN" altLang="en-US" dirty="0">
                <a:ea typeface="宋体" pitchFamily="2" charset="-122"/>
              </a:rPr>
              <a:t>的标准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ea typeface="宋体" pitchFamily="2" charset="-122"/>
              </a:rPr>
              <a:t>IETF-PKIX</a:t>
            </a:r>
            <a:r>
              <a:rPr lang="zh-CN" altLang="en-US" dirty="0">
                <a:ea typeface="宋体" pitchFamily="2" charset="-122"/>
              </a:rPr>
              <a:t>的标准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RFC 6960: X.509 Internet Public Key Infrastructure </a:t>
            </a:r>
            <a:r>
              <a:rPr lang="it-IT" altLang="zh-CN" dirty="0">
                <a:ea typeface="宋体" pitchFamily="2" charset="-122"/>
              </a:rPr>
              <a:t>Online Certificate Status Protocol – OCSP</a:t>
            </a:r>
            <a:endParaRPr lang="it-IT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证书对</a:t>
            </a:r>
            <a:r>
              <a:rPr lang="en-US" altLang="zh-CN" dirty="0">
                <a:ea typeface="宋体" pitchFamily="2" charset="-122"/>
              </a:rPr>
              <a:t>OCSP</a:t>
            </a:r>
            <a:r>
              <a:rPr lang="zh-CN" altLang="en-US" dirty="0">
                <a:ea typeface="宋体" pitchFamily="2" charset="-122"/>
              </a:rPr>
              <a:t>的支持应该在证书中的</a:t>
            </a:r>
            <a:r>
              <a:rPr lang="en-US" altLang="zh-CN" dirty="0">
                <a:ea typeface="宋体" pitchFamily="2" charset="-122"/>
              </a:rPr>
              <a:t>authority information access extension</a:t>
            </a:r>
            <a:r>
              <a:rPr lang="zh-CN" altLang="en-US" dirty="0">
                <a:ea typeface="宋体" pitchFamily="2" charset="-122"/>
              </a:rPr>
              <a:t>中给出</a:t>
            </a:r>
            <a:endParaRPr lang="it-IT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51032-73CE-488C-B5CA-97D952ADA70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CRL</a:t>
            </a:r>
            <a:r>
              <a:rPr lang="zh-CN" altLang="en-US">
                <a:ea typeface="宋体" pitchFamily="2" charset="-122"/>
              </a:rPr>
              <a:t>的问题－</a:t>
            </a:r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的由来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a typeface="宋体" pitchFamily="2" charset="-122"/>
              </a:rPr>
              <a:t>尽管我们可以对</a:t>
            </a: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文件一再拆分，但是，不应该是太小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ea typeface="宋体" pitchFamily="2" charset="-122"/>
              </a:rPr>
              <a:t>否则，也会要求</a:t>
            </a:r>
            <a:r>
              <a:rPr lang="en-US" altLang="zh-CN" sz="2400" dirty="0">
                <a:ea typeface="宋体" pitchFamily="2" charset="-122"/>
              </a:rPr>
              <a:t>CA/CRL Issuer</a:t>
            </a:r>
            <a:r>
              <a:rPr lang="zh-CN" altLang="en-US" sz="2400" dirty="0">
                <a:ea typeface="宋体" pitchFamily="2" charset="-122"/>
              </a:rPr>
              <a:t>每次更新要签发大量的</a:t>
            </a:r>
            <a:r>
              <a:rPr lang="en-US" altLang="zh-CN" sz="2400" dirty="0">
                <a:ea typeface="宋体" pitchFamily="2" charset="-122"/>
              </a:rPr>
              <a:t>CRL，</a:t>
            </a:r>
            <a:r>
              <a:rPr lang="zh-CN" altLang="en-US" sz="2400" dirty="0">
                <a:ea typeface="宋体" pitchFamily="2" charset="-122"/>
              </a:rPr>
              <a:t>工作量太大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ea typeface="宋体" pitchFamily="2" charset="-122"/>
              </a:rPr>
              <a:t>CRL</a:t>
            </a:r>
            <a:r>
              <a:rPr lang="zh-CN" altLang="en-US" sz="2800" dirty="0">
                <a:ea typeface="宋体" pitchFamily="2" charset="-122"/>
              </a:rPr>
              <a:t>文件有可能比较大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ea typeface="宋体" pitchFamily="2" charset="-122"/>
              </a:rPr>
              <a:t>特别是对于某些类似于</a:t>
            </a:r>
            <a:r>
              <a:rPr lang="en-US" altLang="zh-CN" sz="2400" dirty="0">
                <a:ea typeface="宋体" pitchFamily="2" charset="-122"/>
              </a:rPr>
              <a:t>sensor/agent</a:t>
            </a:r>
            <a:r>
              <a:rPr lang="zh-CN" altLang="en-US" sz="2400" dirty="0">
                <a:ea typeface="宋体" pitchFamily="2" charset="-122"/>
              </a:rPr>
              <a:t>的小设备，不希望消耗太大的内存来存储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文件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ea typeface="宋体" pitchFamily="2" charset="-122"/>
              </a:rPr>
              <a:t>要求在线查询服务的方式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ea typeface="宋体" pitchFamily="2" charset="-122"/>
              </a:rPr>
              <a:t>另一方面，</a:t>
            </a:r>
            <a:r>
              <a:rPr lang="en-US" altLang="zh-CN" sz="2400" dirty="0">
                <a:ea typeface="宋体" pitchFamily="2" charset="-122"/>
              </a:rPr>
              <a:t>CRL</a:t>
            </a:r>
            <a:r>
              <a:rPr lang="zh-CN" altLang="en-US" sz="2400" dirty="0">
                <a:ea typeface="宋体" pitchFamily="2" charset="-122"/>
              </a:rPr>
              <a:t>的延迟性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ea typeface="宋体" pitchFamily="2" charset="-122"/>
              </a:rPr>
              <a:t>特定场合</a:t>
            </a:r>
            <a:r>
              <a:rPr lang="en-US" altLang="zh-CN" sz="2800" dirty="0">
                <a:ea typeface="宋体" pitchFamily="2" charset="-122"/>
              </a:rPr>
              <a:t>/</a:t>
            </a:r>
            <a:r>
              <a:rPr lang="zh-CN" altLang="en-US" sz="2800" dirty="0">
                <a:ea typeface="宋体" pitchFamily="2" charset="-122"/>
              </a:rPr>
              <a:t>应用环境的需求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30F77-13A8-48D9-AA2B-646548583BAF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的基本方式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的基本流程</a:t>
            </a:r>
            <a:endParaRPr lang="en-US" altLang="zh-CN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PKI User</a:t>
            </a:r>
            <a:r>
              <a:rPr lang="zh-CN" altLang="en-US">
                <a:ea typeface="宋体" pitchFamily="2" charset="-122"/>
              </a:rPr>
              <a:t>向服务器发出查询请求：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zh-CN" altLang="en-US">
                <a:ea typeface="宋体" pitchFamily="2" charset="-122"/>
              </a:rPr>
              <a:t>“序列号为896623的证书的状态是什么？”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en-US" altLang="zh-CN">
                <a:ea typeface="宋体" pitchFamily="2" charset="-122"/>
              </a:rPr>
              <a:t>OCSP</a:t>
            </a:r>
            <a:r>
              <a:rPr lang="zh-CN" altLang="en-US">
                <a:ea typeface="宋体" pitchFamily="2" charset="-122"/>
              </a:rPr>
              <a:t>服务器的响应可能是：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Good－</a:t>
            </a:r>
            <a:r>
              <a:rPr lang="zh-CN" altLang="en-US">
                <a:ea typeface="宋体" pitchFamily="2" charset="-122"/>
              </a:rPr>
              <a:t>正常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Revoked－</a:t>
            </a:r>
            <a:r>
              <a:rPr lang="zh-CN" altLang="en-US">
                <a:ea typeface="宋体" pitchFamily="2" charset="-122"/>
              </a:rPr>
              <a:t>被撤销</a:t>
            </a:r>
            <a:endParaRPr lang="zh-CN" altLang="en-US">
              <a:ea typeface="宋体" pitchFamily="2" charset="-122"/>
            </a:endParaRPr>
          </a:p>
          <a:p>
            <a:pPr lvl="2" eaLnBrk="1" hangingPunct="1"/>
            <a:r>
              <a:rPr lang="en-US" altLang="zh-CN">
                <a:ea typeface="宋体" pitchFamily="2" charset="-122"/>
              </a:rPr>
              <a:t>Unknown－</a:t>
            </a:r>
            <a:r>
              <a:rPr lang="zh-CN" altLang="en-US">
                <a:ea typeface="宋体" pitchFamily="2" charset="-122"/>
              </a:rPr>
              <a:t>未知（例如，内部数据库出错、服务器设备出错等等）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210A6-9A0E-4C15-9099-8F48D482C107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 Request</a:t>
            </a:r>
            <a:r>
              <a:rPr lang="zh-CN" altLang="en-US">
                <a:ea typeface="宋体" pitchFamily="2" charset="-122"/>
              </a:rPr>
              <a:t>消息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itchFamily="2" charset="-122"/>
              </a:rPr>
              <a:t>可能带有签名，只对某些用户提供服务</a:t>
            </a:r>
            <a:endParaRPr lang="zh-CN" altLang="en-US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ASN.1</a:t>
            </a:r>
            <a:r>
              <a:rPr lang="zh-CN" altLang="en-US" dirty="0">
                <a:ea typeface="宋体" pitchFamily="2" charset="-122"/>
              </a:rPr>
              <a:t>描述如下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8455" y="3212976"/>
            <a:ext cx="727280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OCSPRequest ::= SEQUENCE {</a:t>
            </a:r>
            <a:endParaRPr lang="fr-FR" altLang="zh-CN" sz="2000" dirty="0"/>
          </a:p>
          <a:p>
            <a:pPr marL="385445" lvl="2" indent="0" eaLnBrk="1" hangingPunct="1">
              <a:buNone/>
            </a:pPr>
            <a:r>
              <a:rPr lang="fr-FR" altLang="zh-CN" sz="2000" dirty="0"/>
              <a:t>      tbsRequest 		TBSRequest,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 optionalSignature    [0] 	EXPLICIT Signature OPTIONAL }</a:t>
            </a:r>
            <a:endParaRPr lang="fr-FR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958455" y="4533224"/>
            <a:ext cx="7272808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84175" lvl="2" indent="0" eaLnBrk="1" hangingPunct="1">
              <a:buNone/>
            </a:pPr>
            <a:r>
              <a:rPr lang="zh-CN" altLang="zh-CN" sz="2000" dirty="0"/>
              <a:t>Signature ::= SEQUENCE { 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	</a:t>
            </a:r>
            <a:r>
              <a:rPr lang="zh-CN" altLang="zh-CN" sz="2000" dirty="0"/>
              <a:t>signatureAlgorithm </a:t>
            </a:r>
            <a:r>
              <a:rPr lang="en-US" altLang="zh-CN" sz="2000" dirty="0"/>
              <a:t>	</a:t>
            </a:r>
            <a:r>
              <a:rPr lang="zh-CN" altLang="zh-CN" sz="2000" dirty="0"/>
              <a:t>AlgorithmIdentifier, 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	</a:t>
            </a:r>
            <a:r>
              <a:rPr lang="zh-CN" altLang="zh-CN" sz="2000" dirty="0"/>
              <a:t>signature </a:t>
            </a:r>
            <a:r>
              <a:rPr lang="en-US" altLang="zh-CN" sz="2000" dirty="0"/>
              <a:t>		</a:t>
            </a:r>
            <a:r>
              <a:rPr lang="zh-CN" altLang="zh-CN" sz="2000" dirty="0"/>
              <a:t>BIT STRING, 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	</a:t>
            </a:r>
            <a:r>
              <a:rPr lang="zh-CN" altLang="zh-CN" sz="2000" dirty="0"/>
              <a:t>certs </a:t>
            </a:r>
            <a:r>
              <a:rPr lang="en-US" altLang="zh-CN" sz="2000" dirty="0"/>
              <a:t>		</a:t>
            </a:r>
            <a:r>
              <a:rPr lang="zh-CN" altLang="zh-CN" sz="2000" dirty="0"/>
              <a:t>[0] </a:t>
            </a:r>
            <a:r>
              <a:rPr lang="en-US" altLang="zh-CN" sz="2000" dirty="0"/>
              <a:t>	</a:t>
            </a:r>
            <a:r>
              <a:rPr lang="zh-CN" altLang="zh-CN" sz="2000" dirty="0"/>
              <a:t>EXPLICIT SEQUENCE OF </a:t>
            </a:r>
            <a:r>
              <a:rPr lang="en-US" altLang="zh-CN" sz="2000" dirty="0"/>
              <a:t>   </a:t>
            </a:r>
            <a:endParaRPr lang="en-US" altLang="zh-CN" sz="2000" dirty="0"/>
          </a:p>
          <a:p>
            <a:pPr marL="384175" lvl="2" indent="0" eaLnBrk="1" hangingPunct="1">
              <a:buNone/>
            </a:pPr>
            <a:r>
              <a:rPr lang="en-US" altLang="zh-CN" sz="2000" dirty="0"/>
              <a:t>                                                         </a:t>
            </a:r>
            <a:r>
              <a:rPr lang="zh-CN" altLang="zh-CN" sz="2000" dirty="0"/>
              <a:t>Certificate OPTIONAL}</a:t>
            </a:r>
            <a:endParaRPr lang="fr-FR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EFCD1-DD8F-4096-A112-951CB8BCE43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其他的各种检查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还需要进行证书扩展方面的检查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路径长度限制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密钥用途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证书策略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命名限制等等</a:t>
            </a:r>
            <a:endParaRPr lang="zh-CN" altLang="en-US">
              <a:ea typeface="宋体" pitchFamily="2" charset="-122"/>
            </a:endParaRPr>
          </a:p>
          <a:p>
            <a:pPr eaLnBrk="1" hangingPunct="1"/>
            <a:r>
              <a:rPr lang="zh-CN" altLang="en-US">
                <a:ea typeface="宋体" pitchFamily="2" charset="-122"/>
              </a:rPr>
              <a:t>应用系统才能使用证书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看似简单的</a:t>
            </a:r>
            <a:r>
              <a:rPr lang="en-US" altLang="zh-CN">
                <a:ea typeface="宋体" pitchFamily="2" charset="-122"/>
              </a:rPr>
              <a:t>PKI，</a:t>
            </a:r>
            <a:r>
              <a:rPr lang="zh-CN" altLang="en-US">
                <a:ea typeface="宋体" pitchFamily="2" charset="-122"/>
              </a:rPr>
              <a:t>用起来也比较麻烦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054725"/>
            <a:ext cx="1905000" cy="457200"/>
          </a:xfrm>
          <a:noFill/>
        </p:spPr>
        <p:txBody>
          <a:bodyPr/>
          <a:lstStyle/>
          <a:p>
            <a:fld id="{1FB739DE-7DF5-4394-9E3C-1C1F270DBB14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0006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TBSRequest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3990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查询的信息</a:t>
            </a:r>
            <a:endParaRPr lang="zh-CN" altLang="en-US"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ea typeface="宋体" pitchFamily="2" charset="-122"/>
              </a:rPr>
              <a:t>主要内容是多个</a:t>
            </a:r>
            <a:r>
              <a:rPr lang="en-US" altLang="zh-CN">
                <a:ea typeface="宋体" pitchFamily="2" charset="-122"/>
              </a:rPr>
              <a:t>CertID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3056565"/>
            <a:ext cx="7859216" cy="3477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TBSRequest ::= SEQUENCE {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version                    	[0] 	EXPLICIT Version DEFAULT v1,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requestorName     	[1]	EXPLICIT GeneralName OPTIONAL,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requestList 		SEQUENCE OF Request,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requestExtensions 	[2] 	EXPLICIT Extensions OPTIONAL }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Version ::= INTEGER { v1(0) }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>
                <a:solidFill>
                  <a:srgbClr val="0070C0"/>
                </a:solidFill>
              </a:rPr>
              <a:t>Request ::= SEQUENCE </a:t>
            </a:r>
            <a:r>
              <a:rPr lang="fr-FR" altLang="zh-CN" sz="2000" dirty="0"/>
              <a:t>{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reqCert 			CertID,</a:t>
            </a:r>
            <a:endParaRPr lang="fr-FR" altLang="zh-CN" sz="2000" dirty="0"/>
          </a:p>
          <a:p>
            <a:pPr marL="384175" lvl="2" indent="0" eaLnBrk="1" hangingPunct="1">
              <a:buNone/>
            </a:pPr>
            <a:r>
              <a:rPr lang="fr-FR" altLang="zh-CN" sz="2000" dirty="0"/>
              <a:t>     singleRequestExtensions [0] 	EXPLICIT Extensions OPTIONAL }</a:t>
            </a:r>
            <a:endParaRPr lang="fr-FR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CertID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包含哪些信息？</a:t>
            </a:r>
            <a:endParaRPr lang="en-US" altLang="zh-CN" dirty="0"/>
          </a:p>
          <a:p>
            <a:pPr lvl="1"/>
            <a:r>
              <a:rPr lang="zh-CN" altLang="en-US" dirty="0"/>
              <a:t>证书颁发者名称</a:t>
            </a:r>
            <a:endParaRPr lang="en-US" altLang="zh-CN" dirty="0"/>
          </a:p>
          <a:p>
            <a:pPr lvl="1"/>
            <a:r>
              <a:rPr lang="zh-CN" altLang="en-US" dirty="0"/>
              <a:t>证书颁发者的公钥信息</a:t>
            </a:r>
            <a:endParaRPr lang="en-US" altLang="zh-CN" dirty="0"/>
          </a:p>
          <a:p>
            <a:pPr lvl="1"/>
            <a:r>
              <a:rPr lang="zh-CN" altLang="en-US" dirty="0"/>
              <a:t>证书序列号</a:t>
            </a:r>
            <a:r>
              <a:rPr lang="en-US" altLang="zh-CN" sz="1800" kern="0" dirty="0">
                <a:solidFill>
                  <a:srgbClr val="000000"/>
                </a:solidFill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charset="-122"/>
              </a:rPr>
              <a:t>in the certificate being checked </a:t>
            </a:r>
            <a:r>
              <a:rPr lang="en-US" altLang="zh-CN" sz="1800" dirty="0">
                <a:solidFill>
                  <a:srgbClr val="000000"/>
                </a:solidFill>
                <a:latin typeface="Arial Unicode MS" panose="020B0604020202020204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Arial Unicode MS" panose="020B060402020202020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8AA7F-A9F1-457C-90D4-33A6E9E771BC}" type="slidenum">
              <a:rPr lang="zh-CN" altLang="en-US" smtClean="0"/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275856" y="2319263"/>
            <a:ext cx="5950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</a:rPr>
              <a:t>—— 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ea typeface="+mn-ea"/>
              </a:rPr>
              <a:t>DN</a:t>
            </a:r>
            <a:r>
              <a:rPr lang="zh-CN" altLang="en-US" kern="0" dirty="0">
                <a:solidFill>
                  <a:srgbClr val="000000"/>
                </a:solidFill>
                <a:latin typeface="+mn-lt"/>
                <a:ea typeface="+mn-ea"/>
              </a:rPr>
              <a:t>的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ea typeface="+mn-ea"/>
              </a:rPr>
              <a:t>HASH</a:t>
            </a:r>
            <a:r>
              <a:rPr lang="zh-CN" altLang="en-US" kern="0" dirty="0">
                <a:solidFill>
                  <a:srgbClr val="000000"/>
                </a:solidFill>
                <a:latin typeface="+mn-lt"/>
                <a:ea typeface="+mn-ea"/>
              </a:rPr>
              <a:t>值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Arial Unicode MS" panose="020B0604020202020204" charset="-122"/>
              </a:rPr>
              <a:t>in the certificate being checked </a:t>
            </a:r>
            <a:r>
              <a:rPr lang="en-US" altLang="zh-CN" sz="1800" dirty="0">
                <a:solidFill>
                  <a:srgbClr val="000000"/>
                </a:solidFill>
                <a:latin typeface="Arial Unicode MS" panose="020B0604020202020204" charset="-122"/>
              </a:rPr>
              <a:t>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7904" y="2787770"/>
            <a:ext cx="504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 </a:t>
            </a:r>
            <a:r>
              <a:rPr lang="en-US" altLang="zh-CN" kern="0" dirty="0">
                <a:solidFill>
                  <a:srgbClr val="000000"/>
                </a:solidFill>
              </a:rPr>
              <a:t>——</a:t>
            </a:r>
            <a:r>
              <a:rPr lang="zh-CN" altLang="en-US" dirty="0"/>
              <a:t>公钥的</a:t>
            </a:r>
            <a:r>
              <a:rPr lang="en-US" altLang="zh-CN" dirty="0">
                <a:latin typeface="+mn-lt"/>
              </a:rPr>
              <a:t>HASH</a:t>
            </a:r>
            <a:r>
              <a:rPr lang="zh-CN" altLang="en-US" dirty="0"/>
              <a:t>值</a:t>
            </a:r>
            <a:r>
              <a:rPr lang="en-US" altLang="zh-CN" sz="1800" dirty="0"/>
              <a:t>(in issuer’s cert)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364643" y="4227478"/>
            <a:ext cx="8460432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CertID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hashAlgorithm 		AlgorithmIdentifier,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issuerNameHash 		OCTET STRING, -- Hash of issuer’s DN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issuerKeyHash 		OCTET STRING, -- Hash of issuer’s public key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serialNumber 		CertificateSerialNumber }</a:t>
            </a:r>
            <a:endParaRPr lang="fr-FR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63714-AB57-4532-9A2D-1C9F203960DE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OCSP Response</a:t>
            </a:r>
            <a:r>
              <a:rPr lang="zh-CN" altLang="en-US">
                <a:ea typeface="宋体" pitchFamily="2" charset="-122"/>
              </a:rPr>
              <a:t>消息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必须带有签名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可能会有替换攻击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zh-CN" altLang="en-US" sz="2800" dirty="0">
                <a:ea typeface="宋体" pitchFamily="2" charset="-122"/>
              </a:rPr>
              <a:t>必须带有有效时间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重放攻击</a:t>
            </a:r>
            <a:endParaRPr lang="zh-CN" altLang="en-US" sz="2400" dirty="0">
              <a:ea typeface="宋体" pitchFamily="2" charset="-122"/>
            </a:endParaRP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OCSP</a:t>
            </a:r>
            <a:r>
              <a:rPr lang="zh-CN" altLang="en-US" sz="2800" dirty="0">
                <a:ea typeface="宋体" pitchFamily="2" charset="-122"/>
              </a:rPr>
              <a:t>服务器必须有自己的证书</a:t>
            </a:r>
            <a:endParaRPr lang="zh-CN" altLang="en-US" sz="2800" dirty="0">
              <a:ea typeface="宋体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itchFamily="2" charset="-122"/>
              </a:rPr>
              <a:t>又一次进入循环</a:t>
            </a:r>
            <a:endParaRPr lang="zh-CN" altLang="en-US" sz="24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验证</a:t>
            </a:r>
            <a:r>
              <a:rPr lang="en-US" altLang="zh-CN" sz="2000" dirty="0">
                <a:ea typeface="宋体" pitchFamily="2" charset="-122"/>
              </a:rPr>
              <a:t>OCSP</a:t>
            </a:r>
            <a:r>
              <a:rPr lang="zh-CN" altLang="en-US" sz="2000" dirty="0">
                <a:ea typeface="宋体" pitchFamily="2" charset="-122"/>
              </a:rPr>
              <a:t>服务器的证书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……</a:t>
            </a:r>
            <a:endParaRPr lang="zh-CN" altLang="en-US" sz="2000" dirty="0">
              <a:ea typeface="宋体" pitchFamily="2" charset="-122"/>
            </a:endParaRPr>
          </a:p>
          <a:p>
            <a:pPr lvl="2" eaLnBrk="1" hangingPunct="1"/>
            <a:r>
              <a:rPr lang="zh-CN" altLang="en-US" sz="2000" dirty="0">
                <a:ea typeface="宋体" pitchFamily="2" charset="-122"/>
              </a:rPr>
              <a:t>仍然会需要1个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文件，但是该</a:t>
            </a:r>
            <a:r>
              <a:rPr lang="en-US" altLang="zh-CN" sz="2000" dirty="0">
                <a:ea typeface="宋体" pitchFamily="2" charset="-122"/>
              </a:rPr>
              <a:t>CRL</a:t>
            </a:r>
            <a:r>
              <a:rPr lang="zh-CN" altLang="en-US" sz="2000" dirty="0">
                <a:ea typeface="宋体" pitchFamily="2" charset="-122"/>
              </a:rPr>
              <a:t>文件会很小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211960" y="1845734"/>
            <a:ext cx="4752528" cy="17235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The key that signs a certificate's status information need not be the same key that signed the certificate.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 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 certificate's issuer MUST do one of the following: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    -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sign the OCSP responses itself, or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charset="-122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Arial Unicode MS" panose="020B0604020202020204" charset="-122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</a:rPr>
              <a:t>- explicitly designate this authority to another entity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OCSP Response</a:t>
            </a:r>
            <a:r>
              <a:rPr lang="zh-CN" altLang="en-US" dirty="0">
                <a:ea typeface="宋体" pitchFamily="2" charset="-122"/>
              </a:rPr>
              <a:t>消息格式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772816"/>
            <a:ext cx="7543801" cy="402336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由</a:t>
            </a:r>
            <a:r>
              <a:rPr lang="en-US" altLang="zh-CN" dirty="0">
                <a:ea typeface="宋体" pitchFamily="2" charset="-122"/>
              </a:rPr>
              <a:t>Status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 err="1">
                <a:ea typeface="宋体" pitchFamily="2" charset="-122"/>
              </a:rPr>
              <a:t>ResponseBytes</a:t>
            </a:r>
            <a:r>
              <a:rPr lang="zh-CN" altLang="en-US" dirty="0">
                <a:ea typeface="宋体" pitchFamily="2" charset="-122"/>
              </a:rPr>
              <a:t>组成</a:t>
            </a:r>
            <a:endParaRPr lang="zh-CN" altLang="en-US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Status</a:t>
            </a:r>
            <a:endParaRPr lang="zh-CN" altLang="en-US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正确/请求消息格式错/服务器出错/请重试/请求信息必须签名/请求者没有权限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47706" y="2269321"/>
            <a:ext cx="770485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OCSPResponse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responseStatus 		OCSPResponseStatus,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responseBytes 	[0]	EXPLICIT ResponseBytes OPTIONAL }</a:t>
            </a:r>
            <a:endParaRPr lang="fr-FR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822959" y="4303455"/>
            <a:ext cx="7704856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OCSPResponseStatus ::= ENUMERATED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successful 		(0), -- Response has valid confirmations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malformedRequest 	(1), -- Illegal confirmation request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internalError 	(2), -- Internal error in issuer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tryLater 		(3), -- Try again later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			       -- (4) is not used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sigRequired 	(5), -- Must sign the request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unauthorized 	(6) -- Request unauthorized }</a:t>
            </a:r>
            <a:endParaRPr lang="fr-FR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374F11-2BA7-4251-9EA7-97F7D5912670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>
                <a:ea typeface="宋体" pitchFamily="2" charset="-122"/>
              </a:rPr>
              <a:t>Status</a:t>
            </a:r>
            <a:r>
              <a:rPr lang="zh-CN" altLang="en-US">
                <a:ea typeface="宋体" pitchFamily="2" charset="-122"/>
              </a:rPr>
              <a:t>等于</a:t>
            </a:r>
            <a:r>
              <a:rPr lang="en-US" altLang="zh-CN">
                <a:ea typeface="宋体" pitchFamily="2" charset="-122"/>
              </a:rPr>
              <a:t>successfully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err="1">
                <a:ea typeface="宋体" pitchFamily="2" charset="-122"/>
              </a:rPr>
              <a:t>ResponseBytes</a:t>
            </a:r>
            <a:r>
              <a:rPr lang="zh-CN" altLang="en-US" dirty="0">
                <a:ea typeface="宋体" pitchFamily="2" charset="-122"/>
              </a:rPr>
              <a:t>中包含信息如下：</a:t>
            </a:r>
            <a:endParaRPr lang="zh-CN" altLang="en-US" dirty="0">
              <a:ea typeface="宋体" pitchFamily="2" charset="-122"/>
            </a:endParaRPr>
          </a:p>
          <a:p>
            <a:pPr lvl="1"/>
            <a:endParaRPr lang="fr-FR" altLang="zh-CN" dirty="0"/>
          </a:p>
          <a:p>
            <a:pPr lvl="1"/>
            <a:endParaRPr lang="fr-FR" altLang="zh-CN" dirty="0"/>
          </a:p>
          <a:p>
            <a:pPr lvl="1"/>
            <a:endParaRPr lang="fr-FR" altLang="zh-CN" sz="2200" dirty="0"/>
          </a:p>
          <a:p>
            <a:pPr lvl="1"/>
            <a:r>
              <a:rPr lang="fr-FR" altLang="zh-CN" dirty="0"/>
              <a:t>responseType</a:t>
            </a:r>
            <a:endParaRPr lang="fr-FR" altLang="zh-CN" dirty="0"/>
          </a:p>
          <a:p>
            <a:pPr lvl="2"/>
            <a:r>
              <a:rPr lang="en-US" altLang="zh-CN" dirty="0">
                <a:ea typeface="宋体" pitchFamily="2" charset="-122"/>
              </a:rPr>
              <a:t>For a basic OCSP responder, </a:t>
            </a:r>
            <a:r>
              <a:rPr lang="en-US" altLang="zh-CN" dirty="0" err="1">
                <a:ea typeface="宋体" pitchFamily="2" charset="-122"/>
              </a:rPr>
              <a:t>responseType</a:t>
            </a:r>
            <a:r>
              <a:rPr lang="en-US" altLang="zh-CN" dirty="0">
                <a:ea typeface="宋体" pitchFamily="2" charset="-122"/>
              </a:rPr>
              <a:t> will be </a:t>
            </a:r>
            <a:r>
              <a:rPr lang="en-US" altLang="zh-CN" b="1" dirty="0">
                <a:ea typeface="宋体" pitchFamily="2" charset="-122"/>
              </a:rPr>
              <a:t>id-</a:t>
            </a:r>
            <a:r>
              <a:rPr lang="en-US" altLang="zh-CN" b="1" dirty="0" err="1">
                <a:ea typeface="宋体" pitchFamily="2" charset="-122"/>
              </a:rPr>
              <a:t>pkix</a:t>
            </a:r>
            <a:r>
              <a:rPr lang="en-US" altLang="zh-CN" b="1" dirty="0">
                <a:ea typeface="宋体" pitchFamily="2" charset="-122"/>
              </a:rPr>
              <a:t>-</a:t>
            </a:r>
            <a:r>
              <a:rPr lang="en-US" altLang="zh-CN" b="1" dirty="0" err="1">
                <a:ea typeface="宋体" pitchFamily="2" charset="-122"/>
              </a:rPr>
              <a:t>ocsp</a:t>
            </a:r>
            <a:r>
              <a:rPr lang="en-US" altLang="zh-CN" b="1" dirty="0">
                <a:ea typeface="宋体" pitchFamily="2" charset="-122"/>
              </a:rPr>
              <a:t>-basic</a:t>
            </a:r>
            <a:r>
              <a:rPr lang="en-US" altLang="zh-CN" dirty="0">
                <a:ea typeface="宋体" pitchFamily="2" charset="-122"/>
              </a:rPr>
              <a:t> (</a:t>
            </a:r>
            <a:r>
              <a:rPr lang="zh-CN" altLang="en-US" dirty="0">
                <a:ea typeface="宋体" pitchFamily="2" charset="-122"/>
              </a:rPr>
              <a:t>1.3.6.1.5.5.7.48.1.1</a:t>
            </a:r>
            <a:r>
              <a:rPr lang="en-US" altLang="zh-CN" dirty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OCSP responders SHALL be capable of producing responses of the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 id-</a:t>
            </a:r>
            <a:r>
              <a:rPr lang="en-US" altLang="zh-CN" dirty="0" err="1">
                <a:ea typeface="宋体" pitchFamily="2" charset="-122"/>
              </a:rPr>
              <a:t>pkix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en-US" altLang="zh-CN" dirty="0" err="1">
                <a:ea typeface="宋体" pitchFamily="2" charset="-122"/>
              </a:rPr>
              <a:t>ocsp</a:t>
            </a:r>
            <a:r>
              <a:rPr lang="en-US" altLang="zh-CN" dirty="0">
                <a:ea typeface="宋体" pitchFamily="2" charset="-122"/>
              </a:rPr>
              <a:t>-basic response type. 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OCSP clients  SHALL be capable of receiving and processing responses of the  id-</a:t>
            </a:r>
            <a:r>
              <a:rPr lang="en-US" altLang="zh-CN" dirty="0" err="1">
                <a:ea typeface="宋体" pitchFamily="2" charset="-122"/>
              </a:rPr>
              <a:t>pkix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en-US" altLang="zh-CN" dirty="0" err="1">
                <a:ea typeface="宋体" pitchFamily="2" charset="-122"/>
              </a:rPr>
              <a:t>ocsp</a:t>
            </a:r>
            <a:r>
              <a:rPr lang="en-US" altLang="zh-CN" dirty="0">
                <a:ea typeface="宋体" pitchFamily="2" charset="-122"/>
              </a:rPr>
              <a:t>-basic response type.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/>
              <a:t>r</a:t>
            </a:r>
            <a:r>
              <a:rPr lang="fr-FR" altLang="zh-CN" dirty="0"/>
              <a:t>esponse</a:t>
            </a:r>
            <a:endParaRPr lang="fr-FR" altLang="zh-CN" dirty="0"/>
          </a:p>
          <a:p>
            <a:pPr lvl="2"/>
            <a:r>
              <a:rPr lang="zh-CN" altLang="en-US" dirty="0"/>
              <a:t>与</a:t>
            </a:r>
            <a:r>
              <a:rPr lang="fr-FR" altLang="zh-CN" dirty="0"/>
              <a:t>responseType</a:t>
            </a:r>
            <a:r>
              <a:rPr lang="zh-CN" altLang="en-US" dirty="0"/>
              <a:t>相应的</a:t>
            </a:r>
            <a:r>
              <a:rPr lang="en-US" altLang="zh-CN" dirty="0"/>
              <a:t>response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endParaRPr lang="en-US" altLang="zh-CN" dirty="0"/>
          </a:p>
          <a:p>
            <a:pPr lvl="2"/>
            <a:r>
              <a:rPr lang="en-US" altLang="zh-CN" dirty="0"/>
              <a:t>For </a:t>
            </a:r>
            <a:r>
              <a:rPr lang="en-US" altLang="zh-CN" dirty="0">
                <a:ea typeface="宋体" pitchFamily="2" charset="-122"/>
              </a:rPr>
              <a:t>id-</a:t>
            </a:r>
            <a:r>
              <a:rPr lang="en-US" altLang="zh-CN" dirty="0" err="1">
                <a:ea typeface="宋体" pitchFamily="2" charset="-122"/>
              </a:rPr>
              <a:t>pkix</a:t>
            </a:r>
            <a:r>
              <a:rPr lang="en-US" altLang="zh-CN" dirty="0">
                <a:ea typeface="宋体" pitchFamily="2" charset="-122"/>
              </a:rPr>
              <a:t>-</a:t>
            </a:r>
            <a:r>
              <a:rPr lang="en-US" altLang="zh-CN" dirty="0" err="1">
                <a:ea typeface="宋体" pitchFamily="2" charset="-122"/>
              </a:rPr>
              <a:t>ocsp</a:t>
            </a:r>
            <a:r>
              <a:rPr lang="en-US" altLang="zh-CN" dirty="0">
                <a:ea typeface="宋体" pitchFamily="2" charset="-122"/>
              </a:rPr>
              <a:t>-basic type, the response shall be </a:t>
            </a:r>
            <a:r>
              <a:rPr lang="en-US" altLang="zh-CN" b="1" dirty="0" err="1">
                <a:ea typeface="宋体" pitchFamily="2" charset="-122"/>
              </a:rPr>
              <a:t>BasicOCSPResponse</a:t>
            </a:r>
            <a:r>
              <a:rPr lang="en-US" altLang="zh-CN" dirty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lvl="2"/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52777" y="2204864"/>
            <a:ext cx="6070336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ResponseBytes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responseType 		OBJECT IDENTIFIER,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 			OCTET STRING }       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8DAE5-70A9-4058-89B2-064155686CB1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BasicOCSPResponse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itchFamily="2" charset="-122"/>
              </a:rPr>
              <a:t>最基本的</a:t>
            </a:r>
            <a:r>
              <a:rPr lang="en-US" altLang="zh-CN" sz="2800" dirty="0">
                <a:ea typeface="宋体" pitchFamily="2" charset="-122"/>
              </a:rPr>
              <a:t>OCSP</a:t>
            </a:r>
            <a:r>
              <a:rPr lang="zh-CN" altLang="en-US" sz="2800" dirty="0">
                <a:ea typeface="宋体" pitchFamily="2" charset="-122"/>
              </a:rPr>
              <a:t>响应信息</a:t>
            </a:r>
            <a:endParaRPr lang="en-US" altLang="zh-CN" sz="2800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OCSP</a:t>
            </a:r>
            <a:r>
              <a:rPr lang="zh-CN" altLang="en-US" dirty="0">
                <a:ea typeface="宋体" pitchFamily="2" charset="-122"/>
              </a:rPr>
              <a:t>服务器对响应</a:t>
            </a:r>
            <a:r>
              <a:rPr lang="zh-CN" altLang="en-US" sz="2400" dirty="0">
                <a:ea typeface="宋体" pitchFamily="2" charset="-122"/>
              </a:rPr>
              <a:t>进行签名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58" y="3429000"/>
            <a:ext cx="8689601" cy="1631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BasicOCSPResponse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tbsResponseData 		ResponseData,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signatureAlgorithm 		AlgorithmIdentifier,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signature 			BIT STRING,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certs		 [0] 	EXPLICIT SEQUENCE OF Certificate OPTIONAL }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zh-CN" sz="4000" dirty="0"/>
              <a:t>BasicOCSPResponse</a:t>
            </a:r>
            <a:r>
              <a:rPr lang="zh-CN" altLang="en-US" sz="4000" dirty="0"/>
              <a:t>的</a:t>
            </a:r>
            <a:r>
              <a:rPr lang="fr-FR" altLang="zh-CN" sz="4000" dirty="0"/>
              <a:t>ResponseData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ResponseData</a:t>
            </a:r>
            <a:r>
              <a:rPr lang="zh-CN" altLang="en-US" dirty="0"/>
              <a:t>中主要包括如下信息</a:t>
            </a:r>
            <a:endParaRPr lang="en-US" altLang="zh-CN" dirty="0"/>
          </a:p>
          <a:p>
            <a:pPr lvl="1"/>
            <a:r>
              <a:rPr lang="zh-CN" altLang="en-US" dirty="0"/>
              <a:t>证书状态信息位于</a:t>
            </a:r>
            <a:r>
              <a:rPr lang="fr-FR" altLang="zh-CN" dirty="0"/>
              <a:t>SingleResponse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22959" y="2924944"/>
            <a:ext cx="7429969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ResponseData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version 		[0] 	EXPLICIT Version DEFAULT v1,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responderID 		ResponderID,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producedAt 		GeneralizedTime,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responses 			SEQUENCE OF SingleResponse,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responseExtensions	[1] 	EXPLICIT Extensions OPTIONAL }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en-US" altLang="zh-CN" sz="2000" dirty="0" err="1"/>
              <a:t>ResponderID</a:t>
            </a:r>
            <a:r>
              <a:rPr lang="en-US" altLang="zh-CN" sz="2000" dirty="0"/>
              <a:t> ::= CHOICE {</a:t>
            </a:r>
            <a:endParaRPr lang="en-US" altLang="zh-CN" sz="2000" dirty="0"/>
          </a:p>
          <a:p>
            <a:pPr marL="201295" lvl="2" indent="0" eaLnBrk="1" hangingPunct="1">
              <a:buNone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byName</a:t>
            </a:r>
            <a:r>
              <a:rPr lang="en-US" altLang="zh-CN" sz="2000" dirty="0"/>
              <a:t> 		[1]   	Name,</a:t>
            </a:r>
            <a:endParaRPr lang="en-US" altLang="zh-CN" sz="2000" dirty="0"/>
          </a:p>
          <a:p>
            <a:pPr marL="201295" lvl="2" indent="0" eaLnBrk="1" hangingPunct="1">
              <a:buNone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byKey</a:t>
            </a:r>
            <a:r>
              <a:rPr lang="en-US" altLang="zh-CN" sz="2000" dirty="0"/>
              <a:t> 		[2] 	</a:t>
            </a:r>
            <a:r>
              <a:rPr lang="en-US" altLang="zh-CN" sz="2000" dirty="0" err="1"/>
              <a:t>KeyHash</a:t>
            </a:r>
            <a:r>
              <a:rPr lang="en-US" altLang="zh-CN" sz="2000" dirty="0"/>
              <a:t> }</a:t>
            </a:r>
            <a:endParaRPr lang="en-US" altLang="zh-CN" sz="2000" dirty="0"/>
          </a:p>
          <a:p>
            <a:pPr marL="201295" lvl="2" indent="0"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KeyHash</a:t>
            </a:r>
            <a:r>
              <a:rPr lang="en-US" altLang="zh-CN" sz="2000" dirty="0"/>
              <a:t> ::= OCTET STRING -- Hash of responder’s public key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防重放攻击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itchFamily="2" charset="-122"/>
              </a:rPr>
              <a:t>时间戳</a:t>
            </a:r>
            <a:r>
              <a:rPr lang="en-US" altLang="zh-CN" dirty="0" err="1">
                <a:ea typeface="宋体" pitchFamily="2" charset="-122"/>
              </a:rPr>
              <a:t>produceAt</a:t>
            </a:r>
            <a:r>
              <a:rPr lang="zh-CN" altLang="en-US" dirty="0">
                <a:ea typeface="宋体" pitchFamily="2" charset="-122"/>
              </a:rPr>
              <a:t>防重放</a:t>
            </a:r>
            <a:endParaRPr lang="zh-CN" altLang="en-US" dirty="0">
              <a:ea typeface="宋体" pitchFamily="2" charset="-122"/>
            </a:endParaRPr>
          </a:p>
          <a:p>
            <a:pPr lvl="1"/>
            <a:r>
              <a:rPr lang="en-US" altLang="zh-CN" dirty="0"/>
              <a:t>The time at which the OCSP responder signed this response.</a:t>
            </a:r>
            <a:r>
              <a:rPr lang="zh-CN" altLang="en-US" dirty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如果</a:t>
            </a:r>
            <a:r>
              <a:rPr lang="en-US" altLang="zh-CN" dirty="0">
                <a:ea typeface="宋体" pitchFamily="2" charset="-122"/>
              </a:rPr>
              <a:t>Client</a:t>
            </a:r>
            <a:r>
              <a:rPr lang="zh-CN" altLang="en-US" dirty="0">
                <a:ea typeface="宋体" pitchFamily="2" charset="-122"/>
              </a:rPr>
              <a:t>看到</a:t>
            </a:r>
            <a:r>
              <a:rPr lang="en-US" altLang="zh-CN" dirty="0" err="1">
                <a:ea typeface="宋体" pitchFamily="2" charset="-122"/>
              </a:rPr>
              <a:t>produceAt</a:t>
            </a:r>
            <a:r>
              <a:rPr lang="zh-CN" altLang="en-US" dirty="0">
                <a:ea typeface="宋体" pitchFamily="2" charset="-122"/>
              </a:rPr>
              <a:t>与当前时间相差太久，就可能是攻击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zh-CN" altLang="en-US" dirty="0">
                <a:ea typeface="宋体" pitchFamily="2" charset="-122"/>
              </a:rPr>
              <a:t>例如，重放以前的“</a:t>
            </a:r>
            <a:r>
              <a:rPr lang="en-US" altLang="zh-CN" dirty="0" err="1">
                <a:ea typeface="宋体" pitchFamily="2" charset="-122"/>
              </a:rPr>
              <a:t>certstatus</a:t>
            </a:r>
            <a:r>
              <a:rPr lang="en-US" altLang="zh-CN" dirty="0">
                <a:ea typeface="宋体" pitchFamily="2" charset="-122"/>
              </a:rPr>
              <a:t>=good”</a:t>
            </a:r>
            <a:r>
              <a:rPr lang="zh-CN" altLang="en-US" dirty="0">
                <a:ea typeface="宋体" pitchFamily="2" charset="-122"/>
              </a:rPr>
              <a:t>的签名消息</a:t>
            </a:r>
            <a:endParaRPr lang="zh-CN" altLang="en-US" dirty="0">
              <a:ea typeface="宋体" pitchFamily="2" charset="-122"/>
            </a:endParaRPr>
          </a:p>
          <a:p>
            <a:pPr lvl="2"/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7A136-A1F4-4BA7-A582-2F992F6BD73D}" type="slidenum">
              <a:rPr lang="zh-CN" altLang="en-US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5920" y="4437112"/>
            <a:ext cx="7560840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ResponseData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version 		[0] 	EXPLICIT Version DEFAULT v1,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responderID 		ResponderID,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</a:t>
            </a:r>
            <a:r>
              <a:rPr lang="fr-FR" altLang="zh-CN" sz="2000" dirty="0">
                <a:solidFill>
                  <a:srgbClr val="0070C0"/>
                </a:solidFill>
              </a:rPr>
              <a:t>producedAt 		GeneralizedTime,</a:t>
            </a:r>
            <a:endParaRPr lang="fr-FR" altLang="zh-CN" sz="2000" dirty="0">
              <a:solidFill>
                <a:srgbClr val="0070C0"/>
              </a:solidFill>
            </a:endParaRPr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responses 			SEQUENCE OF SingleResponse,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responseExtensions	[1] 	EXPLICIT Extensions OPTIONAL }</a:t>
            </a:r>
            <a:endParaRPr lang="fr-FR" altLang="zh-CN" sz="20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659665-BCE6-4C79-A84C-C0D865B5630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SingleResponse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ea typeface="宋体" pitchFamily="2" charset="-122"/>
              </a:rPr>
              <a:t>针对查询中的每一个证书，给出回应</a:t>
            </a:r>
            <a:endParaRPr lang="zh-CN" altLang="en-US" sz="2400" dirty="0">
              <a:ea typeface="宋体" pitchFamily="2" charset="-122"/>
            </a:endParaRPr>
          </a:p>
          <a:p>
            <a:pPr lvl="1" eaLnBrk="1" hangingPunct="1"/>
            <a:r>
              <a:rPr lang="zh-CN" altLang="en-US" sz="2000" dirty="0">
                <a:ea typeface="宋体" pitchFamily="2" charset="-122"/>
              </a:rPr>
              <a:t>在</a:t>
            </a:r>
            <a:r>
              <a:rPr lang="en-US" altLang="zh-CN" sz="2000" dirty="0" err="1">
                <a:ea typeface="宋体" pitchFamily="2" charset="-122"/>
              </a:rPr>
              <a:t>CertStatus</a:t>
            </a:r>
            <a:r>
              <a:rPr lang="zh-CN" altLang="en-US" sz="2000" dirty="0">
                <a:ea typeface="宋体" pitchFamily="2" charset="-122"/>
              </a:rPr>
              <a:t>中，说明了证书的撤销状态</a:t>
            </a:r>
            <a:endParaRPr lang="zh-CN" altLang="en-US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 err="1">
                <a:ea typeface="宋体" pitchFamily="2" charset="-122"/>
              </a:rPr>
              <a:t>thisUpdate</a:t>
            </a:r>
            <a:r>
              <a:rPr lang="zh-CN" altLang="en-US" sz="2000" dirty="0">
                <a:ea typeface="宋体" pitchFamily="2" charset="-122"/>
              </a:rPr>
              <a:t>和</a:t>
            </a:r>
            <a:r>
              <a:rPr lang="en-US" altLang="zh-CN" sz="2000" dirty="0" err="1">
                <a:ea typeface="宋体" pitchFamily="2" charset="-122"/>
              </a:rPr>
              <a:t>nextUpdate</a:t>
            </a:r>
            <a:r>
              <a:rPr lang="zh-CN" altLang="en-US" sz="2000" dirty="0">
                <a:ea typeface="宋体" pitchFamily="2" charset="-122"/>
              </a:rPr>
              <a:t>是</a:t>
            </a:r>
            <a:r>
              <a:rPr lang="en-US" altLang="zh-CN" sz="2000" dirty="0">
                <a:ea typeface="宋体" pitchFamily="2" charset="-122"/>
              </a:rPr>
              <a:t>OCSP</a:t>
            </a:r>
            <a:r>
              <a:rPr lang="zh-CN" altLang="en-US" sz="2000" dirty="0">
                <a:ea typeface="宋体" pitchFamily="2" charset="-122"/>
              </a:rPr>
              <a:t>服务器的配置信息</a:t>
            </a:r>
            <a:endParaRPr lang="en-US" altLang="zh-CN" sz="2000" dirty="0">
              <a:ea typeface="宋体" pitchFamily="2" charset="-122"/>
            </a:endParaRP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err="1"/>
              <a:t>thisUpdate</a:t>
            </a:r>
            <a:r>
              <a:rPr lang="en-US" altLang="zh-CN" sz="1800" b="1" dirty="0"/>
              <a:t>:</a:t>
            </a:r>
            <a:r>
              <a:rPr lang="en-US" altLang="zh-CN" sz="1800" dirty="0"/>
              <a:t> The time at which the status being indicated is known to be correct </a:t>
            </a:r>
            <a:endParaRPr lang="en-US" altLang="zh-CN" sz="1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err="1"/>
              <a:t>nextUpdate</a:t>
            </a:r>
            <a:r>
              <a:rPr lang="en-US" altLang="zh-CN" sz="1800" b="1" dirty="0"/>
              <a:t>: </a:t>
            </a:r>
            <a:r>
              <a:rPr lang="en-US" altLang="zh-CN" sz="1800" dirty="0"/>
              <a:t>The time at or before which newer information will be available about the status of the certificate </a:t>
            </a:r>
            <a:endParaRPr lang="en-US" altLang="zh-CN" sz="1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Responses whose </a:t>
            </a:r>
            <a:r>
              <a:rPr lang="en-US" altLang="zh-CN" sz="1800" dirty="0" err="1">
                <a:solidFill>
                  <a:srgbClr val="0070C0"/>
                </a:solidFill>
              </a:rPr>
              <a:t>nextUpdate</a:t>
            </a:r>
            <a:r>
              <a:rPr lang="en-US" altLang="zh-CN" sz="1800" dirty="0">
                <a:solidFill>
                  <a:srgbClr val="0070C0"/>
                </a:solidFill>
              </a:rPr>
              <a:t> value is earlier than the local system </a:t>
            </a:r>
            <a:r>
              <a:rPr lang="en-US" altLang="zh-CN" sz="1800" dirty="0"/>
              <a:t>time value SHOULD be considered </a:t>
            </a:r>
            <a:r>
              <a:rPr lang="en-US" altLang="zh-CN" sz="1800" b="1" dirty="0">
                <a:solidFill>
                  <a:srgbClr val="0070C0"/>
                </a:solidFill>
              </a:rPr>
              <a:t>unreliable</a:t>
            </a:r>
            <a:r>
              <a:rPr lang="en-US" altLang="zh-CN" sz="1800" dirty="0"/>
              <a:t>. Responses whose </a:t>
            </a:r>
            <a:r>
              <a:rPr lang="en-US" altLang="zh-CN" sz="1800" dirty="0" err="1">
                <a:solidFill>
                  <a:srgbClr val="0070C0"/>
                </a:solidFill>
              </a:rPr>
              <a:t>thisUpdate</a:t>
            </a:r>
            <a:r>
              <a:rPr lang="en-US" altLang="zh-CN" sz="1800" dirty="0">
                <a:solidFill>
                  <a:srgbClr val="0070C0"/>
                </a:solidFill>
              </a:rPr>
              <a:t> time is later than the local system time </a:t>
            </a:r>
            <a:r>
              <a:rPr lang="en-US" altLang="zh-CN" sz="1800" dirty="0"/>
              <a:t>SHOULD be considered </a:t>
            </a:r>
            <a:r>
              <a:rPr lang="en-US" altLang="zh-CN" sz="1800" b="1" dirty="0">
                <a:solidFill>
                  <a:srgbClr val="0070C0"/>
                </a:solidFill>
              </a:rPr>
              <a:t>unreliable</a:t>
            </a:r>
            <a:r>
              <a:rPr lang="en-US" altLang="zh-CN" sz="1800" dirty="0"/>
              <a:t>. </a:t>
            </a:r>
            <a:endParaRPr lang="zh-CN" altLang="en-US" sz="1800" dirty="0"/>
          </a:p>
          <a:p>
            <a:pPr lvl="2"/>
            <a:endParaRPr lang="zh-CN" altLang="en-US" sz="18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110" y="5134303"/>
            <a:ext cx="785349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1800" dirty="0"/>
              <a:t>SingleResponse ::= SEQUENCE {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 certID 			CertID,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 certStatus 			CertStatus,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 thisUpdate 			GeneralizedTime,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 nextUpdate 		[0] 	EXPLICIT GeneralizedTime OPTIONAL,</a:t>
            </a:r>
            <a:endParaRPr lang="fr-FR" altLang="zh-CN" sz="1800" dirty="0"/>
          </a:p>
          <a:p>
            <a:pPr marL="201295" lvl="2" indent="0" eaLnBrk="1" hangingPunct="1">
              <a:buNone/>
            </a:pPr>
            <a:r>
              <a:rPr lang="fr-FR" altLang="zh-CN" sz="1800" dirty="0"/>
              <a:t>       singleExtensions 	[1] 	EXPLICIT Extensions OPTIONAL }</a:t>
            </a:r>
            <a:endParaRPr lang="fr-FR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ACF39-43E9-4FDC-9BAA-1E9D9033484B}" type="slidenum">
              <a:rPr lang="zh-CN" altLang="en-US" smtClean="0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9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CertStatus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59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Good-</a:t>
            </a:r>
            <a:r>
              <a:rPr lang="zh-CN" altLang="en-US" dirty="0">
                <a:ea typeface="宋体" pitchFamily="2" charset="-122"/>
              </a:rPr>
              <a:t>没有撤销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Revoked-</a:t>
            </a:r>
            <a:r>
              <a:rPr lang="zh-CN" altLang="en-US" dirty="0">
                <a:ea typeface="宋体" pitchFamily="2" charset="-122"/>
              </a:rPr>
              <a:t>被撤销</a:t>
            </a:r>
            <a:endParaRPr lang="zh-CN" altLang="en-US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Unknown-</a:t>
            </a:r>
            <a:r>
              <a:rPr lang="zh-CN" altLang="en-US" dirty="0">
                <a:ea typeface="宋体" pitchFamily="2" charset="-122"/>
              </a:rPr>
              <a:t>状态未知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8110" y="3717032"/>
            <a:ext cx="7853498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2000" dirty="0"/>
              <a:t>CertStatus ::= CHOICE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good 		[0]	IMPLICIT NULL,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revoked 		[1] 	IMPLICIT RevokedInfo,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unknown		[2] 	IMPLICIT UnknownInfo }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RevokedInfo ::= SEQUENCE {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revocationTime 		GeneralizedTime,</a:t>
            </a:r>
            <a:endParaRPr lang="fr-FR" altLang="zh-CN" sz="2000" dirty="0"/>
          </a:p>
          <a:p>
            <a:pPr marL="201295" lvl="2" indent="0" eaLnBrk="1" hangingPunct="1">
              <a:buNone/>
            </a:pPr>
            <a:r>
              <a:rPr lang="fr-FR" altLang="zh-CN" sz="2000" dirty="0"/>
              <a:t>       revocationReason 	[0] 	EXPLICIT CRLReason OPTIONAL } UnknownInfo ::= NULL</a:t>
            </a:r>
            <a:endParaRPr lang="fr-FR" altLang="zh-CN" sz="2000" dirty="0"/>
          </a:p>
        </p:txBody>
      </p:sp>
      <p:sp>
        <p:nvSpPr>
          <p:cNvPr id="6" name="矩形 5"/>
          <p:cNvSpPr/>
          <p:nvPr/>
        </p:nvSpPr>
        <p:spPr>
          <a:xfrm>
            <a:off x="4283968" y="406552"/>
            <a:ext cx="4968552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1295" lvl="2" indent="0" eaLnBrk="1" hangingPunct="1">
              <a:buNone/>
            </a:pPr>
            <a:r>
              <a:rPr lang="fr-FR" altLang="zh-CN" sz="1400" dirty="0"/>
              <a:t>SingleResponse ::= SEQUENCE {</a:t>
            </a:r>
            <a:endParaRPr lang="fr-FR" altLang="zh-CN" sz="1400" dirty="0"/>
          </a:p>
          <a:p>
            <a:pPr marL="201295" lvl="2" indent="0" eaLnBrk="1" hangingPunct="1">
              <a:buNone/>
            </a:pPr>
            <a:r>
              <a:rPr lang="fr-FR" altLang="zh-CN" sz="1400" dirty="0"/>
              <a:t>       certID 	CertID,</a:t>
            </a:r>
            <a:endParaRPr lang="fr-FR" altLang="zh-CN" sz="1400" dirty="0"/>
          </a:p>
          <a:p>
            <a:pPr marL="201295" lvl="2" indent="0" eaLnBrk="1" hangingPunct="1">
              <a:buNone/>
            </a:pPr>
            <a:r>
              <a:rPr lang="fr-FR" altLang="zh-CN" sz="1400" dirty="0"/>
              <a:t>       </a:t>
            </a:r>
            <a:r>
              <a:rPr lang="fr-FR" altLang="zh-CN" sz="1400" dirty="0">
                <a:solidFill>
                  <a:srgbClr val="0070C0"/>
                </a:solidFill>
              </a:rPr>
              <a:t>certStatus 	CertStatus,</a:t>
            </a:r>
            <a:endParaRPr lang="fr-FR" altLang="zh-CN" sz="1400" dirty="0">
              <a:solidFill>
                <a:srgbClr val="0070C0"/>
              </a:solidFill>
            </a:endParaRPr>
          </a:p>
          <a:p>
            <a:pPr marL="201295" lvl="2" indent="0" eaLnBrk="1" hangingPunct="1">
              <a:buNone/>
            </a:pPr>
            <a:r>
              <a:rPr lang="fr-FR" altLang="zh-CN" sz="1400" dirty="0"/>
              <a:t>       thisUpdate 	GeneralizedTime,</a:t>
            </a:r>
            <a:endParaRPr lang="fr-FR" altLang="zh-CN" sz="1400" dirty="0"/>
          </a:p>
          <a:p>
            <a:pPr marL="201295" lvl="2" indent="0" eaLnBrk="1" hangingPunct="1">
              <a:buNone/>
            </a:pPr>
            <a:r>
              <a:rPr lang="fr-FR" altLang="zh-CN" sz="1400" dirty="0"/>
              <a:t>       nextUpdate 	[0] EXPLICIT GeneralizedTime OPTIONAL,</a:t>
            </a:r>
            <a:endParaRPr lang="fr-FR" altLang="zh-CN" sz="1400" dirty="0"/>
          </a:p>
          <a:p>
            <a:pPr marL="201295" lvl="2" indent="0" eaLnBrk="1" hangingPunct="1">
              <a:buNone/>
            </a:pPr>
            <a:r>
              <a:rPr lang="fr-FR" altLang="zh-CN" sz="1400" dirty="0"/>
              <a:t>       singleExtensions   [1] EXPLICIT Extensions OPTIONAL }</a:t>
            </a:r>
            <a:endParaRPr lang="fr-FR" altLang="zh-C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21019</Words>
  <Application>WPS 演示</Application>
  <PresentationFormat>全屏显示(4:3)</PresentationFormat>
  <Paragraphs>1580</Paragraphs>
  <Slides>126</Slides>
  <Notes>106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126</vt:i4>
      </vt:variant>
    </vt:vector>
  </HeadingPairs>
  <TitlesOfParts>
    <vt:vector size="189" baseType="lpstr">
      <vt:lpstr>Arial</vt:lpstr>
      <vt:lpstr>宋体</vt:lpstr>
      <vt:lpstr>Wingdings</vt:lpstr>
      <vt:lpstr>Tahoma</vt:lpstr>
      <vt:lpstr>汉仪书宋二KW</vt:lpstr>
      <vt:lpstr>Calibri</vt:lpstr>
      <vt:lpstr>Helvetica Neue</vt:lpstr>
      <vt:lpstr>Times New Roman</vt:lpstr>
      <vt:lpstr>Calibri Light</vt:lpstr>
      <vt:lpstr>微软雅黑</vt:lpstr>
      <vt:lpstr>汉仪旗黑</vt:lpstr>
      <vt:lpstr>宋体</vt:lpstr>
      <vt:lpstr>Arial Unicode MS</vt:lpstr>
      <vt:lpstr>Courier New</vt:lpstr>
      <vt:lpstr>回顾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Paint.Picture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Paint.Picture</vt:lpstr>
      <vt:lpstr>Paint.Picture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PKI技术-证书撤销 网络认证技术</vt:lpstr>
      <vt:lpstr>证书有效期</vt:lpstr>
      <vt:lpstr>不可预期－用户自己要求</vt:lpstr>
      <vt:lpstr>不可预期－其他要求</vt:lpstr>
      <vt:lpstr>撤销过程</vt:lpstr>
      <vt:lpstr>证书撤销</vt:lpstr>
      <vt:lpstr>证书验证</vt:lpstr>
      <vt:lpstr>撤销状态检查</vt:lpstr>
      <vt:lpstr>其他的各种检查</vt:lpstr>
      <vt:lpstr>证书撤销状态</vt:lpstr>
      <vt:lpstr>CRL</vt:lpstr>
      <vt:lpstr>CRL中的基本内容</vt:lpstr>
      <vt:lpstr>CRL的ASN.1描述</vt:lpstr>
      <vt:lpstr>TBSCertList</vt:lpstr>
      <vt:lpstr>CRL</vt:lpstr>
      <vt:lpstr>完全CRL</vt:lpstr>
      <vt:lpstr>增量CRL</vt:lpstr>
      <vt:lpstr>直接CRL</vt:lpstr>
      <vt:lpstr>间接CRL</vt:lpstr>
      <vt:lpstr>间接CRL</vt:lpstr>
      <vt:lpstr>直接和间接CRL</vt:lpstr>
      <vt:lpstr>CRL分发点</vt:lpstr>
      <vt:lpstr>存在问题</vt:lpstr>
      <vt:lpstr>将CRL进行拆分</vt:lpstr>
      <vt:lpstr>拆分为多个文件</vt:lpstr>
      <vt:lpstr>CRL格式</vt:lpstr>
      <vt:lpstr>CRL格式</vt:lpstr>
      <vt:lpstr>CRL格式</vt:lpstr>
      <vt:lpstr>内容－version</vt:lpstr>
      <vt:lpstr>内容－signature</vt:lpstr>
      <vt:lpstr>内容－issuer</vt:lpstr>
      <vt:lpstr>内容－thisUpdate</vt:lpstr>
      <vt:lpstr>内容－nextUpdate</vt:lpstr>
      <vt:lpstr>内容－revokedCertificates</vt:lpstr>
      <vt:lpstr>revokedCertificates</vt:lpstr>
      <vt:lpstr>Entry扩展</vt:lpstr>
      <vt:lpstr>Entry扩展的形式</vt:lpstr>
      <vt:lpstr>Entry扩展</vt:lpstr>
      <vt:lpstr>证书撤销原因</vt:lpstr>
      <vt:lpstr>Reason Code</vt:lpstr>
      <vt:lpstr>Reason Code</vt:lpstr>
      <vt:lpstr>Reason Code</vt:lpstr>
      <vt:lpstr>Reason Code</vt:lpstr>
      <vt:lpstr>Reason Code</vt:lpstr>
      <vt:lpstr>Reason Code</vt:lpstr>
      <vt:lpstr>Reason Code</vt:lpstr>
      <vt:lpstr>Reason Code</vt:lpstr>
      <vt:lpstr>Reason Code</vt:lpstr>
      <vt:lpstr>Reason Code</vt:lpstr>
      <vt:lpstr>Entry扩展</vt:lpstr>
      <vt:lpstr>时间问题</vt:lpstr>
      <vt:lpstr>Invalidity Date</vt:lpstr>
      <vt:lpstr>Entry扩展</vt:lpstr>
      <vt:lpstr>证书序列号的问题</vt:lpstr>
      <vt:lpstr>Certificate Issuer</vt:lpstr>
      <vt:lpstr>关于Certificate Issuer的解释</vt:lpstr>
      <vt:lpstr>Certificate Issuer的图示</vt:lpstr>
      <vt:lpstr>CRL扩展</vt:lpstr>
      <vt:lpstr>CRL扩展</vt:lpstr>
      <vt:lpstr>Authority Key Identifier</vt:lpstr>
      <vt:lpstr>CRL扩展</vt:lpstr>
      <vt:lpstr>Issuer Alternative Name</vt:lpstr>
      <vt:lpstr>CRL扩展</vt:lpstr>
      <vt:lpstr>CRL Number</vt:lpstr>
      <vt:lpstr>CRL Number的表示</vt:lpstr>
      <vt:lpstr>CRL扩展</vt:lpstr>
      <vt:lpstr>Delta CRL Indicator</vt:lpstr>
      <vt:lpstr>CRL扩展</vt:lpstr>
      <vt:lpstr>Issuing Distribution Point</vt:lpstr>
      <vt:lpstr>Issuing Distribution Point内容</vt:lpstr>
      <vt:lpstr>Issuing Distribution Point内容</vt:lpstr>
      <vt:lpstr>CRL扩展</vt:lpstr>
      <vt:lpstr>Freshest CRL</vt:lpstr>
      <vt:lpstr>CRL扩展</vt:lpstr>
      <vt:lpstr>Authority Information Access</vt:lpstr>
      <vt:lpstr>特殊形式的CRL</vt:lpstr>
      <vt:lpstr>特殊拆分的CRL文件</vt:lpstr>
      <vt:lpstr>示例——n-1个CRL</vt:lpstr>
      <vt:lpstr>示例—— 2个特殊序号的CRL</vt:lpstr>
      <vt:lpstr>验证方式</vt:lpstr>
      <vt:lpstr>应用方式——2种方式</vt:lpstr>
      <vt:lpstr>应用方式—重定向Redirect CRL</vt:lpstr>
      <vt:lpstr>重定向CRL——RCRL文件</vt:lpstr>
      <vt:lpstr>RCRL文件</vt:lpstr>
      <vt:lpstr>RCRL文件</vt:lpstr>
      <vt:lpstr>OCSP</vt:lpstr>
      <vt:lpstr>CRL的问题－OCSP的由来</vt:lpstr>
      <vt:lpstr>OCSP的基本方式</vt:lpstr>
      <vt:lpstr>OCSP Request消息</vt:lpstr>
      <vt:lpstr>TBSRequest</vt:lpstr>
      <vt:lpstr>CertID</vt:lpstr>
      <vt:lpstr>OCSP Response消息</vt:lpstr>
      <vt:lpstr>OCSP Response消息格式</vt:lpstr>
      <vt:lpstr>当Status等于successfully</vt:lpstr>
      <vt:lpstr>BasicOCSPResponse</vt:lpstr>
      <vt:lpstr>BasicOCSPResponse的ResponseData </vt:lpstr>
      <vt:lpstr>防重放攻击</vt:lpstr>
      <vt:lpstr>SingleResponse</vt:lpstr>
      <vt:lpstr>CertStatus</vt:lpstr>
      <vt:lpstr>OCSP Response中的扩展</vt:lpstr>
      <vt:lpstr>Nonce扩展</vt:lpstr>
      <vt:lpstr>CRL Reference扩展</vt:lpstr>
      <vt:lpstr>OCSP的数据来源</vt:lpstr>
      <vt:lpstr>OCSP的讨论</vt:lpstr>
      <vt:lpstr>证书撤销状态</vt:lpstr>
      <vt:lpstr>CRT</vt:lpstr>
      <vt:lpstr>CRL和OCSP</vt:lpstr>
      <vt:lpstr>证书撤销树</vt:lpstr>
      <vt:lpstr>CRT的特点</vt:lpstr>
      <vt:lpstr>CRL/CRT的签发对比</vt:lpstr>
      <vt:lpstr>CRL产生过程示意图</vt:lpstr>
      <vt:lpstr>CRL的验证</vt:lpstr>
      <vt:lpstr>CRT的产生方式</vt:lpstr>
      <vt:lpstr>CRT使用1</vt:lpstr>
      <vt:lpstr>CRT使用2</vt:lpstr>
      <vt:lpstr>CRT使用3</vt:lpstr>
      <vt:lpstr>CRT使用3</vt:lpstr>
      <vt:lpstr>CRT的优点</vt:lpstr>
      <vt:lpstr>较差的情况</vt:lpstr>
      <vt:lpstr>证书撤销状态</vt:lpstr>
      <vt:lpstr>短周期证书</vt:lpstr>
      <vt:lpstr>短周期证书的特点</vt:lpstr>
      <vt:lpstr>短周期证书的撤销问题</vt:lpstr>
      <vt:lpstr>证书撤销验证存在的问题</vt:lpstr>
      <vt:lpstr>证书撤销状态检查的新方案</vt:lpstr>
      <vt:lpstr>THE END</vt:lpstr>
    </vt:vector>
  </TitlesOfParts>
  <Company>Lois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PKI的密码学基础</dc:title>
  <dc:creator>Nick</dc:creator>
  <cp:lastModifiedBy>李浩宇</cp:lastModifiedBy>
  <cp:revision>2833</cp:revision>
  <dcterms:created xsi:type="dcterms:W3CDTF">2024-01-13T08:10:34Z</dcterms:created>
  <dcterms:modified xsi:type="dcterms:W3CDTF">2024-01-13T08:10:34Z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18F56D4D0B106EFCE5E39B65589D96E2_42</vt:lpwstr>
  </property>
  <property fmtid="{D5CDD505-2E9C-101B-9397-08002B2CF9AE}" pid="3" name="KSOProductBuildVer">
    <vt:lpwstr>2052-6.4.0.8550</vt:lpwstr>
  </property>
</Properties>
</file>