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
  </p:notesMasterIdLst>
  <p:handoutMasterIdLst>
    <p:handoutMasterId r:id="rId94"/>
  </p:handoutMasterIdLst>
  <p:sldIdLst>
    <p:sldId id="498" r:id="rId3"/>
    <p:sldId id="701" r:id="rId4"/>
    <p:sldId id="702" r:id="rId5"/>
    <p:sldId id="704" r:id="rId6"/>
    <p:sldId id="867" r:id="rId8"/>
    <p:sldId id="872" r:id="rId9"/>
    <p:sldId id="708" r:id="rId10"/>
    <p:sldId id="870" r:id="rId11"/>
    <p:sldId id="871" r:id="rId12"/>
    <p:sldId id="709" r:id="rId13"/>
    <p:sldId id="869" r:id="rId14"/>
    <p:sldId id="873" r:id="rId15"/>
    <p:sldId id="710" r:id="rId16"/>
    <p:sldId id="711" r:id="rId17"/>
    <p:sldId id="712" r:id="rId18"/>
    <p:sldId id="713" r:id="rId19"/>
    <p:sldId id="714" r:id="rId20"/>
    <p:sldId id="824" r:id="rId21"/>
    <p:sldId id="825" r:id="rId22"/>
    <p:sldId id="715" r:id="rId23"/>
    <p:sldId id="716" r:id="rId24"/>
    <p:sldId id="827" r:id="rId25"/>
    <p:sldId id="828" r:id="rId26"/>
    <p:sldId id="719" r:id="rId27"/>
    <p:sldId id="800" r:id="rId28"/>
    <p:sldId id="876" r:id="rId29"/>
    <p:sldId id="721" r:id="rId30"/>
    <p:sldId id="722" r:id="rId31"/>
    <p:sldId id="955" r:id="rId32"/>
    <p:sldId id="801" r:id="rId33"/>
    <p:sldId id="723" r:id="rId34"/>
    <p:sldId id="725" r:id="rId35"/>
    <p:sldId id="726" r:id="rId36"/>
    <p:sldId id="727" r:id="rId37"/>
    <p:sldId id="728" r:id="rId38"/>
    <p:sldId id="729" r:id="rId39"/>
    <p:sldId id="814" r:id="rId40"/>
    <p:sldId id="812" r:id="rId41"/>
    <p:sldId id="730" r:id="rId42"/>
    <p:sldId id="731" r:id="rId43"/>
    <p:sldId id="732" r:id="rId44"/>
    <p:sldId id="733" r:id="rId45"/>
    <p:sldId id="734" r:id="rId46"/>
    <p:sldId id="735" r:id="rId47"/>
    <p:sldId id="736" r:id="rId48"/>
    <p:sldId id="737" r:id="rId49"/>
    <p:sldId id="738" r:id="rId50"/>
    <p:sldId id="739" r:id="rId51"/>
    <p:sldId id="740" r:id="rId52"/>
    <p:sldId id="741" r:id="rId53"/>
    <p:sldId id="742" r:id="rId54"/>
    <p:sldId id="956" r:id="rId55"/>
    <p:sldId id="743" r:id="rId56"/>
    <p:sldId id="744" r:id="rId57"/>
    <p:sldId id="804" r:id="rId58"/>
    <p:sldId id="805" r:id="rId59"/>
    <p:sldId id="806" r:id="rId60"/>
    <p:sldId id="807" r:id="rId61"/>
    <p:sldId id="808" r:id="rId62"/>
    <p:sldId id="809" r:id="rId63"/>
    <p:sldId id="810" r:id="rId64"/>
    <p:sldId id="811" r:id="rId65"/>
    <p:sldId id="803" r:id="rId66"/>
    <p:sldId id="745" r:id="rId67"/>
    <p:sldId id="746" r:id="rId68"/>
    <p:sldId id="747" r:id="rId69"/>
    <p:sldId id="748" r:id="rId70"/>
    <p:sldId id="758" r:id="rId71"/>
    <p:sldId id="759" r:id="rId72"/>
    <p:sldId id="760" r:id="rId73"/>
    <p:sldId id="761" r:id="rId74"/>
    <p:sldId id="762" r:id="rId75"/>
    <p:sldId id="764" r:id="rId76"/>
    <p:sldId id="765" r:id="rId77"/>
    <p:sldId id="766" r:id="rId78"/>
    <p:sldId id="817" r:id="rId79"/>
    <p:sldId id="878" r:id="rId80"/>
    <p:sldId id="829" r:id="rId81"/>
    <p:sldId id="877" r:id="rId82"/>
    <p:sldId id="886" r:id="rId83"/>
    <p:sldId id="879" r:id="rId84"/>
    <p:sldId id="880" r:id="rId85"/>
    <p:sldId id="954" r:id="rId86"/>
    <p:sldId id="881" r:id="rId87"/>
    <p:sldId id="272" r:id="rId88"/>
    <p:sldId id="883" r:id="rId89"/>
    <p:sldId id="884" r:id="rId90"/>
    <p:sldId id="885" r:id="rId91"/>
    <p:sldId id="819" r:id="rId92"/>
    <p:sldId id="820" r:id="rId93"/>
  </p:sldIdLst>
  <p:sldSz cx="9144000" cy="6858000" type="screen4x3"/>
  <p:notesSz cx="6858000" cy="9144000"/>
  <p:custDataLst>
    <p:tags r:id="rId99"/>
  </p:custDataLst>
  <p:defaultTextStyle>
    <a:defPPr>
      <a:defRPr lang="en-US"/>
    </a:defPPr>
    <a:lvl1pPr algn="l" rtl="0" fontAlgn="base">
      <a:spcBef>
        <a:spcPct val="0"/>
      </a:spcBef>
      <a:spcAft>
        <a:spcPct val="0"/>
      </a:spcAft>
      <a:defRPr sz="2400" kern="1200">
        <a:solidFill>
          <a:schemeClr val="tx1"/>
        </a:solidFill>
        <a:latin typeface="Tahoma" panose="020B0804030504040204" pitchFamily="34" charset="0"/>
        <a:ea typeface="宋体" pitchFamily="2" charset="-122"/>
        <a:cs typeface="+mn-cs"/>
      </a:defRPr>
    </a:lvl1pPr>
    <a:lvl2pPr marL="457200" algn="l" rtl="0" fontAlgn="base">
      <a:spcBef>
        <a:spcPct val="0"/>
      </a:spcBef>
      <a:spcAft>
        <a:spcPct val="0"/>
      </a:spcAft>
      <a:defRPr sz="2400" kern="1200">
        <a:solidFill>
          <a:schemeClr val="tx1"/>
        </a:solidFill>
        <a:latin typeface="Tahoma" panose="020B0804030504040204" pitchFamily="34" charset="0"/>
        <a:ea typeface="宋体" pitchFamily="2" charset="-122"/>
        <a:cs typeface="+mn-cs"/>
      </a:defRPr>
    </a:lvl2pPr>
    <a:lvl3pPr marL="914400" algn="l" rtl="0" fontAlgn="base">
      <a:spcBef>
        <a:spcPct val="0"/>
      </a:spcBef>
      <a:spcAft>
        <a:spcPct val="0"/>
      </a:spcAft>
      <a:defRPr sz="2400" kern="1200">
        <a:solidFill>
          <a:schemeClr val="tx1"/>
        </a:solidFill>
        <a:latin typeface="Tahoma" panose="020B0804030504040204" pitchFamily="34" charset="0"/>
        <a:ea typeface="宋体" pitchFamily="2" charset="-122"/>
        <a:cs typeface="+mn-cs"/>
      </a:defRPr>
    </a:lvl3pPr>
    <a:lvl4pPr marL="1371600" algn="l" rtl="0" fontAlgn="base">
      <a:spcBef>
        <a:spcPct val="0"/>
      </a:spcBef>
      <a:spcAft>
        <a:spcPct val="0"/>
      </a:spcAft>
      <a:defRPr sz="2400" kern="1200">
        <a:solidFill>
          <a:schemeClr val="tx1"/>
        </a:solidFill>
        <a:latin typeface="Tahoma" panose="020B0804030504040204" pitchFamily="34" charset="0"/>
        <a:ea typeface="宋体" pitchFamily="2" charset="-122"/>
        <a:cs typeface="+mn-cs"/>
      </a:defRPr>
    </a:lvl4pPr>
    <a:lvl5pPr marL="1828800" algn="l" rtl="0" fontAlgn="base">
      <a:spcBef>
        <a:spcPct val="0"/>
      </a:spcBef>
      <a:spcAft>
        <a:spcPct val="0"/>
      </a:spcAft>
      <a:defRPr sz="2400" kern="1200">
        <a:solidFill>
          <a:schemeClr val="tx1"/>
        </a:solidFill>
        <a:latin typeface="Tahoma" panose="020B0804030504040204" pitchFamily="34" charset="0"/>
        <a:ea typeface="宋体" pitchFamily="2" charset="-122"/>
        <a:cs typeface="+mn-cs"/>
      </a:defRPr>
    </a:lvl5pPr>
    <a:lvl6pPr marL="2286000" algn="l" defTabSz="914400" rtl="0" eaLnBrk="1" latinLnBrk="0" hangingPunct="1">
      <a:defRPr sz="2400" kern="1200">
        <a:solidFill>
          <a:schemeClr val="tx1"/>
        </a:solidFill>
        <a:latin typeface="Tahoma" panose="020B0804030504040204" pitchFamily="34" charset="0"/>
        <a:ea typeface="宋体" pitchFamily="2" charset="-122"/>
        <a:cs typeface="+mn-cs"/>
      </a:defRPr>
    </a:lvl6pPr>
    <a:lvl7pPr marL="2743200" algn="l" defTabSz="914400" rtl="0" eaLnBrk="1" latinLnBrk="0" hangingPunct="1">
      <a:defRPr sz="2400" kern="1200">
        <a:solidFill>
          <a:schemeClr val="tx1"/>
        </a:solidFill>
        <a:latin typeface="Tahoma" panose="020B0804030504040204" pitchFamily="34" charset="0"/>
        <a:ea typeface="宋体" pitchFamily="2" charset="-122"/>
        <a:cs typeface="+mn-cs"/>
      </a:defRPr>
    </a:lvl7pPr>
    <a:lvl8pPr marL="3200400" algn="l" defTabSz="914400" rtl="0" eaLnBrk="1" latinLnBrk="0" hangingPunct="1">
      <a:defRPr sz="2400" kern="1200">
        <a:solidFill>
          <a:schemeClr val="tx1"/>
        </a:solidFill>
        <a:latin typeface="Tahoma" panose="020B0804030504040204" pitchFamily="34" charset="0"/>
        <a:ea typeface="宋体" pitchFamily="2" charset="-122"/>
        <a:cs typeface="+mn-cs"/>
      </a:defRPr>
    </a:lvl8pPr>
    <a:lvl9pPr marL="3657600" algn="l" defTabSz="914400" rtl="0" eaLnBrk="1" latinLnBrk="0" hangingPunct="1">
      <a:defRPr sz="2400" kern="1200">
        <a:solidFill>
          <a:schemeClr val="tx1"/>
        </a:solidFill>
        <a:latin typeface="Tahoma" panose="020B0804030504040204"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9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qx" initials="w" lastIdx="35" clrIdx="0"/>
  <p:cmAuthor id="2" name="unknown" initials="L" lastIdx="0" clrIdx="1"/>
  <p:cmAuthor id="3" name="wang yue" initials="wy"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F2F2F2"/>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676" autoAdjust="0"/>
    <p:restoredTop sz="84057" autoAdjust="0"/>
  </p:normalViewPr>
  <p:slideViewPr>
    <p:cSldViewPr showGuides="1">
      <p:cViewPr varScale="1">
        <p:scale>
          <a:sx n="140" d="100"/>
          <a:sy n="140" d="100"/>
        </p:scale>
        <p:origin x="2316" y="80"/>
      </p:cViewPr>
      <p:guideLst>
        <p:guide orient="horz" pos="2160"/>
        <p:guide pos="2894"/>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tags" Target="tags/tag3.xml"/><Relationship Id="rId98" Type="http://schemas.openxmlformats.org/officeDocument/2006/relationships/commentAuthors" Target="commentAuthors.xml"/><Relationship Id="rId97" Type="http://schemas.openxmlformats.org/officeDocument/2006/relationships/tableStyles" Target="tableStyles.xml"/><Relationship Id="rId96" Type="http://schemas.openxmlformats.org/officeDocument/2006/relationships/viewProps" Target="viewProps.xml"/><Relationship Id="rId95" Type="http://schemas.openxmlformats.org/officeDocument/2006/relationships/presProps" Target="presProps.xml"/><Relationship Id="rId94" Type="http://schemas.openxmlformats.org/officeDocument/2006/relationships/handoutMaster" Target="handoutMasters/handoutMaster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notesMaster" Target="notesMasters/notesMaster1.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16.xml"/><Relationship Id="rId8" Type="http://schemas.openxmlformats.org/officeDocument/2006/relationships/slide" Target="slides/slide15.xml"/><Relationship Id="rId7" Type="http://schemas.openxmlformats.org/officeDocument/2006/relationships/slide" Target="slides/slide14.xml"/><Relationship Id="rId6" Type="http://schemas.openxmlformats.org/officeDocument/2006/relationships/slide" Target="slides/slide13.xml"/><Relationship Id="rId5" Type="http://schemas.openxmlformats.org/officeDocument/2006/relationships/slide" Target="slides/slide10.xml"/><Relationship Id="rId4" Type="http://schemas.openxmlformats.org/officeDocument/2006/relationships/slide" Target="slides/slide7.xml"/><Relationship Id="rId36" Type="http://schemas.openxmlformats.org/officeDocument/2006/relationships/slide" Target="slides/slide53.xml"/><Relationship Id="rId35" Type="http://schemas.openxmlformats.org/officeDocument/2006/relationships/slide" Target="slides/slide52.xml"/><Relationship Id="rId34" Type="http://schemas.openxmlformats.org/officeDocument/2006/relationships/slide" Target="slides/slide51.xml"/><Relationship Id="rId33" Type="http://schemas.openxmlformats.org/officeDocument/2006/relationships/slide" Target="slides/slide50.xml"/><Relationship Id="rId32" Type="http://schemas.openxmlformats.org/officeDocument/2006/relationships/slide" Target="slides/slide49.xml"/><Relationship Id="rId31" Type="http://schemas.openxmlformats.org/officeDocument/2006/relationships/slide" Target="slides/slide48.xml"/><Relationship Id="rId30" Type="http://schemas.openxmlformats.org/officeDocument/2006/relationships/slide" Target="slides/slide47.xml"/><Relationship Id="rId3" Type="http://schemas.openxmlformats.org/officeDocument/2006/relationships/slide" Target="slides/slide3.xml"/><Relationship Id="rId29" Type="http://schemas.openxmlformats.org/officeDocument/2006/relationships/slide" Target="slides/slide46.xml"/><Relationship Id="rId28" Type="http://schemas.openxmlformats.org/officeDocument/2006/relationships/slide" Target="slides/slide45.xml"/><Relationship Id="rId27" Type="http://schemas.openxmlformats.org/officeDocument/2006/relationships/slide" Target="slides/slide44.xml"/><Relationship Id="rId26" Type="http://schemas.openxmlformats.org/officeDocument/2006/relationships/slide" Target="slides/slide43.xml"/><Relationship Id="rId25" Type="http://schemas.openxmlformats.org/officeDocument/2006/relationships/slide" Target="slides/slide42.xml"/><Relationship Id="rId24" Type="http://schemas.openxmlformats.org/officeDocument/2006/relationships/slide" Target="slides/slide41.xml"/><Relationship Id="rId23" Type="http://schemas.openxmlformats.org/officeDocument/2006/relationships/slide" Target="slides/slide40.xml"/><Relationship Id="rId22" Type="http://schemas.openxmlformats.org/officeDocument/2006/relationships/slide" Target="slides/slide39.xml"/><Relationship Id="rId21" Type="http://schemas.openxmlformats.org/officeDocument/2006/relationships/slide" Target="slides/slide36.xml"/><Relationship Id="rId20" Type="http://schemas.openxmlformats.org/officeDocument/2006/relationships/slide" Target="slides/slide35.xml"/><Relationship Id="rId2" Type="http://schemas.openxmlformats.org/officeDocument/2006/relationships/slide" Target="slides/slide2.xml"/><Relationship Id="rId19" Type="http://schemas.openxmlformats.org/officeDocument/2006/relationships/slide" Target="slides/slide34.xml"/><Relationship Id="rId18" Type="http://schemas.openxmlformats.org/officeDocument/2006/relationships/slide" Target="slides/slide33.xml"/><Relationship Id="rId17" Type="http://schemas.openxmlformats.org/officeDocument/2006/relationships/slide" Target="slides/slide32.xml"/><Relationship Id="rId16" Type="http://schemas.openxmlformats.org/officeDocument/2006/relationships/slide" Target="slides/slide31.xml"/><Relationship Id="rId15" Type="http://schemas.openxmlformats.org/officeDocument/2006/relationships/slide" Target="slides/slide28.xml"/><Relationship Id="rId14" Type="http://schemas.openxmlformats.org/officeDocument/2006/relationships/slide" Target="slides/slide27.xml"/><Relationship Id="rId13" Type="http://schemas.openxmlformats.org/officeDocument/2006/relationships/slide" Target="slides/slide24.xml"/><Relationship Id="rId12" Type="http://schemas.openxmlformats.org/officeDocument/2006/relationships/slide" Target="slides/slide21.xml"/><Relationship Id="rId11" Type="http://schemas.openxmlformats.org/officeDocument/2006/relationships/slide" Target="slides/slide20.xml"/><Relationship Id="rId10" Type="http://schemas.openxmlformats.org/officeDocument/2006/relationships/slide" Target="slides/slide17.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53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ea typeface="+mn-ea"/>
              </a:defRPr>
            </a:lvl1pPr>
          </a:lstStyle>
          <a:p>
            <a:pPr>
              <a:defRPr/>
            </a:pPr>
            <a:endParaRPr lang="zh-CN" altLang="en-US"/>
          </a:p>
        </p:txBody>
      </p:sp>
      <p:sp>
        <p:nvSpPr>
          <p:cNvPr id="185347"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ea typeface="+mn-ea"/>
              </a:defRPr>
            </a:lvl1pPr>
          </a:lstStyle>
          <a:p>
            <a:pPr>
              <a:defRPr/>
            </a:pPr>
            <a:endParaRPr lang="en-US" altLang="zh-CN"/>
          </a:p>
        </p:txBody>
      </p:sp>
      <p:sp>
        <p:nvSpPr>
          <p:cNvPr id="185348"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ea typeface="+mn-ea"/>
              </a:defRPr>
            </a:lvl1pPr>
          </a:lstStyle>
          <a:p>
            <a:pPr>
              <a:defRPr/>
            </a:pPr>
            <a:endParaRPr lang="en-US" altLang="zh-CN"/>
          </a:p>
        </p:txBody>
      </p:sp>
      <p:sp>
        <p:nvSpPr>
          <p:cNvPr id="185349"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ea typeface="+mn-ea"/>
              </a:defRPr>
            </a:lvl1pPr>
          </a:lstStyle>
          <a:p>
            <a:pPr>
              <a:defRPr/>
            </a:pPr>
            <a:fld id="{02E8BE3F-DF93-409B-9266-8F6A5F64938D}"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ea typeface="+mn-ea"/>
              </a:defRPr>
            </a:lvl1pPr>
          </a:lstStyle>
          <a:p>
            <a:pPr>
              <a:defRPr/>
            </a:pPr>
            <a:endParaRPr lang="zh-CN" altLang="en-US"/>
          </a:p>
        </p:txBody>
      </p:sp>
      <p:sp>
        <p:nvSpPr>
          <p:cNvPr id="148483"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ea typeface="+mn-ea"/>
              </a:defRPr>
            </a:lvl1pPr>
          </a:lstStyle>
          <a:p>
            <a:pPr>
              <a:defRPr/>
            </a:pPr>
            <a:endParaRPr lang="en-US" altLang="zh-CN"/>
          </a:p>
        </p:txBody>
      </p:sp>
      <p:sp>
        <p:nvSpPr>
          <p:cNvPr id="6123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148485"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148486"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ea typeface="+mn-ea"/>
              </a:defRPr>
            </a:lvl1pPr>
          </a:lstStyle>
          <a:p>
            <a:pPr>
              <a:defRPr/>
            </a:pPr>
            <a:endParaRPr lang="en-US" altLang="zh-CN"/>
          </a:p>
        </p:txBody>
      </p:sp>
      <p:sp>
        <p:nvSpPr>
          <p:cNvPr id="148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ea typeface="+mn-ea"/>
              </a:defRPr>
            </a:lvl1pPr>
          </a:lstStyle>
          <a:p>
            <a:pPr>
              <a:defRPr/>
            </a:pPr>
            <a:fld id="{17570EEC-7445-49E3-AC83-578A2F2A6437}"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connection is private. Symmetric cryptography is used for</a:t>
            </a:r>
            <a:endParaRPr lang="en-US" altLang="zh-CN" dirty="0"/>
          </a:p>
          <a:p>
            <a:r>
              <a:rPr lang="en-US" altLang="zh-CN" dirty="0"/>
              <a:t> data encryption (e.g., AES [AES], RC4 [SCH], etc.). The keys for</a:t>
            </a:r>
            <a:endParaRPr lang="en-US" altLang="zh-CN" dirty="0"/>
          </a:p>
          <a:p>
            <a:r>
              <a:rPr lang="en-US" altLang="zh-CN" dirty="0"/>
              <a:t> this symmetric encryption are generated uniquely for each</a:t>
            </a:r>
            <a:endParaRPr lang="en-US" altLang="zh-CN" dirty="0"/>
          </a:p>
          <a:p>
            <a:r>
              <a:rPr lang="en-US" altLang="zh-CN" dirty="0"/>
              <a:t> connection and are based on a secret negotiated by another</a:t>
            </a:r>
            <a:endParaRPr lang="en-US" altLang="zh-CN" dirty="0"/>
          </a:p>
          <a:p>
            <a:r>
              <a:rPr lang="en-US" altLang="zh-CN" dirty="0"/>
              <a:t> protocol (such as the TLS Handshake Protocol). The Record</a:t>
            </a:r>
            <a:endParaRPr lang="en-US" altLang="zh-CN" dirty="0"/>
          </a:p>
          <a:p>
            <a:r>
              <a:rPr lang="en-US" altLang="zh-CN" dirty="0"/>
              <a:t> Protocol can also be used without encryption.</a:t>
            </a:r>
            <a:endParaRPr lang="en-US" altLang="zh-CN" dirty="0"/>
          </a:p>
          <a:p>
            <a:r>
              <a:rPr lang="en-US" altLang="zh-CN" dirty="0"/>
              <a:t> - The connection is reliable. Message transport includes a message</a:t>
            </a:r>
            <a:endParaRPr lang="en-US" altLang="zh-CN" dirty="0"/>
          </a:p>
          <a:p>
            <a:r>
              <a:rPr lang="en-US" altLang="zh-CN" dirty="0"/>
              <a:t> integrity check using a keyed MAC. Secure hash functions (e.g.,</a:t>
            </a:r>
            <a:endParaRPr lang="en-US" altLang="zh-CN" dirty="0"/>
          </a:p>
          <a:p>
            <a:r>
              <a:rPr lang="en-US" altLang="zh-CN" dirty="0"/>
              <a:t> SHA-1, etc.) are used for MAC computations. The Record Protocol</a:t>
            </a:r>
            <a:endParaRPr lang="en-US" altLang="zh-CN" dirty="0"/>
          </a:p>
          <a:p>
            <a:r>
              <a:rPr lang="en-US" altLang="zh-CN" dirty="0"/>
              <a:t> can operate without a MAC, but is generally only used in this mode</a:t>
            </a:r>
            <a:endParaRPr lang="en-US" altLang="zh-CN" dirty="0"/>
          </a:p>
          <a:p>
            <a:r>
              <a:rPr lang="en-US" altLang="zh-CN" dirty="0"/>
              <a:t> while another protocol is using the Record Protocol as a transport</a:t>
            </a:r>
            <a:endParaRPr lang="en-US" altLang="zh-CN" dirty="0"/>
          </a:p>
          <a:p>
            <a:r>
              <a:rPr lang="en-US" altLang="zh-CN" dirty="0"/>
              <a:t> for negotiating security parameters.</a:t>
            </a:r>
            <a:endParaRPr lang="en-US" altLang="zh-CN" dirty="0"/>
          </a:p>
          <a:p>
            <a:endParaRPr lang="en-US" altLang="zh-CN" dirty="0"/>
          </a:p>
          <a:p>
            <a:r>
              <a:rPr lang="en-US" altLang="zh-CN" dirty="0"/>
              <a:t> - The peer’s identity can be authenticated using asymmetric, or</a:t>
            </a:r>
            <a:endParaRPr lang="en-US" altLang="zh-CN" dirty="0"/>
          </a:p>
          <a:p>
            <a:r>
              <a:rPr lang="en-US" altLang="zh-CN" dirty="0"/>
              <a:t> public key, cryptography (e.g., RSA [RSA], DSA [DSS], etc.). This</a:t>
            </a:r>
            <a:endParaRPr lang="en-US" altLang="zh-CN" dirty="0"/>
          </a:p>
          <a:p>
            <a:r>
              <a:rPr lang="en-US" altLang="zh-CN" dirty="0"/>
              <a:t> authentication can be made optional, but is generally required for</a:t>
            </a:r>
            <a:endParaRPr lang="en-US" altLang="zh-CN" dirty="0"/>
          </a:p>
          <a:p>
            <a:r>
              <a:rPr lang="en-US" altLang="zh-CN" dirty="0"/>
              <a:t> at least one of the peers.</a:t>
            </a:r>
            <a:endParaRPr lang="en-US" altLang="zh-CN" dirty="0"/>
          </a:p>
          <a:p>
            <a:r>
              <a:rPr lang="en-US" altLang="zh-CN" dirty="0"/>
              <a:t> - The negotiation of a shared secret is secure: the negotiated</a:t>
            </a:r>
            <a:endParaRPr lang="en-US" altLang="zh-CN" dirty="0"/>
          </a:p>
          <a:p>
            <a:r>
              <a:rPr lang="en-US" altLang="zh-CN" dirty="0"/>
              <a:t> secret is unavailable to eavesdroppers, and for any authenticated</a:t>
            </a:r>
            <a:endParaRPr lang="en-US" altLang="zh-CN" dirty="0"/>
          </a:p>
          <a:p>
            <a:r>
              <a:rPr lang="en-US" altLang="zh-CN" dirty="0"/>
              <a:t> connection the secret cannot be obtained, even by an attacker who</a:t>
            </a:r>
            <a:endParaRPr lang="en-US" altLang="zh-CN" dirty="0"/>
          </a:p>
          <a:p>
            <a:r>
              <a:rPr lang="en-US" altLang="zh-CN" dirty="0"/>
              <a:t> can place himself in the middle of the connection.</a:t>
            </a:r>
            <a:endParaRPr lang="en-US" altLang="zh-CN" dirty="0"/>
          </a:p>
          <a:p>
            <a:r>
              <a:rPr lang="en-US" altLang="zh-CN" dirty="0"/>
              <a:t> - The negotiation is reliable: no attacker can modify the</a:t>
            </a:r>
            <a:endParaRPr lang="en-US" altLang="zh-CN" dirty="0"/>
          </a:p>
          <a:p>
            <a:r>
              <a:rPr lang="en-US" altLang="zh-CN" dirty="0"/>
              <a:t> negotiation communica</a:t>
            </a:r>
            <a:r>
              <a:rPr lang="en-US" altLang="zh-CN" baseline="0" dirty="0"/>
              <a:t>tion without being detected by the parties to</a:t>
            </a:r>
            <a:endParaRPr lang="en-US" altLang="zh-CN" baseline="0" dirty="0"/>
          </a:p>
          <a:p>
            <a:r>
              <a:rPr lang="en-US" altLang="zh-CN" baseline="0" dirty="0"/>
              <a:t> the communication.</a:t>
            </a:r>
            <a:endParaRPr lang="zh-CN" altLang="en-US" dirty="0"/>
          </a:p>
        </p:txBody>
      </p:sp>
      <p:sp>
        <p:nvSpPr>
          <p:cNvPr id="4" name="灯片编号占位符 3"/>
          <p:cNvSpPr>
            <a:spLocks noGrp="1"/>
          </p:cNvSpPr>
          <p:nvPr>
            <p:ph type="sldNum" sz="quarter" idx="10"/>
          </p:nvPr>
        </p:nvSpPr>
        <p:spPr/>
        <p:txBody>
          <a:bodyPr/>
          <a:lstStyle/>
          <a:p>
            <a:pPr>
              <a:defRPr/>
            </a:pPr>
            <a:fld id="{17570EEC-7445-49E3-AC83-578A2F2A6437}"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ffffffffff</a:t>
            </a:r>
            <a:endParaRPr lang="en-US" altLang="zh-CN" dirty="0"/>
          </a:p>
        </p:txBody>
      </p:sp>
      <p:sp>
        <p:nvSpPr>
          <p:cNvPr id="4" name="灯片编号占位符 3"/>
          <p:cNvSpPr>
            <a:spLocks noGrp="1"/>
          </p:cNvSpPr>
          <p:nvPr>
            <p:ph type="sldNum" sz="quarter" idx="10"/>
          </p:nvPr>
        </p:nvSpPr>
        <p:spPr/>
        <p:txBody>
          <a:bodyPr/>
          <a:lstStyle/>
          <a:p>
            <a:pPr>
              <a:defRPr/>
            </a:pPr>
            <a:fld id="{17570EEC-7445-49E3-AC83-578A2F2A6437}"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fffffff</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ffffffffff</a:t>
            </a:r>
            <a:endParaRPr lang="en-US" altLang="zh-CN" dirty="0"/>
          </a:p>
        </p:txBody>
      </p:sp>
      <p:sp>
        <p:nvSpPr>
          <p:cNvPr id="4" name="灯片编号占位符 3"/>
          <p:cNvSpPr>
            <a:spLocks noGrp="1"/>
          </p:cNvSpPr>
          <p:nvPr>
            <p:ph type="sldNum" sz="quarter" idx="10"/>
          </p:nvPr>
        </p:nvSpPr>
        <p:spPr/>
        <p:txBody>
          <a:bodyPr/>
          <a:lstStyle/>
          <a:p>
            <a:pPr>
              <a:defRPr/>
            </a:pPr>
            <a:fld id="{17570EEC-7445-49E3-AC83-578A2F2A6437}"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ffffffffffff</a:t>
            </a: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fffffffffff</a:t>
            </a:r>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fffffffffff</a:t>
            </a:r>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a:t>
            </a:r>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a:t>
            </a:r>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a:t>
            </a:r>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DSS:</a:t>
            </a:r>
            <a:r>
              <a:rPr lang="en-US" altLang="zh-CN" baseline="0" dirty="0" smtClean="0"/>
              <a:t> Digital Signature Standard</a:t>
            </a:r>
            <a:endParaRPr lang="en-US" altLang="zh-CN" dirty="0" smtClean="0"/>
          </a:p>
          <a:p>
            <a:r>
              <a:rPr lang="en-US" altLang="zh-CN" dirty="0" smtClean="0"/>
              <a:t>DH-anon </a:t>
            </a:r>
            <a:r>
              <a:rPr lang="zh-CN" altLang="en-US" dirty="0"/>
              <a:t>双方不做身份鉴别，基本的</a:t>
            </a:r>
            <a:r>
              <a:rPr lang="en-US" altLang="zh-CN" dirty="0"/>
              <a:t>DH</a:t>
            </a:r>
            <a:r>
              <a:rPr lang="zh-CN" altLang="en-US" dirty="0"/>
              <a:t>，易受到中间人</a:t>
            </a:r>
            <a:r>
              <a:rPr lang="zh-CN" altLang="en-US" dirty="0" smtClean="0"/>
              <a:t>攻击</a:t>
            </a:r>
            <a:r>
              <a:rPr lang="en-US" altLang="zh-CN" dirty="0" smtClean="0"/>
              <a:t>(anonymous)</a:t>
            </a:r>
            <a:endParaRPr lang="en-US" altLang="zh-CN" dirty="0"/>
          </a:p>
          <a:p>
            <a:r>
              <a:rPr lang="en-US" altLang="zh-CN" dirty="0"/>
              <a:t>DH_RSA</a:t>
            </a:r>
            <a:r>
              <a:rPr lang="en-US" altLang="zh-CN" baseline="0" dirty="0"/>
              <a:t> </a:t>
            </a:r>
            <a:r>
              <a:rPr lang="zh-CN" altLang="en-US" baseline="0" dirty="0"/>
              <a:t>使用因定</a:t>
            </a:r>
            <a:r>
              <a:rPr lang="en-US" altLang="zh-CN" baseline="0" dirty="0"/>
              <a:t>DH</a:t>
            </a:r>
            <a:r>
              <a:rPr lang="zh-CN" altLang="en-US" baseline="0" dirty="0"/>
              <a:t>公开值 的密钥交换算法，服务器</a:t>
            </a:r>
            <a:endParaRPr lang="zh-CN" altLang="en-US" dirty="0"/>
          </a:p>
        </p:txBody>
      </p:sp>
      <p:sp>
        <p:nvSpPr>
          <p:cNvPr id="4" name="灯片编号占位符 3"/>
          <p:cNvSpPr>
            <a:spLocks noGrp="1"/>
          </p:cNvSpPr>
          <p:nvPr>
            <p:ph type="sldNum" sz="quarter" idx="10"/>
          </p:nvPr>
        </p:nvSpPr>
        <p:spPr/>
        <p:txBody>
          <a:bodyPr/>
          <a:lstStyle/>
          <a:p>
            <a:fld id="{5738B45E-3078-40E2-8DAD-C20A0CFD496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ffffffffff</a:t>
            </a:r>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38B45E-3078-40E2-8DAD-C20A0CFD496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dk1"/>
                </a:solidFill>
                <a:effectLst/>
                <a:latin typeface="+mn-lt"/>
                <a:ea typeface="+mn-ea"/>
                <a:cs typeface="+mn-cs"/>
              </a:rPr>
              <a:t>premaster</a:t>
            </a:r>
            <a:r>
              <a:rPr lang="en-US" altLang="zh-CN" sz="1200" b="0" i="0" u="none" strike="noStrike" kern="1200" baseline="0" dirty="0">
                <a:solidFill>
                  <a:schemeClr val="dk1"/>
                </a:solidFill>
                <a:effectLst/>
                <a:latin typeface="+mn-lt"/>
                <a:ea typeface="+mn-ea"/>
                <a:cs typeface="+mn-cs"/>
              </a:rPr>
              <a:t> secret is used for computing the master secret </a:t>
            </a:r>
            <a:endParaRPr lang="zh-CN" altLang="en-US" dirty="0"/>
          </a:p>
        </p:txBody>
      </p:sp>
      <p:sp>
        <p:nvSpPr>
          <p:cNvPr id="4" name="灯片编号占位符 3"/>
          <p:cNvSpPr>
            <a:spLocks noGrp="1"/>
          </p:cNvSpPr>
          <p:nvPr>
            <p:ph type="sldNum" sz="quarter" idx="10"/>
          </p:nvPr>
        </p:nvSpPr>
        <p:spPr/>
        <p:txBody>
          <a:bodyPr/>
          <a:lstStyle/>
          <a:p>
            <a:fld id="{5738B45E-3078-40E2-8DAD-C20A0CFD496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38B45E-3078-40E2-8DAD-C20A0CFD496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38B45E-3078-40E2-8DAD-C20A0CFD4964}"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a:t>
            </a:r>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a:t>
            </a:r>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a:t>
            </a:r>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a:t>
            </a:r>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ffff</a:t>
            </a:r>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ff</a:t>
            </a:r>
            <a:endParaRPr lang="en-US" altLang="zh-CN" dirty="0"/>
          </a:p>
        </p:txBody>
      </p:sp>
      <p:sp>
        <p:nvSpPr>
          <p:cNvPr id="4" name="灯片编号占位符 3"/>
          <p:cNvSpPr>
            <a:spLocks noGrp="1"/>
          </p:cNvSpPr>
          <p:nvPr>
            <p:ph type="sldNum" sz="quarter" idx="5"/>
          </p:nvPr>
        </p:nvSpPr>
        <p:spPr/>
        <p:txBody>
          <a:bodyPr/>
          <a:lstStyle/>
          <a:p>
            <a:pPr>
              <a:defRPr/>
            </a:pPr>
            <a:fld id="{17570EEC-7445-49E3-AC83-578A2F2A6437}"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ffffffffff</a:t>
            </a:r>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fffffffff</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fffffffff</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records MUST be   delivered to the network in the same order as they are protected by   the record layer.  Recipients MUST receive and process interleaved   application layer traffic during handshakes subsequent to the first   one on a connection</a:t>
            </a:r>
            <a:endParaRPr lang="zh-CN" altLang="en-US" dirty="0"/>
          </a:p>
        </p:txBody>
      </p:sp>
      <p:sp>
        <p:nvSpPr>
          <p:cNvPr id="4" name="灯片编号占位符 3"/>
          <p:cNvSpPr>
            <a:spLocks noGrp="1"/>
          </p:cNvSpPr>
          <p:nvPr>
            <p:ph type="sldNum" sz="quarter" idx="10"/>
          </p:nvPr>
        </p:nvSpPr>
        <p:spPr/>
        <p:txBody>
          <a:bodyPr/>
          <a:lstStyle/>
          <a:p>
            <a:pPr>
              <a:defRPr/>
            </a:pPr>
            <a:fld id="{17570EEC-7445-49E3-AC83-578A2F2A6437}"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AEAD</a:t>
            </a:r>
            <a:r>
              <a:rPr lang="zh-CN" altLang="en-US" dirty="0" smtClean="0"/>
              <a:t>：</a:t>
            </a:r>
            <a:r>
              <a:rPr lang="en-US" altLang="zh-CN" dirty="0" smtClean="0"/>
              <a:t>authenticated encryption with   additional data</a:t>
            </a:r>
            <a:endParaRPr lang="zh-CN" altLang="en-US" dirty="0"/>
          </a:p>
        </p:txBody>
      </p:sp>
      <p:sp>
        <p:nvSpPr>
          <p:cNvPr id="4" name="灯片编号占位符 3"/>
          <p:cNvSpPr>
            <a:spLocks noGrp="1"/>
          </p:cNvSpPr>
          <p:nvPr>
            <p:ph type="sldNum" sz="quarter" idx="10"/>
          </p:nvPr>
        </p:nvSpPr>
        <p:spPr/>
        <p:txBody>
          <a:bodyPr/>
          <a:lstStyle/>
          <a:p>
            <a:pPr>
              <a:defRPr/>
            </a:pPr>
            <a:fld id="{17570EEC-7445-49E3-AC83-578A2F2A6437}"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ffffffffffff</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PRF: Pseudorandom</a:t>
            </a:r>
            <a:r>
              <a:rPr lang="en-US" altLang="zh-CN" baseline="0" dirty="0"/>
              <a:t> </a:t>
            </a:r>
            <a:r>
              <a:rPr lang="en-US" altLang="zh-CN" baseline="0" dirty="0" err="1"/>
              <a:t>fuction</a:t>
            </a:r>
            <a:endParaRPr lang="en-US" altLang="zh-CN" baseline="0" dirty="0" err="1"/>
          </a:p>
          <a:p>
            <a:r>
              <a:rPr lang="en-US" altLang="zh-CN" dirty="0"/>
              <a:t>fffffff</a:t>
            </a:r>
            <a:endParaRPr lang="en-US" altLang="zh-CN" dirty="0"/>
          </a:p>
        </p:txBody>
      </p:sp>
      <p:sp>
        <p:nvSpPr>
          <p:cNvPr id="4" name="灯片编号占位符 3"/>
          <p:cNvSpPr>
            <a:spLocks noGrp="1"/>
          </p:cNvSpPr>
          <p:nvPr>
            <p:ph type="sldNum" sz="quarter" idx="10"/>
          </p:nvPr>
        </p:nvSpPr>
        <p:spPr/>
        <p:txBody>
          <a:bodyPr/>
          <a:lstStyle/>
          <a:p>
            <a:pPr>
              <a:defRPr/>
            </a:pPr>
            <a:fld id="{17570EEC-7445-49E3-AC83-578A2F2A6437}"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508E802D-0A99-4588-BA3B-DD00645C4D15}" type="slidenum">
              <a:rPr lang="zh-CN" altLang="en-US" smtClean="0"/>
            </a:fld>
            <a:endParaRPr lang="en-US" altLang="zh-C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20D1EF4-96E1-4D1F-9022-1DBBD72782E7}" type="slidenum">
              <a:rPr lang="zh-CN" altLang="en-US"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A21F5416-2A14-497A-8306-EE9F3157ABD1}"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normAutofit/>
          </a:bodyPr>
          <a:lstStyle>
            <a:lvl1pPr marL="457200" indent="-457200">
              <a:lnSpc>
                <a:spcPct val="100000"/>
              </a:lnSpc>
              <a:buFont typeface="Arial" panose="020B0604020202090204" pitchFamily="34" charset="0"/>
              <a:buChar char="•"/>
              <a:defRPr sz="2800"/>
            </a:lvl1pPr>
            <a:lvl2pPr>
              <a:lnSpc>
                <a:spcPct val="100000"/>
              </a:lnSpc>
              <a:defRPr sz="2400"/>
            </a:lvl2pPr>
            <a:lvl3pPr>
              <a:lnSpc>
                <a:spcPct val="100000"/>
              </a:lnSpc>
              <a:defRPr sz="2000"/>
            </a:lvl3pPr>
            <a:lvl4pPr>
              <a:lnSpc>
                <a:spcPct val="100000"/>
              </a:lnSpc>
              <a:defRPr sz="2000"/>
            </a:lvl4pPr>
            <a:lvl5pPr>
              <a:lnSpc>
                <a:spcPct val="100000"/>
              </a:lnSpc>
              <a:defRPr sz="20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3EEE59CE-3E91-4F85-B542-02EF88E28DB9}" type="slidenum">
              <a:rPr lang="zh-CN" altLang="en-US" smtClean="0"/>
            </a:fld>
            <a:endParaRPr lang="en-US" altLang="zh-C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81439B3F-5337-4A9A-8ECF-21244C88169E}" type="slidenum">
              <a:rPr lang="zh-CN" altLang="en-US" smtClean="0"/>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22960" y="2582334"/>
            <a:ext cx="3703320" cy="328676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63440" y="2582334"/>
            <a:ext cx="3703320" cy="328676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54B7F1A0-9458-45D8-926E-C87136E77BE8}" type="slidenum">
              <a:rPr lang="zh-CN" altLang="en-US" smtClean="0"/>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2A13C8A0-689A-459D-A188-9687B5B3186B}" type="slidenum">
              <a:rPr lang="zh-CN" altLang="en-US" smtClean="0"/>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04D4D571-C2AE-453F-9BB4-88EF1EFCFF65}" type="slidenum">
              <a:rPr lang="zh-CN" altLang="en-US"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n-US" altLang="zh-C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ltLang="zh-C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478A674B-3D5D-46A1-862F-CE690E59FD56}" type="slidenum">
              <a:rPr lang="zh-CN" altLang="en-US"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6ED7B18F-CE3B-4D88-8C2E-9B2E1E0CB672}" type="slidenum">
              <a:rPr lang="zh-CN" altLang="en-US" smtClean="0"/>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ltLang="zh-C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ltLang="zh-C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A21F5416-2A14-497A-8306-EE9F3157ABD1}" type="slidenum">
              <a:rPr lang="zh-CN" altLang="en-US" smtClean="0"/>
            </a:fld>
            <a:endParaRPr lang="en-US" altLang="zh-C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image" Target="../media/image7.emf"/></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0.emf"/><Relationship Id="rId1" Type="http://schemas.openxmlformats.org/officeDocument/2006/relationships/oleObject" Target="../embeddings/oleObject2.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26.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e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emf"/></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1" name="Rectangle 2"/>
          <p:cNvSpPr>
            <a:spLocks noGrp="1" noChangeArrowheads="1"/>
          </p:cNvSpPr>
          <p:nvPr>
            <p:ph type="ctrTitle"/>
          </p:nvPr>
        </p:nvSpPr>
        <p:spPr/>
        <p:txBody>
          <a:bodyPr/>
          <a:lstStyle/>
          <a:p>
            <a:pPr algn="ctr"/>
            <a:r>
              <a:rPr lang="en-US" altLang="zh-CN" sz="5400" dirty="0">
                <a:solidFill>
                  <a:srgbClr val="000000">
                    <a:lumMod val="85000"/>
                    <a:lumOff val="15000"/>
                  </a:srgbClr>
                </a:solidFill>
                <a:ea typeface="宋体" pitchFamily="2" charset="-122"/>
              </a:rPr>
              <a:t>PKI</a:t>
            </a:r>
            <a:r>
              <a:rPr lang="zh-CN" altLang="en-US" sz="5400" dirty="0">
                <a:solidFill>
                  <a:srgbClr val="000000">
                    <a:lumMod val="85000"/>
                    <a:lumOff val="15000"/>
                  </a:srgbClr>
                </a:solidFill>
                <a:ea typeface="宋体" pitchFamily="2" charset="-122"/>
              </a:rPr>
              <a:t>应用</a:t>
            </a:r>
            <a:r>
              <a:rPr lang="en-US" altLang="zh-CN" sz="5400" dirty="0">
                <a:solidFill>
                  <a:srgbClr val="000000">
                    <a:lumMod val="85000"/>
                    <a:lumOff val="15000"/>
                  </a:srgbClr>
                </a:solidFill>
                <a:ea typeface="宋体" pitchFamily="2" charset="-122"/>
              </a:rPr>
              <a:t>-TLS</a:t>
            </a:r>
            <a:r>
              <a:rPr lang="zh-CN" altLang="en-US" sz="5400" dirty="0">
                <a:solidFill>
                  <a:srgbClr val="000000">
                    <a:lumMod val="85000"/>
                    <a:lumOff val="15000"/>
                  </a:srgbClr>
                </a:solidFill>
                <a:ea typeface="宋体" pitchFamily="2" charset="-122"/>
              </a:rPr>
              <a:t>协议</a:t>
            </a:r>
            <a:br>
              <a:rPr lang="en-US" altLang="zh-CN" sz="5400" dirty="0">
                <a:solidFill>
                  <a:srgbClr val="000000">
                    <a:lumMod val="85000"/>
                    <a:lumOff val="15000"/>
                  </a:srgbClr>
                </a:solidFill>
                <a:ea typeface="宋体" pitchFamily="2" charset="-122"/>
              </a:rPr>
            </a:br>
            <a:r>
              <a:rPr lang="zh-CN" altLang="en-US" sz="4800" dirty="0">
                <a:solidFill>
                  <a:srgbClr val="000000">
                    <a:lumMod val="65000"/>
                    <a:lumOff val="35000"/>
                  </a:srgbClr>
                </a:solidFill>
                <a:ea typeface="宋体" pitchFamily="2" charset="-122"/>
              </a:rPr>
              <a:t>网络认证技术</a:t>
            </a:r>
            <a:br>
              <a:rPr lang="en-US" altLang="zh-CN" sz="4800" dirty="0">
                <a:solidFill>
                  <a:srgbClr val="000000">
                    <a:lumMod val="65000"/>
                    <a:lumOff val="35000"/>
                  </a:srgbClr>
                </a:solidFill>
                <a:ea typeface="宋体" pitchFamily="2" charset="-122"/>
              </a:rPr>
            </a:br>
            <a:endParaRPr lang="zh-CN" altLang="en-US" dirty="0">
              <a:ea typeface="宋体" pitchFamily="2" charset="-122"/>
            </a:endParaRPr>
          </a:p>
        </p:txBody>
      </p:sp>
      <p:sp>
        <p:nvSpPr>
          <p:cNvPr id="614402" name="Rectangle 3"/>
          <p:cNvSpPr>
            <a:spLocks noGrp="1" noChangeArrowheads="1"/>
          </p:cNvSpPr>
          <p:nvPr>
            <p:ph type="subTitle" idx="1"/>
          </p:nvPr>
        </p:nvSpPr>
        <p:spPr/>
        <p:txBody>
          <a:bodyPr/>
          <a:lstStyle/>
          <a:p>
            <a:pPr eaLnBrk="1" hangingPunct="1"/>
            <a:endParaRPr lang="en-US" altLang="zh-CN" dirty="0">
              <a:ea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dirty="0"/>
              <a:t>TLS</a:t>
            </a:r>
            <a:r>
              <a:rPr lang="zh-CN" altLang="en-US" dirty="0"/>
              <a:t>协议流程概述</a:t>
            </a:r>
            <a:endParaRPr lang="zh-CN" altLang="en-US" dirty="0"/>
          </a:p>
        </p:txBody>
      </p:sp>
      <p:sp>
        <p:nvSpPr>
          <p:cNvPr id="12291" name="Rectangle 3"/>
          <p:cNvSpPr>
            <a:spLocks noGrp="1" noChangeArrowheads="1"/>
          </p:cNvSpPr>
          <p:nvPr>
            <p:ph type="body" idx="1"/>
          </p:nvPr>
        </p:nvSpPr>
        <p:spPr/>
        <p:txBody>
          <a:bodyPr/>
          <a:lstStyle/>
          <a:p>
            <a:r>
              <a:rPr lang="zh-CN" altLang="en-US" dirty="0"/>
              <a:t>协议过程中的某一方</a:t>
            </a:r>
            <a:endParaRPr lang="zh-CN" altLang="en-US" dirty="0"/>
          </a:p>
        </p:txBody>
      </p:sp>
      <p:graphicFrame>
        <p:nvGraphicFramePr>
          <p:cNvPr id="12292" name="Object 5"/>
          <p:cNvGraphicFramePr>
            <a:graphicFrameLocks noChangeAspect="1"/>
          </p:cNvGraphicFramePr>
          <p:nvPr/>
        </p:nvGraphicFramePr>
        <p:xfrm>
          <a:off x="288032" y="2636912"/>
          <a:ext cx="8748464" cy="3993005"/>
        </p:xfrm>
        <a:graphic>
          <a:graphicData uri="http://schemas.openxmlformats.org/presentationml/2006/ole">
            <mc:AlternateContent xmlns:mc="http://schemas.openxmlformats.org/markup-compatibility/2006">
              <mc:Choice xmlns:v="urn:schemas-microsoft-com:vml" Requires="v">
                <p:oleObj spid="_x0000_s740429" name="Visio" r:id="rId1" imgW="10593070" imgH="4825365" progId="Visio.Drawing.11">
                  <p:embed/>
                </p:oleObj>
              </mc:Choice>
              <mc:Fallback>
                <p:oleObj name="Visio" r:id="rId1" imgW="10593070" imgH="4825365" progId="Visio.Drawing.11">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32" y="2636912"/>
                        <a:ext cx="8748464" cy="3993005"/>
                      </a:xfrm>
                      <a:prstGeom prst="rect">
                        <a:avLst/>
                      </a:prstGeom>
                      <a:solidFill>
                        <a:schemeClr val="bg1"/>
                      </a:solidFill>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
        <p:nvSpPr>
          <p:cNvPr id="5" name="矩形 4"/>
          <p:cNvSpPr/>
          <p:nvPr/>
        </p:nvSpPr>
        <p:spPr>
          <a:xfrm>
            <a:off x="179512" y="116632"/>
            <a:ext cx="5544616" cy="1569660"/>
          </a:xfrm>
          <a:prstGeom prst="rect">
            <a:avLst/>
          </a:prstGeom>
          <a:ln>
            <a:solidFill>
              <a:schemeClr val="bg1">
                <a:lumMod val="50000"/>
              </a:schemeClr>
            </a:solidFill>
          </a:ln>
        </p:spPr>
        <p:txBody>
          <a:bodyPr wrap="square">
            <a:spAutoFit/>
          </a:bodyPr>
          <a:lstStyle/>
          <a:p>
            <a:r>
              <a:rPr lang="en-US" altLang="zh-CN" sz="1600" dirty="0">
                <a:latin typeface="Courier"/>
              </a:rPr>
              <a:t>struct {</a:t>
            </a:r>
            <a:endParaRPr lang="en-US" altLang="zh-CN" sz="1600" dirty="0">
              <a:latin typeface="Courier"/>
            </a:endParaRPr>
          </a:p>
          <a:p>
            <a:r>
              <a:rPr lang="en-US" altLang="zh-CN" sz="1600" dirty="0">
                <a:latin typeface="Courier"/>
              </a:rPr>
              <a:t> </a:t>
            </a:r>
            <a:r>
              <a:rPr lang="en-US" altLang="zh-CN" sz="1600" dirty="0" smtClean="0">
                <a:latin typeface="Courier"/>
              </a:rPr>
              <a:t>   </a:t>
            </a:r>
            <a:r>
              <a:rPr lang="en-US" altLang="zh-CN" sz="1600" dirty="0" err="1" smtClean="0">
                <a:latin typeface="Courier"/>
              </a:rPr>
              <a:t>ContentType</a:t>
            </a:r>
            <a:r>
              <a:rPr lang="en-US" altLang="zh-CN" sz="1600" dirty="0" smtClean="0">
                <a:latin typeface="Courier"/>
              </a:rPr>
              <a:t> </a:t>
            </a:r>
            <a:r>
              <a:rPr lang="en-US" altLang="zh-CN" sz="1600" dirty="0">
                <a:latin typeface="Courier"/>
              </a:rPr>
              <a:t>type;</a:t>
            </a:r>
            <a:endParaRPr lang="en-US" altLang="zh-CN" sz="1600" dirty="0">
              <a:latin typeface="Courier"/>
            </a:endParaRPr>
          </a:p>
          <a:p>
            <a:r>
              <a:rPr lang="en-US" altLang="zh-CN" sz="1600" dirty="0" smtClean="0">
                <a:latin typeface="Courier"/>
              </a:rPr>
              <a:t>    </a:t>
            </a:r>
            <a:r>
              <a:rPr lang="en-US" altLang="zh-CN" sz="1600" dirty="0" err="1" smtClean="0">
                <a:latin typeface="Courier"/>
              </a:rPr>
              <a:t>ProtocolVersion</a:t>
            </a:r>
            <a:r>
              <a:rPr lang="en-US" altLang="zh-CN" sz="1600" dirty="0" smtClean="0">
                <a:latin typeface="Courier"/>
              </a:rPr>
              <a:t> </a:t>
            </a:r>
            <a:r>
              <a:rPr lang="en-US" altLang="zh-CN" sz="1600" dirty="0" err="1">
                <a:latin typeface="Courier"/>
              </a:rPr>
              <a:t>legacy_record_version</a:t>
            </a:r>
            <a:r>
              <a:rPr lang="en-US" altLang="zh-CN" sz="1600" dirty="0">
                <a:latin typeface="Courier"/>
              </a:rPr>
              <a:t>;</a:t>
            </a:r>
            <a:endParaRPr lang="en-US" altLang="zh-CN" sz="1600" dirty="0">
              <a:latin typeface="Courier"/>
            </a:endParaRPr>
          </a:p>
          <a:p>
            <a:r>
              <a:rPr lang="en-US" altLang="zh-CN" sz="1600" dirty="0" smtClean="0">
                <a:latin typeface="Courier"/>
              </a:rPr>
              <a:t>    uint16 </a:t>
            </a:r>
            <a:r>
              <a:rPr lang="en-US" altLang="zh-CN" sz="1600" dirty="0">
                <a:latin typeface="Courier"/>
              </a:rPr>
              <a:t>length;</a:t>
            </a:r>
            <a:endParaRPr lang="en-US" altLang="zh-CN" sz="1600" dirty="0">
              <a:latin typeface="Courier"/>
            </a:endParaRPr>
          </a:p>
          <a:p>
            <a:r>
              <a:rPr lang="en-US" altLang="zh-CN" sz="1600" dirty="0" smtClean="0">
                <a:latin typeface="Courier"/>
              </a:rPr>
              <a:t>    opaque </a:t>
            </a:r>
            <a:r>
              <a:rPr lang="en-US" altLang="zh-CN" sz="1600" dirty="0">
                <a:latin typeface="Courier"/>
              </a:rPr>
              <a:t>fragment[</a:t>
            </a:r>
            <a:r>
              <a:rPr lang="en-US" altLang="zh-CN" sz="1600" dirty="0" err="1">
                <a:latin typeface="Courier"/>
              </a:rPr>
              <a:t>TLSPlaintext.length</a:t>
            </a:r>
            <a:r>
              <a:rPr lang="en-US" altLang="zh-CN" sz="1600" dirty="0">
                <a:latin typeface="Courier"/>
              </a:rPr>
              <a:t>];</a:t>
            </a:r>
            <a:endParaRPr lang="en-US" altLang="zh-CN" sz="1600" dirty="0">
              <a:latin typeface="Courier"/>
            </a:endParaRPr>
          </a:p>
          <a:p>
            <a:r>
              <a:rPr lang="en-US" altLang="zh-CN" sz="1600" dirty="0">
                <a:latin typeface="Courier"/>
              </a:rPr>
              <a:t>} </a:t>
            </a:r>
            <a:r>
              <a:rPr lang="en-US" altLang="zh-CN" sz="1600" b="1" dirty="0" err="1">
                <a:latin typeface="Courier"/>
              </a:rPr>
              <a:t>TLSPlaintext</a:t>
            </a:r>
            <a:r>
              <a:rPr lang="en-US" altLang="zh-CN" sz="1600" dirty="0">
                <a:latin typeface="Courier"/>
              </a:rPr>
              <a:t>;</a:t>
            </a:r>
            <a:endParaRPr lang="en-US" altLang="zh-CN" sz="1600" dirty="0">
              <a:latin typeface="Courier"/>
            </a:endParaRPr>
          </a:p>
        </p:txBody>
      </p:sp>
      <p:sp>
        <p:nvSpPr>
          <p:cNvPr id="6" name="矩形 5"/>
          <p:cNvSpPr/>
          <p:nvPr/>
        </p:nvSpPr>
        <p:spPr>
          <a:xfrm>
            <a:off x="899592" y="2220754"/>
            <a:ext cx="5184576" cy="1323439"/>
          </a:xfrm>
          <a:prstGeom prst="rect">
            <a:avLst/>
          </a:prstGeom>
          <a:ln>
            <a:solidFill>
              <a:schemeClr val="bg1">
                <a:lumMod val="65000"/>
              </a:schemeClr>
            </a:solidFill>
          </a:ln>
        </p:spPr>
        <p:txBody>
          <a:bodyPr wrap="square">
            <a:spAutoFit/>
          </a:bodyPr>
          <a:lstStyle/>
          <a:p>
            <a:r>
              <a:rPr lang="en-US" altLang="zh-CN" sz="1600" dirty="0">
                <a:latin typeface="Courier"/>
              </a:rPr>
              <a:t>struct {</a:t>
            </a:r>
            <a:endParaRPr lang="en-US" altLang="zh-CN" sz="1600" dirty="0">
              <a:latin typeface="Courier"/>
            </a:endParaRPr>
          </a:p>
          <a:p>
            <a:r>
              <a:rPr lang="en-US" altLang="zh-CN" sz="1600" dirty="0" smtClean="0">
                <a:latin typeface="Courier"/>
              </a:rPr>
              <a:t>    opaque </a:t>
            </a:r>
            <a:r>
              <a:rPr lang="en-US" altLang="zh-CN" sz="1600" dirty="0">
                <a:latin typeface="Courier"/>
              </a:rPr>
              <a:t>content[</a:t>
            </a:r>
            <a:r>
              <a:rPr lang="en-US" altLang="zh-CN" sz="1600" dirty="0" err="1">
                <a:latin typeface="Courier"/>
              </a:rPr>
              <a:t>TLSPlaintext.length</a:t>
            </a:r>
            <a:r>
              <a:rPr lang="en-US" altLang="zh-CN" sz="1600" dirty="0">
                <a:latin typeface="Courier"/>
              </a:rPr>
              <a:t>];</a:t>
            </a:r>
            <a:endParaRPr lang="en-US" altLang="zh-CN" sz="1600" dirty="0">
              <a:latin typeface="Courier"/>
            </a:endParaRPr>
          </a:p>
          <a:p>
            <a:r>
              <a:rPr lang="en-US" altLang="zh-CN" sz="1600" dirty="0" smtClean="0">
                <a:latin typeface="Courier"/>
              </a:rPr>
              <a:t>    </a:t>
            </a:r>
            <a:r>
              <a:rPr lang="en-US" altLang="zh-CN" sz="1600" dirty="0" err="1" smtClean="0">
                <a:latin typeface="Courier"/>
              </a:rPr>
              <a:t>ContentType</a:t>
            </a:r>
            <a:r>
              <a:rPr lang="en-US" altLang="zh-CN" sz="1600" dirty="0" smtClean="0">
                <a:latin typeface="Courier"/>
              </a:rPr>
              <a:t> </a:t>
            </a:r>
            <a:r>
              <a:rPr lang="en-US" altLang="zh-CN" sz="1600" dirty="0">
                <a:latin typeface="Courier"/>
              </a:rPr>
              <a:t>type;</a:t>
            </a:r>
            <a:endParaRPr lang="en-US" altLang="zh-CN" sz="1600" dirty="0">
              <a:latin typeface="Courier"/>
            </a:endParaRPr>
          </a:p>
          <a:p>
            <a:r>
              <a:rPr lang="en-US" altLang="zh-CN" sz="1600" dirty="0" smtClean="0">
                <a:latin typeface="Courier"/>
              </a:rPr>
              <a:t>    uint8 </a:t>
            </a:r>
            <a:r>
              <a:rPr lang="en-US" altLang="zh-CN" sz="1600" dirty="0">
                <a:latin typeface="Courier"/>
              </a:rPr>
              <a:t>zeros[</a:t>
            </a:r>
            <a:r>
              <a:rPr lang="en-US" altLang="zh-CN" sz="1600" dirty="0" err="1">
                <a:latin typeface="Courier"/>
              </a:rPr>
              <a:t>length_of_padding</a:t>
            </a:r>
            <a:r>
              <a:rPr lang="en-US" altLang="zh-CN" sz="1600" dirty="0">
                <a:latin typeface="Courier"/>
              </a:rPr>
              <a:t>];</a:t>
            </a:r>
            <a:endParaRPr lang="en-US" altLang="zh-CN" sz="1600" dirty="0">
              <a:latin typeface="Courier"/>
            </a:endParaRPr>
          </a:p>
          <a:p>
            <a:r>
              <a:rPr lang="en-US" altLang="zh-CN" sz="1600" dirty="0">
                <a:latin typeface="Courier"/>
              </a:rPr>
              <a:t>} </a:t>
            </a:r>
            <a:r>
              <a:rPr lang="en-US" altLang="zh-CN" sz="1600" b="1" dirty="0" err="1">
                <a:latin typeface="Courier"/>
              </a:rPr>
              <a:t>TLSInnerPlaintext</a:t>
            </a:r>
            <a:r>
              <a:rPr lang="en-US" altLang="zh-CN" sz="1600" dirty="0">
                <a:latin typeface="Courier"/>
              </a:rPr>
              <a:t>;</a:t>
            </a:r>
            <a:endParaRPr lang="en-US" altLang="zh-CN" sz="1600" dirty="0">
              <a:latin typeface="Courier"/>
            </a:endParaRPr>
          </a:p>
        </p:txBody>
      </p:sp>
      <p:sp>
        <p:nvSpPr>
          <p:cNvPr id="7" name="矩形 6"/>
          <p:cNvSpPr/>
          <p:nvPr/>
        </p:nvSpPr>
        <p:spPr>
          <a:xfrm>
            <a:off x="1547664" y="4077286"/>
            <a:ext cx="7380175" cy="1384995"/>
          </a:xfrm>
          <a:prstGeom prst="rect">
            <a:avLst/>
          </a:prstGeom>
          <a:ln>
            <a:solidFill>
              <a:schemeClr val="bg1">
                <a:lumMod val="65000"/>
              </a:schemeClr>
            </a:solidFill>
          </a:ln>
        </p:spPr>
        <p:txBody>
          <a:bodyPr wrap="square">
            <a:spAutoFit/>
          </a:bodyPr>
          <a:lstStyle/>
          <a:p>
            <a:r>
              <a:rPr lang="en-US" altLang="zh-CN" sz="1400" dirty="0">
                <a:latin typeface="Courier"/>
              </a:rPr>
              <a:t>struct {</a:t>
            </a:r>
            <a:endParaRPr lang="en-US" altLang="zh-CN" sz="1400" dirty="0">
              <a:latin typeface="Courier"/>
            </a:endParaRPr>
          </a:p>
          <a:p>
            <a:r>
              <a:rPr lang="fr-FR" altLang="zh-CN" sz="1400" dirty="0" smtClean="0">
                <a:latin typeface="Courier"/>
              </a:rPr>
              <a:t>    ContentType </a:t>
            </a:r>
            <a:r>
              <a:rPr lang="fr-FR" altLang="zh-CN" sz="1400" dirty="0">
                <a:latin typeface="Courier"/>
              </a:rPr>
              <a:t>opaque_type = application_data; /* 23 */</a:t>
            </a:r>
            <a:endParaRPr lang="fr-FR" altLang="zh-CN" sz="1400" dirty="0">
              <a:latin typeface="Courier"/>
            </a:endParaRPr>
          </a:p>
          <a:p>
            <a:r>
              <a:rPr lang="en-US" altLang="zh-CN" sz="1400" dirty="0" smtClean="0">
                <a:latin typeface="Courier"/>
              </a:rPr>
              <a:t>    </a:t>
            </a:r>
            <a:r>
              <a:rPr lang="en-US" altLang="zh-CN" sz="1400" dirty="0" err="1" smtClean="0">
                <a:latin typeface="Courier"/>
              </a:rPr>
              <a:t>ProtocolVersion</a:t>
            </a:r>
            <a:r>
              <a:rPr lang="en-US" altLang="zh-CN" sz="1400" dirty="0" smtClean="0">
                <a:latin typeface="Courier"/>
              </a:rPr>
              <a:t> </a:t>
            </a:r>
            <a:r>
              <a:rPr lang="en-US" altLang="zh-CN" sz="1400" dirty="0" err="1">
                <a:latin typeface="Courier"/>
              </a:rPr>
              <a:t>legacy_record_version</a:t>
            </a:r>
            <a:r>
              <a:rPr lang="en-US" altLang="zh-CN" sz="1400" dirty="0">
                <a:latin typeface="Courier"/>
              </a:rPr>
              <a:t> = 0x0303; /* TLS v1.2 */</a:t>
            </a:r>
            <a:endParaRPr lang="en-US" altLang="zh-CN" sz="1400" dirty="0">
              <a:latin typeface="Courier"/>
            </a:endParaRPr>
          </a:p>
          <a:p>
            <a:r>
              <a:rPr lang="en-US" altLang="zh-CN" sz="1400" dirty="0" smtClean="0">
                <a:latin typeface="Courier"/>
              </a:rPr>
              <a:t>    uint16 </a:t>
            </a:r>
            <a:r>
              <a:rPr lang="en-US" altLang="zh-CN" sz="1400" dirty="0">
                <a:latin typeface="Courier"/>
              </a:rPr>
              <a:t>length;</a:t>
            </a:r>
            <a:endParaRPr lang="en-US" altLang="zh-CN" sz="1400" dirty="0">
              <a:latin typeface="Courier"/>
            </a:endParaRPr>
          </a:p>
          <a:p>
            <a:r>
              <a:rPr lang="en-US" altLang="zh-CN" sz="1400" dirty="0" smtClean="0">
                <a:latin typeface="Courier"/>
              </a:rPr>
              <a:t>    opaque </a:t>
            </a:r>
            <a:r>
              <a:rPr lang="en-US" altLang="zh-CN" sz="1400" dirty="0" err="1">
                <a:latin typeface="Courier"/>
              </a:rPr>
              <a:t>encrypted_record</a:t>
            </a:r>
            <a:r>
              <a:rPr lang="en-US" altLang="zh-CN" sz="1400" dirty="0">
                <a:latin typeface="Courier"/>
              </a:rPr>
              <a:t>[</a:t>
            </a:r>
            <a:r>
              <a:rPr lang="en-US" altLang="zh-CN" sz="1400" dirty="0" err="1">
                <a:latin typeface="Courier"/>
              </a:rPr>
              <a:t>TLSCiphertext.length</a:t>
            </a:r>
            <a:r>
              <a:rPr lang="en-US" altLang="zh-CN" sz="1400" dirty="0">
                <a:latin typeface="Courier"/>
              </a:rPr>
              <a:t>];</a:t>
            </a:r>
            <a:endParaRPr lang="en-US" altLang="zh-CN" sz="1400" dirty="0">
              <a:latin typeface="Courier"/>
            </a:endParaRPr>
          </a:p>
          <a:p>
            <a:r>
              <a:rPr lang="en-US" altLang="zh-CN" sz="1400" dirty="0">
                <a:latin typeface="Courier"/>
              </a:rPr>
              <a:t>} </a:t>
            </a:r>
            <a:r>
              <a:rPr lang="en-US" altLang="zh-CN" sz="1400" b="1" dirty="0" err="1">
                <a:latin typeface="Courier"/>
              </a:rPr>
              <a:t>TLSCiphertext</a:t>
            </a:r>
            <a:r>
              <a:rPr lang="en-US" altLang="zh-CN" sz="1400" dirty="0">
                <a:latin typeface="Courier"/>
              </a:rPr>
              <a:t>;</a:t>
            </a:r>
            <a:endParaRPr lang="en-US" altLang="zh-CN" sz="1400" dirty="0">
              <a:latin typeface="Courie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t>TLS1.2</a:t>
            </a:r>
            <a:endParaRPr lang="zh-CN" altLang="en-US" dirty="0"/>
          </a:p>
        </p:txBody>
      </p:sp>
      <p:sp>
        <p:nvSpPr>
          <p:cNvPr id="6" name="副标题 5"/>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dirty="0"/>
              <a:t>Handshake</a:t>
            </a:r>
            <a:r>
              <a:rPr lang="zh-CN" altLang="en-US" dirty="0"/>
              <a:t>功能</a:t>
            </a:r>
            <a:endParaRPr lang="en-US" altLang="zh-CN" dirty="0"/>
          </a:p>
        </p:txBody>
      </p:sp>
      <p:sp>
        <p:nvSpPr>
          <p:cNvPr id="13315" name="Rectangle 3"/>
          <p:cNvSpPr>
            <a:spLocks noGrp="1" noChangeArrowheads="1"/>
          </p:cNvSpPr>
          <p:nvPr>
            <p:ph type="body" idx="1"/>
          </p:nvPr>
        </p:nvSpPr>
        <p:spPr/>
        <p:txBody>
          <a:bodyPr>
            <a:normAutofit/>
          </a:bodyPr>
          <a:lstStyle/>
          <a:p>
            <a:pPr eaLnBrk="1" hangingPunct="1"/>
            <a:r>
              <a:rPr lang="zh-CN" altLang="en-US" sz="2600" dirty="0"/>
              <a:t>基于</a:t>
            </a:r>
            <a:r>
              <a:rPr lang="en-US" altLang="zh-CN" sz="2600" dirty="0"/>
              <a:t>PKI</a:t>
            </a:r>
            <a:r>
              <a:rPr lang="zh-CN" altLang="en-US" sz="2600" dirty="0"/>
              <a:t>数字证书和公钥密码算法</a:t>
            </a:r>
            <a:endParaRPr lang="zh-CN" altLang="en-US" sz="2600" dirty="0"/>
          </a:p>
          <a:p>
            <a:pPr eaLnBrk="1" hangingPunct="1"/>
            <a:r>
              <a:rPr lang="en-US" altLang="zh-CN" sz="2600" dirty="0"/>
              <a:t>Server</a:t>
            </a:r>
            <a:r>
              <a:rPr lang="zh-CN" altLang="en-US" sz="2600" dirty="0"/>
              <a:t>和</a:t>
            </a:r>
            <a:r>
              <a:rPr lang="en-US" altLang="zh-CN" sz="2600" dirty="0"/>
              <a:t>Client</a:t>
            </a:r>
            <a:r>
              <a:rPr lang="zh-CN" altLang="en-US" sz="2600" dirty="0"/>
              <a:t>进行协商</a:t>
            </a:r>
            <a:endParaRPr lang="zh-CN" altLang="en-US" sz="2600" dirty="0"/>
          </a:p>
          <a:p>
            <a:pPr lvl="1" eaLnBrk="1" hangingPunct="1"/>
            <a:r>
              <a:rPr lang="en-US" altLang="zh-CN" sz="2200" dirty="0"/>
              <a:t>Client</a:t>
            </a:r>
            <a:r>
              <a:rPr lang="zh-CN" altLang="en-US" sz="2200" dirty="0"/>
              <a:t>鉴别</a:t>
            </a:r>
            <a:r>
              <a:rPr lang="en-US" altLang="zh-CN" sz="2200" dirty="0"/>
              <a:t>Server</a:t>
            </a:r>
            <a:endParaRPr lang="en-US" altLang="zh-CN" sz="2200" dirty="0"/>
          </a:p>
          <a:p>
            <a:pPr lvl="1" eaLnBrk="1" hangingPunct="1"/>
            <a:r>
              <a:rPr lang="en-US" altLang="zh-CN" sz="2200" dirty="0"/>
              <a:t>Server</a:t>
            </a:r>
            <a:r>
              <a:rPr lang="zh-CN" altLang="en-US" sz="2200" dirty="0"/>
              <a:t>鉴别</a:t>
            </a:r>
            <a:r>
              <a:rPr lang="en-US" altLang="zh-CN" sz="2200" dirty="0"/>
              <a:t>Client</a:t>
            </a:r>
            <a:r>
              <a:rPr lang="zh-CN" altLang="en-US" sz="2200" dirty="0"/>
              <a:t>（可选）</a:t>
            </a:r>
            <a:endParaRPr lang="zh-CN" altLang="en-US" sz="2200" dirty="0"/>
          </a:p>
          <a:p>
            <a:pPr eaLnBrk="1" hangingPunct="1"/>
            <a:r>
              <a:rPr lang="zh-CN" altLang="en-US" sz="2600" dirty="0"/>
              <a:t>协商得到如下</a:t>
            </a:r>
            <a:endParaRPr lang="zh-CN" altLang="en-US" sz="2600" dirty="0"/>
          </a:p>
          <a:p>
            <a:pPr lvl="1" eaLnBrk="1" hangingPunct="1"/>
            <a:r>
              <a:rPr lang="zh-CN" altLang="en-US" sz="2200" dirty="0"/>
              <a:t>对称加解密算法和密钥</a:t>
            </a:r>
            <a:endParaRPr lang="zh-CN" altLang="en-US" sz="2200" dirty="0"/>
          </a:p>
          <a:p>
            <a:pPr lvl="1" eaLnBrk="1" hangingPunct="1"/>
            <a:r>
              <a:rPr lang="en-US" altLang="zh-CN" sz="2200" dirty="0"/>
              <a:t>HMAC</a:t>
            </a:r>
            <a:r>
              <a:rPr lang="zh-CN" altLang="en-US" sz="2200" dirty="0"/>
              <a:t>算法和密钥</a:t>
            </a:r>
            <a:endParaRPr lang="en-US" altLang="zh-CN" sz="2200" dirty="0"/>
          </a:p>
          <a:p>
            <a:pPr lvl="2"/>
            <a:r>
              <a:rPr lang="en-US" altLang="zh-CN" sz="1800" dirty="0"/>
              <a:t>Hash-based Message Authentication Code</a:t>
            </a:r>
            <a:endParaRPr lang="zh-CN" altLang="en-US" sz="1800" dirty="0"/>
          </a:p>
          <a:p>
            <a:pPr lvl="1" eaLnBrk="1" hangingPunct="1"/>
            <a:r>
              <a:rPr lang="zh-CN" altLang="en-US" sz="2200" dirty="0"/>
              <a:t>压缩</a:t>
            </a:r>
            <a:r>
              <a:rPr lang="en-US" altLang="zh-CN" sz="2200" dirty="0"/>
              <a:t>/</a:t>
            </a:r>
            <a:r>
              <a:rPr lang="zh-CN" altLang="en-US" sz="2200" dirty="0"/>
              <a:t>解压算法</a:t>
            </a:r>
            <a:endParaRPr lang="zh-CN" altLang="en-US" sz="2200" dirty="0"/>
          </a:p>
        </p:txBody>
      </p:sp>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eaLnBrk="1" hangingPunct="1"/>
            <a:r>
              <a:rPr lang="en-US" altLang="zh-CN" dirty="0"/>
              <a:t>Change Cipher Spec</a:t>
            </a:r>
            <a:r>
              <a:rPr lang="zh-CN" altLang="en-US" dirty="0"/>
              <a:t>功能</a:t>
            </a:r>
            <a:endParaRPr lang="en-US" altLang="zh-CN" dirty="0"/>
          </a:p>
        </p:txBody>
      </p:sp>
      <p:sp>
        <p:nvSpPr>
          <p:cNvPr id="14339" name="Rectangle 3"/>
          <p:cNvSpPr>
            <a:spLocks noGrp="1" noChangeArrowheads="1"/>
          </p:cNvSpPr>
          <p:nvPr>
            <p:ph type="body" idx="1"/>
          </p:nvPr>
        </p:nvSpPr>
        <p:spPr/>
        <p:txBody>
          <a:bodyPr/>
          <a:lstStyle/>
          <a:p>
            <a:pPr eaLnBrk="1" hangingPunct="1"/>
            <a:r>
              <a:rPr lang="zh-CN" altLang="en-US" dirty="0"/>
              <a:t>通知对方，切换算法</a:t>
            </a:r>
            <a:endParaRPr lang="zh-CN" altLang="en-US" dirty="0"/>
          </a:p>
          <a:p>
            <a:pPr lvl="1" eaLnBrk="1" hangingPunct="1"/>
            <a:r>
              <a:rPr lang="en-US" altLang="zh-CN" dirty="0"/>
              <a:t>Record</a:t>
            </a:r>
            <a:r>
              <a:rPr lang="zh-CN" altLang="en-US" dirty="0"/>
              <a:t>层，开始是使用</a:t>
            </a:r>
            <a:r>
              <a:rPr lang="zh-CN" altLang="en-US" dirty="0">
                <a:latin typeface="Arial" panose="020B0604020202090204" pitchFamily="34" charset="0"/>
              </a:rPr>
              <a:t>“</a:t>
            </a:r>
            <a:r>
              <a:rPr lang="zh-CN" altLang="en-US" dirty="0"/>
              <a:t>空</a:t>
            </a:r>
            <a:r>
              <a:rPr lang="zh-CN" altLang="en-US" dirty="0">
                <a:latin typeface="Arial" panose="020B0604020202090204" pitchFamily="34" charset="0"/>
              </a:rPr>
              <a:t>”</a:t>
            </a:r>
            <a:r>
              <a:rPr lang="zh-CN" altLang="en-US" dirty="0"/>
              <a:t>算法</a:t>
            </a:r>
            <a:endParaRPr lang="en-US" altLang="zh-CN" dirty="0"/>
          </a:p>
          <a:p>
            <a:pPr lvl="2"/>
            <a:r>
              <a:rPr lang="zh-CN" altLang="en-US" dirty="0"/>
              <a:t>什么安全功能都不做</a:t>
            </a:r>
            <a:endParaRPr lang="zh-CN" altLang="en-US" dirty="0"/>
          </a:p>
          <a:p>
            <a:pPr lvl="1" eaLnBrk="1" hangingPunct="1"/>
            <a:r>
              <a:rPr lang="en-US" altLang="zh-CN" dirty="0"/>
              <a:t>Handshake</a:t>
            </a:r>
            <a:r>
              <a:rPr lang="zh-CN" altLang="en-US" dirty="0"/>
              <a:t>协商之后，双方分别发送</a:t>
            </a:r>
            <a:r>
              <a:rPr lang="en-US" altLang="zh-CN" dirty="0"/>
              <a:t>Change Cipher Spec</a:t>
            </a:r>
            <a:endParaRPr lang="en-US" altLang="zh-CN" dirty="0"/>
          </a:p>
          <a:p>
            <a:pPr lvl="2" eaLnBrk="1" hangingPunct="1"/>
            <a:r>
              <a:rPr lang="zh-CN" altLang="en-US" dirty="0"/>
              <a:t>启用已经协商好的算法</a:t>
            </a:r>
            <a:endParaRPr lang="zh-CN" altLang="en-US" dirty="0"/>
          </a:p>
          <a:p>
            <a:pPr lvl="2" eaLnBrk="1" hangingPunct="1"/>
            <a:r>
              <a:rPr lang="en-US" altLang="zh-CN" dirty="0"/>
              <a:t>A</a:t>
            </a:r>
            <a:r>
              <a:rPr lang="zh-CN" altLang="en-US" dirty="0"/>
              <a:t>向</a:t>
            </a:r>
            <a:r>
              <a:rPr lang="en-US" altLang="zh-CN" dirty="0"/>
              <a:t>B</a:t>
            </a:r>
            <a:r>
              <a:rPr lang="zh-CN" altLang="en-US" dirty="0"/>
              <a:t>发送，表示</a:t>
            </a:r>
            <a:r>
              <a:rPr lang="zh-CN" altLang="en-US" dirty="0">
                <a:latin typeface="Arial" panose="020B0604020202090204" pitchFamily="34" charset="0"/>
              </a:rPr>
              <a:t>“</a:t>
            </a:r>
            <a:r>
              <a:rPr lang="en-US" altLang="zh-CN" dirty="0"/>
              <a:t>A</a:t>
            </a:r>
            <a:r>
              <a:rPr lang="zh-CN" altLang="en-US" dirty="0"/>
              <a:t>写的数据</a:t>
            </a:r>
            <a:r>
              <a:rPr lang="zh-CN" altLang="en-US" dirty="0">
                <a:latin typeface="Arial" panose="020B0604020202090204" pitchFamily="34" charset="0"/>
              </a:rPr>
              <a:t>”</a:t>
            </a:r>
            <a:r>
              <a:rPr lang="zh-CN" altLang="en-US" dirty="0"/>
              <a:t>都用切换后的算法</a:t>
            </a:r>
            <a:endParaRPr lang="zh-CN" altLang="en-US" dirty="0"/>
          </a:p>
          <a:p>
            <a:pPr lvl="2" eaLnBrk="1" hangingPunct="1"/>
            <a:r>
              <a:rPr lang="en-US" altLang="zh-CN" dirty="0"/>
              <a:t>B</a:t>
            </a:r>
            <a:r>
              <a:rPr lang="zh-CN" altLang="en-US" dirty="0"/>
              <a:t>向</a:t>
            </a:r>
            <a:r>
              <a:rPr lang="en-US" altLang="zh-CN" dirty="0"/>
              <a:t>A</a:t>
            </a:r>
            <a:r>
              <a:rPr lang="zh-CN" altLang="en-US" dirty="0"/>
              <a:t>发送，表示</a:t>
            </a:r>
            <a:r>
              <a:rPr lang="zh-CN" altLang="en-US" dirty="0">
                <a:latin typeface="Arial" panose="020B0604020202090204" pitchFamily="34" charset="0"/>
              </a:rPr>
              <a:t>“</a:t>
            </a:r>
            <a:r>
              <a:rPr lang="en-US" altLang="zh-CN" dirty="0"/>
              <a:t>B</a:t>
            </a:r>
            <a:r>
              <a:rPr lang="zh-CN" altLang="en-US" dirty="0"/>
              <a:t>写的数据</a:t>
            </a:r>
            <a:r>
              <a:rPr lang="zh-CN" altLang="en-US" dirty="0">
                <a:latin typeface="Arial" panose="020B0604020202090204" pitchFamily="34" charset="0"/>
              </a:rPr>
              <a:t>”</a:t>
            </a:r>
            <a:r>
              <a:rPr lang="zh-CN" altLang="en-US" dirty="0"/>
              <a:t>都用切换后的算法</a:t>
            </a:r>
            <a:endParaRPr lang="zh-CN" altLang="en-US" dirty="0"/>
          </a:p>
        </p:txBody>
      </p:sp>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dirty="0"/>
              <a:t>Alert</a:t>
            </a:r>
            <a:r>
              <a:rPr lang="zh-CN" altLang="en-US" dirty="0"/>
              <a:t>功能</a:t>
            </a:r>
            <a:endParaRPr lang="en-US" altLang="zh-CN" dirty="0"/>
          </a:p>
        </p:txBody>
      </p:sp>
      <p:sp>
        <p:nvSpPr>
          <p:cNvPr id="15363" name="Rectangle 3"/>
          <p:cNvSpPr>
            <a:spLocks noGrp="1" noChangeArrowheads="1"/>
          </p:cNvSpPr>
          <p:nvPr>
            <p:ph type="body" idx="1"/>
          </p:nvPr>
        </p:nvSpPr>
        <p:spPr/>
        <p:txBody>
          <a:bodyPr/>
          <a:lstStyle/>
          <a:p>
            <a:pPr eaLnBrk="1" hangingPunct="1">
              <a:lnSpc>
                <a:spcPct val="90000"/>
              </a:lnSpc>
            </a:pPr>
            <a:r>
              <a:rPr lang="zh-CN" altLang="en-US"/>
              <a:t>发送警告消息，各种错误</a:t>
            </a:r>
            <a:endParaRPr lang="zh-CN" altLang="en-US"/>
          </a:p>
          <a:p>
            <a:pPr lvl="1" eaLnBrk="1" hangingPunct="1">
              <a:lnSpc>
                <a:spcPct val="90000"/>
              </a:lnSpc>
            </a:pPr>
            <a:r>
              <a:rPr lang="zh-CN" altLang="en-US"/>
              <a:t>通知关闭</a:t>
            </a:r>
            <a:endParaRPr lang="zh-CN" altLang="en-US"/>
          </a:p>
          <a:p>
            <a:pPr lvl="1" eaLnBrk="1" hangingPunct="1">
              <a:lnSpc>
                <a:spcPct val="90000"/>
              </a:lnSpc>
            </a:pPr>
            <a:r>
              <a:rPr lang="en-US" altLang="zh-CN"/>
              <a:t>MAC</a:t>
            </a:r>
            <a:r>
              <a:rPr lang="zh-CN" altLang="en-US"/>
              <a:t>错误</a:t>
            </a:r>
            <a:endParaRPr lang="zh-CN" altLang="en-US"/>
          </a:p>
          <a:p>
            <a:pPr lvl="1" eaLnBrk="1" hangingPunct="1">
              <a:lnSpc>
                <a:spcPct val="90000"/>
              </a:lnSpc>
            </a:pPr>
            <a:r>
              <a:rPr lang="zh-CN" altLang="en-US"/>
              <a:t>解密错误</a:t>
            </a:r>
            <a:endParaRPr lang="zh-CN" altLang="en-US"/>
          </a:p>
          <a:p>
            <a:pPr lvl="1" eaLnBrk="1" hangingPunct="1">
              <a:lnSpc>
                <a:spcPct val="90000"/>
              </a:lnSpc>
            </a:pPr>
            <a:r>
              <a:rPr lang="zh-CN" altLang="en-US"/>
              <a:t>解压错误</a:t>
            </a:r>
            <a:endParaRPr lang="zh-CN" altLang="en-US"/>
          </a:p>
          <a:p>
            <a:pPr lvl="1" eaLnBrk="1" hangingPunct="1">
              <a:lnSpc>
                <a:spcPct val="90000"/>
              </a:lnSpc>
            </a:pPr>
            <a:r>
              <a:rPr lang="zh-CN" altLang="en-US"/>
              <a:t>算法不支持</a:t>
            </a:r>
            <a:endParaRPr lang="zh-CN" altLang="en-US"/>
          </a:p>
          <a:p>
            <a:pPr lvl="1" eaLnBrk="1" hangingPunct="1">
              <a:lnSpc>
                <a:spcPct val="90000"/>
              </a:lnSpc>
            </a:pPr>
            <a:r>
              <a:rPr lang="zh-CN" altLang="en-US"/>
              <a:t>协议版本不支持</a:t>
            </a:r>
            <a:endParaRPr lang="zh-CN" altLang="en-US"/>
          </a:p>
          <a:p>
            <a:pPr lvl="1" eaLnBrk="1" hangingPunct="1">
              <a:lnSpc>
                <a:spcPct val="90000"/>
              </a:lnSpc>
            </a:pPr>
            <a:r>
              <a:rPr lang="zh-CN" altLang="en-US"/>
              <a:t>证书被撤销</a:t>
            </a:r>
            <a:r>
              <a:rPr lang="en-US" altLang="zh-CN"/>
              <a:t>/</a:t>
            </a:r>
            <a:r>
              <a:rPr lang="zh-CN" altLang="en-US"/>
              <a:t>过期</a:t>
            </a:r>
            <a:endParaRPr lang="zh-CN" altLang="en-US"/>
          </a:p>
          <a:p>
            <a:pPr lvl="1" eaLnBrk="1" hangingPunct="1">
              <a:lnSpc>
                <a:spcPct val="90000"/>
              </a:lnSpc>
            </a:pPr>
            <a:r>
              <a:rPr lang="zh-CN" altLang="en-US"/>
              <a:t>等等等</a:t>
            </a:r>
            <a:endParaRPr lang="zh-CN" altLang="en-US"/>
          </a:p>
        </p:txBody>
      </p:sp>
      <p:sp>
        <p:nvSpPr>
          <p:cNvPr id="4" name="矩形 3"/>
          <p:cNvSpPr/>
          <p:nvPr/>
        </p:nvSpPr>
        <p:spPr>
          <a:xfrm>
            <a:off x="5364088" y="64794"/>
            <a:ext cx="3672408" cy="679320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120000"/>
              </a:lnSpc>
              <a:spcBef>
                <a:spcPts val="0"/>
              </a:spcBef>
              <a:spcAft>
                <a:spcPts val="0"/>
              </a:spcAft>
            </a:pPr>
            <a:r>
              <a:rPr lang="en-US" altLang="zh-CN" sz="1300" dirty="0" err="1">
                <a:latin typeface="Times New Roman" panose="02020603050405020304" pitchFamily="18" charset="0"/>
                <a:cs typeface="Times New Roman" panose="02020603050405020304" pitchFamily="18" charset="0"/>
              </a:rPr>
              <a:t>enum</a:t>
            </a:r>
            <a:r>
              <a:rPr lang="en-US" altLang="zh-CN" sz="1300" dirty="0">
                <a:latin typeface="Times New Roman" panose="02020603050405020304" pitchFamily="18" charset="0"/>
                <a:cs typeface="Times New Roman" panose="02020603050405020304" pitchFamily="18" charset="0"/>
              </a:rPr>
              <a:t> {</a:t>
            </a:r>
            <a:endParaRPr lang="en-US" altLang="zh-CN" sz="1300" dirty="0">
              <a:latin typeface="Times New Roman" panose="02020603050405020304" pitchFamily="18" charset="0"/>
              <a:cs typeface="Times New Roman" panose="02020603050405020304" pitchFamily="18" charset="0"/>
            </a:endParaRPr>
          </a:p>
          <a:p>
            <a:pPr lvl="1">
              <a:lnSpc>
                <a:spcPct val="120000"/>
              </a:lnSpc>
              <a:spcBef>
                <a:spcPts val="0"/>
              </a:spcBef>
              <a:spcAft>
                <a:spcPts val="0"/>
              </a:spcAft>
            </a:pPr>
            <a:r>
              <a:rPr lang="en-US" altLang="zh-CN" sz="1300" dirty="0">
                <a:latin typeface="Times New Roman" panose="02020603050405020304" pitchFamily="18" charset="0"/>
                <a:cs typeface="Times New Roman" panose="02020603050405020304" pitchFamily="18" charset="0"/>
              </a:rPr>
              <a:t> </a:t>
            </a:r>
            <a:r>
              <a:rPr lang="en-US" altLang="zh-CN" sz="1300" dirty="0" err="1">
                <a:latin typeface="Times New Roman" panose="02020603050405020304" pitchFamily="18" charset="0"/>
                <a:cs typeface="Times New Roman" panose="02020603050405020304" pitchFamily="18" charset="0"/>
              </a:rPr>
              <a:t>close_notify</a:t>
            </a:r>
            <a:r>
              <a:rPr lang="en-US" altLang="zh-CN" sz="1300" dirty="0">
                <a:latin typeface="Times New Roman" panose="02020603050405020304" pitchFamily="18" charset="0"/>
                <a:cs typeface="Times New Roman" panose="02020603050405020304" pitchFamily="18" charset="0"/>
              </a:rPr>
              <a:t>(0),</a:t>
            </a:r>
            <a:endParaRPr lang="en-US" altLang="zh-CN" sz="1300" dirty="0">
              <a:latin typeface="Times New Roman" panose="02020603050405020304" pitchFamily="18" charset="0"/>
              <a:cs typeface="Times New Roman" panose="02020603050405020304" pitchFamily="18" charset="0"/>
            </a:endParaRPr>
          </a:p>
          <a:p>
            <a:pPr lvl="1">
              <a:lnSpc>
                <a:spcPct val="120000"/>
              </a:lnSpc>
              <a:spcBef>
                <a:spcPts val="0"/>
              </a:spcBef>
              <a:spcAft>
                <a:spcPts val="0"/>
              </a:spcAft>
            </a:pPr>
            <a:r>
              <a:rPr lang="en-US" altLang="zh-CN" sz="1300" dirty="0">
                <a:latin typeface="Times New Roman" panose="02020603050405020304" pitchFamily="18" charset="0"/>
                <a:cs typeface="Times New Roman" panose="02020603050405020304" pitchFamily="18" charset="0"/>
              </a:rPr>
              <a:t> </a:t>
            </a:r>
            <a:r>
              <a:rPr lang="en-US" altLang="zh-CN" sz="1300" dirty="0" err="1">
                <a:latin typeface="Times New Roman" panose="02020603050405020304" pitchFamily="18" charset="0"/>
                <a:cs typeface="Times New Roman" panose="02020603050405020304" pitchFamily="18" charset="0"/>
              </a:rPr>
              <a:t>unexpected_message</a:t>
            </a:r>
            <a:r>
              <a:rPr lang="en-US" altLang="zh-CN" sz="1300" dirty="0">
                <a:latin typeface="Times New Roman" panose="02020603050405020304" pitchFamily="18" charset="0"/>
                <a:cs typeface="Times New Roman" panose="02020603050405020304" pitchFamily="18" charset="0"/>
              </a:rPr>
              <a:t>(10),</a:t>
            </a:r>
            <a:endParaRPr lang="en-US" altLang="zh-CN" sz="1300" dirty="0">
              <a:latin typeface="Times New Roman" panose="02020603050405020304" pitchFamily="18" charset="0"/>
              <a:cs typeface="Times New Roman" panose="02020603050405020304" pitchFamily="18" charset="0"/>
            </a:endParaRPr>
          </a:p>
          <a:p>
            <a:pPr lvl="1">
              <a:lnSpc>
                <a:spcPct val="120000"/>
              </a:lnSpc>
              <a:spcBef>
                <a:spcPts val="0"/>
              </a:spcBef>
              <a:spcAft>
                <a:spcPts val="0"/>
              </a:spcAft>
            </a:pPr>
            <a:r>
              <a:rPr lang="en-US" altLang="zh-CN" sz="1300" dirty="0">
                <a:latin typeface="Times New Roman" panose="02020603050405020304" pitchFamily="18" charset="0"/>
                <a:cs typeface="Times New Roman" panose="02020603050405020304" pitchFamily="18" charset="0"/>
              </a:rPr>
              <a:t> </a:t>
            </a:r>
            <a:r>
              <a:rPr lang="en-US" altLang="zh-CN" sz="1300" dirty="0" err="1">
                <a:latin typeface="Times New Roman" panose="02020603050405020304" pitchFamily="18" charset="0"/>
                <a:cs typeface="Times New Roman" panose="02020603050405020304" pitchFamily="18" charset="0"/>
              </a:rPr>
              <a:t>bad_record_mac</a:t>
            </a:r>
            <a:r>
              <a:rPr lang="en-US" altLang="zh-CN" sz="1300" dirty="0">
                <a:latin typeface="Times New Roman" panose="02020603050405020304" pitchFamily="18" charset="0"/>
                <a:cs typeface="Times New Roman" panose="02020603050405020304" pitchFamily="18" charset="0"/>
              </a:rPr>
              <a:t>(20),</a:t>
            </a:r>
            <a:endParaRPr lang="en-US" altLang="zh-CN" sz="1300" dirty="0">
              <a:latin typeface="Times New Roman" panose="02020603050405020304" pitchFamily="18" charset="0"/>
              <a:cs typeface="Times New Roman" panose="02020603050405020304" pitchFamily="18" charset="0"/>
            </a:endParaRPr>
          </a:p>
          <a:p>
            <a:pPr lvl="1">
              <a:lnSpc>
                <a:spcPct val="120000"/>
              </a:lnSpc>
              <a:spcBef>
                <a:spcPts val="0"/>
              </a:spcBef>
              <a:spcAft>
                <a:spcPts val="0"/>
              </a:spcAft>
            </a:pPr>
            <a:r>
              <a:rPr lang="en-US" altLang="zh-CN" sz="1300" dirty="0">
                <a:latin typeface="Times New Roman" panose="02020603050405020304" pitchFamily="18" charset="0"/>
                <a:cs typeface="Times New Roman" panose="02020603050405020304" pitchFamily="18" charset="0"/>
              </a:rPr>
              <a:t> </a:t>
            </a:r>
            <a:r>
              <a:rPr lang="en-US" altLang="zh-CN" sz="1300" dirty="0" err="1">
                <a:solidFill>
                  <a:srgbClr val="0070C0"/>
                </a:solidFill>
                <a:latin typeface="Times New Roman" panose="02020603050405020304" pitchFamily="18" charset="0"/>
                <a:cs typeface="Times New Roman" panose="02020603050405020304" pitchFamily="18" charset="0"/>
              </a:rPr>
              <a:t>decryption_failed_RESERVED</a:t>
            </a:r>
            <a:r>
              <a:rPr lang="en-US" altLang="zh-CN" sz="1300" dirty="0">
                <a:solidFill>
                  <a:srgbClr val="0070C0"/>
                </a:solidFill>
                <a:latin typeface="Times New Roman" panose="02020603050405020304" pitchFamily="18" charset="0"/>
                <a:cs typeface="Times New Roman" panose="02020603050405020304" pitchFamily="18" charset="0"/>
              </a:rPr>
              <a:t>(21),</a:t>
            </a:r>
            <a:endParaRPr lang="en-US" altLang="zh-CN" sz="1300" dirty="0">
              <a:solidFill>
                <a:srgbClr val="0070C0"/>
              </a:solidFill>
              <a:latin typeface="Times New Roman" panose="02020603050405020304" pitchFamily="18" charset="0"/>
              <a:cs typeface="Times New Roman" panose="02020603050405020304" pitchFamily="18" charset="0"/>
            </a:endParaRPr>
          </a:p>
          <a:p>
            <a:pPr lvl="1">
              <a:lnSpc>
                <a:spcPct val="120000"/>
              </a:lnSpc>
              <a:spcBef>
                <a:spcPts val="0"/>
              </a:spcBef>
              <a:spcAft>
                <a:spcPts val="0"/>
              </a:spcAft>
            </a:pPr>
            <a:r>
              <a:rPr lang="en-US" altLang="zh-CN" sz="1300" dirty="0">
                <a:latin typeface="Times New Roman" panose="02020603050405020304" pitchFamily="18" charset="0"/>
                <a:cs typeface="Times New Roman" panose="02020603050405020304" pitchFamily="18" charset="0"/>
              </a:rPr>
              <a:t> </a:t>
            </a:r>
            <a:r>
              <a:rPr lang="en-US" altLang="zh-CN" sz="1300" dirty="0" err="1">
                <a:latin typeface="Times New Roman" panose="02020603050405020304" pitchFamily="18" charset="0"/>
                <a:cs typeface="Times New Roman" panose="02020603050405020304" pitchFamily="18" charset="0"/>
              </a:rPr>
              <a:t>record_overflow</a:t>
            </a:r>
            <a:r>
              <a:rPr lang="en-US" altLang="zh-CN" sz="1300" dirty="0">
                <a:latin typeface="Times New Roman" panose="02020603050405020304" pitchFamily="18" charset="0"/>
                <a:cs typeface="Times New Roman" panose="02020603050405020304" pitchFamily="18" charset="0"/>
              </a:rPr>
              <a:t>(22),</a:t>
            </a:r>
            <a:endParaRPr lang="en-US" altLang="zh-CN" sz="1300" dirty="0">
              <a:latin typeface="Times New Roman" panose="02020603050405020304" pitchFamily="18" charset="0"/>
              <a:cs typeface="Times New Roman" panose="02020603050405020304" pitchFamily="18" charset="0"/>
            </a:endParaRPr>
          </a:p>
          <a:p>
            <a:pPr lvl="1">
              <a:lnSpc>
                <a:spcPct val="120000"/>
              </a:lnSpc>
              <a:spcBef>
                <a:spcPts val="0"/>
              </a:spcBef>
              <a:spcAft>
                <a:spcPts val="0"/>
              </a:spcAft>
            </a:pPr>
            <a:r>
              <a:rPr lang="en-US" altLang="zh-CN" sz="1300" dirty="0">
                <a:latin typeface="Times New Roman" panose="02020603050405020304" pitchFamily="18" charset="0"/>
                <a:cs typeface="Times New Roman" panose="02020603050405020304" pitchFamily="18" charset="0"/>
              </a:rPr>
              <a:t> </a:t>
            </a:r>
            <a:r>
              <a:rPr lang="en-US" altLang="zh-CN" sz="1300" dirty="0" err="1">
                <a:solidFill>
                  <a:srgbClr val="0070C0"/>
                </a:solidFill>
                <a:latin typeface="Times New Roman" panose="02020603050405020304" pitchFamily="18" charset="0"/>
                <a:cs typeface="Times New Roman" panose="02020603050405020304" pitchFamily="18" charset="0"/>
              </a:rPr>
              <a:t>decompression_failure</a:t>
            </a:r>
            <a:r>
              <a:rPr lang="en-US" altLang="zh-CN" sz="1300" dirty="0">
                <a:solidFill>
                  <a:srgbClr val="0070C0"/>
                </a:solidFill>
                <a:latin typeface="Times New Roman" panose="02020603050405020304" pitchFamily="18" charset="0"/>
                <a:cs typeface="Times New Roman" panose="02020603050405020304" pitchFamily="18" charset="0"/>
              </a:rPr>
              <a:t>(30),</a:t>
            </a:r>
            <a:endParaRPr lang="en-US" altLang="zh-CN" sz="1300" dirty="0">
              <a:solidFill>
                <a:srgbClr val="0070C0"/>
              </a:solidFill>
              <a:latin typeface="Times New Roman" panose="02020603050405020304" pitchFamily="18" charset="0"/>
              <a:cs typeface="Times New Roman" panose="02020603050405020304" pitchFamily="18" charset="0"/>
            </a:endParaRPr>
          </a:p>
          <a:p>
            <a:pPr lvl="1">
              <a:lnSpc>
                <a:spcPct val="120000"/>
              </a:lnSpc>
              <a:spcBef>
                <a:spcPts val="0"/>
              </a:spcBef>
              <a:spcAft>
                <a:spcPts val="0"/>
              </a:spcAft>
            </a:pPr>
            <a:r>
              <a:rPr lang="en-US" altLang="zh-CN" sz="1300" dirty="0">
                <a:latin typeface="Times New Roman" panose="02020603050405020304" pitchFamily="18" charset="0"/>
                <a:cs typeface="Times New Roman" panose="02020603050405020304" pitchFamily="18" charset="0"/>
              </a:rPr>
              <a:t> </a:t>
            </a:r>
            <a:r>
              <a:rPr lang="en-US" altLang="zh-CN" sz="1300" dirty="0" err="1">
                <a:latin typeface="Times New Roman" panose="02020603050405020304" pitchFamily="18" charset="0"/>
                <a:cs typeface="Times New Roman" panose="02020603050405020304" pitchFamily="18" charset="0"/>
              </a:rPr>
              <a:t>handshake_failure</a:t>
            </a:r>
            <a:r>
              <a:rPr lang="en-US" altLang="zh-CN" sz="1300" dirty="0">
                <a:latin typeface="Times New Roman" panose="02020603050405020304" pitchFamily="18" charset="0"/>
                <a:cs typeface="Times New Roman" panose="02020603050405020304" pitchFamily="18" charset="0"/>
              </a:rPr>
              <a:t>(40),</a:t>
            </a:r>
            <a:endParaRPr lang="en-US" altLang="zh-CN" sz="1300" dirty="0">
              <a:latin typeface="Times New Roman" panose="02020603050405020304" pitchFamily="18" charset="0"/>
              <a:cs typeface="Times New Roman" panose="02020603050405020304" pitchFamily="18" charset="0"/>
            </a:endParaRPr>
          </a:p>
          <a:p>
            <a:pPr lvl="1">
              <a:lnSpc>
                <a:spcPct val="120000"/>
              </a:lnSpc>
              <a:spcBef>
                <a:spcPts val="0"/>
              </a:spcBef>
              <a:spcAft>
                <a:spcPts val="0"/>
              </a:spcAft>
            </a:pPr>
            <a:r>
              <a:rPr lang="en-US" altLang="zh-CN" sz="1300" dirty="0">
                <a:solidFill>
                  <a:srgbClr val="0070C0"/>
                </a:solidFill>
                <a:latin typeface="Times New Roman" panose="02020603050405020304" pitchFamily="18" charset="0"/>
                <a:cs typeface="Times New Roman" panose="02020603050405020304" pitchFamily="18" charset="0"/>
              </a:rPr>
              <a:t> </a:t>
            </a:r>
            <a:r>
              <a:rPr lang="en-US" altLang="zh-CN" sz="1300" dirty="0" err="1">
                <a:solidFill>
                  <a:srgbClr val="0070C0"/>
                </a:solidFill>
                <a:latin typeface="Times New Roman" panose="02020603050405020304" pitchFamily="18" charset="0"/>
                <a:cs typeface="Times New Roman" panose="02020603050405020304" pitchFamily="18" charset="0"/>
              </a:rPr>
              <a:t>no_certificate_RESERVED</a:t>
            </a:r>
            <a:r>
              <a:rPr lang="en-US" altLang="zh-CN" sz="1300" dirty="0">
                <a:solidFill>
                  <a:srgbClr val="0070C0"/>
                </a:solidFill>
                <a:latin typeface="Times New Roman" panose="02020603050405020304" pitchFamily="18" charset="0"/>
                <a:cs typeface="Times New Roman" panose="02020603050405020304" pitchFamily="18" charset="0"/>
              </a:rPr>
              <a:t>(41),</a:t>
            </a:r>
            <a:endParaRPr lang="en-US" altLang="zh-CN" sz="1300" dirty="0">
              <a:solidFill>
                <a:srgbClr val="0070C0"/>
              </a:solidFill>
              <a:latin typeface="Times New Roman" panose="02020603050405020304" pitchFamily="18" charset="0"/>
              <a:cs typeface="Times New Roman" panose="02020603050405020304" pitchFamily="18" charset="0"/>
            </a:endParaRPr>
          </a:p>
          <a:p>
            <a:pPr lvl="1">
              <a:lnSpc>
                <a:spcPct val="120000"/>
              </a:lnSpc>
              <a:spcBef>
                <a:spcPts val="0"/>
              </a:spcBef>
              <a:spcAft>
                <a:spcPts val="0"/>
              </a:spcAft>
            </a:pPr>
            <a:r>
              <a:rPr lang="en-US" altLang="zh-CN" sz="1300" dirty="0">
                <a:latin typeface="Times New Roman" panose="02020603050405020304" pitchFamily="18" charset="0"/>
                <a:cs typeface="Times New Roman" panose="02020603050405020304" pitchFamily="18" charset="0"/>
              </a:rPr>
              <a:t> </a:t>
            </a:r>
            <a:r>
              <a:rPr lang="en-US" altLang="zh-CN" sz="1300" dirty="0" err="1">
                <a:latin typeface="Times New Roman" panose="02020603050405020304" pitchFamily="18" charset="0"/>
                <a:cs typeface="Times New Roman" panose="02020603050405020304" pitchFamily="18" charset="0"/>
              </a:rPr>
              <a:t>bad_certificate</a:t>
            </a:r>
            <a:r>
              <a:rPr lang="en-US" altLang="zh-CN" sz="1300" dirty="0">
                <a:latin typeface="Times New Roman" panose="02020603050405020304" pitchFamily="18" charset="0"/>
                <a:cs typeface="Times New Roman" panose="02020603050405020304" pitchFamily="18" charset="0"/>
              </a:rPr>
              <a:t>(42),</a:t>
            </a:r>
            <a:endParaRPr lang="en-US" altLang="zh-CN" sz="1300" dirty="0">
              <a:latin typeface="Times New Roman" panose="02020603050405020304" pitchFamily="18" charset="0"/>
              <a:cs typeface="Times New Roman" panose="02020603050405020304" pitchFamily="18" charset="0"/>
            </a:endParaRPr>
          </a:p>
          <a:p>
            <a:pPr lvl="1">
              <a:lnSpc>
                <a:spcPct val="120000"/>
              </a:lnSpc>
              <a:spcBef>
                <a:spcPts val="0"/>
              </a:spcBef>
              <a:spcAft>
                <a:spcPts val="0"/>
              </a:spcAft>
            </a:pPr>
            <a:r>
              <a:rPr lang="en-US" altLang="zh-CN" sz="1300" dirty="0">
                <a:latin typeface="Times New Roman" panose="02020603050405020304" pitchFamily="18" charset="0"/>
                <a:cs typeface="Times New Roman" panose="02020603050405020304" pitchFamily="18" charset="0"/>
              </a:rPr>
              <a:t> </a:t>
            </a:r>
            <a:r>
              <a:rPr lang="en-US" altLang="zh-CN" sz="1300" dirty="0" err="1">
                <a:latin typeface="Times New Roman" panose="02020603050405020304" pitchFamily="18" charset="0"/>
                <a:cs typeface="Times New Roman" panose="02020603050405020304" pitchFamily="18" charset="0"/>
              </a:rPr>
              <a:t>unsupported_certificate</a:t>
            </a:r>
            <a:r>
              <a:rPr lang="en-US" altLang="zh-CN" sz="1300" dirty="0">
                <a:latin typeface="Times New Roman" panose="02020603050405020304" pitchFamily="18" charset="0"/>
                <a:cs typeface="Times New Roman" panose="02020603050405020304" pitchFamily="18" charset="0"/>
              </a:rPr>
              <a:t>(43),</a:t>
            </a:r>
            <a:endParaRPr lang="en-US" altLang="zh-CN" sz="1300" dirty="0">
              <a:latin typeface="Times New Roman" panose="02020603050405020304" pitchFamily="18" charset="0"/>
              <a:cs typeface="Times New Roman" panose="02020603050405020304" pitchFamily="18" charset="0"/>
            </a:endParaRPr>
          </a:p>
          <a:p>
            <a:pPr lvl="1">
              <a:lnSpc>
                <a:spcPct val="120000"/>
              </a:lnSpc>
              <a:spcBef>
                <a:spcPts val="0"/>
              </a:spcBef>
              <a:spcAft>
                <a:spcPts val="0"/>
              </a:spcAft>
            </a:pPr>
            <a:r>
              <a:rPr lang="en-US" altLang="zh-CN" sz="1300" dirty="0">
                <a:latin typeface="Times New Roman" panose="02020603050405020304" pitchFamily="18" charset="0"/>
                <a:cs typeface="Times New Roman" panose="02020603050405020304" pitchFamily="18" charset="0"/>
              </a:rPr>
              <a:t> </a:t>
            </a:r>
            <a:r>
              <a:rPr lang="en-US" altLang="zh-CN" sz="1300" dirty="0" err="1">
                <a:latin typeface="Times New Roman" panose="02020603050405020304" pitchFamily="18" charset="0"/>
                <a:cs typeface="Times New Roman" panose="02020603050405020304" pitchFamily="18" charset="0"/>
              </a:rPr>
              <a:t>certificate_revoked</a:t>
            </a:r>
            <a:r>
              <a:rPr lang="en-US" altLang="zh-CN" sz="1300" dirty="0">
                <a:latin typeface="Times New Roman" panose="02020603050405020304" pitchFamily="18" charset="0"/>
                <a:cs typeface="Times New Roman" panose="02020603050405020304" pitchFamily="18" charset="0"/>
              </a:rPr>
              <a:t>(44),</a:t>
            </a:r>
            <a:endParaRPr lang="en-US" altLang="zh-CN" sz="1300" dirty="0">
              <a:latin typeface="Times New Roman" panose="02020603050405020304" pitchFamily="18" charset="0"/>
              <a:cs typeface="Times New Roman" panose="02020603050405020304" pitchFamily="18" charset="0"/>
            </a:endParaRPr>
          </a:p>
          <a:p>
            <a:pPr lvl="1">
              <a:lnSpc>
                <a:spcPct val="120000"/>
              </a:lnSpc>
              <a:spcBef>
                <a:spcPts val="0"/>
              </a:spcBef>
              <a:spcAft>
                <a:spcPts val="0"/>
              </a:spcAft>
            </a:pPr>
            <a:r>
              <a:rPr lang="en-US" altLang="zh-CN" sz="1300" dirty="0">
                <a:latin typeface="Times New Roman" panose="02020603050405020304" pitchFamily="18" charset="0"/>
                <a:cs typeface="Times New Roman" panose="02020603050405020304" pitchFamily="18" charset="0"/>
              </a:rPr>
              <a:t> </a:t>
            </a:r>
            <a:r>
              <a:rPr lang="en-US" altLang="zh-CN" sz="1300" dirty="0" err="1">
                <a:latin typeface="Times New Roman" panose="02020603050405020304" pitchFamily="18" charset="0"/>
                <a:cs typeface="Times New Roman" panose="02020603050405020304" pitchFamily="18" charset="0"/>
              </a:rPr>
              <a:t>certificate_expired</a:t>
            </a:r>
            <a:r>
              <a:rPr lang="en-US" altLang="zh-CN" sz="1300" dirty="0">
                <a:latin typeface="Times New Roman" panose="02020603050405020304" pitchFamily="18" charset="0"/>
                <a:cs typeface="Times New Roman" panose="02020603050405020304" pitchFamily="18" charset="0"/>
              </a:rPr>
              <a:t>(45),</a:t>
            </a:r>
            <a:endParaRPr lang="en-US" altLang="zh-CN" sz="1300" dirty="0">
              <a:latin typeface="Times New Roman" panose="02020603050405020304" pitchFamily="18" charset="0"/>
              <a:cs typeface="Times New Roman" panose="02020603050405020304" pitchFamily="18" charset="0"/>
            </a:endParaRPr>
          </a:p>
          <a:p>
            <a:pPr lvl="1">
              <a:lnSpc>
                <a:spcPct val="120000"/>
              </a:lnSpc>
              <a:spcBef>
                <a:spcPts val="0"/>
              </a:spcBef>
              <a:spcAft>
                <a:spcPts val="0"/>
              </a:spcAft>
            </a:pPr>
            <a:r>
              <a:rPr lang="en-US" altLang="zh-CN" sz="1300" dirty="0">
                <a:latin typeface="Times New Roman" panose="02020603050405020304" pitchFamily="18" charset="0"/>
                <a:cs typeface="Times New Roman" panose="02020603050405020304" pitchFamily="18" charset="0"/>
              </a:rPr>
              <a:t> </a:t>
            </a:r>
            <a:r>
              <a:rPr lang="en-US" altLang="zh-CN" sz="1300" dirty="0" err="1">
                <a:latin typeface="Times New Roman" panose="02020603050405020304" pitchFamily="18" charset="0"/>
                <a:cs typeface="Times New Roman" panose="02020603050405020304" pitchFamily="18" charset="0"/>
              </a:rPr>
              <a:t>certificate_unknown</a:t>
            </a:r>
            <a:r>
              <a:rPr lang="en-US" altLang="zh-CN" sz="1300" dirty="0">
                <a:latin typeface="Times New Roman" panose="02020603050405020304" pitchFamily="18" charset="0"/>
                <a:cs typeface="Times New Roman" panose="02020603050405020304" pitchFamily="18" charset="0"/>
              </a:rPr>
              <a:t>(46),</a:t>
            </a:r>
            <a:endParaRPr lang="en-US" altLang="zh-CN" sz="1300" dirty="0">
              <a:latin typeface="Times New Roman" panose="02020603050405020304" pitchFamily="18" charset="0"/>
              <a:cs typeface="Times New Roman" panose="02020603050405020304" pitchFamily="18" charset="0"/>
            </a:endParaRPr>
          </a:p>
          <a:p>
            <a:pPr lvl="1">
              <a:lnSpc>
                <a:spcPct val="120000"/>
              </a:lnSpc>
              <a:spcBef>
                <a:spcPts val="0"/>
              </a:spcBef>
              <a:spcAft>
                <a:spcPts val="0"/>
              </a:spcAft>
            </a:pPr>
            <a:r>
              <a:rPr lang="en-US" altLang="zh-CN" sz="1300" dirty="0">
                <a:latin typeface="Times New Roman" panose="02020603050405020304" pitchFamily="18" charset="0"/>
                <a:cs typeface="Times New Roman" panose="02020603050405020304" pitchFamily="18" charset="0"/>
              </a:rPr>
              <a:t> </a:t>
            </a:r>
            <a:r>
              <a:rPr lang="en-US" altLang="zh-CN" sz="1300" dirty="0" err="1">
                <a:latin typeface="Times New Roman" panose="02020603050405020304" pitchFamily="18" charset="0"/>
                <a:cs typeface="Times New Roman" panose="02020603050405020304" pitchFamily="18" charset="0"/>
              </a:rPr>
              <a:t>illegal_parameter</a:t>
            </a:r>
            <a:r>
              <a:rPr lang="en-US" altLang="zh-CN" sz="1300" dirty="0">
                <a:latin typeface="Times New Roman" panose="02020603050405020304" pitchFamily="18" charset="0"/>
                <a:cs typeface="Times New Roman" panose="02020603050405020304" pitchFamily="18" charset="0"/>
              </a:rPr>
              <a:t>(47),</a:t>
            </a:r>
            <a:endParaRPr lang="en-US" altLang="zh-CN" sz="1300" dirty="0">
              <a:latin typeface="Times New Roman" panose="02020603050405020304" pitchFamily="18" charset="0"/>
              <a:cs typeface="Times New Roman" panose="02020603050405020304" pitchFamily="18" charset="0"/>
            </a:endParaRPr>
          </a:p>
          <a:p>
            <a:pPr lvl="1">
              <a:lnSpc>
                <a:spcPct val="120000"/>
              </a:lnSpc>
              <a:spcBef>
                <a:spcPts val="0"/>
              </a:spcBef>
              <a:spcAft>
                <a:spcPts val="0"/>
              </a:spcAft>
            </a:pPr>
            <a:r>
              <a:rPr lang="en-US" altLang="zh-CN" sz="1300" dirty="0">
                <a:latin typeface="Times New Roman" panose="02020603050405020304" pitchFamily="18" charset="0"/>
                <a:cs typeface="Times New Roman" panose="02020603050405020304" pitchFamily="18" charset="0"/>
              </a:rPr>
              <a:t> </a:t>
            </a:r>
            <a:r>
              <a:rPr lang="en-US" altLang="zh-CN" sz="1300" dirty="0" err="1">
                <a:latin typeface="Times New Roman" panose="02020603050405020304" pitchFamily="18" charset="0"/>
                <a:cs typeface="Times New Roman" panose="02020603050405020304" pitchFamily="18" charset="0"/>
              </a:rPr>
              <a:t>unknown_ca</a:t>
            </a:r>
            <a:r>
              <a:rPr lang="en-US" altLang="zh-CN" sz="1300" dirty="0">
                <a:latin typeface="Times New Roman" panose="02020603050405020304" pitchFamily="18" charset="0"/>
                <a:cs typeface="Times New Roman" panose="02020603050405020304" pitchFamily="18" charset="0"/>
              </a:rPr>
              <a:t>(48),</a:t>
            </a:r>
            <a:endParaRPr lang="en-US" altLang="zh-CN" sz="1300" dirty="0">
              <a:latin typeface="Times New Roman" panose="02020603050405020304" pitchFamily="18" charset="0"/>
              <a:cs typeface="Times New Roman" panose="02020603050405020304" pitchFamily="18" charset="0"/>
            </a:endParaRPr>
          </a:p>
          <a:p>
            <a:pPr lvl="1">
              <a:lnSpc>
                <a:spcPct val="120000"/>
              </a:lnSpc>
              <a:spcBef>
                <a:spcPts val="0"/>
              </a:spcBef>
              <a:spcAft>
                <a:spcPts val="0"/>
              </a:spcAft>
            </a:pPr>
            <a:r>
              <a:rPr lang="en-US" altLang="zh-CN" sz="1300" dirty="0">
                <a:latin typeface="Times New Roman" panose="02020603050405020304" pitchFamily="18" charset="0"/>
                <a:cs typeface="Times New Roman" panose="02020603050405020304" pitchFamily="18" charset="0"/>
              </a:rPr>
              <a:t> </a:t>
            </a:r>
            <a:r>
              <a:rPr lang="en-US" altLang="zh-CN" sz="1300" dirty="0" err="1">
                <a:latin typeface="Times New Roman" panose="02020603050405020304" pitchFamily="18" charset="0"/>
                <a:cs typeface="Times New Roman" panose="02020603050405020304" pitchFamily="18" charset="0"/>
              </a:rPr>
              <a:t>access_denied</a:t>
            </a:r>
            <a:r>
              <a:rPr lang="en-US" altLang="zh-CN" sz="1300" dirty="0">
                <a:latin typeface="Times New Roman" panose="02020603050405020304" pitchFamily="18" charset="0"/>
                <a:cs typeface="Times New Roman" panose="02020603050405020304" pitchFamily="18" charset="0"/>
              </a:rPr>
              <a:t>(49),</a:t>
            </a:r>
            <a:endParaRPr lang="en-US" altLang="zh-CN" sz="1300" dirty="0">
              <a:latin typeface="Times New Roman" panose="02020603050405020304" pitchFamily="18" charset="0"/>
              <a:cs typeface="Times New Roman" panose="02020603050405020304" pitchFamily="18" charset="0"/>
            </a:endParaRPr>
          </a:p>
          <a:p>
            <a:pPr lvl="1">
              <a:lnSpc>
                <a:spcPct val="120000"/>
              </a:lnSpc>
              <a:spcBef>
                <a:spcPts val="0"/>
              </a:spcBef>
              <a:spcAft>
                <a:spcPts val="0"/>
              </a:spcAft>
            </a:pPr>
            <a:r>
              <a:rPr lang="en-US" altLang="zh-CN" sz="1300" dirty="0">
                <a:latin typeface="Times New Roman" panose="02020603050405020304" pitchFamily="18" charset="0"/>
                <a:cs typeface="Times New Roman" panose="02020603050405020304" pitchFamily="18" charset="0"/>
              </a:rPr>
              <a:t> </a:t>
            </a:r>
            <a:r>
              <a:rPr lang="en-US" altLang="zh-CN" sz="1300" dirty="0" err="1">
                <a:latin typeface="Times New Roman" panose="02020603050405020304" pitchFamily="18" charset="0"/>
                <a:cs typeface="Times New Roman" panose="02020603050405020304" pitchFamily="18" charset="0"/>
              </a:rPr>
              <a:t>decode_error</a:t>
            </a:r>
            <a:r>
              <a:rPr lang="en-US" altLang="zh-CN" sz="1300" dirty="0">
                <a:latin typeface="Times New Roman" panose="02020603050405020304" pitchFamily="18" charset="0"/>
                <a:cs typeface="Times New Roman" panose="02020603050405020304" pitchFamily="18" charset="0"/>
              </a:rPr>
              <a:t>(50),</a:t>
            </a:r>
            <a:endParaRPr lang="en-US" altLang="zh-CN" sz="1300" dirty="0">
              <a:latin typeface="Times New Roman" panose="02020603050405020304" pitchFamily="18" charset="0"/>
              <a:cs typeface="Times New Roman" panose="02020603050405020304" pitchFamily="18" charset="0"/>
            </a:endParaRPr>
          </a:p>
          <a:p>
            <a:pPr lvl="1">
              <a:lnSpc>
                <a:spcPct val="120000"/>
              </a:lnSpc>
              <a:spcBef>
                <a:spcPts val="0"/>
              </a:spcBef>
              <a:spcAft>
                <a:spcPts val="0"/>
              </a:spcAft>
            </a:pPr>
            <a:r>
              <a:rPr lang="en-US" altLang="zh-CN" sz="1300" dirty="0">
                <a:latin typeface="Times New Roman" panose="02020603050405020304" pitchFamily="18" charset="0"/>
                <a:cs typeface="Times New Roman" panose="02020603050405020304" pitchFamily="18" charset="0"/>
              </a:rPr>
              <a:t> </a:t>
            </a:r>
            <a:r>
              <a:rPr lang="en-US" altLang="zh-CN" sz="1300" dirty="0" err="1">
                <a:latin typeface="Times New Roman" panose="02020603050405020304" pitchFamily="18" charset="0"/>
                <a:cs typeface="Times New Roman" panose="02020603050405020304" pitchFamily="18" charset="0"/>
              </a:rPr>
              <a:t>decrypt_error</a:t>
            </a:r>
            <a:r>
              <a:rPr lang="en-US" altLang="zh-CN" sz="1300" dirty="0">
                <a:latin typeface="Times New Roman" panose="02020603050405020304" pitchFamily="18" charset="0"/>
                <a:cs typeface="Times New Roman" panose="02020603050405020304" pitchFamily="18" charset="0"/>
              </a:rPr>
              <a:t>(51),</a:t>
            </a:r>
            <a:endParaRPr lang="en-US" altLang="zh-CN" sz="1300" dirty="0">
              <a:latin typeface="Times New Roman" panose="02020603050405020304" pitchFamily="18" charset="0"/>
              <a:cs typeface="Times New Roman" panose="02020603050405020304" pitchFamily="18" charset="0"/>
            </a:endParaRPr>
          </a:p>
          <a:p>
            <a:pPr lvl="1">
              <a:lnSpc>
                <a:spcPct val="120000"/>
              </a:lnSpc>
              <a:spcBef>
                <a:spcPts val="0"/>
              </a:spcBef>
              <a:spcAft>
                <a:spcPts val="0"/>
              </a:spcAft>
            </a:pPr>
            <a:r>
              <a:rPr lang="en-US" altLang="zh-CN" sz="1300" dirty="0" err="1">
                <a:solidFill>
                  <a:srgbClr val="0070C0"/>
                </a:solidFill>
                <a:latin typeface="Times New Roman" panose="02020603050405020304" pitchFamily="18" charset="0"/>
                <a:cs typeface="Times New Roman" panose="02020603050405020304" pitchFamily="18" charset="0"/>
              </a:rPr>
              <a:t>export_restriction_RESERVED</a:t>
            </a:r>
            <a:r>
              <a:rPr lang="en-US" altLang="zh-CN" sz="1300" dirty="0">
                <a:solidFill>
                  <a:srgbClr val="0070C0"/>
                </a:solidFill>
                <a:latin typeface="Times New Roman" panose="02020603050405020304" pitchFamily="18" charset="0"/>
                <a:cs typeface="Times New Roman" panose="02020603050405020304" pitchFamily="18" charset="0"/>
              </a:rPr>
              <a:t>(60),</a:t>
            </a:r>
            <a:endParaRPr lang="en-US" altLang="zh-CN" sz="1300" dirty="0">
              <a:solidFill>
                <a:srgbClr val="0070C0"/>
              </a:solidFill>
              <a:latin typeface="Times New Roman" panose="02020603050405020304" pitchFamily="18" charset="0"/>
              <a:cs typeface="Times New Roman" panose="02020603050405020304" pitchFamily="18" charset="0"/>
            </a:endParaRPr>
          </a:p>
          <a:p>
            <a:pPr lvl="1">
              <a:lnSpc>
                <a:spcPct val="120000"/>
              </a:lnSpc>
              <a:spcBef>
                <a:spcPts val="0"/>
              </a:spcBef>
              <a:spcAft>
                <a:spcPts val="0"/>
              </a:spcAft>
            </a:pPr>
            <a:r>
              <a:rPr lang="en-US" altLang="zh-CN" sz="1300" dirty="0">
                <a:latin typeface="Times New Roman" panose="02020603050405020304" pitchFamily="18" charset="0"/>
                <a:cs typeface="Times New Roman" panose="02020603050405020304" pitchFamily="18" charset="0"/>
              </a:rPr>
              <a:t> </a:t>
            </a:r>
            <a:r>
              <a:rPr lang="en-US" altLang="zh-CN" sz="1300" dirty="0" err="1">
                <a:latin typeface="Times New Roman" panose="02020603050405020304" pitchFamily="18" charset="0"/>
                <a:cs typeface="Times New Roman" panose="02020603050405020304" pitchFamily="18" charset="0"/>
              </a:rPr>
              <a:t>protocol_version</a:t>
            </a:r>
            <a:r>
              <a:rPr lang="en-US" altLang="zh-CN" sz="1300" dirty="0">
                <a:latin typeface="Times New Roman" panose="02020603050405020304" pitchFamily="18" charset="0"/>
                <a:cs typeface="Times New Roman" panose="02020603050405020304" pitchFamily="18" charset="0"/>
              </a:rPr>
              <a:t>(70),</a:t>
            </a:r>
            <a:endParaRPr lang="en-US" altLang="zh-CN" sz="1300" dirty="0">
              <a:latin typeface="Times New Roman" panose="02020603050405020304" pitchFamily="18" charset="0"/>
              <a:cs typeface="Times New Roman" panose="02020603050405020304" pitchFamily="18" charset="0"/>
            </a:endParaRPr>
          </a:p>
          <a:p>
            <a:pPr lvl="1">
              <a:lnSpc>
                <a:spcPct val="120000"/>
              </a:lnSpc>
              <a:spcBef>
                <a:spcPts val="0"/>
              </a:spcBef>
              <a:spcAft>
                <a:spcPts val="0"/>
              </a:spcAft>
            </a:pPr>
            <a:r>
              <a:rPr lang="en-US" altLang="zh-CN" sz="1300" dirty="0">
                <a:latin typeface="Times New Roman" panose="02020603050405020304" pitchFamily="18" charset="0"/>
                <a:cs typeface="Times New Roman" panose="02020603050405020304" pitchFamily="18" charset="0"/>
              </a:rPr>
              <a:t> </a:t>
            </a:r>
            <a:r>
              <a:rPr lang="en-US" altLang="zh-CN" sz="1300" dirty="0" err="1">
                <a:latin typeface="Times New Roman" panose="02020603050405020304" pitchFamily="18" charset="0"/>
                <a:cs typeface="Times New Roman" panose="02020603050405020304" pitchFamily="18" charset="0"/>
              </a:rPr>
              <a:t>insufficient_security</a:t>
            </a:r>
            <a:r>
              <a:rPr lang="en-US" altLang="zh-CN" sz="1300" dirty="0">
                <a:latin typeface="Times New Roman" panose="02020603050405020304" pitchFamily="18" charset="0"/>
                <a:cs typeface="Times New Roman" panose="02020603050405020304" pitchFamily="18" charset="0"/>
              </a:rPr>
              <a:t>(71),</a:t>
            </a:r>
            <a:endParaRPr lang="en-US" altLang="zh-CN" sz="1300" dirty="0">
              <a:latin typeface="Times New Roman" panose="02020603050405020304" pitchFamily="18" charset="0"/>
              <a:cs typeface="Times New Roman" panose="02020603050405020304" pitchFamily="18" charset="0"/>
            </a:endParaRPr>
          </a:p>
          <a:p>
            <a:pPr lvl="1">
              <a:lnSpc>
                <a:spcPct val="120000"/>
              </a:lnSpc>
              <a:spcBef>
                <a:spcPts val="0"/>
              </a:spcBef>
              <a:spcAft>
                <a:spcPts val="0"/>
              </a:spcAft>
            </a:pPr>
            <a:r>
              <a:rPr lang="en-US" altLang="zh-CN" sz="1300" dirty="0">
                <a:latin typeface="Times New Roman" panose="02020603050405020304" pitchFamily="18" charset="0"/>
                <a:cs typeface="Times New Roman" panose="02020603050405020304" pitchFamily="18" charset="0"/>
              </a:rPr>
              <a:t> </a:t>
            </a:r>
            <a:r>
              <a:rPr lang="en-US" altLang="zh-CN" sz="1300" dirty="0" err="1">
                <a:latin typeface="Times New Roman" panose="02020603050405020304" pitchFamily="18" charset="0"/>
                <a:cs typeface="Times New Roman" panose="02020603050405020304" pitchFamily="18" charset="0"/>
              </a:rPr>
              <a:t>internal_error</a:t>
            </a:r>
            <a:r>
              <a:rPr lang="en-US" altLang="zh-CN" sz="1300" dirty="0">
                <a:latin typeface="Times New Roman" panose="02020603050405020304" pitchFamily="18" charset="0"/>
                <a:cs typeface="Times New Roman" panose="02020603050405020304" pitchFamily="18" charset="0"/>
              </a:rPr>
              <a:t>(80),</a:t>
            </a:r>
            <a:endParaRPr lang="en-US" altLang="zh-CN" sz="1300" dirty="0">
              <a:latin typeface="Times New Roman" panose="02020603050405020304" pitchFamily="18" charset="0"/>
              <a:cs typeface="Times New Roman" panose="02020603050405020304" pitchFamily="18" charset="0"/>
            </a:endParaRPr>
          </a:p>
          <a:p>
            <a:pPr lvl="1">
              <a:lnSpc>
                <a:spcPct val="120000"/>
              </a:lnSpc>
              <a:spcBef>
                <a:spcPts val="0"/>
              </a:spcBef>
              <a:spcAft>
                <a:spcPts val="0"/>
              </a:spcAft>
            </a:pPr>
            <a:r>
              <a:rPr lang="en-US" altLang="zh-CN" sz="1300" dirty="0">
                <a:latin typeface="Times New Roman" panose="02020603050405020304" pitchFamily="18" charset="0"/>
                <a:cs typeface="Times New Roman" panose="02020603050405020304" pitchFamily="18" charset="0"/>
              </a:rPr>
              <a:t> </a:t>
            </a:r>
            <a:r>
              <a:rPr lang="en-US" altLang="zh-CN" sz="1300" dirty="0" err="1">
                <a:latin typeface="Times New Roman" panose="02020603050405020304" pitchFamily="18" charset="0"/>
                <a:cs typeface="Times New Roman" panose="02020603050405020304" pitchFamily="18" charset="0"/>
              </a:rPr>
              <a:t>user_canceled</a:t>
            </a:r>
            <a:r>
              <a:rPr lang="en-US" altLang="zh-CN" sz="1300" dirty="0">
                <a:latin typeface="Times New Roman" panose="02020603050405020304" pitchFamily="18" charset="0"/>
                <a:cs typeface="Times New Roman" panose="02020603050405020304" pitchFamily="18" charset="0"/>
              </a:rPr>
              <a:t>(90),</a:t>
            </a:r>
            <a:endParaRPr lang="en-US" altLang="zh-CN" sz="1300" dirty="0">
              <a:latin typeface="Times New Roman" panose="02020603050405020304" pitchFamily="18" charset="0"/>
              <a:cs typeface="Times New Roman" panose="02020603050405020304" pitchFamily="18" charset="0"/>
            </a:endParaRPr>
          </a:p>
          <a:p>
            <a:pPr lvl="1">
              <a:lnSpc>
                <a:spcPct val="120000"/>
              </a:lnSpc>
              <a:spcBef>
                <a:spcPts val="0"/>
              </a:spcBef>
              <a:spcAft>
                <a:spcPts val="0"/>
              </a:spcAft>
            </a:pPr>
            <a:r>
              <a:rPr lang="en-US" altLang="zh-CN" sz="1300" dirty="0">
                <a:latin typeface="Times New Roman" panose="02020603050405020304" pitchFamily="18" charset="0"/>
                <a:cs typeface="Times New Roman" panose="02020603050405020304" pitchFamily="18" charset="0"/>
              </a:rPr>
              <a:t> </a:t>
            </a:r>
            <a:r>
              <a:rPr lang="en-US" altLang="zh-CN" sz="1300" dirty="0" err="1">
                <a:solidFill>
                  <a:srgbClr val="0070C0"/>
                </a:solidFill>
                <a:latin typeface="Times New Roman" panose="02020603050405020304" pitchFamily="18" charset="0"/>
                <a:cs typeface="Times New Roman" panose="02020603050405020304" pitchFamily="18" charset="0"/>
              </a:rPr>
              <a:t>no_renegotiation</a:t>
            </a:r>
            <a:r>
              <a:rPr lang="en-US" altLang="zh-CN" sz="1300" dirty="0">
                <a:solidFill>
                  <a:srgbClr val="0070C0"/>
                </a:solidFill>
                <a:latin typeface="Times New Roman" panose="02020603050405020304" pitchFamily="18" charset="0"/>
                <a:cs typeface="Times New Roman" panose="02020603050405020304" pitchFamily="18" charset="0"/>
              </a:rPr>
              <a:t>(100),</a:t>
            </a:r>
            <a:endParaRPr lang="en-US" altLang="zh-CN" sz="1300" dirty="0">
              <a:solidFill>
                <a:srgbClr val="0070C0"/>
              </a:solidFill>
              <a:latin typeface="Times New Roman" panose="02020603050405020304" pitchFamily="18" charset="0"/>
              <a:cs typeface="Times New Roman" panose="02020603050405020304" pitchFamily="18" charset="0"/>
            </a:endParaRPr>
          </a:p>
          <a:p>
            <a:pPr lvl="1">
              <a:lnSpc>
                <a:spcPct val="120000"/>
              </a:lnSpc>
              <a:spcBef>
                <a:spcPts val="0"/>
              </a:spcBef>
              <a:spcAft>
                <a:spcPts val="0"/>
              </a:spcAft>
            </a:pPr>
            <a:r>
              <a:rPr lang="en-US" altLang="zh-CN" sz="1300" dirty="0">
                <a:latin typeface="Times New Roman" panose="02020603050405020304" pitchFamily="18" charset="0"/>
                <a:cs typeface="Times New Roman" panose="02020603050405020304" pitchFamily="18" charset="0"/>
              </a:rPr>
              <a:t> </a:t>
            </a:r>
            <a:r>
              <a:rPr lang="en-US" altLang="zh-CN" sz="1300" dirty="0" err="1">
                <a:latin typeface="Times New Roman" panose="02020603050405020304" pitchFamily="18" charset="0"/>
                <a:cs typeface="Times New Roman" panose="02020603050405020304" pitchFamily="18" charset="0"/>
              </a:rPr>
              <a:t>unsupported_extension</a:t>
            </a:r>
            <a:r>
              <a:rPr lang="en-US" altLang="zh-CN" sz="1300" dirty="0">
                <a:latin typeface="Times New Roman" panose="02020603050405020304" pitchFamily="18" charset="0"/>
                <a:cs typeface="Times New Roman" panose="02020603050405020304" pitchFamily="18" charset="0"/>
              </a:rPr>
              <a:t>(110),</a:t>
            </a:r>
            <a:endParaRPr lang="en-US" altLang="zh-CN" sz="1300" dirty="0">
              <a:latin typeface="Times New Roman" panose="02020603050405020304" pitchFamily="18" charset="0"/>
              <a:cs typeface="Times New Roman" panose="02020603050405020304" pitchFamily="18" charset="0"/>
            </a:endParaRPr>
          </a:p>
          <a:p>
            <a:pPr lvl="1">
              <a:lnSpc>
                <a:spcPct val="120000"/>
              </a:lnSpc>
              <a:spcBef>
                <a:spcPts val="0"/>
              </a:spcBef>
              <a:spcAft>
                <a:spcPts val="0"/>
              </a:spcAft>
            </a:pPr>
            <a:r>
              <a:rPr lang="en-US" altLang="zh-CN" sz="1300" dirty="0">
                <a:latin typeface="Times New Roman" panose="02020603050405020304" pitchFamily="18" charset="0"/>
                <a:cs typeface="Times New Roman" panose="02020603050405020304" pitchFamily="18" charset="0"/>
              </a:rPr>
              <a:t> (255)</a:t>
            </a:r>
            <a:endParaRPr lang="en-US" altLang="zh-CN" sz="1300" dirty="0">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altLang="zh-CN" sz="1300" dirty="0">
                <a:latin typeface="Times New Roman" panose="02020603050405020304" pitchFamily="18" charset="0"/>
                <a:cs typeface="Times New Roman" panose="02020603050405020304" pitchFamily="18" charset="0"/>
              </a:rPr>
              <a:t> } </a:t>
            </a:r>
            <a:r>
              <a:rPr lang="en-US" altLang="zh-CN" sz="1300" dirty="0" err="1">
                <a:latin typeface="Times New Roman" panose="02020603050405020304" pitchFamily="18" charset="0"/>
                <a:cs typeface="Times New Roman" panose="02020603050405020304" pitchFamily="18" charset="0"/>
              </a:rPr>
              <a:t>AlertDescription</a:t>
            </a:r>
            <a:r>
              <a:rPr lang="en-US" altLang="zh-CN" sz="1300" dirty="0">
                <a:latin typeface="Times New Roman" panose="02020603050405020304" pitchFamily="18" charset="0"/>
                <a:cs typeface="Times New Roman" panose="02020603050405020304" pitchFamily="18" charset="0"/>
              </a:rPr>
              <a:t>;</a:t>
            </a:r>
            <a:endParaRPr lang="en-US" altLang="zh-CN" sz="130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eaLnBrk="1" hangingPunct="1"/>
            <a:r>
              <a:rPr lang="en-US" altLang="zh-CN" dirty="0"/>
              <a:t>Application Data</a:t>
            </a:r>
            <a:r>
              <a:rPr lang="zh-CN" altLang="en-US" dirty="0"/>
              <a:t>功能</a:t>
            </a:r>
            <a:endParaRPr lang="en-US" altLang="zh-CN" dirty="0"/>
          </a:p>
        </p:txBody>
      </p:sp>
      <p:sp>
        <p:nvSpPr>
          <p:cNvPr id="16387" name="Rectangle 3"/>
          <p:cNvSpPr>
            <a:spLocks noGrp="1" noChangeArrowheads="1"/>
          </p:cNvSpPr>
          <p:nvPr>
            <p:ph idx="1"/>
          </p:nvPr>
        </p:nvSpPr>
        <p:spPr/>
        <p:txBody>
          <a:bodyPr/>
          <a:lstStyle/>
          <a:p>
            <a:pPr eaLnBrk="1" hangingPunct="1"/>
            <a:r>
              <a:rPr lang="zh-CN" altLang="en-US" dirty="0"/>
              <a:t>真正传输的应用层数据</a:t>
            </a:r>
            <a:endParaRPr lang="zh-CN" altLang="en-US" dirty="0"/>
          </a:p>
          <a:p>
            <a:pPr lvl="1" eaLnBrk="1" hangingPunct="1"/>
            <a:r>
              <a:rPr lang="zh-CN" altLang="en-US" dirty="0"/>
              <a:t>例如，</a:t>
            </a:r>
            <a:r>
              <a:rPr lang="en-US" altLang="zh-CN" dirty="0"/>
              <a:t>HTTP</a:t>
            </a:r>
            <a:endParaRPr lang="en-US" altLang="zh-CN" dirty="0"/>
          </a:p>
          <a:p>
            <a:pPr lvl="1" eaLnBrk="1" hangingPunct="1"/>
            <a:r>
              <a:rPr lang="zh-CN" altLang="en-US" dirty="0"/>
              <a:t>或者，我们想要基于</a:t>
            </a:r>
            <a:r>
              <a:rPr lang="en-US" altLang="zh-CN" dirty="0"/>
              <a:t>TLS</a:t>
            </a:r>
            <a:r>
              <a:rPr lang="zh-CN" altLang="en-US" dirty="0"/>
              <a:t>而传输的信息</a:t>
            </a:r>
            <a:endParaRPr lang="zh-CN" altLang="en-US" dirty="0"/>
          </a:p>
        </p:txBody>
      </p:sp>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dirty="0"/>
              <a:t>具体协议</a:t>
            </a:r>
            <a:endParaRPr lang="zh-CN" altLang="en-US" dirty="0"/>
          </a:p>
        </p:txBody>
      </p:sp>
      <p:sp>
        <p:nvSpPr>
          <p:cNvPr id="17411" name="Rectangle 3"/>
          <p:cNvSpPr>
            <a:spLocks noGrp="1" noChangeArrowheads="1"/>
          </p:cNvSpPr>
          <p:nvPr>
            <p:ph type="body" idx="1"/>
          </p:nvPr>
        </p:nvSpPr>
        <p:spPr/>
        <p:txBody>
          <a:bodyPr/>
          <a:lstStyle/>
          <a:p>
            <a:pPr eaLnBrk="1" hangingPunct="1"/>
            <a:r>
              <a:rPr lang="en-US" altLang="zh-CN" dirty="0"/>
              <a:t>Record</a:t>
            </a:r>
            <a:r>
              <a:rPr lang="zh-CN" altLang="en-US" dirty="0"/>
              <a:t>层</a:t>
            </a:r>
            <a:endParaRPr lang="zh-CN" altLang="en-US" dirty="0"/>
          </a:p>
          <a:p>
            <a:pPr lvl="1" eaLnBrk="1" hangingPunct="1"/>
            <a:r>
              <a:rPr lang="zh-CN" altLang="en-US" dirty="0"/>
              <a:t>对于数据，究竟是如何处理的</a:t>
            </a:r>
            <a:endParaRPr lang="en-US" altLang="zh-CN" dirty="0"/>
          </a:p>
          <a:p>
            <a:pPr lvl="1" eaLnBrk="1" hangingPunct="1"/>
            <a:r>
              <a:rPr lang="zh-CN" altLang="en-US" dirty="0"/>
              <a:t>机密性、数据完整性</a:t>
            </a:r>
            <a:endParaRPr lang="zh-CN" altLang="en-US" dirty="0"/>
          </a:p>
          <a:p>
            <a:pPr eaLnBrk="1" hangingPunct="1"/>
            <a:r>
              <a:rPr lang="en-US" altLang="zh-CN" dirty="0"/>
              <a:t>Handshake</a:t>
            </a:r>
            <a:r>
              <a:rPr lang="zh-CN" altLang="en-US" dirty="0"/>
              <a:t>层</a:t>
            </a:r>
            <a:endParaRPr lang="zh-CN" altLang="en-US" dirty="0"/>
          </a:p>
          <a:p>
            <a:pPr lvl="1"/>
            <a:r>
              <a:rPr lang="zh-CN" altLang="en-US" dirty="0"/>
              <a:t>双方身份鉴别、协商对称秘密</a:t>
            </a:r>
            <a:endParaRPr lang="en-US" altLang="zh-CN" dirty="0"/>
          </a:p>
          <a:p>
            <a:pPr lvl="2"/>
            <a:r>
              <a:rPr lang="zh-CN" altLang="en-US" dirty="0"/>
              <a:t>利用公钥算法</a:t>
            </a:r>
            <a:endParaRPr lang="zh-CN" altLang="en-US" dirty="0"/>
          </a:p>
          <a:p>
            <a:pPr lvl="2" eaLnBrk="1" hangingPunct="1"/>
            <a:r>
              <a:rPr lang="zh-CN" altLang="en-US" dirty="0"/>
              <a:t>攻击者不能窃听获得</a:t>
            </a:r>
            <a:endParaRPr lang="zh-CN" altLang="en-US" dirty="0"/>
          </a:p>
          <a:p>
            <a:pPr lvl="2" eaLnBrk="1" hangingPunct="1"/>
            <a:r>
              <a:rPr lang="zh-CN" altLang="en-US" dirty="0"/>
              <a:t>各种秘密，用到</a:t>
            </a:r>
            <a:r>
              <a:rPr lang="en-US" altLang="zh-CN" dirty="0"/>
              <a:t>Record</a:t>
            </a:r>
            <a:r>
              <a:rPr lang="zh-CN" altLang="en-US" dirty="0"/>
              <a:t>层</a:t>
            </a:r>
            <a:endParaRPr lang="zh-CN" altLang="en-US" dirty="0"/>
          </a:p>
        </p:txBody>
      </p:sp>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Record</a:t>
            </a:r>
            <a:r>
              <a:rPr lang="zh-CN" altLang="en-US" dirty="0"/>
              <a:t>层</a:t>
            </a:r>
            <a:endParaRPr lang="zh-CN" altLang="en-US" dirty="0"/>
          </a:p>
        </p:txBody>
      </p:sp>
      <p:sp>
        <p:nvSpPr>
          <p:cNvPr id="3" name="内容占位符 2"/>
          <p:cNvSpPr>
            <a:spLocks noGrp="1"/>
          </p:cNvSpPr>
          <p:nvPr>
            <p:ph idx="1"/>
          </p:nvPr>
        </p:nvSpPr>
        <p:spPr>
          <a:xfrm>
            <a:off x="822959" y="1845734"/>
            <a:ext cx="7781489" cy="4023360"/>
          </a:xfrm>
        </p:spPr>
        <p:txBody>
          <a:bodyPr>
            <a:normAutofit/>
          </a:bodyPr>
          <a:lstStyle/>
          <a:p>
            <a:r>
              <a:rPr lang="zh-CN" altLang="en-US" sz="2400" dirty="0"/>
              <a:t>当</a:t>
            </a:r>
            <a:r>
              <a:rPr lang="en-US" altLang="zh-CN" sz="2400" dirty="0"/>
              <a:t>TLS</a:t>
            </a:r>
            <a:r>
              <a:rPr lang="zh-CN" altLang="en-US" sz="2400" dirty="0"/>
              <a:t>协商之后、无错误地运行、传输</a:t>
            </a:r>
            <a:r>
              <a:rPr lang="en-US" altLang="zh-CN" sz="2400" dirty="0"/>
              <a:t>Application Data</a:t>
            </a:r>
            <a:r>
              <a:rPr lang="zh-CN" altLang="en-US" sz="2400" dirty="0"/>
              <a:t>时</a:t>
            </a:r>
            <a:endParaRPr lang="zh-CN" altLang="en-US" sz="2400" dirty="0"/>
          </a:p>
          <a:p>
            <a:pPr lvl="1"/>
            <a:r>
              <a:rPr lang="zh-CN" altLang="en-US" sz="2000" dirty="0"/>
              <a:t>主要就是</a:t>
            </a:r>
            <a:r>
              <a:rPr lang="en-US" altLang="zh-CN" sz="2000" dirty="0"/>
              <a:t>Record</a:t>
            </a:r>
            <a:r>
              <a:rPr lang="zh-CN" altLang="en-US" sz="2000" dirty="0"/>
              <a:t>层在起安全保护作用</a:t>
            </a:r>
            <a:endParaRPr lang="zh-CN" altLang="en-US" sz="2000" dirty="0"/>
          </a:p>
          <a:p>
            <a:endParaRPr lang="zh-CN" altLang="en-US" sz="2400"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pic>
        <p:nvPicPr>
          <p:cNvPr id="5"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91880" y="3099838"/>
            <a:ext cx="5377917" cy="3725072"/>
          </a:xfrm>
          <a:prstGeom prst="rect">
            <a:avLst/>
          </a:prstGeom>
        </p:spPr>
      </p:pic>
      <p:sp>
        <p:nvSpPr>
          <p:cNvPr id="7" name="矩形 6"/>
          <p:cNvSpPr/>
          <p:nvPr/>
        </p:nvSpPr>
        <p:spPr>
          <a:xfrm>
            <a:off x="35496" y="3573016"/>
            <a:ext cx="3744416" cy="1938992"/>
          </a:xfrm>
          <a:prstGeom prst="rect">
            <a:avLst/>
          </a:prstGeom>
        </p:spPr>
        <p:txBody>
          <a:bodyPr wrap="square">
            <a:spAutoFit/>
          </a:bodyPr>
          <a:lstStyle/>
          <a:p>
            <a:pPr eaLnBrk="1" hangingPunct="1"/>
            <a:r>
              <a:rPr lang="zh-CN" altLang="en-US" sz="2000" dirty="0"/>
              <a:t>发送方处理步骤：</a:t>
            </a:r>
            <a:endParaRPr lang="zh-CN" altLang="en-US" sz="2000" dirty="0"/>
          </a:p>
          <a:p>
            <a:pPr marL="800100" lvl="1" indent="-342900" eaLnBrk="1" hangingPunct="1">
              <a:buFont typeface="Arial" panose="020B0604020202090204" pitchFamily="34" charset="0"/>
              <a:buChar char="•"/>
            </a:pPr>
            <a:r>
              <a:rPr lang="zh-CN" altLang="en-US" sz="2000" dirty="0"/>
              <a:t>分块</a:t>
            </a:r>
            <a:endParaRPr lang="en-US" altLang="zh-CN" sz="2000" dirty="0"/>
          </a:p>
          <a:p>
            <a:pPr marL="800100" lvl="1" indent="-342900" eaLnBrk="1" hangingPunct="1">
              <a:buFont typeface="Arial" panose="020B0604020202090204" pitchFamily="34" charset="0"/>
              <a:buChar char="•"/>
            </a:pPr>
            <a:r>
              <a:rPr lang="zh-CN" altLang="en-US" sz="2000" dirty="0"/>
              <a:t>压缩</a:t>
            </a:r>
            <a:endParaRPr lang="en-US" altLang="zh-CN" sz="2000" dirty="0"/>
          </a:p>
          <a:p>
            <a:pPr marL="800100" lvl="1" indent="-342900" eaLnBrk="1" hangingPunct="1">
              <a:buFont typeface="Arial" panose="020B0604020202090204" pitchFamily="34" charset="0"/>
              <a:buChar char="•"/>
            </a:pPr>
            <a:r>
              <a:rPr lang="zh-CN" altLang="en-US" sz="2000" dirty="0"/>
              <a:t>计算</a:t>
            </a:r>
            <a:r>
              <a:rPr lang="en-US" altLang="zh-CN" sz="2000" dirty="0"/>
              <a:t>MAC</a:t>
            </a:r>
            <a:endParaRPr lang="en-US" altLang="zh-CN" sz="2000" dirty="0"/>
          </a:p>
          <a:p>
            <a:pPr marL="800100" lvl="1" indent="-342900" eaLnBrk="1" hangingPunct="1">
              <a:buFont typeface="Arial" panose="020B0604020202090204" pitchFamily="34" charset="0"/>
              <a:buChar char="•"/>
            </a:pPr>
            <a:r>
              <a:rPr lang="zh-CN" altLang="en-US" sz="2000" dirty="0"/>
              <a:t>加密</a:t>
            </a:r>
            <a:endParaRPr lang="en-US" altLang="zh-CN" sz="2000" dirty="0"/>
          </a:p>
          <a:p>
            <a:endParaRPr lang="en-US" altLang="zh-CN"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Record</a:t>
            </a:r>
            <a:r>
              <a:rPr lang="zh-CN" altLang="en-US" dirty="0"/>
              <a:t>层</a:t>
            </a:r>
            <a:endParaRPr lang="zh-CN" altLang="en-US" dirty="0"/>
          </a:p>
        </p:txBody>
      </p:sp>
      <p:sp>
        <p:nvSpPr>
          <p:cNvPr id="3" name="内容占位符 2"/>
          <p:cNvSpPr>
            <a:spLocks noGrp="1"/>
          </p:cNvSpPr>
          <p:nvPr>
            <p:ph idx="1"/>
          </p:nvPr>
        </p:nvSpPr>
        <p:spPr>
          <a:xfrm>
            <a:off x="822959" y="1845734"/>
            <a:ext cx="7781489" cy="4023360"/>
          </a:xfrm>
        </p:spPr>
        <p:txBody>
          <a:bodyPr>
            <a:normAutofit/>
          </a:bodyPr>
          <a:lstStyle/>
          <a:p>
            <a:r>
              <a:rPr lang="zh-CN" altLang="en-US" sz="2400" dirty="0"/>
              <a:t>当</a:t>
            </a:r>
            <a:r>
              <a:rPr lang="en-US" altLang="zh-CN" sz="2400" dirty="0"/>
              <a:t>TLS</a:t>
            </a:r>
            <a:r>
              <a:rPr lang="zh-CN" altLang="en-US" sz="2400" dirty="0"/>
              <a:t>协商之后、无错误地运行、传输</a:t>
            </a:r>
            <a:r>
              <a:rPr lang="en-US" altLang="zh-CN" sz="2400" dirty="0"/>
              <a:t>Application Data</a:t>
            </a:r>
            <a:r>
              <a:rPr lang="zh-CN" altLang="en-US" sz="2400" dirty="0"/>
              <a:t>时</a:t>
            </a:r>
            <a:endParaRPr lang="zh-CN" altLang="en-US" sz="2400" dirty="0"/>
          </a:p>
          <a:p>
            <a:pPr lvl="1"/>
            <a:r>
              <a:rPr lang="zh-CN" altLang="en-US" sz="2000" dirty="0"/>
              <a:t>主要就是</a:t>
            </a:r>
            <a:r>
              <a:rPr lang="en-US" altLang="zh-CN" sz="2000" dirty="0"/>
              <a:t>Record</a:t>
            </a:r>
            <a:r>
              <a:rPr lang="zh-CN" altLang="en-US" sz="2000" dirty="0"/>
              <a:t>层在起安全保护作用</a:t>
            </a:r>
            <a:endParaRPr lang="zh-CN" altLang="en-US" sz="2000" dirty="0"/>
          </a:p>
          <a:p>
            <a:endParaRPr lang="zh-CN" altLang="en-US" sz="2400"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pic>
        <p:nvPicPr>
          <p:cNvPr id="5"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40086" y="3140478"/>
            <a:ext cx="5377917" cy="3725072"/>
          </a:xfrm>
          <a:prstGeom prst="rect">
            <a:avLst/>
          </a:prstGeom>
        </p:spPr>
      </p:pic>
      <p:sp>
        <p:nvSpPr>
          <p:cNvPr id="6" name="矩形 5"/>
          <p:cNvSpPr/>
          <p:nvPr/>
        </p:nvSpPr>
        <p:spPr>
          <a:xfrm>
            <a:off x="35496" y="3573016"/>
            <a:ext cx="3744416" cy="2862322"/>
          </a:xfrm>
          <a:prstGeom prst="rect">
            <a:avLst/>
          </a:prstGeom>
        </p:spPr>
        <p:txBody>
          <a:bodyPr wrap="square">
            <a:spAutoFit/>
          </a:bodyPr>
          <a:lstStyle/>
          <a:p>
            <a:pPr eaLnBrk="1" hangingPunct="1"/>
            <a:r>
              <a:rPr lang="zh-CN" altLang="en-US" sz="2000" dirty="0"/>
              <a:t>发送方处理步骤：</a:t>
            </a:r>
            <a:endParaRPr lang="zh-CN" altLang="en-US" sz="2000" dirty="0"/>
          </a:p>
          <a:p>
            <a:pPr marL="800100" lvl="1" indent="-342900" eaLnBrk="1" hangingPunct="1">
              <a:buFont typeface="Arial" panose="020B0604020202090204" pitchFamily="34" charset="0"/>
              <a:buChar char="•"/>
            </a:pPr>
            <a:r>
              <a:rPr lang="zh-CN" altLang="en-US" sz="2000" dirty="0"/>
              <a:t>分块</a:t>
            </a:r>
            <a:endParaRPr lang="en-US" altLang="zh-CN" sz="2000" dirty="0"/>
          </a:p>
          <a:p>
            <a:pPr marL="800100" lvl="1" indent="-342900" eaLnBrk="1" hangingPunct="1">
              <a:buFont typeface="Arial" panose="020B0604020202090204" pitchFamily="34" charset="0"/>
              <a:buChar char="•"/>
            </a:pPr>
            <a:r>
              <a:rPr lang="zh-CN" altLang="en-US" sz="2000" dirty="0"/>
              <a:t>压缩</a:t>
            </a:r>
            <a:r>
              <a:rPr lang="en-US" altLang="zh-CN" sz="2000" dirty="0"/>
              <a:t>——</a:t>
            </a:r>
            <a:r>
              <a:rPr lang="zh-CN" altLang="en-US" sz="2000" dirty="0"/>
              <a:t>实际不使用</a:t>
            </a:r>
            <a:endParaRPr lang="en-US" altLang="zh-CN" sz="2000" dirty="0"/>
          </a:p>
          <a:p>
            <a:pPr marL="800100" lvl="1" indent="-342900" eaLnBrk="1" hangingPunct="1">
              <a:buFont typeface="Arial" panose="020B0604020202090204" pitchFamily="34" charset="0"/>
              <a:buChar char="•"/>
            </a:pPr>
            <a:r>
              <a:rPr lang="zh-CN" altLang="en-US" sz="2000" dirty="0"/>
              <a:t>计算</a:t>
            </a:r>
            <a:r>
              <a:rPr lang="en-US" altLang="zh-CN" sz="2000" dirty="0"/>
              <a:t>MAC</a:t>
            </a:r>
            <a:endParaRPr lang="en-US" altLang="zh-CN" sz="2000" dirty="0"/>
          </a:p>
          <a:p>
            <a:pPr marL="800100" lvl="1" indent="-342900" eaLnBrk="1" hangingPunct="1">
              <a:buFont typeface="Arial" panose="020B0604020202090204" pitchFamily="34" charset="0"/>
              <a:buChar char="•"/>
            </a:pPr>
            <a:r>
              <a:rPr lang="zh-CN" altLang="en-US" sz="2000" dirty="0"/>
              <a:t>加密</a:t>
            </a:r>
            <a:endParaRPr lang="en-US" altLang="zh-CN" sz="2000" dirty="0"/>
          </a:p>
          <a:p>
            <a:r>
              <a:rPr lang="zh-CN" altLang="en-US" sz="2000" dirty="0"/>
              <a:t>实际处理步骤：</a:t>
            </a:r>
            <a:endParaRPr lang="en-US" altLang="zh-CN" sz="2000" dirty="0"/>
          </a:p>
          <a:p>
            <a:pPr marL="800100" lvl="1" indent="-342900">
              <a:buFont typeface="Arial" panose="020B0604020202090204" pitchFamily="34" charset="0"/>
              <a:buChar char="•"/>
            </a:pPr>
            <a:r>
              <a:rPr lang="zh-CN" altLang="en-US" sz="2000" dirty="0"/>
              <a:t>分块</a:t>
            </a:r>
            <a:endParaRPr lang="en-US" altLang="zh-CN" sz="2000" dirty="0"/>
          </a:p>
          <a:p>
            <a:pPr marL="800100" lvl="1" indent="-342900">
              <a:buFont typeface="Arial" panose="020B0604020202090204" pitchFamily="34" charset="0"/>
              <a:buChar char="•"/>
            </a:pPr>
            <a:r>
              <a:rPr lang="zh-CN" altLang="en-US" sz="2000" dirty="0"/>
              <a:t>计算</a:t>
            </a:r>
            <a:r>
              <a:rPr lang="en-US" altLang="zh-CN" sz="2000" dirty="0"/>
              <a:t>MAC&amp;</a:t>
            </a:r>
            <a:r>
              <a:rPr lang="zh-CN" altLang="en-US" sz="2000" dirty="0"/>
              <a:t>加密</a:t>
            </a:r>
            <a:endParaRPr lang="en-US" altLang="zh-CN" sz="2000" dirty="0"/>
          </a:p>
          <a:p>
            <a:endParaRPr lang="en-US" altLang="zh-CN" sz="2000" dirty="0"/>
          </a:p>
        </p:txBody>
      </p:sp>
      <p:sp>
        <p:nvSpPr>
          <p:cNvPr id="7" name="右大括号 6"/>
          <p:cNvSpPr/>
          <p:nvPr/>
        </p:nvSpPr>
        <p:spPr>
          <a:xfrm>
            <a:off x="1941396" y="4672582"/>
            <a:ext cx="144016" cy="34297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8" name="文本框 7"/>
          <p:cNvSpPr txBox="1"/>
          <p:nvPr/>
        </p:nvSpPr>
        <p:spPr>
          <a:xfrm>
            <a:off x="2085412" y="4489657"/>
            <a:ext cx="1872208" cy="830997"/>
          </a:xfrm>
          <a:prstGeom prst="rect">
            <a:avLst/>
          </a:prstGeom>
          <a:noFill/>
        </p:spPr>
        <p:txBody>
          <a:bodyPr wrap="square" rtlCol="0">
            <a:spAutoFit/>
          </a:bodyPr>
          <a:lstStyle/>
          <a:p>
            <a:r>
              <a:rPr lang="zh-CN" altLang="en-US" sz="1600" dirty="0"/>
              <a:t>一次性完成计算，使用</a:t>
            </a:r>
            <a:r>
              <a:rPr lang="en-US" altLang="zh-CN" sz="1600" dirty="0"/>
              <a:t>authenticated encryption </a:t>
            </a: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a:t>PKI</a:t>
            </a:r>
            <a:r>
              <a:rPr lang="zh-CN" altLang="en-US"/>
              <a:t>技术</a:t>
            </a:r>
            <a:endParaRPr lang="zh-CN" altLang="en-US"/>
          </a:p>
        </p:txBody>
      </p:sp>
      <p:sp>
        <p:nvSpPr>
          <p:cNvPr id="5123" name="Rectangle 3"/>
          <p:cNvSpPr>
            <a:spLocks noGrp="1" noChangeArrowheads="1"/>
          </p:cNvSpPr>
          <p:nvPr>
            <p:ph type="body" idx="1"/>
          </p:nvPr>
        </p:nvSpPr>
        <p:spPr>
          <a:xfrm>
            <a:off x="822959" y="1845734"/>
            <a:ext cx="7543801" cy="4247562"/>
          </a:xfrm>
        </p:spPr>
        <p:txBody>
          <a:bodyPr>
            <a:normAutofit fontScale="92500"/>
          </a:bodyPr>
          <a:lstStyle/>
          <a:p>
            <a:pPr>
              <a:lnSpc>
                <a:spcPct val="110000"/>
              </a:lnSpc>
            </a:pPr>
            <a:r>
              <a:rPr lang="zh-CN" altLang="en-US" dirty="0"/>
              <a:t>基于</a:t>
            </a:r>
            <a:r>
              <a:rPr lang="en-US" altLang="zh-CN" dirty="0"/>
              <a:t>PKI</a:t>
            </a:r>
            <a:r>
              <a:rPr lang="zh-CN" altLang="en-US" dirty="0"/>
              <a:t>技术，可以提供机密性、鉴别、完整性等</a:t>
            </a:r>
            <a:endParaRPr lang="zh-CN" altLang="en-US" dirty="0"/>
          </a:p>
          <a:p>
            <a:pPr eaLnBrk="1" hangingPunct="1">
              <a:lnSpc>
                <a:spcPct val="110000"/>
              </a:lnSpc>
            </a:pPr>
            <a:r>
              <a:rPr lang="en-US" altLang="zh-CN" dirty="0"/>
              <a:t>TLS</a:t>
            </a:r>
            <a:r>
              <a:rPr lang="zh-CN" altLang="en-US" dirty="0"/>
              <a:t>（</a:t>
            </a:r>
            <a:r>
              <a:rPr lang="en-US" altLang="zh-CN" dirty="0"/>
              <a:t>Transport Layer Security</a:t>
            </a:r>
            <a:r>
              <a:rPr lang="zh-CN" altLang="en-US" dirty="0"/>
              <a:t>）</a:t>
            </a:r>
            <a:endParaRPr lang="zh-CN" altLang="en-US" dirty="0"/>
          </a:p>
          <a:p>
            <a:pPr lvl="1" eaLnBrk="1" hangingPunct="1">
              <a:lnSpc>
                <a:spcPct val="110000"/>
              </a:lnSpc>
            </a:pPr>
            <a:r>
              <a:rPr lang="zh-CN" altLang="en-US" dirty="0"/>
              <a:t>就是基于</a:t>
            </a:r>
            <a:r>
              <a:rPr lang="en-US" altLang="zh-CN" dirty="0"/>
              <a:t>PKI</a:t>
            </a:r>
            <a:r>
              <a:rPr lang="zh-CN" altLang="en-US" dirty="0"/>
              <a:t>技术的、提供机密性、鉴别、完整性的具体解决方案</a:t>
            </a:r>
            <a:endParaRPr lang="zh-CN" altLang="en-US" dirty="0"/>
          </a:p>
          <a:p>
            <a:pPr lvl="2">
              <a:lnSpc>
                <a:spcPct val="110000"/>
              </a:lnSpc>
            </a:pPr>
            <a:r>
              <a:rPr lang="zh-CN" altLang="en-US" dirty="0"/>
              <a:t>还包括传输数据压缩功能（几乎没有启用）</a:t>
            </a:r>
            <a:endParaRPr lang="zh-CN" altLang="en-US" dirty="0"/>
          </a:p>
          <a:p>
            <a:pPr lvl="1" eaLnBrk="1" hangingPunct="1">
              <a:lnSpc>
                <a:spcPct val="110000"/>
              </a:lnSpc>
            </a:pPr>
            <a:r>
              <a:rPr lang="en-US" altLang="zh-CN" dirty="0"/>
              <a:t>TLS</a:t>
            </a:r>
            <a:r>
              <a:rPr lang="zh-CN" altLang="en-US" dirty="0"/>
              <a:t>协议是目前</a:t>
            </a:r>
            <a:r>
              <a:rPr lang="en-US" altLang="zh-CN" dirty="0"/>
              <a:t>PKI</a:t>
            </a:r>
            <a:r>
              <a:rPr lang="zh-CN" altLang="en-US" dirty="0"/>
              <a:t>技术的最重要应用</a:t>
            </a:r>
            <a:endParaRPr lang="zh-CN" altLang="en-US" dirty="0"/>
          </a:p>
          <a:p>
            <a:pPr lvl="2" eaLnBrk="1" hangingPunct="1">
              <a:lnSpc>
                <a:spcPct val="110000"/>
              </a:lnSpc>
            </a:pPr>
            <a:r>
              <a:rPr lang="en-US" altLang="zh-CN" dirty="0"/>
              <a:t>Killer Application/</a:t>
            </a:r>
            <a:r>
              <a:rPr lang="zh-CN" altLang="en-US" dirty="0"/>
              <a:t>招牌应用</a:t>
            </a:r>
            <a:endParaRPr lang="en-US" altLang="zh-CN" dirty="0"/>
          </a:p>
          <a:p>
            <a:pPr lvl="1">
              <a:lnSpc>
                <a:spcPct val="110000"/>
              </a:lnSpc>
            </a:pPr>
            <a:r>
              <a:rPr lang="zh-CN" altLang="en-US" sz="2600" b="1" dirty="0">
                <a:solidFill>
                  <a:srgbClr val="0070C0"/>
                </a:solidFill>
              </a:rPr>
              <a:t>全站</a:t>
            </a:r>
            <a:r>
              <a:rPr lang="en-US" altLang="zh-CN" sz="2600" b="1" dirty="0">
                <a:solidFill>
                  <a:srgbClr val="0070C0"/>
                </a:solidFill>
              </a:rPr>
              <a:t>HTTPS</a:t>
            </a:r>
            <a:r>
              <a:rPr lang="zh-CN" altLang="en-US" sz="2600" b="1" dirty="0">
                <a:solidFill>
                  <a:srgbClr val="0070C0"/>
                </a:solidFill>
              </a:rPr>
              <a:t>，已经成为趋势</a:t>
            </a:r>
            <a:endParaRPr lang="en-US" altLang="zh-CN" sz="2600" b="1" dirty="0">
              <a:solidFill>
                <a:srgbClr val="0070C0"/>
              </a:solidFill>
            </a:endParaRPr>
          </a:p>
          <a:p>
            <a:pPr lvl="2">
              <a:lnSpc>
                <a:spcPct val="110000"/>
              </a:lnSpc>
            </a:pPr>
            <a:r>
              <a:rPr lang="en-US" altLang="zh-CN" dirty="0"/>
              <a:t>HTTPS = HTTP over TLS</a:t>
            </a:r>
            <a:endParaRPr lang="zh-CN" altLang="en-US" dirty="0"/>
          </a:p>
        </p:txBody>
      </p:sp>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dirty="0"/>
              <a:t>Record</a:t>
            </a:r>
            <a:r>
              <a:rPr lang="zh-CN" altLang="en-US" dirty="0"/>
              <a:t>层</a:t>
            </a:r>
            <a:endParaRPr lang="zh-CN" altLang="en-US" dirty="0"/>
          </a:p>
        </p:txBody>
      </p:sp>
      <p:sp>
        <p:nvSpPr>
          <p:cNvPr id="18435" name="Rectangle 3"/>
          <p:cNvSpPr>
            <a:spLocks noGrp="1" noChangeArrowheads="1"/>
          </p:cNvSpPr>
          <p:nvPr>
            <p:ph type="body" idx="1"/>
          </p:nvPr>
        </p:nvSpPr>
        <p:spPr/>
        <p:txBody>
          <a:bodyPr>
            <a:normAutofit/>
          </a:bodyPr>
          <a:lstStyle/>
          <a:p>
            <a:pPr eaLnBrk="1" hangingPunct="1"/>
            <a:r>
              <a:rPr lang="zh-CN" altLang="en-US" dirty="0"/>
              <a:t>发送方步骤</a:t>
            </a:r>
            <a:endParaRPr lang="zh-CN" altLang="en-US" dirty="0"/>
          </a:p>
          <a:p>
            <a:pPr lvl="1" eaLnBrk="1" hangingPunct="1"/>
            <a:r>
              <a:rPr lang="zh-CN" altLang="en-US" dirty="0"/>
              <a:t>分块</a:t>
            </a:r>
            <a:r>
              <a:rPr lang="en-US" altLang="zh-CN" dirty="0"/>
              <a:t>-&gt;</a:t>
            </a:r>
            <a:r>
              <a:rPr lang="zh-CN" altLang="en-US" dirty="0"/>
              <a:t>压缩</a:t>
            </a:r>
            <a:r>
              <a:rPr lang="en-US" altLang="zh-CN" dirty="0"/>
              <a:t>-&gt;</a:t>
            </a:r>
            <a:r>
              <a:rPr lang="zh-CN" altLang="en-US" dirty="0"/>
              <a:t>计算</a:t>
            </a:r>
            <a:r>
              <a:rPr lang="en-US" altLang="zh-CN" dirty="0"/>
              <a:t>MAC -&gt;</a:t>
            </a:r>
            <a:r>
              <a:rPr lang="zh-CN" altLang="en-US" dirty="0"/>
              <a:t>加密</a:t>
            </a:r>
            <a:endParaRPr lang="en-US" altLang="zh-CN" dirty="0"/>
          </a:p>
          <a:p>
            <a:pPr lvl="1"/>
            <a:r>
              <a:rPr lang="zh-CN" altLang="en-US" b="1" dirty="0"/>
              <a:t>分块</a:t>
            </a:r>
            <a:r>
              <a:rPr lang="en-US" altLang="zh-CN" b="1" dirty="0"/>
              <a:t>-&gt;</a:t>
            </a:r>
            <a:r>
              <a:rPr lang="zh-CN" altLang="en-US" b="1" dirty="0"/>
              <a:t>计算</a:t>
            </a:r>
            <a:r>
              <a:rPr lang="en-US" altLang="zh-CN" b="1" dirty="0"/>
              <a:t>MAC/</a:t>
            </a:r>
            <a:r>
              <a:rPr lang="zh-CN" altLang="en-US" b="1" dirty="0"/>
              <a:t>加密</a:t>
            </a:r>
            <a:endParaRPr lang="en-US" altLang="zh-CN" b="1" dirty="0"/>
          </a:p>
          <a:p>
            <a:pPr lvl="2"/>
            <a:r>
              <a:rPr lang="zh-CN" altLang="en-US" dirty="0"/>
              <a:t>实际中，压缩都是不用的</a:t>
            </a:r>
            <a:endParaRPr lang="zh-CN" altLang="en-US" dirty="0"/>
          </a:p>
          <a:p>
            <a:pPr eaLnBrk="1" hangingPunct="1"/>
            <a:r>
              <a:rPr lang="zh-CN" altLang="en-US" b="1" dirty="0"/>
              <a:t>我们先假定双方已经协商了各种算法和所需参数</a:t>
            </a:r>
            <a:r>
              <a:rPr lang="en-US" altLang="zh-CN" b="1" dirty="0"/>
              <a:t>【</a:t>
            </a:r>
            <a:r>
              <a:rPr lang="zh-CN" altLang="en-US" b="1" dirty="0"/>
              <a:t>空算法，也是一种算法</a:t>
            </a:r>
            <a:r>
              <a:rPr lang="en-US" altLang="zh-CN" b="1" dirty="0"/>
              <a:t>/</a:t>
            </a:r>
            <a:r>
              <a:rPr lang="zh-CN" altLang="en-US" b="1" dirty="0"/>
              <a:t>参数</a:t>
            </a:r>
            <a:r>
              <a:rPr lang="en-US" altLang="zh-CN" b="1" dirty="0"/>
              <a:t>】</a:t>
            </a:r>
            <a:endParaRPr lang="zh-CN" altLang="en-US" b="1" dirty="0"/>
          </a:p>
          <a:p>
            <a:pPr lvl="1" eaLnBrk="1" hangingPunct="1"/>
            <a:r>
              <a:rPr lang="en-US" altLang="zh-CN" dirty="0"/>
              <a:t>Handshake</a:t>
            </a:r>
            <a:r>
              <a:rPr lang="zh-CN" altLang="en-US" dirty="0"/>
              <a:t>过程，后面详细说明</a:t>
            </a:r>
            <a:endParaRPr lang="zh-CN" altLang="en-US" dirty="0"/>
          </a:p>
        </p:txBody>
      </p:sp>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tLang="zh-CN" sz="3600" dirty="0"/>
              <a:t>Record</a:t>
            </a:r>
            <a:r>
              <a:rPr lang="zh-CN" altLang="en-US" sz="3600" dirty="0"/>
              <a:t>层的处理</a:t>
            </a:r>
            <a:r>
              <a:rPr lang="en-US" altLang="zh-CN" sz="3600" dirty="0">
                <a:latin typeface="Arial" panose="020B0604020202090204" pitchFamily="34" charset="0"/>
              </a:rPr>
              <a:t>——</a:t>
            </a:r>
            <a:r>
              <a:rPr lang="zh-CN" altLang="en-US" sz="3600" dirty="0">
                <a:latin typeface="Arial" panose="020B0604020202090204" pitchFamily="34" charset="0"/>
              </a:rPr>
              <a:t>接收</a:t>
            </a:r>
            <a:r>
              <a:rPr lang="zh-CN" altLang="en-US" sz="3600" dirty="0"/>
              <a:t>上层数据</a:t>
            </a:r>
            <a:endParaRPr lang="zh-CN" altLang="en-US" sz="3600" dirty="0"/>
          </a:p>
        </p:txBody>
      </p:sp>
      <p:sp>
        <p:nvSpPr>
          <p:cNvPr id="18435" name="Rectangle 3"/>
          <p:cNvSpPr>
            <a:spLocks noGrp="1" noChangeArrowheads="1"/>
          </p:cNvSpPr>
          <p:nvPr>
            <p:ph type="body" idx="1"/>
          </p:nvPr>
        </p:nvSpPr>
        <p:spPr/>
        <p:txBody>
          <a:bodyPr/>
          <a:lstStyle/>
          <a:p>
            <a:pPr eaLnBrk="1" hangingPunct="1">
              <a:defRPr/>
            </a:pPr>
            <a:r>
              <a:rPr lang="zh-CN" altLang="en-US" dirty="0"/>
              <a:t>交给</a:t>
            </a:r>
            <a:r>
              <a:rPr lang="en-US" altLang="zh-CN" dirty="0"/>
              <a:t>Record</a:t>
            </a:r>
            <a:r>
              <a:rPr lang="zh-CN" altLang="en-US" dirty="0"/>
              <a:t>层的数据格式如下：</a:t>
            </a:r>
            <a:endParaRPr lang="zh-CN" altLang="en-US" dirty="0"/>
          </a:p>
          <a:p>
            <a:pPr lvl="1" eaLnBrk="1" hangingPunct="1">
              <a:defRPr/>
            </a:pPr>
            <a:r>
              <a:rPr lang="en-US" altLang="zh-CN" dirty="0" err="1"/>
              <a:t>ContentType</a:t>
            </a:r>
            <a:endParaRPr lang="en-US" altLang="zh-CN" dirty="0"/>
          </a:p>
          <a:p>
            <a:pPr lvl="1" eaLnBrk="1" hangingPunct="1">
              <a:defRPr/>
            </a:pPr>
            <a:endParaRPr lang="en-US" altLang="zh-CN" dirty="0"/>
          </a:p>
          <a:p>
            <a:pPr lvl="1" eaLnBrk="1" hangingPunct="1">
              <a:defRPr/>
            </a:pPr>
            <a:endParaRPr lang="en-US" altLang="zh-CN" dirty="0"/>
          </a:p>
        </p:txBody>
      </p:sp>
      <p:sp>
        <p:nvSpPr>
          <p:cNvPr id="2" name="矩形 1"/>
          <p:cNvSpPr/>
          <p:nvPr/>
        </p:nvSpPr>
        <p:spPr>
          <a:xfrm>
            <a:off x="1835696" y="3626105"/>
            <a:ext cx="4176464" cy="223933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marL="0" lvl="1" eaLnBrk="1" hangingPunct="1">
              <a:defRPr/>
            </a:pPr>
            <a:r>
              <a:rPr lang="zh-CN" altLang="zh-CN" sz="2000" dirty="0">
                <a:solidFill>
                  <a:srgbClr val="000000"/>
                </a:solidFill>
                <a:latin typeface="Arial Unicode MS" panose="020B0604020202020204" charset="-122"/>
              </a:rPr>
              <a:t>enum { </a:t>
            </a:r>
            <a:endParaRPr lang="en-US" altLang="zh-CN" sz="2000" dirty="0">
              <a:solidFill>
                <a:srgbClr val="000000"/>
              </a:solidFill>
              <a:latin typeface="Arial Unicode MS" panose="020B0604020202020204" charset="-122"/>
            </a:endParaRPr>
          </a:p>
          <a:p>
            <a:pPr marL="0" lvl="1" eaLnBrk="1" hangingPunct="1">
              <a:defRPr/>
            </a:pPr>
            <a:r>
              <a:rPr lang="en-US" altLang="zh-CN" sz="2000" dirty="0">
                <a:solidFill>
                  <a:srgbClr val="000000"/>
                </a:solidFill>
                <a:latin typeface="Arial Unicode MS" panose="020B0604020202020204" charset="-122"/>
              </a:rPr>
              <a:t>     </a:t>
            </a:r>
            <a:r>
              <a:rPr lang="zh-CN" altLang="zh-CN" sz="2000" dirty="0">
                <a:solidFill>
                  <a:srgbClr val="000000"/>
                </a:solidFill>
                <a:latin typeface="Arial Unicode MS" panose="020B0604020202020204" charset="-122"/>
              </a:rPr>
              <a:t>change_cipher_spec(20), </a:t>
            </a:r>
            <a:endParaRPr lang="en-US" altLang="zh-CN" sz="2000" dirty="0">
              <a:solidFill>
                <a:srgbClr val="000000"/>
              </a:solidFill>
              <a:latin typeface="Arial Unicode MS" panose="020B0604020202020204" charset="-122"/>
            </a:endParaRPr>
          </a:p>
          <a:p>
            <a:pPr marL="0" lvl="1" eaLnBrk="1" hangingPunct="1">
              <a:defRPr/>
            </a:pPr>
            <a:r>
              <a:rPr lang="en-US" altLang="zh-CN" sz="2000" dirty="0">
                <a:solidFill>
                  <a:srgbClr val="000000"/>
                </a:solidFill>
                <a:latin typeface="Arial Unicode MS" panose="020B0604020202020204" charset="-122"/>
              </a:rPr>
              <a:t>     </a:t>
            </a:r>
            <a:r>
              <a:rPr lang="zh-CN" altLang="zh-CN" sz="2000" dirty="0">
                <a:solidFill>
                  <a:srgbClr val="000000"/>
                </a:solidFill>
                <a:latin typeface="Arial Unicode MS" panose="020B0604020202020204" charset="-122"/>
              </a:rPr>
              <a:t>alert(21), </a:t>
            </a:r>
            <a:r>
              <a:rPr lang="en-US" altLang="zh-CN" sz="2000" dirty="0">
                <a:solidFill>
                  <a:srgbClr val="000000"/>
                </a:solidFill>
                <a:latin typeface="Arial Unicode MS" panose="020B0604020202020204" charset="-122"/>
              </a:rPr>
              <a:t>		</a:t>
            </a:r>
            <a:endParaRPr lang="en-US" altLang="zh-CN" sz="2000" dirty="0">
              <a:solidFill>
                <a:srgbClr val="000000"/>
              </a:solidFill>
              <a:latin typeface="Arial Unicode MS" panose="020B0604020202020204" charset="-122"/>
            </a:endParaRPr>
          </a:p>
          <a:p>
            <a:pPr marL="0" lvl="1" eaLnBrk="1" hangingPunct="1">
              <a:defRPr/>
            </a:pPr>
            <a:r>
              <a:rPr lang="en-US" altLang="zh-CN" sz="2000" dirty="0">
                <a:solidFill>
                  <a:srgbClr val="000000"/>
                </a:solidFill>
                <a:latin typeface="Arial Unicode MS" panose="020B0604020202020204" charset="-122"/>
              </a:rPr>
              <a:t>     </a:t>
            </a:r>
            <a:r>
              <a:rPr lang="zh-CN" altLang="zh-CN" sz="2000" dirty="0">
                <a:solidFill>
                  <a:srgbClr val="000000"/>
                </a:solidFill>
                <a:latin typeface="Arial Unicode MS" panose="020B0604020202020204" charset="-122"/>
              </a:rPr>
              <a:t>handshake(22), </a:t>
            </a:r>
            <a:endParaRPr lang="en-US" altLang="zh-CN" sz="2000" dirty="0">
              <a:solidFill>
                <a:srgbClr val="000000"/>
              </a:solidFill>
              <a:latin typeface="Arial Unicode MS" panose="020B0604020202020204" charset="-122"/>
            </a:endParaRPr>
          </a:p>
          <a:p>
            <a:pPr marL="0" lvl="1" eaLnBrk="1" hangingPunct="1">
              <a:defRPr/>
            </a:pPr>
            <a:r>
              <a:rPr lang="en-US" altLang="zh-CN" sz="2000" dirty="0">
                <a:solidFill>
                  <a:srgbClr val="000000"/>
                </a:solidFill>
                <a:latin typeface="Arial Unicode MS" panose="020B0604020202020204" charset="-122"/>
              </a:rPr>
              <a:t>     </a:t>
            </a:r>
            <a:r>
              <a:rPr lang="zh-CN" altLang="zh-CN" sz="2000" dirty="0">
                <a:solidFill>
                  <a:srgbClr val="000000"/>
                </a:solidFill>
                <a:latin typeface="Arial Unicode MS" panose="020B0604020202020204" charset="-122"/>
              </a:rPr>
              <a:t>application_data(23), </a:t>
            </a:r>
            <a:r>
              <a:rPr lang="en-US" altLang="zh-CN" sz="2000" dirty="0">
                <a:solidFill>
                  <a:srgbClr val="000000"/>
                </a:solidFill>
                <a:latin typeface="Arial Unicode MS" panose="020B0604020202020204" charset="-122"/>
              </a:rPr>
              <a:t>	</a:t>
            </a:r>
            <a:endParaRPr lang="en-US" altLang="zh-CN" sz="2000" dirty="0">
              <a:solidFill>
                <a:srgbClr val="000000"/>
              </a:solidFill>
              <a:latin typeface="Arial Unicode MS" panose="020B0604020202020204" charset="-122"/>
            </a:endParaRPr>
          </a:p>
          <a:p>
            <a:pPr marL="0" lvl="1" eaLnBrk="1" hangingPunct="1">
              <a:defRPr/>
            </a:pPr>
            <a:r>
              <a:rPr lang="en-US" altLang="zh-CN" sz="2000" dirty="0">
                <a:solidFill>
                  <a:srgbClr val="000000"/>
                </a:solidFill>
                <a:latin typeface="Arial Unicode MS" panose="020B0604020202020204" charset="-122"/>
              </a:rPr>
              <a:t>     </a:t>
            </a:r>
            <a:r>
              <a:rPr lang="zh-CN" altLang="zh-CN" sz="2000" dirty="0">
                <a:solidFill>
                  <a:srgbClr val="000000"/>
                </a:solidFill>
                <a:latin typeface="Arial Unicode MS" panose="020B0604020202020204" charset="-122"/>
              </a:rPr>
              <a:t>(255) </a:t>
            </a:r>
            <a:endParaRPr lang="en-US" altLang="zh-CN" sz="2000" dirty="0">
              <a:solidFill>
                <a:srgbClr val="000000"/>
              </a:solidFill>
              <a:latin typeface="Arial Unicode MS" panose="020B0604020202020204" charset="-122"/>
            </a:endParaRPr>
          </a:p>
          <a:p>
            <a:pPr marL="0" lvl="1" eaLnBrk="1" hangingPunct="1">
              <a:defRPr/>
            </a:pPr>
            <a:r>
              <a:rPr lang="en-US" altLang="zh-CN" sz="2000" dirty="0">
                <a:solidFill>
                  <a:srgbClr val="000000"/>
                </a:solidFill>
                <a:latin typeface="Arial Unicode MS" panose="020B0604020202020204" charset="-122"/>
              </a:rPr>
              <a:t>     </a:t>
            </a:r>
            <a:r>
              <a:rPr lang="zh-CN" altLang="zh-CN" sz="2000" dirty="0">
                <a:solidFill>
                  <a:srgbClr val="000000"/>
                </a:solidFill>
                <a:latin typeface="Arial Unicode MS" panose="020B0604020202020204" charset="-122"/>
              </a:rPr>
              <a:t>} ContentType</a:t>
            </a:r>
            <a:r>
              <a:rPr lang="zh-CN" altLang="zh-CN" sz="600" dirty="0"/>
              <a:t> </a:t>
            </a:r>
            <a:endParaRPr lang="zh-CN" altLang="zh-CN" sz="4400" dirty="0"/>
          </a:p>
        </p:txBody>
      </p:sp>
      <p:sp>
        <p:nvSpPr>
          <p:cNvPr id="3" name="矩形: 圆角 2"/>
          <p:cNvSpPr/>
          <p:nvPr/>
        </p:nvSpPr>
        <p:spPr>
          <a:xfrm>
            <a:off x="4756012" y="5373216"/>
            <a:ext cx="115212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TLS 1.2</a:t>
            </a:r>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960" y="286604"/>
            <a:ext cx="7853496" cy="1450757"/>
          </a:xfrm>
        </p:spPr>
        <p:txBody>
          <a:bodyPr/>
          <a:lstStyle/>
          <a:p>
            <a:r>
              <a:rPr lang="en-US" altLang="zh-CN" dirty="0"/>
              <a:t>Record</a:t>
            </a:r>
            <a:r>
              <a:rPr lang="zh-CN" altLang="en-US" dirty="0"/>
              <a:t>层的处理</a:t>
            </a:r>
            <a:r>
              <a:rPr lang="en-US" altLang="zh-CN" dirty="0"/>
              <a:t>—</a:t>
            </a:r>
            <a:r>
              <a:rPr lang="zh-CN" altLang="zh-CN" dirty="0"/>
              <a:t>Fragmentatio</a:t>
            </a:r>
            <a:r>
              <a:rPr lang="en-US" altLang="zh-CN" dirty="0"/>
              <a:t>n</a:t>
            </a:r>
            <a:endParaRPr lang="zh-CN" altLang="en-US" dirty="0"/>
          </a:p>
        </p:txBody>
      </p:sp>
      <p:sp>
        <p:nvSpPr>
          <p:cNvPr id="3" name="内容占位符 2"/>
          <p:cNvSpPr>
            <a:spLocks noGrp="1"/>
          </p:cNvSpPr>
          <p:nvPr>
            <p:ph idx="1"/>
          </p:nvPr>
        </p:nvSpPr>
        <p:spPr>
          <a:xfrm>
            <a:off x="179512" y="2123237"/>
            <a:ext cx="3960440" cy="4023360"/>
          </a:xfrm>
        </p:spPr>
        <p:txBody>
          <a:bodyPr>
            <a:normAutofit/>
          </a:bodyPr>
          <a:lstStyle/>
          <a:p>
            <a:r>
              <a:rPr lang="en-US" altLang="zh-CN" dirty="0"/>
              <a:t>Record</a:t>
            </a:r>
            <a:r>
              <a:rPr lang="zh-CN" altLang="en-US" dirty="0"/>
              <a:t>层根据自己的实现</a:t>
            </a:r>
            <a:endParaRPr lang="zh-CN" altLang="en-US" dirty="0"/>
          </a:p>
          <a:p>
            <a:pPr lvl="1"/>
            <a:r>
              <a:rPr lang="zh-CN" altLang="en-US" dirty="0"/>
              <a:t>对上层数据进行任意拆包、分包</a:t>
            </a:r>
            <a:endParaRPr lang="zh-CN" altLang="en-US" dirty="0"/>
          </a:p>
          <a:p>
            <a:pPr lvl="2"/>
            <a:r>
              <a:rPr lang="zh-CN" altLang="en-US" dirty="0"/>
              <a:t>形成</a:t>
            </a:r>
            <a:r>
              <a:rPr lang="en-US" altLang="zh-CN" dirty="0" err="1"/>
              <a:t>TLSPlaintext</a:t>
            </a:r>
            <a:r>
              <a:rPr lang="zh-CN" altLang="en-US" dirty="0"/>
              <a:t>结构</a:t>
            </a:r>
            <a:endParaRPr lang="en-US" altLang="zh-CN" dirty="0"/>
          </a:p>
          <a:p>
            <a:pPr lvl="2"/>
            <a:r>
              <a:rPr lang="en-US" altLang="zh-CN" dirty="0"/>
              <a:t>length</a:t>
            </a:r>
            <a:r>
              <a:rPr lang="zh-CN" altLang="en-US" dirty="0"/>
              <a:t>是</a:t>
            </a:r>
            <a:r>
              <a:rPr lang="en-US" altLang="zh-CN" dirty="0"/>
              <a:t>fragment</a:t>
            </a:r>
            <a:r>
              <a:rPr lang="zh-CN" altLang="en-US" dirty="0"/>
              <a:t>中的数据长度</a:t>
            </a:r>
            <a:endParaRPr lang="en-US" altLang="zh-CN" dirty="0"/>
          </a:p>
          <a:p>
            <a:pPr lvl="3"/>
            <a:r>
              <a:rPr lang="zh-CN" altLang="en-US" dirty="0"/>
              <a:t>数据长度不超过</a:t>
            </a:r>
            <a:r>
              <a:rPr lang="en-US" altLang="zh-CN" dirty="0"/>
              <a:t>2</a:t>
            </a:r>
            <a:r>
              <a:rPr lang="en-US" altLang="zh-CN" baseline="30000" dirty="0"/>
              <a:t>14</a:t>
            </a:r>
            <a:r>
              <a:rPr lang="zh-CN" altLang="en-US" dirty="0"/>
              <a:t>字节</a:t>
            </a:r>
            <a:endParaRPr lang="en-US" altLang="zh-CN" dirty="0"/>
          </a:p>
          <a:p>
            <a:pPr lvl="3"/>
            <a:r>
              <a:rPr lang="zh-CN" altLang="en-US" dirty="0"/>
              <a:t>类型</a:t>
            </a:r>
            <a:r>
              <a:rPr lang="zh-CN" altLang="zh-CN" dirty="0"/>
              <a:t>change_cipher_spec</a:t>
            </a:r>
            <a:r>
              <a:rPr lang="zh-CN" altLang="en-US" dirty="0"/>
              <a:t>，</a:t>
            </a:r>
            <a:r>
              <a:rPr lang="zh-CN" altLang="zh-CN" dirty="0"/>
              <a:t>alert, handshake</a:t>
            </a:r>
            <a:r>
              <a:rPr lang="zh-CN" altLang="en-US" dirty="0"/>
              <a:t>时，数据长度不能为</a:t>
            </a:r>
            <a:r>
              <a:rPr lang="en-US" altLang="zh-CN" dirty="0"/>
              <a:t>0</a:t>
            </a:r>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pic>
        <p:nvPicPr>
          <p:cNvPr id="5" name="内容占位符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39952" y="2123237"/>
            <a:ext cx="5004048" cy="4041203"/>
          </a:xfrm>
          <a:prstGeom prst="rect">
            <a:avLst/>
          </a:prstGeom>
          <a:ln w="3175"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960" y="286604"/>
            <a:ext cx="7853496" cy="1450757"/>
          </a:xfrm>
        </p:spPr>
        <p:txBody>
          <a:bodyPr/>
          <a:lstStyle/>
          <a:p>
            <a:r>
              <a:rPr lang="en-US" altLang="zh-CN" dirty="0"/>
              <a:t>Record</a:t>
            </a:r>
            <a:r>
              <a:rPr lang="zh-CN" altLang="en-US" dirty="0"/>
              <a:t>层的处理</a:t>
            </a:r>
            <a:r>
              <a:rPr lang="en-US" altLang="zh-CN" dirty="0"/>
              <a:t>—</a:t>
            </a:r>
            <a:r>
              <a:rPr lang="zh-CN" altLang="zh-CN" dirty="0"/>
              <a:t>Fragmentatio</a:t>
            </a:r>
            <a:r>
              <a:rPr lang="en-US" altLang="zh-CN" dirty="0"/>
              <a:t>n</a:t>
            </a:r>
            <a:endParaRPr lang="zh-CN" altLang="en-US" dirty="0"/>
          </a:p>
        </p:txBody>
      </p:sp>
      <p:sp>
        <p:nvSpPr>
          <p:cNvPr id="3" name="内容占位符 2"/>
          <p:cNvSpPr>
            <a:spLocks noGrp="1"/>
          </p:cNvSpPr>
          <p:nvPr>
            <p:ph idx="1"/>
          </p:nvPr>
        </p:nvSpPr>
        <p:spPr>
          <a:xfrm>
            <a:off x="179512" y="2123237"/>
            <a:ext cx="3960440" cy="4023360"/>
          </a:xfrm>
        </p:spPr>
        <p:txBody>
          <a:bodyPr>
            <a:normAutofit/>
          </a:bodyPr>
          <a:lstStyle/>
          <a:p>
            <a:r>
              <a:rPr lang="en-US" altLang="zh-CN" dirty="0"/>
              <a:t>Record</a:t>
            </a:r>
            <a:r>
              <a:rPr lang="zh-CN" altLang="en-US" dirty="0"/>
              <a:t>层根据自己的实现</a:t>
            </a:r>
            <a:endParaRPr lang="zh-CN" altLang="en-US" dirty="0"/>
          </a:p>
          <a:p>
            <a:pPr lvl="1"/>
            <a:r>
              <a:rPr lang="zh-CN" altLang="en-US" dirty="0" smtClean="0"/>
              <a:t>包括</a:t>
            </a:r>
            <a:r>
              <a:rPr lang="zh-CN" altLang="en-US" dirty="0"/>
              <a:t>顺序</a:t>
            </a:r>
            <a:r>
              <a:rPr lang="zh-CN" altLang="en-US" dirty="0" smtClean="0"/>
              <a:t>和</a:t>
            </a:r>
            <a:r>
              <a:rPr lang="zh-CN" altLang="en-US" dirty="0"/>
              <a:t>长度</a:t>
            </a:r>
            <a:endParaRPr lang="en-US" altLang="zh-CN" dirty="0"/>
          </a:p>
          <a:p>
            <a:pPr lvl="2"/>
            <a:r>
              <a:rPr lang="zh-CN" altLang="en-US" dirty="0"/>
              <a:t>“有保护”的完整性</a:t>
            </a:r>
            <a:endParaRPr lang="en-US" altLang="zh-CN" dirty="0"/>
          </a:p>
          <a:p>
            <a:pPr lvl="3"/>
            <a:r>
              <a:rPr lang="zh-CN" altLang="en-US" dirty="0"/>
              <a:t>顺序、不被篡改</a:t>
            </a:r>
            <a:endParaRPr lang="en-US" altLang="zh-CN" dirty="0"/>
          </a:p>
          <a:p>
            <a:pPr lvl="2"/>
            <a:r>
              <a:rPr lang="en-US" altLang="zh-CN" dirty="0"/>
              <a:t>TCP</a:t>
            </a:r>
            <a:r>
              <a:rPr lang="zh-CN" altLang="en-US" dirty="0"/>
              <a:t>层本身可提供可靠的顺序传输</a:t>
            </a:r>
            <a:endParaRPr lang="en-US" altLang="zh-CN" dirty="0"/>
          </a:p>
          <a:p>
            <a:pPr lvl="3"/>
            <a:r>
              <a:rPr lang="zh-CN" altLang="en-US" dirty="0"/>
              <a:t>但是，不能抵抗恶意中间人的插入、删改，攻击劫持等</a:t>
            </a:r>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pic>
        <p:nvPicPr>
          <p:cNvPr id="5" name="内容占位符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39952" y="2123237"/>
            <a:ext cx="5004048" cy="4041203"/>
          </a:xfrm>
          <a:prstGeom prst="rect">
            <a:avLst/>
          </a:prstGeom>
          <a:ln w="3175"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dirty="0"/>
              <a:t>Record</a:t>
            </a:r>
            <a:r>
              <a:rPr lang="zh-CN" altLang="en-US" dirty="0"/>
              <a:t>层的处理</a:t>
            </a:r>
            <a:r>
              <a:rPr lang="en-US" altLang="zh-CN" dirty="0">
                <a:latin typeface="Arial" panose="020B0604020202090204" pitchFamily="34" charset="0"/>
              </a:rPr>
              <a:t>—</a:t>
            </a:r>
            <a:r>
              <a:rPr lang="en-US" altLang="zh-CN" dirty="0"/>
              <a:t>Compression</a:t>
            </a:r>
            <a:endParaRPr lang="zh-CN" altLang="en-US" dirty="0"/>
          </a:p>
        </p:txBody>
      </p:sp>
      <p:sp>
        <p:nvSpPr>
          <p:cNvPr id="22531" name="Rectangle 3"/>
          <p:cNvSpPr>
            <a:spLocks noGrp="1" noChangeArrowheads="1"/>
          </p:cNvSpPr>
          <p:nvPr>
            <p:ph type="body" idx="1"/>
          </p:nvPr>
        </p:nvSpPr>
        <p:spPr/>
        <p:txBody>
          <a:bodyPr/>
          <a:lstStyle/>
          <a:p>
            <a:pPr eaLnBrk="1" hangingPunct="1"/>
            <a:r>
              <a:rPr lang="zh-CN" altLang="en-US" dirty="0"/>
              <a:t>根据约定的算法，对上层进行压缩</a:t>
            </a:r>
            <a:endParaRPr lang="zh-CN" altLang="en-US" dirty="0"/>
          </a:p>
          <a:p>
            <a:pPr lvl="1" eaLnBrk="1" hangingPunct="1"/>
            <a:r>
              <a:rPr lang="zh-CN" altLang="en-US" dirty="0"/>
              <a:t>对</a:t>
            </a:r>
            <a:r>
              <a:rPr lang="en-US" altLang="zh-CN" dirty="0" err="1"/>
              <a:t>TLSPlaintext.fragment</a:t>
            </a:r>
            <a:r>
              <a:rPr lang="zh-CN" altLang="en-US" dirty="0"/>
              <a:t>部分进行处理，得到</a:t>
            </a:r>
            <a:r>
              <a:rPr lang="en-US" altLang="zh-CN" dirty="0" err="1"/>
              <a:t>TLSCompressed.fragment</a:t>
            </a:r>
            <a:endParaRPr lang="en-US" altLang="zh-CN" dirty="0"/>
          </a:p>
          <a:p>
            <a:pPr lvl="1" eaLnBrk="1" hangingPunct="1"/>
            <a:r>
              <a:rPr lang="en-US" altLang="zh-CN" dirty="0" err="1"/>
              <a:t>TLSCompressed.fragment</a:t>
            </a:r>
            <a:r>
              <a:rPr lang="zh-CN" altLang="en-US" dirty="0"/>
              <a:t>长度不超过（</a:t>
            </a:r>
            <a:r>
              <a:rPr lang="en-US" altLang="zh-CN" dirty="0"/>
              <a:t>2</a:t>
            </a:r>
            <a:r>
              <a:rPr lang="en-US" altLang="zh-CN" baseline="30000" dirty="0"/>
              <a:t>14</a:t>
            </a:r>
            <a:r>
              <a:rPr lang="en-US" altLang="zh-CN" dirty="0"/>
              <a:t> +1024</a:t>
            </a:r>
            <a:r>
              <a:rPr lang="zh-CN" altLang="en-US" dirty="0"/>
              <a:t>）字节</a:t>
            </a:r>
            <a:endParaRPr lang="en-US" altLang="zh-CN" dirty="0"/>
          </a:p>
          <a:p>
            <a:pPr lvl="1" eaLnBrk="1" hangingPunct="1"/>
            <a:r>
              <a:rPr lang="zh-CN" altLang="en-US" dirty="0"/>
              <a:t>未指定算法时（如协议初始化阶段），算法为</a:t>
            </a:r>
            <a:r>
              <a:rPr lang="en-US" altLang="zh-CN" dirty="0"/>
              <a:t>NULL</a:t>
            </a:r>
            <a:r>
              <a:rPr lang="zh-CN" altLang="en-US" dirty="0"/>
              <a:t>，不进行实际的压缩操作</a:t>
            </a:r>
            <a:endParaRPr lang="en-US" altLang="zh-CN" dirty="0"/>
          </a:p>
          <a:p>
            <a:pPr lvl="1" eaLnBrk="1" hangingPunct="1"/>
            <a:endParaRPr lang="en-US" altLang="zh-CN" dirty="0"/>
          </a:p>
          <a:p>
            <a:pPr lvl="1" eaLnBrk="1" hangingPunct="1"/>
            <a:endParaRPr lang="en-US" altLang="zh-CN" dirty="0"/>
          </a:p>
        </p:txBody>
      </p:sp>
      <p:pic>
        <p:nvPicPr>
          <p:cNvPr id="2" name="图片 1"/>
          <p:cNvPicPr>
            <a:picLocks noChangeAspect="1"/>
          </p:cNvPicPr>
          <p:nvPr/>
        </p:nvPicPr>
        <p:blipFill>
          <a:blip r:embed="rId1"/>
          <a:stretch>
            <a:fillRect/>
          </a:stretch>
        </p:blipFill>
        <p:spPr>
          <a:xfrm>
            <a:off x="539552" y="4941168"/>
            <a:ext cx="8391525" cy="1485900"/>
          </a:xfrm>
          <a:prstGeom prst="rect">
            <a:avLst/>
          </a:prstGeom>
        </p:spPr>
      </p:pic>
      <p:sp>
        <p:nvSpPr>
          <p:cNvPr id="3" name="灯片编号占位符 2"/>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86604"/>
            <a:ext cx="8640960" cy="1450757"/>
          </a:xfrm>
        </p:spPr>
        <p:txBody>
          <a:bodyPr/>
          <a:lstStyle/>
          <a:p>
            <a:r>
              <a:rPr lang="en-US" altLang="zh-CN" dirty="0"/>
              <a:t>Record</a:t>
            </a:r>
            <a:r>
              <a:rPr lang="zh-CN" altLang="en-US" dirty="0"/>
              <a:t>层的处理</a:t>
            </a:r>
            <a:r>
              <a:rPr lang="en-US" altLang="zh-CN" dirty="0"/>
              <a:t>—Payload Protection</a:t>
            </a:r>
            <a:endParaRPr lang="zh-CN" altLang="en-US" dirty="0"/>
          </a:p>
        </p:txBody>
      </p:sp>
      <p:sp>
        <p:nvSpPr>
          <p:cNvPr id="3" name="内容占位符 2"/>
          <p:cNvSpPr>
            <a:spLocks noGrp="1"/>
          </p:cNvSpPr>
          <p:nvPr>
            <p:ph idx="1"/>
          </p:nvPr>
        </p:nvSpPr>
        <p:spPr/>
        <p:txBody>
          <a:bodyPr/>
          <a:lstStyle/>
          <a:p>
            <a:r>
              <a:rPr lang="zh-CN" altLang="en-US" dirty="0"/>
              <a:t>使用约定的算法和密钥进行</a:t>
            </a:r>
            <a:r>
              <a:rPr lang="en-US" altLang="zh-CN" b="1" dirty="0"/>
              <a:t>MAC</a:t>
            </a:r>
            <a:r>
              <a:rPr lang="zh-CN" altLang="en-US" b="1" dirty="0"/>
              <a:t>计算、加密</a:t>
            </a:r>
            <a:endParaRPr lang="en-US" altLang="zh-CN" b="1" dirty="0"/>
          </a:p>
          <a:p>
            <a:pPr lvl="1"/>
            <a:r>
              <a:rPr lang="en-US" altLang="zh-CN" dirty="0" err="1"/>
              <a:t>TLSCompressed</a:t>
            </a:r>
            <a:r>
              <a:rPr lang="zh-CN" altLang="en-US" dirty="0"/>
              <a:t>转换为</a:t>
            </a:r>
            <a:r>
              <a:rPr lang="en-US" altLang="zh-CN" dirty="0" err="1"/>
              <a:t>TLSCiphertext</a:t>
            </a:r>
            <a:r>
              <a:rPr lang="zh-CN" altLang="en-US" dirty="0"/>
              <a:t>结构</a:t>
            </a:r>
            <a:endParaRPr lang="en-US" altLang="zh-CN" dirty="0"/>
          </a:p>
          <a:p>
            <a:pPr lvl="1"/>
            <a:r>
              <a:rPr lang="en-US" altLang="zh-CN" dirty="0" err="1"/>
              <a:t>TLSCiphertext.fragment</a:t>
            </a:r>
            <a:r>
              <a:rPr lang="zh-CN" altLang="en-US" dirty="0"/>
              <a:t>长度不超过（</a:t>
            </a:r>
            <a:r>
              <a:rPr lang="en-US" altLang="zh-CN" dirty="0"/>
              <a:t>2</a:t>
            </a:r>
            <a:r>
              <a:rPr lang="en-US" altLang="zh-CN" baseline="30000" dirty="0"/>
              <a:t>14</a:t>
            </a:r>
            <a:r>
              <a:rPr lang="en-US" altLang="zh-CN" dirty="0"/>
              <a:t> +2048</a:t>
            </a:r>
            <a:r>
              <a:rPr lang="zh-CN" altLang="en-US" dirty="0"/>
              <a:t>）字节</a:t>
            </a:r>
            <a:endParaRPr lang="zh-CN" altLang="en-US" dirty="0"/>
          </a:p>
          <a:p>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pic>
        <p:nvPicPr>
          <p:cNvPr id="5" name="图片 4"/>
          <p:cNvPicPr>
            <a:picLocks noChangeAspect="1"/>
          </p:cNvPicPr>
          <p:nvPr/>
        </p:nvPicPr>
        <p:blipFill>
          <a:blip r:embed="rId1"/>
          <a:stretch>
            <a:fillRect/>
          </a:stretch>
        </p:blipFill>
        <p:spPr>
          <a:xfrm>
            <a:off x="1259188" y="3428750"/>
            <a:ext cx="6840760" cy="2717562"/>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Record</a:t>
            </a:r>
            <a:r>
              <a:rPr lang="zh-CN" altLang="en-US" dirty="0"/>
              <a:t>层的处理</a:t>
            </a:r>
            <a:r>
              <a:rPr lang="en-US" altLang="zh-CN" dirty="0"/>
              <a:t>—Payload Protection</a:t>
            </a:r>
            <a:endParaRPr lang="zh-CN" altLang="en-US" dirty="0"/>
          </a:p>
        </p:txBody>
      </p:sp>
      <p:sp>
        <p:nvSpPr>
          <p:cNvPr id="3" name="内容占位符 2"/>
          <p:cNvSpPr>
            <a:spLocks noGrp="1"/>
          </p:cNvSpPr>
          <p:nvPr>
            <p:ph idx="1"/>
          </p:nvPr>
        </p:nvSpPr>
        <p:spPr/>
        <p:txBody>
          <a:bodyPr>
            <a:normAutofit/>
          </a:bodyPr>
          <a:lstStyle/>
          <a:p>
            <a:r>
              <a:rPr lang="en-US" altLang="zh-CN" dirty="0"/>
              <a:t> Record </a:t>
            </a:r>
            <a:r>
              <a:rPr lang="zh-CN" altLang="en-US" dirty="0"/>
              <a:t>层使用的密钥及参数</a:t>
            </a:r>
            <a:endParaRPr lang="en-US" altLang="zh-CN" dirty="0"/>
          </a:p>
          <a:p>
            <a:pPr lvl="1"/>
            <a:r>
              <a:rPr lang="en-US" altLang="zh-CN" dirty="0"/>
              <a:t>client write MAC key</a:t>
            </a:r>
            <a:endParaRPr lang="en-US" altLang="zh-CN" dirty="0"/>
          </a:p>
          <a:p>
            <a:pPr lvl="1"/>
            <a:r>
              <a:rPr lang="en-US" altLang="zh-CN" dirty="0"/>
              <a:t>server write MAC key</a:t>
            </a:r>
            <a:endParaRPr lang="en-US" altLang="zh-CN" dirty="0"/>
          </a:p>
          <a:p>
            <a:pPr lvl="1"/>
            <a:r>
              <a:rPr lang="en-US" altLang="zh-CN" dirty="0"/>
              <a:t>client write encryption key</a:t>
            </a:r>
            <a:endParaRPr lang="en-US" altLang="zh-CN" dirty="0"/>
          </a:p>
          <a:p>
            <a:pPr lvl="1"/>
            <a:r>
              <a:rPr lang="en-US" altLang="zh-CN" dirty="0"/>
              <a:t>server write encryption key</a:t>
            </a:r>
            <a:endParaRPr lang="en-US" altLang="zh-CN" dirty="0"/>
          </a:p>
          <a:p>
            <a:pPr lvl="1"/>
            <a:r>
              <a:rPr lang="en-US" altLang="zh-CN" dirty="0"/>
              <a:t>client write IV</a:t>
            </a:r>
            <a:endParaRPr lang="en-US" altLang="zh-CN" dirty="0"/>
          </a:p>
          <a:p>
            <a:pPr lvl="1"/>
            <a:r>
              <a:rPr lang="en-US" altLang="zh-CN" dirty="0"/>
              <a:t>server write IV</a:t>
            </a:r>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a:t>MAC</a:t>
            </a:r>
            <a:r>
              <a:rPr lang="zh-CN" altLang="en-US"/>
              <a:t>计算</a:t>
            </a:r>
            <a:r>
              <a:rPr lang="en-US" altLang="zh-CN"/>
              <a:t>/</a:t>
            </a:r>
            <a:r>
              <a:rPr lang="zh-CN" altLang="en-US"/>
              <a:t>加密</a:t>
            </a:r>
            <a:r>
              <a:rPr lang="en-US" altLang="zh-CN">
                <a:latin typeface="Arial" panose="020B0604020202090204" pitchFamily="34" charset="0"/>
              </a:rPr>
              <a:t>——</a:t>
            </a:r>
            <a:r>
              <a:rPr lang="zh-CN" altLang="en-US"/>
              <a:t>流密码</a:t>
            </a:r>
            <a:r>
              <a:rPr lang="en-US" altLang="zh-CN"/>
              <a:t>/</a:t>
            </a:r>
            <a:r>
              <a:rPr lang="zh-CN" altLang="en-US"/>
              <a:t>空算法</a:t>
            </a:r>
            <a:endParaRPr lang="zh-CN" altLang="en-US"/>
          </a:p>
        </p:txBody>
      </p:sp>
      <p:sp>
        <p:nvSpPr>
          <p:cNvPr id="25603" name="Rectangle 3"/>
          <p:cNvSpPr>
            <a:spLocks noGrp="1" noChangeArrowheads="1"/>
          </p:cNvSpPr>
          <p:nvPr>
            <p:ph type="body" idx="1"/>
          </p:nvPr>
        </p:nvSpPr>
        <p:spPr/>
        <p:txBody>
          <a:bodyPr/>
          <a:lstStyle/>
          <a:p>
            <a:pPr eaLnBrk="1" hangingPunct="1">
              <a:spcBef>
                <a:spcPts val="200"/>
              </a:spcBef>
            </a:pPr>
            <a:r>
              <a:rPr lang="zh-CN" altLang="en-US" dirty="0"/>
              <a:t>流密码</a:t>
            </a:r>
            <a:endParaRPr lang="zh-CN" altLang="en-US" dirty="0"/>
          </a:p>
          <a:p>
            <a:pPr lvl="1" eaLnBrk="1" hangingPunct="1">
              <a:spcAft>
                <a:spcPts val="200"/>
              </a:spcAft>
            </a:pPr>
            <a:r>
              <a:rPr lang="zh-CN" altLang="en-US" dirty="0"/>
              <a:t>双方使用相同的密钥和算法，不断地产生逐字节的密钥流，与明文</a:t>
            </a:r>
            <a:r>
              <a:rPr lang="en-US" altLang="zh-CN" dirty="0"/>
              <a:t>XOR</a:t>
            </a:r>
            <a:endParaRPr lang="en-US" altLang="zh-CN" dirty="0"/>
          </a:p>
          <a:p>
            <a:pPr eaLnBrk="1" hangingPunct="1">
              <a:spcBef>
                <a:spcPts val="200"/>
              </a:spcBef>
            </a:pPr>
            <a:r>
              <a:rPr lang="zh-CN" altLang="en-US" dirty="0"/>
              <a:t>对</a:t>
            </a:r>
            <a:r>
              <a:rPr lang="en-US" altLang="zh-CN" dirty="0"/>
              <a:t>content</a:t>
            </a:r>
            <a:r>
              <a:rPr lang="zh-CN" altLang="en-US" dirty="0"/>
              <a:t>和</a:t>
            </a:r>
            <a:r>
              <a:rPr lang="en-US" altLang="zh-CN" dirty="0"/>
              <a:t>MAC</a:t>
            </a:r>
            <a:r>
              <a:rPr lang="zh-CN" altLang="en-US" dirty="0"/>
              <a:t>都加密</a:t>
            </a:r>
            <a:endParaRPr lang="zh-CN" altLang="en-US" dirty="0"/>
          </a:p>
          <a:p>
            <a:pPr eaLnBrk="1" hangingPunct="1">
              <a:spcBef>
                <a:spcPts val="200"/>
              </a:spcBef>
            </a:pPr>
            <a:r>
              <a:rPr lang="zh-CN" altLang="en-US" dirty="0"/>
              <a:t>需要双方共享的密码信息</a:t>
            </a:r>
            <a:endParaRPr lang="zh-CN" altLang="en-US" dirty="0"/>
          </a:p>
          <a:p>
            <a:pPr lvl="1" eaLnBrk="1" hangingPunct="1">
              <a:spcAft>
                <a:spcPts val="200"/>
              </a:spcAft>
            </a:pPr>
            <a:r>
              <a:rPr lang="en-US" altLang="zh-CN" dirty="0"/>
              <a:t>MAC key</a:t>
            </a:r>
            <a:r>
              <a:rPr lang="zh-CN" altLang="en-US" dirty="0"/>
              <a:t>， </a:t>
            </a:r>
            <a:r>
              <a:rPr lang="en-US" altLang="zh-CN" dirty="0"/>
              <a:t>encryption Key</a:t>
            </a:r>
            <a:endParaRPr lang="en-US" altLang="zh-CN" dirty="0"/>
          </a:p>
        </p:txBody>
      </p:sp>
      <p:grpSp>
        <p:nvGrpSpPr>
          <p:cNvPr id="25604" name="组合 4"/>
          <p:cNvGrpSpPr/>
          <p:nvPr/>
        </p:nvGrpSpPr>
        <p:grpSpPr bwMode="auto">
          <a:xfrm>
            <a:off x="1331640" y="4611513"/>
            <a:ext cx="6496050" cy="2201863"/>
            <a:chOff x="1351914" y="4521655"/>
            <a:chExt cx="6497281" cy="2404080"/>
          </a:xfrm>
        </p:grpSpPr>
        <p:pic>
          <p:nvPicPr>
            <p:cNvPr id="25607"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351914" y="4521655"/>
              <a:ext cx="6497281" cy="105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51914" y="5577415"/>
              <a:ext cx="6497281" cy="1348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矩形 5"/>
          <p:cNvSpPr/>
          <p:nvPr/>
        </p:nvSpPr>
        <p:spPr>
          <a:xfrm>
            <a:off x="3975026" y="5548361"/>
            <a:ext cx="1143000" cy="304800"/>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endParaRPr lang="zh-CN" altLang="en-US"/>
          </a:p>
        </p:txBody>
      </p:sp>
      <p:sp>
        <p:nvSpPr>
          <p:cNvPr id="7" name="矩形标注 6"/>
          <p:cNvSpPr/>
          <p:nvPr/>
        </p:nvSpPr>
        <p:spPr>
          <a:xfrm>
            <a:off x="7620000" y="5105400"/>
            <a:ext cx="1447800" cy="1146175"/>
          </a:xfrm>
          <a:prstGeom prst="wedgeRectCallout">
            <a:avLst>
              <a:gd name="adj1" fmla="val -218202"/>
              <a:gd name="adj2" fmla="val 1316"/>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r>
              <a:rPr lang="en-US" altLang="zh-CN" sz="1600" dirty="0"/>
              <a:t>MAC</a:t>
            </a:r>
            <a:r>
              <a:rPr lang="zh-CN" altLang="en-US" sz="1600" dirty="0"/>
              <a:t>带序列号，消息丢失、重放或多余都可以被发现</a:t>
            </a:r>
            <a:endParaRPr lang="zh-CN" altLang="en-US" sz="1600" dirty="0"/>
          </a:p>
        </p:txBody>
      </p:sp>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5148064" y="1844824"/>
            <a:ext cx="3865269" cy="1800200"/>
          </a:xfrm>
          <a:prstGeom prst="rect">
            <a:avLst/>
          </a:prstGeom>
        </p:spPr>
      </p:pic>
      <p:sp>
        <p:nvSpPr>
          <p:cNvPr id="26626" name="Rectangle 2"/>
          <p:cNvSpPr>
            <a:spLocks noGrp="1" noChangeArrowheads="1"/>
          </p:cNvSpPr>
          <p:nvPr>
            <p:ph type="title"/>
          </p:nvPr>
        </p:nvSpPr>
        <p:spPr/>
        <p:txBody>
          <a:bodyPr/>
          <a:lstStyle/>
          <a:p>
            <a:pPr eaLnBrk="1" hangingPunct="1"/>
            <a:r>
              <a:rPr lang="en-US" altLang="zh-CN" dirty="0"/>
              <a:t>MAC</a:t>
            </a:r>
            <a:r>
              <a:rPr lang="zh-CN" altLang="en-US" dirty="0"/>
              <a:t>计算</a:t>
            </a:r>
            <a:r>
              <a:rPr lang="en-US" altLang="zh-CN" dirty="0"/>
              <a:t>/</a:t>
            </a:r>
            <a:r>
              <a:rPr lang="zh-CN" altLang="en-US" dirty="0"/>
              <a:t>加密</a:t>
            </a:r>
            <a:r>
              <a:rPr lang="en-US" altLang="zh-CN" dirty="0">
                <a:latin typeface="Arial" panose="020B0604020202090204" pitchFamily="34" charset="0"/>
              </a:rPr>
              <a:t>——</a:t>
            </a:r>
            <a:r>
              <a:rPr lang="zh-CN" altLang="en-US" dirty="0"/>
              <a:t>分组密码</a:t>
            </a:r>
            <a:endParaRPr lang="zh-CN" altLang="en-US" dirty="0"/>
          </a:p>
        </p:txBody>
      </p:sp>
      <p:sp>
        <p:nvSpPr>
          <p:cNvPr id="26627" name="Rectangle 3"/>
          <p:cNvSpPr>
            <a:spLocks noGrp="1" noChangeArrowheads="1"/>
          </p:cNvSpPr>
          <p:nvPr>
            <p:ph type="body" idx="1"/>
          </p:nvPr>
        </p:nvSpPr>
        <p:spPr>
          <a:xfrm>
            <a:off x="35496" y="1700808"/>
            <a:ext cx="7543801" cy="2304256"/>
          </a:xfrm>
        </p:spPr>
        <p:txBody>
          <a:bodyPr>
            <a:normAutofit lnSpcReduction="10000"/>
          </a:bodyPr>
          <a:lstStyle/>
          <a:p>
            <a:pPr eaLnBrk="1" hangingPunct="1"/>
            <a:r>
              <a:rPr lang="zh-CN" altLang="en-US" sz="2400" dirty="0"/>
              <a:t>分组密码，</a:t>
            </a:r>
            <a:r>
              <a:rPr lang="en-US" altLang="zh-CN" sz="2400" dirty="0"/>
              <a:t>CBC</a:t>
            </a:r>
            <a:r>
              <a:rPr lang="zh-CN" altLang="en-US" sz="2400" dirty="0"/>
              <a:t>加密模式</a:t>
            </a:r>
            <a:endParaRPr lang="zh-CN" altLang="en-US" sz="2400" dirty="0"/>
          </a:p>
          <a:p>
            <a:pPr lvl="1" eaLnBrk="1" hangingPunct="1"/>
            <a:r>
              <a:rPr lang="zh-CN" altLang="en-US" sz="2000" dirty="0"/>
              <a:t>填充</a:t>
            </a:r>
            <a:r>
              <a:rPr lang="en-US" altLang="zh-CN" sz="2000" dirty="0"/>
              <a:t>Padding:</a:t>
            </a:r>
            <a:r>
              <a:rPr lang="zh-CN" altLang="en-US" sz="2000" dirty="0"/>
              <a:t>长度必须是分组的倍数</a:t>
            </a:r>
            <a:endParaRPr lang="zh-CN" altLang="en-US" sz="2000" dirty="0"/>
          </a:p>
          <a:p>
            <a:pPr lvl="2" eaLnBrk="1" hangingPunct="1"/>
            <a:r>
              <a:rPr lang="en-US" altLang="zh-CN" sz="1800" dirty="0" err="1" smtClean="0"/>
              <a:t>padding_length</a:t>
            </a:r>
            <a:r>
              <a:rPr lang="zh-CN" altLang="en-US" sz="1800" dirty="0" smtClean="0"/>
              <a:t>可以为</a:t>
            </a:r>
            <a:r>
              <a:rPr lang="en-US" altLang="zh-CN" sz="1800" dirty="0"/>
              <a:t>0-255</a:t>
            </a:r>
            <a:r>
              <a:rPr lang="zh-CN" altLang="en-US" sz="1800" dirty="0" smtClean="0"/>
              <a:t>字节</a:t>
            </a:r>
            <a:r>
              <a:rPr lang="en-US" altLang="zh-CN" sz="1800" dirty="0" smtClean="0"/>
              <a:t>(uint8)</a:t>
            </a:r>
            <a:endParaRPr lang="en-US" altLang="zh-CN" sz="1800" dirty="0"/>
          </a:p>
          <a:p>
            <a:pPr lvl="2" eaLnBrk="1" hangingPunct="1"/>
            <a:r>
              <a:rPr lang="zh-CN" altLang="en-US" sz="1800" dirty="0"/>
              <a:t>填充的每个字节都是</a:t>
            </a:r>
            <a:r>
              <a:rPr lang="en-US" altLang="zh-CN" sz="1800" dirty="0" err="1"/>
              <a:t>padding_length</a:t>
            </a:r>
            <a:endParaRPr lang="en-US" altLang="zh-CN" sz="1800" dirty="0"/>
          </a:p>
          <a:p>
            <a:pPr eaLnBrk="1" hangingPunct="1">
              <a:spcBef>
                <a:spcPts val="600"/>
              </a:spcBef>
            </a:pPr>
            <a:r>
              <a:rPr lang="zh-CN" altLang="en-US" sz="2400" dirty="0"/>
              <a:t>需要双方共享的密码</a:t>
            </a:r>
            <a:r>
              <a:rPr lang="zh-CN" altLang="en-US" sz="2400" dirty="0" smtClean="0"/>
              <a:t>信息</a:t>
            </a:r>
            <a:endParaRPr lang="zh-CN" altLang="en-US" sz="2400" dirty="0" smtClean="0"/>
          </a:p>
          <a:p>
            <a:pPr lvl="1"/>
            <a:r>
              <a:rPr lang="en-US" altLang="zh-CN" sz="2000" dirty="0"/>
              <a:t>MAC key</a:t>
            </a:r>
            <a:r>
              <a:rPr lang="zh-CN" altLang="en-US" sz="2000" dirty="0"/>
              <a:t>， </a:t>
            </a:r>
            <a:r>
              <a:rPr lang="en-US" altLang="zh-CN" sz="2000" dirty="0"/>
              <a:t>encryption Key</a:t>
            </a:r>
            <a:r>
              <a:rPr lang="zh-CN" altLang="en-US" sz="2000" dirty="0"/>
              <a:t>，</a:t>
            </a:r>
            <a:r>
              <a:rPr lang="en-US" altLang="zh-CN" sz="2000" dirty="0"/>
              <a:t>IV </a:t>
            </a:r>
            <a:r>
              <a:rPr lang="zh-CN" altLang="en-US" sz="2000" dirty="0"/>
              <a:t>（初始向量）</a:t>
            </a:r>
            <a:endParaRPr lang="en-US" altLang="zh-CN" sz="2000" dirty="0"/>
          </a:p>
        </p:txBody>
      </p:sp>
      <p:sp>
        <p:nvSpPr>
          <p:cNvPr id="3" name="文本框 2"/>
          <p:cNvSpPr txBox="1"/>
          <p:nvPr/>
        </p:nvSpPr>
        <p:spPr>
          <a:xfrm>
            <a:off x="323528" y="3940021"/>
            <a:ext cx="8208912" cy="2585323"/>
          </a:xfrm>
          <a:prstGeom prst="rect">
            <a:avLst/>
          </a:prstGeom>
          <a:noFill/>
          <a:ln>
            <a:solidFill>
              <a:srgbClr val="0070C0"/>
            </a:solidFill>
          </a:ln>
        </p:spPr>
        <p:txBody>
          <a:bodyPr wrap="square" rtlCol="0">
            <a:spAutoFit/>
          </a:bodyPr>
          <a:lstStyle/>
          <a:p>
            <a:r>
              <a:rPr lang="en-US" altLang="zh-CN" sz="1800" dirty="0" err="1" smtClean="0">
                <a:latin typeface="Courier New" panose="02070609020205090404" pitchFamily="49" charset="0"/>
              </a:rPr>
              <a:t>struct</a:t>
            </a:r>
            <a:r>
              <a:rPr lang="en-US" altLang="zh-CN" sz="1800" dirty="0" smtClean="0">
                <a:latin typeface="Courier New" panose="02070609020205090404" pitchFamily="49" charset="0"/>
              </a:rPr>
              <a:t> </a:t>
            </a:r>
            <a:r>
              <a:rPr lang="en-US" altLang="zh-CN" sz="1800" dirty="0">
                <a:latin typeface="Courier New" panose="02070609020205090404" pitchFamily="49" charset="0"/>
              </a:rPr>
              <a:t>{          </a:t>
            </a:r>
            <a:endParaRPr lang="en-US" altLang="zh-CN" sz="1800" dirty="0" smtClean="0">
              <a:latin typeface="Courier New" panose="02070609020205090404" pitchFamily="49" charset="0"/>
            </a:endParaRPr>
          </a:p>
          <a:p>
            <a:r>
              <a:rPr lang="en-US" altLang="zh-CN" sz="1800" dirty="0">
                <a:latin typeface="Courier New" panose="02070609020205090404" pitchFamily="49" charset="0"/>
              </a:rPr>
              <a:t> </a:t>
            </a:r>
            <a:r>
              <a:rPr lang="en-US" altLang="zh-CN" sz="1800" dirty="0" smtClean="0">
                <a:latin typeface="Courier New" panose="02070609020205090404" pitchFamily="49" charset="0"/>
              </a:rPr>
              <a:t>   opaque </a:t>
            </a:r>
            <a:r>
              <a:rPr lang="en-US" altLang="zh-CN" sz="1800" dirty="0">
                <a:latin typeface="Courier New" panose="02070609020205090404" pitchFamily="49" charset="0"/>
              </a:rPr>
              <a:t>IV[</a:t>
            </a:r>
            <a:r>
              <a:rPr lang="en-US" altLang="zh-CN" sz="1800" dirty="0" err="1">
                <a:latin typeface="Courier New" panose="02070609020205090404" pitchFamily="49" charset="0"/>
              </a:rPr>
              <a:t>SecurityParameters.record_iv_length</a:t>
            </a:r>
            <a:r>
              <a:rPr lang="en-US" altLang="zh-CN" sz="1800" dirty="0" smtClean="0">
                <a:latin typeface="Courier New" panose="02070609020205090404" pitchFamily="49" charset="0"/>
              </a:rPr>
              <a:t>];</a:t>
            </a:r>
            <a:endParaRPr lang="en-US" altLang="zh-CN" sz="1800" dirty="0" smtClean="0">
              <a:latin typeface="Courier New" panose="02070609020205090404" pitchFamily="49" charset="0"/>
            </a:endParaRPr>
          </a:p>
          <a:p>
            <a:r>
              <a:rPr lang="en-US" altLang="zh-CN" sz="1800" dirty="0">
                <a:latin typeface="Courier New" panose="02070609020205090404" pitchFamily="49" charset="0"/>
              </a:rPr>
              <a:t> </a:t>
            </a:r>
            <a:r>
              <a:rPr lang="en-US" altLang="zh-CN" sz="1800" dirty="0" smtClean="0">
                <a:latin typeface="Courier New" panose="02070609020205090404" pitchFamily="49" charset="0"/>
              </a:rPr>
              <a:t>   block-ciphered </a:t>
            </a:r>
            <a:r>
              <a:rPr lang="en-US" altLang="zh-CN" sz="1800" dirty="0" err="1">
                <a:latin typeface="Courier New" panose="02070609020205090404" pitchFamily="49" charset="0"/>
              </a:rPr>
              <a:t>struct</a:t>
            </a:r>
            <a:r>
              <a:rPr lang="en-US" altLang="zh-CN" sz="1800" dirty="0">
                <a:latin typeface="Courier New" panose="02070609020205090404" pitchFamily="49" charset="0"/>
              </a:rPr>
              <a:t> {              </a:t>
            </a:r>
            <a:endParaRPr lang="en-US" altLang="zh-CN" sz="1800" dirty="0" smtClean="0">
              <a:latin typeface="Courier New" panose="02070609020205090404" pitchFamily="49" charset="0"/>
            </a:endParaRPr>
          </a:p>
          <a:p>
            <a:r>
              <a:rPr lang="en-US" altLang="zh-CN" sz="1800" dirty="0" smtClean="0">
                <a:latin typeface="Courier New" panose="02070609020205090404" pitchFamily="49" charset="0"/>
              </a:rPr>
              <a:t>        opaque </a:t>
            </a:r>
            <a:r>
              <a:rPr lang="en-US" altLang="zh-CN" sz="1800" dirty="0">
                <a:latin typeface="Courier New" panose="02070609020205090404" pitchFamily="49" charset="0"/>
              </a:rPr>
              <a:t>content[</a:t>
            </a:r>
            <a:r>
              <a:rPr lang="en-US" altLang="zh-CN" sz="1800" dirty="0" err="1">
                <a:latin typeface="Courier New" panose="02070609020205090404" pitchFamily="49" charset="0"/>
              </a:rPr>
              <a:t>TLSCompressed.length</a:t>
            </a:r>
            <a:r>
              <a:rPr lang="en-US" altLang="zh-CN" sz="1800" dirty="0" smtClean="0">
                <a:latin typeface="Courier New" panose="02070609020205090404" pitchFamily="49" charset="0"/>
              </a:rPr>
              <a:t>];</a:t>
            </a:r>
            <a:endParaRPr lang="en-US" altLang="zh-CN" sz="1800" dirty="0" smtClean="0">
              <a:latin typeface="Courier New" panose="02070609020205090404" pitchFamily="49" charset="0"/>
            </a:endParaRPr>
          </a:p>
          <a:p>
            <a:r>
              <a:rPr lang="en-US" altLang="zh-CN" sz="1800" dirty="0" smtClean="0">
                <a:latin typeface="Courier New" panose="02070609020205090404" pitchFamily="49" charset="0"/>
              </a:rPr>
              <a:t>        opaque </a:t>
            </a:r>
            <a:r>
              <a:rPr lang="en-US" altLang="zh-CN" sz="1800" dirty="0">
                <a:latin typeface="Courier New" panose="02070609020205090404" pitchFamily="49" charset="0"/>
              </a:rPr>
              <a:t>MAC[</a:t>
            </a:r>
            <a:r>
              <a:rPr lang="en-US" altLang="zh-CN" sz="1800" dirty="0" err="1">
                <a:latin typeface="Courier New" panose="02070609020205090404" pitchFamily="49" charset="0"/>
              </a:rPr>
              <a:t>SecurityParameters.mac_length</a:t>
            </a:r>
            <a:r>
              <a:rPr lang="en-US" altLang="zh-CN" sz="1800" dirty="0" smtClean="0">
                <a:latin typeface="Courier New" panose="02070609020205090404" pitchFamily="49" charset="0"/>
              </a:rPr>
              <a:t>];</a:t>
            </a:r>
            <a:endParaRPr lang="en-US" altLang="zh-CN" sz="1800" dirty="0" smtClean="0">
              <a:latin typeface="Courier New" panose="02070609020205090404" pitchFamily="49" charset="0"/>
            </a:endParaRPr>
          </a:p>
          <a:p>
            <a:r>
              <a:rPr lang="en-US" altLang="zh-CN" sz="1800" dirty="0" smtClean="0">
                <a:latin typeface="Courier New" panose="02070609020205090404" pitchFamily="49" charset="0"/>
              </a:rPr>
              <a:t>        uint8 padding[</a:t>
            </a:r>
            <a:r>
              <a:rPr lang="en-US" altLang="zh-CN" sz="1800" dirty="0" err="1" smtClean="0">
                <a:latin typeface="Courier New" panose="02070609020205090404" pitchFamily="49" charset="0"/>
              </a:rPr>
              <a:t>GenericBlockCipher.padding_length</a:t>
            </a:r>
            <a:r>
              <a:rPr lang="en-US" altLang="zh-CN" sz="1800" dirty="0" smtClean="0">
                <a:latin typeface="Courier New" panose="02070609020205090404" pitchFamily="49" charset="0"/>
              </a:rPr>
              <a:t>];</a:t>
            </a:r>
            <a:endParaRPr lang="en-US" altLang="zh-CN" sz="1800" dirty="0" smtClean="0">
              <a:latin typeface="Courier New" panose="02070609020205090404" pitchFamily="49" charset="0"/>
            </a:endParaRPr>
          </a:p>
          <a:p>
            <a:r>
              <a:rPr lang="en-US" altLang="zh-CN" sz="1800" dirty="0" smtClean="0">
                <a:latin typeface="Courier New" panose="02070609020205090404" pitchFamily="49" charset="0"/>
              </a:rPr>
              <a:t>        uint8 </a:t>
            </a:r>
            <a:r>
              <a:rPr lang="en-US" altLang="zh-CN" sz="1800" dirty="0" err="1">
                <a:latin typeface="Courier New" panose="02070609020205090404" pitchFamily="49" charset="0"/>
              </a:rPr>
              <a:t>padding_length</a:t>
            </a:r>
            <a:r>
              <a:rPr lang="en-US" altLang="zh-CN" sz="1800" dirty="0">
                <a:latin typeface="Courier New" panose="02070609020205090404" pitchFamily="49" charset="0"/>
              </a:rPr>
              <a:t>;          </a:t>
            </a:r>
            <a:endParaRPr lang="en-US" altLang="zh-CN" sz="1800" dirty="0" smtClean="0">
              <a:latin typeface="Courier New" panose="02070609020205090404" pitchFamily="49" charset="0"/>
            </a:endParaRPr>
          </a:p>
          <a:p>
            <a:r>
              <a:rPr lang="en-US" altLang="zh-CN" sz="1800" dirty="0" smtClean="0">
                <a:latin typeface="Courier New" panose="02070609020205090404" pitchFamily="49" charset="0"/>
              </a:rPr>
              <a:t>    };</a:t>
            </a:r>
            <a:endParaRPr lang="en-US" altLang="zh-CN" sz="1800" dirty="0" smtClean="0">
              <a:latin typeface="Courier New" panose="02070609020205090404" pitchFamily="49" charset="0"/>
            </a:endParaRPr>
          </a:p>
          <a:p>
            <a:r>
              <a:rPr lang="en-US" altLang="zh-CN" sz="1800" dirty="0">
                <a:latin typeface="Courier New" panose="02070609020205090404" pitchFamily="49" charset="0"/>
              </a:rPr>
              <a:t>}</a:t>
            </a:r>
            <a:r>
              <a:rPr lang="en-US" altLang="zh-CN" sz="1800" dirty="0" err="1" smtClean="0">
                <a:latin typeface="Courier New" panose="02070609020205090404" pitchFamily="49" charset="0"/>
              </a:rPr>
              <a:t>GenericBlockCipher</a:t>
            </a:r>
            <a:r>
              <a:rPr lang="en-US" altLang="zh-CN" sz="1800" dirty="0">
                <a:latin typeface="Courier New" panose="02070609020205090404" pitchFamily="49" charset="0"/>
              </a:rPr>
              <a:t>;</a:t>
            </a:r>
            <a:endParaRPr lang="zh-CN" altLang="en-US" sz="1800" dirty="0">
              <a:latin typeface="Courier New" panose="02070609020205090404" pitchFamily="49" charset="0"/>
            </a:endParaRPr>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MAC</a:t>
            </a:r>
            <a:r>
              <a:rPr lang="zh-CN" altLang="en-US" dirty="0"/>
              <a:t>计算</a:t>
            </a:r>
            <a:r>
              <a:rPr lang="en-US" altLang="zh-CN" dirty="0"/>
              <a:t>/</a:t>
            </a:r>
            <a:r>
              <a:rPr lang="zh-CN" altLang="en-US" dirty="0"/>
              <a:t>加密</a:t>
            </a:r>
            <a:r>
              <a:rPr lang="en-US" altLang="zh-CN" dirty="0" smtClean="0">
                <a:latin typeface="Arial" panose="020B0604020202090204" pitchFamily="34" charset="0"/>
              </a:rPr>
              <a:t>——</a:t>
            </a:r>
            <a:r>
              <a:rPr lang="en-US" altLang="zh-CN" dirty="0" smtClean="0"/>
              <a:t>AEAD Cipher</a:t>
            </a:r>
            <a:endParaRPr lang="zh-CN" altLang="en-US" dirty="0"/>
          </a:p>
        </p:txBody>
      </p:sp>
      <p:sp>
        <p:nvSpPr>
          <p:cNvPr id="3" name="内容占位符 2"/>
          <p:cNvSpPr>
            <a:spLocks noGrp="1"/>
          </p:cNvSpPr>
          <p:nvPr>
            <p:ph idx="1"/>
          </p:nvPr>
        </p:nvSpPr>
        <p:spPr>
          <a:xfrm>
            <a:off x="822959" y="1845734"/>
            <a:ext cx="7925505" cy="2447362"/>
          </a:xfrm>
        </p:spPr>
        <p:txBody>
          <a:bodyPr>
            <a:normAutofit lnSpcReduction="10000"/>
          </a:bodyPr>
          <a:lstStyle/>
          <a:p>
            <a:r>
              <a:rPr lang="en-US" altLang="zh-CN" sz="2400" dirty="0" smtClean="0"/>
              <a:t>Authenticated Encryption with Additional Data</a:t>
            </a:r>
            <a:endParaRPr lang="en-US" altLang="zh-CN" sz="2400" dirty="0" smtClean="0"/>
          </a:p>
          <a:p>
            <a:pPr lvl="1"/>
            <a:r>
              <a:rPr lang="en-US" altLang="zh-CN" sz="2000" dirty="0" smtClean="0"/>
              <a:t>GCM: Galois/Counter </a:t>
            </a:r>
            <a:r>
              <a:rPr lang="en-US" altLang="zh-CN" sz="2000" dirty="0"/>
              <a:t>Mode </a:t>
            </a:r>
            <a:endParaRPr lang="en-US" altLang="zh-CN" sz="2000" dirty="0"/>
          </a:p>
          <a:p>
            <a:pPr lvl="1"/>
            <a:r>
              <a:rPr lang="en-US" altLang="zh-CN" sz="2000" dirty="0"/>
              <a:t>CCM: </a:t>
            </a:r>
            <a:r>
              <a:rPr lang="en-US" altLang="zh-CN" sz="2000" dirty="0" smtClean="0"/>
              <a:t>Counter </a:t>
            </a:r>
            <a:r>
              <a:rPr lang="en-US" altLang="zh-CN" sz="2000" dirty="0"/>
              <a:t>with </a:t>
            </a:r>
            <a:r>
              <a:rPr lang="en-US" altLang="zh-CN" sz="2000" dirty="0" smtClean="0"/>
              <a:t>CBC-MAC</a:t>
            </a:r>
            <a:endParaRPr lang="en-US" altLang="zh-CN" sz="2000" dirty="0" smtClean="0"/>
          </a:p>
          <a:p>
            <a:pPr lvl="1"/>
            <a:r>
              <a:rPr lang="en-US" altLang="zh-CN" sz="2000" dirty="0" smtClean="0"/>
              <a:t>……</a:t>
            </a:r>
            <a:endParaRPr lang="en-US" altLang="zh-CN" sz="2000" dirty="0" smtClean="0"/>
          </a:p>
          <a:p>
            <a:pPr>
              <a:spcBef>
                <a:spcPts val="200"/>
              </a:spcBef>
            </a:pPr>
            <a:r>
              <a:rPr lang="zh-CN" altLang="en-US" dirty="0"/>
              <a:t>需要双方共享的密码信息</a:t>
            </a:r>
            <a:endParaRPr lang="zh-CN" altLang="en-US" dirty="0"/>
          </a:p>
          <a:p>
            <a:pPr lvl="1">
              <a:spcAft>
                <a:spcPts val="200"/>
              </a:spcAft>
            </a:pPr>
            <a:r>
              <a:rPr lang="en-US" altLang="zh-CN" dirty="0" smtClean="0"/>
              <a:t>encryption Key</a:t>
            </a:r>
            <a:r>
              <a:rPr lang="en-US" altLang="zh-CN" sz="2400" dirty="0" smtClean="0"/>
              <a:t> </a:t>
            </a:r>
            <a:endParaRPr lang="zh-CN" altLang="en-US" sz="2400"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
        <p:nvSpPr>
          <p:cNvPr id="5" name="文本框 4"/>
          <p:cNvSpPr txBox="1"/>
          <p:nvPr/>
        </p:nvSpPr>
        <p:spPr>
          <a:xfrm>
            <a:off x="238376" y="4437112"/>
            <a:ext cx="8712968" cy="1754326"/>
          </a:xfrm>
          <a:prstGeom prst="rect">
            <a:avLst/>
          </a:prstGeom>
          <a:noFill/>
          <a:ln>
            <a:solidFill>
              <a:srgbClr val="0070C0"/>
            </a:solidFill>
          </a:ln>
        </p:spPr>
        <p:txBody>
          <a:bodyPr wrap="square" rtlCol="0">
            <a:spAutoFit/>
          </a:bodyPr>
          <a:lstStyle/>
          <a:p>
            <a:r>
              <a:rPr lang="en-US" altLang="zh-CN" sz="1800" dirty="0" err="1" smtClean="0">
                <a:latin typeface="Courier New" panose="02070609020205090404" pitchFamily="49" charset="0"/>
              </a:rPr>
              <a:t>struct</a:t>
            </a:r>
            <a:r>
              <a:rPr lang="en-US" altLang="zh-CN" sz="1800" dirty="0" smtClean="0">
                <a:latin typeface="Courier New" panose="02070609020205090404" pitchFamily="49" charset="0"/>
              </a:rPr>
              <a:t> </a:t>
            </a:r>
            <a:r>
              <a:rPr lang="en-US" altLang="zh-CN" sz="1800" dirty="0">
                <a:latin typeface="Courier New" panose="02070609020205090404" pitchFamily="49" charset="0"/>
              </a:rPr>
              <a:t>{          </a:t>
            </a:r>
            <a:endParaRPr lang="en-US" altLang="zh-CN" sz="1800" dirty="0" smtClean="0">
              <a:latin typeface="Courier New" panose="02070609020205090404" pitchFamily="49" charset="0"/>
            </a:endParaRPr>
          </a:p>
          <a:p>
            <a:r>
              <a:rPr lang="en-US" altLang="zh-CN" sz="1800" dirty="0">
                <a:latin typeface="Courier New" panose="02070609020205090404" pitchFamily="49" charset="0"/>
              </a:rPr>
              <a:t>    opaque </a:t>
            </a:r>
            <a:r>
              <a:rPr lang="en-US" altLang="zh-CN" sz="1800" dirty="0" err="1">
                <a:latin typeface="Courier New" panose="02070609020205090404" pitchFamily="49" charset="0"/>
              </a:rPr>
              <a:t>nonce_explicit</a:t>
            </a:r>
            <a:r>
              <a:rPr lang="en-US" altLang="zh-CN" sz="1800" dirty="0">
                <a:latin typeface="Courier New" panose="02070609020205090404" pitchFamily="49" charset="0"/>
              </a:rPr>
              <a:t>[</a:t>
            </a:r>
            <a:r>
              <a:rPr lang="en-US" altLang="zh-CN" sz="1800" dirty="0" err="1">
                <a:latin typeface="Courier New" panose="02070609020205090404" pitchFamily="49" charset="0"/>
              </a:rPr>
              <a:t>SecurityParameters.record_iv_length</a:t>
            </a:r>
            <a:r>
              <a:rPr lang="en-US" altLang="zh-CN" sz="1800" dirty="0" smtClean="0">
                <a:latin typeface="Courier New" panose="02070609020205090404" pitchFamily="49" charset="0"/>
              </a:rPr>
              <a:t>];</a:t>
            </a:r>
            <a:endParaRPr lang="en-US" altLang="zh-CN" sz="1800" dirty="0" smtClean="0">
              <a:latin typeface="Courier New" panose="02070609020205090404" pitchFamily="49" charset="0"/>
            </a:endParaRPr>
          </a:p>
          <a:p>
            <a:r>
              <a:rPr lang="en-US" altLang="zh-CN" sz="1800" dirty="0">
                <a:latin typeface="Courier New" panose="02070609020205090404" pitchFamily="49" charset="0"/>
              </a:rPr>
              <a:t> </a:t>
            </a:r>
            <a:r>
              <a:rPr lang="en-US" altLang="zh-CN" sz="1800" dirty="0" smtClean="0">
                <a:latin typeface="Courier New" panose="02070609020205090404" pitchFamily="49" charset="0"/>
              </a:rPr>
              <a:t>   </a:t>
            </a:r>
            <a:r>
              <a:rPr lang="en-US" altLang="zh-CN" sz="1800" dirty="0" err="1" smtClean="0">
                <a:latin typeface="Courier New" panose="02070609020205090404" pitchFamily="49" charset="0"/>
              </a:rPr>
              <a:t>aead</a:t>
            </a:r>
            <a:r>
              <a:rPr lang="en-US" altLang="zh-CN" sz="1800" dirty="0" smtClean="0">
                <a:latin typeface="Courier New" panose="02070609020205090404" pitchFamily="49" charset="0"/>
              </a:rPr>
              <a:t>-ciphered </a:t>
            </a:r>
            <a:r>
              <a:rPr lang="en-US" altLang="zh-CN" sz="1800" dirty="0" err="1">
                <a:latin typeface="Courier New" panose="02070609020205090404" pitchFamily="49" charset="0"/>
              </a:rPr>
              <a:t>struct</a:t>
            </a:r>
            <a:r>
              <a:rPr lang="en-US" altLang="zh-CN" sz="1800" dirty="0">
                <a:latin typeface="Courier New" panose="02070609020205090404" pitchFamily="49" charset="0"/>
              </a:rPr>
              <a:t> {             </a:t>
            </a:r>
            <a:endParaRPr lang="en-US" altLang="zh-CN" sz="1800" dirty="0" smtClean="0">
              <a:latin typeface="Courier New" panose="02070609020205090404" pitchFamily="49" charset="0"/>
            </a:endParaRPr>
          </a:p>
          <a:p>
            <a:r>
              <a:rPr lang="en-US" altLang="zh-CN" sz="1800" dirty="0">
                <a:latin typeface="Courier New" panose="02070609020205090404" pitchFamily="49" charset="0"/>
              </a:rPr>
              <a:t> </a:t>
            </a:r>
            <a:r>
              <a:rPr lang="en-US" altLang="zh-CN" sz="1800" dirty="0" smtClean="0">
                <a:latin typeface="Courier New" panose="02070609020205090404" pitchFamily="49" charset="0"/>
              </a:rPr>
              <a:t>       opaque </a:t>
            </a:r>
            <a:r>
              <a:rPr lang="en-US" altLang="zh-CN" sz="1800" dirty="0">
                <a:latin typeface="Courier New" panose="02070609020205090404" pitchFamily="49" charset="0"/>
              </a:rPr>
              <a:t>content[</a:t>
            </a:r>
            <a:r>
              <a:rPr lang="en-US" altLang="zh-CN" sz="1800" dirty="0" err="1">
                <a:latin typeface="Courier New" panose="02070609020205090404" pitchFamily="49" charset="0"/>
              </a:rPr>
              <a:t>TLSCompressed.length</a:t>
            </a:r>
            <a:r>
              <a:rPr lang="en-US" altLang="zh-CN" sz="1800" dirty="0">
                <a:latin typeface="Courier New" panose="02070609020205090404" pitchFamily="49" charset="0"/>
              </a:rPr>
              <a:t>];    </a:t>
            </a:r>
            <a:endParaRPr lang="en-US" altLang="zh-CN" sz="1800" dirty="0" smtClean="0">
              <a:latin typeface="Courier New" panose="02070609020205090404" pitchFamily="49" charset="0"/>
            </a:endParaRPr>
          </a:p>
          <a:p>
            <a:r>
              <a:rPr lang="en-US" altLang="zh-CN" sz="1800" dirty="0">
                <a:latin typeface="Courier New" panose="02070609020205090404" pitchFamily="49" charset="0"/>
              </a:rPr>
              <a:t> </a:t>
            </a:r>
            <a:r>
              <a:rPr lang="en-US" altLang="zh-CN" sz="1800" dirty="0" smtClean="0">
                <a:latin typeface="Courier New" panose="02070609020205090404" pitchFamily="49" charset="0"/>
              </a:rPr>
              <a:t>   };</a:t>
            </a:r>
            <a:endParaRPr lang="en-US" altLang="zh-CN" sz="1800" dirty="0" smtClean="0">
              <a:latin typeface="Courier New" panose="02070609020205090404" pitchFamily="49" charset="0"/>
            </a:endParaRPr>
          </a:p>
          <a:p>
            <a:r>
              <a:rPr lang="en-US" altLang="zh-CN" sz="1800" dirty="0">
                <a:latin typeface="Courier New" panose="02070609020205090404" pitchFamily="49" charset="0"/>
              </a:rPr>
              <a:t>}</a:t>
            </a:r>
            <a:r>
              <a:rPr lang="en-US" altLang="zh-CN" sz="1800" dirty="0" err="1" smtClean="0">
                <a:latin typeface="Courier New" panose="02070609020205090404" pitchFamily="49" charset="0"/>
              </a:rPr>
              <a:t>GenericBlockCipher</a:t>
            </a:r>
            <a:r>
              <a:rPr lang="en-US" altLang="zh-CN" sz="1800" dirty="0">
                <a:latin typeface="Courier New" panose="02070609020205090404" pitchFamily="49" charset="0"/>
              </a:rPr>
              <a:t>;</a:t>
            </a:r>
            <a:endParaRPr lang="zh-CN" altLang="en-US" sz="1800" dirty="0">
              <a:latin typeface="Courier New" panose="020706090202050904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a:t>SSL</a:t>
            </a:r>
            <a:r>
              <a:rPr lang="zh-CN" altLang="en-US"/>
              <a:t>协议与</a:t>
            </a:r>
            <a:r>
              <a:rPr lang="en-US" altLang="zh-CN"/>
              <a:t>TLS</a:t>
            </a:r>
            <a:r>
              <a:rPr lang="zh-CN" altLang="en-US"/>
              <a:t>协议</a:t>
            </a:r>
            <a:endParaRPr lang="zh-CN" altLang="en-US"/>
          </a:p>
        </p:txBody>
      </p:sp>
      <p:sp>
        <p:nvSpPr>
          <p:cNvPr id="6147" name="Rectangle 3"/>
          <p:cNvSpPr>
            <a:spLocks noGrp="1" noChangeArrowheads="1"/>
          </p:cNvSpPr>
          <p:nvPr>
            <p:ph type="body" idx="1"/>
          </p:nvPr>
        </p:nvSpPr>
        <p:spPr>
          <a:xfrm>
            <a:off x="822959" y="1845734"/>
            <a:ext cx="7543801" cy="4679610"/>
          </a:xfrm>
        </p:spPr>
        <p:txBody>
          <a:bodyPr>
            <a:normAutofit fontScale="77500" lnSpcReduction="20000"/>
          </a:bodyPr>
          <a:lstStyle/>
          <a:p>
            <a:r>
              <a:rPr lang="en-US" altLang="zh-CN" dirty="0"/>
              <a:t>SSL</a:t>
            </a:r>
            <a:r>
              <a:rPr lang="zh-CN" altLang="en-US" dirty="0"/>
              <a:t>协议是</a:t>
            </a:r>
            <a:r>
              <a:rPr lang="en-US" altLang="zh-CN" dirty="0"/>
              <a:t>Netscape</a:t>
            </a:r>
            <a:r>
              <a:rPr lang="zh-CN" altLang="en-US" dirty="0"/>
              <a:t>设计的安全协议</a:t>
            </a:r>
            <a:endParaRPr lang="zh-CN" altLang="en-US" dirty="0"/>
          </a:p>
          <a:p>
            <a:pPr lvl="1"/>
            <a:r>
              <a:rPr lang="zh-CN" altLang="en-US" dirty="0"/>
              <a:t>设计者是</a:t>
            </a:r>
            <a:r>
              <a:rPr lang="en-US" altLang="zh-CN" dirty="0" err="1"/>
              <a:t>ElGamal</a:t>
            </a:r>
            <a:endParaRPr lang="en-US" altLang="zh-CN" dirty="0"/>
          </a:p>
          <a:p>
            <a:pPr lvl="2"/>
            <a:r>
              <a:rPr lang="en-US" altLang="zh-CN" dirty="0" err="1"/>
              <a:t>ElGamal</a:t>
            </a:r>
            <a:r>
              <a:rPr lang="zh-CN" altLang="en-US" dirty="0"/>
              <a:t>算法</a:t>
            </a:r>
            <a:endParaRPr lang="zh-CN" altLang="en-US" dirty="0"/>
          </a:p>
          <a:p>
            <a:pPr lvl="1"/>
            <a:r>
              <a:rPr lang="zh-CN" altLang="en-US" dirty="0"/>
              <a:t>企业标准</a:t>
            </a:r>
            <a:endParaRPr lang="zh-CN" altLang="en-US" dirty="0"/>
          </a:p>
          <a:p>
            <a:r>
              <a:rPr lang="en-US" altLang="zh-CN" dirty="0"/>
              <a:t>TLS</a:t>
            </a:r>
            <a:r>
              <a:rPr lang="zh-CN" altLang="en-US" dirty="0"/>
              <a:t>协议是</a:t>
            </a:r>
            <a:r>
              <a:rPr lang="en-US" altLang="zh-CN" dirty="0"/>
              <a:t>IETF</a:t>
            </a:r>
            <a:r>
              <a:rPr lang="zh-CN" altLang="en-US" dirty="0"/>
              <a:t>将</a:t>
            </a:r>
            <a:r>
              <a:rPr lang="en-US" altLang="zh-CN" dirty="0"/>
              <a:t>SSL</a:t>
            </a:r>
            <a:r>
              <a:rPr lang="zh-CN" altLang="en-US" dirty="0"/>
              <a:t>协议的进一步标准化</a:t>
            </a:r>
            <a:endParaRPr lang="zh-CN" altLang="en-US" dirty="0"/>
          </a:p>
          <a:p>
            <a:pPr lvl="1"/>
            <a:r>
              <a:rPr lang="zh-CN" altLang="en-US" dirty="0"/>
              <a:t>采纳为国际标准</a:t>
            </a:r>
            <a:endParaRPr lang="zh-CN" altLang="en-US" dirty="0"/>
          </a:p>
          <a:p>
            <a:r>
              <a:rPr lang="zh-CN" altLang="en-US" dirty="0"/>
              <a:t>基本上，</a:t>
            </a:r>
            <a:r>
              <a:rPr lang="en-US" altLang="zh-CN" dirty="0"/>
              <a:t>SSL 3.0</a:t>
            </a:r>
            <a:r>
              <a:rPr lang="zh-CN" altLang="en-US" dirty="0"/>
              <a:t>等于</a:t>
            </a:r>
            <a:r>
              <a:rPr lang="en-US" altLang="zh-CN" dirty="0"/>
              <a:t>TLS 1.0</a:t>
            </a:r>
            <a:endParaRPr lang="en-US" altLang="zh-CN" dirty="0"/>
          </a:p>
          <a:p>
            <a:r>
              <a:rPr lang="en-US" altLang="zh-CN" dirty="0"/>
              <a:t>TLS</a:t>
            </a:r>
            <a:r>
              <a:rPr lang="zh-CN" altLang="en-US" dirty="0"/>
              <a:t>版本</a:t>
            </a:r>
            <a:endParaRPr lang="en-US" altLang="zh-CN" dirty="0"/>
          </a:p>
          <a:p>
            <a:pPr lvl="1"/>
            <a:r>
              <a:rPr lang="en-US" altLang="zh-CN" dirty="0"/>
              <a:t>RFC 2246 The TLS Protocol Version 1.0</a:t>
            </a:r>
            <a:endParaRPr lang="en-US" altLang="zh-CN" dirty="0"/>
          </a:p>
          <a:p>
            <a:pPr lvl="1"/>
            <a:r>
              <a:rPr lang="en-US" altLang="zh-CN" dirty="0"/>
              <a:t>RFC 4346 The Transport Layer Security (TLS) Protocol Version 1.1</a:t>
            </a:r>
            <a:endParaRPr lang="en-US" altLang="zh-CN" dirty="0"/>
          </a:p>
          <a:p>
            <a:pPr lvl="1"/>
            <a:r>
              <a:rPr lang="en-US" altLang="zh-CN" dirty="0"/>
              <a:t>RFC 5246 The Transport Layer Security (TLS) Protocol Version 1.2</a:t>
            </a:r>
            <a:endParaRPr lang="en-US" altLang="zh-CN" dirty="0"/>
          </a:p>
          <a:p>
            <a:pPr lvl="1"/>
            <a:r>
              <a:rPr lang="en-US" altLang="zh-CN" dirty="0"/>
              <a:t>RFC 8446 (2018) The Transport Layer Security (TLS) Protocol Version 1.3</a:t>
            </a:r>
            <a:endParaRPr lang="en-US" altLang="zh-CN" dirty="0"/>
          </a:p>
          <a:p>
            <a:pPr lvl="2"/>
            <a:r>
              <a:rPr lang="zh-CN" altLang="en-US" b="1" dirty="0"/>
              <a:t>当前版本</a:t>
            </a:r>
            <a:endParaRPr lang="en-US" altLang="zh-CN" b="1" dirty="0"/>
          </a:p>
          <a:p>
            <a:endParaRPr lang="en-US" altLang="zh-CN" dirty="0"/>
          </a:p>
        </p:txBody>
      </p:sp>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Record</a:t>
            </a:r>
            <a:r>
              <a:rPr lang="zh-CN" altLang="en-US" dirty="0"/>
              <a:t>层</a:t>
            </a:r>
            <a:r>
              <a:rPr lang="en-US" altLang="zh-CN" dirty="0"/>
              <a:t>—Connection State</a:t>
            </a:r>
            <a:endParaRPr lang="zh-CN" altLang="en-US" dirty="0"/>
          </a:p>
        </p:txBody>
      </p:sp>
      <p:sp>
        <p:nvSpPr>
          <p:cNvPr id="3" name="内容占位符 2"/>
          <p:cNvSpPr>
            <a:spLocks noGrp="1"/>
          </p:cNvSpPr>
          <p:nvPr>
            <p:ph idx="1"/>
          </p:nvPr>
        </p:nvSpPr>
        <p:spPr/>
        <p:txBody>
          <a:bodyPr>
            <a:normAutofit fontScale="92500"/>
          </a:bodyPr>
          <a:lstStyle/>
          <a:p>
            <a:r>
              <a:rPr lang="en-US" altLang="zh-CN" dirty="0"/>
              <a:t>TLS Record Layer</a:t>
            </a:r>
            <a:r>
              <a:rPr lang="zh-CN" altLang="en-US" dirty="0"/>
              <a:t>的运行环境，定义了</a:t>
            </a:r>
            <a:endParaRPr lang="en-US" altLang="zh-CN" dirty="0"/>
          </a:p>
          <a:p>
            <a:pPr lvl="1"/>
            <a:r>
              <a:rPr lang="zh-CN" altLang="en-US" dirty="0"/>
              <a:t>压缩</a:t>
            </a:r>
            <a:r>
              <a:rPr lang="zh-CN" altLang="en-US" dirty="0" smtClean="0"/>
              <a:t>算法 </a:t>
            </a:r>
            <a:r>
              <a:rPr lang="en-US" altLang="zh-CN" dirty="0" smtClean="0"/>
              <a:t>compression</a:t>
            </a:r>
            <a:endParaRPr lang="en-US" altLang="zh-CN" dirty="0"/>
          </a:p>
          <a:p>
            <a:pPr lvl="1"/>
            <a:r>
              <a:rPr lang="zh-CN" altLang="en-US" dirty="0" smtClean="0"/>
              <a:t>加密算法 </a:t>
            </a:r>
            <a:r>
              <a:rPr lang="en-US" altLang="zh-CN" dirty="0" smtClean="0"/>
              <a:t>encryption</a:t>
            </a:r>
            <a:endParaRPr lang="en-US" altLang="zh-CN" dirty="0"/>
          </a:p>
          <a:p>
            <a:pPr lvl="1"/>
            <a:r>
              <a:rPr lang="en-US" altLang="zh-CN" dirty="0"/>
              <a:t>MAC</a:t>
            </a:r>
            <a:r>
              <a:rPr lang="zh-CN" altLang="en-US" dirty="0" smtClean="0"/>
              <a:t>算法</a:t>
            </a:r>
            <a:endParaRPr lang="en-US" altLang="zh-CN" dirty="0"/>
          </a:p>
          <a:p>
            <a:pPr lvl="1"/>
            <a:r>
              <a:rPr lang="zh-CN" altLang="en-US" dirty="0"/>
              <a:t>各种算法的参数</a:t>
            </a:r>
            <a:endParaRPr lang="en-US" altLang="zh-CN" dirty="0"/>
          </a:p>
          <a:p>
            <a:pPr lvl="2"/>
            <a:r>
              <a:rPr lang="en-US" altLang="zh-CN" sz="1800" dirty="0"/>
              <a:t>MAC key</a:t>
            </a:r>
            <a:endParaRPr lang="en-US" altLang="zh-CN" sz="1800" dirty="0"/>
          </a:p>
          <a:p>
            <a:pPr lvl="2"/>
            <a:r>
              <a:rPr lang="en-US" altLang="zh-CN" sz="1800" dirty="0"/>
              <a:t>Encryption key</a:t>
            </a:r>
            <a:r>
              <a:rPr lang="zh-CN" altLang="en-US" sz="1800" dirty="0"/>
              <a:t>，</a:t>
            </a:r>
            <a:r>
              <a:rPr lang="en-US" altLang="zh-CN" sz="1800" dirty="0"/>
              <a:t>IV</a:t>
            </a:r>
            <a:endParaRPr lang="en-US" altLang="zh-CN" sz="1800" dirty="0"/>
          </a:p>
          <a:p>
            <a:pPr lvl="1"/>
            <a:r>
              <a:rPr lang="zh-CN" altLang="en-US" sz="2200" dirty="0"/>
              <a:t>以及当前的状态</a:t>
            </a:r>
            <a:endParaRPr lang="zh-CN" altLang="en-US" sz="2200" dirty="0"/>
          </a:p>
          <a:p>
            <a:pPr lvl="2"/>
            <a:r>
              <a:rPr lang="zh-CN" altLang="en-US" sz="2100" dirty="0"/>
              <a:t>例如，</a:t>
            </a:r>
            <a:r>
              <a:rPr lang="en-US" altLang="zh-CN" sz="2100" dirty="0"/>
              <a:t>CBC</a:t>
            </a:r>
            <a:r>
              <a:rPr lang="zh-CN" altLang="en-US" sz="2100" dirty="0"/>
              <a:t>模式是不断持续进行的，</a:t>
            </a:r>
            <a:r>
              <a:rPr lang="en-US" altLang="zh-CN" sz="2100" dirty="0" err="1"/>
              <a:t>read_seq_num</a:t>
            </a:r>
            <a:r>
              <a:rPr lang="en-US" altLang="zh-CN" sz="2100" dirty="0"/>
              <a:t>/</a:t>
            </a:r>
            <a:r>
              <a:rPr lang="en-US" altLang="zh-CN" sz="2100" dirty="0" err="1"/>
              <a:t>write_seq_num</a:t>
            </a:r>
            <a:endParaRPr lang="zh-CN" altLang="en-US" sz="2100" dirty="0"/>
          </a:p>
          <a:p>
            <a:pPr lvl="2"/>
            <a:r>
              <a:rPr lang="zh-CN" altLang="en-US" sz="2100" dirty="0"/>
              <a:t>流密码的当前状态</a:t>
            </a:r>
            <a:endParaRPr lang="zh-CN" altLang="en-US" sz="2100" dirty="0"/>
          </a:p>
          <a:p>
            <a:pPr lvl="1"/>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dirty="0"/>
              <a:t>Record</a:t>
            </a:r>
            <a:r>
              <a:rPr lang="zh-CN" altLang="en-US" dirty="0"/>
              <a:t>层</a:t>
            </a:r>
            <a:r>
              <a:rPr lang="en-US" altLang="zh-CN" dirty="0"/>
              <a:t>—Connection State</a:t>
            </a:r>
            <a:endParaRPr lang="en-US" altLang="zh-CN" dirty="0"/>
          </a:p>
        </p:txBody>
      </p:sp>
      <p:sp>
        <p:nvSpPr>
          <p:cNvPr id="27651" name="Rectangle 3"/>
          <p:cNvSpPr>
            <a:spLocks noGrp="1" noChangeArrowheads="1"/>
          </p:cNvSpPr>
          <p:nvPr>
            <p:ph type="body" idx="1"/>
          </p:nvPr>
        </p:nvSpPr>
        <p:spPr>
          <a:xfrm>
            <a:off x="822959" y="1845734"/>
            <a:ext cx="7543801" cy="4319570"/>
          </a:xfrm>
        </p:spPr>
        <p:txBody>
          <a:bodyPr>
            <a:normAutofit/>
          </a:bodyPr>
          <a:lstStyle/>
          <a:p>
            <a:r>
              <a:rPr lang="zh-CN" altLang="en-US" sz="2600" dirty="0"/>
              <a:t>四种</a:t>
            </a:r>
            <a:r>
              <a:rPr lang="en-US" altLang="zh-CN" sz="2400" dirty="0"/>
              <a:t>Connection States</a:t>
            </a:r>
            <a:endParaRPr lang="en-US" altLang="zh-CN" sz="2400" dirty="0"/>
          </a:p>
          <a:p>
            <a:pPr lvl="1"/>
            <a:r>
              <a:rPr lang="en-US" altLang="zh-CN" sz="2200" dirty="0"/>
              <a:t>Current read State &amp; Current write State</a:t>
            </a:r>
            <a:endParaRPr lang="en-US" altLang="zh-CN" sz="2200" dirty="0"/>
          </a:p>
          <a:p>
            <a:pPr lvl="2"/>
            <a:r>
              <a:rPr lang="en-US" altLang="zh-CN" sz="1800" dirty="0"/>
              <a:t>Record</a:t>
            </a:r>
            <a:r>
              <a:rPr lang="zh-CN" altLang="en-US" sz="1800" dirty="0"/>
              <a:t>当前处理数据所依据的</a:t>
            </a:r>
            <a:r>
              <a:rPr lang="en-US" altLang="zh-CN" sz="1800" dirty="0"/>
              <a:t>Connection State</a:t>
            </a:r>
            <a:endParaRPr lang="en-US" altLang="zh-CN" sz="1800" dirty="0"/>
          </a:p>
          <a:p>
            <a:pPr lvl="2"/>
            <a:r>
              <a:rPr lang="zh-CN" altLang="en-US" sz="1800" dirty="0"/>
              <a:t>所有</a:t>
            </a:r>
            <a:r>
              <a:rPr lang="en-US" altLang="zh-CN" sz="1800" dirty="0"/>
              <a:t>Record</a:t>
            </a:r>
            <a:r>
              <a:rPr lang="zh-CN" altLang="en-US" sz="1800" dirty="0"/>
              <a:t>的处理都是在</a:t>
            </a:r>
            <a:r>
              <a:rPr lang="en-US" altLang="zh-CN" sz="1800" dirty="0"/>
              <a:t>Current State</a:t>
            </a:r>
            <a:r>
              <a:rPr lang="zh-CN" altLang="en-US" sz="1800" dirty="0"/>
              <a:t>下完成</a:t>
            </a:r>
            <a:endParaRPr lang="en-US" altLang="zh-CN" sz="1800" dirty="0"/>
          </a:p>
          <a:p>
            <a:pPr lvl="1"/>
            <a:r>
              <a:rPr lang="en-US" altLang="zh-CN" sz="2200" dirty="0"/>
              <a:t>Pending read State &amp; Pending write State</a:t>
            </a:r>
            <a:endParaRPr lang="en-US" altLang="zh-CN" sz="2200" dirty="0"/>
          </a:p>
          <a:p>
            <a:pPr lvl="2"/>
            <a:r>
              <a:rPr lang="en-US" altLang="zh-CN" dirty="0"/>
              <a:t>Handshake</a:t>
            </a:r>
            <a:r>
              <a:rPr lang="zh-CN" altLang="en-US" dirty="0"/>
              <a:t>正在协商的、还没有切换过来的</a:t>
            </a:r>
            <a:endParaRPr lang="zh-CN" altLang="en-US" dirty="0"/>
          </a:p>
          <a:p>
            <a:pPr lvl="2"/>
            <a:r>
              <a:rPr lang="en-US" altLang="zh-CN" sz="1800" dirty="0" err="1"/>
              <a:t>ChangeCipherSpec</a:t>
            </a:r>
            <a:r>
              <a:rPr lang="zh-CN" altLang="en-US" sz="1800" dirty="0"/>
              <a:t>可以将</a:t>
            </a:r>
            <a:r>
              <a:rPr lang="en-US" altLang="zh-CN" sz="1800" dirty="0"/>
              <a:t>Pending States</a:t>
            </a:r>
            <a:r>
              <a:rPr lang="zh-CN" altLang="en-US" sz="1800" dirty="0"/>
              <a:t>设置为</a:t>
            </a:r>
            <a:r>
              <a:rPr lang="en-US" altLang="zh-CN" sz="1800" dirty="0"/>
              <a:t>Current States</a:t>
            </a:r>
            <a:endParaRPr lang="en-US" altLang="zh-CN" sz="1800" dirty="0"/>
          </a:p>
          <a:p>
            <a:pPr lvl="2"/>
            <a:endParaRPr lang="en-US" altLang="zh-CN" sz="1800" dirty="0"/>
          </a:p>
        </p:txBody>
      </p:sp>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22960" y="286604"/>
            <a:ext cx="7925504" cy="1450757"/>
          </a:xfrm>
        </p:spPr>
        <p:txBody>
          <a:bodyPr>
            <a:normAutofit/>
          </a:bodyPr>
          <a:lstStyle/>
          <a:p>
            <a:pPr eaLnBrk="1" hangingPunct="1"/>
            <a:r>
              <a:rPr lang="en-US" altLang="zh-CN" dirty="0"/>
              <a:t>Record</a:t>
            </a:r>
            <a:r>
              <a:rPr lang="zh-CN" altLang="en-US" dirty="0"/>
              <a:t>协议层内部的参数变化示例</a:t>
            </a:r>
            <a:endParaRPr lang="zh-CN" altLang="en-US" dirty="0"/>
          </a:p>
        </p:txBody>
      </p:sp>
      <p:sp>
        <p:nvSpPr>
          <p:cNvPr id="29699" name="Rectangle 3"/>
          <p:cNvSpPr>
            <a:spLocks noGrp="1" noChangeArrowheads="1"/>
          </p:cNvSpPr>
          <p:nvPr>
            <p:ph type="body" idx="1"/>
          </p:nvPr>
        </p:nvSpPr>
        <p:spPr/>
        <p:txBody>
          <a:bodyPr/>
          <a:lstStyle/>
          <a:p>
            <a:r>
              <a:rPr lang="en-US" altLang="zh-CN" dirty="0"/>
              <a:t>Current/Pending R/W Connection State</a:t>
            </a:r>
            <a:endParaRPr lang="en-US" altLang="zh-CN" dirty="0"/>
          </a:p>
        </p:txBody>
      </p:sp>
      <p:graphicFrame>
        <p:nvGraphicFramePr>
          <p:cNvPr id="29700" name="Object 4"/>
          <p:cNvGraphicFramePr>
            <a:graphicFrameLocks noChangeAspect="1"/>
          </p:cNvGraphicFramePr>
          <p:nvPr/>
        </p:nvGraphicFramePr>
        <p:xfrm>
          <a:off x="101154" y="2348880"/>
          <a:ext cx="9007350" cy="3895070"/>
        </p:xfrm>
        <a:graphic>
          <a:graphicData uri="http://schemas.openxmlformats.org/presentationml/2006/ole">
            <mc:AlternateContent xmlns:mc="http://schemas.openxmlformats.org/markup-compatibility/2006">
              <mc:Choice xmlns:v="urn:schemas-microsoft-com:vml" Requires="v">
                <p:oleObj spid="_x0000_s739509" name="Visio" r:id="rId1" imgW="5256530" imgH="2109470" progId="Visio.Drawing.11">
                  <p:embed/>
                </p:oleObj>
              </mc:Choice>
              <mc:Fallback>
                <p:oleObj name="Visio" r:id="rId1" imgW="5256530" imgH="2109470" progId="Visio.Drawing.11">
                  <p:embed/>
                  <p:pic>
                    <p:nvPicPr>
                      <p:cNvPr id="0" name="Picture 76"/>
                      <p:cNvPicPr>
                        <a:picLocks noChangeAspect="1" noChangeArrowheads="1"/>
                      </p:cNvPicPr>
                      <p:nvPr/>
                    </p:nvPicPr>
                    <p:blipFill>
                      <a:blip r:embed="rId2"/>
                      <a:srcRect/>
                      <a:stretch>
                        <a:fillRect/>
                      </a:stretch>
                    </p:blipFill>
                    <p:spPr bwMode="auto">
                      <a:xfrm>
                        <a:off x="101154" y="2348880"/>
                        <a:ext cx="9007350" cy="3895070"/>
                      </a:xfrm>
                      <a:prstGeom prst="rect">
                        <a:avLst/>
                      </a:prstGeom>
                      <a:noFill/>
                      <a:ln>
                        <a:noFill/>
                      </a:ln>
                      <a:effec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a:t>协商过程</a:t>
            </a:r>
            <a:endParaRPr lang="zh-CN" altLang="en-US"/>
          </a:p>
        </p:txBody>
      </p:sp>
      <p:sp>
        <p:nvSpPr>
          <p:cNvPr id="30723" name="Rectangle 3"/>
          <p:cNvSpPr>
            <a:spLocks noGrp="1" noChangeArrowheads="1"/>
          </p:cNvSpPr>
          <p:nvPr>
            <p:ph type="body" idx="1"/>
          </p:nvPr>
        </p:nvSpPr>
        <p:spPr/>
        <p:txBody>
          <a:bodyPr/>
          <a:lstStyle/>
          <a:p>
            <a:pPr eaLnBrk="1" hangingPunct="1">
              <a:lnSpc>
                <a:spcPct val="90000"/>
              </a:lnSpc>
            </a:pPr>
            <a:r>
              <a:rPr lang="en-US" altLang="zh-CN" sz="2600" dirty="0"/>
              <a:t>Record</a:t>
            </a:r>
            <a:r>
              <a:rPr lang="zh-CN" altLang="en-US" sz="2600" dirty="0"/>
              <a:t>层的各种密码运算参数，都是由</a:t>
            </a:r>
            <a:r>
              <a:rPr lang="en-US" altLang="zh-CN" sz="2600" dirty="0"/>
              <a:t>Handshake</a:t>
            </a:r>
            <a:r>
              <a:rPr lang="zh-CN" altLang="en-US" sz="2600" dirty="0"/>
              <a:t>协议协商得到的</a:t>
            </a:r>
            <a:endParaRPr lang="zh-CN" altLang="en-US" sz="2600" dirty="0"/>
          </a:p>
          <a:p>
            <a:pPr eaLnBrk="1" hangingPunct="1">
              <a:lnSpc>
                <a:spcPct val="90000"/>
              </a:lnSpc>
            </a:pPr>
            <a:r>
              <a:rPr lang="zh-CN" altLang="en-US" sz="2600" dirty="0"/>
              <a:t>协商过程，大致如下</a:t>
            </a:r>
            <a:endParaRPr lang="zh-CN" altLang="en-US" sz="2600" dirty="0"/>
          </a:p>
          <a:p>
            <a:pPr lvl="1" eaLnBrk="1" hangingPunct="1">
              <a:lnSpc>
                <a:spcPct val="90000"/>
              </a:lnSpc>
            </a:pPr>
            <a:r>
              <a:rPr lang="en-US" altLang="zh-CN" sz="2200" dirty="0"/>
              <a:t>Client/Server</a:t>
            </a:r>
            <a:r>
              <a:rPr lang="zh-CN" altLang="en-US" sz="2200" dirty="0"/>
              <a:t>相互发送随机数（明文）</a:t>
            </a:r>
            <a:endParaRPr lang="zh-CN" altLang="en-US" sz="2200" dirty="0"/>
          </a:p>
          <a:p>
            <a:pPr lvl="2" eaLnBrk="1" hangingPunct="1">
              <a:lnSpc>
                <a:spcPct val="90000"/>
              </a:lnSpc>
            </a:pPr>
            <a:r>
              <a:rPr lang="zh-CN" altLang="en-US" sz="2100" dirty="0"/>
              <a:t>选定算法</a:t>
            </a:r>
            <a:endParaRPr lang="zh-CN" altLang="en-US" sz="2100" dirty="0"/>
          </a:p>
          <a:p>
            <a:pPr lvl="1" eaLnBrk="1" hangingPunct="1">
              <a:lnSpc>
                <a:spcPct val="90000"/>
              </a:lnSpc>
            </a:pPr>
            <a:r>
              <a:rPr lang="en-US" altLang="zh-CN" sz="2200" dirty="0"/>
              <a:t>Server</a:t>
            </a:r>
            <a:r>
              <a:rPr lang="zh-CN" altLang="en-US" sz="2200" dirty="0"/>
              <a:t>发送自己的公钥证书</a:t>
            </a:r>
            <a:endParaRPr lang="en-US" altLang="zh-CN" sz="2200" dirty="0"/>
          </a:p>
          <a:p>
            <a:pPr lvl="2">
              <a:lnSpc>
                <a:spcPct val="90000"/>
              </a:lnSpc>
            </a:pPr>
            <a:r>
              <a:rPr lang="en-US" altLang="zh-CN" sz="1800" dirty="0"/>
              <a:t>Client</a:t>
            </a:r>
            <a:r>
              <a:rPr lang="zh-CN" altLang="en-US" sz="1800" dirty="0"/>
              <a:t>验证证书</a:t>
            </a:r>
            <a:endParaRPr lang="zh-CN" altLang="en-US" sz="1800" dirty="0"/>
          </a:p>
          <a:p>
            <a:pPr lvl="1" eaLnBrk="1" hangingPunct="1">
              <a:lnSpc>
                <a:spcPct val="90000"/>
              </a:lnSpc>
            </a:pPr>
            <a:r>
              <a:rPr lang="en-US" altLang="zh-CN" sz="2200" dirty="0"/>
              <a:t>Client</a:t>
            </a:r>
            <a:r>
              <a:rPr lang="zh-CN" altLang="en-US" sz="2200" dirty="0"/>
              <a:t>产生</a:t>
            </a:r>
            <a:r>
              <a:rPr lang="en-US" altLang="zh-CN" sz="2200" dirty="0"/>
              <a:t>premaster secret</a:t>
            </a:r>
            <a:r>
              <a:rPr lang="zh-CN" altLang="en-US" sz="2200" dirty="0"/>
              <a:t>，用</a:t>
            </a:r>
            <a:r>
              <a:rPr lang="en-US" altLang="zh-CN" sz="2200" dirty="0"/>
              <a:t>Server</a:t>
            </a:r>
            <a:r>
              <a:rPr lang="zh-CN" altLang="en-US" sz="2200" dirty="0"/>
              <a:t>公钥加密，发送</a:t>
            </a:r>
            <a:endParaRPr lang="zh-CN" altLang="en-US" sz="2200" dirty="0"/>
          </a:p>
          <a:p>
            <a:pPr lvl="1" eaLnBrk="1" hangingPunct="1">
              <a:lnSpc>
                <a:spcPct val="90000"/>
              </a:lnSpc>
            </a:pPr>
            <a:r>
              <a:rPr lang="en-US" altLang="zh-CN" sz="2200" dirty="0"/>
              <a:t>Server</a:t>
            </a:r>
            <a:r>
              <a:rPr lang="zh-CN" altLang="en-US" sz="2200" dirty="0"/>
              <a:t>解密，双方共享相同的</a:t>
            </a:r>
            <a:r>
              <a:rPr lang="en-US" altLang="zh-CN" sz="2200" dirty="0"/>
              <a:t>premaster secret</a:t>
            </a:r>
            <a:r>
              <a:rPr lang="zh-CN" altLang="en-US" sz="2200" dirty="0"/>
              <a:t>和随机数</a:t>
            </a:r>
            <a:endParaRPr lang="zh-CN" altLang="en-US" sz="2200" dirty="0"/>
          </a:p>
          <a:p>
            <a:pPr lvl="2" eaLnBrk="1" hangingPunct="1">
              <a:lnSpc>
                <a:spcPct val="90000"/>
              </a:lnSpc>
            </a:pPr>
            <a:r>
              <a:rPr lang="zh-CN" altLang="en-US" sz="2100" dirty="0"/>
              <a:t>由此计算产生，从而得到</a:t>
            </a:r>
            <a:r>
              <a:rPr lang="en-US" altLang="zh-CN" sz="2100" dirty="0"/>
              <a:t>R/W Key/IV/</a:t>
            </a:r>
            <a:r>
              <a:rPr lang="en-US" altLang="zh-CN" sz="2100" dirty="0" err="1"/>
              <a:t>MAC_Secret</a:t>
            </a:r>
            <a:r>
              <a:rPr lang="en-US" altLang="zh-CN" sz="2100" dirty="0"/>
              <a:t> </a:t>
            </a:r>
            <a:endParaRPr lang="en-US" altLang="zh-CN" sz="2100" dirty="0"/>
          </a:p>
        </p:txBody>
      </p:sp>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dirty="0"/>
              <a:t>Handshake</a:t>
            </a:r>
            <a:r>
              <a:rPr lang="zh-CN" altLang="en-US" dirty="0"/>
              <a:t> </a:t>
            </a:r>
            <a:r>
              <a:rPr lang="en-US" altLang="zh-CN" dirty="0"/>
              <a:t>Protocol</a:t>
            </a:r>
            <a:r>
              <a:rPr lang="zh-CN" altLang="en-US" dirty="0"/>
              <a:t>的具体过程</a:t>
            </a:r>
            <a:endParaRPr lang="zh-CN" altLang="en-US" dirty="0"/>
          </a:p>
        </p:txBody>
      </p:sp>
      <p:sp>
        <p:nvSpPr>
          <p:cNvPr id="31747" name="Rectangle 3"/>
          <p:cNvSpPr>
            <a:spLocks noGrp="1" noChangeArrowheads="1"/>
          </p:cNvSpPr>
          <p:nvPr>
            <p:ph type="body" idx="1"/>
          </p:nvPr>
        </p:nvSpPr>
        <p:spPr/>
        <p:txBody>
          <a:bodyPr/>
          <a:lstStyle/>
          <a:p>
            <a:pPr eaLnBrk="1" hangingPunct="1">
              <a:lnSpc>
                <a:spcPct val="90000"/>
              </a:lnSpc>
            </a:pPr>
            <a:r>
              <a:rPr lang="en-US" altLang="zh-CN" dirty="0"/>
              <a:t>Handshake</a:t>
            </a:r>
            <a:r>
              <a:rPr lang="zh-CN" altLang="en-US" dirty="0"/>
              <a:t>过程中，有可选步骤</a:t>
            </a:r>
            <a:endParaRPr lang="zh-CN" altLang="en-US" dirty="0"/>
          </a:p>
          <a:p>
            <a:pPr lvl="1" eaLnBrk="1" hangingPunct="1">
              <a:lnSpc>
                <a:spcPct val="90000"/>
              </a:lnSpc>
            </a:pPr>
            <a:r>
              <a:rPr lang="zh-CN" altLang="en-US" dirty="0"/>
              <a:t>对于</a:t>
            </a:r>
            <a:r>
              <a:rPr lang="en-US" altLang="zh-CN" dirty="0"/>
              <a:t>Client</a:t>
            </a:r>
            <a:r>
              <a:rPr lang="zh-CN" altLang="en-US" dirty="0"/>
              <a:t>的鉴别</a:t>
            </a:r>
            <a:endParaRPr lang="zh-CN" altLang="en-US" dirty="0"/>
          </a:p>
          <a:p>
            <a:pPr lvl="1" eaLnBrk="1" hangingPunct="1">
              <a:lnSpc>
                <a:spcPct val="90000"/>
              </a:lnSpc>
            </a:pPr>
            <a:r>
              <a:rPr lang="en-US" altLang="zh-CN" dirty="0"/>
              <a:t>DH</a:t>
            </a:r>
            <a:r>
              <a:rPr lang="zh-CN" altLang="en-US" dirty="0"/>
              <a:t>算法协商的鉴别过程与</a:t>
            </a:r>
            <a:r>
              <a:rPr lang="en-US" altLang="zh-CN" dirty="0"/>
              <a:t>RSA</a:t>
            </a:r>
            <a:r>
              <a:rPr lang="zh-CN" altLang="en-US" dirty="0"/>
              <a:t>算法协商不一致</a:t>
            </a:r>
            <a:endParaRPr lang="zh-CN" altLang="en-US" dirty="0"/>
          </a:p>
          <a:p>
            <a:pPr eaLnBrk="1" hangingPunct="1">
              <a:lnSpc>
                <a:spcPct val="90000"/>
              </a:lnSpc>
            </a:pPr>
            <a:r>
              <a:rPr lang="zh-CN" altLang="en-US" dirty="0"/>
              <a:t>我们从最简单、基本的过程谈起</a:t>
            </a:r>
            <a:endParaRPr lang="zh-CN" altLang="en-US" dirty="0"/>
          </a:p>
          <a:p>
            <a:pPr lvl="1" eaLnBrk="1" hangingPunct="1">
              <a:lnSpc>
                <a:spcPct val="90000"/>
              </a:lnSpc>
            </a:pPr>
            <a:r>
              <a:rPr lang="en-US" altLang="zh-CN" dirty="0"/>
              <a:t>Client</a:t>
            </a:r>
            <a:r>
              <a:rPr lang="zh-CN" altLang="en-US" dirty="0"/>
              <a:t>鉴别</a:t>
            </a:r>
            <a:r>
              <a:rPr lang="en-US" altLang="zh-CN" dirty="0"/>
              <a:t>Server</a:t>
            </a:r>
            <a:endParaRPr lang="en-US" altLang="zh-CN" dirty="0"/>
          </a:p>
          <a:p>
            <a:pPr lvl="1" eaLnBrk="1" hangingPunct="1">
              <a:lnSpc>
                <a:spcPct val="90000"/>
              </a:lnSpc>
            </a:pPr>
            <a:r>
              <a:rPr lang="en-US" altLang="zh-CN" dirty="0"/>
              <a:t>Server</a:t>
            </a:r>
            <a:r>
              <a:rPr lang="zh-CN" altLang="en-US" dirty="0"/>
              <a:t>具有</a:t>
            </a:r>
            <a:r>
              <a:rPr lang="en-US" altLang="zh-CN" dirty="0"/>
              <a:t>RSA</a:t>
            </a:r>
            <a:r>
              <a:rPr lang="zh-CN" altLang="en-US" dirty="0"/>
              <a:t>密钥</a:t>
            </a:r>
            <a:r>
              <a:rPr lang="en-US" altLang="zh-CN" dirty="0"/>
              <a:t>/</a:t>
            </a:r>
            <a:r>
              <a:rPr lang="zh-CN" altLang="en-US" dirty="0"/>
              <a:t>证书对</a:t>
            </a:r>
            <a:endParaRPr lang="zh-CN" altLang="en-US" dirty="0"/>
          </a:p>
          <a:p>
            <a:pPr eaLnBrk="1" hangingPunct="1">
              <a:lnSpc>
                <a:spcPct val="90000"/>
              </a:lnSpc>
            </a:pPr>
            <a:r>
              <a:rPr lang="zh-CN" altLang="en-US" dirty="0"/>
              <a:t>然后，再讨论该基本过程的一些不足</a:t>
            </a:r>
            <a:endParaRPr lang="zh-CN" altLang="en-US" dirty="0"/>
          </a:p>
          <a:p>
            <a:pPr lvl="1" eaLnBrk="1" hangingPunct="1">
              <a:lnSpc>
                <a:spcPct val="90000"/>
              </a:lnSpc>
            </a:pPr>
            <a:r>
              <a:rPr lang="zh-CN" altLang="en-US" dirty="0"/>
              <a:t>不能满足特殊需求，从而改进</a:t>
            </a:r>
            <a:endParaRPr lang="zh-CN" altLang="en-US" dirty="0"/>
          </a:p>
          <a:p>
            <a:pPr lvl="1" eaLnBrk="1" hangingPunct="1">
              <a:lnSpc>
                <a:spcPct val="90000"/>
              </a:lnSpc>
            </a:pPr>
            <a:r>
              <a:rPr lang="zh-CN" altLang="en-US" dirty="0"/>
              <a:t>最后可以得到完整的</a:t>
            </a:r>
            <a:r>
              <a:rPr lang="en-US" altLang="zh-CN" dirty="0"/>
              <a:t>Handshake</a:t>
            </a:r>
            <a:r>
              <a:rPr lang="zh-CN" altLang="en-US" dirty="0"/>
              <a:t>过程</a:t>
            </a:r>
            <a:endParaRPr lang="zh-CN" altLang="en-US" dirty="0"/>
          </a:p>
        </p:txBody>
      </p:sp>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dirty="0"/>
              <a:t>Handshake</a:t>
            </a:r>
            <a:r>
              <a:rPr lang="zh-CN" altLang="en-US" dirty="0"/>
              <a:t>消息的结构</a:t>
            </a:r>
            <a:endParaRPr lang="zh-CN" altLang="en-US" dirty="0"/>
          </a:p>
        </p:txBody>
      </p:sp>
      <p:sp>
        <p:nvSpPr>
          <p:cNvPr id="32771" name="Rectangle 3"/>
          <p:cNvSpPr>
            <a:spLocks noGrp="1" noChangeArrowheads="1"/>
          </p:cNvSpPr>
          <p:nvPr>
            <p:ph type="body" idx="1"/>
          </p:nvPr>
        </p:nvSpPr>
        <p:spPr>
          <a:xfrm>
            <a:off x="772615" y="1700808"/>
            <a:ext cx="7543801" cy="4023360"/>
          </a:xfrm>
        </p:spPr>
        <p:txBody>
          <a:bodyPr/>
          <a:lstStyle/>
          <a:p>
            <a:pPr eaLnBrk="1" hangingPunct="1"/>
            <a:r>
              <a:rPr lang="en-US" altLang="zh-CN" sz="2600" dirty="0"/>
              <a:t>Handshake</a:t>
            </a:r>
            <a:r>
              <a:rPr lang="zh-CN" altLang="en-US" sz="2600" dirty="0"/>
              <a:t>消息，作为</a:t>
            </a:r>
            <a:r>
              <a:rPr lang="en-US" altLang="zh-CN" sz="2600" dirty="0" err="1"/>
              <a:t>TLSPlaintext</a:t>
            </a:r>
            <a:r>
              <a:rPr lang="zh-CN" altLang="en-US" sz="2600" dirty="0"/>
              <a:t>传输</a:t>
            </a:r>
            <a:endParaRPr lang="zh-CN" altLang="en-US" sz="2600" dirty="0"/>
          </a:p>
        </p:txBody>
      </p:sp>
      <p:pic>
        <p:nvPicPr>
          <p:cNvPr id="32772"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2204864"/>
            <a:ext cx="7999040" cy="4586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a:t>Handshake</a:t>
            </a:r>
            <a:r>
              <a:rPr lang="zh-CN" altLang="en-US"/>
              <a:t>消息的分类</a:t>
            </a:r>
            <a:endParaRPr lang="zh-CN" altLang="en-US"/>
          </a:p>
        </p:txBody>
      </p:sp>
      <p:sp>
        <p:nvSpPr>
          <p:cNvPr id="33795" name="Rectangle 3"/>
          <p:cNvSpPr>
            <a:spLocks noGrp="1" noChangeArrowheads="1"/>
          </p:cNvSpPr>
          <p:nvPr>
            <p:ph type="body" idx="1"/>
          </p:nvPr>
        </p:nvSpPr>
        <p:spPr/>
        <p:txBody>
          <a:bodyPr/>
          <a:lstStyle/>
          <a:p>
            <a:pPr eaLnBrk="1" hangingPunct="1"/>
            <a:r>
              <a:rPr lang="en-US" altLang="zh-CN" sz="2600"/>
              <a:t>Handshake</a:t>
            </a:r>
            <a:r>
              <a:rPr lang="zh-CN" altLang="en-US" sz="2600"/>
              <a:t>消息，又可分为多类</a:t>
            </a:r>
            <a:endParaRPr lang="zh-CN" altLang="en-US" sz="2600"/>
          </a:p>
          <a:p>
            <a:pPr lvl="1" eaLnBrk="1" hangingPunct="1"/>
            <a:r>
              <a:rPr lang="zh-CN" altLang="en-US" sz="2200"/>
              <a:t>分别用在</a:t>
            </a:r>
            <a:r>
              <a:rPr lang="en-US" altLang="zh-CN" sz="2200"/>
              <a:t>Handshake</a:t>
            </a:r>
            <a:r>
              <a:rPr lang="zh-CN" altLang="en-US" sz="2200"/>
              <a:t>过程中的各步骤</a:t>
            </a:r>
            <a:endParaRPr lang="zh-CN" altLang="en-US" sz="2200"/>
          </a:p>
          <a:p>
            <a:pPr eaLnBrk="1" hangingPunct="1"/>
            <a:r>
              <a:rPr lang="zh-CN" altLang="en-US" sz="2600"/>
              <a:t>最基本</a:t>
            </a:r>
            <a:r>
              <a:rPr lang="en-US" altLang="zh-CN" sz="2600"/>
              <a:t>/</a:t>
            </a:r>
            <a:r>
              <a:rPr lang="zh-CN" altLang="en-US" sz="2600"/>
              <a:t>简单过程中，只使用了其中的部分类型的</a:t>
            </a:r>
            <a:r>
              <a:rPr lang="en-US" altLang="zh-CN" sz="2600"/>
              <a:t>Handshake</a:t>
            </a:r>
            <a:r>
              <a:rPr lang="zh-CN" altLang="en-US" sz="2600"/>
              <a:t>消息</a:t>
            </a:r>
            <a:endParaRPr lang="zh-CN" altLang="en-US" sz="2600"/>
          </a:p>
          <a:p>
            <a:pPr lvl="1" eaLnBrk="1" hangingPunct="1"/>
            <a:r>
              <a:rPr lang="zh-CN" altLang="en-US" sz="2200"/>
              <a:t>有些类型的消息，只在特定场合出现</a:t>
            </a:r>
            <a:endParaRPr lang="zh-CN" altLang="en-US" sz="2200"/>
          </a:p>
          <a:p>
            <a:pPr lvl="1" eaLnBrk="1" hangingPunct="1"/>
            <a:r>
              <a:rPr lang="zh-CN" altLang="en-US" sz="2200"/>
              <a:t>如</a:t>
            </a:r>
            <a:r>
              <a:rPr lang="en-US" altLang="zh-CN" sz="2200"/>
              <a:t>certificate_verify</a:t>
            </a:r>
            <a:r>
              <a:rPr lang="zh-CN" altLang="en-US" sz="2200"/>
              <a:t>，只用在鉴别</a:t>
            </a:r>
            <a:r>
              <a:rPr lang="en-US" altLang="zh-CN" sz="2200"/>
              <a:t>Client</a:t>
            </a:r>
            <a:r>
              <a:rPr lang="zh-CN" altLang="en-US" sz="2200"/>
              <a:t>的需要</a:t>
            </a:r>
            <a:endParaRPr lang="zh-CN" altLang="en-US" sz="2200"/>
          </a:p>
        </p:txBody>
      </p:sp>
      <p:pic>
        <p:nvPicPr>
          <p:cNvPr id="3379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5536" y="4653136"/>
            <a:ext cx="8366760" cy="1995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2959" y="1773726"/>
            <a:ext cx="7543801" cy="4679610"/>
          </a:xfrm>
        </p:spPr>
        <p:txBody>
          <a:bodyPr>
            <a:normAutofit/>
          </a:bodyPr>
          <a:lstStyle/>
          <a:p>
            <a:r>
              <a:rPr lang="zh-CN" altLang="en-US" dirty="0"/>
              <a:t>消息结构</a:t>
            </a:r>
            <a:r>
              <a:rPr lang="en-US" altLang="zh-CN" dirty="0"/>
              <a:t>:</a:t>
            </a:r>
            <a:endParaRPr lang="en-US" altLang="zh-CN" dirty="0"/>
          </a:p>
          <a:p>
            <a:pPr lvl="1"/>
            <a:r>
              <a:rPr lang="en-US" altLang="zh-CN" dirty="0" err="1"/>
              <a:t>struct</a:t>
            </a:r>
            <a:r>
              <a:rPr lang="en-US" altLang="zh-CN" dirty="0"/>
              <a:t> { } </a:t>
            </a:r>
            <a:r>
              <a:rPr lang="en-US" altLang="zh-CN" dirty="0" err="1"/>
              <a:t>HelloRequest</a:t>
            </a:r>
            <a:r>
              <a:rPr lang="en-US" altLang="zh-CN" dirty="0" smtClean="0"/>
              <a:t>;</a:t>
            </a:r>
            <a:endParaRPr lang="en-US" altLang="zh-CN" dirty="0"/>
          </a:p>
          <a:p>
            <a:r>
              <a:rPr lang="zh-CN" altLang="en-US" dirty="0" smtClean="0"/>
              <a:t>不</a:t>
            </a:r>
            <a:r>
              <a:rPr lang="zh-CN" altLang="en-US" dirty="0"/>
              <a:t>需要包括在最后的</a:t>
            </a:r>
            <a:r>
              <a:rPr lang="zh-CN" altLang="en-US" dirty="0" smtClean="0"/>
              <a:t>校验</a:t>
            </a:r>
            <a:r>
              <a:rPr lang="zh-CN" altLang="en-US" dirty="0"/>
              <a:t>中</a:t>
            </a:r>
            <a:endParaRPr lang="en-US" altLang="zh-CN" dirty="0"/>
          </a:p>
          <a:p>
            <a:pPr lvl="2"/>
            <a:r>
              <a:rPr lang="en-US" altLang="zh-CN" dirty="0"/>
              <a:t>Finished messages</a:t>
            </a:r>
            <a:endParaRPr lang="en-US" altLang="zh-CN" dirty="0"/>
          </a:p>
          <a:p>
            <a:pPr lvl="2"/>
            <a:r>
              <a:rPr lang="en-US" altLang="zh-CN" dirty="0"/>
              <a:t>Certificate Verify </a:t>
            </a:r>
            <a:r>
              <a:rPr lang="en-US" altLang="zh-CN" dirty="0" smtClean="0"/>
              <a:t>message</a:t>
            </a:r>
            <a:endParaRPr lang="en-US" altLang="zh-CN" dirty="0" smtClean="0"/>
          </a:p>
          <a:p>
            <a:pPr lvl="1"/>
            <a:r>
              <a:rPr lang="zh-CN" altLang="en-US" dirty="0" smtClean="0"/>
              <a:t>作用</a:t>
            </a:r>
            <a:endParaRPr lang="en-US" altLang="zh-CN" dirty="0" smtClean="0"/>
          </a:p>
          <a:p>
            <a:pPr lvl="2"/>
            <a:r>
              <a:rPr lang="en-US" altLang="zh-CN" dirty="0"/>
              <a:t>a simple notification that the client should begin </a:t>
            </a:r>
            <a:r>
              <a:rPr lang="en-US" altLang="zh-CN" dirty="0" smtClean="0"/>
              <a:t>the </a:t>
            </a:r>
            <a:r>
              <a:rPr lang="en-US" altLang="zh-CN" dirty="0"/>
              <a:t>negotiation </a:t>
            </a:r>
            <a:r>
              <a:rPr lang="en-US" altLang="zh-CN" dirty="0" smtClean="0"/>
              <a:t>process anew</a:t>
            </a:r>
            <a:endParaRPr lang="en-US" altLang="zh-CN" dirty="0" smtClean="0"/>
          </a:p>
          <a:p>
            <a:pPr lvl="2"/>
            <a:r>
              <a:rPr lang="en-US" altLang="zh-CN" dirty="0"/>
              <a:t>In response, the client should send </a:t>
            </a:r>
            <a:r>
              <a:rPr lang="en-US" altLang="zh-CN" dirty="0" smtClean="0"/>
              <a:t>a </a:t>
            </a:r>
            <a:r>
              <a:rPr lang="en-US" altLang="zh-CN" dirty="0" err="1"/>
              <a:t>ClientHello</a:t>
            </a:r>
            <a:r>
              <a:rPr lang="en-US" altLang="zh-CN" dirty="0"/>
              <a:t> message when convenient</a:t>
            </a:r>
            <a:endParaRPr lang="zh-CN" altLang="en-US" dirty="0"/>
          </a:p>
        </p:txBody>
      </p:sp>
      <p:sp>
        <p:nvSpPr>
          <p:cNvPr id="3" name="标题 2"/>
          <p:cNvSpPr>
            <a:spLocks noGrp="1"/>
          </p:cNvSpPr>
          <p:nvPr>
            <p:ph type="title"/>
          </p:nvPr>
        </p:nvSpPr>
        <p:spPr/>
        <p:txBody>
          <a:bodyPr/>
          <a:lstStyle/>
          <a:p>
            <a:r>
              <a:rPr lang="en-US" altLang="zh-CN" dirty="0"/>
              <a:t>Hello Request</a:t>
            </a:r>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最基本的</a:t>
            </a:r>
            <a:r>
              <a:rPr lang="en-US" altLang="zh-CN" dirty="0"/>
              <a:t>Handshake</a:t>
            </a:r>
            <a:r>
              <a:rPr lang="zh-CN" altLang="en-US" dirty="0"/>
              <a:t>协议过程</a:t>
            </a:r>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pic>
        <p:nvPicPr>
          <p:cNvPr id="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552" y="1988840"/>
            <a:ext cx="8013827" cy="3755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a:t>简单过程</a:t>
            </a:r>
            <a:r>
              <a:rPr lang="en-US" altLang="zh-CN"/>
              <a:t>-1</a:t>
            </a:r>
            <a:endParaRPr lang="en-US" altLang="zh-CN"/>
          </a:p>
        </p:txBody>
      </p:sp>
      <p:sp>
        <p:nvSpPr>
          <p:cNvPr id="34819" name="Rectangle 3"/>
          <p:cNvSpPr>
            <a:spLocks noGrp="1" noChangeArrowheads="1"/>
          </p:cNvSpPr>
          <p:nvPr>
            <p:ph type="body" idx="1"/>
          </p:nvPr>
        </p:nvSpPr>
        <p:spPr>
          <a:xfrm>
            <a:off x="467544" y="1637888"/>
            <a:ext cx="8280919" cy="4023360"/>
          </a:xfrm>
        </p:spPr>
        <p:txBody>
          <a:bodyPr/>
          <a:lstStyle/>
          <a:p>
            <a:pPr eaLnBrk="1" hangingPunct="1"/>
            <a:r>
              <a:rPr lang="en-US" altLang="zh-CN" sz="2600" dirty="0"/>
              <a:t>C: </a:t>
            </a:r>
            <a:r>
              <a:rPr lang="en-US" altLang="zh-CN" sz="2600" dirty="0" err="1"/>
              <a:t>ClientHello</a:t>
            </a:r>
            <a:endParaRPr lang="en-US" altLang="zh-CN" sz="2600" dirty="0"/>
          </a:p>
          <a:p>
            <a:pPr lvl="1"/>
            <a:r>
              <a:rPr lang="zh-CN" altLang="en-US" sz="2200" dirty="0"/>
              <a:t>支持的最高协议版本</a:t>
            </a:r>
            <a:endParaRPr lang="zh-CN" altLang="en-US" sz="2200" dirty="0"/>
          </a:p>
          <a:p>
            <a:pPr lvl="1" eaLnBrk="1" hangingPunct="1"/>
            <a:r>
              <a:rPr lang="en-US" altLang="zh-CN" sz="2200" b="1" dirty="0"/>
              <a:t>32 bytes</a:t>
            </a:r>
            <a:r>
              <a:rPr lang="zh-CN" altLang="en-US" sz="2200" b="1" dirty="0"/>
              <a:t>随机数：</a:t>
            </a:r>
            <a:r>
              <a:rPr lang="en-US" altLang="zh-CN" sz="2400" b="1" dirty="0"/>
              <a:t>4</a:t>
            </a:r>
            <a:r>
              <a:rPr lang="zh-CN" altLang="en-US" sz="2400" b="1" dirty="0"/>
              <a:t>字节时间</a:t>
            </a:r>
            <a:r>
              <a:rPr lang="en-US" altLang="zh-CN" sz="2400" b="1" dirty="0"/>
              <a:t>+28</a:t>
            </a:r>
            <a:r>
              <a:rPr lang="zh-CN" altLang="en-US" sz="2400" b="1" dirty="0"/>
              <a:t>字节随机数</a:t>
            </a:r>
            <a:endParaRPr lang="en-US" altLang="zh-CN" sz="2400" b="1" dirty="0"/>
          </a:p>
          <a:p>
            <a:pPr lvl="1"/>
            <a:r>
              <a:rPr lang="en-US" altLang="zh-CN" dirty="0"/>
              <a:t>Session ID</a:t>
            </a:r>
            <a:r>
              <a:rPr lang="zh-CN" altLang="en-US" dirty="0"/>
              <a:t>，为了</a:t>
            </a:r>
            <a:r>
              <a:rPr lang="en-US" altLang="zh-CN" dirty="0"/>
              <a:t>Session</a:t>
            </a:r>
            <a:r>
              <a:rPr lang="zh-CN" altLang="en-US" dirty="0"/>
              <a:t>重用、可选</a:t>
            </a:r>
            <a:endParaRPr lang="zh-CN" altLang="en-US" dirty="0"/>
          </a:p>
          <a:p>
            <a:pPr lvl="1" eaLnBrk="1" hangingPunct="1"/>
            <a:r>
              <a:rPr lang="zh-CN" altLang="en-US" sz="2200" dirty="0"/>
              <a:t>支持的算法列表</a:t>
            </a:r>
            <a:endParaRPr lang="en-US" altLang="zh-CN" sz="2200" dirty="0"/>
          </a:p>
          <a:p>
            <a:pPr lvl="2"/>
            <a:r>
              <a:rPr lang="en-US" altLang="zh-CN" sz="1800" dirty="0"/>
              <a:t>Each cipher suite defines a key exchange algorithm, a bulk encryption algorithm (including secret key length), a MAC algorithm, and a PRF.</a:t>
            </a:r>
            <a:endParaRPr lang="zh-CN" altLang="en-US" sz="1800" dirty="0"/>
          </a:p>
        </p:txBody>
      </p:sp>
      <p:pic>
        <p:nvPicPr>
          <p:cNvPr id="3482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1837" y="695203"/>
            <a:ext cx="3688918" cy="975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pic>
        <p:nvPicPr>
          <p:cNvPr id="3" name="图片 2"/>
          <p:cNvPicPr>
            <a:picLocks noChangeAspect="1"/>
          </p:cNvPicPr>
          <p:nvPr/>
        </p:nvPicPr>
        <p:blipFill>
          <a:blip r:embed="rId2"/>
          <a:stretch>
            <a:fillRect/>
          </a:stretch>
        </p:blipFill>
        <p:spPr>
          <a:xfrm>
            <a:off x="1331639" y="4437112"/>
            <a:ext cx="4933147" cy="2376264"/>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TLS</a:t>
            </a:r>
            <a:r>
              <a:rPr lang="zh-CN" altLang="en-US" dirty="0"/>
              <a:t>协议</a:t>
            </a:r>
            <a:endParaRPr lang="zh-CN" altLang="en-US" dirty="0"/>
          </a:p>
        </p:txBody>
      </p:sp>
      <p:sp>
        <p:nvSpPr>
          <p:cNvPr id="3" name="内容占位符 2"/>
          <p:cNvSpPr>
            <a:spLocks noGrp="1"/>
          </p:cNvSpPr>
          <p:nvPr>
            <p:ph idx="1"/>
          </p:nvPr>
        </p:nvSpPr>
        <p:spPr>
          <a:xfrm>
            <a:off x="822959" y="1845734"/>
            <a:ext cx="7543801" cy="4535594"/>
          </a:xfrm>
        </p:spPr>
        <p:txBody>
          <a:bodyPr>
            <a:normAutofit fontScale="92500" lnSpcReduction="20000"/>
          </a:bodyPr>
          <a:lstStyle/>
          <a:p>
            <a:r>
              <a:rPr lang="zh-CN" altLang="en-US" dirty="0"/>
              <a:t>目标</a:t>
            </a:r>
            <a:endParaRPr lang="en-US" altLang="zh-CN" dirty="0"/>
          </a:p>
          <a:p>
            <a:pPr lvl="1"/>
            <a:r>
              <a:rPr lang="en-US" altLang="zh-CN" dirty="0"/>
              <a:t>The primary goal of the TLS protocol is to provide </a:t>
            </a:r>
            <a:r>
              <a:rPr lang="en-US" altLang="zh-CN" b="1" dirty="0">
                <a:solidFill>
                  <a:srgbClr val="0070C0"/>
                </a:solidFill>
              </a:rPr>
              <a:t>privacy</a:t>
            </a:r>
            <a:r>
              <a:rPr lang="en-US" altLang="zh-CN" dirty="0">
                <a:solidFill>
                  <a:srgbClr val="0070C0"/>
                </a:solidFill>
              </a:rPr>
              <a:t> </a:t>
            </a:r>
            <a:r>
              <a:rPr lang="en-US" altLang="zh-CN" dirty="0"/>
              <a:t>and data </a:t>
            </a:r>
            <a:r>
              <a:rPr lang="en-US" altLang="zh-CN" b="1" dirty="0">
                <a:solidFill>
                  <a:srgbClr val="0070C0"/>
                </a:solidFill>
              </a:rPr>
              <a:t>integrity</a:t>
            </a:r>
            <a:r>
              <a:rPr lang="en-US" altLang="zh-CN" dirty="0"/>
              <a:t> between </a:t>
            </a:r>
            <a:r>
              <a:rPr lang="en-US" altLang="zh-CN" b="1" dirty="0">
                <a:solidFill>
                  <a:srgbClr val="0070C0"/>
                </a:solidFill>
              </a:rPr>
              <a:t>two communicating applications</a:t>
            </a:r>
            <a:r>
              <a:rPr lang="en-US" altLang="zh-CN" dirty="0"/>
              <a:t>.</a:t>
            </a:r>
            <a:endParaRPr lang="en-US" altLang="zh-CN" dirty="0"/>
          </a:p>
          <a:p>
            <a:r>
              <a:rPr lang="zh-CN" altLang="en-US" dirty="0"/>
              <a:t>协议分两层</a:t>
            </a:r>
            <a:endParaRPr lang="en-US" altLang="zh-CN" dirty="0"/>
          </a:p>
          <a:p>
            <a:pPr lvl="1"/>
            <a:r>
              <a:rPr lang="en-US" altLang="zh-CN" dirty="0"/>
              <a:t>TLS Record Protocol- the lower layer</a:t>
            </a:r>
            <a:endParaRPr lang="en-US" altLang="zh-CN" dirty="0"/>
          </a:p>
          <a:p>
            <a:pPr lvl="2"/>
            <a:r>
              <a:rPr lang="en-US" altLang="zh-CN" dirty="0"/>
              <a:t>Connection is </a:t>
            </a:r>
            <a:r>
              <a:rPr lang="en-US" altLang="zh-CN" dirty="0" smtClean="0"/>
              <a:t>private -- confidentiality -- encryption</a:t>
            </a:r>
            <a:endParaRPr lang="en-US" altLang="zh-CN" dirty="0"/>
          </a:p>
          <a:p>
            <a:pPr lvl="2"/>
            <a:r>
              <a:rPr lang="en-US" altLang="zh-CN" dirty="0"/>
              <a:t>Connection is </a:t>
            </a:r>
            <a:r>
              <a:rPr lang="en-US" altLang="zh-CN" dirty="0" smtClean="0"/>
              <a:t>reliable -- integrity -- HMAC</a:t>
            </a:r>
            <a:endParaRPr lang="en-US" altLang="zh-CN" dirty="0"/>
          </a:p>
          <a:p>
            <a:pPr lvl="1"/>
            <a:r>
              <a:rPr lang="en-US" altLang="zh-CN" dirty="0"/>
              <a:t> The TLS Record Protocol is used for encapsulation of various </a:t>
            </a:r>
            <a:r>
              <a:rPr lang="en-US" altLang="zh-CN" b="1" dirty="0">
                <a:solidFill>
                  <a:srgbClr val="0070C0"/>
                </a:solidFill>
              </a:rPr>
              <a:t>higher- level protocols</a:t>
            </a:r>
            <a:r>
              <a:rPr lang="en-US" altLang="zh-CN" dirty="0"/>
              <a:t>. One such protocol is </a:t>
            </a:r>
            <a:r>
              <a:rPr lang="en-US" altLang="zh-CN" b="1" dirty="0">
                <a:solidFill>
                  <a:srgbClr val="0070C0"/>
                </a:solidFill>
              </a:rPr>
              <a:t>TLS Handshake Protocol</a:t>
            </a:r>
            <a:r>
              <a:rPr lang="en-US" altLang="zh-CN" dirty="0"/>
              <a:t>.</a:t>
            </a:r>
            <a:endParaRPr lang="en-US" altLang="zh-CN" dirty="0"/>
          </a:p>
          <a:p>
            <a:pPr lvl="2"/>
            <a:r>
              <a:rPr lang="en-US" altLang="zh-CN" dirty="0"/>
              <a:t>The peer’s identity can be authenticated</a:t>
            </a:r>
            <a:endParaRPr lang="en-US" altLang="zh-CN" dirty="0"/>
          </a:p>
          <a:p>
            <a:pPr lvl="2"/>
            <a:r>
              <a:rPr lang="en-US" altLang="zh-CN" dirty="0"/>
              <a:t>The negotiation of a shared secret is secure</a:t>
            </a:r>
            <a:endParaRPr lang="en-US" altLang="zh-CN" dirty="0"/>
          </a:p>
          <a:p>
            <a:pPr lvl="2"/>
            <a:r>
              <a:rPr lang="en-US" altLang="zh-CN" dirty="0"/>
              <a:t>The negotiation is reliable</a:t>
            </a:r>
            <a:endParaRPr lang="en-US" altLang="zh-CN" dirty="0"/>
          </a:p>
          <a:p>
            <a:pPr lvl="1"/>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a:t>简单过程</a:t>
            </a:r>
            <a:r>
              <a:rPr lang="en-US" altLang="zh-CN"/>
              <a:t>-2</a:t>
            </a:r>
            <a:endParaRPr lang="en-US" altLang="zh-CN"/>
          </a:p>
        </p:txBody>
      </p:sp>
      <p:sp>
        <p:nvSpPr>
          <p:cNvPr id="35843" name="Rectangle 3"/>
          <p:cNvSpPr>
            <a:spLocks noGrp="1" noChangeArrowheads="1"/>
          </p:cNvSpPr>
          <p:nvPr>
            <p:ph type="body" idx="1"/>
          </p:nvPr>
        </p:nvSpPr>
        <p:spPr>
          <a:xfrm>
            <a:off x="809899" y="1737361"/>
            <a:ext cx="7543801" cy="4023360"/>
          </a:xfrm>
        </p:spPr>
        <p:txBody>
          <a:bodyPr/>
          <a:lstStyle/>
          <a:p>
            <a:pPr eaLnBrk="1" hangingPunct="1"/>
            <a:r>
              <a:rPr lang="en-US" altLang="zh-CN" dirty="0"/>
              <a:t>S: </a:t>
            </a:r>
            <a:r>
              <a:rPr lang="en-US" altLang="zh-CN" dirty="0" err="1"/>
              <a:t>ServerHello</a:t>
            </a:r>
            <a:endParaRPr lang="en-US" altLang="zh-CN" dirty="0"/>
          </a:p>
          <a:p>
            <a:pPr lvl="1" eaLnBrk="1" hangingPunct="1"/>
            <a:r>
              <a:rPr lang="en-US" altLang="zh-CN" b="1" dirty="0"/>
              <a:t>32 bytes</a:t>
            </a:r>
            <a:r>
              <a:rPr lang="zh-CN" altLang="en-US" b="1" dirty="0"/>
              <a:t>随机数：</a:t>
            </a:r>
            <a:r>
              <a:rPr lang="en-US" altLang="zh-CN" b="1" dirty="0"/>
              <a:t>4</a:t>
            </a:r>
            <a:r>
              <a:rPr lang="zh-CN" altLang="en-US" b="1" dirty="0"/>
              <a:t>字节时间</a:t>
            </a:r>
            <a:r>
              <a:rPr lang="en-US" altLang="zh-CN" b="1" dirty="0"/>
              <a:t>+28</a:t>
            </a:r>
            <a:r>
              <a:rPr lang="zh-CN" altLang="en-US" b="1" dirty="0"/>
              <a:t>字节随机数</a:t>
            </a:r>
            <a:endParaRPr lang="zh-CN" altLang="en-US" b="1" dirty="0"/>
          </a:p>
          <a:p>
            <a:pPr lvl="1" eaLnBrk="1" hangingPunct="1"/>
            <a:r>
              <a:rPr lang="zh-CN" altLang="en-US" dirty="0" smtClean="0"/>
              <a:t>选定的协议</a:t>
            </a:r>
            <a:r>
              <a:rPr lang="zh-CN" altLang="en-US" dirty="0"/>
              <a:t>版本和</a:t>
            </a:r>
            <a:r>
              <a:rPr lang="zh-CN" altLang="en-US" dirty="0" smtClean="0"/>
              <a:t>算法（</a:t>
            </a:r>
            <a:r>
              <a:rPr lang="en-US" altLang="zh-CN" dirty="0" err="1" smtClean="0"/>
              <a:t>cipher_suite</a:t>
            </a:r>
            <a:r>
              <a:rPr lang="zh-CN" altLang="en-US" dirty="0" smtClean="0"/>
              <a:t>，单个）</a:t>
            </a:r>
            <a:endParaRPr lang="zh-CN" altLang="en-US" dirty="0"/>
          </a:p>
          <a:p>
            <a:pPr lvl="1" eaLnBrk="1" hangingPunct="1"/>
            <a:r>
              <a:rPr lang="en-US" altLang="zh-CN" dirty="0"/>
              <a:t>Session ID</a:t>
            </a:r>
            <a:r>
              <a:rPr lang="zh-CN" altLang="en-US" dirty="0"/>
              <a:t>，为了</a:t>
            </a:r>
            <a:r>
              <a:rPr lang="en-US" altLang="zh-CN" dirty="0"/>
              <a:t>Session</a:t>
            </a:r>
            <a:r>
              <a:rPr lang="zh-CN" altLang="en-US" dirty="0"/>
              <a:t>重用、可选</a:t>
            </a:r>
            <a:endParaRPr lang="zh-CN" altLang="en-US" dirty="0"/>
          </a:p>
        </p:txBody>
      </p:sp>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pic>
        <p:nvPicPr>
          <p:cNvPr id="3" name="图片 2"/>
          <p:cNvPicPr>
            <a:picLocks noChangeAspect="1"/>
          </p:cNvPicPr>
          <p:nvPr/>
        </p:nvPicPr>
        <p:blipFill>
          <a:blip r:embed="rId1"/>
          <a:stretch>
            <a:fillRect/>
          </a:stretch>
        </p:blipFill>
        <p:spPr>
          <a:xfrm>
            <a:off x="1168153" y="3513139"/>
            <a:ext cx="5708103" cy="3300237"/>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a:t>简单过程</a:t>
            </a:r>
            <a:r>
              <a:rPr lang="en-US" altLang="zh-CN"/>
              <a:t>-3</a:t>
            </a:r>
            <a:endParaRPr lang="en-US" altLang="zh-CN"/>
          </a:p>
        </p:txBody>
      </p:sp>
      <p:sp>
        <p:nvSpPr>
          <p:cNvPr id="36867" name="Rectangle 3"/>
          <p:cNvSpPr>
            <a:spLocks noGrp="1" noChangeArrowheads="1"/>
          </p:cNvSpPr>
          <p:nvPr>
            <p:ph type="body" idx="1"/>
          </p:nvPr>
        </p:nvSpPr>
        <p:spPr/>
        <p:txBody>
          <a:bodyPr>
            <a:normAutofit lnSpcReduction="10000"/>
          </a:bodyPr>
          <a:lstStyle/>
          <a:p>
            <a:pPr eaLnBrk="1" hangingPunct="1"/>
            <a:r>
              <a:rPr lang="en-US" altLang="zh-CN" dirty="0"/>
              <a:t>S: Certificate</a:t>
            </a:r>
            <a:endParaRPr lang="en-US" altLang="zh-CN" dirty="0"/>
          </a:p>
          <a:p>
            <a:pPr lvl="1" eaLnBrk="1" hangingPunct="1"/>
            <a:r>
              <a:rPr lang="en-US" altLang="zh-CN" dirty="0"/>
              <a:t>Server</a:t>
            </a:r>
            <a:r>
              <a:rPr lang="zh-CN" altLang="en-US" dirty="0"/>
              <a:t>证书链，从</a:t>
            </a:r>
            <a:r>
              <a:rPr lang="en-US" altLang="zh-CN" dirty="0"/>
              <a:t>Server</a:t>
            </a:r>
            <a:r>
              <a:rPr lang="zh-CN" altLang="en-US" dirty="0"/>
              <a:t>证书开始的完整链，不包含根证书</a:t>
            </a:r>
            <a:endParaRPr lang="zh-CN" altLang="en-US" dirty="0"/>
          </a:p>
          <a:p>
            <a:pPr lvl="1" eaLnBrk="1" hangingPunct="1"/>
            <a:r>
              <a:rPr lang="zh-CN" altLang="en-US" dirty="0"/>
              <a:t>含有</a:t>
            </a:r>
            <a:r>
              <a:rPr lang="en-US" altLang="zh-CN" dirty="0"/>
              <a:t>RSA</a:t>
            </a:r>
            <a:r>
              <a:rPr lang="zh-CN" altLang="en-US" dirty="0"/>
              <a:t>公钥</a:t>
            </a:r>
            <a:endParaRPr lang="zh-CN" altLang="en-US" dirty="0"/>
          </a:p>
          <a:p>
            <a:pPr lvl="2" eaLnBrk="1" hangingPunct="1"/>
            <a:r>
              <a:rPr lang="zh-CN" altLang="en-US" dirty="0"/>
              <a:t>最简单的协商过程</a:t>
            </a:r>
            <a:endParaRPr lang="en-US" altLang="zh-CN" dirty="0"/>
          </a:p>
          <a:p>
            <a:pPr lvl="2" eaLnBrk="1" hangingPunct="1"/>
            <a:endParaRPr lang="en-US" altLang="zh-CN" dirty="0"/>
          </a:p>
          <a:p>
            <a:pPr lvl="2" eaLnBrk="1" hangingPunct="1"/>
            <a:endParaRPr lang="en-US" altLang="zh-CN" dirty="0"/>
          </a:p>
          <a:p>
            <a:pPr lvl="2" eaLnBrk="1" hangingPunct="1"/>
            <a:endParaRPr lang="zh-CN" altLang="en-US" dirty="0"/>
          </a:p>
          <a:p>
            <a:pPr eaLnBrk="1" hangingPunct="1"/>
            <a:r>
              <a:rPr lang="en-US" altLang="zh-CN" dirty="0"/>
              <a:t>S: </a:t>
            </a:r>
            <a:r>
              <a:rPr lang="en-US" altLang="zh-CN" dirty="0" err="1"/>
              <a:t>ServerHelloDone</a:t>
            </a:r>
            <a:endParaRPr lang="en-US" altLang="zh-CN" dirty="0"/>
          </a:p>
          <a:p>
            <a:pPr lvl="1"/>
            <a:r>
              <a:rPr lang="zh-CN" altLang="en-US" dirty="0"/>
              <a:t>表明</a:t>
            </a:r>
            <a:r>
              <a:rPr lang="en-US" altLang="zh-CN" dirty="0" err="1"/>
              <a:t>ServerHello</a:t>
            </a:r>
            <a:r>
              <a:rPr lang="en-US" altLang="zh-CN" dirty="0"/>
              <a:t> </a:t>
            </a:r>
            <a:r>
              <a:rPr lang="zh-CN" altLang="en-US" dirty="0"/>
              <a:t>结束，等待</a:t>
            </a:r>
            <a:r>
              <a:rPr lang="en-US" altLang="zh-CN" dirty="0"/>
              <a:t>client</a:t>
            </a:r>
            <a:r>
              <a:rPr lang="zh-CN" altLang="en-US" dirty="0"/>
              <a:t>回应</a:t>
            </a:r>
            <a:endParaRPr lang="en-US" altLang="zh-CN" dirty="0"/>
          </a:p>
        </p:txBody>
      </p:sp>
      <p:pic>
        <p:nvPicPr>
          <p:cNvPr id="3686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1600" y="3717032"/>
            <a:ext cx="6557353" cy="881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038" y="5907123"/>
            <a:ext cx="4524593" cy="308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a:t>简单过程</a:t>
            </a:r>
            <a:r>
              <a:rPr lang="en-US" altLang="zh-CN"/>
              <a:t>-4-RSA</a:t>
            </a:r>
            <a:endParaRPr lang="en-US" altLang="zh-CN"/>
          </a:p>
        </p:txBody>
      </p:sp>
      <p:sp>
        <p:nvSpPr>
          <p:cNvPr id="37891" name="Rectangle 3"/>
          <p:cNvSpPr>
            <a:spLocks noGrp="1" noChangeArrowheads="1"/>
          </p:cNvSpPr>
          <p:nvPr>
            <p:ph type="body" idx="1"/>
          </p:nvPr>
        </p:nvSpPr>
        <p:spPr/>
        <p:txBody>
          <a:bodyPr/>
          <a:lstStyle/>
          <a:p>
            <a:pPr eaLnBrk="1" hangingPunct="1"/>
            <a:r>
              <a:rPr lang="en-US" altLang="zh-CN" sz="2600" dirty="0"/>
              <a:t>C: </a:t>
            </a:r>
            <a:r>
              <a:rPr lang="en-US" altLang="zh-CN" sz="2600" dirty="0" err="1"/>
              <a:t>ClientKeyExchange</a:t>
            </a:r>
            <a:endParaRPr lang="en-US" altLang="zh-CN" sz="2600" dirty="0"/>
          </a:p>
          <a:p>
            <a:pPr lvl="1" eaLnBrk="1" hangingPunct="1"/>
            <a:r>
              <a:rPr lang="zh-CN" altLang="en-US" sz="2200" dirty="0"/>
              <a:t>根据</a:t>
            </a:r>
            <a:r>
              <a:rPr lang="en-US" altLang="zh-CN" sz="2200" dirty="0" err="1"/>
              <a:t>SeverHello</a:t>
            </a:r>
            <a:r>
              <a:rPr lang="zh-CN" altLang="en-US" sz="2200" dirty="0"/>
              <a:t>选定的密钥协商算法</a:t>
            </a:r>
            <a:endParaRPr lang="en-US" altLang="zh-CN" sz="2200" dirty="0"/>
          </a:p>
          <a:p>
            <a:pPr lvl="1" eaLnBrk="1" hangingPunct="1"/>
            <a:r>
              <a:rPr lang="zh-CN" altLang="en-US" sz="2200" dirty="0"/>
              <a:t>生成并回复</a:t>
            </a:r>
            <a:r>
              <a:rPr lang="en-US" altLang="zh-CN" sz="2200" dirty="0"/>
              <a:t>48</a:t>
            </a:r>
            <a:r>
              <a:rPr lang="zh-CN" altLang="en-US" sz="2200" dirty="0"/>
              <a:t>字节</a:t>
            </a:r>
            <a:r>
              <a:rPr lang="en-US" altLang="zh-CN" sz="2200" dirty="0" err="1"/>
              <a:t>PreMasterSecret</a:t>
            </a:r>
            <a:endParaRPr lang="zh-CN" altLang="en-US" sz="2200" dirty="0"/>
          </a:p>
          <a:p>
            <a:pPr lvl="2"/>
            <a:r>
              <a:rPr lang="zh-CN" altLang="en-US" sz="2100" dirty="0"/>
              <a:t>用</a:t>
            </a:r>
            <a:r>
              <a:rPr lang="en-US" altLang="zh-CN" sz="2100" dirty="0"/>
              <a:t>Server</a:t>
            </a:r>
            <a:r>
              <a:rPr lang="zh-CN" altLang="en-US" sz="2100" dirty="0"/>
              <a:t>证书公钥加密（验证</a:t>
            </a:r>
            <a:r>
              <a:rPr lang="en-US" altLang="zh-CN" sz="2100" dirty="0"/>
              <a:t>Server</a:t>
            </a:r>
            <a:r>
              <a:rPr lang="zh-CN" altLang="en-US" sz="2100" dirty="0"/>
              <a:t>证书有效后）</a:t>
            </a:r>
            <a:endParaRPr lang="zh-CN" altLang="en-US" sz="2100" dirty="0"/>
          </a:p>
        </p:txBody>
      </p:sp>
      <p:pic>
        <p:nvPicPr>
          <p:cNvPr id="37892"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39952" y="269900"/>
            <a:ext cx="4952609" cy="1043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pic>
        <p:nvPicPr>
          <p:cNvPr id="3" name="图片 2"/>
          <p:cNvPicPr>
            <a:picLocks noChangeAspect="1"/>
          </p:cNvPicPr>
          <p:nvPr/>
        </p:nvPicPr>
        <p:blipFill>
          <a:blip r:embed="rId2"/>
          <a:stretch>
            <a:fillRect/>
          </a:stretch>
        </p:blipFill>
        <p:spPr>
          <a:xfrm>
            <a:off x="1187624" y="3501008"/>
            <a:ext cx="5407080" cy="3312368"/>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a:t>共享</a:t>
            </a:r>
            <a:r>
              <a:rPr lang="en-US" altLang="zh-CN"/>
              <a:t>premaster secret</a:t>
            </a:r>
            <a:endParaRPr lang="en-US" altLang="zh-CN"/>
          </a:p>
        </p:txBody>
      </p:sp>
      <p:sp>
        <p:nvSpPr>
          <p:cNvPr id="38915" name="Rectangle 3"/>
          <p:cNvSpPr>
            <a:spLocks noGrp="1" noChangeArrowheads="1"/>
          </p:cNvSpPr>
          <p:nvPr>
            <p:ph type="body" idx="1"/>
          </p:nvPr>
        </p:nvSpPr>
        <p:spPr/>
        <p:txBody>
          <a:bodyPr/>
          <a:lstStyle/>
          <a:p>
            <a:pPr eaLnBrk="1" hangingPunct="1"/>
            <a:r>
              <a:rPr lang="en-US" altLang="zh-CN" dirty="0"/>
              <a:t>Client</a:t>
            </a:r>
            <a:r>
              <a:rPr lang="zh-CN" altLang="en-US" dirty="0"/>
              <a:t>和</a:t>
            </a:r>
            <a:r>
              <a:rPr lang="en-US" altLang="zh-CN" dirty="0"/>
              <a:t>Server</a:t>
            </a:r>
            <a:r>
              <a:rPr lang="zh-CN" altLang="en-US" dirty="0"/>
              <a:t>共享了如下信息</a:t>
            </a:r>
            <a:endParaRPr lang="zh-CN" altLang="en-US" dirty="0"/>
          </a:p>
          <a:p>
            <a:pPr lvl="1" eaLnBrk="1" hangingPunct="1"/>
            <a:r>
              <a:rPr lang="en-US" altLang="zh-CN" dirty="0"/>
              <a:t>32</a:t>
            </a:r>
            <a:r>
              <a:rPr lang="zh-CN" altLang="en-US" dirty="0"/>
              <a:t>字节</a:t>
            </a:r>
            <a:r>
              <a:rPr lang="en-US" altLang="zh-CN" dirty="0" err="1"/>
              <a:t>Client.random</a:t>
            </a:r>
            <a:r>
              <a:rPr lang="en-US" altLang="zh-CN" dirty="0"/>
              <a:t>  </a:t>
            </a:r>
            <a:r>
              <a:rPr lang="zh-CN" altLang="en-US" dirty="0"/>
              <a:t>（</a:t>
            </a:r>
            <a:r>
              <a:rPr lang="en-US" altLang="zh-CN" dirty="0" err="1"/>
              <a:t>ClientHello</a:t>
            </a:r>
            <a:r>
              <a:rPr lang="zh-CN" altLang="en-US" dirty="0"/>
              <a:t>）</a:t>
            </a:r>
            <a:endParaRPr lang="en-US" altLang="zh-CN" dirty="0"/>
          </a:p>
          <a:p>
            <a:pPr lvl="1"/>
            <a:r>
              <a:rPr lang="en-US" altLang="zh-CN" dirty="0"/>
              <a:t>32</a:t>
            </a:r>
            <a:r>
              <a:rPr lang="zh-CN" altLang="en-US" dirty="0"/>
              <a:t>字节</a:t>
            </a:r>
            <a:r>
              <a:rPr lang="en-US" altLang="zh-CN" dirty="0" err="1"/>
              <a:t>Server.random</a:t>
            </a:r>
            <a:r>
              <a:rPr lang="en-US" altLang="zh-CN" dirty="0"/>
              <a:t> </a:t>
            </a:r>
            <a:r>
              <a:rPr lang="zh-CN" altLang="en-US" dirty="0"/>
              <a:t>（</a:t>
            </a:r>
            <a:r>
              <a:rPr lang="en-US" altLang="zh-CN" dirty="0" err="1"/>
              <a:t>ServerHello</a:t>
            </a:r>
            <a:r>
              <a:rPr lang="zh-CN" altLang="en-US" dirty="0"/>
              <a:t>）</a:t>
            </a:r>
            <a:endParaRPr lang="en-US" altLang="zh-CN" dirty="0"/>
          </a:p>
          <a:p>
            <a:pPr lvl="1" eaLnBrk="1" hangingPunct="1"/>
            <a:r>
              <a:rPr lang="en-US" altLang="zh-CN" dirty="0"/>
              <a:t>48</a:t>
            </a:r>
            <a:r>
              <a:rPr lang="zh-CN" altLang="en-US" dirty="0"/>
              <a:t>字节</a:t>
            </a:r>
            <a:r>
              <a:rPr lang="en-US" altLang="zh-CN" dirty="0"/>
              <a:t>Premaster secret</a:t>
            </a:r>
            <a:r>
              <a:rPr lang="zh-CN" altLang="en-US" dirty="0"/>
              <a:t>（秘密）</a:t>
            </a:r>
            <a:endParaRPr lang="zh-CN" altLang="en-US" dirty="0"/>
          </a:p>
          <a:p>
            <a:pPr lvl="2" eaLnBrk="1" hangingPunct="1"/>
            <a:r>
              <a:rPr lang="zh-CN" altLang="en-US" dirty="0"/>
              <a:t>假定</a:t>
            </a:r>
            <a:r>
              <a:rPr lang="en-US" altLang="zh-CN" dirty="0"/>
              <a:t>Server</a:t>
            </a:r>
            <a:r>
              <a:rPr lang="zh-CN" altLang="en-US" dirty="0"/>
              <a:t>拥有私钥进行解密</a:t>
            </a:r>
            <a:endParaRPr lang="zh-CN" altLang="en-US" dirty="0"/>
          </a:p>
          <a:p>
            <a:pPr lvl="2" eaLnBrk="1" hangingPunct="1"/>
            <a:r>
              <a:rPr lang="zh-CN" altLang="en-US" dirty="0"/>
              <a:t>在使用</a:t>
            </a:r>
            <a:r>
              <a:rPr lang="en-US" altLang="zh-CN" dirty="0"/>
              <a:t>RSA</a:t>
            </a:r>
            <a:r>
              <a:rPr lang="zh-CN" altLang="en-US" dirty="0"/>
              <a:t>算法时，</a:t>
            </a:r>
            <a:r>
              <a:rPr lang="en-US" altLang="zh-CN" dirty="0"/>
              <a:t>Premaster secret</a:t>
            </a:r>
            <a:r>
              <a:rPr lang="zh-CN" altLang="en-US" dirty="0"/>
              <a:t>是</a:t>
            </a:r>
            <a:r>
              <a:rPr lang="en-US" altLang="zh-CN" dirty="0"/>
              <a:t>48</a:t>
            </a:r>
            <a:r>
              <a:rPr lang="zh-CN" altLang="en-US" dirty="0"/>
              <a:t>字节</a:t>
            </a:r>
            <a:endParaRPr lang="zh-CN" altLang="en-US" dirty="0"/>
          </a:p>
          <a:p>
            <a:pPr lvl="2" eaLnBrk="1" hangingPunct="1"/>
            <a:r>
              <a:rPr lang="en-US" altLang="zh-CN" dirty="0"/>
              <a:t>DH</a:t>
            </a:r>
            <a:r>
              <a:rPr lang="zh-CN" altLang="en-US" dirty="0"/>
              <a:t>算法时，不是</a:t>
            </a:r>
            <a:r>
              <a:rPr lang="en-US" altLang="zh-CN" dirty="0"/>
              <a:t>48</a:t>
            </a:r>
            <a:r>
              <a:rPr lang="zh-CN" altLang="en-US" dirty="0"/>
              <a:t>字节</a:t>
            </a:r>
            <a:endParaRPr lang="zh-CN" altLang="en-US" dirty="0"/>
          </a:p>
        </p:txBody>
      </p:sp>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a:t>产生</a:t>
            </a:r>
            <a:r>
              <a:rPr lang="en-US" altLang="zh-CN"/>
              <a:t>Master Secret</a:t>
            </a:r>
            <a:endParaRPr lang="en-US" altLang="zh-CN"/>
          </a:p>
        </p:txBody>
      </p:sp>
      <p:sp>
        <p:nvSpPr>
          <p:cNvPr id="39939" name="Rectangle 3"/>
          <p:cNvSpPr>
            <a:spLocks noGrp="1" noChangeArrowheads="1"/>
          </p:cNvSpPr>
          <p:nvPr>
            <p:ph type="body" idx="1"/>
          </p:nvPr>
        </p:nvSpPr>
        <p:spPr/>
        <p:txBody>
          <a:bodyPr/>
          <a:lstStyle/>
          <a:p>
            <a:pPr eaLnBrk="1" hangingPunct="1"/>
            <a:r>
              <a:rPr lang="zh-CN" altLang="en-US" dirty="0"/>
              <a:t>先基于</a:t>
            </a:r>
            <a:r>
              <a:rPr lang="en-US" altLang="zh-CN" dirty="0"/>
              <a:t>premaster secret</a:t>
            </a:r>
            <a:r>
              <a:rPr lang="zh-CN" altLang="en-US" dirty="0"/>
              <a:t>产生</a:t>
            </a:r>
            <a:r>
              <a:rPr lang="en-US" altLang="zh-CN" dirty="0"/>
              <a:t>48</a:t>
            </a:r>
            <a:r>
              <a:rPr lang="zh-CN" altLang="en-US" dirty="0"/>
              <a:t>字节的</a:t>
            </a:r>
            <a:r>
              <a:rPr lang="en-US" altLang="zh-CN" dirty="0"/>
              <a:t>master secret</a:t>
            </a:r>
            <a:endParaRPr lang="en-US" altLang="zh-CN" dirty="0"/>
          </a:p>
          <a:p>
            <a:pPr lvl="1" eaLnBrk="1" hangingPunct="1"/>
            <a:r>
              <a:rPr lang="zh-CN" altLang="en-US" dirty="0"/>
              <a:t>双方掌握相同的</a:t>
            </a:r>
            <a:r>
              <a:rPr lang="en-US" altLang="zh-CN" dirty="0"/>
              <a:t>master secret</a:t>
            </a:r>
            <a:r>
              <a:rPr lang="zh-CN" altLang="en-US" dirty="0"/>
              <a:t>，如下</a:t>
            </a:r>
            <a:endParaRPr lang="zh-CN" altLang="en-US" dirty="0"/>
          </a:p>
          <a:p>
            <a:pPr lvl="2" eaLnBrk="1" hangingPunct="1"/>
            <a:r>
              <a:rPr lang="zh-CN" altLang="en-US" dirty="0"/>
              <a:t>具体的</a:t>
            </a:r>
            <a:r>
              <a:rPr lang="en-US" altLang="zh-CN" dirty="0"/>
              <a:t>PRF()</a:t>
            </a:r>
            <a:r>
              <a:rPr lang="zh-CN" altLang="en-US" dirty="0"/>
              <a:t>算法，参考</a:t>
            </a:r>
            <a:r>
              <a:rPr lang="en-US" altLang="zh-CN" dirty="0"/>
              <a:t>RFC</a:t>
            </a:r>
            <a:r>
              <a:rPr lang="zh-CN" altLang="en-US" dirty="0"/>
              <a:t>标准</a:t>
            </a:r>
            <a:endParaRPr lang="en-US" altLang="zh-CN" dirty="0"/>
          </a:p>
          <a:p>
            <a:pPr lvl="2" eaLnBrk="1" hangingPunct="1"/>
            <a:r>
              <a:rPr lang="zh-CN" altLang="en-US" dirty="0"/>
              <a:t>双方独立地进行计算</a:t>
            </a:r>
            <a:endParaRPr lang="zh-CN" altLang="en-US" dirty="0"/>
          </a:p>
        </p:txBody>
      </p:sp>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pic>
        <p:nvPicPr>
          <p:cNvPr id="4" name="图片 3"/>
          <p:cNvPicPr>
            <a:picLocks noChangeAspect="1"/>
          </p:cNvPicPr>
          <p:nvPr/>
        </p:nvPicPr>
        <p:blipFill>
          <a:blip r:embed="rId1"/>
          <a:stretch>
            <a:fillRect/>
          </a:stretch>
        </p:blipFill>
        <p:spPr>
          <a:xfrm>
            <a:off x="86866" y="4509120"/>
            <a:ext cx="8949630" cy="1000253"/>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a:t>产生各种所需的密钥</a:t>
            </a:r>
            <a:r>
              <a:rPr lang="en-US" altLang="zh-CN"/>
              <a:t>/IV/Secret</a:t>
            </a:r>
            <a:r>
              <a:rPr lang="zh-CN" altLang="en-US"/>
              <a:t>等</a:t>
            </a:r>
            <a:endParaRPr lang="zh-CN" altLang="en-US"/>
          </a:p>
        </p:txBody>
      </p:sp>
      <p:sp>
        <p:nvSpPr>
          <p:cNvPr id="40963" name="Rectangle 3"/>
          <p:cNvSpPr>
            <a:spLocks noGrp="1" noChangeArrowheads="1"/>
          </p:cNvSpPr>
          <p:nvPr>
            <p:ph type="body" idx="1"/>
          </p:nvPr>
        </p:nvSpPr>
        <p:spPr/>
        <p:txBody>
          <a:bodyPr/>
          <a:lstStyle/>
          <a:p>
            <a:pPr eaLnBrk="1" hangingPunct="1"/>
            <a:r>
              <a:rPr lang="zh-CN" altLang="en-US" sz="2600" dirty="0"/>
              <a:t>基于</a:t>
            </a:r>
            <a:r>
              <a:rPr lang="en-US" altLang="zh-CN" sz="2600" dirty="0"/>
              <a:t>48</a:t>
            </a:r>
            <a:r>
              <a:rPr lang="zh-CN" altLang="en-US" sz="2600" dirty="0"/>
              <a:t>字节</a:t>
            </a:r>
            <a:r>
              <a:rPr lang="en-US" altLang="zh-CN" sz="2600" dirty="0"/>
              <a:t>master secret</a:t>
            </a:r>
            <a:r>
              <a:rPr lang="zh-CN" altLang="en-US" sz="2600" dirty="0"/>
              <a:t>、</a:t>
            </a:r>
            <a:r>
              <a:rPr lang="en-US" altLang="zh-CN" sz="2600" dirty="0"/>
              <a:t>32</a:t>
            </a:r>
            <a:r>
              <a:rPr lang="zh-CN" altLang="en-US" sz="2600" dirty="0"/>
              <a:t>字节</a:t>
            </a:r>
            <a:r>
              <a:rPr lang="en-US" altLang="zh-CN" sz="2600" dirty="0" err="1"/>
              <a:t>Client.random</a:t>
            </a:r>
            <a:r>
              <a:rPr lang="zh-CN" altLang="en-US" sz="2600" dirty="0"/>
              <a:t>和</a:t>
            </a:r>
            <a:r>
              <a:rPr lang="en-US" altLang="zh-CN" sz="2600" dirty="0"/>
              <a:t>32</a:t>
            </a:r>
            <a:r>
              <a:rPr lang="zh-CN" altLang="en-US" sz="2600" dirty="0"/>
              <a:t>字节</a:t>
            </a:r>
            <a:r>
              <a:rPr lang="en-US" altLang="zh-CN" sz="2600" dirty="0" err="1"/>
              <a:t>Server.random</a:t>
            </a:r>
            <a:endParaRPr lang="en-US" altLang="zh-CN" sz="2600" dirty="0"/>
          </a:p>
          <a:p>
            <a:pPr lvl="1" eaLnBrk="1" hangingPunct="1"/>
            <a:r>
              <a:rPr lang="zh-CN" altLang="en-US" sz="2200" dirty="0"/>
              <a:t>产生随机数，如下；</a:t>
            </a:r>
            <a:endParaRPr lang="zh-CN" altLang="en-US" sz="2200" dirty="0"/>
          </a:p>
          <a:p>
            <a:pPr lvl="1" eaLnBrk="1" hangingPunct="1"/>
            <a:r>
              <a:rPr lang="zh-CN" altLang="en-US" sz="2200" dirty="0"/>
              <a:t>按顺序作为各种所需的密钥</a:t>
            </a:r>
            <a:r>
              <a:rPr lang="en-US" altLang="zh-CN" sz="2200" dirty="0"/>
              <a:t>/IV/Secret</a:t>
            </a:r>
            <a:r>
              <a:rPr lang="zh-CN" altLang="en-US" sz="2200" dirty="0"/>
              <a:t>等</a:t>
            </a:r>
            <a:endParaRPr lang="zh-CN" altLang="en-US" sz="2200" dirty="0"/>
          </a:p>
        </p:txBody>
      </p:sp>
      <p:pic>
        <p:nvPicPr>
          <p:cNvPr id="4096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0423" y="3645024"/>
            <a:ext cx="7848872" cy="2962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a:t>简单过程</a:t>
            </a:r>
            <a:r>
              <a:rPr lang="en-US" altLang="zh-CN"/>
              <a:t>-5</a:t>
            </a:r>
            <a:endParaRPr lang="en-US" altLang="zh-CN"/>
          </a:p>
        </p:txBody>
      </p:sp>
      <p:sp>
        <p:nvSpPr>
          <p:cNvPr id="41987" name="Rectangle 3"/>
          <p:cNvSpPr>
            <a:spLocks noGrp="1" noChangeArrowheads="1"/>
          </p:cNvSpPr>
          <p:nvPr>
            <p:ph type="body" idx="1"/>
          </p:nvPr>
        </p:nvSpPr>
        <p:spPr>
          <a:xfrm>
            <a:off x="425059" y="1700808"/>
            <a:ext cx="7543800" cy="4131733"/>
          </a:xfrm>
        </p:spPr>
        <p:txBody>
          <a:bodyPr>
            <a:normAutofit/>
          </a:bodyPr>
          <a:lstStyle/>
          <a:p>
            <a:pPr eaLnBrk="1" hangingPunct="1"/>
            <a:r>
              <a:rPr lang="en-US" altLang="zh-CN" sz="2000" dirty="0"/>
              <a:t>C: </a:t>
            </a:r>
            <a:r>
              <a:rPr lang="en-US" altLang="zh-CN" sz="2000" dirty="0" err="1"/>
              <a:t>ChangeCipherSpec</a:t>
            </a:r>
            <a:r>
              <a:rPr lang="zh-CN" altLang="en-US" sz="2000" dirty="0"/>
              <a:t>（不是 </a:t>
            </a:r>
            <a:r>
              <a:rPr lang="en-US" altLang="zh-CN" sz="2000" dirty="0"/>
              <a:t>Handshake </a:t>
            </a:r>
            <a:r>
              <a:rPr lang="zh-CN" altLang="en-US" sz="2000" dirty="0"/>
              <a:t>消息）</a:t>
            </a:r>
            <a:endParaRPr lang="en-US" altLang="zh-CN" sz="2000" dirty="0"/>
          </a:p>
          <a:p>
            <a:pPr lvl="1" eaLnBrk="1" hangingPunct="1"/>
            <a:r>
              <a:rPr lang="zh-CN" altLang="en-US" sz="1800" dirty="0"/>
              <a:t>通知</a:t>
            </a:r>
            <a:r>
              <a:rPr lang="en-US" altLang="zh-CN" sz="1800" dirty="0"/>
              <a:t>Server</a:t>
            </a:r>
            <a:r>
              <a:rPr lang="zh-CN" altLang="en-US" sz="1800" dirty="0"/>
              <a:t>启用协商好的算法</a:t>
            </a:r>
            <a:endParaRPr lang="zh-CN" altLang="en-US" sz="1800" dirty="0"/>
          </a:p>
          <a:p>
            <a:pPr lvl="1" eaLnBrk="1" hangingPunct="1"/>
            <a:r>
              <a:rPr lang="en-US" altLang="zh-CN" sz="1800" dirty="0"/>
              <a:t>Client</a:t>
            </a:r>
            <a:r>
              <a:rPr lang="zh-CN" altLang="en-US" sz="1800" dirty="0"/>
              <a:t>切换</a:t>
            </a:r>
            <a:r>
              <a:rPr lang="en-US" altLang="zh-CN" sz="1800" dirty="0"/>
              <a:t>Write State</a:t>
            </a:r>
            <a:endParaRPr lang="en-US" altLang="zh-CN" sz="1800" dirty="0"/>
          </a:p>
          <a:p>
            <a:pPr lvl="1" eaLnBrk="1" hangingPunct="1"/>
            <a:r>
              <a:rPr lang="en-US" altLang="zh-CN" sz="1800" dirty="0"/>
              <a:t>Server</a:t>
            </a:r>
            <a:r>
              <a:rPr lang="zh-CN" altLang="en-US" sz="1800" dirty="0"/>
              <a:t>切换</a:t>
            </a:r>
            <a:r>
              <a:rPr lang="en-US" altLang="zh-CN" sz="1800" dirty="0"/>
              <a:t>Read State</a:t>
            </a:r>
            <a:endParaRPr lang="en-US" altLang="zh-CN" sz="1800" dirty="0"/>
          </a:p>
          <a:p>
            <a:pPr eaLnBrk="1" hangingPunct="1"/>
            <a:r>
              <a:rPr lang="en-US" altLang="zh-CN" sz="2000" dirty="0"/>
              <a:t>C: </a:t>
            </a:r>
            <a:r>
              <a:rPr lang="en-US" altLang="zh-CN" sz="2000" dirty="0" smtClean="0"/>
              <a:t>Finished</a:t>
            </a:r>
            <a:r>
              <a:rPr lang="zh-CN" altLang="en-US" sz="2000" dirty="0" smtClean="0"/>
              <a:t>，</a:t>
            </a:r>
            <a:r>
              <a:rPr lang="zh-CN" altLang="en-US" sz="1800" dirty="0" smtClean="0"/>
              <a:t>数据</a:t>
            </a:r>
            <a:r>
              <a:rPr lang="zh-CN" altLang="en-US" sz="1800" dirty="0"/>
              <a:t>信息被保护的第一个消息</a:t>
            </a:r>
            <a:endParaRPr lang="en-US" altLang="zh-CN" sz="1800" dirty="0"/>
          </a:p>
          <a:p>
            <a:pPr lvl="2" eaLnBrk="1" hangingPunct="1"/>
            <a:r>
              <a:rPr lang="en-US" altLang="zh-CN" sz="1800" dirty="0" err="1"/>
              <a:t>handshake_messages</a:t>
            </a:r>
            <a:r>
              <a:rPr lang="zh-CN" altLang="en-US" sz="1800" dirty="0"/>
              <a:t>是</a:t>
            </a:r>
            <a:r>
              <a:rPr lang="en-US" altLang="zh-CN" sz="1800" dirty="0"/>
              <a:t>handshake</a:t>
            </a:r>
            <a:r>
              <a:rPr lang="zh-CN" altLang="en-US" sz="1800" dirty="0"/>
              <a:t>过程中由</a:t>
            </a:r>
            <a:r>
              <a:rPr lang="en-US" altLang="zh-CN" sz="1800" dirty="0"/>
              <a:t>Client</a:t>
            </a:r>
            <a:r>
              <a:rPr lang="zh-CN" altLang="en-US" sz="1800" dirty="0"/>
              <a:t>发起的所有信息，不包含</a:t>
            </a:r>
            <a:r>
              <a:rPr lang="en-US" altLang="zh-CN" sz="1800" dirty="0"/>
              <a:t>Hello</a:t>
            </a:r>
            <a:r>
              <a:rPr lang="zh-CN" altLang="en-US" sz="1800" dirty="0" smtClean="0"/>
              <a:t>消息</a:t>
            </a:r>
            <a:endParaRPr lang="en-US" altLang="zh-CN" sz="1800" dirty="0" smtClean="0"/>
          </a:p>
          <a:p>
            <a:pPr lvl="2" eaLnBrk="1" hangingPunct="1"/>
            <a:r>
              <a:rPr lang="en-US" altLang="zh-CN" sz="1800" dirty="0" err="1" smtClean="0"/>
              <a:t>finished_label</a:t>
            </a:r>
            <a:r>
              <a:rPr lang="en-US" altLang="zh-CN" sz="1800" dirty="0" smtClean="0"/>
              <a:t>: client finished ( server finished for server)</a:t>
            </a:r>
            <a:endParaRPr lang="en-US" altLang="zh-CN" sz="1800" dirty="0" smtClean="0"/>
          </a:p>
          <a:p>
            <a:pPr lvl="2" eaLnBrk="1" hangingPunct="1"/>
            <a:r>
              <a:rPr lang="en-US" altLang="zh-CN" sz="1800" dirty="0" err="1" smtClean="0"/>
              <a:t>Verify_data_length</a:t>
            </a:r>
            <a:r>
              <a:rPr lang="en-US" altLang="zh-CN" sz="1800" dirty="0" smtClean="0"/>
              <a:t>: </a:t>
            </a:r>
            <a:r>
              <a:rPr lang="zh-CN" altLang="en-US" sz="1800" dirty="0" smtClean="0"/>
              <a:t>算法套件没有指定时，默认</a:t>
            </a:r>
            <a:r>
              <a:rPr lang="en-US" altLang="zh-CN" sz="1800" dirty="0" smtClean="0"/>
              <a:t>12</a:t>
            </a:r>
            <a:endParaRPr lang="en-US" altLang="zh-CN" sz="1800" dirty="0" smtClean="0"/>
          </a:p>
        </p:txBody>
      </p:sp>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pic>
        <p:nvPicPr>
          <p:cNvPr id="3" name="图片 2"/>
          <p:cNvPicPr>
            <a:picLocks noChangeAspect="1"/>
          </p:cNvPicPr>
          <p:nvPr/>
        </p:nvPicPr>
        <p:blipFill>
          <a:blip r:embed="rId1"/>
          <a:stretch>
            <a:fillRect/>
          </a:stretch>
        </p:blipFill>
        <p:spPr>
          <a:xfrm>
            <a:off x="323528" y="5015830"/>
            <a:ext cx="6858000" cy="933450"/>
          </a:xfrm>
          <a:prstGeom prst="rect">
            <a:avLst/>
          </a:prstGeom>
        </p:spPr>
      </p:pic>
      <p:pic>
        <p:nvPicPr>
          <p:cNvPr id="4" name="图片 3"/>
          <p:cNvPicPr>
            <a:picLocks noChangeAspect="1"/>
          </p:cNvPicPr>
          <p:nvPr/>
        </p:nvPicPr>
        <p:blipFill>
          <a:blip r:embed="rId2"/>
          <a:stretch>
            <a:fillRect/>
          </a:stretch>
        </p:blipFill>
        <p:spPr>
          <a:xfrm>
            <a:off x="323528" y="5949280"/>
            <a:ext cx="8640960" cy="861634"/>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a:t>简单过程</a:t>
            </a:r>
            <a:r>
              <a:rPr lang="en-US" altLang="zh-CN"/>
              <a:t>-6</a:t>
            </a:r>
            <a:endParaRPr lang="en-US" altLang="zh-CN"/>
          </a:p>
        </p:txBody>
      </p:sp>
      <p:sp>
        <p:nvSpPr>
          <p:cNvPr id="43011" name="Rectangle 3"/>
          <p:cNvSpPr>
            <a:spLocks noGrp="1" noChangeArrowheads="1"/>
          </p:cNvSpPr>
          <p:nvPr>
            <p:ph type="body" idx="1"/>
          </p:nvPr>
        </p:nvSpPr>
        <p:spPr/>
        <p:txBody>
          <a:bodyPr/>
          <a:lstStyle/>
          <a:p>
            <a:r>
              <a:rPr lang="en-US" altLang="zh-CN" dirty="0"/>
              <a:t>S: </a:t>
            </a:r>
            <a:r>
              <a:rPr lang="en-US" altLang="zh-CN" dirty="0" err="1"/>
              <a:t>ChangeCipherSpec</a:t>
            </a:r>
            <a:r>
              <a:rPr lang="zh-CN" altLang="en-US" dirty="0"/>
              <a:t>（不是 </a:t>
            </a:r>
            <a:r>
              <a:rPr lang="en-US" altLang="zh-CN" dirty="0"/>
              <a:t>Handshake </a:t>
            </a:r>
            <a:r>
              <a:rPr lang="zh-CN" altLang="en-US" dirty="0"/>
              <a:t>消息）</a:t>
            </a:r>
            <a:endParaRPr lang="en-US" altLang="zh-CN" dirty="0"/>
          </a:p>
          <a:p>
            <a:pPr lvl="1" eaLnBrk="1" hangingPunct="1"/>
            <a:r>
              <a:rPr lang="zh-CN" altLang="en-US" sz="2200" dirty="0"/>
              <a:t>通知</a:t>
            </a:r>
            <a:r>
              <a:rPr lang="en-US" altLang="zh-CN" sz="2200" dirty="0"/>
              <a:t>Client</a:t>
            </a:r>
            <a:r>
              <a:rPr lang="zh-CN" altLang="en-US" sz="2200" dirty="0"/>
              <a:t>启用协商好的算法</a:t>
            </a:r>
            <a:endParaRPr lang="zh-CN" altLang="en-US" sz="2200" dirty="0"/>
          </a:p>
          <a:p>
            <a:pPr lvl="1" eaLnBrk="1" hangingPunct="1"/>
            <a:r>
              <a:rPr lang="en-US" altLang="zh-CN" sz="2200" dirty="0"/>
              <a:t>Server</a:t>
            </a:r>
            <a:r>
              <a:rPr lang="zh-CN" altLang="en-US" sz="2200" dirty="0"/>
              <a:t>切换</a:t>
            </a:r>
            <a:r>
              <a:rPr lang="en-US" altLang="zh-CN" sz="2200" dirty="0"/>
              <a:t>Write State</a:t>
            </a:r>
            <a:endParaRPr lang="en-US" altLang="zh-CN" sz="2200" dirty="0"/>
          </a:p>
          <a:p>
            <a:pPr lvl="1" eaLnBrk="1" hangingPunct="1"/>
            <a:r>
              <a:rPr lang="en-US" altLang="zh-CN" sz="2200" dirty="0"/>
              <a:t>Client</a:t>
            </a:r>
            <a:r>
              <a:rPr lang="zh-CN" altLang="en-US" sz="2200" dirty="0"/>
              <a:t>切换</a:t>
            </a:r>
            <a:r>
              <a:rPr lang="en-US" altLang="zh-CN" sz="2200" dirty="0"/>
              <a:t>Read State</a:t>
            </a:r>
            <a:endParaRPr lang="en-US" altLang="zh-CN" dirty="0"/>
          </a:p>
          <a:p>
            <a:pPr eaLnBrk="1" hangingPunct="1"/>
            <a:r>
              <a:rPr lang="en-US" altLang="zh-CN" dirty="0"/>
              <a:t>S: Finished</a:t>
            </a:r>
            <a:endParaRPr lang="en-US" altLang="zh-CN" dirty="0"/>
          </a:p>
          <a:p>
            <a:pPr lvl="1" eaLnBrk="1" hangingPunct="1"/>
            <a:r>
              <a:rPr lang="zh-CN" altLang="en-US" dirty="0"/>
              <a:t>与</a:t>
            </a:r>
            <a:r>
              <a:rPr lang="en-US" altLang="zh-CN" dirty="0"/>
              <a:t>Client</a:t>
            </a:r>
            <a:r>
              <a:rPr lang="zh-CN" altLang="en-US" dirty="0"/>
              <a:t>端类似，使用</a:t>
            </a:r>
            <a:r>
              <a:rPr lang="zh-CN" altLang="en-US" dirty="0">
                <a:latin typeface="Arial" panose="020B0604020202090204" pitchFamily="34" charset="0"/>
              </a:rPr>
              <a:t>“</a:t>
            </a:r>
            <a:r>
              <a:rPr lang="en-US" altLang="zh-CN" dirty="0"/>
              <a:t>server finished</a:t>
            </a:r>
            <a:r>
              <a:rPr lang="en-US" altLang="zh-CN" dirty="0">
                <a:latin typeface="Arial" panose="020B0604020202090204" pitchFamily="34" charset="0"/>
              </a:rPr>
              <a:t>”</a:t>
            </a:r>
            <a:endParaRPr lang="en-US" altLang="zh-CN" dirty="0"/>
          </a:p>
        </p:txBody>
      </p:sp>
      <p:sp>
        <p:nvSpPr>
          <p:cNvPr id="3" name="灯片编号占位符 2"/>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pic>
        <p:nvPicPr>
          <p:cNvPr id="7" name="图片 6"/>
          <p:cNvPicPr>
            <a:picLocks noChangeAspect="1"/>
          </p:cNvPicPr>
          <p:nvPr/>
        </p:nvPicPr>
        <p:blipFill>
          <a:blip r:embed="rId1"/>
          <a:stretch>
            <a:fillRect/>
          </a:stretch>
        </p:blipFill>
        <p:spPr>
          <a:xfrm>
            <a:off x="395536" y="4678248"/>
            <a:ext cx="6858000" cy="933450"/>
          </a:xfrm>
          <a:prstGeom prst="rect">
            <a:avLst/>
          </a:prstGeom>
        </p:spPr>
      </p:pic>
      <p:pic>
        <p:nvPicPr>
          <p:cNvPr id="8" name="图片 7"/>
          <p:cNvPicPr>
            <a:picLocks noChangeAspect="1"/>
          </p:cNvPicPr>
          <p:nvPr/>
        </p:nvPicPr>
        <p:blipFill>
          <a:blip r:embed="rId2"/>
          <a:stretch>
            <a:fillRect/>
          </a:stretch>
        </p:blipFill>
        <p:spPr>
          <a:xfrm>
            <a:off x="395536" y="5611698"/>
            <a:ext cx="8640960" cy="861634"/>
          </a:xfrm>
          <a:prstGeom prst="rect">
            <a:avLst/>
          </a:prstGeom>
        </p:spPr>
      </p:pic>
      <p:sp>
        <p:nvSpPr>
          <p:cNvPr id="2" name="矩形 1"/>
          <p:cNvSpPr/>
          <p:nvPr/>
        </p:nvSpPr>
        <p:spPr>
          <a:xfrm>
            <a:off x="3275856" y="5833451"/>
            <a:ext cx="2304256" cy="33185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822960" y="286604"/>
            <a:ext cx="7781488" cy="1450757"/>
          </a:xfrm>
        </p:spPr>
        <p:txBody>
          <a:bodyPr/>
          <a:lstStyle/>
          <a:p>
            <a:pPr eaLnBrk="1" hangingPunct="1"/>
            <a:r>
              <a:rPr lang="zh-CN" altLang="en-US" dirty="0"/>
              <a:t>完成协商，开始</a:t>
            </a:r>
            <a:r>
              <a:rPr lang="en-US" altLang="zh-CN" dirty="0"/>
              <a:t>Application Data</a:t>
            </a:r>
            <a:endParaRPr lang="en-US" altLang="zh-CN" dirty="0"/>
          </a:p>
        </p:txBody>
      </p:sp>
      <p:sp>
        <p:nvSpPr>
          <p:cNvPr id="44035" name="Rectangle 3"/>
          <p:cNvSpPr>
            <a:spLocks noGrp="1" noChangeArrowheads="1"/>
          </p:cNvSpPr>
          <p:nvPr>
            <p:ph type="body" idx="1"/>
          </p:nvPr>
        </p:nvSpPr>
        <p:spPr/>
        <p:txBody>
          <a:bodyPr/>
          <a:lstStyle/>
          <a:p>
            <a:pPr eaLnBrk="1" hangingPunct="1"/>
            <a:r>
              <a:rPr lang="zh-CN" altLang="en-US"/>
              <a:t>双方接到对方的</a:t>
            </a:r>
            <a:r>
              <a:rPr lang="en-US" altLang="zh-CN"/>
              <a:t>Finished</a:t>
            </a:r>
            <a:r>
              <a:rPr lang="zh-CN" altLang="en-US"/>
              <a:t>消息、校验没有问题后</a:t>
            </a:r>
            <a:endParaRPr lang="zh-CN" altLang="en-US"/>
          </a:p>
          <a:p>
            <a:pPr eaLnBrk="1" hangingPunct="1"/>
            <a:r>
              <a:rPr lang="zh-CN" altLang="en-US"/>
              <a:t>开始传输</a:t>
            </a:r>
            <a:r>
              <a:rPr lang="en-US" altLang="zh-CN"/>
              <a:t>Application Data</a:t>
            </a:r>
            <a:endParaRPr lang="en-US" altLang="zh-CN"/>
          </a:p>
        </p:txBody>
      </p:sp>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a:t>对于基本简单过程的各种变形</a:t>
            </a:r>
            <a:endParaRPr lang="zh-CN" altLang="en-US"/>
          </a:p>
        </p:txBody>
      </p:sp>
      <p:sp>
        <p:nvSpPr>
          <p:cNvPr id="45059" name="Rectangle 3"/>
          <p:cNvSpPr>
            <a:spLocks noGrp="1" noChangeArrowheads="1"/>
          </p:cNvSpPr>
          <p:nvPr>
            <p:ph type="body" idx="1"/>
          </p:nvPr>
        </p:nvSpPr>
        <p:spPr/>
        <p:txBody>
          <a:bodyPr/>
          <a:lstStyle/>
          <a:p>
            <a:pPr eaLnBrk="1" hangingPunct="1"/>
            <a:r>
              <a:rPr lang="zh-CN" altLang="en-US" sz="2600"/>
              <a:t>基本过程如下图</a:t>
            </a:r>
            <a:endParaRPr lang="zh-CN" altLang="en-US" sz="2600"/>
          </a:p>
          <a:p>
            <a:pPr lvl="1" eaLnBrk="1" hangingPunct="1"/>
            <a:r>
              <a:rPr lang="zh-CN" altLang="en-US" sz="2200"/>
              <a:t>下面我们介绍由于各种需求而带来的变形</a:t>
            </a:r>
            <a:endParaRPr lang="zh-CN" altLang="en-US" sz="2200"/>
          </a:p>
        </p:txBody>
      </p:sp>
      <p:pic>
        <p:nvPicPr>
          <p:cNvPr id="4506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2655" y="2924944"/>
            <a:ext cx="8244408" cy="3863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TLS</a:t>
            </a:r>
            <a:r>
              <a:rPr lang="zh-CN" altLang="en-US" dirty="0"/>
              <a:t>协议架构</a:t>
            </a:r>
            <a:endParaRPr lang="zh-CN" altLang="en-US" dirty="0"/>
          </a:p>
        </p:txBody>
      </p:sp>
      <p:sp>
        <p:nvSpPr>
          <p:cNvPr id="3" name="内容占位符 2"/>
          <p:cNvSpPr>
            <a:spLocks noGrp="1"/>
          </p:cNvSpPr>
          <p:nvPr>
            <p:ph idx="1"/>
          </p:nvPr>
        </p:nvSpPr>
        <p:spPr/>
        <p:txBody>
          <a:bodyPr/>
          <a:lstStyle/>
          <a:p>
            <a:r>
              <a:rPr lang="en-US" altLang="zh-CN" dirty="0"/>
              <a:t>TLS</a:t>
            </a:r>
            <a:r>
              <a:rPr lang="zh-CN" altLang="en-US" dirty="0"/>
              <a:t>协议分为两层</a:t>
            </a:r>
            <a:endParaRPr lang="en-US" altLang="zh-CN" dirty="0"/>
          </a:p>
          <a:p>
            <a:pPr lvl="1"/>
            <a:r>
              <a:rPr lang="zh-CN" altLang="en-US" dirty="0"/>
              <a:t>下层为</a:t>
            </a:r>
            <a:r>
              <a:rPr lang="en-US" altLang="zh-CN" dirty="0"/>
              <a:t>Record</a:t>
            </a:r>
            <a:endParaRPr lang="en-US" altLang="zh-CN" dirty="0"/>
          </a:p>
          <a:p>
            <a:pPr lvl="1"/>
            <a:r>
              <a:rPr lang="zh-CN" altLang="en-US" dirty="0"/>
              <a:t>上层包括</a:t>
            </a:r>
            <a:r>
              <a:rPr lang="en-US" altLang="zh-CN" dirty="0" err="1"/>
              <a:t>HandShake</a:t>
            </a:r>
            <a:r>
              <a:rPr lang="zh-CN" altLang="en-US" dirty="0"/>
              <a:t>、</a:t>
            </a:r>
            <a:r>
              <a:rPr lang="en-US" altLang="zh-CN" dirty="0"/>
              <a:t>Alert</a:t>
            </a:r>
            <a:r>
              <a:rPr lang="zh-CN" altLang="en-US" dirty="0"/>
              <a:t>、</a:t>
            </a:r>
            <a:r>
              <a:rPr lang="en-US" altLang="zh-CN" dirty="0"/>
              <a:t>Change Cipher </a:t>
            </a:r>
            <a:r>
              <a:rPr lang="en-US" altLang="zh-CN" dirty="0" err="1"/>
              <a:t>Sepc</a:t>
            </a:r>
            <a:r>
              <a:rPr lang="zh-CN" altLang="en-US" dirty="0"/>
              <a:t> 、</a:t>
            </a:r>
            <a:r>
              <a:rPr lang="en-US" altLang="zh-CN" dirty="0"/>
              <a:t>Application</a:t>
            </a:r>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grpSp>
        <p:nvGrpSpPr>
          <p:cNvPr id="11" name="组合 10"/>
          <p:cNvGrpSpPr/>
          <p:nvPr/>
        </p:nvGrpSpPr>
        <p:grpSpPr>
          <a:xfrm>
            <a:off x="1546740" y="4284918"/>
            <a:ext cx="5761564" cy="1376330"/>
            <a:chOff x="2060103" y="3536032"/>
            <a:chExt cx="5862158" cy="1693168"/>
          </a:xfrm>
          <a:solidFill>
            <a:schemeClr val="accent1">
              <a:lumMod val="20000"/>
              <a:lumOff val="80000"/>
            </a:schemeClr>
          </a:solidFill>
        </p:grpSpPr>
        <p:sp>
          <p:nvSpPr>
            <p:cNvPr id="5" name="矩形 4"/>
            <p:cNvSpPr/>
            <p:nvPr/>
          </p:nvSpPr>
          <p:spPr>
            <a:xfrm>
              <a:off x="2060103" y="4365104"/>
              <a:ext cx="5862157" cy="864096"/>
            </a:xfrm>
            <a:prstGeom prst="rect">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Record</a:t>
              </a:r>
              <a:endParaRPr lang="zh-CN" altLang="en-US" dirty="0"/>
            </a:p>
          </p:txBody>
        </p:sp>
        <p:sp>
          <p:nvSpPr>
            <p:cNvPr id="6" name="矩形 5"/>
            <p:cNvSpPr/>
            <p:nvPr/>
          </p:nvSpPr>
          <p:spPr>
            <a:xfrm>
              <a:off x="2060104" y="3536032"/>
              <a:ext cx="1503784" cy="829072"/>
            </a:xfrm>
            <a:prstGeom prst="rect">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000" dirty="0"/>
                <a:t>Handshake</a:t>
              </a:r>
              <a:endParaRPr lang="zh-CN" altLang="en-US" sz="2000" dirty="0"/>
            </a:p>
          </p:txBody>
        </p:sp>
        <p:sp>
          <p:nvSpPr>
            <p:cNvPr id="7" name="矩形 6"/>
            <p:cNvSpPr/>
            <p:nvPr/>
          </p:nvSpPr>
          <p:spPr>
            <a:xfrm>
              <a:off x="3500264" y="3536032"/>
              <a:ext cx="1503784" cy="829072"/>
            </a:xfrm>
            <a:prstGeom prst="rect">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000" dirty="0"/>
                <a:t>Alert</a:t>
              </a:r>
              <a:endParaRPr lang="zh-CN" altLang="en-US" sz="2000" dirty="0"/>
            </a:p>
          </p:txBody>
        </p:sp>
        <p:sp>
          <p:nvSpPr>
            <p:cNvPr id="8" name="矩形 7"/>
            <p:cNvSpPr/>
            <p:nvPr/>
          </p:nvSpPr>
          <p:spPr>
            <a:xfrm>
              <a:off x="4978317" y="3536032"/>
              <a:ext cx="1503784" cy="829072"/>
            </a:xfrm>
            <a:prstGeom prst="rect">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000" dirty="0"/>
                <a:t>Change Cipher Spec</a:t>
              </a:r>
              <a:endParaRPr lang="zh-CN" altLang="en-US" sz="2000" dirty="0"/>
            </a:p>
          </p:txBody>
        </p:sp>
        <p:sp>
          <p:nvSpPr>
            <p:cNvPr id="9" name="矩形 8"/>
            <p:cNvSpPr/>
            <p:nvPr/>
          </p:nvSpPr>
          <p:spPr>
            <a:xfrm>
              <a:off x="6418477" y="3536032"/>
              <a:ext cx="1503784" cy="829072"/>
            </a:xfrm>
            <a:prstGeom prst="rect">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000" dirty="0"/>
                <a:t>Application Data</a:t>
              </a:r>
              <a:endParaRPr lang="zh-CN" altLang="en-US" sz="2000" dirty="0"/>
            </a:p>
          </p:txBody>
        </p:sp>
      </p:grpSp>
      <p:sp>
        <p:nvSpPr>
          <p:cNvPr id="14" name="矩形 13"/>
          <p:cNvSpPr/>
          <p:nvPr/>
        </p:nvSpPr>
        <p:spPr>
          <a:xfrm>
            <a:off x="1112669" y="3662886"/>
            <a:ext cx="6195634" cy="590691"/>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000" dirty="0">
                <a:solidFill>
                  <a:schemeClr val="dk1"/>
                </a:solidFill>
              </a:rPr>
              <a:t>Higher Level Application Protocol</a:t>
            </a:r>
            <a:r>
              <a:rPr lang="en-US" altLang="zh-CN" sz="2000" dirty="0"/>
              <a:t>s</a:t>
            </a:r>
            <a:endParaRPr lang="en-US" altLang="zh-CN" sz="2000" dirty="0"/>
          </a:p>
        </p:txBody>
      </p:sp>
      <p:grpSp>
        <p:nvGrpSpPr>
          <p:cNvPr id="24" name="组合 23"/>
          <p:cNvGrpSpPr/>
          <p:nvPr/>
        </p:nvGrpSpPr>
        <p:grpSpPr>
          <a:xfrm>
            <a:off x="1046917" y="4253578"/>
            <a:ext cx="6261386" cy="1998362"/>
            <a:chOff x="1193880" y="4253578"/>
            <a:chExt cx="6261386" cy="1998362"/>
          </a:xfrm>
        </p:grpSpPr>
        <p:sp>
          <p:nvSpPr>
            <p:cNvPr id="13" name="矩形 12"/>
            <p:cNvSpPr/>
            <p:nvPr/>
          </p:nvSpPr>
          <p:spPr>
            <a:xfrm>
              <a:off x="1259632" y="5661248"/>
              <a:ext cx="6195634" cy="590692"/>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000" dirty="0">
                  <a:solidFill>
                    <a:schemeClr val="dk1"/>
                  </a:solidFill>
                </a:rPr>
                <a:t>TCP </a:t>
              </a:r>
              <a:endParaRPr lang="zh-CN" altLang="en-US" sz="2000" dirty="0">
                <a:solidFill>
                  <a:schemeClr val="dk1"/>
                </a:solidFill>
              </a:endParaRPr>
            </a:p>
          </p:txBody>
        </p:sp>
        <p:sp>
          <p:nvSpPr>
            <p:cNvPr id="21" name="矩形 20"/>
            <p:cNvSpPr/>
            <p:nvPr/>
          </p:nvSpPr>
          <p:spPr>
            <a:xfrm>
              <a:off x="1259632" y="4253578"/>
              <a:ext cx="6195634" cy="1407669"/>
            </a:xfrm>
            <a:prstGeom prst="rect">
              <a:avLst/>
            </a:prstGeom>
            <a:solidFill>
              <a:srgbClr val="F2F2F2">
                <a:alpha val="23922"/>
              </a:srgb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000" dirty="0">
                  <a:solidFill>
                    <a:schemeClr val="dk1"/>
                  </a:solidFill>
                </a:rPr>
                <a:t> </a:t>
              </a:r>
              <a:endParaRPr lang="zh-CN" altLang="en-US" sz="2000" dirty="0">
                <a:solidFill>
                  <a:schemeClr val="dk1"/>
                </a:solidFill>
              </a:endParaRPr>
            </a:p>
          </p:txBody>
        </p:sp>
        <p:sp>
          <p:nvSpPr>
            <p:cNvPr id="22" name="文本框 21"/>
            <p:cNvSpPr txBox="1"/>
            <p:nvPr/>
          </p:nvSpPr>
          <p:spPr>
            <a:xfrm>
              <a:off x="1193880" y="4715852"/>
              <a:ext cx="562975" cy="369332"/>
            </a:xfrm>
            <a:prstGeom prst="rect">
              <a:avLst/>
            </a:prstGeom>
            <a:noFill/>
          </p:spPr>
          <p:txBody>
            <a:bodyPr wrap="none" rtlCol="0">
              <a:spAutoFit/>
            </a:bodyPr>
            <a:lstStyle/>
            <a:p>
              <a:r>
                <a:rPr lang="en-US" altLang="zh-CN" sz="1800" dirty="0"/>
                <a:t>TLS</a:t>
              </a:r>
              <a:endParaRPr lang="zh-CN" altLang="en-US" sz="1800" dirty="0"/>
            </a:p>
          </p:txBody>
        </p:sp>
      </p:grpSp>
      <p:sp>
        <p:nvSpPr>
          <p:cNvPr id="25" name="矩形 24"/>
          <p:cNvSpPr/>
          <p:nvPr/>
        </p:nvSpPr>
        <p:spPr>
          <a:xfrm>
            <a:off x="7425344" y="5664206"/>
            <a:ext cx="1512168" cy="584775"/>
          </a:xfrm>
          <a:prstGeom prst="rect">
            <a:avLst/>
          </a:prstGeom>
        </p:spPr>
        <p:txBody>
          <a:bodyPr wrap="square">
            <a:spAutoFit/>
          </a:bodyPr>
          <a:lstStyle/>
          <a:p>
            <a:pPr algn="ctr"/>
            <a:r>
              <a:rPr lang="zh-CN" altLang="en-US" sz="1600" dirty="0"/>
              <a:t>基于</a:t>
            </a:r>
            <a:r>
              <a:rPr lang="en-US" altLang="zh-CN" sz="1600" dirty="0"/>
              <a:t>TCP</a:t>
            </a:r>
            <a:r>
              <a:rPr lang="zh-CN" altLang="en-US" sz="1600" dirty="0"/>
              <a:t>协议实现 </a:t>
            </a:r>
            <a:endParaRPr lang="en-US" altLang="zh-CN" sz="1600" dirty="0"/>
          </a:p>
        </p:txBody>
      </p:sp>
      <p:sp>
        <p:nvSpPr>
          <p:cNvPr id="26" name="矩形 25"/>
          <p:cNvSpPr/>
          <p:nvPr/>
        </p:nvSpPr>
        <p:spPr>
          <a:xfrm>
            <a:off x="7425343" y="3682123"/>
            <a:ext cx="1470645" cy="584775"/>
          </a:xfrm>
          <a:prstGeom prst="rect">
            <a:avLst/>
          </a:prstGeom>
        </p:spPr>
        <p:txBody>
          <a:bodyPr wrap="square">
            <a:spAutoFit/>
          </a:bodyPr>
          <a:lstStyle/>
          <a:p>
            <a:pPr algn="ctr"/>
            <a:r>
              <a:rPr lang="zh-CN" altLang="en-US" sz="1600" dirty="0"/>
              <a:t>上层应用协议不限</a:t>
            </a:r>
            <a:endParaRPr lang="en-US" altLang="zh-CN"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5" grpId="0"/>
      <p:bldP spid="2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dirty="0"/>
              <a:t>变形</a:t>
            </a:r>
            <a:r>
              <a:rPr lang="en-US" altLang="zh-CN" dirty="0"/>
              <a:t>1</a:t>
            </a:r>
            <a:r>
              <a:rPr lang="zh-CN" altLang="en-US" dirty="0"/>
              <a:t>－</a:t>
            </a:r>
            <a:r>
              <a:rPr lang="en-US" altLang="zh-CN" dirty="0"/>
              <a:t>Client</a:t>
            </a:r>
            <a:r>
              <a:rPr lang="zh-CN" altLang="en-US" dirty="0"/>
              <a:t>鉴别</a:t>
            </a:r>
            <a:endParaRPr lang="zh-CN" altLang="en-US" dirty="0"/>
          </a:p>
        </p:txBody>
      </p:sp>
      <p:sp>
        <p:nvSpPr>
          <p:cNvPr id="46083" name="Rectangle 3"/>
          <p:cNvSpPr>
            <a:spLocks noGrp="1" noChangeArrowheads="1"/>
          </p:cNvSpPr>
          <p:nvPr>
            <p:ph type="body" idx="1"/>
          </p:nvPr>
        </p:nvSpPr>
        <p:spPr>
          <a:xfrm>
            <a:off x="822959" y="1845734"/>
            <a:ext cx="7543801" cy="4319570"/>
          </a:xfrm>
        </p:spPr>
        <p:txBody>
          <a:bodyPr>
            <a:normAutofit fontScale="85000" lnSpcReduction="10000"/>
          </a:bodyPr>
          <a:lstStyle/>
          <a:p>
            <a:pPr eaLnBrk="1" hangingPunct="1">
              <a:lnSpc>
                <a:spcPct val="120000"/>
              </a:lnSpc>
            </a:pPr>
            <a:r>
              <a:rPr lang="zh-CN" altLang="en-US" sz="2600" dirty="0"/>
              <a:t>前面</a:t>
            </a:r>
            <a:r>
              <a:rPr lang="en-US" altLang="zh-CN" sz="2600" dirty="0"/>
              <a:t>Client</a:t>
            </a:r>
            <a:r>
              <a:rPr lang="zh-CN" altLang="en-US" sz="2600" dirty="0"/>
              <a:t>利用</a:t>
            </a:r>
            <a:r>
              <a:rPr lang="en-US" altLang="zh-CN" sz="2600" dirty="0"/>
              <a:t>Server</a:t>
            </a:r>
            <a:r>
              <a:rPr lang="zh-CN" altLang="en-US" sz="2600" dirty="0"/>
              <a:t>证书</a:t>
            </a:r>
            <a:r>
              <a:rPr lang="zh-CN" altLang="en-US" sz="2600" dirty="0" smtClean="0"/>
              <a:t>，对</a:t>
            </a:r>
            <a:r>
              <a:rPr lang="en-US" altLang="zh-CN" sz="2600" dirty="0" smtClean="0"/>
              <a:t>Server</a:t>
            </a:r>
            <a:r>
              <a:rPr lang="zh-CN" altLang="en-US" sz="2600" dirty="0" smtClean="0"/>
              <a:t>进行</a:t>
            </a:r>
            <a:r>
              <a:rPr lang="zh-CN" altLang="en-US" sz="2600" dirty="0"/>
              <a:t>鉴别</a:t>
            </a:r>
            <a:endParaRPr lang="zh-CN" altLang="en-US" sz="2600" dirty="0"/>
          </a:p>
          <a:p>
            <a:pPr lvl="1" eaLnBrk="1" hangingPunct="1">
              <a:lnSpc>
                <a:spcPct val="120000"/>
              </a:lnSpc>
            </a:pPr>
            <a:r>
              <a:rPr lang="en-US" altLang="zh-CN" sz="2200" dirty="0" err="1"/>
              <a:t>ClientKeyExchange</a:t>
            </a:r>
            <a:r>
              <a:rPr lang="zh-CN" altLang="en-US" sz="2200" dirty="0"/>
              <a:t>消息中，利用</a:t>
            </a:r>
            <a:r>
              <a:rPr lang="en-US" altLang="zh-CN" sz="2200" dirty="0"/>
              <a:t>Server</a:t>
            </a:r>
            <a:r>
              <a:rPr lang="zh-CN" altLang="en-US" sz="2200" dirty="0"/>
              <a:t>证书公钥加密，在协商秘密的同时也进行了鉴别</a:t>
            </a:r>
            <a:endParaRPr lang="zh-CN" altLang="en-US" sz="2200" dirty="0"/>
          </a:p>
          <a:p>
            <a:pPr eaLnBrk="1" hangingPunct="1">
              <a:lnSpc>
                <a:spcPct val="120000"/>
              </a:lnSpc>
            </a:pPr>
            <a:r>
              <a:rPr lang="zh-CN" altLang="en-US" sz="2600" dirty="0"/>
              <a:t>同样，</a:t>
            </a:r>
            <a:r>
              <a:rPr lang="en-US" altLang="zh-CN" sz="2600" dirty="0"/>
              <a:t>Server</a:t>
            </a:r>
            <a:r>
              <a:rPr lang="zh-CN" altLang="en-US" sz="2600" dirty="0"/>
              <a:t>也可以对</a:t>
            </a:r>
            <a:r>
              <a:rPr lang="en-US" altLang="zh-CN" sz="2600" dirty="0"/>
              <a:t>Client</a:t>
            </a:r>
            <a:r>
              <a:rPr lang="zh-CN" altLang="en-US" sz="2600" dirty="0"/>
              <a:t>鉴别</a:t>
            </a:r>
            <a:endParaRPr lang="zh-CN" altLang="en-US" sz="2600" dirty="0"/>
          </a:p>
          <a:p>
            <a:pPr lvl="1" eaLnBrk="1" hangingPunct="1">
              <a:lnSpc>
                <a:spcPct val="120000"/>
              </a:lnSpc>
            </a:pPr>
            <a:r>
              <a:rPr lang="zh-CN" altLang="en-US" sz="2200" dirty="0"/>
              <a:t>在发送</a:t>
            </a:r>
            <a:r>
              <a:rPr lang="en-US" altLang="zh-CN" sz="2200" dirty="0"/>
              <a:t>Server</a:t>
            </a:r>
            <a:r>
              <a:rPr lang="zh-CN" altLang="en-US" sz="2200" dirty="0"/>
              <a:t>证书之后，发送</a:t>
            </a:r>
            <a:r>
              <a:rPr lang="en-US" altLang="zh-CN" sz="2200" b="1" dirty="0" err="1"/>
              <a:t>CertificateRequest</a:t>
            </a:r>
            <a:r>
              <a:rPr lang="zh-CN" altLang="en-US" sz="2200" b="1" dirty="0"/>
              <a:t>消息</a:t>
            </a:r>
            <a:endParaRPr lang="zh-CN" altLang="en-US" sz="2200" b="1" dirty="0"/>
          </a:p>
          <a:p>
            <a:pPr lvl="1" eaLnBrk="1" hangingPunct="1">
              <a:lnSpc>
                <a:spcPct val="120000"/>
              </a:lnSpc>
            </a:pPr>
            <a:r>
              <a:rPr lang="zh-CN" altLang="en-US" sz="2200" dirty="0"/>
              <a:t>要求</a:t>
            </a:r>
            <a:r>
              <a:rPr lang="en-US" altLang="zh-CN" sz="2200" dirty="0"/>
              <a:t>Client</a:t>
            </a:r>
            <a:r>
              <a:rPr lang="zh-CN" altLang="en-US" sz="2200" dirty="0"/>
              <a:t>提供证书</a:t>
            </a:r>
            <a:endParaRPr lang="zh-CN" altLang="en-US" sz="2200" dirty="0"/>
          </a:p>
          <a:p>
            <a:pPr eaLnBrk="1" hangingPunct="1">
              <a:lnSpc>
                <a:spcPct val="120000"/>
              </a:lnSpc>
            </a:pPr>
            <a:r>
              <a:rPr lang="en-US" altLang="zh-CN" sz="2600" dirty="0" smtClean="0"/>
              <a:t>Client:</a:t>
            </a:r>
            <a:endParaRPr lang="en-US" altLang="zh-CN" sz="2600" b="1" dirty="0"/>
          </a:p>
          <a:p>
            <a:pPr lvl="1">
              <a:lnSpc>
                <a:spcPct val="120000"/>
              </a:lnSpc>
            </a:pPr>
            <a:r>
              <a:rPr lang="en-US" altLang="zh-CN" b="1" dirty="0" smtClean="0"/>
              <a:t>Certificate</a:t>
            </a:r>
            <a:r>
              <a:rPr lang="zh-CN" altLang="en-US" b="1" dirty="0" smtClean="0"/>
              <a:t>消息：</a:t>
            </a:r>
            <a:r>
              <a:rPr lang="zh-CN" altLang="en-US" sz="2200" dirty="0" smtClean="0"/>
              <a:t>回应</a:t>
            </a:r>
            <a:r>
              <a:rPr lang="zh-CN" altLang="en-US" sz="2200" dirty="0"/>
              <a:t>自己的证书（在</a:t>
            </a:r>
            <a:r>
              <a:rPr lang="en-US" altLang="zh-CN" sz="2200" dirty="0" err="1"/>
              <a:t>ClientKeyExchange</a:t>
            </a:r>
            <a:r>
              <a:rPr lang="zh-CN" altLang="en-US" sz="2200" dirty="0"/>
              <a:t>消息之前）</a:t>
            </a:r>
            <a:endParaRPr lang="zh-CN" altLang="en-US" sz="2200" dirty="0"/>
          </a:p>
          <a:p>
            <a:pPr lvl="2" eaLnBrk="1" hangingPunct="1">
              <a:lnSpc>
                <a:spcPct val="120000"/>
              </a:lnSpc>
            </a:pPr>
            <a:r>
              <a:rPr lang="en-US" altLang="zh-CN" sz="2100" dirty="0" err="1"/>
              <a:t>ClientKeyExchange</a:t>
            </a:r>
            <a:r>
              <a:rPr lang="zh-CN" altLang="en-US" sz="2100" dirty="0"/>
              <a:t>消息，加密了</a:t>
            </a:r>
            <a:r>
              <a:rPr lang="en-US" altLang="zh-CN" sz="2100" dirty="0"/>
              <a:t>premaster secret</a:t>
            </a:r>
            <a:endParaRPr lang="en-US" altLang="zh-CN" sz="2100" dirty="0"/>
          </a:p>
          <a:p>
            <a:pPr lvl="1" eaLnBrk="1" hangingPunct="1">
              <a:lnSpc>
                <a:spcPct val="120000"/>
              </a:lnSpc>
            </a:pPr>
            <a:r>
              <a:rPr lang="en-US" altLang="zh-CN" sz="2200" b="1" dirty="0" err="1" smtClean="0"/>
              <a:t>CertificateVerify</a:t>
            </a:r>
            <a:r>
              <a:rPr lang="zh-CN" altLang="en-US" sz="2200" b="1" dirty="0" smtClean="0"/>
              <a:t>消息</a:t>
            </a:r>
            <a:r>
              <a:rPr lang="zh-CN" altLang="en-US" sz="2200" dirty="0" smtClean="0"/>
              <a:t>：签名</a:t>
            </a:r>
            <a:r>
              <a:rPr lang="zh-CN" altLang="en-US" sz="2200" dirty="0"/>
              <a:t>随机数（在</a:t>
            </a:r>
            <a:r>
              <a:rPr lang="en-US" altLang="zh-CN" sz="2200" dirty="0" err="1"/>
              <a:t>ClientKeyExchange</a:t>
            </a:r>
            <a:r>
              <a:rPr lang="zh-CN" altLang="en-US" sz="2200" dirty="0"/>
              <a:t>消息之后）</a:t>
            </a:r>
            <a:endParaRPr lang="zh-CN" altLang="en-US" sz="2200" dirty="0"/>
          </a:p>
        </p:txBody>
      </p:sp>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CN"/>
              <a:t>CertificateRequest</a:t>
            </a:r>
            <a:r>
              <a:rPr lang="zh-CN" altLang="en-US"/>
              <a:t>消息</a:t>
            </a:r>
            <a:endParaRPr lang="zh-CN" altLang="en-US"/>
          </a:p>
        </p:txBody>
      </p:sp>
      <p:sp>
        <p:nvSpPr>
          <p:cNvPr id="47107" name="Rectangle 3"/>
          <p:cNvSpPr>
            <a:spLocks noGrp="1" noChangeArrowheads="1"/>
          </p:cNvSpPr>
          <p:nvPr>
            <p:ph type="body" idx="1"/>
          </p:nvPr>
        </p:nvSpPr>
        <p:spPr>
          <a:xfrm>
            <a:off x="818679" y="1737361"/>
            <a:ext cx="7543801" cy="4023360"/>
          </a:xfrm>
        </p:spPr>
        <p:txBody>
          <a:bodyPr/>
          <a:lstStyle/>
          <a:p>
            <a:pPr eaLnBrk="1" hangingPunct="1"/>
            <a:r>
              <a:rPr lang="zh-CN" altLang="en-US" dirty="0"/>
              <a:t>列出了接受的</a:t>
            </a:r>
            <a:r>
              <a:rPr lang="en-US" altLang="zh-CN" dirty="0"/>
              <a:t>Client</a:t>
            </a:r>
            <a:r>
              <a:rPr lang="zh-CN" altLang="en-US" dirty="0"/>
              <a:t>证书要求</a:t>
            </a:r>
            <a:endParaRPr lang="zh-CN" altLang="en-US" dirty="0"/>
          </a:p>
          <a:p>
            <a:pPr lvl="1" eaLnBrk="1" hangingPunct="1"/>
            <a:r>
              <a:rPr lang="zh-CN" altLang="en-US" dirty="0"/>
              <a:t>算法</a:t>
            </a:r>
            <a:endParaRPr lang="zh-CN" altLang="en-US" dirty="0"/>
          </a:p>
          <a:p>
            <a:pPr lvl="1" eaLnBrk="1" hangingPunct="1"/>
            <a:r>
              <a:rPr lang="en-US" altLang="zh-CN" dirty="0"/>
              <a:t>CA</a:t>
            </a:r>
            <a:r>
              <a:rPr lang="zh-CN" altLang="en-US" dirty="0"/>
              <a:t>名称</a:t>
            </a:r>
            <a:endParaRPr lang="zh-CN" altLang="en-US" dirty="0"/>
          </a:p>
        </p:txBody>
      </p:sp>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pic>
        <p:nvPicPr>
          <p:cNvPr id="3" name="图片 2"/>
          <p:cNvPicPr>
            <a:picLocks noChangeAspect="1"/>
          </p:cNvPicPr>
          <p:nvPr/>
        </p:nvPicPr>
        <p:blipFill>
          <a:blip r:embed="rId1"/>
          <a:stretch>
            <a:fillRect/>
          </a:stretch>
        </p:blipFill>
        <p:spPr>
          <a:xfrm>
            <a:off x="183120" y="3075334"/>
            <a:ext cx="8814918" cy="381005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a:t>Client</a:t>
            </a:r>
            <a:r>
              <a:rPr lang="zh-CN" altLang="en-US"/>
              <a:t>回应</a:t>
            </a:r>
            <a:endParaRPr lang="zh-CN" altLang="en-US"/>
          </a:p>
        </p:txBody>
      </p:sp>
      <p:sp>
        <p:nvSpPr>
          <p:cNvPr id="48131" name="Rectangle 3"/>
          <p:cNvSpPr>
            <a:spLocks noGrp="1" noChangeArrowheads="1"/>
          </p:cNvSpPr>
          <p:nvPr>
            <p:ph type="body" idx="1"/>
          </p:nvPr>
        </p:nvSpPr>
        <p:spPr/>
        <p:txBody>
          <a:bodyPr/>
          <a:lstStyle/>
          <a:p>
            <a:pPr eaLnBrk="1" hangingPunct="1"/>
            <a:r>
              <a:rPr lang="en-US" altLang="zh-CN" sz="2600" dirty="0"/>
              <a:t>Client</a:t>
            </a:r>
            <a:r>
              <a:rPr lang="zh-CN" altLang="en-US" sz="2600" dirty="0"/>
              <a:t>回应</a:t>
            </a:r>
            <a:r>
              <a:rPr lang="en-US" altLang="zh-CN" sz="2600" dirty="0" smtClean="0"/>
              <a:t>Certificate</a:t>
            </a:r>
            <a:r>
              <a:rPr lang="zh-CN" altLang="en-US" sz="2600" dirty="0" smtClean="0"/>
              <a:t>消息、</a:t>
            </a:r>
            <a:r>
              <a:rPr lang="en-US" altLang="zh-CN" sz="2600" dirty="0" err="1"/>
              <a:t>CertificateVerify</a:t>
            </a:r>
            <a:r>
              <a:rPr lang="zh-CN" altLang="en-US" sz="2600" dirty="0"/>
              <a:t>消息</a:t>
            </a:r>
            <a:endParaRPr lang="zh-CN" altLang="en-US" sz="2600" dirty="0"/>
          </a:p>
          <a:p>
            <a:pPr lvl="1" eaLnBrk="1" hangingPunct="1"/>
            <a:r>
              <a:rPr lang="en-US" altLang="zh-CN" sz="2200" dirty="0"/>
              <a:t>Certificate</a:t>
            </a:r>
            <a:r>
              <a:rPr lang="zh-CN" altLang="en-US" sz="2200" dirty="0"/>
              <a:t>：</a:t>
            </a:r>
            <a:r>
              <a:rPr lang="en-US" altLang="zh-CN" sz="2200" dirty="0"/>
              <a:t>Client </a:t>
            </a:r>
            <a:r>
              <a:rPr lang="zh-CN" altLang="en-US" sz="2200" dirty="0"/>
              <a:t>的证书链</a:t>
            </a:r>
            <a:endParaRPr lang="en-US" altLang="zh-CN" sz="2200" dirty="0"/>
          </a:p>
          <a:p>
            <a:pPr lvl="1" eaLnBrk="1" hangingPunct="1"/>
            <a:r>
              <a:rPr lang="en-US" altLang="zh-CN" sz="2200" dirty="0" err="1"/>
              <a:t>CertificateVerify</a:t>
            </a:r>
            <a:r>
              <a:rPr lang="zh-CN" altLang="en-US" sz="2200" dirty="0"/>
              <a:t>是对之前所有</a:t>
            </a:r>
            <a:r>
              <a:rPr lang="en-US" altLang="zh-CN" sz="2200" dirty="0"/>
              <a:t>Handshake</a:t>
            </a:r>
            <a:r>
              <a:rPr lang="zh-CN" altLang="en-US" sz="2200" dirty="0"/>
              <a:t>消息的</a:t>
            </a:r>
            <a:r>
              <a:rPr lang="zh-CN" altLang="en-US" sz="2200" dirty="0" smtClean="0"/>
              <a:t>签名</a:t>
            </a:r>
            <a:endParaRPr lang="en-US" altLang="zh-CN" sz="2200" dirty="0" smtClean="0"/>
          </a:p>
          <a:p>
            <a:pPr lvl="2"/>
            <a:r>
              <a:rPr lang="en-US" altLang="zh-CN" sz="1800" dirty="0"/>
              <a:t>all handshake messages sent or </a:t>
            </a:r>
            <a:r>
              <a:rPr lang="en-US" altLang="zh-CN" sz="1800" dirty="0" smtClean="0"/>
              <a:t>received</a:t>
            </a:r>
            <a:r>
              <a:rPr lang="en-US" altLang="zh-CN" sz="1800" dirty="0"/>
              <a:t>, starting at client hello and up to, but not including, </a:t>
            </a:r>
            <a:r>
              <a:rPr lang="en-US" altLang="zh-CN" sz="1800" dirty="0" smtClean="0"/>
              <a:t>this </a:t>
            </a:r>
            <a:r>
              <a:rPr lang="en-US" altLang="zh-CN" sz="1800" dirty="0"/>
              <a:t>message, including the type and length fields of the      handshake messages. </a:t>
            </a:r>
            <a:endParaRPr lang="en-US" altLang="zh-CN" sz="1800" dirty="0" smtClean="0"/>
          </a:p>
          <a:p>
            <a:pPr lvl="2"/>
            <a:r>
              <a:rPr lang="en-US" altLang="zh-CN" sz="1800" dirty="0" smtClean="0"/>
              <a:t>the </a:t>
            </a:r>
            <a:r>
              <a:rPr lang="en-US" altLang="zh-CN" sz="1800" dirty="0"/>
              <a:t>concatenation of all the </a:t>
            </a:r>
            <a:r>
              <a:rPr lang="en-US" altLang="zh-CN" sz="1800" dirty="0" smtClean="0"/>
              <a:t>Handshake </a:t>
            </a:r>
            <a:r>
              <a:rPr lang="en-US" altLang="zh-CN" sz="1800" dirty="0"/>
              <a:t>structures</a:t>
            </a:r>
            <a:endParaRPr lang="zh-CN" altLang="en-US" sz="1800"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pic>
        <p:nvPicPr>
          <p:cNvPr id="5" name="图片 4"/>
          <p:cNvPicPr>
            <a:picLocks noChangeAspect="1"/>
          </p:cNvPicPr>
          <p:nvPr/>
        </p:nvPicPr>
        <p:blipFill>
          <a:blip r:embed="rId1"/>
          <a:stretch>
            <a:fillRect/>
          </a:stretch>
        </p:blipFill>
        <p:spPr>
          <a:xfrm>
            <a:off x="251521" y="5401825"/>
            <a:ext cx="8712968" cy="1411551"/>
          </a:xfrm>
          <a:prstGeom prst="rect">
            <a:avLst/>
          </a:prstGeom>
        </p:spPr>
      </p:pic>
      <p:pic>
        <p:nvPicPr>
          <p:cNvPr id="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9" y="4437112"/>
            <a:ext cx="5976664" cy="803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dirty="0" smtClean="0"/>
              <a:t>完整流程</a:t>
            </a:r>
            <a:endParaRPr lang="zh-CN" altLang="en-US" dirty="0"/>
          </a:p>
        </p:txBody>
      </p:sp>
      <p:grpSp>
        <p:nvGrpSpPr>
          <p:cNvPr id="3" name="组合 2"/>
          <p:cNvGrpSpPr/>
          <p:nvPr/>
        </p:nvGrpSpPr>
        <p:grpSpPr>
          <a:xfrm>
            <a:off x="850256" y="1988840"/>
            <a:ext cx="7322144" cy="4176464"/>
            <a:chOff x="971600" y="2798185"/>
            <a:chExt cx="6984776" cy="4059815"/>
          </a:xfrm>
        </p:grpSpPr>
        <p:pic>
          <p:nvPicPr>
            <p:cNvPr id="4813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1600" y="2798185"/>
              <a:ext cx="6984776" cy="4059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835696" y="4653136"/>
              <a:ext cx="1656184" cy="288032"/>
            </a:xfrm>
            <a:prstGeom prst="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矩形 5"/>
            <p:cNvSpPr/>
            <p:nvPr/>
          </p:nvSpPr>
          <p:spPr>
            <a:xfrm>
              <a:off x="1007604" y="5229200"/>
              <a:ext cx="2484276" cy="288032"/>
            </a:xfrm>
            <a:prstGeom prst="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8" name="矩形 7"/>
          <p:cNvSpPr/>
          <p:nvPr/>
        </p:nvSpPr>
        <p:spPr>
          <a:xfrm>
            <a:off x="5417022" y="3356992"/>
            <a:ext cx="2755377" cy="285752"/>
          </a:xfrm>
          <a:prstGeom prst="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dirty="0"/>
              <a:t>变形</a:t>
            </a:r>
            <a:r>
              <a:rPr lang="en-US" altLang="zh-CN" dirty="0"/>
              <a:t>2</a:t>
            </a:r>
            <a:r>
              <a:rPr lang="zh-CN" altLang="en-US" dirty="0"/>
              <a:t>－不同类型证书</a:t>
            </a:r>
            <a:r>
              <a:rPr lang="en-US" altLang="zh-CN" dirty="0"/>
              <a:t>/</a:t>
            </a:r>
            <a:r>
              <a:rPr lang="zh-CN" altLang="en-US" dirty="0"/>
              <a:t>算法的影响</a:t>
            </a:r>
            <a:endParaRPr lang="zh-CN" altLang="en-US" dirty="0"/>
          </a:p>
        </p:txBody>
      </p:sp>
      <p:sp>
        <p:nvSpPr>
          <p:cNvPr id="49155" name="Rectangle 3"/>
          <p:cNvSpPr>
            <a:spLocks noGrp="1" noChangeArrowheads="1"/>
          </p:cNvSpPr>
          <p:nvPr>
            <p:ph type="body" idx="1"/>
          </p:nvPr>
        </p:nvSpPr>
        <p:spPr/>
        <p:txBody>
          <a:bodyPr>
            <a:normAutofit/>
          </a:bodyPr>
          <a:lstStyle/>
          <a:p>
            <a:pPr eaLnBrk="1" hangingPunct="1"/>
            <a:r>
              <a:rPr lang="zh-CN" altLang="en-US" dirty="0"/>
              <a:t>如果</a:t>
            </a:r>
            <a:r>
              <a:rPr lang="en-US" altLang="zh-CN" dirty="0"/>
              <a:t>Server</a:t>
            </a:r>
            <a:r>
              <a:rPr lang="zh-CN" altLang="en-US" dirty="0"/>
              <a:t>的证书</a:t>
            </a:r>
            <a:r>
              <a:rPr lang="en-US" altLang="zh-CN" dirty="0"/>
              <a:t>/</a:t>
            </a:r>
            <a:r>
              <a:rPr lang="zh-CN" altLang="en-US" dirty="0"/>
              <a:t>密钥，只能用来进行数字签名</a:t>
            </a:r>
            <a:r>
              <a:rPr lang="zh-CN" altLang="en-US" dirty="0" smtClean="0"/>
              <a:t>？</a:t>
            </a:r>
            <a:endParaRPr lang="en-US" altLang="zh-CN" dirty="0" smtClean="0"/>
          </a:p>
          <a:p>
            <a:pPr lvl="1" eaLnBrk="1" hangingPunct="1"/>
            <a:r>
              <a:rPr lang="en-US" altLang="zh-CN" dirty="0" smtClean="0"/>
              <a:t>Client</a:t>
            </a:r>
            <a:r>
              <a:rPr lang="zh-CN" altLang="en-US" dirty="0"/>
              <a:t>也不能直接用证书中的</a:t>
            </a:r>
            <a:r>
              <a:rPr lang="en-US" altLang="zh-CN" dirty="0"/>
              <a:t>Server</a:t>
            </a:r>
            <a:r>
              <a:rPr lang="zh-CN" altLang="en-US" dirty="0"/>
              <a:t>公钥来进行加密</a:t>
            </a:r>
            <a:r>
              <a:rPr lang="en-US" altLang="zh-CN" dirty="0"/>
              <a:t>premaster secret</a:t>
            </a:r>
            <a:endParaRPr lang="en-US" altLang="zh-CN" dirty="0"/>
          </a:p>
          <a:p>
            <a:pPr lvl="1" eaLnBrk="1" hangingPunct="1"/>
            <a:r>
              <a:rPr lang="zh-CN" altLang="en-US" dirty="0"/>
              <a:t>生成临时公钥，签名后发送给</a:t>
            </a:r>
            <a:r>
              <a:rPr lang="en-US" altLang="zh-CN" dirty="0"/>
              <a:t>Client</a:t>
            </a:r>
            <a:endParaRPr lang="en-US" altLang="zh-CN" dirty="0"/>
          </a:p>
          <a:p>
            <a:pPr lvl="2" eaLnBrk="1" hangingPunct="1"/>
            <a:r>
              <a:rPr lang="en-US" altLang="zh-CN" b="1" dirty="0" err="1"/>
              <a:t>ServerKeyExchange</a:t>
            </a:r>
            <a:r>
              <a:rPr lang="zh-CN" altLang="en-US" b="1" dirty="0"/>
              <a:t>消息</a:t>
            </a:r>
            <a:endParaRPr lang="zh-CN" altLang="en-US" b="1" dirty="0"/>
          </a:p>
        </p:txBody>
      </p:sp>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en-US" altLang="zh-CN" dirty="0"/>
              <a:t>When to be sent </a:t>
            </a:r>
            <a:endParaRPr lang="en-US" altLang="zh-CN" dirty="0"/>
          </a:p>
          <a:p>
            <a:pPr lvl="1"/>
            <a:r>
              <a:rPr lang="en-US" altLang="zh-CN" dirty="0"/>
              <a:t>immediately after the server Certificate message</a:t>
            </a:r>
            <a:endParaRPr lang="en-US" altLang="zh-CN" dirty="0"/>
          </a:p>
          <a:p>
            <a:pPr lvl="1"/>
            <a:r>
              <a:rPr lang="en-US" altLang="zh-CN" dirty="0"/>
              <a:t>only when the server Certificate message (if sent) does not contain enough data to allow the client to exchange a premaster secret.</a:t>
            </a:r>
            <a:endParaRPr lang="en-US" altLang="zh-CN" dirty="0"/>
          </a:p>
          <a:p>
            <a:r>
              <a:rPr lang="en-US" altLang="zh-CN" dirty="0"/>
              <a:t>Send this message if key exchange methods are:</a:t>
            </a:r>
            <a:endParaRPr lang="en-US" altLang="zh-CN" dirty="0"/>
          </a:p>
          <a:p>
            <a:pPr marL="685800" lvl="1"/>
            <a:r>
              <a:rPr lang="en-US" altLang="zh-CN" dirty="0" smtClean="0"/>
              <a:t>DHE_DSS</a:t>
            </a:r>
            <a:endParaRPr lang="en-US" altLang="zh-CN" dirty="0" smtClean="0"/>
          </a:p>
          <a:p>
            <a:pPr marL="685800" lvl="1"/>
            <a:r>
              <a:rPr lang="en-US" altLang="zh-CN" dirty="0" smtClean="0"/>
              <a:t>DHE_RSA</a:t>
            </a:r>
            <a:endParaRPr lang="en-US" altLang="zh-CN" dirty="0"/>
          </a:p>
          <a:p>
            <a:pPr marL="685800" lvl="1"/>
            <a:r>
              <a:rPr lang="en-US" altLang="zh-CN" dirty="0" err="1" smtClean="0"/>
              <a:t>DH_anon</a:t>
            </a:r>
            <a:endParaRPr lang="en-US" altLang="zh-CN" dirty="0"/>
          </a:p>
          <a:p>
            <a:r>
              <a:rPr lang="en-US" altLang="zh-CN" dirty="0"/>
              <a:t>Not send this message if key exchange methods are :</a:t>
            </a:r>
            <a:endParaRPr lang="en-US" altLang="zh-CN" dirty="0"/>
          </a:p>
          <a:p>
            <a:pPr marL="685800" lvl="1"/>
            <a:r>
              <a:rPr lang="en-US" altLang="zh-CN" dirty="0"/>
              <a:t>RSA</a:t>
            </a:r>
            <a:endParaRPr lang="en-US" altLang="zh-CN" dirty="0"/>
          </a:p>
          <a:p>
            <a:pPr marL="685800" lvl="1"/>
            <a:r>
              <a:rPr lang="en-US" altLang="zh-CN" dirty="0" smtClean="0"/>
              <a:t>DH_DSS</a:t>
            </a:r>
            <a:endParaRPr lang="en-US" altLang="zh-CN" dirty="0" smtClean="0"/>
          </a:p>
          <a:p>
            <a:pPr marL="685800" lvl="1"/>
            <a:r>
              <a:rPr lang="en-US" altLang="zh-CN" dirty="0" smtClean="0"/>
              <a:t>DH_RSA</a:t>
            </a:r>
            <a:endParaRPr lang="en-US" altLang="zh-CN" dirty="0"/>
          </a:p>
        </p:txBody>
      </p:sp>
      <p:sp>
        <p:nvSpPr>
          <p:cNvPr id="3" name="标题 2"/>
          <p:cNvSpPr>
            <a:spLocks noGrp="1"/>
          </p:cNvSpPr>
          <p:nvPr>
            <p:ph type="title"/>
          </p:nvPr>
        </p:nvSpPr>
        <p:spPr/>
        <p:txBody>
          <a:bodyPr/>
          <a:lstStyle/>
          <a:p>
            <a:r>
              <a:rPr lang="en-US" altLang="zh-CN" dirty="0" err="1"/>
              <a:t>ServerKeyExchange</a:t>
            </a:r>
            <a:r>
              <a:rPr lang="zh-CN" altLang="en-US" dirty="0"/>
              <a:t>消息</a:t>
            </a:r>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72615" y="1772816"/>
            <a:ext cx="7543801" cy="4751618"/>
          </a:xfrm>
        </p:spPr>
        <p:txBody>
          <a:bodyPr>
            <a:normAutofit fontScale="77500" lnSpcReduction="20000"/>
          </a:bodyPr>
          <a:lstStyle/>
          <a:p>
            <a:r>
              <a:rPr lang="en-US" altLang="zh-CN" dirty="0"/>
              <a:t>This message conveys cryptographic information to allow the client to communicate the premaster secret</a:t>
            </a:r>
            <a:endParaRPr lang="en-US" altLang="zh-CN" dirty="0"/>
          </a:p>
          <a:p>
            <a:pPr marL="457200" lvl="1" indent="0">
              <a:lnSpc>
                <a:spcPct val="70000"/>
              </a:lnSpc>
              <a:buNone/>
            </a:pPr>
            <a:r>
              <a:rPr lang="en-US" altLang="zh-CN" dirty="0" err="1"/>
              <a:t>struct</a:t>
            </a:r>
            <a:r>
              <a:rPr lang="en-US" altLang="zh-CN" dirty="0"/>
              <a:t> {</a:t>
            </a:r>
            <a:endParaRPr lang="en-US" altLang="zh-CN" dirty="0"/>
          </a:p>
          <a:p>
            <a:pPr marL="457200" lvl="1" indent="0">
              <a:lnSpc>
                <a:spcPct val="70000"/>
              </a:lnSpc>
              <a:buNone/>
            </a:pPr>
            <a:r>
              <a:rPr lang="en-US" altLang="zh-CN" dirty="0"/>
              <a:t>	select (</a:t>
            </a:r>
            <a:r>
              <a:rPr lang="en-US" altLang="zh-CN" dirty="0" err="1"/>
              <a:t>KeyExchangeAlgorithm</a:t>
            </a:r>
            <a:r>
              <a:rPr lang="en-US" altLang="zh-CN" dirty="0"/>
              <a:t>) {</a:t>
            </a:r>
            <a:endParaRPr lang="en-US" altLang="zh-CN" dirty="0"/>
          </a:p>
          <a:p>
            <a:pPr marL="457200" lvl="1" indent="0">
              <a:lnSpc>
                <a:spcPct val="70000"/>
              </a:lnSpc>
              <a:buNone/>
            </a:pPr>
            <a:r>
              <a:rPr lang="en-US" altLang="zh-CN" dirty="0"/>
              <a:t>	        case </a:t>
            </a:r>
            <a:r>
              <a:rPr lang="en-US" altLang="zh-CN" dirty="0" err="1"/>
              <a:t>dh_anon</a:t>
            </a:r>
            <a:r>
              <a:rPr lang="en-US" altLang="zh-CN" dirty="0"/>
              <a:t>:</a:t>
            </a:r>
            <a:endParaRPr lang="en-US" altLang="zh-CN" dirty="0"/>
          </a:p>
          <a:p>
            <a:pPr marL="457200" lvl="1" indent="0">
              <a:lnSpc>
                <a:spcPct val="70000"/>
              </a:lnSpc>
              <a:buNone/>
            </a:pPr>
            <a:r>
              <a:rPr lang="en-US" altLang="zh-CN" dirty="0"/>
              <a:t>		</a:t>
            </a:r>
            <a:r>
              <a:rPr lang="en-US" altLang="zh-CN" dirty="0" err="1"/>
              <a:t>ServerDHParams</a:t>
            </a:r>
            <a:r>
              <a:rPr lang="en-US" altLang="zh-CN" dirty="0"/>
              <a:t> </a:t>
            </a:r>
            <a:r>
              <a:rPr lang="en-US" altLang="zh-CN" dirty="0" err="1"/>
              <a:t>params</a:t>
            </a:r>
            <a:r>
              <a:rPr lang="en-US" altLang="zh-CN" dirty="0"/>
              <a:t>;</a:t>
            </a:r>
            <a:endParaRPr lang="en-US" altLang="zh-CN" dirty="0"/>
          </a:p>
          <a:p>
            <a:pPr marL="457200" lvl="1" indent="0">
              <a:lnSpc>
                <a:spcPct val="70000"/>
              </a:lnSpc>
              <a:buNone/>
            </a:pPr>
            <a:r>
              <a:rPr lang="en-US" altLang="zh-CN" dirty="0"/>
              <a:t>	        case </a:t>
            </a:r>
            <a:r>
              <a:rPr lang="en-US" altLang="zh-CN" dirty="0" err="1"/>
              <a:t>dhe_dss</a:t>
            </a:r>
            <a:r>
              <a:rPr lang="en-US" altLang="zh-CN" dirty="0"/>
              <a:t>:</a:t>
            </a:r>
            <a:endParaRPr lang="en-US" altLang="zh-CN" dirty="0"/>
          </a:p>
          <a:p>
            <a:pPr marL="457200" lvl="1" indent="0">
              <a:lnSpc>
                <a:spcPct val="70000"/>
              </a:lnSpc>
              <a:buNone/>
            </a:pPr>
            <a:r>
              <a:rPr lang="en-US" altLang="zh-CN" dirty="0"/>
              <a:t>	        case </a:t>
            </a:r>
            <a:r>
              <a:rPr lang="en-US" altLang="zh-CN" dirty="0" err="1"/>
              <a:t>dhe_rsa</a:t>
            </a:r>
            <a:r>
              <a:rPr lang="en-US" altLang="zh-CN" dirty="0"/>
              <a:t>:</a:t>
            </a:r>
            <a:endParaRPr lang="en-US" altLang="zh-CN" dirty="0"/>
          </a:p>
          <a:p>
            <a:pPr marL="457200" lvl="1" indent="0">
              <a:lnSpc>
                <a:spcPct val="70000"/>
              </a:lnSpc>
              <a:buNone/>
            </a:pPr>
            <a:r>
              <a:rPr lang="en-US" altLang="zh-CN" dirty="0"/>
              <a:t>		</a:t>
            </a:r>
            <a:r>
              <a:rPr lang="en-US" altLang="zh-CN" dirty="0" err="1"/>
              <a:t>ServerDHParams</a:t>
            </a:r>
            <a:r>
              <a:rPr lang="en-US" altLang="zh-CN" dirty="0"/>
              <a:t> </a:t>
            </a:r>
            <a:r>
              <a:rPr lang="en-US" altLang="zh-CN" dirty="0" err="1"/>
              <a:t>params</a:t>
            </a:r>
            <a:r>
              <a:rPr lang="en-US" altLang="zh-CN" dirty="0"/>
              <a:t>;</a:t>
            </a:r>
            <a:endParaRPr lang="en-US" altLang="zh-CN" dirty="0"/>
          </a:p>
          <a:p>
            <a:pPr marL="457200" lvl="1" indent="0">
              <a:lnSpc>
                <a:spcPct val="70000"/>
              </a:lnSpc>
              <a:buNone/>
            </a:pPr>
            <a:r>
              <a:rPr lang="en-US" altLang="zh-CN" dirty="0"/>
              <a:t>		digitally-signed </a:t>
            </a:r>
            <a:r>
              <a:rPr lang="en-US" altLang="zh-CN" dirty="0" err="1"/>
              <a:t>struct</a:t>
            </a:r>
            <a:r>
              <a:rPr lang="en-US" altLang="zh-CN" dirty="0"/>
              <a:t> {</a:t>
            </a:r>
            <a:endParaRPr lang="en-US" altLang="zh-CN" dirty="0"/>
          </a:p>
          <a:p>
            <a:pPr marL="457200" lvl="1" indent="0">
              <a:lnSpc>
                <a:spcPct val="70000"/>
              </a:lnSpc>
              <a:buNone/>
            </a:pPr>
            <a:r>
              <a:rPr lang="en-US" altLang="zh-CN" dirty="0"/>
              <a:t>			opaque </a:t>
            </a:r>
            <a:r>
              <a:rPr lang="en-US" altLang="zh-CN" dirty="0" err="1"/>
              <a:t>client_random</a:t>
            </a:r>
            <a:r>
              <a:rPr lang="en-US" altLang="zh-CN" dirty="0"/>
              <a:t>[32];</a:t>
            </a:r>
            <a:endParaRPr lang="en-US" altLang="zh-CN" dirty="0"/>
          </a:p>
          <a:p>
            <a:pPr marL="457200" lvl="1" indent="0">
              <a:lnSpc>
                <a:spcPct val="70000"/>
              </a:lnSpc>
              <a:buNone/>
            </a:pPr>
            <a:r>
              <a:rPr lang="en-US" altLang="zh-CN" dirty="0"/>
              <a:t>			opaque </a:t>
            </a:r>
            <a:r>
              <a:rPr lang="en-US" altLang="zh-CN" dirty="0" err="1"/>
              <a:t>server_random</a:t>
            </a:r>
            <a:r>
              <a:rPr lang="en-US" altLang="zh-CN" dirty="0"/>
              <a:t>[32];</a:t>
            </a:r>
            <a:endParaRPr lang="en-US" altLang="zh-CN" dirty="0"/>
          </a:p>
          <a:p>
            <a:pPr marL="457200" lvl="1" indent="0">
              <a:lnSpc>
                <a:spcPct val="70000"/>
              </a:lnSpc>
              <a:buNone/>
            </a:pPr>
            <a:r>
              <a:rPr lang="en-US" altLang="zh-CN" dirty="0"/>
              <a:t>			</a:t>
            </a:r>
            <a:r>
              <a:rPr lang="en-US" altLang="zh-CN" dirty="0" err="1"/>
              <a:t>ServerDHParams</a:t>
            </a:r>
            <a:r>
              <a:rPr lang="en-US" altLang="zh-CN" dirty="0"/>
              <a:t> </a:t>
            </a:r>
            <a:r>
              <a:rPr lang="en-US" altLang="zh-CN" dirty="0" err="1"/>
              <a:t>params</a:t>
            </a:r>
            <a:r>
              <a:rPr lang="en-US" altLang="zh-CN" dirty="0"/>
              <a:t>;</a:t>
            </a:r>
            <a:endParaRPr lang="en-US" altLang="zh-CN" dirty="0"/>
          </a:p>
          <a:p>
            <a:pPr marL="457200" lvl="1" indent="0">
              <a:lnSpc>
                <a:spcPct val="70000"/>
              </a:lnSpc>
              <a:buNone/>
            </a:pPr>
            <a:r>
              <a:rPr lang="en-US" altLang="zh-CN" dirty="0"/>
              <a:t>		} </a:t>
            </a:r>
            <a:r>
              <a:rPr lang="en-US" altLang="zh-CN" dirty="0" err="1"/>
              <a:t>signed_params</a:t>
            </a:r>
            <a:r>
              <a:rPr lang="en-US" altLang="zh-CN" dirty="0"/>
              <a:t>;</a:t>
            </a:r>
            <a:endParaRPr lang="en-US" altLang="zh-CN" dirty="0"/>
          </a:p>
          <a:p>
            <a:pPr marL="457200" lvl="1" indent="0">
              <a:lnSpc>
                <a:spcPct val="70000"/>
              </a:lnSpc>
              <a:buNone/>
            </a:pPr>
            <a:r>
              <a:rPr lang="en-US" altLang="zh-CN" dirty="0"/>
              <a:t>	        case </a:t>
            </a:r>
            <a:r>
              <a:rPr lang="en-US" altLang="zh-CN" dirty="0" err="1"/>
              <a:t>rsa</a:t>
            </a:r>
            <a:r>
              <a:rPr lang="en-US" altLang="zh-CN" dirty="0"/>
              <a:t>:</a:t>
            </a:r>
            <a:endParaRPr lang="en-US" altLang="zh-CN" dirty="0"/>
          </a:p>
          <a:p>
            <a:pPr marL="457200" lvl="1" indent="0">
              <a:lnSpc>
                <a:spcPct val="70000"/>
              </a:lnSpc>
              <a:buNone/>
            </a:pPr>
            <a:r>
              <a:rPr lang="en-US" altLang="zh-CN" dirty="0"/>
              <a:t>	        case </a:t>
            </a:r>
            <a:r>
              <a:rPr lang="en-US" altLang="zh-CN" dirty="0" err="1"/>
              <a:t>dh_dss</a:t>
            </a:r>
            <a:r>
              <a:rPr lang="en-US" altLang="zh-CN" dirty="0"/>
              <a:t>:</a:t>
            </a:r>
            <a:endParaRPr lang="en-US" altLang="zh-CN" dirty="0"/>
          </a:p>
          <a:p>
            <a:pPr marL="457200" lvl="1" indent="0">
              <a:lnSpc>
                <a:spcPct val="70000"/>
              </a:lnSpc>
              <a:buNone/>
            </a:pPr>
            <a:r>
              <a:rPr lang="en-US" altLang="zh-CN" dirty="0"/>
              <a:t>	        case </a:t>
            </a:r>
            <a:r>
              <a:rPr lang="en-US" altLang="zh-CN" dirty="0" err="1"/>
              <a:t>dh_rsa</a:t>
            </a:r>
            <a:r>
              <a:rPr lang="en-US" altLang="zh-CN" dirty="0"/>
              <a:t>:</a:t>
            </a:r>
            <a:endParaRPr lang="en-US" altLang="zh-CN" dirty="0"/>
          </a:p>
          <a:p>
            <a:pPr marL="457200" lvl="1" indent="0">
              <a:lnSpc>
                <a:spcPct val="70000"/>
              </a:lnSpc>
              <a:buNone/>
            </a:pPr>
            <a:r>
              <a:rPr lang="en-US" altLang="zh-CN" dirty="0"/>
              <a:t>		</a:t>
            </a:r>
            <a:r>
              <a:rPr lang="en-US" altLang="zh-CN" dirty="0" err="1"/>
              <a:t>struct</a:t>
            </a:r>
            <a:r>
              <a:rPr lang="en-US" altLang="zh-CN" dirty="0"/>
              <a:t> {} ;</a:t>
            </a:r>
            <a:endParaRPr lang="en-US" altLang="zh-CN" dirty="0"/>
          </a:p>
          <a:p>
            <a:pPr marL="457200" lvl="1" indent="0">
              <a:lnSpc>
                <a:spcPct val="70000"/>
              </a:lnSpc>
              <a:buNone/>
            </a:pPr>
            <a:r>
              <a:rPr lang="en-US" altLang="zh-CN" dirty="0"/>
              <a:t>	};</a:t>
            </a:r>
            <a:endParaRPr lang="en-US" altLang="zh-CN" dirty="0"/>
          </a:p>
          <a:p>
            <a:pPr marL="457200" lvl="1" indent="0">
              <a:lnSpc>
                <a:spcPct val="70000"/>
              </a:lnSpc>
              <a:buNone/>
            </a:pPr>
            <a:r>
              <a:rPr lang="en-US" altLang="zh-CN" dirty="0"/>
              <a:t>} </a:t>
            </a:r>
            <a:r>
              <a:rPr lang="en-US" altLang="zh-CN" dirty="0" err="1"/>
              <a:t>ServerKeyExchange</a:t>
            </a:r>
            <a:r>
              <a:rPr lang="en-US" altLang="zh-CN" dirty="0"/>
              <a:t>;</a:t>
            </a:r>
            <a:endParaRPr lang="en-US" altLang="zh-CN" dirty="0"/>
          </a:p>
        </p:txBody>
      </p:sp>
      <p:sp>
        <p:nvSpPr>
          <p:cNvPr id="3" name="标题 2"/>
          <p:cNvSpPr>
            <a:spLocks noGrp="1"/>
          </p:cNvSpPr>
          <p:nvPr>
            <p:ph type="title"/>
          </p:nvPr>
        </p:nvSpPr>
        <p:spPr/>
        <p:txBody>
          <a:bodyPr/>
          <a:lstStyle/>
          <a:p>
            <a:r>
              <a:rPr lang="en-US" altLang="zh-CN" dirty="0" err="1"/>
              <a:t>ServerKeyExchange</a:t>
            </a:r>
            <a:r>
              <a:rPr lang="zh-CN" altLang="en-US" dirty="0"/>
              <a:t>消息</a:t>
            </a:r>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2959" y="1845734"/>
            <a:ext cx="7543801" cy="4535594"/>
          </a:xfrm>
        </p:spPr>
        <p:txBody>
          <a:bodyPr>
            <a:normAutofit fontScale="77500" lnSpcReduction="20000"/>
          </a:bodyPr>
          <a:lstStyle/>
          <a:p>
            <a:r>
              <a:rPr lang="en-US" altLang="zh-CN" dirty="0" err="1"/>
              <a:t>enum</a:t>
            </a:r>
            <a:r>
              <a:rPr lang="en-US" altLang="zh-CN" dirty="0"/>
              <a:t> { </a:t>
            </a:r>
            <a:r>
              <a:rPr lang="en-US" altLang="zh-CN" dirty="0" err="1"/>
              <a:t>dhe_dss</a:t>
            </a:r>
            <a:r>
              <a:rPr lang="en-US" altLang="zh-CN" dirty="0"/>
              <a:t>, </a:t>
            </a:r>
            <a:r>
              <a:rPr lang="en-US" altLang="zh-CN" dirty="0" err="1"/>
              <a:t>dhe_rsa</a:t>
            </a:r>
            <a:r>
              <a:rPr lang="en-US" altLang="zh-CN" dirty="0"/>
              <a:t>, </a:t>
            </a:r>
            <a:r>
              <a:rPr lang="en-US" altLang="zh-CN" dirty="0" err="1"/>
              <a:t>dh_anon</a:t>
            </a:r>
            <a:r>
              <a:rPr lang="en-US" altLang="zh-CN" dirty="0"/>
              <a:t>, </a:t>
            </a:r>
            <a:r>
              <a:rPr lang="en-US" altLang="zh-CN" dirty="0" err="1"/>
              <a:t>rsa</a:t>
            </a:r>
            <a:r>
              <a:rPr lang="en-US" altLang="zh-CN" dirty="0"/>
              <a:t>, </a:t>
            </a:r>
            <a:r>
              <a:rPr lang="en-US" altLang="zh-CN" dirty="0" err="1"/>
              <a:t>dh_dss</a:t>
            </a:r>
            <a:r>
              <a:rPr lang="en-US" altLang="zh-CN" dirty="0"/>
              <a:t>, </a:t>
            </a:r>
            <a:r>
              <a:rPr lang="en-US" altLang="zh-CN" dirty="0" err="1"/>
              <a:t>dh_rsa</a:t>
            </a:r>
            <a:endParaRPr lang="en-US" altLang="zh-CN" dirty="0"/>
          </a:p>
          <a:p>
            <a:pPr marL="0" indent="0">
              <a:buNone/>
            </a:pPr>
            <a:r>
              <a:rPr lang="en-US" altLang="zh-CN" dirty="0"/>
              <a:t>	} </a:t>
            </a:r>
            <a:r>
              <a:rPr lang="en-US" altLang="zh-CN" dirty="0" err="1"/>
              <a:t>KeyExchangeAlgorithm</a:t>
            </a:r>
            <a:r>
              <a:rPr lang="en-US" altLang="zh-CN" dirty="0"/>
              <a:t>;</a:t>
            </a:r>
            <a:endParaRPr lang="en-US" altLang="zh-CN" dirty="0"/>
          </a:p>
          <a:p>
            <a:r>
              <a:rPr lang="en-US" altLang="zh-CN" dirty="0" err="1"/>
              <a:t>struct</a:t>
            </a:r>
            <a:r>
              <a:rPr lang="en-US" altLang="zh-CN" dirty="0"/>
              <a:t> {</a:t>
            </a:r>
            <a:endParaRPr lang="en-US" altLang="zh-CN" dirty="0"/>
          </a:p>
          <a:p>
            <a:pPr marL="0" indent="0">
              <a:buNone/>
            </a:pPr>
            <a:r>
              <a:rPr lang="en-US" altLang="zh-CN" dirty="0"/>
              <a:t>            opaque </a:t>
            </a:r>
            <a:r>
              <a:rPr lang="en-US" altLang="zh-CN" dirty="0" err="1"/>
              <a:t>dh_p</a:t>
            </a:r>
            <a:r>
              <a:rPr lang="en-US" altLang="zh-CN" dirty="0"/>
              <a:t>&lt;1..2^16-1&gt;;</a:t>
            </a:r>
            <a:endParaRPr lang="en-US" altLang="zh-CN" dirty="0"/>
          </a:p>
          <a:p>
            <a:pPr marL="0" indent="0">
              <a:buNone/>
            </a:pPr>
            <a:r>
              <a:rPr lang="en-US" altLang="zh-CN" dirty="0"/>
              <a:t>            opaque </a:t>
            </a:r>
            <a:r>
              <a:rPr lang="en-US" altLang="zh-CN" dirty="0" err="1"/>
              <a:t>dh_g</a:t>
            </a:r>
            <a:r>
              <a:rPr lang="en-US" altLang="zh-CN" dirty="0"/>
              <a:t>&lt;1..2^16-1&gt;;</a:t>
            </a:r>
            <a:endParaRPr lang="en-US" altLang="zh-CN" dirty="0"/>
          </a:p>
          <a:p>
            <a:pPr marL="0" indent="0">
              <a:buNone/>
            </a:pPr>
            <a:r>
              <a:rPr lang="en-US" altLang="zh-CN" dirty="0"/>
              <a:t>            opaque </a:t>
            </a:r>
            <a:r>
              <a:rPr lang="en-US" altLang="zh-CN" dirty="0" err="1"/>
              <a:t>dh_Ys</a:t>
            </a:r>
            <a:r>
              <a:rPr lang="en-US" altLang="zh-CN" dirty="0"/>
              <a:t>&lt;1..2^16-1&gt;;</a:t>
            </a:r>
            <a:endParaRPr lang="en-US" altLang="zh-CN" dirty="0"/>
          </a:p>
          <a:p>
            <a:pPr marL="0" indent="0">
              <a:buNone/>
            </a:pPr>
            <a:r>
              <a:rPr lang="en-US" altLang="zh-CN" dirty="0"/>
              <a:t>            } </a:t>
            </a:r>
            <a:r>
              <a:rPr lang="en-US" altLang="zh-CN" dirty="0" err="1"/>
              <a:t>ServerDHParams</a:t>
            </a:r>
            <a:r>
              <a:rPr lang="en-US" altLang="zh-CN" dirty="0"/>
              <a:t>; /* Ephemeral DH parameters */</a:t>
            </a:r>
            <a:endParaRPr lang="en-US" altLang="zh-CN" dirty="0"/>
          </a:p>
          <a:p>
            <a:pPr lvl="1">
              <a:lnSpc>
                <a:spcPct val="120000"/>
              </a:lnSpc>
            </a:pPr>
            <a:r>
              <a:rPr lang="en-US" altLang="zh-CN" dirty="0"/>
              <a:t>Note: the </a:t>
            </a:r>
            <a:r>
              <a:rPr lang="en-US" altLang="zh-CN" dirty="0" err="1"/>
              <a:t>dh_p</a:t>
            </a:r>
            <a:r>
              <a:rPr lang="en-US" altLang="zh-CN" dirty="0"/>
              <a:t>, </a:t>
            </a:r>
            <a:r>
              <a:rPr lang="en-US" altLang="zh-CN" dirty="0" err="1"/>
              <a:t>dh_g</a:t>
            </a:r>
            <a:r>
              <a:rPr lang="en-US" altLang="zh-CN" dirty="0"/>
              <a:t>, </a:t>
            </a:r>
            <a:r>
              <a:rPr lang="en-US" altLang="zh-CN" dirty="0" err="1"/>
              <a:t>dh_Ys</a:t>
            </a:r>
            <a:r>
              <a:rPr lang="en-US" altLang="zh-CN" dirty="0"/>
              <a:t> is the DH parameters using to compute the premaster secret by the client.</a:t>
            </a:r>
            <a:endParaRPr lang="en-US" altLang="zh-CN" dirty="0"/>
          </a:p>
          <a:p>
            <a:r>
              <a:rPr lang="en-US" altLang="zh-CN" dirty="0"/>
              <a:t>Premaster secret = </a:t>
            </a:r>
            <a:r>
              <a:rPr lang="en-US" altLang="zh-CN" dirty="0" err="1"/>
              <a:t>dh_Ys</a:t>
            </a:r>
            <a:r>
              <a:rPr lang="en-US" altLang="zh-CN" dirty="0"/>
              <a:t> ^ C mod </a:t>
            </a:r>
            <a:r>
              <a:rPr lang="en-US" altLang="zh-CN" dirty="0" err="1"/>
              <a:t>dh_p</a:t>
            </a:r>
            <a:r>
              <a:rPr lang="en-US" altLang="zh-CN" dirty="0"/>
              <a:t> = </a:t>
            </a:r>
            <a:r>
              <a:rPr lang="en-US" altLang="zh-CN" dirty="0" err="1"/>
              <a:t>dh_Yc</a:t>
            </a:r>
            <a:r>
              <a:rPr lang="en-US" altLang="zh-CN" dirty="0"/>
              <a:t> ^ S mod </a:t>
            </a:r>
            <a:r>
              <a:rPr lang="en-US" altLang="zh-CN" dirty="0" err="1"/>
              <a:t>dh_p</a:t>
            </a:r>
            <a:endParaRPr lang="en-US" altLang="zh-CN" dirty="0"/>
          </a:p>
        </p:txBody>
      </p:sp>
      <p:sp>
        <p:nvSpPr>
          <p:cNvPr id="3" name="标题 2"/>
          <p:cNvSpPr>
            <a:spLocks noGrp="1"/>
          </p:cNvSpPr>
          <p:nvPr>
            <p:ph type="title"/>
          </p:nvPr>
        </p:nvSpPr>
        <p:spPr/>
        <p:txBody>
          <a:bodyPr/>
          <a:lstStyle/>
          <a:p>
            <a:r>
              <a:rPr lang="en-US" altLang="zh-CN" dirty="0" err="1"/>
              <a:t>ServerKeyExchange</a:t>
            </a:r>
            <a:r>
              <a:rPr lang="zh-CN" altLang="en-US" dirty="0"/>
              <a:t>消息</a:t>
            </a:r>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p:cNvGraphicFramePr>
            <a:graphicFrameLocks noGrp="1"/>
          </p:cNvGraphicFramePr>
          <p:nvPr>
            <p:ph idx="1"/>
          </p:nvPr>
        </p:nvGraphicFramePr>
        <p:xfrm>
          <a:off x="230796" y="1737361"/>
          <a:ext cx="8733692" cy="5057160"/>
        </p:xfrm>
        <a:graphic>
          <a:graphicData uri="http://schemas.openxmlformats.org/drawingml/2006/table">
            <a:tbl>
              <a:tblPr firstRow="1" bandRow="1">
                <a:tableStyleId>{5C22544A-7EE6-4342-B048-85BDC9FD1C3A}</a:tableStyleId>
              </a:tblPr>
              <a:tblGrid>
                <a:gridCol w="1842449"/>
                <a:gridCol w="2056967"/>
                <a:gridCol w="2725320"/>
                <a:gridCol w="2108956"/>
              </a:tblGrid>
              <a:tr h="715694">
                <a:tc>
                  <a:txBody>
                    <a:bodyPr/>
                    <a:lstStyle/>
                    <a:p>
                      <a:r>
                        <a:rPr lang="en-US" altLang="zh-CN" dirty="0"/>
                        <a:t>key exchange algorithm</a:t>
                      </a:r>
                      <a:endParaRPr lang="zh-CN" altLang="en-US" dirty="0"/>
                    </a:p>
                  </a:txBody>
                  <a:tcPr/>
                </a:tc>
                <a:tc>
                  <a:txBody>
                    <a:bodyPr/>
                    <a:lstStyle/>
                    <a:p>
                      <a:r>
                        <a:rPr lang="zh-CN" altLang="en-US" b="1" dirty="0"/>
                        <a:t>服务器证书的公钥</a:t>
                      </a:r>
                      <a:endParaRPr lang="zh-CN" altLang="en-US" b="1" dirty="0"/>
                    </a:p>
                  </a:txBody>
                  <a:tcPr/>
                </a:tc>
                <a:tc>
                  <a:txBody>
                    <a:bodyPr/>
                    <a:lstStyle/>
                    <a:p>
                      <a:r>
                        <a:rPr lang="zh-CN" altLang="en-US" b="1" dirty="0"/>
                        <a:t>服务器证书的密钥对</a:t>
                      </a:r>
                      <a:endParaRPr lang="en-US" altLang="zh-CN" b="1" dirty="0"/>
                    </a:p>
                    <a:p>
                      <a:r>
                        <a:rPr lang="zh-CN" altLang="en-US" b="1" dirty="0"/>
                        <a:t>用法</a:t>
                      </a:r>
                      <a:endParaRPr lang="zh-CN" altLang="en-US" b="1" dirty="0"/>
                    </a:p>
                  </a:txBody>
                  <a:tcPr/>
                </a:tc>
                <a:tc>
                  <a:txBody>
                    <a:bodyPr/>
                    <a:lstStyle/>
                    <a:p>
                      <a:r>
                        <a:rPr lang="en-US" altLang="zh-CN" dirty="0"/>
                        <a:t>Server Key Exchange Message </a:t>
                      </a:r>
                      <a:endParaRPr lang="zh-CN" altLang="en-US" dirty="0"/>
                    </a:p>
                  </a:txBody>
                  <a:tcPr/>
                </a:tc>
              </a:tr>
              <a:tr h="500986">
                <a:tc>
                  <a:txBody>
                    <a:bodyPr/>
                    <a:lstStyle/>
                    <a:p>
                      <a:r>
                        <a:rPr lang="en-US" altLang="zh-CN" dirty="0"/>
                        <a:t>RSA</a:t>
                      </a:r>
                      <a:endParaRPr lang="en-US" altLang="zh-CN" dirty="0"/>
                    </a:p>
                    <a:p>
                      <a:r>
                        <a:rPr lang="en-US" altLang="zh-CN" dirty="0"/>
                        <a:t>RSA_PSK</a:t>
                      </a:r>
                      <a:endParaRPr lang="zh-CN" altLang="en-US" dirty="0"/>
                    </a:p>
                  </a:txBody>
                  <a:tcPr/>
                </a:tc>
                <a:tc>
                  <a:txBody>
                    <a:bodyPr/>
                    <a:lstStyle/>
                    <a:p>
                      <a:r>
                        <a:rPr lang="en-US" altLang="zh-CN" sz="1800" b="0" i="0" u="none" strike="noStrike" kern="1200" baseline="0" dirty="0">
                          <a:solidFill>
                            <a:schemeClr val="dk1"/>
                          </a:solidFill>
                          <a:latin typeface="+mn-lt"/>
                          <a:ea typeface="+mn-ea"/>
                          <a:cs typeface="+mn-cs"/>
                        </a:rPr>
                        <a:t>RSA public key</a:t>
                      </a:r>
                      <a:endParaRPr lang="zh-CN" altLang="en-US" dirty="0"/>
                    </a:p>
                  </a:txBody>
                  <a:tcPr/>
                </a:tc>
                <a:tc>
                  <a:txBody>
                    <a:bodyPr/>
                    <a:lstStyle/>
                    <a:p>
                      <a:r>
                        <a:rPr lang="en-US" altLang="zh-CN" dirty="0"/>
                        <a:t>Encrypt</a:t>
                      </a:r>
                      <a:r>
                        <a:rPr lang="en-US" altLang="zh-CN" baseline="0" dirty="0"/>
                        <a:t> premaster secret</a:t>
                      </a:r>
                      <a:endParaRPr lang="zh-CN" altLang="en-US" dirty="0"/>
                    </a:p>
                  </a:txBody>
                  <a:tcPr/>
                </a:tc>
                <a:tc>
                  <a:txBody>
                    <a:bodyPr/>
                    <a:lstStyle/>
                    <a:p>
                      <a:pPr algn="ctr"/>
                      <a:r>
                        <a:rPr lang="en-US" altLang="zh-CN" dirty="0"/>
                        <a:t>NO</a:t>
                      </a:r>
                      <a:endParaRPr lang="zh-CN" altLang="en-US" dirty="0"/>
                    </a:p>
                  </a:txBody>
                  <a:tcPr/>
                </a:tc>
              </a:tr>
              <a:tr h="500986">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DHE_RSA   ECDHE_RSA </a:t>
                      </a:r>
                      <a:endParaRPr lang="en-US" altLang="zh-CN" dirty="0"/>
                    </a:p>
                  </a:txBody>
                  <a:tcPr/>
                </a:tc>
                <a:tc>
                  <a:txBody>
                    <a:bodyPr/>
                    <a:lstStyle/>
                    <a:p>
                      <a:r>
                        <a:rPr lang="en-US" altLang="zh-CN" sz="1800" b="0" i="0" u="none" strike="noStrike" kern="1200" baseline="0" dirty="0">
                          <a:solidFill>
                            <a:schemeClr val="dk1"/>
                          </a:solidFill>
                          <a:latin typeface="+mn-lt"/>
                          <a:ea typeface="+mn-ea"/>
                          <a:cs typeface="+mn-cs"/>
                        </a:rPr>
                        <a:t>RSA public key</a:t>
                      </a:r>
                      <a:endParaRPr lang="zh-CN" altLang="en-US" dirty="0"/>
                    </a:p>
                  </a:txBody>
                  <a:tcPr/>
                </a:tc>
                <a:tc>
                  <a:txBody>
                    <a:bodyPr/>
                    <a:lstStyle/>
                    <a:p>
                      <a:r>
                        <a:rPr lang="en-US" altLang="zh-CN" dirty="0"/>
                        <a:t>Sign “server key exchange message”</a:t>
                      </a:r>
                      <a:endParaRPr lang="zh-CN" altLang="en-US" dirty="0"/>
                    </a:p>
                  </a:txBody>
                  <a:tcPr/>
                </a:tc>
                <a:tc>
                  <a:txBody>
                    <a:bodyPr/>
                    <a:lstStyle/>
                    <a:p>
                      <a:pPr algn="ctr"/>
                      <a:r>
                        <a:rPr lang="en-US" altLang="zh-CN" dirty="0"/>
                        <a:t>YES</a:t>
                      </a:r>
                      <a:endParaRPr lang="zh-CN" altLang="en-US" dirty="0"/>
                    </a:p>
                  </a:txBody>
                  <a:tcPr/>
                </a:tc>
              </a:tr>
              <a:tr h="28627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DHE_DSS</a:t>
                      </a:r>
                      <a:endParaRPr lang="en-US" altLang="zh-CN" dirty="0"/>
                    </a:p>
                  </a:txBody>
                  <a:tcPr/>
                </a:tc>
                <a:tc>
                  <a:txBody>
                    <a:bodyPr/>
                    <a:lstStyle/>
                    <a:p>
                      <a:r>
                        <a:rPr lang="en-US" altLang="zh-CN" sz="1800" b="0" i="0" u="none" strike="noStrike" kern="1200" baseline="0" dirty="0">
                          <a:solidFill>
                            <a:schemeClr val="dk1"/>
                          </a:solidFill>
                          <a:latin typeface="+mn-lt"/>
                          <a:ea typeface="+mn-ea"/>
                          <a:cs typeface="+mn-cs"/>
                        </a:rPr>
                        <a:t>DSA public key</a:t>
                      </a:r>
                      <a:endParaRPr lang="zh-CN" altLang="en-US" dirty="0"/>
                    </a:p>
                  </a:txBody>
                  <a:tcPr/>
                </a:tc>
                <a:tc>
                  <a:txBody>
                    <a:bodyPr/>
                    <a:lstStyle/>
                    <a:p>
                      <a:r>
                        <a:rPr lang="en-US" altLang="zh-CN" dirty="0"/>
                        <a:t>Sign “server key exchange message”</a:t>
                      </a:r>
                      <a:endParaRPr lang="zh-CN" altLang="en-US" dirty="0"/>
                    </a:p>
                  </a:txBody>
                  <a:tcPr/>
                </a:tc>
                <a:tc>
                  <a:txBody>
                    <a:bodyPr/>
                    <a:lstStyle/>
                    <a:p>
                      <a:pPr algn="ctr"/>
                      <a:r>
                        <a:rPr lang="en-US" altLang="zh-CN" dirty="0"/>
                        <a:t>YES</a:t>
                      </a:r>
                      <a:endParaRPr lang="zh-CN" altLang="en-US" dirty="0"/>
                    </a:p>
                  </a:txBody>
                  <a:tcPr/>
                </a:tc>
              </a:tr>
              <a:tr h="500986">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ECDHE_ECDSA</a:t>
                      </a:r>
                      <a:endParaRPr lang="en-US" altLang="zh-CN" dirty="0"/>
                    </a:p>
                    <a:p>
                      <a:endParaRPr lang="zh-CN" altLang="en-US" dirty="0"/>
                    </a:p>
                  </a:txBody>
                  <a:tcPr/>
                </a:tc>
                <a:tc>
                  <a:txBody>
                    <a:bodyPr/>
                    <a:lstStyle/>
                    <a:p>
                      <a:r>
                        <a:rPr lang="en-US" altLang="zh-CN" sz="1800" b="0" i="0" u="none" strike="noStrike" kern="1200" baseline="0" dirty="0">
                          <a:solidFill>
                            <a:schemeClr val="dk1"/>
                          </a:solidFill>
                          <a:latin typeface="+mn-lt"/>
                          <a:ea typeface="+mn-ea"/>
                          <a:cs typeface="+mn-cs"/>
                        </a:rPr>
                        <a:t>ECDSA-capable public key</a:t>
                      </a:r>
                      <a:endParaRPr lang="zh-CN" altLang="en-US" dirty="0"/>
                    </a:p>
                  </a:txBody>
                  <a:tcPr/>
                </a:tc>
                <a:tc>
                  <a:txBody>
                    <a:bodyPr/>
                    <a:lstStyle/>
                    <a:p>
                      <a:r>
                        <a:rPr lang="en-US" altLang="zh-CN" dirty="0"/>
                        <a:t>Sign “server key exchange message”</a:t>
                      </a:r>
                      <a:endParaRPr lang="en-US" altLang="zh-CN" sz="1800" b="0" i="0" kern="1200" dirty="0">
                        <a:solidFill>
                          <a:schemeClr val="dk1"/>
                        </a:solidFill>
                        <a:effectLst/>
                        <a:latin typeface="+mn-lt"/>
                        <a:ea typeface="+mn-ea"/>
                        <a:cs typeface="+mn-cs"/>
                      </a:endParaRPr>
                    </a:p>
                  </a:txBody>
                  <a:tcPr/>
                </a:tc>
                <a:tc>
                  <a:txBody>
                    <a:bodyPr/>
                    <a:lstStyle/>
                    <a:p>
                      <a:pPr algn="ctr"/>
                      <a:r>
                        <a:rPr lang="en-US" altLang="zh-CN" dirty="0"/>
                        <a:t>YES</a:t>
                      </a:r>
                      <a:endParaRPr lang="zh-CN" altLang="en-US" dirty="0"/>
                    </a:p>
                  </a:txBody>
                  <a:tcPr/>
                </a:tc>
              </a:tr>
              <a:tr h="500986">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DH_DSS DH_RSA </a:t>
                      </a:r>
                      <a:endParaRPr lang="en-US" altLang="zh-CN" dirty="0"/>
                    </a:p>
                  </a:txBody>
                  <a:tcPr/>
                </a:tc>
                <a:tc>
                  <a:txBody>
                    <a:bodyPr/>
                    <a:lstStyle/>
                    <a:p>
                      <a:r>
                        <a:rPr lang="en-US" altLang="zh-CN" sz="1800" b="0" i="0" u="none" strike="noStrike" kern="1200" baseline="0" dirty="0" err="1">
                          <a:solidFill>
                            <a:schemeClr val="dk1"/>
                          </a:solidFill>
                          <a:latin typeface="+mn-lt"/>
                          <a:ea typeface="+mn-ea"/>
                          <a:cs typeface="+mn-cs"/>
                        </a:rPr>
                        <a:t>Diffie</a:t>
                      </a:r>
                      <a:r>
                        <a:rPr lang="en-US" altLang="zh-CN" sz="1800" b="0" i="0" u="none" strike="noStrike" kern="1200" baseline="0" dirty="0">
                          <a:solidFill>
                            <a:schemeClr val="dk1"/>
                          </a:solidFill>
                          <a:latin typeface="+mn-lt"/>
                          <a:ea typeface="+mn-ea"/>
                          <a:cs typeface="+mn-cs"/>
                        </a:rPr>
                        <a:t>-Hellman public key</a:t>
                      </a:r>
                      <a:endParaRPr lang="zh-CN" altLang="en-US" dirty="0"/>
                    </a:p>
                  </a:txBody>
                  <a:tcPr/>
                </a:tc>
                <a:tc>
                  <a:txBody>
                    <a:bodyPr/>
                    <a:lstStyle/>
                    <a:p>
                      <a:r>
                        <a:rPr lang="en-US" altLang="zh-CN" sz="1800" b="0" i="0" u="none" strike="noStrike" kern="1200" dirty="0">
                          <a:solidFill>
                            <a:schemeClr val="dk1"/>
                          </a:solidFill>
                          <a:effectLst/>
                          <a:latin typeface="+mn-lt"/>
                          <a:ea typeface="+mn-ea"/>
                          <a:cs typeface="+mn-cs"/>
                        </a:rPr>
                        <a:t>Negotiate and compute the premaster</a:t>
                      </a:r>
                      <a:r>
                        <a:rPr lang="en-US" altLang="zh-CN" sz="1800" b="0" i="0" u="none" strike="noStrike" kern="1200" baseline="0" dirty="0">
                          <a:solidFill>
                            <a:schemeClr val="dk1"/>
                          </a:solidFill>
                          <a:effectLst/>
                          <a:latin typeface="+mn-lt"/>
                          <a:ea typeface="+mn-ea"/>
                          <a:cs typeface="+mn-cs"/>
                        </a:rPr>
                        <a:t> secret</a:t>
                      </a:r>
                      <a:endParaRPr lang="en-US" altLang="zh-CN" sz="1800" b="0" i="0" kern="1200" dirty="0">
                        <a:solidFill>
                          <a:schemeClr val="dk1"/>
                        </a:solidFill>
                        <a:effectLst/>
                        <a:latin typeface="+mn-lt"/>
                        <a:ea typeface="+mn-ea"/>
                        <a:cs typeface="+mn-cs"/>
                      </a:endParaRPr>
                    </a:p>
                  </a:txBody>
                  <a:tcPr/>
                </a:tc>
                <a:tc>
                  <a:txBody>
                    <a:bodyPr/>
                    <a:lstStyle/>
                    <a:p>
                      <a:pPr algn="ctr"/>
                      <a:r>
                        <a:rPr lang="en-US" altLang="zh-CN" dirty="0"/>
                        <a:t>NO</a:t>
                      </a:r>
                      <a:endParaRPr lang="zh-CN" altLang="en-US" dirty="0"/>
                    </a:p>
                  </a:txBody>
                  <a:tcPr/>
                </a:tc>
              </a:tr>
              <a:tr h="500986">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ECDH_ECDSA   ECDH_RSA </a:t>
                      </a:r>
                      <a:endParaRPr lang="en-US" altLang="zh-CN" dirty="0"/>
                    </a:p>
                  </a:txBody>
                  <a:tcPr/>
                </a:tc>
                <a:tc>
                  <a:txBody>
                    <a:bodyPr/>
                    <a:lstStyle/>
                    <a:p>
                      <a:r>
                        <a:rPr lang="en-US" altLang="zh-CN" sz="1800" b="0" i="0" u="none" strike="noStrike" kern="1200" baseline="0" dirty="0">
                          <a:solidFill>
                            <a:schemeClr val="dk1"/>
                          </a:solidFill>
                          <a:latin typeface="+mn-lt"/>
                          <a:ea typeface="+mn-ea"/>
                          <a:cs typeface="+mn-cs"/>
                        </a:rPr>
                        <a:t>ECDH-capable public key</a:t>
                      </a:r>
                      <a:endParaRPr lang="zh-CN" altLang="en-US" dirty="0"/>
                    </a:p>
                  </a:txBody>
                  <a:tcPr/>
                </a:tc>
                <a:tc>
                  <a:txBody>
                    <a:bodyPr/>
                    <a:lstStyle/>
                    <a:p>
                      <a:r>
                        <a:rPr lang="en-US" altLang="zh-CN" sz="1800" b="0" i="0" u="none" strike="noStrike" kern="1200" dirty="0">
                          <a:solidFill>
                            <a:schemeClr val="dk1"/>
                          </a:solidFill>
                          <a:effectLst/>
                          <a:latin typeface="+mn-lt"/>
                          <a:ea typeface="+mn-ea"/>
                          <a:cs typeface="+mn-cs"/>
                        </a:rPr>
                        <a:t>Negotiate and compute the premaster</a:t>
                      </a:r>
                      <a:r>
                        <a:rPr lang="en-US" altLang="zh-CN" sz="1800" b="0" i="0" u="none" strike="noStrike" kern="1200" baseline="0" dirty="0">
                          <a:solidFill>
                            <a:schemeClr val="dk1"/>
                          </a:solidFill>
                          <a:effectLst/>
                          <a:latin typeface="+mn-lt"/>
                          <a:ea typeface="+mn-ea"/>
                          <a:cs typeface="+mn-cs"/>
                        </a:rPr>
                        <a:t> secret</a:t>
                      </a:r>
                      <a:endParaRPr lang="en-US" altLang="zh-CN" sz="1800" b="0" i="0" kern="1200" dirty="0">
                        <a:solidFill>
                          <a:schemeClr val="dk1"/>
                        </a:solidFill>
                        <a:effectLst/>
                        <a:latin typeface="+mn-lt"/>
                        <a:ea typeface="+mn-ea"/>
                        <a:cs typeface="+mn-cs"/>
                      </a:endParaRPr>
                    </a:p>
                  </a:txBody>
                  <a:tcPr/>
                </a:tc>
                <a:tc>
                  <a:txBody>
                    <a:bodyPr/>
                    <a:lstStyle/>
                    <a:p>
                      <a:pPr algn="ctr"/>
                      <a:r>
                        <a:rPr lang="en-US" altLang="zh-CN" dirty="0"/>
                        <a:t>NO</a:t>
                      </a:r>
                      <a:endParaRPr lang="zh-CN" altLang="en-US" dirty="0"/>
                    </a:p>
                  </a:txBody>
                  <a:tcPr/>
                </a:tc>
              </a:tr>
              <a:tr h="500986">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err="1"/>
                        <a:t>DH_anon</a:t>
                      </a:r>
                      <a:endParaRPr lang="en-US" altLang="zh-CN" dirty="0"/>
                    </a:p>
                  </a:txBody>
                  <a:tcPr/>
                </a:tc>
                <a:tc>
                  <a:txBody>
                    <a:bodyPr/>
                    <a:lstStyle/>
                    <a:p>
                      <a:r>
                        <a:rPr lang="en-US" altLang="zh-CN" dirty="0"/>
                        <a:t>No</a:t>
                      </a:r>
                      <a:r>
                        <a:rPr lang="en-US" altLang="zh-CN" baseline="0" dirty="0"/>
                        <a:t> certificate</a:t>
                      </a:r>
                      <a:endParaRPr lang="zh-CN" altLang="en-US" dirty="0"/>
                    </a:p>
                  </a:txBody>
                  <a:tcPr/>
                </a:tc>
                <a:tc>
                  <a:txBody>
                    <a:bodyPr/>
                    <a:lstStyle/>
                    <a:p>
                      <a:endParaRPr lang="en-US" altLang="zh-CN" sz="1800" b="0" i="0" kern="1200" dirty="0">
                        <a:solidFill>
                          <a:schemeClr val="dk1"/>
                        </a:solidFill>
                        <a:effectLst/>
                        <a:latin typeface="+mn-lt"/>
                        <a:ea typeface="+mn-ea"/>
                        <a:cs typeface="+mn-cs"/>
                      </a:endParaRPr>
                    </a:p>
                  </a:txBody>
                  <a:tcPr/>
                </a:tc>
                <a:tc>
                  <a:txBody>
                    <a:bodyPr/>
                    <a:lstStyle/>
                    <a:p>
                      <a:pPr algn="ctr"/>
                      <a:r>
                        <a:rPr lang="en-US" altLang="zh-CN" dirty="0"/>
                        <a:t>YES</a:t>
                      </a:r>
                      <a:endParaRPr lang="zh-CN" altLang="en-US" dirty="0"/>
                    </a:p>
                  </a:txBody>
                  <a:tcPr/>
                </a:tc>
              </a:tr>
            </a:tbl>
          </a:graphicData>
        </a:graphic>
      </p:graphicFrame>
      <p:sp>
        <p:nvSpPr>
          <p:cNvPr id="3" name="标题 2"/>
          <p:cNvSpPr>
            <a:spLocks noGrp="1"/>
          </p:cNvSpPr>
          <p:nvPr>
            <p:ph type="title"/>
          </p:nvPr>
        </p:nvSpPr>
        <p:spPr/>
        <p:txBody>
          <a:bodyPr/>
          <a:lstStyle/>
          <a:p>
            <a:r>
              <a:rPr lang="zh-CN" altLang="en-US" dirty="0"/>
              <a:t>不同的密钥协商方法</a:t>
            </a:r>
            <a:endParaRPr lang="zh-CN" altLang="en-US" dirty="0"/>
          </a:p>
        </p:txBody>
      </p:sp>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RSA and RSA_PSK</a:t>
            </a:r>
            <a:endParaRPr lang="en-US" altLang="zh-CN" dirty="0"/>
          </a:p>
          <a:p>
            <a:pPr lvl="1"/>
            <a:r>
              <a:rPr lang="en-US" altLang="zh-CN" dirty="0"/>
              <a:t>Client</a:t>
            </a:r>
            <a:r>
              <a:rPr lang="zh-CN" altLang="en-US" dirty="0"/>
              <a:t>发送</a:t>
            </a:r>
            <a:r>
              <a:rPr lang="en-US" altLang="zh-CN" i="1" dirty="0"/>
              <a:t>premaster secret</a:t>
            </a:r>
            <a:r>
              <a:rPr lang="zh-CN" altLang="en-US" i="1" dirty="0"/>
              <a:t>，</a:t>
            </a:r>
            <a:r>
              <a:rPr lang="zh-CN" altLang="en-US" dirty="0"/>
              <a:t>使用服务器证书中的</a:t>
            </a:r>
            <a:r>
              <a:rPr lang="en-US" altLang="zh-CN" dirty="0"/>
              <a:t>RSA</a:t>
            </a:r>
            <a:r>
              <a:rPr lang="zh-CN" altLang="en-US" dirty="0"/>
              <a:t>公钥来加密</a:t>
            </a:r>
            <a:endParaRPr lang="en-US" altLang="zh-CN" dirty="0"/>
          </a:p>
          <a:p>
            <a:pPr lvl="2"/>
            <a:r>
              <a:rPr lang="en-US" altLang="zh-CN" i="1" dirty="0"/>
              <a:t>Client Key Exchange Message</a:t>
            </a:r>
            <a:endParaRPr lang="en-US" altLang="zh-CN" i="1" dirty="0"/>
          </a:p>
          <a:p>
            <a:pPr lvl="2"/>
            <a:r>
              <a:rPr lang="en-US" altLang="zh-CN" dirty="0"/>
              <a:t>RSA_PSK (pre-shared key), premaster secret = encrypted “premaster secret” + PSK</a:t>
            </a:r>
            <a:endParaRPr lang="en-US" altLang="zh-CN" dirty="0"/>
          </a:p>
        </p:txBody>
      </p:sp>
      <p:sp>
        <p:nvSpPr>
          <p:cNvPr id="3" name="标题 2"/>
          <p:cNvSpPr>
            <a:spLocks noGrp="1"/>
          </p:cNvSpPr>
          <p:nvPr>
            <p:ph type="title"/>
          </p:nvPr>
        </p:nvSpPr>
        <p:spPr/>
        <p:txBody>
          <a:bodyPr/>
          <a:lstStyle/>
          <a:p>
            <a:r>
              <a:rPr lang="zh-CN" altLang="en-US" dirty="0"/>
              <a:t>密钥协商方法 </a:t>
            </a:r>
            <a:r>
              <a:rPr lang="en-US" altLang="zh-CN" dirty="0"/>
              <a:t>vs. </a:t>
            </a:r>
            <a:r>
              <a:rPr lang="zh-CN" altLang="en-US" dirty="0"/>
              <a:t>步骤</a:t>
            </a:r>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TLS</a:t>
            </a:r>
            <a:r>
              <a:rPr lang="zh-CN" altLang="en-US" dirty="0"/>
              <a:t>协议架构</a:t>
            </a:r>
            <a:endParaRPr lang="zh-CN" altLang="en-US" dirty="0"/>
          </a:p>
        </p:txBody>
      </p:sp>
      <p:sp>
        <p:nvSpPr>
          <p:cNvPr id="3" name="内容占位符 2"/>
          <p:cNvSpPr>
            <a:spLocks noGrp="1"/>
          </p:cNvSpPr>
          <p:nvPr>
            <p:ph idx="1"/>
          </p:nvPr>
        </p:nvSpPr>
        <p:spPr>
          <a:xfrm>
            <a:off x="467545" y="1628800"/>
            <a:ext cx="8784976" cy="4023360"/>
          </a:xfrm>
        </p:spPr>
        <p:txBody>
          <a:bodyPr/>
          <a:lstStyle/>
          <a:p>
            <a:pPr>
              <a:lnSpc>
                <a:spcPct val="120000"/>
              </a:lnSpc>
            </a:pPr>
            <a:r>
              <a:rPr lang="en-US" altLang="zh-CN" sz="2600" dirty="0"/>
              <a:t>Record Protocol</a:t>
            </a:r>
            <a:endParaRPr lang="en-US" altLang="zh-CN" sz="2600" dirty="0"/>
          </a:p>
          <a:p>
            <a:pPr lvl="1">
              <a:lnSpc>
                <a:spcPct val="120000"/>
              </a:lnSpc>
              <a:spcAft>
                <a:spcPts val="200"/>
              </a:spcAft>
            </a:pPr>
            <a:r>
              <a:rPr lang="en-US" altLang="zh-CN" dirty="0"/>
              <a:t>that uses the parameters established by the handshake protocol to protect traffic between the communicating peers</a:t>
            </a:r>
            <a:endParaRPr lang="en-US" altLang="zh-CN" sz="2200" dirty="0"/>
          </a:p>
          <a:p>
            <a:pPr lvl="1">
              <a:lnSpc>
                <a:spcPct val="120000"/>
              </a:lnSpc>
              <a:spcAft>
                <a:spcPts val="200"/>
              </a:spcAft>
            </a:pPr>
            <a:r>
              <a:rPr lang="zh-CN" altLang="en-US" sz="2200" dirty="0"/>
              <a:t>维护密码功能参数、执行密码功能</a:t>
            </a:r>
            <a:endParaRPr lang="zh-CN" altLang="en-US" sz="2200" dirty="0"/>
          </a:p>
          <a:p>
            <a:pPr lvl="2">
              <a:lnSpc>
                <a:spcPct val="120000"/>
              </a:lnSpc>
              <a:spcAft>
                <a:spcPts val="200"/>
              </a:spcAft>
            </a:pPr>
            <a:r>
              <a:rPr lang="zh-CN" altLang="en-US" dirty="0"/>
              <a:t>发送数据：根据密码功能参数、进行相应的加解密、</a:t>
            </a:r>
            <a:r>
              <a:rPr lang="en-US" altLang="zh-CN" dirty="0"/>
              <a:t>HMAC</a:t>
            </a:r>
            <a:r>
              <a:rPr lang="zh-CN" altLang="en-US" dirty="0"/>
              <a:t>、压缩等</a:t>
            </a:r>
            <a:endParaRPr lang="en-US" altLang="zh-CN" dirty="0"/>
          </a:p>
          <a:p>
            <a:pPr lvl="2">
              <a:lnSpc>
                <a:spcPct val="120000"/>
              </a:lnSpc>
              <a:spcAft>
                <a:spcPts val="200"/>
              </a:spcAft>
            </a:pPr>
            <a:r>
              <a:rPr lang="zh-CN" altLang="en-US" dirty="0"/>
              <a:t>接收数据：验证、解密、解压等</a:t>
            </a:r>
            <a:endParaRPr lang="en-US" altLang="zh-CN" dirty="0"/>
          </a:p>
          <a:p>
            <a:pPr lvl="2">
              <a:lnSpc>
                <a:spcPct val="120000"/>
              </a:lnSpc>
              <a:spcAft>
                <a:spcPts val="200"/>
              </a:spcAft>
            </a:pPr>
            <a:endParaRPr lang="zh-CN" altLang="en-US" dirty="0"/>
          </a:p>
          <a:p>
            <a:endParaRPr lang="zh-CN" altLang="en-US" dirty="0"/>
          </a:p>
        </p:txBody>
      </p:sp>
      <p:sp>
        <p:nvSpPr>
          <p:cNvPr id="4" name="灯片编号占位符 3"/>
          <p:cNvSpPr>
            <a:spLocks noGrp="1"/>
          </p:cNvSpPr>
          <p:nvPr>
            <p:ph type="sldNum" sz="quarter" idx="12"/>
          </p:nvPr>
        </p:nvSpPr>
        <p:spPr>
          <a:xfrm>
            <a:off x="6777272" y="6459786"/>
            <a:ext cx="984019" cy="365125"/>
          </a:xfrm>
        </p:spPr>
        <p:txBody>
          <a:bodyPr/>
          <a:lstStyle/>
          <a:p>
            <a:pPr>
              <a:defRPr/>
            </a:pPr>
            <a:fld id="{FB234486-42F2-43D6-9FFA-ABC9372E53D2}" type="slidenum">
              <a:rPr lang="zh-CN" altLang="en-US" smtClean="0"/>
            </a:fld>
            <a:endParaRPr lang="en-US" altLang="zh-CN"/>
          </a:p>
        </p:txBody>
      </p:sp>
      <p:grpSp>
        <p:nvGrpSpPr>
          <p:cNvPr id="19" name="组合 18"/>
          <p:cNvGrpSpPr/>
          <p:nvPr/>
        </p:nvGrpSpPr>
        <p:grpSpPr>
          <a:xfrm>
            <a:off x="539552" y="4437112"/>
            <a:ext cx="8517093" cy="2322518"/>
            <a:chOff x="1400702" y="3857414"/>
            <a:chExt cx="8517093" cy="2322518"/>
          </a:xfrm>
        </p:grpSpPr>
        <p:grpSp>
          <p:nvGrpSpPr>
            <p:cNvPr id="5" name="组合 4"/>
            <p:cNvGrpSpPr/>
            <p:nvPr/>
          </p:nvGrpSpPr>
          <p:grpSpPr>
            <a:xfrm>
              <a:off x="1403648" y="3857414"/>
              <a:ext cx="4968552" cy="1720014"/>
              <a:chOff x="2060103" y="3536032"/>
              <a:chExt cx="5862158" cy="1693168"/>
            </a:xfrm>
            <a:solidFill>
              <a:schemeClr val="accent1">
                <a:lumMod val="20000"/>
                <a:lumOff val="80000"/>
              </a:schemeClr>
            </a:solidFill>
          </p:grpSpPr>
          <p:sp>
            <p:nvSpPr>
              <p:cNvPr id="6" name="矩形 5"/>
              <p:cNvSpPr/>
              <p:nvPr/>
            </p:nvSpPr>
            <p:spPr>
              <a:xfrm>
                <a:off x="2060103" y="4365104"/>
                <a:ext cx="5862157" cy="864096"/>
              </a:xfrm>
              <a:prstGeom prst="rect">
                <a:avLst/>
              </a:prstGeom>
              <a:solidFill>
                <a:schemeClr val="accent1">
                  <a:lumMod val="60000"/>
                  <a:lumOff val="4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800" dirty="0"/>
                  <a:t>Record</a:t>
                </a:r>
                <a:endParaRPr lang="zh-CN" altLang="en-US" sz="1800" dirty="0"/>
              </a:p>
            </p:txBody>
          </p:sp>
          <p:sp>
            <p:nvSpPr>
              <p:cNvPr id="7" name="矩形 6"/>
              <p:cNvSpPr/>
              <p:nvPr/>
            </p:nvSpPr>
            <p:spPr>
              <a:xfrm>
                <a:off x="2060104" y="3536032"/>
                <a:ext cx="1503784" cy="829072"/>
              </a:xfrm>
              <a:prstGeom prst="rect">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a:t>Handshake</a:t>
                </a:r>
                <a:endParaRPr lang="zh-CN" altLang="en-US" sz="1600" dirty="0"/>
              </a:p>
            </p:txBody>
          </p:sp>
          <p:sp>
            <p:nvSpPr>
              <p:cNvPr id="8" name="矩形 7"/>
              <p:cNvSpPr/>
              <p:nvPr/>
            </p:nvSpPr>
            <p:spPr>
              <a:xfrm>
                <a:off x="3500264" y="3536032"/>
                <a:ext cx="1503784" cy="829072"/>
              </a:xfrm>
              <a:prstGeom prst="rect">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a:t>Alert</a:t>
                </a:r>
                <a:endParaRPr lang="zh-CN" altLang="en-US" sz="1600" dirty="0"/>
              </a:p>
            </p:txBody>
          </p:sp>
          <p:sp>
            <p:nvSpPr>
              <p:cNvPr id="9" name="矩形 8"/>
              <p:cNvSpPr/>
              <p:nvPr/>
            </p:nvSpPr>
            <p:spPr>
              <a:xfrm>
                <a:off x="4978317" y="3536032"/>
                <a:ext cx="1503784" cy="829072"/>
              </a:xfrm>
              <a:prstGeom prst="rect">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a:t>Change Cipher Spec</a:t>
                </a:r>
                <a:endParaRPr lang="zh-CN" altLang="en-US" sz="1600" dirty="0"/>
              </a:p>
            </p:txBody>
          </p:sp>
          <p:sp>
            <p:nvSpPr>
              <p:cNvPr id="10" name="矩形 9"/>
              <p:cNvSpPr/>
              <p:nvPr/>
            </p:nvSpPr>
            <p:spPr>
              <a:xfrm>
                <a:off x="6418477" y="3536032"/>
                <a:ext cx="1503784" cy="829072"/>
              </a:xfrm>
              <a:prstGeom prst="rect">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a:t>Application Data</a:t>
                </a:r>
                <a:endParaRPr lang="zh-CN" altLang="en-US" sz="1600" dirty="0"/>
              </a:p>
            </p:txBody>
          </p:sp>
        </p:grpSp>
        <p:cxnSp>
          <p:nvCxnSpPr>
            <p:cNvPr id="13" name="直接箭头连接符 12"/>
            <p:cNvCxnSpPr/>
            <p:nvPr/>
          </p:nvCxnSpPr>
          <p:spPr>
            <a:xfrm flipH="1">
              <a:off x="6372200" y="4699631"/>
              <a:ext cx="580688" cy="1"/>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15" name="直接箭头连接符 14"/>
            <p:cNvCxnSpPr/>
            <p:nvPr/>
          </p:nvCxnSpPr>
          <p:spPr>
            <a:xfrm flipH="1">
              <a:off x="6372200" y="5589239"/>
              <a:ext cx="580688" cy="1"/>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sp>
          <p:nvSpPr>
            <p:cNvPr id="16" name="矩形 15"/>
            <p:cNvSpPr/>
            <p:nvPr/>
          </p:nvSpPr>
          <p:spPr>
            <a:xfrm>
              <a:off x="1400702" y="5589240"/>
              <a:ext cx="4968551" cy="590692"/>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000" dirty="0">
                  <a:solidFill>
                    <a:schemeClr val="dk1"/>
                  </a:solidFill>
                </a:rPr>
                <a:t>TCP </a:t>
              </a:r>
              <a:endParaRPr lang="zh-CN" altLang="en-US" sz="2000" dirty="0">
                <a:solidFill>
                  <a:schemeClr val="dk1"/>
                </a:solidFill>
              </a:endParaRPr>
            </a:p>
          </p:txBody>
        </p:sp>
        <p:sp>
          <p:nvSpPr>
            <p:cNvPr id="17" name="文本框 16"/>
            <p:cNvSpPr txBox="1"/>
            <p:nvPr/>
          </p:nvSpPr>
          <p:spPr>
            <a:xfrm>
              <a:off x="6934105" y="4468798"/>
              <a:ext cx="2594941" cy="400110"/>
            </a:xfrm>
            <a:prstGeom prst="rect">
              <a:avLst/>
            </a:prstGeom>
            <a:noFill/>
          </p:spPr>
          <p:txBody>
            <a:bodyPr wrap="none" rtlCol="0">
              <a:spAutoFit/>
            </a:bodyPr>
            <a:lstStyle/>
            <a:p>
              <a:r>
                <a:rPr lang="en-US" altLang="zh-CN" sz="2000" dirty="0" err="1"/>
                <a:t>PlainText</a:t>
              </a:r>
              <a:r>
                <a:rPr lang="en-US" altLang="zh-CN" sz="2000" dirty="0"/>
                <a:t> Data Blocks</a:t>
              </a:r>
              <a:endParaRPr lang="zh-CN" altLang="en-US" sz="2000" dirty="0"/>
            </a:p>
          </p:txBody>
        </p:sp>
        <p:sp>
          <p:nvSpPr>
            <p:cNvPr id="18" name="文本框 17"/>
            <p:cNvSpPr txBox="1"/>
            <p:nvPr/>
          </p:nvSpPr>
          <p:spPr>
            <a:xfrm>
              <a:off x="6948264" y="5332016"/>
              <a:ext cx="2969531" cy="461665"/>
            </a:xfrm>
            <a:prstGeom prst="rect">
              <a:avLst/>
            </a:prstGeom>
            <a:noFill/>
          </p:spPr>
          <p:txBody>
            <a:bodyPr wrap="none" rtlCol="0">
              <a:spAutoFit/>
            </a:bodyPr>
            <a:lstStyle/>
            <a:p>
              <a:r>
                <a:rPr lang="en-US" altLang="zh-CN" sz="2000" dirty="0" err="1"/>
                <a:t>TLSCipherText</a:t>
              </a:r>
              <a:r>
                <a:rPr lang="en-US" altLang="zh-CN" dirty="0"/>
                <a:t> Records</a:t>
              </a:r>
              <a:endParaRPr lang="zh-CN" altLang="en-US" dirty="0"/>
            </a:p>
          </p:txBody>
        </p:sp>
      </p:grpSp>
      <p:cxnSp>
        <p:nvCxnSpPr>
          <p:cNvPr id="20" name="直接箭头连接符 19"/>
          <p:cNvCxnSpPr/>
          <p:nvPr/>
        </p:nvCxnSpPr>
        <p:spPr>
          <a:xfrm flipH="1">
            <a:off x="5503480" y="5733255"/>
            <a:ext cx="580688" cy="1"/>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sp>
        <p:nvSpPr>
          <p:cNvPr id="21" name="文本框 20"/>
          <p:cNvSpPr txBox="1"/>
          <p:nvPr/>
        </p:nvSpPr>
        <p:spPr>
          <a:xfrm>
            <a:off x="6012160" y="5487615"/>
            <a:ext cx="2666114" cy="400110"/>
          </a:xfrm>
          <a:prstGeom prst="rect">
            <a:avLst/>
          </a:prstGeom>
          <a:noFill/>
        </p:spPr>
        <p:txBody>
          <a:bodyPr wrap="none" rtlCol="0">
            <a:spAutoFit/>
          </a:bodyPr>
          <a:lstStyle/>
          <a:p>
            <a:r>
              <a:rPr lang="en-US" altLang="zh-CN" sz="2000" dirty="0" err="1"/>
              <a:t>TLSPlainText</a:t>
            </a:r>
            <a:r>
              <a:rPr lang="en-US" altLang="zh-CN" sz="2000" dirty="0"/>
              <a:t>  Records</a:t>
            </a:r>
            <a:endParaRPr lang="zh-CN" altLang="en-US" sz="20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2959" y="1845734"/>
            <a:ext cx="7543801" cy="4679610"/>
          </a:xfrm>
        </p:spPr>
        <p:txBody>
          <a:bodyPr>
            <a:normAutofit fontScale="85000" lnSpcReduction="20000"/>
          </a:bodyPr>
          <a:lstStyle/>
          <a:p>
            <a:r>
              <a:rPr lang="en-US" altLang="zh-CN" dirty="0"/>
              <a:t>DHE_RSA  and ECDHE_RSA </a:t>
            </a:r>
            <a:endParaRPr lang="en-US" altLang="zh-CN" dirty="0"/>
          </a:p>
          <a:p>
            <a:pPr lvl="1"/>
            <a:r>
              <a:rPr lang="en-US" altLang="zh-CN" dirty="0"/>
              <a:t>Server</a:t>
            </a:r>
            <a:r>
              <a:rPr lang="zh-CN" altLang="en-US" dirty="0"/>
              <a:t>发送</a:t>
            </a:r>
            <a:r>
              <a:rPr lang="en-US" altLang="zh-CN" i="1" dirty="0"/>
              <a:t>Server Key Exchange Message</a:t>
            </a:r>
            <a:r>
              <a:rPr lang="zh-CN" altLang="en-US" dirty="0"/>
              <a:t>，使用服务器证书对应的</a:t>
            </a:r>
            <a:r>
              <a:rPr lang="en-US" altLang="zh-CN" dirty="0"/>
              <a:t>RSA</a:t>
            </a:r>
            <a:r>
              <a:rPr lang="zh-CN" altLang="en-US" dirty="0"/>
              <a:t>密钥来签名</a:t>
            </a:r>
            <a:endParaRPr lang="en-US" altLang="zh-CN" dirty="0"/>
          </a:p>
          <a:p>
            <a:pPr lvl="1"/>
            <a:r>
              <a:rPr lang="en-US" altLang="zh-CN" dirty="0"/>
              <a:t>Client</a:t>
            </a:r>
            <a:r>
              <a:rPr lang="zh-CN" altLang="en-US" dirty="0"/>
              <a:t>发送</a:t>
            </a:r>
            <a:r>
              <a:rPr lang="en-US" altLang="zh-CN" i="1" dirty="0"/>
              <a:t>Client Key Exchange Message </a:t>
            </a:r>
            <a:endParaRPr lang="en-US" altLang="zh-CN" i="1" dirty="0"/>
          </a:p>
          <a:p>
            <a:pPr lvl="1"/>
            <a:r>
              <a:rPr lang="zh-CN" altLang="en-US" dirty="0"/>
              <a:t>双方使用</a:t>
            </a:r>
            <a:r>
              <a:rPr lang="en-US" altLang="zh-CN" dirty="0"/>
              <a:t>DH</a:t>
            </a:r>
            <a:r>
              <a:rPr lang="zh-CN" altLang="en-US" dirty="0"/>
              <a:t>或者</a:t>
            </a:r>
            <a:r>
              <a:rPr lang="en-US" altLang="zh-CN" dirty="0"/>
              <a:t>ECDH</a:t>
            </a:r>
            <a:r>
              <a:rPr lang="zh-CN" altLang="en-US" dirty="0"/>
              <a:t>来协商密钥</a:t>
            </a:r>
            <a:endParaRPr lang="en-US" altLang="zh-CN" dirty="0"/>
          </a:p>
          <a:p>
            <a:r>
              <a:rPr lang="en-US" altLang="zh-CN" dirty="0"/>
              <a:t>DHE_DSS</a:t>
            </a:r>
            <a:endParaRPr lang="en-US" altLang="zh-CN" dirty="0"/>
          </a:p>
          <a:p>
            <a:pPr lvl="1"/>
            <a:r>
              <a:rPr lang="zh-CN" altLang="en-US" dirty="0"/>
              <a:t>类似</a:t>
            </a:r>
            <a:r>
              <a:rPr lang="en-US" altLang="zh-CN" dirty="0"/>
              <a:t>DHE_RSA</a:t>
            </a:r>
            <a:endParaRPr lang="en-US" altLang="zh-CN" dirty="0"/>
          </a:p>
          <a:p>
            <a:pPr lvl="1"/>
            <a:r>
              <a:rPr lang="en-US" altLang="zh-CN" i="1" dirty="0"/>
              <a:t>Server Key Exchange Message</a:t>
            </a:r>
            <a:r>
              <a:rPr lang="zh-CN" altLang="en-US" dirty="0"/>
              <a:t>用</a:t>
            </a:r>
            <a:r>
              <a:rPr lang="en-US" altLang="zh-CN" dirty="0"/>
              <a:t>DSA</a:t>
            </a:r>
            <a:r>
              <a:rPr lang="zh-CN" altLang="en-US" dirty="0"/>
              <a:t>算法来签名</a:t>
            </a:r>
            <a:endParaRPr lang="en-US" altLang="zh-CN" dirty="0"/>
          </a:p>
          <a:p>
            <a:r>
              <a:rPr lang="en-US" altLang="zh-CN" dirty="0"/>
              <a:t>ECDHE_ECDSA</a:t>
            </a:r>
            <a:endParaRPr lang="en-US" altLang="zh-CN" dirty="0"/>
          </a:p>
          <a:p>
            <a:pPr lvl="1"/>
            <a:r>
              <a:rPr lang="zh-CN" altLang="en-US" dirty="0"/>
              <a:t>服务器发送</a:t>
            </a:r>
            <a:r>
              <a:rPr lang="en-US" altLang="zh-CN" i="1" dirty="0"/>
              <a:t>Server Key Exchange Message</a:t>
            </a:r>
            <a:r>
              <a:rPr lang="zh-CN" altLang="en-US" dirty="0"/>
              <a:t>，使用证书对应的</a:t>
            </a:r>
            <a:r>
              <a:rPr lang="en-US" altLang="zh-CN" dirty="0"/>
              <a:t>ECDSA </a:t>
            </a:r>
            <a:r>
              <a:rPr lang="zh-CN" altLang="en-US" dirty="0"/>
              <a:t>密钥来签名</a:t>
            </a:r>
            <a:endParaRPr lang="en-US" altLang="zh-CN" dirty="0"/>
          </a:p>
          <a:p>
            <a:pPr lvl="1"/>
            <a:r>
              <a:rPr lang="en-US" altLang="zh-CN" dirty="0"/>
              <a:t>Client</a:t>
            </a:r>
            <a:r>
              <a:rPr lang="zh-CN" altLang="en-US" dirty="0"/>
              <a:t>发送</a:t>
            </a:r>
            <a:r>
              <a:rPr lang="en-US" altLang="zh-CN" i="1" dirty="0"/>
              <a:t>Client Key Exchange Message</a:t>
            </a:r>
            <a:endParaRPr lang="en-US" altLang="zh-CN" i="1" dirty="0"/>
          </a:p>
          <a:p>
            <a:pPr lvl="1"/>
            <a:r>
              <a:rPr lang="zh-CN" altLang="en-US" dirty="0"/>
              <a:t>双方使用</a:t>
            </a:r>
            <a:r>
              <a:rPr lang="en-US" altLang="zh-CN" dirty="0"/>
              <a:t>ECDH</a:t>
            </a:r>
            <a:r>
              <a:rPr lang="zh-CN" altLang="en-US" dirty="0"/>
              <a:t>来协商密钥</a:t>
            </a:r>
            <a:endParaRPr lang="en-US" altLang="zh-CN" dirty="0"/>
          </a:p>
        </p:txBody>
      </p:sp>
      <p:sp>
        <p:nvSpPr>
          <p:cNvPr id="3" name="标题 2"/>
          <p:cNvSpPr>
            <a:spLocks noGrp="1"/>
          </p:cNvSpPr>
          <p:nvPr>
            <p:ph type="title"/>
          </p:nvPr>
        </p:nvSpPr>
        <p:spPr/>
        <p:txBody>
          <a:bodyPr/>
          <a:lstStyle/>
          <a:p>
            <a:r>
              <a:rPr lang="zh-CN" altLang="en-US" dirty="0"/>
              <a:t>密钥协商方法 </a:t>
            </a:r>
            <a:r>
              <a:rPr lang="en-US" altLang="zh-CN" dirty="0"/>
              <a:t>vs. </a:t>
            </a:r>
            <a:r>
              <a:rPr lang="zh-CN" altLang="en-US" dirty="0"/>
              <a:t>步骤</a:t>
            </a:r>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altLang="zh-CN" dirty="0"/>
              <a:t>DH_DSS and DH_RSA </a:t>
            </a:r>
            <a:endParaRPr lang="en-US" altLang="zh-CN" dirty="0"/>
          </a:p>
          <a:p>
            <a:pPr lvl="1"/>
            <a:r>
              <a:rPr lang="zh-CN" altLang="en-US" dirty="0"/>
              <a:t>服务器证书中，包括了</a:t>
            </a:r>
            <a:r>
              <a:rPr lang="en-US" altLang="zh-CN" dirty="0"/>
              <a:t>DH Key Exchange</a:t>
            </a:r>
            <a:r>
              <a:rPr lang="zh-CN" altLang="en-US" dirty="0"/>
              <a:t>算法的公钥</a:t>
            </a:r>
            <a:endParaRPr lang="en-US" altLang="zh-CN" dirty="0"/>
          </a:p>
          <a:p>
            <a:pPr lvl="1"/>
            <a:r>
              <a:rPr lang="en-US" altLang="zh-CN" dirty="0"/>
              <a:t>Client</a:t>
            </a:r>
            <a:r>
              <a:rPr lang="zh-CN" altLang="en-US" dirty="0"/>
              <a:t>接收、验证证书，发送</a:t>
            </a:r>
            <a:r>
              <a:rPr lang="en-US" altLang="zh-CN" i="1" dirty="0"/>
              <a:t>Client Key Exchange Message </a:t>
            </a:r>
            <a:endParaRPr lang="en-US" altLang="zh-CN" i="1" dirty="0"/>
          </a:p>
          <a:p>
            <a:pPr lvl="1"/>
            <a:r>
              <a:rPr lang="zh-CN" altLang="en-US" dirty="0"/>
              <a:t>双方使用</a:t>
            </a:r>
            <a:r>
              <a:rPr lang="en-US" altLang="zh-CN" dirty="0"/>
              <a:t>DH</a:t>
            </a:r>
            <a:r>
              <a:rPr lang="zh-CN" altLang="en-US" dirty="0"/>
              <a:t>来协商密钥</a:t>
            </a:r>
            <a:endParaRPr lang="zh-CN" altLang="en-US" dirty="0"/>
          </a:p>
          <a:p>
            <a:r>
              <a:rPr lang="en-US" altLang="zh-CN" dirty="0"/>
              <a:t>ECDH_ECDSA  and ECDH_RSA </a:t>
            </a:r>
            <a:endParaRPr lang="en-US" altLang="zh-CN" dirty="0"/>
          </a:p>
          <a:p>
            <a:pPr lvl="1"/>
            <a:r>
              <a:rPr lang="zh-CN" altLang="en-US" dirty="0"/>
              <a:t>步骤类似</a:t>
            </a:r>
            <a:r>
              <a:rPr lang="en-US" altLang="zh-CN" dirty="0"/>
              <a:t>DH_RSA</a:t>
            </a:r>
            <a:endParaRPr lang="en-US" altLang="zh-CN" dirty="0"/>
          </a:p>
          <a:p>
            <a:pPr lvl="1"/>
            <a:r>
              <a:rPr lang="zh-CN" altLang="en-US" dirty="0"/>
              <a:t>服务器证书中是</a:t>
            </a:r>
            <a:r>
              <a:rPr lang="en-US" altLang="zh-CN" dirty="0"/>
              <a:t>ECDH key exchange</a:t>
            </a:r>
            <a:r>
              <a:rPr lang="zh-CN" altLang="en-US" dirty="0"/>
              <a:t>算法的公钥</a:t>
            </a:r>
            <a:endParaRPr lang="en-US" altLang="zh-CN" dirty="0"/>
          </a:p>
          <a:p>
            <a:pPr lvl="1"/>
            <a:r>
              <a:rPr lang="zh-CN" altLang="en-US" dirty="0"/>
              <a:t>双方使用</a:t>
            </a:r>
            <a:r>
              <a:rPr lang="en-US" altLang="zh-CN" dirty="0"/>
              <a:t>ECDH</a:t>
            </a:r>
            <a:r>
              <a:rPr lang="zh-CN" altLang="en-US" dirty="0"/>
              <a:t>来协商密钥</a:t>
            </a:r>
            <a:endParaRPr lang="zh-CN" altLang="en-US" dirty="0"/>
          </a:p>
        </p:txBody>
      </p:sp>
      <p:sp>
        <p:nvSpPr>
          <p:cNvPr id="3" name="标题 2"/>
          <p:cNvSpPr>
            <a:spLocks noGrp="1"/>
          </p:cNvSpPr>
          <p:nvPr>
            <p:ph type="title"/>
          </p:nvPr>
        </p:nvSpPr>
        <p:spPr/>
        <p:txBody>
          <a:bodyPr/>
          <a:lstStyle/>
          <a:p>
            <a:r>
              <a:rPr lang="zh-CN" altLang="en-US" dirty="0"/>
              <a:t>密钥协商方法 </a:t>
            </a:r>
            <a:r>
              <a:rPr lang="en-US" altLang="zh-CN" dirty="0"/>
              <a:t>vs. </a:t>
            </a:r>
            <a:r>
              <a:rPr lang="zh-CN" altLang="en-US" dirty="0"/>
              <a:t>步骤</a:t>
            </a:r>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a:t>DH_anon</a:t>
            </a:r>
            <a:endParaRPr lang="en-US" altLang="zh-CN" dirty="0"/>
          </a:p>
          <a:p>
            <a:pPr lvl="1"/>
            <a:r>
              <a:rPr lang="zh-CN" altLang="en-US" dirty="0"/>
              <a:t>服务器发送</a:t>
            </a:r>
            <a:r>
              <a:rPr lang="en-US" altLang="zh-CN" i="1" dirty="0"/>
              <a:t>Server Key Exchange Message</a:t>
            </a:r>
            <a:r>
              <a:rPr lang="en-US" altLang="zh-CN" b="1" dirty="0"/>
              <a:t>, </a:t>
            </a:r>
            <a:r>
              <a:rPr lang="zh-CN" altLang="en-US" b="1" dirty="0"/>
              <a:t>但是不签名</a:t>
            </a:r>
            <a:endParaRPr lang="en-US" altLang="zh-CN" b="1" dirty="0"/>
          </a:p>
          <a:p>
            <a:pPr lvl="1"/>
            <a:r>
              <a:rPr lang="en-US" altLang="zh-CN" dirty="0"/>
              <a:t>Client</a:t>
            </a:r>
            <a:r>
              <a:rPr lang="zh-CN" altLang="en-US" dirty="0"/>
              <a:t>发送</a:t>
            </a:r>
            <a:r>
              <a:rPr lang="en-US" altLang="zh-CN" i="1" dirty="0"/>
              <a:t>Client Key Exchange Message </a:t>
            </a:r>
            <a:endParaRPr lang="en-US" altLang="zh-CN" i="1" dirty="0"/>
          </a:p>
          <a:p>
            <a:pPr lvl="1"/>
            <a:r>
              <a:rPr lang="zh-CN" altLang="en-US" dirty="0"/>
              <a:t>双方使用</a:t>
            </a:r>
            <a:r>
              <a:rPr lang="en-US" altLang="zh-CN" dirty="0"/>
              <a:t>DH</a:t>
            </a:r>
            <a:r>
              <a:rPr lang="zh-CN" altLang="en-US" dirty="0"/>
              <a:t>来协商密钥</a:t>
            </a:r>
            <a:endParaRPr lang="en-US" altLang="zh-CN" dirty="0"/>
          </a:p>
          <a:p>
            <a:r>
              <a:rPr lang="zh-CN" altLang="en-US"/>
              <a:t>没有身份鉴别</a:t>
            </a:r>
            <a:endParaRPr lang="zh-CN" altLang="en-US" dirty="0"/>
          </a:p>
        </p:txBody>
      </p:sp>
      <p:sp>
        <p:nvSpPr>
          <p:cNvPr id="3" name="标题 2"/>
          <p:cNvSpPr>
            <a:spLocks noGrp="1"/>
          </p:cNvSpPr>
          <p:nvPr>
            <p:ph type="title"/>
          </p:nvPr>
        </p:nvSpPr>
        <p:spPr/>
        <p:txBody>
          <a:bodyPr/>
          <a:lstStyle/>
          <a:p>
            <a:r>
              <a:rPr lang="zh-CN" altLang="en-US" dirty="0"/>
              <a:t>密钥协商方法 </a:t>
            </a:r>
            <a:r>
              <a:rPr lang="en-US" altLang="zh-CN" dirty="0"/>
              <a:t>vs. </a:t>
            </a:r>
            <a:r>
              <a:rPr lang="zh-CN" altLang="en-US" dirty="0"/>
              <a:t>步骤</a:t>
            </a:r>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协议的整体步骤</a:t>
            </a:r>
            <a:endParaRPr lang="zh-CN" altLang="en-US" dirty="0"/>
          </a:p>
        </p:txBody>
      </p:sp>
      <p:grpSp>
        <p:nvGrpSpPr>
          <p:cNvPr id="43" name="组合 42"/>
          <p:cNvGrpSpPr/>
          <p:nvPr/>
        </p:nvGrpSpPr>
        <p:grpSpPr>
          <a:xfrm>
            <a:off x="755650" y="1845734"/>
            <a:ext cx="7611110" cy="4822642"/>
            <a:chOff x="755650" y="749073"/>
            <a:chExt cx="7416800" cy="5656257"/>
          </a:xfrm>
        </p:grpSpPr>
        <p:grpSp>
          <p:nvGrpSpPr>
            <p:cNvPr id="7" name="Group 3"/>
            <p:cNvGrpSpPr/>
            <p:nvPr/>
          </p:nvGrpSpPr>
          <p:grpSpPr bwMode="auto">
            <a:xfrm>
              <a:off x="3657600" y="1738080"/>
              <a:ext cx="4495800" cy="3001963"/>
              <a:chOff x="2352" y="1008"/>
              <a:chExt cx="2832" cy="1891"/>
            </a:xfrm>
          </p:grpSpPr>
          <p:sp>
            <p:nvSpPr>
              <p:cNvPr id="8" name="Text Box 4"/>
              <p:cNvSpPr txBox="1">
                <a:spLocks noChangeArrowheads="1"/>
              </p:cNvSpPr>
              <p:nvPr/>
            </p:nvSpPr>
            <p:spPr bwMode="auto">
              <a:xfrm>
                <a:off x="3736" y="2672"/>
                <a:ext cx="1344" cy="227"/>
              </a:xfrm>
              <a:prstGeom prst="rect">
                <a:avLst/>
              </a:prstGeom>
              <a:noFill/>
              <a:ln w="12700">
                <a:noFill/>
                <a:miter lim="800000"/>
              </a:ln>
              <a:effectLst/>
            </p:spPr>
            <p:txBody>
              <a:bodyPr lIns="85725" tIns="42862" rIns="85725" bIns="42862">
                <a:spAutoFit/>
              </a:bodyPr>
              <a:lstStyle/>
              <a:p>
                <a:pPr algn="ctr">
                  <a:buClr>
                    <a:srgbClr val="0099CC"/>
                  </a:buClr>
                  <a:buSzPct val="70000"/>
                  <a:buFont typeface="Wingdings" panose="05000000000000000000" pitchFamily="2" charset="2"/>
                  <a:buNone/>
                </a:pPr>
                <a:r>
                  <a:rPr lang="de-CH" sz="1800"/>
                  <a:t>Server</a:t>
                </a:r>
                <a:endParaRPr lang="de-CH" sz="1800"/>
              </a:p>
            </p:txBody>
          </p:sp>
          <p:sp>
            <p:nvSpPr>
              <p:cNvPr id="9" name="Rectangle 5"/>
              <p:cNvSpPr>
                <a:spLocks noChangeArrowheads="1"/>
              </p:cNvSpPr>
              <p:nvPr/>
            </p:nvSpPr>
            <p:spPr bwMode="auto">
              <a:xfrm>
                <a:off x="3600" y="1008"/>
                <a:ext cx="1248" cy="240"/>
              </a:xfrm>
              <a:prstGeom prst="rect">
                <a:avLst/>
              </a:prstGeom>
              <a:solidFill>
                <a:srgbClr val="95CDFF"/>
              </a:solidFill>
              <a:ln w="12700">
                <a:solidFill>
                  <a:schemeClr val="tx1"/>
                </a:solidFill>
                <a:miter lim="800000"/>
              </a:ln>
              <a:effectLst>
                <a:outerShdw dist="107763" dir="2700000" algn="ctr" rotWithShape="0">
                  <a:schemeClr val="bg2"/>
                </a:outerShdw>
              </a:effectLst>
            </p:spPr>
            <p:txBody>
              <a:bodyPr wrap="none" anchor="ctr"/>
              <a:lstStyle/>
              <a:p>
                <a:pPr algn="ctr">
                  <a:spcBef>
                    <a:spcPct val="0"/>
                  </a:spcBef>
                  <a:buClrTx/>
                  <a:buSzTx/>
                  <a:buFontTx/>
                  <a:buNone/>
                </a:pPr>
                <a:r>
                  <a:rPr lang="de-DE" sz="1800" dirty="0"/>
                  <a:t>Server Hello</a:t>
                </a:r>
                <a:endParaRPr lang="de-DE" sz="1800" dirty="0"/>
              </a:p>
            </p:txBody>
          </p:sp>
          <p:sp>
            <p:nvSpPr>
              <p:cNvPr id="10" name="Rectangle 6"/>
              <p:cNvSpPr>
                <a:spLocks noChangeArrowheads="1"/>
              </p:cNvSpPr>
              <p:nvPr/>
            </p:nvSpPr>
            <p:spPr bwMode="auto">
              <a:xfrm>
                <a:off x="4848" y="1008"/>
                <a:ext cx="336" cy="240"/>
              </a:xfrm>
              <a:prstGeom prst="rect">
                <a:avLst/>
              </a:prstGeom>
              <a:solidFill>
                <a:srgbClr val="FFCC66"/>
              </a:solidFill>
              <a:ln w="12700">
                <a:solidFill>
                  <a:schemeClr val="tx1"/>
                </a:solidFill>
                <a:miter lim="800000"/>
              </a:ln>
              <a:effectLst>
                <a:outerShdw dist="107763" dir="2700000" algn="ctr" rotWithShape="0">
                  <a:schemeClr val="bg2"/>
                </a:outerShdw>
              </a:effectLst>
            </p:spPr>
            <p:txBody>
              <a:bodyPr wrap="none" anchor="ctr"/>
              <a:lstStyle/>
              <a:p>
                <a:pPr algn="ctr">
                  <a:spcBef>
                    <a:spcPct val="0"/>
                  </a:spcBef>
                  <a:buClrTx/>
                  <a:buSzTx/>
                  <a:buFontTx/>
                  <a:buNone/>
                </a:pPr>
                <a:r>
                  <a:rPr lang="de-DE" sz="1800"/>
                  <a:t>R</a:t>
                </a:r>
                <a:r>
                  <a:rPr lang="de-DE" baseline="-25000"/>
                  <a:t>S</a:t>
                </a:r>
                <a:endParaRPr lang="de-DE" baseline="-25000"/>
              </a:p>
            </p:txBody>
          </p:sp>
          <p:sp>
            <p:nvSpPr>
              <p:cNvPr id="11" name="Line 7"/>
              <p:cNvSpPr>
                <a:spLocks noChangeShapeType="1"/>
              </p:cNvSpPr>
              <p:nvPr/>
            </p:nvSpPr>
            <p:spPr bwMode="auto">
              <a:xfrm>
                <a:off x="2352" y="1104"/>
                <a:ext cx="1104" cy="0"/>
              </a:xfrm>
              <a:prstGeom prst="line">
                <a:avLst/>
              </a:prstGeom>
              <a:noFill/>
              <a:ln w="57150">
                <a:solidFill>
                  <a:srgbClr val="FF0000"/>
                </a:solidFill>
                <a:round/>
                <a:headEnd type="triangle" w="med" len="med"/>
              </a:ln>
              <a:effectLst/>
            </p:spPr>
            <p:txBody>
              <a:bodyPr wrap="none" lIns="85725" tIns="42862" rIns="85725" bIns="42862" anchor="ctr"/>
              <a:lstStyle/>
              <a:p>
                <a:endParaRPr lang="de-CH"/>
              </a:p>
            </p:txBody>
          </p:sp>
        </p:grpSp>
        <p:grpSp>
          <p:nvGrpSpPr>
            <p:cNvPr id="12" name="Group 8"/>
            <p:cNvGrpSpPr/>
            <p:nvPr/>
          </p:nvGrpSpPr>
          <p:grpSpPr bwMode="auto">
            <a:xfrm>
              <a:off x="3657600" y="3490680"/>
              <a:ext cx="4495800" cy="381000"/>
              <a:chOff x="2352" y="2112"/>
              <a:chExt cx="2832" cy="240"/>
            </a:xfrm>
          </p:grpSpPr>
          <p:sp>
            <p:nvSpPr>
              <p:cNvPr id="13" name="Rectangle 9"/>
              <p:cNvSpPr>
                <a:spLocks noChangeArrowheads="1"/>
              </p:cNvSpPr>
              <p:nvPr/>
            </p:nvSpPr>
            <p:spPr bwMode="auto">
              <a:xfrm>
                <a:off x="3600" y="2112"/>
                <a:ext cx="1584" cy="240"/>
              </a:xfrm>
              <a:prstGeom prst="rect">
                <a:avLst/>
              </a:prstGeom>
              <a:solidFill>
                <a:srgbClr val="95CDFF"/>
              </a:solidFill>
              <a:ln w="12700">
                <a:solidFill>
                  <a:schemeClr val="tx1"/>
                </a:solidFill>
                <a:miter lim="800000"/>
              </a:ln>
              <a:effectLst>
                <a:outerShdw dist="107763" dir="2700000" algn="ctr" rotWithShape="0">
                  <a:schemeClr val="bg2"/>
                </a:outerShdw>
              </a:effectLst>
            </p:spPr>
            <p:txBody>
              <a:bodyPr wrap="none" anchor="ctr"/>
              <a:lstStyle/>
              <a:p>
                <a:pPr algn="ctr">
                  <a:spcBef>
                    <a:spcPct val="0"/>
                  </a:spcBef>
                  <a:buClrTx/>
                  <a:buSzTx/>
                  <a:buFontTx/>
                  <a:buNone/>
                </a:pPr>
                <a:r>
                  <a:rPr lang="de-DE" sz="1800" dirty="0"/>
                  <a:t>ServerHelloDone</a:t>
                </a:r>
                <a:endParaRPr lang="de-DE" sz="1800" dirty="0"/>
              </a:p>
            </p:txBody>
          </p:sp>
          <p:sp>
            <p:nvSpPr>
              <p:cNvPr id="14" name="Line 10"/>
              <p:cNvSpPr>
                <a:spLocks noChangeShapeType="1"/>
              </p:cNvSpPr>
              <p:nvPr/>
            </p:nvSpPr>
            <p:spPr bwMode="auto">
              <a:xfrm>
                <a:off x="2352" y="2208"/>
                <a:ext cx="1104" cy="0"/>
              </a:xfrm>
              <a:prstGeom prst="line">
                <a:avLst/>
              </a:prstGeom>
              <a:noFill/>
              <a:ln w="57150">
                <a:solidFill>
                  <a:srgbClr val="FF0000"/>
                </a:solidFill>
                <a:round/>
                <a:headEnd type="triangle" w="med" len="med"/>
              </a:ln>
              <a:effectLst/>
            </p:spPr>
            <p:txBody>
              <a:bodyPr wrap="none" lIns="85725" tIns="42862" rIns="85725" bIns="42862" anchor="ctr"/>
              <a:lstStyle/>
              <a:p>
                <a:endParaRPr lang="de-CH"/>
              </a:p>
            </p:txBody>
          </p:sp>
        </p:grpSp>
        <p:grpSp>
          <p:nvGrpSpPr>
            <p:cNvPr id="15" name="Group 11"/>
            <p:cNvGrpSpPr/>
            <p:nvPr/>
          </p:nvGrpSpPr>
          <p:grpSpPr bwMode="auto">
            <a:xfrm>
              <a:off x="762000" y="1433280"/>
              <a:ext cx="4648200" cy="1477963"/>
              <a:chOff x="528" y="816"/>
              <a:chExt cx="2928" cy="931"/>
            </a:xfrm>
          </p:grpSpPr>
          <p:sp>
            <p:nvSpPr>
              <p:cNvPr id="16" name="Text Box 12"/>
              <p:cNvSpPr txBox="1">
                <a:spLocks noChangeArrowheads="1"/>
              </p:cNvSpPr>
              <p:nvPr/>
            </p:nvSpPr>
            <p:spPr bwMode="auto">
              <a:xfrm>
                <a:off x="712" y="1520"/>
                <a:ext cx="1344" cy="227"/>
              </a:xfrm>
              <a:prstGeom prst="rect">
                <a:avLst/>
              </a:prstGeom>
              <a:noFill/>
              <a:ln w="12700">
                <a:noFill/>
                <a:miter lim="800000"/>
              </a:ln>
              <a:effectLst/>
            </p:spPr>
            <p:txBody>
              <a:bodyPr lIns="85725" tIns="42862" rIns="85725" bIns="42862">
                <a:spAutoFit/>
              </a:bodyPr>
              <a:lstStyle/>
              <a:p>
                <a:pPr algn="ctr">
                  <a:buClr>
                    <a:srgbClr val="0099CC"/>
                  </a:buClr>
                  <a:buSzPct val="70000"/>
                  <a:buFont typeface="Wingdings" panose="05000000000000000000" pitchFamily="2" charset="2"/>
                  <a:buNone/>
                </a:pPr>
                <a:r>
                  <a:rPr lang="de-CH" sz="1800"/>
                  <a:t>Client</a:t>
                </a:r>
                <a:endParaRPr lang="de-CH" sz="1800"/>
              </a:p>
            </p:txBody>
          </p:sp>
          <p:sp>
            <p:nvSpPr>
              <p:cNvPr id="17" name="Rectangle 13"/>
              <p:cNvSpPr>
                <a:spLocks noChangeArrowheads="1"/>
              </p:cNvSpPr>
              <p:nvPr/>
            </p:nvSpPr>
            <p:spPr bwMode="auto">
              <a:xfrm>
                <a:off x="528" y="816"/>
                <a:ext cx="1248" cy="240"/>
              </a:xfrm>
              <a:prstGeom prst="rect">
                <a:avLst/>
              </a:prstGeom>
              <a:solidFill>
                <a:srgbClr val="95CDFF"/>
              </a:solidFill>
              <a:ln w="12700">
                <a:solidFill>
                  <a:schemeClr val="tx1"/>
                </a:solidFill>
                <a:miter lim="800000"/>
              </a:ln>
              <a:effectLst>
                <a:outerShdw dist="107763" dir="2700000" algn="ctr" rotWithShape="0">
                  <a:schemeClr val="bg2"/>
                </a:outerShdw>
              </a:effectLst>
            </p:spPr>
            <p:txBody>
              <a:bodyPr wrap="none" anchor="ctr"/>
              <a:lstStyle/>
              <a:p>
                <a:pPr algn="ctr">
                  <a:spcBef>
                    <a:spcPct val="0"/>
                  </a:spcBef>
                  <a:buClrTx/>
                  <a:buSzTx/>
                  <a:buFontTx/>
                  <a:buNone/>
                </a:pPr>
                <a:r>
                  <a:rPr lang="de-DE" sz="1800" dirty="0"/>
                  <a:t>Client Hello</a:t>
                </a:r>
                <a:endParaRPr lang="de-DE" sz="1800" dirty="0"/>
              </a:p>
            </p:txBody>
          </p:sp>
          <p:sp>
            <p:nvSpPr>
              <p:cNvPr id="18" name="Rectangle 14"/>
              <p:cNvSpPr>
                <a:spLocks noChangeArrowheads="1"/>
              </p:cNvSpPr>
              <p:nvPr/>
            </p:nvSpPr>
            <p:spPr bwMode="auto">
              <a:xfrm>
                <a:off x="1776" y="816"/>
                <a:ext cx="336" cy="240"/>
              </a:xfrm>
              <a:prstGeom prst="rect">
                <a:avLst/>
              </a:prstGeom>
              <a:solidFill>
                <a:srgbClr val="FFCC66"/>
              </a:solidFill>
              <a:ln w="12700">
                <a:solidFill>
                  <a:schemeClr val="tx1"/>
                </a:solidFill>
                <a:miter lim="800000"/>
              </a:ln>
              <a:effectLst>
                <a:outerShdw dist="107763" dir="2700000" algn="ctr" rotWithShape="0">
                  <a:schemeClr val="bg2"/>
                </a:outerShdw>
              </a:effectLst>
            </p:spPr>
            <p:txBody>
              <a:bodyPr wrap="none" anchor="ctr"/>
              <a:lstStyle/>
              <a:p>
                <a:pPr algn="ctr">
                  <a:spcBef>
                    <a:spcPct val="0"/>
                  </a:spcBef>
                  <a:buClrTx/>
                  <a:buSzTx/>
                  <a:buFontTx/>
                  <a:buNone/>
                </a:pPr>
                <a:r>
                  <a:rPr lang="de-DE" sz="1800" dirty="0"/>
                  <a:t>R</a:t>
                </a:r>
                <a:r>
                  <a:rPr lang="de-DE" baseline="-25000" dirty="0"/>
                  <a:t>C</a:t>
                </a:r>
                <a:endParaRPr lang="de-DE" baseline="-25000" dirty="0"/>
              </a:p>
            </p:txBody>
          </p:sp>
          <p:sp>
            <p:nvSpPr>
              <p:cNvPr id="19" name="Line 15"/>
              <p:cNvSpPr>
                <a:spLocks noChangeShapeType="1"/>
              </p:cNvSpPr>
              <p:nvPr/>
            </p:nvSpPr>
            <p:spPr bwMode="auto">
              <a:xfrm>
                <a:off x="2352" y="960"/>
                <a:ext cx="1104" cy="0"/>
              </a:xfrm>
              <a:prstGeom prst="line">
                <a:avLst/>
              </a:prstGeom>
              <a:noFill/>
              <a:ln w="57150">
                <a:solidFill>
                  <a:srgbClr val="FF0000"/>
                </a:solidFill>
                <a:round/>
                <a:tailEnd type="triangle" w="med" len="med"/>
              </a:ln>
              <a:effectLst/>
            </p:spPr>
            <p:txBody>
              <a:bodyPr wrap="none" lIns="85725" tIns="42862" rIns="85725" bIns="42862" anchor="ctr"/>
              <a:lstStyle/>
              <a:p>
                <a:endParaRPr lang="de-CH"/>
              </a:p>
            </p:txBody>
          </p:sp>
        </p:grpSp>
        <p:grpSp>
          <p:nvGrpSpPr>
            <p:cNvPr id="20" name="Group 16"/>
            <p:cNvGrpSpPr/>
            <p:nvPr/>
          </p:nvGrpSpPr>
          <p:grpSpPr bwMode="auto">
            <a:xfrm>
              <a:off x="755650" y="6024330"/>
              <a:ext cx="7416800" cy="381000"/>
              <a:chOff x="476" y="3612"/>
              <a:chExt cx="4672" cy="240"/>
            </a:xfrm>
          </p:grpSpPr>
          <p:sp>
            <p:nvSpPr>
              <p:cNvPr id="21" name="Rectangle 17" descr="5%"/>
              <p:cNvSpPr>
                <a:spLocks noChangeArrowheads="1"/>
              </p:cNvSpPr>
              <p:nvPr/>
            </p:nvSpPr>
            <p:spPr bwMode="auto">
              <a:xfrm>
                <a:off x="3564" y="3612"/>
                <a:ext cx="1584" cy="240"/>
              </a:xfrm>
              <a:prstGeom prst="rect">
                <a:avLst/>
              </a:prstGeom>
              <a:pattFill prst="pct5">
                <a:fgClr>
                  <a:srgbClr val="0033CC"/>
                </a:fgClr>
                <a:bgClr>
                  <a:srgbClr val="FFFF9D"/>
                </a:bgClr>
              </a:pattFill>
              <a:ln w="12700">
                <a:solidFill>
                  <a:schemeClr val="tx1"/>
                </a:solidFill>
                <a:miter lim="800000"/>
              </a:ln>
              <a:effectLst>
                <a:outerShdw dist="107763" dir="2700000" algn="ctr" rotWithShape="0">
                  <a:schemeClr val="bg2"/>
                </a:outerShdw>
              </a:effectLst>
            </p:spPr>
            <p:txBody>
              <a:bodyPr wrap="none" anchor="ctr"/>
              <a:lstStyle/>
              <a:p>
                <a:pPr algn="ctr">
                  <a:spcBef>
                    <a:spcPct val="0"/>
                  </a:spcBef>
                  <a:buClrTx/>
                  <a:buSzTx/>
                  <a:buFontTx/>
                  <a:buNone/>
                </a:pPr>
                <a:r>
                  <a:rPr lang="de-DE" sz="1800" dirty="0">
                    <a:solidFill>
                      <a:srgbClr val="FF0000"/>
                    </a:solidFill>
                  </a:rPr>
                  <a:t>Application Data</a:t>
                </a:r>
                <a:r>
                  <a:rPr lang="en-US" sz="1800" dirty="0">
                    <a:solidFill>
                      <a:srgbClr val="FF0000"/>
                    </a:solidFill>
                  </a:rPr>
                  <a:t>°</a:t>
                </a:r>
                <a:endParaRPr lang="en-US" sz="1800" dirty="0">
                  <a:solidFill>
                    <a:srgbClr val="FF0000"/>
                  </a:solidFill>
                </a:endParaRPr>
              </a:p>
            </p:txBody>
          </p:sp>
          <p:sp>
            <p:nvSpPr>
              <p:cNvPr id="22" name="Rectangle 18" descr="5%"/>
              <p:cNvSpPr>
                <a:spLocks noChangeArrowheads="1"/>
              </p:cNvSpPr>
              <p:nvPr/>
            </p:nvSpPr>
            <p:spPr bwMode="auto">
              <a:xfrm>
                <a:off x="476" y="3612"/>
                <a:ext cx="1584" cy="240"/>
              </a:xfrm>
              <a:prstGeom prst="rect">
                <a:avLst/>
              </a:prstGeom>
              <a:pattFill prst="pct5">
                <a:fgClr>
                  <a:srgbClr val="0033CC"/>
                </a:fgClr>
                <a:bgClr>
                  <a:srgbClr val="FFFF9D"/>
                </a:bgClr>
              </a:pattFill>
              <a:ln w="12700">
                <a:solidFill>
                  <a:schemeClr val="tx1"/>
                </a:solidFill>
                <a:miter lim="800000"/>
              </a:ln>
              <a:effectLst>
                <a:outerShdw dist="107763" dir="2700000" algn="ctr" rotWithShape="0">
                  <a:schemeClr val="bg2"/>
                </a:outerShdw>
              </a:effectLst>
            </p:spPr>
            <p:txBody>
              <a:bodyPr wrap="none" anchor="ctr"/>
              <a:lstStyle/>
              <a:p>
                <a:pPr algn="ctr">
                  <a:spcBef>
                    <a:spcPct val="0"/>
                  </a:spcBef>
                  <a:buClrTx/>
                  <a:buSzTx/>
                  <a:buFontTx/>
                  <a:buNone/>
                </a:pPr>
                <a:r>
                  <a:rPr lang="de-DE" sz="1800" dirty="0">
                    <a:solidFill>
                      <a:srgbClr val="FF0000"/>
                    </a:solidFill>
                  </a:rPr>
                  <a:t>Application Data</a:t>
                </a:r>
                <a:r>
                  <a:rPr lang="en-US" sz="1800" dirty="0">
                    <a:solidFill>
                      <a:srgbClr val="FF0000"/>
                    </a:solidFill>
                  </a:rPr>
                  <a:t>°</a:t>
                </a:r>
                <a:endParaRPr lang="en-US" sz="1800" dirty="0">
                  <a:solidFill>
                    <a:srgbClr val="FF0000"/>
                  </a:solidFill>
                </a:endParaRPr>
              </a:p>
            </p:txBody>
          </p:sp>
          <p:sp>
            <p:nvSpPr>
              <p:cNvPr id="23" name="Line 19"/>
              <p:cNvSpPr>
                <a:spLocks noChangeShapeType="1"/>
              </p:cNvSpPr>
              <p:nvPr/>
            </p:nvSpPr>
            <p:spPr bwMode="auto">
              <a:xfrm>
                <a:off x="2300" y="3756"/>
                <a:ext cx="1104" cy="0"/>
              </a:xfrm>
              <a:prstGeom prst="line">
                <a:avLst/>
              </a:prstGeom>
              <a:noFill/>
              <a:ln w="57150">
                <a:solidFill>
                  <a:srgbClr val="FF0000"/>
                </a:solidFill>
                <a:round/>
                <a:headEnd type="triangle" w="med" len="med"/>
                <a:tailEnd type="triangle" w="med" len="med"/>
              </a:ln>
              <a:effectLst/>
            </p:spPr>
            <p:txBody>
              <a:bodyPr wrap="none" lIns="85725" tIns="42862" rIns="85725" bIns="42862" anchor="ctr"/>
              <a:lstStyle/>
              <a:p>
                <a:endParaRPr lang="de-CH"/>
              </a:p>
            </p:txBody>
          </p:sp>
        </p:grpSp>
        <p:grpSp>
          <p:nvGrpSpPr>
            <p:cNvPr id="24" name="Group 20"/>
            <p:cNvGrpSpPr/>
            <p:nvPr/>
          </p:nvGrpSpPr>
          <p:grpSpPr bwMode="auto">
            <a:xfrm>
              <a:off x="755650" y="3431943"/>
              <a:ext cx="4876800" cy="1143000"/>
              <a:chOff x="528" y="2304"/>
              <a:chExt cx="3072" cy="720"/>
            </a:xfrm>
          </p:grpSpPr>
          <p:sp>
            <p:nvSpPr>
              <p:cNvPr id="25" name="Rectangle 21"/>
              <p:cNvSpPr>
                <a:spLocks noChangeArrowheads="1"/>
              </p:cNvSpPr>
              <p:nvPr/>
            </p:nvSpPr>
            <p:spPr bwMode="auto">
              <a:xfrm>
                <a:off x="528" y="2304"/>
                <a:ext cx="1584" cy="240"/>
              </a:xfrm>
              <a:prstGeom prst="rect">
                <a:avLst/>
              </a:prstGeom>
            </p:spPr>
            <p:style>
              <a:lnRef idx="1">
                <a:schemeClr val="accent2"/>
              </a:lnRef>
              <a:fillRef idx="2">
                <a:schemeClr val="accent2"/>
              </a:fillRef>
              <a:effectRef idx="1">
                <a:schemeClr val="accent2"/>
              </a:effectRef>
              <a:fontRef idx="minor">
                <a:schemeClr val="dk1"/>
              </a:fontRef>
            </p:style>
            <p:txBody>
              <a:bodyPr wrap="none" lIns="85725" tIns="42862" rIns="85725" bIns="42862" anchor="ctr"/>
              <a:lstStyle/>
              <a:p>
                <a:pPr>
                  <a:buClr>
                    <a:srgbClr val="0099CC"/>
                  </a:buClr>
                  <a:buSzPct val="70000"/>
                  <a:buFont typeface="Wingdings" panose="05000000000000000000" pitchFamily="2" charset="2"/>
                  <a:buNone/>
                </a:pPr>
                <a:r>
                  <a:rPr lang="de-DE" sz="1800"/>
                  <a:t>Certificate*</a:t>
                </a:r>
                <a:endParaRPr lang="de-DE" sz="1800"/>
              </a:p>
            </p:txBody>
          </p:sp>
          <p:sp>
            <p:nvSpPr>
              <p:cNvPr id="26" name="Rectangle 22"/>
              <p:cNvSpPr>
                <a:spLocks noChangeArrowheads="1"/>
              </p:cNvSpPr>
              <p:nvPr/>
            </p:nvSpPr>
            <p:spPr bwMode="auto">
              <a:xfrm>
                <a:off x="528" y="2544"/>
                <a:ext cx="1584" cy="240"/>
              </a:xfrm>
              <a:prstGeom prst="rect">
                <a:avLst/>
              </a:prstGeom>
              <a:solidFill>
                <a:srgbClr val="95CDFF"/>
              </a:solidFill>
              <a:ln w="12700">
                <a:solidFill>
                  <a:schemeClr val="tx1"/>
                </a:solidFill>
                <a:miter lim="800000"/>
              </a:ln>
              <a:effectLst>
                <a:outerShdw dist="107763" dir="2700000" algn="ctr" rotWithShape="0">
                  <a:schemeClr val="bg2"/>
                </a:outerShdw>
              </a:effectLst>
            </p:spPr>
            <p:txBody>
              <a:bodyPr wrap="none" anchor="ctr"/>
              <a:lstStyle/>
              <a:p>
                <a:pPr algn="ctr"/>
                <a:r>
                  <a:rPr lang="de-DE" sz="1800"/>
                  <a:t>ClientKeyExchange</a:t>
                </a:r>
                <a:endParaRPr lang="de-DE" sz="1800"/>
              </a:p>
            </p:txBody>
          </p:sp>
          <p:sp>
            <p:nvSpPr>
              <p:cNvPr id="27" name="Rectangle 23"/>
              <p:cNvSpPr>
                <a:spLocks noChangeArrowheads="1"/>
              </p:cNvSpPr>
              <p:nvPr/>
            </p:nvSpPr>
            <p:spPr bwMode="auto">
              <a:xfrm>
                <a:off x="528" y="2784"/>
                <a:ext cx="1584" cy="240"/>
              </a:xfrm>
              <a:prstGeom prst="rect">
                <a:avLst/>
              </a:prstGeom>
            </p:spPr>
            <p:style>
              <a:lnRef idx="1">
                <a:schemeClr val="accent2"/>
              </a:lnRef>
              <a:fillRef idx="2">
                <a:schemeClr val="accent2"/>
              </a:fillRef>
              <a:effectRef idx="1">
                <a:schemeClr val="accent2"/>
              </a:effectRef>
              <a:fontRef idx="minor">
                <a:schemeClr val="dk1"/>
              </a:fontRef>
            </p:style>
            <p:txBody>
              <a:bodyPr wrap="none" lIns="85725" tIns="42862" rIns="85725" bIns="42862" anchor="ctr"/>
              <a:lstStyle/>
              <a:p>
                <a:pPr>
                  <a:buClr>
                    <a:srgbClr val="0099CC"/>
                  </a:buClr>
                  <a:buSzPct val="70000"/>
                  <a:buFont typeface="Wingdings" panose="05000000000000000000" pitchFamily="2" charset="2"/>
                  <a:buNone/>
                </a:pPr>
                <a:r>
                  <a:rPr lang="de-DE" sz="1800"/>
                  <a:t>CertificateVerify*</a:t>
                </a:r>
                <a:endParaRPr lang="de-DE" sz="1800"/>
              </a:p>
            </p:txBody>
          </p:sp>
          <p:sp>
            <p:nvSpPr>
              <p:cNvPr id="28" name="Text Box 24"/>
              <p:cNvSpPr txBox="1">
                <a:spLocks noChangeArrowheads="1"/>
              </p:cNvSpPr>
              <p:nvPr/>
            </p:nvSpPr>
            <p:spPr bwMode="auto">
              <a:xfrm>
                <a:off x="2256" y="2640"/>
                <a:ext cx="1344" cy="227"/>
              </a:xfrm>
              <a:prstGeom prst="rect">
                <a:avLst/>
              </a:prstGeom>
              <a:noFill/>
              <a:ln w="12700">
                <a:noFill/>
                <a:miter lim="800000"/>
              </a:ln>
              <a:effectLst/>
            </p:spPr>
            <p:txBody>
              <a:bodyPr lIns="85725" tIns="42862" rIns="85725" bIns="42862">
                <a:spAutoFit/>
              </a:bodyPr>
              <a:lstStyle/>
              <a:p>
                <a:pPr algn="ctr">
                  <a:buClr>
                    <a:srgbClr val="0099CC"/>
                  </a:buClr>
                  <a:buSzPct val="70000"/>
                  <a:buFont typeface="Wingdings" panose="05000000000000000000" pitchFamily="2" charset="2"/>
                  <a:buNone/>
                </a:pPr>
                <a:r>
                  <a:rPr lang="de-CH" sz="1800"/>
                  <a:t>*optional</a:t>
                </a:r>
                <a:endParaRPr lang="de-CH" sz="1800"/>
              </a:p>
            </p:txBody>
          </p:sp>
        </p:grpSp>
        <p:grpSp>
          <p:nvGrpSpPr>
            <p:cNvPr id="29" name="Group 25"/>
            <p:cNvGrpSpPr/>
            <p:nvPr/>
          </p:nvGrpSpPr>
          <p:grpSpPr bwMode="auto">
            <a:xfrm>
              <a:off x="3505200" y="2271480"/>
              <a:ext cx="4648200" cy="1143000"/>
              <a:chOff x="2256" y="1344"/>
              <a:chExt cx="2928" cy="720"/>
            </a:xfrm>
          </p:grpSpPr>
          <p:sp>
            <p:nvSpPr>
              <p:cNvPr id="30" name="Rectangle 26"/>
              <p:cNvSpPr>
                <a:spLocks noChangeArrowheads="1"/>
              </p:cNvSpPr>
              <p:nvPr/>
            </p:nvSpPr>
            <p:spPr bwMode="auto">
              <a:xfrm>
                <a:off x="3600" y="1584"/>
                <a:ext cx="1584" cy="24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pPr>
                  <a:spcBef>
                    <a:spcPct val="0"/>
                  </a:spcBef>
                  <a:buClrTx/>
                  <a:buSzTx/>
                  <a:buFontTx/>
                  <a:buNone/>
                </a:pPr>
                <a:r>
                  <a:rPr lang="de-DE" sz="1800"/>
                  <a:t>ServerKeyExchange*</a:t>
                </a:r>
                <a:endParaRPr lang="de-DE" sz="1800"/>
              </a:p>
            </p:txBody>
          </p:sp>
          <p:sp>
            <p:nvSpPr>
              <p:cNvPr id="31" name="Rectangle 27"/>
              <p:cNvSpPr>
                <a:spLocks noChangeArrowheads="1"/>
              </p:cNvSpPr>
              <p:nvPr/>
            </p:nvSpPr>
            <p:spPr bwMode="auto">
              <a:xfrm>
                <a:off x="3600" y="1344"/>
                <a:ext cx="1584" cy="240"/>
              </a:xfrm>
              <a:prstGeom prst="rect">
                <a:avLst/>
              </a:prstGeom>
            </p:spPr>
            <p:style>
              <a:lnRef idx="1">
                <a:schemeClr val="accent2"/>
              </a:lnRef>
              <a:fillRef idx="2">
                <a:schemeClr val="accent2"/>
              </a:fillRef>
              <a:effectRef idx="1">
                <a:schemeClr val="accent2"/>
              </a:effectRef>
              <a:fontRef idx="minor">
                <a:schemeClr val="dk1"/>
              </a:fontRef>
            </p:style>
            <p:txBody>
              <a:bodyPr wrap="none" lIns="85725" tIns="42862" rIns="85725" bIns="42862" anchor="ctr"/>
              <a:lstStyle/>
              <a:p>
                <a:pPr>
                  <a:buClr>
                    <a:srgbClr val="0099CC"/>
                  </a:buClr>
                  <a:buSzPct val="70000"/>
                  <a:buFont typeface="Wingdings" panose="05000000000000000000" pitchFamily="2" charset="2"/>
                  <a:buNone/>
                </a:pPr>
                <a:r>
                  <a:rPr lang="de-DE" sz="1800"/>
                  <a:t>Certificate*</a:t>
                </a:r>
                <a:endParaRPr lang="de-DE" sz="1800"/>
              </a:p>
            </p:txBody>
          </p:sp>
          <p:sp>
            <p:nvSpPr>
              <p:cNvPr id="32" name="Rectangle 28"/>
              <p:cNvSpPr>
                <a:spLocks noChangeArrowheads="1"/>
              </p:cNvSpPr>
              <p:nvPr/>
            </p:nvSpPr>
            <p:spPr bwMode="auto">
              <a:xfrm>
                <a:off x="3600" y="1824"/>
                <a:ext cx="1584" cy="240"/>
              </a:xfrm>
              <a:prstGeom prst="rect">
                <a:avLst/>
              </a:prstGeom>
            </p:spPr>
            <p:style>
              <a:lnRef idx="1">
                <a:schemeClr val="accent2"/>
              </a:lnRef>
              <a:fillRef idx="2">
                <a:schemeClr val="accent2"/>
              </a:fillRef>
              <a:effectRef idx="1">
                <a:schemeClr val="accent2"/>
              </a:effectRef>
              <a:fontRef idx="minor">
                <a:schemeClr val="dk1"/>
              </a:fontRef>
            </p:style>
            <p:txBody>
              <a:bodyPr wrap="none" lIns="85725" tIns="42862" rIns="85725" bIns="42862" anchor="ctr"/>
              <a:lstStyle/>
              <a:p>
                <a:pPr>
                  <a:buClr>
                    <a:srgbClr val="0099CC"/>
                  </a:buClr>
                  <a:buSzPct val="70000"/>
                  <a:buFont typeface="Wingdings" panose="05000000000000000000" pitchFamily="2" charset="2"/>
                  <a:buNone/>
                </a:pPr>
                <a:r>
                  <a:rPr lang="de-DE" sz="1800"/>
                  <a:t>CertificateRequest*</a:t>
                </a:r>
                <a:endParaRPr lang="de-DE" sz="1800"/>
              </a:p>
            </p:txBody>
          </p:sp>
          <p:sp>
            <p:nvSpPr>
              <p:cNvPr id="33" name="Text Box 29"/>
              <p:cNvSpPr txBox="1">
                <a:spLocks noChangeArrowheads="1"/>
              </p:cNvSpPr>
              <p:nvPr/>
            </p:nvSpPr>
            <p:spPr bwMode="auto">
              <a:xfrm>
                <a:off x="2256" y="1584"/>
                <a:ext cx="1344" cy="227"/>
              </a:xfrm>
              <a:prstGeom prst="rect">
                <a:avLst/>
              </a:prstGeom>
              <a:noFill/>
              <a:ln w="12700">
                <a:noFill/>
                <a:miter lim="800000"/>
              </a:ln>
              <a:effectLst/>
            </p:spPr>
            <p:txBody>
              <a:bodyPr lIns="85725" tIns="42862" rIns="85725" bIns="42862">
                <a:spAutoFit/>
              </a:bodyPr>
              <a:lstStyle/>
              <a:p>
                <a:pPr algn="ctr">
                  <a:buClr>
                    <a:srgbClr val="0099CC"/>
                  </a:buClr>
                  <a:buSzPct val="70000"/>
                  <a:buFont typeface="Wingdings" panose="05000000000000000000" pitchFamily="2" charset="2"/>
                  <a:buNone/>
                </a:pPr>
                <a:r>
                  <a:rPr lang="de-CH" sz="1800"/>
                  <a:t>*optional</a:t>
                </a:r>
                <a:endParaRPr lang="de-CH" sz="1800"/>
              </a:p>
            </p:txBody>
          </p:sp>
        </p:grpSp>
        <p:grpSp>
          <p:nvGrpSpPr>
            <p:cNvPr id="34" name="Group 30"/>
            <p:cNvGrpSpPr/>
            <p:nvPr/>
          </p:nvGrpSpPr>
          <p:grpSpPr bwMode="auto">
            <a:xfrm>
              <a:off x="755650" y="4655905"/>
              <a:ext cx="4648200" cy="849313"/>
              <a:chOff x="476" y="2750"/>
              <a:chExt cx="2928" cy="535"/>
            </a:xfrm>
          </p:grpSpPr>
          <p:sp>
            <p:nvSpPr>
              <p:cNvPr id="35" name="Line 31"/>
              <p:cNvSpPr>
                <a:spLocks noChangeShapeType="1"/>
              </p:cNvSpPr>
              <p:nvPr/>
            </p:nvSpPr>
            <p:spPr bwMode="auto">
              <a:xfrm>
                <a:off x="2300" y="3189"/>
                <a:ext cx="1104" cy="0"/>
              </a:xfrm>
              <a:prstGeom prst="line">
                <a:avLst/>
              </a:prstGeom>
              <a:noFill/>
              <a:ln w="57150">
                <a:solidFill>
                  <a:srgbClr val="FF0000"/>
                </a:solidFill>
                <a:round/>
                <a:tailEnd type="triangle" w="med" len="med"/>
              </a:ln>
              <a:effectLst/>
            </p:spPr>
            <p:txBody>
              <a:bodyPr wrap="none" lIns="85725" tIns="42862" rIns="85725" bIns="42862" anchor="ctr"/>
              <a:lstStyle/>
              <a:p>
                <a:endParaRPr lang="de-CH"/>
              </a:p>
            </p:txBody>
          </p:sp>
          <p:sp>
            <p:nvSpPr>
              <p:cNvPr id="36" name="Rectangle 32" descr="5%"/>
              <p:cNvSpPr>
                <a:spLocks noChangeArrowheads="1"/>
              </p:cNvSpPr>
              <p:nvPr/>
            </p:nvSpPr>
            <p:spPr bwMode="auto">
              <a:xfrm>
                <a:off x="476" y="3045"/>
                <a:ext cx="1584" cy="240"/>
              </a:xfrm>
              <a:prstGeom prst="rect">
                <a:avLst/>
              </a:prstGeom>
              <a:solidFill>
                <a:srgbClr val="95CDFF"/>
              </a:solidFill>
              <a:ln w="12700">
                <a:solidFill>
                  <a:schemeClr val="tx1"/>
                </a:solidFill>
                <a:miter lim="800000"/>
              </a:ln>
              <a:effectLst>
                <a:outerShdw dist="107763" dir="2700000" algn="ctr" rotWithShape="0">
                  <a:schemeClr val="bg2"/>
                </a:outerShdw>
              </a:effectLst>
            </p:spPr>
            <p:txBody>
              <a:bodyPr wrap="none" anchor="ctr"/>
              <a:lstStyle/>
              <a:p>
                <a:pPr algn="ctr"/>
                <a:r>
                  <a:rPr lang="de-DE" sz="1800" dirty="0">
                    <a:solidFill>
                      <a:srgbClr val="FF0000"/>
                    </a:solidFill>
                  </a:rPr>
                  <a:t>Finished</a:t>
                </a:r>
                <a:r>
                  <a:rPr lang="en-US" sz="1800" dirty="0">
                    <a:solidFill>
                      <a:srgbClr val="FF0000"/>
                    </a:solidFill>
                  </a:rPr>
                  <a:t>°</a:t>
                </a:r>
                <a:endParaRPr lang="en-US" sz="1800" dirty="0">
                  <a:solidFill>
                    <a:srgbClr val="FF0000"/>
                  </a:solidFill>
                </a:endParaRPr>
              </a:p>
            </p:txBody>
          </p:sp>
          <p:sp>
            <p:nvSpPr>
              <p:cNvPr id="37" name="Rectangle 33"/>
              <p:cNvSpPr>
                <a:spLocks noChangeArrowheads="1"/>
              </p:cNvSpPr>
              <p:nvPr/>
            </p:nvSpPr>
            <p:spPr bwMode="auto">
              <a:xfrm>
                <a:off x="476" y="2750"/>
                <a:ext cx="1584" cy="240"/>
              </a:xfrm>
              <a:prstGeom prst="rect">
                <a:avLst/>
              </a:prstGeom>
              <a:solidFill>
                <a:srgbClr val="FFFF00"/>
              </a:solidFill>
              <a:ln w="12700">
                <a:solidFill>
                  <a:schemeClr val="tx1"/>
                </a:solidFill>
                <a:miter lim="800000"/>
              </a:ln>
              <a:effectLst/>
            </p:spPr>
            <p:txBody>
              <a:bodyPr wrap="none" anchor="ctr"/>
              <a:lstStyle/>
              <a:p>
                <a:pPr algn="ctr">
                  <a:spcBef>
                    <a:spcPct val="0"/>
                  </a:spcBef>
                  <a:buClrTx/>
                  <a:buSzTx/>
                  <a:buFontTx/>
                  <a:buNone/>
                </a:pPr>
                <a:r>
                  <a:rPr lang="de-DE" sz="1800" dirty="0"/>
                  <a:t>[ChangeCipherSpec]</a:t>
                </a:r>
                <a:endParaRPr lang="de-DE" sz="1800" dirty="0"/>
              </a:p>
            </p:txBody>
          </p:sp>
        </p:grpSp>
        <p:grpSp>
          <p:nvGrpSpPr>
            <p:cNvPr id="38" name="Group 34"/>
            <p:cNvGrpSpPr/>
            <p:nvPr/>
          </p:nvGrpSpPr>
          <p:grpSpPr bwMode="auto">
            <a:xfrm>
              <a:off x="3676650" y="4994043"/>
              <a:ext cx="4495800" cy="835025"/>
              <a:chOff x="2316" y="2963"/>
              <a:chExt cx="2832" cy="526"/>
            </a:xfrm>
          </p:grpSpPr>
          <p:sp>
            <p:nvSpPr>
              <p:cNvPr id="39" name="Rectangle 35" descr="5%"/>
              <p:cNvSpPr>
                <a:spLocks noChangeArrowheads="1"/>
              </p:cNvSpPr>
              <p:nvPr/>
            </p:nvSpPr>
            <p:spPr bwMode="auto">
              <a:xfrm>
                <a:off x="3564" y="3249"/>
                <a:ext cx="1584" cy="240"/>
              </a:xfrm>
              <a:prstGeom prst="rect">
                <a:avLst/>
              </a:prstGeom>
              <a:solidFill>
                <a:srgbClr val="95CDFF"/>
              </a:solidFill>
              <a:ln w="12700">
                <a:solidFill>
                  <a:schemeClr val="tx1"/>
                </a:solidFill>
                <a:miter lim="800000"/>
              </a:ln>
              <a:effectLst>
                <a:outerShdw dist="107763" dir="2700000" algn="ctr" rotWithShape="0">
                  <a:schemeClr val="bg2"/>
                </a:outerShdw>
              </a:effectLst>
            </p:spPr>
            <p:txBody>
              <a:bodyPr wrap="none" anchor="ctr"/>
              <a:lstStyle/>
              <a:p>
                <a:pPr algn="ctr"/>
                <a:r>
                  <a:rPr lang="de-DE" sz="1800" dirty="0">
                    <a:solidFill>
                      <a:srgbClr val="FF0000"/>
                    </a:solidFill>
                  </a:rPr>
                  <a:t>Finished</a:t>
                </a:r>
                <a:r>
                  <a:rPr lang="en-US" sz="1800" dirty="0">
                    <a:solidFill>
                      <a:srgbClr val="FF0000"/>
                    </a:solidFill>
                  </a:rPr>
                  <a:t>°</a:t>
                </a:r>
                <a:endParaRPr lang="en-US" sz="1800" dirty="0">
                  <a:solidFill>
                    <a:srgbClr val="FF0000"/>
                  </a:solidFill>
                </a:endParaRPr>
              </a:p>
            </p:txBody>
          </p:sp>
          <p:sp>
            <p:nvSpPr>
              <p:cNvPr id="40" name="Line 36"/>
              <p:cNvSpPr>
                <a:spLocks noChangeShapeType="1"/>
              </p:cNvSpPr>
              <p:nvPr/>
            </p:nvSpPr>
            <p:spPr bwMode="auto">
              <a:xfrm>
                <a:off x="2316" y="3345"/>
                <a:ext cx="1104" cy="0"/>
              </a:xfrm>
              <a:prstGeom prst="line">
                <a:avLst/>
              </a:prstGeom>
              <a:noFill/>
              <a:ln w="57150">
                <a:solidFill>
                  <a:srgbClr val="FF0000"/>
                </a:solidFill>
                <a:round/>
                <a:headEnd type="triangle" w="med" len="med"/>
              </a:ln>
              <a:effectLst/>
            </p:spPr>
            <p:txBody>
              <a:bodyPr wrap="none" lIns="85725" tIns="42862" rIns="85725" bIns="42862" anchor="ctr"/>
              <a:lstStyle/>
              <a:p>
                <a:endParaRPr lang="de-CH"/>
              </a:p>
            </p:txBody>
          </p:sp>
          <p:sp>
            <p:nvSpPr>
              <p:cNvPr id="41" name="Rectangle 37"/>
              <p:cNvSpPr>
                <a:spLocks noChangeArrowheads="1"/>
              </p:cNvSpPr>
              <p:nvPr/>
            </p:nvSpPr>
            <p:spPr bwMode="auto">
              <a:xfrm>
                <a:off x="3564" y="2963"/>
                <a:ext cx="1584" cy="240"/>
              </a:xfrm>
              <a:prstGeom prst="rect">
                <a:avLst/>
              </a:prstGeom>
              <a:solidFill>
                <a:srgbClr val="FFFF00"/>
              </a:solidFill>
              <a:ln w="12700">
                <a:solidFill>
                  <a:schemeClr val="tx1"/>
                </a:solidFill>
                <a:miter lim="800000"/>
              </a:ln>
              <a:effectLst/>
            </p:spPr>
            <p:txBody>
              <a:bodyPr wrap="none" anchor="ctr"/>
              <a:lstStyle/>
              <a:p>
                <a:pPr algn="ctr">
                  <a:spcBef>
                    <a:spcPct val="0"/>
                  </a:spcBef>
                  <a:buClrTx/>
                  <a:buSzTx/>
                  <a:buFontTx/>
                  <a:buNone/>
                </a:pPr>
                <a:r>
                  <a:rPr lang="de-DE" sz="1800" dirty="0"/>
                  <a:t>[ChangeCipherSpec]</a:t>
                </a:r>
                <a:endParaRPr lang="de-DE" sz="1800" dirty="0"/>
              </a:p>
            </p:txBody>
          </p:sp>
        </p:grpSp>
        <p:sp>
          <p:nvSpPr>
            <p:cNvPr id="42" name="Text Box 38"/>
            <p:cNvSpPr txBox="1">
              <a:spLocks noChangeArrowheads="1"/>
            </p:cNvSpPr>
            <p:nvPr/>
          </p:nvSpPr>
          <p:spPr bwMode="auto">
            <a:xfrm>
              <a:off x="3779838" y="5663968"/>
              <a:ext cx="1511300" cy="490537"/>
            </a:xfrm>
            <a:prstGeom prst="rect">
              <a:avLst/>
            </a:prstGeom>
            <a:noFill/>
            <a:ln w="12700">
              <a:noFill/>
              <a:miter lim="800000"/>
            </a:ln>
            <a:effectLst/>
          </p:spPr>
          <p:txBody>
            <a:bodyPr tIns="108000" bIns="108000">
              <a:spAutoFit/>
            </a:bodyPr>
            <a:lstStyle/>
            <a:p>
              <a:pPr algn="ctr">
                <a:spcBef>
                  <a:spcPct val="30000"/>
                </a:spcBef>
                <a:buClrTx/>
                <a:buSzTx/>
                <a:buFontTx/>
                <a:buNone/>
              </a:pPr>
              <a:r>
                <a:rPr lang="en-US" sz="1800"/>
                <a:t>°encrypted</a:t>
              </a:r>
              <a:endParaRPr lang="en-US" sz="1800"/>
            </a:p>
          </p:txBody>
        </p:sp>
        <p:sp>
          <p:nvSpPr>
            <p:cNvPr id="79" name="Rectangle 35" descr="5%"/>
            <p:cNvSpPr>
              <a:spLocks noChangeArrowheads="1"/>
            </p:cNvSpPr>
            <p:nvPr/>
          </p:nvSpPr>
          <p:spPr bwMode="auto">
            <a:xfrm>
              <a:off x="6191568" y="774246"/>
              <a:ext cx="1459863" cy="381000"/>
            </a:xfrm>
            <a:prstGeom prst="rect">
              <a:avLst/>
            </a:prstGeom>
            <a:pattFill prst="pct5">
              <a:fgClr>
                <a:schemeClr val="tx1"/>
              </a:fgClr>
              <a:bgClr>
                <a:srgbClr val="95CDFF"/>
              </a:bgClr>
            </a:pattFill>
            <a:ln w="12700">
              <a:solidFill>
                <a:schemeClr val="tx1"/>
              </a:solidFill>
              <a:miter lim="800000"/>
            </a:ln>
            <a:effectLst>
              <a:outerShdw dist="107763" dir="2700000" algn="ctr" rotWithShape="0">
                <a:schemeClr val="bg2"/>
              </a:outerShdw>
            </a:effectLst>
          </p:spPr>
          <p:txBody>
            <a:bodyPr wrap="none" anchor="ctr"/>
            <a:lstStyle/>
            <a:p>
              <a:pPr algn="ctr">
                <a:spcBef>
                  <a:spcPct val="0"/>
                </a:spcBef>
                <a:buClrTx/>
                <a:buSzTx/>
                <a:buFontTx/>
                <a:buNone/>
              </a:pPr>
              <a:r>
                <a:rPr lang="de-DE" dirty="0"/>
                <a:t>Server </a:t>
              </a:r>
              <a:endParaRPr lang="en-US" sz="1800" dirty="0"/>
            </a:p>
          </p:txBody>
        </p:sp>
        <p:sp>
          <p:nvSpPr>
            <p:cNvPr id="80" name="Rectangle 35" descr="5%"/>
            <p:cNvSpPr>
              <a:spLocks noChangeArrowheads="1"/>
            </p:cNvSpPr>
            <p:nvPr/>
          </p:nvSpPr>
          <p:spPr bwMode="auto">
            <a:xfrm>
              <a:off x="1340757" y="749073"/>
              <a:ext cx="1560286" cy="381000"/>
            </a:xfrm>
            <a:prstGeom prst="rect">
              <a:avLst/>
            </a:prstGeom>
            <a:pattFill prst="pct5">
              <a:fgClr>
                <a:schemeClr val="tx1"/>
              </a:fgClr>
              <a:bgClr>
                <a:srgbClr val="95CDFF"/>
              </a:bgClr>
            </a:pattFill>
            <a:ln w="12700">
              <a:solidFill>
                <a:schemeClr val="tx1"/>
              </a:solidFill>
              <a:miter lim="800000"/>
            </a:ln>
            <a:effectLst>
              <a:outerShdw dist="107763" dir="2700000" algn="ctr" rotWithShape="0">
                <a:schemeClr val="bg2"/>
              </a:outerShdw>
            </a:effectLst>
          </p:spPr>
          <p:txBody>
            <a:bodyPr wrap="none" anchor="ctr"/>
            <a:lstStyle/>
            <a:p>
              <a:pPr algn="ctr">
                <a:spcBef>
                  <a:spcPct val="0"/>
                </a:spcBef>
                <a:buClrTx/>
                <a:buSzTx/>
                <a:buFontTx/>
                <a:buNone/>
              </a:pPr>
              <a:r>
                <a:rPr lang="en-US" dirty="0"/>
                <a:t>Client</a:t>
              </a:r>
              <a:endParaRPr lang="en-US" dirty="0"/>
            </a:p>
          </p:txBody>
        </p:sp>
      </p:grpSp>
      <p:sp>
        <p:nvSpPr>
          <p:cNvPr id="44" name="矩形 43"/>
          <p:cNvSpPr/>
          <p:nvPr/>
        </p:nvSpPr>
        <p:spPr>
          <a:xfrm>
            <a:off x="3187658" y="1794423"/>
            <a:ext cx="2929551"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000" dirty="0"/>
              <a:t>[*: optional,  </a:t>
            </a:r>
            <a:r>
              <a:rPr lang="zh-CN" altLang="en-US" sz="2000" b="1" baseline="30000" dirty="0"/>
              <a:t>。</a:t>
            </a:r>
            <a:r>
              <a:rPr lang="en-US" altLang="zh-CN" sz="2000" dirty="0"/>
              <a:t>: protected]</a:t>
            </a:r>
            <a:endParaRPr lang="zh-CN" altLang="en-US" sz="2000" dirty="0"/>
          </a:p>
        </p:txBody>
      </p:sp>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a:t>变形</a:t>
            </a:r>
            <a:r>
              <a:rPr lang="en-US" altLang="zh-CN"/>
              <a:t>3</a:t>
            </a:r>
            <a:r>
              <a:rPr lang="zh-CN" altLang="en-US"/>
              <a:t>－安全会话的重用</a:t>
            </a:r>
            <a:endParaRPr lang="zh-CN" altLang="en-US"/>
          </a:p>
        </p:txBody>
      </p:sp>
      <p:sp>
        <p:nvSpPr>
          <p:cNvPr id="50179" name="Rectangle 3"/>
          <p:cNvSpPr>
            <a:spLocks noGrp="1" noChangeArrowheads="1"/>
          </p:cNvSpPr>
          <p:nvPr>
            <p:ph type="body" idx="1"/>
          </p:nvPr>
        </p:nvSpPr>
        <p:spPr/>
        <p:txBody>
          <a:bodyPr/>
          <a:lstStyle/>
          <a:p>
            <a:pPr eaLnBrk="1" hangingPunct="1"/>
            <a:r>
              <a:rPr lang="zh-CN" altLang="en-US"/>
              <a:t>由于进行</a:t>
            </a:r>
            <a:r>
              <a:rPr lang="en-US" altLang="zh-CN"/>
              <a:t>Handshake</a:t>
            </a:r>
            <a:r>
              <a:rPr lang="zh-CN" altLang="en-US"/>
              <a:t>的计算量较大</a:t>
            </a:r>
            <a:endParaRPr lang="zh-CN" altLang="en-US"/>
          </a:p>
          <a:p>
            <a:pPr lvl="1" eaLnBrk="1" hangingPunct="1"/>
            <a:r>
              <a:rPr lang="zh-CN" altLang="en-US"/>
              <a:t>公钥计算</a:t>
            </a:r>
            <a:endParaRPr lang="zh-CN" altLang="en-US"/>
          </a:p>
          <a:p>
            <a:pPr lvl="1" eaLnBrk="1" hangingPunct="1"/>
            <a:r>
              <a:rPr lang="zh-CN" altLang="en-US"/>
              <a:t>之前协商过的各种参数，假设双方都记住，是否可以重用？</a:t>
            </a:r>
            <a:endParaRPr lang="zh-CN" altLang="en-US"/>
          </a:p>
        </p:txBody>
      </p:sp>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a:t>Session</a:t>
            </a:r>
            <a:r>
              <a:rPr lang="zh-CN" altLang="en-US"/>
              <a:t>重用的过程</a:t>
            </a:r>
            <a:r>
              <a:rPr lang="en-US" altLang="zh-CN"/>
              <a:t>(1)</a:t>
            </a:r>
            <a:endParaRPr lang="en-US" altLang="zh-CN"/>
          </a:p>
        </p:txBody>
      </p:sp>
      <p:sp>
        <p:nvSpPr>
          <p:cNvPr id="51203" name="Rectangle 3"/>
          <p:cNvSpPr>
            <a:spLocks noGrp="1" noChangeArrowheads="1"/>
          </p:cNvSpPr>
          <p:nvPr>
            <p:ph type="body" idx="1"/>
          </p:nvPr>
        </p:nvSpPr>
        <p:spPr/>
        <p:txBody>
          <a:bodyPr/>
          <a:lstStyle/>
          <a:p>
            <a:pPr eaLnBrk="1" hangingPunct="1"/>
            <a:r>
              <a:rPr lang="zh-CN" altLang="en-US" b="1" dirty="0">
                <a:solidFill>
                  <a:schemeClr val="accent2"/>
                </a:solidFill>
              </a:rPr>
              <a:t>第一次</a:t>
            </a:r>
            <a:r>
              <a:rPr lang="zh-CN" altLang="en-US" dirty="0"/>
              <a:t>，在协商的过程中，</a:t>
            </a:r>
            <a:r>
              <a:rPr lang="en-US" altLang="zh-CN" dirty="0" err="1"/>
              <a:t>ServerHello</a:t>
            </a:r>
            <a:r>
              <a:rPr lang="zh-CN" altLang="en-US" dirty="0"/>
              <a:t>中给出</a:t>
            </a:r>
            <a:r>
              <a:rPr lang="en-US" altLang="zh-CN" dirty="0"/>
              <a:t>Session ID</a:t>
            </a:r>
            <a:endParaRPr lang="en-US" altLang="zh-CN" dirty="0"/>
          </a:p>
          <a:p>
            <a:pPr lvl="1" eaLnBrk="1" hangingPunct="1"/>
            <a:r>
              <a:rPr lang="zh-CN" altLang="en-US" dirty="0"/>
              <a:t>如果</a:t>
            </a:r>
            <a:r>
              <a:rPr lang="en-US" altLang="zh-CN" dirty="0"/>
              <a:t>Server</a:t>
            </a:r>
            <a:r>
              <a:rPr lang="zh-CN" altLang="en-US" dirty="0"/>
              <a:t>不给</a:t>
            </a:r>
            <a:r>
              <a:rPr lang="en-US" altLang="zh-CN" dirty="0"/>
              <a:t>Session ID</a:t>
            </a:r>
            <a:r>
              <a:rPr lang="zh-CN" altLang="en-US" dirty="0"/>
              <a:t>，则不想重用</a:t>
            </a:r>
            <a:endParaRPr lang="zh-CN" altLang="en-US" dirty="0"/>
          </a:p>
          <a:p>
            <a:pPr lvl="1" eaLnBrk="1" hangingPunct="1"/>
            <a:r>
              <a:rPr lang="zh-CN" altLang="en-US" dirty="0"/>
              <a:t>协商之后，传输了一定的</a:t>
            </a:r>
            <a:r>
              <a:rPr lang="en-US" altLang="zh-CN" dirty="0"/>
              <a:t>Application DATA</a:t>
            </a:r>
            <a:r>
              <a:rPr lang="zh-CN" altLang="en-US" dirty="0"/>
              <a:t>，双方断开</a:t>
            </a:r>
            <a:endParaRPr lang="zh-CN" altLang="en-US" dirty="0"/>
          </a:p>
          <a:p>
            <a:pPr eaLnBrk="1" hangingPunct="1"/>
            <a:r>
              <a:rPr lang="zh-CN" altLang="en-US" b="1" dirty="0">
                <a:solidFill>
                  <a:schemeClr val="accent2"/>
                </a:solidFill>
              </a:rPr>
              <a:t>第二次</a:t>
            </a:r>
            <a:r>
              <a:rPr lang="zh-CN" altLang="en-US" dirty="0"/>
              <a:t>，</a:t>
            </a:r>
            <a:r>
              <a:rPr lang="en-US" altLang="zh-CN" dirty="0"/>
              <a:t>Client</a:t>
            </a:r>
            <a:r>
              <a:rPr lang="zh-CN" altLang="en-US" dirty="0"/>
              <a:t>想要重用</a:t>
            </a:r>
            <a:endParaRPr lang="zh-CN" altLang="en-US" dirty="0"/>
          </a:p>
          <a:p>
            <a:pPr lvl="1" eaLnBrk="1" hangingPunct="1"/>
            <a:r>
              <a:rPr lang="zh-CN" altLang="en-US" dirty="0"/>
              <a:t>在</a:t>
            </a:r>
            <a:r>
              <a:rPr lang="en-US" altLang="zh-CN" dirty="0" err="1"/>
              <a:t>ClientHello</a:t>
            </a:r>
            <a:r>
              <a:rPr lang="zh-CN" altLang="en-US" dirty="0"/>
              <a:t>中，设为上次的</a:t>
            </a:r>
            <a:r>
              <a:rPr lang="zh-CN" altLang="en-US" dirty="0">
                <a:latin typeface="Arial" panose="020B0604020202090204" pitchFamily="34" charset="0"/>
              </a:rPr>
              <a:t>“</a:t>
            </a:r>
            <a:r>
              <a:rPr lang="en-US" altLang="zh-CN" dirty="0"/>
              <a:t>Session ID</a:t>
            </a:r>
            <a:r>
              <a:rPr lang="en-US" altLang="zh-CN" dirty="0">
                <a:latin typeface="Arial" panose="020B0604020202090204" pitchFamily="34" charset="0"/>
              </a:rPr>
              <a:t>”</a:t>
            </a:r>
            <a:r>
              <a:rPr lang="zh-CN" altLang="en-US" dirty="0"/>
              <a:t>，表示想要重用</a:t>
            </a:r>
            <a:endParaRPr lang="zh-CN" altLang="en-US" dirty="0"/>
          </a:p>
          <a:p>
            <a:pPr lvl="2" eaLnBrk="1" hangingPunct="1"/>
            <a:r>
              <a:rPr lang="zh-CN" altLang="en-US" dirty="0"/>
              <a:t>如不想重用，则</a:t>
            </a:r>
            <a:r>
              <a:rPr lang="en-US" altLang="zh-CN" dirty="0" err="1"/>
              <a:t>ClientHello</a:t>
            </a:r>
            <a:r>
              <a:rPr lang="zh-CN" altLang="en-US" dirty="0"/>
              <a:t>中，没有</a:t>
            </a:r>
            <a:r>
              <a:rPr lang="en-US" altLang="zh-CN" dirty="0"/>
              <a:t>Session ID</a:t>
            </a:r>
            <a:endParaRPr lang="en-US" altLang="zh-CN" dirty="0"/>
          </a:p>
        </p:txBody>
      </p:sp>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CN"/>
              <a:t>Session</a:t>
            </a:r>
            <a:r>
              <a:rPr lang="zh-CN" altLang="en-US"/>
              <a:t>重用的过程</a:t>
            </a:r>
            <a:r>
              <a:rPr lang="en-US" altLang="zh-CN"/>
              <a:t>(2)</a:t>
            </a:r>
            <a:endParaRPr lang="en-US" altLang="zh-CN"/>
          </a:p>
        </p:txBody>
      </p:sp>
      <p:sp>
        <p:nvSpPr>
          <p:cNvPr id="52227" name="Rectangle 3"/>
          <p:cNvSpPr>
            <a:spLocks noGrp="1" noChangeArrowheads="1"/>
          </p:cNvSpPr>
          <p:nvPr>
            <p:ph type="body" idx="1"/>
          </p:nvPr>
        </p:nvSpPr>
        <p:spPr/>
        <p:txBody>
          <a:bodyPr/>
          <a:lstStyle/>
          <a:p>
            <a:pPr eaLnBrk="1" hangingPunct="1"/>
            <a:r>
              <a:rPr lang="en-US" altLang="zh-CN" dirty="0"/>
              <a:t>Server</a:t>
            </a:r>
            <a:r>
              <a:rPr lang="zh-CN" altLang="en-US" dirty="0"/>
              <a:t>收到</a:t>
            </a:r>
            <a:r>
              <a:rPr lang="en-US" altLang="zh-CN" dirty="0" err="1"/>
              <a:t>ClientHello</a:t>
            </a:r>
            <a:r>
              <a:rPr lang="zh-CN" altLang="en-US" dirty="0"/>
              <a:t>，发现带有</a:t>
            </a:r>
            <a:r>
              <a:rPr lang="en-US" altLang="zh-CN" dirty="0"/>
              <a:t>Session ID</a:t>
            </a:r>
            <a:endParaRPr lang="en-US" altLang="zh-CN" dirty="0"/>
          </a:p>
          <a:p>
            <a:pPr lvl="1" eaLnBrk="1" hangingPunct="1"/>
            <a:r>
              <a:rPr lang="zh-CN" altLang="en-US" dirty="0"/>
              <a:t>查找自己的缓存，有相同的</a:t>
            </a:r>
            <a:r>
              <a:rPr lang="en-US" altLang="zh-CN" dirty="0"/>
              <a:t>Session ID</a:t>
            </a:r>
            <a:endParaRPr lang="en-US" altLang="zh-CN" dirty="0"/>
          </a:p>
          <a:p>
            <a:pPr lvl="2" eaLnBrk="1" hangingPunct="1"/>
            <a:r>
              <a:rPr lang="zh-CN" altLang="en-US" dirty="0"/>
              <a:t>且</a:t>
            </a:r>
            <a:r>
              <a:rPr lang="en-US" altLang="zh-CN" dirty="0"/>
              <a:t>Server</a:t>
            </a:r>
            <a:r>
              <a:rPr lang="zh-CN" altLang="en-US" dirty="0"/>
              <a:t>允许重用</a:t>
            </a:r>
            <a:endParaRPr lang="zh-CN" altLang="en-US" dirty="0"/>
          </a:p>
          <a:p>
            <a:pPr lvl="1" eaLnBrk="1" hangingPunct="1"/>
            <a:r>
              <a:rPr lang="zh-CN" altLang="en-US" dirty="0"/>
              <a:t>回应</a:t>
            </a:r>
            <a:r>
              <a:rPr lang="en-US" altLang="zh-CN" dirty="0" err="1"/>
              <a:t>ServerHello</a:t>
            </a:r>
            <a:r>
              <a:rPr lang="zh-CN" altLang="en-US" dirty="0"/>
              <a:t>，也带有相同的</a:t>
            </a:r>
            <a:r>
              <a:rPr lang="en-US" altLang="zh-CN" dirty="0"/>
              <a:t>Session ID</a:t>
            </a:r>
            <a:endParaRPr lang="en-US" altLang="zh-CN" dirty="0"/>
          </a:p>
          <a:p>
            <a:pPr lvl="2" eaLnBrk="1" hangingPunct="1"/>
            <a:r>
              <a:rPr lang="zh-CN" altLang="en-US" dirty="0"/>
              <a:t>表示同意重用，不需要再重新协商</a:t>
            </a:r>
            <a:endParaRPr lang="zh-CN" altLang="en-US" dirty="0"/>
          </a:p>
          <a:p>
            <a:pPr lvl="2" eaLnBrk="1" hangingPunct="1"/>
            <a:r>
              <a:rPr lang="zh-CN" altLang="en-US" dirty="0"/>
              <a:t>然后，直接切换算法</a:t>
            </a:r>
            <a:r>
              <a:rPr lang="en-US" altLang="zh-CN" dirty="0" err="1"/>
              <a:t>ChangeCipherSpec</a:t>
            </a:r>
            <a:r>
              <a:rPr lang="zh-CN" altLang="en-US" dirty="0"/>
              <a:t>，发送</a:t>
            </a:r>
            <a:r>
              <a:rPr lang="en-US" altLang="zh-CN" dirty="0"/>
              <a:t>Finished</a:t>
            </a:r>
            <a:r>
              <a:rPr lang="zh-CN" altLang="en-US" dirty="0"/>
              <a:t>消息</a:t>
            </a:r>
            <a:endParaRPr lang="zh-CN" altLang="en-US" dirty="0"/>
          </a:p>
        </p:txBody>
      </p:sp>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a:t>Session</a:t>
            </a:r>
            <a:r>
              <a:rPr lang="zh-CN" altLang="en-US"/>
              <a:t>重用的过程</a:t>
            </a:r>
            <a:endParaRPr lang="zh-CN" altLang="en-US"/>
          </a:p>
        </p:txBody>
      </p:sp>
      <p:sp>
        <p:nvSpPr>
          <p:cNvPr id="53251" name="Rectangle 3"/>
          <p:cNvSpPr>
            <a:spLocks noGrp="1" noChangeArrowheads="1"/>
          </p:cNvSpPr>
          <p:nvPr>
            <p:ph type="body" idx="1"/>
          </p:nvPr>
        </p:nvSpPr>
        <p:spPr/>
        <p:txBody>
          <a:bodyPr/>
          <a:lstStyle/>
          <a:p>
            <a:pPr eaLnBrk="1" hangingPunct="1"/>
            <a:r>
              <a:rPr lang="zh-CN" altLang="en-US"/>
              <a:t>如下图：</a:t>
            </a:r>
            <a:endParaRPr lang="zh-CN" altLang="en-US"/>
          </a:p>
        </p:txBody>
      </p:sp>
      <p:pic>
        <p:nvPicPr>
          <p:cNvPr id="53252"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5536" y="2780928"/>
            <a:ext cx="8100392" cy="2769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822960" y="286604"/>
            <a:ext cx="7853496" cy="1450757"/>
          </a:xfrm>
        </p:spPr>
        <p:txBody>
          <a:bodyPr/>
          <a:lstStyle/>
          <a:p>
            <a:r>
              <a:rPr lang="en-US" altLang="zh-CN" dirty="0" err="1"/>
              <a:t>HeartBleed</a:t>
            </a:r>
            <a:r>
              <a:rPr lang="zh-CN" altLang="en-US" dirty="0"/>
              <a:t>攻击（中文译名：心脏出血）</a:t>
            </a:r>
            <a:endParaRPr lang="zh-CN" altLang="en-US" dirty="0"/>
          </a:p>
        </p:txBody>
      </p:sp>
      <p:sp>
        <p:nvSpPr>
          <p:cNvPr id="63491" name="内容占位符 2"/>
          <p:cNvSpPr>
            <a:spLocks noGrp="1"/>
          </p:cNvSpPr>
          <p:nvPr>
            <p:ph idx="1"/>
          </p:nvPr>
        </p:nvSpPr>
        <p:spPr/>
        <p:txBody>
          <a:bodyPr/>
          <a:lstStyle/>
          <a:p>
            <a:r>
              <a:rPr lang="en-US" altLang="zh-CN" dirty="0"/>
              <a:t>OpenSSL</a:t>
            </a:r>
            <a:r>
              <a:rPr lang="zh-CN" altLang="en-US" dirty="0"/>
              <a:t>软件包中的安全漏洞</a:t>
            </a:r>
            <a:endParaRPr lang="en-US" altLang="zh-CN" dirty="0"/>
          </a:p>
          <a:p>
            <a:r>
              <a:rPr lang="zh-CN" altLang="en-US" dirty="0"/>
              <a:t>由于</a:t>
            </a:r>
            <a:r>
              <a:rPr lang="en-US" altLang="zh-CN" dirty="0"/>
              <a:t>TLS</a:t>
            </a:r>
            <a:r>
              <a:rPr lang="zh-CN" altLang="en-US" dirty="0"/>
              <a:t>协议中的</a:t>
            </a:r>
            <a:r>
              <a:rPr lang="en-US" altLang="zh-CN" dirty="0"/>
              <a:t>Heartbeat Extension</a:t>
            </a:r>
            <a:r>
              <a:rPr lang="zh-CN" altLang="en-US" dirty="0"/>
              <a:t>实现有问题，导致向攻击者泄露秘密信息</a:t>
            </a:r>
            <a:endParaRPr lang="en-US" altLang="zh-CN" dirty="0"/>
          </a:p>
          <a:p>
            <a:pPr lvl="1"/>
            <a:r>
              <a:rPr lang="en-US" altLang="zh-CN" dirty="0"/>
              <a:t>Heartbeat Extension</a:t>
            </a:r>
            <a:endParaRPr lang="en-US" altLang="zh-CN" dirty="0"/>
          </a:p>
          <a:p>
            <a:pPr lvl="1"/>
            <a:r>
              <a:rPr lang="zh-CN" altLang="en-US" dirty="0"/>
              <a:t>安全漏洞</a:t>
            </a:r>
            <a:endParaRPr lang="en-US" altLang="zh-CN" dirty="0"/>
          </a:p>
          <a:p>
            <a:r>
              <a:rPr lang="zh-CN" altLang="en-US" dirty="0"/>
              <a:t>可能是第一个有名字的漏洞</a:t>
            </a:r>
            <a:endParaRPr lang="en-US" altLang="zh-CN" dirty="0"/>
          </a:p>
          <a:p>
            <a:pPr lvl="1"/>
            <a:r>
              <a:rPr lang="zh-CN" altLang="en-US" dirty="0"/>
              <a:t>之前，很多漏洞都是称为</a:t>
            </a:r>
            <a:r>
              <a:rPr lang="en-US" altLang="zh-CN" dirty="0"/>
              <a:t>CVE-XXXXXXX</a:t>
            </a:r>
            <a:endParaRPr lang="en-US" altLang="zh-CN" dirty="0"/>
          </a:p>
          <a:p>
            <a:pPr lvl="1"/>
            <a:r>
              <a:rPr lang="zh-CN" altLang="en-US"/>
              <a:t>后来的漏洞，都有类似的趋势</a:t>
            </a:r>
            <a:endParaRPr lang="zh-CN" altLang="en-US" dirty="0"/>
          </a:p>
        </p:txBody>
      </p:sp>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en-US" altLang="zh-CN"/>
              <a:t>Heartbeat Extension</a:t>
            </a:r>
            <a:endParaRPr lang="zh-CN" altLang="en-US"/>
          </a:p>
        </p:txBody>
      </p:sp>
      <p:sp>
        <p:nvSpPr>
          <p:cNvPr id="64515" name="内容占位符 2"/>
          <p:cNvSpPr>
            <a:spLocks noGrp="1"/>
          </p:cNvSpPr>
          <p:nvPr>
            <p:ph idx="1"/>
          </p:nvPr>
        </p:nvSpPr>
        <p:spPr>
          <a:xfrm>
            <a:off x="822959" y="1925920"/>
            <a:ext cx="7543801" cy="4023360"/>
          </a:xfrm>
        </p:spPr>
        <p:txBody>
          <a:bodyPr/>
          <a:lstStyle/>
          <a:p>
            <a:r>
              <a:rPr lang="en-US" altLang="zh-CN" dirty="0"/>
              <a:t>TLS</a:t>
            </a:r>
            <a:r>
              <a:rPr lang="zh-CN" altLang="en-US" dirty="0"/>
              <a:t>协议的扩展</a:t>
            </a:r>
            <a:endParaRPr lang="en-US" altLang="zh-CN" dirty="0"/>
          </a:p>
          <a:p>
            <a:r>
              <a:rPr lang="en-US" altLang="zh-CN" dirty="0"/>
              <a:t>RFC 6520</a:t>
            </a:r>
            <a:endParaRPr lang="en-US" altLang="zh-CN" dirty="0"/>
          </a:p>
          <a:p>
            <a:r>
              <a:rPr lang="zh-CN" altLang="en-US" dirty="0"/>
              <a:t>定义了</a:t>
            </a:r>
            <a:r>
              <a:rPr lang="en-US" altLang="zh-CN" dirty="0"/>
              <a:t>TLS Heartbeat Protocol</a:t>
            </a:r>
            <a:r>
              <a:rPr lang="zh-CN" altLang="en-US" dirty="0"/>
              <a:t>，运行在</a:t>
            </a:r>
            <a:r>
              <a:rPr lang="en-US" altLang="zh-CN" dirty="0"/>
              <a:t>Record</a:t>
            </a:r>
            <a:r>
              <a:rPr lang="zh-CN" altLang="en-US" dirty="0"/>
              <a:t>层之上</a:t>
            </a:r>
            <a:endParaRPr lang="en-US" altLang="zh-CN" dirty="0"/>
          </a:p>
          <a:p>
            <a:pPr lvl="1"/>
            <a:r>
              <a:rPr lang="zh-CN" altLang="en-US" dirty="0"/>
              <a:t>心跳消息，确认对方在线、维护</a:t>
            </a:r>
            <a:r>
              <a:rPr lang="en-US" altLang="zh-CN" dirty="0"/>
              <a:t>TLS</a:t>
            </a:r>
            <a:r>
              <a:rPr lang="zh-CN" altLang="en-US" dirty="0"/>
              <a:t>会话</a:t>
            </a:r>
            <a:endParaRPr lang="en-US" altLang="zh-CN" dirty="0"/>
          </a:p>
          <a:p>
            <a:r>
              <a:rPr lang="zh-CN" altLang="en-US" dirty="0"/>
              <a:t>与上层传输的</a:t>
            </a:r>
            <a:r>
              <a:rPr lang="en-US" altLang="zh-CN" dirty="0"/>
              <a:t>Application Data</a:t>
            </a:r>
            <a:r>
              <a:rPr lang="zh-CN" altLang="en-US" dirty="0"/>
              <a:t>无关</a:t>
            </a:r>
            <a:endParaRPr lang="en-US" altLang="zh-CN" dirty="0"/>
          </a:p>
          <a:p>
            <a:pPr lvl="1"/>
            <a:r>
              <a:rPr lang="zh-CN" altLang="en-US" dirty="0"/>
              <a:t>数据包不会交到上层</a:t>
            </a:r>
            <a:endParaRPr lang="en-US" altLang="zh-CN" dirty="0"/>
          </a:p>
          <a:p>
            <a:endParaRPr lang="en-US" altLang="zh-CN" dirty="0"/>
          </a:p>
        </p:txBody>
      </p:sp>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dirty="0"/>
              <a:t>TLS</a:t>
            </a:r>
            <a:r>
              <a:rPr lang="zh-CN" altLang="en-US" dirty="0"/>
              <a:t>协议架构</a:t>
            </a:r>
            <a:endParaRPr lang="en-US" altLang="zh-CN" dirty="0"/>
          </a:p>
        </p:txBody>
      </p:sp>
      <p:sp>
        <p:nvSpPr>
          <p:cNvPr id="11267" name="Rectangle 3"/>
          <p:cNvSpPr>
            <a:spLocks noGrp="1" noChangeArrowheads="1"/>
          </p:cNvSpPr>
          <p:nvPr>
            <p:ph type="body" idx="1"/>
          </p:nvPr>
        </p:nvSpPr>
        <p:spPr/>
        <p:txBody>
          <a:bodyPr/>
          <a:lstStyle/>
          <a:p>
            <a:r>
              <a:rPr lang="en-US" altLang="zh-CN" dirty="0"/>
              <a:t>TLS/Record</a:t>
            </a:r>
            <a:r>
              <a:rPr lang="zh-CN" altLang="en-US" dirty="0"/>
              <a:t>依赖于</a:t>
            </a:r>
            <a:r>
              <a:rPr lang="en-US" altLang="zh-CN" dirty="0"/>
              <a:t>TCP</a:t>
            </a:r>
            <a:r>
              <a:rPr lang="zh-CN" altLang="en-US" dirty="0"/>
              <a:t>实现</a:t>
            </a:r>
            <a:endParaRPr lang="en-US" altLang="zh-CN" dirty="0"/>
          </a:p>
          <a:p>
            <a:pPr eaLnBrk="1" hangingPunct="1"/>
            <a:r>
              <a:rPr lang="en-US" altLang="zh-CN" dirty="0"/>
              <a:t>TCP</a:t>
            </a:r>
            <a:r>
              <a:rPr lang="zh-CN" altLang="en-US" dirty="0"/>
              <a:t>提供有序的可靠传输</a:t>
            </a:r>
            <a:endParaRPr lang="zh-CN" altLang="en-US" dirty="0"/>
          </a:p>
          <a:p>
            <a:pPr lvl="1" eaLnBrk="1" hangingPunct="1"/>
            <a:r>
              <a:rPr lang="zh-CN" altLang="en-US" dirty="0"/>
              <a:t>序号、重传</a:t>
            </a:r>
            <a:r>
              <a:rPr lang="en-US" altLang="zh-CN" dirty="0"/>
              <a:t>/</a:t>
            </a:r>
            <a:r>
              <a:rPr lang="zh-CN" altLang="en-US" dirty="0"/>
              <a:t>确认机制等</a:t>
            </a:r>
            <a:endParaRPr lang="zh-CN" altLang="en-US" dirty="0"/>
          </a:p>
          <a:p>
            <a:pPr eaLnBrk="1" hangingPunct="1"/>
            <a:r>
              <a:rPr lang="en-US" altLang="zh-CN" dirty="0"/>
              <a:t>TCP</a:t>
            </a:r>
            <a:r>
              <a:rPr lang="zh-CN" altLang="en-US" dirty="0"/>
              <a:t>的功能正是</a:t>
            </a:r>
            <a:r>
              <a:rPr lang="en-US" altLang="zh-CN" dirty="0"/>
              <a:t>TLS</a:t>
            </a:r>
            <a:r>
              <a:rPr lang="zh-CN" altLang="en-US" dirty="0"/>
              <a:t>所需要的</a:t>
            </a:r>
            <a:endParaRPr lang="zh-CN" altLang="en-US" dirty="0"/>
          </a:p>
          <a:p>
            <a:pPr lvl="1" eaLnBrk="1" hangingPunct="1"/>
            <a:r>
              <a:rPr lang="zh-CN" altLang="en-US" dirty="0"/>
              <a:t>序号、重传</a:t>
            </a:r>
            <a:r>
              <a:rPr lang="en-US" altLang="zh-CN" dirty="0"/>
              <a:t>/</a:t>
            </a:r>
            <a:r>
              <a:rPr lang="zh-CN" altLang="en-US" dirty="0"/>
              <a:t>确认机制，并没有在</a:t>
            </a:r>
            <a:r>
              <a:rPr lang="en-US" altLang="zh-CN" dirty="0"/>
              <a:t>Record</a:t>
            </a:r>
            <a:r>
              <a:rPr lang="zh-CN" altLang="en-US" dirty="0"/>
              <a:t>层实现</a:t>
            </a:r>
            <a:endParaRPr lang="zh-CN" altLang="en-US" dirty="0"/>
          </a:p>
          <a:p>
            <a:pPr lvl="1" eaLnBrk="1" hangingPunct="1"/>
            <a:r>
              <a:rPr lang="zh-CN" altLang="en-US" dirty="0"/>
              <a:t>所以，</a:t>
            </a:r>
            <a:r>
              <a:rPr lang="en-US" altLang="zh-CN" dirty="0"/>
              <a:t>TLS/Record</a:t>
            </a:r>
            <a:r>
              <a:rPr lang="zh-CN" altLang="en-US" dirty="0"/>
              <a:t>必须建立在</a:t>
            </a:r>
            <a:r>
              <a:rPr lang="en-US" altLang="zh-CN" dirty="0"/>
              <a:t>TCP</a:t>
            </a:r>
            <a:r>
              <a:rPr lang="zh-CN" altLang="en-US" dirty="0"/>
              <a:t>之上</a:t>
            </a:r>
            <a:endParaRPr lang="zh-CN" altLang="en-US" dirty="0"/>
          </a:p>
          <a:p>
            <a:pPr lvl="2" eaLnBrk="1" hangingPunct="1"/>
            <a:r>
              <a:rPr lang="zh-CN" altLang="en-US" dirty="0"/>
              <a:t>或者是其它的可靠连接</a:t>
            </a:r>
            <a:endParaRPr lang="zh-CN" altLang="en-US" dirty="0"/>
          </a:p>
          <a:p>
            <a:pPr lvl="2" eaLnBrk="1" hangingPunct="1"/>
            <a:r>
              <a:rPr lang="zh-CN" altLang="en-US" dirty="0"/>
              <a:t>不能用在</a:t>
            </a:r>
            <a:r>
              <a:rPr lang="en-US" altLang="zh-CN" dirty="0"/>
              <a:t>UDP</a:t>
            </a:r>
            <a:r>
              <a:rPr lang="zh-CN" altLang="en-US" dirty="0"/>
              <a:t>之上</a:t>
            </a:r>
            <a:endParaRPr lang="zh-CN" altLang="en-US" dirty="0"/>
          </a:p>
        </p:txBody>
      </p:sp>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en-US" altLang="zh-CN"/>
              <a:t>ContentType</a:t>
            </a:r>
            <a:endParaRPr lang="zh-CN" altLang="en-US"/>
          </a:p>
        </p:txBody>
      </p:sp>
      <p:sp>
        <p:nvSpPr>
          <p:cNvPr id="65539" name="内容占位符 2"/>
          <p:cNvSpPr>
            <a:spLocks noGrp="1"/>
          </p:cNvSpPr>
          <p:nvPr>
            <p:ph idx="1"/>
          </p:nvPr>
        </p:nvSpPr>
        <p:spPr/>
        <p:txBody>
          <a:bodyPr>
            <a:normAutofit fontScale="92500" lnSpcReduction="10000"/>
          </a:bodyPr>
          <a:lstStyle/>
          <a:p>
            <a:r>
              <a:rPr lang="en-US" altLang="zh-CN" dirty="0"/>
              <a:t>TLS1.2</a:t>
            </a:r>
            <a:r>
              <a:rPr lang="zh-CN" altLang="en-US" dirty="0"/>
              <a:t>基本消息类型</a:t>
            </a:r>
            <a:endParaRPr lang="en-US" altLang="zh-CN" dirty="0"/>
          </a:p>
          <a:p>
            <a:pPr marL="0" lvl="1" indent="-73025">
              <a:buNone/>
            </a:pPr>
            <a:r>
              <a:rPr lang="en-US" altLang="zh-CN" dirty="0"/>
              <a:t>      </a:t>
            </a:r>
            <a:r>
              <a:rPr lang="en-US" altLang="zh-CN" dirty="0" err="1"/>
              <a:t>enum</a:t>
            </a:r>
            <a:r>
              <a:rPr lang="en-US" altLang="zh-CN" dirty="0"/>
              <a:t> {</a:t>
            </a:r>
            <a:endParaRPr lang="en-US" altLang="zh-CN" dirty="0"/>
          </a:p>
          <a:p>
            <a:pPr marL="384175" lvl="2" indent="0">
              <a:buNone/>
            </a:pPr>
            <a:r>
              <a:rPr lang="en-US" altLang="zh-CN" dirty="0"/>
              <a:t>	</a:t>
            </a:r>
            <a:r>
              <a:rPr lang="en-US" altLang="zh-CN" sz="2400" dirty="0" err="1"/>
              <a:t>change_cipher_spec</a:t>
            </a:r>
            <a:r>
              <a:rPr lang="en-US" altLang="zh-CN" sz="2400" dirty="0"/>
              <a:t>(20),</a:t>
            </a:r>
            <a:endParaRPr lang="en-US" altLang="zh-CN" sz="2400" dirty="0"/>
          </a:p>
          <a:p>
            <a:pPr marL="384175" lvl="2" indent="0">
              <a:buNone/>
            </a:pPr>
            <a:r>
              <a:rPr lang="en-US" altLang="zh-CN" sz="2400" dirty="0"/>
              <a:t>	alert(21),</a:t>
            </a:r>
            <a:endParaRPr lang="en-US" altLang="zh-CN" sz="2400" dirty="0"/>
          </a:p>
          <a:p>
            <a:pPr marL="384175" lvl="2" indent="0">
              <a:buNone/>
            </a:pPr>
            <a:r>
              <a:rPr lang="en-US" altLang="zh-CN" sz="2400" dirty="0"/>
              <a:t>	handshake(22),</a:t>
            </a:r>
            <a:endParaRPr lang="en-US" altLang="zh-CN" sz="2400" dirty="0"/>
          </a:p>
          <a:p>
            <a:pPr marL="384175" lvl="2" indent="0">
              <a:buNone/>
            </a:pPr>
            <a:r>
              <a:rPr lang="en-US" altLang="zh-CN" sz="2400" dirty="0"/>
              <a:t>	</a:t>
            </a:r>
            <a:r>
              <a:rPr lang="en-US" altLang="zh-CN" sz="2400" dirty="0" err="1"/>
              <a:t>application_data</a:t>
            </a:r>
            <a:r>
              <a:rPr lang="en-US" altLang="zh-CN" sz="2400" dirty="0"/>
              <a:t>(23), (255)</a:t>
            </a:r>
            <a:endParaRPr lang="en-US" altLang="zh-CN" sz="2400" dirty="0"/>
          </a:p>
          <a:p>
            <a:pPr marL="384175" lvl="2" indent="0">
              <a:buNone/>
            </a:pPr>
            <a:r>
              <a:rPr lang="en-US" altLang="zh-CN" sz="2400" dirty="0"/>
              <a:t>	} </a:t>
            </a:r>
            <a:r>
              <a:rPr lang="en-US" altLang="zh-CN" sz="2400" dirty="0" err="1"/>
              <a:t>ContentType</a:t>
            </a:r>
            <a:r>
              <a:rPr lang="en-US" altLang="zh-CN" sz="2400" dirty="0" smtClean="0"/>
              <a:t>;</a:t>
            </a:r>
            <a:endParaRPr lang="en-US" altLang="zh-CN" sz="2400" dirty="0" smtClean="0"/>
          </a:p>
          <a:p>
            <a:r>
              <a:rPr lang="zh-CN" altLang="en-US" dirty="0" smtClean="0"/>
              <a:t>对于</a:t>
            </a:r>
            <a:r>
              <a:rPr lang="en-US" altLang="zh-CN" dirty="0"/>
              <a:t>Heartbeat</a:t>
            </a:r>
            <a:r>
              <a:rPr lang="zh-CN" altLang="en-US" dirty="0"/>
              <a:t>数据包，新定义消息类型</a:t>
            </a:r>
            <a:endParaRPr lang="en-US" altLang="zh-CN" dirty="0"/>
          </a:p>
          <a:p>
            <a:pPr lvl="1"/>
            <a:r>
              <a:rPr lang="en-US" altLang="zh-CN" dirty="0"/>
              <a:t>heartbeat content type (24)</a:t>
            </a:r>
            <a:r>
              <a:rPr lang="zh-CN" altLang="en-US" dirty="0"/>
              <a:t>，已更新到</a:t>
            </a:r>
            <a:r>
              <a:rPr lang="en-US" altLang="zh-CN" dirty="0"/>
              <a:t>TLS1.3</a:t>
            </a:r>
            <a:endParaRPr lang="en-US" altLang="zh-CN" dirty="0"/>
          </a:p>
          <a:p>
            <a:pPr lvl="1"/>
            <a:r>
              <a:rPr lang="en-US" altLang="zh-CN" dirty="0"/>
              <a:t>TLS</a:t>
            </a:r>
            <a:r>
              <a:rPr lang="zh-CN" altLang="en-US" dirty="0"/>
              <a:t>有更多的扩展，详见标准</a:t>
            </a:r>
            <a:endParaRPr lang="zh-CN" altLang="en-US" dirty="0"/>
          </a:p>
        </p:txBody>
      </p:sp>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zh-CN" altLang="en-US"/>
              <a:t>心跳数据格式</a:t>
            </a:r>
            <a:endParaRPr lang="zh-CN" altLang="en-US"/>
          </a:p>
        </p:txBody>
      </p:sp>
      <p:sp>
        <p:nvSpPr>
          <p:cNvPr id="66563" name="内容占位符 2"/>
          <p:cNvSpPr>
            <a:spLocks noGrp="1"/>
          </p:cNvSpPr>
          <p:nvPr>
            <p:ph idx="1"/>
          </p:nvPr>
        </p:nvSpPr>
        <p:spPr>
          <a:xfrm>
            <a:off x="566738" y="1752600"/>
            <a:ext cx="8577262" cy="4267200"/>
          </a:xfrm>
        </p:spPr>
        <p:txBody>
          <a:bodyPr>
            <a:normAutofit/>
          </a:bodyPr>
          <a:lstStyle/>
          <a:p>
            <a:r>
              <a:rPr lang="en-US" altLang="zh-CN" dirty="0" err="1"/>
              <a:t>enum</a:t>
            </a:r>
            <a:r>
              <a:rPr lang="en-US" altLang="zh-CN" dirty="0"/>
              <a:t> { </a:t>
            </a:r>
            <a:r>
              <a:rPr lang="en-US" altLang="zh-CN" dirty="0" err="1"/>
              <a:t>heartbeat_request</a:t>
            </a:r>
            <a:r>
              <a:rPr lang="en-US" altLang="zh-CN" dirty="0"/>
              <a:t>(1),</a:t>
            </a:r>
            <a:endParaRPr lang="en-US" altLang="zh-CN" dirty="0"/>
          </a:p>
          <a:p>
            <a:pPr marL="201295" lvl="1" indent="0">
              <a:buNone/>
            </a:pPr>
            <a:r>
              <a:rPr lang="en-US" altLang="zh-CN" dirty="0"/>
              <a:t>	</a:t>
            </a:r>
            <a:r>
              <a:rPr lang="en-US" altLang="zh-CN" dirty="0" err="1"/>
              <a:t>heartbeat_response</a:t>
            </a:r>
            <a:r>
              <a:rPr lang="en-US" altLang="zh-CN" dirty="0"/>
              <a:t>(2), (255)</a:t>
            </a:r>
            <a:endParaRPr lang="en-US" altLang="zh-CN" dirty="0"/>
          </a:p>
          <a:p>
            <a:pPr marL="201295" lvl="1" indent="0">
              <a:buNone/>
            </a:pPr>
            <a:r>
              <a:rPr lang="en-US" altLang="zh-CN" dirty="0"/>
              <a:t>	} </a:t>
            </a:r>
            <a:r>
              <a:rPr lang="en-US" altLang="zh-CN" dirty="0" err="1"/>
              <a:t>HeartbeatMessageType</a:t>
            </a:r>
            <a:r>
              <a:rPr lang="en-US" altLang="zh-CN" dirty="0"/>
              <a:t>;</a:t>
            </a:r>
            <a:endParaRPr lang="en-US" altLang="zh-CN" dirty="0"/>
          </a:p>
          <a:p>
            <a:r>
              <a:rPr lang="en-US" altLang="zh-CN" dirty="0" err="1"/>
              <a:t>struct</a:t>
            </a:r>
            <a:r>
              <a:rPr lang="en-US" altLang="zh-CN" dirty="0"/>
              <a:t> {</a:t>
            </a:r>
            <a:endParaRPr lang="en-US" altLang="zh-CN" dirty="0"/>
          </a:p>
          <a:p>
            <a:pPr marL="201295" lvl="1" indent="0">
              <a:buNone/>
            </a:pPr>
            <a:r>
              <a:rPr lang="en-US" altLang="zh-CN" dirty="0"/>
              <a:t>	</a:t>
            </a:r>
            <a:r>
              <a:rPr lang="en-US" altLang="zh-CN" dirty="0" err="1"/>
              <a:t>HeartbeatMessageType</a:t>
            </a:r>
            <a:r>
              <a:rPr lang="en-US" altLang="zh-CN" dirty="0"/>
              <a:t> type;</a:t>
            </a:r>
            <a:endParaRPr lang="en-US" altLang="zh-CN" dirty="0"/>
          </a:p>
          <a:p>
            <a:pPr marL="201295" lvl="1" indent="0">
              <a:buNone/>
            </a:pPr>
            <a:r>
              <a:rPr lang="en-US" altLang="zh-CN" dirty="0"/>
              <a:t>	uint16 </a:t>
            </a:r>
            <a:r>
              <a:rPr lang="en-US" altLang="zh-CN" dirty="0" err="1"/>
              <a:t>payload_length</a:t>
            </a:r>
            <a:r>
              <a:rPr lang="en-US" altLang="zh-CN" dirty="0"/>
              <a:t>;</a:t>
            </a:r>
            <a:endParaRPr lang="en-US" altLang="zh-CN" dirty="0"/>
          </a:p>
          <a:p>
            <a:pPr marL="201295" lvl="1" indent="0">
              <a:buNone/>
            </a:pPr>
            <a:r>
              <a:rPr lang="en-US" altLang="zh-CN" dirty="0"/>
              <a:t>	opaque payload[</a:t>
            </a:r>
            <a:r>
              <a:rPr lang="en-US" altLang="zh-CN" dirty="0" err="1"/>
              <a:t>HeartbeatMessage.payload_length</a:t>
            </a:r>
            <a:r>
              <a:rPr lang="en-US" altLang="zh-CN" dirty="0"/>
              <a:t>];</a:t>
            </a:r>
            <a:endParaRPr lang="en-US" altLang="zh-CN" dirty="0"/>
          </a:p>
          <a:p>
            <a:pPr marL="201295" lvl="1" indent="0">
              <a:buNone/>
            </a:pPr>
            <a:r>
              <a:rPr lang="en-US" altLang="zh-CN" dirty="0"/>
              <a:t>	opaque padding[</a:t>
            </a:r>
            <a:r>
              <a:rPr lang="en-US" altLang="zh-CN" dirty="0" err="1"/>
              <a:t>padding_length</a:t>
            </a:r>
            <a:r>
              <a:rPr lang="en-US" altLang="zh-CN" dirty="0"/>
              <a:t>];</a:t>
            </a:r>
            <a:endParaRPr lang="en-US" altLang="zh-CN" dirty="0"/>
          </a:p>
          <a:p>
            <a:pPr marL="201295" lvl="1" indent="0">
              <a:buNone/>
            </a:pPr>
            <a:r>
              <a:rPr lang="en-US" altLang="zh-CN" dirty="0"/>
              <a:t>          } </a:t>
            </a:r>
            <a:r>
              <a:rPr lang="en-US" altLang="zh-CN" dirty="0" err="1"/>
              <a:t>HeartbeatMessage</a:t>
            </a:r>
            <a:r>
              <a:rPr lang="en-US" altLang="zh-CN" dirty="0"/>
              <a:t>;</a:t>
            </a:r>
            <a:endParaRPr lang="zh-CN" altLang="en-US" dirty="0"/>
          </a:p>
        </p:txBody>
      </p:sp>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en-US"/>
              <a:t>心跳过程</a:t>
            </a:r>
            <a:endParaRPr lang="zh-CN" altLang="en-US"/>
          </a:p>
        </p:txBody>
      </p:sp>
      <p:sp>
        <p:nvSpPr>
          <p:cNvPr id="67587" name="内容占位符 2"/>
          <p:cNvSpPr>
            <a:spLocks noGrp="1"/>
          </p:cNvSpPr>
          <p:nvPr>
            <p:ph idx="1"/>
          </p:nvPr>
        </p:nvSpPr>
        <p:spPr>
          <a:xfrm>
            <a:off x="566738" y="1752600"/>
            <a:ext cx="8577262" cy="4267200"/>
          </a:xfrm>
        </p:spPr>
        <p:txBody>
          <a:bodyPr/>
          <a:lstStyle/>
          <a:p>
            <a:r>
              <a:rPr lang="zh-CN" altLang="en-US" dirty="0"/>
              <a:t>任意一方可以发送</a:t>
            </a:r>
            <a:r>
              <a:rPr lang="en-US" altLang="zh-CN" dirty="0"/>
              <a:t>Content Type = 24, </a:t>
            </a:r>
            <a:r>
              <a:rPr lang="en-US" altLang="zh-CN" dirty="0" err="1"/>
              <a:t>heartbeat_request</a:t>
            </a:r>
            <a:r>
              <a:rPr lang="en-US" altLang="zh-CN" dirty="0"/>
              <a:t>(1)</a:t>
            </a:r>
            <a:r>
              <a:rPr lang="zh-CN" altLang="en-US" dirty="0"/>
              <a:t>的心跳数据包</a:t>
            </a:r>
            <a:endParaRPr lang="en-US" altLang="zh-CN" dirty="0"/>
          </a:p>
          <a:p>
            <a:pPr lvl="1"/>
            <a:r>
              <a:rPr lang="zh-CN" altLang="en-US" dirty="0"/>
              <a:t>并接上一定长度的</a:t>
            </a:r>
            <a:r>
              <a:rPr lang="en-US" altLang="zh-CN" dirty="0"/>
              <a:t>payload</a:t>
            </a:r>
            <a:r>
              <a:rPr lang="zh-CN" altLang="en-US" dirty="0"/>
              <a:t>数据</a:t>
            </a:r>
            <a:endParaRPr lang="en-US" altLang="zh-CN" dirty="0"/>
          </a:p>
          <a:p>
            <a:pPr lvl="1"/>
            <a:endParaRPr lang="zh-CN" altLang="en-US" dirty="0"/>
          </a:p>
          <a:p>
            <a:r>
              <a:rPr lang="zh-CN" altLang="en-US" dirty="0"/>
              <a:t>接收方收到之后，回复</a:t>
            </a:r>
            <a:r>
              <a:rPr lang="en-US" altLang="zh-CN" dirty="0"/>
              <a:t>Content Type = 24, </a:t>
            </a:r>
            <a:r>
              <a:rPr lang="en-US" altLang="zh-CN" dirty="0" err="1"/>
              <a:t>heartbeat_response</a:t>
            </a:r>
            <a:r>
              <a:rPr lang="en-US" altLang="zh-CN" dirty="0"/>
              <a:t>(2)</a:t>
            </a:r>
            <a:r>
              <a:rPr lang="zh-CN" altLang="en-US" dirty="0"/>
              <a:t>的心跳数据包</a:t>
            </a:r>
            <a:endParaRPr lang="en-US" altLang="zh-CN" dirty="0"/>
          </a:p>
          <a:p>
            <a:pPr lvl="1"/>
            <a:r>
              <a:rPr lang="zh-CN" altLang="en-US" dirty="0"/>
              <a:t>相应的</a:t>
            </a:r>
            <a:r>
              <a:rPr lang="en-US" altLang="zh-CN" dirty="0"/>
              <a:t>payload</a:t>
            </a:r>
            <a:r>
              <a:rPr lang="zh-CN" altLang="en-US" dirty="0"/>
              <a:t>是对方发送来的数据、原封不动</a:t>
            </a:r>
            <a:endParaRPr lang="zh-CN" altLang="en-US" dirty="0"/>
          </a:p>
        </p:txBody>
      </p:sp>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zh-CN" altLang="en-US" dirty="0"/>
              <a:t>安全漏洞 有问题代码</a:t>
            </a:r>
            <a:endParaRPr lang="zh-CN" altLang="en-US" dirty="0"/>
          </a:p>
        </p:txBody>
      </p:sp>
      <p:sp>
        <p:nvSpPr>
          <p:cNvPr id="69635" name="内容占位符 2"/>
          <p:cNvSpPr>
            <a:spLocks noGrp="1"/>
          </p:cNvSpPr>
          <p:nvPr>
            <p:ph idx="1"/>
          </p:nvPr>
        </p:nvSpPr>
        <p:spPr>
          <a:xfrm>
            <a:off x="179512" y="2132856"/>
            <a:ext cx="8577262" cy="5105400"/>
          </a:xfrm>
        </p:spPr>
        <p:txBody>
          <a:bodyPr/>
          <a:lstStyle/>
          <a:p>
            <a:pPr marL="0" indent="0">
              <a:buNone/>
            </a:pPr>
            <a:r>
              <a:rPr lang="en-US" altLang="zh-CN" dirty="0"/>
              <a:t>	unsigned </a:t>
            </a:r>
            <a:r>
              <a:rPr lang="en-US" altLang="zh-CN" dirty="0" err="1"/>
              <a:t>int</a:t>
            </a:r>
            <a:r>
              <a:rPr lang="en-US" altLang="zh-CN" dirty="0"/>
              <a:t> payload;	</a:t>
            </a:r>
            <a:r>
              <a:rPr lang="en-US" altLang="zh-CN" dirty="0">
                <a:solidFill>
                  <a:schemeClr val="bg2">
                    <a:lumMod val="75000"/>
                  </a:schemeClr>
                </a:solidFill>
              </a:rPr>
              <a:t>// </a:t>
            </a:r>
            <a:r>
              <a:rPr lang="zh-CN" altLang="en-US" dirty="0">
                <a:solidFill>
                  <a:schemeClr val="bg2">
                    <a:lumMod val="75000"/>
                  </a:schemeClr>
                </a:solidFill>
              </a:rPr>
              <a:t>心跳</a:t>
            </a:r>
            <a:r>
              <a:rPr lang="en-US" altLang="zh-CN" dirty="0">
                <a:solidFill>
                  <a:schemeClr val="bg2">
                    <a:lumMod val="75000"/>
                  </a:schemeClr>
                </a:solidFill>
              </a:rPr>
              <a:t>payload</a:t>
            </a:r>
            <a:r>
              <a:rPr lang="zh-CN" altLang="en-US" dirty="0">
                <a:solidFill>
                  <a:schemeClr val="bg2">
                    <a:lumMod val="75000"/>
                  </a:schemeClr>
                </a:solidFill>
              </a:rPr>
              <a:t>长度</a:t>
            </a:r>
            <a:endParaRPr lang="en-US" altLang="zh-CN" dirty="0">
              <a:solidFill>
                <a:schemeClr val="bg2">
                  <a:lumMod val="75000"/>
                </a:schemeClr>
              </a:solidFill>
            </a:endParaRPr>
          </a:p>
          <a:p>
            <a:pPr marL="0" indent="0">
              <a:buNone/>
            </a:pPr>
            <a:r>
              <a:rPr lang="en-US" altLang="zh-CN" dirty="0"/>
              <a:t>	n2s(p, payload);	</a:t>
            </a:r>
            <a:r>
              <a:rPr lang="en-US" altLang="zh-CN" dirty="0">
                <a:solidFill>
                  <a:schemeClr val="bg2">
                    <a:lumMod val="75000"/>
                  </a:schemeClr>
                </a:solidFill>
              </a:rPr>
              <a:t>// p</a:t>
            </a:r>
            <a:r>
              <a:rPr lang="zh-CN" altLang="en-US" dirty="0">
                <a:solidFill>
                  <a:schemeClr val="bg2">
                    <a:lumMod val="75000"/>
                  </a:schemeClr>
                </a:solidFill>
              </a:rPr>
              <a:t>是接收数据的指针</a:t>
            </a:r>
            <a:endParaRPr lang="en-US" altLang="zh-CN" dirty="0">
              <a:solidFill>
                <a:schemeClr val="bg2">
                  <a:lumMod val="75000"/>
                </a:schemeClr>
              </a:solidFill>
            </a:endParaRPr>
          </a:p>
          <a:p>
            <a:pPr marL="0" indent="0">
              <a:buNone/>
            </a:pPr>
            <a:r>
              <a:rPr lang="en-US" altLang="zh-CN" dirty="0"/>
              <a:t>	buffer = </a:t>
            </a:r>
            <a:r>
              <a:rPr lang="en-US" altLang="zh-CN" dirty="0" err="1"/>
              <a:t>OPENSSL_malloc</a:t>
            </a:r>
            <a:r>
              <a:rPr lang="en-US" altLang="zh-CN" dirty="0"/>
              <a:t>(1 + 2 + payload + padding);</a:t>
            </a:r>
            <a:endParaRPr lang="en-US" altLang="zh-CN" dirty="0"/>
          </a:p>
          <a:p>
            <a:pPr marL="0" indent="0">
              <a:buNone/>
            </a:pPr>
            <a:r>
              <a:rPr lang="en-US" altLang="zh-CN" dirty="0"/>
              <a:t>	r = dtls1_write_bytes(s, TLS1_RT_HEARTBEAT, buffer,            </a:t>
            </a:r>
            <a:endParaRPr lang="en-US" altLang="zh-CN" dirty="0"/>
          </a:p>
          <a:p>
            <a:pPr marL="0" indent="0">
              <a:buNone/>
            </a:pPr>
            <a:r>
              <a:rPr lang="en-US" altLang="zh-CN" dirty="0"/>
              <a:t>	3 + payload + padding); </a:t>
            </a:r>
            <a:r>
              <a:rPr lang="en-US" altLang="zh-CN" dirty="0">
                <a:solidFill>
                  <a:schemeClr val="bg2">
                    <a:lumMod val="75000"/>
                  </a:schemeClr>
                </a:solidFill>
              </a:rPr>
              <a:t>// COPY</a:t>
            </a:r>
            <a:r>
              <a:rPr lang="zh-CN" altLang="en-US" dirty="0">
                <a:solidFill>
                  <a:schemeClr val="bg2">
                    <a:lumMod val="75000"/>
                  </a:schemeClr>
                </a:solidFill>
              </a:rPr>
              <a:t>原有</a:t>
            </a:r>
            <a:r>
              <a:rPr lang="en-US" altLang="zh-CN" dirty="0">
                <a:solidFill>
                  <a:schemeClr val="bg2">
                    <a:lumMod val="75000"/>
                  </a:schemeClr>
                </a:solidFill>
              </a:rPr>
              <a:t>payload</a:t>
            </a:r>
            <a:r>
              <a:rPr lang="zh-CN" altLang="en-US" dirty="0">
                <a:solidFill>
                  <a:schemeClr val="bg2">
                    <a:lumMod val="75000"/>
                  </a:schemeClr>
                </a:solidFill>
              </a:rPr>
              <a:t>到</a:t>
            </a:r>
            <a:endParaRPr lang="en-US" altLang="zh-CN" dirty="0">
              <a:solidFill>
                <a:schemeClr val="bg2">
                  <a:lumMod val="75000"/>
                </a:schemeClr>
              </a:solidFill>
            </a:endParaRPr>
          </a:p>
          <a:p>
            <a:pPr marL="0" indent="0">
              <a:buNone/>
            </a:pPr>
            <a:r>
              <a:rPr lang="en-US" altLang="zh-CN" dirty="0">
                <a:solidFill>
                  <a:schemeClr val="bg2">
                    <a:lumMod val="75000"/>
                  </a:schemeClr>
                </a:solidFill>
              </a:rPr>
              <a:t>               buffer</a:t>
            </a:r>
            <a:r>
              <a:rPr lang="zh-CN" altLang="en-US" dirty="0">
                <a:solidFill>
                  <a:schemeClr val="bg2">
                    <a:lumMod val="75000"/>
                  </a:schemeClr>
                </a:solidFill>
              </a:rPr>
              <a:t>，</a:t>
            </a:r>
            <a:r>
              <a:rPr lang="en-US" altLang="zh-CN" dirty="0">
                <a:solidFill>
                  <a:schemeClr val="bg2">
                    <a:lumMod val="75000"/>
                  </a:schemeClr>
                </a:solidFill>
              </a:rPr>
              <a:t>Copy</a:t>
            </a:r>
            <a:r>
              <a:rPr lang="zh-CN" altLang="en-US" dirty="0">
                <a:solidFill>
                  <a:schemeClr val="bg2">
                    <a:lumMod val="75000"/>
                  </a:schemeClr>
                </a:solidFill>
              </a:rPr>
              <a:t>长度是</a:t>
            </a:r>
            <a:r>
              <a:rPr lang="en-US" altLang="zh-CN" dirty="0">
                <a:solidFill>
                  <a:schemeClr val="bg2">
                    <a:lumMod val="75000"/>
                  </a:schemeClr>
                </a:solidFill>
              </a:rPr>
              <a:t>1 + 2 + payload + padding</a:t>
            </a:r>
            <a:endParaRPr lang="en-US" altLang="zh-CN" dirty="0">
              <a:solidFill>
                <a:schemeClr val="bg2">
                  <a:lumMod val="75000"/>
                </a:schemeClr>
              </a:solidFill>
            </a:endParaRPr>
          </a:p>
          <a:p>
            <a:pPr marL="0" indent="0">
              <a:buNone/>
            </a:pPr>
            <a:endParaRPr lang="zh-CN" altLang="en-US" dirty="0"/>
          </a:p>
        </p:txBody>
      </p:sp>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zh-CN" altLang="en-US"/>
              <a:t>攻击过程说明</a:t>
            </a:r>
            <a:endParaRPr lang="zh-CN" altLang="en-US"/>
          </a:p>
        </p:txBody>
      </p:sp>
      <p:sp>
        <p:nvSpPr>
          <p:cNvPr id="70659" name="内容占位符 2"/>
          <p:cNvSpPr>
            <a:spLocks noGrp="1"/>
          </p:cNvSpPr>
          <p:nvPr>
            <p:ph idx="1"/>
          </p:nvPr>
        </p:nvSpPr>
        <p:spPr/>
        <p:txBody>
          <a:bodyPr/>
          <a:lstStyle/>
          <a:p>
            <a:r>
              <a:rPr lang="zh-CN" altLang="en-US" dirty="0"/>
              <a:t>如果客户端发送数据为</a:t>
            </a:r>
            <a:r>
              <a:rPr lang="en-US" altLang="zh-CN" dirty="0"/>
              <a:t>"00 0006 </a:t>
            </a:r>
            <a:r>
              <a:rPr lang="en-US" altLang="zh-CN" dirty="0" err="1"/>
              <a:t>abcdef</a:t>
            </a:r>
            <a:r>
              <a:rPr lang="en-US" altLang="zh-CN" dirty="0"/>
              <a:t>"</a:t>
            </a:r>
            <a:endParaRPr lang="en-US" altLang="zh-CN" dirty="0"/>
          </a:p>
          <a:p>
            <a:r>
              <a:rPr lang="zh-CN" altLang="en-US" dirty="0"/>
              <a:t>服务器端解析得到</a:t>
            </a:r>
            <a:r>
              <a:rPr lang="en-US" altLang="zh-CN" dirty="0"/>
              <a:t>type=0, payload=06, </a:t>
            </a:r>
            <a:r>
              <a:rPr lang="en-US" altLang="zh-CN" dirty="0" err="1"/>
              <a:t>pl</a:t>
            </a:r>
            <a:r>
              <a:rPr lang="en-US" altLang="zh-CN" dirty="0"/>
              <a:t>='</a:t>
            </a:r>
            <a:r>
              <a:rPr lang="en-US" altLang="zh-CN" dirty="0" err="1"/>
              <a:t>abcdef</a:t>
            </a:r>
            <a:r>
              <a:rPr lang="en-US" altLang="zh-CN" dirty="0"/>
              <a:t>'</a:t>
            </a:r>
            <a:r>
              <a:rPr lang="zh-CN" altLang="en-US" dirty="0"/>
              <a:t>，</a:t>
            </a:r>
            <a:endParaRPr lang="zh-CN" altLang="en-US" dirty="0"/>
          </a:p>
          <a:p>
            <a:r>
              <a:rPr lang="zh-CN" altLang="en-US" dirty="0"/>
              <a:t>申请</a:t>
            </a:r>
            <a:r>
              <a:rPr lang="en-US" altLang="zh-CN" dirty="0"/>
              <a:t>(1+2+6=9)</a:t>
            </a:r>
            <a:r>
              <a:rPr lang="zh-CN" altLang="en-US" dirty="0"/>
              <a:t>大小的内存</a:t>
            </a:r>
            <a:endParaRPr lang="zh-CN" altLang="en-US" dirty="0"/>
          </a:p>
          <a:p>
            <a:r>
              <a:rPr lang="zh-CN" altLang="en-US" dirty="0"/>
              <a:t>再将</a:t>
            </a:r>
            <a:r>
              <a:rPr lang="en-US" altLang="zh-CN" dirty="0"/>
              <a:t>type, payload, </a:t>
            </a:r>
            <a:r>
              <a:rPr lang="en-US" altLang="zh-CN" dirty="0" err="1"/>
              <a:t>pl</a:t>
            </a:r>
            <a:r>
              <a:rPr lang="zh-CN" altLang="en-US" dirty="0"/>
              <a:t>写到新申请的内存中、并发送。</a:t>
            </a:r>
            <a:endParaRPr lang="zh-CN" altLang="en-US" dirty="0"/>
          </a:p>
        </p:txBody>
      </p:sp>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zh-CN" altLang="en-US" dirty="0"/>
              <a:t>攻击过程说明</a:t>
            </a:r>
            <a:endParaRPr lang="zh-CN" altLang="en-US" dirty="0"/>
          </a:p>
        </p:txBody>
      </p:sp>
      <p:sp>
        <p:nvSpPr>
          <p:cNvPr id="71683" name="内容占位符 2"/>
          <p:cNvSpPr>
            <a:spLocks noGrp="1"/>
          </p:cNvSpPr>
          <p:nvPr>
            <p:ph idx="1"/>
          </p:nvPr>
        </p:nvSpPr>
        <p:spPr>
          <a:xfrm>
            <a:off x="566738" y="1752600"/>
            <a:ext cx="8577262" cy="5105400"/>
          </a:xfrm>
        </p:spPr>
        <p:txBody>
          <a:bodyPr/>
          <a:lstStyle/>
          <a:p>
            <a:r>
              <a:rPr lang="zh-CN" altLang="en-US" dirty="0"/>
              <a:t>攻击者发送数据</a:t>
            </a:r>
            <a:r>
              <a:rPr lang="en-US" altLang="zh-CN" dirty="0"/>
              <a:t>"00 </a:t>
            </a:r>
            <a:r>
              <a:rPr lang="en-US" altLang="zh-CN" dirty="0" err="1"/>
              <a:t>ffff</a:t>
            </a:r>
            <a:r>
              <a:rPr lang="en-US" altLang="zh-CN" dirty="0"/>
              <a:t> </a:t>
            </a:r>
            <a:r>
              <a:rPr lang="en-US" altLang="zh-CN" dirty="0" err="1"/>
              <a:t>abcdef</a:t>
            </a:r>
            <a:r>
              <a:rPr lang="en-US" altLang="zh-CN" dirty="0"/>
              <a:t>"</a:t>
            </a:r>
            <a:endParaRPr lang="en-US" altLang="zh-CN" dirty="0"/>
          </a:p>
          <a:p>
            <a:r>
              <a:rPr lang="zh-CN" altLang="en-US" dirty="0"/>
              <a:t>服务器端解析得到</a:t>
            </a:r>
            <a:r>
              <a:rPr lang="en-US" altLang="zh-CN" dirty="0"/>
              <a:t>type=0, payload=</a:t>
            </a:r>
            <a:r>
              <a:rPr lang="en-US" altLang="zh-CN" dirty="0" err="1"/>
              <a:t>ffff</a:t>
            </a:r>
            <a:r>
              <a:rPr lang="zh-CN" altLang="en-US" dirty="0"/>
              <a:t>（</a:t>
            </a:r>
            <a:r>
              <a:rPr lang="en-US" altLang="zh-CN" dirty="0"/>
              <a:t>64k</a:t>
            </a:r>
            <a:r>
              <a:rPr lang="zh-CN" altLang="en-US" dirty="0"/>
              <a:t>）</a:t>
            </a:r>
            <a:r>
              <a:rPr lang="en-US" altLang="zh-CN" dirty="0"/>
              <a:t>, </a:t>
            </a:r>
            <a:r>
              <a:rPr lang="en-US" altLang="zh-CN" dirty="0" err="1"/>
              <a:t>pl</a:t>
            </a:r>
            <a:r>
              <a:rPr lang="en-US" altLang="zh-CN" dirty="0"/>
              <a:t>='</a:t>
            </a:r>
            <a:r>
              <a:rPr lang="en-US" altLang="zh-CN" dirty="0" err="1"/>
              <a:t>abcdef</a:t>
            </a:r>
            <a:r>
              <a:rPr lang="en-US" altLang="zh-CN" dirty="0"/>
              <a:t>'</a:t>
            </a:r>
            <a:r>
              <a:rPr lang="zh-CN" altLang="en-US" dirty="0"/>
              <a:t>，</a:t>
            </a:r>
            <a:endParaRPr lang="zh-CN" altLang="en-US" dirty="0"/>
          </a:p>
          <a:p>
            <a:r>
              <a:rPr lang="zh-CN" altLang="en-US" dirty="0"/>
              <a:t>申请</a:t>
            </a:r>
            <a:r>
              <a:rPr lang="en-US" altLang="zh-CN" dirty="0"/>
              <a:t>(1+2+ffff)</a:t>
            </a:r>
            <a:r>
              <a:rPr lang="zh-CN" altLang="en-US" dirty="0"/>
              <a:t>大小的内存，</a:t>
            </a:r>
            <a:endParaRPr lang="zh-CN" altLang="en-US" dirty="0"/>
          </a:p>
          <a:p>
            <a:r>
              <a:rPr lang="zh-CN" altLang="en-US" dirty="0"/>
              <a:t>再将</a:t>
            </a:r>
            <a:r>
              <a:rPr lang="en-US" altLang="zh-CN" dirty="0"/>
              <a:t>type, payload, </a:t>
            </a:r>
            <a:r>
              <a:rPr lang="en-US" altLang="zh-CN" dirty="0" err="1"/>
              <a:t>pl</a:t>
            </a:r>
            <a:r>
              <a:rPr lang="zh-CN" altLang="en-US" dirty="0"/>
              <a:t>写到新申请的内存中、并发送。</a:t>
            </a:r>
            <a:endParaRPr lang="zh-CN" altLang="en-US" dirty="0"/>
          </a:p>
          <a:p>
            <a:r>
              <a:rPr lang="zh-CN" altLang="en-US" dirty="0"/>
              <a:t>在</a:t>
            </a:r>
            <a:r>
              <a:rPr lang="en-US" altLang="zh-CN" dirty="0"/>
              <a:t>Copy</a:t>
            </a:r>
            <a:r>
              <a:rPr lang="zh-CN" altLang="en-US" dirty="0"/>
              <a:t>的时候，会将服务器内存中的大量数据直接发送给对方。</a:t>
            </a:r>
            <a:endParaRPr lang="en-US" altLang="zh-CN" dirty="0"/>
          </a:p>
          <a:p>
            <a:r>
              <a:rPr lang="zh-CN" altLang="en-US" dirty="0"/>
              <a:t>问题：服务器没有检查客户端“声称的</a:t>
            </a:r>
            <a:r>
              <a:rPr lang="en-US" altLang="zh-CN" dirty="0"/>
              <a:t>payload</a:t>
            </a:r>
            <a:r>
              <a:rPr lang="zh-CN" altLang="en-US" dirty="0"/>
              <a:t>长度”，是否正确？</a:t>
            </a:r>
            <a:endParaRPr lang="zh-CN" altLang="en-US" dirty="0"/>
          </a:p>
        </p:txBody>
      </p:sp>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其他说明</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a:t>Heartbleed</a:t>
            </a:r>
            <a:r>
              <a:rPr lang="zh-CN" altLang="en-US" dirty="0"/>
              <a:t>攻击，与协议无关、是</a:t>
            </a:r>
            <a:r>
              <a:rPr lang="en-US" altLang="zh-CN" dirty="0" err="1"/>
              <a:t>OpenSSL</a:t>
            </a:r>
            <a:r>
              <a:rPr lang="zh-CN" altLang="en-US" dirty="0"/>
              <a:t>软件实现的问题</a:t>
            </a:r>
            <a:endParaRPr lang="en-US" altLang="zh-CN" dirty="0"/>
          </a:p>
          <a:p>
            <a:r>
              <a:rPr lang="en-US" altLang="zh-CN" dirty="0"/>
              <a:t>SSL/TLS</a:t>
            </a:r>
            <a:r>
              <a:rPr lang="zh-CN" altLang="en-US" dirty="0"/>
              <a:t>协议也有其他的实现</a:t>
            </a:r>
            <a:endParaRPr lang="en-US" altLang="zh-CN" dirty="0"/>
          </a:p>
          <a:p>
            <a:pPr lvl="1"/>
            <a:r>
              <a:rPr lang="en-US" altLang="zh-CN" dirty="0"/>
              <a:t>s2n</a:t>
            </a:r>
            <a:endParaRPr lang="en-US" altLang="zh-CN" dirty="0"/>
          </a:p>
          <a:p>
            <a:pPr lvl="1"/>
            <a:r>
              <a:rPr lang="en-US" altLang="zh-CN" dirty="0" err="1"/>
              <a:t>mbed</a:t>
            </a:r>
            <a:r>
              <a:rPr lang="en-US" altLang="zh-CN" dirty="0"/>
              <a:t> TLS</a:t>
            </a:r>
            <a:endParaRPr lang="en-US" altLang="zh-CN" dirty="0"/>
          </a:p>
          <a:p>
            <a:pPr lvl="1"/>
            <a:r>
              <a:rPr lang="en-US" altLang="zh-CN" dirty="0"/>
              <a:t>GNU TLS</a:t>
            </a:r>
            <a:endParaRPr lang="en-US" altLang="zh-CN" dirty="0"/>
          </a:p>
          <a:p>
            <a:pPr lvl="1"/>
            <a:r>
              <a:rPr lang="en-US" altLang="zh-CN" dirty="0"/>
              <a:t>…</a:t>
            </a:r>
            <a:endParaRPr lang="en-US" altLang="zh-CN" dirty="0"/>
          </a:p>
          <a:p>
            <a:r>
              <a:rPr lang="zh-CN" altLang="en-US" dirty="0"/>
              <a:t>不同的软件包，仍然可能会有不同的问题</a:t>
            </a:r>
            <a:endParaRPr lang="en-US" altLang="zh-CN" dirty="0"/>
          </a:p>
          <a:p>
            <a:pPr lvl="1"/>
            <a:r>
              <a:rPr lang="zh-CN" altLang="en-US" dirty="0"/>
              <a:t>安全或者其他方面的问题</a:t>
            </a:r>
            <a:endParaRPr lang="en-US" altLang="zh-CN"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t>TLS 1.3</a:t>
            </a:r>
            <a:endParaRPr lang="zh-CN" altLang="en-US" dirty="0"/>
          </a:p>
        </p:txBody>
      </p:sp>
      <p:sp>
        <p:nvSpPr>
          <p:cNvPr id="6" name="副标题 5"/>
          <p:cNvSpPr>
            <a:spLocks noGrp="1"/>
          </p:cNvSpPr>
          <p:nvPr>
            <p:ph type="subTitle" idx="1"/>
          </p:nvPr>
        </p:nvSpPr>
        <p:spPr/>
        <p:txBody>
          <a:bodyPr/>
          <a:lstStyle/>
          <a:p>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TLS 1.3</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与</a:t>
            </a:r>
            <a:r>
              <a:rPr lang="en-US" altLang="zh-CN" dirty="0"/>
              <a:t>TLS1.2</a:t>
            </a:r>
            <a:r>
              <a:rPr lang="zh-CN" altLang="en-US" dirty="0"/>
              <a:t>协议流程的主要区别</a:t>
            </a:r>
            <a:endParaRPr lang="en-US" altLang="zh-CN" dirty="0"/>
          </a:p>
          <a:p>
            <a:pPr lvl="1"/>
            <a:r>
              <a:rPr lang="zh-CN" altLang="en-US" dirty="0"/>
              <a:t>身份鉴别支持</a:t>
            </a:r>
            <a:r>
              <a:rPr lang="en-US" altLang="zh-CN" dirty="0"/>
              <a:t>Pre-shared key</a:t>
            </a:r>
            <a:r>
              <a:rPr lang="zh-CN" altLang="en-US" dirty="0"/>
              <a:t>（</a:t>
            </a:r>
            <a:r>
              <a:rPr lang="en-US" altLang="zh-CN" dirty="0"/>
              <a:t>PSK</a:t>
            </a:r>
            <a:r>
              <a:rPr lang="zh-CN" altLang="en-US" dirty="0"/>
              <a:t>）模式</a:t>
            </a:r>
            <a:endParaRPr lang="en-US" altLang="zh-CN" dirty="0"/>
          </a:p>
          <a:p>
            <a:pPr lvl="1"/>
            <a:r>
              <a:rPr lang="zh-CN" altLang="en-US" dirty="0"/>
              <a:t>在</a:t>
            </a:r>
            <a:r>
              <a:rPr lang="en-US" altLang="zh-CN" dirty="0" err="1"/>
              <a:t>ServerHello</a:t>
            </a:r>
            <a:r>
              <a:rPr lang="zh-CN" altLang="en-US" dirty="0"/>
              <a:t>之后的消息都被加密</a:t>
            </a:r>
            <a:endParaRPr lang="en-US" altLang="zh-CN" dirty="0"/>
          </a:p>
          <a:p>
            <a:pPr lvl="1"/>
            <a:r>
              <a:rPr lang="zh-CN" altLang="en-US" dirty="0"/>
              <a:t>取消了</a:t>
            </a:r>
            <a:r>
              <a:rPr lang="en-US" altLang="zh-CN" dirty="0" err="1"/>
              <a:t>ChangeCipherSpec</a:t>
            </a:r>
            <a:r>
              <a:rPr lang="zh-CN" altLang="en-US" dirty="0"/>
              <a:t>消息功能</a:t>
            </a:r>
            <a:endParaRPr lang="en-US" altLang="zh-CN" dirty="0"/>
          </a:p>
          <a:p>
            <a:r>
              <a:rPr lang="zh-CN" altLang="en-US" dirty="0"/>
              <a:t>支持的密钥协商模式</a:t>
            </a:r>
            <a:endParaRPr lang="en-US" altLang="zh-CN" dirty="0"/>
          </a:p>
          <a:p>
            <a:pPr lvl="1"/>
            <a:r>
              <a:rPr lang="en-US" altLang="zh-CN" dirty="0"/>
              <a:t> (EC)DHE (Diffie-Hellman over either finite fields or elliptic</a:t>
            </a:r>
            <a:endParaRPr lang="en-US" altLang="zh-CN" dirty="0"/>
          </a:p>
          <a:p>
            <a:pPr marL="201295" lvl="1" indent="0">
              <a:buNone/>
            </a:pPr>
            <a:r>
              <a:rPr lang="en-US" altLang="zh-CN" dirty="0"/>
              <a:t>curves)</a:t>
            </a:r>
            <a:endParaRPr lang="en-US" altLang="zh-CN" dirty="0"/>
          </a:p>
          <a:p>
            <a:pPr lvl="1"/>
            <a:r>
              <a:rPr lang="en-US" altLang="zh-CN" dirty="0" smtClean="0"/>
              <a:t>PSK-only</a:t>
            </a:r>
            <a:endParaRPr lang="en-US" altLang="zh-CN" dirty="0"/>
          </a:p>
          <a:p>
            <a:pPr lvl="1"/>
            <a:r>
              <a:rPr lang="en-US" altLang="zh-CN" dirty="0"/>
              <a:t>PSK with (EC)DHE</a:t>
            </a:r>
            <a:endParaRPr lang="zh-CN" altLang="en-US" dirty="0"/>
          </a:p>
          <a:p>
            <a:pPr lvl="1"/>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TLS1.3 </a:t>
            </a:r>
            <a:r>
              <a:rPr lang="zh-CN" altLang="en-US" dirty="0"/>
              <a:t>协议流程</a:t>
            </a:r>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
        <p:nvSpPr>
          <p:cNvPr id="5" name="灯片编号占位符 3"/>
          <p:cNvSpPr txBox="1"/>
          <p:nvPr/>
        </p:nvSpPr>
        <p:spPr>
          <a:xfrm>
            <a:off x="6883199" y="5070159"/>
            <a:ext cx="708601" cy="393211"/>
          </a:xfrm>
          <a:prstGeom prst="rect">
            <a:avLst/>
          </a:prstGeom>
        </p:spPr>
        <p:txBody>
          <a:bodyPr vert="horz" lIns="91440" tIns="45720" rIns="91440" bIns="45720" rtlCol="0" anchor="ctr"/>
          <a:lstStyle>
            <a:defPPr>
              <a:defRPr lang="en-US"/>
            </a:defPPr>
            <a:lvl1pPr algn="r" rtl="0" fontAlgn="base">
              <a:spcBef>
                <a:spcPct val="0"/>
              </a:spcBef>
              <a:spcAft>
                <a:spcPct val="0"/>
              </a:spcAft>
              <a:defRPr sz="1050" kern="1200">
                <a:solidFill>
                  <a:srgbClr val="FFFFFF"/>
                </a:solidFill>
                <a:latin typeface="Tahoma" panose="020B0804030504040204" pitchFamily="34" charset="0"/>
                <a:ea typeface="宋体" pitchFamily="2" charset="-122"/>
                <a:cs typeface="+mn-cs"/>
              </a:defRPr>
            </a:lvl1pPr>
            <a:lvl2pPr marL="457200" algn="l" rtl="0" fontAlgn="base">
              <a:spcBef>
                <a:spcPct val="0"/>
              </a:spcBef>
              <a:spcAft>
                <a:spcPct val="0"/>
              </a:spcAft>
              <a:defRPr sz="2400" kern="1200">
                <a:solidFill>
                  <a:schemeClr val="tx1"/>
                </a:solidFill>
                <a:latin typeface="Tahoma" panose="020B0804030504040204" pitchFamily="34" charset="0"/>
                <a:ea typeface="宋体" pitchFamily="2" charset="-122"/>
                <a:cs typeface="+mn-cs"/>
              </a:defRPr>
            </a:lvl2pPr>
            <a:lvl3pPr marL="914400" algn="l" rtl="0" fontAlgn="base">
              <a:spcBef>
                <a:spcPct val="0"/>
              </a:spcBef>
              <a:spcAft>
                <a:spcPct val="0"/>
              </a:spcAft>
              <a:defRPr sz="2400" kern="1200">
                <a:solidFill>
                  <a:schemeClr val="tx1"/>
                </a:solidFill>
                <a:latin typeface="Tahoma" panose="020B0804030504040204" pitchFamily="34" charset="0"/>
                <a:ea typeface="宋体" pitchFamily="2" charset="-122"/>
                <a:cs typeface="+mn-cs"/>
              </a:defRPr>
            </a:lvl3pPr>
            <a:lvl4pPr marL="1371600" algn="l" rtl="0" fontAlgn="base">
              <a:spcBef>
                <a:spcPct val="0"/>
              </a:spcBef>
              <a:spcAft>
                <a:spcPct val="0"/>
              </a:spcAft>
              <a:defRPr sz="2400" kern="1200">
                <a:solidFill>
                  <a:schemeClr val="tx1"/>
                </a:solidFill>
                <a:latin typeface="Tahoma" panose="020B0804030504040204" pitchFamily="34" charset="0"/>
                <a:ea typeface="宋体" pitchFamily="2" charset="-122"/>
                <a:cs typeface="+mn-cs"/>
              </a:defRPr>
            </a:lvl4pPr>
            <a:lvl5pPr marL="1828800" algn="l" rtl="0" fontAlgn="base">
              <a:spcBef>
                <a:spcPct val="0"/>
              </a:spcBef>
              <a:spcAft>
                <a:spcPct val="0"/>
              </a:spcAft>
              <a:defRPr sz="2400" kern="1200">
                <a:solidFill>
                  <a:schemeClr val="tx1"/>
                </a:solidFill>
                <a:latin typeface="Tahoma" panose="020B0804030504040204" pitchFamily="34" charset="0"/>
                <a:ea typeface="宋体" pitchFamily="2" charset="-122"/>
                <a:cs typeface="+mn-cs"/>
              </a:defRPr>
            </a:lvl5pPr>
            <a:lvl6pPr marL="2286000" algn="l" defTabSz="914400" rtl="0" eaLnBrk="1" latinLnBrk="0" hangingPunct="1">
              <a:defRPr sz="2400" kern="1200">
                <a:solidFill>
                  <a:schemeClr val="tx1"/>
                </a:solidFill>
                <a:latin typeface="Tahoma" panose="020B0804030504040204" pitchFamily="34" charset="0"/>
                <a:ea typeface="宋体" pitchFamily="2" charset="-122"/>
                <a:cs typeface="+mn-cs"/>
              </a:defRPr>
            </a:lvl6pPr>
            <a:lvl7pPr marL="2743200" algn="l" defTabSz="914400" rtl="0" eaLnBrk="1" latinLnBrk="0" hangingPunct="1">
              <a:defRPr sz="2400" kern="1200">
                <a:solidFill>
                  <a:schemeClr val="tx1"/>
                </a:solidFill>
                <a:latin typeface="Tahoma" panose="020B0804030504040204" pitchFamily="34" charset="0"/>
                <a:ea typeface="宋体" pitchFamily="2" charset="-122"/>
                <a:cs typeface="+mn-cs"/>
              </a:defRPr>
            </a:lvl7pPr>
            <a:lvl8pPr marL="3200400" algn="l" defTabSz="914400" rtl="0" eaLnBrk="1" latinLnBrk="0" hangingPunct="1">
              <a:defRPr sz="2400" kern="1200">
                <a:solidFill>
                  <a:schemeClr val="tx1"/>
                </a:solidFill>
                <a:latin typeface="Tahoma" panose="020B0804030504040204" pitchFamily="34" charset="0"/>
                <a:ea typeface="宋体" pitchFamily="2" charset="-122"/>
                <a:cs typeface="+mn-cs"/>
              </a:defRPr>
            </a:lvl8pPr>
            <a:lvl9pPr marL="3657600" algn="l" defTabSz="914400" rtl="0" eaLnBrk="1" latinLnBrk="0" hangingPunct="1">
              <a:defRPr sz="2400" kern="1200">
                <a:solidFill>
                  <a:schemeClr val="tx1"/>
                </a:solidFill>
                <a:latin typeface="Tahoma" panose="020B0804030504040204" pitchFamily="34" charset="0"/>
                <a:ea typeface="宋体" pitchFamily="2" charset="-122"/>
                <a:cs typeface="+mn-cs"/>
              </a:defRPr>
            </a:lvl9pPr>
          </a:lstStyle>
          <a:p>
            <a:pPr>
              <a:defRPr/>
            </a:pPr>
            <a:fld id="{FB234486-42F2-43D6-9FFA-ABC9372E53D2}" type="slidenum">
              <a:rPr lang="zh-CN" altLang="en-US" smtClean="0"/>
            </a:fld>
            <a:endParaRPr lang="en-US" altLang="zh-CN"/>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7906" y="2101944"/>
            <a:ext cx="8488590" cy="3767150"/>
          </a:xfrm>
          <a:prstGeom prst="rect">
            <a:avLst/>
          </a:prstGeom>
        </p:spPr>
      </p:pic>
      <p:sp>
        <p:nvSpPr>
          <p:cNvPr id="7" name="矩形 6"/>
          <p:cNvSpPr/>
          <p:nvPr/>
        </p:nvSpPr>
        <p:spPr>
          <a:xfrm>
            <a:off x="632800" y="4005064"/>
            <a:ext cx="8488590" cy="176928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32726" y="4386152"/>
            <a:ext cx="396769" cy="1077218"/>
          </a:xfrm>
          <a:prstGeom prst="rect">
            <a:avLst/>
          </a:prstGeom>
          <a:noFill/>
        </p:spPr>
        <p:txBody>
          <a:bodyPr wrap="square" rtlCol="0">
            <a:spAutoFit/>
          </a:bodyPr>
          <a:lstStyle/>
          <a:p>
            <a:r>
              <a:rPr lang="zh-CN" altLang="en-US" sz="1600" b="1" dirty="0"/>
              <a:t>加密数据</a:t>
            </a:r>
            <a:endParaRPr lang="en-US" altLang="zh-CN" sz="1600" b="1" dirty="0"/>
          </a:p>
        </p:txBody>
      </p:sp>
      <p:sp>
        <p:nvSpPr>
          <p:cNvPr id="9" name="矩形 8"/>
          <p:cNvSpPr/>
          <p:nvPr/>
        </p:nvSpPr>
        <p:spPr>
          <a:xfrm>
            <a:off x="4843179" y="5774352"/>
            <a:ext cx="4625365" cy="646331"/>
          </a:xfrm>
          <a:prstGeom prst="rect">
            <a:avLst/>
          </a:prstGeom>
        </p:spPr>
        <p:txBody>
          <a:bodyPr wrap="square">
            <a:spAutoFit/>
          </a:bodyPr>
          <a:lstStyle/>
          <a:p>
            <a:r>
              <a:rPr lang="en-US" altLang="zh-CN" sz="1800" dirty="0">
                <a:solidFill>
                  <a:srgbClr val="00B0F0"/>
                </a:solidFill>
              </a:rPr>
              <a:t>{xxx}</a:t>
            </a:r>
            <a:r>
              <a:rPr lang="zh-CN" altLang="en-US" sz="1800" dirty="0">
                <a:solidFill>
                  <a:srgbClr val="00B0F0"/>
                </a:solidFill>
              </a:rPr>
              <a:t>协商过程中的加密密钥</a:t>
            </a:r>
            <a:endParaRPr lang="en-US" altLang="zh-CN" sz="1800" dirty="0">
              <a:solidFill>
                <a:srgbClr val="00B0F0"/>
              </a:solidFill>
            </a:endParaRPr>
          </a:p>
          <a:p>
            <a:r>
              <a:rPr lang="en-US" altLang="zh-CN" sz="1800" dirty="0">
                <a:solidFill>
                  <a:srgbClr val="00B0F0"/>
                </a:solidFill>
              </a:rPr>
              <a:t>[xxx]</a:t>
            </a:r>
            <a:r>
              <a:rPr lang="zh-CN" altLang="en-US" sz="1800" dirty="0">
                <a:solidFill>
                  <a:srgbClr val="00B0F0"/>
                </a:solidFill>
              </a:rPr>
              <a:t>应用数据加密密钥</a:t>
            </a:r>
            <a:endParaRPr lang="zh-CN" altLang="en-US" sz="1800" dirty="0">
              <a:solidFill>
                <a:srgbClr val="00B0F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TLS</a:t>
            </a:r>
            <a:r>
              <a:rPr lang="zh-CN" altLang="en-US" dirty="0"/>
              <a:t>协议架构</a:t>
            </a:r>
            <a:endParaRPr lang="zh-CN" altLang="en-US" dirty="0"/>
          </a:p>
        </p:txBody>
      </p:sp>
      <p:sp>
        <p:nvSpPr>
          <p:cNvPr id="3" name="内容占位符 2"/>
          <p:cNvSpPr>
            <a:spLocks noGrp="1"/>
          </p:cNvSpPr>
          <p:nvPr>
            <p:ph idx="1"/>
          </p:nvPr>
        </p:nvSpPr>
        <p:spPr/>
        <p:txBody>
          <a:bodyPr>
            <a:normAutofit/>
          </a:bodyPr>
          <a:lstStyle/>
          <a:p>
            <a:r>
              <a:rPr lang="en-US" altLang="zh-CN" dirty="0"/>
              <a:t>Handshake Protocol </a:t>
            </a:r>
            <a:endParaRPr lang="en-US" altLang="zh-CN" dirty="0"/>
          </a:p>
          <a:p>
            <a:pPr lvl="1"/>
            <a:r>
              <a:rPr lang="en-US" altLang="zh-CN" dirty="0"/>
              <a:t>authenticates the communicating parties</a:t>
            </a:r>
            <a:endParaRPr lang="en-US" altLang="zh-CN" dirty="0"/>
          </a:p>
          <a:p>
            <a:pPr lvl="1"/>
            <a:r>
              <a:rPr lang="en-US" altLang="zh-CN" dirty="0"/>
              <a:t>negotiates cryptographic modes and parameters</a:t>
            </a:r>
            <a:endParaRPr lang="en-US" altLang="zh-CN" dirty="0"/>
          </a:p>
          <a:p>
            <a:pPr lvl="1"/>
            <a:r>
              <a:rPr lang="en-US" altLang="zh-CN" dirty="0"/>
              <a:t>establishes shared keying material</a:t>
            </a:r>
            <a:endParaRPr lang="en-US" altLang="zh-CN" dirty="0"/>
          </a:p>
          <a:p>
            <a:r>
              <a:rPr lang="en-US" altLang="zh-CN" dirty="0"/>
              <a:t>Alert Protocol</a:t>
            </a:r>
            <a:endParaRPr lang="en-US" altLang="zh-CN" dirty="0"/>
          </a:p>
          <a:p>
            <a:pPr lvl="1"/>
            <a:r>
              <a:rPr lang="en-US" altLang="zh-CN" dirty="0"/>
              <a:t>indicate closure information and errors</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grpSp>
        <p:nvGrpSpPr>
          <p:cNvPr id="5" name="组合 4"/>
          <p:cNvGrpSpPr/>
          <p:nvPr/>
        </p:nvGrpSpPr>
        <p:grpSpPr>
          <a:xfrm>
            <a:off x="5292080" y="404664"/>
            <a:ext cx="3601324" cy="1080120"/>
            <a:chOff x="2060103" y="3536032"/>
            <a:chExt cx="5862158" cy="1693168"/>
          </a:xfrm>
          <a:solidFill>
            <a:schemeClr val="accent1">
              <a:lumMod val="20000"/>
              <a:lumOff val="80000"/>
            </a:schemeClr>
          </a:solidFill>
        </p:grpSpPr>
        <p:sp>
          <p:nvSpPr>
            <p:cNvPr id="6" name="矩形 5"/>
            <p:cNvSpPr/>
            <p:nvPr/>
          </p:nvSpPr>
          <p:spPr>
            <a:xfrm>
              <a:off x="2060103" y="4365104"/>
              <a:ext cx="5862157" cy="864096"/>
            </a:xfrm>
            <a:prstGeom prst="rect">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t>Record</a:t>
              </a:r>
              <a:endParaRPr lang="zh-CN" altLang="en-US" sz="1200" dirty="0"/>
            </a:p>
          </p:txBody>
        </p:sp>
        <p:sp>
          <p:nvSpPr>
            <p:cNvPr id="7" name="矩形 6"/>
            <p:cNvSpPr/>
            <p:nvPr/>
          </p:nvSpPr>
          <p:spPr>
            <a:xfrm>
              <a:off x="2060104" y="3536032"/>
              <a:ext cx="1503784" cy="829072"/>
            </a:xfrm>
            <a:prstGeom prst="rect">
              <a:avLst/>
            </a:prstGeom>
            <a:solidFill>
              <a:schemeClr val="accent1">
                <a:lumMod val="60000"/>
                <a:lumOff val="4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t>Handshake</a:t>
              </a:r>
              <a:endParaRPr lang="zh-CN" altLang="en-US" sz="1200" dirty="0"/>
            </a:p>
          </p:txBody>
        </p:sp>
        <p:sp>
          <p:nvSpPr>
            <p:cNvPr id="8" name="矩形 7"/>
            <p:cNvSpPr/>
            <p:nvPr/>
          </p:nvSpPr>
          <p:spPr>
            <a:xfrm>
              <a:off x="3500264" y="3536032"/>
              <a:ext cx="1503784" cy="829072"/>
            </a:xfrm>
            <a:prstGeom prst="rect">
              <a:avLst/>
            </a:prstGeom>
            <a:solidFill>
              <a:schemeClr val="accent1">
                <a:lumMod val="60000"/>
                <a:lumOff val="4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t>Alert</a:t>
              </a:r>
              <a:endParaRPr lang="zh-CN" altLang="en-US" sz="1200" dirty="0"/>
            </a:p>
          </p:txBody>
        </p:sp>
        <p:sp>
          <p:nvSpPr>
            <p:cNvPr id="9" name="矩形 8"/>
            <p:cNvSpPr/>
            <p:nvPr/>
          </p:nvSpPr>
          <p:spPr>
            <a:xfrm>
              <a:off x="4978317" y="3536032"/>
              <a:ext cx="1503784" cy="829072"/>
            </a:xfrm>
            <a:prstGeom prst="rect">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t>Change Cipher Spec</a:t>
              </a:r>
              <a:endParaRPr lang="zh-CN" altLang="en-US" sz="1200" dirty="0"/>
            </a:p>
          </p:txBody>
        </p:sp>
        <p:sp>
          <p:nvSpPr>
            <p:cNvPr id="10" name="矩形 9"/>
            <p:cNvSpPr/>
            <p:nvPr/>
          </p:nvSpPr>
          <p:spPr>
            <a:xfrm>
              <a:off x="6418477" y="3536032"/>
              <a:ext cx="1503784" cy="829072"/>
            </a:xfrm>
            <a:prstGeom prst="rect">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t>Application Data</a:t>
              </a:r>
              <a:endParaRPr lang="zh-CN" altLang="en-US" sz="12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密钥产生</a:t>
            </a:r>
            <a:endParaRPr lang="zh-CN" altLang="en-US" dirty="0"/>
          </a:p>
        </p:txBody>
      </p:sp>
      <p:sp>
        <p:nvSpPr>
          <p:cNvPr id="3" name="内容占位符 2"/>
          <p:cNvSpPr>
            <a:spLocks noGrp="1"/>
          </p:cNvSpPr>
          <p:nvPr>
            <p:ph idx="1"/>
          </p:nvPr>
        </p:nvSpPr>
        <p:spPr>
          <a:xfrm>
            <a:off x="467544" y="2132856"/>
            <a:ext cx="2952327" cy="4023360"/>
          </a:xfrm>
        </p:spPr>
        <p:txBody>
          <a:bodyPr/>
          <a:lstStyle/>
          <a:p>
            <a:r>
              <a:rPr lang="zh-CN" altLang="en-US" dirty="0"/>
              <a:t>没有</a:t>
            </a:r>
            <a:r>
              <a:rPr lang="en-US" altLang="zh-CN" dirty="0"/>
              <a:t>PSK</a:t>
            </a:r>
            <a:r>
              <a:rPr lang="zh-CN" altLang="en-US" dirty="0"/>
              <a:t>时</a:t>
            </a:r>
            <a:endParaRPr lang="en-US" altLang="zh-CN" dirty="0"/>
          </a:p>
          <a:p>
            <a:pPr lvl="1"/>
            <a:r>
              <a:rPr lang="zh-CN" altLang="en-US" dirty="0"/>
              <a:t>第一个步骤</a:t>
            </a:r>
            <a:r>
              <a:rPr lang="en-US" altLang="zh-CN" dirty="0"/>
              <a:t>PSK</a:t>
            </a:r>
            <a:r>
              <a:rPr lang="zh-CN" altLang="en-US" dirty="0"/>
              <a:t>置为</a:t>
            </a:r>
            <a:r>
              <a:rPr lang="en-US" altLang="zh-CN" dirty="0"/>
              <a:t>0</a:t>
            </a:r>
            <a:r>
              <a:rPr lang="zh-CN" altLang="en-US" dirty="0"/>
              <a:t>计算</a:t>
            </a:r>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pic>
        <p:nvPicPr>
          <p:cNvPr id="5" name="图片 4"/>
          <p:cNvPicPr>
            <a:picLocks noChangeAspect="1"/>
          </p:cNvPicPr>
          <p:nvPr/>
        </p:nvPicPr>
        <p:blipFill>
          <a:blip r:embed="rId1"/>
          <a:stretch>
            <a:fillRect/>
          </a:stretch>
        </p:blipFill>
        <p:spPr>
          <a:xfrm>
            <a:off x="3615996" y="404663"/>
            <a:ext cx="5326428" cy="6420247"/>
          </a:xfrm>
          <a:prstGeom prst="rect">
            <a:avLst/>
          </a:prstGeom>
        </p:spPr>
      </p:pic>
      <p:sp>
        <p:nvSpPr>
          <p:cNvPr id="6" name="矩形 5"/>
          <p:cNvSpPr/>
          <p:nvPr/>
        </p:nvSpPr>
        <p:spPr>
          <a:xfrm>
            <a:off x="3635896" y="2564904"/>
            <a:ext cx="3960440" cy="36004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 name="矩形 6"/>
          <p:cNvSpPr/>
          <p:nvPr/>
        </p:nvSpPr>
        <p:spPr>
          <a:xfrm>
            <a:off x="3598919" y="4293199"/>
            <a:ext cx="3960440" cy="36004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Handshake</a:t>
            </a:r>
            <a:endParaRPr lang="zh-CN" altLang="en-US" dirty="0"/>
          </a:p>
        </p:txBody>
      </p:sp>
      <p:sp>
        <p:nvSpPr>
          <p:cNvPr id="3" name="内容占位符 2"/>
          <p:cNvSpPr>
            <a:spLocks noGrp="1"/>
          </p:cNvSpPr>
          <p:nvPr>
            <p:ph idx="1"/>
          </p:nvPr>
        </p:nvSpPr>
        <p:spPr/>
        <p:txBody>
          <a:bodyPr/>
          <a:lstStyle/>
          <a:p>
            <a:r>
              <a:rPr lang="en-US" altLang="zh-CN" dirty="0"/>
              <a:t>TLS 1.3</a:t>
            </a:r>
            <a:r>
              <a:rPr lang="zh-CN" altLang="en-US" dirty="0"/>
              <a:t>将整个握手流程细分成了三部分</a:t>
            </a:r>
            <a:endParaRPr lang="zh-CN" altLang="en-US" dirty="0"/>
          </a:p>
          <a:p>
            <a:pPr lvl="1"/>
            <a:r>
              <a:rPr lang="zh-CN" altLang="en-US" dirty="0"/>
              <a:t> </a:t>
            </a:r>
            <a:r>
              <a:rPr lang="en-US" altLang="zh-CN" dirty="0"/>
              <a:t>1. Key Exchange: </a:t>
            </a:r>
            <a:r>
              <a:rPr lang="zh-CN" altLang="en-US" dirty="0"/>
              <a:t>密钥协商；</a:t>
            </a:r>
            <a:endParaRPr lang="zh-CN" altLang="en-US" dirty="0"/>
          </a:p>
          <a:p>
            <a:pPr lvl="1"/>
            <a:r>
              <a:rPr lang="zh-CN" altLang="en-US" dirty="0"/>
              <a:t> </a:t>
            </a:r>
            <a:r>
              <a:rPr lang="en-US" altLang="zh-CN" dirty="0"/>
              <a:t>2. Server Parameter:  server</a:t>
            </a:r>
            <a:r>
              <a:rPr lang="zh-CN" altLang="en-US" dirty="0"/>
              <a:t>端参数；</a:t>
            </a:r>
            <a:endParaRPr lang="zh-CN" altLang="en-US" dirty="0"/>
          </a:p>
          <a:p>
            <a:pPr lvl="1"/>
            <a:r>
              <a:rPr lang="zh-CN" altLang="en-US" dirty="0"/>
              <a:t> </a:t>
            </a:r>
            <a:r>
              <a:rPr lang="en-US" altLang="zh-CN" dirty="0"/>
              <a:t>3. Authentication: </a:t>
            </a:r>
            <a:r>
              <a:rPr lang="zh-CN" altLang="en-US" dirty="0"/>
              <a:t>身份鉴别</a:t>
            </a:r>
            <a:endParaRPr lang="zh-CN" altLang="en-US" dirty="0"/>
          </a:p>
          <a:p>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215" y="260569"/>
            <a:ext cx="7543800" cy="1450757"/>
          </a:xfrm>
        </p:spPr>
        <p:txBody>
          <a:bodyPr/>
          <a:lstStyle/>
          <a:p>
            <a:r>
              <a:rPr lang="en-US" altLang="zh-CN" dirty="0"/>
              <a:t>Handshake--KEY Exchange</a:t>
            </a:r>
            <a:r>
              <a:rPr lang="zh-CN" altLang="en-US" dirty="0"/>
              <a:t>阶段</a:t>
            </a:r>
            <a:endParaRPr lang="zh-CN" altLang="en-US" dirty="0"/>
          </a:p>
        </p:txBody>
      </p:sp>
      <p:sp>
        <p:nvSpPr>
          <p:cNvPr id="3" name="内容占位符 2"/>
          <p:cNvSpPr>
            <a:spLocks noGrp="1"/>
          </p:cNvSpPr>
          <p:nvPr>
            <p:ph idx="1"/>
          </p:nvPr>
        </p:nvSpPr>
        <p:spPr/>
        <p:txBody>
          <a:bodyPr/>
          <a:lstStyle/>
          <a:p>
            <a:r>
              <a:rPr lang="en-US" altLang="zh-CN" sz="2400" dirty="0" err="1"/>
              <a:t>ClientHello</a:t>
            </a:r>
            <a:r>
              <a:rPr lang="en-US" altLang="zh-CN" sz="2400" dirty="0"/>
              <a:t> </a:t>
            </a:r>
            <a:r>
              <a:rPr lang="zh-CN" altLang="en-US" sz="2400" dirty="0"/>
              <a:t>、</a:t>
            </a:r>
            <a:r>
              <a:rPr lang="en-US" altLang="zh-CN" sz="2400" dirty="0" err="1"/>
              <a:t>ServerHello</a:t>
            </a:r>
            <a:r>
              <a:rPr lang="zh-CN" altLang="en-US" sz="2400" dirty="0"/>
              <a:t>、</a:t>
            </a:r>
            <a:r>
              <a:rPr lang="en-US" altLang="zh-CN" sz="2400" dirty="0" err="1"/>
              <a:t>HelloRetryRequest</a:t>
            </a:r>
            <a:endParaRPr lang="en-US" altLang="zh-CN" sz="2400" dirty="0"/>
          </a:p>
          <a:p>
            <a:pPr lvl="1"/>
            <a:r>
              <a:rPr lang="en-US" altLang="zh-CN" sz="2000" dirty="0"/>
              <a:t> </a:t>
            </a:r>
            <a:r>
              <a:rPr lang="zh-CN" altLang="en-US" sz="2000" dirty="0"/>
              <a:t>建立共享密钥材料并选择加密参数；</a:t>
            </a:r>
            <a:endParaRPr lang="zh-CN" altLang="en-US" sz="2000" dirty="0"/>
          </a:p>
          <a:p>
            <a:pPr lvl="1"/>
            <a:r>
              <a:rPr lang="zh-CN" altLang="en-US" sz="2000" dirty="0"/>
              <a:t> 该阶段</a:t>
            </a:r>
            <a:r>
              <a:rPr lang="en-US" altLang="zh-CN" sz="2000" dirty="0" err="1"/>
              <a:t>ServerHello</a:t>
            </a:r>
            <a:r>
              <a:rPr lang="zh-CN" altLang="en-US" sz="2000" dirty="0"/>
              <a:t>以后的所有消息均被加密</a:t>
            </a:r>
            <a:endParaRPr lang="zh-CN" altLang="en-US" sz="2000" dirty="0"/>
          </a:p>
          <a:p>
            <a:endParaRPr lang="zh-CN" altLang="en-US" sz="2000"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graphicFrame>
        <p:nvGraphicFramePr>
          <p:cNvPr id="6" name="表格 4"/>
          <p:cNvGraphicFramePr>
            <a:graphicFrameLocks noGrp="1"/>
          </p:cNvGraphicFramePr>
          <p:nvPr>
            <p:custDataLst>
              <p:tags r:id="rId1"/>
            </p:custDataLst>
          </p:nvPr>
        </p:nvGraphicFramePr>
        <p:xfrm>
          <a:off x="202371" y="3140965"/>
          <a:ext cx="8784976" cy="1755090"/>
        </p:xfrm>
        <a:graphic>
          <a:graphicData uri="http://schemas.openxmlformats.org/drawingml/2006/table">
            <a:tbl>
              <a:tblPr firstRow="1" bandRow="1">
                <a:tableStyleId>{5C22544A-7EE6-4342-B048-85BDC9FD1C3A}</a:tableStyleId>
              </a:tblPr>
              <a:tblGrid>
                <a:gridCol w="1928031"/>
                <a:gridCol w="6856945"/>
              </a:tblGrid>
              <a:tr h="421640">
                <a:tc>
                  <a:txBody>
                    <a:bodyPr/>
                    <a:lstStyle/>
                    <a:p>
                      <a:pPr algn="ctr"/>
                      <a:r>
                        <a:rPr lang="zh-CN" altLang="en-US" sz="1400" dirty="0"/>
                        <a:t>消息类型</a:t>
                      </a:r>
                      <a:endParaRPr lang="zh-CN" altLang="en-US" sz="1400" dirty="0"/>
                    </a:p>
                  </a:txBody>
                  <a:tcPr anchor="ctr"/>
                </a:tc>
                <a:tc>
                  <a:txBody>
                    <a:bodyPr/>
                    <a:lstStyle/>
                    <a:p>
                      <a:pPr algn="ctr"/>
                      <a:r>
                        <a:rPr lang="zh-CN" altLang="en-US" sz="1400" dirty="0"/>
                        <a:t>主要内容</a:t>
                      </a:r>
                      <a:endParaRPr lang="zh-CN" altLang="en-US" sz="1400" dirty="0"/>
                    </a:p>
                  </a:txBody>
                  <a:tcPr anchor="ctr"/>
                </a:tc>
              </a:tr>
              <a:tr h="1333450">
                <a:tc>
                  <a:txBody>
                    <a:bodyPr/>
                    <a:lstStyle/>
                    <a:p>
                      <a:pPr algn="ctr"/>
                      <a:r>
                        <a:rPr lang="en-US" altLang="zh-CN" sz="1600" dirty="0" err="1"/>
                        <a:t>ClientHello</a:t>
                      </a:r>
                      <a:endParaRPr lang="zh-CN" altLang="en-US" sz="16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dirty="0"/>
                        <a:t> </a:t>
                      </a:r>
                      <a:r>
                        <a:rPr lang="zh-CN" altLang="en-US" sz="1600" dirty="0"/>
                        <a:t>随机数、协议版本列表，密码套件列表，密钥协商信息以及其他</a:t>
                      </a:r>
                      <a:r>
                        <a:rPr lang="en-US" altLang="zh-CN" sz="1600" dirty="0"/>
                        <a:t>client</a:t>
                      </a:r>
                      <a:r>
                        <a:rPr lang="zh-CN" altLang="en-US" sz="1600" dirty="0"/>
                        <a:t>端支持的密码参数（供</a:t>
                      </a:r>
                      <a:r>
                        <a:rPr lang="en-US" altLang="zh-CN" sz="1600" dirty="0"/>
                        <a:t>server</a:t>
                      </a:r>
                      <a:r>
                        <a:rPr lang="zh-CN" altLang="en-US" sz="1600" dirty="0"/>
                        <a:t>选择）；当</a:t>
                      </a:r>
                      <a:r>
                        <a:rPr lang="en-US" altLang="zh-CN" sz="1600" dirty="0"/>
                        <a:t>server</a:t>
                      </a:r>
                      <a:r>
                        <a:rPr lang="zh-CN" altLang="en-US" sz="1600" dirty="0"/>
                        <a:t>第一次响应</a:t>
                      </a:r>
                      <a:r>
                        <a:rPr lang="en-US" altLang="zh-CN" sz="1600" dirty="0" err="1"/>
                        <a:t>HelloRetryRequest</a:t>
                      </a:r>
                      <a:r>
                        <a:rPr lang="zh-CN" altLang="en-US" sz="1600" dirty="0"/>
                        <a:t>后，</a:t>
                      </a:r>
                      <a:r>
                        <a:rPr lang="en-US" altLang="zh-CN" sz="1600" dirty="0"/>
                        <a:t>client</a:t>
                      </a:r>
                      <a:r>
                        <a:rPr lang="zh-CN" altLang="en-US" sz="1600" dirty="0"/>
                        <a:t>应该按照</a:t>
                      </a:r>
                      <a:r>
                        <a:rPr lang="en-US" altLang="zh-CN" sz="1600" dirty="0" err="1"/>
                        <a:t>HelloRetryRequest</a:t>
                      </a:r>
                      <a:r>
                        <a:rPr lang="zh-CN" altLang="en-US" sz="1600" dirty="0"/>
                        <a:t>中出现并要求提供的扩展，如“</a:t>
                      </a:r>
                      <a:r>
                        <a:rPr lang="en-US" altLang="zh-CN" sz="1600" dirty="0"/>
                        <a:t>cookie</a:t>
                      </a:r>
                      <a:r>
                        <a:rPr lang="zh-CN" altLang="en-US" sz="1600" dirty="0"/>
                        <a:t>”，或者更新</a:t>
                      </a:r>
                      <a:r>
                        <a:rPr lang="en-US" altLang="zh-CN" sz="1600" dirty="0"/>
                        <a:t>/</a:t>
                      </a:r>
                      <a:r>
                        <a:rPr lang="zh-CN" altLang="en-US" sz="1600" dirty="0"/>
                        <a:t>删除一些扩展，如“</a:t>
                      </a:r>
                      <a:r>
                        <a:rPr lang="en-US" altLang="zh-CN" sz="1600" b="0" i="0" kern="1200" dirty="0" err="1">
                          <a:solidFill>
                            <a:schemeClr val="dk1"/>
                          </a:solidFill>
                          <a:effectLst/>
                          <a:latin typeface="+mn-lt"/>
                          <a:ea typeface="+mn-ea"/>
                          <a:cs typeface="+mn-cs"/>
                        </a:rPr>
                        <a:t>early_data</a:t>
                      </a:r>
                      <a:r>
                        <a:rPr lang="en-US" altLang="zh-CN" sz="1600" dirty="0"/>
                        <a:t> </a:t>
                      </a:r>
                      <a:r>
                        <a:rPr lang="zh-CN" altLang="en-US" sz="1600" dirty="0"/>
                        <a:t>”、“</a:t>
                      </a:r>
                      <a:r>
                        <a:rPr lang="en-US" altLang="zh-CN" sz="1600" b="0" i="0" kern="1200" dirty="0" err="1">
                          <a:solidFill>
                            <a:schemeClr val="dk1"/>
                          </a:solidFill>
                          <a:effectLst/>
                          <a:latin typeface="+mn-lt"/>
                          <a:ea typeface="+mn-ea"/>
                          <a:cs typeface="+mn-cs"/>
                        </a:rPr>
                        <a:t>key_share</a:t>
                      </a:r>
                      <a:r>
                        <a:rPr lang="en-US" altLang="zh-CN" sz="1600" dirty="0"/>
                        <a:t> </a:t>
                      </a:r>
                      <a:r>
                        <a:rPr lang="zh-CN" altLang="en-US" sz="1600" dirty="0"/>
                        <a:t>”等，重新发送</a:t>
                      </a:r>
                      <a:r>
                        <a:rPr lang="en-US" altLang="zh-CN" sz="1600" b="0" i="0" kern="1200" dirty="0" err="1">
                          <a:solidFill>
                            <a:schemeClr val="dk1"/>
                          </a:solidFill>
                          <a:effectLst/>
                          <a:latin typeface="+mn-lt"/>
                          <a:ea typeface="+mn-ea"/>
                          <a:cs typeface="+mn-cs"/>
                        </a:rPr>
                        <a:t>ClientHello</a:t>
                      </a:r>
                      <a:r>
                        <a:rPr lang="zh-CN" altLang="en-US" sz="1600" b="0" i="0" kern="1200" dirty="0">
                          <a:solidFill>
                            <a:schemeClr val="dk1"/>
                          </a:solidFill>
                          <a:effectLst/>
                          <a:latin typeface="+mn-lt"/>
                          <a:ea typeface="+mn-ea"/>
                          <a:cs typeface="+mn-cs"/>
                        </a:rPr>
                        <a:t>（</a:t>
                      </a:r>
                      <a:r>
                        <a:rPr lang="zh-CN" altLang="en-US" sz="1600" dirty="0"/>
                        <a:t>若</a:t>
                      </a:r>
                      <a:r>
                        <a:rPr lang="en-US" altLang="zh-CN" sz="1600" b="0" i="0" kern="1200" dirty="0" err="1">
                          <a:solidFill>
                            <a:schemeClr val="dk1"/>
                          </a:solidFill>
                          <a:effectLst/>
                          <a:latin typeface="+mn-lt"/>
                          <a:ea typeface="+mn-ea"/>
                          <a:cs typeface="+mn-cs"/>
                        </a:rPr>
                        <a:t>ClientHello</a:t>
                      </a:r>
                      <a:r>
                        <a:rPr lang="zh-CN" altLang="en-US" sz="1600" b="0" i="0" kern="1200" dirty="0">
                          <a:solidFill>
                            <a:schemeClr val="dk1"/>
                          </a:solidFill>
                          <a:effectLst/>
                          <a:latin typeface="+mn-lt"/>
                          <a:ea typeface="+mn-ea"/>
                          <a:cs typeface="+mn-cs"/>
                        </a:rPr>
                        <a:t>不发生任何改变，则连接将会中断</a:t>
                      </a:r>
                      <a:r>
                        <a:rPr lang="zh-CN" altLang="en-US" sz="1600" dirty="0"/>
                        <a:t>）</a:t>
                      </a:r>
                      <a:endParaRPr lang="zh-CN" altLang="en-US" sz="1600" dirty="0"/>
                    </a:p>
                  </a:txBody>
                  <a:tcPr/>
                </a:tc>
              </a:tr>
            </a:tbl>
          </a:graphicData>
        </a:graphic>
      </p:graphicFrame>
      <p:sp>
        <p:nvSpPr>
          <p:cNvPr id="5" name="文本框 4"/>
          <p:cNvSpPr txBox="1"/>
          <p:nvPr/>
        </p:nvSpPr>
        <p:spPr>
          <a:xfrm>
            <a:off x="202565" y="4940935"/>
            <a:ext cx="4305935" cy="1568450"/>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lstStyle/>
          <a:p>
            <a:r>
              <a:rPr lang="zh-CN" altLang="en-US" sz="1200"/>
              <a:t>struct {</a:t>
            </a:r>
            <a:endParaRPr lang="zh-CN" altLang="en-US" sz="1200"/>
          </a:p>
          <a:p>
            <a:r>
              <a:rPr lang="zh-CN" altLang="en-US" sz="1200"/>
              <a:t>          ProtocolVersion legacy_version = 0x0303;    /* TLS v1.2 */</a:t>
            </a:r>
            <a:endParaRPr lang="zh-CN" altLang="en-US" sz="1200"/>
          </a:p>
          <a:p>
            <a:r>
              <a:rPr lang="zh-CN" altLang="en-US" sz="1200"/>
              <a:t>          Random random;</a:t>
            </a:r>
            <a:endParaRPr lang="zh-CN" altLang="en-US" sz="1200"/>
          </a:p>
          <a:p>
            <a:r>
              <a:rPr lang="zh-CN" altLang="en-US" sz="1200"/>
              <a:t>          opaque legacy_session_id&lt;0..32&gt;;</a:t>
            </a:r>
            <a:endParaRPr lang="zh-CN" altLang="en-US" sz="1200"/>
          </a:p>
          <a:p>
            <a:r>
              <a:rPr lang="zh-CN" altLang="en-US" sz="1200"/>
              <a:t>          CipherSuite cipher_suites&lt;2..2^16-2&gt;;</a:t>
            </a:r>
            <a:endParaRPr lang="zh-CN" altLang="en-US" sz="1200"/>
          </a:p>
          <a:p>
            <a:r>
              <a:rPr lang="zh-CN" altLang="en-US" sz="1200"/>
              <a:t>          opaque legacy_compression_methods&lt;1..2^8-1&gt;;</a:t>
            </a:r>
            <a:endParaRPr lang="zh-CN" altLang="en-US" sz="1200"/>
          </a:p>
          <a:p>
            <a:r>
              <a:rPr lang="zh-CN" altLang="en-US" sz="1200"/>
              <a:t>          Extension extensions&lt;8..2^16-1&gt;;</a:t>
            </a:r>
            <a:endParaRPr lang="zh-CN" altLang="en-US" sz="1200"/>
          </a:p>
          <a:p>
            <a:r>
              <a:rPr lang="zh-CN" altLang="en-US" sz="1200"/>
              <a:t>      } ClientHello;</a:t>
            </a:r>
            <a:endParaRPr lang="zh-CN" altLang="en-US" sz="1200"/>
          </a:p>
        </p:txBody>
      </p:sp>
      <p:sp>
        <p:nvSpPr>
          <p:cNvPr id="7" name="文本框 6"/>
          <p:cNvSpPr txBox="1"/>
          <p:nvPr/>
        </p:nvSpPr>
        <p:spPr>
          <a:xfrm>
            <a:off x="4860290" y="4940935"/>
            <a:ext cx="4128135" cy="1322070"/>
          </a:xfrm>
          <a:prstGeom prst="rect">
            <a:avLst/>
          </a:prstGeom>
          <a:noFill/>
        </p:spPr>
        <p:txBody>
          <a:bodyPr wrap="square" rtlCol="0">
            <a:spAutoFit/>
          </a:bodyPr>
          <a:lstStyle/>
          <a:p>
            <a:pPr marL="342900" indent="-342900" algn="l">
              <a:buFont typeface="Wingdings" panose="05000000000000000000" charset="0"/>
              <a:buChar char="l"/>
            </a:pPr>
            <a:r>
              <a:rPr lang="en-US" altLang="zh-CN" sz="1600"/>
              <a:t>cipherSuite </a:t>
            </a:r>
            <a:r>
              <a:rPr lang="zh-CN" altLang="en-US" sz="1600"/>
              <a:t>只支持</a:t>
            </a:r>
            <a:r>
              <a:rPr lang="en-US" altLang="zh-CN" sz="1600"/>
              <a:t>AEAD</a:t>
            </a:r>
            <a:r>
              <a:rPr lang="zh-CN" altLang="en-US" sz="1600"/>
              <a:t>（Authenticated Encryption with Associated</a:t>
            </a:r>
            <a:r>
              <a:rPr lang="en-US" altLang="zh-CN" sz="1600"/>
              <a:t> </a:t>
            </a:r>
            <a:r>
              <a:rPr lang="zh-CN" altLang="en-US" sz="1600"/>
              <a:t> Data）</a:t>
            </a:r>
            <a:endParaRPr lang="en-US" altLang="zh-CN" sz="1600"/>
          </a:p>
          <a:p>
            <a:pPr marL="342900" indent="-342900" algn="l">
              <a:buFont typeface="Wingdings" panose="05000000000000000000" charset="0"/>
              <a:buChar char="l"/>
            </a:pPr>
            <a:r>
              <a:rPr lang="en-US" altLang="zh-CN" sz="1600"/>
              <a:t>TLS1.3 </a:t>
            </a:r>
            <a:r>
              <a:rPr lang="zh-CN" altLang="en-US" sz="1600"/>
              <a:t>版本通过特定扩展说明</a:t>
            </a:r>
            <a:endParaRPr lang="zh-CN" altLang="en-US" sz="1600"/>
          </a:p>
          <a:p>
            <a:pPr marL="800100" lvl="1" indent="-342900" algn="l">
              <a:buFont typeface="Wingdings" panose="05000000000000000000" charset="0"/>
              <a:buChar char="l"/>
            </a:pPr>
            <a:r>
              <a:rPr lang="zh-CN" altLang="en-US" sz="1600"/>
              <a:t>supported_versions extension</a:t>
            </a:r>
            <a:endParaRPr lang="zh-CN" altLang="en-US" sz="1600"/>
          </a:p>
          <a:p>
            <a:pPr lvl="1" indent="0" algn="l">
              <a:buFont typeface="Wingdings" panose="05000000000000000000" charset="0"/>
              <a:buNone/>
            </a:pPr>
            <a:r>
              <a:rPr lang="en-US" altLang="zh-CN" sz="1600"/>
              <a:t>     </a:t>
            </a:r>
            <a:r>
              <a:rPr lang="zh-CN" altLang="en-US" sz="1600"/>
              <a:t> present with 0x0304 </a:t>
            </a:r>
            <a:endParaRPr lang="zh-CN" altLang="en-US" sz="16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215" y="260569"/>
            <a:ext cx="7543800" cy="1450757"/>
          </a:xfrm>
        </p:spPr>
        <p:txBody>
          <a:bodyPr/>
          <a:lstStyle/>
          <a:p>
            <a:r>
              <a:rPr lang="en-US" altLang="zh-CN" dirty="0"/>
              <a:t>Handshake --KEY Exchange</a:t>
            </a:r>
            <a:r>
              <a:rPr lang="zh-CN" altLang="en-US" dirty="0"/>
              <a:t>阶段</a:t>
            </a:r>
            <a:endParaRPr lang="zh-CN" altLang="en-US" dirty="0"/>
          </a:p>
        </p:txBody>
      </p:sp>
      <p:sp>
        <p:nvSpPr>
          <p:cNvPr id="3" name="内容占位符 2"/>
          <p:cNvSpPr>
            <a:spLocks noGrp="1"/>
          </p:cNvSpPr>
          <p:nvPr>
            <p:ph idx="1"/>
          </p:nvPr>
        </p:nvSpPr>
        <p:spPr>
          <a:xfrm>
            <a:off x="539749" y="1844464"/>
            <a:ext cx="7543801" cy="4023360"/>
          </a:xfrm>
        </p:spPr>
        <p:txBody>
          <a:bodyPr/>
          <a:lstStyle/>
          <a:p>
            <a:r>
              <a:rPr lang="en-US" altLang="zh-CN" sz="2400" dirty="0" err="1"/>
              <a:t>ClientHello</a:t>
            </a:r>
            <a:r>
              <a:rPr lang="en-US" altLang="zh-CN" sz="2400" dirty="0"/>
              <a:t> </a:t>
            </a:r>
            <a:r>
              <a:rPr lang="zh-CN" altLang="en-US" sz="2400" dirty="0"/>
              <a:t>、</a:t>
            </a:r>
            <a:r>
              <a:rPr lang="en-US" altLang="zh-CN" sz="2400" dirty="0" err="1"/>
              <a:t>ServerHello</a:t>
            </a:r>
            <a:r>
              <a:rPr lang="zh-CN" altLang="en-US" sz="2400" dirty="0"/>
              <a:t>、</a:t>
            </a:r>
            <a:r>
              <a:rPr lang="en-US" altLang="zh-CN" sz="2400" dirty="0" err="1"/>
              <a:t>HelloRetryRequest</a:t>
            </a:r>
            <a:endParaRPr lang="en-US" altLang="zh-CN" sz="2400" dirty="0"/>
          </a:p>
          <a:p>
            <a:pPr lvl="1"/>
            <a:r>
              <a:rPr lang="en-US" altLang="zh-CN" sz="2000" dirty="0"/>
              <a:t> </a:t>
            </a:r>
            <a:r>
              <a:rPr lang="zh-CN" altLang="en-US" sz="2000" dirty="0"/>
              <a:t>建立共享密钥材料并选择加密参数；</a:t>
            </a:r>
            <a:endParaRPr lang="zh-CN" altLang="en-US" sz="2000" dirty="0"/>
          </a:p>
          <a:p>
            <a:pPr lvl="1"/>
            <a:r>
              <a:rPr lang="zh-CN" altLang="en-US" sz="2000" dirty="0"/>
              <a:t> 该阶段</a:t>
            </a:r>
            <a:r>
              <a:rPr lang="en-US" altLang="zh-CN" sz="2000" dirty="0" err="1"/>
              <a:t>ServerHello</a:t>
            </a:r>
            <a:r>
              <a:rPr lang="zh-CN" altLang="en-US" sz="2000" dirty="0"/>
              <a:t>以后的所有消息均被加密</a:t>
            </a:r>
            <a:endParaRPr lang="zh-CN" altLang="en-US" sz="2000" dirty="0"/>
          </a:p>
          <a:p>
            <a:endParaRPr lang="zh-CN" altLang="en-US" sz="2000"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graphicFrame>
        <p:nvGraphicFramePr>
          <p:cNvPr id="6" name="表格 4"/>
          <p:cNvGraphicFramePr>
            <a:graphicFrameLocks noGrp="1"/>
          </p:cNvGraphicFramePr>
          <p:nvPr>
            <p:custDataLst>
              <p:tags r:id="rId1"/>
            </p:custDataLst>
          </p:nvPr>
        </p:nvGraphicFramePr>
        <p:xfrm>
          <a:off x="107121" y="3140965"/>
          <a:ext cx="8784976" cy="1950720"/>
        </p:xfrm>
        <a:graphic>
          <a:graphicData uri="http://schemas.openxmlformats.org/drawingml/2006/table">
            <a:tbl>
              <a:tblPr firstRow="1" bandRow="1">
                <a:tableStyleId>{5C22544A-7EE6-4342-B048-85BDC9FD1C3A}</a:tableStyleId>
              </a:tblPr>
              <a:tblGrid>
                <a:gridCol w="1928031"/>
                <a:gridCol w="6856945"/>
              </a:tblGrid>
              <a:tr h="256561">
                <a:tc>
                  <a:txBody>
                    <a:bodyPr/>
                    <a:lstStyle/>
                    <a:p>
                      <a:pPr algn="ctr"/>
                      <a:r>
                        <a:rPr lang="zh-CN" altLang="en-US" sz="1400" dirty="0"/>
                        <a:t>消息类型</a:t>
                      </a:r>
                      <a:endParaRPr lang="zh-CN" altLang="en-US" sz="1400" dirty="0"/>
                    </a:p>
                  </a:txBody>
                  <a:tcPr anchor="ctr"/>
                </a:tc>
                <a:tc>
                  <a:txBody>
                    <a:bodyPr/>
                    <a:lstStyle/>
                    <a:p>
                      <a:pPr algn="ctr"/>
                      <a:r>
                        <a:rPr lang="zh-CN" altLang="en-US" sz="1400" dirty="0"/>
                        <a:t>主要内容</a:t>
                      </a:r>
                      <a:endParaRPr lang="zh-CN" altLang="en-US" sz="1400" dirty="0"/>
                    </a:p>
                  </a:txBody>
                  <a:tcPr anchor="ctr"/>
                </a:tc>
              </a:tr>
              <a:tr h="793141">
                <a:tc>
                  <a:txBody>
                    <a:bodyPr/>
                    <a:lstStyle/>
                    <a:p>
                      <a:pPr algn="ctr"/>
                      <a:r>
                        <a:rPr lang="en-US" altLang="zh-CN" sz="1600" dirty="0" err="1"/>
                        <a:t>ServerHello</a:t>
                      </a:r>
                      <a:endParaRPr lang="zh-CN" altLang="en-US" sz="1600" dirty="0"/>
                    </a:p>
                  </a:txBody>
                  <a:tcPr anchor="ctr"/>
                </a:tc>
                <a:tc>
                  <a:txBody>
                    <a:bodyPr/>
                    <a:lstStyle/>
                    <a:p>
                      <a:r>
                        <a:rPr lang="zh-CN" altLang="en-US" sz="1600" dirty="0"/>
                        <a:t>随机数、协商后的协议版本和密码套件、提供的密钥协商信息以及其他密码参数（是对</a:t>
                      </a:r>
                      <a:r>
                        <a:rPr lang="en-US" altLang="zh-CN" sz="1600" dirty="0"/>
                        <a:t>client</a:t>
                      </a:r>
                      <a:r>
                        <a:rPr lang="zh-CN" altLang="en-US" sz="1600" dirty="0"/>
                        <a:t>端的响应，一般</a:t>
                      </a:r>
                      <a:r>
                        <a:rPr lang="zh-CN" altLang="en-US" sz="1600" dirty="0">
                          <a:solidFill>
                            <a:schemeClr val="accent5">
                              <a:lumMod val="75000"/>
                            </a:schemeClr>
                          </a:solidFill>
                        </a:rPr>
                        <a:t>不能出现</a:t>
                      </a:r>
                      <a:r>
                        <a:rPr lang="en-US" altLang="zh-CN" sz="1600" dirty="0" err="1">
                          <a:solidFill>
                            <a:schemeClr val="accent5">
                              <a:lumMod val="75000"/>
                            </a:schemeClr>
                          </a:solidFill>
                        </a:rPr>
                        <a:t>clienthello</a:t>
                      </a:r>
                      <a:r>
                        <a:rPr lang="zh-CN" altLang="en-US" sz="1600" dirty="0">
                          <a:solidFill>
                            <a:schemeClr val="accent5">
                              <a:lumMod val="75000"/>
                            </a:schemeClr>
                          </a:solidFill>
                        </a:rPr>
                        <a:t>中没出现的扩展， 有一些和密钥协商无关的扩展会被放到</a:t>
                      </a:r>
                      <a:r>
                        <a:rPr lang="en-US" altLang="zh-CN" sz="1600" dirty="0" err="1">
                          <a:solidFill>
                            <a:schemeClr val="accent5">
                              <a:lumMod val="75000"/>
                            </a:schemeClr>
                          </a:solidFill>
                        </a:rPr>
                        <a:t>EncryptedExtensions</a:t>
                      </a:r>
                      <a:r>
                        <a:rPr lang="zh-CN" altLang="en-US" sz="1600" dirty="0">
                          <a:solidFill>
                            <a:schemeClr val="accent5">
                              <a:lumMod val="75000"/>
                            </a:schemeClr>
                          </a:solidFill>
                        </a:rPr>
                        <a:t>里</a:t>
                      </a:r>
                      <a:r>
                        <a:rPr lang="zh-CN" altLang="en-US" sz="1600" dirty="0"/>
                        <a:t>）</a:t>
                      </a:r>
                      <a:endParaRPr lang="zh-CN" altLang="en-US" sz="1600" dirty="0"/>
                    </a:p>
                  </a:txBody>
                  <a:tcPr/>
                </a:tc>
              </a:tr>
              <a:tr h="793141">
                <a:tc>
                  <a:txBody>
                    <a:bodyPr/>
                    <a:lstStyle/>
                    <a:p>
                      <a:pPr algn="ctr"/>
                      <a:r>
                        <a:rPr lang="en-US" altLang="zh-CN" sz="1600" dirty="0" err="1"/>
                        <a:t>HelloRetryRequest</a:t>
                      </a:r>
                      <a:endParaRPr lang="zh-CN" altLang="en-US" sz="16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dirty="0"/>
                        <a:t>当</a:t>
                      </a:r>
                      <a:r>
                        <a:rPr lang="en-US" altLang="zh-CN" sz="1600" dirty="0"/>
                        <a:t>server</a:t>
                      </a:r>
                      <a:r>
                        <a:rPr lang="zh-CN" altLang="en-US" sz="1600" b="0" i="0" kern="1200" dirty="0">
                          <a:solidFill>
                            <a:schemeClr val="dk1"/>
                          </a:solidFill>
                          <a:effectLst/>
                          <a:latin typeface="+mn-lt"/>
                          <a:ea typeface="+mn-ea"/>
                          <a:cs typeface="+mn-cs"/>
                        </a:rPr>
                        <a:t>能够在</a:t>
                      </a:r>
                      <a:r>
                        <a:rPr lang="en-US" altLang="zh-CN" sz="1600" b="0" i="0" kern="1200" dirty="0" err="1">
                          <a:solidFill>
                            <a:schemeClr val="dk1"/>
                          </a:solidFill>
                          <a:effectLst/>
                          <a:latin typeface="+mn-lt"/>
                          <a:ea typeface="+mn-ea"/>
                          <a:cs typeface="+mn-cs"/>
                        </a:rPr>
                        <a:t>ClientHello</a:t>
                      </a:r>
                      <a:r>
                        <a:rPr lang="zh-CN" altLang="en-US" sz="1600" b="0" i="0" kern="1200" dirty="0">
                          <a:solidFill>
                            <a:schemeClr val="dk1"/>
                          </a:solidFill>
                          <a:effectLst/>
                          <a:latin typeface="+mn-lt"/>
                          <a:ea typeface="+mn-ea"/>
                          <a:cs typeface="+mn-cs"/>
                        </a:rPr>
                        <a:t>中找到一个可接受的参数集，但里面又没有包含足够的信息时，会发送该消息；其消息格式与</a:t>
                      </a:r>
                      <a:r>
                        <a:rPr lang="en-US" altLang="zh-CN" sz="1600" dirty="0" err="1"/>
                        <a:t>ServerHello</a:t>
                      </a:r>
                      <a:r>
                        <a:rPr lang="zh-CN" altLang="en-US" sz="1600" b="0" i="0" kern="1200" dirty="0">
                          <a:solidFill>
                            <a:schemeClr val="dk1"/>
                          </a:solidFill>
                          <a:effectLst/>
                          <a:latin typeface="+mn-lt"/>
                          <a:ea typeface="+mn-ea"/>
                          <a:cs typeface="+mn-cs"/>
                        </a:rPr>
                        <a:t>相同，里面除了</a:t>
                      </a:r>
                      <a:r>
                        <a:rPr lang="zh-CN" altLang="en-US" sz="1600" b="0" i="0" kern="1200" dirty="0">
                          <a:solidFill>
                            <a:schemeClr val="accent5">
                              <a:lumMod val="75000"/>
                            </a:schemeClr>
                          </a:solidFill>
                          <a:effectLst/>
                          <a:latin typeface="+mn-lt"/>
                          <a:ea typeface="+mn-ea"/>
                          <a:cs typeface="+mn-cs"/>
                        </a:rPr>
                        <a:t>“</a:t>
                      </a:r>
                      <a:r>
                        <a:rPr lang="en-US" altLang="zh-CN" sz="1600" b="0" i="0" kern="1200" dirty="0">
                          <a:solidFill>
                            <a:schemeClr val="accent5">
                              <a:lumMod val="75000"/>
                            </a:schemeClr>
                          </a:solidFill>
                          <a:effectLst/>
                          <a:latin typeface="+mn-lt"/>
                          <a:ea typeface="+mn-ea"/>
                          <a:cs typeface="+mn-cs"/>
                        </a:rPr>
                        <a:t>cookie</a:t>
                      </a:r>
                      <a:r>
                        <a:rPr lang="zh-CN" altLang="en-US" sz="1600" b="0" i="0" kern="1200" dirty="0">
                          <a:solidFill>
                            <a:schemeClr val="accent5">
                              <a:lumMod val="75000"/>
                            </a:schemeClr>
                          </a:solidFill>
                          <a:effectLst/>
                          <a:latin typeface="+mn-lt"/>
                          <a:ea typeface="+mn-ea"/>
                          <a:cs typeface="+mn-cs"/>
                        </a:rPr>
                        <a:t>”</a:t>
                      </a:r>
                      <a:r>
                        <a:rPr lang="zh-CN" altLang="en-US" sz="1600" b="0" i="0" kern="1200" dirty="0">
                          <a:solidFill>
                            <a:schemeClr val="dk1"/>
                          </a:solidFill>
                          <a:effectLst/>
                          <a:latin typeface="+mn-lt"/>
                          <a:ea typeface="+mn-ea"/>
                          <a:cs typeface="+mn-cs"/>
                        </a:rPr>
                        <a:t>扩展，不能有其他在</a:t>
                      </a:r>
                      <a:r>
                        <a:rPr lang="en-US" altLang="zh-CN" sz="1600" b="0" i="0" kern="1200" dirty="0" err="1">
                          <a:solidFill>
                            <a:schemeClr val="dk1"/>
                          </a:solidFill>
                          <a:effectLst/>
                          <a:latin typeface="+mn-lt"/>
                          <a:ea typeface="+mn-ea"/>
                          <a:cs typeface="+mn-cs"/>
                        </a:rPr>
                        <a:t>ClientHello</a:t>
                      </a:r>
                      <a:r>
                        <a:rPr lang="zh-CN" altLang="en-US" sz="1600" b="0" i="0" kern="1200" dirty="0">
                          <a:solidFill>
                            <a:schemeClr val="dk1"/>
                          </a:solidFill>
                          <a:effectLst/>
                          <a:latin typeface="+mn-lt"/>
                          <a:ea typeface="+mn-ea"/>
                          <a:cs typeface="+mn-cs"/>
                        </a:rPr>
                        <a:t>中未出现过的扩展</a:t>
                      </a:r>
                      <a:endParaRPr lang="zh-CN" altLang="en-US" sz="1600" dirty="0"/>
                    </a:p>
                  </a:txBody>
                  <a:tcPr/>
                </a:tc>
              </a:tr>
            </a:tbl>
          </a:graphicData>
        </a:graphic>
      </p:graphicFrame>
      <p:sp>
        <p:nvSpPr>
          <p:cNvPr id="7" name="文本框 6"/>
          <p:cNvSpPr txBox="1"/>
          <p:nvPr/>
        </p:nvSpPr>
        <p:spPr>
          <a:xfrm>
            <a:off x="467360" y="5156835"/>
            <a:ext cx="4185285" cy="1568450"/>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lstStyle/>
          <a:p>
            <a:r>
              <a:rPr lang="zh-CN" altLang="en-US" sz="1200"/>
              <a:t>  struct {</a:t>
            </a:r>
            <a:endParaRPr lang="zh-CN" altLang="en-US" sz="1200"/>
          </a:p>
          <a:p>
            <a:r>
              <a:rPr lang="zh-CN" altLang="en-US" sz="1200"/>
              <a:t>          ProtocolVersion legacy_version = 0x0303;    /* TLS v1.2 */</a:t>
            </a:r>
            <a:endParaRPr lang="zh-CN" altLang="en-US" sz="1200"/>
          </a:p>
          <a:p>
            <a:r>
              <a:rPr lang="zh-CN" altLang="en-US" sz="1200"/>
              <a:t>          Random random;</a:t>
            </a:r>
            <a:endParaRPr lang="zh-CN" altLang="en-US" sz="1200"/>
          </a:p>
          <a:p>
            <a:r>
              <a:rPr lang="zh-CN" altLang="en-US" sz="1200"/>
              <a:t>          opaque legacy_session_id_echo&lt;0..32&gt;;</a:t>
            </a:r>
            <a:endParaRPr lang="zh-CN" altLang="en-US" sz="1200"/>
          </a:p>
          <a:p>
            <a:r>
              <a:rPr lang="zh-CN" altLang="en-US" sz="1200"/>
              <a:t>          CipherSuite cipher_suite;</a:t>
            </a:r>
            <a:endParaRPr lang="zh-CN" altLang="en-US" sz="1200"/>
          </a:p>
          <a:p>
            <a:r>
              <a:rPr lang="zh-CN" altLang="en-US" sz="1200"/>
              <a:t>          uint8 legacy_compression_method = 0;</a:t>
            </a:r>
            <a:endParaRPr lang="zh-CN" altLang="en-US" sz="1200"/>
          </a:p>
          <a:p>
            <a:r>
              <a:rPr lang="zh-CN" altLang="en-US" sz="1200"/>
              <a:t>          Extension extensions&lt;6..2^16-1&gt;;</a:t>
            </a:r>
            <a:endParaRPr lang="zh-CN" altLang="en-US" sz="1200"/>
          </a:p>
          <a:p>
            <a:r>
              <a:rPr lang="zh-CN" altLang="en-US" sz="1200"/>
              <a:t>      } ServerHello;</a:t>
            </a:r>
            <a:endParaRPr lang="zh-CN" altLang="en-US" sz="12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Handshake--KEY Exchange</a:t>
            </a:r>
            <a:r>
              <a:rPr lang="zh-CN" altLang="en-US" dirty="0"/>
              <a:t>阶段</a:t>
            </a:r>
            <a:endParaRPr lang="zh-CN" altLang="en-US" dirty="0"/>
          </a:p>
        </p:txBody>
      </p:sp>
      <p:sp>
        <p:nvSpPr>
          <p:cNvPr id="3" name="内容占位符 2"/>
          <p:cNvSpPr>
            <a:spLocks noGrp="1"/>
          </p:cNvSpPr>
          <p:nvPr>
            <p:ph idx="1"/>
          </p:nvPr>
        </p:nvSpPr>
        <p:spPr>
          <a:xfrm>
            <a:off x="251521" y="1845734"/>
            <a:ext cx="3744416" cy="4023360"/>
          </a:xfrm>
        </p:spPr>
        <p:txBody>
          <a:bodyPr>
            <a:normAutofit fontScale="92500" lnSpcReduction="10000"/>
          </a:bodyPr>
          <a:lstStyle/>
          <a:p>
            <a:r>
              <a:rPr lang="en-US" altLang="zh-CN" dirty="0"/>
              <a:t>Extensions</a:t>
            </a:r>
            <a:endParaRPr lang="en-US" altLang="zh-CN" dirty="0"/>
          </a:p>
          <a:p>
            <a:r>
              <a:rPr lang="zh-CN" altLang="en-US" dirty="0"/>
              <a:t>实现中的协议版本描述</a:t>
            </a:r>
            <a:endParaRPr lang="en-US" altLang="zh-CN" dirty="0"/>
          </a:p>
          <a:p>
            <a:pPr lvl="1"/>
            <a:r>
              <a:rPr lang="en-US" altLang="zh-CN" dirty="0"/>
              <a:t>version= 0x0303(TLS 1.2)</a:t>
            </a:r>
            <a:endParaRPr lang="en-US" altLang="zh-CN" dirty="0"/>
          </a:p>
          <a:p>
            <a:pPr lvl="2"/>
            <a:r>
              <a:rPr lang="zh-CN" altLang="en-US" dirty="0"/>
              <a:t>低版本兼容</a:t>
            </a:r>
            <a:endParaRPr lang="en-US" altLang="zh-CN" dirty="0"/>
          </a:p>
          <a:p>
            <a:pPr lvl="2"/>
            <a:r>
              <a:rPr lang="en-US" altLang="zh-CN" dirty="0"/>
              <a:t>version</a:t>
            </a:r>
            <a:r>
              <a:rPr lang="zh-CN" altLang="en-US" dirty="0"/>
              <a:t>识别错误，协议会中止</a:t>
            </a:r>
            <a:endParaRPr lang="en-US" altLang="zh-CN" dirty="0"/>
          </a:p>
          <a:p>
            <a:pPr lvl="1"/>
            <a:r>
              <a:rPr lang="zh-CN" altLang="en-US" dirty="0"/>
              <a:t>必须包含扩展项说明</a:t>
            </a:r>
            <a:r>
              <a:rPr lang="en-US" altLang="zh-CN" dirty="0"/>
              <a:t>TLS1.3</a:t>
            </a:r>
            <a:r>
              <a:rPr lang="zh-CN" altLang="en-US" dirty="0"/>
              <a:t>版本支持</a:t>
            </a:r>
            <a:endParaRPr lang="en-US" altLang="zh-CN" dirty="0"/>
          </a:p>
          <a:p>
            <a:pPr lvl="2"/>
            <a:r>
              <a:rPr lang="en-US" altLang="zh-CN" dirty="0" err="1"/>
              <a:t>supported_version</a:t>
            </a:r>
            <a:r>
              <a:rPr lang="en-US" altLang="zh-CN" dirty="0"/>
              <a:t>: 0x0304(TLS 1.3)</a:t>
            </a:r>
            <a:endParaRPr lang="zh-CN" altLang="en-US" dirty="0"/>
          </a:p>
          <a:p>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pic>
        <p:nvPicPr>
          <p:cNvPr id="5" name="图片 4"/>
          <p:cNvPicPr>
            <a:picLocks noChangeAspect="1"/>
          </p:cNvPicPr>
          <p:nvPr/>
        </p:nvPicPr>
        <p:blipFill>
          <a:blip r:embed="rId1"/>
          <a:stretch>
            <a:fillRect/>
          </a:stretch>
        </p:blipFill>
        <p:spPr>
          <a:xfrm>
            <a:off x="4067944" y="2545740"/>
            <a:ext cx="5303822" cy="4270611"/>
          </a:xfrm>
          <a:prstGeom prst="rect">
            <a:avLst/>
          </a:prstGeom>
          <a:ln w="3175" cap="sq">
            <a:solidFill>
              <a:srgbClr val="000000"/>
            </a:solidFill>
            <a:miter lim="800000"/>
            <a:headEnd/>
            <a:tailEnd/>
          </a:ln>
          <a:effectLst>
            <a:outerShdw blurRad="57150" dist="50800" dir="2700000" algn="tl" rotWithShape="0">
              <a:srgbClr val="000000">
                <a:alpha val="40000"/>
              </a:srgbClr>
            </a:outerShdw>
          </a:effectLst>
        </p:spPr>
      </p:pic>
      <p:sp>
        <p:nvSpPr>
          <p:cNvPr id="6" name="矩形 5"/>
          <p:cNvSpPr/>
          <p:nvPr/>
        </p:nvSpPr>
        <p:spPr>
          <a:xfrm flipV="1">
            <a:off x="4355976" y="5301208"/>
            <a:ext cx="1800200" cy="21602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57889" y="2330364"/>
            <a:ext cx="2607231" cy="2814104"/>
          </a:xfrm>
          <a:prstGeom prst="rect">
            <a:avLst/>
          </a:prstGeom>
          <a:noFill/>
        </p:spPr>
        <p:txBody>
          <a:bodyPr wrap="square" rtlCol="0">
            <a:spAutoFit/>
          </a:bodyPr>
          <a:lstStyle/>
          <a:p>
            <a:pPr marL="214630" indent="-214630">
              <a:lnSpc>
                <a:spcPct val="150000"/>
              </a:lnSpc>
              <a:buFont typeface="Wingdings" panose="05000000000000000000" pitchFamily="2" charset="2"/>
              <a:buChar char="Ø"/>
            </a:pPr>
            <a:r>
              <a:rPr lang="zh-CN" altLang="en-US" sz="1500" dirty="0">
                <a:solidFill>
                  <a:schemeClr val="accent5">
                    <a:lumMod val="75000"/>
                  </a:schemeClr>
                </a:solidFill>
                <a:latin typeface="Arial" panose="020B0604020202090204" pitchFamily="34" charset="0"/>
              </a:rPr>
              <a:t>参数不匹配时</a:t>
            </a:r>
            <a:r>
              <a:rPr lang="zh-CN" altLang="en-US" sz="1500" dirty="0">
                <a:solidFill>
                  <a:srgbClr val="2E3033"/>
                </a:solidFill>
                <a:latin typeface="Arial" panose="020B0604020202090204" pitchFamily="34" charset="0"/>
              </a:rPr>
              <a:t>：</a:t>
            </a:r>
            <a:endParaRPr lang="en-US" altLang="zh-CN" sz="1500" dirty="0">
              <a:solidFill>
                <a:srgbClr val="2E3033"/>
              </a:solidFill>
              <a:latin typeface="Arial" panose="020B0604020202090204" pitchFamily="34" charset="0"/>
            </a:endParaRPr>
          </a:p>
          <a:p>
            <a:pPr marL="214630" indent="-214630">
              <a:lnSpc>
                <a:spcPct val="150000"/>
              </a:lnSpc>
              <a:buFont typeface="Wingdings" panose="05000000000000000000" pitchFamily="2" charset="2"/>
              <a:buChar char="Ø"/>
            </a:pPr>
            <a:r>
              <a:rPr lang="zh-CN" altLang="en-US" sz="1500" dirty="0">
                <a:solidFill>
                  <a:srgbClr val="2E3033"/>
                </a:solidFill>
                <a:latin typeface="Arial" panose="020B0604020202090204" pitchFamily="34" charset="0"/>
              </a:rPr>
              <a:t>如果客户端没有提供足够的“</a:t>
            </a:r>
            <a:r>
              <a:rPr lang="en-US" altLang="zh-CN" sz="1500" dirty="0" err="1">
                <a:solidFill>
                  <a:srgbClr val="2E3033"/>
                </a:solidFill>
                <a:latin typeface="Arial" panose="020B0604020202090204" pitchFamily="34" charset="0"/>
              </a:rPr>
              <a:t>key_share</a:t>
            </a:r>
            <a:r>
              <a:rPr lang="en-US" altLang="zh-CN" sz="1500" dirty="0">
                <a:solidFill>
                  <a:srgbClr val="2E3033"/>
                </a:solidFill>
                <a:latin typeface="Arial" panose="020B0604020202090204" pitchFamily="34" charset="0"/>
              </a:rPr>
              <a:t>”</a:t>
            </a:r>
            <a:r>
              <a:rPr lang="zh-CN" altLang="en-US" sz="1500" dirty="0">
                <a:solidFill>
                  <a:srgbClr val="2E3033"/>
                </a:solidFill>
                <a:latin typeface="Arial" panose="020B0604020202090204" pitchFamily="34" charset="0"/>
              </a:rPr>
              <a:t>扩展信息，</a:t>
            </a:r>
            <a:r>
              <a:rPr lang="en-US" altLang="zh-CN" sz="1500" dirty="0">
                <a:solidFill>
                  <a:srgbClr val="2E3033"/>
                </a:solidFill>
                <a:latin typeface="Arial" panose="020B0604020202090204" pitchFamily="34" charset="0"/>
              </a:rPr>
              <a:t>server</a:t>
            </a:r>
            <a:r>
              <a:rPr lang="zh-CN" altLang="en-US" sz="1500" dirty="0">
                <a:solidFill>
                  <a:srgbClr val="2E3033"/>
                </a:solidFill>
                <a:latin typeface="Arial" panose="020B0604020202090204" pitchFamily="34" charset="0"/>
              </a:rPr>
              <a:t>会使用</a:t>
            </a:r>
            <a:r>
              <a:rPr lang="en-US" altLang="zh-CN" sz="1500" dirty="0" err="1">
                <a:solidFill>
                  <a:srgbClr val="2E3033"/>
                </a:solidFill>
                <a:latin typeface="Arial" panose="020B0604020202090204" pitchFamily="34" charset="0"/>
              </a:rPr>
              <a:t>HelloRetryRequest</a:t>
            </a:r>
            <a:r>
              <a:rPr lang="zh-CN" altLang="en-US" sz="1500" dirty="0">
                <a:solidFill>
                  <a:srgbClr val="2E3033"/>
                </a:solidFill>
                <a:latin typeface="Arial" panose="020B0604020202090204" pitchFamily="34" charset="0"/>
              </a:rPr>
              <a:t>来纠正该错误，此时客户端需要使用适当的“</a:t>
            </a:r>
            <a:r>
              <a:rPr lang="en-US" altLang="zh-CN" sz="1500" dirty="0" err="1">
                <a:solidFill>
                  <a:srgbClr val="2E3033"/>
                </a:solidFill>
                <a:latin typeface="Arial" panose="020B0604020202090204" pitchFamily="34" charset="0"/>
              </a:rPr>
              <a:t>key_share</a:t>
            </a:r>
            <a:r>
              <a:rPr lang="en-US" altLang="zh-CN" sz="1500" dirty="0">
                <a:solidFill>
                  <a:srgbClr val="2E3033"/>
                </a:solidFill>
                <a:latin typeface="Arial" panose="020B0604020202090204" pitchFamily="34" charset="0"/>
              </a:rPr>
              <a:t>”</a:t>
            </a:r>
            <a:r>
              <a:rPr lang="zh-CN" altLang="en-US" sz="1500" dirty="0">
                <a:solidFill>
                  <a:srgbClr val="2E3033"/>
                </a:solidFill>
                <a:latin typeface="Arial" panose="020B0604020202090204" pitchFamily="34" charset="0"/>
              </a:rPr>
              <a:t>扩展来重新启动握手</a:t>
            </a:r>
            <a:endParaRPr lang="zh-CN" altLang="en-US" sz="1500" dirty="0"/>
          </a:p>
        </p:txBody>
      </p:sp>
      <p:grpSp>
        <p:nvGrpSpPr>
          <p:cNvPr id="8" name="组合 7"/>
          <p:cNvGrpSpPr/>
          <p:nvPr/>
        </p:nvGrpSpPr>
        <p:grpSpPr>
          <a:xfrm>
            <a:off x="3046810" y="1731169"/>
            <a:ext cx="5336381" cy="3700463"/>
            <a:chOff x="4062412" y="1165225"/>
            <a:chExt cx="7115175" cy="4933950"/>
          </a:xfrm>
        </p:grpSpPr>
        <p:pic>
          <p:nvPicPr>
            <p:cNvPr id="5" name="图片 4"/>
            <p:cNvPicPr>
              <a:picLocks noChangeAspect="1"/>
            </p:cNvPicPr>
            <p:nvPr/>
          </p:nvPicPr>
          <p:blipFill>
            <a:blip r:embed="rId1"/>
            <a:stretch>
              <a:fillRect/>
            </a:stretch>
          </p:blipFill>
          <p:spPr>
            <a:xfrm>
              <a:off x="4062412" y="1165225"/>
              <a:ext cx="7115175" cy="4933950"/>
            </a:xfrm>
            <a:prstGeom prst="rect">
              <a:avLst/>
            </a:prstGeom>
          </p:spPr>
        </p:pic>
        <p:sp>
          <p:nvSpPr>
            <p:cNvPr id="7" name="矩形 6"/>
            <p:cNvSpPr/>
            <p:nvPr/>
          </p:nvSpPr>
          <p:spPr>
            <a:xfrm>
              <a:off x="8950960" y="1930400"/>
              <a:ext cx="2164080" cy="3657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9" name="文本框 8"/>
          <p:cNvSpPr txBox="1"/>
          <p:nvPr/>
        </p:nvSpPr>
        <p:spPr>
          <a:xfrm>
            <a:off x="257888" y="1042988"/>
            <a:ext cx="5826279" cy="461665"/>
          </a:xfrm>
          <a:prstGeom prst="rect">
            <a:avLst/>
          </a:prstGeom>
          <a:noFill/>
        </p:spPr>
        <p:txBody>
          <a:bodyPr wrap="square" rtlCol="0">
            <a:spAutoFit/>
          </a:bodyPr>
          <a:lstStyle/>
          <a:p>
            <a:r>
              <a:rPr lang="en-US" altLang="zh-CN" dirty="0"/>
              <a:t>Handshake--KEY Exchange</a:t>
            </a:r>
            <a:r>
              <a:rPr lang="zh-CN" altLang="en-US" dirty="0"/>
              <a:t>阶段</a:t>
            </a:r>
            <a:endParaRPr lang="zh-CN" altLang="en-US" b="1" dirty="0"/>
          </a:p>
        </p:txBody>
      </p:sp>
      <p:sp>
        <p:nvSpPr>
          <p:cNvPr id="2" name="灯片编号占位符 1"/>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Handshake– Server Parameter</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 用于建立其他握手参数，如客户端是否需要被鉴别，应用层协议支持等；</a:t>
            </a:r>
            <a:endParaRPr lang="zh-CN" altLang="en-US" dirty="0"/>
          </a:p>
          <a:p>
            <a:r>
              <a:rPr lang="zh-CN" altLang="en-US" dirty="0"/>
              <a:t> </a:t>
            </a:r>
            <a:r>
              <a:rPr lang="en-US" altLang="zh-CN" dirty="0" err="1"/>
              <a:t>EncryptedExtensions</a:t>
            </a:r>
            <a:r>
              <a:rPr lang="en-US" altLang="zh-CN" dirty="0"/>
              <a:t>  </a:t>
            </a:r>
            <a:endParaRPr lang="en-US" altLang="zh-CN" dirty="0"/>
          </a:p>
          <a:p>
            <a:pPr lvl="1"/>
            <a:r>
              <a:rPr lang="zh-CN" altLang="en-US" dirty="0"/>
              <a:t>对</a:t>
            </a:r>
            <a:r>
              <a:rPr lang="en-US" altLang="zh-CN" dirty="0" err="1"/>
              <a:t>ClientHello</a:t>
            </a:r>
            <a:r>
              <a:rPr lang="zh-CN" altLang="en-US" dirty="0"/>
              <a:t>中扩展的响应，这些扩展不参与确定密钥协商参数；</a:t>
            </a:r>
            <a:endParaRPr lang="zh-CN" altLang="en-US" dirty="0"/>
          </a:p>
          <a:p>
            <a:pPr lvl="1"/>
            <a:r>
              <a:rPr lang="zh-CN" altLang="en-US" dirty="0"/>
              <a:t>该消息在握手中必须被发送且必须位于</a:t>
            </a:r>
            <a:r>
              <a:rPr lang="en-US" altLang="zh-CN" dirty="0" err="1"/>
              <a:t>ServerHello</a:t>
            </a:r>
            <a:r>
              <a:rPr lang="zh-CN" altLang="en-US" dirty="0"/>
              <a:t>之后；</a:t>
            </a:r>
            <a:endParaRPr lang="zh-CN" altLang="en-US" dirty="0"/>
          </a:p>
          <a:p>
            <a:pPr lvl="1"/>
            <a:r>
              <a:rPr lang="zh-CN" altLang="en-US" dirty="0"/>
              <a:t>该消息是第一条被</a:t>
            </a:r>
            <a:r>
              <a:rPr lang="en-US" altLang="zh-CN" dirty="0" err="1"/>
              <a:t>server_handshake_traffic_secret</a:t>
            </a:r>
            <a:r>
              <a:rPr lang="zh-CN" altLang="en-US" dirty="0"/>
              <a:t>密钥保护的消息；</a:t>
            </a:r>
            <a:endParaRPr lang="zh-CN" altLang="en-US" dirty="0"/>
          </a:p>
          <a:p>
            <a:r>
              <a:rPr lang="zh-CN" altLang="en-US" dirty="0"/>
              <a:t> </a:t>
            </a:r>
            <a:r>
              <a:rPr lang="en-US" altLang="zh-CN" dirty="0" err="1"/>
              <a:t>CertificateRequest</a:t>
            </a:r>
            <a:r>
              <a:rPr lang="en-US" altLang="zh-CN" dirty="0"/>
              <a:t>*</a:t>
            </a:r>
            <a:endParaRPr lang="en-US" altLang="zh-CN" dirty="0"/>
          </a:p>
          <a:p>
            <a:pPr lvl="1"/>
            <a:r>
              <a:rPr lang="zh-CN" altLang="en-US" dirty="0"/>
              <a:t>如果需要进行基于证书的客户端鉴别，该消息被发送，否则忽略不发。</a:t>
            </a:r>
            <a:endParaRPr lang="zh-CN" altLang="en-US" dirty="0"/>
          </a:p>
          <a:p>
            <a:pPr lvl="1"/>
            <a:r>
              <a:rPr lang="zh-CN" altLang="en-US" dirty="0"/>
              <a:t>如果该消息要发送，必须位于</a:t>
            </a:r>
            <a:r>
              <a:rPr lang="en-US" altLang="zh-CN" dirty="0" err="1"/>
              <a:t>EncryptedExtensions</a:t>
            </a:r>
            <a:r>
              <a:rPr lang="zh-CN" altLang="en-US" dirty="0"/>
              <a:t>之后</a:t>
            </a:r>
            <a:endParaRPr lang="zh-CN" altLang="en-US" dirty="0"/>
          </a:p>
          <a:p>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Handshake–Authentication</a:t>
            </a:r>
            <a:endParaRPr lang="zh-CN" altLang="en-US" dirty="0"/>
          </a:p>
        </p:txBody>
      </p:sp>
      <p:sp>
        <p:nvSpPr>
          <p:cNvPr id="3" name="内容占位符 2"/>
          <p:cNvSpPr>
            <a:spLocks noGrp="1"/>
          </p:cNvSpPr>
          <p:nvPr>
            <p:ph idx="1"/>
          </p:nvPr>
        </p:nvSpPr>
        <p:spPr/>
        <p:txBody>
          <a:bodyPr>
            <a:normAutofit/>
          </a:bodyPr>
          <a:lstStyle/>
          <a:p>
            <a:r>
              <a:rPr lang="en-US" altLang="zh-CN" dirty="0"/>
              <a:t>Certificate * </a:t>
            </a:r>
            <a:r>
              <a:rPr lang="zh-CN" altLang="en-US" dirty="0"/>
              <a:t>、</a:t>
            </a:r>
            <a:r>
              <a:rPr lang="en-US" altLang="zh-CN" dirty="0" err="1"/>
              <a:t>CertificateVerify</a:t>
            </a:r>
            <a:r>
              <a:rPr lang="en-US" altLang="zh-CN" dirty="0"/>
              <a:t>*</a:t>
            </a:r>
            <a:r>
              <a:rPr lang="zh-CN" altLang="en-US" dirty="0"/>
              <a:t>、</a:t>
            </a:r>
            <a:r>
              <a:rPr lang="en-US" altLang="zh-CN" dirty="0"/>
              <a:t>Finished </a:t>
            </a:r>
            <a:endParaRPr lang="en-US" altLang="zh-CN" dirty="0"/>
          </a:p>
          <a:p>
            <a:pPr lvl="1"/>
            <a:r>
              <a:rPr lang="zh-CN" altLang="en-US" dirty="0"/>
              <a:t>基于</a:t>
            </a:r>
            <a:r>
              <a:rPr lang="en-US" altLang="zh-CN" dirty="0"/>
              <a:t>certificate</a:t>
            </a:r>
            <a:r>
              <a:rPr lang="zh-CN" altLang="en-US" dirty="0"/>
              <a:t>进行鉴别时，</a:t>
            </a:r>
            <a:r>
              <a:rPr lang="en-US" altLang="zh-CN" dirty="0"/>
              <a:t>Client</a:t>
            </a:r>
            <a:r>
              <a:rPr lang="zh-CN" altLang="en-US" dirty="0"/>
              <a:t>和</a:t>
            </a:r>
            <a:r>
              <a:rPr lang="en-US" altLang="zh-CN" dirty="0"/>
              <a:t>server </a:t>
            </a:r>
            <a:r>
              <a:rPr lang="zh-CN" altLang="en-US" dirty="0"/>
              <a:t>使用相同的一套消息流（</a:t>
            </a:r>
            <a:r>
              <a:rPr lang="en-US" altLang="zh-CN" dirty="0" err="1"/>
              <a:t>cert+certVerify</a:t>
            </a:r>
            <a:r>
              <a:rPr lang="zh-CN" altLang="en-US" dirty="0"/>
              <a:t>）；</a:t>
            </a:r>
            <a:endParaRPr lang="zh-CN" altLang="en-US" dirty="0"/>
          </a:p>
          <a:p>
            <a:pPr lvl="1"/>
            <a:r>
              <a:rPr lang="zh-CN" altLang="en-US" dirty="0"/>
              <a:t>基于</a:t>
            </a:r>
            <a:r>
              <a:rPr lang="en-US" altLang="zh-CN" dirty="0"/>
              <a:t>PSK</a:t>
            </a:r>
            <a:r>
              <a:rPr lang="zh-CN" altLang="en-US" dirty="0"/>
              <a:t>进行鉴别时，不需要发送（</a:t>
            </a:r>
            <a:r>
              <a:rPr lang="en-US" altLang="zh-CN" dirty="0" err="1"/>
              <a:t>cert+certVerify</a:t>
            </a:r>
            <a:r>
              <a:rPr lang="zh-CN" altLang="en-US" dirty="0"/>
              <a:t>）消息；</a:t>
            </a:r>
            <a:endParaRPr lang="zh-CN" altLang="en-US" dirty="0"/>
          </a:p>
          <a:p>
            <a:r>
              <a:rPr lang="zh-CN" altLang="en-US" dirty="0"/>
              <a:t> 鉴别</a:t>
            </a:r>
            <a:r>
              <a:rPr lang="en-US" altLang="zh-CN" dirty="0"/>
              <a:t>server</a:t>
            </a:r>
            <a:r>
              <a:rPr lang="zh-CN" altLang="en-US" dirty="0"/>
              <a:t>的身份（</a:t>
            </a:r>
            <a:r>
              <a:rPr lang="en-US" altLang="zh-CN" dirty="0"/>
              <a:t>client</a:t>
            </a:r>
            <a:r>
              <a:rPr lang="zh-CN" altLang="en-US" dirty="0"/>
              <a:t>，可选）；</a:t>
            </a:r>
            <a:endParaRPr lang="zh-CN" altLang="en-US" dirty="0"/>
          </a:p>
          <a:p>
            <a:r>
              <a:rPr lang="zh-CN" altLang="en-US" dirty="0"/>
              <a:t> 提供密钥确认和握手完整性；</a:t>
            </a:r>
            <a:endParaRPr lang="zh-CN" altLang="en-US" dirty="0"/>
          </a:p>
          <a:p>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graphicFrame>
        <p:nvGraphicFramePr>
          <p:cNvPr id="5" name="表格 6"/>
          <p:cNvGraphicFramePr>
            <a:graphicFrameLocks noGrp="1"/>
          </p:cNvGraphicFramePr>
          <p:nvPr/>
        </p:nvGraphicFramePr>
        <p:xfrm>
          <a:off x="6660232" y="723045"/>
          <a:ext cx="2164472" cy="873108"/>
        </p:xfrm>
        <a:graphic>
          <a:graphicData uri="http://schemas.openxmlformats.org/drawingml/2006/table">
            <a:tbl>
              <a:tblPr firstRow="1" bandRow="1">
                <a:tableStyleId>{5C22544A-7EE6-4342-B048-85BDC9FD1C3A}</a:tableStyleId>
              </a:tblPr>
              <a:tblGrid>
                <a:gridCol w="2164472"/>
              </a:tblGrid>
              <a:tr h="291036">
                <a:tc>
                  <a:txBody>
                    <a:bodyPr/>
                    <a:lstStyle/>
                    <a:p>
                      <a:pPr algn="l"/>
                      <a:r>
                        <a:rPr lang="en-US" altLang="zh-CN" sz="1400" dirty="0"/>
                        <a:t>TLS </a:t>
                      </a:r>
                      <a:r>
                        <a:rPr lang="zh-CN" altLang="en-US" sz="1400" dirty="0"/>
                        <a:t>支持的鉴别方式</a:t>
                      </a:r>
                      <a:endParaRPr lang="zh-CN" altLang="en-US" sz="1400" dirty="0"/>
                    </a:p>
                  </a:txBody>
                  <a:tcPr marL="68580" marR="68580" marT="34290" marB="34290"/>
                </a:tc>
              </a:tr>
              <a:tr h="291036">
                <a:tc>
                  <a:txBody>
                    <a:bodyPr/>
                    <a:lstStyle/>
                    <a:p>
                      <a:pPr algn="l"/>
                      <a:r>
                        <a:rPr lang="en-US" altLang="zh-CN" sz="1400" dirty="0"/>
                        <a:t>Certificate-based</a:t>
                      </a:r>
                      <a:endParaRPr lang="zh-CN" altLang="en-US" sz="1400" dirty="0"/>
                    </a:p>
                  </a:txBody>
                  <a:tcPr marL="68580" marR="68580" marT="34290" marB="34290"/>
                </a:tc>
              </a:tr>
              <a:tr h="291036">
                <a:tc>
                  <a:txBody>
                    <a:bodyPr/>
                    <a:lstStyle/>
                    <a:p>
                      <a:pPr algn="l"/>
                      <a:r>
                        <a:rPr lang="en-US" altLang="zh-CN" sz="1400" dirty="0"/>
                        <a:t>PSK-based</a:t>
                      </a:r>
                      <a:endParaRPr lang="zh-CN" altLang="en-US" sz="1400" dirty="0"/>
                    </a:p>
                  </a:txBody>
                  <a:tcPr marL="68580" marR="68580" marT="34290" marB="34290"/>
                </a:tc>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Handshake–Authentication</a:t>
            </a:r>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graphicFrame>
        <p:nvGraphicFramePr>
          <p:cNvPr id="5" name="表格 4"/>
          <p:cNvGraphicFramePr>
            <a:graphicFrameLocks noGrp="1"/>
          </p:cNvGraphicFramePr>
          <p:nvPr/>
        </p:nvGraphicFramePr>
        <p:xfrm>
          <a:off x="713716" y="2252576"/>
          <a:ext cx="7678041" cy="3724891"/>
        </p:xfrm>
        <a:graphic>
          <a:graphicData uri="http://schemas.openxmlformats.org/drawingml/2006/table">
            <a:tbl>
              <a:tblPr firstRow="1" bandRow="1">
                <a:tableStyleId>{5C22544A-7EE6-4342-B048-85BDC9FD1C3A}</a:tableStyleId>
              </a:tblPr>
              <a:tblGrid>
                <a:gridCol w="1751356"/>
                <a:gridCol w="3367338"/>
                <a:gridCol w="2559347"/>
              </a:tblGrid>
              <a:tr h="328928">
                <a:tc>
                  <a:txBody>
                    <a:bodyPr/>
                    <a:lstStyle/>
                    <a:p>
                      <a:pPr algn="ctr"/>
                      <a:r>
                        <a:rPr lang="zh-CN" altLang="en-US" sz="1600" dirty="0"/>
                        <a:t>鉴别消息类型</a:t>
                      </a:r>
                      <a:endParaRPr lang="zh-CN" altLang="en-US" sz="1600" dirty="0"/>
                    </a:p>
                  </a:txBody>
                  <a:tcPr marL="68580" marR="68580" marT="34290" marB="34290" anchor="ctr"/>
                </a:tc>
                <a:tc>
                  <a:txBody>
                    <a:bodyPr/>
                    <a:lstStyle/>
                    <a:p>
                      <a:pPr algn="ctr"/>
                      <a:r>
                        <a:rPr lang="zh-CN" altLang="en-US" sz="1600" dirty="0"/>
                        <a:t>主要内容</a:t>
                      </a:r>
                      <a:endParaRPr lang="zh-CN" altLang="en-US" sz="1600" dirty="0"/>
                    </a:p>
                  </a:txBody>
                  <a:tcPr marL="68580" marR="68580" marT="34290" marB="34290" anchor="ctr"/>
                </a:tc>
                <a:tc>
                  <a:txBody>
                    <a:bodyPr/>
                    <a:lstStyle/>
                    <a:p>
                      <a:pPr algn="ctr"/>
                      <a:r>
                        <a:rPr lang="zh-CN" altLang="en-US" sz="1600" dirty="0"/>
                        <a:t>说明</a:t>
                      </a:r>
                      <a:endParaRPr lang="zh-CN" altLang="en-US" sz="1600" dirty="0"/>
                    </a:p>
                  </a:txBody>
                  <a:tcPr marL="68580" marR="68580" marT="34290" marB="34290"/>
                </a:tc>
              </a:tr>
              <a:tr h="1324603">
                <a:tc>
                  <a:txBody>
                    <a:bodyPr/>
                    <a:lstStyle/>
                    <a:p>
                      <a:pPr algn="ctr"/>
                      <a:r>
                        <a:rPr lang="en-US" altLang="zh-CN" sz="1600" dirty="0"/>
                        <a:t>Certificate</a:t>
                      </a:r>
                      <a:endParaRPr lang="zh-CN" altLang="en-US" sz="1600" dirty="0"/>
                    </a:p>
                  </a:txBody>
                  <a:tcPr marL="68580" marR="68580" marT="34290" marB="34290" anchor="ctr"/>
                </a:tc>
                <a:tc>
                  <a:txBody>
                    <a:bodyPr/>
                    <a:lstStyle/>
                    <a:p>
                      <a:pPr algn="l"/>
                      <a:r>
                        <a:rPr lang="zh-CN" altLang="en-US" sz="1600" dirty="0"/>
                        <a:t>终端证书以及每个证书的扩展项；</a:t>
                      </a:r>
                      <a:endParaRPr lang="en-US" altLang="zh-CN" sz="1600" dirty="0"/>
                    </a:p>
                    <a:p>
                      <a:pPr algn="l"/>
                      <a:r>
                        <a:rPr lang="zh-CN" altLang="en-US" sz="1600" b="0" i="0" kern="1200" dirty="0">
                          <a:solidFill>
                            <a:schemeClr val="dk1"/>
                          </a:solidFill>
                          <a:effectLst/>
                          <a:latin typeface="+mn-lt"/>
                          <a:ea typeface="+mn-ea"/>
                          <a:cs typeface="+mn-cs"/>
                        </a:rPr>
                        <a:t>证书的公钥必须与来自</a:t>
                      </a:r>
                      <a:r>
                        <a:rPr lang="en-US" altLang="zh-CN" sz="1600" b="0" i="0" kern="1200" dirty="0">
                          <a:solidFill>
                            <a:schemeClr val="dk1"/>
                          </a:solidFill>
                          <a:effectLst/>
                          <a:latin typeface="+mn-lt"/>
                          <a:ea typeface="+mn-ea"/>
                          <a:cs typeface="+mn-cs"/>
                        </a:rPr>
                        <a:t>client</a:t>
                      </a:r>
                      <a:r>
                        <a:rPr lang="zh-CN" altLang="en-US" sz="1600" b="0" i="0" kern="1200" dirty="0">
                          <a:solidFill>
                            <a:schemeClr val="dk1"/>
                          </a:solidFill>
                          <a:effectLst/>
                          <a:latin typeface="+mn-lt"/>
                          <a:ea typeface="+mn-ea"/>
                          <a:cs typeface="+mn-cs"/>
                        </a:rPr>
                        <a:t>的“</a:t>
                      </a:r>
                      <a:r>
                        <a:rPr lang="en-US" altLang="zh-CN" sz="1600" b="0" i="0" kern="1200" dirty="0" err="1">
                          <a:solidFill>
                            <a:schemeClr val="dk1"/>
                          </a:solidFill>
                          <a:effectLst/>
                          <a:latin typeface="+mn-lt"/>
                          <a:ea typeface="+mn-ea"/>
                          <a:cs typeface="+mn-cs"/>
                        </a:rPr>
                        <a:t>signature_algorithms</a:t>
                      </a:r>
                      <a:r>
                        <a:rPr lang="en-US" altLang="zh-CN" sz="1600" b="0" i="0" kern="1200" dirty="0">
                          <a:solidFill>
                            <a:schemeClr val="dk1"/>
                          </a:solidFill>
                          <a:effectLst/>
                          <a:latin typeface="+mn-lt"/>
                          <a:ea typeface="+mn-ea"/>
                          <a:cs typeface="+mn-cs"/>
                        </a:rPr>
                        <a:t>”</a:t>
                      </a:r>
                      <a:r>
                        <a:rPr lang="zh-CN" altLang="en-US" sz="1600" b="0" i="0" kern="1200" dirty="0">
                          <a:solidFill>
                            <a:schemeClr val="dk1"/>
                          </a:solidFill>
                          <a:effectLst/>
                          <a:latin typeface="+mn-lt"/>
                          <a:ea typeface="+mn-ea"/>
                          <a:cs typeface="+mn-cs"/>
                        </a:rPr>
                        <a:t>扩展中的算法兼容</a:t>
                      </a:r>
                      <a:endParaRPr lang="zh-CN" altLang="en-US" sz="1600" dirty="0"/>
                    </a:p>
                  </a:txBody>
                  <a:tcPr marL="68580" marR="68580" marT="34290" marB="34290" anchor="ctr"/>
                </a:tc>
                <a:tc rowSpan="2">
                  <a:txBody>
                    <a:bodyPr/>
                    <a:lstStyle/>
                    <a:p>
                      <a:pPr algn="l"/>
                      <a:r>
                        <a:rPr lang="zh-CN" altLang="en-US" sz="1600" dirty="0"/>
                        <a:t>（</a:t>
                      </a:r>
                      <a:r>
                        <a:rPr lang="en-US" altLang="zh-CN" sz="1600" dirty="0"/>
                        <a:t>1</a:t>
                      </a:r>
                      <a:r>
                        <a:rPr lang="zh-CN" altLang="en-US" sz="1600" dirty="0"/>
                        <a:t>）当不使用证书鉴别时，该消息会被</a:t>
                      </a:r>
                      <a:r>
                        <a:rPr lang="en-US" altLang="zh-CN" sz="1600" dirty="0"/>
                        <a:t>server</a:t>
                      </a:r>
                      <a:r>
                        <a:rPr lang="zh-CN" altLang="en-US" sz="1600" dirty="0"/>
                        <a:t>忽略；</a:t>
                      </a:r>
                      <a:endParaRPr lang="en-US" altLang="zh-CN" sz="1600" dirty="0"/>
                    </a:p>
                    <a:p>
                      <a:pPr algn="l"/>
                      <a:r>
                        <a:rPr lang="zh-CN" altLang="en-US" sz="1600" dirty="0"/>
                        <a:t>（</a:t>
                      </a:r>
                      <a:r>
                        <a:rPr lang="en-US" altLang="zh-CN" sz="1600" dirty="0"/>
                        <a:t>2</a:t>
                      </a:r>
                      <a:r>
                        <a:rPr lang="zh-CN" altLang="en-US" sz="1600" dirty="0"/>
                        <a:t>）当使用</a:t>
                      </a:r>
                      <a:r>
                        <a:rPr lang="en-US" altLang="zh-CN" sz="1600" b="0" i="0" kern="1200" dirty="0">
                          <a:solidFill>
                            <a:schemeClr val="dk1"/>
                          </a:solidFill>
                          <a:effectLst/>
                          <a:latin typeface="+mn-lt"/>
                          <a:ea typeface="+mn-ea"/>
                          <a:cs typeface="+mn-cs"/>
                        </a:rPr>
                        <a:t>raw public keys or the cached information extension</a:t>
                      </a:r>
                      <a:r>
                        <a:rPr lang="en-US" altLang="zh-CN" sz="1600" dirty="0"/>
                        <a:t> </a:t>
                      </a:r>
                      <a:r>
                        <a:rPr lang="zh-CN" altLang="en-US" sz="1600" dirty="0"/>
                        <a:t>时，</a:t>
                      </a:r>
                      <a:r>
                        <a:rPr lang="en-US" altLang="zh-CN" sz="1600" dirty="0"/>
                        <a:t>certificate</a:t>
                      </a:r>
                      <a:r>
                        <a:rPr lang="zh-CN" altLang="en-US" sz="1600" dirty="0"/>
                        <a:t>消息中不会包含证书，而是一些与</a:t>
                      </a:r>
                      <a:r>
                        <a:rPr lang="en-US" altLang="zh-CN" sz="1600" dirty="0"/>
                        <a:t>server</a:t>
                      </a:r>
                      <a:r>
                        <a:rPr lang="zh-CN" altLang="en-US" sz="1600" dirty="0"/>
                        <a:t>的长期密钥相关的数据。</a:t>
                      </a:r>
                      <a:br>
                        <a:rPr lang="en-US" altLang="zh-CN" sz="1600" dirty="0"/>
                      </a:br>
                      <a:endParaRPr lang="zh-CN" altLang="en-US" sz="1600" dirty="0"/>
                    </a:p>
                  </a:txBody>
                  <a:tcPr marL="68580" marR="68580" marT="34290" marB="34290"/>
                </a:tc>
              </a:tr>
              <a:tr h="995675">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dirty="0" err="1"/>
                        <a:t>CertificateVerify</a:t>
                      </a:r>
                      <a:endParaRPr lang="zh-CN" altLang="en-US" sz="1600" dirty="0"/>
                    </a:p>
                  </a:txBody>
                  <a:tcPr marL="68580" marR="68580" marT="34290" marB="34290" anchor="ctr"/>
                </a:tc>
                <a:tc>
                  <a:txBody>
                    <a:bodyPr/>
                    <a:lstStyle/>
                    <a:p>
                      <a:pPr algn="l"/>
                      <a:r>
                        <a:rPr lang="zh-CN" altLang="en-US" sz="1600" dirty="0"/>
                        <a:t>使用</a:t>
                      </a:r>
                      <a:r>
                        <a:rPr lang="en-US" altLang="zh-CN" sz="1600" dirty="0"/>
                        <a:t>server</a:t>
                      </a:r>
                      <a:r>
                        <a:rPr lang="zh-CN" altLang="en-US" sz="1600" dirty="0"/>
                        <a:t>私钥对到目前为止的所有握手消息的签名</a:t>
                      </a:r>
                      <a:endParaRPr lang="zh-CN" altLang="en-US" sz="1600" dirty="0"/>
                    </a:p>
                  </a:txBody>
                  <a:tcPr marL="68580" marR="68580" marT="34290" marB="34290" anchor="ctr"/>
                </a:tc>
                <a:tc vMerge="1">
                  <a:tcPr/>
                </a:tc>
              </a:tr>
              <a:tr h="1075685">
                <a:tc>
                  <a:txBody>
                    <a:bodyPr/>
                    <a:lstStyle/>
                    <a:p>
                      <a:pPr algn="ctr"/>
                      <a:r>
                        <a:rPr lang="en-US" altLang="zh-CN" sz="1600" dirty="0"/>
                        <a:t>Finished</a:t>
                      </a:r>
                      <a:endParaRPr lang="zh-CN" altLang="en-US" sz="1600" dirty="0"/>
                    </a:p>
                  </a:txBody>
                  <a:tcPr marL="68580" marR="68580" marT="34290" marB="34290" anchor="ctr"/>
                </a:tc>
                <a:tc>
                  <a:txBody>
                    <a:bodyPr/>
                    <a:lstStyle/>
                    <a:p>
                      <a:pPr algn="l"/>
                      <a:r>
                        <a:rPr lang="zh-CN" altLang="en-US" sz="1600" dirty="0"/>
                        <a:t>对所有握手消息的</a:t>
                      </a:r>
                      <a:r>
                        <a:rPr lang="en-US" altLang="zh-CN" sz="1600" dirty="0"/>
                        <a:t>MAC</a:t>
                      </a:r>
                      <a:r>
                        <a:rPr lang="zh-CN" altLang="en-US" sz="1600" dirty="0"/>
                        <a:t>值</a:t>
                      </a:r>
                      <a:endParaRPr lang="zh-CN" altLang="en-US" sz="1600" dirty="0"/>
                    </a:p>
                  </a:txBody>
                  <a:tcPr marL="68580" marR="68580" marT="34290" marB="34290" anchor="ctr"/>
                </a:tc>
                <a:tc>
                  <a:txBody>
                    <a:bodyPr/>
                    <a:lstStyle/>
                    <a:p>
                      <a:pPr algn="l"/>
                      <a:r>
                        <a:rPr lang="zh-CN" altLang="en-US" sz="1600" b="0" i="0" kern="1200" dirty="0">
                          <a:solidFill>
                            <a:schemeClr val="dk1"/>
                          </a:solidFill>
                          <a:effectLst/>
                          <a:latin typeface="+mn-lt"/>
                          <a:ea typeface="+mn-ea"/>
                          <a:cs typeface="+mn-cs"/>
                        </a:rPr>
                        <a:t>此消息提供密钥确认，将端点的身份绑定到交换的密钥上，并且在</a:t>
                      </a:r>
                      <a:r>
                        <a:rPr lang="en-US" altLang="zh-CN" sz="1600" b="0" i="0" kern="1200" dirty="0">
                          <a:solidFill>
                            <a:schemeClr val="dk1"/>
                          </a:solidFill>
                          <a:effectLst/>
                          <a:latin typeface="+mn-lt"/>
                          <a:ea typeface="+mn-ea"/>
                          <a:cs typeface="+mn-cs"/>
                        </a:rPr>
                        <a:t>PSK</a:t>
                      </a:r>
                      <a:r>
                        <a:rPr lang="zh-CN" altLang="en-US" sz="1600" b="0" i="0" kern="1200" dirty="0">
                          <a:solidFill>
                            <a:schemeClr val="dk1"/>
                          </a:solidFill>
                          <a:effectLst/>
                          <a:latin typeface="+mn-lt"/>
                          <a:ea typeface="+mn-ea"/>
                          <a:cs typeface="+mn-cs"/>
                        </a:rPr>
                        <a:t>模式下还用来鉴别握手消息</a:t>
                      </a:r>
                      <a:endParaRPr lang="zh-CN" altLang="en-US" sz="1600" dirty="0"/>
                    </a:p>
                  </a:txBody>
                  <a:tcPr marL="68580" marR="68580" marT="34290" marB="34290"/>
                </a:tc>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a:t>
            </a:r>
            <a:r>
              <a:rPr lang="en-US" altLang="zh-CN" dirty="0"/>
              <a:t>SSL/TLS</a:t>
            </a:r>
            <a:r>
              <a:rPr lang="zh-CN" altLang="en-US" dirty="0"/>
              <a:t>协议</a:t>
            </a:r>
            <a:endParaRPr lang="zh-CN" altLang="en-US" dirty="0"/>
          </a:p>
        </p:txBody>
      </p:sp>
      <p:sp>
        <p:nvSpPr>
          <p:cNvPr id="3" name="内容占位符 2"/>
          <p:cNvSpPr>
            <a:spLocks noGrp="1"/>
          </p:cNvSpPr>
          <p:nvPr>
            <p:ph idx="1"/>
          </p:nvPr>
        </p:nvSpPr>
        <p:spPr/>
        <p:txBody>
          <a:bodyPr/>
          <a:lstStyle/>
          <a:p>
            <a:r>
              <a:rPr lang="zh-CN" altLang="en-US" dirty="0"/>
              <a:t>在应用中的重要问题，正确地验证数字证书</a:t>
            </a:r>
            <a:endParaRPr lang="en-US" altLang="zh-CN" dirty="0"/>
          </a:p>
          <a:p>
            <a:pPr lvl="1"/>
            <a:r>
              <a:rPr lang="en-US" altLang="zh-CN" dirty="0"/>
              <a:t>The most dangerous code in the world: validating SSL certificates in non-browser software</a:t>
            </a:r>
            <a:endParaRPr lang="en-US" altLang="zh-CN" dirty="0"/>
          </a:p>
          <a:p>
            <a:pPr lvl="1"/>
            <a:r>
              <a:rPr lang="en-US" dirty="0"/>
              <a:t>Why eve and </a:t>
            </a:r>
            <a:r>
              <a:rPr lang="en-US" dirty="0" err="1"/>
              <a:t>mallory</a:t>
            </a:r>
            <a:r>
              <a:rPr lang="en-US" dirty="0"/>
              <a:t> love android: an analysis of android SSL (in)security</a:t>
            </a:r>
            <a:endParaRPr lang="en-US" dirty="0"/>
          </a:p>
          <a:p>
            <a:r>
              <a:rPr lang="zh-CN" altLang="en-US" dirty="0"/>
              <a:t>推荐阅读</a:t>
            </a:r>
            <a:endParaRPr lang="en-US" altLang="zh-CN" dirty="0"/>
          </a:p>
          <a:p>
            <a:r>
              <a:rPr lang="zh-CN" altLang="en-US" dirty="0"/>
              <a:t>非常重要</a:t>
            </a:r>
            <a:endParaRPr 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TLS</a:t>
            </a:r>
            <a:r>
              <a:rPr lang="zh-CN" altLang="en-US" dirty="0"/>
              <a:t>协议架构</a:t>
            </a:r>
            <a:endParaRPr lang="zh-CN" altLang="en-US" dirty="0"/>
          </a:p>
        </p:txBody>
      </p:sp>
      <p:sp>
        <p:nvSpPr>
          <p:cNvPr id="3" name="内容占位符 2"/>
          <p:cNvSpPr>
            <a:spLocks noGrp="1"/>
          </p:cNvSpPr>
          <p:nvPr>
            <p:ph idx="1"/>
          </p:nvPr>
        </p:nvSpPr>
        <p:spPr>
          <a:xfrm>
            <a:off x="822959" y="1845734"/>
            <a:ext cx="7543801" cy="4391578"/>
          </a:xfrm>
        </p:spPr>
        <p:txBody>
          <a:bodyPr>
            <a:normAutofit fontScale="92500" lnSpcReduction="10000"/>
          </a:bodyPr>
          <a:lstStyle/>
          <a:p>
            <a:r>
              <a:rPr lang="en-US" altLang="zh-CN" dirty="0"/>
              <a:t>Change Cipher Spec Protocol</a:t>
            </a:r>
            <a:endParaRPr lang="en-US" altLang="zh-CN" dirty="0"/>
          </a:p>
          <a:p>
            <a:pPr lvl="1"/>
            <a:r>
              <a:rPr lang="en-US" altLang="zh-CN" dirty="0"/>
              <a:t>is sent by both the client and the server to notify the receiving party that subsequent records will be protected under the newly negotiated </a:t>
            </a:r>
            <a:r>
              <a:rPr lang="en-US" altLang="zh-CN" dirty="0" err="1"/>
              <a:t>CipherSpec</a:t>
            </a:r>
            <a:r>
              <a:rPr lang="en-US" altLang="zh-CN" dirty="0"/>
              <a:t> and keys.</a:t>
            </a:r>
            <a:endParaRPr lang="en-US" altLang="zh-CN" dirty="0"/>
          </a:p>
          <a:p>
            <a:pPr lvl="1"/>
            <a:endParaRPr lang="en-US" altLang="zh-CN" dirty="0"/>
          </a:p>
          <a:p>
            <a:pPr lvl="1"/>
            <a:endParaRPr lang="en-US" altLang="zh-CN" dirty="0"/>
          </a:p>
          <a:p>
            <a:pPr lvl="1"/>
            <a:endParaRPr lang="en-US" altLang="zh-CN" dirty="0"/>
          </a:p>
          <a:p>
            <a:r>
              <a:rPr lang="en-US" altLang="zh-CN" dirty="0"/>
              <a:t>Application Data Protocol</a:t>
            </a:r>
            <a:endParaRPr lang="en-US" altLang="zh-CN" dirty="0"/>
          </a:p>
          <a:p>
            <a:pPr lvl="1"/>
            <a:r>
              <a:rPr lang="en-US" altLang="zh-CN" dirty="0"/>
              <a:t>Application data messages are carried by the record layer and are fragmented, encrypted based on the current connection state</a:t>
            </a:r>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
        <p:nvSpPr>
          <p:cNvPr id="5" name="矩形 4"/>
          <p:cNvSpPr/>
          <p:nvPr/>
        </p:nvSpPr>
        <p:spPr>
          <a:xfrm>
            <a:off x="971600" y="3408308"/>
            <a:ext cx="7200800" cy="923330"/>
          </a:xfrm>
          <a:prstGeom prst="rect">
            <a:avLst/>
          </a:prstGeom>
          <a:ln>
            <a:solidFill>
              <a:schemeClr val="bg1">
                <a:lumMod val="65000"/>
              </a:schemeClr>
            </a:solidFill>
          </a:ln>
        </p:spPr>
        <p:txBody>
          <a:bodyPr wrap="square">
            <a:spAutoFit/>
          </a:bodyPr>
          <a:lstStyle/>
          <a:p>
            <a:r>
              <a:rPr lang="en-US" altLang="zh-CN" sz="1800" dirty="0">
                <a:latin typeface="Courier"/>
              </a:rPr>
              <a:t>struct {</a:t>
            </a:r>
            <a:endParaRPr lang="en-US" altLang="zh-CN" sz="1800" dirty="0">
              <a:latin typeface="Courier"/>
            </a:endParaRPr>
          </a:p>
          <a:p>
            <a:r>
              <a:rPr lang="en-US" altLang="zh-CN" sz="1800" dirty="0">
                <a:latin typeface="Courier"/>
              </a:rPr>
              <a:t>	</a:t>
            </a:r>
            <a:r>
              <a:rPr lang="en-US" altLang="zh-CN" sz="1800" dirty="0" err="1">
                <a:latin typeface="Courier"/>
              </a:rPr>
              <a:t>enum</a:t>
            </a:r>
            <a:r>
              <a:rPr lang="en-US" altLang="zh-CN" sz="1800" dirty="0">
                <a:latin typeface="Courier"/>
              </a:rPr>
              <a:t> { </a:t>
            </a:r>
            <a:r>
              <a:rPr lang="en-US" altLang="zh-CN" sz="1800" dirty="0" err="1">
                <a:latin typeface="Courier"/>
              </a:rPr>
              <a:t>change_cipher_spec</a:t>
            </a:r>
            <a:r>
              <a:rPr lang="en-US" altLang="zh-CN" sz="1800" dirty="0">
                <a:latin typeface="Courier"/>
              </a:rPr>
              <a:t>(1), (255) } type;</a:t>
            </a:r>
            <a:endParaRPr lang="en-US" altLang="zh-CN" sz="1800" dirty="0">
              <a:latin typeface="Courier"/>
            </a:endParaRPr>
          </a:p>
          <a:p>
            <a:r>
              <a:rPr lang="en-US" altLang="zh-CN" sz="1800" dirty="0">
                <a:latin typeface="Courier"/>
              </a:rPr>
              <a:t>} </a:t>
            </a:r>
            <a:r>
              <a:rPr lang="en-US" altLang="zh-CN" sz="1800" dirty="0" err="1">
                <a:latin typeface="Courier"/>
              </a:rPr>
              <a:t>ChangeCipherSpec</a:t>
            </a:r>
            <a:r>
              <a:rPr lang="en-US" altLang="zh-CN" sz="1800" dirty="0">
                <a:latin typeface="Courier"/>
              </a:rPr>
              <a:t>;</a:t>
            </a:r>
            <a:endParaRPr lang="zh-CN" altLang="en-US" sz="1800" dirty="0"/>
          </a:p>
        </p:txBody>
      </p:sp>
      <p:grpSp>
        <p:nvGrpSpPr>
          <p:cNvPr id="7" name="组合 6"/>
          <p:cNvGrpSpPr/>
          <p:nvPr/>
        </p:nvGrpSpPr>
        <p:grpSpPr>
          <a:xfrm>
            <a:off x="5292080" y="404664"/>
            <a:ext cx="3601324" cy="1080120"/>
            <a:chOff x="2060103" y="3536032"/>
            <a:chExt cx="5862158" cy="1693168"/>
          </a:xfrm>
          <a:solidFill>
            <a:schemeClr val="accent1">
              <a:lumMod val="20000"/>
              <a:lumOff val="80000"/>
            </a:schemeClr>
          </a:solidFill>
        </p:grpSpPr>
        <p:sp>
          <p:nvSpPr>
            <p:cNvPr id="8" name="矩形 7"/>
            <p:cNvSpPr/>
            <p:nvPr/>
          </p:nvSpPr>
          <p:spPr>
            <a:xfrm>
              <a:off x="2060103" y="4365104"/>
              <a:ext cx="5862157" cy="864096"/>
            </a:xfrm>
            <a:prstGeom prst="rect">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t>Record</a:t>
              </a:r>
              <a:endParaRPr lang="zh-CN" altLang="en-US" sz="1200" dirty="0"/>
            </a:p>
          </p:txBody>
        </p:sp>
        <p:sp>
          <p:nvSpPr>
            <p:cNvPr id="9" name="矩形 8"/>
            <p:cNvSpPr/>
            <p:nvPr/>
          </p:nvSpPr>
          <p:spPr>
            <a:xfrm>
              <a:off x="2060104" y="3536032"/>
              <a:ext cx="1503784" cy="829072"/>
            </a:xfrm>
            <a:prstGeom prst="rect">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t>Handshake</a:t>
              </a:r>
              <a:endParaRPr lang="zh-CN" altLang="en-US" sz="1200" dirty="0"/>
            </a:p>
          </p:txBody>
        </p:sp>
        <p:sp>
          <p:nvSpPr>
            <p:cNvPr id="10" name="矩形 9"/>
            <p:cNvSpPr/>
            <p:nvPr/>
          </p:nvSpPr>
          <p:spPr>
            <a:xfrm>
              <a:off x="3500264" y="3536032"/>
              <a:ext cx="1503784" cy="829072"/>
            </a:xfrm>
            <a:prstGeom prst="rect">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t>Alert</a:t>
              </a:r>
              <a:endParaRPr lang="zh-CN" altLang="en-US" sz="1200" dirty="0"/>
            </a:p>
          </p:txBody>
        </p:sp>
        <p:sp>
          <p:nvSpPr>
            <p:cNvPr id="11" name="矩形 10"/>
            <p:cNvSpPr/>
            <p:nvPr/>
          </p:nvSpPr>
          <p:spPr>
            <a:xfrm>
              <a:off x="4978317" y="3536032"/>
              <a:ext cx="1503784" cy="829072"/>
            </a:xfrm>
            <a:prstGeom prst="rect">
              <a:avLst/>
            </a:prstGeom>
            <a:solidFill>
              <a:schemeClr val="accent1">
                <a:lumMod val="60000"/>
                <a:lumOff val="4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t>Change Cipher Spec</a:t>
              </a:r>
              <a:endParaRPr lang="zh-CN" altLang="en-US" sz="1200" dirty="0"/>
            </a:p>
          </p:txBody>
        </p:sp>
        <p:sp>
          <p:nvSpPr>
            <p:cNvPr id="12" name="矩形 11"/>
            <p:cNvSpPr/>
            <p:nvPr/>
          </p:nvSpPr>
          <p:spPr>
            <a:xfrm>
              <a:off x="6418477" y="3536032"/>
              <a:ext cx="1503784" cy="829072"/>
            </a:xfrm>
            <a:prstGeom prst="rect">
              <a:avLst/>
            </a:prstGeom>
            <a:solidFill>
              <a:schemeClr val="accent1">
                <a:lumMod val="60000"/>
                <a:lumOff val="4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t>Application Data</a:t>
              </a:r>
              <a:endParaRPr lang="zh-CN" altLang="en-US" sz="12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Perfect forward secrecy</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前向安全</a:t>
            </a:r>
            <a:endParaRPr lang="en-US" altLang="zh-CN" dirty="0"/>
          </a:p>
          <a:p>
            <a:pPr lvl="1"/>
            <a:r>
              <a:rPr lang="en-US" altLang="zh-CN" dirty="0"/>
              <a:t>RSA</a:t>
            </a:r>
            <a:r>
              <a:rPr lang="zh-CN" altLang="en-US" dirty="0"/>
              <a:t>密钥丢失后，之前的</a:t>
            </a:r>
            <a:r>
              <a:rPr lang="zh-CN" altLang="en-US" dirty="0" smtClean="0"/>
              <a:t>通信</a:t>
            </a:r>
            <a:r>
              <a:rPr lang="zh-CN" altLang="en-US" dirty="0"/>
              <a:t>无法</a:t>
            </a:r>
            <a:r>
              <a:rPr lang="zh-CN" altLang="en-US" dirty="0" smtClean="0"/>
              <a:t>保持安全</a:t>
            </a:r>
            <a:endParaRPr lang="en-US" altLang="zh-CN" dirty="0"/>
          </a:p>
          <a:p>
            <a:pPr lvl="1"/>
            <a:r>
              <a:rPr lang="zh-CN" altLang="en-US" dirty="0"/>
              <a:t>使用</a:t>
            </a:r>
            <a:r>
              <a:rPr lang="en-US" altLang="zh-CN" dirty="0"/>
              <a:t>DH</a:t>
            </a:r>
            <a:r>
              <a:rPr lang="zh-CN" altLang="en-US" dirty="0"/>
              <a:t>或者</a:t>
            </a:r>
            <a:r>
              <a:rPr lang="en-US" altLang="zh-CN" dirty="0"/>
              <a:t>ECDH</a:t>
            </a:r>
            <a:endParaRPr lang="en-US" altLang="zh-CN" dirty="0"/>
          </a:p>
          <a:p>
            <a:r>
              <a:rPr lang="en-US" altLang="zh-CN" dirty="0"/>
              <a:t>TLS1.3</a:t>
            </a:r>
            <a:r>
              <a:rPr lang="zh-CN" altLang="en-US" dirty="0"/>
              <a:t>相对于</a:t>
            </a:r>
            <a:r>
              <a:rPr lang="en-US" altLang="zh-CN" dirty="0"/>
              <a:t>TLS1.2</a:t>
            </a:r>
            <a:r>
              <a:rPr lang="zh-CN" altLang="en-US" dirty="0"/>
              <a:t>对密码算法的应用都选用具有前向安全的算法</a:t>
            </a:r>
            <a:endParaRPr lang="en-US" altLang="zh-CN" dirty="0"/>
          </a:p>
          <a:p>
            <a:pPr lvl="1"/>
            <a:r>
              <a:rPr lang="zh-CN" altLang="en-US" dirty="0"/>
              <a:t>禁用了不安全的算法及算法模式</a:t>
            </a:r>
            <a:endParaRPr lang="en-US" altLang="zh-CN" dirty="0"/>
          </a:p>
          <a:p>
            <a:pPr lvl="1"/>
            <a:r>
              <a:rPr lang="zh-CN" altLang="en-US" dirty="0"/>
              <a:t>如，</a:t>
            </a:r>
            <a:r>
              <a:rPr lang="en-US" altLang="zh-CN" dirty="0"/>
              <a:t>RC4</a:t>
            </a:r>
            <a:r>
              <a:rPr lang="zh-CN" altLang="en-US" dirty="0"/>
              <a:t>、无填充的</a:t>
            </a:r>
            <a:r>
              <a:rPr lang="en-US" altLang="zh-CN" dirty="0"/>
              <a:t>RSA</a:t>
            </a:r>
            <a:r>
              <a:rPr lang="zh-CN" altLang="en-US" dirty="0"/>
              <a:t>等</a:t>
            </a:r>
            <a:endParaRPr lang="en-US" altLang="zh-CN" dirty="0"/>
          </a:p>
          <a:p>
            <a:r>
              <a:rPr lang="en-US" altLang="zh-CN" dirty="0"/>
              <a:t>Imperfect Forward Secrecy: How Diffie-Hellman Fails in Practice</a:t>
            </a:r>
            <a:endParaRPr lang="en-US" altLang="zh-CN" dirty="0"/>
          </a:p>
          <a:p>
            <a:r>
              <a:rPr lang="zh-CN" altLang="en-US" dirty="0"/>
              <a:t>推荐阅读</a:t>
            </a:r>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
</file>

<file path=ppt/tags/tag1.xml><?xml version="1.0" encoding="utf-8"?>
<p:tagLst xmlns:p="http://schemas.openxmlformats.org/presentationml/2006/main">
  <p:tag name="KSO_WM_UNIT_TABLE_BEAUTIFY" val="smartTable{12b2eea5-e029-41a8-964b-57226cc65346}"/>
</p:tagLst>
</file>

<file path=ppt/tags/tag2.xml><?xml version="1.0" encoding="utf-8"?>
<p:tagLst xmlns:p="http://schemas.openxmlformats.org/presentationml/2006/main">
  <p:tag name="KSO_WM_UNIT_TABLE_BEAUTIFY" val="smartTable{12b2eea5-e029-41a8-964b-57226cc65346}"/>
</p:tagLst>
</file>

<file path=ppt/tags/tag3.xml><?xml version="1.0" encoding="utf-8"?>
<p:tagLst xmlns:p="http://schemas.openxmlformats.org/presentationml/2006/main">
  <p:tag name="KSO_WPP_MARK_KEY" val="5e916ad7-6fde-47e3-b648-32e7d2d933ba"/>
  <p:tag name="COMMONDATA" val="eyJoZGlkIjoiYTkzNzc5ZmM3ZGNiMGYwYTFmYWY3MDE0YWMyMDg4ZjEifQ=="/>
</p:tagLst>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18245</Words>
  <Application>WPS 演示</Application>
  <PresentationFormat>全屏显示(4:3)</PresentationFormat>
  <Paragraphs>1295</Paragraphs>
  <Slides>90</Slides>
  <Notes>12</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vt:i4>
      </vt:variant>
      <vt:variant>
        <vt:lpstr>幻灯片标题</vt:lpstr>
      </vt:variant>
      <vt:variant>
        <vt:i4>90</vt:i4>
      </vt:variant>
    </vt:vector>
  </HeadingPairs>
  <TitlesOfParts>
    <vt:vector size="110" baseType="lpstr">
      <vt:lpstr>Arial</vt:lpstr>
      <vt:lpstr>宋体</vt:lpstr>
      <vt:lpstr>Wingdings</vt:lpstr>
      <vt:lpstr>Tahoma</vt:lpstr>
      <vt:lpstr>汉仪书宋二KW</vt:lpstr>
      <vt:lpstr>Calibri</vt:lpstr>
      <vt:lpstr>Helvetica Neue</vt:lpstr>
      <vt:lpstr>Times New Roman</vt:lpstr>
      <vt:lpstr>Courier</vt:lpstr>
      <vt:lpstr>Thonburi</vt:lpstr>
      <vt:lpstr>Calibri Light</vt:lpstr>
      <vt:lpstr>微软雅黑</vt:lpstr>
      <vt:lpstr>汉仪旗黑</vt:lpstr>
      <vt:lpstr>宋体</vt:lpstr>
      <vt:lpstr>Arial Unicode MS</vt:lpstr>
      <vt:lpstr>Courier New</vt:lpstr>
      <vt:lpstr>Wingdings</vt:lpstr>
      <vt:lpstr>回顾</vt:lpstr>
      <vt:lpstr>Visio.Drawing.11</vt:lpstr>
      <vt:lpstr>Visio.Drawing.11</vt:lpstr>
      <vt:lpstr>PKI应用-TLS协议 网络认证技术 </vt:lpstr>
      <vt:lpstr>PKI技术</vt:lpstr>
      <vt:lpstr>SSL协议与TLS协议</vt:lpstr>
      <vt:lpstr>TLS协议</vt:lpstr>
      <vt:lpstr>TLS协议架构</vt:lpstr>
      <vt:lpstr>TLS协议架构</vt:lpstr>
      <vt:lpstr>TLS协议架构</vt:lpstr>
      <vt:lpstr>TLS协议架构</vt:lpstr>
      <vt:lpstr>TLS协议架构</vt:lpstr>
      <vt:lpstr>TLS协议流程概述</vt:lpstr>
      <vt:lpstr>PowerPoint 演示文稿</vt:lpstr>
      <vt:lpstr>TLS1.2</vt:lpstr>
      <vt:lpstr>Handshake功能</vt:lpstr>
      <vt:lpstr>Change Cipher Spec功能</vt:lpstr>
      <vt:lpstr>Alert功能</vt:lpstr>
      <vt:lpstr>Application Data功能</vt:lpstr>
      <vt:lpstr>具体协议</vt:lpstr>
      <vt:lpstr>Record层</vt:lpstr>
      <vt:lpstr>Record层</vt:lpstr>
      <vt:lpstr>Record层</vt:lpstr>
      <vt:lpstr>Record层的处理——接收上层数据</vt:lpstr>
      <vt:lpstr>Record层的处理—Fragmentation</vt:lpstr>
      <vt:lpstr>Record层的处理—Fragmentation</vt:lpstr>
      <vt:lpstr>Record层的处理—Compression</vt:lpstr>
      <vt:lpstr>Record层的处理—Payload Protection</vt:lpstr>
      <vt:lpstr>Record层的处理—Payload Protection</vt:lpstr>
      <vt:lpstr>MAC计算/加密——流密码/空算法</vt:lpstr>
      <vt:lpstr>MAC计算/加密——分组密码</vt:lpstr>
      <vt:lpstr>MAC计算/加密——AEAD Cipher</vt:lpstr>
      <vt:lpstr>Record层—Connection State</vt:lpstr>
      <vt:lpstr>Record层—Connection State</vt:lpstr>
      <vt:lpstr>Record协议层内部的参数变化示例</vt:lpstr>
      <vt:lpstr>协商过程</vt:lpstr>
      <vt:lpstr>Handshake Protocol的具体过程</vt:lpstr>
      <vt:lpstr>Handshake消息的结构</vt:lpstr>
      <vt:lpstr>Handshake消息的分类</vt:lpstr>
      <vt:lpstr>Hello Request</vt:lpstr>
      <vt:lpstr>最基本的Handshake协议过程</vt:lpstr>
      <vt:lpstr>简单过程-1</vt:lpstr>
      <vt:lpstr>简单过程-2</vt:lpstr>
      <vt:lpstr>简单过程-3</vt:lpstr>
      <vt:lpstr>简单过程-4-RSA</vt:lpstr>
      <vt:lpstr>共享premaster secret</vt:lpstr>
      <vt:lpstr>产生Master Secret</vt:lpstr>
      <vt:lpstr>产生各种所需的密钥/IV/Secret等</vt:lpstr>
      <vt:lpstr>简单过程-5</vt:lpstr>
      <vt:lpstr>简单过程-6</vt:lpstr>
      <vt:lpstr>完成协商，开始Application Data</vt:lpstr>
      <vt:lpstr>对于基本简单过程的各种变形</vt:lpstr>
      <vt:lpstr>变形1－Client鉴别</vt:lpstr>
      <vt:lpstr>CertificateRequest消息</vt:lpstr>
      <vt:lpstr>Client回应</vt:lpstr>
      <vt:lpstr>完整流程</vt:lpstr>
      <vt:lpstr>变形2－不同类型证书/算法的影响</vt:lpstr>
      <vt:lpstr>ServerKeyExchange消息</vt:lpstr>
      <vt:lpstr>ServerKeyExchange消息</vt:lpstr>
      <vt:lpstr>ServerKeyExchange消息</vt:lpstr>
      <vt:lpstr>不同的密钥协商方法</vt:lpstr>
      <vt:lpstr>密钥协商方法 vs. 步骤</vt:lpstr>
      <vt:lpstr>密钥协商方法 vs. 步骤</vt:lpstr>
      <vt:lpstr>密钥协商方法 vs. 步骤</vt:lpstr>
      <vt:lpstr>密钥协商方法 vs. 步骤</vt:lpstr>
      <vt:lpstr>协议的整体步骤</vt:lpstr>
      <vt:lpstr>变形3－安全会话的重用</vt:lpstr>
      <vt:lpstr>Session重用的过程(1)</vt:lpstr>
      <vt:lpstr>Session重用的过程(2)</vt:lpstr>
      <vt:lpstr>Session重用的过程</vt:lpstr>
      <vt:lpstr>HeartBleed攻击（中文译名：心脏出血）</vt:lpstr>
      <vt:lpstr>Heartbeat Extension</vt:lpstr>
      <vt:lpstr>ContentType</vt:lpstr>
      <vt:lpstr>心跳数据格式</vt:lpstr>
      <vt:lpstr>心跳过程</vt:lpstr>
      <vt:lpstr>安全漏洞 有问题代码</vt:lpstr>
      <vt:lpstr>攻击过程说明</vt:lpstr>
      <vt:lpstr>攻击过程说明</vt:lpstr>
      <vt:lpstr>其他说明</vt:lpstr>
      <vt:lpstr>TLS 1.3</vt:lpstr>
      <vt:lpstr>TLS 1.3</vt:lpstr>
      <vt:lpstr>TLS1.3 协议流程</vt:lpstr>
      <vt:lpstr>密钥产生</vt:lpstr>
      <vt:lpstr>Handshake</vt:lpstr>
      <vt:lpstr>Handshake--KEY Exchange阶段</vt:lpstr>
      <vt:lpstr>Handshake --KEY Exchange阶段</vt:lpstr>
      <vt:lpstr>Handshake--KEY Exchange阶段</vt:lpstr>
      <vt:lpstr>PowerPoint 演示文稿</vt:lpstr>
      <vt:lpstr>Handshake– Server Parameter</vt:lpstr>
      <vt:lpstr>Handshake–Authentication</vt:lpstr>
      <vt:lpstr>Handshake–Authentication</vt:lpstr>
      <vt:lpstr>关于SSL/TLS协议</vt:lpstr>
      <vt:lpstr>Perfect forward secrecy</vt:lpstr>
    </vt:vector>
  </TitlesOfParts>
  <Company>Lois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PKI的密码学基础</dc:title>
  <dc:creator>Lin Jingqiang</dc:creator>
  <cp:lastModifiedBy>李浩宇</cp:lastModifiedBy>
  <cp:revision>3071</cp:revision>
  <dcterms:created xsi:type="dcterms:W3CDTF">2024-01-13T08:36:20Z</dcterms:created>
  <dcterms:modified xsi:type="dcterms:W3CDTF">2024-01-13T08:36:20Z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AEF4E528511B42B2B833770542271994</vt:lpwstr>
  </property>
  <property fmtid="{D5CDD505-2E9C-101B-9397-08002B2CF9AE}" pid="3" name="KSOProductBuildVer">
    <vt:lpwstr>2052-6.4.0.8550</vt:lpwstr>
  </property>
</Properties>
</file>