
<file path=[Content_Types].xml><?xml version="1.0" encoding="utf-8"?>
<Types xmlns="http://schemas.openxmlformats.org/package/2006/content-types">
  <Default Extension="jpeg" ContentType="image/jpeg"/>
  <Default Extension="JPG" ContentType="image/.jpg"/>
  <Default Extension="png" ContentType="image/png"/>
  <Default Extension="emf" ContentType="image/x-emf"/>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7"/>
  </p:notesMasterIdLst>
  <p:handoutMasterIdLst>
    <p:handoutMasterId r:id="rId45"/>
  </p:handoutMasterIdLst>
  <p:sldIdLst>
    <p:sldId id="676" r:id="rId3"/>
    <p:sldId id="677" r:id="rId4"/>
    <p:sldId id="678" r:id="rId5"/>
    <p:sldId id="679" r:id="rId6"/>
    <p:sldId id="680" r:id="rId8"/>
    <p:sldId id="681" r:id="rId9"/>
    <p:sldId id="682" r:id="rId10"/>
    <p:sldId id="640" r:id="rId11"/>
    <p:sldId id="644" r:id="rId12"/>
    <p:sldId id="685" r:id="rId13"/>
    <p:sldId id="683" r:id="rId14"/>
    <p:sldId id="684" r:id="rId15"/>
    <p:sldId id="601" r:id="rId16"/>
    <p:sldId id="673" r:id="rId17"/>
    <p:sldId id="672" r:id="rId18"/>
    <p:sldId id="609" r:id="rId19"/>
    <p:sldId id="608" r:id="rId20"/>
    <p:sldId id="611" r:id="rId21"/>
    <p:sldId id="604" r:id="rId22"/>
    <p:sldId id="612" r:id="rId23"/>
    <p:sldId id="645" r:id="rId24"/>
    <p:sldId id="663" r:id="rId25"/>
    <p:sldId id="621" r:id="rId26"/>
    <p:sldId id="622" r:id="rId27"/>
    <p:sldId id="613" r:id="rId28"/>
    <p:sldId id="625" r:id="rId29"/>
    <p:sldId id="624" r:id="rId30"/>
    <p:sldId id="664" r:id="rId31"/>
    <p:sldId id="665" r:id="rId32"/>
    <p:sldId id="666" r:id="rId33"/>
    <p:sldId id="667" r:id="rId34"/>
    <p:sldId id="668" r:id="rId35"/>
    <p:sldId id="669" r:id="rId36"/>
    <p:sldId id="670" r:id="rId37"/>
    <p:sldId id="634" r:id="rId38"/>
    <p:sldId id="633" r:id="rId39"/>
    <p:sldId id="635" r:id="rId40"/>
    <p:sldId id="674" r:id="rId41"/>
    <p:sldId id="636" r:id="rId42"/>
    <p:sldId id="637" r:id="rId43"/>
    <p:sldId id="638" r:id="rId44"/>
  </p:sldIdLst>
  <p:sldSz cx="9144000" cy="6858000" type="screen4x3"/>
  <p:notesSz cx="6797675" cy="992632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qx" initials="w" lastIdx="6" clrIdx="0"/>
  <p:cmAuthor id="2" name="wang yue" initials="wy" lastIdx="14" clrIdx="1"/>
  <p:cmAuthor id="3" name="Windows 用户" initials="W用" lastIdx="13"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004" autoAdjust="0"/>
    <p:restoredTop sz="82404" autoAdjust="0"/>
  </p:normalViewPr>
  <p:slideViewPr>
    <p:cSldViewPr snapToGrid="0" showGuides="1">
      <p:cViewPr varScale="1">
        <p:scale>
          <a:sx n="137" d="100"/>
          <a:sy n="137" d="100"/>
        </p:scale>
        <p:origin x="2396" y="8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notesMaster" Target="notesMasters/notesMaster1.xml"/><Relationship Id="rId6" Type="http://schemas.openxmlformats.org/officeDocument/2006/relationships/slide" Target="slides/slide4.xml"/><Relationship Id="rId5" Type="http://schemas.openxmlformats.org/officeDocument/2006/relationships/slide" Target="slides/slide3.xml"/><Relationship Id="rId49" Type="http://schemas.openxmlformats.org/officeDocument/2006/relationships/commentAuthors" Target="commentAuthors.xml"/><Relationship Id="rId48" Type="http://schemas.openxmlformats.org/officeDocument/2006/relationships/tableStyles" Target="tableStyles.xml"/><Relationship Id="rId47" Type="http://schemas.openxmlformats.org/officeDocument/2006/relationships/viewProps" Target="viewProps.xml"/><Relationship Id="rId46" Type="http://schemas.openxmlformats.org/officeDocument/2006/relationships/presProps" Target="presProps.xml"/><Relationship Id="rId45" Type="http://schemas.openxmlformats.org/officeDocument/2006/relationships/handoutMaster" Target="handoutMasters/handoutMaster1.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50443" y="0"/>
            <a:ext cx="2945659" cy="498056"/>
          </a:xfrm>
          <a:prstGeom prst="rect">
            <a:avLst/>
          </a:prstGeom>
        </p:spPr>
        <p:txBody>
          <a:bodyPr vert="horz" lIns="91440" tIns="45720" rIns="91440" bIns="45720" rtlCol="0"/>
          <a:lstStyle>
            <a:lvl1pPr algn="r">
              <a:defRPr sz="1200"/>
            </a:lvl1pPr>
          </a:lstStyle>
          <a:p>
            <a:fld id="{69569E8D-DA7C-49B9-9BEC-E7326C34FC9D}" type="datetimeFigureOut">
              <a:rPr lang="zh-CN" altLang="en-US" smtClean="0"/>
            </a:fld>
            <a:endParaRPr lang="zh-CN" altLang="en-US"/>
          </a:p>
        </p:txBody>
      </p:sp>
      <p:sp>
        <p:nvSpPr>
          <p:cNvPr id="4" name="页脚占位符 3"/>
          <p:cNvSpPr>
            <a:spLocks noGrp="1"/>
          </p:cNvSpPr>
          <p:nvPr>
            <p:ph type="ftr" sz="quarter" idx="2"/>
          </p:nvPr>
        </p:nvSpPr>
        <p:spPr>
          <a:xfrm>
            <a:off x="0" y="9428584"/>
            <a:ext cx="2945659" cy="498055"/>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50443" y="9428584"/>
            <a:ext cx="2945659" cy="498055"/>
          </a:xfrm>
          <a:prstGeom prst="rect">
            <a:avLst/>
          </a:prstGeom>
        </p:spPr>
        <p:txBody>
          <a:bodyPr vert="horz" lIns="91440" tIns="45720" rIns="91440" bIns="45720" rtlCol="0" anchor="b"/>
          <a:lstStyle>
            <a:lvl1pPr algn="r">
              <a:defRPr sz="1200"/>
            </a:lvl1pPr>
          </a:lstStyle>
          <a:p>
            <a:fld id="{B63A944D-B1EF-47BD-9CAF-E8AC91D93DE9}"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50443" y="0"/>
            <a:ext cx="2945659" cy="498056"/>
          </a:xfrm>
          <a:prstGeom prst="rect">
            <a:avLst/>
          </a:prstGeom>
        </p:spPr>
        <p:txBody>
          <a:bodyPr vert="horz" lIns="91440" tIns="45720" rIns="91440" bIns="45720" rtlCol="0"/>
          <a:lstStyle>
            <a:lvl1pPr algn="r">
              <a:defRPr sz="1200"/>
            </a:lvl1pPr>
          </a:lstStyle>
          <a:p>
            <a:fld id="{BF99EA18-3736-470A-869B-F3056A78A19C}"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166813" y="1241425"/>
            <a:ext cx="4464050" cy="334962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79768" y="4777194"/>
            <a:ext cx="5438140" cy="3908614"/>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9428584"/>
            <a:ext cx="2945659" cy="498055"/>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50443" y="9428584"/>
            <a:ext cx="2945659" cy="498055"/>
          </a:xfrm>
          <a:prstGeom prst="rect">
            <a:avLst/>
          </a:prstGeom>
        </p:spPr>
        <p:txBody>
          <a:bodyPr vert="horz" lIns="91440" tIns="45720" rIns="91440" bIns="45720" rtlCol="0" anchor="b"/>
          <a:lstStyle>
            <a:lvl1pPr algn="r">
              <a:defRPr sz="1200"/>
            </a:lvl1pPr>
          </a:lstStyle>
          <a:p>
            <a:fld id="{65518468-16F7-4A62-8D43-A612D8AE0AB9}"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5518468-16F7-4A62-8D43-A612D8AE0AB9}"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latin typeface="Calibri" panose="020F0502020204030204" pitchFamily="34" charset="0"/>
                <a:cs typeface="Times New Roman" panose="02020603050405020304" pitchFamily="18" charset="0"/>
              </a:rPr>
              <a:t>EAP-TTLS EAP-</a:t>
            </a:r>
            <a:r>
              <a:rPr lang="en-US" altLang="zh-CN" dirty="0" err="1" smtClean="0">
                <a:latin typeface="Calibri" panose="020F0502020204030204" pitchFamily="34" charset="0"/>
                <a:cs typeface="Times New Roman" panose="02020603050405020304" pitchFamily="18" charset="0"/>
              </a:rPr>
              <a:t>Tuneled</a:t>
            </a:r>
            <a:r>
              <a:rPr lang="en-US" altLang="zh-CN" baseline="0" smtClean="0">
                <a:latin typeface="Calibri" panose="020F0502020204030204" pitchFamily="34" charset="0"/>
                <a:cs typeface="Times New Roman" panose="02020603050405020304" pitchFamily="18" charset="0"/>
              </a:rPr>
              <a:t> TLS</a:t>
            </a:r>
            <a:endParaRPr lang="zh-CN" altLang="en-US" dirty="0"/>
          </a:p>
        </p:txBody>
      </p:sp>
      <p:sp>
        <p:nvSpPr>
          <p:cNvPr id="4" name="灯片编号占位符 3"/>
          <p:cNvSpPr>
            <a:spLocks noGrp="1"/>
          </p:cNvSpPr>
          <p:nvPr>
            <p:ph type="sldNum" sz="quarter" idx="10"/>
          </p:nvPr>
        </p:nvSpPr>
        <p:spPr/>
        <p:txBody>
          <a:bodyPr/>
          <a:lstStyle/>
          <a:p>
            <a:fld id="{65518468-16F7-4A62-8D43-A612D8AE0AB9}"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5518468-16F7-4A62-8D43-A612D8AE0AB9}"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5518468-16F7-4A62-8D43-A612D8AE0AB9}"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ffff</a:t>
            </a:r>
            <a:endParaRPr lang="en-US"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5518468-16F7-4A62-8D43-A612D8AE0AB9}"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5518468-16F7-4A62-8D43-A612D8AE0AB9}"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5518468-16F7-4A62-8D43-A612D8AE0AB9}"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384175" lvl="2" indent="0">
              <a:buNone/>
            </a:pPr>
            <a:r>
              <a:rPr lang="en-US" altLang="zh-CN" dirty="0"/>
              <a:t>PMK</a:t>
            </a:r>
            <a:r>
              <a:rPr lang="zh-CN" altLang="en-US" dirty="0"/>
              <a:t>的计算使用到</a:t>
            </a:r>
            <a:r>
              <a:rPr lang="en-US" altLang="zh-CN" dirty="0"/>
              <a:t>r</a:t>
            </a:r>
            <a:r>
              <a:rPr lang="en-US" altLang="zh-CN" baseline="-25000" dirty="0"/>
              <a:t>A</a:t>
            </a:r>
            <a:r>
              <a:rPr lang="zh-CN" altLang="en-US" baseline="0" dirty="0"/>
              <a:t>或者</a:t>
            </a:r>
            <a:r>
              <a:rPr lang="en-US" altLang="zh-CN" dirty="0" err="1"/>
              <a:t>r</a:t>
            </a:r>
            <a:r>
              <a:rPr lang="en-US" altLang="zh-CN" baseline="-25000" dirty="0" err="1"/>
              <a:t>B</a:t>
            </a:r>
            <a:r>
              <a:rPr lang="zh-CN" altLang="en-US" baseline="-25000" dirty="0"/>
              <a:t>，</a:t>
            </a:r>
            <a:r>
              <a:rPr lang="zh-CN" altLang="en-US" dirty="0"/>
              <a:t>攻击者需要获取到</a:t>
            </a:r>
            <a:r>
              <a:rPr lang="en-US" altLang="zh-CN" dirty="0"/>
              <a:t>m</a:t>
            </a:r>
            <a:r>
              <a:rPr lang="en-US" altLang="zh-CN" baseline="-25000" dirty="0"/>
              <a:t>A</a:t>
            </a:r>
            <a:r>
              <a:rPr lang="zh-CN" altLang="en-US" baseline="0" dirty="0"/>
              <a:t>或者</a:t>
            </a:r>
            <a:r>
              <a:rPr lang="en-US" altLang="zh-CN" dirty="0" err="1"/>
              <a:t>m</a:t>
            </a:r>
            <a:r>
              <a:rPr lang="en-US" altLang="zh-CN" baseline="-25000" dirty="0" err="1"/>
              <a:t>B</a:t>
            </a:r>
            <a:r>
              <a:rPr lang="zh-CN" altLang="en-US" baseline="0" dirty="0"/>
              <a:t>才能计算出来</a:t>
            </a:r>
            <a:r>
              <a:rPr lang="en-US" altLang="zh-CN" dirty="0"/>
              <a:t>r</a:t>
            </a:r>
            <a:r>
              <a:rPr lang="en-US" altLang="zh-CN" baseline="-25000" dirty="0"/>
              <a:t>A</a:t>
            </a:r>
            <a:r>
              <a:rPr lang="zh-CN" altLang="en-US" baseline="0" dirty="0"/>
              <a:t>或者</a:t>
            </a:r>
            <a:r>
              <a:rPr lang="en-US" altLang="zh-CN" dirty="0" err="1"/>
              <a:t>r</a:t>
            </a:r>
            <a:r>
              <a:rPr lang="en-US" altLang="zh-CN" baseline="-25000" dirty="0" err="1"/>
              <a:t>B</a:t>
            </a:r>
            <a:r>
              <a:rPr lang="zh-CN" altLang="en-US" baseline="-25000" dirty="0"/>
              <a:t>。</a:t>
            </a:r>
            <a:r>
              <a:rPr lang="en-US" altLang="zh-CN" dirty="0"/>
              <a:t>m</a:t>
            </a:r>
            <a:r>
              <a:rPr lang="en-US" altLang="zh-CN" baseline="-25000" dirty="0"/>
              <a:t>A</a:t>
            </a:r>
            <a:r>
              <a:rPr lang="zh-CN" altLang="en-US" baseline="0" dirty="0"/>
              <a:t>或者</a:t>
            </a:r>
            <a:r>
              <a:rPr lang="en-US" altLang="zh-CN" dirty="0" err="1"/>
              <a:t>m</a:t>
            </a:r>
            <a:r>
              <a:rPr lang="en-US" altLang="zh-CN" baseline="-25000" dirty="0" err="1"/>
              <a:t>B</a:t>
            </a:r>
            <a:r>
              <a:rPr lang="zh-CN" altLang="en-US" baseline="0" dirty="0"/>
              <a:t>需要通过</a:t>
            </a:r>
            <a:r>
              <a:rPr lang="en-US" altLang="zh-CN" dirty="0"/>
              <a:t>E</a:t>
            </a:r>
            <a:r>
              <a:rPr lang="en-US" altLang="zh-CN" baseline="-25000" dirty="0"/>
              <a:t>A</a:t>
            </a:r>
            <a:r>
              <a:rPr lang="zh-CN" altLang="en-US" baseline="0" dirty="0"/>
              <a:t>或者</a:t>
            </a:r>
            <a:r>
              <a:rPr lang="en-US" altLang="zh-CN" dirty="0"/>
              <a:t>E</a:t>
            </a:r>
            <a:r>
              <a:rPr lang="en-US" altLang="zh-CN" baseline="-25000" dirty="0"/>
              <a:t>B</a:t>
            </a:r>
            <a:r>
              <a:rPr lang="zh-CN" altLang="en-US" baseline="0" dirty="0"/>
              <a:t>来计算，这是不可行的。</a:t>
            </a:r>
            <a:endParaRPr lang="en-US" altLang="zh-CN" baseline="0" dirty="0"/>
          </a:p>
          <a:p>
            <a:pPr marL="384175" lvl="2" indent="0">
              <a:buNone/>
            </a:pPr>
            <a:endParaRPr lang="en-US" altLang="zh-CN" baseline="0" dirty="0"/>
          </a:p>
          <a:p>
            <a:endParaRPr lang="zh-CN" altLang="en-US" dirty="0"/>
          </a:p>
        </p:txBody>
      </p:sp>
      <p:sp>
        <p:nvSpPr>
          <p:cNvPr id="4" name="灯片编号占位符 3"/>
          <p:cNvSpPr>
            <a:spLocks noGrp="1"/>
          </p:cNvSpPr>
          <p:nvPr>
            <p:ph type="sldNum" sz="quarter" idx="10"/>
          </p:nvPr>
        </p:nvSpPr>
        <p:spPr/>
        <p:txBody>
          <a:bodyPr/>
          <a:lstStyle/>
          <a:p>
            <a:fld id="{65518468-16F7-4A62-8D43-A612D8AE0AB9}"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1200" dirty="0">
                <a:latin typeface="Time s New Roman"/>
              </a:rPr>
              <a:t>降级攻击：在</a:t>
            </a:r>
            <a:r>
              <a:rPr lang="en-US" altLang="zh-CN" sz="1200" dirty="0">
                <a:latin typeface="Time s New Roman"/>
              </a:rPr>
              <a:t>WPA3</a:t>
            </a:r>
            <a:r>
              <a:rPr lang="zh-CN" altLang="en-US" sz="1200" dirty="0">
                <a:latin typeface="Time s New Roman"/>
              </a:rPr>
              <a:t>中定义了转换模式，支持使用相同</a:t>
            </a:r>
            <a:r>
              <a:rPr lang="en-US" altLang="zh-CN" sz="1200" dirty="0">
                <a:latin typeface="Time s New Roman"/>
              </a:rPr>
              <a:t>password</a:t>
            </a:r>
            <a:r>
              <a:rPr lang="zh-CN" altLang="en-US" sz="1200" dirty="0">
                <a:latin typeface="Time s New Roman"/>
              </a:rPr>
              <a:t>的</a:t>
            </a:r>
            <a:r>
              <a:rPr lang="en-US" altLang="zh-CN" sz="1200" dirty="0">
                <a:latin typeface="Time s New Roman"/>
              </a:rPr>
              <a:t>WPA3</a:t>
            </a:r>
            <a:r>
              <a:rPr lang="zh-CN" altLang="en-US" sz="1200" dirty="0">
                <a:latin typeface="Time s New Roman"/>
              </a:rPr>
              <a:t>和</a:t>
            </a:r>
            <a:r>
              <a:rPr lang="en-US" altLang="zh-CN" sz="1200" dirty="0">
                <a:latin typeface="Time s New Roman"/>
              </a:rPr>
              <a:t>WPA2</a:t>
            </a:r>
            <a:r>
              <a:rPr lang="zh-CN" altLang="en-US" sz="1200" dirty="0">
                <a:latin typeface="Time s New Roman"/>
              </a:rPr>
              <a:t>。对手创建一个恶意网络，并迫使支持</a:t>
            </a:r>
            <a:r>
              <a:rPr lang="en-US" altLang="zh-CN" sz="1200" dirty="0">
                <a:latin typeface="Time s New Roman"/>
              </a:rPr>
              <a:t>WPA3</a:t>
            </a:r>
            <a:r>
              <a:rPr lang="zh-CN" altLang="en-US" sz="1200" dirty="0">
                <a:latin typeface="Time s New Roman"/>
              </a:rPr>
              <a:t>的客户端连接到仅支持</a:t>
            </a:r>
            <a:r>
              <a:rPr lang="en-US" altLang="zh-CN" sz="1200" dirty="0">
                <a:latin typeface="Time s New Roman"/>
              </a:rPr>
              <a:t>wpa2</a:t>
            </a:r>
            <a:r>
              <a:rPr lang="zh-CN" altLang="en-US" sz="1200" dirty="0">
                <a:latin typeface="Time s New Roman"/>
              </a:rPr>
              <a:t>的恶意网络。</a:t>
            </a:r>
            <a:endParaRPr lang="zh-CN" altLang="en-US" sz="1200" dirty="0">
              <a:latin typeface="Time s New Roman"/>
            </a:endParaRPr>
          </a:p>
          <a:p>
            <a:r>
              <a:rPr lang="zh-CN" altLang="en-US" dirty="0"/>
              <a:t>组降级攻击：</a:t>
            </a:r>
            <a:r>
              <a:rPr lang="en-US" altLang="zh-CN" sz="1200" dirty="0">
                <a:latin typeface="Time s New Roman"/>
              </a:rPr>
              <a:t>WPA3</a:t>
            </a:r>
            <a:r>
              <a:rPr lang="zh-CN" altLang="en-US" sz="1200" dirty="0">
                <a:latin typeface="Time s New Roman"/>
              </a:rPr>
              <a:t>被配置为与多个密码算法组时，攻击者模拟</a:t>
            </a:r>
            <a:r>
              <a:rPr lang="en-US" altLang="zh-CN" sz="1200" dirty="0">
                <a:latin typeface="Time s New Roman"/>
              </a:rPr>
              <a:t>AP</a:t>
            </a:r>
            <a:r>
              <a:rPr lang="zh-CN" altLang="en-US" sz="1200" dirty="0">
                <a:latin typeface="Time s New Roman"/>
              </a:rPr>
              <a:t>并迫使客户端选择一个弱安全组</a:t>
            </a:r>
            <a:endParaRPr lang="en-US" altLang="zh-CN" sz="1200" dirty="0">
              <a:latin typeface="Time s New Roman"/>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sz="1200" dirty="0">
                <a:latin typeface="Time s New Roman"/>
              </a:rPr>
              <a:t>基于</a:t>
            </a:r>
            <a:r>
              <a:rPr lang="en-US" altLang="zh-CN" sz="1200" dirty="0">
                <a:latin typeface="Time s New Roman"/>
              </a:rPr>
              <a:t>cache</a:t>
            </a:r>
            <a:r>
              <a:rPr lang="zh-CN" altLang="en-US" sz="1200" dirty="0">
                <a:latin typeface="Time s New Roman"/>
              </a:rPr>
              <a:t>的测信道攻击：通过模拟与猜测的密码相关联的内存访问模式，并将其与测量的访问模式进行比较，泄漏的模式可用于执行字典攻击。</a:t>
            </a:r>
            <a:endParaRPr lang="zh-CN" altLang="en-US" sz="1200" dirty="0">
              <a:latin typeface="Time s New Roman"/>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基于时间的测信道攻击 </a:t>
            </a:r>
            <a:r>
              <a:rPr lang="en-US" altLang="zh-CN" dirty="0"/>
              <a:t>:</a:t>
            </a:r>
            <a:r>
              <a:rPr lang="zh-CN" altLang="en-US" sz="1200" dirty="0">
                <a:latin typeface="Time s New Roman"/>
              </a:rPr>
              <a:t>当</a:t>
            </a:r>
            <a:r>
              <a:rPr lang="en-US" altLang="zh-CN" sz="1200" dirty="0">
                <a:latin typeface="Time s New Roman"/>
              </a:rPr>
              <a:t>AP</a:t>
            </a:r>
            <a:r>
              <a:rPr lang="zh-CN" altLang="en-US" sz="1200" dirty="0">
                <a:latin typeface="Time s New Roman"/>
              </a:rPr>
              <a:t>支持</a:t>
            </a:r>
            <a:r>
              <a:rPr lang="en-US" altLang="zh-CN" sz="1200" dirty="0" err="1">
                <a:latin typeface="Time s New Roman"/>
              </a:rPr>
              <a:t>Brainpool</a:t>
            </a:r>
            <a:r>
              <a:rPr lang="zh-CN" altLang="en-US" sz="1200" dirty="0">
                <a:latin typeface="Time s New Roman"/>
              </a:rPr>
              <a:t>曲线时，响应时间取决于所使用的密码。通过模拟</a:t>
            </a:r>
            <a:r>
              <a:rPr lang="en-US" altLang="zh-CN" sz="1200" dirty="0">
                <a:latin typeface="Time s New Roman"/>
              </a:rPr>
              <a:t>AP</a:t>
            </a:r>
            <a:r>
              <a:rPr lang="zh-CN" altLang="en-US" sz="1200" dirty="0">
                <a:latin typeface="Time s New Roman"/>
              </a:rPr>
              <a:t>处理每个密码所需的时间，并将其与观察到的时间进行比较，对手可以滥用这些信息来执行字典攻击。</a:t>
            </a:r>
            <a:endParaRPr lang="zh-CN" altLang="en-US" sz="1200" dirty="0">
              <a:latin typeface="Time s New Roman"/>
            </a:endParaRPr>
          </a:p>
          <a:p>
            <a:endParaRPr lang="zh-CN" altLang="en-US" dirty="0"/>
          </a:p>
        </p:txBody>
      </p:sp>
      <p:sp>
        <p:nvSpPr>
          <p:cNvPr id="4" name="灯片编号占位符 3"/>
          <p:cNvSpPr>
            <a:spLocks noGrp="1"/>
          </p:cNvSpPr>
          <p:nvPr>
            <p:ph type="sldNum" sz="quarter" idx="10"/>
          </p:nvPr>
        </p:nvSpPr>
        <p:spPr/>
        <p:txBody>
          <a:bodyPr/>
          <a:lstStyle/>
          <a:p>
            <a:fld id="{65518468-16F7-4A62-8D43-A612D8AE0AB9}"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ff</a:t>
            </a:r>
            <a:endParaRPr lang="en-US" altLang="zh-CN" dirty="0" smtClean="0"/>
          </a:p>
          <a:p>
            <a:r>
              <a:rPr lang="en-US" altLang="zh-CN" dirty="0" smtClean="0"/>
              <a:t>WPA:</a:t>
            </a:r>
            <a:r>
              <a:rPr lang="en-US" altLang="zh-CN" baseline="0" dirty="0" smtClean="0"/>
              <a:t> Wi-Fi Protected Access</a:t>
            </a:r>
            <a:endParaRPr lang="zh-CN" altLang="en-US" dirty="0"/>
          </a:p>
        </p:txBody>
      </p:sp>
      <p:sp>
        <p:nvSpPr>
          <p:cNvPr id="4" name="灯片编号占位符 3"/>
          <p:cNvSpPr>
            <a:spLocks noGrp="1"/>
          </p:cNvSpPr>
          <p:nvPr>
            <p:ph type="sldNum" sz="quarter" idx="10"/>
          </p:nvPr>
        </p:nvSpPr>
        <p:spPr/>
        <p:txBody>
          <a:bodyPr/>
          <a:lstStyle/>
          <a:p>
            <a:fld id="{65518468-16F7-4A62-8D43-A612D8AE0AB9}"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WEP: Wired</a:t>
            </a:r>
            <a:r>
              <a:rPr lang="en-US" altLang="zh-CN" baseline="0" dirty="0" smtClean="0"/>
              <a:t> Equivalent Privacy</a:t>
            </a:r>
            <a:endParaRPr lang="en-US" altLang="zh-CN" baseline="0" dirty="0" smtClean="0"/>
          </a:p>
          <a:p>
            <a:endParaRPr lang="en-US" altLang="zh-CN" baseline="0" dirty="0" smtClean="0"/>
          </a:p>
          <a:p>
            <a:r>
              <a:rPr lang="en-US" altLang="zh-CN" dirty="0" smtClean="0"/>
              <a:t>CCMP: Counter Cipher Mode with Block Chaining Message Authentication Code Protocol</a:t>
            </a:r>
            <a:endParaRPr lang="zh-CN" altLang="en-US" dirty="0"/>
          </a:p>
        </p:txBody>
      </p:sp>
      <p:sp>
        <p:nvSpPr>
          <p:cNvPr id="4" name="灯片编号占位符 3"/>
          <p:cNvSpPr>
            <a:spLocks noGrp="1"/>
          </p:cNvSpPr>
          <p:nvPr>
            <p:ph type="sldNum" sz="quarter" idx="10"/>
          </p:nvPr>
        </p:nvSpPr>
        <p:spPr/>
        <p:txBody>
          <a:bodyPr/>
          <a:lstStyle/>
          <a:p>
            <a:fld id="{65518468-16F7-4A62-8D43-A612D8AE0AB9}"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RC4</a:t>
            </a:r>
            <a:r>
              <a:rPr lang="zh-CN" altLang="en-US" dirty="0" smtClean="0"/>
              <a:t>本身的问题</a:t>
            </a:r>
            <a:endParaRPr lang="en-US" altLang="zh-CN" dirty="0" smtClean="0"/>
          </a:p>
          <a:p>
            <a:r>
              <a:rPr lang="zh-CN" altLang="en-US" dirty="0" smtClean="0"/>
              <a:t>允许</a:t>
            </a:r>
            <a:r>
              <a:rPr lang="en-US" altLang="zh-CN" dirty="0" smtClean="0"/>
              <a:t>IV</a:t>
            </a:r>
            <a:r>
              <a:rPr lang="zh-CN" altLang="en-US" dirty="0" smtClean="0"/>
              <a:t>重用</a:t>
            </a:r>
            <a:endParaRPr lang="en-US" altLang="zh-CN" dirty="0" smtClean="0"/>
          </a:p>
        </p:txBody>
      </p:sp>
      <p:sp>
        <p:nvSpPr>
          <p:cNvPr id="4" name="灯片编号占位符 3"/>
          <p:cNvSpPr>
            <a:spLocks noGrp="1"/>
          </p:cNvSpPr>
          <p:nvPr>
            <p:ph type="sldNum" sz="quarter" idx="10"/>
          </p:nvPr>
        </p:nvSpPr>
        <p:spPr/>
        <p:txBody>
          <a:bodyPr/>
          <a:lstStyle/>
          <a:p>
            <a:fld id="{65518468-16F7-4A62-8D43-A612D8AE0AB9}"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dirty="0" smtClean="0"/>
              <a:t>WPA:</a:t>
            </a:r>
            <a:r>
              <a:rPr lang="en-US" altLang="zh-CN" baseline="0" dirty="0" smtClean="0"/>
              <a:t> Wi-Fi Protected Access</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65518468-16F7-4A62-8D43-A612D8AE0AB9}"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5518468-16F7-4A62-8D43-A612D8AE0AB9}"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5518468-16F7-4A62-8D43-A612D8AE0AB9}"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MIC</a:t>
            </a:r>
            <a:r>
              <a:rPr lang="zh-CN" altLang="en-US" dirty="0" smtClean="0"/>
              <a:t>消息完整性码</a:t>
            </a:r>
            <a:endParaRPr lang="en-US" altLang="zh-CN" dirty="0" smtClean="0"/>
          </a:p>
          <a:p>
            <a:endParaRPr lang="en-US" altLang="zh-CN" dirty="0" smtClean="0"/>
          </a:p>
          <a:p>
            <a:r>
              <a:rPr lang="en-US" altLang="zh-CN" dirty="0" smtClean="0">
                <a:latin typeface="Calibri" panose="020F0502020204030204" pitchFamily="34" charset="0"/>
                <a:cs typeface="Times New Roman" panose="02020603050405020304" pitchFamily="18" charset="0"/>
              </a:rPr>
              <a:t>EAP(Extensible Authentication Protocol</a:t>
            </a:r>
            <a:endParaRPr lang="en-US" altLang="zh-CN" dirty="0" smtClean="0">
              <a:latin typeface="Calibri" panose="020F0502020204030204" pitchFamily="34" charset="0"/>
              <a:cs typeface="Times New Roman" panose="02020603050405020304" pitchFamily="18" charset="0"/>
            </a:endParaRPr>
          </a:p>
          <a:p>
            <a:endParaRPr lang="en-US" altLang="zh-CN" dirty="0" smtClean="0">
              <a:latin typeface="Calibri" panose="020F0502020204030204" pitchFamily="34" charset="0"/>
              <a:cs typeface="Times New Roman" panose="02020603050405020304" pitchFamily="18" charset="0"/>
            </a:endParaRPr>
          </a:p>
          <a:p>
            <a:r>
              <a:rPr lang="en-US" altLang="zh-CN" sz="1200" dirty="0" smtClean="0">
                <a:latin typeface="Calibri" panose="020F0502020204030204" pitchFamily="34" charset="0"/>
                <a:cs typeface="Times New Roman" panose="02020603050405020304" pitchFamily="18" charset="0"/>
              </a:rPr>
              <a:t>EAPOL </a:t>
            </a:r>
            <a:r>
              <a:rPr lang="zh-CN" altLang="en-US" sz="1200" dirty="0" smtClean="0">
                <a:latin typeface="Calibri" panose="020F0502020204030204" pitchFamily="34" charset="0"/>
                <a:cs typeface="Times New Roman" panose="02020603050405020304" pitchFamily="18" charset="0"/>
              </a:rPr>
              <a:t>（</a:t>
            </a:r>
            <a:r>
              <a:rPr lang="en-US" altLang="zh-CN" sz="1200" dirty="0" smtClean="0"/>
              <a:t> EAP </a:t>
            </a:r>
            <a:r>
              <a:rPr lang="en-US" altLang="zh-CN" sz="1200" dirty="0" smtClean="0">
                <a:latin typeface="Calibri" panose="020F0502020204030204" pitchFamily="34" charset="0"/>
                <a:cs typeface="Times New Roman" panose="02020603050405020304" pitchFamily="18" charset="0"/>
              </a:rPr>
              <a:t>over</a:t>
            </a:r>
            <a:r>
              <a:rPr lang="en-US" altLang="zh-CN" sz="1200" dirty="0" smtClean="0"/>
              <a:t> LAN  </a:t>
            </a:r>
            <a:r>
              <a:rPr lang="zh-CN" altLang="en-US" sz="1200" dirty="0" smtClean="0">
                <a:latin typeface="Calibri" panose="020F0502020204030204" pitchFamily="34" charset="0"/>
                <a:cs typeface="Times New Roman" panose="02020603050405020304" pitchFamily="18" charset="0"/>
              </a:rPr>
              <a:t>）</a:t>
            </a:r>
            <a:endParaRPr lang="zh-CN" altLang="en-US" dirty="0"/>
          </a:p>
        </p:txBody>
      </p:sp>
      <p:sp>
        <p:nvSpPr>
          <p:cNvPr id="4" name="灯片编号占位符 3"/>
          <p:cNvSpPr>
            <a:spLocks noGrp="1"/>
          </p:cNvSpPr>
          <p:nvPr>
            <p:ph type="sldNum" sz="quarter" idx="10"/>
          </p:nvPr>
        </p:nvSpPr>
        <p:spPr/>
        <p:txBody>
          <a:bodyPr/>
          <a:lstStyle/>
          <a:p>
            <a:fld id="{65518468-16F7-4A62-8D43-A612D8AE0AB9}"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经过</a:t>
            </a:r>
            <a:r>
              <a:rPr lang="en-US" altLang="zh-CN" dirty="0" smtClean="0"/>
              <a:t>Message2</a:t>
            </a:r>
            <a:r>
              <a:rPr lang="zh-CN" altLang="en-US" dirty="0" smtClean="0"/>
              <a:t>，双方都生成了</a:t>
            </a:r>
            <a:r>
              <a:rPr lang="en-US" altLang="zh-CN" dirty="0" smtClean="0"/>
              <a:t>PTK</a:t>
            </a:r>
            <a:endParaRPr lang="en-US" altLang="zh-CN" dirty="0" smtClean="0"/>
          </a:p>
          <a:p>
            <a:r>
              <a:rPr lang="zh-CN" altLang="en-US" dirty="0" smtClean="0"/>
              <a:t>需要的时候生成</a:t>
            </a:r>
            <a:r>
              <a:rPr lang="en-US" altLang="zh-CN" dirty="0" smtClean="0"/>
              <a:t>GTK</a:t>
            </a:r>
            <a:endParaRPr lang="zh-CN" altLang="en-US" dirty="0"/>
          </a:p>
        </p:txBody>
      </p:sp>
      <p:sp>
        <p:nvSpPr>
          <p:cNvPr id="4" name="灯片编号占位符 3"/>
          <p:cNvSpPr>
            <a:spLocks noGrp="1"/>
          </p:cNvSpPr>
          <p:nvPr>
            <p:ph type="sldNum" sz="quarter" idx="10"/>
          </p:nvPr>
        </p:nvSpPr>
        <p:spPr/>
        <p:txBody>
          <a:bodyPr/>
          <a:lstStyle/>
          <a:p>
            <a:fld id="{65518468-16F7-4A62-8D43-A612D8AE0AB9}"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DE5B82F6-D3E2-4802-B1DD-592862D273FD}" type="datetime1">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75D5CAD-4EC6-465D-B358-F619C32EE4EF}" type="slidenum">
              <a:rPr lang="zh-CN" altLang="en-US" smtClean="0"/>
            </a:fld>
            <a:endParaRPr lang="zh-CN" alt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B8B0032E-E376-437E-BDD7-21070BBC5185}" type="datetime1">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75D5CAD-4EC6-465D-B358-F619C32EE4EF}"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垂直排列标题与&#10;文本">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4BDD0723-E583-4F23-A6E8-3D37BD5D696F}" type="datetime1">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75D5CAD-4EC6-465D-B358-F619C32EE4EF}"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822960" y="272427"/>
            <a:ext cx="7543800" cy="1450757"/>
          </a:xfrm>
        </p:spPr>
        <p:txBody>
          <a:bodyPr>
            <a:normAutofit/>
          </a:bodyPr>
          <a:lstStyle>
            <a:lvl1pPr>
              <a:defRPr sz="4000"/>
            </a:lvl1pPr>
          </a:lstStyle>
          <a:p>
            <a:r>
              <a:rPr lang="zh-CN" altLang="en-US" dirty="0"/>
              <a:t>单击此处编辑母版标题样式</a:t>
            </a:r>
            <a:endParaRPr lang="en-US" dirty="0"/>
          </a:p>
        </p:txBody>
      </p:sp>
      <p:sp>
        <p:nvSpPr>
          <p:cNvPr id="3" name="Content Placeholder 2"/>
          <p:cNvSpPr>
            <a:spLocks noGrp="1"/>
          </p:cNvSpPr>
          <p:nvPr>
            <p:ph idx="1"/>
          </p:nvPr>
        </p:nvSpPr>
        <p:spPr/>
        <p:txBody>
          <a:bodyPr>
            <a:normAutofit/>
          </a:bodyPr>
          <a:lstStyle>
            <a:lvl1pPr marL="342900" indent="-342900">
              <a:lnSpc>
                <a:spcPct val="110000"/>
              </a:lnSpc>
              <a:buFont typeface="Arial" panose="020B0604020202090204" pitchFamily="34" charset="0"/>
              <a:buChar char="•"/>
              <a:defRPr sz="2800"/>
            </a:lvl1pPr>
            <a:lvl2pPr>
              <a:lnSpc>
                <a:spcPct val="110000"/>
              </a:lnSpc>
              <a:spcBef>
                <a:spcPts val="400"/>
              </a:spcBef>
              <a:spcAft>
                <a:spcPts val="400"/>
              </a:spcAft>
              <a:defRPr sz="2400"/>
            </a:lvl2pPr>
            <a:lvl3pPr>
              <a:lnSpc>
                <a:spcPct val="110000"/>
              </a:lnSpc>
              <a:defRPr sz="2000"/>
            </a:lvl3pPr>
            <a:lvl4pPr>
              <a:lnSpc>
                <a:spcPct val="110000"/>
              </a:lnSpc>
              <a:defRPr sz="2000"/>
            </a:lvl4pPr>
            <a:lvl5pPr>
              <a:lnSpc>
                <a:spcPct val="110000"/>
              </a:lnSpc>
              <a:defRPr sz="18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en-US" dirty="0"/>
          </a:p>
        </p:txBody>
      </p:sp>
      <p:sp>
        <p:nvSpPr>
          <p:cNvPr id="4" name="Date Placeholder 3"/>
          <p:cNvSpPr>
            <a:spLocks noGrp="1"/>
          </p:cNvSpPr>
          <p:nvPr>
            <p:ph type="dt" sz="half" idx="10"/>
          </p:nvPr>
        </p:nvSpPr>
        <p:spPr/>
        <p:txBody>
          <a:bodyPr/>
          <a:lstStyle/>
          <a:p>
            <a:fld id="{8ED07865-7FDC-4A9E-B9DF-FD61F22C3A67}" type="datetime1">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75D5CAD-4EC6-465D-B358-F619C32EE4EF}"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节标题">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Date Placeholder 3"/>
          <p:cNvSpPr>
            <a:spLocks noGrp="1"/>
          </p:cNvSpPr>
          <p:nvPr>
            <p:ph type="dt" sz="half" idx="10"/>
          </p:nvPr>
        </p:nvSpPr>
        <p:spPr/>
        <p:txBody>
          <a:bodyPr/>
          <a:lstStyle/>
          <a:p>
            <a:fld id="{A9CB97BA-E0FF-48DA-96FF-FF429F8D3EFD}" type="datetime1">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75D5CAD-4EC6-465D-B358-F619C32EE4EF}" type="slidenum">
              <a:rPr lang="zh-CN" altLang="en-US" smtClean="0"/>
            </a:fld>
            <a:endParaRPr lang="zh-CN" alt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Date Placeholder 4"/>
          <p:cNvSpPr>
            <a:spLocks noGrp="1"/>
          </p:cNvSpPr>
          <p:nvPr>
            <p:ph type="dt" sz="half" idx="10"/>
          </p:nvPr>
        </p:nvSpPr>
        <p:spPr/>
        <p:txBody>
          <a:bodyPr/>
          <a:lstStyle/>
          <a:p>
            <a:fld id="{F9258ED5-4479-4F11-B4A7-E2DE8D3AC1E2}" type="datetime1">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75D5CAD-4EC6-465D-B358-F619C32EE4EF}"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Content Placeholder 3"/>
          <p:cNvSpPr>
            <a:spLocks noGrp="1"/>
          </p:cNvSpPr>
          <p:nvPr>
            <p:ph sz="half" idx="2"/>
          </p:nvPr>
        </p:nvSpPr>
        <p:spPr>
          <a:xfrm>
            <a:off x="822960" y="2582334"/>
            <a:ext cx="3703320" cy="328676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Content Placeholder 5"/>
          <p:cNvSpPr>
            <a:spLocks noGrp="1"/>
          </p:cNvSpPr>
          <p:nvPr>
            <p:ph sz="quarter" idx="4"/>
          </p:nvPr>
        </p:nvSpPr>
        <p:spPr>
          <a:xfrm>
            <a:off x="4663440" y="2582334"/>
            <a:ext cx="3703320" cy="328676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7" name="Date Placeholder 6"/>
          <p:cNvSpPr>
            <a:spLocks noGrp="1"/>
          </p:cNvSpPr>
          <p:nvPr>
            <p:ph type="dt" sz="half" idx="10"/>
          </p:nvPr>
        </p:nvSpPr>
        <p:spPr/>
        <p:txBody>
          <a:bodyPr/>
          <a:lstStyle/>
          <a:p>
            <a:fld id="{2EDE55E4-C76D-494A-A656-9BFE5D0A74AD}" type="datetime1">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375D5CAD-4EC6-465D-B358-F619C32EE4EF}"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05CD3A7-99F0-4FCA-BD38-F6B9A271726C}" type="datetime1">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375D5CAD-4EC6-465D-B358-F619C32EE4EF}"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64355DFF-74F4-434B-940D-8FE0945A96B0}" type="datetime1">
              <a:rPr lang="zh-CN" altLang="en-US" smtClean="0"/>
            </a:fld>
            <a:endParaRPr lang="zh-CN"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zh-CN" altLang="en-US"/>
          </a:p>
        </p:txBody>
      </p:sp>
      <p:sp>
        <p:nvSpPr>
          <p:cNvPr id="9" name="Slide Number Placeholder 8"/>
          <p:cNvSpPr>
            <a:spLocks noGrp="1"/>
          </p:cNvSpPr>
          <p:nvPr>
            <p:ph type="sldNum" sz="quarter" idx="12"/>
          </p:nvPr>
        </p:nvSpPr>
        <p:spPr/>
        <p:txBody>
          <a:bodyPr/>
          <a:lstStyle/>
          <a:p>
            <a:fld id="{375D5CAD-4EC6-465D-B358-F619C32EE4EF}"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内容与标题">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zh-CN" altLang="en-US"/>
              <a:t>单击此处编辑母版标题样式</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DF76B8A3-AF87-4975-9419-A9A801F5A7AE}" type="datetime1">
              <a:rPr lang="zh-CN" altLang="en-US" smtClean="0"/>
            </a:fld>
            <a:endParaRPr lang="zh-CN" alt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zh-CN"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75D5CAD-4EC6-465D-B358-F619C32EE4E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图片与标题">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fld id="{538F5F8B-17BB-4CE6-BAE6-06F2522C5146}" type="datetime1">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75D5CAD-4EC6-465D-B358-F619C32EE4EF}"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4FD330BA-A339-49ED-BF4A-7540DC2D5D1A}" type="datetime1">
              <a:rPr lang="zh-CN" altLang="en-US" smtClean="0"/>
            </a:fld>
            <a:endParaRPr lang="zh-CN" altLang="en-US"/>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zh-CN" altLang="en-US"/>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375D5CAD-4EC6-465D-B358-F619C32EE4EF}" type="slidenum">
              <a:rPr lang="zh-CN" altLang="en-US" smtClean="0"/>
            </a:fld>
            <a:endParaRPr lang="zh-CN" altLang="en-US"/>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17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800" kern="1200">
          <a:solidFill>
            <a:schemeClr val="tx1">
              <a:lumMod val="75000"/>
              <a:lumOff val="25000"/>
            </a:schemeClr>
          </a:solidFill>
          <a:latin typeface="+mn-lt"/>
          <a:ea typeface="+mn-ea"/>
          <a:cs typeface="+mn-cs"/>
        </a:defRPr>
      </a:lvl2pPr>
      <a:lvl3pPr marL="56705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3pPr>
      <a:lvl4pPr marL="74993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4pPr>
      <a:lvl5pPr marL="93281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5pPr>
      <a:lvl6pPr marL="109982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29984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49987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69989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emf"/></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5.emf"/><Relationship Id="rId1" Type="http://schemas.openxmlformats.org/officeDocument/2006/relationships/image" Target="../media/image14.emf"/></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17.emf"/></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emf"/></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1.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7.xml"/><Relationship Id="rId1" Type="http://schemas.openxmlformats.org/officeDocument/2006/relationships/image" Target="../media/image2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2.emf"/></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7.xml"/><Relationship Id="rId1" Type="http://schemas.openxmlformats.org/officeDocument/2006/relationships/image" Target="../media/image22.emf"/></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3.jpe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4.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5.jpe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image" Target="../media/image26.png"/></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7.wmf"/></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5" Type="http://schemas.openxmlformats.org/officeDocument/2006/relationships/notesSlide" Target="../notesSlides/notesSlide14.xml"/><Relationship Id="rId4" Type="http://schemas.openxmlformats.org/officeDocument/2006/relationships/slideLayout" Target="../slideLayouts/slideLayout2.xml"/><Relationship Id="rId3" Type="http://schemas.openxmlformats.org/officeDocument/2006/relationships/themeOverride" Target="../theme/themeOverride1.xml"/><Relationship Id="rId2" Type="http://schemas.openxmlformats.org/officeDocument/2006/relationships/image" Target="../media/image28.png"/><Relationship Id="rId1" Type="http://schemas.openxmlformats.org/officeDocument/2006/relationships/image" Target="../media/image18.png"/></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9.png"/></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image" Target="../media/image30.png"/></Relationships>
</file>

<file path=ppt/slides/_rels/slide38.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2.xml"/><Relationship Id="rId2" Type="http://schemas.openxmlformats.org/officeDocument/2006/relationships/image" Target="../media/image32.png"/><Relationship Id="rId1" Type="http://schemas.openxmlformats.org/officeDocument/2006/relationships/image" Target="../media/image31.png"/></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3.emf"/></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2.png"/></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image" Target="../media/image34.pn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4.jpeg"/></Relationships>
</file>

<file path=ppt/slides/_rels/slide6.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nvPr>
        </p:nvSpPr>
        <p:spPr/>
        <p:txBody>
          <a:bodyPr>
            <a:normAutofit/>
          </a:bodyPr>
          <a:lstStyle/>
          <a:p>
            <a:pPr algn="ctr"/>
            <a:r>
              <a:rPr lang="en-US" altLang="zh-CN" sz="7200" dirty="0"/>
              <a:t>Wi-Fi</a:t>
            </a:r>
            <a:r>
              <a:rPr lang="zh-CN" altLang="en-US" sz="7200" dirty="0"/>
              <a:t>无线认证技术</a:t>
            </a:r>
            <a:endParaRPr lang="zh-CN" altLang="en-US" sz="7200" dirty="0"/>
          </a:p>
        </p:txBody>
      </p:sp>
      <p:sp>
        <p:nvSpPr>
          <p:cNvPr id="6" name="副标题 5"/>
          <p:cNvSpPr>
            <a:spLocks noGrp="1"/>
          </p:cNvSpPr>
          <p:nvPr>
            <p:ph type="subTitle" idx="1"/>
          </p:nvPr>
        </p:nvSpPr>
        <p:spPr/>
        <p:txBody>
          <a:bodyPr/>
          <a:lstStyle/>
          <a:p>
            <a:r>
              <a:rPr lang="zh-CN" altLang="en-US" dirty="0"/>
              <a:t>网络认证技术</a:t>
            </a:r>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WPA</a:t>
            </a:r>
            <a:endParaRPr lang="zh-CN" altLang="en-US" dirty="0"/>
          </a:p>
        </p:txBody>
      </p:sp>
      <p:sp>
        <p:nvSpPr>
          <p:cNvPr id="3" name="内容占位符 2"/>
          <p:cNvSpPr>
            <a:spLocks noGrp="1"/>
          </p:cNvSpPr>
          <p:nvPr>
            <p:ph idx="1"/>
          </p:nvPr>
        </p:nvSpPr>
        <p:spPr>
          <a:xfrm>
            <a:off x="822959" y="2102672"/>
            <a:ext cx="7543801" cy="3179687"/>
          </a:xfrm>
        </p:spPr>
        <p:txBody>
          <a:bodyPr>
            <a:noAutofit/>
          </a:bodyPr>
          <a:lstStyle/>
          <a:p>
            <a:pPr marL="91440" lvl="2" indent="-91440">
              <a:spcBef>
                <a:spcPts val="300"/>
              </a:spcBef>
              <a:spcAft>
                <a:spcPts val="300"/>
              </a:spcAft>
              <a:buSzPct val="60000"/>
              <a:buFont typeface="Wingdings" panose="05000000000000000000" pitchFamily="2" charset="2"/>
              <a:buChar char="l"/>
              <a:defRPr/>
            </a:pPr>
            <a:r>
              <a:rPr lang="en-US" altLang="zh-CN" sz="2400" dirty="0">
                <a:latin typeface="Calibri" panose="020F0502020204030204" pitchFamily="34" charset="0"/>
                <a:ea typeface="宋体" pitchFamily="2" charset="-122"/>
              </a:rPr>
              <a:t>IEEE 802.11i</a:t>
            </a:r>
            <a:r>
              <a:rPr lang="zh-CN" altLang="en-US" sz="2400" dirty="0">
                <a:latin typeface="Calibri" panose="020F0502020204030204" pitchFamily="34" charset="0"/>
                <a:ea typeface="宋体" pitchFamily="2" charset="-122"/>
              </a:rPr>
              <a:t>（定义了</a:t>
            </a:r>
            <a:r>
              <a:rPr lang="en-US" altLang="zh-CN" sz="2400" dirty="0">
                <a:latin typeface="Calibri" panose="020F0502020204030204" pitchFamily="34" charset="0"/>
                <a:ea typeface="宋体" pitchFamily="2" charset="-122"/>
              </a:rPr>
              <a:t>IEEE 802.11</a:t>
            </a:r>
            <a:r>
              <a:rPr lang="zh-CN" altLang="en-US" sz="2400" dirty="0">
                <a:latin typeface="Calibri" panose="020F0502020204030204" pitchFamily="34" charset="0"/>
                <a:ea typeface="宋体" pitchFamily="2" charset="-122"/>
              </a:rPr>
              <a:t>的安全机制）</a:t>
            </a:r>
            <a:endParaRPr lang="en-US" altLang="zh-CN" sz="2400" dirty="0">
              <a:latin typeface="Calibri" panose="020F0502020204030204" pitchFamily="34" charset="0"/>
              <a:ea typeface="宋体" pitchFamily="2" charset="-122"/>
            </a:endParaRPr>
          </a:p>
          <a:p>
            <a:pPr lvl="1">
              <a:lnSpc>
                <a:spcPct val="130000"/>
              </a:lnSpc>
              <a:defRPr/>
            </a:pPr>
            <a:r>
              <a:rPr lang="zh-CN" altLang="en-US" sz="2000" dirty="0">
                <a:latin typeface="Calibri" panose="020F0502020204030204" pitchFamily="34" charset="0"/>
              </a:rPr>
              <a:t>身份鉴别方式</a:t>
            </a:r>
            <a:endParaRPr lang="en-US" altLang="zh-CN" sz="2000" dirty="0">
              <a:latin typeface="Calibri" panose="020F0502020204030204" pitchFamily="34" charset="0"/>
            </a:endParaRPr>
          </a:p>
          <a:p>
            <a:pPr lvl="2">
              <a:lnSpc>
                <a:spcPct val="130000"/>
              </a:lnSpc>
              <a:defRPr/>
            </a:pPr>
            <a:r>
              <a:rPr lang="en-US" altLang="zh-CN" sz="1800" dirty="0">
                <a:latin typeface="Calibri" panose="020F0502020204030204" pitchFamily="34" charset="0"/>
              </a:rPr>
              <a:t>WPA-PSK</a:t>
            </a:r>
            <a:r>
              <a:rPr lang="zh-CN" altLang="en-US" sz="1800" dirty="0">
                <a:latin typeface="Calibri" panose="020F0502020204030204" pitchFamily="34" charset="0"/>
              </a:rPr>
              <a:t>（</a:t>
            </a:r>
            <a:r>
              <a:rPr lang="en-US" altLang="zh-CN" sz="1800" dirty="0">
                <a:latin typeface="Calibri" panose="020F0502020204030204" pitchFamily="34" charset="0"/>
              </a:rPr>
              <a:t>WPA-Personal</a:t>
            </a:r>
            <a:r>
              <a:rPr lang="zh-CN" altLang="en-US" sz="1800" dirty="0">
                <a:latin typeface="Calibri" panose="020F0502020204030204" pitchFamily="34" charset="0"/>
              </a:rPr>
              <a:t>，个人级）</a:t>
            </a:r>
            <a:endParaRPr lang="en-US" altLang="zh-CN" sz="1800" dirty="0">
              <a:latin typeface="Calibri" panose="020F0502020204030204" pitchFamily="34" charset="0"/>
            </a:endParaRPr>
          </a:p>
          <a:p>
            <a:pPr lvl="2">
              <a:lnSpc>
                <a:spcPct val="130000"/>
              </a:lnSpc>
              <a:defRPr/>
            </a:pPr>
            <a:r>
              <a:rPr lang="en-US" altLang="zh-CN" sz="1800" dirty="0">
                <a:latin typeface="Calibri" panose="020F0502020204030204" pitchFamily="34" charset="0"/>
              </a:rPr>
              <a:t>WPA-802.1X </a:t>
            </a:r>
            <a:r>
              <a:rPr lang="zh-CN" altLang="en-US" sz="1800" dirty="0">
                <a:latin typeface="Calibri" panose="020F0502020204030204" pitchFamily="34" charset="0"/>
              </a:rPr>
              <a:t>（</a:t>
            </a:r>
            <a:r>
              <a:rPr lang="en-US" altLang="zh-CN" sz="1800" dirty="0">
                <a:latin typeface="Calibri" panose="020F0502020204030204" pitchFamily="34" charset="0"/>
              </a:rPr>
              <a:t>WPA-Enterprise</a:t>
            </a:r>
            <a:r>
              <a:rPr lang="zh-CN" altLang="en-US" sz="1800" dirty="0">
                <a:latin typeface="Calibri" panose="020F0502020204030204" pitchFamily="34" charset="0"/>
              </a:rPr>
              <a:t>，企业级）</a:t>
            </a:r>
            <a:endParaRPr lang="en-US" altLang="zh-CN" sz="1800" dirty="0">
              <a:latin typeface="Calibri" panose="020F0502020204030204" pitchFamily="34" charset="0"/>
            </a:endParaRPr>
          </a:p>
          <a:p>
            <a:pPr lvl="1">
              <a:lnSpc>
                <a:spcPct val="130000"/>
              </a:lnSpc>
              <a:defRPr/>
            </a:pPr>
            <a:r>
              <a:rPr lang="zh-CN" altLang="en-US" sz="2000" dirty="0">
                <a:latin typeface="Calibri" panose="020F0502020204030204" pitchFamily="34" charset="0"/>
              </a:rPr>
              <a:t>两种身份鉴别方式的协议流程均为</a:t>
            </a:r>
            <a:r>
              <a:rPr lang="en-US" altLang="zh-CN" sz="2000" dirty="0">
                <a:latin typeface="Calibri" panose="020F0502020204030204" pitchFamily="34" charset="0"/>
              </a:rPr>
              <a:t>4-way handshake</a:t>
            </a:r>
            <a:endParaRPr lang="en-US" altLang="zh-CN" sz="2000" dirty="0">
              <a:latin typeface="Calibri" panose="020F0502020204030204" pitchFamily="34" charset="0"/>
            </a:endParaRPr>
          </a:p>
          <a:p>
            <a:pPr lvl="2">
              <a:lnSpc>
                <a:spcPct val="130000"/>
              </a:lnSpc>
              <a:defRPr/>
            </a:pPr>
            <a:r>
              <a:rPr lang="zh-CN" altLang="en-US" sz="1800" dirty="0">
                <a:latin typeface="Calibri" panose="020F0502020204030204" pitchFamily="34" charset="0"/>
              </a:rPr>
              <a:t>通信双方通过四次握手完成身份鉴别并协商出会话密钥，用于通信数据安全保护</a:t>
            </a:r>
            <a:endParaRPr lang="en-US" altLang="zh-CN" sz="1800" dirty="0">
              <a:latin typeface="Calibri" panose="020F0502020204030204" pitchFamily="34" charset="0"/>
            </a:endParaRPr>
          </a:p>
          <a:p>
            <a:pPr lvl="1">
              <a:lnSpc>
                <a:spcPct val="130000"/>
              </a:lnSpc>
              <a:defRPr/>
            </a:pPr>
            <a:r>
              <a:rPr lang="zh-CN" altLang="en-US" sz="2000" dirty="0">
                <a:latin typeface="Calibri" panose="020F0502020204030204" pitchFamily="34" charset="0"/>
              </a:rPr>
              <a:t>两种身份鉴别方式的区别在于是否有</a:t>
            </a:r>
            <a:r>
              <a:rPr lang="en-US" altLang="zh-CN" sz="2000" dirty="0" smtClean="0">
                <a:latin typeface="Calibri" panose="020F0502020204030204" pitchFamily="34" charset="0"/>
              </a:rPr>
              <a:t>AS</a:t>
            </a:r>
            <a:r>
              <a:rPr lang="en-US" altLang="zh-CN" sz="2000" dirty="0" smtClean="0">
                <a:latin typeface="Calibri" panose="020F0502020204030204" pitchFamily="34" charset="0"/>
              </a:rPr>
              <a:t>(Authentication Server)</a:t>
            </a:r>
            <a:endParaRPr lang="en-US" altLang="zh-CN" sz="2000" dirty="0">
              <a:latin typeface="Calibri" panose="020F0502020204030204" pitchFamily="34" charset="0"/>
            </a:endParaRPr>
          </a:p>
          <a:p>
            <a:pPr lvl="2">
              <a:lnSpc>
                <a:spcPct val="130000"/>
              </a:lnSpc>
              <a:defRPr/>
            </a:pPr>
            <a:r>
              <a:rPr lang="en-US" altLang="zh-CN" sz="1800" dirty="0">
                <a:latin typeface="Calibri" panose="020F0502020204030204" pitchFamily="34" charset="0"/>
              </a:rPr>
              <a:t>WPA2-802.1x</a:t>
            </a:r>
            <a:r>
              <a:rPr lang="zh-CN" altLang="en-US" sz="1800" dirty="0">
                <a:latin typeface="Calibri" panose="020F0502020204030204" pitchFamily="34" charset="0"/>
              </a:rPr>
              <a:t>， </a:t>
            </a:r>
            <a:r>
              <a:rPr lang="en-US" altLang="zh-CN" sz="1800" dirty="0">
                <a:latin typeface="Calibri" panose="020F0502020204030204" pitchFamily="34" charset="0"/>
              </a:rPr>
              <a:t>STA</a:t>
            </a:r>
            <a:r>
              <a:rPr lang="zh-CN" altLang="en-US" sz="1800" dirty="0">
                <a:latin typeface="Calibri" panose="020F0502020204030204" pitchFamily="34" charset="0"/>
              </a:rPr>
              <a:t>的身份鉴别由</a:t>
            </a:r>
            <a:r>
              <a:rPr lang="en-US" altLang="zh-CN" sz="1800" dirty="0">
                <a:latin typeface="Calibri" panose="020F0502020204030204" pitchFamily="34" charset="0"/>
              </a:rPr>
              <a:t>AS</a:t>
            </a:r>
            <a:r>
              <a:rPr lang="zh-CN" altLang="en-US" sz="1800" dirty="0">
                <a:latin typeface="Calibri" panose="020F0502020204030204" pitchFamily="34" charset="0"/>
              </a:rPr>
              <a:t>完成，而非</a:t>
            </a:r>
            <a:r>
              <a:rPr lang="en-US" altLang="zh-CN" sz="1800" dirty="0">
                <a:latin typeface="Calibri" panose="020F0502020204030204" pitchFamily="34" charset="0"/>
              </a:rPr>
              <a:t>AP</a:t>
            </a:r>
            <a:endParaRPr lang="en-US" altLang="zh-CN" sz="1800" dirty="0">
              <a:latin typeface="Calibri" panose="020F0502020204030204" pitchFamily="34" charset="0"/>
            </a:endParaRPr>
          </a:p>
          <a:p>
            <a:endParaRPr lang="zh-CN" altLang="en-US" sz="1600" dirty="0"/>
          </a:p>
        </p:txBody>
      </p:sp>
      <p:pic>
        <p:nvPicPr>
          <p:cNvPr id="4" name="图片 3"/>
          <p:cNvPicPr>
            <a:picLocks noChangeAspect="1"/>
          </p:cNvPicPr>
          <p:nvPr/>
        </p:nvPicPr>
        <p:blipFill>
          <a:blip r:embed="rId1"/>
          <a:stretch>
            <a:fillRect/>
          </a:stretch>
        </p:blipFill>
        <p:spPr>
          <a:xfrm>
            <a:off x="4927181" y="0"/>
            <a:ext cx="4152582" cy="2139879"/>
          </a:xfrm>
          <a:prstGeom prst="rect">
            <a:avLst/>
          </a:prstGeom>
        </p:spPr>
      </p:pic>
      <p:sp>
        <p:nvSpPr>
          <p:cNvPr id="5" name="灯片编号占位符 4"/>
          <p:cNvSpPr>
            <a:spLocks noGrp="1"/>
          </p:cNvSpPr>
          <p:nvPr>
            <p:ph type="sldNum" sz="quarter" idx="12"/>
          </p:nvPr>
        </p:nvSpPr>
        <p:spPr/>
        <p:txBody>
          <a:bodyPr/>
          <a:lstStyle/>
          <a:p>
            <a:fld id="{375D5CAD-4EC6-465D-B358-F619C32EE4EF}" type="slidenum">
              <a:rPr lang="zh-CN" altLang="en-US" smtClean="0"/>
            </a:fld>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WPA-TKIP</a:t>
            </a:r>
            <a:r>
              <a:rPr lang="zh-CN" altLang="en-US" dirty="0"/>
              <a:t>协议示意</a:t>
            </a:r>
            <a:endParaRPr lang="zh-CN" altLang="en-US" dirty="0"/>
          </a:p>
        </p:txBody>
      </p:sp>
      <p:pic>
        <p:nvPicPr>
          <p:cNvPr id="4" name="图片 3"/>
          <p:cNvPicPr>
            <a:picLocks noChangeAspect="1"/>
          </p:cNvPicPr>
          <p:nvPr/>
        </p:nvPicPr>
        <p:blipFill>
          <a:blip r:embed="rId1"/>
          <a:stretch>
            <a:fillRect/>
          </a:stretch>
        </p:blipFill>
        <p:spPr>
          <a:xfrm>
            <a:off x="1134969" y="2481748"/>
            <a:ext cx="7231791" cy="3260736"/>
          </a:xfrm>
          <a:prstGeom prst="rect">
            <a:avLst/>
          </a:prstGeom>
        </p:spPr>
      </p:pic>
      <p:sp>
        <p:nvSpPr>
          <p:cNvPr id="5" name="矩形 4"/>
          <p:cNvSpPr/>
          <p:nvPr/>
        </p:nvSpPr>
        <p:spPr>
          <a:xfrm>
            <a:off x="1134969" y="2771335"/>
            <a:ext cx="539086" cy="323557"/>
          </a:xfrm>
          <a:prstGeom prst="rect">
            <a:avLst/>
          </a:prstGeom>
          <a:noFill/>
          <a:ln w="28575"/>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6" name="文本框 5"/>
          <p:cNvSpPr txBox="1"/>
          <p:nvPr/>
        </p:nvSpPr>
        <p:spPr>
          <a:xfrm>
            <a:off x="-14068" y="2517614"/>
            <a:ext cx="1294227" cy="830997"/>
          </a:xfrm>
          <a:prstGeom prst="rect">
            <a:avLst/>
          </a:prstGeom>
          <a:noFill/>
        </p:spPr>
        <p:txBody>
          <a:bodyPr wrap="square" rtlCol="0">
            <a:spAutoFit/>
          </a:bodyPr>
          <a:lstStyle/>
          <a:p>
            <a:pPr algn="ctr"/>
            <a:r>
              <a:rPr lang="zh-CN" altLang="en-US" sz="1600" dirty="0"/>
              <a:t>身份鉴别后产生的数据加密密钥</a:t>
            </a:r>
            <a:endParaRPr lang="zh-CN" altLang="en-US" sz="1600" dirty="0"/>
          </a:p>
        </p:txBody>
      </p:sp>
      <p:sp>
        <p:nvSpPr>
          <p:cNvPr id="7" name="灯片编号占位符 6"/>
          <p:cNvSpPr>
            <a:spLocks noGrp="1"/>
          </p:cNvSpPr>
          <p:nvPr>
            <p:ph type="sldNum" sz="quarter" idx="12"/>
          </p:nvPr>
        </p:nvSpPr>
        <p:spPr/>
        <p:txBody>
          <a:bodyPr/>
          <a:lstStyle/>
          <a:p>
            <a:fld id="{375D5CAD-4EC6-465D-B358-F619C32EE4EF}" type="slidenum">
              <a:rPr lang="zh-CN" altLang="en-US" smtClean="0"/>
            </a:fld>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1"/>
          <a:stretch>
            <a:fillRect/>
          </a:stretch>
        </p:blipFill>
        <p:spPr>
          <a:xfrm>
            <a:off x="5368614" y="4053451"/>
            <a:ext cx="3867708" cy="2707400"/>
          </a:xfrm>
          <a:prstGeom prst="rect">
            <a:avLst/>
          </a:prstGeom>
        </p:spPr>
      </p:pic>
      <p:sp>
        <p:nvSpPr>
          <p:cNvPr id="2" name="标题 1"/>
          <p:cNvSpPr>
            <a:spLocks noGrp="1"/>
          </p:cNvSpPr>
          <p:nvPr>
            <p:ph type="title"/>
          </p:nvPr>
        </p:nvSpPr>
        <p:spPr/>
        <p:txBody>
          <a:bodyPr/>
          <a:lstStyle/>
          <a:p>
            <a:r>
              <a:rPr lang="en-US" altLang="zh-CN" dirty="0"/>
              <a:t>802.11 </a:t>
            </a:r>
            <a:r>
              <a:rPr lang="zh-CN" altLang="en-US" dirty="0"/>
              <a:t>密钥层次</a:t>
            </a:r>
            <a:endParaRPr lang="zh-CN" altLang="en-US" dirty="0"/>
          </a:p>
        </p:txBody>
      </p:sp>
      <p:sp>
        <p:nvSpPr>
          <p:cNvPr id="3" name="内容占位符 2"/>
          <p:cNvSpPr>
            <a:spLocks noGrp="1"/>
          </p:cNvSpPr>
          <p:nvPr>
            <p:ph idx="1"/>
          </p:nvPr>
        </p:nvSpPr>
        <p:spPr>
          <a:xfrm>
            <a:off x="298004" y="2042682"/>
            <a:ext cx="6412762" cy="4023360"/>
          </a:xfrm>
        </p:spPr>
        <p:txBody>
          <a:bodyPr/>
          <a:lstStyle/>
          <a:p>
            <a:r>
              <a:rPr lang="zh-CN" altLang="en-US" dirty="0"/>
              <a:t>密钥类型</a:t>
            </a:r>
            <a:endParaRPr lang="en-US" altLang="zh-CN" dirty="0"/>
          </a:p>
          <a:p>
            <a:pPr lvl="1"/>
            <a:r>
              <a:rPr lang="zh-CN" altLang="en-US" dirty="0"/>
              <a:t>成对密钥（</a:t>
            </a:r>
            <a:r>
              <a:rPr lang="en-US" altLang="zh-CN" dirty="0"/>
              <a:t>Pairwise Key</a:t>
            </a:r>
            <a:r>
              <a:rPr lang="zh-CN" altLang="en-US" dirty="0"/>
              <a:t>）</a:t>
            </a:r>
            <a:endParaRPr lang="en-US" altLang="zh-CN" dirty="0"/>
          </a:p>
          <a:p>
            <a:pPr lvl="2"/>
            <a:r>
              <a:rPr lang="en-US" altLang="zh-CN" dirty="0"/>
              <a:t>AP</a:t>
            </a:r>
            <a:r>
              <a:rPr lang="zh-CN" altLang="en-US" dirty="0"/>
              <a:t>与</a:t>
            </a:r>
            <a:r>
              <a:rPr lang="en-US" altLang="zh-CN" dirty="0"/>
              <a:t>STA</a:t>
            </a:r>
            <a:r>
              <a:rPr lang="zh-CN" altLang="en-US" dirty="0"/>
              <a:t>之间成对使用</a:t>
            </a:r>
            <a:endParaRPr lang="en-US" altLang="zh-CN" dirty="0"/>
          </a:p>
          <a:p>
            <a:pPr lvl="2"/>
            <a:r>
              <a:rPr lang="en-US" altLang="zh-CN" dirty="0">
                <a:solidFill>
                  <a:srgbClr val="FF0000"/>
                </a:solidFill>
              </a:rPr>
              <a:t>Pairwise Master Key(PMK) </a:t>
            </a:r>
            <a:r>
              <a:rPr lang="en-US" altLang="zh-CN" dirty="0">
                <a:solidFill>
                  <a:srgbClr val="FF0000"/>
                </a:solidFill>
                <a:sym typeface="Wingdings" panose="05000000000000000000" pitchFamily="2" charset="2"/>
              </a:rPr>
              <a:t></a:t>
            </a:r>
            <a:r>
              <a:rPr lang="en-US" altLang="zh-CN" dirty="0">
                <a:solidFill>
                  <a:srgbClr val="FF0000"/>
                </a:solidFill>
              </a:rPr>
              <a:t> Pairwise Transient Key(PTK)</a:t>
            </a:r>
            <a:endParaRPr lang="en-US" altLang="zh-CN" dirty="0">
              <a:solidFill>
                <a:srgbClr val="FF0000"/>
              </a:solidFill>
            </a:endParaRPr>
          </a:p>
          <a:p>
            <a:pPr lvl="1"/>
            <a:r>
              <a:rPr lang="zh-CN" altLang="en-US" dirty="0"/>
              <a:t>组播密钥（</a:t>
            </a:r>
            <a:r>
              <a:rPr lang="en-US" altLang="zh-CN" dirty="0"/>
              <a:t>Group Key</a:t>
            </a:r>
            <a:r>
              <a:rPr lang="zh-CN" altLang="en-US" dirty="0"/>
              <a:t>）</a:t>
            </a:r>
            <a:endParaRPr lang="en-US" altLang="zh-CN" dirty="0"/>
          </a:p>
          <a:p>
            <a:pPr lvl="2"/>
            <a:r>
              <a:rPr lang="en-US" altLang="zh-CN" dirty="0"/>
              <a:t>AP</a:t>
            </a:r>
            <a:r>
              <a:rPr lang="zh-CN" altLang="en-US" dirty="0"/>
              <a:t>广播使用</a:t>
            </a:r>
            <a:endParaRPr lang="en-US" altLang="zh-CN" dirty="0"/>
          </a:p>
          <a:p>
            <a:pPr lvl="2"/>
            <a:r>
              <a:rPr lang="en-US" altLang="zh-CN" dirty="0">
                <a:solidFill>
                  <a:srgbClr val="FF0000"/>
                </a:solidFill>
              </a:rPr>
              <a:t>Group Master Key(GMK) </a:t>
            </a:r>
            <a:r>
              <a:rPr lang="en-US" altLang="zh-CN" dirty="0">
                <a:solidFill>
                  <a:srgbClr val="FF0000"/>
                </a:solidFill>
                <a:sym typeface="Wingdings" panose="05000000000000000000" pitchFamily="2" charset="2"/>
              </a:rPr>
              <a:t>Group Temporal Key(GTK)</a:t>
            </a:r>
            <a:endParaRPr lang="en-US" altLang="zh-CN" dirty="0">
              <a:solidFill>
                <a:srgbClr val="FF0000"/>
              </a:solidFill>
            </a:endParaRPr>
          </a:p>
          <a:p>
            <a:pPr lvl="2"/>
            <a:endParaRPr lang="zh-CN" altLang="en-US" dirty="0"/>
          </a:p>
        </p:txBody>
      </p:sp>
      <p:pic>
        <p:nvPicPr>
          <p:cNvPr id="5" name="图片 4"/>
          <p:cNvPicPr>
            <a:picLocks noChangeAspect="1"/>
          </p:cNvPicPr>
          <p:nvPr/>
        </p:nvPicPr>
        <p:blipFill>
          <a:blip r:embed="rId2"/>
          <a:stretch>
            <a:fillRect/>
          </a:stretch>
        </p:blipFill>
        <p:spPr>
          <a:xfrm>
            <a:off x="4847145" y="872260"/>
            <a:ext cx="4296855" cy="2581358"/>
          </a:xfrm>
          <a:prstGeom prst="rect">
            <a:avLst/>
          </a:prstGeom>
        </p:spPr>
      </p:pic>
      <p:sp>
        <p:nvSpPr>
          <p:cNvPr id="4" name="灯片编号占位符 3"/>
          <p:cNvSpPr>
            <a:spLocks noGrp="1"/>
          </p:cNvSpPr>
          <p:nvPr>
            <p:ph type="sldNum" sz="quarter" idx="12"/>
          </p:nvPr>
        </p:nvSpPr>
        <p:spPr/>
        <p:txBody>
          <a:bodyPr/>
          <a:lstStyle/>
          <a:p>
            <a:fld id="{375D5CAD-4EC6-465D-B358-F619C32EE4EF}" type="slidenum">
              <a:rPr lang="zh-CN" altLang="en-US" smtClean="0"/>
            </a:fld>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stretch>
            <a:fillRect/>
          </a:stretch>
        </p:blipFill>
        <p:spPr>
          <a:xfrm>
            <a:off x="4745959" y="3017317"/>
            <a:ext cx="4398041" cy="2852663"/>
          </a:xfrm>
          <a:prstGeom prst="rect">
            <a:avLst/>
          </a:prstGeom>
        </p:spPr>
      </p:pic>
      <p:sp>
        <p:nvSpPr>
          <p:cNvPr id="2" name="标题 1"/>
          <p:cNvSpPr>
            <a:spLocks noGrp="1"/>
          </p:cNvSpPr>
          <p:nvPr>
            <p:ph type="title"/>
          </p:nvPr>
        </p:nvSpPr>
        <p:spPr>
          <a:xfrm>
            <a:off x="822960" y="286604"/>
            <a:ext cx="8845696" cy="1450757"/>
          </a:xfrm>
        </p:spPr>
        <p:txBody>
          <a:bodyPr>
            <a:normAutofit/>
          </a:bodyPr>
          <a:lstStyle/>
          <a:p>
            <a:r>
              <a:rPr lang="zh-CN" altLang="en-US" dirty="0"/>
              <a:t>基于</a:t>
            </a:r>
            <a:r>
              <a:rPr lang="en-US" altLang="zh-CN" dirty="0"/>
              <a:t>WPA/WPA2</a:t>
            </a:r>
            <a:r>
              <a:rPr lang="zh-CN" altLang="en-US" dirty="0"/>
              <a:t>的安全网络</a:t>
            </a:r>
            <a:endParaRPr lang="zh-CN" altLang="en-US" dirty="0"/>
          </a:p>
        </p:txBody>
      </p:sp>
      <p:sp>
        <p:nvSpPr>
          <p:cNvPr id="3" name="内容占位符 2"/>
          <p:cNvSpPr>
            <a:spLocks noGrp="1"/>
          </p:cNvSpPr>
          <p:nvPr>
            <p:ph idx="1"/>
          </p:nvPr>
        </p:nvSpPr>
        <p:spPr>
          <a:xfrm>
            <a:off x="365759" y="1845733"/>
            <a:ext cx="8030096" cy="4674988"/>
          </a:xfrm>
        </p:spPr>
        <p:txBody>
          <a:bodyPr>
            <a:normAutofit fontScale="92500" lnSpcReduction="10000"/>
          </a:bodyPr>
          <a:lstStyle/>
          <a:p>
            <a:pPr marL="91440" lvl="2" indent="-91440">
              <a:lnSpc>
                <a:spcPct val="90000"/>
              </a:lnSpc>
              <a:spcBef>
                <a:spcPts val="300"/>
              </a:spcBef>
              <a:spcAft>
                <a:spcPts val="300"/>
              </a:spcAft>
              <a:buSzPct val="60000"/>
              <a:buFont typeface="Wingdings" panose="05000000000000000000" pitchFamily="2" charset="2"/>
              <a:buChar char="l"/>
              <a:defRPr/>
            </a:pPr>
            <a:r>
              <a:rPr lang="en-US" altLang="zh-CN" sz="2400" dirty="0">
                <a:latin typeface="Calibri" panose="020F0502020204030204" pitchFamily="34" charset="0"/>
                <a:ea typeface="宋体" pitchFamily="2" charset="-122"/>
              </a:rPr>
              <a:t>Establishing the IEEE 802.11 association</a:t>
            </a:r>
            <a:endParaRPr lang="en-US" altLang="zh-CN" sz="2400" dirty="0">
              <a:latin typeface="Calibri" panose="020F0502020204030204" pitchFamily="34" charset="0"/>
              <a:ea typeface="宋体" pitchFamily="2" charset="-122"/>
            </a:endParaRPr>
          </a:p>
          <a:p>
            <a:pPr lvl="1">
              <a:buSzPct val="60000"/>
              <a:defRPr/>
            </a:pPr>
            <a:r>
              <a:rPr lang="en-US" altLang="zh-CN" dirty="0"/>
              <a:t>Open System Authentication</a:t>
            </a:r>
            <a:endParaRPr lang="en-US" altLang="zh-CN" dirty="0"/>
          </a:p>
          <a:p>
            <a:pPr lvl="2">
              <a:buSzPct val="60000"/>
              <a:defRPr/>
            </a:pPr>
            <a:r>
              <a:rPr lang="en-US" altLang="zh-CN" dirty="0"/>
              <a:t>STA(Station)</a:t>
            </a:r>
            <a:r>
              <a:rPr lang="zh-CN" altLang="en-US" dirty="0"/>
              <a:t>和</a:t>
            </a:r>
            <a:r>
              <a:rPr lang="en-US" altLang="zh-CN" dirty="0"/>
              <a:t>AP(Access Point)</a:t>
            </a:r>
            <a:r>
              <a:rPr lang="zh-CN" altLang="en-US" dirty="0"/>
              <a:t>之间不进行实际的身份鉴别</a:t>
            </a:r>
            <a:endParaRPr lang="en-US" altLang="zh-CN" dirty="0"/>
          </a:p>
          <a:p>
            <a:pPr lvl="1">
              <a:buSzPct val="60000"/>
              <a:defRPr/>
            </a:pPr>
            <a:r>
              <a:rPr lang="en-US" altLang="zh-CN" dirty="0"/>
              <a:t>Association</a:t>
            </a:r>
            <a:endParaRPr lang="en-US" altLang="zh-CN" dirty="0"/>
          </a:p>
          <a:p>
            <a:pPr lvl="2">
              <a:buSzPct val="60000"/>
              <a:defRPr/>
            </a:pPr>
            <a:r>
              <a:rPr lang="zh-CN" altLang="en-US" dirty="0"/>
              <a:t>协商鉴别、加密密码套件</a:t>
            </a:r>
            <a:endParaRPr lang="en-US" altLang="zh-CN" dirty="0"/>
          </a:p>
          <a:p>
            <a:pPr marL="91440" lvl="2" indent="-91440">
              <a:lnSpc>
                <a:spcPct val="90000"/>
              </a:lnSpc>
              <a:spcBef>
                <a:spcPts val="300"/>
              </a:spcBef>
              <a:spcAft>
                <a:spcPts val="300"/>
              </a:spcAft>
              <a:buSzPct val="60000"/>
              <a:buFont typeface="Wingdings" panose="05000000000000000000" pitchFamily="2" charset="2"/>
              <a:buChar char="l"/>
              <a:defRPr/>
            </a:pPr>
            <a:r>
              <a:rPr lang="en-US" altLang="zh-CN" sz="2400" dirty="0">
                <a:latin typeface="Calibri" panose="020F0502020204030204" pitchFamily="34" charset="0"/>
                <a:ea typeface="宋体" pitchFamily="2" charset="-122"/>
              </a:rPr>
              <a:t>IEEE 802.1X EAP authentication</a:t>
            </a:r>
            <a:endParaRPr lang="en-US" altLang="zh-CN" sz="2400" dirty="0">
              <a:latin typeface="Calibri" panose="020F0502020204030204" pitchFamily="34" charset="0"/>
              <a:ea typeface="宋体" pitchFamily="2" charset="-122"/>
            </a:endParaRPr>
          </a:p>
          <a:p>
            <a:pPr lvl="2">
              <a:buSzPct val="60000"/>
              <a:defRPr/>
            </a:pPr>
            <a:r>
              <a:rPr lang="en-US" altLang="zh-CN" dirty="0"/>
              <a:t>4-Way Handshake</a:t>
            </a:r>
            <a:endParaRPr lang="en-US" altLang="zh-CN" dirty="0"/>
          </a:p>
          <a:p>
            <a:pPr lvl="2">
              <a:buSzPct val="60000"/>
              <a:defRPr/>
            </a:pPr>
            <a:r>
              <a:rPr lang="zh-CN" altLang="en-US" dirty="0"/>
              <a:t>协商产生</a:t>
            </a:r>
            <a:r>
              <a:rPr lang="en-US" altLang="zh-CN" dirty="0"/>
              <a:t>PTK</a:t>
            </a:r>
            <a:r>
              <a:rPr lang="zh-CN" altLang="en-US" dirty="0"/>
              <a:t>、</a:t>
            </a:r>
            <a:r>
              <a:rPr lang="en-US" altLang="zh-CN" dirty="0"/>
              <a:t>GTK</a:t>
            </a:r>
            <a:endParaRPr lang="en-US" altLang="zh-CN" dirty="0"/>
          </a:p>
          <a:p>
            <a:pPr lvl="3"/>
            <a:r>
              <a:rPr lang="en-US" altLang="zh-CN" dirty="0">
                <a:cs typeface="Times New Roman" panose="02020603050405020304" pitchFamily="18" charset="0"/>
              </a:rPr>
              <a:t>PTK(Pairwise Transit Key, </a:t>
            </a:r>
            <a:r>
              <a:rPr lang="zh-CN" altLang="en-US" dirty="0">
                <a:cs typeface="Times New Roman" panose="02020603050405020304" pitchFamily="18" charset="0"/>
              </a:rPr>
              <a:t>成</a:t>
            </a:r>
            <a:r>
              <a:rPr lang="zh-CN" altLang="en-US" dirty="0" smtClean="0">
                <a:cs typeface="Times New Roman" panose="02020603050405020304" pitchFamily="18" charset="0"/>
              </a:rPr>
              <a:t>对</a:t>
            </a:r>
            <a:r>
              <a:rPr lang="zh-CN" altLang="en-US" dirty="0">
                <a:cs typeface="Times New Roman" panose="02020603050405020304" pitchFamily="18" charset="0"/>
              </a:rPr>
              <a:t>瞬时</a:t>
            </a:r>
            <a:r>
              <a:rPr lang="zh-CN" altLang="en-US" dirty="0" smtClean="0">
                <a:cs typeface="Times New Roman" panose="02020603050405020304" pitchFamily="18" charset="0"/>
              </a:rPr>
              <a:t>密钥</a:t>
            </a:r>
            <a:r>
              <a:rPr lang="en-US" altLang="zh-CN" dirty="0">
                <a:cs typeface="Times New Roman" panose="02020603050405020304" pitchFamily="18" charset="0"/>
              </a:rPr>
              <a:t>)</a:t>
            </a:r>
            <a:endParaRPr lang="en-US" altLang="zh-CN" dirty="0">
              <a:cs typeface="Times New Roman" panose="02020603050405020304" pitchFamily="18" charset="0"/>
            </a:endParaRPr>
          </a:p>
          <a:p>
            <a:pPr lvl="4"/>
            <a:r>
              <a:rPr lang="zh-CN" altLang="en-US" dirty="0">
                <a:latin typeface="Time s New Roman"/>
                <a:cs typeface="Times New Roman" panose="02020603050405020304" pitchFamily="18" charset="0"/>
              </a:rPr>
              <a:t>保护单播数据</a:t>
            </a:r>
            <a:endParaRPr lang="en-US" altLang="zh-CN" dirty="0">
              <a:latin typeface="Time s New Roman"/>
              <a:cs typeface="Times New Roman" panose="02020603050405020304" pitchFamily="18" charset="0"/>
            </a:endParaRPr>
          </a:p>
          <a:p>
            <a:pPr lvl="3"/>
            <a:r>
              <a:rPr lang="en-US" altLang="zh-CN" dirty="0">
                <a:cs typeface="Times New Roman" panose="02020603050405020304" pitchFamily="18" charset="0"/>
              </a:rPr>
              <a:t>GTK</a:t>
            </a:r>
            <a:r>
              <a:rPr lang="en-US" altLang="zh-CN" dirty="0"/>
              <a:t>(Group Temporal Key, </a:t>
            </a:r>
            <a:r>
              <a:rPr lang="zh-CN" altLang="en-US" dirty="0"/>
              <a:t>组临时密钥</a:t>
            </a:r>
            <a:r>
              <a:rPr lang="en-US" altLang="zh-CN" dirty="0"/>
              <a:t>)</a:t>
            </a:r>
            <a:endParaRPr lang="en-US" altLang="zh-CN" dirty="0"/>
          </a:p>
          <a:p>
            <a:pPr lvl="4"/>
            <a:r>
              <a:rPr lang="zh-CN" altLang="en-US" dirty="0"/>
              <a:t>保护广播和组播数据</a:t>
            </a:r>
            <a:endParaRPr lang="en-US" altLang="zh-CN" dirty="0"/>
          </a:p>
          <a:p>
            <a:pPr lvl="3">
              <a:buSzPct val="60000"/>
              <a:defRPr/>
            </a:pPr>
            <a:endParaRPr lang="en-US" altLang="zh-CN" dirty="0"/>
          </a:p>
          <a:p>
            <a:pPr lvl="1"/>
            <a:endParaRPr lang="en-US" altLang="zh-CN" dirty="0"/>
          </a:p>
          <a:p>
            <a:endParaRPr lang="en-US" altLang="zh-CN" dirty="0"/>
          </a:p>
          <a:p>
            <a:endParaRPr lang="en-US" altLang="zh-CN" dirty="0"/>
          </a:p>
          <a:p>
            <a:endParaRPr lang="zh-CN" altLang="en-US" dirty="0"/>
          </a:p>
        </p:txBody>
      </p:sp>
      <p:sp>
        <p:nvSpPr>
          <p:cNvPr id="5" name="灯片编号占位符 4"/>
          <p:cNvSpPr>
            <a:spLocks noGrp="1"/>
          </p:cNvSpPr>
          <p:nvPr>
            <p:ph type="sldNum" sz="quarter" idx="12"/>
          </p:nvPr>
        </p:nvSpPr>
        <p:spPr/>
        <p:txBody>
          <a:bodyPr/>
          <a:lstStyle/>
          <a:p>
            <a:fld id="{375D5CAD-4EC6-465D-B358-F619C32EE4EF}" type="slidenum">
              <a:rPr lang="zh-CN" altLang="en-US" smtClean="0"/>
            </a:fld>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2960" y="286604"/>
            <a:ext cx="8845696" cy="1450757"/>
          </a:xfrm>
        </p:spPr>
        <p:txBody>
          <a:bodyPr>
            <a:normAutofit/>
          </a:bodyPr>
          <a:lstStyle/>
          <a:p>
            <a:r>
              <a:rPr lang="zh-CN" altLang="en-US" dirty="0"/>
              <a:t>基于</a:t>
            </a:r>
            <a:r>
              <a:rPr lang="en-US" altLang="zh-CN" dirty="0"/>
              <a:t>WPA/WPA2</a:t>
            </a:r>
            <a:r>
              <a:rPr lang="zh-CN" altLang="en-US" dirty="0"/>
              <a:t>的安全网络</a:t>
            </a:r>
            <a:endParaRPr lang="zh-CN" altLang="en-US" dirty="0"/>
          </a:p>
        </p:txBody>
      </p:sp>
      <p:sp>
        <p:nvSpPr>
          <p:cNvPr id="3" name="内容占位符 2"/>
          <p:cNvSpPr>
            <a:spLocks noGrp="1"/>
          </p:cNvSpPr>
          <p:nvPr>
            <p:ph idx="1"/>
          </p:nvPr>
        </p:nvSpPr>
        <p:spPr>
          <a:xfrm>
            <a:off x="365759" y="1845733"/>
            <a:ext cx="8177877" cy="3372812"/>
          </a:xfrm>
        </p:spPr>
        <p:txBody>
          <a:bodyPr>
            <a:normAutofit/>
          </a:bodyPr>
          <a:lstStyle/>
          <a:p>
            <a:pPr marL="91440" lvl="2" indent="-91440">
              <a:lnSpc>
                <a:spcPct val="100000"/>
              </a:lnSpc>
              <a:spcBef>
                <a:spcPts val="300"/>
              </a:spcBef>
              <a:spcAft>
                <a:spcPts val="300"/>
              </a:spcAft>
              <a:buSzPct val="60000"/>
              <a:buFont typeface="Wingdings" panose="05000000000000000000" pitchFamily="2" charset="2"/>
              <a:buChar char="l"/>
              <a:defRPr/>
            </a:pPr>
            <a:r>
              <a:rPr lang="en-US" altLang="zh-CN" sz="2400" dirty="0">
                <a:latin typeface="Calibri" panose="020F0502020204030204" pitchFamily="34" charset="0"/>
                <a:ea typeface="宋体" pitchFamily="2" charset="-122"/>
              </a:rPr>
              <a:t>802.11</a:t>
            </a:r>
            <a:r>
              <a:rPr lang="zh-CN" altLang="en-US" sz="2400" dirty="0">
                <a:latin typeface="Calibri" panose="020F0502020204030204" pitchFamily="34" charset="0"/>
                <a:ea typeface="宋体" pitchFamily="2" charset="-122"/>
              </a:rPr>
              <a:t>管理帧</a:t>
            </a:r>
            <a:endParaRPr lang="en-US" altLang="zh-CN" sz="2400" dirty="0">
              <a:latin typeface="Calibri" panose="020F0502020204030204" pitchFamily="34" charset="0"/>
              <a:ea typeface="宋体" pitchFamily="2" charset="-122"/>
            </a:endParaRPr>
          </a:p>
          <a:p>
            <a:pPr lvl="1">
              <a:buClr>
                <a:srgbClr val="E48312"/>
              </a:buClr>
              <a:buSzPct val="60000"/>
              <a:defRPr/>
            </a:pPr>
            <a:r>
              <a:rPr lang="zh-CN" altLang="en-US" dirty="0">
                <a:solidFill>
                  <a:srgbClr val="000000">
                    <a:lumMod val="75000"/>
                    <a:lumOff val="25000"/>
                  </a:srgbClr>
                </a:solidFill>
              </a:rPr>
              <a:t>管理控制网络（接入离开网络或者连接状态转移）</a:t>
            </a:r>
            <a:endParaRPr lang="en-US" altLang="zh-CN" dirty="0">
              <a:solidFill>
                <a:srgbClr val="000000">
                  <a:lumMod val="75000"/>
                  <a:lumOff val="25000"/>
                </a:srgbClr>
              </a:solidFill>
            </a:endParaRPr>
          </a:p>
          <a:p>
            <a:pPr marL="0" lvl="2" indent="0">
              <a:lnSpc>
                <a:spcPct val="100000"/>
              </a:lnSpc>
              <a:spcBef>
                <a:spcPts val="300"/>
              </a:spcBef>
              <a:spcAft>
                <a:spcPts val="300"/>
              </a:spcAft>
              <a:buSzPct val="60000"/>
              <a:buNone/>
              <a:defRPr/>
            </a:pPr>
            <a:endParaRPr lang="en-US" altLang="zh-CN" dirty="0">
              <a:ea typeface="+mj-ea"/>
              <a:cs typeface="Times New Roman" panose="02020603050405020304" pitchFamily="18" charset="0"/>
            </a:endParaRPr>
          </a:p>
          <a:p>
            <a:pPr marL="0" lvl="2" indent="0">
              <a:lnSpc>
                <a:spcPct val="100000"/>
              </a:lnSpc>
              <a:spcBef>
                <a:spcPts val="300"/>
              </a:spcBef>
              <a:spcAft>
                <a:spcPts val="300"/>
              </a:spcAft>
              <a:buSzPct val="60000"/>
              <a:buNone/>
              <a:defRPr/>
            </a:pPr>
            <a:endParaRPr lang="en-US" altLang="zh-CN" dirty="0">
              <a:ea typeface="+mj-ea"/>
              <a:cs typeface="Times New Roman" panose="02020603050405020304" pitchFamily="18" charset="0"/>
            </a:endParaRPr>
          </a:p>
          <a:p>
            <a:pPr marL="0" lvl="2" indent="0">
              <a:lnSpc>
                <a:spcPct val="100000"/>
              </a:lnSpc>
              <a:spcBef>
                <a:spcPts val="300"/>
              </a:spcBef>
              <a:spcAft>
                <a:spcPts val="300"/>
              </a:spcAft>
              <a:buSzPct val="60000"/>
              <a:buNone/>
              <a:defRPr/>
            </a:pPr>
            <a:endParaRPr lang="en-US" altLang="zh-CN" dirty="0">
              <a:ea typeface="+mj-ea"/>
              <a:cs typeface="Times New Roman" panose="02020603050405020304" pitchFamily="18" charset="0"/>
            </a:endParaRPr>
          </a:p>
          <a:p>
            <a:pPr lvl="1"/>
            <a:endParaRPr lang="en-US" altLang="zh-CN" dirty="0"/>
          </a:p>
          <a:p>
            <a:pPr lvl="1"/>
            <a:endParaRPr lang="en-US" altLang="zh-CN" dirty="0"/>
          </a:p>
          <a:p>
            <a:pPr lvl="3"/>
            <a:endParaRPr lang="en-US" altLang="zh-CN" b="1" dirty="0">
              <a:latin typeface="Time s New Roman"/>
              <a:cs typeface="Times New Roman" panose="02020603050405020304" pitchFamily="18" charset="0"/>
            </a:endParaRPr>
          </a:p>
          <a:p>
            <a:pPr lvl="1"/>
            <a:endParaRPr lang="en-US" altLang="zh-CN" dirty="0"/>
          </a:p>
          <a:p>
            <a:endParaRPr lang="en-US" altLang="zh-CN" dirty="0"/>
          </a:p>
          <a:p>
            <a:endParaRPr lang="en-US" altLang="zh-CN" dirty="0"/>
          </a:p>
          <a:p>
            <a:endParaRPr lang="zh-CN" altLang="en-US" dirty="0"/>
          </a:p>
        </p:txBody>
      </p:sp>
      <p:graphicFrame>
        <p:nvGraphicFramePr>
          <p:cNvPr id="6" name="表格 5"/>
          <p:cNvGraphicFramePr>
            <a:graphicFrameLocks noGrp="1"/>
          </p:cNvGraphicFramePr>
          <p:nvPr/>
        </p:nvGraphicFramePr>
        <p:xfrm>
          <a:off x="504765" y="2804316"/>
          <a:ext cx="7899863" cy="3500120"/>
        </p:xfrm>
        <a:graphic>
          <a:graphicData uri="http://schemas.openxmlformats.org/drawingml/2006/table">
            <a:tbl>
              <a:tblPr firstRow="1" bandRow="1">
                <a:tableStyleId>{5C22544A-7EE6-4342-B048-85BDC9FD1C3A}</a:tableStyleId>
              </a:tblPr>
              <a:tblGrid>
                <a:gridCol w="733831"/>
                <a:gridCol w="3648824"/>
                <a:gridCol w="3517208"/>
              </a:tblGrid>
              <a:tr h="279706">
                <a:tc>
                  <a:txBody>
                    <a:bodyPr/>
                    <a:lstStyle/>
                    <a:p>
                      <a:pPr algn="l"/>
                      <a:r>
                        <a:rPr lang="zh-CN" altLang="en-US" dirty="0"/>
                        <a:t>序号</a:t>
                      </a:r>
                      <a:endParaRPr lang="zh-CN" altLang="en-US" dirty="0"/>
                    </a:p>
                  </a:txBody>
                  <a:tcPr/>
                </a:tc>
                <a:tc>
                  <a:txBody>
                    <a:bodyPr/>
                    <a:lstStyle/>
                    <a:p>
                      <a:pPr algn="l"/>
                      <a:r>
                        <a:rPr lang="zh-CN" altLang="en-US" dirty="0"/>
                        <a:t>管理帧</a:t>
                      </a:r>
                      <a:endParaRPr lang="zh-CN" altLang="en-US" dirty="0"/>
                    </a:p>
                  </a:txBody>
                  <a:tcPr/>
                </a:tc>
                <a:tc>
                  <a:txBody>
                    <a:bodyPr/>
                    <a:lstStyle/>
                    <a:p>
                      <a:pPr algn="l"/>
                      <a:r>
                        <a:rPr lang="zh-CN" altLang="en-US" dirty="0"/>
                        <a:t>说明</a:t>
                      </a:r>
                      <a:endParaRPr lang="zh-CN" altLang="en-US" dirty="0"/>
                    </a:p>
                  </a:txBody>
                  <a:tcPr/>
                </a:tc>
              </a:tr>
              <a:tr h="370840">
                <a:tc>
                  <a:txBody>
                    <a:bodyPr/>
                    <a:lstStyle/>
                    <a:p>
                      <a:pPr algn="l"/>
                      <a:r>
                        <a:rPr lang="en-US" altLang="zh-CN" dirty="0"/>
                        <a:t>1</a:t>
                      </a:r>
                      <a:endParaRPr lang="zh-CN" altLang="en-US" dirty="0"/>
                    </a:p>
                  </a:txBody>
                  <a:tcPr/>
                </a:tc>
                <a:tc>
                  <a:txBody>
                    <a:bodyPr/>
                    <a:lstStyle/>
                    <a:p>
                      <a:pPr algn="l"/>
                      <a:r>
                        <a:rPr lang="en-US" altLang="zh-CN" sz="1800" b="0" i="0" kern="1200" dirty="0">
                          <a:solidFill>
                            <a:schemeClr val="dk1"/>
                          </a:solidFill>
                          <a:effectLst/>
                          <a:latin typeface="+mn-lt"/>
                          <a:ea typeface="+mn-ea"/>
                          <a:cs typeface="+mn-cs"/>
                        </a:rPr>
                        <a:t>Association(</a:t>
                      </a:r>
                      <a:r>
                        <a:rPr lang="en-US" altLang="zh-CN" sz="1800" b="0" i="0" kern="1200" dirty="0" err="1">
                          <a:solidFill>
                            <a:schemeClr val="dk1"/>
                          </a:solidFill>
                          <a:effectLst/>
                          <a:latin typeface="+mn-lt"/>
                          <a:ea typeface="+mn-ea"/>
                          <a:cs typeface="+mn-cs"/>
                        </a:rPr>
                        <a:t>request&amp;response</a:t>
                      </a:r>
                      <a:r>
                        <a:rPr lang="en-US" altLang="zh-CN" sz="1800" b="0" i="0" kern="1200" dirty="0">
                          <a:solidFill>
                            <a:schemeClr val="dk1"/>
                          </a:solidFill>
                          <a:effectLst/>
                          <a:latin typeface="+mn-lt"/>
                          <a:ea typeface="+mn-ea"/>
                          <a:cs typeface="+mn-cs"/>
                        </a:rPr>
                        <a:t>)</a:t>
                      </a:r>
                      <a:endParaRPr lang="zh-CN" altLang="en-US" dirty="0"/>
                    </a:p>
                  </a:txBody>
                  <a:tcPr/>
                </a:tc>
                <a:tc>
                  <a:txBody>
                    <a:bodyPr/>
                    <a:lstStyle/>
                    <a:p>
                      <a:pPr algn="l"/>
                      <a:r>
                        <a:rPr lang="zh-CN" altLang="en-US" dirty="0"/>
                        <a:t>关联帧</a:t>
                      </a:r>
                      <a:endParaRPr lang="zh-CN" altLang="en-US" dirty="0"/>
                    </a:p>
                  </a:txBody>
                  <a:tcPr/>
                </a:tc>
              </a:tr>
              <a:tr h="370840">
                <a:tc>
                  <a:txBody>
                    <a:bodyPr/>
                    <a:lstStyle/>
                    <a:p>
                      <a:pPr algn="l"/>
                      <a:r>
                        <a:rPr lang="en-US" altLang="zh-CN" dirty="0"/>
                        <a:t>2</a:t>
                      </a:r>
                      <a:endParaRPr lang="zh-CN" altLang="en-US" dirty="0"/>
                    </a:p>
                  </a:txBody>
                  <a:tcPr/>
                </a:tc>
                <a:tc>
                  <a:txBody>
                    <a:bodyPr/>
                    <a:lstStyle/>
                    <a:p>
                      <a:pPr algn="l"/>
                      <a:r>
                        <a:rPr lang="en-US" altLang="zh-CN" sz="1800" b="0" i="0" kern="1200" dirty="0">
                          <a:solidFill>
                            <a:schemeClr val="dk1"/>
                          </a:solidFill>
                          <a:effectLst/>
                          <a:latin typeface="+mn-lt"/>
                          <a:ea typeface="+mn-ea"/>
                          <a:cs typeface="+mn-cs"/>
                        </a:rPr>
                        <a:t>Reassociation(</a:t>
                      </a:r>
                      <a:r>
                        <a:rPr lang="en-US" altLang="zh-CN" sz="1800" b="0" i="0" kern="1200" dirty="0" err="1">
                          <a:solidFill>
                            <a:schemeClr val="dk1"/>
                          </a:solidFill>
                          <a:effectLst/>
                          <a:latin typeface="+mn-lt"/>
                          <a:ea typeface="+mn-ea"/>
                          <a:cs typeface="+mn-cs"/>
                        </a:rPr>
                        <a:t>request&amp;response</a:t>
                      </a:r>
                      <a:r>
                        <a:rPr lang="en-US" altLang="zh-CN" sz="1800" b="0" i="0" kern="1200" dirty="0">
                          <a:solidFill>
                            <a:schemeClr val="dk1"/>
                          </a:solidFill>
                          <a:effectLst/>
                          <a:latin typeface="+mn-lt"/>
                          <a:ea typeface="+mn-ea"/>
                          <a:cs typeface="+mn-cs"/>
                        </a:rPr>
                        <a:t>)</a:t>
                      </a:r>
                      <a:endParaRPr lang="zh-CN" altLang="en-US" dirty="0"/>
                    </a:p>
                  </a:txBody>
                  <a:tcPr/>
                </a:tc>
                <a:tc>
                  <a:txBody>
                    <a:bodyPr/>
                    <a:lstStyle/>
                    <a:p>
                      <a:pPr algn="l"/>
                      <a:r>
                        <a:rPr lang="zh-CN" altLang="en-US" dirty="0"/>
                        <a:t>重关联帧</a:t>
                      </a:r>
                      <a:endParaRPr lang="zh-CN" altLang="en-US" dirty="0"/>
                    </a:p>
                  </a:txBody>
                  <a:tcPr/>
                </a:tc>
              </a:tr>
              <a:tr h="370840">
                <a:tc>
                  <a:txBody>
                    <a:bodyPr/>
                    <a:lstStyle/>
                    <a:p>
                      <a:pPr algn="l"/>
                      <a:r>
                        <a:rPr lang="en-US" altLang="zh-CN" dirty="0"/>
                        <a:t>3</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1800" b="0" i="0" kern="1200" dirty="0" err="1">
                          <a:solidFill>
                            <a:schemeClr val="dk1"/>
                          </a:solidFill>
                          <a:effectLst/>
                          <a:latin typeface="+mn-lt"/>
                          <a:ea typeface="+mn-ea"/>
                          <a:cs typeface="+mn-cs"/>
                        </a:rPr>
                        <a:t>Dissassociation</a:t>
                      </a:r>
                      <a:endParaRPr lang="zh-CN" altLang="en-US" sz="1800" b="0" i="0" kern="1200" dirty="0">
                        <a:solidFill>
                          <a:schemeClr val="dk1"/>
                        </a:solidFill>
                        <a:effectLst/>
                        <a:latin typeface="+mn-lt"/>
                        <a:ea typeface="+mn-ea"/>
                        <a:cs typeface="+mn-cs"/>
                      </a:endParaRPr>
                    </a:p>
                  </a:txBody>
                  <a:tcPr/>
                </a:tc>
                <a:tc>
                  <a:txBody>
                    <a:bodyPr/>
                    <a:lstStyle/>
                    <a:p>
                      <a:pPr algn="l"/>
                      <a:r>
                        <a:rPr lang="zh-CN" altLang="en-US" dirty="0"/>
                        <a:t>解关联帧</a:t>
                      </a:r>
                      <a:endParaRPr lang="zh-CN" altLang="en-US" dirty="0"/>
                    </a:p>
                  </a:txBody>
                  <a:tcPr/>
                </a:tc>
              </a:tr>
              <a:tr h="370840">
                <a:tc>
                  <a:txBody>
                    <a:bodyPr/>
                    <a:lstStyle/>
                    <a:p>
                      <a:pPr algn="l"/>
                      <a:r>
                        <a:rPr lang="en-US" altLang="zh-CN" dirty="0"/>
                        <a:t>4</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1800" b="0" i="0" kern="1200" dirty="0">
                          <a:solidFill>
                            <a:schemeClr val="dk1"/>
                          </a:solidFill>
                          <a:effectLst/>
                          <a:latin typeface="+mn-lt"/>
                          <a:ea typeface="+mn-ea"/>
                          <a:cs typeface="+mn-cs"/>
                        </a:rPr>
                        <a:t>Authentication (</a:t>
                      </a:r>
                      <a:r>
                        <a:rPr lang="en-US" altLang="zh-CN" sz="1800" b="0" i="0" kern="1200" dirty="0" err="1">
                          <a:solidFill>
                            <a:schemeClr val="dk1"/>
                          </a:solidFill>
                          <a:effectLst/>
                          <a:latin typeface="+mn-lt"/>
                          <a:ea typeface="+mn-ea"/>
                          <a:cs typeface="+mn-cs"/>
                        </a:rPr>
                        <a:t>request&amp;response</a:t>
                      </a:r>
                      <a:r>
                        <a:rPr lang="en-US" altLang="zh-CN" sz="1800" b="0" i="0" kern="1200" dirty="0">
                          <a:solidFill>
                            <a:schemeClr val="dk1"/>
                          </a:solidFill>
                          <a:effectLst/>
                          <a:latin typeface="+mn-lt"/>
                          <a:ea typeface="+mn-ea"/>
                          <a:cs typeface="+mn-cs"/>
                        </a:rPr>
                        <a:t>)</a:t>
                      </a:r>
                      <a:endParaRPr lang="zh-CN" altLang="en-US" dirty="0"/>
                    </a:p>
                  </a:txBody>
                  <a:tcPr/>
                </a:tc>
                <a:tc>
                  <a:txBody>
                    <a:bodyPr/>
                    <a:lstStyle/>
                    <a:p>
                      <a:pPr algn="l"/>
                      <a:r>
                        <a:rPr lang="zh-CN" altLang="en-US" dirty="0"/>
                        <a:t>鉴别帧</a:t>
                      </a:r>
                      <a:endParaRPr lang="zh-CN" altLang="en-US" dirty="0"/>
                    </a:p>
                  </a:txBody>
                  <a:tcPr/>
                </a:tc>
              </a:tr>
              <a:tr h="370840">
                <a:tc>
                  <a:txBody>
                    <a:bodyPr/>
                    <a:lstStyle/>
                    <a:p>
                      <a:pPr algn="l"/>
                      <a:r>
                        <a:rPr lang="en-US" altLang="zh-CN" dirty="0"/>
                        <a:t>5</a:t>
                      </a:r>
                      <a:endParaRPr lang="zh-CN" altLang="en-US" dirty="0"/>
                    </a:p>
                  </a:txBody>
                  <a:tcPr/>
                </a:tc>
                <a:tc>
                  <a:txBody>
                    <a:bodyPr/>
                    <a:lstStyle/>
                    <a:p>
                      <a:pPr algn="l"/>
                      <a:r>
                        <a:rPr lang="en-US" altLang="zh-CN" sz="1800" b="0" i="0" kern="1200" dirty="0" err="1">
                          <a:solidFill>
                            <a:schemeClr val="dk1"/>
                          </a:solidFill>
                          <a:effectLst/>
                          <a:latin typeface="+mn-lt"/>
                          <a:ea typeface="+mn-ea"/>
                          <a:cs typeface="+mn-cs"/>
                        </a:rPr>
                        <a:t>Deauthentication</a:t>
                      </a:r>
                      <a:endParaRPr lang="zh-CN" altLang="en-US" dirty="0"/>
                    </a:p>
                  </a:txBody>
                  <a:tcPr/>
                </a:tc>
                <a:tc>
                  <a:txBody>
                    <a:bodyPr/>
                    <a:lstStyle/>
                    <a:p>
                      <a:pPr algn="l"/>
                      <a:r>
                        <a:rPr lang="zh-CN" altLang="en-US" dirty="0"/>
                        <a:t>解鉴别帧</a:t>
                      </a:r>
                      <a:endParaRPr lang="zh-CN" altLang="en-US" dirty="0"/>
                    </a:p>
                  </a:txBody>
                  <a:tcPr/>
                </a:tc>
              </a:tr>
              <a:tr h="370840">
                <a:tc>
                  <a:txBody>
                    <a:bodyPr/>
                    <a:lstStyle/>
                    <a:p>
                      <a:pPr algn="l"/>
                      <a:r>
                        <a:rPr lang="en-US" altLang="zh-CN" dirty="0"/>
                        <a:t>6</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1800" b="0" i="0" kern="1200" dirty="0">
                          <a:solidFill>
                            <a:schemeClr val="dk1"/>
                          </a:solidFill>
                          <a:effectLst/>
                          <a:latin typeface="+mn-lt"/>
                          <a:ea typeface="+mn-ea"/>
                          <a:cs typeface="+mn-cs"/>
                        </a:rPr>
                        <a:t>Probe(</a:t>
                      </a:r>
                      <a:r>
                        <a:rPr lang="en-US" altLang="zh-CN" sz="1800" b="0" i="0" kern="1200" dirty="0" err="1">
                          <a:solidFill>
                            <a:schemeClr val="dk1"/>
                          </a:solidFill>
                          <a:effectLst/>
                          <a:latin typeface="+mn-lt"/>
                          <a:ea typeface="+mn-ea"/>
                          <a:cs typeface="+mn-cs"/>
                        </a:rPr>
                        <a:t>request&amp;response</a:t>
                      </a:r>
                      <a:r>
                        <a:rPr lang="en-US" altLang="zh-CN" sz="1800" b="0" i="0" kern="1200" dirty="0">
                          <a:solidFill>
                            <a:schemeClr val="dk1"/>
                          </a:solidFill>
                          <a:effectLst/>
                          <a:latin typeface="+mn-lt"/>
                          <a:ea typeface="+mn-ea"/>
                          <a:cs typeface="+mn-cs"/>
                        </a:rPr>
                        <a:t>)</a:t>
                      </a:r>
                      <a:endParaRPr lang="zh-CN" altLang="en-US" dirty="0"/>
                    </a:p>
                    <a:p>
                      <a:pPr algn="l"/>
                      <a:endParaRPr lang="zh-CN" altLang="en-US" dirty="0"/>
                    </a:p>
                  </a:txBody>
                  <a:tcPr/>
                </a:tc>
                <a:tc>
                  <a:txBody>
                    <a:bodyPr/>
                    <a:lstStyle/>
                    <a:p>
                      <a:pPr algn="l"/>
                      <a:r>
                        <a:rPr lang="zh-CN" altLang="en-US" dirty="0"/>
                        <a:t>探测帧，</a:t>
                      </a:r>
                      <a:r>
                        <a:rPr lang="en-US" altLang="zh-CN" dirty="0"/>
                        <a:t>STA</a:t>
                      </a:r>
                      <a:r>
                        <a:rPr lang="zh-CN" altLang="en-US" dirty="0"/>
                        <a:t>将会利用</a:t>
                      </a:r>
                      <a:r>
                        <a:rPr lang="en-US" altLang="zh-CN" dirty="0"/>
                        <a:t>Probe </a:t>
                      </a:r>
                      <a:r>
                        <a:rPr lang="zh-CN" altLang="en-US" dirty="0"/>
                        <a:t>帧扫描所在区域内有哪些</a:t>
                      </a:r>
                      <a:r>
                        <a:rPr lang="en-US" altLang="zh-CN" dirty="0"/>
                        <a:t>802.11</a:t>
                      </a:r>
                      <a:r>
                        <a:rPr lang="zh-CN" altLang="en-US" dirty="0"/>
                        <a:t>网络</a:t>
                      </a:r>
                      <a:endParaRPr lang="zh-CN" altLang="en-US" dirty="0"/>
                    </a:p>
                  </a:txBody>
                  <a:tcPr/>
                </a:tc>
              </a:tr>
              <a:tr h="370840">
                <a:tc>
                  <a:txBody>
                    <a:bodyPr/>
                    <a:lstStyle/>
                    <a:p>
                      <a:pPr algn="l"/>
                      <a:r>
                        <a:rPr lang="en-US" altLang="zh-CN" dirty="0"/>
                        <a:t>7</a:t>
                      </a:r>
                      <a:endParaRPr lang="zh-CN" altLang="en-US" dirty="0"/>
                    </a:p>
                  </a:txBody>
                  <a:tcPr/>
                </a:tc>
                <a:tc>
                  <a:txBody>
                    <a:bodyPr/>
                    <a:lstStyle/>
                    <a:p>
                      <a:pPr algn="l"/>
                      <a:r>
                        <a:rPr lang="en-US" altLang="zh-CN" sz="1800" b="0" i="0" kern="1200" dirty="0">
                          <a:solidFill>
                            <a:schemeClr val="dk1"/>
                          </a:solidFill>
                          <a:effectLst/>
                          <a:latin typeface="+mn-lt"/>
                          <a:ea typeface="+mn-ea"/>
                          <a:cs typeface="+mn-cs"/>
                        </a:rPr>
                        <a:t>Beacon</a:t>
                      </a:r>
                      <a:endParaRPr lang="zh-CN" altLang="en-US" dirty="0"/>
                    </a:p>
                  </a:txBody>
                  <a:tcPr/>
                </a:tc>
                <a:tc>
                  <a:txBody>
                    <a:bodyPr/>
                    <a:lstStyle/>
                    <a:p>
                      <a:pPr algn="l"/>
                      <a:r>
                        <a:rPr lang="zh-CN" altLang="en-US" dirty="0"/>
                        <a:t>信标帧，</a:t>
                      </a:r>
                      <a:r>
                        <a:rPr lang="en-US" altLang="zh-CN" dirty="0"/>
                        <a:t>AP</a:t>
                      </a:r>
                      <a:r>
                        <a:rPr lang="zh-CN" altLang="en-US" dirty="0"/>
                        <a:t>定期发送信标用来宣告某个网络的存在。</a:t>
                      </a:r>
                      <a:endParaRPr lang="zh-CN" altLang="en-US" dirty="0"/>
                    </a:p>
                  </a:txBody>
                  <a:tcPr/>
                </a:tc>
              </a:tr>
            </a:tbl>
          </a:graphicData>
        </a:graphic>
      </p:graphicFrame>
      <p:sp>
        <p:nvSpPr>
          <p:cNvPr id="4" name="灯片编号占位符 3"/>
          <p:cNvSpPr>
            <a:spLocks noGrp="1"/>
          </p:cNvSpPr>
          <p:nvPr>
            <p:ph type="sldNum" sz="quarter" idx="12"/>
          </p:nvPr>
        </p:nvSpPr>
        <p:spPr/>
        <p:txBody>
          <a:bodyPr/>
          <a:lstStyle/>
          <a:p>
            <a:fld id="{375D5CAD-4EC6-465D-B358-F619C32EE4EF}" type="slidenum">
              <a:rPr lang="zh-CN" altLang="en-US" smtClean="0"/>
            </a:fld>
            <a:endParaRPr lang="zh-C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2960" y="286604"/>
            <a:ext cx="8845696" cy="1450757"/>
          </a:xfrm>
        </p:spPr>
        <p:txBody>
          <a:bodyPr>
            <a:normAutofit/>
          </a:bodyPr>
          <a:lstStyle/>
          <a:p>
            <a:r>
              <a:rPr lang="zh-CN" altLang="en-US" dirty="0"/>
              <a:t>基于</a:t>
            </a:r>
            <a:r>
              <a:rPr lang="en-US" altLang="zh-CN" dirty="0"/>
              <a:t>WPA/WPA2</a:t>
            </a:r>
            <a:r>
              <a:rPr lang="zh-CN" altLang="en-US" dirty="0"/>
              <a:t>的安全网络</a:t>
            </a:r>
            <a:endParaRPr lang="zh-CN" altLang="en-US" dirty="0"/>
          </a:p>
        </p:txBody>
      </p:sp>
      <p:sp>
        <p:nvSpPr>
          <p:cNvPr id="3" name="内容占位符 2"/>
          <p:cNvSpPr>
            <a:spLocks noGrp="1"/>
          </p:cNvSpPr>
          <p:nvPr>
            <p:ph idx="1"/>
          </p:nvPr>
        </p:nvSpPr>
        <p:spPr>
          <a:xfrm>
            <a:off x="365759" y="1845733"/>
            <a:ext cx="8177877" cy="3372812"/>
          </a:xfrm>
        </p:spPr>
        <p:txBody>
          <a:bodyPr>
            <a:normAutofit/>
          </a:bodyPr>
          <a:lstStyle/>
          <a:p>
            <a:pPr marL="91440" lvl="2" indent="-91440">
              <a:lnSpc>
                <a:spcPct val="100000"/>
              </a:lnSpc>
              <a:spcBef>
                <a:spcPts val="300"/>
              </a:spcBef>
              <a:spcAft>
                <a:spcPts val="300"/>
              </a:spcAft>
              <a:buSzPct val="60000"/>
              <a:buFont typeface="Wingdings" panose="05000000000000000000" pitchFamily="2" charset="2"/>
              <a:buChar char="l"/>
              <a:defRPr/>
            </a:pPr>
            <a:r>
              <a:rPr lang="en-US" altLang="zh-CN" sz="2400" dirty="0">
                <a:latin typeface="Calibri" panose="020F0502020204030204" pitchFamily="34" charset="0"/>
                <a:ea typeface="宋体" pitchFamily="2" charset="-122"/>
              </a:rPr>
              <a:t>STA</a:t>
            </a:r>
            <a:r>
              <a:rPr lang="zh-CN" altLang="en-US" sz="2400" dirty="0">
                <a:latin typeface="Calibri" panose="020F0502020204030204" pitchFamily="34" charset="0"/>
                <a:ea typeface="宋体" pitchFamily="2" charset="-122"/>
              </a:rPr>
              <a:t>状态转移与管理帧关系</a:t>
            </a:r>
            <a:endParaRPr lang="en-US" altLang="zh-CN" sz="2400" dirty="0">
              <a:latin typeface="Calibri" panose="020F0502020204030204" pitchFamily="34" charset="0"/>
              <a:ea typeface="宋体" pitchFamily="2" charset="-122"/>
            </a:endParaRPr>
          </a:p>
          <a:p>
            <a:pPr marL="0" lvl="2" indent="0">
              <a:lnSpc>
                <a:spcPct val="100000"/>
              </a:lnSpc>
              <a:spcBef>
                <a:spcPts val="300"/>
              </a:spcBef>
              <a:spcAft>
                <a:spcPts val="300"/>
              </a:spcAft>
              <a:buSzPct val="60000"/>
              <a:buNone/>
              <a:defRPr/>
            </a:pPr>
            <a:endParaRPr lang="en-US" altLang="zh-CN" dirty="0">
              <a:ea typeface="+mj-ea"/>
              <a:cs typeface="Times New Roman" panose="02020603050405020304" pitchFamily="18" charset="0"/>
            </a:endParaRPr>
          </a:p>
          <a:p>
            <a:pPr marL="0" lvl="2" indent="0">
              <a:lnSpc>
                <a:spcPct val="100000"/>
              </a:lnSpc>
              <a:spcBef>
                <a:spcPts val="300"/>
              </a:spcBef>
              <a:spcAft>
                <a:spcPts val="300"/>
              </a:spcAft>
              <a:buSzPct val="60000"/>
              <a:buNone/>
              <a:defRPr/>
            </a:pPr>
            <a:endParaRPr lang="en-US" altLang="zh-CN" dirty="0">
              <a:ea typeface="+mj-ea"/>
              <a:cs typeface="Times New Roman" panose="02020603050405020304" pitchFamily="18" charset="0"/>
            </a:endParaRPr>
          </a:p>
          <a:p>
            <a:pPr marL="0" lvl="2" indent="0">
              <a:lnSpc>
                <a:spcPct val="100000"/>
              </a:lnSpc>
              <a:spcBef>
                <a:spcPts val="300"/>
              </a:spcBef>
              <a:spcAft>
                <a:spcPts val="300"/>
              </a:spcAft>
              <a:buSzPct val="60000"/>
              <a:buNone/>
              <a:defRPr/>
            </a:pPr>
            <a:endParaRPr lang="en-US" altLang="zh-CN" dirty="0">
              <a:ea typeface="+mj-ea"/>
              <a:cs typeface="Times New Roman" panose="02020603050405020304" pitchFamily="18" charset="0"/>
            </a:endParaRPr>
          </a:p>
          <a:p>
            <a:pPr lvl="1"/>
            <a:endParaRPr lang="en-US" altLang="zh-CN" dirty="0"/>
          </a:p>
          <a:p>
            <a:pPr lvl="1"/>
            <a:endParaRPr lang="en-US" altLang="zh-CN" dirty="0"/>
          </a:p>
          <a:p>
            <a:pPr lvl="3"/>
            <a:endParaRPr lang="en-US" altLang="zh-CN" b="1" dirty="0">
              <a:latin typeface="Time s New Roman"/>
              <a:cs typeface="Times New Roman" panose="02020603050405020304" pitchFamily="18" charset="0"/>
            </a:endParaRPr>
          </a:p>
          <a:p>
            <a:pPr lvl="1"/>
            <a:endParaRPr lang="en-US" altLang="zh-CN" dirty="0"/>
          </a:p>
          <a:p>
            <a:endParaRPr lang="en-US" altLang="zh-CN" dirty="0"/>
          </a:p>
          <a:p>
            <a:endParaRPr lang="en-US" altLang="zh-CN" dirty="0"/>
          </a:p>
          <a:p>
            <a:endParaRPr lang="zh-CN" altLang="en-US" dirty="0"/>
          </a:p>
        </p:txBody>
      </p:sp>
      <p:graphicFrame>
        <p:nvGraphicFramePr>
          <p:cNvPr id="6" name="表格 5"/>
          <p:cNvGraphicFramePr>
            <a:graphicFrameLocks noGrp="1"/>
          </p:cNvGraphicFramePr>
          <p:nvPr/>
        </p:nvGraphicFramePr>
        <p:xfrm>
          <a:off x="526950" y="2538614"/>
          <a:ext cx="4608468" cy="3114040"/>
        </p:xfrm>
        <a:graphic>
          <a:graphicData uri="http://schemas.openxmlformats.org/drawingml/2006/table">
            <a:tbl>
              <a:tblPr firstRow="1" bandRow="1">
                <a:tableStyleId>{5C22544A-7EE6-4342-B048-85BDC9FD1C3A}</a:tableStyleId>
              </a:tblPr>
              <a:tblGrid>
                <a:gridCol w="1883741"/>
                <a:gridCol w="1089891"/>
                <a:gridCol w="1634836"/>
              </a:tblGrid>
              <a:tr h="370840">
                <a:tc>
                  <a:txBody>
                    <a:bodyPr/>
                    <a:lstStyle/>
                    <a:p>
                      <a:r>
                        <a:rPr lang="zh-CN" altLang="en-US" dirty="0"/>
                        <a:t>管理帧</a:t>
                      </a:r>
                      <a:endParaRPr lang="zh-CN" altLang="en-US" dirty="0"/>
                    </a:p>
                  </a:txBody>
                  <a:tcPr/>
                </a:tc>
                <a:tc>
                  <a:txBody>
                    <a:bodyPr/>
                    <a:lstStyle/>
                    <a:p>
                      <a:r>
                        <a:rPr lang="zh-CN" altLang="en-US" dirty="0"/>
                        <a:t>发起方</a:t>
                      </a:r>
                      <a:endParaRPr lang="zh-CN" altLang="en-US" dirty="0"/>
                    </a:p>
                  </a:txBody>
                  <a:tcPr/>
                </a:tc>
                <a:tc>
                  <a:txBody>
                    <a:bodyPr/>
                    <a:lstStyle/>
                    <a:p>
                      <a:r>
                        <a:rPr lang="zh-CN" altLang="en-US" dirty="0"/>
                        <a:t>发送原因</a:t>
                      </a:r>
                      <a:endParaRPr lang="zh-CN" altLang="en-US" dirty="0"/>
                    </a:p>
                  </a:txBody>
                  <a:tcPr/>
                </a:tc>
              </a:tr>
              <a:tr h="370840">
                <a:tc>
                  <a:txBody>
                    <a:bodyPr/>
                    <a:lstStyle/>
                    <a:p>
                      <a:r>
                        <a:rPr lang="en-US" altLang="zh-CN" sz="1800" b="0" i="0" kern="1200" dirty="0">
                          <a:solidFill>
                            <a:schemeClr val="dk1"/>
                          </a:solidFill>
                          <a:effectLst/>
                          <a:latin typeface="+mn-lt"/>
                          <a:ea typeface="+mn-ea"/>
                          <a:cs typeface="+mn-cs"/>
                        </a:rPr>
                        <a:t>Reassociation</a:t>
                      </a:r>
                      <a:endParaRPr lang="zh-CN" altLang="en-US" dirty="0"/>
                    </a:p>
                  </a:txBody>
                  <a:tcPr/>
                </a:tc>
                <a:tc>
                  <a:txBody>
                    <a:bodyPr/>
                    <a:lstStyle/>
                    <a:p>
                      <a:r>
                        <a:rPr lang="en-US" altLang="zh-CN" dirty="0"/>
                        <a:t>STA</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1800" b="0" i="0" kern="1200" dirty="0">
                          <a:solidFill>
                            <a:schemeClr val="dk1"/>
                          </a:solidFill>
                          <a:effectLst/>
                          <a:latin typeface="+mn-lt"/>
                          <a:ea typeface="+mn-ea"/>
                          <a:cs typeface="+mn-cs"/>
                        </a:rPr>
                        <a:t>从一个旧</a:t>
                      </a:r>
                      <a:r>
                        <a:rPr lang="en-US" altLang="zh-CN" sz="1800" b="0" i="0" kern="1200" dirty="0">
                          <a:solidFill>
                            <a:schemeClr val="dk1"/>
                          </a:solidFill>
                          <a:effectLst/>
                          <a:latin typeface="+mn-lt"/>
                          <a:ea typeface="+mn-ea"/>
                          <a:cs typeface="+mn-cs"/>
                        </a:rPr>
                        <a:t>AP</a:t>
                      </a:r>
                      <a:r>
                        <a:rPr lang="zh-CN" altLang="en-US" sz="1800" b="0" i="0" kern="1200" dirty="0">
                          <a:solidFill>
                            <a:schemeClr val="dk1"/>
                          </a:solidFill>
                          <a:effectLst/>
                          <a:latin typeface="+mn-lt"/>
                          <a:ea typeface="+mn-ea"/>
                          <a:cs typeface="+mn-cs"/>
                        </a:rPr>
                        <a:t>漫游到新</a:t>
                      </a:r>
                      <a:r>
                        <a:rPr lang="en-US" altLang="zh-CN" sz="1800" b="0" i="0" kern="1200" dirty="0">
                          <a:solidFill>
                            <a:schemeClr val="dk1"/>
                          </a:solidFill>
                          <a:effectLst/>
                          <a:latin typeface="+mn-lt"/>
                          <a:ea typeface="+mn-ea"/>
                          <a:cs typeface="+mn-cs"/>
                        </a:rPr>
                        <a:t>AP</a:t>
                      </a:r>
                      <a:r>
                        <a:rPr lang="zh-CN" altLang="en-US" sz="1800" b="0" i="0" kern="1200" dirty="0">
                          <a:solidFill>
                            <a:schemeClr val="dk1"/>
                          </a:solidFill>
                          <a:effectLst/>
                          <a:latin typeface="+mn-lt"/>
                          <a:ea typeface="+mn-ea"/>
                          <a:cs typeface="+mn-cs"/>
                        </a:rPr>
                        <a:t>等</a:t>
                      </a:r>
                      <a:endParaRPr lang="zh-CN" altLang="en-US" dirty="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1800" b="0" i="0" kern="1200" dirty="0" err="1">
                          <a:solidFill>
                            <a:schemeClr val="dk1"/>
                          </a:solidFill>
                          <a:effectLst/>
                          <a:latin typeface="+mn-lt"/>
                          <a:ea typeface="+mn-ea"/>
                          <a:cs typeface="+mn-cs"/>
                        </a:rPr>
                        <a:t>Dissassociation</a:t>
                      </a:r>
                      <a:endParaRPr lang="zh-CN" altLang="en-US" sz="1800" b="0" i="0" kern="1200" dirty="0">
                        <a:solidFill>
                          <a:schemeClr val="dk1"/>
                        </a:solidFill>
                        <a:effectLst/>
                        <a:latin typeface="+mn-lt"/>
                        <a:ea typeface="+mn-ea"/>
                        <a:cs typeface="+mn-cs"/>
                      </a:endParaRPr>
                    </a:p>
                  </a:txBody>
                  <a:tcPr/>
                </a:tc>
                <a:tc>
                  <a:txBody>
                    <a:bodyPr/>
                    <a:lstStyle/>
                    <a:p>
                      <a:r>
                        <a:rPr lang="en-US" altLang="zh-CN" dirty="0"/>
                        <a:t>STA/AP</a:t>
                      </a:r>
                      <a:endParaRPr lang="zh-CN" altLang="en-US" dirty="0"/>
                    </a:p>
                  </a:txBody>
                  <a:tcPr/>
                </a:tc>
                <a:tc>
                  <a:txBody>
                    <a:bodyPr/>
                    <a:lstStyle/>
                    <a:p>
                      <a:r>
                        <a:rPr lang="en-US" altLang="zh-CN" sz="1800" b="0" i="0" kern="1200" dirty="0">
                          <a:solidFill>
                            <a:schemeClr val="dk1"/>
                          </a:solidFill>
                          <a:effectLst/>
                          <a:latin typeface="+mn-lt"/>
                          <a:ea typeface="+mn-ea"/>
                          <a:cs typeface="+mn-cs"/>
                        </a:rPr>
                        <a:t>Association</a:t>
                      </a:r>
                      <a:r>
                        <a:rPr lang="zh-CN" altLang="en-US" sz="1800" b="0" i="0" kern="1200" dirty="0">
                          <a:solidFill>
                            <a:schemeClr val="dk1"/>
                          </a:solidFill>
                          <a:effectLst/>
                          <a:latin typeface="+mn-lt"/>
                          <a:ea typeface="+mn-ea"/>
                          <a:cs typeface="+mn-cs"/>
                        </a:rPr>
                        <a:t>终止</a:t>
                      </a:r>
                      <a:r>
                        <a:rPr lang="en-US" altLang="zh-CN" sz="1800" b="0" i="0" kern="1200" dirty="0">
                          <a:solidFill>
                            <a:schemeClr val="dk1"/>
                          </a:solidFill>
                          <a:effectLst/>
                          <a:latin typeface="+mn-lt"/>
                          <a:ea typeface="+mn-ea"/>
                          <a:cs typeface="+mn-cs"/>
                        </a:rPr>
                        <a:t>/AP</a:t>
                      </a:r>
                      <a:r>
                        <a:rPr lang="zh-CN" altLang="en-US" sz="1800" b="0" i="0" kern="1200" dirty="0">
                          <a:solidFill>
                            <a:schemeClr val="dk1"/>
                          </a:solidFill>
                          <a:effectLst/>
                          <a:latin typeface="+mn-lt"/>
                          <a:ea typeface="+mn-ea"/>
                          <a:cs typeface="+mn-cs"/>
                        </a:rPr>
                        <a:t>离开网络等</a:t>
                      </a:r>
                      <a:endParaRPr lang="zh-CN" altLang="en-US" dirty="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1800" b="0" i="0" kern="1200" dirty="0" err="1">
                          <a:solidFill>
                            <a:schemeClr val="dk1"/>
                          </a:solidFill>
                          <a:effectLst/>
                          <a:latin typeface="+mn-lt"/>
                          <a:ea typeface="+mn-ea"/>
                          <a:cs typeface="+mn-cs"/>
                        </a:rPr>
                        <a:t>Deauthentication</a:t>
                      </a:r>
                      <a:endParaRPr lang="zh-CN" altLang="en-US" dirty="0"/>
                    </a:p>
                    <a:p>
                      <a:endParaRPr lang="zh-CN" altLang="en-US" dirty="0"/>
                    </a:p>
                  </a:txBody>
                  <a:tcPr/>
                </a:tc>
                <a:tc>
                  <a:txBody>
                    <a:bodyPr/>
                    <a:lstStyle/>
                    <a:p>
                      <a:r>
                        <a:rPr lang="en-US" altLang="zh-CN" dirty="0"/>
                        <a:t>STA/AP</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1800" b="0" i="0" kern="1200" dirty="0">
                          <a:solidFill>
                            <a:schemeClr val="dk1"/>
                          </a:solidFill>
                          <a:effectLst/>
                          <a:latin typeface="+mn-lt"/>
                          <a:ea typeface="+mn-ea"/>
                          <a:cs typeface="+mn-cs"/>
                        </a:rPr>
                        <a:t>authentication</a:t>
                      </a:r>
                      <a:endParaRPr lang="zh-CN" altLang="en-US" dirty="0"/>
                    </a:p>
                    <a:p>
                      <a:r>
                        <a:rPr lang="zh-CN" altLang="en-US" dirty="0"/>
                        <a:t>终止</a:t>
                      </a:r>
                      <a:r>
                        <a:rPr lang="en-US" altLang="zh-CN" dirty="0"/>
                        <a:t>/</a:t>
                      </a:r>
                      <a:r>
                        <a:rPr lang="zh-CN" altLang="en-US" dirty="0"/>
                        <a:t>四次握手终止</a:t>
                      </a:r>
                      <a:r>
                        <a:rPr lang="en-US" altLang="zh-CN" dirty="0"/>
                        <a:t>/AP</a:t>
                      </a:r>
                      <a:r>
                        <a:rPr lang="zh-CN" altLang="en-US" sz="1800" b="0" i="0" kern="1200" dirty="0">
                          <a:solidFill>
                            <a:schemeClr val="dk1"/>
                          </a:solidFill>
                          <a:effectLst/>
                          <a:latin typeface="+mn-lt"/>
                          <a:ea typeface="+mn-ea"/>
                          <a:cs typeface="+mn-cs"/>
                        </a:rPr>
                        <a:t>离开网络等</a:t>
                      </a:r>
                      <a:endParaRPr lang="zh-CN" altLang="en-US" dirty="0"/>
                    </a:p>
                  </a:txBody>
                  <a:tcPr/>
                </a:tc>
              </a:tr>
            </a:tbl>
          </a:graphicData>
        </a:graphic>
      </p:graphicFrame>
      <p:pic>
        <p:nvPicPr>
          <p:cNvPr id="4" name="图片 3"/>
          <p:cNvPicPr>
            <a:picLocks noChangeAspect="1"/>
          </p:cNvPicPr>
          <p:nvPr/>
        </p:nvPicPr>
        <p:blipFill>
          <a:blip r:embed="rId1"/>
          <a:stretch>
            <a:fillRect/>
          </a:stretch>
        </p:blipFill>
        <p:spPr>
          <a:xfrm>
            <a:off x="5190047" y="1935941"/>
            <a:ext cx="3953953" cy="4149900"/>
          </a:xfrm>
          <a:prstGeom prst="rect">
            <a:avLst/>
          </a:prstGeom>
        </p:spPr>
      </p:pic>
      <p:sp>
        <p:nvSpPr>
          <p:cNvPr id="5" name="灯片编号占位符 4"/>
          <p:cNvSpPr>
            <a:spLocks noGrp="1"/>
          </p:cNvSpPr>
          <p:nvPr>
            <p:ph type="sldNum" sz="quarter" idx="12"/>
          </p:nvPr>
        </p:nvSpPr>
        <p:spPr/>
        <p:txBody>
          <a:bodyPr/>
          <a:lstStyle/>
          <a:p>
            <a:fld id="{375D5CAD-4EC6-465D-B358-F619C32EE4EF}" type="slidenum">
              <a:rPr lang="zh-CN" altLang="en-US" smtClean="0"/>
            </a:fld>
            <a:endParaRPr lang="zh-CN"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a:stretch>
            <a:fillRect/>
          </a:stretch>
        </p:blipFill>
        <p:spPr>
          <a:xfrm>
            <a:off x="5817232" y="2860598"/>
            <a:ext cx="3306820" cy="3033442"/>
          </a:xfrm>
          <a:prstGeom prst="rect">
            <a:avLst/>
          </a:prstGeom>
        </p:spPr>
      </p:pic>
      <p:sp>
        <p:nvSpPr>
          <p:cNvPr id="4" name="矩形 3"/>
          <p:cNvSpPr/>
          <p:nvPr/>
        </p:nvSpPr>
        <p:spPr>
          <a:xfrm>
            <a:off x="6042829" y="3543195"/>
            <a:ext cx="2855626" cy="55686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lstStyle/>
          <a:p>
            <a:r>
              <a:rPr lang="en-US" altLang="zh-CN" dirty="0"/>
              <a:t>4-Way Handshake</a:t>
            </a:r>
            <a:endParaRPr lang="en-US" altLang="zh-CN" dirty="0"/>
          </a:p>
        </p:txBody>
      </p:sp>
      <p:sp>
        <p:nvSpPr>
          <p:cNvPr id="3" name="内容占位符 2"/>
          <p:cNvSpPr>
            <a:spLocks noGrp="1"/>
          </p:cNvSpPr>
          <p:nvPr>
            <p:ph idx="1"/>
          </p:nvPr>
        </p:nvSpPr>
        <p:spPr>
          <a:xfrm>
            <a:off x="478186" y="1761787"/>
            <a:ext cx="7888574" cy="4522775"/>
          </a:xfrm>
        </p:spPr>
        <p:txBody>
          <a:bodyPr>
            <a:normAutofit fontScale="70000" lnSpcReduction="20000"/>
          </a:bodyPr>
          <a:lstStyle/>
          <a:p>
            <a:pPr marL="91440" lvl="2" indent="-91440">
              <a:lnSpc>
                <a:spcPct val="170000"/>
              </a:lnSpc>
              <a:spcBef>
                <a:spcPts val="300"/>
              </a:spcBef>
              <a:spcAft>
                <a:spcPts val="300"/>
              </a:spcAft>
              <a:buSzPct val="60000"/>
              <a:buFont typeface="Wingdings" panose="05000000000000000000" pitchFamily="2" charset="2"/>
              <a:buChar char="l"/>
              <a:defRPr/>
            </a:pPr>
            <a:r>
              <a:rPr lang="en-US" altLang="zh-CN" sz="2400" dirty="0">
                <a:latin typeface="Calibri" panose="020F0502020204030204" pitchFamily="34" charset="0"/>
                <a:ea typeface="宋体" pitchFamily="2" charset="-122"/>
              </a:rPr>
              <a:t>Message 1</a:t>
            </a:r>
            <a:r>
              <a:rPr lang="zh-CN" altLang="en-US" sz="2400" dirty="0">
                <a:latin typeface="Calibri" panose="020F0502020204030204" pitchFamily="34" charset="0"/>
                <a:ea typeface="宋体" pitchFamily="2" charset="-122"/>
              </a:rPr>
              <a:t>：</a:t>
            </a:r>
            <a:r>
              <a:rPr lang="en-US" altLang="zh-CN" sz="2400" dirty="0">
                <a:latin typeface="Calibri" panose="020F0502020204030204" pitchFamily="34" charset="0"/>
                <a:ea typeface="宋体" pitchFamily="2" charset="-122"/>
              </a:rPr>
              <a:t>AP </a:t>
            </a:r>
            <a:r>
              <a:rPr lang="zh-CN" altLang="zh-CN" sz="2400" dirty="0">
                <a:latin typeface="Calibri" panose="020F0502020204030204" pitchFamily="34" charset="0"/>
                <a:ea typeface="宋体" pitchFamily="2" charset="-122"/>
              </a:rPr>
              <a:t>生成并向</a:t>
            </a:r>
            <a:r>
              <a:rPr lang="en-US" altLang="zh-CN" sz="2400" dirty="0">
                <a:latin typeface="Calibri" panose="020F0502020204030204" pitchFamily="34" charset="0"/>
                <a:ea typeface="宋体" pitchFamily="2" charset="-122"/>
              </a:rPr>
              <a:t>STA </a:t>
            </a:r>
            <a:r>
              <a:rPr lang="zh-CN" altLang="zh-CN" sz="2400" dirty="0">
                <a:latin typeface="Calibri" panose="020F0502020204030204" pitchFamily="34" charset="0"/>
                <a:ea typeface="宋体" pitchFamily="2" charset="-122"/>
              </a:rPr>
              <a:t>发送</a:t>
            </a:r>
            <a:r>
              <a:rPr lang="en-US" altLang="zh-CN" sz="2400" dirty="0" err="1">
                <a:latin typeface="Calibri" panose="020F0502020204030204" pitchFamily="34" charset="0"/>
                <a:ea typeface="宋体" pitchFamily="2" charset="-122"/>
              </a:rPr>
              <a:t>Anonce</a:t>
            </a:r>
            <a:r>
              <a:rPr lang="zh-CN" altLang="zh-CN" sz="2400" dirty="0">
                <a:latin typeface="Calibri" panose="020F0502020204030204" pitchFamily="34" charset="0"/>
                <a:ea typeface="宋体" pitchFamily="2" charset="-122"/>
              </a:rPr>
              <a:t>，</a:t>
            </a:r>
            <a:r>
              <a:rPr lang="en-US" altLang="zh-CN" sz="2400" dirty="0">
                <a:latin typeface="Calibri" panose="020F0502020204030204" pitchFamily="34" charset="0"/>
                <a:ea typeface="宋体" pitchFamily="2" charset="-122"/>
              </a:rPr>
              <a:t> STA </a:t>
            </a:r>
            <a:r>
              <a:rPr lang="zh-CN" altLang="zh-CN" sz="2400" dirty="0">
                <a:latin typeface="Calibri" panose="020F0502020204030204" pitchFamily="34" charset="0"/>
                <a:ea typeface="宋体" pitchFamily="2" charset="-122"/>
              </a:rPr>
              <a:t>生成</a:t>
            </a:r>
            <a:r>
              <a:rPr lang="en-US" altLang="zh-CN" sz="2400" dirty="0" err="1">
                <a:latin typeface="Calibri" panose="020F0502020204030204" pitchFamily="34" charset="0"/>
                <a:ea typeface="宋体" pitchFamily="2" charset="-122"/>
              </a:rPr>
              <a:t>Snonce</a:t>
            </a:r>
            <a:r>
              <a:rPr lang="zh-CN" altLang="zh-CN" sz="2400" dirty="0">
                <a:latin typeface="Calibri" panose="020F0502020204030204" pitchFamily="34" charset="0"/>
                <a:ea typeface="宋体" pitchFamily="2" charset="-122"/>
              </a:rPr>
              <a:t>，并计算</a:t>
            </a:r>
            <a:r>
              <a:rPr lang="en-US" altLang="zh-CN" sz="2400" dirty="0">
                <a:latin typeface="Calibri" panose="020F0502020204030204" pitchFamily="34" charset="0"/>
                <a:ea typeface="宋体" pitchFamily="2" charset="-122"/>
              </a:rPr>
              <a:t>PTK</a:t>
            </a:r>
            <a:endParaRPr lang="en-US" altLang="zh-CN" sz="2400" dirty="0">
              <a:latin typeface="Calibri" panose="020F0502020204030204" pitchFamily="34" charset="0"/>
              <a:ea typeface="宋体" pitchFamily="2" charset="-122"/>
            </a:endParaRPr>
          </a:p>
          <a:p>
            <a:pPr marL="201295" lvl="1" indent="0">
              <a:buClr>
                <a:srgbClr val="E48312"/>
              </a:buClr>
              <a:buNone/>
            </a:pPr>
            <a:r>
              <a:rPr lang="en-US" altLang="zh-CN" sz="1600" b="1" i="1" dirty="0">
                <a:latin typeface="Calibri" panose="020F0502020204030204" pitchFamily="34" charset="0"/>
                <a:cs typeface="Times New Roman" panose="02020603050405020304" pitchFamily="18" charset="0"/>
              </a:rPr>
              <a:t>                                  </a:t>
            </a:r>
            <a:r>
              <a:rPr lang="en-US" altLang="zh-CN" sz="2300" b="1" i="1" dirty="0">
                <a:latin typeface="Calibri" panose="020F0502020204030204" pitchFamily="34" charset="0"/>
                <a:cs typeface="Times New Roman" panose="02020603050405020304" pitchFamily="18" charset="0"/>
              </a:rPr>
              <a:t>PTK = PRF-X(</a:t>
            </a:r>
            <a:r>
              <a:rPr lang="en-US" altLang="zh-CN" sz="2300" b="1" i="1" dirty="0" err="1">
                <a:latin typeface="Calibri" panose="020F0502020204030204" pitchFamily="34" charset="0"/>
                <a:cs typeface="Times New Roman" panose="02020603050405020304" pitchFamily="18" charset="0"/>
              </a:rPr>
              <a:t>PMK+Anonce+Snonce+AA+SPA</a:t>
            </a:r>
            <a:r>
              <a:rPr lang="en-US" altLang="zh-CN" sz="1600" b="1" i="1" dirty="0">
                <a:latin typeface="Calibri" panose="020F0502020204030204" pitchFamily="34" charset="0"/>
                <a:cs typeface="Times New Roman" panose="02020603050405020304" pitchFamily="18" charset="0"/>
              </a:rPr>
              <a:t>)</a:t>
            </a:r>
            <a:endParaRPr lang="en-US" altLang="zh-CN" sz="1600" b="1" i="1" dirty="0">
              <a:latin typeface="Calibri" panose="020F0502020204030204" pitchFamily="34" charset="0"/>
              <a:cs typeface="Times New Roman" panose="02020603050405020304" pitchFamily="18" charset="0"/>
            </a:endParaRPr>
          </a:p>
          <a:p>
            <a:pPr lvl="1">
              <a:lnSpc>
                <a:spcPct val="120000"/>
              </a:lnSpc>
              <a:buClr>
                <a:srgbClr val="E48312"/>
              </a:buClr>
              <a:defRPr/>
            </a:pPr>
            <a:r>
              <a:rPr lang="en-US" altLang="zh-CN" dirty="0">
                <a:latin typeface="Calibri" panose="020F0502020204030204" pitchFamily="34" charset="0"/>
                <a:cs typeface="Times New Roman" panose="02020603050405020304" pitchFamily="18" charset="0"/>
              </a:rPr>
              <a:t>PTK </a:t>
            </a:r>
            <a:r>
              <a:rPr lang="zh-CN" altLang="en-US" dirty="0">
                <a:latin typeface="Calibri" panose="020F0502020204030204" pitchFamily="34" charset="0"/>
                <a:cs typeface="Times New Roman" panose="02020603050405020304" pitchFamily="18" charset="0"/>
              </a:rPr>
              <a:t>按顺序分割为三部分</a:t>
            </a:r>
            <a:endParaRPr lang="en-US" altLang="zh-CN" dirty="0">
              <a:latin typeface="Calibri" panose="020F0502020204030204" pitchFamily="34" charset="0"/>
              <a:cs typeface="Times New Roman" panose="02020603050405020304" pitchFamily="18" charset="0"/>
            </a:endParaRPr>
          </a:p>
          <a:p>
            <a:pPr lvl="2">
              <a:defRPr/>
            </a:pPr>
            <a:r>
              <a:rPr lang="zh-CN" altLang="en-US" sz="2100" dirty="0">
                <a:latin typeface="Time s New Roman"/>
                <a:cs typeface="Times New Roman" panose="02020603050405020304" pitchFamily="18" charset="0"/>
              </a:rPr>
              <a:t>消息鉴别码的密钥确认密钥</a:t>
            </a:r>
            <a:r>
              <a:rPr lang="en-US" altLang="zh-CN" sz="2100" dirty="0">
                <a:cs typeface="Times New Roman" panose="02020603050405020304" pitchFamily="18" charset="0"/>
              </a:rPr>
              <a:t>KCK</a:t>
            </a:r>
            <a:r>
              <a:rPr lang="zh-CN" altLang="en-US" sz="2100" dirty="0">
                <a:cs typeface="Times New Roman" panose="02020603050405020304" pitchFamily="18" charset="0"/>
              </a:rPr>
              <a:t>（</a:t>
            </a:r>
            <a:r>
              <a:rPr lang="en-US" altLang="zh-CN" sz="2100" dirty="0"/>
              <a:t>Key Confirmation Key</a:t>
            </a:r>
            <a:r>
              <a:rPr lang="zh-CN" altLang="en-US" sz="1800" dirty="0"/>
              <a:t>）</a:t>
            </a:r>
            <a:endParaRPr lang="en-US" altLang="zh-CN" sz="2100" dirty="0">
              <a:cs typeface="Times New Roman" panose="02020603050405020304" pitchFamily="18" charset="0"/>
            </a:endParaRPr>
          </a:p>
          <a:p>
            <a:pPr lvl="2">
              <a:defRPr/>
            </a:pPr>
            <a:r>
              <a:rPr lang="zh-CN" altLang="en-US" sz="2100" dirty="0">
                <a:latin typeface="Time s New Roman"/>
                <a:cs typeface="Times New Roman" panose="02020603050405020304" pitchFamily="18" charset="0"/>
              </a:rPr>
              <a:t>加密组密钥</a:t>
            </a:r>
            <a:r>
              <a:rPr lang="en-US" altLang="zh-CN" sz="2100" dirty="0">
                <a:latin typeface="Time s New Roman"/>
                <a:cs typeface="Times New Roman" panose="02020603050405020304" pitchFamily="18" charset="0"/>
              </a:rPr>
              <a:t>GTK</a:t>
            </a:r>
            <a:r>
              <a:rPr lang="zh-CN" altLang="en-US" sz="2100" dirty="0">
                <a:latin typeface="Time s New Roman"/>
                <a:cs typeface="Times New Roman" panose="02020603050405020304" pitchFamily="18" charset="0"/>
              </a:rPr>
              <a:t>的加密密钥</a:t>
            </a:r>
            <a:r>
              <a:rPr lang="en-US" altLang="zh-CN" sz="2100" dirty="0">
                <a:cs typeface="Times New Roman" panose="02020603050405020304" pitchFamily="18" charset="0"/>
              </a:rPr>
              <a:t>KEK</a:t>
            </a:r>
            <a:r>
              <a:rPr lang="zh-CN" altLang="en-US" sz="2100" dirty="0">
                <a:cs typeface="Times New Roman" panose="02020603050405020304" pitchFamily="18" charset="0"/>
              </a:rPr>
              <a:t>（</a:t>
            </a:r>
            <a:r>
              <a:rPr lang="en-US" altLang="zh-CN" sz="2100" dirty="0">
                <a:cs typeface="Times New Roman" panose="02020603050405020304" pitchFamily="18" charset="0"/>
              </a:rPr>
              <a:t>Key Encryption Key</a:t>
            </a:r>
            <a:r>
              <a:rPr lang="zh-CN" altLang="en-US" sz="2100" dirty="0">
                <a:cs typeface="Times New Roman" panose="02020603050405020304" pitchFamily="18" charset="0"/>
              </a:rPr>
              <a:t>）</a:t>
            </a:r>
            <a:endParaRPr lang="zh-CN" altLang="en-US" sz="2100" dirty="0">
              <a:cs typeface="Times New Roman" panose="02020603050405020304" pitchFamily="18" charset="0"/>
            </a:endParaRPr>
          </a:p>
          <a:p>
            <a:pPr lvl="2">
              <a:defRPr/>
            </a:pPr>
            <a:r>
              <a:rPr lang="zh-CN" altLang="en-US" sz="2100" dirty="0">
                <a:latin typeface="Time s New Roman"/>
                <a:cs typeface="Times New Roman" panose="02020603050405020304" pitchFamily="18" charset="0"/>
              </a:rPr>
              <a:t>加密后续通信数据的临时密钥</a:t>
            </a:r>
            <a:r>
              <a:rPr lang="en-US" altLang="zh-CN" sz="2100" dirty="0">
                <a:cs typeface="Times New Roman" panose="02020603050405020304" pitchFamily="18" charset="0"/>
              </a:rPr>
              <a:t>TK</a:t>
            </a:r>
            <a:r>
              <a:rPr lang="zh-CN" altLang="en-US" sz="2100" dirty="0">
                <a:cs typeface="Times New Roman" panose="02020603050405020304" pitchFamily="18" charset="0"/>
              </a:rPr>
              <a:t>（</a:t>
            </a:r>
            <a:r>
              <a:rPr lang="en-US" altLang="zh-CN" sz="2100" dirty="0">
                <a:cs typeface="Times New Roman" panose="02020603050405020304" pitchFamily="18" charset="0"/>
              </a:rPr>
              <a:t>Temporal Key</a:t>
            </a:r>
            <a:r>
              <a:rPr lang="zh-CN" altLang="en-US" sz="1800" dirty="0"/>
              <a:t>）</a:t>
            </a:r>
            <a:endParaRPr lang="en-US" altLang="zh-CN" sz="1800" dirty="0"/>
          </a:p>
          <a:p>
            <a:pPr lvl="2">
              <a:defRPr/>
            </a:pPr>
            <a:r>
              <a:rPr lang="en-US" altLang="zh-CN" sz="2100" dirty="0" smtClean="0">
                <a:latin typeface="Time s New Roman"/>
                <a:cs typeface="Times New Roman" panose="02020603050405020304" pitchFamily="18" charset="0"/>
              </a:rPr>
              <a:t>MIC</a:t>
            </a:r>
            <a:r>
              <a:rPr lang="zh-CN" altLang="en-US" sz="2100" dirty="0" smtClean="0">
                <a:latin typeface="Time s New Roman"/>
                <a:cs typeface="Times New Roman" panose="02020603050405020304" pitchFamily="18" charset="0"/>
              </a:rPr>
              <a:t>（</a:t>
            </a:r>
            <a:r>
              <a:rPr lang="en-US" altLang="zh-CN" sz="2100" dirty="0">
                <a:latin typeface="Time s New Roman"/>
                <a:cs typeface="Times New Roman" panose="02020603050405020304" pitchFamily="18" charset="0"/>
              </a:rPr>
              <a:t>TKIP</a:t>
            </a:r>
            <a:r>
              <a:rPr lang="zh-CN" altLang="en-US" sz="2100" dirty="0">
                <a:latin typeface="Time s New Roman"/>
                <a:cs typeface="Times New Roman" panose="02020603050405020304" pitchFamily="18" charset="0"/>
              </a:rPr>
              <a:t>协议中才有</a:t>
            </a:r>
            <a:r>
              <a:rPr lang="en-US" altLang="zh-CN" sz="2100" dirty="0">
                <a:latin typeface="Time s New Roman"/>
                <a:cs typeface="Times New Roman" panose="02020603050405020304" pitchFamily="18" charset="0"/>
              </a:rPr>
              <a:t>CCMP</a:t>
            </a:r>
            <a:r>
              <a:rPr lang="zh-CN" altLang="en-US" sz="2100" dirty="0">
                <a:latin typeface="Time s New Roman"/>
                <a:cs typeface="Times New Roman" panose="02020603050405020304" pitchFamily="18" charset="0"/>
              </a:rPr>
              <a:t>没有）</a:t>
            </a:r>
            <a:endParaRPr lang="en-US" altLang="zh-CN" sz="2100" dirty="0">
              <a:latin typeface="Time s New Roman"/>
              <a:cs typeface="Times New Roman" panose="02020603050405020304" pitchFamily="18" charset="0"/>
            </a:endParaRPr>
          </a:p>
          <a:p>
            <a:pPr lvl="1">
              <a:lnSpc>
                <a:spcPct val="130000"/>
              </a:lnSpc>
              <a:buClr>
                <a:srgbClr val="E48312"/>
              </a:buClr>
              <a:defRPr/>
            </a:pPr>
            <a:r>
              <a:rPr lang="en-US" altLang="zh-CN" dirty="0">
                <a:latin typeface="Calibri" panose="020F0502020204030204" pitchFamily="34" charset="0"/>
                <a:cs typeface="Times New Roman" panose="02020603050405020304" pitchFamily="18" charset="0"/>
              </a:rPr>
              <a:t>PRF </a:t>
            </a:r>
            <a:r>
              <a:rPr lang="zh-CN" altLang="en-US" dirty="0">
                <a:latin typeface="Calibri" panose="020F0502020204030204" pitchFamily="34" charset="0"/>
                <a:cs typeface="Times New Roman" panose="02020603050405020304" pitchFamily="18" charset="0"/>
              </a:rPr>
              <a:t>是一个伪随机数生成函数，</a:t>
            </a:r>
            <a:r>
              <a:rPr lang="en-US" altLang="zh-CN" dirty="0">
                <a:latin typeface="Calibri" panose="020F0502020204030204" pitchFamily="34" charset="0"/>
                <a:cs typeface="Times New Roman" panose="02020603050405020304" pitchFamily="18" charset="0"/>
              </a:rPr>
              <a:t>X </a:t>
            </a:r>
            <a:r>
              <a:rPr lang="zh-CN" altLang="en-US" dirty="0">
                <a:latin typeface="Calibri" panose="020F0502020204030204" pitchFamily="34" charset="0"/>
                <a:cs typeface="Times New Roman" panose="02020603050405020304" pitchFamily="18" charset="0"/>
              </a:rPr>
              <a:t>指定输出长度</a:t>
            </a:r>
            <a:endParaRPr lang="en-US" altLang="zh-CN" dirty="0">
              <a:latin typeface="Calibri" panose="020F0502020204030204" pitchFamily="34" charset="0"/>
              <a:cs typeface="Times New Roman" panose="02020603050405020304" pitchFamily="18" charset="0"/>
            </a:endParaRPr>
          </a:p>
          <a:p>
            <a:pPr lvl="2">
              <a:defRPr/>
            </a:pPr>
            <a:r>
              <a:rPr lang="en-US" altLang="zh-CN" sz="2100" dirty="0">
                <a:latin typeface="Calibri" panose="020F0502020204030204" pitchFamily="34" charset="0"/>
                <a:cs typeface="Times New Roman" panose="02020603050405020304" pitchFamily="18" charset="0"/>
              </a:rPr>
              <a:t>CCMP</a:t>
            </a:r>
            <a:r>
              <a:rPr lang="zh-CN" altLang="en-US" sz="2100" dirty="0">
                <a:latin typeface="Calibri" panose="020F0502020204030204" pitchFamily="34" charset="0"/>
                <a:cs typeface="Times New Roman" panose="02020603050405020304" pitchFamily="18" charset="0"/>
              </a:rPr>
              <a:t>：</a:t>
            </a:r>
            <a:r>
              <a:rPr lang="en-US" altLang="zh-CN" sz="2100" dirty="0">
                <a:latin typeface="Calibri" panose="020F0502020204030204" pitchFamily="34" charset="0"/>
                <a:cs typeface="Times New Roman" panose="02020603050405020304" pitchFamily="18" charset="0"/>
              </a:rPr>
              <a:t>PTK  384-bit</a:t>
            </a:r>
            <a:endParaRPr lang="en-US" altLang="zh-CN" sz="2100" dirty="0">
              <a:latin typeface="Calibri" panose="020F0502020204030204" pitchFamily="34" charset="0"/>
              <a:cs typeface="Times New Roman" panose="02020603050405020304" pitchFamily="18" charset="0"/>
            </a:endParaRPr>
          </a:p>
          <a:p>
            <a:pPr lvl="2">
              <a:defRPr/>
            </a:pPr>
            <a:r>
              <a:rPr lang="en-US" altLang="zh-CN" sz="2100" dirty="0">
                <a:latin typeface="Calibri" panose="020F0502020204030204" pitchFamily="34" charset="0"/>
                <a:cs typeface="Times New Roman" panose="02020603050405020304" pitchFamily="18" charset="0"/>
              </a:rPr>
              <a:t>TKIP</a:t>
            </a:r>
            <a:r>
              <a:rPr lang="zh-CN" altLang="en-US" sz="2100" dirty="0">
                <a:latin typeface="Calibri" panose="020F0502020204030204" pitchFamily="34" charset="0"/>
                <a:cs typeface="Times New Roman" panose="02020603050405020304" pitchFamily="18" charset="0"/>
              </a:rPr>
              <a:t>：</a:t>
            </a:r>
            <a:r>
              <a:rPr lang="en-US" altLang="zh-CN" sz="2100" dirty="0">
                <a:latin typeface="Calibri" panose="020F0502020204030204" pitchFamily="34" charset="0"/>
                <a:cs typeface="Times New Roman" panose="02020603050405020304" pitchFamily="18" charset="0"/>
              </a:rPr>
              <a:t>PTK 512-bit</a:t>
            </a:r>
            <a:endParaRPr lang="en-US" altLang="zh-CN" sz="2100" dirty="0">
              <a:latin typeface="Calibri" panose="020F0502020204030204" pitchFamily="34" charset="0"/>
              <a:cs typeface="Times New Roman" panose="02020603050405020304" pitchFamily="18" charset="0"/>
            </a:endParaRPr>
          </a:p>
          <a:p>
            <a:pPr lvl="1">
              <a:lnSpc>
                <a:spcPct val="130000"/>
              </a:lnSpc>
              <a:buClr>
                <a:srgbClr val="E48312"/>
              </a:buClr>
              <a:defRPr/>
            </a:pPr>
            <a:r>
              <a:rPr lang="en-US" altLang="zh-CN" dirty="0" err="1">
                <a:latin typeface="Calibri" panose="020F0502020204030204" pitchFamily="34" charset="0"/>
                <a:cs typeface="Times New Roman" panose="02020603050405020304" pitchFamily="18" charset="0"/>
              </a:rPr>
              <a:t>Anonce</a:t>
            </a:r>
            <a:r>
              <a:rPr lang="zh-CN" altLang="en-US" dirty="0">
                <a:latin typeface="Calibri" panose="020F0502020204030204" pitchFamily="34" charset="0"/>
                <a:cs typeface="Times New Roman" panose="02020603050405020304" pitchFamily="18" charset="0"/>
              </a:rPr>
              <a:t>和</a:t>
            </a:r>
            <a:r>
              <a:rPr lang="en-US" altLang="zh-CN" dirty="0" err="1">
                <a:latin typeface="Calibri" panose="020F0502020204030204" pitchFamily="34" charset="0"/>
                <a:cs typeface="Times New Roman" panose="02020603050405020304" pitchFamily="18" charset="0"/>
              </a:rPr>
              <a:t>Snonce</a:t>
            </a:r>
            <a:r>
              <a:rPr lang="zh-CN" altLang="en-US" dirty="0">
                <a:latin typeface="Calibri" panose="020F0502020204030204" pitchFamily="34" charset="0"/>
                <a:cs typeface="Times New Roman" panose="02020603050405020304" pitchFamily="18" charset="0"/>
              </a:rPr>
              <a:t>分别为</a:t>
            </a:r>
            <a:r>
              <a:rPr lang="en-US" altLang="zh-CN" dirty="0">
                <a:latin typeface="Calibri" panose="020F0502020204030204" pitchFamily="34" charset="0"/>
                <a:cs typeface="Times New Roman" panose="02020603050405020304" pitchFamily="18" charset="0"/>
              </a:rPr>
              <a:t>AP</a:t>
            </a:r>
            <a:r>
              <a:rPr lang="zh-CN" altLang="en-US" dirty="0">
                <a:latin typeface="Calibri" panose="020F0502020204030204" pitchFamily="34" charset="0"/>
                <a:cs typeface="Times New Roman" panose="02020603050405020304" pitchFamily="18" charset="0"/>
              </a:rPr>
              <a:t>和</a:t>
            </a:r>
            <a:r>
              <a:rPr lang="en-US" altLang="zh-CN" dirty="0">
                <a:latin typeface="Calibri" panose="020F0502020204030204" pitchFamily="34" charset="0"/>
                <a:cs typeface="Times New Roman" panose="02020603050405020304" pitchFamily="18" charset="0"/>
              </a:rPr>
              <a:t>STA</a:t>
            </a:r>
            <a:r>
              <a:rPr lang="zh-CN" altLang="en-US" dirty="0">
                <a:latin typeface="Calibri" panose="020F0502020204030204" pitchFamily="34" charset="0"/>
                <a:cs typeface="Times New Roman" panose="02020603050405020304" pitchFamily="18" charset="0"/>
              </a:rPr>
              <a:t>生成的随机数</a:t>
            </a:r>
            <a:endParaRPr lang="zh-CN" altLang="en-US" dirty="0">
              <a:latin typeface="Calibri" panose="020F0502020204030204" pitchFamily="34" charset="0"/>
              <a:cs typeface="Times New Roman" panose="02020603050405020304" pitchFamily="18" charset="0"/>
            </a:endParaRPr>
          </a:p>
          <a:p>
            <a:pPr lvl="1">
              <a:lnSpc>
                <a:spcPct val="130000"/>
              </a:lnSpc>
              <a:buClr>
                <a:srgbClr val="E48312"/>
              </a:buClr>
              <a:defRPr/>
            </a:pPr>
            <a:r>
              <a:rPr lang="en-US" altLang="zh-CN" dirty="0">
                <a:latin typeface="Calibri" panose="020F0502020204030204" pitchFamily="34" charset="0"/>
                <a:cs typeface="Times New Roman" panose="02020603050405020304" pitchFamily="18" charset="0"/>
              </a:rPr>
              <a:t>AA </a:t>
            </a:r>
            <a:r>
              <a:rPr lang="zh-CN" altLang="en-US" dirty="0">
                <a:latin typeface="Calibri" panose="020F0502020204030204" pitchFamily="34" charset="0"/>
                <a:cs typeface="Times New Roman" panose="02020603050405020304" pitchFamily="18" charset="0"/>
              </a:rPr>
              <a:t>表示</a:t>
            </a:r>
            <a:r>
              <a:rPr lang="en-US" altLang="zh-CN" dirty="0">
                <a:latin typeface="Calibri" panose="020F0502020204030204" pitchFamily="34" charset="0"/>
                <a:cs typeface="Times New Roman" panose="02020603050405020304" pitchFamily="18" charset="0"/>
              </a:rPr>
              <a:t>Authenticator </a:t>
            </a:r>
            <a:r>
              <a:rPr lang="zh-CN" altLang="en-US" dirty="0">
                <a:latin typeface="Calibri" panose="020F0502020204030204" pitchFamily="34" charset="0"/>
                <a:cs typeface="Times New Roman" panose="02020603050405020304" pitchFamily="18" charset="0"/>
              </a:rPr>
              <a:t>的</a:t>
            </a:r>
            <a:r>
              <a:rPr lang="en-US" altLang="zh-CN" dirty="0">
                <a:latin typeface="Calibri" panose="020F0502020204030204" pitchFamily="34" charset="0"/>
                <a:cs typeface="Times New Roman" panose="02020603050405020304" pitchFamily="18" charset="0"/>
              </a:rPr>
              <a:t>MAC </a:t>
            </a:r>
            <a:r>
              <a:rPr lang="zh-CN" altLang="en-US" dirty="0" smtClean="0">
                <a:latin typeface="Calibri" panose="020F0502020204030204" pitchFamily="34" charset="0"/>
                <a:cs typeface="Times New Roman" panose="02020603050405020304" pitchFamily="18" charset="0"/>
              </a:rPr>
              <a:t>地址</a:t>
            </a:r>
            <a:r>
              <a:rPr lang="en-US" altLang="zh-CN" dirty="0" smtClean="0">
                <a:latin typeface="Calibri" panose="020F0502020204030204" pitchFamily="34" charset="0"/>
                <a:cs typeface="Times New Roman" panose="02020603050405020304" pitchFamily="18" charset="0"/>
              </a:rPr>
              <a:t>(Authenticator Address)</a:t>
            </a:r>
            <a:endParaRPr lang="en-US" altLang="zh-CN" dirty="0">
              <a:latin typeface="Calibri" panose="020F0502020204030204" pitchFamily="34" charset="0"/>
              <a:cs typeface="Times New Roman" panose="02020603050405020304" pitchFamily="18" charset="0"/>
            </a:endParaRPr>
          </a:p>
          <a:p>
            <a:pPr lvl="1">
              <a:lnSpc>
                <a:spcPct val="130000"/>
              </a:lnSpc>
              <a:buClr>
                <a:srgbClr val="E48312"/>
              </a:buClr>
              <a:defRPr/>
            </a:pPr>
            <a:r>
              <a:rPr lang="en-US" altLang="zh-CN" dirty="0">
                <a:latin typeface="Calibri" panose="020F0502020204030204" pitchFamily="34" charset="0"/>
                <a:cs typeface="Times New Roman" panose="02020603050405020304" pitchFamily="18" charset="0"/>
              </a:rPr>
              <a:t>SPA </a:t>
            </a:r>
            <a:r>
              <a:rPr lang="zh-CN" altLang="en-US" dirty="0">
                <a:latin typeface="Calibri" panose="020F0502020204030204" pitchFamily="34" charset="0"/>
                <a:cs typeface="Times New Roman" panose="02020603050405020304" pitchFamily="18" charset="0"/>
              </a:rPr>
              <a:t>是</a:t>
            </a:r>
            <a:r>
              <a:rPr lang="en-US" altLang="zh-CN" dirty="0">
                <a:latin typeface="Calibri" panose="020F0502020204030204" pitchFamily="34" charset="0"/>
                <a:cs typeface="Times New Roman" panose="02020603050405020304" pitchFamily="18" charset="0"/>
              </a:rPr>
              <a:t>Supplicant</a:t>
            </a:r>
            <a:r>
              <a:rPr lang="zh-CN" altLang="en-US" dirty="0">
                <a:latin typeface="Calibri" panose="020F0502020204030204" pitchFamily="34" charset="0"/>
                <a:cs typeface="Times New Roman" panose="02020603050405020304" pitchFamily="18" charset="0"/>
              </a:rPr>
              <a:t>的</a:t>
            </a:r>
            <a:r>
              <a:rPr lang="en-US" altLang="zh-CN" dirty="0">
                <a:latin typeface="Calibri" panose="020F0502020204030204" pitchFamily="34" charset="0"/>
                <a:cs typeface="Times New Roman" panose="02020603050405020304" pitchFamily="18" charset="0"/>
              </a:rPr>
              <a:t>MAC </a:t>
            </a:r>
            <a:r>
              <a:rPr lang="zh-CN" altLang="en-US" dirty="0" smtClean="0">
                <a:latin typeface="Calibri" panose="020F0502020204030204" pitchFamily="34" charset="0"/>
                <a:cs typeface="Times New Roman" panose="02020603050405020304" pitchFamily="18" charset="0"/>
              </a:rPr>
              <a:t>地址</a:t>
            </a:r>
            <a:r>
              <a:rPr lang="en-US" altLang="zh-CN" dirty="0" smtClean="0">
                <a:latin typeface="Calibri" panose="020F0502020204030204" pitchFamily="34" charset="0"/>
                <a:cs typeface="Times New Roman" panose="02020603050405020304" pitchFamily="18" charset="0"/>
              </a:rPr>
              <a:t>(Supplicant Address)</a:t>
            </a:r>
            <a:endParaRPr lang="en-US" altLang="zh-CN" dirty="0">
              <a:latin typeface="Calibri" panose="020F0502020204030204" pitchFamily="34" charset="0"/>
              <a:cs typeface="Times New Roman" panose="02020603050405020304" pitchFamily="18" charset="0"/>
            </a:endParaRPr>
          </a:p>
        </p:txBody>
      </p:sp>
      <p:sp>
        <p:nvSpPr>
          <p:cNvPr id="10" name="上弧形箭头 9"/>
          <p:cNvSpPr/>
          <p:nvPr/>
        </p:nvSpPr>
        <p:spPr>
          <a:xfrm>
            <a:off x="2929180" y="2212191"/>
            <a:ext cx="3479111" cy="89307"/>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2" name="文本框 11"/>
          <p:cNvSpPr txBox="1"/>
          <p:nvPr/>
        </p:nvSpPr>
        <p:spPr>
          <a:xfrm>
            <a:off x="6086007" y="2221537"/>
            <a:ext cx="2144288" cy="830997"/>
          </a:xfrm>
          <a:prstGeom prst="rect">
            <a:avLst/>
          </a:prstGeom>
          <a:noFill/>
        </p:spPr>
        <p:txBody>
          <a:bodyPr wrap="square" rtlCol="0">
            <a:spAutoFit/>
          </a:bodyPr>
          <a:lstStyle/>
          <a:p>
            <a:pPr algn="ctr"/>
            <a:r>
              <a:rPr lang="en-US" altLang="zh-CN" sz="1600" b="1" dirty="0">
                <a:ln w="0"/>
                <a:solidFill>
                  <a:schemeClr val="accent1"/>
                </a:solidFill>
                <a:effectLst>
                  <a:outerShdw blurRad="38100" dist="25400" dir="5400000" algn="ctr" rotWithShape="0">
                    <a:srgbClr val="6E747A">
                      <a:alpha val="43000"/>
                    </a:srgbClr>
                  </a:outerShdw>
                </a:effectLst>
              </a:rPr>
              <a:t>PSK</a:t>
            </a:r>
            <a:r>
              <a:rPr lang="zh-CN" altLang="en-US" sz="1600" b="1" dirty="0">
                <a:ln w="0"/>
                <a:solidFill>
                  <a:schemeClr val="accent1"/>
                </a:solidFill>
                <a:effectLst>
                  <a:outerShdw blurRad="38100" dist="25400" dir="5400000" algn="ctr" rotWithShape="0">
                    <a:srgbClr val="6E747A">
                      <a:alpha val="43000"/>
                    </a:srgbClr>
                  </a:outerShdw>
                </a:effectLst>
              </a:rPr>
              <a:t>和</a:t>
            </a:r>
            <a:r>
              <a:rPr lang="en-US" altLang="zh-CN" sz="1600" b="1" dirty="0">
                <a:ln w="0"/>
                <a:solidFill>
                  <a:schemeClr val="accent1"/>
                </a:solidFill>
                <a:effectLst>
                  <a:outerShdw blurRad="38100" dist="25400" dir="5400000" algn="ctr" rotWithShape="0">
                    <a:srgbClr val="6E747A">
                      <a:alpha val="43000"/>
                    </a:srgbClr>
                  </a:outerShdw>
                </a:effectLst>
              </a:rPr>
              <a:t>802.1x</a:t>
            </a:r>
            <a:r>
              <a:rPr lang="zh-CN" altLang="en-US" sz="1600" b="1" dirty="0">
                <a:ln w="0"/>
                <a:solidFill>
                  <a:schemeClr val="accent1"/>
                </a:solidFill>
                <a:effectLst>
                  <a:outerShdw blurRad="38100" dist="25400" dir="5400000" algn="ctr" rotWithShape="0">
                    <a:srgbClr val="6E747A">
                      <a:alpha val="43000"/>
                    </a:srgbClr>
                  </a:outerShdw>
                </a:effectLst>
              </a:rPr>
              <a:t>两种模式的区别在于</a:t>
            </a:r>
            <a:r>
              <a:rPr lang="en-US" altLang="zh-CN" sz="1600" b="1" dirty="0">
                <a:ln w="0"/>
                <a:solidFill>
                  <a:schemeClr val="accent1"/>
                </a:solidFill>
                <a:effectLst>
                  <a:outerShdw blurRad="38100" dist="25400" dir="5400000" algn="ctr" rotWithShape="0">
                    <a:srgbClr val="6E747A">
                      <a:alpha val="43000"/>
                    </a:srgbClr>
                  </a:outerShdw>
                </a:effectLst>
              </a:rPr>
              <a:t>PMK</a:t>
            </a:r>
            <a:r>
              <a:rPr lang="zh-CN" altLang="en-US" sz="1600" b="1" dirty="0">
                <a:ln w="0"/>
                <a:solidFill>
                  <a:schemeClr val="accent1"/>
                </a:solidFill>
                <a:effectLst>
                  <a:outerShdw blurRad="38100" dist="25400" dir="5400000" algn="ctr" rotWithShape="0">
                    <a:srgbClr val="6E747A">
                      <a:alpha val="43000"/>
                    </a:srgbClr>
                  </a:outerShdw>
                </a:effectLst>
              </a:rPr>
              <a:t>的获取方式不同</a:t>
            </a:r>
            <a:endParaRPr lang="zh-CN" altLang="en-US" sz="1600" b="1" dirty="0">
              <a:ln w="0"/>
              <a:solidFill>
                <a:schemeClr val="accent1"/>
              </a:solidFill>
              <a:effectLst>
                <a:outerShdw blurRad="38100" dist="25400" dir="5400000" algn="ctr" rotWithShape="0">
                  <a:srgbClr val="6E747A">
                    <a:alpha val="43000"/>
                  </a:srgbClr>
                </a:outerShdw>
              </a:effectLst>
            </a:endParaRPr>
          </a:p>
        </p:txBody>
      </p:sp>
      <p:sp>
        <p:nvSpPr>
          <p:cNvPr id="6" name="灯片编号占位符 5"/>
          <p:cNvSpPr>
            <a:spLocks noGrp="1"/>
          </p:cNvSpPr>
          <p:nvPr>
            <p:ph type="sldNum" sz="quarter" idx="12"/>
          </p:nvPr>
        </p:nvSpPr>
        <p:spPr/>
        <p:txBody>
          <a:bodyPr/>
          <a:lstStyle/>
          <a:p>
            <a:fld id="{375D5CAD-4EC6-465D-B358-F619C32EE4EF}" type="slidenum">
              <a:rPr lang="zh-CN" altLang="en-US" smtClean="0"/>
            </a:fld>
            <a:endParaRPr lang="zh-CN"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1"/>
          <a:stretch>
            <a:fillRect/>
          </a:stretch>
        </p:blipFill>
        <p:spPr>
          <a:xfrm>
            <a:off x="5601062" y="2030606"/>
            <a:ext cx="3306820" cy="3033442"/>
          </a:xfrm>
          <a:prstGeom prst="rect">
            <a:avLst/>
          </a:prstGeom>
        </p:spPr>
      </p:pic>
      <p:sp>
        <p:nvSpPr>
          <p:cNvPr id="2" name="标题 1"/>
          <p:cNvSpPr>
            <a:spLocks noGrp="1"/>
          </p:cNvSpPr>
          <p:nvPr>
            <p:ph type="title"/>
          </p:nvPr>
        </p:nvSpPr>
        <p:spPr>
          <a:xfrm>
            <a:off x="822961" y="248938"/>
            <a:ext cx="7543800" cy="1450757"/>
          </a:xfrm>
        </p:spPr>
        <p:txBody>
          <a:bodyPr/>
          <a:lstStyle/>
          <a:p>
            <a:r>
              <a:rPr lang="en-US" altLang="zh-CN" dirty="0"/>
              <a:t>4-Way Handshake</a:t>
            </a:r>
            <a:endParaRPr lang="zh-CN" altLang="en-US" dirty="0"/>
          </a:p>
        </p:txBody>
      </p:sp>
      <p:sp>
        <p:nvSpPr>
          <p:cNvPr id="3" name="内容占位符 2"/>
          <p:cNvSpPr>
            <a:spLocks noGrp="1"/>
          </p:cNvSpPr>
          <p:nvPr>
            <p:ph idx="1"/>
          </p:nvPr>
        </p:nvSpPr>
        <p:spPr>
          <a:xfrm>
            <a:off x="521885" y="1699694"/>
            <a:ext cx="7844875" cy="4609665"/>
          </a:xfrm>
        </p:spPr>
        <p:txBody>
          <a:bodyPr>
            <a:normAutofit fontScale="92500" lnSpcReduction="20000"/>
          </a:bodyPr>
          <a:lstStyle/>
          <a:p>
            <a:pPr marL="91440" lvl="2" indent="-91440">
              <a:lnSpc>
                <a:spcPct val="150000"/>
              </a:lnSpc>
              <a:spcBef>
                <a:spcPts val="300"/>
              </a:spcBef>
              <a:spcAft>
                <a:spcPts val="300"/>
              </a:spcAft>
              <a:buSzPct val="60000"/>
              <a:buFont typeface="Wingdings" panose="05000000000000000000" pitchFamily="2" charset="2"/>
              <a:buChar char="l"/>
              <a:defRPr/>
            </a:pPr>
            <a:r>
              <a:rPr lang="en-US" altLang="zh-CN" dirty="0">
                <a:latin typeface="Calibri" panose="020F0502020204030204" pitchFamily="34" charset="0"/>
                <a:ea typeface="宋体" pitchFamily="2" charset="-122"/>
              </a:rPr>
              <a:t>Message 2</a:t>
            </a:r>
            <a:r>
              <a:rPr lang="zh-CN" altLang="en-US" dirty="0">
                <a:latin typeface="Calibri" panose="020F0502020204030204" pitchFamily="34" charset="0"/>
                <a:ea typeface="宋体" pitchFamily="2" charset="-122"/>
              </a:rPr>
              <a:t>：</a:t>
            </a:r>
            <a:r>
              <a:rPr lang="en-US" altLang="zh-CN" dirty="0">
                <a:latin typeface="Calibri" panose="020F0502020204030204" pitchFamily="34" charset="0"/>
                <a:ea typeface="宋体" pitchFamily="2" charset="-122"/>
              </a:rPr>
              <a:t> STA </a:t>
            </a:r>
            <a:r>
              <a:rPr lang="zh-CN" altLang="zh-CN" dirty="0">
                <a:latin typeface="Calibri" panose="020F0502020204030204" pitchFamily="34" charset="0"/>
                <a:ea typeface="宋体" pitchFamily="2" charset="-122"/>
              </a:rPr>
              <a:t>向</a:t>
            </a:r>
            <a:r>
              <a:rPr lang="en-US" altLang="zh-CN" dirty="0">
                <a:latin typeface="Calibri" panose="020F0502020204030204" pitchFamily="34" charset="0"/>
                <a:ea typeface="宋体" pitchFamily="2" charset="-122"/>
              </a:rPr>
              <a:t>AP </a:t>
            </a:r>
            <a:r>
              <a:rPr lang="zh-CN" altLang="zh-CN" dirty="0">
                <a:latin typeface="Calibri" panose="020F0502020204030204" pitchFamily="34" charset="0"/>
                <a:ea typeface="宋体" pitchFamily="2" charset="-122"/>
              </a:rPr>
              <a:t>发送</a:t>
            </a:r>
            <a:r>
              <a:rPr lang="en-US" altLang="zh-CN" dirty="0" err="1">
                <a:latin typeface="Calibri" panose="020F0502020204030204" pitchFamily="34" charset="0"/>
                <a:ea typeface="宋体" pitchFamily="2" charset="-122"/>
              </a:rPr>
              <a:t>SNonce</a:t>
            </a:r>
            <a:r>
              <a:rPr lang="en-US" altLang="zh-CN" dirty="0">
                <a:latin typeface="Calibri" panose="020F0502020204030204" pitchFamily="34" charset="0"/>
                <a:ea typeface="宋体" pitchFamily="2" charset="-122"/>
              </a:rPr>
              <a:t> </a:t>
            </a:r>
            <a:r>
              <a:rPr lang="zh-CN" altLang="zh-CN" dirty="0">
                <a:latin typeface="Calibri" panose="020F0502020204030204" pitchFamily="34" charset="0"/>
                <a:ea typeface="宋体" pitchFamily="2" charset="-122"/>
              </a:rPr>
              <a:t>，并且</a:t>
            </a:r>
            <a:r>
              <a:rPr lang="zh-CN" altLang="en-US" dirty="0">
                <a:latin typeface="Calibri" panose="020F0502020204030204" pitchFamily="34" charset="0"/>
                <a:ea typeface="宋体" pitchFamily="2" charset="-122"/>
              </a:rPr>
              <a:t>计算</a:t>
            </a:r>
            <a:r>
              <a:rPr lang="en-US" altLang="zh-CN" dirty="0">
                <a:latin typeface="Calibri" panose="020F0502020204030204" pitchFamily="34" charset="0"/>
                <a:ea typeface="宋体" pitchFamily="2" charset="-122"/>
              </a:rPr>
              <a:t>MIC </a:t>
            </a:r>
            <a:r>
              <a:rPr lang="zh-CN" altLang="en-US" dirty="0">
                <a:latin typeface="Calibri" panose="020F0502020204030204" pitchFamily="34" charset="0"/>
                <a:ea typeface="宋体" pitchFamily="2" charset="-122"/>
              </a:rPr>
              <a:t>值</a:t>
            </a:r>
            <a:r>
              <a:rPr lang="zh-CN" altLang="zh-CN" dirty="0">
                <a:latin typeface="Calibri" panose="020F0502020204030204" pitchFamily="34" charset="0"/>
                <a:ea typeface="宋体" pitchFamily="2" charset="-122"/>
              </a:rPr>
              <a:t>后发送给</a:t>
            </a:r>
            <a:r>
              <a:rPr lang="en-US" altLang="zh-CN" dirty="0">
                <a:latin typeface="Calibri" panose="020F0502020204030204" pitchFamily="34" charset="0"/>
                <a:ea typeface="宋体" pitchFamily="2" charset="-122"/>
              </a:rPr>
              <a:t>AP</a:t>
            </a:r>
            <a:endParaRPr lang="en-US" altLang="zh-CN" dirty="0">
              <a:latin typeface="Calibri" panose="020F0502020204030204" pitchFamily="34" charset="0"/>
              <a:ea typeface="宋体" pitchFamily="2" charset="-122"/>
            </a:endParaRPr>
          </a:p>
          <a:p>
            <a:pPr marL="384175" lvl="2" indent="0">
              <a:lnSpc>
                <a:spcPct val="120000"/>
              </a:lnSpc>
              <a:buClr>
                <a:srgbClr val="E48312"/>
              </a:buClr>
              <a:buNone/>
              <a:defRPr/>
            </a:pPr>
            <a:r>
              <a:rPr lang="en-US" altLang="zh-CN" sz="1600" i="1" dirty="0">
                <a:latin typeface="Calibri" panose="020F0502020204030204" pitchFamily="34" charset="0"/>
                <a:cs typeface="Times New Roman" panose="02020603050405020304" pitchFamily="18" charset="0"/>
              </a:rPr>
              <a:t>  GTK = PRF-X(GMK, “Group key expansion”, AA || </a:t>
            </a:r>
            <a:r>
              <a:rPr lang="en-US" altLang="zh-CN" sz="1600" i="1" dirty="0" err="1">
                <a:latin typeface="Calibri" panose="020F0502020204030204" pitchFamily="34" charset="0"/>
                <a:cs typeface="Times New Roman" panose="02020603050405020304" pitchFamily="18" charset="0"/>
              </a:rPr>
              <a:t>GNonce</a:t>
            </a:r>
            <a:r>
              <a:rPr lang="en-US" altLang="zh-CN" sz="1600" i="1" dirty="0">
                <a:latin typeface="Calibri" panose="020F0502020204030204" pitchFamily="34" charset="0"/>
                <a:cs typeface="Times New Roman" panose="02020603050405020304" pitchFamily="18" charset="0"/>
              </a:rPr>
              <a:t>))</a:t>
            </a:r>
            <a:endParaRPr lang="zh-CN" altLang="en-US" sz="1600" i="1" dirty="0">
              <a:latin typeface="Calibri" panose="020F0502020204030204" pitchFamily="34" charset="0"/>
              <a:cs typeface="Times New Roman" panose="02020603050405020304" pitchFamily="18" charset="0"/>
            </a:endParaRPr>
          </a:p>
          <a:p>
            <a:pPr lvl="1">
              <a:lnSpc>
                <a:spcPct val="120000"/>
              </a:lnSpc>
              <a:buClr>
                <a:srgbClr val="E48312"/>
              </a:buClr>
              <a:defRPr/>
            </a:pPr>
            <a:r>
              <a:rPr lang="en-US" altLang="zh-CN" sz="2000" dirty="0"/>
              <a:t>GMK (Group Master Key,</a:t>
            </a:r>
            <a:r>
              <a:rPr lang="zh-CN" altLang="en-US" sz="2000" dirty="0"/>
              <a:t>组主密钥</a:t>
            </a:r>
            <a:r>
              <a:rPr lang="en-US" altLang="zh-CN" sz="2000" dirty="0"/>
              <a:t>)</a:t>
            </a:r>
            <a:endParaRPr lang="en-US" altLang="zh-CN" sz="2000" dirty="0"/>
          </a:p>
          <a:p>
            <a:pPr lvl="2">
              <a:lnSpc>
                <a:spcPct val="120000"/>
              </a:lnSpc>
              <a:buClr>
                <a:srgbClr val="E48312"/>
              </a:buClr>
              <a:defRPr/>
            </a:pPr>
            <a:r>
              <a:rPr lang="zh-CN" altLang="en-US" sz="1600" dirty="0"/>
              <a:t>通常是由</a:t>
            </a:r>
            <a:r>
              <a:rPr lang="en-US" altLang="zh-CN" sz="1600" dirty="0"/>
              <a:t>AP</a:t>
            </a:r>
            <a:r>
              <a:rPr lang="zh-CN" altLang="en-US" sz="1600" dirty="0"/>
              <a:t>生成并配置，周期性更新</a:t>
            </a:r>
            <a:endParaRPr lang="en-US" altLang="zh-CN" sz="1600" dirty="0"/>
          </a:p>
          <a:p>
            <a:pPr lvl="1">
              <a:lnSpc>
                <a:spcPct val="120000"/>
              </a:lnSpc>
              <a:buClr>
                <a:srgbClr val="E48312"/>
              </a:buClr>
              <a:defRPr/>
            </a:pPr>
            <a:r>
              <a:rPr lang="en-US" altLang="zh-CN" sz="2000" dirty="0" err="1"/>
              <a:t>GNonce</a:t>
            </a:r>
            <a:r>
              <a:rPr lang="en-US" altLang="zh-CN" sz="2000" dirty="0"/>
              <a:t> </a:t>
            </a:r>
            <a:r>
              <a:rPr lang="zh-CN" altLang="en-US" sz="2000" dirty="0"/>
              <a:t>是</a:t>
            </a:r>
            <a:r>
              <a:rPr lang="en-US" altLang="zh-CN" sz="2000" dirty="0"/>
              <a:t>AP</a:t>
            </a:r>
            <a:r>
              <a:rPr lang="zh-CN" altLang="en-US" sz="2000" dirty="0"/>
              <a:t>生成的伪随机数</a:t>
            </a:r>
            <a:endParaRPr lang="en-US" altLang="zh-CN" sz="2000" dirty="0"/>
          </a:p>
          <a:p>
            <a:pPr lvl="1">
              <a:lnSpc>
                <a:spcPct val="120000"/>
              </a:lnSpc>
              <a:buClr>
                <a:srgbClr val="E48312"/>
              </a:buClr>
              <a:defRPr/>
            </a:pPr>
            <a:r>
              <a:rPr lang="en-US" altLang="zh-CN" sz="2000" dirty="0">
                <a:latin typeface="Calibri" panose="020F0502020204030204" pitchFamily="34" charset="0"/>
                <a:cs typeface="Times New Roman" panose="02020603050405020304" pitchFamily="18" charset="0"/>
              </a:rPr>
              <a:t>AA </a:t>
            </a:r>
            <a:r>
              <a:rPr lang="zh-CN" altLang="en-US" sz="2000" dirty="0">
                <a:latin typeface="Calibri" panose="020F0502020204030204" pitchFamily="34" charset="0"/>
                <a:cs typeface="Times New Roman" panose="02020603050405020304" pitchFamily="18" charset="0"/>
              </a:rPr>
              <a:t>表示认证服务器的</a:t>
            </a:r>
            <a:r>
              <a:rPr lang="en-US" altLang="zh-CN" sz="2000" dirty="0">
                <a:latin typeface="Calibri" panose="020F0502020204030204" pitchFamily="34" charset="0"/>
                <a:cs typeface="Times New Roman" panose="02020603050405020304" pitchFamily="18" charset="0"/>
              </a:rPr>
              <a:t>MAC</a:t>
            </a:r>
            <a:r>
              <a:rPr lang="zh-CN" altLang="en-US" sz="2000" dirty="0">
                <a:latin typeface="Calibri" panose="020F0502020204030204" pitchFamily="34" charset="0"/>
                <a:cs typeface="Times New Roman" panose="02020603050405020304" pitchFamily="18" charset="0"/>
              </a:rPr>
              <a:t>地址</a:t>
            </a:r>
            <a:endParaRPr lang="en-US" altLang="zh-CN" sz="2000" dirty="0">
              <a:latin typeface="Calibri" panose="020F0502020204030204" pitchFamily="34" charset="0"/>
              <a:cs typeface="Times New Roman" panose="02020603050405020304" pitchFamily="18" charset="0"/>
            </a:endParaRPr>
          </a:p>
          <a:p>
            <a:pPr lvl="1">
              <a:lnSpc>
                <a:spcPct val="120000"/>
              </a:lnSpc>
              <a:buClr>
                <a:srgbClr val="E48312"/>
              </a:buClr>
              <a:defRPr/>
            </a:pPr>
            <a:r>
              <a:rPr lang="en-US" altLang="zh-CN" sz="2000" dirty="0">
                <a:latin typeface="Calibri" panose="020F0502020204030204" pitchFamily="34" charset="0"/>
                <a:cs typeface="Times New Roman" panose="02020603050405020304" pitchFamily="18" charset="0"/>
              </a:rPr>
              <a:t>GTK</a:t>
            </a:r>
            <a:r>
              <a:rPr lang="zh-CN" altLang="zh-CN" sz="2000" dirty="0">
                <a:latin typeface="Calibri" panose="020F0502020204030204" pitchFamily="34" charset="0"/>
                <a:cs typeface="Times New Roman" panose="02020603050405020304" pitchFamily="18" charset="0"/>
              </a:rPr>
              <a:t>长度根据保护组通信的加密算法确定</a:t>
            </a:r>
            <a:endParaRPr lang="en-US" altLang="zh-CN" sz="2000" dirty="0">
              <a:latin typeface="Calibri" panose="020F0502020204030204" pitchFamily="34" charset="0"/>
              <a:cs typeface="Times New Roman" panose="02020603050405020304" pitchFamily="18" charset="0"/>
            </a:endParaRPr>
          </a:p>
          <a:p>
            <a:pPr lvl="2">
              <a:defRPr/>
            </a:pPr>
            <a:r>
              <a:rPr lang="en-US" altLang="zh-CN" sz="1600" dirty="0">
                <a:latin typeface="Calibri" panose="020F0502020204030204" pitchFamily="34" charset="0"/>
                <a:cs typeface="Times New Roman" panose="02020603050405020304" pitchFamily="18" charset="0"/>
              </a:rPr>
              <a:t>TKIP</a:t>
            </a:r>
            <a:r>
              <a:rPr lang="zh-CN" altLang="en-US" sz="1600" dirty="0">
                <a:latin typeface="Calibri" panose="020F0502020204030204" pitchFamily="34" charset="0"/>
                <a:cs typeface="Times New Roman" panose="02020603050405020304" pitchFamily="18" charset="0"/>
              </a:rPr>
              <a:t>中</a:t>
            </a:r>
            <a:r>
              <a:rPr lang="en-US" altLang="zh-CN" sz="1600" dirty="0">
                <a:latin typeface="Calibri" panose="020F0502020204030204" pitchFamily="34" charset="0"/>
                <a:cs typeface="Times New Roman" panose="02020603050405020304" pitchFamily="18" charset="0"/>
              </a:rPr>
              <a:t>GTK</a:t>
            </a:r>
            <a:r>
              <a:rPr lang="zh-CN" altLang="zh-CN" sz="1600" dirty="0">
                <a:latin typeface="Calibri" panose="020F0502020204030204" pitchFamily="34" charset="0"/>
                <a:cs typeface="Times New Roman" panose="02020603050405020304" pitchFamily="18" charset="0"/>
              </a:rPr>
              <a:t>是</a:t>
            </a:r>
            <a:r>
              <a:rPr lang="en-US" altLang="zh-CN" sz="1600" dirty="0">
                <a:latin typeface="Calibri" panose="020F0502020204030204" pitchFamily="34" charset="0"/>
                <a:cs typeface="Times New Roman" panose="02020603050405020304" pitchFamily="18" charset="0"/>
              </a:rPr>
              <a:t>256-bit </a:t>
            </a:r>
            <a:r>
              <a:rPr lang="zh-CN" altLang="en-US" sz="1600" dirty="0">
                <a:latin typeface="Calibri" panose="020F0502020204030204" pitchFamily="34" charset="0"/>
                <a:cs typeface="Times New Roman" panose="02020603050405020304" pitchFamily="18" charset="0"/>
              </a:rPr>
              <a:t>，</a:t>
            </a:r>
            <a:r>
              <a:rPr lang="en-US" altLang="zh-CN" sz="1600" dirty="0">
                <a:latin typeface="Calibri" panose="020F0502020204030204" pitchFamily="34" charset="0"/>
                <a:cs typeface="Times New Roman" panose="02020603050405020304" pitchFamily="18" charset="0"/>
              </a:rPr>
              <a:t>CCMP</a:t>
            </a:r>
            <a:r>
              <a:rPr lang="zh-CN" altLang="en-US" sz="1600" dirty="0">
                <a:latin typeface="Calibri" panose="020F0502020204030204" pitchFamily="34" charset="0"/>
                <a:cs typeface="Times New Roman" panose="02020603050405020304" pitchFamily="18" charset="0"/>
              </a:rPr>
              <a:t>中</a:t>
            </a:r>
            <a:r>
              <a:rPr lang="en-US" altLang="zh-CN" sz="1600" dirty="0">
                <a:latin typeface="Calibri" panose="020F0502020204030204" pitchFamily="34" charset="0"/>
                <a:cs typeface="Times New Roman" panose="02020603050405020304" pitchFamily="18" charset="0"/>
              </a:rPr>
              <a:t>GTK</a:t>
            </a:r>
            <a:r>
              <a:rPr lang="zh-CN" altLang="zh-CN" sz="1600" dirty="0">
                <a:latin typeface="Calibri" panose="020F0502020204030204" pitchFamily="34" charset="0"/>
                <a:cs typeface="Times New Roman" panose="02020603050405020304" pitchFamily="18" charset="0"/>
              </a:rPr>
              <a:t>是</a:t>
            </a:r>
            <a:r>
              <a:rPr lang="en-US" altLang="zh-CN" sz="1600" dirty="0">
                <a:latin typeface="Calibri" panose="020F0502020204030204" pitchFamily="34" charset="0"/>
                <a:cs typeface="Times New Roman" panose="02020603050405020304" pitchFamily="18" charset="0"/>
              </a:rPr>
              <a:t>128-bit</a:t>
            </a:r>
            <a:endParaRPr lang="en-US" altLang="zh-CN" sz="1600" dirty="0">
              <a:latin typeface="Calibri" panose="020F0502020204030204" pitchFamily="34" charset="0"/>
              <a:cs typeface="Times New Roman" panose="02020603050405020304" pitchFamily="18" charset="0"/>
            </a:endParaRPr>
          </a:p>
          <a:p>
            <a:pPr lvl="1">
              <a:lnSpc>
                <a:spcPct val="130000"/>
              </a:lnSpc>
              <a:buClr>
                <a:srgbClr val="E48312"/>
              </a:buClr>
              <a:defRPr/>
            </a:pPr>
            <a:r>
              <a:rPr lang="en-US" altLang="zh-CN" sz="2000" dirty="0"/>
              <a:t>MIC</a:t>
            </a:r>
            <a:r>
              <a:rPr lang="zh-CN" altLang="en-US" sz="2000" dirty="0"/>
              <a:t>校验</a:t>
            </a:r>
            <a:endParaRPr lang="en-US" altLang="zh-CN" sz="2000" b="1" dirty="0"/>
          </a:p>
          <a:p>
            <a:pPr lvl="2">
              <a:lnSpc>
                <a:spcPct val="120000"/>
              </a:lnSpc>
              <a:defRPr/>
            </a:pPr>
            <a:r>
              <a:rPr lang="zh-CN" altLang="en-US" sz="1600" dirty="0">
                <a:latin typeface="Calibri" panose="020F0502020204030204" pitchFamily="34" charset="0"/>
                <a:cs typeface="Times New Roman" panose="02020603050405020304" pitchFamily="18" charset="0"/>
              </a:rPr>
              <a:t>校验数据是否被篡改，以及双方计算的</a:t>
            </a:r>
            <a:r>
              <a:rPr lang="en-US" altLang="zh-CN" sz="1600" dirty="0">
                <a:latin typeface="Calibri" panose="020F0502020204030204" pitchFamily="34" charset="0"/>
                <a:cs typeface="Times New Roman" panose="02020603050405020304" pitchFamily="18" charset="0"/>
              </a:rPr>
              <a:t>PTK</a:t>
            </a:r>
            <a:r>
              <a:rPr lang="zh-CN" altLang="en-US" sz="1600" dirty="0">
                <a:latin typeface="Calibri" panose="020F0502020204030204" pitchFamily="34" charset="0"/>
                <a:cs typeface="Times New Roman" panose="02020603050405020304" pitchFamily="18" charset="0"/>
              </a:rPr>
              <a:t>是否一致</a:t>
            </a:r>
            <a:endParaRPr lang="en-US" altLang="zh-CN" sz="1600" dirty="0">
              <a:latin typeface="Calibri" panose="020F0502020204030204" pitchFamily="34" charset="0"/>
              <a:cs typeface="Times New Roman" panose="02020603050405020304" pitchFamily="18" charset="0"/>
            </a:endParaRPr>
          </a:p>
          <a:p>
            <a:pPr lvl="2">
              <a:lnSpc>
                <a:spcPct val="120000"/>
              </a:lnSpc>
              <a:defRPr/>
            </a:pPr>
            <a:r>
              <a:rPr lang="en-US" altLang="zh-CN" sz="1700" dirty="0"/>
              <a:t>MIC</a:t>
            </a:r>
            <a:r>
              <a:rPr lang="zh-CN" altLang="en-US" sz="1700" dirty="0"/>
              <a:t>的计算是以</a:t>
            </a:r>
            <a:r>
              <a:rPr lang="en-US" altLang="zh-CN" sz="1700" dirty="0"/>
              <a:t>KCK</a:t>
            </a:r>
            <a:r>
              <a:rPr lang="zh-CN" altLang="en-US" sz="1700" dirty="0"/>
              <a:t>为密钥，对</a:t>
            </a:r>
            <a:r>
              <a:rPr lang="en-US" altLang="zh-CN" sz="1700" dirty="0" err="1"/>
              <a:t>SNonce</a:t>
            </a:r>
            <a:r>
              <a:rPr lang="zh-CN" altLang="en-US" sz="1700" dirty="0"/>
              <a:t>进行</a:t>
            </a:r>
            <a:r>
              <a:rPr lang="en-US" altLang="zh-CN" sz="1700" dirty="0"/>
              <a:t>HMAC</a:t>
            </a:r>
            <a:r>
              <a:rPr lang="zh-CN" altLang="en-US" sz="1700" dirty="0"/>
              <a:t>运算得出的结果</a:t>
            </a:r>
            <a:endParaRPr lang="en-US" altLang="zh-CN" sz="1700" dirty="0"/>
          </a:p>
          <a:p>
            <a:pPr lvl="3">
              <a:lnSpc>
                <a:spcPct val="120000"/>
              </a:lnSpc>
              <a:defRPr/>
            </a:pPr>
            <a:r>
              <a:rPr lang="zh-CN" altLang="en-US" sz="1500" dirty="0"/>
              <a:t>如果</a:t>
            </a:r>
            <a:r>
              <a:rPr lang="en-US" altLang="zh-CN" sz="1500" dirty="0"/>
              <a:t>PTK</a:t>
            </a:r>
            <a:r>
              <a:rPr lang="zh-CN" altLang="en-US" sz="1500" dirty="0"/>
              <a:t>不一致（例如</a:t>
            </a:r>
            <a:r>
              <a:rPr lang="en-US" altLang="zh-CN" sz="1500" dirty="0"/>
              <a:t>PSK</a:t>
            </a:r>
            <a:r>
              <a:rPr lang="zh-CN" altLang="en-US" sz="1500" dirty="0"/>
              <a:t>模式中口令输入错误），</a:t>
            </a:r>
            <a:r>
              <a:rPr lang="en-US" altLang="zh-CN" sz="1500" dirty="0"/>
              <a:t>AP</a:t>
            </a:r>
            <a:r>
              <a:rPr lang="zh-CN" altLang="en-US" sz="1500" dirty="0"/>
              <a:t>本地计算的</a:t>
            </a:r>
            <a:r>
              <a:rPr lang="en-US" altLang="zh-CN" sz="1500" dirty="0"/>
              <a:t>MIC</a:t>
            </a:r>
            <a:r>
              <a:rPr lang="zh-CN" altLang="en-US" sz="1500" dirty="0"/>
              <a:t>值与从</a:t>
            </a:r>
            <a:r>
              <a:rPr lang="en-US" altLang="zh-CN" sz="1500" dirty="0"/>
              <a:t>Message2</a:t>
            </a:r>
            <a:r>
              <a:rPr lang="zh-CN" altLang="en-US" sz="1500" dirty="0"/>
              <a:t>消息中获得的</a:t>
            </a:r>
            <a:r>
              <a:rPr lang="en-US" altLang="zh-CN" sz="1500" dirty="0"/>
              <a:t>MIC</a:t>
            </a:r>
            <a:r>
              <a:rPr lang="zh-CN" altLang="en-US" sz="1500" dirty="0"/>
              <a:t>值不一致，</a:t>
            </a:r>
            <a:r>
              <a:rPr lang="en-US" altLang="zh-CN" sz="1500" dirty="0"/>
              <a:t>MIC</a:t>
            </a:r>
            <a:r>
              <a:rPr lang="zh-CN" altLang="en-US" sz="1500" dirty="0"/>
              <a:t>校验失败，四次握手会终止在</a:t>
            </a:r>
            <a:r>
              <a:rPr lang="en-US" altLang="zh-CN" sz="1500" dirty="0"/>
              <a:t>Message2</a:t>
            </a:r>
            <a:endParaRPr lang="en-US" altLang="zh-CN" sz="1500" dirty="0"/>
          </a:p>
          <a:p>
            <a:pPr lvl="2">
              <a:lnSpc>
                <a:spcPct val="90000"/>
              </a:lnSpc>
              <a:defRPr/>
            </a:pPr>
            <a:endParaRPr lang="en-US" altLang="zh-CN" dirty="0">
              <a:latin typeface="+mj-lt"/>
            </a:endParaRPr>
          </a:p>
          <a:p>
            <a:pPr marL="0" indent="0">
              <a:lnSpc>
                <a:spcPct val="150000"/>
              </a:lnSpc>
              <a:buFont typeface="Wingdings" panose="05000000000000000000" pitchFamily="2" charset="2"/>
              <a:buNone/>
              <a:defRPr/>
            </a:pPr>
            <a:endParaRPr lang="en-US" altLang="zh-CN" dirty="0"/>
          </a:p>
          <a:p>
            <a:endParaRPr lang="zh-CN" altLang="en-US" dirty="0"/>
          </a:p>
        </p:txBody>
      </p:sp>
      <p:sp>
        <p:nvSpPr>
          <p:cNvPr id="5" name="矩形 4"/>
          <p:cNvSpPr/>
          <p:nvPr/>
        </p:nvSpPr>
        <p:spPr>
          <a:xfrm>
            <a:off x="6142183" y="3427615"/>
            <a:ext cx="2224578" cy="48952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灯片编号占位符 3"/>
          <p:cNvSpPr>
            <a:spLocks noGrp="1"/>
          </p:cNvSpPr>
          <p:nvPr>
            <p:ph type="sldNum" sz="quarter" idx="12"/>
          </p:nvPr>
        </p:nvSpPr>
        <p:spPr/>
        <p:txBody>
          <a:bodyPr/>
          <a:lstStyle/>
          <a:p>
            <a:fld id="{375D5CAD-4EC6-465D-B358-F619C32EE4EF}" type="slidenum">
              <a:rPr lang="zh-CN" altLang="en-US" smtClean="0"/>
            </a:fld>
            <a:endParaRPr lang="zh-CN"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1"/>
          <a:stretch>
            <a:fillRect/>
          </a:stretch>
        </p:blipFill>
        <p:spPr>
          <a:xfrm>
            <a:off x="5577840" y="3541573"/>
            <a:ext cx="2925258" cy="2683424"/>
          </a:xfrm>
          <a:prstGeom prst="rect">
            <a:avLst/>
          </a:prstGeom>
        </p:spPr>
      </p:pic>
      <p:sp>
        <p:nvSpPr>
          <p:cNvPr id="2" name="标题 1"/>
          <p:cNvSpPr>
            <a:spLocks noGrp="1"/>
          </p:cNvSpPr>
          <p:nvPr>
            <p:ph type="title"/>
          </p:nvPr>
        </p:nvSpPr>
        <p:spPr/>
        <p:txBody>
          <a:bodyPr/>
          <a:lstStyle/>
          <a:p>
            <a:r>
              <a:rPr lang="en-US" altLang="zh-CN" dirty="0"/>
              <a:t>4-Way Handshake</a:t>
            </a:r>
            <a:endParaRPr lang="zh-CN" altLang="en-US" dirty="0"/>
          </a:p>
        </p:txBody>
      </p:sp>
      <p:sp>
        <p:nvSpPr>
          <p:cNvPr id="3" name="内容占位符 2"/>
          <p:cNvSpPr>
            <a:spLocks noGrp="1"/>
          </p:cNvSpPr>
          <p:nvPr>
            <p:ph idx="1"/>
          </p:nvPr>
        </p:nvSpPr>
        <p:spPr>
          <a:xfrm>
            <a:off x="433218" y="1815753"/>
            <a:ext cx="7991254" cy="2312902"/>
          </a:xfrm>
        </p:spPr>
        <p:txBody>
          <a:bodyPr>
            <a:normAutofit fontScale="92500" lnSpcReduction="10000"/>
          </a:bodyPr>
          <a:lstStyle/>
          <a:p>
            <a:pPr marL="91440" lvl="2" indent="-91440">
              <a:lnSpc>
                <a:spcPct val="150000"/>
              </a:lnSpc>
              <a:spcBef>
                <a:spcPts val="300"/>
              </a:spcBef>
              <a:spcAft>
                <a:spcPts val="300"/>
              </a:spcAft>
              <a:buSzPct val="60000"/>
              <a:buFont typeface="Wingdings" panose="05000000000000000000" pitchFamily="2" charset="2"/>
              <a:buChar char="l"/>
              <a:defRPr/>
            </a:pPr>
            <a:r>
              <a:rPr lang="en-US" altLang="zh-CN" dirty="0">
                <a:latin typeface="Calibri" panose="020F0502020204030204" pitchFamily="34" charset="0"/>
                <a:ea typeface="宋体" pitchFamily="2" charset="-122"/>
              </a:rPr>
              <a:t>Message 3</a:t>
            </a:r>
            <a:r>
              <a:rPr lang="zh-CN" altLang="en-US" dirty="0">
                <a:latin typeface="Calibri" panose="020F0502020204030204" pitchFamily="34" charset="0"/>
                <a:ea typeface="宋体" pitchFamily="2" charset="-122"/>
              </a:rPr>
              <a:t>：</a:t>
            </a:r>
            <a:r>
              <a:rPr lang="zh-CN" altLang="zh-CN" dirty="0">
                <a:latin typeface="Calibri" panose="020F0502020204030204" pitchFamily="34" charset="0"/>
                <a:ea typeface="宋体" pitchFamily="2" charset="-122"/>
              </a:rPr>
              <a:t>如果</a:t>
            </a:r>
            <a:r>
              <a:rPr lang="en-US" altLang="zh-CN" dirty="0">
                <a:latin typeface="Calibri" panose="020F0502020204030204" pitchFamily="34" charset="0"/>
                <a:ea typeface="宋体" pitchFamily="2" charset="-122"/>
              </a:rPr>
              <a:t>Message 2</a:t>
            </a:r>
            <a:r>
              <a:rPr lang="zh-CN" altLang="en-US" dirty="0">
                <a:latin typeface="Calibri" panose="020F0502020204030204" pitchFamily="34" charset="0"/>
                <a:ea typeface="宋体" pitchFamily="2" charset="-122"/>
              </a:rPr>
              <a:t>中</a:t>
            </a:r>
            <a:r>
              <a:rPr lang="en-US" altLang="zh-CN" dirty="0">
                <a:latin typeface="Calibri" panose="020F0502020204030204" pitchFamily="34" charset="0"/>
                <a:ea typeface="宋体" pitchFamily="2" charset="-122"/>
              </a:rPr>
              <a:t>MIC</a:t>
            </a:r>
            <a:r>
              <a:rPr lang="zh-CN" altLang="zh-CN" dirty="0">
                <a:latin typeface="Calibri" panose="020F0502020204030204" pitchFamily="34" charset="0"/>
                <a:ea typeface="宋体" pitchFamily="2" charset="-122"/>
              </a:rPr>
              <a:t>校验成功，</a:t>
            </a:r>
            <a:r>
              <a:rPr lang="en-US" altLang="zh-CN" dirty="0">
                <a:latin typeface="Calibri" panose="020F0502020204030204" pitchFamily="34" charset="0"/>
                <a:ea typeface="宋体" pitchFamily="2" charset="-122"/>
              </a:rPr>
              <a:t>AP</a:t>
            </a:r>
            <a:r>
              <a:rPr lang="zh-CN" altLang="zh-CN" dirty="0">
                <a:latin typeface="Calibri" panose="020F0502020204030204" pitchFamily="34" charset="0"/>
                <a:ea typeface="宋体" pitchFamily="2" charset="-122"/>
              </a:rPr>
              <a:t>向</a:t>
            </a:r>
            <a:r>
              <a:rPr lang="en-US" altLang="zh-CN" dirty="0">
                <a:latin typeface="Calibri" panose="020F0502020204030204" pitchFamily="34" charset="0"/>
                <a:ea typeface="宋体" pitchFamily="2" charset="-122"/>
              </a:rPr>
              <a:t>STA </a:t>
            </a:r>
            <a:r>
              <a:rPr lang="zh-CN" altLang="zh-CN" dirty="0">
                <a:latin typeface="Calibri" panose="020F0502020204030204" pitchFamily="34" charset="0"/>
                <a:ea typeface="宋体" pitchFamily="2" charset="-122"/>
              </a:rPr>
              <a:t>发送是否安装</a:t>
            </a:r>
            <a:r>
              <a:rPr lang="en-US" altLang="zh-CN" dirty="0">
                <a:latin typeface="Calibri" panose="020F0502020204030204" pitchFamily="34" charset="0"/>
                <a:ea typeface="宋体" pitchFamily="2" charset="-122"/>
              </a:rPr>
              <a:t>PTK</a:t>
            </a:r>
            <a:r>
              <a:rPr lang="zh-CN" altLang="zh-CN" dirty="0">
                <a:latin typeface="Calibri" panose="020F0502020204030204" pitchFamily="34" charset="0"/>
                <a:ea typeface="宋体" pitchFamily="2" charset="-122"/>
              </a:rPr>
              <a:t>、用</a:t>
            </a:r>
            <a:r>
              <a:rPr lang="en-US" altLang="zh-CN" dirty="0">
                <a:latin typeface="Calibri" panose="020F0502020204030204" pitchFamily="34" charset="0"/>
                <a:ea typeface="宋体" pitchFamily="2" charset="-122"/>
              </a:rPr>
              <a:t>KEK </a:t>
            </a:r>
            <a:r>
              <a:rPr lang="zh-CN" altLang="zh-CN" dirty="0">
                <a:latin typeface="Calibri" panose="020F0502020204030204" pitchFamily="34" charset="0"/>
                <a:ea typeface="宋体" pitchFamily="2" charset="-122"/>
              </a:rPr>
              <a:t>加密的</a:t>
            </a:r>
            <a:r>
              <a:rPr lang="en-US" altLang="zh-CN" dirty="0">
                <a:latin typeface="Calibri" panose="020F0502020204030204" pitchFamily="34" charset="0"/>
                <a:ea typeface="宋体" pitchFamily="2" charset="-122"/>
              </a:rPr>
              <a:t>GTK</a:t>
            </a:r>
            <a:r>
              <a:rPr lang="zh-CN" altLang="zh-CN" dirty="0">
                <a:latin typeface="Calibri" panose="020F0502020204030204" pitchFamily="34" charset="0"/>
                <a:ea typeface="宋体" pitchFamily="2" charset="-122"/>
              </a:rPr>
              <a:t>、</a:t>
            </a:r>
            <a:r>
              <a:rPr lang="en-US" altLang="zh-CN" dirty="0">
                <a:latin typeface="Calibri" panose="020F0502020204030204" pitchFamily="34" charset="0"/>
                <a:ea typeface="宋体" pitchFamily="2" charset="-122"/>
              </a:rPr>
              <a:t>MIC</a:t>
            </a:r>
            <a:r>
              <a:rPr lang="zh-CN" altLang="zh-CN" dirty="0">
                <a:latin typeface="Calibri" panose="020F0502020204030204" pitchFamily="34" charset="0"/>
                <a:ea typeface="宋体" pitchFamily="2" charset="-122"/>
              </a:rPr>
              <a:t>。</a:t>
            </a:r>
            <a:endParaRPr lang="en-US" altLang="zh-CN" dirty="0">
              <a:latin typeface="Calibri" panose="020F0502020204030204" pitchFamily="34" charset="0"/>
              <a:ea typeface="宋体" pitchFamily="2" charset="-122"/>
            </a:endParaRPr>
          </a:p>
          <a:p>
            <a:pPr lvl="1">
              <a:lnSpc>
                <a:spcPct val="120000"/>
              </a:lnSpc>
              <a:buClr>
                <a:srgbClr val="E48312"/>
              </a:buClr>
              <a:buSzPct val="60000"/>
              <a:defRPr/>
            </a:pPr>
            <a:r>
              <a:rPr lang="en-US" altLang="zh-CN" sz="2100" dirty="0">
                <a:latin typeface="Calibri" panose="020F0502020204030204" pitchFamily="34" charset="0"/>
                <a:cs typeface="Times New Roman" panose="02020603050405020304" pitchFamily="18" charset="0"/>
              </a:rPr>
              <a:t>MIC</a:t>
            </a:r>
            <a:r>
              <a:rPr lang="zh-CN" altLang="en-US" sz="2100" dirty="0">
                <a:latin typeface="Calibri" panose="020F0502020204030204" pitchFamily="34" charset="0"/>
                <a:cs typeface="Times New Roman" panose="02020603050405020304" pitchFamily="18" charset="0"/>
              </a:rPr>
              <a:t>校验和</a:t>
            </a:r>
            <a:r>
              <a:rPr lang="en-US" altLang="zh-CN" sz="2100" dirty="0">
                <a:latin typeface="Calibri" panose="020F0502020204030204" pitchFamily="34" charset="0"/>
                <a:cs typeface="Times New Roman" panose="02020603050405020304" pitchFamily="18" charset="0"/>
              </a:rPr>
              <a:t>Message 2</a:t>
            </a:r>
            <a:r>
              <a:rPr lang="zh-CN" altLang="en-US" sz="2100" dirty="0">
                <a:latin typeface="Calibri" panose="020F0502020204030204" pitchFamily="34" charset="0"/>
                <a:cs typeface="Times New Roman" panose="02020603050405020304" pitchFamily="18" charset="0"/>
              </a:rPr>
              <a:t>中的</a:t>
            </a:r>
            <a:r>
              <a:rPr lang="en-US" altLang="zh-CN" sz="2100" dirty="0">
                <a:latin typeface="Calibri" panose="020F0502020204030204" pitchFamily="34" charset="0"/>
                <a:cs typeface="Times New Roman" panose="02020603050405020304" pitchFamily="18" charset="0"/>
              </a:rPr>
              <a:t>MIC</a:t>
            </a:r>
            <a:r>
              <a:rPr lang="zh-CN" altLang="en-US" sz="2100" dirty="0">
                <a:latin typeface="Calibri" panose="020F0502020204030204" pitchFamily="34" charset="0"/>
                <a:cs typeface="Times New Roman" panose="02020603050405020304" pitchFamily="18" charset="0"/>
              </a:rPr>
              <a:t>校验过程类似</a:t>
            </a:r>
            <a:endParaRPr lang="en-US" altLang="zh-CN" sz="2100" dirty="0">
              <a:latin typeface="Calibri" panose="020F0502020204030204" pitchFamily="34" charset="0"/>
              <a:cs typeface="Times New Roman" panose="02020603050405020304" pitchFamily="18" charset="0"/>
            </a:endParaRPr>
          </a:p>
          <a:p>
            <a:pPr marL="91440" lvl="2" indent="-91440">
              <a:lnSpc>
                <a:spcPct val="160000"/>
              </a:lnSpc>
              <a:spcBef>
                <a:spcPts val="300"/>
              </a:spcBef>
              <a:spcAft>
                <a:spcPts val="300"/>
              </a:spcAft>
              <a:buSzPct val="60000"/>
              <a:buFont typeface="Wingdings" panose="05000000000000000000" pitchFamily="2" charset="2"/>
              <a:buChar char="l"/>
              <a:defRPr/>
            </a:pPr>
            <a:r>
              <a:rPr lang="en-US" altLang="zh-CN" dirty="0">
                <a:latin typeface="Calibri" panose="020F0502020204030204" pitchFamily="34" charset="0"/>
                <a:ea typeface="宋体" pitchFamily="2" charset="-122"/>
              </a:rPr>
              <a:t>Message 4</a:t>
            </a:r>
            <a:r>
              <a:rPr lang="zh-CN" altLang="en-US" dirty="0">
                <a:latin typeface="Calibri" panose="020F0502020204030204" pitchFamily="34" charset="0"/>
                <a:ea typeface="宋体" pitchFamily="2" charset="-122"/>
              </a:rPr>
              <a:t>：</a:t>
            </a:r>
            <a:r>
              <a:rPr lang="en-US" altLang="zh-CN" dirty="0">
                <a:latin typeface="Calibri" panose="020F0502020204030204" pitchFamily="34" charset="0"/>
                <a:ea typeface="宋体" pitchFamily="2" charset="-122"/>
              </a:rPr>
              <a:t>STA</a:t>
            </a:r>
            <a:r>
              <a:rPr lang="zh-CN" altLang="en-US" dirty="0">
                <a:latin typeface="Calibri" panose="020F0502020204030204" pitchFamily="34" charset="0"/>
                <a:ea typeface="宋体" pitchFamily="2" charset="-122"/>
              </a:rPr>
              <a:t>验证</a:t>
            </a:r>
            <a:r>
              <a:rPr lang="en-US" altLang="zh-CN" dirty="0">
                <a:latin typeface="Calibri" panose="020F0502020204030204" pitchFamily="34" charset="0"/>
                <a:ea typeface="宋体" pitchFamily="2" charset="-122"/>
              </a:rPr>
              <a:t>MIC </a:t>
            </a:r>
            <a:r>
              <a:rPr lang="zh-CN" altLang="en-US" dirty="0">
                <a:latin typeface="Calibri" panose="020F0502020204030204" pitchFamily="34" charset="0"/>
                <a:ea typeface="宋体" pitchFamily="2" charset="-122"/>
              </a:rPr>
              <a:t>的正确性，正确则安装</a:t>
            </a:r>
            <a:r>
              <a:rPr lang="en-US" altLang="zh-CN" dirty="0">
                <a:latin typeface="Calibri" panose="020F0502020204030204" pitchFamily="34" charset="0"/>
                <a:ea typeface="宋体" pitchFamily="2" charset="-122"/>
              </a:rPr>
              <a:t>PTK </a:t>
            </a:r>
            <a:r>
              <a:rPr lang="zh-CN" altLang="en-US" dirty="0">
                <a:latin typeface="Calibri" panose="020F0502020204030204" pitchFamily="34" charset="0"/>
                <a:ea typeface="宋体" pitchFamily="2" charset="-122"/>
              </a:rPr>
              <a:t>和</a:t>
            </a:r>
            <a:r>
              <a:rPr lang="en-US" altLang="zh-CN" dirty="0">
                <a:latin typeface="Calibri" panose="020F0502020204030204" pitchFamily="34" charset="0"/>
                <a:ea typeface="宋体" pitchFamily="2" charset="-122"/>
              </a:rPr>
              <a:t>GTK</a:t>
            </a:r>
            <a:r>
              <a:rPr lang="zh-CN" altLang="en-US" dirty="0">
                <a:latin typeface="Calibri" panose="020F0502020204030204" pitchFamily="34" charset="0"/>
                <a:ea typeface="宋体" pitchFamily="2" charset="-122"/>
              </a:rPr>
              <a:t>，并发送确认包</a:t>
            </a:r>
            <a:r>
              <a:rPr lang="en-US" altLang="zh-CN" dirty="0">
                <a:latin typeface="Calibri" panose="020F0502020204030204" pitchFamily="34" charset="0"/>
                <a:ea typeface="宋体" pitchFamily="2" charset="-122"/>
              </a:rPr>
              <a:t>ACK</a:t>
            </a:r>
            <a:r>
              <a:rPr lang="zh-CN" altLang="en-US" dirty="0">
                <a:latin typeface="Calibri" panose="020F0502020204030204" pitchFamily="34" charset="0"/>
                <a:ea typeface="宋体" pitchFamily="2" charset="-122"/>
              </a:rPr>
              <a:t>给</a:t>
            </a:r>
            <a:r>
              <a:rPr lang="en-US" altLang="zh-CN" dirty="0">
                <a:latin typeface="Calibri" panose="020F0502020204030204" pitchFamily="34" charset="0"/>
                <a:ea typeface="宋体" pitchFamily="2" charset="-122"/>
              </a:rPr>
              <a:t>AP</a:t>
            </a:r>
            <a:r>
              <a:rPr lang="zh-CN" altLang="en-US" dirty="0">
                <a:latin typeface="Calibri" panose="020F0502020204030204" pitchFamily="34" charset="0"/>
                <a:ea typeface="宋体" pitchFamily="2" charset="-122"/>
              </a:rPr>
              <a:t>。</a:t>
            </a:r>
            <a:endParaRPr lang="en-US" altLang="zh-CN" dirty="0">
              <a:latin typeface="Calibri" panose="020F0502020204030204" pitchFamily="34" charset="0"/>
              <a:ea typeface="宋体" pitchFamily="2" charset="-122"/>
            </a:endParaRPr>
          </a:p>
          <a:p>
            <a:pPr marL="0" indent="0">
              <a:lnSpc>
                <a:spcPct val="150000"/>
              </a:lnSpc>
              <a:buFont typeface="Wingdings" panose="05000000000000000000" pitchFamily="2" charset="2"/>
              <a:buNone/>
              <a:defRPr/>
            </a:pPr>
            <a:endParaRPr lang="en-US" altLang="zh-CN" dirty="0"/>
          </a:p>
          <a:p>
            <a:endParaRPr lang="zh-CN" altLang="en-US" dirty="0"/>
          </a:p>
        </p:txBody>
      </p:sp>
      <p:sp>
        <p:nvSpPr>
          <p:cNvPr id="6" name="内容占位符 2"/>
          <p:cNvSpPr txBox="1"/>
          <p:nvPr/>
        </p:nvSpPr>
        <p:spPr>
          <a:xfrm>
            <a:off x="622874" y="4190285"/>
            <a:ext cx="4128790" cy="1879321"/>
          </a:xfrm>
          <a:prstGeom prst="rect">
            <a:avLst/>
          </a:prstGeom>
        </p:spPr>
        <p:txBody>
          <a:bodyPr vert="horz" lIns="0" tIns="45720" rIns="0" bIns="45720" rtlCol="0">
            <a:normAutofit/>
          </a:bodyPr>
          <a:lstStyle>
            <a:lvl1pPr marL="342900" indent="-342900" algn="l" defTabSz="914400" rtl="0" eaLnBrk="1" latinLnBrk="0" hangingPunct="1">
              <a:lnSpc>
                <a:spcPct val="110000"/>
              </a:lnSpc>
              <a:spcBef>
                <a:spcPts val="1200"/>
              </a:spcBef>
              <a:spcAft>
                <a:spcPts val="200"/>
              </a:spcAft>
              <a:buClr>
                <a:schemeClr val="accent1"/>
              </a:buClr>
              <a:buSzPct val="100000"/>
              <a:buFont typeface="Arial" panose="020B0604020202090204" pitchFamily="34" charset="0"/>
              <a:buChar char="•"/>
              <a:defRPr sz="2800" kern="1200">
                <a:solidFill>
                  <a:schemeClr val="tx1">
                    <a:lumMod val="75000"/>
                    <a:lumOff val="25000"/>
                  </a:schemeClr>
                </a:solidFill>
                <a:latin typeface="+mn-lt"/>
                <a:ea typeface="+mn-ea"/>
                <a:cs typeface="+mn-cs"/>
              </a:defRPr>
            </a:lvl1pPr>
            <a:lvl2pPr marL="384175" indent="-182880" algn="l" defTabSz="914400" rtl="0" eaLnBrk="1" latinLnBrk="0" hangingPunct="1">
              <a:lnSpc>
                <a:spcPct val="110000"/>
              </a:lnSpc>
              <a:spcBef>
                <a:spcPts val="400"/>
              </a:spcBef>
              <a:spcAft>
                <a:spcPts val="400"/>
              </a:spcAft>
              <a:buClr>
                <a:schemeClr val="accent1"/>
              </a:buClr>
              <a:buFont typeface="Calibri" panose="020F0502020204030204" pitchFamily="34" charset="0"/>
              <a:buChar char="◦"/>
              <a:defRPr sz="2400" kern="1200">
                <a:solidFill>
                  <a:schemeClr val="tx1">
                    <a:lumMod val="75000"/>
                    <a:lumOff val="25000"/>
                  </a:schemeClr>
                </a:solidFill>
                <a:latin typeface="+mn-lt"/>
                <a:ea typeface="+mn-ea"/>
                <a:cs typeface="+mn-cs"/>
              </a:defRPr>
            </a:lvl2pPr>
            <a:lvl3pPr marL="567055" indent="-182880" algn="l" defTabSz="914400" rtl="0" eaLnBrk="1" latinLnBrk="0" hangingPunct="1">
              <a:lnSpc>
                <a:spcPct val="110000"/>
              </a:lnSpc>
              <a:spcBef>
                <a:spcPts val="200"/>
              </a:spcBef>
              <a:spcAft>
                <a:spcPts val="400"/>
              </a:spcAft>
              <a:buClr>
                <a:schemeClr val="accent1"/>
              </a:buClr>
              <a:buFont typeface="Calibri" panose="020F0502020204030204" pitchFamily="34" charset="0"/>
              <a:buChar char="◦"/>
              <a:defRPr sz="2000" kern="1200">
                <a:solidFill>
                  <a:schemeClr val="tx1">
                    <a:lumMod val="75000"/>
                    <a:lumOff val="25000"/>
                  </a:schemeClr>
                </a:solidFill>
                <a:latin typeface="+mn-lt"/>
                <a:ea typeface="+mn-ea"/>
                <a:cs typeface="+mn-cs"/>
              </a:defRPr>
            </a:lvl3pPr>
            <a:lvl4pPr marL="749935" indent="-182880" algn="l" defTabSz="914400" rtl="0" eaLnBrk="1" latinLnBrk="0" hangingPunct="1">
              <a:lnSpc>
                <a:spcPct val="110000"/>
              </a:lnSpc>
              <a:spcBef>
                <a:spcPts val="200"/>
              </a:spcBef>
              <a:spcAft>
                <a:spcPts val="400"/>
              </a:spcAft>
              <a:buClr>
                <a:schemeClr val="accent1"/>
              </a:buClr>
              <a:buFont typeface="Calibri" panose="020F0502020204030204" pitchFamily="34" charset="0"/>
              <a:buChar char="◦"/>
              <a:defRPr sz="2000" kern="1200">
                <a:solidFill>
                  <a:schemeClr val="tx1">
                    <a:lumMod val="75000"/>
                    <a:lumOff val="25000"/>
                  </a:schemeClr>
                </a:solidFill>
                <a:latin typeface="+mn-lt"/>
                <a:ea typeface="+mn-ea"/>
                <a:cs typeface="+mn-cs"/>
              </a:defRPr>
            </a:lvl4pPr>
            <a:lvl5pPr marL="932815" indent="-182880" algn="l" defTabSz="914400" rtl="0" eaLnBrk="1" latinLnBrk="0" hangingPunct="1">
              <a:lnSpc>
                <a:spcPct val="110000"/>
              </a:lnSpc>
              <a:spcBef>
                <a:spcPts val="200"/>
              </a:spcBef>
              <a:spcAft>
                <a:spcPts val="400"/>
              </a:spcAft>
              <a:buClr>
                <a:schemeClr val="accent1"/>
              </a:buClr>
              <a:buFont typeface="Calibri" panose="020F0502020204030204" pitchFamily="34" charset="0"/>
              <a:buChar char="◦"/>
              <a:defRPr sz="1800" kern="1200">
                <a:solidFill>
                  <a:schemeClr val="tx1">
                    <a:lumMod val="75000"/>
                    <a:lumOff val="25000"/>
                  </a:schemeClr>
                </a:solidFill>
                <a:latin typeface="+mn-lt"/>
                <a:ea typeface="+mn-ea"/>
                <a:cs typeface="+mn-cs"/>
              </a:defRPr>
            </a:lvl5pPr>
            <a:lvl6pPr marL="109982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29984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49987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69989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a:lstStyle>
          <a:p>
            <a:pPr marL="201295" lvl="1" indent="0">
              <a:buClr>
                <a:srgbClr val="E48312"/>
              </a:buClr>
              <a:buNone/>
            </a:pPr>
            <a:r>
              <a:rPr lang="zh-CN" altLang="en-US" sz="1800" b="1" dirty="0">
                <a:solidFill>
                  <a:srgbClr val="FF0000"/>
                </a:solidFill>
              </a:rPr>
              <a:t>四次握手成功后，</a:t>
            </a:r>
            <a:r>
              <a:rPr lang="en-US" altLang="zh-CN" sz="1800" b="1" dirty="0">
                <a:solidFill>
                  <a:srgbClr val="FF0000"/>
                </a:solidFill>
              </a:rPr>
              <a:t>AP</a:t>
            </a:r>
            <a:r>
              <a:rPr lang="zh-CN" altLang="en-US" sz="1800" b="1" dirty="0">
                <a:solidFill>
                  <a:srgbClr val="FF0000"/>
                </a:solidFill>
              </a:rPr>
              <a:t>端和</a:t>
            </a:r>
            <a:r>
              <a:rPr lang="en-US" altLang="zh-CN" sz="1800" b="1" dirty="0">
                <a:solidFill>
                  <a:srgbClr val="FF0000"/>
                </a:solidFill>
              </a:rPr>
              <a:t>STA</a:t>
            </a:r>
            <a:r>
              <a:rPr lang="zh-CN" altLang="en-US" sz="1800" b="1" dirty="0">
                <a:solidFill>
                  <a:srgbClr val="FF0000"/>
                </a:solidFill>
              </a:rPr>
              <a:t>端都得到了</a:t>
            </a:r>
            <a:r>
              <a:rPr lang="en-US" altLang="zh-CN" sz="1800" b="1" dirty="0">
                <a:solidFill>
                  <a:srgbClr val="FF0000"/>
                </a:solidFill>
              </a:rPr>
              <a:t>PTK</a:t>
            </a:r>
            <a:r>
              <a:rPr lang="zh-CN" altLang="en-US" sz="1800" b="1" dirty="0">
                <a:solidFill>
                  <a:srgbClr val="FF0000"/>
                </a:solidFill>
              </a:rPr>
              <a:t>和</a:t>
            </a:r>
            <a:r>
              <a:rPr lang="en-US" altLang="zh-CN" sz="1800" b="1" dirty="0">
                <a:solidFill>
                  <a:srgbClr val="FF0000"/>
                </a:solidFill>
              </a:rPr>
              <a:t>GTK</a:t>
            </a:r>
            <a:r>
              <a:rPr lang="zh-CN" altLang="en-US" sz="1800" b="1" dirty="0">
                <a:solidFill>
                  <a:srgbClr val="FF0000"/>
                </a:solidFill>
              </a:rPr>
              <a:t>。其中，</a:t>
            </a:r>
            <a:r>
              <a:rPr lang="en-US" altLang="zh-CN" sz="1800" b="1" dirty="0">
                <a:solidFill>
                  <a:srgbClr val="FF0000"/>
                </a:solidFill>
              </a:rPr>
              <a:t>TK</a:t>
            </a:r>
            <a:r>
              <a:rPr lang="zh-CN" altLang="en-US" sz="1800" b="1" dirty="0">
                <a:solidFill>
                  <a:srgbClr val="FF0000"/>
                </a:solidFill>
              </a:rPr>
              <a:t>（</a:t>
            </a:r>
            <a:r>
              <a:rPr lang="en-US" altLang="zh-CN" sz="1800" b="1" dirty="0">
                <a:solidFill>
                  <a:srgbClr val="FF0000"/>
                </a:solidFill>
              </a:rPr>
              <a:t>PTK</a:t>
            </a:r>
            <a:r>
              <a:rPr lang="zh-CN" altLang="en-US" sz="1800" b="1" dirty="0">
                <a:solidFill>
                  <a:srgbClr val="FF0000"/>
                </a:solidFill>
              </a:rPr>
              <a:t>的一部分）用于生成单播数据帧的加密和解密密钥流，</a:t>
            </a:r>
            <a:r>
              <a:rPr lang="en-US" altLang="zh-CN" sz="1800" b="1" dirty="0">
                <a:solidFill>
                  <a:srgbClr val="FF0000"/>
                </a:solidFill>
              </a:rPr>
              <a:t>GTK</a:t>
            </a:r>
            <a:r>
              <a:rPr lang="zh-CN" altLang="en-US" sz="1800" b="1" dirty="0">
                <a:solidFill>
                  <a:srgbClr val="FF0000"/>
                </a:solidFill>
              </a:rPr>
              <a:t>用于组播数据帧和广播数据帧的加密和解密。</a:t>
            </a:r>
            <a:endParaRPr lang="en-US" altLang="zh-CN" sz="1800" dirty="0">
              <a:solidFill>
                <a:srgbClr val="FF0000"/>
              </a:solidFill>
            </a:endParaRPr>
          </a:p>
          <a:p>
            <a:pPr marL="0" indent="0">
              <a:lnSpc>
                <a:spcPct val="150000"/>
              </a:lnSpc>
              <a:buFont typeface="Wingdings" panose="05000000000000000000" pitchFamily="2" charset="2"/>
              <a:buNone/>
              <a:defRPr/>
            </a:pPr>
            <a:endParaRPr lang="en-US" altLang="zh-CN" sz="1800" dirty="0">
              <a:solidFill>
                <a:srgbClr val="FF0000"/>
              </a:solidFill>
            </a:endParaRPr>
          </a:p>
          <a:p>
            <a:endParaRPr lang="zh-CN" altLang="en-US" sz="1800" dirty="0">
              <a:solidFill>
                <a:srgbClr val="FF0000"/>
              </a:solidFill>
            </a:endParaRPr>
          </a:p>
        </p:txBody>
      </p:sp>
      <p:sp>
        <p:nvSpPr>
          <p:cNvPr id="4" name="矩形 3"/>
          <p:cNvSpPr/>
          <p:nvPr/>
        </p:nvSpPr>
        <p:spPr>
          <a:xfrm>
            <a:off x="5983529" y="5463222"/>
            <a:ext cx="2091128" cy="57712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灯片编号占位符 4"/>
          <p:cNvSpPr>
            <a:spLocks noGrp="1"/>
          </p:cNvSpPr>
          <p:nvPr>
            <p:ph type="sldNum" sz="quarter" idx="12"/>
          </p:nvPr>
        </p:nvSpPr>
        <p:spPr/>
        <p:txBody>
          <a:bodyPr/>
          <a:lstStyle/>
          <a:p>
            <a:fld id="{375D5CAD-4EC6-465D-B358-F619C32EE4EF}" type="slidenum">
              <a:rPr lang="zh-CN" altLang="en-US" smtClean="0"/>
            </a:fld>
            <a:endParaRPr lang="zh-CN"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lvl="1">
              <a:lnSpc>
                <a:spcPct val="150000"/>
              </a:lnSpc>
              <a:spcBef>
                <a:spcPts val="600"/>
              </a:spcBef>
              <a:defRPr/>
            </a:pPr>
            <a:r>
              <a:rPr lang="en-US" altLang="zh-CN" sz="4000" dirty="0">
                <a:latin typeface="+mj-lt"/>
                <a:cs typeface="Times New Roman" panose="02020603050405020304" pitchFamily="18" charset="0"/>
              </a:rPr>
              <a:t>PMK (Pairwise Master Key, </a:t>
            </a:r>
            <a:r>
              <a:rPr lang="zh-CN" altLang="en-US" sz="4000" dirty="0">
                <a:latin typeface="+mj-lt"/>
                <a:cs typeface="Times New Roman" panose="02020603050405020304" pitchFamily="18" charset="0"/>
              </a:rPr>
              <a:t>成对主密钥</a:t>
            </a:r>
            <a:r>
              <a:rPr lang="en-US" altLang="zh-CN" sz="4000" dirty="0">
                <a:latin typeface="+mj-lt"/>
                <a:cs typeface="Times New Roman" panose="02020603050405020304" pitchFamily="18" charset="0"/>
              </a:rPr>
              <a:t>)</a:t>
            </a:r>
            <a:endParaRPr lang="en-US" altLang="zh-CN" sz="4000" dirty="0">
              <a:latin typeface="+mj-lt"/>
              <a:cs typeface="Times New Roman" panose="02020603050405020304" pitchFamily="18" charset="0"/>
            </a:endParaRPr>
          </a:p>
        </p:txBody>
      </p:sp>
      <p:sp>
        <p:nvSpPr>
          <p:cNvPr id="3" name="内容占位符 2"/>
          <p:cNvSpPr>
            <a:spLocks noGrp="1"/>
          </p:cNvSpPr>
          <p:nvPr>
            <p:ph idx="1"/>
          </p:nvPr>
        </p:nvSpPr>
        <p:spPr/>
        <p:txBody>
          <a:bodyPr>
            <a:normAutofit/>
          </a:bodyPr>
          <a:lstStyle/>
          <a:p>
            <a:pPr marL="91440" lvl="2" indent="-91440">
              <a:lnSpc>
                <a:spcPct val="150000"/>
              </a:lnSpc>
              <a:spcBef>
                <a:spcPts val="300"/>
              </a:spcBef>
              <a:spcAft>
                <a:spcPts val="300"/>
              </a:spcAft>
              <a:buSzPct val="60000"/>
              <a:buFont typeface="Wingdings" panose="05000000000000000000" pitchFamily="2" charset="2"/>
              <a:buChar char="l"/>
              <a:defRPr/>
            </a:pPr>
            <a:r>
              <a:rPr lang="zh-CN" altLang="en-US" dirty="0">
                <a:latin typeface="Calibri" panose="020F0502020204030204" pitchFamily="34" charset="0"/>
                <a:ea typeface="宋体" pitchFamily="2" charset="-122"/>
              </a:rPr>
              <a:t>在</a:t>
            </a:r>
            <a:r>
              <a:rPr lang="en-US" altLang="zh-CN" dirty="0">
                <a:latin typeface="Calibri" panose="020F0502020204030204" pitchFamily="34" charset="0"/>
                <a:ea typeface="宋体" pitchFamily="2" charset="-122"/>
              </a:rPr>
              <a:t>WPA-PSK</a:t>
            </a:r>
            <a:r>
              <a:rPr lang="zh-CN" altLang="en-US" dirty="0">
                <a:latin typeface="Calibri" panose="020F0502020204030204" pitchFamily="34" charset="0"/>
                <a:ea typeface="宋体" pitchFamily="2" charset="-122"/>
              </a:rPr>
              <a:t>模式中，</a:t>
            </a:r>
            <a:r>
              <a:rPr lang="en-US" altLang="zh-CN" dirty="0">
                <a:latin typeface="Calibri" panose="020F0502020204030204" pitchFamily="34" charset="0"/>
                <a:ea typeface="宋体" pitchFamily="2" charset="-122"/>
              </a:rPr>
              <a:t>PMK=PSK(pre-shared key,</a:t>
            </a:r>
            <a:r>
              <a:rPr lang="zh-CN" altLang="en-US" dirty="0">
                <a:latin typeface="Calibri" panose="020F0502020204030204" pitchFamily="34" charset="0"/>
                <a:ea typeface="宋体" pitchFamily="2" charset="-122"/>
              </a:rPr>
              <a:t>预共享密钥</a:t>
            </a:r>
            <a:r>
              <a:rPr lang="en-US" altLang="zh-CN" dirty="0">
                <a:latin typeface="Calibri" panose="020F0502020204030204" pitchFamily="34" charset="0"/>
                <a:ea typeface="宋体" pitchFamily="2" charset="-122"/>
              </a:rPr>
              <a:t>)</a:t>
            </a:r>
            <a:endParaRPr lang="en-US" altLang="zh-CN" dirty="0">
              <a:latin typeface="Calibri" panose="020F0502020204030204" pitchFamily="34" charset="0"/>
              <a:ea typeface="宋体" pitchFamily="2" charset="-122"/>
            </a:endParaRPr>
          </a:p>
          <a:p>
            <a:pPr marL="0" lvl="2" indent="0">
              <a:lnSpc>
                <a:spcPct val="150000"/>
              </a:lnSpc>
              <a:spcBef>
                <a:spcPts val="300"/>
              </a:spcBef>
              <a:spcAft>
                <a:spcPts val="300"/>
              </a:spcAft>
              <a:buSzPct val="60000"/>
              <a:buNone/>
              <a:defRPr/>
            </a:pPr>
            <a:r>
              <a:rPr lang="en-US" altLang="zh-CN" sz="2000" dirty="0">
                <a:latin typeface="Calibri" panose="020F0502020204030204" pitchFamily="34" charset="0"/>
                <a:ea typeface="宋体" pitchFamily="2" charset="-122"/>
                <a:cs typeface="Times New Roman" panose="02020603050405020304" pitchFamily="18" charset="0"/>
              </a:rPr>
              <a:t>                   </a:t>
            </a:r>
            <a:r>
              <a:rPr lang="en-US" altLang="zh-CN" sz="2000" dirty="0">
                <a:latin typeface="Calibri" panose="020F0502020204030204" pitchFamily="34" charset="0"/>
                <a:cs typeface="Times New Roman" panose="02020603050405020304" pitchFamily="18" charset="0"/>
              </a:rPr>
              <a:t>PSK=PDKDF2 (passphrase,ssid,ssidlen,4096,256) </a:t>
            </a:r>
            <a:endParaRPr lang="en-US" altLang="zh-CN" sz="2000" dirty="0">
              <a:latin typeface="Calibri" panose="020F0502020204030204" pitchFamily="34" charset="0"/>
              <a:cs typeface="Times New Roman" panose="02020603050405020304" pitchFamily="18" charset="0"/>
            </a:endParaRPr>
          </a:p>
          <a:p>
            <a:pPr marL="1063625" lvl="1">
              <a:spcBef>
                <a:spcPts val="600"/>
              </a:spcBef>
              <a:defRPr/>
            </a:pPr>
            <a:r>
              <a:rPr lang="en-US" altLang="zh-CN" sz="2200" dirty="0">
                <a:latin typeface="Calibri" panose="020F0502020204030204" pitchFamily="34" charset="0"/>
              </a:rPr>
              <a:t>passphrase </a:t>
            </a:r>
            <a:r>
              <a:rPr lang="zh-CN" altLang="en-US" sz="2200" dirty="0">
                <a:latin typeface="Calibri" panose="020F0502020204030204" pitchFamily="34" charset="0"/>
              </a:rPr>
              <a:t>口令</a:t>
            </a:r>
            <a:endParaRPr lang="en-US" altLang="zh-CN" sz="2200" dirty="0">
              <a:latin typeface="Calibri" panose="020F0502020204030204" pitchFamily="34" charset="0"/>
            </a:endParaRPr>
          </a:p>
          <a:p>
            <a:pPr marL="1246505" lvl="2">
              <a:spcBef>
                <a:spcPts val="600"/>
              </a:spcBef>
              <a:defRPr/>
            </a:pPr>
            <a:r>
              <a:rPr lang="en-US" altLang="zh-CN" sz="1800" dirty="0">
                <a:latin typeface="Calibri" panose="020F0502020204030204" pitchFamily="34" charset="0"/>
              </a:rPr>
              <a:t>8</a:t>
            </a:r>
            <a:r>
              <a:rPr lang="zh-CN" altLang="en-US" sz="1800" dirty="0">
                <a:latin typeface="Calibri" panose="020F0502020204030204" pitchFamily="34" charset="0"/>
              </a:rPr>
              <a:t>到</a:t>
            </a:r>
            <a:r>
              <a:rPr lang="en-US" altLang="zh-CN" sz="1800" dirty="0">
                <a:latin typeface="Calibri" panose="020F0502020204030204" pitchFamily="34" charset="0"/>
              </a:rPr>
              <a:t>63</a:t>
            </a:r>
            <a:r>
              <a:rPr lang="zh-CN" altLang="en-US" sz="1800" dirty="0">
                <a:latin typeface="Calibri" panose="020F0502020204030204" pitchFamily="34" charset="0"/>
              </a:rPr>
              <a:t>个</a:t>
            </a:r>
            <a:r>
              <a:rPr lang="en-US" altLang="zh-CN" sz="1800" dirty="0"/>
              <a:t>ASCII </a:t>
            </a:r>
            <a:r>
              <a:rPr lang="zh-CN" altLang="en-US" sz="1800" dirty="0">
                <a:latin typeface="Calibri" panose="020F0502020204030204" pitchFamily="34" charset="0"/>
              </a:rPr>
              <a:t>编码字符组成的序列</a:t>
            </a:r>
            <a:endParaRPr lang="en-US" altLang="zh-CN" sz="1800" dirty="0">
              <a:latin typeface="Calibri" panose="020F0502020204030204" pitchFamily="34" charset="0"/>
            </a:endParaRPr>
          </a:p>
          <a:p>
            <a:pPr marL="1063625" lvl="1">
              <a:spcBef>
                <a:spcPts val="600"/>
              </a:spcBef>
              <a:defRPr/>
            </a:pPr>
            <a:r>
              <a:rPr lang="en-US" altLang="zh-CN" sz="2200" dirty="0" err="1">
                <a:latin typeface="Calibri" panose="020F0502020204030204" pitchFamily="34" charset="0"/>
                <a:cs typeface="Times New Roman" panose="02020603050405020304" pitchFamily="18" charset="0"/>
              </a:rPr>
              <a:t>ssid</a:t>
            </a:r>
            <a:r>
              <a:rPr lang="en-US" altLang="zh-CN" sz="2200" dirty="0">
                <a:latin typeface="Calibri" panose="020F0502020204030204" pitchFamily="34" charset="0"/>
                <a:cs typeface="Times New Roman" panose="02020603050405020304" pitchFamily="18" charset="0"/>
              </a:rPr>
              <a:t> </a:t>
            </a:r>
            <a:r>
              <a:rPr lang="zh-CN" altLang="en-US" sz="2200" dirty="0">
                <a:latin typeface="Calibri" panose="020F0502020204030204" pitchFamily="34" charset="0"/>
                <a:cs typeface="Times New Roman" panose="02020603050405020304" pitchFamily="18" charset="0"/>
              </a:rPr>
              <a:t>网络标识符</a:t>
            </a:r>
            <a:endParaRPr lang="en-US" altLang="zh-CN" sz="2200" dirty="0">
              <a:latin typeface="Calibri" panose="020F0502020204030204" pitchFamily="34" charset="0"/>
              <a:cs typeface="Times New Roman" panose="02020603050405020304" pitchFamily="18" charset="0"/>
            </a:endParaRPr>
          </a:p>
          <a:p>
            <a:pPr marL="1063625" lvl="1">
              <a:spcBef>
                <a:spcPts val="600"/>
              </a:spcBef>
              <a:defRPr/>
            </a:pPr>
            <a:r>
              <a:rPr lang="en-US" altLang="zh-CN" sz="2200" dirty="0">
                <a:latin typeface="Calibri" panose="020F0502020204030204" pitchFamily="34" charset="0"/>
              </a:rPr>
              <a:t>4096 </a:t>
            </a:r>
            <a:r>
              <a:rPr lang="zh-CN" altLang="en-US" sz="2200" dirty="0">
                <a:latin typeface="Calibri" panose="020F0502020204030204" pitchFamily="34" charset="0"/>
              </a:rPr>
              <a:t>迭代次数</a:t>
            </a:r>
            <a:endParaRPr lang="en-US" altLang="zh-CN" sz="2200" dirty="0">
              <a:latin typeface="Calibri" panose="020F0502020204030204" pitchFamily="34" charset="0"/>
            </a:endParaRPr>
          </a:p>
          <a:p>
            <a:pPr marL="1063625" lvl="1">
              <a:spcBef>
                <a:spcPts val="600"/>
              </a:spcBef>
              <a:defRPr/>
            </a:pPr>
            <a:r>
              <a:rPr lang="en-US" altLang="zh-CN" sz="2200" dirty="0">
                <a:latin typeface="Calibri" panose="020F0502020204030204" pitchFamily="34" charset="0"/>
              </a:rPr>
              <a:t>256  PSK</a:t>
            </a:r>
            <a:r>
              <a:rPr lang="zh-CN" altLang="en-US" sz="2200" dirty="0">
                <a:latin typeface="Calibri" panose="020F0502020204030204" pitchFamily="34" charset="0"/>
              </a:rPr>
              <a:t>长度为</a:t>
            </a:r>
            <a:r>
              <a:rPr lang="en-US" altLang="zh-CN" sz="2200" dirty="0">
                <a:latin typeface="Calibri" panose="020F0502020204030204" pitchFamily="34" charset="0"/>
              </a:rPr>
              <a:t>256-bit</a:t>
            </a:r>
            <a:endParaRPr lang="en-US" altLang="zh-CN" sz="2200" dirty="0">
              <a:latin typeface="Calibri" panose="020F0502020204030204" pitchFamily="34" charset="0"/>
            </a:endParaRPr>
          </a:p>
          <a:p>
            <a:pPr marL="1063625" lvl="1">
              <a:spcBef>
                <a:spcPts val="600"/>
              </a:spcBef>
              <a:defRPr/>
            </a:pPr>
            <a:endParaRPr lang="en-US" altLang="zh-CN" dirty="0">
              <a:latin typeface="Calibri" panose="020F0502020204030204" pitchFamily="34" charset="0"/>
            </a:endParaRPr>
          </a:p>
          <a:p>
            <a:endParaRPr lang="zh-CN" altLang="en-US" dirty="0"/>
          </a:p>
        </p:txBody>
      </p:sp>
      <p:sp>
        <p:nvSpPr>
          <p:cNvPr id="4" name="灯片编号占位符 3"/>
          <p:cNvSpPr>
            <a:spLocks noGrp="1"/>
          </p:cNvSpPr>
          <p:nvPr>
            <p:ph type="sldNum" sz="quarter" idx="12"/>
          </p:nvPr>
        </p:nvSpPr>
        <p:spPr/>
        <p:txBody>
          <a:bodyPr/>
          <a:lstStyle/>
          <a:p>
            <a:fld id="{375D5CAD-4EC6-465D-B358-F619C32EE4EF}" type="slidenum">
              <a:rPr lang="zh-CN" altLang="en-US" smtClean="0"/>
            </a:fld>
            <a:endParaRPr lang="zh-CN" alt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2960" y="394977"/>
            <a:ext cx="7543800" cy="1450757"/>
          </a:xfrm>
        </p:spPr>
        <p:txBody>
          <a:bodyPr/>
          <a:lstStyle/>
          <a:p>
            <a:r>
              <a:rPr lang="en-US" altLang="zh-CN" dirty="0"/>
              <a:t>Wi-Fi</a:t>
            </a:r>
            <a:endParaRPr lang="zh-CN" altLang="en-US" dirty="0"/>
          </a:p>
        </p:txBody>
      </p:sp>
      <p:sp>
        <p:nvSpPr>
          <p:cNvPr id="3" name="内容占位符 2"/>
          <p:cNvSpPr>
            <a:spLocks noGrp="1"/>
          </p:cNvSpPr>
          <p:nvPr>
            <p:ph idx="1"/>
          </p:nvPr>
        </p:nvSpPr>
        <p:spPr/>
        <p:txBody>
          <a:bodyPr>
            <a:normAutofit fontScale="85000" lnSpcReduction="20000"/>
          </a:bodyPr>
          <a:lstStyle/>
          <a:p>
            <a:r>
              <a:rPr lang="en-US" altLang="zh-CN" dirty="0"/>
              <a:t>Wi-Fi</a:t>
            </a:r>
            <a:r>
              <a:rPr lang="zh-CN" altLang="en-US" dirty="0"/>
              <a:t>是构建无线局域网最广泛使用的技术方案</a:t>
            </a:r>
            <a:endParaRPr lang="en-US" altLang="zh-CN" dirty="0"/>
          </a:p>
          <a:p>
            <a:pPr lvl="1"/>
            <a:r>
              <a:rPr lang="zh-CN" altLang="en-US" dirty="0"/>
              <a:t>由</a:t>
            </a:r>
            <a:r>
              <a:rPr lang="en-US" altLang="zh-CN" dirty="0"/>
              <a:t>Wi-Fi</a:t>
            </a:r>
            <a:r>
              <a:rPr lang="zh-CN" altLang="en-US" dirty="0"/>
              <a:t>联盟提出</a:t>
            </a:r>
            <a:endParaRPr lang="en-US" altLang="zh-CN" dirty="0"/>
          </a:p>
          <a:p>
            <a:pPr lvl="1"/>
            <a:r>
              <a:rPr lang="en-US" altLang="zh-CN" dirty="0"/>
              <a:t>IEEE 802.11</a:t>
            </a:r>
            <a:r>
              <a:rPr lang="zh-CN" altLang="en-US" dirty="0"/>
              <a:t>系列国际标准</a:t>
            </a:r>
            <a:endParaRPr lang="en-US" altLang="zh-CN" dirty="0"/>
          </a:p>
          <a:p>
            <a:r>
              <a:rPr lang="en-US" altLang="zh-CN" dirty="0"/>
              <a:t>WLAN</a:t>
            </a:r>
            <a:r>
              <a:rPr lang="zh-CN" altLang="en-US" dirty="0"/>
              <a:t>的参与方</a:t>
            </a:r>
            <a:endParaRPr lang="en-US" altLang="zh-CN" dirty="0"/>
          </a:p>
          <a:p>
            <a:pPr lvl="1"/>
            <a:r>
              <a:rPr lang="en-US" altLang="zh-CN" dirty="0"/>
              <a:t>AP(Access Point)</a:t>
            </a:r>
            <a:r>
              <a:rPr lang="zh-CN" altLang="en-US" dirty="0"/>
              <a:t>：无线接入点</a:t>
            </a:r>
            <a:endParaRPr lang="en-US" altLang="zh-CN" dirty="0"/>
          </a:p>
          <a:p>
            <a:pPr lvl="1"/>
            <a:r>
              <a:rPr lang="en-US" altLang="zh-CN" dirty="0"/>
              <a:t>STA(Station)</a:t>
            </a:r>
            <a:r>
              <a:rPr lang="zh-CN" altLang="en-US" dirty="0"/>
              <a:t>：工作站，无线终端设备，如手机、平板、笔记本电脑等</a:t>
            </a:r>
            <a:endParaRPr lang="en-US" altLang="zh-CN" dirty="0"/>
          </a:p>
          <a:p>
            <a:pPr lvl="1"/>
            <a:r>
              <a:rPr lang="en-US" altLang="zh-CN" dirty="0"/>
              <a:t>AS(Authentication Server)</a:t>
            </a:r>
            <a:r>
              <a:rPr lang="zh-CN" altLang="en-US" dirty="0"/>
              <a:t>：</a:t>
            </a:r>
            <a:r>
              <a:rPr lang="zh-CN" altLang="zh-CN" dirty="0"/>
              <a:t>鉴别服务器，完成对于</a:t>
            </a:r>
            <a:r>
              <a:rPr lang="en-US" altLang="zh-CN" dirty="0"/>
              <a:t>STA</a:t>
            </a:r>
            <a:r>
              <a:rPr lang="zh-CN" altLang="zh-CN" dirty="0"/>
              <a:t>的身份鉴别</a:t>
            </a:r>
            <a:r>
              <a:rPr lang="zh-CN" altLang="en-US" dirty="0"/>
              <a:t>，特定方案中使用</a:t>
            </a:r>
            <a:endParaRPr lang="en-US" altLang="zh-CN" dirty="0"/>
          </a:p>
          <a:p>
            <a:r>
              <a:rPr lang="en-US" altLang="zh-CN" dirty="0"/>
              <a:t>Wi-Fi</a:t>
            </a:r>
            <a:r>
              <a:rPr lang="zh-CN" altLang="en-US" dirty="0"/>
              <a:t>接入的安全问题？</a:t>
            </a:r>
            <a:endParaRPr lang="zh-CN" altLang="en-US" dirty="0"/>
          </a:p>
        </p:txBody>
      </p:sp>
      <p:sp>
        <p:nvSpPr>
          <p:cNvPr id="4" name="灯片编号占位符 3"/>
          <p:cNvSpPr>
            <a:spLocks noGrp="1"/>
          </p:cNvSpPr>
          <p:nvPr>
            <p:ph type="sldNum" sz="quarter" idx="12"/>
          </p:nvPr>
        </p:nvSpPr>
        <p:spPr/>
        <p:txBody>
          <a:bodyPr/>
          <a:lstStyle/>
          <a:p>
            <a:fld id="{375D5CAD-4EC6-465D-B358-F619C32EE4EF}" type="slidenum">
              <a:rPr lang="zh-CN" altLang="en-US" smtClean="0"/>
            </a:fld>
            <a:endParaRPr lang="zh-C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22959" y="1737361"/>
            <a:ext cx="7543801" cy="4023360"/>
          </a:xfrm>
        </p:spPr>
        <p:txBody>
          <a:bodyPr>
            <a:normAutofit/>
          </a:bodyPr>
          <a:lstStyle/>
          <a:p>
            <a:pPr marL="91440" lvl="2" indent="-91440">
              <a:lnSpc>
                <a:spcPct val="150000"/>
              </a:lnSpc>
              <a:spcBef>
                <a:spcPts val="300"/>
              </a:spcBef>
              <a:spcAft>
                <a:spcPts val="300"/>
              </a:spcAft>
              <a:buSzPct val="60000"/>
              <a:buFont typeface="Wingdings" panose="05000000000000000000" pitchFamily="2" charset="2"/>
              <a:buChar char="l"/>
              <a:defRPr/>
            </a:pPr>
            <a:r>
              <a:rPr lang="en-US" altLang="zh-CN" dirty="0">
                <a:latin typeface="Calibri" panose="020F0502020204030204" pitchFamily="34" charset="0"/>
                <a:ea typeface="宋体" pitchFamily="2" charset="-122"/>
              </a:rPr>
              <a:t>WPA-802.1X</a:t>
            </a:r>
            <a:r>
              <a:rPr lang="zh-CN" altLang="en-US" dirty="0">
                <a:latin typeface="Calibri" panose="020F0502020204030204" pitchFamily="34" charset="0"/>
                <a:ea typeface="宋体" pitchFamily="2" charset="-122"/>
              </a:rPr>
              <a:t>模式</a:t>
            </a:r>
            <a:endParaRPr lang="en-US" altLang="zh-CN" dirty="0">
              <a:latin typeface="Calibri" panose="020F0502020204030204" pitchFamily="34" charset="0"/>
              <a:ea typeface="宋体" pitchFamily="2" charset="-122"/>
            </a:endParaRPr>
          </a:p>
          <a:p>
            <a:pPr marL="577215" lvl="1">
              <a:lnSpc>
                <a:spcPct val="100000"/>
              </a:lnSpc>
              <a:spcBef>
                <a:spcPts val="0"/>
              </a:spcBef>
              <a:defRPr/>
            </a:pPr>
            <a:r>
              <a:rPr lang="en-US" altLang="zh-CN" dirty="0">
                <a:latin typeface="Calibri" panose="020F0502020204030204" pitchFamily="34" charset="0"/>
                <a:cs typeface="Times New Roman" panose="02020603050405020304" pitchFamily="18" charset="0"/>
              </a:rPr>
              <a:t>PMK =L(MSK, 0, 256) (</a:t>
            </a:r>
            <a:r>
              <a:rPr lang="en-US" altLang="zh-CN" dirty="0">
                <a:latin typeface="Calibri" panose="020F0502020204030204" pitchFamily="34" charset="0"/>
              </a:rPr>
              <a:t>RFC5216</a:t>
            </a:r>
            <a:r>
              <a:rPr lang="en-US" altLang="zh-CN" dirty="0">
                <a:latin typeface="Calibri" panose="020F0502020204030204" pitchFamily="34" charset="0"/>
                <a:cs typeface="Times New Roman" panose="02020603050405020304" pitchFamily="18" charset="0"/>
              </a:rPr>
              <a:t>)</a:t>
            </a:r>
            <a:endParaRPr lang="en-US" altLang="zh-CN" dirty="0">
              <a:latin typeface="Calibri" panose="020F0502020204030204" pitchFamily="34" charset="0"/>
              <a:cs typeface="Times New Roman" panose="02020603050405020304" pitchFamily="18" charset="0"/>
            </a:endParaRPr>
          </a:p>
          <a:p>
            <a:pPr marL="760095" lvl="2">
              <a:lnSpc>
                <a:spcPct val="100000"/>
              </a:lnSpc>
              <a:spcBef>
                <a:spcPts val="0"/>
              </a:spcBef>
              <a:defRPr/>
            </a:pPr>
            <a:r>
              <a:rPr lang="en-US" altLang="zh-CN" dirty="0">
                <a:latin typeface="Calibri" panose="020F0502020204030204" pitchFamily="34" charset="0"/>
                <a:cs typeface="Times New Roman" panose="02020603050405020304" pitchFamily="18" charset="0"/>
              </a:rPr>
              <a:t>PMK</a:t>
            </a:r>
            <a:r>
              <a:rPr lang="zh-CN" altLang="en-US" dirty="0">
                <a:latin typeface="Calibri" panose="020F0502020204030204" pitchFamily="34" charset="0"/>
                <a:cs typeface="Times New Roman" panose="02020603050405020304" pitchFamily="18" charset="0"/>
              </a:rPr>
              <a:t>为</a:t>
            </a:r>
            <a:r>
              <a:rPr lang="en-US" altLang="zh-CN" dirty="0">
                <a:latin typeface="Calibri" panose="020F0502020204030204" pitchFamily="34" charset="0"/>
                <a:cs typeface="Times New Roman" panose="02020603050405020304" pitchFamily="18" charset="0"/>
              </a:rPr>
              <a:t>MSK</a:t>
            </a:r>
            <a:r>
              <a:rPr lang="zh-CN" altLang="en-US" dirty="0">
                <a:latin typeface="Calibri" panose="020F0502020204030204" pitchFamily="34" charset="0"/>
                <a:cs typeface="Times New Roman" panose="02020603050405020304" pitchFamily="18" charset="0"/>
              </a:rPr>
              <a:t>的前</a:t>
            </a:r>
            <a:r>
              <a:rPr lang="en-US" altLang="zh-CN" dirty="0">
                <a:latin typeface="Calibri" panose="020F0502020204030204" pitchFamily="34" charset="0"/>
                <a:cs typeface="Times New Roman" panose="02020603050405020304" pitchFamily="18" charset="0"/>
              </a:rPr>
              <a:t>32</a:t>
            </a:r>
            <a:r>
              <a:rPr lang="zh-CN" altLang="en-US" dirty="0">
                <a:latin typeface="Calibri" panose="020F0502020204030204" pitchFamily="34" charset="0"/>
                <a:cs typeface="Times New Roman" panose="02020603050405020304" pitchFamily="18" charset="0"/>
              </a:rPr>
              <a:t>字节</a:t>
            </a:r>
            <a:endParaRPr lang="en-US" altLang="zh-CN" dirty="0">
              <a:latin typeface="Calibri" panose="020F0502020204030204" pitchFamily="34" charset="0"/>
              <a:cs typeface="Times New Roman" panose="02020603050405020304" pitchFamily="18" charset="0"/>
            </a:endParaRPr>
          </a:p>
          <a:p>
            <a:pPr marL="760095" lvl="2">
              <a:lnSpc>
                <a:spcPct val="100000"/>
              </a:lnSpc>
              <a:spcBef>
                <a:spcPts val="0"/>
              </a:spcBef>
              <a:defRPr/>
            </a:pPr>
            <a:r>
              <a:rPr lang="en-US" altLang="zh-CN" dirty="0">
                <a:latin typeface="Calibri" panose="020F0502020204030204" pitchFamily="34" charset="0"/>
                <a:cs typeface="Times New Roman" panose="02020603050405020304" pitchFamily="18" charset="0"/>
              </a:rPr>
              <a:t> MSK </a:t>
            </a:r>
            <a:r>
              <a:rPr lang="zh-CN" altLang="en-US" dirty="0">
                <a:latin typeface="Calibri" panose="020F0502020204030204" pitchFamily="34" charset="0"/>
                <a:cs typeface="Times New Roman" panose="02020603050405020304" pitchFamily="18" charset="0"/>
              </a:rPr>
              <a:t>在</a:t>
            </a:r>
            <a:r>
              <a:rPr lang="en-US" altLang="zh-CN" dirty="0">
                <a:latin typeface="Calibri" panose="020F0502020204030204" pitchFamily="34" charset="0"/>
                <a:cs typeface="Times New Roman" panose="02020603050405020304" pitchFamily="18" charset="0"/>
              </a:rPr>
              <a:t>802.1X EAP authentication</a:t>
            </a:r>
            <a:r>
              <a:rPr lang="zh-CN" altLang="en-US" dirty="0">
                <a:latin typeface="Calibri" panose="020F0502020204030204" pitchFamily="34" charset="0"/>
                <a:cs typeface="Times New Roman" panose="02020603050405020304" pitchFamily="18" charset="0"/>
              </a:rPr>
              <a:t>完成后生成</a:t>
            </a:r>
            <a:endParaRPr lang="en-US" altLang="zh-CN" dirty="0">
              <a:latin typeface="Calibri" panose="020F0502020204030204" pitchFamily="34" charset="0"/>
              <a:cs typeface="Times New Roman" panose="02020603050405020304" pitchFamily="18" charset="0"/>
            </a:endParaRPr>
          </a:p>
          <a:p>
            <a:pPr marL="577215" lvl="1">
              <a:lnSpc>
                <a:spcPct val="100000"/>
              </a:lnSpc>
              <a:spcBef>
                <a:spcPts val="0"/>
              </a:spcBef>
              <a:defRPr/>
            </a:pPr>
            <a:r>
              <a:rPr lang="en-US" altLang="zh-CN" dirty="0">
                <a:latin typeface="Calibri" panose="020F0502020204030204" pitchFamily="34" charset="0"/>
                <a:cs typeface="Times New Roman" panose="02020603050405020304" pitchFamily="18" charset="0"/>
              </a:rPr>
              <a:t>802.1X EAP authentication</a:t>
            </a:r>
            <a:endParaRPr lang="en-US" altLang="zh-CN" dirty="0">
              <a:latin typeface="Calibri" panose="020F0502020204030204" pitchFamily="34" charset="0"/>
              <a:cs typeface="Times New Roman" panose="02020603050405020304" pitchFamily="18" charset="0"/>
            </a:endParaRPr>
          </a:p>
          <a:p>
            <a:pPr marL="760095" lvl="2">
              <a:lnSpc>
                <a:spcPct val="100000"/>
              </a:lnSpc>
              <a:spcBef>
                <a:spcPts val="0"/>
              </a:spcBef>
              <a:defRPr/>
            </a:pPr>
            <a:r>
              <a:rPr lang="zh-CN" altLang="en-US" dirty="0">
                <a:latin typeface="Calibri" panose="020F0502020204030204" pitchFamily="34" charset="0"/>
                <a:cs typeface="Times New Roman" panose="02020603050405020304" pitchFamily="18" charset="0"/>
              </a:rPr>
              <a:t>基于</a:t>
            </a:r>
            <a:r>
              <a:rPr lang="en-US" altLang="zh-CN" dirty="0">
                <a:latin typeface="Calibri" panose="020F0502020204030204" pitchFamily="34" charset="0"/>
                <a:cs typeface="Times New Roman" panose="02020603050405020304" pitchFamily="18" charset="0"/>
              </a:rPr>
              <a:t>EAP(Extensible Authentication Protocol,</a:t>
            </a:r>
            <a:r>
              <a:rPr lang="zh-CN" altLang="en-US" dirty="0">
                <a:latin typeface="Calibri" panose="020F0502020204030204" pitchFamily="34" charset="0"/>
                <a:cs typeface="Times New Roman" panose="02020603050405020304" pitchFamily="18" charset="0"/>
              </a:rPr>
              <a:t>可扩展鉴别协议</a:t>
            </a:r>
            <a:r>
              <a:rPr lang="en-US" altLang="zh-CN" dirty="0">
                <a:latin typeface="Calibri" panose="020F0502020204030204" pitchFamily="34" charset="0"/>
                <a:cs typeface="Times New Roman" panose="02020603050405020304" pitchFamily="18" charset="0"/>
              </a:rPr>
              <a:t>)</a:t>
            </a:r>
            <a:r>
              <a:rPr lang="zh-CN" altLang="en-US" dirty="0">
                <a:latin typeface="Calibri" panose="020F0502020204030204" pitchFamily="34" charset="0"/>
                <a:cs typeface="Times New Roman" panose="02020603050405020304" pitchFamily="18" charset="0"/>
              </a:rPr>
              <a:t>实现鉴别</a:t>
            </a:r>
            <a:r>
              <a:rPr lang="en-US" altLang="zh-CN" dirty="0">
                <a:latin typeface="Calibri" panose="020F0502020204030204" pitchFamily="34" charset="0"/>
                <a:cs typeface="Times New Roman" panose="02020603050405020304" pitchFamily="18" charset="0"/>
              </a:rPr>
              <a:t>(</a:t>
            </a:r>
            <a:r>
              <a:rPr lang="en-US" altLang="zh-CN" dirty="0">
                <a:latin typeface="Calibri" panose="020F0502020204030204" pitchFamily="34" charset="0"/>
              </a:rPr>
              <a:t>RFC4017</a:t>
            </a:r>
            <a:r>
              <a:rPr lang="en-US" altLang="zh-CN" dirty="0">
                <a:latin typeface="Calibri" panose="020F0502020204030204" pitchFamily="34" charset="0"/>
                <a:cs typeface="Times New Roman" panose="02020603050405020304" pitchFamily="18" charset="0"/>
              </a:rPr>
              <a:t>)</a:t>
            </a:r>
            <a:endParaRPr lang="en-US" altLang="zh-CN" dirty="0">
              <a:latin typeface="Calibri" panose="020F0502020204030204" pitchFamily="34" charset="0"/>
              <a:cs typeface="Times New Roman" panose="02020603050405020304" pitchFamily="18" charset="0"/>
            </a:endParaRPr>
          </a:p>
          <a:p>
            <a:pPr marL="942975" lvl="3">
              <a:lnSpc>
                <a:spcPct val="100000"/>
              </a:lnSpc>
              <a:spcBef>
                <a:spcPts val="0"/>
              </a:spcBef>
              <a:defRPr/>
            </a:pPr>
            <a:r>
              <a:rPr lang="en-US" altLang="zh-CN" dirty="0">
                <a:latin typeface="Calibri" panose="020F0502020204030204" pitchFamily="34" charset="0"/>
                <a:cs typeface="Times New Roman" panose="02020603050405020304" pitchFamily="18" charset="0"/>
              </a:rPr>
              <a:t>EAP-TLS</a:t>
            </a:r>
            <a:endParaRPr lang="en-US" altLang="zh-CN" dirty="0">
              <a:latin typeface="Calibri" panose="020F0502020204030204" pitchFamily="34" charset="0"/>
              <a:cs typeface="Times New Roman" panose="02020603050405020304" pitchFamily="18" charset="0"/>
            </a:endParaRPr>
          </a:p>
          <a:p>
            <a:pPr marL="942975" lvl="3">
              <a:lnSpc>
                <a:spcPct val="100000"/>
              </a:lnSpc>
              <a:spcBef>
                <a:spcPts val="0"/>
              </a:spcBef>
              <a:defRPr/>
            </a:pPr>
            <a:r>
              <a:rPr lang="en-US" altLang="zh-CN" dirty="0">
                <a:latin typeface="Calibri" panose="020F0502020204030204" pitchFamily="34" charset="0"/>
                <a:cs typeface="Times New Roman" panose="02020603050405020304" pitchFamily="18" charset="0"/>
              </a:rPr>
              <a:t>EAP-TTLS </a:t>
            </a:r>
            <a:endParaRPr lang="en-US" altLang="zh-CN" dirty="0">
              <a:latin typeface="Calibri" panose="020F0502020204030204" pitchFamily="34" charset="0"/>
              <a:cs typeface="Times New Roman" panose="02020603050405020304" pitchFamily="18" charset="0"/>
            </a:endParaRPr>
          </a:p>
          <a:p>
            <a:pPr marL="942975" lvl="3">
              <a:lnSpc>
                <a:spcPct val="100000"/>
              </a:lnSpc>
              <a:spcBef>
                <a:spcPts val="0"/>
              </a:spcBef>
              <a:defRPr/>
            </a:pPr>
            <a:r>
              <a:rPr lang="en-US" altLang="zh-CN" dirty="0">
                <a:latin typeface="Calibri" panose="020F0502020204030204" pitchFamily="34" charset="0"/>
                <a:cs typeface="Times New Roman" panose="02020603050405020304" pitchFamily="18" charset="0"/>
              </a:rPr>
              <a:t>EAP-PEAP</a:t>
            </a:r>
            <a:endParaRPr lang="en-US" altLang="zh-CN" dirty="0">
              <a:latin typeface="Calibri" panose="020F0502020204030204" pitchFamily="34" charset="0"/>
              <a:cs typeface="Times New Roman" panose="02020603050405020304" pitchFamily="18" charset="0"/>
            </a:endParaRPr>
          </a:p>
          <a:p>
            <a:pPr marL="760095" lvl="2">
              <a:lnSpc>
                <a:spcPct val="150000"/>
              </a:lnSpc>
              <a:spcBef>
                <a:spcPts val="0"/>
              </a:spcBef>
              <a:defRPr/>
            </a:pPr>
            <a:endParaRPr lang="en-US" altLang="zh-CN" dirty="0">
              <a:latin typeface="Time s New Roman"/>
              <a:cs typeface="Times New Roman" panose="02020603050405020304" pitchFamily="18" charset="0"/>
            </a:endParaRPr>
          </a:p>
          <a:p>
            <a:pPr marL="531495" lvl="2" indent="0">
              <a:lnSpc>
                <a:spcPct val="150000"/>
              </a:lnSpc>
              <a:buFont typeface="Wingdings" panose="05000000000000000000" pitchFamily="2" charset="2"/>
              <a:buNone/>
              <a:defRPr/>
            </a:pPr>
            <a:endParaRPr lang="en-US" altLang="zh-CN" dirty="0">
              <a:latin typeface="Time s New Roman"/>
              <a:cs typeface="Times New Roman" panose="02020603050405020304" pitchFamily="18" charset="0"/>
            </a:endParaRPr>
          </a:p>
        </p:txBody>
      </p:sp>
      <p:graphicFrame>
        <p:nvGraphicFramePr>
          <p:cNvPr id="6" name="表格 5"/>
          <p:cNvGraphicFramePr>
            <a:graphicFrameLocks noGrp="1"/>
          </p:cNvGraphicFramePr>
          <p:nvPr/>
        </p:nvGraphicFramePr>
        <p:xfrm>
          <a:off x="3215390" y="4504543"/>
          <a:ext cx="4961745" cy="1746444"/>
        </p:xfrm>
        <a:graphic>
          <a:graphicData uri="http://schemas.openxmlformats.org/drawingml/2006/table">
            <a:tbl>
              <a:tblPr firstRow="1" bandRow="1">
                <a:tableStyleId>{5C22544A-7EE6-4342-B048-85BDC9FD1C3A}</a:tableStyleId>
              </a:tblPr>
              <a:tblGrid>
                <a:gridCol w="1536492"/>
                <a:gridCol w="1118196"/>
                <a:gridCol w="1135482"/>
                <a:gridCol w="1171575"/>
              </a:tblGrid>
              <a:tr h="588204">
                <a:tc>
                  <a:txBody>
                    <a:bodyPr/>
                    <a:lstStyle/>
                    <a:p>
                      <a:r>
                        <a:rPr lang="en-US" altLang="zh-CN" sz="1400" dirty="0"/>
                        <a:t>802.1x EAP</a:t>
                      </a:r>
                      <a:r>
                        <a:rPr lang="zh-CN" altLang="en-US" sz="1400" dirty="0"/>
                        <a:t>类型</a:t>
                      </a:r>
                      <a:endParaRPr lang="zh-CN" altLang="en-US" sz="1400" dirty="0"/>
                    </a:p>
                  </a:txBody>
                  <a:tcPr anchor="ctr"/>
                </a:tc>
                <a:tc>
                  <a:txBody>
                    <a:bodyPr/>
                    <a:lstStyle/>
                    <a:p>
                      <a:r>
                        <a:rPr lang="en-US" altLang="zh-CN" sz="1400" dirty="0"/>
                        <a:t>EAP-TLS</a:t>
                      </a:r>
                      <a:endParaRPr lang="zh-CN" altLang="en-US" sz="1400" dirty="0"/>
                    </a:p>
                  </a:txBody>
                  <a:tcPr anchor="ctr"/>
                </a:tc>
                <a:tc>
                  <a:txBody>
                    <a:bodyPr/>
                    <a:lstStyle/>
                    <a:p>
                      <a:r>
                        <a:rPr lang="en-US" altLang="zh-CN" sz="1400" dirty="0"/>
                        <a:t>EAP-TTLS</a:t>
                      </a:r>
                      <a:endParaRPr lang="zh-CN" altLang="en-US" sz="1400" dirty="0"/>
                    </a:p>
                  </a:txBody>
                  <a:tcPr anchor="ctr"/>
                </a:tc>
                <a:tc>
                  <a:txBody>
                    <a:bodyPr/>
                    <a:lstStyle/>
                    <a:p>
                      <a:r>
                        <a:rPr lang="en-US" altLang="zh-CN" sz="1400" b="1" kern="1200" dirty="0">
                          <a:solidFill>
                            <a:schemeClr val="lt1"/>
                          </a:solidFill>
                          <a:latin typeface="+mn-lt"/>
                          <a:ea typeface="+mn-ea"/>
                          <a:cs typeface="+mn-cs"/>
                        </a:rPr>
                        <a:t>EAP-PEAP</a:t>
                      </a:r>
                      <a:endParaRPr lang="zh-CN" altLang="en-US" sz="1400" b="1" kern="1200" dirty="0">
                        <a:solidFill>
                          <a:schemeClr val="lt1"/>
                        </a:solidFill>
                        <a:latin typeface="+mn-lt"/>
                        <a:ea typeface="+mn-ea"/>
                        <a:cs typeface="+mn-cs"/>
                      </a:endParaRPr>
                    </a:p>
                  </a:txBody>
                  <a:tcPr anchor="ctr"/>
                </a:tc>
              </a:tr>
              <a:tr h="526232">
                <a:tc>
                  <a:txBody>
                    <a:bodyPr/>
                    <a:lstStyle/>
                    <a:p>
                      <a:pPr algn="ctr"/>
                      <a:r>
                        <a:rPr lang="zh-CN" altLang="en-US" sz="1600" b="1" dirty="0"/>
                        <a:t>需要提供客户端证书</a:t>
                      </a:r>
                      <a:endParaRPr lang="zh-CN" altLang="en-US" sz="1600" b="1" dirty="0"/>
                    </a:p>
                  </a:txBody>
                  <a:tcPr anchor="ctr"/>
                </a:tc>
                <a:tc>
                  <a:txBody>
                    <a:bodyPr/>
                    <a:lstStyle/>
                    <a:p>
                      <a:r>
                        <a:rPr lang="zh-CN" altLang="en-US" dirty="0"/>
                        <a:t>是</a:t>
                      </a:r>
                      <a:endParaRPr lang="zh-CN" altLang="en-US" dirty="0"/>
                    </a:p>
                  </a:txBody>
                  <a:tcPr anchor="ctr"/>
                </a:tc>
                <a:tc>
                  <a:txBody>
                    <a:bodyPr/>
                    <a:lstStyle/>
                    <a:p>
                      <a:r>
                        <a:rPr lang="zh-CN" altLang="en-US" dirty="0"/>
                        <a:t>否</a:t>
                      </a:r>
                      <a:endParaRPr lang="zh-CN" altLang="en-US" dirty="0"/>
                    </a:p>
                  </a:txBody>
                  <a:tcPr anchor="ctr"/>
                </a:tc>
                <a:tc>
                  <a:txBody>
                    <a:bodyPr/>
                    <a:lstStyle/>
                    <a:p>
                      <a:r>
                        <a:rPr lang="zh-CN" altLang="en-US" dirty="0"/>
                        <a:t>否</a:t>
                      </a:r>
                      <a:endParaRPr lang="zh-CN" altLang="en-US" dirty="0"/>
                    </a:p>
                  </a:txBody>
                  <a:tcPr anchor="ctr"/>
                </a:tc>
              </a:tr>
              <a:tr h="526232">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1600" b="1" kern="1200" dirty="0">
                          <a:solidFill>
                            <a:schemeClr val="dk1"/>
                          </a:solidFill>
                          <a:latin typeface="+mn-lt"/>
                          <a:ea typeface="+mn-ea"/>
                          <a:cs typeface="+mn-cs"/>
                        </a:rPr>
                        <a:t>需要提供服务器证书</a:t>
                      </a:r>
                      <a:endParaRPr lang="zh-CN" altLang="en-US" sz="1600" b="1" kern="1200" dirty="0">
                        <a:solidFill>
                          <a:schemeClr val="dk1"/>
                        </a:solidFill>
                        <a:latin typeface="+mn-lt"/>
                        <a:ea typeface="+mn-ea"/>
                        <a:cs typeface="+mn-cs"/>
                      </a:endParaRPr>
                    </a:p>
                  </a:txBody>
                  <a:tcPr anchor="ctr"/>
                </a:tc>
                <a:tc>
                  <a:txBody>
                    <a:bodyPr/>
                    <a:lstStyle/>
                    <a:p>
                      <a:r>
                        <a:rPr lang="zh-CN" altLang="en-US" dirty="0"/>
                        <a:t>是</a:t>
                      </a:r>
                      <a:endParaRPr lang="zh-CN" altLang="en-US" dirty="0"/>
                    </a:p>
                  </a:txBody>
                  <a:tcPr anchor="ctr"/>
                </a:tc>
                <a:tc>
                  <a:txBody>
                    <a:bodyPr/>
                    <a:lstStyle/>
                    <a:p>
                      <a:r>
                        <a:rPr lang="zh-CN" altLang="en-US" dirty="0"/>
                        <a:t>是</a:t>
                      </a:r>
                      <a:endParaRPr lang="zh-CN" altLang="en-US" dirty="0"/>
                    </a:p>
                  </a:txBody>
                  <a:tcPr anchor="ctr"/>
                </a:tc>
                <a:tc>
                  <a:txBody>
                    <a:bodyPr/>
                    <a:lstStyle/>
                    <a:p>
                      <a:r>
                        <a:rPr lang="zh-CN" altLang="en-US" dirty="0"/>
                        <a:t>是</a:t>
                      </a:r>
                      <a:endParaRPr lang="zh-CN" altLang="en-US" dirty="0"/>
                    </a:p>
                  </a:txBody>
                  <a:tcPr anchor="ctr"/>
                </a:tc>
              </a:tr>
            </a:tbl>
          </a:graphicData>
        </a:graphic>
      </p:graphicFrame>
      <p:sp>
        <p:nvSpPr>
          <p:cNvPr id="8" name="标题 1"/>
          <p:cNvSpPr txBox="1"/>
          <p:nvPr/>
        </p:nvSpPr>
        <p:spPr>
          <a:xfrm>
            <a:off x="758002" y="286604"/>
            <a:ext cx="7543800" cy="1450757"/>
          </a:xfrm>
          <a:prstGeom prst="rect">
            <a:avLst/>
          </a:prstGeom>
        </p:spPr>
        <p:txBody>
          <a:bodyPr vert="horz" lIns="91440" tIns="45720" rIns="91440" bIns="45720" rtlCol="0" anchor="b">
            <a:normAutofit fontScale="90000"/>
          </a:bodyPr>
          <a:lstStyle>
            <a:lvl1pPr algn="l" defTabSz="914400" rtl="0" eaLnBrk="1" latinLnBrk="0" hangingPunct="1">
              <a:lnSpc>
                <a:spcPct val="85000"/>
              </a:lnSpc>
              <a:spcBef>
                <a:spcPct val="0"/>
              </a:spcBef>
              <a:buNone/>
              <a:defRPr sz="4000" kern="1200" spc="-50" baseline="0">
                <a:solidFill>
                  <a:schemeClr val="tx1">
                    <a:lumMod val="75000"/>
                    <a:lumOff val="25000"/>
                  </a:schemeClr>
                </a:solidFill>
                <a:latin typeface="+mj-lt"/>
                <a:ea typeface="+mj-ea"/>
                <a:cs typeface="+mj-cs"/>
              </a:defRPr>
            </a:lvl1pPr>
          </a:lstStyle>
          <a:p>
            <a:pPr marL="0" lvl="1">
              <a:lnSpc>
                <a:spcPct val="150000"/>
              </a:lnSpc>
              <a:spcBef>
                <a:spcPts val="600"/>
              </a:spcBef>
              <a:defRPr/>
            </a:pPr>
            <a:r>
              <a:rPr lang="en-US" altLang="zh-CN" sz="4000" kern="0" dirty="0">
                <a:solidFill>
                  <a:sysClr val="windowText" lastClr="000000"/>
                </a:solidFill>
                <a:latin typeface="+mj-lt"/>
                <a:cs typeface="Times New Roman" panose="02020603050405020304" pitchFamily="18" charset="0"/>
              </a:rPr>
              <a:t>PMK (Pairwise Master Key, </a:t>
            </a:r>
            <a:r>
              <a:rPr lang="zh-CN" altLang="en-US" sz="4000" kern="0" dirty="0">
                <a:solidFill>
                  <a:sysClr val="windowText" lastClr="000000"/>
                </a:solidFill>
                <a:latin typeface="+mj-lt"/>
                <a:cs typeface="Times New Roman" panose="02020603050405020304" pitchFamily="18" charset="0"/>
              </a:rPr>
              <a:t>成对主密钥</a:t>
            </a:r>
            <a:r>
              <a:rPr lang="en-US" altLang="zh-CN" sz="4000" kern="0" dirty="0">
                <a:solidFill>
                  <a:sysClr val="windowText" lastClr="000000"/>
                </a:solidFill>
                <a:latin typeface="+mj-lt"/>
                <a:cs typeface="Times New Roman" panose="02020603050405020304" pitchFamily="18" charset="0"/>
              </a:rPr>
              <a:t>)</a:t>
            </a:r>
            <a:endParaRPr lang="en-US" altLang="zh-CN" sz="4000" kern="0" dirty="0">
              <a:solidFill>
                <a:sysClr val="windowText" lastClr="000000"/>
              </a:solidFill>
              <a:latin typeface="+mj-lt"/>
              <a:cs typeface="Times New Roman" panose="02020603050405020304" pitchFamily="18" charset="0"/>
            </a:endParaRPr>
          </a:p>
        </p:txBody>
      </p:sp>
      <p:sp>
        <p:nvSpPr>
          <p:cNvPr id="2" name="灯片编号占位符 1"/>
          <p:cNvSpPr>
            <a:spLocks noGrp="1"/>
          </p:cNvSpPr>
          <p:nvPr>
            <p:ph type="sldNum" sz="quarter" idx="12"/>
          </p:nvPr>
        </p:nvSpPr>
        <p:spPr/>
        <p:txBody>
          <a:bodyPr/>
          <a:lstStyle/>
          <a:p>
            <a:fld id="{375D5CAD-4EC6-465D-B358-F619C32EE4EF}" type="slidenum">
              <a:rPr lang="zh-CN" altLang="en-US" smtClean="0"/>
            </a:fld>
            <a:endParaRPr lang="zh-CN" alt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22960" y="1737360"/>
            <a:ext cx="7556542" cy="5120639"/>
          </a:xfrm>
        </p:spPr>
        <p:txBody>
          <a:bodyPr>
            <a:normAutofit/>
          </a:bodyPr>
          <a:lstStyle/>
          <a:p>
            <a:pPr marL="91440" lvl="2" indent="-91440">
              <a:lnSpc>
                <a:spcPct val="150000"/>
              </a:lnSpc>
              <a:spcBef>
                <a:spcPts val="300"/>
              </a:spcBef>
              <a:spcAft>
                <a:spcPts val="300"/>
              </a:spcAft>
              <a:buSzPct val="60000"/>
              <a:buFont typeface="Wingdings" panose="05000000000000000000" pitchFamily="2" charset="2"/>
              <a:buChar char="l"/>
              <a:defRPr/>
            </a:pPr>
            <a:r>
              <a:rPr lang="en-US" altLang="zh-CN" dirty="0">
                <a:latin typeface="Calibri" panose="020F0502020204030204" pitchFamily="34" charset="0"/>
                <a:cs typeface="Times New Roman" panose="02020603050405020304" pitchFamily="18" charset="0"/>
              </a:rPr>
              <a:t>802.1X</a:t>
            </a:r>
            <a:r>
              <a:rPr lang="zh-CN" altLang="en-US" dirty="0">
                <a:latin typeface="Calibri" panose="020F0502020204030204" pitchFamily="34" charset="0"/>
                <a:cs typeface="Times New Roman" panose="02020603050405020304" pitchFamily="18" charset="0"/>
              </a:rPr>
              <a:t>体系结构</a:t>
            </a:r>
            <a:endParaRPr lang="en-US" altLang="zh-CN" dirty="0">
              <a:latin typeface="Calibri" panose="020F0502020204030204" pitchFamily="34" charset="0"/>
              <a:cs typeface="Times New Roman" panose="02020603050405020304" pitchFamily="18" charset="0"/>
            </a:endParaRPr>
          </a:p>
          <a:p>
            <a:pPr marL="577215" lvl="1">
              <a:lnSpc>
                <a:spcPct val="100000"/>
              </a:lnSpc>
              <a:spcBef>
                <a:spcPts val="0"/>
              </a:spcBef>
              <a:defRPr/>
            </a:pPr>
            <a:r>
              <a:rPr lang="zh-CN" altLang="en-US" sz="2000" dirty="0">
                <a:latin typeface="Calibri" panose="020F0502020204030204" pitchFamily="34" charset="0"/>
                <a:cs typeface="Times New Roman" panose="02020603050405020304" pitchFamily="18" charset="0"/>
              </a:rPr>
              <a:t>在</a:t>
            </a:r>
            <a:r>
              <a:rPr lang="en-US" altLang="zh-CN" sz="2000" dirty="0">
                <a:latin typeface="Calibri" panose="020F0502020204030204" pitchFamily="34" charset="0"/>
                <a:cs typeface="Times New Roman" panose="02020603050405020304" pitchFamily="18" charset="0"/>
              </a:rPr>
              <a:t>Supplicant</a:t>
            </a:r>
            <a:r>
              <a:rPr lang="zh-CN" altLang="en-US" sz="2000" dirty="0">
                <a:latin typeface="Calibri" panose="020F0502020204030204" pitchFamily="34" charset="0"/>
                <a:cs typeface="Times New Roman" panose="02020603050405020304" pitchFamily="18" charset="0"/>
              </a:rPr>
              <a:t>与</a:t>
            </a:r>
            <a:r>
              <a:rPr lang="en-US" altLang="zh-CN" sz="2000" dirty="0">
                <a:latin typeface="Calibri" panose="020F0502020204030204" pitchFamily="34" charset="0"/>
                <a:cs typeface="Times New Roman" panose="02020603050405020304" pitchFamily="18" charset="0"/>
              </a:rPr>
              <a:t>Authenticator</a:t>
            </a:r>
            <a:r>
              <a:rPr lang="zh-CN" altLang="en-US" sz="2000" dirty="0">
                <a:latin typeface="Calibri" panose="020F0502020204030204" pitchFamily="34" charset="0"/>
                <a:cs typeface="Times New Roman" panose="02020603050405020304" pitchFamily="18" charset="0"/>
              </a:rPr>
              <a:t>之间，</a:t>
            </a:r>
            <a:r>
              <a:rPr lang="en-US" altLang="zh-CN" sz="2000" dirty="0">
                <a:latin typeface="Calibri" panose="020F0502020204030204" pitchFamily="34" charset="0"/>
                <a:cs typeface="Times New Roman" panose="02020603050405020304" pitchFamily="18" charset="0"/>
              </a:rPr>
              <a:t>EAP </a:t>
            </a:r>
            <a:r>
              <a:rPr lang="zh-CN" altLang="en-US" sz="2000" dirty="0">
                <a:latin typeface="Calibri" panose="020F0502020204030204" pitchFamily="34" charset="0"/>
                <a:cs typeface="Times New Roman" panose="02020603050405020304" pitchFamily="18" charset="0"/>
              </a:rPr>
              <a:t>协议报文使用</a:t>
            </a:r>
            <a:r>
              <a:rPr lang="en-US" altLang="zh-CN" sz="2000" dirty="0">
                <a:latin typeface="Calibri" panose="020F0502020204030204" pitchFamily="34" charset="0"/>
                <a:cs typeface="Times New Roman" panose="02020603050405020304" pitchFamily="18" charset="0"/>
              </a:rPr>
              <a:t>EAPOL </a:t>
            </a:r>
            <a:r>
              <a:rPr lang="zh-CN" altLang="en-US" sz="2000" dirty="0">
                <a:latin typeface="Calibri" panose="020F0502020204030204" pitchFamily="34" charset="0"/>
                <a:cs typeface="Times New Roman" panose="02020603050405020304" pitchFamily="18" charset="0"/>
              </a:rPr>
              <a:t>（</a:t>
            </a:r>
            <a:r>
              <a:rPr lang="en-US" altLang="zh-CN" sz="2000" dirty="0"/>
              <a:t> EAP </a:t>
            </a:r>
            <a:r>
              <a:rPr lang="en-US" altLang="zh-CN" sz="2000" dirty="0">
                <a:latin typeface="Calibri" panose="020F0502020204030204" pitchFamily="34" charset="0"/>
                <a:cs typeface="Times New Roman" panose="02020603050405020304" pitchFamily="18" charset="0"/>
              </a:rPr>
              <a:t>over</a:t>
            </a:r>
            <a:r>
              <a:rPr lang="en-US" altLang="zh-CN" sz="2000" dirty="0"/>
              <a:t> LAN  </a:t>
            </a:r>
            <a:r>
              <a:rPr lang="zh-CN" altLang="en-US" sz="2000" dirty="0">
                <a:latin typeface="Calibri" panose="020F0502020204030204" pitchFamily="34" charset="0"/>
                <a:cs typeface="Times New Roman" panose="02020603050405020304" pitchFamily="18" charset="0"/>
              </a:rPr>
              <a:t>）封装格式，直接承载于</a:t>
            </a:r>
            <a:r>
              <a:rPr lang="en-US" altLang="zh-CN" sz="2000" dirty="0">
                <a:latin typeface="Calibri" panose="020F0502020204030204" pitchFamily="34" charset="0"/>
                <a:cs typeface="Times New Roman" panose="02020603050405020304" pitchFamily="18" charset="0"/>
              </a:rPr>
              <a:t>LAN </a:t>
            </a:r>
            <a:r>
              <a:rPr lang="zh-CN" altLang="en-US" sz="2000" dirty="0">
                <a:latin typeface="Calibri" panose="020F0502020204030204" pitchFamily="34" charset="0"/>
                <a:cs typeface="Times New Roman" panose="02020603050405020304" pitchFamily="18" charset="0"/>
              </a:rPr>
              <a:t>环境中</a:t>
            </a:r>
            <a:endParaRPr lang="zh-CN" altLang="en-US" sz="2000" dirty="0">
              <a:latin typeface="Calibri" panose="020F0502020204030204" pitchFamily="34" charset="0"/>
              <a:cs typeface="Times New Roman" panose="02020603050405020304" pitchFamily="18" charset="0"/>
            </a:endParaRPr>
          </a:p>
          <a:p>
            <a:pPr marL="577215" lvl="1">
              <a:lnSpc>
                <a:spcPct val="100000"/>
              </a:lnSpc>
              <a:spcBef>
                <a:spcPts val="0"/>
              </a:spcBef>
              <a:defRPr/>
            </a:pPr>
            <a:r>
              <a:rPr lang="en-US" altLang="zh-CN" sz="2000" dirty="0">
                <a:latin typeface="Calibri" panose="020F0502020204030204" pitchFamily="34" charset="0"/>
                <a:cs typeface="Times New Roman" panose="02020603050405020304" pitchFamily="18" charset="0"/>
              </a:rPr>
              <a:t>Authenticator</a:t>
            </a:r>
            <a:r>
              <a:rPr lang="zh-CN" altLang="en-US" sz="2000" dirty="0">
                <a:latin typeface="Calibri" panose="020F0502020204030204" pitchFamily="34" charset="0"/>
                <a:cs typeface="Times New Roman" panose="02020603050405020304" pitchFamily="18" charset="0"/>
              </a:rPr>
              <a:t>与</a:t>
            </a:r>
            <a:r>
              <a:rPr lang="en-US" altLang="zh-CN" sz="2000" dirty="0">
                <a:latin typeface="Calibri" panose="020F0502020204030204" pitchFamily="34" charset="0"/>
                <a:cs typeface="Times New Roman" panose="02020603050405020304" pitchFamily="18" charset="0"/>
              </a:rPr>
              <a:t>Radius Server</a:t>
            </a:r>
            <a:r>
              <a:rPr lang="zh-CN" altLang="en-US" sz="2000" dirty="0">
                <a:latin typeface="Calibri" panose="020F0502020204030204" pitchFamily="34" charset="0"/>
                <a:cs typeface="Times New Roman" panose="02020603050405020304" pitchFamily="18" charset="0"/>
              </a:rPr>
              <a:t>之间使用</a:t>
            </a:r>
            <a:r>
              <a:rPr lang="en-US" altLang="zh-CN" sz="2000" dirty="0">
                <a:latin typeface="Calibri" panose="020F0502020204030204" pitchFamily="34" charset="0"/>
                <a:cs typeface="Times New Roman" panose="02020603050405020304" pitchFamily="18" charset="0"/>
              </a:rPr>
              <a:t>EAPOR</a:t>
            </a:r>
            <a:r>
              <a:rPr lang="zh-CN" altLang="en-US" sz="2000" dirty="0">
                <a:latin typeface="Calibri" panose="020F0502020204030204" pitchFamily="34" charset="0"/>
                <a:cs typeface="Times New Roman" panose="02020603050405020304" pitchFamily="18" charset="0"/>
              </a:rPr>
              <a:t>（</a:t>
            </a:r>
            <a:r>
              <a:rPr lang="en-US" altLang="zh-CN" sz="2000" dirty="0">
                <a:latin typeface="Calibri" panose="020F0502020204030204" pitchFamily="34" charset="0"/>
                <a:cs typeface="Times New Roman" panose="02020603050405020304" pitchFamily="18" charset="0"/>
              </a:rPr>
              <a:t>EAP over RADIUS</a:t>
            </a:r>
            <a:r>
              <a:rPr lang="zh-CN" altLang="en-US" sz="2000" dirty="0">
                <a:latin typeface="Calibri" panose="020F0502020204030204" pitchFamily="34" charset="0"/>
                <a:cs typeface="Times New Roman" panose="02020603050405020304" pitchFamily="18" charset="0"/>
              </a:rPr>
              <a:t>）封装格式承载于</a:t>
            </a:r>
            <a:r>
              <a:rPr lang="en-US" altLang="zh-CN" sz="2000" dirty="0">
                <a:latin typeface="Calibri" panose="020F0502020204030204" pitchFamily="34" charset="0"/>
                <a:cs typeface="Times New Roman" panose="02020603050405020304" pitchFamily="18" charset="0"/>
              </a:rPr>
              <a:t>RADIUS </a:t>
            </a:r>
            <a:r>
              <a:rPr lang="zh-CN" altLang="en-US" sz="2000" dirty="0">
                <a:latin typeface="Calibri" panose="020F0502020204030204" pitchFamily="34" charset="0"/>
                <a:cs typeface="Times New Roman" panose="02020603050405020304" pitchFamily="18" charset="0"/>
              </a:rPr>
              <a:t>协议中</a:t>
            </a:r>
            <a:endParaRPr lang="zh-CN" altLang="en-US" sz="2000" dirty="0">
              <a:latin typeface="Calibri" panose="020F0502020204030204" pitchFamily="34" charset="0"/>
              <a:cs typeface="Times New Roman" panose="02020603050405020304" pitchFamily="18" charset="0"/>
            </a:endParaRPr>
          </a:p>
          <a:p>
            <a:pPr marL="577215" lvl="1">
              <a:lnSpc>
                <a:spcPct val="100000"/>
              </a:lnSpc>
              <a:spcBef>
                <a:spcPts val="0"/>
              </a:spcBef>
              <a:defRPr/>
            </a:pPr>
            <a:r>
              <a:rPr lang="en-US" altLang="zh-CN" sz="2000" dirty="0">
                <a:latin typeface="Calibri" panose="020F0502020204030204" pitchFamily="34" charset="0"/>
                <a:cs typeface="Times New Roman" panose="02020603050405020304" pitchFamily="18" charset="0"/>
              </a:rPr>
              <a:t>Supplicant</a:t>
            </a:r>
            <a:r>
              <a:rPr lang="zh-CN" altLang="en-US" sz="2000" dirty="0">
                <a:latin typeface="Calibri" panose="020F0502020204030204" pitchFamily="34" charset="0"/>
                <a:cs typeface="Times New Roman" panose="02020603050405020304" pitchFamily="18" charset="0"/>
              </a:rPr>
              <a:t>和</a:t>
            </a:r>
            <a:r>
              <a:rPr lang="en-US" altLang="zh-CN" sz="2000" dirty="0">
                <a:latin typeface="Calibri" panose="020F0502020204030204" pitchFamily="34" charset="0"/>
                <a:cs typeface="Times New Roman" panose="02020603050405020304" pitchFamily="18" charset="0"/>
              </a:rPr>
              <a:t>Radius Server</a:t>
            </a:r>
            <a:r>
              <a:rPr lang="zh-CN" altLang="en-US" sz="2000" dirty="0">
                <a:latin typeface="Calibri" panose="020F0502020204030204" pitchFamily="34" charset="0"/>
                <a:cs typeface="Times New Roman" panose="02020603050405020304" pitchFamily="18" charset="0"/>
              </a:rPr>
              <a:t>完成身份鉴别，</a:t>
            </a:r>
            <a:r>
              <a:rPr lang="en-US" altLang="zh-CN" sz="2000" dirty="0">
                <a:latin typeface="Calibri" panose="020F0502020204030204" pitchFamily="34" charset="0"/>
                <a:cs typeface="Times New Roman" panose="02020603050405020304" pitchFamily="18" charset="0"/>
              </a:rPr>
              <a:t>AP</a:t>
            </a:r>
            <a:r>
              <a:rPr lang="zh-CN" altLang="en-US" sz="2000" dirty="0">
                <a:latin typeface="Calibri" panose="020F0502020204030204" pitchFamily="34" charset="0"/>
                <a:cs typeface="Times New Roman" panose="02020603050405020304" pitchFamily="18" charset="0"/>
              </a:rPr>
              <a:t>只负责数据转发</a:t>
            </a:r>
            <a:endParaRPr lang="en-US" altLang="zh-CN" sz="2000" dirty="0">
              <a:latin typeface="Calibri" panose="020F0502020204030204" pitchFamily="34" charset="0"/>
              <a:cs typeface="Times New Roman" panose="02020603050405020304" pitchFamily="18" charset="0"/>
            </a:endParaRPr>
          </a:p>
          <a:p>
            <a:pPr marL="577215" lvl="1">
              <a:lnSpc>
                <a:spcPct val="100000"/>
              </a:lnSpc>
              <a:spcBef>
                <a:spcPts val="0"/>
              </a:spcBef>
              <a:defRPr/>
            </a:pPr>
            <a:r>
              <a:rPr lang="zh-CN" altLang="en-US" sz="2000" dirty="0">
                <a:latin typeface="Calibri" panose="020F0502020204030204" pitchFamily="34" charset="0"/>
                <a:cs typeface="Times New Roman" panose="02020603050405020304" pitchFamily="18" charset="0"/>
              </a:rPr>
              <a:t>身份鉴别完成后，</a:t>
            </a:r>
            <a:r>
              <a:rPr lang="en-US" altLang="zh-CN" sz="2000" dirty="0">
                <a:latin typeface="Calibri" panose="020F0502020204030204" pitchFamily="34" charset="0"/>
                <a:cs typeface="Times New Roman" panose="02020603050405020304" pitchFamily="18" charset="0"/>
              </a:rPr>
              <a:t> Supplicant</a:t>
            </a:r>
            <a:r>
              <a:rPr lang="zh-CN" altLang="en-US" sz="2000" dirty="0">
                <a:latin typeface="Calibri" panose="020F0502020204030204" pitchFamily="34" charset="0"/>
                <a:cs typeface="Times New Roman" panose="02020603050405020304" pitchFamily="18" charset="0"/>
              </a:rPr>
              <a:t>和</a:t>
            </a:r>
            <a:r>
              <a:rPr lang="en-US" altLang="zh-CN" sz="2000" dirty="0">
                <a:latin typeface="Calibri" panose="020F0502020204030204" pitchFamily="34" charset="0"/>
                <a:cs typeface="Times New Roman" panose="02020603050405020304" pitchFamily="18" charset="0"/>
              </a:rPr>
              <a:t>Authenticator</a:t>
            </a:r>
            <a:r>
              <a:rPr lang="zh-CN" altLang="en-US" sz="2000" dirty="0">
                <a:latin typeface="Calibri" panose="020F0502020204030204" pitchFamily="34" charset="0"/>
                <a:cs typeface="Times New Roman" panose="02020603050405020304" pitchFamily="18" charset="0"/>
              </a:rPr>
              <a:t>进行四次握手，协商会话密钥</a:t>
            </a:r>
            <a:endParaRPr lang="zh-CN" altLang="en-US" sz="2000" dirty="0">
              <a:latin typeface="Calibri" panose="020F0502020204030204" pitchFamily="34" charset="0"/>
              <a:cs typeface="Times New Roman" panose="02020603050405020304" pitchFamily="18" charset="0"/>
            </a:endParaRPr>
          </a:p>
          <a:p>
            <a:pPr marL="760095" lvl="2">
              <a:lnSpc>
                <a:spcPct val="150000"/>
              </a:lnSpc>
              <a:spcBef>
                <a:spcPts val="0"/>
              </a:spcBef>
              <a:defRPr/>
            </a:pPr>
            <a:endParaRPr lang="en-US" altLang="zh-CN" dirty="0">
              <a:latin typeface="Time s New Roman"/>
              <a:cs typeface="Times New Roman" panose="02020603050405020304" pitchFamily="18" charset="0"/>
            </a:endParaRPr>
          </a:p>
          <a:p>
            <a:pPr marL="531495" lvl="2" indent="0">
              <a:lnSpc>
                <a:spcPct val="150000"/>
              </a:lnSpc>
              <a:buFont typeface="Wingdings" panose="05000000000000000000" pitchFamily="2" charset="2"/>
              <a:buNone/>
              <a:defRPr/>
            </a:pPr>
            <a:endParaRPr lang="en-US" altLang="zh-CN" dirty="0">
              <a:latin typeface="Time s New Roman"/>
              <a:cs typeface="Times New Roman" panose="02020603050405020304" pitchFamily="18" charset="0"/>
            </a:endParaRPr>
          </a:p>
        </p:txBody>
      </p:sp>
      <p:sp>
        <p:nvSpPr>
          <p:cNvPr id="8" name="标题 1"/>
          <p:cNvSpPr txBox="1"/>
          <p:nvPr/>
        </p:nvSpPr>
        <p:spPr>
          <a:xfrm>
            <a:off x="758002" y="286604"/>
            <a:ext cx="7543800" cy="1450757"/>
          </a:xfrm>
          <a:prstGeom prst="rect">
            <a:avLst/>
          </a:prstGeom>
        </p:spPr>
        <p:txBody>
          <a:bodyPr vert="horz" lIns="91440" tIns="45720" rIns="91440" bIns="45720" rtlCol="0" anchor="b">
            <a:normAutofit fontScale="90000"/>
          </a:bodyPr>
          <a:lstStyle>
            <a:lvl1pPr algn="l" defTabSz="914400" rtl="0" eaLnBrk="1" latinLnBrk="0" hangingPunct="1">
              <a:lnSpc>
                <a:spcPct val="85000"/>
              </a:lnSpc>
              <a:spcBef>
                <a:spcPct val="0"/>
              </a:spcBef>
              <a:buNone/>
              <a:defRPr sz="4000" kern="1200" spc="-50" baseline="0">
                <a:solidFill>
                  <a:schemeClr val="tx1">
                    <a:lumMod val="75000"/>
                    <a:lumOff val="25000"/>
                  </a:schemeClr>
                </a:solidFill>
                <a:latin typeface="+mj-lt"/>
                <a:ea typeface="+mj-ea"/>
                <a:cs typeface="+mj-cs"/>
              </a:defRPr>
            </a:lvl1pPr>
          </a:lstStyle>
          <a:p>
            <a:pPr marL="0" lvl="1">
              <a:lnSpc>
                <a:spcPct val="150000"/>
              </a:lnSpc>
              <a:spcBef>
                <a:spcPts val="600"/>
              </a:spcBef>
              <a:defRPr/>
            </a:pPr>
            <a:r>
              <a:rPr lang="en-US" altLang="zh-CN" sz="4000" kern="0" dirty="0">
                <a:solidFill>
                  <a:sysClr val="windowText" lastClr="000000"/>
                </a:solidFill>
                <a:latin typeface="+mj-lt"/>
                <a:cs typeface="Times New Roman" panose="02020603050405020304" pitchFamily="18" charset="0"/>
              </a:rPr>
              <a:t>PMK (Pairwise Master Key, </a:t>
            </a:r>
            <a:r>
              <a:rPr lang="zh-CN" altLang="en-US" sz="4000" kern="0" dirty="0">
                <a:solidFill>
                  <a:sysClr val="windowText" lastClr="000000"/>
                </a:solidFill>
                <a:latin typeface="+mj-lt"/>
                <a:cs typeface="Times New Roman" panose="02020603050405020304" pitchFamily="18" charset="0"/>
              </a:rPr>
              <a:t>成对主密钥</a:t>
            </a:r>
            <a:r>
              <a:rPr lang="en-US" altLang="zh-CN" sz="4000" kern="0" dirty="0">
                <a:solidFill>
                  <a:sysClr val="windowText" lastClr="000000"/>
                </a:solidFill>
                <a:latin typeface="+mj-lt"/>
                <a:cs typeface="Times New Roman" panose="02020603050405020304" pitchFamily="18" charset="0"/>
              </a:rPr>
              <a:t>)</a:t>
            </a:r>
            <a:endParaRPr lang="en-US" altLang="zh-CN" sz="4000" kern="0" dirty="0">
              <a:solidFill>
                <a:sysClr val="windowText" lastClr="000000"/>
              </a:solidFill>
              <a:latin typeface="+mj-lt"/>
              <a:cs typeface="Times New Roman" panose="02020603050405020304" pitchFamily="18" charset="0"/>
            </a:endParaRPr>
          </a:p>
        </p:txBody>
      </p:sp>
      <p:pic>
        <p:nvPicPr>
          <p:cNvPr id="2" name="图片 1"/>
          <p:cNvPicPr>
            <a:picLocks noChangeAspect="1"/>
          </p:cNvPicPr>
          <p:nvPr/>
        </p:nvPicPr>
        <p:blipFill>
          <a:blip r:embed="rId1"/>
          <a:stretch>
            <a:fillRect/>
          </a:stretch>
        </p:blipFill>
        <p:spPr>
          <a:xfrm>
            <a:off x="4123995" y="4428774"/>
            <a:ext cx="4177807" cy="1939274"/>
          </a:xfrm>
          <a:prstGeom prst="rect">
            <a:avLst/>
          </a:prstGeom>
        </p:spPr>
      </p:pic>
      <p:sp>
        <p:nvSpPr>
          <p:cNvPr id="4" name="灯片编号占位符 3"/>
          <p:cNvSpPr>
            <a:spLocks noGrp="1"/>
          </p:cNvSpPr>
          <p:nvPr>
            <p:ph type="sldNum" sz="quarter" idx="12"/>
          </p:nvPr>
        </p:nvSpPr>
        <p:spPr/>
        <p:txBody>
          <a:bodyPr/>
          <a:lstStyle/>
          <a:p>
            <a:fld id="{375D5CAD-4EC6-465D-B358-F619C32EE4EF}" type="slidenum">
              <a:rPr lang="zh-CN" altLang="en-US" smtClean="0"/>
            </a:fld>
            <a:endParaRPr lang="zh-CN" alt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668980" y="2321942"/>
            <a:ext cx="8257309" cy="4189695"/>
            <a:chOff x="931040" y="2340520"/>
            <a:chExt cx="8023195" cy="4319175"/>
          </a:xfrm>
        </p:grpSpPr>
        <p:pic>
          <p:nvPicPr>
            <p:cNvPr id="4" name="内容占位符 5"/>
            <p:cNvPicPr>
              <a:picLocks noChangeAspect="1"/>
            </p:cNvPicPr>
            <p:nvPr/>
          </p:nvPicPr>
          <p:blipFill>
            <a:blip r:embed="rId1"/>
            <a:stretch>
              <a:fillRect/>
            </a:stretch>
          </p:blipFill>
          <p:spPr>
            <a:xfrm>
              <a:off x="931040" y="2997809"/>
              <a:ext cx="6467475" cy="3661886"/>
            </a:xfrm>
            <a:prstGeom prst="rect">
              <a:avLst/>
            </a:prstGeom>
          </p:spPr>
        </p:pic>
        <p:sp>
          <p:nvSpPr>
            <p:cNvPr id="5" name="文本框 4"/>
            <p:cNvSpPr txBox="1"/>
            <p:nvPr/>
          </p:nvSpPr>
          <p:spPr>
            <a:xfrm>
              <a:off x="3969006" y="2340520"/>
              <a:ext cx="4175284" cy="776686"/>
            </a:xfrm>
            <a:prstGeom prst="rect">
              <a:avLst/>
            </a:prstGeom>
            <a:noFill/>
          </p:spPr>
          <p:txBody>
            <a:bodyPr wrap="square" rtlCol="0">
              <a:spAutoFit/>
            </a:bodyPr>
            <a:lstStyle/>
            <a:p>
              <a:pPr>
                <a:spcBef>
                  <a:spcPts val="750"/>
                </a:spcBef>
              </a:pPr>
              <a:r>
                <a:rPr lang="zh-CN" altLang="en-US" sz="1600" dirty="0">
                  <a:solidFill>
                    <a:srgbClr val="027678"/>
                  </a:solidFill>
                  <a:latin typeface="Times New Roman" panose="02020603050405020304" pitchFamily="18" charset="0"/>
                  <a:ea typeface="宋体" pitchFamily="2" charset="-122"/>
                </a:rPr>
                <a:t>对于鉴别请求，</a:t>
              </a:r>
              <a:r>
                <a:rPr lang="en-US" sz="1600" dirty="0">
                  <a:solidFill>
                    <a:srgbClr val="027678"/>
                  </a:solidFill>
                  <a:latin typeface="Times New Roman" panose="02020603050405020304" pitchFamily="18" charset="0"/>
                  <a:ea typeface="宋体" pitchFamily="2" charset="-122"/>
                </a:rPr>
                <a:t>AP</a:t>
              </a:r>
              <a:r>
                <a:rPr lang="zh-CN" altLang="en-US" sz="1600" dirty="0">
                  <a:solidFill>
                    <a:srgbClr val="027678"/>
                  </a:solidFill>
                  <a:latin typeface="Times New Roman" panose="02020603050405020304" pitchFamily="18" charset="0"/>
                  <a:ea typeface="宋体" pitchFamily="2" charset="-122"/>
                </a:rPr>
                <a:t>从</a:t>
              </a:r>
              <a:r>
                <a:rPr lang="en-US" altLang="zh-CN" sz="1600" dirty="0">
                  <a:solidFill>
                    <a:srgbClr val="027678"/>
                  </a:solidFill>
                  <a:latin typeface="Times New Roman" panose="02020603050405020304" pitchFamily="18" charset="0"/>
                  <a:ea typeface="宋体" pitchFamily="2" charset="-122"/>
                </a:rPr>
                <a:t>RADIUS</a:t>
              </a:r>
              <a:r>
                <a:rPr lang="zh-CN" altLang="en-US" sz="1600" dirty="0">
                  <a:solidFill>
                    <a:srgbClr val="027678"/>
                  </a:solidFill>
                  <a:latin typeface="Times New Roman" panose="02020603050405020304" pitchFamily="18" charset="0"/>
                  <a:ea typeface="宋体" pitchFamily="2" charset="-122"/>
                </a:rPr>
                <a:t>数据包的</a:t>
              </a:r>
              <a:r>
                <a:rPr lang="en-US" altLang="zh-CN" sz="1600" dirty="0">
                  <a:solidFill>
                    <a:srgbClr val="027678"/>
                  </a:solidFill>
                  <a:latin typeface="Times New Roman" panose="02020603050405020304" pitchFamily="18" charset="0"/>
                  <a:ea typeface="宋体" pitchFamily="2" charset="-122"/>
                </a:rPr>
                <a:t>EAP</a:t>
              </a:r>
              <a:r>
                <a:rPr lang="zh-CN" altLang="en-US" sz="1600" dirty="0">
                  <a:solidFill>
                    <a:srgbClr val="027678"/>
                  </a:solidFill>
                  <a:latin typeface="Times New Roman" panose="02020603050405020304" pitchFamily="18" charset="0"/>
                  <a:ea typeface="宋体" pitchFamily="2" charset="-122"/>
                </a:rPr>
                <a:t>消息属性的值部分提取</a:t>
              </a:r>
              <a:r>
                <a:rPr lang="en-US" altLang="zh-CN" sz="1600" dirty="0">
                  <a:solidFill>
                    <a:srgbClr val="027678"/>
                  </a:solidFill>
                  <a:latin typeface="Times New Roman" panose="02020603050405020304" pitchFamily="18" charset="0"/>
                  <a:ea typeface="宋体" pitchFamily="2" charset="-122"/>
                </a:rPr>
                <a:t>EAP</a:t>
              </a:r>
              <a:r>
                <a:rPr lang="zh-CN" altLang="en-US" sz="1600" dirty="0">
                  <a:solidFill>
                    <a:srgbClr val="027678"/>
                  </a:solidFill>
                  <a:latin typeface="Times New Roman" panose="02020603050405020304" pitchFamily="18" charset="0"/>
                  <a:ea typeface="宋体" pitchFamily="2" charset="-122"/>
                </a:rPr>
                <a:t>数据包，填充到</a:t>
              </a:r>
              <a:r>
                <a:rPr lang="en-US" altLang="zh-CN" sz="1600" dirty="0" err="1">
                  <a:solidFill>
                    <a:srgbClr val="027678"/>
                  </a:solidFill>
                  <a:latin typeface="Times New Roman" panose="02020603050405020304" pitchFamily="18" charset="0"/>
                  <a:ea typeface="宋体" pitchFamily="2" charset="-122"/>
                </a:rPr>
                <a:t>EAPoL</a:t>
              </a:r>
              <a:r>
                <a:rPr lang="zh-CN" altLang="en-US" sz="1600" dirty="0">
                  <a:solidFill>
                    <a:srgbClr val="027678"/>
                  </a:solidFill>
                  <a:latin typeface="Times New Roman" panose="02020603050405020304" pitchFamily="18" charset="0"/>
                  <a:ea typeface="宋体" pitchFamily="2" charset="-122"/>
                </a:rPr>
                <a:t>数据包的</a:t>
              </a:r>
              <a:r>
                <a:rPr lang="en-US" altLang="zh-CN" sz="1600" dirty="0">
                  <a:solidFill>
                    <a:srgbClr val="027678"/>
                  </a:solidFill>
                  <a:latin typeface="Times New Roman" panose="02020603050405020304" pitchFamily="18" charset="0"/>
                  <a:ea typeface="宋体" pitchFamily="2" charset="-122"/>
                </a:rPr>
                <a:t>Packet Body</a:t>
              </a:r>
              <a:r>
                <a:rPr lang="zh-CN" altLang="en-US" sz="1600" dirty="0">
                  <a:solidFill>
                    <a:srgbClr val="027678"/>
                  </a:solidFill>
                  <a:latin typeface="Times New Roman" panose="02020603050405020304" pitchFamily="18" charset="0"/>
                  <a:ea typeface="宋体" pitchFamily="2" charset="-122"/>
                </a:rPr>
                <a:t>部分。</a:t>
              </a:r>
              <a:endParaRPr lang="zh-CN" altLang="en-US" sz="1600" dirty="0">
                <a:solidFill>
                  <a:srgbClr val="027678"/>
                </a:solidFill>
                <a:latin typeface="Times New Roman" panose="02020603050405020304" pitchFamily="18" charset="0"/>
                <a:ea typeface="宋体" pitchFamily="2" charset="-122"/>
              </a:endParaRPr>
            </a:p>
          </p:txBody>
        </p:sp>
        <p:cxnSp>
          <p:nvCxnSpPr>
            <p:cNvPr id="6" name="直接箭头连接符 5"/>
            <p:cNvCxnSpPr/>
            <p:nvPr/>
          </p:nvCxnSpPr>
          <p:spPr>
            <a:xfrm flipV="1">
              <a:off x="4164777" y="3358585"/>
              <a:ext cx="1001554" cy="610647"/>
            </a:xfrm>
            <a:prstGeom prst="straightConnector1">
              <a:avLst/>
            </a:prstGeom>
            <a:ln w="25400" cmpd="sng">
              <a:solidFill>
                <a:srgbClr val="3BB6B7"/>
              </a:solidFill>
              <a:prstDash val="dash"/>
              <a:headEnd type="arrow"/>
              <a:tailEnd type="arrow"/>
            </a:ln>
          </p:spPr>
          <p:style>
            <a:lnRef idx="1">
              <a:schemeClr val="accent1"/>
            </a:lnRef>
            <a:fillRef idx="0">
              <a:schemeClr val="accent1"/>
            </a:fillRef>
            <a:effectRef idx="0">
              <a:schemeClr val="accent1"/>
            </a:effectRef>
            <a:fontRef idx="minor">
              <a:schemeClr val="tx1"/>
            </a:fontRef>
          </p:style>
        </p:cxnSp>
        <p:cxnSp>
          <p:nvCxnSpPr>
            <p:cNvPr id="7" name="直接箭头连接符 6"/>
            <p:cNvCxnSpPr/>
            <p:nvPr/>
          </p:nvCxnSpPr>
          <p:spPr>
            <a:xfrm flipV="1">
              <a:off x="6428360" y="3595438"/>
              <a:ext cx="0" cy="1465898"/>
            </a:xfrm>
            <a:prstGeom prst="straightConnector1">
              <a:avLst/>
            </a:prstGeom>
            <a:ln w="25400" cmpd="sng">
              <a:solidFill>
                <a:srgbClr val="3BB6B7"/>
              </a:solidFill>
              <a:prstDash val="dash"/>
              <a:headEnd type="arrow"/>
              <a:tailEnd type="arrow"/>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7316887" y="3548033"/>
              <a:ext cx="1637348" cy="1927332"/>
            </a:xfrm>
            <a:prstGeom prst="rect">
              <a:avLst/>
            </a:prstGeom>
            <a:noFill/>
          </p:spPr>
          <p:txBody>
            <a:bodyPr wrap="square" rtlCol="0">
              <a:spAutoFit/>
            </a:bodyPr>
            <a:lstStyle/>
            <a:p>
              <a:pPr>
                <a:spcBef>
                  <a:spcPts val="750"/>
                </a:spcBef>
              </a:pPr>
              <a:r>
                <a:rPr lang="zh-CN" altLang="en-US" sz="1600" dirty="0">
                  <a:solidFill>
                    <a:srgbClr val="027678"/>
                  </a:solidFill>
                  <a:latin typeface="Times New Roman" panose="02020603050405020304" pitchFamily="18" charset="0"/>
                  <a:ea typeface="宋体" pitchFamily="2" charset="-122"/>
                </a:rPr>
                <a:t>对于鉴别响应，AP从</a:t>
              </a:r>
              <a:r>
                <a:rPr lang="zh-CN" altLang="en-US" sz="1600" dirty="0">
                  <a:solidFill>
                    <a:srgbClr val="027678"/>
                  </a:solidFill>
                  <a:latin typeface="Times New Roman" panose="02020603050405020304" pitchFamily="18" charset="0"/>
                  <a:ea typeface="宋体" pitchFamily="2" charset="-122"/>
                  <a:sym typeface="+mn-ea"/>
                </a:rPr>
                <a:t>EAPoL数据包的Packet Body部分</a:t>
              </a:r>
              <a:r>
                <a:rPr lang="zh-CN" altLang="en-US" sz="1600" dirty="0">
                  <a:solidFill>
                    <a:srgbClr val="027678"/>
                  </a:solidFill>
                  <a:latin typeface="Times New Roman" panose="02020603050405020304" pitchFamily="18" charset="0"/>
                  <a:ea typeface="宋体" pitchFamily="2" charset="-122"/>
                </a:rPr>
                <a:t>提取EAP数据包，填充到RADIUS数据包的EAP消息属性的值部分。</a:t>
              </a:r>
              <a:endParaRPr lang="zh-CN" altLang="en-US" sz="1600" dirty="0">
                <a:solidFill>
                  <a:srgbClr val="027678"/>
                </a:solidFill>
                <a:latin typeface="Times New Roman" panose="02020603050405020304" pitchFamily="18" charset="0"/>
                <a:ea typeface="宋体" pitchFamily="2" charset="-122"/>
              </a:endParaRPr>
            </a:p>
          </p:txBody>
        </p:sp>
      </p:grpSp>
      <p:sp>
        <p:nvSpPr>
          <p:cNvPr id="10" name="标题 1"/>
          <p:cNvSpPr txBox="1"/>
          <p:nvPr/>
        </p:nvSpPr>
        <p:spPr>
          <a:xfrm>
            <a:off x="758002" y="286604"/>
            <a:ext cx="7543800" cy="1450757"/>
          </a:xfrm>
          <a:prstGeom prst="rect">
            <a:avLst/>
          </a:prstGeom>
        </p:spPr>
        <p:txBody>
          <a:bodyPr vert="horz" lIns="91440" tIns="45720" rIns="91440" bIns="45720" rtlCol="0" anchor="b">
            <a:normAutofit fontScale="90000"/>
          </a:bodyPr>
          <a:lstStyle>
            <a:lvl1pPr algn="l" defTabSz="914400" rtl="0" eaLnBrk="1" latinLnBrk="0" hangingPunct="1">
              <a:lnSpc>
                <a:spcPct val="85000"/>
              </a:lnSpc>
              <a:spcBef>
                <a:spcPct val="0"/>
              </a:spcBef>
              <a:buNone/>
              <a:defRPr sz="4000" kern="1200" spc="-50" baseline="0">
                <a:solidFill>
                  <a:schemeClr val="tx1">
                    <a:lumMod val="75000"/>
                    <a:lumOff val="25000"/>
                  </a:schemeClr>
                </a:solidFill>
                <a:latin typeface="+mj-lt"/>
                <a:ea typeface="+mj-ea"/>
                <a:cs typeface="+mj-cs"/>
              </a:defRPr>
            </a:lvl1pPr>
          </a:lstStyle>
          <a:p>
            <a:pPr marL="0" lvl="1">
              <a:lnSpc>
                <a:spcPct val="150000"/>
              </a:lnSpc>
              <a:spcBef>
                <a:spcPts val="600"/>
              </a:spcBef>
              <a:defRPr/>
            </a:pPr>
            <a:r>
              <a:rPr lang="en-US" altLang="zh-CN" sz="4000" kern="0" dirty="0">
                <a:solidFill>
                  <a:sysClr val="windowText" lastClr="000000"/>
                </a:solidFill>
                <a:latin typeface="+mj-lt"/>
                <a:cs typeface="Times New Roman" panose="02020603050405020304" pitchFamily="18" charset="0"/>
              </a:rPr>
              <a:t>PMK (Pairwise Master Key, </a:t>
            </a:r>
            <a:r>
              <a:rPr lang="zh-CN" altLang="en-US" sz="4000" kern="0" dirty="0">
                <a:solidFill>
                  <a:sysClr val="windowText" lastClr="000000"/>
                </a:solidFill>
                <a:latin typeface="+mj-lt"/>
                <a:cs typeface="Times New Roman" panose="02020603050405020304" pitchFamily="18" charset="0"/>
              </a:rPr>
              <a:t>成对主密钥</a:t>
            </a:r>
            <a:r>
              <a:rPr lang="en-US" altLang="zh-CN" sz="4000" kern="0" dirty="0">
                <a:solidFill>
                  <a:sysClr val="windowText" lastClr="000000"/>
                </a:solidFill>
                <a:latin typeface="+mj-lt"/>
                <a:cs typeface="Times New Roman" panose="02020603050405020304" pitchFamily="18" charset="0"/>
              </a:rPr>
              <a:t>)</a:t>
            </a:r>
            <a:endParaRPr lang="en-US" altLang="zh-CN" sz="4000" kern="0" dirty="0">
              <a:solidFill>
                <a:sysClr val="windowText" lastClr="000000"/>
              </a:solidFill>
              <a:latin typeface="+mj-lt"/>
              <a:cs typeface="Times New Roman" panose="02020603050405020304" pitchFamily="18" charset="0"/>
            </a:endParaRPr>
          </a:p>
        </p:txBody>
      </p:sp>
      <p:sp>
        <p:nvSpPr>
          <p:cNvPr id="11" name="矩形 10"/>
          <p:cNvSpPr/>
          <p:nvPr/>
        </p:nvSpPr>
        <p:spPr>
          <a:xfrm>
            <a:off x="668980" y="1737361"/>
            <a:ext cx="4928255" cy="553998"/>
          </a:xfrm>
          <a:prstGeom prst="rect">
            <a:avLst/>
          </a:prstGeom>
        </p:spPr>
        <p:txBody>
          <a:bodyPr wrap="square">
            <a:spAutoFit/>
          </a:bodyPr>
          <a:lstStyle/>
          <a:p>
            <a:pPr marL="91440" lvl="2" indent="-91440">
              <a:lnSpc>
                <a:spcPct val="150000"/>
              </a:lnSpc>
              <a:spcBef>
                <a:spcPts val="300"/>
              </a:spcBef>
              <a:spcAft>
                <a:spcPts val="300"/>
              </a:spcAft>
              <a:buClr>
                <a:srgbClr val="E48312"/>
              </a:buClr>
              <a:buSzPct val="60000"/>
              <a:buFont typeface="Wingdings" panose="05000000000000000000" pitchFamily="2" charset="2"/>
              <a:buChar char="l"/>
              <a:defRPr/>
            </a:pPr>
            <a:r>
              <a:rPr lang="en-US" altLang="zh-CN" sz="2000" dirty="0">
                <a:solidFill>
                  <a:srgbClr val="000000">
                    <a:lumMod val="75000"/>
                    <a:lumOff val="25000"/>
                  </a:srgbClr>
                </a:solidFill>
                <a:latin typeface="Calibri" panose="020F0502020204030204" pitchFamily="34" charset="0"/>
                <a:cs typeface="Times New Roman" panose="02020603050405020304" pitchFamily="18" charset="0"/>
              </a:rPr>
              <a:t>AP</a:t>
            </a:r>
            <a:r>
              <a:rPr lang="zh-CN" altLang="en-US" sz="2000" dirty="0">
                <a:solidFill>
                  <a:srgbClr val="000000">
                    <a:lumMod val="75000"/>
                    <a:lumOff val="25000"/>
                  </a:srgbClr>
                </a:solidFill>
                <a:latin typeface="Calibri" panose="020F0502020204030204" pitchFamily="34" charset="0"/>
                <a:cs typeface="Times New Roman" panose="02020603050405020304" pitchFamily="18" charset="0"/>
              </a:rPr>
              <a:t>完成</a:t>
            </a:r>
            <a:r>
              <a:rPr lang="en-US" altLang="zh-CN" sz="2000" dirty="0">
                <a:latin typeface="Calibri" panose="020F0502020204030204" pitchFamily="34" charset="0"/>
                <a:cs typeface="Times New Roman" panose="02020603050405020304" pitchFamily="18" charset="0"/>
              </a:rPr>
              <a:t>EAPOL </a:t>
            </a:r>
            <a:r>
              <a:rPr lang="zh-CN" altLang="en-US" sz="2000" dirty="0">
                <a:solidFill>
                  <a:srgbClr val="000000">
                    <a:lumMod val="75000"/>
                    <a:lumOff val="25000"/>
                  </a:srgbClr>
                </a:solidFill>
                <a:latin typeface="Calibri" panose="020F0502020204030204" pitchFamily="34" charset="0"/>
                <a:cs typeface="Times New Roman" panose="02020603050405020304" pitchFamily="18" charset="0"/>
              </a:rPr>
              <a:t>和</a:t>
            </a:r>
            <a:r>
              <a:rPr lang="en-US" altLang="zh-CN" sz="2000" dirty="0">
                <a:solidFill>
                  <a:srgbClr val="000000">
                    <a:lumMod val="75000"/>
                    <a:lumOff val="25000"/>
                  </a:srgbClr>
                </a:solidFill>
                <a:latin typeface="Calibri" panose="020F0502020204030204" pitchFamily="34" charset="0"/>
                <a:cs typeface="Times New Roman" panose="02020603050405020304" pitchFamily="18" charset="0"/>
              </a:rPr>
              <a:t>Radius</a:t>
            </a:r>
            <a:r>
              <a:rPr lang="zh-CN" altLang="en-US" sz="2000" dirty="0">
                <a:solidFill>
                  <a:srgbClr val="000000">
                    <a:lumMod val="75000"/>
                    <a:lumOff val="25000"/>
                  </a:srgbClr>
                </a:solidFill>
                <a:latin typeface="Calibri" panose="020F0502020204030204" pitchFamily="34" charset="0"/>
                <a:cs typeface="Times New Roman" panose="02020603050405020304" pitchFamily="18" charset="0"/>
              </a:rPr>
              <a:t>协议转换</a:t>
            </a:r>
            <a:endParaRPr lang="en-US" altLang="zh-CN" sz="2000" dirty="0">
              <a:solidFill>
                <a:srgbClr val="000000">
                  <a:lumMod val="75000"/>
                  <a:lumOff val="25000"/>
                </a:srgbClr>
              </a:solidFill>
              <a:latin typeface="Calibri" panose="020F0502020204030204" pitchFamily="34" charset="0"/>
              <a:cs typeface="Times New Roman" panose="02020603050405020304" pitchFamily="18" charset="0"/>
            </a:endParaRPr>
          </a:p>
        </p:txBody>
      </p:sp>
      <p:sp>
        <p:nvSpPr>
          <p:cNvPr id="2" name="灯片编号占位符 1"/>
          <p:cNvSpPr>
            <a:spLocks noGrp="1"/>
          </p:cNvSpPr>
          <p:nvPr>
            <p:ph type="sldNum" sz="quarter" idx="12"/>
          </p:nvPr>
        </p:nvSpPr>
        <p:spPr/>
        <p:txBody>
          <a:bodyPr/>
          <a:lstStyle/>
          <a:p>
            <a:fld id="{375D5CAD-4EC6-465D-B358-F619C32EE4EF}" type="slidenum">
              <a:rPr lang="zh-CN" altLang="en-US" smtClean="0"/>
            </a:fld>
            <a:endParaRPr lang="zh-CN" alt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1"/>
          <a:stretch>
            <a:fillRect/>
          </a:stretch>
        </p:blipFill>
        <p:spPr>
          <a:xfrm>
            <a:off x="4597657" y="82446"/>
            <a:ext cx="4366461" cy="6172200"/>
          </a:xfrm>
          <a:prstGeom prst="rect">
            <a:avLst/>
          </a:prstGeom>
        </p:spPr>
      </p:pic>
      <p:sp>
        <p:nvSpPr>
          <p:cNvPr id="3" name="标题 1"/>
          <p:cNvSpPr txBox="1"/>
          <p:nvPr/>
        </p:nvSpPr>
        <p:spPr>
          <a:xfrm>
            <a:off x="262328" y="82446"/>
            <a:ext cx="4476063" cy="1450757"/>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altLang="zh-CN" sz="4000" dirty="0"/>
              <a:t>EAP-TLS</a:t>
            </a:r>
            <a:endParaRPr lang="zh-CN" altLang="en-US" sz="4000" dirty="0"/>
          </a:p>
        </p:txBody>
      </p:sp>
      <p:sp>
        <p:nvSpPr>
          <p:cNvPr id="4" name="Rectangle 2"/>
          <p:cNvSpPr>
            <a:spLocks noChangeArrowheads="1"/>
          </p:cNvSpPr>
          <p:nvPr/>
        </p:nvSpPr>
        <p:spPr bwMode="auto">
          <a:xfrm>
            <a:off x="3987383" y="82446"/>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 name="内容占位符 2"/>
          <p:cNvSpPr txBox="1"/>
          <p:nvPr/>
        </p:nvSpPr>
        <p:spPr>
          <a:xfrm>
            <a:off x="-129667" y="682051"/>
            <a:ext cx="4727324" cy="6175949"/>
          </a:xfrm>
          <a:prstGeom prst="rect">
            <a:avLst/>
          </a:prstGeom>
        </p:spPr>
        <p:txBody>
          <a:bodyP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17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800" kern="1200">
                <a:solidFill>
                  <a:schemeClr val="tx1">
                    <a:lumMod val="75000"/>
                    <a:lumOff val="25000"/>
                  </a:schemeClr>
                </a:solidFill>
                <a:latin typeface="+mn-lt"/>
                <a:ea typeface="+mn-ea"/>
                <a:cs typeface="+mn-cs"/>
              </a:defRPr>
            </a:lvl2pPr>
            <a:lvl3pPr marL="56705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3pPr>
            <a:lvl4pPr marL="74993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4pPr>
            <a:lvl5pPr marL="93281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5pPr>
            <a:lvl6pPr marL="109982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29984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49987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69989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a:lstStyle>
          <a:p>
            <a:pPr marL="201295" lvl="1" indent="0">
              <a:buNone/>
            </a:pPr>
            <a:r>
              <a:rPr lang="en-US" altLang="zh-CN" sz="1600" dirty="0">
                <a:latin typeface="+mj-lt"/>
              </a:rPr>
              <a:t>1.</a:t>
            </a:r>
            <a:r>
              <a:rPr lang="en-US" altLang="zh-CN" sz="1600" dirty="0"/>
              <a:t> </a:t>
            </a:r>
            <a:r>
              <a:rPr lang="en-US" altLang="zh-CN" sz="1600" dirty="0">
                <a:latin typeface="Calibri" panose="020F0502020204030204" pitchFamily="34" charset="0"/>
              </a:rPr>
              <a:t>Authenticator</a:t>
            </a:r>
            <a:r>
              <a:rPr lang="zh-CN" altLang="en-US" sz="1600" dirty="0">
                <a:latin typeface="Calibri" panose="020F0502020204030204" pitchFamily="34" charset="0"/>
              </a:rPr>
              <a:t>给</a:t>
            </a:r>
            <a:r>
              <a:rPr lang="en-US" altLang="zh-CN" sz="1600" dirty="0">
                <a:latin typeface="Calibri" panose="020F0502020204030204" pitchFamily="34" charset="0"/>
              </a:rPr>
              <a:t>Supplicant</a:t>
            </a:r>
            <a:r>
              <a:rPr lang="zh-CN" altLang="en-US" sz="1600" dirty="0">
                <a:latin typeface="Calibri" panose="020F0502020204030204" pitchFamily="34" charset="0"/>
              </a:rPr>
              <a:t>发送</a:t>
            </a:r>
            <a:r>
              <a:rPr lang="en-US" altLang="zh-CN" sz="1600" dirty="0">
                <a:latin typeface="Calibri" panose="020F0502020204030204" pitchFamily="34" charset="0"/>
              </a:rPr>
              <a:t>Identity</a:t>
            </a:r>
            <a:r>
              <a:rPr lang="zh-CN" altLang="en-US" sz="1600" dirty="0">
                <a:latin typeface="Calibri" panose="020F0502020204030204" pitchFamily="34" charset="0"/>
              </a:rPr>
              <a:t>报文，要求</a:t>
            </a:r>
            <a:r>
              <a:rPr lang="en-US" altLang="zh-CN" sz="1600" dirty="0">
                <a:latin typeface="Calibri" panose="020F0502020204030204" pitchFamily="34" charset="0"/>
              </a:rPr>
              <a:t>Supplicant</a:t>
            </a:r>
            <a:r>
              <a:rPr lang="zh-CN" altLang="en-US" sz="1600" dirty="0">
                <a:latin typeface="Calibri" panose="020F0502020204030204" pitchFamily="34" charset="0"/>
              </a:rPr>
              <a:t>提供身份标识；</a:t>
            </a:r>
            <a:endParaRPr lang="zh-CN" altLang="en-US" sz="1600" dirty="0">
              <a:latin typeface="Calibri" panose="020F0502020204030204" pitchFamily="34" charset="0"/>
            </a:endParaRPr>
          </a:p>
          <a:p>
            <a:pPr marL="201295" lvl="1" indent="0">
              <a:buNone/>
            </a:pPr>
            <a:r>
              <a:rPr lang="en-US" altLang="zh-CN" sz="1600" dirty="0">
                <a:latin typeface="Calibri" panose="020F0502020204030204" pitchFamily="34" charset="0"/>
              </a:rPr>
              <a:t>2. Supplicant</a:t>
            </a:r>
            <a:r>
              <a:rPr lang="zh-CN" altLang="en-US" sz="1600" dirty="0">
                <a:latin typeface="Calibri" panose="020F0502020204030204" pitchFamily="34" charset="0"/>
              </a:rPr>
              <a:t>给</a:t>
            </a:r>
            <a:r>
              <a:rPr lang="en-US" altLang="zh-CN" sz="1600" dirty="0">
                <a:latin typeface="Calibri" panose="020F0502020204030204" pitchFamily="34" charset="0"/>
              </a:rPr>
              <a:t>Authenticator</a:t>
            </a:r>
            <a:r>
              <a:rPr lang="zh-CN" altLang="en-US" sz="1600" dirty="0">
                <a:latin typeface="Calibri" panose="020F0502020204030204" pitchFamily="34" charset="0"/>
              </a:rPr>
              <a:t>回应</a:t>
            </a:r>
            <a:r>
              <a:rPr lang="en-US" altLang="zh-CN" sz="1600" dirty="0">
                <a:latin typeface="Calibri" panose="020F0502020204030204" pitchFamily="34" charset="0"/>
              </a:rPr>
              <a:t>Identity</a:t>
            </a:r>
            <a:r>
              <a:rPr lang="zh-CN" altLang="en-US" sz="1600" dirty="0">
                <a:latin typeface="Calibri" panose="020F0502020204030204" pitchFamily="34" charset="0"/>
              </a:rPr>
              <a:t>报文，内容是用户的身份标识，认证者将这个报文封装成</a:t>
            </a:r>
            <a:r>
              <a:rPr lang="en-US" altLang="zh-CN" sz="1600" dirty="0">
                <a:latin typeface="Calibri" panose="020F0502020204030204" pitchFamily="34" charset="0"/>
              </a:rPr>
              <a:t>Radius</a:t>
            </a:r>
            <a:r>
              <a:rPr lang="zh-CN" altLang="en-US" sz="1600" dirty="0">
                <a:latin typeface="Calibri" panose="020F0502020204030204" pitchFamily="34" charset="0"/>
              </a:rPr>
              <a:t>访问请求报文传给</a:t>
            </a:r>
            <a:r>
              <a:rPr lang="en-US" altLang="zh-CN" sz="1600" dirty="0">
                <a:latin typeface="Calibri" panose="020F0502020204030204" pitchFamily="34" charset="0"/>
              </a:rPr>
              <a:t>radius</a:t>
            </a:r>
            <a:r>
              <a:rPr lang="zh-CN" altLang="en-US" sz="1600" dirty="0">
                <a:latin typeface="Calibri" panose="020F0502020204030204" pitchFamily="34" charset="0"/>
              </a:rPr>
              <a:t>服务器；</a:t>
            </a:r>
            <a:endParaRPr lang="zh-CN" altLang="en-US" sz="1600" dirty="0">
              <a:latin typeface="Calibri" panose="020F0502020204030204" pitchFamily="34" charset="0"/>
            </a:endParaRPr>
          </a:p>
          <a:p>
            <a:pPr marL="201295" lvl="1" indent="0">
              <a:buNone/>
            </a:pPr>
            <a:r>
              <a:rPr lang="en-US" altLang="zh-CN" sz="1600" dirty="0">
                <a:latin typeface="Calibri" panose="020F0502020204030204" pitchFamily="34" charset="0"/>
              </a:rPr>
              <a:t>3. radius</a:t>
            </a:r>
            <a:r>
              <a:rPr lang="zh-CN" altLang="en-US" sz="1600" dirty="0">
                <a:latin typeface="Calibri" panose="020F0502020204030204" pitchFamily="34" charset="0"/>
              </a:rPr>
              <a:t>服务器给</a:t>
            </a:r>
            <a:r>
              <a:rPr lang="en-US" altLang="zh-CN" sz="1600" dirty="0">
                <a:latin typeface="Calibri" panose="020F0502020204030204" pitchFamily="34" charset="0"/>
              </a:rPr>
              <a:t>Authenticator</a:t>
            </a:r>
            <a:r>
              <a:rPr lang="zh-CN" altLang="en-US" sz="1600" dirty="0">
                <a:latin typeface="Calibri" panose="020F0502020204030204" pitchFamily="34" charset="0"/>
              </a:rPr>
              <a:t>发送</a:t>
            </a:r>
            <a:r>
              <a:rPr lang="en-US" altLang="zh-CN" sz="1600" dirty="0">
                <a:latin typeface="Calibri" panose="020F0502020204030204" pitchFamily="34" charset="0"/>
              </a:rPr>
              <a:t>Radius</a:t>
            </a:r>
            <a:r>
              <a:rPr lang="zh-CN" altLang="en-US" sz="1600" dirty="0">
                <a:latin typeface="Calibri" panose="020F0502020204030204" pitchFamily="34" charset="0"/>
              </a:rPr>
              <a:t>访问挑战报文，</a:t>
            </a:r>
            <a:r>
              <a:rPr lang="en-US" altLang="zh-CN" sz="1600" dirty="0">
                <a:latin typeface="Calibri" panose="020F0502020204030204" pitchFamily="34" charset="0"/>
              </a:rPr>
              <a:t> Authenticator</a:t>
            </a:r>
            <a:r>
              <a:rPr lang="zh-CN" altLang="en-US" sz="1600" dirty="0">
                <a:latin typeface="Calibri" panose="020F0502020204030204" pitchFamily="34" charset="0"/>
              </a:rPr>
              <a:t>在收到这个报文后，对报文进行解封装，将</a:t>
            </a:r>
            <a:r>
              <a:rPr lang="en-US" altLang="zh-CN" sz="1600" dirty="0">
                <a:latin typeface="Calibri" panose="020F0502020204030204" pitchFamily="34" charset="0"/>
              </a:rPr>
              <a:t>TLS-Start</a:t>
            </a:r>
            <a:r>
              <a:rPr lang="zh-CN" altLang="en-US" sz="1600" dirty="0">
                <a:latin typeface="Calibri" panose="020F0502020204030204" pitchFamily="34" charset="0"/>
              </a:rPr>
              <a:t>报文传给</a:t>
            </a:r>
            <a:r>
              <a:rPr lang="en-US" altLang="zh-CN" sz="1600" dirty="0">
                <a:latin typeface="Calibri" panose="020F0502020204030204" pitchFamily="34" charset="0"/>
              </a:rPr>
              <a:t>Supplicant</a:t>
            </a:r>
            <a:r>
              <a:rPr lang="zh-CN" altLang="en-US" sz="1600" dirty="0">
                <a:latin typeface="Calibri" panose="020F0502020204030204" pitchFamily="34" charset="0"/>
              </a:rPr>
              <a:t>；</a:t>
            </a:r>
            <a:endParaRPr lang="en-US" altLang="zh-CN" sz="1600" dirty="0">
              <a:latin typeface="Calibri" panose="020F0502020204030204" pitchFamily="34" charset="0"/>
            </a:endParaRPr>
          </a:p>
          <a:p>
            <a:pPr marL="201295" lvl="1" indent="0">
              <a:buNone/>
            </a:pPr>
            <a:r>
              <a:rPr lang="en-US" altLang="zh-CN" sz="1600" dirty="0">
                <a:latin typeface="Calibri" panose="020F0502020204030204" pitchFamily="34" charset="0"/>
              </a:rPr>
              <a:t>4. Supplicant</a:t>
            </a:r>
            <a:r>
              <a:rPr lang="zh-CN" altLang="en-US" sz="1600" dirty="0">
                <a:latin typeface="Calibri" panose="020F0502020204030204" pitchFamily="34" charset="0"/>
              </a:rPr>
              <a:t>发送</a:t>
            </a:r>
            <a:r>
              <a:rPr lang="en-US" altLang="zh-CN" sz="1600" dirty="0">
                <a:latin typeface="Calibri" panose="020F0502020204030204" pitchFamily="34" charset="0"/>
              </a:rPr>
              <a:t>TLS Client Hello</a:t>
            </a:r>
            <a:r>
              <a:rPr lang="zh-CN" altLang="en-US" sz="1600" dirty="0">
                <a:latin typeface="Calibri" panose="020F0502020204030204" pitchFamily="34" charset="0"/>
              </a:rPr>
              <a:t>报文给</a:t>
            </a:r>
            <a:r>
              <a:rPr lang="en-US" altLang="zh-CN" sz="1600" dirty="0">
                <a:latin typeface="Calibri" panose="020F0502020204030204" pitchFamily="34" charset="0"/>
              </a:rPr>
              <a:t>Authenticator </a:t>
            </a:r>
            <a:r>
              <a:rPr lang="zh-CN" altLang="en-US" sz="1600" dirty="0">
                <a:latin typeface="Calibri" panose="020F0502020204030204" pitchFamily="34" charset="0"/>
              </a:rPr>
              <a:t>，</a:t>
            </a:r>
            <a:r>
              <a:rPr lang="en-US" altLang="zh-CN" sz="1600" dirty="0">
                <a:latin typeface="Calibri" panose="020F0502020204030204" pitchFamily="34" charset="0"/>
              </a:rPr>
              <a:t>Client Hello</a:t>
            </a:r>
            <a:r>
              <a:rPr lang="zh-CN" altLang="en-US" sz="1600" dirty="0">
                <a:latin typeface="Calibri" panose="020F0502020204030204" pitchFamily="34" charset="0"/>
              </a:rPr>
              <a:t>报文中包括支持的</a:t>
            </a:r>
            <a:r>
              <a:rPr lang="en-US" altLang="zh-CN" sz="1600" dirty="0">
                <a:latin typeface="Calibri" panose="020F0502020204030204" pitchFamily="34" charset="0"/>
              </a:rPr>
              <a:t>TLS</a:t>
            </a:r>
            <a:r>
              <a:rPr lang="zh-CN" altLang="en-US" sz="1600" dirty="0">
                <a:latin typeface="Calibri" panose="020F0502020204030204" pitchFamily="34" charset="0"/>
              </a:rPr>
              <a:t>协议版本，支持的加密算法，</a:t>
            </a:r>
            <a:r>
              <a:rPr lang="en-US" altLang="zh-CN" sz="1600" dirty="0">
                <a:solidFill>
                  <a:srgbClr val="FF0000"/>
                </a:solidFill>
                <a:latin typeface="Calibri" panose="020F0502020204030204" pitchFamily="34" charset="0"/>
              </a:rPr>
              <a:t>client. random</a:t>
            </a:r>
            <a:r>
              <a:rPr lang="zh-CN" altLang="en-US" sz="1600" dirty="0">
                <a:latin typeface="Calibri" panose="020F0502020204030204" pitchFamily="34" charset="0"/>
              </a:rPr>
              <a:t>等，</a:t>
            </a:r>
            <a:r>
              <a:rPr lang="en-US" altLang="zh-CN" sz="1600" dirty="0">
                <a:latin typeface="Calibri" panose="020F0502020204030204" pitchFamily="34" charset="0"/>
              </a:rPr>
              <a:t> Authenticator</a:t>
            </a:r>
            <a:r>
              <a:rPr lang="zh-CN" altLang="en-US" sz="1600" dirty="0">
                <a:latin typeface="Calibri" panose="020F0502020204030204" pitchFamily="34" charset="0"/>
              </a:rPr>
              <a:t>收到后，将该报文封装到</a:t>
            </a:r>
            <a:r>
              <a:rPr lang="en-US" altLang="zh-CN" sz="1600" dirty="0">
                <a:latin typeface="Calibri" panose="020F0502020204030204" pitchFamily="34" charset="0"/>
              </a:rPr>
              <a:t>Access-Request</a:t>
            </a:r>
            <a:r>
              <a:rPr lang="zh-CN" altLang="en-US" sz="1600" dirty="0">
                <a:latin typeface="Calibri" panose="020F0502020204030204" pitchFamily="34" charset="0"/>
              </a:rPr>
              <a:t>中传给</a:t>
            </a:r>
            <a:r>
              <a:rPr lang="en-US" altLang="zh-CN" sz="1600" dirty="0">
                <a:latin typeface="Calibri" panose="020F0502020204030204" pitchFamily="34" charset="0"/>
              </a:rPr>
              <a:t>radius</a:t>
            </a:r>
            <a:r>
              <a:rPr lang="zh-CN" altLang="en-US" sz="1600" dirty="0">
                <a:latin typeface="Calibri" panose="020F0502020204030204" pitchFamily="34" charset="0"/>
              </a:rPr>
              <a:t>服务器；</a:t>
            </a:r>
            <a:endParaRPr lang="zh-CN" altLang="en-US" sz="1600" dirty="0">
              <a:latin typeface="Calibri" panose="020F0502020204030204" pitchFamily="34" charset="0"/>
            </a:endParaRPr>
          </a:p>
          <a:p>
            <a:pPr marL="201295" lvl="1" indent="0">
              <a:buNone/>
            </a:pPr>
            <a:r>
              <a:rPr lang="en-US" altLang="zh-CN" sz="1600" dirty="0">
                <a:latin typeface="Calibri" panose="020F0502020204030204" pitchFamily="34" charset="0"/>
              </a:rPr>
              <a:t>5. Authenticator</a:t>
            </a:r>
            <a:r>
              <a:rPr lang="zh-CN" altLang="en-US" sz="1600" dirty="0">
                <a:latin typeface="Calibri" panose="020F0502020204030204" pitchFamily="34" charset="0"/>
              </a:rPr>
              <a:t>在收到服务器发来的</a:t>
            </a:r>
            <a:r>
              <a:rPr lang="en-US" altLang="zh-CN" sz="1600" dirty="0">
                <a:latin typeface="Calibri" panose="020F0502020204030204" pitchFamily="34" charset="0"/>
              </a:rPr>
              <a:t>Radius</a:t>
            </a:r>
            <a:r>
              <a:rPr lang="zh-CN" altLang="en-US" sz="1600" dirty="0">
                <a:latin typeface="Calibri" panose="020F0502020204030204" pitchFamily="34" charset="0"/>
              </a:rPr>
              <a:t>访问质询报文后，将</a:t>
            </a:r>
            <a:r>
              <a:rPr lang="en-US" altLang="zh-CN" sz="1600" dirty="0">
                <a:latin typeface="Calibri" panose="020F0502020204030204" pitchFamily="34" charset="0"/>
              </a:rPr>
              <a:t>TLS Server Hello</a:t>
            </a:r>
            <a:r>
              <a:rPr lang="zh-CN" altLang="en-US" sz="1600" dirty="0">
                <a:latin typeface="Calibri" panose="020F0502020204030204" pitchFamily="34" charset="0"/>
              </a:rPr>
              <a:t>报文传给接入用户，这个报文中包括</a:t>
            </a:r>
            <a:r>
              <a:rPr lang="en-US" altLang="zh-CN" sz="1600" dirty="0" err="1">
                <a:latin typeface="Calibri" panose="020F0502020204030204" pitchFamily="34" charset="0"/>
              </a:rPr>
              <a:t>server_hello</a:t>
            </a:r>
            <a:r>
              <a:rPr lang="zh-CN" altLang="en-US" sz="1600" dirty="0">
                <a:latin typeface="Calibri" panose="020F0502020204030204" pitchFamily="34" charset="0"/>
              </a:rPr>
              <a:t>，</a:t>
            </a:r>
            <a:r>
              <a:rPr lang="en-US" altLang="zh-CN" sz="1600" dirty="0">
                <a:latin typeface="Calibri" panose="020F0502020204030204" pitchFamily="34" charset="0"/>
              </a:rPr>
              <a:t>certificate</a:t>
            </a:r>
            <a:r>
              <a:rPr lang="zh-CN" altLang="en-US" sz="1600" dirty="0">
                <a:latin typeface="Calibri" panose="020F0502020204030204" pitchFamily="34" charset="0"/>
              </a:rPr>
              <a:t>，</a:t>
            </a:r>
            <a:r>
              <a:rPr lang="en-US" altLang="zh-CN" sz="1600" dirty="0" err="1">
                <a:latin typeface="Calibri" panose="020F0502020204030204" pitchFamily="34" charset="0"/>
              </a:rPr>
              <a:t>server_key_exchange</a:t>
            </a:r>
            <a:r>
              <a:rPr lang="zh-CN" altLang="en-US" sz="1600" dirty="0">
                <a:latin typeface="Calibri" panose="020F0502020204030204" pitchFamily="34" charset="0"/>
              </a:rPr>
              <a:t>，</a:t>
            </a:r>
            <a:r>
              <a:rPr lang="en-US" altLang="zh-CN" sz="1600" dirty="0" err="1">
                <a:latin typeface="Calibri" panose="020F0502020204030204" pitchFamily="34" charset="0"/>
              </a:rPr>
              <a:t>certificate_request</a:t>
            </a:r>
            <a:r>
              <a:rPr lang="zh-CN" altLang="en-US" sz="1600" dirty="0">
                <a:latin typeface="Calibri" panose="020F0502020204030204" pitchFamily="34" charset="0"/>
              </a:rPr>
              <a:t>，</a:t>
            </a:r>
            <a:r>
              <a:rPr lang="en-US" altLang="zh-CN" sz="1600" dirty="0" err="1">
                <a:latin typeface="Calibri" panose="020F0502020204030204" pitchFamily="34" charset="0"/>
              </a:rPr>
              <a:t>server_hello_done</a:t>
            </a:r>
            <a:endParaRPr lang="en-US" altLang="zh-CN" sz="1600" dirty="0">
              <a:latin typeface="Calibri" panose="020F0502020204030204" pitchFamily="34" charset="0"/>
            </a:endParaRPr>
          </a:p>
          <a:p>
            <a:pPr lvl="2">
              <a:lnSpc>
                <a:spcPct val="100000"/>
              </a:lnSpc>
              <a:spcBef>
                <a:spcPts val="0"/>
              </a:spcBef>
              <a:spcAft>
                <a:spcPts val="0"/>
              </a:spcAft>
              <a:buFont typeface="Arial" panose="020B0604020202090204" pitchFamily="34" charset="0"/>
              <a:buChar char="•"/>
            </a:pPr>
            <a:r>
              <a:rPr lang="en-US" altLang="zh-CN" dirty="0" err="1">
                <a:latin typeface="Calibri" panose="020F0502020204030204" pitchFamily="34" charset="0"/>
              </a:rPr>
              <a:t>server_hello</a:t>
            </a:r>
            <a:r>
              <a:rPr lang="zh-CN" altLang="en-US" dirty="0">
                <a:latin typeface="Calibri" panose="020F0502020204030204" pitchFamily="34" charset="0"/>
              </a:rPr>
              <a:t>报文中包括确认使用的</a:t>
            </a:r>
            <a:r>
              <a:rPr lang="en-US" altLang="zh-CN" dirty="0">
                <a:latin typeface="Calibri" panose="020F0502020204030204" pitchFamily="34" charset="0"/>
              </a:rPr>
              <a:t>TLS</a:t>
            </a:r>
            <a:r>
              <a:rPr lang="zh-CN" altLang="en-US" dirty="0">
                <a:latin typeface="Calibri" panose="020F0502020204030204" pitchFamily="34" charset="0"/>
              </a:rPr>
              <a:t>协议版本，服务器生成的随机数（</a:t>
            </a:r>
            <a:r>
              <a:rPr lang="en-US" altLang="zh-CN" dirty="0">
                <a:solidFill>
                  <a:srgbClr val="FF0000"/>
                </a:solidFill>
                <a:latin typeface="Calibri" panose="020F0502020204030204" pitchFamily="34" charset="0"/>
              </a:rPr>
              <a:t>server. random</a:t>
            </a:r>
            <a:r>
              <a:rPr lang="zh-CN" altLang="en-US" dirty="0">
                <a:latin typeface="Calibri" panose="020F0502020204030204" pitchFamily="34" charset="0"/>
              </a:rPr>
              <a:t>），</a:t>
            </a:r>
            <a:r>
              <a:rPr lang="en-US" altLang="zh-CN" dirty="0">
                <a:latin typeface="Calibri" panose="020F0502020204030204" pitchFamily="34" charset="0"/>
              </a:rPr>
              <a:t>session ID</a:t>
            </a:r>
            <a:r>
              <a:rPr lang="zh-CN" altLang="en-US" dirty="0">
                <a:latin typeface="Calibri" panose="020F0502020204030204" pitchFamily="34" charset="0"/>
              </a:rPr>
              <a:t>，确认使用的加密算法等</a:t>
            </a:r>
            <a:endParaRPr lang="en-US" altLang="zh-CN" dirty="0">
              <a:latin typeface="Calibri" panose="020F0502020204030204" pitchFamily="34" charset="0"/>
            </a:endParaRPr>
          </a:p>
          <a:p>
            <a:pPr lvl="2">
              <a:lnSpc>
                <a:spcPct val="100000"/>
              </a:lnSpc>
              <a:spcBef>
                <a:spcPts val="0"/>
              </a:spcBef>
              <a:spcAft>
                <a:spcPts val="0"/>
              </a:spcAft>
              <a:buFont typeface="Arial" panose="020B0604020202090204" pitchFamily="34" charset="0"/>
              <a:buChar char="•"/>
            </a:pPr>
            <a:r>
              <a:rPr lang="en-US" altLang="zh-CN" dirty="0">
                <a:latin typeface="Calibri" panose="020F0502020204030204" pitchFamily="34" charset="0"/>
              </a:rPr>
              <a:t>certificate</a:t>
            </a:r>
            <a:r>
              <a:rPr lang="zh-CN" altLang="en-US" dirty="0">
                <a:latin typeface="Calibri" panose="020F0502020204030204" pitchFamily="34" charset="0"/>
              </a:rPr>
              <a:t>代表的是服务器证书</a:t>
            </a:r>
            <a:endParaRPr lang="en-US" altLang="zh-CN" dirty="0">
              <a:latin typeface="Calibri" panose="020F0502020204030204" pitchFamily="34" charset="0"/>
            </a:endParaRPr>
          </a:p>
          <a:p>
            <a:pPr lvl="2">
              <a:lnSpc>
                <a:spcPct val="100000"/>
              </a:lnSpc>
              <a:spcBef>
                <a:spcPts val="0"/>
              </a:spcBef>
              <a:spcAft>
                <a:spcPts val="0"/>
              </a:spcAft>
              <a:buFont typeface="Arial" panose="020B0604020202090204" pitchFamily="34" charset="0"/>
              <a:buChar char="•"/>
            </a:pPr>
            <a:r>
              <a:rPr lang="en-US" altLang="zh-CN" dirty="0" err="1">
                <a:latin typeface="Calibri" panose="020F0502020204030204" pitchFamily="34" charset="0"/>
              </a:rPr>
              <a:t>certificate_request</a:t>
            </a:r>
            <a:r>
              <a:rPr lang="zh-CN" altLang="en-US" dirty="0">
                <a:latin typeface="Calibri" panose="020F0502020204030204" pitchFamily="34" charset="0"/>
              </a:rPr>
              <a:t>代表请求客户端提供证书</a:t>
            </a:r>
            <a:r>
              <a:rPr lang="en-US" altLang="zh-CN" dirty="0" err="1">
                <a:latin typeface="Calibri" panose="020F0502020204030204" pitchFamily="34" charset="0"/>
              </a:rPr>
              <a:t>server_hello_done</a:t>
            </a:r>
            <a:r>
              <a:rPr lang="zh-CN" altLang="en-US" dirty="0">
                <a:latin typeface="Calibri" panose="020F0502020204030204" pitchFamily="34" charset="0"/>
              </a:rPr>
              <a:t>代表整个</a:t>
            </a:r>
            <a:r>
              <a:rPr lang="en-US" altLang="zh-CN" dirty="0">
                <a:latin typeface="Calibri" panose="020F0502020204030204" pitchFamily="34" charset="0"/>
              </a:rPr>
              <a:t>server hello</a:t>
            </a:r>
            <a:r>
              <a:rPr lang="zh-CN" altLang="en-US" dirty="0">
                <a:latin typeface="Calibri" panose="020F0502020204030204" pitchFamily="34" charset="0"/>
              </a:rPr>
              <a:t>过程的结束</a:t>
            </a:r>
            <a:endParaRPr lang="en-US" altLang="zh-CN" dirty="0">
              <a:latin typeface="Calibri" panose="020F0502020204030204" pitchFamily="34" charset="0"/>
            </a:endParaRPr>
          </a:p>
        </p:txBody>
      </p:sp>
      <p:sp>
        <p:nvSpPr>
          <p:cNvPr id="2" name="文本框 1"/>
          <p:cNvSpPr txBox="1"/>
          <p:nvPr/>
        </p:nvSpPr>
        <p:spPr>
          <a:xfrm>
            <a:off x="5527802" y="727015"/>
            <a:ext cx="577121" cy="369332"/>
          </a:xfrm>
          <a:prstGeom prst="rect">
            <a:avLst/>
          </a:prstGeom>
          <a:noFill/>
        </p:spPr>
        <p:txBody>
          <a:bodyPr wrap="square" rtlCol="0">
            <a:spAutoFit/>
          </a:bodyPr>
          <a:lstStyle/>
          <a:p>
            <a:r>
              <a:rPr lang="en-US" altLang="zh-CN" dirty="0">
                <a:solidFill>
                  <a:srgbClr val="FF0000"/>
                </a:solidFill>
              </a:rPr>
              <a:t>1</a:t>
            </a:r>
            <a:endParaRPr lang="zh-CN" altLang="en-US" dirty="0">
              <a:solidFill>
                <a:srgbClr val="FF0000"/>
              </a:solidFill>
            </a:endParaRPr>
          </a:p>
        </p:txBody>
      </p:sp>
      <p:sp>
        <p:nvSpPr>
          <p:cNvPr id="8" name="文本框 7"/>
          <p:cNvSpPr txBox="1"/>
          <p:nvPr/>
        </p:nvSpPr>
        <p:spPr>
          <a:xfrm>
            <a:off x="6584430" y="1029325"/>
            <a:ext cx="577121" cy="369332"/>
          </a:xfrm>
          <a:prstGeom prst="rect">
            <a:avLst/>
          </a:prstGeom>
          <a:noFill/>
        </p:spPr>
        <p:txBody>
          <a:bodyPr wrap="square" rtlCol="0">
            <a:spAutoFit/>
          </a:bodyPr>
          <a:lstStyle/>
          <a:p>
            <a:r>
              <a:rPr lang="en-US" altLang="zh-CN" dirty="0">
                <a:solidFill>
                  <a:srgbClr val="FF0000"/>
                </a:solidFill>
              </a:rPr>
              <a:t>2</a:t>
            </a:r>
            <a:endParaRPr lang="zh-CN" altLang="en-US" dirty="0">
              <a:solidFill>
                <a:srgbClr val="FF0000"/>
              </a:solidFill>
            </a:endParaRPr>
          </a:p>
        </p:txBody>
      </p:sp>
      <p:sp>
        <p:nvSpPr>
          <p:cNvPr id="9" name="文本框 8"/>
          <p:cNvSpPr txBox="1"/>
          <p:nvPr/>
        </p:nvSpPr>
        <p:spPr>
          <a:xfrm>
            <a:off x="6246995" y="1533203"/>
            <a:ext cx="577121" cy="369332"/>
          </a:xfrm>
          <a:prstGeom prst="rect">
            <a:avLst/>
          </a:prstGeom>
          <a:noFill/>
        </p:spPr>
        <p:txBody>
          <a:bodyPr wrap="square" rtlCol="0">
            <a:spAutoFit/>
          </a:bodyPr>
          <a:lstStyle/>
          <a:p>
            <a:r>
              <a:rPr lang="en-US" altLang="zh-CN" dirty="0">
                <a:solidFill>
                  <a:srgbClr val="FF0000"/>
                </a:solidFill>
              </a:rPr>
              <a:t>3</a:t>
            </a:r>
            <a:endParaRPr lang="zh-CN" altLang="en-US" dirty="0">
              <a:solidFill>
                <a:srgbClr val="FF0000"/>
              </a:solidFill>
            </a:endParaRPr>
          </a:p>
        </p:txBody>
      </p:sp>
      <p:sp>
        <p:nvSpPr>
          <p:cNvPr id="10" name="文本框 9"/>
          <p:cNvSpPr txBox="1"/>
          <p:nvPr/>
        </p:nvSpPr>
        <p:spPr>
          <a:xfrm>
            <a:off x="6360248" y="2014713"/>
            <a:ext cx="577121" cy="369332"/>
          </a:xfrm>
          <a:prstGeom prst="rect">
            <a:avLst/>
          </a:prstGeom>
          <a:noFill/>
        </p:spPr>
        <p:txBody>
          <a:bodyPr wrap="square" rtlCol="0">
            <a:spAutoFit/>
          </a:bodyPr>
          <a:lstStyle/>
          <a:p>
            <a:r>
              <a:rPr lang="en-US" altLang="zh-CN" dirty="0">
                <a:solidFill>
                  <a:srgbClr val="FF0000"/>
                </a:solidFill>
              </a:rPr>
              <a:t>4</a:t>
            </a:r>
            <a:endParaRPr lang="zh-CN" altLang="en-US" dirty="0">
              <a:solidFill>
                <a:srgbClr val="FF0000"/>
              </a:solidFill>
            </a:endParaRPr>
          </a:p>
        </p:txBody>
      </p:sp>
      <p:sp>
        <p:nvSpPr>
          <p:cNvPr id="11" name="文本框 10"/>
          <p:cNvSpPr txBox="1"/>
          <p:nvPr/>
        </p:nvSpPr>
        <p:spPr>
          <a:xfrm>
            <a:off x="6371491" y="2548359"/>
            <a:ext cx="577121" cy="369332"/>
          </a:xfrm>
          <a:prstGeom prst="rect">
            <a:avLst/>
          </a:prstGeom>
          <a:noFill/>
        </p:spPr>
        <p:txBody>
          <a:bodyPr wrap="square" rtlCol="0">
            <a:spAutoFit/>
          </a:bodyPr>
          <a:lstStyle/>
          <a:p>
            <a:r>
              <a:rPr lang="en-US" altLang="zh-CN" dirty="0">
                <a:solidFill>
                  <a:srgbClr val="FF0000"/>
                </a:solidFill>
              </a:rPr>
              <a:t>5</a:t>
            </a:r>
            <a:endParaRPr lang="zh-CN" altLang="en-US" dirty="0">
              <a:solidFill>
                <a:srgbClr val="FF0000"/>
              </a:solidFill>
            </a:endParaRPr>
          </a:p>
        </p:txBody>
      </p:sp>
      <p:sp>
        <p:nvSpPr>
          <p:cNvPr id="12" name="文本框 11"/>
          <p:cNvSpPr txBox="1"/>
          <p:nvPr/>
        </p:nvSpPr>
        <p:spPr>
          <a:xfrm>
            <a:off x="4347899" y="731777"/>
            <a:ext cx="1660162" cy="261610"/>
          </a:xfrm>
          <a:prstGeom prst="rect">
            <a:avLst/>
          </a:prstGeom>
          <a:noFill/>
        </p:spPr>
        <p:txBody>
          <a:bodyPr wrap="square" rtlCol="0">
            <a:spAutoFit/>
          </a:bodyPr>
          <a:lstStyle/>
          <a:p>
            <a:r>
              <a:rPr lang="en-US" altLang="zh-CN" sz="1100" b="1" dirty="0"/>
              <a:t>Supplicant(STA)</a:t>
            </a:r>
            <a:endParaRPr lang="zh-CN" altLang="en-US" sz="1100" b="1" dirty="0"/>
          </a:p>
        </p:txBody>
      </p:sp>
      <p:sp>
        <p:nvSpPr>
          <p:cNvPr id="13" name="文本框 12"/>
          <p:cNvSpPr txBox="1"/>
          <p:nvPr/>
        </p:nvSpPr>
        <p:spPr>
          <a:xfrm>
            <a:off x="6223170" y="727015"/>
            <a:ext cx="1660162" cy="261610"/>
          </a:xfrm>
          <a:prstGeom prst="rect">
            <a:avLst/>
          </a:prstGeom>
          <a:noFill/>
        </p:spPr>
        <p:txBody>
          <a:bodyPr wrap="square" rtlCol="0">
            <a:spAutoFit/>
          </a:bodyPr>
          <a:lstStyle/>
          <a:p>
            <a:r>
              <a:rPr lang="en-US" altLang="zh-CN" sz="1100" b="1" dirty="0"/>
              <a:t>Authenticator(AP)</a:t>
            </a:r>
            <a:endParaRPr lang="zh-CN" altLang="en-US" sz="1100" b="1" dirty="0"/>
          </a:p>
        </p:txBody>
      </p:sp>
      <p:sp>
        <p:nvSpPr>
          <p:cNvPr id="14" name="文本框 13"/>
          <p:cNvSpPr txBox="1"/>
          <p:nvPr/>
        </p:nvSpPr>
        <p:spPr>
          <a:xfrm>
            <a:off x="8069209" y="779089"/>
            <a:ext cx="1314634" cy="261610"/>
          </a:xfrm>
          <a:prstGeom prst="rect">
            <a:avLst/>
          </a:prstGeom>
          <a:noFill/>
        </p:spPr>
        <p:txBody>
          <a:bodyPr wrap="square" rtlCol="0">
            <a:spAutoFit/>
          </a:bodyPr>
          <a:lstStyle/>
          <a:p>
            <a:pPr algn="ctr"/>
            <a:r>
              <a:rPr lang="en-US" altLang="zh-CN" sz="1100" b="1" dirty="0"/>
              <a:t>Radius Server</a:t>
            </a:r>
            <a:endParaRPr lang="zh-CN" altLang="en-US" sz="1100" b="1" dirty="0"/>
          </a:p>
        </p:txBody>
      </p:sp>
      <p:sp>
        <p:nvSpPr>
          <p:cNvPr id="5" name="灯片编号占位符 4"/>
          <p:cNvSpPr>
            <a:spLocks noGrp="1"/>
          </p:cNvSpPr>
          <p:nvPr>
            <p:ph type="sldNum" sz="quarter" idx="12"/>
          </p:nvPr>
        </p:nvSpPr>
        <p:spPr/>
        <p:txBody>
          <a:bodyPr/>
          <a:lstStyle/>
          <a:p>
            <a:fld id="{375D5CAD-4EC6-465D-B358-F619C32EE4EF}" type="slidenum">
              <a:rPr lang="zh-CN" altLang="en-US" smtClean="0"/>
            </a:fld>
            <a:endParaRPr lang="zh-CN" alt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p:cNvPicPr>
            <a:picLocks noChangeAspect="1"/>
          </p:cNvPicPr>
          <p:nvPr/>
        </p:nvPicPr>
        <p:blipFill>
          <a:blip r:embed="rId1"/>
          <a:stretch>
            <a:fillRect/>
          </a:stretch>
        </p:blipFill>
        <p:spPr>
          <a:xfrm>
            <a:off x="4597657" y="82446"/>
            <a:ext cx="4366461" cy="6172200"/>
          </a:xfrm>
          <a:prstGeom prst="rect">
            <a:avLst/>
          </a:prstGeom>
        </p:spPr>
      </p:pic>
      <p:sp>
        <p:nvSpPr>
          <p:cNvPr id="3" name="标题 1"/>
          <p:cNvSpPr txBox="1"/>
          <p:nvPr/>
        </p:nvSpPr>
        <p:spPr>
          <a:xfrm>
            <a:off x="262328" y="82446"/>
            <a:ext cx="4476063" cy="1450757"/>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altLang="zh-CN" sz="4000" dirty="0"/>
              <a:t>EAP-TLS</a:t>
            </a:r>
            <a:endParaRPr lang="zh-CN" altLang="en-US" sz="4000" dirty="0"/>
          </a:p>
        </p:txBody>
      </p:sp>
      <p:sp>
        <p:nvSpPr>
          <p:cNvPr id="4" name="Rectangle 2"/>
          <p:cNvSpPr>
            <a:spLocks noChangeArrowheads="1"/>
          </p:cNvSpPr>
          <p:nvPr/>
        </p:nvSpPr>
        <p:spPr bwMode="auto">
          <a:xfrm>
            <a:off x="3987383" y="82446"/>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 name="内容占位符 2"/>
          <p:cNvSpPr txBox="1"/>
          <p:nvPr/>
        </p:nvSpPr>
        <p:spPr>
          <a:xfrm>
            <a:off x="-183051" y="634560"/>
            <a:ext cx="4868058" cy="5936106"/>
          </a:xfrm>
          <a:prstGeom prst="rect">
            <a:avLst/>
          </a:prstGeom>
        </p:spPr>
        <p:txBody>
          <a:bodyP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17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800" kern="1200">
                <a:solidFill>
                  <a:schemeClr val="tx1">
                    <a:lumMod val="75000"/>
                    <a:lumOff val="25000"/>
                  </a:schemeClr>
                </a:solidFill>
                <a:latin typeface="+mn-lt"/>
                <a:ea typeface="+mn-ea"/>
                <a:cs typeface="+mn-cs"/>
              </a:defRPr>
            </a:lvl2pPr>
            <a:lvl3pPr marL="56705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3pPr>
            <a:lvl4pPr marL="74993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4pPr>
            <a:lvl5pPr marL="93281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5pPr>
            <a:lvl6pPr marL="109982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29984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49987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69989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a:lstStyle>
          <a:p>
            <a:pPr marL="201295" lvl="1" indent="0">
              <a:buNone/>
            </a:pPr>
            <a:r>
              <a:rPr lang="en-US" altLang="zh-CN" sz="1600" dirty="0"/>
              <a:t> 6. Supplicant</a:t>
            </a:r>
            <a:r>
              <a:rPr lang="zh-CN" altLang="en-US" sz="1600" dirty="0"/>
              <a:t>给</a:t>
            </a:r>
            <a:r>
              <a:rPr lang="en-US" altLang="zh-CN" sz="1600" dirty="0"/>
              <a:t>Authenticator</a:t>
            </a:r>
            <a:r>
              <a:rPr lang="zh-CN" altLang="en-US" sz="1600" dirty="0"/>
              <a:t>发送</a:t>
            </a:r>
            <a:r>
              <a:rPr lang="en-US" altLang="zh-CN" sz="1600" dirty="0"/>
              <a:t>TLS change cipher spec</a:t>
            </a:r>
            <a:r>
              <a:rPr lang="zh-CN" altLang="en-US" sz="1600" dirty="0"/>
              <a:t>报文，报文将被</a:t>
            </a:r>
            <a:r>
              <a:rPr lang="en-US" altLang="zh-CN" sz="1600" dirty="0"/>
              <a:t>Authenticator</a:t>
            </a:r>
            <a:r>
              <a:rPr lang="zh-CN" altLang="en-US" sz="1600" dirty="0"/>
              <a:t>封装成</a:t>
            </a:r>
            <a:r>
              <a:rPr lang="en-US" altLang="zh-CN" sz="1600" dirty="0"/>
              <a:t>Access-Request</a:t>
            </a:r>
            <a:r>
              <a:rPr lang="zh-CN" altLang="en-US" sz="1600" dirty="0"/>
              <a:t>报文传给服务器，</a:t>
            </a:r>
            <a:r>
              <a:rPr lang="en-US" altLang="zh-CN" sz="1600" dirty="0"/>
              <a:t>change cipher spec</a:t>
            </a:r>
            <a:r>
              <a:rPr lang="zh-CN" altLang="en-US" sz="1600" dirty="0"/>
              <a:t>报文主要包括以下内容</a:t>
            </a:r>
            <a:endParaRPr lang="en-US" altLang="zh-CN" sz="1600" dirty="0"/>
          </a:p>
          <a:p>
            <a:pPr lvl="2">
              <a:spcBef>
                <a:spcPts val="0"/>
              </a:spcBef>
              <a:spcAft>
                <a:spcPts val="0"/>
              </a:spcAft>
              <a:buFont typeface="Arial" panose="020B0604020202090204" pitchFamily="34" charset="0"/>
              <a:buChar char="•"/>
            </a:pPr>
            <a:r>
              <a:rPr lang="en-US" altLang="zh-CN" dirty="0"/>
              <a:t>certificate</a:t>
            </a:r>
            <a:r>
              <a:rPr lang="zh-CN" altLang="en-US" dirty="0"/>
              <a:t>指的是客户端证书</a:t>
            </a:r>
            <a:endParaRPr lang="en-US" altLang="zh-CN" dirty="0"/>
          </a:p>
          <a:p>
            <a:pPr lvl="2">
              <a:spcBef>
                <a:spcPts val="0"/>
              </a:spcBef>
              <a:spcAft>
                <a:spcPts val="0"/>
              </a:spcAft>
              <a:buFont typeface="Arial" panose="020B0604020202090204" pitchFamily="34" charset="0"/>
              <a:buChar char="•"/>
            </a:pPr>
            <a:r>
              <a:rPr lang="en-US" altLang="zh-CN" dirty="0" err="1"/>
              <a:t>client_key_exchange</a:t>
            </a:r>
            <a:r>
              <a:rPr lang="zh-CN" altLang="en-US" dirty="0"/>
              <a:t>包含</a:t>
            </a:r>
            <a:r>
              <a:rPr lang="en-US" altLang="zh-CN" dirty="0">
                <a:solidFill>
                  <a:srgbClr val="FF0000"/>
                </a:solidFill>
              </a:rPr>
              <a:t>pre-master secret</a:t>
            </a:r>
            <a:endParaRPr lang="en-US" altLang="zh-CN" dirty="0">
              <a:solidFill>
                <a:srgbClr val="FF0000"/>
              </a:solidFill>
            </a:endParaRPr>
          </a:p>
          <a:p>
            <a:pPr lvl="2">
              <a:spcBef>
                <a:spcPts val="0"/>
              </a:spcBef>
              <a:spcAft>
                <a:spcPts val="0"/>
              </a:spcAft>
              <a:buFont typeface="Arial" panose="020B0604020202090204" pitchFamily="34" charset="0"/>
              <a:buChar char="•"/>
            </a:pPr>
            <a:r>
              <a:rPr lang="en-US" altLang="zh-CN" dirty="0" err="1"/>
              <a:t>change_cipher_spec</a:t>
            </a:r>
            <a:r>
              <a:rPr lang="zh-CN" altLang="en-US" dirty="0"/>
              <a:t>通知服务器开始使用加密方式发送报文，使用</a:t>
            </a:r>
            <a:r>
              <a:rPr lang="en-US" altLang="zh-CN" dirty="0"/>
              <a:t>client random, server random, pre-master secret</a:t>
            </a:r>
            <a:r>
              <a:rPr lang="zh-CN" altLang="en-US" dirty="0"/>
              <a:t>，计算出</a:t>
            </a:r>
            <a:r>
              <a:rPr lang="en-US" altLang="zh-CN" dirty="0"/>
              <a:t>64</a:t>
            </a:r>
            <a:r>
              <a:rPr lang="zh-CN" altLang="en-US" dirty="0"/>
              <a:t>字节的</a:t>
            </a:r>
            <a:r>
              <a:rPr lang="en-US" altLang="zh-CN" dirty="0"/>
              <a:t>master secret(</a:t>
            </a:r>
            <a:r>
              <a:rPr lang="en-US" altLang="zh-CN" dirty="0">
                <a:solidFill>
                  <a:srgbClr val="FF0000"/>
                </a:solidFill>
              </a:rPr>
              <a:t>MSK</a:t>
            </a:r>
            <a:r>
              <a:rPr lang="en-US" altLang="zh-CN" dirty="0"/>
              <a:t>)</a:t>
            </a:r>
            <a:endParaRPr lang="en-US" altLang="zh-CN" dirty="0"/>
          </a:p>
          <a:p>
            <a:pPr lvl="3">
              <a:spcBef>
                <a:spcPts val="0"/>
              </a:spcBef>
              <a:spcAft>
                <a:spcPts val="0"/>
              </a:spcAft>
              <a:buFont typeface="Arial" panose="020B0604020202090204" pitchFamily="34" charset="0"/>
              <a:buChar char="•"/>
            </a:pPr>
            <a:r>
              <a:rPr lang="en-US" altLang="zh-CN" dirty="0" err="1"/>
              <a:t>master_secret</a:t>
            </a:r>
            <a:r>
              <a:rPr lang="en-US" altLang="zh-CN" dirty="0"/>
              <a:t> = TLS-PRF-48(</a:t>
            </a:r>
            <a:r>
              <a:rPr lang="en-US" altLang="zh-CN" dirty="0" err="1"/>
              <a:t>pre_master_secret</a:t>
            </a:r>
            <a:r>
              <a:rPr lang="en-US" altLang="zh-CN" dirty="0"/>
              <a:t>, "master secret", </a:t>
            </a:r>
            <a:r>
              <a:rPr lang="en-US" altLang="zh-CN" dirty="0" err="1"/>
              <a:t>client.random</a:t>
            </a:r>
            <a:r>
              <a:rPr lang="en-US" altLang="zh-CN" dirty="0"/>
              <a:t> || </a:t>
            </a:r>
            <a:r>
              <a:rPr lang="en-US" altLang="zh-CN" dirty="0" err="1"/>
              <a:t>server.random</a:t>
            </a:r>
            <a:r>
              <a:rPr lang="en-US" altLang="zh-CN" dirty="0"/>
              <a:t>)</a:t>
            </a:r>
            <a:endParaRPr lang="en-US" altLang="zh-CN" dirty="0"/>
          </a:p>
          <a:p>
            <a:pPr lvl="3">
              <a:lnSpc>
                <a:spcPct val="100000"/>
              </a:lnSpc>
              <a:spcBef>
                <a:spcPts val="0"/>
              </a:spcBef>
              <a:spcAft>
                <a:spcPts val="0"/>
              </a:spcAft>
              <a:buFont typeface="Arial" panose="020B0604020202090204" pitchFamily="34" charset="0"/>
              <a:buChar char="•"/>
            </a:pPr>
            <a:r>
              <a:rPr lang="en-US" altLang="zh-CN" dirty="0" err="1"/>
              <a:t>Key_Material</a:t>
            </a:r>
            <a:r>
              <a:rPr lang="en-US" altLang="zh-CN" dirty="0"/>
              <a:t> = TLS-PRF-128(</a:t>
            </a:r>
            <a:r>
              <a:rPr lang="en-US" altLang="zh-CN" dirty="0" err="1"/>
              <a:t>master_secret</a:t>
            </a:r>
            <a:r>
              <a:rPr lang="en-US" altLang="zh-CN" dirty="0"/>
              <a:t>, "client EAP encryption",</a:t>
            </a:r>
            <a:r>
              <a:rPr lang="en-US" altLang="zh-CN" dirty="0" err="1"/>
              <a:t>client.random</a:t>
            </a:r>
            <a:r>
              <a:rPr lang="en-US" altLang="zh-CN" dirty="0"/>
              <a:t> || </a:t>
            </a:r>
            <a:r>
              <a:rPr lang="en-US" altLang="zh-CN" dirty="0" err="1"/>
              <a:t>server.random</a:t>
            </a:r>
            <a:r>
              <a:rPr lang="en-US" altLang="zh-CN" dirty="0"/>
              <a:t>)</a:t>
            </a:r>
            <a:endParaRPr lang="en-US" altLang="zh-CN" dirty="0"/>
          </a:p>
          <a:p>
            <a:pPr lvl="3">
              <a:lnSpc>
                <a:spcPct val="100000"/>
              </a:lnSpc>
              <a:spcBef>
                <a:spcPts val="0"/>
              </a:spcBef>
              <a:spcAft>
                <a:spcPts val="0"/>
              </a:spcAft>
              <a:buFont typeface="Arial" panose="020B0604020202090204" pitchFamily="34" charset="0"/>
              <a:buChar char="•"/>
            </a:pPr>
            <a:r>
              <a:rPr lang="en-US" altLang="zh-CN" dirty="0"/>
              <a:t>MSK=</a:t>
            </a:r>
            <a:r>
              <a:rPr lang="en-US" altLang="zh-CN" dirty="0" err="1"/>
              <a:t>Key_Material</a:t>
            </a:r>
            <a:r>
              <a:rPr lang="en-US" altLang="zh-CN" dirty="0"/>
              <a:t>(0,63)</a:t>
            </a:r>
            <a:endParaRPr lang="en-US" altLang="zh-CN" dirty="0"/>
          </a:p>
          <a:p>
            <a:pPr marL="201295" lvl="1" indent="0">
              <a:buNone/>
            </a:pPr>
            <a:r>
              <a:rPr lang="en-US" altLang="zh-CN" sz="1600" dirty="0"/>
              <a:t>7.Radius</a:t>
            </a:r>
            <a:r>
              <a:rPr lang="zh-CN" altLang="en-US" sz="1600" dirty="0"/>
              <a:t>服务器给</a:t>
            </a:r>
            <a:r>
              <a:rPr lang="en-US" altLang="zh-CN" sz="1600" dirty="0"/>
              <a:t>Authenticator</a:t>
            </a:r>
            <a:r>
              <a:rPr lang="zh-CN" altLang="en-US" sz="1600" dirty="0"/>
              <a:t>发送</a:t>
            </a:r>
            <a:r>
              <a:rPr lang="en-US" altLang="zh-CN" sz="1600" dirty="0"/>
              <a:t>Access-Challenge</a:t>
            </a:r>
            <a:r>
              <a:rPr lang="zh-CN" altLang="en-US" sz="1600" dirty="0"/>
              <a:t>报文，</a:t>
            </a:r>
            <a:r>
              <a:rPr lang="en-US" altLang="zh-CN" sz="1600" dirty="0"/>
              <a:t> Supplicant</a:t>
            </a:r>
            <a:r>
              <a:rPr lang="zh-CN" altLang="en-US" sz="1600" dirty="0"/>
              <a:t>收到</a:t>
            </a:r>
            <a:r>
              <a:rPr lang="en-US" altLang="zh-CN" sz="1600" dirty="0"/>
              <a:t>TLS change cipher spec</a:t>
            </a:r>
            <a:r>
              <a:rPr lang="zh-CN" altLang="en-US" sz="1600" dirty="0"/>
              <a:t>报文，握手结束；</a:t>
            </a:r>
            <a:endParaRPr lang="zh-CN" altLang="en-US" sz="1600" dirty="0"/>
          </a:p>
          <a:p>
            <a:pPr marL="201295" lvl="1" indent="0">
              <a:buNone/>
            </a:pPr>
            <a:r>
              <a:rPr lang="en-US" altLang="zh-CN" sz="1600" dirty="0"/>
              <a:t>8. Authenticator</a:t>
            </a:r>
            <a:r>
              <a:rPr lang="zh-CN" altLang="en-US" sz="1600" dirty="0"/>
              <a:t>在收到</a:t>
            </a:r>
            <a:r>
              <a:rPr lang="en-US" altLang="zh-CN" sz="1600" dirty="0"/>
              <a:t>Supplicant</a:t>
            </a:r>
            <a:r>
              <a:rPr lang="zh-CN" altLang="en-US" sz="1600" dirty="0"/>
              <a:t>发送的</a:t>
            </a:r>
            <a:r>
              <a:rPr lang="en-US" altLang="zh-CN" sz="1600" dirty="0"/>
              <a:t>EAP-TLS</a:t>
            </a:r>
            <a:r>
              <a:rPr lang="zh-CN" altLang="en-US" sz="1600" dirty="0"/>
              <a:t>报文后，将这个报文封装成</a:t>
            </a:r>
            <a:r>
              <a:rPr lang="en-US" altLang="zh-CN" sz="1600" dirty="0"/>
              <a:t>Access-Request</a:t>
            </a:r>
            <a:r>
              <a:rPr lang="zh-CN" altLang="en-US" sz="1600" dirty="0"/>
              <a:t>报文传给服务器；</a:t>
            </a:r>
            <a:endParaRPr lang="zh-CN" altLang="en-US" sz="1600" dirty="0"/>
          </a:p>
          <a:p>
            <a:pPr marL="201295" lvl="1" indent="0">
              <a:buNone/>
            </a:pPr>
            <a:r>
              <a:rPr lang="en-US" altLang="zh-CN" sz="1600" dirty="0"/>
              <a:t>9.Radius</a:t>
            </a:r>
            <a:r>
              <a:rPr lang="zh-CN" altLang="en-US" sz="1600" dirty="0"/>
              <a:t>服务器给</a:t>
            </a:r>
            <a:r>
              <a:rPr lang="en-US" altLang="zh-CN" sz="1600" dirty="0"/>
              <a:t>Authenticator</a:t>
            </a:r>
            <a:r>
              <a:rPr lang="zh-CN" altLang="en-US" sz="1600" dirty="0"/>
              <a:t>发送</a:t>
            </a:r>
            <a:r>
              <a:rPr lang="en-US" altLang="zh-CN" sz="1600" dirty="0"/>
              <a:t>Access-Accept</a:t>
            </a:r>
            <a:r>
              <a:rPr lang="zh-CN" altLang="en-US" sz="1600" dirty="0"/>
              <a:t>报文，</a:t>
            </a:r>
            <a:r>
              <a:rPr lang="en-US" altLang="zh-CN" sz="1600" dirty="0"/>
              <a:t> Supplicant</a:t>
            </a:r>
            <a:r>
              <a:rPr lang="zh-CN" altLang="en-US" sz="1600" dirty="0"/>
              <a:t>将收到</a:t>
            </a:r>
            <a:r>
              <a:rPr lang="en-US" altLang="zh-CN" sz="1600" dirty="0"/>
              <a:t>EAP-Success</a:t>
            </a:r>
            <a:r>
              <a:rPr lang="zh-CN" altLang="en-US" sz="1600" dirty="0"/>
              <a:t>。</a:t>
            </a:r>
            <a:endParaRPr lang="en-US" altLang="zh-CN" sz="1600" dirty="0"/>
          </a:p>
          <a:p>
            <a:pPr marL="201295" lvl="1" indent="0" algn="ctr">
              <a:buNone/>
            </a:pPr>
            <a:r>
              <a:rPr lang="en-US" altLang="zh-CN" sz="1600" dirty="0">
                <a:solidFill>
                  <a:srgbClr val="FF0000"/>
                </a:solidFill>
              </a:rPr>
              <a:t>Supplicant</a:t>
            </a:r>
            <a:r>
              <a:rPr lang="zh-CN" altLang="en-US" sz="1600" dirty="0">
                <a:solidFill>
                  <a:srgbClr val="FF0000"/>
                </a:solidFill>
              </a:rPr>
              <a:t>和</a:t>
            </a:r>
            <a:r>
              <a:rPr lang="en-US" altLang="zh-CN" sz="1600" dirty="0">
                <a:solidFill>
                  <a:srgbClr val="FF0000"/>
                </a:solidFill>
              </a:rPr>
              <a:t>Radius Server</a:t>
            </a:r>
            <a:r>
              <a:rPr lang="zh-CN" altLang="en-US" sz="1600" dirty="0">
                <a:solidFill>
                  <a:srgbClr val="FF0000"/>
                </a:solidFill>
              </a:rPr>
              <a:t>完成基于</a:t>
            </a:r>
            <a:r>
              <a:rPr lang="en-US" altLang="zh-CN" sz="1600" dirty="0">
                <a:solidFill>
                  <a:srgbClr val="FF0000"/>
                </a:solidFill>
              </a:rPr>
              <a:t>EAP-TLS</a:t>
            </a:r>
            <a:r>
              <a:rPr lang="zh-CN" altLang="en-US" sz="1600" dirty="0">
                <a:solidFill>
                  <a:srgbClr val="FF0000"/>
                </a:solidFill>
              </a:rPr>
              <a:t>身份鉴别后，</a:t>
            </a:r>
            <a:r>
              <a:rPr lang="en-US" altLang="zh-CN" sz="1600" dirty="0">
                <a:solidFill>
                  <a:srgbClr val="FF0000"/>
                </a:solidFill>
              </a:rPr>
              <a:t>Radius Server</a:t>
            </a:r>
            <a:r>
              <a:rPr lang="zh-CN" altLang="en-US" sz="1600" dirty="0">
                <a:solidFill>
                  <a:srgbClr val="FF0000"/>
                </a:solidFill>
              </a:rPr>
              <a:t>取</a:t>
            </a:r>
            <a:r>
              <a:rPr lang="en-US" altLang="zh-CN" sz="1600" dirty="0">
                <a:solidFill>
                  <a:srgbClr val="FF0000"/>
                </a:solidFill>
              </a:rPr>
              <a:t>MSK</a:t>
            </a:r>
            <a:r>
              <a:rPr lang="zh-CN" altLang="en-US" sz="1600" dirty="0">
                <a:solidFill>
                  <a:srgbClr val="FF0000"/>
                </a:solidFill>
              </a:rPr>
              <a:t>的前</a:t>
            </a:r>
            <a:r>
              <a:rPr lang="en-US" altLang="zh-CN" sz="1600" dirty="0">
                <a:solidFill>
                  <a:srgbClr val="FF0000"/>
                </a:solidFill>
              </a:rPr>
              <a:t>32</a:t>
            </a:r>
            <a:r>
              <a:rPr lang="zh-CN" altLang="en-US" sz="1600" dirty="0">
                <a:solidFill>
                  <a:srgbClr val="FF0000"/>
                </a:solidFill>
              </a:rPr>
              <a:t>字节作为</a:t>
            </a:r>
            <a:r>
              <a:rPr lang="en-US" altLang="zh-CN" sz="1600" dirty="0">
                <a:solidFill>
                  <a:srgbClr val="FF0000"/>
                </a:solidFill>
              </a:rPr>
              <a:t>PMK</a:t>
            </a:r>
            <a:r>
              <a:rPr lang="zh-CN" altLang="en-US" sz="1600" dirty="0">
                <a:solidFill>
                  <a:srgbClr val="FF0000"/>
                </a:solidFill>
              </a:rPr>
              <a:t>，并将</a:t>
            </a:r>
            <a:r>
              <a:rPr lang="en-US" altLang="zh-CN" sz="1600" dirty="0">
                <a:solidFill>
                  <a:srgbClr val="FF0000"/>
                </a:solidFill>
              </a:rPr>
              <a:t>PMK</a:t>
            </a:r>
            <a:r>
              <a:rPr lang="zh-CN" altLang="en-US" sz="1600" dirty="0">
                <a:solidFill>
                  <a:srgbClr val="FF0000"/>
                </a:solidFill>
              </a:rPr>
              <a:t>传给</a:t>
            </a:r>
            <a:r>
              <a:rPr lang="en-US" altLang="zh-CN" sz="1600" dirty="0">
                <a:solidFill>
                  <a:srgbClr val="FF0000"/>
                </a:solidFill>
              </a:rPr>
              <a:t>AP</a:t>
            </a:r>
            <a:r>
              <a:rPr lang="zh-CN" altLang="en-US" sz="1600" dirty="0">
                <a:solidFill>
                  <a:srgbClr val="FF0000"/>
                </a:solidFill>
              </a:rPr>
              <a:t>，进而</a:t>
            </a:r>
            <a:r>
              <a:rPr lang="en-US" altLang="zh-CN" sz="1600" dirty="0">
                <a:solidFill>
                  <a:srgbClr val="FF0000"/>
                </a:solidFill>
              </a:rPr>
              <a:t>Supplicant</a:t>
            </a:r>
            <a:r>
              <a:rPr lang="zh-CN" altLang="en-US" sz="1600" dirty="0">
                <a:solidFill>
                  <a:srgbClr val="FF0000"/>
                </a:solidFill>
              </a:rPr>
              <a:t>与</a:t>
            </a:r>
            <a:r>
              <a:rPr lang="en-US" altLang="zh-CN" sz="1600" dirty="0">
                <a:solidFill>
                  <a:srgbClr val="FF0000"/>
                </a:solidFill>
              </a:rPr>
              <a:t>AP</a:t>
            </a:r>
            <a:r>
              <a:rPr lang="zh-CN" altLang="en-US" sz="1600" dirty="0">
                <a:solidFill>
                  <a:srgbClr val="FF0000"/>
                </a:solidFill>
              </a:rPr>
              <a:t>进行四次握手。</a:t>
            </a:r>
            <a:endParaRPr lang="zh-CN" altLang="en-US" sz="1600" dirty="0">
              <a:solidFill>
                <a:srgbClr val="FF0000"/>
              </a:solidFill>
            </a:endParaRPr>
          </a:p>
          <a:p>
            <a:pPr marL="201295" lvl="1" indent="0">
              <a:buNone/>
            </a:pPr>
            <a:endParaRPr lang="en-US" altLang="zh-CN" sz="1600" dirty="0"/>
          </a:p>
          <a:p>
            <a:pPr marL="201295" lvl="1" indent="0">
              <a:buNone/>
            </a:pPr>
            <a:endParaRPr lang="zh-CN" altLang="en-US" sz="1600" dirty="0"/>
          </a:p>
        </p:txBody>
      </p:sp>
      <p:sp>
        <p:nvSpPr>
          <p:cNvPr id="2" name="文本框 1"/>
          <p:cNvSpPr txBox="1"/>
          <p:nvPr/>
        </p:nvSpPr>
        <p:spPr>
          <a:xfrm>
            <a:off x="6366528" y="3770025"/>
            <a:ext cx="577121" cy="369332"/>
          </a:xfrm>
          <a:prstGeom prst="rect">
            <a:avLst/>
          </a:prstGeom>
          <a:noFill/>
        </p:spPr>
        <p:txBody>
          <a:bodyPr wrap="square" rtlCol="0">
            <a:spAutoFit/>
          </a:bodyPr>
          <a:lstStyle/>
          <a:p>
            <a:r>
              <a:rPr lang="en-US" altLang="zh-CN" dirty="0">
                <a:solidFill>
                  <a:srgbClr val="FF0000"/>
                </a:solidFill>
              </a:rPr>
              <a:t>6</a:t>
            </a:r>
            <a:endParaRPr lang="zh-CN" altLang="en-US" dirty="0">
              <a:solidFill>
                <a:srgbClr val="FF0000"/>
              </a:solidFill>
            </a:endParaRPr>
          </a:p>
        </p:txBody>
      </p:sp>
      <p:sp>
        <p:nvSpPr>
          <p:cNvPr id="8" name="文本框 7"/>
          <p:cNvSpPr txBox="1"/>
          <p:nvPr/>
        </p:nvSpPr>
        <p:spPr>
          <a:xfrm>
            <a:off x="6476130" y="4698602"/>
            <a:ext cx="577121" cy="369332"/>
          </a:xfrm>
          <a:prstGeom prst="rect">
            <a:avLst/>
          </a:prstGeom>
          <a:noFill/>
        </p:spPr>
        <p:txBody>
          <a:bodyPr wrap="square" rtlCol="0">
            <a:spAutoFit/>
          </a:bodyPr>
          <a:lstStyle/>
          <a:p>
            <a:r>
              <a:rPr lang="en-US" altLang="zh-CN" dirty="0">
                <a:solidFill>
                  <a:srgbClr val="FF0000"/>
                </a:solidFill>
              </a:rPr>
              <a:t>7</a:t>
            </a:r>
            <a:endParaRPr lang="zh-CN" altLang="en-US" dirty="0">
              <a:solidFill>
                <a:srgbClr val="FF0000"/>
              </a:solidFill>
            </a:endParaRPr>
          </a:p>
        </p:txBody>
      </p:sp>
      <p:sp>
        <p:nvSpPr>
          <p:cNvPr id="9" name="文本框 8"/>
          <p:cNvSpPr txBox="1"/>
          <p:nvPr/>
        </p:nvSpPr>
        <p:spPr>
          <a:xfrm>
            <a:off x="6371491" y="5248285"/>
            <a:ext cx="577121" cy="369332"/>
          </a:xfrm>
          <a:prstGeom prst="rect">
            <a:avLst/>
          </a:prstGeom>
          <a:noFill/>
        </p:spPr>
        <p:txBody>
          <a:bodyPr wrap="square" rtlCol="0">
            <a:spAutoFit/>
          </a:bodyPr>
          <a:lstStyle/>
          <a:p>
            <a:r>
              <a:rPr lang="en-US" altLang="zh-CN" dirty="0">
                <a:solidFill>
                  <a:srgbClr val="FF0000"/>
                </a:solidFill>
              </a:rPr>
              <a:t>8</a:t>
            </a:r>
            <a:endParaRPr lang="zh-CN" altLang="en-US" dirty="0">
              <a:solidFill>
                <a:srgbClr val="FF0000"/>
              </a:solidFill>
            </a:endParaRPr>
          </a:p>
        </p:txBody>
      </p:sp>
      <p:sp>
        <p:nvSpPr>
          <p:cNvPr id="10" name="文本框 9"/>
          <p:cNvSpPr txBox="1"/>
          <p:nvPr/>
        </p:nvSpPr>
        <p:spPr>
          <a:xfrm>
            <a:off x="6476129" y="5699091"/>
            <a:ext cx="577121" cy="369332"/>
          </a:xfrm>
          <a:prstGeom prst="rect">
            <a:avLst/>
          </a:prstGeom>
          <a:noFill/>
        </p:spPr>
        <p:txBody>
          <a:bodyPr wrap="square" rtlCol="0">
            <a:spAutoFit/>
          </a:bodyPr>
          <a:lstStyle/>
          <a:p>
            <a:r>
              <a:rPr lang="en-US" altLang="zh-CN" dirty="0">
                <a:solidFill>
                  <a:srgbClr val="FF0000"/>
                </a:solidFill>
              </a:rPr>
              <a:t>9</a:t>
            </a:r>
            <a:endParaRPr lang="zh-CN" altLang="en-US" dirty="0">
              <a:solidFill>
                <a:srgbClr val="FF0000"/>
              </a:solidFill>
            </a:endParaRPr>
          </a:p>
        </p:txBody>
      </p:sp>
      <p:sp>
        <p:nvSpPr>
          <p:cNvPr id="16" name="文本框 15"/>
          <p:cNvSpPr txBox="1"/>
          <p:nvPr/>
        </p:nvSpPr>
        <p:spPr>
          <a:xfrm>
            <a:off x="6196560" y="714487"/>
            <a:ext cx="1660162" cy="261610"/>
          </a:xfrm>
          <a:prstGeom prst="rect">
            <a:avLst/>
          </a:prstGeom>
          <a:noFill/>
        </p:spPr>
        <p:txBody>
          <a:bodyPr wrap="square" rtlCol="0">
            <a:spAutoFit/>
          </a:bodyPr>
          <a:lstStyle/>
          <a:p>
            <a:r>
              <a:rPr lang="en-US" altLang="zh-CN" sz="1100" b="1" dirty="0"/>
              <a:t>Authenticator(AP)</a:t>
            </a:r>
            <a:endParaRPr lang="zh-CN" altLang="en-US" sz="1100" b="1" dirty="0"/>
          </a:p>
        </p:txBody>
      </p:sp>
      <p:sp>
        <p:nvSpPr>
          <p:cNvPr id="17" name="文本框 16"/>
          <p:cNvSpPr txBox="1"/>
          <p:nvPr/>
        </p:nvSpPr>
        <p:spPr>
          <a:xfrm>
            <a:off x="8000257" y="807824"/>
            <a:ext cx="1314634" cy="261610"/>
          </a:xfrm>
          <a:prstGeom prst="rect">
            <a:avLst/>
          </a:prstGeom>
          <a:noFill/>
        </p:spPr>
        <p:txBody>
          <a:bodyPr wrap="square" rtlCol="0">
            <a:spAutoFit/>
          </a:bodyPr>
          <a:lstStyle/>
          <a:p>
            <a:pPr algn="ctr"/>
            <a:r>
              <a:rPr lang="en-US" altLang="zh-CN" sz="1100" b="1" dirty="0"/>
              <a:t>Radius Server</a:t>
            </a:r>
            <a:endParaRPr lang="zh-CN" altLang="en-US" sz="1100" b="1" dirty="0"/>
          </a:p>
        </p:txBody>
      </p:sp>
      <p:sp>
        <p:nvSpPr>
          <p:cNvPr id="18" name="文本框 17"/>
          <p:cNvSpPr txBox="1"/>
          <p:nvPr/>
        </p:nvSpPr>
        <p:spPr>
          <a:xfrm>
            <a:off x="4347899" y="731777"/>
            <a:ext cx="1660162" cy="261610"/>
          </a:xfrm>
          <a:prstGeom prst="rect">
            <a:avLst/>
          </a:prstGeom>
          <a:noFill/>
        </p:spPr>
        <p:txBody>
          <a:bodyPr wrap="square" rtlCol="0">
            <a:spAutoFit/>
          </a:bodyPr>
          <a:lstStyle/>
          <a:p>
            <a:r>
              <a:rPr lang="en-US" altLang="zh-CN" sz="1100" b="1" dirty="0"/>
              <a:t>Supplicant(STA)</a:t>
            </a:r>
            <a:endParaRPr lang="zh-CN" altLang="en-US" sz="1100" b="1" dirty="0"/>
          </a:p>
        </p:txBody>
      </p:sp>
      <p:sp>
        <p:nvSpPr>
          <p:cNvPr id="5" name="灯片编号占位符 4"/>
          <p:cNvSpPr>
            <a:spLocks noGrp="1"/>
          </p:cNvSpPr>
          <p:nvPr>
            <p:ph type="sldNum" sz="quarter" idx="12"/>
          </p:nvPr>
        </p:nvSpPr>
        <p:spPr/>
        <p:txBody>
          <a:bodyPr/>
          <a:lstStyle/>
          <a:p>
            <a:fld id="{375D5CAD-4EC6-465D-B358-F619C32EE4EF}" type="slidenum">
              <a:rPr lang="zh-CN" altLang="en-US" smtClean="0"/>
            </a:fld>
            <a:endParaRPr lang="zh-CN" alt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2960" y="286604"/>
            <a:ext cx="4476063" cy="1450757"/>
          </a:xfrm>
        </p:spPr>
        <p:txBody>
          <a:bodyPr/>
          <a:lstStyle/>
          <a:p>
            <a:r>
              <a:rPr lang="en-US" altLang="zh-CN" dirty="0"/>
              <a:t>EAP-PEAP</a:t>
            </a:r>
            <a:endParaRPr lang="zh-CN" altLang="en-US" dirty="0"/>
          </a:p>
        </p:txBody>
      </p:sp>
      <p:sp>
        <p:nvSpPr>
          <p:cNvPr id="3" name="内容占位符 2"/>
          <p:cNvSpPr>
            <a:spLocks noGrp="1"/>
          </p:cNvSpPr>
          <p:nvPr>
            <p:ph idx="1"/>
          </p:nvPr>
        </p:nvSpPr>
        <p:spPr>
          <a:xfrm>
            <a:off x="822959" y="1845733"/>
            <a:ext cx="7234254" cy="5012267"/>
          </a:xfrm>
        </p:spPr>
        <p:txBody>
          <a:bodyPr>
            <a:normAutofit/>
          </a:bodyPr>
          <a:lstStyle/>
          <a:p>
            <a:pPr marL="91440" lvl="2" indent="-91440">
              <a:lnSpc>
                <a:spcPct val="150000"/>
              </a:lnSpc>
              <a:spcBef>
                <a:spcPts val="300"/>
              </a:spcBef>
              <a:spcAft>
                <a:spcPts val="300"/>
              </a:spcAft>
              <a:buSzPct val="60000"/>
              <a:buFont typeface="Wingdings" panose="05000000000000000000" pitchFamily="2" charset="2"/>
              <a:buChar char="l"/>
              <a:defRPr/>
            </a:pPr>
            <a:r>
              <a:rPr lang="en-US" altLang="zh-CN" dirty="0">
                <a:latin typeface="Calibri" panose="020F0502020204030204" pitchFamily="34" charset="0"/>
                <a:ea typeface="宋体" pitchFamily="2" charset="-122"/>
              </a:rPr>
              <a:t>PEAP(Protected EAP)</a:t>
            </a:r>
            <a:r>
              <a:rPr lang="zh-CN" altLang="en-US" dirty="0">
                <a:latin typeface="Calibri" panose="020F0502020204030204" pitchFamily="34" charset="0"/>
                <a:ea typeface="宋体" pitchFamily="2" charset="-122"/>
              </a:rPr>
              <a:t>通过使用隧道在</a:t>
            </a:r>
            <a:r>
              <a:rPr lang="en-US" altLang="zh-CN" dirty="0">
                <a:latin typeface="Calibri" panose="020F0502020204030204" pitchFamily="34" charset="0"/>
                <a:ea typeface="宋体" pitchFamily="2" charset="-122"/>
              </a:rPr>
              <a:t>STA</a:t>
            </a:r>
            <a:r>
              <a:rPr lang="zh-CN" altLang="en-US" dirty="0">
                <a:latin typeface="Calibri" panose="020F0502020204030204" pitchFamily="34" charset="0"/>
                <a:ea typeface="宋体" pitchFamily="2" charset="-122"/>
              </a:rPr>
              <a:t>和</a:t>
            </a:r>
            <a:r>
              <a:rPr lang="en-US" altLang="zh-CN" dirty="0">
                <a:latin typeface="Calibri" panose="020F0502020204030204" pitchFamily="34" charset="0"/>
                <a:ea typeface="宋体" pitchFamily="2" charset="-122"/>
              </a:rPr>
              <a:t>Radius</a:t>
            </a:r>
            <a:r>
              <a:rPr lang="zh-CN" altLang="en-US" dirty="0">
                <a:latin typeface="Calibri" panose="020F0502020204030204" pitchFamily="34" charset="0"/>
                <a:ea typeface="宋体" pitchFamily="2" charset="-122"/>
              </a:rPr>
              <a:t>服务器证服务器之间进行安全鉴别</a:t>
            </a:r>
            <a:endParaRPr lang="en-US" altLang="zh-CN" dirty="0">
              <a:latin typeface="Calibri" panose="020F0502020204030204" pitchFamily="34" charset="0"/>
              <a:ea typeface="宋体" pitchFamily="2" charset="-122"/>
            </a:endParaRPr>
          </a:p>
          <a:p>
            <a:pPr lvl="1"/>
            <a:r>
              <a:rPr lang="zh-CN" altLang="en-US" sz="1800" dirty="0">
                <a:solidFill>
                  <a:schemeClr val="tx1"/>
                </a:solidFill>
                <a:latin typeface="Calibri" panose="020F0502020204030204" pitchFamily="34" charset="0"/>
              </a:rPr>
              <a:t>建立</a:t>
            </a:r>
            <a:r>
              <a:rPr lang="en-US" altLang="zh-CN" sz="1800" dirty="0">
                <a:solidFill>
                  <a:schemeClr val="tx1"/>
                </a:solidFill>
                <a:latin typeface="Calibri" panose="020F0502020204030204" pitchFamily="34" charset="0"/>
              </a:rPr>
              <a:t>TLS</a:t>
            </a:r>
            <a:r>
              <a:rPr lang="zh-CN" altLang="en-US" sz="1800" dirty="0">
                <a:solidFill>
                  <a:schemeClr val="tx1"/>
                </a:solidFill>
                <a:latin typeface="Calibri" panose="020F0502020204030204" pitchFamily="34" charset="0"/>
              </a:rPr>
              <a:t>隧道（和</a:t>
            </a:r>
            <a:r>
              <a:rPr lang="en-US" altLang="zh-CN" sz="1800" dirty="0"/>
              <a:t>EAP-TLS </a:t>
            </a:r>
            <a:r>
              <a:rPr lang="zh-CN" altLang="en-US" sz="1800" dirty="0"/>
              <a:t>过程类似</a:t>
            </a:r>
            <a:r>
              <a:rPr lang="zh-CN" altLang="en-US" sz="1800" dirty="0">
                <a:solidFill>
                  <a:schemeClr val="tx1"/>
                </a:solidFill>
                <a:latin typeface="Calibri" panose="020F0502020204030204" pitchFamily="34" charset="0"/>
              </a:rPr>
              <a:t>）</a:t>
            </a:r>
            <a:endParaRPr lang="en-US" altLang="zh-CN" sz="1800" dirty="0">
              <a:solidFill>
                <a:schemeClr val="tx1"/>
              </a:solidFill>
              <a:latin typeface="Calibri" panose="020F0502020204030204" pitchFamily="34" charset="0"/>
            </a:endParaRPr>
          </a:p>
          <a:p>
            <a:pPr lvl="2"/>
            <a:r>
              <a:rPr lang="zh-CN" altLang="en-US" sz="1800" dirty="0">
                <a:solidFill>
                  <a:schemeClr val="tx1"/>
                </a:solidFill>
                <a:latin typeface="Calibri" panose="020F0502020204030204" pitchFamily="34" charset="0"/>
              </a:rPr>
              <a:t>客户端采用证书鉴别服务端完成</a:t>
            </a:r>
            <a:r>
              <a:rPr lang="en-US" altLang="zh-CN" sz="1800" dirty="0">
                <a:solidFill>
                  <a:schemeClr val="tx1"/>
                </a:solidFill>
                <a:latin typeface="Calibri" panose="020F0502020204030204" pitchFamily="34" charset="0"/>
              </a:rPr>
              <a:t>TLS</a:t>
            </a:r>
            <a:r>
              <a:rPr lang="zh-CN" altLang="en-US" sz="1800" dirty="0">
                <a:solidFill>
                  <a:schemeClr val="tx1"/>
                </a:solidFill>
                <a:latin typeface="Calibri" panose="020F0502020204030204" pitchFamily="34" charset="0"/>
              </a:rPr>
              <a:t>握手</a:t>
            </a:r>
            <a:endParaRPr lang="en-US" altLang="zh-CN" sz="1800" dirty="0">
              <a:solidFill>
                <a:schemeClr val="tx1"/>
              </a:solidFill>
              <a:latin typeface="Calibri" panose="020F0502020204030204" pitchFamily="34" charset="0"/>
            </a:endParaRPr>
          </a:p>
          <a:p>
            <a:pPr lvl="2"/>
            <a:r>
              <a:rPr lang="en-US" altLang="zh-CN" sz="1800" dirty="0">
                <a:solidFill>
                  <a:schemeClr val="tx1"/>
                </a:solidFill>
                <a:latin typeface="Calibri" panose="020F0502020204030204" pitchFamily="34" charset="0"/>
              </a:rPr>
              <a:t> </a:t>
            </a:r>
            <a:r>
              <a:rPr lang="zh-CN" altLang="en-US" sz="1800" dirty="0">
                <a:solidFill>
                  <a:schemeClr val="tx1"/>
                </a:solidFill>
                <a:latin typeface="Calibri" panose="020F0502020204030204" pitchFamily="34" charset="0"/>
              </a:rPr>
              <a:t>与</a:t>
            </a:r>
            <a:r>
              <a:rPr lang="en-US" altLang="zh-CN" sz="1800" dirty="0">
                <a:solidFill>
                  <a:schemeClr val="tx1"/>
                </a:solidFill>
                <a:latin typeface="Calibri" panose="020F0502020204030204" pitchFamily="34" charset="0"/>
              </a:rPr>
              <a:t>EAP-TLS</a:t>
            </a:r>
            <a:r>
              <a:rPr lang="zh-CN" altLang="en-US" sz="1800" dirty="0">
                <a:solidFill>
                  <a:schemeClr val="tx1"/>
                </a:solidFill>
                <a:latin typeface="Calibri" panose="020F0502020204030204" pitchFamily="34" charset="0"/>
              </a:rPr>
              <a:t>认证中</a:t>
            </a:r>
            <a:r>
              <a:rPr lang="en-US" altLang="zh-CN" sz="1800" dirty="0">
                <a:solidFill>
                  <a:schemeClr val="tx1"/>
                </a:solidFill>
                <a:latin typeface="Calibri" panose="020F0502020204030204" pitchFamily="34" charset="0"/>
              </a:rPr>
              <a:t>TLS</a:t>
            </a:r>
            <a:r>
              <a:rPr lang="zh-CN" altLang="en-US" sz="1800" dirty="0">
                <a:solidFill>
                  <a:schemeClr val="tx1"/>
                </a:solidFill>
                <a:latin typeface="Calibri" panose="020F0502020204030204" pitchFamily="34" charset="0"/>
              </a:rPr>
              <a:t>隧道建立过程的区别在于服务器不对客户端证书鉴别</a:t>
            </a:r>
            <a:endParaRPr lang="zh-CN" altLang="en-US" sz="1800" dirty="0">
              <a:solidFill>
                <a:schemeClr val="tx1"/>
              </a:solidFill>
              <a:latin typeface="Calibri" panose="020F0502020204030204" pitchFamily="34" charset="0"/>
            </a:endParaRPr>
          </a:p>
          <a:p>
            <a:pPr lvl="1"/>
            <a:r>
              <a:rPr lang="zh-CN" altLang="en-US" sz="1800" dirty="0">
                <a:solidFill>
                  <a:schemeClr val="tx1"/>
                </a:solidFill>
                <a:latin typeface="Calibri" panose="020F0502020204030204" pitchFamily="34" charset="0"/>
              </a:rPr>
              <a:t>客户端鉴别过程</a:t>
            </a:r>
            <a:endParaRPr lang="en-US" altLang="zh-CN" sz="1800" dirty="0">
              <a:solidFill>
                <a:schemeClr val="tx1"/>
              </a:solidFill>
              <a:latin typeface="Calibri" panose="020F0502020204030204" pitchFamily="34" charset="0"/>
            </a:endParaRPr>
          </a:p>
          <a:p>
            <a:pPr lvl="2"/>
            <a:r>
              <a:rPr lang="en-US" altLang="zh-CN" sz="1400" dirty="0">
                <a:solidFill>
                  <a:schemeClr val="tx1"/>
                </a:solidFill>
                <a:latin typeface="Calibri" panose="020F0502020204030204" pitchFamily="34" charset="0"/>
              </a:rPr>
              <a:t> </a:t>
            </a:r>
            <a:r>
              <a:rPr lang="zh-CN" altLang="en-US" sz="1800" dirty="0">
                <a:solidFill>
                  <a:schemeClr val="tx1"/>
                </a:solidFill>
                <a:latin typeface="Calibri" panose="020F0502020204030204" pitchFamily="34" charset="0"/>
              </a:rPr>
              <a:t>鉴别过程在 </a:t>
            </a:r>
            <a:r>
              <a:rPr lang="en-US" altLang="zh-CN" sz="1800" dirty="0">
                <a:solidFill>
                  <a:schemeClr val="tx1"/>
                </a:solidFill>
                <a:latin typeface="Calibri" panose="020F0502020204030204" pitchFamily="34" charset="0"/>
              </a:rPr>
              <a:t>TLS </a:t>
            </a:r>
            <a:r>
              <a:rPr lang="zh-CN" altLang="en-US" sz="1800" dirty="0">
                <a:solidFill>
                  <a:schemeClr val="tx1"/>
                </a:solidFill>
                <a:latin typeface="Calibri" panose="020F0502020204030204" pitchFamily="34" charset="0"/>
              </a:rPr>
              <a:t>通道进行。服务器对用户进行身份鉴别，具体方法由选择的</a:t>
            </a:r>
            <a:r>
              <a:rPr lang="en-US" altLang="zh-CN" sz="1800" dirty="0">
                <a:solidFill>
                  <a:schemeClr val="tx1"/>
                </a:solidFill>
                <a:latin typeface="Calibri" panose="020F0502020204030204" pitchFamily="34" charset="0"/>
              </a:rPr>
              <a:t>EAP</a:t>
            </a:r>
            <a:r>
              <a:rPr lang="zh-CN" altLang="en-US" sz="1800" dirty="0">
                <a:solidFill>
                  <a:schemeClr val="tx1"/>
                </a:solidFill>
                <a:latin typeface="Calibri" panose="020F0502020204030204" pitchFamily="34" charset="0"/>
              </a:rPr>
              <a:t>方法决定 </a:t>
            </a:r>
            <a:r>
              <a:rPr lang="en-US" altLang="zh-CN" sz="1800" dirty="0">
                <a:solidFill>
                  <a:schemeClr val="tx1"/>
                </a:solidFill>
                <a:latin typeface="Calibri" panose="020F0502020204030204" pitchFamily="34" charset="0"/>
              </a:rPr>
              <a:t>(</a:t>
            </a:r>
            <a:r>
              <a:rPr lang="zh-CN" altLang="en-US" sz="1800" dirty="0">
                <a:solidFill>
                  <a:schemeClr val="tx1"/>
                </a:solidFill>
                <a:latin typeface="Calibri" panose="020F0502020204030204" pitchFamily="34" charset="0"/>
              </a:rPr>
              <a:t>常见的如</a:t>
            </a:r>
            <a:r>
              <a:rPr lang="en-US" altLang="zh-CN" sz="1800" dirty="0">
                <a:solidFill>
                  <a:schemeClr val="tx1"/>
                </a:solidFill>
                <a:latin typeface="Calibri" panose="020F0502020204030204" pitchFamily="34" charset="0"/>
              </a:rPr>
              <a:t>EAP-MSCHAPv2</a:t>
            </a:r>
            <a:r>
              <a:rPr lang="zh-CN" altLang="en-US" sz="1800" dirty="0">
                <a:solidFill>
                  <a:schemeClr val="tx1"/>
                </a:solidFill>
                <a:latin typeface="Calibri" panose="020F0502020204030204" pitchFamily="34" charset="0"/>
              </a:rPr>
              <a:t>，使用用户名、口令</a:t>
            </a:r>
            <a:r>
              <a:rPr lang="en-US" altLang="zh-CN" sz="1800" dirty="0">
                <a:solidFill>
                  <a:schemeClr val="tx1"/>
                </a:solidFill>
                <a:latin typeface="Calibri" panose="020F0502020204030204" pitchFamily="34" charset="0"/>
              </a:rPr>
              <a:t>)</a:t>
            </a:r>
            <a:r>
              <a:rPr lang="zh-CN" altLang="en-US" sz="1800" dirty="0">
                <a:solidFill>
                  <a:schemeClr val="tx1"/>
                </a:solidFill>
                <a:latin typeface="Calibri" panose="020F0502020204030204" pitchFamily="34" charset="0"/>
              </a:rPr>
              <a:t>。</a:t>
            </a:r>
            <a:endParaRPr lang="zh-CN" altLang="en-US" sz="1800" dirty="0">
              <a:solidFill>
                <a:schemeClr val="tx1"/>
              </a:solidFill>
              <a:latin typeface="Calibri" panose="020F0502020204030204" pitchFamily="34" charset="0"/>
            </a:endParaRPr>
          </a:p>
          <a:p>
            <a:endParaRPr lang="zh-CN" altLang="en-US" sz="1800" dirty="0"/>
          </a:p>
        </p:txBody>
      </p:sp>
      <p:sp>
        <p:nvSpPr>
          <p:cNvPr id="4" name="灯片编号占位符 3"/>
          <p:cNvSpPr>
            <a:spLocks noGrp="1"/>
          </p:cNvSpPr>
          <p:nvPr>
            <p:ph type="sldNum" sz="quarter" idx="12"/>
          </p:nvPr>
        </p:nvSpPr>
        <p:spPr/>
        <p:txBody>
          <a:bodyPr/>
          <a:lstStyle/>
          <a:p>
            <a:fld id="{375D5CAD-4EC6-465D-B358-F619C32EE4EF}" type="slidenum">
              <a:rPr lang="zh-CN" altLang="en-US" smtClean="0"/>
            </a:fld>
            <a:endParaRPr lang="zh-CN" alt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p:nvPr/>
        </p:nvSpPr>
        <p:spPr>
          <a:xfrm>
            <a:off x="0" y="399030"/>
            <a:ext cx="5688767" cy="1450757"/>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altLang="zh-CN" dirty="0"/>
              <a:t>MS-CHAPv2</a:t>
            </a:r>
            <a:endParaRPr lang="zh-CN" altLang="en-US" dirty="0"/>
          </a:p>
        </p:txBody>
      </p:sp>
      <p:sp>
        <p:nvSpPr>
          <p:cNvPr id="5" name="矩形 4"/>
          <p:cNvSpPr/>
          <p:nvPr/>
        </p:nvSpPr>
        <p:spPr>
          <a:xfrm>
            <a:off x="-164892" y="1176728"/>
            <a:ext cx="5021705" cy="4926477"/>
          </a:xfrm>
          <a:prstGeom prst="rect">
            <a:avLst/>
          </a:prstGeom>
        </p:spPr>
        <p:txBody>
          <a:bodyPr wrap="square">
            <a:spAutoFit/>
          </a:bodyPr>
          <a:lstStyle/>
          <a:p>
            <a:pPr marL="201295" lvl="1">
              <a:lnSpc>
                <a:spcPct val="90000"/>
              </a:lnSpc>
              <a:spcBef>
                <a:spcPts val="200"/>
              </a:spcBef>
              <a:spcAft>
                <a:spcPts val="400"/>
              </a:spcAft>
              <a:buClr>
                <a:schemeClr val="accent1"/>
              </a:buClr>
            </a:pPr>
            <a:r>
              <a:rPr lang="en-US" altLang="zh-CN" sz="1600" dirty="0">
                <a:solidFill>
                  <a:schemeClr val="tx1">
                    <a:lumMod val="75000"/>
                    <a:lumOff val="25000"/>
                  </a:schemeClr>
                </a:solidFill>
              </a:rPr>
              <a:t>1.Radius </a:t>
            </a:r>
            <a:r>
              <a:rPr lang="zh-CN" altLang="en-US" sz="1600" dirty="0">
                <a:solidFill>
                  <a:schemeClr val="tx1">
                    <a:lumMod val="75000"/>
                    <a:lumOff val="25000"/>
                  </a:schemeClr>
                </a:solidFill>
              </a:rPr>
              <a:t>服务器在</a:t>
            </a:r>
            <a:r>
              <a:rPr lang="en-US" altLang="zh-CN" sz="1600" dirty="0">
                <a:solidFill>
                  <a:schemeClr val="tx1">
                    <a:lumMod val="75000"/>
                    <a:lumOff val="25000"/>
                  </a:schemeClr>
                </a:solidFill>
              </a:rPr>
              <a:t>TLS</a:t>
            </a:r>
            <a:r>
              <a:rPr lang="zh-CN" altLang="en-US" sz="1600" dirty="0">
                <a:solidFill>
                  <a:schemeClr val="tx1">
                    <a:lumMod val="75000"/>
                    <a:lumOff val="25000"/>
                  </a:schemeClr>
                </a:solidFill>
              </a:rPr>
              <a:t>通道内发起</a:t>
            </a:r>
            <a:r>
              <a:rPr lang="en-US" altLang="zh-CN" sz="1600" dirty="0">
                <a:solidFill>
                  <a:schemeClr val="tx1">
                    <a:lumMod val="75000"/>
                    <a:lumOff val="25000"/>
                  </a:schemeClr>
                </a:solidFill>
              </a:rPr>
              <a:t>EAP-</a:t>
            </a:r>
            <a:r>
              <a:rPr lang="en-US" altLang="zh-CN" sz="1600" dirty="0" err="1">
                <a:solidFill>
                  <a:schemeClr val="tx1">
                    <a:lumMod val="75000"/>
                    <a:lumOff val="25000"/>
                  </a:schemeClr>
                </a:solidFill>
              </a:rPr>
              <a:t>reuqest</a:t>
            </a:r>
            <a:r>
              <a:rPr lang="en-US" altLang="zh-CN" sz="1600" dirty="0">
                <a:solidFill>
                  <a:schemeClr val="tx1">
                    <a:lumMod val="75000"/>
                    <a:lumOff val="25000"/>
                  </a:schemeClr>
                </a:solidFill>
              </a:rPr>
              <a:t>/Identity</a:t>
            </a:r>
            <a:r>
              <a:rPr lang="zh-CN" altLang="en-US" sz="1600" dirty="0">
                <a:solidFill>
                  <a:schemeClr val="tx1">
                    <a:lumMod val="75000"/>
                    <a:lumOff val="25000"/>
                  </a:schemeClr>
                </a:solidFill>
              </a:rPr>
              <a:t>鉴别请求</a:t>
            </a:r>
            <a:r>
              <a:rPr lang="en-US" altLang="zh-CN" sz="1600" dirty="0">
                <a:solidFill>
                  <a:schemeClr val="tx1">
                    <a:lumMod val="75000"/>
                    <a:lumOff val="25000"/>
                  </a:schemeClr>
                </a:solidFill>
              </a:rPr>
              <a:t>. </a:t>
            </a:r>
            <a:endParaRPr lang="en-US" altLang="zh-CN" sz="1600" dirty="0">
              <a:solidFill>
                <a:schemeClr val="tx1">
                  <a:lumMod val="75000"/>
                  <a:lumOff val="25000"/>
                </a:schemeClr>
              </a:solidFill>
            </a:endParaRPr>
          </a:p>
          <a:p>
            <a:pPr marL="201295" lvl="1">
              <a:lnSpc>
                <a:spcPct val="90000"/>
              </a:lnSpc>
              <a:spcBef>
                <a:spcPts val="200"/>
              </a:spcBef>
              <a:spcAft>
                <a:spcPts val="400"/>
              </a:spcAft>
              <a:buClr>
                <a:schemeClr val="accent1"/>
              </a:buClr>
            </a:pPr>
            <a:r>
              <a:rPr lang="en-US" altLang="zh-CN" sz="1600" dirty="0">
                <a:solidFill>
                  <a:schemeClr val="tx1">
                    <a:lumMod val="75000"/>
                    <a:lumOff val="25000"/>
                  </a:schemeClr>
                </a:solidFill>
              </a:rPr>
              <a:t>2.</a:t>
            </a:r>
            <a:r>
              <a:rPr lang="en-US" altLang="zh-CN" sz="1600" dirty="0"/>
              <a:t> Authenticator </a:t>
            </a:r>
            <a:r>
              <a:rPr lang="zh-CN" altLang="en-US" sz="1600" dirty="0">
                <a:solidFill>
                  <a:schemeClr val="tx1">
                    <a:lumMod val="75000"/>
                    <a:lumOff val="25000"/>
                  </a:schemeClr>
                </a:solidFill>
              </a:rPr>
              <a:t>把</a:t>
            </a:r>
            <a:r>
              <a:rPr lang="en-US" altLang="zh-CN" sz="1600" dirty="0">
                <a:solidFill>
                  <a:schemeClr val="tx1">
                    <a:lumMod val="75000"/>
                    <a:lumOff val="25000"/>
                  </a:schemeClr>
                </a:solidFill>
              </a:rPr>
              <a:t>Radius</a:t>
            </a:r>
            <a:r>
              <a:rPr lang="zh-CN" altLang="en-US" sz="1600" dirty="0">
                <a:solidFill>
                  <a:schemeClr val="tx1">
                    <a:lumMod val="75000"/>
                    <a:lumOff val="25000"/>
                  </a:schemeClr>
                </a:solidFill>
              </a:rPr>
              <a:t>报文封装成</a:t>
            </a:r>
            <a:r>
              <a:rPr lang="en-US" altLang="zh-CN" sz="1600" dirty="0">
                <a:solidFill>
                  <a:schemeClr val="tx1">
                    <a:lumMod val="75000"/>
                    <a:lumOff val="25000"/>
                  </a:schemeClr>
                </a:solidFill>
              </a:rPr>
              <a:t>EAP-request</a:t>
            </a:r>
            <a:r>
              <a:rPr lang="zh-CN" altLang="en-US" sz="1600" dirty="0">
                <a:solidFill>
                  <a:schemeClr val="tx1">
                    <a:lumMod val="75000"/>
                    <a:lumOff val="25000"/>
                  </a:schemeClr>
                </a:solidFill>
              </a:rPr>
              <a:t>报文发送给</a:t>
            </a:r>
            <a:r>
              <a:rPr lang="en-US" altLang="zh-CN" sz="1600" dirty="0"/>
              <a:t>Supplicant</a:t>
            </a:r>
            <a:r>
              <a:rPr lang="en-US" altLang="zh-CN" sz="1600" dirty="0">
                <a:solidFill>
                  <a:schemeClr val="tx1">
                    <a:lumMod val="75000"/>
                    <a:lumOff val="25000"/>
                  </a:schemeClr>
                </a:solidFill>
              </a:rPr>
              <a:t>. </a:t>
            </a:r>
            <a:endParaRPr lang="en-US" altLang="zh-CN" sz="1600" dirty="0">
              <a:solidFill>
                <a:schemeClr val="tx1">
                  <a:lumMod val="75000"/>
                  <a:lumOff val="25000"/>
                </a:schemeClr>
              </a:solidFill>
            </a:endParaRPr>
          </a:p>
          <a:p>
            <a:pPr marL="201295" lvl="1">
              <a:lnSpc>
                <a:spcPct val="90000"/>
              </a:lnSpc>
              <a:spcBef>
                <a:spcPts val="200"/>
              </a:spcBef>
              <a:spcAft>
                <a:spcPts val="400"/>
              </a:spcAft>
              <a:buClr>
                <a:schemeClr val="accent1"/>
              </a:buClr>
            </a:pPr>
            <a:r>
              <a:rPr lang="en-US" altLang="zh-CN" sz="1600" dirty="0">
                <a:solidFill>
                  <a:schemeClr val="tx1">
                    <a:lumMod val="75000"/>
                    <a:lumOff val="25000"/>
                  </a:schemeClr>
                </a:solidFill>
              </a:rPr>
              <a:t>3.</a:t>
            </a:r>
            <a:r>
              <a:rPr lang="en-US" altLang="zh-CN" sz="1600" dirty="0"/>
              <a:t> Supplicant</a:t>
            </a:r>
            <a:r>
              <a:rPr lang="zh-CN" altLang="en-US" sz="1600" dirty="0">
                <a:solidFill>
                  <a:schemeClr val="tx1">
                    <a:lumMod val="75000"/>
                    <a:lumOff val="25000"/>
                  </a:schemeClr>
                </a:solidFill>
              </a:rPr>
              <a:t>发送</a:t>
            </a:r>
            <a:r>
              <a:rPr lang="en-US" altLang="zh-CN" sz="1600" dirty="0"/>
              <a:t>Authenticator</a:t>
            </a:r>
            <a:r>
              <a:rPr lang="zh-CN" altLang="en-US" sz="1600" dirty="0">
                <a:solidFill>
                  <a:schemeClr val="tx1">
                    <a:lumMod val="75000"/>
                    <a:lumOff val="25000"/>
                  </a:schemeClr>
                </a:solidFill>
              </a:rPr>
              <a:t>一个</a:t>
            </a:r>
            <a:r>
              <a:rPr lang="en-US" altLang="zh-CN" sz="1600" dirty="0">
                <a:solidFill>
                  <a:schemeClr val="tx1">
                    <a:lumMod val="75000"/>
                    <a:lumOff val="25000"/>
                  </a:schemeClr>
                </a:solidFill>
              </a:rPr>
              <a:t>EAP-Response</a:t>
            </a:r>
            <a:r>
              <a:rPr lang="zh-CN" altLang="en-US" sz="1600" dirty="0">
                <a:solidFill>
                  <a:schemeClr val="tx1">
                    <a:lumMod val="75000"/>
                    <a:lumOff val="25000"/>
                  </a:schemeClr>
                </a:solidFill>
              </a:rPr>
              <a:t>报文，内容为</a:t>
            </a:r>
            <a:r>
              <a:rPr lang="en-US" altLang="zh-CN" sz="1600" dirty="0"/>
              <a:t>Supplicant</a:t>
            </a:r>
            <a:r>
              <a:rPr lang="zh-CN" altLang="en-US" sz="1600" dirty="0">
                <a:solidFill>
                  <a:schemeClr val="tx1">
                    <a:lumMod val="75000"/>
                    <a:lumOff val="25000"/>
                  </a:schemeClr>
                </a:solidFill>
              </a:rPr>
              <a:t>的</a:t>
            </a:r>
            <a:r>
              <a:rPr lang="en-US" altLang="zh-CN" sz="1600" dirty="0">
                <a:solidFill>
                  <a:schemeClr val="tx1">
                    <a:lumMod val="75000"/>
                    <a:lumOff val="25000"/>
                  </a:schemeClr>
                </a:solidFill>
              </a:rPr>
              <a:t>Identity(</a:t>
            </a:r>
            <a:r>
              <a:rPr lang="zh-CN" altLang="en-US" sz="1600" dirty="0">
                <a:solidFill>
                  <a:schemeClr val="tx1">
                    <a:lumMod val="75000"/>
                    <a:lumOff val="25000"/>
                  </a:schemeClr>
                </a:solidFill>
              </a:rPr>
              <a:t>通常为用户名</a:t>
            </a:r>
            <a:r>
              <a:rPr lang="en-US" altLang="zh-CN" sz="1600" dirty="0">
                <a:solidFill>
                  <a:schemeClr val="tx1">
                    <a:lumMod val="75000"/>
                    <a:lumOff val="25000"/>
                  </a:schemeClr>
                </a:solidFill>
              </a:rPr>
              <a:t>),. </a:t>
            </a:r>
            <a:endParaRPr lang="en-US" altLang="zh-CN" sz="1600" dirty="0">
              <a:solidFill>
                <a:schemeClr val="tx1">
                  <a:lumMod val="75000"/>
                  <a:lumOff val="25000"/>
                </a:schemeClr>
              </a:solidFill>
            </a:endParaRPr>
          </a:p>
          <a:p>
            <a:pPr marL="201295" lvl="1">
              <a:lnSpc>
                <a:spcPct val="90000"/>
              </a:lnSpc>
              <a:spcBef>
                <a:spcPts val="200"/>
              </a:spcBef>
              <a:spcAft>
                <a:spcPts val="400"/>
              </a:spcAft>
              <a:buClr>
                <a:schemeClr val="accent1"/>
              </a:buClr>
            </a:pPr>
            <a:r>
              <a:rPr lang="en-US" altLang="zh-CN" sz="1600" dirty="0">
                <a:solidFill>
                  <a:schemeClr val="tx1">
                    <a:lumMod val="75000"/>
                    <a:lumOff val="25000"/>
                  </a:schemeClr>
                </a:solidFill>
              </a:rPr>
              <a:t>4.</a:t>
            </a:r>
            <a:r>
              <a:rPr lang="en-US" altLang="zh-CN" sz="1600" dirty="0"/>
              <a:t> Authenticator</a:t>
            </a:r>
            <a:r>
              <a:rPr lang="zh-CN" altLang="en-US" sz="1600" dirty="0">
                <a:solidFill>
                  <a:schemeClr val="tx1">
                    <a:lumMod val="75000"/>
                    <a:lumOff val="25000"/>
                  </a:schemeClr>
                </a:solidFill>
              </a:rPr>
              <a:t>把报文封装成</a:t>
            </a:r>
            <a:r>
              <a:rPr lang="en-US" altLang="zh-CN" sz="1600" dirty="0">
                <a:solidFill>
                  <a:schemeClr val="tx1">
                    <a:lumMod val="75000"/>
                    <a:lumOff val="25000"/>
                  </a:schemeClr>
                </a:solidFill>
              </a:rPr>
              <a:t>Radius</a:t>
            </a:r>
            <a:r>
              <a:rPr lang="zh-CN" altLang="en-US" sz="1600" dirty="0">
                <a:solidFill>
                  <a:schemeClr val="tx1">
                    <a:lumMod val="75000"/>
                    <a:lumOff val="25000"/>
                  </a:schemeClr>
                </a:solidFill>
              </a:rPr>
              <a:t>报文</a:t>
            </a:r>
            <a:r>
              <a:rPr lang="en-US" altLang="zh-CN" sz="1600" dirty="0">
                <a:solidFill>
                  <a:schemeClr val="tx1">
                    <a:lumMod val="75000"/>
                    <a:lumOff val="25000"/>
                  </a:schemeClr>
                </a:solidFill>
              </a:rPr>
              <a:t>,</a:t>
            </a:r>
            <a:r>
              <a:rPr lang="zh-CN" altLang="en-US" sz="1600" dirty="0">
                <a:solidFill>
                  <a:schemeClr val="tx1">
                    <a:lumMod val="75000"/>
                    <a:lumOff val="25000"/>
                  </a:schemeClr>
                </a:solidFill>
              </a:rPr>
              <a:t>送给</a:t>
            </a:r>
            <a:r>
              <a:rPr lang="en-US" altLang="zh-CN" sz="1600" dirty="0">
                <a:solidFill>
                  <a:schemeClr val="tx1">
                    <a:lumMod val="75000"/>
                    <a:lumOff val="25000"/>
                  </a:schemeClr>
                </a:solidFill>
              </a:rPr>
              <a:t>Radius</a:t>
            </a:r>
            <a:r>
              <a:rPr lang="zh-CN" altLang="en-US" sz="1600" dirty="0">
                <a:solidFill>
                  <a:schemeClr val="tx1">
                    <a:lumMod val="75000"/>
                    <a:lumOff val="25000"/>
                  </a:schemeClr>
                </a:solidFill>
              </a:rPr>
              <a:t>服务器</a:t>
            </a:r>
            <a:r>
              <a:rPr lang="en-US" altLang="zh-CN" sz="1600" dirty="0">
                <a:solidFill>
                  <a:schemeClr val="tx1">
                    <a:lumMod val="75000"/>
                    <a:lumOff val="25000"/>
                  </a:schemeClr>
                </a:solidFill>
              </a:rPr>
              <a:t>. </a:t>
            </a:r>
            <a:endParaRPr lang="en-US" altLang="zh-CN" sz="1600" dirty="0">
              <a:solidFill>
                <a:schemeClr val="tx1">
                  <a:lumMod val="75000"/>
                  <a:lumOff val="25000"/>
                </a:schemeClr>
              </a:solidFill>
            </a:endParaRPr>
          </a:p>
          <a:p>
            <a:pPr marL="201295" lvl="1">
              <a:lnSpc>
                <a:spcPct val="90000"/>
              </a:lnSpc>
              <a:spcBef>
                <a:spcPts val="200"/>
              </a:spcBef>
              <a:spcAft>
                <a:spcPts val="400"/>
              </a:spcAft>
              <a:buClr>
                <a:schemeClr val="accent1"/>
              </a:buClr>
            </a:pPr>
            <a:r>
              <a:rPr lang="en-US" altLang="zh-CN" sz="1600" dirty="0">
                <a:solidFill>
                  <a:schemeClr val="tx1">
                    <a:lumMod val="75000"/>
                    <a:lumOff val="25000"/>
                  </a:schemeClr>
                </a:solidFill>
              </a:rPr>
              <a:t>5.Radius</a:t>
            </a:r>
            <a:r>
              <a:rPr lang="zh-CN" altLang="en-US" sz="1600" dirty="0">
                <a:solidFill>
                  <a:schemeClr val="tx1">
                    <a:lumMod val="75000"/>
                    <a:lumOff val="25000"/>
                  </a:schemeClr>
                </a:solidFill>
              </a:rPr>
              <a:t>收到后，通过</a:t>
            </a:r>
            <a:r>
              <a:rPr lang="en-US" altLang="zh-CN" sz="1600" dirty="0">
                <a:solidFill>
                  <a:schemeClr val="tx1">
                    <a:lumMod val="75000"/>
                    <a:lumOff val="25000"/>
                  </a:schemeClr>
                </a:solidFill>
              </a:rPr>
              <a:t>Radius</a:t>
            </a:r>
            <a:r>
              <a:rPr lang="zh-CN" altLang="en-US" sz="1600" dirty="0">
                <a:solidFill>
                  <a:schemeClr val="tx1">
                    <a:lumMod val="75000"/>
                    <a:lumOff val="25000"/>
                  </a:schemeClr>
                </a:solidFill>
              </a:rPr>
              <a:t>报文，返回给</a:t>
            </a:r>
            <a:r>
              <a:rPr lang="en-US" altLang="zh-CN" sz="1600" dirty="0"/>
              <a:t>Authenticator</a:t>
            </a:r>
            <a:r>
              <a:rPr lang="zh-CN" altLang="en-US" sz="1600" dirty="0">
                <a:solidFill>
                  <a:schemeClr val="tx1">
                    <a:lumMod val="75000"/>
                    <a:lumOff val="25000"/>
                  </a:schemeClr>
                </a:solidFill>
              </a:rPr>
              <a:t>一个</a:t>
            </a:r>
            <a:r>
              <a:rPr lang="en-US" altLang="zh-CN" sz="1600" dirty="0">
                <a:solidFill>
                  <a:schemeClr val="tx1">
                    <a:lumMod val="75000"/>
                    <a:lumOff val="25000"/>
                  </a:schemeClr>
                </a:solidFill>
              </a:rPr>
              <a:t>16 </a:t>
            </a:r>
            <a:r>
              <a:rPr lang="zh-CN" altLang="en-US" sz="1600" dirty="0">
                <a:solidFill>
                  <a:schemeClr val="tx1">
                    <a:lumMod val="75000"/>
                    <a:lumOff val="25000"/>
                  </a:schemeClr>
                </a:solidFill>
              </a:rPr>
              <a:t>字节的随机数</a:t>
            </a:r>
            <a:r>
              <a:rPr lang="en-US" altLang="zh-CN" sz="1600" dirty="0">
                <a:solidFill>
                  <a:schemeClr val="tx1">
                    <a:lumMod val="75000"/>
                    <a:lumOff val="25000"/>
                  </a:schemeClr>
                </a:solidFill>
              </a:rPr>
              <a:t>.</a:t>
            </a:r>
            <a:endParaRPr lang="en-US" altLang="zh-CN" sz="1600" dirty="0">
              <a:solidFill>
                <a:schemeClr val="tx1">
                  <a:lumMod val="75000"/>
                  <a:lumOff val="25000"/>
                </a:schemeClr>
              </a:solidFill>
            </a:endParaRPr>
          </a:p>
          <a:p>
            <a:pPr marL="201295" lvl="1">
              <a:lnSpc>
                <a:spcPct val="90000"/>
              </a:lnSpc>
              <a:spcBef>
                <a:spcPts val="200"/>
              </a:spcBef>
              <a:spcAft>
                <a:spcPts val="400"/>
              </a:spcAft>
              <a:buClr>
                <a:schemeClr val="accent1"/>
              </a:buClr>
            </a:pPr>
            <a:r>
              <a:rPr lang="en-US" altLang="zh-CN" sz="1600" dirty="0">
                <a:solidFill>
                  <a:schemeClr val="tx1">
                    <a:lumMod val="75000"/>
                    <a:lumOff val="25000"/>
                  </a:schemeClr>
                </a:solidFill>
              </a:rPr>
              <a:t>6.</a:t>
            </a:r>
            <a:r>
              <a:rPr lang="en-US" altLang="zh-CN" sz="1600" dirty="0"/>
              <a:t> Authenticator</a:t>
            </a:r>
            <a:r>
              <a:rPr lang="zh-CN" altLang="en-US" sz="1600" dirty="0">
                <a:solidFill>
                  <a:schemeClr val="tx1">
                    <a:lumMod val="75000"/>
                    <a:lumOff val="25000"/>
                  </a:schemeClr>
                </a:solidFill>
              </a:rPr>
              <a:t>把</a:t>
            </a:r>
            <a:r>
              <a:rPr lang="en-US" altLang="zh-CN" sz="1600" dirty="0">
                <a:solidFill>
                  <a:schemeClr val="tx1">
                    <a:lumMod val="75000"/>
                    <a:lumOff val="25000"/>
                  </a:schemeClr>
                </a:solidFill>
              </a:rPr>
              <a:t>Radius</a:t>
            </a:r>
            <a:r>
              <a:rPr lang="zh-CN" altLang="en-US" sz="1600" dirty="0">
                <a:solidFill>
                  <a:schemeClr val="tx1">
                    <a:lumMod val="75000"/>
                    <a:lumOff val="25000"/>
                  </a:schemeClr>
                </a:solidFill>
              </a:rPr>
              <a:t>报文封装成</a:t>
            </a:r>
            <a:r>
              <a:rPr lang="en-US" altLang="zh-CN" sz="1600" dirty="0">
                <a:solidFill>
                  <a:schemeClr val="tx1">
                    <a:lumMod val="75000"/>
                    <a:lumOff val="25000"/>
                  </a:schemeClr>
                </a:solidFill>
              </a:rPr>
              <a:t>EAP-request/EAP-MS CHAP V2 Challenge</a:t>
            </a:r>
            <a:r>
              <a:rPr lang="zh-CN" altLang="en-US" sz="1600" dirty="0">
                <a:solidFill>
                  <a:schemeClr val="tx1">
                    <a:lumMod val="75000"/>
                    <a:lumOff val="25000"/>
                  </a:schemeClr>
                </a:solidFill>
              </a:rPr>
              <a:t>报文发送给</a:t>
            </a:r>
            <a:r>
              <a:rPr lang="en-US" altLang="zh-CN" sz="1600" dirty="0"/>
              <a:t>Supplicant</a:t>
            </a:r>
            <a:r>
              <a:rPr lang="en-US" altLang="zh-CN" sz="1600" dirty="0">
                <a:solidFill>
                  <a:schemeClr val="tx1">
                    <a:lumMod val="75000"/>
                    <a:lumOff val="25000"/>
                  </a:schemeClr>
                </a:solidFill>
              </a:rPr>
              <a:t>. </a:t>
            </a:r>
            <a:endParaRPr lang="en-US" altLang="zh-CN" sz="1600" dirty="0">
              <a:solidFill>
                <a:schemeClr val="tx1">
                  <a:lumMod val="75000"/>
                  <a:lumOff val="25000"/>
                </a:schemeClr>
              </a:solidFill>
            </a:endParaRPr>
          </a:p>
          <a:p>
            <a:pPr marL="201295" lvl="1">
              <a:lnSpc>
                <a:spcPct val="90000"/>
              </a:lnSpc>
              <a:spcBef>
                <a:spcPts val="200"/>
              </a:spcBef>
              <a:spcAft>
                <a:spcPts val="400"/>
              </a:spcAft>
              <a:buClr>
                <a:schemeClr val="accent1"/>
              </a:buClr>
            </a:pPr>
            <a:r>
              <a:rPr lang="en-US" altLang="zh-CN" sz="1600" dirty="0">
                <a:solidFill>
                  <a:schemeClr val="tx1">
                    <a:lumMod val="75000"/>
                    <a:lumOff val="25000"/>
                  </a:schemeClr>
                </a:solidFill>
              </a:rPr>
              <a:t>7. </a:t>
            </a:r>
            <a:r>
              <a:rPr lang="en-US" altLang="zh-CN" sz="1600" dirty="0"/>
              <a:t> Supplicant</a:t>
            </a:r>
            <a:r>
              <a:rPr lang="zh-CN" altLang="en-US" sz="1600" dirty="0">
                <a:solidFill>
                  <a:schemeClr val="tx1">
                    <a:lumMod val="75000"/>
                    <a:lumOff val="25000"/>
                  </a:schemeClr>
                </a:solidFill>
              </a:rPr>
              <a:t>收到后</a:t>
            </a:r>
            <a:r>
              <a:rPr lang="en-US" altLang="zh-CN" sz="1600" dirty="0">
                <a:solidFill>
                  <a:schemeClr val="tx1">
                    <a:lumMod val="75000"/>
                    <a:lumOff val="25000"/>
                  </a:schemeClr>
                </a:solidFill>
              </a:rPr>
              <a:t>: </a:t>
            </a:r>
            <a:endParaRPr lang="en-US" altLang="zh-CN" sz="1600" dirty="0">
              <a:solidFill>
                <a:schemeClr val="tx1">
                  <a:lumMod val="75000"/>
                  <a:lumOff val="25000"/>
                </a:schemeClr>
              </a:solidFill>
            </a:endParaRPr>
          </a:p>
          <a:p>
            <a:pPr marL="567055" lvl="2" indent="-182880">
              <a:lnSpc>
                <a:spcPct val="90000"/>
              </a:lnSpc>
              <a:buClr>
                <a:schemeClr val="accent1"/>
              </a:buClr>
              <a:buFont typeface="Arial" panose="020B0604020202090204" pitchFamily="34" charset="0"/>
              <a:buChar char="•"/>
            </a:pPr>
            <a:r>
              <a:rPr lang="en-US" altLang="zh-CN" sz="1400" dirty="0">
                <a:solidFill>
                  <a:schemeClr val="tx1">
                    <a:lumMod val="75000"/>
                    <a:lumOff val="25000"/>
                  </a:schemeClr>
                </a:solidFill>
              </a:rPr>
              <a:t>Supplicant</a:t>
            </a:r>
            <a:r>
              <a:rPr lang="zh-CN" altLang="en-US" sz="1400" dirty="0">
                <a:solidFill>
                  <a:schemeClr val="tx1">
                    <a:lumMod val="75000"/>
                    <a:lumOff val="25000"/>
                  </a:schemeClr>
                </a:solidFill>
              </a:rPr>
              <a:t>产生一个 </a:t>
            </a:r>
            <a:r>
              <a:rPr lang="en-US" altLang="zh-CN" sz="1400" dirty="0">
                <a:solidFill>
                  <a:schemeClr val="tx1">
                    <a:lumMod val="75000"/>
                    <a:lumOff val="25000"/>
                  </a:schemeClr>
                </a:solidFill>
              </a:rPr>
              <a:t>16</a:t>
            </a:r>
            <a:r>
              <a:rPr lang="zh-CN" altLang="en-US" sz="1400" dirty="0">
                <a:solidFill>
                  <a:schemeClr val="tx1">
                    <a:lumMod val="75000"/>
                    <a:lumOff val="25000"/>
                  </a:schemeClr>
                </a:solidFill>
              </a:rPr>
              <a:t>字节的随机数，称为“端认证质询”</a:t>
            </a:r>
            <a:endParaRPr lang="en-US" altLang="zh-CN" sz="1400" dirty="0">
              <a:solidFill>
                <a:schemeClr val="tx1">
                  <a:lumMod val="75000"/>
                  <a:lumOff val="25000"/>
                </a:schemeClr>
              </a:solidFill>
            </a:endParaRPr>
          </a:p>
          <a:p>
            <a:pPr marL="567055" lvl="2" indent="-182880">
              <a:lnSpc>
                <a:spcPct val="90000"/>
              </a:lnSpc>
              <a:buClr>
                <a:schemeClr val="accent1"/>
              </a:buClr>
              <a:buFont typeface="Arial" panose="020B0604020202090204" pitchFamily="34" charset="0"/>
              <a:buChar char="•"/>
            </a:pPr>
            <a:r>
              <a:rPr lang="en-US" altLang="zh-CN" sz="1400" dirty="0">
                <a:solidFill>
                  <a:schemeClr val="tx1">
                    <a:lumMod val="75000"/>
                    <a:lumOff val="25000"/>
                  </a:schemeClr>
                </a:solidFill>
              </a:rPr>
              <a:t>SHA(Radius server</a:t>
            </a:r>
            <a:r>
              <a:rPr lang="zh-CN" altLang="en-US" sz="1400" dirty="0">
                <a:solidFill>
                  <a:schemeClr val="tx1">
                    <a:lumMod val="75000"/>
                    <a:lumOff val="25000"/>
                  </a:schemeClr>
                </a:solidFill>
              </a:rPr>
              <a:t>的</a:t>
            </a:r>
            <a:r>
              <a:rPr lang="en-US" altLang="zh-CN" sz="1400" dirty="0">
                <a:solidFill>
                  <a:schemeClr val="tx1">
                    <a:lumMod val="75000"/>
                    <a:lumOff val="25000"/>
                  </a:schemeClr>
                </a:solidFill>
              </a:rPr>
              <a:t>16</a:t>
            </a:r>
            <a:r>
              <a:rPr lang="zh-CN" altLang="en-US" sz="1400" dirty="0">
                <a:solidFill>
                  <a:schemeClr val="tx1">
                    <a:lumMod val="75000"/>
                    <a:lumOff val="25000"/>
                  </a:schemeClr>
                </a:solidFill>
              </a:rPr>
              <a:t>字节随机数，自己产生的</a:t>
            </a:r>
            <a:r>
              <a:rPr lang="en-US" altLang="zh-CN" sz="1400" dirty="0">
                <a:solidFill>
                  <a:schemeClr val="tx1">
                    <a:lumMod val="75000"/>
                    <a:lumOff val="25000"/>
                  </a:schemeClr>
                </a:solidFill>
              </a:rPr>
              <a:t>16</a:t>
            </a:r>
            <a:r>
              <a:rPr lang="zh-CN" altLang="en-US" sz="1400" dirty="0">
                <a:solidFill>
                  <a:schemeClr val="tx1">
                    <a:lumMod val="75000"/>
                    <a:lumOff val="25000"/>
                  </a:schemeClr>
                </a:solidFill>
              </a:rPr>
              <a:t>字节随机数，</a:t>
            </a:r>
            <a:r>
              <a:rPr lang="en-US" altLang="zh-CN" sz="1400" dirty="0"/>
              <a:t>Supplicant</a:t>
            </a:r>
            <a:r>
              <a:rPr lang="zh-CN" altLang="en-US" sz="1400" dirty="0">
                <a:solidFill>
                  <a:schemeClr val="tx1">
                    <a:lumMod val="75000"/>
                    <a:lumOff val="25000"/>
                  </a:schemeClr>
                </a:solidFill>
              </a:rPr>
              <a:t>的口令的</a:t>
            </a:r>
            <a:r>
              <a:rPr lang="en-US" altLang="zh-CN" sz="1400" dirty="0">
                <a:solidFill>
                  <a:schemeClr val="tx1">
                    <a:lumMod val="75000"/>
                    <a:lumOff val="25000"/>
                  </a:schemeClr>
                </a:solidFill>
              </a:rPr>
              <a:t>MD4</a:t>
            </a:r>
            <a:r>
              <a:rPr lang="zh-CN" altLang="en-US" sz="1400" dirty="0">
                <a:solidFill>
                  <a:schemeClr val="tx1">
                    <a:lumMod val="75000"/>
                    <a:lumOff val="25000"/>
                  </a:schemeClr>
                </a:solidFill>
              </a:rPr>
              <a:t>计算值 </a:t>
            </a:r>
            <a:r>
              <a:rPr lang="en-US" altLang="zh-CN" sz="1400" dirty="0">
                <a:solidFill>
                  <a:schemeClr val="tx1">
                    <a:lumMod val="75000"/>
                    <a:lumOff val="25000"/>
                  </a:schemeClr>
                </a:solidFill>
              </a:rPr>
              <a:t>)</a:t>
            </a:r>
            <a:endParaRPr lang="en-US" altLang="zh-CN" sz="1400" dirty="0">
              <a:solidFill>
                <a:schemeClr val="tx1">
                  <a:lumMod val="75000"/>
                  <a:lumOff val="25000"/>
                </a:schemeClr>
              </a:solidFill>
            </a:endParaRPr>
          </a:p>
          <a:p>
            <a:pPr marL="567055" lvl="2" indent="-182880">
              <a:lnSpc>
                <a:spcPct val="90000"/>
              </a:lnSpc>
              <a:buClr>
                <a:schemeClr val="accent1"/>
              </a:buClr>
              <a:buFont typeface="Arial" panose="020B0604020202090204" pitchFamily="34" charset="0"/>
              <a:buChar char="•"/>
            </a:pPr>
            <a:r>
              <a:rPr lang="en-US" altLang="zh-CN" sz="1400" dirty="0">
                <a:solidFill>
                  <a:schemeClr val="tx1">
                    <a:lumMod val="75000"/>
                    <a:lumOff val="25000"/>
                  </a:schemeClr>
                </a:solidFill>
              </a:rPr>
              <a:t>Supplicant</a:t>
            </a:r>
            <a:r>
              <a:rPr lang="zh-CN" altLang="en-US" sz="1400" dirty="0"/>
              <a:t>将响应结果封装在</a:t>
            </a:r>
            <a:r>
              <a:rPr lang="en-US" altLang="zh-CN" sz="1400" dirty="0"/>
              <a:t>EAP-</a:t>
            </a:r>
            <a:r>
              <a:rPr lang="en-US" altLang="zh-CN" sz="1400" dirty="0" err="1"/>
              <a:t>esponse</a:t>
            </a:r>
            <a:r>
              <a:rPr lang="en-US" altLang="zh-CN" sz="1400" dirty="0"/>
              <a:t>/EAP MS CHAP V2 Response</a:t>
            </a:r>
            <a:r>
              <a:rPr lang="zh-CN" altLang="en-US" sz="1400" dirty="0"/>
              <a:t>报文中发送给</a:t>
            </a:r>
            <a:r>
              <a:rPr lang="en-US" altLang="zh-CN" sz="1400" dirty="0"/>
              <a:t>Authenticator. </a:t>
            </a:r>
            <a:endParaRPr lang="en-US" altLang="zh-CN" sz="1400" dirty="0">
              <a:solidFill>
                <a:schemeClr val="tx1">
                  <a:lumMod val="75000"/>
                  <a:lumOff val="25000"/>
                </a:schemeClr>
              </a:solidFill>
            </a:endParaRPr>
          </a:p>
          <a:p>
            <a:pPr lvl="0"/>
            <a:endParaRPr lang="zh-CN" altLang="en-US" dirty="0"/>
          </a:p>
        </p:txBody>
      </p:sp>
      <p:pic>
        <p:nvPicPr>
          <p:cNvPr id="10" name="图片 9"/>
          <p:cNvPicPr>
            <a:picLocks noChangeAspect="1"/>
          </p:cNvPicPr>
          <p:nvPr/>
        </p:nvPicPr>
        <p:blipFill>
          <a:blip r:embed="rId1"/>
          <a:stretch>
            <a:fillRect/>
          </a:stretch>
        </p:blipFill>
        <p:spPr>
          <a:xfrm>
            <a:off x="4856813" y="1926236"/>
            <a:ext cx="3965885" cy="3158694"/>
          </a:xfrm>
          <a:prstGeom prst="rect">
            <a:avLst/>
          </a:prstGeom>
        </p:spPr>
      </p:pic>
      <p:sp>
        <p:nvSpPr>
          <p:cNvPr id="2" name="灯片编号占位符 1"/>
          <p:cNvSpPr>
            <a:spLocks noGrp="1"/>
          </p:cNvSpPr>
          <p:nvPr>
            <p:ph type="sldNum" sz="quarter" idx="12"/>
          </p:nvPr>
        </p:nvSpPr>
        <p:spPr/>
        <p:txBody>
          <a:bodyPr/>
          <a:lstStyle/>
          <a:p>
            <a:fld id="{375D5CAD-4EC6-465D-B358-F619C32EE4EF}" type="slidenum">
              <a:rPr lang="zh-CN" altLang="en-US" smtClean="0"/>
            </a:fld>
            <a:endParaRPr lang="zh-CN" alt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95780" y="1236689"/>
            <a:ext cx="4770325" cy="4308872"/>
          </a:xfrm>
          <a:prstGeom prst="rect">
            <a:avLst/>
          </a:prstGeom>
        </p:spPr>
        <p:txBody>
          <a:bodyPr wrap="square">
            <a:spAutoFit/>
          </a:bodyPr>
          <a:lstStyle/>
          <a:p>
            <a:r>
              <a:rPr lang="en-US" altLang="zh-CN" sz="1600" dirty="0">
                <a:solidFill>
                  <a:schemeClr val="tx1">
                    <a:lumMod val="75000"/>
                    <a:lumOff val="25000"/>
                  </a:schemeClr>
                </a:solidFill>
              </a:rPr>
              <a:t>8. </a:t>
            </a:r>
            <a:r>
              <a:rPr lang="en-US" altLang="zh-CN" sz="1600" dirty="0"/>
              <a:t>Authenticator</a:t>
            </a:r>
            <a:r>
              <a:rPr lang="zh-CN" altLang="en-US" sz="1600" dirty="0"/>
              <a:t>把报文封装成</a:t>
            </a:r>
            <a:r>
              <a:rPr lang="en-US" altLang="zh-CN" sz="1600" dirty="0"/>
              <a:t>Radius</a:t>
            </a:r>
            <a:r>
              <a:rPr lang="zh-CN" altLang="en-US" sz="1600" dirty="0"/>
              <a:t>报文，发给</a:t>
            </a:r>
            <a:r>
              <a:rPr lang="en-US" altLang="zh-CN" sz="1600" dirty="0"/>
              <a:t>Radius</a:t>
            </a:r>
            <a:r>
              <a:rPr lang="zh-CN" altLang="en-US" sz="1600" dirty="0"/>
              <a:t>服务器</a:t>
            </a:r>
            <a:r>
              <a:rPr lang="en-US" altLang="zh-CN" sz="1600" dirty="0"/>
              <a:t>. </a:t>
            </a:r>
            <a:endParaRPr lang="en-US" altLang="zh-CN" sz="1600" dirty="0"/>
          </a:p>
          <a:p>
            <a:r>
              <a:rPr lang="en-US" altLang="zh-CN" sz="1600" dirty="0"/>
              <a:t>9.Radius server</a:t>
            </a:r>
            <a:r>
              <a:rPr lang="zh-CN" altLang="en-US" sz="1600" dirty="0"/>
              <a:t>收到后，使用与</a:t>
            </a:r>
            <a:r>
              <a:rPr lang="en-US" altLang="zh-CN" sz="1600" dirty="0"/>
              <a:t>Supplicant</a:t>
            </a:r>
            <a:r>
              <a:rPr lang="zh-CN" altLang="en-US" sz="1600" dirty="0"/>
              <a:t>相同的方法进行验证；如通过验证，</a:t>
            </a:r>
            <a:r>
              <a:rPr lang="en-US" altLang="zh-CN" sz="1600" dirty="0"/>
              <a:t>Radius server</a:t>
            </a:r>
            <a:r>
              <a:rPr lang="zh-CN" altLang="en-US" sz="1600" dirty="0"/>
              <a:t>返回</a:t>
            </a:r>
            <a:r>
              <a:rPr lang="en-US" altLang="zh-CN" sz="1600" dirty="0"/>
              <a:t>MS-CHAP v2</a:t>
            </a:r>
            <a:r>
              <a:rPr lang="zh-CN" altLang="en-US" sz="1600" dirty="0"/>
              <a:t>响应消息，包含</a:t>
            </a:r>
            <a:r>
              <a:rPr lang="en-US" altLang="zh-CN" sz="1600" dirty="0"/>
              <a:t>supplicant</a:t>
            </a:r>
            <a:r>
              <a:rPr lang="zh-CN" altLang="en-US" sz="1600" dirty="0"/>
              <a:t>的质询随机数</a:t>
            </a:r>
            <a:endParaRPr lang="en-US" altLang="zh-CN" sz="1600" dirty="0"/>
          </a:p>
          <a:p>
            <a:r>
              <a:rPr lang="en-US" altLang="zh-CN" sz="1600" dirty="0"/>
              <a:t>10. Authenticator</a:t>
            </a:r>
            <a:r>
              <a:rPr lang="zh-CN" altLang="en-US" sz="1600" dirty="0"/>
              <a:t>把</a:t>
            </a:r>
            <a:r>
              <a:rPr lang="en-US" altLang="zh-CN" sz="1600" dirty="0"/>
              <a:t>Radius</a:t>
            </a:r>
            <a:r>
              <a:rPr lang="zh-CN" altLang="en-US" sz="1600" dirty="0"/>
              <a:t>报文封装成</a:t>
            </a:r>
            <a:r>
              <a:rPr lang="en-US" altLang="zh-CN" sz="1600" dirty="0"/>
              <a:t>EAP-request/EAP-CHAPV2 Success </a:t>
            </a:r>
            <a:r>
              <a:rPr lang="zh-CN" altLang="en-US" sz="1600" dirty="0"/>
              <a:t>报文发送给</a:t>
            </a:r>
            <a:r>
              <a:rPr lang="en-US" altLang="zh-CN" sz="1600" dirty="0"/>
              <a:t>Supplicant </a:t>
            </a:r>
            <a:endParaRPr lang="zh-CN" altLang="en-US" sz="1600" dirty="0"/>
          </a:p>
          <a:p>
            <a:r>
              <a:rPr lang="en-US" altLang="zh-CN" sz="1600" dirty="0"/>
              <a:t>11. Supplicant</a:t>
            </a:r>
            <a:r>
              <a:rPr lang="zh-CN" altLang="en-US" sz="1600" dirty="0"/>
              <a:t>收到后发送一个认证成功报文，封装成</a:t>
            </a:r>
            <a:r>
              <a:rPr lang="en-US" altLang="zh-CN" sz="1600" dirty="0" err="1"/>
              <a:t>Eap</a:t>
            </a:r>
            <a:r>
              <a:rPr lang="en-US" altLang="zh-CN" sz="1600" dirty="0"/>
              <a:t>-response/EAP </a:t>
            </a:r>
            <a:r>
              <a:rPr lang="en-US" altLang="zh-CN" sz="1600" dirty="0" err="1"/>
              <a:t>Ms</a:t>
            </a:r>
            <a:r>
              <a:rPr lang="en-US" altLang="zh-CN" sz="1600" dirty="0"/>
              <a:t> chapv2 ACK</a:t>
            </a:r>
            <a:r>
              <a:rPr lang="zh-CN" altLang="en-US" sz="1600" dirty="0"/>
              <a:t>报文给</a:t>
            </a:r>
            <a:r>
              <a:rPr lang="en-US" altLang="zh-CN" sz="1600" dirty="0"/>
              <a:t>Authenticator</a:t>
            </a:r>
            <a:endParaRPr lang="zh-CN" altLang="en-US" sz="1600" dirty="0"/>
          </a:p>
          <a:p>
            <a:r>
              <a:rPr lang="en-US" altLang="zh-CN" sz="1600" dirty="0"/>
              <a:t>12. Authenticator</a:t>
            </a:r>
            <a:r>
              <a:rPr lang="zh-CN" altLang="en-US" sz="1600" dirty="0"/>
              <a:t>把报文封装成</a:t>
            </a:r>
            <a:r>
              <a:rPr lang="en-US" altLang="zh-CN" sz="1600" dirty="0"/>
              <a:t>Radius</a:t>
            </a:r>
            <a:r>
              <a:rPr lang="zh-CN" altLang="en-US" sz="1600" dirty="0"/>
              <a:t>报文，发给</a:t>
            </a:r>
            <a:r>
              <a:rPr lang="en-US" altLang="zh-CN" sz="1600" dirty="0"/>
              <a:t>Radius</a:t>
            </a:r>
            <a:r>
              <a:rPr lang="zh-CN" altLang="en-US" sz="1600" dirty="0"/>
              <a:t>服务器</a:t>
            </a:r>
            <a:r>
              <a:rPr lang="en-US" altLang="zh-CN" sz="1600" dirty="0"/>
              <a:t>. </a:t>
            </a:r>
            <a:endParaRPr lang="en-US" altLang="zh-CN" sz="1600" dirty="0"/>
          </a:p>
          <a:p>
            <a:r>
              <a:rPr lang="en-US" altLang="zh-CN" sz="1600" dirty="0"/>
              <a:t>13. Radius</a:t>
            </a:r>
            <a:r>
              <a:rPr lang="zh-CN" altLang="en-US" sz="1600" dirty="0"/>
              <a:t>服务器和</a:t>
            </a:r>
            <a:r>
              <a:rPr lang="en-US" altLang="zh-CN" sz="1600" dirty="0"/>
              <a:t>Supplicant</a:t>
            </a:r>
            <a:r>
              <a:rPr lang="zh-CN" altLang="en-US" sz="1600" dirty="0"/>
              <a:t>均认证成功，</a:t>
            </a:r>
            <a:r>
              <a:rPr lang="en-US" altLang="zh-CN" sz="1600" dirty="0"/>
              <a:t>Radius </a:t>
            </a:r>
            <a:endParaRPr lang="en-US" altLang="zh-CN" sz="1600" dirty="0"/>
          </a:p>
          <a:p>
            <a:r>
              <a:rPr lang="en-US" altLang="zh-CN" sz="1600" dirty="0"/>
              <a:t>server</a:t>
            </a:r>
            <a:r>
              <a:rPr lang="zh-CN" altLang="en-US" sz="1600" dirty="0"/>
              <a:t>发送</a:t>
            </a:r>
            <a:r>
              <a:rPr lang="en-US" altLang="zh-CN" sz="1600" dirty="0"/>
              <a:t>Access-Accept</a:t>
            </a:r>
            <a:r>
              <a:rPr lang="zh-CN" altLang="en-US" sz="1600" dirty="0"/>
              <a:t>报文 </a:t>
            </a:r>
            <a:endParaRPr lang="zh-CN" altLang="en-US" sz="1600" dirty="0"/>
          </a:p>
          <a:p>
            <a:r>
              <a:rPr lang="en-US" altLang="zh-CN" sz="1600" dirty="0"/>
              <a:t>14. Authenticator</a:t>
            </a:r>
            <a:r>
              <a:rPr lang="zh-CN" altLang="en-US" sz="1600" dirty="0"/>
              <a:t>收到</a:t>
            </a:r>
            <a:r>
              <a:rPr lang="en-US" altLang="zh-CN" sz="1600" dirty="0"/>
              <a:t>RADIUS-Access-Accept</a:t>
            </a:r>
            <a:r>
              <a:rPr lang="zh-CN" altLang="en-US" sz="1600" dirty="0"/>
              <a:t>报文，并发送</a:t>
            </a:r>
            <a:r>
              <a:rPr lang="en-US" altLang="zh-CN" sz="1600" dirty="0"/>
              <a:t>EAP-success</a:t>
            </a:r>
            <a:r>
              <a:rPr lang="zh-CN" altLang="en-US" sz="1600" dirty="0"/>
              <a:t>报文给</a:t>
            </a:r>
            <a:r>
              <a:rPr lang="en-US" altLang="zh-CN" sz="1600" dirty="0"/>
              <a:t>Supplicant.</a:t>
            </a:r>
            <a:endParaRPr lang="zh-CN" altLang="en-US" sz="1600" dirty="0"/>
          </a:p>
          <a:p>
            <a:pPr lvl="0"/>
            <a:endParaRPr lang="zh-CN" altLang="en-US" dirty="0"/>
          </a:p>
        </p:txBody>
      </p:sp>
      <p:sp>
        <p:nvSpPr>
          <p:cNvPr id="6" name="标题 1"/>
          <p:cNvSpPr txBox="1"/>
          <p:nvPr/>
        </p:nvSpPr>
        <p:spPr>
          <a:xfrm>
            <a:off x="0" y="399030"/>
            <a:ext cx="5688767" cy="1450757"/>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altLang="zh-CN" dirty="0"/>
              <a:t>MS-CHAPv2</a:t>
            </a:r>
            <a:endParaRPr lang="zh-CN" altLang="en-US" dirty="0"/>
          </a:p>
        </p:txBody>
      </p:sp>
      <p:pic>
        <p:nvPicPr>
          <p:cNvPr id="7" name="图片 6"/>
          <p:cNvPicPr>
            <a:picLocks noChangeAspect="1"/>
          </p:cNvPicPr>
          <p:nvPr/>
        </p:nvPicPr>
        <p:blipFill>
          <a:blip r:embed="rId1"/>
          <a:stretch>
            <a:fillRect/>
          </a:stretch>
        </p:blipFill>
        <p:spPr>
          <a:xfrm>
            <a:off x="4856813" y="1926236"/>
            <a:ext cx="3965885" cy="3158694"/>
          </a:xfrm>
          <a:prstGeom prst="rect">
            <a:avLst/>
          </a:prstGeom>
        </p:spPr>
      </p:pic>
      <p:sp>
        <p:nvSpPr>
          <p:cNvPr id="8" name="内容占位符 2"/>
          <p:cNvSpPr txBox="1"/>
          <p:nvPr/>
        </p:nvSpPr>
        <p:spPr>
          <a:xfrm>
            <a:off x="0" y="5161379"/>
            <a:ext cx="8822698" cy="1879321"/>
          </a:xfrm>
          <a:prstGeom prst="rect">
            <a:avLst/>
          </a:prstGeom>
        </p:spPr>
        <p:txBody>
          <a:bodyPr vert="horz" lIns="0" tIns="45720" rIns="0" bIns="45720" rtlCol="0">
            <a:normAutofit/>
          </a:bodyPr>
          <a:lstStyle>
            <a:lvl1pPr marL="342900" indent="-342900" algn="l" defTabSz="914400" rtl="0" eaLnBrk="1" latinLnBrk="0" hangingPunct="1">
              <a:lnSpc>
                <a:spcPct val="110000"/>
              </a:lnSpc>
              <a:spcBef>
                <a:spcPts val="1200"/>
              </a:spcBef>
              <a:spcAft>
                <a:spcPts val="200"/>
              </a:spcAft>
              <a:buClr>
                <a:schemeClr val="accent1"/>
              </a:buClr>
              <a:buSzPct val="100000"/>
              <a:buFont typeface="Arial" panose="020B0604020202090204" pitchFamily="34" charset="0"/>
              <a:buChar char="•"/>
              <a:defRPr sz="2800" kern="1200">
                <a:solidFill>
                  <a:schemeClr val="tx1">
                    <a:lumMod val="75000"/>
                    <a:lumOff val="25000"/>
                  </a:schemeClr>
                </a:solidFill>
                <a:latin typeface="+mn-lt"/>
                <a:ea typeface="+mn-ea"/>
                <a:cs typeface="+mn-cs"/>
              </a:defRPr>
            </a:lvl1pPr>
            <a:lvl2pPr marL="384175" indent="-182880" algn="l" defTabSz="914400" rtl="0" eaLnBrk="1" latinLnBrk="0" hangingPunct="1">
              <a:lnSpc>
                <a:spcPct val="110000"/>
              </a:lnSpc>
              <a:spcBef>
                <a:spcPts val="400"/>
              </a:spcBef>
              <a:spcAft>
                <a:spcPts val="400"/>
              </a:spcAft>
              <a:buClr>
                <a:schemeClr val="accent1"/>
              </a:buClr>
              <a:buFont typeface="Calibri" panose="020F0502020204030204" pitchFamily="34" charset="0"/>
              <a:buChar char="◦"/>
              <a:defRPr sz="2400" kern="1200">
                <a:solidFill>
                  <a:schemeClr val="tx1">
                    <a:lumMod val="75000"/>
                    <a:lumOff val="25000"/>
                  </a:schemeClr>
                </a:solidFill>
                <a:latin typeface="+mn-lt"/>
                <a:ea typeface="+mn-ea"/>
                <a:cs typeface="+mn-cs"/>
              </a:defRPr>
            </a:lvl2pPr>
            <a:lvl3pPr marL="567055" indent="-182880" algn="l" defTabSz="914400" rtl="0" eaLnBrk="1" latinLnBrk="0" hangingPunct="1">
              <a:lnSpc>
                <a:spcPct val="110000"/>
              </a:lnSpc>
              <a:spcBef>
                <a:spcPts val="200"/>
              </a:spcBef>
              <a:spcAft>
                <a:spcPts val="400"/>
              </a:spcAft>
              <a:buClr>
                <a:schemeClr val="accent1"/>
              </a:buClr>
              <a:buFont typeface="Calibri" panose="020F0502020204030204" pitchFamily="34" charset="0"/>
              <a:buChar char="◦"/>
              <a:defRPr sz="2000" kern="1200">
                <a:solidFill>
                  <a:schemeClr val="tx1">
                    <a:lumMod val="75000"/>
                    <a:lumOff val="25000"/>
                  </a:schemeClr>
                </a:solidFill>
                <a:latin typeface="+mn-lt"/>
                <a:ea typeface="+mn-ea"/>
                <a:cs typeface="+mn-cs"/>
              </a:defRPr>
            </a:lvl3pPr>
            <a:lvl4pPr marL="749935" indent="-182880" algn="l" defTabSz="914400" rtl="0" eaLnBrk="1" latinLnBrk="0" hangingPunct="1">
              <a:lnSpc>
                <a:spcPct val="110000"/>
              </a:lnSpc>
              <a:spcBef>
                <a:spcPts val="200"/>
              </a:spcBef>
              <a:spcAft>
                <a:spcPts val="400"/>
              </a:spcAft>
              <a:buClr>
                <a:schemeClr val="accent1"/>
              </a:buClr>
              <a:buFont typeface="Calibri" panose="020F0502020204030204" pitchFamily="34" charset="0"/>
              <a:buChar char="◦"/>
              <a:defRPr sz="2000" kern="1200">
                <a:solidFill>
                  <a:schemeClr val="tx1">
                    <a:lumMod val="75000"/>
                    <a:lumOff val="25000"/>
                  </a:schemeClr>
                </a:solidFill>
                <a:latin typeface="+mn-lt"/>
                <a:ea typeface="+mn-ea"/>
                <a:cs typeface="+mn-cs"/>
              </a:defRPr>
            </a:lvl4pPr>
            <a:lvl5pPr marL="932815" indent="-182880" algn="l" defTabSz="914400" rtl="0" eaLnBrk="1" latinLnBrk="0" hangingPunct="1">
              <a:lnSpc>
                <a:spcPct val="110000"/>
              </a:lnSpc>
              <a:spcBef>
                <a:spcPts val="200"/>
              </a:spcBef>
              <a:spcAft>
                <a:spcPts val="400"/>
              </a:spcAft>
              <a:buClr>
                <a:schemeClr val="accent1"/>
              </a:buClr>
              <a:buFont typeface="Calibri" panose="020F0502020204030204" pitchFamily="34" charset="0"/>
              <a:buChar char="◦"/>
              <a:defRPr sz="1800" kern="1200">
                <a:solidFill>
                  <a:schemeClr val="tx1">
                    <a:lumMod val="75000"/>
                    <a:lumOff val="25000"/>
                  </a:schemeClr>
                </a:solidFill>
                <a:latin typeface="+mn-lt"/>
                <a:ea typeface="+mn-ea"/>
                <a:cs typeface="+mn-cs"/>
              </a:defRPr>
            </a:lvl5pPr>
            <a:lvl6pPr marL="109982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29984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49987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69989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a:lstStyle>
          <a:p>
            <a:pPr lvl="1">
              <a:buClr>
                <a:srgbClr val="E48312"/>
              </a:buClr>
              <a:buFont typeface="Wingdings" panose="05000000000000000000" pitchFamily="2" charset="2"/>
              <a:buChar char="l"/>
            </a:pPr>
            <a:r>
              <a:rPr lang="en-US" altLang="zh-CN" sz="1600" dirty="0">
                <a:solidFill>
                  <a:srgbClr val="FF0000"/>
                </a:solidFill>
              </a:rPr>
              <a:t>EAP-PEAP</a:t>
            </a:r>
            <a:r>
              <a:rPr lang="zh-CN" altLang="en-US" sz="1600" dirty="0">
                <a:solidFill>
                  <a:srgbClr val="FF0000"/>
                </a:solidFill>
              </a:rPr>
              <a:t>认证中</a:t>
            </a:r>
            <a:r>
              <a:rPr lang="en-US" altLang="zh-CN" sz="1600" dirty="0">
                <a:solidFill>
                  <a:srgbClr val="FF0000"/>
                </a:solidFill>
              </a:rPr>
              <a:t>MSK</a:t>
            </a:r>
            <a:r>
              <a:rPr lang="zh-CN" altLang="en-US" sz="1600" dirty="0">
                <a:solidFill>
                  <a:srgbClr val="FF0000"/>
                </a:solidFill>
              </a:rPr>
              <a:t>的生成和</a:t>
            </a:r>
            <a:r>
              <a:rPr lang="en-US" altLang="zh-CN" sz="1600" dirty="0">
                <a:solidFill>
                  <a:srgbClr val="FF0000"/>
                </a:solidFill>
              </a:rPr>
              <a:t>EAP-TTLS</a:t>
            </a:r>
            <a:r>
              <a:rPr lang="zh-CN" altLang="en-US" sz="1600" dirty="0">
                <a:solidFill>
                  <a:srgbClr val="FF0000"/>
                </a:solidFill>
              </a:rPr>
              <a:t>是一样的，在</a:t>
            </a:r>
            <a:r>
              <a:rPr lang="en-US" altLang="zh-CN" sz="1600" dirty="0">
                <a:solidFill>
                  <a:srgbClr val="FF0000"/>
                </a:solidFill>
              </a:rPr>
              <a:t>TLS</a:t>
            </a:r>
            <a:r>
              <a:rPr lang="zh-CN" altLang="en-US" sz="1600" dirty="0">
                <a:solidFill>
                  <a:srgbClr val="FF0000"/>
                </a:solidFill>
              </a:rPr>
              <a:t>通道成功建立时（服务器不验证客户端证书）</a:t>
            </a:r>
            <a:r>
              <a:rPr lang="en-US" altLang="zh-CN" sz="1600" dirty="0">
                <a:solidFill>
                  <a:srgbClr val="FF0000"/>
                </a:solidFill>
              </a:rPr>
              <a:t>Supplicant</a:t>
            </a:r>
            <a:r>
              <a:rPr lang="zh-CN" altLang="en-US" sz="1600" dirty="0">
                <a:solidFill>
                  <a:srgbClr val="FF0000"/>
                </a:solidFill>
              </a:rPr>
              <a:t>和</a:t>
            </a:r>
            <a:r>
              <a:rPr lang="en-US" altLang="zh-CN" sz="1600" dirty="0">
                <a:solidFill>
                  <a:srgbClr val="FF0000"/>
                </a:solidFill>
              </a:rPr>
              <a:t>Radius Server</a:t>
            </a:r>
            <a:r>
              <a:rPr lang="zh-CN" altLang="en-US" sz="1600" dirty="0">
                <a:solidFill>
                  <a:srgbClr val="FF0000"/>
                </a:solidFill>
              </a:rPr>
              <a:t>都能生成</a:t>
            </a:r>
            <a:r>
              <a:rPr lang="en-US" altLang="zh-CN" sz="1600" dirty="0">
                <a:solidFill>
                  <a:srgbClr val="FF0000"/>
                </a:solidFill>
              </a:rPr>
              <a:t>MSK</a:t>
            </a:r>
            <a:endParaRPr lang="en-US" altLang="zh-CN" sz="1600" dirty="0">
              <a:solidFill>
                <a:srgbClr val="FF0000"/>
              </a:solidFill>
            </a:endParaRPr>
          </a:p>
          <a:p>
            <a:pPr lvl="1">
              <a:buClr>
                <a:srgbClr val="E48312"/>
              </a:buClr>
              <a:buFont typeface="Wingdings" panose="05000000000000000000" pitchFamily="2" charset="2"/>
              <a:buChar char="l"/>
            </a:pPr>
            <a:r>
              <a:rPr lang="en-US" altLang="zh-CN" sz="1600" dirty="0">
                <a:solidFill>
                  <a:srgbClr val="FF0000"/>
                </a:solidFill>
              </a:rPr>
              <a:t>Supplicant</a:t>
            </a:r>
            <a:r>
              <a:rPr lang="zh-CN" altLang="en-US" sz="1600" dirty="0">
                <a:solidFill>
                  <a:srgbClr val="FF0000"/>
                </a:solidFill>
              </a:rPr>
              <a:t>和</a:t>
            </a:r>
            <a:r>
              <a:rPr lang="en-US" altLang="zh-CN" sz="1600" dirty="0">
                <a:solidFill>
                  <a:srgbClr val="FF0000"/>
                </a:solidFill>
              </a:rPr>
              <a:t>Radius Server</a:t>
            </a:r>
            <a:r>
              <a:rPr lang="zh-CN" altLang="en-US" sz="1600" dirty="0">
                <a:solidFill>
                  <a:srgbClr val="FF0000"/>
                </a:solidFill>
              </a:rPr>
              <a:t>完成基于</a:t>
            </a:r>
            <a:r>
              <a:rPr lang="en-US" altLang="zh-CN" sz="1600" dirty="0">
                <a:solidFill>
                  <a:srgbClr val="FF0000"/>
                </a:solidFill>
              </a:rPr>
              <a:t>MS-CHAPV2</a:t>
            </a:r>
            <a:r>
              <a:rPr lang="zh-CN" altLang="en-US" sz="1600" dirty="0">
                <a:solidFill>
                  <a:srgbClr val="FF0000"/>
                </a:solidFill>
              </a:rPr>
              <a:t>鉴别后，</a:t>
            </a:r>
            <a:r>
              <a:rPr lang="en-US" altLang="zh-CN" sz="1600" dirty="0">
                <a:solidFill>
                  <a:srgbClr val="FF0000"/>
                </a:solidFill>
              </a:rPr>
              <a:t>Radius Server</a:t>
            </a:r>
            <a:r>
              <a:rPr lang="zh-CN" altLang="en-US" sz="1600" dirty="0">
                <a:solidFill>
                  <a:srgbClr val="FF0000"/>
                </a:solidFill>
              </a:rPr>
              <a:t>取</a:t>
            </a:r>
            <a:r>
              <a:rPr lang="en-US" altLang="zh-CN" sz="1600" dirty="0">
                <a:solidFill>
                  <a:srgbClr val="FF0000"/>
                </a:solidFill>
              </a:rPr>
              <a:t>MSK</a:t>
            </a:r>
            <a:r>
              <a:rPr lang="zh-CN" altLang="en-US" sz="1600" dirty="0">
                <a:solidFill>
                  <a:srgbClr val="FF0000"/>
                </a:solidFill>
              </a:rPr>
              <a:t>的前</a:t>
            </a:r>
            <a:r>
              <a:rPr lang="en-US" altLang="zh-CN" sz="1600" dirty="0">
                <a:solidFill>
                  <a:srgbClr val="FF0000"/>
                </a:solidFill>
              </a:rPr>
              <a:t>32</a:t>
            </a:r>
            <a:r>
              <a:rPr lang="zh-CN" altLang="en-US" sz="1600" dirty="0">
                <a:solidFill>
                  <a:srgbClr val="FF0000"/>
                </a:solidFill>
              </a:rPr>
              <a:t>字节作为</a:t>
            </a:r>
            <a:r>
              <a:rPr lang="en-US" altLang="zh-CN" sz="1600" dirty="0">
                <a:solidFill>
                  <a:srgbClr val="FF0000"/>
                </a:solidFill>
              </a:rPr>
              <a:t>PMK</a:t>
            </a:r>
            <a:r>
              <a:rPr lang="zh-CN" altLang="en-US" sz="1600" dirty="0">
                <a:solidFill>
                  <a:srgbClr val="FF0000"/>
                </a:solidFill>
              </a:rPr>
              <a:t>，并将</a:t>
            </a:r>
            <a:r>
              <a:rPr lang="en-US" altLang="zh-CN" sz="1600" dirty="0">
                <a:solidFill>
                  <a:srgbClr val="FF0000"/>
                </a:solidFill>
              </a:rPr>
              <a:t>PMK</a:t>
            </a:r>
            <a:r>
              <a:rPr lang="zh-CN" altLang="en-US" sz="1600" dirty="0">
                <a:solidFill>
                  <a:srgbClr val="FF0000"/>
                </a:solidFill>
              </a:rPr>
              <a:t>传给</a:t>
            </a:r>
            <a:r>
              <a:rPr lang="en-US" altLang="zh-CN" sz="1600" dirty="0">
                <a:solidFill>
                  <a:srgbClr val="FF0000"/>
                </a:solidFill>
              </a:rPr>
              <a:t>AP</a:t>
            </a:r>
            <a:r>
              <a:rPr lang="zh-CN" altLang="en-US" sz="1600" dirty="0">
                <a:solidFill>
                  <a:srgbClr val="FF0000"/>
                </a:solidFill>
              </a:rPr>
              <a:t>，进而</a:t>
            </a:r>
            <a:r>
              <a:rPr lang="en-US" altLang="zh-CN" sz="1600" dirty="0">
                <a:solidFill>
                  <a:srgbClr val="FF0000"/>
                </a:solidFill>
              </a:rPr>
              <a:t>Supplicant</a:t>
            </a:r>
            <a:r>
              <a:rPr lang="zh-CN" altLang="en-US" sz="1600" dirty="0">
                <a:solidFill>
                  <a:srgbClr val="FF0000"/>
                </a:solidFill>
              </a:rPr>
              <a:t>与</a:t>
            </a:r>
            <a:r>
              <a:rPr lang="en-US" altLang="zh-CN" sz="1600" dirty="0">
                <a:solidFill>
                  <a:srgbClr val="FF0000"/>
                </a:solidFill>
              </a:rPr>
              <a:t>AP</a:t>
            </a:r>
            <a:r>
              <a:rPr lang="zh-CN" altLang="en-US" sz="1600" dirty="0">
                <a:solidFill>
                  <a:srgbClr val="FF0000"/>
                </a:solidFill>
              </a:rPr>
              <a:t>进行四次握手。</a:t>
            </a:r>
            <a:endParaRPr lang="zh-CN" altLang="en-US" sz="1600" dirty="0">
              <a:solidFill>
                <a:srgbClr val="FF0000"/>
              </a:solidFill>
            </a:endParaRPr>
          </a:p>
          <a:p>
            <a:pPr marL="0" indent="0">
              <a:lnSpc>
                <a:spcPct val="150000"/>
              </a:lnSpc>
              <a:buFont typeface="Wingdings" panose="05000000000000000000" pitchFamily="2" charset="2"/>
              <a:buNone/>
              <a:defRPr/>
            </a:pPr>
            <a:endParaRPr lang="en-US" altLang="zh-CN" sz="1800" dirty="0">
              <a:solidFill>
                <a:srgbClr val="FF0000"/>
              </a:solidFill>
            </a:endParaRPr>
          </a:p>
          <a:p>
            <a:endParaRPr lang="zh-CN" altLang="en-US" sz="1800" dirty="0">
              <a:solidFill>
                <a:srgbClr val="FF0000"/>
              </a:solidFill>
            </a:endParaRPr>
          </a:p>
        </p:txBody>
      </p:sp>
      <p:sp>
        <p:nvSpPr>
          <p:cNvPr id="2" name="灯片编号占位符 1"/>
          <p:cNvSpPr>
            <a:spLocks noGrp="1"/>
          </p:cNvSpPr>
          <p:nvPr>
            <p:ph type="sldNum" sz="quarter" idx="12"/>
          </p:nvPr>
        </p:nvSpPr>
        <p:spPr/>
        <p:txBody>
          <a:bodyPr/>
          <a:lstStyle/>
          <a:p>
            <a:fld id="{375D5CAD-4EC6-465D-B358-F619C32EE4EF}" type="slidenum">
              <a:rPr lang="zh-CN" altLang="en-US" smtClean="0"/>
            </a:fld>
            <a:endParaRPr lang="zh-CN" alt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2960" y="272427"/>
            <a:ext cx="7554422" cy="1450757"/>
          </a:xfrm>
        </p:spPr>
        <p:txBody>
          <a:bodyPr/>
          <a:lstStyle/>
          <a:p>
            <a:r>
              <a:rPr lang="en-US" altLang="zh-CN" dirty="0">
                <a:latin typeface="Calibri" panose="020F0502020204030204" pitchFamily="34" charset="0"/>
                <a:ea typeface="宋体" pitchFamily="2" charset="-122"/>
              </a:rPr>
              <a:t>WPA2-802.1X</a:t>
            </a:r>
            <a:r>
              <a:rPr lang="zh-CN" altLang="en-US" dirty="0">
                <a:latin typeface="Calibri" panose="020F0502020204030204" pitchFamily="34" charset="0"/>
                <a:ea typeface="宋体" pitchFamily="2" charset="-122"/>
              </a:rPr>
              <a:t>应用实例</a:t>
            </a:r>
            <a:r>
              <a:rPr lang="en-US" altLang="zh-CN" dirty="0">
                <a:latin typeface="Calibri" panose="020F0502020204030204" pitchFamily="34" charset="0"/>
                <a:ea typeface="宋体" pitchFamily="2" charset="-122"/>
              </a:rPr>
              <a:t>-</a:t>
            </a:r>
            <a:r>
              <a:rPr lang="en-US" altLang="zh-CN" dirty="0" err="1">
                <a:latin typeface="Calibri" panose="020F0502020204030204" pitchFamily="34" charset="0"/>
                <a:ea typeface="宋体" pitchFamily="2" charset="-122"/>
              </a:rPr>
              <a:t>eduroam</a:t>
            </a:r>
            <a:endParaRPr lang="zh-CN" altLang="en-US" dirty="0"/>
          </a:p>
        </p:txBody>
      </p:sp>
      <p:sp>
        <p:nvSpPr>
          <p:cNvPr id="3" name="内容占位符 2"/>
          <p:cNvSpPr>
            <a:spLocks noGrp="1"/>
          </p:cNvSpPr>
          <p:nvPr>
            <p:ph idx="1"/>
          </p:nvPr>
        </p:nvSpPr>
        <p:spPr/>
        <p:txBody>
          <a:bodyPr>
            <a:normAutofit/>
          </a:bodyPr>
          <a:lstStyle/>
          <a:p>
            <a:r>
              <a:rPr lang="en-US" altLang="zh-CN" dirty="0" err="1"/>
              <a:t>Eduroam</a:t>
            </a:r>
            <a:r>
              <a:rPr lang="zh-CN" altLang="en-US" dirty="0"/>
              <a:t>是专为科研院所和学校开发的全球无线漫游认证服务。</a:t>
            </a:r>
            <a:endParaRPr lang="zh-CN" altLang="en-US" dirty="0"/>
          </a:p>
          <a:p>
            <a:r>
              <a:rPr lang="en-US" altLang="zh-CN" dirty="0" err="1"/>
              <a:t>eduroam</a:t>
            </a:r>
            <a:r>
              <a:rPr lang="en-US" altLang="zh-CN" dirty="0"/>
              <a:t> (education roaming) is the secure, world-wide roaming access service developed for the international research and education community.</a:t>
            </a:r>
            <a:endParaRPr lang="en-US" altLang="zh-CN" dirty="0"/>
          </a:p>
          <a:p>
            <a:pPr lvl="1"/>
            <a:r>
              <a:rPr lang="en-US" altLang="zh-CN" dirty="0"/>
              <a:t>Having started in Europe, </a:t>
            </a:r>
            <a:r>
              <a:rPr lang="en-US" altLang="zh-CN" dirty="0" err="1"/>
              <a:t>eduroam</a:t>
            </a:r>
            <a:r>
              <a:rPr lang="en-US" altLang="zh-CN" dirty="0"/>
              <a:t> is now available in 72 territories.</a:t>
            </a:r>
            <a:endParaRPr lang="zh-CN" altLang="en-US" dirty="0"/>
          </a:p>
        </p:txBody>
      </p:sp>
      <p:pic>
        <p:nvPicPr>
          <p:cNvPr id="2050" name="Picture 2" descr="eduroam 的图像结果"/>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402129" y="0"/>
            <a:ext cx="2514600" cy="1238250"/>
          </a:xfrm>
          <a:prstGeom prst="rect">
            <a:avLst/>
          </a:prstGeom>
          <a:noFill/>
          <a:extLst>
            <a:ext uri="{909E8E84-426E-40DD-AFC4-6F175D3DCCD1}">
              <a14:hiddenFill xmlns:a14="http://schemas.microsoft.com/office/drawing/2010/main">
                <a:solidFill>
                  <a:srgbClr val="FFFFFF"/>
                </a:solidFill>
              </a14:hiddenFill>
            </a:ext>
          </a:extLst>
        </p:spPr>
      </p:pic>
      <p:sp>
        <p:nvSpPr>
          <p:cNvPr id="4" name="灯片编号占位符 3"/>
          <p:cNvSpPr>
            <a:spLocks noGrp="1"/>
          </p:cNvSpPr>
          <p:nvPr>
            <p:ph type="sldNum" sz="quarter" idx="12"/>
          </p:nvPr>
        </p:nvSpPr>
        <p:spPr/>
        <p:txBody>
          <a:bodyPr/>
          <a:lstStyle/>
          <a:p>
            <a:fld id="{375D5CAD-4EC6-465D-B358-F619C32EE4EF}" type="slidenum">
              <a:rPr lang="zh-CN" altLang="en-US" smtClean="0"/>
            </a:fld>
            <a:endParaRPr lang="zh-CN" alt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eduroam 的图像结果"/>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336869" y="3056708"/>
            <a:ext cx="4779129" cy="3657600"/>
          </a:xfrm>
          <a:prstGeom prst="rect">
            <a:avLst/>
          </a:prstGeom>
          <a:noFill/>
          <a:extLst>
            <a:ext uri="{909E8E84-426E-40DD-AFC4-6F175D3DCCD1}">
              <a14:hiddenFill xmlns:a14="http://schemas.microsoft.com/office/drawing/2010/main">
                <a:solidFill>
                  <a:srgbClr val="FFFFFF"/>
                </a:solidFill>
              </a14:hiddenFill>
            </a:ext>
          </a:extLst>
        </p:spPr>
      </p:pic>
      <p:sp>
        <p:nvSpPr>
          <p:cNvPr id="2" name="标题 1"/>
          <p:cNvSpPr>
            <a:spLocks noGrp="1"/>
          </p:cNvSpPr>
          <p:nvPr>
            <p:ph type="title"/>
          </p:nvPr>
        </p:nvSpPr>
        <p:spPr/>
        <p:txBody>
          <a:bodyPr/>
          <a:lstStyle/>
          <a:p>
            <a:r>
              <a:rPr lang="en-US" altLang="zh-CN" dirty="0"/>
              <a:t>How does </a:t>
            </a:r>
            <a:r>
              <a:rPr lang="en-US" altLang="zh-CN" dirty="0" err="1"/>
              <a:t>eduroam</a:t>
            </a:r>
            <a:r>
              <a:rPr lang="en-US" altLang="zh-CN" dirty="0"/>
              <a:t> work?</a:t>
            </a:r>
            <a:endParaRPr lang="zh-CN" altLang="en-US" dirty="0"/>
          </a:p>
        </p:txBody>
      </p:sp>
      <p:sp>
        <p:nvSpPr>
          <p:cNvPr id="3" name="内容占位符 2"/>
          <p:cNvSpPr>
            <a:spLocks noGrp="1"/>
          </p:cNvSpPr>
          <p:nvPr>
            <p:ph idx="1"/>
          </p:nvPr>
        </p:nvSpPr>
        <p:spPr>
          <a:xfrm>
            <a:off x="248194" y="1994576"/>
            <a:ext cx="4088675" cy="4023360"/>
          </a:xfrm>
        </p:spPr>
        <p:txBody>
          <a:bodyPr>
            <a:normAutofit fontScale="92500"/>
          </a:bodyPr>
          <a:lstStyle/>
          <a:p>
            <a:r>
              <a:rPr lang="en-US" altLang="zh-CN" dirty="0"/>
              <a:t>E</a:t>
            </a:r>
            <a:r>
              <a:rPr lang="zh-CN" altLang="en-US" dirty="0"/>
              <a:t>duroam allows students, researchers and staff from </a:t>
            </a:r>
            <a:r>
              <a:rPr lang="zh-CN" altLang="en-US" b="1" dirty="0">
                <a:solidFill>
                  <a:srgbClr val="0070C0"/>
                </a:solidFill>
              </a:rPr>
              <a:t>participating institutions </a:t>
            </a:r>
            <a:r>
              <a:rPr lang="zh-CN" altLang="en-US" dirty="0"/>
              <a:t>to obtain Internet connectivity across campus and when visiting </a:t>
            </a:r>
            <a:r>
              <a:rPr lang="zh-CN" altLang="en-US" b="1" dirty="0">
                <a:solidFill>
                  <a:srgbClr val="0070C0"/>
                </a:solidFill>
              </a:rPr>
              <a:t>other participating institutions </a:t>
            </a:r>
            <a:r>
              <a:rPr lang="zh-CN" altLang="en-US" dirty="0"/>
              <a:t>by simply opening their laptop</a:t>
            </a:r>
            <a:r>
              <a:rPr lang="en-US" altLang="zh-CN" dirty="0"/>
              <a:t>.</a:t>
            </a:r>
            <a:endParaRPr lang="zh-CN" altLang="en-US" dirty="0"/>
          </a:p>
        </p:txBody>
      </p:sp>
      <p:sp>
        <p:nvSpPr>
          <p:cNvPr id="4" name="灯片编号占位符 3"/>
          <p:cNvSpPr>
            <a:spLocks noGrp="1"/>
          </p:cNvSpPr>
          <p:nvPr>
            <p:ph type="sldNum" sz="quarter" idx="12"/>
          </p:nvPr>
        </p:nvSpPr>
        <p:spPr/>
        <p:txBody>
          <a:bodyPr/>
          <a:lstStyle/>
          <a:p>
            <a:fld id="{375D5CAD-4EC6-465D-B358-F619C32EE4EF}" type="slidenum">
              <a:rPr lang="zh-CN" altLang="en-US" smtClean="0"/>
            </a:fld>
            <a:endParaRPr lang="zh-CN" alt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Wi-Fi </a:t>
            </a:r>
            <a:r>
              <a:rPr lang="zh-CN" altLang="en-US" dirty="0"/>
              <a:t>接入认证</a:t>
            </a:r>
            <a:endParaRPr lang="zh-CN" altLang="en-US" dirty="0"/>
          </a:p>
        </p:txBody>
      </p:sp>
      <p:sp>
        <p:nvSpPr>
          <p:cNvPr id="3" name="内容占位符 2"/>
          <p:cNvSpPr>
            <a:spLocks noGrp="1"/>
          </p:cNvSpPr>
          <p:nvPr>
            <p:ph idx="1"/>
          </p:nvPr>
        </p:nvSpPr>
        <p:spPr/>
        <p:txBody>
          <a:bodyPr/>
          <a:lstStyle/>
          <a:p>
            <a:r>
              <a:rPr lang="zh-CN" altLang="en-US" dirty="0"/>
              <a:t>常见的</a:t>
            </a:r>
            <a:r>
              <a:rPr lang="en-US" altLang="zh-CN" dirty="0"/>
              <a:t>Wi-Fi</a:t>
            </a:r>
            <a:r>
              <a:rPr lang="zh-CN" altLang="en-US" dirty="0"/>
              <a:t>接入认证</a:t>
            </a:r>
            <a:endParaRPr lang="en-US" altLang="zh-CN" dirty="0"/>
          </a:p>
          <a:p>
            <a:pPr lvl="1"/>
            <a:r>
              <a:rPr lang="zh-CN" altLang="en-US" dirty="0"/>
              <a:t>不认证</a:t>
            </a:r>
            <a:endParaRPr lang="en-US" altLang="zh-CN" dirty="0"/>
          </a:p>
          <a:p>
            <a:pPr lvl="1"/>
            <a:r>
              <a:rPr lang="zh-CN" altLang="en-US" dirty="0"/>
              <a:t>口令</a:t>
            </a:r>
            <a:endParaRPr lang="en-US" altLang="zh-CN" dirty="0"/>
          </a:p>
          <a:p>
            <a:pPr lvl="1"/>
            <a:r>
              <a:rPr lang="zh-CN" altLang="en-US" dirty="0"/>
              <a:t>门户输入用户名</a:t>
            </a:r>
            <a:r>
              <a:rPr lang="en-US" altLang="zh-CN" dirty="0"/>
              <a:t>/</a:t>
            </a:r>
            <a:r>
              <a:rPr lang="zh-CN" altLang="en-US" dirty="0"/>
              <a:t>口令或一次性口令</a:t>
            </a:r>
            <a:endParaRPr lang="en-US" altLang="zh-CN" dirty="0"/>
          </a:p>
          <a:p>
            <a:pPr lvl="1"/>
            <a:r>
              <a:rPr lang="zh-CN" altLang="en-US" dirty="0"/>
              <a:t>其他方式？</a:t>
            </a:r>
            <a:endParaRPr lang="en-US" altLang="zh-CN" dirty="0"/>
          </a:p>
          <a:p>
            <a:r>
              <a:rPr lang="zh-CN" altLang="en-US" dirty="0"/>
              <a:t>每种方案的安全强度如何？</a:t>
            </a:r>
            <a:endParaRPr lang="en-US" altLang="zh-CN" dirty="0"/>
          </a:p>
          <a:p>
            <a:pPr lvl="1"/>
            <a:endParaRPr lang="zh-CN" altLang="en-US" dirty="0"/>
          </a:p>
        </p:txBody>
      </p:sp>
      <p:sp>
        <p:nvSpPr>
          <p:cNvPr id="4" name="灯片编号占位符 3"/>
          <p:cNvSpPr>
            <a:spLocks noGrp="1"/>
          </p:cNvSpPr>
          <p:nvPr>
            <p:ph type="sldNum" sz="quarter" idx="12"/>
          </p:nvPr>
        </p:nvSpPr>
        <p:spPr/>
        <p:txBody>
          <a:bodyPr/>
          <a:lstStyle/>
          <a:p>
            <a:fld id="{375D5CAD-4EC6-465D-B358-F619C32EE4EF}" type="slidenum">
              <a:rPr lang="zh-CN" altLang="en-US" smtClean="0"/>
            </a:fld>
            <a:endParaRPr lang="zh-CN" alt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How does </a:t>
            </a:r>
            <a:r>
              <a:rPr lang="en-US" altLang="zh-CN" b="1" dirty="0" err="1"/>
              <a:t>eduroam</a:t>
            </a:r>
            <a:r>
              <a:rPr lang="en-US" altLang="zh-CN" b="1" dirty="0"/>
              <a:t> work?</a:t>
            </a:r>
            <a:endParaRPr lang="zh-CN" altLang="en-US" b="1" dirty="0"/>
          </a:p>
        </p:txBody>
      </p:sp>
      <p:sp>
        <p:nvSpPr>
          <p:cNvPr id="3" name="内容占位符 2"/>
          <p:cNvSpPr>
            <a:spLocks noGrp="1"/>
          </p:cNvSpPr>
          <p:nvPr>
            <p:ph idx="1"/>
          </p:nvPr>
        </p:nvSpPr>
        <p:spPr>
          <a:xfrm>
            <a:off x="822959" y="1845734"/>
            <a:ext cx="8321041" cy="4023360"/>
          </a:xfrm>
        </p:spPr>
        <p:txBody>
          <a:bodyPr/>
          <a:lstStyle/>
          <a:p>
            <a:r>
              <a:rPr lang="zh-CN" altLang="en-US" dirty="0"/>
              <a:t>由于</a:t>
            </a:r>
            <a:r>
              <a:rPr lang="en-US" altLang="zh-CN" dirty="0" err="1"/>
              <a:t>Eduroam</a:t>
            </a:r>
            <a:r>
              <a:rPr lang="zh-CN" altLang="en-US" dirty="0"/>
              <a:t>无线网的</a:t>
            </a:r>
            <a:r>
              <a:rPr lang="en-US" altLang="zh-CN" dirty="0"/>
              <a:t>AP</a:t>
            </a:r>
            <a:r>
              <a:rPr lang="zh-CN" altLang="en-US" dirty="0"/>
              <a:t>和鉴别服务器分别属于不同机构，</a:t>
            </a:r>
            <a:r>
              <a:rPr lang="en-US" altLang="zh-CN" dirty="0"/>
              <a:t>AP</a:t>
            </a:r>
            <a:r>
              <a:rPr lang="zh-CN" altLang="en-US" dirty="0"/>
              <a:t>不能将</a:t>
            </a:r>
            <a:r>
              <a:rPr lang="en-US" altLang="zh-CN" dirty="0"/>
              <a:t>RADIUS</a:t>
            </a:r>
            <a:r>
              <a:rPr lang="zh-CN" altLang="en-US" dirty="0"/>
              <a:t>数据包直接转发给用户所属结构的鉴别服务器。</a:t>
            </a:r>
            <a:endParaRPr lang="zh-CN" altLang="en-US" dirty="0"/>
          </a:p>
          <a:p>
            <a:r>
              <a:rPr lang="zh-CN" altLang="en-US" dirty="0"/>
              <a:t>为了保证</a:t>
            </a:r>
            <a:r>
              <a:rPr lang="en-US" altLang="zh-CN" dirty="0"/>
              <a:t>RADIUS</a:t>
            </a:r>
            <a:r>
              <a:rPr lang="zh-CN" altLang="en-US" dirty="0"/>
              <a:t>数据包能从用户访问机构的服务器到达用户所处机构的服务器，</a:t>
            </a:r>
            <a:r>
              <a:rPr lang="en-US" altLang="zh-CN" dirty="0" err="1"/>
              <a:t>Eduroam</a:t>
            </a:r>
            <a:r>
              <a:rPr lang="zh-CN" altLang="en-US" dirty="0"/>
              <a:t>采用了类似于</a:t>
            </a:r>
            <a:r>
              <a:rPr lang="en-US" altLang="zh-CN" dirty="0"/>
              <a:t>DNS</a:t>
            </a:r>
            <a:r>
              <a:rPr lang="zh-CN" altLang="en-US" dirty="0"/>
              <a:t>树的层次结构。</a:t>
            </a:r>
            <a:endParaRPr lang="zh-CN" altLang="en-US" dirty="0"/>
          </a:p>
          <a:p>
            <a:endParaRPr lang="zh-CN" altLang="en-US" dirty="0"/>
          </a:p>
        </p:txBody>
      </p:sp>
      <p:pic>
        <p:nvPicPr>
          <p:cNvPr id="4" name="内容占位符 7" descr="树"/>
          <p:cNvPicPr>
            <a:picLocks noChangeAspect="1"/>
          </p:cNvPicPr>
          <p:nvPr/>
        </p:nvPicPr>
        <p:blipFill>
          <a:blip r:embed="rId1"/>
          <a:stretch>
            <a:fillRect/>
          </a:stretch>
        </p:blipFill>
        <p:spPr>
          <a:xfrm>
            <a:off x="7010400" y="4413341"/>
            <a:ext cx="1980186" cy="2444659"/>
          </a:xfrm>
          <a:prstGeom prst="rect">
            <a:avLst/>
          </a:prstGeom>
        </p:spPr>
      </p:pic>
      <p:sp>
        <p:nvSpPr>
          <p:cNvPr id="5" name="灯片编号占位符 4"/>
          <p:cNvSpPr>
            <a:spLocks noGrp="1"/>
          </p:cNvSpPr>
          <p:nvPr>
            <p:ph type="sldNum" sz="quarter" idx="12"/>
          </p:nvPr>
        </p:nvSpPr>
        <p:spPr/>
        <p:txBody>
          <a:bodyPr/>
          <a:lstStyle/>
          <a:p>
            <a:fld id="{375D5CAD-4EC6-465D-B358-F619C32EE4EF}" type="slidenum">
              <a:rPr lang="zh-CN" altLang="en-US" smtClean="0"/>
            </a:fld>
            <a:endParaRPr lang="zh-CN" alt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ym typeface="+mn-ea"/>
              </a:rPr>
              <a:t>The technology of eduroam</a:t>
            </a:r>
            <a:endParaRPr lang="en-US" altLang="zh-CN"/>
          </a:p>
        </p:txBody>
      </p:sp>
      <p:sp>
        <p:nvSpPr>
          <p:cNvPr id="3" name="内容占位符 2"/>
          <p:cNvSpPr>
            <a:spLocks noGrp="1"/>
          </p:cNvSpPr>
          <p:nvPr>
            <p:ph idx="1"/>
          </p:nvPr>
        </p:nvSpPr>
        <p:spPr>
          <a:xfrm>
            <a:off x="822959" y="1845733"/>
            <a:ext cx="7543801" cy="4329779"/>
          </a:xfrm>
        </p:spPr>
        <p:txBody>
          <a:bodyPr>
            <a:normAutofit fontScale="85000" lnSpcReduction="20000"/>
          </a:bodyPr>
          <a:lstStyle/>
          <a:p>
            <a:r>
              <a:rPr lang="en-US" dirty="0" err="1"/>
              <a:t>Eduroam</a:t>
            </a:r>
            <a:r>
              <a:rPr lang="zh-CN" altLang="en-US" dirty="0"/>
              <a:t>是一个分层的</a:t>
            </a:r>
            <a:r>
              <a:rPr lang="en-US" dirty="0">
                <a:sym typeface="+mn-ea"/>
              </a:rPr>
              <a:t>RADIUS </a:t>
            </a:r>
            <a:r>
              <a:rPr lang="zh-CN" altLang="en-US" dirty="0"/>
              <a:t>服务器网络。</a:t>
            </a:r>
            <a:endParaRPr lang="zh-CN" altLang="en-US" dirty="0"/>
          </a:p>
          <a:p>
            <a:r>
              <a:rPr dirty="0"/>
              <a:t>The </a:t>
            </a:r>
            <a:r>
              <a:rPr dirty="0" err="1"/>
              <a:t>eduroam</a:t>
            </a:r>
            <a:r>
              <a:rPr dirty="0"/>
              <a:t> federation trust fabric is based on RADIUS. </a:t>
            </a:r>
            <a:endParaRPr dirty="0"/>
          </a:p>
          <a:p>
            <a:r>
              <a:rPr dirty="0"/>
              <a:t>The </a:t>
            </a:r>
            <a:r>
              <a:rPr dirty="0" err="1"/>
              <a:t>eduroam</a:t>
            </a:r>
            <a:r>
              <a:rPr dirty="0"/>
              <a:t> trust fabric consists of </a:t>
            </a:r>
            <a:r>
              <a:rPr dirty="0">
                <a:solidFill>
                  <a:srgbClr val="FF0000"/>
                </a:solidFill>
              </a:rPr>
              <a:t>a proxy hierarchy of RADIUS servers </a:t>
            </a:r>
            <a:r>
              <a:rPr dirty="0"/>
              <a:t>(organizational, national, global) that is loosely based on the DNS hierarchy. That is, typically an organizational RADIUS server agrees on </a:t>
            </a:r>
            <a:r>
              <a:rPr dirty="0">
                <a:solidFill>
                  <a:srgbClr val="FF0000"/>
                </a:solidFill>
              </a:rPr>
              <a:t>a shared secret </a:t>
            </a:r>
            <a:r>
              <a:rPr dirty="0"/>
              <a:t>with a national server, and the national server in turn agrees on a shared secret with the root server. Access requests are </a:t>
            </a:r>
            <a:r>
              <a:rPr dirty="0">
                <a:solidFill>
                  <a:srgbClr val="FF0000"/>
                </a:solidFill>
              </a:rPr>
              <a:t>routed through a chain of RADIUS proxies</a:t>
            </a:r>
            <a:r>
              <a:rPr dirty="0"/>
              <a:t> towards the Identity Provider of the user, and the access accept (or reject) follows the same path back.</a:t>
            </a:r>
            <a:endParaRPr dirty="0"/>
          </a:p>
        </p:txBody>
      </p:sp>
      <p:sp>
        <p:nvSpPr>
          <p:cNvPr id="4" name="灯片编号占位符 3"/>
          <p:cNvSpPr>
            <a:spLocks noGrp="1"/>
          </p:cNvSpPr>
          <p:nvPr>
            <p:ph type="sldNum" sz="quarter" idx="12"/>
          </p:nvPr>
        </p:nvSpPr>
        <p:spPr/>
        <p:txBody>
          <a:bodyPr/>
          <a:lstStyle/>
          <a:p>
            <a:fld id="{375D5CAD-4EC6-465D-B358-F619C32EE4EF}" type="slidenum">
              <a:rPr lang="zh-CN" altLang="en-US" smtClean="0"/>
            </a:fld>
            <a:endParaRPr lang="zh-CN" alt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p:cNvPicPr>
            <a:picLocks noGrp="1" noChangeAspect="1"/>
          </p:cNvPicPr>
          <p:nvPr>
            <p:ph idx="1"/>
          </p:nvPr>
        </p:nvPicPr>
        <p:blipFill>
          <a:blip r:embed="rId1"/>
          <a:stretch>
            <a:fillRect/>
          </a:stretch>
        </p:blipFill>
        <p:spPr>
          <a:xfrm>
            <a:off x="2560320" y="1911927"/>
            <a:ext cx="4574701" cy="4432184"/>
          </a:xfrm>
          <a:prstGeom prst="rect">
            <a:avLst/>
          </a:prstGeom>
        </p:spPr>
      </p:pic>
      <p:sp>
        <p:nvSpPr>
          <p:cNvPr id="2" name="标题 1"/>
          <p:cNvSpPr>
            <a:spLocks noGrp="1"/>
          </p:cNvSpPr>
          <p:nvPr>
            <p:ph type="title"/>
          </p:nvPr>
        </p:nvSpPr>
        <p:spPr/>
        <p:txBody>
          <a:bodyPr>
            <a:normAutofit/>
          </a:bodyPr>
          <a:lstStyle/>
          <a:p>
            <a:r>
              <a:rPr lang="en-US" altLang="zh-CN">
                <a:sym typeface="+mn-ea"/>
              </a:rPr>
              <a:t>The technology of eduroam</a:t>
            </a:r>
            <a:endParaRPr lang="zh-CN" altLang="en-US"/>
          </a:p>
        </p:txBody>
      </p:sp>
      <p:sp>
        <p:nvSpPr>
          <p:cNvPr id="3" name="灯片编号占位符 2"/>
          <p:cNvSpPr>
            <a:spLocks noGrp="1"/>
          </p:cNvSpPr>
          <p:nvPr>
            <p:ph type="sldNum" sz="quarter" idx="12"/>
          </p:nvPr>
        </p:nvSpPr>
        <p:spPr/>
        <p:txBody>
          <a:bodyPr/>
          <a:lstStyle/>
          <a:p>
            <a:fld id="{375D5CAD-4EC6-465D-B358-F619C32EE4EF}" type="slidenum">
              <a:rPr lang="zh-CN" altLang="en-US" smtClean="0"/>
            </a:fld>
            <a:endParaRPr lang="zh-CN" alt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The technology of eduroam</a:t>
            </a:r>
            <a:endParaRPr lang="en-US" altLang="zh-CN"/>
          </a:p>
        </p:txBody>
      </p:sp>
      <p:sp>
        <p:nvSpPr>
          <p:cNvPr id="3" name="内容占位符 2"/>
          <p:cNvSpPr>
            <a:spLocks noGrp="1"/>
          </p:cNvSpPr>
          <p:nvPr>
            <p:ph idx="1"/>
          </p:nvPr>
        </p:nvSpPr>
        <p:spPr/>
        <p:txBody>
          <a:bodyPr/>
          <a:lstStyle/>
          <a:p>
            <a:r>
              <a:rPr lang="en-US" dirty="0"/>
              <a:t>RADIUS </a:t>
            </a:r>
            <a:r>
              <a:rPr lang="zh-CN" altLang="en-US" dirty="0"/>
              <a:t>层次架构的作用是：</a:t>
            </a:r>
            <a:endParaRPr lang="en-US" altLang="zh-CN" dirty="0"/>
          </a:p>
          <a:p>
            <a:pPr lvl="1"/>
            <a:r>
              <a:rPr lang="zh-CN" altLang="en-US" dirty="0"/>
              <a:t>把用户身份转发到用户身份所属的机构，在那里验证用户身份的有效性。</a:t>
            </a:r>
            <a:endParaRPr lang="en-US" altLang="zh-CN" dirty="0"/>
          </a:p>
        </p:txBody>
      </p:sp>
      <p:pic>
        <p:nvPicPr>
          <p:cNvPr id="4" name="内容占位符 4"/>
          <p:cNvPicPr>
            <a:picLocks noChangeAspect="1"/>
          </p:cNvPicPr>
          <p:nvPr/>
        </p:nvPicPr>
        <p:blipFill>
          <a:blip r:embed="rId1"/>
          <a:stretch>
            <a:fillRect/>
          </a:stretch>
        </p:blipFill>
        <p:spPr>
          <a:xfrm>
            <a:off x="3717757" y="2881638"/>
            <a:ext cx="5845467" cy="3466913"/>
          </a:xfrm>
          <a:prstGeom prst="rect">
            <a:avLst/>
          </a:prstGeom>
        </p:spPr>
      </p:pic>
      <p:sp>
        <p:nvSpPr>
          <p:cNvPr id="5" name="矩形 4"/>
          <p:cNvSpPr/>
          <p:nvPr/>
        </p:nvSpPr>
        <p:spPr>
          <a:xfrm>
            <a:off x="409074" y="3471473"/>
            <a:ext cx="3911878" cy="3067506"/>
          </a:xfrm>
          <a:prstGeom prst="rect">
            <a:avLst/>
          </a:prstGeom>
        </p:spPr>
        <p:txBody>
          <a:bodyPr wrap="square">
            <a:spAutoFit/>
          </a:bodyPr>
          <a:lstStyle/>
          <a:p>
            <a:pPr marL="285750" lvl="1" indent="-285750">
              <a:buFont typeface="Arial" panose="020B0604020202090204" pitchFamily="34" charset="0"/>
              <a:buChar char="•"/>
            </a:pPr>
            <a:r>
              <a:rPr lang="zh-CN" altLang="en-US" dirty="0">
                <a:solidFill>
                  <a:srgbClr val="007878"/>
                </a:solidFill>
                <a:latin typeface="Times New Roman" panose="02020603050405020304" pitchFamily="18" charset="0"/>
              </a:rPr>
              <a:t>Eduroam采用的用户身份描述方式是“uid@realm”，其中的“uid”是用户在所属机构中的唯一标识符，“realm”是用户所属机构的域名。</a:t>
            </a:r>
            <a:endParaRPr lang="en-US" altLang="zh-CN" dirty="0">
              <a:solidFill>
                <a:srgbClr val="007878"/>
              </a:solidFill>
              <a:latin typeface="Times New Roman" panose="02020603050405020304" pitchFamily="18" charset="0"/>
            </a:endParaRPr>
          </a:p>
          <a:p>
            <a:pPr marL="285750" indent="-285750">
              <a:spcBef>
                <a:spcPts val="750"/>
              </a:spcBef>
              <a:buFont typeface="Arial" panose="020B0604020202090204" pitchFamily="34" charset="0"/>
              <a:buChar char="•"/>
            </a:pPr>
            <a:r>
              <a:rPr lang="en-US" altLang="zh-CN" dirty="0">
                <a:solidFill>
                  <a:srgbClr val="007878"/>
                </a:solidFill>
                <a:latin typeface="Times New Roman" panose="02020603050405020304" pitchFamily="18" charset="0"/>
              </a:rPr>
              <a:t>RADIUS</a:t>
            </a:r>
            <a:r>
              <a:rPr lang="zh-CN" altLang="en-US" dirty="0">
                <a:solidFill>
                  <a:srgbClr val="007878"/>
                </a:solidFill>
                <a:latin typeface="Times New Roman" panose="02020603050405020304" pitchFamily="18" charset="0"/>
              </a:rPr>
              <a:t>服务器根据用户名的后半部分判断将数据包转发给上层或下层服务器。</a:t>
            </a:r>
            <a:endParaRPr lang="zh-CN" altLang="en-US" dirty="0">
              <a:solidFill>
                <a:srgbClr val="007878"/>
              </a:solidFill>
              <a:latin typeface="Times New Roman" panose="02020603050405020304" pitchFamily="18" charset="0"/>
            </a:endParaRPr>
          </a:p>
          <a:p>
            <a:pPr marL="285750" indent="-285750">
              <a:spcBef>
                <a:spcPts val="750"/>
              </a:spcBef>
              <a:buFont typeface="Arial" panose="020B0604020202090204" pitchFamily="34" charset="0"/>
              <a:buChar char="•"/>
            </a:pPr>
            <a:r>
              <a:rPr lang="en-US" altLang="zh-CN" dirty="0">
                <a:solidFill>
                  <a:srgbClr val="007878"/>
                </a:solidFill>
                <a:latin typeface="Times New Roman" panose="02020603050405020304" pitchFamily="18" charset="0"/>
              </a:rPr>
              <a:t>RADIUS</a:t>
            </a:r>
            <a:r>
              <a:rPr lang="zh-CN" altLang="en-US" dirty="0">
                <a:solidFill>
                  <a:srgbClr val="007878"/>
                </a:solidFill>
                <a:latin typeface="Times New Roman" panose="02020603050405020304" pitchFamily="18" charset="0"/>
              </a:rPr>
              <a:t>数据包经过层层转发最终到达用户所属机构的服务器。</a:t>
            </a:r>
            <a:endParaRPr lang="zh-CN" altLang="en-US" dirty="0">
              <a:solidFill>
                <a:srgbClr val="007878"/>
              </a:solidFill>
              <a:latin typeface="Times New Roman" panose="02020603050405020304" pitchFamily="18" charset="0"/>
            </a:endParaRPr>
          </a:p>
          <a:p>
            <a:pPr marL="742950" lvl="1" indent="-285750">
              <a:buFont typeface="Arial" panose="020B0604020202090204" pitchFamily="34" charset="0"/>
              <a:buChar char="•"/>
            </a:pPr>
            <a:endParaRPr lang="zh-CN" altLang="en-US" dirty="0"/>
          </a:p>
        </p:txBody>
      </p:sp>
      <p:sp>
        <p:nvSpPr>
          <p:cNvPr id="6" name="灯片编号占位符 5"/>
          <p:cNvSpPr>
            <a:spLocks noGrp="1"/>
          </p:cNvSpPr>
          <p:nvPr>
            <p:ph type="sldNum" sz="quarter" idx="12"/>
          </p:nvPr>
        </p:nvSpPr>
        <p:spPr/>
        <p:txBody>
          <a:bodyPr/>
          <a:lstStyle/>
          <a:p>
            <a:fld id="{375D5CAD-4EC6-465D-B358-F619C32EE4EF}" type="slidenum">
              <a:rPr lang="zh-CN" altLang="en-US" smtClean="0"/>
            </a:fld>
            <a:endParaRPr lang="zh-CN" alt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Eduroam</a:t>
            </a:r>
            <a:r>
              <a:rPr lang="zh-CN" altLang="en-US" dirty="0"/>
              <a:t>信任结构</a:t>
            </a:r>
            <a:endParaRPr lang="zh-CN" altLang="en-US" dirty="0"/>
          </a:p>
        </p:txBody>
      </p:sp>
      <p:sp>
        <p:nvSpPr>
          <p:cNvPr id="3" name="内容占位符 2"/>
          <p:cNvSpPr>
            <a:spLocks noGrp="1"/>
          </p:cNvSpPr>
          <p:nvPr>
            <p:ph idx="1"/>
          </p:nvPr>
        </p:nvSpPr>
        <p:spPr/>
        <p:txBody>
          <a:bodyPr>
            <a:normAutofit/>
          </a:bodyPr>
          <a:lstStyle/>
          <a:p>
            <a:r>
              <a:rPr lang="en-US" altLang="zh-CN" dirty="0" err="1"/>
              <a:t>Eduroam</a:t>
            </a:r>
            <a:r>
              <a:rPr lang="zh-CN" altLang="en-US" dirty="0"/>
              <a:t>的信任关系可以通过以下方式建立：</a:t>
            </a:r>
            <a:endParaRPr lang="zh-CN" altLang="en-US" dirty="0"/>
          </a:p>
          <a:p>
            <a:pPr lvl="1"/>
            <a:r>
              <a:rPr lang="en-US" altLang="zh-CN" dirty="0"/>
              <a:t>RADIUS</a:t>
            </a:r>
            <a:r>
              <a:rPr lang="zh-CN" altLang="en-US" dirty="0"/>
              <a:t>协议建立在</a:t>
            </a:r>
            <a:r>
              <a:rPr lang="en-US" altLang="zh-CN" dirty="0"/>
              <a:t>UDP</a:t>
            </a:r>
            <a:r>
              <a:rPr lang="zh-CN" altLang="en-US" dirty="0"/>
              <a:t>协议之上：直接通信的实体之间需要有共享密钥，发送方发送的消息经</a:t>
            </a:r>
            <a:r>
              <a:rPr lang="en-US" altLang="zh-CN" dirty="0"/>
              <a:t>HMAC-MD5</a:t>
            </a:r>
            <a:r>
              <a:rPr lang="zh-CN" altLang="en-US" dirty="0"/>
              <a:t>算法签名，接收方验证消息鉴别码的有效性来确认消息来源的可靠性和消息的完整性。</a:t>
            </a:r>
            <a:endParaRPr lang="zh-CN" altLang="en-US" dirty="0"/>
          </a:p>
          <a:p>
            <a:pPr lvl="1"/>
            <a:r>
              <a:rPr lang="en-US" altLang="zh-CN" dirty="0"/>
              <a:t>RADIUS</a:t>
            </a:r>
            <a:r>
              <a:rPr lang="zh-CN" altLang="en-US" dirty="0"/>
              <a:t>协议建立在</a:t>
            </a:r>
            <a:r>
              <a:rPr lang="en-US" altLang="zh-CN" dirty="0"/>
              <a:t>TLS</a:t>
            </a:r>
            <a:r>
              <a:rPr lang="zh-CN" altLang="en-US" dirty="0"/>
              <a:t>协议之上：通信经由</a:t>
            </a:r>
            <a:r>
              <a:rPr lang="en-US" altLang="zh-CN" dirty="0"/>
              <a:t>TLS</a:t>
            </a:r>
            <a:r>
              <a:rPr lang="zh-CN" altLang="en-US" dirty="0"/>
              <a:t>保护，通信实体可以信任相同的根证书颁发机构，或者直接通信的实体之间相互存储对方数字证书的指纹。</a:t>
            </a:r>
            <a:endParaRPr lang="zh-CN" altLang="en-US" dirty="0"/>
          </a:p>
          <a:p>
            <a:endParaRPr lang="zh-CN" altLang="en-US" dirty="0"/>
          </a:p>
        </p:txBody>
      </p:sp>
      <p:sp>
        <p:nvSpPr>
          <p:cNvPr id="4" name="灯片编号占位符 3"/>
          <p:cNvSpPr>
            <a:spLocks noGrp="1"/>
          </p:cNvSpPr>
          <p:nvPr>
            <p:ph type="sldNum" sz="quarter" idx="12"/>
          </p:nvPr>
        </p:nvSpPr>
        <p:spPr/>
        <p:txBody>
          <a:bodyPr/>
          <a:lstStyle/>
          <a:p>
            <a:fld id="{375D5CAD-4EC6-465D-B358-F619C32EE4EF}" type="slidenum">
              <a:rPr lang="zh-CN" altLang="en-US" smtClean="0"/>
            </a:fld>
            <a:endParaRPr lang="zh-CN" alt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组合 7"/>
          <p:cNvGrpSpPr/>
          <p:nvPr/>
        </p:nvGrpSpPr>
        <p:grpSpPr>
          <a:xfrm>
            <a:off x="6526114" y="305627"/>
            <a:ext cx="2802830" cy="2569309"/>
            <a:chOff x="5577840" y="3541573"/>
            <a:chExt cx="2925258" cy="2683424"/>
          </a:xfrm>
        </p:grpSpPr>
        <p:pic>
          <p:nvPicPr>
            <p:cNvPr id="6" name="图片 5"/>
            <p:cNvPicPr>
              <a:picLocks noChangeAspect="1"/>
            </p:cNvPicPr>
            <p:nvPr/>
          </p:nvPicPr>
          <p:blipFill>
            <a:blip r:embed="rId1"/>
            <a:stretch>
              <a:fillRect/>
            </a:stretch>
          </p:blipFill>
          <p:spPr>
            <a:xfrm>
              <a:off x="5577840" y="3541573"/>
              <a:ext cx="2925258" cy="2683424"/>
            </a:xfrm>
            <a:prstGeom prst="rect">
              <a:avLst/>
            </a:prstGeom>
          </p:spPr>
        </p:pic>
        <p:sp>
          <p:nvSpPr>
            <p:cNvPr id="7" name="矩形 6"/>
            <p:cNvSpPr/>
            <p:nvPr/>
          </p:nvSpPr>
          <p:spPr>
            <a:xfrm>
              <a:off x="5983529" y="5463222"/>
              <a:ext cx="2091128" cy="57712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4" name="图片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110605" y="3078164"/>
            <a:ext cx="2952750" cy="3565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a:xfrm>
            <a:off x="296018" y="305627"/>
            <a:ext cx="7543800" cy="1450757"/>
          </a:xfrm>
        </p:spPr>
        <p:txBody>
          <a:bodyPr>
            <a:normAutofit/>
          </a:bodyPr>
          <a:lstStyle/>
          <a:p>
            <a:pPr>
              <a:lnSpc>
                <a:spcPct val="150000"/>
              </a:lnSpc>
              <a:defRPr/>
            </a:pPr>
            <a:r>
              <a:rPr lang="en-US" altLang="zh-CN" dirty="0"/>
              <a:t>KRACK Attack</a:t>
            </a:r>
            <a:r>
              <a:rPr lang="zh-CN" altLang="en-US" dirty="0"/>
              <a:t>（密钥重载攻击）</a:t>
            </a:r>
            <a:endParaRPr lang="en-US" altLang="zh-CN"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a:xfrm>
            <a:off x="822960" y="1756384"/>
            <a:ext cx="5984240" cy="5004180"/>
          </a:xfrm>
        </p:spPr>
        <p:txBody>
          <a:bodyPr>
            <a:normAutofit fontScale="55000" lnSpcReduction="20000"/>
          </a:bodyPr>
          <a:lstStyle/>
          <a:p>
            <a:pPr marL="91440" lvl="2" indent="-91440">
              <a:lnSpc>
                <a:spcPct val="170000"/>
              </a:lnSpc>
              <a:spcBef>
                <a:spcPts val="300"/>
              </a:spcBef>
              <a:spcAft>
                <a:spcPts val="300"/>
              </a:spcAft>
              <a:buSzPct val="60000"/>
              <a:buFont typeface="Wingdings" panose="05000000000000000000" pitchFamily="2" charset="2"/>
              <a:buChar char="l"/>
              <a:defRPr/>
            </a:pPr>
            <a:r>
              <a:rPr lang="zh-CN" altLang="en-US" sz="3600" dirty="0">
                <a:latin typeface="Calibri" panose="020F0502020204030204" pitchFamily="34" charset="0"/>
                <a:cs typeface="Times New Roman" panose="02020603050405020304" pitchFamily="18" charset="0"/>
              </a:rPr>
              <a:t>论文：</a:t>
            </a:r>
            <a:r>
              <a:rPr lang="en-US" altLang="zh-CN" sz="3600" dirty="0">
                <a:latin typeface="Calibri" panose="020F0502020204030204" pitchFamily="34" charset="0"/>
                <a:cs typeface="Times New Roman" panose="02020603050405020304" pitchFamily="18" charset="0"/>
              </a:rPr>
              <a:t>Key Reinstallation Attacks: Forcing Nonce Reuse in WPA2</a:t>
            </a:r>
            <a:r>
              <a:rPr lang="zh-CN" altLang="en-US" sz="3600" dirty="0">
                <a:latin typeface="Calibri" panose="020F0502020204030204" pitchFamily="34" charset="0"/>
                <a:cs typeface="Times New Roman" panose="02020603050405020304" pitchFamily="18" charset="0"/>
              </a:rPr>
              <a:t>（</a:t>
            </a:r>
            <a:r>
              <a:rPr lang="en-US" altLang="zh-CN" sz="3600" dirty="0">
                <a:latin typeface="Calibri" panose="020F0502020204030204" pitchFamily="34" charset="0"/>
                <a:cs typeface="Times New Roman" panose="02020603050405020304" pitchFamily="18" charset="0"/>
              </a:rPr>
              <a:t>2017 CCS</a:t>
            </a:r>
            <a:r>
              <a:rPr lang="zh-CN" altLang="en-US" sz="3600" dirty="0">
                <a:latin typeface="Calibri" panose="020F0502020204030204" pitchFamily="34" charset="0"/>
                <a:cs typeface="Times New Roman" panose="02020603050405020304" pitchFamily="18" charset="0"/>
              </a:rPr>
              <a:t>）</a:t>
            </a:r>
            <a:endParaRPr lang="en-US" altLang="zh-CN" sz="3600" dirty="0">
              <a:latin typeface="Calibri" panose="020F0502020204030204" pitchFamily="34" charset="0"/>
              <a:cs typeface="Times New Roman" panose="02020603050405020304" pitchFamily="18" charset="0"/>
            </a:endParaRPr>
          </a:p>
          <a:p>
            <a:pPr lvl="1">
              <a:lnSpc>
                <a:spcPct val="170000"/>
              </a:lnSpc>
              <a:spcBef>
                <a:spcPts val="0"/>
              </a:spcBef>
              <a:spcAft>
                <a:spcPts val="0"/>
              </a:spcAft>
              <a:defRPr/>
            </a:pPr>
            <a:r>
              <a:rPr lang="zh-CN" altLang="en-US" sz="2200" dirty="0">
                <a:latin typeface="Calibir"/>
              </a:rPr>
              <a:t>攻击</a:t>
            </a:r>
            <a:r>
              <a:rPr lang="en-US" altLang="zh-CN" sz="2200" dirty="0">
                <a:latin typeface="Calibir"/>
              </a:rPr>
              <a:t>4-way handshake</a:t>
            </a:r>
            <a:endParaRPr lang="en-US" altLang="zh-CN" sz="2200" dirty="0">
              <a:latin typeface="Calibir"/>
            </a:endParaRPr>
          </a:p>
          <a:p>
            <a:pPr lvl="2">
              <a:lnSpc>
                <a:spcPct val="170000"/>
              </a:lnSpc>
              <a:spcBef>
                <a:spcPts val="0"/>
              </a:spcBef>
              <a:spcAft>
                <a:spcPts val="0"/>
              </a:spcAft>
              <a:defRPr/>
            </a:pPr>
            <a:r>
              <a:rPr lang="zh-CN" altLang="en-US" sz="2200" dirty="0">
                <a:latin typeface="Calibir"/>
              </a:rPr>
              <a:t>传输包的增长序列（</a:t>
            </a:r>
            <a:r>
              <a:rPr lang="en-US" altLang="zh-CN" sz="2200" dirty="0">
                <a:latin typeface="Calibir"/>
              </a:rPr>
              <a:t>nonce</a:t>
            </a:r>
            <a:r>
              <a:rPr lang="zh-CN" altLang="en-US" sz="2200" dirty="0">
                <a:latin typeface="Calibir"/>
              </a:rPr>
              <a:t>）被重置</a:t>
            </a:r>
            <a:endParaRPr lang="en-US" altLang="zh-CN" sz="2200" dirty="0">
              <a:latin typeface="Calibir"/>
            </a:endParaRPr>
          </a:p>
          <a:p>
            <a:pPr lvl="2">
              <a:lnSpc>
                <a:spcPct val="170000"/>
              </a:lnSpc>
              <a:spcBef>
                <a:spcPts val="0"/>
              </a:spcBef>
              <a:spcAft>
                <a:spcPts val="0"/>
              </a:spcAft>
              <a:defRPr/>
            </a:pPr>
            <a:r>
              <a:rPr lang="zh-CN" altLang="en-US" sz="2200" dirty="0">
                <a:latin typeface="Calibir"/>
              </a:rPr>
              <a:t>攻击范围覆盖</a:t>
            </a:r>
            <a:r>
              <a:rPr lang="en-US" altLang="zh-CN" sz="2200" dirty="0">
                <a:latin typeface="Calibir"/>
              </a:rPr>
              <a:t>WPA/WPA2  PSK/802.1X</a:t>
            </a:r>
            <a:endParaRPr lang="en-US" altLang="zh-CN" sz="2200" dirty="0">
              <a:latin typeface="Calibir"/>
            </a:endParaRPr>
          </a:p>
          <a:p>
            <a:pPr lvl="1">
              <a:lnSpc>
                <a:spcPct val="170000"/>
              </a:lnSpc>
              <a:spcBef>
                <a:spcPts val="0"/>
              </a:spcBef>
              <a:spcAft>
                <a:spcPts val="0"/>
              </a:spcAft>
              <a:defRPr/>
            </a:pPr>
            <a:r>
              <a:rPr lang="en-US" altLang="zh-CN" sz="2200" dirty="0" err="1">
                <a:latin typeface="Calibir"/>
              </a:rPr>
              <a:t>MsgN</a:t>
            </a:r>
            <a:r>
              <a:rPr lang="en-US" altLang="zh-CN" sz="2200" dirty="0">
                <a:latin typeface="Calibir"/>
              </a:rPr>
              <a:t>(r, Nonce; GTK)</a:t>
            </a:r>
            <a:endParaRPr lang="en-US" altLang="zh-CN" sz="2200" dirty="0">
              <a:latin typeface="Calibir"/>
            </a:endParaRPr>
          </a:p>
          <a:p>
            <a:pPr lvl="2">
              <a:lnSpc>
                <a:spcPct val="170000"/>
              </a:lnSpc>
              <a:spcBef>
                <a:spcPts val="0"/>
              </a:spcBef>
              <a:spcAft>
                <a:spcPts val="0"/>
              </a:spcAft>
            </a:pPr>
            <a:r>
              <a:rPr lang="en-US" altLang="zh-CN" sz="2200" dirty="0">
                <a:latin typeface="Calibir"/>
              </a:rPr>
              <a:t>N</a:t>
            </a:r>
            <a:r>
              <a:rPr lang="zh-CN" altLang="en-US" sz="2200" dirty="0">
                <a:latin typeface="Calibir"/>
              </a:rPr>
              <a:t>：四次握手中的第</a:t>
            </a:r>
            <a:r>
              <a:rPr lang="en-US" altLang="zh-CN" sz="2200" dirty="0">
                <a:latin typeface="Calibir"/>
              </a:rPr>
              <a:t>N</a:t>
            </a:r>
            <a:r>
              <a:rPr lang="zh-CN" altLang="en-US" sz="2200" dirty="0">
                <a:latin typeface="Calibir"/>
              </a:rPr>
              <a:t>条消息</a:t>
            </a:r>
            <a:endParaRPr lang="en-US" altLang="zh-CN" sz="2200" dirty="0">
              <a:latin typeface="Calibir"/>
            </a:endParaRPr>
          </a:p>
          <a:p>
            <a:pPr lvl="2">
              <a:lnSpc>
                <a:spcPct val="170000"/>
              </a:lnSpc>
              <a:spcBef>
                <a:spcPts val="0"/>
              </a:spcBef>
              <a:spcAft>
                <a:spcPts val="0"/>
              </a:spcAft>
            </a:pPr>
            <a:r>
              <a:rPr lang="en-US" altLang="zh-CN" sz="2200" dirty="0">
                <a:latin typeface="Calibir"/>
              </a:rPr>
              <a:t>r</a:t>
            </a:r>
            <a:r>
              <a:rPr lang="zh-CN" altLang="en-US" sz="2200" dirty="0">
                <a:latin typeface="Calibir"/>
              </a:rPr>
              <a:t>：重放计数器</a:t>
            </a:r>
            <a:r>
              <a:rPr lang="en-US" altLang="zh-CN" sz="2200" dirty="0">
                <a:latin typeface="Calibir"/>
              </a:rPr>
              <a:t>replay count</a:t>
            </a:r>
            <a:r>
              <a:rPr lang="zh-CN" altLang="en-US" sz="2200" dirty="0">
                <a:latin typeface="Calibir"/>
              </a:rPr>
              <a:t>，</a:t>
            </a:r>
            <a:r>
              <a:rPr lang="en-US" altLang="zh-CN" sz="2200" dirty="0">
                <a:latin typeface="Calibir"/>
              </a:rPr>
              <a:t> authenticator</a:t>
            </a:r>
            <a:r>
              <a:rPr lang="zh-CN" altLang="en-US" sz="2200" dirty="0">
                <a:latin typeface="Calibir"/>
              </a:rPr>
              <a:t>在发送一个消息之后会自增长，</a:t>
            </a:r>
            <a:r>
              <a:rPr lang="en-US" altLang="zh-CN" sz="2200" dirty="0">
                <a:latin typeface="Calibir"/>
              </a:rPr>
              <a:t>supplicant</a:t>
            </a:r>
            <a:r>
              <a:rPr lang="zh-CN" altLang="en-US" sz="2200" dirty="0">
                <a:latin typeface="Calibir"/>
              </a:rPr>
              <a:t>对 </a:t>
            </a:r>
            <a:r>
              <a:rPr lang="en-US" altLang="zh-CN" sz="2200" dirty="0">
                <a:latin typeface="Calibir"/>
              </a:rPr>
              <a:t>authenticator</a:t>
            </a:r>
            <a:r>
              <a:rPr lang="zh-CN" altLang="en-US" sz="2200" dirty="0">
                <a:latin typeface="Calibir"/>
              </a:rPr>
              <a:t>做出应答时，它使用相同的</a:t>
            </a:r>
            <a:r>
              <a:rPr lang="en-US" altLang="zh-CN" sz="2200" dirty="0">
                <a:latin typeface="Calibir"/>
              </a:rPr>
              <a:t>replay count</a:t>
            </a:r>
            <a:r>
              <a:rPr lang="zh-CN" altLang="en-US" sz="2200" dirty="0">
                <a:latin typeface="Calibir"/>
              </a:rPr>
              <a:t>。</a:t>
            </a:r>
            <a:endParaRPr lang="en-US" altLang="zh-CN" sz="2200" dirty="0">
              <a:latin typeface="Calibir"/>
            </a:endParaRPr>
          </a:p>
          <a:p>
            <a:pPr lvl="1">
              <a:lnSpc>
                <a:spcPct val="170000"/>
              </a:lnSpc>
              <a:spcBef>
                <a:spcPts val="0"/>
              </a:spcBef>
              <a:spcAft>
                <a:spcPts val="0"/>
              </a:spcAft>
              <a:defRPr/>
            </a:pPr>
            <a:r>
              <a:rPr lang="en-US" altLang="zh-CN" sz="2200" dirty="0">
                <a:latin typeface="Calibir"/>
              </a:rPr>
              <a:t>Enc</a:t>
            </a:r>
            <a:r>
              <a:rPr lang="en-US" altLang="zh-CN" sz="2200" baseline="30000" dirty="0">
                <a:latin typeface="Calibir"/>
              </a:rPr>
              <a:t>n</a:t>
            </a:r>
            <a:r>
              <a:rPr lang="en-US" altLang="zh-CN" sz="2200" baseline="-25000" dirty="0">
                <a:latin typeface="Calibir"/>
              </a:rPr>
              <a:t>k</a:t>
            </a:r>
            <a:r>
              <a:rPr lang="en-US" altLang="zh-CN" sz="2200" dirty="0">
                <a:latin typeface="Calibir"/>
              </a:rPr>
              <a:t>{</a:t>
            </a:r>
            <a:r>
              <a:rPr lang="zh-CN" altLang="en-US" sz="2200" dirty="0">
                <a:latin typeface="Calibir"/>
              </a:rPr>
              <a:t>・</a:t>
            </a:r>
            <a:r>
              <a:rPr lang="en-US" altLang="zh-CN" sz="2200" dirty="0">
                <a:latin typeface="Calibir"/>
              </a:rPr>
              <a:t>}</a:t>
            </a:r>
            <a:endParaRPr lang="en-US" altLang="zh-CN" sz="2200" dirty="0">
              <a:latin typeface="Calibir"/>
            </a:endParaRPr>
          </a:p>
          <a:p>
            <a:pPr lvl="2">
              <a:lnSpc>
                <a:spcPct val="170000"/>
              </a:lnSpc>
              <a:spcBef>
                <a:spcPts val="0"/>
              </a:spcBef>
              <a:spcAft>
                <a:spcPts val="0"/>
              </a:spcAft>
            </a:pPr>
            <a:r>
              <a:rPr lang="en-US" altLang="zh-CN" sz="2200" dirty="0">
                <a:solidFill>
                  <a:schemeClr val="tx1"/>
                </a:solidFill>
                <a:latin typeface="Calibir"/>
              </a:rPr>
              <a:t>n</a:t>
            </a:r>
            <a:r>
              <a:rPr lang="zh-CN" altLang="en-US" sz="2200" dirty="0">
                <a:solidFill>
                  <a:schemeClr val="tx1"/>
                </a:solidFill>
                <a:latin typeface="Calibir"/>
              </a:rPr>
              <a:t>：重播计数器</a:t>
            </a:r>
            <a:endParaRPr lang="en-US" altLang="zh-CN" sz="2200" dirty="0">
              <a:solidFill>
                <a:schemeClr val="tx1"/>
              </a:solidFill>
              <a:latin typeface="Calibir"/>
            </a:endParaRPr>
          </a:p>
          <a:p>
            <a:pPr lvl="2">
              <a:lnSpc>
                <a:spcPct val="170000"/>
              </a:lnSpc>
              <a:spcBef>
                <a:spcPts val="0"/>
              </a:spcBef>
              <a:spcAft>
                <a:spcPts val="0"/>
              </a:spcAft>
            </a:pPr>
            <a:r>
              <a:rPr lang="en-US" altLang="zh-CN" sz="2200" dirty="0">
                <a:latin typeface="Calibir"/>
              </a:rPr>
              <a:t>k</a:t>
            </a:r>
            <a:r>
              <a:rPr lang="zh-CN" altLang="en-US" sz="2200" dirty="0">
                <a:latin typeface="Calibir"/>
              </a:rPr>
              <a:t>：</a:t>
            </a:r>
            <a:r>
              <a:rPr lang="en-US" altLang="zh-CN" sz="2200" dirty="0">
                <a:latin typeface="Calibir"/>
              </a:rPr>
              <a:t>PTK</a:t>
            </a:r>
            <a:endParaRPr lang="en-US" altLang="zh-CN" sz="2200" dirty="0">
              <a:latin typeface="Calibir"/>
            </a:endParaRPr>
          </a:p>
          <a:p>
            <a:pPr lvl="1">
              <a:lnSpc>
                <a:spcPct val="170000"/>
              </a:lnSpc>
              <a:spcBef>
                <a:spcPts val="0"/>
              </a:spcBef>
              <a:spcAft>
                <a:spcPts val="0"/>
              </a:spcAft>
              <a:defRPr/>
            </a:pPr>
            <a:r>
              <a:rPr lang="zh-CN" altLang="en-US" sz="2200" dirty="0">
                <a:latin typeface="Calibir"/>
              </a:rPr>
              <a:t>重装攻击的两个要素</a:t>
            </a:r>
            <a:endParaRPr lang="en-US" altLang="zh-CN" sz="2200" dirty="0">
              <a:latin typeface="Calibir"/>
            </a:endParaRPr>
          </a:p>
          <a:p>
            <a:pPr marL="542925" lvl="2">
              <a:lnSpc>
                <a:spcPct val="170000"/>
              </a:lnSpc>
              <a:spcBef>
                <a:spcPts val="0"/>
              </a:spcBef>
              <a:spcAft>
                <a:spcPts val="0"/>
              </a:spcAft>
              <a:defRPr/>
            </a:pPr>
            <a:r>
              <a:rPr lang="en-US" altLang="zh-CN" sz="2200" dirty="0">
                <a:latin typeface="Calibir"/>
              </a:rPr>
              <a:t>802.11</a:t>
            </a:r>
            <a:r>
              <a:rPr lang="zh-CN" altLang="en-US" sz="2200" dirty="0">
                <a:latin typeface="Calibir"/>
              </a:rPr>
              <a:t>标准中，要求</a:t>
            </a:r>
            <a:r>
              <a:rPr lang="en-US" altLang="zh-CN" sz="2200" dirty="0">
                <a:latin typeface="Calibir"/>
              </a:rPr>
              <a:t>AP</a:t>
            </a:r>
            <a:r>
              <a:rPr lang="zh-CN" altLang="en-US" sz="2200" dirty="0">
                <a:latin typeface="Calibir"/>
              </a:rPr>
              <a:t>若没有收到回复消息，则会重发</a:t>
            </a:r>
            <a:r>
              <a:rPr lang="en-US" altLang="zh-CN" sz="2200" dirty="0">
                <a:latin typeface="Calibir"/>
              </a:rPr>
              <a:t>Message3</a:t>
            </a:r>
            <a:endParaRPr lang="en-US" altLang="zh-CN" sz="2200" dirty="0">
              <a:latin typeface="Calibir"/>
            </a:endParaRPr>
          </a:p>
          <a:p>
            <a:pPr marL="542925" lvl="2">
              <a:lnSpc>
                <a:spcPct val="170000"/>
              </a:lnSpc>
              <a:spcBef>
                <a:spcPts val="0"/>
              </a:spcBef>
              <a:spcAft>
                <a:spcPts val="0"/>
              </a:spcAft>
              <a:defRPr/>
            </a:pPr>
            <a:r>
              <a:rPr lang="zh-CN" altLang="en-US" sz="2200" dirty="0">
                <a:latin typeface="Calibir"/>
              </a:rPr>
              <a:t>客户端在接受并回复</a:t>
            </a:r>
            <a:r>
              <a:rPr lang="en-US" altLang="zh-CN" sz="2200" dirty="0">
                <a:latin typeface="Calibir"/>
              </a:rPr>
              <a:t>Message3</a:t>
            </a:r>
            <a:r>
              <a:rPr lang="zh-CN" altLang="en-US" sz="2200" dirty="0">
                <a:latin typeface="Calibir"/>
              </a:rPr>
              <a:t>后要重装</a:t>
            </a:r>
            <a:r>
              <a:rPr lang="en-US" altLang="zh-CN" sz="2200" dirty="0">
                <a:latin typeface="Calibir"/>
              </a:rPr>
              <a:t>PTK</a:t>
            </a:r>
            <a:r>
              <a:rPr lang="zh-CN" altLang="en-US" sz="2200" dirty="0">
                <a:latin typeface="Calibir"/>
              </a:rPr>
              <a:t>，</a:t>
            </a:r>
            <a:r>
              <a:rPr lang="en-US" altLang="zh-CN" sz="2200" dirty="0">
                <a:latin typeface="Calibir"/>
              </a:rPr>
              <a:t>nonce</a:t>
            </a:r>
            <a:r>
              <a:rPr lang="zh-CN" altLang="en-US" sz="2200" dirty="0">
                <a:latin typeface="Calibir"/>
              </a:rPr>
              <a:t>重置</a:t>
            </a:r>
            <a:endParaRPr lang="en-US" altLang="zh-CN" sz="2200" dirty="0">
              <a:latin typeface="Calibir"/>
            </a:endParaRPr>
          </a:p>
        </p:txBody>
      </p:sp>
      <p:sp>
        <p:nvSpPr>
          <p:cNvPr id="5" name="灯片编号占位符 4"/>
          <p:cNvSpPr>
            <a:spLocks noGrp="1"/>
          </p:cNvSpPr>
          <p:nvPr>
            <p:ph type="sldNum" sz="quarter" idx="12"/>
          </p:nvPr>
        </p:nvSpPr>
        <p:spPr/>
        <p:txBody>
          <a:bodyPr/>
          <a:lstStyle/>
          <a:p>
            <a:fld id="{375D5CAD-4EC6-465D-B358-F619C32EE4EF}" type="slidenum">
              <a:rPr lang="zh-CN" altLang="en-US" smtClean="0"/>
            </a:fld>
            <a:endParaRPr lang="zh-CN" altLang="en-US"/>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图片 29"/>
          <p:cNvPicPr>
            <a:picLocks noChangeAspect="1"/>
          </p:cNvPicPr>
          <p:nvPr/>
        </p:nvPicPr>
        <p:blipFill>
          <a:blip r:embed="rId1"/>
          <a:stretch>
            <a:fillRect/>
          </a:stretch>
        </p:blipFill>
        <p:spPr>
          <a:xfrm>
            <a:off x="5607340" y="1764251"/>
            <a:ext cx="4000500" cy="3571875"/>
          </a:xfrm>
          <a:prstGeom prst="rect">
            <a:avLst/>
          </a:prstGeom>
        </p:spPr>
      </p:pic>
      <p:sp>
        <p:nvSpPr>
          <p:cNvPr id="2" name="标题 1"/>
          <p:cNvSpPr>
            <a:spLocks noGrp="1"/>
          </p:cNvSpPr>
          <p:nvPr>
            <p:ph type="title"/>
          </p:nvPr>
        </p:nvSpPr>
        <p:spPr/>
        <p:txBody>
          <a:bodyPr>
            <a:normAutofit/>
          </a:bodyPr>
          <a:lstStyle/>
          <a:p>
            <a:pPr>
              <a:lnSpc>
                <a:spcPct val="150000"/>
              </a:lnSpc>
              <a:defRPr/>
            </a:pPr>
            <a:r>
              <a:rPr lang="en-US" altLang="zh-CN" dirty="0"/>
              <a:t>KRACK Attack</a:t>
            </a:r>
            <a:r>
              <a:rPr lang="zh-CN" altLang="en-US" dirty="0"/>
              <a:t>（密钥重载攻击）</a:t>
            </a:r>
            <a:endParaRPr lang="en-US" altLang="zh-CN"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a:xfrm>
            <a:off x="478905" y="1845734"/>
            <a:ext cx="5614597" cy="4637512"/>
          </a:xfrm>
        </p:spPr>
        <p:txBody>
          <a:bodyPr>
            <a:normAutofit fontScale="70000" lnSpcReduction="20000"/>
          </a:bodyPr>
          <a:lstStyle/>
          <a:p>
            <a:pPr marL="91440" lvl="2" indent="-91440">
              <a:lnSpc>
                <a:spcPct val="170000"/>
              </a:lnSpc>
              <a:spcBef>
                <a:spcPts val="300"/>
              </a:spcBef>
              <a:spcAft>
                <a:spcPts val="300"/>
              </a:spcAft>
              <a:buSzPct val="60000"/>
              <a:buFont typeface="Wingdings" panose="05000000000000000000" pitchFamily="2" charset="2"/>
              <a:buChar char="l"/>
              <a:defRPr/>
            </a:pPr>
            <a:r>
              <a:rPr lang="en-US" altLang="zh-CN" sz="2600" dirty="0">
                <a:latin typeface="Calibri" panose="020F0502020204030204" pitchFamily="34" charset="0"/>
                <a:cs typeface="Times New Roman" panose="02020603050405020304" pitchFamily="18" charset="0"/>
              </a:rPr>
              <a:t>nonce </a:t>
            </a:r>
            <a:r>
              <a:rPr lang="zh-CN" altLang="en-US" sz="2600" dirty="0">
                <a:latin typeface="Calibri" panose="020F0502020204030204" pitchFamily="34" charset="0"/>
                <a:cs typeface="Times New Roman" panose="02020603050405020304" pitchFamily="18" charset="0"/>
              </a:rPr>
              <a:t>重用</a:t>
            </a:r>
            <a:endParaRPr lang="en-US" altLang="zh-CN" sz="2600" dirty="0">
              <a:latin typeface="Calibri" panose="020F0502020204030204" pitchFamily="34" charset="0"/>
              <a:cs typeface="Times New Roman" panose="02020603050405020304" pitchFamily="18" charset="0"/>
            </a:endParaRPr>
          </a:p>
          <a:p>
            <a:pPr marL="360045" lvl="1">
              <a:lnSpc>
                <a:spcPct val="150000"/>
              </a:lnSpc>
              <a:spcBef>
                <a:spcPts val="0"/>
              </a:spcBef>
              <a:spcAft>
                <a:spcPts val="0"/>
              </a:spcAft>
              <a:defRPr/>
            </a:pPr>
            <a:r>
              <a:rPr lang="en-US" altLang="zh-CN" dirty="0" smtClean="0">
                <a:latin typeface="Time s New Roman"/>
              </a:rPr>
              <a:t>Nonce</a:t>
            </a:r>
            <a:r>
              <a:rPr lang="zh-CN" altLang="en-US" dirty="0">
                <a:latin typeface="Time s New Roman"/>
              </a:rPr>
              <a:t>和</a:t>
            </a:r>
            <a:r>
              <a:rPr lang="en-US" altLang="zh-CN" dirty="0">
                <a:latin typeface="Time s New Roman"/>
              </a:rPr>
              <a:t>TK(PTK</a:t>
            </a:r>
            <a:r>
              <a:rPr lang="zh-CN" altLang="en-US" dirty="0">
                <a:latin typeface="Time s New Roman"/>
              </a:rPr>
              <a:t>一部分</a:t>
            </a:r>
            <a:r>
              <a:rPr lang="en-US" altLang="zh-CN" dirty="0">
                <a:latin typeface="Time s New Roman"/>
              </a:rPr>
              <a:t>)</a:t>
            </a:r>
            <a:r>
              <a:rPr lang="zh-CN" altLang="en-US" dirty="0">
                <a:latin typeface="Time s New Roman"/>
              </a:rPr>
              <a:t>生成密钥流，对通信数据加密</a:t>
            </a:r>
            <a:endParaRPr lang="en-US" altLang="zh-CN" dirty="0">
              <a:latin typeface="Time s New Roman"/>
            </a:endParaRPr>
          </a:p>
          <a:p>
            <a:pPr marL="360045" lvl="1">
              <a:lnSpc>
                <a:spcPct val="150000"/>
              </a:lnSpc>
              <a:spcBef>
                <a:spcPts val="0"/>
              </a:spcBef>
              <a:spcAft>
                <a:spcPts val="0"/>
              </a:spcAft>
              <a:defRPr/>
            </a:pPr>
            <a:r>
              <a:rPr lang="zh-CN" altLang="en-US" dirty="0">
                <a:latin typeface="Time s New Roman"/>
              </a:rPr>
              <a:t>存在中间人（</a:t>
            </a:r>
            <a:r>
              <a:rPr lang="en-US" altLang="zh-CN" dirty="0">
                <a:latin typeface="Time s New Roman"/>
              </a:rPr>
              <a:t>MITM</a:t>
            </a:r>
            <a:r>
              <a:rPr lang="zh-CN" altLang="en-US" dirty="0">
                <a:latin typeface="Time s New Roman"/>
              </a:rPr>
              <a:t>）</a:t>
            </a:r>
            <a:endParaRPr lang="en-US" altLang="zh-CN" dirty="0">
              <a:latin typeface="Time s New Roman"/>
            </a:endParaRPr>
          </a:p>
          <a:p>
            <a:pPr marL="360045" lvl="1">
              <a:lnSpc>
                <a:spcPct val="150000"/>
              </a:lnSpc>
              <a:spcBef>
                <a:spcPts val="0"/>
              </a:spcBef>
              <a:spcAft>
                <a:spcPts val="0"/>
              </a:spcAft>
              <a:defRPr/>
            </a:pPr>
            <a:r>
              <a:rPr lang="zh-CN" altLang="en-US" dirty="0">
                <a:latin typeface="Time s New Roman"/>
              </a:rPr>
              <a:t>重用过程</a:t>
            </a:r>
            <a:endParaRPr lang="en-US" altLang="zh-CN" dirty="0">
              <a:latin typeface="Time s New Roman"/>
            </a:endParaRPr>
          </a:p>
          <a:p>
            <a:pPr marL="542925" lvl="2">
              <a:lnSpc>
                <a:spcPct val="150000"/>
              </a:lnSpc>
              <a:spcBef>
                <a:spcPts val="0"/>
              </a:spcBef>
              <a:spcAft>
                <a:spcPts val="0"/>
              </a:spcAft>
              <a:defRPr/>
            </a:pPr>
            <a:r>
              <a:rPr lang="en-US" altLang="zh-CN" dirty="0">
                <a:latin typeface="Time s New Roman"/>
              </a:rPr>
              <a:t>MITM</a:t>
            </a:r>
            <a:r>
              <a:rPr lang="zh-CN" altLang="en-US" dirty="0">
                <a:latin typeface="Time s New Roman"/>
              </a:rPr>
              <a:t>阻塞客户端对消息 </a:t>
            </a:r>
            <a:r>
              <a:rPr lang="en-US" altLang="zh-CN" dirty="0">
                <a:latin typeface="Time s New Roman"/>
              </a:rPr>
              <a:t>3 </a:t>
            </a:r>
            <a:r>
              <a:rPr lang="zh-CN" altLang="en-US" dirty="0">
                <a:latin typeface="Time s New Roman"/>
              </a:rPr>
              <a:t>的回复消息 </a:t>
            </a:r>
            <a:r>
              <a:rPr lang="en-US" altLang="zh-CN" dirty="0">
                <a:latin typeface="Time s New Roman"/>
              </a:rPr>
              <a:t>4 </a:t>
            </a:r>
            <a:endParaRPr lang="en-US" altLang="zh-CN" dirty="0">
              <a:latin typeface="Time s New Roman"/>
            </a:endParaRPr>
          </a:p>
          <a:p>
            <a:pPr marL="542925" lvl="2">
              <a:lnSpc>
                <a:spcPct val="150000"/>
              </a:lnSpc>
              <a:spcBef>
                <a:spcPts val="0"/>
              </a:spcBef>
              <a:spcAft>
                <a:spcPts val="0"/>
              </a:spcAft>
              <a:defRPr/>
            </a:pPr>
            <a:r>
              <a:rPr lang="zh-CN" altLang="en-US" dirty="0">
                <a:latin typeface="Time s New Roman"/>
              </a:rPr>
              <a:t>客户端安装 </a:t>
            </a:r>
            <a:r>
              <a:rPr lang="en-US" altLang="zh-CN" dirty="0">
                <a:latin typeface="Time s New Roman"/>
              </a:rPr>
              <a:t>PTK, </a:t>
            </a:r>
            <a:r>
              <a:rPr lang="zh-CN" altLang="en-US" dirty="0">
                <a:latin typeface="Time s New Roman"/>
              </a:rPr>
              <a:t>将发送以此 </a:t>
            </a:r>
            <a:r>
              <a:rPr lang="en-US" altLang="zh-CN" dirty="0">
                <a:latin typeface="Time s New Roman"/>
              </a:rPr>
              <a:t>PTK </a:t>
            </a:r>
            <a:r>
              <a:rPr lang="zh-CN" altLang="en-US" dirty="0">
                <a:latin typeface="Time s New Roman"/>
              </a:rPr>
              <a:t>加密的数据，</a:t>
            </a:r>
            <a:endParaRPr lang="en-US" altLang="zh-CN" dirty="0">
              <a:latin typeface="Time s New Roman"/>
            </a:endParaRPr>
          </a:p>
          <a:p>
            <a:pPr marL="360045" lvl="2" indent="0">
              <a:lnSpc>
                <a:spcPct val="150000"/>
              </a:lnSpc>
              <a:spcBef>
                <a:spcPts val="0"/>
              </a:spcBef>
              <a:spcAft>
                <a:spcPts val="0"/>
              </a:spcAft>
              <a:buNone/>
              <a:defRPr/>
            </a:pPr>
            <a:r>
              <a:rPr lang="en-US" altLang="zh-CN" dirty="0">
                <a:latin typeface="Time s New Roman"/>
              </a:rPr>
              <a:t>  802.11i</a:t>
            </a:r>
            <a:r>
              <a:rPr lang="zh-CN" altLang="en-US" dirty="0">
                <a:latin typeface="Time s New Roman"/>
              </a:rPr>
              <a:t>中定义</a:t>
            </a:r>
            <a:r>
              <a:rPr lang="en-US" altLang="zh-CN" dirty="0">
                <a:latin typeface="Time s New Roman"/>
              </a:rPr>
              <a:t>nonce</a:t>
            </a:r>
            <a:r>
              <a:rPr lang="zh-CN" altLang="en-US" dirty="0">
                <a:latin typeface="Time s New Roman"/>
              </a:rPr>
              <a:t>初始为</a:t>
            </a:r>
            <a:r>
              <a:rPr lang="en-US" altLang="zh-CN" dirty="0">
                <a:latin typeface="Time s New Roman"/>
              </a:rPr>
              <a:t>1</a:t>
            </a:r>
            <a:endParaRPr lang="en-US" altLang="zh-CN" dirty="0">
              <a:latin typeface="Time s New Roman"/>
            </a:endParaRPr>
          </a:p>
          <a:p>
            <a:pPr marL="542925" lvl="2">
              <a:lnSpc>
                <a:spcPct val="150000"/>
              </a:lnSpc>
              <a:spcBef>
                <a:spcPts val="0"/>
              </a:spcBef>
              <a:spcAft>
                <a:spcPts val="0"/>
              </a:spcAft>
              <a:defRPr/>
            </a:pPr>
            <a:r>
              <a:rPr lang="en-US" altLang="zh-CN" dirty="0">
                <a:latin typeface="Time s New Roman"/>
              </a:rPr>
              <a:t>Authenticator</a:t>
            </a:r>
            <a:r>
              <a:rPr lang="zh-CN" altLang="en-US" dirty="0">
                <a:latin typeface="Time s New Roman"/>
              </a:rPr>
              <a:t>没有接收消息</a:t>
            </a:r>
            <a:r>
              <a:rPr lang="en-US" altLang="zh-CN" dirty="0">
                <a:latin typeface="Time s New Roman"/>
              </a:rPr>
              <a:t>4</a:t>
            </a:r>
            <a:r>
              <a:rPr lang="zh-CN" altLang="en-US" dirty="0">
                <a:latin typeface="Time s New Roman"/>
              </a:rPr>
              <a:t>，它重新传输消息</a:t>
            </a:r>
            <a:r>
              <a:rPr lang="en-US" altLang="zh-CN" dirty="0">
                <a:latin typeface="Time s New Roman"/>
              </a:rPr>
              <a:t>3</a:t>
            </a:r>
            <a:endParaRPr lang="en-US" altLang="zh-CN" dirty="0">
              <a:latin typeface="Time s New Roman"/>
            </a:endParaRPr>
          </a:p>
          <a:p>
            <a:pPr marL="542925" lvl="2">
              <a:lnSpc>
                <a:spcPct val="150000"/>
              </a:lnSpc>
              <a:spcBef>
                <a:spcPts val="0"/>
              </a:spcBef>
              <a:spcAft>
                <a:spcPts val="0"/>
              </a:spcAft>
              <a:defRPr/>
            </a:pPr>
            <a:r>
              <a:rPr lang="zh-CN" altLang="en-US" dirty="0">
                <a:latin typeface="Time s New Roman"/>
              </a:rPr>
              <a:t>重装</a:t>
            </a:r>
            <a:r>
              <a:rPr lang="en-US" altLang="zh-CN" dirty="0">
                <a:latin typeface="Time s New Roman"/>
              </a:rPr>
              <a:t>PTK</a:t>
            </a:r>
            <a:r>
              <a:rPr lang="zh-CN" altLang="en-US" dirty="0">
                <a:latin typeface="Time s New Roman"/>
              </a:rPr>
              <a:t>，</a:t>
            </a:r>
            <a:r>
              <a:rPr lang="en-US" altLang="zh-CN" dirty="0">
                <a:latin typeface="Time s New Roman"/>
              </a:rPr>
              <a:t>nonce</a:t>
            </a:r>
            <a:r>
              <a:rPr lang="zh-CN" altLang="en-US" dirty="0">
                <a:latin typeface="Time s New Roman"/>
              </a:rPr>
              <a:t>重置为</a:t>
            </a:r>
            <a:r>
              <a:rPr lang="en-US" altLang="zh-CN" dirty="0">
                <a:latin typeface="Time s New Roman"/>
              </a:rPr>
              <a:t>1</a:t>
            </a:r>
            <a:endParaRPr lang="en-US" altLang="zh-CN" dirty="0">
              <a:latin typeface="Time s New Roman"/>
            </a:endParaRPr>
          </a:p>
          <a:p>
            <a:pPr marL="91440" lvl="2" indent="-91440">
              <a:lnSpc>
                <a:spcPct val="170000"/>
              </a:lnSpc>
              <a:spcBef>
                <a:spcPts val="300"/>
              </a:spcBef>
              <a:spcAft>
                <a:spcPts val="300"/>
              </a:spcAft>
              <a:buSzPct val="60000"/>
              <a:buFont typeface="Wingdings" panose="05000000000000000000" pitchFamily="2" charset="2"/>
              <a:buChar char="l"/>
              <a:defRPr/>
            </a:pPr>
            <a:r>
              <a:rPr lang="en-US" altLang="zh-CN" sz="2600" dirty="0">
                <a:latin typeface="Calibri" panose="020F0502020204030204" pitchFamily="34" charset="0"/>
                <a:cs typeface="Times New Roman" panose="02020603050405020304" pitchFamily="18" charset="0"/>
              </a:rPr>
              <a:t>nonce </a:t>
            </a:r>
            <a:r>
              <a:rPr lang="zh-CN" altLang="en-US" sz="2600" dirty="0">
                <a:latin typeface="Calibri" panose="020F0502020204030204" pitchFamily="34" charset="0"/>
                <a:cs typeface="Times New Roman" panose="02020603050405020304" pitchFamily="18" charset="0"/>
              </a:rPr>
              <a:t>重用后果</a:t>
            </a:r>
            <a:endParaRPr lang="en-US" altLang="zh-CN" sz="2600" dirty="0">
              <a:latin typeface="Calibri" panose="020F0502020204030204" pitchFamily="34" charset="0"/>
              <a:cs typeface="Times New Roman" panose="02020603050405020304" pitchFamily="18" charset="0"/>
            </a:endParaRPr>
          </a:p>
          <a:p>
            <a:pPr marL="725805" lvl="3">
              <a:lnSpc>
                <a:spcPct val="150000"/>
              </a:lnSpc>
              <a:spcBef>
                <a:spcPts val="0"/>
              </a:spcBef>
              <a:spcAft>
                <a:spcPts val="0"/>
              </a:spcAft>
              <a:defRPr/>
            </a:pPr>
            <a:r>
              <a:rPr lang="en-US" altLang="zh-CN" dirty="0">
                <a:latin typeface="Time s New Roman"/>
              </a:rPr>
              <a:t>nonce</a:t>
            </a:r>
            <a:r>
              <a:rPr lang="zh-CN" altLang="en-US" dirty="0">
                <a:latin typeface="Time s New Roman"/>
              </a:rPr>
              <a:t>重用导致重用密钥流</a:t>
            </a:r>
            <a:endParaRPr lang="en-US" altLang="zh-CN" dirty="0">
              <a:latin typeface="Time s New Roman"/>
            </a:endParaRPr>
          </a:p>
          <a:p>
            <a:pPr marL="725805" lvl="3">
              <a:lnSpc>
                <a:spcPct val="150000"/>
              </a:lnSpc>
              <a:spcBef>
                <a:spcPts val="0"/>
              </a:spcBef>
              <a:spcAft>
                <a:spcPts val="0"/>
              </a:spcAft>
              <a:defRPr/>
            </a:pPr>
            <a:r>
              <a:rPr lang="en-US" altLang="zh-CN" dirty="0">
                <a:latin typeface="Time s New Roman"/>
              </a:rPr>
              <a:t>TKIP</a:t>
            </a:r>
            <a:r>
              <a:rPr lang="zh-CN" altLang="en-US" dirty="0">
                <a:latin typeface="Time s New Roman"/>
              </a:rPr>
              <a:t>、</a:t>
            </a:r>
            <a:r>
              <a:rPr lang="en-US" altLang="zh-CN" dirty="0">
                <a:latin typeface="Time s New Roman"/>
              </a:rPr>
              <a:t>AES- CCM</a:t>
            </a:r>
            <a:r>
              <a:rPr lang="zh-CN" altLang="en-US" dirty="0">
                <a:latin typeface="Time s New Roman"/>
              </a:rPr>
              <a:t>（</a:t>
            </a:r>
            <a:r>
              <a:rPr lang="en-US" altLang="zh-CN" dirty="0">
                <a:latin typeface="Time s New Roman"/>
              </a:rPr>
              <a:t>CCMP</a:t>
            </a:r>
            <a:r>
              <a:rPr lang="zh-CN" altLang="en-US" dirty="0"/>
              <a:t>）</a:t>
            </a:r>
            <a:r>
              <a:rPr lang="zh-CN" altLang="en-US" dirty="0">
                <a:latin typeface="Time s New Roman"/>
              </a:rPr>
              <a:t>协议使用流密码算法</a:t>
            </a:r>
            <a:endParaRPr lang="en-US" altLang="zh-CN" dirty="0">
              <a:latin typeface="Time s New Roman"/>
            </a:endParaRPr>
          </a:p>
          <a:p>
            <a:pPr marL="908685" lvl="4">
              <a:lnSpc>
                <a:spcPct val="150000"/>
              </a:lnSpc>
              <a:spcBef>
                <a:spcPts val="0"/>
              </a:spcBef>
              <a:spcAft>
                <a:spcPts val="0"/>
              </a:spcAft>
              <a:defRPr/>
            </a:pPr>
            <a:r>
              <a:rPr lang="en-US" altLang="zh-CN" dirty="0">
                <a:latin typeface="Time s New Roman"/>
              </a:rPr>
              <a:t>MITM</a:t>
            </a:r>
            <a:r>
              <a:rPr lang="zh-CN" altLang="en-US" dirty="0">
                <a:latin typeface="Time s New Roman"/>
              </a:rPr>
              <a:t>获取</a:t>
            </a:r>
            <a:r>
              <a:rPr lang="en-US" altLang="zh-CN" dirty="0">
                <a:latin typeface="Time s New Roman"/>
              </a:rPr>
              <a:t>Msg4</a:t>
            </a:r>
            <a:r>
              <a:rPr lang="zh-CN" altLang="en-US" dirty="0">
                <a:latin typeface="Time s New Roman"/>
              </a:rPr>
              <a:t>的明文、密文，计算密钥流</a:t>
            </a:r>
            <a:endParaRPr lang="en-US" altLang="zh-CN" dirty="0">
              <a:latin typeface="Time s New Roman"/>
            </a:endParaRPr>
          </a:p>
          <a:p>
            <a:pPr lvl="1">
              <a:lnSpc>
                <a:spcPct val="150000"/>
              </a:lnSpc>
              <a:spcBef>
                <a:spcPts val="600"/>
              </a:spcBef>
              <a:defRPr/>
            </a:pPr>
            <a:endParaRPr lang="en-US" altLang="zh-CN" dirty="0">
              <a:latin typeface="Time s New Roman"/>
            </a:endParaRPr>
          </a:p>
          <a:p>
            <a:pPr lvl="1">
              <a:lnSpc>
                <a:spcPct val="150000"/>
              </a:lnSpc>
              <a:spcBef>
                <a:spcPts val="600"/>
              </a:spcBef>
              <a:defRPr/>
            </a:pPr>
            <a:endParaRPr lang="en-US" altLang="zh-CN" dirty="0">
              <a:latin typeface="Time s New Roman"/>
            </a:endParaRPr>
          </a:p>
          <a:p>
            <a:pPr lvl="1">
              <a:lnSpc>
                <a:spcPct val="150000"/>
              </a:lnSpc>
              <a:spcBef>
                <a:spcPts val="600"/>
              </a:spcBef>
              <a:defRPr/>
            </a:pPr>
            <a:endParaRPr lang="en-US" altLang="zh-CN" dirty="0">
              <a:latin typeface="Time s New Roman"/>
            </a:endParaRPr>
          </a:p>
          <a:p>
            <a:pPr lvl="1">
              <a:lnSpc>
                <a:spcPct val="150000"/>
              </a:lnSpc>
              <a:spcBef>
                <a:spcPts val="600"/>
              </a:spcBef>
              <a:defRPr/>
            </a:pPr>
            <a:endParaRPr lang="en-US" altLang="zh-CN" dirty="0">
              <a:latin typeface="Time s New Roman"/>
            </a:endParaRPr>
          </a:p>
          <a:p>
            <a:pPr lvl="1">
              <a:lnSpc>
                <a:spcPct val="150000"/>
              </a:lnSpc>
              <a:spcBef>
                <a:spcPts val="600"/>
              </a:spcBef>
              <a:defRPr/>
            </a:pPr>
            <a:endParaRPr lang="zh-CN" altLang="en-US" dirty="0"/>
          </a:p>
        </p:txBody>
      </p:sp>
      <p:cxnSp>
        <p:nvCxnSpPr>
          <p:cNvPr id="7" name="直接箭头连接符 6"/>
          <p:cNvCxnSpPr/>
          <p:nvPr/>
        </p:nvCxnSpPr>
        <p:spPr>
          <a:xfrm>
            <a:off x="5705642" y="3641558"/>
            <a:ext cx="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a:endCxn id="49" idx="1"/>
          </p:cNvCxnSpPr>
          <p:nvPr/>
        </p:nvCxnSpPr>
        <p:spPr>
          <a:xfrm flipV="1">
            <a:off x="4174348" y="3048000"/>
            <a:ext cx="2205063" cy="4336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flipV="1">
            <a:off x="4819338" y="3320321"/>
            <a:ext cx="1274164" cy="4597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p:nvPr/>
        </p:nvCxnSpPr>
        <p:spPr>
          <a:xfrm flipV="1">
            <a:off x="4819338" y="4262433"/>
            <a:ext cx="1348518" cy="478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p:nvPr/>
        </p:nvCxnSpPr>
        <p:spPr>
          <a:xfrm flipV="1">
            <a:off x="2953062" y="4557010"/>
            <a:ext cx="3140440" cy="163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矩形 48"/>
          <p:cNvSpPr/>
          <p:nvPr/>
        </p:nvSpPr>
        <p:spPr>
          <a:xfrm>
            <a:off x="6379411" y="2935705"/>
            <a:ext cx="748632" cy="22459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矩形 49"/>
          <p:cNvSpPr/>
          <p:nvPr/>
        </p:nvSpPr>
        <p:spPr>
          <a:xfrm>
            <a:off x="6181556" y="4192336"/>
            <a:ext cx="1117602" cy="19785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2" name="直接箭头连接符 51"/>
          <p:cNvCxnSpPr>
            <a:stCxn id="49" idx="2"/>
          </p:cNvCxnSpPr>
          <p:nvPr/>
        </p:nvCxnSpPr>
        <p:spPr>
          <a:xfrm flipH="1">
            <a:off x="6753726" y="3160295"/>
            <a:ext cx="1" cy="55615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4" name="直接箭头连接符 53"/>
          <p:cNvCxnSpPr/>
          <p:nvPr/>
        </p:nvCxnSpPr>
        <p:spPr>
          <a:xfrm flipH="1" flipV="1">
            <a:off x="6769767" y="3839412"/>
            <a:ext cx="261" cy="35292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6" name="文本框 55"/>
          <p:cNvSpPr txBox="1"/>
          <p:nvPr/>
        </p:nvSpPr>
        <p:spPr>
          <a:xfrm>
            <a:off x="6609348" y="3641558"/>
            <a:ext cx="1091931" cy="276999"/>
          </a:xfrm>
          <a:prstGeom prst="rect">
            <a:avLst/>
          </a:prstGeom>
          <a:noFill/>
        </p:spPr>
        <p:txBody>
          <a:bodyPr wrap="square" rtlCol="0">
            <a:spAutoFit/>
          </a:bodyPr>
          <a:lstStyle/>
          <a:p>
            <a:r>
              <a:rPr lang="zh-CN" altLang="en-US" sz="1200" dirty="0">
                <a:solidFill>
                  <a:srgbClr val="FF0000"/>
                </a:solidFill>
              </a:rPr>
              <a:t>⊕</a:t>
            </a:r>
            <a:endParaRPr lang="zh-CN" altLang="en-US" sz="1200" dirty="0">
              <a:solidFill>
                <a:srgbClr val="FF0000"/>
              </a:solidFill>
            </a:endParaRPr>
          </a:p>
        </p:txBody>
      </p:sp>
      <p:cxnSp>
        <p:nvCxnSpPr>
          <p:cNvPr id="59" name="直接箭头连接符 58"/>
          <p:cNvCxnSpPr/>
          <p:nvPr/>
        </p:nvCxnSpPr>
        <p:spPr>
          <a:xfrm>
            <a:off x="6812547" y="3791284"/>
            <a:ext cx="1026695" cy="1069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0" name="文本框 59"/>
          <p:cNvSpPr txBox="1"/>
          <p:nvPr/>
        </p:nvSpPr>
        <p:spPr>
          <a:xfrm>
            <a:off x="7819811" y="3668173"/>
            <a:ext cx="1713517" cy="246221"/>
          </a:xfrm>
          <a:prstGeom prst="rect">
            <a:avLst/>
          </a:prstGeom>
          <a:noFill/>
        </p:spPr>
        <p:txBody>
          <a:bodyPr wrap="square" rtlCol="0">
            <a:spAutoFit/>
          </a:bodyPr>
          <a:lstStyle/>
          <a:p>
            <a:r>
              <a:rPr lang="zh-CN" altLang="en-US" sz="1000" b="1" dirty="0">
                <a:solidFill>
                  <a:srgbClr val="FF0000"/>
                </a:solidFill>
              </a:rPr>
              <a:t>密钥流</a:t>
            </a:r>
            <a:endParaRPr lang="zh-CN" altLang="en-US" sz="1000" b="1" dirty="0">
              <a:solidFill>
                <a:srgbClr val="FF0000"/>
              </a:solidFill>
            </a:endParaRPr>
          </a:p>
        </p:txBody>
      </p:sp>
      <p:cxnSp>
        <p:nvCxnSpPr>
          <p:cNvPr id="62" name="直接箭头连接符 61"/>
          <p:cNvCxnSpPr/>
          <p:nvPr/>
        </p:nvCxnSpPr>
        <p:spPr>
          <a:xfrm flipH="1">
            <a:off x="8100658" y="3903700"/>
            <a:ext cx="5952" cy="47063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5" name="文本框 64"/>
          <p:cNvSpPr txBox="1"/>
          <p:nvPr/>
        </p:nvSpPr>
        <p:spPr>
          <a:xfrm>
            <a:off x="7819811" y="4379284"/>
            <a:ext cx="1713517" cy="246221"/>
          </a:xfrm>
          <a:prstGeom prst="rect">
            <a:avLst/>
          </a:prstGeom>
          <a:noFill/>
        </p:spPr>
        <p:txBody>
          <a:bodyPr wrap="square" rtlCol="0">
            <a:spAutoFit/>
          </a:bodyPr>
          <a:lstStyle/>
          <a:p>
            <a:r>
              <a:rPr lang="zh-CN" altLang="en-US" sz="1000" b="1" dirty="0">
                <a:solidFill>
                  <a:srgbClr val="FF0000"/>
                </a:solidFill>
              </a:rPr>
              <a:t>解密数据</a:t>
            </a:r>
            <a:endParaRPr lang="zh-CN" altLang="en-US" sz="1000" b="1" dirty="0">
              <a:solidFill>
                <a:srgbClr val="FF0000"/>
              </a:solidFill>
            </a:endParaRPr>
          </a:p>
        </p:txBody>
      </p:sp>
      <p:sp>
        <p:nvSpPr>
          <p:cNvPr id="19" name="圆角矩形 18"/>
          <p:cNvSpPr/>
          <p:nvPr/>
        </p:nvSpPr>
        <p:spPr>
          <a:xfrm flipV="1">
            <a:off x="5607340" y="3556479"/>
            <a:ext cx="198834" cy="188367"/>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灯片编号占位符 3"/>
          <p:cNvSpPr>
            <a:spLocks noGrp="1"/>
          </p:cNvSpPr>
          <p:nvPr>
            <p:ph type="sldNum" sz="quarter" idx="12"/>
          </p:nvPr>
        </p:nvSpPr>
        <p:spPr/>
        <p:txBody>
          <a:bodyPr/>
          <a:lstStyle/>
          <a:p>
            <a:fld id="{375D5CAD-4EC6-465D-B358-F619C32EE4EF}" type="slidenum">
              <a:rPr lang="zh-CN" altLang="en-US" smtClean="0"/>
            </a:fld>
            <a:endParaRPr lang="zh-CN" alt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nSpc>
                <a:spcPct val="150000"/>
              </a:lnSpc>
              <a:defRPr/>
            </a:pPr>
            <a:r>
              <a:rPr lang="en-US" altLang="zh-CN" dirty="0"/>
              <a:t>KRACK Attack</a:t>
            </a:r>
            <a:r>
              <a:rPr lang="zh-CN" altLang="en-US" dirty="0"/>
              <a:t>（密钥重载攻击）</a:t>
            </a:r>
            <a:endParaRPr lang="en-US" altLang="zh-CN"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a:xfrm>
            <a:off x="1003610" y="1791855"/>
            <a:ext cx="7213424" cy="4821381"/>
          </a:xfrm>
        </p:spPr>
        <p:txBody>
          <a:bodyPr>
            <a:normAutofit/>
          </a:bodyPr>
          <a:lstStyle/>
          <a:p>
            <a:pPr marL="91440" lvl="2" indent="-91440">
              <a:lnSpc>
                <a:spcPct val="150000"/>
              </a:lnSpc>
              <a:spcBef>
                <a:spcPts val="300"/>
              </a:spcBef>
              <a:spcAft>
                <a:spcPts val="300"/>
              </a:spcAft>
              <a:buSzPct val="60000"/>
              <a:buFont typeface="Wingdings" panose="05000000000000000000" pitchFamily="2" charset="2"/>
              <a:buChar char="l"/>
              <a:defRPr/>
            </a:pPr>
            <a:r>
              <a:rPr lang="zh-CN" altLang="en-US" sz="1800" dirty="0">
                <a:latin typeface="Calibri" panose="020F0502020204030204" pitchFamily="34" charset="0"/>
                <a:cs typeface="Times New Roman" panose="02020603050405020304" pitchFamily="18" charset="0"/>
              </a:rPr>
              <a:t>全零加密密钥漏洞</a:t>
            </a:r>
            <a:endParaRPr lang="zh-CN" altLang="en-US" sz="1800" dirty="0">
              <a:latin typeface="Calibri" panose="020F0502020204030204" pitchFamily="34" charset="0"/>
              <a:cs typeface="Times New Roman" panose="02020603050405020304" pitchFamily="18" charset="0"/>
            </a:endParaRPr>
          </a:p>
          <a:p>
            <a:pPr lvl="1">
              <a:lnSpc>
                <a:spcPct val="150000"/>
              </a:lnSpc>
              <a:spcBef>
                <a:spcPts val="0"/>
              </a:spcBef>
              <a:spcAft>
                <a:spcPts val="0"/>
              </a:spcAft>
              <a:defRPr/>
            </a:pPr>
            <a:r>
              <a:rPr lang="en-US" altLang="zh-CN" sz="2000" dirty="0">
                <a:latin typeface="Time s New Roman"/>
              </a:rPr>
              <a:t>802.11 </a:t>
            </a:r>
            <a:r>
              <a:rPr lang="zh-CN" altLang="en-US" sz="2000" dirty="0">
                <a:latin typeface="Time s New Roman"/>
              </a:rPr>
              <a:t>标准中建议</a:t>
            </a:r>
            <a:r>
              <a:rPr lang="en-US" altLang="zh-CN" sz="2000" dirty="0">
                <a:latin typeface="Time s New Roman"/>
              </a:rPr>
              <a:t>PTK</a:t>
            </a:r>
            <a:r>
              <a:rPr lang="zh-CN" altLang="en-US" sz="2000" dirty="0">
                <a:latin typeface="Time s New Roman"/>
              </a:rPr>
              <a:t>首次安装后清除内存中的</a:t>
            </a:r>
            <a:r>
              <a:rPr lang="en-US" altLang="zh-CN" sz="2200" dirty="0">
                <a:latin typeface="Calibri" panose="020F0502020204030204" pitchFamily="34" charset="0"/>
                <a:cs typeface="Times New Roman" panose="02020603050405020304" pitchFamily="18" charset="0"/>
              </a:rPr>
              <a:t>TK</a:t>
            </a:r>
            <a:r>
              <a:rPr lang="zh-CN" altLang="en-US" sz="2000" dirty="0">
                <a:latin typeface="Time s New Roman"/>
              </a:rPr>
              <a:t>（置</a:t>
            </a:r>
            <a:r>
              <a:rPr lang="en-US" altLang="zh-CN" sz="2000" dirty="0">
                <a:latin typeface="Time s New Roman"/>
              </a:rPr>
              <a:t>0</a:t>
            </a:r>
            <a:r>
              <a:rPr lang="zh-CN" altLang="en-US" sz="2000" dirty="0">
                <a:latin typeface="Time s New Roman"/>
              </a:rPr>
              <a:t>）</a:t>
            </a:r>
            <a:endParaRPr lang="en-US" altLang="zh-CN" sz="2000" dirty="0">
              <a:latin typeface="Time s New Roman"/>
            </a:endParaRPr>
          </a:p>
          <a:p>
            <a:pPr lvl="1">
              <a:lnSpc>
                <a:spcPct val="150000"/>
              </a:lnSpc>
              <a:spcBef>
                <a:spcPts val="0"/>
              </a:spcBef>
              <a:spcAft>
                <a:spcPts val="0"/>
              </a:spcAft>
              <a:defRPr/>
            </a:pPr>
            <a:r>
              <a:rPr lang="zh-CN" altLang="en-US" sz="2000" dirty="0">
                <a:latin typeface="Time s New Roman"/>
              </a:rPr>
              <a:t>客户端再次收到消息 </a:t>
            </a:r>
            <a:r>
              <a:rPr lang="en-US" altLang="zh-CN" sz="2000" dirty="0">
                <a:latin typeface="Time s New Roman"/>
              </a:rPr>
              <a:t>3 </a:t>
            </a:r>
            <a:r>
              <a:rPr lang="zh-CN" altLang="en-US" sz="2000" dirty="0">
                <a:latin typeface="Time s New Roman"/>
              </a:rPr>
              <a:t>重装密钥时，会从内存中取回全零</a:t>
            </a:r>
            <a:r>
              <a:rPr lang="en-US" altLang="zh-CN" sz="2200" dirty="0">
                <a:latin typeface="Calibri" panose="020F0502020204030204" pitchFamily="34" charset="0"/>
                <a:cs typeface="Times New Roman" panose="02020603050405020304" pitchFamily="18" charset="0"/>
              </a:rPr>
              <a:t>TK</a:t>
            </a:r>
            <a:endParaRPr lang="en-US" altLang="zh-CN" sz="2200" dirty="0">
              <a:latin typeface="Calibri" panose="020F0502020204030204" pitchFamily="34" charset="0"/>
              <a:cs typeface="Times New Roman" panose="02020603050405020304" pitchFamily="18" charset="0"/>
            </a:endParaRPr>
          </a:p>
          <a:p>
            <a:pPr lvl="1">
              <a:lnSpc>
                <a:spcPct val="150000"/>
              </a:lnSpc>
              <a:spcBef>
                <a:spcPts val="0"/>
              </a:spcBef>
              <a:spcAft>
                <a:spcPts val="0"/>
              </a:spcAft>
              <a:defRPr/>
            </a:pPr>
            <a:r>
              <a:rPr lang="en-US" altLang="zh-CN" sz="2200" dirty="0">
                <a:latin typeface="Calibri" panose="020F0502020204030204" pitchFamily="34" charset="0"/>
                <a:cs typeface="Times New Roman" panose="02020603050405020304" pitchFamily="18" charset="0"/>
              </a:rPr>
              <a:t>nonce</a:t>
            </a:r>
            <a:r>
              <a:rPr lang="zh-CN" altLang="en-US" sz="2000" dirty="0">
                <a:latin typeface="Time s New Roman"/>
              </a:rPr>
              <a:t>初始为</a:t>
            </a:r>
            <a:r>
              <a:rPr lang="en-US" altLang="zh-CN" sz="2000" dirty="0">
                <a:latin typeface="Time s New Roman"/>
              </a:rPr>
              <a:t>0</a:t>
            </a:r>
            <a:r>
              <a:rPr lang="zh-CN" altLang="en-US" sz="2000" dirty="0">
                <a:latin typeface="Time s New Roman"/>
              </a:rPr>
              <a:t>，导致使用全零</a:t>
            </a:r>
            <a:r>
              <a:rPr lang="en-US" altLang="zh-CN" sz="2200" dirty="0">
                <a:latin typeface="Calibri" panose="020F0502020204030204" pitchFamily="34" charset="0"/>
                <a:cs typeface="Times New Roman" panose="02020603050405020304" pitchFamily="18" charset="0"/>
              </a:rPr>
              <a:t>TK</a:t>
            </a:r>
            <a:r>
              <a:rPr lang="zh-CN" altLang="en-US" sz="2000" dirty="0">
                <a:latin typeface="Time s New Roman"/>
              </a:rPr>
              <a:t>加密数据</a:t>
            </a:r>
            <a:r>
              <a:rPr lang="en-US" altLang="zh-CN" sz="2000" dirty="0">
                <a:latin typeface="Time s New Roman"/>
              </a:rPr>
              <a:t>-&gt;</a:t>
            </a:r>
            <a:r>
              <a:rPr lang="zh-CN" altLang="en-US" sz="2000" dirty="0">
                <a:latin typeface="Time s New Roman"/>
              </a:rPr>
              <a:t>明文传输</a:t>
            </a:r>
            <a:endParaRPr lang="en-US" altLang="zh-CN" sz="2000" dirty="0">
              <a:latin typeface="Time s New Roman"/>
            </a:endParaRPr>
          </a:p>
          <a:p>
            <a:pPr lvl="1">
              <a:lnSpc>
                <a:spcPct val="150000"/>
              </a:lnSpc>
              <a:spcBef>
                <a:spcPts val="0"/>
              </a:spcBef>
              <a:spcAft>
                <a:spcPts val="0"/>
              </a:spcAft>
              <a:defRPr/>
            </a:pPr>
            <a:r>
              <a:rPr lang="en-US" altLang="zh-CN" sz="1800" dirty="0" err="1">
                <a:latin typeface="Calibri" panose="020F0502020204030204" pitchFamily="34" charset="0"/>
                <a:cs typeface="Times New Roman" panose="02020603050405020304" pitchFamily="18" charset="0"/>
              </a:rPr>
              <a:t>wpa_supplicant</a:t>
            </a:r>
            <a:r>
              <a:rPr lang="en-US" altLang="zh-CN" sz="1800" dirty="0">
                <a:latin typeface="Time s New Roman"/>
              </a:rPr>
              <a:t> 2.4</a:t>
            </a:r>
            <a:r>
              <a:rPr lang="zh-CN" altLang="en-US" sz="1800" dirty="0">
                <a:latin typeface="Time s New Roman"/>
              </a:rPr>
              <a:t>和</a:t>
            </a:r>
            <a:r>
              <a:rPr lang="en-US" altLang="zh-CN" sz="1800" dirty="0">
                <a:latin typeface="Time s New Roman"/>
              </a:rPr>
              <a:t>2.5 </a:t>
            </a:r>
            <a:r>
              <a:rPr lang="zh-CN" altLang="en-US" sz="1800" dirty="0">
                <a:latin typeface="Time s New Roman"/>
              </a:rPr>
              <a:t>版本以上对协议的错误实现</a:t>
            </a:r>
            <a:endParaRPr lang="en-US" altLang="zh-CN" sz="1800" dirty="0">
              <a:latin typeface="Time s New Roman"/>
            </a:endParaRPr>
          </a:p>
          <a:p>
            <a:pPr lvl="1">
              <a:lnSpc>
                <a:spcPct val="150000"/>
              </a:lnSpc>
              <a:spcBef>
                <a:spcPts val="0"/>
              </a:spcBef>
              <a:spcAft>
                <a:spcPts val="0"/>
              </a:spcAft>
              <a:defRPr/>
            </a:pPr>
            <a:r>
              <a:rPr lang="zh-CN" altLang="en-US" sz="1800" dirty="0">
                <a:latin typeface="Time s New Roman"/>
              </a:rPr>
              <a:t>受影响设备</a:t>
            </a:r>
            <a:endParaRPr lang="en-US" altLang="zh-CN" sz="1800" dirty="0">
              <a:latin typeface="Time s New Roman"/>
            </a:endParaRPr>
          </a:p>
          <a:p>
            <a:pPr lvl="2">
              <a:lnSpc>
                <a:spcPct val="150000"/>
              </a:lnSpc>
              <a:spcBef>
                <a:spcPts val="0"/>
              </a:spcBef>
              <a:spcAft>
                <a:spcPts val="0"/>
              </a:spcAft>
              <a:defRPr/>
            </a:pPr>
            <a:r>
              <a:rPr lang="en-US" altLang="zh-CN" sz="1800" dirty="0">
                <a:latin typeface="Calibri" panose="020F0502020204030204" pitchFamily="34" charset="0"/>
                <a:cs typeface="Times New Roman" panose="02020603050405020304" pitchFamily="18" charset="0"/>
              </a:rPr>
              <a:t>Android</a:t>
            </a:r>
            <a:r>
              <a:rPr lang="zh-CN" altLang="en-US" sz="1600" dirty="0">
                <a:latin typeface="Time s New Roman"/>
              </a:rPr>
              <a:t>使用</a:t>
            </a:r>
            <a:r>
              <a:rPr lang="en-US" altLang="zh-CN" sz="1800" dirty="0" err="1">
                <a:latin typeface="Calibri" panose="020F0502020204030204" pitchFamily="34" charset="0"/>
                <a:cs typeface="Times New Roman" panose="02020603050405020304" pitchFamily="18" charset="0"/>
              </a:rPr>
              <a:t>wpa_supplicant</a:t>
            </a:r>
            <a:r>
              <a:rPr lang="zh-CN" altLang="en-US" sz="1600" dirty="0">
                <a:latin typeface="Time s New Roman"/>
              </a:rPr>
              <a:t>，故受到此漏洞的影响</a:t>
            </a:r>
            <a:endParaRPr lang="en-US" altLang="zh-CN" sz="1600" dirty="0">
              <a:latin typeface="Time s New Roman"/>
            </a:endParaRPr>
          </a:p>
          <a:p>
            <a:pPr lvl="2">
              <a:lnSpc>
                <a:spcPct val="150000"/>
              </a:lnSpc>
              <a:spcBef>
                <a:spcPts val="600"/>
              </a:spcBef>
              <a:defRPr/>
            </a:pPr>
            <a:r>
              <a:rPr lang="en-US" altLang="zh-CN" sz="1600" dirty="0">
                <a:latin typeface="Time s New Roman"/>
              </a:rPr>
              <a:t>31.2%</a:t>
            </a:r>
            <a:r>
              <a:rPr lang="zh-CN" altLang="en-US" sz="1600" dirty="0">
                <a:latin typeface="Time s New Roman"/>
              </a:rPr>
              <a:t>的</a:t>
            </a:r>
            <a:r>
              <a:rPr lang="en-US" altLang="zh-CN" sz="1800" dirty="0">
                <a:latin typeface="Calibri" panose="020F0502020204030204" pitchFamily="34" charset="0"/>
                <a:cs typeface="Times New Roman" panose="02020603050405020304" pitchFamily="18" charset="0"/>
              </a:rPr>
              <a:t>Android</a:t>
            </a:r>
            <a:r>
              <a:rPr lang="zh-CN" altLang="en-US" sz="1600" dirty="0">
                <a:latin typeface="Time s New Roman"/>
              </a:rPr>
              <a:t>智能手机可能会受到全零加密密钥漏洞的攻击</a:t>
            </a:r>
            <a:endParaRPr lang="en-US" altLang="zh-CN" sz="1600" dirty="0">
              <a:latin typeface="Time s New Roman"/>
            </a:endParaRPr>
          </a:p>
        </p:txBody>
      </p:sp>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762501" y="2135369"/>
            <a:ext cx="4279254" cy="4477867"/>
          </a:xfrm>
          <a:prstGeom prst="rect">
            <a:avLst/>
          </a:prstGeom>
        </p:spPr>
      </p:pic>
      <p:sp>
        <p:nvSpPr>
          <p:cNvPr id="5" name="灯片编号占位符 4"/>
          <p:cNvSpPr>
            <a:spLocks noGrp="1"/>
          </p:cNvSpPr>
          <p:nvPr>
            <p:ph type="sldNum" sz="quarter" idx="12"/>
          </p:nvPr>
        </p:nvSpPr>
        <p:spPr/>
        <p:txBody>
          <a:bodyPr/>
          <a:lstStyle/>
          <a:p>
            <a:fld id="{375D5CAD-4EC6-465D-B358-F619C32EE4EF}" type="slidenum">
              <a:rPr lang="zh-CN" altLang="en-US" smtClean="0"/>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nSpc>
                <a:spcPct val="150000"/>
              </a:lnSpc>
              <a:defRPr/>
            </a:pPr>
            <a:r>
              <a:rPr lang="en-US" altLang="zh-CN" dirty="0"/>
              <a:t>KRACK Attack</a:t>
            </a:r>
            <a:r>
              <a:rPr lang="zh-CN" altLang="en-US" dirty="0"/>
              <a:t>（密钥重载攻击）</a:t>
            </a:r>
            <a:endParaRPr lang="en-US" altLang="zh-CN"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a:xfrm>
            <a:off x="329179" y="1791855"/>
            <a:ext cx="7887855" cy="4821381"/>
          </a:xfrm>
        </p:spPr>
        <p:txBody>
          <a:bodyPr>
            <a:normAutofit/>
          </a:bodyPr>
          <a:lstStyle/>
          <a:p>
            <a:pPr marL="91440" lvl="2" indent="-91440">
              <a:lnSpc>
                <a:spcPct val="150000"/>
              </a:lnSpc>
              <a:spcBef>
                <a:spcPts val="300"/>
              </a:spcBef>
              <a:spcAft>
                <a:spcPts val="300"/>
              </a:spcAft>
              <a:buSzPct val="60000"/>
              <a:buFont typeface="Wingdings" panose="05000000000000000000" pitchFamily="2" charset="2"/>
              <a:buChar char="l"/>
              <a:defRPr/>
            </a:pPr>
            <a:r>
              <a:rPr lang="en-US" altLang="zh-CN" sz="1800" dirty="0">
                <a:latin typeface="Calibri" panose="020F0502020204030204" pitchFamily="34" charset="0"/>
                <a:cs typeface="Times New Roman" panose="02020603050405020304" pitchFamily="18" charset="0"/>
              </a:rPr>
              <a:t>KRACK Attack</a:t>
            </a:r>
            <a:r>
              <a:rPr lang="zh-CN" altLang="en-US" sz="1800" dirty="0">
                <a:latin typeface="Calibri" panose="020F0502020204030204" pitchFamily="34" charset="0"/>
                <a:cs typeface="Times New Roman" panose="02020603050405020304" pitchFamily="18" charset="0"/>
              </a:rPr>
              <a:t>缓解方法</a:t>
            </a:r>
            <a:endParaRPr lang="en-US" altLang="zh-CN" sz="1800" dirty="0">
              <a:latin typeface="Calibri" panose="020F0502020204030204" pitchFamily="34" charset="0"/>
              <a:cs typeface="Times New Roman" panose="02020603050405020304" pitchFamily="18" charset="0"/>
            </a:endParaRPr>
          </a:p>
          <a:p>
            <a:pPr lvl="1">
              <a:lnSpc>
                <a:spcPct val="150000"/>
              </a:lnSpc>
              <a:spcBef>
                <a:spcPts val="0"/>
              </a:spcBef>
              <a:spcAft>
                <a:spcPts val="0"/>
              </a:spcAft>
              <a:buSzPct val="60000"/>
              <a:defRPr/>
            </a:pPr>
            <a:r>
              <a:rPr lang="en-US" altLang="zh-CN" sz="1800" dirty="0">
                <a:latin typeface="Calibri" panose="020F0502020204030204" pitchFamily="34" charset="0"/>
                <a:cs typeface="Times New Roman" panose="02020603050405020304" pitchFamily="18" charset="0"/>
              </a:rPr>
              <a:t>STA</a:t>
            </a:r>
            <a:r>
              <a:rPr lang="zh-CN" altLang="en-US" sz="1800" dirty="0">
                <a:latin typeface="Calibri" panose="020F0502020204030204" pitchFamily="34" charset="0"/>
                <a:cs typeface="Times New Roman" panose="02020603050405020304" pitchFamily="18" charset="0"/>
              </a:rPr>
              <a:t>在接收到重传的</a:t>
            </a:r>
            <a:r>
              <a:rPr lang="en-US" altLang="zh-CN" sz="1800" dirty="0">
                <a:latin typeface="Calibri" panose="020F0502020204030204" pitchFamily="34" charset="0"/>
                <a:cs typeface="Times New Roman" panose="02020603050405020304" pitchFamily="18" charset="0"/>
              </a:rPr>
              <a:t>MSg3</a:t>
            </a:r>
            <a:r>
              <a:rPr lang="zh-CN" altLang="en-US" sz="1800" dirty="0">
                <a:latin typeface="Calibri" panose="020F0502020204030204" pitchFamily="34" charset="0"/>
                <a:cs typeface="Times New Roman" panose="02020603050405020304" pitchFamily="18" charset="0"/>
              </a:rPr>
              <a:t>时，应答</a:t>
            </a:r>
            <a:r>
              <a:rPr lang="en-US" altLang="zh-CN" sz="1800" dirty="0">
                <a:latin typeface="Calibri" panose="020F0502020204030204" pitchFamily="34" charset="0"/>
                <a:cs typeface="Times New Roman" panose="02020603050405020304" pitchFamily="18" charset="0"/>
              </a:rPr>
              <a:t>MSg4</a:t>
            </a:r>
            <a:r>
              <a:rPr lang="zh-CN" altLang="en-US" sz="1800" dirty="0">
                <a:latin typeface="Calibri" panose="020F0502020204030204" pitchFamily="34" charset="0"/>
                <a:cs typeface="Times New Roman" panose="02020603050405020304" pitchFamily="18" charset="0"/>
              </a:rPr>
              <a:t>但是不重装</a:t>
            </a:r>
            <a:r>
              <a:rPr lang="en-US" altLang="zh-CN" sz="1800" dirty="0">
                <a:latin typeface="Calibri" panose="020F0502020204030204" pitchFamily="34" charset="0"/>
                <a:cs typeface="Times New Roman" panose="02020603050405020304" pitchFamily="18" charset="0"/>
              </a:rPr>
              <a:t>PTK</a:t>
            </a:r>
            <a:endParaRPr lang="en-US" altLang="zh-CN" sz="1800" dirty="0">
              <a:latin typeface="Calibri" panose="020F0502020204030204" pitchFamily="34" charset="0"/>
              <a:cs typeface="Times New Roman" panose="02020603050405020304" pitchFamily="18" charset="0"/>
            </a:endParaRPr>
          </a:p>
          <a:p>
            <a:pPr lvl="1">
              <a:lnSpc>
                <a:spcPct val="150000"/>
              </a:lnSpc>
              <a:spcBef>
                <a:spcPts val="0"/>
              </a:spcBef>
              <a:spcAft>
                <a:spcPts val="0"/>
              </a:spcAft>
              <a:buSzPct val="60000"/>
              <a:defRPr/>
            </a:pPr>
            <a:r>
              <a:rPr lang="en-US" altLang="zh-CN" sz="1800" dirty="0">
                <a:latin typeface="Calibri" panose="020F0502020204030204" pitchFamily="34" charset="0"/>
                <a:cs typeface="Times New Roman" panose="02020603050405020304" pitchFamily="18" charset="0"/>
              </a:rPr>
              <a:t>KRACK</a:t>
            </a:r>
            <a:r>
              <a:rPr lang="zh-CN" altLang="en-US" sz="1800" dirty="0">
                <a:latin typeface="Calibri" panose="020F0502020204030204" pitchFamily="34" charset="0"/>
                <a:cs typeface="Times New Roman" panose="02020603050405020304" pitchFamily="18" charset="0"/>
              </a:rPr>
              <a:t>攻击补丁</a:t>
            </a:r>
            <a:endParaRPr lang="en-US" altLang="zh-CN" sz="1800" dirty="0">
              <a:latin typeface="Calibri" panose="020F0502020204030204" pitchFamily="34" charset="0"/>
              <a:cs typeface="Times New Roman" panose="02020603050405020304" pitchFamily="18" charset="0"/>
            </a:endParaRPr>
          </a:p>
          <a:p>
            <a:pPr lvl="2">
              <a:lnSpc>
                <a:spcPct val="150000"/>
              </a:lnSpc>
              <a:spcBef>
                <a:spcPts val="0"/>
              </a:spcBef>
              <a:spcAft>
                <a:spcPts val="0"/>
              </a:spcAft>
              <a:buSzPct val="60000"/>
              <a:defRPr/>
            </a:pPr>
            <a:r>
              <a:rPr lang="zh-CN" altLang="en-US" sz="1600" dirty="0">
                <a:latin typeface="Calibri" panose="020F0502020204030204" pitchFamily="34" charset="0"/>
                <a:cs typeface="Times New Roman" panose="02020603050405020304" pitchFamily="18" charset="0"/>
              </a:rPr>
              <a:t> </a:t>
            </a:r>
            <a:r>
              <a:rPr lang="en-US" altLang="zh-CN" sz="1600" dirty="0">
                <a:latin typeface="Calibri" panose="020F0502020204030204" pitchFamily="34" charset="0"/>
                <a:cs typeface="Times New Roman" panose="02020603050405020304" pitchFamily="18" charset="0"/>
              </a:rPr>
              <a:t>2017</a:t>
            </a:r>
            <a:r>
              <a:rPr lang="zh-CN" altLang="en-US" sz="1600" dirty="0">
                <a:latin typeface="Calibri" panose="020F0502020204030204" pitchFamily="34" charset="0"/>
                <a:cs typeface="Times New Roman" panose="02020603050405020304" pitchFamily="18" charset="0"/>
              </a:rPr>
              <a:t>年</a:t>
            </a:r>
            <a:r>
              <a:rPr lang="en-US" altLang="zh-CN" sz="1600" dirty="0">
                <a:latin typeface="Calibri" panose="020F0502020204030204" pitchFamily="34" charset="0"/>
                <a:cs typeface="Times New Roman" panose="02020603050405020304" pitchFamily="18" charset="0"/>
              </a:rPr>
              <a:t>10</a:t>
            </a:r>
            <a:r>
              <a:rPr lang="zh-CN" altLang="en-US" sz="1600" dirty="0">
                <a:latin typeface="Calibri" panose="020F0502020204030204" pitchFamily="34" charset="0"/>
                <a:cs typeface="Times New Roman" panose="02020603050405020304" pitchFamily="18" charset="0"/>
              </a:rPr>
              <a:t>月</a:t>
            </a:r>
            <a:r>
              <a:rPr lang="en-US" altLang="zh-CN" sz="1600" dirty="0">
                <a:latin typeface="Calibri" panose="020F0502020204030204" pitchFamily="34" charset="0"/>
                <a:cs typeface="Times New Roman" panose="02020603050405020304" pitchFamily="18" charset="0"/>
              </a:rPr>
              <a:t>10</a:t>
            </a:r>
            <a:r>
              <a:rPr lang="zh-CN" altLang="en-US" sz="1600" dirty="0">
                <a:latin typeface="Calibri" panose="020F0502020204030204" pitchFamily="34" charset="0"/>
                <a:cs typeface="Times New Roman" panose="02020603050405020304" pitchFamily="18" charset="0"/>
              </a:rPr>
              <a:t>日微软给出补丁</a:t>
            </a:r>
            <a:r>
              <a:rPr lang="en-US" altLang="zh-CN" sz="1600" dirty="0">
                <a:latin typeface="Calibri" panose="020F0502020204030204" pitchFamily="34" charset="0"/>
                <a:cs typeface="Times New Roman" panose="02020603050405020304" pitchFamily="18" charset="0"/>
              </a:rPr>
              <a:t>KB4041676 </a:t>
            </a:r>
            <a:endParaRPr lang="en-US" altLang="zh-CN" sz="1600" dirty="0">
              <a:latin typeface="Calibri" panose="020F0502020204030204" pitchFamily="34" charset="0"/>
              <a:cs typeface="Times New Roman" panose="02020603050405020304" pitchFamily="18" charset="0"/>
            </a:endParaRPr>
          </a:p>
          <a:p>
            <a:pPr lvl="2">
              <a:lnSpc>
                <a:spcPct val="150000"/>
              </a:lnSpc>
              <a:spcBef>
                <a:spcPts val="0"/>
              </a:spcBef>
              <a:spcAft>
                <a:spcPts val="0"/>
              </a:spcAft>
              <a:buSzPct val="60000"/>
              <a:defRPr/>
            </a:pPr>
            <a:r>
              <a:rPr lang="zh-CN" altLang="en-US" sz="1600" dirty="0">
                <a:latin typeface="Calibri" panose="020F0502020204030204" pitchFamily="34" charset="0"/>
                <a:cs typeface="Times New Roman" panose="02020603050405020304" pitchFamily="18" charset="0"/>
              </a:rPr>
              <a:t>苹果的</a:t>
            </a:r>
            <a:r>
              <a:rPr lang="en-US" altLang="zh-CN" sz="1600" dirty="0">
                <a:latin typeface="Calibri" panose="020F0502020204030204" pitchFamily="34" charset="0"/>
                <a:cs typeface="Times New Roman" panose="02020603050405020304" pitchFamily="18" charset="0"/>
              </a:rPr>
              <a:t>beta</a:t>
            </a:r>
            <a:r>
              <a:rPr lang="zh-CN" altLang="en-US" sz="1600" dirty="0">
                <a:latin typeface="Calibri" panose="020F0502020204030204" pitchFamily="34" charset="0"/>
                <a:cs typeface="Times New Roman" panose="02020603050405020304" pitchFamily="18" charset="0"/>
              </a:rPr>
              <a:t>版本 </a:t>
            </a:r>
            <a:r>
              <a:rPr lang="en-US" altLang="zh-CN" sz="1600" dirty="0"/>
              <a:t>iOS</a:t>
            </a:r>
            <a:r>
              <a:rPr lang="zh-CN" altLang="en-US" sz="1600" dirty="0"/>
              <a:t>、</a:t>
            </a:r>
            <a:r>
              <a:rPr lang="en-US" altLang="zh-CN" sz="1600" dirty="0" err="1"/>
              <a:t>macOS</a:t>
            </a:r>
            <a:r>
              <a:rPr lang="zh-CN" altLang="en-US" sz="1600" dirty="0"/>
              <a:t>、 </a:t>
            </a:r>
            <a:r>
              <a:rPr lang="en-US" altLang="zh-CN" sz="1600" dirty="0" err="1"/>
              <a:t>tvOS</a:t>
            </a:r>
            <a:r>
              <a:rPr lang="zh-CN" altLang="en-US" sz="1600" dirty="0"/>
              <a:t>和 </a:t>
            </a:r>
            <a:r>
              <a:rPr lang="en-US" altLang="zh-CN" sz="1600" dirty="0" err="1"/>
              <a:t>watchOS</a:t>
            </a:r>
            <a:r>
              <a:rPr lang="zh-CN" altLang="en-US" sz="1600" dirty="0"/>
              <a:t>中修复了次漏洞</a:t>
            </a:r>
            <a:endParaRPr lang="en-US" altLang="zh-CN" sz="1600" dirty="0"/>
          </a:p>
          <a:p>
            <a:pPr lvl="2">
              <a:lnSpc>
                <a:spcPct val="150000"/>
              </a:lnSpc>
              <a:spcBef>
                <a:spcPts val="0"/>
              </a:spcBef>
              <a:spcAft>
                <a:spcPts val="0"/>
              </a:spcAft>
              <a:buSzPct val="60000"/>
              <a:defRPr/>
            </a:pPr>
            <a:r>
              <a:rPr lang="en-US" altLang="zh-CN" sz="1600" dirty="0">
                <a:latin typeface="Calibri" panose="020F0502020204030204" pitchFamily="34" charset="0"/>
                <a:cs typeface="Times New Roman" panose="02020603050405020304" pitchFamily="18" charset="0"/>
              </a:rPr>
              <a:t>2017</a:t>
            </a:r>
            <a:r>
              <a:rPr lang="zh-CN" altLang="en-US" sz="1600" dirty="0">
                <a:latin typeface="Calibri" panose="020F0502020204030204" pitchFamily="34" charset="0"/>
                <a:cs typeface="Times New Roman" panose="02020603050405020304" pitchFamily="18" charset="0"/>
              </a:rPr>
              <a:t>年</a:t>
            </a:r>
            <a:r>
              <a:rPr lang="en-US" altLang="zh-CN" sz="1600" dirty="0">
                <a:latin typeface="Calibri" panose="020F0502020204030204" pitchFamily="34" charset="0"/>
                <a:cs typeface="Times New Roman" panose="02020603050405020304" pitchFamily="18" charset="0"/>
              </a:rPr>
              <a:t>10</a:t>
            </a:r>
            <a:r>
              <a:rPr lang="zh-CN" altLang="en-US" sz="1600" dirty="0">
                <a:latin typeface="Calibri" panose="020F0502020204030204" pitchFamily="34" charset="0"/>
                <a:cs typeface="Times New Roman" panose="02020603050405020304" pitchFamily="18" charset="0"/>
              </a:rPr>
              <a:t>月</a:t>
            </a:r>
            <a:r>
              <a:rPr lang="en-US" altLang="zh-CN" sz="1600" dirty="0">
                <a:latin typeface="Calibri" panose="020F0502020204030204" pitchFamily="34" charset="0"/>
                <a:cs typeface="Times New Roman" panose="02020603050405020304" pitchFamily="18" charset="0"/>
              </a:rPr>
              <a:t>2</a:t>
            </a:r>
            <a:r>
              <a:rPr lang="zh-CN" altLang="en-US" sz="1600" dirty="0">
                <a:latin typeface="Calibri" panose="020F0502020204030204" pitchFamily="34" charset="0"/>
                <a:cs typeface="Times New Roman" panose="02020603050405020304" pitchFamily="18" charset="0"/>
              </a:rPr>
              <a:t>日</a:t>
            </a:r>
            <a:r>
              <a:rPr lang="en-US" altLang="zh-CN" sz="1600" dirty="0"/>
              <a:t>Linux</a:t>
            </a:r>
            <a:r>
              <a:rPr lang="zh-CN" altLang="en-US" sz="1600" dirty="0"/>
              <a:t>的</a:t>
            </a:r>
            <a:r>
              <a:rPr lang="en-US" altLang="zh-CN" sz="1600" dirty="0" err="1"/>
              <a:t>hostapd</a:t>
            </a:r>
            <a:r>
              <a:rPr lang="zh-CN" altLang="en-US" sz="1600" dirty="0"/>
              <a:t>和</a:t>
            </a:r>
            <a:r>
              <a:rPr lang="en-US" altLang="zh-CN" sz="1600" dirty="0" err="1"/>
              <a:t>wpa_supplicant</a:t>
            </a:r>
            <a:r>
              <a:rPr lang="en-US" altLang="zh-CN" sz="1600" dirty="0"/>
              <a:t> </a:t>
            </a:r>
            <a:r>
              <a:rPr lang="zh-CN" altLang="en-US" sz="1600" dirty="0"/>
              <a:t>公布漏洞补丁</a:t>
            </a:r>
            <a:endParaRPr lang="en-US" altLang="zh-CN" sz="1600" dirty="0">
              <a:latin typeface="Calibri" panose="020F0502020204030204" pitchFamily="34" charset="0"/>
              <a:cs typeface="Times New Roman" panose="02020603050405020304" pitchFamily="18" charset="0"/>
            </a:endParaRPr>
          </a:p>
          <a:p>
            <a:pPr lvl="1">
              <a:lnSpc>
                <a:spcPct val="150000"/>
              </a:lnSpc>
              <a:spcBef>
                <a:spcPts val="0"/>
              </a:spcBef>
              <a:spcAft>
                <a:spcPts val="0"/>
              </a:spcAft>
              <a:buSzPct val="60000"/>
              <a:defRPr/>
            </a:pPr>
            <a:endParaRPr lang="zh-CN" altLang="en-US" sz="1800" dirty="0">
              <a:latin typeface="Calibri" panose="020F0502020204030204" pitchFamily="34" charset="0"/>
              <a:cs typeface="Times New Roman" panose="02020603050405020304" pitchFamily="18" charset="0"/>
            </a:endParaRPr>
          </a:p>
        </p:txBody>
      </p:sp>
      <p:pic>
        <p:nvPicPr>
          <p:cNvPr id="4" name="图片 3"/>
          <p:cNvPicPr>
            <a:picLocks noChangeAspect="1"/>
          </p:cNvPicPr>
          <p:nvPr/>
        </p:nvPicPr>
        <p:blipFill>
          <a:blip r:embed="rId1"/>
          <a:stretch>
            <a:fillRect/>
          </a:stretch>
        </p:blipFill>
        <p:spPr>
          <a:xfrm>
            <a:off x="469026" y="4202545"/>
            <a:ext cx="3964430" cy="2065573"/>
          </a:xfrm>
          <a:prstGeom prst="rect">
            <a:avLst/>
          </a:prstGeom>
        </p:spPr>
      </p:pic>
      <p:pic>
        <p:nvPicPr>
          <p:cNvPr id="5" name="图片 4"/>
          <p:cNvPicPr>
            <a:picLocks noChangeAspect="1"/>
          </p:cNvPicPr>
          <p:nvPr/>
        </p:nvPicPr>
        <p:blipFill>
          <a:blip r:embed="rId2"/>
          <a:stretch>
            <a:fillRect/>
          </a:stretch>
        </p:blipFill>
        <p:spPr>
          <a:xfrm>
            <a:off x="4573303" y="4222863"/>
            <a:ext cx="3999345" cy="2045255"/>
          </a:xfrm>
          <a:prstGeom prst="rect">
            <a:avLst/>
          </a:prstGeom>
        </p:spPr>
      </p:pic>
      <p:sp>
        <p:nvSpPr>
          <p:cNvPr id="6" name="灯片编号占位符 5"/>
          <p:cNvSpPr>
            <a:spLocks noGrp="1"/>
          </p:cNvSpPr>
          <p:nvPr>
            <p:ph type="sldNum" sz="quarter" idx="12"/>
          </p:nvPr>
        </p:nvSpPr>
        <p:spPr/>
        <p:txBody>
          <a:bodyPr/>
          <a:lstStyle/>
          <a:p>
            <a:fld id="{375D5CAD-4EC6-465D-B358-F619C32EE4EF}" type="slidenum">
              <a:rPr lang="zh-CN" altLang="en-US" smtClean="0"/>
            </a:fld>
            <a:endParaRPr lang="zh-CN" alt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2960" y="286604"/>
            <a:ext cx="8845696" cy="1450757"/>
          </a:xfrm>
        </p:spPr>
        <p:txBody>
          <a:bodyPr>
            <a:normAutofit/>
          </a:bodyPr>
          <a:lstStyle/>
          <a:p>
            <a:r>
              <a:rPr lang="en-US" altLang="zh-CN" dirty="0"/>
              <a:t>WPA3</a:t>
            </a:r>
            <a:endParaRPr lang="zh-CN" altLang="en-US" dirty="0"/>
          </a:p>
        </p:txBody>
      </p:sp>
      <p:sp>
        <p:nvSpPr>
          <p:cNvPr id="3" name="内容占位符 2"/>
          <p:cNvSpPr>
            <a:spLocks noGrp="1"/>
          </p:cNvSpPr>
          <p:nvPr>
            <p:ph idx="1"/>
          </p:nvPr>
        </p:nvSpPr>
        <p:spPr>
          <a:xfrm>
            <a:off x="365760" y="1845734"/>
            <a:ext cx="8028732" cy="4615028"/>
          </a:xfrm>
        </p:spPr>
        <p:txBody>
          <a:bodyPr>
            <a:normAutofit fontScale="70000" lnSpcReduction="20000"/>
          </a:bodyPr>
          <a:lstStyle/>
          <a:p>
            <a:pPr marL="91440" lvl="2" indent="-91440">
              <a:lnSpc>
                <a:spcPct val="170000"/>
              </a:lnSpc>
              <a:spcBef>
                <a:spcPts val="300"/>
              </a:spcBef>
              <a:spcAft>
                <a:spcPts val="300"/>
              </a:spcAft>
              <a:buSzPct val="60000"/>
              <a:buFont typeface="Wingdings" panose="05000000000000000000" pitchFamily="2" charset="2"/>
              <a:buChar char="l"/>
              <a:defRPr/>
            </a:pPr>
            <a:r>
              <a:rPr lang="en-US" altLang="zh-CN" sz="2800" dirty="0">
                <a:latin typeface="Calibir"/>
                <a:cs typeface="Times New Roman" panose="02020603050405020304" pitchFamily="18" charset="0"/>
              </a:rPr>
              <a:t>2018</a:t>
            </a:r>
            <a:r>
              <a:rPr lang="zh-CN" altLang="en-US" sz="2800" dirty="0">
                <a:latin typeface="Calibir"/>
                <a:cs typeface="Times New Roman" panose="02020603050405020304" pitchFamily="18" charset="0"/>
              </a:rPr>
              <a:t>年</a:t>
            </a:r>
            <a:r>
              <a:rPr lang="en-US" altLang="zh-CN" sz="2800" dirty="0">
                <a:latin typeface="Calibir"/>
                <a:cs typeface="Times New Roman" panose="02020603050405020304" pitchFamily="18" charset="0"/>
              </a:rPr>
              <a:t>4</a:t>
            </a:r>
            <a:r>
              <a:rPr lang="zh-CN" altLang="en-US" sz="2800" dirty="0">
                <a:latin typeface="Calibir"/>
                <a:cs typeface="Times New Roman" panose="02020603050405020304" pitchFamily="18" charset="0"/>
              </a:rPr>
              <a:t>月发布</a:t>
            </a:r>
            <a:endParaRPr lang="en-US" altLang="zh-CN" sz="2800" dirty="0">
              <a:latin typeface="Calibir"/>
              <a:cs typeface="Times New Roman" panose="02020603050405020304" pitchFamily="18" charset="0"/>
            </a:endParaRPr>
          </a:p>
          <a:p>
            <a:pPr lvl="1"/>
            <a:r>
              <a:rPr lang="zh-CN" altLang="en-US" dirty="0">
                <a:latin typeface="Calibir"/>
              </a:rPr>
              <a:t>不兼容旧设备，市场还未成熟</a:t>
            </a:r>
            <a:endParaRPr lang="en-US" altLang="zh-CN" dirty="0">
              <a:latin typeface="Calibir"/>
            </a:endParaRPr>
          </a:p>
          <a:p>
            <a:pPr marL="91440" lvl="2" indent="-91440">
              <a:lnSpc>
                <a:spcPct val="170000"/>
              </a:lnSpc>
              <a:spcBef>
                <a:spcPts val="300"/>
              </a:spcBef>
              <a:spcAft>
                <a:spcPts val="300"/>
              </a:spcAft>
              <a:buSzPct val="60000"/>
              <a:buFont typeface="Wingdings" panose="05000000000000000000" pitchFamily="2" charset="2"/>
              <a:buChar char="l"/>
              <a:defRPr/>
            </a:pPr>
            <a:r>
              <a:rPr lang="zh-CN" altLang="en-US" sz="2800" dirty="0">
                <a:latin typeface="Calibir"/>
                <a:cs typeface="Times New Roman" panose="02020603050405020304" pitchFamily="18" charset="0"/>
              </a:rPr>
              <a:t>两种模式</a:t>
            </a:r>
            <a:endParaRPr lang="en-US" altLang="zh-CN" sz="2800" dirty="0">
              <a:latin typeface="Calibir"/>
              <a:cs typeface="Times New Roman" panose="02020603050405020304" pitchFamily="18" charset="0"/>
            </a:endParaRPr>
          </a:p>
          <a:p>
            <a:pPr lvl="1"/>
            <a:r>
              <a:rPr lang="en-US" altLang="zh-CN" dirty="0">
                <a:latin typeface="Calibir"/>
              </a:rPr>
              <a:t>WPA3-SAE </a:t>
            </a:r>
            <a:r>
              <a:rPr lang="zh-CN" altLang="en-US" dirty="0">
                <a:latin typeface="Calibir"/>
              </a:rPr>
              <a:t>（个人版）</a:t>
            </a:r>
            <a:endParaRPr lang="en-US" altLang="zh-CN" dirty="0">
              <a:latin typeface="Calibir"/>
            </a:endParaRPr>
          </a:p>
          <a:p>
            <a:pPr lvl="2"/>
            <a:r>
              <a:rPr lang="zh-CN" altLang="en-US" dirty="0">
                <a:latin typeface="Calibir"/>
              </a:rPr>
              <a:t>与</a:t>
            </a:r>
            <a:r>
              <a:rPr lang="en-US" altLang="zh-CN" dirty="0">
                <a:latin typeface="Calibir"/>
              </a:rPr>
              <a:t>WPA2-PSK</a:t>
            </a:r>
            <a:r>
              <a:rPr lang="zh-CN" altLang="en-US" dirty="0">
                <a:latin typeface="Calibir"/>
              </a:rPr>
              <a:t>区别</a:t>
            </a:r>
            <a:endParaRPr lang="en-US" altLang="zh-CN" dirty="0">
              <a:latin typeface="Calibir"/>
            </a:endParaRPr>
          </a:p>
          <a:p>
            <a:pPr lvl="3"/>
            <a:r>
              <a:rPr lang="en-US" altLang="zh-CN" dirty="0">
                <a:latin typeface="Calibir"/>
              </a:rPr>
              <a:t>SAE</a:t>
            </a:r>
            <a:r>
              <a:rPr lang="zh-CN" altLang="en-US" dirty="0">
                <a:latin typeface="Calibir"/>
              </a:rPr>
              <a:t>（</a:t>
            </a:r>
            <a:r>
              <a:rPr lang="en-US" altLang="zh-CN" dirty="0">
                <a:latin typeface="Calibir"/>
              </a:rPr>
              <a:t>Simultaneous Authentication of Equals</a:t>
            </a:r>
            <a:r>
              <a:rPr lang="zh-CN" altLang="en-US" dirty="0">
                <a:latin typeface="Calibir"/>
              </a:rPr>
              <a:t>）协议</a:t>
            </a:r>
            <a:endParaRPr lang="en-US" altLang="zh-CN" dirty="0">
              <a:latin typeface="Calibir"/>
            </a:endParaRPr>
          </a:p>
          <a:p>
            <a:pPr marL="567055" lvl="3" indent="0">
              <a:buNone/>
            </a:pPr>
            <a:r>
              <a:rPr lang="en-US" altLang="zh-CN" dirty="0">
                <a:latin typeface="Calibir"/>
              </a:rPr>
              <a:t>  </a:t>
            </a:r>
            <a:r>
              <a:rPr lang="zh-CN" altLang="en-US" dirty="0">
                <a:latin typeface="Calibir"/>
              </a:rPr>
              <a:t>取代</a:t>
            </a:r>
            <a:r>
              <a:rPr lang="en-US" altLang="zh-CN" dirty="0">
                <a:latin typeface="Calibir"/>
              </a:rPr>
              <a:t>Open System Authentication</a:t>
            </a:r>
            <a:endParaRPr lang="en-US" altLang="zh-CN" dirty="0">
              <a:latin typeface="Calibir"/>
            </a:endParaRPr>
          </a:p>
          <a:p>
            <a:pPr lvl="3"/>
            <a:r>
              <a:rPr lang="zh-CN" altLang="en-US" sz="2100" dirty="0">
                <a:latin typeface="Calibir"/>
              </a:rPr>
              <a:t>通过</a:t>
            </a:r>
            <a:r>
              <a:rPr lang="en-US" altLang="zh-CN" sz="2100" dirty="0">
                <a:latin typeface="Calibir"/>
              </a:rPr>
              <a:t>SAE Handshake</a:t>
            </a:r>
            <a:r>
              <a:rPr lang="zh-CN" altLang="en-US" sz="2100" dirty="0">
                <a:latin typeface="Calibir"/>
              </a:rPr>
              <a:t>产生</a:t>
            </a:r>
            <a:r>
              <a:rPr lang="en-US" altLang="zh-CN" sz="2100" dirty="0">
                <a:latin typeface="Calibir"/>
              </a:rPr>
              <a:t>PMK-</a:t>
            </a:r>
            <a:r>
              <a:rPr lang="zh-CN" altLang="en-US" sz="2100" dirty="0">
                <a:latin typeface="Calibir"/>
              </a:rPr>
              <a:t>完成身份鉴别</a:t>
            </a:r>
            <a:endParaRPr lang="en-US" altLang="zh-CN" sz="2100" dirty="0">
              <a:latin typeface="Calibir"/>
            </a:endParaRPr>
          </a:p>
          <a:p>
            <a:pPr lvl="2"/>
            <a:r>
              <a:rPr lang="zh-CN" altLang="en-US" sz="2100" dirty="0">
                <a:latin typeface="Calibir"/>
              </a:rPr>
              <a:t>与</a:t>
            </a:r>
            <a:r>
              <a:rPr lang="en-US" altLang="zh-CN" sz="2100" dirty="0">
                <a:latin typeface="Calibir"/>
              </a:rPr>
              <a:t>WPA2-PSK</a:t>
            </a:r>
            <a:r>
              <a:rPr lang="zh-CN" altLang="en-US" sz="2100" dirty="0">
                <a:latin typeface="Calibir"/>
              </a:rPr>
              <a:t>相同</a:t>
            </a:r>
            <a:endParaRPr lang="en-US" altLang="zh-CN" sz="2100" dirty="0">
              <a:latin typeface="Calibir"/>
            </a:endParaRPr>
          </a:p>
          <a:p>
            <a:pPr lvl="3"/>
            <a:r>
              <a:rPr lang="en-US" altLang="zh-CN" sz="2100" dirty="0">
                <a:latin typeface="Calibir"/>
              </a:rPr>
              <a:t>PMK </a:t>
            </a:r>
            <a:r>
              <a:rPr lang="zh-CN" altLang="en-US" sz="2100" dirty="0">
                <a:latin typeface="Calibir"/>
              </a:rPr>
              <a:t>用于后续的</a:t>
            </a:r>
            <a:r>
              <a:rPr lang="en-US" altLang="zh-CN" sz="2100" dirty="0">
                <a:latin typeface="Calibir"/>
              </a:rPr>
              <a:t>4</a:t>
            </a:r>
            <a:r>
              <a:rPr lang="zh-CN" altLang="en-US" sz="2100" dirty="0">
                <a:latin typeface="Calibir"/>
              </a:rPr>
              <a:t>次握手</a:t>
            </a:r>
            <a:r>
              <a:rPr lang="en-US" altLang="zh-CN" sz="2100" dirty="0">
                <a:latin typeface="Calibir"/>
              </a:rPr>
              <a:t>-</a:t>
            </a:r>
            <a:r>
              <a:rPr lang="zh-CN" altLang="en-US" sz="2100" dirty="0">
                <a:latin typeface="Calibir"/>
              </a:rPr>
              <a:t>协商会话密钥</a:t>
            </a:r>
            <a:endParaRPr lang="en-US" altLang="zh-CN" sz="2100" dirty="0">
              <a:latin typeface="Calibir"/>
            </a:endParaRPr>
          </a:p>
          <a:p>
            <a:pPr lvl="1"/>
            <a:r>
              <a:rPr lang="en-US" altLang="zh-CN" dirty="0">
                <a:latin typeface="Calibir"/>
              </a:rPr>
              <a:t>WPA3-Enterprise </a:t>
            </a:r>
            <a:r>
              <a:rPr lang="zh-CN" altLang="en-US" dirty="0">
                <a:latin typeface="Calibir"/>
              </a:rPr>
              <a:t>（企业版）</a:t>
            </a:r>
            <a:endParaRPr lang="en-US" altLang="zh-CN" dirty="0">
              <a:latin typeface="Calibir"/>
            </a:endParaRPr>
          </a:p>
          <a:p>
            <a:pPr lvl="2"/>
            <a:r>
              <a:rPr lang="zh-CN" altLang="en-US" dirty="0">
                <a:latin typeface="Calibir"/>
              </a:rPr>
              <a:t>与</a:t>
            </a:r>
            <a:r>
              <a:rPr lang="en-US" altLang="zh-CN" dirty="0">
                <a:latin typeface="Calibir"/>
              </a:rPr>
              <a:t>WPA2-Enterprise</a:t>
            </a:r>
            <a:r>
              <a:rPr lang="zh-CN" altLang="en-US" dirty="0">
                <a:latin typeface="Calibir"/>
              </a:rPr>
              <a:t>区别</a:t>
            </a:r>
            <a:endParaRPr lang="en-US" altLang="zh-CN" dirty="0">
              <a:latin typeface="Calibir"/>
            </a:endParaRPr>
          </a:p>
          <a:p>
            <a:pPr lvl="3"/>
            <a:r>
              <a:rPr lang="zh-CN" altLang="en-US" dirty="0">
                <a:latin typeface="Calibir"/>
              </a:rPr>
              <a:t>提供一种可选的</a:t>
            </a:r>
            <a:r>
              <a:rPr lang="en-US" altLang="zh-CN" dirty="0">
                <a:latin typeface="Calibir"/>
              </a:rPr>
              <a:t>192-bit</a:t>
            </a:r>
            <a:r>
              <a:rPr lang="zh-CN" altLang="en-US" dirty="0">
                <a:latin typeface="Calibir"/>
              </a:rPr>
              <a:t>安全模式（</a:t>
            </a:r>
            <a:r>
              <a:rPr lang="en-US" altLang="zh-CN" dirty="0">
                <a:latin typeface="Calibir"/>
              </a:rPr>
              <a:t>WPA2</a:t>
            </a:r>
            <a:r>
              <a:rPr lang="zh-CN" altLang="zh-CN" dirty="0">
                <a:latin typeface="Calibir"/>
              </a:rPr>
              <a:t>使用的是</a:t>
            </a:r>
            <a:r>
              <a:rPr lang="en-US" altLang="zh-CN" dirty="0">
                <a:latin typeface="Calibir"/>
              </a:rPr>
              <a:t>128bit</a:t>
            </a:r>
            <a:r>
              <a:rPr lang="zh-CN" altLang="en-US" dirty="0">
                <a:latin typeface="Calibir"/>
              </a:rPr>
              <a:t>）</a:t>
            </a:r>
            <a:endParaRPr lang="en-US" altLang="zh-CN" dirty="0">
              <a:latin typeface="Calibir"/>
            </a:endParaRPr>
          </a:p>
          <a:p>
            <a:endParaRPr lang="en-US" altLang="zh-CN" dirty="0"/>
          </a:p>
          <a:p>
            <a:endParaRPr lang="zh-CN" altLang="en-US" dirty="0"/>
          </a:p>
        </p:txBody>
      </p:sp>
      <p:sp>
        <p:nvSpPr>
          <p:cNvPr id="7" name="左大括号 6"/>
          <p:cNvSpPr/>
          <p:nvPr/>
        </p:nvSpPr>
        <p:spPr>
          <a:xfrm>
            <a:off x="5541807" y="2750823"/>
            <a:ext cx="131171" cy="1005531"/>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 name="右箭头 7"/>
          <p:cNvSpPr/>
          <p:nvPr/>
        </p:nvSpPr>
        <p:spPr>
          <a:xfrm rot="19570118">
            <a:off x="4452054" y="3405927"/>
            <a:ext cx="1180823" cy="18129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左大括号 8"/>
          <p:cNvSpPr/>
          <p:nvPr/>
        </p:nvSpPr>
        <p:spPr>
          <a:xfrm>
            <a:off x="5492923" y="4675453"/>
            <a:ext cx="180055" cy="1004912"/>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 name="右箭头 9"/>
          <p:cNvSpPr/>
          <p:nvPr/>
        </p:nvSpPr>
        <p:spPr>
          <a:xfrm flipV="1">
            <a:off x="4529821" y="5030628"/>
            <a:ext cx="963102" cy="2026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8" name="图片 17"/>
          <p:cNvPicPr>
            <a:picLocks noChangeAspect="1"/>
          </p:cNvPicPr>
          <p:nvPr/>
        </p:nvPicPr>
        <p:blipFill>
          <a:blip r:embed="rId1"/>
          <a:stretch>
            <a:fillRect/>
          </a:stretch>
        </p:blipFill>
        <p:spPr>
          <a:xfrm>
            <a:off x="5409799" y="1928414"/>
            <a:ext cx="3426332" cy="3870447"/>
          </a:xfrm>
          <a:prstGeom prst="rect">
            <a:avLst/>
          </a:prstGeom>
        </p:spPr>
      </p:pic>
      <p:sp>
        <p:nvSpPr>
          <p:cNvPr id="4" name="灯片编号占位符 3"/>
          <p:cNvSpPr>
            <a:spLocks noGrp="1"/>
          </p:cNvSpPr>
          <p:nvPr>
            <p:ph type="sldNum" sz="quarter" idx="12"/>
          </p:nvPr>
        </p:nvSpPr>
        <p:spPr/>
        <p:txBody>
          <a:bodyPr/>
          <a:lstStyle/>
          <a:p>
            <a:fld id="{375D5CAD-4EC6-465D-B358-F619C32EE4EF}" type="slidenum">
              <a:rPr lang="zh-CN" altLang="en-US" smtClean="0"/>
            </a:fld>
            <a:endParaRPr lang="zh-CN" alt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480059" y="492720"/>
            <a:ext cx="8229600" cy="1143000"/>
          </a:xfrm>
        </p:spPr>
        <p:txBody>
          <a:bodyPr/>
          <a:lstStyle/>
          <a:p>
            <a:r>
              <a:rPr lang="en-US" altLang="zh-CN" dirty="0"/>
              <a:t>Wi-Fi</a:t>
            </a:r>
            <a:r>
              <a:rPr lang="zh-CN" altLang="en-US" dirty="0"/>
              <a:t>接入方案（</a:t>
            </a:r>
            <a:r>
              <a:rPr lang="en-US" altLang="zh-CN" dirty="0"/>
              <a:t>1</a:t>
            </a:r>
            <a:r>
              <a:rPr lang="zh-CN" altLang="en-US" dirty="0"/>
              <a:t>）</a:t>
            </a:r>
            <a:endParaRPr lang="zh-CN" altLang="en-US" dirty="0"/>
          </a:p>
        </p:txBody>
      </p:sp>
      <p:sp>
        <p:nvSpPr>
          <p:cNvPr id="7" name="内容占位符 2"/>
          <p:cNvSpPr>
            <a:spLocks noGrp="1"/>
          </p:cNvSpPr>
          <p:nvPr>
            <p:ph idx="1"/>
          </p:nvPr>
        </p:nvSpPr>
        <p:spPr>
          <a:xfrm>
            <a:off x="735930" y="1851296"/>
            <a:ext cx="7543801" cy="4467058"/>
          </a:xfrm>
        </p:spPr>
        <p:txBody>
          <a:bodyPr>
            <a:normAutofit/>
          </a:bodyPr>
          <a:lstStyle/>
          <a:p>
            <a:pPr>
              <a:lnSpc>
                <a:spcPct val="130000"/>
              </a:lnSpc>
              <a:defRPr/>
            </a:pPr>
            <a:r>
              <a:rPr lang="zh-CN" altLang="en-US" dirty="0"/>
              <a:t>基于共享口令的鉴别与接入授权</a:t>
            </a:r>
            <a:endParaRPr lang="en-US" altLang="zh-CN" dirty="0"/>
          </a:p>
          <a:p>
            <a:pPr lvl="2">
              <a:lnSpc>
                <a:spcPct val="130000"/>
              </a:lnSpc>
              <a:defRPr/>
            </a:pPr>
            <a:endParaRPr lang="en-US" altLang="zh-CN" sz="3200" dirty="0"/>
          </a:p>
          <a:p>
            <a:pPr lvl="2">
              <a:lnSpc>
                <a:spcPct val="130000"/>
              </a:lnSpc>
              <a:defRPr/>
            </a:pPr>
            <a:endParaRPr lang="en-US" altLang="zh-CN" sz="3200" dirty="0"/>
          </a:p>
          <a:p>
            <a:pPr lvl="2">
              <a:lnSpc>
                <a:spcPct val="130000"/>
              </a:lnSpc>
              <a:defRPr/>
            </a:pPr>
            <a:endParaRPr lang="en-US" altLang="zh-CN" sz="3200" dirty="0"/>
          </a:p>
          <a:p>
            <a:endParaRPr lang="en-US" altLang="zh-CN" dirty="0"/>
          </a:p>
          <a:p>
            <a:pPr lvl="3">
              <a:lnSpc>
                <a:spcPct val="130000"/>
              </a:lnSpc>
              <a:defRPr/>
            </a:pPr>
            <a:endParaRPr lang="en-US" altLang="zh-CN" sz="3200" dirty="0"/>
          </a:p>
          <a:p>
            <a:endParaRPr lang="en-US" altLang="zh-CN" dirty="0"/>
          </a:p>
          <a:p>
            <a:endParaRPr lang="en-US" altLang="zh-CN" dirty="0"/>
          </a:p>
          <a:p>
            <a:endParaRPr lang="en-US" altLang="zh-CN" dirty="0"/>
          </a:p>
          <a:p>
            <a:endParaRPr lang="zh-CN" altLang="en-US" dirty="0"/>
          </a:p>
        </p:txBody>
      </p:sp>
      <p:pic>
        <p:nvPicPr>
          <p:cNvPr id="12" name="图片 11"/>
          <p:cNvPicPr>
            <a:picLocks noChangeAspect="1"/>
          </p:cNvPicPr>
          <p:nvPr/>
        </p:nvPicPr>
        <p:blipFill>
          <a:blip r:embed="rId1"/>
          <a:stretch>
            <a:fillRect/>
          </a:stretch>
        </p:blipFill>
        <p:spPr>
          <a:xfrm>
            <a:off x="1214717" y="3390315"/>
            <a:ext cx="3070654" cy="2294002"/>
          </a:xfrm>
          <a:prstGeom prst="rect">
            <a:avLst/>
          </a:prstGeom>
        </p:spPr>
      </p:pic>
      <p:pic>
        <p:nvPicPr>
          <p:cNvPr id="13" name="图片 12"/>
          <p:cNvPicPr>
            <a:picLocks noChangeAspect="1"/>
          </p:cNvPicPr>
          <p:nvPr/>
        </p:nvPicPr>
        <p:blipFill>
          <a:blip r:embed="rId2"/>
          <a:stretch>
            <a:fillRect/>
          </a:stretch>
        </p:blipFill>
        <p:spPr>
          <a:xfrm>
            <a:off x="4764158" y="3430315"/>
            <a:ext cx="3618305" cy="2635748"/>
          </a:xfrm>
          <a:prstGeom prst="rect">
            <a:avLst/>
          </a:prstGeom>
        </p:spPr>
      </p:pic>
      <p:sp>
        <p:nvSpPr>
          <p:cNvPr id="15" name="矩形 14"/>
          <p:cNvSpPr/>
          <p:nvPr/>
        </p:nvSpPr>
        <p:spPr>
          <a:xfrm>
            <a:off x="4738499" y="5070526"/>
            <a:ext cx="2460630" cy="441806"/>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灯片编号占位符 1"/>
          <p:cNvSpPr>
            <a:spLocks noGrp="1"/>
          </p:cNvSpPr>
          <p:nvPr>
            <p:ph type="sldNum" sz="quarter" idx="12"/>
          </p:nvPr>
        </p:nvSpPr>
        <p:spPr/>
        <p:txBody>
          <a:bodyPr/>
          <a:lstStyle/>
          <a:p>
            <a:fld id="{375D5CAD-4EC6-465D-B358-F619C32EE4EF}" type="slidenum">
              <a:rPr lang="zh-CN" altLang="en-US" smtClean="0"/>
            </a:fld>
            <a:endParaRPr lang="zh-CN" alt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1"/>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5810097" y="2976813"/>
            <a:ext cx="2758192" cy="299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a:xfrm>
            <a:off x="822960" y="286604"/>
            <a:ext cx="8845696" cy="1450757"/>
          </a:xfrm>
        </p:spPr>
        <p:txBody>
          <a:bodyPr>
            <a:normAutofit/>
          </a:bodyPr>
          <a:lstStyle/>
          <a:p>
            <a:r>
              <a:rPr lang="en-US" altLang="zh-CN" dirty="0"/>
              <a:t>WPA3-SAE</a:t>
            </a:r>
            <a:endParaRPr lang="zh-CN" altLang="en-US" dirty="0"/>
          </a:p>
        </p:txBody>
      </p:sp>
      <p:sp>
        <p:nvSpPr>
          <p:cNvPr id="3" name="内容占位符 2"/>
          <p:cNvSpPr>
            <a:spLocks noGrp="1"/>
          </p:cNvSpPr>
          <p:nvPr>
            <p:ph idx="1"/>
          </p:nvPr>
        </p:nvSpPr>
        <p:spPr>
          <a:xfrm>
            <a:off x="365759" y="1845733"/>
            <a:ext cx="5519137" cy="4495105"/>
          </a:xfrm>
        </p:spPr>
        <p:txBody>
          <a:bodyPr>
            <a:normAutofit fontScale="92500" lnSpcReduction="10000"/>
          </a:bodyPr>
          <a:lstStyle/>
          <a:p>
            <a:pPr lvl="1"/>
            <a:r>
              <a:rPr lang="en-US" altLang="zh-CN" dirty="0">
                <a:latin typeface="Calibir"/>
              </a:rPr>
              <a:t>SAE handshake</a:t>
            </a:r>
            <a:endParaRPr lang="en-US" altLang="zh-CN" dirty="0">
              <a:latin typeface="Calibir"/>
            </a:endParaRPr>
          </a:p>
          <a:p>
            <a:pPr lvl="2"/>
            <a:r>
              <a:rPr lang="zh-CN" altLang="en-US" dirty="0">
                <a:latin typeface="Calibir"/>
              </a:rPr>
              <a:t>基于一个共享</a:t>
            </a:r>
            <a:r>
              <a:rPr lang="en-US" altLang="zh-CN" dirty="0">
                <a:latin typeface="Calibir"/>
              </a:rPr>
              <a:t>password</a:t>
            </a:r>
            <a:r>
              <a:rPr lang="zh-CN" altLang="en-US" dirty="0">
                <a:latin typeface="Calibir"/>
              </a:rPr>
              <a:t>的两个实体，通过</a:t>
            </a:r>
            <a:r>
              <a:rPr lang="en-US" altLang="zh-CN" dirty="0">
                <a:latin typeface="Calibir"/>
              </a:rPr>
              <a:t>SAE Handshake</a:t>
            </a:r>
            <a:r>
              <a:rPr lang="zh-CN" altLang="en-US" dirty="0">
                <a:latin typeface="Calibir"/>
              </a:rPr>
              <a:t>派生</a:t>
            </a:r>
            <a:r>
              <a:rPr lang="en-US" altLang="zh-CN" dirty="0">
                <a:latin typeface="Calibir"/>
              </a:rPr>
              <a:t>PMK</a:t>
            </a:r>
            <a:endParaRPr lang="en-US" altLang="zh-CN" dirty="0">
              <a:latin typeface="Calibir"/>
            </a:endParaRPr>
          </a:p>
          <a:p>
            <a:pPr lvl="4">
              <a:lnSpc>
                <a:spcPct val="120000"/>
              </a:lnSpc>
            </a:pPr>
            <a:r>
              <a:rPr lang="en-US" altLang="zh-CN" dirty="0" err="1">
                <a:latin typeface="Calibir"/>
              </a:rPr>
              <a:t>Commmit</a:t>
            </a:r>
            <a:r>
              <a:rPr lang="en-US" altLang="zh-CN" dirty="0">
                <a:latin typeface="Calibir"/>
              </a:rPr>
              <a:t> Exchange</a:t>
            </a:r>
            <a:r>
              <a:rPr lang="zh-CN" altLang="en-US" dirty="0">
                <a:latin typeface="Calibir"/>
              </a:rPr>
              <a:t>：派生出</a:t>
            </a:r>
            <a:r>
              <a:rPr lang="en-US" altLang="zh-CN" dirty="0">
                <a:latin typeface="Calibir"/>
              </a:rPr>
              <a:t>PMK</a:t>
            </a:r>
            <a:endParaRPr lang="en-US" altLang="zh-CN" dirty="0">
              <a:latin typeface="Calibir"/>
            </a:endParaRPr>
          </a:p>
          <a:p>
            <a:pPr lvl="4"/>
            <a:r>
              <a:rPr lang="en-US" altLang="zh-CN" dirty="0">
                <a:latin typeface="Calibir"/>
              </a:rPr>
              <a:t>Confirm Exchange</a:t>
            </a:r>
            <a:r>
              <a:rPr lang="zh-CN" altLang="en-US" dirty="0">
                <a:latin typeface="Calibir"/>
              </a:rPr>
              <a:t>：确定双方的</a:t>
            </a:r>
            <a:r>
              <a:rPr lang="en-US" altLang="zh-CN" dirty="0">
                <a:latin typeface="Calibir"/>
              </a:rPr>
              <a:t>PMK</a:t>
            </a:r>
            <a:r>
              <a:rPr lang="zh-CN" altLang="en-US" dirty="0">
                <a:latin typeface="Calibir"/>
              </a:rPr>
              <a:t>相同</a:t>
            </a:r>
            <a:endParaRPr lang="en-US" altLang="zh-CN" dirty="0">
              <a:latin typeface="Calibir"/>
            </a:endParaRPr>
          </a:p>
          <a:p>
            <a:pPr lvl="2"/>
            <a:r>
              <a:rPr lang="en-US" altLang="zh-CN" sz="2100" dirty="0">
                <a:latin typeface="Calibir"/>
              </a:rPr>
              <a:t>SAE</a:t>
            </a:r>
            <a:r>
              <a:rPr lang="zh-CN" altLang="en-US" sz="2100" dirty="0">
                <a:latin typeface="Calibir"/>
              </a:rPr>
              <a:t>的安全性在于使用了有限循环群</a:t>
            </a:r>
            <a:endParaRPr lang="en-US" altLang="zh-CN" sz="2100" dirty="0">
              <a:latin typeface="Calibir"/>
            </a:endParaRPr>
          </a:p>
          <a:p>
            <a:pPr lvl="1"/>
            <a:r>
              <a:rPr lang="en-US" altLang="zh-CN" dirty="0">
                <a:latin typeface="Calibir"/>
              </a:rPr>
              <a:t>WPA3</a:t>
            </a:r>
            <a:r>
              <a:rPr lang="zh-CN" altLang="en-US" dirty="0">
                <a:latin typeface="Calibir"/>
              </a:rPr>
              <a:t>相对于</a:t>
            </a:r>
            <a:r>
              <a:rPr lang="en-US" altLang="zh-CN" dirty="0">
                <a:latin typeface="Calibir"/>
              </a:rPr>
              <a:t>WPA2</a:t>
            </a:r>
            <a:r>
              <a:rPr lang="zh-CN" altLang="en-US" dirty="0">
                <a:latin typeface="Calibir"/>
              </a:rPr>
              <a:t>优势</a:t>
            </a:r>
            <a:endParaRPr lang="en-US" altLang="zh-CN" dirty="0">
              <a:latin typeface="Calibir"/>
            </a:endParaRPr>
          </a:p>
          <a:p>
            <a:pPr lvl="2"/>
            <a:r>
              <a:rPr lang="zh-CN" altLang="en-US" dirty="0">
                <a:latin typeface="Calibir"/>
              </a:rPr>
              <a:t>缓解字典攻击</a:t>
            </a:r>
            <a:endParaRPr lang="en-US" altLang="zh-CN" dirty="0">
              <a:latin typeface="Calibir"/>
            </a:endParaRPr>
          </a:p>
          <a:p>
            <a:pPr lvl="3"/>
            <a:r>
              <a:rPr lang="en-US" altLang="zh-CN" dirty="0">
                <a:latin typeface="Calibir"/>
              </a:rPr>
              <a:t>WPA3</a:t>
            </a:r>
            <a:r>
              <a:rPr lang="zh-CN" altLang="en-US" dirty="0">
                <a:latin typeface="Calibir"/>
              </a:rPr>
              <a:t>中如果密码多次输错，限制攻击者继续进行身份鉴别尝试</a:t>
            </a:r>
            <a:endParaRPr lang="en-US" altLang="zh-CN" dirty="0">
              <a:latin typeface="Calibir"/>
            </a:endParaRPr>
          </a:p>
          <a:p>
            <a:pPr lvl="3"/>
            <a:r>
              <a:rPr lang="zh-CN" altLang="en-US" dirty="0">
                <a:latin typeface="Calibir"/>
              </a:rPr>
              <a:t>前向安全</a:t>
            </a:r>
            <a:endParaRPr lang="en-US" altLang="zh-CN" dirty="0">
              <a:latin typeface="Calibir"/>
            </a:endParaRPr>
          </a:p>
          <a:p>
            <a:pPr lvl="3" algn="ctr"/>
            <a:r>
              <a:rPr lang="zh-CN" altLang="en-US" dirty="0">
                <a:latin typeface="Calibir"/>
              </a:rPr>
              <a:t>攻击者即使获取到</a:t>
            </a:r>
            <a:r>
              <a:rPr lang="en-US" altLang="zh-CN" dirty="0">
                <a:latin typeface="Calibir"/>
              </a:rPr>
              <a:t>password,</a:t>
            </a:r>
            <a:r>
              <a:rPr lang="zh-CN" altLang="en-US" dirty="0">
                <a:latin typeface="Calibir"/>
              </a:rPr>
              <a:t>不能计算出</a:t>
            </a:r>
            <a:r>
              <a:rPr lang="en-US" altLang="zh-CN" dirty="0">
                <a:latin typeface="Calibir"/>
              </a:rPr>
              <a:t>PMK</a:t>
            </a:r>
            <a:endParaRPr lang="en-US" altLang="zh-CN" dirty="0">
              <a:latin typeface="Calibir"/>
            </a:endParaRPr>
          </a:p>
        </p:txBody>
      </p:sp>
      <p:sp>
        <p:nvSpPr>
          <p:cNvPr id="5" name="文本框 10"/>
          <p:cNvSpPr txBox="1">
            <a:spLocks noChangeArrowheads="1"/>
          </p:cNvSpPr>
          <p:nvPr/>
        </p:nvSpPr>
        <p:spPr bwMode="auto">
          <a:xfrm>
            <a:off x="5801193" y="1879178"/>
            <a:ext cx="2603534"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20000"/>
              </a:lnSpc>
              <a:spcBef>
                <a:spcPct val="20000"/>
              </a:spcBef>
              <a:buClr>
                <a:schemeClr val="accent1"/>
              </a:buClr>
              <a:buFont typeface="Wingdings" panose="05000000000000000000" pitchFamily="2" charset="2"/>
              <a:buChar char="n"/>
              <a:defRPr sz="2000" b="1">
                <a:solidFill>
                  <a:schemeClr val="tx1"/>
                </a:solidFill>
                <a:latin typeface="Arial" panose="020B0604020202090204" pitchFamily="34" charset="0"/>
                <a:ea typeface="华文细黑" panose="02010600040101010101" pitchFamily="2" charset="-122"/>
              </a:defRPr>
            </a:lvl1pPr>
            <a:lvl2pPr marL="742950" indent="-285750">
              <a:lnSpc>
                <a:spcPct val="120000"/>
              </a:lnSpc>
              <a:spcBef>
                <a:spcPct val="20000"/>
              </a:spcBef>
              <a:buClr>
                <a:schemeClr val="accent1"/>
              </a:buClr>
              <a:buFont typeface="Wingdings" panose="05000000000000000000" pitchFamily="2" charset="2"/>
              <a:buChar char="n"/>
              <a:defRPr b="1">
                <a:solidFill>
                  <a:schemeClr val="tx1"/>
                </a:solidFill>
                <a:latin typeface="Arial" panose="020B0604020202090204" pitchFamily="34" charset="0"/>
                <a:ea typeface="华文细黑" panose="02010600040101010101" pitchFamily="2" charset="-122"/>
              </a:defRPr>
            </a:lvl2pPr>
            <a:lvl3pPr marL="1143000" indent="-228600">
              <a:lnSpc>
                <a:spcPct val="120000"/>
              </a:lnSpc>
              <a:spcBef>
                <a:spcPct val="20000"/>
              </a:spcBef>
              <a:buClr>
                <a:schemeClr val="accent2"/>
              </a:buClr>
              <a:buFont typeface="Wingdings" panose="05000000000000000000" pitchFamily="2" charset="2"/>
              <a:buChar char="n"/>
              <a:defRPr sz="1600" b="1">
                <a:solidFill>
                  <a:schemeClr val="tx1"/>
                </a:solidFill>
                <a:latin typeface="Arial" panose="020B0604020202090204" pitchFamily="34" charset="0"/>
                <a:ea typeface="华文细黑" panose="02010600040101010101" pitchFamily="2" charset="-122"/>
              </a:defRPr>
            </a:lvl3pPr>
            <a:lvl4pPr marL="1600200" indent="-228600">
              <a:lnSpc>
                <a:spcPct val="120000"/>
              </a:lnSpc>
              <a:spcBef>
                <a:spcPct val="20000"/>
              </a:spcBef>
              <a:buClr>
                <a:schemeClr val="hlink"/>
              </a:buClr>
              <a:buFont typeface="Wingdings" panose="05000000000000000000" pitchFamily="2" charset="2"/>
              <a:buChar char="n"/>
              <a:defRPr sz="1400" b="1">
                <a:solidFill>
                  <a:schemeClr val="tx1"/>
                </a:solidFill>
                <a:latin typeface="Arial" panose="020B0604020202090204" pitchFamily="34" charset="0"/>
                <a:ea typeface="华文细黑" panose="02010600040101010101" pitchFamily="2" charset="-122"/>
              </a:defRPr>
            </a:lvl4pPr>
            <a:lvl5pPr marL="2057400" indent="-228600">
              <a:spcBef>
                <a:spcPct val="20000"/>
              </a:spcBef>
              <a:buChar char="»"/>
              <a:defRPr>
                <a:solidFill>
                  <a:schemeClr val="tx1"/>
                </a:solidFill>
                <a:latin typeface="Arial" panose="020B0604020202090204" pitchFamily="34" charset="0"/>
                <a:ea typeface="华文细黑" panose="02010600040101010101" pitchFamily="2" charset="-122"/>
              </a:defRPr>
            </a:lvl5pPr>
            <a:lvl6pPr marL="2514600" indent="-228600" eaLnBrk="0" fontAlgn="base" hangingPunct="0">
              <a:spcBef>
                <a:spcPct val="20000"/>
              </a:spcBef>
              <a:spcAft>
                <a:spcPct val="0"/>
              </a:spcAft>
              <a:buChar char="»"/>
              <a:defRPr>
                <a:solidFill>
                  <a:schemeClr val="tx1"/>
                </a:solidFill>
                <a:latin typeface="Arial" panose="020B0604020202090204" pitchFamily="34" charset="0"/>
                <a:ea typeface="华文细黑" panose="02010600040101010101" pitchFamily="2" charset="-122"/>
              </a:defRPr>
            </a:lvl6pPr>
            <a:lvl7pPr marL="2971800" indent="-228600" eaLnBrk="0" fontAlgn="base" hangingPunct="0">
              <a:spcBef>
                <a:spcPct val="20000"/>
              </a:spcBef>
              <a:spcAft>
                <a:spcPct val="0"/>
              </a:spcAft>
              <a:buChar char="»"/>
              <a:defRPr>
                <a:solidFill>
                  <a:schemeClr val="tx1"/>
                </a:solidFill>
                <a:latin typeface="Arial" panose="020B0604020202090204" pitchFamily="34" charset="0"/>
                <a:ea typeface="华文细黑" panose="02010600040101010101" pitchFamily="2" charset="-122"/>
              </a:defRPr>
            </a:lvl7pPr>
            <a:lvl8pPr marL="3429000" indent="-228600" eaLnBrk="0" fontAlgn="base" hangingPunct="0">
              <a:spcBef>
                <a:spcPct val="20000"/>
              </a:spcBef>
              <a:spcAft>
                <a:spcPct val="0"/>
              </a:spcAft>
              <a:buChar char="»"/>
              <a:defRPr>
                <a:solidFill>
                  <a:schemeClr val="tx1"/>
                </a:solidFill>
                <a:latin typeface="Arial" panose="020B0604020202090204" pitchFamily="34" charset="0"/>
                <a:ea typeface="华文细黑" panose="02010600040101010101" pitchFamily="2" charset="-122"/>
              </a:defRPr>
            </a:lvl8pPr>
            <a:lvl9pPr marL="3886200" indent="-228600" eaLnBrk="0" fontAlgn="base" hangingPunct="0">
              <a:spcBef>
                <a:spcPct val="20000"/>
              </a:spcBef>
              <a:spcAft>
                <a:spcPct val="0"/>
              </a:spcAft>
              <a:buChar char="»"/>
              <a:defRPr>
                <a:solidFill>
                  <a:schemeClr val="tx1"/>
                </a:solidFill>
                <a:latin typeface="Arial" panose="020B0604020202090204" pitchFamily="34" charset="0"/>
                <a:ea typeface="华文细黑" panose="02010600040101010101" pitchFamily="2" charset="-122"/>
              </a:defRPr>
            </a:lvl9pPr>
          </a:lstStyle>
          <a:p>
            <a:pPr>
              <a:lnSpc>
                <a:spcPct val="100000"/>
              </a:lnSpc>
              <a:spcBef>
                <a:spcPct val="0"/>
              </a:spcBef>
              <a:buClrTx/>
              <a:buFontTx/>
              <a:buNone/>
            </a:pPr>
            <a:r>
              <a:rPr lang="en-US" altLang="zh-CN" sz="1400" b="0" i="0" dirty="0">
                <a:latin typeface="Time s New Roman"/>
              </a:rPr>
              <a:t>P</a:t>
            </a:r>
            <a:r>
              <a:rPr lang="zh-CN" altLang="en-US" sz="1400" b="0" i="0" dirty="0">
                <a:latin typeface="Time s New Roman"/>
              </a:rPr>
              <a:t>由</a:t>
            </a:r>
            <a:r>
              <a:rPr lang="en-US" altLang="zh-CN" sz="1400" b="0" i="0" dirty="0">
                <a:latin typeface="Time s New Roman"/>
              </a:rPr>
              <a:t>password</a:t>
            </a:r>
            <a:r>
              <a:rPr lang="zh-CN" altLang="en-US" sz="1400" b="0" i="0" dirty="0">
                <a:latin typeface="Time s New Roman"/>
              </a:rPr>
              <a:t>生成，生成</a:t>
            </a:r>
            <a:r>
              <a:rPr lang="en-US" altLang="zh-CN" sz="1400" b="0" i="0" dirty="0">
                <a:latin typeface="Time s New Roman"/>
              </a:rPr>
              <a:t>P</a:t>
            </a:r>
            <a:r>
              <a:rPr lang="zh-CN" altLang="en-US" sz="1400" b="0" i="0" dirty="0">
                <a:latin typeface="Time s New Roman"/>
              </a:rPr>
              <a:t>的方法根据使用的群（</a:t>
            </a:r>
            <a:r>
              <a:rPr lang="en-US" altLang="zh-CN" sz="1400" b="0" i="1" dirty="0"/>
              <a:t>Elliptic Curve Group</a:t>
            </a:r>
            <a:r>
              <a:rPr lang="zh-CN" altLang="en-US" sz="1400" b="0" i="1" dirty="0"/>
              <a:t>，</a:t>
            </a:r>
            <a:r>
              <a:rPr lang="en-US" altLang="zh-CN" sz="1400" b="0" i="1" dirty="0"/>
              <a:t>Prime Modulus Group</a:t>
            </a:r>
            <a:r>
              <a:rPr lang="zh-CN" altLang="en-US" sz="1400" b="0" i="1" dirty="0"/>
              <a:t>）</a:t>
            </a:r>
            <a:r>
              <a:rPr lang="zh-CN" altLang="en-US" sz="1400" b="0" i="0" dirty="0">
                <a:latin typeface="Time s New Roman"/>
              </a:rPr>
              <a:t>的不同使用不同方法。</a:t>
            </a:r>
            <a:endParaRPr lang="zh-CN" altLang="en-US" sz="1400" b="0" i="0" dirty="0">
              <a:latin typeface="Time s New Roman"/>
            </a:endParaRPr>
          </a:p>
        </p:txBody>
      </p:sp>
      <p:sp>
        <p:nvSpPr>
          <p:cNvPr id="6" name="椭圆 5"/>
          <p:cNvSpPr/>
          <p:nvPr/>
        </p:nvSpPr>
        <p:spPr>
          <a:xfrm>
            <a:off x="6385810" y="3630862"/>
            <a:ext cx="225066" cy="15740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7641584" y="3630862"/>
            <a:ext cx="149726" cy="17111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5994398" y="4671715"/>
            <a:ext cx="176463" cy="13903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5" name="直接箭头连接符 14"/>
          <p:cNvCxnSpPr>
            <a:stCxn id="6" idx="0"/>
          </p:cNvCxnSpPr>
          <p:nvPr/>
        </p:nvCxnSpPr>
        <p:spPr>
          <a:xfrm flipV="1">
            <a:off x="6498343" y="2819857"/>
            <a:ext cx="398497" cy="8110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a:stCxn id="7" idx="0"/>
          </p:cNvCxnSpPr>
          <p:nvPr/>
        </p:nvCxnSpPr>
        <p:spPr>
          <a:xfrm flipH="1" flipV="1">
            <a:off x="7249766" y="2819857"/>
            <a:ext cx="466681" cy="8110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椭圆 17"/>
          <p:cNvSpPr/>
          <p:nvPr/>
        </p:nvSpPr>
        <p:spPr>
          <a:xfrm>
            <a:off x="7333867" y="4643446"/>
            <a:ext cx="163764" cy="13903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0" name="直接箭头连接符 19"/>
          <p:cNvCxnSpPr/>
          <p:nvPr/>
        </p:nvCxnSpPr>
        <p:spPr>
          <a:xfrm>
            <a:off x="6170861" y="4755035"/>
            <a:ext cx="829546" cy="1453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p:nvPr/>
        </p:nvCxnSpPr>
        <p:spPr>
          <a:xfrm flipH="1">
            <a:off x="7249767" y="4741230"/>
            <a:ext cx="138972" cy="1676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文本框 10"/>
          <p:cNvSpPr txBox="1">
            <a:spLocks noChangeArrowheads="1"/>
          </p:cNvSpPr>
          <p:nvPr/>
        </p:nvSpPr>
        <p:spPr bwMode="auto">
          <a:xfrm flipH="1">
            <a:off x="6880755" y="4755035"/>
            <a:ext cx="61687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20000"/>
              </a:lnSpc>
              <a:spcBef>
                <a:spcPct val="20000"/>
              </a:spcBef>
              <a:buClr>
                <a:schemeClr val="accent1"/>
              </a:buClr>
              <a:buFont typeface="Wingdings" panose="05000000000000000000" pitchFamily="2" charset="2"/>
              <a:buChar char="n"/>
              <a:defRPr sz="2000" b="1">
                <a:solidFill>
                  <a:schemeClr val="tx1"/>
                </a:solidFill>
                <a:latin typeface="Arial" panose="020B0604020202090204" pitchFamily="34" charset="0"/>
                <a:ea typeface="华文细黑" panose="02010600040101010101" pitchFamily="2" charset="-122"/>
              </a:defRPr>
            </a:lvl1pPr>
            <a:lvl2pPr marL="742950" indent="-285750">
              <a:lnSpc>
                <a:spcPct val="120000"/>
              </a:lnSpc>
              <a:spcBef>
                <a:spcPct val="20000"/>
              </a:spcBef>
              <a:buClr>
                <a:schemeClr val="accent1"/>
              </a:buClr>
              <a:buFont typeface="Wingdings" panose="05000000000000000000" pitchFamily="2" charset="2"/>
              <a:buChar char="n"/>
              <a:defRPr b="1">
                <a:solidFill>
                  <a:schemeClr val="tx1"/>
                </a:solidFill>
                <a:latin typeface="Arial" panose="020B0604020202090204" pitchFamily="34" charset="0"/>
                <a:ea typeface="华文细黑" panose="02010600040101010101" pitchFamily="2" charset="-122"/>
              </a:defRPr>
            </a:lvl2pPr>
            <a:lvl3pPr marL="1143000" indent="-228600">
              <a:lnSpc>
                <a:spcPct val="120000"/>
              </a:lnSpc>
              <a:spcBef>
                <a:spcPct val="20000"/>
              </a:spcBef>
              <a:buClr>
                <a:schemeClr val="accent2"/>
              </a:buClr>
              <a:buFont typeface="Wingdings" panose="05000000000000000000" pitchFamily="2" charset="2"/>
              <a:buChar char="n"/>
              <a:defRPr sz="1600" b="1">
                <a:solidFill>
                  <a:schemeClr val="tx1"/>
                </a:solidFill>
                <a:latin typeface="Arial" panose="020B0604020202090204" pitchFamily="34" charset="0"/>
                <a:ea typeface="华文细黑" panose="02010600040101010101" pitchFamily="2" charset="-122"/>
              </a:defRPr>
            </a:lvl3pPr>
            <a:lvl4pPr marL="1600200" indent="-228600">
              <a:lnSpc>
                <a:spcPct val="120000"/>
              </a:lnSpc>
              <a:spcBef>
                <a:spcPct val="20000"/>
              </a:spcBef>
              <a:buClr>
                <a:schemeClr val="hlink"/>
              </a:buClr>
              <a:buFont typeface="Wingdings" panose="05000000000000000000" pitchFamily="2" charset="2"/>
              <a:buChar char="n"/>
              <a:defRPr sz="1400" b="1">
                <a:solidFill>
                  <a:schemeClr val="tx1"/>
                </a:solidFill>
                <a:latin typeface="Arial" panose="020B0604020202090204" pitchFamily="34" charset="0"/>
                <a:ea typeface="华文细黑" panose="02010600040101010101" pitchFamily="2" charset="-122"/>
              </a:defRPr>
            </a:lvl4pPr>
            <a:lvl5pPr marL="2057400" indent="-228600">
              <a:spcBef>
                <a:spcPct val="20000"/>
              </a:spcBef>
              <a:buChar char="»"/>
              <a:defRPr>
                <a:solidFill>
                  <a:schemeClr val="tx1"/>
                </a:solidFill>
                <a:latin typeface="Arial" panose="020B0604020202090204" pitchFamily="34" charset="0"/>
                <a:ea typeface="华文细黑" panose="02010600040101010101" pitchFamily="2" charset="-122"/>
              </a:defRPr>
            </a:lvl5pPr>
            <a:lvl6pPr marL="2514600" indent="-228600" eaLnBrk="0" fontAlgn="base" hangingPunct="0">
              <a:spcBef>
                <a:spcPct val="20000"/>
              </a:spcBef>
              <a:spcAft>
                <a:spcPct val="0"/>
              </a:spcAft>
              <a:buChar char="»"/>
              <a:defRPr>
                <a:solidFill>
                  <a:schemeClr val="tx1"/>
                </a:solidFill>
                <a:latin typeface="Arial" panose="020B0604020202090204" pitchFamily="34" charset="0"/>
                <a:ea typeface="华文细黑" panose="02010600040101010101" pitchFamily="2" charset="-122"/>
              </a:defRPr>
            </a:lvl6pPr>
            <a:lvl7pPr marL="2971800" indent="-228600" eaLnBrk="0" fontAlgn="base" hangingPunct="0">
              <a:spcBef>
                <a:spcPct val="20000"/>
              </a:spcBef>
              <a:spcAft>
                <a:spcPct val="0"/>
              </a:spcAft>
              <a:buChar char="»"/>
              <a:defRPr>
                <a:solidFill>
                  <a:schemeClr val="tx1"/>
                </a:solidFill>
                <a:latin typeface="Arial" panose="020B0604020202090204" pitchFamily="34" charset="0"/>
                <a:ea typeface="华文细黑" panose="02010600040101010101" pitchFamily="2" charset="-122"/>
              </a:defRPr>
            </a:lvl7pPr>
            <a:lvl8pPr marL="3429000" indent="-228600" eaLnBrk="0" fontAlgn="base" hangingPunct="0">
              <a:spcBef>
                <a:spcPct val="20000"/>
              </a:spcBef>
              <a:spcAft>
                <a:spcPct val="0"/>
              </a:spcAft>
              <a:buChar char="»"/>
              <a:defRPr>
                <a:solidFill>
                  <a:schemeClr val="tx1"/>
                </a:solidFill>
                <a:latin typeface="Arial" panose="020B0604020202090204" pitchFamily="34" charset="0"/>
                <a:ea typeface="华文细黑" panose="02010600040101010101" pitchFamily="2" charset="-122"/>
              </a:defRPr>
            </a:lvl8pPr>
            <a:lvl9pPr marL="3886200" indent="-228600" eaLnBrk="0" fontAlgn="base" hangingPunct="0">
              <a:spcBef>
                <a:spcPct val="20000"/>
              </a:spcBef>
              <a:spcAft>
                <a:spcPct val="0"/>
              </a:spcAft>
              <a:buChar char="»"/>
              <a:defRPr>
                <a:solidFill>
                  <a:schemeClr val="tx1"/>
                </a:solidFill>
                <a:latin typeface="Arial" panose="020B0604020202090204" pitchFamily="34" charset="0"/>
                <a:ea typeface="华文细黑" panose="02010600040101010101" pitchFamily="2" charset="-122"/>
              </a:defRPr>
            </a:lvl9pPr>
          </a:lstStyle>
          <a:p>
            <a:pPr>
              <a:lnSpc>
                <a:spcPct val="100000"/>
              </a:lnSpc>
              <a:spcBef>
                <a:spcPct val="0"/>
              </a:spcBef>
              <a:buClrTx/>
              <a:buFontTx/>
              <a:buNone/>
            </a:pPr>
            <a:r>
              <a:rPr lang="en-US" altLang="zh-CN" sz="1400" b="0" i="0" dirty="0">
                <a:solidFill>
                  <a:srgbClr val="FF0000"/>
                </a:solidFill>
                <a:latin typeface="Time s New Roman"/>
              </a:rPr>
              <a:t>PMK</a:t>
            </a:r>
            <a:endParaRPr lang="zh-CN" altLang="en-US" sz="1400" b="0" i="0" dirty="0">
              <a:solidFill>
                <a:srgbClr val="FF0000"/>
              </a:solidFill>
              <a:latin typeface="Time s New Roman"/>
            </a:endParaRPr>
          </a:p>
        </p:txBody>
      </p:sp>
      <p:sp>
        <p:nvSpPr>
          <p:cNvPr id="8" name="矩形 7"/>
          <p:cNvSpPr/>
          <p:nvPr/>
        </p:nvSpPr>
        <p:spPr>
          <a:xfrm>
            <a:off x="6445771" y="5869094"/>
            <a:ext cx="1784974" cy="369332"/>
          </a:xfrm>
          <a:prstGeom prst="rect">
            <a:avLst/>
          </a:prstGeom>
        </p:spPr>
        <p:txBody>
          <a:bodyPr wrap="square">
            <a:spAutoFit/>
          </a:bodyPr>
          <a:lstStyle/>
          <a:p>
            <a:r>
              <a:rPr lang="en-US" altLang="zh-CN" dirty="0"/>
              <a:t>SAE Handshake</a:t>
            </a:r>
            <a:endParaRPr lang="zh-CN" altLang="en-US" dirty="0"/>
          </a:p>
        </p:txBody>
      </p:sp>
      <p:sp>
        <p:nvSpPr>
          <p:cNvPr id="9" name="灯片编号占位符 8"/>
          <p:cNvSpPr>
            <a:spLocks noGrp="1"/>
          </p:cNvSpPr>
          <p:nvPr>
            <p:ph type="sldNum" sz="quarter" idx="12"/>
          </p:nvPr>
        </p:nvSpPr>
        <p:spPr/>
        <p:txBody>
          <a:bodyPr/>
          <a:lstStyle/>
          <a:p>
            <a:fld id="{375D5CAD-4EC6-465D-B358-F619C32EE4EF}" type="slidenum">
              <a:rPr lang="zh-CN" altLang="en-US" smtClean="0"/>
            </a:fld>
            <a:endParaRPr lang="zh-CN" alt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2960" y="286604"/>
            <a:ext cx="8845696" cy="1450757"/>
          </a:xfrm>
        </p:spPr>
        <p:txBody>
          <a:bodyPr>
            <a:normAutofit/>
          </a:bodyPr>
          <a:lstStyle/>
          <a:p>
            <a:r>
              <a:rPr lang="en-US" altLang="zh-CN" dirty="0"/>
              <a:t>WPA3-SAE</a:t>
            </a:r>
            <a:r>
              <a:rPr lang="zh-CN" altLang="en-US" dirty="0"/>
              <a:t>安全问题</a:t>
            </a:r>
            <a:endParaRPr lang="zh-CN" altLang="en-US" dirty="0"/>
          </a:p>
        </p:txBody>
      </p:sp>
      <p:sp>
        <p:nvSpPr>
          <p:cNvPr id="3" name="内容占位符 2"/>
          <p:cNvSpPr>
            <a:spLocks noGrp="1"/>
          </p:cNvSpPr>
          <p:nvPr>
            <p:ph idx="1"/>
          </p:nvPr>
        </p:nvSpPr>
        <p:spPr>
          <a:xfrm>
            <a:off x="578030" y="1802191"/>
            <a:ext cx="8103683" cy="4522409"/>
          </a:xfrm>
        </p:spPr>
        <p:txBody>
          <a:bodyPr vert="horz" lIns="0" tIns="45720" rIns="0" bIns="45720" rtlCol="0">
            <a:normAutofit/>
          </a:bodyPr>
          <a:lstStyle/>
          <a:p>
            <a:pPr lvl="1">
              <a:lnSpc>
                <a:spcPct val="150000"/>
              </a:lnSpc>
            </a:pPr>
            <a:r>
              <a:rPr lang="zh-CN" altLang="en-US" b="1" dirty="0">
                <a:latin typeface="The Time Newman"/>
                <a:cs typeface="Times New Roman" panose="02020603050405020304" pitchFamily="18" charset="0"/>
              </a:rPr>
              <a:t>论文：</a:t>
            </a:r>
            <a:r>
              <a:rPr lang="en-US" altLang="zh-CN" b="1" dirty="0" err="1">
                <a:latin typeface="The Time Newman"/>
                <a:cs typeface="Times New Roman" panose="02020603050405020304" pitchFamily="18" charset="0"/>
              </a:rPr>
              <a:t>Dragonblood</a:t>
            </a:r>
            <a:r>
              <a:rPr lang="en-US" altLang="zh-CN" b="1" dirty="0">
                <a:latin typeface="The Time Newman"/>
                <a:cs typeface="Times New Roman" panose="02020603050405020304" pitchFamily="18" charset="0"/>
              </a:rPr>
              <a:t>: Analyzing the Dragonfly Handshake of WPA3 and EAP-</a:t>
            </a:r>
            <a:r>
              <a:rPr lang="en-US" altLang="zh-CN" b="1" dirty="0" err="1">
                <a:latin typeface="The Time Newman"/>
                <a:cs typeface="Times New Roman" panose="02020603050405020304" pitchFamily="18" charset="0"/>
              </a:rPr>
              <a:t>pwd</a:t>
            </a:r>
            <a:r>
              <a:rPr lang="zh-CN" altLang="en-US" b="1" dirty="0">
                <a:latin typeface="The Time Newman"/>
                <a:cs typeface="Times New Roman" panose="02020603050405020304" pitchFamily="18" charset="0"/>
              </a:rPr>
              <a:t>（</a:t>
            </a:r>
            <a:r>
              <a:rPr lang="en-US" altLang="zh-CN" b="1" dirty="0">
                <a:latin typeface="The Time Newman"/>
                <a:cs typeface="Times New Roman" panose="02020603050405020304" pitchFamily="18" charset="0"/>
              </a:rPr>
              <a:t>IEEE S&amp;P 2020</a:t>
            </a:r>
            <a:r>
              <a:rPr lang="zh-CN" altLang="en-US" b="1" dirty="0">
                <a:latin typeface="The Time Newman"/>
                <a:cs typeface="Times New Roman" panose="02020603050405020304" pitchFamily="18" charset="0"/>
              </a:rPr>
              <a:t>）</a:t>
            </a:r>
            <a:endParaRPr lang="en-US" altLang="zh-CN" b="1" dirty="0">
              <a:latin typeface="The Time Newman"/>
              <a:cs typeface="Times New Roman" panose="02020603050405020304" pitchFamily="18" charset="0"/>
            </a:endParaRPr>
          </a:p>
          <a:p>
            <a:pPr lvl="2"/>
            <a:r>
              <a:rPr lang="zh-CN" altLang="en-US" dirty="0">
                <a:latin typeface="Time s New Roman"/>
              </a:rPr>
              <a:t>降级攻击</a:t>
            </a:r>
            <a:r>
              <a:rPr lang="en-US" altLang="zh-CN" dirty="0">
                <a:latin typeface="Time s New Roman"/>
              </a:rPr>
              <a:t>(Downgrade Attack</a:t>
            </a:r>
            <a:r>
              <a:rPr lang="zh-CN" altLang="en-US" dirty="0">
                <a:latin typeface="Time s New Roman"/>
              </a:rPr>
              <a:t>）</a:t>
            </a:r>
            <a:endParaRPr lang="en-US" altLang="zh-CN" dirty="0">
              <a:latin typeface="Time s New Roman"/>
            </a:endParaRPr>
          </a:p>
          <a:p>
            <a:pPr lvl="2"/>
            <a:r>
              <a:rPr lang="zh-CN" altLang="en-US" dirty="0">
                <a:latin typeface="Time s New Roman"/>
              </a:rPr>
              <a:t>组降级攻击（</a:t>
            </a:r>
            <a:r>
              <a:rPr lang="en-US" altLang="zh-CN" dirty="0">
                <a:latin typeface="Time s New Roman"/>
              </a:rPr>
              <a:t>Group Downgrade Attack</a:t>
            </a:r>
            <a:r>
              <a:rPr lang="zh-CN" altLang="en-US" dirty="0">
                <a:latin typeface="Time s New Roman"/>
              </a:rPr>
              <a:t>）</a:t>
            </a:r>
            <a:endParaRPr lang="en-US" altLang="zh-CN" dirty="0">
              <a:latin typeface="Time s New Roman"/>
            </a:endParaRPr>
          </a:p>
          <a:p>
            <a:pPr lvl="2"/>
            <a:r>
              <a:rPr lang="zh-CN" altLang="en-US" sz="2100" dirty="0">
                <a:latin typeface="Time s New Roman"/>
              </a:rPr>
              <a:t>基于</a:t>
            </a:r>
            <a:r>
              <a:rPr lang="en-US" altLang="zh-CN" sz="2100" dirty="0">
                <a:latin typeface="Time s New Roman"/>
              </a:rPr>
              <a:t>cache</a:t>
            </a:r>
            <a:r>
              <a:rPr lang="zh-CN" altLang="en-US" sz="2100" dirty="0">
                <a:latin typeface="Time s New Roman"/>
              </a:rPr>
              <a:t>的侧信道攻击（</a:t>
            </a:r>
            <a:r>
              <a:rPr lang="en-US" altLang="zh-CN" sz="2100" dirty="0">
                <a:latin typeface="Time s New Roman"/>
              </a:rPr>
              <a:t>Cache-Based Side-Channel Attack</a:t>
            </a:r>
            <a:r>
              <a:rPr lang="zh-CN" altLang="en-US" sz="2100" dirty="0">
                <a:latin typeface="Time s New Roman"/>
              </a:rPr>
              <a:t>）</a:t>
            </a:r>
            <a:endParaRPr lang="en-US" altLang="zh-CN" sz="2100" dirty="0">
              <a:latin typeface="Time s New Roman"/>
            </a:endParaRPr>
          </a:p>
          <a:p>
            <a:pPr lvl="2"/>
            <a:r>
              <a:rPr lang="zh-CN" altLang="en-US" dirty="0">
                <a:latin typeface="Time s New Roman"/>
              </a:rPr>
              <a:t>基于时间的侧信道攻击（</a:t>
            </a:r>
            <a:r>
              <a:rPr lang="en-US" altLang="zh-CN" dirty="0">
                <a:latin typeface="Time s New Roman"/>
              </a:rPr>
              <a:t>Timing-Based Side-Channel Attack</a:t>
            </a:r>
            <a:r>
              <a:rPr lang="zh-CN" altLang="en-US" dirty="0">
                <a:latin typeface="Time s New Roman"/>
              </a:rPr>
              <a:t>）</a:t>
            </a:r>
            <a:endParaRPr lang="en-US" altLang="zh-CN" dirty="0">
              <a:latin typeface="Time s New Roman"/>
            </a:endParaRPr>
          </a:p>
        </p:txBody>
      </p:sp>
      <p:sp>
        <p:nvSpPr>
          <p:cNvPr id="4" name="灯片编号占位符 3"/>
          <p:cNvSpPr>
            <a:spLocks noGrp="1"/>
          </p:cNvSpPr>
          <p:nvPr>
            <p:ph type="sldNum" sz="quarter" idx="12"/>
          </p:nvPr>
        </p:nvSpPr>
        <p:spPr/>
        <p:txBody>
          <a:bodyPr/>
          <a:lstStyle/>
          <a:p>
            <a:fld id="{375D5CAD-4EC6-465D-B358-F619C32EE4EF}" type="slidenum">
              <a:rPr lang="zh-CN" altLang="en-US" smtClean="0"/>
            </a:fld>
            <a:endParaRPr lang="zh-CN" alt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Wi-Fi</a:t>
            </a:r>
            <a:r>
              <a:rPr lang="zh-CN" altLang="en-US" dirty="0"/>
              <a:t>鉴别方案（</a:t>
            </a:r>
            <a:r>
              <a:rPr lang="en-US" altLang="zh-CN" dirty="0"/>
              <a:t>2</a:t>
            </a:r>
            <a:r>
              <a:rPr lang="zh-CN" altLang="en-US" dirty="0"/>
              <a:t>）</a:t>
            </a:r>
            <a:endParaRPr lang="zh-CN" altLang="en-US" dirty="0"/>
          </a:p>
        </p:txBody>
      </p:sp>
      <p:sp>
        <p:nvSpPr>
          <p:cNvPr id="3" name="内容占位符 2"/>
          <p:cNvSpPr>
            <a:spLocks noGrp="1"/>
          </p:cNvSpPr>
          <p:nvPr>
            <p:ph idx="1"/>
          </p:nvPr>
        </p:nvSpPr>
        <p:spPr/>
        <p:txBody>
          <a:bodyPr>
            <a:normAutofit/>
          </a:bodyPr>
          <a:lstStyle/>
          <a:p>
            <a:pPr>
              <a:lnSpc>
                <a:spcPct val="130000"/>
              </a:lnSpc>
              <a:defRPr/>
            </a:pPr>
            <a:r>
              <a:rPr lang="zh-CN" altLang="zh-CN" dirty="0"/>
              <a:t>基于用户身份的</a:t>
            </a:r>
            <a:r>
              <a:rPr lang="zh-CN" altLang="en-US" dirty="0"/>
              <a:t>鉴别与</a:t>
            </a:r>
            <a:r>
              <a:rPr lang="zh-CN" altLang="zh-CN" dirty="0"/>
              <a:t>授权</a:t>
            </a:r>
            <a:endParaRPr lang="en-US" altLang="zh-CN" dirty="0"/>
          </a:p>
          <a:p>
            <a:pPr lvl="1">
              <a:lnSpc>
                <a:spcPct val="130000"/>
              </a:lnSpc>
              <a:defRPr/>
            </a:pPr>
            <a:r>
              <a:rPr lang="zh-CN" altLang="en-US" dirty="0"/>
              <a:t>例如，为每个用户分配一个账号</a:t>
            </a:r>
            <a:endParaRPr lang="en-US" altLang="zh-CN" dirty="0"/>
          </a:p>
          <a:p>
            <a:pPr lvl="1">
              <a:lnSpc>
                <a:spcPct val="130000"/>
              </a:lnSpc>
              <a:defRPr/>
            </a:pPr>
            <a:r>
              <a:rPr lang="zh-CN" altLang="en-US" dirty="0"/>
              <a:t>鉴别方式，可以是口令或数字证书</a:t>
            </a:r>
            <a:endParaRPr lang="en-US" altLang="zh-CN" dirty="0"/>
          </a:p>
          <a:p>
            <a:pPr lvl="1">
              <a:lnSpc>
                <a:spcPct val="130000"/>
              </a:lnSpc>
              <a:defRPr/>
            </a:pPr>
            <a:r>
              <a:rPr lang="zh-CN" altLang="en-US" dirty="0"/>
              <a:t>应用场景举例：</a:t>
            </a:r>
            <a:r>
              <a:rPr lang="en-US" altLang="zh-CN" dirty="0" err="1"/>
              <a:t>eduroam</a:t>
            </a:r>
            <a:endParaRPr lang="en-US" altLang="zh-CN" dirty="0"/>
          </a:p>
          <a:p>
            <a:endParaRPr lang="zh-CN" altLang="en-US" sz="1200" dirty="0"/>
          </a:p>
        </p:txBody>
      </p:sp>
      <p:pic>
        <p:nvPicPr>
          <p:cNvPr id="4"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239507" y="3594767"/>
            <a:ext cx="1585534" cy="2723587"/>
          </a:xfrm>
          <a:prstGeom prst="rect">
            <a:avLst/>
          </a:prstGeom>
        </p:spPr>
      </p:pic>
      <p:sp>
        <p:nvSpPr>
          <p:cNvPr id="5" name="椭圆 4"/>
          <p:cNvSpPr/>
          <p:nvPr/>
        </p:nvSpPr>
        <p:spPr>
          <a:xfrm>
            <a:off x="8033598" y="4002372"/>
            <a:ext cx="914400" cy="486064"/>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83022" y="3533941"/>
            <a:ext cx="1566232" cy="2784413"/>
          </a:xfrm>
          <a:prstGeom prst="rect">
            <a:avLst/>
          </a:prstGeom>
        </p:spPr>
      </p:pic>
      <p:sp>
        <p:nvSpPr>
          <p:cNvPr id="7" name="椭圆 6"/>
          <p:cNvSpPr/>
          <p:nvPr/>
        </p:nvSpPr>
        <p:spPr>
          <a:xfrm>
            <a:off x="5483022" y="4570408"/>
            <a:ext cx="914400" cy="486064"/>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灯片编号占位符 7"/>
          <p:cNvSpPr>
            <a:spLocks noGrp="1"/>
          </p:cNvSpPr>
          <p:nvPr>
            <p:ph type="sldNum" sz="quarter" idx="12"/>
          </p:nvPr>
        </p:nvSpPr>
        <p:spPr/>
        <p:txBody>
          <a:bodyPr/>
          <a:lstStyle/>
          <a:p>
            <a:fld id="{375D5CAD-4EC6-465D-B358-F619C32EE4EF}" type="slidenum">
              <a:rPr lang="zh-CN" altLang="en-US" smtClean="0"/>
            </a:fld>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480059" y="492720"/>
            <a:ext cx="8229600" cy="1143000"/>
          </a:xfrm>
        </p:spPr>
        <p:txBody>
          <a:bodyPr/>
          <a:lstStyle/>
          <a:p>
            <a:r>
              <a:rPr lang="en-US" altLang="zh-CN" dirty="0"/>
              <a:t>Wi-Fi</a:t>
            </a:r>
            <a:r>
              <a:rPr lang="zh-CN" altLang="en-US" dirty="0"/>
              <a:t>鉴别方案（</a:t>
            </a:r>
            <a:r>
              <a:rPr lang="en-US" altLang="zh-CN" dirty="0"/>
              <a:t>3</a:t>
            </a:r>
            <a:r>
              <a:rPr lang="zh-CN" altLang="en-US" dirty="0"/>
              <a:t>）</a:t>
            </a:r>
            <a:endParaRPr lang="zh-CN" altLang="en-US" dirty="0"/>
          </a:p>
        </p:txBody>
      </p:sp>
      <p:sp>
        <p:nvSpPr>
          <p:cNvPr id="7" name="内容占位符 2"/>
          <p:cNvSpPr>
            <a:spLocks noGrp="1"/>
          </p:cNvSpPr>
          <p:nvPr>
            <p:ph idx="1"/>
          </p:nvPr>
        </p:nvSpPr>
        <p:spPr>
          <a:xfrm>
            <a:off x="822960" y="1878032"/>
            <a:ext cx="7543801" cy="2956295"/>
          </a:xfrm>
        </p:spPr>
        <p:txBody>
          <a:bodyPr>
            <a:normAutofit fontScale="47500" lnSpcReduction="20000"/>
          </a:bodyPr>
          <a:lstStyle/>
          <a:p>
            <a:pPr marL="91440" lvl="2" indent="-91440">
              <a:spcBef>
                <a:spcPts val="300"/>
              </a:spcBef>
              <a:spcAft>
                <a:spcPts val="300"/>
              </a:spcAft>
              <a:buSzPct val="60000"/>
              <a:buFont typeface="Wingdings" panose="05000000000000000000" pitchFamily="2" charset="2"/>
              <a:buChar char="l"/>
              <a:defRPr/>
            </a:pPr>
            <a:r>
              <a:rPr lang="zh-CN" altLang="en-US" sz="3800" dirty="0">
                <a:latin typeface="Calibri" panose="020F0502020204030204" pitchFamily="34" charset="0"/>
                <a:ea typeface="宋体" pitchFamily="2" charset="-122"/>
              </a:rPr>
              <a:t>专用客户端或网页鉴别</a:t>
            </a:r>
            <a:endParaRPr lang="en-US" altLang="zh-CN" sz="3800" dirty="0">
              <a:latin typeface="Calibri" panose="020F0502020204030204" pitchFamily="34" charset="0"/>
              <a:ea typeface="宋体" pitchFamily="2" charset="-122"/>
            </a:endParaRPr>
          </a:p>
          <a:p>
            <a:pPr marL="274320" lvl="3" indent="-91440">
              <a:spcBef>
                <a:spcPts val="300"/>
              </a:spcBef>
              <a:spcAft>
                <a:spcPts val="300"/>
              </a:spcAft>
              <a:buSzPct val="60000"/>
              <a:buFont typeface="Wingdings" panose="05000000000000000000" pitchFamily="2" charset="2"/>
              <a:buChar char="l"/>
              <a:defRPr/>
            </a:pPr>
            <a:r>
              <a:rPr lang="zh-CN" altLang="en-US" sz="3600" dirty="0"/>
              <a:t>通信链路不加密</a:t>
            </a:r>
            <a:endParaRPr lang="en-US" altLang="zh-CN" sz="3600" dirty="0"/>
          </a:p>
          <a:p>
            <a:pPr lvl="2">
              <a:lnSpc>
                <a:spcPct val="130000"/>
              </a:lnSpc>
              <a:defRPr/>
            </a:pPr>
            <a:r>
              <a:rPr lang="en-US" altLang="zh-CN" sz="3200" dirty="0"/>
              <a:t>Open System </a:t>
            </a:r>
            <a:endParaRPr lang="en-US" altLang="zh-CN" sz="3200" dirty="0"/>
          </a:p>
          <a:p>
            <a:pPr lvl="2">
              <a:lnSpc>
                <a:spcPct val="130000"/>
              </a:lnSpc>
              <a:defRPr/>
            </a:pPr>
            <a:r>
              <a:rPr lang="zh-CN" altLang="en-US" sz="3200" dirty="0"/>
              <a:t>何用户都可接入</a:t>
            </a:r>
            <a:endParaRPr lang="en-US" altLang="zh-CN" sz="3200" dirty="0"/>
          </a:p>
          <a:p>
            <a:pPr lvl="2">
              <a:lnSpc>
                <a:spcPct val="130000"/>
              </a:lnSpc>
              <a:defRPr/>
            </a:pPr>
            <a:r>
              <a:rPr lang="zh-CN" altLang="en-US" sz="3200" dirty="0"/>
              <a:t>无线传输数据无保护</a:t>
            </a:r>
            <a:endParaRPr lang="en-US" altLang="zh-CN" sz="2800" dirty="0"/>
          </a:p>
          <a:p>
            <a:pPr lvl="1">
              <a:lnSpc>
                <a:spcPct val="130000"/>
              </a:lnSpc>
              <a:defRPr/>
            </a:pPr>
            <a:r>
              <a:rPr lang="zh-CN" altLang="en-US" sz="3600" dirty="0"/>
              <a:t>基于用户注册方式授权</a:t>
            </a:r>
            <a:endParaRPr lang="en-US" altLang="zh-CN" sz="3600" dirty="0"/>
          </a:p>
          <a:p>
            <a:pPr lvl="2">
              <a:lnSpc>
                <a:spcPct val="130000"/>
              </a:lnSpc>
              <a:defRPr/>
            </a:pPr>
            <a:r>
              <a:rPr lang="zh-CN" altLang="en-US" sz="3200" dirty="0"/>
              <a:t>例如，通过微信账号、短信</a:t>
            </a:r>
            <a:endParaRPr lang="en-US" altLang="zh-CN" sz="3200" dirty="0"/>
          </a:p>
          <a:p>
            <a:pPr lvl="2">
              <a:lnSpc>
                <a:spcPct val="130000"/>
              </a:lnSpc>
              <a:defRPr/>
            </a:pPr>
            <a:r>
              <a:rPr lang="zh-CN" altLang="en-US" sz="3200" dirty="0"/>
              <a:t>使用场景：火车站、酒店、</a:t>
            </a:r>
            <a:r>
              <a:rPr lang="en-US" altLang="zh-CN" sz="3200" dirty="0"/>
              <a:t>UCAS</a:t>
            </a:r>
            <a:endParaRPr lang="en-US" altLang="zh-CN" sz="3200" dirty="0"/>
          </a:p>
          <a:p>
            <a:pPr lvl="3">
              <a:lnSpc>
                <a:spcPct val="130000"/>
              </a:lnSpc>
              <a:defRPr/>
            </a:pPr>
            <a:endParaRPr lang="en-US" altLang="zh-CN" sz="3200" dirty="0"/>
          </a:p>
          <a:p>
            <a:pPr lvl="3">
              <a:lnSpc>
                <a:spcPct val="130000"/>
              </a:lnSpc>
              <a:defRPr/>
            </a:pPr>
            <a:endParaRPr lang="en-US" altLang="zh-CN" sz="3200" dirty="0"/>
          </a:p>
          <a:p>
            <a:endParaRPr lang="en-US" altLang="zh-CN" dirty="0"/>
          </a:p>
          <a:p>
            <a:endParaRPr lang="en-US" altLang="zh-CN" dirty="0"/>
          </a:p>
          <a:p>
            <a:endParaRPr lang="en-US" altLang="zh-CN" dirty="0"/>
          </a:p>
          <a:p>
            <a:endParaRPr lang="zh-CN" altLang="en-US" dirty="0"/>
          </a:p>
        </p:txBody>
      </p:sp>
      <p:pic>
        <p:nvPicPr>
          <p:cNvPr id="3" name="图片 2"/>
          <p:cNvPicPr>
            <a:picLocks noChangeAspect="1"/>
          </p:cNvPicPr>
          <p:nvPr/>
        </p:nvPicPr>
        <p:blipFill>
          <a:blip r:embed="rId1"/>
          <a:stretch>
            <a:fillRect/>
          </a:stretch>
        </p:blipFill>
        <p:spPr>
          <a:xfrm>
            <a:off x="4676931" y="1821364"/>
            <a:ext cx="1332695" cy="2258678"/>
          </a:xfrm>
          <a:prstGeom prst="rect">
            <a:avLst/>
          </a:prstGeom>
        </p:spPr>
      </p:pic>
      <p:pic>
        <p:nvPicPr>
          <p:cNvPr id="5" name="图片 4"/>
          <p:cNvPicPr>
            <a:picLocks noChangeAspect="1"/>
          </p:cNvPicPr>
          <p:nvPr/>
        </p:nvPicPr>
        <p:blipFill>
          <a:blip r:embed="rId2"/>
          <a:stretch>
            <a:fillRect/>
          </a:stretch>
        </p:blipFill>
        <p:spPr>
          <a:xfrm flipH="1">
            <a:off x="6899188" y="1788189"/>
            <a:ext cx="1329586" cy="2288147"/>
          </a:xfrm>
          <a:prstGeom prst="rect">
            <a:avLst/>
          </a:prstGeom>
        </p:spPr>
      </p:pic>
      <p:sp>
        <p:nvSpPr>
          <p:cNvPr id="9" name="内容占位符 2"/>
          <p:cNvSpPr txBox="1"/>
          <p:nvPr/>
        </p:nvSpPr>
        <p:spPr>
          <a:xfrm>
            <a:off x="6165548" y="2303540"/>
            <a:ext cx="280860" cy="1271649"/>
          </a:xfrm>
          <a:prstGeom prst="rect">
            <a:avLst/>
          </a:prstGeom>
        </p:spPr>
        <p:txBody>
          <a:bodyPr vert="horz" lIns="0" tIns="45720" rIns="0" bIns="45720" rtlCol="0">
            <a:normAutofit lnSpcReduction="10000"/>
          </a:bodyPr>
          <a:lstStyle>
            <a:lvl1pPr marL="342900" indent="-342900" algn="l" defTabSz="914400" rtl="0" eaLnBrk="1" latinLnBrk="0" hangingPunct="1">
              <a:lnSpc>
                <a:spcPct val="110000"/>
              </a:lnSpc>
              <a:spcBef>
                <a:spcPts val="1200"/>
              </a:spcBef>
              <a:spcAft>
                <a:spcPts val="200"/>
              </a:spcAft>
              <a:buClr>
                <a:schemeClr val="accent1"/>
              </a:buClr>
              <a:buSzPct val="100000"/>
              <a:buFont typeface="Arial" panose="020B0604020202090204" pitchFamily="34" charset="0"/>
              <a:buChar char="•"/>
              <a:defRPr sz="2800" kern="1200">
                <a:solidFill>
                  <a:schemeClr val="tx1">
                    <a:lumMod val="75000"/>
                    <a:lumOff val="25000"/>
                  </a:schemeClr>
                </a:solidFill>
                <a:latin typeface="+mn-lt"/>
                <a:ea typeface="+mn-ea"/>
                <a:cs typeface="+mn-cs"/>
              </a:defRPr>
            </a:lvl1pPr>
            <a:lvl2pPr marL="384175" indent="-182880" algn="l" defTabSz="914400" rtl="0" eaLnBrk="1" latinLnBrk="0" hangingPunct="1">
              <a:lnSpc>
                <a:spcPct val="110000"/>
              </a:lnSpc>
              <a:spcBef>
                <a:spcPts val="400"/>
              </a:spcBef>
              <a:spcAft>
                <a:spcPts val="400"/>
              </a:spcAft>
              <a:buClr>
                <a:schemeClr val="accent1"/>
              </a:buClr>
              <a:buFont typeface="Calibri" panose="020F0502020204030204" pitchFamily="34" charset="0"/>
              <a:buChar char="◦"/>
              <a:defRPr sz="2400" kern="1200">
                <a:solidFill>
                  <a:schemeClr val="tx1">
                    <a:lumMod val="75000"/>
                    <a:lumOff val="25000"/>
                  </a:schemeClr>
                </a:solidFill>
                <a:latin typeface="+mn-lt"/>
                <a:ea typeface="+mn-ea"/>
                <a:cs typeface="+mn-cs"/>
              </a:defRPr>
            </a:lvl2pPr>
            <a:lvl3pPr marL="567055" indent="-182880" algn="l" defTabSz="914400" rtl="0" eaLnBrk="1" latinLnBrk="0" hangingPunct="1">
              <a:lnSpc>
                <a:spcPct val="110000"/>
              </a:lnSpc>
              <a:spcBef>
                <a:spcPts val="200"/>
              </a:spcBef>
              <a:spcAft>
                <a:spcPts val="400"/>
              </a:spcAft>
              <a:buClr>
                <a:schemeClr val="accent1"/>
              </a:buClr>
              <a:buFont typeface="Calibri" panose="020F0502020204030204" pitchFamily="34" charset="0"/>
              <a:buChar char="◦"/>
              <a:defRPr sz="2000" kern="1200">
                <a:solidFill>
                  <a:schemeClr val="tx1">
                    <a:lumMod val="75000"/>
                    <a:lumOff val="25000"/>
                  </a:schemeClr>
                </a:solidFill>
                <a:latin typeface="+mn-lt"/>
                <a:ea typeface="+mn-ea"/>
                <a:cs typeface="+mn-cs"/>
              </a:defRPr>
            </a:lvl3pPr>
            <a:lvl4pPr marL="749935" indent="-182880" algn="l" defTabSz="914400" rtl="0" eaLnBrk="1" latinLnBrk="0" hangingPunct="1">
              <a:lnSpc>
                <a:spcPct val="110000"/>
              </a:lnSpc>
              <a:spcBef>
                <a:spcPts val="200"/>
              </a:spcBef>
              <a:spcAft>
                <a:spcPts val="400"/>
              </a:spcAft>
              <a:buClr>
                <a:schemeClr val="accent1"/>
              </a:buClr>
              <a:buFont typeface="Calibri" panose="020F0502020204030204" pitchFamily="34" charset="0"/>
              <a:buChar char="◦"/>
              <a:defRPr sz="2000" kern="1200">
                <a:solidFill>
                  <a:schemeClr val="tx1">
                    <a:lumMod val="75000"/>
                    <a:lumOff val="25000"/>
                  </a:schemeClr>
                </a:solidFill>
                <a:latin typeface="+mn-lt"/>
                <a:ea typeface="+mn-ea"/>
                <a:cs typeface="+mn-cs"/>
              </a:defRPr>
            </a:lvl4pPr>
            <a:lvl5pPr marL="932815" indent="-182880" algn="l" defTabSz="914400" rtl="0" eaLnBrk="1" latinLnBrk="0" hangingPunct="1">
              <a:lnSpc>
                <a:spcPct val="110000"/>
              </a:lnSpc>
              <a:spcBef>
                <a:spcPts val="200"/>
              </a:spcBef>
              <a:spcAft>
                <a:spcPts val="400"/>
              </a:spcAft>
              <a:buClr>
                <a:schemeClr val="accent1"/>
              </a:buClr>
              <a:buFont typeface="Calibri" panose="020F0502020204030204" pitchFamily="34" charset="0"/>
              <a:buChar char="◦"/>
              <a:defRPr sz="1800" kern="1200">
                <a:solidFill>
                  <a:schemeClr val="tx1">
                    <a:lumMod val="75000"/>
                    <a:lumOff val="25000"/>
                  </a:schemeClr>
                </a:solidFill>
                <a:latin typeface="+mn-lt"/>
                <a:ea typeface="+mn-ea"/>
                <a:cs typeface="+mn-cs"/>
              </a:defRPr>
            </a:lvl5pPr>
            <a:lvl6pPr marL="109982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29984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49987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69989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a:lstStyle>
          <a:p>
            <a:pPr marL="201295" lvl="1" indent="0" algn="ctr">
              <a:buClr>
                <a:srgbClr val="E48312"/>
              </a:buClr>
              <a:buNone/>
            </a:pPr>
            <a:r>
              <a:rPr lang="zh-CN" altLang="en-US" sz="1000" b="1" dirty="0">
                <a:solidFill>
                  <a:srgbClr val="FF0000"/>
                </a:solidFill>
              </a:rPr>
              <a:t>网络无加密标志</a:t>
            </a:r>
            <a:endParaRPr lang="en-US" altLang="zh-CN" sz="1000" b="1" dirty="0">
              <a:solidFill>
                <a:srgbClr val="FF0000"/>
              </a:solidFill>
            </a:endParaRPr>
          </a:p>
          <a:p>
            <a:pPr algn="ctr"/>
            <a:endParaRPr lang="zh-CN" altLang="en-US" sz="1800" dirty="0">
              <a:solidFill>
                <a:srgbClr val="FF0000"/>
              </a:solidFill>
            </a:endParaRPr>
          </a:p>
        </p:txBody>
      </p:sp>
      <p:pic>
        <p:nvPicPr>
          <p:cNvPr id="14" name="图片 13"/>
          <p:cNvPicPr>
            <a:picLocks noChangeAspect="1"/>
          </p:cNvPicPr>
          <p:nvPr/>
        </p:nvPicPr>
        <p:blipFill>
          <a:blip r:embed="rId3"/>
          <a:stretch>
            <a:fillRect/>
          </a:stretch>
        </p:blipFill>
        <p:spPr>
          <a:xfrm>
            <a:off x="822960" y="4850887"/>
            <a:ext cx="1961928" cy="1367840"/>
          </a:xfrm>
          <a:prstGeom prst="rect">
            <a:avLst/>
          </a:prstGeom>
        </p:spPr>
      </p:pic>
      <p:pic>
        <p:nvPicPr>
          <p:cNvPr id="15" name="图片 14"/>
          <p:cNvPicPr>
            <a:picLocks noChangeAspect="1"/>
          </p:cNvPicPr>
          <p:nvPr/>
        </p:nvPicPr>
        <p:blipFill>
          <a:blip r:embed="rId4"/>
          <a:stretch>
            <a:fillRect/>
          </a:stretch>
        </p:blipFill>
        <p:spPr>
          <a:xfrm>
            <a:off x="3406273" y="4834539"/>
            <a:ext cx="1815603" cy="1457751"/>
          </a:xfrm>
          <a:prstGeom prst="rect">
            <a:avLst/>
          </a:prstGeom>
        </p:spPr>
      </p:pic>
      <p:sp>
        <p:nvSpPr>
          <p:cNvPr id="18" name="右箭头 17"/>
          <p:cNvSpPr/>
          <p:nvPr/>
        </p:nvSpPr>
        <p:spPr>
          <a:xfrm>
            <a:off x="2919663" y="5508614"/>
            <a:ext cx="310148"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内容占位符 2"/>
          <p:cNvSpPr txBox="1"/>
          <p:nvPr/>
        </p:nvSpPr>
        <p:spPr>
          <a:xfrm>
            <a:off x="2741909" y="5577527"/>
            <a:ext cx="1233912" cy="938594"/>
          </a:xfrm>
          <a:prstGeom prst="rect">
            <a:avLst/>
          </a:prstGeom>
        </p:spPr>
        <p:txBody>
          <a:bodyPr vert="horz" lIns="0" tIns="45720" rIns="0" bIns="45720" rtlCol="0">
            <a:normAutofit/>
          </a:bodyPr>
          <a:lstStyle>
            <a:lvl1pPr marL="342900" indent="-342900" algn="l" defTabSz="914400" rtl="0" eaLnBrk="1" latinLnBrk="0" hangingPunct="1">
              <a:lnSpc>
                <a:spcPct val="110000"/>
              </a:lnSpc>
              <a:spcBef>
                <a:spcPts val="1200"/>
              </a:spcBef>
              <a:spcAft>
                <a:spcPts val="200"/>
              </a:spcAft>
              <a:buClr>
                <a:schemeClr val="accent1"/>
              </a:buClr>
              <a:buSzPct val="100000"/>
              <a:buFont typeface="Arial" panose="020B0604020202090204" pitchFamily="34" charset="0"/>
              <a:buChar char="•"/>
              <a:defRPr sz="2800" kern="1200">
                <a:solidFill>
                  <a:schemeClr val="tx1">
                    <a:lumMod val="75000"/>
                    <a:lumOff val="25000"/>
                  </a:schemeClr>
                </a:solidFill>
                <a:latin typeface="+mn-lt"/>
                <a:ea typeface="+mn-ea"/>
                <a:cs typeface="+mn-cs"/>
              </a:defRPr>
            </a:lvl1pPr>
            <a:lvl2pPr marL="384175" indent="-182880" algn="l" defTabSz="914400" rtl="0" eaLnBrk="1" latinLnBrk="0" hangingPunct="1">
              <a:lnSpc>
                <a:spcPct val="110000"/>
              </a:lnSpc>
              <a:spcBef>
                <a:spcPts val="400"/>
              </a:spcBef>
              <a:spcAft>
                <a:spcPts val="400"/>
              </a:spcAft>
              <a:buClr>
                <a:schemeClr val="accent1"/>
              </a:buClr>
              <a:buFont typeface="Calibri" panose="020F0502020204030204" pitchFamily="34" charset="0"/>
              <a:buChar char="◦"/>
              <a:defRPr sz="2400" kern="1200">
                <a:solidFill>
                  <a:schemeClr val="tx1">
                    <a:lumMod val="75000"/>
                    <a:lumOff val="25000"/>
                  </a:schemeClr>
                </a:solidFill>
                <a:latin typeface="+mn-lt"/>
                <a:ea typeface="+mn-ea"/>
                <a:cs typeface="+mn-cs"/>
              </a:defRPr>
            </a:lvl2pPr>
            <a:lvl3pPr marL="567055" indent="-182880" algn="l" defTabSz="914400" rtl="0" eaLnBrk="1" latinLnBrk="0" hangingPunct="1">
              <a:lnSpc>
                <a:spcPct val="110000"/>
              </a:lnSpc>
              <a:spcBef>
                <a:spcPts val="200"/>
              </a:spcBef>
              <a:spcAft>
                <a:spcPts val="400"/>
              </a:spcAft>
              <a:buClr>
                <a:schemeClr val="accent1"/>
              </a:buClr>
              <a:buFont typeface="Calibri" panose="020F0502020204030204" pitchFamily="34" charset="0"/>
              <a:buChar char="◦"/>
              <a:defRPr sz="2000" kern="1200">
                <a:solidFill>
                  <a:schemeClr val="tx1">
                    <a:lumMod val="75000"/>
                    <a:lumOff val="25000"/>
                  </a:schemeClr>
                </a:solidFill>
                <a:latin typeface="+mn-lt"/>
                <a:ea typeface="+mn-ea"/>
                <a:cs typeface="+mn-cs"/>
              </a:defRPr>
            </a:lvl3pPr>
            <a:lvl4pPr marL="749935" indent="-182880" algn="l" defTabSz="914400" rtl="0" eaLnBrk="1" latinLnBrk="0" hangingPunct="1">
              <a:lnSpc>
                <a:spcPct val="110000"/>
              </a:lnSpc>
              <a:spcBef>
                <a:spcPts val="200"/>
              </a:spcBef>
              <a:spcAft>
                <a:spcPts val="400"/>
              </a:spcAft>
              <a:buClr>
                <a:schemeClr val="accent1"/>
              </a:buClr>
              <a:buFont typeface="Calibri" panose="020F0502020204030204" pitchFamily="34" charset="0"/>
              <a:buChar char="◦"/>
              <a:defRPr sz="2000" kern="1200">
                <a:solidFill>
                  <a:schemeClr val="tx1">
                    <a:lumMod val="75000"/>
                    <a:lumOff val="25000"/>
                  </a:schemeClr>
                </a:solidFill>
                <a:latin typeface="+mn-lt"/>
                <a:ea typeface="+mn-ea"/>
                <a:cs typeface="+mn-cs"/>
              </a:defRPr>
            </a:lvl4pPr>
            <a:lvl5pPr marL="932815" indent="-182880" algn="l" defTabSz="914400" rtl="0" eaLnBrk="1" latinLnBrk="0" hangingPunct="1">
              <a:lnSpc>
                <a:spcPct val="110000"/>
              </a:lnSpc>
              <a:spcBef>
                <a:spcPts val="200"/>
              </a:spcBef>
              <a:spcAft>
                <a:spcPts val="400"/>
              </a:spcAft>
              <a:buClr>
                <a:schemeClr val="accent1"/>
              </a:buClr>
              <a:buFont typeface="Calibri" panose="020F0502020204030204" pitchFamily="34" charset="0"/>
              <a:buChar char="◦"/>
              <a:defRPr sz="1800" kern="1200">
                <a:solidFill>
                  <a:schemeClr val="tx1">
                    <a:lumMod val="75000"/>
                    <a:lumOff val="25000"/>
                  </a:schemeClr>
                </a:solidFill>
                <a:latin typeface="+mn-lt"/>
                <a:ea typeface="+mn-ea"/>
                <a:cs typeface="+mn-cs"/>
              </a:defRPr>
            </a:lvl5pPr>
            <a:lvl6pPr marL="109982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29984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49987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69989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a:lstStyle>
          <a:p>
            <a:pPr marL="201295" lvl="1" indent="0">
              <a:buClr>
                <a:srgbClr val="E48312"/>
              </a:buClr>
              <a:buNone/>
            </a:pPr>
            <a:r>
              <a:rPr lang="zh-CN" altLang="en-US" sz="1000" b="1" dirty="0">
                <a:solidFill>
                  <a:srgbClr val="FF0000"/>
                </a:solidFill>
              </a:rPr>
              <a:t>跳转</a:t>
            </a:r>
            <a:endParaRPr lang="en-US" altLang="zh-CN" sz="1000" b="1" dirty="0">
              <a:solidFill>
                <a:srgbClr val="FF0000"/>
              </a:solidFill>
            </a:endParaRPr>
          </a:p>
          <a:p>
            <a:pPr marL="201295" lvl="1" indent="0">
              <a:buClr>
                <a:srgbClr val="E48312"/>
              </a:buClr>
              <a:buNone/>
            </a:pPr>
            <a:r>
              <a:rPr lang="zh-CN" altLang="en-US" sz="1000" b="1" dirty="0">
                <a:solidFill>
                  <a:srgbClr val="FF0000"/>
                </a:solidFill>
              </a:rPr>
              <a:t>认证</a:t>
            </a:r>
            <a:endParaRPr lang="en-US" altLang="zh-CN" sz="1000" b="1" dirty="0">
              <a:solidFill>
                <a:srgbClr val="FF0000"/>
              </a:solidFill>
            </a:endParaRPr>
          </a:p>
          <a:p>
            <a:pPr marL="201295" lvl="1" indent="0">
              <a:buClr>
                <a:srgbClr val="E48312"/>
              </a:buClr>
              <a:buNone/>
            </a:pPr>
            <a:r>
              <a:rPr lang="zh-CN" altLang="en-US" sz="1000" b="1" dirty="0">
                <a:solidFill>
                  <a:srgbClr val="FF0000"/>
                </a:solidFill>
              </a:rPr>
              <a:t>界面</a:t>
            </a:r>
            <a:endParaRPr lang="zh-CN" altLang="en-US" sz="1800" dirty="0">
              <a:solidFill>
                <a:srgbClr val="FF0000"/>
              </a:solidFill>
            </a:endParaRPr>
          </a:p>
        </p:txBody>
      </p:sp>
      <p:pic>
        <p:nvPicPr>
          <p:cNvPr id="20" name="图片 19"/>
          <p:cNvPicPr>
            <a:picLocks noChangeAspect="1"/>
          </p:cNvPicPr>
          <p:nvPr/>
        </p:nvPicPr>
        <p:blipFill>
          <a:blip r:embed="rId5"/>
          <a:stretch>
            <a:fillRect/>
          </a:stretch>
        </p:blipFill>
        <p:spPr>
          <a:xfrm>
            <a:off x="5676195" y="4818201"/>
            <a:ext cx="2018928" cy="1474090"/>
          </a:xfrm>
          <a:prstGeom prst="rect">
            <a:avLst/>
          </a:prstGeom>
        </p:spPr>
      </p:pic>
      <p:sp>
        <p:nvSpPr>
          <p:cNvPr id="21" name="右箭头 20"/>
          <p:cNvSpPr/>
          <p:nvPr/>
        </p:nvSpPr>
        <p:spPr>
          <a:xfrm>
            <a:off x="5243264" y="5563414"/>
            <a:ext cx="310148"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内容占位符 2"/>
          <p:cNvSpPr txBox="1"/>
          <p:nvPr/>
        </p:nvSpPr>
        <p:spPr>
          <a:xfrm>
            <a:off x="5059239" y="5655064"/>
            <a:ext cx="1233912" cy="938594"/>
          </a:xfrm>
          <a:prstGeom prst="rect">
            <a:avLst/>
          </a:prstGeom>
        </p:spPr>
        <p:txBody>
          <a:bodyPr vert="horz" lIns="0" tIns="45720" rIns="0" bIns="45720" rtlCol="0">
            <a:normAutofit/>
          </a:bodyPr>
          <a:lstStyle>
            <a:lvl1pPr marL="342900" indent="-342900" algn="l" defTabSz="914400" rtl="0" eaLnBrk="1" latinLnBrk="0" hangingPunct="1">
              <a:lnSpc>
                <a:spcPct val="110000"/>
              </a:lnSpc>
              <a:spcBef>
                <a:spcPts val="1200"/>
              </a:spcBef>
              <a:spcAft>
                <a:spcPts val="200"/>
              </a:spcAft>
              <a:buClr>
                <a:schemeClr val="accent1"/>
              </a:buClr>
              <a:buSzPct val="100000"/>
              <a:buFont typeface="Arial" panose="020B0604020202090204" pitchFamily="34" charset="0"/>
              <a:buChar char="•"/>
              <a:defRPr sz="2800" kern="1200">
                <a:solidFill>
                  <a:schemeClr val="tx1">
                    <a:lumMod val="75000"/>
                    <a:lumOff val="25000"/>
                  </a:schemeClr>
                </a:solidFill>
                <a:latin typeface="+mn-lt"/>
                <a:ea typeface="+mn-ea"/>
                <a:cs typeface="+mn-cs"/>
              </a:defRPr>
            </a:lvl1pPr>
            <a:lvl2pPr marL="384175" indent="-182880" algn="l" defTabSz="914400" rtl="0" eaLnBrk="1" latinLnBrk="0" hangingPunct="1">
              <a:lnSpc>
                <a:spcPct val="110000"/>
              </a:lnSpc>
              <a:spcBef>
                <a:spcPts val="400"/>
              </a:spcBef>
              <a:spcAft>
                <a:spcPts val="400"/>
              </a:spcAft>
              <a:buClr>
                <a:schemeClr val="accent1"/>
              </a:buClr>
              <a:buFont typeface="Calibri" panose="020F0502020204030204" pitchFamily="34" charset="0"/>
              <a:buChar char="◦"/>
              <a:defRPr sz="2400" kern="1200">
                <a:solidFill>
                  <a:schemeClr val="tx1">
                    <a:lumMod val="75000"/>
                    <a:lumOff val="25000"/>
                  </a:schemeClr>
                </a:solidFill>
                <a:latin typeface="+mn-lt"/>
                <a:ea typeface="+mn-ea"/>
                <a:cs typeface="+mn-cs"/>
              </a:defRPr>
            </a:lvl2pPr>
            <a:lvl3pPr marL="567055" indent="-182880" algn="l" defTabSz="914400" rtl="0" eaLnBrk="1" latinLnBrk="0" hangingPunct="1">
              <a:lnSpc>
                <a:spcPct val="110000"/>
              </a:lnSpc>
              <a:spcBef>
                <a:spcPts val="200"/>
              </a:spcBef>
              <a:spcAft>
                <a:spcPts val="400"/>
              </a:spcAft>
              <a:buClr>
                <a:schemeClr val="accent1"/>
              </a:buClr>
              <a:buFont typeface="Calibri" panose="020F0502020204030204" pitchFamily="34" charset="0"/>
              <a:buChar char="◦"/>
              <a:defRPr sz="2000" kern="1200">
                <a:solidFill>
                  <a:schemeClr val="tx1">
                    <a:lumMod val="75000"/>
                    <a:lumOff val="25000"/>
                  </a:schemeClr>
                </a:solidFill>
                <a:latin typeface="+mn-lt"/>
                <a:ea typeface="+mn-ea"/>
                <a:cs typeface="+mn-cs"/>
              </a:defRPr>
            </a:lvl3pPr>
            <a:lvl4pPr marL="749935" indent="-182880" algn="l" defTabSz="914400" rtl="0" eaLnBrk="1" latinLnBrk="0" hangingPunct="1">
              <a:lnSpc>
                <a:spcPct val="110000"/>
              </a:lnSpc>
              <a:spcBef>
                <a:spcPts val="200"/>
              </a:spcBef>
              <a:spcAft>
                <a:spcPts val="400"/>
              </a:spcAft>
              <a:buClr>
                <a:schemeClr val="accent1"/>
              </a:buClr>
              <a:buFont typeface="Calibri" panose="020F0502020204030204" pitchFamily="34" charset="0"/>
              <a:buChar char="◦"/>
              <a:defRPr sz="2000" kern="1200">
                <a:solidFill>
                  <a:schemeClr val="tx1">
                    <a:lumMod val="75000"/>
                    <a:lumOff val="25000"/>
                  </a:schemeClr>
                </a:solidFill>
                <a:latin typeface="+mn-lt"/>
                <a:ea typeface="+mn-ea"/>
                <a:cs typeface="+mn-cs"/>
              </a:defRPr>
            </a:lvl4pPr>
            <a:lvl5pPr marL="932815" indent="-182880" algn="l" defTabSz="914400" rtl="0" eaLnBrk="1" latinLnBrk="0" hangingPunct="1">
              <a:lnSpc>
                <a:spcPct val="110000"/>
              </a:lnSpc>
              <a:spcBef>
                <a:spcPts val="200"/>
              </a:spcBef>
              <a:spcAft>
                <a:spcPts val="400"/>
              </a:spcAft>
              <a:buClr>
                <a:schemeClr val="accent1"/>
              </a:buClr>
              <a:buFont typeface="Calibri" panose="020F0502020204030204" pitchFamily="34" charset="0"/>
              <a:buChar char="◦"/>
              <a:defRPr sz="1800" kern="1200">
                <a:solidFill>
                  <a:schemeClr val="tx1">
                    <a:lumMod val="75000"/>
                    <a:lumOff val="25000"/>
                  </a:schemeClr>
                </a:solidFill>
                <a:latin typeface="+mn-lt"/>
                <a:ea typeface="+mn-ea"/>
                <a:cs typeface="+mn-cs"/>
              </a:defRPr>
            </a:lvl5pPr>
            <a:lvl6pPr marL="109982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29984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49987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69989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a:lstStyle>
          <a:p>
            <a:pPr marL="201295" lvl="1" indent="0">
              <a:buClr>
                <a:srgbClr val="E48312"/>
              </a:buClr>
              <a:buNone/>
            </a:pPr>
            <a:r>
              <a:rPr lang="zh-CN" altLang="en-US" sz="1000" b="1" dirty="0">
                <a:solidFill>
                  <a:srgbClr val="FF0000"/>
                </a:solidFill>
              </a:rPr>
              <a:t>短信</a:t>
            </a:r>
            <a:endParaRPr lang="en-US" altLang="zh-CN" sz="1000" b="1" dirty="0">
              <a:solidFill>
                <a:srgbClr val="FF0000"/>
              </a:solidFill>
            </a:endParaRPr>
          </a:p>
          <a:p>
            <a:pPr marL="201295" lvl="1" indent="0">
              <a:buClr>
                <a:srgbClr val="E48312"/>
              </a:buClr>
              <a:buNone/>
            </a:pPr>
            <a:r>
              <a:rPr lang="zh-CN" altLang="en-US" sz="1000" b="1" dirty="0">
                <a:solidFill>
                  <a:srgbClr val="FF0000"/>
                </a:solidFill>
              </a:rPr>
              <a:t>认证</a:t>
            </a:r>
            <a:endParaRPr lang="zh-CN" altLang="en-US" sz="1800" dirty="0">
              <a:solidFill>
                <a:srgbClr val="FF0000"/>
              </a:solidFill>
            </a:endParaRPr>
          </a:p>
        </p:txBody>
      </p:sp>
      <p:cxnSp>
        <p:nvCxnSpPr>
          <p:cNvPr id="25" name="直接箭头连接符 24"/>
          <p:cNvCxnSpPr/>
          <p:nvPr/>
        </p:nvCxnSpPr>
        <p:spPr>
          <a:xfrm flipH="1" flipV="1">
            <a:off x="5994636" y="2728210"/>
            <a:ext cx="406164" cy="127416"/>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p:nvPr/>
        </p:nvCxnSpPr>
        <p:spPr>
          <a:xfrm>
            <a:off x="6761201" y="3078298"/>
            <a:ext cx="771356" cy="305031"/>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34" name="内容占位符 2"/>
          <p:cNvSpPr txBox="1"/>
          <p:nvPr/>
        </p:nvSpPr>
        <p:spPr>
          <a:xfrm>
            <a:off x="6428786" y="2383436"/>
            <a:ext cx="332415" cy="1097655"/>
          </a:xfrm>
          <a:prstGeom prst="rect">
            <a:avLst/>
          </a:prstGeom>
        </p:spPr>
        <p:txBody>
          <a:bodyPr vert="horz" lIns="0" tIns="45720" rIns="0" bIns="45720" rtlCol="0">
            <a:normAutofit lnSpcReduction="10000"/>
          </a:bodyPr>
          <a:lstStyle>
            <a:lvl1pPr marL="342900" indent="-342900" algn="l" defTabSz="914400" rtl="0" eaLnBrk="1" latinLnBrk="0" hangingPunct="1">
              <a:lnSpc>
                <a:spcPct val="110000"/>
              </a:lnSpc>
              <a:spcBef>
                <a:spcPts val="1200"/>
              </a:spcBef>
              <a:spcAft>
                <a:spcPts val="200"/>
              </a:spcAft>
              <a:buClr>
                <a:schemeClr val="accent1"/>
              </a:buClr>
              <a:buSzPct val="100000"/>
              <a:buFont typeface="Arial" panose="020B0604020202090204" pitchFamily="34" charset="0"/>
              <a:buChar char="•"/>
              <a:defRPr sz="2800" kern="1200">
                <a:solidFill>
                  <a:schemeClr val="tx1">
                    <a:lumMod val="75000"/>
                    <a:lumOff val="25000"/>
                  </a:schemeClr>
                </a:solidFill>
                <a:latin typeface="+mn-lt"/>
                <a:ea typeface="+mn-ea"/>
                <a:cs typeface="+mn-cs"/>
              </a:defRPr>
            </a:lvl1pPr>
            <a:lvl2pPr marL="384175" indent="-182880" algn="l" defTabSz="914400" rtl="0" eaLnBrk="1" latinLnBrk="0" hangingPunct="1">
              <a:lnSpc>
                <a:spcPct val="110000"/>
              </a:lnSpc>
              <a:spcBef>
                <a:spcPts val="400"/>
              </a:spcBef>
              <a:spcAft>
                <a:spcPts val="400"/>
              </a:spcAft>
              <a:buClr>
                <a:schemeClr val="accent1"/>
              </a:buClr>
              <a:buFont typeface="Calibri" panose="020F0502020204030204" pitchFamily="34" charset="0"/>
              <a:buChar char="◦"/>
              <a:defRPr sz="2400" kern="1200">
                <a:solidFill>
                  <a:schemeClr val="tx1">
                    <a:lumMod val="75000"/>
                    <a:lumOff val="25000"/>
                  </a:schemeClr>
                </a:solidFill>
                <a:latin typeface="+mn-lt"/>
                <a:ea typeface="+mn-ea"/>
                <a:cs typeface="+mn-cs"/>
              </a:defRPr>
            </a:lvl2pPr>
            <a:lvl3pPr marL="567055" indent="-182880" algn="l" defTabSz="914400" rtl="0" eaLnBrk="1" latinLnBrk="0" hangingPunct="1">
              <a:lnSpc>
                <a:spcPct val="110000"/>
              </a:lnSpc>
              <a:spcBef>
                <a:spcPts val="200"/>
              </a:spcBef>
              <a:spcAft>
                <a:spcPts val="400"/>
              </a:spcAft>
              <a:buClr>
                <a:schemeClr val="accent1"/>
              </a:buClr>
              <a:buFont typeface="Calibri" panose="020F0502020204030204" pitchFamily="34" charset="0"/>
              <a:buChar char="◦"/>
              <a:defRPr sz="2000" kern="1200">
                <a:solidFill>
                  <a:schemeClr val="tx1">
                    <a:lumMod val="75000"/>
                    <a:lumOff val="25000"/>
                  </a:schemeClr>
                </a:solidFill>
                <a:latin typeface="+mn-lt"/>
                <a:ea typeface="+mn-ea"/>
                <a:cs typeface="+mn-cs"/>
              </a:defRPr>
            </a:lvl3pPr>
            <a:lvl4pPr marL="749935" indent="-182880" algn="l" defTabSz="914400" rtl="0" eaLnBrk="1" latinLnBrk="0" hangingPunct="1">
              <a:lnSpc>
                <a:spcPct val="110000"/>
              </a:lnSpc>
              <a:spcBef>
                <a:spcPts val="200"/>
              </a:spcBef>
              <a:spcAft>
                <a:spcPts val="400"/>
              </a:spcAft>
              <a:buClr>
                <a:schemeClr val="accent1"/>
              </a:buClr>
              <a:buFont typeface="Calibri" panose="020F0502020204030204" pitchFamily="34" charset="0"/>
              <a:buChar char="◦"/>
              <a:defRPr sz="2000" kern="1200">
                <a:solidFill>
                  <a:schemeClr val="tx1">
                    <a:lumMod val="75000"/>
                    <a:lumOff val="25000"/>
                  </a:schemeClr>
                </a:solidFill>
                <a:latin typeface="+mn-lt"/>
                <a:ea typeface="+mn-ea"/>
                <a:cs typeface="+mn-cs"/>
              </a:defRPr>
            </a:lvl4pPr>
            <a:lvl5pPr marL="932815" indent="-182880" algn="l" defTabSz="914400" rtl="0" eaLnBrk="1" latinLnBrk="0" hangingPunct="1">
              <a:lnSpc>
                <a:spcPct val="110000"/>
              </a:lnSpc>
              <a:spcBef>
                <a:spcPts val="200"/>
              </a:spcBef>
              <a:spcAft>
                <a:spcPts val="400"/>
              </a:spcAft>
              <a:buClr>
                <a:schemeClr val="accent1"/>
              </a:buClr>
              <a:buFont typeface="Calibri" panose="020F0502020204030204" pitchFamily="34" charset="0"/>
              <a:buChar char="◦"/>
              <a:defRPr sz="1800" kern="1200">
                <a:solidFill>
                  <a:schemeClr val="tx1">
                    <a:lumMod val="75000"/>
                    <a:lumOff val="25000"/>
                  </a:schemeClr>
                </a:solidFill>
                <a:latin typeface="+mn-lt"/>
                <a:ea typeface="+mn-ea"/>
                <a:cs typeface="+mn-cs"/>
              </a:defRPr>
            </a:lvl5pPr>
            <a:lvl6pPr marL="109982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29984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49987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69989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a:lstStyle>
          <a:p>
            <a:pPr marL="201295" lvl="1" indent="0">
              <a:buClr>
                <a:srgbClr val="E48312"/>
              </a:buClr>
              <a:buNone/>
            </a:pPr>
            <a:r>
              <a:rPr lang="zh-CN" altLang="en-US" sz="1000" b="1" dirty="0">
                <a:solidFill>
                  <a:srgbClr val="FF0000"/>
                </a:solidFill>
              </a:rPr>
              <a:t>直接连接网络</a:t>
            </a:r>
            <a:endParaRPr lang="en-US" altLang="zh-CN" sz="1000" dirty="0">
              <a:solidFill>
                <a:srgbClr val="FF0000"/>
              </a:solidFill>
            </a:endParaRPr>
          </a:p>
          <a:p>
            <a:endParaRPr lang="zh-CN" altLang="en-US" sz="1800" dirty="0">
              <a:solidFill>
                <a:srgbClr val="FF0000"/>
              </a:solidFill>
            </a:endParaRPr>
          </a:p>
        </p:txBody>
      </p:sp>
      <p:sp>
        <p:nvSpPr>
          <p:cNvPr id="2" name="灯片编号占位符 1"/>
          <p:cNvSpPr>
            <a:spLocks noGrp="1"/>
          </p:cNvSpPr>
          <p:nvPr>
            <p:ph type="sldNum" sz="quarter" idx="12"/>
          </p:nvPr>
        </p:nvSpPr>
        <p:spPr/>
        <p:txBody>
          <a:bodyPr/>
          <a:lstStyle/>
          <a:p>
            <a:fld id="{375D5CAD-4EC6-465D-B358-F619C32EE4EF}" type="slidenum">
              <a:rPr lang="zh-CN" altLang="en-US" smtClean="0"/>
            </a:fld>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480059" y="492720"/>
            <a:ext cx="8229600" cy="1143000"/>
          </a:xfrm>
        </p:spPr>
        <p:txBody>
          <a:bodyPr/>
          <a:lstStyle/>
          <a:p>
            <a:r>
              <a:rPr lang="en-US" altLang="zh-CN" dirty="0"/>
              <a:t>Wi-Fi</a:t>
            </a:r>
            <a:r>
              <a:rPr lang="zh-CN" altLang="en-US" dirty="0"/>
              <a:t>认证方案（总结）</a:t>
            </a:r>
            <a:endParaRPr lang="zh-CN" altLang="en-US" dirty="0"/>
          </a:p>
        </p:txBody>
      </p:sp>
      <p:graphicFrame>
        <p:nvGraphicFramePr>
          <p:cNvPr id="6" name="表格 5"/>
          <p:cNvGraphicFramePr>
            <a:graphicFrameLocks noGrp="1"/>
          </p:cNvGraphicFramePr>
          <p:nvPr/>
        </p:nvGraphicFramePr>
        <p:xfrm>
          <a:off x="530518" y="1888714"/>
          <a:ext cx="8128682" cy="4318078"/>
        </p:xfrm>
        <a:graphic>
          <a:graphicData uri="http://schemas.openxmlformats.org/drawingml/2006/table">
            <a:tbl>
              <a:tblPr firstRow="1" bandRow="1">
                <a:tableStyleId>{5C22544A-7EE6-4342-B048-85BDC9FD1C3A}</a:tableStyleId>
              </a:tblPr>
              <a:tblGrid>
                <a:gridCol w="1803506"/>
                <a:gridCol w="1864689"/>
                <a:gridCol w="1583473"/>
                <a:gridCol w="1405053"/>
                <a:gridCol w="1471961"/>
              </a:tblGrid>
              <a:tr h="322267">
                <a:tc rowSpan="2">
                  <a:txBody>
                    <a:bodyPr/>
                    <a:lstStyle/>
                    <a:p>
                      <a:pPr algn="ctr"/>
                      <a:r>
                        <a:rPr lang="en-US" altLang="zh-CN" dirty="0"/>
                        <a:t>Wi-Fi</a:t>
                      </a:r>
                      <a:r>
                        <a:rPr lang="en-US" altLang="zh-CN" baseline="0" dirty="0"/>
                        <a:t> </a:t>
                      </a:r>
                      <a:r>
                        <a:rPr lang="zh-CN" altLang="en-US" baseline="0" dirty="0"/>
                        <a:t>接入认证方式</a:t>
                      </a:r>
                      <a:endParaRPr lang="zh-CN" altLang="en-US" dirty="0"/>
                    </a:p>
                  </a:txBody>
                  <a:tcPr anchor="ctr"/>
                </a:tc>
                <a:tc rowSpan="2">
                  <a:txBody>
                    <a:bodyPr/>
                    <a:lstStyle/>
                    <a:p>
                      <a:pPr algn="ctr"/>
                      <a:r>
                        <a:rPr lang="zh-CN" altLang="en-US" dirty="0"/>
                        <a:t>对应的标准协议</a:t>
                      </a:r>
                      <a:endParaRPr lang="zh-CN" altLang="en-US" dirty="0"/>
                    </a:p>
                  </a:txBody>
                  <a:tcPr anchor="ctr"/>
                </a:tc>
                <a:tc rowSpan="2">
                  <a:txBody>
                    <a:bodyPr/>
                    <a:lstStyle/>
                    <a:p>
                      <a:pPr algn="ctr"/>
                      <a:r>
                        <a:rPr lang="zh-CN" altLang="en-US" dirty="0"/>
                        <a:t>特点</a:t>
                      </a:r>
                      <a:endParaRPr lang="zh-CN" altLang="en-US" dirty="0"/>
                    </a:p>
                  </a:txBody>
                  <a:tcPr anchor="ctr"/>
                </a:tc>
                <a:tc gridSpan="2">
                  <a:txBody>
                    <a:bodyPr/>
                    <a:lstStyle/>
                    <a:p>
                      <a:pPr algn="ctr"/>
                      <a:r>
                        <a:rPr lang="zh-CN" altLang="en-US" dirty="0"/>
                        <a:t>安全性</a:t>
                      </a:r>
                      <a:endParaRPr lang="zh-CN" altLang="en-US" dirty="0"/>
                    </a:p>
                  </a:txBody>
                  <a:tcPr/>
                </a:tc>
                <a:tc hMerge="1">
                  <a:tcPr/>
                </a:tc>
              </a:tr>
              <a:tr h="403361">
                <a:tc vMerge="1">
                  <a:tcPr/>
                </a:tc>
                <a:tc vMerge="1">
                  <a:tcPr/>
                </a:tc>
                <a:tc vMerge="1">
                  <a:tcPr/>
                </a:tc>
                <a:tc>
                  <a:txBody>
                    <a:bodyPr/>
                    <a:lstStyle/>
                    <a:p>
                      <a:pPr marL="0" indent="0" algn="ctr" defTabSz="914400" rtl="0" eaLnBrk="1" latinLnBrk="0" hangingPunct="1">
                        <a:spcAft>
                          <a:spcPts val="0"/>
                        </a:spcAft>
                      </a:pPr>
                      <a:r>
                        <a:rPr lang="zh-CN" altLang="en-US" sz="1200" b="1" kern="1200" dirty="0">
                          <a:solidFill>
                            <a:schemeClr val="tx1"/>
                          </a:solidFill>
                          <a:latin typeface="+mn-lt"/>
                          <a:ea typeface="+mn-ea"/>
                          <a:cs typeface="+mn-cs"/>
                        </a:rPr>
                        <a:t>授权访问</a:t>
                      </a:r>
                      <a:endParaRPr lang="zh-CN" sz="1200" b="1" kern="1200" dirty="0">
                        <a:solidFill>
                          <a:schemeClr val="tx1"/>
                        </a:solidFill>
                        <a:latin typeface="+mn-lt"/>
                        <a:ea typeface="+mn-ea"/>
                        <a:cs typeface="+mn-cs"/>
                      </a:endParaRPr>
                    </a:p>
                  </a:txBody>
                  <a:tcPr anchor="ctr"/>
                </a:tc>
                <a:tc>
                  <a:txBody>
                    <a:bodyPr/>
                    <a:lstStyle/>
                    <a:p>
                      <a:pPr marL="0" indent="266700" algn="l" defTabSz="914400" rtl="0" eaLnBrk="1" latinLnBrk="0" hangingPunct="1">
                        <a:spcAft>
                          <a:spcPts val="0"/>
                        </a:spcAft>
                      </a:pPr>
                      <a:r>
                        <a:rPr lang="zh-CN" altLang="en-US" sz="1200" b="1" kern="1200" dirty="0">
                          <a:solidFill>
                            <a:schemeClr val="tx1"/>
                          </a:solidFill>
                          <a:latin typeface="+mn-lt"/>
                          <a:ea typeface="+mn-ea"/>
                          <a:cs typeface="+mn-cs"/>
                        </a:rPr>
                        <a:t>无线通信</a:t>
                      </a:r>
                      <a:endParaRPr lang="en-US" altLang="zh-CN" sz="1200" b="1" kern="1200" dirty="0">
                        <a:solidFill>
                          <a:schemeClr val="tx1"/>
                        </a:solidFill>
                        <a:latin typeface="+mn-lt"/>
                        <a:ea typeface="+mn-ea"/>
                        <a:cs typeface="+mn-cs"/>
                      </a:endParaRPr>
                    </a:p>
                    <a:p>
                      <a:pPr marL="0" indent="266700" algn="l" defTabSz="914400" rtl="0" eaLnBrk="1" latinLnBrk="0" hangingPunct="1">
                        <a:spcAft>
                          <a:spcPts val="0"/>
                        </a:spcAft>
                      </a:pPr>
                      <a:r>
                        <a:rPr lang="zh-CN" altLang="en-US" sz="1200" b="1" kern="1200" dirty="0">
                          <a:solidFill>
                            <a:schemeClr val="tx1"/>
                          </a:solidFill>
                          <a:latin typeface="+mn-lt"/>
                          <a:ea typeface="+mn-ea"/>
                          <a:cs typeface="+mn-cs"/>
                        </a:rPr>
                        <a:t>数据加密</a:t>
                      </a:r>
                      <a:endParaRPr lang="zh-CN" sz="1200" b="1" kern="1200" dirty="0">
                        <a:solidFill>
                          <a:schemeClr val="tx1"/>
                        </a:solidFill>
                        <a:latin typeface="+mn-lt"/>
                        <a:ea typeface="+mn-ea"/>
                        <a:cs typeface="+mn-cs"/>
                      </a:endParaRPr>
                    </a:p>
                  </a:txBody>
                  <a:tcPr anchor="ctr"/>
                </a:tc>
              </a:tr>
              <a:tr h="805667">
                <a:tc>
                  <a:txBody>
                    <a:bodyPr/>
                    <a:lstStyle/>
                    <a:p>
                      <a:pPr algn="ctr"/>
                      <a:r>
                        <a:rPr lang="zh-CN" altLang="en-US" dirty="0"/>
                        <a:t>共享口令</a:t>
                      </a:r>
                      <a:endParaRPr lang="zh-CN" altLang="en-US" dirty="0"/>
                    </a:p>
                  </a:txBody>
                  <a:tcPr anchor="ctr"/>
                </a:tc>
                <a:tc>
                  <a:txBody>
                    <a:bodyPr/>
                    <a:lstStyle/>
                    <a:p>
                      <a:pPr algn="ctr"/>
                      <a:r>
                        <a:rPr lang="en-US" altLang="zh-CN" dirty="0"/>
                        <a:t>WPA-PSK</a:t>
                      </a:r>
                      <a:endParaRPr lang="zh-CN" altLang="en-US" dirty="0"/>
                    </a:p>
                  </a:txBody>
                  <a:tcPr anchor="ctr"/>
                </a:tc>
                <a:tc>
                  <a:txBody>
                    <a:bodyPr/>
                    <a:lstStyle/>
                    <a:p>
                      <a:pPr algn="ctr"/>
                      <a:r>
                        <a:rPr lang="zh-CN" altLang="en-US" dirty="0"/>
                        <a:t>需预知</a:t>
                      </a:r>
                      <a:r>
                        <a:rPr lang="en-US" altLang="zh-CN" dirty="0"/>
                        <a:t>passphrase</a:t>
                      </a:r>
                      <a:endParaRPr lang="en-US" altLang="zh-CN" dirty="0"/>
                    </a:p>
                    <a:p>
                      <a:pPr algn="ctr"/>
                      <a:r>
                        <a:rPr lang="zh-CN" altLang="en-US" dirty="0"/>
                        <a:t>（即</a:t>
                      </a:r>
                      <a:r>
                        <a:rPr lang="en-US" altLang="zh-CN" dirty="0"/>
                        <a:t>password</a:t>
                      </a:r>
                      <a:r>
                        <a:rPr lang="zh-CN" altLang="en-US" dirty="0"/>
                        <a:t>）</a:t>
                      </a:r>
                      <a:endParaRPr lang="zh-CN" altLang="en-US" dirty="0"/>
                    </a:p>
                  </a:txBody>
                  <a:tcPr anchor="ctr"/>
                </a:tc>
                <a:tc>
                  <a:txBody>
                    <a:bodyPr/>
                    <a:lstStyle/>
                    <a:p>
                      <a:pPr marL="0" indent="0" algn="ctr">
                        <a:spcAft>
                          <a:spcPts val="0"/>
                        </a:spcAft>
                      </a:pPr>
                      <a:r>
                        <a:rPr lang="zh-CN" altLang="en-US" sz="1600" kern="100" dirty="0">
                          <a:effectLst/>
                          <a:latin typeface="等线" panose="02010600030101010101" pitchFamily="2" charset="-122"/>
                          <a:ea typeface="等线" panose="02010600030101010101" pitchFamily="2" charset="-122"/>
                          <a:cs typeface="Times New Roman" panose="02020603050405020304" pitchFamily="18" charset="0"/>
                        </a:rPr>
                        <a:t>支持</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anchor="ctr"/>
                </a:tc>
                <a:tc>
                  <a:txBody>
                    <a:bodyPr/>
                    <a:lstStyle/>
                    <a:p>
                      <a:pPr algn="ctr"/>
                      <a:r>
                        <a:rPr lang="zh-CN" altLang="en-US" dirty="0"/>
                        <a:t>有</a:t>
                      </a:r>
                      <a:endParaRPr lang="zh-CN" altLang="en-US" dirty="0"/>
                    </a:p>
                  </a:txBody>
                  <a:tcPr anchor="ctr"/>
                </a:tc>
              </a:tr>
              <a:tr h="1047367">
                <a:tc>
                  <a:txBody>
                    <a:bodyPr/>
                    <a:lstStyle/>
                    <a:p>
                      <a:pPr algn="ctr"/>
                      <a:r>
                        <a:rPr lang="zh-CN" altLang="en-US" dirty="0"/>
                        <a:t>基于账号的身份鉴别</a:t>
                      </a:r>
                      <a:endParaRPr lang="zh-CN" altLang="en-US" dirty="0"/>
                    </a:p>
                  </a:txBody>
                  <a:tcPr anchor="ctr"/>
                </a:tc>
                <a:tc>
                  <a:txBody>
                    <a:bodyPr/>
                    <a:lstStyle/>
                    <a:p>
                      <a:pPr algn="ctr"/>
                      <a:r>
                        <a:rPr lang="en-US" altLang="zh-CN" dirty="0"/>
                        <a:t>WPA-802.1X</a:t>
                      </a:r>
                      <a:endParaRPr lang="zh-CN" altLang="en-US"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1800" kern="100" dirty="0">
                          <a:effectLst/>
                        </a:rPr>
                        <a:t>需</a:t>
                      </a:r>
                      <a:r>
                        <a:rPr lang="en-US" altLang="zh-CN" sz="1800" kern="100" dirty="0">
                          <a:effectLst/>
                        </a:rPr>
                        <a:t>Radius authentication  server</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zh-CN" altLang="en-US" dirty="0"/>
                    </a:p>
                  </a:txBody>
                  <a:tcPr anchor="ctr"/>
                </a:tc>
                <a:tc>
                  <a:txBody>
                    <a:bodyPr/>
                    <a:lstStyle/>
                    <a:p>
                      <a:pPr marL="0" indent="0" algn="ctr">
                        <a:spcAft>
                          <a:spcPts val="0"/>
                        </a:spcAft>
                      </a:pPr>
                      <a:r>
                        <a:rPr lang="zh-CN" altLang="en-US" sz="1600" kern="100" dirty="0">
                          <a:solidFill>
                            <a:schemeClr val="dk1"/>
                          </a:solidFill>
                          <a:effectLst/>
                          <a:latin typeface="等线" panose="02010600030101010101" pitchFamily="2" charset="-122"/>
                          <a:ea typeface="等线" panose="02010600030101010101" pitchFamily="2" charset="-122"/>
                          <a:cs typeface="Times New Roman" panose="02020603050405020304" pitchFamily="18" charset="0"/>
                        </a:rPr>
                        <a:t>支持</a:t>
                      </a:r>
                      <a:endParaRPr lang="zh-CN" sz="1600" kern="100" dirty="0">
                        <a:solidFill>
                          <a:schemeClr val="dk1"/>
                        </a:solidFill>
                        <a:effectLst/>
                        <a:latin typeface="等线" panose="02010600030101010101" pitchFamily="2" charset="-122"/>
                        <a:ea typeface="等线" panose="02010600030101010101" pitchFamily="2" charset="-122"/>
                        <a:cs typeface="Times New Roman" panose="02020603050405020304" pitchFamily="18" charset="0"/>
                      </a:endParaRPr>
                    </a:p>
                  </a:txBody>
                  <a:tcPr anchor="ctr"/>
                </a:tc>
                <a:tc>
                  <a:txBody>
                    <a:bodyPr/>
                    <a:lstStyle/>
                    <a:p>
                      <a:pPr algn="ctr"/>
                      <a:r>
                        <a:rPr lang="zh-CN" altLang="en-US" dirty="0"/>
                        <a:t>有</a:t>
                      </a:r>
                      <a:endParaRPr lang="zh-CN" altLang="en-US" dirty="0"/>
                    </a:p>
                  </a:txBody>
                  <a:tcPr anchor="ctr"/>
                </a:tc>
              </a:tr>
              <a:tr h="510580">
                <a:tc rowSpan="2">
                  <a:txBody>
                    <a:bodyPr/>
                    <a:lstStyle/>
                    <a:p>
                      <a:pPr algn="ctr"/>
                      <a:r>
                        <a:rPr lang="zh-CN" altLang="en-US" dirty="0"/>
                        <a:t>专用客户端或网页鉴别</a:t>
                      </a:r>
                      <a:endParaRPr lang="zh-CN" altLang="en-US" dirty="0"/>
                    </a:p>
                  </a:txBody>
                  <a:tcPr anchor="ctr"/>
                </a:tc>
                <a:tc>
                  <a:txBody>
                    <a:bodyPr/>
                    <a:lstStyle/>
                    <a:p>
                      <a:pPr algn="ctr"/>
                      <a:r>
                        <a:rPr lang="en-US" altLang="zh-CN" dirty="0"/>
                        <a:t>-</a:t>
                      </a:r>
                      <a:endParaRPr lang="zh-CN" altLang="en-US" dirty="0"/>
                    </a:p>
                  </a:txBody>
                  <a:tcPr anchor="ctr"/>
                </a:tc>
                <a:tc>
                  <a:txBody>
                    <a:bodyPr/>
                    <a:lstStyle/>
                    <a:p>
                      <a:pPr algn="ctr"/>
                      <a:r>
                        <a:rPr lang="en-US" altLang="zh-CN" dirty="0"/>
                        <a:t>Open System</a:t>
                      </a:r>
                      <a:endParaRPr lang="zh-CN" altLang="en-US" dirty="0"/>
                    </a:p>
                  </a:txBody>
                  <a:tcPr anchor="ctr"/>
                </a:tc>
                <a:tc>
                  <a:txBody>
                    <a:bodyPr/>
                    <a:lstStyle/>
                    <a:p>
                      <a:pPr marL="0" indent="0" algn="ctr">
                        <a:spcAft>
                          <a:spcPts val="0"/>
                        </a:spcAft>
                      </a:pPr>
                      <a:r>
                        <a:rPr lang="zh-CN" altLang="en-US" sz="1600" kern="100" dirty="0">
                          <a:solidFill>
                            <a:schemeClr val="dk1"/>
                          </a:solidFill>
                          <a:effectLst/>
                          <a:latin typeface="等线" panose="02010600030101010101" pitchFamily="2" charset="-122"/>
                          <a:ea typeface="等线" panose="02010600030101010101" pitchFamily="2" charset="-122"/>
                          <a:cs typeface="Times New Roman" panose="02020603050405020304" pitchFamily="18" charset="0"/>
                        </a:rPr>
                        <a:t>无</a:t>
                      </a:r>
                      <a:endParaRPr lang="zh-CN" sz="1600" kern="100" dirty="0">
                        <a:solidFill>
                          <a:schemeClr val="dk1"/>
                        </a:solidFill>
                        <a:effectLst/>
                        <a:latin typeface="等线" panose="02010600030101010101" pitchFamily="2" charset="-122"/>
                        <a:ea typeface="等线" panose="02010600030101010101" pitchFamily="2" charset="-122"/>
                        <a:cs typeface="Times New Roman" panose="02020603050405020304" pitchFamily="18" charset="0"/>
                      </a:endParaRPr>
                    </a:p>
                  </a:txBody>
                  <a:tcPr anchor="ctr"/>
                </a:tc>
                <a:tc rowSpan="2">
                  <a:txBody>
                    <a:bodyPr/>
                    <a:lstStyle/>
                    <a:p>
                      <a:pPr algn="ctr"/>
                      <a:r>
                        <a:rPr lang="zh-CN" altLang="en-US" dirty="0"/>
                        <a:t>无</a:t>
                      </a:r>
                      <a:endParaRPr lang="zh-CN" altLang="en-US" dirty="0"/>
                    </a:p>
                  </a:txBody>
                  <a:tcPr anchor="ctr"/>
                </a:tc>
              </a:tr>
              <a:tr h="881418">
                <a:tc vMerge="1">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dirty="0"/>
                        <a:t>-</a:t>
                      </a:r>
                      <a:endParaRPr lang="zh-CN" altLang="en-US"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zh-CN" sz="1800" kern="100" dirty="0">
                          <a:effectLst/>
                        </a:rPr>
                        <a:t>微信、短信</a:t>
                      </a:r>
                      <a:r>
                        <a:rPr lang="zh-CN" altLang="en-US" sz="1800" kern="100" dirty="0">
                          <a:effectLst/>
                        </a:rPr>
                        <a:t>等</a:t>
                      </a:r>
                      <a:r>
                        <a:rPr lang="zh-CN" altLang="zh-CN" sz="1800" kern="100" dirty="0">
                          <a:effectLst/>
                        </a:rPr>
                        <a:t>注册</a:t>
                      </a:r>
                      <a:endParaRPr lang="zh-CN" altLang="en-US"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1600" kern="100" dirty="0">
                          <a:solidFill>
                            <a:schemeClr val="dk1"/>
                          </a:solidFill>
                          <a:effectLst/>
                          <a:latin typeface="等线" panose="02010600030101010101" pitchFamily="2" charset="-122"/>
                          <a:ea typeface="等线" panose="02010600030101010101" pitchFamily="2" charset="-122"/>
                          <a:cs typeface="Times New Roman" panose="02020603050405020304" pitchFamily="18" charset="0"/>
                        </a:rPr>
                        <a:t>支持</a:t>
                      </a:r>
                      <a:endParaRPr lang="zh-CN" sz="1600" kern="100" dirty="0">
                        <a:solidFill>
                          <a:schemeClr val="dk1"/>
                        </a:solidFill>
                        <a:effectLst/>
                        <a:latin typeface="等线" panose="02010600030101010101" pitchFamily="2" charset="-122"/>
                        <a:ea typeface="等线" panose="02010600030101010101" pitchFamily="2" charset="-122"/>
                        <a:cs typeface="Times New Roman" panose="02020603050405020304" pitchFamily="18" charset="0"/>
                      </a:endParaRPr>
                    </a:p>
                  </a:txBody>
                  <a:tcPr anchor="ctr"/>
                </a:tc>
                <a:tc vMerge="1">
                  <a:tcPr/>
                </a:tc>
              </a:tr>
            </a:tbl>
          </a:graphicData>
        </a:graphic>
      </p:graphicFrame>
      <p:sp>
        <p:nvSpPr>
          <p:cNvPr id="2" name="灯片编号占位符 1"/>
          <p:cNvSpPr>
            <a:spLocks noGrp="1"/>
          </p:cNvSpPr>
          <p:nvPr>
            <p:ph type="sldNum" sz="quarter" idx="12"/>
          </p:nvPr>
        </p:nvSpPr>
        <p:spPr/>
        <p:txBody>
          <a:bodyPr/>
          <a:lstStyle/>
          <a:p>
            <a:fld id="{375D5CAD-4EC6-465D-B358-F619C32EE4EF}" type="slidenum">
              <a:rPr lang="zh-CN" altLang="en-US" smtClean="0"/>
            </a:fld>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Wi-Fi</a:t>
            </a:r>
            <a:r>
              <a:rPr lang="zh-CN" altLang="en-US" dirty="0"/>
              <a:t>安全标准</a:t>
            </a:r>
            <a:endParaRPr lang="zh-CN" altLang="en-US" dirty="0"/>
          </a:p>
        </p:txBody>
      </p:sp>
      <p:sp>
        <p:nvSpPr>
          <p:cNvPr id="3" name="内容占位符 2"/>
          <p:cNvSpPr>
            <a:spLocks noGrp="1"/>
          </p:cNvSpPr>
          <p:nvPr>
            <p:ph idx="1"/>
          </p:nvPr>
        </p:nvSpPr>
        <p:spPr>
          <a:xfrm>
            <a:off x="822960" y="1878033"/>
            <a:ext cx="8381001" cy="3535554"/>
          </a:xfrm>
        </p:spPr>
        <p:txBody>
          <a:bodyPr>
            <a:normAutofit/>
          </a:bodyPr>
          <a:lstStyle/>
          <a:p>
            <a:pPr marL="91440" lvl="2" indent="-91440">
              <a:spcBef>
                <a:spcPts val="300"/>
              </a:spcBef>
              <a:spcAft>
                <a:spcPts val="300"/>
              </a:spcAft>
              <a:buSzPct val="60000"/>
              <a:buFont typeface="Wingdings" panose="05000000000000000000" pitchFamily="2" charset="2"/>
              <a:buChar char="l"/>
              <a:defRPr/>
            </a:pPr>
            <a:r>
              <a:rPr lang="en-US" altLang="zh-CN" dirty="0">
                <a:latin typeface="Calibri" panose="020F0502020204030204" pitchFamily="34" charset="0"/>
                <a:ea typeface="宋体" pitchFamily="2" charset="-122"/>
              </a:rPr>
              <a:t>Wi-Fi</a:t>
            </a:r>
            <a:r>
              <a:rPr lang="zh-CN" altLang="en-US" dirty="0">
                <a:latin typeface="Calibri" panose="020F0502020204030204" pitchFamily="34" charset="0"/>
                <a:ea typeface="宋体" pitchFamily="2" charset="-122"/>
              </a:rPr>
              <a:t>联盟先后推出了安全协议</a:t>
            </a:r>
            <a:endParaRPr lang="en-US" altLang="zh-CN" dirty="0">
              <a:latin typeface="Calibri" panose="020F0502020204030204" pitchFamily="34" charset="0"/>
              <a:ea typeface="宋体" pitchFamily="2" charset="-122"/>
            </a:endParaRPr>
          </a:p>
          <a:p>
            <a:pPr marL="274320" lvl="3" indent="-91440">
              <a:spcBef>
                <a:spcPts val="300"/>
              </a:spcBef>
              <a:spcAft>
                <a:spcPts val="300"/>
              </a:spcAft>
              <a:buSzPct val="60000"/>
              <a:buFont typeface="Wingdings" panose="05000000000000000000" pitchFamily="2" charset="2"/>
              <a:buChar char="l"/>
              <a:defRPr/>
            </a:pPr>
            <a:r>
              <a:rPr lang="en-US" altLang="zh-CN" sz="1800" dirty="0">
                <a:latin typeface="Calibri" panose="020F0502020204030204" pitchFamily="34" charset="0"/>
                <a:ea typeface="宋体" pitchFamily="2" charset="-122"/>
              </a:rPr>
              <a:t>WEP</a:t>
            </a:r>
            <a:r>
              <a:rPr lang="zh-CN" altLang="en-US" sz="1800" dirty="0">
                <a:latin typeface="Calibri" panose="020F0502020204030204" pitchFamily="34" charset="0"/>
                <a:ea typeface="宋体" pitchFamily="2" charset="-122"/>
              </a:rPr>
              <a:t>、</a:t>
            </a:r>
            <a:r>
              <a:rPr lang="en-US" altLang="zh-CN" sz="1800" dirty="0">
                <a:latin typeface="Calibri" panose="020F0502020204030204" pitchFamily="34" charset="0"/>
                <a:ea typeface="宋体" pitchFamily="2" charset="-122"/>
              </a:rPr>
              <a:t>WPA</a:t>
            </a:r>
            <a:r>
              <a:rPr lang="zh-CN" altLang="en-US" sz="1800" dirty="0">
                <a:latin typeface="Calibri" panose="020F0502020204030204" pitchFamily="34" charset="0"/>
                <a:ea typeface="宋体" pitchFamily="2" charset="-122"/>
              </a:rPr>
              <a:t>、</a:t>
            </a:r>
            <a:r>
              <a:rPr lang="en-US" altLang="zh-CN" sz="1800" dirty="0">
                <a:latin typeface="Calibri" panose="020F0502020204030204" pitchFamily="34" charset="0"/>
                <a:ea typeface="宋体" pitchFamily="2" charset="-122"/>
              </a:rPr>
              <a:t>WPA2</a:t>
            </a:r>
            <a:r>
              <a:rPr lang="zh-CN" altLang="en-US" sz="1800" dirty="0">
                <a:latin typeface="Calibri" panose="020F0502020204030204" pitchFamily="34" charset="0"/>
                <a:ea typeface="宋体" pitchFamily="2" charset="-122"/>
              </a:rPr>
              <a:t>、</a:t>
            </a:r>
            <a:r>
              <a:rPr lang="en-US" altLang="zh-CN" sz="1800" dirty="0">
                <a:latin typeface="Calibri" panose="020F0502020204030204" pitchFamily="34" charset="0"/>
                <a:ea typeface="宋体" pitchFamily="2" charset="-122"/>
              </a:rPr>
              <a:t>WPA3</a:t>
            </a:r>
            <a:endParaRPr lang="en-US" altLang="zh-CN" sz="1800" dirty="0">
              <a:latin typeface="Calibri" panose="020F0502020204030204" pitchFamily="34" charset="0"/>
              <a:ea typeface="宋体" pitchFamily="2" charset="-122"/>
            </a:endParaRPr>
          </a:p>
          <a:p>
            <a:pPr marL="274320" lvl="3" indent="-91440">
              <a:spcBef>
                <a:spcPts val="300"/>
              </a:spcBef>
              <a:spcAft>
                <a:spcPts val="300"/>
              </a:spcAft>
              <a:buSzPct val="60000"/>
              <a:buFont typeface="Wingdings" panose="05000000000000000000" pitchFamily="2" charset="2"/>
              <a:buChar char="l"/>
              <a:defRPr/>
            </a:pPr>
            <a:r>
              <a:rPr lang="en-US" altLang="zh-CN" sz="1800" dirty="0">
                <a:latin typeface="Calibri" panose="020F0502020204030204" pitchFamily="34" charset="0"/>
                <a:ea typeface="宋体" pitchFamily="2" charset="-122"/>
              </a:rPr>
              <a:t>WEP</a:t>
            </a:r>
            <a:r>
              <a:rPr lang="zh-CN" altLang="en-US" sz="1800" dirty="0">
                <a:latin typeface="Calibri" panose="020F0502020204030204" pitchFamily="34" charset="0"/>
                <a:ea typeface="宋体" pitchFamily="2" charset="-122"/>
              </a:rPr>
              <a:t>、</a:t>
            </a:r>
            <a:r>
              <a:rPr lang="en-US" altLang="zh-CN" sz="1800" dirty="0">
                <a:latin typeface="Calibri" panose="020F0502020204030204" pitchFamily="34" charset="0"/>
                <a:ea typeface="宋体" pitchFamily="2" charset="-122"/>
              </a:rPr>
              <a:t>WPA</a:t>
            </a:r>
            <a:r>
              <a:rPr lang="zh-CN" altLang="en-US" sz="1800" dirty="0">
                <a:latin typeface="Calibri" panose="020F0502020204030204" pitchFamily="34" charset="0"/>
                <a:ea typeface="宋体" pitchFamily="2" charset="-122"/>
              </a:rPr>
              <a:t>不再使用</a:t>
            </a:r>
            <a:endParaRPr lang="en-US" altLang="zh-CN" sz="1800" dirty="0">
              <a:latin typeface="Calibri" panose="020F0502020204030204" pitchFamily="34" charset="0"/>
              <a:ea typeface="宋体" pitchFamily="2" charset="-122"/>
            </a:endParaRPr>
          </a:p>
          <a:p>
            <a:pPr marL="91440" lvl="2" indent="-91440">
              <a:spcBef>
                <a:spcPts val="300"/>
              </a:spcBef>
              <a:spcAft>
                <a:spcPts val="300"/>
              </a:spcAft>
              <a:buSzPct val="60000"/>
              <a:buFont typeface="Wingdings" panose="05000000000000000000" pitchFamily="2" charset="2"/>
              <a:buChar char="l"/>
              <a:defRPr/>
            </a:pPr>
            <a:r>
              <a:rPr lang="zh-CN" altLang="en-US" dirty="0">
                <a:latin typeface="Calibri" panose="020F0502020204030204" pitchFamily="34" charset="0"/>
                <a:ea typeface="宋体" pitchFamily="2" charset="-122"/>
              </a:rPr>
              <a:t>身份鉴别及数据安全</a:t>
            </a:r>
            <a:endParaRPr lang="en-US" altLang="zh-CN" dirty="0">
              <a:latin typeface="Calibri" panose="020F0502020204030204" pitchFamily="34" charset="0"/>
              <a:ea typeface="宋体" pitchFamily="2" charset="-122"/>
            </a:endParaRPr>
          </a:p>
          <a:p>
            <a:pPr marL="274320" lvl="3" indent="-91440">
              <a:spcBef>
                <a:spcPts val="300"/>
              </a:spcBef>
              <a:spcAft>
                <a:spcPts val="300"/>
              </a:spcAft>
              <a:buSzPct val="60000"/>
              <a:buFont typeface="Wingdings" panose="05000000000000000000" pitchFamily="2" charset="2"/>
              <a:buChar char="l"/>
              <a:defRPr/>
            </a:pPr>
            <a:r>
              <a:rPr lang="en-US" altLang="zh-CN" sz="1800" dirty="0">
                <a:latin typeface="Calibri" panose="020F0502020204030204" pitchFamily="34" charset="0"/>
                <a:ea typeface="宋体" pitchFamily="2" charset="-122"/>
              </a:rPr>
              <a:t>WEP</a:t>
            </a:r>
            <a:r>
              <a:rPr lang="zh-CN" altLang="en-US" sz="1800" dirty="0">
                <a:latin typeface="Calibri" panose="020F0502020204030204" pitchFamily="34" charset="0"/>
                <a:ea typeface="宋体" pitchFamily="2" charset="-122"/>
              </a:rPr>
              <a:t>：基于共享秘密，</a:t>
            </a:r>
            <a:r>
              <a:rPr lang="en-US" altLang="zh-CN" sz="1800" dirty="0">
                <a:latin typeface="Calibri" panose="020F0502020204030204" pitchFamily="34" charset="0"/>
                <a:ea typeface="宋体" pitchFamily="2" charset="-122"/>
              </a:rPr>
              <a:t>RC4+CRC</a:t>
            </a:r>
            <a:endParaRPr lang="en-US" altLang="zh-CN" sz="1800" dirty="0">
              <a:latin typeface="Calibri" panose="020F0502020204030204" pitchFamily="34" charset="0"/>
              <a:ea typeface="宋体" pitchFamily="2" charset="-122"/>
            </a:endParaRPr>
          </a:p>
          <a:p>
            <a:pPr marL="274320" lvl="3" indent="-91440">
              <a:spcBef>
                <a:spcPts val="300"/>
              </a:spcBef>
              <a:spcAft>
                <a:spcPts val="300"/>
              </a:spcAft>
              <a:buSzPct val="60000"/>
              <a:buFont typeface="Wingdings" panose="05000000000000000000" pitchFamily="2" charset="2"/>
              <a:buChar char="l"/>
              <a:defRPr/>
            </a:pPr>
            <a:r>
              <a:rPr lang="en-US" altLang="zh-CN" sz="1800" dirty="0">
                <a:latin typeface="Calibri" panose="020F0502020204030204" pitchFamily="34" charset="0"/>
                <a:ea typeface="宋体" pitchFamily="2" charset="-122"/>
              </a:rPr>
              <a:t>WPA</a:t>
            </a:r>
            <a:r>
              <a:rPr lang="zh-CN" altLang="en-US" sz="1800" dirty="0">
                <a:latin typeface="Calibri" panose="020F0502020204030204" pitchFamily="34" charset="0"/>
                <a:ea typeface="宋体" pitchFamily="2" charset="-122"/>
              </a:rPr>
              <a:t>：握手产生共享秘密，</a:t>
            </a:r>
            <a:r>
              <a:rPr lang="en-US" altLang="zh-CN" sz="1800" dirty="0">
                <a:latin typeface="Calibri" panose="020F0502020204030204" pitchFamily="34" charset="0"/>
              </a:rPr>
              <a:t> TKIP+MIC</a:t>
            </a:r>
            <a:endParaRPr lang="en-US" altLang="zh-CN" sz="1800" dirty="0">
              <a:latin typeface="Calibri" panose="020F0502020204030204" pitchFamily="34" charset="0"/>
            </a:endParaRPr>
          </a:p>
          <a:p>
            <a:pPr marL="274320" lvl="3" indent="-91440">
              <a:spcBef>
                <a:spcPts val="300"/>
              </a:spcBef>
              <a:spcAft>
                <a:spcPts val="300"/>
              </a:spcAft>
              <a:buSzPct val="60000"/>
              <a:buFont typeface="Wingdings" panose="05000000000000000000" pitchFamily="2" charset="2"/>
              <a:buChar char="l"/>
              <a:defRPr/>
            </a:pPr>
            <a:r>
              <a:rPr lang="en-US" altLang="zh-CN" sz="1800" dirty="0">
                <a:latin typeface="Calibri" panose="020F0502020204030204" pitchFamily="34" charset="0"/>
                <a:ea typeface="宋体" pitchFamily="2" charset="-122"/>
              </a:rPr>
              <a:t>WPA2</a:t>
            </a:r>
            <a:r>
              <a:rPr lang="zh-CN" altLang="en-US" sz="1800" dirty="0">
                <a:latin typeface="Calibri" panose="020F0502020204030204" pitchFamily="34" charset="0"/>
                <a:ea typeface="宋体" pitchFamily="2" charset="-122"/>
              </a:rPr>
              <a:t>：握手产生共享秘密，</a:t>
            </a:r>
            <a:r>
              <a:rPr lang="en-US" altLang="zh-CN" sz="1800" dirty="0">
                <a:latin typeface="Calibri" panose="020F0502020204030204" pitchFamily="34" charset="0"/>
              </a:rPr>
              <a:t> CCMP(Authenticated Encryption Cryptography)</a:t>
            </a:r>
            <a:endParaRPr lang="en-US" altLang="zh-CN" sz="1800" dirty="0">
              <a:latin typeface="Calibri" panose="020F0502020204030204" pitchFamily="34" charset="0"/>
            </a:endParaRPr>
          </a:p>
          <a:p>
            <a:pPr marL="274320" lvl="3" indent="-91440">
              <a:spcBef>
                <a:spcPts val="300"/>
              </a:spcBef>
              <a:spcAft>
                <a:spcPts val="300"/>
              </a:spcAft>
              <a:buSzPct val="60000"/>
              <a:buFont typeface="Wingdings" panose="05000000000000000000" pitchFamily="2" charset="2"/>
              <a:buChar char="l"/>
              <a:defRPr/>
            </a:pPr>
            <a:r>
              <a:rPr lang="en-US" altLang="zh-CN" sz="1800" dirty="0">
                <a:latin typeface="Calibri" panose="020F0502020204030204" pitchFamily="34" charset="0"/>
                <a:ea typeface="宋体" pitchFamily="2" charset="-122"/>
              </a:rPr>
              <a:t>WPA3</a:t>
            </a:r>
            <a:r>
              <a:rPr lang="zh-CN" altLang="en-US" sz="1800" dirty="0">
                <a:latin typeface="Calibri" panose="020F0502020204030204" pitchFamily="34" charset="0"/>
                <a:ea typeface="宋体" pitchFamily="2" charset="-122"/>
              </a:rPr>
              <a:t>：握手产生两阶段共享秘密</a:t>
            </a:r>
            <a:endParaRPr lang="en-US" altLang="zh-CN" sz="1800" dirty="0">
              <a:latin typeface="Calibri" panose="020F0502020204030204" pitchFamily="34" charset="0"/>
              <a:ea typeface="宋体" pitchFamily="2" charset="-122"/>
            </a:endParaRPr>
          </a:p>
          <a:p>
            <a:endParaRPr lang="en-US" altLang="zh-CN" sz="1100" dirty="0"/>
          </a:p>
          <a:p>
            <a:endParaRPr lang="en-US" altLang="zh-CN" sz="1100" dirty="0"/>
          </a:p>
          <a:p>
            <a:endParaRPr lang="en-US" altLang="zh-CN" sz="1100" dirty="0"/>
          </a:p>
          <a:p>
            <a:endParaRPr lang="en-US" altLang="zh-CN" sz="1100" dirty="0"/>
          </a:p>
          <a:p>
            <a:endParaRPr lang="zh-CN" altLang="en-US" sz="1100" dirty="0"/>
          </a:p>
        </p:txBody>
      </p:sp>
      <p:grpSp>
        <p:nvGrpSpPr>
          <p:cNvPr id="4" name="组合 3"/>
          <p:cNvGrpSpPr/>
          <p:nvPr/>
        </p:nvGrpSpPr>
        <p:grpSpPr>
          <a:xfrm>
            <a:off x="1646770" y="5048036"/>
            <a:ext cx="6036144" cy="1360834"/>
            <a:chOff x="1518301" y="5131164"/>
            <a:chExt cx="6036144" cy="1360834"/>
          </a:xfrm>
        </p:grpSpPr>
        <p:sp>
          <p:nvSpPr>
            <p:cNvPr id="5" name="AutoShape 43"/>
            <p:cNvSpPr>
              <a:spLocks noChangeArrowheads="1"/>
            </p:cNvSpPr>
            <p:nvPr/>
          </p:nvSpPr>
          <p:spPr bwMode="auto">
            <a:xfrm rot="5400000">
              <a:off x="4226628" y="2422837"/>
              <a:ext cx="619489" cy="6036144"/>
            </a:xfrm>
            <a:prstGeom prst="can">
              <a:avLst>
                <a:gd name="adj" fmla="val 49630"/>
              </a:avLst>
            </a:prstGeom>
            <a:gradFill rotWithShape="0">
              <a:gsLst>
                <a:gs pos="0">
                  <a:srgbClr val="A580F0">
                    <a:alpha val="50000"/>
                  </a:srgbClr>
                </a:gs>
                <a:gs pos="50000">
                  <a:srgbClr val="FFFFFF">
                    <a:alpha val="70000"/>
                  </a:srgbClr>
                </a:gs>
                <a:gs pos="100000">
                  <a:srgbClr val="A580F0">
                    <a:alpha val="50000"/>
                  </a:srgbClr>
                </a:gs>
              </a:gsLst>
              <a:lin ang="5400000" scaled="1"/>
            </a:gradFill>
            <a:ln w="9525">
              <a:solidFill>
                <a:srgbClr val="FFFFFF"/>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dirty="0"/>
            </a:p>
          </p:txBody>
        </p:sp>
        <p:sp>
          <p:nvSpPr>
            <p:cNvPr id="12" name="Oval 51"/>
            <p:cNvSpPr>
              <a:spLocks noChangeArrowheads="1"/>
            </p:cNvSpPr>
            <p:nvPr/>
          </p:nvSpPr>
          <p:spPr bwMode="auto">
            <a:xfrm>
              <a:off x="1518301" y="5858487"/>
              <a:ext cx="3805442" cy="97053"/>
            </a:xfrm>
            <a:prstGeom prst="ellipse">
              <a:avLst/>
            </a:prstGeom>
            <a:gradFill rotWithShape="1">
              <a:gsLst>
                <a:gs pos="0">
                  <a:srgbClr val="FFFFFF">
                    <a:alpha val="70000"/>
                  </a:srgbClr>
                </a:gs>
                <a:gs pos="100000">
                  <a:srgbClr val="767676">
                    <a:alpha val="0"/>
                  </a:srgb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120000"/>
                </a:lnSpc>
                <a:spcBef>
                  <a:spcPct val="20000"/>
                </a:spcBef>
                <a:buClr>
                  <a:schemeClr val="accent1"/>
                </a:buClr>
                <a:buFont typeface="Wingdings" panose="05000000000000000000" pitchFamily="2" charset="2"/>
                <a:buChar char="n"/>
                <a:defRPr sz="2000" b="1">
                  <a:solidFill>
                    <a:schemeClr val="tx1"/>
                  </a:solidFill>
                  <a:latin typeface="Arial" panose="020B0604020202090204" pitchFamily="34" charset="0"/>
                  <a:ea typeface="华文细黑" panose="02010600040101010101" pitchFamily="2" charset="-122"/>
                </a:defRPr>
              </a:lvl1pPr>
              <a:lvl2pPr marL="742950" indent="-285750">
                <a:lnSpc>
                  <a:spcPct val="120000"/>
                </a:lnSpc>
                <a:spcBef>
                  <a:spcPct val="20000"/>
                </a:spcBef>
                <a:buClr>
                  <a:schemeClr val="accent1"/>
                </a:buClr>
                <a:buFont typeface="Wingdings" panose="05000000000000000000" pitchFamily="2" charset="2"/>
                <a:buChar char="n"/>
                <a:defRPr b="1">
                  <a:solidFill>
                    <a:schemeClr val="tx1"/>
                  </a:solidFill>
                  <a:latin typeface="Arial" panose="020B0604020202090204" pitchFamily="34" charset="0"/>
                  <a:ea typeface="华文细黑" panose="02010600040101010101" pitchFamily="2" charset="-122"/>
                </a:defRPr>
              </a:lvl2pPr>
              <a:lvl3pPr marL="1143000" indent="-228600">
                <a:lnSpc>
                  <a:spcPct val="120000"/>
                </a:lnSpc>
                <a:spcBef>
                  <a:spcPct val="20000"/>
                </a:spcBef>
                <a:buClr>
                  <a:schemeClr val="accent2"/>
                </a:buClr>
                <a:buFont typeface="Wingdings" panose="05000000000000000000" pitchFamily="2" charset="2"/>
                <a:buChar char="n"/>
                <a:defRPr sz="1600" b="1">
                  <a:solidFill>
                    <a:schemeClr val="tx1"/>
                  </a:solidFill>
                  <a:latin typeface="Arial" panose="020B0604020202090204" pitchFamily="34" charset="0"/>
                  <a:ea typeface="华文细黑" panose="02010600040101010101" pitchFamily="2" charset="-122"/>
                </a:defRPr>
              </a:lvl3pPr>
              <a:lvl4pPr marL="1600200" indent="-228600">
                <a:lnSpc>
                  <a:spcPct val="120000"/>
                </a:lnSpc>
                <a:spcBef>
                  <a:spcPct val="20000"/>
                </a:spcBef>
                <a:buClr>
                  <a:schemeClr val="hlink"/>
                </a:buClr>
                <a:buFont typeface="Wingdings" panose="05000000000000000000" pitchFamily="2" charset="2"/>
                <a:buChar char="n"/>
                <a:defRPr sz="1400" b="1">
                  <a:solidFill>
                    <a:schemeClr val="tx1"/>
                  </a:solidFill>
                  <a:latin typeface="Arial" panose="020B0604020202090204" pitchFamily="34" charset="0"/>
                  <a:ea typeface="华文细黑" panose="02010600040101010101" pitchFamily="2" charset="-122"/>
                </a:defRPr>
              </a:lvl4pPr>
              <a:lvl5pPr marL="2057400" indent="-228600">
                <a:spcBef>
                  <a:spcPct val="20000"/>
                </a:spcBef>
                <a:buChar char="»"/>
                <a:defRPr>
                  <a:solidFill>
                    <a:schemeClr val="tx1"/>
                  </a:solidFill>
                  <a:latin typeface="Arial" panose="020B0604020202090204" pitchFamily="34" charset="0"/>
                  <a:ea typeface="华文细黑" panose="02010600040101010101" pitchFamily="2" charset="-122"/>
                </a:defRPr>
              </a:lvl5pPr>
              <a:lvl6pPr marL="2514600" indent="-228600" eaLnBrk="0" fontAlgn="base" hangingPunct="0">
                <a:spcBef>
                  <a:spcPct val="20000"/>
                </a:spcBef>
                <a:spcAft>
                  <a:spcPct val="0"/>
                </a:spcAft>
                <a:buChar char="»"/>
                <a:defRPr>
                  <a:solidFill>
                    <a:schemeClr val="tx1"/>
                  </a:solidFill>
                  <a:latin typeface="Arial" panose="020B0604020202090204" pitchFamily="34" charset="0"/>
                  <a:ea typeface="华文细黑" panose="02010600040101010101" pitchFamily="2" charset="-122"/>
                </a:defRPr>
              </a:lvl6pPr>
              <a:lvl7pPr marL="2971800" indent="-228600" eaLnBrk="0" fontAlgn="base" hangingPunct="0">
                <a:spcBef>
                  <a:spcPct val="20000"/>
                </a:spcBef>
                <a:spcAft>
                  <a:spcPct val="0"/>
                </a:spcAft>
                <a:buChar char="»"/>
                <a:defRPr>
                  <a:solidFill>
                    <a:schemeClr val="tx1"/>
                  </a:solidFill>
                  <a:latin typeface="Arial" panose="020B0604020202090204" pitchFamily="34" charset="0"/>
                  <a:ea typeface="华文细黑" panose="02010600040101010101" pitchFamily="2" charset="-122"/>
                </a:defRPr>
              </a:lvl7pPr>
              <a:lvl8pPr marL="3429000" indent="-228600" eaLnBrk="0" fontAlgn="base" hangingPunct="0">
                <a:spcBef>
                  <a:spcPct val="20000"/>
                </a:spcBef>
                <a:spcAft>
                  <a:spcPct val="0"/>
                </a:spcAft>
                <a:buChar char="»"/>
                <a:defRPr>
                  <a:solidFill>
                    <a:schemeClr val="tx1"/>
                  </a:solidFill>
                  <a:latin typeface="Arial" panose="020B0604020202090204" pitchFamily="34" charset="0"/>
                  <a:ea typeface="华文细黑" panose="02010600040101010101" pitchFamily="2" charset="-122"/>
                </a:defRPr>
              </a:lvl8pPr>
              <a:lvl9pPr marL="3886200" indent="-228600" eaLnBrk="0" fontAlgn="base" hangingPunct="0">
                <a:spcBef>
                  <a:spcPct val="20000"/>
                </a:spcBef>
                <a:spcAft>
                  <a:spcPct val="0"/>
                </a:spcAft>
                <a:buChar char="»"/>
                <a:defRPr>
                  <a:solidFill>
                    <a:schemeClr val="tx1"/>
                  </a:solidFill>
                  <a:latin typeface="Arial" panose="020B0604020202090204" pitchFamily="34" charset="0"/>
                  <a:ea typeface="华文细黑" panose="02010600040101010101" pitchFamily="2" charset="-122"/>
                </a:defRPr>
              </a:lvl9pPr>
            </a:lstStyle>
            <a:p>
              <a:pPr>
                <a:lnSpc>
                  <a:spcPct val="100000"/>
                </a:lnSpc>
                <a:spcBef>
                  <a:spcPct val="0"/>
                </a:spcBef>
                <a:buClrTx/>
                <a:buFontTx/>
                <a:buNone/>
              </a:pPr>
              <a:endParaRPr lang="zh-CN" altLang="en-US" sz="1800"/>
            </a:p>
          </p:txBody>
        </p:sp>
        <p:cxnSp>
          <p:nvCxnSpPr>
            <p:cNvPr id="13" name="直接箭头连接符 12"/>
            <p:cNvCxnSpPr/>
            <p:nvPr/>
          </p:nvCxnSpPr>
          <p:spPr>
            <a:xfrm>
              <a:off x="2369588" y="5764608"/>
              <a:ext cx="0" cy="416508"/>
            </a:xfrm>
            <a:prstGeom prst="straightConnector1">
              <a:avLst/>
            </a:prstGeom>
            <a:ln w="19050">
              <a:solidFill>
                <a:srgbClr val="A27B00"/>
              </a:solidFill>
              <a:prstDash val="dash"/>
              <a:headEnd type="diamond"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flipH="1">
              <a:off x="3782924" y="5754529"/>
              <a:ext cx="7496" cy="431498"/>
            </a:xfrm>
            <a:prstGeom prst="straightConnector1">
              <a:avLst/>
            </a:prstGeom>
            <a:ln w="19050">
              <a:solidFill>
                <a:schemeClr val="accent3">
                  <a:lumMod val="50000"/>
                </a:schemeClr>
              </a:solidFill>
              <a:prstDash val="dash"/>
              <a:headEnd type="diamond"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flipH="1">
              <a:off x="5334522" y="5749618"/>
              <a:ext cx="2352" cy="431498"/>
            </a:xfrm>
            <a:prstGeom prst="straightConnector1">
              <a:avLst/>
            </a:prstGeom>
            <a:ln w="19050">
              <a:solidFill>
                <a:srgbClr val="7030A0"/>
              </a:solidFill>
              <a:prstDash val="dash"/>
              <a:headEnd type="diamond"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p:nvPr/>
          </p:nvCxnSpPr>
          <p:spPr>
            <a:xfrm>
              <a:off x="6750209" y="5758363"/>
              <a:ext cx="0" cy="505713"/>
            </a:xfrm>
            <a:prstGeom prst="straightConnector1">
              <a:avLst/>
            </a:prstGeom>
            <a:ln w="19050">
              <a:solidFill>
                <a:srgbClr val="C00000"/>
              </a:solidFill>
              <a:prstDash val="dash"/>
              <a:headEnd type="diamond"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7" name="TextBox 40"/>
            <p:cNvSpPr txBox="1"/>
            <p:nvPr/>
          </p:nvSpPr>
          <p:spPr>
            <a:xfrm>
              <a:off x="1675679" y="6091256"/>
              <a:ext cx="1319859" cy="372410"/>
            </a:xfrm>
            <a:prstGeom prst="rect">
              <a:avLst/>
            </a:prstGeom>
            <a:noFill/>
          </p:spPr>
          <p:txBody>
            <a:bodyPr wrap="square">
              <a:spAutoFit/>
            </a:bodyPr>
            <a:lstStyle/>
            <a:p>
              <a:pPr algn="ctr">
                <a:lnSpc>
                  <a:spcPct val="130000"/>
                </a:lnSpc>
                <a:defRPr/>
              </a:pPr>
              <a:r>
                <a:rPr lang="en-US" altLang="zh-CN" sz="1400" dirty="0">
                  <a:solidFill>
                    <a:schemeClr val="tx1">
                      <a:lumMod val="65000"/>
                      <a:lumOff val="35000"/>
                    </a:schemeClr>
                  </a:solidFill>
                  <a:latin typeface="微软雅黑" pitchFamily="34" charset="-122"/>
                  <a:ea typeface="微软雅黑" pitchFamily="34" charset="-122"/>
                </a:rPr>
                <a:t>1999</a:t>
              </a:r>
              <a:endParaRPr lang="en-US" altLang="zh-CN" sz="1400" dirty="0">
                <a:solidFill>
                  <a:schemeClr val="tx1">
                    <a:lumMod val="65000"/>
                    <a:lumOff val="35000"/>
                  </a:schemeClr>
                </a:solidFill>
                <a:latin typeface="微软雅黑" pitchFamily="34" charset="-122"/>
                <a:ea typeface="微软雅黑" pitchFamily="34" charset="-122"/>
              </a:endParaRPr>
            </a:p>
          </p:txBody>
        </p:sp>
        <p:sp>
          <p:nvSpPr>
            <p:cNvPr id="18" name="TextBox 41"/>
            <p:cNvSpPr txBox="1"/>
            <p:nvPr/>
          </p:nvSpPr>
          <p:spPr>
            <a:xfrm>
              <a:off x="3122347" y="6118572"/>
              <a:ext cx="1321154" cy="345094"/>
            </a:xfrm>
            <a:prstGeom prst="rect">
              <a:avLst/>
            </a:prstGeom>
            <a:noFill/>
          </p:spPr>
          <p:txBody>
            <a:bodyPr wrap="square">
              <a:spAutoFit/>
            </a:bodyPr>
            <a:lstStyle>
              <a:defPPr>
                <a:defRPr lang="zh-CN"/>
              </a:defPPr>
              <a:lvl1pPr algn="ctr">
                <a:lnSpc>
                  <a:spcPct val="130000"/>
                </a:lnSpc>
                <a:defRPr sz="1400">
                  <a:solidFill>
                    <a:schemeClr val="tx1">
                      <a:lumMod val="65000"/>
                      <a:lumOff val="35000"/>
                    </a:schemeClr>
                  </a:solidFill>
                  <a:latin typeface="微软雅黑" pitchFamily="34" charset="-122"/>
                  <a:ea typeface="微软雅黑" pitchFamily="34" charset="-122"/>
                </a:defRPr>
              </a:lvl1pPr>
            </a:lstStyle>
            <a:p>
              <a:r>
                <a:rPr lang="en-US" altLang="zh-CN" dirty="0"/>
                <a:t>2003</a:t>
              </a:r>
              <a:endParaRPr lang="en-US" altLang="zh-CN" dirty="0"/>
            </a:p>
          </p:txBody>
        </p:sp>
        <p:sp>
          <p:nvSpPr>
            <p:cNvPr id="19" name="TextBox 42"/>
            <p:cNvSpPr txBox="1"/>
            <p:nvPr/>
          </p:nvSpPr>
          <p:spPr>
            <a:xfrm>
              <a:off x="4707699" y="6118572"/>
              <a:ext cx="1319859" cy="372410"/>
            </a:xfrm>
            <a:prstGeom prst="rect">
              <a:avLst/>
            </a:prstGeom>
            <a:noFill/>
          </p:spPr>
          <p:txBody>
            <a:bodyPr wrap="square">
              <a:spAutoFit/>
            </a:bodyPr>
            <a:lstStyle/>
            <a:p>
              <a:pPr algn="ctr">
                <a:lnSpc>
                  <a:spcPct val="130000"/>
                </a:lnSpc>
                <a:defRPr/>
              </a:pPr>
              <a:r>
                <a:rPr lang="en-US" altLang="zh-CN" sz="1400" dirty="0">
                  <a:solidFill>
                    <a:schemeClr val="tx1">
                      <a:lumMod val="65000"/>
                      <a:lumOff val="35000"/>
                    </a:schemeClr>
                  </a:solidFill>
                  <a:latin typeface="微软雅黑" pitchFamily="34" charset="-122"/>
                  <a:ea typeface="微软雅黑" pitchFamily="34" charset="-122"/>
                </a:rPr>
                <a:t>2004</a:t>
              </a:r>
              <a:endParaRPr lang="en-US" altLang="zh-CN" sz="1400" dirty="0">
                <a:solidFill>
                  <a:schemeClr val="tx1">
                    <a:lumMod val="65000"/>
                    <a:lumOff val="35000"/>
                  </a:schemeClr>
                </a:solidFill>
                <a:latin typeface="微软雅黑" pitchFamily="34" charset="-122"/>
                <a:ea typeface="微软雅黑" pitchFamily="34" charset="-122"/>
              </a:endParaRPr>
            </a:p>
          </p:txBody>
        </p:sp>
        <p:sp>
          <p:nvSpPr>
            <p:cNvPr id="20" name="TextBox 43"/>
            <p:cNvSpPr txBox="1"/>
            <p:nvPr/>
          </p:nvSpPr>
          <p:spPr>
            <a:xfrm>
              <a:off x="6070214" y="6119588"/>
              <a:ext cx="1321154" cy="372410"/>
            </a:xfrm>
            <a:prstGeom prst="rect">
              <a:avLst/>
            </a:prstGeom>
            <a:noFill/>
          </p:spPr>
          <p:txBody>
            <a:bodyPr wrap="square">
              <a:spAutoFit/>
            </a:bodyPr>
            <a:lstStyle/>
            <a:p>
              <a:pPr algn="ctr">
                <a:lnSpc>
                  <a:spcPct val="130000"/>
                </a:lnSpc>
                <a:defRPr/>
              </a:pPr>
              <a:r>
                <a:rPr lang="en-US" altLang="zh-CN" sz="1400" dirty="0">
                  <a:solidFill>
                    <a:schemeClr val="tx1">
                      <a:lumMod val="65000"/>
                      <a:lumOff val="35000"/>
                    </a:schemeClr>
                  </a:solidFill>
                  <a:latin typeface="微软雅黑" pitchFamily="34" charset="-122"/>
                  <a:ea typeface="微软雅黑" pitchFamily="34" charset="-122"/>
                </a:rPr>
                <a:t>2018</a:t>
              </a:r>
              <a:endParaRPr lang="en-US" altLang="zh-CN" sz="1400" dirty="0">
                <a:solidFill>
                  <a:schemeClr val="tx1">
                    <a:lumMod val="65000"/>
                    <a:lumOff val="35000"/>
                  </a:schemeClr>
                </a:solidFill>
                <a:latin typeface="微软雅黑" pitchFamily="34" charset="-122"/>
                <a:ea typeface="微软雅黑" pitchFamily="34" charset="-122"/>
              </a:endParaRPr>
            </a:p>
          </p:txBody>
        </p:sp>
        <p:sp>
          <p:nvSpPr>
            <p:cNvPr id="6" name="AutoShape 44"/>
            <p:cNvSpPr>
              <a:spLocks noChangeArrowheads="1"/>
            </p:cNvSpPr>
            <p:nvPr/>
          </p:nvSpPr>
          <p:spPr bwMode="auto">
            <a:xfrm>
              <a:off x="5902807" y="5166328"/>
              <a:ext cx="1559480" cy="466584"/>
            </a:xfrm>
            <a:prstGeom prst="homePlate">
              <a:avLst>
                <a:gd name="adj" fmla="val 37192"/>
              </a:avLst>
            </a:prstGeom>
            <a:gradFill rotWithShape="0">
              <a:gsLst>
                <a:gs pos="0">
                  <a:srgbClr val="721D00"/>
                </a:gs>
                <a:gs pos="50000">
                  <a:srgbClr val="CC3300"/>
                </a:gs>
                <a:gs pos="100000">
                  <a:srgbClr val="721D00"/>
                </a:gs>
              </a:gsLst>
              <a:lin ang="5400000" scaled="1"/>
            </a:gradFill>
            <a:ln>
              <a:noFill/>
            </a:ln>
            <a:effectLst>
              <a:outerShdw dist="45791" dir="2021404" algn="ctr" rotWithShape="0">
                <a:schemeClr val="tx1">
                  <a:alpha val="50000"/>
                </a:schemeClr>
              </a:outerShdw>
            </a:effectLst>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120000"/>
                </a:lnSpc>
                <a:spcBef>
                  <a:spcPct val="20000"/>
                </a:spcBef>
                <a:buClr>
                  <a:schemeClr val="accent1"/>
                </a:buClr>
                <a:buFont typeface="Wingdings" panose="05000000000000000000" pitchFamily="2" charset="2"/>
                <a:buChar char="n"/>
                <a:defRPr sz="2000" b="1">
                  <a:solidFill>
                    <a:schemeClr val="tx1"/>
                  </a:solidFill>
                  <a:latin typeface="Arial" panose="020B0604020202090204" pitchFamily="34" charset="0"/>
                  <a:ea typeface="华文细黑" panose="02010600040101010101" pitchFamily="2" charset="-122"/>
                </a:defRPr>
              </a:lvl1pPr>
              <a:lvl2pPr marL="742950" indent="-285750">
                <a:lnSpc>
                  <a:spcPct val="120000"/>
                </a:lnSpc>
                <a:spcBef>
                  <a:spcPct val="20000"/>
                </a:spcBef>
                <a:buClr>
                  <a:schemeClr val="accent1"/>
                </a:buClr>
                <a:buFont typeface="Wingdings" panose="05000000000000000000" pitchFamily="2" charset="2"/>
                <a:buChar char="n"/>
                <a:defRPr b="1">
                  <a:solidFill>
                    <a:schemeClr val="tx1"/>
                  </a:solidFill>
                  <a:latin typeface="Arial" panose="020B0604020202090204" pitchFamily="34" charset="0"/>
                  <a:ea typeface="华文细黑" panose="02010600040101010101" pitchFamily="2" charset="-122"/>
                </a:defRPr>
              </a:lvl2pPr>
              <a:lvl3pPr marL="1143000" indent="-228600">
                <a:lnSpc>
                  <a:spcPct val="120000"/>
                </a:lnSpc>
                <a:spcBef>
                  <a:spcPct val="20000"/>
                </a:spcBef>
                <a:buClr>
                  <a:schemeClr val="accent2"/>
                </a:buClr>
                <a:buFont typeface="Wingdings" panose="05000000000000000000" pitchFamily="2" charset="2"/>
                <a:buChar char="n"/>
                <a:defRPr sz="1600" b="1">
                  <a:solidFill>
                    <a:schemeClr val="tx1"/>
                  </a:solidFill>
                  <a:latin typeface="Arial" panose="020B0604020202090204" pitchFamily="34" charset="0"/>
                  <a:ea typeface="华文细黑" panose="02010600040101010101" pitchFamily="2" charset="-122"/>
                </a:defRPr>
              </a:lvl3pPr>
              <a:lvl4pPr marL="1600200" indent="-228600">
                <a:lnSpc>
                  <a:spcPct val="120000"/>
                </a:lnSpc>
                <a:spcBef>
                  <a:spcPct val="20000"/>
                </a:spcBef>
                <a:buClr>
                  <a:schemeClr val="hlink"/>
                </a:buClr>
                <a:buFont typeface="Wingdings" panose="05000000000000000000" pitchFamily="2" charset="2"/>
                <a:buChar char="n"/>
                <a:defRPr sz="1400" b="1">
                  <a:solidFill>
                    <a:schemeClr val="tx1"/>
                  </a:solidFill>
                  <a:latin typeface="Arial" panose="020B0604020202090204" pitchFamily="34" charset="0"/>
                  <a:ea typeface="华文细黑" panose="02010600040101010101" pitchFamily="2" charset="-122"/>
                </a:defRPr>
              </a:lvl4pPr>
              <a:lvl5pPr marL="2057400" indent="-228600">
                <a:spcBef>
                  <a:spcPct val="20000"/>
                </a:spcBef>
                <a:buChar char="»"/>
                <a:defRPr>
                  <a:solidFill>
                    <a:schemeClr val="tx1"/>
                  </a:solidFill>
                  <a:latin typeface="Arial" panose="020B0604020202090204" pitchFamily="34" charset="0"/>
                  <a:ea typeface="华文细黑" panose="02010600040101010101" pitchFamily="2" charset="-122"/>
                </a:defRPr>
              </a:lvl5pPr>
              <a:lvl6pPr marL="2514600" indent="-228600" eaLnBrk="0" fontAlgn="base" hangingPunct="0">
                <a:spcBef>
                  <a:spcPct val="20000"/>
                </a:spcBef>
                <a:spcAft>
                  <a:spcPct val="0"/>
                </a:spcAft>
                <a:buChar char="»"/>
                <a:defRPr>
                  <a:solidFill>
                    <a:schemeClr val="tx1"/>
                  </a:solidFill>
                  <a:latin typeface="Arial" panose="020B0604020202090204" pitchFamily="34" charset="0"/>
                  <a:ea typeface="华文细黑" panose="02010600040101010101" pitchFamily="2" charset="-122"/>
                </a:defRPr>
              </a:lvl6pPr>
              <a:lvl7pPr marL="2971800" indent="-228600" eaLnBrk="0" fontAlgn="base" hangingPunct="0">
                <a:spcBef>
                  <a:spcPct val="20000"/>
                </a:spcBef>
                <a:spcAft>
                  <a:spcPct val="0"/>
                </a:spcAft>
                <a:buChar char="»"/>
                <a:defRPr>
                  <a:solidFill>
                    <a:schemeClr val="tx1"/>
                  </a:solidFill>
                  <a:latin typeface="Arial" panose="020B0604020202090204" pitchFamily="34" charset="0"/>
                  <a:ea typeface="华文细黑" panose="02010600040101010101" pitchFamily="2" charset="-122"/>
                </a:defRPr>
              </a:lvl7pPr>
              <a:lvl8pPr marL="3429000" indent="-228600" eaLnBrk="0" fontAlgn="base" hangingPunct="0">
                <a:spcBef>
                  <a:spcPct val="20000"/>
                </a:spcBef>
                <a:spcAft>
                  <a:spcPct val="0"/>
                </a:spcAft>
                <a:buChar char="»"/>
                <a:defRPr>
                  <a:solidFill>
                    <a:schemeClr val="tx1"/>
                  </a:solidFill>
                  <a:latin typeface="Arial" panose="020B0604020202090204" pitchFamily="34" charset="0"/>
                  <a:ea typeface="华文细黑" panose="02010600040101010101" pitchFamily="2" charset="-122"/>
                </a:defRPr>
              </a:lvl8pPr>
              <a:lvl9pPr marL="3886200" indent="-228600" eaLnBrk="0" fontAlgn="base" hangingPunct="0">
                <a:spcBef>
                  <a:spcPct val="20000"/>
                </a:spcBef>
                <a:spcAft>
                  <a:spcPct val="0"/>
                </a:spcAft>
                <a:buChar char="»"/>
                <a:defRPr>
                  <a:solidFill>
                    <a:schemeClr val="tx1"/>
                  </a:solidFill>
                  <a:latin typeface="Arial" panose="020B0604020202090204" pitchFamily="34" charset="0"/>
                  <a:ea typeface="华文细黑" panose="02010600040101010101" pitchFamily="2" charset="-122"/>
                </a:defRPr>
              </a:lvl9pPr>
            </a:lstStyle>
            <a:p>
              <a:pPr algn="ctr">
                <a:lnSpc>
                  <a:spcPct val="100000"/>
                </a:lnSpc>
                <a:buClr>
                  <a:schemeClr val="accent2"/>
                </a:buClr>
                <a:buSzPct val="75000"/>
                <a:buFont typeface="Wingdings" panose="05000000000000000000" pitchFamily="2" charset="2"/>
                <a:buNone/>
              </a:pPr>
              <a:r>
                <a:rPr lang="en-US" altLang="zh-CN" i="0" dirty="0">
                  <a:latin typeface="微软雅黑" pitchFamily="34" charset="-122"/>
                  <a:ea typeface="微软雅黑" pitchFamily="34" charset="-122"/>
                </a:rPr>
                <a:t>WPA3</a:t>
              </a:r>
              <a:endParaRPr lang="en-GB" altLang="ko-KR" i="0" dirty="0">
                <a:latin typeface="微软雅黑" pitchFamily="34" charset="-122"/>
                <a:ea typeface="微软雅黑" pitchFamily="34" charset="-122"/>
              </a:endParaRPr>
            </a:p>
          </p:txBody>
        </p:sp>
        <p:sp>
          <p:nvSpPr>
            <p:cNvPr id="11" name="Oval 50"/>
            <p:cNvSpPr>
              <a:spLocks noChangeArrowheads="1"/>
            </p:cNvSpPr>
            <p:nvPr/>
          </p:nvSpPr>
          <p:spPr bwMode="auto">
            <a:xfrm>
              <a:off x="3413776" y="5277462"/>
              <a:ext cx="3805442" cy="97053"/>
            </a:xfrm>
            <a:prstGeom prst="ellipse">
              <a:avLst/>
            </a:prstGeom>
            <a:gradFill rotWithShape="1">
              <a:gsLst>
                <a:gs pos="0">
                  <a:srgbClr val="FFFFFF">
                    <a:alpha val="70000"/>
                  </a:srgbClr>
                </a:gs>
                <a:gs pos="100000">
                  <a:srgbClr val="767676">
                    <a:alpha val="0"/>
                  </a:srgb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120000"/>
                </a:lnSpc>
                <a:spcBef>
                  <a:spcPct val="20000"/>
                </a:spcBef>
                <a:buClr>
                  <a:schemeClr val="accent1"/>
                </a:buClr>
                <a:buFont typeface="Wingdings" panose="05000000000000000000" pitchFamily="2" charset="2"/>
                <a:buChar char="n"/>
                <a:defRPr sz="2000" b="1">
                  <a:solidFill>
                    <a:schemeClr val="tx1"/>
                  </a:solidFill>
                  <a:latin typeface="Arial" panose="020B0604020202090204" pitchFamily="34" charset="0"/>
                  <a:ea typeface="华文细黑" panose="02010600040101010101" pitchFamily="2" charset="-122"/>
                </a:defRPr>
              </a:lvl1pPr>
              <a:lvl2pPr marL="742950" indent="-285750">
                <a:lnSpc>
                  <a:spcPct val="120000"/>
                </a:lnSpc>
                <a:spcBef>
                  <a:spcPct val="20000"/>
                </a:spcBef>
                <a:buClr>
                  <a:schemeClr val="accent1"/>
                </a:buClr>
                <a:buFont typeface="Wingdings" panose="05000000000000000000" pitchFamily="2" charset="2"/>
                <a:buChar char="n"/>
                <a:defRPr b="1">
                  <a:solidFill>
                    <a:schemeClr val="tx1"/>
                  </a:solidFill>
                  <a:latin typeface="Arial" panose="020B0604020202090204" pitchFamily="34" charset="0"/>
                  <a:ea typeface="华文细黑" panose="02010600040101010101" pitchFamily="2" charset="-122"/>
                </a:defRPr>
              </a:lvl2pPr>
              <a:lvl3pPr marL="1143000" indent="-228600">
                <a:lnSpc>
                  <a:spcPct val="120000"/>
                </a:lnSpc>
                <a:spcBef>
                  <a:spcPct val="20000"/>
                </a:spcBef>
                <a:buClr>
                  <a:schemeClr val="accent2"/>
                </a:buClr>
                <a:buFont typeface="Wingdings" panose="05000000000000000000" pitchFamily="2" charset="2"/>
                <a:buChar char="n"/>
                <a:defRPr sz="1600" b="1">
                  <a:solidFill>
                    <a:schemeClr val="tx1"/>
                  </a:solidFill>
                  <a:latin typeface="Arial" panose="020B0604020202090204" pitchFamily="34" charset="0"/>
                  <a:ea typeface="华文细黑" panose="02010600040101010101" pitchFamily="2" charset="-122"/>
                </a:defRPr>
              </a:lvl3pPr>
              <a:lvl4pPr marL="1600200" indent="-228600">
                <a:lnSpc>
                  <a:spcPct val="120000"/>
                </a:lnSpc>
                <a:spcBef>
                  <a:spcPct val="20000"/>
                </a:spcBef>
                <a:buClr>
                  <a:schemeClr val="hlink"/>
                </a:buClr>
                <a:buFont typeface="Wingdings" panose="05000000000000000000" pitchFamily="2" charset="2"/>
                <a:buChar char="n"/>
                <a:defRPr sz="1400" b="1">
                  <a:solidFill>
                    <a:schemeClr val="tx1"/>
                  </a:solidFill>
                  <a:latin typeface="Arial" panose="020B0604020202090204" pitchFamily="34" charset="0"/>
                  <a:ea typeface="华文细黑" panose="02010600040101010101" pitchFamily="2" charset="-122"/>
                </a:defRPr>
              </a:lvl4pPr>
              <a:lvl5pPr marL="2057400" indent="-228600">
                <a:spcBef>
                  <a:spcPct val="20000"/>
                </a:spcBef>
                <a:buChar char="»"/>
                <a:defRPr>
                  <a:solidFill>
                    <a:schemeClr val="tx1"/>
                  </a:solidFill>
                  <a:latin typeface="Arial" panose="020B0604020202090204" pitchFamily="34" charset="0"/>
                  <a:ea typeface="华文细黑" panose="02010600040101010101" pitchFamily="2" charset="-122"/>
                </a:defRPr>
              </a:lvl5pPr>
              <a:lvl6pPr marL="2514600" indent="-228600" eaLnBrk="0" fontAlgn="base" hangingPunct="0">
                <a:spcBef>
                  <a:spcPct val="20000"/>
                </a:spcBef>
                <a:spcAft>
                  <a:spcPct val="0"/>
                </a:spcAft>
                <a:buChar char="»"/>
                <a:defRPr>
                  <a:solidFill>
                    <a:schemeClr val="tx1"/>
                  </a:solidFill>
                  <a:latin typeface="Arial" panose="020B0604020202090204" pitchFamily="34" charset="0"/>
                  <a:ea typeface="华文细黑" panose="02010600040101010101" pitchFamily="2" charset="-122"/>
                </a:defRPr>
              </a:lvl6pPr>
              <a:lvl7pPr marL="2971800" indent="-228600" eaLnBrk="0" fontAlgn="base" hangingPunct="0">
                <a:spcBef>
                  <a:spcPct val="20000"/>
                </a:spcBef>
                <a:spcAft>
                  <a:spcPct val="0"/>
                </a:spcAft>
                <a:buChar char="»"/>
                <a:defRPr>
                  <a:solidFill>
                    <a:schemeClr val="tx1"/>
                  </a:solidFill>
                  <a:latin typeface="Arial" panose="020B0604020202090204" pitchFamily="34" charset="0"/>
                  <a:ea typeface="华文细黑" panose="02010600040101010101" pitchFamily="2" charset="-122"/>
                </a:defRPr>
              </a:lvl7pPr>
              <a:lvl8pPr marL="3429000" indent="-228600" eaLnBrk="0" fontAlgn="base" hangingPunct="0">
                <a:spcBef>
                  <a:spcPct val="20000"/>
                </a:spcBef>
                <a:spcAft>
                  <a:spcPct val="0"/>
                </a:spcAft>
                <a:buChar char="»"/>
                <a:defRPr>
                  <a:solidFill>
                    <a:schemeClr val="tx1"/>
                  </a:solidFill>
                  <a:latin typeface="Arial" panose="020B0604020202090204" pitchFamily="34" charset="0"/>
                  <a:ea typeface="华文细黑" panose="02010600040101010101" pitchFamily="2" charset="-122"/>
                </a:defRPr>
              </a:lvl8pPr>
              <a:lvl9pPr marL="3886200" indent="-228600" eaLnBrk="0" fontAlgn="base" hangingPunct="0">
                <a:spcBef>
                  <a:spcPct val="20000"/>
                </a:spcBef>
                <a:spcAft>
                  <a:spcPct val="0"/>
                </a:spcAft>
                <a:buChar char="»"/>
                <a:defRPr>
                  <a:solidFill>
                    <a:schemeClr val="tx1"/>
                  </a:solidFill>
                  <a:latin typeface="Arial" panose="020B0604020202090204" pitchFamily="34" charset="0"/>
                  <a:ea typeface="华文细黑" panose="02010600040101010101" pitchFamily="2" charset="-122"/>
                </a:defRPr>
              </a:lvl9pPr>
            </a:lstStyle>
            <a:p>
              <a:pPr>
                <a:lnSpc>
                  <a:spcPct val="100000"/>
                </a:lnSpc>
                <a:spcBef>
                  <a:spcPct val="0"/>
                </a:spcBef>
                <a:buClrTx/>
                <a:buFontTx/>
                <a:buNone/>
              </a:pPr>
              <a:endParaRPr lang="zh-CN" altLang="en-US" sz="1800"/>
            </a:p>
          </p:txBody>
        </p:sp>
        <p:sp>
          <p:nvSpPr>
            <p:cNvPr id="7" name="AutoShape 45"/>
            <p:cNvSpPr>
              <a:spLocks noChangeArrowheads="1"/>
            </p:cNvSpPr>
            <p:nvPr/>
          </p:nvSpPr>
          <p:spPr bwMode="auto">
            <a:xfrm>
              <a:off x="4478980" y="5182212"/>
              <a:ext cx="1558185" cy="450699"/>
            </a:xfrm>
            <a:prstGeom prst="homePlate">
              <a:avLst>
                <a:gd name="adj" fmla="val 37161"/>
              </a:avLst>
            </a:prstGeom>
            <a:gradFill rotWithShape="0">
              <a:gsLst>
                <a:gs pos="0">
                  <a:srgbClr val="553F65"/>
                </a:gs>
                <a:gs pos="50000">
                  <a:srgbClr val="B989DD"/>
                </a:gs>
                <a:gs pos="100000">
                  <a:srgbClr val="553F65"/>
                </a:gs>
              </a:gsLst>
              <a:lin ang="5400000" scaled="1"/>
            </a:gradFill>
            <a:ln>
              <a:noFill/>
            </a:ln>
            <a:effectLst>
              <a:outerShdw dist="45791" dir="2021404" algn="ctr" rotWithShape="0">
                <a:schemeClr val="tx1">
                  <a:alpha val="50000"/>
                </a:schemeClr>
              </a:outerShdw>
            </a:effectLst>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120000"/>
                </a:lnSpc>
                <a:spcBef>
                  <a:spcPct val="20000"/>
                </a:spcBef>
                <a:buClr>
                  <a:schemeClr val="accent1"/>
                </a:buClr>
                <a:buFont typeface="Wingdings" panose="05000000000000000000" pitchFamily="2" charset="2"/>
                <a:buChar char="n"/>
                <a:defRPr sz="2000" b="1">
                  <a:solidFill>
                    <a:schemeClr val="tx1"/>
                  </a:solidFill>
                  <a:latin typeface="Arial" panose="020B0604020202090204" pitchFamily="34" charset="0"/>
                  <a:ea typeface="华文细黑" panose="02010600040101010101" pitchFamily="2" charset="-122"/>
                </a:defRPr>
              </a:lvl1pPr>
              <a:lvl2pPr marL="742950" indent="-285750">
                <a:lnSpc>
                  <a:spcPct val="120000"/>
                </a:lnSpc>
                <a:spcBef>
                  <a:spcPct val="20000"/>
                </a:spcBef>
                <a:buClr>
                  <a:schemeClr val="accent1"/>
                </a:buClr>
                <a:buFont typeface="Wingdings" panose="05000000000000000000" pitchFamily="2" charset="2"/>
                <a:buChar char="n"/>
                <a:defRPr b="1">
                  <a:solidFill>
                    <a:schemeClr val="tx1"/>
                  </a:solidFill>
                  <a:latin typeface="Arial" panose="020B0604020202090204" pitchFamily="34" charset="0"/>
                  <a:ea typeface="华文细黑" panose="02010600040101010101" pitchFamily="2" charset="-122"/>
                </a:defRPr>
              </a:lvl2pPr>
              <a:lvl3pPr marL="1143000" indent="-228600">
                <a:lnSpc>
                  <a:spcPct val="120000"/>
                </a:lnSpc>
                <a:spcBef>
                  <a:spcPct val="20000"/>
                </a:spcBef>
                <a:buClr>
                  <a:schemeClr val="accent2"/>
                </a:buClr>
                <a:buFont typeface="Wingdings" panose="05000000000000000000" pitchFamily="2" charset="2"/>
                <a:buChar char="n"/>
                <a:defRPr sz="1600" b="1">
                  <a:solidFill>
                    <a:schemeClr val="tx1"/>
                  </a:solidFill>
                  <a:latin typeface="Arial" panose="020B0604020202090204" pitchFamily="34" charset="0"/>
                  <a:ea typeface="华文细黑" panose="02010600040101010101" pitchFamily="2" charset="-122"/>
                </a:defRPr>
              </a:lvl3pPr>
              <a:lvl4pPr marL="1600200" indent="-228600">
                <a:lnSpc>
                  <a:spcPct val="120000"/>
                </a:lnSpc>
                <a:spcBef>
                  <a:spcPct val="20000"/>
                </a:spcBef>
                <a:buClr>
                  <a:schemeClr val="hlink"/>
                </a:buClr>
                <a:buFont typeface="Wingdings" panose="05000000000000000000" pitchFamily="2" charset="2"/>
                <a:buChar char="n"/>
                <a:defRPr sz="1400" b="1">
                  <a:solidFill>
                    <a:schemeClr val="tx1"/>
                  </a:solidFill>
                  <a:latin typeface="Arial" panose="020B0604020202090204" pitchFamily="34" charset="0"/>
                  <a:ea typeface="华文细黑" panose="02010600040101010101" pitchFamily="2" charset="-122"/>
                </a:defRPr>
              </a:lvl4pPr>
              <a:lvl5pPr marL="2057400" indent="-228600">
                <a:spcBef>
                  <a:spcPct val="20000"/>
                </a:spcBef>
                <a:buChar char="»"/>
                <a:defRPr>
                  <a:solidFill>
                    <a:schemeClr val="tx1"/>
                  </a:solidFill>
                  <a:latin typeface="Arial" panose="020B0604020202090204" pitchFamily="34" charset="0"/>
                  <a:ea typeface="华文细黑" panose="02010600040101010101" pitchFamily="2" charset="-122"/>
                </a:defRPr>
              </a:lvl5pPr>
              <a:lvl6pPr marL="2514600" indent="-228600" eaLnBrk="0" fontAlgn="base" hangingPunct="0">
                <a:spcBef>
                  <a:spcPct val="20000"/>
                </a:spcBef>
                <a:spcAft>
                  <a:spcPct val="0"/>
                </a:spcAft>
                <a:buChar char="»"/>
                <a:defRPr>
                  <a:solidFill>
                    <a:schemeClr val="tx1"/>
                  </a:solidFill>
                  <a:latin typeface="Arial" panose="020B0604020202090204" pitchFamily="34" charset="0"/>
                  <a:ea typeface="华文细黑" panose="02010600040101010101" pitchFamily="2" charset="-122"/>
                </a:defRPr>
              </a:lvl6pPr>
              <a:lvl7pPr marL="2971800" indent="-228600" eaLnBrk="0" fontAlgn="base" hangingPunct="0">
                <a:spcBef>
                  <a:spcPct val="20000"/>
                </a:spcBef>
                <a:spcAft>
                  <a:spcPct val="0"/>
                </a:spcAft>
                <a:buChar char="»"/>
                <a:defRPr>
                  <a:solidFill>
                    <a:schemeClr val="tx1"/>
                  </a:solidFill>
                  <a:latin typeface="Arial" panose="020B0604020202090204" pitchFamily="34" charset="0"/>
                  <a:ea typeface="华文细黑" panose="02010600040101010101" pitchFamily="2" charset="-122"/>
                </a:defRPr>
              </a:lvl7pPr>
              <a:lvl8pPr marL="3429000" indent="-228600" eaLnBrk="0" fontAlgn="base" hangingPunct="0">
                <a:spcBef>
                  <a:spcPct val="20000"/>
                </a:spcBef>
                <a:spcAft>
                  <a:spcPct val="0"/>
                </a:spcAft>
                <a:buChar char="»"/>
                <a:defRPr>
                  <a:solidFill>
                    <a:schemeClr val="tx1"/>
                  </a:solidFill>
                  <a:latin typeface="Arial" panose="020B0604020202090204" pitchFamily="34" charset="0"/>
                  <a:ea typeface="华文细黑" panose="02010600040101010101" pitchFamily="2" charset="-122"/>
                </a:defRPr>
              </a:lvl8pPr>
              <a:lvl9pPr marL="3886200" indent="-228600" eaLnBrk="0" fontAlgn="base" hangingPunct="0">
                <a:spcBef>
                  <a:spcPct val="20000"/>
                </a:spcBef>
                <a:spcAft>
                  <a:spcPct val="0"/>
                </a:spcAft>
                <a:buChar char="»"/>
                <a:defRPr>
                  <a:solidFill>
                    <a:schemeClr val="tx1"/>
                  </a:solidFill>
                  <a:latin typeface="Arial" panose="020B0604020202090204" pitchFamily="34" charset="0"/>
                  <a:ea typeface="华文细黑" panose="02010600040101010101" pitchFamily="2" charset="-122"/>
                </a:defRPr>
              </a:lvl9pPr>
            </a:lstStyle>
            <a:p>
              <a:pPr algn="ctr">
                <a:lnSpc>
                  <a:spcPct val="100000"/>
                </a:lnSpc>
                <a:buClr>
                  <a:schemeClr val="accent2"/>
                </a:buClr>
                <a:buSzPct val="75000"/>
                <a:buFont typeface="Wingdings" panose="05000000000000000000" pitchFamily="2" charset="2"/>
                <a:buNone/>
              </a:pPr>
              <a:r>
                <a:rPr lang="en-US" altLang="zh-CN" i="0" dirty="0">
                  <a:latin typeface="微软雅黑" pitchFamily="34" charset="-122"/>
                  <a:ea typeface="微软雅黑" pitchFamily="34" charset="-122"/>
                </a:rPr>
                <a:t>WPA2</a:t>
              </a:r>
              <a:endParaRPr lang="en-GB" altLang="ko-KR" i="0" dirty="0">
                <a:latin typeface="微软雅黑" pitchFamily="34" charset="-122"/>
                <a:ea typeface="微软雅黑" pitchFamily="34" charset="-122"/>
              </a:endParaRPr>
            </a:p>
          </p:txBody>
        </p:sp>
        <p:sp>
          <p:nvSpPr>
            <p:cNvPr id="8" name="AutoShape 46"/>
            <p:cNvSpPr>
              <a:spLocks noChangeArrowheads="1"/>
            </p:cNvSpPr>
            <p:nvPr/>
          </p:nvSpPr>
          <p:spPr bwMode="auto">
            <a:xfrm>
              <a:off x="3101034" y="5174270"/>
              <a:ext cx="1555594" cy="450699"/>
            </a:xfrm>
            <a:prstGeom prst="homePlate">
              <a:avLst>
                <a:gd name="adj" fmla="val 32493"/>
              </a:avLst>
            </a:prstGeom>
            <a:gradFill rotWithShape="0">
              <a:gsLst>
                <a:gs pos="0">
                  <a:srgbClr val="375827"/>
                </a:gs>
                <a:gs pos="50000">
                  <a:srgbClr val="77C056"/>
                </a:gs>
                <a:gs pos="100000">
                  <a:srgbClr val="375827"/>
                </a:gs>
              </a:gsLst>
              <a:lin ang="5400000" scaled="1"/>
            </a:gradFill>
            <a:ln>
              <a:noFill/>
            </a:ln>
            <a:effectLst>
              <a:outerShdw dist="45791" dir="2021404" algn="ctr" rotWithShape="0">
                <a:schemeClr val="tx1">
                  <a:alpha val="50000"/>
                </a:schemeClr>
              </a:outerShdw>
            </a:effectLst>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120000"/>
                </a:lnSpc>
                <a:spcBef>
                  <a:spcPct val="20000"/>
                </a:spcBef>
                <a:buClr>
                  <a:schemeClr val="accent1"/>
                </a:buClr>
                <a:buFont typeface="Wingdings" panose="05000000000000000000" pitchFamily="2" charset="2"/>
                <a:buChar char="n"/>
                <a:defRPr sz="2000" b="1">
                  <a:solidFill>
                    <a:schemeClr val="tx1"/>
                  </a:solidFill>
                  <a:latin typeface="Arial" panose="020B0604020202090204" pitchFamily="34" charset="0"/>
                  <a:ea typeface="华文细黑" panose="02010600040101010101" pitchFamily="2" charset="-122"/>
                </a:defRPr>
              </a:lvl1pPr>
              <a:lvl2pPr marL="742950" indent="-285750">
                <a:lnSpc>
                  <a:spcPct val="120000"/>
                </a:lnSpc>
                <a:spcBef>
                  <a:spcPct val="20000"/>
                </a:spcBef>
                <a:buClr>
                  <a:schemeClr val="accent1"/>
                </a:buClr>
                <a:buFont typeface="Wingdings" panose="05000000000000000000" pitchFamily="2" charset="2"/>
                <a:buChar char="n"/>
                <a:defRPr b="1">
                  <a:solidFill>
                    <a:schemeClr val="tx1"/>
                  </a:solidFill>
                  <a:latin typeface="Arial" panose="020B0604020202090204" pitchFamily="34" charset="0"/>
                  <a:ea typeface="华文细黑" panose="02010600040101010101" pitchFamily="2" charset="-122"/>
                </a:defRPr>
              </a:lvl2pPr>
              <a:lvl3pPr marL="1143000" indent="-228600">
                <a:lnSpc>
                  <a:spcPct val="120000"/>
                </a:lnSpc>
                <a:spcBef>
                  <a:spcPct val="20000"/>
                </a:spcBef>
                <a:buClr>
                  <a:schemeClr val="accent2"/>
                </a:buClr>
                <a:buFont typeface="Wingdings" panose="05000000000000000000" pitchFamily="2" charset="2"/>
                <a:buChar char="n"/>
                <a:defRPr sz="1600" b="1">
                  <a:solidFill>
                    <a:schemeClr val="tx1"/>
                  </a:solidFill>
                  <a:latin typeface="Arial" panose="020B0604020202090204" pitchFamily="34" charset="0"/>
                  <a:ea typeface="华文细黑" panose="02010600040101010101" pitchFamily="2" charset="-122"/>
                </a:defRPr>
              </a:lvl3pPr>
              <a:lvl4pPr marL="1600200" indent="-228600">
                <a:lnSpc>
                  <a:spcPct val="120000"/>
                </a:lnSpc>
                <a:spcBef>
                  <a:spcPct val="20000"/>
                </a:spcBef>
                <a:buClr>
                  <a:schemeClr val="hlink"/>
                </a:buClr>
                <a:buFont typeface="Wingdings" panose="05000000000000000000" pitchFamily="2" charset="2"/>
                <a:buChar char="n"/>
                <a:defRPr sz="1400" b="1">
                  <a:solidFill>
                    <a:schemeClr val="tx1"/>
                  </a:solidFill>
                  <a:latin typeface="Arial" panose="020B0604020202090204" pitchFamily="34" charset="0"/>
                  <a:ea typeface="华文细黑" panose="02010600040101010101" pitchFamily="2" charset="-122"/>
                </a:defRPr>
              </a:lvl4pPr>
              <a:lvl5pPr marL="2057400" indent="-228600">
                <a:spcBef>
                  <a:spcPct val="20000"/>
                </a:spcBef>
                <a:buChar char="»"/>
                <a:defRPr>
                  <a:solidFill>
                    <a:schemeClr val="tx1"/>
                  </a:solidFill>
                  <a:latin typeface="Arial" panose="020B0604020202090204" pitchFamily="34" charset="0"/>
                  <a:ea typeface="华文细黑" panose="02010600040101010101" pitchFamily="2" charset="-122"/>
                </a:defRPr>
              </a:lvl5pPr>
              <a:lvl6pPr marL="2514600" indent="-228600" eaLnBrk="0" fontAlgn="base" hangingPunct="0">
                <a:spcBef>
                  <a:spcPct val="20000"/>
                </a:spcBef>
                <a:spcAft>
                  <a:spcPct val="0"/>
                </a:spcAft>
                <a:buChar char="»"/>
                <a:defRPr>
                  <a:solidFill>
                    <a:schemeClr val="tx1"/>
                  </a:solidFill>
                  <a:latin typeface="Arial" panose="020B0604020202090204" pitchFamily="34" charset="0"/>
                  <a:ea typeface="华文细黑" panose="02010600040101010101" pitchFamily="2" charset="-122"/>
                </a:defRPr>
              </a:lvl6pPr>
              <a:lvl7pPr marL="2971800" indent="-228600" eaLnBrk="0" fontAlgn="base" hangingPunct="0">
                <a:spcBef>
                  <a:spcPct val="20000"/>
                </a:spcBef>
                <a:spcAft>
                  <a:spcPct val="0"/>
                </a:spcAft>
                <a:buChar char="»"/>
                <a:defRPr>
                  <a:solidFill>
                    <a:schemeClr val="tx1"/>
                  </a:solidFill>
                  <a:latin typeface="Arial" panose="020B0604020202090204" pitchFamily="34" charset="0"/>
                  <a:ea typeface="华文细黑" panose="02010600040101010101" pitchFamily="2" charset="-122"/>
                </a:defRPr>
              </a:lvl7pPr>
              <a:lvl8pPr marL="3429000" indent="-228600" eaLnBrk="0" fontAlgn="base" hangingPunct="0">
                <a:spcBef>
                  <a:spcPct val="20000"/>
                </a:spcBef>
                <a:spcAft>
                  <a:spcPct val="0"/>
                </a:spcAft>
                <a:buChar char="»"/>
                <a:defRPr>
                  <a:solidFill>
                    <a:schemeClr val="tx1"/>
                  </a:solidFill>
                  <a:latin typeface="Arial" panose="020B0604020202090204" pitchFamily="34" charset="0"/>
                  <a:ea typeface="华文细黑" panose="02010600040101010101" pitchFamily="2" charset="-122"/>
                </a:defRPr>
              </a:lvl8pPr>
              <a:lvl9pPr marL="3886200" indent="-228600" eaLnBrk="0" fontAlgn="base" hangingPunct="0">
                <a:spcBef>
                  <a:spcPct val="20000"/>
                </a:spcBef>
                <a:spcAft>
                  <a:spcPct val="0"/>
                </a:spcAft>
                <a:buChar char="»"/>
                <a:defRPr>
                  <a:solidFill>
                    <a:schemeClr val="tx1"/>
                  </a:solidFill>
                  <a:latin typeface="Arial" panose="020B0604020202090204" pitchFamily="34" charset="0"/>
                  <a:ea typeface="华文细黑" panose="02010600040101010101" pitchFamily="2" charset="-122"/>
                </a:defRPr>
              </a:lvl9pPr>
            </a:lstStyle>
            <a:p>
              <a:pPr algn="ctr">
                <a:lnSpc>
                  <a:spcPct val="100000"/>
                </a:lnSpc>
                <a:spcBef>
                  <a:spcPct val="0"/>
                </a:spcBef>
                <a:buClrTx/>
                <a:buFontTx/>
                <a:buNone/>
              </a:pPr>
              <a:r>
                <a:rPr lang="en-US" altLang="zh-CN" i="0" dirty="0">
                  <a:latin typeface="微软雅黑" pitchFamily="34" charset="-122"/>
                  <a:ea typeface="微软雅黑" pitchFamily="34" charset="-122"/>
                </a:rPr>
                <a:t>WPA</a:t>
              </a:r>
              <a:endParaRPr lang="en-US" altLang="ko-KR" i="0" dirty="0">
                <a:latin typeface="微软雅黑" pitchFamily="34" charset="-122"/>
                <a:ea typeface="微软雅黑" pitchFamily="34" charset="-122"/>
              </a:endParaRPr>
            </a:p>
          </p:txBody>
        </p:sp>
        <p:sp>
          <p:nvSpPr>
            <p:cNvPr id="9" name="AutoShape 47"/>
            <p:cNvSpPr>
              <a:spLocks noChangeArrowheads="1"/>
            </p:cNvSpPr>
            <p:nvPr/>
          </p:nvSpPr>
          <p:spPr bwMode="auto">
            <a:xfrm>
              <a:off x="1723087" y="5182212"/>
              <a:ext cx="1555594" cy="450699"/>
            </a:xfrm>
            <a:prstGeom prst="homePlate">
              <a:avLst>
                <a:gd name="adj" fmla="val 32493"/>
              </a:avLst>
            </a:prstGeom>
            <a:gradFill rotWithShape="0">
              <a:gsLst>
                <a:gs pos="0">
                  <a:srgbClr val="4B5019"/>
                </a:gs>
                <a:gs pos="50000">
                  <a:srgbClr val="A3AE36"/>
                </a:gs>
                <a:gs pos="100000">
                  <a:srgbClr val="4B5019"/>
                </a:gs>
              </a:gsLst>
              <a:lin ang="5400000" scaled="1"/>
            </a:gradFill>
            <a:ln>
              <a:noFill/>
            </a:ln>
            <a:effectLst>
              <a:outerShdw dist="45791" dir="2021404" algn="ctr" rotWithShape="0">
                <a:schemeClr val="tx1">
                  <a:alpha val="50000"/>
                </a:schemeClr>
              </a:outerShdw>
            </a:effectLst>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120000"/>
                </a:lnSpc>
                <a:spcBef>
                  <a:spcPct val="20000"/>
                </a:spcBef>
                <a:buClr>
                  <a:schemeClr val="accent1"/>
                </a:buClr>
                <a:buFont typeface="Wingdings" panose="05000000000000000000" pitchFamily="2" charset="2"/>
                <a:buChar char="n"/>
                <a:defRPr sz="2000" b="1">
                  <a:solidFill>
                    <a:schemeClr val="tx1"/>
                  </a:solidFill>
                  <a:latin typeface="Arial" panose="020B0604020202090204" pitchFamily="34" charset="0"/>
                  <a:ea typeface="华文细黑" panose="02010600040101010101" pitchFamily="2" charset="-122"/>
                </a:defRPr>
              </a:lvl1pPr>
              <a:lvl2pPr marL="742950" indent="-285750">
                <a:lnSpc>
                  <a:spcPct val="120000"/>
                </a:lnSpc>
                <a:spcBef>
                  <a:spcPct val="20000"/>
                </a:spcBef>
                <a:buClr>
                  <a:schemeClr val="accent1"/>
                </a:buClr>
                <a:buFont typeface="Wingdings" panose="05000000000000000000" pitchFamily="2" charset="2"/>
                <a:buChar char="n"/>
                <a:defRPr b="1">
                  <a:solidFill>
                    <a:schemeClr val="tx1"/>
                  </a:solidFill>
                  <a:latin typeface="Arial" panose="020B0604020202090204" pitchFamily="34" charset="0"/>
                  <a:ea typeface="华文细黑" panose="02010600040101010101" pitchFamily="2" charset="-122"/>
                </a:defRPr>
              </a:lvl2pPr>
              <a:lvl3pPr marL="1143000" indent="-228600">
                <a:lnSpc>
                  <a:spcPct val="120000"/>
                </a:lnSpc>
                <a:spcBef>
                  <a:spcPct val="20000"/>
                </a:spcBef>
                <a:buClr>
                  <a:schemeClr val="accent2"/>
                </a:buClr>
                <a:buFont typeface="Wingdings" panose="05000000000000000000" pitchFamily="2" charset="2"/>
                <a:buChar char="n"/>
                <a:defRPr sz="1600" b="1">
                  <a:solidFill>
                    <a:schemeClr val="tx1"/>
                  </a:solidFill>
                  <a:latin typeface="Arial" panose="020B0604020202090204" pitchFamily="34" charset="0"/>
                  <a:ea typeface="华文细黑" panose="02010600040101010101" pitchFamily="2" charset="-122"/>
                </a:defRPr>
              </a:lvl3pPr>
              <a:lvl4pPr marL="1600200" indent="-228600">
                <a:lnSpc>
                  <a:spcPct val="120000"/>
                </a:lnSpc>
                <a:spcBef>
                  <a:spcPct val="20000"/>
                </a:spcBef>
                <a:buClr>
                  <a:schemeClr val="hlink"/>
                </a:buClr>
                <a:buFont typeface="Wingdings" panose="05000000000000000000" pitchFamily="2" charset="2"/>
                <a:buChar char="n"/>
                <a:defRPr sz="1400" b="1">
                  <a:solidFill>
                    <a:schemeClr val="tx1"/>
                  </a:solidFill>
                  <a:latin typeface="Arial" panose="020B0604020202090204" pitchFamily="34" charset="0"/>
                  <a:ea typeface="华文细黑" panose="02010600040101010101" pitchFamily="2" charset="-122"/>
                </a:defRPr>
              </a:lvl4pPr>
              <a:lvl5pPr marL="2057400" indent="-228600">
                <a:spcBef>
                  <a:spcPct val="20000"/>
                </a:spcBef>
                <a:buChar char="»"/>
                <a:defRPr>
                  <a:solidFill>
                    <a:schemeClr val="tx1"/>
                  </a:solidFill>
                  <a:latin typeface="Arial" panose="020B0604020202090204" pitchFamily="34" charset="0"/>
                  <a:ea typeface="华文细黑" panose="02010600040101010101" pitchFamily="2" charset="-122"/>
                </a:defRPr>
              </a:lvl5pPr>
              <a:lvl6pPr marL="2514600" indent="-228600" eaLnBrk="0" fontAlgn="base" hangingPunct="0">
                <a:spcBef>
                  <a:spcPct val="20000"/>
                </a:spcBef>
                <a:spcAft>
                  <a:spcPct val="0"/>
                </a:spcAft>
                <a:buChar char="»"/>
                <a:defRPr>
                  <a:solidFill>
                    <a:schemeClr val="tx1"/>
                  </a:solidFill>
                  <a:latin typeface="Arial" panose="020B0604020202090204" pitchFamily="34" charset="0"/>
                  <a:ea typeface="华文细黑" panose="02010600040101010101" pitchFamily="2" charset="-122"/>
                </a:defRPr>
              </a:lvl6pPr>
              <a:lvl7pPr marL="2971800" indent="-228600" eaLnBrk="0" fontAlgn="base" hangingPunct="0">
                <a:spcBef>
                  <a:spcPct val="20000"/>
                </a:spcBef>
                <a:spcAft>
                  <a:spcPct val="0"/>
                </a:spcAft>
                <a:buChar char="»"/>
                <a:defRPr>
                  <a:solidFill>
                    <a:schemeClr val="tx1"/>
                  </a:solidFill>
                  <a:latin typeface="Arial" panose="020B0604020202090204" pitchFamily="34" charset="0"/>
                  <a:ea typeface="华文细黑" panose="02010600040101010101" pitchFamily="2" charset="-122"/>
                </a:defRPr>
              </a:lvl7pPr>
              <a:lvl8pPr marL="3429000" indent="-228600" eaLnBrk="0" fontAlgn="base" hangingPunct="0">
                <a:spcBef>
                  <a:spcPct val="20000"/>
                </a:spcBef>
                <a:spcAft>
                  <a:spcPct val="0"/>
                </a:spcAft>
                <a:buChar char="»"/>
                <a:defRPr>
                  <a:solidFill>
                    <a:schemeClr val="tx1"/>
                  </a:solidFill>
                  <a:latin typeface="Arial" panose="020B0604020202090204" pitchFamily="34" charset="0"/>
                  <a:ea typeface="华文细黑" panose="02010600040101010101" pitchFamily="2" charset="-122"/>
                </a:defRPr>
              </a:lvl8pPr>
              <a:lvl9pPr marL="3886200" indent="-228600" eaLnBrk="0" fontAlgn="base" hangingPunct="0">
                <a:spcBef>
                  <a:spcPct val="20000"/>
                </a:spcBef>
                <a:spcAft>
                  <a:spcPct val="0"/>
                </a:spcAft>
                <a:buChar char="»"/>
                <a:defRPr>
                  <a:solidFill>
                    <a:schemeClr val="tx1"/>
                  </a:solidFill>
                  <a:latin typeface="Arial" panose="020B0604020202090204" pitchFamily="34" charset="0"/>
                  <a:ea typeface="华文细黑" panose="02010600040101010101" pitchFamily="2" charset="-122"/>
                </a:defRPr>
              </a:lvl9pPr>
            </a:lstStyle>
            <a:p>
              <a:pPr algn="ctr">
                <a:lnSpc>
                  <a:spcPct val="100000"/>
                </a:lnSpc>
                <a:spcBef>
                  <a:spcPct val="0"/>
                </a:spcBef>
                <a:buClrTx/>
                <a:buFontTx/>
                <a:buNone/>
              </a:pPr>
              <a:r>
                <a:rPr lang="en-US" altLang="zh-CN" i="0" dirty="0">
                  <a:latin typeface="微软雅黑" pitchFamily="34" charset="-122"/>
                  <a:ea typeface="微软雅黑" pitchFamily="34" charset="-122"/>
                </a:rPr>
                <a:t>WEP</a:t>
              </a:r>
              <a:endParaRPr lang="en-US" altLang="ko-KR" i="0" dirty="0">
                <a:latin typeface="微软雅黑" pitchFamily="34" charset="-122"/>
                <a:ea typeface="微软雅黑" pitchFamily="34" charset="-122"/>
              </a:endParaRPr>
            </a:p>
          </p:txBody>
        </p:sp>
      </p:grpSp>
      <p:sp>
        <p:nvSpPr>
          <p:cNvPr id="10" name="灯片编号占位符 9"/>
          <p:cNvSpPr>
            <a:spLocks noGrp="1"/>
          </p:cNvSpPr>
          <p:nvPr>
            <p:ph type="sldNum" sz="quarter" idx="12"/>
          </p:nvPr>
        </p:nvSpPr>
        <p:spPr/>
        <p:txBody>
          <a:bodyPr/>
          <a:lstStyle/>
          <a:p>
            <a:fld id="{375D5CAD-4EC6-465D-B358-F619C32EE4EF}" type="slidenum">
              <a:rPr lang="zh-CN" altLang="en-US" smtClean="0"/>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2959" y="804578"/>
            <a:ext cx="7543800" cy="1450757"/>
          </a:xfrm>
        </p:spPr>
        <p:txBody>
          <a:bodyPr vert="horz" lIns="91440" tIns="45720" rIns="91440" bIns="45720" rtlCol="0" anchor="b">
            <a:normAutofit/>
          </a:bodyPr>
          <a:lstStyle/>
          <a:p>
            <a:r>
              <a:rPr lang="en-US" altLang="zh-CN" dirty="0">
                <a:cs typeface="Times New Roman" panose="02020603050405020304" pitchFamily="18" charset="0"/>
              </a:rPr>
              <a:t>WEP</a:t>
            </a:r>
            <a:r>
              <a:rPr lang="zh-CN" altLang="en-US" dirty="0">
                <a:cs typeface="Times New Roman" panose="02020603050405020304" pitchFamily="18" charset="0"/>
              </a:rPr>
              <a:t>（</a:t>
            </a:r>
            <a:r>
              <a:rPr lang="en-US" altLang="zh-CN" dirty="0">
                <a:cs typeface="Times New Roman" panose="02020603050405020304" pitchFamily="18" charset="0"/>
              </a:rPr>
              <a:t>Wired Equivalent Privacy</a:t>
            </a:r>
            <a:r>
              <a:rPr lang="zh-CN" altLang="en-US" dirty="0">
                <a:cs typeface="Times New Roman" panose="02020603050405020304" pitchFamily="18" charset="0"/>
              </a:rPr>
              <a:t>）</a:t>
            </a:r>
            <a:br>
              <a:rPr lang="en-US" altLang="zh-CN" dirty="0">
                <a:latin typeface="Times New Roman" panose="02020603050405020304" pitchFamily="18" charset="0"/>
                <a:cs typeface="Times New Roman" panose="02020603050405020304" pitchFamily="18" charset="0"/>
              </a:rPr>
            </a:br>
            <a:endParaRPr lang="zh-CN" altLang="en-US"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a:xfrm>
            <a:off x="822958" y="1829850"/>
            <a:ext cx="7543801" cy="4577552"/>
          </a:xfrm>
        </p:spPr>
        <p:txBody>
          <a:bodyPr>
            <a:normAutofit fontScale="70000" lnSpcReduction="20000"/>
          </a:bodyPr>
          <a:lstStyle/>
          <a:p>
            <a:pPr marL="91440" lvl="2" indent="-91440">
              <a:spcBef>
                <a:spcPts val="300"/>
              </a:spcBef>
              <a:spcAft>
                <a:spcPts val="300"/>
              </a:spcAft>
              <a:buSzPct val="60000"/>
              <a:buFont typeface="Wingdings" panose="05000000000000000000" pitchFamily="2" charset="2"/>
              <a:buChar char="l"/>
              <a:defRPr/>
            </a:pPr>
            <a:r>
              <a:rPr lang="zh-CN" altLang="en-US" sz="3100" dirty="0">
                <a:latin typeface="Calibri" panose="020F0502020204030204" pitchFamily="34" charset="0"/>
                <a:ea typeface="宋体" pitchFamily="2" charset="-122"/>
              </a:rPr>
              <a:t>共享密钥鉴别机制</a:t>
            </a:r>
            <a:endParaRPr lang="en-US" altLang="zh-CN" sz="3100" dirty="0">
              <a:latin typeface="Calibri" panose="020F0502020204030204" pitchFamily="34" charset="0"/>
              <a:ea typeface="宋体" pitchFamily="2" charset="-122"/>
            </a:endParaRPr>
          </a:p>
          <a:p>
            <a:pPr lvl="1">
              <a:lnSpc>
                <a:spcPct val="130000"/>
              </a:lnSpc>
              <a:buClr>
                <a:srgbClr val="E48312"/>
              </a:buClr>
              <a:defRPr/>
            </a:pPr>
            <a:r>
              <a:rPr lang="en-US" altLang="zh-CN" sz="2700" dirty="0">
                <a:solidFill>
                  <a:srgbClr val="000000">
                    <a:lumMod val="75000"/>
                    <a:lumOff val="25000"/>
                  </a:srgbClr>
                </a:solidFill>
              </a:rPr>
              <a:t>RC4</a:t>
            </a:r>
            <a:r>
              <a:rPr lang="zh-CN" altLang="en-US" sz="2700" dirty="0">
                <a:solidFill>
                  <a:srgbClr val="000000">
                    <a:lumMod val="75000"/>
                    <a:lumOff val="25000"/>
                  </a:srgbClr>
                </a:solidFill>
              </a:rPr>
              <a:t>加密</a:t>
            </a:r>
            <a:endParaRPr lang="zh-CN" altLang="en-US" sz="2700" dirty="0">
              <a:solidFill>
                <a:srgbClr val="000000">
                  <a:lumMod val="75000"/>
                  <a:lumOff val="25000"/>
                </a:srgbClr>
              </a:solidFill>
            </a:endParaRPr>
          </a:p>
          <a:p>
            <a:pPr lvl="1">
              <a:lnSpc>
                <a:spcPct val="130000"/>
              </a:lnSpc>
              <a:buClr>
                <a:srgbClr val="E48312"/>
              </a:buClr>
              <a:defRPr/>
            </a:pPr>
            <a:r>
              <a:rPr lang="en-US" altLang="zh-CN" sz="2700" dirty="0">
                <a:solidFill>
                  <a:srgbClr val="000000">
                    <a:lumMod val="75000"/>
                    <a:lumOff val="25000"/>
                  </a:srgbClr>
                </a:solidFill>
              </a:rPr>
              <a:t>CRC-32</a:t>
            </a:r>
            <a:r>
              <a:rPr lang="zh-CN" altLang="en-US" sz="2700" dirty="0">
                <a:solidFill>
                  <a:srgbClr val="000000">
                    <a:lumMod val="75000"/>
                    <a:lumOff val="25000"/>
                  </a:srgbClr>
                </a:solidFill>
              </a:rPr>
              <a:t>校验</a:t>
            </a:r>
            <a:endParaRPr lang="en-US" altLang="zh-CN" sz="2700" dirty="0">
              <a:solidFill>
                <a:srgbClr val="000000">
                  <a:lumMod val="75000"/>
                  <a:lumOff val="25000"/>
                </a:srgbClr>
              </a:solidFill>
            </a:endParaRPr>
          </a:p>
          <a:p>
            <a:pPr marL="91440" lvl="2" indent="-91440">
              <a:spcBef>
                <a:spcPts val="300"/>
              </a:spcBef>
              <a:spcAft>
                <a:spcPts val="300"/>
              </a:spcAft>
              <a:buSzPct val="60000"/>
              <a:buFont typeface="Wingdings" panose="05000000000000000000" pitchFamily="2" charset="2"/>
              <a:buChar char="l"/>
              <a:defRPr/>
            </a:pPr>
            <a:r>
              <a:rPr lang="zh-CN" altLang="en-US" sz="3100" dirty="0">
                <a:latin typeface="Calibri" panose="020F0502020204030204" pitchFamily="34" charset="0"/>
                <a:ea typeface="宋体" pitchFamily="2" charset="-122"/>
              </a:rPr>
              <a:t>安全问题</a:t>
            </a:r>
            <a:endParaRPr lang="zh-CN" altLang="en-US" sz="3100" dirty="0">
              <a:latin typeface="Calibri" panose="020F0502020204030204" pitchFamily="34" charset="0"/>
              <a:ea typeface="宋体" pitchFamily="2" charset="-122"/>
            </a:endParaRPr>
          </a:p>
          <a:p>
            <a:pPr lvl="1">
              <a:lnSpc>
                <a:spcPct val="130000"/>
              </a:lnSpc>
              <a:buClr>
                <a:srgbClr val="E48312"/>
              </a:buClr>
              <a:defRPr/>
            </a:pPr>
            <a:r>
              <a:rPr lang="zh-CN" altLang="en-US" sz="2700" dirty="0">
                <a:solidFill>
                  <a:srgbClr val="000000">
                    <a:lumMod val="75000"/>
                    <a:lumOff val="25000"/>
                  </a:srgbClr>
                </a:solidFill>
              </a:rPr>
              <a:t>只对客户端进行单向鉴别</a:t>
            </a:r>
            <a:endParaRPr lang="zh-CN" altLang="en-US" sz="2700" dirty="0">
              <a:solidFill>
                <a:srgbClr val="000000">
                  <a:lumMod val="75000"/>
                  <a:lumOff val="25000"/>
                </a:srgbClr>
              </a:solidFill>
            </a:endParaRPr>
          </a:p>
          <a:p>
            <a:pPr lvl="2">
              <a:lnSpc>
                <a:spcPct val="130000"/>
              </a:lnSpc>
              <a:buClr>
                <a:srgbClr val="E48312"/>
              </a:buClr>
              <a:defRPr/>
            </a:pPr>
            <a:r>
              <a:rPr lang="zh-CN" altLang="en-US" sz="2100" dirty="0">
                <a:solidFill>
                  <a:srgbClr val="000000">
                    <a:lumMod val="75000"/>
                    <a:lumOff val="25000"/>
                  </a:srgbClr>
                </a:solidFill>
              </a:rPr>
              <a:t>无法确认</a:t>
            </a:r>
            <a:r>
              <a:rPr lang="en-US" altLang="zh-CN" sz="2100" dirty="0">
                <a:solidFill>
                  <a:srgbClr val="000000">
                    <a:lumMod val="75000"/>
                    <a:lumOff val="25000"/>
                  </a:srgbClr>
                </a:solidFill>
              </a:rPr>
              <a:t>AP</a:t>
            </a:r>
            <a:r>
              <a:rPr lang="zh-CN" altLang="en-US" sz="2100" dirty="0">
                <a:solidFill>
                  <a:srgbClr val="000000">
                    <a:lumMod val="75000"/>
                    <a:lumOff val="25000"/>
                  </a:srgbClr>
                </a:solidFill>
              </a:rPr>
              <a:t>的合法性</a:t>
            </a:r>
            <a:endParaRPr lang="zh-CN" altLang="en-US" sz="2100" dirty="0">
              <a:solidFill>
                <a:srgbClr val="000000">
                  <a:lumMod val="75000"/>
                  <a:lumOff val="25000"/>
                </a:srgbClr>
              </a:solidFill>
            </a:endParaRPr>
          </a:p>
          <a:p>
            <a:pPr lvl="1">
              <a:lnSpc>
                <a:spcPct val="130000"/>
              </a:lnSpc>
              <a:buClr>
                <a:srgbClr val="E48312"/>
              </a:buClr>
              <a:defRPr/>
            </a:pPr>
            <a:r>
              <a:rPr lang="zh-CN" altLang="en-US" sz="2700" dirty="0">
                <a:solidFill>
                  <a:srgbClr val="000000">
                    <a:lumMod val="75000"/>
                    <a:lumOff val="25000"/>
                  </a:srgbClr>
                </a:solidFill>
              </a:rPr>
              <a:t>共享密钥缺陷</a:t>
            </a:r>
            <a:endParaRPr lang="zh-CN" altLang="en-US" sz="2700" dirty="0">
              <a:solidFill>
                <a:srgbClr val="000000">
                  <a:lumMod val="75000"/>
                  <a:lumOff val="25000"/>
                </a:srgbClr>
              </a:solidFill>
            </a:endParaRPr>
          </a:p>
          <a:p>
            <a:pPr lvl="2">
              <a:lnSpc>
                <a:spcPct val="130000"/>
              </a:lnSpc>
              <a:buClr>
                <a:srgbClr val="E48312"/>
              </a:buClr>
              <a:defRPr/>
            </a:pPr>
            <a:r>
              <a:rPr lang="en-US" altLang="zh-CN" sz="2100" dirty="0">
                <a:solidFill>
                  <a:srgbClr val="000000">
                    <a:lumMod val="75000"/>
                    <a:lumOff val="25000"/>
                  </a:srgbClr>
                </a:solidFill>
              </a:rPr>
              <a:t>RC4</a:t>
            </a:r>
            <a:r>
              <a:rPr lang="zh-CN" altLang="en-US" sz="2100" dirty="0">
                <a:solidFill>
                  <a:srgbClr val="000000">
                    <a:lumMod val="75000"/>
                    <a:lumOff val="25000"/>
                  </a:srgbClr>
                </a:solidFill>
              </a:rPr>
              <a:t>是流密码加密算法，同一密钥不能使用两次</a:t>
            </a:r>
            <a:endParaRPr lang="zh-CN" altLang="en-US" sz="2100" dirty="0">
              <a:solidFill>
                <a:srgbClr val="000000">
                  <a:lumMod val="75000"/>
                  <a:lumOff val="25000"/>
                </a:srgbClr>
              </a:solidFill>
            </a:endParaRPr>
          </a:p>
          <a:p>
            <a:pPr lvl="2">
              <a:lnSpc>
                <a:spcPct val="130000"/>
              </a:lnSpc>
              <a:buClr>
                <a:srgbClr val="E48312"/>
              </a:buClr>
              <a:defRPr/>
            </a:pPr>
            <a:r>
              <a:rPr lang="zh-CN" altLang="en-US" sz="2100" dirty="0">
                <a:solidFill>
                  <a:srgbClr val="000000">
                    <a:lumMod val="75000"/>
                    <a:lumOff val="25000"/>
                  </a:srgbClr>
                </a:solidFill>
              </a:rPr>
              <a:t>初始向量</a:t>
            </a:r>
            <a:r>
              <a:rPr lang="en-US" altLang="zh-CN" sz="2100" dirty="0">
                <a:solidFill>
                  <a:srgbClr val="000000">
                    <a:lumMod val="75000"/>
                    <a:lumOff val="25000"/>
                  </a:srgbClr>
                </a:solidFill>
              </a:rPr>
              <a:t>IV</a:t>
            </a:r>
            <a:r>
              <a:rPr lang="zh-CN" altLang="en-US" sz="2100" dirty="0">
                <a:solidFill>
                  <a:srgbClr val="000000">
                    <a:lumMod val="75000"/>
                    <a:lumOff val="25000"/>
                  </a:srgbClr>
                </a:solidFill>
              </a:rPr>
              <a:t>长度为</a:t>
            </a:r>
            <a:r>
              <a:rPr lang="en-US" altLang="zh-CN" sz="2100" dirty="0">
                <a:solidFill>
                  <a:srgbClr val="000000">
                    <a:lumMod val="75000"/>
                    <a:lumOff val="25000"/>
                  </a:srgbClr>
                </a:solidFill>
              </a:rPr>
              <a:t>24 bits </a:t>
            </a:r>
            <a:r>
              <a:rPr lang="zh-CN" altLang="en-US" sz="2100" dirty="0">
                <a:solidFill>
                  <a:srgbClr val="000000">
                    <a:lumMod val="75000"/>
                    <a:lumOff val="25000"/>
                  </a:srgbClr>
                </a:solidFill>
              </a:rPr>
              <a:t>，一次性密钥</a:t>
            </a:r>
            <a:r>
              <a:rPr lang="en-US" altLang="zh-CN" sz="2100" dirty="0">
                <a:solidFill>
                  <a:srgbClr val="000000">
                    <a:lumMod val="75000"/>
                    <a:lumOff val="25000"/>
                  </a:srgbClr>
                </a:solidFill>
              </a:rPr>
              <a:t>2^24 </a:t>
            </a:r>
            <a:r>
              <a:rPr lang="zh-CN" altLang="en-US" sz="2100" dirty="0">
                <a:solidFill>
                  <a:srgbClr val="000000">
                    <a:lumMod val="75000"/>
                    <a:lumOff val="25000"/>
                  </a:srgbClr>
                </a:solidFill>
              </a:rPr>
              <a:t>种不同组合，一个通信过程中可能会发生</a:t>
            </a:r>
            <a:r>
              <a:rPr lang="en-US" altLang="zh-CN" sz="2100" dirty="0">
                <a:solidFill>
                  <a:srgbClr val="000000">
                    <a:lumMod val="75000"/>
                    <a:lumOff val="25000"/>
                  </a:srgbClr>
                </a:solidFill>
              </a:rPr>
              <a:t>IV</a:t>
            </a:r>
            <a:r>
              <a:rPr lang="zh-CN" altLang="en-US" sz="2100" dirty="0">
                <a:solidFill>
                  <a:srgbClr val="000000">
                    <a:lumMod val="75000"/>
                    <a:lumOff val="25000"/>
                  </a:srgbClr>
                </a:solidFill>
              </a:rPr>
              <a:t>重复，从而受到攻击</a:t>
            </a:r>
            <a:endParaRPr lang="zh-CN" altLang="en-US" sz="2100" dirty="0">
              <a:solidFill>
                <a:srgbClr val="000000">
                  <a:lumMod val="75000"/>
                  <a:lumOff val="25000"/>
                </a:srgbClr>
              </a:solidFill>
            </a:endParaRPr>
          </a:p>
          <a:p>
            <a:pPr lvl="1">
              <a:lnSpc>
                <a:spcPct val="130000"/>
              </a:lnSpc>
              <a:buClr>
                <a:srgbClr val="E48312"/>
              </a:buClr>
              <a:defRPr/>
            </a:pPr>
            <a:r>
              <a:rPr lang="zh-CN" altLang="en-US" dirty="0">
                <a:solidFill>
                  <a:srgbClr val="000000">
                    <a:lumMod val="75000"/>
                    <a:lumOff val="25000"/>
                  </a:srgbClr>
                </a:solidFill>
              </a:rPr>
              <a:t>完整性校验缺陷</a:t>
            </a:r>
            <a:endParaRPr lang="zh-CN" altLang="en-US" dirty="0">
              <a:solidFill>
                <a:srgbClr val="000000">
                  <a:lumMod val="75000"/>
                  <a:lumOff val="25000"/>
                </a:srgbClr>
              </a:solidFill>
            </a:endParaRPr>
          </a:p>
          <a:p>
            <a:pPr lvl="2">
              <a:lnSpc>
                <a:spcPct val="130000"/>
              </a:lnSpc>
              <a:buClr>
                <a:srgbClr val="E48312"/>
              </a:buClr>
              <a:defRPr/>
            </a:pPr>
            <a:r>
              <a:rPr lang="zh-CN" altLang="en-US" sz="2100" dirty="0">
                <a:solidFill>
                  <a:srgbClr val="000000">
                    <a:lumMod val="75000"/>
                    <a:lumOff val="25000"/>
                  </a:srgbClr>
                </a:solidFill>
              </a:rPr>
              <a:t>能够篡改明文，且不能通过校验发现信息的改变</a:t>
            </a:r>
            <a:endParaRPr lang="zh-CN" altLang="en-US" sz="2100" dirty="0">
              <a:solidFill>
                <a:srgbClr val="000000">
                  <a:lumMod val="75000"/>
                  <a:lumOff val="25000"/>
                </a:srgbClr>
              </a:solidFill>
            </a:endParaRPr>
          </a:p>
          <a:p>
            <a:pPr lvl="2">
              <a:lnSpc>
                <a:spcPct val="130000"/>
              </a:lnSpc>
              <a:buClr>
                <a:srgbClr val="E48312"/>
              </a:buClr>
              <a:defRPr/>
            </a:pPr>
            <a:endParaRPr lang="en-US" altLang="zh-CN" dirty="0">
              <a:solidFill>
                <a:srgbClr val="000000">
                  <a:lumMod val="75000"/>
                  <a:lumOff val="25000"/>
                </a:srgbClr>
              </a:solidFill>
            </a:endParaRPr>
          </a:p>
          <a:p>
            <a:pPr lvl="2">
              <a:lnSpc>
                <a:spcPct val="130000"/>
              </a:lnSpc>
              <a:buClr>
                <a:srgbClr val="E48312"/>
              </a:buClr>
              <a:defRPr/>
            </a:pPr>
            <a:endParaRPr lang="zh-CN" altLang="en-US" dirty="0"/>
          </a:p>
        </p:txBody>
      </p:sp>
      <p:pic>
        <p:nvPicPr>
          <p:cNvPr id="4" name="图片 1"/>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106839" y="2142913"/>
            <a:ext cx="2792977" cy="21624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2"/>
          <p:cNvSpPr>
            <a:spLocks noChangeArrowheads="1"/>
          </p:cNvSpPr>
          <p:nvPr/>
        </p:nvSpPr>
        <p:spPr bwMode="auto">
          <a:xfrm>
            <a:off x="4761734" y="2177742"/>
            <a:ext cx="2042313" cy="1266732"/>
          </a:xfrm>
          <a:prstGeom prst="rect">
            <a:avLst/>
          </a:prstGeom>
          <a:noFill/>
          <a:ln w="19050" algn="ctr">
            <a:solidFill>
              <a:srgbClr val="FF0000"/>
            </a:solidFill>
            <a:round/>
          </a:ln>
          <a:extLst>
            <a:ext uri="{909E8E84-426E-40DD-AFC4-6F175D3DCCD1}">
              <a14:hiddenFill xmlns:a14="http://schemas.microsoft.com/office/drawing/2010/main">
                <a:solidFill>
                  <a:srgbClr val="FFFFFF"/>
                </a:solidFill>
              </a14:hiddenFill>
            </a:ext>
          </a:extLst>
        </p:spPr>
        <p:txBody>
          <a:bodyPr/>
          <a:lstStyle>
            <a:lvl1pPr>
              <a:lnSpc>
                <a:spcPct val="120000"/>
              </a:lnSpc>
              <a:spcBef>
                <a:spcPct val="20000"/>
              </a:spcBef>
              <a:buClr>
                <a:schemeClr val="accent1"/>
              </a:buClr>
              <a:buFont typeface="Wingdings" panose="05000000000000000000" pitchFamily="2" charset="2"/>
              <a:buChar char="n"/>
              <a:defRPr sz="2000" b="1">
                <a:solidFill>
                  <a:schemeClr val="tx1"/>
                </a:solidFill>
                <a:latin typeface="Arial" panose="020B0604020202090204" pitchFamily="34" charset="0"/>
                <a:ea typeface="华文细黑" panose="02010600040101010101" pitchFamily="2" charset="-122"/>
              </a:defRPr>
            </a:lvl1pPr>
            <a:lvl2pPr marL="742950" indent="-285750">
              <a:lnSpc>
                <a:spcPct val="120000"/>
              </a:lnSpc>
              <a:spcBef>
                <a:spcPct val="20000"/>
              </a:spcBef>
              <a:buClr>
                <a:schemeClr val="accent1"/>
              </a:buClr>
              <a:buFont typeface="Wingdings" panose="05000000000000000000" pitchFamily="2" charset="2"/>
              <a:buChar char="n"/>
              <a:defRPr b="1">
                <a:solidFill>
                  <a:schemeClr val="tx1"/>
                </a:solidFill>
                <a:latin typeface="Arial" panose="020B0604020202090204" pitchFamily="34" charset="0"/>
                <a:ea typeface="华文细黑" panose="02010600040101010101" pitchFamily="2" charset="-122"/>
              </a:defRPr>
            </a:lvl2pPr>
            <a:lvl3pPr marL="1143000" indent="-228600">
              <a:lnSpc>
                <a:spcPct val="120000"/>
              </a:lnSpc>
              <a:spcBef>
                <a:spcPct val="20000"/>
              </a:spcBef>
              <a:buClr>
                <a:schemeClr val="accent2"/>
              </a:buClr>
              <a:buFont typeface="Wingdings" panose="05000000000000000000" pitchFamily="2" charset="2"/>
              <a:buChar char="n"/>
              <a:defRPr sz="1600" b="1">
                <a:solidFill>
                  <a:schemeClr val="tx1"/>
                </a:solidFill>
                <a:latin typeface="Arial" panose="020B0604020202090204" pitchFamily="34" charset="0"/>
                <a:ea typeface="华文细黑" panose="02010600040101010101" pitchFamily="2" charset="-122"/>
              </a:defRPr>
            </a:lvl3pPr>
            <a:lvl4pPr marL="1600200" indent="-228600">
              <a:lnSpc>
                <a:spcPct val="120000"/>
              </a:lnSpc>
              <a:spcBef>
                <a:spcPct val="20000"/>
              </a:spcBef>
              <a:buClr>
                <a:schemeClr val="hlink"/>
              </a:buClr>
              <a:buFont typeface="Wingdings" panose="05000000000000000000" pitchFamily="2" charset="2"/>
              <a:buChar char="n"/>
              <a:defRPr sz="1400" b="1">
                <a:solidFill>
                  <a:schemeClr val="tx1"/>
                </a:solidFill>
                <a:latin typeface="Arial" panose="020B0604020202090204" pitchFamily="34" charset="0"/>
                <a:ea typeface="华文细黑" panose="02010600040101010101" pitchFamily="2" charset="-122"/>
              </a:defRPr>
            </a:lvl4pPr>
            <a:lvl5pPr marL="2057400" indent="-228600">
              <a:spcBef>
                <a:spcPct val="20000"/>
              </a:spcBef>
              <a:buChar char="»"/>
              <a:defRPr>
                <a:solidFill>
                  <a:schemeClr val="tx1"/>
                </a:solidFill>
                <a:latin typeface="Arial" panose="020B0604020202090204" pitchFamily="34" charset="0"/>
                <a:ea typeface="华文细黑" panose="02010600040101010101" pitchFamily="2" charset="-122"/>
              </a:defRPr>
            </a:lvl5pPr>
            <a:lvl6pPr marL="2514600" indent="-228600" eaLnBrk="0" fontAlgn="base" hangingPunct="0">
              <a:spcBef>
                <a:spcPct val="20000"/>
              </a:spcBef>
              <a:spcAft>
                <a:spcPct val="0"/>
              </a:spcAft>
              <a:buChar char="»"/>
              <a:defRPr>
                <a:solidFill>
                  <a:schemeClr val="tx1"/>
                </a:solidFill>
                <a:latin typeface="Arial" panose="020B0604020202090204" pitchFamily="34" charset="0"/>
                <a:ea typeface="华文细黑" panose="02010600040101010101" pitchFamily="2" charset="-122"/>
              </a:defRPr>
            </a:lvl6pPr>
            <a:lvl7pPr marL="2971800" indent="-228600" eaLnBrk="0" fontAlgn="base" hangingPunct="0">
              <a:spcBef>
                <a:spcPct val="20000"/>
              </a:spcBef>
              <a:spcAft>
                <a:spcPct val="0"/>
              </a:spcAft>
              <a:buChar char="»"/>
              <a:defRPr>
                <a:solidFill>
                  <a:schemeClr val="tx1"/>
                </a:solidFill>
                <a:latin typeface="Arial" panose="020B0604020202090204" pitchFamily="34" charset="0"/>
                <a:ea typeface="华文细黑" panose="02010600040101010101" pitchFamily="2" charset="-122"/>
              </a:defRPr>
            </a:lvl7pPr>
            <a:lvl8pPr marL="3429000" indent="-228600" eaLnBrk="0" fontAlgn="base" hangingPunct="0">
              <a:spcBef>
                <a:spcPct val="20000"/>
              </a:spcBef>
              <a:spcAft>
                <a:spcPct val="0"/>
              </a:spcAft>
              <a:buChar char="»"/>
              <a:defRPr>
                <a:solidFill>
                  <a:schemeClr val="tx1"/>
                </a:solidFill>
                <a:latin typeface="Arial" panose="020B0604020202090204" pitchFamily="34" charset="0"/>
                <a:ea typeface="华文细黑" panose="02010600040101010101" pitchFamily="2" charset="-122"/>
              </a:defRPr>
            </a:lvl8pPr>
            <a:lvl9pPr marL="3886200" indent="-228600" eaLnBrk="0" fontAlgn="base" hangingPunct="0">
              <a:spcBef>
                <a:spcPct val="20000"/>
              </a:spcBef>
              <a:spcAft>
                <a:spcPct val="0"/>
              </a:spcAft>
              <a:buChar char="»"/>
              <a:defRPr>
                <a:solidFill>
                  <a:schemeClr val="tx1"/>
                </a:solidFill>
                <a:latin typeface="Arial" panose="020B0604020202090204" pitchFamily="34" charset="0"/>
                <a:ea typeface="华文细黑" panose="02010600040101010101" pitchFamily="2" charset="-122"/>
              </a:defRPr>
            </a:lvl9pPr>
          </a:lstStyle>
          <a:p>
            <a:pPr eaLnBrk="1" hangingPunct="1">
              <a:lnSpc>
                <a:spcPct val="100000"/>
              </a:lnSpc>
              <a:spcBef>
                <a:spcPct val="0"/>
              </a:spcBef>
              <a:buClrTx/>
              <a:buFontTx/>
              <a:buNone/>
            </a:pPr>
            <a:endParaRPr lang="zh-CN" altLang="en-US" sz="1800" b="0">
              <a:ea typeface="宋体" pitchFamily="2" charset="-122"/>
            </a:endParaRPr>
          </a:p>
        </p:txBody>
      </p:sp>
      <p:sp>
        <p:nvSpPr>
          <p:cNvPr id="6" name="文本框 3"/>
          <p:cNvSpPr txBox="1">
            <a:spLocks noChangeArrowheads="1"/>
          </p:cNvSpPr>
          <p:nvPr/>
        </p:nvSpPr>
        <p:spPr bwMode="auto">
          <a:xfrm>
            <a:off x="4676457" y="1933465"/>
            <a:ext cx="1697209"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lnSpc>
                <a:spcPct val="120000"/>
              </a:lnSpc>
              <a:spcBef>
                <a:spcPct val="20000"/>
              </a:spcBef>
              <a:buClr>
                <a:schemeClr val="accent1"/>
              </a:buClr>
              <a:buFont typeface="Wingdings" panose="05000000000000000000" pitchFamily="2" charset="2"/>
              <a:buChar char="n"/>
              <a:defRPr sz="2000" b="1">
                <a:solidFill>
                  <a:schemeClr val="tx1"/>
                </a:solidFill>
                <a:latin typeface="Arial" panose="020B0604020202090204" pitchFamily="34" charset="0"/>
                <a:ea typeface="华文细黑" panose="02010600040101010101" pitchFamily="2" charset="-122"/>
              </a:defRPr>
            </a:lvl1pPr>
            <a:lvl2pPr marL="742950" indent="-285750">
              <a:lnSpc>
                <a:spcPct val="120000"/>
              </a:lnSpc>
              <a:spcBef>
                <a:spcPct val="20000"/>
              </a:spcBef>
              <a:buClr>
                <a:schemeClr val="accent1"/>
              </a:buClr>
              <a:buFont typeface="Wingdings" panose="05000000000000000000" pitchFamily="2" charset="2"/>
              <a:buChar char="n"/>
              <a:defRPr b="1">
                <a:solidFill>
                  <a:schemeClr val="tx1"/>
                </a:solidFill>
                <a:latin typeface="Arial" panose="020B0604020202090204" pitchFamily="34" charset="0"/>
                <a:ea typeface="华文细黑" panose="02010600040101010101" pitchFamily="2" charset="-122"/>
              </a:defRPr>
            </a:lvl2pPr>
            <a:lvl3pPr marL="1143000" indent="-228600">
              <a:lnSpc>
                <a:spcPct val="120000"/>
              </a:lnSpc>
              <a:spcBef>
                <a:spcPct val="20000"/>
              </a:spcBef>
              <a:buClr>
                <a:schemeClr val="accent2"/>
              </a:buClr>
              <a:buFont typeface="Wingdings" panose="05000000000000000000" pitchFamily="2" charset="2"/>
              <a:buChar char="n"/>
              <a:defRPr sz="1600" b="1">
                <a:solidFill>
                  <a:schemeClr val="tx1"/>
                </a:solidFill>
                <a:latin typeface="Arial" panose="020B0604020202090204" pitchFamily="34" charset="0"/>
                <a:ea typeface="华文细黑" panose="02010600040101010101" pitchFamily="2" charset="-122"/>
              </a:defRPr>
            </a:lvl3pPr>
            <a:lvl4pPr marL="1600200" indent="-228600">
              <a:lnSpc>
                <a:spcPct val="120000"/>
              </a:lnSpc>
              <a:spcBef>
                <a:spcPct val="20000"/>
              </a:spcBef>
              <a:buClr>
                <a:schemeClr val="hlink"/>
              </a:buClr>
              <a:buFont typeface="Wingdings" panose="05000000000000000000" pitchFamily="2" charset="2"/>
              <a:buChar char="n"/>
              <a:defRPr sz="1400" b="1">
                <a:solidFill>
                  <a:schemeClr val="tx1"/>
                </a:solidFill>
                <a:latin typeface="Arial" panose="020B0604020202090204" pitchFamily="34" charset="0"/>
                <a:ea typeface="华文细黑" panose="02010600040101010101" pitchFamily="2" charset="-122"/>
              </a:defRPr>
            </a:lvl4pPr>
            <a:lvl5pPr marL="2057400" indent="-228600">
              <a:spcBef>
                <a:spcPct val="20000"/>
              </a:spcBef>
              <a:buChar char="»"/>
              <a:defRPr>
                <a:solidFill>
                  <a:schemeClr val="tx1"/>
                </a:solidFill>
                <a:latin typeface="Arial" panose="020B0604020202090204" pitchFamily="34" charset="0"/>
                <a:ea typeface="华文细黑" panose="02010600040101010101" pitchFamily="2" charset="-122"/>
              </a:defRPr>
            </a:lvl5pPr>
            <a:lvl6pPr marL="2514600" indent="-228600" eaLnBrk="0" fontAlgn="base" hangingPunct="0">
              <a:spcBef>
                <a:spcPct val="20000"/>
              </a:spcBef>
              <a:spcAft>
                <a:spcPct val="0"/>
              </a:spcAft>
              <a:buChar char="»"/>
              <a:defRPr>
                <a:solidFill>
                  <a:schemeClr val="tx1"/>
                </a:solidFill>
                <a:latin typeface="Arial" panose="020B0604020202090204" pitchFamily="34" charset="0"/>
                <a:ea typeface="华文细黑" panose="02010600040101010101" pitchFamily="2" charset="-122"/>
              </a:defRPr>
            </a:lvl6pPr>
            <a:lvl7pPr marL="2971800" indent="-228600" eaLnBrk="0" fontAlgn="base" hangingPunct="0">
              <a:spcBef>
                <a:spcPct val="20000"/>
              </a:spcBef>
              <a:spcAft>
                <a:spcPct val="0"/>
              </a:spcAft>
              <a:buChar char="»"/>
              <a:defRPr>
                <a:solidFill>
                  <a:schemeClr val="tx1"/>
                </a:solidFill>
                <a:latin typeface="Arial" panose="020B0604020202090204" pitchFamily="34" charset="0"/>
                <a:ea typeface="华文细黑" panose="02010600040101010101" pitchFamily="2" charset="-122"/>
              </a:defRPr>
            </a:lvl7pPr>
            <a:lvl8pPr marL="3429000" indent="-228600" eaLnBrk="0" fontAlgn="base" hangingPunct="0">
              <a:spcBef>
                <a:spcPct val="20000"/>
              </a:spcBef>
              <a:spcAft>
                <a:spcPct val="0"/>
              </a:spcAft>
              <a:buChar char="»"/>
              <a:defRPr>
                <a:solidFill>
                  <a:schemeClr val="tx1"/>
                </a:solidFill>
                <a:latin typeface="Arial" panose="020B0604020202090204" pitchFamily="34" charset="0"/>
                <a:ea typeface="华文细黑" panose="02010600040101010101" pitchFamily="2" charset="-122"/>
              </a:defRPr>
            </a:lvl8pPr>
            <a:lvl9pPr marL="3886200" indent="-228600" eaLnBrk="0" fontAlgn="base" hangingPunct="0">
              <a:spcBef>
                <a:spcPct val="20000"/>
              </a:spcBef>
              <a:spcAft>
                <a:spcPct val="0"/>
              </a:spcAft>
              <a:buChar char="»"/>
              <a:defRPr>
                <a:solidFill>
                  <a:schemeClr val="tx1"/>
                </a:solidFill>
                <a:latin typeface="Arial" panose="020B0604020202090204" pitchFamily="34" charset="0"/>
                <a:ea typeface="华文细黑" panose="02010600040101010101" pitchFamily="2" charset="-122"/>
              </a:defRPr>
            </a:lvl9pPr>
          </a:lstStyle>
          <a:p>
            <a:pPr>
              <a:lnSpc>
                <a:spcPct val="100000"/>
              </a:lnSpc>
              <a:spcBef>
                <a:spcPct val="0"/>
              </a:spcBef>
              <a:buClrTx/>
              <a:buFont typeface="黑体" panose="02010609060101010101" pitchFamily="49" charset="-122"/>
              <a:buAutoNum type="circleNumDbPlain" startAt="2"/>
            </a:pPr>
            <a:r>
              <a:rPr lang="en-US" altLang="zh-CN" sz="1000" i="0" dirty="0">
                <a:solidFill>
                  <a:srgbClr val="FF0000"/>
                </a:solidFill>
              </a:rPr>
              <a:t>RC4</a:t>
            </a:r>
            <a:r>
              <a:rPr lang="zh-CN" altLang="en-US" sz="1000" i="0" dirty="0">
                <a:solidFill>
                  <a:srgbClr val="FF0000"/>
                </a:solidFill>
              </a:rPr>
              <a:t>生成加密密钥</a:t>
            </a:r>
            <a:endParaRPr lang="zh-CN" altLang="en-US" sz="1000" i="0" dirty="0">
              <a:solidFill>
                <a:srgbClr val="FF0000"/>
              </a:solidFill>
            </a:endParaRPr>
          </a:p>
        </p:txBody>
      </p:sp>
      <p:sp>
        <p:nvSpPr>
          <p:cNvPr id="7" name="矩形 4"/>
          <p:cNvSpPr>
            <a:spLocks noChangeArrowheads="1"/>
          </p:cNvSpPr>
          <p:nvPr/>
        </p:nvSpPr>
        <p:spPr bwMode="auto">
          <a:xfrm>
            <a:off x="4891396" y="3500861"/>
            <a:ext cx="1611931" cy="632831"/>
          </a:xfrm>
          <a:prstGeom prst="rect">
            <a:avLst/>
          </a:prstGeom>
          <a:noFill/>
          <a:ln w="19050" algn="ctr">
            <a:solidFill>
              <a:srgbClr val="FF0000"/>
            </a:solidFill>
            <a:round/>
          </a:ln>
          <a:extLst>
            <a:ext uri="{909E8E84-426E-40DD-AFC4-6F175D3DCCD1}">
              <a14:hiddenFill xmlns:a14="http://schemas.microsoft.com/office/drawing/2010/main">
                <a:solidFill>
                  <a:srgbClr val="FFFFFF"/>
                </a:solidFill>
              </a14:hiddenFill>
            </a:ext>
          </a:extLst>
        </p:spPr>
        <p:txBody>
          <a:bodyPr/>
          <a:lstStyle>
            <a:lvl1pPr>
              <a:lnSpc>
                <a:spcPct val="120000"/>
              </a:lnSpc>
              <a:spcBef>
                <a:spcPct val="20000"/>
              </a:spcBef>
              <a:buClr>
                <a:schemeClr val="accent1"/>
              </a:buClr>
              <a:buFont typeface="Wingdings" panose="05000000000000000000" pitchFamily="2" charset="2"/>
              <a:buChar char="n"/>
              <a:defRPr sz="2000" b="1">
                <a:solidFill>
                  <a:schemeClr val="tx1"/>
                </a:solidFill>
                <a:latin typeface="Arial" panose="020B0604020202090204" pitchFamily="34" charset="0"/>
                <a:ea typeface="华文细黑" panose="02010600040101010101" pitchFamily="2" charset="-122"/>
              </a:defRPr>
            </a:lvl1pPr>
            <a:lvl2pPr marL="742950" indent="-285750">
              <a:lnSpc>
                <a:spcPct val="120000"/>
              </a:lnSpc>
              <a:spcBef>
                <a:spcPct val="20000"/>
              </a:spcBef>
              <a:buClr>
                <a:schemeClr val="accent1"/>
              </a:buClr>
              <a:buFont typeface="Wingdings" panose="05000000000000000000" pitchFamily="2" charset="2"/>
              <a:buChar char="n"/>
              <a:defRPr b="1">
                <a:solidFill>
                  <a:schemeClr val="tx1"/>
                </a:solidFill>
                <a:latin typeface="Arial" panose="020B0604020202090204" pitchFamily="34" charset="0"/>
                <a:ea typeface="华文细黑" panose="02010600040101010101" pitchFamily="2" charset="-122"/>
              </a:defRPr>
            </a:lvl2pPr>
            <a:lvl3pPr marL="1143000" indent="-228600">
              <a:lnSpc>
                <a:spcPct val="120000"/>
              </a:lnSpc>
              <a:spcBef>
                <a:spcPct val="20000"/>
              </a:spcBef>
              <a:buClr>
                <a:schemeClr val="accent2"/>
              </a:buClr>
              <a:buFont typeface="Wingdings" panose="05000000000000000000" pitchFamily="2" charset="2"/>
              <a:buChar char="n"/>
              <a:defRPr sz="1600" b="1">
                <a:solidFill>
                  <a:schemeClr val="tx1"/>
                </a:solidFill>
                <a:latin typeface="Arial" panose="020B0604020202090204" pitchFamily="34" charset="0"/>
                <a:ea typeface="华文细黑" panose="02010600040101010101" pitchFamily="2" charset="-122"/>
              </a:defRPr>
            </a:lvl3pPr>
            <a:lvl4pPr marL="1600200" indent="-228600">
              <a:lnSpc>
                <a:spcPct val="120000"/>
              </a:lnSpc>
              <a:spcBef>
                <a:spcPct val="20000"/>
              </a:spcBef>
              <a:buClr>
                <a:schemeClr val="hlink"/>
              </a:buClr>
              <a:buFont typeface="Wingdings" panose="05000000000000000000" pitchFamily="2" charset="2"/>
              <a:buChar char="n"/>
              <a:defRPr sz="1400" b="1">
                <a:solidFill>
                  <a:schemeClr val="tx1"/>
                </a:solidFill>
                <a:latin typeface="Arial" panose="020B0604020202090204" pitchFamily="34" charset="0"/>
                <a:ea typeface="华文细黑" panose="02010600040101010101" pitchFamily="2" charset="-122"/>
              </a:defRPr>
            </a:lvl4pPr>
            <a:lvl5pPr marL="2057400" indent="-228600">
              <a:spcBef>
                <a:spcPct val="20000"/>
              </a:spcBef>
              <a:buChar char="»"/>
              <a:defRPr>
                <a:solidFill>
                  <a:schemeClr val="tx1"/>
                </a:solidFill>
                <a:latin typeface="Arial" panose="020B0604020202090204" pitchFamily="34" charset="0"/>
                <a:ea typeface="华文细黑" panose="02010600040101010101" pitchFamily="2" charset="-122"/>
              </a:defRPr>
            </a:lvl5pPr>
            <a:lvl6pPr marL="2514600" indent="-228600" eaLnBrk="0" fontAlgn="base" hangingPunct="0">
              <a:spcBef>
                <a:spcPct val="20000"/>
              </a:spcBef>
              <a:spcAft>
                <a:spcPct val="0"/>
              </a:spcAft>
              <a:buChar char="»"/>
              <a:defRPr>
                <a:solidFill>
                  <a:schemeClr val="tx1"/>
                </a:solidFill>
                <a:latin typeface="Arial" panose="020B0604020202090204" pitchFamily="34" charset="0"/>
                <a:ea typeface="华文细黑" panose="02010600040101010101" pitchFamily="2" charset="-122"/>
              </a:defRPr>
            </a:lvl6pPr>
            <a:lvl7pPr marL="2971800" indent="-228600" eaLnBrk="0" fontAlgn="base" hangingPunct="0">
              <a:spcBef>
                <a:spcPct val="20000"/>
              </a:spcBef>
              <a:spcAft>
                <a:spcPct val="0"/>
              </a:spcAft>
              <a:buChar char="»"/>
              <a:defRPr>
                <a:solidFill>
                  <a:schemeClr val="tx1"/>
                </a:solidFill>
                <a:latin typeface="Arial" panose="020B0604020202090204" pitchFamily="34" charset="0"/>
                <a:ea typeface="华文细黑" panose="02010600040101010101" pitchFamily="2" charset="-122"/>
              </a:defRPr>
            </a:lvl7pPr>
            <a:lvl8pPr marL="3429000" indent="-228600" eaLnBrk="0" fontAlgn="base" hangingPunct="0">
              <a:spcBef>
                <a:spcPct val="20000"/>
              </a:spcBef>
              <a:spcAft>
                <a:spcPct val="0"/>
              </a:spcAft>
              <a:buChar char="»"/>
              <a:defRPr>
                <a:solidFill>
                  <a:schemeClr val="tx1"/>
                </a:solidFill>
                <a:latin typeface="Arial" panose="020B0604020202090204" pitchFamily="34" charset="0"/>
                <a:ea typeface="华文细黑" panose="02010600040101010101" pitchFamily="2" charset="-122"/>
              </a:defRPr>
            </a:lvl8pPr>
            <a:lvl9pPr marL="3886200" indent="-228600" eaLnBrk="0" fontAlgn="base" hangingPunct="0">
              <a:spcBef>
                <a:spcPct val="20000"/>
              </a:spcBef>
              <a:spcAft>
                <a:spcPct val="0"/>
              </a:spcAft>
              <a:buChar char="»"/>
              <a:defRPr>
                <a:solidFill>
                  <a:schemeClr val="tx1"/>
                </a:solidFill>
                <a:latin typeface="Arial" panose="020B0604020202090204" pitchFamily="34" charset="0"/>
                <a:ea typeface="华文细黑" panose="02010600040101010101" pitchFamily="2" charset="-122"/>
              </a:defRPr>
            </a:lvl9pPr>
          </a:lstStyle>
          <a:p>
            <a:pPr eaLnBrk="1" hangingPunct="1">
              <a:lnSpc>
                <a:spcPct val="100000"/>
              </a:lnSpc>
              <a:spcBef>
                <a:spcPct val="0"/>
              </a:spcBef>
              <a:buClrTx/>
              <a:buFontTx/>
              <a:buNone/>
            </a:pPr>
            <a:endParaRPr lang="zh-CN" altLang="en-US" sz="1800" b="0">
              <a:ea typeface="宋体" pitchFamily="2" charset="-122"/>
            </a:endParaRPr>
          </a:p>
        </p:txBody>
      </p:sp>
      <p:sp>
        <p:nvSpPr>
          <p:cNvPr id="8" name="矩形 5"/>
          <p:cNvSpPr>
            <a:spLocks noChangeArrowheads="1"/>
          </p:cNvSpPr>
          <p:nvPr/>
        </p:nvSpPr>
        <p:spPr bwMode="auto">
          <a:xfrm>
            <a:off x="7062955" y="2910371"/>
            <a:ext cx="416071" cy="581314"/>
          </a:xfrm>
          <a:prstGeom prst="rect">
            <a:avLst/>
          </a:prstGeom>
          <a:noFill/>
          <a:ln w="19050" algn="ctr">
            <a:solidFill>
              <a:srgbClr val="FF0000"/>
            </a:solidFill>
            <a:round/>
          </a:ln>
          <a:extLst>
            <a:ext uri="{909E8E84-426E-40DD-AFC4-6F175D3DCCD1}">
              <a14:hiddenFill xmlns:a14="http://schemas.microsoft.com/office/drawing/2010/main">
                <a:solidFill>
                  <a:srgbClr val="FFFFFF"/>
                </a:solidFill>
              </a14:hiddenFill>
            </a:ext>
          </a:extLst>
        </p:spPr>
        <p:txBody>
          <a:bodyPr/>
          <a:lstStyle>
            <a:lvl1pPr>
              <a:lnSpc>
                <a:spcPct val="120000"/>
              </a:lnSpc>
              <a:spcBef>
                <a:spcPct val="20000"/>
              </a:spcBef>
              <a:buClr>
                <a:schemeClr val="accent1"/>
              </a:buClr>
              <a:buFont typeface="Wingdings" panose="05000000000000000000" pitchFamily="2" charset="2"/>
              <a:buChar char="n"/>
              <a:defRPr sz="2000" b="1">
                <a:solidFill>
                  <a:schemeClr val="tx1"/>
                </a:solidFill>
                <a:latin typeface="Arial" panose="020B0604020202090204" pitchFamily="34" charset="0"/>
                <a:ea typeface="华文细黑" panose="02010600040101010101" pitchFamily="2" charset="-122"/>
              </a:defRPr>
            </a:lvl1pPr>
            <a:lvl2pPr marL="742950" indent="-285750">
              <a:lnSpc>
                <a:spcPct val="120000"/>
              </a:lnSpc>
              <a:spcBef>
                <a:spcPct val="20000"/>
              </a:spcBef>
              <a:buClr>
                <a:schemeClr val="accent1"/>
              </a:buClr>
              <a:buFont typeface="Wingdings" panose="05000000000000000000" pitchFamily="2" charset="2"/>
              <a:buChar char="n"/>
              <a:defRPr b="1">
                <a:solidFill>
                  <a:schemeClr val="tx1"/>
                </a:solidFill>
                <a:latin typeface="Arial" panose="020B0604020202090204" pitchFamily="34" charset="0"/>
                <a:ea typeface="华文细黑" panose="02010600040101010101" pitchFamily="2" charset="-122"/>
              </a:defRPr>
            </a:lvl2pPr>
            <a:lvl3pPr marL="1143000" indent="-228600">
              <a:lnSpc>
                <a:spcPct val="120000"/>
              </a:lnSpc>
              <a:spcBef>
                <a:spcPct val="20000"/>
              </a:spcBef>
              <a:buClr>
                <a:schemeClr val="accent2"/>
              </a:buClr>
              <a:buFont typeface="Wingdings" panose="05000000000000000000" pitchFamily="2" charset="2"/>
              <a:buChar char="n"/>
              <a:defRPr sz="1600" b="1">
                <a:solidFill>
                  <a:schemeClr val="tx1"/>
                </a:solidFill>
                <a:latin typeface="Arial" panose="020B0604020202090204" pitchFamily="34" charset="0"/>
                <a:ea typeface="华文细黑" panose="02010600040101010101" pitchFamily="2" charset="-122"/>
              </a:defRPr>
            </a:lvl3pPr>
            <a:lvl4pPr marL="1600200" indent="-228600">
              <a:lnSpc>
                <a:spcPct val="120000"/>
              </a:lnSpc>
              <a:spcBef>
                <a:spcPct val="20000"/>
              </a:spcBef>
              <a:buClr>
                <a:schemeClr val="hlink"/>
              </a:buClr>
              <a:buFont typeface="Wingdings" panose="05000000000000000000" pitchFamily="2" charset="2"/>
              <a:buChar char="n"/>
              <a:defRPr sz="1400" b="1">
                <a:solidFill>
                  <a:schemeClr val="tx1"/>
                </a:solidFill>
                <a:latin typeface="Arial" panose="020B0604020202090204" pitchFamily="34" charset="0"/>
                <a:ea typeface="华文细黑" panose="02010600040101010101" pitchFamily="2" charset="-122"/>
              </a:defRPr>
            </a:lvl4pPr>
            <a:lvl5pPr marL="2057400" indent="-228600">
              <a:spcBef>
                <a:spcPct val="20000"/>
              </a:spcBef>
              <a:buChar char="»"/>
              <a:defRPr>
                <a:solidFill>
                  <a:schemeClr val="tx1"/>
                </a:solidFill>
                <a:latin typeface="Arial" panose="020B0604020202090204" pitchFamily="34" charset="0"/>
                <a:ea typeface="华文细黑" panose="02010600040101010101" pitchFamily="2" charset="-122"/>
              </a:defRPr>
            </a:lvl5pPr>
            <a:lvl6pPr marL="2514600" indent="-228600" eaLnBrk="0" fontAlgn="base" hangingPunct="0">
              <a:spcBef>
                <a:spcPct val="20000"/>
              </a:spcBef>
              <a:spcAft>
                <a:spcPct val="0"/>
              </a:spcAft>
              <a:buChar char="»"/>
              <a:defRPr>
                <a:solidFill>
                  <a:schemeClr val="tx1"/>
                </a:solidFill>
                <a:latin typeface="Arial" panose="020B0604020202090204" pitchFamily="34" charset="0"/>
                <a:ea typeface="华文细黑" panose="02010600040101010101" pitchFamily="2" charset="-122"/>
              </a:defRPr>
            </a:lvl6pPr>
            <a:lvl7pPr marL="2971800" indent="-228600" eaLnBrk="0" fontAlgn="base" hangingPunct="0">
              <a:spcBef>
                <a:spcPct val="20000"/>
              </a:spcBef>
              <a:spcAft>
                <a:spcPct val="0"/>
              </a:spcAft>
              <a:buChar char="»"/>
              <a:defRPr>
                <a:solidFill>
                  <a:schemeClr val="tx1"/>
                </a:solidFill>
                <a:latin typeface="Arial" panose="020B0604020202090204" pitchFamily="34" charset="0"/>
                <a:ea typeface="华文细黑" panose="02010600040101010101" pitchFamily="2" charset="-122"/>
              </a:defRPr>
            </a:lvl7pPr>
            <a:lvl8pPr marL="3429000" indent="-228600" eaLnBrk="0" fontAlgn="base" hangingPunct="0">
              <a:spcBef>
                <a:spcPct val="20000"/>
              </a:spcBef>
              <a:spcAft>
                <a:spcPct val="0"/>
              </a:spcAft>
              <a:buChar char="»"/>
              <a:defRPr>
                <a:solidFill>
                  <a:schemeClr val="tx1"/>
                </a:solidFill>
                <a:latin typeface="Arial" panose="020B0604020202090204" pitchFamily="34" charset="0"/>
                <a:ea typeface="华文细黑" panose="02010600040101010101" pitchFamily="2" charset="-122"/>
              </a:defRPr>
            </a:lvl8pPr>
            <a:lvl9pPr marL="3886200" indent="-228600" eaLnBrk="0" fontAlgn="base" hangingPunct="0">
              <a:spcBef>
                <a:spcPct val="20000"/>
              </a:spcBef>
              <a:spcAft>
                <a:spcPct val="0"/>
              </a:spcAft>
              <a:buChar char="»"/>
              <a:defRPr>
                <a:solidFill>
                  <a:schemeClr val="tx1"/>
                </a:solidFill>
                <a:latin typeface="Arial" panose="020B0604020202090204" pitchFamily="34" charset="0"/>
                <a:ea typeface="华文细黑" panose="02010600040101010101" pitchFamily="2" charset="-122"/>
              </a:defRPr>
            </a:lvl9pPr>
          </a:lstStyle>
          <a:p>
            <a:pPr eaLnBrk="1" hangingPunct="1">
              <a:lnSpc>
                <a:spcPct val="100000"/>
              </a:lnSpc>
              <a:spcBef>
                <a:spcPct val="0"/>
              </a:spcBef>
              <a:buClrTx/>
              <a:buFontTx/>
              <a:buNone/>
            </a:pPr>
            <a:endParaRPr lang="zh-CN" altLang="en-US" sz="1800" b="0">
              <a:ea typeface="宋体" pitchFamily="2" charset="-122"/>
            </a:endParaRPr>
          </a:p>
        </p:txBody>
      </p:sp>
      <p:sp>
        <p:nvSpPr>
          <p:cNvPr id="9" name="文本框 12"/>
          <p:cNvSpPr txBox="1">
            <a:spLocks noChangeArrowheads="1"/>
          </p:cNvSpPr>
          <p:nvPr/>
        </p:nvSpPr>
        <p:spPr bwMode="auto">
          <a:xfrm>
            <a:off x="4639895" y="4155896"/>
            <a:ext cx="132628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lnSpc>
                <a:spcPct val="120000"/>
              </a:lnSpc>
              <a:spcBef>
                <a:spcPct val="20000"/>
              </a:spcBef>
              <a:buClr>
                <a:schemeClr val="accent1"/>
              </a:buClr>
              <a:buFont typeface="Wingdings" panose="05000000000000000000" pitchFamily="2" charset="2"/>
              <a:buChar char="n"/>
              <a:defRPr sz="2000" b="1">
                <a:solidFill>
                  <a:schemeClr val="tx1"/>
                </a:solidFill>
                <a:latin typeface="Arial" panose="020B0604020202090204" pitchFamily="34" charset="0"/>
                <a:ea typeface="华文细黑" panose="02010600040101010101" pitchFamily="2" charset="-122"/>
              </a:defRPr>
            </a:lvl1pPr>
            <a:lvl2pPr marL="742950" indent="-285750">
              <a:lnSpc>
                <a:spcPct val="120000"/>
              </a:lnSpc>
              <a:spcBef>
                <a:spcPct val="20000"/>
              </a:spcBef>
              <a:buClr>
                <a:schemeClr val="accent1"/>
              </a:buClr>
              <a:buFont typeface="Wingdings" panose="05000000000000000000" pitchFamily="2" charset="2"/>
              <a:buChar char="n"/>
              <a:defRPr b="1">
                <a:solidFill>
                  <a:schemeClr val="tx1"/>
                </a:solidFill>
                <a:latin typeface="Arial" panose="020B0604020202090204" pitchFamily="34" charset="0"/>
                <a:ea typeface="华文细黑" panose="02010600040101010101" pitchFamily="2" charset="-122"/>
              </a:defRPr>
            </a:lvl2pPr>
            <a:lvl3pPr marL="1143000" indent="-228600">
              <a:lnSpc>
                <a:spcPct val="120000"/>
              </a:lnSpc>
              <a:spcBef>
                <a:spcPct val="20000"/>
              </a:spcBef>
              <a:buClr>
                <a:schemeClr val="accent2"/>
              </a:buClr>
              <a:buFont typeface="Wingdings" panose="05000000000000000000" pitchFamily="2" charset="2"/>
              <a:buChar char="n"/>
              <a:defRPr sz="1600" b="1">
                <a:solidFill>
                  <a:schemeClr val="tx1"/>
                </a:solidFill>
                <a:latin typeface="Arial" panose="020B0604020202090204" pitchFamily="34" charset="0"/>
                <a:ea typeface="华文细黑" panose="02010600040101010101" pitchFamily="2" charset="-122"/>
              </a:defRPr>
            </a:lvl3pPr>
            <a:lvl4pPr marL="1600200" indent="-228600">
              <a:lnSpc>
                <a:spcPct val="120000"/>
              </a:lnSpc>
              <a:spcBef>
                <a:spcPct val="20000"/>
              </a:spcBef>
              <a:buClr>
                <a:schemeClr val="hlink"/>
              </a:buClr>
              <a:buFont typeface="Wingdings" panose="05000000000000000000" pitchFamily="2" charset="2"/>
              <a:buChar char="n"/>
              <a:defRPr sz="1400" b="1">
                <a:solidFill>
                  <a:schemeClr val="tx1"/>
                </a:solidFill>
                <a:latin typeface="Arial" panose="020B0604020202090204" pitchFamily="34" charset="0"/>
                <a:ea typeface="华文细黑" panose="02010600040101010101" pitchFamily="2" charset="-122"/>
              </a:defRPr>
            </a:lvl4pPr>
            <a:lvl5pPr marL="2057400" indent="-228600">
              <a:spcBef>
                <a:spcPct val="20000"/>
              </a:spcBef>
              <a:buChar char="»"/>
              <a:defRPr>
                <a:solidFill>
                  <a:schemeClr val="tx1"/>
                </a:solidFill>
                <a:latin typeface="Arial" panose="020B0604020202090204" pitchFamily="34" charset="0"/>
                <a:ea typeface="华文细黑" panose="02010600040101010101" pitchFamily="2" charset="-122"/>
              </a:defRPr>
            </a:lvl5pPr>
            <a:lvl6pPr marL="2514600" indent="-228600" eaLnBrk="0" fontAlgn="base" hangingPunct="0">
              <a:spcBef>
                <a:spcPct val="20000"/>
              </a:spcBef>
              <a:spcAft>
                <a:spcPct val="0"/>
              </a:spcAft>
              <a:buChar char="»"/>
              <a:defRPr>
                <a:solidFill>
                  <a:schemeClr val="tx1"/>
                </a:solidFill>
                <a:latin typeface="Arial" panose="020B0604020202090204" pitchFamily="34" charset="0"/>
                <a:ea typeface="华文细黑" panose="02010600040101010101" pitchFamily="2" charset="-122"/>
              </a:defRPr>
            </a:lvl6pPr>
            <a:lvl7pPr marL="2971800" indent="-228600" eaLnBrk="0" fontAlgn="base" hangingPunct="0">
              <a:spcBef>
                <a:spcPct val="20000"/>
              </a:spcBef>
              <a:spcAft>
                <a:spcPct val="0"/>
              </a:spcAft>
              <a:buChar char="»"/>
              <a:defRPr>
                <a:solidFill>
                  <a:schemeClr val="tx1"/>
                </a:solidFill>
                <a:latin typeface="Arial" panose="020B0604020202090204" pitchFamily="34" charset="0"/>
                <a:ea typeface="华文细黑" panose="02010600040101010101" pitchFamily="2" charset="-122"/>
              </a:defRPr>
            </a:lvl7pPr>
            <a:lvl8pPr marL="3429000" indent="-228600" eaLnBrk="0" fontAlgn="base" hangingPunct="0">
              <a:spcBef>
                <a:spcPct val="20000"/>
              </a:spcBef>
              <a:spcAft>
                <a:spcPct val="0"/>
              </a:spcAft>
              <a:buChar char="»"/>
              <a:defRPr>
                <a:solidFill>
                  <a:schemeClr val="tx1"/>
                </a:solidFill>
                <a:latin typeface="Arial" panose="020B0604020202090204" pitchFamily="34" charset="0"/>
                <a:ea typeface="华文细黑" panose="02010600040101010101" pitchFamily="2" charset="-122"/>
              </a:defRPr>
            </a:lvl8pPr>
            <a:lvl9pPr marL="3886200" indent="-228600" eaLnBrk="0" fontAlgn="base" hangingPunct="0">
              <a:spcBef>
                <a:spcPct val="20000"/>
              </a:spcBef>
              <a:spcAft>
                <a:spcPct val="0"/>
              </a:spcAft>
              <a:buChar char="»"/>
              <a:defRPr>
                <a:solidFill>
                  <a:schemeClr val="tx1"/>
                </a:solidFill>
                <a:latin typeface="Arial" panose="020B0604020202090204" pitchFamily="34" charset="0"/>
                <a:ea typeface="华文细黑" panose="02010600040101010101" pitchFamily="2" charset="-122"/>
              </a:defRPr>
            </a:lvl9pPr>
          </a:lstStyle>
          <a:p>
            <a:pPr>
              <a:lnSpc>
                <a:spcPct val="100000"/>
              </a:lnSpc>
              <a:spcBef>
                <a:spcPct val="0"/>
              </a:spcBef>
              <a:buClrTx/>
              <a:buFont typeface="黑体" panose="02010609060101010101" pitchFamily="49" charset="-122"/>
              <a:buAutoNum type="circleNumDbPlain"/>
            </a:pPr>
            <a:r>
              <a:rPr lang="en-US" altLang="zh-CN" sz="1100" i="0" dirty="0">
                <a:solidFill>
                  <a:srgbClr val="FF0000"/>
                </a:solidFill>
              </a:rPr>
              <a:t>CRC32</a:t>
            </a:r>
            <a:r>
              <a:rPr lang="zh-CN" altLang="en-US" sz="1100" i="0" dirty="0">
                <a:solidFill>
                  <a:srgbClr val="FF0000"/>
                </a:solidFill>
              </a:rPr>
              <a:t>校验</a:t>
            </a:r>
            <a:endParaRPr lang="zh-CN" altLang="en-US" sz="1100" i="0" dirty="0">
              <a:solidFill>
                <a:srgbClr val="FF0000"/>
              </a:solidFill>
            </a:endParaRPr>
          </a:p>
        </p:txBody>
      </p:sp>
      <p:sp>
        <p:nvSpPr>
          <p:cNvPr id="10" name="文本框 10"/>
          <p:cNvSpPr txBox="1">
            <a:spLocks noChangeArrowheads="1"/>
          </p:cNvSpPr>
          <p:nvPr/>
        </p:nvSpPr>
        <p:spPr bwMode="auto">
          <a:xfrm>
            <a:off x="6655367" y="3603846"/>
            <a:ext cx="2290763"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nSpc>
                <a:spcPct val="120000"/>
              </a:lnSpc>
              <a:spcBef>
                <a:spcPct val="20000"/>
              </a:spcBef>
              <a:buClr>
                <a:schemeClr val="accent1"/>
              </a:buClr>
              <a:buFont typeface="Wingdings" panose="05000000000000000000" pitchFamily="2" charset="2"/>
              <a:buChar char="n"/>
              <a:defRPr sz="2000" b="1">
                <a:solidFill>
                  <a:schemeClr val="tx1"/>
                </a:solidFill>
                <a:latin typeface="Arial" panose="020B0604020202090204" pitchFamily="34" charset="0"/>
                <a:ea typeface="华文细黑" panose="02010600040101010101" pitchFamily="2" charset="-122"/>
              </a:defRPr>
            </a:lvl1pPr>
            <a:lvl2pPr marL="742950" indent="-285750">
              <a:lnSpc>
                <a:spcPct val="120000"/>
              </a:lnSpc>
              <a:spcBef>
                <a:spcPct val="20000"/>
              </a:spcBef>
              <a:buClr>
                <a:schemeClr val="accent1"/>
              </a:buClr>
              <a:buFont typeface="Wingdings" panose="05000000000000000000" pitchFamily="2" charset="2"/>
              <a:buChar char="n"/>
              <a:defRPr b="1">
                <a:solidFill>
                  <a:schemeClr val="tx1"/>
                </a:solidFill>
                <a:latin typeface="Arial" panose="020B0604020202090204" pitchFamily="34" charset="0"/>
                <a:ea typeface="华文细黑" panose="02010600040101010101" pitchFamily="2" charset="-122"/>
              </a:defRPr>
            </a:lvl2pPr>
            <a:lvl3pPr marL="1143000" indent="-228600">
              <a:lnSpc>
                <a:spcPct val="120000"/>
              </a:lnSpc>
              <a:spcBef>
                <a:spcPct val="20000"/>
              </a:spcBef>
              <a:buClr>
                <a:schemeClr val="accent2"/>
              </a:buClr>
              <a:buFont typeface="Wingdings" panose="05000000000000000000" pitchFamily="2" charset="2"/>
              <a:buChar char="n"/>
              <a:defRPr sz="1600" b="1">
                <a:solidFill>
                  <a:schemeClr val="tx1"/>
                </a:solidFill>
                <a:latin typeface="Arial" panose="020B0604020202090204" pitchFamily="34" charset="0"/>
                <a:ea typeface="华文细黑" panose="02010600040101010101" pitchFamily="2" charset="-122"/>
              </a:defRPr>
            </a:lvl3pPr>
            <a:lvl4pPr marL="1600200" indent="-228600">
              <a:lnSpc>
                <a:spcPct val="120000"/>
              </a:lnSpc>
              <a:spcBef>
                <a:spcPct val="20000"/>
              </a:spcBef>
              <a:buClr>
                <a:schemeClr val="hlink"/>
              </a:buClr>
              <a:buFont typeface="Wingdings" panose="05000000000000000000" pitchFamily="2" charset="2"/>
              <a:buChar char="n"/>
              <a:defRPr sz="1400" b="1">
                <a:solidFill>
                  <a:schemeClr val="tx1"/>
                </a:solidFill>
                <a:latin typeface="Arial" panose="020B0604020202090204" pitchFamily="34" charset="0"/>
                <a:ea typeface="华文细黑" panose="02010600040101010101" pitchFamily="2" charset="-122"/>
              </a:defRPr>
            </a:lvl4pPr>
            <a:lvl5pPr marL="2057400" indent="-228600">
              <a:spcBef>
                <a:spcPct val="20000"/>
              </a:spcBef>
              <a:buChar char="»"/>
              <a:defRPr>
                <a:solidFill>
                  <a:schemeClr val="tx1"/>
                </a:solidFill>
                <a:latin typeface="Arial" panose="020B0604020202090204" pitchFamily="34" charset="0"/>
                <a:ea typeface="华文细黑" panose="02010600040101010101" pitchFamily="2" charset="-122"/>
              </a:defRPr>
            </a:lvl5pPr>
            <a:lvl6pPr marL="2514600" indent="-228600" eaLnBrk="0" fontAlgn="base" hangingPunct="0">
              <a:spcBef>
                <a:spcPct val="20000"/>
              </a:spcBef>
              <a:spcAft>
                <a:spcPct val="0"/>
              </a:spcAft>
              <a:buChar char="»"/>
              <a:defRPr>
                <a:solidFill>
                  <a:schemeClr val="tx1"/>
                </a:solidFill>
                <a:latin typeface="Arial" panose="020B0604020202090204" pitchFamily="34" charset="0"/>
                <a:ea typeface="华文细黑" panose="02010600040101010101" pitchFamily="2" charset="-122"/>
              </a:defRPr>
            </a:lvl6pPr>
            <a:lvl7pPr marL="2971800" indent="-228600" eaLnBrk="0" fontAlgn="base" hangingPunct="0">
              <a:spcBef>
                <a:spcPct val="20000"/>
              </a:spcBef>
              <a:spcAft>
                <a:spcPct val="0"/>
              </a:spcAft>
              <a:buChar char="»"/>
              <a:defRPr>
                <a:solidFill>
                  <a:schemeClr val="tx1"/>
                </a:solidFill>
                <a:latin typeface="Arial" panose="020B0604020202090204" pitchFamily="34" charset="0"/>
                <a:ea typeface="华文细黑" panose="02010600040101010101" pitchFamily="2" charset="-122"/>
              </a:defRPr>
            </a:lvl7pPr>
            <a:lvl8pPr marL="3429000" indent="-228600" eaLnBrk="0" fontAlgn="base" hangingPunct="0">
              <a:spcBef>
                <a:spcPct val="20000"/>
              </a:spcBef>
              <a:spcAft>
                <a:spcPct val="0"/>
              </a:spcAft>
              <a:buChar char="»"/>
              <a:defRPr>
                <a:solidFill>
                  <a:schemeClr val="tx1"/>
                </a:solidFill>
                <a:latin typeface="Arial" panose="020B0604020202090204" pitchFamily="34" charset="0"/>
                <a:ea typeface="华文细黑" panose="02010600040101010101" pitchFamily="2" charset="-122"/>
              </a:defRPr>
            </a:lvl8pPr>
            <a:lvl9pPr marL="3886200" indent="-228600" eaLnBrk="0" fontAlgn="base" hangingPunct="0">
              <a:spcBef>
                <a:spcPct val="20000"/>
              </a:spcBef>
              <a:spcAft>
                <a:spcPct val="0"/>
              </a:spcAft>
              <a:buChar char="»"/>
              <a:defRPr>
                <a:solidFill>
                  <a:schemeClr val="tx1"/>
                </a:solidFill>
                <a:latin typeface="Arial" panose="020B0604020202090204" pitchFamily="34" charset="0"/>
                <a:ea typeface="华文细黑" panose="02010600040101010101" pitchFamily="2" charset="-122"/>
              </a:defRPr>
            </a:lvl9pPr>
          </a:lstStyle>
          <a:p>
            <a:pPr>
              <a:lnSpc>
                <a:spcPct val="100000"/>
              </a:lnSpc>
              <a:spcBef>
                <a:spcPct val="0"/>
              </a:spcBef>
              <a:buClrTx/>
              <a:buFont typeface="黑体" panose="02010609060101010101" pitchFamily="49" charset="-122"/>
              <a:buAutoNum type="circleNumDbPlain" startAt="3"/>
            </a:pPr>
            <a:r>
              <a:rPr lang="en-US" altLang="zh-CN" sz="1000" i="0" dirty="0">
                <a:solidFill>
                  <a:srgbClr val="FF0000"/>
                </a:solidFill>
              </a:rPr>
              <a:t>RC4</a:t>
            </a:r>
            <a:r>
              <a:rPr lang="zh-CN" altLang="en-US" sz="1000" i="0" dirty="0">
                <a:solidFill>
                  <a:srgbClr val="FF0000"/>
                </a:solidFill>
              </a:rPr>
              <a:t>加密</a:t>
            </a:r>
            <a:endParaRPr lang="zh-CN" altLang="en-US" sz="1000" i="0" dirty="0">
              <a:solidFill>
                <a:srgbClr val="FF0000"/>
              </a:solidFill>
            </a:endParaRPr>
          </a:p>
        </p:txBody>
      </p:sp>
      <p:sp>
        <p:nvSpPr>
          <p:cNvPr id="11" name="灯片编号占位符 10"/>
          <p:cNvSpPr>
            <a:spLocks noGrp="1"/>
          </p:cNvSpPr>
          <p:nvPr>
            <p:ph type="sldNum" sz="quarter" idx="12"/>
          </p:nvPr>
        </p:nvSpPr>
        <p:spPr/>
        <p:txBody>
          <a:bodyPr/>
          <a:lstStyle/>
          <a:p>
            <a:fld id="{375D5CAD-4EC6-465D-B358-F619C32EE4EF}" type="slidenum">
              <a:rPr lang="zh-CN" altLang="en-US" smtClean="0"/>
            </a:fld>
            <a:endParaRPr lang="zh-CN" altLang="en-US"/>
          </a:p>
        </p:txBody>
      </p:sp>
    </p:spTree>
  </p:cSld>
  <p:clrMapOvr>
    <a:masterClrMapping/>
  </p:clrMapOvr>
</p:sld>
</file>

<file path=ppt/theme/theme1.xml><?xml version="1.0" encoding="utf-8"?>
<a:theme xmlns:a="http://schemas.openxmlformats.org/drawingml/2006/main" name="回顾">
  <a:themeElements>
    <a:clrScheme name="回顾">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回顾">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回顾">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回顾">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themeOverride>
</file>

<file path=docProps/app.xml><?xml version="1.0" encoding="utf-8"?>
<Properties xmlns="http://schemas.openxmlformats.org/officeDocument/2006/extended-properties" xmlns:vt="http://schemas.openxmlformats.org/officeDocument/2006/docPropsVTypes">
  <TotalTime>0</TotalTime>
  <Words>11011</Words>
  <Application>WPS 演示</Application>
  <PresentationFormat>全屏显示(4:3)</PresentationFormat>
  <Paragraphs>790</Paragraphs>
  <Slides>41</Slides>
  <Notes>17</Notes>
  <HiddenSlides>0</HiddenSlides>
  <MMClips>0</MMClips>
  <ScaleCrop>false</ScaleCrop>
  <HeadingPairs>
    <vt:vector size="6" baseType="variant">
      <vt:variant>
        <vt:lpstr>已用的字体</vt:lpstr>
      </vt:variant>
      <vt:variant>
        <vt:i4>25</vt:i4>
      </vt:variant>
      <vt:variant>
        <vt:lpstr>主题</vt:lpstr>
      </vt:variant>
      <vt:variant>
        <vt:i4>1</vt:i4>
      </vt:variant>
      <vt:variant>
        <vt:lpstr>幻灯片标题</vt:lpstr>
      </vt:variant>
      <vt:variant>
        <vt:i4>41</vt:i4>
      </vt:variant>
    </vt:vector>
  </HeadingPairs>
  <TitlesOfParts>
    <vt:vector size="67" baseType="lpstr">
      <vt:lpstr>Arial</vt:lpstr>
      <vt:lpstr>宋体</vt:lpstr>
      <vt:lpstr>Wingdings</vt:lpstr>
      <vt:lpstr>Calibri</vt:lpstr>
      <vt:lpstr>Helvetica Neue</vt:lpstr>
      <vt:lpstr>等线</vt:lpstr>
      <vt:lpstr>汉仪中等线KW</vt:lpstr>
      <vt:lpstr>Times New Roman</vt:lpstr>
      <vt:lpstr>华文细黑</vt:lpstr>
      <vt:lpstr>微软雅黑</vt:lpstr>
      <vt:lpstr>黑体</vt:lpstr>
      <vt:lpstr>Calibri Light</vt:lpstr>
      <vt:lpstr>汉仪书宋二KW</vt:lpstr>
      <vt:lpstr>汉仪旗黑</vt:lpstr>
      <vt:lpstr>宋体</vt:lpstr>
      <vt:lpstr>Arial Unicode MS</vt:lpstr>
      <vt:lpstr>黑体-简</vt:lpstr>
      <vt:lpstr>汉仪中黑KW</vt:lpstr>
      <vt:lpstr>Time s New Roman</vt:lpstr>
      <vt:lpstr>Calibir</vt:lpstr>
      <vt:lpstr>Thonburi</vt:lpstr>
      <vt:lpstr>The Time Newman</vt:lpstr>
      <vt:lpstr>MS PGothic</vt:lpstr>
      <vt:lpstr>苹方-简</vt:lpstr>
      <vt:lpstr>宋体-简</vt:lpstr>
      <vt:lpstr>回顾</vt:lpstr>
      <vt:lpstr>Wi-Fi无线认证技术</vt:lpstr>
      <vt:lpstr>Wi-Fi</vt:lpstr>
      <vt:lpstr>Wi-Fi 接入认证</vt:lpstr>
      <vt:lpstr>Wi-Fi接入方案（1）</vt:lpstr>
      <vt:lpstr>Wi-Fi鉴别方案（2）</vt:lpstr>
      <vt:lpstr>Wi-Fi鉴别方案（3）</vt:lpstr>
      <vt:lpstr>Wi-Fi认证方案（总结）</vt:lpstr>
      <vt:lpstr>Wi-Fi安全标准</vt:lpstr>
      <vt:lpstr>WEP（Wired Equivalent Privacy） </vt:lpstr>
      <vt:lpstr>WPA</vt:lpstr>
      <vt:lpstr>WPA-TKIP协议示意</vt:lpstr>
      <vt:lpstr>802.11 密钥层次</vt:lpstr>
      <vt:lpstr>基于WPA/WPA2的安全网络</vt:lpstr>
      <vt:lpstr>基于WPA/WPA2的安全网络</vt:lpstr>
      <vt:lpstr>基于WPA/WPA2的安全网络</vt:lpstr>
      <vt:lpstr>4-Way Handshake</vt:lpstr>
      <vt:lpstr>4-Way Handshake</vt:lpstr>
      <vt:lpstr>4-Way Handshake</vt:lpstr>
      <vt:lpstr>PMK (Pairwise Master Key, 成对主密钥)</vt:lpstr>
      <vt:lpstr>PowerPoint 演示文稿</vt:lpstr>
      <vt:lpstr>PowerPoint 演示文稿</vt:lpstr>
      <vt:lpstr>PowerPoint 演示文稿</vt:lpstr>
      <vt:lpstr>PowerPoint 演示文稿</vt:lpstr>
      <vt:lpstr>PowerPoint 演示文稿</vt:lpstr>
      <vt:lpstr>EAP-PEAP</vt:lpstr>
      <vt:lpstr>PowerPoint 演示文稿</vt:lpstr>
      <vt:lpstr>PowerPoint 演示文稿</vt:lpstr>
      <vt:lpstr>WPA2-802.1X应用实例-eduroam</vt:lpstr>
      <vt:lpstr>How does eduroam work?</vt:lpstr>
      <vt:lpstr>How does eduroam work?</vt:lpstr>
      <vt:lpstr>The technology of eduroam</vt:lpstr>
      <vt:lpstr>The technology of eduroam</vt:lpstr>
      <vt:lpstr>The technology of eduroam</vt:lpstr>
      <vt:lpstr>Eduroam信任结构</vt:lpstr>
      <vt:lpstr>KRACK Attack（密钥重载攻击）</vt:lpstr>
      <vt:lpstr>KRACK Attack（密钥重载攻击）</vt:lpstr>
      <vt:lpstr>KRACK Attack（密钥重载攻击）</vt:lpstr>
      <vt:lpstr>KRACK Attack（密钥重载攻击）</vt:lpstr>
      <vt:lpstr>WPA3</vt:lpstr>
      <vt:lpstr>WPA3-SAE</vt:lpstr>
      <vt:lpstr>WPA3-SAE安全问题</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网络认证技术</dc:title>
  <dc:creator>wqx</dc:creator>
  <cp:lastModifiedBy>李浩宇</cp:lastModifiedBy>
  <cp:revision>414</cp:revision>
  <cp:lastPrinted>2024-01-08T12:14:30Z</cp:lastPrinted>
  <dcterms:created xsi:type="dcterms:W3CDTF">2024-01-08T12:14:30Z</dcterms:created>
  <dcterms:modified xsi:type="dcterms:W3CDTF">2024-01-08T12:14:30Z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490A58F99C97231526E79B651647ED9E_42</vt:lpwstr>
  </property>
  <property fmtid="{D5CDD505-2E9C-101B-9397-08002B2CF9AE}" pid="3" name="KSOProductBuildVer">
    <vt:lpwstr>2052-6.4.0.8550</vt:lpwstr>
  </property>
</Properties>
</file>