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9" r:id="rId4"/>
    <p:sldId id="308" r:id="rId5"/>
    <p:sldId id="314" r:id="rId6"/>
    <p:sldId id="538" r:id="rId7"/>
    <p:sldId id="539" r:id="rId8"/>
    <p:sldId id="540" r:id="rId9"/>
    <p:sldId id="262" r:id="rId10"/>
    <p:sldId id="316" r:id="rId12"/>
    <p:sldId id="323" r:id="rId13"/>
    <p:sldId id="449" r:id="rId14"/>
    <p:sldId id="409" r:id="rId15"/>
    <p:sldId id="263" r:id="rId16"/>
    <p:sldId id="330" r:id="rId17"/>
    <p:sldId id="542" r:id="rId18"/>
    <p:sldId id="355" r:id="rId19"/>
    <p:sldId id="382" r:id="rId20"/>
    <p:sldId id="331" r:id="rId21"/>
    <p:sldId id="406" r:id="rId22"/>
    <p:sldId id="410" r:id="rId23"/>
    <p:sldId id="357" r:id="rId24"/>
    <p:sldId id="358" r:id="rId25"/>
    <p:sldId id="359" r:id="rId26"/>
    <p:sldId id="492" r:id="rId27"/>
    <p:sldId id="360" r:id="rId28"/>
    <p:sldId id="536" r:id="rId29"/>
    <p:sldId id="362" r:id="rId30"/>
    <p:sldId id="402" r:id="rId31"/>
    <p:sldId id="527" r:id="rId32"/>
    <p:sldId id="526" r:id="rId33"/>
    <p:sldId id="404" r:id="rId34"/>
    <p:sldId id="550" r:id="rId35"/>
    <p:sldId id="528" r:id="rId36"/>
    <p:sldId id="403" r:id="rId37"/>
    <p:sldId id="543" r:id="rId38"/>
    <p:sldId id="549" r:id="rId39"/>
    <p:sldId id="544" r:id="rId40"/>
    <p:sldId id="548" r:id="rId41"/>
    <p:sldId id="545" r:id="rId42"/>
    <p:sldId id="529" r:id="rId43"/>
    <p:sldId id="411" r:id="rId44"/>
    <p:sldId id="525" r:id="rId45"/>
    <p:sldId id="268" r:id="rId46"/>
    <p:sldId id="363" r:id="rId47"/>
    <p:sldId id="384" r:id="rId48"/>
    <p:sldId id="270" r:id="rId49"/>
    <p:sldId id="365" r:id="rId50"/>
    <p:sldId id="369" r:id="rId51"/>
    <p:sldId id="272" r:id="rId52"/>
    <p:sldId id="534" r:id="rId53"/>
    <p:sldId id="377" r:id="rId54"/>
    <p:sldId id="383" r:id="rId55"/>
    <p:sldId id="412" r:id="rId56"/>
    <p:sldId id="309" r:id="rId57"/>
    <p:sldId id="547" r:id="rId58"/>
    <p:sldId id="378" r:id="rId59"/>
    <p:sldId id="405" r:id="rId60"/>
    <p:sldId id="493" r:id="rId61"/>
    <p:sldId id="413" r:id="rId62"/>
    <p:sldId id="381" r:id="rId63"/>
    <p:sldId id="407" r:id="rId64"/>
    <p:sldId id="530" r:id="rId65"/>
    <p:sldId id="533" r:id="rId66"/>
    <p:sldId id="524" r:id="rId67"/>
    <p:sldId id="408" r:id="rId68"/>
    <p:sldId id="537" r:id="rId69"/>
    <p:sldId id="551" r:id="rId70"/>
    <p:sldId id="552" r:id="rId71"/>
    <p:sldId id="553" r:id="rId72"/>
    <p:sldId id="554" r:id="rId73"/>
    <p:sldId id="555" r:id="rId74"/>
    <p:sldId id="556" r:id="rId75"/>
    <p:sldId id="557" r:id="rId76"/>
    <p:sldId id="558" r:id="rId77"/>
    <p:sldId id="559" r:id="rId78"/>
    <p:sldId id="560" r:id="rId79"/>
    <p:sldId id="561" r:id="rId80"/>
    <p:sldId id="562" r:id="rId81"/>
    <p:sldId id="563" r:id="rId82"/>
    <p:sldId id="564" r:id="rId83"/>
    <p:sldId id="565" r:id="rId84"/>
    <p:sldId id="566" r:id="rId85"/>
    <p:sldId id="567" r:id="rId86"/>
    <p:sldId id="568" r:id="rId87"/>
    <p:sldId id="569" r:id="rId88"/>
    <p:sldId id="570" r:id="rId89"/>
    <p:sldId id="571" r:id="rId90"/>
    <p:sldId id="572" r:id="rId91"/>
    <p:sldId id="573" r:id="rId92"/>
    <p:sldId id="574" r:id="rId93"/>
    <p:sldId id="575" r:id="rId94"/>
    <p:sldId id="576" r:id="rId95"/>
    <p:sldId id="577" r:id="rId96"/>
    <p:sldId id="579" r:id="rId97"/>
    <p:sldId id="580" r:id="rId98"/>
    <p:sldId id="581" r:id="rId99"/>
    <p:sldId id="582" r:id="rId100"/>
    <p:sldId id="583" r:id="rId101"/>
    <p:sldId id="584" r:id="rId102"/>
    <p:sldId id="585" r:id="rId103"/>
    <p:sldId id="586" r:id="rId104"/>
    <p:sldId id="587" r:id="rId105"/>
    <p:sldId id="588" r:id="rId106"/>
    <p:sldId id="589" r:id="rId107"/>
    <p:sldId id="590" r:id="rId10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qx" initials="w"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86005" autoAdjust="0"/>
  </p:normalViewPr>
  <p:slideViewPr>
    <p:cSldViewPr snapToGrid="0" showGuides="1">
      <p:cViewPr varScale="1">
        <p:scale>
          <a:sx n="60" d="100"/>
          <a:sy n="60" d="100"/>
        </p:scale>
        <p:origin x="-198" y="-90"/>
      </p:cViewPr>
      <p:guideLst>
        <p:guide orient="horz" pos="2160"/>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2" Type="http://schemas.openxmlformats.org/officeDocument/2006/relationships/commentAuthors" Target="commentAuthors.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notesMaster" Target="notesMasters/notesMaster1.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ffffffffffffffff</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fffffffffffff</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ffffffffffffff</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ffffffffffff</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fffffffff</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7" name="Rectangle 6"/>
          <p:cNvSpPr/>
          <p:nvPr/>
        </p:nvSpPr>
        <p:spPr>
          <a:xfrm>
            <a:off x="4233"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p:cNvCxnSpPr/>
          <p:nvPr/>
        </p:nvCxnSpPr>
        <p:spPr>
          <a:xfrm>
            <a:off x="1208617" y="4343400"/>
            <a:ext cx="987425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pPr fontAlgn="auto"/>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fontAlgn="auto"/>
            <a:r>
              <a:rPr lang="zh-CN" altLang="en-US" strike="noStrike" noProof="1"/>
              <a:t>单击此处编辑母版副标题样式</a:t>
            </a:r>
            <a:endParaRPr lang="en-US" strike="noStrike" noProof="1"/>
          </a:p>
        </p:txBody>
      </p:sp>
      <p:sp>
        <p:nvSpPr>
          <p:cNvPr id="4" name="Date Placeholder 3"/>
          <p:cNvSpPr>
            <a:spLocks noGrp="1"/>
          </p:cNvSpPr>
          <p:nvPr>
            <p:ph type="dt" sz="half" idx="10"/>
          </p:nvPr>
        </p:nvSpPr>
        <p:spPr>
          <a:xfrm>
            <a:off x="1096433" y="6459538"/>
            <a:ext cx="2472267" cy="365125"/>
          </a:xfrm>
          <a:prstGeom prst="rect">
            <a:avLst/>
          </a:prstGeom>
        </p:spPr>
        <p:txBody>
          <a:bodyPr vert="horz" lIns="91440" tIns="45720" rIns="91440" bIns="45720" rtlCol="0" anchor="ct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a:xfrm>
            <a:off x="3687233" y="6459538"/>
            <a:ext cx="4821767" cy="365125"/>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9899651" y="6459538"/>
            <a:ext cx="1312333" cy="365125"/>
          </a:xfrm>
          <a:prstGeom prst="rect">
            <a:avLst/>
          </a:prstGeom>
        </p:spPr>
        <p:txBody>
          <a:bodyPr vert="horz" lIns="91440" tIns="45720" rIns="91440" bIns="45720" rtlCol="0" anchor="ct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p:txBody>
          <a:bodyPr vert="eaVert" lIns="45720" tIns="0" rIns="45720" bIns="0"/>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pPr fontAlgn="base">
              <a:defRPr/>
            </a:pPr>
            <a:endParaRPr lang="en-US" altLang="zh-CN" strike="noStrike" noProof="1"/>
          </a:p>
        </p:txBody>
      </p:sp>
      <p:sp>
        <p:nvSpPr>
          <p:cNvPr id="5" name="页脚占位符 4"/>
          <p:cNvSpPr>
            <a:spLocks noGrp="1"/>
          </p:cNvSpPr>
          <p:nvPr>
            <p:ph type="ftr" sz="quarter" idx="11"/>
          </p:nvPr>
        </p:nvSpPr>
        <p:spPr/>
        <p:txBody>
          <a:bodyPr/>
          <a:lstStyle/>
          <a:p>
            <a:pPr fontAlgn="base">
              <a:defRPr/>
            </a:pPr>
            <a:endParaRPr lang="en-US" altLang="zh-CN" strike="noStrike" noProof="1"/>
          </a:p>
        </p:txBody>
      </p:sp>
      <p:sp>
        <p:nvSpPr>
          <p:cNvPr id="6" name="灯片编号占位符 5"/>
          <p:cNvSpPr>
            <a:spLocks noGrp="1"/>
          </p:cNvSpPr>
          <p:nvPr>
            <p:ph type="sldNum" sz="quarter" idx="12"/>
          </p:nvPr>
        </p:nvSpPr>
        <p:spPr/>
        <p:txBody>
          <a:bodyPr/>
          <a:lstStyle/>
          <a:p>
            <a:pPr fontAlgn="base">
              <a:defRPr/>
            </a:pPr>
            <a:fld id="{A21F5416-2A14-497A-8306-EE9F3157ABD1}" type="slidenum">
              <a:rPr lang="zh-CN" altLang="en-US" sz="1050" strike="noStrike" noProof="1" smtClean="0">
                <a:latin typeface="Tahoma" panose="020B0804030504040204" pitchFamily="34" charset="0"/>
                <a:ea typeface="宋体" pitchFamily="2" charset="-122"/>
                <a:cs typeface="+mn-cs"/>
              </a:rPr>
            </a:fld>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bg>
      <p:bgRef idx="1001">
        <a:schemeClr val="bg1"/>
      </p:bgRef>
    </p:bg>
    <p:spTree>
      <p:nvGrpSpPr>
        <p:cNvPr id="1" name=""/>
        <p:cNvGrpSpPr/>
        <p:nvPr/>
      </p:nvGrpSpPr>
      <p:grpSpPr>
        <a:xfrm>
          <a:off x="0" y="0"/>
          <a:ext cx="0" cy="0"/>
          <a:chOff x="0" y="0"/>
          <a:chExt cx="0" cy="0"/>
        </a:xfrm>
      </p:grpSpPr>
      <p:sp>
        <p:nvSpPr>
          <p:cNvPr id="7" name="Rectangle 6"/>
          <p:cNvSpPr/>
          <p:nvPr/>
        </p:nvSpPr>
        <p:spPr>
          <a:xfrm>
            <a:off x="4233"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9"/>
            <a:ext cx="2628900" cy="5757421"/>
          </a:xfrm>
        </p:spPr>
        <p:txBody>
          <a:bodyPr vert="eaVert"/>
          <a:lstStyle/>
          <a:p>
            <a:pPr fontAlgn="auto"/>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838200" y="414779"/>
            <a:ext cx="7734300" cy="5757420"/>
          </a:xfrm>
        </p:spPr>
        <p:txBody>
          <a:bodyPr vert="eaVert" lIns="45720" tIns="0" rIns="45720" bIns="0"/>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a:p>
        </p:txBody>
      </p:sp>
      <p:sp>
        <p:nvSpPr>
          <p:cNvPr id="4" name="Date Placeholder 3"/>
          <p:cNvSpPr>
            <a:spLocks noGrp="1"/>
          </p:cNvSpPr>
          <p:nvPr>
            <p:ph type="dt" sz="half" idx="10"/>
          </p:nvPr>
        </p:nvSpPr>
        <p:spPr>
          <a:xfrm>
            <a:off x="1096433" y="6459538"/>
            <a:ext cx="2472267" cy="365125"/>
          </a:xfrm>
          <a:prstGeom prst="rect">
            <a:avLst/>
          </a:prstGeom>
        </p:spPr>
        <p:txBody>
          <a:bodyPr vert="horz" lIns="91440" tIns="45720" rIns="91440" bIns="45720" rtlCol="0" anchor="ct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a:xfrm>
            <a:off x="3687233" y="6459538"/>
            <a:ext cx="4821767" cy="365125"/>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9899651" y="6459538"/>
            <a:ext cx="1312333" cy="365125"/>
          </a:xfrm>
          <a:prstGeom prst="rect">
            <a:avLst/>
          </a:prstGeom>
        </p:spPr>
        <p:txBody>
          <a:bodyPr vert="horz" lIns="91440" tIns="45720" rIns="91440" bIns="45720" rtlCol="0" anchor="ct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4" y="617538"/>
            <a:ext cx="10390716" cy="1143000"/>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1576917" y="2017713"/>
            <a:ext cx="5080000" cy="411480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内容占位符 3"/>
          <p:cNvSpPr>
            <a:spLocks noGrp="1"/>
          </p:cNvSpPr>
          <p:nvPr>
            <p:ph sz="half" idx="2"/>
          </p:nvPr>
        </p:nvSpPr>
        <p:spPr>
          <a:xfrm>
            <a:off x="6860117" y="2017713"/>
            <a:ext cx="5080000" cy="411480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fontAlgn="base">
              <a:defRPr/>
            </a:pPr>
            <a:endParaRPr lang="en-US" altLang="zh-CN" strike="noStrike" noProof="1"/>
          </a:p>
        </p:txBody>
      </p:sp>
      <p:sp>
        <p:nvSpPr>
          <p:cNvPr id="6" name="页脚占位符 5"/>
          <p:cNvSpPr>
            <a:spLocks noGrp="1"/>
          </p:cNvSpPr>
          <p:nvPr>
            <p:ph type="ftr" sz="quarter" idx="11"/>
          </p:nvPr>
        </p:nvSpPr>
        <p:spPr/>
        <p:txBody>
          <a:bodyPr/>
          <a:lstStyle/>
          <a:p>
            <a:pPr fontAlgn="base">
              <a:defRPr/>
            </a:pPr>
            <a:endParaRPr lang="en-US" altLang="zh-CN" strike="noStrike" noProof="1"/>
          </a:p>
        </p:txBody>
      </p:sp>
      <p:sp>
        <p:nvSpPr>
          <p:cNvPr id="7" name="灯片编号占位符 6"/>
          <p:cNvSpPr>
            <a:spLocks noGrp="1"/>
          </p:cNvSpPr>
          <p:nvPr>
            <p:ph type="sldNum" sz="quarter" idx="12"/>
          </p:nvPr>
        </p:nvSpPr>
        <p:spPr/>
        <p:txBody>
          <a:bodyPr/>
          <a:lstStyle/>
          <a:p>
            <a:pPr fontAlgn="base">
              <a:defRPr/>
            </a:pPr>
            <a:fld id="{A21F5416-2A14-497A-8306-EE9F3157ABD1}" type="slidenum">
              <a:rPr lang="zh-CN" altLang="en-US" sz="1050" strike="noStrike" noProof="1" smtClean="0">
                <a:latin typeface="Tahoma" panose="020B0804030504040204" pitchFamily="34" charset="0"/>
                <a:ea typeface="宋体" pitchFamily="2" charset="-122"/>
                <a:cs typeface="+mn-cs"/>
              </a:rPr>
            </a:fld>
            <a:endParaRPr lang="en-US" altLang="zh-CN"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4" y="617538"/>
            <a:ext cx="10390716" cy="1143000"/>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1576917" y="2017713"/>
            <a:ext cx="5080000" cy="411480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4" name="内容占位符 3"/>
          <p:cNvSpPr>
            <a:spLocks noGrp="1"/>
          </p:cNvSpPr>
          <p:nvPr>
            <p:ph sz="quarter" idx="2"/>
          </p:nvPr>
        </p:nvSpPr>
        <p:spPr>
          <a:xfrm>
            <a:off x="6860117" y="2017713"/>
            <a:ext cx="5080000" cy="198120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5" name="内容占位符 4"/>
          <p:cNvSpPr>
            <a:spLocks noGrp="1"/>
          </p:cNvSpPr>
          <p:nvPr>
            <p:ph sz="quarter" idx="3"/>
          </p:nvPr>
        </p:nvSpPr>
        <p:spPr>
          <a:xfrm>
            <a:off x="6860117" y="4151313"/>
            <a:ext cx="5080000" cy="198120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6" name="日期占位符 5"/>
          <p:cNvSpPr>
            <a:spLocks noGrp="1"/>
          </p:cNvSpPr>
          <p:nvPr>
            <p:ph type="dt" sz="half" idx="10"/>
          </p:nvPr>
        </p:nvSpPr>
        <p:spPr/>
        <p:txBody>
          <a:bodyPr/>
          <a:lstStyle/>
          <a:p>
            <a:pPr fontAlgn="base">
              <a:defRPr/>
            </a:pPr>
            <a:endParaRPr lang="en-US" altLang="zh-CN" strike="noStrike" noProof="1"/>
          </a:p>
        </p:txBody>
      </p:sp>
      <p:sp>
        <p:nvSpPr>
          <p:cNvPr id="7" name="页脚占位符 6"/>
          <p:cNvSpPr>
            <a:spLocks noGrp="1"/>
          </p:cNvSpPr>
          <p:nvPr>
            <p:ph type="ftr" sz="quarter" idx="11"/>
          </p:nvPr>
        </p:nvSpPr>
        <p:spPr/>
        <p:txBody>
          <a:bodyPr/>
          <a:lstStyle/>
          <a:p>
            <a:pPr fontAlgn="base">
              <a:defRPr/>
            </a:pPr>
            <a:endParaRPr lang="en-US" altLang="zh-CN" strike="noStrike" noProof="1"/>
          </a:p>
        </p:txBody>
      </p:sp>
      <p:sp>
        <p:nvSpPr>
          <p:cNvPr id="8" name="灯片编号占位符 7"/>
          <p:cNvSpPr>
            <a:spLocks noGrp="1"/>
          </p:cNvSpPr>
          <p:nvPr>
            <p:ph type="sldNum" sz="quarter" idx="12"/>
          </p:nvPr>
        </p:nvSpPr>
        <p:spPr/>
        <p:txBody>
          <a:bodyPr/>
          <a:lstStyle/>
          <a:p>
            <a:pPr fontAlgn="base">
              <a:defRPr/>
            </a:pPr>
            <a:fld id="{A21F5416-2A14-497A-8306-EE9F3157ABD1}" type="slidenum">
              <a:rPr lang="zh-CN" altLang="en-US" sz="1050" strike="noStrike" noProof="1" smtClean="0">
                <a:latin typeface="Tahoma" panose="020B0804030504040204" pitchFamily="34" charset="0"/>
                <a:ea typeface="宋体" pitchFamily="2" charset="-122"/>
                <a:cs typeface="+mn-cs"/>
              </a:rPr>
            </a:fld>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idx="1"/>
          </p:nvPr>
        </p:nvSpPr>
        <p:spPr/>
        <p:txBody>
          <a:bodyPr>
            <a:normAutofit/>
          </a:bodyPr>
          <a:lstStyle>
            <a:lvl1pPr marL="457200" indent="-457200">
              <a:lnSpc>
                <a:spcPct val="100000"/>
              </a:lnSpc>
              <a:buFont typeface="Arial" panose="020B0604020202090204" pitchFamily="34" charset="0"/>
              <a:buChar char="•"/>
              <a:defRPr sz="2800"/>
            </a:lvl1pPr>
            <a:lvl2pPr>
              <a:lnSpc>
                <a:spcPct val="100000"/>
              </a:lnSpc>
              <a:defRPr sz="2400"/>
            </a:lvl2pPr>
            <a:lvl3pPr>
              <a:lnSpc>
                <a:spcPct val="100000"/>
              </a:lnSpc>
              <a:defRPr sz="2000"/>
            </a:lvl3pPr>
            <a:lvl4pPr>
              <a:lnSpc>
                <a:spcPct val="100000"/>
              </a:lnSpc>
              <a:defRPr sz="2000"/>
            </a:lvl4pPr>
            <a:lvl5pPr>
              <a:lnSpc>
                <a:spcPct val="100000"/>
              </a:lnSpc>
              <a:defRPr sz="2000"/>
            </a:lvl5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233"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p:cNvCxnSpPr/>
          <p:nvPr/>
        </p:nvCxnSpPr>
        <p:spPr>
          <a:xfrm>
            <a:off x="1208617" y="4343400"/>
            <a:ext cx="987425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pPr fontAlgn="auto"/>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a:xfrm>
            <a:off x="1096433" y="6459538"/>
            <a:ext cx="2472267" cy="365125"/>
          </a:xfrm>
          <a:prstGeom prst="rect">
            <a:avLst/>
          </a:prstGeom>
        </p:spPr>
        <p:txBody>
          <a:bodyPr vert="horz" lIns="91440" tIns="45720" rIns="91440" bIns="45720" rtlCol="0" anchor="ct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a:xfrm>
            <a:off x="3687233" y="6459538"/>
            <a:ext cx="4821767" cy="365125"/>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9899651" y="6459538"/>
            <a:ext cx="1312333" cy="365125"/>
          </a:xfrm>
          <a:prstGeom prst="rect">
            <a:avLst/>
          </a:prstGeom>
        </p:spPr>
        <p:txBody>
          <a:bodyPr vert="horz" lIns="91440" tIns="45720" rIns="91440" bIns="45720" rtlCol="0" anchor="ct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sz="half" idx="1"/>
          </p:nvPr>
        </p:nvSpPr>
        <p:spPr>
          <a:xfrm>
            <a:off x="1097280" y="1845734"/>
            <a:ext cx="4937760" cy="402336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a:p>
        </p:txBody>
      </p:sp>
      <p:sp>
        <p:nvSpPr>
          <p:cNvPr id="4" name="Content Placeholder 3"/>
          <p:cNvSpPr>
            <a:spLocks noGrp="1"/>
          </p:cNvSpPr>
          <p:nvPr>
            <p:ph sz="half" idx="2"/>
          </p:nvPr>
        </p:nvSpPr>
        <p:spPr>
          <a:xfrm>
            <a:off x="6217920" y="1845736"/>
            <a:ext cx="4937760" cy="4023359"/>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a:p>
        </p:txBody>
      </p:sp>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pPr fontAlgn="auto"/>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4" name="Content Placeholder 3"/>
          <p:cNvSpPr>
            <a:spLocks noGrp="1"/>
          </p:cNvSpPr>
          <p:nvPr>
            <p:ph sz="half" idx="2"/>
          </p:nvPr>
        </p:nvSpPr>
        <p:spPr>
          <a:xfrm>
            <a:off x="1097280" y="2582334"/>
            <a:ext cx="4937760" cy="328676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endParaRPr lang="zh-CN" altLang="en-US" strike="noStrike" noProof="1"/>
          </a:p>
        </p:txBody>
      </p:sp>
      <p:sp>
        <p:nvSpPr>
          <p:cNvPr id="6" name="Content Placeholder 5"/>
          <p:cNvSpPr>
            <a:spLocks noGrp="1"/>
          </p:cNvSpPr>
          <p:nvPr>
            <p:ph sz="quarter" idx="4"/>
          </p:nvPr>
        </p:nvSpPr>
        <p:spPr>
          <a:xfrm>
            <a:off x="6217920" y="2582334"/>
            <a:ext cx="4937760" cy="328676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a:p>
        </p:txBody>
      </p:sp>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Ref idx="1001">
        <a:schemeClr val="bg1"/>
      </p:bgRef>
    </p:bg>
    <p:spTree>
      <p:nvGrpSpPr>
        <p:cNvPr id="1" name=""/>
        <p:cNvGrpSpPr/>
        <p:nvPr/>
      </p:nvGrpSpPr>
      <p:grpSpPr>
        <a:xfrm>
          <a:off x="0" y="0"/>
          <a:ext cx="0" cy="0"/>
          <a:chOff x="0" y="0"/>
          <a:chExt cx="0" cy="0"/>
        </a:xfrm>
      </p:grpSpPr>
      <p:sp>
        <p:nvSpPr>
          <p:cNvPr id="5" name="Rectangle 4"/>
          <p:cNvSpPr/>
          <p:nvPr/>
        </p:nvSpPr>
        <p:spPr>
          <a:xfrm>
            <a:off x="4233"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6433" y="6459538"/>
            <a:ext cx="2472267" cy="365125"/>
          </a:xfrm>
          <a:prstGeom prst="rect">
            <a:avLst/>
          </a:prstGeom>
        </p:spPr>
        <p:txBody>
          <a:bodyPr vert="horz" lIns="91440" tIns="45720" rIns="91440" bIns="45720" rtlCol="0" anchor="ct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a:xfrm>
            <a:off x="3687233" y="6459538"/>
            <a:ext cx="4821767" cy="365125"/>
          </a:xfrm>
          <a:prstGeom prst="rect">
            <a:avLst/>
          </a:prstGeom>
        </p:spPr>
        <p:txBody>
          <a:bodyPr vert="horz" lIns="91440" tIns="45720" rIns="91440" bIns="45720" rtlCol="0" anchor="ct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a:xfrm>
            <a:off x="9899651" y="6459538"/>
            <a:ext cx="1312333" cy="365125"/>
          </a:xfrm>
          <a:prstGeom prst="rect">
            <a:avLst/>
          </a:prstGeom>
        </p:spPr>
        <p:txBody>
          <a:bodyPr vert="horz" lIns="91440" tIns="45720" rIns="91440" bIns="45720" rtlCol="0" anchor="ct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717"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4613649" y="731520"/>
            <a:ext cx="6679191" cy="5257800"/>
          </a:xfrm>
        </p:spPr>
        <p:txBody>
          <a:body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en-US" strike="noStrike" noProof="1"/>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a:xfrm>
            <a:off x="465667" y="6459538"/>
            <a:ext cx="2618317" cy="365125"/>
          </a:xfrm>
          <a:prstGeom prst="rect">
            <a:avLst/>
          </a:prstGeom>
        </p:spPr>
        <p:txBody>
          <a:bodyPr vert="horz" lIns="91440" tIns="45720" rIns="91440" bIns="45720" rtlCol="0" anchor="ctr"/>
          <a:lstStyle>
            <a:lvl1pPr algn="l">
              <a:defRPr/>
            </a:lvl1pPr>
          </a:lstStyle>
          <a:p>
            <a:pPr fontAlgn="base">
              <a:defRPr/>
            </a:pPr>
            <a:endParaRPr lang="en-US" altLang="zh-CN" noProof="1"/>
          </a:p>
        </p:txBody>
      </p:sp>
      <p:sp>
        <p:nvSpPr>
          <p:cNvPr id="6" name="Footer Placeholder 5"/>
          <p:cNvSpPr>
            <a:spLocks noGrp="1"/>
          </p:cNvSpPr>
          <p:nvPr>
            <p:ph type="ftr" sz="quarter" idx="11"/>
          </p:nvPr>
        </p:nvSpPr>
        <p:spPr>
          <a:xfrm>
            <a:off x="4800600" y="6459538"/>
            <a:ext cx="4648200" cy="365125"/>
          </a:xfrm>
          <a:prstGeom prst="rect">
            <a:avLst/>
          </a:prstGeom>
        </p:spPr>
        <p:txBody>
          <a:bodyPr vert="horz" lIns="91440" tIns="45720" rIns="91440" bIns="45720" rtlCol="0" anchor="ctr"/>
          <a:lstStyle>
            <a:lvl1pPr algn="l">
              <a:defRPr>
                <a:solidFill>
                  <a:schemeClr val="tx2"/>
                </a:solidFill>
              </a:defRPr>
            </a:lvl1pPr>
          </a:lstStyle>
          <a:p>
            <a:pPr fontAlgn="base">
              <a:defRPr/>
            </a:pPr>
            <a:endParaRPr lang="en-US" altLang="zh-CN" noProof="1"/>
          </a:p>
        </p:txBody>
      </p:sp>
      <p:sp>
        <p:nvSpPr>
          <p:cNvPr id="7" name="Slide Number Placeholder 6"/>
          <p:cNvSpPr>
            <a:spLocks noGrp="1"/>
          </p:cNvSpPr>
          <p:nvPr>
            <p:ph type="sldNum" sz="quarter" idx="12"/>
          </p:nvPr>
        </p:nvSpPr>
        <p:spPr>
          <a:xfrm>
            <a:off x="9899651" y="6459538"/>
            <a:ext cx="1312333" cy="365125"/>
          </a:xfrm>
          <a:prstGeom prst="rect">
            <a:avLst/>
          </a:prstGeom>
        </p:spPr>
        <p:txBody>
          <a:bodyPr vert="horz" lIns="91440" tIns="45720" rIns="91440" bIns="45720" rtlCol="0" anchor="ctr"/>
          <a:lstStyle>
            <a:lvl1pPr>
              <a:defRPr>
                <a:solidFill>
                  <a:schemeClr val="tx2"/>
                </a:solidFill>
              </a:defRPr>
            </a:lvl1pPr>
          </a:lstStyle>
          <a:p>
            <a:pPr fontAlgn="base">
              <a:defRPr/>
            </a:pPr>
            <a:fld id="{478A674B-3D5D-46A1-862F-CE690E59FD56}" type="slidenum">
              <a:rPr lang="zh-CN" altLang="en-US" noProof="1" smtClean="0">
                <a:latin typeface="Tahoma" panose="020B0804030504040204" pitchFamily="34" charset="0"/>
                <a:ea typeface="宋体" pitchFamily="2" charset="-122"/>
                <a:cs typeface="+mn-cs"/>
              </a:rPr>
            </a:fld>
            <a:endParaRPr lang="en-US" altLang="zh-CN"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1">
        <a:schemeClr val="bg1"/>
      </p:bgRef>
    </p:bg>
    <p:spTree>
      <p:nvGrpSpPr>
        <p:cNvPr id="1" name=""/>
        <p:cNvGrpSpPr/>
        <p:nvPr/>
      </p:nvGrpSpPr>
      <p:grpSpPr>
        <a:xfrm>
          <a:off x="0" y="0"/>
          <a:ext cx="0" cy="0"/>
          <a:chOff x="0" y="0"/>
          <a:chExt cx="0" cy="0"/>
        </a:xfrm>
      </p:grpSpPr>
      <p:sp>
        <p:nvSpPr>
          <p:cNvPr id="8" name="Rectangle 7"/>
          <p:cNvSpPr/>
          <p:nvPr/>
        </p:nvSpPr>
        <p:spPr>
          <a:xfrm>
            <a:off x="0" y="4953000"/>
            <a:ext cx="1218988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914900"/>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pPr fontAlgn="auto"/>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16"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r>
              <a:rPr lang="zh-CN" altLang="en-US" strike="noStrike" noProof="1"/>
              <a:t>单击图标添加图片</a:t>
            </a:r>
            <a:endParaRPr lang="en-US" strike="noStrike" noProof="1"/>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a:xfrm>
            <a:off x="1096433" y="6459538"/>
            <a:ext cx="2472267" cy="365125"/>
          </a:xfrm>
          <a:prstGeom prst="rect">
            <a:avLst/>
          </a:prstGeom>
        </p:spPr>
        <p:txBody>
          <a:bodyPr vert="horz" lIns="91440" tIns="45720" rIns="91440" bIns="45720" rtlCol="0" anchor="ct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a:xfrm>
            <a:off x="3687233" y="6459538"/>
            <a:ext cx="4821767" cy="365125"/>
          </a:xfrm>
          <a:prstGeom prst="rect">
            <a:avLst/>
          </a:prstGeom>
        </p:spPr>
        <p:txBody>
          <a:bodyPr vert="horz" lIns="91440" tIns="45720" rIns="91440" bIns="45720" rtlCol="0" anchor="ctr"/>
          <a:lstStyle/>
          <a:p>
            <a:endParaRPr lang="zh-CN" altLang="en-US"/>
          </a:p>
        </p:txBody>
      </p:sp>
      <p:sp>
        <p:nvSpPr>
          <p:cNvPr id="7" name="Slide Number Placeholder 6"/>
          <p:cNvSpPr>
            <a:spLocks noGrp="1"/>
          </p:cNvSpPr>
          <p:nvPr>
            <p:ph type="sldNum" sz="quarter" idx="12"/>
          </p:nvPr>
        </p:nvSpPr>
        <p:spPr>
          <a:xfrm>
            <a:off x="9899651" y="6459538"/>
            <a:ext cx="1312333" cy="365125"/>
          </a:xfrm>
          <a:prstGeom prst="rect">
            <a:avLst/>
          </a:prstGeom>
        </p:spPr>
        <p:txBody>
          <a:bodyPr vert="horz" lIns="91440" tIns="45720" rIns="91440" bIns="45720" rtlCol="0" anchor="ct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8" name="Title Placeholder 1"/>
          <p:cNvSpPr>
            <a:spLocks noGrp="1"/>
          </p:cNvSpPr>
          <p:nvPr>
            <p:ph type="title"/>
          </p:nvPr>
        </p:nvSpPr>
        <p:spPr>
          <a:xfrm>
            <a:off x="1096433" y="287338"/>
            <a:ext cx="10058400" cy="1449387"/>
          </a:xfrm>
          <a:prstGeom prst="rect">
            <a:avLst/>
          </a:prstGeom>
          <a:noFill/>
          <a:ln w="9525">
            <a:noFill/>
          </a:ln>
        </p:spPr>
        <p:txBody>
          <a:bodyPr lIns="91440" tIns="45720" rIns="91440" bIns="45720" anchor="b"/>
          <a:lstStyle/>
          <a:p>
            <a:pPr lvl="0"/>
            <a:r>
              <a:rPr lang="zh-CN" altLang="en-US"/>
              <a:t>单击此处编辑母版标题样式</a:t>
            </a:r>
            <a:endParaRPr lang="en-US" altLang="en-US" dirty="0"/>
          </a:p>
        </p:txBody>
      </p:sp>
      <p:sp>
        <p:nvSpPr>
          <p:cNvPr id="1029" name="Text Placeholder 2"/>
          <p:cNvSpPr>
            <a:spLocks noGrp="1"/>
          </p:cNvSpPr>
          <p:nvPr>
            <p:ph type="body"/>
          </p:nvPr>
        </p:nvSpPr>
        <p:spPr>
          <a:xfrm>
            <a:off x="1096433" y="1846263"/>
            <a:ext cx="10058400" cy="4022725"/>
          </a:xfrm>
          <a:prstGeom prst="rect">
            <a:avLst/>
          </a:prstGeom>
          <a:noFill/>
          <a:ln w="9525">
            <a:noFill/>
          </a:ln>
        </p:spPr>
        <p:txBody>
          <a:bodyPr lIns="0" tIns="45720" rIns="0" bIns="45720" anchor="t"/>
          <a:lstStyle/>
          <a:p>
            <a:pPr lvl="0" indent="-91440"/>
            <a:r>
              <a:rPr lang="zh-CN" altLang="en-US"/>
              <a:t>单击此处编辑母版文本样式</a:t>
            </a:r>
            <a:endParaRPr lang="zh-CN" altLang="en-US"/>
          </a:p>
          <a:p>
            <a:pPr lvl="1" indent="-182245"/>
            <a:r>
              <a:rPr lang="zh-CN" altLang="en-US"/>
              <a:t>第二级</a:t>
            </a:r>
            <a:endParaRPr lang="zh-CN" altLang="en-US"/>
          </a:p>
          <a:p>
            <a:pPr lvl="2" indent="-182880"/>
            <a:r>
              <a:rPr lang="zh-CN" altLang="en-US"/>
              <a:t>第三级</a:t>
            </a:r>
            <a:endParaRPr lang="zh-CN" altLang="en-US"/>
          </a:p>
          <a:p>
            <a:pPr lvl="3" indent="-182880"/>
            <a:r>
              <a:rPr lang="zh-CN" altLang="en-US"/>
              <a:t>第四级</a:t>
            </a:r>
            <a:endParaRPr lang="zh-CN" altLang="en-US"/>
          </a:p>
          <a:p>
            <a:pPr lvl="4" indent="-183515"/>
            <a:r>
              <a:rPr lang="zh-CN" altLang="en-US"/>
              <a:t>第五级</a:t>
            </a:r>
            <a:endParaRPr lang="en-US" altLang="en-US" dirty="0"/>
          </a:p>
        </p:txBody>
      </p:sp>
      <p:sp>
        <p:nvSpPr>
          <p:cNvPr id="4" name="Date Placeholder 3"/>
          <p:cNvSpPr>
            <a:spLocks noGrp="1"/>
          </p:cNvSpPr>
          <p:nvPr>
            <p:ph type="dt" sz="half" idx="2"/>
          </p:nvPr>
        </p:nvSpPr>
        <p:spPr>
          <a:xfrm>
            <a:off x="1096433" y="6459538"/>
            <a:ext cx="2472267" cy="365125"/>
          </a:xfrm>
          <a:prstGeom prst="rect">
            <a:avLst/>
          </a:prstGeom>
        </p:spPr>
        <p:txBody>
          <a:bodyPr vert="horz" lIns="91440" tIns="45720" rIns="91440" bIns="45720" rtlCol="0" anchor="ctr"/>
          <a:lstStyle>
            <a:lvl1pPr algn="l">
              <a:defRPr sz="900">
                <a:solidFill>
                  <a:srgbClr val="FFFFFF"/>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3687233" y="6459538"/>
            <a:ext cx="4821767"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899651" y="6459538"/>
            <a:ext cx="1312333" cy="365125"/>
          </a:xfrm>
          <a:prstGeom prst="rect">
            <a:avLst/>
          </a:prstGeom>
        </p:spPr>
        <p:txBody>
          <a:bodyPr vert="horz" lIns="91440" tIns="45720" rIns="91440" bIns="45720" rtlCol="0" anchor="ctr"/>
          <a:lstStyle>
            <a:lvl1pPr algn="r">
              <a:defRPr sz="1050">
                <a:solidFill>
                  <a:srgbClr val="FFFFFF"/>
                </a:solidFill>
              </a:defRPr>
            </a:lvl1pPr>
          </a:lstStyle>
          <a:p>
            <a:fld id="{7D9BB5D0-35E4-459D-AEF3-FE4D7C45CC19}" type="slidenum">
              <a:rPr lang="zh-CN" altLang="en-US" smtClean="0"/>
            </a:fld>
            <a:endParaRPr lang="zh-CN" altLang="en-US"/>
          </a:p>
        </p:txBody>
      </p:sp>
      <p:cxnSp>
        <p:nvCxnSpPr>
          <p:cNvPr id="10" name="Straight Connector 9"/>
          <p:cNvCxnSpPr/>
          <p:nvPr/>
        </p:nvCxnSpPr>
        <p:spPr>
          <a:xfrm>
            <a:off x="1193800" y="1738313"/>
            <a:ext cx="99673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8.wmf"/><Relationship Id="rId2" Type="http://schemas.openxmlformats.org/officeDocument/2006/relationships/oleObject" Target="../embeddings/oleObject2.bin"/><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oleObject" Target="../embeddings/oleObject3.bin"/></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hstspreload.org/" TargetMode="Externa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网络认证技术专题</a:t>
            </a:r>
            <a:endParaRPr lang="zh-CN" altLang="en-US"/>
          </a:p>
        </p:txBody>
      </p:sp>
      <p:sp>
        <p:nvSpPr>
          <p:cNvPr id="5" name="副标题 4"/>
          <p:cNvSpPr>
            <a:spLocks noGrp="1"/>
          </p:cNvSpPr>
          <p:nvPr>
            <p:ph type="subTitle" idx="1"/>
          </p:nvPr>
        </p:nvSpPr>
        <p:spPr/>
        <p:txBody>
          <a:bodyPr/>
          <a:lstStyle/>
          <a:p>
            <a:r>
              <a:rPr lang="zh-CN" altLang="en-US"/>
              <a:t>证书透明化方案（</a:t>
            </a:r>
            <a:r>
              <a:rPr lang="en-US" altLang="zh-CN"/>
              <a:t>certificate transparency</a:t>
            </a:r>
            <a:r>
              <a:rPr lang="zh-CN" altLang="en-US"/>
              <a:t>）</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ea typeface="宋体" pitchFamily="2" charset="-122"/>
                <a:sym typeface="+mn-ea"/>
              </a:rPr>
              <a:t>方案提出</a:t>
            </a:r>
            <a:endParaRPr lang="zh-CN" altLang="en-US"/>
          </a:p>
        </p:txBody>
      </p:sp>
      <p:sp>
        <p:nvSpPr>
          <p:cNvPr id="3" name="内容占位符 2"/>
          <p:cNvSpPr>
            <a:spLocks noGrp="1"/>
          </p:cNvSpPr>
          <p:nvPr>
            <p:ph idx="1"/>
          </p:nvPr>
        </p:nvSpPr>
        <p:spPr>
          <a:xfrm>
            <a:off x="1096645" y="1846580"/>
            <a:ext cx="10058400" cy="4427855"/>
          </a:xfrm>
        </p:spPr>
        <p:txBody>
          <a:bodyPr>
            <a:normAutofit/>
          </a:bodyPr>
          <a:lstStyle/>
          <a:p>
            <a:pPr lvl="0"/>
            <a:r>
              <a:rPr lang="zh-CN" altLang="en-US" sz="2400" dirty="0">
                <a:sym typeface="+mn-ea"/>
              </a:rPr>
              <a:t>如何发现某个虚假证书的存在？</a:t>
            </a:r>
            <a:endParaRPr lang="zh-CN" altLang="en-US" sz="2400" dirty="0">
              <a:sym typeface="+mn-ea"/>
            </a:endParaRPr>
          </a:p>
          <a:p>
            <a:pPr lvl="1"/>
            <a:r>
              <a:rPr lang="zh-CN" sz="2000" dirty="0">
                <a:sym typeface="+mn-ea"/>
              </a:rPr>
              <a:t>依靠签发的</a:t>
            </a:r>
            <a:r>
              <a:rPr lang="en-US" altLang="zh-CN" sz="2000" dirty="0">
                <a:sym typeface="+mn-ea"/>
              </a:rPr>
              <a:t>CA</a:t>
            </a:r>
            <a:r>
              <a:rPr lang="zh-CN" altLang="en-US" sz="2000" dirty="0">
                <a:sym typeface="+mn-ea"/>
              </a:rPr>
              <a:t>机构自举证？</a:t>
            </a:r>
            <a:endParaRPr lang="zh-CN" altLang="en-US" sz="2000" dirty="0">
              <a:sym typeface="+mn-ea"/>
            </a:endParaRPr>
          </a:p>
          <a:p>
            <a:pPr lvl="2"/>
            <a:r>
              <a:rPr lang="en-US" altLang="zh-CN" sz="1800" dirty="0">
                <a:sym typeface="+mn-ea"/>
              </a:rPr>
              <a:t>CA</a:t>
            </a:r>
            <a:r>
              <a:rPr lang="zh-CN" altLang="en-US" sz="1800" dirty="0">
                <a:sym typeface="+mn-ea"/>
              </a:rPr>
              <a:t>机构隐瞒，或不知情。</a:t>
            </a:r>
            <a:endParaRPr lang="zh-CN" altLang="en-US" sz="1800" dirty="0">
              <a:sym typeface="+mn-ea"/>
            </a:endParaRPr>
          </a:p>
          <a:p>
            <a:pPr lvl="2"/>
            <a:r>
              <a:rPr lang="en-US" altLang="zh-CN" sz="1800" dirty="0">
                <a:sym typeface="+mn-ea"/>
              </a:rPr>
              <a:t>CA</a:t>
            </a:r>
            <a:r>
              <a:rPr lang="zh-CN" altLang="en-US" sz="1800" dirty="0">
                <a:sym typeface="+mn-ea"/>
              </a:rPr>
              <a:t>系统自身被攻击</a:t>
            </a:r>
            <a:endParaRPr lang="zh-CN" altLang="en-US" sz="1800" dirty="0">
              <a:sym typeface="+mn-ea"/>
            </a:endParaRPr>
          </a:p>
          <a:p>
            <a:pPr lvl="1"/>
            <a:r>
              <a:rPr lang="zh-CN" altLang="en-US" sz="2000" dirty="0">
                <a:sym typeface="+mn-ea"/>
              </a:rPr>
              <a:t>依靠用户举报？</a:t>
            </a:r>
            <a:endParaRPr lang="zh-CN" altLang="en-US" sz="2000" dirty="0">
              <a:sym typeface="+mn-ea"/>
            </a:endParaRPr>
          </a:p>
          <a:p>
            <a:pPr lvl="2"/>
            <a:r>
              <a:rPr lang="zh-CN" altLang="en-US" sz="1800" dirty="0">
                <a:sym typeface="+mn-ea"/>
              </a:rPr>
              <a:t>用户无法分辨正确的证书和虚假证书（都可以验证通过）</a:t>
            </a:r>
            <a:endParaRPr lang="zh-CN" altLang="en-US" sz="1800" dirty="0">
              <a:sym typeface="+mn-ea"/>
            </a:endParaRPr>
          </a:p>
          <a:p>
            <a:endParaRPr lang="zh-CN" altLang="en-US" sz="1800" dirty="0"/>
          </a:p>
          <a:p>
            <a:endParaRPr lang="zh-CN" altLang="en-US" sz="171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Certificate and Revocation</a:t>
            </a:r>
            <a:endParaRPr lang="en-US" altLang="zh-CN" dirty="0"/>
          </a:p>
        </p:txBody>
      </p:sp>
      <p:sp>
        <p:nvSpPr>
          <p:cNvPr id="3" name="内容占位符 2"/>
          <p:cNvSpPr>
            <a:spLocks noGrp="1"/>
          </p:cNvSpPr>
          <p:nvPr>
            <p:ph idx="1"/>
          </p:nvPr>
        </p:nvSpPr>
        <p:spPr/>
        <p:txBody>
          <a:bodyPr/>
          <a:lstStyle/>
          <a:p>
            <a:r>
              <a:rPr lang="en-US" altLang="zh-CN" sz="2400" dirty="0"/>
              <a:t>Some browsers enable revocation checks, </a:t>
            </a:r>
            <a:r>
              <a:rPr lang="en-US" altLang="zh-CN" sz="2400" b="1" dirty="0"/>
              <a:t>only for EV certificates.</a:t>
            </a:r>
            <a:endParaRPr lang="en-US" altLang="zh-CN" sz="2400" b="1" dirty="0"/>
          </a:p>
          <a:p>
            <a:r>
              <a:rPr lang="en-US" altLang="zh-CN" sz="2400" dirty="0"/>
              <a:t>OCSP Stapling, is supported by most browsers.</a:t>
            </a:r>
            <a:endParaRPr lang="en-US" altLang="zh-CN" sz="2400" dirty="0"/>
          </a:p>
        </p:txBody>
      </p:sp>
      <p:pic>
        <p:nvPicPr>
          <p:cNvPr id="5" name="图片 4"/>
          <p:cNvPicPr>
            <a:picLocks noChangeAspect="1"/>
          </p:cNvPicPr>
          <p:nvPr/>
        </p:nvPicPr>
        <p:blipFill>
          <a:blip r:embed="rId1"/>
          <a:stretch>
            <a:fillRect/>
          </a:stretch>
        </p:blipFill>
        <p:spPr>
          <a:xfrm>
            <a:off x="61491" y="2473377"/>
            <a:ext cx="12055559" cy="4292354"/>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CAA and HPKP</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CAA</a:t>
            </a:r>
            <a:endParaRPr lang="en-US" altLang="zh-CN" dirty="0"/>
          </a:p>
          <a:p>
            <a:pPr lvl="1"/>
            <a:r>
              <a:rPr lang="en-US" altLang="zh-CN" dirty="0"/>
              <a:t>DNS Certification Authority Authorization (CAA) Resource Record</a:t>
            </a:r>
            <a:endParaRPr lang="en-US" altLang="zh-CN" dirty="0"/>
          </a:p>
          <a:p>
            <a:pPr lvl="1"/>
            <a:r>
              <a:rPr lang="en-US" altLang="zh-CN" dirty="0"/>
              <a:t>3/8 monitors support</a:t>
            </a:r>
            <a:endParaRPr lang="en-US" altLang="zh-CN" dirty="0"/>
          </a:p>
          <a:p>
            <a:pPr lvl="1"/>
            <a:endParaRPr lang="en-US" altLang="zh-CN" dirty="0"/>
          </a:p>
          <a:p>
            <a:r>
              <a:rPr lang="en-US" altLang="zh-CN" dirty="0"/>
              <a:t> Alexa Top-1M websites</a:t>
            </a:r>
            <a:endParaRPr lang="en-US" altLang="zh-CN" dirty="0"/>
          </a:p>
          <a:p>
            <a:pPr lvl="1"/>
            <a:r>
              <a:rPr lang="en-US" altLang="zh-CN" dirty="0"/>
              <a:t>2.51% use EV certificate</a:t>
            </a:r>
            <a:endParaRPr lang="en-US" altLang="zh-CN" dirty="0"/>
          </a:p>
          <a:p>
            <a:pPr lvl="1"/>
            <a:r>
              <a:rPr lang="en-US" altLang="zh-CN" dirty="0"/>
              <a:t>1.37% support CAA</a:t>
            </a:r>
            <a:endParaRPr lang="en-US" altLang="zh-CN" dirty="0"/>
          </a:p>
          <a:p>
            <a:pPr lvl="1"/>
            <a:r>
              <a:rPr lang="en-US" altLang="zh-CN" dirty="0"/>
              <a:t>0.07% support HPKP</a:t>
            </a:r>
            <a:endParaRPr lang="en-US" altLang="zh-CN" dirty="0"/>
          </a:p>
          <a:p>
            <a:pPr lvl="1"/>
            <a:endParaRPr lang="en-US" altLang="zh-CN" dirty="0"/>
          </a:p>
          <a:p>
            <a:r>
              <a:rPr lang="en-US" altLang="zh-CN" dirty="0"/>
              <a:t>HPKP</a:t>
            </a:r>
            <a:endParaRPr lang="en-US" altLang="zh-CN" dirty="0"/>
          </a:p>
          <a:p>
            <a:pPr lvl="1"/>
            <a:r>
              <a:rPr lang="en-US" altLang="zh-CN" dirty="0"/>
              <a:t>Effective and straightforward in preventing </a:t>
            </a:r>
            <a:r>
              <a:rPr lang="en-US" altLang="zh-CN" dirty="0" err="1"/>
              <a:t>MitM</a:t>
            </a:r>
            <a:r>
              <a:rPr lang="en-US" altLang="zh-CN" dirty="0"/>
              <a:t> attacks, but controversial</a:t>
            </a:r>
            <a:endParaRPr lang="en-US" altLang="zh-CN" dirty="0"/>
          </a:p>
          <a:p>
            <a:pPr lvl="1"/>
            <a:r>
              <a:rPr lang="en-US" altLang="zh-CN" b="1" dirty="0"/>
              <a:t>Professional </a:t>
            </a:r>
            <a:r>
              <a:rPr lang="en-US" altLang="zh-CN" dirty="0"/>
              <a:t>monitors shall support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SCT and Expect-CT</a:t>
            </a:r>
            <a:endParaRPr lang="en-US" altLang="zh-CN" dirty="0"/>
          </a:p>
        </p:txBody>
      </p:sp>
      <p:sp>
        <p:nvSpPr>
          <p:cNvPr id="3" name="内容占位符 2"/>
          <p:cNvSpPr>
            <a:spLocks noGrp="1"/>
          </p:cNvSpPr>
          <p:nvPr>
            <p:ph idx="1"/>
          </p:nvPr>
        </p:nvSpPr>
        <p:spPr/>
        <p:txBody>
          <a:bodyPr/>
          <a:lstStyle/>
          <a:p>
            <a:r>
              <a:rPr lang="en-US" altLang="zh-CN" dirty="0"/>
              <a:t>CT shall be configured </a:t>
            </a:r>
            <a:r>
              <a:rPr lang="en-US" altLang="zh-CN" b="1" dirty="0"/>
              <a:t>perfectly </a:t>
            </a:r>
            <a:r>
              <a:rPr lang="en-US" altLang="zh-CN" dirty="0"/>
              <a:t>by these monitors.</a:t>
            </a:r>
            <a:endParaRPr lang="en-US" altLang="zh-CN" dirty="0"/>
          </a:p>
        </p:txBody>
      </p:sp>
      <p:pic>
        <p:nvPicPr>
          <p:cNvPr id="5" name="图片 4"/>
          <p:cNvPicPr>
            <a:picLocks noChangeAspect="1"/>
          </p:cNvPicPr>
          <p:nvPr/>
        </p:nvPicPr>
        <p:blipFill>
          <a:blip r:embed="rId1"/>
          <a:stretch>
            <a:fillRect/>
          </a:stretch>
        </p:blipFill>
        <p:spPr>
          <a:xfrm>
            <a:off x="61491" y="2473377"/>
            <a:ext cx="12055559" cy="4292354"/>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 About Entrust CT Search Tool</a:t>
            </a:r>
            <a:endParaRPr lang="zh-CN" altLang="en-US" dirty="0"/>
          </a:p>
        </p:txBody>
      </p:sp>
      <p:sp>
        <p:nvSpPr>
          <p:cNvPr id="3" name="内容占位符 2"/>
          <p:cNvSpPr>
            <a:spLocks noGrp="1"/>
          </p:cNvSpPr>
          <p:nvPr>
            <p:ph idx="1"/>
          </p:nvPr>
        </p:nvSpPr>
        <p:spPr/>
        <p:txBody>
          <a:bodyPr>
            <a:normAutofit fontScale="92500"/>
          </a:bodyPr>
          <a:lstStyle/>
          <a:p>
            <a:r>
              <a:rPr lang="en-US" altLang="zh-CN" dirty="0"/>
              <a:t>Can a third-party monitor return to all certificates?</a:t>
            </a:r>
            <a:endParaRPr lang="en-US" altLang="zh-CN" dirty="0"/>
          </a:p>
          <a:p>
            <a:pPr lvl="1"/>
            <a:r>
              <a:rPr lang="en-US" altLang="zh-CN" dirty="0"/>
              <a:t>If a certificate is missing, maybe it is a fraudulent one.</a:t>
            </a:r>
            <a:endParaRPr lang="en-US" altLang="zh-CN" dirty="0"/>
          </a:p>
          <a:p>
            <a:pPr lvl="1"/>
            <a:endParaRPr lang="en-US" altLang="zh-CN" dirty="0"/>
          </a:p>
          <a:p>
            <a:r>
              <a:rPr lang="en-US" altLang="zh-CN" dirty="0"/>
              <a:t>The answer is NO!</a:t>
            </a:r>
            <a:endParaRPr lang="en-US" altLang="zh-CN" dirty="0"/>
          </a:p>
          <a:p>
            <a:pPr lvl="1"/>
            <a:r>
              <a:rPr lang="en-US" altLang="zh-CN" dirty="0"/>
              <a:t>A single monitor, NO!</a:t>
            </a:r>
            <a:endParaRPr lang="en-US" altLang="zh-CN" dirty="0"/>
          </a:p>
          <a:p>
            <a:pPr lvl="1"/>
            <a:r>
              <a:rPr lang="en-US" altLang="zh-CN" dirty="0"/>
              <a:t>Maybe, the union of all existing </a:t>
            </a:r>
            <a:r>
              <a:rPr lang="en-US" altLang="zh-CN" dirty="0">
                <a:sym typeface="+mn-ea"/>
              </a:rPr>
              <a:t>third-party monitors, NO!</a:t>
            </a:r>
            <a:endParaRPr lang="en-US" altLang="zh-CN" dirty="0">
              <a:sym typeface="+mn-ea"/>
            </a:endParaRPr>
          </a:p>
          <a:p>
            <a:pPr lvl="1"/>
            <a:r>
              <a:rPr lang="en-US" altLang="zh-CN" b="1" dirty="0">
                <a:sym typeface="+mn-ea"/>
              </a:rPr>
              <a:t>=&gt; </a:t>
            </a:r>
            <a:r>
              <a:rPr lang="en-US" altLang="zh-CN" b="1" strike="sngStrike" dirty="0"/>
              <a:t>Maybe</a:t>
            </a:r>
            <a:r>
              <a:rPr lang="en-US" altLang="zh-CN" b="1" dirty="0"/>
              <a:t>, the union of all existing </a:t>
            </a:r>
            <a:r>
              <a:rPr lang="en-US" altLang="zh-CN" b="1" dirty="0">
                <a:sym typeface="+mn-ea"/>
              </a:rPr>
              <a:t>third-party monitors, NO!</a:t>
            </a:r>
            <a:endParaRPr lang="en-US" altLang="zh-CN" b="1" dirty="0">
              <a:sym typeface="+mn-ea"/>
            </a:endParaRPr>
          </a:p>
          <a:p>
            <a:pPr lvl="1"/>
            <a:r>
              <a:rPr lang="en-US" altLang="zh-CN" b="1" dirty="0">
                <a:sym typeface="+mn-ea"/>
              </a:rPr>
              <a:t>Some new certificates </a:t>
            </a:r>
            <a:r>
              <a:rPr lang="en-US" altLang="zh-CN" dirty="0">
                <a:sym typeface="+mn-ea"/>
              </a:rPr>
              <a:t>from </a:t>
            </a:r>
            <a:r>
              <a:rPr lang="en-US" altLang="zh-CN" dirty="0"/>
              <a:t>Entrust CT Search Tool, but </a:t>
            </a:r>
            <a:r>
              <a:rPr lang="en-US" altLang="zh-CN"/>
              <a:t>not from other </a:t>
            </a:r>
            <a:r>
              <a:rPr lang="en-US" altLang="zh-CN" dirty="0"/>
              <a:t>5 monitors.</a:t>
            </a:r>
            <a:endParaRPr lang="en-US" altLang="zh-CN" dirty="0"/>
          </a:p>
          <a:p>
            <a:pPr lvl="2"/>
            <a:r>
              <a:rPr lang="en-US" altLang="zh-CN" dirty="0"/>
              <a:t>After the CCS submission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Conclusions</a:t>
            </a:r>
            <a:endParaRPr lang="en-US" altLang="zh-CN" dirty="0"/>
          </a:p>
        </p:txBody>
      </p:sp>
      <p:sp>
        <p:nvSpPr>
          <p:cNvPr id="3" name="内容占位符 2"/>
          <p:cNvSpPr>
            <a:spLocks noGrp="1"/>
          </p:cNvSpPr>
          <p:nvPr>
            <p:ph idx="1"/>
          </p:nvPr>
        </p:nvSpPr>
        <p:spPr/>
        <p:txBody>
          <a:bodyPr>
            <a:normAutofit fontScale="85000" lnSpcReduction="10000"/>
          </a:bodyPr>
          <a:lstStyle/>
          <a:p>
            <a:r>
              <a:rPr lang="en-US" altLang="zh-CN" sz="3600" b="1" dirty="0"/>
              <a:t>CT needs to be improved, in practice.</a:t>
            </a:r>
            <a:endParaRPr lang="en-US" altLang="zh-CN" sz="3600" b="1" dirty="0"/>
          </a:p>
          <a:p>
            <a:pPr lvl="1" algn="l">
              <a:buClrTx/>
              <a:buSzTx/>
            </a:pPr>
            <a:r>
              <a:rPr lang="zh-CN" altLang="en-US" sz="2400" dirty="0"/>
              <a:t>To the best of our knowledge, this is the first work to analyze CT monitors in the wild.</a:t>
            </a:r>
            <a:endParaRPr lang="zh-CN" altLang="en-US" sz="2400" dirty="0"/>
          </a:p>
          <a:p>
            <a:pPr lvl="1" algn="l">
              <a:spcBef>
                <a:spcPts val="1000"/>
              </a:spcBef>
              <a:buClrTx/>
              <a:buSzTx/>
            </a:pPr>
            <a:endParaRPr lang="zh-CN" altLang="en-US" sz="2795" dirty="0"/>
          </a:p>
          <a:p>
            <a:pPr lvl="1" algn="l">
              <a:spcBef>
                <a:spcPts val="1000"/>
              </a:spcBef>
              <a:buClrTx/>
              <a:buSzTx/>
            </a:pPr>
            <a:endParaRPr lang="zh-CN" altLang="en-US" sz="2795" dirty="0"/>
          </a:p>
          <a:p>
            <a:pPr lvl="1"/>
            <a:r>
              <a:rPr lang="zh-CN" altLang="en-US" dirty="0"/>
              <a:t>Certificate Transparency in the Wild: Exploring the Reliability of Monitors</a:t>
            </a:r>
            <a:endParaRPr lang="zh-CN" altLang="en-US" dirty="0"/>
          </a:p>
          <a:p>
            <a:pPr lvl="2"/>
            <a:r>
              <a:rPr lang="zh-CN" altLang="en-US" dirty="0"/>
              <a:t>Bingyu Li, Jingqiang Lin, Fengjun Li, Qiongxiao Wang, Qi Li, Jiwu Jing, Congli Wang. 26th ACM Conference on Computer and Communications Security (CCS)</a:t>
            </a:r>
            <a:r>
              <a:rPr lang="en-US" altLang="zh-CN" dirty="0"/>
              <a:t>, 2019.</a:t>
            </a:r>
            <a:endParaRPr lang="en-US" altLang="zh-CN" dirty="0"/>
          </a:p>
          <a:p>
            <a:pPr lvl="1"/>
            <a:r>
              <a:rPr lang="en-US" altLang="zh-CN" dirty="0"/>
              <a:t>The Weakest Link of Certificate Transparency: Exploring the TLS/HTTPS Configurations of Third-Party Monitors</a:t>
            </a:r>
            <a:endParaRPr lang="en-US" altLang="zh-CN" dirty="0"/>
          </a:p>
          <a:p>
            <a:pPr lvl="2"/>
            <a:r>
              <a:rPr lang="en-US" altLang="zh-CN" dirty="0"/>
              <a:t>Bingyu Li, Dawei Chu, Jingqiang Lin, Quanwei Cai, Congli Wang, Lingjia Meng. 18th IEEE International Conference on Trust, Security and Privacy in Computing and Communications (</a:t>
            </a:r>
            <a:r>
              <a:rPr lang="en-US" altLang="zh-CN" dirty="0" err="1"/>
              <a:t>TrustCom</a:t>
            </a:r>
            <a:r>
              <a:rPr lang="en-US" altLang="zh-CN" dirty="0"/>
              <a:t>), 2019.</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THE  END!</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ea typeface="宋体" pitchFamily="2" charset="-122"/>
                <a:sym typeface="+mn-ea"/>
              </a:rPr>
              <a:t>方案提出</a:t>
            </a:r>
            <a:endParaRPr lang="zh-CN" altLang="en-US"/>
          </a:p>
        </p:txBody>
      </p:sp>
      <p:sp>
        <p:nvSpPr>
          <p:cNvPr id="3" name="内容占位符 2"/>
          <p:cNvSpPr>
            <a:spLocks noGrp="1"/>
          </p:cNvSpPr>
          <p:nvPr>
            <p:ph idx="1"/>
          </p:nvPr>
        </p:nvSpPr>
        <p:spPr/>
        <p:txBody>
          <a:bodyPr>
            <a:normAutofit/>
          </a:bodyPr>
          <a:lstStyle/>
          <a:p>
            <a:pPr>
              <a:lnSpc>
                <a:spcPct val="110000"/>
              </a:lnSpc>
            </a:pPr>
            <a:r>
              <a:rPr lang="zh-CN" altLang="en-US" sz="2400" dirty="0">
                <a:solidFill>
                  <a:schemeClr val="tx1"/>
                </a:solidFill>
                <a:sym typeface="+mn-ea"/>
              </a:rPr>
              <a:t>提出</a:t>
            </a:r>
            <a:r>
              <a:rPr lang="zh-CN" altLang="en-US" sz="2400" dirty="0">
                <a:solidFill>
                  <a:srgbClr val="FF0000"/>
                </a:solidFill>
                <a:sym typeface="+mn-ea"/>
              </a:rPr>
              <a:t>证书透明化方案</a:t>
            </a:r>
            <a:r>
              <a:rPr lang="zh-CN" altLang="en-US" sz="2400" dirty="0">
                <a:sym typeface="+mn-ea"/>
              </a:rPr>
              <a:t>（</a:t>
            </a:r>
            <a:r>
              <a:rPr lang="en-US" altLang="zh-CN" sz="2400" dirty="0">
                <a:sym typeface="+mn-ea"/>
              </a:rPr>
              <a:t>Certificate Transparency, CT</a:t>
            </a:r>
            <a:r>
              <a:rPr lang="zh-CN" altLang="en-US" sz="2400" dirty="0">
                <a:sym typeface="+mn-ea"/>
              </a:rPr>
              <a:t>）</a:t>
            </a:r>
            <a:endParaRPr lang="zh-CN" altLang="en-US" sz="2400" dirty="0">
              <a:sym typeface="+mn-ea"/>
            </a:endParaRPr>
          </a:p>
          <a:p>
            <a:pPr lvl="1">
              <a:lnSpc>
                <a:spcPct val="110000"/>
              </a:lnSpc>
            </a:pPr>
            <a:r>
              <a:rPr lang="en-US" altLang="zh-CN" sz="2000" dirty="0">
                <a:sym typeface="+mn-ea"/>
              </a:rPr>
              <a:t>Google</a:t>
            </a:r>
            <a:r>
              <a:rPr lang="zh-CN" altLang="en-US" sz="2000" dirty="0">
                <a:sym typeface="+mn-ea"/>
              </a:rPr>
              <a:t>提出</a:t>
            </a:r>
            <a:r>
              <a:rPr lang="en-US" altLang="zh-CN" sz="2000" dirty="0">
                <a:sym typeface="+mn-ea"/>
              </a:rPr>
              <a:t>CT</a:t>
            </a:r>
            <a:r>
              <a:rPr lang="zh-CN" altLang="en-US" sz="2000" dirty="0">
                <a:sym typeface="+mn-ea"/>
              </a:rPr>
              <a:t>方案，</a:t>
            </a:r>
            <a:r>
              <a:rPr lang="en-US" altLang="zh-CN" sz="2000" dirty="0">
                <a:solidFill>
                  <a:srgbClr val="000000"/>
                </a:solidFill>
                <a:latin typeface="Times New Roman" panose="02020603050405020304" pitchFamily="18" charset="0"/>
                <a:cs typeface="Times New Roman" panose="02020603050405020304" pitchFamily="18" charset="0"/>
              </a:rPr>
              <a:t> RFC6962 Certificate Transparency</a:t>
            </a:r>
            <a:r>
              <a:rPr lang="zh-CN" altLang="en-US" sz="2000" dirty="0">
                <a:solidFill>
                  <a:srgbClr val="000000"/>
                </a:solidFill>
                <a:latin typeface="Times New Roman" panose="02020603050405020304" pitchFamily="18" charset="0"/>
                <a:cs typeface="Times New Roman" panose="02020603050405020304" pitchFamily="18" charset="0"/>
              </a:rPr>
              <a:t>（</a:t>
            </a:r>
            <a:r>
              <a:rPr lang="en-US" altLang="zh-CN" sz="2000" dirty="0">
                <a:solidFill>
                  <a:srgbClr val="000000"/>
                </a:solidFill>
                <a:latin typeface="Times New Roman" panose="02020603050405020304" pitchFamily="18" charset="0"/>
                <a:cs typeface="Times New Roman" panose="02020603050405020304" pitchFamily="18" charset="0"/>
              </a:rPr>
              <a:t>2013</a:t>
            </a:r>
            <a:r>
              <a:rPr lang="zh-CN" altLang="en-US" sz="2000" dirty="0">
                <a:solidFill>
                  <a:srgbClr val="000000"/>
                </a:solidFill>
                <a:latin typeface="Times New Roman" panose="02020603050405020304" pitchFamily="18" charset="0"/>
                <a:cs typeface="Times New Roman" panose="02020603050405020304" pitchFamily="18" charset="0"/>
              </a:rPr>
              <a:t>）</a:t>
            </a:r>
            <a:endParaRPr lang="en-US" altLang="zh-CN" sz="2000" dirty="0">
              <a:sym typeface="+mn-ea"/>
            </a:endParaRPr>
          </a:p>
          <a:p>
            <a:pPr lvl="1">
              <a:lnSpc>
                <a:spcPct val="110000"/>
              </a:lnSpc>
            </a:pPr>
            <a:r>
              <a:rPr lang="zh-CN" altLang="en-US" sz="2000" dirty="0">
                <a:sym typeface="+mn-ea"/>
              </a:rPr>
              <a:t>帮助发现虚假证书，帮助发现发布虚假证书的恶意</a:t>
            </a:r>
            <a:r>
              <a:rPr lang="en-US" altLang="zh-CN" sz="2000" dirty="0">
                <a:sym typeface="+mn-ea"/>
              </a:rPr>
              <a:t>CA</a:t>
            </a:r>
            <a:endParaRPr lang="en-US" altLang="zh-CN" sz="2000" dirty="0">
              <a:sym typeface="+mn-ea"/>
            </a:endParaRPr>
          </a:p>
          <a:p>
            <a:pPr lvl="2">
              <a:lnSpc>
                <a:spcPct val="110000"/>
              </a:lnSpc>
            </a:pPr>
            <a:r>
              <a:rPr lang="zh-CN" altLang="en-US" sz="1800" dirty="0">
                <a:sym typeface="+mn-ea"/>
              </a:rPr>
              <a:t>提供一个公开的系统，使得任何一个域名所有者或者</a:t>
            </a:r>
            <a:r>
              <a:rPr lang="en-US" altLang="zh-CN" sz="1800" dirty="0">
                <a:sym typeface="+mn-ea"/>
              </a:rPr>
              <a:t>CA</a:t>
            </a:r>
            <a:r>
              <a:rPr lang="zh-CN" altLang="en-US" sz="1800" dirty="0">
                <a:sym typeface="+mn-ea"/>
              </a:rPr>
              <a:t>可以观察、探测到虚假证书的存在</a:t>
            </a:r>
            <a:endParaRPr lang="zh-CN" altLang="en-US" sz="1800" dirty="0">
              <a:sym typeface="+mn-ea"/>
            </a:endParaRPr>
          </a:p>
          <a:p>
            <a:pPr lvl="2">
              <a:lnSpc>
                <a:spcPct val="110000"/>
              </a:lnSpc>
            </a:pPr>
            <a:r>
              <a:rPr lang="zh-CN" altLang="en-US" sz="1800" dirty="0">
                <a:sym typeface="+mn-ea"/>
              </a:rPr>
              <a:t>使得一个</a:t>
            </a:r>
            <a:r>
              <a:rPr lang="en-US" altLang="zh-CN" sz="1800" dirty="0">
                <a:sym typeface="+mn-ea"/>
              </a:rPr>
              <a:t>CA</a:t>
            </a:r>
            <a:r>
              <a:rPr lang="zh-CN" altLang="en-US" sz="1800" dirty="0">
                <a:sym typeface="+mn-ea"/>
              </a:rPr>
              <a:t>很难在真正的域名所有者不知情的情况下，发布相关的虚假证书</a:t>
            </a:r>
            <a:endParaRPr lang="zh-CN" altLang="en-US" sz="1800" dirty="0">
              <a:sym typeface="+mn-ea"/>
            </a:endParaRPr>
          </a:p>
          <a:p>
            <a:pPr lvl="1">
              <a:lnSpc>
                <a:spcPct val="110000"/>
              </a:lnSpc>
            </a:pPr>
            <a:r>
              <a:rPr lang="zh-CN" altLang="en-US" sz="2000" dirty="0">
                <a:sym typeface="+mn-ea"/>
              </a:rPr>
              <a:t>增强证书验证过程</a:t>
            </a:r>
            <a:endParaRPr lang="zh-CN" altLang="en-US" sz="2000" dirty="0">
              <a:sym typeface="+mn-ea"/>
            </a:endParaRPr>
          </a:p>
          <a:p>
            <a:pPr lvl="2">
              <a:lnSpc>
                <a:spcPct val="110000"/>
              </a:lnSpc>
            </a:pPr>
            <a:r>
              <a:rPr lang="zh-CN" altLang="en-US" sz="1800" dirty="0">
                <a:sym typeface="+mn-ea"/>
              </a:rPr>
              <a:t>降低用户被虚假证书欺骗</a:t>
            </a:r>
            <a:endParaRPr lang="zh-CN" altLang="en-US" sz="1800" dirty="0">
              <a:sym typeface="+mn-ea"/>
            </a:endParaRPr>
          </a:p>
          <a:p>
            <a:pPr lvl="2">
              <a:lnSpc>
                <a:spcPct val="110000"/>
              </a:lnSpc>
            </a:pPr>
            <a:r>
              <a:rPr lang="zh-CN" altLang="en-US" sz="1800" dirty="0">
                <a:sym typeface="+mn-ea"/>
              </a:rPr>
              <a:t>从而减少虚假证书带来的后续攻击</a:t>
            </a:r>
            <a:endParaRPr lang="zh-CN" alt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灯片编号占位符 5"/>
          <p:cNvSpPr>
            <a:spLocks noGrp="1"/>
          </p:cNvSpPr>
          <p:nvPr>
            <p:ph type="sldNum" sz="quarter" idx="4294967295"/>
          </p:nvPr>
        </p:nvSpPr>
        <p:spPr>
          <a:xfrm>
            <a:off x="7753350" y="5486400"/>
            <a:ext cx="1428750" cy="342900"/>
          </a:xfrm>
          <a:noFill/>
        </p:spPr>
        <p:txBody>
          <a:bodyPr/>
          <a:lstStyle/>
          <a:p>
            <a:fld id="{0D4DEFF0-FF74-4CFB-B43F-DE91E6F1B488}" type="slidenum">
              <a:rPr lang="zh-CN" altLang="en-US" smtClean="0">
                <a:ea typeface="宋体" pitchFamily="2" charset="-122"/>
              </a:rPr>
            </a:fld>
            <a:endParaRPr lang="en-US" altLang="zh-CN">
              <a:ea typeface="宋体" pitchFamily="2" charset="-122"/>
            </a:endParaRPr>
          </a:p>
        </p:txBody>
      </p:sp>
      <p:sp>
        <p:nvSpPr>
          <p:cNvPr id="480258" name="Rectangle 2"/>
          <p:cNvSpPr>
            <a:spLocks noGrp="1" noChangeArrowheads="1"/>
          </p:cNvSpPr>
          <p:nvPr>
            <p:ph type="title"/>
          </p:nvPr>
        </p:nvSpPr>
        <p:spPr/>
        <p:txBody>
          <a:bodyPr/>
          <a:lstStyle/>
          <a:p>
            <a:pPr eaLnBrk="1" hangingPunct="1"/>
            <a:r>
              <a:rPr lang="zh-CN" altLang="en-US">
                <a:ea typeface="宋体" pitchFamily="2" charset="-122"/>
              </a:rPr>
              <a:t>提纲</a:t>
            </a:r>
            <a:endParaRPr lang="zh-CN" altLang="en-US">
              <a:ea typeface="宋体" pitchFamily="2" charset="-122"/>
            </a:endParaRPr>
          </a:p>
        </p:txBody>
      </p:sp>
      <p:sp>
        <p:nvSpPr>
          <p:cNvPr id="480259" name="Rectangle 3"/>
          <p:cNvSpPr>
            <a:spLocks noGrp="1" noChangeArrowheads="1"/>
          </p:cNvSpPr>
          <p:nvPr>
            <p:ph type="body" idx="1"/>
          </p:nvPr>
        </p:nvSpPr>
        <p:spPr/>
        <p:txBody>
          <a:bodyPr>
            <a:normAutofit/>
          </a:bodyPr>
          <a:lstStyle/>
          <a:p>
            <a:pPr eaLnBrk="1" hangingPunct="1"/>
            <a:r>
              <a:rPr lang="zh-CN" altLang="en-US" dirty="0">
                <a:solidFill>
                  <a:schemeClr val="tx1"/>
                </a:solidFill>
                <a:ea typeface="宋体" pitchFamily="2" charset="-122"/>
              </a:rPr>
              <a:t>方案的提出</a:t>
            </a:r>
            <a:endParaRPr lang="zh-CN" altLang="en-US" dirty="0">
              <a:solidFill>
                <a:schemeClr val="tx1"/>
              </a:solidFill>
              <a:ea typeface="宋体" pitchFamily="2" charset="-122"/>
            </a:endParaRPr>
          </a:p>
          <a:p>
            <a:pPr eaLnBrk="1" hangingPunct="1"/>
            <a:r>
              <a:rPr lang="zh-CN" altLang="en-US" dirty="0">
                <a:solidFill>
                  <a:srgbClr val="00B0F0"/>
                </a:solidFill>
                <a:ea typeface="宋体" pitchFamily="2" charset="-122"/>
              </a:rPr>
              <a:t>系统原理概述</a:t>
            </a:r>
            <a:endParaRPr lang="zh-CN" altLang="en-US" dirty="0">
              <a:solidFill>
                <a:srgbClr val="00B0F0"/>
              </a:solidFill>
              <a:ea typeface="宋体" pitchFamily="2" charset="-122"/>
            </a:endParaRPr>
          </a:p>
          <a:p>
            <a:pPr eaLnBrk="1" hangingPunct="1"/>
            <a:r>
              <a:rPr lang="zh-CN" altLang="en-US" dirty="0">
                <a:ea typeface="宋体" pitchFamily="2" charset="-122"/>
                <a:sym typeface="+mn-ea"/>
              </a:rPr>
              <a:t>增强的证书验证</a:t>
            </a:r>
            <a:endParaRPr lang="zh-CN" altLang="en-US" dirty="0">
              <a:solidFill>
                <a:schemeClr val="tx1"/>
              </a:solidFill>
              <a:ea typeface="宋体" pitchFamily="2" charset="-122"/>
            </a:endParaRPr>
          </a:p>
          <a:p>
            <a:pPr eaLnBrk="1" hangingPunct="1"/>
            <a:r>
              <a:rPr lang="zh-CN" altLang="en-US" dirty="0">
                <a:ea typeface="宋体" pitchFamily="2" charset="-122"/>
              </a:rPr>
              <a:t>公开日志的结构和审计</a:t>
            </a:r>
            <a:endParaRPr lang="zh-CN" altLang="en-US" dirty="0">
              <a:ea typeface="宋体" pitchFamily="2" charset="-122"/>
            </a:endParaRPr>
          </a:p>
          <a:p>
            <a:pPr algn="l" eaLnBrk="1" hangingPunct="1"/>
            <a:r>
              <a:rPr lang="zh-CN" altLang="en-US" dirty="0">
                <a:ea typeface="宋体" pitchFamily="2" charset="-122"/>
              </a:rPr>
              <a:t>安全和性能分析</a:t>
            </a:r>
            <a:endParaRPr lang="zh-CN" altLang="en-US" dirty="0">
              <a:ea typeface="宋体" pitchFamily="2" charset="-122"/>
            </a:endParaRPr>
          </a:p>
          <a:p>
            <a:pPr algn="l" eaLnBrk="1" hangingPunct="1"/>
            <a:r>
              <a:rPr lang="zh-CN" altLang="en-US" dirty="0">
                <a:ea typeface="宋体" pitchFamily="2" charset="-122"/>
              </a:rPr>
              <a:t>证书透明化的部署</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系统原理概述</a:t>
            </a:r>
            <a:endParaRPr lang="zh-CN" altLang="en-US"/>
          </a:p>
        </p:txBody>
      </p:sp>
      <p:sp>
        <p:nvSpPr>
          <p:cNvPr id="3" name="内容占位符 2"/>
          <p:cNvSpPr>
            <a:spLocks noGrp="1"/>
          </p:cNvSpPr>
          <p:nvPr>
            <p:ph idx="1"/>
          </p:nvPr>
        </p:nvSpPr>
        <p:spPr>
          <a:xfrm>
            <a:off x="1096645" y="1846580"/>
            <a:ext cx="10058400" cy="4613275"/>
          </a:xfrm>
        </p:spPr>
        <p:txBody>
          <a:bodyPr>
            <a:normAutofit fontScale="87500" lnSpcReduction="10000"/>
          </a:bodyPr>
          <a:lstStyle/>
          <a:p>
            <a:pPr>
              <a:lnSpc>
                <a:spcPct val="110000"/>
              </a:lnSpc>
            </a:pPr>
            <a:r>
              <a:rPr lang="en-US" altLang="zh-CN" sz="2400" dirty="0">
                <a:sym typeface="+mn-ea"/>
              </a:rPr>
              <a:t>CT</a:t>
            </a:r>
            <a:r>
              <a:rPr lang="zh-CN" altLang="en-US" sz="2400" dirty="0">
                <a:sym typeface="+mn-ea"/>
              </a:rPr>
              <a:t>的基本思想</a:t>
            </a:r>
            <a:endParaRPr lang="en-US" altLang="zh-CN" sz="2400" dirty="0">
              <a:sym typeface="+mn-ea"/>
            </a:endParaRPr>
          </a:p>
          <a:p>
            <a:pPr lvl="1">
              <a:lnSpc>
                <a:spcPct val="110000"/>
              </a:lnSpc>
            </a:pPr>
            <a:r>
              <a:rPr lang="zh-CN" altLang="en-US" sz="2000" dirty="0">
                <a:sym typeface="+mn-ea"/>
              </a:rPr>
              <a:t>将所有由</a:t>
            </a:r>
            <a:r>
              <a:rPr lang="en-US" altLang="zh-CN" sz="2000" dirty="0">
                <a:sym typeface="+mn-ea"/>
              </a:rPr>
              <a:t>CA</a:t>
            </a:r>
            <a:r>
              <a:rPr lang="zh-CN" altLang="en-US" sz="2000" dirty="0">
                <a:sym typeface="+mn-ea"/>
              </a:rPr>
              <a:t>签发证书记录在一个公开的日志</a:t>
            </a:r>
            <a:r>
              <a:rPr lang="en-US" altLang="zh-CN" sz="2000" dirty="0">
                <a:sym typeface="+mn-ea"/>
              </a:rPr>
              <a:t>(public log)</a:t>
            </a:r>
            <a:r>
              <a:rPr lang="zh-CN" altLang="en-US" sz="2000" dirty="0">
                <a:sym typeface="+mn-ea"/>
              </a:rPr>
              <a:t>中</a:t>
            </a:r>
            <a:endParaRPr lang="zh-CN" altLang="en-US" sz="2000" dirty="0">
              <a:sym typeface="+mn-ea"/>
            </a:endParaRPr>
          </a:p>
          <a:p>
            <a:pPr lvl="2">
              <a:lnSpc>
                <a:spcPct val="110000"/>
              </a:lnSpc>
            </a:pPr>
            <a:r>
              <a:rPr lang="zh-CN" altLang="en-US" sz="1665" dirty="0">
                <a:sym typeface="+mn-ea"/>
              </a:rPr>
              <a:t>分辨：</a:t>
            </a:r>
            <a:r>
              <a:rPr lang="en-US" altLang="zh-CN" sz="1665" dirty="0">
                <a:sym typeface="+mn-ea"/>
              </a:rPr>
              <a:t>CA-&gt;</a:t>
            </a:r>
            <a:r>
              <a:rPr lang="zh-CN" altLang="en-US" sz="1665" dirty="0">
                <a:sym typeface="+mn-ea"/>
              </a:rPr>
              <a:t>签发证书，日志</a:t>
            </a:r>
            <a:r>
              <a:rPr lang="en-US" altLang="zh-CN" sz="1665" dirty="0">
                <a:sym typeface="+mn-ea"/>
              </a:rPr>
              <a:t>-&gt;</a:t>
            </a:r>
            <a:r>
              <a:rPr lang="zh-CN" altLang="en-US" sz="1665" dirty="0">
                <a:sym typeface="+mn-ea"/>
              </a:rPr>
              <a:t>记录证书的</a:t>
            </a:r>
            <a:r>
              <a:rPr lang="zh-CN" altLang="en-US" sz="1665" b="1" dirty="0">
                <a:sym typeface="+mn-ea"/>
              </a:rPr>
              <a:t>存在性</a:t>
            </a:r>
            <a:endParaRPr lang="zh-CN" altLang="en-US" sz="1665" b="1" dirty="0">
              <a:sym typeface="+mn-ea"/>
            </a:endParaRPr>
          </a:p>
          <a:p>
            <a:pPr lvl="1">
              <a:lnSpc>
                <a:spcPct val="110000"/>
              </a:lnSpc>
            </a:pPr>
            <a:r>
              <a:rPr lang="zh-CN" altLang="en-US" sz="2000" b="1" dirty="0">
                <a:sym typeface="+mn-ea"/>
              </a:rPr>
              <a:t>不出现在公开日志中的证书，不会被用户接受</a:t>
            </a:r>
            <a:endParaRPr lang="zh-CN" altLang="en-US" sz="2000" b="1" dirty="0">
              <a:sym typeface="+mn-ea"/>
            </a:endParaRPr>
          </a:p>
          <a:p>
            <a:pPr lvl="2">
              <a:lnSpc>
                <a:spcPct val="110000"/>
              </a:lnSpc>
            </a:pPr>
            <a:r>
              <a:rPr lang="zh-CN" altLang="en-US" sz="1665" dirty="0">
                <a:sym typeface="+mn-ea"/>
              </a:rPr>
              <a:t>证书服务的情况，很透明</a:t>
            </a:r>
            <a:endParaRPr lang="zh-CN" altLang="en-US" sz="1665" dirty="0">
              <a:sym typeface="+mn-ea"/>
            </a:endParaRPr>
          </a:p>
          <a:p>
            <a:pPr lvl="2">
              <a:lnSpc>
                <a:spcPct val="110000"/>
              </a:lnSpc>
            </a:pPr>
            <a:endParaRPr lang="zh-CN" altLang="en-US" sz="1665" dirty="0">
              <a:sym typeface="+mn-ea"/>
            </a:endParaRPr>
          </a:p>
          <a:p>
            <a:pPr lvl="0">
              <a:lnSpc>
                <a:spcPct val="110000"/>
              </a:lnSpc>
            </a:pPr>
            <a:r>
              <a:rPr lang="zh-CN" altLang="en-US" sz="2330" dirty="0">
                <a:sym typeface="+mn-ea"/>
              </a:rPr>
              <a:t>证书透明化系统在传统</a:t>
            </a:r>
            <a:r>
              <a:rPr lang="en-US" altLang="zh-CN" sz="2330" dirty="0">
                <a:sym typeface="+mn-ea"/>
              </a:rPr>
              <a:t>PKI</a:t>
            </a:r>
            <a:r>
              <a:rPr lang="zh-CN" altLang="en-US" sz="2330" dirty="0">
                <a:sym typeface="+mn-ea"/>
              </a:rPr>
              <a:t>体系下增加以下角色</a:t>
            </a:r>
            <a:endParaRPr lang="zh-CN" altLang="en-US" sz="2330" dirty="0">
              <a:sym typeface="+mn-ea"/>
            </a:endParaRPr>
          </a:p>
          <a:p>
            <a:pPr lvl="1">
              <a:lnSpc>
                <a:spcPct val="110000"/>
              </a:lnSpc>
            </a:pPr>
            <a:r>
              <a:rPr lang="zh-CN" altLang="en-US" sz="1995" b="1" dirty="0">
                <a:solidFill>
                  <a:srgbClr val="0070C0"/>
                </a:solidFill>
                <a:sym typeface="+mn-ea"/>
              </a:rPr>
              <a:t>公开日志服务器（</a:t>
            </a:r>
            <a:r>
              <a:rPr lang="en-US" altLang="zh-CN" sz="1995" b="1" dirty="0">
                <a:solidFill>
                  <a:srgbClr val="0070C0"/>
                </a:solidFill>
                <a:sym typeface="+mn-ea"/>
              </a:rPr>
              <a:t>Public Log Server</a:t>
            </a:r>
            <a:r>
              <a:rPr lang="zh-CN" altLang="en-US" sz="1995" b="1" dirty="0">
                <a:solidFill>
                  <a:srgbClr val="0070C0"/>
                </a:solidFill>
                <a:sym typeface="+mn-ea"/>
              </a:rPr>
              <a:t>）</a:t>
            </a:r>
            <a:endParaRPr lang="zh-CN" altLang="en-US" sz="1995" b="1" dirty="0">
              <a:solidFill>
                <a:srgbClr val="0070C0"/>
              </a:solidFill>
              <a:sym typeface="+mn-ea"/>
            </a:endParaRPr>
          </a:p>
          <a:p>
            <a:pPr lvl="2">
              <a:lnSpc>
                <a:spcPct val="110000"/>
              </a:lnSpc>
            </a:pPr>
            <a:r>
              <a:rPr lang="zh-CN" sz="1800" dirty="0">
                <a:sym typeface="+mn-ea"/>
              </a:rPr>
              <a:t>保存和维护记录证书的公开日志（</a:t>
            </a:r>
            <a:r>
              <a:rPr lang="en-US" altLang="zh-CN" sz="1800" dirty="0">
                <a:sym typeface="+mn-ea"/>
              </a:rPr>
              <a:t>Public Log</a:t>
            </a:r>
            <a:r>
              <a:rPr lang="zh-CN" altLang="en-US" sz="1800" dirty="0">
                <a:sym typeface="+mn-ea"/>
              </a:rPr>
              <a:t>）</a:t>
            </a:r>
            <a:endParaRPr lang="zh-CN" altLang="en-US" sz="1800" dirty="0">
              <a:sym typeface="+mn-ea"/>
            </a:endParaRPr>
          </a:p>
          <a:p>
            <a:pPr lvl="1">
              <a:lnSpc>
                <a:spcPct val="110000"/>
              </a:lnSpc>
            </a:pPr>
            <a:r>
              <a:rPr lang="zh-CN" altLang="en-US" sz="1900" b="1" dirty="0">
                <a:solidFill>
                  <a:srgbClr val="0070C0"/>
                </a:solidFill>
                <a:sym typeface="+mn-ea"/>
              </a:rPr>
              <a:t>监视员（</a:t>
            </a:r>
            <a:r>
              <a:rPr lang="en-US" altLang="zh-CN" sz="1900" b="1" dirty="0">
                <a:solidFill>
                  <a:srgbClr val="0070C0"/>
                </a:solidFill>
                <a:sym typeface="+mn-ea"/>
              </a:rPr>
              <a:t>Monitor</a:t>
            </a:r>
            <a:r>
              <a:rPr lang="zh-CN" altLang="en-US" sz="1900" b="1" dirty="0">
                <a:solidFill>
                  <a:srgbClr val="0070C0"/>
                </a:solidFill>
                <a:sym typeface="+mn-ea"/>
              </a:rPr>
              <a:t>）</a:t>
            </a:r>
            <a:endParaRPr lang="zh-CN" altLang="en-US" sz="1900" b="1" dirty="0">
              <a:solidFill>
                <a:srgbClr val="0070C0"/>
              </a:solidFill>
              <a:sym typeface="+mn-ea"/>
            </a:endParaRPr>
          </a:p>
          <a:p>
            <a:pPr lvl="2">
              <a:lnSpc>
                <a:spcPct val="110000"/>
              </a:lnSpc>
            </a:pPr>
            <a:r>
              <a:rPr lang="zh-CN" altLang="en-US" sz="1660" dirty="0">
                <a:sym typeface="+mn-ea"/>
              </a:rPr>
              <a:t>周期性的访问公开日志服务器，寻找和发现可疑的证书</a:t>
            </a:r>
            <a:endParaRPr lang="zh-CN" altLang="en-US" sz="1660" dirty="0">
              <a:sym typeface="+mn-ea"/>
            </a:endParaRPr>
          </a:p>
          <a:p>
            <a:pPr lvl="1">
              <a:lnSpc>
                <a:spcPct val="110000"/>
              </a:lnSpc>
            </a:pPr>
            <a:r>
              <a:rPr lang="zh-CN" altLang="en-US" sz="1900" b="1" dirty="0">
                <a:solidFill>
                  <a:srgbClr val="0070C0"/>
                </a:solidFill>
                <a:sym typeface="+mn-ea"/>
              </a:rPr>
              <a:t>审计员（</a:t>
            </a:r>
            <a:r>
              <a:rPr lang="en-US" altLang="zh-CN" sz="1900" b="1" dirty="0">
                <a:solidFill>
                  <a:srgbClr val="0070C0"/>
                </a:solidFill>
                <a:sym typeface="+mn-ea"/>
              </a:rPr>
              <a:t>Auditor</a:t>
            </a:r>
            <a:r>
              <a:rPr lang="zh-CN" altLang="en-US" sz="1900" b="1" dirty="0">
                <a:solidFill>
                  <a:srgbClr val="0070C0"/>
                </a:solidFill>
                <a:sym typeface="+mn-ea"/>
              </a:rPr>
              <a:t>）</a:t>
            </a:r>
            <a:endParaRPr lang="zh-CN" altLang="en-US" sz="1900" b="1" dirty="0">
              <a:solidFill>
                <a:srgbClr val="0070C0"/>
              </a:solidFill>
              <a:sym typeface="+mn-ea"/>
            </a:endParaRPr>
          </a:p>
          <a:p>
            <a:pPr lvl="2">
              <a:lnSpc>
                <a:spcPct val="110000"/>
              </a:lnSpc>
            </a:pPr>
            <a:r>
              <a:rPr lang="zh-CN" altLang="en-US" sz="1660" dirty="0">
                <a:sym typeface="+mn-ea"/>
              </a:rPr>
              <a:t>审计公开日志的行为</a:t>
            </a:r>
            <a:endParaRPr lang="zh-CN" altLang="en-US" sz="1660" dirty="0">
              <a:sym typeface="+mn-ea"/>
            </a:endParaRPr>
          </a:p>
          <a:p>
            <a:pPr lvl="1"/>
            <a:endParaRPr lang="zh-CN" altLang="en-US" sz="2000" dirty="0">
              <a:sym typeface="+mn-ea"/>
            </a:endParaRPr>
          </a:p>
          <a:p>
            <a:pPr lvl="0"/>
            <a:endParaRPr lang="zh-CN" altLang="en-US" sz="1800" dirty="0">
              <a:sym typeface="+mn-ea"/>
            </a:endParaRPr>
          </a:p>
          <a:p>
            <a:pPr lvl="1"/>
            <a:endParaRPr lang="zh-CN" altLang="en-US" sz="2400" dirty="0">
              <a:sym typeface="+mn-ea"/>
            </a:endParaRPr>
          </a:p>
          <a:p>
            <a:pPr lvl="0"/>
            <a:endParaRPr lang="zh-CN" altLang="en-US" sz="2000" dirty="0">
              <a:sym typeface="+mn-ea"/>
            </a:endParaRPr>
          </a:p>
          <a:p>
            <a:endParaRPr lang="zh-CN" altLang="en-US" sz="2400" dirty="0">
              <a:sym typeface="+mn-ea"/>
            </a:endParaRPr>
          </a:p>
          <a:p>
            <a:endParaRPr lang="zh-CN" altLang="en-US" sz="2050"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6" name="图片 5" descr="图片1"/>
          <p:cNvPicPr>
            <a:picLocks noChangeAspect="1"/>
          </p:cNvPicPr>
          <p:nvPr/>
        </p:nvPicPr>
        <p:blipFill>
          <a:blip r:embed="rId1"/>
          <a:stretch>
            <a:fillRect/>
          </a:stretch>
        </p:blipFill>
        <p:spPr>
          <a:xfrm>
            <a:off x="8009255" y="2945130"/>
            <a:ext cx="3812540" cy="323088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系统原理概述</a:t>
            </a:r>
            <a:r>
              <a:rPr lang="en-US" altLang="zh-CN" dirty="0"/>
              <a:t>——</a:t>
            </a:r>
            <a:r>
              <a:rPr lang="zh-CN" altLang="en-US" dirty="0">
                <a:sym typeface="+mn-ea"/>
              </a:rPr>
              <a:t>公开日志服务器</a:t>
            </a:r>
            <a:endParaRPr lang="zh-CN" altLang="en-US" dirty="0"/>
          </a:p>
        </p:txBody>
      </p:sp>
      <p:sp>
        <p:nvSpPr>
          <p:cNvPr id="3" name="内容占位符 2"/>
          <p:cNvSpPr>
            <a:spLocks noGrp="1"/>
          </p:cNvSpPr>
          <p:nvPr>
            <p:ph idx="1"/>
          </p:nvPr>
        </p:nvSpPr>
        <p:spPr>
          <a:xfrm>
            <a:off x="1096645" y="1846580"/>
            <a:ext cx="10058400" cy="4979035"/>
          </a:xfrm>
        </p:spPr>
        <p:txBody>
          <a:bodyPr>
            <a:normAutofit/>
          </a:bodyPr>
          <a:lstStyle/>
          <a:p>
            <a:pPr>
              <a:lnSpc>
                <a:spcPct val="120000"/>
              </a:lnSpc>
            </a:pPr>
            <a:r>
              <a:rPr lang="en-US" altLang="zh-CN" sz="2400" dirty="0">
                <a:solidFill>
                  <a:schemeClr val="tx1"/>
                </a:solidFill>
                <a:sym typeface="+mn-ea"/>
              </a:rPr>
              <a:t>Public Logs</a:t>
            </a:r>
            <a:endParaRPr lang="en-US" altLang="zh-CN" sz="2400" dirty="0">
              <a:solidFill>
                <a:schemeClr val="tx1"/>
              </a:solidFill>
              <a:sym typeface="+mn-ea"/>
            </a:endParaRPr>
          </a:p>
          <a:p>
            <a:pPr lvl="1">
              <a:lnSpc>
                <a:spcPct val="120000"/>
              </a:lnSpc>
            </a:pPr>
            <a:r>
              <a:rPr lang="zh-CN" altLang="en-US" sz="2100" dirty="0">
                <a:sym typeface="+mn-ea"/>
              </a:rPr>
              <a:t>记录所有被</a:t>
            </a:r>
            <a:r>
              <a:rPr lang="en-US" altLang="zh-CN" sz="2100" dirty="0">
                <a:sym typeface="+mn-ea"/>
              </a:rPr>
              <a:t>CA</a:t>
            </a:r>
            <a:r>
              <a:rPr lang="zh-CN" altLang="en-US" sz="2100" dirty="0">
                <a:sym typeface="+mn-ea"/>
              </a:rPr>
              <a:t>签发的数字证书，</a:t>
            </a:r>
            <a:r>
              <a:rPr lang="en-US" altLang="zh-CN" sz="2100" dirty="0">
                <a:sym typeface="+mn-ea"/>
              </a:rPr>
              <a:t> append-only</a:t>
            </a:r>
            <a:r>
              <a:rPr lang="zh-CN" altLang="en-US" sz="2100" dirty="0">
                <a:sym typeface="+mn-ea"/>
              </a:rPr>
              <a:t>的方式</a:t>
            </a:r>
            <a:endParaRPr lang="en-US" altLang="zh-CN" sz="2100" dirty="0">
              <a:sym typeface="+mn-ea"/>
            </a:endParaRPr>
          </a:p>
          <a:p>
            <a:pPr lvl="1">
              <a:lnSpc>
                <a:spcPct val="120000"/>
              </a:lnSpc>
            </a:pPr>
            <a:r>
              <a:rPr lang="zh-CN" altLang="en-US" sz="2100" dirty="0">
                <a:sym typeface="+mn-ea"/>
              </a:rPr>
              <a:t>提供数字证书被</a:t>
            </a:r>
            <a:r>
              <a:rPr lang="en-US" altLang="zh-CN" sz="2100" dirty="0">
                <a:sym typeface="+mn-ea"/>
              </a:rPr>
              <a:t>log</a:t>
            </a:r>
            <a:r>
              <a:rPr lang="zh-CN" altLang="en-US" sz="2100" dirty="0">
                <a:sym typeface="+mn-ea"/>
              </a:rPr>
              <a:t>记录的证明，可被验证</a:t>
            </a:r>
            <a:endParaRPr lang="en-US" altLang="zh-CN" sz="2100" dirty="0">
              <a:sym typeface="+mn-ea"/>
            </a:endParaRPr>
          </a:p>
          <a:p>
            <a:pPr lvl="1">
              <a:lnSpc>
                <a:spcPct val="120000"/>
              </a:lnSpc>
            </a:pPr>
            <a:r>
              <a:rPr lang="zh-CN" altLang="en-US" sz="2100" dirty="0">
                <a:sym typeface="+mn-ea"/>
              </a:rPr>
              <a:t>证书记录及</a:t>
            </a:r>
            <a:r>
              <a:rPr lang="en-US" altLang="zh-CN" sz="2100" dirty="0">
                <a:sym typeface="+mn-ea"/>
              </a:rPr>
              <a:t>Log</a:t>
            </a:r>
            <a:r>
              <a:rPr lang="zh-CN" altLang="en-US" sz="2100" dirty="0">
                <a:sym typeface="+mn-ea"/>
              </a:rPr>
              <a:t>的行为可被审计</a:t>
            </a:r>
            <a:endParaRPr lang="en-US" altLang="zh-CN" sz="2100" dirty="0">
              <a:sym typeface="+mn-ea"/>
            </a:endParaRPr>
          </a:p>
          <a:p>
            <a:pPr>
              <a:lnSpc>
                <a:spcPct val="120000"/>
              </a:lnSpc>
            </a:pPr>
            <a:r>
              <a:rPr lang="en-US" altLang="zh-CN" sz="2500" dirty="0">
                <a:sym typeface="+mn-ea"/>
              </a:rPr>
              <a:t>Public Log</a:t>
            </a:r>
            <a:r>
              <a:rPr lang="zh-CN" altLang="en-US" sz="2500" dirty="0">
                <a:sym typeface="+mn-ea"/>
              </a:rPr>
              <a:t>常规服务模式</a:t>
            </a:r>
            <a:endParaRPr lang="en-US" altLang="zh-CN" sz="2500" dirty="0">
              <a:sym typeface="+mn-ea"/>
            </a:endParaRPr>
          </a:p>
          <a:p>
            <a:pPr lvl="1">
              <a:lnSpc>
                <a:spcPct val="120000"/>
              </a:lnSpc>
            </a:pPr>
            <a:r>
              <a:rPr lang="zh-CN" altLang="en-US" sz="2100" dirty="0">
                <a:sym typeface="+mn-ea"/>
              </a:rPr>
              <a:t>接收数字证书</a:t>
            </a:r>
            <a:endParaRPr lang="en-US" altLang="zh-CN" sz="2100" dirty="0">
              <a:sym typeface="+mn-ea"/>
            </a:endParaRPr>
          </a:p>
          <a:p>
            <a:pPr lvl="1">
              <a:lnSpc>
                <a:spcPct val="120000"/>
              </a:lnSpc>
            </a:pPr>
            <a:r>
              <a:rPr lang="zh-CN" altLang="en-US" sz="2100" dirty="0">
                <a:sym typeface="+mn-ea"/>
              </a:rPr>
              <a:t>为其签发记录证明，以下称此证明为凭据</a:t>
            </a:r>
            <a:endParaRPr lang="en-US" altLang="zh-CN" sz="2100" dirty="0">
              <a:sym typeface="+mn-ea"/>
            </a:endParaRPr>
          </a:p>
          <a:p>
            <a:pPr lvl="1">
              <a:lnSpc>
                <a:spcPct val="120000"/>
              </a:lnSpc>
            </a:pPr>
            <a:r>
              <a:rPr lang="zh-CN" altLang="en-US" sz="2100" dirty="0">
                <a:sym typeface="+mn-ea"/>
              </a:rPr>
              <a:t>在</a:t>
            </a:r>
            <a:r>
              <a:rPr lang="en-US" altLang="zh-CN" sz="2000" dirty="0"/>
              <a:t>Maximum Merge Delay</a:t>
            </a:r>
            <a:r>
              <a:rPr lang="zh-CN" altLang="en-US" sz="2000" dirty="0"/>
              <a:t>（</a:t>
            </a:r>
            <a:r>
              <a:rPr lang="en-US" altLang="zh-CN" sz="2100" dirty="0">
                <a:sym typeface="+mn-ea"/>
              </a:rPr>
              <a:t>MMD</a:t>
            </a:r>
            <a:r>
              <a:rPr lang="zh-CN" altLang="en-US" sz="2100" dirty="0">
                <a:sym typeface="+mn-ea"/>
              </a:rPr>
              <a:t>）时间内，完成在</a:t>
            </a:r>
            <a:r>
              <a:rPr lang="en-US" altLang="zh-CN" sz="2100" dirty="0">
                <a:sym typeface="+mn-ea"/>
              </a:rPr>
              <a:t>Log</a:t>
            </a:r>
            <a:r>
              <a:rPr lang="zh-CN" altLang="en-US" sz="2100" dirty="0">
                <a:sym typeface="+mn-ea"/>
              </a:rPr>
              <a:t>上的记录</a:t>
            </a:r>
            <a:endParaRPr lang="en-US" altLang="zh-CN" sz="2100" dirty="0">
              <a:sym typeface="+mn-ea"/>
            </a:endParaRPr>
          </a:p>
          <a:p>
            <a:pPr lvl="2">
              <a:lnSpc>
                <a:spcPct val="120000"/>
              </a:lnSpc>
            </a:pPr>
            <a:r>
              <a:rPr lang="zh-CN" altLang="en-US" sz="1700" dirty="0">
                <a:sym typeface="+mn-ea"/>
              </a:rPr>
              <a:t>即，公开可查询</a:t>
            </a:r>
            <a:endParaRPr lang="en-US" altLang="zh-CN" sz="1700" dirty="0">
              <a:sym typeface="+mn-ea"/>
            </a:endParaRPr>
          </a:p>
          <a:p>
            <a:pPr lvl="2"/>
            <a:endParaRPr lang="zh-CN" altLang="en-US" sz="1800" dirty="0">
              <a:sym typeface="+mn-ea"/>
            </a:endParaRPr>
          </a:p>
          <a:p>
            <a:pPr lvl="2"/>
            <a:endParaRPr lang="zh-CN" altLang="en-US" sz="2000" dirty="0">
              <a:sym typeface="+mn-ea"/>
            </a:endParaRPr>
          </a:p>
          <a:p>
            <a:pPr lvl="0"/>
            <a:endParaRPr lang="zh-CN" altLang="en-US" sz="2800" dirty="0">
              <a:sym typeface="+mn-ea"/>
            </a:endParaRPr>
          </a:p>
          <a:p>
            <a:pPr lvl="1"/>
            <a:endParaRPr lang="zh-CN" altLang="en-US" sz="2000" dirty="0">
              <a:sym typeface="+mn-ea"/>
            </a:endParaRPr>
          </a:p>
          <a:p>
            <a:pPr lvl="0"/>
            <a:endParaRPr lang="zh-CN" altLang="en-US" sz="1800" dirty="0">
              <a:sym typeface="+mn-ea"/>
            </a:endParaRPr>
          </a:p>
          <a:p>
            <a:pPr lvl="1"/>
            <a:endParaRPr lang="zh-CN" altLang="en-US" sz="2400" dirty="0">
              <a:sym typeface="+mn-ea"/>
            </a:endParaRPr>
          </a:p>
          <a:p>
            <a:pPr lvl="0"/>
            <a:endParaRPr lang="zh-CN" altLang="en-US" sz="2000" dirty="0">
              <a:sym typeface="+mn-ea"/>
            </a:endParaRPr>
          </a:p>
          <a:p>
            <a:endParaRPr lang="zh-CN" altLang="en-US" sz="2400" dirty="0">
              <a:sym typeface="+mn-ea"/>
            </a:endParaRPr>
          </a:p>
          <a:p>
            <a:endParaRPr lang="zh-CN" altLang="en-US" sz="2050"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descr="图片1"/>
          <p:cNvPicPr>
            <a:picLocks noChangeAspect="1"/>
          </p:cNvPicPr>
          <p:nvPr/>
        </p:nvPicPr>
        <p:blipFill>
          <a:blip r:embed="rId1"/>
          <a:stretch>
            <a:fillRect/>
          </a:stretch>
        </p:blipFill>
        <p:spPr>
          <a:xfrm>
            <a:off x="9420829" y="1804672"/>
            <a:ext cx="2771171" cy="2348387"/>
          </a:xfrm>
          <a:prstGeom prst="rect">
            <a:avLst/>
          </a:prstGeom>
        </p:spPr>
      </p:pic>
      <p:sp>
        <p:nvSpPr>
          <p:cNvPr id="6" name="矩形 5"/>
          <p:cNvSpPr/>
          <p:nvPr/>
        </p:nvSpPr>
        <p:spPr>
          <a:xfrm>
            <a:off x="10390909" y="2232560"/>
            <a:ext cx="821075" cy="8550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系统原理概述</a:t>
            </a:r>
            <a:r>
              <a:rPr lang="en-US" altLang="zh-CN" dirty="0"/>
              <a:t>——</a:t>
            </a:r>
            <a:r>
              <a:rPr lang="zh-CN" altLang="en-US" dirty="0">
                <a:sym typeface="+mn-ea"/>
              </a:rPr>
              <a:t>公开日志服务器</a:t>
            </a:r>
            <a:endParaRPr lang="zh-CN" altLang="en-US" dirty="0"/>
          </a:p>
        </p:txBody>
      </p:sp>
      <p:sp>
        <p:nvSpPr>
          <p:cNvPr id="3" name="内容占位符 2"/>
          <p:cNvSpPr>
            <a:spLocks noGrp="1"/>
          </p:cNvSpPr>
          <p:nvPr>
            <p:ph idx="1"/>
          </p:nvPr>
        </p:nvSpPr>
        <p:spPr/>
        <p:txBody>
          <a:bodyPr/>
          <a:lstStyle/>
          <a:p>
            <a:pPr lvl="0">
              <a:lnSpc>
                <a:spcPct val="120000"/>
              </a:lnSpc>
            </a:pPr>
            <a:r>
              <a:rPr lang="zh-CN" altLang="zh-CN" sz="2400" dirty="0">
                <a:sym typeface="+mn-ea"/>
              </a:rPr>
              <a:t>公开日志中的证书</a:t>
            </a:r>
            <a:r>
              <a:rPr lang="zh-CN" altLang="en-US" sz="2400" dirty="0">
                <a:sym typeface="+mn-ea"/>
              </a:rPr>
              <a:t>记录</a:t>
            </a:r>
            <a:endParaRPr lang="zh-CN" altLang="zh-CN" sz="2400" dirty="0">
              <a:sym typeface="+mn-ea"/>
            </a:endParaRPr>
          </a:p>
          <a:p>
            <a:pPr lvl="1">
              <a:lnSpc>
                <a:spcPct val="120000"/>
              </a:lnSpc>
            </a:pPr>
            <a:r>
              <a:rPr lang="zh-CN" altLang="en-US" sz="1995" b="1" dirty="0">
                <a:sym typeface="+mn-ea"/>
              </a:rPr>
              <a:t>来源：</a:t>
            </a:r>
            <a:r>
              <a:rPr lang="zh-CN" altLang="en-US" sz="1995" dirty="0">
                <a:sym typeface="+mn-ea"/>
              </a:rPr>
              <a:t>任何人都可以向公开的日志提交证书（链）</a:t>
            </a:r>
            <a:endParaRPr lang="zh-CN" altLang="en-US" sz="1995" dirty="0">
              <a:sym typeface="+mn-ea"/>
            </a:endParaRPr>
          </a:p>
          <a:p>
            <a:pPr lvl="2">
              <a:lnSpc>
                <a:spcPct val="120000"/>
              </a:lnSpc>
            </a:pPr>
            <a:r>
              <a:rPr lang="zh-CN" altLang="en-US" sz="1800" dirty="0">
                <a:sym typeface="+mn-ea"/>
              </a:rPr>
              <a:t>更多的时候，由</a:t>
            </a:r>
            <a:r>
              <a:rPr lang="en-US" altLang="zh-CN" sz="1800" dirty="0">
                <a:sym typeface="+mn-ea"/>
              </a:rPr>
              <a:t>CA</a:t>
            </a:r>
            <a:r>
              <a:rPr lang="zh-CN" altLang="en-US" sz="1800" dirty="0">
                <a:sym typeface="+mn-ea"/>
              </a:rPr>
              <a:t>机构提交签发的证书、证书主体提交拥有的证书</a:t>
            </a:r>
            <a:endParaRPr lang="en-US" altLang="zh-CN" sz="1800" dirty="0">
              <a:sym typeface="+mn-ea"/>
            </a:endParaRPr>
          </a:p>
          <a:p>
            <a:pPr lvl="1">
              <a:lnSpc>
                <a:spcPct val="120000"/>
              </a:lnSpc>
            </a:pPr>
            <a:r>
              <a:rPr lang="zh-CN" altLang="en-US" sz="2000" b="1" dirty="0">
                <a:sym typeface="+mn-ea"/>
              </a:rPr>
              <a:t>要求：</a:t>
            </a:r>
            <a:r>
              <a:rPr lang="zh-CN" altLang="en-US" sz="2000" dirty="0">
                <a:sym typeface="+mn-ea"/>
              </a:rPr>
              <a:t>证书的签名可以被验证，且公开日志服务器信任相应的根证书</a:t>
            </a:r>
            <a:endParaRPr lang="zh-CN" altLang="en-US" sz="2000" dirty="0">
              <a:sym typeface="+mn-ea"/>
            </a:endParaRPr>
          </a:p>
          <a:p>
            <a:pPr lvl="2">
              <a:lnSpc>
                <a:spcPct val="120000"/>
              </a:lnSpc>
            </a:pPr>
            <a:r>
              <a:rPr lang="zh-CN" altLang="en-US" sz="1800" dirty="0">
                <a:sym typeface="+mn-ea"/>
              </a:rPr>
              <a:t>防止日志被无效的证书充满</a:t>
            </a:r>
            <a:endParaRPr lang="zh-CN" altLang="en-US" sz="1800" dirty="0">
              <a:sym typeface="+mn-ea"/>
            </a:endParaRPr>
          </a:p>
          <a:p>
            <a:pPr lvl="2">
              <a:lnSpc>
                <a:spcPct val="120000"/>
              </a:lnSpc>
            </a:pPr>
            <a:r>
              <a:rPr lang="zh-CN" altLang="en-US" sz="1800" dirty="0">
                <a:sym typeface="+mn-ea"/>
              </a:rPr>
              <a:t>满足要求的证书中，有效的证书必须被记录在公开日志中，其他无效的证书（过期的、被撤销的等）也可以记录在公开日志中</a:t>
            </a:r>
            <a:endParaRPr lang="zh-CN" altLang="en-US" sz="1800" dirty="0">
              <a:sym typeface="+mn-ea"/>
            </a:endParaRPr>
          </a:p>
          <a:p>
            <a:pPr lvl="2">
              <a:lnSpc>
                <a:spcPct val="120000"/>
              </a:lnSpc>
            </a:pPr>
            <a:r>
              <a:rPr lang="zh-CN" altLang="en-US" sz="1800" dirty="0">
                <a:sym typeface="+mn-ea"/>
              </a:rPr>
              <a:t>不满足要求的证书，不能被记录在公开日志中</a:t>
            </a:r>
            <a:endParaRPr lang="zh-CN" altLang="en-US" dirty="0">
              <a:sym typeface="+mn-ea"/>
            </a:endParaRP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系统原理概述</a:t>
            </a:r>
            <a:endParaRPr lang="zh-CN" altLang="en-US"/>
          </a:p>
        </p:txBody>
      </p:sp>
      <p:sp>
        <p:nvSpPr>
          <p:cNvPr id="3" name="内容占位符 2"/>
          <p:cNvSpPr>
            <a:spLocks noGrp="1"/>
          </p:cNvSpPr>
          <p:nvPr>
            <p:ph idx="1"/>
          </p:nvPr>
        </p:nvSpPr>
        <p:spPr>
          <a:xfrm>
            <a:off x="1096645" y="1846580"/>
            <a:ext cx="10058400" cy="4979035"/>
          </a:xfrm>
        </p:spPr>
        <p:txBody>
          <a:bodyPr>
            <a:normAutofit/>
          </a:bodyPr>
          <a:lstStyle/>
          <a:p>
            <a:r>
              <a:rPr lang="zh-CN" altLang="en-US" sz="2400" dirty="0">
                <a:solidFill>
                  <a:schemeClr val="tx1"/>
                </a:solidFill>
                <a:sym typeface="+mn-ea"/>
              </a:rPr>
              <a:t>增强的证书验证方式</a:t>
            </a:r>
            <a:endParaRPr lang="zh-CN" altLang="en-US" sz="2400" dirty="0">
              <a:solidFill>
                <a:schemeClr val="tx1"/>
              </a:solidFill>
              <a:sym typeface="+mn-ea"/>
            </a:endParaRPr>
          </a:p>
          <a:p>
            <a:pPr lvl="1"/>
            <a:r>
              <a:rPr lang="zh-CN" sz="2000" dirty="0">
                <a:sym typeface="+mn-ea"/>
              </a:rPr>
              <a:t>当一个证书确定会被日志收录时，公开日志服务器必须提供相应的</a:t>
            </a:r>
            <a:r>
              <a:rPr lang="zh-CN" altLang="en-US" sz="2000" dirty="0">
                <a:sym typeface="+mn-ea"/>
              </a:rPr>
              <a:t>记录凭据</a:t>
            </a:r>
            <a:endParaRPr lang="zh-CN" sz="2000" dirty="0">
              <a:sym typeface="+mn-ea"/>
            </a:endParaRPr>
          </a:p>
          <a:p>
            <a:pPr lvl="2"/>
            <a:r>
              <a:rPr lang="zh-CN" sz="1665" dirty="0">
                <a:sym typeface="+mn-ea"/>
              </a:rPr>
              <a:t>这个</a:t>
            </a:r>
            <a:r>
              <a:rPr lang="zh-CN" altLang="en-US" sz="1665" dirty="0">
                <a:sym typeface="+mn-ea"/>
              </a:rPr>
              <a:t>凭据</a:t>
            </a:r>
            <a:r>
              <a:rPr lang="zh-CN" sz="1665" dirty="0">
                <a:sym typeface="+mn-ea"/>
              </a:rPr>
              <a:t>将伴随着证书的整个生命周期，称为</a:t>
            </a:r>
            <a:r>
              <a:rPr lang="en-US" altLang="zh-CN" sz="1665" dirty="0">
                <a:sym typeface="+mn-ea"/>
              </a:rPr>
              <a:t>SCT</a:t>
            </a:r>
            <a:endParaRPr lang="zh-CN" sz="1665" dirty="0">
              <a:sym typeface="+mn-ea"/>
            </a:endParaRPr>
          </a:p>
          <a:p>
            <a:pPr lvl="1"/>
            <a:r>
              <a:rPr lang="zh-CN" sz="2000" dirty="0">
                <a:sym typeface="+mn-ea"/>
              </a:rPr>
              <a:t>在证书验证前</a:t>
            </a:r>
            <a:r>
              <a:rPr lang="zh-CN" altLang="en-US" sz="2000" dirty="0">
                <a:sym typeface="+mn-ea"/>
              </a:rPr>
              <a:t>，用户应随证书一同获得对应该证书的凭据</a:t>
            </a:r>
            <a:endParaRPr lang="zh-CN" altLang="en-US" sz="2000" dirty="0">
              <a:sym typeface="+mn-ea"/>
            </a:endParaRPr>
          </a:p>
          <a:p>
            <a:pPr lvl="2"/>
            <a:r>
              <a:rPr lang="zh-CN" altLang="en-US" sz="1665" dirty="0">
                <a:sym typeface="+mn-ea"/>
              </a:rPr>
              <a:t>特别的，在一个</a:t>
            </a:r>
            <a:r>
              <a:rPr lang="en-US" altLang="zh-CN" sz="1665" dirty="0">
                <a:sym typeface="+mn-ea"/>
              </a:rPr>
              <a:t>SSL/TLS</a:t>
            </a:r>
            <a:r>
              <a:rPr lang="zh-CN" altLang="en-US" sz="1665" dirty="0">
                <a:sym typeface="+mn-ea"/>
              </a:rPr>
              <a:t>链接中，</a:t>
            </a:r>
            <a:r>
              <a:rPr lang="en-US" altLang="zh-CN" sz="1665" dirty="0">
                <a:sym typeface="+mn-ea"/>
              </a:rPr>
              <a:t>TLS</a:t>
            </a:r>
            <a:r>
              <a:rPr lang="zh-CN" altLang="en-US" sz="1665" dirty="0">
                <a:sym typeface="+mn-ea"/>
              </a:rPr>
              <a:t>服务器应该在链接协商阶段提供相应的凭据</a:t>
            </a:r>
            <a:endParaRPr lang="zh-CN" altLang="en-US" sz="1665" dirty="0">
              <a:sym typeface="+mn-ea"/>
            </a:endParaRPr>
          </a:p>
          <a:p>
            <a:pPr lvl="1"/>
            <a:r>
              <a:rPr lang="zh-CN" sz="2000" dirty="0">
                <a:sym typeface="+mn-ea"/>
              </a:rPr>
              <a:t>验证证书的同时，用户验证</a:t>
            </a:r>
            <a:r>
              <a:rPr lang="zh-CN" altLang="en-US" sz="2000" dirty="0">
                <a:sym typeface="+mn-ea"/>
              </a:rPr>
              <a:t>凭据</a:t>
            </a:r>
            <a:r>
              <a:rPr lang="zh-CN" sz="2000" dirty="0">
                <a:sym typeface="+mn-ea"/>
              </a:rPr>
              <a:t>的有效性</a:t>
            </a:r>
            <a:endParaRPr lang="zh-CN" sz="2000" dirty="0">
              <a:sym typeface="+mn-ea"/>
            </a:endParaRPr>
          </a:p>
          <a:p>
            <a:pPr lvl="2"/>
            <a:r>
              <a:rPr lang="zh-CN" altLang="en-US" sz="1800" dirty="0">
                <a:sym typeface="+mn-ea"/>
              </a:rPr>
              <a:t>凭据</a:t>
            </a:r>
            <a:r>
              <a:rPr lang="zh-CN" sz="1800" dirty="0">
                <a:sym typeface="+mn-ea"/>
              </a:rPr>
              <a:t>无效时，用户拒绝该证书</a:t>
            </a:r>
            <a:endParaRPr lang="zh-CN" sz="1800" dirty="0">
              <a:sym typeface="+mn-ea"/>
            </a:endParaRPr>
          </a:p>
          <a:p>
            <a:pPr lvl="0"/>
            <a:endParaRPr lang="zh-CN" altLang="en-US" sz="1705" dirty="0">
              <a:solidFill>
                <a:schemeClr val="tx1"/>
              </a:solidFill>
              <a:sym typeface="+mn-ea"/>
            </a:endParaRPr>
          </a:p>
          <a:p>
            <a:pPr lvl="1"/>
            <a:endParaRPr lang="zh-CN" altLang="en-US" sz="2000" dirty="0">
              <a:sym typeface="+mn-ea"/>
            </a:endParaRPr>
          </a:p>
          <a:p>
            <a:pPr lvl="2"/>
            <a:endParaRPr lang="zh-CN" altLang="en-US" sz="1800" dirty="0">
              <a:sym typeface="+mn-ea"/>
            </a:endParaRPr>
          </a:p>
          <a:p>
            <a:pPr lvl="2"/>
            <a:endParaRPr lang="zh-CN" altLang="en-US" sz="2000" dirty="0">
              <a:sym typeface="+mn-ea"/>
            </a:endParaRPr>
          </a:p>
          <a:p>
            <a:pPr lvl="0"/>
            <a:endParaRPr lang="zh-CN" altLang="en-US" sz="2800" dirty="0">
              <a:sym typeface="+mn-ea"/>
            </a:endParaRPr>
          </a:p>
          <a:p>
            <a:pPr lvl="1"/>
            <a:endParaRPr lang="zh-CN" altLang="en-US" sz="2000" dirty="0">
              <a:sym typeface="+mn-ea"/>
            </a:endParaRPr>
          </a:p>
          <a:p>
            <a:pPr lvl="0"/>
            <a:endParaRPr lang="zh-CN" altLang="en-US" sz="1800" dirty="0">
              <a:sym typeface="+mn-ea"/>
            </a:endParaRPr>
          </a:p>
          <a:p>
            <a:pPr lvl="1"/>
            <a:endParaRPr lang="zh-CN" altLang="en-US" sz="2400" dirty="0">
              <a:sym typeface="+mn-ea"/>
            </a:endParaRPr>
          </a:p>
          <a:p>
            <a:pPr lvl="0"/>
            <a:endParaRPr lang="zh-CN" altLang="en-US" sz="2000" dirty="0">
              <a:sym typeface="+mn-ea"/>
            </a:endParaRPr>
          </a:p>
          <a:p>
            <a:endParaRPr lang="zh-CN" altLang="en-US" sz="2400" dirty="0">
              <a:sym typeface="+mn-ea"/>
            </a:endParaRPr>
          </a:p>
          <a:p>
            <a:endParaRPr lang="zh-CN" altLang="en-US" sz="2050"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系统原理概述</a:t>
            </a:r>
            <a:r>
              <a:rPr lang="en-US" altLang="zh-CN" dirty="0"/>
              <a:t>——</a:t>
            </a:r>
            <a:r>
              <a:rPr lang="zh-CN" altLang="en-US" dirty="0"/>
              <a:t>监视员</a:t>
            </a:r>
            <a:endParaRPr lang="zh-CN" altLang="en-US" dirty="0"/>
          </a:p>
        </p:txBody>
      </p:sp>
      <p:sp>
        <p:nvSpPr>
          <p:cNvPr id="3" name="内容占位符 2"/>
          <p:cNvSpPr>
            <a:spLocks noGrp="1"/>
          </p:cNvSpPr>
          <p:nvPr>
            <p:ph idx="1"/>
          </p:nvPr>
        </p:nvSpPr>
        <p:spPr>
          <a:xfrm>
            <a:off x="1096645" y="1846580"/>
            <a:ext cx="10058400" cy="4979035"/>
          </a:xfrm>
        </p:spPr>
        <p:txBody>
          <a:bodyPr>
            <a:normAutofit/>
          </a:bodyPr>
          <a:lstStyle/>
          <a:p>
            <a:pPr lvl="0"/>
            <a:r>
              <a:rPr lang="en-US" altLang="zh-CN" sz="2330" dirty="0">
                <a:solidFill>
                  <a:schemeClr val="tx1"/>
                </a:solidFill>
                <a:sym typeface="+mn-ea"/>
              </a:rPr>
              <a:t>Monitor</a:t>
            </a:r>
            <a:endParaRPr lang="zh-CN" sz="2330" dirty="0">
              <a:solidFill>
                <a:schemeClr val="tx1"/>
              </a:solidFill>
              <a:sym typeface="+mn-ea"/>
            </a:endParaRPr>
          </a:p>
          <a:p>
            <a:pPr lvl="1"/>
            <a:r>
              <a:rPr lang="zh-CN" sz="1995" dirty="0">
                <a:solidFill>
                  <a:schemeClr val="tx1"/>
                </a:solidFill>
                <a:sym typeface="+mn-ea"/>
              </a:rPr>
              <a:t>周期地获得日志新加入的项，及时发现虚假证书的存在</a:t>
            </a:r>
            <a:endParaRPr lang="zh-CN" sz="1995" dirty="0">
              <a:solidFill>
                <a:schemeClr val="tx1"/>
              </a:solidFill>
              <a:sym typeface="+mn-ea"/>
            </a:endParaRPr>
          </a:p>
          <a:p>
            <a:pPr lvl="2"/>
            <a:r>
              <a:rPr lang="zh-CN" sz="1800" dirty="0">
                <a:solidFill>
                  <a:schemeClr val="tx1"/>
                </a:solidFill>
                <a:sym typeface="+mn-ea"/>
              </a:rPr>
              <a:t>并通过其他方式减少虚假证书的危害，如提醒证书主体的交易伙伴、要求相关CA撤销证书等</a:t>
            </a:r>
            <a:endParaRPr lang="zh-CN" sz="1800" dirty="0">
              <a:solidFill>
                <a:schemeClr val="tx1"/>
              </a:solidFill>
              <a:sym typeface="+mn-ea"/>
            </a:endParaRPr>
          </a:p>
          <a:p>
            <a:pPr lvl="1"/>
            <a:r>
              <a:rPr lang="zh-CN" altLang="en-US" sz="2045" dirty="0">
                <a:solidFill>
                  <a:schemeClr val="tx1"/>
                </a:solidFill>
                <a:sym typeface="+mn-ea"/>
              </a:rPr>
              <a:t>日志是公开的，监视员可以是任何利益相关方</a:t>
            </a:r>
            <a:endParaRPr lang="zh-CN" altLang="en-US" sz="2045" dirty="0">
              <a:solidFill>
                <a:schemeClr val="tx1"/>
              </a:solidFill>
              <a:sym typeface="+mn-ea"/>
            </a:endParaRPr>
          </a:p>
          <a:p>
            <a:pPr lvl="2"/>
            <a:r>
              <a:rPr lang="en-US" altLang="zh-CN" sz="1700" dirty="0">
                <a:solidFill>
                  <a:schemeClr val="tx1"/>
                </a:solidFill>
                <a:sym typeface="+mn-ea"/>
              </a:rPr>
              <a:t>google/</a:t>
            </a:r>
            <a:r>
              <a:rPr lang="zh-CN" altLang="en-US" sz="1700" dirty="0">
                <a:solidFill>
                  <a:schemeClr val="tx1"/>
                </a:solidFill>
                <a:sym typeface="+mn-ea"/>
              </a:rPr>
              <a:t>银行</a:t>
            </a:r>
            <a:r>
              <a:rPr lang="en-US" altLang="zh-CN" sz="1700" dirty="0">
                <a:solidFill>
                  <a:schemeClr val="tx1"/>
                </a:solidFill>
                <a:sym typeface="+mn-ea"/>
              </a:rPr>
              <a:t>/</a:t>
            </a:r>
            <a:r>
              <a:rPr lang="zh-CN" altLang="en-US" sz="1700" dirty="0">
                <a:solidFill>
                  <a:schemeClr val="tx1"/>
                </a:solidFill>
                <a:sym typeface="+mn-ea"/>
              </a:rPr>
              <a:t>政府机关</a:t>
            </a:r>
            <a:endParaRPr lang="zh-CN" altLang="en-US" sz="1700" dirty="0">
              <a:solidFill>
                <a:schemeClr val="tx1"/>
              </a:solidFill>
              <a:sym typeface="+mn-ea"/>
            </a:endParaRPr>
          </a:p>
          <a:p>
            <a:pPr lvl="2"/>
            <a:r>
              <a:rPr lang="zh-CN" altLang="en-US" sz="1700" dirty="0">
                <a:solidFill>
                  <a:schemeClr val="tx1"/>
                </a:solidFill>
                <a:sym typeface="+mn-ea"/>
              </a:rPr>
              <a:t>为</a:t>
            </a:r>
            <a:r>
              <a:rPr lang="en-US" altLang="zh-CN" sz="1700" dirty="0">
                <a:solidFill>
                  <a:schemeClr val="tx1"/>
                </a:solidFill>
                <a:sym typeface="+mn-ea"/>
              </a:rPr>
              <a:t>CA</a:t>
            </a:r>
            <a:r>
              <a:rPr lang="zh-CN" altLang="en-US" sz="1700" dirty="0">
                <a:solidFill>
                  <a:schemeClr val="tx1"/>
                </a:solidFill>
                <a:sym typeface="+mn-ea"/>
              </a:rPr>
              <a:t>和域名拥有者提供此类服务的服务商</a:t>
            </a:r>
            <a:endParaRPr lang="zh-CN" altLang="en-US" sz="1700" dirty="0">
              <a:solidFill>
                <a:schemeClr val="tx1"/>
              </a:solidFill>
              <a:sym typeface="+mn-ea"/>
            </a:endParaRPr>
          </a:p>
          <a:p>
            <a:pPr lvl="2"/>
            <a:r>
              <a:rPr lang="en-US" altLang="zh-CN" sz="1700" dirty="0">
                <a:solidFill>
                  <a:schemeClr val="tx1"/>
                </a:solidFill>
                <a:sym typeface="+mn-ea"/>
              </a:rPr>
              <a:t>......</a:t>
            </a:r>
            <a:endParaRPr lang="en-US" altLang="zh-CN" sz="1700" dirty="0">
              <a:solidFill>
                <a:schemeClr val="tx1"/>
              </a:solidFill>
              <a:sym typeface="+mn-ea"/>
            </a:endParaRPr>
          </a:p>
          <a:p>
            <a:r>
              <a:rPr lang="zh-CN" altLang="zh-CN" sz="2330" dirty="0">
                <a:solidFill>
                  <a:schemeClr val="tx1"/>
                </a:solidFill>
                <a:sym typeface="+mn-ea"/>
              </a:rPr>
              <a:t>虚假证书的发现</a:t>
            </a:r>
            <a:endParaRPr lang="zh-CN" altLang="zh-CN" sz="2330" dirty="0">
              <a:solidFill>
                <a:schemeClr val="tx1"/>
              </a:solidFill>
              <a:sym typeface="+mn-ea"/>
            </a:endParaRPr>
          </a:p>
          <a:p>
            <a:pPr lvl="1"/>
            <a:r>
              <a:rPr lang="zh-CN" altLang="zh-CN" sz="2055" dirty="0">
                <a:solidFill>
                  <a:schemeClr val="tx1"/>
                </a:solidFill>
                <a:sym typeface="+mn-ea"/>
              </a:rPr>
              <a:t>虚假证书若要被用户接受，需要首先记录在公开的日志中</a:t>
            </a:r>
            <a:endParaRPr lang="zh-CN" altLang="zh-CN" sz="2055" dirty="0">
              <a:solidFill>
                <a:schemeClr val="tx1"/>
              </a:solidFill>
              <a:sym typeface="+mn-ea"/>
            </a:endParaRPr>
          </a:p>
          <a:p>
            <a:pPr lvl="2"/>
            <a:r>
              <a:rPr lang="zh-CN" altLang="zh-CN" sz="1800" dirty="0">
                <a:solidFill>
                  <a:schemeClr val="tx1"/>
                </a:solidFill>
                <a:sym typeface="+mn-ea"/>
              </a:rPr>
              <a:t>否则就没有相应的</a:t>
            </a:r>
            <a:r>
              <a:rPr lang="zh-CN" altLang="en-US" sz="1800" dirty="0">
                <a:solidFill>
                  <a:schemeClr val="tx1"/>
                </a:solidFill>
                <a:sym typeface="+mn-ea"/>
              </a:rPr>
              <a:t>凭据</a:t>
            </a:r>
            <a:endParaRPr lang="zh-CN" altLang="zh-CN" sz="1800" dirty="0">
              <a:solidFill>
                <a:schemeClr val="tx1"/>
              </a:solidFill>
              <a:sym typeface="+mn-ea"/>
            </a:endParaRPr>
          </a:p>
          <a:p>
            <a:pPr lvl="1"/>
            <a:r>
              <a:rPr lang="zh-CN" altLang="zh-CN" sz="2000" dirty="0">
                <a:solidFill>
                  <a:schemeClr val="tx1"/>
                </a:solidFill>
                <a:sym typeface="+mn-ea"/>
              </a:rPr>
              <a:t>一旦虚假证书出现在公开日志中，就会被监视员观察到</a:t>
            </a:r>
            <a:endParaRPr lang="en-US" altLang="zh-CN" sz="2000" dirty="0">
              <a:solidFill>
                <a:schemeClr val="tx1"/>
              </a:solidFill>
              <a:sym typeface="+mn-ea"/>
            </a:endParaRPr>
          </a:p>
          <a:p>
            <a:pPr lvl="2"/>
            <a:r>
              <a:rPr lang="zh-CN" altLang="en-US" sz="1600" dirty="0">
                <a:solidFill>
                  <a:schemeClr val="tx1"/>
                </a:solidFill>
                <a:sym typeface="+mn-ea"/>
              </a:rPr>
              <a:t>例如，通过对域名的搜索，获取所有公开发布的数字证书，排查是否有未经证书主体授权的证书签发行为</a:t>
            </a:r>
            <a:endParaRPr lang="zh-CN" altLang="zh-CN" sz="1600" dirty="0">
              <a:solidFill>
                <a:schemeClr val="tx1"/>
              </a:solidFill>
              <a:sym typeface="+mn-ea"/>
            </a:endParaRPr>
          </a:p>
          <a:p>
            <a:endParaRPr lang="zh-CN" altLang="en-US" dirty="0">
              <a:sym typeface="+mn-ea"/>
            </a:endParaRPr>
          </a:p>
          <a:p>
            <a:pPr lvl="2"/>
            <a:endParaRPr lang="zh-CN" altLang="en-US" sz="1800" dirty="0">
              <a:sym typeface="+mn-ea"/>
            </a:endParaRPr>
          </a:p>
          <a:p>
            <a:pPr lvl="2"/>
            <a:endParaRPr lang="zh-CN" altLang="en-US" sz="2000" dirty="0">
              <a:sym typeface="+mn-ea"/>
            </a:endParaRPr>
          </a:p>
          <a:p>
            <a:pPr lvl="0"/>
            <a:endParaRPr lang="zh-CN" altLang="en-US" sz="2800" dirty="0">
              <a:sym typeface="+mn-ea"/>
            </a:endParaRPr>
          </a:p>
          <a:p>
            <a:pPr lvl="1"/>
            <a:endParaRPr lang="zh-CN" altLang="en-US" sz="2000" dirty="0">
              <a:sym typeface="+mn-ea"/>
            </a:endParaRPr>
          </a:p>
          <a:p>
            <a:pPr lvl="0"/>
            <a:endParaRPr lang="zh-CN" altLang="en-US" sz="1800" dirty="0">
              <a:sym typeface="+mn-ea"/>
            </a:endParaRPr>
          </a:p>
          <a:p>
            <a:pPr lvl="1"/>
            <a:endParaRPr lang="zh-CN" altLang="en-US" sz="2400" dirty="0">
              <a:sym typeface="+mn-ea"/>
            </a:endParaRPr>
          </a:p>
          <a:p>
            <a:pPr lvl="0"/>
            <a:endParaRPr lang="zh-CN" altLang="en-US" sz="2000" dirty="0">
              <a:sym typeface="+mn-ea"/>
            </a:endParaRPr>
          </a:p>
          <a:p>
            <a:endParaRPr lang="zh-CN" altLang="en-US" sz="2400" dirty="0">
              <a:sym typeface="+mn-ea"/>
            </a:endParaRPr>
          </a:p>
          <a:p>
            <a:endParaRPr lang="zh-CN" altLang="en-US" sz="2050"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descr="图片1"/>
          <p:cNvPicPr>
            <a:picLocks noChangeAspect="1"/>
          </p:cNvPicPr>
          <p:nvPr/>
        </p:nvPicPr>
        <p:blipFill>
          <a:blip r:embed="rId1"/>
          <a:stretch>
            <a:fillRect/>
          </a:stretch>
        </p:blipFill>
        <p:spPr>
          <a:xfrm>
            <a:off x="9420829" y="-81278"/>
            <a:ext cx="2771171" cy="2348387"/>
          </a:xfrm>
          <a:prstGeom prst="rect">
            <a:avLst/>
          </a:prstGeom>
        </p:spPr>
      </p:pic>
      <p:sp>
        <p:nvSpPr>
          <p:cNvPr id="6" name="矩形 5"/>
          <p:cNvSpPr/>
          <p:nvPr/>
        </p:nvSpPr>
        <p:spPr>
          <a:xfrm>
            <a:off x="9888221" y="1161495"/>
            <a:ext cx="821075" cy="8550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系统原理概述</a:t>
            </a:r>
            <a:endParaRPr lang="zh-CN" altLang="en-US" dirty="0"/>
          </a:p>
        </p:txBody>
      </p:sp>
      <p:sp>
        <p:nvSpPr>
          <p:cNvPr id="3" name="内容占位符 2"/>
          <p:cNvSpPr>
            <a:spLocks noGrp="1"/>
          </p:cNvSpPr>
          <p:nvPr>
            <p:ph idx="1"/>
          </p:nvPr>
        </p:nvSpPr>
        <p:spPr>
          <a:xfrm>
            <a:off x="1096645" y="1846580"/>
            <a:ext cx="10058400" cy="5198110"/>
          </a:xfrm>
        </p:spPr>
        <p:txBody>
          <a:bodyPr>
            <a:normAutofit/>
          </a:bodyPr>
          <a:lstStyle/>
          <a:p>
            <a:pPr lvl="0"/>
            <a:r>
              <a:rPr lang="zh-CN" altLang="en-US" sz="2400" dirty="0" smtClean="0">
                <a:solidFill>
                  <a:schemeClr val="tx1"/>
                </a:solidFill>
                <a:sym typeface="+mn-ea"/>
              </a:rPr>
              <a:t>审计员</a:t>
            </a:r>
            <a:r>
              <a:rPr lang="en-US" altLang="zh-CN" sz="2400" dirty="0" smtClean="0">
                <a:solidFill>
                  <a:schemeClr val="tx1"/>
                </a:solidFill>
                <a:sym typeface="+mn-ea"/>
              </a:rPr>
              <a:t>Auditor</a:t>
            </a:r>
            <a:endParaRPr lang="zh-CN" altLang="en-US" sz="2400" dirty="0">
              <a:solidFill>
                <a:schemeClr val="tx1"/>
              </a:solidFill>
              <a:sym typeface="+mn-ea"/>
            </a:endParaRPr>
          </a:p>
          <a:p>
            <a:pPr lvl="1"/>
            <a:r>
              <a:rPr lang="zh-CN" altLang="en-US" sz="2000" dirty="0">
                <a:sym typeface="+mn-ea"/>
              </a:rPr>
              <a:t>审计日志服务器的行为</a:t>
            </a:r>
            <a:endParaRPr lang="zh-CN" altLang="en-US" sz="2000" dirty="0">
              <a:sym typeface="+mn-ea"/>
            </a:endParaRPr>
          </a:p>
          <a:p>
            <a:pPr lvl="1"/>
            <a:r>
              <a:rPr lang="zh-CN" altLang="en-US" sz="2000" dirty="0">
                <a:sym typeface="+mn-ea"/>
              </a:rPr>
              <a:t>日志是公开的，审计员可以由任何人担任</a:t>
            </a:r>
            <a:endParaRPr lang="zh-CN" altLang="en-US" sz="2000" dirty="0">
              <a:sym typeface="+mn-ea"/>
            </a:endParaRPr>
          </a:p>
          <a:p>
            <a:pPr lvl="2"/>
            <a:r>
              <a:rPr lang="zh-CN" altLang="en-US" sz="1665" dirty="0">
                <a:sym typeface="+mn-ea"/>
              </a:rPr>
              <a:t>可以是浏览器</a:t>
            </a:r>
            <a:r>
              <a:rPr lang="en-US" altLang="zh-CN" sz="1665" dirty="0">
                <a:sym typeface="+mn-ea"/>
              </a:rPr>
              <a:t>(TLS</a:t>
            </a:r>
            <a:r>
              <a:rPr lang="zh-CN" altLang="en-US" sz="1665" dirty="0">
                <a:sym typeface="+mn-ea"/>
              </a:rPr>
              <a:t>客户端）</a:t>
            </a:r>
            <a:r>
              <a:rPr lang="en-US" altLang="zh-CN" sz="1665" dirty="0">
                <a:sym typeface="+mn-ea"/>
              </a:rPr>
              <a:t>/</a:t>
            </a:r>
            <a:r>
              <a:rPr lang="zh-CN" altLang="en-US" sz="1665" dirty="0">
                <a:sym typeface="+mn-ea"/>
              </a:rPr>
              <a:t>监事员兼任</a:t>
            </a:r>
            <a:r>
              <a:rPr lang="en-US" altLang="zh-CN" sz="1665" dirty="0">
                <a:sym typeface="+mn-ea"/>
              </a:rPr>
              <a:t>/</a:t>
            </a:r>
            <a:r>
              <a:rPr lang="zh-CN" altLang="en-US" sz="1665" dirty="0">
                <a:sym typeface="+mn-ea"/>
              </a:rPr>
              <a:t>独立的服务商</a:t>
            </a:r>
            <a:endParaRPr lang="en-US" altLang="zh-CN" sz="1665" dirty="0">
              <a:sym typeface="+mn-ea"/>
            </a:endParaRPr>
          </a:p>
          <a:p>
            <a:pPr lvl="1"/>
            <a:r>
              <a:rPr lang="zh-CN" altLang="en-US" sz="2000" dirty="0">
                <a:sym typeface="+mn-ea"/>
              </a:rPr>
              <a:t>审计中一旦出现问题，该日志可以被认为是不可信的</a:t>
            </a:r>
            <a:endParaRPr lang="zh-CN" altLang="en-US" sz="2000" dirty="0">
              <a:sym typeface="+mn-ea"/>
            </a:endParaRPr>
          </a:p>
          <a:p>
            <a:r>
              <a:rPr lang="zh-CN" altLang="en-US" sz="2400" dirty="0">
                <a:sym typeface="+mn-ea"/>
              </a:rPr>
              <a:t>记录证书的日志应该是</a:t>
            </a:r>
            <a:endParaRPr lang="en-US" altLang="zh-CN" sz="2400" dirty="0">
              <a:sym typeface="+mn-ea"/>
            </a:endParaRPr>
          </a:p>
          <a:p>
            <a:pPr lvl="1"/>
            <a:r>
              <a:rPr lang="zh-CN" sz="2000" dirty="0">
                <a:sym typeface="+mn-ea"/>
              </a:rPr>
              <a:t>公开的：所有人都能获取日志内容</a:t>
            </a:r>
            <a:endParaRPr lang="zh-CN" sz="2000" dirty="0">
              <a:sym typeface="+mn-ea"/>
            </a:endParaRPr>
          </a:p>
          <a:p>
            <a:pPr lvl="1"/>
            <a:r>
              <a:rPr lang="zh-CN" altLang="en-US" sz="2000" dirty="0">
                <a:sym typeface="+mn-ea"/>
              </a:rPr>
              <a:t>唯一的：某一时刻，所有人看到的日志应该是相同的</a:t>
            </a:r>
            <a:endParaRPr lang="zh-CN" altLang="en-US" sz="1665" dirty="0">
              <a:sym typeface="+mn-ea"/>
            </a:endParaRPr>
          </a:p>
          <a:p>
            <a:pPr lvl="1"/>
            <a:r>
              <a:rPr lang="en-US" altLang="zh-CN" sz="2000" dirty="0">
                <a:sym typeface="+mn-ea"/>
              </a:rPr>
              <a:t>Consistent</a:t>
            </a:r>
            <a:r>
              <a:rPr lang="zh-CN" altLang="en-US" sz="2000" dirty="0">
                <a:sym typeface="+mn-ea"/>
              </a:rPr>
              <a:t>：新的日志，不可对过去的日志内容进行修改</a:t>
            </a:r>
            <a:endParaRPr lang="zh-CN" altLang="en-US" sz="2000" dirty="0">
              <a:sym typeface="+mn-ea"/>
            </a:endParaRPr>
          </a:p>
          <a:p>
            <a:pPr lvl="1"/>
            <a:r>
              <a:rPr lang="zh-CN" altLang="en-US" sz="2000" dirty="0">
                <a:sym typeface="+mn-ea"/>
              </a:rPr>
              <a:t>诚实的：声称被收录的证书一定会出现在日志中</a:t>
            </a:r>
            <a:endParaRPr lang="zh-CN" altLang="en-US" sz="2000" dirty="0">
              <a:sym typeface="+mn-ea"/>
            </a:endParaRPr>
          </a:p>
          <a:p>
            <a:pPr lvl="1"/>
            <a:r>
              <a:rPr lang="zh-CN" altLang="en-US" sz="2000" dirty="0">
                <a:sym typeface="+mn-ea"/>
              </a:rPr>
              <a:t>否则方案丧失有效性</a:t>
            </a:r>
            <a:endParaRPr lang="zh-CN" altLang="en-US" sz="2000" dirty="0">
              <a:sym typeface="+mn-ea"/>
            </a:endParaRPr>
          </a:p>
          <a:p>
            <a:pPr lvl="0"/>
            <a:endParaRPr lang="zh-CN" altLang="en-US" sz="1990" dirty="0">
              <a:sym typeface="+mn-ea"/>
            </a:endParaRPr>
          </a:p>
          <a:p>
            <a:pPr lvl="1"/>
            <a:endParaRPr lang="zh-CN" altLang="en-US" sz="2000" dirty="0">
              <a:sym typeface="+mn-ea"/>
            </a:endParaRPr>
          </a:p>
          <a:p>
            <a:pPr lvl="1"/>
            <a:endParaRPr lang="zh-CN" altLang="en-US" sz="2000" dirty="0">
              <a:sym typeface="+mn-ea"/>
            </a:endParaRPr>
          </a:p>
          <a:p>
            <a:pPr lvl="1"/>
            <a:endParaRPr lang="zh-CN" altLang="en-US" sz="2000" dirty="0">
              <a:sym typeface="+mn-ea"/>
            </a:endParaRPr>
          </a:p>
          <a:p>
            <a:pPr lvl="0"/>
            <a:endParaRPr lang="zh-CN" altLang="en-US" sz="1800" dirty="0">
              <a:sym typeface="+mn-ea"/>
            </a:endParaRPr>
          </a:p>
          <a:p>
            <a:pPr lvl="1"/>
            <a:endParaRPr lang="zh-CN" altLang="en-US" sz="2400" dirty="0">
              <a:sym typeface="+mn-ea"/>
            </a:endParaRPr>
          </a:p>
          <a:p>
            <a:pPr lvl="0"/>
            <a:endParaRPr lang="zh-CN" altLang="en-US" sz="2000" dirty="0">
              <a:sym typeface="+mn-ea"/>
            </a:endParaRPr>
          </a:p>
          <a:p>
            <a:endParaRPr lang="zh-CN" altLang="en-US" sz="2400" dirty="0">
              <a:sym typeface="+mn-ea"/>
            </a:endParaRPr>
          </a:p>
          <a:p>
            <a:endParaRPr lang="zh-CN" altLang="en-US" sz="2050" dirty="0"/>
          </a:p>
          <a:p>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descr="图片1"/>
          <p:cNvPicPr>
            <a:picLocks noChangeAspect="1"/>
          </p:cNvPicPr>
          <p:nvPr/>
        </p:nvPicPr>
        <p:blipFill>
          <a:blip r:embed="rId1"/>
          <a:stretch>
            <a:fillRect/>
          </a:stretch>
        </p:blipFill>
        <p:spPr>
          <a:xfrm>
            <a:off x="9420829" y="-81278"/>
            <a:ext cx="2771171" cy="2348387"/>
          </a:xfrm>
          <a:prstGeom prst="rect">
            <a:avLst/>
          </a:prstGeom>
        </p:spPr>
      </p:pic>
      <p:sp>
        <p:nvSpPr>
          <p:cNvPr id="6" name="矩形 5"/>
          <p:cNvSpPr/>
          <p:nvPr/>
        </p:nvSpPr>
        <p:spPr>
          <a:xfrm>
            <a:off x="10886525" y="1204598"/>
            <a:ext cx="821075" cy="8550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系统原理</a:t>
            </a:r>
            <a:r>
              <a:rPr lang="zh-CN" altLang="en-US" dirty="0" smtClean="0">
                <a:sym typeface="+mn-ea"/>
              </a:rPr>
              <a:t>概述</a:t>
            </a:r>
            <a:r>
              <a:rPr lang="en-US" altLang="zh-CN" dirty="0" smtClean="0">
                <a:sym typeface="+mn-ea"/>
              </a:rPr>
              <a:t>——No single trusted point</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descr="SCZYV2I6[@_{AA23F16I[[4"/>
          <p:cNvPicPr>
            <a:picLocks noChangeAspect="1"/>
          </p:cNvPicPr>
          <p:nvPr/>
        </p:nvPicPr>
        <p:blipFill>
          <a:blip r:embed="rId1"/>
          <a:stretch>
            <a:fillRect/>
          </a:stretch>
        </p:blipFill>
        <p:spPr>
          <a:xfrm>
            <a:off x="1096645" y="2425065"/>
            <a:ext cx="6018530" cy="2866390"/>
          </a:xfrm>
          <a:prstGeom prst="rect">
            <a:avLst/>
          </a:prstGeom>
        </p:spPr>
      </p:pic>
      <p:pic>
        <p:nvPicPr>
          <p:cNvPr id="6" name="图片 5" descr="OR7CZH~D%RRKTO34@6[UZDT"/>
          <p:cNvPicPr>
            <a:picLocks noChangeAspect="1"/>
          </p:cNvPicPr>
          <p:nvPr/>
        </p:nvPicPr>
        <p:blipFill>
          <a:blip r:embed="rId2"/>
          <a:stretch>
            <a:fillRect/>
          </a:stretch>
        </p:blipFill>
        <p:spPr>
          <a:xfrm>
            <a:off x="7568565" y="2840355"/>
            <a:ext cx="3510915" cy="16973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灯片编号占位符 5"/>
          <p:cNvSpPr>
            <a:spLocks noGrp="1"/>
          </p:cNvSpPr>
          <p:nvPr>
            <p:ph type="sldNum" sz="quarter" idx="4294967295"/>
          </p:nvPr>
        </p:nvSpPr>
        <p:spPr>
          <a:xfrm>
            <a:off x="7753350" y="5486400"/>
            <a:ext cx="1428750" cy="342900"/>
          </a:xfrm>
          <a:noFill/>
        </p:spPr>
        <p:txBody>
          <a:bodyPr/>
          <a:lstStyle/>
          <a:p>
            <a:fld id="{0D4DEFF0-FF74-4CFB-B43F-DE91E6F1B488}" type="slidenum">
              <a:rPr lang="zh-CN" altLang="en-US" smtClean="0">
                <a:ea typeface="宋体" pitchFamily="2" charset="-122"/>
              </a:rPr>
            </a:fld>
            <a:endParaRPr lang="en-US" altLang="zh-CN">
              <a:ea typeface="宋体" pitchFamily="2" charset="-122"/>
            </a:endParaRPr>
          </a:p>
        </p:txBody>
      </p:sp>
      <p:sp>
        <p:nvSpPr>
          <p:cNvPr id="480258" name="Rectangle 2"/>
          <p:cNvSpPr>
            <a:spLocks noGrp="1" noChangeArrowheads="1"/>
          </p:cNvSpPr>
          <p:nvPr>
            <p:ph type="title"/>
          </p:nvPr>
        </p:nvSpPr>
        <p:spPr/>
        <p:txBody>
          <a:bodyPr/>
          <a:lstStyle/>
          <a:p>
            <a:pPr eaLnBrk="1" hangingPunct="1"/>
            <a:r>
              <a:rPr lang="zh-CN" altLang="en-US">
                <a:ea typeface="宋体" pitchFamily="2" charset="-122"/>
              </a:rPr>
              <a:t>提纲</a:t>
            </a:r>
            <a:endParaRPr lang="zh-CN" altLang="en-US">
              <a:ea typeface="宋体" pitchFamily="2" charset="-122"/>
            </a:endParaRPr>
          </a:p>
        </p:txBody>
      </p:sp>
      <p:sp>
        <p:nvSpPr>
          <p:cNvPr id="480259" name="Rectangle 3"/>
          <p:cNvSpPr>
            <a:spLocks noGrp="1" noChangeArrowheads="1"/>
          </p:cNvSpPr>
          <p:nvPr>
            <p:ph type="body" idx="1"/>
          </p:nvPr>
        </p:nvSpPr>
        <p:spPr/>
        <p:txBody>
          <a:bodyPr>
            <a:normAutofit/>
          </a:bodyPr>
          <a:lstStyle/>
          <a:p>
            <a:pPr eaLnBrk="1" hangingPunct="1"/>
            <a:r>
              <a:rPr lang="zh-CN" altLang="en-US" dirty="0">
                <a:solidFill>
                  <a:srgbClr val="00B0F0"/>
                </a:solidFill>
                <a:ea typeface="宋体" pitchFamily="2" charset="-122"/>
              </a:rPr>
              <a:t>方案的提出</a:t>
            </a:r>
            <a:endParaRPr lang="zh-CN" altLang="en-US" dirty="0">
              <a:solidFill>
                <a:srgbClr val="00B0F0"/>
              </a:solidFill>
              <a:ea typeface="宋体" pitchFamily="2" charset="-122"/>
            </a:endParaRPr>
          </a:p>
          <a:p>
            <a:pPr eaLnBrk="1" hangingPunct="1"/>
            <a:r>
              <a:rPr lang="zh-CN" altLang="en-US" dirty="0">
                <a:solidFill>
                  <a:schemeClr val="tx1"/>
                </a:solidFill>
                <a:ea typeface="宋体" pitchFamily="2" charset="-122"/>
              </a:rPr>
              <a:t>系统原理概述</a:t>
            </a:r>
            <a:endParaRPr lang="zh-CN" altLang="en-US" dirty="0">
              <a:solidFill>
                <a:schemeClr val="tx1"/>
              </a:solidFill>
              <a:ea typeface="宋体" pitchFamily="2" charset="-122"/>
            </a:endParaRPr>
          </a:p>
          <a:p>
            <a:pPr eaLnBrk="1" hangingPunct="1"/>
            <a:r>
              <a:rPr lang="zh-CN" altLang="en-US" dirty="0">
                <a:ea typeface="宋体" pitchFamily="2" charset="-122"/>
                <a:sym typeface="+mn-ea"/>
              </a:rPr>
              <a:t>增强的证书验证</a:t>
            </a:r>
            <a:endParaRPr lang="zh-CN" altLang="en-US" dirty="0">
              <a:solidFill>
                <a:schemeClr val="tx1"/>
              </a:solidFill>
              <a:ea typeface="宋体" pitchFamily="2" charset="-122"/>
            </a:endParaRPr>
          </a:p>
          <a:p>
            <a:pPr eaLnBrk="1" hangingPunct="1"/>
            <a:r>
              <a:rPr lang="zh-CN" altLang="en-US" dirty="0">
                <a:ea typeface="宋体" pitchFamily="2" charset="-122"/>
              </a:rPr>
              <a:t>公开日志的结构和审计</a:t>
            </a:r>
            <a:endParaRPr lang="zh-CN" altLang="en-US" dirty="0">
              <a:ea typeface="宋体" pitchFamily="2" charset="-122"/>
            </a:endParaRPr>
          </a:p>
          <a:p>
            <a:pPr algn="l" eaLnBrk="1" hangingPunct="1"/>
            <a:r>
              <a:rPr lang="zh-CN" altLang="en-US" dirty="0">
                <a:ea typeface="宋体" pitchFamily="2" charset="-122"/>
              </a:rPr>
              <a:t>安全和性能分析</a:t>
            </a:r>
            <a:endParaRPr lang="zh-CN" altLang="en-US" dirty="0">
              <a:ea typeface="宋体" pitchFamily="2" charset="-122"/>
            </a:endParaRPr>
          </a:p>
          <a:p>
            <a:pPr algn="l" eaLnBrk="1" hangingPunct="1"/>
            <a:r>
              <a:rPr lang="zh-CN" altLang="en-US" dirty="0">
                <a:ea typeface="宋体" pitchFamily="2" charset="-122"/>
              </a:rPr>
              <a:t>证书透明化的部署</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灯片编号占位符 5"/>
          <p:cNvSpPr>
            <a:spLocks noGrp="1"/>
          </p:cNvSpPr>
          <p:nvPr>
            <p:ph type="sldNum" sz="quarter" idx="4294967295"/>
          </p:nvPr>
        </p:nvSpPr>
        <p:spPr>
          <a:xfrm>
            <a:off x="7753350" y="5486400"/>
            <a:ext cx="1428750" cy="342900"/>
          </a:xfrm>
          <a:noFill/>
        </p:spPr>
        <p:txBody>
          <a:bodyPr/>
          <a:lstStyle/>
          <a:p>
            <a:fld id="{0D4DEFF0-FF74-4CFB-B43F-DE91E6F1B488}" type="slidenum">
              <a:rPr lang="zh-CN" altLang="en-US" smtClean="0">
                <a:ea typeface="宋体" pitchFamily="2" charset="-122"/>
              </a:rPr>
            </a:fld>
            <a:endParaRPr lang="en-US" altLang="zh-CN">
              <a:ea typeface="宋体" pitchFamily="2" charset="-122"/>
            </a:endParaRPr>
          </a:p>
        </p:txBody>
      </p:sp>
      <p:sp>
        <p:nvSpPr>
          <p:cNvPr id="480258" name="Rectangle 2"/>
          <p:cNvSpPr>
            <a:spLocks noGrp="1" noChangeArrowheads="1"/>
          </p:cNvSpPr>
          <p:nvPr>
            <p:ph type="title"/>
          </p:nvPr>
        </p:nvSpPr>
        <p:spPr/>
        <p:txBody>
          <a:bodyPr/>
          <a:lstStyle/>
          <a:p>
            <a:pPr eaLnBrk="1" hangingPunct="1"/>
            <a:r>
              <a:rPr lang="zh-CN" altLang="en-US">
                <a:ea typeface="宋体" pitchFamily="2" charset="-122"/>
              </a:rPr>
              <a:t>提纲</a:t>
            </a:r>
            <a:endParaRPr lang="zh-CN" altLang="en-US">
              <a:ea typeface="宋体" pitchFamily="2" charset="-122"/>
            </a:endParaRPr>
          </a:p>
        </p:txBody>
      </p:sp>
      <p:sp>
        <p:nvSpPr>
          <p:cNvPr id="480259" name="Rectangle 3"/>
          <p:cNvSpPr>
            <a:spLocks noGrp="1" noChangeArrowheads="1"/>
          </p:cNvSpPr>
          <p:nvPr>
            <p:ph type="body" idx="1"/>
          </p:nvPr>
        </p:nvSpPr>
        <p:spPr/>
        <p:txBody>
          <a:bodyPr>
            <a:normAutofit/>
          </a:bodyPr>
          <a:lstStyle/>
          <a:p>
            <a:pPr eaLnBrk="1" hangingPunct="1"/>
            <a:r>
              <a:rPr lang="zh-CN" altLang="en-US" dirty="0">
                <a:solidFill>
                  <a:schemeClr val="tx1"/>
                </a:solidFill>
                <a:ea typeface="宋体" pitchFamily="2" charset="-122"/>
              </a:rPr>
              <a:t>方案的提出</a:t>
            </a:r>
            <a:endParaRPr lang="zh-CN" altLang="en-US" dirty="0">
              <a:solidFill>
                <a:schemeClr val="tx1"/>
              </a:solidFill>
              <a:ea typeface="宋体" pitchFamily="2" charset="-122"/>
            </a:endParaRPr>
          </a:p>
          <a:p>
            <a:pPr eaLnBrk="1" hangingPunct="1"/>
            <a:r>
              <a:rPr lang="zh-CN" altLang="en-US" dirty="0">
                <a:solidFill>
                  <a:schemeClr val="tx1"/>
                </a:solidFill>
                <a:ea typeface="宋体" pitchFamily="2" charset="-122"/>
              </a:rPr>
              <a:t>系统原理概述</a:t>
            </a:r>
            <a:endParaRPr lang="zh-CN" altLang="en-US" dirty="0">
              <a:solidFill>
                <a:schemeClr val="tx1"/>
              </a:solidFill>
              <a:ea typeface="宋体" pitchFamily="2" charset="-122"/>
            </a:endParaRPr>
          </a:p>
          <a:p>
            <a:pPr eaLnBrk="1" hangingPunct="1"/>
            <a:r>
              <a:rPr lang="zh-CN" altLang="en-US" dirty="0">
                <a:solidFill>
                  <a:srgbClr val="00B0F0"/>
                </a:solidFill>
                <a:ea typeface="宋体" pitchFamily="2" charset="-122"/>
                <a:sym typeface="+mn-ea"/>
              </a:rPr>
              <a:t>增强的证书验证</a:t>
            </a:r>
            <a:endParaRPr lang="zh-CN" altLang="en-US" dirty="0">
              <a:solidFill>
                <a:srgbClr val="00B0F0"/>
              </a:solidFill>
              <a:ea typeface="宋体" pitchFamily="2" charset="-122"/>
              <a:sym typeface="+mn-ea"/>
            </a:endParaRPr>
          </a:p>
          <a:p>
            <a:pPr eaLnBrk="1" hangingPunct="1"/>
            <a:r>
              <a:rPr lang="zh-CN" altLang="en-US" dirty="0">
                <a:ea typeface="宋体" pitchFamily="2" charset="-122"/>
              </a:rPr>
              <a:t>公开日志的结构和审计</a:t>
            </a:r>
            <a:endParaRPr lang="zh-CN" altLang="en-US" dirty="0">
              <a:ea typeface="宋体" pitchFamily="2" charset="-122"/>
            </a:endParaRPr>
          </a:p>
          <a:p>
            <a:pPr algn="l" eaLnBrk="1" hangingPunct="1"/>
            <a:r>
              <a:rPr lang="zh-CN" altLang="en-US" dirty="0">
                <a:ea typeface="宋体" pitchFamily="2" charset="-122"/>
              </a:rPr>
              <a:t>安全和性能分析</a:t>
            </a:r>
            <a:endParaRPr lang="zh-CN" altLang="en-US" dirty="0">
              <a:ea typeface="宋体" pitchFamily="2" charset="-122"/>
            </a:endParaRPr>
          </a:p>
          <a:p>
            <a:pPr algn="l" eaLnBrk="1" hangingPunct="1"/>
            <a:r>
              <a:rPr lang="zh-CN" altLang="en-US" dirty="0">
                <a:ea typeface="宋体" pitchFamily="2" charset="-122"/>
              </a:rPr>
              <a:t>证书透明化的部署</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增强的证书验证</a:t>
            </a:r>
            <a:endParaRPr lang="zh-CN" altLang="en-US"/>
          </a:p>
        </p:txBody>
      </p:sp>
      <p:sp>
        <p:nvSpPr>
          <p:cNvPr id="3" name="内容占位符 2"/>
          <p:cNvSpPr>
            <a:spLocks noGrp="1"/>
          </p:cNvSpPr>
          <p:nvPr>
            <p:ph idx="1"/>
          </p:nvPr>
        </p:nvSpPr>
        <p:spPr>
          <a:xfrm>
            <a:off x="1096645" y="1846580"/>
            <a:ext cx="10058400" cy="4743450"/>
          </a:xfrm>
        </p:spPr>
        <p:txBody>
          <a:bodyPr>
            <a:normAutofit/>
          </a:bodyPr>
          <a:lstStyle/>
          <a:p>
            <a:pPr lvl="0"/>
            <a:r>
              <a:rPr lang="zh-CN" altLang="en-US" sz="2400" dirty="0">
                <a:sym typeface="+mn-ea"/>
              </a:rPr>
              <a:t>收到证书并验证通过后，公开日志服务器会向提交者返回一个</a:t>
            </a:r>
            <a:r>
              <a:rPr lang="zh-CN" altLang="en-US" sz="2400" b="1" dirty="0">
                <a:solidFill>
                  <a:srgbClr val="0070C0"/>
                </a:solidFill>
                <a:sym typeface="+mn-ea"/>
              </a:rPr>
              <a:t>凭据（</a:t>
            </a:r>
            <a:r>
              <a:rPr lang="en-US" altLang="zh-CN" sz="2400" b="1" dirty="0">
                <a:solidFill>
                  <a:srgbClr val="0070C0"/>
                </a:solidFill>
                <a:sym typeface="+mn-ea"/>
              </a:rPr>
              <a:t>SCT</a:t>
            </a:r>
            <a:r>
              <a:rPr lang="zh-CN" altLang="en-US" sz="2400" b="1" dirty="0">
                <a:solidFill>
                  <a:srgbClr val="0070C0"/>
                </a:solidFill>
                <a:sym typeface="+mn-ea"/>
              </a:rPr>
              <a:t>）</a:t>
            </a:r>
            <a:endParaRPr lang="en-US" altLang="zh-CN" sz="2400" b="1" dirty="0">
              <a:solidFill>
                <a:srgbClr val="0070C0"/>
              </a:solidFill>
              <a:sym typeface="+mn-ea"/>
            </a:endParaRPr>
          </a:p>
          <a:p>
            <a:pPr lvl="1"/>
            <a:r>
              <a:rPr lang="en-US" altLang="zh-CN" sz="2000" dirty="0">
                <a:solidFill>
                  <a:schemeClr val="tx1">
                    <a:lumMod val="65000"/>
                    <a:lumOff val="35000"/>
                  </a:schemeClr>
                </a:solidFill>
                <a:sym typeface="+mn-ea"/>
              </a:rPr>
              <a:t>Signed Certificate Timestamp</a:t>
            </a:r>
            <a:endParaRPr lang="zh-CN" altLang="en-US" sz="2000" dirty="0">
              <a:solidFill>
                <a:schemeClr val="tx1">
                  <a:lumMod val="65000"/>
                  <a:lumOff val="35000"/>
                </a:schemeClr>
              </a:solidFill>
              <a:sym typeface="+mn-ea"/>
            </a:endParaRPr>
          </a:p>
          <a:p>
            <a:pPr lvl="1"/>
            <a:r>
              <a:rPr lang="zh-CN" altLang="en-US" sz="2000" dirty="0">
                <a:sym typeface="+mn-ea"/>
              </a:rPr>
              <a:t>公开日志服务器保证，在凭据签发之后的一定时间后（</a:t>
            </a:r>
            <a:r>
              <a:rPr lang="en-US" altLang="zh-CN" sz="2000" dirty="0">
                <a:sym typeface="+mn-ea"/>
              </a:rPr>
              <a:t>Maximum Merge Delay, MMD</a:t>
            </a:r>
            <a:r>
              <a:rPr lang="zh-CN" altLang="en-US" sz="2000" dirty="0">
                <a:sym typeface="+mn-ea"/>
              </a:rPr>
              <a:t>），证书一定会出现在公开日志中</a:t>
            </a:r>
            <a:endParaRPr lang="zh-CN" altLang="en-US" sz="2000" dirty="0">
              <a:sym typeface="+mn-ea"/>
            </a:endParaRPr>
          </a:p>
          <a:p>
            <a:pPr lvl="2"/>
            <a:r>
              <a:rPr lang="en-US" altLang="zh-CN" sz="1800" dirty="0">
                <a:sym typeface="+mn-ea"/>
              </a:rPr>
              <a:t>MMD</a:t>
            </a:r>
            <a:r>
              <a:rPr lang="zh-CN" altLang="en-US" sz="1800" dirty="0">
                <a:sym typeface="+mn-ea"/>
              </a:rPr>
              <a:t>一般是数个小时到</a:t>
            </a:r>
            <a:r>
              <a:rPr lang="en-US" altLang="zh-CN" sz="1800" dirty="0">
                <a:sym typeface="+mn-ea"/>
              </a:rPr>
              <a:t>1</a:t>
            </a:r>
            <a:r>
              <a:rPr lang="zh-CN" altLang="en-US" sz="1800" dirty="0">
                <a:sym typeface="+mn-ea"/>
              </a:rPr>
              <a:t>天</a:t>
            </a:r>
            <a:endParaRPr lang="zh-CN" altLang="en-US" sz="1800" dirty="0">
              <a:sym typeface="+mn-ea"/>
            </a:endParaRPr>
          </a:p>
          <a:p>
            <a:pPr lvl="1"/>
            <a:r>
              <a:rPr lang="zh-CN" altLang="en-US" sz="2000" dirty="0">
                <a:sym typeface="+mn-ea"/>
              </a:rPr>
              <a:t>如果提交的证书已经出现在公开日志中，公开日志服务器可以返回当时的凭据</a:t>
            </a:r>
            <a:endParaRPr lang="zh-CN" altLang="en-US" sz="2000" dirty="0">
              <a:sym typeface="+mn-ea"/>
            </a:endParaRPr>
          </a:p>
          <a:p>
            <a:pPr lvl="1"/>
            <a:r>
              <a:rPr lang="zh-CN" sz="2000" dirty="0">
                <a:sym typeface="+mn-ea"/>
              </a:rPr>
              <a:t>（至少一个）凭据是用户接受证书的必要条件</a:t>
            </a:r>
            <a:endParaRPr lang="zh-CN" sz="2000" dirty="0">
              <a:sym typeface="+mn-ea"/>
            </a:endParaRPr>
          </a:p>
          <a:p>
            <a:pPr lvl="1"/>
            <a:r>
              <a:rPr lang="en-US" altLang="zh-CN" sz="2000" dirty="0">
                <a:sym typeface="+mn-ea"/>
              </a:rPr>
              <a:t>Chrome</a:t>
            </a:r>
            <a:r>
              <a:rPr lang="zh-CN" altLang="en-US" sz="2000" dirty="0">
                <a:sym typeface="+mn-ea"/>
              </a:rPr>
              <a:t>浏览器，</a:t>
            </a:r>
            <a:r>
              <a:rPr lang="zh-CN" altLang="en-US" sz="2000" dirty="0" smtClean="0">
                <a:sym typeface="+mn-ea"/>
              </a:rPr>
              <a:t>要求</a:t>
            </a:r>
            <a:r>
              <a:rPr lang="zh-CN" altLang="en-US" sz="2000" dirty="0" smtClean="0">
                <a:sym typeface="+mn-ea"/>
              </a:rPr>
              <a:t>在</a:t>
            </a:r>
            <a:r>
              <a:rPr lang="en-US" altLang="zh-CN" sz="2000" dirty="0" smtClean="0">
                <a:sym typeface="+mn-ea"/>
              </a:rPr>
              <a:t>TLS</a:t>
            </a:r>
            <a:r>
              <a:rPr lang="zh-CN" altLang="en-US" sz="2000" dirty="0" smtClean="0">
                <a:sym typeface="+mn-ea"/>
              </a:rPr>
              <a:t>握手过程中</a:t>
            </a:r>
            <a:r>
              <a:rPr lang="zh-CN" altLang="en-US" sz="2000" dirty="0" smtClean="0">
                <a:sym typeface="+mn-ea"/>
              </a:rPr>
              <a:t>至少</a:t>
            </a:r>
            <a:r>
              <a:rPr lang="en-US" altLang="zh-CN" sz="2000" dirty="0" smtClean="0">
                <a:sym typeface="+mn-ea"/>
              </a:rPr>
              <a:t>2</a:t>
            </a:r>
            <a:r>
              <a:rPr lang="zh-CN" altLang="en-US" sz="2000" dirty="0" smtClean="0">
                <a:sym typeface="+mn-ea"/>
              </a:rPr>
              <a:t>个</a:t>
            </a:r>
            <a:r>
              <a:rPr lang="en-US" altLang="zh-CN" sz="2000" dirty="0">
                <a:sym typeface="+mn-ea"/>
              </a:rPr>
              <a:t>SCT</a:t>
            </a:r>
            <a:endParaRPr lang="zh-CN" altLang="en-US" sz="2000" dirty="0"/>
          </a:p>
          <a:p>
            <a:endParaRPr lang="zh-CN" altLang="en-US" dirty="0"/>
          </a:p>
          <a:p>
            <a:endParaRPr lang="zh-CN" altLang="en-US" sz="2000" dirty="0"/>
          </a:p>
          <a:p>
            <a:pPr lvl="2" algn="l"/>
            <a:endParaRPr lang="zh-CN" altLang="en-US" sz="2000" dirty="0"/>
          </a:p>
          <a:p>
            <a:pPr lvl="0"/>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增强的证书验证</a:t>
            </a:r>
            <a:endParaRPr lang="zh-CN" altLang="en-US"/>
          </a:p>
        </p:txBody>
      </p:sp>
      <p:sp>
        <p:nvSpPr>
          <p:cNvPr id="3" name="内容占位符 2"/>
          <p:cNvSpPr>
            <a:spLocks noGrp="1"/>
          </p:cNvSpPr>
          <p:nvPr>
            <p:ph idx="1"/>
          </p:nvPr>
        </p:nvSpPr>
        <p:spPr>
          <a:xfrm>
            <a:off x="1192530" y="1875155"/>
            <a:ext cx="10371455" cy="4353560"/>
          </a:xfrm>
        </p:spPr>
        <p:txBody>
          <a:bodyPr/>
          <a:lstStyle/>
          <a:p>
            <a:r>
              <a:rPr lang="zh-CN" altLang="en-US" sz="2400" dirty="0">
                <a:sym typeface="+mn-ea"/>
              </a:rPr>
              <a:t>凭据：</a:t>
            </a:r>
            <a:r>
              <a:rPr lang="zh-CN" altLang="en-US" sz="2400" dirty="0">
                <a:solidFill>
                  <a:srgbClr val="FF0000"/>
                </a:solidFill>
                <a:sym typeface="+mn-ea"/>
              </a:rPr>
              <a:t>签名的证书时间戳</a:t>
            </a:r>
            <a:r>
              <a:rPr lang="zh-CN" altLang="en-US" sz="2400" dirty="0">
                <a:sym typeface="+mn-ea"/>
              </a:rPr>
              <a:t>（Signed Certificate Timestamp</a:t>
            </a:r>
            <a:r>
              <a:rPr lang="en-US" altLang="zh-CN" sz="2400" dirty="0">
                <a:sym typeface="+mn-ea"/>
              </a:rPr>
              <a:t>, SCT</a:t>
            </a:r>
            <a:r>
              <a:rPr lang="zh-CN" altLang="en-US" sz="2400" dirty="0">
                <a:sym typeface="+mn-ea"/>
              </a:rPr>
              <a:t>）</a:t>
            </a:r>
            <a:endParaRPr lang="zh-CN" altLang="en-US" sz="2400" dirty="0"/>
          </a:p>
          <a:p>
            <a:pPr lvl="1"/>
            <a:r>
              <a:rPr lang="en-US" altLang="zh-CN" sz="2000" dirty="0"/>
              <a:t>id</a:t>
            </a:r>
            <a:r>
              <a:rPr lang="zh-CN" altLang="en-US" sz="2000" dirty="0"/>
              <a:t>：公开日志服务器用以签名的公钥的散列值</a:t>
            </a:r>
            <a:endParaRPr lang="zh-CN" altLang="en-US" sz="2000" dirty="0"/>
          </a:p>
          <a:p>
            <a:pPr lvl="1"/>
            <a:r>
              <a:rPr lang="en-US" altLang="zh-CN" sz="2000" dirty="0"/>
              <a:t>timestamp</a:t>
            </a:r>
            <a:r>
              <a:rPr lang="zh-CN" altLang="en-US" sz="2000" dirty="0"/>
              <a:t>：凭据生成的时间</a:t>
            </a:r>
            <a:endParaRPr lang="zh-CN" altLang="en-US" sz="2000" dirty="0"/>
          </a:p>
          <a:p>
            <a:pPr lvl="1"/>
            <a:r>
              <a:rPr lang="en-US" altLang="zh-CN" sz="2000" dirty="0"/>
              <a:t>extensions</a:t>
            </a:r>
            <a:r>
              <a:rPr lang="zh-CN" altLang="en-US" sz="2000" dirty="0"/>
              <a:t>：暂时无</a:t>
            </a:r>
            <a:endParaRPr lang="zh-CN" altLang="en-US" sz="2000" dirty="0"/>
          </a:p>
          <a:p>
            <a:pPr lvl="1"/>
            <a:r>
              <a:rPr lang="en-US" altLang="zh-CN" sz="2000" dirty="0" err="1"/>
              <a:t>entry_type</a:t>
            </a:r>
            <a:r>
              <a:rPr lang="zh-CN" altLang="en-US" sz="2000" dirty="0"/>
              <a:t>：</a:t>
            </a:r>
            <a:endParaRPr lang="zh-CN" altLang="en-US" sz="2000" dirty="0"/>
          </a:p>
          <a:p>
            <a:pPr lvl="2"/>
            <a:r>
              <a:rPr lang="en-US" altLang="zh-CN" sz="2000" dirty="0"/>
              <a:t>x509_entry </a:t>
            </a:r>
            <a:r>
              <a:rPr lang="zh-CN" altLang="en-US" sz="2000" dirty="0"/>
              <a:t>：最终证书</a:t>
            </a:r>
            <a:endParaRPr lang="zh-CN" altLang="en-US" sz="2000" dirty="0"/>
          </a:p>
          <a:p>
            <a:pPr lvl="2"/>
            <a:r>
              <a:rPr lang="en-US" altLang="zh-CN" sz="2000" dirty="0" err="1"/>
              <a:t>precert_entry</a:t>
            </a:r>
            <a:r>
              <a:rPr lang="zh-CN" altLang="en-US" sz="2000" dirty="0"/>
              <a:t>：预证书（下详）</a:t>
            </a:r>
            <a:endParaRPr lang="zh-CN" altLang="en-US" sz="2000" dirty="0"/>
          </a:p>
          <a:p>
            <a:pPr lvl="1"/>
            <a:endParaRPr lang="zh-CN" altLang="en-US" sz="2400" dirty="0"/>
          </a:p>
          <a:p>
            <a:pPr lvl="1"/>
            <a:endParaRPr lang="zh-CN" altLang="en-US" sz="2400" dirty="0"/>
          </a:p>
          <a:p>
            <a:pPr lvl="0"/>
            <a:endParaRPr lang="zh-CN" altLang="en-US" sz="2800" dirty="0"/>
          </a:p>
          <a:p>
            <a:pPr lvl="1"/>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6" name="图片 5" descr="F0N`HP869WJTFJCF8QJR60R"/>
          <p:cNvPicPr>
            <a:picLocks noChangeAspect="1"/>
          </p:cNvPicPr>
          <p:nvPr/>
        </p:nvPicPr>
        <p:blipFill>
          <a:blip r:embed="rId1"/>
          <a:stretch>
            <a:fillRect/>
          </a:stretch>
        </p:blipFill>
        <p:spPr>
          <a:xfrm>
            <a:off x="5388610" y="2845435"/>
            <a:ext cx="6285230" cy="34696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增强的证书验证</a:t>
            </a:r>
            <a:endParaRPr lang="zh-CN" altLang="en-US"/>
          </a:p>
        </p:txBody>
      </p:sp>
      <p:sp>
        <p:nvSpPr>
          <p:cNvPr id="3" name="内容占位符 2"/>
          <p:cNvSpPr>
            <a:spLocks noGrp="1"/>
          </p:cNvSpPr>
          <p:nvPr>
            <p:ph idx="1"/>
          </p:nvPr>
        </p:nvSpPr>
        <p:spPr/>
        <p:txBody>
          <a:bodyPr>
            <a:normAutofit lnSpcReduction="10000"/>
          </a:bodyPr>
          <a:lstStyle/>
          <a:p>
            <a:r>
              <a:rPr lang="zh-CN" altLang="en-US" sz="2330" dirty="0"/>
              <a:t>用户不仅需要验证证书，还需要验证相应的</a:t>
            </a:r>
            <a:r>
              <a:rPr lang="en-US" altLang="zh-CN" sz="2330" dirty="0"/>
              <a:t>SCT</a:t>
            </a:r>
            <a:endParaRPr lang="en-US" altLang="zh-CN" sz="2330" dirty="0"/>
          </a:p>
          <a:p>
            <a:pPr lvl="1"/>
            <a:r>
              <a:rPr lang="zh-CN" altLang="en-US" sz="1995" dirty="0"/>
              <a:t>签名是否正确（用户已经事先得到公开日志服务器的公钥）</a:t>
            </a:r>
            <a:endParaRPr lang="zh-CN" altLang="en-US" sz="1995" dirty="0"/>
          </a:p>
          <a:p>
            <a:pPr lvl="1"/>
            <a:r>
              <a:rPr lang="zh-CN" altLang="en-US" sz="1995" dirty="0"/>
              <a:t>例如，</a:t>
            </a:r>
            <a:r>
              <a:rPr lang="en-US" altLang="zh-CN" sz="1995" dirty="0"/>
              <a:t>Chrome</a:t>
            </a:r>
            <a:r>
              <a:rPr lang="zh-CN" altLang="en-US" sz="1995" dirty="0"/>
              <a:t>浏览器预置了几十个</a:t>
            </a:r>
            <a:r>
              <a:rPr lang="en-US" altLang="zh-CN" sz="1995" dirty="0"/>
              <a:t>Log Server</a:t>
            </a:r>
            <a:r>
              <a:rPr lang="zh-CN" altLang="en-US" sz="1995" dirty="0"/>
              <a:t>的公钥</a:t>
            </a:r>
            <a:endParaRPr lang="zh-CN" altLang="en-US" sz="1995" dirty="0"/>
          </a:p>
          <a:p>
            <a:pPr lvl="1"/>
            <a:endParaRPr lang="zh-CN" altLang="en-US" sz="1995" dirty="0"/>
          </a:p>
          <a:p>
            <a:pPr lvl="1"/>
            <a:r>
              <a:rPr lang="en-US" altLang="zh-CN" sz="1995" dirty="0"/>
              <a:t>SCT</a:t>
            </a:r>
            <a:r>
              <a:rPr lang="zh-CN" altLang="en-US" sz="1995" dirty="0"/>
              <a:t>中的证书是否与得到的证书一致</a:t>
            </a:r>
            <a:endParaRPr lang="zh-CN" altLang="en-US" sz="1995" dirty="0"/>
          </a:p>
          <a:p>
            <a:pPr lvl="1"/>
            <a:r>
              <a:rPr lang="en-US" altLang="zh-CN" sz="1995" dirty="0"/>
              <a:t>timestamp</a:t>
            </a:r>
            <a:r>
              <a:rPr lang="zh-CN" altLang="en-US" sz="1995" dirty="0"/>
              <a:t>是否小于当前的时间</a:t>
            </a:r>
            <a:endParaRPr lang="zh-CN" altLang="en-US" sz="1995" dirty="0"/>
          </a:p>
          <a:p>
            <a:pPr lvl="1"/>
            <a:endParaRPr lang="en-US" altLang="zh-CN" dirty="0"/>
          </a:p>
          <a:p>
            <a:r>
              <a:rPr lang="en-US" altLang="zh-CN" sz="2395" b="1" dirty="0"/>
              <a:t>SCT</a:t>
            </a:r>
            <a:r>
              <a:rPr lang="zh-CN" altLang="en-US" sz="2395" b="1" dirty="0"/>
              <a:t>的引入</a:t>
            </a:r>
            <a:endParaRPr lang="en-US" altLang="zh-CN" sz="2395" b="1" dirty="0"/>
          </a:p>
          <a:p>
            <a:pPr lvl="1"/>
            <a:r>
              <a:rPr lang="zh-CN" altLang="en-US" sz="1995" b="1" dirty="0"/>
              <a:t>简化在</a:t>
            </a:r>
            <a:r>
              <a:rPr lang="en-US" altLang="zh-CN" sz="1995" b="1" dirty="0"/>
              <a:t>SSL/TLS</a:t>
            </a:r>
            <a:r>
              <a:rPr lang="zh-CN" altLang="en-US" sz="1995" b="1" dirty="0"/>
              <a:t>过程中，浏览器的工作</a:t>
            </a:r>
            <a:endParaRPr lang="zh-CN" altLang="en-US" sz="1995" b="1" dirty="0"/>
          </a:p>
          <a:p>
            <a:pPr lvl="1"/>
            <a:r>
              <a:rPr lang="zh-CN" altLang="en-US" sz="1995" b="1" dirty="0"/>
              <a:t>不是实时地连接</a:t>
            </a:r>
            <a:r>
              <a:rPr lang="en-US" altLang="zh-CN" sz="1995" b="1" dirty="0"/>
              <a:t>Log Server</a:t>
            </a:r>
            <a:r>
              <a:rPr lang="zh-CN" altLang="en-US" sz="1995" b="1" dirty="0"/>
              <a:t>、进行查找，避免网络延迟</a:t>
            </a:r>
            <a:endParaRPr lang="zh-CN" altLang="en-US" sz="1995" b="1"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增强的证书验证</a:t>
            </a:r>
            <a:endParaRPr lang="zh-CN" altLang="en-US"/>
          </a:p>
        </p:txBody>
      </p:sp>
      <p:sp>
        <p:nvSpPr>
          <p:cNvPr id="3" name="内容占位符 2"/>
          <p:cNvSpPr>
            <a:spLocks noGrp="1"/>
          </p:cNvSpPr>
          <p:nvPr>
            <p:ph idx="1"/>
          </p:nvPr>
        </p:nvSpPr>
        <p:spPr/>
        <p:txBody>
          <a:bodyPr>
            <a:normAutofit/>
          </a:bodyPr>
          <a:lstStyle/>
          <a:p>
            <a:r>
              <a:rPr lang="zh-CN" altLang="en-US" sz="2400" dirty="0"/>
              <a:t>用户如何得到</a:t>
            </a:r>
            <a:r>
              <a:rPr lang="en-US" altLang="zh-CN" sz="2400" dirty="0"/>
              <a:t>SCT</a:t>
            </a:r>
            <a:r>
              <a:rPr lang="zh-CN" altLang="en-US" sz="2400" dirty="0"/>
              <a:t>？</a:t>
            </a:r>
            <a:endParaRPr lang="zh-CN" altLang="en-US" sz="2055" dirty="0"/>
          </a:p>
          <a:p>
            <a:pPr marL="841375" lvl="2" indent="-457200" algn="l">
              <a:buFont typeface="+mj-lt"/>
              <a:buAutoNum type="arabicPeriod"/>
            </a:pPr>
            <a:r>
              <a:rPr lang="zh-CN" altLang="en-US" sz="2000" dirty="0"/>
              <a:t>从</a:t>
            </a:r>
            <a:r>
              <a:rPr lang="en-US" altLang="zh-CN" sz="2000" dirty="0"/>
              <a:t>X.509证书扩展项</a:t>
            </a:r>
            <a:r>
              <a:rPr lang="zh-CN" altLang="en-US" sz="2000" dirty="0"/>
              <a:t>获得</a:t>
            </a:r>
            <a:r>
              <a:rPr lang="en-US" altLang="zh-CN" sz="2000" dirty="0"/>
              <a:t>SCT</a:t>
            </a:r>
            <a:endParaRPr lang="en-US" altLang="zh-CN" sz="2000" dirty="0"/>
          </a:p>
          <a:p>
            <a:pPr marL="841375" lvl="2" indent="-457200" algn="l">
              <a:buFont typeface="+mj-lt"/>
              <a:buAutoNum type="arabicPeriod"/>
            </a:pPr>
            <a:r>
              <a:rPr lang="zh-CN" altLang="en-US" sz="2000" dirty="0"/>
              <a:t>从</a:t>
            </a:r>
            <a:r>
              <a:rPr lang="en-US" altLang="zh-CN" sz="2000" dirty="0" err="1"/>
              <a:t>连接建立时TLS扩展项</a:t>
            </a:r>
            <a:r>
              <a:rPr lang="zh-CN" altLang="en-US" sz="2000" dirty="0"/>
              <a:t>获得</a:t>
            </a:r>
            <a:r>
              <a:rPr lang="en-US" altLang="zh-CN" sz="2000" dirty="0"/>
              <a:t>SCT</a:t>
            </a:r>
            <a:endParaRPr lang="en-US" altLang="zh-CN" sz="2000" dirty="0"/>
          </a:p>
          <a:p>
            <a:pPr marL="841375" lvl="2" indent="-457200" algn="l">
              <a:buFont typeface="+mj-lt"/>
              <a:buAutoNum type="arabicPeriod"/>
            </a:pPr>
            <a:r>
              <a:rPr lang="zh-CN" altLang="en-US" sz="2000" dirty="0"/>
              <a:t>从</a:t>
            </a:r>
            <a:r>
              <a:rPr lang="en-US" altLang="zh-CN" sz="2000" dirty="0"/>
              <a:t>OCSP stapling</a:t>
            </a:r>
            <a:r>
              <a:rPr lang="zh-CN" altLang="en-US" sz="2000" dirty="0"/>
              <a:t>的扩展项获得</a:t>
            </a:r>
            <a:r>
              <a:rPr lang="en-US" altLang="zh-CN" sz="2000" dirty="0"/>
              <a:t>SCT</a:t>
            </a:r>
            <a:endParaRPr lang="en-US" altLang="zh-CN" sz="2000" dirty="0"/>
          </a:p>
          <a:p>
            <a:pPr lvl="2" algn="l"/>
            <a:r>
              <a:rPr lang="en-US" altLang="zh-CN" sz="2000" dirty="0"/>
              <a:t>……</a:t>
            </a:r>
            <a:endParaRPr lang="en-US" altLang="zh-CN" sz="2000" dirty="0"/>
          </a:p>
          <a:p>
            <a:pPr lvl="1"/>
            <a:endParaRPr lang="zh-CN" altLang="en-US" sz="1995" dirty="0"/>
          </a:p>
          <a:p>
            <a:pPr lvl="1"/>
            <a:endParaRPr lang="zh-CN" altLang="en-US" sz="1995" dirty="0"/>
          </a:p>
          <a:p>
            <a:pPr lvl="1"/>
            <a:endParaRPr lang="en-US" altLang="zh-CN" dirty="0"/>
          </a:p>
          <a:p>
            <a:pPr lvl="0"/>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增强的证书验证</a:t>
            </a:r>
            <a:r>
              <a:rPr lang="en-US" altLang="zh-CN" dirty="0">
                <a:sym typeface="+mn-ea"/>
              </a:rPr>
              <a:t>——</a:t>
            </a:r>
            <a:r>
              <a:rPr lang="zh-CN" altLang="en-US" dirty="0">
                <a:sym typeface="+mn-ea"/>
              </a:rPr>
              <a:t>证书扩展方式</a:t>
            </a:r>
            <a:endParaRPr lang="zh-CN" altLang="en-US" dirty="0"/>
          </a:p>
        </p:txBody>
      </p:sp>
      <p:sp>
        <p:nvSpPr>
          <p:cNvPr id="3" name="内容占位符 2"/>
          <p:cNvSpPr>
            <a:spLocks noGrp="1"/>
          </p:cNvSpPr>
          <p:nvPr>
            <p:ph idx="1"/>
          </p:nvPr>
        </p:nvSpPr>
        <p:spPr/>
        <p:txBody>
          <a:bodyPr>
            <a:normAutofit/>
          </a:bodyPr>
          <a:lstStyle/>
          <a:p>
            <a:r>
              <a:rPr lang="zh-CN" altLang="en-US" sz="2400">
                <a:sym typeface="+mn-ea"/>
              </a:rPr>
              <a:t>从</a:t>
            </a:r>
            <a:r>
              <a:rPr lang="en-US" altLang="zh-CN" sz="2400">
                <a:sym typeface="+mn-ea"/>
              </a:rPr>
              <a:t>X.509证书扩展项</a:t>
            </a:r>
            <a:r>
              <a:rPr lang="zh-CN" altLang="en-US" sz="2400">
                <a:sym typeface="+mn-ea"/>
              </a:rPr>
              <a:t>获得</a:t>
            </a:r>
            <a:r>
              <a:rPr lang="en-US" altLang="zh-CN" sz="2400">
                <a:sym typeface="+mn-ea"/>
              </a:rPr>
              <a:t>SCT</a:t>
            </a:r>
            <a:endParaRPr lang="en-US" altLang="zh-CN" sz="2400">
              <a:sym typeface="+mn-ea"/>
            </a:endParaRPr>
          </a:p>
          <a:p>
            <a:pPr lvl="1"/>
            <a:r>
              <a:rPr lang="zh-CN" altLang="en-US" sz="2055">
                <a:sym typeface="+mn-ea"/>
              </a:rPr>
              <a:t>将</a:t>
            </a:r>
            <a:r>
              <a:rPr lang="en-US" altLang="zh-CN" sz="2055">
                <a:sym typeface="+mn-ea"/>
              </a:rPr>
              <a:t>SCT</a:t>
            </a:r>
            <a:r>
              <a:rPr lang="zh-CN" altLang="en-US" sz="2055">
                <a:sym typeface="+mn-ea"/>
              </a:rPr>
              <a:t>放入证书中，作为证书扩展</a:t>
            </a:r>
            <a:endParaRPr lang="zh-CN" altLang="en-US" sz="2055">
              <a:sym typeface="+mn-ea"/>
            </a:endParaRPr>
          </a:p>
          <a:p>
            <a:pPr lvl="1"/>
            <a:r>
              <a:rPr lang="zh-CN" altLang="en-US" sz="2055">
                <a:sym typeface="+mn-ea"/>
              </a:rPr>
              <a:t>需要在签发证书前获得</a:t>
            </a:r>
            <a:r>
              <a:rPr lang="en-US" altLang="zh-CN" sz="2055">
                <a:sym typeface="+mn-ea"/>
              </a:rPr>
              <a:t>SCT</a:t>
            </a:r>
            <a:r>
              <a:rPr lang="zh-CN" altLang="en-US" sz="2055">
                <a:sym typeface="+mn-ea"/>
              </a:rPr>
              <a:t>，而</a:t>
            </a:r>
            <a:r>
              <a:rPr lang="en-US" altLang="zh-CN" sz="2055">
                <a:sym typeface="+mn-ea"/>
              </a:rPr>
              <a:t>SCT</a:t>
            </a:r>
            <a:r>
              <a:rPr lang="zh-CN" altLang="en-US" sz="2055">
                <a:sym typeface="+mn-ea"/>
              </a:rPr>
              <a:t>是在证书提交给公开日志后产生的</a:t>
            </a:r>
            <a:endParaRPr lang="zh-CN" altLang="en-US" sz="2055">
              <a:sym typeface="+mn-ea"/>
            </a:endParaRPr>
          </a:p>
          <a:p>
            <a:pPr lvl="1"/>
            <a:endParaRPr lang="en-US" altLang="zh-CN" sz="2400">
              <a:sym typeface="+mn-ea"/>
            </a:endParaRPr>
          </a:p>
          <a:p>
            <a:r>
              <a:rPr lang="zh-CN" altLang="en-US" sz="2400" b="1">
                <a:sym typeface="+mn-ea"/>
              </a:rPr>
              <a:t>使用预证书</a:t>
            </a:r>
            <a:r>
              <a:rPr lang="en-US" altLang="zh-CN" sz="2400" b="1">
                <a:sym typeface="+mn-ea"/>
              </a:rPr>
              <a:t>PreCertificate</a:t>
            </a:r>
            <a:endParaRPr lang="zh-CN" altLang="en-US" sz="2400" b="1">
              <a:sym typeface="+mn-ea"/>
            </a:endParaRPr>
          </a:p>
          <a:p>
            <a:pPr lvl="1"/>
            <a:r>
              <a:rPr lang="zh-CN" altLang="en-US" sz="2055">
                <a:sym typeface="+mn-ea"/>
              </a:rPr>
              <a:t>在正式证书签发前，获得</a:t>
            </a:r>
            <a:r>
              <a:rPr lang="en-US" altLang="zh-CN" sz="2055">
                <a:sym typeface="+mn-ea"/>
              </a:rPr>
              <a:t>SCT</a:t>
            </a:r>
            <a:endParaRPr lang="en-US" altLang="zh-CN" sz="2055">
              <a:sym typeface="+mn-ea"/>
            </a:endParaRPr>
          </a:p>
          <a:p>
            <a:endParaRPr lang="zh-CN" altLang="en-US" sz="1800">
              <a:sym typeface="+mn-ea"/>
            </a:endParaRPr>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增强的证书验证</a:t>
            </a:r>
            <a:r>
              <a:rPr lang="en-US" altLang="zh-CN" dirty="0">
                <a:sym typeface="+mn-ea"/>
              </a:rPr>
              <a:t>—</a:t>
            </a:r>
            <a:r>
              <a:rPr lang="zh-CN" altLang="en-US" dirty="0">
                <a:sym typeface="+mn-ea"/>
              </a:rPr>
              <a:t>证书扩展方式</a:t>
            </a:r>
            <a:endParaRPr lang="zh-CN" altLang="en-US" dirty="0"/>
          </a:p>
        </p:txBody>
      </p:sp>
      <p:sp>
        <p:nvSpPr>
          <p:cNvPr id="3" name="内容占位符 2"/>
          <p:cNvSpPr>
            <a:spLocks noGrp="1"/>
          </p:cNvSpPr>
          <p:nvPr>
            <p:ph idx="1"/>
          </p:nvPr>
        </p:nvSpPr>
        <p:spPr>
          <a:xfrm>
            <a:off x="627656" y="1846262"/>
            <a:ext cx="10538607" cy="4613276"/>
          </a:xfrm>
        </p:spPr>
        <p:txBody>
          <a:bodyPr>
            <a:normAutofit lnSpcReduction="10000"/>
          </a:bodyPr>
          <a:lstStyle/>
          <a:p>
            <a:r>
              <a:rPr lang="zh-CN" altLang="en-US" dirty="0">
                <a:sym typeface="+mn-ea"/>
              </a:rPr>
              <a:t>预证书（</a:t>
            </a:r>
            <a:r>
              <a:rPr lang="en-US" altLang="zh-CN" dirty="0" err="1">
                <a:sym typeface="+mn-ea"/>
              </a:rPr>
              <a:t>PreCertificate</a:t>
            </a:r>
            <a:r>
              <a:rPr lang="zh-CN" altLang="en-US" dirty="0">
                <a:sym typeface="+mn-ea"/>
              </a:rPr>
              <a:t>）是标准证书形态，但不是一个有效的证书</a:t>
            </a:r>
            <a:endParaRPr lang="en-US" altLang="zh-CN" dirty="0">
              <a:sym typeface="+mn-ea"/>
            </a:endParaRPr>
          </a:p>
          <a:p>
            <a:pPr lvl="1"/>
            <a:r>
              <a:rPr lang="zh-CN" altLang="en-US" b="1" dirty="0">
                <a:sym typeface="+mn-ea"/>
              </a:rPr>
              <a:t>为预证书加入空的</a:t>
            </a:r>
            <a:r>
              <a:rPr lang="en-US" altLang="zh-CN" b="1" dirty="0">
                <a:sym typeface="+mn-ea"/>
              </a:rPr>
              <a:t>critical extension</a:t>
            </a:r>
            <a:r>
              <a:rPr lang="zh-CN" altLang="en-US" b="1" dirty="0">
                <a:sym typeface="+mn-ea"/>
              </a:rPr>
              <a:t>，使得预证书不会被正常的用户验证通过</a:t>
            </a:r>
            <a:endParaRPr lang="en-US" altLang="zh-CN" b="1" dirty="0">
              <a:sym typeface="+mn-ea"/>
            </a:endParaRPr>
          </a:p>
          <a:p>
            <a:pPr lvl="2"/>
            <a:r>
              <a:rPr lang="zh-CN" altLang="en-US" sz="2400" b="1" dirty="0">
                <a:sym typeface="+mn-ea"/>
              </a:rPr>
              <a:t>关键扩展，</a:t>
            </a:r>
            <a:r>
              <a:rPr lang="en-US" altLang="zh-CN" sz="2400" b="1" dirty="0">
                <a:sym typeface="+mn-ea"/>
              </a:rPr>
              <a:t>OID</a:t>
            </a:r>
            <a:r>
              <a:rPr lang="zh-CN" altLang="en-US" sz="2400" b="1" dirty="0">
                <a:sym typeface="+mn-ea"/>
              </a:rPr>
              <a:t>：</a:t>
            </a:r>
            <a:r>
              <a:rPr lang="en-US" altLang="zh-CN" sz="2400" b="1" dirty="0"/>
              <a:t>1.3.6.1.4.1.11129.2.4.3</a:t>
            </a:r>
            <a:endParaRPr lang="en-US" altLang="zh-CN" sz="2400" b="1" dirty="0"/>
          </a:p>
          <a:p>
            <a:pPr lvl="1"/>
            <a:r>
              <a:rPr lang="zh-CN" altLang="en-US" dirty="0">
                <a:sym typeface="+mn-ea"/>
              </a:rPr>
              <a:t>需要被正确地签名</a:t>
            </a:r>
            <a:endParaRPr lang="zh-CN" altLang="en-US" dirty="0">
              <a:sym typeface="+mn-ea"/>
            </a:endParaRPr>
          </a:p>
          <a:p>
            <a:pPr lvl="2"/>
            <a:r>
              <a:rPr lang="zh-CN" altLang="en-US" sz="2400" dirty="0">
                <a:sym typeface="+mn-ea"/>
              </a:rPr>
              <a:t>由签发最终证书的</a:t>
            </a:r>
            <a:r>
              <a:rPr lang="en-US" altLang="zh-CN" sz="2400" dirty="0">
                <a:sym typeface="+mn-ea"/>
              </a:rPr>
              <a:t>CA</a:t>
            </a:r>
            <a:r>
              <a:rPr lang="zh-CN" altLang="en-US" sz="2400" dirty="0">
                <a:sym typeface="+mn-ea"/>
              </a:rPr>
              <a:t>证书签发</a:t>
            </a:r>
            <a:endParaRPr lang="en-US" altLang="zh-CN" sz="2400" dirty="0">
              <a:sym typeface="+mn-ea"/>
            </a:endParaRPr>
          </a:p>
          <a:p>
            <a:pPr lvl="2"/>
            <a:r>
              <a:rPr lang="zh-CN" altLang="en-US" sz="2400" dirty="0">
                <a:sym typeface="+mn-ea"/>
              </a:rPr>
              <a:t>或由专用于预证书签发的证书</a:t>
            </a:r>
            <a:endParaRPr lang="en-US" altLang="zh-CN" sz="2400" dirty="0">
              <a:sym typeface="+mn-ea"/>
            </a:endParaRPr>
          </a:p>
          <a:p>
            <a:pPr lvl="3"/>
            <a:r>
              <a:rPr lang="en-US" altLang="zh-CN" sz="2400" dirty="0" err="1"/>
              <a:t>CA:true</a:t>
            </a:r>
            <a:r>
              <a:rPr lang="en-US" altLang="zh-CN" sz="2400" dirty="0"/>
              <a:t>, Extended Key Usage: Certificate Transparency</a:t>
            </a:r>
            <a:endParaRPr lang="en-US" altLang="zh-CN" sz="2400" dirty="0"/>
          </a:p>
          <a:p>
            <a:pPr lvl="3"/>
            <a:r>
              <a:rPr lang="zh-CN" altLang="en-US" sz="2400" dirty="0">
                <a:sym typeface="+mn-ea"/>
              </a:rPr>
              <a:t>该证书由签发最终证书的</a:t>
            </a:r>
            <a:r>
              <a:rPr lang="en-US" altLang="zh-CN" sz="2400" dirty="0">
                <a:sym typeface="+mn-ea"/>
              </a:rPr>
              <a:t>CA</a:t>
            </a:r>
            <a:r>
              <a:rPr lang="zh-CN" altLang="en-US" sz="2400" dirty="0">
                <a:sym typeface="+mn-ea"/>
              </a:rPr>
              <a:t>证书签发</a:t>
            </a:r>
            <a:endParaRPr lang="en-US" altLang="zh-CN" sz="2400" dirty="0">
              <a:sym typeface="+mn-ea"/>
            </a:endParaRPr>
          </a:p>
          <a:p>
            <a:r>
              <a:rPr lang="zh-CN" altLang="en-US" dirty="0">
                <a:sym typeface="+mn-ea"/>
              </a:rPr>
              <a:t>用于验证预证书的证书链，需要提供给公开日志服务器</a:t>
            </a:r>
            <a:endParaRPr lang="zh-CN" altLang="en-US" dirty="0">
              <a:sym typeface="+mn-ea"/>
            </a:endParaRPr>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增强的证书验证</a:t>
            </a:r>
            <a:r>
              <a:rPr lang="en-US" altLang="zh-CN" dirty="0">
                <a:sym typeface="+mn-ea"/>
              </a:rPr>
              <a:t>——</a:t>
            </a:r>
            <a:r>
              <a:rPr lang="zh-CN" altLang="en-US" dirty="0">
                <a:sym typeface="+mn-ea"/>
              </a:rPr>
              <a:t>证书扩展方式</a:t>
            </a:r>
            <a:endParaRPr lang="zh-CN" altLang="en-US" dirty="0"/>
          </a:p>
        </p:txBody>
      </p:sp>
      <p:sp>
        <p:nvSpPr>
          <p:cNvPr id="3" name="内容占位符 2"/>
          <p:cNvSpPr>
            <a:spLocks noGrp="1"/>
          </p:cNvSpPr>
          <p:nvPr>
            <p:ph idx="1"/>
          </p:nvPr>
        </p:nvSpPr>
        <p:spPr/>
        <p:txBody>
          <a:bodyPr>
            <a:normAutofit/>
          </a:bodyPr>
          <a:lstStyle/>
          <a:p>
            <a:pPr lvl="1"/>
            <a:r>
              <a:rPr lang="zh-CN" altLang="en-US" dirty="0">
                <a:sym typeface="+mn-ea"/>
              </a:rPr>
              <a:t>预证书格式（</a:t>
            </a:r>
            <a:r>
              <a:rPr lang="en-US" altLang="zh-CN" dirty="0">
                <a:sym typeface="+mn-ea"/>
              </a:rPr>
              <a:t>X.509</a:t>
            </a:r>
            <a:r>
              <a:rPr lang="zh-CN" altLang="en-US" dirty="0">
                <a:sym typeface="+mn-ea"/>
              </a:rPr>
              <a:t>证书形式）</a:t>
            </a:r>
            <a:endParaRPr lang="zh-CN" altLang="en-US" dirty="0">
              <a:sym typeface="+mn-ea"/>
            </a:endParaRPr>
          </a:p>
          <a:p>
            <a:pPr lvl="2"/>
            <a:r>
              <a:rPr lang="en-US" altLang="zh-CN" dirty="0" err="1">
                <a:sym typeface="+mn-ea"/>
              </a:rPr>
              <a:t>issuer_key_hash</a:t>
            </a:r>
            <a:r>
              <a:rPr lang="zh-CN" altLang="en-US" dirty="0">
                <a:sym typeface="+mn-ea"/>
              </a:rPr>
              <a:t>：签发预证书的</a:t>
            </a:r>
            <a:r>
              <a:rPr lang="en-US" altLang="zh-CN" dirty="0">
                <a:sym typeface="+mn-ea"/>
              </a:rPr>
              <a:t>CA</a:t>
            </a:r>
            <a:r>
              <a:rPr lang="zh-CN" altLang="en-US" dirty="0">
                <a:sym typeface="+mn-ea"/>
              </a:rPr>
              <a:t>公钥散列值</a:t>
            </a:r>
            <a:endParaRPr lang="zh-CN" altLang="en-US" dirty="0">
              <a:sym typeface="+mn-ea"/>
            </a:endParaRPr>
          </a:p>
          <a:p>
            <a:pPr lvl="2"/>
            <a:r>
              <a:rPr lang="en-US" altLang="zh-CN" dirty="0" err="1">
                <a:sym typeface="+mn-ea"/>
              </a:rPr>
              <a:t>tbs_certificate</a:t>
            </a:r>
            <a:r>
              <a:rPr lang="en-US" altLang="zh-CN" dirty="0">
                <a:sym typeface="+mn-ea"/>
              </a:rPr>
              <a:t>: </a:t>
            </a:r>
            <a:r>
              <a:rPr lang="zh-CN" altLang="en-US" dirty="0">
                <a:sym typeface="+mn-ea"/>
              </a:rPr>
              <a:t>预证书本身</a:t>
            </a:r>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p>
        </p:txBody>
      </p:sp>
      <p:pic>
        <p:nvPicPr>
          <p:cNvPr id="4" name="图片 3"/>
          <p:cNvPicPr>
            <a:picLocks noChangeAspect="1"/>
          </p:cNvPicPr>
          <p:nvPr/>
        </p:nvPicPr>
        <p:blipFill>
          <a:blip r:embed="rId1"/>
          <a:stretch>
            <a:fillRect/>
          </a:stretch>
        </p:blipFill>
        <p:spPr>
          <a:xfrm>
            <a:off x="3107055" y="3714115"/>
            <a:ext cx="5481320" cy="135826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J{X_~69HBXNY1@5T5FNYAFK"/>
          <p:cNvPicPr>
            <a:picLocks noChangeAspect="1"/>
          </p:cNvPicPr>
          <p:nvPr/>
        </p:nvPicPr>
        <p:blipFill>
          <a:blip r:embed="rId1"/>
          <a:stretch>
            <a:fillRect/>
          </a:stretch>
        </p:blipFill>
        <p:spPr>
          <a:xfrm>
            <a:off x="8514080" y="109393"/>
            <a:ext cx="3485515" cy="4923790"/>
          </a:xfrm>
          <a:prstGeom prst="rect">
            <a:avLst/>
          </a:prstGeom>
        </p:spPr>
      </p:pic>
      <p:sp>
        <p:nvSpPr>
          <p:cNvPr id="2" name="标题 1"/>
          <p:cNvSpPr>
            <a:spLocks noGrp="1"/>
          </p:cNvSpPr>
          <p:nvPr>
            <p:ph type="title"/>
          </p:nvPr>
        </p:nvSpPr>
        <p:spPr/>
        <p:txBody>
          <a:bodyPr/>
          <a:lstStyle/>
          <a:p>
            <a:r>
              <a:rPr lang="zh-CN" altLang="en-US" sz="4400" dirty="0">
                <a:sym typeface="+mn-ea"/>
              </a:rPr>
              <a:t>增强的证书验证</a:t>
            </a:r>
            <a:r>
              <a:rPr lang="en-US" altLang="zh-CN" sz="4400" dirty="0">
                <a:sym typeface="+mn-ea"/>
              </a:rPr>
              <a:t>——</a:t>
            </a:r>
            <a:r>
              <a:rPr lang="zh-CN" altLang="en-US" sz="4400" dirty="0">
                <a:sym typeface="+mn-ea"/>
              </a:rPr>
              <a:t>证书扩展方式</a:t>
            </a:r>
            <a:endParaRPr lang="zh-CN" altLang="en-US" sz="4400" dirty="0"/>
          </a:p>
        </p:txBody>
      </p:sp>
      <p:sp>
        <p:nvSpPr>
          <p:cNvPr id="3" name="内容占位符 2"/>
          <p:cNvSpPr>
            <a:spLocks noGrp="1"/>
          </p:cNvSpPr>
          <p:nvPr>
            <p:ph idx="1"/>
          </p:nvPr>
        </p:nvSpPr>
        <p:spPr>
          <a:xfrm>
            <a:off x="1096433" y="1846263"/>
            <a:ext cx="10058400" cy="4481801"/>
          </a:xfrm>
        </p:spPr>
        <p:txBody>
          <a:bodyPr>
            <a:normAutofit/>
          </a:bodyPr>
          <a:lstStyle/>
          <a:p>
            <a:pPr lvl="1"/>
            <a:r>
              <a:rPr lang="zh-CN" dirty="0">
                <a:sym typeface="+mn-ea"/>
              </a:rPr>
              <a:t>从</a:t>
            </a:r>
            <a:r>
              <a:rPr lang="zh-CN" altLang="en-US" dirty="0">
                <a:sym typeface="+mn-ea"/>
              </a:rPr>
              <a:t>正式证书的扩展获得</a:t>
            </a:r>
            <a:r>
              <a:rPr lang="en-US" altLang="zh-CN" dirty="0">
                <a:sym typeface="+mn-ea"/>
              </a:rPr>
              <a:t>SCT</a:t>
            </a:r>
            <a:endParaRPr lang="en-US" altLang="zh-CN" dirty="0">
              <a:sym typeface="+mn-ea"/>
            </a:endParaRPr>
          </a:p>
          <a:p>
            <a:pPr lvl="2"/>
            <a:r>
              <a:rPr lang="en-US" altLang="zh-CN" dirty="0">
                <a:sym typeface="+mn-ea"/>
              </a:rPr>
              <a:t>CA</a:t>
            </a:r>
            <a:r>
              <a:rPr lang="zh-CN" altLang="en-US" dirty="0">
                <a:sym typeface="+mn-ea"/>
              </a:rPr>
              <a:t>可以在证书签发前就将预证书提交给公开日志服务器</a:t>
            </a:r>
            <a:endParaRPr lang="zh-CN" altLang="en-US" dirty="0"/>
          </a:p>
          <a:p>
            <a:pPr lvl="3"/>
            <a:r>
              <a:rPr lang="zh-CN" altLang="en-US" sz="1800" dirty="0">
                <a:sym typeface="+mn-ea"/>
              </a:rPr>
              <a:t>之后将对应的</a:t>
            </a:r>
            <a:r>
              <a:rPr lang="en-US" altLang="zh-CN" sz="1800" dirty="0">
                <a:sym typeface="+mn-ea"/>
              </a:rPr>
              <a:t>SCT</a:t>
            </a:r>
            <a:r>
              <a:rPr lang="zh-CN" altLang="en-US" sz="1800" dirty="0">
                <a:sym typeface="+mn-ea"/>
              </a:rPr>
              <a:t>作为证书扩展包含到正式的证书中</a:t>
            </a:r>
            <a:endParaRPr lang="zh-CN" altLang="en-US" sz="1800" dirty="0">
              <a:sym typeface="+mn-ea"/>
            </a:endParaRPr>
          </a:p>
          <a:p>
            <a:pPr lvl="2"/>
            <a:r>
              <a:rPr lang="en-US" altLang="zh-CN" dirty="0">
                <a:sym typeface="+mn-ea"/>
              </a:rPr>
              <a:t>TLS</a:t>
            </a:r>
            <a:r>
              <a:rPr lang="zh-CN" altLang="en-US" dirty="0">
                <a:sym typeface="+mn-ea"/>
              </a:rPr>
              <a:t>服务器仅需要将证书传递给证书用户</a:t>
            </a:r>
            <a:endParaRPr lang="zh-CN" altLang="en-US" dirty="0">
              <a:sym typeface="+mn-ea"/>
            </a:endParaRPr>
          </a:p>
          <a:p>
            <a:pPr lvl="3"/>
            <a:r>
              <a:rPr lang="zh-CN" altLang="en-US" dirty="0">
                <a:sym typeface="+mn-ea"/>
              </a:rPr>
              <a:t>不需要做任何改变</a:t>
            </a:r>
            <a:endParaRPr lang="zh-CN" altLang="en-US" dirty="0">
              <a:sym typeface="+mn-ea"/>
            </a:endParaRPr>
          </a:p>
          <a:p>
            <a:pPr lvl="2"/>
            <a:r>
              <a:rPr lang="zh-CN" altLang="en-US" dirty="0">
                <a:latin typeface="Times New Roman" panose="02020603050405020304" pitchFamily="18" charset="0"/>
                <a:cs typeface="Times New Roman" panose="02020603050405020304" pitchFamily="18" charset="0"/>
                <a:sym typeface="+mn-ea"/>
              </a:rPr>
              <a:t>目前主要采用这种方案</a:t>
            </a:r>
            <a:endParaRPr lang="en-US" altLang="zh-CN" dirty="0">
              <a:latin typeface="Times New Roman" panose="02020603050405020304" pitchFamily="18" charset="0"/>
              <a:cs typeface="Times New Roman" panose="02020603050405020304" pitchFamily="18" charset="0"/>
              <a:sym typeface="+mn-ea"/>
            </a:endParaRPr>
          </a:p>
          <a:p>
            <a:pPr lvl="2"/>
            <a:endParaRPr lang="en-US" altLang="zh-CN" dirty="0">
              <a:solidFill>
                <a:srgbClr val="000000"/>
              </a:solidFill>
              <a:latin typeface="Times New Roman" panose="02020603050405020304" pitchFamily="18" charset="0"/>
              <a:cs typeface="Times New Roman" panose="02020603050405020304" pitchFamily="18" charset="0"/>
            </a:endParaRPr>
          </a:p>
          <a:p>
            <a:pPr lvl="2"/>
            <a:r>
              <a:rPr lang="en-US" altLang="zh-CN" dirty="0">
                <a:solidFill>
                  <a:srgbClr val="000000"/>
                </a:solidFill>
                <a:latin typeface="Times New Roman" panose="02020603050405020304" pitchFamily="18" charset="0"/>
                <a:cs typeface="Times New Roman" panose="02020603050405020304" pitchFamily="18" charset="0"/>
              </a:rPr>
              <a:t>SCT OID —— RFC6962 Certificate Transparency</a:t>
            </a:r>
            <a:endParaRPr lang="en-US" altLang="zh-CN" dirty="0">
              <a:solidFill>
                <a:srgbClr val="000000"/>
              </a:solidFill>
              <a:latin typeface="Times New Roman" panose="02020603050405020304" pitchFamily="18" charset="0"/>
              <a:cs typeface="Times New Roman" panose="02020603050405020304" pitchFamily="18" charset="0"/>
            </a:endParaRPr>
          </a:p>
          <a:p>
            <a:pPr lvl="3"/>
            <a:r>
              <a:rPr lang="zh-CN" altLang="zh-CN" dirty="0">
                <a:solidFill>
                  <a:srgbClr val="000000"/>
                </a:solidFill>
                <a:latin typeface="Times New Roman" panose="02020603050405020304" pitchFamily="18" charset="0"/>
                <a:cs typeface="Times New Roman" panose="02020603050405020304" pitchFamily="18" charset="0"/>
              </a:rPr>
              <a:t>encoding the SignedCertificateTimestampList structure as an ASN.1 OCTET STRING and inserting the resulting data in the TBSCertificate as an X.509v3 certificate extension (</a:t>
            </a:r>
            <a:r>
              <a:rPr lang="zh-CN" altLang="zh-CN" dirty="0">
                <a:solidFill>
                  <a:srgbClr val="FF0000"/>
                </a:solidFill>
                <a:latin typeface="Times New Roman" panose="02020603050405020304" pitchFamily="18" charset="0"/>
                <a:cs typeface="Times New Roman" panose="02020603050405020304" pitchFamily="18" charset="0"/>
              </a:rPr>
              <a:t>OID 1.3.6.1.4.1.11129.2.4.2</a:t>
            </a:r>
            <a:r>
              <a:rPr lang="zh-CN" altLang="zh-CN" dirty="0">
                <a:solidFill>
                  <a:srgbClr val="000000"/>
                </a:solidFill>
                <a:latin typeface="Times New Roman" panose="02020603050405020304" pitchFamily="18" charset="0"/>
                <a:cs typeface="Times New Roman" panose="02020603050405020304" pitchFamily="18" charset="0"/>
              </a:rPr>
              <a:t>)</a:t>
            </a:r>
            <a:r>
              <a:rPr lang="zh-CN" altLang="zh-CN" dirty="0">
                <a:solidFill>
                  <a:schemeClr val="tx1"/>
                </a:solidFill>
                <a:latin typeface="Times New Roman" panose="02020603050405020304" pitchFamily="18" charset="0"/>
                <a:cs typeface="Times New Roman" panose="02020603050405020304" pitchFamily="18" charset="0"/>
              </a:rPr>
              <a:t> </a:t>
            </a:r>
            <a:endParaRPr lang="zh-CN" altLang="zh-CN" sz="4800" dirty="0">
              <a:solidFill>
                <a:schemeClr val="tx1"/>
              </a:solidFill>
              <a:latin typeface="Times New Roman" panose="02020603050405020304" pitchFamily="18" charset="0"/>
              <a:cs typeface="Times New Roman" panose="02020603050405020304" pitchFamily="18" charset="0"/>
            </a:endParaRPr>
          </a:p>
          <a:p>
            <a:pPr lvl="2"/>
            <a:endParaRPr lang="en-US" altLang="zh-CN" dirty="0">
              <a:sym typeface="+mn-ea"/>
            </a:endParaRPr>
          </a:p>
          <a:p>
            <a:pPr lvl="2"/>
            <a:endParaRPr lang="en-US" altLang="zh-CN" dirty="0">
              <a:sym typeface="+mn-ea"/>
            </a:endParaRPr>
          </a:p>
          <a:p>
            <a:pPr lvl="2"/>
            <a:endParaRPr lang="zh-CN" altLang="en-US" dirty="0">
              <a:sym typeface="+mn-ea"/>
            </a:endParaRPr>
          </a:p>
          <a:p>
            <a:pPr marL="567055" lvl="3" indent="0">
              <a:buNone/>
            </a:pPr>
            <a:endParaRPr lang="zh-CN" altLang="en-US" dirty="0"/>
          </a:p>
        </p:txBody>
      </p:sp>
      <p:sp>
        <p:nvSpPr>
          <p:cNvPr id="4" name="矩形 3"/>
          <p:cNvSpPr/>
          <p:nvPr/>
        </p:nvSpPr>
        <p:spPr>
          <a:xfrm>
            <a:off x="10006445" y="287338"/>
            <a:ext cx="1993150" cy="3640426"/>
          </a:xfrm>
          <a:prstGeom prst="rect">
            <a:avLst/>
          </a:prstGeom>
          <a:noFill/>
          <a:ln>
            <a:solidFill>
              <a:srgbClr val="FF0000"/>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证书扩展方式</a:t>
            </a:r>
            <a:endParaRPr lang="zh-CN" altLang="en-US" dirty="0"/>
          </a:p>
        </p:txBody>
      </p:sp>
      <p:pic>
        <p:nvPicPr>
          <p:cNvPr id="4" name="图片 3" descr="IXR3V[%J4(DE`]6B9MPV)K6"/>
          <p:cNvPicPr>
            <a:picLocks noChangeAspect="1"/>
          </p:cNvPicPr>
          <p:nvPr/>
        </p:nvPicPr>
        <p:blipFill>
          <a:blip r:embed="rId1"/>
          <a:stretch>
            <a:fillRect/>
          </a:stretch>
        </p:blipFill>
        <p:spPr>
          <a:xfrm>
            <a:off x="7267718" y="287338"/>
            <a:ext cx="4514215" cy="6257290"/>
          </a:xfrm>
          <a:prstGeom prst="rect">
            <a:avLst/>
          </a:prstGeom>
        </p:spPr>
      </p:pic>
      <p:graphicFrame>
        <p:nvGraphicFramePr>
          <p:cNvPr id="5" name="内容占位符 4"/>
          <p:cNvGraphicFramePr/>
          <p:nvPr>
            <p:ph idx="1"/>
          </p:nvPr>
        </p:nvGraphicFramePr>
        <p:xfrm>
          <a:off x="1453980" y="4413827"/>
          <a:ext cx="2177378" cy="1629497"/>
        </p:xfrm>
        <a:graphic>
          <a:graphicData uri="http://schemas.openxmlformats.org/presentationml/2006/ole">
            <mc:AlternateContent xmlns:mc="http://schemas.openxmlformats.org/markup-compatibility/2006">
              <mc:Choice xmlns:v="urn:schemas-microsoft-com:vml" Requires="v">
                <p:oleObj spid="_x0000_s1025" name="包装程序外壳对象" showAsIcon="1" r:id="rId2" imgW="704850" imgH="523875" progId="Package">
                  <p:embed/>
                </p:oleObj>
              </mc:Choice>
              <mc:Fallback>
                <p:oleObj name="包装程序外壳对象" showAsIcon="1" r:id="rId2" imgW="704850" imgH="523875" progId="Package">
                  <p:embed/>
                  <p:pic>
                    <p:nvPicPr>
                      <p:cNvPr id="0" name="图片 1024" descr="image11"/>
                      <p:cNvPicPr/>
                      <p:nvPr/>
                    </p:nvPicPr>
                    <p:blipFill>
                      <a:blip r:embed="rId3"/>
                      <a:stretch>
                        <a:fillRect/>
                      </a:stretch>
                    </p:blipFill>
                    <p:spPr>
                      <a:xfrm>
                        <a:off x="1453980" y="4413827"/>
                        <a:ext cx="2177378" cy="162949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ea typeface="宋体" pitchFamily="2" charset="-122"/>
                <a:sym typeface="+mn-ea"/>
              </a:rPr>
              <a:t>方案的提出</a:t>
            </a:r>
            <a:endParaRPr lang="zh-CN" altLang="en-US" dirty="0">
              <a:solidFill>
                <a:schemeClr val="tx1"/>
              </a:solidFill>
              <a:ea typeface="宋体" pitchFamily="2" charset="-122"/>
              <a:sym typeface="+mn-ea"/>
            </a:endParaRPr>
          </a:p>
        </p:txBody>
      </p:sp>
      <p:sp>
        <p:nvSpPr>
          <p:cNvPr id="3" name="内容占位符 2"/>
          <p:cNvSpPr>
            <a:spLocks noGrp="1"/>
          </p:cNvSpPr>
          <p:nvPr>
            <p:ph idx="1"/>
          </p:nvPr>
        </p:nvSpPr>
        <p:spPr>
          <a:xfrm>
            <a:off x="1096645" y="1846580"/>
            <a:ext cx="10058400" cy="4481195"/>
          </a:xfrm>
        </p:spPr>
        <p:txBody>
          <a:bodyPr>
            <a:normAutofit lnSpcReduction="10000"/>
          </a:bodyPr>
          <a:lstStyle/>
          <a:p>
            <a:r>
              <a:rPr lang="zh-CN" altLang="en-US" sz="2400" dirty="0"/>
              <a:t>回顾：数字证书了证书主体和证书中密钥的绑定关系</a:t>
            </a:r>
            <a:endParaRPr lang="zh-CN" altLang="en-US" sz="2400"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0"/>
            <a:r>
              <a:rPr lang="zh-CN" altLang="en-US" sz="2400" dirty="0"/>
              <a:t>若证书验证通过，绑定关系是可信的。这是因为</a:t>
            </a:r>
            <a:r>
              <a:rPr lang="en-US" altLang="zh-CN" sz="2400" dirty="0"/>
              <a:t>:</a:t>
            </a:r>
            <a:endParaRPr lang="en-US" altLang="zh-CN" sz="2400" dirty="0"/>
          </a:p>
          <a:p>
            <a:pPr lvl="1"/>
            <a:r>
              <a:rPr lang="zh-CN" altLang="en-US" sz="2000" dirty="0"/>
              <a:t>证书中的公钥确实为证书主体所持有（</a:t>
            </a:r>
            <a:r>
              <a:rPr lang="en-US" altLang="zh-CN" sz="2000" dirty="0"/>
              <a:t>CA</a:t>
            </a:r>
            <a:r>
              <a:rPr lang="zh-CN" altLang="en-US" sz="2000" dirty="0"/>
              <a:t>严格检查）</a:t>
            </a:r>
            <a:endParaRPr lang="zh-CN" altLang="en-US" sz="2000" dirty="0"/>
          </a:p>
          <a:p>
            <a:pPr lvl="1"/>
            <a:r>
              <a:rPr lang="zh-CN" altLang="en-US" sz="2000" dirty="0">
                <a:sym typeface="+mn-ea"/>
              </a:rPr>
              <a:t>证书一定是被</a:t>
            </a:r>
            <a:r>
              <a:rPr lang="en-US" altLang="zh-CN" sz="2000" dirty="0">
                <a:sym typeface="+mn-ea"/>
              </a:rPr>
              <a:t>CA</a:t>
            </a:r>
            <a:r>
              <a:rPr lang="zh-CN" altLang="en-US" sz="2000" dirty="0">
                <a:sym typeface="+mn-ea"/>
              </a:rPr>
              <a:t>签发的</a:t>
            </a:r>
            <a:r>
              <a:rPr lang="zh-CN" altLang="en-US" sz="2000" dirty="0"/>
              <a:t>（</a:t>
            </a:r>
            <a:r>
              <a:rPr lang="en-US" altLang="zh-CN" sz="2000" dirty="0">
                <a:sym typeface="+mn-ea"/>
              </a:rPr>
              <a:t>CA</a:t>
            </a:r>
            <a:r>
              <a:rPr lang="zh-CN" altLang="en-US" sz="2000" dirty="0">
                <a:sym typeface="+mn-ea"/>
              </a:rPr>
              <a:t>的私钥不泄露</a:t>
            </a:r>
            <a:r>
              <a:rPr lang="zh-CN" altLang="en-US" sz="2000" dirty="0"/>
              <a:t>）</a:t>
            </a:r>
            <a:r>
              <a:rPr lang="en-US" altLang="zh-CN" sz="2800" dirty="0">
                <a:sym typeface="+mn-ea"/>
              </a:rPr>
              <a:t>                     </a:t>
            </a:r>
            <a:endParaRPr lang="zh-CN" altLang="en-US" sz="2800" dirty="0"/>
          </a:p>
        </p:txBody>
      </p:sp>
      <p:pic>
        <p:nvPicPr>
          <p:cNvPr id="5" name="图片 4"/>
          <p:cNvPicPr>
            <a:picLocks noChangeAspect="1"/>
          </p:cNvPicPr>
          <p:nvPr/>
        </p:nvPicPr>
        <p:blipFill>
          <a:blip r:embed="rId1"/>
          <a:stretch>
            <a:fillRect/>
          </a:stretch>
        </p:blipFill>
        <p:spPr>
          <a:xfrm>
            <a:off x="4211320" y="2226945"/>
            <a:ext cx="3768725" cy="212915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6433" y="287338"/>
            <a:ext cx="10058400" cy="1067649"/>
          </a:xfrm>
        </p:spPr>
        <p:txBody>
          <a:bodyPr/>
          <a:lstStyle/>
          <a:p>
            <a:r>
              <a:rPr lang="zh-CN" altLang="en-US" dirty="0">
                <a:sym typeface="+mn-ea"/>
              </a:rPr>
              <a:t>增强的证书验证</a:t>
            </a:r>
            <a:endParaRPr lang="zh-CN" altLang="en-US" dirty="0"/>
          </a:p>
        </p:txBody>
      </p:sp>
      <p:sp>
        <p:nvSpPr>
          <p:cNvPr id="3" name="内容占位符 2"/>
          <p:cNvSpPr>
            <a:spLocks noGrp="1"/>
          </p:cNvSpPr>
          <p:nvPr>
            <p:ph idx="1"/>
          </p:nvPr>
        </p:nvSpPr>
        <p:spPr/>
        <p:txBody>
          <a:bodyPr>
            <a:normAutofit/>
          </a:bodyPr>
          <a:lstStyle/>
          <a:p>
            <a:pPr lvl="1"/>
            <a:endParaRPr lang="zh-CN" altLang="en-US" sz="1995"/>
          </a:p>
          <a:p>
            <a:pPr lvl="1"/>
            <a:endParaRPr lang="en-US" altLang="zh-CN"/>
          </a:p>
          <a:p>
            <a:pPr lvl="0"/>
            <a:endParaRPr lang="zh-CN" altLang="en-US"/>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35346" y="1354987"/>
            <a:ext cx="9240540" cy="5287113"/>
          </a:xfrm>
          <a:prstGeom prst="rect">
            <a:avLst/>
          </a:prstGeom>
        </p:spPr>
      </p:pic>
      <p:sp>
        <p:nvSpPr>
          <p:cNvPr id="8" name="矩形 7"/>
          <p:cNvSpPr/>
          <p:nvPr/>
        </p:nvSpPr>
        <p:spPr>
          <a:xfrm>
            <a:off x="3664856" y="3381829"/>
            <a:ext cx="3214915" cy="2031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122056" y="5290458"/>
            <a:ext cx="5907315" cy="13516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714040" y="1931023"/>
            <a:ext cx="3214915" cy="2031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SA5G%Z2[}9}ZK%M$ARIL}T"/>
          <p:cNvPicPr>
            <a:picLocks noChangeAspect="1"/>
          </p:cNvPicPr>
          <p:nvPr/>
        </p:nvPicPr>
        <p:blipFill>
          <a:blip r:embed="rId1"/>
          <a:stretch>
            <a:fillRect/>
          </a:stretch>
        </p:blipFill>
        <p:spPr>
          <a:xfrm>
            <a:off x="6893964" y="612255"/>
            <a:ext cx="5219065" cy="4933315"/>
          </a:xfrm>
          <a:prstGeom prst="rect">
            <a:avLst/>
          </a:prstGeom>
        </p:spPr>
      </p:pic>
      <p:sp>
        <p:nvSpPr>
          <p:cNvPr id="2" name="标题 1"/>
          <p:cNvSpPr>
            <a:spLocks noGrp="1"/>
          </p:cNvSpPr>
          <p:nvPr>
            <p:ph type="title"/>
          </p:nvPr>
        </p:nvSpPr>
        <p:spPr>
          <a:xfrm>
            <a:off x="268837" y="288837"/>
            <a:ext cx="10058400" cy="1449387"/>
          </a:xfrm>
        </p:spPr>
        <p:txBody>
          <a:bodyPr/>
          <a:lstStyle/>
          <a:p>
            <a:r>
              <a:rPr lang="zh-CN" altLang="en-US" sz="4400" dirty="0">
                <a:sym typeface="+mn-ea"/>
              </a:rPr>
              <a:t>增强的证书验证</a:t>
            </a:r>
            <a:r>
              <a:rPr lang="en-US" altLang="zh-CN" sz="4400" dirty="0">
                <a:sym typeface="+mn-ea"/>
              </a:rPr>
              <a:t>——TLS</a:t>
            </a:r>
            <a:r>
              <a:rPr lang="zh-CN" altLang="en-US" sz="4400" dirty="0">
                <a:sym typeface="+mn-ea"/>
              </a:rPr>
              <a:t>扩展</a:t>
            </a:r>
            <a:endParaRPr lang="zh-CN" altLang="en-US" sz="4400" dirty="0"/>
          </a:p>
        </p:txBody>
      </p:sp>
      <p:sp>
        <p:nvSpPr>
          <p:cNvPr id="3" name="内容占位符 2"/>
          <p:cNvSpPr>
            <a:spLocks noGrp="1"/>
          </p:cNvSpPr>
          <p:nvPr>
            <p:ph idx="1"/>
          </p:nvPr>
        </p:nvSpPr>
        <p:spPr>
          <a:xfrm>
            <a:off x="1002914" y="1846263"/>
            <a:ext cx="10058400" cy="4022725"/>
          </a:xfrm>
        </p:spPr>
        <p:txBody>
          <a:bodyPr>
            <a:normAutofit/>
          </a:bodyPr>
          <a:lstStyle/>
          <a:p>
            <a:pPr marL="0" lvl="2"/>
            <a:r>
              <a:rPr lang="en-US" altLang="zh-CN" sz="2400" dirty="0" err="1">
                <a:sym typeface="+mn-ea"/>
              </a:rPr>
              <a:t>连接建立时</a:t>
            </a:r>
            <a:r>
              <a:rPr lang="zh-CN" altLang="en-US" sz="2400" dirty="0">
                <a:sym typeface="+mn-ea"/>
              </a:rPr>
              <a:t>从</a:t>
            </a:r>
            <a:r>
              <a:rPr lang="en-US" altLang="zh-CN" sz="2400" b="1" dirty="0" err="1">
                <a:sym typeface="+mn-ea"/>
              </a:rPr>
              <a:t>TLS扩展项</a:t>
            </a:r>
            <a:r>
              <a:rPr lang="zh-CN" altLang="en-US" sz="2400" b="1" dirty="0">
                <a:sym typeface="+mn-ea"/>
              </a:rPr>
              <a:t>获得</a:t>
            </a:r>
            <a:r>
              <a:rPr lang="en-US" altLang="zh-CN" sz="2400" b="1" dirty="0">
                <a:sym typeface="+mn-ea"/>
              </a:rPr>
              <a:t>SCT</a:t>
            </a:r>
            <a:endParaRPr lang="en-US" altLang="zh-CN" sz="2400" b="1" dirty="0">
              <a:sym typeface="+mn-ea"/>
            </a:endParaRPr>
          </a:p>
          <a:p>
            <a:pPr marL="457200" lvl="3"/>
            <a:r>
              <a:rPr lang="en-US" altLang="zh-CN" dirty="0">
                <a:sym typeface="+mn-ea"/>
              </a:rPr>
              <a:t>TLS</a:t>
            </a:r>
            <a:r>
              <a:rPr lang="zh-CN" altLang="en-US" dirty="0">
                <a:sym typeface="+mn-ea"/>
              </a:rPr>
              <a:t>服务器向公开日志服务器提交证书</a:t>
            </a:r>
            <a:endParaRPr lang="zh-CN" altLang="en-US" dirty="0">
              <a:sym typeface="+mn-ea"/>
            </a:endParaRPr>
          </a:p>
          <a:p>
            <a:pPr marL="914400" lvl="4"/>
            <a:r>
              <a:rPr lang="zh-CN" altLang="en-US" sz="1800" dirty="0">
                <a:sym typeface="+mn-ea"/>
              </a:rPr>
              <a:t>并获得</a:t>
            </a:r>
            <a:r>
              <a:rPr lang="en-US" altLang="zh-CN" sz="1800" dirty="0">
                <a:sym typeface="+mn-ea"/>
              </a:rPr>
              <a:t>SCT</a:t>
            </a:r>
            <a:endParaRPr lang="en-US" altLang="zh-CN" sz="1800" dirty="0">
              <a:sym typeface="+mn-ea"/>
            </a:endParaRPr>
          </a:p>
          <a:p>
            <a:pPr marL="457200" lvl="3"/>
            <a:r>
              <a:rPr lang="zh-CN" altLang="en-US" dirty="0">
                <a:sym typeface="+mn-ea"/>
              </a:rPr>
              <a:t>在</a:t>
            </a:r>
            <a:r>
              <a:rPr lang="en-US" altLang="zh-CN" dirty="0">
                <a:sym typeface="+mn-ea"/>
              </a:rPr>
              <a:t>TLS</a:t>
            </a:r>
            <a:r>
              <a:rPr lang="zh-CN" altLang="en-US" dirty="0">
                <a:sym typeface="+mn-ea"/>
              </a:rPr>
              <a:t>链接建立时，</a:t>
            </a:r>
            <a:r>
              <a:rPr lang="en-US" altLang="zh-CN" dirty="0">
                <a:sym typeface="+mn-ea"/>
              </a:rPr>
              <a:t>TLS</a:t>
            </a:r>
            <a:r>
              <a:rPr lang="zh-CN" altLang="en-US" dirty="0">
                <a:sym typeface="+mn-ea"/>
              </a:rPr>
              <a:t>服务器将</a:t>
            </a:r>
            <a:r>
              <a:rPr lang="en-US" altLang="zh-CN" dirty="0">
                <a:sym typeface="+mn-ea"/>
              </a:rPr>
              <a:t>SCT</a:t>
            </a:r>
            <a:r>
              <a:rPr lang="zh-CN" altLang="en-US" dirty="0">
                <a:sym typeface="+mn-ea"/>
              </a:rPr>
              <a:t>发送给浏览器</a:t>
            </a:r>
            <a:endParaRPr lang="zh-CN" altLang="en-US" dirty="0">
              <a:sym typeface="+mn-ea"/>
            </a:endParaRPr>
          </a:p>
          <a:p>
            <a:pPr marL="914400" lvl="4"/>
            <a:r>
              <a:rPr lang="zh-CN" altLang="en-US" sz="1800" dirty="0">
                <a:sym typeface="+mn-ea"/>
              </a:rPr>
              <a:t>通过</a:t>
            </a:r>
            <a:r>
              <a:rPr lang="en-US" altLang="zh-CN" sz="1800" dirty="0">
                <a:sym typeface="+mn-ea"/>
              </a:rPr>
              <a:t>TLS</a:t>
            </a:r>
            <a:r>
              <a:rPr lang="zh-CN" altLang="en-US" sz="1800" dirty="0">
                <a:sym typeface="+mn-ea"/>
              </a:rPr>
              <a:t>扩展</a:t>
            </a:r>
            <a:endParaRPr lang="zh-CN" altLang="en-US" sz="1800" dirty="0">
              <a:sym typeface="+mn-ea"/>
            </a:endParaRPr>
          </a:p>
          <a:p>
            <a:pPr marL="457200" lvl="3"/>
            <a:r>
              <a:rPr lang="zh-CN" altLang="en-US" dirty="0">
                <a:sym typeface="+mn-ea"/>
              </a:rPr>
              <a:t>此时</a:t>
            </a:r>
            <a:r>
              <a:rPr lang="en-US" altLang="zh-CN" dirty="0">
                <a:sym typeface="+mn-ea"/>
              </a:rPr>
              <a:t>CA</a:t>
            </a:r>
            <a:r>
              <a:rPr lang="zh-CN" altLang="en-US" dirty="0">
                <a:sym typeface="+mn-ea"/>
              </a:rPr>
              <a:t>不需要做任何改变</a:t>
            </a:r>
            <a:endParaRPr lang="zh-CN" altLang="en-US" dirty="0">
              <a:sym typeface="+mn-ea"/>
            </a:endParaRPr>
          </a:p>
          <a:p>
            <a:pPr marL="0" lvl="2"/>
            <a:endParaRPr lang="en-US" altLang="zh-CN" dirty="0">
              <a:sym typeface="+mn-ea"/>
            </a:endParaRPr>
          </a:p>
          <a:p>
            <a:pPr marL="567055" lvl="3" indent="0">
              <a:buNone/>
            </a:pPr>
            <a:endParaRPr lang="zh-CN" altLang="en-US" dirty="0"/>
          </a:p>
        </p:txBody>
      </p:sp>
      <p:sp>
        <p:nvSpPr>
          <p:cNvPr id="5" name="矩形 4"/>
          <p:cNvSpPr/>
          <p:nvPr/>
        </p:nvSpPr>
        <p:spPr>
          <a:xfrm>
            <a:off x="6968113" y="695382"/>
            <a:ext cx="2535383" cy="3640426"/>
          </a:xfrm>
          <a:prstGeom prst="rect">
            <a:avLst/>
          </a:prstGeom>
          <a:noFill/>
          <a:ln>
            <a:solidFill>
              <a:srgbClr val="FF0000"/>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增强的证书验证</a:t>
            </a:r>
            <a:r>
              <a:rPr lang="en-US" altLang="zh-CN" dirty="0">
                <a:sym typeface="+mn-ea"/>
              </a:rPr>
              <a:t>——TLS</a:t>
            </a:r>
            <a:r>
              <a:rPr lang="zh-CN" altLang="en-US" dirty="0">
                <a:sym typeface="+mn-ea"/>
              </a:rPr>
              <a:t>扩展</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50286" y="2107510"/>
            <a:ext cx="7001368" cy="3886880"/>
          </a:xfrm>
          <a:prstGeom prst="rect">
            <a:avLst/>
          </a:prstGeom>
        </p:spPr>
      </p:pic>
      <p:sp>
        <p:nvSpPr>
          <p:cNvPr id="5" name="矩形 4"/>
          <p:cNvSpPr/>
          <p:nvPr/>
        </p:nvSpPr>
        <p:spPr>
          <a:xfrm>
            <a:off x="8850970" y="2272605"/>
            <a:ext cx="2613757" cy="2093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920640" y="4963876"/>
            <a:ext cx="3324957" cy="4934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194985" y="2107510"/>
            <a:ext cx="5155301" cy="4022725"/>
          </a:xfrm>
        </p:spPr>
        <p:txBody>
          <a:bodyPr>
            <a:normAutofit/>
          </a:bodyPr>
          <a:lstStyle/>
          <a:p>
            <a:r>
              <a:rPr lang="en-US" altLang="zh-CN" dirty="0" smtClean="0"/>
              <a:t>TLS</a:t>
            </a:r>
            <a:r>
              <a:rPr lang="zh-CN" altLang="en-US" dirty="0" smtClean="0"/>
              <a:t>客户端需支持</a:t>
            </a:r>
            <a:r>
              <a:rPr lang="en-US" altLang="zh-CN" dirty="0" smtClean="0"/>
              <a:t>TLS</a:t>
            </a:r>
            <a:r>
              <a:rPr lang="zh-CN" altLang="en-US" dirty="0" smtClean="0"/>
              <a:t>中的</a:t>
            </a:r>
            <a:r>
              <a:rPr lang="en-US" altLang="zh-CN" dirty="0" smtClean="0"/>
              <a:t>SCT</a:t>
            </a:r>
            <a:r>
              <a:rPr lang="zh-CN" altLang="en-US" dirty="0" smtClean="0"/>
              <a:t>扩展</a:t>
            </a:r>
            <a:endParaRPr lang="en-US" altLang="zh-CN" dirty="0" smtClean="0"/>
          </a:p>
          <a:p>
            <a:pPr lvl="1"/>
            <a:r>
              <a:rPr lang="zh-CN" altLang="en-US" dirty="0" smtClean="0"/>
              <a:t>在</a:t>
            </a:r>
            <a:r>
              <a:rPr lang="en-US" altLang="zh-CN" dirty="0" smtClean="0"/>
              <a:t>Client Hello</a:t>
            </a:r>
            <a:r>
              <a:rPr lang="zh-CN" altLang="en-US" dirty="0" smtClean="0"/>
              <a:t>中发送内容为空的指定扩展</a:t>
            </a:r>
            <a:endParaRPr lang="en-US" altLang="zh-CN" dirty="0" smtClean="0"/>
          </a:p>
          <a:p>
            <a:pPr lvl="2"/>
            <a:r>
              <a:rPr lang="en-US" altLang="zh-CN" dirty="0" smtClean="0"/>
              <a:t>Extension: signed certificate timestamp</a:t>
            </a:r>
            <a:endParaRPr lang="en-US" altLang="zh-CN" dirty="0" smtClean="0"/>
          </a:p>
          <a:p>
            <a:pPr lvl="2"/>
            <a:r>
              <a:rPr lang="en-US" altLang="zh-CN" dirty="0" smtClean="0"/>
              <a:t>Extension </a:t>
            </a:r>
            <a:r>
              <a:rPr lang="zh-CN" altLang="en-US" dirty="0" smtClean="0"/>
              <a:t>数据为空</a:t>
            </a:r>
            <a:endParaRPr lang="en-US" altLang="zh-CN" dirty="0" smtClean="0"/>
          </a:p>
          <a:p>
            <a:r>
              <a:rPr lang="en-US" altLang="zh-CN" dirty="0" smtClean="0"/>
              <a:t>TLS Server</a:t>
            </a:r>
            <a:r>
              <a:rPr lang="zh-CN" altLang="en-US" dirty="0" smtClean="0"/>
              <a:t>仅对支持</a:t>
            </a:r>
            <a:r>
              <a:rPr lang="en-US" altLang="zh-CN" dirty="0" smtClean="0"/>
              <a:t>SCT</a:t>
            </a:r>
            <a:r>
              <a:rPr lang="zh-CN" altLang="en-US" dirty="0" smtClean="0"/>
              <a:t>扩展的客户端返回</a:t>
            </a:r>
            <a:r>
              <a:rPr lang="en-US" altLang="zh-CN" dirty="0" smtClean="0"/>
              <a:t>SCT</a:t>
            </a:r>
            <a:r>
              <a:rPr lang="zh-CN" altLang="en-US" dirty="0" smtClean="0"/>
              <a:t>数据</a:t>
            </a:r>
            <a:endParaRPr lang="en-US" altLang="zh-CN" dirty="0" smtClean="0"/>
          </a:p>
          <a:p>
            <a:pPr lvl="1"/>
            <a:r>
              <a:rPr lang="en-US" altLang="zh-CN" dirty="0"/>
              <a:t> </a:t>
            </a:r>
            <a:r>
              <a:rPr lang="en-US" altLang="zh-CN" dirty="0" smtClean="0"/>
              <a:t>Server Hello</a:t>
            </a:r>
            <a:r>
              <a:rPr lang="zh-CN" altLang="en-US" dirty="0" smtClean="0"/>
              <a:t>协议中增加</a:t>
            </a:r>
            <a:r>
              <a:rPr lang="en-US" altLang="zh-CN" dirty="0" smtClean="0"/>
              <a:t>SCT</a:t>
            </a:r>
            <a:r>
              <a:rPr lang="zh-CN" altLang="en-US" dirty="0" smtClean="0"/>
              <a:t>扩展信息</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增强的证书验证</a:t>
            </a:r>
            <a:endParaRPr lang="zh-CN" altLang="en-US"/>
          </a:p>
        </p:txBody>
      </p:sp>
      <p:sp>
        <p:nvSpPr>
          <p:cNvPr id="3" name="内容占位符 2"/>
          <p:cNvSpPr>
            <a:spLocks noGrp="1"/>
          </p:cNvSpPr>
          <p:nvPr>
            <p:ph idx="1"/>
          </p:nvPr>
        </p:nvSpPr>
        <p:spPr/>
        <p:txBody>
          <a:bodyPr>
            <a:normAutofit/>
          </a:bodyPr>
          <a:lstStyle/>
          <a:p>
            <a:pPr lvl="1"/>
            <a:endParaRPr lang="zh-CN" altLang="en-US" sz="1995"/>
          </a:p>
          <a:p>
            <a:pPr lvl="1"/>
            <a:endParaRPr lang="en-US" altLang="zh-CN"/>
          </a:p>
          <a:p>
            <a:pPr lvl="0"/>
            <a:endParaRPr lang="zh-CN" altLang="en-US"/>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6" name="图片 5"/>
          <p:cNvPicPr>
            <a:picLocks noChangeAspect="1"/>
          </p:cNvPicPr>
          <p:nvPr/>
        </p:nvPicPr>
        <p:blipFill>
          <a:blip r:embed="rId1"/>
          <a:stretch>
            <a:fillRect/>
          </a:stretch>
        </p:blipFill>
        <p:spPr>
          <a:xfrm>
            <a:off x="3041741" y="287338"/>
            <a:ext cx="8763000" cy="6504940"/>
          </a:xfrm>
          <a:prstGeom prst="rect">
            <a:avLst/>
          </a:prstGeom>
        </p:spPr>
      </p:pic>
      <p:sp>
        <p:nvSpPr>
          <p:cNvPr id="7" name="矩形 6"/>
          <p:cNvSpPr/>
          <p:nvPr/>
        </p:nvSpPr>
        <p:spPr>
          <a:xfrm>
            <a:off x="6528685" y="1438924"/>
            <a:ext cx="2613757" cy="2093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2"/>
            <a:r>
              <a:rPr lang="zh-CN" sz="2400" dirty="0">
                <a:sym typeface="+mn-ea"/>
              </a:rPr>
              <a:t>从</a:t>
            </a:r>
            <a:r>
              <a:rPr lang="en-US" altLang="zh-CN" sz="2400" dirty="0">
                <a:sym typeface="+mn-ea"/>
              </a:rPr>
              <a:t>OCSP stapling</a:t>
            </a:r>
            <a:r>
              <a:rPr lang="zh-CN" altLang="en-US" sz="2400" dirty="0">
                <a:sym typeface="+mn-ea"/>
              </a:rPr>
              <a:t>的扩展项获得</a:t>
            </a:r>
            <a:r>
              <a:rPr lang="en-US" altLang="zh-CN" sz="2400" dirty="0">
                <a:sym typeface="+mn-ea"/>
              </a:rPr>
              <a:t>SCT</a:t>
            </a:r>
            <a:endParaRPr lang="en-US" altLang="zh-CN" sz="2400" dirty="0">
              <a:sym typeface="+mn-ea"/>
            </a:endParaRPr>
          </a:p>
          <a:p>
            <a:pPr marL="457200" lvl="3"/>
            <a:r>
              <a:rPr lang="en-US" altLang="zh-CN" dirty="0">
                <a:sym typeface="+mn-ea"/>
              </a:rPr>
              <a:t>CA</a:t>
            </a:r>
            <a:r>
              <a:rPr lang="zh-CN" altLang="en-US" dirty="0">
                <a:sym typeface="+mn-ea"/>
              </a:rPr>
              <a:t>签发证书并提交给公开日志服务器</a:t>
            </a:r>
            <a:endParaRPr lang="zh-CN" altLang="en-US" dirty="0">
              <a:sym typeface="+mn-ea"/>
            </a:endParaRPr>
          </a:p>
          <a:p>
            <a:pPr marL="914400" lvl="4"/>
            <a:r>
              <a:rPr lang="zh-CN" altLang="en-US" sz="1800" dirty="0">
                <a:sym typeface="+mn-ea"/>
              </a:rPr>
              <a:t>并获得</a:t>
            </a:r>
            <a:r>
              <a:rPr lang="en-US" altLang="zh-CN" sz="1800" dirty="0">
                <a:sym typeface="+mn-ea"/>
              </a:rPr>
              <a:t>SCT</a:t>
            </a:r>
            <a:endParaRPr lang="en-US" altLang="zh-CN" sz="1800" dirty="0">
              <a:sym typeface="+mn-ea"/>
            </a:endParaRPr>
          </a:p>
          <a:p>
            <a:pPr marL="457200" lvl="3"/>
            <a:r>
              <a:rPr lang="en-US" altLang="zh-CN" dirty="0">
                <a:sym typeface="+mn-ea"/>
              </a:rPr>
              <a:t>TLS</a:t>
            </a:r>
            <a:r>
              <a:rPr lang="zh-CN" altLang="en-US" dirty="0">
                <a:sym typeface="+mn-ea"/>
              </a:rPr>
              <a:t>链接协商时，</a:t>
            </a:r>
            <a:r>
              <a:rPr lang="en-US" altLang="zh-CN" dirty="0">
                <a:sym typeface="+mn-ea"/>
              </a:rPr>
              <a:t>TLS</a:t>
            </a:r>
            <a:r>
              <a:rPr lang="zh-CN" altLang="en-US" dirty="0">
                <a:sym typeface="+mn-ea"/>
              </a:rPr>
              <a:t>服务器查询</a:t>
            </a:r>
            <a:r>
              <a:rPr lang="en-US" altLang="zh-CN" dirty="0">
                <a:sym typeface="+mn-ea"/>
              </a:rPr>
              <a:t>CA</a:t>
            </a:r>
            <a:r>
              <a:rPr lang="zh-CN" altLang="en-US" dirty="0">
                <a:sym typeface="+mn-ea"/>
              </a:rPr>
              <a:t>，获得</a:t>
            </a:r>
            <a:r>
              <a:rPr lang="en-US" altLang="zh-CN" dirty="0">
                <a:sym typeface="+mn-ea"/>
              </a:rPr>
              <a:t>SCT</a:t>
            </a:r>
            <a:endParaRPr lang="en-US" altLang="zh-CN" dirty="0">
              <a:sym typeface="+mn-ea"/>
            </a:endParaRPr>
          </a:p>
          <a:p>
            <a:pPr marL="914400" lvl="4"/>
            <a:r>
              <a:rPr lang="zh-CN" altLang="en-US" sz="1800" dirty="0">
                <a:sym typeface="+mn-ea"/>
              </a:rPr>
              <a:t>并包含在</a:t>
            </a:r>
            <a:r>
              <a:rPr lang="en-US" altLang="zh-CN" sz="1800" dirty="0">
                <a:sym typeface="+mn-ea"/>
              </a:rPr>
              <a:t>TLS</a:t>
            </a:r>
            <a:r>
              <a:rPr lang="zh-CN" altLang="en-US" sz="1800" dirty="0">
                <a:sym typeface="+mn-ea"/>
              </a:rPr>
              <a:t>的</a:t>
            </a:r>
            <a:r>
              <a:rPr lang="en-US" altLang="zh-CN" sz="1800" dirty="0">
                <a:sym typeface="+mn-ea"/>
              </a:rPr>
              <a:t>OCSP stapling</a:t>
            </a:r>
            <a:r>
              <a:rPr lang="zh-CN" altLang="en-US" sz="1800" dirty="0">
                <a:sym typeface="+mn-ea"/>
              </a:rPr>
              <a:t>扩展中</a:t>
            </a:r>
            <a:endParaRPr lang="zh-CN" altLang="en-US" sz="1800" dirty="0">
              <a:sym typeface="+mn-ea"/>
            </a:endParaRPr>
          </a:p>
          <a:p>
            <a:pPr marL="457200" lvl="3"/>
            <a:r>
              <a:rPr lang="zh-CN" altLang="en-US" dirty="0">
                <a:sym typeface="+mn-ea"/>
              </a:rPr>
              <a:t>此时，</a:t>
            </a:r>
            <a:r>
              <a:rPr lang="en-US" altLang="zh-CN" dirty="0">
                <a:sym typeface="+mn-ea"/>
              </a:rPr>
              <a:t>CA</a:t>
            </a:r>
            <a:r>
              <a:rPr lang="zh-CN" altLang="en-US" dirty="0">
                <a:sym typeface="+mn-ea"/>
              </a:rPr>
              <a:t>可以无延迟的签发证书</a:t>
            </a:r>
            <a:endParaRPr lang="zh-CN" altLang="en-US" dirty="0">
              <a:sym typeface="+mn-ea"/>
            </a:endParaRPr>
          </a:p>
          <a:p>
            <a:pPr marL="914400" lvl="4"/>
            <a:r>
              <a:rPr lang="zh-CN" altLang="en-US" sz="1800" dirty="0">
                <a:sym typeface="+mn-ea"/>
              </a:rPr>
              <a:t>不需要先签发和提交预证书</a:t>
            </a:r>
            <a:endParaRPr lang="zh-CN" altLang="en-US" sz="1800" dirty="0">
              <a:sym typeface="+mn-ea"/>
            </a:endParaRPr>
          </a:p>
          <a:p>
            <a:pPr marL="914400" lvl="4"/>
            <a:r>
              <a:rPr lang="en-US" altLang="zh-CN" sz="1800" dirty="0">
                <a:sym typeface="+mn-ea"/>
              </a:rPr>
              <a:t>SCT</a:t>
            </a:r>
            <a:r>
              <a:rPr lang="zh-CN" altLang="en-US" sz="1800" dirty="0">
                <a:sym typeface="+mn-ea"/>
              </a:rPr>
              <a:t>的获得是异步的</a:t>
            </a:r>
            <a:endParaRPr lang="zh-CN" altLang="en-US" sz="1800" dirty="0">
              <a:sym typeface="+mn-ea"/>
            </a:endParaRPr>
          </a:p>
          <a:p>
            <a:pPr marL="457200" lvl="3"/>
            <a:r>
              <a:rPr lang="zh-CN" altLang="en-US" dirty="0">
                <a:sym typeface="+mn-ea"/>
              </a:rPr>
              <a:t>但是要求</a:t>
            </a:r>
            <a:r>
              <a:rPr lang="en-US" altLang="zh-CN" dirty="0">
                <a:sym typeface="+mn-ea"/>
              </a:rPr>
              <a:t>TLS</a:t>
            </a:r>
            <a:r>
              <a:rPr lang="zh-CN" altLang="en-US" dirty="0">
                <a:sym typeface="+mn-ea"/>
              </a:rPr>
              <a:t>服务器支持</a:t>
            </a:r>
            <a:r>
              <a:rPr lang="en-US" altLang="zh-CN" dirty="0">
                <a:sym typeface="+mn-ea"/>
              </a:rPr>
              <a:t>OCSP stapling</a:t>
            </a:r>
            <a:endParaRPr lang="en-US" altLang="zh-CN" dirty="0">
              <a:sym typeface="+mn-ea"/>
            </a:endParaRPr>
          </a:p>
          <a:p>
            <a:pPr marL="567055" lvl="3" indent="0">
              <a:buNone/>
            </a:pPr>
            <a:endParaRPr lang="zh-CN" altLang="en-US" dirty="0"/>
          </a:p>
        </p:txBody>
      </p:sp>
      <p:pic>
        <p:nvPicPr>
          <p:cNvPr id="4" name="图片 3" descr="2SA5G%Z2[}9}ZK%M$ARIL}T"/>
          <p:cNvPicPr>
            <a:picLocks noChangeAspect="1"/>
          </p:cNvPicPr>
          <p:nvPr/>
        </p:nvPicPr>
        <p:blipFill>
          <a:blip r:embed="rId1"/>
          <a:stretch>
            <a:fillRect/>
          </a:stretch>
        </p:blipFill>
        <p:spPr>
          <a:xfrm>
            <a:off x="6972935" y="1815090"/>
            <a:ext cx="5219065" cy="4933315"/>
          </a:xfrm>
          <a:prstGeom prst="rect">
            <a:avLst/>
          </a:prstGeom>
        </p:spPr>
      </p:pic>
      <p:sp>
        <p:nvSpPr>
          <p:cNvPr id="5" name="矩形 4"/>
          <p:cNvSpPr/>
          <p:nvPr/>
        </p:nvSpPr>
        <p:spPr>
          <a:xfrm>
            <a:off x="9582467" y="1815090"/>
            <a:ext cx="2385723" cy="3640426"/>
          </a:xfrm>
          <a:prstGeom prst="rect">
            <a:avLst/>
          </a:prstGeom>
          <a:noFill/>
          <a:ln>
            <a:solidFill>
              <a:srgbClr val="FF0000"/>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86833" y="336675"/>
            <a:ext cx="10058400" cy="1449387"/>
          </a:xfrm>
        </p:spPr>
        <p:txBody>
          <a:bodyPr/>
          <a:lstStyle/>
          <a:p>
            <a:r>
              <a:rPr lang="zh-CN" altLang="en-US" sz="4400" dirty="0">
                <a:sym typeface="+mn-ea"/>
              </a:rPr>
              <a:t>增强的证书</a:t>
            </a:r>
            <a:r>
              <a:rPr lang="zh-CN" altLang="en-US" sz="4400" dirty="0" smtClean="0">
                <a:sym typeface="+mn-ea"/>
              </a:rPr>
              <a:t>验证</a:t>
            </a:r>
            <a:r>
              <a:rPr lang="en-US" altLang="zh-CN" sz="4400" dirty="0" smtClean="0">
                <a:sym typeface="+mn-ea"/>
              </a:rPr>
              <a:t>—OCSP Stapling</a:t>
            </a:r>
            <a:r>
              <a:rPr lang="zh-CN" altLang="en-US" sz="4400" dirty="0" smtClean="0">
                <a:sym typeface="+mn-ea"/>
              </a:rPr>
              <a:t>方式</a:t>
            </a:r>
            <a:endParaRPr lang="zh-CN" altLang="en-US" sz="4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OCSP Stapling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Certificate Status Request extension in TLS</a:t>
            </a:r>
            <a:endParaRPr lang="en-US" altLang="zh-CN" dirty="0"/>
          </a:p>
          <a:p>
            <a:pPr lvl="1"/>
            <a:r>
              <a:rPr lang="en-US" altLang="zh-CN" dirty="0"/>
              <a:t>RFC 6066 TLS Extension Definitions </a:t>
            </a:r>
            <a:endParaRPr lang="en-US" altLang="zh-CN" dirty="0"/>
          </a:p>
          <a:p>
            <a:pPr lvl="1"/>
            <a:r>
              <a:rPr lang="zh-CN" altLang="en-US" dirty="0"/>
              <a:t>客户端可以向</a:t>
            </a:r>
            <a:r>
              <a:rPr lang="en-US" altLang="zh-CN" dirty="0"/>
              <a:t>TLS</a:t>
            </a:r>
            <a:r>
              <a:rPr lang="zh-CN" altLang="en-US" dirty="0"/>
              <a:t>服务器发送获取证书</a:t>
            </a:r>
            <a:r>
              <a:rPr lang="en-US" altLang="zh-CN" dirty="0"/>
              <a:t>OCSP</a:t>
            </a:r>
            <a:r>
              <a:rPr lang="zh-CN" altLang="en-US" dirty="0"/>
              <a:t>状态的请求</a:t>
            </a:r>
            <a:endParaRPr lang="en-US" altLang="zh-CN" dirty="0"/>
          </a:p>
          <a:p>
            <a:pPr lvl="2"/>
            <a:r>
              <a:rPr lang="zh-CN" altLang="en-US" dirty="0"/>
              <a:t>减少客户端自行下载</a:t>
            </a:r>
            <a:r>
              <a:rPr lang="en-US" altLang="zh-CN" dirty="0"/>
              <a:t>CRL</a:t>
            </a:r>
            <a:r>
              <a:rPr lang="zh-CN" altLang="en-US" dirty="0"/>
              <a:t>或与</a:t>
            </a:r>
            <a:r>
              <a:rPr lang="en-US" altLang="zh-CN" dirty="0"/>
              <a:t>OCSP</a:t>
            </a:r>
            <a:r>
              <a:rPr lang="zh-CN" altLang="en-US" dirty="0"/>
              <a:t>服务器建立通信的开销</a:t>
            </a:r>
            <a:endParaRPr lang="en-US" altLang="zh-CN" dirty="0"/>
          </a:p>
          <a:p>
            <a:pPr lvl="2"/>
            <a:r>
              <a:rPr lang="zh-CN" altLang="en-US" dirty="0"/>
              <a:t>客户端在</a:t>
            </a:r>
            <a:r>
              <a:rPr lang="en-US" altLang="zh-CN" dirty="0"/>
              <a:t>Client Hello</a:t>
            </a:r>
            <a:r>
              <a:rPr lang="zh-CN" altLang="en-US" dirty="0"/>
              <a:t>消息中增加扩展</a:t>
            </a:r>
            <a:endParaRPr lang="en-US" altLang="zh-CN" dirty="0"/>
          </a:p>
          <a:p>
            <a:pPr lvl="3"/>
            <a:r>
              <a:rPr lang="zh-CN" altLang="en-US" dirty="0"/>
              <a:t>扩展类型为“</a:t>
            </a:r>
            <a:r>
              <a:rPr lang="en-US" altLang="zh-CN" dirty="0" err="1"/>
              <a:t>status_request</a:t>
            </a:r>
            <a:r>
              <a:rPr lang="zh-CN" altLang="en-US" dirty="0"/>
              <a:t>”</a:t>
            </a:r>
            <a:endParaRPr lang="en-US" altLang="zh-CN" dirty="0"/>
          </a:p>
          <a:p>
            <a:pPr lvl="3"/>
            <a:r>
              <a:rPr lang="zh-CN" altLang="en-US" dirty="0"/>
              <a:t>扩展内容应包含</a:t>
            </a:r>
            <a:r>
              <a:rPr lang="en-US" altLang="zh-CN" dirty="0"/>
              <a:t>"</a:t>
            </a:r>
            <a:r>
              <a:rPr lang="en-US" altLang="zh-CN" dirty="0" err="1"/>
              <a:t>CertificateStatusRequest</a:t>
            </a:r>
            <a:endParaRPr lang="en-US" altLang="zh-CN" dirty="0"/>
          </a:p>
          <a:p>
            <a:pPr lvl="3"/>
            <a:endParaRPr lang="en-US" altLang="zh-CN" dirty="0"/>
          </a:p>
          <a:p>
            <a:pPr lvl="2"/>
            <a:r>
              <a:rPr lang="en-US" altLang="zh-CN" dirty="0" err="1"/>
              <a:t>ResponderIDs</a:t>
            </a:r>
            <a:r>
              <a:rPr lang="zh-CN" altLang="en-US" dirty="0"/>
              <a:t>是指</a:t>
            </a:r>
            <a:r>
              <a:rPr lang="en-US" altLang="zh-CN" dirty="0"/>
              <a:t>Client</a:t>
            </a:r>
            <a:r>
              <a:rPr lang="zh-CN" altLang="en-US" dirty="0"/>
              <a:t>信任的</a:t>
            </a:r>
            <a:r>
              <a:rPr lang="en-US" altLang="zh-CN" dirty="0"/>
              <a:t>OCSP</a:t>
            </a:r>
            <a:r>
              <a:rPr lang="zh-CN" altLang="en-US" dirty="0"/>
              <a:t>响应者</a:t>
            </a:r>
            <a:endParaRPr lang="en-US" altLang="zh-CN" dirty="0"/>
          </a:p>
          <a:p>
            <a:pPr lvl="3"/>
            <a:r>
              <a:rPr lang="en-US" altLang="zh-CN" dirty="0" err="1"/>
              <a:t>responder_id_list</a:t>
            </a:r>
            <a:r>
              <a:rPr lang="zh-CN" altLang="en-US" dirty="0"/>
              <a:t>长度为</a:t>
            </a:r>
            <a:r>
              <a:rPr lang="en-US" altLang="zh-CN" dirty="0"/>
              <a:t>0</a:t>
            </a:r>
            <a:r>
              <a:rPr lang="zh-CN" altLang="en-US" dirty="0"/>
              <a:t>时，表示服务器</a:t>
            </a:r>
            <a:endParaRPr lang="en-US" altLang="zh-CN" dirty="0"/>
          </a:p>
          <a:p>
            <a:pPr marL="567055" lvl="3" indent="0">
              <a:buNone/>
            </a:pPr>
            <a:r>
              <a:rPr lang="zh-CN" altLang="en-US" dirty="0"/>
              <a:t>知道</a:t>
            </a:r>
            <a:r>
              <a:rPr lang="en-US" altLang="zh-CN" dirty="0"/>
              <a:t>Client</a:t>
            </a:r>
            <a:r>
              <a:rPr lang="zh-CN" altLang="en-US" dirty="0"/>
              <a:t>信任的</a:t>
            </a:r>
            <a:r>
              <a:rPr lang="en-US" altLang="zh-CN" dirty="0"/>
              <a:t>responder</a:t>
            </a:r>
            <a:endParaRPr lang="en-US" altLang="zh-CN" dirty="0"/>
          </a:p>
          <a:p>
            <a:pPr lvl="3"/>
            <a:endParaRPr lang="en-US" altLang="zh-CN" dirty="0"/>
          </a:p>
          <a:p>
            <a:pPr marL="384175" lvl="2" indent="0">
              <a:buNone/>
            </a:pPr>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3252" y="3464838"/>
            <a:ext cx="5230761" cy="3157187"/>
          </a:xfrm>
          <a:prstGeom prst="rect">
            <a:avLst/>
          </a:prstGeom>
          <a:ln>
            <a:solidFill>
              <a:schemeClr val="tx1">
                <a:lumMod val="50000"/>
                <a:lumOff val="50000"/>
              </a:schemeClr>
            </a:solid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OCSP </a:t>
            </a:r>
            <a:r>
              <a:rPr lang="en-US" altLang="zh-CN" dirty="0" smtClean="0"/>
              <a:t>Stapling- Request</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78133" y="1736725"/>
            <a:ext cx="8295825" cy="4373789"/>
          </a:xfrm>
        </p:spPr>
      </p:pic>
      <p:graphicFrame>
        <p:nvGraphicFramePr>
          <p:cNvPr id="5" name="对象 4"/>
          <p:cNvGraphicFramePr/>
          <p:nvPr/>
        </p:nvGraphicFramePr>
        <p:xfrm>
          <a:off x="484414" y="4627220"/>
          <a:ext cx="2185988" cy="709613"/>
        </p:xfrm>
        <a:graphic>
          <a:graphicData uri="http://schemas.openxmlformats.org/presentationml/2006/ole">
            <mc:AlternateContent xmlns:mc="http://schemas.openxmlformats.org/markup-compatibility/2006">
              <mc:Choice xmlns:v="urn:schemas-microsoft-com:vml" Requires="v">
                <p:oleObj spid="_x0000_s2049" name="包装程序外壳对象" showAsIcon="1" r:id="rId2" imgW="1628775" imgH="523875" progId="Package">
                  <p:embed/>
                </p:oleObj>
              </mc:Choice>
              <mc:Fallback>
                <p:oleObj name="包装程序外壳对象" showAsIcon="1" r:id="rId2" imgW="1628775" imgH="523875" progId="Package">
                  <p:embed/>
                  <p:pic>
                    <p:nvPicPr>
                      <p:cNvPr id="0" name="图片 2048" descr="image18"/>
                      <p:cNvPicPr/>
                      <p:nvPr/>
                    </p:nvPicPr>
                    <p:blipFill>
                      <a:blip r:embed="rId3"/>
                      <a:stretch>
                        <a:fillRect/>
                      </a:stretch>
                    </p:blipFill>
                    <p:spPr>
                      <a:xfrm>
                        <a:off x="484414" y="4627220"/>
                        <a:ext cx="2185988" cy="709613"/>
                      </a:xfrm>
                      <a:prstGeom prst="rect">
                        <a:avLst/>
                      </a:prstGeom>
                      <a:noFill/>
                      <a:ln w="9525">
                        <a:noFill/>
                      </a:ln>
                    </p:spPr>
                  </p:pic>
                </p:oleObj>
              </mc:Fallback>
            </mc:AlternateContent>
          </a:graphicData>
        </a:graphic>
      </p:graphicFrame>
      <p:sp>
        <p:nvSpPr>
          <p:cNvPr id="6" name="矩形 5"/>
          <p:cNvSpPr/>
          <p:nvPr/>
        </p:nvSpPr>
        <p:spPr>
          <a:xfrm>
            <a:off x="3926113" y="3708396"/>
            <a:ext cx="3214915" cy="13135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359043" y="1953300"/>
            <a:ext cx="2613757" cy="2093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OCSP </a:t>
            </a:r>
            <a:r>
              <a:rPr lang="en-US" altLang="zh-CN" dirty="0" smtClean="0"/>
              <a:t>Stapling</a:t>
            </a:r>
            <a:endParaRPr lang="zh-CN" altLang="en-US" dirty="0"/>
          </a:p>
        </p:txBody>
      </p:sp>
      <p:sp>
        <p:nvSpPr>
          <p:cNvPr id="3" name="内容占位符 2"/>
          <p:cNvSpPr>
            <a:spLocks noGrp="1"/>
          </p:cNvSpPr>
          <p:nvPr>
            <p:ph idx="1"/>
          </p:nvPr>
        </p:nvSpPr>
        <p:spPr>
          <a:xfrm>
            <a:off x="1096433" y="1846263"/>
            <a:ext cx="10058400" cy="4451298"/>
          </a:xfrm>
        </p:spPr>
        <p:txBody>
          <a:bodyPr>
            <a:normAutofit lnSpcReduction="10000"/>
          </a:bodyPr>
          <a:lstStyle/>
          <a:p>
            <a:r>
              <a:rPr lang="en-US" altLang="zh-CN" dirty="0"/>
              <a:t>Server</a:t>
            </a:r>
            <a:r>
              <a:rPr lang="zh-CN" altLang="en-US" dirty="0"/>
              <a:t>回复</a:t>
            </a:r>
            <a:r>
              <a:rPr lang="en-US" altLang="zh-CN" dirty="0" err="1"/>
              <a:t>CertificateStatus</a:t>
            </a:r>
            <a:r>
              <a:rPr lang="zh-CN" altLang="en-US" dirty="0"/>
              <a:t>消息</a:t>
            </a:r>
            <a:endParaRPr lang="en-US" altLang="zh-CN" dirty="0"/>
          </a:p>
          <a:p>
            <a:pPr lvl="1"/>
            <a:r>
              <a:rPr lang="zh-CN" altLang="en-US" dirty="0"/>
              <a:t>该消息紧跟在</a:t>
            </a:r>
            <a:r>
              <a:rPr lang="en-US" altLang="zh-CN" dirty="0"/>
              <a:t>Certificate</a:t>
            </a:r>
            <a:r>
              <a:rPr lang="zh-CN" altLang="en-US" dirty="0"/>
              <a:t>消息之后</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err="1"/>
              <a:t>OCSPResponse</a:t>
            </a:r>
            <a:r>
              <a:rPr lang="zh-CN" altLang="en-US" dirty="0"/>
              <a:t>是一个完整的</a:t>
            </a:r>
            <a:r>
              <a:rPr lang="en-US" altLang="zh-CN" dirty="0"/>
              <a:t>OCSP</a:t>
            </a:r>
            <a:r>
              <a:rPr lang="zh-CN" altLang="en-US" dirty="0"/>
              <a:t>响应</a:t>
            </a:r>
            <a:endParaRPr lang="en-US" altLang="zh-CN" dirty="0"/>
          </a:p>
          <a:p>
            <a:r>
              <a:rPr lang="en-US" altLang="zh-CN" dirty="0"/>
              <a:t>RFC 6961 TLS </a:t>
            </a:r>
            <a:r>
              <a:rPr lang="fr-FR" altLang="zh-CN" dirty="0"/>
              <a:t>Multiple Certificate Status Request Extension</a:t>
            </a:r>
            <a:endParaRPr lang="fr-FR" altLang="zh-CN" dirty="0"/>
          </a:p>
          <a:p>
            <a:pPr lvl="1"/>
            <a:r>
              <a:rPr lang="en-US" altLang="zh-CN" dirty="0"/>
              <a:t>status_request_v2 extension</a:t>
            </a:r>
            <a:endParaRPr lang="en-US" altLang="zh-CN" dirty="0"/>
          </a:p>
          <a:p>
            <a:pPr lvl="1"/>
            <a:r>
              <a:rPr lang="zh-CN" altLang="en-US" dirty="0"/>
              <a:t>支持对多个</a:t>
            </a:r>
            <a:r>
              <a:rPr lang="en-US" altLang="zh-CN" dirty="0"/>
              <a:t>OCSP</a:t>
            </a:r>
            <a:r>
              <a:rPr lang="zh-CN" altLang="en-US" dirty="0"/>
              <a:t>响应的获取</a:t>
            </a:r>
            <a:endParaRPr lang="en-US" altLang="zh-CN" dirty="0"/>
          </a:p>
          <a:p>
            <a:pPr lvl="1"/>
            <a:endParaRPr lang="en-US" altLang="zh-CN" dirty="0"/>
          </a:p>
          <a:p>
            <a:pPr lvl="1"/>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94983" y="2814179"/>
            <a:ext cx="5117270" cy="1505079"/>
          </a:xfrm>
          <a:prstGeom prst="rect">
            <a:avLst/>
          </a:prstGeom>
          <a:ln>
            <a:solidFill>
              <a:schemeClr val="tx1">
                <a:lumMod val="50000"/>
                <a:lumOff val="50000"/>
              </a:schemeClr>
            </a:solid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490" y="237216"/>
            <a:ext cx="10058400" cy="1449387"/>
          </a:xfrm>
        </p:spPr>
        <p:txBody>
          <a:bodyPr/>
          <a:lstStyle/>
          <a:p>
            <a:r>
              <a:rPr lang="en-US" altLang="zh-CN" dirty="0" smtClean="0"/>
              <a:t>OCSP Stapling - Response</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4584" y="1686603"/>
            <a:ext cx="8612969" cy="4656137"/>
          </a:xfrm>
        </p:spPr>
      </p:pic>
      <p:sp>
        <p:nvSpPr>
          <p:cNvPr id="5" name="矩形 4"/>
          <p:cNvSpPr/>
          <p:nvPr/>
        </p:nvSpPr>
        <p:spPr>
          <a:xfrm>
            <a:off x="10421257" y="2031997"/>
            <a:ext cx="1378857" cy="20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92285" y="4724396"/>
            <a:ext cx="3214915" cy="1444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OCSP </a:t>
            </a:r>
            <a:r>
              <a:rPr lang="en-US" altLang="zh-CN" dirty="0" smtClean="0"/>
              <a:t>Stapling with SCT</a:t>
            </a:r>
            <a:endParaRPr lang="zh-CN" altLang="en-US" dirty="0"/>
          </a:p>
        </p:txBody>
      </p:sp>
      <p:sp>
        <p:nvSpPr>
          <p:cNvPr id="3" name="内容占位符 2"/>
          <p:cNvSpPr>
            <a:spLocks noGrp="1"/>
          </p:cNvSpPr>
          <p:nvPr>
            <p:ph idx="1"/>
          </p:nvPr>
        </p:nvSpPr>
        <p:spPr>
          <a:xfrm>
            <a:off x="1043971" y="1975361"/>
            <a:ext cx="10058400" cy="4022725"/>
          </a:xfrm>
        </p:spPr>
        <p:txBody>
          <a:bodyPr/>
          <a:lstStyle/>
          <a:p>
            <a:r>
              <a:rPr lang="en-US" altLang="zh-CN" dirty="0"/>
              <a:t>OCSP extension</a:t>
            </a:r>
            <a:r>
              <a:rPr lang="zh-CN" altLang="en-US" dirty="0"/>
              <a:t>中包含</a:t>
            </a:r>
            <a:r>
              <a:rPr lang="en-US" altLang="zh-CN" dirty="0"/>
              <a:t>SCT</a:t>
            </a:r>
            <a:r>
              <a:rPr lang="zh-CN" altLang="en-US" dirty="0"/>
              <a:t>信息</a:t>
            </a:r>
            <a:endParaRPr lang="en-US" altLang="zh-CN" dirty="0"/>
          </a:p>
          <a:p>
            <a:pPr lvl="1"/>
            <a:r>
              <a:rPr lang="zh-CN" altLang="en-US" dirty="0"/>
              <a:t>格式与证书中的</a:t>
            </a:r>
            <a:r>
              <a:rPr lang="en-US" altLang="zh-CN" dirty="0"/>
              <a:t>SCT</a:t>
            </a:r>
            <a:r>
              <a:rPr lang="zh-CN" altLang="en-US" dirty="0"/>
              <a:t>一致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81336" y="3047487"/>
            <a:ext cx="7575619" cy="142971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ea typeface="宋体" pitchFamily="2" charset="-122"/>
                <a:sym typeface="+mn-ea"/>
              </a:rPr>
              <a:t>方案的提出</a:t>
            </a:r>
            <a:endParaRPr lang="zh-CN" altLang="en-US" dirty="0">
              <a:solidFill>
                <a:schemeClr val="tx1"/>
              </a:solidFill>
              <a:ea typeface="宋体" pitchFamily="2" charset="-122"/>
              <a:sym typeface="+mn-ea"/>
            </a:endParaRPr>
          </a:p>
        </p:txBody>
      </p:sp>
      <p:sp>
        <p:nvSpPr>
          <p:cNvPr id="3" name="内容占位符 2"/>
          <p:cNvSpPr>
            <a:spLocks noGrp="1"/>
          </p:cNvSpPr>
          <p:nvPr>
            <p:ph idx="1"/>
          </p:nvPr>
        </p:nvSpPr>
        <p:spPr/>
        <p:txBody>
          <a:bodyPr/>
          <a:lstStyle/>
          <a:p>
            <a:endParaRPr lang="zh-CN" altLang="en-US" dirty="0"/>
          </a:p>
          <a:p>
            <a:r>
              <a:rPr lang="zh-CN" altLang="en-US" sz="2400" dirty="0"/>
              <a:t>在</a:t>
            </a:r>
            <a:r>
              <a:rPr lang="en-US" altLang="zh-CN" sz="2400" dirty="0"/>
              <a:t>PKI</a:t>
            </a:r>
            <a:r>
              <a:rPr lang="zh-CN" altLang="en-US" sz="2400" dirty="0"/>
              <a:t>系统</a:t>
            </a:r>
            <a:r>
              <a:rPr lang="zh-CN" altLang="en-US" sz="2400" dirty="0">
                <a:solidFill>
                  <a:srgbClr val="FF0000"/>
                </a:solidFill>
              </a:rPr>
              <a:t>信任模型</a:t>
            </a:r>
            <a:r>
              <a:rPr lang="zh-CN" altLang="en-US" sz="2400" dirty="0"/>
              <a:t>中，由于</a:t>
            </a:r>
            <a:r>
              <a:rPr lang="en-US" altLang="zh-CN" sz="2400" dirty="0">
                <a:sym typeface="+mn-ea"/>
              </a:rPr>
              <a:t>CA</a:t>
            </a:r>
            <a:r>
              <a:rPr lang="zh-CN" altLang="en-US" sz="2400" dirty="0">
                <a:sym typeface="+mn-ea"/>
              </a:rPr>
              <a:t>是第三方信任机构，</a:t>
            </a:r>
            <a:r>
              <a:rPr lang="zh-CN" altLang="en-US" sz="2400" dirty="0"/>
              <a:t>上述两点都是成立的。</a:t>
            </a:r>
            <a:endParaRPr lang="zh-CN" altLang="en-US" sz="2400" dirty="0"/>
          </a:p>
          <a:p>
            <a:pPr lvl="1"/>
            <a:r>
              <a:rPr lang="zh-CN" altLang="en-US" sz="2055" dirty="0"/>
              <a:t>严格检查</a:t>
            </a:r>
            <a:endParaRPr lang="zh-CN" altLang="en-US" sz="2055" dirty="0"/>
          </a:p>
          <a:p>
            <a:pPr lvl="1"/>
            <a:r>
              <a:rPr lang="zh-CN" altLang="en-US" sz="2055" dirty="0"/>
              <a:t>私钥安全</a:t>
            </a:r>
            <a:endParaRPr lang="zh-CN" altLang="en-US" sz="2055" dirty="0"/>
          </a:p>
          <a:p>
            <a:r>
              <a:rPr lang="zh-CN" altLang="en-US" sz="2400" dirty="0"/>
              <a:t>在</a:t>
            </a:r>
            <a:r>
              <a:rPr lang="en-US" altLang="zh-CN" sz="2400" dirty="0"/>
              <a:t>PKI</a:t>
            </a:r>
            <a:r>
              <a:rPr lang="zh-CN" altLang="en-US" sz="2400" dirty="0"/>
              <a:t>系统</a:t>
            </a:r>
            <a:r>
              <a:rPr lang="zh-CN" altLang="en-US" sz="2400" dirty="0">
                <a:solidFill>
                  <a:srgbClr val="FF0000"/>
                </a:solidFill>
              </a:rPr>
              <a:t>实际运行</a:t>
            </a:r>
            <a:r>
              <a:rPr lang="zh-CN" altLang="en-US" sz="2400" dirty="0"/>
              <a:t>中，上述两点一定保持吗？</a:t>
            </a:r>
            <a:endParaRPr lang="zh-CN" altLang="en-US" sz="2400" dirty="0"/>
          </a:p>
          <a:p>
            <a:pPr lvl="1"/>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SCT</a:t>
            </a:r>
            <a:r>
              <a:rPr lang="zh-CN" altLang="en-US" dirty="0" smtClean="0">
                <a:sym typeface="+mn-ea"/>
              </a:rPr>
              <a:t>获取方式比较</a:t>
            </a:r>
            <a:endParaRPr lang="zh-CN" altLang="en-US" dirty="0"/>
          </a:p>
        </p:txBody>
      </p:sp>
      <p:graphicFrame>
        <p:nvGraphicFramePr>
          <p:cNvPr id="4" name="内容占位符 3"/>
          <p:cNvGraphicFramePr>
            <a:graphicFrameLocks noGrp="1"/>
          </p:cNvGraphicFramePr>
          <p:nvPr>
            <p:ph idx="1"/>
          </p:nvPr>
        </p:nvGraphicFramePr>
        <p:xfrm>
          <a:off x="1282065" y="2278380"/>
          <a:ext cx="9687560" cy="4815840"/>
        </p:xfrm>
        <a:graphic>
          <a:graphicData uri="http://schemas.openxmlformats.org/drawingml/2006/table">
            <a:tbl>
              <a:tblPr firstRow="1" bandRow="1">
                <a:tableStyleId>{5C22544A-7EE6-4342-B048-85BDC9FD1C3A}</a:tableStyleId>
              </a:tblPr>
              <a:tblGrid>
                <a:gridCol w="1528445"/>
                <a:gridCol w="2583815"/>
                <a:gridCol w="2453005"/>
                <a:gridCol w="3122295"/>
              </a:tblGrid>
              <a:tr h="701040">
                <a:tc>
                  <a:txBody>
                    <a:bodyPr/>
                    <a:lstStyle/>
                    <a:p>
                      <a:pPr algn="ctr"/>
                      <a:r>
                        <a:rPr lang="en-US" altLang="zh-CN" sz="2000" b="1" dirty="0"/>
                        <a:t>CT</a:t>
                      </a:r>
                      <a:r>
                        <a:rPr lang="zh-CN" altLang="en-US" sz="2000" b="1" dirty="0"/>
                        <a:t>支持方式</a:t>
                      </a:r>
                      <a:endParaRPr lang="zh-CN" altLang="en-US" sz="2000" b="1" dirty="0"/>
                    </a:p>
                  </a:txBody>
                  <a:tcPr anchor="ctr"/>
                </a:tc>
                <a:tc>
                  <a:txBody>
                    <a:bodyPr/>
                    <a:lstStyle/>
                    <a:p>
                      <a:pPr algn="ctr"/>
                      <a:r>
                        <a:rPr lang="en-US" altLang="zh-CN" sz="2000" b="1" dirty="0"/>
                        <a:t>CA</a:t>
                      </a:r>
                      <a:r>
                        <a:rPr lang="zh-CN" altLang="en-US" sz="2000" b="1" dirty="0"/>
                        <a:t>涉及的改动</a:t>
                      </a:r>
                      <a:endParaRPr lang="zh-CN" altLang="en-US" sz="2000" b="1" dirty="0"/>
                    </a:p>
                  </a:txBody>
                  <a:tcPr anchor="ctr"/>
                </a:tc>
                <a:tc>
                  <a:txBody>
                    <a:bodyPr/>
                    <a:lstStyle/>
                    <a:p>
                      <a:pPr algn="ctr"/>
                      <a:r>
                        <a:rPr lang="en-US" altLang="zh-CN" sz="1800" b="1" dirty="0"/>
                        <a:t>TLS</a:t>
                      </a:r>
                      <a:r>
                        <a:rPr lang="zh-CN" altLang="en-US" sz="1800" b="1" dirty="0"/>
                        <a:t>服务器涉及的改动</a:t>
                      </a:r>
                      <a:endParaRPr lang="zh-CN" altLang="en-US" sz="1800" b="1" dirty="0"/>
                    </a:p>
                  </a:txBody>
                  <a:tcPr anchor="ctr"/>
                </a:tc>
                <a:tc>
                  <a:txBody>
                    <a:bodyPr/>
                    <a:lstStyle/>
                    <a:p>
                      <a:pPr algn="ctr"/>
                      <a:r>
                        <a:rPr lang="zh-CN" altLang="en-US" sz="2000" b="1" dirty="0"/>
                        <a:t>浏览器涉及的改动</a:t>
                      </a:r>
                      <a:endParaRPr lang="zh-CN" altLang="en-US" sz="2000" b="1" dirty="0"/>
                    </a:p>
                  </a:txBody>
                  <a:tcPr anchor="ctr"/>
                </a:tc>
              </a:tr>
              <a:tr h="1463040">
                <a:tc>
                  <a:txBody>
                    <a:bodyPr/>
                    <a:lstStyle/>
                    <a:p>
                      <a:pPr algn="ctr"/>
                      <a:r>
                        <a:rPr lang="zh-CN" altLang="en-US" dirty="0"/>
                        <a:t>证书扩展</a:t>
                      </a:r>
                      <a:endParaRPr lang="zh-CN" altLang="en-US" dirty="0"/>
                    </a:p>
                  </a:txBody>
                  <a:tcPr anchor="ctr"/>
                </a:tc>
                <a:tc>
                  <a:txBody>
                    <a:bodyPr/>
                    <a:lstStyle/>
                    <a:p>
                      <a:r>
                        <a:rPr lang="zh-CN" altLang="en-US" dirty="0"/>
                        <a:t>证书签发流程更改</a:t>
                      </a:r>
                      <a:endParaRPr lang="en-US" altLang="zh-CN" dirty="0"/>
                    </a:p>
                    <a:p>
                      <a:pPr marL="285750" indent="-285750">
                        <a:buFontTx/>
                        <a:buChar char="-"/>
                      </a:pPr>
                      <a:r>
                        <a:rPr lang="zh-CN" altLang="en-US" dirty="0"/>
                        <a:t>预证书、最终证书两次签名</a:t>
                      </a:r>
                      <a:endParaRPr lang="en-US" altLang="zh-CN" dirty="0"/>
                    </a:p>
                    <a:p>
                      <a:pPr marL="285750" indent="-285750">
                        <a:buFontTx/>
                        <a:buChar char="-"/>
                      </a:pPr>
                      <a:r>
                        <a:rPr lang="zh-CN" altLang="en-US" dirty="0"/>
                        <a:t>从</a:t>
                      </a:r>
                      <a:r>
                        <a:rPr lang="en-US" altLang="zh-CN" dirty="0"/>
                        <a:t>Log Server</a:t>
                      </a:r>
                      <a:r>
                        <a:rPr lang="zh-CN" altLang="en-US" dirty="0"/>
                        <a:t>获取</a:t>
                      </a:r>
                      <a:r>
                        <a:rPr lang="en-US" altLang="zh-CN" dirty="0"/>
                        <a:t>SCT</a:t>
                      </a:r>
                      <a:endParaRPr lang="zh-CN" altLang="en-US" dirty="0"/>
                    </a:p>
                  </a:txBody>
                  <a:tcPr anchor="ctr"/>
                </a:tc>
                <a:tc>
                  <a:txBody>
                    <a:bodyPr/>
                    <a:lstStyle/>
                    <a:p>
                      <a:endParaRPr lang="zh-CN" altLang="en-US" dirty="0"/>
                    </a:p>
                  </a:txBody>
                  <a:tcPr anchor="ctr"/>
                </a:tc>
                <a:tc>
                  <a:txBody>
                    <a:bodyPr/>
                    <a:lstStyle/>
                    <a:p>
                      <a:pPr marL="285750" indent="-285750">
                        <a:buFontTx/>
                        <a:buChar char="-"/>
                      </a:pPr>
                      <a:r>
                        <a:rPr lang="zh-CN" altLang="en-US" dirty="0"/>
                        <a:t>可解析证书中的</a:t>
                      </a:r>
                      <a:r>
                        <a:rPr lang="en-US" altLang="zh-CN" dirty="0"/>
                        <a:t>SCT</a:t>
                      </a:r>
                      <a:r>
                        <a:rPr lang="zh-CN" altLang="en-US" dirty="0"/>
                        <a:t>扩展</a:t>
                      </a:r>
                      <a:endParaRPr lang="en-US" altLang="zh-CN" dirty="0"/>
                    </a:p>
                    <a:p>
                      <a:pPr marL="285750" indent="-285750">
                        <a:buFontTx/>
                        <a:buChar char="-"/>
                      </a:pPr>
                      <a:r>
                        <a:rPr lang="zh-CN" altLang="en-US" dirty="0"/>
                        <a:t>验证证书时，需验证</a:t>
                      </a:r>
                      <a:r>
                        <a:rPr lang="en-US" altLang="zh-CN" dirty="0"/>
                        <a:t>SCT</a:t>
                      </a:r>
                      <a:r>
                        <a:rPr lang="zh-CN" altLang="en-US" dirty="0"/>
                        <a:t>签名</a:t>
                      </a:r>
                      <a:endParaRPr lang="zh-CN" altLang="en-US" dirty="0"/>
                    </a:p>
                  </a:txBody>
                  <a:tcPr anchor="ctr"/>
                </a:tc>
              </a:tr>
              <a:tr h="945862">
                <a:tc>
                  <a:txBody>
                    <a:bodyPr/>
                    <a:lstStyle/>
                    <a:p>
                      <a:pPr algn="ctr"/>
                      <a:r>
                        <a:rPr lang="en-US" altLang="zh-CN" dirty="0"/>
                        <a:t>TLS</a:t>
                      </a:r>
                      <a:r>
                        <a:rPr lang="zh-CN" altLang="en-US" dirty="0"/>
                        <a:t>扩展</a:t>
                      </a:r>
                      <a:endParaRPr lang="zh-CN" altLang="en-US" dirty="0"/>
                    </a:p>
                  </a:txBody>
                  <a:tcPr anchor="ctr"/>
                </a:tc>
                <a:tc>
                  <a:txBody>
                    <a:bodyPr/>
                    <a:lstStyle/>
                    <a:p>
                      <a:r>
                        <a:rPr lang="zh-CN" altLang="en-US" dirty="0"/>
                        <a:t>无</a:t>
                      </a:r>
                      <a:endParaRPr lang="zh-CN" altLang="en-US" dirty="0"/>
                    </a:p>
                  </a:txBody>
                  <a:tcPr anchor="ctr"/>
                </a:tc>
                <a:tc>
                  <a:txBody>
                    <a:bodyPr/>
                    <a:lstStyle/>
                    <a:p>
                      <a:r>
                        <a:rPr lang="zh-CN" altLang="en-US" dirty="0"/>
                        <a:t>获取最终证书对应的</a:t>
                      </a:r>
                      <a:r>
                        <a:rPr lang="en-US" altLang="zh-CN" dirty="0"/>
                        <a:t>SCT</a:t>
                      </a:r>
                      <a:endParaRPr lang="en-US" altLang="zh-CN" dirty="0"/>
                    </a:p>
                    <a:p>
                      <a:r>
                        <a:rPr lang="en-US" altLang="zh-CN" dirty="0"/>
                        <a:t>TLS</a:t>
                      </a:r>
                      <a:r>
                        <a:rPr lang="zh-CN" altLang="en-US" dirty="0"/>
                        <a:t>支持</a:t>
                      </a:r>
                      <a:r>
                        <a:rPr lang="en-US" altLang="zh-CN" dirty="0"/>
                        <a:t>CT</a:t>
                      </a:r>
                      <a:r>
                        <a:rPr lang="zh-CN" altLang="en-US" dirty="0"/>
                        <a:t>扩展</a:t>
                      </a:r>
                      <a:endParaRPr lang="zh-CN" altLang="en-US" dirty="0"/>
                    </a:p>
                  </a:txBody>
                  <a:tcPr anchor="ctr"/>
                </a:tc>
                <a:tc>
                  <a:txBody>
                    <a:bodyPr/>
                    <a:lstStyle/>
                    <a:p>
                      <a:pPr marL="285750" indent="-285750">
                        <a:buFontTx/>
                        <a:buChar char="-"/>
                      </a:pPr>
                      <a:r>
                        <a:rPr lang="zh-CN" altLang="en-US" dirty="0" smtClean="0"/>
                        <a:t>可</a:t>
                      </a:r>
                      <a:r>
                        <a:rPr lang="zh-CN" altLang="en-US" dirty="0"/>
                        <a:t>解析并获取</a:t>
                      </a:r>
                      <a:r>
                        <a:rPr lang="en-US" altLang="zh-CN" dirty="0"/>
                        <a:t>TLS</a:t>
                      </a:r>
                      <a:r>
                        <a:rPr lang="zh-CN" altLang="en-US" dirty="0"/>
                        <a:t>中的</a:t>
                      </a:r>
                      <a:r>
                        <a:rPr lang="en-US" altLang="zh-CN" dirty="0"/>
                        <a:t>SCT</a:t>
                      </a:r>
                      <a:endParaRPr lang="en-US" altLang="zh-CN" dirty="0"/>
                    </a:p>
                    <a:p>
                      <a:pPr marL="285750" indent="-285750">
                        <a:buFontTx/>
                        <a:buChar char="-"/>
                      </a:pPr>
                      <a:r>
                        <a:rPr lang="zh-CN" altLang="en-US" dirty="0"/>
                        <a:t>验证证书时，需验证</a:t>
                      </a:r>
                      <a:r>
                        <a:rPr lang="en-US" altLang="zh-CN" dirty="0"/>
                        <a:t>SCT</a:t>
                      </a:r>
                      <a:r>
                        <a:rPr lang="zh-CN" altLang="en-US" dirty="0"/>
                        <a:t>签名</a:t>
                      </a:r>
                      <a:endParaRPr lang="zh-CN" altLang="en-US" dirty="0"/>
                    </a:p>
                  </a:txBody>
                  <a:tcPr anchor="ctr"/>
                </a:tc>
              </a:tr>
              <a:tr h="1164138">
                <a:tc>
                  <a:txBody>
                    <a:bodyPr/>
                    <a:lstStyle/>
                    <a:p>
                      <a:pPr algn="ctr"/>
                      <a:r>
                        <a:rPr lang="en-US" altLang="zh-CN" dirty="0"/>
                        <a:t>OCSP Stapling</a:t>
                      </a:r>
                      <a:endParaRPr lang="zh-CN" altLang="en-US" dirty="0"/>
                    </a:p>
                  </a:txBody>
                  <a:tcPr anchor="ctr"/>
                </a:tc>
                <a:tc>
                  <a:txBody>
                    <a:bodyPr/>
                    <a:lstStyle/>
                    <a:p>
                      <a:r>
                        <a:rPr lang="en-US" altLang="zh-CN" dirty="0"/>
                        <a:t>OCSP</a:t>
                      </a:r>
                      <a:r>
                        <a:rPr lang="zh-CN" altLang="en-US" dirty="0"/>
                        <a:t>改造 </a:t>
                      </a:r>
                      <a:endParaRPr lang="en-US" altLang="zh-CN" dirty="0"/>
                    </a:p>
                    <a:p>
                      <a:pPr marL="285750" indent="-285750">
                        <a:buFontTx/>
                        <a:buChar char="-"/>
                      </a:pPr>
                      <a:r>
                        <a:rPr lang="zh-CN" altLang="en-US" dirty="0"/>
                        <a:t>获取证书对应的</a:t>
                      </a:r>
                      <a:r>
                        <a:rPr lang="en-US" altLang="zh-CN" dirty="0"/>
                        <a:t>SCT</a:t>
                      </a:r>
                      <a:endParaRPr lang="en-US" altLang="zh-CN" dirty="0"/>
                    </a:p>
                    <a:p>
                      <a:pPr marL="285750" indent="-285750">
                        <a:buFontTx/>
                        <a:buChar char="-"/>
                      </a:pPr>
                      <a:r>
                        <a:rPr lang="en-US" altLang="zh-CN" dirty="0"/>
                        <a:t>OCSP</a:t>
                      </a:r>
                      <a:r>
                        <a:rPr lang="zh-CN" altLang="en-US" dirty="0"/>
                        <a:t>响应中返回</a:t>
                      </a:r>
                      <a:r>
                        <a:rPr lang="en-US" altLang="zh-CN" dirty="0"/>
                        <a:t>SCT</a:t>
                      </a:r>
                      <a:endParaRPr lang="zh-CN" altLang="en-US" dirty="0"/>
                    </a:p>
                  </a:txBody>
                  <a:tcPr anchor="ctr"/>
                </a:tc>
                <a:tc>
                  <a:txBody>
                    <a:bodyPr/>
                    <a:lstStyle/>
                    <a:p>
                      <a:r>
                        <a:rPr lang="zh-CN" altLang="en-US" dirty="0"/>
                        <a:t>支持</a:t>
                      </a:r>
                      <a:r>
                        <a:rPr lang="en-US" altLang="zh-CN" dirty="0"/>
                        <a:t>OCSP Stapling</a:t>
                      </a:r>
                      <a:endParaRPr lang="zh-CN" altLang="en-US" dirty="0"/>
                    </a:p>
                  </a:txBody>
                  <a:tcPr anchor="ctr"/>
                </a:tc>
                <a:tc>
                  <a:txBody>
                    <a:bodyPr/>
                    <a:lstStyle/>
                    <a:p>
                      <a:pPr marL="285750" indent="-285750">
                        <a:buFontTx/>
                        <a:buChar char="-"/>
                      </a:pPr>
                      <a:r>
                        <a:rPr lang="zh-CN" altLang="en-US" dirty="0"/>
                        <a:t>支持</a:t>
                      </a:r>
                      <a:r>
                        <a:rPr lang="en-US" altLang="zh-CN" dirty="0"/>
                        <a:t>OCSP Stapling</a:t>
                      </a:r>
                      <a:endParaRPr lang="en-US" altLang="zh-CN" dirty="0"/>
                    </a:p>
                    <a:p>
                      <a:pPr marL="285750" indent="-285750">
                        <a:buFontTx/>
                        <a:buChar char="-"/>
                      </a:pPr>
                      <a:r>
                        <a:rPr lang="zh-CN" altLang="en-US" dirty="0"/>
                        <a:t>可解析并获取</a:t>
                      </a:r>
                      <a:r>
                        <a:rPr lang="en-US" altLang="zh-CN" dirty="0"/>
                        <a:t>OCSP</a:t>
                      </a:r>
                      <a:r>
                        <a:rPr lang="zh-CN" altLang="en-US" dirty="0"/>
                        <a:t>响应中的</a:t>
                      </a:r>
                      <a:r>
                        <a:rPr lang="en-US" altLang="zh-CN" dirty="0"/>
                        <a:t>SCT</a:t>
                      </a:r>
                      <a:endParaRPr lang="en-US" altLang="zh-CN" dirty="0"/>
                    </a:p>
                    <a:p>
                      <a:pPr marL="285750" marR="0" lvl="0" indent="-285750" algn="l" defTabSz="914400" rtl="0" eaLnBrk="1" fontAlgn="auto" latinLnBrk="0" hangingPunct="1">
                        <a:lnSpc>
                          <a:spcPct val="100000"/>
                        </a:lnSpc>
                        <a:spcBef>
                          <a:spcPts val="0"/>
                        </a:spcBef>
                        <a:spcAft>
                          <a:spcPts val="0"/>
                        </a:spcAft>
                        <a:buClrTx/>
                        <a:buSzTx/>
                        <a:buFontTx/>
                        <a:buChar char="-"/>
                        <a:defRPr/>
                      </a:pPr>
                      <a:r>
                        <a:rPr lang="zh-CN" altLang="en-US" dirty="0"/>
                        <a:t>验证证书时，需验证</a:t>
                      </a:r>
                      <a:r>
                        <a:rPr lang="en-US" altLang="zh-CN" dirty="0"/>
                        <a:t>SCT</a:t>
                      </a:r>
                      <a:r>
                        <a:rPr lang="zh-CN" altLang="en-US" dirty="0"/>
                        <a:t>签名</a:t>
                      </a:r>
                      <a:endParaRPr lang="zh-CN" altLang="en-US" dirty="0"/>
                    </a:p>
                  </a:txBody>
                  <a:tcPr anchor="ctr"/>
                </a:tc>
              </a:tr>
            </a:tbl>
          </a:graphicData>
        </a:graphic>
      </p:graphicFrame>
      <p:sp>
        <p:nvSpPr>
          <p:cNvPr id="3" name="矩形 2"/>
          <p:cNvSpPr/>
          <p:nvPr/>
        </p:nvSpPr>
        <p:spPr>
          <a:xfrm>
            <a:off x="1096433" y="2670629"/>
            <a:ext cx="10058400" cy="124822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1 4"/>
          <p:cNvSpPr/>
          <p:nvPr/>
        </p:nvSpPr>
        <p:spPr>
          <a:xfrm>
            <a:off x="6937829" y="812801"/>
            <a:ext cx="3077028" cy="1099116"/>
          </a:xfrm>
          <a:prstGeom prst="borderCallout1">
            <a:avLst>
              <a:gd name="adj1" fmla="val 99395"/>
              <a:gd name="adj2" fmla="val 25834"/>
              <a:gd name="adj3" fmla="val 223790"/>
              <a:gd name="adj4" fmla="val 19167"/>
            </a:avLst>
          </a:prstGeom>
        </p:spPr>
        <p:style>
          <a:lnRef idx="2">
            <a:schemeClr val="accent2"/>
          </a:lnRef>
          <a:fillRef idx="1">
            <a:schemeClr val="lt1"/>
          </a:fillRef>
          <a:effectRef idx="0">
            <a:schemeClr val="accent2"/>
          </a:effectRef>
          <a:fontRef idx="minor">
            <a:schemeClr val="dk1"/>
          </a:fontRef>
        </p:style>
        <p:txBody>
          <a:bodyPr rtlCol="0" anchor="ctr"/>
          <a:lstStyle/>
          <a:p>
            <a:pPr marL="342900" indent="-342900" algn="just">
              <a:buFont typeface="Arial" panose="020B0604020202090204" pitchFamily="34" charset="0"/>
              <a:buChar char="•"/>
            </a:pPr>
            <a:r>
              <a:rPr lang="zh-CN" altLang="en-US" sz="2000" dirty="0" smtClean="0"/>
              <a:t>对</a:t>
            </a:r>
            <a:r>
              <a:rPr lang="en-US" altLang="zh-CN" sz="2000" dirty="0" smtClean="0"/>
              <a:t>TLS Server</a:t>
            </a:r>
            <a:r>
              <a:rPr lang="zh-CN" altLang="en-US" sz="2000" dirty="0" smtClean="0"/>
              <a:t>及</a:t>
            </a:r>
            <a:r>
              <a:rPr lang="en-US" altLang="zh-CN" sz="2000" dirty="0" smtClean="0"/>
              <a:t>Client</a:t>
            </a:r>
            <a:r>
              <a:rPr lang="zh-CN" altLang="en-US" sz="2000" dirty="0" smtClean="0"/>
              <a:t>总体改动需求最小</a:t>
            </a:r>
            <a:endParaRPr lang="en-US" altLang="zh-CN" sz="2000" dirty="0" smtClean="0"/>
          </a:p>
          <a:p>
            <a:pPr marL="342900" indent="-342900" algn="just">
              <a:buFont typeface="Arial" panose="020B0604020202090204" pitchFamily="34" charset="0"/>
              <a:buChar char="•"/>
            </a:pPr>
            <a:r>
              <a:rPr lang="zh-CN" altLang="en-US" sz="2000" dirty="0" smtClean="0"/>
              <a:t>目前使用最为广泛</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灯片编号占位符 5"/>
          <p:cNvSpPr>
            <a:spLocks noGrp="1"/>
          </p:cNvSpPr>
          <p:nvPr>
            <p:ph type="sldNum" sz="quarter" idx="4294967295"/>
          </p:nvPr>
        </p:nvSpPr>
        <p:spPr>
          <a:xfrm>
            <a:off x="7753350" y="5486400"/>
            <a:ext cx="1428750" cy="342900"/>
          </a:xfrm>
          <a:noFill/>
        </p:spPr>
        <p:txBody>
          <a:bodyPr/>
          <a:lstStyle/>
          <a:p>
            <a:fld id="{0D4DEFF0-FF74-4CFB-B43F-DE91E6F1B488}" type="slidenum">
              <a:rPr lang="zh-CN" altLang="en-US" smtClean="0">
                <a:ea typeface="宋体" pitchFamily="2" charset="-122"/>
              </a:rPr>
            </a:fld>
            <a:endParaRPr lang="en-US" altLang="zh-CN">
              <a:ea typeface="宋体" pitchFamily="2" charset="-122"/>
            </a:endParaRPr>
          </a:p>
        </p:txBody>
      </p:sp>
      <p:sp>
        <p:nvSpPr>
          <p:cNvPr id="480258" name="Rectangle 2"/>
          <p:cNvSpPr>
            <a:spLocks noGrp="1" noChangeArrowheads="1"/>
          </p:cNvSpPr>
          <p:nvPr>
            <p:ph type="title"/>
          </p:nvPr>
        </p:nvSpPr>
        <p:spPr/>
        <p:txBody>
          <a:bodyPr/>
          <a:lstStyle/>
          <a:p>
            <a:pPr eaLnBrk="1" hangingPunct="1"/>
            <a:r>
              <a:rPr lang="zh-CN" altLang="en-US">
                <a:ea typeface="宋体" pitchFamily="2" charset="-122"/>
              </a:rPr>
              <a:t>提纲</a:t>
            </a:r>
            <a:endParaRPr lang="zh-CN" altLang="en-US">
              <a:ea typeface="宋体" pitchFamily="2" charset="-122"/>
            </a:endParaRPr>
          </a:p>
        </p:txBody>
      </p:sp>
      <p:sp>
        <p:nvSpPr>
          <p:cNvPr id="480259" name="Rectangle 3"/>
          <p:cNvSpPr>
            <a:spLocks noGrp="1" noChangeArrowheads="1"/>
          </p:cNvSpPr>
          <p:nvPr>
            <p:ph type="body" idx="1"/>
          </p:nvPr>
        </p:nvSpPr>
        <p:spPr/>
        <p:txBody>
          <a:bodyPr>
            <a:normAutofit/>
          </a:bodyPr>
          <a:lstStyle/>
          <a:p>
            <a:pPr eaLnBrk="1" hangingPunct="1"/>
            <a:r>
              <a:rPr lang="zh-CN" altLang="en-US" dirty="0">
                <a:solidFill>
                  <a:schemeClr val="tx1"/>
                </a:solidFill>
                <a:ea typeface="宋体" pitchFamily="2" charset="-122"/>
              </a:rPr>
              <a:t>方案的提出</a:t>
            </a:r>
            <a:endParaRPr lang="zh-CN" altLang="en-US" dirty="0">
              <a:solidFill>
                <a:schemeClr val="tx1"/>
              </a:solidFill>
              <a:ea typeface="宋体" pitchFamily="2" charset="-122"/>
            </a:endParaRPr>
          </a:p>
          <a:p>
            <a:pPr eaLnBrk="1" hangingPunct="1"/>
            <a:r>
              <a:rPr lang="zh-CN" altLang="en-US" dirty="0">
                <a:solidFill>
                  <a:schemeClr val="tx1"/>
                </a:solidFill>
                <a:ea typeface="宋体" pitchFamily="2" charset="-122"/>
              </a:rPr>
              <a:t>系统原理概述</a:t>
            </a:r>
            <a:endParaRPr lang="zh-CN" altLang="en-US" dirty="0">
              <a:solidFill>
                <a:schemeClr val="tx1"/>
              </a:solidFill>
              <a:ea typeface="宋体" pitchFamily="2" charset="-122"/>
            </a:endParaRPr>
          </a:p>
          <a:p>
            <a:pPr eaLnBrk="1" hangingPunct="1"/>
            <a:r>
              <a:rPr lang="zh-CN" altLang="en-US" dirty="0">
                <a:ea typeface="宋体" pitchFamily="2" charset="-122"/>
                <a:sym typeface="+mn-ea"/>
              </a:rPr>
              <a:t>增强的证书验证</a:t>
            </a:r>
            <a:endParaRPr lang="zh-CN" altLang="en-US" dirty="0">
              <a:solidFill>
                <a:schemeClr val="tx1"/>
              </a:solidFill>
              <a:ea typeface="宋体" pitchFamily="2" charset="-122"/>
            </a:endParaRPr>
          </a:p>
          <a:p>
            <a:pPr eaLnBrk="1" hangingPunct="1"/>
            <a:r>
              <a:rPr lang="zh-CN" altLang="en-US" dirty="0">
                <a:solidFill>
                  <a:srgbClr val="00B0F0"/>
                </a:solidFill>
                <a:ea typeface="宋体" pitchFamily="2" charset="-122"/>
              </a:rPr>
              <a:t>公开日志的结构和审计</a:t>
            </a:r>
            <a:endParaRPr lang="zh-CN" altLang="en-US" dirty="0">
              <a:solidFill>
                <a:srgbClr val="00B0F0"/>
              </a:solidFill>
              <a:ea typeface="宋体" pitchFamily="2" charset="-122"/>
            </a:endParaRPr>
          </a:p>
          <a:p>
            <a:pPr algn="l" eaLnBrk="1" hangingPunct="1"/>
            <a:r>
              <a:rPr lang="zh-CN" altLang="en-US" dirty="0">
                <a:ea typeface="宋体" pitchFamily="2" charset="-122"/>
              </a:rPr>
              <a:t>安全和性能分析</a:t>
            </a:r>
            <a:endParaRPr lang="zh-CN" altLang="en-US" dirty="0">
              <a:ea typeface="宋体" pitchFamily="2" charset="-122"/>
            </a:endParaRPr>
          </a:p>
          <a:p>
            <a:pPr algn="l" eaLnBrk="1" hangingPunct="1"/>
            <a:r>
              <a:rPr lang="zh-CN" altLang="en-US" dirty="0">
                <a:ea typeface="宋体" pitchFamily="2" charset="-122"/>
              </a:rPr>
              <a:t>证书透明化的部署</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公开日志的结构</a:t>
            </a:r>
            <a:endParaRPr lang="zh-CN" altLang="en-US"/>
          </a:p>
        </p:txBody>
      </p:sp>
      <p:sp>
        <p:nvSpPr>
          <p:cNvPr id="3" name="内容占位符 2"/>
          <p:cNvSpPr>
            <a:spLocks noGrp="1"/>
          </p:cNvSpPr>
          <p:nvPr>
            <p:ph idx="1"/>
          </p:nvPr>
        </p:nvSpPr>
        <p:spPr/>
        <p:txBody>
          <a:bodyPr>
            <a:normAutofit/>
          </a:bodyPr>
          <a:lstStyle/>
          <a:p>
            <a:r>
              <a:rPr lang="zh-CN" sz="2400"/>
              <a:t>公开的日志应有相应的结构</a:t>
            </a:r>
            <a:endParaRPr lang="zh-CN">
              <a:sym typeface="+mn-ea"/>
            </a:endParaRPr>
          </a:p>
          <a:p>
            <a:pPr lvl="3" algn="l"/>
            <a:endParaRPr lang="en-US" altLang="zh-CN" sz="2000">
              <a:sym typeface="+mn-ea"/>
            </a:endParaRPr>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公开日志的结构</a:t>
            </a:r>
            <a:endParaRPr lang="zh-CN" altLang="en-US"/>
          </a:p>
        </p:txBody>
      </p:sp>
      <p:sp>
        <p:nvSpPr>
          <p:cNvPr id="3" name="内容占位符 2"/>
          <p:cNvSpPr>
            <a:spLocks noGrp="1"/>
          </p:cNvSpPr>
          <p:nvPr>
            <p:ph idx="1"/>
          </p:nvPr>
        </p:nvSpPr>
        <p:spPr/>
        <p:txBody>
          <a:bodyPr>
            <a:normAutofit/>
          </a:bodyPr>
          <a:lstStyle/>
          <a:p>
            <a:r>
              <a:rPr lang="zh-CN" altLang="en-US" sz="2400" dirty="0"/>
              <a:t>背景：</a:t>
            </a:r>
            <a:r>
              <a:rPr lang="en-US" altLang="zh-CN" sz="2400" dirty="0" err="1"/>
              <a:t>Merkle</a:t>
            </a:r>
            <a:r>
              <a:rPr lang="en-US" altLang="zh-CN" sz="2400" dirty="0"/>
              <a:t> Hash Tree</a:t>
            </a:r>
            <a:endParaRPr lang="en-US" altLang="zh-CN" sz="2400" dirty="0"/>
          </a:p>
          <a:p>
            <a:pPr lvl="2" algn="l"/>
            <a:r>
              <a:rPr lang="en-US" altLang="zh-CN" sz="2000" dirty="0" err="1"/>
              <a:t>Merkle</a:t>
            </a:r>
            <a:r>
              <a:rPr lang="en-US" altLang="zh-CN" sz="2000" dirty="0"/>
              <a:t> Tree</a:t>
            </a:r>
            <a:r>
              <a:rPr lang="zh-CN" altLang="en-US" sz="2000" dirty="0"/>
              <a:t>的构造</a:t>
            </a:r>
            <a:endParaRPr lang="zh-CN" altLang="en-US" sz="2000" dirty="0"/>
          </a:p>
          <a:p>
            <a:pPr lvl="2" algn="l"/>
            <a:r>
              <a:rPr lang="zh-CN" altLang="en-US" dirty="0"/>
              <a:t>树中叶子节点的认证路径（叶子节点的存在性证明</a:t>
            </a:r>
            <a:r>
              <a:rPr lang="zh-CN" altLang="en-US" dirty="0" smtClean="0"/>
              <a:t>）</a:t>
            </a:r>
            <a:endParaRPr lang="en-US" altLang="zh-CN" dirty="0" smtClean="0"/>
          </a:p>
          <a:p>
            <a:r>
              <a:rPr lang="zh-CN" altLang="en-US" dirty="0" smtClean="0"/>
              <a:t>目的：方便检查</a:t>
            </a:r>
            <a:r>
              <a:rPr lang="zh-CN" altLang="en-US" sz="2400" dirty="0" smtClean="0">
                <a:sym typeface="+mn-ea"/>
              </a:rPr>
              <a:t>记录</a:t>
            </a:r>
            <a:r>
              <a:rPr lang="zh-CN" altLang="en-US" sz="2400" dirty="0" smtClean="0">
                <a:sym typeface="+mn-ea"/>
              </a:rPr>
              <a:t>证书的日志应该是</a:t>
            </a:r>
            <a:endParaRPr lang="en-US" altLang="zh-CN" sz="2400" dirty="0" smtClean="0">
              <a:sym typeface="+mn-ea"/>
            </a:endParaRPr>
          </a:p>
          <a:p>
            <a:pPr lvl="1"/>
            <a:r>
              <a:rPr lang="zh-CN" altLang="en-US" sz="2000" dirty="0" smtClean="0">
                <a:sym typeface="+mn-ea"/>
              </a:rPr>
              <a:t>公开的：所有人都能获取日志内容</a:t>
            </a:r>
            <a:endParaRPr lang="zh-CN" altLang="en-US" sz="2000" dirty="0" smtClean="0">
              <a:sym typeface="+mn-ea"/>
            </a:endParaRPr>
          </a:p>
          <a:p>
            <a:pPr lvl="1"/>
            <a:r>
              <a:rPr lang="zh-CN" altLang="en-US" sz="2000" dirty="0" smtClean="0">
                <a:sym typeface="+mn-ea"/>
              </a:rPr>
              <a:t>唯一的：某一时刻，所有人看到的日志应该是相同的</a:t>
            </a:r>
            <a:endParaRPr lang="zh-CN" altLang="en-US" sz="1665" dirty="0" smtClean="0">
              <a:sym typeface="+mn-ea"/>
            </a:endParaRPr>
          </a:p>
          <a:p>
            <a:pPr lvl="1"/>
            <a:r>
              <a:rPr lang="en-US" altLang="zh-CN" sz="2000" dirty="0" smtClean="0">
                <a:sym typeface="+mn-ea"/>
              </a:rPr>
              <a:t>Consistent</a:t>
            </a:r>
            <a:r>
              <a:rPr lang="zh-CN" altLang="en-US" sz="2000" dirty="0" smtClean="0">
                <a:sym typeface="+mn-ea"/>
              </a:rPr>
              <a:t>：新的日志，不可对过去的日志内容进行修改</a:t>
            </a:r>
            <a:endParaRPr lang="zh-CN" altLang="en-US" sz="2000" dirty="0" smtClean="0">
              <a:sym typeface="+mn-ea"/>
            </a:endParaRPr>
          </a:p>
          <a:p>
            <a:pPr lvl="1"/>
            <a:r>
              <a:rPr lang="zh-CN" altLang="en-US" sz="2000" dirty="0" smtClean="0">
                <a:sym typeface="+mn-ea"/>
              </a:rPr>
              <a:t>诚实的：声称被收录的证书一定会出现在日志</a:t>
            </a:r>
            <a:r>
              <a:rPr lang="zh-CN" altLang="en-US" sz="2000" dirty="0" smtClean="0">
                <a:sym typeface="+mn-ea"/>
              </a:rPr>
              <a:t>中</a:t>
            </a:r>
            <a:endParaRPr lang="zh-CN" altLang="en-US" sz="2000" dirty="0" smtClean="0">
              <a:sym typeface="+mn-ea"/>
            </a:endParaRPr>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7" name="图片 6" descr="OYPVTN7B)BSYR28CX4GCO`9"/>
          <p:cNvPicPr>
            <a:picLocks noChangeAspect="1"/>
          </p:cNvPicPr>
          <p:nvPr/>
        </p:nvPicPr>
        <p:blipFill>
          <a:blip r:embed="rId1"/>
          <a:stretch>
            <a:fillRect/>
          </a:stretch>
        </p:blipFill>
        <p:spPr>
          <a:xfrm>
            <a:off x="8495600" y="3899710"/>
            <a:ext cx="3277870" cy="2424430"/>
          </a:xfrm>
          <a:prstGeom prst="rect">
            <a:avLst/>
          </a:prstGeom>
        </p:spPr>
      </p:pic>
      <p:pic>
        <p:nvPicPr>
          <p:cNvPr id="9" name="图片 8" descr="]WE($@WH58JAB373$AL7QRG"/>
          <p:cNvPicPr>
            <a:picLocks noChangeAspect="1"/>
          </p:cNvPicPr>
          <p:nvPr/>
        </p:nvPicPr>
        <p:blipFill>
          <a:blip r:embed="rId2"/>
          <a:stretch>
            <a:fillRect/>
          </a:stretch>
        </p:blipFill>
        <p:spPr>
          <a:xfrm>
            <a:off x="8923655" y="0"/>
            <a:ext cx="3268345" cy="303085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公开日志的结构</a:t>
            </a:r>
            <a:endParaRPr lang="zh-CN" altLang="en-US"/>
          </a:p>
        </p:txBody>
      </p:sp>
      <p:sp>
        <p:nvSpPr>
          <p:cNvPr id="3" name="内容占位符 2"/>
          <p:cNvSpPr>
            <a:spLocks noGrp="1"/>
          </p:cNvSpPr>
          <p:nvPr>
            <p:ph idx="1"/>
          </p:nvPr>
        </p:nvSpPr>
        <p:spPr/>
        <p:txBody>
          <a:bodyPr>
            <a:normAutofit/>
          </a:bodyPr>
          <a:lstStyle/>
          <a:p>
            <a:r>
              <a:rPr lang="zh-CN" altLang="en-US" sz="2400"/>
              <a:t>背景：</a:t>
            </a:r>
            <a:r>
              <a:rPr lang="en-US" altLang="zh-CN" sz="2400"/>
              <a:t>Merkle Hash Tree</a:t>
            </a:r>
            <a:endParaRPr lang="en-US" altLang="zh-CN" sz="2400"/>
          </a:p>
          <a:p>
            <a:pPr lvl="2" algn="l"/>
            <a:r>
              <a:rPr lang="en-US" altLang="zh-CN" sz="2000"/>
              <a:t>Append-only</a:t>
            </a:r>
            <a:r>
              <a:rPr lang="zh-CN" altLang="en-US" sz="2000"/>
              <a:t>：一个</a:t>
            </a:r>
            <a:r>
              <a:rPr lang="en-US" altLang="zh-CN" sz="2000"/>
              <a:t>Merkle Hash Tree</a:t>
            </a:r>
            <a:r>
              <a:rPr lang="zh-CN" altLang="en-US" sz="2000"/>
              <a:t>是</a:t>
            </a:r>
            <a:r>
              <a:rPr lang="en-US" altLang="zh-CN" sz="2000"/>
              <a:t>append-only</a:t>
            </a:r>
            <a:r>
              <a:rPr lang="zh-CN" altLang="en-US" sz="2000"/>
              <a:t>的，如果只能向树中继续添加新的叶子节点，而不能删除或改变树中已有的叶子节点</a:t>
            </a:r>
            <a:endParaRPr lang="zh-CN" altLang="en-US" sz="2000"/>
          </a:p>
          <a:p>
            <a:pPr lvl="2" algn="l"/>
            <a:r>
              <a:rPr lang="en-US" altLang="zh-CN">
                <a:sym typeface="+mn-ea"/>
              </a:rPr>
              <a:t>Append-only</a:t>
            </a:r>
            <a:r>
              <a:rPr lang="zh-CN" altLang="en-US">
                <a:sym typeface="+mn-ea"/>
              </a:rPr>
              <a:t>的证明思路：</a:t>
            </a:r>
            <a:endParaRPr lang="zh-CN" altLang="en-US">
              <a:sym typeface="+mn-ea"/>
            </a:endParaRPr>
          </a:p>
          <a:p>
            <a:pPr lvl="3" algn="l"/>
            <a:r>
              <a:rPr lang="zh-CN" altLang="en-US">
                <a:sym typeface="+mn-ea"/>
              </a:rPr>
              <a:t>旧树叶子是新树叶子的子集</a:t>
            </a:r>
            <a:endParaRPr lang="zh-CN" altLang="en-US">
              <a:sym typeface="+mn-ea"/>
            </a:endParaRPr>
          </a:p>
          <a:p>
            <a:pPr lvl="3" algn="l"/>
            <a:r>
              <a:rPr lang="zh-CN" altLang="en-US">
                <a:sym typeface="+mn-ea"/>
              </a:rPr>
              <a:t>新树是旧树叶子再加上新叶子产生的</a:t>
            </a:r>
            <a:endParaRPr lang="zh-CN" altLang="en-US">
              <a:sym typeface="+mn-ea"/>
            </a:endParaRPr>
          </a:p>
          <a:p>
            <a:pPr lvl="3" algn="l"/>
            <a:endParaRPr lang="en-US" altLang="zh-CN" sz="2000">
              <a:sym typeface="+mn-ea"/>
            </a:endParaRPr>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descr="OYPVTN7B)BSYR28CX4GCO`9"/>
          <p:cNvPicPr>
            <a:picLocks noChangeAspect="1"/>
          </p:cNvPicPr>
          <p:nvPr/>
        </p:nvPicPr>
        <p:blipFill>
          <a:blip r:embed="rId1"/>
          <a:stretch>
            <a:fillRect/>
          </a:stretch>
        </p:blipFill>
        <p:spPr>
          <a:xfrm>
            <a:off x="8495600" y="3899710"/>
            <a:ext cx="3277870" cy="242443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公开日志的结构</a:t>
            </a:r>
            <a:endParaRPr lang="zh-CN" altLang="en-US"/>
          </a:p>
        </p:txBody>
      </p:sp>
      <p:sp>
        <p:nvSpPr>
          <p:cNvPr id="3" name="内容占位符 2"/>
          <p:cNvSpPr>
            <a:spLocks noGrp="1"/>
          </p:cNvSpPr>
          <p:nvPr>
            <p:ph idx="1"/>
          </p:nvPr>
        </p:nvSpPr>
        <p:spPr/>
        <p:txBody>
          <a:bodyPr/>
          <a:lstStyle/>
          <a:p>
            <a:r>
              <a:rPr lang="zh-CN" altLang="en-US">
                <a:sym typeface="+mn-ea"/>
              </a:rPr>
              <a:t>背景：</a:t>
            </a:r>
            <a:r>
              <a:rPr lang="en-US" altLang="zh-CN">
                <a:sym typeface="+mn-ea"/>
              </a:rPr>
              <a:t>Merkle Hash Tree</a:t>
            </a:r>
            <a:endParaRPr lang="en-US" altLang="zh-CN">
              <a:sym typeface="+mn-ea"/>
            </a:endParaRPr>
          </a:p>
          <a:p>
            <a:pPr lvl="1"/>
            <a:r>
              <a:rPr lang="en-US" altLang="zh-CN" sz="2000"/>
              <a:t>Append-only</a:t>
            </a:r>
            <a:r>
              <a:rPr lang="zh-CN" altLang="en-US" sz="2000"/>
              <a:t>的证明（例）</a:t>
            </a:r>
            <a:endParaRPr lang="zh-CN" altLang="en-US" sz="2000"/>
          </a:p>
          <a:p>
            <a:pPr lvl="2"/>
            <a:r>
              <a:rPr lang="zh-CN" altLang="en-US" sz="1800"/>
              <a:t>旧树</a:t>
            </a:r>
            <a:r>
              <a:rPr lang="en-US" altLang="zh-CN" sz="1800"/>
              <a:t>d0~d5</a:t>
            </a:r>
            <a:r>
              <a:rPr lang="zh-CN" altLang="en-US" sz="1800"/>
              <a:t>，新树</a:t>
            </a:r>
            <a:r>
              <a:rPr lang="en-US" altLang="zh-CN" sz="1800"/>
              <a:t>d0~d7</a:t>
            </a:r>
            <a:endParaRPr lang="zh-CN" altLang="en-US" sz="1800"/>
          </a:p>
          <a:p>
            <a:pPr lvl="2"/>
            <a:r>
              <a:rPr lang="zh-CN" altLang="en-US" sz="1800"/>
              <a:t>需要：旧</a:t>
            </a:r>
            <a:r>
              <a:rPr lang="en-US" altLang="zh-CN" sz="1800"/>
              <a:t>/</a:t>
            </a:r>
            <a:r>
              <a:rPr lang="zh-CN" altLang="en-US" sz="1800"/>
              <a:t>新树的根</a:t>
            </a:r>
            <a:r>
              <a:rPr lang="en-US" altLang="zh-CN" sz="1800"/>
              <a:t>+m,k,l</a:t>
            </a:r>
            <a:endParaRPr lang="en-US" altLang="zh-CN" sz="1800"/>
          </a:p>
          <a:p>
            <a:pPr lvl="2"/>
            <a:endParaRPr lang="en-US" altLang="zh-CN" sz="1800"/>
          </a:p>
          <a:p>
            <a:pPr lvl="2"/>
            <a:r>
              <a:rPr lang="zh-CN" altLang="en-US" sz="1800"/>
              <a:t>使用</a:t>
            </a:r>
            <a:r>
              <a:rPr lang="en-US" altLang="zh-CN" sz="1800"/>
              <a:t>m,k</a:t>
            </a:r>
            <a:r>
              <a:rPr lang="zh-CN" altLang="en-US" sz="1800"/>
              <a:t>计算验证旧树的根</a:t>
            </a:r>
            <a:endParaRPr lang="zh-CN" altLang="en-US" sz="1800"/>
          </a:p>
          <a:p>
            <a:pPr lvl="2"/>
            <a:r>
              <a:rPr lang="zh-CN" altLang="en-US" sz="1800"/>
              <a:t>使用</a:t>
            </a:r>
            <a:r>
              <a:rPr lang="en-US" altLang="zh-CN" sz="1800"/>
              <a:t>m,k,l</a:t>
            </a:r>
            <a:r>
              <a:rPr lang="zh-CN" altLang="en-US" sz="1800"/>
              <a:t>计算验证新树的根</a:t>
            </a:r>
            <a:endParaRPr lang="zh-CN" altLang="en-US" sz="1800"/>
          </a:p>
          <a:p>
            <a:pPr lvl="2"/>
            <a:endParaRPr lang="zh-CN" altLang="en-US"/>
          </a:p>
        </p:txBody>
      </p:sp>
      <p:pic>
        <p:nvPicPr>
          <p:cNvPr id="5" name="图片 4" descr="J0{2@45GPT93AP[2([I]YTW"/>
          <p:cNvPicPr>
            <a:picLocks noChangeAspect="1"/>
          </p:cNvPicPr>
          <p:nvPr/>
        </p:nvPicPr>
        <p:blipFill>
          <a:blip r:embed="rId1"/>
          <a:stretch>
            <a:fillRect/>
          </a:stretch>
        </p:blipFill>
        <p:spPr>
          <a:xfrm>
            <a:off x="4957445" y="2930525"/>
            <a:ext cx="7181215" cy="323786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公开日志的结构</a:t>
            </a:r>
            <a:endParaRPr lang="zh-CN" altLang="en-US"/>
          </a:p>
        </p:txBody>
      </p:sp>
      <p:sp>
        <p:nvSpPr>
          <p:cNvPr id="3" name="内容占位符 2"/>
          <p:cNvSpPr>
            <a:spLocks noGrp="1"/>
          </p:cNvSpPr>
          <p:nvPr>
            <p:ph idx="1"/>
          </p:nvPr>
        </p:nvSpPr>
        <p:spPr>
          <a:xfrm>
            <a:off x="1096645" y="1889125"/>
            <a:ext cx="9953625" cy="4262755"/>
          </a:xfrm>
        </p:spPr>
        <p:txBody>
          <a:bodyPr>
            <a:normAutofit/>
          </a:bodyPr>
          <a:lstStyle/>
          <a:p>
            <a:r>
              <a:rPr lang="zh-CN" sz="2400" dirty="0"/>
              <a:t>公开日志</a:t>
            </a:r>
            <a:endParaRPr lang="zh-CN" sz="2400" dirty="0"/>
          </a:p>
          <a:p>
            <a:pPr lvl="2" algn="l"/>
            <a:r>
              <a:rPr lang="zh-CN" altLang="en-US" sz="2000" dirty="0"/>
              <a:t>公开日志是一个唯一的、一直增长的、append-only的Merkle Hash Tree</a:t>
            </a:r>
            <a:endParaRPr lang="zh-CN" altLang="en-US" sz="1800" dirty="0">
              <a:sym typeface="+mn-ea"/>
            </a:endParaRPr>
          </a:p>
          <a:p>
            <a:pPr lvl="3"/>
            <a:endParaRPr lang="zh-CN" altLang="en-US" sz="1800" dirty="0">
              <a:sym typeface="+mn-ea"/>
            </a:endParaRPr>
          </a:p>
          <a:p>
            <a:pPr lvl="2" algn="l"/>
            <a:r>
              <a:rPr lang="zh-CN" altLang="en-US" dirty="0">
                <a:sym typeface="+mn-ea"/>
              </a:rPr>
              <a:t>每个被接收的证书，都对应于一个叶子节点</a:t>
            </a:r>
            <a:endParaRPr lang="zh-CN" altLang="en-US" sz="2000" dirty="0"/>
          </a:p>
          <a:p>
            <a:pPr lvl="3" algn="l"/>
            <a:r>
              <a:rPr lang="zh-CN" altLang="en-US" sz="1800" dirty="0"/>
              <a:t>收到的证书被周期性地、批量地加入到日志中，并更新树</a:t>
            </a:r>
            <a:endParaRPr lang="zh-CN" altLang="en-US" sz="1800" dirty="0"/>
          </a:p>
          <a:p>
            <a:pPr lvl="3"/>
            <a:r>
              <a:rPr lang="zh-CN" altLang="en-US" sz="1800" dirty="0"/>
              <a:t>相应的</a:t>
            </a:r>
            <a:r>
              <a:rPr lang="en-US" altLang="zh-CN" sz="1800" dirty="0"/>
              <a:t>SCT</a:t>
            </a:r>
            <a:r>
              <a:rPr lang="zh-CN" altLang="en-US" sz="1800" dirty="0"/>
              <a:t>产生后一段时间内，证书必须被加入到公开日志</a:t>
            </a:r>
            <a:endParaRPr lang="zh-CN" altLang="en-US" sz="1800" dirty="0"/>
          </a:p>
          <a:p>
            <a:pPr lvl="4"/>
            <a:endParaRPr lang="zh-CN" altLang="en-US" sz="1800" dirty="0"/>
          </a:p>
          <a:p>
            <a:pPr lvl="2" algn="l"/>
            <a:r>
              <a:rPr lang="zh-CN" altLang="en-US" sz="1800" dirty="0">
                <a:sym typeface="+mn-ea"/>
              </a:rPr>
              <a:t>树中的证书存储格式</a:t>
            </a:r>
            <a:endParaRPr lang="zh-CN" altLang="en-US" sz="1800" dirty="0"/>
          </a:p>
          <a:p>
            <a:pPr lvl="3"/>
            <a:r>
              <a:rPr lang="en-US" altLang="zh-CN" sz="1800" dirty="0">
                <a:sym typeface="+mn-ea"/>
              </a:rPr>
              <a:t>timestamp</a:t>
            </a:r>
            <a:r>
              <a:rPr lang="zh-CN" altLang="en-US" sz="1800" dirty="0">
                <a:sym typeface="+mn-ea"/>
              </a:rPr>
              <a:t>：该证书的</a:t>
            </a:r>
            <a:r>
              <a:rPr lang="en-US" altLang="zh-CN" sz="1800" dirty="0">
                <a:sym typeface="+mn-ea"/>
              </a:rPr>
              <a:t>SCT</a:t>
            </a:r>
            <a:r>
              <a:rPr lang="zh-CN" altLang="en-US" sz="1800" dirty="0">
                <a:sym typeface="+mn-ea"/>
              </a:rPr>
              <a:t>的产生时间 </a:t>
            </a:r>
            <a:endParaRPr lang="zh-CN" altLang="en-US" sz="1800" dirty="0"/>
          </a:p>
          <a:p>
            <a:pPr lvl="3"/>
            <a:r>
              <a:rPr lang="en-US" altLang="zh-CN" sz="1800" dirty="0" err="1">
                <a:sym typeface="+mn-ea"/>
              </a:rPr>
              <a:t>signed_entry</a:t>
            </a:r>
            <a:r>
              <a:rPr lang="zh-CN" altLang="en-US" sz="1800" dirty="0">
                <a:sym typeface="+mn-ea"/>
              </a:rPr>
              <a:t>：被记录的证书</a:t>
            </a:r>
            <a:endParaRPr lang="zh-CN" altLang="en-US" sz="18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6" name="图片 5" descr="E[NN_CU920OUXQ1FROL(RO4"/>
          <p:cNvPicPr>
            <a:picLocks noChangeAspect="1"/>
          </p:cNvPicPr>
          <p:nvPr/>
        </p:nvPicPr>
        <p:blipFill>
          <a:blip r:embed="rId1"/>
          <a:stretch>
            <a:fillRect/>
          </a:stretch>
        </p:blipFill>
        <p:spPr>
          <a:xfrm>
            <a:off x="7755255" y="2894330"/>
            <a:ext cx="4437380" cy="336359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公开日志的结构</a:t>
            </a:r>
            <a:endParaRPr lang="zh-CN" altLang="en-US">
              <a:sym typeface="+mn-ea"/>
            </a:endParaRPr>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descr="IA5P4K@K682J[8ZV~T0BFMP"/>
          <p:cNvPicPr>
            <a:picLocks noChangeAspect="1"/>
          </p:cNvPicPr>
          <p:nvPr/>
        </p:nvPicPr>
        <p:blipFill>
          <a:blip r:embed="rId1"/>
          <a:stretch>
            <a:fillRect/>
          </a:stretch>
        </p:blipFill>
        <p:spPr>
          <a:xfrm>
            <a:off x="6341745" y="2162810"/>
            <a:ext cx="5314315" cy="3390265"/>
          </a:xfrm>
          <a:prstGeom prst="rect">
            <a:avLst/>
          </a:prstGeom>
        </p:spPr>
      </p:pic>
      <p:sp>
        <p:nvSpPr>
          <p:cNvPr id="8" name="内容占位符 7"/>
          <p:cNvSpPr>
            <a:spLocks noGrp="1"/>
          </p:cNvSpPr>
          <p:nvPr>
            <p:ph idx="1"/>
          </p:nvPr>
        </p:nvSpPr>
        <p:spPr>
          <a:xfrm>
            <a:off x="1096645" y="1846580"/>
            <a:ext cx="10058400" cy="4612640"/>
          </a:xfrm>
        </p:spPr>
        <p:txBody>
          <a:bodyPr>
            <a:normAutofit/>
          </a:bodyPr>
          <a:lstStyle/>
          <a:p>
            <a:pPr lvl="0"/>
            <a:r>
              <a:rPr lang="zh-CN" sz="2400" dirty="0">
                <a:sym typeface="+mn-ea"/>
              </a:rPr>
              <a:t>公开日志项</a:t>
            </a:r>
            <a:endParaRPr lang="en-US" altLang="zh-CN" sz="2055" dirty="0">
              <a:sym typeface="+mn-ea"/>
            </a:endParaRPr>
          </a:p>
          <a:p>
            <a:pPr lvl="1"/>
            <a:r>
              <a:rPr lang="zh-CN" altLang="en-US" sz="2055" dirty="0">
                <a:sym typeface="+mn-ea"/>
              </a:rPr>
              <a:t>公开日志还记录更完整的证书信息</a:t>
            </a:r>
            <a:endParaRPr lang="zh-CN" altLang="en-US" sz="2055" dirty="0">
              <a:sym typeface="+mn-ea"/>
            </a:endParaRPr>
          </a:p>
          <a:p>
            <a:pPr lvl="2"/>
            <a:r>
              <a:rPr lang="zh-CN" altLang="en-US" sz="1710" dirty="0">
                <a:sym typeface="+mn-ea"/>
              </a:rPr>
              <a:t>记录在公开日志项中</a:t>
            </a:r>
            <a:endParaRPr lang="zh-CN" altLang="en-US" sz="1710" dirty="0">
              <a:sym typeface="+mn-ea"/>
            </a:endParaRPr>
          </a:p>
          <a:p>
            <a:pPr lvl="2"/>
            <a:endParaRPr lang="zh-CN" altLang="en-US" sz="1710" dirty="0">
              <a:sym typeface="+mn-ea"/>
            </a:endParaRPr>
          </a:p>
          <a:p>
            <a:pPr lvl="0"/>
            <a:r>
              <a:rPr lang="zh-CN" altLang="en-US" sz="2390" dirty="0">
                <a:sym typeface="+mn-ea"/>
              </a:rPr>
              <a:t>对于每一项，要求</a:t>
            </a:r>
            <a:endParaRPr lang="zh-CN" altLang="en-US" sz="2390" dirty="0">
              <a:sym typeface="+mn-ea"/>
            </a:endParaRPr>
          </a:p>
          <a:p>
            <a:pPr lvl="1"/>
            <a:r>
              <a:rPr lang="zh-CN" sz="2000" dirty="0"/>
              <a:t>记录证书的同时必须记录完整的证书链</a:t>
            </a:r>
            <a:endParaRPr lang="zh-CN" sz="2000" dirty="0"/>
          </a:p>
          <a:p>
            <a:pPr lvl="2"/>
            <a:r>
              <a:rPr lang="zh-CN" sz="1665" dirty="0"/>
              <a:t>签名可以被正确的验证</a:t>
            </a:r>
            <a:endParaRPr lang="zh-CN" sz="1665" dirty="0"/>
          </a:p>
          <a:p>
            <a:pPr lvl="2"/>
            <a:r>
              <a:rPr lang="zh-CN" sz="1660" dirty="0"/>
              <a:t>证书链的根证书必须被日志服务器信任</a:t>
            </a:r>
            <a:endParaRPr lang="zh-CN" altLang="en-US" sz="1655" dirty="0"/>
          </a:p>
          <a:p>
            <a:pPr lvl="1"/>
            <a:r>
              <a:rPr lang="en-US" altLang="zh-CN" sz="1985" dirty="0" err="1"/>
              <a:t>leaf_certificate</a:t>
            </a:r>
            <a:r>
              <a:rPr lang="en-US" altLang="zh-CN" sz="1985" dirty="0"/>
              <a:t>/</a:t>
            </a:r>
            <a:r>
              <a:rPr lang="en-US" altLang="zh-CN" sz="1985" dirty="0" err="1"/>
              <a:t>pre_certificate</a:t>
            </a:r>
            <a:endParaRPr lang="en-US" altLang="zh-CN" sz="1985" dirty="0"/>
          </a:p>
          <a:p>
            <a:pPr lvl="2"/>
            <a:r>
              <a:rPr lang="zh-CN" altLang="en-US" sz="1650" dirty="0"/>
              <a:t>被记录的证书（不包括证书链）</a:t>
            </a:r>
            <a:endParaRPr lang="en-US" altLang="zh-CN" sz="1650" dirty="0"/>
          </a:p>
          <a:p>
            <a:pPr lvl="2"/>
            <a:r>
              <a:rPr lang="zh-CN" altLang="en-US" sz="1650" dirty="0"/>
              <a:t>可以是最终证书或预证书</a:t>
            </a:r>
            <a:endParaRPr lang="zh-CN" sz="1995"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公开日志的审计</a:t>
            </a:r>
            <a:endParaRPr lang="zh-CN" altLang="en-US"/>
          </a:p>
        </p:txBody>
      </p:sp>
      <p:sp>
        <p:nvSpPr>
          <p:cNvPr id="3" name="内容占位符 2"/>
          <p:cNvSpPr>
            <a:spLocks noGrp="1"/>
          </p:cNvSpPr>
          <p:nvPr>
            <p:ph idx="1"/>
          </p:nvPr>
        </p:nvSpPr>
        <p:spPr/>
        <p:txBody>
          <a:bodyPr>
            <a:normAutofit/>
          </a:bodyPr>
          <a:lstStyle/>
          <a:p>
            <a:r>
              <a:rPr lang="zh-CN" altLang="en-US" sz="2400"/>
              <a:t>公开日志服务器的不正当行为</a:t>
            </a:r>
            <a:endParaRPr lang="zh-CN" altLang="en-US" sz="2055"/>
          </a:p>
          <a:p>
            <a:pPr lvl="1" algn="l"/>
            <a:r>
              <a:rPr lang="zh-CN" altLang="en-US" sz="2055"/>
              <a:t>向不同方提供不同的日志（违背唯一性）</a:t>
            </a:r>
            <a:endParaRPr lang="zh-CN" altLang="en-US" sz="2055"/>
          </a:p>
          <a:p>
            <a:pPr lvl="1" algn="l"/>
            <a:r>
              <a:rPr lang="zh-CN" altLang="en-US" sz="2055"/>
              <a:t>违背append-only，修改日志的历史信息（违背一致性）</a:t>
            </a:r>
            <a:endParaRPr lang="zh-CN" altLang="en-US" sz="2055"/>
          </a:p>
          <a:p>
            <a:pPr lvl="1" algn="l"/>
            <a:r>
              <a:rPr lang="zh-CN" altLang="en-US" sz="2000">
                <a:sym typeface="+mn-ea"/>
              </a:rPr>
              <a:t>未将提供SCT的证书加入到公开日志中（违背诚实性）</a:t>
            </a:r>
            <a:endParaRPr lang="zh-CN" altLang="en-US" sz="2000">
              <a:sym typeface="+mn-ea"/>
            </a:endParaRPr>
          </a:p>
          <a:p>
            <a:pPr lvl="1" algn="l"/>
            <a:endParaRPr lang="zh-CN" altLang="en-US" sz="2000">
              <a:sym typeface="+mn-ea"/>
            </a:endParaRPr>
          </a:p>
          <a:p>
            <a:pPr lvl="0"/>
            <a:r>
              <a:rPr lang="zh-CN" altLang="en-US" sz="2400">
                <a:sym typeface="+mn-ea"/>
              </a:rPr>
              <a:t>公开日志服务器相应的提供各类证明</a:t>
            </a:r>
            <a:endParaRPr lang="zh-CN" altLang="en-US" sz="2400">
              <a:sym typeface="+mn-ea"/>
            </a:endParaRPr>
          </a:p>
          <a:p>
            <a:pPr lvl="1"/>
            <a:r>
              <a:rPr lang="en-US" altLang="zh-CN" sz="2055">
                <a:sym typeface="+mn-ea"/>
              </a:rPr>
              <a:t>STH</a:t>
            </a:r>
            <a:r>
              <a:rPr lang="zh-CN" altLang="en-US" sz="2055">
                <a:sym typeface="+mn-ea"/>
              </a:rPr>
              <a:t>：唯一性证明的依据</a:t>
            </a:r>
            <a:endParaRPr lang="zh-CN" altLang="en-US" sz="2055">
              <a:sym typeface="+mn-ea"/>
            </a:endParaRPr>
          </a:p>
          <a:p>
            <a:pPr lvl="1"/>
            <a:r>
              <a:rPr lang="en-US" altLang="zh-CN" sz="2000">
                <a:sym typeface="+mn-ea"/>
              </a:rPr>
              <a:t>Merkle Consistency Proof: </a:t>
            </a:r>
            <a:r>
              <a:rPr lang="zh-CN" altLang="en-US" sz="2000">
                <a:sym typeface="+mn-ea"/>
              </a:rPr>
              <a:t>证明一致性</a:t>
            </a:r>
            <a:endParaRPr lang="zh-CN" altLang="en-US" sz="2000"/>
          </a:p>
          <a:p>
            <a:pPr lvl="1" algn="l"/>
            <a:r>
              <a:rPr lang="en-US" altLang="zh-CN" sz="2000">
                <a:sym typeface="+mn-ea"/>
              </a:rPr>
              <a:t>Merkle Audit Proof</a:t>
            </a:r>
            <a:r>
              <a:rPr lang="zh-CN" altLang="en-US" sz="2000">
                <a:sym typeface="+mn-ea"/>
              </a:rPr>
              <a:t>：证明诚实性</a:t>
            </a:r>
            <a:endParaRPr lang="zh-CN" altLang="en-US" sz="2000">
              <a:sym typeface="+mn-ea"/>
            </a:endParaRPr>
          </a:p>
          <a:p>
            <a:pPr marL="201295" lvl="1" indent="0" algn="l">
              <a:buNone/>
            </a:pPr>
            <a:endParaRPr lang="zh-CN" altLang="en-US" sz="2000">
              <a:sym typeface="+mn-ea"/>
            </a:endParaRPr>
          </a:p>
          <a:p>
            <a:pPr lvl="1"/>
            <a:endParaRPr lang="zh-CN" altLang="en-US"/>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公开日志的审计</a:t>
            </a:r>
            <a:endParaRPr lang="zh-CN" altLang="en-US"/>
          </a:p>
        </p:txBody>
      </p:sp>
      <p:sp>
        <p:nvSpPr>
          <p:cNvPr id="3" name="内容占位符 2"/>
          <p:cNvSpPr>
            <a:spLocks noGrp="1"/>
          </p:cNvSpPr>
          <p:nvPr>
            <p:ph idx="1"/>
          </p:nvPr>
        </p:nvSpPr>
        <p:spPr/>
        <p:txBody>
          <a:bodyPr>
            <a:normAutofit lnSpcReduction="10000"/>
          </a:bodyPr>
          <a:lstStyle/>
          <a:p>
            <a:r>
              <a:rPr lang="zh-CN" altLang="en-US" sz="2400" dirty="0"/>
              <a:t>上述三种证明，需要公开日志周期性的发布</a:t>
            </a:r>
            <a:r>
              <a:rPr lang="zh-CN" altLang="en-US" sz="2400" dirty="0">
                <a:solidFill>
                  <a:srgbClr val="FF0000"/>
                </a:solidFill>
              </a:rPr>
              <a:t>签名的树头</a:t>
            </a:r>
            <a:r>
              <a:rPr lang="zh-CN" altLang="en-US" sz="2400" dirty="0"/>
              <a:t>（</a:t>
            </a:r>
            <a:r>
              <a:rPr lang="en-US" altLang="zh-CN" sz="2400" dirty="0"/>
              <a:t>STH, Signed Tree Head</a:t>
            </a:r>
            <a:r>
              <a:rPr lang="zh-CN" altLang="en-US" sz="2400" dirty="0"/>
              <a:t>）</a:t>
            </a:r>
            <a:endParaRPr lang="zh-CN" altLang="en-US" sz="2400" dirty="0"/>
          </a:p>
          <a:p>
            <a:pPr lvl="1"/>
            <a:r>
              <a:rPr lang="zh-CN" altLang="en-US" sz="2000" dirty="0"/>
              <a:t>日志每次加入新的证书后，公开日志服务器会对目前的</a:t>
            </a:r>
            <a:r>
              <a:rPr lang="en-US" altLang="zh-CN" sz="2000" dirty="0" err="1"/>
              <a:t>Merkle</a:t>
            </a:r>
            <a:r>
              <a:rPr lang="en-US" altLang="zh-CN" sz="2000" dirty="0"/>
              <a:t> Tree</a:t>
            </a:r>
            <a:r>
              <a:rPr lang="zh-CN" altLang="en-US" sz="2000" dirty="0"/>
              <a:t>的根进行签名，作为目前树的状态的证明</a:t>
            </a:r>
            <a:endParaRPr lang="zh-CN" altLang="en-US" sz="2000" dirty="0"/>
          </a:p>
          <a:p>
            <a:pPr lvl="2"/>
            <a:r>
              <a:rPr lang="en-US" altLang="zh-CN" sz="1665" dirty="0"/>
              <a:t>STH</a:t>
            </a:r>
            <a:r>
              <a:rPr lang="zh-CN" altLang="en-US" sz="1665" dirty="0"/>
              <a:t>的产生应该是周期性的</a:t>
            </a:r>
            <a:endParaRPr lang="zh-CN" altLang="en-US" sz="1665" dirty="0"/>
          </a:p>
          <a:p>
            <a:pPr lvl="2"/>
            <a:endParaRPr lang="en-US" altLang="zh-CN" sz="1665" dirty="0"/>
          </a:p>
          <a:p>
            <a:pPr lvl="1"/>
            <a:r>
              <a:rPr lang="en-US" altLang="zh-CN" sz="2000" dirty="0"/>
              <a:t>timestamp: </a:t>
            </a:r>
            <a:r>
              <a:rPr lang="zh-CN" altLang="en-US" sz="2000" dirty="0"/>
              <a:t>当前的时间</a:t>
            </a:r>
            <a:endParaRPr lang="zh-CN" altLang="en-US" sz="2000" dirty="0"/>
          </a:p>
          <a:p>
            <a:pPr lvl="1"/>
            <a:r>
              <a:rPr lang="en-US" altLang="zh-CN" sz="1995" dirty="0" err="1"/>
              <a:t>tree_size</a:t>
            </a:r>
            <a:r>
              <a:rPr lang="en-US" altLang="zh-CN" sz="1995" dirty="0"/>
              <a:t>: </a:t>
            </a:r>
            <a:r>
              <a:rPr lang="zh-CN" altLang="en-US" sz="1995" dirty="0"/>
              <a:t>新树中叶子节点的数目</a:t>
            </a:r>
            <a:endParaRPr lang="zh-CN" altLang="en-US" sz="1995" dirty="0"/>
          </a:p>
          <a:p>
            <a:pPr lvl="1"/>
            <a:endParaRPr lang="zh-CN" altLang="en-US" sz="1995" dirty="0"/>
          </a:p>
          <a:p>
            <a:pPr lvl="1"/>
            <a:r>
              <a:rPr lang="zh-CN" altLang="en-US" sz="1995" dirty="0">
                <a:sym typeface="+mn-ea"/>
              </a:rPr>
              <a:t>若一个周期内没有新的证书加入</a:t>
            </a:r>
            <a:endParaRPr lang="zh-CN" altLang="en-US" sz="1995" dirty="0">
              <a:sym typeface="+mn-ea"/>
            </a:endParaRPr>
          </a:p>
          <a:p>
            <a:pPr lvl="2"/>
            <a:r>
              <a:rPr lang="zh-CN" altLang="en-US" sz="1660" dirty="0">
                <a:sym typeface="+mn-ea"/>
              </a:rPr>
              <a:t>仅更新</a:t>
            </a:r>
            <a:r>
              <a:rPr lang="en-US" altLang="zh-CN" sz="1660" dirty="0">
                <a:sym typeface="+mn-ea"/>
              </a:rPr>
              <a:t>timestamp</a:t>
            </a:r>
            <a:r>
              <a:rPr lang="zh-CN" altLang="en-US" sz="1660" dirty="0">
                <a:sym typeface="+mn-ea"/>
              </a:rPr>
              <a:t>并签名</a:t>
            </a:r>
            <a:endParaRPr lang="zh-CN" altLang="en-US" sz="1660" dirty="0">
              <a:sym typeface="+mn-ea"/>
            </a:endParaRPr>
          </a:p>
          <a:p>
            <a:pPr lvl="1"/>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5" name="图片 4" descr="Q7$228G@U7(7N`HR5)04S_4"/>
          <p:cNvPicPr>
            <a:picLocks noChangeAspect="1"/>
          </p:cNvPicPr>
          <p:nvPr/>
        </p:nvPicPr>
        <p:blipFill>
          <a:blip r:embed="rId1"/>
          <a:stretch>
            <a:fillRect/>
          </a:stretch>
        </p:blipFill>
        <p:spPr>
          <a:xfrm>
            <a:off x="6343015" y="3587750"/>
            <a:ext cx="5433060" cy="27355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各种虚假证书的事实</a:t>
            </a:r>
            <a:endParaRPr lang="zh-CN" altLang="en-US" dirty="0"/>
          </a:p>
        </p:txBody>
      </p:sp>
      <p:sp>
        <p:nvSpPr>
          <p:cNvPr id="3" name="内容占位符 2"/>
          <p:cNvSpPr>
            <a:spLocks noGrp="1"/>
          </p:cNvSpPr>
          <p:nvPr>
            <p:ph idx="1"/>
          </p:nvPr>
        </p:nvSpPr>
        <p:spPr>
          <a:xfrm>
            <a:off x="1096433" y="1833906"/>
            <a:ext cx="10058400" cy="4690461"/>
          </a:xfrm>
        </p:spPr>
        <p:txBody>
          <a:bodyPr>
            <a:normAutofit fontScale="85000" lnSpcReduction="10000"/>
          </a:bodyPr>
          <a:lstStyle/>
          <a:p>
            <a:pPr>
              <a:lnSpc>
                <a:spcPct val="120000"/>
              </a:lnSpc>
            </a:pPr>
            <a:r>
              <a:rPr lang="en-US" altLang="zh-CN" dirty="0"/>
              <a:t>CA</a:t>
            </a:r>
            <a:r>
              <a:rPr lang="zh-CN" altLang="en-US" dirty="0"/>
              <a:t>系统在非常极端的复杂攻击情况下，签发含有虚假信息的证书</a:t>
            </a:r>
            <a:endParaRPr lang="en-US" altLang="zh-CN" dirty="0"/>
          </a:p>
          <a:p>
            <a:pPr lvl="1">
              <a:lnSpc>
                <a:spcPct val="120000"/>
              </a:lnSpc>
            </a:pPr>
            <a:r>
              <a:rPr lang="en-US" altLang="zh-CN" dirty="0"/>
              <a:t>2001</a:t>
            </a:r>
            <a:r>
              <a:rPr lang="zh-CN" altLang="en-US" dirty="0"/>
              <a:t>年</a:t>
            </a:r>
            <a:r>
              <a:rPr lang="en-US" altLang="zh-CN" dirty="0"/>
              <a:t>1</a:t>
            </a:r>
            <a:r>
              <a:rPr lang="zh-CN" altLang="en-US" dirty="0"/>
              <a:t>月，</a:t>
            </a:r>
            <a:r>
              <a:rPr lang="en-US" altLang="zh-CN" dirty="0"/>
              <a:t>VeriSign</a:t>
            </a:r>
            <a:r>
              <a:rPr lang="zh-CN" altLang="en-US" dirty="0"/>
              <a:t>给谎称是微软员工的人签发了两个主体名为</a:t>
            </a:r>
            <a:r>
              <a:rPr lang="en-US" altLang="zh-CN" dirty="0"/>
              <a:t>Microsoft Corporation</a:t>
            </a:r>
            <a:r>
              <a:rPr lang="zh-CN" altLang="en-US" dirty="0"/>
              <a:t>的代码签名证书。</a:t>
            </a:r>
            <a:endParaRPr lang="zh-CN" altLang="en-US" dirty="0"/>
          </a:p>
          <a:p>
            <a:pPr lvl="1">
              <a:lnSpc>
                <a:spcPct val="120000"/>
              </a:lnSpc>
            </a:pPr>
            <a:r>
              <a:rPr lang="en-US" altLang="zh-CN" dirty="0"/>
              <a:t>2008</a:t>
            </a:r>
            <a:r>
              <a:rPr lang="zh-CN" altLang="en-US" dirty="0"/>
              <a:t>年</a:t>
            </a:r>
            <a:r>
              <a:rPr lang="en-US" altLang="zh-CN" dirty="0"/>
              <a:t>7</a:t>
            </a:r>
            <a:r>
              <a:rPr lang="zh-CN" altLang="en-US" dirty="0"/>
              <a:t>月，安全研究人员</a:t>
            </a:r>
            <a:r>
              <a:rPr lang="en-US" altLang="zh-CN" dirty="0"/>
              <a:t>Mike </a:t>
            </a:r>
            <a:r>
              <a:rPr lang="en-US" altLang="zh-CN" dirty="0" err="1"/>
              <a:t>Zusman</a:t>
            </a:r>
            <a:r>
              <a:rPr lang="zh-CN" altLang="en-US" dirty="0"/>
              <a:t>利用在</a:t>
            </a:r>
            <a:r>
              <a:rPr lang="en-US" altLang="zh-CN" dirty="0"/>
              <a:t>live.com</a:t>
            </a:r>
            <a:r>
              <a:rPr lang="zh-CN" altLang="en-US" dirty="0"/>
              <a:t>注册的</a:t>
            </a:r>
            <a:r>
              <a:rPr lang="en-US" altLang="zh-CN" dirty="0"/>
              <a:t>sslcertificate@live.com</a:t>
            </a:r>
            <a:r>
              <a:rPr lang="zh-CN" altLang="en-US" dirty="0"/>
              <a:t>邮箱，在</a:t>
            </a:r>
            <a:r>
              <a:rPr lang="en-US" altLang="zh-CN" dirty="0"/>
              <a:t>VeriSign</a:t>
            </a:r>
            <a:r>
              <a:rPr lang="zh-CN" altLang="en-US" dirty="0"/>
              <a:t>子公司</a:t>
            </a:r>
            <a:r>
              <a:rPr lang="en-US" altLang="zh-CN" dirty="0" err="1"/>
              <a:t>Thawte</a:t>
            </a:r>
            <a:r>
              <a:rPr lang="zh-CN" altLang="en-US" dirty="0"/>
              <a:t>成功申请到了证书主体名为“</a:t>
            </a:r>
            <a:r>
              <a:rPr lang="en-US" altLang="zh-CN" dirty="0"/>
              <a:t>login.live.com”</a:t>
            </a:r>
            <a:r>
              <a:rPr lang="zh-CN" altLang="en-US" dirty="0"/>
              <a:t>的证书。</a:t>
            </a:r>
            <a:endParaRPr lang="zh-CN" altLang="en-US" dirty="0"/>
          </a:p>
          <a:p>
            <a:pPr lvl="1">
              <a:lnSpc>
                <a:spcPct val="120000"/>
              </a:lnSpc>
            </a:pPr>
            <a:r>
              <a:rPr lang="en-US" altLang="zh-CN" dirty="0"/>
              <a:t>2008</a:t>
            </a:r>
            <a:r>
              <a:rPr lang="zh-CN" altLang="en-US" dirty="0"/>
              <a:t>年</a:t>
            </a:r>
            <a:r>
              <a:rPr lang="en-US" altLang="zh-CN" dirty="0"/>
              <a:t>12</a:t>
            </a:r>
            <a:r>
              <a:rPr lang="zh-CN" altLang="en-US" dirty="0"/>
              <a:t>月，</a:t>
            </a:r>
            <a:r>
              <a:rPr lang="en-US" altLang="zh-CN" dirty="0" err="1"/>
              <a:t>CertStart</a:t>
            </a:r>
            <a:r>
              <a:rPr lang="zh-CN" altLang="en-US" dirty="0"/>
              <a:t>（</a:t>
            </a:r>
            <a:r>
              <a:rPr lang="en-US" altLang="zh-CN" dirty="0" err="1"/>
              <a:t>Comodo</a:t>
            </a:r>
            <a:r>
              <a:rPr lang="zh-CN" altLang="en-US" dirty="0"/>
              <a:t>丹麦合作伙伴）被发现可以在没有进行域名所有权验证的情况下给申请者签发任何域名的证书。</a:t>
            </a:r>
            <a:endParaRPr lang="en-US" altLang="zh-CN" dirty="0"/>
          </a:p>
          <a:p>
            <a:pPr lvl="1">
              <a:lnSpc>
                <a:spcPct val="120000"/>
              </a:lnSpc>
            </a:pPr>
            <a:r>
              <a:rPr lang="en-US" altLang="zh-CN" dirty="0"/>
              <a:t>2011</a:t>
            </a:r>
            <a:r>
              <a:rPr lang="zh-CN" altLang="en-US" dirty="0"/>
              <a:t>年，</a:t>
            </a:r>
            <a:r>
              <a:rPr lang="en-US" altLang="zh-CN" dirty="0"/>
              <a:t>TURKTRUST</a:t>
            </a:r>
            <a:r>
              <a:rPr lang="zh-CN" altLang="en-US" dirty="0"/>
              <a:t>错误地为订户签发了两张中间</a:t>
            </a:r>
            <a:r>
              <a:rPr lang="en-US" altLang="zh-CN" dirty="0"/>
              <a:t>CA</a:t>
            </a:r>
            <a:r>
              <a:rPr lang="zh-CN" altLang="en-US" dirty="0"/>
              <a:t>证书，其中一张签发了</a:t>
            </a:r>
            <a:r>
              <a:rPr lang="en-US" altLang="zh-CN" dirty="0"/>
              <a:t>google.com</a:t>
            </a:r>
            <a:r>
              <a:rPr lang="zh-CN" altLang="en-US" dirty="0"/>
              <a:t>的虚假证书；</a:t>
            </a:r>
            <a:endParaRPr lang="zh-CN" altLang="en-US" dirty="0"/>
          </a:p>
          <a:p>
            <a:pPr lvl="1">
              <a:lnSpc>
                <a:spcPct val="120000"/>
              </a:lnSpc>
            </a:pPr>
            <a:r>
              <a:rPr lang="en-US" altLang="zh-CN" dirty="0"/>
              <a:t>2013</a:t>
            </a:r>
            <a:r>
              <a:rPr lang="zh-CN" altLang="en-US" dirty="0"/>
              <a:t>年，</a:t>
            </a:r>
            <a:r>
              <a:rPr lang="en-US" altLang="zh-CN" dirty="0"/>
              <a:t>Google</a:t>
            </a:r>
            <a:r>
              <a:rPr lang="zh-CN" altLang="en-US" dirty="0"/>
              <a:t>发现</a:t>
            </a:r>
            <a:r>
              <a:rPr lang="en-US" altLang="zh-CN" dirty="0"/>
              <a:t>ANSSI</a:t>
            </a:r>
            <a:r>
              <a:rPr lang="zh-CN" altLang="en-US" dirty="0"/>
              <a:t>有关的中间</a:t>
            </a:r>
            <a:r>
              <a:rPr lang="en-US" altLang="zh-CN" dirty="0"/>
              <a:t>CA</a:t>
            </a:r>
            <a:r>
              <a:rPr lang="zh-CN" altLang="en-US" dirty="0"/>
              <a:t>签发了多个</a:t>
            </a:r>
            <a:r>
              <a:rPr lang="en-US" altLang="zh-CN" dirty="0"/>
              <a:t>Google</a:t>
            </a:r>
            <a:r>
              <a:rPr lang="zh-CN" altLang="en-US" dirty="0"/>
              <a:t>域名的虚假证书；</a:t>
            </a:r>
            <a:endParaRPr lang="zh-CN" altLang="en-US" dirty="0"/>
          </a:p>
          <a:p>
            <a:pPr lvl="1">
              <a:lnSpc>
                <a:spcPct val="120000"/>
              </a:lnSpc>
            </a:pPr>
            <a:r>
              <a:rPr lang="en-US" altLang="zh-CN" dirty="0"/>
              <a:t>2017</a:t>
            </a:r>
            <a:r>
              <a:rPr lang="zh-CN" altLang="en-US" dirty="0"/>
              <a:t>年，</a:t>
            </a:r>
            <a:r>
              <a:rPr lang="en-US" altLang="zh-CN" dirty="0"/>
              <a:t>Google</a:t>
            </a:r>
            <a:r>
              <a:rPr lang="zh-CN" altLang="en-US" dirty="0"/>
              <a:t>和</a:t>
            </a:r>
            <a:r>
              <a:rPr lang="en-US" altLang="zh-CN" dirty="0"/>
              <a:t>Firefox</a:t>
            </a:r>
            <a:r>
              <a:rPr lang="zh-CN" altLang="en-US" dirty="0"/>
              <a:t>调查人员发现</a:t>
            </a:r>
            <a:r>
              <a:rPr lang="en-US" altLang="zh-CN" dirty="0"/>
              <a:t>Symantec</a:t>
            </a:r>
            <a:r>
              <a:rPr lang="zh-CN" altLang="en-US" dirty="0"/>
              <a:t>没有按照行业规则，误签发了</a:t>
            </a:r>
            <a:r>
              <a:rPr lang="en-US" altLang="zh-CN" dirty="0"/>
              <a:t>127</a:t>
            </a:r>
            <a:r>
              <a:rPr lang="zh-CN" altLang="en-US" dirty="0"/>
              <a:t>张</a:t>
            </a:r>
            <a:r>
              <a:rPr lang="en-US" altLang="zh-CN" dirty="0"/>
              <a:t>SSL</a:t>
            </a:r>
            <a:r>
              <a:rPr lang="zh-CN" altLang="en-US" dirty="0"/>
              <a:t>证书，进一步调查发现涉及的问题证书可能高达</a:t>
            </a:r>
            <a:r>
              <a:rPr lang="en-US" altLang="zh-CN" dirty="0"/>
              <a:t>3</a:t>
            </a:r>
            <a:r>
              <a:rPr lang="zh-CN" altLang="en-US" dirty="0"/>
              <a:t>万多张。</a:t>
            </a:r>
            <a:endParaRPr lang="en-US" altLang="zh-CN" dirty="0"/>
          </a:p>
          <a:p>
            <a:pPr lvl="2"/>
            <a:endParaRPr lang="en-US" altLang="zh-CN" dirty="0"/>
          </a:p>
          <a:p>
            <a:pPr lvl="2"/>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公开日志的审计</a:t>
            </a:r>
            <a:endParaRPr lang="zh-CN" altLang="en-US"/>
          </a:p>
        </p:txBody>
      </p:sp>
      <p:sp>
        <p:nvSpPr>
          <p:cNvPr id="3" name="内容占位符 2"/>
          <p:cNvSpPr>
            <a:spLocks noGrp="1"/>
          </p:cNvSpPr>
          <p:nvPr>
            <p:ph idx="1"/>
          </p:nvPr>
        </p:nvSpPr>
        <p:spPr>
          <a:xfrm>
            <a:off x="1096645" y="1846580"/>
            <a:ext cx="10058400" cy="4612640"/>
          </a:xfrm>
        </p:spPr>
        <p:txBody>
          <a:bodyPr>
            <a:normAutofit/>
          </a:bodyPr>
          <a:lstStyle/>
          <a:p>
            <a:pPr lvl="0"/>
            <a:r>
              <a:rPr lang="zh-CN" altLang="en-US" sz="2400" dirty="0">
                <a:sym typeface="+mn-ea"/>
              </a:rPr>
              <a:t>公开日志是否是唯一的？</a:t>
            </a:r>
            <a:endParaRPr lang="zh-CN" altLang="en-US" sz="2400" dirty="0">
              <a:sym typeface="+mn-ea"/>
            </a:endParaRPr>
          </a:p>
          <a:p>
            <a:pPr lvl="1"/>
            <a:r>
              <a:rPr lang="zh-CN" altLang="en-US" sz="2000" dirty="0">
                <a:sym typeface="+mn-ea"/>
              </a:rPr>
              <a:t>各个审计员相互比较各自得到的签名的树头（</a:t>
            </a:r>
            <a:r>
              <a:rPr lang="en-US" altLang="zh-CN" sz="2000" dirty="0">
                <a:sym typeface="+mn-ea"/>
              </a:rPr>
              <a:t>Gossip</a:t>
            </a:r>
            <a:r>
              <a:rPr lang="zh-CN" altLang="en-US" sz="2000" dirty="0">
                <a:sym typeface="+mn-ea"/>
              </a:rPr>
              <a:t>）</a:t>
            </a:r>
            <a:endParaRPr lang="zh-CN" altLang="en-US" sz="2000" dirty="0">
              <a:sym typeface="+mn-ea"/>
            </a:endParaRPr>
          </a:p>
          <a:p>
            <a:pPr lvl="0"/>
            <a:endParaRPr lang="zh-CN" altLang="en-US" sz="1995" dirty="0"/>
          </a:p>
          <a:p>
            <a:pPr lvl="0"/>
            <a:r>
              <a:rPr lang="zh-CN" altLang="en-US" sz="2400" dirty="0">
                <a:sym typeface="+mn-ea"/>
              </a:rPr>
              <a:t>公开日志提供的</a:t>
            </a:r>
            <a:r>
              <a:rPr lang="en-US" altLang="zh-CN" sz="2400" dirty="0">
                <a:sym typeface="+mn-ea"/>
              </a:rPr>
              <a:t>STH</a:t>
            </a:r>
            <a:r>
              <a:rPr lang="zh-CN" altLang="en-US" sz="2400" dirty="0">
                <a:sym typeface="+mn-ea"/>
              </a:rPr>
              <a:t>中，</a:t>
            </a:r>
            <a:r>
              <a:rPr lang="en-US" altLang="zh-CN" sz="2400" dirty="0" err="1">
                <a:sym typeface="+mn-ea"/>
              </a:rPr>
              <a:t>Merkle</a:t>
            </a:r>
            <a:r>
              <a:rPr lang="en-US" altLang="zh-CN" sz="2400" dirty="0">
                <a:sym typeface="+mn-ea"/>
              </a:rPr>
              <a:t> Tree Root</a:t>
            </a:r>
            <a:r>
              <a:rPr lang="zh-CN" altLang="en-US" sz="2400" dirty="0">
                <a:sym typeface="+mn-ea"/>
              </a:rPr>
              <a:t>是否是虚假的？</a:t>
            </a:r>
            <a:endParaRPr lang="zh-CN" altLang="en-US" sz="2400" dirty="0">
              <a:sym typeface="+mn-ea"/>
            </a:endParaRPr>
          </a:p>
          <a:p>
            <a:pPr lvl="1"/>
            <a:r>
              <a:rPr lang="zh-CN" altLang="en-US" sz="1995" dirty="0">
                <a:sym typeface="+mn-ea"/>
              </a:rPr>
              <a:t>下载整个日志并计算</a:t>
            </a:r>
            <a:endParaRPr lang="zh-CN" altLang="en-US" sz="1995" dirty="0">
              <a:sym typeface="+mn-ea"/>
            </a:endParaRPr>
          </a:p>
          <a:p>
            <a:pPr lvl="1"/>
            <a:r>
              <a:rPr lang="zh-CN" altLang="en-US" sz="1995" dirty="0">
                <a:sym typeface="+mn-ea"/>
              </a:rPr>
              <a:t>或者，根据旧的</a:t>
            </a:r>
            <a:r>
              <a:rPr lang="en-US" altLang="zh-CN" sz="1995" dirty="0">
                <a:sym typeface="+mn-ea"/>
              </a:rPr>
              <a:t>STH</a:t>
            </a:r>
            <a:r>
              <a:rPr lang="zh-CN" altLang="en-US" sz="1995" dirty="0">
                <a:sym typeface="+mn-ea"/>
              </a:rPr>
              <a:t>和日志中新增的项，计算新树的</a:t>
            </a:r>
            <a:r>
              <a:rPr lang="en-US" altLang="zh-CN" sz="1995" dirty="0" err="1">
                <a:sym typeface="+mn-ea"/>
              </a:rPr>
              <a:t>Merkle</a:t>
            </a:r>
            <a:r>
              <a:rPr lang="en-US" altLang="zh-CN" sz="1995" dirty="0">
                <a:sym typeface="+mn-ea"/>
              </a:rPr>
              <a:t> Tree Root</a:t>
            </a:r>
            <a:endParaRPr lang="en-US" altLang="zh-CN" sz="1995" dirty="0">
              <a:sym typeface="+mn-ea"/>
            </a:endParaRPr>
          </a:p>
          <a:p>
            <a:pPr lvl="0"/>
            <a:endParaRPr lang="en-US" altLang="zh-CN" sz="2000" dirty="0">
              <a:sym typeface="+mn-ea"/>
            </a:endParaRPr>
          </a:p>
          <a:p>
            <a:pPr lvl="1"/>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公开日志的审计</a:t>
            </a:r>
            <a:endParaRPr lang="zh-CN" altLang="en-US"/>
          </a:p>
        </p:txBody>
      </p:sp>
      <p:sp>
        <p:nvSpPr>
          <p:cNvPr id="3" name="内容占位符 2"/>
          <p:cNvSpPr>
            <a:spLocks noGrp="1"/>
          </p:cNvSpPr>
          <p:nvPr>
            <p:ph idx="1"/>
          </p:nvPr>
        </p:nvSpPr>
        <p:spPr>
          <a:xfrm>
            <a:off x="1096645" y="1846580"/>
            <a:ext cx="10058400" cy="4612640"/>
          </a:xfrm>
        </p:spPr>
        <p:txBody>
          <a:bodyPr>
            <a:normAutofit/>
          </a:bodyPr>
          <a:lstStyle/>
          <a:p>
            <a:pPr lvl="0"/>
            <a:r>
              <a:rPr lang="en-US" altLang="zh-CN" sz="2325" dirty="0" err="1">
                <a:sym typeface="+mn-ea"/>
              </a:rPr>
              <a:t>Merkle</a:t>
            </a:r>
            <a:r>
              <a:rPr lang="en-US" altLang="zh-CN" sz="2325" dirty="0">
                <a:sym typeface="+mn-ea"/>
              </a:rPr>
              <a:t> Consistency Proof</a:t>
            </a:r>
            <a:r>
              <a:rPr lang="zh-CN" altLang="en-US" sz="2325" dirty="0">
                <a:sym typeface="+mn-ea"/>
              </a:rPr>
              <a:t>：</a:t>
            </a:r>
            <a:r>
              <a:rPr lang="zh-CN" altLang="en-US" sz="2330" dirty="0"/>
              <a:t>公开日志是否满足一致性？</a:t>
            </a:r>
            <a:endParaRPr lang="zh-CN" altLang="en-US" sz="2330" dirty="0"/>
          </a:p>
          <a:p>
            <a:pPr lvl="1"/>
            <a:r>
              <a:rPr lang="zh-CN" altLang="en-US" sz="1995" dirty="0"/>
              <a:t>审计者拥有新树和旧树的</a:t>
            </a:r>
            <a:r>
              <a:rPr lang="en-US" altLang="zh-CN" sz="1995" dirty="0"/>
              <a:t>STH</a:t>
            </a:r>
            <a:endParaRPr lang="en-US" altLang="zh-CN" sz="1995" dirty="0"/>
          </a:p>
          <a:p>
            <a:pPr lvl="1"/>
            <a:r>
              <a:rPr lang="zh-CN" altLang="en-US" sz="1995" dirty="0"/>
              <a:t>公开日志服务器提供相应的</a:t>
            </a:r>
            <a:r>
              <a:rPr lang="en-US" altLang="zh-CN" sz="1995" dirty="0"/>
              <a:t>Merkle Tree</a:t>
            </a:r>
            <a:r>
              <a:rPr lang="zh-CN" altLang="en-US" sz="1995" dirty="0"/>
              <a:t>中间节点的值，作为</a:t>
            </a:r>
            <a:r>
              <a:rPr lang="en-US" altLang="zh-CN" sz="1995" dirty="0"/>
              <a:t>Append-only</a:t>
            </a:r>
            <a:r>
              <a:rPr lang="zh-CN" altLang="en-US" sz="1995" dirty="0"/>
              <a:t>的证明</a:t>
            </a:r>
            <a:endParaRPr lang="zh-CN" altLang="en-US" sz="1995" dirty="0"/>
          </a:p>
          <a:p>
            <a:pPr lvl="2"/>
            <a:r>
              <a:rPr lang="zh-CN" altLang="en-US" sz="1800" dirty="0"/>
              <a:t>参考</a:t>
            </a:r>
            <a:r>
              <a:rPr lang="en-US" altLang="zh-CN" sz="1800" dirty="0"/>
              <a:t>Append-only</a:t>
            </a:r>
            <a:r>
              <a:rPr lang="zh-CN" altLang="en-US" sz="1800" dirty="0"/>
              <a:t>的证明方法</a:t>
            </a:r>
            <a:endParaRPr lang="zh-CN" altLang="en-US" sz="1800" dirty="0"/>
          </a:p>
          <a:p>
            <a:pPr lvl="0"/>
            <a:endParaRPr lang="en-US" altLang="zh-CN" sz="1995" dirty="0">
              <a:sym typeface="+mn-ea"/>
            </a:endParaRPr>
          </a:p>
          <a:p>
            <a:pPr lvl="0"/>
            <a:r>
              <a:rPr lang="en-US" altLang="zh-CN" sz="2400" dirty="0" err="1">
                <a:sym typeface="+mn-ea"/>
              </a:rPr>
              <a:t>Merkle</a:t>
            </a:r>
            <a:r>
              <a:rPr lang="en-US" altLang="zh-CN" sz="2400" dirty="0">
                <a:sym typeface="+mn-ea"/>
              </a:rPr>
              <a:t> Audit Proof</a:t>
            </a:r>
            <a:r>
              <a:rPr lang="zh-CN" altLang="en-US" sz="2400" dirty="0">
                <a:sym typeface="+mn-ea"/>
              </a:rPr>
              <a:t>：获得</a:t>
            </a:r>
            <a:r>
              <a:rPr lang="en-US" altLang="zh-CN" sz="2400" dirty="0">
                <a:sym typeface="+mn-ea"/>
              </a:rPr>
              <a:t>SCT</a:t>
            </a:r>
            <a:r>
              <a:rPr lang="zh-CN" altLang="en-US" sz="2400" dirty="0">
                <a:sym typeface="+mn-ea"/>
              </a:rPr>
              <a:t>的证书是否已经加入到日志中？</a:t>
            </a:r>
            <a:endParaRPr lang="zh-CN" altLang="en-US" sz="2400" dirty="0">
              <a:sym typeface="+mn-ea"/>
            </a:endParaRPr>
          </a:p>
          <a:p>
            <a:pPr lvl="1"/>
            <a:r>
              <a:rPr lang="zh-CN" altLang="en-US" sz="2000" dirty="0">
                <a:sym typeface="+mn-ea"/>
              </a:rPr>
              <a:t>审计者拥有当前的</a:t>
            </a:r>
            <a:r>
              <a:rPr lang="en-US" altLang="zh-CN" sz="2000" dirty="0">
                <a:sym typeface="+mn-ea"/>
              </a:rPr>
              <a:t>STH</a:t>
            </a:r>
            <a:endParaRPr lang="en-US" altLang="zh-CN" sz="2000" dirty="0">
              <a:sym typeface="+mn-ea"/>
            </a:endParaRPr>
          </a:p>
          <a:p>
            <a:pPr lvl="1"/>
            <a:r>
              <a:rPr lang="en-US" altLang="zh-CN" sz="2000" dirty="0">
                <a:sym typeface="+mn-ea"/>
              </a:rPr>
              <a:t>SCT</a:t>
            </a:r>
            <a:r>
              <a:rPr lang="zh-CN" altLang="en-US" sz="2000" dirty="0">
                <a:sym typeface="+mn-ea"/>
              </a:rPr>
              <a:t>产生足够久（</a:t>
            </a:r>
            <a:r>
              <a:rPr lang="en-US" altLang="zh-CN" sz="2000" dirty="0">
                <a:sym typeface="+mn-ea"/>
              </a:rPr>
              <a:t>MMD</a:t>
            </a:r>
            <a:r>
              <a:rPr lang="zh-CN" altLang="en-US" sz="2000" dirty="0">
                <a:sym typeface="+mn-ea"/>
              </a:rPr>
              <a:t>）之后，</a:t>
            </a:r>
            <a:r>
              <a:rPr lang="zh-CN" sz="2000" dirty="0">
                <a:sym typeface="+mn-ea"/>
              </a:rPr>
              <a:t>审计者</a:t>
            </a:r>
            <a:r>
              <a:rPr lang="zh-CN" altLang="en-US" sz="2000" dirty="0">
                <a:sym typeface="+mn-ea"/>
              </a:rPr>
              <a:t>要求公开日志服务器提供证书在</a:t>
            </a:r>
            <a:r>
              <a:rPr lang="en-US" altLang="zh-CN" sz="2000" dirty="0">
                <a:sym typeface="+mn-ea"/>
              </a:rPr>
              <a:t>Merkle Tree</a:t>
            </a:r>
            <a:r>
              <a:rPr lang="zh-CN" altLang="en-US" sz="2000" dirty="0">
                <a:sym typeface="+mn-ea"/>
              </a:rPr>
              <a:t>中的认证路径</a:t>
            </a:r>
            <a:endParaRPr lang="zh-CN" altLang="en-US" sz="2000" dirty="0">
              <a:sym typeface="+mn-ea"/>
            </a:endParaRPr>
          </a:p>
          <a:p>
            <a:pPr lvl="2"/>
            <a:r>
              <a:rPr lang="zh-CN" altLang="en-US" sz="1665" dirty="0">
                <a:sym typeface="+mn-ea"/>
              </a:rPr>
              <a:t>参考存在性证明的方法</a:t>
            </a:r>
            <a:endParaRPr lang="zh-CN" altLang="en-US" sz="1665" dirty="0">
              <a:sym typeface="+mn-ea"/>
            </a:endParaRPr>
          </a:p>
          <a:p>
            <a:pPr lvl="1"/>
            <a:endParaRPr lang="zh-CN" altLang="en-US"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公开日志的审计</a:t>
            </a:r>
            <a:endParaRPr lang="zh-CN" altLang="en-US"/>
          </a:p>
        </p:txBody>
      </p:sp>
      <p:sp>
        <p:nvSpPr>
          <p:cNvPr id="3" name="内容占位符 2"/>
          <p:cNvSpPr>
            <a:spLocks noGrp="1"/>
          </p:cNvSpPr>
          <p:nvPr>
            <p:ph idx="1"/>
          </p:nvPr>
        </p:nvSpPr>
        <p:spPr/>
        <p:txBody>
          <a:bodyPr/>
          <a:lstStyle/>
          <a:p>
            <a:r>
              <a:rPr lang="zh-CN" altLang="en-US" sz="2400" dirty="0"/>
              <a:t>公开日志采用</a:t>
            </a:r>
            <a:r>
              <a:rPr lang="en-US" altLang="zh-CN" sz="2400" dirty="0" err="1"/>
              <a:t>Merkle</a:t>
            </a:r>
            <a:r>
              <a:rPr lang="en-US" altLang="zh-CN" sz="2400" dirty="0"/>
              <a:t> Tree</a:t>
            </a:r>
            <a:r>
              <a:rPr lang="zh-CN" altLang="en-US" sz="2400" dirty="0"/>
              <a:t>的优势</a:t>
            </a:r>
            <a:endParaRPr lang="zh-CN" altLang="en-US" sz="2400" dirty="0"/>
          </a:p>
          <a:p>
            <a:pPr lvl="1"/>
            <a:r>
              <a:rPr lang="zh-CN" altLang="en-US" sz="2055" dirty="0"/>
              <a:t>高效的唯一性</a:t>
            </a:r>
            <a:r>
              <a:rPr lang="en-US" altLang="zh-CN" sz="2055" dirty="0"/>
              <a:t>/</a:t>
            </a:r>
            <a:r>
              <a:rPr lang="zh-CN" altLang="en-US" sz="2055" dirty="0"/>
              <a:t>一致性</a:t>
            </a:r>
            <a:r>
              <a:rPr lang="en-US" altLang="zh-CN" sz="2055" dirty="0"/>
              <a:t>/</a:t>
            </a:r>
            <a:r>
              <a:rPr lang="zh-CN" altLang="en-US" sz="2055" dirty="0"/>
              <a:t>证书存在性的证明</a:t>
            </a:r>
            <a:endParaRPr lang="zh-CN" altLang="en-US" sz="2055" dirty="0"/>
          </a:p>
          <a:p>
            <a:pPr lvl="1"/>
            <a:r>
              <a:rPr lang="zh-CN" altLang="en-US" sz="2055" dirty="0"/>
              <a:t>如果不采用</a:t>
            </a:r>
            <a:r>
              <a:rPr lang="en-US" altLang="zh-CN" sz="2055" dirty="0" err="1"/>
              <a:t>Merkle</a:t>
            </a:r>
            <a:r>
              <a:rPr lang="en-US" altLang="zh-CN" sz="2055" dirty="0"/>
              <a:t> Tree</a:t>
            </a:r>
            <a:r>
              <a:rPr lang="zh-CN" altLang="en-US" sz="2055" dirty="0"/>
              <a:t>，审计员可能需要下载整个日志</a:t>
            </a:r>
            <a:endParaRPr lang="zh-CN" altLang="en-US" sz="2055" dirty="0"/>
          </a:p>
          <a:p>
            <a:pPr lvl="2"/>
            <a:r>
              <a:rPr lang="zh-CN" altLang="en-US" sz="1710" dirty="0"/>
              <a:t>通常来说，审计员仅需要掌握关于证书的很有限的信息</a:t>
            </a:r>
            <a:r>
              <a:rPr lang="en-US" altLang="zh-CN" sz="1710" dirty="0"/>
              <a:t>(STH)</a:t>
            </a:r>
            <a:endParaRPr lang="en-US" altLang="zh-CN" sz="1710" dirty="0"/>
          </a:p>
          <a:p>
            <a:pPr lvl="2"/>
            <a:r>
              <a:rPr lang="zh-CN" altLang="en-US" sz="1710" dirty="0"/>
              <a:t>数据通信量被大大减少了</a:t>
            </a:r>
            <a:endParaRPr lang="zh-CN" altLang="en-US" sz="1710" dirty="0"/>
          </a:p>
          <a:p>
            <a:pPr lvl="2"/>
            <a:r>
              <a:rPr lang="zh-CN" altLang="en-US" sz="1710" dirty="0"/>
              <a:t>例</a:t>
            </a:r>
            <a:r>
              <a:rPr lang="en-US" altLang="zh-CN" sz="1710" dirty="0"/>
              <a:t>:</a:t>
            </a:r>
            <a:r>
              <a:rPr lang="zh-CN" altLang="en-US" sz="1710" dirty="0"/>
              <a:t>一个拥有</a:t>
            </a:r>
            <a:r>
              <a:rPr lang="en-US" altLang="zh-CN" sz="1710" dirty="0"/>
              <a:t>1000</a:t>
            </a:r>
            <a:r>
              <a:rPr lang="zh-CN" altLang="en-US" sz="1710" dirty="0"/>
              <a:t>万个证书的日志，</a:t>
            </a:r>
            <a:r>
              <a:rPr lang="en-US" altLang="zh-CN" sz="1710" dirty="0" err="1"/>
              <a:t>Merkle</a:t>
            </a:r>
            <a:r>
              <a:rPr lang="en-US" altLang="zh-CN" sz="1710" dirty="0"/>
              <a:t> Consistency Proof</a:t>
            </a:r>
            <a:r>
              <a:rPr lang="zh-CN" altLang="en-US" sz="1710" dirty="0"/>
              <a:t>仅需要</a:t>
            </a:r>
            <a:r>
              <a:rPr lang="en-US" altLang="zh-CN" sz="1710" dirty="0"/>
              <a:t>24</a:t>
            </a:r>
            <a:r>
              <a:rPr lang="zh-CN" altLang="en-US" sz="1710" dirty="0"/>
              <a:t>个</a:t>
            </a:r>
            <a:r>
              <a:rPr lang="en-US" altLang="zh-CN" sz="1710" dirty="0" smtClean="0"/>
              <a:t>hash</a:t>
            </a:r>
            <a:endParaRPr lang="en-US" altLang="zh-CN" sz="1710" dirty="0" smtClean="0"/>
          </a:p>
          <a:p>
            <a:pPr lvl="2"/>
            <a:endParaRPr lang="en-US" altLang="zh-CN" sz="1710" dirty="0" smtClean="0"/>
          </a:p>
          <a:p>
            <a:pPr lvl="1"/>
            <a:r>
              <a:rPr lang="en-US" altLang="zh-CN" sz="2110" dirty="0" err="1" smtClean="0"/>
              <a:t>Merkle</a:t>
            </a:r>
            <a:r>
              <a:rPr lang="en-US" altLang="zh-CN" sz="2110" dirty="0" smtClean="0"/>
              <a:t> hash tree</a:t>
            </a:r>
            <a:r>
              <a:rPr lang="zh-CN" altLang="en-US" sz="2110" smtClean="0"/>
              <a:t>会有更多的用途</a:t>
            </a:r>
            <a:endParaRPr lang="zh-CN" altLang="en-US" sz="211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灯片编号占位符 5"/>
          <p:cNvSpPr>
            <a:spLocks noGrp="1"/>
          </p:cNvSpPr>
          <p:nvPr>
            <p:ph type="sldNum" sz="quarter" idx="4294967295"/>
          </p:nvPr>
        </p:nvSpPr>
        <p:spPr>
          <a:xfrm>
            <a:off x="7753350" y="5486400"/>
            <a:ext cx="1428750" cy="342900"/>
          </a:xfrm>
          <a:noFill/>
        </p:spPr>
        <p:txBody>
          <a:bodyPr/>
          <a:lstStyle/>
          <a:p>
            <a:fld id="{0D4DEFF0-FF74-4CFB-B43F-DE91E6F1B488}" type="slidenum">
              <a:rPr lang="zh-CN" altLang="en-US" smtClean="0">
                <a:ea typeface="宋体" pitchFamily="2" charset="-122"/>
              </a:rPr>
            </a:fld>
            <a:endParaRPr lang="en-US" altLang="zh-CN">
              <a:ea typeface="宋体" pitchFamily="2" charset="-122"/>
            </a:endParaRPr>
          </a:p>
        </p:txBody>
      </p:sp>
      <p:sp>
        <p:nvSpPr>
          <p:cNvPr id="480258" name="Rectangle 2"/>
          <p:cNvSpPr>
            <a:spLocks noGrp="1" noChangeArrowheads="1"/>
          </p:cNvSpPr>
          <p:nvPr>
            <p:ph type="title"/>
          </p:nvPr>
        </p:nvSpPr>
        <p:spPr/>
        <p:txBody>
          <a:bodyPr/>
          <a:lstStyle/>
          <a:p>
            <a:pPr eaLnBrk="1" hangingPunct="1"/>
            <a:r>
              <a:rPr lang="zh-CN" altLang="en-US">
                <a:ea typeface="宋体" pitchFamily="2" charset="-122"/>
              </a:rPr>
              <a:t>提纲</a:t>
            </a:r>
            <a:endParaRPr lang="zh-CN" altLang="en-US">
              <a:ea typeface="宋体" pitchFamily="2" charset="-122"/>
            </a:endParaRPr>
          </a:p>
        </p:txBody>
      </p:sp>
      <p:sp>
        <p:nvSpPr>
          <p:cNvPr id="480259" name="Rectangle 3"/>
          <p:cNvSpPr>
            <a:spLocks noGrp="1" noChangeArrowheads="1"/>
          </p:cNvSpPr>
          <p:nvPr>
            <p:ph type="body" idx="1"/>
          </p:nvPr>
        </p:nvSpPr>
        <p:spPr/>
        <p:txBody>
          <a:bodyPr>
            <a:normAutofit/>
          </a:bodyPr>
          <a:lstStyle/>
          <a:p>
            <a:pPr eaLnBrk="1" hangingPunct="1"/>
            <a:r>
              <a:rPr lang="zh-CN" altLang="en-US" dirty="0">
                <a:solidFill>
                  <a:schemeClr val="tx1"/>
                </a:solidFill>
                <a:ea typeface="宋体" pitchFamily="2" charset="-122"/>
              </a:rPr>
              <a:t>方案的提出</a:t>
            </a:r>
            <a:endParaRPr lang="zh-CN" altLang="en-US" dirty="0">
              <a:solidFill>
                <a:schemeClr val="tx1"/>
              </a:solidFill>
              <a:ea typeface="宋体" pitchFamily="2" charset="-122"/>
            </a:endParaRPr>
          </a:p>
          <a:p>
            <a:pPr eaLnBrk="1" hangingPunct="1"/>
            <a:r>
              <a:rPr lang="zh-CN" altLang="en-US" dirty="0">
                <a:solidFill>
                  <a:schemeClr val="tx1"/>
                </a:solidFill>
                <a:ea typeface="宋体" pitchFamily="2" charset="-122"/>
              </a:rPr>
              <a:t>系统原理概述</a:t>
            </a:r>
            <a:endParaRPr lang="zh-CN" altLang="en-US" dirty="0">
              <a:solidFill>
                <a:schemeClr val="tx1"/>
              </a:solidFill>
              <a:ea typeface="宋体" pitchFamily="2" charset="-122"/>
            </a:endParaRPr>
          </a:p>
          <a:p>
            <a:pPr eaLnBrk="1" hangingPunct="1"/>
            <a:r>
              <a:rPr lang="zh-CN" altLang="en-US" dirty="0">
                <a:ea typeface="宋体" pitchFamily="2" charset="-122"/>
                <a:sym typeface="+mn-ea"/>
              </a:rPr>
              <a:t>增强的证书验证</a:t>
            </a:r>
            <a:endParaRPr lang="zh-CN" altLang="en-US" dirty="0">
              <a:solidFill>
                <a:schemeClr val="tx1"/>
              </a:solidFill>
              <a:ea typeface="宋体" pitchFamily="2" charset="-122"/>
            </a:endParaRPr>
          </a:p>
          <a:p>
            <a:pPr eaLnBrk="1" hangingPunct="1"/>
            <a:r>
              <a:rPr lang="zh-CN" altLang="en-US" dirty="0">
                <a:ea typeface="宋体" pitchFamily="2" charset="-122"/>
              </a:rPr>
              <a:t>公开日志的结构和审计</a:t>
            </a:r>
            <a:endParaRPr lang="zh-CN" altLang="en-US" dirty="0">
              <a:ea typeface="宋体" pitchFamily="2" charset="-122"/>
            </a:endParaRPr>
          </a:p>
          <a:p>
            <a:pPr algn="l" eaLnBrk="1" hangingPunct="1"/>
            <a:r>
              <a:rPr lang="zh-CN" altLang="en-US" dirty="0">
                <a:solidFill>
                  <a:srgbClr val="00B0F0"/>
                </a:solidFill>
                <a:ea typeface="宋体" pitchFamily="2" charset="-122"/>
              </a:rPr>
              <a:t>安全和性能分析</a:t>
            </a:r>
            <a:endParaRPr lang="zh-CN" altLang="en-US" dirty="0">
              <a:solidFill>
                <a:srgbClr val="00B0F0"/>
              </a:solidFill>
              <a:ea typeface="宋体" pitchFamily="2" charset="-122"/>
            </a:endParaRPr>
          </a:p>
          <a:p>
            <a:pPr algn="l" eaLnBrk="1" hangingPunct="1"/>
            <a:r>
              <a:rPr lang="zh-CN" altLang="en-US" dirty="0">
                <a:ea typeface="宋体" pitchFamily="2" charset="-122"/>
              </a:rPr>
              <a:t>证书透明化的部署</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安全和性能分析</a:t>
            </a:r>
            <a:endParaRPr lang="zh-CN" altLang="en-US"/>
          </a:p>
        </p:txBody>
      </p:sp>
      <p:sp>
        <p:nvSpPr>
          <p:cNvPr id="3" name="内容占位符 2"/>
          <p:cNvSpPr>
            <a:spLocks noGrp="1"/>
          </p:cNvSpPr>
          <p:nvPr>
            <p:ph idx="1"/>
          </p:nvPr>
        </p:nvSpPr>
        <p:spPr>
          <a:xfrm>
            <a:off x="1096645" y="1846580"/>
            <a:ext cx="10058400" cy="4247515"/>
          </a:xfrm>
        </p:spPr>
        <p:txBody>
          <a:bodyPr>
            <a:normAutofit/>
          </a:bodyPr>
          <a:lstStyle/>
          <a:p>
            <a:r>
              <a:rPr lang="zh-CN" altLang="en-US" sz="2400" dirty="0">
                <a:sym typeface="+mn-ea"/>
              </a:rPr>
              <a:t>证书透明化方案</a:t>
            </a:r>
            <a:endParaRPr lang="zh-CN" altLang="en-US" sz="2400" dirty="0">
              <a:sym typeface="+mn-ea"/>
            </a:endParaRPr>
          </a:p>
          <a:p>
            <a:pPr lvl="1"/>
            <a:r>
              <a:rPr lang="zh-CN" altLang="en-US" sz="2055" dirty="0">
                <a:sym typeface="+mn-ea"/>
              </a:rPr>
              <a:t>对虚假证书的更快速反应</a:t>
            </a:r>
            <a:endParaRPr lang="zh-CN" altLang="en-US" sz="2055" dirty="0">
              <a:sym typeface="+mn-ea"/>
            </a:endParaRPr>
          </a:p>
          <a:p>
            <a:pPr lvl="2"/>
            <a:r>
              <a:rPr lang="zh-CN" altLang="en-US" sz="1710" dirty="0">
                <a:sym typeface="+mn-ea"/>
              </a:rPr>
              <a:t>发现：由过去的数周缩短到了数小时</a:t>
            </a:r>
            <a:endParaRPr lang="zh-CN" altLang="en-US" sz="1710" dirty="0">
              <a:sym typeface="+mn-ea"/>
            </a:endParaRPr>
          </a:p>
          <a:p>
            <a:pPr lvl="2"/>
            <a:r>
              <a:rPr lang="zh-CN" altLang="en-US" sz="1710" dirty="0">
                <a:sym typeface="+mn-ea"/>
              </a:rPr>
              <a:t>更快地发现意味着更快的后续操作</a:t>
            </a:r>
            <a:endParaRPr lang="zh-CN" altLang="en-US" sz="1710" dirty="0">
              <a:sym typeface="+mn-ea"/>
            </a:endParaRPr>
          </a:p>
          <a:p>
            <a:pPr lvl="2"/>
            <a:r>
              <a:rPr lang="zh-CN" altLang="en-US" sz="1710" dirty="0">
                <a:sym typeface="+mn-ea"/>
              </a:rPr>
              <a:t>提交给公开日志的虚假证书只能从在</a:t>
            </a:r>
            <a:r>
              <a:rPr lang="en-US" altLang="zh-CN" sz="1710" dirty="0">
                <a:sym typeface="+mn-ea"/>
              </a:rPr>
              <a:t>SCT</a:t>
            </a:r>
            <a:r>
              <a:rPr lang="zh-CN" altLang="en-US" sz="1710" dirty="0">
                <a:sym typeface="+mn-ea"/>
              </a:rPr>
              <a:t>获得后到证书被加入到日志前的时间内使用</a:t>
            </a:r>
            <a:endParaRPr lang="zh-CN" altLang="en-US" sz="1710" dirty="0">
              <a:sym typeface="+mn-ea"/>
            </a:endParaRPr>
          </a:p>
          <a:p>
            <a:pPr lvl="1"/>
            <a:r>
              <a:rPr lang="zh-CN" sz="2000" dirty="0">
                <a:sym typeface="+mn-ea"/>
              </a:rPr>
              <a:t>更容易对</a:t>
            </a:r>
            <a:r>
              <a:rPr lang="en-US" altLang="zh-CN" sz="2000" dirty="0">
                <a:sym typeface="+mn-ea"/>
              </a:rPr>
              <a:t>CA</a:t>
            </a:r>
            <a:r>
              <a:rPr lang="zh-CN" altLang="en-US" sz="2000" dirty="0">
                <a:sym typeface="+mn-ea"/>
              </a:rPr>
              <a:t>行为进行监控，提高</a:t>
            </a:r>
            <a:r>
              <a:rPr lang="en-US" altLang="zh-CN" sz="2000" dirty="0">
                <a:sym typeface="+mn-ea"/>
              </a:rPr>
              <a:t>CA</a:t>
            </a:r>
            <a:r>
              <a:rPr lang="zh-CN" altLang="en-US" sz="2000" dirty="0">
                <a:sym typeface="+mn-ea"/>
              </a:rPr>
              <a:t>的可信程度</a:t>
            </a:r>
            <a:endParaRPr lang="zh-CN" altLang="en-US" sz="2000" dirty="0">
              <a:sym typeface="+mn-ea"/>
            </a:endParaRPr>
          </a:p>
          <a:p>
            <a:pPr lvl="2"/>
            <a:r>
              <a:rPr lang="zh-CN" altLang="en-US" sz="1665" dirty="0">
                <a:sym typeface="+mn-ea"/>
              </a:rPr>
              <a:t>也就提高了整个</a:t>
            </a:r>
            <a:r>
              <a:rPr lang="en-US" altLang="zh-CN" sz="1665" dirty="0">
                <a:sym typeface="+mn-ea"/>
              </a:rPr>
              <a:t>PKI</a:t>
            </a:r>
            <a:r>
              <a:rPr lang="zh-CN" altLang="en-US" sz="1665" dirty="0">
                <a:sym typeface="+mn-ea"/>
              </a:rPr>
              <a:t>系统的可信程度</a:t>
            </a:r>
            <a:endParaRPr lang="zh-CN" altLang="en-US" sz="1665" dirty="0">
              <a:sym typeface="+mn-ea"/>
            </a:endParaRPr>
          </a:p>
          <a:p>
            <a:pPr lvl="1"/>
            <a:endParaRPr lang="zh-CN" sz="2000" dirty="0">
              <a:sym typeface="+mn-ea"/>
            </a:endParaRPr>
          </a:p>
          <a:p>
            <a:pPr lvl="1"/>
            <a:r>
              <a:rPr lang="zh-CN" sz="2000" dirty="0">
                <a:sym typeface="+mn-ea"/>
              </a:rPr>
              <a:t>不能预防</a:t>
            </a:r>
            <a:r>
              <a:rPr lang="en-US" altLang="zh-CN" sz="2000" dirty="0">
                <a:sym typeface="+mn-ea"/>
              </a:rPr>
              <a:t>CA</a:t>
            </a:r>
            <a:r>
              <a:rPr lang="zh-CN" altLang="en-US" sz="2000" dirty="0">
                <a:sym typeface="+mn-ea"/>
              </a:rPr>
              <a:t>签发</a:t>
            </a:r>
            <a:r>
              <a:rPr lang="zh-CN" sz="2000" dirty="0">
                <a:sym typeface="+mn-ea"/>
              </a:rPr>
              <a:t>虚假证书，不能防止攻击者尝试使用虚假证书</a:t>
            </a:r>
            <a:endParaRPr lang="zh-CN" sz="2000" dirty="0">
              <a:sym typeface="+mn-ea"/>
            </a:endParaRPr>
          </a:p>
          <a:p>
            <a:pPr lvl="1"/>
            <a:r>
              <a:rPr lang="zh-CN" sz="2000" dirty="0">
                <a:sym typeface="+mn-ea"/>
              </a:rPr>
              <a:t>不能防止用户接受虚假证书， </a:t>
            </a:r>
            <a:r>
              <a:rPr lang="en-US" altLang="zh-CN" sz="2000" dirty="0">
                <a:sym typeface="+mn-ea"/>
              </a:rPr>
              <a:t>SCT</a:t>
            </a:r>
            <a:r>
              <a:rPr lang="zh-CN" altLang="en-US" sz="2000" dirty="0">
                <a:sym typeface="+mn-ea"/>
              </a:rPr>
              <a:t>也不是证书不是虚假证书的依据</a:t>
            </a:r>
            <a:endParaRPr lang="zh-CN" altLang="en-US" sz="2000" dirty="0">
              <a:sym typeface="+mn-ea"/>
            </a:endParaRPr>
          </a:p>
          <a:p>
            <a:pPr lvl="1"/>
            <a:r>
              <a:rPr lang="zh-CN" altLang="en-US" sz="2000" dirty="0">
                <a:sym typeface="+mn-ea"/>
              </a:rPr>
              <a:t>特别的，如果虚假证书没有被观察到，依旧可以使用（超出证书透明化假设）</a:t>
            </a:r>
            <a:endParaRPr lang="zh-CN" altLang="en-US" sz="2000" dirty="0">
              <a:sym typeface="+mn-ea"/>
            </a:endParaRPr>
          </a:p>
          <a:p>
            <a:pPr marL="201295" lvl="1" indent="0">
              <a:buNone/>
            </a:pPr>
            <a:endParaRPr lang="zh-CN" altLang="en-US" sz="1660" dirty="0">
              <a:sym typeface="+mn-ea"/>
            </a:endParaRPr>
          </a:p>
          <a:p>
            <a:pPr marL="384175" lvl="2" indent="0">
              <a:buNone/>
            </a:pPr>
            <a:endParaRPr lang="zh-CN" altLang="en-US" sz="1660" dirty="0">
              <a:sym typeface="+mn-ea"/>
            </a:endParaRPr>
          </a:p>
          <a:p>
            <a:pPr lvl="2"/>
            <a:endParaRPr lang="zh-CN" altLang="en-US" sz="1665" dirty="0">
              <a:sym typeface="+mn-ea"/>
            </a:endParaRPr>
          </a:p>
          <a:p>
            <a:pPr lvl="1"/>
            <a:endParaRPr lang="zh-CN" altLang="en-US" sz="2000" dirty="0">
              <a:sym typeface="+mn-ea"/>
            </a:endParaRPr>
          </a:p>
          <a:p>
            <a:pPr lvl="1"/>
            <a:endParaRPr lang="zh-CN" sz="2000" dirty="0">
              <a:sym typeface="+mn-ea"/>
            </a:endParaRPr>
          </a:p>
          <a:p>
            <a:pPr marL="384175" lvl="2" indent="0">
              <a:buNone/>
            </a:pPr>
            <a:endParaRPr lang="en-US" altLang="zh-CN" sz="1500" dirty="0">
              <a:sym typeface="+mn-ea"/>
            </a:endParaRPr>
          </a:p>
          <a:p>
            <a:pPr lvl="1"/>
            <a:endParaRPr lang="zh-CN" altLang="en-US" sz="2000" dirty="0">
              <a:sym typeface="+mn-ea"/>
            </a:endParaRPr>
          </a:p>
          <a:p>
            <a:pPr lvl="1"/>
            <a:endParaRPr lang="zh-CN" altLang="en-US" sz="20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安全和性能分析</a:t>
            </a:r>
            <a:endParaRPr lang="zh-CN" altLang="en-US" dirty="0"/>
          </a:p>
        </p:txBody>
      </p:sp>
      <p:sp>
        <p:nvSpPr>
          <p:cNvPr id="3" name="内容占位符 2"/>
          <p:cNvSpPr>
            <a:spLocks noGrp="1"/>
          </p:cNvSpPr>
          <p:nvPr>
            <p:ph idx="1"/>
          </p:nvPr>
        </p:nvSpPr>
        <p:spPr>
          <a:xfrm>
            <a:off x="1096433" y="1846263"/>
            <a:ext cx="10058400" cy="4524720"/>
          </a:xfrm>
        </p:spPr>
        <p:txBody>
          <a:bodyPr>
            <a:normAutofit/>
          </a:bodyPr>
          <a:lstStyle/>
          <a:p>
            <a:r>
              <a:rPr lang="zh-CN" altLang="en-US" dirty="0"/>
              <a:t>虚假证书的发现</a:t>
            </a:r>
            <a:endParaRPr lang="en-US" altLang="zh-CN" dirty="0"/>
          </a:p>
          <a:p>
            <a:pPr lvl="1"/>
            <a:r>
              <a:rPr lang="en-US" altLang="zh-CN" dirty="0"/>
              <a:t>SCT</a:t>
            </a:r>
            <a:r>
              <a:rPr lang="zh-CN" altLang="en-US" dirty="0"/>
              <a:t>用于证书证书被记录在</a:t>
            </a:r>
            <a:r>
              <a:rPr lang="en-US" altLang="zh-CN" dirty="0"/>
              <a:t>Log Server</a:t>
            </a:r>
            <a:r>
              <a:rPr lang="zh-CN" altLang="en-US" dirty="0"/>
              <a:t>中</a:t>
            </a:r>
            <a:endParaRPr lang="en-US" altLang="zh-CN" dirty="0"/>
          </a:p>
          <a:p>
            <a:pPr lvl="1"/>
            <a:r>
              <a:rPr lang="en-US" altLang="zh-CN" dirty="0"/>
              <a:t>Monitor</a:t>
            </a:r>
            <a:r>
              <a:rPr lang="zh-CN" altLang="en-US" dirty="0"/>
              <a:t>对</a:t>
            </a:r>
            <a:r>
              <a:rPr lang="en-US" altLang="zh-CN" dirty="0"/>
              <a:t>Log Server</a:t>
            </a:r>
            <a:r>
              <a:rPr lang="zh-CN" altLang="en-US" dirty="0"/>
              <a:t>中记录的证书进行监视，发现虚假证书</a:t>
            </a:r>
            <a:endParaRPr lang="en-US" altLang="zh-CN" dirty="0"/>
          </a:p>
          <a:p>
            <a:r>
              <a:rPr lang="en-US" altLang="zh-CN" dirty="0"/>
              <a:t>Monitor</a:t>
            </a:r>
            <a:r>
              <a:rPr lang="zh-CN" altLang="en-US" dirty="0"/>
              <a:t>工作原理</a:t>
            </a:r>
            <a:endParaRPr lang="en-US" altLang="zh-CN" dirty="0"/>
          </a:p>
          <a:p>
            <a:pPr lvl="1"/>
            <a:r>
              <a:rPr lang="zh-CN" altLang="en-US" dirty="0"/>
              <a:t>针对特定持有者信息（如域名），从</a:t>
            </a:r>
            <a:r>
              <a:rPr lang="en-US" altLang="zh-CN" dirty="0"/>
              <a:t>Log Server</a:t>
            </a:r>
            <a:r>
              <a:rPr lang="zh-CN" altLang="en-US" dirty="0"/>
              <a:t>下载证书</a:t>
            </a:r>
            <a:endParaRPr lang="en-US" altLang="zh-CN" dirty="0"/>
          </a:p>
          <a:p>
            <a:pPr lvl="1"/>
            <a:r>
              <a:rPr lang="zh-CN" altLang="en-US" dirty="0"/>
              <a:t>需要从尽量多的</a:t>
            </a:r>
            <a:r>
              <a:rPr lang="en-US" altLang="zh-CN" dirty="0"/>
              <a:t>Log Servers</a:t>
            </a:r>
            <a:r>
              <a:rPr lang="zh-CN" altLang="en-US" dirty="0"/>
              <a:t>获取证书，确保获取到所有被签发、被记录的证书</a:t>
            </a:r>
            <a:endParaRPr lang="en-US" altLang="zh-CN" dirty="0"/>
          </a:p>
          <a:p>
            <a:pPr lvl="1"/>
            <a:r>
              <a:rPr lang="zh-CN" altLang="en-US" dirty="0"/>
              <a:t>检查获取到的证书，判断是否存在虚假证书</a:t>
            </a:r>
            <a:endParaRPr lang="en-US" altLang="zh-CN" dirty="0"/>
          </a:p>
          <a:p>
            <a:pPr lvl="1"/>
            <a:r>
              <a:rPr lang="en-US" altLang="zh-CN" dirty="0"/>
              <a:t>Monitor</a:t>
            </a:r>
            <a:r>
              <a:rPr lang="zh-CN" altLang="en-US" dirty="0"/>
              <a:t>可以是第三方服务，也可以是域名持有者或利益相关方</a:t>
            </a:r>
            <a:endParaRPr lang="en-US" altLang="zh-CN" dirty="0"/>
          </a:p>
          <a:p>
            <a:pPr lvl="2"/>
            <a:r>
              <a:rPr lang="zh-CN" altLang="en-US" dirty="0"/>
              <a:t>常见为第三方服务，后续有扩展内容讲述</a:t>
            </a:r>
            <a:r>
              <a:rPr lang="en-US" altLang="zh-CN" dirty="0"/>
              <a:t>Monitor</a:t>
            </a:r>
            <a:r>
              <a:rPr lang="zh-CN" altLang="en-US" dirty="0"/>
              <a:t>的重要性有安全性问题。</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安全和性能分析</a:t>
            </a:r>
            <a:endParaRPr lang="zh-CN" altLang="en-US"/>
          </a:p>
        </p:txBody>
      </p:sp>
      <p:sp>
        <p:nvSpPr>
          <p:cNvPr id="3" name="内容占位符 2"/>
          <p:cNvSpPr>
            <a:spLocks noGrp="1"/>
          </p:cNvSpPr>
          <p:nvPr>
            <p:ph idx="1"/>
          </p:nvPr>
        </p:nvSpPr>
        <p:spPr>
          <a:xfrm>
            <a:off x="1096645" y="1846580"/>
            <a:ext cx="10058400" cy="4803775"/>
          </a:xfrm>
        </p:spPr>
        <p:txBody>
          <a:bodyPr>
            <a:normAutofit/>
          </a:bodyPr>
          <a:lstStyle/>
          <a:p>
            <a:r>
              <a:rPr lang="zh-CN" altLang="en-US" sz="2400" dirty="0">
                <a:sym typeface="+mn-ea"/>
              </a:rPr>
              <a:t>证书透明化方案</a:t>
            </a:r>
            <a:endParaRPr lang="zh-CN" altLang="en-US" sz="2400" dirty="0">
              <a:sym typeface="+mn-ea"/>
            </a:endParaRPr>
          </a:p>
          <a:p>
            <a:pPr lvl="1"/>
            <a:r>
              <a:rPr lang="zh-CN" sz="2000" dirty="0">
                <a:sym typeface="+mn-ea"/>
              </a:rPr>
              <a:t>不引入新的第三方被信任机构</a:t>
            </a:r>
            <a:endParaRPr lang="zh-CN" sz="2000" dirty="0">
              <a:sym typeface="+mn-ea"/>
            </a:endParaRPr>
          </a:p>
          <a:p>
            <a:pPr lvl="2"/>
            <a:r>
              <a:rPr lang="zh-CN" sz="1800" dirty="0">
                <a:sym typeface="+mn-ea"/>
              </a:rPr>
              <a:t>也就不会有类似于</a:t>
            </a:r>
            <a:r>
              <a:rPr lang="en-US" altLang="zh-CN" sz="1800" dirty="0">
                <a:sym typeface="+mn-ea"/>
              </a:rPr>
              <a:t>CA</a:t>
            </a:r>
            <a:r>
              <a:rPr lang="zh-CN" altLang="en-US" sz="1800" dirty="0">
                <a:sym typeface="+mn-ea"/>
              </a:rPr>
              <a:t>的</a:t>
            </a:r>
            <a:r>
              <a:rPr lang="en-US" altLang="zh-CN" sz="1800" dirty="0">
                <a:sym typeface="+mn-ea"/>
              </a:rPr>
              <a:t>“</a:t>
            </a:r>
            <a:r>
              <a:rPr lang="zh-CN" altLang="en-US" sz="1800" dirty="0">
                <a:sym typeface="+mn-ea"/>
              </a:rPr>
              <a:t>单点失效</a:t>
            </a:r>
            <a:r>
              <a:rPr lang="en-US" altLang="zh-CN" sz="1800" dirty="0">
                <a:sym typeface="+mn-ea"/>
              </a:rPr>
              <a:t>”</a:t>
            </a:r>
            <a:r>
              <a:rPr lang="zh-CN" altLang="en-US" sz="1800" dirty="0">
                <a:sym typeface="+mn-ea"/>
              </a:rPr>
              <a:t>的问题</a:t>
            </a:r>
            <a:endParaRPr lang="zh-CN" altLang="en-US" sz="1800" dirty="0">
              <a:sym typeface="+mn-ea"/>
            </a:endParaRPr>
          </a:p>
          <a:p>
            <a:pPr lvl="2"/>
            <a:r>
              <a:rPr lang="zh-CN" sz="1800" dirty="0">
                <a:sym typeface="+mn-ea"/>
              </a:rPr>
              <a:t>公开日志服务器不是</a:t>
            </a:r>
            <a:r>
              <a:rPr lang="en-US" altLang="zh-CN" sz="1800" dirty="0">
                <a:sym typeface="+mn-ea"/>
              </a:rPr>
              <a:t>“</a:t>
            </a:r>
            <a:r>
              <a:rPr lang="zh-CN" altLang="en-US" sz="1800" dirty="0">
                <a:sym typeface="+mn-ea"/>
              </a:rPr>
              <a:t>被信任的</a:t>
            </a:r>
            <a:r>
              <a:rPr lang="en-US" altLang="zh-CN" sz="1800" dirty="0">
                <a:sym typeface="+mn-ea"/>
              </a:rPr>
              <a:t>”</a:t>
            </a:r>
            <a:r>
              <a:rPr lang="zh-CN" altLang="en-US" sz="1800" dirty="0">
                <a:sym typeface="+mn-ea"/>
              </a:rPr>
              <a:t>，所以设计了完整的审计机制</a:t>
            </a:r>
            <a:endParaRPr lang="zh-CN" altLang="en-US" sz="1800" dirty="0">
              <a:sym typeface="+mn-ea"/>
            </a:endParaRPr>
          </a:p>
          <a:p>
            <a:pPr lvl="2"/>
            <a:endParaRPr lang="zh-CN" altLang="en-US" sz="1665" dirty="0">
              <a:sym typeface="+mn-ea"/>
            </a:endParaRPr>
          </a:p>
          <a:p>
            <a:pPr lvl="1"/>
            <a:r>
              <a:rPr lang="zh-CN" altLang="en-US" sz="1995" dirty="0">
                <a:sym typeface="+mn-ea"/>
              </a:rPr>
              <a:t>在</a:t>
            </a:r>
            <a:r>
              <a:rPr lang="en-US" altLang="zh-CN" sz="1995" dirty="0">
                <a:sym typeface="+mn-ea"/>
              </a:rPr>
              <a:t>SSL/TLS</a:t>
            </a:r>
            <a:r>
              <a:rPr lang="zh-CN" altLang="en-US" sz="1995" dirty="0">
                <a:sym typeface="+mn-ea"/>
              </a:rPr>
              <a:t>体系中，赋予各方更大的权力</a:t>
            </a:r>
            <a:endParaRPr lang="zh-CN" altLang="en-US" sz="1995" dirty="0">
              <a:sym typeface="+mn-ea"/>
            </a:endParaRPr>
          </a:p>
          <a:p>
            <a:pPr lvl="2"/>
            <a:r>
              <a:rPr lang="zh-CN" altLang="en-US" sz="1800" dirty="0">
                <a:sym typeface="+mn-ea"/>
              </a:rPr>
              <a:t>过去：</a:t>
            </a:r>
            <a:r>
              <a:rPr lang="en-US" altLang="zh-CN" sz="1800" dirty="0">
                <a:sym typeface="+mn-ea"/>
              </a:rPr>
              <a:t>CA</a:t>
            </a:r>
            <a:r>
              <a:rPr lang="zh-CN" altLang="en-US" sz="1800" dirty="0">
                <a:sym typeface="+mn-ea"/>
              </a:rPr>
              <a:t>完全负责证书的有效性</a:t>
            </a:r>
            <a:endParaRPr lang="zh-CN" altLang="en-US" sz="1800" dirty="0">
              <a:sym typeface="+mn-ea"/>
            </a:endParaRPr>
          </a:p>
          <a:p>
            <a:pPr lvl="2"/>
            <a:r>
              <a:rPr lang="zh-CN" altLang="en-US" sz="1800" dirty="0">
                <a:sym typeface="+mn-ea"/>
              </a:rPr>
              <a:t>现在：证书的用户和订户，也有更大的能力对证书有效性进行观察和反馈</a:t>
            </a:r>
            <a:endParaRPr lang="zh-CN" altLang="en-US" sz="1800" dirty="0">
              <a:sym typeface="+mn-ea"/>
            </a:endParaRPr>
          </a:p>
          <a:p>
            <a:pPr lvl="3"/>
            <a:r>
              <a:rPr lang="zh-CN" altLang="en-US" sz="1800" dirty="0">
                <a:sym typeface="+mn-ea"/>
              </a:rPr>
              <a:t>更多的人有发言权，各方的能力更均衡</a:t>
            </a:r>
            <a:endParaRPr lang="zh-CN" altLang="en-US" sz="1800" dirty="0">
              <a:sym typeface="+mn-ea"/>
            </a:endParaRPr>
          </a:p>
          <a:p>
            <a:pPr lvl="1"/>
            <a:r>
              <a:rPr lang="zh-CN" altLang="en-US" sz="2000" dirty="0">
                <a:sym typeface="+mn-ea"/>
              </a:rPr>
              <a:t>和现有的体系兼容，易于部署</a:t>
            </a:r>
            <a:endParaRPr lang="zh-CN" altLang="en-US" sz="2000" dirty="0">
              <a:sym typeface="+mn-ea"/>
            </a:endParaRPr>
          </a:p>
          <a:p>
            <a:pPr lvl="2"/>
            <a:r>
              <a:rPr lang="zh-CN" altLang="en-US" sz="1800" dirty="0">
                <a:sym typeface="+mn-ea"/>
              </a:rPr>
              <a:t>对</a:t>
            </a:r>
            <a:r>
              <a:rPr lang="en-US" altLang="zh-CN" sz="1800" dirty="0">
                <a:sym typeface="+mn-ea"/>
              </a:rPr>
              <a:t>CA</a:t>
            </a:r>
            <a:r>
              <a:rPr lang="zh-CN" altLang="en-US" sz="1800" dirty="0">
                <a:sym typeface="+mn-ea"/>
              </a:rPr>
              <a:t>现有的功能只有很小的改变</a:t>
            </a:r>
            <a:endParaRPr lang="zh-CN" altLang="en-US" sz="1800" dirty="0">
              <a:sym typeface="+mn-ea"/>
            </a:endParaRPr>
          </a:p>
          <a:p>
            <a:pPr lvl="3"/>
            <a:r>
              <a:rPr lang="zh-CN" altLang="en-US" sz="1800" dirty="0">
                <a:sym typeface="+mn-ea"/>
              </a:rPr>
              <a:t>预证书</a:t>
            </a:r>
            <a:r>
              <a:rPr lang="en-US" altLang="zh-CN" sz="1800" dirty="0">
                <a:sym typeface="+mn-ea"/>
              </a:rPr>
              <a:t>or</a:t>
            </a:r>
            <a:r>
              <a:rPr lang="zh-CN" altLang="en-US" sz="1800" dirty="0">
                <a:sym typeface="+mn-ea"/>
              </a:rPr>
              <a:t>实时的</a:t>
            </a:r>
            <a:r>
              <a:rPr lang="en-US" altLang="zh-CN" sz="1800" dirty="0">
                <a:sym typeface="+mn-ea"/>
              </a:rPr>
              <a:t>SCT</a:t>
            </a:r>
            <a:r>
              <a:rPr lang="zh-CN" altLang="en-US" sz="1800" dirty="0">
                <a:sym typeface="+mn-ea"/>
              </a:rPr>
              <a:t>查询</a:t>
            </a:r>
            <a:endParaRPr lang="zh-CN" altLang="en-US" sz="1800" dirty="0">
              <a:sym typeface="+mn-ea"/>
            </a:endParaRPr>
          </a:p>
          <a:p>
            <a:pPr marL="384175" lvl="2" indent="0">
              <a:buNone/>
            </a:pPr>
            <a:endParaRPr lang="zh-CN" altLang="en-US" sz="1660" dirty="0">
              <a:sym typeface="+mn-ea"/>
            </a:endParaRPr>
          </a:p>
          <a:p>
            <a:pPr lvl="2"/>
            <a:endParaRPr lang="zh-CN" altLang="en-US" sz="1665" dirty="0">
              <a:sym typeface="+mn-ea"/>
            </a:endParaRPr>
          </a:p>
          <a:p>
            <a:pPr lvl="1"/>
            <a:endParaRPr lang="zh-CN" altLang="en-US" sz="2000" dirty="0">
              <a:sym typeface="+mn-ea"/>
            </a:endParaRPr>
          </a:p>
          <a:p>
            <a:pPr lvl="1"/>
            <a:endParaRPr lang="zh-CN" sz="2000" dirty="0">
              <a:sym typeface="+mn-ea"/>
            </a:endParaRPr>
          </a:p>
          <a:p>
            <a:pPr marL="384175" lvl="2" indent="0">
              <a:buNone/>
            </a:pPr>
            <a:endParaRPr lang="en-US" altLang="zh-CN" sz="1500" dirty="0">
              <a:sym typeface="+mn-ea"/>
            </a:endParaRPr>
          </a:p>
          <a:p>
            <a:pPr lvl="1"/>
            <a:endParaRPr lang="zh-CN" altLang="en-US" sz="2000" dirty="0">
              <a:sym typeface="+mn-ea"/>
            </a:endParaRPr>
          </a:p>
          <a:p>
            <a:pPr lvl="1"/>
            <a:endParaRPr lang="zh-CN" altLang="en-US" sz="2000"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安全和性能分析</a:t>
            </a:r>
            <a:endParaRPr lang="zh-CN" altLang="en-US"/>
          </a:p>
        </p:txBody>
      </p:sp>
      <p:sp>
        <p:nvSpPr>
          <p:cNvPr id="3" name="内容占位符 2"/>
          <p:cNvSpPr>
            <a:spLocks noGrp="1"/>
          </p:cNvSpPr>
          <p:nvPr>
            <p:ph idx="1"/>
          </p:nvPr>
        </p:nvSpPr>
        <p:spPr>
          <a:xfrm>
            <a:off x="1096645" y="1846580"/>
            <a:ext cx="10058400" cy="4632325"/>
          </a:xfrm>
        </p:spPr>
        <p:txBody>
          <a:bodyPr/>
          <a:lstStyle/>
          <a:p>
            <a:pPr lvl="1"/>
            <a:r>
              <a:rPr lang="zh-CN" altLang="en-US">
                <a:sym typeface="+mn-ea"/>
              </a:rPr>
              <a:t>公开日志服务器的私钥</a:t>
            </a:r>
            <a:endParaRPr lang="zh-CN" altLang="en-US">
              <a:sym typeface="+mn-ea"/>
            </a:endParaRPr>
          </a:p>
          <a:p>
            <a:pPr lvl="2"/>
            <a:r>
              <a:rPr lang="zh-CN">
                <a:sym typeface="+mn-ea"/>
              </a:rPr>
              <a:t>和根</a:t>
            </a:r>
            <a:r>
              <a:rPr lang="en-US" altLang="zh-CN">
                <a:sym typeface="+mn-ea"/>
              </a:rPr>
              <a:t>CA</a:t>
            </a:r>
            <a:r>
              <a:rPr lang="zh-CN" altLang="en-US">
                <a:sym typeface="+mn-ea"/>
              </a:rPr>
              <a:t>的私钥一样难以替换</a:t>
            </a:r>
            <a:endParaRPr lang="zh-CN" altLang="en-US">
              <a:sym typeface="+mn-ea"/>
            </a:endParaRPr>
          </a:p>
          <a:p>
            <a:pPr lvl="3"/>
            <a:r>
              <a:rPr lang="zh-CN" altLang="en-US">
                <a:sym typeface="+mn-ea"/>
              </a:rPr>
              <a:t>公钥部分预先部署在浏览器中</a:t>
            </a:r>
            <a:endParaRPr lang="zh-CN" altLang="en-US">
              <a:sym typeface="+mn-ea"/>
            </a:endParaRPr>
          </a:p>
          <a:p>
            <a:pPr lvl="2"/>
            <a:r>
              <a:rPr lang="zh-CN">
                <a:sym typeface="+mn-ea"/>
              </a:rPr>
              <a:t>需要周密的保管</a:t>
            </a:r>
            <a:endParaRPr lang="zh-CN">
              <a:sym typeface="+mn-ea"/>
            </a:endParaRPr>
          </a:p>
          <a:p>
            <a:pPr lvl="3"/>
            <a:r>
              <a:rPr lang="zh-CN" altLang="en-US">
                <a:sym typeface="+mn-ea"/>
              </a:rPr>
              <a:t>私钥保持</a:t>
            </a:r>
            <a:r>
              <a:rPr lang="en-US" altLang="zh-CN">
                <a:sym typeface="+mn-ea"/>
              </a:rPr>
              <a:t>24</a:t>
            </a:r>
            <a:r>
              <a:rPr lang="zh-CN" altLang="en-US">
                <a:sym typeface="+mn-ea"/>
              </a:rPr>
              <a:t>小时在线</a:t>
            </a:r>
            <a:endParaRPr lang="zh-CN" altLang="en-US">
              <a:sym typeface="+mn-ea"/>
            </a:endParaRPr>
          </a:p>
          <a:p>
            <a:pPr lvl="2"/>
            <a:r>
              <a:rPr lang="zh-CN" altLang="en-US">
                <a:sym typeface="+mn-ea"/>
              </a:rPr>
              <a:t>但是获取公开日志服务器的私钥，收益很低</a:t>
            </a:r>
            <a:endParaRPr lang="zh-CN" altLang="en-US">
              <a:sym typeface="+mn-ea"/>
            </a:endParaRPr>
          </a:p>
          <a:p>
            <a:pPr lvl="3"/>
            <a:r>
              <a:rPr lang="zh-CN" altLang="en-US">
                <a:sym typeface="+mn-ea"/>
              </a:rPr>
              <a:t>敌手需要首先攻破一个</a:t>
            </a:r>
            <a:r>
              <a:rPr lang="en-US" altLang="zh-CN">
                <a:sym typeface="+mn-ea"/>
              </a:rPr>
              <a:t>CA</a:t>
            </a:r>
            <a:r>
              <a:rPr lang="zh-CN" altLang="en-US">
                <a:sym typeface="+mn-ea"/>
              </a:rPr>
              <a:t>获得虚假证书</a:t>
            </a:r>
            <a:endParaRPr lang="zh-CN" altLang="en-US">
              <a:sym typeface="+mn-ea"/>
            </a:endParaRPr>
          </a:p>
          <a:p>
            <a:pPr lvl="3"/>
            <a:r>
              <a:rPr lang="zh-CN" altLang="en-US">
                <a:sym typeface="+mn-ea"/>
              </a:rPr>
              <a:t>即使有了虚假证书，敌手能保证实施攻击的时间也只有</a:t>
            </a:r>
            <a:r>
              <a:rPr lang="en-US" altLang="zh-CN">
                <a:sym typeface="+mn-ea"/>
              </a:rPr>
              <a:t>MMD</a:t>
            </a:r>
            <a:endParaRPr lang="en-US" altLang="zh-CN">
              <a:sym typeface="+mn-ea"/>
            </a:endParaRPr>
          </a:p>
          <a:p>
            <a:pPr lvl="1"/>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安全和性能分析</a:t>
            </a:r>
            <a:endParaRPr lang="zh-CN" altLang="en-US"/>
          </a:p>
        </p:txBody>
      </p:sp>
      <p:sp>
        <p:nvSpPr>
          <p:cNvPr id="3" name="内容占位符 2"/>
          <p:cNvSpPr>
            <a:spLocks noGrp="1"/>
          </p:cNvSpPr>
          <p:nvPr>
            <p:ph idx="1"/>
          </p:nvPr>
        </p:nvSpPr>
        <p:spPr>
          <a:xfrm>
            <a:off x="1096645" y="1846580"/>
            <a:ext cx="10058400" cy="4632325"/>
          </a:xfrm>
        </p:spPr>
        <p:txBody>
          <a:bodyPr/>
          <a:lstStyle/>
          <a:p>
            <a:pPr lvl="1"/>
            <a:r>
              <a:rPr lang="en-US" altLang="zh-CN" dirty="0">
                <a:sym typeface="+mn-ea"/>
              </a:rPr>
              <a:t>SSL/TLS</a:t>
            </a:r>
            <a:r>
              <a:rPr lang="zh-CN" altLang="en-US" dirty="0">
                <a:sym typeface="+mn-ea"/>
              </a:rPr>
              <a:t>建立过程中，不引入额外的链接和延迟</a:t>
            </a:r>
            <a:endParaRPr lang="zh-CN" altLang="en-US" dirty="0">
              <a:sym typeface="+mn-ea"/>
            </a:endParaRPr>
          </a:p>
          <a:p>
            <a:pPr lvl="2"/>
            <a:r>
              <a:rPr lang="en-US" altLang="zh-CN" dirty="0">
                <a:sym typeface="+mn-ea"/>
              </a:rPr>
              <a:t>SCT</a:t>
            </a:r>
            <a:r>
              <a:rPr lang="zh-CN" altLang="en-US" dirty="0">
                <a:sym typeface="+mn-ea"/>
              </a:rPr>
              <a:t>随证书一起传递；</a:t>
            </a:r>
            <a:r>
              <a:rPr lang="en-US" altLang="zh-CN" dirty="0">
                <a:sym typeface="+mn-ea"/>
              </a:rPr>
              <a:t>SCT</a:t>
            </a:r>
            <a:r>
              <a:rPr lang="zh-CN" altLang="en-US" dirty="0">
                <a:sym typeface="+mn-ea"/>
              </a:rPr>
              <a:t>很小，一般不超过</a:t>
            </a:r>
            <a:r>
              <a:rPr lang="en-US" altLang="zh-CN" dirty="0">
                <a:sym typeface="+mn-ea"/>
              </a:rPr>
              <a:t>1</a:t>
            </a:r>
            <a:r>
              <a:rPr lang="en-US" dirty="0">
                <a:sym typeface="+mn-ea"/>
              </a:rPr>
              <a:t>KB</a:t>
            </a:r>
            <a:endParaRPr lang="en-US" dirty="0">
              <a:sym typeface="+mn-ea"/>
            </a:endParaRPr>
          </a:p>
          <a:p>
            <a:pPr lvl="3"/>
            <a:r>
              <a:rPr lang="zh-CN" altLang="en-US" dirty="0">
                <a:sym typeface="+mn-ea"/>
              </a:rPr>
              <a:t>用户端也就不引入额外的延迟</a:t>
            </a:r>
            <a:endParaRPr lang="zh-CN" altLang="en-US" dirty="0">
              <a:sym typeface="+mn-ea"/>
            </a:endParaRPr>
          </a:p>
          <a:p>
            <a:pPr lvl="2"/>
            <a:r>
              <a:rPr lang="zh-CN" altLang="en-US" dirty="0">
                <a:sym typeface="+mn-ea"/>
              </a:rPr>
              <a:t>对于</a:t>
            </a:r>
            <a:r>
              <a:rPr lang="en-US" altLang="zh-CN" dirty="0">
                <a:sym typeface="+mn-ea"/>
              </a:rPr>
              <a:t>SCT</a:t>
            </a:r>
            <a:r>
              <a:rPr lang="zh-CN" altLang="en-US" dirty="0">
                <a:sym typeface="+mn-ea"/>
              </a:rPr>
              <a:t>的审计是异步的</a:t>
            </a:r>
            <a:endParaRPr lang="zh-CN" altLang="en-US" dirty="0">
              <a:sym typeface="+mn-ea"/>
            </a:endParaRPr>
          </a:p>
          <a:p>
            <a:pPr lvl="2"/>
            <a:r>
              <a:rPr lang="zh-CN" altLang="en-US" dirty="0">
                <a:sym typeface="+mn-ea"/>
              </a:rPr>
              <a:t>不向第三方暴露用户访问的目标</a:t>
            </a:r>
            <a:r>
              <a:rPr lang="zh-CN" altLang="en-US" dirty="0" smtClean="0">
                <a:sym typeface="+mn-ea"/>
              </a:rPr>
              <a:t>，减少暴露</a:t>
            </a:r>
            <a:r>
              <a:rPr lang="zh-CN" altLang="en-US" dirty="0">
                <a:sym typeface="+mn-ea"/>
              </a:rPr>
              <a:t>用户的隐私</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灯片编号占位符 5"/>
          <p:cNvSpPr>
            <a:spLocks noGrp="1"/>
          </p:cNvSpPr>
          <p:nvPr>
            <p:ph type="sldNum" sz="quarter" idx="4294967295"/>
          </p:nvPr>
        </p:nvSpPr>
        <p:spPr>
          <a:xfrm>
            <a:off x="7753350" y="5486400"/>
            <a:ext cx="1428750" cy="342900"/>
          </a:xfrm>
          <a:noFill/>
        </p:spPr>
        <p:txBody>
          <a:bodyPr/>
          <a:lstStyle/>
          <a:p>
            <a:fld id="{0D4DEFF0-FF74-4CFB-B43F-DE91E6F1B488}" type="slidenum">
              <a:rPr lang="zh-CN" altLang="en-US" smtClean="0">
                <a:ea typeface="宋体" pitchFamily="2" charset="-122"/>
              </a:rPr>
            </a:fld>
            <a:endParaRPr lang="en-US" altLang="zh-CN">
              <a:ea typeface="宋体" pitchFamily="2" charset="-122"/>
            </a:endParaRPr>
          </a:p>
        </p:txBody>
      </p:sp>
      <p:sp>
        <p:nvSpPr>
          <p:cNvPr id="480258" name="Rectangle 2"/>
          <p:cNvSpPr>
            <a:spLocks noGrp="1" noChangeArrowheads="1"/>
          </p:cNvSpPr>
          <p:nvPr>
            <p:ph type="title"/>
          </p:nvPr>
        </p:nvSpPr>
        <p:spPr/>
        <p:txBody>
          <a:bodyPr/>
          <a:lstStyle/>
          <a:p>
            <a:pPr eaLnBrk="1" hangingPunct="1"/>
            <a:r>
              <a:rPr lang="zh-CN" altLang="en-US">
                <a:ea typeface="宋体" pitchFamily="2" charset="-122"/>
              </a:rPr>
              <a:t>提纲</a:t>
            </a:r>
            <a:endParaRPr lang="zh-CN" altLang="en-US">
              <a:ea typeface="宋体" pitchFamily="2" charset="-122"/>
            </a:endParaRPr>
          </a:p>
        </p:txBody>
      </p:sp>
      <p:sp>
        <p:nvSpPr>
          <p:cNvPr id="480259" name="Rectangle 3"/>
          <p:cNvSpPr>
            <a:spLocks noGrp="1" noChangeArrowheads="1"/>
          </p:cNvSpPr>
          <p:nvPr>
            <p:ph type="body" idx="1"/>
          </p:nvPr>
        </p:nvSpPr>
        <p:spPr/>
        <p:txBody>
          <a:bodyPr>
            <a:normAutofit/>
          </a:bodyPr>
          <a:lstStyle/>
          <a:p>
            <a:pPr eaLnBrk="1" hangingPunct="1"/>
            <a:r>
              <a:rPr lang="zh-CN" altLang="en-US" dirty="0">
                <a:solidFill>
                  <a:schemeClr val="tx1"/>
                </a:solidFill>
                <a:ea typeface="宋体" pitchFamily="2" charset="-122"/>
              </a:rPr>
              <a:t>方案的提出</a:t>
            </a:r>
            <a:endParaRPr lang="zh-CN" altLang="en-US" dirty="0">
              <a:solidFill>
                <a:schemeClr val="tx1"/>
              </a:solidFill>
              <a:ea typeface="宋体" pitchFamily="2" charset="-122"/>
            </a:endParaRPr>
          </a:p>
          <a:p>
            <a:pPr eaLnBrk="1" hangingPunct="1"/>
            <a:r>
              <a:rPr lang="zh-CN" altLang="en-US" dirty="0">
                <a:solidFill>
                  <a:schemeClr val="tx1"/>
                </a:solidFill>
                <a:ea typeface="宋体" pitchFamily="2" charset="-122"/>
              </a:rPr>
              <a:t>系统原理概述</a:t>
            </a:r>
            <a:endParaRPr lang="zh-CN" altLang="en-US" dirty="0">
              <a:solidFill>
                <a:schemeClr val="tx1"/>
              </a:solidFill>
              <a:ea typeface="宋体" pitchFamily="2" charset="-122"/>
            </a:endParaRPr>
          </a:p>
          <a:p>
            <a:pPr eaLnBrk="1" hangingPunct="1"/>
            <a:r>
              <a:rPr lang="zh-CN" altLang="en-US" dirty="0">
                <a:ea typeface="宋体" pitchFamily="2" charset="-122"/>
                <a:sym typeface="+mn-ea"/>
              </a:rPr>
              <a:t>增强的证书验证</a:t>
            </a:r>
            <a:endParaRPr lang="zh-CN" altLang="en-US" dirty="0">
              <a:solidFill>
                <a:schemeClr val="tx1"/>
              </a:solidFill>
              <a:ea typeface="宋体" pitchFamily="2" charset="-122"/>
            </a:endParaRPr>
          </a:p>
          <a:p>
            <a:pPr eaLnBrk="1" hangingPunct="1"/>
            <a:r>
              <a:rPr lang="zh-CN" altLang="en-US" dirty="0">
                <a:ea typeface="宋体" pitchFamily="2" charset="-122"/>
              </a:rPr>
              <a:t>公开日志的结构和审计</a:t>
            </a:r>
            <a:endParaRPr lang="zh-CN" altLang="en-US" dirty="0">
              <a:ea typeface="宋体" pitchFamily="2" charset="-122"/>
            </a:endParaRPr>
          </a:p>
          <a:p>
            <a:pPr algn="l" eaLnBrk="1" hangingPunct="1"/>
            <a:r>
              <a:rPr lang="zh-CN" altLang="en-US" dirty="0">
                <a:ea typeface="宋体" pitchFamily="2" charset="-122"/>
              </a:rPr>
              <a:t>安全和性能分析</a:t>
            </a:r>
            <a:endParaRPr lang="zh-CN" altLang="en-US" dirty="0">
              <a:ea typeface="宋体" pitchFamily="2" charset="-122"/>
            </a:endParaRPr>
          </a:p>
          <a:p>
            <a:pPr algn="l" eaLnBrk="1" hangingPunct="1"/>
            <a:r>
              <a:rPr lang="zh-CN" altLang="en-US" dirty="0">
                <a:solidFill>
                  <a:srgbClr val="00B0F0"/>
                </a:solidFill>
                <a:ea typeface="宋体" pitchFamily="2" charset="-122"/>
              </a:rPr>
              <a:t>证书透明化的部署</a:t>
            </a:r>
            <a:endParaRPr lang="zh-CN" altLang="en-US" dirty="0">
              <a:solidFill>
                <a:srgbClr val="00B0F0"/>
              </a:solidFill>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各种虚假证书的事实</a:t>
            </a:r>
            <a:endParaRPr lang="zh-CN" altLang="en-US" dirty="0"/>
          </a:p>
        </p:txBody>
      </p:sp>
      <p:sp>
        <p:nvSpPr>
          <p:cNvPr id="3" name="内容占位符 2"/>
          <p:cNvSpPr>
            <a:spLocks noGrp="1"/>
          </p:cNvSpPr>
          <p:nvPr>
            <p:ph idx="1"/>
          </p:nvPr>
        </p:nvSpPr>
        <p:spPr/>
        <p:txBody>
          <a:bodyPr/>
          <a:lstStyle/>
          <a:p>
            <a:pPr lvl="1">
              <a:lnSpc>
                <a:spcPct val="110000"/>
              </a:lnSpc>
            </a:pPr>
            <a:r>
              <a:rPr lang="en-US" altLang="zh-CN" dirty="0"/>
              <a:t>CA</a:t>
            </a:r>
            <a:r>
              <a:rPr lang="zh-CN" altLang="en-US" dirty="0"/>
              <a:t>系统在非常极端的复杂攻击情况下，签发含有虚假证书</a:t>
            </a:r>
            <a:endParaRPr lang="en-US" altLang="zh-CN" dirty="0"/>
          </a:p>
          <a:p>
            <a:pPr lvl="2">
              <a:lnSpc>
                <a:spcPct val="110000"/>
              </a:lnSpc>
            </a:pPr>
            <a:r>
              <a:rPr lang="en-US" altLang="zh-CN" dirty="0"/>
              <a:t>2011</a:t>
            </a:r>
            <a:r>
              <a:rPr lang="zh-CN" altLang="en-US" dirty="0"/>
              <a:t>年</a:t>
            </a:r>
            <a:r>
              <a:rPr lang="en-US" altLang="zh-CN" dirty="0"/>
              <a:t>3</a:t>
            </a:r>
            <a:r>
              <a:rPr lang="zh-CN" altLang="en-US" dirty="0"/>
              <a:t>月，黑客入侵</a:t>
            </a:r>
            <a:r>
              <a:rPr lang="en-US" altLang="zh-CN" dirty="0" err="1"/>
              <a:t>Comodo</a:t>
            </a:r>
            <a:r>
              <a:rPr lang="zh-CN" altLang="en-US" dirty="0"/>
              <a:t>证书机构并签发了包括</a:t>
            </a:r>
            <a:r>
              <a:rPr lang="en-US" altLang="zh-CN" dirty="0"/>
              <a:t>mail.google.com</a:t>
            </a:r>
            <a:r>
              <a:rPr lang="zh-CN" altLang="en-US" dirty="0"/>
              <a:t>、</a:t>
            </a:r>
            <a:r>
              <a:rPr lang="en-US" altLang="zh-CN" dirty="0"/>
              <a:t>www.google.com</a:t>
            </a:r>
            <a:r>
              <a:rPr lang="zh-CN" altLang="en-US" dirty="0"/>
              <a:t>、</a:t>
            </a:r>
            <a:r>
              <a:rPr lang="en-US" altLang="zh-CN" dirty="0"/>
              <a:t>login.yahoo.com</a:t>
            </a:r>
            <a:r>
              <a:rPr lang="zh-CN" altLang="en-US" dirty="0"/>
              <a:t>、</a:t>
            </a:r>
            <a:r>
              <a:rPr lang="en-US" altLang="zh-CN" dirty="0"/>
              <a:t>addons.mozilla.org</a:t>
            </a:r>
            <a:r>
              <a:rPr lang="zh-CN" altLang="en-US" dirty="0"/>
              <a:t>等在内的</a:t>
            </a:r>
            <a:r>
              <a:rPr lang="en-US" altLang="zh-CN" dirty="0"/>
              <a:t>9</a:t>
            </a:r>
            <a:r>
              <a:rPr lang="zh-CN" altLang="en-US" dirty="0"/>
              <a:t>个虚假证书。</a:t>
            </a:r>
            <a:endParaRPr lang="en-US" altLang="zh-CN" dirty="0"/>
          </a:p>
          <a:p>
            <a:pPr lvl="2">
              <a:lnSpc>
                <a:spcPct val="110000"/>
              </a:lnSpc>
            </a:pPr>
            <a:r>
              <a:rPr lang="en-US" altLang="zh-CN" dirty="0"/>
              <a:t>2011</a:t>
            </a:r>
            <a:r>
              <a:rPr lang="zh-CN" altLang="en-US" dirty="0"/>
              <a:t>年</a:t>
            </a:r>
            <a:r>
              <a:rPr lang="en-US" altLang="zh-CN" dirty="0"/>
              <a:t>8</a:t>
            </a:r>
            <a:r>
              <a:rPr lang="zh-CN" altLang="en-US" dirty="0"/>
              <a:t>月，荷兰</a:t>
            </a:r>
            <a:r>
              <a:rPr lang="en-US" altLang="zh-CN" dirty="0" err="1"/>
              <a:t>DigiNotar</a:t>
            </a:r>
            <a:r>
              <a:rPr lang="en-US" altLang="zh-CN" dirty="0"/>
              <a:t> CA</a:t>
            </a:r>
            <a:r>
              <a:rPr lang="zh-CN" altLang="en-US" dirty="0"/>
              <a:t>的服务器遭受黑客入侵，为包括</a:t>
            </a:r>
            <a:r>
              <a:rPr lang="en-US" altLang="zh-CN" dirty="0"/>
              <a:t>Google</a:t>
            </a:r>
            <a:r>
              <a:rPr lang="zh-CN" altLang="en-US" dirty="0"/>
              <a:t>、微软、雅虎、</a:t>
            </a:r>
            <a:r>
              <a:rPr lang="en-US" altLang="zh-CN" dirty="0"/>
              <a:t>Twitter</a:t>
            </a:r>
            <a:r>
              <a:rPr lang="zh-CN" altLang="en-US" dirty="0"/>
              <a:t>、</a:t>
            </a:r>
            <a:r>
              <a:rPr lang="en-US" altLang="zh-CN" dirty="0" err="1"/>
              <a:t>Facebook</a:t>
            </a:r>
            <a:r>
              <a:rPr lang="zh-CN" altLang="en-US" dirty="0"/>
              <a:t>、中情局等在内的</a:t>
            </a:r>
            <a:r>
              <a:rPr lang="en-US" altLang="zh-CN" dirty="0"/>
              <a:t>531</a:t>
            </a:r>
            <a:r>
              <a:rPr lang="zh-CN" altLang="en-US" dirty="0"/>
              <a:t>个网站签发了伪造的数字证书。</a:t>
            </a:r>
            <a:endParaRPr lang="en-US" altLang="zh-CN" dirty="0"/>
          </a:p>
          <a:p>
            <a:pPr lvl="2">
              <a:lnSpc>
                <a:spcPct val="110000"/>
              </a:lnSpc>
            </a:pPr>
            <a:r>
              <a:rPr lang="en-US" altLang="zh-CN" dirty="0"/>
              <a:t>2012</a:t>
            </a:r>
            <a:r>
              <a:rPr lang="zh-CN" altLang="en-US" dirty="0"/>
              <a:t>年</a:t>
            </a:r>
            <a:r>
              <a:rPr lang="en-US" altLang="zh-CN" dirty="0"/>
              <a:t>12</a:t>
            </a:r>
            <a:r>
              <a:rPr lang="zh-CN" altLang="en-US" dirty="0"/>
              <a:t>月，</a:t>
            </a:r>
            <a:r>
              <a:rPr lang="en-US" altLang="zh-CN" dirty="0"/>
              <a:t>TURKTRUST</a:t>
            </a:r>
            <a:r>
              <a:rPr lang="zh-CN" altLang="en-US" dirty="0"/>
              <a:t>错误地为用户签发了两张中间</a:t>
            </a:r>
            <a:r>
              <a:rPr lang="en-US" altLang="zh-CN" dirty="0"/>
              <a:t>CA</a:t>
            </a:r>
            <a:r>
              <a:rPr lang="zh-CN" altLang="en-US" dirty="0"/>
              <a:t>证书，其中一张中间</a:t>
            </a:r>
            <a:r>
              <a:rPr lang="en-US" altLang="zh-CN" dirty="0"/>
              <a:t>CA</a:t>
            </a:r>
            <a:r>
              <a:rPr lang="zh-CN" altLang="en-US" dirty="0"/>
              <a:t>证书被用来签发</a:t>
            </a:r>
            <a:r>
              <a:rPr lang="en-US" altLang="zh-CN" dirty="0"/>
              <a:t>google.com</a:t>
            </a:r>
            <a:r>
              <a:rPr lang="zh-CN" altLang="en-US" dirty="0"/>
              <a:t>的虚假证书。</a:t>
            </a:r>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证书透明化的部署</a:t>
            </a:r>
            <a:endParaRPr lang="zh-CN" altLang="en-US"/>
          </a:p>
        </p:txBody>
      </p:sp>
      <p:sp>
        <p:nvSpPr>
          <p:cNvPr id="3" name="内容占位符 2"/>
          <p:cNvSpPr>
            <a:spLocks noGrp="1"/>
          </p:cNvSpPr>
          <p:nvPr>
            <p:ph idx="1"/>
          </p:nvPr>
        </p:nvSpPr>
        <p:spPr/>
        <p:txBody>
          <a:bodyPr/>
          <a:lstStyle/>
          <a:p>
            <a:r>
              <a:rPr lang="zh-CN" altLang="en-US" sz="2400" dirty="0"/>
              <a:t>公开日志服务器</a:t>
            </a:r>
            <a:endParaRPr lang="zh-CN" altLang="en-US" sz="2400" dirty="0"/>
          </a:p>
          <a:p>
            <a:pPr lvl="1"/>
            <a:r>
              <a:rPr lang="zh-CN" altLang="en-US" sz="2000" dirty="0"/>
              <a:t>应有多个公开日志服务器</a:t>
            </a:r>
            <a:endParaRPr lang="zh-CN" altLang="en-US" sz="2000" dirty="0"/>
          </a:p>
          <a:p>
            <a:pPr lvl="2"/>
            <a:r>
              <a:rPr lang="zh-CN" altLang="en-US" sz="1800" dirty="0">
                <a:sym typeface="+mn-ea"/>
              </a:rPr>
              <a:t>大于</a:t>
            </a:r>
            <a:r>
              <a:rPr lang="en-US" altLang="zh-CN" sz="1800" dirty="0">
                <a:sym typeface="+mn-ea"/>
              </a:rPr>
              <a:t>10</a:t>
            </a:r>
            <a:r>
              <a:rPr lang="zh-CN" altLang="en-US" sz="1800" dirty="0">
                <a:sym typeface="+mn-ea"/>
              </a:rPr>
              <a:t>个，远小于</a:t>
            </a:r>
            <a:r>
              <a:rPr lang="en-US" altLang="zh-CN" sz="1800" dirty="0">
                <a:sym typeface="+mn-ea"/>
              </a:rPr>
              <a:t>1000</a:t>
            </a:r>
            <a:r>
              <a:rPr lang="zh-CN" altLang="en-US" sz="1800" dirty="0">
                <a:sym typeface="+mn-ea"/>
              </a:rPr>
              <a:t>个</a:t>
            </a:r>
            <a:endParaRPr lang="zh-CN" altLang="en-US" sz="1800" dirty="0">
              <a:sym typeface="+mn-ea"/>
            </a:endParaRPr>
          </a:p>
          <a:p>
            <a:pPr lvl="2"/>
            <a:r>
              <a:rPr lang="zh-CN" altLang="en-US" sz="1800" dirty="0">
                <a:sym typeface="+mn-ea"/>
              </a:rPr>
              <a:t>在一个公开日志服务器出错的时候，系统不至于失效</a:t>
            </a:r>
            <a:endParaRPr lang="zh-CN" altLang="en-US" sz="1800" dirty="0">
              <a:sym typeface="+mn-ea"/>
            </a:endParaRPr>
          </a:p>
          <a:p>
            <a:pPr lvl="2"/>
            <a:r>
              <a:rPr lang="zh-CN" altLang="en-US" sz="1800" dirty="0">
                <a:sym typeface="+mn-ea"/>
              </a:rPr>
              <a:t>允许用户有选择的相信某个公开日志服务器（证书伴随着多个</a:t>
            </a:r>
            <a:r>
              <a:rPr lang="en-US" altLang="zh-CN" sz="1800" dirty="0">
                <a:sym typeface="+mn-ea"/>
              </a:rPr>
              <a:t>SCT</a:t>
            </a:r>
            <a:r>
              <a:rPr lang="zh-CN" altLang="en-US" sz="1800" dirty="0">
                <a:sym typeface="+mn-ea"/>
              </a:rPr>
              <a:t>）</a:t>
            </a:r>
            <a:endParaRPr lang="zh-CN" altLang="en-US" sz="1800" dirty="0">
              <a:sym typeface="+mn-ea"/>
            </a:endParaRPr>
          </a:p>
          <a:p>
            <a:pPr lvl="1"/>
            <a:r>
              <a:rPr lang="zh-CN" altLang="en-US" sz="2000" dirty="0"/>
              <a:t>一般由</a:t>
            </a:r>
            <a:r>
              <a:rPr lang="en-US" altLang="zh-CN" sz="2000" dirty="0"/>
              <a:t>CA</a:t>
            </a:r>
            <a:r>
              <a:rPr lang="zh-CN" altLang="en-US" sz="2000" dirty="0"/>
              <a:t>，网络运营商或者任何利益相关方独立运营</a:t>
            </a:r>
            <a:endParaRPr lang="zh-CN" altLang="en-US" sz="2000" dirty="0"/>
          </a:p>
          <a:p>
            <a:pPr lvl="2"/>
            <a:r>
              <a:rPr lang="en-US" altLang="zh-CN" sz="1800" dirty="0"/>
              <a:t>Google</a:t>
            </a:r>
            <a:r>
              <a:rPr lang="zh-CN" altLang="en-US" sz="1800" dirty="0"/>
              <a:t>，赛门铁克，</a:t>
            </a:r>
            <a:r>
              <a:rPr lang="en-US" altLang="zh-CN" sz="1800" dirty="0" err="1"/>
              <a:t>WoSign</a:t>
            </a:r>
            <a:r>
              <a:rPr lang="zh-CN" altLang="en-US" sz="1800" dirty="0"/>
              <a:t>，</a:t>
            </a:r>
            <a:r>
              <a:rPr lang="en-US" altLang="zh-CN" sz="1800" dirty="0" err="1"/>
              <a:t>StartCom</a:t>
            </a:r>
            <a:r>
              <a:rPr lang="zh-CN" altLang="en-US" sz="1800" dirty="0"/>
              <a:t>， </a:t>
            </a:r>
            <a:r>
              <a:rPr lang="en-US" altLang="zh-CN" sz="1800" dirty="0"/>
              <a:t>CNNIC</a:t>
            </a:r>
            <a:r>
              <a:rPr lang="zh-CN" altLang="en-US" sz="1800" dirty="0"/>
              <a:t>， </a:t>
            </a:r>
            <a:r>
              <a:rPr lang="en-US" altLang="zh-CN" sz="1800" dirty="0"/>
              <a:t>GDCA...</a:t>
            </a:r>
            <a:endParaRPr lang="en-US" altLang="zh-CN" sz="1800" dirty="0"/>
          </a:p>
          <a:p>
            <a:pPr lvl="2"/>
            <a:r>
              <a:rPr lang="zh-CN" altLang="en-US" sz="1800" dirty="0"/>
              <a:t>已知的共有</a:t>
            </a:r>
            <a:r>
              <a:rPr lang="en-US" altLang="zh-CN" sz="1800" dirty="0"/>
              <a:t>100+</a:t>
            </a:r>
            <a:r>
              <a:rPr lang="zh-CN" altLang="en-US" sz="1800" dirty="0"/>
              <a:t>个公开日志服务器（</a:t>
            </a:r>
            <a:r>
              <a:rPr lang="en-US" altLang="zh-CN" sz="1800" dirty="0"/>
              <a:t>2020</a:t>
            </a:r>
            <a:r>
              <a:rPr lang="zh-CN" altLang="en-US" sz="1800" dirty="0"/>
              <a:t>年数据）</a:t>
            </a:r>
            <a:endParaRPr lang="zh-CN" altLang="en-US" sz="1800" dirty="0"/>
          </a:p>
          <a:p>
            <a:pPr lvl="2"/>
            <a:r>
              <a:rPr lang="en-US" altLang="zh-CN" sz="1800" dirty="0"/>
              <a:t>www.certificate-transparency.org/known-logs</a:t>
            </a:r>
            <a:endParaRPr lang="zh-CN" altLang="en-US" sz="1800" dirty="0"/>
          </a:p>
          <a:p>
            <a:pPr lvl="1"/>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证书透明化的部署</a:t>
            </a:r>
            <a:endParaRPr lang="zh-CN" altLang="en-US"/>
          </a:p>
        </p:txBody>
      </p:sp>
      <p:sp>
        <p:nvSpPr>
          <p:cNvPr id="3" name="内容占位符 2"/>
          <p:cNvSpPr>
            <a:spLocks noGrp="1"/>
          </p:cNvSpPr>
          <p:nvPr>
            <p:ph idx="1"/>
          </p:nvPr>
        </p:nvSpPr>
        <p:spPr/>
        <p:txBody>
          <a:bodyPr/>
          <a:lstStyle/>
          <a:p>
            <a:r>
              <a:rPr lang="zh-CN" altLang="en-US" sz="2400" dirty="0"/>
              <a:t>监视</a:t>
            </a:r>
            <a:r>
              <a:rPr lang="zh-CN" altLang="en-US" sz="2400" dirty="0">
                <a:sym typeface="+mn-ea"/>
              </a:rPr>
              <a:t>员（</a:t>
            </a:r>
            <a:r>
              <a:rPr lang="en-US" altLang="zh-CN" sz="2400" dirty="0">
                <a:sym typeface="+mn-ea"/>
              </a:rPr>
              <a:t>Monitor</a:t>
            </a:r>
            <a:r>
              <a:rPr lang="zh-CN" altLang="en-US" sz="2400" dirty="0">
                <a:sym typeface="+mn-ea"/>
              </a:rPr>
              <a:t>）</a:t>
            </a:r>
            <a:endParaRPr lang="zh-CN" altLang="en-US" sz="2400" dirty="0"/>
          </a:p>
          <a:p>
            <a:pPr lvl="1"/>
            <a:r>
              <a:rPr lang="zh-CN" altLang="en-US" sz="2055" dirty="0"/>
              <a:t>监视</a:t>
            </a:r>
            <a:r>
              <a:rPr lang="zh-CN" altLang="en-US" sz="2050" dirty="0">
                <a:sym typeface="+mn-ea"/>
              </a:rPr>
              <a:t>员</a:t>
            </a:r>
            <a:r>
              <a:rPr lang="zh-CN" altLang="en-US" sz="2055" dirty="0"/>
              <a:t>可以由任何利益相关方担任</a:t>
            </a:r>
            <a:endParaRPr lang="zh-CN" altLang="en-US" sz="2055" dirty="0"/>
          </a:p>
          <a:p>
            <a:pPr lvl="2"/>
            <a:r>
              <a:rPr lang="en-US" altLang="zh-CN" sz="1800" dirty="0"/>
              <a:t>CA, Google, Microsoft</a:t>
            </a:r>
            <a:endParaRPr lang="en-US" altLang="zh-CN" sz="1800" dirty="0"/>
          </a:p>
          <a:p>
            <a:pPr lvl="2"/>
            <a:r>
              <a:rPr lang="zh-CN" altLang="en-US" sz="1800" dirty="0"/>
              <a:t>或者作为作为独立的实体，向其他方提供收费的服务</a:t>
            </a:r>
            <a:endParaRPr lang="zh-CN" altLang="en-US" sz="1800" dirty="0"/>
          </a:p>
          <a:p>
            <a:pPr lvl="2"/>
            <a:endParaRPr lang="zh-CN" altLang="en-US" sz="1705" dirty="0"/>
          </a:p>
          <a:p>
            <a:pPr lvl="0"/>
            <a:r>
              <a:rPr lang="zh-CN" altLang="en-US" sz="2385" dirty="0"/>
              <a:t>审计</a:t>
            </a:r>
            <a:r>
              <a:rPr lang="zh-CN" altLang="en-US" sz="2385" dirty="0">
                <a:sym typeface="+mn-ea"/>
              </a:rPr>
              <a:t>员（</a:t>
            </a:r>
            <a:r>
              <a:rPr lang="en-US" altLang="zh-CN" sz="2385" dirty="0">
                <a:sym typeface="+mn-ea"/>
              </a:rPr>
              <a:t>Auditor</a:t>
            </a:r>
            <a:r>
              <a:rPr lang="zh-CN" altLang="en-US" sz="2385" dirty="0">
                <a:sym typeface="+mn-ea"/>
              </a:rPr>
              <a:t>）</a:t>
            </a:r>
            <a:endParaRPr lang="zh-CN" altLang="en-US" sz="2385" dirty="0"/>
          </a:p>
          <a:p>
            <a:pPr lvl="1"/>
            <a:r>
              <a:rPr lang="zh-CN" altLang="en-US" sz="2000" dirty="0">
                <a:sym typeface="+mn-ea"/>
              </a:rPr>
              <a:t>审计员可以由任何利益相关方担任</a:t>
            </a:r>
            <a:endParaRPr lang="zh-CN" altLang="en-US" sz="2000" dirty="0">
              <a:sym typeface="+mn-ea"/>
            </a:endParaRPr>
          </a:p>
          <a:p>
            <a:pPr lvl="1"/>
            <a:r>
              <a:rPr lang="zh-CN" altLang="en-US" sz="2000" dirty="0"/>
              <a:t>尤其地，审计</a:t>
            </a:r>
            <a:r>
              <a:rPr lang="zh-CN" altLang="en-US" sz="2000" dirty="0">
                <a:sym typeface="+mn-ea"/>
              </a:rPr>
              <a:t>员</a:t>
            </a:r>
            <a:r>
              <a:rPr lang="zh-CN" altLang="en-US" sz="2000" dirty="0"/>
              <a:t>可以集成在用户（浏览器）端，异步地检查</a:t>
            </a:r>
            <a:r>
              <a:rPr lang="en-US" altLang="zh-CN" sz="2000" dirty="0"/>
              <a:t>SCT</a:t>
            </a:r>
            <a:r>
              <a:rPr lang="zh-CN" altLang="en-US" sz="2000" dirty="0"/>
              <a:t>中的证书是否已经添加</a:t>
            </a:r>
            <a:endParaRPr lang="zh-CN" altLang="en-US" sz="2000" dirty="0"/>
          </a:p>
          <a:p>
            <a:pPr lvl="1"/>
            <a:r>
              <a:rPr lang="zh-CN" altLang="en-US" sz="2000" dirty="0"/>
              <a:t>监视</a:t>
            </a:r>
            <a:r>
              <a:rPr lang="zh-CN" altLang="en-US" sz="2000" dirty="0">
                <a:sym typeface="+mn-ea"/>
              </a:rPr>
              <a:t>员</a:t>
            </a:r>
            <a:r>
              <a:rPr lang="zh-CN" altLang="en-US" sz="2000" dirty="0"/>
              <a:t>也可以提供审计员的功能</a:t>
            </a:r>
            <a:endParaRPr lang="zh-CN" altLang="en-US"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证书透明化的部署</a:t>
            </a:r>
            <a:endParaRPr lang="zh-CN" altLang="en-US"/>
          </a:p>
        </p:txBody>
      </p:sp>
      <p:sp>
        <p:nvSpPr>
          <p:cNvPr id="3" name="内容占位符 2"/>
          <p:cNvSpPr>
            <a:spLocks noGrp="1"/>
          </p:cNvSpPr>
          <p:nvPr>
            <p:ph idx="1"/>
          </p:nvPr>
        </p:nvSpPr>
        <p:spPr/>
        <p:txBody>
          <a:bodyPr/>
          <a:lstStyle/>
          <a:p>
            <a:r>
              <a:rPr lang="zh-CN" altLang="en-US" dirty="0"/>
              <a:t>监视员</a:t>
            </a:r>
            <a:r>
              <a:rPr lang="en-US" altLang="zh-CN" dirty="0"/>
              <a:t>:</a:t>
            </a:r>
            <a:r>
              <a:rPr lang="en-US" altLang="zh-CN" dirty="0" err="1"/>
              <a:t>Comodo</a:t>
            </a:r>
            <a:endParaRPr lang="en-US" altLang="zh-CN" dirty="0"/>
          </a:p>
        </p:txBody>
      </p:sp>
      <p:pic>
        <p:nvPicPr>
          <p:cNvPr id="7" name="图片 6" descr="E86RBPOZOVZ@}5R0`N6[FGI"/>
          <p:cNvPicPr>
            <a:picLocks noChangeAspect="1"/>
          </p:cNvPicPr>
          <p:nvPr/>
        </p:nvPicPr>
        <p:blipFill>
          <a:blip r:embed="rId1"/>
          <a:stretch>
            <a:fillRect/>
          </a:stretch>
        </p:blipFill>
        <p:spPr>
          <a:xfrm>
            <a:off x="6493510" y="960120"/>
            <a:ext cx="5019040" cy="5180965"/>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证书透明化的部署</a:t>
            </a:r>
            <a:endParaRPr lang="zh-CN" altLang="en-US"/>
          </a:p>
        </p:txBody>
      </p:sp>
      <p:sp>
        <p:nvSpPr>
          <p:cNvPr id="3" name="内容占位符 2"/>
          <p:cNvSpPr>
            <a:spLocks noGrp="1"/>
          </p:cNvSpPr>
          <p:nvPr>
            <p:ph idx="1"/>
          </p:nvPr>
        </p:nvSpPr>
        <p:spPr/>
        <p:txBody>
          <a:bodyPr/>
          <a:lstStyle/>
          <a:p>
            <a:r>
              <a:rPr lang="zh-CN" altLang="en-US"/>
              <a:t>监视员</a:t>
            </a:r>
            <a:r>
              <a:rPr lang="en-US" altLang="zh-CN"/>
              <a:t>:Comodo</a:t>
            </a:r>
            <a:endParaRPr lang="en-US" altLang="zh-CN"/>
          </a:p>
        </p:txBody>
      </p:sp>
      <p:pic>
        <p:nvPicPr>
          <p:cNvPr id="6" name="内容占位符 5" descr="KJV2_ZW@AA1AIFLZ]YCEF)6"/>
          <p:cNvPicPr>
            <a:picLocks noChangeAspect="1"/>
          </p:cNvPicPr>
          <p:nvPr/>
        </p:nvPicPr>
        <p:blipFill>
          <a:blip r:embed="rId1"/>
          <a:stretch>
            <a:fillRect/>
          </a:stretch>
        </p:blipFill>
        <p:spPr>
          <a:xfrm>
            <a:off x="4927600" y="1907540"/>
            <a:ext cx="6434455" cy="4022725"/>
          </a:xfrm>
          <a:prstGeom prst="rect">
            <a:avLst/>
          </a:prstGeom>
          <a:noFill/>
          <a:ln w="9525">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证书透明化的部署</a:t>
            </a:r>
            <a:endParaRPr lang="zh-CN" altLang="en-US"/>
          </a:p>
        </p:txBody>
      </p:sp>
      <p:sp>
        <p:nvSpPr>
          <p:cNvPr id="3" name="内容占位符 2"/>
          <p:cNvSpPr>
            <a:spLocks noGrp="1"/>
          </p:cNvSpPr>
          <p:nvPr>
            <p:ph idx="1"/>
          </p:nvPr>
        </p:nvSpPr>
        <p:spPr/>
        <p:txBody>
          <a:bodyPr/>
          <a:lstStyle/>
          <a:p>
            <a:r>
              <a:rPr lang="zh-CN" sz="2400" dirty="0"/>
              <a:t>浏览器支持情况</a:t>
            </a:r>
            <a:endParaRPr lang="zh-CN" sz="2400" dirty="0"/>
          </a:p>
          <a:p>
            <a:pPr lvl="1"/>
            <a:r>
              <a:rPr lang="zh-CN" sz="2000" dirty="0"/>
              <a:t>目前</a:t>
            </a:r>
            <a:r>
              <a:rPr lang="en-US" altLang="zh-CN" sz="2000" dirty="0"/>
              <a:t>Chrome</a:t>
            </a:r>
            <a:r>
              <a:rPr lang="zh-CN" altLang="en-US" sz="2000" dirty="0"/>
              <a:t>、</a:t>
            </a:r>
            <a:r>
              <a:rPr lang="en-US" altLang="zh-CN" sz="2000" dirty="0" err="1"/>
              <a:t>FireFox</a:t>
            </a:r>
            <a:r>
              <a:rPr lang="zh-CN" altLang="en-US" sz="2000" dirty="0"/>
              <a:t>浏览器支持</a:t>
            </a:r>
            <a:r>
              <a:rPr lang="en-US" altLang="zh-CN" sz="2000" dirty="0"/>
              <a:t>CT</a:t>
            </a:r>
            <a:r>
              <a:rPr lang="zh-CN" altLang="en-US" sz="2000" dirty="0"/>
              <a:t>方案</a:t>
            </a:r>
            <a:endParaRPr lang="zh-CN" altLang="en-US" sz="2000" dirty="0"/>
          </a:p>
        </p:txBody>
      </p:sp>
      <p:graphicFrame>
        <p:nvGraphicFramePr>
          <p:cNvPr id="5" name="对象 4"/>
          <p:cNvGraphicFramePr>
            <a:graphicFrameLocks noChangeAspect="1"/>
          </p:cNvGraphicFramePr>
          <p:nvPr/>
        </p:nvGraphicFramePr>
        <p:xfrm>
          <a:off x="6988175" y="1846580"/>
          <a:ext cx="4623435" cy="4222750"/>
        </p:xfrm>
        <a:graphic>
          <a:graphicData uri="http://schemas.openxmlformats.org/presentationml/2006/ole">
            <mc:AlternateContent xmlns:mc="http://schemas.openxmlformats.org/markup-compatibility/2006">
              <mc:Choice xmlns:v="urn:schemas-microsoft-com:vml" Requires="v">
                <p:oleObj spid="_x0000_s3073" name="" r:id="rId1" imgW="4619625" imgH="4219575" progId="PBrush">
                  <p:embed/>
                </p:oleObj>
              </mc:Choice>
              <mc:Fallback>
                <p:oleObj name="" r:id="rId1" imgW="4619625" imgH="4219575" progId="PBrush">
                  <p:embed/>
                  <p:pic>
                    <p:nvPicPr>
                      <p:cNvPr id="0" name="Picture 4" descr="image30"/>
                      <p:cNvPicPr>
                        <a:picLocks noChangeAspect="1"/>
                      </p:cNvPicPr>
                      <p:nvPr/>
                    </p:nvPicPr>
                    <p:blipFill>
                      <a:blip r:embed="rId2"/>
                      <a:stretch>
                        <a:fillRect/>
                      </a:stretch>
                    </p:blipFill>
                    <p:spPr>
                      <a:xfrm>
                        <a:off x="6988175" y="1846580"/>
                        <a:ext cx="4623435" cy="422275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证书透明化的部署</a:t>
            </a:r>
            <a:endParaRPr lang="zh-CN" altLang="en-US"/>
          </a:p>
        </p:txBody>
      </p:sp>
      <p:sp>
        <p:nvSpPr>
          <p:cNvPr id="3" name="内容占位符 2"/>
          <p:cNvSpPr>
            <a:spLocks noGrp="1"/>
          </p:cNvSpPr>
          <p:nvPr>
            <p:ph idx="1"/>
          </p:nvPr>
        </p:nvSpPr>
        <p:spPr/>
        <p:txBody>
          <a:bodyPr/>
          <a:lstStyle/>
          <a:p>
            <a:r>
              <a:rPr lang="zh-CN" altLang="en-US"/>
              <a:t>一个典型的部署情况</a:t>
            </a:r>
            <a:endParaRPr lang="zh-CN" altLang="en-US"/>
          </a:p>
        </p:txBody>
      </p:sp>
      <p:pic>
        <p:nvPicPr>
          <p:cNvPr id="4" name="图片 3" descr="F7_H`QCF8DCI6@}MHKCOOTV"/>
          <p:cNvPicPr>
            <a:picLocks noChangeAspect="1"/>
          </p:cNvPicPr>
          <p:nvPr/>
        </p:nvPicPr>
        <p:blipFill>
          <a:blip r:embed="rId1"/>
          <a:stretch>
            <a:fillRect/>
          </a:stretch>
        </p:blipFill>
        <p:spPr>
          <a:xfrm>
            <a:off x="1428115" y="2452370"/>
            <a:ext cx="5236210" cy="3742055"/>
          </a:xfrm>
          <a:prstGeom prst="rect">
            <a:avLst/>
          </a:prstGeom>
        </p:spPr>
      </p:pic>
      <p:pic>
        <p:nvPicPr>
          <p:cNvPr id="5" name="图片 4" descr="_{$ASTZ8R%JKE5RUT7@ZFX5"/>
          <p:cNvPicPr>
            <a:picLocks noChangeAspect="1"/>
          </p:cNvPicPr>
          <p:nvPr/>
        </p:nvPicPr>
        <p:blipFill>
          <a:blip r:embed="rId2"/>
          <a:stretch>
            <a:fillRect/>
          </a:stretch>
        </p:blipFill>
        <p:spPr>
          <a:xfrm>
            <a:off x="7796530" y="1846580"/>
            <a:ext cx="2938145" cy="1582420"/>
          </a:xfrm>
          <a:prstGeom prst="rect">
            <a:avLst/>
          </a:prstGeom>
        </p:spPr>
      </p:pic>
      <p:pic>
        <p:nvPicPr>
          <p:cNvPr id="6" name="图片 5" descr="I883T~944WH_N92PB(RF@5Q"/>
          <p:cNvPicPr>
            <a:picLocks noChangeAspect="1"/>
          </p:cNvPicPr>
          <p:nvPr/>
        </p:nvPicPr>
        <p:blipFill>
          <a:blip r:embed="rId3"/>
          <a:stretch>
            <a:fillRect/>
          </a:stretch>
        </p:blipFill>
        <p:spPr>
          <a:xfrm>
            <a:off x="7397115" y="3855085"/>
            <a:ext cx="3996690" cy="1900555"/>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dirty="0" smtClean="0"/>
              <a:t>扩展内容：</a:t>
            </a:r>
            <a:br>
              <a:rPr lang="en-US" altLang="zh-CN" sz="6000" dirty="0" smtClean="0"/>
            </a:br>
            <a:r>
              <a:rPr lang="en-US" altLang="zh-CN" sz="6000" dirty="0" smtClean="0"/>
              <a:t>CT</a:t>
            </a:r>
            <a:r>
              <a:rPr lang="zh-CN" altLang="en-US" sz="6000" dirty="0"/>
              <a:t>体系中的</a:t>
            </a:r>
            <a:r>
              <a:rPr lang="en-US" altLang="zh-CN" sz="6000" dirty="0"/>
              <a:t>Monitor</a:t>
            </a:r>
            <a:r>
              <a:rPr lang="zh-CN" altLang="en-US" sz="6000" dirty="0"/>
              <a:t>安全研究</a:t>
            </a:r>
            <a:endParaRPr lang="zh-CN" altLang="en-US" sz="6000" dirty="0"/>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Certificate Transparency (CT)</a:t>
            </a:r>
            <a:endParaRPr lang="en-US" altLang="zh-CN" dirty="0"/>
          </a:p>
        </p:txBody>
      </p:sp>
      <p:sp>
        <p:nvSpPr>
          <p:cNvPr id="3" name="内容占位符 2"/>
          <p:cNvSpPr>
            <a:spLocks noGrp="1"/>
          </p:cNvSpPr>
          <p:nvPr>
            <p:ph idx="1"/>
          </p:nvPr>
        </p:nvSpPr>
        <p:spPr/>
        <p:txBody>
          <a:bodyPr/>
          <a:lstStyle/>
          <a:p>
            <a:r>
              <a:rPr lang="en-US" altLang="zh-CN" b="1" dirty="0"/>
              <a:t>No trusted single entity</a:t>
            </a:r>
            <a:endParaRPr lang="en-US" altLang="zh-CN" b="1" dirty="0"/>
          </a:p>
        </p:txBody>
      </p:sp>
      <p:pic>
        <p:nvPicPr>
          <p:cNvPr id="5" name="图片 4"/>
          <p:cNvPicPr>
            <a:picLocks noChangeAspect="1"/>
          </p:cNvPicPr>
          <p:nvPr/>
        </p:nvPicPr>
        <p:blipFill>
          <a:blip r:embed="rId1"/>
          <a:stretch>
            <a:fillRect/>
          </a:stretch>
        </p:blipFill>
        <p:spPr>
          <a:xfrm>
            <a:off x="2423886" y="2351894"/>
            <a:ext cx="7694567" cy="43444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 Adoption - Progress</a:t>
            </a:r>
            <a:endParaRPr lang="en-US" altLang="zh-CN" dirty="0"/>
          </a:p>
        </p:txBody>
      </p:sp>
      <p:sp>
        <p:nvSpPr>
          <p:cNvPr id="3" name="内容占位符 2"/>
          <p:cNvSpPr>
            <a:spLocks noGrp="1"/>
          </p:cNvSpPr>
          <p:nvPr>
            <p:ph idx="1"/>
          </p:nvPr>
        </p:nvSpPr>
        <p:spPr/>
        <p:txBody>
          <a:bodyPr/>
          <a:lstStyle/>
          <a:p>
            <a:r>
              <a:rPr lang="en-US" altLang="zh-CN" dirty="0">
                <a:sym typeface="+mn-ea"/>
              </a:rPr>
              <a:t>Does Certificate Transparency Break the Web? Measuring Adoption and Error Rate, IEEE S&amp;P 2019.</a:t>
            </a:r>
            <a:endParaRPr lang="zh-CN" altLang="en-US"/>
          </a:p>
        </p:txBody>
      </p:sp>
      <p:pic>
        <p:nvPicPr>
          <p:cNvPr id="4" name="图片 3"/>
          <p:cNvPicPr>
            <a:picLocks noChangeAspect="1"/>
          </p:cNvPicPr>
          <p:nvPr/>
        </p:nvPicPr>
        <p:blipFill>
          <a:blip r:embed="rId1"/>
          <a:stretch>
            <a:fillRect/>
          </a:stretch>
        </p:blipFill>
        <p:spPr>
          <a:xfrm>
            <a:off x="6531428" y="2844888"/>
            <a:ext cx="5344831" cy="3971600"/>
          </a:xfrm>
          <a:prstGeom prst="rect">
            <a:avLst/>
          </a:prstGeom>
        </p:spPr>
      </p:pic>
      <p:pic>
        <p:nvPicPr>
          <p:cNvPr id="6" name="图片 5"/>
          <p:cNvPicPr>
            <a:picLocks noChangeAspect="1"/>
          </p:cNvPicPr>
          <p:nvPr/>
        </p:nvPicPr>
        <p:blipFill>
          <a:blip r:embed="rId2"/>
          <a:stretch>
            <a:fillRect/>
          </a:stretch>
        </p:blipFill>
        <p:spPr>
          <a:xfrm>
            <a:off x="375007" y="3857624"/>
            <a:ext cx="5777285" cy="1744889"/>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Chrome</a:t>
            </a:r>
            <a:endParaRPr lang="zh-CN" altLang="en-US" dirty="0"/>
          </a:p>
        </p:txBody>
      </p:sp>
      <p:sp>
        <p:nvSpPr>
          <p:cNvPr id="3" name="内容占位符 2"/>
          <p:cNvSpPr>
            <a:spLocks noGrp="1"/>
          </p:cNvSpPr>
          <p:nvPr>
            <p:ph idx="1"/>
          </p:nvPr>
        </p:nvSpPr>
        <p:spPr/>
        <p:txBody>
          <a:bodyPr/>
          <a:lstStyle/>
          <a:p>
            <a:r>
              <a:rPr lang="en-US" altLang="zh-CN" dirty="0">
                <a:sym typeface="+mn-ea"/>
              </a:rPr>
              <a:t>CT-enabled browser</a:t>
            </a:r>
            <a:endParaRPr lang="zh-CN" altLang="en-US" dirty="0"/>
          </a:p>
        </p:txBody>
      </p:sp>
      <p:pic>
        <p:nvPicPr>
          <p:cNvPr id="4" name="图片 3"/>
          <p:cNvPicPr>
            <a:picLocks noChangeAspect="1"/>
          </p:cNvPicPr>
          <p:nvPr/>
        </p:nvPicPr>
        <p:blipFill>
          <a:blip r:embed="rId1"/>
          <a:stretch>
            <a:fillRect/>
          </a:stretch>
        </p:blipFill>
        <p:spPr>
          <a:xfrm>
            <a:off x="1209137" y="2394857"/>
            <a:ext cx="9945696" cy="512780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各种虚假证书的事实</a:t>
            </a:r>
            <a:endParaRPr lang="zh-CN" altLang="en-US" dirty="0"/>
          </a:p>
        </p:txBody>
      </p:sp>
      <p:sp>
        <p:nvSpPr>
          <p:cNvPr id="3" name="内容占位符 2"/>
          <p:cNvSpPr>
            <a:spLocks noGrp="1"/>
          </p:cNvSpPr>
          <p:nvPr>
            <p:ph idx="1"/>
          </p:nvPr>
        </p:nvSpPr>
        <p:spPr/>
        <p:txBody>
          <a:bodyPr/>
          <a:lstStyle/>
          <a:p>
            <a:pPr lvl="1">
              <a:lnSpc>
                <a:spcPct val="110000"/>
              </a:lnSpc>
            </a:pPr>
            <a:r>
              <a:rPr lang="en-US" altLang="zh-CN" dirty="0"/>
              <a:t>CA</a:t>
            </a:r>
            <a:r>
              <a:rPr lang="zh-CN" altLang="en-US" dirty="0"/>
              <a:t>系统在非常极端的复杂攻击情况下，签发含有虚假证书</a:t>
            </a:r>
            <a:endParaRPr lang="en-US" altLang="zh-CN" dirty="0"/>
          </a:p>
          <a:p>
            <a:pPr lvl="2">
              <a:lnSpc>
                <a:spcPct val="110000"/>
              </a:lnSpc>
            </a:pPr>
            <a:r>
              <a:rPr lang="en-US" altLang="zh-CN" dirty="0"/>
              <a:t>2013</a:t>
            </a:r>
            <a:r>
              <a:rPr lang="zh-CN" altLang="en-US" dirty="0"/>
              <a:t>年</a:t>
            </a:r>
            <a:r>
              <a:rPr lang="en-US" altLang="zh-CN" dirty="0"/>
              <a:t>12</a:t>
            </a:r>
            <a:r>
              <a:rPr lang="zh-CN" altLang="en-US" dirty="0"/>
              <a:t>月，</a:t>
            </a:r>
            <a:r>
              <a:rPr lang="en-US" altLang="zh-CN" dirty="0"/>
              <a:t>Google</a:t>
            </a:r>
            <a:r>
              <a:rPr lang="zh-CN" altLang="en-US" dirty="0"/>
              <a:t>通过</a:t>
            </a:r>
            <a:r>
              <a:rPr lang="en-US" altLang="zh-CN" dirty="0"/>
              <a:t>HPKP</a:t>
            </a:r>
            <a:r>
              <a:rPr lang="zh-CN" altLang="en-US" dirty="0"/>
              <a:t>技术发现，与法国信息系统安全局</a:t>
            </a:r>
            <a:r>
              <a:rPr lang="en-US" altLang="zh-CN" dirty="0"/>
              <a:t>ANSSI</a:t>
            </a:r>
            <a:r>
              <a:rPr lang="zh-CN" altLang="en-US" dirty="0"/>
              <a:t>有关系的中间</a:t>
            </a:r>
            <a:r>
              <a:rPr lang="en-US" altLang="zh-CN" dirty="0"/>
              <a:t>CA</a:t>
            </a:r>
            <a:r>
              <a:rPr lang="zh-CN" altLang="en-US" dirty="0"/>
              <a:t>签发多张</a:t>
            </a:r>
            <a:r>
              <a:rPr lang="en-US" altLang="zh-CN" dirty="0" err="1"/>
              <a:t>google</a:t>
            </a:r>
            <a:r>
              <a:rPr lang="zh-CN" altLang="en-US" dirty="0"/>
              <a:t>域名的虚假证书。</a:t>
            </a:r>
            <a:endParaRPr lang="en-US" altLang="zh-CN" dirty="0"/>
          </a:p>
          <a:p>
            <a:pPr lvl="2">
              <a:lnSpc>
                <a:spcPct val="110000"/>
              </a:lnSpc>
            </a:pPr>
            <a:r>
              <a:rPr lang="en-US" altLang="zh-CN" dirty="0"/>
              <a:t>2014</a:t>
            </a:r>
            <a:r>
              <a:rPr lang="zh-CN" altLang="en-US" dirty="0"/>
              <a:t>年</a:t>
            </a:r>
            <a:r>
              <a:rPr lang="en-US" altLang="zh-CN" dirty="0"/>
              <a:t>7</a:t>
            </a:r>
            <a:r>
              <a:rPr lang="zh-CN" altLang="en-US" dirty="0"/>
              <a:t>月，印度国家信息中心（</a:t>
            </a:r>
            <a:r>
              <a:rPr lang="en-US" altLang="zh-CN" dirty="0"/>
              <a:t>NIC</a:t>
            </a:r>
            <a:r>
              <a:rPr lang="zh-CN" altLang="en-US" dirty="0"/>
              <a:t>）使用</a:t>
            </a:r>
            <a:r>
              <a:rPr lang="en-US" altLang="zh-CN" dirty="0"/>
              <a:t>Indian CCA</a:t>
            </a:r>
            <a:r>
              <a:rPr lang="zh-CN" altLang="en-US" dirty="0"/>
              <a:t>根证书签发的中间</a:t>
            </a:r>
            <a:r>
              <a:rPr lang="en-US" altLang="zh-CN" dirty="0"/>
              <a:t>CA</a:t>
            </a:r>
            <a:r>
              <a:rPr lang="zh-CN" altLang="en-US" dirty="0"/>
              <a:t>证书签发了多个</a:t>
            </a:r>
            <a:r>
              <a:rPr lang="en-US" altLang="zh-CN" dirty="0"/>
              <a:t>Google</a:t>
            </a:r>
            <a:r>
              <a:rPr lang="zh-CN" altLang="en-US" dirty="0"/>
              <a:t>和雅虎域名的虚假证书。</a:t>
            </a:r>
            <a:endParaRPr lang="en-US" altLang="zh-CN" dirty="0"/>
          </a:p>
          <a:p>
            <a:pPr lvl="2">
              <a:lnSpc>
                <a:spcPct val="110000"/>
              </a:lnSpc>
            </a:pPr>
            <a:r>
              <a:rPr lang="en-US" altLang="zh-CN" dirty="0"/>
              <a:t>2015</a:t>
            </a:r>
            <a:r>
              <a:rPr lang="zh-CN" altLang="en-US" dirty="0"/>
              <a:t>年</a:t>
            </a:r>
            <a:r>
              <a:rPr lang="en-US" altLang="zh-CN" dirty="0"/>
              <a:t>10</a:t>
            </a:r>
            <a:r>
              <a:rPr lang="zh-CN" altLang="en-US" dirty="0"/>
              <a:t>月，赛门铁克旗下</a:t>
            </a:r>
            <a:r>
              <a:rPr lang="en-US" altLang="zh-CN" dirty="0" err="1"/>
              <a:t>Thawte</a:t>
            </a:r>
            <a:r>
              <a:rPr lang="en-US" altLang="zh-CN" dirty="0"/>
              <a:t> CA</a:t>
            </a:r>
            <a:r>
              <a:rPr lang="zh-CN" altLang="en-US" dirty="0"/>
              <a:t>在</a:t>
            </a:r>
            <a:r>
              <a:rPr lang="en-US" altLang="zh-CN" dirty="0"/>
              <a:t>Google</a:t>
            </a:r>
            <a:r>
              <a:rPr lang="zh-CN" altLang="en-US" dirty="0"/>
              <a:t>不知情时为</a:t>
            </a:r>
            <a:r>
              <a:rPr lang="en-US" altLang="zh-CN" dirty="0"/>
              <a:t>Google</a:t>
            </a:r>
            <a:r>
              <a:rPr lang="zh-CN" altLang="en-US" dirty="0"/>
              <a:t>域名颁发有效期一天的预签证书，审查后共发现了</a:t>
            </a:r>
            <a:r>
              <a:rPr lang="en-US" altLang="zh-CN" dirty="0"/>
              <a:t>76</a:t>
            </a:r>
            <a:r>
              <a:rPr lang="zh-CN" altLang="en-US" dirty="0"/>
              <a:t>个域名的</a:t>
            </a:r>
            <a:r>
              <a:rPr lang="en-US" altLang="zh-CN" dirty="0"/>
              <a:t>164</a:t>
            </a:r>
            <a:r>
              <a:rPr lang="zh-CN" altLang="en-US" dirty="0"/>
              <a:t>个问题证书；</a:t>
            </a:r>
            <a:r>
              <a:rPr lang="en-US" altLang="zh-CN" dirty="0"/>
              <a:t>2017</a:t>
            </a:r>
            <a:r>
              <a:rPr lang="zh-CN" altLang="en-US" dirty="0"/>
              <a:t>年</a:t>
            </a:r>
            <a:r>
              <a:rPr lang="en-US" altLang="zh-CN" dirty="0"/>
              <a:t>3</a:t>
            </a:r>
            <a:r>
              <a:rPr lang="zh-CN" altLang="en-US" dirty="0"/>
              <a:t>月份</a:t>
            </a:r>
            <a:r>
              <a:rPr lang="en-US" altLang="zh-CN" dirty="0"/>
              <a:t>Google</a:t>
            </a:r>
            <a:r>
              <a:rPr lang="zh-CN" altLang="en-US" dirty="0"/>
              <a:t>和</a:t>
            </a:r>
            <a:r>
              <a:rPr lang="en-US" altLang="zh-CN" dirty="0"/>
              <a:t>Firefox</a:t>
            </a:r>
            <a:r>
              <a:rPr lang="zh-CN" altLang="en-US" dirty="0"/>
              <a:t>的调查发现赛门铁克误签发了</a:t>
            </a:r>
            <a:r>
              <a:rPr lang="en-US" altLang="zh-CN" dirty="0"/>
              <a:t>127</a:t>
            </a:r>
            <a:r>
              <a:rPr lang="zh-CN" altLang="en-US" dirty="0"/>
              <a:t>张</a:t>
            </a:r>
            <a:r>
              <a:rPr lang="en-US" altLang="zh-CN" dirty="0"/>
              <a:t>SSL</a:t>
            </a:r>
            <a:r>
              <a:rPr lang="zh-CN" altLang="en-US" dirty="0"/>
              <a:t>证书，通过进一步调查发现涉及的证书可能达数万。</a:t>
            </a:r>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CT-enabled software</a:t>
            </a:r>
            <a:endParaRPr lang="en-US" altLang="zh-CN" dirty="0"/>
          </a:p>
        </p:txBody>
      </p:sp>
      <p:sp>
        <p:nvSpPr>
          <p:cNvPr id="3" name="内容占位符 2"/>
          <p:cNvSpPr>
            <a:spLocks noGrp="1"/>
          </p:cNvSpPr>
          <p:nvPr>
            <p:ph idx="1"/>
          </p:nvPr>
        </p:nvSpPr>
        <p:spPr>
          <a:xfrm>
            <a:off x="401205" y="1816594"/>
            <a:ext cx="10058400" cy="4022725"/>
          </a:xfrm>
        </p:spPr>
        <p:txBody>
          <a:bodyPr/>
          <a:lstStyle/>
          <a:p>
            <a:r>
              <a:rPr lang="en-US" altLang="zh-CN" dirty="0"/>
              <a:t>Chrome, Firefox, </a:t>
            </a:r>
            <a:r>
              <a:rPr lang="en-US" altLang="zh-CN" dirty="0" err="1"/>
              <a:t>OpenSSL</a:t>
            </a:r>
            <a:endParaRPr lang="en-US" altLang="zh-CN" dirty="0"/>
          </a:p>
          <a:p>
            <a:r>
              <a:rPr lang="en-US" altLang="zh-CN" dirty="0" err="1"/>
              <a:t>Nginx</a:t>
            </a:r>
            <a:r>
              <a:rPr lang="en-US" altLang="zh-CN" dirty="0"/>
              <a:t>, Apache</a:t>
            </a:r>
            <a:endParaRPr lang="en-US" altLang="zh-CN" dirty="0"/>
          </a:p>
          <a:p>
            <a:r>
              <a:rPr lang="en-US" altLang="zh-CN" dirty="0"/>
              <a:t>Microsoft AD Certificate Service, Azure Key Vault</a:t>
            </a:r>
            <a:endParaRPr lang="en-US" altLang="zh-CN" dirty="0"/>
          </a:p>
          <a:p>
            <a:r>
              <a:rPr lang="en-US" altLang="zh-CN" dirty="0"/>
              <a:t>Apple platform</a:t>
            </a:r>
            <a:endParaRPr lang="en-US" altLang="zh-CN" dirty="0"/>
          </a:p>
          <a:p>
            <a:r>
              <a:rPr lang="en-US" altLang="zh-CN" dirty="0"/>
              <a:t>...</a:t>
            </a:r>
            <a:endParaRPr lang="en-US" altLang="zh-CN" dirty="0"/>
          </a:p>
        </p:txBody>
      </p:sp>
      <p:grpSp>
        <p:nvGrpSpPr>
          <p:cNvPr id="4" name="组合 3"/>
          <p:cNvGrpSpPr/>
          <p:nvPr/>
        </p:nvGrpSpPr>
        <p:grpSpPr>
          <a:xfrm>
            <a:off x="5167085" y="3077027"/>
            <a:ext cx="6894286" cy="3617009"/>
            <a:chOff x="389196" y="189501"/>
            <a:chExt cx="8511723" cy="4454712"/>
          </a:xfrm>
        </p:grpSpPr>
        <p:sp>
          <p:nvSpPr>
            <p:cNvPr id="5" name="等腰三角形 21"/>
            <p:cNvSpPr/>
            <p:nvPr/>
          </p:nvSpPr>
          <p:spPr bwMode="auto">
            <a:xfrm rot="16200000" flipH="1">
              <a:off x="4222856" y="1878833"/>
              <a:ext cx="2128944" cy="2167756"/>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lstStyle/>
            <a:p>
              <a:pPr>
                <a:defRPr/>
              </a:pPr>
              <a:endParaRPr lang="zh-CN" altLang="en-US" sz="700" b="1" kern="0">
                <a:solidFill>
                  <a:sysClr val="window" lastClr="FFFFFF"/>
                </a:solidFill>
                <a:latin typeface="Times New Roman" panose="02020603050405020304" pitchFamily="18" charset="0"/>
                <a:ea typeface="微软雅黑" charset="-122"/>
                <a:cs typeface="Times New Roman" panose="02020603050405020304" pitchFamily="18" charset="0"/>
              </a:endParaRPr>
            </a:p>
          </p:txBody>
        </p:sp>
        <p:sp>
          <p:nvSpPr>
            <p:cNvPr id="6" name="等腰三角形 21"/>
            <p:cNvSpPr/>
            <p:nvPr/>
          </p:nvSpPr>
          <p:spPr bwMode="auto">
            <a:xfrm rot="5400000">
              <a:off x="2123795" y="1878833"/>
              <a:ext cx="2128944" cy="2167756"/>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lstStyle/>
            <a:p>
              <a:pPr>
                <a:defRPr/>
              </a:pPr>
              <a:endParaRPr lang="zh-CN" altLang="en-US" sz="700" kern="0">
                <a:solidFill>
                  <a:sysClr val="window" lastClr="FFFFFF"/>
                </a:solidFill>
                <a:latin typeface="Times New Roman" panose="02020603050405020304" pitchFamily="18" charset="0"/>
                <a:ea typeface="微软雅黑" charset="-122"/>
                <a:cs typeface="Times New Roman" panose="02020603050405020304" pitchFamily="18" charset="0"/>
              </a:endParaRPr>
            </a:p>
          </p:txBody>
        </p:sp>
        <p:sp>
          <p:nvSpPr>
            <p:cNvPr id="7" name="椭圆 6"/>
            <p:cNvSpPr/>
            <p:nvPr/>
          </p:nvSpPr>
          <p:spPr bwMode="auto">
            <a:xfrm>
              <a:off x="2105729" y="1739974"/>
              <a:ext cx="2672264" cy="2684762"/>
            </a:xfrm>
            <a:prstGeom prst="ellipse">
              <a:avLst/>
            </a:prstGeom>
            <a:noFill/>
            <a:ln w="25400" cap="flat" cmpd="sng" algn="ctr">
              <a:solidFill>
                <a:schemeClr val="bg1">
                  <a:lumMod val="50000"/>
                </a:schemeClr>
              </a:solidFill>
              <a:prstDash val="solid"/>
            </a:ln>
            <a:effectLst/>
          </p:spPr>
          <p:txBody>
            <a:bodyPr lIns="67108" tIns="33554" rIns="67108" bIns="33554" anchor="ctr"/>
            <a:lstStyle/>
            <a:p>
              <a:pPr algn="ctr">
                <a:defRPr/>
              </a:pPr>
              <a:endParaRPr lang="zh-CN" altLang="en-US" sz="1050" b="1" kern="0" dirty="0">
                <a:solidFill>
                  <a:sysClr val="window" lastClr="FFFFFF"/>
                </a:solidFill>
                <a:latin typeface="Times New Roman" panose="02020603050405020304" pitchFamily="18" charset="0"/>
                <a:ea typeface="微软雅黑" charset="-122"/>
                <a:cs typeface="Times New Roman" panose="02020603050405020304" pitchFamily="18" charset="0"/>
              </a:endParaRPr>
            </a:p>
          </p:txBody>
        </p:sp>
        <p:sp>
          <p:nvSpPr>
            <p:cNvPr id="8" name="椭圆 7"/>
            <p:cNvSpPr/>
            <p:nvPr/>
          </p:nvSpPr>
          <p:spPr bwMode="auto">
            <a:xfrm>
              <a:off x="3704669" y="1739974"/>
              <a:ext cx="2673427" cy="2684762"/>
            </a:xfrm>
            <a:prstGeom prst="ellipse">
              <a:avLst/>
            </a:prstGeom>
            <a:noFill/>
            <a:ln w="25400" cap="flat" cmpd="sng" algn="ctr">
              <a:solidFill>
                <a:schemeClr val="bg1">
                  <a:lumMod val="50000"/>
                </a:schemeClr>
              </a:solidFill>
              <a:prstDash val="solid"/>
            </a:ln>
            <a:effectLst/>
          </p:spPr>
          <p:txBody>
            <a:bodyPr lIns="67108" tIns="33554" rIns="67108" bIns="33554" anchor="ctr"/>
            <a:lstStyle/>
            <a:p>
              <a:pPr algn="ctr">
                <a:defRPr/>
              </a:pPr>
              <a:endParaRPr lang="zh-CN" altLang="en-US" sz="1050" b="1" kern="0" dirty="0">
                <a:solidFill>
                  <a:sysClr val="window" lastClr="FFFFFF"/>
                </a:solidFill>
                <a:latin typeface="Times New Roman" panose="02020603050405020304" pitchFamily="18" charset="0"/>
                <a:ea typeface="微软雅黑" charset="-122"/>
                <a:cs typeface="Times New Roman" panose="02020603050405020304" pitchFamily="18" charset="0"/>
              </a:endParaRPr>
            </a:p>
          </p:txBody>
        </p:sp>
        <p:cxnSp>
          <p:nvCxnSpPr>
            <p:cNvPr id="9" name="直接连接符 8"/>
            <p:cNvCxnSpPr>
              <a:cxnSpLocks noChangeShapeType="1"/>
            </p:cNvCxnSpPr>
            <p:nvPr/>
          </p:nvCxnSpPr>
          <p:spPr bwMode="auto">
            <a:xfrm flipH="1" flipV="1">
              <a:off x="2909564" y="2323703"/>
              <a:ext cx="411480" cy="238643"/>
            </a:xfrm>
            <a:prstGeom prst="line">
              <a:avLst/>
            </a:prstGeom>
            <a:noFill/>
            <a:ln w="28575" algn="ctr">
              <a:solidFill>
                <a:schemeClr val="bg1">
                  <a:lumMod val="50000"/>
                </a:schemeClr>
              </a:solidFill>
              <a:round/>
              <a:headEnd type="none" w="med" len="med"/>
              <a:tailEnd type="arrow" w="med" len="med"/>
            </a:ln>
          </p:spPr>
        </p:cxnSp>
        <p:cxnSp>
          <p:nvCxnSpPr>
            <p:cNvPr id="10" name="直接连接符 9"/>
            <p:cNvCxnSpPr>
              <a:cxnSpLocks noChangeShapeType="1"/>
            </p:cNvCxnSpPr>
            <p:nvPr/>
          </p:nvCxnSpPr>
          <p:spPr bwMode="auto">
            <a:xfrm flipH="1">
              <a:off x="2680774" y="2982424"/>
              <a:ext cx="432585" cy="0"/>
            </a:xfrm>
            <a:prstGeom prst="line">
              <a:avLst/>
            </a:prstGeom>
            <a:noFill/>
            <a:ln w="28575" algn="ctr">
              <a:solidFill>
                <a:schemeClr val="bg1">
                  <a:lumMod val="50000"/>
                </a:schemeClr>
              </a:solidFill>
              <a:round/>
              <a:headEnd type="none" w="med" len="med"/>
              <a:tailEnd type="arrow" w="med" len="med"/>
            </a:ln>
          </p:spPr>
        </p:cxnSp>
        <p:cxnSp>
          <p:nvCxnSpPr>
            <p:cNvPr id="11" name="直接连接符 10"/>
            <p:cNvCxnSpPr>
              <a:cxnSpLocks noChangeShapeType="1"/>
            </p:cNvCxnSpPr>
            <p:nvPr/>
          </p:nvCxnSpPr>
          <p:spPr bwMode="auto">
            <a:xfrm flipH="1">
              <a:off x="2869517" y="3334633"/>
              <a:ext cx="412817" cy="233067"/>
            </a:xfrm>
            <a:prstGeom prst="line">
              <a:avLst/>
            </a:prstGeom>
            <a:noFill/>
            <a:ln w="28575" algn="ctr">
              <a:solidFill>
                <a:schemeClr val="bg1">
                  <a:lumMod val="50000"/>
                </a:schemeClr>
              </a:solidFill>
              <a:round/>
              <a:headEnd type="none" w="med" len="med"/>
              <a:tailEnd type="arrow" w="med" len="med"/>
            </a:ln>
          </p:spPr>
        </p:cxnSp>
        <p:cxnSp>
          <p:nvCxnSpPr>
            <p:cNvPr id="12" name="直接连接符 11"/>
            <p:cNvCxnSpPr>
              <a:cxnSpLocks noChangeShapeType="1"/>
            </p:cNvCxnSpPr>
            <p:nvPr/>
          </p:nvCxnSpPr>
          <p:spPr bwMode="auto">
            <a:xfrm>
              <a:off x="5214712" y="3350771"/>
              <a:ext cx="388397" cy="233066"/>
            </a:xfrm>
            <a:prstGeom prst="line">
              <a:avLst/>
            </a:prstGeom>
            <a:noFill/>
            <a:ln w="28575" algn="ctr">
              <a:solidFill>
                <a:schemeClr val="bg1">
                  <a:lumMod val="50000"/>
                </a:schemeClr>
              </a:solidFill>
              <a:round/>
              <a:headEnd type="none" w="med" len="med"/>
              <a:tailEnd type="arrow" w="med" len="med"/>
            </a:ln>
          </p:spPr>
        </p:cxnSp>
        <p:cxnSp>
          <p:nvCxnSpPr>
            <p:cNvPr id="13" name="直接连接符 12"/>
            <p:cNvCxnSpPr>
              <a:cxnSpLocks noChangeShapeType="1"/>
            </p:cNvCxnSpPr>
            <p:nvPr/>
          </p:nvCxnSpPr>
          <p:spPr bwMode="auto">
            <a:xfrm>
              <a:off x="5407889" y="2980087"/>
              <a:ext cx="432585" cy="0"/>
            </a:xfrm>
            <a:prstGeom prst="line">
              <a:avLst/>
            </a:prstGeom>
            <a:noFill/>
            <a:ln w="28575" algn="ctr">
              <a:solidFill>
                <a:schemeClr val="bg1">
                  <a:lumMod val="50000"/>
                </a:schemeClr>
              </a:solidFill>
              <a:round/>
              <a:headEnd type="none" w="med" len="med"/>
              <a:tailEnd type="arrow" w="med" len="med"/>
            </a:ln>
          </p:spPr>
        </p:cxnSp>
        <p:cxnSp>
          <p:nvCxnSpPr>
            <p:cNvPr id="14" name="直接连接符 13"/>
            <p:cNvCxnSpPr>
              <a:cxnSpLocks noChangeShapeType="1"/>
            </p:cNvCxnSpPr>
            <p:nvPr/>
          </p:nvCxnSpPr>
          <p:spPr bwMode="auto">
            <a:xfrm flipV="1">
              <a:off x="5198574" y="2315635"/>
              <a:ext cx="405781" cy="251513"/>
            </a:xfrm>
            <a:prstGeom prst="line">
              <a:avLst/>
            </a:prstGeom>
            <a:noFill/>
            <a:ln w="28575" algn="ctr">
              <a:solidFill>
                <a:schemeClr val="bg1">
                  <a:lumMod val="50000"/>
                </a:schemeClr>
              </a:solidFill>
              <a:round/>
              <a:headEnd type="none" w="med" len="med"/>
              <a:tailEnd type="arrow" w="med" len="med"/>
            </a:ln>
          </p:spPr>
        </p:cxnSp>
        <p:grpSp>
          <p:nvGrpSpPr>
            <p:cNvPr id="15" name="组合 14"/>
            <p:cNvGrpSpPr/>
            <p:nvPr/>
          </p:nvGrpSpPr>
          <p:grpSpPr>
            <a:xfrm>
              <a:off x="3472096" y="2212513"/>
              <a:ext cx="1541958" cy="1549171"/>
              <a:chOff x="5014912" y="2584450"/>
              <a:chExt cx="2105025" cy="2105025"/>
            </a:xfrm>
          </p:grpSpPr>
          <p:sp>
            <p:nvSpPr>
              <p:cNvPr id="34" name="Oval 19"/>
              <p:cNvSpPr>
                <a:spLocks noChangeArrowheads="1"/>
              </p:cNvSpPr>
              <p:nvPr/>
            </p:nvSpPr>
            <p:spPr bwMode="auto">
              <a:xfrm>
                <a:off x="5014912" y="2584450"/>
                <a:ext cx="2105025" cy="2105025"/>
              </a:xfrm>
              <a:prstGeom prst="ellipse">
                <a:avLst/>
              </a:prstGeom>
              <a:solidFill>
                <a:srgbClr val="909090"/>
              </a:solidFill>
              <a:ln w="3175" cap="flat" cmpd="sng" algn="ctr">
                <a:noFill/>
                <a:prstDash val="solid"/>
              </a:ln>
              <a:effectLst/>
            </p:spPr>
            <p:txBody>
              <a:bodyPr anchor="ctr"/>
              <a:lstStyle/>
              <a:p>
                <a:pPr algn="ctr">
                  <a:lnSpc>
                    <a:spcPct val="120000"/>
                  </a:lnSpc>
                  <a:defRPr/>
                </a:pPr>
                <a:endParaRPr lang="zh-CN" altLang="en-US" sz="200" kern="0"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p:txBody>
          </p:sp>
          <p:sp>
            <p:nvSpPr>
              <p:cNvPr id="35" name="Oval 19"/>
              <p:cNvSpPr>
                <a:spLocks noChangeArrowheads="1"/>
              </p:cNvSpPr>
              <p:nvPr/>
            </p:nvSpPr>
            <p:spPr bwMode="auto">
              <a:xfrm>
                <a:off x="5497512" y="3066331"/>
                <a:ext cx="1139825" cy="1139825"/>
              </a:xfrm>
              <a:prstGeom prst="ellipse">
                <a:avLst/>
              </a:prstGeom>
              <a:solidFill>
                <a:schemeClr val="bg1">
                  <a:lumMod val="85000"/>
                </a:schemeClr>
              </a:solidFill>
              <a:ln w="3175" cap="flat" cmpd="sng" algn="ctr">
                <a:solidFill>
                  <a:srgbClr val="D7D7D7"/>
                </a:solidFill>
                <a:prstDash val="solid"/>
              </a:ln>
              <a:effectLst/>
            </p:spPr>
            <p:txBody>
              <a:bodyPr anchor="ctr"/>
              <a:lstStyle/>
              <a:p>
                <a:pPr algn="ctr">
                  <a:defRPr/>
                </a:pPr>
                <a:r>
                  <a:rPr lang="en-US" altLang="zh-CN" sz="1100" b="1" kern="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CT</a:t>
                </a:r>
                <a:endParaRPr lang="zh-CN" altLang="en-US" sz="1100" b="1" kern="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Oval 19"/>
            <p:cNvSpPr>
              <a:spLocks noChangeArrowheads="1"/>
            </p:cNvSpPr>
            <p:nvPr/>
          </p:nvSpPr>
          <p:spPr bwMode="auto">
            <a:xfrm>
              <a:off x="2105728" y="1783608"/>
              <a:ext cx="739583" cy="730327"/>
            </a:xfrm>
            <a:prstGeom prst="ellipse">
              <a:avLst/>
            </a:prstGeom>
            <a:solidFill>
              <a:schemeClr val="accent1"/>
            </a:solidFill>
            <a:ln w="9525">
              <a:noFill/>
              <a:round/>
            </a:ln>
            <a:effectLst/>
          </p:spPr>
          <p:txBody>
            <a:bodyPr lIns="67108" tIns="33554" rIns="67108" bIns="33554" anchor="ctr"/>
            <a:lstStyle/>
            <a:p>
              <a:pPr algn="ctr">
                <a:lnSpc>
                  <a:spcPct val="120000"/>
                </a:lnSpc>
                <a:defRPr/>
              </a:pPr>
              <a:endParaRPr lang="zh-CN" altLang="en-US" sz="1050" b="1" kern="0" dirty="0">
                <a:solidFill>
                  <a:sysClr val="window" lastClr="FFFFFF"/>
                </a:solidFill>
                <a:latin typeface="Times New Roman" panose="02020603050405020304" pitchFamily="18" charset="0"/>
                <a:ea typeface="微软雅黑" charset="-122"/>
                <a:cs typeface="Times New Roman" panose="02020603050405020304" pitchFamily="18" charset="0"/>
              </a:endParaRPr>
            </a:p>
          </p:txBody>
        </p:sp>
        <p:sp>
          <p:nvSpPr>
            <p:cNvPr id="17" name="Oval 19"/>
            <p:cNvSpPr>
              <a:spLocks noChangeArrowheads="1"/>
            </p:cNvSpPr>
            <p:nvPr/>
          </p:nvSpPr>
          <p:spPr bwMode="auto">
            <a:xfrm>
              <a:off x="5675725" y="1720657"/>
              <a:ext cx="764000" cy="806129"/>
            </a:xfrm>
            <a:prstGeom prst="ellipse">
              <a:avLst/>
            </a:prstGeom>
            <a:solidFill>
              <a:srgbClr val="0070C0"/>
            </a:solidFill>
            <a:ln w="9525">
              <a:noFill/>
              <a:round/>
            </a:ln>
            <a:effectLst/>
          </p:spPr>
          <p:txBody>
            <a:bodyPr lIns="67108" tIns="33554" rIns="67108" bIns="33554" anchor="ctr"/>
            <a:lstStyle/>
            <a:p>
              <a:pPr algn="ctr">
                <a:lnSpc>
                  <a:spcPct val="120000"/>
                </a:lnSpc>
                <a:defRPr/>
              </a:pPr>
              <a:r>
                <a:rPr lang="en-US" altLang="zh-CN" sz="1050" kern="0" dirty="0">
                  <a:solidFill>
                    <a:schemeClr val="bg1"/>
                  </a:solidFill>
                  <a:latin typeface="Times New Roman" panose="02020603050405020304" pitchFamily="18" charset="0"/>
                  <a:ea typeface="微软雅黑" charset="-122"/>
                  <a:cs typeface="Times New Roman" panose="02020603050405020304" pitchFamily="18" charset="0"/>
                </a:rPr>
                <a:t>Logs</a:t>
              </a:r>
              <a:endParaRPr lang="zh-CN" altLang="en-US" sz="1050" kern="0" dirty="0">
                <a:solidFill>
                  <a:schemeClr val="bg1"/>
                </a:solidFill>
                <a:latin typeface="Times New Roman" panose="02020603050405020304" pitchFamily="18" charset="0"/>
                <a:ea typeface="微软雅黑" charset="-122"/>
                <a:cs typeface="Times New Roman" panose="02020603050405020304" pitchFamily="18" charset="0"/>
              </a:endParaRPr>
            </a:p>
          </p:txBody>
        </p:sp>
        <p:sp>
          <p:nvSpPr>
            <p:cNvPr id="18" name="Oval 19"/>
            <p:cNvSpPr>
              <a:spLocks noChangeArrowheads="1"/>
            </p:cNvSpPr>
            <p:nvPr/>
          </p:nvSpPr>
          <p:spPr bwMode="auto">
            <a:xfrm>
              <a:off x="6005978" y="2643617"/>
              <a:ext cx="727953" cy="731358"/>
            </a:xfrm>
            <a:prstGeom prst="ellipse">
              <a:avLst/>
            </a:prstGeom>
            <a:solidFill>
              <a:srgbClr val="0070C0"/>
            </a:solidFill>
            <a:ln w="9525">
              <a:noFill/>
              <a:round/>
            </a:ln>
            <a:effectLst/>
          </p:spPr>
          <p:txBody>
            <a:bodyPr lIns="67108" tIns="33554" rIns="67108" bIns="33554" anchor="ctr"/>
            <a:lstStyle/>
            <a:p>
              <a:pPr algn="ctr">
                <a:lnSpc>
                  <a:spcPct val="120000"/>
                </a:lnSpc>
                <a:defRPr/>
              </a:pPr>
              <a:endParaRPr lang="zh-CN" altLang="en-US" sz="1050" kern="0" dirty="0">
                <a:solidFill>
                  <a:schemeClr val="bg1"/>
                </a:solidFill>
                <a:latin typeface="Times New Roman" panose="02020603050405020304" pitchFamily="18" charset="0"/>
                <a:ea typeface="微软雅黑" charset="-122"/>
                <a:cs typeface="Times New Roman" panose="02020603050405020304" pitchFamily="18" charset="0"/>
              </a:endParaRPr>
            </a:p>
          </p:txBody>
        </p:sp>
        <p:sp>
          <p:nvSpPr>
            <p:cNvPr id="19" name="Oval 19"/>
            <p:cNvSpPr>
              <a:spLocks noChangeArrowheads="1"/>
            </p:cNvSpPr>
            <p:nvPr/>
          </p:nvSpPr>
          <p:spPr bwMode="auto">
            <a:xfrm>
              <a:off x="5711772" y="3482459"/>
              <a:ext cx="727953" cy="731358"/>
            </a:xfrm>
            <a:prstGeom prst="ellipse">
              <a:avLst/>
            </a:prstGeom>
            <a:solidFill>
              <a:srgbClr val="0070C0"/>
            </a:solidFill>
            <a:ln w="9525">
              <a:noFill/>
              <a:round/>
            </a:ln>
            <a:effectLst/>
          </p:spPr>
          <p:txBody>
            <a:bodyPr lIns="67108" tIns="33554" rIns="67108" bIns="33554" anchor="ctr"/>
            <a:lstStyle/>
            <a:p>
              <a:pPr algn="ctr">
                <a:lnSpc>
                  <a:spcPct val="120000"/>
                </a:lnSpc>
                <a:defRPr/>
              </a:pPr>
              <a:endParaRPr lang="zh-CN" altLang="en-US" sz="1050" kern="0" dirty="0">
                <a:solidFill>
                  <a:schemeClr val="bg1"/>
                </a:solidFill>
                <a:latin typeface="Times New Roman" panose="02020603050405020304" pitchFamily="18" charset="0"/>
                <a:ea typeface="微软雅黑" charset="-122"/>
                <a:cs typeface="Times New Roman" panose="02020603050405020304" pitchFamily="18" charset="0"/>
              </a:endParaRPr>
            </a:p>
          </p:txBody>
        </p:sp>
        <p:sp>
          <p:nvSpPr>
            <p:cNvPr id="20" name="Oval 19"/>
            <p:cNvSpPr>
              <a:spLocks noChangeArrowheads="1"/>
            </p:cNvSpPr>
            <p:nvPr/>
          </p:nvSpPr>
          <p:spPr bwMode="auto">
            <a:xfrm>
              <a:off x="1792917" y="2615578"/>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en-US" altLang="zh-CN" sz="1050" kern="0" dirty="0">
                  <a:solidFill>
                    <a:sysClr val="window" lastClr="FFFFFF"/>
                  </a:solidFill>
                  <a:latin typeface="Times New Roman" panose="02020603050405020304" pitchFamily="18" charset="0"/>
                  <a:ea typeface="微软雅黑" charset="-122"/>
                  <a:cs typeface="Times New Roman" panose="02020603050405020304" pitchFamily="18" charset="0"/>
                </a:rPr>
                <a:t>Lib</a:t>
              </a:r>
              <a:endParaRPr lang="zh-CN" altLang="en-US" sz="1050" kern="0" dirty="0">
                <a:solidFill>
                  <a:sysClr val="window" lastClr="FFFFFF"/>
                </a:solidFill>
                <a:latin typeface="Times New Roman" panose="02020603050405020304" pitchFamily="18" charset="0"/>
                <a:ea typeface="微软雅黑" charset="-122"/>
                <a:cs typeface="Times New Roman" panose="02020603050405020304" pitchFamily="18" charset="0"/>
              </a:endParaRPr>
            </a:p>
          </p:txBody>
        </p:sp>
        <p:sp>
          <p:nvSpPr>
            <p:cNvPr id="21" name="Oval 19"/>
            <p:cNvSpPr>
              <a:spLocks noChangeArrowheads="1"/>
            </p:cNvSpPr>
            <p:nvPr/>
          </p:nvSpPr>
          <p:spPr bwMode="auto">
            <a:xfrm>
              <a:off x="2090612" y="3477785"/>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endParaRPr lang="zh-CN" altLang="en-US" sz="1050" b="1" kern="0" dirty="0">
                <a:solidFill>
                  <a:sysClr val="window" lastClr="FFFFFF"/>
                </a:solidFill>
                <a:latin typeface="Times New Roman" panose="02020603050405020304" pitchFamily="18" charset="0"/>
                <a:ea typeface="微软雅黑" charset="-122"/>
                <a:cs typeface="Times New Roman" panose="02020603050405020304" pitchFamily="18" charset="0"/>
              </a:endParaRPr>
            </a:p>
          </p:txBody>
        </p:sp>
        <p:sp>
          <p:nvSpPr>
            <p:cNvPr id="22" name="TextBox 31"/>
            <p:cNvSpPr txBox="1"/>
            <p:nvPr/>
          </p:nvSpPr>
          <p:spPr>
            <a:xfrm>
              <a:off x="389196" y="952356"/>
              <a:ext cx="1926288" cy="1118051"/>
            </a:xfrm>
            <a:prstGeom prst="rect">
              <a:avLst/>
            </a:prstGeom>
            <a:noFill/>
          </p:spPr>
          <p:txBody>
            <a:bodyPr wrap="square" lIns="67108" tIns="33554" rIns="67108" bIns="33554" rtlCol="0">
              <a:spAutoFit/>
            </a:bodyPr>
            <a:lstStyle/>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Chrome </a:t>
              </a:r>
              <a:r>
                <a:rPr lang="zh-CN" altLang="en-US"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a:t>
              </a: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Apple platform</a:t>
              </a:r>
              <a:r>
                <a:rPr lang="en-US" altLang="zh-CN" sz="1050" b="1" dirty="0"/>
                <a:t> </a:t>
              </a:r>
              <a:r>
                <a:rPr lang="zh-CN" altLang="en-US"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a:t>
              </a: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Firefox,</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Microsoft AD CS,</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Azure Key Vault</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p:txBody>
        </p:sp>
        <p:sp>
          <p:nvSpPr>
            <p:cNvPr id="23" name="TextBox 32"/>
            <p:cNvSpPr txBox="1"/>
            <p:nvPr/>
          </p:nvSpPr>
          <p:spPr>
            <a:xfrm>
              <a:off x="6829461" y="1155876"/>
              <a:ext cx="1581320" cy="697936"/>
            </a:xfrm>
            <a:prstGeom prst="rect">
              <a:avLst/>
            </a:prstGeom>
            <a:noFill/>
          </p:spPr>
          <p:txBody>
            <a:bodyPr wrap="square" lIns="67108" tIns="33554" rIns="67108" bIns="33554" rtlCol="0">
              <a:spAutoFit/>
            </a:bodyPr>
            <a:lstStyle/>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Logs: 80+</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Certs: 3.8 billion +</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Google, CAs</a:t>
              </a:r>
              <a:endParaRPr lang="zh-CN" altLang="en-US"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p:txBody>
        </p:sp>
        <p:sp>
          <p:nvSpPr>
            <p:cNvPr id="24" name="TextBox 33"/>
            <p:cNvSpPr txBox="1"/>
            <p:nvPr/>
          </p:nvSpPr>
          <p:spPr>
            <a:xfrm>
              <a:off x="433844" y="2821178"/>
              <a:ext cx="1196272" cy="487878"/>
            </a:xfrm>
            <a:prstGeom prst="rect">
              <a:avLst/>
            </a:prstGeom>
            <a:noFill/>
          </p:spPr>
          <p:txBody>
            <a:bodyPr wrap="square" lIns="67108" tIns="33554" rIns="67108" bIns="33554" rtlCol="0">
              <a:spAutoFit/>
            </a:bodyPr>
            <a:lstStyle/>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OpenSSL,</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Mozilla NSS</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p:txBody>
        </p:sp>
        <p:sp>
          <p:nvSpPr>
            <p:cNvPr id="25" name="TextBox 34"/>
            <p:cNvSpPr txBox="1"/>
            <p:nvPr/>
          </p:nvSpPr>
          <p:spPr>
            <a:xfrm>
              <a:off x="7146093" y="2368676"/>
              <a:ext cx="1754826" cy="697936"/>
            </a:xfrm>
            <a:prstGeom prst="rect">
              <a:avLst/>
            </a:prstGeom>
            <a:noFill/>
          </p:spPr>
          <p:txBody>
            <a:bodyPr wrap="square" lIns="67108" tIns="33554" rIns="67108" bIns="33554" rtlCol="0">
              <a:spAutoFit/>
            </a:bodyPr>
            <a:lstStyle/>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5+</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Google,  Facebook, </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Censys,  SSLMate,  crt.sh</a:t>
              </a:r>
              <a:endParaRPr lang="zh-CN" altLang="en-US"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p:txBody>
        </p:sp>
        <p:sp>
          <p:nvSpPr>
            <p:cNvPr id="26" name="TextBox 35"/>
            <p:cNvSpPr txBox="1"/>
            <p:nvPr/>
          </p:nvSpPr>
          <p:spPr>
            <a:xfrm>
              <a:off x="6715862" y="3736220"/>
              <a:ext cx="2159145" cy="907993"/>
            </a:xfrm>
            <a:prstGeom prst="rect">
              <a:avLst/>
            </a:prstGeom>
            <a:noFill/>
          </p:spPr>
          <p:txBody>
            <a:bodyPr wrap="square" lIns="67108" tIns="33554" rIns="67108" bIns="33554" rtlCol="0">
              <a:spAutoFit/>
            </a:bodyPr>
            <a:lstStyle/>
            <a:p>
              <a:pPr>
                <a:lnSpc>
                  <a:spcPct val="130000"/>
                </a:lnSpc>
              </a:pPr>
              <a:r>
                <a:rPr lang="en-US" altLang="zh-CN" sz="1050" b="1" dirty="0">
                  <a:latin typeface="Times New Roman" panose="02020603050405020304" pitchFamily="18" charset="0"/>
                  <a:cs typeface="Times New Roman" panose="02020603050405020304" pitchFamily="18" charset="0"/>
                </a:rPr>
                <a:t>3+</a:t>
              </a:r>
              <a:endParaRPr lang="en-US" altLang="zh-CN" sz="1050" b="1" dirty="0">
                <a:latin typeface="Times New Roman" panose="02020603050405020304" pitchFamily="18" charset="0"/>
                <a:cs typeface="Times New Roman" panose="02020603050405020304" pitchFamily="18" charset="0"/>
              </a:endParaRPr>
            </a:p>
            <a:p>
              <a:pPr>
                <a:lnSpc>
                  <a:spcPct val="130000"/>
                </a:lnSpc>
              </a:pPr>
              <a:r>
                <a:rPr lang="en-US" altLang="zh-CN" sz="1050" b="1" dirty="0">
                  <a:latin typeface="Times New Roman" panose="02020603050405020304" pitchFamily="18" charset="0"/>
                  <a:cs typeface="Times New Roman" panose="02020603050405020304" pitchFamily="18" charset="0"/>
                </a:rPr>
                <a:t>Edgecombe,  </a:t>
              </a:r>
              <a:endParaRPr lang="en-US" altLang="zh-CN" sz="1050" b="1" dirty="0">
                <a:latin typeface="Times New Roman" panose="02020603050405020304" pitchFamily="18" charset="0"/>
                <a:cs typeface="Times New Roman" panose="02020603050405020304" pitchFamily="18" charset="0"/>
              </a:endParaRPr>
            </a:p>
            <a:p>
              <a:pPr>
                <a:lnSpc>
                  <a:spcPct val="130000"/>
                </a:lnSpc>
              </a:pPr>
              <a:r>
                <a:rPr lang="en-US" altLang="zh-CN" sz="1050" b="1" dirty="0">
                  <a:latin typeface="Times New Roman" panose="02020603050405020304" pitchFamily="18" charset="0"/>
                  <a:cs typeface="Times New Roman" panose="02020603050405020304" pitchFamily="18" charset="0"/>
                </a:rPr>
                <a:t>Merkle Town, </a:t>
              </a:r>
              <a:endParaRPr lang="en-US" altLang="zh-CN" sz="1050" b="1" dirty="0">
                <a:latin typeface="Times New Roman" panose="02020603050405020304" pitchFamily="18" charset="0"/>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SSLMate</a:t>
              </a:r>
              <a:endParaRPr lang="zh-CN" altLang="en-US"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p:txBody>
        </p:sp>
        <p:sp>
          <p:nvSpPr>
            <p:cNvPr id="27" name="TextBox 36"/>
            <p:cNvSpPr txBox="1"/>
            <p:nvPr/>
          </p:nvSpPr>
          <p:spPr>
            <a:xfrm>
              <a:off x="1110791" y="3970739"/>
              <a:ext cx="1196272" cy="487878"/>
            </a:xfrm>
            <a:prstGeom prst="rect">
              <a:avLst/>
            </a:prstGeom>
            <a:noFill/>
          </p:spPr>
          <p:txBody>
            <a:bodyPr wrap="square" lIns="67108" tIns="33554" rIns="67108" bIns="33554" rtlCol="0">
              <a:spAutoFit/>
            </a:bodyPr>
            <a:lstStyle/>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Nginx,</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Websites</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p:txBody>
        </p:sp>
        <p:sp>
          <p:nvSpPr>
            <p:cNvPr id="28" name="文本框 27"/>
            <p:cNvSpPr txBox="1"/>
            <p:nvPr/>
          </p:nvSpPr>
          <p:spPr>
            <a:xfrm>
              <a:off x="2050058" y="1956719"/>
              <a:ext cx="859801" cy="281424"/>
            </a:xfrm>
            <a:prstGeom prst="rect">
              <a:avLst/>
            </a:prstGeom>
            <a:noFill/>
          </p:spPr>
          <p:txBody>
            <a:bodyPr wrap="square" rtlCol="0">
              <a:spAutoFit/>
            </a:bodyPr>
            <a:lstStyle/>
            <a:p>
              <a:pPr>
                <a:lnSpc>
                  <a:spcPct val="130000"/>
                </a:lnSpc>
              </a:pPr>
              <a:r>
                <a:rPr lang="en-US" altLang="zh-CN" sz="1050" dirty="0">
                  <a:solidFill>
                    <a:schemeClr val="bg1"/>
                  </a:solidFill>
                  <a:latin typeface="Times New Roman" panose="02020603050405020304" pitchFamily="18" charset="0"/>
                  <a:ea typeface="微软雅黑" charset="-122"/>
                  <a:cs typeface="Times New Roman" panose="02020603050405020304" pitchFamily="18" charset="0"/>
                </a:rPr>
                <a:t>Platform</a:t>
              </a:r>
              <a:endParaRPr lang="zh-CN" altLang="en-US" sz="900" dirty="0">
                <a:solidFill>
                  <a:schemeClr val="bg1"/>
                </a:solidFill>
                <a:latin typeface="Times New Roman" panose="02020603050405020304" pitchFamily="18" charset="0"/>
                <a:ea typeface="微软雅黑" charset="-122"/>
                <a:cs typeface="Times New Roman" panose="02020603050405020304" pitchFamily="18" charset="0"/>
              </a:endParaRPr>
            </a:p>
          </p:txBody>
        </p:sp>
        <p:sp>
          <p:nvSpPr>
            <p:cNvPr id="29" name="文本框 1"/>
            <p:cNvSpPr txBox="1"/>
            <p:nvPr/>
          </p:nvSpPr>
          <p:spPr>
            <a:xfrm>
              <a:off x="2102540" y="3666067"/>
              <a:ext cx="859801" cy="272382"/>
            </a:xfrm>
            <a:prstGeom prst="rect">
              <a:avLst/>
            </a:prstGeom>
            <a:noFill/>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nSpc>
                  <a:spcPct val="130000"/>
                </a:lnSpc>
              </a:pPr>
              <a:r>
                <a:rPr lang="en-US" altLang="zh-CN" sz="900" dirty="0">
                  <a:solidFill>
                    <a:schemeClr val="bg1"/>
                  </a:solidFill>
                  <a:latin typeface="Times New Roman" panose="02020603050405020304" pitchFamily="18" charset="0"/>
                  <a:ea typeface="微软雅黑" charset="-122"/>
                  <a:cs typeface="Times New Roman" panose="02020603050405020304" pitchFamily="18" charset="0"/>
                </a:rPr>
                <a:t>Server</a:t>
              </a:r>
              <a:endParaRPr lang="zh-CN" altLang="en-US" sz="900" dirty="0">
                <a:solidFill>
                  <a:schemeClr val="bg1"/>
                </a:solidFill>
                <a:latin typeface="Times New Roman" panose="02020603050405020304" pitchFamily="18" charset="0"/>
                <a:ea typeface="微软雅黑" charset="-122"/>
                <a:cs typeface="Times New Roman" panose="02020603050405020304" pitchFamily="18" charset="0"/>
              </a:endParaRPr>
            </a:p>
          </p:txBody>
        </p:sp>
        <p:sp>
          <p:nvSpPr>
            <p:cNvPr id="30" name="文本框 1"/>
            <p:cNvSpPr txBox="1"/>
            <p:nvPr/>
          </p:nvSpPr>
          <p:spPr>
            <a:xfrm>
              <a:off x="5969660" y="2823091"/>
              <a:ext cx="859801" cy="272382"/>
            </a:xfrm>
            <a:prstGeom prst="rect">
              <a:avLst/>
            </a:prstGeom>
            <a:noFill/>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nSpc>
                  <a:spcPct val="130000"/>
                </a:lnSpc>
              </a:pPr>
              <a:r>
                <a:rPr lang="en-US" altLang="zh-CN" sz="900" dirty="0">
                  <a:solidFill>
                    <a:schemeClr val="bg1"/>
                  </a:solidFill>
                  <a:latin typeface="Times New Roman" panose="02020603050405020304" pitchFamily="18" charset="0"/>
                  <a:ea typeface="微软雅黑" charset="-122"/>
                  <a:cs typeface="Times New Roman" panose="02020603050405020304" pitchFamily="18" charset="0"/>
                </a:rPr>
                <a:t>Monitors</a:t>
              </a:r>
              <a:endParaRPr lang="zh-CN" altLang="en-US" sz="900" dirty="0">
                <a:solidFill>
                  <a:schemeClr val="bg1"/>
                </a:solidFill>
                <a:latin typeface="Times New Roman" panose="02020603050405020304" pitchFamily="18" charset="0"/>
                <a:ea typeface="微软雅黑" charset="-122"/>
                <a:cs typeface="Times New Roman" panose="02020603050405020304" pitchFamily="18" charset="0"/>
              </a:endParaRPr>
            </a:p>
          </p:txBody>
        </p:sp>
        <p:sp>
          <p:nvSpPr>
            <p:cNvPr id="31" name="矩形 30"/>
            <p:cNvSpPr/>
            <p:nvPr/>
          </p:nvSpPr>
          <p:spPr>
            <a:xfrm>
              <a:off x="5675725" y="3681477"/>
              <a:ext cx="676788" cy="261610"/>
            </a:xfrm>
            <a:prstGeom prst="rect">
              <a:avLst/>
            </a:prstGeom>
          </p:spPr>
          <p:txBody>
            <a:bodyPr wrap="none">
              <a:spAutoFit/>
            </a:bodyPr>
            <a:lstStyle/>
            <a:p>
              <a:r>
                <a:rPr lang="en-US" altLang="zh-CN" sz="1050" dirty="0">
                  <a:solidFill>
                    <a:schemeClr val="bg1"/>
                  </a:solidFill>
                  <a:latin typeface="Times New Roman" panose="02020603050405020304" pitchFamily="18" charset="0"/>
                  <a:ea typeface="微软雅黑" charset="-122"/>
                  <a:cs typeface="Times New Roman" panose="02020603050405020304" pitchFamily="18" charset="0"/>
                </a:rPr>
                <a:t>Auditors</a:t>
              </a:r>
              <a:endParaRPr lang="zh-CN" altLang="en-US" sz="1050" dirty="0">
                <a:latin typeface="Times New Roman" panose="02020603050405020304" pitchFamily="18" charset="0"/>
                <a:cs typeface="Times New Roman" panose="02020603050405020304" pitchFamily="18" charset="0"/>
              </a:endParaRPr>
            </a:p>
          </p:txBody>
        </p:sp>
        <p:sp>
          <p:nvSpPr>
            <p:cNvPr id="32" name="Oval 19"/>
            <p:cNvSpPr>
              <a:spLocks noChangeArrowheads="1"/>
            </p:cNvSpPr>
            <p:nvPr/>
          </p:nvSpPr>
          <p:spPr bwMode="auto">
            <a:xfrm>
              <a:off x="3861075" y="578390"/>
              <a:ext cx="764000" cy="806129"/>
            </a:xfrm>
            <a:prstGeom prst="ellipse">
              <a:avLst/>
            </a:prstGeom>
            <a:solidFill>
              <a:srgbClr val="7030A0"/>
            </a:solidFill>
            <a:ln w="9525">
              <a:noFill/>
              <a:round/>
            </a:ln>
            <a:effectLst/>
          </p:spPr>
          <p:txBody>
            <a:bodyPr lIns="67108" tIns="33554" rIns="67108" bIns="33554" anchor="ctr"/>
            <a:lstStyle/>
            <a:p>
              <a:pPr algn="ctr">
                <a:lnSpc>
                  <a:spcPct val="120000"/>
                </a:lnSpc>
                <a:defRPr/>
              </a:pPr>
              <a:r>
                <a:rPr lang="en-US" altLang="zh-CN" sz="1050" kern="0" dirty="0">
                  <a:solidFill>
                    <a:schemeClr val="bg1"/>
                  </a:solidFill>
                  <a:latin typeface="Times New Roman" panose="02020603050405020304" pitchFamily="18" charset="0"/>
                  <a:ea typeface="微软雅黑" charset="-122"/>
                  <a:cs typeface="Times New Roman" panose="02020603050405020304" pitchFamily="18" charset="0"/>
                </a:rPr>
                <a:t>CAs</a:t>
              </a:r>
              <a:endParaRPr lang="zh-CN" altLang="en-US" sz="1050" kern="0" dirty="0">
                <a:solidFill>
                  <a:schemeClr val="bg1"/>
                </a:solidFill>
                <a:latin typeface="Times New Roman" panose="02020603050405020304" pitchFamily="18" charset="0"/>
                <a:ea typeface="微软雅黑" charset="-122"/>
                <a:cs typeface="Times New Roman" panose="02020603050405020304" pitchFamily="18" charset="0"/>
              </a:endParaRPr>
            </a:p>
          </p:txBody>
        </p:sp>
        <p:sp>
          <p:nvSpPr>
            <p:cNvPr id="33" name="TextBox 32"/>
            <p:cNvSpPr txBox="1"/>
            <p:nvPr/>
          </p:nvSpPr>
          <p:spPr>
            <a:xfrm>
              <a:off x="4662967" y="189501"/>
              <a:ext cx="1776758" cy="907993"/>
            </a:xfrm>
            <a:prstGeom prst="rect">
              <a:avLst/>
            </a:prstGeom>
            <a:noFill/>
          </p:spPr>
          <p:txBody>
            <a:bodyPr wrap="square" lIns="67108" tIns="33554" rIns="67108" bIns="33554" rtlCol="0">
              <a:spAutoFit/>
            </a:bodyPr>
            <a:lstStyle/>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DigiCert, Comodo,</a:t>
              </a:r>
              <a:endPar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a:p>
              <a:pPr>
                <a:lnSpc>
                  <a:spcPct val="130000"/>
                </a:lnSpc>
              </a:pPr>
              <a:r>
                <a:rPr lang="en-US" altLang="zh-CN"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rPr>
                <a:t>GlobalSign, StarCom, GeoTrust, GoDaddy and Let’s Encrypt</a:t>
              </a:r>
              <a:endParaRPr lang="zh-CN" altLang="en-US" sz="1050" b="1" dirty="0">
                <a:solidFill>
                  <a:schemeClr val="tx1">
                    <a:lumMod val="85000"/>
                    <a:lumOff val="15000"/>
                  </a:schemeClr>
                </a:solidFill>
                <a:latin typeface="Times New Roman" panose="02020603050405020304" pitchFamily="18" charset="0"/>
                <a:ea typeface="微软雅黑"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Does </a:t>
            </a:r>
            <a:r>
              <a:rPr lang="en-US" altLang="zh-CN" dirty="0">
                <a:sym typeface="+mn-ea"/>
              </a:rPr>
              <a:t>CT solve problems? </a:t>
            </a:r>
            <a:r>
              <a:rPr lang="en-US" dirty="0"/>
              <a:t>Any new problems?</a:t>
            </a:r>
            <a:endParaRPr 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en-US" altLang="zh-CN" sz="2800" dirty="0">
                <a:sym typeface="+mn-ea"/>
              </a:rPr>
              <a:t>Who will be the monitors?</a:t>
            </a:r>
            <a:endParaRPr lang="en-US" altLang="zh-CN" sz="2800" dirty="0"/>
          </a:p>
          <a:p>
            <a:pPr marL="514350" indent="-514350">
              <a:buFont typeface="+mj-lt"/>
              <a:buAutoNum type="arabicPeriod"/>
            </a:pPr>
            <a:r>
              <a:rPr lang="en-US" altLang="zh-CN" sz="2800" dirty="0">
                <a:sym typeface="+mn-ea"/>
              </a:rPr>
              <a:t>How about the services of these monitors? Reliable or not?</a:t>
            </a:r>
            <a:endParaRPr lang="en-US" altLang="zh-CN" sz="2800" dirty="0"/>
          </a:p>
          <a:p>
            <a:pPr lvl="1"/>
            <a:endParaRPr lang="en-US" altLang="zh-CN" sz="2800" dirty="0"/>
          </a:p>
          <a:p>
            <a:pPr lvl="0"/>
            <a:r>
              <a:rPr lang="en-US" altLang="zh-CN" sz="2800" dirty="0">
                <a:sym typeface="+mn-ea"/>
              </a:rPr>
              <a:t>ACM CCS 2019</a:t>
            </a:r>
            <a:endParaRPr lang="en-US" altLang="zh-CN" sz="2800" dirty="0"/>
          </a:p>
          <a:p>
            <a:pPr lvl="1"/>
            <a:r>
              <a:rPr lang="en-US" altLang="zh-CN" sz="2800" dirty="0">
                <a:sym typeface="+mn-ea"/>
              </a:rPr>
              <a:t>Certificate Transparency in the Wild: Exploring the Reliability of </a:t>
            </a:r>
            <a:r>
              <a:rPr lang="en-US" altLang="zh-CN" sz="2800" dirty="0" smtClean="0">
                <a:sym typeface="+mn-ea"/>
              </a:rPr>
              <a:t>Monitors</a:t>
            </a:r>
            <a:endParaRPr lang="en-US" altLang="zh-CN" sz="2800"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a:t>
            </a:r>
            <a:r>
              <a:rPr lang="zh-CN" altLang="en-US" dirty="0"/>
              <a:t> </a:t>
            </a:r>
            <a:r>
              <a:rPr lang="en-US" altLang="zh-CN" dirty="0"/>
              <a:t>- Basic Idea</a:t>
            </a:r>
            <a:endParaRPr lang="zh-CN" altLang="en-US" dirty="0"/>
          </a:p>
        </p:txBody>
      </p:sp>
      <p:sp>
        <p:nvSpPr>
          <p:cNvPr id="3" name="内容占位符 2"/>
          <p:cNvSpPr>
            <a:spLocks noGrp="1"/>
          </p:cNvSpPr>
          <p:nvPr>
            <p:ph idx="1"/>
          </p:nvPr>
        </p:nvSpPr>
        <p:spPr/>
        <p:txBody>
          <a:bodyPr/>
          <a:lstStyle/>
          <a:p>
            <a:r>
              <a:rPr lang="en-US" altLang="zh-CN" dirty="0"/>
              <a:t>All certificates are publicly recorded in log servers.</a:t>
            </a:r>
            <a:endParaRPr lang="zh-CN" altLang="en-US" dirty="0"/>
          </a:p>
          <a:p>
            <a:r>
              <a:rPr lang="en-US" altLang="zh-CN" b="1" dirty="0"/>
              <a:t>Monitors watch for suspicious certificates and detect fraudulent ones.</a:t>
            </a:r>
            <a:endParaRPr lang="en-US" altLang="zh-CN" b="1" dirty="0"/>
          </a:p>
          <a:p>
            <a:pPr lvl="0"/>
            <a:r>
              <a:rPr lang="en-US" altLang="zh-CN" b="1" dirty="0" smtClean="0"/>
              <a:t>If </a:t>
            </a:r>
            <a:r>
              <a:rPr lang="en-US" altLang="zh-CN" b="1" dirty="0"/>
              <a:t>the monitors do not work well to detect fraudulent certificates, the protection of CT is ineffective. </a:t>
            </a:r>
            <a:endParaRPr lang="en-US" altLang="zh-CN" b="1" dirty="0"/>
          </a:p>
        </p:txBody>
      </p:sp>
      <p:pic>
        <p:nvPicPr>
          <p:cNvPr id="5" name="图片 4"/>
          <p:cNvPicPr>
            <a:picLocks noChangeAspect="1"/>
          </p:cNvPicPr>
          <p:nvPr/>
        </p:nvPicPr>
        <p:blipFill>
          <a:blip r:embed="rId1"/>
          <a:stretch>
            <a:fillRect/>
          </a:stretch>
        </p:blipFill>
        <p:spPr>
          <a:xfrm>
            <a:off x="6342742" y="4313578"/>
            <a:ext cx="4994819" cy="2372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 Who will be the monitors?</a:t>
            </a:r>
            <a:endParaRPr lang="zh-CN" altLang="en-US"/>
          </a:p>
        </p:txBody>
      </p:sp>
      <p:sp>
        <p:nvSpPr>
          <p:cNvPr id="3" name="内容占位符 2"/>
          <p:cNvSpPr>
            <a:spLocks noGrp="1"/>
          </p:cNvSpPr>
          <p:nvPr>
            <p:ph idx="1"/>
          </p:nvPr>
        </p:nvSpPr>
        <p:spPr/>
        <p:txBody>
          <a:bodyPr/>
          <a:lstStyle/>
          <a:p>
            <a:r>
              <a:rPr lang="en-US" altLang="zh-CN" dirty="0"/>
              <a:t>It is by default assumed that the domain owner will act as a monitor, in many documents.</a:t>
            </a:r>
            <a:endParaRPr lang="en-US" altLang="zh-CN" dirty="0"/>
          </a:p>
          <a:p>
            <a:pPr lvl="1"/>
            <a:r>
              <a:rPr lang="en-US" altLang="zh-CN" dirty="0"/>
              <a:t>IETF RFC 6962</a:t>
            </a:r>
            <a:endParaRPr lang="en-US" altLang="zh-CN" dirty="0"/>
          </a:p>
          <a:p>
            <a:pPr lvl="1"/>
            <a:endParaRPr lang="en-US" altLang="zh-CN" dirty="0"/>
          </a:p>
          <a:p>
            <a:r>
              <a:rPr lang="en-US" altLang="zh-CN" dirty="0"/>
              <a:t>For its own interests.</a:t>
            </a:r>
            <a:endParaRPr lang="en-US" altLang="zh-CN" dirty="0"/>
          </a:p>
          <a:p>
            <a:pPr lvl="1"/>
            <a:endParaRPr lang="en-US" altLang="zh-CN" dirty="0"/>
          </a:p>
          <a:p>
            <a:r>
              <a:rPr lang="en-US" altLang="zh-CN" dirty="0"/>
              <a:t>Is it reasonable?</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The increasing large amount of certificates</a:t>
            </a:r>
            <a:endParaRPr lang="en-US" dirty="0"/>
          </a:p>
        </p:txBody>
      </p:sp>
      <p:sp>
        <p:nvSpPr>
          <p:cNvPr id="3" name="内容占位符 2"/>
          <p:cNvSpPr>
            <a:spLocks noGrp="1"/>
          </p:cNvSpPr>
          <p:nvPr>
            <p:ph idx="1"/>
          </p:nvPr>
        </p:nvSpPr>
        <p:spPr/>
        <p:txBody>
          <a:bodyPr>
            <a:normAutofit lnSpcReduction="10000"/>
          </a:bodyPr>
          <a:lstStyle/>
          <a:p>
            <a:r>
              <a:rPr lang="en-US" altLang="zh-CN" dirty="0"/>
              <a:t>In 2018 there are more than</a:t>
            </a:r>
            <a:r>
              <a:rPr lang="zh-CN" altLang="en-US" dirty="0"/>
              <a:t> </a:t>
            </a:r>
            <a:r>
              <a:rPr lang="en-US" altLang="zh-CN" b="1" dirty="0"/>
              <a:t>88</a:t>
            </a:r>
            <a:r>
              <a:rPr lang="zh-CN" altLang="en-US" b="1" dirty="0"/>
              <a:t> </a:t>
            </a:r>
            <a:r>
              <a:rPr lang="en-US" altLang="zh-CN" b="1" dirty="0"/>
              <a:t>log servers</a:t>
            </a:r>
            <a:r>
              <a:rPr lang="en-US" altLang="zh-CN" dirty="0"/>
              <a:t>.</a:t>
            </a:r>
            <a:endParaRPr lang="en-US" altLang="zh-CN" dirty="0"/>
          </a:p>
          <a:p>
            <a:pPr lvl="1"/>
            <a:r>
              <a:rPr lang="en-US" altLang="zh-CN" b="1" dirty="0"/>
              <a:t>50</a:t>
            </a:r>
            <a:r>
              <a:rPr lang="zh-CN" altLang="en-US" b="1" dirty="0"/>
              <a:t> </a:t>
            </a:r>
            <a:r>
              <a:rPr lang="en-US" altLang="zh-CN" b="1" dirty="0"/>
              <a:t>regular logs</a:t>
            </a:r>
            <a:r>
              <a:rPr lang="en-US" altLang="zh-CN" dirty="0"/>
              <a:t>, accepting certificates which are signed by mainstream CAs</a:t>
            </a:r>
            <a:endParaRPr lang="en-US" altLang="zh-CN" dirty="0"/>
          </a:p>
          <a:p>
            <a:pPr lvl="1"/>
            <a:endParaRPr lang="en-US" altLang="zh-CN" dirty="0"/>
          </a:p>
          <a:p>
            <a:pPr lvl="0"/>
            <a:r>
              <a:rPr lang="en-US" altLang="zh-CN" sz="2800" b="1" dirty="0">
                <a:sym typeface="+mn-ea"/>
              </a:rPr>
              <a:t>Google-approved Log</a:t>
            </a:r>
            <a:endParaRPr lang="en-US" altLang="zh-CN" sz="2800" b="1" dirty="0"/>
          </a:p>
          <a:p>
            <a:pPr lvl="1"/>
            <a:r>
              <a:rPr lang="en-US" altLang="zh-CN" sz="2800" b="1" dirty="0">
                <a:sym typeface="+mn-ea"/>
              </a:rPr>
              <a:t>26 </a:t>
            </a:r>
            <a:r>
              <a:rPr lang="en-US" altLang="zh-CN" sz="2800" dirty="0">
                <a:sym typeface="+mn-ea"/>
              </a:rPr>
              <a:t>logs: the public keys are pre-installed in Chrome</a:t>
            </a:r>
            <a:endParaRPr lang="en-US" altLang="zh-CN" sz="2800" dirty="0">
              <a:sym typeface="+mn-ea"/>
            </a:endParaRPr>
          </a:p>
          <a:p>
            <a:pPr lvl="0"/>
            <a:r>
              <a:rPr lang="en-US" altLang="zh-CN" sz="2800" b="1" dirty="0">
                <a:sym typeface="+mn-ea"/>
              </a:rPr>
              <a:t>Google-operated &amp; Google-approved Log</a:t>
            </a:r>
            <a:endParaRPr lang="en-US" altLang="zh-CN" sz="2800" b="1" dirty="0">
              <a:sym typeface="+mn-ea"/>
            </a:endParaRPr>
          </a:p>
          <a:p>
            <a:pPr lvl="1"/>
            <a:r>
              <a:rPr lang="en-US" altLang="zh-CN" dirty="0"/>
              <a:t>Chrome CT policy: 2 SCTs, one is signed by Google-operated logs, the other is by non-Google-operated logs</a:t>
            </a:r>
            <a:endParaRPr lang="en-US" altLang="zh-CN" dirty="0"/>
          </a:p>
          <a:p>
            <a:pPr lvl="1"/>
            <a:r>
              <a:rPr lang="en-US" altLang="zh-CN" b="1" dirty="0"/>
              <a:t>9 </a:t>
            </a:r>
            <a:r>
              <a:rPr lang="en-US" altLang="zh-CN" dirty="0">
                <a:sym typeface="+mn-ea"/>
              </a:rPr>
              <a:t>Google-operated &amp; Google-approved log</a:t>
            </a:r>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Certificates in Log Servers</a:t>
            </a:r>
            <a:endParaRPr lang="zh-CN" altLang="en-US" dirty="0"/>
          </a:p>
        </p:txBody>
      </p:sp>
      <p:sp>
        <p:nvSpPr>
          <p:cNvPr id="3" name="内容占位符 2"/>
          <p:cNvSpPr>
            <a:spLocks noGrp="1"/>
          </p:cNvSpPr>
          <p:nvPr>
            <p:ph idx="1"/>
          </p:nvPr>
        </p:nvSpPr>
        <p:spPr/>
        <p:txBody>
          <a:bodyPr/>
          <a:lstStyle/>
          <a:p>
            <a:r>
              <a:rPr lang="en-US" altLang="zh-CN" dirty="0"/>
              <a:t>In 2018, the number is greatly increasing</a:t>
            </a:r>
            <a:endParaRPr lang="en-US" altLang="zh-CN" dirty="0"/>
          </a:p>
        </p:txBody>
      </p:sp>
      <p:pic>
        <p:nvPicPr>
          <p:cNvPr id="4" name="图片 3"/>
          <p:cNvPicPr>
            <a:picLocks noChangeAspect="1"/>
          </p:cNvPicPr>
          <p:nvPr/>
        </p:nvPicPr>
        <p:blipFill>
          <a:blip r:embed="rId1"/>
          <a:stretch>
            <a:fillRect/>
          </a:stretch>
        </p:blipFill>
        <p:spPr>
          <a:xfrm>
            <a:off x="109537" y="2313482"/>
            <a:ext cx="11972925" cy="441960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Certificates in log servers</a:t>
            </a:r>
            <a:endParaRPr lang="en-US" dirty="0"/>
          </a:p>
        </p:txBody>
      </p:sp>
      <p:sp>
        <p:nvSpPr>
          <p:cNvPr id="3" name="内容占位符 2"/>
          <p:cNvSpPr>
            <a:spLocks noGrp="1"/>
          </p:cNvSpPr>
          <p:nvPr>
            <p:ph idx="1"/>
          </p:nvPr>
        </p:nvSpPr>
        <p:spPr/>
        <p:txBody>
          <a:bodyPr>
            <a:normAutofit fontScale="55000" lnSpcReduction="20000"/>
          </a:bodyPr>
          <a:lstStyle/>
          <a:p>
            <a:r>
              <a:rPr lang="en-US" altLang="zh-CN" dirty="0"/>
              <a:t>Until 2018.10</a:t>
            </a:r>
            <a:endParaRPr lang="zh-CN" altLang="en-US" dirty="0"/>
          </a:p>
          <a:p>
            <a:r>
              <a:rPr lang="en-US" altLang="zh-CN" dirty="0"/>
              <a:t>50 Regular Logs</a:t>
            </a:r>
            <a:endParaRPr lang="zh-CN" altLang="en-US" dirty="0"/>
          </a:p>
          <a:p>
            <a:pPr lvl="1"/>
            <a:r>
              <a:rPr lang="en-US" altLang="zh-CN" b="1" dirty="0"/>
              <a:t>2,771,590,678</a:t>
            </a:r>
            <a:r>
              <a:rPr lang="zh-CN" altLang="en-US" b="1" dirty="0"/>
              <a:t> </a:t>
            </a:r>
            <a:r>
              <a:rPr lang="en-US" altLang="zh-CN" dirty="0"/>
              <a:t>certifiates, 15.31 TB totally</a:t>
            </a:r>
            <a:endParaRPr lang="zh-CN" altLang="en-US" dirty="0"/>
          </a:p>
          <a:p>
            <a:pPr lvl="1"/>
            <a:r>
              <a:rPr lang="en-US" altLang="zh-CN" b="1" dirty="0"/>
              <a:t>43.99 GB per day</a:t>
            </a:r>
            <a:endParaRPr lang="en-US" altLang="zh-CN" b="1" dirty="0"/>
          </a:p>
          <a:p>
            <a:pPr lvl="1"/>
            <a:endParaRPr lang="zh-CN" altLang="en-US" dirty="0"/>
          </a:p>
          <a:p>
            <a:r>
              <a:rPr lang="en-US" altLang="zh-CN" dirty="0"/>
              <a:t>26 Google-approved Logs</a:t>
            </a:r>
            <a:endParaRPr lang="zh-CN" altLang="en-US" dirty="0"/>
          </a:p>
          <a:p>
            <a:pPr lvl="1"/>
            <a:r>
              <a:rPr lang="en-US" altLang="zh-CN" b="1" dirty="0"/>
              <a:t>2,639,608,856</a:t>
            </a:r>
            <a:r>
              <a:rPr lang="zh-CN" altLang="en-US" dirty="0"/>
              <a:t> </a:t>
            </a:r>
            <a:r>
              <a:rPr lang="en-US" altLang="zh-CN" dirty="0"/>
              <a:t>certificates, </a:t>
            </a:r>
            <a:r>
              <a:rPr lang="en-US" altLang="zh-CN" b="1" dirty="0"/>
              <a:t>40.96 GB per day</a:t>
            </a:r>
            <a:endParaRPr lang="en-US" altLang="zh-CN" b="1" dirty="0"/>
          </a:p>
          <a:p>
            <a:r>
              <a:rPr lang="en-US" altLang="zh-CN" dirty="0"/>
              <a:t>9 Google-operated &amp; Google-approved Logs</a:t>
            </a:r>
            <a:endParaRPr lang="zh-CN" altLang="en-US" dirty="0"/>
          </a:p>
          <a:p>
            <a:pPr lvl="1"/>
            <a:r>
              <a:rPr lang="en-US" altLang="zh-CN" b="1" dirty="0"/>
              <a:t>1,866,390,690</a:t>
            </a:r>
            <a:r>
              <a:rPr lang="zh-CN" altLang="en-US" b="1" dirty="0"/>
              <a:t> </a:t>
            </a:r>
            <a:r>
              <a:rPr lang="en-US" altLang="zh-CN" dirty="0"/>
              <a:t>certifiates, </a:t>
            </a:r>
            <a:r>
              <a:rPr lang="en-US" altLang="zh-CN" b="1" dirty="0"/>
              <a:t>28.29 GB per day</a:t>
            </a:r>
            <a:endParaRPr lang="en-US" altLang="zh-CN" dirty="0"/>
          </a:p>
          <a:p>
            <a:pPr lvl="1"/>
            <a:endParaRPr lang="en-US" altLang="zh-CN" dirty="0"/>
          </a:p>
          <a:p>
            <a:r>
              <a:rPr lang="en-US" altLang="zh-CN" b="1" dirty="0"/>
              <a:t>3-5Mbps dedicated to download these certificates</a:t>
            </a:r>
            <a:endParaRPr lang="en-US" altLang="zh-CN" b="1" dirty="0"/>
          </a:p>
          <a:p>
            <a:r>
              <a:rPr lang="en-US" altLang="zh-CN" b="1" dirty="0"/>
              <a:t>Data processing</a:t>
            </a:r>
            <a:endParaRPr lang="en-US" altLang="zh-CN" b="1" dirty="0"/>
          </a:p>
          <a:p>
            <a:r>
              <a:rPr lang="en-US" altLang="zh-CN" b="1" u="sng" dirty="0"/>
              <a:t>Impossible for an ordinary domain owner</a:t>
            </a:r>
            <a:endParaRPr lang="en-US" altLang="zh-CN"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Third-party monitor</a:t>
            </a:r>
            <a:endParaRPr lang="en-US" dirty="0"/>
          </a:p>
        </p:txBody>
      </p:sp>
      <p:sp>
        <p:nvSpPr>
          <p:cNvPr id="3" name="内容占位符 2"/>
          <p:cNvSpPr>
            <a:spLocks noGrp="1"/>
          </p:cNvSpPr>
          <p:nvPr>
            <p:ph idx="1"/>
          </p:nvPr>
        </p:nvSpPr>
        <p:spPr/>
        <p:txBody>
          <a:bodyPr/>
          <a:lstStyle/>
          <a:p>
            <a:r>
              <a:rPr lang="en-US" b="1" dirty="0"/>
              <a:t>There are third-party monitors, providing certificate search services</a:t>
            </a:r>
            <a:endParaRPr lang="en-US" altLang="zh-CN" b="1" dirty="0"/>
          </a:p>
          <a:p>
            <a:pPr lvl="1"/>
            <a:r>
              <a:rPr lang="en-US" altLang="zh-CN" dirty="0"/>
              <a:t>Fetch all certificates from log servers</a:t>
            </a:r>
            <a:endParaRPr lang="en-US" altLang="zh-CN" dirty="0"/>
          </a:p>
        </p:txBody>
      </p:sp>
      <p:graphicFrame>
        <p:nvGraphicFramePr>
          <p:cNvPr id="4" name="表格 3"/>
          <p:cNvGraphicFramePr>
            <a:graphicFrameLocks noGrp="1"/>
          </p:cNvGraphicFramePr>
          <p:nvPr/>
        </p:nvGraphicFramePr>
        <p:xfrm>
          <a:off x="923750" y="4008878"/>
          <a:ext cx="10333134" cy="2377440"/>
        </p:xfrm>
        <a:graphic>
          <a:graphicData uri="http://schemas.openxmlformats.org/drawingml/2006/table">
            <a:tbl>
              <a:tblPr firstRow="1" bandRow="1">
                <a:tableStyleId>{5C22544A-7EE6-4342-B048-85BDC9FD1C3A}</a:tableStyleId>
              </a:tblPr>
              <a:tblGrid>
                <a:gridCol w="2145665"/>
                <a:gridCol w="2025015"/>
                <a:gridCol w="6162454"/>
              </a:tblGrid>
              <a:tr h="340269">
                <a:tc>
                  <a:txBody>
                    <a:bodyPr/>
                    <a:lstStyle/>
                    <a:p>
                      <a:r>
                        <a:rPr lang="en-US" altLang="zh-CN" sz="2000" dirty="0"/>
                        <a:t>Monitor</a:t>
                      </a:r>
                      <a:endParaRPr lang="zh-CN" altLang="en-US" sz="2000" dirty="0"/>
                    </a:p>
                  </a:txBody>
                  <a:tcPr/>
                </a:tc>
                <a:tc>
                  <a:txBody>
                    <a:bodyPr/>
                    <a:lstStyle/>
                    <a:p>
                      <a:pPr algn="ctr"/>
                      <a:r>
                        <a:rPr lang="en-US" sz="2000" dirty="0"/>
                        <a:t># Logs monitored</a:t>
                      </a:r>
                      <a:endParaRPr lang="en-US" sz="2000" dirty="0"/>
                    </a:p>
                  </a:txBody>
                  <a:tcPr/>
                </a:tc>
                <a:tc>
                  <a:txBody>
                    <a:bodyPr/>
                    <a:lstStyle/>
                    <a:p>
                      <a:r>
                        <a:rPr lang="en-US" altLang="zh-CN" sz="2000" dirty="0"/>
                        <a:t>Website</a:t>
                      </a:r>
                      <a:endParaRPr lang="en-US" altLang="zh-CN" sz="2000" dirty="0"/>
                    </a:p>
                  </a:txBody>
                  <a:tcPr/>
                </a:tc>
              </a:tr>
              <a:tr h="340269">
                <a:tc>
                  <a:txBody>
                    <a:bodyPr/>
                    <a:lstStyle/>
                    <a:p>
                      <a:r>
                        <a:rPr lang="en-US" altLang="zh-CN" sz="2000" dirty="0"/>
                        <a:t>crt.sh</a:t>
                      </a:r>
                      <a:endParaRPr lang="zh-CN" altLang="en-US" sz="2000" dirty="0"/>
                    </a:p>
                  </a:txBody>
                  <a:tcPr/>
                </a:tc>
                <a:tc>
                  <a:txBody>
                    <a:bodyPr/>
                    <a:lstStyle/>
                    <a:p>
                      <a:pPr algn="ctr"/>
                      <a:r>
                        <a:rPr lang="en-US" altLang="zh-CN" sz="2000" dirty="0"/>
                        <a:t>46</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https://crt.sh/</a:t>
                      </a:r>
                      <a:endParaRPr lang="en-US" altLang="zh-CN" sz="2000" dirty="0"/>
                    </a:p>
                  </a:txBody>
                  <a:tcPr/>
                </a:tc>
              </a:tr>
              <a:tr h="340269">
                <a:tc>
                  <a:txBody>
                    <a:bodyPr/>
                    <a:lstStyle/>
                    <a:p>
                      <a:r>
                        <a:rPr lang="en-US" altLang="zh-CN" sz="2000" dirty="0"/>
                        <a:t>SSLMate</a:t>
                      </a:r>
                      <a:endParaRPr lang="zh-CN" altLang="en-US" sz="2000" dirty="0"/>
                    </a:p>
                  </a:txBody>
                  <a:tcPr/>
                </a:tc>
                <a:tc>
                  <a:txBody>
                    <a:bodyPr/>
                    <a:lstStyle/>
                    <a:p>
                      <a:pPr algn="ctr"/>
                      <a:r>
                        <a:rPr lang="en-US" altLang="zh-CN" sz="2000" dirty="0"/>
                        <a:t>77</a:t>
                      </a:r>
                      <a:endParaRPr lang="zh-CN" altLang="en-US" sz="2000" dirty="0"/>
                    </a:p>
                  </a:txBody>
                  <a:tcPr/>
                </a:tc>
                <a:tc>
                  <a:txBody>
                    <a:bodyPr/>
                    <a:lstStyle/>
                    <a:p>
                      <a:r>
                        <a:rPr lang="en-US" altLang="zh-CN" sz="2000" dirty="0"/>
                        <a:t>https://sslmate.com/certspotter/ </a:t>
                      </a:r>
                      <a:endParaRPr lang="zh-CN" altLang="en-US" sz="2000" dirty="0"/>
                    </a:p>
                  </a:txBody>
                  <a:tcPr/>
                </a:tc>
              </a:tr>
              <a:tr h="340269">
                <a:tc>
                  <a:txBody>
                    <a:bodyPr/>
                    <a:lstStyle/>
                    <a:p>
                      <a:r>
                        <a:rPr lang="en-US" altLang="zh-CN" sz="2000" dirty="0"/>
                        <a:t>Censys</a:t>
                      </a:r>
                      <a:endParaRPr lang="zh-CN" altLang="en-US" sz="2000" dirty="0"/>
                    </a:p>
                  </a:txBody>
                  <a:tcPr/>
                </a:tc>
                <a:tc>
                  <a:txBody>
                    <a:bodyPr/>
                    <a:lstStyle/>
                    <a:p>
                      <a:pPr algn="ctr"/>
                      <a:r>
                        <a:rPr lang="en-US" altLang="zh-CN" sz="2000" dirty="0"/>
                        <a:t>46</a:t>
                      </a:r>
                      <a:endParaRPr lang="zh-CN" altLang="en-US" sz="2000" dirty="0"/>
                    </a:p>
                  </a:txBody>
                  <a:tcPr/>
                </a:tc>
                <a:tc>
                  <a:txBody>
                    <a:bodyPr/>
                    <a:lstStyle/>
                    <a:p>
                      <a:r>
                        <a:rPr lang="en-US" altLang="zh-CN" sz="2000" dirty="0"/>
                        <a:t>https://censys.io/ </a:t>
                      </a:r>
                      <a:endParaRPr lang="zh-CN" altLang="en-US" sz="2000" dirty="0"/>
                    </a:p>
                  </a:txBody>
                  <a:tcPr/>
                </a:tc>
              </a:tr>
              <a:tr h="340269">
                <a:tc>
                  <a:txBody>
                    <a:bodyPr/>
                    <a:lstStyle/>
                    <a:p>
                      <a:r>
                        <a:rPr lang="en-US" altLang="zh-CN" sz="2000" dirty="0"/>
                        <a:t>Google Monitor</a:t>
                      </a:r>
                      <a:endParaRPr lang="zh-CN" altLang="en-US" sz="2000" dirty="0"/>
                    </a:p>
                  </a:txBody>
                  <a:tcPr/>
                </a:tc>
                <a:tc>
                  <a:txBody>
                    <a:bodyPr/>
                    <a:lstStyle/>
                    <a:p>
                      <a:pPr algn="ctr"/>
                      <a:r>
                        <a:rPr lang="en-US" altLang="zh-CN" sz="2000" dirty="0"/>
                        <a:t>-</a:t>
                      </a:r>
                      <a:endParaRPr lang="zh-CN" altLang="en-US" sz="2000" dirty="0"/>
                    </a:p>
                  </a:txBody>
                  <a:tcPr/>
                </a:tc>
                <a:tc>
                  <a:txBody>
                    <a:bodyPr/>
                    <a:lstStyle/>
                    <a:p>
                      <a:r>
                        <a:rPr lang="en-US" altLang="zh-CN" sz="2000" dirty="0"/>
                        <a:t>https://transparencyreport.google.com/https/certificates </a:t>
                      </a:r>
                      <a:endParaRPr lang="zh-CN" altLang="en-US" sz="2000" dirty="0"/>
                    </a:p>
                  </a:txBody>
                  <a:tcPr/>
                </a:tc>
              </a:tr>
              <a:tr h="340269">
                <a:tc>
                  <a:txBody>
                    <a:bodyPr/>
                    <a:lstStyle/>
                    <a:p>
                      <a:r>
                        <a:rPr lang="en-US" altLang="zh-CN" sz="2000" dirty="0"/>
                        <a:t>Facebook Monitor </a:t>
                      </a:r>
                      <a:endParaRPr lang="zh-CN" altLang="en-US" sz="2000" dirty="0"/>
                    </a:p>
                  </a:txBody>
                  <a:tcPr/>
                </a:tc>
                <a:tc>
                  <a:txBody>
                    <a:bodyPr/>
                    <a:lstStyle/>
                    <a:p>
                      <a:pPr algn="ctr"/>
                      <a:r>
                        <a:rPr lang="en-US" altLang="zh-CN" sz="2000" dirty="0"/>
                        <a:t>-</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https://developers.facebook.com/tools/ct/ </a:t>
                      </a:r>
                      <a:endParaRPr lang="zh-CN" altLang="zh-CN" sz="2000" dirty="0"/>
                    </a:p>
                  </a:txBody>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Censys</a:t>
            </a:r>
            <a:endParaRPr lang="zh-CN" altLang="en-US" dirty="0"/>
          </a:p>
        </p:txBody>
      </p:sp>
      <p:sp>
        <p:nvSpPr>
          <p:cNvPr id="3" name="内容占位符 2"/>
          <p:cNvSpPr>
            <a:spLocks noGrp="1"/>
          </p:cNvSpPr>
          <p:nvPr>
            <p:ph idx="1"/>
          </p:nvPr>
        </p:nvSpPr>
        <p:spPr/>
        <p:txBody>
          <a:bodyPr/>
          <a:lstStyle/>
          <a:p>
            <a:r>
              <a:rPr lang="en-US" altLang="zh-CN" dirty="0"/>
              <a:t>Third-party monitor</a:t>
            </a:r>
            <a:endParaRPr lang="en-US" altLang="zh-CN" dirty="0"/>
          </a:p>
        </p:txBody>
      </p:sp>
      <p:pic>
        <p:nvPicPr>
          <p:cNvPr id="5" name="图片 4"/>
          <p:cNvPicPr>
            <a:picLocks noChangeAspect="1"/>
          </p:cNvPicPr>
          <p:nvPr/>
        </p:nvPicPr>
        <p:blipFill>
          <a:blip r:embed="rId1"/>
          <a:stretch>
            <a:fillRect/>
          </a:stretch>
        </p:blipFill>
        <p:spPr>
          <a:xfrm>
            <a:off x="4654738" y="0"/>
            <a:ext cx="10340421" cy="5127545"/>
          </a:xfrm>
          <a:prstGeom prst="rect">
            <a:avLst/>
          </a:prstGeom>
        </p:spPr>
      </p:pic>
      <p:pic>
        <p:nvPicPr>
          <p:cNvPr id="4" name="图片 3"/>
          <p:cNvPicPr>
            <a:picLocks noChangeAspect="1"/>
          </p:cNvPicPr>
          <p:nvPr/>
        </p:nvPicPr>
        <p:blipFill>
          <a:blip r:embed="rId2"/>
          <a:stretch>
            <a:fillRect/>
          </a:stretch>
        </p:blipFill>
        <p:spPr>
          <a:xfrm>
            <a:off x="1" y="3084162"/>
            <a:ext cx="7128121" cy="3815439"/>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2. The relability of monitors</a:t>
            </a:r>
            <a:endParaRPr lang="en-US" dirty="0"/>
          </a:p>
        </p:txBody>
      </p:sp>
      <p:sp>
        <p:nvSpPr>
          <p:cNvPr id="3" name="内容占位符 2"/>
          <p:cNvSpPr>
            <a:spLocks noGrp="1"/>
          </p:cNvSpPr>
          <p:nvPr>
            <p:ph idx="1"/>
          </p:nvPr>
        </p:nvSpPr>
        <p:spPr/>
        <p:txBody>
          <a:bodyPr/>
          <a:lstStyle/>
          <a:p>
            <a:r>
              <a:rPr lang="en-US" dirty="0"/>
              <a:t>Can a third-party monitor return to all certificates?</a:t>
            </a:r>
            <a:endParaRPr lang="en-US" dirty="0"/>
          </a:p>
          <a:p>
            <a:pPr lvl="1"/>
            <a:r>
              <a:rPr lang="en-US" altLang="zh-CN" dirty="0"/>
              <a:t>If a certificate is missing, maybe it is fraudulent.</a:t>
            </a:r>
            <a:endParaRPr lang="en-US" altLang="zh-CN" dirty="0"/>
          </a:p>
          <a:p>
            <a:pPr lvl="1"/>
            <a:r>
              <a:rPr lang="en-US" altLang="zh-CN" dirty="0"/>
              <a:t>All certificates in the logs.</a:t>
            </a:r>
            <a:endParaRPr lang="en-US" altLang="zh-CN" dirty="0"/>
          </a:p>
          <a:p>
            <a:pPr lvl="1"/>
            <a:endParaRPr lang="en-US" altLang="zh-CN" dirty="0"/>
          </a:p>
          <a:p>
            <a:r>
              <a:rPr lang="en-US" altLang="zh-CN" b="1" dirty="0"/>
              <a:t>The answer is NO!</a:t>
            </a:r>
            <a:endParaRPr lang="en-US" altLang="zh-CN" b="1" dirty="0"/>
          </a:p>
          <a:p>
            <a:pPr lvl="1"/>
            <a:r>
              <a:rPr lang="en-US" b="1" dirty="0"/>
              <a:t>A single monitor, NO!</a:t>
            </a:r>
            <a:endParaRPr lang="en-US" b="1" dirty="0"/>
          </a:p>
          <a:p>
            <a:pPr lvl="1"/>
            <a:r>
              <a:rPr lang="en-US" b="1" dirty="0"/>
              <a:t>Maybe, the union of all existing </a:t>
            </a:r>
            <a:r>
              <a:rPr lang="en-US" b="1" dirty="0">
                <a:sym typeface="+mn-ea"/>
              </a:rPr>
              <a:t>third-party monitors, NO!</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ea typeface="宋体" pitchFamily="2" charset="-122"/>
                <a:sym typeface="+mn-ea"/>
              </a:rPr>
              <a:t>方案提出</a:t>
            </a:r>
            <a:endParaRPr lang="zh-CN" altLang="en-US"/>
          </a:p>
        </p:txBody>
      </p:sp>
      <p:sp>
        <p:nvSpPr>
          <p:cNvPr id="3" name="内容占位符 2"/>
          <p:cNvSpPr>
            <a:spLocks noGrp="1"/>
          </p:cNvSpPr>
          <p:nvPr>
            <p:ph idx="1"/>
          </p:nvPr>
        </p:nvSpPr>
        <p:spPr>
          <a:xfrm>
            <a:off x="1188720" y="1845945"/>
            <a:ext cx="10024110" cy="4523740"/>
          </a:xfrm>
        </p:spPr>
        <p:txBody>
          <a:bodyPr>
            <a:normAutofit fontScale="90000"/>
          </a:bodyPr>
          <a:lstStyle/>
          <a:p>
            <a:r>
              <a:rPr lang="zh-CN" altLang="en-US" sz="2400" dirty="0">
                <a:solidFill>
                  <a:srgbClr val="FF0000"/>
                </a:solidFill>
              </a:rPr>
              <a:t>虚假证书</a:t>
            </a:r>
            <a:r>
              <a:rPr lang="zh-CN" altLang="en-US" sz="2400" dirty="0"/>
              <a:t>（</a:t>
            </a:r>
            <a:r>
              <a:rPr lang="en-US" altLang="zh-CN" sz="2400" dirty="0"/>
              <a:t>fraudulent certificate</a:t>
            </a:r>
            <a:r>
              <a:rPr lang="zh-CN" altLang="en-US" sz="2400" dirty="0"/>
              <a:t>）</a:t>
            </a:r>
            <a:endParaRPr lang="zh-CN" altLang="en-US" sz="2400" dirty="0"/>
          </a:p>
          <a:p>
            <a:pPr lvl="1"/>
            <a:r>
              <a:rPr lang="zh-CN" altLang="en-US" sz="2000" dirty="0"/>
              <a:t>概念：</a:t>
            </a:r>
            <a:r>
              <a:rPr lang="zh-CN" altLang="en-US" sz="2000" b="1" dirty="0"/>
              <a:t>证书可以被严格验证通过</a:t>
            </a:r>
            <a:r>
              <a:rPr lang="zh-CN" altLang="en-US" sz="2000" dirty="0"/>
              <a:t>，但是证书对应的私钥并不被证书主体拥有，而是被其他人拥有</a:t>
            </a:r>
            <a:endParaRPr lang="zh-CN" altLang="en-US" sz="2000" dirty="0"/>
          </a:p>
          <a:p>
            <a:pPr lvl="1"/>
            <a:r>
              <a:rPr lang="zh-CN" altLang="en-US" sz="2000" dirty="0"/>
              <a:t>被用来发动</a:t>
            </a:r>
            <a:r>
              <a:rPr lang="en-US" altLang="zh-CN" sz="2000" dirty="0"/>
              <a:t>“</a:t>
            </a:r>
            <a:r>
              <a:rPr lang="zh-CN" altLang="en-US" sz="2000" dirty="0">
                <a:solidFill>
                  <a:srgbClr val="FF0000"/>
                </a:solidFill>
              </a:rPr>
              <a:t>身份冒用攻击</a:t>
            </a:r>
            <a:r>
              <a:rPr lang="en-US" altLang="zh-CN" sz="2000" dirty="0"/>
              <a:t>”</a:t>
            </a:r>
            <a:r>
              <a:rPr lang="zh-CN" altLang="en-US" sz="2000" dirty="0"/>
              <a:t>（</a:t>
            </a:r>
            <a:r>
              <a:rPr lang="en-US" altLang="zh-CN" sz="2000" dirty="0"/>
              <a:t>impersonating attack</a:t>
            </a:r>
            <a:r>
              <a:rPr lang="zh-CN" altLang="en-US" sz="2000" dirty="0"/>
              <a:t>）：攻击者使用虚假证书，可以在网络中冒充证书主体与他人进行通信</a:t>
            </a:r>
            <a:endParaRPr lang="zh-CN" altLang="en-US" sz="2000" dirty="0"/>
          </a:p>
          <a:p>
            <a:pPr lvl="2"/>
            <a:r>
              <a:rPr lang="zh-CN" altLang="en-US" sz="1800" dirty="0"/>
              <a:t>这时，用户认为一切都正确，因为证书是被</a:t>
            </a:r>
            <a:r>
              <a:rPr lang="en-US" altLang="zh-CN" sz="1800" dirty="0"/>
              <a:t>CA</a:t>
            </a:r>
            <a:r>
              <a:rPr lang="zh-CN" altLang="en-US" sz="1800" dirty="0"/>
              <a:t>正确签名的</a:t>
            </a:r>
            <a:endParaRPr lang="zh-CN" altLang="en-US" sz="1800" dirty="0"/>
          </a:p>
          <a:p>
            <a:pPr lvl="2"/>
            <a:r>
              <a:rPr lang="zh-CN" altLang="en-US" sz="1800" dirty="0"/>
              <a:t>但是，和用户通信的并不是证书主体本身，而是敌手</a:t>
            </a:r>
            <a:endParaRPr lang="zh-CN" altLang="en-US" sz="1800" dirty="0"/>
          </a:p>
          <a:p>
            <a:r>
              <a:rPr lang="zh-CN" altLang="en-US" sz="2400" dirty="0"/>
              <a:t>现实中，</a:t>
            </a:r>
            <a:r>
              <a:rPr lang="en-US" altLang="zh-CN" sz="2400" dirty="0"/>
              <a:t>CA</a:t>
            </a:r>
            <a:r>
              <a:rPr lang="zh-CN" altLang="en-US" sz="2400" dirty="0"/>
              <a:t>机构会因为各种原因签发虚假证书</a:t>
            </a:r>
            <a:endParaRPr lang="en-US" altLang="zh-CN" sz="2400" dirty="0"/>
          </a:p>
          <a:p>
            <a:pPr lvl="1"/>
            <a:r>
              <a:rPr lang="zh-CN" altLang="en-US" sz="2055" dirty="0"/>
              <a:t>不严格的审查：</a:t>
            </a:r>
            <a:r>
              <a:rPr lang="en-US" altLang="zh-CN" sz="2055" dirty="0"/>
              <a:t>Verisign(2001), </a:t>
            </a:r>
            <a:r>
              <a:rPr lang="en-US" altLang="zh-CN" sz="2055" dirty="0" err="1"/>
              <a:t>StartCom</a:t>
            </a:r>
            <a:r>
              <a:rPr lang="en-US" altLang="zh-CN" sz="2055" dirty="0"/>
              <a:t>(2008)</a:t>
            </a:r>
            <a:endParaRPr lang="en-US" altLang="zh-CN" sz="2055" dirty="0"/>
          </a:p>
          <a:p>
            <a:pPr lvl="1"/>
            <a:r>
              <a:rPr lang="zh-CN" altLang="en-US" sz="2055" dirty="0"/>
              <a:t>操作失误：</a:t>
            </a:r>
            <a:r>
              <a:rPr lang="en-US" altLang="zh-CN" sz="2055" dirty="0"/>
              <a:t>CNNIC(2015)</a:t>
            </a:r>
            <a:endParaRPr lang="en-US" altLang="zh-CN" sz="2055" dirty="0"/>
          </a:p>
          <a:p>
            <a:pPr lvl="1"/>
            <a:r>
              <a:rPr lang="zh-CN" altLang="en-US" sz="2055" dirty="0"/>
              <a:t>系统入侵：</a:t>
            </a:r>
            <a:r>
              <a:rPr lang="en-US" altLang="zh-CN" sz="2055" dirty="0" err="1"/>
              <a:t>Comodo</a:t>
            </a:r>
            <a:r>
              <a:rPr lang="en-US" altLang="zh-CN" sz="2055" dirty="0"/>
              <a:t>(2011), </a:t>
            </a:r>
            <a:r>
              <a:rPr lang="en-US" altLang="zh-CN" sz="2055" dirty="0" err="1"/>
              <a:t>Diginotar</a:t>
            </a:r>
            <a:r>
              <a:rPr lang="en-US" altLang="zh-CN" sz="2055" dirty="0"/>
              <a:t>(2011)</a:t>
            </a:r>
            <a:endParaRPr lang="en-US" altLang="zh-CN" sz="2055" dirty="0"/>
          </a:p>
          <a:p>
            <a:pPr lvl="1"/>
            <a:r>
              <a:rPr lang="zh-CN" altLang="en-US" sz="2055" dirty="0"/>
              <a:t>当地政府或管理机构强制要求：</a:t>
            </a:r>
            <a:r>
              <a:rPr lang="en-US" altLang="zh-CN" sz="2055" dirty="0"/>
              <a:t>Syrian Facebook Certificate Event(2011)</a:t>
            </a:r>
            <a:endParaRPr lang="en-US" altLang="zh-CN" sz="2055" dirty="0"/>
          </a:p>
          <a:p>
            <a:pPr lvl="1"/>
            <a:r>
              <a:rPr lang="zh-CN" altLang="en-US" sz="2055" dirty="0"/>
              <a:t>近年来此类事件</a:t>
            </a:r>
            <a:r>
              <a:rPr lang="zh-CN" altLang="en-US" sz="2055" dirty="0">
                <a:solidFill>
                  <a:srgbClr val="FF0000"/>
                </a:solidFill>
              </a:rPr>
              <a:t>频繁发生</a:t>
            </a:r>
            <a:endParaRPr lang="zh-CN" altLang="en-US" sz="2055" dirty="0">
              <a:solidFill>
                <a:srgbClr val="FF0000"/>
              </a:solidFill>
            </a:endParaRPr>
          </a:p>
          <a:p>
            <a:pPr lvl="0"/>
            <a:endParaRPr lang="zh-CN" altLang="en-US" sz="2050" dirty="0"/>
          </a:p>
          <a:p>
            <a:pPr lvl="1"/>
            <a:endParaRPr lang="en-US" altLang="zh-CN" sz="2055" dirty="0"/>
          </a:p>
          <a:p>
            <a:pPr lvl="0"/>
            <a:endParaRPr lang="en-US" altLang="zh-CN" sz="2055" dirty="0"/>
          </a:p>
          <a:p>
            <a:pPr lvl="1"/>
            <a:endParaRPr lang="zh-CN" altLang="en-US" sz="2055" dirty="0"/>
          </a:p>
          <a:p>
            <a:pPr lvl="0"/>
            <a:endParaRPr lang="zh-CN" altLang="en-US" sz="2395" dirty="0"/>
          </a:p>
        </p:txBody>
      </p:sp>
      <p:sp>
        <p:nvSpPr>
          <p:cNvPr id="4" name="灯片编号占位符 3"/>
          <p:cNvSpPr>
            <a:spLocks noGrp="1"/>
          </p:cNvSpPr>
          <p:nvPr>
            <p:ph type="sldNum" sz="quarter" idx="12"/>
          </p:nvPr>
        </p:nvSpPr>
        <p:spPr/>
        <p:txBody>
          <a:bodyPr/>
          <a:lstStyle/>
          <a:p>
            <a:pPr>
              <a:defRPr/>
            </a:pPr>
            <a:fld id="{FB234486-42F2-43D6-9FFA-ABC9372E53D2}" type="slidenum">
              <a:rPr lang="zh-CN" altLang="en-US" smtClean="0"/>
            </a:fld>
            <a:endParaRPr lang="en-US" altLang="zh-CN"/>
          </a:p>
        </p:txBody>
      </p:sp>
      <p:pic>
        <p:nvPicPr>
          <p:cNvPr id="6" name="图片 5"/>
          <p:cNvPicPr>
            <a:picLocks noChangeAspect="1"/>
          </p:cNvPicPr>
          <p:nvPr/>
        </p:nvPicPr>
        <p:blipFill>
          <a:blip r:embed="rId1"/>
          <a:stretch>
            <a:fillRect/>
          </a:stretch>
        </p:blipFill>
        <p:spPr>
          <a:xfrm>
            <a:off x="8674735" y="3627755"/>
            <a:ext cx="3308350" cy="2296795"/>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445762" y="4252686"/>
            <a:ext cx="6410958" cy="2588804"/>
          </a:xfrm>
          <a:prstGeom prst="rect">
            <a:avLst/>
          </a:prstGeom>
        </p:spPr>
      </p:pic>
      <p:sp>
        <p:nvSpPr>
          <p:cNvPr id="2" name="标题 1"/>
          <p:cNvSpPr>
            <a:spLocks noGrp="1"/>
          </p:cNvSpPr>
          <p:nvPr>
            <p:ph type="title"/>
          </p:nvPr>
        </p:nvSpPr>
        <p:spPr/>
        <p:txBody>
          <a:bodyPr/>
          <a:lstStyle/>
          <a:p>
            <a:r>
              <a:rPr lang="en-US" altLang="zh-CN" dirty="0" smtClean="0"/>
              <a:t>Experiments </a:t>
            </a:r>
            <a:r>
              <a:rPr lang="en-US" altLang="zh-CN" dirty="0"/>
              <a:t>- 1</a:t>
            </a:r>
            <a:endParaRPr lang="en-US" altLang="zh-CN" dirty="0"/>
          </a:p>
        </p:txBody>
      </p:sp>
      <p:sp>
        <p:nvSpPr>
          <p:cNvPr id="3" name="内容占位符 2"/>
          <p:cNvSpPr>
            <a:spLocks noGrp="1"/>
          </p:cNvSpPr>
          <p:nvPr>
            <p:ph idx="1"/>
          </p:nvPr>
        </p:nvSpPr>
        <p:spPr/>
        <p:txBody>
          <a:bodyPr/>
          <a:lstStyle/>
          <a:p>
            <a:r>
              <a:rPr lang="en-US" altLang="zh-CN" dirty="0"/>
              <a:t>17*2 subdomains</a:t>
            </a:r>
            <a:endParaRPr lang="en-US" altLang="zh-CN" dirty="0"/>
          </a:p>
          <a:p>
            <a:pPr lvl="1"/>
            <a:r>
              <a:rPr lang="en-US" altLang="zh-CN" dirty="0"/>
              <a:t>warnings.xyz, wclcttest.cn</a:t>
            </a:r>
            <a:endParaRPr lang="en-US" altLang="zh-CN" dirty="0"/>
          </a:p>
          <a:p>
            <a:pPr lvl="0"/>
            <a:r>
              <a:rPr lang="en-US" altLang="zh-CN" dirty="0"/>
              <a:t>3 certificates per subdomain, by Let's Encrypt</a:t>
            </a:r>
            <a:endParaRPr lang="en-US" altLang="zh-CN" dirty="0"/>
          </a:p>
          <a:p>
            <a:pPr lvl="1"/>
            <a:r>
              <a:rPr lang="en-US" altLang="zh-CN" sz="2400" dirty="0"/>
              <a:t>Free certificates</a:t>
            </a:r>
            <a:endParaRPr lang="en-US" altLang="zh-CN" dirty="0"/>
          </a:p>
          <a:p>
            <a:pPr lvl="0"/>
            <a:r>
              <a:rPr lang="en-US" altLang="zh-CN" dirty="0"/>
              <a:t>Totally 102 certificates</a:t>
            </a:r>
            <a:endParaRPr lang="en-US" altLang="zh-CN" dirty="0"/>
          </a:p>
          <a:p>
            <a:pPr lvl="1"/>
            <a:r>
              <a:rPr lang="en-US" altLang="zh-CN" dirty="0"/>
              <a:t>102 final certificates</a:t>
            </a:r>
            <a:endParaRPr lang="en-US" altLang="zh-CN" dirty="0"/>
          </a:p>
          <a:p>
            <a:pPr lvl="1"/>
            <a:r>
              <a:rPr lang="en-US" altLang="zh-CN" dirty="0"/>
              <a:t>102 precertificates</a:t>
            </a:r>
            <a:endParaRPr lang="en-US" altLang="zh-CN" dirty="0"/>
          </a:p>
        </p:txBody>
      </p:sp>
      <p:sp>
        <p:nvSpPr>
          <p:cNvPr id="5" name="矩形 4"/>
          <p:cNvSpPr/>
          <p:nvPr/>
        </p:nvSpPr>
        <p:spPr>
          <a:xfrm>
            <a:off x="7808686" y="754742"/>
            <a:ext cx="3454400"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构造用于测试验证的证书集</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Precertificate</a:t>
            </a:r>
            <a:endParaRPr lang="en-US" altLang="zh-CN" dirty="0"/>
          </a:p>
        </p:txBody>
      </p:sp>
      <p:sp>
        <p:nvSpPr>
          <p:cNvPr id="3" name="内容占位符 2"/>
          <p:cNvSpPr>
            <a:spLocks noGrp="1"/>
          </p:cNvSpPr>
          <p:nvPr>
            <p:ph idx="1"/>
          </p:nvPr>
        </p:nvSpPr>
        <p:spPr/>
        <p:txBody>
          <a:bodyPr>
            <a:normAutofit fontScale="92500" lnSpcReduction="10000"/>
          </a:bodyPr>
          <a:lstStyle/>
          <a:p>
            <a:pPr lvl="0"/>
            <a:r>
              <a:rPr lang="en-US" altLang="zh-CN" b="1" dirty="0"/>
              <a:t>Precertificate</a:t>
            </a:r>
            <a:endParaRPr lang="en-US" altLang="zh-CN" b="1" dirty="0"/>
          </a:p>
          <a:p>
            <a:pPr lvl="1"/>
            <a:r>
              <a:rPr lang="en-US" altLang="zh-CN" dirty="0"/>
              <a:t>It binds the same data but is formatted in a way different from the final certificate.</a:t>
            </a:r>
            <a:endParaRPr lang="en-US" altLang="zh-CN" dirty="0"/>
          </a:p>
          <a:p>
            <a:pPr lvl="1"/>
            <a:r>
              <a:rPr lang="en-US" altLang="zh-CN" dirty="0"/>
              <a:t>A special flag in the precertificate.</a:t>
            </a:r>
            <a:endParaRPr lang="en-US" altLang="zh-CN" dirty="0"/>
          </a:p>
          <a:p>
            <a:pPr lvl="1"/>
            <a:r>
              <a:rPr lang="en-US" altLang="zh-CN" dirty="0"/>
              <a:t>It is signed by the CA.</a:t>
            </a:r>
            <a:endParaRPr lang="en-US" altLang="zh-CN" dirty="0"/>
          </a:p>
          <a:p>
            <a:pPr lvl="1"/>
            <a:endParaRPr lang="en-US" altLang="zh-CN" dirty="0"/>
          </a:p>
          <a:p>
            <a:pPr lvl="0"/>
            <a:r>
              <a:rPr lang="en-US" altLang="zh-CN" dirty="0"/>
              <a:t>A precertificate is submitted to log servers, to return SCTs.</a:t>
            </a:r>
            <a:endParaRPr lang="en-US" altLang="zh-CN" dirty="0"/>
          </a:p>
          <a:p>
            <a:pPr lvl="0"/>
            <a:r>
              <a:rPr lang="en-US" altLang="zh-CN" dirty="0">
                <a:sym typeface="+mn-ea"/>
              </a:rPr>
              <a:t>SCT is embeded as a certificate extension, in the final certificate.</a:t>
            </a:r>
            <a:endParaRPr lang="en-US" altLang="zh-CN" dirty="0">
              <a:sym typeface="+mn-ea"/>
            </a:endParaRPr>
          </a:p>
          <a:p>
            <a:pPr lvl="1"/>
            <a:endParaRPr lang="en-US" altLang="zh-CN" dirty="0"/>
          </a:p>
          <a:p>
            <a:pPr lvl="0"/>
            <a:r>
              <a:rPr lang="en-US" altLang="zh-CN" b="1" dirty="0"/>
              <a:t>In TLS/SSL handshakes, the SCTs are viewed equally.</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Experiments </a:t>
            </a:r>
            <a:r>
              <a:rPr lang="en-US" altLang="zh-CN" dirty="0">
                <a:sym typeface="+mn-ea"/>
              </a:rPr>
              <a:t>- 2</a:t>
            </a:r>
            <a:endParaRPr lang="zh-CN" altLang="en-US" dirty="0"/>
          </a:p>
        </p:txBody>
      </p:sp>
      <p:sp>
        <p:nvSpPr>
          <p:cNvPr id="3" name="内容占位符 2"/>
          <p:cNvSpPr>
            <a:spLocks noGrp="1"/>
          </p:cNvSpPr>
          <p:nvPr>
            <p:ph idx="1"/>
          </p:nvPr>
        </p:nvSpPr>
        <p:spPr/>
        <p:txBody>
          <a:bodyPr/>
          <a:lstStyle/>
          <a:p>
            <a:r>
              <a:rPr lang="en-US" altLang="zh-CN" dirty="0"/>
              <a:t>Alexa 1K websites</a:t>
            </a:r>
            <a:endParaRPr lang="en-US" altLang="zh-CN" dirty="0"/>
          </a:p>
          <a:p>
            <a:pPr lvl="1"/>
            <a:r>
              <a:rPr lang="en-US" altLang="zh-CN" dirty="0"/>
              <a:t>Each domain name </a:t>
            </a:r>
            <a:r>
              <a:rPr lang="en-US" altLang="zh-CN" dirty="0">
                <a:sym typeface="+mn-ea"/>
              </a:rPr>
              <a:t>one by one</a:t>
            </a:r>
            <a:r>
              <a:rPr lang="en-US" altLang="zh-CN" dirty="0"/>
              <a:t>, from each third-party monitor</a:t>
            </a:r>
            <a:endParaRPr lang="en-US" altLang="zh-CN" dirty="0"/>
          </a:p>
          <a:p>
            <a:pPr lvl="1"/>
            <a:r>
              <a:rPr lang="en-US" altLang="zh-CN" dirty="0"/>
              <a:t>Compare the results</a:t>
            </a:r>
            <a:endParaRPr lang="en-US" altLang="zh-CN" dirty="0"/>
          </a:p>
          <a:p>
            <a:pPr lvl="1"/>
            <a:endParaRPr lang="en-US" altLang="zh-CN" dirty="0"/>
          </a:p>
          <a:p>
            <a:pPr lvl="0"/>
            <a:r>
              <a:rPr lang="en-US" altLang="zh-CN" dirty="0"/>
              <a:t>Can they return the same results?</a:t>
            </a:r>
            <a:endParaRPr lang="en-US" altLang="zh-CN" dirty="0"/>
          </a:p>
          <a:p>
            <a:pPr lvl="0"/>
            <a:r>
              <a:rPr lang="en-US" altLang="zh-CN" dirty="0"/>
              <a:t>Can we find a perfect one?</a:t>
            </a:r>
            <a:endParaRPr lang="en-US" altLang="zh-CN" dirty="0"/>
          </a:p>
        </p:txBody>
      </p:sp>
      <p:graphicFrame>
        <p:nvGraphicFramePr>
          <p:cNvPr id="4" name="表格 3"/>
          <p:cNvGraphicFramePr>
            <a:graphicFrameLocks noGrp="1"/>
          </p:cNvGraphicFramePr>
          <p:nvPr/>
        </p:nvGraphicFramePr>
        <p:xfrm>
          <a:off x="923750" y="4232398"/>
          <a:ext cx="10333134" cy="2377440"/>
        </p:xfrm>
        <a:graphic>
          <a:graphicData uri="http://schemas.openxmlformats.org/drawingml/2006/table">
            <a:tbl>
              <a:tblPr firstRow="1" bandRow="1">
                <a:tableStyleId>{5C22544A-7EE6-4342-B048-85BDC9FD1C3A}</a:tableStyleId>
              </a:tblPr>
              <a:tblGrid>
                <a:gridCol w="2145665"/>
                <a:gridCol w="2025015"/>
                <a:gridCol w="6162454"/>
              </a:tblGrid>
              <a:tr h="340269">
                <a:tc>
                  <a:txBody>
                    <a:bodyPr/>
                    <a:lstStyle/>
                    <a:p>
                      <a:r>
                        <a:rPr lang="en-US" altLang="zh-CN" sz="2000" dirty="0"/>
                        <a:t>Monitor</a:t>
                      </a:r>
                      <a:endParaRPr lang="zh-CN" altLang="en-US" sz="2000" dirty="0"/>
                    </a:p>
                  </a:txBody>
                  <a:tcPr/>
                </a:tc>
                <a:tc>
                  <a:txBody>
                    <a:bodyPr/>
                    <a:lstStyle/>
                    <a:p>
                      <a:pPr algn="ctr"/>
                      <a:r>
                        <a:rPr lang="en-US" sz="2000" dirty="0"/>
                        <a:t># Logs monitored</a:t>
                      </a:r>
                      <a:endParaRPr lang="en-US" sz="2000" dirty="0"/>
                    </a:p>
                  </a:txBody>
                  <a:tcPr/>
                </a:tc>
                <a:tc>
                  <a:txBody>
                    <a:bodyPr/>
                    <a:lstStyle/>
                    <a:p>
                      <a:r>
                        <a:rPr lang="en-US" altLang="zh-CN" sz="2000" dirty="0"/>
                        <a:t>Website</a:t>
                      </a:r>
                      <a:endParaRPr lang="en-US" altLang="zh-CN" sz="2000" dirty="0"/>
                    </a:p>
                  </a:txBody>
                  <a:tcPr/>
                </a:tc>
              </a:tr>
              <a:tr h="340269">
                <a:tc>
                  <a:txBody>
                    <a:bodyPr/>
                    <a:lstStyle/>
                    <a:p>
                      <a:r>
                        <a:rPr lang="en-US" altLang="zh-CN" sz="2000" dirty="0"/>
                        <a:t>crt.sh</a:t>
                      </a:r>
                      <a:endParaRPr lang="zh-CN" altLang="en-US" sz="2000" dirty="0"/>
                    </a:p>
                  </a:txBody>
                  <a:tcPr/>
                </a:tc>
                <a:tc>
                  <a:txBody>
                    <a:bodyPr/>
                    <a:lstStyle/>
                    <a:p>
                      <a:pPr algn="ctr"/>
                      <a:r>
                        <a:rPr lang="en-US" altLang="zh-CN" sz="2000" dirty="0"/>
                        <a:t>46</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https://crt.sh/</a:t>
                      </a:r>
                      <a:endParaRPr lang="en-US" altLang="zh-CN" sz="2000" dirty="0"/>
                    </a:p>
                  </a:txBody>
                  <a:tcPr/>
                </a:tc>
              </a:tr>
              <a:tr h="340269">
                <a:tc>
                  <a:txBody>
                    <a:bodyPr/>
                    <a:lstStyle/>
                    <a:p>
                      <a:r>
                        <a:rPr lang="en-US" altLang="zh-CN" sz="2000" dirty="0"/>
                        <a:t>SSLMate</a:t>
                      </a:r>
                      <a:endParaRPr lang="zh-CN" altLang="en-US" sz="2000" dirty="0"/>
                    </a:p>
                  </a:txBody>
                  <a:tcPr/>
                </a:tc>
                <a:tc>
                  <a:txBody>
                    <a:bodyPr/>
                    <a:lstStyle/>
                    <a:p>
                      <a:pPr algn="ctr"/>
                      <a:r>
                        <a:rPr lang="en-US" altLang="zh-CN" sz="2000" dirty="0"/>
                        <a:t>77</a:t>
                      </a:r>
                      <a:endParaRPr lang="zh-CN" altLang="en-US" sz="2000" dirty="0"/>
                    </a:p>
                  </a:txBody>
                  <a:tcPr/>
                </a:tc>
                <a:tc>
                  <a:txBody>
                    <a:bodyPr/>
                    <a:lstStyle/>
                    <a:p>
                      <a:r>
                        <a:rPr lang="en-US" altLang="zh-CN" sz="2000" dirty="0"/>
                        <a:t>https://sslmate.com/certspotter/ </a:t>
                      </a:r>
                      <a:endParaRPr lang="zh-CN" altLang="en-US" sz="2000" dirty="0"/>
                    </a:p>
                  </a:txBody>
                  <a:tcPr/>
                </a:tc>
              </a:tr>
              <a:tr h="340269">
                <a:tc>
                  <a:txBody>
                    <a:bodyPr/>
                    <a:lstStyle/>
                    <a:p>
                      <a:r>
                        <a:rPr lang="en-US" altLang="zh-CN" sz="2000" dirty="0"/>
                        <a:t>Censys</a:t>
                      </a:r>
                      <a:endParaRPr lang="zh-CN" altLang="en-US" sz="2000" dirty="0"/>
                    </a:p>
                  </a:txBody>
                  <a:tcPr/>
                </a:tc>
                <a:tc>
                  <a:txBody>
                    <a:bodyPr/>
                    <a:lstStyle/>
                    <a:p>
                      <a:pPr algn="ctr"/>
                      <a:r>
                        <a:rPr lang="en-US" altLang="zh-CN" sz="2000" dirty="0"/>
                        <a:t>46</a:t>
                      </a:r>
                      <a:endParaRPr lang="zh-CN" altLang="en-US" sz="2000" dirty="0"/>
                    </a:p>
                  </a:txBody>
                  <a:tcPr/>
                </a:tc>
                <a:tc>
                  <a:txBody>
                    <a:bodyPr/>
                    <a:lstStyle/>
                    <a:p>
                      <a:r>
                        <a:rPr lang="en-US" altLang="zh-CN" sz="2000" dirty="0"/>
                        <a:t>https://censys.io/ </a:t>
                      </a:r>
                      <a:endParaRPr lang="zh-CN" altLang="en-US" sz="2000" dirty="0"/>
                    </a:p>
                  </a:txBody>
                  <a:tcPr/>
                </a:tc>
              </a:tr>
              <a:tr h="340269">
                <a:tc>
                  <a:txBody>
                    <a:bodyPr/>
                    <a:lstStyle/>
                    <a:p>
                      <a:r>
                        <a:rPr lang="en-US" altLang="zh-CN" sz="2000" dirty="0"/>
                        <a:t>Google Monitor</a:t>
                      </a:r>
                      <a:endParaRPr lang="zh-CN" altLang="en-US" sz="2000" dirty="0"/>
                    </a:p>
                  </a:txBody>
                  <a:tcPr/>
                </a:tc>
                <a:tc>
                  <a:txBody>
                    <a:bodyPr/>
                    <a:lstStyle/>
                    <a:p>
                      <a:pPr algn="ctr"/>
                      <a:r>
                        <a:rPr lang="en-US" altLang="zh-CN" sz="2000" dirty="0"/>
                        <a:t>-</a:t>
                      </a:r>
                      <a:endParaRPr lang="zh-CN" altLang="en-US" sz="2000" dirty="0"/>
                    </a:p>
                  </a:txBody>
                  <a:tcPr/>
                </a:tc>
                <a:tc>
                  <a:txBody>
                    <a:bodyPr/>
                    <a:lstStyle/>
                    <a:p>
                      <a:r>
                        <a:rPr lang="en-US" altLang="zh-CN" sz="2000" dirty="0"/>
                        <a:t>https://transparencyreport.google.com/https/certificates </a:t>
                      </a:r>
                      <a:endParaRPr lang="zh-CN" altLang="en-US" sz="2000" dirty="0"/>
                    </a:p>
                  </a:txBody>
                  <a:tcPr/>
                </a:tc>
              </a:tr>
              <a:tr h="340269">
                <a:tc>
                  <a:txBody>
                    <a:bodyPr/>
                    <a:lstStyle/>
                    <a:p>
                      <a:r>
                        <a:rPr lang="en-US" altLang="zh-CN" sz="2000" dirty="0"/>
                        <a:t>Facebook Monitor </a:t>
                      </a:r>
                      <a:endParaRPr lang="zh-CN" altLang="en-US" sz="2000" dirty="0"/>
                    </a:p>
                  </a:txBody>
                  <a:tcPr/>
                </a:tc>
                <a:tc>
                  <a:txBody>
                    <a:bodyPr/>
                    <a:lstStyle/>
                    <a:p>
                      <a:pPr algn="ctr"/>
                      <a:r>
                        <a:rPr lang="en-US" altLang="zh-CN" sz="2000" dirty="0"/>
                        <a:t>-</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https://developers.facebook.com/tools/ct/ </a:t>
                      </a:r>
                      <a:endParaRPr lang="zh-CN" altLang="zh-CN" sz="2000" dirty="0"/>
                    </a:p>
                  </a:txBody>
                  <a:tcPr/>
                </a:tc>
              </a:tr>
            </a:tbl>
          </a:graphicData>
        </a:graphic>
      </p:graphicFrame>
      <p:sp>
        <p:nvSpPr>
          <p:cNvPr id="5" name="矩形 4"/>
          <p:cNvSpPr/>
          <p:nvPr/>
        </p:nvSpPr>
        <p:spPr>
          <a:xfrm>
            <a:off x="7808685" y="827313"/>
            <a:ext cx="3831771"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获取真实</a:t>
            </a:r>
            <a:r>
              <a:rPr lang="en-US" altLang="zh-CN" dirty="0" smtClean="0"/>
              <a:t>SSL</a:t>
            </a:r>
            <a:r>
              <a:rPr lang="zh-CN" altLang="en-US" dirty="0" smtClean="0"/>
              <a:t>服务器证书进行分析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challenges - not so easy</a:t>
            </a:r>
            <a:endParaRPr lang="en-US" altLang="zh-CN" dirty="0"/>
          </a:p>
        </p:txBody>
      </p:sp>
      <p:sp>
        <p:nvSpPr>
          <p:cNvPr id="3" name="内容占位符 2"/>
          <p:cNvSpPr>
            <a:spLocks noGrp="1"/>
          </p:cNvSpPr>
          <p:nvPr>
            <p:ph idx="1"/>
          </p:nvPr>
        </p:nvSpPr>
        <p:spPr/>
        <p:txBody>
          <a:bodyPr/>
          <a:lstStyle/>
          <a:p>
            <a:r>
              <a:rPr lang="en-US" altLang="zh-CN" dirty="0"/>
              <a:t>Totally different interface</a:t>
            </a:r>
            <a:endParaRPr lang="en-US" altLang="zh-CN" dirty="0"/>
          </a:p>
          <a:p>
            <a:pPr lvl="1"/>
            <a:r>
              <a:rPr lang="en-US" altLang="zh-CN" dirty="0"/>
              <a:t>SQL Interface, HTTP GET/POST API, Python, Web pages, Facebook Graph API</a:t>
            </a:r>
            <a:endParaRPr lang="en-US" altLang="zh-CN" dirty="0"/>
          </a:p>
          <a:p>
            <a:pPr lvl="1"/>
            <a:endParaRPr lang="en-US" altLang="zh-CN" dirty="0"/>
          </a:p>
          <a:p>
            <a:pPr lvl="0"/>
            <a:r>
              <a:rPr lang="en-US" altLang="zh-CN" dirty="0"/>
              <a:t>Different search policy</a:t>
            </a:r>
            <a:endParaRPr lang="en-US" altLang="zh-CN" dirty="0"/>
          </a:p>
          <a:p>
            <a:pPr lvl="1"/>
            <a:r>
              <a:rPr lang="en-US" altLang="zh-CN" dirty="0"/>
              <a:t>The same input =&gt; different </a:t>
            </a:r>
            <a:r>
              <a:rPr lang="en-US" altLang="zh-CN" b="1" dirty="0"/>
              <a:t>expected</a:t>
            </a:r>
            <a:r>
              <a:rPr lang="en-US" altLang="zh-CN" dirty="0"/>
              <a:t> results</a:t>
            </a:r>
            <a:endParaRPr lang="en-US" altLang="zh-CN" dirty="0"/>
          </a:p>
          <a:p>
            <a:pPr lvl="1"/>
            <a:endParaRPr lang="en-US" altLang="zh-CN" dirty="0"/>
          </a:p>
          <a:p>
            <a:pPr lvl="0"/>
            <a:r>
              <a:rPr lang="en-US" altLang="zh-CN" dirty="0"/>
              <a:t>Duplicated (pre)certificate</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Different search policy</a:t>
            </a:r>
            <a:endParaRPr lang="zh-CN" altLang="en-US"/>
          </a:p>
        </p:txBody>
      </p:sp>
      <p:sp>
        <p:nvSpPr>
          <p:cNvPr id="3" name="内容占位符 2"/>
          <p:cNvSpPr>
            <a:spLocks noGrp="1"/>
          </p:cNvSpPr>
          <p:nvPr>
            <p:ph idx="1"/>
          </p:nvPr>
        </p:nvSpPr>
        <p:spPr/>
        <p:txBody>
          <a:bodyPr/>
          <a:lstStyle/>
          <a:p>
            <a:r>
              <a:rPr lang="en-US" altLang="zh-CN" dirty="0"/>
              <a:t>Certificates expected to return, input 'C.B.A' - our definition</a:t>
            </a:r>
            <a:endParaRPr lang="en-US" altLang="zh-CN" dirty="0"/>
          </a:p>
          <a:p>
            <a:pPr marL="914400" lvl="1" indent="-457200">
              <a:buFont typeface="+mj-lt"/>
              <a:buAutoNum type="alphaLcPeriod"/>
            </a:pPr>
            <a:r>
              <a:rPr lang="en-US" altLang="zh-CN" sz="2400" dirty="0"/>
              <a:t>the exact domain name required</a:t>
            </a:r>
            <a:endParaRPr lang="en-US" altLang="zh-CN" sz="2400" dirty="0"/>
          </a:p>
          <a:p>
            <a:pPr marL="914400" lvl="1" indent="-457200">
              <a:buFont typeface="+mj-lt"/>
              <a:buAutoNum type="alphaLcPeriod"/>
            </a:pPr>
            <a:r>
              <a:rPr lang="en-US" altLang="zh-CN" dirty="0"/>
              <a:t>subdomain name with wildcard or not (*.C.B.A, X.C.B.A, WWW.C.B.A)</a:t>
            </a:r>
            <a:endParaRPr lang="en-US" altLang="zh-CN" dirty="0"/>
          </a:p>
          <a:p>
            <a:pPr marL="914400" lvl="1" indent="-457200">
              <a:buFont typeface="+mj-lt"/>
              <a:buAutoNum type="alphaLcPeriod"/>
            </a:pPr>
            <a:r>
              <a:rPr lang="en-US" altLang="zh-CN" dirty="0"/>
              <a:t>the related wildcard domain name (*.B.A)</a:t>
            </a:r>
            <a:endParaRPr lang="en-US" altLang="zh-CN" dirty="0"/>
          </a:p>
          <a:p>
            <a:pPr lvl="2"/>
            <a:r>
              <a:rPr lang="en-US" altLang="zh-CN" dirty="0"/>
              <a:t>if the parent domain is not TLD</a:t>
            </a:r>
            <a:endParaRPr lang="en-US" altLang="zh-CN" dirty="0"/>
          </a:p>
        </p:txBody>
      </p:sp>
      <p:pic>
        <p:nvPicPr>
          <p:cNvPr id="4" name="图片 3"/>
          <p:cNvPicPr>
            <a:picLocks noChangeAspect="1"/>
          </p:cNvPicPr>
          <p:nvPr/>
        </p:nvPicPr>
        <p:blipFill>
          <a:blip r:embed="rId1"/>
          <a:stretch>
            <a:fillRect/>
          </a:stretch>
        </p:blipFill>
        <p:spPr>
          <a:xfrm>
            <a:off x="-5080" y="3599180"/>
            <a:ext cx="12197715" cy="3211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 pre/post-processing</a:t>
            </a:r>
            <a:endParaRPr lang="en-US" altLang="zh-CN" dirty="0"/>
          </a:p>
        </p:txBody>
      </p:sp>
      <p:sp>
        <p:nvSpPr>
          <p:cNvPr id="3" name="内容占位符 2"/>
          <p:cNvSpPr>
            <a:spLocks noGrp="1"/>
          </p:cNvSpPr>
          <p:nvPr>
            <p:ph idx="1"/>
          </p:nvPr>
        </p:nvSpPr>
        <p:spPr/>
        <p:txBody>
          <a:bodyPr/>
          <a:lstStyle/>
          <a:p>
            <a:r>
              <a:rPr lang="en-US" altLang="zh-CN" dirty="0"/>
              <a:t>Newly-expired certificates (1-2 days)</a:t>
            </a:r>
            <a:endParaRPr lang="en-US" altLang="zh-CN" dirty="0"/>
          </a:p>
          <a:p>
            <a:pPr lvl="1"/>
            <a:r>
              <a:rPr lang="en-US" altLang="zh-CN" dirty="0"/>
              <a:t>Maybe for time zone</a:t>
            </a:r>
            <a:endParaRPr lang="en-US" altLang="zh-CN" dirty="0"/>
          </a:p>
          <a:p>
            <a:r>
              <a:rPr lang="en-US" altLang="zh-CN" dirty="0"/>
              <a:t>Code-signing certificates, testing certificates</a:t>
            </a:r>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The results of Alexa Top-1K - </a:t>
            </a:r>
            <a:r>
              <a:rPr lang="en-US" altLang="zh-CN" b="1" dirty="0">
                <a:sym typeface="+mn-ea"/>
              </a:rPr>
              <a:t>Incomplete</a:t>
            </a:r>
            <a:endParaRPr lang="en-US" altLang="zh-CN" b="1" dirty="0">
              <a:sym typeface="+mn-ea"/>
            </a:endParaRPr>
          </a:p>
        </p:txBody>
      </p:sp>
      <p:sp>
        <p:nvSpPr>
          <p:cNvPr id="3" name="内容占位符 2"/>
          <p:cNvSpPr>
            <a:spLocks noGrp="1"/>
          </p:cNvSpPr>
          <p:nvPr>
            <p:ph idx="1"/>
          </p:nvPr>
        </p:nvSpPr>
        <p:spPr/>
        <p:txBody>
          <a:bodyPr/>
          <a:lstStyle/>
          <a:p>
            <a:r>
              <a:rPr lang="en-US" altLang="zh-CN" b="1" dirty="0"/>
              <a:t>The reference set</a:t>
            </a:r>
            <a:endParaRPr lang="en-US" altLang="zh-CN" b="1" dirty="0"/>
          </a:p>
          <a:p>
            <a:pPr lvl="1"/>
            <a:r>
              <a:rPr lang="en-US" altLang="zh-CN" dirty="0"/>
              <a:t>the union of all returned certificates</a:t>
            </a:r>
            <a:endParaRPr lang="en-US" altLang="zh-CN" dirty="0"/>
          </a:p>
        </p:txBody>
      </p:sp>
      <p:pic>
        <p:nvPicPr>
          <p:cNvPr id="4" name="图片 3"/>
          <p:cNvPicPr>
            <a:picLocks noChangeAspect="1"/>
          </p:cNvPicPr>
          <p:nvPr/>
        </p:nvPicPr>
        <p:blipFill>
          <a:blip r:embed="rId1"/>
          <a:stretch>
            <a:fillRect/>
          </a:stretch>
        </p:blipFill>
        <p:spPr>
          <a:xfrm>
            <a:off x="2789163" y="2768978"/>
            <a:ext cx="7098466" cy="4089022"/>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Reasons (1/2)</a:t>
            </a:r>
            <a:endParaRPr lang="en-US" altLang="zh-CN" dirty="0"/>
          </a:p>
        </p:txBody>
      </p:sp>
      <p:sp>
        <p:nvSpPr>
          <p:cNvPr id="3" name="内容占位符 2"/>
          <p:cNvSpPr>
            <a:spLocks noGrp="1"/>
          </p:cNvSpPr>
          <p:nvPr>
            <p:ph idx="1"/>
          </p:nvPr>
        </p:nvSpPr>
        <p:spPr/>
        <p:txBody>
          <a:bodyPr>
            <a:normAutofit fontScale="92500" lnSpcReduction="20000"/>
          </a:bodyPr>
          <a:lstStyle/>
          <a:p>
            <a:r>
              <a:rPr lang="en-US" dirty="0"/>
              <a:t>Delayed processing</a:t>
            </a:r>
            <a:endParaRPr lang="en-US" dirty="0"/>
          </a:p>
          <a:p>
            <a:pPr lvl="1"/>
            <a:r>
              <a:rPr lang="en-US" dirty="0"/>
              <a:t>Some backlogs in crt.sh</a:t>
            </a:r>
            <a:endParaRPr lang="en-US" dirty="0"/>
          </a:p>
          <a:p>
            <a:pPr lvl="1"/>
            <a:endParaRPr lang="en-US" dirty="0"/>
          </a:p>
          <a:p>
            <a:r>
              <a:rPr lang="en-US" dirty="0"/>
              <a:t>Too large to be returned</a:t>
            </a:r>
            <a:endParaRPr lang="en-US" dirty="0"/>
          </a:p>
          <a:p>
            <a:r>
              <a:rPr lang="en-US" dirty="0"/>
              <a:t>Some domain with too many certificates</a:t>
            </a:r>
            <a:endParaRPr lang="en-US" dirty="0"/>
          </a:p>
          <a:p>
            <a:pPr lvl="1"/>
            <a:r>
              <a:rPr lang="en-US" sz="2400" dirty="0"/>
              <a:t>amazonaws.com (43306), zendesk.com (34341), </a:t>
            </a:r>
            <a:r>
              <a:rPr lang="en-US" dirty="0"/>
              <a:t>cisco.com (39045), att.com (32496)</a:t>
            </a:r>
            <a:endParaRPr lang="en-US" dirty="0"/>
          </a:p>
          <a:p>
            <a:pPr lvl="1"/>
            <a:endParaRPr lang="en-US" dirty="0"/>
          </a:p>
          <a:p>
            <a:pPr lvl="0"/>
            <a:r>
              <a:rPr lang="en-US" dirty="0"/>
              <a:t>Limitations of the service interface</a:t>
            </a:r>
            <a:endParaRPr lang="en-US" dirty="0"/>
          </a:p>
          <a:p>
            <a:pPr lvl="1"/>
            <a:r>
              <a:rPr lang="en-US" dirty="0"/>
              <a:t>Censys: At most 25,000 records per search</a:t>
            </a:r>
            <a:endParaRPr lang="en-US" dirty="0"/>
          </a:p>
          <a:p>
            <a:pPr lvl="1"/>
            <a:r>
              <a:rPr lang="en-US" dirty="0"/>
              <a:t>Facebook Monitor: 5,000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Reasons (2/2)</a:t>
            </a:r>
            <a:endParaRPr lang="en-US" altLang="zh-CN" dirty="0"/>
          </a:p>
        </p:txBody>
      </p:sp>
      <p:sp>
        <p:nvSpPr>
          <p:cNvPr id="3" name="内容占位符 2"/>
          <p:cNvSpPr>
            <a:spLocks noGrp="1"/>
          </p:cNvSpPr>
          <p:nvPr>
            <p:ph idx="1"/>
          </p:nvPr>
        </p:nvSpPr>
        <p:spPr/>
        <p:txBody>
          <a:bodyPr>
            <a:normAutofit lnSpcReduction="10000"/>
          </a:bodyPr>
          <a:lstStyle/>
          <a:p>
            <a:r>
              <a:rPr lang="en-US" altLang="zh-CN" dirty="0"/>
              <a:t>Incident not recovered</a:t>
            </a:r>
            <a:endParaRPr lang="en-US" altLang="zh-CN" dirty="0"/>
          </a:p>
          <a:p>
            <a:pPr lvl="1"/>
            <a:r>
              <a:rPr lang="en-US" dirty="0"/>
              <a:t>Censys, data migration</a:t>
            </a:r>
            <a:endParaRPr lang="en-US" dirty="0"/>
          </a:p>
          <a:p>
            <a:pPr lvl="1"/>
            <a:endParaRPr lang="en-US" dirty="0"/>
          </a:p>
          <a:p>
            <a:r>
              <a:rPr lang="en-US" altLang="zh-CN" dirty="0"/>
              <a:t>Unsupported domain - different privacy policies</a:t>
            </a:r>
            <a:endParaRPr lang="en-US" altLang="zh-CN" dirty="0"/>
          </a:p>
          <a:p>
            <a:pPr lvl="1"/>
            <a:endParaRPr lang="en-US" altLang="zh-CN" dirty="0"/>
          </a:p>
          <a:p>
            <a:r>
              <a:rPr lang="en-US" altLang="zh-CN" b="1" dirty="0"/>
              <a:t>Bugs</a:t>
            </a:r>
            <a:endParaRPr lang="en-US" altLang="zh-CN" b="1" dirty="0"/>
          </a:p>
          <a:p>
            <a:pPr lvl="1"/>
            <a:r>
              <a:rPr lang="en-US" b="1" dirty="0"/>
              <a:t>Lots of precertificates are missing in Google Monitor</a:t>
            </a:r>
            <a:endParaRPr lang="en-US" b="1" dirty="0"/>
          </a:p>
          <a:p>
            <a:pPr lvl="1"/>
            <a:r>
              <a:rPr lang="en-US" b="1" dirty="0"/>
              <a:t>Other missing certificates in each monitor</a:t>
            </a:r>
            <a:endParaRPr lang="en-US" b="1" dirty="0"/>
          </a:p>
          <a:p>
            <a:pPr lvl="1"/>
            <a:r>
              <a:rPr lang="en-US" b="1" dirty="0"/>
              <a:t>Unknown issues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Experiments </a:t>
            </a:r>
            <a:r>
              <a:rPr lang="en-US" altLang="zh-CN" dirty="0">
                <a:sym typeface="+mn-ea"/>
              </a:rPr>
              <a:t>- 3</a:t>
            </a:r>
            <a:endParaRPr lang="zh-CN" altLang="en-US" dirty="0"/>
          </a:p>
        </p:txBody>
      </p:sp>
      <p:sp>
        <p:nvSpPr>
          <p:cNvPr id="3" name="内容占位符 2"/>
          <p:cNvSpPr>
            <a:spLocks noGrp="1"/>
          </p:cNvSpPr>
          <p:nvPr>
            <p:ph idx="1"/>
          </p:nvPr>
        </p:nvSpPr>
        <p:spPr/>
        <p:txBody>
          <a:bodyPr/>
          <a:lstStyle/>
          <a:p>
            <a:r>
              <a:rPr lang="en-US" altLang="zh-CN" b="1" dirty="0"/>
              <a:t>Less popular websites</a:t>
            </a:r>
            <a:endParaRPr lang="en-US" altLang="zh-CN" b="1" dirty="0"/>
          </a:p>
          <a:p>
            <a:r>
              <a:rPr lang="en-US" altLang="zh-CN" dirty="0" smtClean="0"/>
              <a:t>Randomly-selected </a:t>
            </a:r>
            <a:r>
              <a:rPr lang="en-US" altLang="zh-CN" dirty="0"/>
              <a:t>1K domain, each </a:t>
            </a:r>
            <a:r>
              <a:rPr lang="en-US" altLang="zh-CN" dirty="0" smtClean="0"/>
              <a:t>segment from Top 1 to 1M</a:t>
            </a:r>
            <a:endParaRPr lang="en-US" altLang="zh-CN" dirty="0"/>
          </a:p>
          <a:p>
            <a:pPr lvl="1"/>
            <a:r>
              <a:rPr lang="en-US" altLang="zh-CN" dirty="0"/>
              <a:t>5,000 more </a:t>
            </a:r>
            <a:r>
              <a:rPr lang="en-US" altLang="zh-CN" dirty="0" smtClean="0"/>
              <a:t>domains</a:t>
            </a:r>
            <a:endParaRPr lang="en-US" altLang="zh-CN" dirty="0" smtClean="0"/>
          </a:p>
          <a:p>
            <a:pPr lvl="1"/>
            <a:endParaRPr lang="en-US" altLang="zh-CN" dirty="0"/>
          </a:p>
        </p:txBody>
      </p:sp>
      <p:pic>
        <p:nvPicPr>
          <p:cNvPr id="4" name="图片 3"/>
          <p:cNvPicPr>
            <a:picLocks noChangeAspect="1"/>
          </p:cNvPicPr>
          <p:nvPr/>
        </p:nvPicPr>
        <p:blipFill>
          <a:blip r:embed="rId1"/>
          <a:stretch>
            <a:fillRect/>
          </a:stretch>
        </p:blipFill>
        <p:spPr>
          <a:xfrm>
            <a:off x="5515428" y="3215206"/>
            <a:ext cx="5927815" cy="335250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ea typeface="宋体" pitchFamily="2" charset="-122"/>
                <a:sym typeface="+mn-ea"/>
              </a:rPr>
              <a:t>方案提出</a:t>
            </a:r>
            <a:endParaRPr lang="zh-CN" altLang="en-US"/>
          </a:p>
        </p:txBody>
      </p:sp>
      <p:sp>
        <p:nvSpPr>
          <p:cNvPr id="3" name="内容占位符 2"/>
          <p:cNvSpPr>
            <a:spLocks noGrp="1"/>
          </p:cNvSpPr>
          <p:nvPr>
            <p:ph idx="1"/>
          </p:nvPr>
        </p:nvSpPr>
        <p:spPr>
          <a:xfrm>
            <a:off x="1096645" y="1846580"/>
            <a:ext cx="10058400" cy="4837430"/>
          </a:xfrm>
        </p:spPr>
        <p:txBody>
          <a:bodyPr>
            <a:normAutofit/>
          </a:bodyPr>
          <a:lstStyle/>
          <a:p>
            <a:pPr lvl="0">
              <a:lnSpc>
                <a:spcPct val="110000"/>
              </a:lnSpc>
            </a:pPr>
            <a:r>
              <a:rPr lang="zh-CN" altLang="en-US" sz="2400" dirty="0">
                <a:sym typeface="+mn-ea"/>
              </a:rPr>
              <a:t>虚假证书非常隐蔽，不易发现</a:t>
            </a:r>
            <a:endParaRPr lang="zh-CN" altLang="en-US" sz="2400" dirty="0">
              <a:sym typeface="+mn-ea"/>
            </a:endParaRPr>
          </a:p>
          <a:p>
            <a:pPr lvl="1">
              <a:lnSpc>
                <a:spcPct val="110000"/>
              </a:lnSpc>
            </a:pPr>
            <a:r>
              <a:rPr lang="zh-CN" altLang="en-US" sz="2000" dirty="0">
                <a:sym typeface="+mn-ea"/>
              </a:rPr>
              <a:t>某个</a:t>
            </a:r>
            <a:r>
              <a:rPr lang="en-US" altLang="zh-CN" sz="2000" dirty="0">
                <a:sym typeface="+mn-ea"/>
              </a:rPr>
              <a:t>CA</a:t>
            </a:r>
            <a:r>
              <a:rPr lang="zh-CN" altLang="en-US" sz="2000" dirty="0">
                <a:sym typeface="+mn-ea"/>
              </a:rPr>
              <a:t>到底签发了哪些证书？不透明</a:t>
            </a:r>
            <a:endParaRPr lang="zh-CN" altLang="en-US" sz="2000" dirty="0">
              <a:sym typeface="+mn-ea"/>
            </a:endParaRPr>
          </a:p>
          <a:p>
            <a:pPr lvl="2">
              <a:lnSpc>
                <a:spcPct val="110000"/>
              </a:lnSpc>
            </a:pPr>
            <a:r>
              <a:rPr lang="zh-CN" altLang="en-US" sz="1660" dirty="0">
                <a:sym typeface="+mn-ea"/>
              </a:rPr>
              <a:t>其他人不知道，</a:t>
            </a:r>
            <a:r>
              <a:rPr lang="zh-CN" altLang="en-US" sz="1665" dirty="0">
                <a:sym typeface="+mn-ea"/>
              </a:rPr>
              <a:t>甚至</a:t>
            </a:r>
            <a:r>
              <a:rPr lang="en-US" altLang="zh-CN" sz="1665" dirty="0">
                <a:sym typeface="+mn-ea"/>
              </a:rPr>
              <a:t>CA</a:t>
            </a:r>
            <a:r>
              <a:rPr lang="zh-CN" altLang="en-US" sz="1665" dirty="0">
                <a:sym typeface="+mn-ea"/>
              </a:rPr>
              <a:t>自身也不知道</a:t>
            </a:r>
            <a:endParaRPr lang="zh-CN" altLang="en-US" sz="1665" dirty="0">
              <a:sym typeface="+mn-ea"/>
            </a:endParaRPr>
          </a:p>
          <a:p>
            <a:pPr lvl="1">
              <a:lnSpc>
                <a:spcPct val="110000"/>
              </a:lnSpc>
            </a:pPr>
            <a:r>
              <a:rPr lang="zh-CN" altLang="en-US" sz="2000" dirty="0">
                <a:sym typeface="+mn-ea"/>
              </a:rPr>
              <a:t>证书的使用过程是不透明的</a:t>
            </a:r>
            <a:endParaRPr lang="zh-CN" altLang="en-US" sz="2000" dirty="0">
              <a:sym typeface="+mn-ea"/>
            </a:endParaRPr>
          </a:p>
          <a:p>
            <a:pPr lvl="2">
              <a:lnSpc>
                <a:spcPct val="110000"/>
              </a:lnSpc>
            </a:pPr>
            <a:r>
              <a:rPr lang="zh-CN" altLang="en-US" sz="1665" dirty="0">
                <a:sym typeface="+mn-ea"/>
              </a:rPr>
              <a:t>攻击者直接将虚假证书发送给受害者，真正的证书主体并不知情</a:t>
            </a:r>
            <a:endParaRPr lang="zh-CN" altLang="en-US" sz="1995" dirty="0">
              <a:sym typeface="+mn-ea"/>
            </a:endParaRPr>
          </a:p>
          <a:p>
            <a:pPr lvl="0"/>
            <a:r>
              <a:rPr lang="zh-CN" altLang="en-US" sz="2400" dirty="0">
                <a:sym typeface="+mn-ea"/>
              </a:rPr>
              <a:t>传统的</a:t>
            </a:r>
            <a:r>
              <a:rPr lang="en-US" altLang="zh-CN" sz="2400" dirty="0">
                <a:sym typeface="+mn-ea"/>
              </a:rPr>
              <a:t>PKI</a:t>
            </a:r>
            <a:r>
              <a:rPr lang="zh-CN" altLang="en-US" sz="2400" dirty="0">
                <a:sym typeface="+mn-ea"/>
              </a:rPr>
              <a:t>系统没有对虚假证书及时发现的机制</a:t>
            </a:r>
            <a:endParaRPr lang="zh-CN" altLang="en-US" sz="2400" dirty="0">
              <a:sym typeface="+mn-ea"/>
            </a:endParaRPr>
          </a:p>
          <a:p>
            <a:pPr lvl="1"/>
            <a:r>
              <a:rPr lang="zh-CN" altLang="en-US" sz="2000" dirty="0">
                <a:sym typeface="+mn-ea"/>
              </a:rPr>
              <a:t>通常在数周或数月之后才会被发现和撤销</a:t>
            </a:r>
            <a:endParaRPr lang="zh-CN" altLang="en-US" sz="2000" dirty="0">
              <a:sym typeface="+mn-ea"/>
            </a:endParaRPr>
          </a:p>
          <a:p>
            <a:pPr lvl="1"/>
            <a:r>
              <a:rPr lang="en-US" altLang="zh-CN" sz="2000" dirty="0" err="1">
                <a:sym typeface="+mn-ea"/>
              </a:rPr>
              <a:t>Diginotar</a:t>
            </a:r>
            <a:r>
              <a:rPr lang="zh-CN" altLang="en-US" sz="2000" dirty="0">
                <a:sym typeface="+mn-ea"/>
              </a:rPr>
              <a:t>（</a:t>
            </a:r>
            <a:r>
              <a:rPr lang="en-US" altLang="zh-CN" sz="2000" dirty="0">
                <a:sym typeface="+mn-ea"/>
              </a:rPr>
              <a:t>2011.07.19-&gt;2011.08.29</a:t>
            </a:r>
            <a:r>
              <a:rPr lang="zh-CN" altLang="en-US" sz="2000" dirty="0">
                <a:sym typeface="+mn-ea"/>
              </a:rPr>
              <a:t>）</a:t>
            </a:r>
            <a:r>
              <a:rPr lang="en-US" altLang="zh-CN" sz="2000" dirty="0">
                <a:sym typeface="+mn-ea"/>
              </a:rPr>
              <a:t>;TURKTRUST</a:t>
            </a:r>
            <a:r>
              <a:rPr lang="zh-CN" altLang="en-US" sz="2000" dirty="0">
                <a:sym typeface="+mn-ea"/>
              </a:rPr>
              <a:t>（</a:t>
            </a:r>
            <a:r>
              <a:rPr lang="en-US" altLang="zh-CN" sz="2000" dirty="0">
                <a:sym typeface="+mn-ea"/>
              </a:rPr>
              <a:t>2011.08-&gt;2012.12</a:t>
            </a:r>
            <a:r>
              <a:rPr lang="zh-CN" altLang="en-US" sz="2000" dirty="0">
                <a:sym typeface="+mn-ea"/>
              </a:rPr>
              <a:t>）</a:t>
            </a:r>
            <a:endParaRPr lang="en-US" altLang="zh-CN" sz="2000" dirty="0">
              <a:sym typeface="+mn-ea"/>
            </a:endParaRPr>
          </a:p>
          <a:p>
            <a:pPr lvl="0"/>
            <a:r>
              <a:rPr lang="zh-CN" altLang="en-US" sz="2400" dirty="0">
                <a:sym typeface="+mn-ea"/>
              </a:rPr>
              <a:t>一旦虚假证书被用户接受，攻击就会形成</a:t>
            </a:r>
            <a:endParaRPr lang="zh-CN" altLang="en-US" sz="2400" dirty="0">
              <a:sym typeface="+mn-ea"/>
            </a:endParaRPr>
          </a:p>
          <a:p>
            <a:pPr lvl="1"/>
            <a:r>
              <a:rPr lang="zh-CN" altLang="en-US" sz="2000" dirty="0">
                <a:sym typeface="+mn-ea"/>
              </a:rPr>
              <a:t>无法提前发现，就无法针对性的防御虚假证书造成的攻击</a:t>
            </a:r>
            <a:endParaRPr lang="zh-CN" altLang="en-US" sz="2000" dirty="0">
              <a:sym typeface="+mn-ea"/>
            </a:endParaRPr>
          </a:p>
          <a:p>
            <a:endParaRPr lang="zh-CN" altLang="en-US" dirty="0">
              <a:sym typeface="+mn-ea"/>
            </a:endParaRPr>
          </a:p>
          <a:p>
            <a:endParaRPr lang="zh-CN" altLang="en-US" sz="2395" dirty="0">
              <a:sym typeface="+mn-ea"/>
            </a:endParaRPr>
          </a:p>
          <a:p>
            <a:pPr lvl="0"/>
            <a:endParaRPr lang="zh-CN" altLang="en-US" sz="2800" dirty="0">
              <a:sym typeface="+mn-ea"/>
            </a:endParaRPr>
          </a:p>
          <a:p>
            <a:pPr lvl="1"/>
            <a:endParaRPr lang="zh-CN" altLang="en-US" sz="2800" dirty="0"/>
          </a:p>
          <a:p>
            <a:pPr lvl="0"/>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results</a:t>
            </a:r>
            <a:endParaRPr lang="en-US" altLang="zh-CN" dirty="0"/>
          </a:p>
        </p:txBody>
      </p:sp>
      <p:sp>
        <p:nvSpPr>
          <p:cNvPr id="3" name="内容占位符 2"/>
          <p:cNvSpPr>
            <a:spLocks noGrp="1"/>
          </p:cNvSpPr>
          <p:nvPr>
            <p:ph idx="1"/>
          </p:nvPr>
        </p:nvSpPr>
        <p:spPr/>
        <p:txBody>
          <a:bodyPr/>
          <a:lstStyle/>
          <a:p>
            <a:r>
              <a:rPr lang="en-US" altLang="zh-CN" b="1" dirty="0"/>
              <a:t>Still incomplete</a:t>
            </a:r>
            <a:endParaRPr lang="en-US" altLang="zh-CN" b="1" dirty="0"/>
          </a:p>
        </p:txBody>
      </p:sp>
      <p:pic>
        <p:nvPicPr>
          <p:cNvPr id="4" name="图片 3"/>
          <p:cNvPicPr>
            <a:picLocks noChangeAspect="1"/>
          </p:cNvPicPr>
          <p:nvPr/>
        </p:nvPicPr>
        <p:blipFill>
          <a:blip r:embed="rId1"/>
          <a:stretch>
            <a:fillRect/>
          </a:stretch>
        </p:blipFill>
        <p:spPr>
          <a:xfrm>
            <a:off x="0" y="1865630"/>
            <a:ext cx="12250420" cy="4978400"/>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Monitor statement</a:t>
            </a:r>
            <a:endParaRPr lang="en-US" altLang="zh-CN" dirty="0"/>
          </a:p>
        </p:txBody>
      </p:sp>
      <p:sp>
        <p:nvSpPr>
          <p:cNvPr id="3" name="内容占位符 2"/>
          <p:cNvSpPr>
            <a:spLocks noGrp="1"/>
          </p:cNvSpPr>
          <p:nvPr>
            <p:ph idx="1"/>
          </p:nvPr>
        </p:nvSpPr>
        <p:spPr>
          <a:xfrm>
            <a:off x="1096433" y="1846263"/>
            <a:ext cx="10058400" cy="4641623"/>
          </a:xfrm>
        </p:spPr>
        <p:txBody>
          <a:bodyPr>
            <a:normAutofit fontScale="75000" lnSpcReduction="20000"/>
          </a:bodyPr>
          <a:lstStyle/>
          <a:p>
            <a:r>
              <a:rPr lang="en-US" altLang="zh-CN" b="1" dirty="0"/>
              <a:t>Google Monitor</a:t>
            </a:r>
            <a:r>
              <a:rPr lang="en-US" altLang="zh-CN" dirty="0"/>
              <a:t>: Use the search bar below to look up </a:t>
            </a:r>
            <a:r>
              <a:rPr lang="en-US" altLang="zh-CN" b="1" i="1" u="sng" dirty="0"/>
              <a:t>all of a domain's certificates </a:t>
            </a:r>
            <a:r>
              <a:rPr lang="en-US" altLang="zh-CN" dirty="0"/>
              <a:t>that are present in active public certificate transparency logs. Site owners can search this site for domain names they control to ensure there have been no incorrect issuances of certificates referencing their domains.</a:t>
            </a:r>
            <a:endParaRPr lang="en-US" altLang="zh-CN" dirty="0"/>
          </a:p>
          <a:p>
            <a:endParaRPr lang="en-US" altLang="zh-CN" dirty="0"/>
          </a:p>
          <a:p>
            <a:pPr lvl="0"/>
            <a:r>
              <a:rPr lang="en-US" altLang="zh-CN" b="1" dirty="0"/>
              <a:t>SSLMate</a:t>
            </a:r>
            <a:r>
              <a:rPr lang="en-US" altLang="zh-CN" dirty="0"/>
              <a:t>: Reliable access to certificates: The Cert Spotter API reliably </a:t>
            </a:r>
            <a:r>
              <a:rPr lang="en-US" altLang="zh-CN" b="1" i="1" u="sng" dirty="0"/>
              <a:t>returns all known, unexpired certificates for a domain name</a:t>
            </a:r>
            <a:r>
              <a:rPr lang="en-US" altLang="zh-CN" dirty="0"/>
              <a:t>, including those that were added to Certificate Transparency before you started monitoring but are not yet expired.</a:t>
            </a:r>
            <a:endParaRPr lang="en-US" altLang="zh-CN" dirty="0"/>
          </a:p>
          <a:p>
            <a:pPr lvl="0"/>
            <a:endParaRPr lang="en-US" altLang="zh-CN" dirty="0"/>
          </a:p>
          <a:p>
            <a:pPr lvl="0"/>
            <a:r>
              <a:rPr lang="en-US" altLang="zh-CN" b="1" dirty="0"/>
              <a:t>Facebook Monitor</a:t>
            </a:r>
            <a:r>
              <a:rPr lang="en-US" altLang="zh-CN" dirty="0"/>
              <a:t>: </a:t>
            </a:r>
            <a:r>
              <a:rPr lang="en-US" altLang="zh-CN" b="1" i="1" u="sng" dirty="0"/>
              <a:t>Every time a new certificate appears in any public Certificate Transparency Log</a:t>
            </a:r>
            <a:r>
              <a:rPr lang="en-US" altLang="zh-CN" dirty="0"/>
              <a:t>, our tool analyzes the domains specified by the certificate for phishing attempts by taking into consideration the most common spoofing techniques - such as those described above.</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reliability of monitors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If the monitors cannot return all certificates in the public logs, the security guarantee of CT is jeopardized.</a:t>
            </a:r>
            <a:endParaRPr lang="en-US" altLang="zh-CN" dirty="0"/>
          </a:p>
          <a:p>
            <a:pPr lvl="1"/>
            <a:endParaRPr lang="en-US" altLang="zh-CN" dirty="0"/>
          </a:p>
          <a:p>
            <a:pPr lvl="1"/>
            <a:r>
              <a:rPr lang="en-US" altLang="zh-CN" b="1" dirty="0"/>
              <a:t>A fraudulent certificate recorded in the logs, but not returned by monitors, cannot be detected.</a:t>
            </a:r>
            <a:endParaRPr lang="en-US" altLang="zh-CN" b="1" dirty="0"/>
          </a:p>
          <a:p>
            <a:pPr lvl="1"/>
            <a:r>
              <a:rPr lang="en-US" altLang="zh-CN" b="1" dirty="0"/>
              <a:t>CT-compliant Browsers will accept the fraudulent certificate.</a:t>
            </a:r>
            <a:endParaRPr lang="en-US" altLang="zh-CN" b="1" dirty="0"/>
          </a:p>
          <a:p>
            <a:pPr lvl="1"/>
            <a:endParaRPr lang="en-US" altLang="zh-CN" dirty="0"/>
          </a:p>
          <a:p>
            <a:r>
              <a:rPr lang="en-US" altLang="zh-CN" dirty="0"/>
              <a:t>To the best of our knowledge, this is the first work to analyze CT monitors in the wild.</a:t>
            </a:r>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Related work</a:t>
            </a:r>
            <a:endParaRPr lang="zh-CN" altLang="en-US" dirty="0"/>
          </a:p>
        </p:txBody>
      </p:sp>
      <p:sp>
        <p:nvSpPr>
          <p:cNvPr id="3" name="内容占位符 2"/>
          <p:cNvSpPr>
            <a:spLocks noGrp="1"/>
          </p:cNvSpPr>
          <p:nvPr>
            <p:ph idx="1"/>
          </p:nvPr>
        </p:nvSpPr>
        <p:spPr/>
        <p:txBody>
          <a:bodyPr/>
          <a:lstStyle/>
          <a:p>
            <a:r>
              <a:rPr lang="en-US" altLang="zh-CN" dirty="0"/>
              <a:t>Understanding the TLS/HTTPS ecosystem from data in CT logs.</a:t>
            </a:r>
            <a:endParaRPr lang="en-US" altLang="zh-CN" dirty="0"/>
          </a:p>
          <a:p>
            <a:pPr lvl="1"/>
            <a:endParaRPr lang="en-US" altLang="zh-CN" dirty="0"/>
          </a:p>
          <a:p>
            <a:r>
              <a:rPr lang="en-US" altLang="zh-CN" dirty="0"/>
              <a:t>Measurement of CT deployment.</a:t>
            </a:r>
            <a:endParaRPr lang="en-US" altLang="zh-CN" dirty="0"/>
          </a:p>
          <a:p>
            <a:pPr lvl="1"/>
            <a:endParaRPr lang="en-US" altLang="zh-CN" dirty="0"/>
          </a:p>
          <a:p>
            <a:r>
              <a:rPr lang="en-US" altLang="zh-CN" dirty="0"/>
              <a:t>CT extensions and variations.</a:t>
            </a: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3. Communications security of </a:t>
            </a:r>
            <a:r>
              <a:rPr lang="en-US" dirty="0">
                <a:sym typeface="+mn-ea"/>
              </a:rPr>
              <a:t>Monitor</a:t>
            </a:r>
            <a:endParaRPr lang="en-US" dirty="0"/>
          </a:p>
        </p:txBody>
      </p:sp>
      <p:sp>
        <p:nvSpPr>
          <p:cNvPr id="3" name="内容占位符 2"/>
          <p:cNvSpPr>
            <a:spLocks noGrp="1"/>
          </p:cNvSpPr>
          <p:nvPr>
            <p:ph idx="1"/>
          </p:nvPr>
        </p:nvSpPr>
        <p:spPr/>
        <p:txBody>
          <a:bodyPr/>
          <a:lstStyle/>
          <a:p>
            <a:r>
              <a:rPr lang="en-US" altLang="zh-CN" dirty="0"/>
              <a:t>Security of each link</a:t>
            </a:r>
            <a:endParaRPr lang="en-US" altLang="zh-CN" dirty="0"/>
          </a:p>
        </p:txBody>
      </p:sp>
      <p:pic>
        <p:nvPicPr>
          <p:cNvPr id="5" name="图片 4"/>
          <p:cNvPicPr>
            <a:picLocks noChangeAspect="1"/>
          </p:cNvPicPr>
          <p:nvPr/>
        </p:nvPicPr>
        <p:blipFill>
          <a:blip r:embed="rId1"/>
          <a:stretch>
            <a:fillRect/>
          </a:stretch>
        </p:blipFill>
        <p:spPr>
          <a:xfrm>
            <a:off x="3352800" y="2614601"/>
            <a:ext cx="7928610" cy="3766514"/>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3. Communications security of </a:t>
            </a:r>
            <a:r>
              <a:rPr lang="en-US" dirty="0">
                <a:sym typeface="+mn-ea"/>
              </a:rPr>
              <a:t>Monitor</a:t>
            </a:r>
            <a:endParaRPr lang="en-US" dirty="0"/>
          </a:p>
        </p:txBody>
      </p:sp>
      <p:pic>
        <p:nvPicPr>
          <p:cNvPr id="5" name="图片 4"/>
          <p:cNvPicPr>
            <a:picLocks noChangeAspect="1"/>
          </p:cNvPicPr>
          <p:nvPr/>
        </p:nvPicPr>
        <p:blipFill>
          <a:blip r:embed="rId1"/>
          <a:stretch>
            <a:fillRect/>
          </a:stretch>
        </p:blipFill>
        <p:spPr>
          <a:xfrm>
            <a:off x="2372360" y="2148840"/>
            <a:ext cx="8909050" cy="4232275"/>
          </a:xfrm>
          <a:prstGeom prst="rect">
            <a:avLst/>
          </a:prstGeom>
        </p:spPr>
      </p:pic>
      <p:sp>
        <p:nvSpPr>
          <p:cNvPr id="6" name="矩形标注 5"/>
          <p:cNvSpPr/>
          <p:nvPr/>
        </p:nvSpPr>
        <p:spPr>
          <a:xfrm>
            <a:off x="845185" y="5325745"/>
            <a:ext cx="2153920" cy="661035"/>
          </a:xfrm>
          <a:prstGeom prst="wedgeRectCallout">
            <a:avLst>
              <a:gd name="adj1" fmla="val 102476"/>
              <a:gd name="adj2" fmla="val -39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Known CA certificates</a:t>
            </a:r>
            <a:endParaRPr lang="en-US" altLang="zh-CN" b="1" dirty="0"/>
          </a:p>
        </p:txBody>
      </p:sp>
      <p:sp>
        <p:nvSpPr>
          <p:cNvPr id="7" name="矩形标注 6"/>
          <p:cNvSpPr/>
          <p:nvPr/>
        </p:nvSpPr>
        <p:spPr>
          <a:xfrm>
            <a:off x="616585" y="2927985"/>
            <a:ext cx="2153920" cy="661035"/>
          </a:xfrm>
          <a:prstGeom prst="wedgeRectCallout">
            <a:avLst>
              <a:gd name="adj1" fmla="val 102476"/>
              <a:gd name="adj2" fmla="val -39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Preinstalled public keys of log servers</a:t>
            </a:r>
            <a:endParaRPr lang="en-US" altLang="zh-CN" b="1" dirty="0"/>
          </a:p>
        </p:txBody>
      </p:sp>
      <p:sp>
        <p:nvSpPr>
          <p:cNvPr id="9" name="矩形标注 8"/>
          <p:cNvSpPr/>
          <p:nvPr/>
        </p:nvSpPr>
        <p:spPr>
          <a:xfrm>
            <a:off x="6460490" y="1059180"/>
            <a:ext cx="2411095" cy="881380"/>
          </a:xfrm>
          <a:prstGeom prst="wedgeRectCallout">
            <a:avLst>
              <a:gd name="adj1" fmla="val 58375"/>
              <a:gd name="adj2" fmla="val 99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Preinstalled public keys of log servers</a:t>
            </a:r>
            <a:endParaRPr lang="en-US" altLang="zh-CN" b="1" dirty="0"/>
          </a:p>
          <a:p>
            <a:pPr algn="ctr"/>
            <a:r>
              <a:rPr lang="en-US" altLang="zh-CN" b="1" dirty="0"/>
              <a:t>Redundant auditors</a:t>
            </a:r>
            <a:endParaRPr lang="en-US" altLang="zh-CN" b="1" dirty="0"/>
          </a:p>
        </p:txBody>
      </p:sp>
      <p:sp>
        <p:nvSpPr>
          <p:cNvPr id="10" name="矩形标注 9"/>
          <p:cNvSpPr/>
          <p:nvPr/>
        </p:nvSpPr>
        <p:spPr>
          <a:xfrm>
            <a:off x="4048760" y="3373120"/>
            <a:ext cx="2153920" cy="661035"/>
          </a:xfrm>
          <a:prstGeom prst="wedgeRectCallout">
            <a:avLst>
              <a:gd name="adj1" fmla="val 102476"/>
              <a:gd name="adj2" fmla="val -39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Preinstalled public keys of log servers</a:t>
            </a:r>
            <a:endParaRPr lang="en-US" altLang="zh-CN" b="1" dirty="0"/>
          </a:p>
        </p:txBody>
      </p:sp>
      <p:sp>
        <p:nvSpPr>
          <p:cNvPr id="11" name="矩形标注 10"/>
          <p:cNvSpPr/>
          <p:nvPr/>
        </p:nvSpPr>
        <p:spPr>
          <a:xfrm>
            <a:off x="10009505" y="3205480"/>
            <a:ext cx="2068195" cy="587375"/>
          </a:xfrm>
          <a:prstGeom prst="wedgeRectCallout">
            <a:avLst>
              <a:gd name="adj1" fmla="val -27310"/>
              <a:gd name="adj2" fmla="val 162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Redundant auditors</a:t>
            </a:r>
            <a:endParaRPr lang="en-US" altLang="zh-CN" b="1" dirty="0"/>
          </a:p>
        </p:txBody>
      </p:sp>
      <p:sp>
        <p:nvSpPr>
          <p:cNvPr id="12" name="矩形标注 11"/>
          <p:cNvSpPr/>
          <p:nvPr/>
        </p:nvSpPr>
        <p:spPr>
          <a:xfrm>
            <a:off x="7651115" y="6223635"/>
            <a:ext cx="2068195" cy="587375"/>
          </a:xfrm>
          <a:prstGeom prst="wedgeRectCallout">
            <a:avLst>
              <a:gd name="adj1" fmla="val -64583"/>
              <a:gd name="adj2" fmla="val -912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To-be-protected HTTPS</a:t>
            </a:r>
            <a:endParaRPr lang="en-US" altLang="zh-CN" b="1" dirty="0"/>
          </a:p>
        </p:txBody>
      </p:sp>
      <p:sp>
        <p:nvSpPr>
          <p:cNvPr id="13" name="矩形标注 12"/>
          <p:cNvSpPr/>
          <p:nvPr/>
        </p:nvSpPr>
        <p:spPr>
          <a:xfrm>
            <a:off x="7651115" y="5028565"/>
            <a:ext cx="2068195" cy="587375"/>
          </a:xfrm>
          <a:prstGeom prst="wedgeRectCallout">
            <a:avLst>
              <a:gd name="adj1" fmla="val -64583"/>
              <a:gd name="adj2" fmla="val -912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HTTPS? ? ?</a:t>
            </a:r>
            <a:endParaRPr lang="en-US" altLang="zh-CN" b="1" dirty="0"/>
          </a:p>
        </p:txBody>
      </p:sp>
      <p:sp>
        <p:nvSpPr>
          <p:cNvPr id="3" name="内容占位符 2"/>
          <p:cNvSpPr>
            <a:spLocks noGrp="1"/>
          </p:cNvSpPr>
          <p:nvPr>
            <p:ph idx="1"/>
          </p:nvPr>
        </p:nvSpPr>
        <p:spPr>
          <a:xfrm>
            <a:off x="845185" y="1873199"/>
            <a:ext cx="10058400" cy="4022725"/>
          </a:xfrm>
        </p:spPr>
        <p:txBody>
          <a:bodyPr/>
          <a:lstStyle/>
          <a:p>
            <a:r>
              <a:rPr lang="en-US" altLang="zh-CN" dirty="0">
                <a:sym typeface="+mn-ea"/>
              </a:rPr>
              <a:t>Security of each link</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The link of monitor services</a:t>
            </a:r>
            <a:endParaRPr lang="en-US" dirty="0"/>
          </a:p>
        </p:txBody>
      </p:sp>
      <p:sp>
        <p:nvSpPr>
          <p:cNvPr id="3" name="内容占位符 2"/>
          <p:cNvSpPr>
            <a:spLocks noGrp="1"/>
          </p:cNvSpPr>
          <p:nvPr>
            <p:ph idx="1"/>
          </p:nvPr>
        </p:nvSpPr>
        <p:spPr/>
        <p:txBody>
          <a:bodyPr>
            <a:normAutofit lnSpcReduction="10000"/>
          </a:bodyPr>
          <a:lstStyle/>
          <a:p>
            <a:r>
              <a:rPr lang="en-US" b="1" dirty="0">
                <a:sym typeface="+mn-ea"/>
              </a:rPr>
              <a:t>The link of monitor services, shall more secure than the to-be-protected HTTPS</a:t>
            </a:r>
            <a:endParaRPr lang="en-US" b="1" dirty="0">
              <a:sym typeface="+mn-ea"/>
            </a:endParaRPr>
          </a:p>
          <a:p>
            <a:pPr lvl="1"/>
            <a:r>
              <a:rPr lang="en-US" altLang="zh-CN" b="1" dirty="0">
                <a:sym typeface="+mn-ea"/>
              </a:rPr>
              <a:t>Not </a:t>
            </a:r>
            <a:r>
              <a:rPr lang="en-US" altLang="zh-CN" b="1">
                <a:sym typeface="+mn-ea"/>
              </a:rPr>
              <a:t>less secure, at least</a:t>
            </a:r>
            <a:endParaRPr lang="en-US" altLang="zh-CN" dirty="0"/>
          </a:p>
          <a:p>
            <a:pPr lvl="1"/>
            <a:endParaRPr lang="zh-CN" altLang="en-US" dirty="0"/>
          </a:p>
          <a:p>
            <a:r>
              <a:rPr lang="en-US" altLang="zh-CN" dirty="0"/>
              <a:t>Potential attacks</a:t>
            </a:r>
            <a:endParaRPr lang="en-US" altLang="zh-CN" dirty="0"/>
          </a:p>
          <a:p>
            <a:pPr lvl="1"/>
            <a:r>
              <a:rPr lang="en-US" dirty="0"/>
              <a:t>Break the HTTPS/TLS of monitor services</a:t>
            </a:r>
            <a:endParaRPr lang="en-US" altLang="zh-CN" dirty="0"/>
          </a:p>
          <a:p>
            <a:pPr lvl="2"/>
            <a:r>
              <a:rPr lang="en-US" altLang="zh-CN" dirty="0"/>
              <a:t>the very limited number of third-party monitors</a:t>
            </a:r>
            <a:endParaRPr lang="en-US" altLang="zh-CN" dirty="0"/>
          </a:p>
          <a:p>
            <a:pPr lvl="2"/>
            <a:r>
              <a:rPr lang="en-US" altLang="zh-CN" b="1" dirty="0"/>
              <a:t>less than 10, in the wild</a:t>
            </a:r>
            <a:endParaRPr lang="zh-CN" altLang="en-US" b="1" dirty="0"/>
          </a:p>
          <a:p>
            <a:pPr lvl="1"/>
            <a:r>
              <a:rPr lang="en-US" dirty="0"/>
              <a:t>The overall security of CT is broken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HTTPS/TLS of third-party monitors</a:t>
            </a:r>
            <a:endParaRPr lang="en-US" dirty="0"/>
          </a:p>
        </p:txBody>
      </p:sp>
      <p:sp>
        <p:nvSpPr>
          <p:cNvPr id="3" name="内容占位符 2"/>
          <p:cNvSpPr>
            <a:spLocks noGrp="1"/>
          </p:cNvSpPr>
          <p:nvPr>
            <p:ph idx="1"/>
          </p:nvPr>
        </p:nvSpPr>
        <p:spPr/>
        <p:txBody>
          <a:bodyPr/>
          <a:lstStyle/>
          <a:p>
            <a:r>
              <a:rPr lang="en-US" b="1" dirty="0"/>
              <a:t>Not significantly more secure than ordinary websites</a:t>
            </a:r>
            <a:endParaRPr lang="en-US" b="1" dirty="0"/>
          </a:p>
        </p:txBody>
      </p:sp>
      <p:pic>
        <p:nvPicPr>
          <p:cNvPr id="4" name="图片 3"/>
          <p:cNvPicPr>
            <a:picLocks noChangeAspect="1"/>
          </p:cNvPicPr>
          <p:nvPr/>
        </p:nvPicPr>
        <p:blipFill>
          <a:blip r:embed="rId1"/>
          <a:stretch>
            <a:fillRect/>
          </a:stretch>
        </p:blipFill>
        <p:spPr>
          <a:xfrm>
            <a:off x="67206" y="2489673"/>
            <a:ext cx="12055559" cy="42923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HSTS</a:t>
            </a:r>
            <a:endParaRPr lang="zh-CN" altLang="en-US" dirty="0"/>
          </a:p>
        </p:txBody>
      </p:sp>
      <p:sp>
        <p:nvSpPr>
          <p:cNvPr id="3" name="内容占位符 2"/>
          <p:cNvSpPr>
            <a:spLocks noGrp="1"/>
          </p:cNvSpPr>
          <p:nvPr>
            <p:ph idx="1"/>
          </p:nvPr>
        </p:nvSpPr>
        <p:spPr/>
        <p:txBody>
          <a:bodyPr>
            <a:normAutofit lnSpcReduction="10000"/>
          </a:bodyPr>
          <a:lstStyle/>
          <a:p>
            <a:pPr lvl="0"/>
            <a:r>
              <a:rPr lang="en-US" altLang="zh-CN" dirty="0"/>
              <a:t>IETF RFC 6797 - HTTP strict transport security (HSTS), 2012.</a:t>
            </a:r>
            <a:endParaRPr lang="en-US" altLang="zh-CN" dirty="0"/>
          </a:p>
          <a:p>
            <a:pPr lvl="1"/>
            <a:r>
              <a:rPr lang="en-US" altLang="zh-CN" dirty="0"/>
              <a:t>TOFU, Trust on first use</a:t>
            </a:r>
            <a:endParaRPr lang="en-US" altLang="zh-CN" dirty="0"/>
          </a:p>
          <a:p>
            <a:pPr lvl="1"/>
            <a:r>
              <a:rPr lang="en-US" altLang="zh-CN" dirty="0"/>
              <a:t>preload list, </a:t>
            </a:r>
            <a:r>
              <a:rPr lang="en-US" altLang="zh-CN" dirty="0">
                <a:hlinkClick r:id="rId1"/>
              </a:rPr>
              <a:t>https://hstspreload.org/</a:t>
            </a:r>
            <a:endParaRPr lang="en-US" altLang="zh-CN" dirty="0"/>
          </a:p>
          <a:p>
            <a:pPr lvl="1"/>
            <a:endParaRPr lang="en-US" altLang="zh-CN" dirty="0"/>
          </a:p>
          <a:p>
            <a:r>
              <a:rPr lang="en-US" altLang="zh-CN" dirty="0"/>
              <a:t>Unsupported</a:t>
            </a:r>
            <a:endParaRPr lang="en-US" altLang="zh-CN" dirty="0"/>
          </a:p>
          <a:p>
            <a:pPr lvl="1"/>
            <a:r>
              <a:rPr lang="en-US" altLang="zh-CN" dirty="0"/>
              <a:t>Entrust CT Search Tool</a:t>
            </a:r>
            <a:endParaRPr lang="en-US" altLang="zh-CN" dirty="0"/>
          </a:p>
          <a:p>
            <a:pPr lvl="1"/>
            <a:r>
              <a:rPr lang="en-US" altLang="zh-CN" dirty="0"/>
              <a:t>CT-Observatory</a:t>
            </a:r>
            <a:endParaRPr lang="en-US" altLang="zh-CN" dirty="0"/>
          </a:p>
          <a:p>
            <a:r>
              <a:rPr lang="en-US" altLang="zh-CN" dirty="0"/>
              <a:t>Supported, but TOFU (not preload list)</a:t>
            </a:r>
            <a:endParaRPr lang="en-US" altLang="zh-CN" dirty="0"/>
          </a:p>
          <a:p>
            <a:pPr lvl="1"/>
            <a:r>
              <a:rPr lang="en-US" altLang="zh-CN" dirty="0"/>
              <a:t>Google Monitor</a:t>
            </a:r>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TLS</a:t>
            </a:r>
            <a:r>
              <a:rPr lang="zh-CN" altLang="en-US" dirty="0"/>
              <a:t> </a:t>
            </a:r>
            <a:r>
              <a:rPr lang="en-US" altLang="zh-CN" dirty="0"/>
              <a:t>version and algorithm</a:t>
            </a:r>
            <a:endParaRPr lang="en-US" altLang="zh-CN" dirty="0"/>
          </a:p>
        </p:txBody>
      </p:sp>
      <p:sp>
        <p:nvSpPr>
          <p:cNvPr id="3" name="内容占位符 2"/>
          <p:cNvSpPr>
            <a:spLocks noGrp="1"/>
          </p:cNvSpPr>
          <p:nvPr>
            <p:ph idx="1"/>
          </p:nvPr>
        </p:nvSpPr>
        <p:spPr/>
        <p:txBody>
          <a:bodyPr/>
          <a:lstStyle/>
          <a:p>
            <a:r>
              <a:rPr lang="en-US" dirty="0"/>
              <a:t>Unsecure version and algorithm</a:t>
            </a:r>
            <a:endParaRPr lang="en-US" dirty="0"/>
          </a:p>
        </p:txBody>
      </p:sp>
      <p:pic>
        <p:nvPicPr>
          <p:cNvPr id="4" name="图片 3"/>
          <p:cNvPicPr>
            <a:picLocks noChangeAspect="1"/>
          </p:cNvPicPr>
          <p:nvPr/>
        </p:nvPicPr>
        <p:blipFill>
          <a:blip r:embed="rId1"/>
          <a:stretch>
            <a:fillRect/>
          </a:stretch>
        </p:blipFill>
        <p:spPr>
          <a:xfrm>
            <a:off x="61491" y="2473377"/>
            <a:ext cx="12055559" cy="429235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18667</Words>
  <Application>WPS 演示</Application>
  <PresentationFormat>自定义</PresentationFormat>
  <Paragraphs>1269</Paragraphs>
  <Slides>105</Slides>
  <Notes>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105</vt:i4>
      </vt:variant>
    </vt:vector>
  </HeadingPairs>
  <TitlesOfParts>
    <vt:vector size="124" baseType="lpstr">
      <vt:lpstr>Arial</vt:lpstr>
      <vt:lpstr>宋体</vt:lpstr>
      <vt:lpstr>Wingdings</vt:lpstr>
      <vt:lpstr>Calibri</vt:lpstr>
      <vt:lpstr>Helvetica Neue</vt:lpstr>
      <vt:lpstr>Tahoma</vt:lpstr>
      <vt:lpstr>汉仪书宋二KW</vt:lpstr>
      <vt:lpstr>Calibri Light</vt:lpstr>
      <vt:lpstr>微软雅黑</vt:lpstr>
      <vt:lpstr>汉仪旗黑</vt:lpstr>
      <vt:lpstr>宋体</vt:lpstr>
      <vt:lpstr>Arial Unicode MS</vt:lpstr>
      <vt:lpstr>Times New Roman</vt:lpstr>
      <vt:lpstr>黑体</vt:lpstr>
      <vt:lpstr>汉仪中黑KW</vt:lpstr>
      <vt:lpstr>回顾</vt:lpstr>
      <vt:lpstr>Package</vt:lpstr>
      <vt:lpstr>Package</vt:lpstr>
      <vt:lpstr>PBrush</vt:lpstr>
      <vt:lpstr>网络认证技术专题</vt:lpstr>
      <vt:lpstr>提纲</vt:lpstr>
      <vt:lpstr>方案的提出</vt:lpstr>
      <vt:lpstr>方案的提出</vt:lpstr>
      <vt:lpstr>各种虚假证书的事实</vt:lpstr>
      <vt:lpstr>各种虚假证书的事实</vt:lpstr>
      <vt:lpstr>各种虚假证书的事实</vt:lpstr>
      <vt:lpstr>方案提出</vt:lpstr>
      <vt:lpstr>方案提出</vt:lpstr>
      <vt:lpstr>方案提出</vt:lpstr>
      <vt:lpstr>方案提出</vt:lpstr>
      <vt:lpstr>提纲</vt:lpstr>
      <vt:lpstr>系统原理概述</vt:lpstr>
      <vt:lpstr>系统原理概述——公开日志服务器</vt:lpstr>
      <vt:lpstr>系统原理概述——公开日志服务器</vt:lpstr>
      <vt:lpstr>系统原理概述</vt:lpstr>
      <vt:lpstr>系统原理概述——监视员</vt:lpstr>
      <vt:lpstr>系统原理概述</vt:lpstr>
      <vt:lpstr>系统原理概述——No single trusted point</vt:lpstr>
      <vt:lpstr>提纲</vt:lpstr>
      <vt:lpstr>增强的证书验证</vt:lpstr>
      <vt:lpstr>增强的证书验证</vt:lpstr>
      <vt:lpstr>增强的证书验证</vt:lpstr>
      <vt:lpstr>增强的证书验证</vt:lpstr>
      <vt:lpstr>增强的证书验证——证书扩展方式</vt:lpstr>
      <vt:lpstr>增强的证书验证—证书扩展方式</vt:lpstr>
      <vt:lpstr>增强的证书验证——证书扩展方式</vt:lpstr>
      <vt:lpstr>增强的证书验证——证书扩展方式</vt:lpstr>
      <vt:lpstr>证书扩展方式</vt:lpstr>
      <vt:lpstr>增强的证书验证</vt:lpstr>
      <vt:lpstr>增强的证书验证——TLS扩展</vt:lpstr>
      <vt:lpstr>增强的证书验证——TLS扩展</vt:lpstr>
      <vt:lpstr>增强的证书验证</vt:lpstr>
      <vt:lpstr>增强的证书验证—OCSP Stapling方式</vt:lpstr>
      <vt:lpstr>OCSP Stapling</vt:lpstr>
      <vt:lpstr>OCSP Stapling- Request</vt:lpstr>
      <vt:lpstr>OCSP Stapling</vt:lpstr>
      <vt:lpstr>OCSP Stapling - Response</vt:lpstr>
      <vt:lpstr>OCSP Stapling with SCT</vt:lpstr>
      <vt:lpstr>SCT获取方式比较</vt:lpstr>
      <vt:lpstr>提纲</vt:lpstr>
      <vt:lpstr>公开日志的结构</vt:lpstr>
      <vt:lpstr>公开日志的结构</vt:lpstr>
      <vt:lpstr>公开日志的结构</vt:lpstr>
      <vt:lpstr>公开日志的结构</vt:lpstr>
      <vt:lpstr>公开日志的结构</vt:lpstr>
      <vt:lpstr>公开日志的结构</vt:lpstr>
      <vt:lpstr>公开日志的审计</vt:lpstr>
      <vt:lpstr>公开日志的审计</vt:lpstr>
      <vt:lpstr>公开日志的审计</vt:lpstr>
      <vt:lpstr>公开日志的审计</vt:lpstr>
      <vt:lpstr>公开日志的审计</vt:lpstr>
      <vt:lpstr>提纲</vt:lpstr>
      <vt:lpstr>安全和性能分析</vt:lpstr>
      <vt:lpstr>安全和性能分析</vt:lpstr>
      <vt:lpstr>安全和性能分析</vt:lpstr>
      <vt:lpstr>安全和性能分析</vt:lpstr>
      <vt:lpstr>安全和性能分析</vt:lpstr>
      <vt:lpstr>提纲</vt:lpstr>
      <vt:lpstr>证书透明化的部署</vt:lpstr>
      <vt:lpstr>证书透明化的部署</vt:lpstr>
      <vt:lpstr>证书透明化的部署</vt:lpstr>
      <vt:lpstr>证书透明化的部署</vt:lpstr>
      <vt:lpstr>证书透明化的部署</vt:lpstr>
      <vt:lpstr>证书透明化的部署</vt:lpstr>
      <vt:lpstr>扩展内容： CT体系中的Monitor安全研究</vt:lpstr>
      <vt:lpstr>Certificate Transparency (CT)</vt:lpstr>
      <vt:lpstr>CT Adoption - Progress</vt:lpstr>
      <vt:lpstr>Chrome</vt:lpstr>
      <vt:lpstr>CT-enabled software</vt:lpstr>
      <vt:lpstr>Does CT solve problems? Any new problems?</vt:lpstr>
      <vt:lpstr>CT - Basic Idea</vt:lpstr>
      <vt:lpstr>1. Who will be the monitors?</vt:lpstr>
      <vt:lpstr>The increasing large amount of certificates</vt:lpstr>
      <vt:lpstr>Certificates in Log Servers</vt:lpstr>
      <vt:lpstr>Certificates in log servers</vt:lpstr>
      <vt:lpstr>Third-party monitor</vt:lpstr>
      <vt:lpstr>Censys</vt:lpstr>
      <vt:lpstr>2. The relability of monitors</vt:lpstr>
      <vt:lpstr>Experiments - 1</vt:lpstr>
      <vt:lpstr>Precertificate</vt:lpstr>
      <vt:lpstr>Experiments - 2</vt:lpstr>
      <vt:lpstr>The challenges - not so easy</vt:lpstr>
      <vt:lpstr>Different search policy</vt:lpstr>
      <vt:lpstr>Other pre/post-processing</vt:lpstr>
      <vt:lpstr>The results of Alexa Top-1K - Incomplete</vt:lpstr>
      <vt:lpstr>Reasons (1/2)</vt:lpstr>
      <vt:lpstr>Reasons (2/2)</vt:lpstr>
      <vt:lpstr>Experiments - 3</vt:lpstr>
      <vt:lpstr>The results</vt:lpstr>
      <vt:lpstr>Monitor statement</vt:lpstr>
      <vt:lpstr>The reliability of monitors</vt:lpstr>
      <vt:lpstr>Related work</vt:lpstr>
      <vt:lpstr>3. Communications security of Monitor</vt:lpstr>
      <vt:lpstr>3. Communications security of Monitor</vt:lpstr>
      <vt:lpstr>The link of monitor services</vt:lpstr>
      <vt:lpstr>HTTPS/TLS of third-party monitors</vt:lpstr>
      <vt:lpstr>HSTS</vt:lpstr>
      <vt:lpstr>TLS version and algorithm</vt:lpstr>
      <vt:lpstr>Certificate and Revocation</vt:lpstr>
      <vt:lpstr>CAA and HPKP</vt:lpstr>
      <vt:lpstr>SCT and Expect-CT</vt:lpstr>
      <vt:lpstr>P.S. About Entrust CT Search Tool</vt:lpstr>
      <vt:lpstr>Conclusions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wangze</dc:creator>
  <cp:lastModifiedBy>李浩宇</cp:lastModifiedBy>
  <cp:revision>295</cp:revision>
  <dcterms:created xsi:type="dcterms:W3CDTF">2024-01-13T09:47:41Z</dcterms:created>
  <dcterms:modified xsi:type="dcterms:W3CDTF">2024-01-13T09:47:41Z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391209EB34129495C4E99B657A56F4C9_42</vt:lpwstr>
  </property>
</Properties>
</file>