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6"/>
  </p:handoutMasterIdLst>
  <p:sldIdLst>
    <p:sldId id="802" r:id="rId3"/>
    <p:sldId id="578" r:id="rId5"/>
    <p:sldId id="581" r:id="rId6"/>
    <p:sldId id="679" r:id="rId7"/>
    <p:sldId id="791" r:id="rId8"/>
    <p:sldId id="792" r:id="rId9"/>
    <p:sldId id="795" r:id="rId10"/>
    <p:sldId id="796" r:id="rId11"/>
    <p:sldId id="798" r:id="rId12"/>
    <p:sldId id="799" r:id="rId13"/>
    <p:sldId id="800" r:id="rId14"/>
    <p:sldId id="584" r:id="rId15"/>
    <p:sldId id="585" r:id="rId16"/>
    <p:sldId id="586" r:id="rId17"/>
    <p:sldId id="699" r:id="rId18"/>
    <p:sldId id="700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698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80" r:id="rId39"/>
    <p:sldId id="612" r:id="rId40"/>
    <p:sldId id="613" r:id="rId41"/>
    <p:sldId id="681" r:id="rId42"/>
    <p:sldId id="682" r:id="rId43"/>
    <p:sldId id="683" r:id="rId44"/>
    <p:sldId id="618" r:id="rId45"/>
    <p:sldId id="619" r:id="rId46"/>
    <p:sldId id="620" r:id="rId47"/>
    <p:sldId id="684" r:id="rId48"/>
    <p:sldId id="622" r:id="rId49"/>
    <p:sldId id="623" r:id="rId50"/>
    <p:sldId id="624" r:id="rId51"/>
    <p:sldId id="625" r:id="rId52"/>
    <p:sldId id="626" r:id="rId53"/>
    <p:sldId id="627" r:id="rId54"/>
    <p:sldId id="685" r:id="rId55"/>
    <p:sldId id="629" r:id="rId56"/>
    <p:sldId id="630" r:id="rId57"/>
    <p:sldId id="686" r:id="rId58"/>
    <p:sldId id="632" r:id="rId59"/>
    <p:sldId id="633" r:id="rId60"/>
    <p:sldId id="634" r:id="rId61"/>
    <p:sldId id="635" r:id="rId62"/>
    <p:sldId id="636" r:id="rId63"/>
    <p:sldId id="637" r:id="rId64"/>
    <p:sldId id="638" r:id="rId65"/>
    <p:sldId id="639" r:id="rId66"/>
    <p:sldId id="640" r:id="rId67"/>
    <p:sldId id="641" r:id="rId68"/>
    <p:sldId id="642" r:id="rId69"/>
    <p:sldId id="643" r:id="rId70"/>
    <p:sldId id="644" r:id="rId71"/>
    <p:sldId id="645" r:id="rId72"/>
    <p:sldId id="646" r:id="rId73"/>
    <p:sldId id="647" r:id="rId74"/>
    <p:sldId id="687" r:id="rId75"/>
    <p:sldId id="688" r:id="rId76"/>
    <p:sldId id="650" r:id="rId77"/>
    <p:sldId id="651" r:id="rId78"/>
    <p:sldId id="652" r:id="rId79"/>
    <p:sldId id="653" r:id="rId80"/>
    <p:sldId id="654" r:id="rId81"/>
    <p:sldId id="655" r:id="rId82"/>
    <p:sldId id="689" r:id="rId83"/>
    <p:sldId id="657" r:id="rId84"/>
    <p:sldId id="658" r:id="rId85"/>
    <p:sldId id="659" r:id="rId86"/>
    <p:sldId id="690" r:id="rId87"/>
    <p:sldId id="691" r:id="rId88"/>
    <p:sldId id="662" r:id="rId89"/>
    <p:sldId id="663" r:id="rId90"/>
    <p:sldId id="664" r:id="rId91"/>
    <p:sldId id="692" r:id="rId92"/>
    <p:sldId id="666" r:id="rId93"/>
    <p:sldId id="667" r:id="rId94"/>
    <p:sldId id="668" r:id="rId95"/>
    <p:sldId id="669" r:id="rId96"/>
    <p:sldId id="670" r:id="rId97"/>
    <p:sldId id="671" r:id="rId98"/>
    <p:sldId id="672" r:id="rId99"/>
    <p:sldId id="673" r:id="rId100"/>
    <p:sldId id="693" r:id="rId101"/>
    <p:sldId id="694" r:id="rId102"/>
    <p:sldId id="695" r:id="rId103"/>
    <p:sldId id="696" r:id="rId104"/>
    <p:sldId id="678" r:id="rId105"/>
  </p:sldIdLst>
  <p:sldSz cx="9144000" cy="6858000" type="screen4x3"/>
  <p:notesSz cx="6858000" cy="9144000"/>
  <p:custDataLst>
    <p:tags r:id="rId1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qx" initials="w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1" Type="http://schemas.openxmlformats.org/officeDocument/2006/relationships/tags" Target="tags/tag1.xml"/><Relationship Id="rId110" Type="http://schemas.openxmlformats.org/officeDocument/2006/relationships/commentAuthors" Target="commentAuthors.xml"/><Relationship Id="rId11" Type="http://schemas.openxmlformats.org/officeDocument/2006/relationships/slide" Target="slides/slide8.xml"/><Relationship Id="rId109" Type="http://schemas.openxmlformats.org/officeDocument/2006/relationships/tableStyles" Target="tableStyles.xml"/><Relationship Id="rId108" Type="http://schemas.openxmlformats.org/officeDocument/2006/relationships/viewProps" Target="viewProps.xml"/><Relationship Id="rId107" Type="http://schemas.openxmlformats.org/officeDocument/2006/relationships/presProps" Target="presProps.xml"/><Relationship Id="rId106" Type="http://schemas.openxmlformats.org/officeDocument/2006/relationships/handoutMaster" Target="handoutMasters/handoutMaster1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9EA18-3736-470A-869B-F3056A78A1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70306147-7578-4A1E-A174-E678D7283F27}" type="slidenum">
              <a:rPr lang="zh-CN" altLang="en-US" smtClean="0">
                <a:ea typeface="宋体" pitchFamily="2" charset="-122"/>
              </a:rPr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B29AD4F-CAFA-4C7A-86A1-F9367456583E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F8D22491-2503-4F5C-B6B6-DA608BA7AF93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E5D899EF-6906-4CD6-AB8F-76B60BEE6034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8B1658A7-7D4F-40B2-86F1-E1E89340A683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35AF101E-7253-43AD-AAB0-F1BEC1E71FCA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E5D899EF-6906-4CD6-AB8F-76B60BEE6034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6561A26-6C83-4BDF-BB48-7BFAC67A2FED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C850B5C2-94B8-4D24-A4AB-3C44A5E0F469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031F6DAA-57BF-47B4-A811-9E138805D860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539D83CB-D122-4485-B397-7DB734AC7E1A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5812874-99FA-42B7-8FBD-FAF75D0C4F69}" type="slidenum">
              <a:rPr lang="zh-CN" altLang="en-US" smtClean="0">
                <a:ea typeface="宋体" pitchFamily="2" charset="-122"/>
              </a:rPr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6FC9B444-E484-41D9-8AAC-8F1B33AFF062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F5465282-15A0-4BEE-A626-EEB1D9D49DFF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Kerberos</a:t>
            </a:r>
            <a:r>
              <a:rPr lang="en-US" altLang="zh-CN" baseline="0" dirty="0"/>
              <a:t> doesn’t deal with authentication.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59C70239-6427-454C-8276-B96FF64AD631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318AA202-11CC-422F-9D67-8CA641CF92CF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1D7544C6-E57F-4CDF-83F7-818022C8FCE2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C850B5C2-94B8-4D24-A4AB-3C44A5E0F469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0B51A2E1-1B4B-418E-833D-4B2F19620DD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1278A5D8-FF29-4282-B0B8-E21A5277D6F2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08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08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AE467E74-F847-4EC9-A980-C4A93F366A56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A17EBFF2-8CC2-44C6-9231-F9CF1C84C74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z="1200" dirty="0"/>
              <a:t>Project Athena</a:t>
            </a:r>
            <a:r>
              <a:rPr lang="zh-CN" altLang="en-US" sz="1200" dirty="0"/>
              <a:t>是</a:t>
            </a:r>
            <a:r>
              <a:rPr lang="en-US" altLang="zh-CN" sz="1200" dirty="0"/>
              <a:t>MIT</a:t>
            </a:r>
            <a:r>
              <a:rPr lang="zh-CN" altLang="en-US" sz="1200" dirty="0"/>
              <a:t>、</a:t>
            </a:r>
            <a:r>
              <a:rPr lang="en-US" altLang="zh-CN" sz="1200" dirty="0"/>
              <a:t>IBM</a:t>
            </a:r>
            <a:r>
              <a:rPr lang="zh-CN" altLang="en-US" sz="1200" dirty="0"/>
              <a:t>等联合开发的一项用于校园的分布式计算环境。</a:t>
            </a:r>
            <a:endParaRPr lang="zh-CN" altLang="en-US" dirty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71229D92-469D-4032-9B2C-65A4EBB4C75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03C73FD2-E218-4E82-B608-E9DD0F5EE019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5D63223-56E5-4DFC-876F-21C6550C5C69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93F87FF0-D808-4351-BC87-29E47CE5964F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31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31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5A01E164-82BE-4400-A5AB-2528445C5ADC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52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FED56A99-3CDF-4809-9449-464697E33FC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54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54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31844DCC-7BD2-44A7-A0C0-816B24D1058C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75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75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DC8150EB-8A28-497E-A6CD-3EAB2BFA0DA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95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95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6FF18089-D3A4-48DF-A6C3-3FFC36B697D8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协议前面步骤中的信息与后面步骤中的信息、计算方式不同，保障信息不可被重用。</a:t>
            </a:r>
            <a:endParaRPr lang="zh-CN" altLang="en-US" dirty="0"/>
          </a:p>
        </p:txBody>
      </p:sp>
      <p:sp>
        <p:nvSpPr>
          <p:cNvPr id="1136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339D1C35-4F6F-4CAC-91BE-51F4787FBCFC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57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57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D53BE39D-2866-4502-9C94-631629BEAA42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fffff</a:t>
            </a:r>
            <a:endParaRPr lang="en-US" altLang="zh-CN"/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3E4DD039-52AD-402B-999F-5B219AE276E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77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77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684EF717-FAE9-432F-8E06-4374EF44A016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98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98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EEA087FE-213D-4586-AC96-6E94B14758A1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18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18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3F41510D-9D25-41CF-B83A-7C61DAA9AE4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39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39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1350629D-0518-49B2-9E50-CC788E06EC39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80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80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AB87312C-37D7-4873-AA82-9E1064E7627E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00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00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8BB21A8E-4017-4B1A-A6F5-2D5B9C1CCD2C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4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主要包括三个部分：</a:t>
            </a:r>
            <a:r>
              <a:rPr lang="en-US" altLang="zh-CN"/>
              <a:t>Kerberos</a:t>
            </a:r>
            <a:r>
              <a:rPr lang="zh-CN" altLang="en-US"/>
              <a:t>对用户的初始认证，使用</a:t>
            </a:r>
            <a:r>
              <a:rPr lang="en-US" altLang="zh-CN"/>
              <a:t>TGT</a:t>
            </a:r>
            <a:r>
              <a:rPr lang="zh-CN" altLang="en-US"/>
              <a:t>获得</a:t>
            </a:r>
            <a:r>
              <a:rPr lang="en-US" altLang="zh-CN"/>
              <a:t>Service Ticket,</a:t>
            </a:r>
            <a:r>
              <a:rPr lang="zh-CN" altLang="en-US"/>
              <a:t>拿着</a:t>
            </a:r>
            <a:r>
              <a:rPr lang="en-US" altLang="zh-CN"/>
              <a:t>Service Ticket</a:t>
            </a:r>
            <a:r>
              <a:rPr lang="zh-CN" altLang="en-US"/>
              <a:t>向</a:t>
            </a:r>
            <a:r>
              <a:rPr lang="en-US" altLang="zh-CN"/>
              <a:t>Service Server</a:t>
            </a:r>
            <a:r>
              <a:rPr lang="zh-CN" altLang="en-US"/>
              <a:t>获取服务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ffffffff</a:t>
            </a:r>
            <a:endParaRPr lang="en-US" altLang="zh-CN"/>
          </a:p>
        </p:txBody>
      </p:sp>
      <p:sp>
        <p:nvSpPr>
          <p:cNvPr id="1341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F78617DE-A72F-4E61-8C59-22E85BF9594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61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6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D129074A-6642-48C7-9D94-D196A24F1F16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8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整个流程分成三个部分，</a:t>
            </a:r>
            <a:r>
              <a:rPr lang="en-US" altLang="zh-CN"/>
              <a:t>Client</a:t>
            </a:r>
            <a:r>
              <a:rPr lang="zh-CN" altLang="en-US"/>
              <a:t>从</a:t>
            </a:r>
            <a:r>
              <a:rPr lang="en-US" altLang="zh-CN"/>
              <a:t>AS</a:t>
            </a:r>
            <a:r>
              <a:rPr lang="zh-CN" altLang="en-US"/>
              <a:t>获取</a:t>
            </a:r>
            <a:r>
              <a:rPr lang="en-US" altLang="zh-CN"/>
              <a:t>TGT,</a:t>
            </a:r>
            <a:r>
              <a:rPr lang="zh-CN" altLang="en-US"/>
              <a:t>然后拿着</a:t>
            </a:r>
            <a:r>
              <a:rPr lang="en-US" altLang="zh-CN"/>
              <a:t>TGT</a:t>
            </a:r>
            <a:r>
              <a:rPr lang="zh-CN" altLang="en-US"/>
              <a:t>向</a:t>
            </a:r>
            <a:r>
              <a:rPr lang="en-US" altLang="zh-CN"/>
              <a:t>TGS</a:t>
            </a:r>
            <a:r>
              <a:rPr lang="zh-CN" altLang="en-US"/>
              <a:t>获取</a:t>
            </a:r>
            <a:r>
              <a:rPr lang="en-US" altLang="zh-CN"/>
              <a:t>ST</a:t>
            </a:r>
            <a:r>
              <a:rPr lang="zh-CN" altLang="en-US"/>
              <a:t>，拿着</a:t>
            </a:r>
            <a:r>
              <a:rPr lang="en-US" altLang="zh-CN"/>
              <a:t>ST</a:t>
            </a:r>
            <a:r>
              <a:rPr lang="zh-CN" altLang="en-US"/>
              <a:t>访问</a:t>
            </a:r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138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EB3E6C73-2FBD-4616-95BF-D4221586345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0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0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A38DC89-7C75-468F-9214-0B082B32AEE6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598FF1E2-383F-4860-BBF5-FD97E48E6A3C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2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T</a:t>
            </a:r>
            <a:r>
              <a:rPr lang="zh-CN" altLang="en-US"/>
              <a:t>是，</a:t>
            </a:r>
            <a:r>
              <a:rPr lang="en-US" altLang="zh-CN"/>
              <a:t>TGS</a:t>
            </a:r>
            <a:r>
              <a:rPr lang="zh-CN" altLang="en-US"/>
              <a:t>的服务器名，</a:t>
            </a:r>
            <a:r>
              <a:rPr lang="en-US" altLang="zh-CN"/>
              <a:t>Kerberos</a:t>
            </a:r>
            <a:r>
              <a:rPr lang="zh-CN" altLang="en-US"/>
              <a:t>的</a:t>
            </a:r>
            <a:r>
              <a:rPr lang="en-US" altLang="zh-CN"/>
              <a:t>KDC</a:t>
            </a:r>
            <a:r>
              <a:rPr lang="zh-CN" altLang="en-US"/>
              <a:t>可能分布式部署多个</a:t>
            </a:r>
            <a:r>
              <a:rPr lang="en-US" altLang="zh-CN"/>
              <a:t>TGS,AK</a:t>
            </a:r>
            <a:r>
              <a:rPr lang="zh-CN" altLang="en-US"/>
              <a:t>是</a:t>
            </a:r>
            <a:r>
              <a:rPr lang="en-US" altLang="zh-CN"/>
              <a:t>Client</a:t>
            </a:r>
            <a:r>
              <a:rPr lang="zh-CN" altLang="en-US"/>
              <a:t>和</a:t>
            </a:r>
            <a:r>
              <a:rPr lang="en-US" altLang="zh-CN"/>
              <a:t>KDC</a:t>
            </a:r>
            <a:r>
              <a:rPr lang="zh-CN" altLang="en-US"/>
              <a:t>之间的绘画密钥</a:t>
            </a:r>
            <a:endParaRPr lang="zh-CN" altLang="en-US"/>
          </a:p>
        </p:txBody>
      </p:sp>
      <p:sp>
        <p:nvSpPr>
          <p:cNvPr id="142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626FF8C1-6222-403A-99B0-9DEED3697B1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4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TGT</a:t>
            </a:r>
            <a:r>
              <a:rPr lang="zh-CN" altLang="en-US"/>
              <a:t>是被</a:t>
            </a:r>
            <a:r>
              <a:rPr lang="en-US" altLang="zh-CN"/>
              <a:t>TGS</a:t>
            </a:r>
            <a:r>
              <a:rPr lang="zh-CN" altLang="en-US"/>
              <a:t>的主密钥加密的 假设这个时候有个中间人攻击</a:t>
            </a:r>
            <a:r>
              <a:rPr lang="en-US" altLang="zh-CN"/>
              <a:t>I</a:t>
            </a:r>
            <a:r>
              <a:rPr lang="zh-CN" altLang="en-US"/>
              <a:t>（它替换第一个消息中的明文</a:t>
            </a:r>
            <a:r>
              <a:rPr lang="en-US" altLang="zh-CN"/>
              <a:t>C</a:t>
            </a:r>
            <a:r>
              <a:rPr lang="zh-CN" altLang="en-US"/>
              <a:t>）</a:t>
            </a:r>
            <a:r>
              <a:rPr lang="en-US" altLang="zh-CN"/>
              <a:t>,I</a:t>
            </a:r>
            <a:r>
              <a:rPr lang="zh-CN" altLang="en-US"/>
              <a:t>是无法伪造出来</a:t>
            </a:r>
            <a:r>
              <a:rPr lang="en-US" altLang="zh-CN"/>
              <a:t>TGT</a:t>
            </a:r>
            <a:r>
              <a:rPr lang="zh-CN" altLang="en-US"/>
              <a:t>的</a:t>
            </a:r>
            <a:endParaRPr lang="zh-CN" altLang="en-US"/>
          </a:p>
        </p:txBody>
      </p:sp>
      <p:sp>
        <p:nvSpPr>
          <p:cNvPr id="144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E3AEA7AB-C269-403D-8850-BEC39CED7DA8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6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6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37313AD8-1719-4769-86F1-41F49361D14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8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N3</a:t>
            </a:r>
            <a:r>
              <a:rPr lang="zh-CN" altLang="en-US" dirty="0"/>
              <a:t>其实是没用的，</a:t>
            </a:r>
            <a:r>
              <a:rPr lang="en-US" altLang="zh-CN" dirty="0" err="1"/>
              <a:t>tc</a:t>
            </a:r>
            <a:r>
              <a:rPr lang="zh-CN" altLang="en-US" dirty="0"/>
              <a:t>就可以起到</a:t>
            </a:r>
            <a:r>
              <a:rPr lang="en-US" altLang="zh-CN" dirty="0"/>
              <a:t>n3</a:t>
            </a:r>
            <a:r>
              <a:rPr lang="zh-CN" altLang="en-US" dirty="0"/>
              <a:t>的作用。</a:t>
            </a:r>
            <a:endParaRPr lang="zh-CN" altLang="en-US" dirty="0"/>
          </a:p>
        </p:txBody>
      </p:sp>
      <p:sp>
        <p:nvSpPr>
          <p:cNvPr id="148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A7F9D3DE-8BE9-4114-B944-DB13CB2531A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0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Authenticator</a:t>
            </a:r>
            <a:r>
              <a:rPr lang="zh-CN" altLang="en-US"/>
              <a:t>是身份加上时间 再加密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验证</a:t>
            </a:r>
            <a:r>
              <a:rPr lang="en-US" altLang="zh-CN"/>
              <a:t>TGT</a:t>
            </a:r>
            <a:r>
              <a:rPr lang="zh-CN" altLang="en-US"/>
              <a:t>中的身份信息和</a:t>
            </a:r>
            <a:r>
              <a:rPr lang="en-US" altLang="zh-CN"/>
              <a:t>AK</a:t>
            </a:r>
            <a:r>
              <a:rPr lang="zh-CN" altLang="en-US"/>
              <a:t>加密的身份信息（</a:t>
            </a:r>
            <a:r>
              <a:rPr lang="en-US" altLang="zh-CN"/>
              <a:t>authenticator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50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F4CA2921-6215-401E-94D6-C9F77FD85AE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2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ACCE4B69-5CB3-468C-B747-125D06E1EFA2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4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无须在通过</a:t>
            </a:r>
            <a:r>
              <a:rPr lang="en-US" altLang="zh-CN"/>
              <a:t>KDC</a:t>
            </a:r>
            <a:r>
              <a:rPr lang="zh-CN" altLang="en-US"/>
              <a:t>作中间人  这体现了</a:t>
            </a:r>
            <a:r>
              <a:rPr lang="en-US" altLang="zh-CN"/>
              <a:t>Kerberos</a:t>
            </a:r>
            <a:r>
              <a:rPr lang="zh-CN" altLang="en-US"/>
              <a:t>的获得</a:t>
            </a:r>
            <a:r>
              <a:rPr lang="en-US" altLang="zh-CN"/>
              <a:t>ticket</a:t>
            </a:r>
            <a:r>
              <a:rPr lang="zh-CN" altLang="en-US"/>
              <a:t>就可以在有效期内访问多个应用</a:t>
            </a:r>
            <a:endParaRPr lang="zh-CN" altLang="en-US"/>
          </a:p>
        </p:txBody>
      </p:sp>
      <p:sp>
        <p:nvSpPr>
          <p:cNvPr id="154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EC1DB96D-88BA-4050-995B-7848850F3B08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6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6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6B77C76D-B887-435C-AB1D-96CBAB15C8B9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8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8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EAC25E2-17FA-470D-9EC5-BB2ADFDB408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0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0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743933C0-D6F9-4568-96E8-589C2B56441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C723F9A2-0CED-492E-BDF1-0B6615BF3F9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2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2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166D8C12-3AD1-4E8A-8561-DBBF825A627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4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ST</a:t>
            </a:r>
            <a:r>
              <a:rPr lang="zh-CN" altLang="en-US"/>
              <a:t>是</a:t>
            </a:r>
            <a:r>
              <a:rPr lang="en-US" altLang="zh-CN"/>
              <a:t>Service Ticket</a:t>
            </a:r>
            <a:endParaRPr lang="zh-CN" altLang="en-US"/>
          </a:p>
        </p:txBody>
      </p:sp>
      <p:sp>
        <p:nvSpPr>
          <p:cNvPr id="164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C546C522-FB2F-4D4D-B441-13F1B048E711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1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1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96052A67-3840-4960-BCD0-885ECDA40B1F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3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3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6C15AA8D-793B-4B59-AEA0-3314A11C81E9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5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5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B434AEFC-12D1-4B63-A92F-AB886ACBE5C8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7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71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97DDF7A4-8BBA-4C34-B154-C3C461BE6F6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9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92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76EE002D-F919-4F1D-8046-298C0A9F5E6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12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12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DC5BB9EC-1442-4FD9-AEEA-B9545C9E6D51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5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5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3D9B66A6-703E-4A9D-910F-025B386191F8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7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73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5E860B52-4195-43EF-8CDC-5411188D923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1DCD8B50-F0EF-406F-BAA9-E814CF70DE8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94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9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7449F0D1-AFB5-4E4E-BDC1-3A8C0FAAC41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55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55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DB89985A-A899-4D16-9048-2FB1B207579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76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76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AB17486C-C36E-4474-89DC-2692FE29BCF4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96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96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A4336D9F-C494-492E-94D4-03DE64C8B6CE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37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37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90CF15C2-E376-4E36-9C93-9CF0F7DA26B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5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58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8E0CAE90-F2D2-4888-9E8D-6ECA2F6A29AE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78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78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BC85F970-247D-40DA-A49A-BE272DEBEDC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99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9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C53EDB43-FC03-48D6-BA6C-86616022DCAE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19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19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D261FEB-B8D9-4589-A729-2C33E50EF7B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40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40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F70E5E2E-5E16-4440-83C6-56A55A6BFD59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8468-16F7-4A62-8D43-A612D8AE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60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60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9478837B-CBB3-4141-96F3-BD247943289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81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81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7CAF226D-2AE7-4048-B387-E0DC350CEE5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8B1658A7-7D4F-40B2-86F1-E1E89340A683}" type="slidenum">
              <a:rPr lang="en-US" altLang="zh-CN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511-442F-4E30-8B2B-02D1D94D9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511-442F-4E30-8B2B-02D1D94D9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511-442F-4E30-8B2B-02D1D94D9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90204" pitchFamily="34" charset="0"/>
              <a:buChar char="•"/>
              <a:defRPr sz="2800"/>
            </a:lvl1pPr>
            <a:lvl2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defRPr sz="2400"/>
            </a:lvl2pPr>
            <a:lvl3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defRPr sz="2000"/>
            </a:lvl3pPr>
            <a:lvl4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defRPr sz="2000"/>
            </a:lvl4pPr>
            <a:lvl5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511-442F-4E30-8B2B-02D1D94D9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511-442F-4E30-8B2B-02D1D94D9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511-442F-4E30-8B2B-02D1D94D9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511-442F-4E30-8B2B-02D1D94D9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511-442F-4E30-8B2B-02D1D94D9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511-442F-4E30-8B2B-02D1D94D9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C96F511-442F-4E30-8B2B-02D1D94D9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511-442F-4E30-8B2B-02D1D94D9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96F511-442F-4E30-8B2B-02D1D94D9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5D5CAD-4EC6-465D-B358-F619C32EE4EF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3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wmf"/><Relationship Id="rId1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jpeg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://www.gnu.org/software/shishi/" TargetMode="External"/><Relationship Id="rId4" Type="http://schemas.openxmlformats.org/officeDocument/2006/relationships/hyperlink" Target="http://www.h5l.org/" TargetMode="External"/><Relationship Id="rId3" Type="http://schemas.openxmlformats.org/officeDocument/2006/relationships/hyperlink" Target="http://web.mit.edu/kerberos/www/" TargetMode="External"/><Relationship Id="rId2" Type="http://schemas.openxmlformats.org/officeDocument/2006/relationships/hyperlink" Target="http://tools.ietf.org/html/rfc4120" TargetMode="External"/><Relationship Id="rId1" Type="http://schemas.openxmlformats.org/officeDocument/2006/relationships/hyperlink" Target="http://tools.ietf.org/html/rfc1510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hyperlink" Target="http://tools.ietf.org/html/rfc4121" TargetMode="External"/><Relationship Id="rId6" Type="http://schemas.openxmlformats.org/officeDocument/2006/relationships/hyperlink" Target="http://tools.ietf.org/html/rfc1510" TargetMode="External"/><Relationship Id="rId5" Type="http://schemas.openxmlformats.org/officeDocument/2006/relationships/hyperlink" Target="http://tools.ietf.org/html/rfc4120" TargetMode="External"/><Relationship Id="rId4" Type="http://schemas.openxmlformats.org/officeDocument/2006/relationships/hyperlink" Target="http://tools.ietf.org/html/rfc3962" TargetMode="External"/><Relationship Id="rId3" Type="http://schemas.openxmlformats.org/officeDocument/2006/relationships/hyperlink" Target="http://tools.ietf.org/html/rfc3961" TargetMode="External"/><Relationship Id="rId2" Type="http://schemas.openxmlformats.org/officeDocument/2006/relationships/hyperlink" Target="https://tools.ietf.org/html/rfc4757" TargetMode="External"/><Relationship Id="rId1" Type="http://schemas.openxmlformats.org/officeDocument/2006/relationships/hyperlink" Target="http://tools.ietf.org/html/rfc3244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eb.mit.edu/kerberos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1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2959" y="758952"/>
            <a:ext cx="7667897" cy="356616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Kerberos- A widely used  authentication protocol</a:t>
            </a:r>
            <a:br>
              <a:rPr lang="en-US" altLang="zh-CN" sz="4400" dirty="0"/>
            </a:br>
            <a:endParaRPr lang="zh-CN" altLang="en-US" sz="44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网络认证技术</a:t>
            </a:r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sz="3600" dirty="0"/>
            </a:br>
            <a:r>
              <a:rPr lang="zh-CN" altLang="en-US" sz="3600" dirty="0">
                <a:sym typeface="+mn-ea"/>
              </a:rPr>
              <a:t>基于共享秘密的三方身份鉴别回顾</a:t>
            </a:r>
            <a:r>
              <a:rPr lang="en-US" altLang="zh-CN" sz="3600" dirty="0">
                <a:sym typeface="+mn-ea"/>
              </a:rPr>
              <a:t>(2)</a:t>
            </a:r>
            <a:br>
              <a:rPr lang="zh-CN" altLang="en-US" sz="3600" dirty="0">
                <a:sym typeface="+mn-ea"/>
              </a:rPr>
            </a:br>
            <a:r>
              <a:rPr lang="en-US" altLang="zh-CN" sz="3200" dirty="0">
                <a:sym typeface="+mn-ea"/>
              </a:rPr>
              <a:t>——</a:t>
            </a:r>
            <a:r>
              <a:rPr lang="en-US" altLang="zh-CN" sz="3200" dirty="0"/>
              <a:t>ISO/IEC 9798-2: TP.CR</a:t>
            </a:r>
            <a:endParaRPr lang="en-US" altLang="zh-CN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9372" y="1937383"/>
                <a:ext cx="7543801" cy="44269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Five-pass  mutual authentication(TP.CR)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1.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A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/>
                  <a:t>2.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P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3.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4.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5.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去掉第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个消息是单向鉴别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2" y="1937383"/>
                <a:ext cx="7543801" cy="4426934"/>
              </a:xfrm>
              <a:blipFill rotWithShape="1">
                <a:blip r:embed="rId1"/>
                <a:stretch>
                  <a:fillRect l="-8" t="-14" r="8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/>
          <p:cNvGrpSpPr/>
          <p:nvPr/>
        </p:nvGrpSpPr>
        <p:grpSpPr>
          <a:xfrm>
            <a:off x="5672455" y="4584429"/>
            <a:ext cx="3401960" cy="2273571"/>
            <a:chOff x="5574133" y="4131545"/>
            <a:chExt cx="3401960" cy="2273571"/>
          </a:xfrm>
        </p:grpSpPr>
        <p:grpSp>
          <p:nvGrpSpPr>
            <p:cNvPr id="18" name="组合 17"/>
            <p:cNvGrpSpPr/>
            <p:nvPr/>
          </p:nvGrpSpPr>
          <p:grpSpPr>
            <a:xfrm>
              <a:off x="5574133" y="4131545"/>
              <a:ext cx="3401960" cy="2273571"/>
              <a:chOff x="6658983" y="2017857"/>
              <a:chExt cx="2420469" cy="1800228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6658984" y="2017857"/>
                <a:ext cx="771665" cy="5378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P</a:t>
                </a:r>
                <a:endParaRPr lang="zh-CN" altLang="en-US" sz="2000" dirty="0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6658983" y="3127688"/>
                <a:ext cx="771665" cy="5378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A</a:t>
                </a:r>
                <a:endParaRPr lang="zh-CN" altLang="en-US" sz="2000" dirty="0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8315048" y="3127688"/>
                <a:ext cx="764404" cy="5378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B</a:t>
                </a:r>
                <a:endParaRPr lang="zh-CN" altLang="en-US" sz="2000" dirty="0"/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7430647" y="3495972"/>
                <a:ext cx="884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H="1">
                <a:off x="7430648" y="3584129"/>
                <a:ext cx="884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6893936" y="2555739"/>
                <a:ext cx="1" cy="571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H="1">
                <a:off x="7195153" y="2555739"/>
                <a:ext cx="1" cy="571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7484358" y="3247272"/>
                    <a:ext cx="875330" cy="26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4.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𝑇𝑜𝑘𝑒𝑛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4358" y="3247272"/>
                    <a:ext cx="875330" cy="268069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7495463" y="3550016"/>
                    <a:ext cx="905454" cy="26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5.</a:t>
                    </a:r>
                    <a:r>
                      <a:rPr lang="zh-CN" altLang="en-US" sz="16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𝑇𝑜𝑘𝑒𝑛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463" y="3550016"/>
                    <a:ext cx="905454" cy="268069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文本框 27"/>
              <p:cNvSpPr txBox="1"/>
              <p:nvPr/>
            </p:nvSpPr>
            <p:spPr>
              <a:xfrm>
                <a:off x="6662427" y="2711538"/>
                <a:ext cx="190460" cy="268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2</a:t>
                </a:r>
                <a:endParaRPr lang="zh-CN" altLang="en-US" sz="1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7155053" y="2711538"/>
                    <a:ext cx="822036" cy="26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3.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𝑇𝑜𝑘𝑒𝑛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5053" y="2711538"/>
                    <a:ext cx="822036" cy="268069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直接箭头连接符 29"/>
            <p:cNvCxnSpPr/>
            <p:nvPr/>
          </p:nvCxnSpPr>
          <p:spPr>
            <a:xfrm flipH="1">
              <a:off x="6664384" y="5690210"/>
              <a:ext cx="124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6926686" y="5392596"/>
                  <a:ext cx="12302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1.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686" y="5392596"/>
                  <a:ext cx="1230273" cy="338554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1043077" y="4083841"/>
                <a:ext cx="7933775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zh-CN" alt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zh-CN" alt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CR</m:t>
                              </m:r>
                            </m:sub>
                            <m:sup>
                              <m: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77" y="4083841"/>
                <a:ext cx="7933775" cy="448649"/>
              </a:xfrm>
              <a:prstGeom prst="rect">
                <a:avLst/>
              </a:prstGeom>
              <a:blipFill rotWithShape="1">
                <a:blip r:embed="rId6"/>
                <a:stretch>
                  <a:fillRect l="-5" t="-35" r="6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1134993" y="3534690"/>
                <a:ext cx="8082405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𝑇𝑜𝑘𝑒𝑛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𝑆𝐼𝐷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CR</m:t>
                            </m:r>
                          </m:sub>
                          <m:sup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||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𝑆𝐼𝐷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𝐶𝑅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993" y="3534690"/>
                <a:ext cx="8082405" cy="448649"/>
              </a:xfrm>
              <a:prstGeom prst="rect">
                <a:avLst/>
              </a:prstGeom>
              <a:blipFill rotWithShape="1">
                <a:blip r:embed="rId7"/>
                <a:stretch>
                  <a:fillRect l="-3" t="-62" r="5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1095665" y="4594451"/>
                <a:ext cx="3670748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CR</m:t>
                              </m:r>
                            </m:sub>
                            <m:sup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65" y="4594451"/>
                <a:ext cx="3670748" cy="448649"/>
              </a:xfrm>
              <a:prstGeom prst="rect">
                <a:avLst/>
              </a:prstGeom>
              <a:blipFill rotWithShape="1">
                <a:blip r:embed="rId8"/>
                <a:stretch>
                  <a:fillRect l="-8" t="-50" r="3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CheckSum</a:t>
            </a:r>
            <a:r>
              <a:rPr lang="en-US" altLang="zh-CN" dirty="0"/>
              <a:t>-based Fix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PKINIT Version27</a:t>
            </a:r>
            <a:r>
              <a:rPr lang="zh-CN" altLang="en-US" dirty="0"/>
              <a:t>及其后续版本中采用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指导思想与改进方法</a:t>
            </a:r>
            <a:r>
              <a:rPr lang="en-US" altLang="zh-CN" dirty="0"/>
              <a:t>1</a:t>
            </a:r>
            <a:r>
              <a:rPr lang="zh-CN" altLang="en-US" dirty="0"/>
              <a:t>相同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但是</a:t>
            </a:r>
            <a:r>
              <a:rPr lang="en-US" altLang="zh-CN" dirty="0"/>
              <a:t>Client</a:t>
            </a:r>
            <a:r>
              <a:rPr lang="zh-CN" altLang="en-US" dirty="0"/>
              <a:t>的信息是用校验和的方式加入</a:t>
            </a:r>
            <a:r>
              <a:rPr lang="en-US" altLang="zh-CN" dirty="0"/>
              <a:t>AS</a:t>
            </a:r>
            <a:r>
              <a:rPr lang="zh-CN" altLang="en-US" dirty="0"/>
              <a:t>的回复中的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96595" y="3796665"/>
            <a:ext cx="7795260" cy="2349500"/>
            <a:chOff x="1097" y="5979"/>
            <a:chExt cx="12276" cy="370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97" y="5979"/>
              <a:ext cx="12277" cy="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11396" y="6161"/>
              <a:ext cx="1291" cy="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CheckSum</a:t>
            </a:r>
            <a:r>
              <a:rPr lang="en-US" altLang="zh-CN" dirty="0"/>
              <a:t>-based Fix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 err="1"/>
              <a:t>ck</a:t>
            </a:r>
            <a:r>
              <a:rPr lang="zh-CN" altLang="en-US" sz="2400" dirty="0"/>
              <a:t>是一个对用</a:t>
            </a:r>
            <a:r>
              <a:rPr lang="en-US" altLang="zh-CN" sz="2400" dirty="0"/>
              <a:t>k</a:t>
            </a:r>
            <a:r>
              <a:rPr lang="zh-CN" altLang="en-US" sz="2400" dirty="0"/>
              <a:t>加密后的</a:t>
            </a:r>
            <a:r>
              <a:rPr lang="en-US" altLang="zh-CN" sz="2400" dirty="0"/>
              <a:t>Client</a:t>
            </a:r>
            <a:r>
              <a:rPr lang="zh-CN" altLang="en-US" sz="2400" dirty="0"/>
              <a:t>请求的校验和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例如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ck</a:t>
            </a:r>
            <a:r>
              <a:rPr lang="en-US" altLang="zh-CN" sz="2000" dirty="0"/>
              <a:t>=</a:t>
            </a:r>
            <a:r>
              <a:rPr lang="en-US" altLang="zh-CN" sz="2000" dirty="0" err="1"/>
              <a:t>H</a:t>
            </a:r>
            <a:r>
              <a:rPr lang="en-US" altLang="zh-CN" sz="1400" dirty="0" err="1"/>
              <a:t>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Cert</a:t>
            </a:r>
            <a:r>
              <a:rPr lang="en-US" altLang="zh-CN" sz="1000" dirty="0" err="1"/>
              <a:t>C</a:t>
            </a:r>
            <a:r>
              <a:rPr lang="en-US" altLang="zh-CN" sz="2000" dirty="0"/>
              <a:t>, [t</a:t>
            </a:r>
            <a:r>
              <a:rPr lang="en-US" altLang="zh-CN" sz="1000" dirty="0"/>
              <a:t>C</a:t>
            </a:r>
            <a:r>
              <a:rPr lang="en-US" altLang="zh-CN" sz="2000" dirty="0"/>
              <a:t>,n</a:t>
            </a:r>
            <a:r>
              <a:rPr lang="en-US" altLang="zh-CN" sz="1200" dirty="0"/>
              <a:t>2</a:t>
            </a:r>
            <a:r>
              <a:rPr lang="en-US" altLang="zh-CN" sz="2000" dirty="0"/>
              <a:t>]</a:t>
            </a:r>
            <a:r>
              <a:rPr lang="en-US" altLang="zh-CN" sz="2000" dirty="0" err="1"/>
              <a:t>sk</a:t>
            </a:r>
            <a:r>
              <a:rPr lang="en-US" altLang="zh-CN" sz="1000" dirty="0" err="1"/>
              <a:t>C</a:t>
            </a:r>
            <a:r>
              <a:rPr lang="en-US" altLang="zh-CN" sz="2000" dirty="0" err="1"/>
              <a:t>,C</a:t>
            </a:r>
            <a:r>
              <a:rPr lang="en-US" altLang="zh-CN" sz="2000" dirty="0"/>
              <a:t>, T,n</a:t>
            </a:r>
            <a:r>
              <a:rPr lang="en-US" altLang="zh-CN" sz="900" dirty="0"/>
              <a:t>1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H</a:t>
            </a:r>
            <a:r>
              <a:rPr lang="zh-CN" altLang="en-US" sz="1800" dirty="0"/>
              <a:t>是一个不可逆的</a:t>
            </a:r>
            <a:r>
              <a:rPr lang="en-US" altLang="zh-CN" sz="1800" dirty="0"/>
              <a:t>MAC</a:t>
            </a:r>
            <a:r>
              <a:rPr lang="zh-CN" altLang="en-US" sz="1800" dirty="0"/>
              <a:t>消息校验码函数</a:t>
            </a:r>
            <a:endParaRPr lang="zh-CN" altLang="en-US" sz="1800" dirty="0"/>
          </a:p>
          <a:p>
            <a:pPr lvl="2">
              <a:lnSpc>
                <a:spcPct val="80000"/>
              </a:lnSpc>
            </a:pPr>
            <a:r>
              <a:rPr lang="zh-CN" altLang="en-US" sz="1800" dirty="0"/>
              <a:t>攻击者攻击获取与给定消息具有相同校验和的消息是计算不可行的 </a:t>
            </a:r>
            <a:endParaRPr lang="zh-CN" altLang="en-US" sz="18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RFC 3961 Encryption and checksum specifications for Kerberos 5 </a:t>
            </a:r>
            <a:r>
              <a:rPr lang="zh-CN" altLang="en-US" sz="2400" dirty="0"/>
              <a:t>中规定：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可用作</a:t>
            </a:r>
            <a:r>
              <a:rPr lang="en-US" altLang="zh-CN" sz="2000" dirty="0"/>
              <a:t>H</a:t>
            </a:r>
            <a:r>
              <a:rPr lang="zh-CN" altLang="en-US" sz="2000" dirty="0"/>
              <a:t>的算法包括 </a:t>
            </a:r>
            <a:r>
              <a:rPr lang="en-US" altLang="zh-CN" sz="2000" dirty="0"/>
              <a:t>hmac-sha1-96-aes128</a:t>
            </a:r>
            <a:endParaRPr lang="en-US" altLang="zh-CN" sz="2000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96595" y="4364990"/>
            <a:ext cx="7795260" cy="2349500"/>
            <a:chOff x="1097" y="6874"/>
            <a:chExt cx="12276" cy="370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97" y="6874"/>
              <a:ext cx="12277" cy="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11391" y="7012"/>
              <a:ext cx="1291" cy="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End!</a:t>
            </a:r>
            <a:endParaRPr lang="en-US" altLang="zh-CN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Kerberos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支持一段时间内，同一用户</a:t>
            </a:r>
            <a:endParaRPr lang="zh-CN" altLang="en-US"/>
          </a:p>
          <a:p>
            <a:pPr lvl="1"/>
            <a:r>
              <a:rPr lang="zh-CN" altLang="en-US"/>
              <a:t>对不同应用的访问</a:t>
            </a:r>
            <a:endParaRPr lang="zh-CN" altLang="en-US"/>
          </a:p>
          <a:p>
            <a:pPr lvl="1"/>
            <a:r>
              <a:rPr lang="zh-CN" altLang="en-US"/>
              <a:t>或同一应用多次访问</a:t>
            </a:r>
            <a:endParaRPr lang="zh-CN" altLang="en-US"/>
          </a:p>
          <a:p>
            <a:pPr lvl="1"/>
            <a:r>
              <a:rPr lang="zh-CN" altLang="en-US"/>
              <a:t>无需用户进行重复的身份鉴别操作（如输入口令）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574892" y="4149649"/>
            <a:ext cx="3401960" cy="2145753"/>
            <a:chOff x="6658983" y="2017857"/>
            <a:chExt cx="2420469" cy="1699021"/>
          </a:xfrm>
        </p:grpSpPr>
        <p:sp>
          <p:nvSpPr>
            <p:cNvPr id="5" name="圆角矩形 4"/>
            <p:cNvSpPr/>
            <p:nvPr/>
          </p:nvSpPr>
          <p:spPr>
            <a:xfrm>
              <a:off x="6658984" y="2017857"/>
              <a:ext cx="771665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/>
                <a:t>P</a:t>
              </a:r>
              <a:endParaRPr lang="zh-CN" altLang="en-US" sz="20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658983" y="3127688"/>
              <a:ext cx="771665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/>
                <a:t>A</a:t>
              </a:r>
              <a:endParaRPr lang="zh-CN" altLang="en-US" sz="20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15048" y="3127688"/>
              <a:ext cx="764404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/>
                <a:t>B</a:t>
              </a:r>
              <a:endParaRPr lang="zh-CN" altLang="en-US" sz="2000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7430648" y="3324700"/>
              <a:ext cx="88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>
              <a:off x="7430648" y="3459567"/>
              <a:ext cx="88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6893936" y="2555739"/>
              <a:ext cx="1" cy="571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7195153" y="2555739"/>
              <a:ext cx="1" cy="571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7484357" y="3052645"/>
                  <a:ext cx="875330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 dirty="0"/>
                    <a:t>3.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4357" y="3052645"/>
                  <a:ext cx="875330" cy="268069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7495463" y="3448809"/>
                  <a:ext cx="905454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 dirty="0"/>
                    <a:t>4.</a:t>
                  </a:r>
                  <a:r>
                    <a:rPr lang="zh-CN" altLang="en-US" sz="16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463" y="3448809"/>
                  <a:ext cx="905454" cy="26806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6662427" y="2711538"/>
              <a:ext cx="190460" cy="26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155053" y="2711538"/>
                  <a:ext cx="822036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 dirty="0"/>
                    <a:t>2.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5053" y="2711538"/>
                  <a:ext cx="822036" cy="26806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AutoShape 5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/>
              <a:t>Susan</a:t>
            </a:r>
            <a:endParaRPr lang="en-US" altLang="zh-CN" sz="140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239000" y="609600"/>
            <a:ext cx="1752600" cy="4038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Key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Distribution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Center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7" name="Rectangle 14"/>
          <p:cNvSpPr>
            <a:spLocks noChangeArrowheads="1"/>
          </p:cNvSpPr>
          <p:nvPr/>
        </p:nvSpPr>
        <p:spPr bwMode="auto">
          <a:xfrm>
            <a:off x="533400" y="2286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XYZ Service</a:t>
            </a:r>
            <a:endParaRPr lang="en-US" altLang="zh-CN"/>
          </a:p>
        </p:txBody>
      </p:sp>
      <p:sp>
        <p:nvSpPr>
          <p:cNvPr id="33798" name="Rectangle 16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dirty="0"/>
              <a:t>Susan’s</a:t>
            </a:r>
            <a:endParaRPr lang="en-US" altLang="zh-CN" dirty="0"/>
          </a:p>
          <a:p>
            <a:pPr algn="ctr"/>
            <a:r>
              <a:rPr lang="en-US" altLang="zh-CN" dirty="0"/>
              <a:t>Desktop</a:t>
            </a:r>
            <a:endParaRPr lang="en-US" altLang="zh-CN" dirty="0"/>
          </a:p>
          <a:p>
            <a:pPr algn="ctr"/>
            <a:r>
              <a:rPr lang="en-US" altLang="zh-CN" dirty="0"/>
              <a:t>Computer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300474" y="46482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Kerberos Server</a:t>
            </a:r>
            <a:endParaRPr lang="zh-CN" altLang="en-US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607469" y="2667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dirty="0"/>
              <a:t>ABC Service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AutoShape 2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/>
              <a:t>Susan</a:t>
            </a:r>
            <a:endParaRPr lang="en-US" altLang="zh-CN" sz="1400"/>
          </a:p>
        </p:txBody>
      </p:sp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7239000" y="609600"/>
            <a:ext cx="1752600" cy="4038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Key</a:t>
            </a:r>
            <a:endParaRPr lang="en-US" altLang="zh-CN"/>
          </a:p>
          <a:p>
            <a:pPr algn="ctr"/>
            <a:r>
              <a:rPr lang="en-US" altLang="zh-CN"/>
              <a:t>Distribution</a:t>
            </a:r>
            <a:endParaRPr lang="en-US" altLang="zh-CN"/>
          </a:p>
          <a:p>
            <a:pPr algn="ctr"/>
            <a:r>
              <a:rPr lang="en-US" altLang="zh-CN"/>
              <a:t>Center</a:t>
            </a:r>
            <a:endParaRPr lang="en-US" altLang="zh-CN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533400" y="2286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XYZ Service</a:t>
            </a:r>
            <a:endParaRPr lang="en-US" altLang="zh-CN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Susan’s</a:t>
            </a:r>
            <a:endParaRPr lang="en-US" altLang="zh-CN"/>
          </a:p>
          <a:p>
            <a:pPr algn="ctr"/>
            <a:r>
              <a:rPr lang="en-US" altLang="zh-CN"/>
              <a:t>Desktop</a:t>
            </a:r>
            <a:endParaRPr lang="en-US" altLang="zh-CN"/>
          </a:p>
          <a:p>
            <a:pPr algn="ctr"/>
            <a:r>
              <a:rPr lang="en-US" altLang="zh-CN"/>
              <a:t>Computer</a:t>
            </a:r>
            <a:endParaRPr lang="en-US" altLang="zh-CN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H="1">
            <a:off x="2362200" y="1676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3581400" y="1295400"/>
            <a:ext cx="2590800" cy="1465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Represents something requiring Kerberos authentication (web server, ftp server, ssh server, etc…)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300474" y="46482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Kerberos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 animBg="1"/>
      <p:bldP spid="532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Susan’s</a:t>
            </a:r>
            <a:endParaRPr lang="en-US" altLang="zh-CN"/>
          </a:p>
          <a:p>
            <a:pPr algn="ctr"/>
            <a:r>
              <a:rPr lang="en-US" altLang="zh-CN"/>
              <a:t>Desktop</a:t>
            </a:r>
            <a:endParaRPr lang="en-US" altLang="zh-CN"/>
          </a:p>
          <a:p>
            <a:pPr algn="ctr"/>
            <a:r>
              <a:rPr lang="en-US" altLang="zh-CN"/>
              <a:t>Computer</a:t>
            </a:r>
            <a:endParaRPr lang="en-US" altLang="zh-CN"/>
          </a:p>
        </p:txBody>
      </p:sp>
      <p:sp>
        <p:nvSpPr>
          <p:cNvPr id="37890" name="AutoShape 3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/>
              <a:t>Susan</a:t>
            </a:r>
            <a:endParaRPr lang="en-US" altLang="zh-CN" sz="1400"/>
          </a:p>
        </p:txBody>
      </p:sp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7239000" y="609600"/>
            <a:ext cx="1752600" cy="4038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Key</a:t>
            </a:r>
            <a:endParaRPr lang="en-US" altLang="zh-CN"/>
          </a:p>
          <a:p>
            <a:pPr algn="ctr"/>
            <a:r>
              <a:rPr lang="en-US" altLang="zh-CN"/>
              <a:t>Distribution</a:t>
            </a:r>
            <a:endParaRPr lang="en-US" altLang="zh-CN"/>
          </a:p>
          <a:p>
            <a:pPr algn="ctr"/>
            <a:r>
              <a:rPr lang="en-US" altLang="zh-CN"/>
              <a:t>Center</a:t>
            </a:r>
            <a:endParaRPr lang="en-US" altLang="zh-CN"/>
          </a:p>
        </p:txBody>
      </p:sp>
      <p:sp>
        <p:nvSpPr>
          <p:cNvPr id="37892" name="Rectangle 8"/>
          <p:cNvSpPr>
            <a:spLocks noChangeArrowheads="1"/>
          </p:cNvSpPr>
          <p:nvPr/>
        </p:nvSpPr>
        <p:spPr bwMode="auto">
          <a:xfrm>
            <a:off x="533400" y="2286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XYZ Service</a:t>
            </a:r>
            <a:endParaRPr lang="en-US" altLang="zh-CN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1524000" y="51816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4953000" y="4191000"/>
            <a:ext cx="2590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3" name="AutoShape 17"/>
          <p:cNvSpPr>
            <a:spLocks noChangeArrowheads="1"/>
          </p:cNvSpPr>
          <p:nvPr/>
        </p:nvSpPr>
        <p:spPr bwMode="auto">
          <a:xfrm>
            <a:off x="4267200" y="2362200"/>
            <a:ext cx="2895600" cy="1371600"/>
          </a:xfrm>
          <a:prstGeom prst="wedgeRoundRectCallout">
            <a:avLst>
              <a:gd name="adj1" fmla="val 20120"/>
              <a:gd name="adj2" fmla="val 10451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en-US" altLang="zh-CN"/>
              <a:t>“I’d like to be allowed to get tickets from the Ticket Granting Server, please.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300474" y="46482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Kerberos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 animBg="1"/>
      <p:bldP spid="19471" grpId="0" animBg="1"/>
      <p:bldP spid="194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Susan’s</a:t>
            </a:r>
            <a:endParaRPr lang="en-US" altLang="zh-CN"/>
          </a:p>
          <a:p>
            <a:pPr algn="ctr"/>
            <a:r>
              <a:rPr lang="en-US" altLang="zh-CN"/>
              <a:t>Desktop</a:t>
            </a:r>
            <a:endParaRPr lang="en-US" altLang="zh-CN"/>
          </a:p>
          <a:p>
            <a:pPr algn="ctr"/>
            <a:r>
              <a:rPr lang="en-US" altLang="zh-CN"/>
              <a:t>Computer</a:t>
            </a:r>
            <a:endParaRPr lang="en-US" altLang="zh-CN"/>
          </a:p>
        </p:txBody>
      </p:sp>
      <p:sp>
        <p:nvSpPr>
          <p:cNvPr id="41986" name="AutoShape 3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/>
              <a:t>Susan</a:t>
            </a:r>
            <a:endParaRPr lang="en-US" altLang="zh-CN" sz="1400"/>
          </a:p>
        </p:txBody>
      </p:sp>
      <p:sp>
        <p:nvSpPr>
          <p:cNvPr id="41995" name="Rectangle 5"/>
          <p:cNvSpPr>
            <a:spLocks noChangeArrowheads="1"/>
          </p:cNvSpPr>
          <p:nvPr/>
        </p:nvSpPr>
        <p:spPr bwMode="auto">
          <a:xfrm>
            <a:off x="7239000" y="609600"/>
            <a:ext cx="1752600" cy="4038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Key</a:t>
            </a:r>
            <a:endParaRPr lang="en-US" altLang="zh-CN"/>
          </a:p>
          <a:p>
            <a:pPr algn="ctr"/>
            <a:r>
              <a:rPr lang="en-US" altLang="zh-CN"/>
              <a:t>Distribution</a:t>
            </a:r>
            <a:endParaRPr lang="en-US" altLang="zh-CN"/>
          </a:p>
          <a:p>
            <a:pPr algn="ctr"/>
            <a:r>
              <a:rPr lang="en-US" altLang="zh-CN"/>
              <a:t>Center</a:t>
            </a:r>
            <a:endParaRPr lang="en-US" altLang="zh-CN"/>
          </a:p>
        </p:txBody>
      </p:sp>
      <p:sp>
        <p:nvSpPr>
          <p:cNvPr id="41990" name="Rectangle 15"/>
          <p:cNvSpPr>
            <a:spLocks noChangeArrowheads="1"/>
          </p:cNvSpPr>
          <p:nvPr/>
        </p:nvSpPr>
        <p:spPr bwMode="auto">
          <a:xfrm>
            <a:off x="533400" y="2286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XYZ Service</a:t>
            </a:r>
            <a:endParaRPr lang="en-US" altLang="zh-CN"/>
          </a:p>
        </p:txBody>
      </p:sp>
      <p:grpSp>
        <p:nvGrpSpPr>
          <p:cNvPr id="3" name="Group 65"/>
          <p:cNvGrpSpPr/>
          <p:nvPr/>
        </p:nvGrpSpPr>
        <p:grpSpPr bwMode="auto">
          <a:xfrm>
            <a:off x="3267075" y="2988855"/>
            <a:ext cx="1524000" cy="1660525"/>
            <a:chOff x="2592" y="576"/>
            <a:chExt cx="960" cy="1046"/>
          </a:xfrm>
        </p:grpSpPr>
        <p:pic>
          <p:nvPicPr>
            <p:cNvPr id="41993" name="Picture 16" descr="MCj03482050000[1]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592" y="576"/>
              <a:ext cx="960" cy="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4" name="Text Box 64"/>
            <p:cNvSpPr txBox="1">
              <a:spLocks noChangeArrowheads="1"/>
            </p:cNvSpPr>
            <p:nvPr/>
          </p:nvSpPr>
          <p:spPr bwMode="auto">
            <a:xfrm>
              <a:off x="2928" y="12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TGT</a:t>
              </a:r>
              <a:endParaRPr lang="en-US" altLang="zh-CN" sz="2400" b="1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300474" y="46482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Kerberos Server</a:t>
            </a:r>
            <a:endParaRPr lang="zh-CN" altLang="en-US" dirty="0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H="1">
            <a:off x="4800600" y="3041986"/>
            <a:ext cx="2686050" cy="9966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046426" y="251161"/>
            <a:ext cx="3508348" cy="1800225"/>
            <a:chOff x="3046426" y="251161"/>
            <a:chExt cx="3508348" cy="1800225"/>
          </a:xfrm>
        </p:grpSpPr>
        <p:grpSp>
          <p:nvGrpSpPr>
            <p:cNvPr id="13" name="组合 12"/>
            <p:cNvGrpSpPr/>
            <p:nvPr/>
          </p:nvGrpSpPr>
          <p:grpSpPr>
            <a:xfrm>
              <a:off x="3046426" y="251161"/>
              <a:ext cx="3508348" cy="1800225"/>
              <a:chOff x="6658983" y="2017857"/>
              <a:chExt cx="2420469" cy="1699021"/>
            </a:xfrm>
          </p:grpSpPr>
          <p:sp>
            <p:nvSpPr>
              <p:cNvPr id="14" name="圆角矩形 4"/>
              <p:cNvSpPr/>
              <p:nvPr/>
            </p:nvSpPr>
            <p:spPr>
              <a:xfrm>
                <a:off x="6658984" y="2017857"/>
                <a:ext cx="771665" cy="5378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dirty="0"/>
                  <a:t>P</a:t>
                </a:r>
                <a:endParaRPr lang="zh-CN" altLang="en-US" sz="2000" dirty="0"/>
              </a:p>
            </p:txBody>
          </p:sp>
          <p:sp>
            <p:nvSpPr>
              <p:cNvPr id="16" name="圆角矩形 5"/>
              <p:cNvSpPr/>
              <p:nvPr/>
            </p:nvSpPr>
            <p:spPr>
              <a:xfrm>
                <a:off x="6658983" y="3127688"/>
                <a:ext cx="771665" cy="5378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dirty="0"/>
                  <a:t>A</a:t>
                </a:r>
                <a:endParaRPr lang="zh-CN" altLang="en-US" sz="2000" dirty="0"/>
              </a:p>
            </p:txBody>
          </p:sp>
          <p:sp>
            <p:nvSpPr>
              <p:cNvPr id="17" name="圆角矩形 6"/>
              <p:cNvSpPr/>
              <p:nvPr/>
            </p:nvSpPr>
            <p:spPr>
              <a:xfrm>
                <a:off x="8315048" y="3127688"/>
                <a:ext cx="764404" cy="5378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dirty="0"/>
                  <a:t>B</a:t>
                </a:r>
                <a:endParaRPr lang="zh-CN" altLang="en-US" sz="2000" dirty="0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7430648" y="3324700"/>
                <a:ext cx="884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H="1">
                <a:off x="7430648" y="3459567"/>
                <a:ext cx="884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6893936" y="2555739"/>
                <a:ext cx="1" cy="571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H="1">
                <a:off x="7195153" y="2555739"/>
                <a:ext cx="1" cy="571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12"/>
                  <p:cNvSpPr txBox="1"/>
                  <p:nvPr/>
                </p:nvSpPr>
                <p:spPr>
                  <a:xfrm>
                    <a:off x="7484357" y="3052645"/>
                    <a:ext cx="875330" cy="26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3.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𝑇𝑜𝑘𝑒𝑛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22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4357" y="3052645"/>
                    <a:ext cx="875330" cy="268069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13"/>
                  <p:cNvSpPr txBox="1"/>
                  <p:nvPr/>
                </p:nvSpPr>
                <p:spPr>
                  <a:xfrm>
                    <a:off x="7495463" y="3448809"/>
                    <a:ext cx="905454" cy="26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4.</a:t>
                    </a:r>
                    <a:r>
                      <a:rPr lang="zh-CN" altLang="en-US" sz="16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𝑇𝑜𝑘𝑒𝑛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23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463" y="3448809"/>
                    <a:ext cx="905454" cy="268069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文本框 14"/>
              <p:cNvSpPr txBox="1"/>
              <p:nvPr/>
            </p:nvSpPr>
            <p:spPr>
              <a:xfrm>
                <a:off x="6662427" y="2711538"/>
                <a:ext cx="190460" cy="268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/>
                  <a:t>1</a:t>
                </a:r>
                <a:endParaRPr lang="zh-CN" altLang="en-US" sz="1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15"/>
                  <p:cNvSpPr txBox="1"/>
                  <p:nvPr/>
                </p:nvSpPr>
                <p:spPr>
                  <a:xfrm>
                    <a:off x="7155053" y="2711538"/>
                    <a:ext cx="822036" cy="26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/>
                      <a:t>2.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𝑇𝑜𝑘𝑒𝑛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25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5053" y="2711538"/>
                    <a:ext cx="822036" cy="268069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矩形 1"/>
            <p:cNvSpPr/>
            <p:nvPr/>
          </p:nvSpPr>
          <p:spPr>
            <a:xfrm>
              <a:off x="4331047" y="356987"/>
              <a:ext cx="21635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ISO/IEC 9798-2: TP.TS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AutoShape 5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/>
              <a:t>Susan</a:t>
            </a:r>
            <a:endParaRPr lang="en-US" altLang="zh-CN" sz="140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239000" y="609600"/>
            <a:ext cx="1752600" cy="4038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Key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Distribution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Center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7" name="Rectangle 14"/>
          <p:cNvSpPr>
            <a:spLocks noChangeArrowheads="1"/>
          </p:cNvSpPr>
          <p:nvPr/>
        </p:nvSpPr>
        <p:spPr bwMode="auto">
          <a:xfrm>
            <a:off x="533400" y="2286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XYZ Service</a:t>
            </a:r>
            <a:endParaRPr lang="en-US" altLang="zh-CN"/>
          </a:p>
        </p:txBody>
      </p:sp>
      <p:sp>
        <p:nvSpPr>
          <p:cNvPr id="33798" name="Rectangle 16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dirty="0"/>
              <a:t>Susan’s</a:t>
            </a:r>
            <a:endParaRPr lang="en-US" altLang="zh-CN" dirty="0"/>
          </a:p>
          <a:p>
            <a:pPr algn="ctr"/>
            <a:r>
              <a:rPr lang="en-US" altLang="zh-CN" dirty="0"/>
              <a:t>Desktop</a:t>
            </a:r>
            <a:endParaRPr lang="en-US" altLang="zh-CN" dirty="0"/>
          </a:p>
          <a:p>
            <a:pPr algn="ctr"/>
            <a:r>
              <a:rPr lang="en-US" altLang="zh-CN" dirty="0"/>
              <a:t>Computer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300474" y="46482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Kerberos Server</a:t>
            </a:r>
            <a:endParaRPr lang="zh-CN" altLang="en-US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607469" y="2667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dirty="0"/>
              <a:t>ABC Service</a:t>
            </a:r>
            <a:endParaRPr lang="en-US" altLang="zh-CN" dirty="0"/>
          </a:p>
        </p:txBody>
      </p:sp>
      <p:grpSp>
        <p:nvGrpSpPr>
          <p:cNvPr id="8" name="Group 65"/>
          <p:cNvGrpSpPr/>
          <p:nvPr/>
        </p:nvGrpSpPr>
        <p:grpSpPr bwMode="auto">
          <a:xfrm>
            <a:off x="3598069" y="3103155"/>
            <a:ext cx="1524000" cy="1660525"/>
            <a:chOff x="2592" y="576"/>
            <a:chExt cx="960" cy="1046"/>
          </a:xfrm>
        </p:grpSpPr>
        <p:pic>
          <p:nvPicPr>
            <p:cNvPr id="10" name="Picture 16" descr="MCj03482050000[1]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592" y="576"/>
              <a:ext cx="960" cy="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64"/>
            <p:cNvSpPr txBox="1">
              <a:spLocks noChangeArrowheads="1"/>
            </p:cNvSpPr>
            <p:nvPr/>
          </p:nvSpPr>
          <p:spPr bwMode="auto">
            <a:xfrm>
              <a:off x="2928" y="12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TGT</a:t>
              </a:r>
              <a:endParaRPr lang="en-US" altLang="zh-CN" sz="2400" b="1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972175" y="5636419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如何解决</a:t>
            </a:r>
            <a:r>
              <a:rPr lang="en-US" altLang="zh-CN" dirty="0"/>
              <a:t>SSO</a:t>
            </a:r>
            <a:r>
              <a:rPr lang="zh-CN" altLang="en-US" dirty="0"/>
              <a:t>的问题？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Susan’s</a:t>
            </a:r>
            <a:endParaRPr lang="en-US" altLang="zh-CN"/>
          </a:p>
          <a:p>
            <a:pPr algn="ctr"/>
            <a:r>
              <a:rPr lang="en-US" altLang="zh-CN"/>
              <a:t>Desktop</a:t>
            </a:r>
            <a:endParaRPr lang="en-US" altLang="zh-CN"/>
          </a:p>
          <a:p>
            <a:pPr algn="ctr"/>
            <a:r>
              <a:rPr lang="en-US" altLang="zh-CN"/>
              <a:t>Computer</a:t>
            </a:r>
            <a:endParaRPr lang="en-US" altLang="zh-CN"/>
          </a:p>
        </p:txBody>
      </p:sp>
      <p:sp>
        <p:nvSpPr>
          <p:cNvPr id="39938" name="AutoShape 3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/>
              <a:t>Susan</a:t>
            </a:r>
            <a:endParaRPr lang="en-US" altLang="zh-CN" sz="1400"/>
          </a:p>
        </p:txBody>
      </p:sp>
      <p:sp>
        <p:nvSpPr>
          <p:cNvPr id="39944" name="Rectangle 5"/>
          <p:cNvSpPr>
            <a:spLocks noChangeArrowheads="1"/>
          </p:cNvSpPr>
          <p:nvPr/>
        </p:nvSpPr>
        <p:spPr bwMode="auto">
          <a:xfrm>
            <a:off x="7239000" y="609600"/>
            <a:ext cx="1752600" cy="4038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Key</a:t>
            </a:r>
            <a:endParaRPr lang="en-US" altLang="zh-CN"/>
          </a:p>
          <a:p>
            <a:pPr algn="ctr"/>
            <a:r>
              <a:rPr lang="en-US" altLang="zh-CN"/>
              <a:t>Distribution</a:t>
            </a:r>
            <a:endParaRPr lang="en-US" altLang="zh-CN"/>
          </a:p>
          <a:p>
            <a:pPr algn="ctr"/>
            <a:r>
              <a:rPr lang="en-US" altLang="zh-CN"/>
              <a:t>Center</a:t>
            </a:r>
            <a:endParaRPr lang="en-US" altLang="zh-CN"/>
          </a:p>
        </p:txBody>
      </p:sp>
      <p:sp>
        <p:nvSpPr>
          <p:cNvPr id="39940" name="Rectangle 8"/>
          <p:cNvSpPr>
            <a:spLocks noChangeArrowheads="1"/>
          </p:cNvSpPr>
          <p:nvPr/>
        </p:nvSpPr>
        <p:spPr bwMode="auto">
          <a:xfrm>
            <a:off x="533400" y="2286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XYZ Service</a:t>
            </a:r>
            <a:endParaRPr lang="en-US" altLang="zh-CN"/>
          </a:p>
        </p:txBody>
      </p:sp>
      <p:sp>
        <p:nvSpPr>
          <p:cNvPr id="21518" name="AutoShape 14"/>
          <p:cNvSpPr>
            <a:spLocks noChangeArrowheads="1"/>
          </p:cNvSpPr>
          <p:nvPr/>
        </p:nvSpPr>
        <p:spPr bwMode="auto">
          <a:xfrm>
            <a:off x="3048000" y="1447800"/>
            <a:ext cx="3657600" cy="1752600"/>
          </a:xfrm>
          <a:prstGeom prst="wedgeRoundRectCallout">
            <a:avLst>
              <a:gd name="adj1" fmla="val 59810"/>
              <a:gd name="adj2" fmla="val 7862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/>
              <a:t>“Okay.  I locked this box with your secret password.  If you can unlock it, you can use its contents to access my Ticket Granting Service.”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>
            <a:off x="4419600" y="3657600"/>
            <a:ext cx="3124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1516" name="Picture 12" descr="MCj04039910000[1]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53200" y="3810000"/>
            <a:ext cx="107315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框 11"/>
          <p:cNvSpPr txBox="1"/>
          <p:nvPr/>
        </p:nvSpPr>
        <p:spPr>
          <a:xfrm>
            <a:off x="7300474" y="46482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Kerberos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6.93642E-7 L -0.28334 -0.0111 " pathEditMode="relative" ptsTypes="AA">
                                      <p:cBhvr>
                                        <p:cTn id="20" dur="2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8" grpId="0" animBg="1"/>
      <p:bldP spid="215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Susan’s</a:t>
            </a:r>
            <a:endParaRPr lang="en-US" altLang="zh-CN"/>
          </a:p>
          <a:p>
            <a:pPr algn="ctr"/>
            <a:r>
              <a:rPr lang="en-US" altLang="zh-CN"/>
              <a:t>Desktop</a:t>
            </a:r>
            <a:endParaRPr lang="en-US" altLang="zh-CN"/>
          </a:p>
          <a:p>
            <a:pPr algn="ctr"/>
            <a:r>
              <a:rPr lang="en-US" altLang="zh-CN"/>
              <a:t>Computer</a:t>
            </a:r>
            <a:endParaRPr lang="en-US" altLang="zh-CN"/>
          </a:p>
        </p:txBody>
      </p:sp>
      <p:sp>
        <p:nvSpPr>
          <p:cNvPr id="41986" name="AutoShape 3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/>
              <a:t>Susan</a:t>
            </a:r>
            <a:endParaRPr lang="en-US" altLang="zh-CN" sz="1400"/>
          </a:p>
        </p:txBody>
      </p:sp>
      <p:sp>
        <p:nvSpPr>
          <p:cNvPr id="41995" name="Rectangle 5"/>
          <p:cNvSpPr>
            <a:spLocks noChangeArrowheads="1"/>
          </p:cNvSpPr>
          <p:nvPr/>
        </p:nvSpPr>
        <p:spPr bwMode="auto">
          <a:xfrm>
            <a:off x="7239000" y="609600"/>
            <a:ext cx="1752600" cy="4038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Key</a:t>
            </a:r>
            <a:endParaRPr lang="en-US" altLang="zh-CN"/>
          </a:p>
          <a:p>
            <a:pPr algn="ctr"/>
            <a:r>
              <a:rPr lang="en-US" altLang="zh-CN"/>
              <a:t>Distribution</a:t>
            </a:r>
            <a:endParaRPr lang="en-US" altLang="zh-CN"/>
          </a:p>
          <a:p>
            <a:pPr algn="ctr"/>
            <a:r>
              <a:rPr lang="en-US" altLang="zh-CN"/>
              <a:t>Center</a:t>
            </a:r>
            <a:endParaRPr lang="en-US" altLang="zh-CN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V="1">
            <a:off x="1524000" y="51816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 rot="-465658">
            <a:off x="1371600" y="4876800"/>
            <a:ext cx="16764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myPassword</a:t>
            </a:r>
            <a:endParaRPr lang="en-US" altLang="zh-CN" sz="1400"/>
          </a:p>
        </p:txBody>
      </p:sp>
      <p:sp>
        <p:nvSpPr>
          <p:cNvPr id="41990" name="Rectangle 15"/>
          <p:cNvSpPr>
            <a:spLocks noChangeArrowheads="1"/>
          </p:cNvSpPr>
          <p:nvPr/>
        </p:nvSpPr>
        <p:spPr bwMode="auto">
          <a:xfrm>
            <a:off x="533400" y="2286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XYZ Service</a:t>
            </a:r>
            <a:endParaRPr lang="en-US" altLang="zh-CN"/>
          </a:p>
        </p:txBody>
      </p:sp>
      <p:pic>
        <p:nvPicPr>
          <p:cNvPr id="13329" name="Picture 17" descr="MCj04039910000[1]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86200" y="3651250"/>
            <a:ext cx="107315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5"/>
          <p:cNvGrpSpPr/>
          <p:nvPr/>
        </p:nvGrpSpPr>
        <p:grpSpPr bwMode="auto">
          <a:xfrm>
            <a:off x="3810000" y="3048000"/>
            <a:ext cx="1524000" cy="1660525"/>
            <a:chOff x="2592" y="576"/>
            <a:chExt cx="960" cy="1046"/>
          </a:xfrm>
        </p:grpSpPr>
        <p:pic>
          <p:nvPicPr>
            <p:cNvPr id="41993" name="Picture 16" descr="MCj0348205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92" y="576"/>
              <a:ext cx="960" cy="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4" name="Text Box 64"/>
            <p:cNvSpPr txBox="1">
              <a:spLocks noChangeArrowheads="1"/>
            </p:cNvSpPr>
            <p:nvPr/>
          </p:nvSpPr>
          <p:spPr bwMode="auto">
            <a:xfrm>
              <a:off x="2928" y="12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TGT</a:t>
              </a:r>
              <a:endParaRPr lang="en-US" altLang="zh-CN" sz="2400" b="1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300474" y="46482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Kerberos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  <p:bldP spid="133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12"/>
          <p:cNvGrpSpPr/>
          <p:nvPr/>
        </p:nvGrpSpPr>
        <p:grpSpPr bwMode="auto">
          <a:xfrm>
            <a:off x="228600" y="228600"/>
            <a:ext cx="1524000" cy="1660525"/>
            <a:chOff x="2592" y="576"/>
            <a:chExt cx="960" cy="1046"/>
          </a:xfrm>
        </p:grpSpPr>
        <p:pic>
          <p:nvPicPr>
            <p:cNvPr id="44035" name="Picture 13" descr="MCj03482050000[1]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592" y="576"/>
              <a:ext cx="960" cy="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36" name="Text Box 14"/>
            <p:cNvSpPr txBox="1">
              <a:spLocks noChangeArrowheads="1"/>
            </p:cNvSpPr>
            <p:nvPr/>
          </p:nvSpPr>
          <p:spPr bwMode="auto">
            <a:xfrm>
              <a:off x="2928" y="12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TGT</a:t>
              </a:r>
              <a:endParaRPr lang="en-US" altLang="zh-CN" sz="2400" b="1"/>
            </a:p>
          </p:txBody>
        </p:sp>
      </p:grpSp>
      <p:sp>
        <p:nvSpPr>
          <p:cNvPr id="44034" name="Text Box 15"/>
          <p:cNvSpPr txBox="1">
            <a:spLocks noChangeArrowheads="1"/>
          </p:cNvSpPr>
          <p:nvPr/>
        </p:nvSpPr>
        <p:spPr bwMode="auto">
          <a:xfrm>
            <a:off x="1883228" y="729343"/>
            <a:ext cx="7086600" cy="54784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As Susan was able to open the box (decrypt a message) from the KDC, she is now the owner of a “Ticket-Granting Ticket”.</a:t>
            </a:r>
            <a:endParaRPr lang="en-US" altLang="zh-CN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The Ticket-Granting Ticket (TGT) must be presented to the KDC in order to acquire “</a:t>
            </a:r>
            <a:r>
              <a:rPr lang="en-US" altLang="zh-CN" sz="2800" b="1" dirty="0"/>
              <a:t>service tickets</a:t>
            </a:r>
            <a:r>
              <a:rPr lang="en-US" altLang="zh-CN" sz="2800" dirty="0"/>
              <a:t>”(ST) for use with services requiring Kerberos authentication.</a:t>
            </a:r>
            <a:endParaRPr lang="zh-CN" altLang="en-US" sz="2800" dirty="0"/>
          </a:p>
          <a:p>
            <a:endParaRPr lang="en-US" altLang="zh-CN" sz="2800" dirty="0"/>
          </a:p>
          <a:p>
            <a:r>
              <a:rPr lang="en-US" altLang="zh-CN" sz="2800" dirty="0"/>
              <a:t>The TGT contains no password information.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TGT</a:t>
            </a:r>
            <a:r>
              <a:rPr lang="zh-CN" altLang="en-US" sz="2800" dirty="0"/>
              <a:t>表示已经通过身份鉴别，</a:t>
            </a:r>
            <a:r>
              <a:rPr lang="en-US" altLang="zh-CN" sz="2800" dirty="0"/>
              <a:t>ST</a:t>
            </a:r>
            <a:r>
              <a:rPr lang="zh-CN" altLang="en-US" sz="2800" dirty="0"/>
              <a:t>表示能够进入应用系统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真实的网络环境</a:t>
            </a:r>
            <a:endParaRPr lang="zh-CN" altLang="en-US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143000" y="3810000"/>
            <a:ext cx="6934200" cy="685800"/>
          </a:xfrm>
          <a:prstGeom prst="leftRightArrow">
            <a:avLst>
              <a:gd name="adj1" fmla="val 35833"/>
              <a:gd name="adj2" fmla="val 104669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86000" y="1981200"/>
            <a:ext cx="990600" cy="990600"/>
          </a:xfrm>
          <a:prstGeom prst="rect">
            <a:avLst/>
          </a:prstGeom>
          <a:solidFill>
            <a:srgbClr val="99CC00"/>
          </a:solidFill>
          <a:ln w="9525">
            <a:solidFill>
              <a:srgbClr val="333399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Security</a:t>
            </a:r>
            <a:endParaRPr kumimoji="1" lang="en-US" altLang="zh-TW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Server</a:t>
            </a:r>
            <a:endParaRPr kumimoji="1" lang="en-US" altLang="zh-TW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962400" y="1981200"/>
            <a:ext cx="838200" cy="990600"/>
          </a:xfrm>
          <a:prstGeom prst="rect">
            <a:avLst/>
          </a:prstGeom>
          <a:solidFill>
            <a:srgbClr val="99CC00"/>
          </a:solidFill>
          <a:ln w="9525">
            <a:solidFill>
              <a:srgbClr val="333399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File</a:t>
            </a:r>
            <a:endParaRPr kumimoji="1" lang="en-US" altLang="zh-TW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server</a:t>
            </a:r>
            <a:endParaRPr kumimoji="1" lang="en-US" altLang="zh-TW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5334000" y="1981200"/>
            <a:ext cx="914400" cy="990600"/>
          </a:xfrm>
          <a:prstGeom prst="rect">
            <a:avLst/>
          </a:prstGeom>
          <a:solidFill>
            <a:srgbClr val="99CC00"/>
          </a:solidFill>
          <a:ln w="9525">
            <a:solidFill>
              <a:srgbClr val="333399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Printing</a:t>
            </a:r>
            <a:endParaRPr kumimoji="1" lang="en-US" altLang="zh-TW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server</a:t>
            </a:r>
            <a:endParaRPr kumimoji="1" lang="en-US" altLang="zh-TW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461125" y="2251075"/>
            <a:ext cx="565150" cy="4572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 . .</a:t>
            </a:r>
            <a:endParaRPr kumimoji="1" lang="zh-TW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2057400" y="53340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9525">
            <a:solidFill>
              <a:srgbClr val="333399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User 1</a:t>
            </a:r>
            <a:endParaRPr kumimoji="1" lang="en-US" altLang="zh-TW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3352800" y="5334000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9525">
            <a:solidFill>
              <a:srgbClr val="333399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User 2</a:t>
            </a:r>
            <a:endParaRPr kumimoji="1" lang="en-US" altLang="zh-TW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648200" y="5334000"/>
            <a:ext cx="565150" cy="4572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 . .</a:t>
            </a:r>
            <a:endParaRPr kumimoji="1" lang="zh-TW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5715000" y="5029200"/>
            <a:ext cx="1371600" cy="1219200"/>
          </a:xfrm>
          <a:prstGeom prst="hexagon">
            <a:avLst>
              <a:gd name="adj" fmla="val 28125"/>
              <a:gd name="vf" fmla="val 115470"/>
            </a:avLst>
          </a:prstGeom>
          <a:solidFill>
            <a:srgbClr val="3366FF">
              <a:alpha val="50195"/>
            </a:srgbClr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Attacker</a:t>
            </a:r>
            <a:endParaRPr kumimoji="1" lang="en-US" altLang="zh-TW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2514600" y="4267200"/>
            <a:ext cx="228600" cy="1066800"/>
          </a:xfrm>
          <a:prstGeom prst="upDownArrow">
            <a:avLst>
              <a:gd name="adj1" fmla="val 50000"/>
              <a:gd name="adj2" fmla="val 93333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</a:endParaRPr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auto">
          <a:xfrm>
            <a:off x="3733800" y="4267200"/>
            <a:ext cx="228600" cy="1066800"/>
          </a:xfrm>
          <a:prstGeom prst="upDownArrow">
            <a:avLst>
              <a:gd name="adj1" fmla="val 50000"/>
              <a:gd name="adj2" fmla="val 93333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</a:endParaRP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6324600" y="4267200"/>
            <a:ext cx="152400" cy="762000"/>
          </a:xfrm>
          <a:prstGeom prst="upDownArrow">
            <a:avLst>
              <a:gd name="adj1" fmla="val 50000"/>
              <a:gd name="adj2" fmla="val 100000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</a:endParaRPr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>
            <a:off x="2590800" y="2971800"/>
            <a:ext cx="228600" cy="1066800"/>
          </a:xfrm>
          <a:prstGeom prst="upDownArrow">
            <a:avLst>
              <a:gd name="adj1" fmla="val 50000"/>
              <a:gd name="adj2" fmla="val 93333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</a:endParaRPr>
          </a:p>
        </p:txBody>
      </p:sp>
      <p:sp>
        <p:nvSpPr>
          <p:cNvPr id="31" name="AutoShape 17"/>
          <p:cNvSpPr>
            <a:spLocks noChangeArrowheads="1"/>
          </p:cNvSpPr>
          <p:nvPr/>
        </p:nvSpPr>
        <p:spPr bwMode="auto">
          <a:xfrm>
            <a:off x="4267200" y="2971800"/>
            <a:ext cx="228600" cy="1066800"/>
          </a:xfrm>
          <a:prstGeom prst="upDownArrow">
            <a:avLst>
              <a:gd name="adj1" fmla="val 50000"/>
              <a:gd name="adj2" fmla="val 93333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</a:endParaRPr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5638800" y="2971800"/>
            <a:ext cx="228600" cy="1066800"/>
          </a:xfrm>
          <a:prstGeom prst="upDownArrow">
            <a:avLst>
              <a:gd name="adj1" fmla="val 50000"/>
              <a:gd name="adj2" fmla="val 93333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</a:ln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Susan’s</a:t>
            </a:r>
            <a:endParaRPr lang="en-US" altLang="zh-CN"/>
          </a:p>
          <a:p>
            <a:pPr algn="ctr"/>
            <a:r>
              <a:rPr lang="en-US" altLang="zh-CN"/>
              <a:t>Desktop</a:t>
            </a:r>
            <a:endParaRPr lang="en-US" altLang="zh-CN"/>
          </a:p>
          <a:p>
            <a:pPr algn="ctr"/>
            <a:r>
              <a:rPr lang="en-US" altLang="zh-CN"/>
              <a:t>Computer</a:t>
            </a:r>
            <a:endParaRPr lang="en-US" altLang="zh-CN"/>
          </a:p>
        </p:txBody>
      </p:sp>
      <p:sp>
        <p:nvSpPr>
          <p:cNvPr id="46082" name="AutoShape 3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/>
              <a:t>Susan</a:t>
            </a:r>
            <a:endParaRPr lang="en-US" altLang="zh-CN" sz="1400"/>
          </a:p>
        </p:txBody>
      </p:sp>
      <p:sp>
        <p:nvSpPr>
          <p:cNvPr id="46095" name="Rectangle 5"/>
          <p:cNvSpPr>
            <a:spLocks noChangeArrowheads="1"/>
          </p:cNvSpPr>
          <p:nvPr/>
        </p:nvSpPr>
        <p:spPr bwMode="auto">
          <a:xfrm>
            <a:off x="7239000" y="609600"/>
            <a:ext cx="1752600" cy="4038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Key</a:t>
            </a:r>
            <a:endParaRPr lang="en-US" altLang="zh-CN"/>
          </a:p>
          <a:p>
            <a:pPr algn="ctr"/>
            <a:r>
              <a:rPr lang="en-US" altLang="zh-CN"/>
              <a:t>Distribution</a:t>
            </a:r>
            <a:endParaRPr lang="en-US" altLang="zh-CN"/>
          </a:p>
          <a:p>
            <a:pPr algn="ctr"/>
            <a:r>
              <a:rPr lang="en-US" altLang="zh-CN"/>
              <a:t>Center</a:t>
            </a:r>
            <a:endParaRPr lang="en-US" altLang="zh-CN"/>
          </a:p>
        </p:txBody>
      </p:sp>
      <p:sp>
        <p:nvSpPr>
          <p:cNvPr id="46084" name="Rectangle 8"/>
          <p:cNvSpPr>
            <a:spLocks noChangeArrowheads="1"/>
          </p:cNvSpPr>
          <p:nvPr/>
        </p:nvSpPr>
        <p:spPr bwMode="auto">
          <a:xfrm>
            <a:off x="533400" y="2286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XYZ Service</a:t>
            </a:r>
            <a:endParaRPr lang="en-US" altLang="zh-CN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1524000" y="518160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4876800" y="1600200"/>
            <a:ext cx="297180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3581400" y="381000"/>
            <a:ext cx="2819400" cy="1600200"/>
          </a:xfrm>
          <a:prstGeom prst="wedgeRoundRectCallout">
            <a:avLst>
              <a:gd name="adj1" fmla="val 59176"/>
              <a:gd name="adj2" fmla="val 10277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en-US" altLang="zh-CN"/>
              <a:t>“Let me prove I am Susan to XYZ Service.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Here’s a copy of my TGT!”</a:t>
            </a:r>
            <a:endParaRPr lang="en-US" altLang="zh-CN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 rot="-442083">
            <a:off x="1600200" y="4876800"/>
            <a:ext cx="1219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use XYZ</a:t>
            </a:r>
            <a:endParaRPr lang="en-US" altLang="zh-CN"/>
          </a:p>
        </p:txBody>
      </p:sp>
      <p:grpSp>
        <p:nvGrpSpPr>
          <p:cNvPr id="46089" name="Group 15"/>
          <p:cNvGrpSpPr/>
          <p:nvPr/>
        </p:nvGrpSpPr>
        <p:grpSpPr bwMode="auto">
          <a:xfrm>
            <a:off x="3505200" y="2911475"/>
            <a:ext cx="1524000" cy="1660525"/>
            <a:chOff x="2592" y="576"/>
            <a:chExt cx="960" cy="1046"/>
          </a:xfrm>
        </p:grpSpPr>
        <p:pic>
          <p:nvPicPr>
            <p:cNvPr id="46093" name="Picture 16" descr="MCj03482050000[1]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592" y="576"/>
              <a:ext cx="960" cy="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94" name="Text Box 17"/>
            <p:cNvSpPr txBox="1">
              <a:spLocks noChangeArrowheads="1"/>
            </p:cNvSpPr>
            <p:nvPr/>
          </p:nvSpPr>
          <p:spPr bwMode="auto">
            <a:xfrm>
              <a:off x="2928" y="12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TGT</a:t>
              </a:r>
              <a:endParaRPr lang="en-US" altLang="zh-CN" sz="2400" b="1"/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3810000" y="2895600"/>
            <a:ext cx="1524000" cy="1660525"/>
            <a:chOff x="2592" y="576"/>
            <a:chExt cx="960" cy="1046"/>
          </a:xfrm>
        </p:grpSpPr>
        <p:pic>
          <p:nvPicPr>
            <p:cNvPr id="46091" name="Picture 13" descr="MCj03482050000[1]"/>
            <p:cNvPicPr>
              <a:picLocks noChangeAspect="1" noChangeArrowheads="1"/>
            </p:cNvPicPr>
            <p:nvPr/>
          </p:nvPicPr>
          <p:blipFill>
            <a:blip r:embed="rId1">
              <a:lum contrast="-42000"/>
            </a:blip>
            <a:srcRect/>
            <a:stretch>
              <a:fillRect/>
            </a:stretch>
          </p:blipFill>
          <p:spPr bwMode="auto">
            <a:xfrm>
              <a:off x="2592" y="576"/>
              <a:ext cx="960" cy="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92" name="Text Box 14"/>
            <p:cNvSpPr txBox="1">
              <a:spLocks noChangeArrowheads="1"/>
            </p:cNvSpPr>
            <p:nvPr/>
          </p:nvSpPr>
          <p:spPr bwMode="auto">
            <a:xfrm>
              <a:off x="2928" y="12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TGT</a:t>
              </a:r>
              <a:endParaRPr lang="en-US" altLang="zh-CN" sz="2400" b="1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300474" y="46482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Kerberos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50289E-6 L 0.31667 -0.3907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0" y="-1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animBg="1"/>
      <p:bldP spid="28682" grpId="0" animBg="1"/>
      <p:bldP spid="28683" grpId="0" animBg="1"/>
      <p:bldP spid="286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Susan’s</a:t>
            </a:r>
            <a:endParaRPr lang="en-US" altLang="zh-CN"/>
          </a:p>
          <a:p>
            <a:pPr algn="ctr"/>
            <a:r>
              <a:rPr lang="en-US" altLang="zh-CN"/>
              <a:t>Desktop</a:t>
            </a:r>
            <a:endParaRPr lang="en-US" altLang="zh-CN"/>
          </a:p>
          <a:p>
            <a:pPr algn="ctr"/>
            <a:r>
              <a:rPr lang="en-US" altLang="zh-CN"/>
              <a:t>Computer</a:t>
            </a:r>
            <a:endParaRPr lang="en-US" altLang="zh-CN"/>
          </a:p>
        </p:txBody>
      </p:sp>
      <p:sp>
        <p:nvSpPr>
          <p:cNvPr id="48130" name="AutoShape 3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/>
              <a:t>Susan</a:t>
            </a:r>
            <a:endParaRPr lang="en-US" altLang="zh-CN" sz="1400"/>
          </a:p>
        </p:txBody>
      </p:sp>
      <p:sp>
        <p:nvSpPr>
          <p:cNvPr id="48139" name="Rectangle 5"/>
          <p:cNvSpPr>
            <a:spLocks noChangeArrowheads="1"/>
          </p:cNvSpPr>
          <p:nvPr/>
        </p:nvSpPr>
        <p:spPr bwMode="auto">
          <a:xfrm>
            <a:off x="7239000" y="609600"/>
            <a:ext cx="1752600" cy="4038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Key</a:t>
            </a:r>
            <a:endParaRPr lang="en-US" altLang="zh-CN"/>
          </a:p>
          <a:p>
            <a:pPr algn="ctr"/>
            <a:r>
              <a:rPr lang="en-US" altLang="zh-CN"/>
              <a:t>Distribution</a:t>
            </a:r>
            <a:endParaRPr lang="en-US" altLang="zh-CN"/>
          </a:p>
          <a:p>
            <a:pPr algn="ctr"/>
            <a:r>
              <a:rPr lang="en-US" altLang="zh-CN"/>
              <a:t>Center</a:t>
            </a:r>
            <a:endParaRPr lang="en-US" altLang="zh-CN"/>
          </a:p>
        </p:txBody>
      </p:sp>
      <p:sp>
        <p:nvSpPr>
          <p:cNvPr id="48132" name="Rectangle 8"/>
          <p:cNvSpPr>
            <a:spLocks noChangeArrowheads="1"/>
          </p:cNvSpPr>
          <p:nvPr/>
        </p:nvSpPr>
        <p:spPr bwMode="auto">
          <a:xfrm>
            <a:off x="533400" y="2286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XYZ Service</a:t>
            </a:r>
            <a:endParaRPr lang="en-US" altLang="zh-CN"/>
          </a:p>
        </p:txBody>
      </p:sp>
      <p:grpSp>
        <p:nvGrpSpPr>
          <p:cNvPr id="48133" name="Group 15"/>
          <p:cNvGrpSpPr/>
          <p:nvPr/>
        </p:nvGrpSpPr>
        <p:grpSpPr bwMode="auto">
          <a:xfrm>
            <a:off x="3505200" y="2911475"/>
            <a:ext cx="1524000" cy="1660525"/>
            <a:chOff x="2592" y="576"/>
            <a:chExt cx="960" cy="1046"/>
          </a:xfrm>
        </p:grpSpPr>
        <p:pic>
          <p:nvPicPr>
            <p:cNvPr id="48137" name="Picture 16" descr="MCj03482050000[1]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592" y="576"/>
              <a:ext cx="960" cy="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8" name="Text Box 17"/>
            <p:cNvSpPr txBox="1">
              <a:spLocks noChangeArrowheads="1"/>
            </p:cNvSpPr>
            <p:nvPr/>
          </p:nvSpPr>
          <p:spPr bwMode="auto">
            <a:xfrm>
              <a:off x="2928" y="12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TGT</a:t>
              </a:r>
              <a:endParaRPr lang="en-US" altLang="zh-CN" sz="2400" b="1"/>
            </a:p>
          </p:txBody>
        </p:sp>
      </p:grp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5715000" y="533400"/>
            <a:ext cx="1828800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/>
              <a:t>Hey XYZ</a:t>
            </a:r>
            <a:r>
              <a:rPr lang="en-US" altLang="zh-CN" sz="1400"/>
              <a:t>: </a:t>
            </a:r>
            <a:endParaRPr lang="en-US" altLang="zh-CN" sz="1400"/>
          </a:p>
          <a:p>
            <a:pPr algn="ctr"/>
            <a:r>
              <a:rPr lang="en-US" altLang="zh-CN" sz="1400"/>
              <a:t>Susan is Susan.</a:t>
            </a:r>
            <a:endParaRPr lang="en-US" altLang="zh-CN" sz="1400"/>
          </a:p>
          <a:p>
            <a:pPr algn="ctr"/>
            <a:r>
              <a:rPr lang="en-US" altLang="zh-CN" sz="1400"/>
              <a:t>CONFIRMED: TGS</a:t>
            </a:r>
            <a:endParaRPr lang="en-US" altLang="zh-CN" sz="1400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648200" y="1524000"/>
            <a:ext cx="289560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0" name="AutoShape 22"/>
          <p:cNvSpPr>
            <a:spLocks noChangeArrowheads="1"/>
          </p:cNvSpPr>
          <p:nvPr/>
        </p:nvSpPr>
        <p:spPr bwMode="auto">
          <a:xfrm>
            <a:off x="4114800" y="1600200"/>
            <a:ext cx="2057400" cy="838200"/>
          </a:xfrm>
          <a:prstGeom prst="wedgeRoundRectCallout">
            <a:avLst>
              <a:gd name="adj1" fmla="val 93287"/>
              <a:gd name="adj2" fmla="val 75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/>
            <a:r>
              <a:rPr lang="en-US" altLang="zh-CN"/>
              <a:t>You’re Susan.</a:t>
            </a:r>
            <a:endParaRPr lang="en-US" altLang="zh-CN"/>
          </a:p>
          <a:p>
            <a:pPr algn="ctr"/>
            <a:r>
              <a:rPr lang="en-US" altLang="zh-CN"/>
              <a:t>Here, take this.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300474" y="46482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Kerberos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6.93642E-7 L -0.375 0.4788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00" y="2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7" grpId="0" animBg="1"/>
      <p:bldP spid="32787" grpId="1" animBg="1"/>
      <p:bldP spid="32789" grpId="0" animBg="1"/>
      <p:bldP spid="327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Susan’s</a:t>
            </a:r>
            <a:endParaRPr lang="en-US" altLang="zh-CN"/>
          </a:p>
          <a:p>
            <a:pPr algn="ctr"/>
            <a:r>
              <a:rPr lang="en-US" altLang="zh-CN"/>
              <a:t>Desktop</a:t>
            </a:r>
            <a:endParaRPr lang="en-US" altLang="zh-CN"/>
          </a:p>
          <a:p>
            <a:pPr algn="ctr"/>
            <a:r>
              <a:rPr lang="en-US" altLang="zh-CN"/>
              <a:t>Computer</a:t>
            </a:r>
            <a:endParaRPr lang="en-US" altLang="zh-CN"/>
          </a:p>
        </p:txBody>
      </p:sp>
      <p:sp>
        <p:nvSpPr>
          <p:cNvPr id="50178" name="AutoShape 3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/>
              <a:t>Susan</a:t>
            </a:r>
            <a:endParaRPr lang="en-US" altLang="zh-CN" sz="1400"/>
          </a:p>
        </p:txBody>
      </p:sp>
      <p:sp>
        <p:nvSpPr>
          <p:cNvPr id="50188" name="Rectangle 5"/>
          <p:cNvSpPr>
            <a:spLocks noChangeArrowheads="1"/>
          </p:cNvSpPr>
          <p:nvPr/>
        </p:nvSpPr>
        <p:spPr bwMode="auto">
          <a:xfrm>
            <a:off x="7239000" y="609600"/>
            <a:ext cx="1752600" cy="4038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Key</a:t>
            </a:r>
            <a:endParaRPr lang="en-US" altLang="zh-CN"/>
          </a:p>
          <a:p>
            <a:pPr algn="ctr"/>
            <a:r>
              <a:rPr lang="en-US" altLang="zh-CN"/>
              <a:t>Distribution</a:t>
            </a:r>
            <a:endParaRPr lang="en-US" altLang="zh-CN"/>
          </a:p>
          <a:p>
            <a:pPr algn="ctr"/>
            <a:r>
              <a:rPr lang="en-US" altLang="zh-CN"/>
              <a:t>Center</a:t>
            </a:r>
            <a:endParaRPr lang="en-US" altLang="zh-CN"/>
          </a:p>
        </p:txBody>
      </p:sp>
      <p:sp>
        <p:nvSpPr>
          <p:cNvPr id="50180" name="Rectangle 8"/>
          <p:cNvSpPr>
            <a:spLocks noChangeArrowheads="1"/>
          </p:cNvSpPr>
          <p:nvPr/>
        </p:nvSpPr>
        <p:spPr bwMode="auto">
          <a:xfrm>
            <a:off x="533400" y="2286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XYZ Service</a:t>
            </a:r>
            <a:endParaRPr lang="en-US" altLang="zh-CN"/>
          </a:p>
        </p:txBody>
      </p:sp>
      <p:grpSp>
        <p:nvGrpSpPr>
          <p:cNvPr id="50181" name="Group 9"/>
          <p:cNvGrpSpPr/>
          <p:nvPr/>
        </p:nvGrpSpPr>
        <p:grpSpPr bwMode="auto">
          <a:xfrm>
            <a:off x="3505200" y="2911475"/>
            <a:ext cx="1524000" cy="1660525"/>
            <a:chOff x="2592" y="576"/>
            <a:chExt cx="960" cy="1046"/>
          </a:xfrm>
        </p:grpSpPr>
        <p:pic>
          <p:nvPicPr>
            <p:cNvPr id="50186" name="Picture 10" descr="MCj03482050000[1]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592" y="576"/>
              <a:ext cx="960" cy="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2928" y="12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TGT</a:t>
              </a:r>
              <a:endParaRPr lang="en-US" altLang="zh-CN" sz="2400" b="1"/>
            </a:p>
          </p:txBody>
        </p:sp>
      </p:grpSp>
      <p:sp>
        <p:nvSpPr>
          <p:cNvPr id="34831" name="Line 15"/>
          <p:cNvSpPr>
            <a:spLocks noChangeShapeType="1"/>
          </p:cNvSpPr>
          <p:nvPr/>
        </p:nvSpPr>
        <p:spPr bwMode="auto">
          <a:xfrm flipH="1" flipV="1">
            <a:off x="1981200" y="2286000"/>
            <a:ext cx="12192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3" name="Rectangle 12"/>
          <p:cNvSpPr>
            <a:spLocks noChangeArrowheads="1"/>
          </p:cNvSpPr>
          <p:nvPr/>
        </p:nvSpPr>
        <p:spPr bwMode="auto">
          <a:xfrm>
            <a:off x="2209800" y="3756025"/>
            <a:ext cx="1828800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/>
              <a:t>Hey XYZ</a:t>
            </a:r>
            <a:r>
              <a:rPr lang="en-US" altLang="zh-CN" sz="1400"/>
              <a:t>: </a:t>
            </a:r>
            <a:endParaRPr lang="en-US" altLang="zh-CN" sz="1400"/>
          </a:p>
          <a:p>
            <a:pPr algn="ctr"/>
            <a:r>
              <a:rPr lang="en-US" altLang="zh-CN" sz="1400"/>
              <a:t>Susan is Susan.</a:t>
            </a:r>
            <a:endParaRPr lang="en-US" altLang="zh-CN" sz="1400"/>
          </a:p>
          <a:p>
            <a:pPr algn="ctr"/>
            <a:r>
              <a:rPr lang="en-US" altLang="zh-CN" sz="1400"/>
              <a:t>CONFIRMED: TGS</a:t>
            </a:r>
            <a:endParaRPr lang="en-US" altLang="zh-CN" sz="1400"/>
          </a:p>
        </p:txBody>
      </p:sp>
      <p:sp>
        <p:nvSpPr>
          <p:cNvPr id="34832" name="AutoShape 16"/>
          <p:cNvSpPr>
            <a:spLocks noChangeArrowheads="1"/>
          </p:cNvSpPr>
          <p:nvPr/>
        </p:nvSpPr>
        <p:spPr bwMode="auto">
          <a:xfrm>
            <a:off x="3200400" y="1066800"/>
            <a:ext cx="2743200" cy="1371600"/>
          </a:xfrm>
          <a:prstGeom prst="wedgeRoundRectCallout">
            <a:avLst>
              <a:gd name="adj1" fmla="val -65801"/>
              <a:gd name="adj2" fmla="val 12627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/>
            <a:r>
              <a:rPr lang="en-US" altLang="zh-CN"/>
              <a:t>I’m Susan.  I’ll prove it.  Here’s a copy of my legit </a:t>
            </a:r>
            <a:r>
              <a:rPr lang="en-US" altLang="zh-CN" b="1"/>
              <a:t>service ticket </a:t>
            </a:r>
            <a:r>
              <a:rPr lang="en-US" altLang="zh-CN"/>
              <a:t>for XYZ.</a:t>
            </a:r>
            <a:endParaRPr lang="en-US" altLang="zh-CN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2362200" y="3908425"/>
            <a:ext cx="1828800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/>
              <a:t>Hey XYZ</a:t>
            </a:r>
            <a:r>
              <a:rPr lang="en-US" altLang="zh-CN" sz="1400"/>
              <a:t>: </a:t>
            </a:r>
            <a:endParaRPr lang="en-US" altLang="zh-CN" sz="1400"/>
          </a:p>
          <a:p>
            <a:pPr algn="ctr"/>
            <a:r>
              <a:rPr lang="en-US" altLang="zh-CN" sz="1400"/>
              <a:t>Susan is Susan.</a:t>
            </a:r>
            <a:endParaRPr lang="en-US" altLang="zh-CN" sz="1400"/>
          </a:p>
          <a:p>
            <a:pPr algn="ctr"/>
            <a:r>
              <a:rPr lang="en-US" altLang="zh-CN" sz="1400"/>
              <a:t>CONFIRMED: TGS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7300474" y="46482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Kerberos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333 -0.27745 " pathEditMode="relative" ptsTypes="AA">
                                      <p:cBhvr>
                                        <p:cTn id="20" dur="20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1" grpId="0" animBg="1"/>
      <p:bldP spid="34832" grpId="0" animBg="1"/>
      <p:bldP spid="34833" grpId="0" animBg="1"/>
      <p:bldP spid="3483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Susan’s</a:t>
            </a:r>
            <a:endParaRPr lang="en-US" altLang="zh-CN"/>
          </a:p>
          <a:p>
            <a:pPr algn="ctr"/>
            <a:r>
              <a:rPr lang="en-US" altLang="zh-CN"/>
              <a:t>Desktop</a:t>
            </a:r>
            <a:endParaRPr lang="en-US" altLang="zh-CN"/>
          </a:p>
          <a:p>
            <a:pPr algn="ctr"/>
            <a:r>
              <a:rPr lang="en-US" altLang="zh-CN"/>
              <a:t>Computer</a:t>
            </a:r>
            <a:endParaRPr lang="en-US" altLang="zh-CN"/>
          </a:p>
        </p:txBody>
      </p:sp>
      <p:sp>
        <p:nvSpPr>
          <p:cNvPr id="52226" name="AutoShape 3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/>
              <a:t>Susan</a:t>
            </a:r>
            <a:endParaRPr lang="en-US" altLang="zh-CN" sz="1400"/>
          </a:p>
        </p:txBody>
      </p:sp>
      <p:sp>
        <p:nvSpPr>
          <p:cNvPr id="52235" name="Rectangle 5"/>
          <p:cNvSpPr>
            <a:spLocks noChangeArrowheads="1"/>
          </p:cNvSpPr>
          <p:nvPr/>
        </p:nvSpPr>
        <p:spPr bwMode="auto">
          <a:xfrm>
            <a:off x="7239000" y="609600"/>
            <a:ext cx="1752600" cy="4038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Key</a:t>
            </a:r>
            <a:endParaRPr lang="en-US" altLang="zh-CN"/>
          </a:p>
          <a:p>
            <a:pPr algn="ctr"/>
            <a:r>
              <a:rPr lang="en-US" altLang="zh-CN"/>
              <a:t>Distribution</a:t>
            </a:r>
            <a:endParaRPr lang="en-US" altLang="zh-CN"/>
          </a:p>
          <a:p>
            <a:pPr algn="ctr"/>
            <a:r>
              <a:rPr lang="en-US" altLang="zh-CN"/>
              <a:t>Center</a:t>
            </a:r>
            <a:endParaRPr lang="en-US" altLang="zh-CN"/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533400" y="2286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XYZ Service</a:t>
            </a:r>
            <a:endParaRPr lang="en-US" altLang="zh-CN"/>
          </a:p>
        </p:txBody>
      </p:sp>
      <p:grpSp>
        <p:nvGrpSpPr>
          <p:cNvPr id="52229" name="Group 9"/>
          <p:cNvGrpSpPr/>
          <p:nvPr/>
        </p:nvGrpSpPr>
        <p:grpSpPr bwMode="auto">
          <a:xfrm>
            <a:off x="3505200" y="2911475"/>
            <a:ext cx="1524000" cy="1660525"/>
            <a:chOff x="2592" y="576"/>
            <a:chExt cx="960" cy="1046"/>
          </a:xfrm>
        </p:grpSpPr>
        <p:pic>
          <p:nvPicPr>
            <p:cNvPr id="52233" name="Picture 10" descr="MCj03482050000[1]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592" y="576"/>
              <a:ext cx="960" cy="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34" name="Text Box 11"/>
            <p:cNvSpPr txBox="1">
              <a:spLocks noChangeArrowheads="1"/>
            </p:cNvSpPr>
            <p:nvPr/>
          </p:nvSpPr>
          <p:spPr bwMode="auto">
            <a:xfrm>
              <a:off x="2928" y="12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TGT</a:t>
              </a:r>
              <a:endParaRPr lang="en-US" altLang="zh-CN" sz="2400" b="1"/>
            </a:p>
          </p:txBody>
        </p:sp>
      </p:grpSp>
      <p:sp>
        <p:nvSpPr>
          <p:cNvPr id="52230" name="Rectangle 13"/>
          <p:cNvSpPr>
            <a:spLocks noChangeArrowheads="1"/>
          </p:cNvSpPr>
          <p:nvPr/>
        </p:nvSpPr>
        <p:spPr bwMode="auto">
          <a:xfrm>
            <a:off x="2209800" y="3756025"/>
            <a:ext cx="1828800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/>
              <a:t>Hey XYZ</a:t>
            </a:r>
            <a:r>
              <a:rPr lang="en-US" altLang="zh-CN" sz="1400"/>
              <a:t>: </a:t>
            </a:r>
            <a:endParaRPr lang="en-US" altLang="zh-CN" sz="1400"/>
          </a:p>
          <a:p>
            <a:pPr algn="ctr"/>
            <a:r>
              <a:rPr lang="en-US" altLang="zh-CN" sz="1400"/>
              <a:t>Susan is Susan.</a:t>
            </a:r>
            <a:endParaRPr lang="en-US" altLang="zh-CN" sz="1400"/>
          </a:p>
          <a:p>
            <a:pPr algn="ctr"/>
            <a:r>
              <a:rPr lang="en-US" altLang="zh-CN" sz="1400"/>
              <a:t>CONFIRMED: TGS</a:t>
            </a:r>
            <a:endParaRPr lang="en-US" altLang="zh-CN" sz="1400"/>
          </a:p>
        </p:txBody>
      </p:sp>
      <p:sp>
        <p:nvSpPr>
          <p:cNvPr id="52231" name="Rectangle 15"/>
          <p:cNvSpPr>
            <a:spLocks noChangeArrowheads="1"/>
          </p:cNvSpPr>
          <p:nvPr/>
        </p:nvSpPr>
        <p:spPr bwMode="auto">
          <a:xfrm>
            <a:off x="1066800" y="1981200"/>
            <a:ext cx="1828800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/>
              <a:t>Hey XYZ</a:t>
            </a:r>
            <a:r>
              <a:rPr lang="en-US" altLang="zh-CN" sz="1400"/>
              <a:t>: </a:t>
            </a:r>
            <a:endParaRPr lang="en-US" altLang="zh-CN" sz="1400"/>
          </a:p>
          <a:p>
            <a:pPr algn="ctr"/>
            <a:r>
              <a:rPr lang="en-US" altLang="zh-CN" sz="1400"/>
              <a:t>Susan is Susan.</a:t>
            </a:r>
            <a:endParaRPr lang="en-US" altLang="zh-CN" sz="1400"/>
          </a:p>
          <a:p>
            <a:pPr algn="ctr"/>
            <a:r>
              <a:rPr lang="en-US" altLang="zh-CN" sz="1400"/>
              <a:t>CONFIRMED: TGS</a:t>
            </a:r>
            <a:endParaRPr lang="en-US" altLang="zh-CN" sz="1400"/>
          </a:p>
        </p:txBody>
      </p:sp>
      <p:sp>
        <p:nvSpPr>
          <p:cNvPr id="36880" name="AutoShape 16"/>
          <p:cNvSpPr>
            <a:spLocks noChangeArrowheads="1"/>
          </p:cNvSpPr>
          <p:nvPr/>
        </p:nvSpPr>
        <p:spPr bwMode="auto">
          <a:xfrm>
            <a:off x="2819400" y="152400"/>
            <a:ext cx="3352800" cy="1295400"/>
          </a:xfrm>
          <a:prstGeom prst="wedgeRoundRectCallout">
            <a:avLst>
              <a:gd name="adj1" fmla="val -66051"/>
              <a:gd name="adj2" fmla="val 5784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/>
            <a:r>
              <a:rPr lang="en-US" altLang="zh-CN"/>
              <a:t>That’s Susan alright.  Let me determine if she is </a:t>
            </a:r>
            <a:r>
              <a:rPr lang="en-US" altLang="zh-CN" b="1"/>
              <a:t>authorized</a:t>
            </a:r>
            <a:r>
              <a:rPr lang="en-US" altLang="zh-CN"/>
              <a:t> to use me.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300474" y="46482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Kerberos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5"/>
          <p:cNvSpPr txBox="1">
            <a:spLocks noChangeArrowheads="1"/>
          </p:cNvSpPr>
          <p:nvPr/>
        </p:nvSpPr>
        <p:spPr bwMode="auto">
          <a:xfrm>
            <a:off x="457200" y="1143000"/>
            <a:ext cx="8229600" cy="4792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Authorization checks are performed by the XYZ service…</a:t>
            </a:r>
            <a:endParaRPr lang="en-US" altLang="zh-CN" sz="2800" dirty="0"/>
          </a:p>
          <a:p>
            <a:pPr>
              <a:spcBef>
                <a:spcPct val="50000"/>
              </a:spcBef>
            </a:pPr>
            <a:r>
              <a:rPr lang="zh-CN" altLang="en-US" sz="2800" dirty="0"/>
              <a:t>应用系统自主处理授权问题。与</a:t>
            </a:r>
            <a:r>
              <a:rPr lang="en-US" altLang="zh-CN" sz="2800" dirty="0"/>
              <a:t>Kerberos</a:t>
            </a:r>
            <a:r>
              <a:rPr lang="zh-CN" altLang="en-US" sz="2800" dirty="0"/>
              <a:t>无关。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endParaRPr lang="en-US" altLang="zh-CN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Just because Susan has </a:t>
            </a:r>
            <a:r>
              <a:rPr lang="en-US" altLang="zh-CN" sz="2800" b="1" dirty="0"/>
              <a:t>authenticated</a:t>
            </a:r>
            <a:r>
              <a:rPr lang="en-US" altLang="zh-CN" sz="2800" dirty="0"/>
              <a:t> herself does not inherently mean she is </a:t>
            </a:r>
            <a:r>
              <a:rPr lang="en-US" altLang="zh-CN" sz="2800" b="1" dirty="0"/>
              <a:t>authorized</a:t>
            </a:r>
            <a:r>
              <a:rPr lang="en-US" altLang="zh-CN" sz="2800" dirty="0"/>
              <a:t> to make use of the XYZ service.</a:t>
            </a:r>
            <a:endParaRPr lang="en-US" altLang="zh-CN" sz="2800" dirty="0"/>
          </a:p>
          <a:p>
            <a:pPr>
              <a:spcBef>
                <a:spcPct val="50000"/>
              </a:spcBef>
            </a:pPr>
            <a:r>
              <a:rPr lang="zh-CN" altLang="en-US" sz="2800" dirty="0"/>
              <a:t>仅仅是允许进入应用系统，至于有什么权限、由应用系统自主决定。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736599" y="84116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3200" dirty="0">
                <a:sym typeface="+mn-ea"/>
              </a:rPr>
              <a:t>One remaining note: </a:t>
            </a:r>
            <a:endParaRPr lang="en-US" altLang="zh-CN" sz="3200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Tickets (your TGT as well as ST) have expiration dates.  An expired ticket is unusable.</a:t>
            </a:r>
            <a:endParaRPr lang="en-US" altLang="zh-CN" dirty="0"/>
          </a:p>
          <a:p>
            <a:pPr lvl="1">
              <a:spcBef>
                <a:spcPct val="50000"/>
              </a:spcBef>
            </a:pPr>
            <a:r>
              <a:rPr lang="en-US" altLang="zh-CN" dirty="0">
                <a:sym typeface="+mn-ea"/>
              </a:rPr>
              <a:t>Until a ticket’s expiration, it may be used repeatedly.</a:t>
            </a:r>
            <a:endParaRPr lang="en-US" altLang="zh-CN" dirty="0">
              <a:sym typeface="+mn-ea"/>
            </a:endParaRPr>
          </a:p>
          <a:p>
            <a:pPr lvl="1">
              <a:spcBef>
                <a:spcPct val="50000"/>
              </a:spcBef>
            </a:pPr>
            <a:endParaRPr lang="en-US" altLang="zh-CN" sz="2055" dirty="0"/>
          </a:p>
          <a:p>
            <a:pPr>
              <a:spcBef>
                <a:spcPct val="50000"/>
              </a:spcBef>
            </a:pPr>
            <a:r>
              <a:rPr lang="zh-CN" altLang="en-US" sz="2400" dirty="0">
                <a:sym typeface="+mn-ea"/>
              </a:rPr>
              <a:t>可以重用，但需要证明拥有。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93750" y="4472940"/>
            <a:ext cx="7023100" cy="1848485"/>
            <a:chOff x="1250" y="7044"/>
            <a:chExt cx="11060" cy="2911"/>
          </a:xfrm>
        </p:grpSpPr>
        <p:grpSp>
          <p:nvGrpSpPr>
            <p:cNvPr id="2" name="组合 1"/>
            <p:cNvGrpSpPr/>
            <p:nvPr/>
          </p:nvGrpSpPr>
          <p:grpSpPr>
            <a:xfrm>
              <a:off x="1250" y="7132"/>
              <a:ext cx="4376" cy="2492"/>
              <a:chOff x="9487" y="7976"/>
              <a:chExt cx="4376" cy="2492"/>
            </a:xfrm>
          </p:grpSpPr>
          <p:pic>
            <p:nvPicPr>
              <p:cNvPr id="100" name="图片 99"/>
              <p:cNvPicPr/>
              <p:nvPr/>
            </p:nvPicPr>
            <p:blipFill>
              <a:blip r:embed="rId1"/>
              <a:srcRect l="35056" t="43667" r="1065" b="12139"/>
              <a:stretch>
                <a:fillRect/>
              </a:stretch>
            </p:blipFill>
            <p:spPr>
              <a:xfrm>
                <a:off x="9487" y="7976"/>
                <a:ext cx="4377" cy="249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87" y="8765"/>
                <a:ext cx="1168" cy="1520"/>
              </a:xfrm>
              <a:prstGeom prst="rect">
                <a:avLst/>
              </a:prstGeom>
            </p:spPr>
          </p:pic>
        </p:grpSp>
        <p:pic>
          <p:nvPicPr>
            <p:cNvPr id="101" name="图片 100"/>
            <p:cNvPicPr/>
            <p:nvPr/>
          </p:nvPicPr>
          <p:blipFill>
            <a:blip r:embed="rId3"/>
            <a:srcRect l="2718" t="34759" r="4791" b="33796"/>
            <a:stretch>
              <a:fillRect/>
            </a:stretch>
          </p:blipFill>
          <p:spPr>
            <a:xfrm>
              <a:off x="7786" y="7044"/>
              <a:ext cx="4104" cy="249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" name="图片 101"/>
            <p:cNvPicPr/>
            <p:nvPr/>
          </p:nvPicPr>
          <p:blipFill>
            <a:blip r:embed="rId4"/>
            <a:srcRect l="55323" t="33973" r="11762" b="17626"/>
            <a:stretch>
              <a:fillRect/>
            </a:stretch>
          </p:blipFill>
          <p:spPr>
            <a:xfrm>
              <a:off x="5033" y="8654"/>
              <a:ext cx="1272" cy="123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" name="图片 102"/>
            <p:cNvPicPr/>
            <p:nvPr/>
          </p:nvPicPr>
          <p:blipFill>
            <a:blip r:embed="rId4"/>
            <a:srcRect l="10723" t="33653" r="56208" b="17055"/>
            <a:stretch>
              <a:fillRect/>
            </a:stretch>
          </p:blipFill>
          <p:spPr>
            <a:xfrm>
              <a:off x="11040" y="8723"/>
              <a:ext cx="1271" cy="123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Susan’s</a:t>
            </a:r>
            <a:endParaRPr lang="en-US" altLang="zh-CN"/>
          </a:p>
          <a:p>
            <a:pPr algn="ctr"/>
            <a:r>
              <a:rPr lang="en-US" altLang="zh-CN"/>
              <a:t>Desktop</a:t>
            </a:r>
            <a:endParaRPr lang="en-US" altLang="zh-CN"/>
          </a:p>
          <a:p>
            <a:pPr algn="ctr"/>
            <a:r>
              <a:rPr lang="en-US" altLang="zh-CN"/>
              <a:t>Computer</a:t>
            </a:r>
            <a:endParaRPr lang="en-US" altLang="zh-CN"/>
          </a:p>
        </p:txBody>
      </p:sp>
      <p:sp>
        <p:nvSpPr>
          <p:cNvPr id="58370" name="AutoShape 3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/>
              <a:t>Susan</a:t>
            </a:r>
            <a:endParaRPr lang="en-US" altLang="zh-CN" sz="1400"/>
          </a:p>
        </p:txBody>
      </p:sp>
      <p:sp>
        <p:nvSpPr>
          <p:cNvPr id="58382" name="Rectangle 5"/>
          <p:cNvSpPr>
            <a:spLocks noChangeArrowheads="1"/>
          </p:cNvSpPr>
          <p:nvPr/>
        </p:nvSpPr>
        <p:spPr bwMode="auto">
          <a:xfrm>
            <a:off x="7239000" y="609600"/>
            <a:ext cx="1752600" cy="4038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Key</a:t>
            </a:r>
            <a:endParaRPr lang="en-US" altLang="zh-CN"/>
          </a:p>
          <a:p>
            <a:pPr algn="ctr"/>
            <a:r>
              <a:rPr lang="en-US" altLang="zh-CN"/>
              <a:t>Distribution</a:t>
            </a:r>
            <a:endParaRPr lang="en-US" altLang="zh-CN"/>
          </a:p>
          <a:p>
            <a:pPr algn="ctr"/>
            <a:r>
              <a:rPr lang="en-US" altLang="zh-CN"/>
              <a:t>Center</a:t>
            </a:r>
            <a:endParaRPr lang="en-US" altLang="zh-CN"/>
          </a:p>
        </p:txBody>
      </p:sp>
      <p:sp>
        <p:nvSpPr>
          <p:cNvPr id="58372" name="Rectangle 8"/>
          <p:cNvSpPr>
            <a:spLocks noChangeArrowheads="1"/>
          </p:cNvSpPr>
          <p:nvPr/>
        </p:nvSpPr>
        <p:spPr bwMode="auto">
          <a:xfrm>
            <a:off x="533400" y="2286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XYZ Service</a:t>
            </a:r>
            <a:endParaRPr lang="en-US" altLang="zh-CN"/>
          </a:p>
        </p:txBody>
      </p:sp>
      <p:grpSp>
        <p:nvGrpSpPr>
          <p:cNvPr id="58373" name="Group 9"/>
          <p:cNvGrpSpPr/>
          <p:nvPr/>
        </p:nvGrpSpPr>
        <p:grpSpPr bwMode="auto">
          <a:xfrm>
            <a:off x="3505200" y="2911475"/>
            <a:ext cx="1524000" cy="1660525"/>
            <a:chOff x="2592" y="576"/>
            <a:chExt cx="960" cy="1046"/>
          </a:xfrm>
        </p:grpSpPr>
        <p:pic>
          <p:nvPicPr>
            <p:cNvPr id="58380" name="Picture 10" descr="MCj03482050000[1]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592" y="576"/>
              <a:ext cx="960" cy="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81" name="Text Box 11"/>
            <p:cNvSpPr txBox="1">
              <a:spLocks noChangeArrowheads="1"/>
            </p:cNvSpPr>
            <p:nvPr/>
          </p:nvSpPr>
          <p:spPr bwMode="auto">
            <a:xfrm>
              <a:off x="2928" y="12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TGT</a:t>
              </a:r>
              <a:endParaRPr lang="en-US" altLang="zh-CN" sz="2400" b="1"/>
            </a:p>
          </p:txBody>
        </p:sp>
      </p:grpSp>
      <p:sp>
        <p:nvSpPr>
          <p:cNvPr id="43020" name="Line 12"/>
          <p:cNvSpPr>
            <a:spLocks noChangeShapeType="1"/>
          </p:cNvSpPr>
          <p:nvPr/>
        </p:nvSpPr>
        <p:spPr bwMode="auto">
          <a:xfrm flipH="1" flipV="1">
            <a:off x="1981200" y="2286000"/>
            <a:ext cx="12192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5" name="Rectangle 13"/>
          <p:cNvSpPr>
            <a:spLocks noChangeArrowheads="1"/>
          </p:cNvSpPr>
          <p:nvPr/>
        </p:nvSpPr>
        <p:spPr bwMode="auto">
          <a:xfrm>
            <a:off x="2209800" y="3756025"/>
            <a:ext cx="1828800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/>
              <a:t>Hey XYZ</a:t>
            </a:r>
            <a:r>
              <a:rPr lang="en-US" altLang="zh-CN" sz="1400"/>
              <a:t>: </a:t>
            </a:r>
            <a:endParaRPr lang="en-US" altLang="zh-CN" sz="1400"/>
          </a:p>
          <a:p>
            <a:pPr algn="ctr"/>
            <a:r>
              <a:rPr lang="en-US" altLang="zh-CN" sz="1400"/>
              <a:t>Susan is Susan.</a:t>
            </a:r>
            <a:endParaRPr lang="en-US" altLang="zh-CN" sz="1400"/>
          </a:p>
          <a:p>
            <a:pPr algn="ctr"/>
            <a:r>
              <a:rPr lang="en-US" altLang="zh-CN" sz="1400"/>
              <a:t>CONFIRMED: TGS</a:t>
            </a:r>
            <a:endParaRPr lang="en-US" altLang="zh-CN" sz="1400"/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3200400" y="990600"/>
            <a:ext cx="2819400" cy="1447800"/>
          </a:xfrm>
          <a:prstGeom prst="wedgeRoundRectCallout">
            <a:avLst>
              <a:gd name="adj1" fmla="val -65370"/>
              <a:gd name="adj2" fmla="val 12225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/>
            <a:r>
              <a:rPr lang="en-US" altLang="zh-CN" b="1"/>
              <a:t>ME AGAIN</a:t>
            </a:r>
            <a:r>
              <a:rPr lang="en-US" altLang="zh-CN"/>
              <a:t>!  I’ll prove it.  Here’s another copy of my legit service ticket for XYZ.</a:t>
            </a:r>
            <a:endParaRPr lang="en-US" altLang="zh-CN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2362200" y="3908425"/>
            <a:ext cx="1828800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/>
              <a:t>Hey XYZ</a:t>
            </a:r>
            <a:r>
              <a:rPr lang="en-US" altLang="zh-CN" sz="1400"/>
              <a:t>: </a:t>
            </a:r>
            <a:endParaRPr lang="en-US" altLang="zh-CN" sz="1400"/>
          </a:p>
          <a:p>
            <a:pPr algn="ctr"/>
            <a:r>
              <a:rPr lang="en-US" altLang="zh-CN" sz="1400"/>
              <a:t>Susan is Susan.</a:t>
            </a:r>
            <a:endParaRPr lang="en-US" altLang="zh-CN" sz="1400"/>
          </a:p>
          <a:p>
            <a:pPr algn="ctr"/>
            <a:r>
              <a:rPr lang="en-US" altLang="zh-CN" sz="1400"/>
              <a:t>CONFIRMED: TGS</a:t>
            </a:r>
            <a:endParaRPr lang="en-US" altLang="zh-CN" sz="1400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V="1">
            <a:off x="1524000" y="518160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 rot="-442083">
            <a:off x="1600200" y="4876800"/>
            <a:ext cx="1219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use XYZ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300474" y="46482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Kerberos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333 -0.27745 " pathEditMode="relative" ptsTypes="AA">
                                      <p:cBhvr>
                                        <p:cTn id="30" dur="2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0" grpId="0" animBg="1"/>
      <p:bldP spid="43022" grpId="0" animBg="1"/>
      <p:bldP spid="43023" grpId="0" animBg="1"/>
      <p:bldP spid="43023" grpId="1" animBg="1"/>
      <p:bldP spid="43024" grpId="0" animBg="1"/>
      <p:bldP spid="430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Susan’s</a:t>
            </a:r>
            <a:endParaRPr lang="en-US" altLang="zh-CN"/>
          </a:p>
          <a:p>
            <a:pPr algn="ctr"/>
            <a:r>
              <a:rPr lang="en-US" altLang="zh-CN"/>
              <a:t>Desktop</a:t>
            </a:r>
            <a:endParaRPr lang="en-US" altLang="zh-CN"/>
          </a:p>
          <a:p>
            <a:pPr algn="ctr"/>
            <a:r>
              <a:rPr lang="en-US" altLang="zh-CN"/>
              <a:t>Computer</a:t>
            </a:r>
            <a:endParaRPr lang="en-US" altLang="zh-CN"/>
          </a:p>
        </p:txBody>
      </p:sp>
      <p:sp>
        <p:nvSpPr>
          <p:cNvPr id="60418" name="AutoShape 3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/>
              <a:t>Susan</a:t>
            </a:r>
            <a:endParaRPr lang="en-US" altLang="zh-CN" sz="1400"/>
          </a:p>
        </p:txBody>
      </p:sp>
      <p:sp>
        <p:nvSpPr>
          <p:cNvPr id="60427" name="Rectangle 5"/>
          <p:cNvSpPr>
            <a:spLocks noChangeArrowheads="1"/>
          </p:cNvSpPr>
          <p:nvPr/>
        </p:nvSpPr>
        <p:spPr bwMode="auto">
          <a:xfrm>
            <a:off x="7239000" y="609600"/>
            <a:ext cx="1752600" cy="4038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Key</a:t>
            </a:r>
            <a:endParaRPr lang="en-US" altLang="zh-CN"/>
          </a:p>
          <a:p>
            <a:pPr algn="ctr"/>
            <a:r>
              <a:rPr lang="en-US" altLang="zh-CN"/>
              <a:t>Distribution</a:t>
            </a:r>
            <a:endParaRPr lang="en-US" altLang="zh-CN"/>
          </a:p>
          <a:p>
            <a:pPr algn="ctr"/>
            <a:r>
              <a:rPr lang="en-US" altLang="zh-CN"/>
              <a:t>Center</a:t>
            </a:r>
            <a:endParaRPr lang="en-US" altLang="zh-CN"/>
          </a:p>
        </p:txBody>
      </p:sp>
      <p:sp>
        <p:nvSpPr>
          <p:cNvPr id="60420" name="Rectangle 8"/>
          <p:cNvSpPr>
            <a:spLocks noChangeArrowheads="1"/>
          </p:cNvSpPr>
          <p:nvPr/>
        </p:nvSpPr>
        <p:spPr bwMode="auto">
          <a:xfrm>
            <a:off x="533400" y="2286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XYZ Service</a:t>
            </a:r>
            <a:endParaRPr lang="en-US" altLang="zh-CN"/>
          </a:p>
        </p:txBody>
      </p:sp>
      <p:grpSp>
        <p:nvGrpSpPr>
          <p:cNvPr id="60421" name="Group 9"/>
          <p:cNvGrpSpPr/>
          <p:nvPr/>
        </p:nvGrpSpPr>
        <p:grpSpPr bwMode="auto">
          <a:xfrm>
            <a:off x="3505200" y="2911475"/>
            <a:ext cx="1524000" cy="1660525"/>
            <a:chOff x="2592" y="576"/>
            <a:chExt cx="960" cy="1046"/>
          </a:xfrm>
        </p:grpSpPr>
        <p:pic>
          <p:nvPicPr>
            <p:cNvPr id="60425" name="Picture 10" descr="MCj03482050000[1]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592" y="576"/>
              <a:ext cx="960" cy="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426" name="Text Box 11"/>
            <p:cNvSpPr txBox="1">
              <a:spLocks noChangeArrowheads="1"/>
            </p:cNvSpPr>
            <p:nvPr/>
          </p:nvSpPr>
          <p:spPr bwMode="auto">
            <a:xfrm>
              <a:off x="2928" y="12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TGT</a:t>
              </a:r>
              <a:endParaRPr lang="en-US" altLang="zh-CN" sz="2400" b="1"/>
            </a:p>
          </p:txBody>
        </p:sp>
      </p:grpSp>
      <p:sp>
        <p:nvSpPr>
          <p:cNvPr id="60422" name="Rectangle 12"/>
          <p:cNvSpPr>
            <a:spLocks noChangeArrowheads="1"/>
          </p:cNvSpPr>
          <p:nvPr/>
        </p:nvSpPr>
        <p:spPr bwMode="auto">
          <a:xfrm>
            <a:off x="2209800" y="3756025"/>
            <a:ext cx="1828800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/>
              <a:t>Hey XYZ</a:t>
            </a:r>
            <a:r>
              <a:rPr lang="en-US" altLang="zh-CN" sz="1400"/>
              <a:t>: </a:t>
            </a:r>
            <a:endParaRPr lang="en-US" altLang="zh-CN" sz="1400"/>
          </a:p>
          <a:p>
            <a:pPr algn="ctr"/>
            <a:r>
              <a:rPr lang="en-US" altLang="zh-CN" sz="1400"/>
              <a:t>Susan is Susan.</a:t>
            </a:r>
            <a:endParaRPr lang="en-US" altLang="zh-CN" sz="1400"/>
          </a:p>
          <a:p>
            <a:pPr algn="ctr"/>
            <a:r>
              <a:rPr lang="en-US" altLang="zh-CN" sz="1400"/>
              <a:t>CONFIRMED: TGS</a:t>
            </a:r>
            <a:endParaRPr lang="en-US" altLang="zh-CN" sz="1400"/>
          </a:p>
        </p:txBody>
      </p:sp>
      <p:sp>
        <p:nvSpPr>
          <p:cNvPr id="60423" name="Rectangle 13"/>
          <p:cNvSpPr>
            <a:spLocks noChangeArrowheads="1"/>
          </p:cNvSpPr>
          <p:nvPr/>
        </p:nvSpPr>
        <p:spPr bwMode="auto">
          <a:xfrm>
            <a:off x="1066800" y="1981200"/>
            <a:ext cx="1828800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/>
              <a:t>Hey XYZ</a:t>
            </a:r>
            <a:r>
              <a:rPr lang="en-US" altLang="zh-CN" sz="1400"/>
              <a:t>: </a:t>
            </a:r>
            <a:endParaRPr lang="en-US" altLang="zh-CN" sz="1400"/>
          </a:p>
          <a:p>
            <a:pPr algn="ctr"/>
            <a:r>
              <a:rPr lang="en-US" altLang="zh-CN" sz="1400"/>
              <a:t>Susan is Susan.</a:t>
            </a:r>
            <a:endParaRPr lang="en-US" altLang="zh-CN" sz="1400"/>
          </a:p>
          <a:p>
            <a:pPr algn="ctr"/>
            <a:r>
              <a:rPr lang="en-US" altLang="zh-CN" sz="1400"/>
              <a:t>CONFIRMED: TGS</a:t>
            </a:r>
            <a:endParaRPr lang="en-US" altLang="zh-CN" sz="1400"/>
          </a:p>
        </p:txBody>
      </p:sp>
      <p:sp>
        <p:nvSpPr>
          <p:cNvPr id="45070" name="AutoShape 14"/>
          <p:cNvSpPr>
            <a:spLocks noChangeArrowheads="1"/>
          </p:cNvSpPr>
          <p:nvPr/>
        </p:nvSpPr>
        <p:spPr bwMode="auto">
          <a:xfrm>
            <a:off x="2819400" y="152400"/>
            <a:ext cx="3352800" cy="1295400"/>
          </a:xfrm>
          <a:prstGeom prst="wedgeRoundRectCallout">
            <a:avLst>
              <a:gd name="adj1" fmla="val -66051"/>
              <a:gd name="adj2" fmla="val 5784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/>
            <a:r>
              <a:rPr lang="en-US" altLang="zh-CN"/>
              <a:t>That’s Susan… again.  Let me determine if she is </a:t>
            </a:r>
            <a:r>
              <a:rPr lang="en-US" altLang="zh-CN" b="1"/>
              <a:t>authorized</a:t>
            </a:r>
            <a:r>
              <a:rPr lang="en-US" altLang="zh-CN"/>
              <a:t> to use me.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300474" y="46482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Kerberos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Susan’s</a:t>
            </a:r>
            <a:endParaRPr lang="en-US" altLang="zh-CN"/>
          </a:p>
          <a:p>
            <a:pPr algn="ctr"/>
            <a:r>
              <a:rPr lang="en-US" altLang="zh-CN"/>
              <a:t>Desktop</a:t>
            </a:r>
            <a:endParaRPr lang="en-US" altLang="zh-CN"/>
          </a:p>
          <a:p>
            <a:pPr algn="ctr"/>
            <a:r>
              <a:rPr lang="en-US" altLang="zh-CN"/>
              <a:t>Computer</a:t>
            </a:r>
            <a:endParaRPr lang="en-US" altLang="zh-CN"/>
          </a:p>
        </p:txBody>
      </p:sp>
      <p:sp>
        <p:nvSpPr>
          <p:cNvPr id="46082" name="AutoShape 3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400"/>
              <a:t>Susan</a:t>
            </a:r>
            <a:endParaRPr lang="en-US" altLang="zh-CN" sz="1400"/>
          </a:p>
        </p:txBody>
      </p:sp>
      <p:sp>
        <p:nvSpPr>
          <p:cNvPr id="46095" name="Rectangle 5"/>
          <p:cNvSpPr>
            <a:spLocks noChangeArrowheads="1"/>
          </p:cNvSpPr>
          <p:nvPr/>
        </p:nvSpPr>
        <p:spPr bwMode="auto">
          <a:xfrm>
            <a:off x="7239000" y="609600"/>
            <a:ext cx="1752600" cy="4038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Key</a:t>
            </a:r>
            <a:endParaRPr lang="en-US" altLang="zh-CN"/>
          </a:p>
          <a:p>
            <a:pPr algn="ctr"/>
            <a:r>
              <a:rPr lang="en-US" altLang="zh-CN"/>
              <a:t>Distribution</a:t>
            </a:r>
            <a:endParaRPr lang="en-US" altLang="zh-CN"/>
          </a:p>
          <a:p>
            <a:pPr algn="ctr"/>
            <a:r>
              <a:rPr lang="en-US" altLang="zh-CN"/>
              <a:t>Center</a:t>
            </a:r>
            <a:endParaRPr lang="en-US" altLang="zh-CN"/>
          </a:p>
        </p:txBody>
      </p:sp>
      <p:sp>
        <p:nvSpPr>
          <p:cNvPr id="46084" name="Rectangle 8"/>
          <p:cNvSpPr>
            <a:spLocks noChangeArrowheads="1"/>
          </p:cNvSpPr>
          <p:nvPr/>
        </p:nvSpPr>
        <p:spPr bwMode="auto">
          <a:xfrm>
            <a:off x="457200" y="381000"/>
            <a:ext cx="1487557" cy="1829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/>
              <a:t>XYZ Service</a:t>
            </a:r>
            <a:endParaRPr lang="en-US" altLang="zh-CN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1524000" y="518160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4742880" y="1600200"/>
            <a:ext cx="310572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4439737" y="1082674"/>
            <a:ext cx="2746875" cy="898525"/>
          </a:xfrm>
          <a:prstGeom prst="wedgeRoundRectCallout">
            <a:avLst>
              <a:gd name="adj1" fmla="val 47343"/>
              <a:gd name="adj2" fmla="val 9323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en-US" altLang="zh-CN" dirty="0"/>
              <a:t>“Let me prove I am Susan to ABC Service.</a:t>
            </a:r>
            <a:endParaRPr lang="en-US" altLang="zh-CN" dirty="0"/>
          </a:p>
          <a:p>
            <a:r>
              <a:rPr lang="en-US" altLang="zh-CN" dirty="0"/>
              <a:t>Here’s a copy of my TGT!”</a:t>
            </a:r>
            <a:endParaRPr lang="en-US" altLang="zh-CN" dirty="0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 rot="-442083">
            <a:off x="1600200" y="4876800"/>
            <a:ext cx="1219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use XYZ</a:t>
            </a:r>
            <a:endParaRPr lang="en-US" altLang="zh-CN"/>
          </a:p>
        </p:txBody>
      </p:sp>
      <p:grpSp>
        <p:nvGrpSpPr>
          <p:cNvPr id="46089" name="Group 15"/>
          <p:cNvGrpSpPr/>
          <p:nvPr/>
        </p:nvGrpSpPr>
        <p:grpSpPr bwMode="auto">
          <a:xfrm>
            <a:off x="3505200" y="2911475"/>
            <a:ext cx="1524000" cy="1660525"/>
            <a:chOff x="2592" y="576"/>
            <a:chExt cx="960" cy="1046"/>
          </a:xfrm>
        </p:grpSpPr>
        <p:pic>
          <p:nvPicPr>
            <p:cNvPr id="46093" name="Picture 16" descr="MCj03482050000[1]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592" y="576"/>
              <a:ext cx="960" cy="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94" name="Text Box 17"/>
            <p:cNvSpPr txBox="1">
              <a:spLocks noChangeArrowheads="1"/>
            </p:cNvSpPr>
            <p:nvPr/>
          </p:nvSpPr>
          <p:spPr bwMode="auto">
            <a:xfrm>
              <a:off x="2928" y="12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TGT</a:t>
              </a:r>
              <a:endParaRPr lang="en-US" altLang="zh-CN" sz="2400" b="1"/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3810000" y="2895600"/>
            <a:ext cx="1524000" cy="1660525"/>
            <a:chOff x="2592" y="576"/>
            <a:chExt cx="960" cy="1046"/>
          </a:xfrm>
        </p:grpSpPr>
        <p:pic>
          <p:nvPicPr>
            <p:cNvPr id="46091" name="Picture 13" descr="MCj03482050000[1]"/>
            <p:cNvPicPr>
              <a:picLocks noChangeAspect="1" noChangeArrowheads="1"/>
            </p:cNvPicPr>
            <p:nvPr/>
          </p:nvPicPr>
          <p:blipFill>
            <a:blip r:embed="rId1">
              <a:lum contrast="-42000"/>
            </a:blip>
            <a:srcRect/>
            <a:stretch>
              <a:fillRect/>
            </a:stretch>
          </p:blipFill>
          <p:spPr bwMode="auto">
            <a:xfrm>
              <a:off x="2592" y="576"/>
              <a:ext cx="960" cy="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92" name="Text Box 14"/>
            <p:cNvSpPr txBox="1">
              <a:spLocks noChangeArrowheads="1"/>
            </p:cNvSpPr>
            <p:nvPr/>
          </p:nvSpPr>
          <p:spPr bwMode="auto">
            <a:xfrm>
              <a:off x="2928" y="12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TGT</a:t>
              </a:r>
              <a:endParaRPr lang="en-US" altLang="zh-CN" sz="2400" b="1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300474" y="46482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Kerberos Server</a:t>
            </a:r>
            <a:endParaRPr lang="zh-CN" altLang="en-US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247900" y="381000"/>
            <a:ext cx="1487557" cy="1829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dirty="0"/>
              <a:t>ABC Service</a:t>
            </a:r>
            <a:endParaRPr lang="en-US" altLang="zh-CN" dirty="0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4742880" y="2117724"/>
            <a:ext cx="3105719" cy="35210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46125" y="1887097"/>
            <a:ext cx="1392435" cy="64633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/>
              <a:t>Hey XYZ</a:t>
            </a:r>
            <a:r>
              <a:rPr lang="en-US" altLang="zh-CN" sz="1200"/>
              <a:t>: </a:t>
            </a:r>
            <a:endParaRPr lang="en-US" altLang="zh-CN" sz="1200"/>
          </a:p>
          <a:p>
            <a:pPr algn="ctr"/>
            <a:r>
              <a:rPr lang="en-US" altLang="zh-CN" sz="1200"/>
              <a:t>Susan is Susan.</a:t>
            </a:r>
            <a:endParaRPr lang="en-US" altLang="zh-CN" sz="1200"/>
          </a:p>
          <a:p>
            <a:pPr algn="ctr"/>
            <a:r>
              <a:rPr lang="en-US" altLang="zh-CN" sz="1200"/>
              <a:t>CONFIRMED: TGS</a:t>
            </a:r>
            <a:endParaRPr lang="en-US" altLang="zh-CN" sz="1200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 flipV="1">
            <a:off x="2667000" y="2210262"/>
            <a:ext cx="549067" cy="1834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998874" y="1825624"/>
            <a:ext cx="1372995" cy="64633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Hey ABC</a:t>
            </a:r>
            <a:r>
              <a:rPr lang="en-US" altLang="zh-CN" sz="1200" dirty="0"/>
              <a:t>: </a:t>
            </a:r>
            <a:endParaRPr lang="en-US" altLang="zh-CN" sz="1200" dirty="0"/>
          </a:p>
          <a:p>
            <a:pPr algn="ctr"/>
            <a:r>
              <a:rPr lang="en-US" altLang="zh-CN" sz="1200" dirty="0"/>
              <a:t>Susan is Susan.</a:t>
            </a:r>
            <a:endParaRPr lang="en-US" altLang="zh-CN" sz="1200" dirty="0"/>
          </a:p>
          <a:p>
            <a:pPr algn="ctr"/>
            <a:r>
              <a:rPr lang="en-US" altLang="zh-CN" sz="1200" dirty="0"/>
              <a:t>CONFIRMED: TGS</a:t>
            </a:r>
            <a:endParaRPr lang="en-US" altLang="zh-CN" sz="1200" dirty="0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5743163" y="4106861"/>
            <a:ext cx="1372995" cy="64633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Hey ABC</a:t>
            </a:r>
            <a:r>
              <a:rPr lang="en-US" altLang="zh-CN" sz="1200" dirty="0"/>
              <a:t>: </a:t>
            </a:r>
            <a:endParaRPr lang="en-US" altLang="zh-CN" sz="1200" dirty="0"/>
          </a:p>
          <a:p>
            <a:pPr algn="ctr"/>
            <a:r>
              <a:rPr lang="en-US" altLang="zh-CN" sz="1200" dirty="0"/>
              <a:t>Susan is Susan.</a:t>
            </a:r>
            <a:endParaRPr lang="en-US" altLang="zh-CN" sz="1200" dirty="0"/>
          </a:p>
          <a:p>
            <a:pPr algn="ctr"/>
            <a:r>
              <a:rPr lang="en-US" altLang="zh-CN" sz="1200" dirty="0"/>
              <a:t>CONFIRMED: TGS</a:t>
            </a:r>
            <a:endParaRPr lang="en-US" altLang="zh-CN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5119566" y="5686206"/>
            <a:ext cx="379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Single Sign On</a:t>
            </a:r>
            <a:endParaRPr lang="en-US" altLang="zh-CN" b="1" dirty="0"/>
          </a:p>
          <a:p>
            <a:r>
              <a:rPr lang="en-US" altLang="zh-CN" dirty="0"/>
              <a:t>- A TGT is reused for different services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Kerberos</a:t>
            </a:r>
            <a:r>
              <a:rPr lang="zh-CN" altLang="en-US"/>
              <a:t>基本原理</a:t>
            </a:r>
            <a:endParaRPr lang="zh-CN" altLang="en-US"/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02190"/>
            <a:ext cx="7543801" cy="462038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如果一个秘密（</a:t>
            </a:r>
            <a:r>
              <a:rPr lang="en-US" altLang="zh-CN" sz="2800" dirty="0"/>
              <a:t>secret</a:t>
            </a:r>
            <a:r>
              <a:rPr lang="zh-CN" altLang="en-US" sz="2800" dirty="0"/>
              <a:t>）仅仅存在于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，那么有个人对</a:t>
            </a:r>
            <a:r>
              <a:rPr lang="en-US" altLang="zh-CN" sz="2800" dirty="0"/>
              <a:t>B</a:t>
            </a:r>
            <a:r>
              <a:rPr lang="zh-CN" altLang="en-US" sz="2800" dirty="0"/>
              <a:t>声称自己就是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通过让</a:t>
            </a:r>
            <a:r>
              <a:rPr lang="en-US" altLang="zh-CN" sz="2800" dirty="0"/>
              <a:t>A</a:t>
            </a:r>
            <a:r>
              <a:rPr lang="zh-CN" altLang="en-US" sz="2800" dirty="0"/>
              <a:t>提供这个秘密来证明这个人就是他或她所声称的</a:t>
            </a:r>
            <a:r>
              <a:rPr lang="en-US" altLang="zh-CN" sz="2800" dirty="0"/>
              <a:t>A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三个问题：</a:t>
            </a:r>
            <a:endParaRPr lang="zh-CN" altLang="en-US" sz="2800" dirty="0"/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/>
              <a:t>Secret</a:t>
            </a:r>
            <a:r>
              <a:rPr lang="zh-CN" altLang="en-US" sz="2400" dirty="0"/>
              <a:t>如何表示？</a:t>
            </a:r>
            <a:endParaRPr lang="zh-CN" altLang="en-US" sz="2400" dirty="0"/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如何向</a:t>
            </a:r>
            <a:r>
              <a:rPr lang="en-US" altLang="zh-CN" sz="2400" dirty="0"/>
              <a:t>B</a:t>
            </a:r>
            <a:r>
              <a:rPr lang="zh-CN" altLang="en-US" sz="2400" dirty="0"/>
              <a:t>提供</a:t>
            </a:r>
            <a:r>
              <a:rPr lang="en-US" altLang="zh-CN" sz="2400" dirty="0"/>
              <a:t>Secret?</a:t>
            </a:r>
            <a:endParaRPr lang="en-US" altLang="zh-CN" sz="2400" dirty="0"/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如何识别</a:t>
            </a:r>
            <a:r>
              <a:rPr lang="en-US" altLang="zh-CN" sz="2400" dirty="0"/>
              <a:t>Secret?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/>
              <a:t>Kerberos Authentication</a:t>
            </a:r>
            <a:endParaRPr lang="en-US" altLang="zh-CN" sz="28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/>
              <a:t>涉及到</a:t>
            </a:r>
            <a:r>
              <a:rPr lang="en-US" altLang="zh-CN" sz="2400" dirty="0"/>
              <a:t>Client</a:t>
            </a:r>
            <a:r>
              <a:rPr lang="zh-CN" altLang="en-US" sz="2400" dirty="0"/>
              <a:t>和</a:t>
            </a:r>
            <a:r>
              <a:rPr lang="en-US" altLang="zh-CN" sz="2400" dirty="0"/>
              <a:t>Server</a:t>
            </a:r>
            <a:endParaRPr lang="en-US" altLang="zh-CN" sz="24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/>
              <a:t>他们之间的这个</a:t>
            </a:r>
            <a:r>
              <a:rPr lang="en-US" altLang="zh-CN" sz="2400" dirty="0"/>
              <a:t>Secret</a:t>
            </a:r>
            <a:r>
              <a:rPr lang="zh-CN" altLang="en-US" sz="2400" dirty="0"/>
              <a:t>是密钥</a:t>
            </a:r>
            <a:r>
              <a:rPr lang="en-US" altLang="zh-CN" sz="2400" b="1" dirty="0" err="1"/>
              <a:t>K</a:t>
            </a:r>
            <a:r>
              <a:rPr lang="en-US" altLang="zh-CN" sz="2400" b="1" baseline="-25000" dirty="0" err="1"/>
              <a:t>Server</a:t>
            </a:r>
            <a:r>
              <a:rPr lang="en-US" altLang="zh-CN" sz="2400" b="1" baseline="-25000" dirty="0"/>
              <a:t>-Client</a:t>
            </a:r>
            <a:endParaRPr lang="en-US" altLang="zh-CN" sz="2400" b="1" baseline="-25000" dirty="0"/>
          </a:p>
          <a:p>
            <a:pPr lvl="2" eaLnBrk="1" hangingPunct="1">
              <a:lnSpc>
                <a:spcPct val="130000"/>
              </a:lnSpc>
            </a:pPr>
            <a:r>
              <a:rPr lang="zh-CN" altLang="en-US" sz="2000" dirty="0"/>
              <a:t>由</a:t>
            </a:r>
            <a:r>
              <a:rPr lang="en-US" altLang="zh-CN" sz="2000" dirty="0"/>
              <a:t>Kerberos</a:t>
            </a:r>
            <a:r>
              <a:rPr lang="zh-CN" altLang="en-US" sz="2000" dirty="0"/>
              <a:t>协助建立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kerberos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42774" y="3684279"/>
            <a:ext cx="3281534" cy="317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</a:t>
            </a:r>
            <a:r>
              <a:rPr lang="en-US" altLang="zh-CN"/>
              <a:t>Kerberos</a:t>
            </a:r>
            <a:endParaRPr lang="zh-CN" altLang="en-US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822960" y="1845734"/>
            <a:ext cx="6124772" cy="40233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Kerberos</a:t>
            </a:r>
            <a:r>
              <a:rPr lang="zh-CN" altLang="en-US" sz="3200" dirty="0"/>
              <a:t>是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网络通信的鉴别协议</a:t>
            </a:r>
            <a:endParaRPr lang="zh-CN" altLang="en-US" sz="3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/>
              <a:t>由</a:t>
            </a:r>
            <a:r>
              <a:rPr lang="en-US" altLang="zh-CN" sz="2800" dirty="0"/>
              <a:t>MIT</a:t>
            </a:r>
            <a:r>
              <a:rPr lang="zh-CN" altLang="en-US" sz="2800" dirty="0"/>
              <a:t>设计：最早是保护</a:t>
            </a:r>
            <a:r>
              <a:rPr lang="en-US" altLang="zh-CN" sz="2800" dirty="0"/>
              <a:t>Project Athena</a:t>
            </a:r>
            <a:r>
              <a:rPr lang="zh-CN" altLang="en-US" sz="2800" dirty="0"/>
              <a:t>的网络服务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/>
              <a:t>针对</a:t>
            </a:r>
            <a:r>
              <a:rPr lang="en-US" altLang="zh-CN" sz="2800" dirty="0"/>
              <a:t>client/server</a:t>
            </a:r>
            <a:r>
              <a:rPr lang="zh-CN" altLang="en-US" sz="2800" dirty="0"/>
              <a:t>模型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/>
              <a:t>提供集中的授权服务器，实现</a:t>
            </a:r>
            <a:r>
              <a:rPr lang="en-US" altLang="zh-CN" sz="2800" dirty="0"/>
              <a:t>client</a:t>
            </a:r>
            <a:r>
              <a:rPr lang="zh-CN" altLang="en-US" sz="2800" dirty="0"/>
              <a:t>与</a:t>
            </a:r>
            <a:r>
              <a:rPr lang="en-US" altLang="zh-CN" sz="2800" dirty="0"/>
              <a:t>server</a:t>
            </a:r>
            <a:r>
              <a:rPr lang="zh-CN" altLang="en-US" sz="2800" dirty="0"/>
              <a:t>之间的鉴别</a:t>
            </a:r>
            <a:endParaRPr lang="en-US" altLang="zh-CN" sz="2800" dirty="0"/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17240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Kerberos</a:t>
            </a:r>
            <a:r>
              <a:rPr lang="zh-CN" altLang="en-US"/>
              <a:t>基本原理</a:t>
            </a:r>
            <a:endParaRPr lang="zh-CN" altLang="en-US"/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Client</a:t>
            </a:r>
            <a:r>
              <a:rPr lang="zh-CN" altLang="en-US" sz="2400"/>
              <a:t>为了让</a:t>
            </a:r>
            <a:r>
              <a:rPr lang="en-US" altLang="zh-CN" sz="2400"/>
              <a:t>Server</a:t>
            </a:r>
            <a:r>
              <a:rPr lang="zh-CN" altLang="en-US" sz="2400"/>
              <a:t>对自己进行有效的鉴别，向对方提供如下两组信息：</a:t>
            </a:r>
            <a:endParaRPr lang="zh-CN" altLang="en-US" sz="240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代表</a:t>
            </a:r>
            <a:r>
              <a:rPr lang="en-US" altLang="zh-CN" sz="2000"/>
              <a:t>Client</a:t>
            </a:r>
            <a:r>
              <a:rPr lang="zh-CN" altLang="en-US" sz="2000"/>
              <a:t>自身</a:t>
            </a:r>
            <a:r>
              <a:rPr lang="en-US" altLang="zh-CN" sz="2000"/>
              <a:t>Identity</a:t>
            </a:r>
            <a:r>
              <a:rPr lang="zh-CN" altLang="en-US" sz="2000"/>
              <a:t>的信息，为了简便，它以明文的形式传递。</a:t>
            </a:r>
            <a:endParaRPr lang="zh-CN" altLang="en-US" sz="200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将</a:t>
            </a:r>
            <a:r>
              <a:rPr lang="en-US" altLang="zh-CN" sz="2000"/>
              <a:t>Client</a:t>
            </a:r>
            <a:r>
              <a:rPr lang="zh-CN" altLang="en-US" sz="2000"/>
              <a:t>的</a:t>
            </a:r>
            <a:r>
              <a:rPr lang="en-US" altLang="zh-CN" sz="2000"/>
              <a:t>Identity</a:t>
            </a:r>
            <a:r>
              <a:rPr lang="zh-CN" altLang="en-US" sz="2000"/>
              <a:t>使用</a:t>
            </a:r>
            <a:r>
              <a:rPr lang="en-US" altLang="zh-CN" sz="2000" b="1"/>
              <a:t>K</a:t>
            </a:r>
            <a:r>
              <a:rPr lang="en-US" altLang="zh-CN" sz="2000" b="1" baseline="-25000"/>
              <a:t>Server-Client</a:t>
            </a:r>
            <a:r>
              <a:rPr lang="zh-CN" altLang="en-US" sz="2000"/>
              <a:t>作为密钥，采用对称加密算法进行加密。</a:t>
            </a:r>
            <a:endParaRPr lang="zh-CN" altLang="en-US" sz="2000"/>
          </a:p>
        </p:txBody>
      </p:sp>
      <p:pic>
        <p:nvPicPr>
          <p:cNvPr id="77827" name="Picture 4" descr="kerberos_01_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79714" y="3588660"/>
            <a:ext cx="7053943" cy="329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"/>
          <p:cNvGrpSpPr/>
          <p:nvPr/>
        </p:nvGrpSpPr>
        <p:grpSpPr>
          <a:xfrm>
            <a:off x="5459347" y="7804"/>
            <a:ext cx="3607605" cy="1400321"/>
            <a:chOff x="5459347" y="7804"/>
            <a:chExt cx="3607605" cy="1400321"/>
          </a:xfrm>
        </p:grpSpPr>
        <p:grpSp>
          <p:nvGrpSpPr>
            <p:cNvPr id="6" name="组合 5"/>
            <p:cNvGrpSpPr/>
            <p:nvPr/>
          </p:nvGrpSpPr>
          <p:grpSpPr>
            <a:xfrm>
              <a:off x="5485418" y="286604"/>
              <a:ext cx="3459540" cy="778717"/>
              <a:chOff x="6049911" y="2254939"/>
              <a:chExt cx="2990722" cy="60753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049911" y="2318547"/>
                <a:ext cx="849542" cy="54392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91091" y="2318547"/>
                <a:ext cx="849542" cy="54392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9" name="直接箭头连接符 8"/>
              <p:cNvCxnSpPr>
                <a:stCxn id="7" idx="3"/>
                <a:endCxn id="8" idx="1"/>
              </p:cNvCxnSpPr>
              <p:nvPr/>
            </p:nvCxnSpPr>
            <p:spPr>
              <a:xfrm>
                <a:off x="6899453" y="2590509"/>
                <a:ext cx="1291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6966747" y="2254939"/>
                    <a:ext cx="110094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𝑇𝑜𝑘𝑒𝑛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" name="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6747" y="2254939"/>
                    <a:ext cx="1100942" cy="3693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/>
                <p:cNvSpPr/>
                <p:nvPr/>
              </p:nvSpPr>
              <p:spPr>
                <a:xfrm>
                  <a:off x="5529262" y="1030778"/>
                  <a:ext cx="3537690" cy="3773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𝑇𝑜𝑘𝑒𝑛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𝑆𝐼𝐷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UNI</m:t>
                                </m:r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TS</m:t>
                                </m:r>
                              </m:sub>
                              <m:sup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zh-CN" alt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9262" y="1030778"/>
                  <a:ext cx="3537690" cy="37734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/>
            <p:cNvSpPr/>
            <p:nvPr/>
          </p:nvSpPr>
          <p:spPr>
            <a:xfrm>
              <a:off x="5459347" y="7804"/>
              <a:ext cx="23164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ISO/IEC 9798-2: UNI.TS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Kerberos</a:t>
            </a:r>
            <a:r>
              <a:rPr lang="zh-CN" altLang="en-US"/>
              <a:t>基本原理</a:t>
            </a:r>
            <a:endParaRPr lang="zh-CN" altLang="en-US"/>
          </a:p>
        </p:txBody>
      </p:sp>
      <p:sp>
        <p:nvSpPr>
          <p:cNvPr id="79874" name="Rectangle 6"/>
          <p:cNvSpPr>
            <a:spLocks noGrp="1" noChangeArrowheads="1"/>
          </p:cNvSpPr>
          <p:nvPr>
            <p:ph idx="1"/>
          </p:nvPr>
        </p:nvSpPr>
        <p:spPr>
          <a:xfrm>
            <a:off x="587829" y="1839685"/>
            <a:ext cx="8229600" cy="48768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b="1" dirty="0"/>
              <a:t>只有</a:t>
            </a:r>
            <a:r>
              <a:rPr lang="en-US" altLang="zh-CN" sz="2400" dirty="0"/>
              <a:t>Client</a:t>
            </a:r>
            <a:r>
              <a:rPr lang="zh-CN" altLang="en-US" sz="2400" dirty="0"/>
              <a:t>和</a:t>
            </a:r>
            <a:r>
              <a:rPr lang="en-US" altLang="zh-CN" sz="2400" dirty="0"/>
              <a:t>Server</a:t>
            </a:r>
            <a:r>
              <a:rPr lang="zh-CN" altLang="en-US" sz="2400" dirty="0"/>
              <a:t>知道</a:t>
            </a:r>
            <a:r>
              <a:rPr lang="en-US" altLang="zh-CN" sz="2400" dirty="0" err="1"/>
              <a:t>K</a:t>
            </a:r>
            <a:r>
              <a:rPr lang="en-US" altLang="zh-CN" sz="2400" baseline="-25000" dirty="0" err="1"/>
              <a:t>Server</a:t>
            </a:r>
            <a:r>
              <a:rPr lang="en-US" altLang="zh-CN" sz="2400" baseline="-25000" dirty="0"/>
              <a:t>-Client</a:t>
            </a:r>
            <a:endParaRPr lang="en-US" altLang="zh-CN" sz="2400" baseline="-250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2000" dirty="0"/>
              <a:t>被</a:t>
            </a:r>
            <a:r>
              <a:rPr lang="en-US" altLang="zh-CN" sz="2000" dirty="0"/>
              <a:t>Client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K</a:t>
            </a:r>
            <a:r>
              <a:rPr lang="en-US" altLang="zh-CN" sz="2000" baseline="-25000" dirty="0" err="1"/>
              <a:t>Server</a:t>
            </a:r>
            <a:r>
              <a:rPr lang="en-US" altLang="zh-CN" sz="2000" baseline="-25000" dirty="0"/>
              <a:t>-Client</a:t>
            </a:r>
            <a:r>
              <a:rPr lang="zh-CN" altLang="en-US" sz="2000" dirty="0"/>
              <a:t>加密过的</a:t>
            </a:r>
            <a:r>
              <a:rPr lang="en-US" altLang="zh-CN" sz="2000" dirty="0"/>
              <a:t>Client Identity</a:t>
            </a:r>
            <a:r>
              <a:rPr lang="zh-CN" altLang="en-US" sz="2000" dirty="0"/>
              <a:t>只能被</a:t>
            </a:r>
            <a:r>
              <a:rPr lang="en-US" altLang="zh-CN" sz="2000" dirty="0"/>
              <a:t>Client</a:t>
            </a:r>
            <a:r>
              <a:rPr lang="zh-CN" altLang="en-US" sz="2000" dirty="0"/>
              <a:t>和</a:t>
            </a:r>
            <a:r>
              <a:rPr lang="en-US" altLang="zh-CN" sz="2000" dirty="0"/>
              <a:t>Server</a:t>
            </a:r>
            <a:r>
              <a:rPr lang="zh-CN" altLang="en-US" sz="2000" dirty="0"/>
              <a:t>解密。</a:t>
            </a:r>
            <a:endParaRPr lang="zh-CN" altLang="en-US" sz="2000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Server</a:t>
            </a:r>
            <a:r>
              <a:rPr lang="zh-CN" altLang="en-US" sz="2000" dirty="0"/>
              <a:t>通过</a:t>
            </a:r>
            <a:r>
              <a:rPr lang="en-US" altLang="zh-CN" sz="2000" dirty="0" err="1"/>
              <a:t>K</a:t>
            </a:r>
            <a:r>
              <a:rPr lang="en-US" altLang="zh-CN" sz="2000" baseline="-25000" dirty="0" err="1"/>
              <a:t>Server</a:t>
            </a:r>
            <a:r>
              <a:rPr lang="en-US" altLang="zh-CN" sz="2000" baseline="-25000" dirty="0"/>
              <a:t>-Client</a:t>
            </a:r>
            <a:r>
              <a:rPr lang="zh-CN" altLang="en-US" sz="2000" dirty="0"/>
              <a:t>对后者进行解密，然后将之与用户提供的身份进行比较</a:t>
            </a:r>
            <a:endParaRPr lang="zh-CN" altLang="en-US" sz="2000" dirty="0"/>
          </a:p>
          <a:p>
            <a:pPr lvl="2" eaLnBrk="1" hangingPunct="1">
              <a:spcBef>
                <a:spcPts val="0"/>
              </a:spcBef>
            </a:pPr>
            <a:r>
              <a:rPr lang="zh-CN" altLang="en-US" sz="2000" dirty="0"/>
              <a:t>一致，则可以肯定对方就是他所声称的那个人。</a:t>
            </a:r>
            <a:endParaRPr lang="zh-CN" altLang="en-US" sz="2000" dirty="0"/>
          </a:p>
          <a:p>
            <a:pPr eaLnBrk="1" hangingPunct="1">
              <a:spcBef>
                <a:spcPts val="0"/>
              </a:spcBef>
            </a:pPr>
            <a:endParaRPr lang="zh-CN" altLang="en-US" sz="2400" dirty="0"/>
          </a:p>
          <a:p>
            <a:pPr eaLnBrk="1" hangingPunct="1">
              <a:spcBef>
                <a:spcPts val="0"/>
              </a:spcBef>
            </a:pPr>
            <a:endParaRPr lang="zh-CN" altLang="en-US" sz="2400" dirty="0"/>
          </a:p>
          <a:p>
            <a:pPr eaLnBrk="1" hangingPunct="1">
              <a:spcBef>
                <a:spcPts val="0"/>
              </a:spcBef>
            </a:pPr>
            <a:endParaRPr lang="zh-CN" altLang="en-US" sz="2400" dirty="0"/>
          </a:p>
          <a:p>
            <a:pPr eaLnBrk="1" hangingPunct="1">
              <a:spcBef>
                <a:spcPts val="0"/>
              </a:spcBef>
            </a:pPr>
            <a:endParaRPr lang="zh-CN" altLang="en-US" sz="2400" dirty="0"/>
          </a:p>
          <a:p>
            <a:pPr eaLnBrk="1" hangingPunct="1">
              <a:spcBef>
                <a:spcPts val="0"/>
              </a:spcBef>
            </a:pPr>
            <a:endParaRPr lang="zh-CN" altLang="en-US" sz="2000" dirty="0"/>
          </a:p>
          <a:p>
            <a:pPr eaLnBrk="1" hangingPunct="1">
              <a:spcBef>
                <a:spcPts val="0"/>
              </a:spcBef>
            </a:pPr>
            <a:endParaRPr lang="zh-CN" altLang="en-US" sz="2000" dirty="0"/>
          </a:p>
          <a:p>
            <a:pPr eaLnBrk="1" hangingPunct="1">
              <a:spcBef>
                <a:spcPts val="0"/>
              </a:spcBef>
            </a:pPr>
            <a:endParaRPr lang="en-US" altLang="zh-CN" sz="2000" dirty="0"/>
          </a:p>
          <a:p>
            <a:pPr eaLnBrk="1" hangingPunct="1">
              <a:spcBef>
                <a:spcPts val="0"/>
              </a:spcBef>
            </a:pPr>
            <a:endParaRPr lang="en-US" altLang="zh-CN" sz="2000" dirty="0"/>
          </a:p>
        </p:txBody>
      </p:sp>
      <p:pic>
        <p:nvPicPr>
          <p:cNvPr id="79873" name="Picture 7" descr="kerberos_01_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45772" y="3827689"/>
            <a:ext cx="54864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Kerberos</a:t>
            </a:r>
            <a:r>
              <a:rPr lang="zh-CN" altLang="en-US" dirty="0"/>
              <a:t>基本原理</a:t>
            </a:r>
            <a:endParaRPr lang="zh-CN" altLang="en-US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56595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zh-CN" sz="2800" dirty="0"/>
              <a:t>Kerberos</a:t>
            </a:r>
            <a:r>
              <a:rPr lang="zh-CN" altLang="en-US" sz="2800" dirty="0"/>
              <a:t>的两个重要的概念：</a:t>
            </a:r>
            <a:endParaRPr lang="zh-CN" altLang="en-US" sz="28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2400" b="1" dirty="0"/>
              <a:t>长期密钥（主密钥）</a:t>
            </a:r>
            <a:r>
              <a:rPr lang="en-US" altLang="zh-CN" sz="2400" b="1" dirty="0"/>
              <a:t>Long-term Key/Master Key</a:t>
            </a:r>
            <a:endParaRPr lang="en-US" altLang="zh-CN" sz="2400" b="1" dirty="0"/>
          </a:p>
          <a:p>
            <a:pPr lvl="2" eaLnBrk="1" hangingPunct="1">
              <a:spcBef>
                <a:spcPts val="0"/>
              </a:spcBef>
            </a:pPr>
            <a:r>
              <a:rPr lang="zh-CN" altLang="en-US" sz="2000" dirty="0"/>
              <a:t>长期保持不变的密钥</a:t>
            </a:r>
            <a:endParaRPr lang="zh-CN" altLang="en-US" sz="2000" dirty="0"/>
          </a:p>
          <a:p>
            <a:pPr lvl="2" eaLnBrk="1" hangingPunct="1">
              <a:spcBef>
                <a:spcPts val="0"/>
              </a:spcBef>
            </a:pPr>
            <a:r>
              <a:rPr lang="zh-CN" altLang="en-US" sz="2000" dirty="0"/>
              <a:t>使用原则：被长期密钥（主密钥）加密的数据尽量不在网络上传输。（防止暴力破解、分析）</a:t>
            </a:r>
            <a:endParaRPr lang="zh-CN" altLang="en-US" sz="2000" dirty="0"/>
          </a:p>
          <a:p>
            <a:pPr lvl="2" eaLnBrk="1" hangingPunct="1">
              <a:spcBef>
                <a:spcPts val="0"/>
              </a:spcBef>
            </a:pPr>
            <a:r>
              <a:rPr lang="zh-CN" altLang="en-US" sz="2000" dirty="0"/>
              <a:t>只有帐户的所有者知道帐户的口令。口令是证明身份的凭据。一般将口令进行</a:t>
            </a:r>
            <a:r>
              <a:rPr lang="en-US" altLang="zh-CN" sz="2000" dirty="0"/>
              <a:t>Hash</a:t>
            </a:r>
            <a:r>
              <a:rPr lang="zh-CN" altLang="en-US" sz="2000" dirty="0"/>
              <a:t>运算得到一个</a:t>
            </a:r>
            <a:r>
              <a:rPr lang="en-US" altLang="zh-CN" sz="2000" dirty="0"/>
              <a:t>Hash code</a:t>
            </a:r>
            <a:r>
              <a:rPr lang="zh-CN" altLang="en-US" sz="2000" dirty="0"/>
              <a:t>，做为</a:t>
            </a:r>
            <a:r>
              <a:rPr lang="en-US" altLang="zh-CN" sz="2000" dirty="0"/>
              <a:t>Master Key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2" eaLnBrk="1" hangingPunct="1">
              <a:spcBef>
                <a:spcPts val="0"/>
              </a:spcBef>
            </a:pPr>
            <a:r>
              <a:rPr lang="en-US" altLang="zh-CN" sz="2000" dirty="0"/>
              <a:t>Hash Algorithm</a:t>
            </a:r>
            <a:r>
              <a:rPr lang="zh-CN" altLang="en-US" sz="2000" dirty="0"/>
              <a:t>是不可逆的：保密性、对应性</a:t>
            </a:r>
            <a:endParaRPr lang="zh-CN" altLang="en-US" sz="20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2400" b="1" dirty="0"/>
              <a:t>短期密钥（会话密钥）</a:t>
            </a:r>
            <a:r>
              <a:rPr lang="en-US" altLang="zh-CN" sz="2400" b="1" dirty="0"/>
              <a:t>Short-term Key/Session Key</a:t>
            </a:r>
            <a:endParaRPr lang="en-US" altLang="zh-CN" sz="2400" b="1" dirty="0"/>
          </a:p>
          <a:p>
            <a:pPr lvl="2" eaLnBrk="1" hangingPunct="1">
              <a:spcBef>
                <a:spcPts val="0"/>
              </a:spcBef>
            </a:pPr>
            <a:r>
              <a:rPr lang="zh-CN" altLang="en-US" sz="2000" dirty="0"/>
              <a:t>加密需要进行网络传输的数据。</a:t>
            </a:r>
            <a:endParaRPr lang="zh-CN" altLang="en-US" sz="2000" dirty="0"/>
          </a:p>
          <a:p>
            <a:pPr lvl="2" eaLnBrk="1" hangingPunct="1">
              <a:spcBef>
                <a:spcPts val="0"/>
              </a:spcBef>
            </a:pPr>
            <a:r>
              <a:rPr lang="zh-CN" altLang="en-US" sz="2000" dirty="0"/>
              <a:t>只在一段时间内有效，即使被加密的数据包被黑客截获并破解成功后，这个</a:t>
            </a:r>
            <a:r>
              <a:rPr lang="en-US" altLang="zh-CN" sz="2000" dirty="0"/>
              <a:t>Key</a:t>
            </a:r>
            <a:r>
              <a:rPr lang="zh-CN" altLang="en-US" sz="2000" dirty="0"/>
              <a:t>早就已经过期了。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Key </a:t>
            </a:r>
            <a:r>
              <a:rPr lang="en-US" altLang="en-US" sz="4000" dirty="0"/>
              <a:t>Distribution Center-KDC</a:t>
            </a:r>
            <a:endParaRPr lang="en-US" altLang="zh-CN" sz="4000" dirty="0"/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Server </a:t>
            </a:r>
            <a:r>
              <a:rPr lang="zh-CN" altLang="en-US" sz="2800" dirty="0"/>
              <a:t>与</a:t>
            </a:r>
            <a:r>
              <a:rPr lang="en-US" altLang="zh-CN" sz="2800" dirty="0"/>
              <a:t>Client</a:t>
            </a:r>
            <a:r>
              <a:rPr lang="zh-CN" altLang="en-US" sz="2800" dirty="0"/>
              <a:t>之间基于共享秘密实现身份鉴别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这个共享秘密</a:t>
            </a:r>
            <a:r>
              <a:rPr lang="en-US" altLang="zh-CN" sz="2400" dirty="0"/>
              <a:t>Key</a:t>
            </a:r>
            <a:r>
              <a:rPr lang="zh-CN" altLang="en-US" sz="2400" dirty="0"/>
              <a:t>只能是</a:t>
            </a:r>
            <a:r>
              <a:rPr lang="zh-CN" altLang="en-US" sz="2400" b="1" dirty="0"/>
              <a:t>短期密钥</a:t>
            </a:r>
            <a:endParaRPr lang="zh-CN" altLang="en-US" sz="2400" b="1" dirty="0"/>
          </a:p>
          <a:p>
            <a:pPr lvl="1" eaLnBrk="1" hangingPunct="1"/>
            <a:r>
              <a:rPr lang="zh-CN" altLang="en-US" sz="2400" dirty="0"/>
              <a:t>仅在</a:t>
            </a:r>
            <a:r>
              <a:rPr lang="en-US" altLang="zh-CN" sz="2400" dirty="0"/>
              <a:t>Client</a:t>
            </a:r>
            <a:r>
              <a:rPr lang="zh-CN" altLang="en-US" sz="2400" dirty="0"/>
              <a:t>和</a:t>
            </a:r>
            <a:r>
              <a:rPr lang="en-US" altLang="zh-CN" sz="2400" dirty="0"/>
              <a:t>Server</a:t>
            </a:r>
            <a:r>
              <a:rPr lang="zh-CN" altLang="en-US" sz="2400" dirty="0"/>
              <a:t>的一个会话中有效，称为</a:t>
            </a:r>
            <a:r>
              <a:rPr lang="en-US" altLang="zh-CN" sz="2400" dirty="0"/>
              <a:t>Client</a:t>
            </a:r>
            <a:r>
              <a:rPr lang="zh-CN" altLang="en-US" sz="2400" dirty="0"/>
              <a:t>和</a:t>
            </a:r>
            <a:r>
              <a:rPr lang="en-US" altLang="zh-CN" sz="2400" dirty="0"/>
              <a:t>Server</a:t>
            </a:r>
            <a:r>
              <a:rPr lang="zh-CN" altLang="en-US" sz="2400" dirty="0"/>
              <a:t>之间的会话密钥（</a:t>
            </a:r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Server</a:t>
            </a:r>
            <a:r>
              <a:rPr lang="en-US" altLang="zh-CN" sz="2400" b="1" baseline="-25000" dirty="0"/>
              <a:t>-Client</a:t>
            </a:r>
            <a:r>
              <a:rPr lang="zh-CN" altLang="en-US" sz="2400" dirty="0"/>
              <a:t>）。</a:t>
            </a:r>
            <a:endParaRPr lang="zh-CN" altLang="en-US" sz="2400" dirty="0"/>
          </a:p>
          <a:p>
            <a:pPr eaLnBrk="1" hangingPunct="1"/>
            <a:r>
              <a:rPr lang="en-US" altLang="zh-CN" sz="2800" dirty="0"/>
              <a:t>Client</a:t>
            </a:r>
            <a:r>
              <a:rPr lang="zh-CN" altLang="en-US" sz="2800" dirty="0"/>
              <a:t>和</a:t>
            </a:r>
            <a:r>
              <a:rPr lang="en-US" altLang="zh-CN" sz="2800" dirty="0"/>
              <a:t>Server</a:t>
            </a:r>
            <a:r>
              <a:rPr lang="zh-CN" altLang="en-US" sz="2800" dirty="0"/>
              <a:t>如何获得</a:t>
            </a:r>
            <a:r>
              <a:rPr lang="en-US" altLang="zh-CN" sz="2800" b="1" dirty="0" err="1"/>
              <a:t>S</a:t>
            </a:r>
            <a:r>
              <a:rPr lang="en-US" altLang="zh-CN" sz="2800" b="1" baseline="-25000" dirty="0" err="1"/>
              <a:t>Server</a:t>
            </a:r>
            <a:r>
              <a:rPr lang="en-US" altLang="zh-CN" sz="2800" b="1" baseline="-25000" dirty="0"/>
              <a:t>-Client</a:t>
            </a:r>
            <a:r>
              <a:rPr lang="zh-CN" altLang="en-US" sz="2800" b="1" dirty="0"/>
              <a:t>？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59" y="286604"/>
            <a:ext cx="7799747" cy="1450757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Key</a:t>
            </a:r>
            <a:r>
              <a:rPr lang="en-US" altLang="en-US" sz="4000" dirty="0"/>
              <a:t> Distribution Center-KDC</a:t>
            </a:r>
            <a:endParaRPr lang="en-US" altLang="zh-CN" sz="4000" dirty="0"/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Client</a:t>
            </a:r>
            <a:r>
              <a:rPr lang="zh-CN" altLang="en-US" dirty="0"/>
              <a:t>和</a:t>
            </a:r>
            <a:r>
              <a:rPr lang="en-US" altLang="zh-CN" dirty="0"/>
              <a:t>Server</a:t>
            </a:r>
            <a:r>
              <a:rPr lang="zh-CN" altLang="en-US" dirty="0"/>
              <a:t>共同信任的第三方</a:t>
            </a:r>
            <a:endParaRPr lang="zh-CN" altLang="en-US" dirty="0"/>
          </a:p>
          <a:p>
            <a:pPr eaLnBrk="1" hangingPunct="1"/>
            <a:r>
              <a:rPr lang="zh-CN" altLang="en-US" dirty="0"/>
              <a:t>维护所有帐户的</a:t>
            </a:r>
            <a:r>
              <a:rPr lang="en-US" altLang="zh-CN" dirty="0"/>
              <a:t>Account Database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包括</a:t>
            </a:r>
            <a:r>
              <a:rPr lang="en-US" altLang="zh-CN" dirty="0"/>
              <a:t>Client </a:t>
            </a:r>
            <a:r>
              <a:rPr lang="zh-CN" altLang="en-US" dirty="0"/>
              <a:t>和</a:t>
            </a:r>
            <a:r>
              <a:rPr lang="en-US" altLang="zh-CN" dirty="0"/>
              <a:t>Server</a:t>
            </a:r>
            <a:r>
              <a:rPr lang="zh-CN" altLang="en-US" dirty="0"/>
              <a:t>的注册信息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每个用户（</a:t>
            </a:r>
            <a:r>
              <a:rPr lang="en-US" altLang="zh-CN" dirty="0"/>
              <a:t>Client</a:t>
            </a:r>
            <a:r>
              <a:rPr lang="zh-CN" altLang="en-US" dirty="0"/>
              <a:t>）的用户名、口令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派生于该用户口令的</a:t>
            </a:r>
            <a:r>
              <a:rPr lang="zh-CN" altLang="en-US" b="1" dirty="0"/>
              <a:t>用户主密钥</a:t>
            </a:r>
            <a:r>
              <a:rPr lang="zh-CN" altLang="en-US" dirty="0"/>
              <a:t>（</a:t>
            </a:r>
            <a:r>
              <a:rPr lang="en-US" altLang="zh-CN" dirty="0"/>
              <a:t>Client master key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与每个服务器共享的</a:t>
            </a:r>
            <a:r>
              <a:rPr lang="zh-CN" altLang="en-US" b="1" dirty="0"/>
              <a:t>服务器主密钥</a:t>
            </a:r>
            <a:r>
              <a:rPr lang="zh-CN" altLang="en-US" dirty="0"/>
              <a:t>（</a:t>
            </a:r>
            <a:r>
              <a:rPr lang="en-US" altLang="zh-CN" dirty="0"/>
              <a:t>Sever master key 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+mn-ea"/>
              </a:rPr>
              <a:t>Key</a:t>
            </a:r>
            <a:r>
              <a:rPr lang="en-US" altLang="en-US" dirty="0">
                <a:sym typeface="+mn-ea"/>
              </a:rPr>
              <a:t> Distribution Center</a:t>
            </a:r>
            <a:r>
              <a:rPr lang="en-US" altLang="en-US" sz="4000"/>
              <a:t>-KDC</a:t>
            </a:r>
            <a:endParaRPr lang="en-US" altLang="zh-CN" sz="4000"/>
          </a:p>
        </p:txBody>
      </p:sp>
      <p:sp>
        <p:nvSpPr>
          <p:cNvPr id="88067" name="Rectangle 7"/>
          <p:cNvSpPr>
            <a:spLocks noGrp="1" noChangeArrowheads="1"/>
          </p:cNvSpPr>
          <p:nvPr>
            <p:ph idx="1"/>
          </p:nvPr>
        </p:nvSpPr>
        <p:spPr>
          <a:xfrm>
            <a:off x="651509" y="1887956"/>
            <a:ext cx="8292465" cy="29491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KDC</a:t>
            </a:r>
            <a:r>
              <a:rPr lang="zh-CN" altLang="en-US" sz="2400" dirty="0"/>
              <a:t>分发</a:t>
            </a:r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Server</a:t>
            </a:r>
            <a:r>
              <a:rPr lang="en-US" altLang="zh-CN" sz="2400" baseline="-25000" dirty="0"/>
              <a:t>-Client</a:t>
            </a:r>
            <a:r>
              <a:rPr lang="zh-CN" altLang="en-US" sz="2400" dirty="0"/>
              <a:t>的简单的过程：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Client</a:t>
            </a:r>
            <a:r>
              <a:rPr lang="zh-CN" altLang="en-US" sz="2000" dirty="0"/>
              <a:t>向</a:t>
            </a:r>
            <a:r>
              <a:rPr lang="en-US" altLang="zh-CN" sz="2000" dirty="0"/>
              <a:t>KDC</a:t>
            </a:r>
            <a:r>
              <a:rPr lang="zh-CN" altLang="en-US" sz="2000" dirty="0"/>
              <a:t>发送一个对</a:t>
            </a:r>
            <a:r>
              <a:rPr lang="en-US" altLang="zh-CN" sz="2000" dirty="0" err="1"/>
              <a:t>S</a:t>
            </a:r>
            <a:r>
              <a:rPr lang="en-US" altLang="zh-CN" sz="2000" baseline="-25000" dirty="0" err="1"/>
              <a:t>Server</a:t>
            </a:r>
            <a:r>
              <a:rPr lang="en-US" altLang="zh-CN" sz="2000" baseline="-25000" dirty="0"/>
              <a:t>-Client</a:t>
            </a:r>
            <a:r>
              <a:rPr lang="zh-CN" altLang="en-US" sz="2000" dirty="0"/>
              <a:t>的申请</a:t>
            </a:r>
            <a:endParaRPr lang="zh-CN" altLang="en-US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“</a:t>
            </a:r>
            <a:r>
              <a:rPr lang="zh-CN" altLang="en-US" sz="1600" b="1" dirty="0"/>
              <a:t>我是某个</a:t>
            </a:r>
            <a:r>
              <a:rPr lang="en-US" altLang="zh-CN" sz="1600" b="1" dirty="0"/>
              <a:t>Client</a:t>
            </a:r>
            <a:r>
              <a:rPr lang="zh-CN" altLang="en-US" sz="1600" b="1" dirty="0"/>
              <a:t>，我需要一个</a:t>
            </a:r>
            <a:r>
              <a:rPr lang="en-US" altLang="en-US" sz="1600" b="1" dirty="0" err="1"/>
              <a:t>会话密钥</a:t>
            </a:r>
            <a:r>
              <a:rPr lang="zh-CN" altLang="en-US" sz="1600" b="1" dirty="0"/>
              <a:t>用于访问某个</a:t>
            </a:r>
            <a:r>
              <a:rPr lang="en-US" altLang="zh-CN" sz="1600" b="1" dirty="0"/>
              <a:t>Server</a:t>
            </a:r>
            <a:r>
              <a:rPr lang="en-US" altLang="zh-CN" sz="1600" dirty="0"/>
              <a:t> ”</a:t>
            </a:r>
            <a:endParaRPr lang="zh-CN" altLang="en-US" sz="16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KDC</a:t>
            </a:r>
            <a:r>
              <a:rPr lang="zh-CN" altLang="en-US" sz="2000" dirty="0"/>
              <a:t>接到请求，生成一个会话密钥</a:t>
            </a:r>
            <a:r>
              <a:rPr lang="en-US" altLang="zh-CN" sz="2000" dirty="0" err="1"/>
              <a:t>S</a:t>
            </a:r>
            <a:r>
              <a:rPr lang="en-US" altLang="zh-CN" sz="2000" baseline="-25000" dirty="0" err="1"/>
              <a:t>Server</a:t>
            </a:r>
            <a:r>
              <a:rPr lang="en-US" altLang="zh-CN" sz="2000" baseline="-25000" dirty="0"/>
              <a:t>-Client 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从</a:t>
            </a:r>
            <a:r>
              <a:rPr lang="en-US" altLang="zh-CN" sz="2000" dirty="0"/>
              <a:t>Account database</a:t>
            </a:r>
            <a:r>
              <a:rPr lang="zh-CN" altLang="en-US" sz="2000" dirty="0"/>
              <a:t>中分别提取</a:t>
            </a:r>
            <a:r>
              <a:rPr lang="en-US" altLang="zh-CN" sz="2000" dirty="0"/>
              <a:t>Client</a:t>
            </a:r>
            <a:r>
              <a:rPr lang="zh-CN" altLang="en-US" sz="2000" dirty="0"/>
              <a:t>和</a:t>
            </a:r>
            <a:r>
              <a:rPr lang="en-US" altLang="zh-CN" sz="2000" dirty="0"/>
              <a:t>Server</a:t>
            </a:r>
            <a:r>
              <a:rPr lang="zh-CN" altLang="en-US" sz="2000" dirty="0"/>
              <a:t>的主密钥对会话密钥加密</a:t>
            </a:r>
            <a:endParaRPr lang="zh-CN" altLang="en-US" sz="2000" dirty="0"/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用</a:t>
            </a:r>
            <a:r>
              <a:rPr lang="en-US" altLang="zh-CN" sz="1600" dirty="0"/>
              <a:t>Client</a:t>
            </a:r>
            <a:r>
              <a:rPr lang="zh-CN" altLang="en-US" sz="1600" dirty="0"/>
              <a:t>的主密钥加密的会话密钥</a:t>
            </a:r>
            <a:endParaRPr lang="zh-CN" altLang="en-US" sz="1600" dirty="0"/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Session Ticket</a:t>
            </a:r>
            <a:r>
              <a:rPr lang="en-US" altLang="zh-CN" sz="1600" b="1" dirty="0"/>
              <a:t>(ST)</a:t>
            </a:r>
            <a:r>
              <a:rPr lang="zh-CN" altLang="en-US" sz="1600" dirty="0"/>
              <a:t>：用</a:t>
            </a:r>
            <a:r>
              <a:rPr lang="en-US" altLang="zh-CN" sz="1600" dirty="0"/>
              <a:t>Sever</a:t>
            </a:r>
            <a:r>
              <a:rPr lang="zh-CN" altLang="en-US" sz="1600" dirty="0"/>
              <a:t>的主密钥加密的</a:t>
            </a:r>
            <a:r>
              <a:rPr lang="en-US" altLang="zh-CN" sz="1600" dirty="0"/>
              <a:t>(Client</a:t>
            </a:r>
            <a:r>
              <a:rPr lang="zh-CN" altLang="en-US" sz="1600" dirty="0"/>
              <a:t>信息</a:t>
            </a:r>
            <a:r>
              <a:rPr lang="en-US" altLang="zh-CN" sz="1600" dirty="0"/>
              <a:t>+</a:t>
            </a:r>
            <a:r>
              <a:rPr lang="zh-CN" altLang="en-US" sz="1600" dirty="0"/>
              <a:t>会话密钥</a:t>
            </a:r>
            <a:r>
              <a:rPr lang="en-US" altLang="zh-CN" sz="1600" dirty="0"/>
              <a:t>)</a:t>
            </a:r>
            <a:endParaRPr lang="en-US" altLang="zh-CN" sz="16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012372" y="4659087"/>
            <a:ext cx="6781799" cy="2225502"/>
            <a:chOff x="1008529" y="4167981"/>
            <a:chExt cx="7239000" cy="2667000"/>
          </a:xfrm>
        </p:grpSpPr>
        <p:sp>
          <p:nvSpPr>
            <p:cNvPr id="13" name="圆角矩形 12"/>
            <p:cNvSpPr/>
            <p:nvPr/>
          </p:nvSpPr>
          <p:spPr>
            <a:xfrm>
              <a:off x="1008529" y="4167981"/>
              <a:ext cx="914400" cy="2667000"/>
            </a:xfrm>
            <a:prstGeom prst="roundRect">
              <a:avLst/>
            </a:prstGeom>
            <a:solidFill>
              <a:srgbClr val="2C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3600" b="1" dirty="0">
                  <a:solidFill>
                    <a:srgbClr val="FF9900"/>
                  </a:solidFill>
                  <a:latin typeface="Calibri" panose="020F0502020204030204" pitchFamily="34" charset="0"/>
                </a:rPr>
                <a:t>KDC</a:t>
              </a:r>
              <a:endParaRPr lang="zh-CN" altLang="en-US" b="1" dirty="0">
                <a:solidFill>
                  <a:srgbClr val="FF99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333129" y="4167981"/>
              <a:ext cx="914400" cy="2667000"/>
            </a:xfrm>
            <a:prstGeom prst="roundRect">
              <a:avLst/>
            </a:prstGeom>
            <a:solidFill>
              <a:srgbClr val="2C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3600" b="1" dirty="0">
                  <a:solidFill>
                    <a:srgbClr val="FF9900"/>
                  </a:solidFill>
                  <a:latin typeface="Calibri" panose="020F0502020204030204" pitchFamily="34" charset="0"/>
                </a:rPr>
                <a:t>Client</a:t>
              </a:r>
              <a:endParaRPr lang="zh-CN" altLang="en-US" sz="3600" b="1" dirty="0">
                <a:solidFill>
                  <a:srgbClr val="FF99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1922929" y="4949687"/>
              <a:ext cx="5410200" cy="0"/>
            </a:xfrm>
            <a:prstGeom prst="straightConnector1">
              <a:avLst/>
            </a:prstGeom>
            <a:ln>
              <a:solidFill>
                <a:srgbClr val="0048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2743199" y="6156645"/>
              <a:ext cx="3904130" cy="628650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altLang="zh-CN" b="1" kern="1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b="1" kern="100" baseline="-250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Server</a:t>
              </a:r>
              <a:r>
                <a:rPr lang="en-US" altLang="zh-CN" b="1" kern="100" baseline="-250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-Client </a:t>
              </a:r>
              <a:r>
                <a:rPr lang="en-US" altLang="zh-CN" b="1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+ Client Info</a:t>
              </a:r>
              <a:endParaRPr lang="zh-CN" altLang="zh-CN" b="1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[Encrypted with Sever master key]</a:t>
              </a:r>
              <a:endParaRPr lang="zh-CN" altLang="zh-C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43200" y="5347823"/>
              <a:ext cx="3904129" cy="617538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altLang="zh-CN" b="1" kern="100" dirty="0" err="1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kern="100" baseline="-25000" dirty="0" err="1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Server</a:t>
              </a:r>
              <a:r>
                <a:rPr lang="en-US" altLang="zh-CN" b="1" kern="100" baseline="-250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-Client</a:t>
              </a:r>
              <a:endParaRPr lang="en-US" altLang="zh-CN" b="1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[Encrypted with Client master key]</a:t>
              </a:r>
              <a:endParaRPr lang="zh-CN" altLang="zh-C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743200" y="4182387"/>
              <a:ext cx="3904129" cy="617538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altLang="zh-CN" b="1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I want to get access to server</a:t>
              </a:r>
              <a:endParaRPr lang="zh-CN" altLang="zh-C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>
              <a:off x="1922929" y="5180914"/>
              <a:ext cx="5410200" cy="0"/>
            </a:xfrm>
            <a:prstGeom prst="straightConnector1">
              <a:avLst/>
            </a:prstGeom>
            <a:ln>
              <a:solidFill>
                <a:srgbClr val="004800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Key</a:t>
            </a:r>
            <a:r>
              <a:rPr lang="en-US" altLang="en-US" dirty="0">
                <a:sym typeface="+mn-ea"/>
              </a:rPr>
              <a:t> Distribution Center</a:t>
            </a:r>
            <a:r>
              <a:rPr lang="en-US" altLang="en-US" dirty="0"/>
              <a:t>-KDC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87723"/>
          </a:xfrm>
        </p:spPr>
        <p:txBody>
          <a:bodyPr>
            <a:normAutofit fontScale="85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KDC</a:t>
            </a:r>
            <a:r>
              <a:rPr lang="zh-CN" altLang="en-US" sz="2400" dirty="0"/>
              <a:t>有两个分别被</a:t>
            </a:r>
            <a:r>
              <a:rPr lang="en-US" altLang="zh-CN" sz="2400" dirty="0"/>
              <a:t>Client</a:t>
            </a:r>
            <a:r>
              <a:rPr lang="zh-CN" altLang="en-US" sz="2400" dirty="0"/>
              <a:t>和</a:t>
            </a:r>
            <a:r>
              <a:rPr lang="en-US" altLang="zh-CN" sz="2400" dirty="0"/>
              <a:t>Server </a:t>
            </a:r>
            <a:r>
              <a:rPr lang="zh-CN" altLang="en-US" sz="2400" dirty="0"/>
              <a:t>的主密钥加密过的会话密钥</a:t>
            </a:r>
            <a:endParaRPr lang="zh-CN" altLang="en-US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Client</a:t>
            </a:r>
            <a:r>
              <a:rPr lang="zh-CN" altLang="en-US" sz="2400" dirty="0"/>
              <a:t>和</a:t>
            </a:r>
            <a:r>
              <a:rPr lang="en-US" altLang="zh-CN" sz="2400" dirty="0"/>
              <a:t>Server</a:t>
            </a:r>
            <a:r>
              <a:rPr lang="zh-CN" altLang="en-US" sz="2400" dirty="0"/>
              <a:t>如何分别获得这两个会话密钥？</a:t>
            </a:r>
            <a:endParaRPr lang="zh-CN" altLang="en-US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直接分别发送给</a:t>
            </a:r>
            <a:r>
              <a:rPr lang="en-US" altLang="zh-CN" sz="2400" dirty="0"/>
              <a:t>Client</a:t>
            </a:r>
            <a:r>
              <a:rPr lang="zh-CN" altLang="en-US" sz="2400" dirty="0"/>
              <a:t>和</a:t>
            </a:r>
            <a:r>
              <a:rPr lang="en-US" altLang="zh-CN" sz="2400" dirty="0"/>
              <a:t>Server</a:t>
            </a:r>
            <a:r>
              <a:rPr lang="zh-CN" altLang="en-US" sz="2400" dirty="0"/>
              <a:t>？两个原因：</a:t>
            </a:r>
            <a:endParaRPr lang="zh-CN" altLang="en-US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效率问题：</a:t>
            </a:r>
            <a:endParaRPr lang="zh-CN" altLang="en-US" sz="20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一个</a:t>
            </a:r>
            <a:r>
              <a:rPr lang="en-US" altLang="zh-CN" sz="1800" dirty="0"/>
              <a:t>Server</a:t>
            </a:r>
            <a:r>
              <a:rPr lang="zh-CN" altLang="en-US" sz="1800" dirty="0"/>
              <a:t>面对许多</a:t>
            </a:r>
            <a:r>
              <a:rPr lang="en-US" altLang="zh-CN" sz="1800" dirty="0"/>
              <a:t>Client, </a:t>
            </a:r>
            <a:r>
              <a:rPr lang="zh-CN" altLang="en-US" sz="1800" dirty="0"/>
              <a:t>每个</a:t>
            </a:r>
            <a:r>
              <a:rPr lang="en-US" altLang="zh-CN" sz="1800" dirty="0"/>
              <a:t>Client</a:t>
            </a:r>
            <a:r>
              <a:rPr lang="zh-CN" altLang="en-US" sz="1800" dirty="0"/>
              <a:t>具有不同的会话密钥</a:t>
            </a:r>
            <a:endParaRPr lang="zh-CN" altLang="en-US" sz="18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Server</a:t>
            </a:r>
            <a:r>
              <a:rPr lang="zh-CN" altLang="en-US" sz="1800" dirty="0"/>
              <a:t>需要维护</a:t>
            </a:r>
            <a:r>
              <a:rPr lang="en-US" altLang="zh-CN" sz="1800" dirty="0"/>
              <a:t>Client</a:t>
            </a:r>
            <a:r>
              <a:rPr lang="zh-CN" altLang="en-US" sz="1800" dirty="0"/>
              <a:t>的会话密钥的列表，麻烦</a:t>
            </a:r>
            <a:endParaRPr lang="zh-CN" altLang="en-US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网络传输问题：</a:t>
            </a:r>
            <a:endParaRPr lang="zh-CN" altLang="en-US" sz="20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Client</a:t>
            </a:r>
            <a:r>
              <a:rPr lang="zh-CN" altLang="en-US" sz="1800" dirty="0"/>
              <a:t>收到会话密钥， </a:t>
            </a:r>
            <a:r>
              <a:rPr lang="en-US" altLang="zh-CN" sz="1800" dirty="0"/>
              <a:t>Server</a:t>
            </a:r>
            <a:r>
              <a:rPr lang="zh-CN" altLang="en-US" sz="1800" dirty="0"/>
              <a:t>由于网络问题没有收到</a:t>
            </a:r>
            <a:endParaRPr lang="zh-CN" altLang="en-US" sz="18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要考虑多种出错情况</a:t>
            </a:r>
            <a:endParaRPr lang="zh-CN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Kerberos</a:t>
            </a: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将这两个被加密的</a:t>
            </a:r>
            <a:r>
              <a:rPr lang="en-US" altLang="zh-CN" sz="2000" dirty="0"/>
              <a:t>Copy</a:t>
            </a:r>
            <a:r>
              <a:rPr lang="zh-CN" altLang="en-US" sz="2000" dirty="0"/>
              <a:t>一并发送给</a:t>
            </a:r>
            <a:r>
              <a:rPr lang="en-US" altLang="zh-CN" sz="2000" dirty="0"/>
              <a:t>Client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属于</a:t>
            </a:r>
            <a:r>
              <a:rPr lang="en-US" altLang="zh-CN" sz="2000" dirty="0"/>
              <a:t>Server</a:t>
            </a:r>
            <a:r>
              <a:rPr lang="zh-CN" altLang="en-US" sz="2000" dirty="0"/>
              <a:t>的那份由</a:t>
            </a:r>
            <a:r>
              <a:rPr lang="en-US" altLang="zh-CN" sz="2000" dirty="0"/>
              <a:t>Client</a:t>
            </a:r>
            <a:r>
              <a:rPr lang="zh-CN" altLang="en-US" sz="2000" dirty="0"/>
              <a:t>发送给</a:t>
            </a:r>
            <a:r>
              <a:rPr lang="en-US" altLang="zh-CN" sz="2000" dirty="0"/>
              <a:t>Server</a:t>
            </a:r>
            <a:endParaRPr lang="zh-CN" altLang="en-US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Key Distribution Center-KDC</a:t>
            </a:r>
            <a:endParaRPr lang="en-US" altLang="zh-CN" sz="4000"/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问题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KDC</a:t>
            </a:r>
            <a:r>
              <a:rPr lang="zh-CN" altLang="en-US" sz="2400" dirty="0"/>
              <a:t>并没有真正去鉴别发送请求的</a:t>
            </a:r>
            <a:r>
              <a:rPr lang="en-US" altLang="zh-CN" sz="2400" dirty="0"/>
              <a:t>Client</a:t>
            </a:r>
            <a:r>
              <a:rPr lang="zh-CN" altLang="en-US" sz="2400" dirty="0"/>
              <a:t>是否真的就是那个他所声称的那个人，就把会话密钥发送给他，会不会有什么问题？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如果另一个人（比如</a:t>
            </a:r>
            <a:r>
              <a:rPr lang="en-US" altLang="zh-CN" sz="2400" dirty="0"/>
              <a:t>Client B</a:t>
            </a:r>
            <a:r>
              <a:rPr lang="zh-CN" altLang="en-US" sz="2400" dirty="0"/>
              <a:t>）声称自己是</a:t>
            </a:r>
            <a:r>
              <a:rPr lang="en-US" altLang="zh-CN" sz="2400" dirty="0"/>
              <a:t>Client A</a:t>
            </a:r>
            <a:r>
              <a:rPr lang="zh-CN" altLang="en-US" sz="2400" dirty="0"/>
              <a:t>，他同样会得到</a:t>
            </a:r>
            <a:r>
              <a:rPr lang="en-US" altLang="zh-CN" sz="2400" dirty="0"/>
              <a:t>Client A</a:t>
            </a:r>
            <a:r>
              <a:rPr lang="zh-CN" altLang="en-US" sz="2400" dirty="0"/>
              <a:t>和</a:t>
            </a:r>
            <a:r>
              <a:rPr lang="en-US" altLang="zh-CN" sz="2400" dirty="0"/>
              <a:t>Server</a:t>
            </a:r>
            <a:r>
              <a:rPr lang="zh-CN" altLang="en-US" sz="2400" dirty="0"/>
              <a:t>的会话密钥，这会不会有什么问题？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341914" y="5094514"/>
            <a:ext cx="5649686" cy="1763486"/>
            <a:chOff x="1008529" y="4167981"/>
            <a:chExt cx="7239000" cy="2667000"/>
          </a:xfrm>
        </p:grpSpPr>
        <p:sp>
          <p:nvSpPr>
            <p:cNvPr id="5" name="圆角矩形 4"/>
            <p:cNvSpPr/>
            <p:nvPr/>
          </p:nvSpPr>
          <p:spPr>
            <a:xfrm>
              <a:off x="1008529" y="4167981"/>
              <a:ext cx="914400" cy="2667000"/>
            </a:xfrm>
            <a:prstGeom prst="roundRect">
              <a:avLst/>
            </a:prstGeom>
            <a:solidFill>
              <a:srgbClr val="2C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b="1" dirty="0">
                  <a:solidFill>
                    <a:srgbClr val="FF9900"/>
                  </a:solidFill>
                  <a:latin typeface="Calibri" panose="020F0502020204030204" pitchFamily="34" charset="0"/>
                </a:rPr>
                <a:t>KDC</a:t>
              </a:r>
              <a:endParaRPr lang="zh-CN" altLang="en-US" sz="1200" b="1" dirty="0">
                <a:solidFill>
                  <a:srgbClr val="FF99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33129" y="4167981"/>
              <a:ext cx="914400" cy="2667000"/>
            </a:xfrm>
            <a:prstGeom prst="roundRect">
              <a:avLst/>
            </a:prstGeom>
            <a:solidFill>
              <a:srgbClr val="2C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b="1" dirty="0">
                  <a:solidFill>
                    <a:srgbClr val="FF9900"/>
                  </a:solidFill>
                  <a:latin typeface="Calibri" panose="020F0502020204030204" pitchFamily="34" charset="0"/>
                </a:rPr>
                <a:t>Client</a:t>
              </a:r>
              <a:endParaRPr lang="zh-CN" altLang="en-US" sz="2400" b="1" dirty="0">
                <a:solidFill>
                  <a:srgbClr val="FF99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1922929" y="4949687"/>
              <a:ext cx="5410200" cy="0"/>
            </a:xfrm>
            <a:prstGeom prst="straightConnector1">
              <a:avLst/>
            </a:prstGeom>
            <a:ln>
              <a:solidFill>
                <a:srgbClr val="0048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2743199" y="6156645"/>
              <a:ext cx="3904130" cy="628650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altLang="zh-CN" sz="1200" b="1" kern="1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200" b="1" kern="100" baseline="-250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Server</a:t>
              </a:r>
              <a:r>
                <a:rPr lang="en-US" altLang="zh-CN" sz="1200" b="1" kern="100" baseline="-250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-Client </a:t>
              </a:r>
              <a:r>
                <a:rPr lang="en-US" altLang="zh-CN" sz="1200" b="1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+ Client Info</a:t>
              </a:r>
              <a:endParaRPr lang="zh-CN" altLang="zh-CN" sz="1200" b="1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sz="1200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[Encrypted with Sever master key]</a:t>
              </a:r>
              <a:endParaRPr lang="zh-CN" altLang="zh-CN" sz="1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43200" y="5347823"/>
              <a:ext cx="3904129" cy="617538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altLang="zh-CN" sz="1200" b="1" kern="100" dirty="0" err="1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200" b="1" kern="100" baseline="-25000" dirty="0" err="1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Server</a:t>
              </a:r>
              <a:r>
                <a:rPr lang="en-US" altLang="zh-CN" sz="1200" b="1" kern="100" baseline="-250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-Client</a:t>
              </a:r>
              <a:endParaRPr lang="en-US" altLang="zh-CN" sz="1200" b="1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sz="1200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[Encrypted with Client master key]</a:t>
              </a:r>
              <a:endParaRPr lang="zh-CN" altLang="zh-CN" sz="1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43200" y="4182387"/>
              <a:ext cx="3904129" cy="617538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altLang="zh-CN" sz="1200" b="1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I want to get access to server</a:t>
              </a:r>
              <a:endParaRPr lang="zh-CN" altLang="zh-CN" sz="1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1922929" y="5180914"/>
              <a:ext cx="5410200" cy="0"/>
            </a:xfrm>
            <a:prstGeom prst="straightConnector1">
              <a:avLst/>
            </a:prstGeom>
            <a:ln>
              <a:solidFill>
                <a:srgbClr val="004800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Key Distribution Center-KDC</a:t>
            </a:r>
            <a:endParaRPr lang="en-US" altLang="zh-CN" sz="4000"/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实际上不存在问题</a:t>
            </a:r>
            <a:endParaRPr lang="zh-CN" altLang="en-US" dirty="0"/>
          </a:p>
          <a:p>
            <a:pPr eaLnBrk="1" hangingPunct="1"/>
            <a:r>
              <a:rPr lang="zh-CN" altLang="en-US" dirty="0"/>
              <a:t>因为</a:t>
            </a:r>
            <a:r>
              <a:rPr lang="en-US" altLang="zh-CN" dirty="0"/>
              <a:t>Client B</a:t>
            </a:r>
            <a:r>
              <a:rPr lang="zh-CN" altLang="en-US" dirty="0"/>
              <a:t>声称自己是</a:t>
            </a:r>
            <a:r>
              <a:rPr lang="en-US" altLang="zh-CN" dirty="0"/>
              <a:t>Client A</a:t>
            </a:r>
            <a:r>
              <a:rPr lang="zh-CN" altLang="en-US" dirty="0"/>
              <a:t>，</a:t>
            </a:r>
            <a:r>
              <a:rPr lang="en-US" altLang="zh-CN" dirty="0"/>
              <a:t>KDC</a:t>
            </a:r>
            <a:r>
              <a:rPr lang="zh-CN" altLang="en-US" dirty="0"/>
              <a:t>就会使用</a:t>
            </a:r>
            <a:r>
              <a:rPr lang="en-US" altLang="zh-CN" dirty="0"/>
              <a:t>Client A</a:t>
            </a:r>
            <a:r>
              <a:rPr lang="zh-CN" altLang="en-US" dirty="0"/>
              <a:t>的口令派生的主密钥对会话密钥进行加密，所以真正知道</a:t>
            </a:r>
            <a:r>
              <a:rPr lang="en-US" altLang="zh-CN" dirty="0"/>
              <a:t>Client A </a:t>
            </a:r>
            <a:r>
              <a:rPr lang="zh-CN" altLang="en-US" dirty="0"/>
              <a:t>的口令的一方才会通过解密获得会话密钥。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396343" y="5072743"/>
            <a:ext cx="5595257" cy="1785257"/>
            <a:chOff x="1008529" y="4167981"/>
            <a:chExt cx="7239000" cy="2667000"/>
          </a:xfrm>
        </p:grpSpPr>
        <p:sp>
          <p:nvSpPr>
            <p:cNvPr id="5" name="圆角矩形 4"/>
            <p:cNvSpPr/>
            <p:nvPr/>
          </p:nvSpPr>
          <p:spPr>
            <a:xfrm>
              <a:off x="1008529" y="4167981"/>
              <a:ext cx="914400" cy="2667000"/>
            </a:xfrm>
            <a:prstGeom prst="roundRect">
              <a:avLst/>
            </a:prstGeom>
            <a:solidFill>
              <a:srgbClr val="2C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b="1" dirty="0">
                  <a:solidFill>
                    <a:srgbClr val="FF9900"/>
                  </a:solidFill>
                  <a:latin typeface="Calibri" panose="020F0502020204030204" pitchFamily="34" charset="0"/>
                </a:rPr>
                <a:t>KDC</a:t>
              </a:r>
              <a:endParaRPr lang="zh-CN" altLang="en-US" sz="1200" b="1" dirty="0">
                <a:solidFill>
                  <a:srgbClr val="FF99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33129" y="4167981"/>
              <a:ext cx="914400" cy="2667000"/>
            </a:xfrm>
            <a:prstGeom prst="roundRect">
              <a:avLst/>
            </a:prstGeom>
            <a:solidFill>
              <a:srgbClr val="2C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400" b="1" dirty="0">
                  <a:solidFill>
                    <a:srgbClr val="FF9900"/>
                  </a:solidFill>
                  <a:latin typeface="Calibri" panose="020F0502020204030204" pitchFamily="34" charset="0"/>
                </a:rPr>
                <a:t>Client</a:t>
              </a:r>
              <a:endParaRPr lang="zh-CN" altLang="en-US" sz="2400" b="1" dirty="0">
                <a:solidFill>
                  <a:srgbClr val="FF99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1922929" y="4949687"/>
              <a:ext cx="5410200" cy="0"/>
            </a:xfrm>
            <a:prstGeom prst="straightConnector1">
              <a:avLst/>
            </a:prstGeom>
            <a:ln>
              <a:solidFill>
                <a:srgbClr val="0048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2743199" y="6156645"/>
              <a:ext cx="3904130" cy="628650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altLang="zh-CN" sz="1200" b="1" kern="1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200" b="1" kern="100" baseline="-250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Server</a:t>
              </a:r>
              <a:r>
                <a:rPr lang="en-US" altLang="zh-CN" sz="1200" b="1" kern="100" baseline="-250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-Client </a:t>
              </a:r>
              <a:r>
                <a:rPr lang="en-US" altLang="zh-CN" sz="1200" b="1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+ Client Info</a:t>
              </a:r>
              <a:endParaRPr lang="zh-CN" altLang="zh-CN" sz="1200" b="1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sz="1200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[Encrypted with Sever master key]</a:t>
              </a:r>
              <a:endParaRPr lang="zh-CN" altLang="zh-CN" sz="1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43200" y="5347823"/>
              <a:ext cx="3904129" cy="617538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altLang="zh-CN" sz="1200" b="1" kern="100" dirty="0" err="1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200" b="1" kern="100" baseline="-25000" dirty="0" err="1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Server</a:t>
              </a:r>
              <a:r>
                <a:rPr lang="en-US" altLang="zh-CN" sz="1200" b="1" kern="100" baseline="-250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-Client</a:t>
              </a:r>
              <a:endParaRPr lang="en-US" altLang="zh-CN" sz="1200" b="1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sz="1200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[Encrypted with </a:t>
              </a:r>
              <a:r>
                <a:rPr lang="en-US" altLang="zh-CN" sz="1200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Client master key</a:t>
              </a:r>
              <a:r>
                <a:rPr lang="en-US" altLang="zh-CN" sz="1200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]</a:t>
              </a:r>
              <a:endParaRPr lang="zh-CN" altLang="zh-CN" sz="1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43200" y="4182387"/>
              <a:ext cx="3904129" cy="617538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altLang="zh-CN" sz="1200" b="1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I want to get access to server</a:t>
              </a:r>
              <a:endParaRPr lang="zh-CN" altLang="zh-CN" sz="1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1922929" y="5180914"/>
              <a:ext cx="5410200" cy="0"/>
            </a:xfrm>
            <a:prstGeom prst="straightConnector1">
              <a:avLst/>
            </a:prstGeom>
            <a:ln>
              <a:solidFill>
                <a:srgbClr val="004800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Authenticator</a:t>
            </a:r>
            <a:r>
              <a:rPr lang="zh-CN" altLang="en-US" dirty="0"/>
              <a:t>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897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Client</a:t>
            </a:r>
            <a:r>
              <a:rPr lang="zh-CN" altLang="en-US" dirty="0"/>
              <a:t>获得了两组信息：</a:t>
            </a:r>
            <a:endParaRPr lang="zh-CN" altLang="en-US" dirty="0"/>
          </a:p>
          <a:p>
            <a:pPr lvl="1"/>
            <a:r>
              <a:rPr lang="zh-CN" altLang="en-US" dirty="0"/>
              <a:t>一个通过自己主密钥加密的会话密钥</a:t>
            </a:r>
            <a:endParaRPr lang="zh-CN" altLang="en-US" dirty="0"/>
          </a:p>
          <a:p>
            <a:pPr lvl="1"/>
            <a:r>
              <a:rPr lang="zh-CN" altLang="en-US" dirty="0"/>
              <a:t>另一个被</a:t>
            </a:r>
            <a:r>
              <a:rPr lang="en-US" altLang="zh-CN" dirty="0"/>
              <a:t>Sever</a:t>
            </a:r>
            <a:r>
              <a:rPr lang="zh-CN" altLang="en-US" dirty="0"/>
              <a:t>的主密钥加密的数据包，包含会话密钥和关于</a:t>
            </a:r>
            <a:r>
              <a:rPr lang="en-US" altLang="zh-CN" dirty="0"/>
              <a:t>Client</a:t>
            </a:r>
            <a:r>
              <a:rPr lang="zh-CN" altLang="en-US" dirty="0"/>
              <a:t>自己的一些确认信息。</a:t>
            </a:r>
            <a:endParaRPr lang="zh-CN" altLang="en-US" dirty="0"/>
          </a:p>
          <a:p>
            <a:r>
              <a:rPr lang="zh-CN" altLang="en-US" dirty="0"/>
              <a:t>如果只验证知道</a:t>
            </a:r>
            <a:r>
              <a:rPr lang="en-US" altLang="zh-CN" dirty="0"/>
              <a:t>ST</a:t>
            </a:r>
            <a:r>
              <a:rPr lang="zh-CN" altLang="en-US" dirty="0"/>
              <a:t>进行</a:t>
            </a:r>
            <a:r>
              <a:rPr lang="en-US" altLang="zh-CN" dirty="0"/>
              <a:t>Client</a:t>
            </a:r>
            <a:r>
              <a:rPr lang="zh-CN" altLang="en-US" dirty="0"/>
              <a:t>的鉴别，有安全漏洞：</a:t>
            </a:r>
            <a:endParaRPr lang="zh-CN" altLang="en-US" dirty="0"/>
          </a:p>
          <a:p>
            <a:pPr lvl="1"/>
            <a:r>
              <a:rPr lang="en-US" altLang="zh-CN" dirty="0"/>
              <a:t>Client B</a:t>
            </a:r>
            <a:r>
              <a:rPr lang="zh-CN" altLang="en-US" dirty="0"/>
              <a:t>截获</a:t>
            </a:r>
            <a:r>
              <a:rPr lang="en-US" altLang="zh-CN" dirty="0"/>
              <a:t>Client A</a:t>
            </a:r>
            <a:r>
              <a:rPr lang="zh-CN" altLang="en-US" dirty="0"/>
              <a:t>的</a:t>
            </a:r>
            <a:r>
              <a:rPr lang="en-US" altLang="zh-CN" dirty="0"/>
              <a:t>ST</a:t>
            </a:r>
            <a:r>
              <a:rPr lang="zh-CN" altLang="en-US" dirty="0"/>
              <a:t>，冒充</a:t>
            </a:r>
            <a:r>
              <a:rPr lang="en-US" altLang="zh-CN" dirty="0"/>
              <a:t>Client A</a:t>
            </a:r>
            <a:r>
              <a:rPr lang="zh-CN" altLang="en-US" dirty="0"/>
              <a:t>获得服务</a:t>
            </a:r>
            <a:endParaRPr lang="en-US" altLang="zh-CN" dirty="0"/>
          </a:p>
          <a:p>
            <a:pPr lvl="2"/>
            <a:r>
              <a:rPr lang="en-US" altLang="en-US" dirty="0"/>
              <a:t>Session Ticket</a:t>
            </a:r>
            <a:r>
              <a:rPr lang="en-US" altLang="zh-CN" dirty="0"/>
              <a:t>(ST)</a:t>
            </a:r>
            <a:r>
              <a:rPr lang="zh-CN" altLang="en-US" dirty="0"/>
              <a:t>：用</a:t>
            </a:r>
            <a:r>
              <a:rPr lang="en-US" altLang="zh-CN" dirty="0"/>
              <a:t>Sever</a:t>
            </a:r>
            <a:r>
              <a:rPr lang="zh-CN" altLang="en-US" dirty="0"/>
              <a:t>的主密钥加密的</a:t>
            </a:r>
            <a:r>
              <a:rPr lang="en-US" altLang="zh-CN" dirty="0"/>
              <a:t>(Client</a:t>
            </a:r>
            <a:r>
              <a:rPr lang="zh-CN" altLang="en-US" dirty="0"/>
              <a:t>信息</a:t>
            </a:r>
            <a:r>
              <a:rPr lang="en-US" altLang="zh-CN" dirty="0"/>
              <a:t>+</a:t>
            </a:r>
            <a:r>
              <a:rPr lang="zh-CN" altLang="en-US" dirty="0"/>
              <a:t>会话密钥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en-US" altLang="zh-CN" dirty="0"/>
              <a:t>Client B</a:t>
            </a:r>
            <a:r>
              <a:rPr lang="zh-CN" altLang="en-US" dirty="0"/>
              <a:t>简单地重发</a:t>
            </a:r>
            <a:endParaRPr lang="zh-CN" altLang="en-US" dirty="0"/>
          </a:p>
          <a:p>
            <a:pPr lvl="1"/>
            <a:r>
              <a:rPr lang="en-US" altLang="zh-CN" dirty="0"/>
              <a:t>Client A</a:t>
            </a:r>
            <a:r>
              <a:rPr lang="zh-CN" altLang="en-US" dirty="0"/>
              <a:t>使用过期的</a:t>
            </a:r>
            <a:r>
              <a:rPr lang="en-US" altLang="zh-CN" dirty="0"/>
              <a:t>ST</a:t>
            </a:r>
            <a:r>
              <a:rPr lang="zh-CN" altLang="en-US" dirty="0"/>
              <a:t>接受服务</a:t>
            </a:r>
            <a:endParaRPr lang="zh-CN" altLang="en-US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Client A</a:t>
            </a:r>
            <a:r>
              <a:rPr lang="zh-CN" altLang="en-US" dirty="0"/>
              <a:t>已经被从系统中删除之后</a:t>
            </a:r>
            <a:endParaRPr lang="zh-CN" altLang="en-US" dirty="0"/>
          </a:p>
          <a:p>
            <a:pPr lvl="1"/>
            <a:r>
              <a:rPr lang="zh-CN" altLang="en-US" dirty="0"/>
              <a:t>详细如下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什么是</a:t>
            </a:r>
            <a:r>
              <a:rPr lang="en-US" altLang="zh-CN" dirty="0"/>
              <a:t>Kerberos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Kerberos</a:t>
            </a:r>
            <a:r>
              <a:rPr lang="zh-CN" altLang="en-US" dirty="0"/>
              <a:t>：希腊神话中的人物，冥王</a:t>
            </a:r>
            <a:r>
              <a:rPr lang="en-US" altLang="zh-CN" dirty="0"/>
              <a:t>Hades</a:t>
            </a:r>
            <a:r>
              <a:rPr lang="zh-CN" altLang="en-US" dirty="0"/>
              <a:t>的一条凶猛的三头神犬，地狱入口的守卫者</a:t>
            </a:r>
            <a:endParaRPr lang="en-US" altLang="zh-CN" dirty="0"/>
          </a:p>
          <a:p>
            <a:r>
              <a:rPr lang="zh-CN" altLang="en-US" dirty="0"/>
              <a:t>现代</a:t>
            </a:r>
            <a:r>
              <a:rPr lang="en-US" altLang="zh-CN" dirty="0"/>
              <a:t>Kerberos</a:t>
            </a:r>
            <a:r>
              <a:rPr lang="zh-CN" altLang="en-US" dirty="0"/>
              <a:t>：守卫网络的大门</a:t>
            </a:r>
            <a:endParaRPr lang="en-US" altLang="zh-CN" dirty="0"/>
          </a:p>
          <a:p>
            <a:r>
              <a:rPr lang="en-US" altLang="zh-CN" dirty="0"/>
              <a:t>Kerberos</a:t>
            </a:r>
            <a:r>
              <a:rPr lang="zh-CN" altLang="en-US" dirty="0"/>
              <a:t>的安全目标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Authentication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Who is requesting the access?</a:t>
            </a:r>
            <a:endParaRPr lang="en-US" altLang="zh-CN" dirty="0"/>
          </a:p>
          <a:p>
            <a:pPr lvl="1"/>
            <a:r>
              <a:rPr lang="en-US" altLang="zh-CN" dirty="0"/>
              <a:t>Authorization</a:t>
            </a:r>
            <a:endParaRPr lang="en-US" altLang="zh-CN" dirty="0"/>
          </a:p>
          <a:p>
            <a:pPr lvl="2"/>
            <a:r>
              <a:rPr lang="en-US" altLang="zh-CN" dirty="0"/>
              <a:t>What is an accessor allowed to do?</a:t>
            </a:r>
            <a:endParaRPr lang="en-US" altLang="zh-CN" dirty="0"/>
          </a:p>
          <a:p>
            <a:pPr lvl="1"/>
            <a:r>
              <a:rPr lang="en-US" altLang="zh-CN" dirty="0"/>
              <a:t>Auditing</a:t>
            </a:r>
            <a:endParaRPr lang="en-US" altLang="zh-CN" dirty="0"/>
          </a:p>
          <a:p>
            <a:pPr lvl="2"/>
            <a:r>
              <a:rPr lang="en-US" altLang="zh-CN" dirty="0"/>
              <a:t>What has been done?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29400" y="3178112"/>
            <a:ext cx="2211388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Authenticator</a:t>
            </a:r>
            <a:r>
              <a:rPr lang="zh-CN" altLang="en-US" dirty="0"/>
              <a:t>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试想：</a:t>
            </a:r>
            <a:r>
              <a:rPr lang="en-US" altLang="zh-CN" sz="2400" dirty="0"/>
              <a:t>Client</a:t>
            </a:r>
            <a:r>
              <a:rPr lang="zh-CN" altLang="en-US" sz="2400" dirty="0"/>
              <a:t>向</a:t>
            </a:r>
            <a:r>
              <a:rPr lang="en-US" altLang="zh-CN" sz="2400" dirty="0"/>
              <a:t>Server</a:t>
            </a:r>
            <a:r>
              <a:rPr lang="zh-CN" altLang="en-US" sz="2400" dirty="0"/>
              <a:t>发送的数据包被某个恶意网络监听者截获，该监听者随后将数据包做为自己的</a:t>
            </a:r>
            <a:r>
              <a:rPr lang="en-US" altLang="zh-CN" sz="2400" dirty="0"/>
              <a:t>Credential</a:t>
            </a:r>
            <a:r>
              <a:rPr lang="zh-CN" altLang="en-US" sz="2400" dirty="0"/>
              <a:t>冒充该</a:t>
            </a:r>
            <a:r>
              <a:rPr lang="en-US" altLang="zh-CN" sz="2400" dirty="0"/>
              <a:t>Client</a:t>
            </a:r>
            <a:r>
              <a:rPr lang="zh-CN" altLang="en-US" sz="2400" dirty="0"/>
              <a:t>对</a:t>
            </a:r>
            <a:r>
              <a:rPr lang="en-US" altLang="zh-CN" sz="2400" dirty="0"/>
              <a:t>Server</a:t>
            </a:r>
            <a:r>
              <a:rPr lang="zh-CN" altLang="en-US" sz="2400" dirty="0"/>
              <a:t>进行访问，在这种情况下，依然可以很顺利地通过</a:t>
            </a:r>
            <a:r>
              <a:rPr lang="en-US" altLang="zh-CN" sz="2400" dirty="0"/>
              <a:t>Server</a:t>
            </a:r>
            <a:r>
              <a:rPr lang="zh-CN" altLang="en-US" sz="2400" dirty="0"/>
              <a:t>的鉴别。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1008529" y="4167981"/>
            <a:ext cx="914400" cy="2667000"/>
          </a:xfrm>
          <a:prstGeom prst="roundRect">
            <a:avLst/>
          </a:prstGeom>
          <a:solidFill>
            <a:srgbClr val="2C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600" b="1" dirty="0">
                <a:solidFill>
                  <a:srgbClr val="FF9900"/>
                </a:solidFill>
                <a:latin typeface="Calibri" panose="020F0502020204030204" pitchFamily="34" charset="0"/>
              </a:rPr>
              <a:t>Server</a:t>
            </a:r>
            <a:endParaRPr lang="zh-CN" altLang="en-US" b="1" dirty="0">
              <a:solidFill>
                <a:srgbClr val="FF99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33129" y="4167981"/>
            <a:ext cx="914400" cy="2667000"/>
          </a:xfrm>
          <a:prstGeom prst="roundRect">
            <a:avLst/>
          </a:prstGeom>
          <a:solidFill>
            <a:srgbClr val="2C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600" b="1" dirty="0">
                <a:solidFill>
                  <a:srgbClr val="FF9900"/>
                </a:solidFill>
                <a:latin typeface="Calibri" panose="020F0502020204030204" pitchFamily="34" charset="0"/>
              </a:rPr>
              <a:t>Client</a:t>
            </a:r>
            <a:endParaRPr lang="zh-CN" altLang="en-US" sz="3600" b="1" dirty="0">
              <a:solidFill>
                <a:srgbClr val="FF9900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直接箭头连接符 5"/>
          <p:cNvCxnSpPr>
            <a:stCxn id="5" idx="1"/>
            <a:endCxn id="4" idx="3"/>
          </p:cNvCxnSpPr>
          <p:nvPr/>
        </p:nvCxnSpPr>
        <p:spPr>
          <a:xfrm flipH="1">
            <a:off x="1922929" y="5501481"/>
            <a:ext cx="5410200" cy="0"/>
          </a:xfrm>
          <a:prstGeom prst="straightConnector1">
            <a:avLst/>
          </a:prstGeom>
          <a:ln>
            <a:solidFill>
              <a:srgbClr val="0048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743199" y="4552950"/>
            <a:ext cx="3904130" cy="628650"/>
          </a:xfrm>
          <a:prstGeom prst="roundRect">
            <a:avLst/>
          </a:prstGeom>
          <a:solidFill>
            <a:srgbClr val="F58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altLang="zh-CN" b="1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Session Ticket</a:t>
            </a:r>
            <a:r>
              <a:rPr lang="en-US" altLang="zh-CN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Server</a:t>
            </a:r>
            <a:r>
              <a:rPr lang="en-US" altLang="zh-CN" kern="100" baseline="-250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-Client </a:t>
            </a:r>
            <a:r>
              <a:rPr lang="en-US" altLang="zh-CN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+ Client Info)</a:t>
            </a:r>
            <a:endParaRPr lang="zh-CN" altLang="zh-CN" kern="100" dirty="0">
              <a:solidFill>
                <a:schemeClr val="tx1"/>
              </a:solidFill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[Encrypted with Sever master key]</a:t>
            </a:r>
            <a:endParaRPr lang="zh-CN" altLang="zh-C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Authenticator</a:t>
            </a:r>
            <a:r>
              <a:rPr lang="zh-CN" altLang="en-US" dirty="0"/>
              <a:t>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3"/>
            <a:ext cx="7994470" cy="272626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Client</a:t>
            </a:r>
            <a:r>
              <a:rPr lang="zh-CN" altLang="en-US" dirty="0"/>
              <a:t>通过</a:t>
            </a:r>
            <a:r>
              <a:rPr lang="zh-CN" altLang="en-US" b="1" dirty="0"/>
              <a:t>自己的主密钥</a:t>
            </a:r>
            <a:r>
              <a:rPr lang="zh-CN" altLang="en-US" dirty="0"/>
              <a:t>解密</a:t>
            </a:r>
            <a:r>
              <a:rPr lang="en-US" altLang="zh-CN" dirty="0"/>
              <a:t>KDC</a:t>
            </a:r>
            <a:r>
              <a:rPr lang="zh-CN" altLang="en-US" dirty="0"/>
              <a:t>加密的会话密钥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Client</a:t>
            </a:r>
            <a:r>
              <a:rPr lang="zh-CN" altLang="en-US" dirty="0"/>
              <a:t>创建</a:t>
            </a:r>
            <a:r>
              <a:rPr lang="en-US" altLang="zh-CN" b="1" dirty="0"/>
              <a:t>Authenticator</a:t>
            </a:r>
            <a:r>
              <a:rPr lang="zh-CN" altLang="en-US" b="1" dirty="0"/>
              <a:t>（</a:t>
            </a:r>
            <a:r>
              <a:rPr lang="en-US" altLang="zh-CN" b="1" dirty="0"/>
              <a:t>Client Info + Timestamp</a:t>
            </a:r>
            <a:r>
              <a:rPr lang="zh-CN" altLang="en-US" b="1" dirty="0"/>
              <a:t>）</a:t>
            </a:r>
            <a:r>
              <a:rPr lang="zh-CN" altLang="en-US" dirty="0"/>
              <a:t>并用会话密钥加密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Client</a:t>
            </a:r>
            <a:r>
              <a:rPr lang="zh-CN" altLang="en-US" dirty="0"/>
              <a:t>将</a:t>
            </a:r>
            <a:r>
              <a:rPr lang="en-US" altLang="zh-CN" dirty="0"/>
              <a:t>ST</a:t>
            </a:r>
            <a:r>
              <a:rPr lang="zh-CN" altLang="en-US" dirty="0"/>
              <a:t>（从</a:t>
            </a:r>
            <a:r>
              <a:rPr lang="en-US" altLang="zh-CN" dirty="0"/>
              <a:t>KDC</a:t>
            </a:r>
            <a:r>
              <a:rPr lang="zh-CN" altLang="en-US" dirty="0"/>
              <a:t>获得）以及</a:t>
            </a:r>
            <a:r>
              <a:rPr lang="en-US" altLang="zh-CN" b="1" dirty="0"/>
              <a:t>Authenticator</a:t>
            </a:r>
            <a:r>
              <a:rPr lang="zh-CN" altLang="en-US" dirty="0"/>
              <a:t>发送到</a:t>
            </a:r>
            <a:r>
              <a:rPr lang="en-US" altLang="zh-CN" dirty="0"/>
              <a:t>Server</a:t>
            </a:r>
            <a:r>
              <a:rPr lang="zh-CN" altLang="en-US" dirty="0"/>
              <a:t>端。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Server</a:t>
            </a:r>
            <a:r>
              <a:rPr lang="zh-CN" altLang="en-US" dirty="0"/>
              <a:t>接收到这两组数据后，使用他</a:t>
            </a:r>
            <a:r>
              <a:rPr lang="zh-CN" altLang="en-US" b="1" dirty="0"/>
              <a:t>自己的主密钥</a:t>
            </a:r>
            <a:r>
              <a:rPr lang="zh-CN" altLang="en-US" dirty="0"/>
              <a:t>解密</a:t>
            </a:r>
            <a:r>
              <a:rPr lang="en-US" altLang="zh-CN" dirty="0"/>
              <a:t>ST</a:t>
            </a:r>
            <a:r>
              <a:rPr lang="zh-CN" altLang="en-US" dirty="0"/>
              <a:t>，获得会话密钥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Server</a:t>
            </a:r>
            <a:r>
              <a:rPr lang="zh-CN" altLang="en-US" dirty="0"/>
              <a:t>使用该会话密钥解密</a:t>
            </a:r>
            <a:r>
              <a:rPr lang="en-US" altLang="zh-CN" b="1" dirty="0"/>
              <a:t>Authenticator</a:t>
            </a: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en-US" altLang="zh-CN" dirty="0"/>
              <a:t>Server</a:t>
            </a:r>
            <a:r>
              <a:rPr lang="zh-CN" altLang="en-US" dirty="0"/>
              <a:t>比较</a:t>
            </a:r>
            <a:r>
              <a:rPr lang="en-US" altLang="zh-CN" b="1" dirty="0"/>
              <a:t>Authenticator</a:t>
            </a:r>
            <a:r>
              <a:rPr lang="zh-CN" altLang="en-US" b="1" dirty="0"/>
              <a:t>中的</a:t>
            </a:r>
            <a:r>
              <a:rPr lang="en-US" altLang="zh-CN" b="1" dirty="0"/>
              <a:t>Client</a:t>
            </a:r>
            <a:r>
              <a:rPr lang="zh-CN" altLang="en-US" b="1" dirty="0"/>
              <a:t> </a:t>
            </a:r>
            <a:r>
              <a:rPr lang="en-US" altLang="zh-CN" b="1" dirty="0"/>
              <a:t>Info</a:t>
            </a:r>
            <a:r>
              <a:rPr lang="zh-CN" altLang="en-US" dirty="0"/>
              <a:t>和</a:t>
            </a:r>
            <a:r>
              <a:rPr lang="en-US" altLang="zh-CN" b="1" dirty="0"/>
              <a:t>ST</a:t>
            </a:r>
            <a:r>
              <a:rPr lang="zh-CN" altLang="en-US" b="1" dirty="0"/>
              <a:t>中的</a:t>
            </a:r>
            <a:r>
              <a:rPr lang="en-US" altLang="zh-CN" b="1" dirty="0"/>
              <a:t>Client Info</a:t>
            </a:r>
            <a:r>
              <a:rPr lang="zh-CN" altLang="en-US" dirty="0"/>
              <a:t>来鉴别</a:t>
            </a:r>
            <a:r>
              <a:rPr lang="en-US" altLang="zh-CN" dirty="0"/>
              <a:t>Client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08529" y="4167981"/>
            <a:ext cx="914400" cy="2667000"/>
          </a:xfrm>
          <a:prstGeom prst="roundRect">
            <a:avLst/>
          </a:prstGeom>
          <a:solidFill>
            <a:srgbClr val="2C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600" b="1" dirty="0">
                <a:solidFill>
                  <a:srgbClr val="FF9900"/>
                </a:solidFill>
                <a:latin typeface="Calibri" panose="020F0502020204030204" pitchFamily="34" charset="0"/>
              </a:rPr>
              <a:t>Server</a:t>
            </a:r>
            <a:endParaRPr lang="zh-CN" altLang="en-US" b="1" dirty="0">
              <a:solidFill>
                <a:srgbClr val="FF99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33129" y="4167981"/>
            <a:ext cx="914400" cy="2667000"/>
          </a:xfrm>
          <a:prstGeom prst="roundRect">
            <a:avLst/>
          </a:prstGeom>
          <a:solidFill>
            <a:srgbClr val="2C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600" b="1" dirty="0">
                <a:solidFill>
                  <a:srgbClr val="FF9900"/>
                </a:solidFill>
                <a:latin typeface="Calibri" panose="020F0502020204030204" pitchFamily="34" charset="0"/>
              </a:rPr>
              <a:t>Client</a:t>
            </a:r>
            <a:endParaRPr lang="zh-CN" altLang="en-US" sz="3600" b="1" dirty="0">
              <a:solidFill>
                <a:srgbClr val="FF9900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直接箭头连接符 5"/>
          <p:cNvCxnSpPr>
            <a:stCxn id="5" idx="1"/>
            <a:endCxn id="4" idx="3"/>
          </p:cNvCxnSpPr>
          <p:nvPr/>
        </p:nvCxnSpPr>
        <p:spPr>
          <a:xfrm flipH="1">
            <a:off x="1922929" y="5501481"/>
            <a:ext cx="5410200" cy="0"/>
          </a:xfrm>
          <a:prstGeom prst="straightConnector1">
            <a:avLst/>
          </a:prstGeom>
          <a:ln>
            <a:solidFill>
              <a:srgbClr val="0048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743199" y="4572000"/>
            <a:ext cx="3904130" cy="628650"/>
          </a:xfrm>
          <a:prstGeom prst="roundRect">
            <a:avLst/>
          </a:prstGeom>
          <a:solidFill>
            <a:srgbClr val="F58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altLang="zh-CN" b="1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Session Ticket</a:t>
            </a:r>
            <a:r>
              <a:rPr lang="en-US" altLang="zh-CN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Server</a:t>
            </a:r>
            <a:r>
              <a:rPr lang="en-US" altLang="zh-CN" kern="100" baseline="-250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-Client </a:t>
            </a:r>
            <a:r>
              <a:rPr lang="en-US" altLang="zh-CN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+ Client Info)</a:t>
            </a:r>
            <a:endParaRPr lang="zh-CN" altLang="zh-CN" kern="100" dirty="0">
              <a:solidFill>
                <a:schemeClr val="tx1"/>
              </a:solidFill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[Encrypted with Sever master key]</a:t>
            </a:r>
            <a:endParaRPr lang="zh-CN" altLang="zh-C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43200" y="5715000"/>
            <a:ext cx="3904129" cy="617538"/>
          </a:xfrm>
          <a:prstGeom prst="roundRect">
            <a:avLst/>
          </a:prstGeom>
          <a:solidFill>
            <a:srgbClr val="F58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altLang="zh-CN" b="1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Authenticator</a:t>
            </a:r>
            <a:r>
              <a:rPr lang="en-US" altLang="zh-CN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(Client Info + Timestamp)</a:t>
            </a:r>
            <a:endParaRPr lang="zh-CN" altLang="zh-CN" kern="100" dirty="0">
              <a:solidFill>
                <a:schemeClr val="tx1"/>
              </a:solidFill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[Encrypted with </a:t>
            </a:r>
            <a:r>
              <a:rPr lang="en-US" altLang="zh-CN" kern="100" dirty="0" err="1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Server</a:t>
            </a:r>
            <a:r>
              <a:rPr lang="en-US" altLang="zh-CN" kern="100" baseline="-250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-Client</a:t>
            </a:r>
            <a:r>
              <a:rPr lang="en-US" altLang="zh-CN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]</a:t>
            </a:r>
            <a:endParaRPr lang="zh-CN" altLang="zh-C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Timestamp</a:t>
            </a:r>
            <a:r>
              <a:rPr lang="zh-CN" altLang="en-US"/>
              <a:t>的引入</a:t>
            </a:r>
            <a:endParaRPr lang="zh-CN" altLang="en-US"/>
          </a:p>
        </p:txBody>
      </p:sp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48975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Client</a:t>
            </a:r>
            <a:r>
              <a:rPr lang="zh-CN" altLang="en-US" sz="2400" dirty="0"/>
              <a:t>在</a:t>
            </a:r>
            <a:r>
              <a:rPr lang="en-US" altLang="zh-CN" sz="2400" dirty="0"/>
              <a:t>Authenticator</a:t>
            </a:r>
            <a:r>
              <a:rPr lang="zh-CN" altLang="en-US" sz="2400" dirty="0"/>
              <a:t>中加入一个当前时间的</a:t>
            </a:r>
            <a:r>
              <a:rPr lang="en-US" altLang="zh-CN" sz="2400" dirty="0"/>
              <a:t>Timestamp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/>
              <a:t>Server</a:t>
            </a:r>
            <a:r>
              <a:rPr lang="zh-CN" altLang="en-US" sz="2400" b="1" dirty="0"/>
              <a:t>维护一个列表：</a:t>
            </a:r>
            <a:endParaRPr lang="zh-CN" altLang="en-US" sz="2400" b="1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/>
              <a:t>记录在可接受的时间范围内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一般是</a:t>
            </a:r>
            <a:r>
              <a:rPr lang="en-US" altLang="zh-CN" sz="2000" b="1" dirty="0"/>
              <a:t>3-5min)</a:t>
            </a:r>
            <a:r>
              <a:rPr lang="zh-CN" altLang="en-US" sz="2000" b="1" dirty="0"/>
              <a:t>，所有进行鉴别的</a:t>
            </a:r>
            <a:r>
              <a:rPr lang="en-US" altLang="zh-CN" sz="2000" b="1" dirty="0"/>
              <a:t>Client</a:t>
            </a:r>
            <a:r>
              <a:rPr lang="zh-CN" altLang="en-US" sz="2000" b="1" dirty="0"/>
              <a:t>和鉴别的时间。</a:t>
            </a:r>
            <a:endParaRPr lang="zh-CN" altLang="en-US" sz="2000" b="1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在</a:t>
            </a:r>
            <a:r>
              <a:rPr lang="en-US" altLang="zh-CN" sz="2400" dirty="0"/>
              <a:t>Server</a:t>
            </a:r>
            <a:r>
              <a:rPr lang="zh-CN" altLang="en-US" sz="2400" dirty="0"/>
              <a:t>对</a:t>
            </a:r>
            <a:r>
              <a:rPr lang="en-US" altLang="zh-CN" sz="2400" dirty="0"/>
              <a:t>Authenticator</a:t>
            </a:r>
            <a:r>
              <a:rPr lang="zh-CN" altLang="en-US" sz="2400" dirty="0"/>
              <a:t>中的</a:t>
            </a:r>
            <a:r>
              <a:rPr lang="en-US" altLang="zh-CN" sz="2400" dirty="0"/>
              <a:t>Client Info</a:t>
            </a:r>
            <a:r>
              <a:rPr lang="zh-CN" altLang="en-US" sz="2400" dirty="0"/>
              <a:t>和</a:t>
            </a:r>
            <a:r>
              <a:rPr lang="en-US" altLang="zh-CN" sz="2400" dirty="0"/>
              <a:t>ST</a:t>
            </a:r>
            <a:r>
              <a:rPr lang="zh-CN" altLang="en-US" sz="2400" dirty="0"/>
              <a:t>中的</a:t>
            </a:r>
            <a:r>
              <a:rPr lang="en-US" altLang="zh-CN" sz="2400" dirty="0"/>
              <a:t>Client Info</a:t>
            </a:r>
            <a:r>
              <a:rPr lang="zh-CN" altLang="en-US" sz="2400" dirty="0"/>
              <a:t>进行比较之前，会先提取</a:t>
            </a:r>
            <a:r>
              <a:rPr lang="en-US" altLang="zh-CN" sz="2400" dirty="0"/>
              <a:t>Authenticator</a:t>
            </a:r>
            <a:r>
              <a:rPr lang="zh-CN" altLang="en-US" sz="2400" dirty="0"/>
              <a:t>中的</a:t>
            </a:r>
            <a:r>
              <a:rPr lang="en-US" altLang="zh-CN" sz="2400" dirty="0"/>
              <a:t>Timestamp</a:t>
            </a:r>
            <a:r>
              <a:rPr lang="zh-CN" altLang="en-US" sz="2400" dirty="0"/>
              <a:t>，并同当前的时间进行比较。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如果他们之间的偏差超出一个可以接受的时间范围（一般是</a:t>
            </a:r>
            <a:r>
              <a:rPr lang="en-US" altLang="zh-CN" sz="2400" dirty="0"/>
              <a:t>3-5min</a:t>
            </a:r>
            <a:r>
              <a:rPr lang="zh-CN" altLang="en-US" sz="2400" dirty="0"/>
              <a:t>），</a:t>
            </a:r>
            <a:r>
              <a:rPr lang="en-US" altLang="zh-CN" sz="2400" dirty="0"/>
              <a:t>Server</a:t>
            </a:r>
            <a:r>
              <a:rPr lang="zh-CN" altLang="en-US" sz="2400" dirty="0"/>
              <a:t>会直接拒绝该</a:t>
            </a:r>
            <a:r>
              <a:rPr lang="en-US" altLang="zh-CN" sz="2400" dirty="0"/>
              <a:t>Client</a:t>
            </a:r>
            <a:r>
              <a:rPr lang="zh-CN" altLang="en-US" sz="2400" dirty="0"/>
              <a:t>的请求。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对于时间偏差在这个可接受的范围中的</a:t>
            </a:r>
            <a:r>
              <a:rPr lang="en-US" altLang="zh-CN" sz="2400" dirty="0"/>
              <a:t>Client</a:t>
            </a:r>
            <a:r>
              <a:rPr lang="zh-CN" altLang="en-US" sz="2400" dirty="0"/>
              <a:t>，</a:t>
            </a:r>
            <a:r>
              <a:rPr lang="en-US" altLang="zh-CN" sz="2400" dirty="0"/>
              <a:t>Server</a:t>
            </a:r>
            <a:r>
              <a:rPr lang="zh-CN" altLang="en-US" sz="2400" dirty="0"/>
              <a:t>会从列表中获得该</a:t>
            </a:r>
            <a:r>
              <a:rPr lang="en-US" altLang="zh-CN" sz="2400" dirty="0"/>
              <a:t>Client</a:t>
            </a:r>
            <a:r>
              <a:rPr lang="zh-CN" altLang="en-US" sz="2400" dirty="0"/>
              <a:t>最近一次鉴别的时间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当</a:t>
            </a:r>
            <a:r>
              <a:rPr lang="en-US" altLang="zh-CN" sz="2400" dirty="0"/>
              <a:t>Authenticator</a:t>
            </a:r>
            <a:r>
              <a:rPr lang="zh-CN" altLang="en-US" sz="2400" dirty="0"/>
              <a:t>中的</a:t>
            </a:r>
            <a:r>
              <a:rPr lang="en-US" altLang="zh-CN" sz="2400" dirty="0"/>
              <a:t>Timestamp</a:t>
            </a:r>
            <a:r>
              <a:rPr lang="zh-CN" altLang="en-US" sz="2400" dirty="0"/>
              <a:t>晚于最近一次</a:t>
            </a:r>
            <a:r>
              <a:rPr lang="en-US" altLang="zh-CN" sz="2400" dirty="0"/>
              <a:t>Client</a:t>
            </a:r>
            <a:r>
              <a:rPr lang="zh-CN" altLang="en-US" sz="2400" dirty="0"/>
              <a:t>通过鉴别的时间的情况下，</a:t>
            </a:r>
            <a:r>
              <a:rPr lang="en-US" altLang="zh-CN" sz="2400" dirty="0"/>
              <a:t>Server</a:t>
            </a:r>
            <a:r>
              <a:rPr lang="zh-CN" altLang="en-US" sz="2400" dirty="0"/>
              <a:t>才进行</a:t>
            </a:r>
            <a:r>
              <a:rPr lang="zh-CN" altLang="en-US" sz="2400"/>
              <a:t>后续的鉴别流程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Timestamp</a:t>
            </a:r>
            <a:r>
              <a:rPr lang="zh-CN" altLang="en-US"/>
              <a:t>的引入</a:t>
            </a:r>
            <a:endParaRPr lang="zh-CN" altLang="en-US"/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时间同步的问题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上述基于</a:t>
            </a:r>
            <a:r>
              <a:rPr lang="en-US" altLang="zh-CN" dirty="0"/>
              <a:t>Timestamp</a:t>
            </a:r>
            <a:r>
              <a:rPr lang="zh-CN" altLang="en-US" dirty="0"/>
              <a:t>的鉴别机制只有在</a:t>
            </a:r>
            <a:r>
              <a:rPr lang="en-US" altLang="zh-CN" dirty="0"/>
              <a:t>Client</a:t>
            </a:r>
            <a:r>
              <a:rPr lang="zh-CN" altLang="en-US" dirty="0"/>
              <a:t>和</a:t>
            </a:r>
            <a:r>
              <a:rPr lang="en-US" altLang="zh-CN" dirty="0"/>
              <a:t>Server</a:t>
            </a:r>
            <a:r>
              <a:rPr lang="zh-CN" altLang="en-US" dirty="0"/>
              <a:t>端的时间保持同步的情况才有意义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保持时间同步很重要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一般通过访问同一个</a:t>
            </a:r>
            <a:r>
              <a:rPr lang="en-US" altLang="zh-CN" b="1" dirty="0"/>
              <a:t>Time Server</a:t>
            </a:r>
            <a:r>
              <a:rPr lang="zh-CN" altLang="en-US" dirty="0"/>
              <a:t>获得当前时间的方式来实现时间的同步。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双向鉴别</a:t>
            </a:r>
            <a:r>
              <a:rPr lang="en-US" altLang="zh-CN" dirty="0"/>
              <a:t>(Mutual Authentication)</a:t>
            </a:r>
            <a:endParaRPr lang="en-US" altLang="zh-CN" dirty="0"/>
          </a:p>
        </p:txBody>
      </p:sp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只验证</a:t>
            </a:r>
            <a:r>
              <a:rPr lang="en-US" altLang="zh-CN" dirty="0"/>
              <a:t>Client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Server</a:t>
            </a:r>
            <a:r>
              <a:rPr lang="zh-CN" altLang="en-US" dirty="0"/>
              <a:t>就一定是可信的么？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Client</a:t>
            </a:r>
            <a:r>
              <a:rPr lang="zh-CN" altLang="en-US" dirty="0"/>
              <a:t>会有疑问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和我进行通信的</a:t>
            </a:r>
            <a:r>
              <a:rPr lang="en-US" altLang="zh-CN" dirty="0"/>
              <a:t>Server</a:t>
            </a:r>
            <a:r>
              <a:rPr lang="zh-CN" altLang="en-US" dirty="0"/>
              <a:t>真的就是那个</a:t>
            </a:r>
            <a:r>
              <a:rPr lang="en-US" altLang="zh-CN" dirty="0"/>
              <a:t>Server</a:t>
            </a:r>
            <a:r>
              <a:rPr lang="zh-CN" altLang="en-US" dirty="0"/>
              <a:t>么？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Kerberos</a:t>
            </a:r>
            <a:r>
              <a:rPr lang="zh-CN" altLang="en-US" dirty="0"/>
              <a:t>一个重要优势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dirty="0"/>
              <a:t>Server</a:t>
            </a:r>
            <a:r>
              <a:rPr lang="zh-CN" altLang="en-US" sz="3200" dirty="0"/>
              <a:t>可以对</a:t>
            </a:r>
            <a:r>
              <a:rPr lang="en-US" altLang="zh-CN" sz="3200" dirty="0"/>
              <a:t>Client </a:t>
            </a:r>
            <a:r>
              <a:rPr lang="zh-CN" altLang="en-US" sz="3200" dirty="0"/>
              <a:t>进行鉴别</a:t>
            </a:r>
            <a:endParaRPr lang="zh-CN" altLang="en-US" sz="32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dirty="0"/>
              <a:t>Client</a:t>
            </a:r>
            <a:r>
              <a:rPr lang="zh-CN" altLang="en-US" sz="3200" dirty="0"/>
              <a:t>也能对</a:t>
            </a:r>
            <a:r>
              <a:rPr lang="en-US" altLang="zh-CN" sz="3200" dirty="0"/>
              <a:t>Server</a:t>
            </a:r>
            <a:r>
              <a:rPr lang="zh-CN" altLang="en-US" sz="3200" dirty="0"/>
              <a:t>进行鉴别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双向鉴别</a:t>
            </a:r>
            <a:r>
              <a:rPr lang="en-US" altLang="zh-CN" dirty="0"/>
              <a:t>(Mutual Authentication)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30172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如果</a:t>
            </a:r>
            <a:r>
              <a:rPr lang="en-US" altLang="zh-CN" dirty="0"/>
              <a:t>Client</a:t>
            </a:r>
            <a:r>
              <a:rPr lang="zh-CN" altLang="en-US" dirty="0"/>
              <a:t>需要鉴别他访问的</a:t>
            </a:r>
            <a:r>
              <a:rPr lang="en-US" altLang="zh-CN" dirty="0"/>
              <a:t>Server</a:t>
            </a:r>
            <a:r>
              <a:rPr lang="zh-CN" altLang="en-US" dirty="0"/>
              <a:t>，在它向</a:t>
            </a:r>
            <a:r>
              <a:rPr lang="en-US" altLang="zh-CN" dirty="0"/>
              <a:t>Server</a:t>
            </a:r>
            <a:r>
              <a:rPr lang="zh-CN" altLang="en-US" dirty="0"/>
              <a:t>发送的内容中设置一个是否需要鉴别的</a:t>
            </a:r>
            <a:r>
              <a:rPr lang="en-US" altLang="zh-CN" dirty="0"/>
              <a:t>Flag</a:t>
            </a:r>
            <a:endParaRPr lang="zh-CN" alt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Server</a:t>
            </a:r>
            <a:r>
              <a:rPr lang="zh-CN" altLang="en-US" dirty="0"/>
              <a:t>用自己的主密钥解密并成功鉴别</a:t>
            </a:r>
            <a:r>
              <a:rPr lang="en-US" altLang="zh-CN" dirty="0"/>
              <a:t>Client</a:t>
            </a:r>
            <a:r>
              <a:rPr lang="zh-CN" altLang="en-US" dirty="0"/>
              <a:t>后，用会话密钥加密提取出来的</a:t>
            </a:r>
            <a:r>
              <a:rPr lang="en-US" altLang="zh-CN" dirty="0"/>
              <a:t>Timestamp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Client</a:t>
            </a:r>
            <a:r>
              <a:rPr lang="zh-CN" altLang="en-US" dirty="0"/>
              <a:t>接收后用会话密钥解密，验证</a:t>
            </a:r>
            <a:r>
              <a:rPr lang="en-US" altLang="zh-CN" dirty="0"/>
              <a:t>Timestamp </a:t>
            </a:r>
            <a:r>
              <a:rPr lang="zh-CN" altLang="en-US" dirty="0"/>
              <a:t>是否和自己发送的一致，从而验证</a:t>
            </a:r>
            <a:r>
              <a:rPr lang="en-US" altLang="zh-CN" dirty="0"/>
              <a:t>Server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08529" y="4200639"/>
            <a:ext cx="7221071" cy="2537620"/>
            <a:chOff x="1008529" y="4167981"/>
            <a:chExt cx="7239000" cy="2667000"/>
          </a:xfrm>
        </p:grpSpPr>
        <p:sp>
          <p:nvSpPr>
            <p:cNvPr id="5" name="圆角矩形 4"/>
            <p:cNvSpPr/>
            <p:nvPr/>
          </p:nvSpPr>
          <p:spPr>
            <a:xfrm>
              <a:off x="1008529" y="4167981"/>
              <a:ext cx="914400" cy="2667000"/>
            </a:xfrm>
            <a:prstGeom prst="roundRect">
              <a:avLst/>
            </a:prstGeom>
            <a:solidFill>
              <a:srgbClr val="2C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3600" b="1" dirty="0">
                  <a:solidFill>
                    <a:srgbClr val="FF9900"/>
                  </a:solidFill>
                  <a:latin typeface="Calibri" panose="020F0502020204030204" pitchFamily="34" charset="0"/>
                </a:rPr>
                <a:t>Server</a:t>
              </a:r>
              <a:endParaRPr lang="zh-CN" altLang="en-US" b="1" dirty="0">
                <a:solidFill>
                  <a:srgbClr val="FF99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33129" y="4167981"/>
              <a:ext cx="914400" cy="2667000"/>
            </a:xfrm>
            <a:prstGeom prst="roundRect">
              <a:avLst/>
            </a:prstGeom>
            <a:solidFill>
              <a:srgbClr val="2C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3600" b="1" dirty="0">
                  <a:solidFill>
                    <a:srgbClr val="FF9900"/>
                  </a:solidFill>
                  <a:latin typeface="Calibri" panose="020F0502020204030204" pitchFamily="34" charset="0"/>
                </a:rPr>
                <a:t>Client</a:t>
              </a:r>
              <a:endParaRPr lang="zh-CN" altLang="en-US" sz="3600" b="1" dirty="0">
                <a:solidFill>
                  <a:srgbClr val="FF99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1922929" y="5638800"/>
              <a:ext cx="5410200" cy="0"/>
            </a:xfrm>
            <a:prstGeom prst="straightConnector1">
              <a:avLst/>
            </a:prstGeom>
            <a:ln>
              <a:solidFill>
                <a:srgbClr val="0048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2743199" y="4191000"/>
              <a:ext cx="3904130" cy="628650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altLang="zh-CN" b="1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Session Ticket</a:t>
              </a:r>
              <a:r>
                <a:rPr lang="en-US" altLang="zh-CN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1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kern="100" baseline="-250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Server</a:t>
              </a:r>
              <a:r>
                <a:rPr lang="en-US" altLang="zh-CN" kern="100" baseline="-250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-Client </a:t>
              </a:r>
              <a:r>
                <a:rPr lang="en-US" altLang="zh-CN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+ Client Info)</a:t>
              </a:r>
              <a:endParaRPr lang="zh-CN" altLang="zh-CN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[Encrypted with Sever master key]</a:t>
              </a:r>
              <a:endParaRPr lang="zh-CN" altLang="zh-C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43200" y="4876800"/>
              <a:ext cx="3904129" cy="617538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altLang="zh-CN" b="1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Authenticator</a:t>
              </a:r>
              <a:r>
                <a:rPr lang="en-US" altLang="zh-CN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(Client Info + Timestamp)</a:t>
              </a:r>
              <a:endParaRPr lang="zh-CN" altLang="zh-CN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[Encrypted with </a:t>
              </a:r>
              <a:r>
                <a:rPr lang="en-US" altLang="zh-CN" kern="1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kern="100" baseline="-250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Server</a:t>
              </a:r>
              <a:r>
                <a:rPr lang="en-US" altLang="zh-CN" kern="100" baseline="-250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-Client</a:t>
              </a:r>
              <a:r>
                <a:rPr lang="en-US" altLang="zh-CN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]</a:t>
              </a:r>
              <a:endParaRPr lang="zh-CN" altLang="zh-C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1922929" y="5943600"/>
              <a:ext cx="5410200" cy="0"/>
            </a:xfrm>
            <a:prstGeom prst="straightConnector1">
              <a:avLst/>
            </a:prstGeom>
            <a:ln>
              <a:solidFill>
                <a:srgbClr val="004800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2743199" y="6059978"/>
              <a:ext cx="3904129" cy="617538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altLang="zh-CN" b="1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Timestamp</a:t>
              </a:r>
              <a:endParaRPr lang="zh-CN" altLang="zh-CN" b="1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[Encrypted with </a:t>
              </a:r>
              <a:r>
                <a:rPr lang="en-US" altLang="zh-CN" kern="1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kern="100" baseline="-250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Server</a:t>
              </a:r>
              <a:r>
                <a:rPr lang="en-US" altLang="zh-CN" kern="100" baseline="-250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-Client</a:t>
              </a:r>
              <a:r>
                <a:rPr lang="en-US" altLang="zh-CN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]</a:t>
              </a:r>
              <a:endParaRPr lang="zh-CN" altLang="zh-C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双向鉴别</a:t>
            </a:r>
            <a:r>
              <a:rPr lang="en-US" altLang="zh-CN" dirty="0"/>
              <a:t>(Mutual Authentication)</a:t>
            </a:r>
            <a:endParaRPr lang="en-US" altLang="zh-CN" dirty="0"/>
          </a:p>
        </p:txBody>
      </p:sp>
      <p:sp>
        <p:nvSpPr>
          <p:cNvPr id="1126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问题：</a:t>
            </a:r>
            <a:endParaRPr lang="zh-CN" altLang="en-US" dirty="0"/>
          </a:p>
          <a:p>
            <a:pPr eaLnBrk="1" hangingPunct="1"/>
            <a:r>
              <a:rPr lang="zh-CN" altLang="en-US" dirty="0"/>
              <a:t>为什么</a:t>
            </a:r>
            <a:r>
              <a:rPr lang="en-US" altLang="zh-CN" dirty="0"/>
              <a:t>Server</a:t>
            </a:r>
            <a:r>
              <a:rPr lang="zh-CN" altLang="en-US" dirty="0"/>
              <a:t>不直接把通过会话密钥进行加密的</a:t>
            </a:r>
            <a:r>
              <a:rPr lang="en-US" altLang="zh-CN" dirty="0"/>
              <a:t>Authenticator</a:t>
            </a:r>
            <a:r>
              <a:rPr lang="zh-CN" altLang="en-US" dirty="0"/>
              <a:t>原样发送给</a:t>
            </a:r>
            <a:r>
              <a:rPr lang="en-US" altLang="zh-CN" dirty="0"/>
              <a:t>Client</a:t>
            </a:r>
            <a:r>
              <a:rPr lang="zh-CN" altLang="en-US" dirty="0"/>
              <a:t>，而要把</a:t>
            </a:r>
            <a:r>
              <a:rPr lang="en-US" altLang="zh-CN" dirty="0"/>
              <a:t>Timestamp</a:t>
            </a:r>
            <a:r>
              <a:rPr lang="zh-CN" altLang="en-US" dirty="0"/>
              <a:t>提取出来加密发送给</a:t>
            </a:r>
            <a:r>
              <a:rPr lang="en-US" altLang="zh-CN" dirty="0"/>
              <a:t>Client</a:t>
            </a:r>
            <a:r>
              <a:rPr lang="zh-CN" altLang="en-US" dirty="0"/>
              <a:t>？</a:t>
            </a: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371600" y="4495799"/>
            <a:ext cx="6858000" cy="2209801"/>
            <a:chOff x="1008529" y="4167981"/>
            <a:chExt cx="7239000" cy="2667000"/>
          </a:xfrm>
        </p:grpSpPr>
        <p:sp>
          <p:nvSpPr>
            <p:cNvPr id="5" name="圆角矩形 4"/>
            <p:cNvSpPr/>
            <p:nvPr/>
          </p:nvSpPr>
          <p:spPr>
            <a:xfrm>
              <a:off x="1008529" y="4167981"/>
              <a:ext cx="914400" cy="2667000"/>
            </a:xfrm>
            <a:prstGeom prst="roundRect">
              <a:avLst/>
            </a:prstGeom>
            <a:solidFill>
              <a:srgbClr val="2C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3200" b="1" dirty="0">
                  <a:solidFill>
                    <a:srgbClr val="FF9900"/>
                  </a:solidFill>
                  <a:latin typeface="Calibri" panose="020F0502020204030204" pitchFamily="34" charset="0"/>
                </a:rPr>
                <a:t>Server</a:t>
              </a:r>
              <a:endParaRPr lang="zh-CN" altLang="en-US" sz="1600" b="1" dirty="0">
                <a:solidFill>
                  <a:srgbClr val="FF99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33129" y="4167981"/>
              <a:ext cx="914400" cy="2667000"/>
            </a:xfrm>
            <a:prstGeom prst="roundRect">
              <a:avLst/>
            </a:prstGeom>
            <a:solidFill>
              <a:srgbClr val="2C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3200" b="1" dirty="0">
                  <a:solidFill>
                    <a:srgbClr val="FF9900"/>
                  </a:solidFill>
                  <a:latin typeface="Calibri" panose="020F0502020204030204" pitchFamily="34" charset="0"/>
                </a:rPr>
                <a:t>Client</a:t>
              </a:r>
              <a:endParaRPr lang="zh-CN" altLang="en-US" sz="3200" b="1" dirty="0">
                <a:solidFill>
                  <a:srgbClr val="FF99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1922929" y="5638800"/>
              <a:ext cx="5410200" cy="0"/>
            </a:xfrm>
            <a:prstGeom prst="straightConnector1">
              <a:avLst/>
            </a:prstGeom>
            <a:ln>
              <a:solidFill>
                <a:srgbClr val="0048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2743199" y="4191000"/>
              <a:ext cx="3904130" cy="628650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altLang="zh-CN" sz="1600" b="1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Session Ticket</a:t>
              </a:r>
              <a:r>
                <a:rPr lang="en-US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600" kern="1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600" kern="100" baseline="-250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Server</a:t>
              </a:r>
              <a:r>
                <a:rPr lang="en-US" altLang="zh-CN" sz="1600" kern="100" baseline="-250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-Client </a:t>
              </a:r>
              <a:r>
                <a:rPr lang="en-US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+ Client Info)</a:t>
              </a:r>
              <a:endParaRPr lang="zh-CN" altLang="zh-CN" sz="1600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[Encrypted with Sever master key]</a:t>
              </a:r>
              <a:endParaRPr lang="zh-CN" altLang="zh-CN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43200" y="4876800"/>
              <a:ext cx="3904129" cy="617538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altLang="zh-CN" sz="1600" b="1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Authenticator</a:t>
              </a:r>
              <a:r>
                <a:rPr lang="en-US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(Client Info + Timestamp)</a:t>
              </a:r>
              <a:endParaRPr lang="zh-CN" altLang="zh-CN" sz="1600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[Encrypted with </a:t>
              </a:r>
              <a:r>
                <a:rPr lang="en-US" altLang="zh-CN" sz="1600" kern="1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600" kern="100" baseline="-250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Server</a:t>
              </a:r>
              <a:r>
                <a:rPr lang="en-US" altLang="zh-CN" sz="1600" kern="100" baseline="-250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-Client</a:t>
              </a:r>
              <a:r>
                <a:rPr lang="en-US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]</a:t>
              </a:r>
              <a:endParaRPr lang="zh-CN" altLang="zh-CN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1922929" y="5943600"/>
              <a:ext cx="5410200" cy="0"/>
            </a:xfrm>
            <a:prstGeom prst="straightConnector1">
              <a:avLst/>
            </a:prstGeom>
            <a:ln>
              <a:solidFill>
                <a:srgbClr val="004800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2743199" y="6059978"/>
              <a:ext cx="3904129" cy="617538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altLang="zh-CN" sz="1600" b="1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Timestamp</a:t>
              </a:r>
              <a:endParaRPr lang="zh-CN" altLang="zh-CN" sz="1600" b="1" kern="100" dirty="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[Encrypted with </a:t>
              </a:r>
              <a:r>
                <a:rPr lang="en-US" altLang="zh-CN" sz="1600" kern="1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600" kern="100" baseline="-25000" dirty="0" err="1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Server</a:t>
              </a:r>
              <a:r>
                <a:rPr lang="en-US" altLang="zh-CN" sz="1600" kern="100" baseline="-250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-Client</a:t>
              </a:r>
              <a:r>
                <a:rPr lang="en-US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]</a:t>
              </a:r>
              <a:endParaRPr lang="zh-CN" altLang="zh-CN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双向鉴别</a:t>
            </a:r>
            <a:r>
              <a:rPr lang="en-US" altLang="zh-CN" dirty="0"/>
              <a:t>(Mutual Authentication)</a:t>
            </a:r>
            <a:endParaRPr lang="en-US" altLang="zh-CN" dirty="0"/>
          </a:p>
        </p:txBody>
      </p:sp>
      <p:sp>
        <p:nvSpPr>
          <p:cNvPr id="1146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防止恶意的监听者通过获取的</a:t>
            </a:r>
            <a:r>
              <a:rPr lang="en-US" altLang="zh-CN" dirty="0"/>
              <a:t>Client</a:t>
            </a:r>
            <a:r>
              <a:rPr lang="zh-CN" altLang="en-US" dirty="0"/>
              <a:t>发送的</a:t>
            </a:r>
            <a:r>
              <a:rPr lang="en-US" altLang="zh-CN" dirty="0"/>
              <a:t>Authenticator</a:t>
            </a:r>
            <a:r>
              <a:rPr lang="zh-CN" altLang="en-US" dirty="0"/>
              <a:t>冒充</a:t>
            </a:r>
            <a:r>
              <a:rPr lang="en-US" altLang="zh-CN" dirty="0"/>
              <a:t>Server</a:t>
            </a:r>
            <a:r>
              <a:rPr lang="zh-CN" altLang="en-US" dirty="0"/>
              <a:t>通过</a:t>
            </a:r>
            <a:r>
              <a:rPr lang="en-US" altLang="zh-CN" dirty="0"/>
              <a:t>Client</a:t>
            </a:r>
            <a:r>
              <a:rPr lang="zh-CN" altLang="en-US" dirty="0"/>
              <a:t>的鉴别。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876424"/>
          </a:xfrm>
        </p:spPr>
        <p:txBody>
          <a:bodyPr/>
          <a:lstStyle/>
          <a:p>
            <a:pPr eaLnBrk="1" hangingPunct="1"/>
            <a:r>
              <a:rPr lang="en-US" altLang="zh-CN" dirty="0"/>
              <a:t>Kerberos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pic>
        <p:nvPicPr>
          <p:cNvPr id="116738" name="Picture 6" descr="kerberos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0200" y="1163028"/>
            <a:ext cx="5943600" cy="574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Kerberos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1187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2800" dirty="0"/>
              <a:t>Kerberos</a:t>
            </a:r>
            <a:r>
              <a:rPr lang="zh-CN" altLang="en-US" sz="2800" dirty="0"/>
              <a:t>实际上一个基于</a:t>
            </a:r>
            <a:r>
              <a:rPr lang="en-US" altLang="zh-CN" sz="2800" dirty="0"/>
              <a:t>Ticket</a:t>
            </a:r>
            <a:r>
              <a:rPr lang="zh-CN" altLang="en-US" sz="2800" dirty="0"/>
              <a:t>的鉴别方式。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鉴别的先决条件是</a:t>
            </a:r>
            <a:r>
              <a:rPr lang="en-US" altLang="zh-CN" sz="2400" dirty="0"/>
              <a:t>Client</a:t>
            </a:r>
            <a:r>
              <a:rPr lang="zh-CN" altLang="en-US" sz="2400" dirty="0"/>
              <a:t>向</a:t>
            </a:r>
            <a:r>
              <a:rPr lang="en-US" altLang="zh-CN" sz="2400" dirty="0"/>
              <a:t>Server</a:t>
            </a:r>
            <a:r>
              <a:rPr lang="zh-CN" altLang="en-US" sz="2400" dirty="0"/>
              <a:t>提供从</a:t>
            </a:r>
            <a:r>
              <a:rPr lang="en-US" altLang="zh-CN" sz="2400" dirty="0"/>
              <a:t>KDC</a:t>
            </a:r>
            <a:r>
              <a:rPr lang="zh-CN" altLang="en-US" sz="2400" dirty="0"/>
              <a:t>获得的一个由</a:t>
            </a:r>
            <a:r>
              <a:rPr lang="en-US" altLang="zh-CN" sz="2400" dirty="0"/>
              <a:t>Server</a:t>
            </a:r>
            <a:r>
              <a:rPr lang="zh-CN" altLang="en-US" sz="2400" dirty="0"/>
              <a:t>的主密钥进行加密的</a:t>
            </a:r>
            <a:r>
              <a:rPr lang="en-US" altLang="zh-CN" sz="2400" dirty="0"/>
              <a:t>Session Ticket(ST)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ST</a:t>
            </a:r>
            <a:r>
              <a:rPr lang="zh-CN" altLang="en-US" sz="2400" dirty="0"/>
              <a:t>包含</a:t>
            </a:r>
            <a:r>
              <a:rPr lang="en-US" altLang="zh-CN" sz="2400" dirty="0"/>
              <a:t>Session Key </a:t>
            </a:r>
            <a:r>
              <a:rPr lang="zh-CN" altLang="en-US" sz="2400" dirty="0"/>
              <a:t>和</a:t>
            </a:r>
            <a:r>
              <a:rPr lang="en-US" altLang="zh-CN" sz="2400" dirty="0"/>
              <a:t>Client Info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Session Ticket</a:t>
            </a:r>
            <a:r>
              <a:rPr lang="zh-CN" altLang="en-US" sz="2400" dirty="0"/>
              <a:t>是</a:t>
            </a:r>
            <a:r>
              <a:rPr lang="en-US" altLang="zh-CN" sz="2400" dirty="0"/>
              <a:t>Client</a:t>
            </a:r>
            <a:r>
              <a:rPr lang="zh-CN" altLang="en-US" sz="2400" dirty="0"/>
              <a:t>进入</a:t>
            </a:r>
            <a:r>
              <a:rPr lang="en-US" altLang="zh-CN" sz="2400" dirty="0"/>
              <a:t>Server</a:t>
            </a:r>
            <a:r>
              <a:rPr lang="zh-CN" altLang="en-US" sz="2400" dirty="0"/>
              <a:t>领域的一张门票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这张门票必须从一个合法的</a:t>
            </a:r>
            <a:r>
              <a:rPr lang="en-US" altLang="zh-CN" sz="2400" dirty="0"/>
              <a:t>Ticket</a:t>
            </a:r>
            <a:r>
              <a:rPr lang="zh-CN" altLang="en-US" sz="2400" dirty="0"/>
              <a:t>颁发机构获得</a:t>
            </a:r>
            <a:endParaRPr lang="zh-CN" altLang="en-US" sz="2400" dirty="0"/>
          </a:p>
          <a:p>
            <a:pPr lvl="2" eaLnBrk="1" hangingPunct="1"/>
            <a:r>
              <a:rPr lang="en-US" altLang="zh-CN" sz="2000" dirty="0"/>
              <a:t>Client</a:t>
            </a:r>
            <a:r>
              <a:rPr lang="zh-CN" altLang="en-US" sz="2000" dirty="0"/>
              <a:t>和</a:t>
            </a:r>
            <a:r>
              <a:rPr lang="en-US" altLang="zh-CN" sz="2000" dirty="0"/>
              <a:t>Server</a:t>
            </a:r>
            <a:r>
              <a:rPr lang="zh-CN" altLang="en-US" sz="2000" dirty="0"/>
              <a:t>双方信任的</a:t>
            </a:r>
            <a:r>
              <a:rPr lang="en-US" altLang="zh-CN" sz="2000" dirty="0"/>
              <a:t>KDC</a:t>
            </a:r>
            <a:endParaRPr lang="en-US" altLang="zh-CN" sz="2000" dirty="0"/>
          </a:p>
          <a:p>
            <a:pPr lvl="2" eaLnBrk="1" hangingPunct="1"/>
            <a:r>
              <a:rPr lang="zh-CN" altLang="en-US" sz="2000" dirty="0"/>
              <a:t>同时这张</a:t>
            </a:r>
            <a:r>
              <a:rPr lang="en-US" altLang="zh-CN" sz="2000" dirty="0"/>
              <a:t>Ticket</a:t>
            </a:r>
            <a:r>
              <a:rPr lang="zh-CN" altLang="en-US" sz="2000" dirty="0"/>
              <a:t>具有超强的防伪标识：被</a:t>
            </a:r>
            <a:r>
              <a:rPr lang="en-US" altLang="zh-CN" sz="2000" dirty="0"/>
              <a:t>Server</a:t>
            </a:r>
            <a:r>
              <a:rPr lang="zh-CN" altLang="en-US" sz="2000" dirty="0"/>
              <a:t>的主密钥加密</a:t>
            </a:r>
            <a:endParaRPr lang="zh-CN" altLang="en-US" sz="2000" dirty="0"/>
          </a:p>
          <a:p>
            <a:pPr eaLnBrk="1" hangingPunct="1"/>
            <a:r>
              <a:rPr lang="zh-CN" altLang="en-US" sz="2800" dirty="0"/>
              <a:t>对</a:t>
            </a:r>
            <a:r>
              <a:rPr lang="en-US" altLang="zh-CN" sz="2800" dirty="0"/>
              <a:t>Client</a:t>
            </a:r>
            <a:r>
              <a:rPr lang="zh-CN" altLang="en-US" sz="2800" dirty="0"/>
              <a:t>来说， 获得</a:t>
            </a:r>
            <a:r>
              <a:rPr lang="en-US" altLang="zh-CN" sz="2800" dirty="0"/>
              <a:t>ST</a:t>
            </a:r>
            <a:r>
              <a:rPr lang="zh-CN" altLang="en-US" sz="2800" dirty="0"/>
              <a:t>是整个鉴别过程中最为关键的部分。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Kerberos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2500"/>
          </a:bodyPr>
          <a:lstStyle/>
          <a:p>
            <a:pPr eaLnBrk="1" hangingPunct="1"/>
            <a:r>
              <a:rPr lang="en-US" altLang="zh-CN" sz="3000" dirty="0">
                <a:sym typeface="+mn-ea"/>
              </a:rPr>
              <a:t>A</a:t>
            </a:r>
            <a:r>
              <a:rPr lang="zh-CN" altLang="en-US" sz="3000" dirty="0">
                <a:sym typeface="+mn-ea"/>
              </a:rPr>
              <a:t> </a:t>
            </a:r>
            <a:r>
              <a:rPr lang="zh-CN" altLang="en-US" sz="3000" b="1" dirty="0">
                <a:sym typeface="+mn-ea"/>
              </a:rPr>
              <a:t>trusted third-party</a:t>
            </a:r>
            <a:r>
              <a:rPr lang="zh-CN" altLang="en-US" sz="3000" dirty="0">
                <a:sym typeface="+mn-ea"/>
              </a:rPr>
              <a:t> authentication service by using conventional (shared secret</a:t>
            </a:r>
            <a:r>
              <a:rPr lang="en-US" altLang="zh-CN" sz="3000" dirty="0">
                <a:sym typeface="+mn-ea"/>
              </a:rPr>
              <a:t> </a:t>
            </a:r>
            <a:r>
              <a:rPr lang="zh-CN" altLang="en-US" sz="3000" dirty="0">
                <a:sym typeface="+mn-ea"/>
              </a:rPr>
              <a:t>key) cryptography</a:t>
            </a:r>
            <a:endParaRPr lang="zh-CN" altLang="en-US" sz="3000" dirty="0"/>
          </a:p>
          <a:p>
            <a:pPr lvl="1" eaLnBrk="1" hangingPunct="1"/>
            <a:r>
              <a:rPr lang="zh-CN" altLang="en-US" sz="3000" dirty="0"/>
              <a:t>提供</a:t>
            </a:r>
            <a:r>
              <a:rPr lang="zh-CN" altLang="en-US" sz="3000" b="1" dirty="0"/>
              <a:t>可信的</a:t>
            </a:r>
            <a:r>
              <a:rPr lang="zh-CN" altLang="en-US" sz="3000" dirty="0"/>
              <a:t>第三方鉴别服务</a:t>
            </a:r>
            <a:endParaRPr lang="zh-CN" altLang="en-US" sz="3000" dirty="0"/>
          </a:p>
          <a:p>
            <a:pPr lvl="1" eaLnBrk="1" hangingPunct="1"/>
            <a:r>
              <a:rPr lang="zh-CN" altLang="en-US" sz="3000" dirty="0">
                <a:sym typeface="+mn-ea"/>
              </a:rPr>
              <a:t>基于对称密码学</a:t>
            </a:r>
            <a:endParaRPr lang="zh-CN" altLang="en-US" sz="3000" dirty="0">
              <a:sym typeface="+mn-ea"/>
            </a:endParaRPr>
          </a:p>
          <a:p>
            <a:pPr lvl="2" eaLnBrk="1" hangingPunct="1"/>
            <a:r>
              <a:rPr lang="zh-CN" altLang="en-US" sz="2700" dirty="0">
                <a:sym typeface="+mn-ea"/>
              </a:rPr>
              <a:t>也可支持部分协议过程中使用非对称密码技术</a:t>
            </a:r>
            <a:endParaRPr lang="zh-CN" altLang="en-US" sz="2700" dirty="0">
              <a:sym typeface="+mn-ea"/>
            </a:endParaRPr>
          </a:p>
          <a:p>
            <a:pPr eaLnBrk="1" hangingPunct="1"/>
            <a:r>
              <a:rPr lang="zh-CN" altLang="en-US" sz="3265" dirty="0">
                <a:sym typeface="+mn-ea"/>
              </a:rPr>
              <a:t>提供相当的安全性</a:t>
            </a:r>
            <a:endParaRPr lang="zh-CN" altLang="en-US" sz="3265" dirty="0"/>
          </a:p>
          <a:p>
            <a:pPr lvl="1" eaLnBrk="1" hangingPunct="1"/>
            <a:r>
              <a:rPr lang="zh-CN" altLang="en-US" sz="3050" dirty="0">
                <a:sym typeface="+mn-ea"/>
              </a:rPr>
              <a:t>在每个</a:t>
            </a:r>
            <a:r>
              <a:rPr lang="en-US" altLang="zh-CN" sz="3050" dirty="0">
                <a:sym typeface="+mn-ea"/>
              </a:rPr>
              <a:t>Client</a:t>
            </a:r>
            <a:r>
              <a:rPr lang="zh-CN" altLang="en-US" sz="3050" dirty="0">
                <a:sym typeface="+mn-ea"/>
              </a:rPr>
              <a:t>和</a:t>
            </a:r>
            <a:r>
              <a:rPr lang="en-US" altLang="zh-CN" sz="3050" dirty="0">
                <a:sym typeface="+mn-ea"/>
              </a:rPr>
              <a:t>Server</a:t>
            </a:r>
            <a:r>
              <a:rPr lang="zh-CN" altLang="en-US" sz="3050" dirty="0">
                <a:sym typeface="+mn-ea"/>
              </a:rPr>
              <a:t>之间建立了共享密钥</a:t>
            </a:r>
            <a:endParaRPr lang="zh-CN" altLang="en-US" sz="3050" dirty="0"/>
          </a:p>
          <a:p>
            <a:pPr lvl="1" eaLnBrk="1" hangingPunct="1"/>
            <a:r>
              <a:rPr lang="zh-CN" altLang="en-US" sz="3050" dirty="0">
                <a:sym typeface="+mn-ea"/>
              </a:rPr>
              <a:t>可以保护网络实体免受窃听和重放攻击 </a:t>
            </a:r>
            <a:endParaRPr lang="zh-CN" altLang="en-US" sz="3265" dirty="0"/>
          </a:p>
          <a:p>
            <a:pPr lvl="0" eaLnBrk="1" hangingPunct="1"/>
            <a:r>
              <a:rPr lang="zh-CN" altLang="en-US" sz="3265" dirty="0"/>
              <a:t>支持</a:t>
            </a:r>
            <a:r>
              <a:rPr lang="en-US" altLang="zh-CN" sz="3265" dirty="0"/>
              <a:t>SSO(Single Sign On)</a:t>
            </a:r>
            <a:endParaRPr lang="en-US" altLang="zh-CN" sz="3265" dirty="0"/>
          </a:p>
          <a:p>
            <a:pPr lvl="1" eaLnBrk="1" hangingPunct="1"/>
            <a:r>
              <a:rPr lang="zh-CN" altLang="en-US" sz="3050" dirty="0"/>
              <a:t>用户只需输入一次身份验证信息就可以凭借此验证获得的票据</a:t>
            </a:r>
            <a:r>
              <a:rPr lang="en-US" altLang="zh-CN" sz="3050" dirty="0"/>
              <a:t>(TGT)</a:t>
            </a:r>
            <a:r>
              <a:rPr lang="zh-CN" altLang="en-US" sz="3050" dirty="0"/>
              <a:t>访问多个服务</a:t>
            </a:r>
            <a:endParaRPr lang="zh-CN" altLang="en-US" sz="3050" dirty="0"/>
          </a:p>
          <a:p>
            <a:pPr lvl="1" eaLnBrk="1" hangingPunct="1"/>
            <a:r>
              <a:rPr lang="zh-CN" altLang="en-US" sz="3050" dirty="0"/>
              <a:t>注意：有效期</a:t>
            </a:r>
            <a:endParaRPr lang="zh-CN" altLang="en-US" sz="3050" dirty="0"/>
          </a:p>
          <a:p>
            <a:pPr eaLnBrk="1" hangingPunct="1"/>
            <a:endParaRPr lang="zh-CN" altLang="en-US" sz="3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TGT</a:t>
            </a:r>
            <a:endParaRPr lang="en-US" altLang="zh-CN"/>
          </a:p>
        </p:txBody>
      </p:sp>
      <p:sp>
        <p:nvSpPr>
          <p:cNvPr id="1208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上面我们只是简单地说明了</a:t>
            </a:r>
            <a:r>
              <a:rPr lang="en-US" altLang="zh-CN" dirty="0"/>
              <a:t>KDC</a:t>
            </a:r>
            <a:r>
              <a:rPr lang="zh-CN" altLang="en-US" dirty="0"/>
              <a:t>向</a:t>
            </a:r>
            <a:r>
              <a:rPr lang="en-US" altLang="zh-CN" dirty="0"/>
              <a:t>Client</a:t>
            </a:r>
            <a:r>
              <a:rPr lang="zh-CN" altLang="en-US" dirty="0"/>
              <a:t>分发</a:t>
            </a:r>
            <a:r>
              <a:rPr lang="en-US" altLang="zh-CN" dirty="0"/>
              <a:t>ST</a:t>
            </a:r>
            <a:r>
              <a:rPr lang="zh-CN" altLang="en-US" dirty="0"/>
              <a:t>的过程，实际分发更复杂。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Client</a:t>
            </a:r>
            <a:r>
              <a:rPr lang="zh-CN" altLang="en-US" b="1" dirty="0"/>
              <a:t>在从</a:t>
            </a:r>
            <a:r>
              <a:rPr lang="en-US" altLang="zh-CN" b="1" dirty="0"/>
              <a:t>KDC</a:t>
            </a:r>
            <a:r>
              <a:rPr lang="zh-CN" altLang="en-US" b="1" dirty="0"/>
              <a:t>获得</a:t>
            </a:r>
            <a:r>
              <a:rPr lang="en-US" altLang="zh-CN" b="1" dirty="0"/>
              <a:t>ST</a:t>
            </a:r>
            <a:r>
              <a:rPr lang="zh-CN" altLang="en-US" b="1" dirty="0"/>
              <a:t>之前</a:t>
            </a:r>
            <a:r>
              <a:rPr lang="zh-CN" altLang="en-US" dirty="0"/>
              <a:t>，需要有证据证明自己具有获得</a:t>
            </a:r>
            <a:r>
              <a:rPr lang="en-US" altLang="zh-CN" dirty="0"/>
              <a:t>ST</a:t>
            </a:r>
            <a:r>
              <a:rPr lang="zh-CN" altLang="en-US" dirty="0"/>
              <a:t>的权利。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Kerberos</a:t>
            </a:r>
            <a:r>
              <a:rPr lang="zh-CN" altLang="en-US" dirty="0"/>
              <a:t>中被称为</a:t>
            </a:r>
            <a:r>
              <a:rPr lang="en-US" altLang="zh-CN" dirty="0"/>
              <a:t>TGT</a:t>
            </a:r>
            <a:r>
              <a:rPr lang="zh-CN" altLang="en-US" dirty="0"/>
              <a:t>：</a:t>
            </a:r>
            <a:r>
              <a:rPr lang="en-US" altLang="zh-CN" dirty="0"/>
              <a:t>Ticket Granting Ticket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Client</a:t>
            </a:r>
            <a:r>
              <a:rPr lang="zh-CN" altLang="en-US" dirty="0"/>
              <a:t>需要先获得</a:t>
            </a:r>
            <a:r>
              <a:rPr lang="en-US" altLang="zh-CN" dirty="0"/>
              <a:t>TGT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TGT</a:t>
            </a:r>
            <a:r>
              <a:rPr lang="zh-CN" altLang="en-US" dirty="0"/>
              <a:t>的分发方仍然是</a:t>
            </a:r>
            <a:r>
              <a:rPr lang="en-US" altLang="zh-CN" dirty="0"/>
              <a:t>KDC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TGT</a:t>
            </a:r>
            <a:r>
              <a:rPr lang="zh-CN" altLang="en-US" dirty="0"/>
              <a:t>与具体</a:t>
            </a:r>
            <a:r>
              <a:rPr lang="en-US" altLang="zh-CN" dirty="0"/>
              <a:t>Server</a:t>
            </a:r>
            <a:r>
              <a:rPr lang="zh-CN" altLang="en-US" dirty="0"/>
              <a:t>无关： </a:t>
            </a:r>
            <a:r>
              <a:rPr lang="en-US" altLang="zh-CN" dirty="0"/>
              <a:t>Client</a:t>
            </a:r>
            <a:r>
              <a:rPr lang="zh-CN" altLang="en-US" dirty="0"/>
              <a:t>可以使用一个</a:t>
            </a:r>
            <a:r>
              <a:rPr lang="en-US" altLang="zh-CN" dirty="0"/>
              <a:t>TGT</a:t>
            </a:r>
            <a:r>
              <a:rPr lang="zh-CN" altLang="en-US" dirty="0"/>
              <a:t>从</a:t>
            </a:r>
            <a:r>
              <a:rPr lang="en-US" altLang="zh-CN" dirty="0"/>
              <a:t>KDC</a:t>
            </a:r>
            <a:r>
              <a:rPr lang="zh-CN" altLang="en-US" dirty="0"/>
              <a:t>获得基于不同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ST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KDC</a:t>
            </a:r>
            <a:r>
              <a:rPr lang="zh-CN" altLang="en-US"/>
              <a:t>的两个任务</a:t>
            </a:r>
            <a:endParaRPr lang="zh-CN" altLang="en-US"/>
          </a:p>
        </p:txBody>
      </p:sp>
      <p:sp>
        <p:nvSpPr>
          <p:cNvPr id="1228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也就是说</a:t>
            </a:r>
            <a:r>
              <a:rPr lang="en-US" altLang="zh-CN" dirty="0"/>
              <a:t>KDC</a:t>
            </a:r>
            <a:r>
              <a:rPr lang="zh-CN" altLang="en-US" dirty="0"/>
              <a:t>有两个任务：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Authentication Service</a:t>
            </a:r>
            <a:r>
              <a:rPr lang="zh-CN" altLang="en-US" dirty="0"/>
              <a:t>：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验证</a:t>
            </a:r>
            <a:r>
              <a:rPr lang="en-US" altLang="zh-CN" dirty="0"/>
              <a:t>Client</a:t>
            </a:r>
            <a:r>
              <a:rPr lang="zh-CN" altLang="en-US" dirty="0"/>
              <a:t>可以申请</a:t>
            </a:r>
            <a:r>
              <a:rPr lang="en-US" altLang="zh-CN" dirty="0"/>
              <a:t>ST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验证成功，给</a:t>
            </a:r>
            <a:r>
              <a:rPr lang="en-US" altLang="zh-CN" dirty="0"/>
              <a:t>Client</a:t>
            </a:r>
            <a:r>
              <a:rPr lang="zh-CN" altLang="en-US" dirty="0"/>
              <a:t>发放</a:t>
            </a:r>
            <a:r>
              <a:rPr lang="en-US" altLang="zh-CN" dirty="0"/>
              <a:t>TGT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Client</a:t>
            </a:r>
            <a:r>
              <a:rPr lang="zh-CN" altLang="en-US" dirty="0"/>
              <a:t>，可以视为登录</a:t>
            </a:r>
            <a:r>
              <a:rPr lang="en-US" altLang="zh-CN" dirty="0"/>
              <a:t>Kerberos</a:t>
            </a:r>
            <a:r>
              <a:rPr lang="zh-CN" altLang="en-US" dirty="0"/>
              <a:t>的过程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Ticket Granting Service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验证</a:t>
            </a:r>
            <a:r>
              <a:rPr lang="en-US" altLang="zh-CN" dirty="0"/>
              <a:t>Client</a:t>
            </a:r>
            <a:r>
              <a:rPr lang="zh-CN" altLang="en-US" dirty="0"/>
              <a:t>的</a:t>
            </a:r>
            <a:r>
              <a:rPr lang="en-US" altLang="zh-CN" dirty="0"/>
              <a:t>TGT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验证成功，给</a:t>
            </a:r>
            <a:r>
              <a:rPr lang="en-US" altLang="zh-CN" dirty="0"/>
              <a:t>Client</a:t>
            </a:r>
            <a:r>
              <a:rPr lang="zh-CN" altLang="en-US" dirty="0"/>
              <a:t>发放</a:t>
            </a:r>
            <a:r>
              <a:rPr lang="en-US" altLang="zh-CN" dirty="0"/>
              <a:t>ST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Client</a:t>
            </a:r>
            <a:r>
              <a:rPr lang="zh-CN" altLang="en-US" dirty="0"/>
              <a:t>，可以视为从</a:t>
            </a:r>
            <a:r>
              <a:rPr lang="en-US" altLang="zh-CN" dirty="0"/>
              <a:t>Kerberos</a:t>
            </a:r>
            <a:r>
              <a:rPr lang="zh-CN" altLang="en-US" dirty="0"/>
              <a:t>获得“进入特定</a:t>
            </a:r>
            <a:r>
              <a:rPr lang="en-US" altLang="zh-CN" dirty="0"/>
              <a:t>Server</a:t>
            </a:r>
            <a:r>
              <a:rPr lang="zh-CN" altLang="en-US" dirty="0"/>
              <a:t>的权利”的过程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Authentication  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617409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/>
              <a:t>Client</a:t>
            </a:r>
            <a:r>
              <a:rPr lang="zh-CN" altLang="en-US" sz="2400" dirty="0"/>
              <a:t>向</a:t>
            </a:r>
            <a:r>
              <a:rPr lang="en-US" altLang="zh-CN" sz="2400" dirty="0"/>
              <a:t>KDC</a:t>
            </a:r>
            <a:r>
              <a:rPr lang="zh-CN" altLang="en-US" sz="2400" dirty="0"/>
              <a:t>发起对</a:t>
            </a:r>
            <a:r>
              <a:rPr lang="en-US" altLang="zh-CN" sz="2400" dirty="0"/>
              <a:t>TGT</a:t>
            </a:r>
            <a:r>
              <a:rPr lang="zh-CN" altLang="en-US" sz="2400" dirty="0"/>
              <a:t>的申请</a:t>
            </a:r>
            <a:endParaRPr lang="zh-CN" altLang="en-US" sz="24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“我需要一张从</a:t>
            </a:r>
            <a:r>
              <a:rPr lang="en-US" altLang="zh-CN" sz="2000" dirty="0"/>
              <a:t>TGT</a:t>
            </a:r>
            <a:r>
              <a:rPr lang="zh-CN" altLang="en-US" sz="2000" dirty="0"/>
              <a:t>用以申请获取用以访问所有</a:t>
            </a:r>
            <a:r>
              <a:rPr lang="en-US" altLang="zh-CN" sz="2000" dirty="0"/>
              <a:t>Server</a:t>
            </a:r>
            <a:r>
              <a:rPr lang="zh-CN" altLang="en-US" sz="2000" dirty="0"/>
              <a:t>的</a:t>
            </a:r>
            <a:r>
              <a:rPr lang="en-US" altLang="zh-CN" sz="2000" dirty="0"/>
              <a:t>Ticket”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KDC</a:t>
            </a:r>
            <a:r>
              <a:rPr lang="zh-CN" altLang="en-US" sz="2400" dirty="0"/>
              <a:t>收到该申请请求后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生成一个用于该</a:t>
            </a:r>
            <a:r>
              <a:rPr lang="en-US" altLang="zh-CN" sz="2000" dirty="0"/>
              <a:t>Client</a:t>
            </a:r>
            <a:r>
              <a:rPr lang="zh-CN" altLang="en-US" sz="2000" dirty="0"/>
              <a:t>和</a:t>
            </a:r>
            <a:r>
              <a:rPr lang="en-US" altLang="zh-CN" sz="2000" dirty="0"/>
              <a:t>KDC</a:t>
            </a:r>
            <a:r>
              <a:rPr lang="zh-CN" altLang="en-US" sz="2000" dirty="0"/>
              <a:t>进行安全通信的会话密钥</a:t>
            </a:r>
            <a:r>
              <a:rPr lang="en-US" altLang="zh-CN" sz="2000" dirty="0"/>
              <a:t>(S</a:t>
            </a:r>
            <a:r>
              <a:rPr lang="en-US" altLang="zh-CN" sz="2000" baseline="-25000" dirty="0"/>
              <a:t>KDC-Client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为了保证该会话密钥仅供该</a:t>
            </a:r>
            <a:r>
              <a:rPr lang="en-US" altLang="zh-CN" sz="2400" dirty="0"/>
              <a:t>Client</a:t>
            </a:r>
            <a:r>
              <a:rPr lang="zh-CN" altLang="en-US" sz="2400" dirty="0"/>
              <a:t>和自己使用</a:t>
            </a:r>
            <a:endParaRPr lang="zh-CN" altLang="en-US" sz="24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用</a:t>
            </a:r>
            <a:r>
              <a:rPr lang="en-US" altLang="zh-CN" sz="2000" dirty="0"/>
              <a:t>Client</a:t>
            </a:r>
            <a:r>
              <a:rPr lang="zh-CN" altLang="en-US" sz="2000" dirty="0"/>
              <a:t>的主密钥加密的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KDC-Client</a:t>
            </a:r>
            <a:endParaRPr lang="en-US" altLang="zh-CN" sz="2000" baseline="-25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TGT</a:t>
            </a:r>
            <a:r>
              <a:rPr lang="zh-CN" altLang="en-US" sz="2000" dirty="0"/>
              <a:t>：用</a:t>
            </a:r>
            <a:r>
              <a:rPr lang="en-US" altLang="zh-CN" sz="2000" dirty="0"/>
              <a:t>KDC</a:t>
            </a:r>
            <a:r>
              <a:rPr lang="zh-CN" altLang="en-US" sz="2000" dirty="0"/>
              <a:t>的主密钥加密的</a:t>
            </a:r>
            <a:r>
              <a:rPr lang="en-US" altLang="zh-CN" sz="2000" dirty="0"/>
              <a:t>(Client</a:t>
            </a:r>
            <a:r>
              <a:rPr lang="zh-CN" altLang="en-US" sz="2000" dirty="0"/>
              <a:t>信息</a:t>
            </a:r>
            <a:r>
              <a:rPr lang="en-US" altLang="zh-CN" sz="2000" dirty="0"/>
              <a:t>+</a:t>
            </a:r>
            <a:r>
              <a:rPr lang="zh-CN" altLang="en-US" sz="2000" dirty="0"/>
              <a:t>会话密钥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将这两项一并发送给</a:t>
            </a:r>
            <a:r>
              <a:rPr lang="en-US" altLang="zh-CN" sz="2400" dirty="0"/>
              <a:t>Client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008529" y="4310742"/>
            <a:ext cx="7239000" cy="2471057"/>
            <a:chOff x="1008529" y="4114800"/>
            <a:chExt cx="7239000" cy="2667000"/>
          </a:xfrm>
        </p:grpSpPr>
        <p:sp>
          <p:nvSpPr>
            <p:cNvPr id="4" name="圆角矩形 3"/>
            <p:cNvSpPr/>
            <p:nvPr/>
          </p:nvSpPr>
          <p:spPr>
            <a:xfrm>
              <a:off x="1008529" y="4114800"/>
              <a:ext cx="914400" cy="2667000"/>
            </a:xfrm>
            <a:prstGeom prst="roundRect">
              <a:avLst/>
            </a:prstGeom>
            <a:solidFill>
              <a:srgbClr val="2C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3600" b="1" dirty="0">
                  <a:solidFill>
                    <a:srgbClr val="FF9900"/>
                  </a:solidFill>
                  <a:latin typeface="Calibri" panose="020F0502020204030204" pitchFamily="34" charset="0"/>
                </a:rPr>
                <a:t>KDC</a:t>
              </a:r>
              <a:endParaRPr lang="zh-CN" altLang="en-US" sz="3600" b="1" dirty="0">
                <a:solidFill>
                  <a:srgbClr val="FF99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333129" y="4114800"/>
              <a:ext cx="914400" cy="2667000"/>
            </a:xfrm>
            <a:prstGeom prst="roundRect">
              <a:avLst/>
            </a:prstGeom>
            <a:solidFill>
              <a:srgbClr val="2C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3600" b="1" dirty="0">
                  <a:solidFill>
                    <a:srgbClr val="FF9900"/>
                  </a:solidFill>
                  <a:latin typeface="Calibri" panose="020F0502020204030204" pitchFamily="34" charset="0"/>
                </a:rPr>
                <a:t>Client</a:t>
              </a:r>
              <a:endParaRPr lang="zh-CN" altLang="en-US" sz="3600" b="1" dirty="0">
                <a:solidFill>
                  <a:srgbClr val="FF99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>
              <a:off x="1922929" y="4976019"/>
              <a:ext cx="5410200" cy="0"/>
            </a:xfrm>
            <a:prstGeom prst="straightConnector1">
              <a:avLst/>
            </a:prstGeom>
            <a:ln>
              <a:solidFill>
                <a:srgbClr val="0048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圆角矩形 6"/>
            <p:cNvSpPr/>
            <p:nvPr/>
          </p:nvSpPr>
          <p:spPr>
            <a:xfrm>
              <a:off x="2743199" y="4194969"/>
              <a:ext cx="3904130" cy="628650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rPr>
                <a:t>I want a TGT to get Tickets</a:t>
              </a:r>
              <a:endParaRPr lang="zh-CN" altLang="zh-C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743199" y="5349081"/>
              <a:ext cx="3904129" cy="617538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S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Calibri" panose="020F0502020204030204" pitchFamily="34" charset="0"/>
                </a:rPr>
                <a:t>KDC-Client</a:t>
              </a:r>
              <a:endParaRPr lang="zh-CN" altLang="zh-CN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</a:rPr>
                <a:t>[Encrypted with Client master key]</a:t>
              </a:r>
              <a:endParaRPr lang="zh-CN" altLang="zh-CN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1922929" y="5204619"/>
              <a:ext cx="5410200" cy="0"/>
            </a:xfrm>
            <a:prstGeom prst="straightConnector1">
              <a:avLst/>
            </a:prstGeom>
            <a:ln>
              <a:solidFill>
                <a:srgbClr val="004800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2743199" y="6111081"/>
              <a:ext cx="3904129" cy="617538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TGT</a:t>
              </a:r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</a:rPr>
                <a:t>(S</a:t>
              </a:r>
              <a:r>
                <a:rPr lang="en-US" altLang="zh-CN" baseline="-25000" dirty="0">
                  <a:solidFill>
                    <a:schemeClr val="tx1"/>
                  </a:solidFill>
                  <a:latin typeface="Calibri" panose="020F0502020204030204" pitchFamily="34" charset="0"/>
                </a:rPr>
                <a:t>KDC-Client </a:t>
              </a:r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</a:rPr>
                <a:t>+ Client Info)</a:t>
              </a:r>
              <a:endParaRPr lang="zh-CN" altLang="zh-CN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</a:rPr>
                <a:t>[Encrypted with KDC master key]</a:t>
              </a:r>
              <a:endParaRPr lang="zh-CN" altLang="zh-CN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Authentication  Service</a:t>
            </a:r>
            <a:endParaRPr lang="en-US" altLang="zh-CN"/>
          </a:p>
        </p:txBody>
      </p:sp>
      <p:sp>
        <p:nvSpPr>
          <p:cNvPr id="1269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Client</a:t>
            </a:r>
            <a:r>
              <a:rPr lang="zh-CN" altLang="en-US"/>
              <a:t>先使用自己的主密钥解密出</a:t>
            </a:r>
            <a:r>
              <a:rPr lang="en-US" altLang="zh-CN"/>
              <a:t>S</a:t>
            </a:r>
            <a:r>
              <a:rPr lang="en-US" altLang="zh-CN" baseline="-25000"/>
              <a:t>KDC-Client</a:t>
            </a:r>
            <a:r>
              <a:rPr lang="zh-CN" altLang="en-US"/>
              <a:t>缓存</a:t>
            </a:r>
            <a:r>
              <a:rPr lang="en-US" altLang="zh-CN"/>
              <a:t>S</a:t>
            </a:r>
            <a:r>
              <a:rPr lang="en-US" altLang="zh-CN" baseline="-25000"/>
              <a:t>KDC-Client</a:t>
            </a:r>
            <a:r>
              <a:rPr lang="zh-CN" altLang="en-US"/>
              <a:t>和</a:t>
            </a:r>
            <a:r>
              <a:rPr lang="en-US" altLang="zh-CN"/>
              <a:t>TGT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由</a:t>
            </a:r>
            <a:r>
              <a:rPr lang="en-US" altLang="zh-CN"/>
              <a:t>Kerberos</a:t>
            </a:r>
            <a:r>
              <a:rPr lang="zh-CN" altLang="en-US"/>
              <a:t>客户端软件处理</a:t>
            </a: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Kerberos</a:t>
            </a:r>
            <a:r>
              <a:rPr lang="zh-CN" altLang="en-US"/>
              <a:t>中</a:t>
            </a:r>
            <a:r>
              <a:rPr lang="en-US" altLang="zh-CN"/>
              <a:t>Authentication</a:t>
            </a:r>
            <a:r>
              <a:rPr lang="zh-CN" altLang="en-US"/>
              <a:t>的意义</a:t>
            </a: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Client</a:t>
            </a:r>
            <a:r>
              <a:rPr lang="zh-CN" altLang="en-US"/>
              <a:t>可以使用</a:t>
            </a:r>
            <a:r>
              <a:rPr lang="en-US" altLang="zh-CN"/>
              <a:t>S</a:t>
            </a:r>
            <a:r>
              <a:rPr lang="en-US" altLang="zh-CN" baseline="-25000"/>
              <a:t>KDC-Client</a:t>
            </a:r>
            <a:r>
              <a:rPr lang="zh-CN" altLang="en-US"/>
              <a:t>向</a:t>
            </a:r>
            <a:r>
              <a:rPr lang="en-US" altLang="zh-CN"/>
              <a:t>KDC</a:t>
            </a:r>
            <a:r>
              <a:rPr lang="zh-CN" altLang="en-US"/>
              <a:t>申请用以访问每个</a:t>
            </a:r>
            <a:r>
              <a:rPr lang="en-US" altLang="zh-CN"/>
              <a:t>Server</a:t>
            </a:r>
            <a:r>
              <a:rPr lang="zh-CN" altLang="en-US"/>
              <a:t>的</a:t>
            </a:r>
            <a:r>
              <a:rPr lang="en-US" altLang="zh-CN"/>
              <a:t>ST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不用使用自己的主密钥</a:t>
            </a: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</a:t>
            </a:r>
            <a:r>
              <a:rPr lang="en-US" altLang="zh-CN" baseline="-25000"/>
              <a:t>KDC-Client</a:t>
            </a:r>
            <a:r>
              <a:rPr lang="zh-CN" altLang="en-US"/>
              <a:t>是一个短期密钥</a:t>
            </a: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提高安全性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Authentication Service</a:t>
            </a:r>
            <a:endParaRPr lang="en-US" altLang="zh-CN"/>
          </a:p>
        </p:txBody>
      </p:sp>
      <p:sp>
        <p:nvSpPr>
          <p:cNvPr id="1290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</a:t>
            </a:r>
            <a:r>
              <a:rPr lang="en-US" altLang="zh-CN" baseline="-25000" dirty="0"/>
              <a:t>KDC-Client</a:t>
            </a:r>
            <a:r>
              <a:rPr lang="zh-CN" altLang="en-US" dirty="0"/>
              <a:t>是一个</a:t>
            </a:r>
            <a:r>
              <a:rPr lang="en-US" altLang="zh-CN" dirty="0"/>
              <a:t>Session Key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具有生命周期</a:t>
            </a:r>
            <a:endParaRPr lang="zh-CN" altLang="en-US" dirty="0"/>
          </a:p>
          <a:p>
            <a:pPr eaLnBrk="1" hangingPunct="1"/>
            <a:r>
              <a:rPr lang="zh-CN" altLang="en-US" dirty="0"/>
              <a:t>同时</a:t>
            </a:r>
            <a:r>
              <a:rPr lang="en-US" altLang="zh-CN" dirty="0"/>
              <a:t>TGT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en-US" altLang="zh-CN" baseline="-25000" dirty="0"/>
              <a:t>KDC-Client</a:t>
            </a:r>
            <a:r>
              <a:rPr lang="zh-CN" altLang="en-US" dirty="0"/>
              <a:t>相互关联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当</a:t>
            </a:r>
            <a:r>
              <a:rPr lang="en-US" altLang="zh-CN" dirty="0"/>
              <a:t>S</a:t>
            </a:r>
            <a:r>
              <a:rPr lang="en-US" altLang="zh-CN" baseline="-25000" dirty="0"/>
              <a:t>KDC-Client</a:t>
            </a:r>
            <a:r>
              <a:rPr lang="zh-CN" altLang="en-US" dirty="0"/>
              <a:t>过期，</a:t>
            </a:r>
            <a:r>
              <a:rPr lang="en-US" altLang="zh-CN" dirty="0"/>
              <a:t>TGT</a:t>
            </a:r>
            <a:r>
              <a:rPr lang="zh-CN" altLang="en-US" dirty="0"/>
              <a:t>也就宣告失效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此后</a:t>
            </a:r>
            <a:r>
              <a:rPr lang="en-US" altLang="zh-CN" dirty="0"/>
              <a:t>Client</a:t>
            </a:r>
            <a:r>
              <a:rPr lang="zh-CN" altLang="en-US" dirty="0"/>
              <a:t>要重新向</a:t>
            </a:r>
            <a:r>
              <a:rPr lang="en-US" altLang="zh-CN" dirty="0"/>
              <a:t>KDC</a:t>
            </a:r>
            <a:r>
              <a:rPr lang="zh-CN" altLang="en-US" dirty="0"/>
              <a:t>申请新的</a:t>
            </a:r>
            <a:r>
              <a:rPr lang="en-US" altLang="zh-CN" dirty="0"/>
              <a:t>TGT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KDC</a:t>
            </a:r>
            <a:r>
              <a:rPr lang="zh-CN" altLang="en-US" dirty="0"/>
              <a:t>将会生成一个不同</a:t>
            </a:r>
            <a:r>
              <a:rPr lang="en-US" altLang="zh-CN" dirty="0"/>
              <a:t>S</a:t>
            </a:r>
            <a:r>
              <a:rPr lang="en-US" altLang="zh-CN" baseline="-25000" dirty="0"/>
              <a:t>KDC-Client</a:t>
            </a:r>
            <a:r>
              <a:rPr lang="zh-CN" altLang="en-US" dirty="0"/>
              <a:t>和与之关联的</a:t>
            </a:r>
            <a:r>
              <a:rPr lang="en-US" altLang="zh-CN" dirty="0"/>
              <a:t>TGT</a:t>
            </a:r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Ticket Granting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907384" cy="27806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Client</a:t>
            </a:r>
            <a:r>
              <a:rPr lang="zh-CN" altLang="en-US" dirty="0"/>
              <a:t>获得</a:t>
            </a:r>
            <a:r>
              <a:rPr lang="en-US" altLang="zh-CN" dirty="0"/>
              <a:t>S</a:t>
            </a:r>
            <a:r>
              <a:rPr lang="en-US" altLang="zh-CN" baseline="-25000" dirty="0"/>
              <a:t>KDC-Client</a:t>
            </a:r>
            <a:r>
              <a:rPr lang="zh-CN" altLang="en-US" dirty="0"/>
              <a:t>后，用</a:t>
            </a:r>
            <a:r>
              <a:rPr lang="en-US" altLang="zh-CN" dirty="0"/>
              <a:t>S</a:t>
            </a:r>
            <a:r>
              <a:rPr lang="en-US" altLang="zh-CN" baseline="-25000" dirty="0"/>
              <a:t>KDC-Client</a:t>
            </a:r>
            <a:r>
              <a:rPr lang="zh-CN" altLang="en-US" dirty="0"/>
              <a:t>加密自己的</a:t>
            </a:r>
            <a:r>
              <a:rPr lang="en-US" altLang="zh-CN" dirty="0"/>
              <a:t>Authenticator</a:t>
            </a:r>
            <a:r>
              <a:rPr lang="zh-CN" altLang="en-US" dirty="0"/>
              <a:t>以及要访问的</a:t>
            </a:r>
            <a:r>
              <a:rPr lang="en-US" altLang="zh-CN" dirty="0"/>
              <a:t>Server</a:t>
            </a:r>
            <a:r>
              <a:rPr lang="zh-CN" altLang="en-US" dirty="0"/>
              <a:t>名称连同</a:t>
            </a:r>
            <a:r>
              <a:rPr lang="en-US" altLang="zh-CN" dirty="0"/>
              <a:t>TGT</a:t>
            </a:r>
            <a:r>
              <a:rPr lang="zh-CN" altLang="en-US" dirty="0"/>
              <a:t>一起发送给</a:t>
            </a:r>
            <a:r>
              <a:rPr lang="en-US" altLang="zh-CN" dirty="0"/>
              <a:t>KDC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KDC</a:t>
            </a:r>
            <a:r>
              <a:rPr lang="zh-CN" altLang="en-US" dirty="0"/>
              <a:t>用自己的主密钥解密</a:t>
            </a:r>
            <a:r>
              <a:rPr lang="en-US" altLang="zh-CN" dirty="0"/>
              <a:t>TGT</a:t>
            </a:r>
            <a:r>
              <a:rPr lang="zh-CN" altLang="en-US" dirty="0"/>
              <a:t>，提取</a:t>
            </a:r>
            <a:r>
              <a:rPr lang="en-US" altLang="zh-CN" dirty="0"/>
              <a:t>Client Info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en-US" altLang="zh-CN" baseline="-25000" dirty="0"/>
              <a:t>KDC-Client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使用上一步获得的</a:t>
            </a:r>
            <a:r>
              <a:rPr lang="en-US" altLang="zh-CN" dirty="0"/>
              <a:t>S</a:t>
            </a:r>
            <a:r>
              <a:rPr lang="en-US" altLang="zh-CN" baseline="-25000" dirty="0"/>
              <a:t>KDC-Client </a:t>
            </a:r>
            <a:r>
              <a:rPr lang="zh-CN" altLang="en-US" dirty="0"/>
              <a:t>解密</a:t>
            </a:r>
            <a:r>
              <a:rPr lang="en-US" altLang="zh-CN" dirty="0"/>
              <a:t>Authenticator</a:t>
            </a:r>
            <a:r>
              <a:rPr lang="zh-CN" altLang="en-US" dirty="0"/>
              <a:t>获得</a:t>
            </a:r>
            <a:r>
              <a:rPr lang="en-US" altLang="zh-CN" dirty="0"/>
              <a:t>Client Info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对两个</a:t>
            </a:r>
            <a:r>
              <a:rPr lang="en-US" altLang="zh-CN" dirty="0"/>
              <a:t>Client Info</a:t>
            </a:r>
            <a:r>
              <a:rPr lang="zh-CN" altLang="en-US" dirty="0"/>
              <a:t>进行比较，验证</a:t>
            </a:r>
            <a:r>
              <a:rPr lang="en-US" altLang="zh-CN" dirty="0"/>
              <a:t>Client</a:t>
            </a:r>
            <a:r>
              <a:rPr lang="zh-CN" altLang="en-US" dirty="0"/>
              <a:t>的身份。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验证成功，生成一份基于</a:t>
            </a:r>
            <a:r>
              <a:rPr lang="en-US" altLang="zh-CN" dirty="0"/>
              <a:t>Client</a:t>
            </a:r>
            <a:r>
              <a:rPr lang="zh-CN" altLang="en-US" dirty="0"/>
              <a:t>所要访问的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ST</a:t>
            </a:r>
            <a:r>
              <a:rPr lang="zh-CN" altLang="en-US" dirty="0"/>
              <a:t>给</a:t>
            </a:r>
            <a:r>
              <a:rPr lang="en-US" altLang="zh-CN" dirty="0"/>
              <a:t>Client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90600" y="3962400"/>
            <a:ext cx="7239000" cy="2895600"/>
            <a:chOff x="990600" y="3501231"/>
            <a:chExt cx="7239000" cy="3356769"/>
          </a:xfrm>
        </p:grpSpPr>
        <p:sp>
          <p:nvSpPr>
            <p:cNvPr id="4" name="圆角矩形 3"/>
            <p:cNvSpPr/>
            <p:nvPr/>
          </p:nvSpPr>
          <p:spPr>
            <a:xfrm>
              <a:off x="990600" y="3501231"/>
              <a:ext cx="914400" cy="3356769"/>
            </a:xfrm>
            <a:prstGeom prst="roundRect">
              <a:avLst/>
            </a:prstGeom>
            <a:solidFill>
              <a:srgbClr val="2C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000" b="1" dirty="0">
                  <a:solidFill>
                    <a:srgbClr val="FF9900"/>
                  </a:solidFill>
                  <a:latin typeface="Calibri" panose="020F0502020204030204" pitchFamily="34" charset="0"/>
                </a:rPr>
                <a:t>KDC</a:t>
              </a:r>
              <a:endParaRPr lang="zh-CN" altLang="en-US" sz="4000" b="1" dirty="0">
                <a:solidFill>
                  <a:srgbClr val="FF99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315200" y="3501231"/>
              <a:ext cx="914400" cy="3356769"/>
            </a:xfrm>
            <a:prstGeom prst="roundRect">
              <a:avLst/>
            </a:prstGeom>
            <a:solidFill>
              <a:srgbClr val="2C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000" b="1" dirty="0">
                  <a:solidFill>
                    <a:srgbClr val="FF9900"/>
                  </a:solidFill>
                  <a:latin typeface="Calibri" panose="020F0502020204030204" pitchFamily="34" charset="0"/>
                </a:rPr>
                <a:t>Client</a:t>
              </a:r>
              <a:endParaRPr lang="zh-CN" altLang="en-US" sz="4000" b="1" dirty="0">
                <a:solidFill>
                  <a:srgbClr val="FF99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>
              <a:off x="1905000" y="5052219"/>
              <a:ext cx="5410200" cy="0"/>
            </a:xfrm>
            <a:prstGeom prst="straightConnector1">
              <a:avLst/>
            </a:prstGeom>
            <a:ln>
              <a:solidFill>
                <a:srgbClr val="0048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圆角矩形 6"/>
            <p:cNvSpPr/>
            <p:nvPr/>
          </p:nvSpPr>
          <p:spPr>
            <a:xfrm>
              <a:off x="2438399" y="4271169"/>
              <a:ext cx="4343399" cy="628650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TGT</a:t>
              </a:r>
              <a:r>
                <a:rPr lang="en-US" altLang="zh-CN" dirty="0">
                  <a:solidFill>
                    <a:schemeClr val="tx1"/>
                  </a:solidFill>
                </a:rPr>
                <a:t>(S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KDC-Client</a:t>
              </a:r>
              <a:r>
                <a:rPr lang="en-US" altLang="zh-CN" dirty="0">
                  <a:solidFill>
                    <a:schemeClr val="tx1"/>
                  </a:solidFill>
                </a:rPr>
                <a:t>+ Client Info) </a:t>
              </a:r>
              <a:endParaRPr lang="zh-CN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[Encrypted with KDC master key]</a:t>
              </a:r>
              <a:endParaRPr lang="zh-CN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438401" y="5425281"/>
              <a:ext cx="4343398" cy="617538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tx1"/>
                  </a:solidFill>
                </a:rPr>
                <a:t>S</a:t>
              </a:r>
              <a:r>
                <a:rPr lang="en-US" altLang="zh-CN" b="1" baseline="-25000" dirty="0" err="1">
                  <a:solidFill>
                    <a:schemeClr val="tx1"/>
                  </a:solidFill>
                </a:rPr>
                <a:t>Server</a:t>
              </a:r>
              <a:r>
                <a:rPr lang="en-US" altLang="zh-CN" b="1" baseline="-25000" dirty="0">
                  <a:solidFill>
                    <a:schemeClr val="tx1"/>
                  </a:solidFill>
                </a:rPr>
                <a:t>-Client</a:t>
              </a:r>
              <a:endParaRPr lang="zh-CN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[Encrypted with Client master key]</a:t>
              </a:r>
              <a:endParaRPr lang="zh-CN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1905000" y="5280819"/>
              <a:ext cx="5410200" cy="0"/>
            </a:xfrm>
            <a:prstGeom prst="straightConnector1">
              <a:avLst/>
            </a:prstGeom>
            <a:ln>
              <a:solidFill>
                <a:srgbClr val="004800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2438400" y="6206331"/>
              <a:ext cx="4343399" cy="617538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Session Ticket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err="1">
                  <a:solidFill>
                    <a:schemeClr val="tx1"/>
                  </a:solidFill>
                </a:rPr>
                <a:t>Server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-Client </a:t>
              </a:r>
              <a:r>
                <a:rPr lang="en-US" altLang="zh-CN" dirty="0">
                  <a:solidFill>
                    <a:schemeClr val="tx1"/>
                  </a:solidFill>
                </a:rPr>
                <a:t>+ Client Info)</a:t>
              </a:r>
              <a:endParaRPr lang="zh-CN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[Encrypted with Sever master key]</a:t>
              </a:r>
              <a:endParaRPr lang="zh-CN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438399" y="3501231"/>
              <a:ext cx="4343399" cy="617538"/>
            </a:xfrm>
            <a:prstGeom prst="roundRect">
              <a:avLst/>
            </a:prstGeom>
            <a:solidFill>
              <a:srgbClr val="F58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Authenticator</a:t>
              </a:r>
              <a:endParaRPr lang="zh-CN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[Encrypted with S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KDC-Client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endParaRPr lang="zh-CN" altLang="zh-CN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Kerberos</a:t>
            </a:r>
            <a:r>
              <a:rPr lang="zh-CN" altLang="en-US"/>
              <a:t>基本流程</a:t>
            </a:r>
            <a:endParaRPr lang="zh-CN" altLang="en-US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4400" y="1752600"/>
            <a:ext cx="784526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914400" y="28194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Kerberos</a:t>
            </a:r>
            <a:r>
              <a:rPr lang="zh-CN" altLang="en-US"/>
              <a:t>的整个流程</a:t>
            </a:r>
            <a:endParaRPr lang="zh-CN" altLang="en-US"/>
          </a:p>
        </p:txBody>
      </p:sp>
      <p:sp>
        <p:nvSpPr>
          <p:cNvPr id="135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KDC</a:t>
            </a:r>
            <a:r>
              <a:rPr lang="zh-CN" altLang="en-US" dirty="0"/>
              <a:t>有两个任务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Authentication Service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Ticket Granting Service</a:t>
            </a:r>
            <a:endParaRPr lang="en-US" altLang="zh-CN" dirty="0"/>
          </a:p>
          <a:p>
            <a:pPr eaLnBrk="1" hangingPunct="1"/>
            <a:r>
              <a:rPr lang="zh-CN" altLang="en-US" dirty="0"/>
              <a:t>这两个任务分别由</a:t>
            </a:r>
            <a:r>
              <a:rPr lang="en-US" altLang="zh-CN" dirty="0"/>
              <a:t>KDC</a:t>
            </a:r>
            <a:r>
              <a:rPr lang="zh-CN" altLang="en-US" dirty="0"/>
              <a:t>的两个服务器完成：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Authentication Sever: AS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Ticket Granting Server: TGS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Kerberos</a:t>
            </a:r>
            <a:r>
              <a:rPr lang="zh-CN" altLang="en-US"/>
              <a:t>的整个流程</a:t>
            </a:r>
            <a:endParaRPr lang="zh-CN" altLang="en-US"/>
          </a:p>
        </p:txBody>
      </p:sp>
      <p:sp>
        <p:nvSpPr>
          <p:cNvPr id="2" name="右大括号 1"/>
          <p:cNvSpPr/>
          <p:nvPr/>
        </p:nvSpPr>
        <p:spPr>
          <a:xfrm>
            <a:off x="6314209" y="2514600"/>
            <a:ext cx="304800" cy="990600"/>
          </a:xfrm>
          <a:prstGeom prst="rightBrace">
            <a:avLst/>
          </a:prstGeom>
          <a:ln>
            <a:solidFill>
              <a:srgbClr val="0066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19009" y="282523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4800"/>
                </a:solidFill>
              </a:rPr>
              <a:t>Authentication</a:t>
            </a:r>
            <a:endParaRPr lang="zh-CN" altLang="en-US" dirty="0">
              <a:solidFill>
                <a:srgbClr val="004800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7609609" y="4007902"/>
            <a:ext cx="304800" cy="990600"/>
          </a:xfrm>
          <a:prstGeom prst="rightBrace">
            <a:avLst/>
          </a:prstGeom>
          <a:ln>
            <a:solidFill>
              <a:srgbClr val="0066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14409" y="4180036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800"/>
                </a:solidFill>
              </a:rPr>
              <a:t>Ticket</a:t>
            </a:r>
            <a:endParaRPr lang="en-US" altLang="zh-CN" dirty="0">
              <a:solidFill>
                <a:srgbClr val="004800"/>
              </a:solidFill>
            </a:endParaRPr>
          </a:p>
          <a:p>
            <a:pPr algn="ctr"/>
            <a:r>
              <a:rPr lang="en-US" altLang="zh-CN" dirty="0">
                <a:solidFill>
                  <a:srgbClr val="004800"/>
                </a:solidFill>
              </a:rPr>
              <a:t>Granting</a:t>
            </a:r>
            <a:endParaRPr lang="zh-CN" altLang="en-US" dirty="0">
              <a:solidFill>
                <a:srgbClr val="0048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2130" y="1920240"/>
            <a:ext cx="8124190" cy="4897120"/>
            <a:chOff x="838" y="3024"/>
            <a:chExt cx="12794" cy="7712"/>
          </a:xfrm>
        </p:grpSpPr>
        <p:pic>
          <p:nvPicPr>
            <p:cNvPr id="137218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38" y="3024"/>
              <a:ext cx="12795" cy="7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8179" y="3075"/>
              <a:ext cx="1291" cy="54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252855" y="2297430"/>
            <a:ext cx="1328420" cy="283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algn="ctr"/>
            <a:r>
              <a:rPr lang="en-US" altLang="zh-CN" sz="1600" i="1">
                <a:sym typeface="+mn-ea"/>
              </a:rPr>
              <a:t>KRB_AS_REQ</a:t>
            </a:r>
            <a:endParaRPr lang="en-US" altLang="zh-CN" sz="1600" i="1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44010" y="2748280"/>
            <a:ext cx="1328420" cy="283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algn="ctr"/>
            <a:r>
              <a:rPr lang="en-US" altLang="zh-CN" sz="1600" i="1">
                <a:sym typeface="+mn-ea"/>
              </a:rPr>
              <a:t>KRB_AS_REP</a:t>
            </a:r>
            <a:endParaRPr lang="en-US" altLang="zh-CN" sz="1600" i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99530" y="6249670"/>
            <a:ext cx="1328420" cy="283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algn="ctr"/>
            <a:r>
              <a:rPr lang="en-US" altLang="zh-CN" sz="1600" i="1">
                <a:sym typeface="+mn-ea"/>
              </a:rPr>
              <a:t>KRB_AP_REP</a:t>
            </a:r>
            <a:endParaRPr lang="en-US" altLang="zh-CN" sz="1600" i="1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2855" y="5503545"/>
            <a:ext cx="1328420" cy="283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algn="ctr"/>
            <a:r>
              <a:rPr lang="en-US" altLang="zh-CN" sz="1600" i="1">
                <a:sym typeface="+mn-ea"/>
              </a:rPr>
              <a:t>KRB_AP_REQ</a:t>
            </a:r>
            <a:endParaRPr lang="en-US" altLang="zh-CN" sz="1600" i="1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01335" y="4451985"/>
            <a:ext cx="1419225" cy="283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algn="ctr"/>
            <a:r>
              <a:rPr lang="en-US" altLang="zh-CN" sz="1600" i="1">
                <a:sym typeface="+mn-ea"/>
              </a:rPr>
              <a:t>KRB_TGS_REP</a:t>
            </a:r>
            <a:endParaRPr lang="en-US" altLang="zh-CN" sz="1600" i="1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3130" y="3900805"/>
            <a:ext cx="1393190" cy="283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algn="ctr"/>
            <a:r>
              <a:rPr lang="en-US" altLang="zh-CN" sz="1600" i="1">
                <a:sym typeface="+mn-ea"/>
              </a:rPr>
              <a:t>KRB_TGS_REQ</a:t>
            </a:r>
            <a:endParaRPr lang="en-US" altLang="zh-CN" sz="1600" i="1"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Authentication Service Exchange</a:t>
            </a:r>
            <a:endParaRPr lang="en-US" altLang="zh-CN" sz="3600"/>
          </a:p>
        </p:txBody>
      </p:sp>
      <p:sp>
        <p:nvSpPr>
          <p:cNvPr id="139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通过这个</a:t>
            </a:r>
            <a:r>
              <a:rPr lang="en-US" altLang="zh-CN" sz="2400"/>
              <a:t>Sub-protocol</a:t>
            </a:r>
            <a:r>
              <a:rPr lang="zh-CN" altLang="en-US" sz="2400"/>
              <a:t>，</a:t>
            </a:r>
            <a:r>
              <a:rPr lang="en-US" altLang="zh-CN" sz="2400"/>
              <a:t>KDC</a:t>
            </a:r>
            <a:r>
              <a:rPr lang="zh-CN" altLang="en-US" sz="2400"/>
              <a:t>中的</a:t>
            </a:r>
            <a:r>
              <a:rPr lang="en-US" altLang="zh-CN" sz="2400"/>
              <a:t>AS</a:t>
            </a:r>
            <a:r>
              <a:rPr lang="zh-CN" altLang="en-US" sz="2400"/>
              <a:t>实现对</a:t>
            </a:r>
            <a:r>
              <a:rPr lang="en-US" altLang="zh-CN" sz="2400"/>
              <a:t>Client</a:t>
            </a:r>
            <a:r>
              <a:rPr lang="zh-CN" altLang="en-US" sz="2400"/>
              <a:t>身份的确认，并颁发给该</a:t>
            </a:r>
            <a:r>
              <a:rPr lang="en-US" altLang="zh-CN" sz="2400"/>
              <a:t>Client</a:t>
            </a:r>
            <a:r>
              <a:rPr lang="zh-CN" altLang="en-US" sz="2400"/>
              <a:t>一个</a:t>
            </a:r>
            <a:r>
              <a:rPr lang="en-US" altLang="zh-CN" sz="2400"/>
              <a:t>TGT</a:t>
            </a:r>
            <a:r>
              <a:rPr lang="zh-CN" altLang="en-US" sz="2400"/>
              <a:t>。</a:t>
            </a:r>
            <a:endParaRPr lang="zh-CN" altLang="en-US" sz="2400"/>
          </a:p>
          <a:p>
            <a:pPr eaLnBrk="1" hangingPunct="1"/>
            <a:r>
              <a:rPr lang="zh-CN" altLang="en-US" sz="2400"/>
              <a:t>具体过程如下：</a:t>
            </a:r>
            <a:endParaRPr lang="zh-CN" altLang="en-US" sz="2400"/>
          </a:p>
          <a:p>
            <a:pPr lvl="1" eaLnBrk="1" hangingPunct="1"/>
            <a:r>
              <a:rPr lang="en-US" altLang="zh-CN" sz="2400"/>
              <a:t>Client</a:t>
            </a:r>
            <a:r>
              <a:rPr lang="zh-CN" altLang="en-US" sz="2400"/>
              <a:t>向</a:t>
            </a:r>
            <a:r>
              <a:rPr lang="en-US" altLang="zh-CN" sz="2400"/>
              <a:t>KDC</a:t>
            </a:r>
            <a:r>
              <a:rPr lang="zh-CN" altLang="en-US" sz="2400"/>
              <a:t>的</a:t>
            </a:r>
            <a:r>
              <a:rPr lang="en-US" altLang="zh-CN" sz="2400"/>
              <a:t>Authentication Service</a:t>
            </a:r>
            <a:r>
              <a:rPr lang="zh-CN" altLang="en-US" sz="2400"/>
              <a:t>发送</a:t>
            </a:r>
            <a:r>
              <a:rPr lang="en-US" altLang="zh-CN" sz="2400"/>
              <a:t>AS</a:t>
            </a:r>
            <a:r>
              <a:rPr lang="zh-CN" altLang="en-US" sz="2400"/>
              <a:t>请求</a:t>
            </a:r>
            <a:r>
              <a:rPr lang="en-US" altLang="zh-CN" sz="2400"/>
              <a:t>(KRB_AS_REQ) 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下页说明</a:t>
            </a:r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1415415" y="4658995"/>
            <a:ext cx="6531610" cy="2112010"/>
            <a:chOff x="2229" y="7337"/>
            <a:chExt cx="10286" cy="3326"/>
          </a:xfrm>
        </p:grpSpPr>
        <p:pic>
          <p:nvPicPr>
            <p:cNvPr id="139267" name="Picture 1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229" y="7337"/>
              <a:ext cx="10286" cy="3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10555" y="7472"/>
              <a:ext cx="1291" cy="54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Kerberos</a:t>
            </a:r>
            <a:r>
              <a:rPr lang="zh-CN" altLang="en-US" dirty="0"/>
              <a:t>历史与版本沿革 </a:t>
            </a:r>
            <a:endParaRPr lang="zh-CN" altLang="en-US" dirty="0"/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480060" y="1763483"/>
            <a:ext cx="8229600" cy="537319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1800" dirty="0"/>
              <a:t>版本</a:t>
            </a:r>
            <a:r>
              <a:rPr lang="en-US" altLang="zh-CN" sz="1800" dirty="0"/>
              <a:t>1-3</a:t>
            </a:r>
            <a:r>
              <a:rPr lang="zh-CN" altLang="en-US" sz="1800" dirty="0"/>
              <a:t>都只有麻省理工内部发行。</a:t>
            </a:r>
            <a:endParaRPr lang="zh-CN" altLang="en-US" sz="1800" dirty="0"/>
          </a:p>
          <a:p>
            <a:pPr eaLnBrk="1" hangingPunct="1">
              <a:spcBef>
                <a:spcPts val="0"/>
              </a:spcBef>
            </a:pPr>
            <a:r>
              <a:rPr lang="en-US" altLang="zh-CN" sz="1800" dirty="0"/>
              <a:t>Kerberos</a:t>
            </a:r>
            <a:r>
              <a:rPr lang="zh-CN" altLang="en-US" sz="1800" dirty="0"/>
              <a:t>版本</a:t>
            </a:r>
            <a:r>
              <a:rPr lang="en-US" altLang="zh-CN" sz="1800" dirty="0"/>
              <a:t>4</a:t>
            </a:r>
            <a:endParaRPr lang="en-US" altLang="zh-CN" sz="18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1600" dirty="0"/>
              <a:t>主要设计者</a:t>
            </a:r>
            <a:r>
              <a:rPr lang="en-US" altLang="zh-CN" sz="1600" dirty="0"/>
              <a:t>Steve Miller</a:t>
            </a:r>
            <a:r>
              <a:rPr lang="zh-CN" altLang="en-US" sz="1600" dirty="0"/>
              <a:t>和</a:t>
            </a:r>
            <a:r>
              <a:rPr lang="en-US" altLang="zh-CN" sz="1600" dirty="0"/>
              <a:t>Clifford </a:t>
            </a:r>
            <a:r>
              <a:rPr lang="en-US" altLang="zh-CN" sz="1600" dirty="0" err="1"/>
              <a:t>Neuman</a:t>
            </a:r>
            <a:r>
              <a:rPr lang="zh-CN" altLang="en-US" sz="1600" dirty="0"/>
              <a:t>，</a:t>
            </a:r>
            <a:r>
              <a:rPr lang="en-US" altLang="zh-CN" sz="1600" dirty="0"/>
              <a:t>1980</a:t>
            </a:r>
            <a:r>
              <a:rPr lang="zh-CN" altLang="en-US" sz="1600" dirty="0"/>
              <a:t>年末发布、主要针对</a:t>
            </a:r>
            <a:r>
              <a:rPr lang="en-US" altLang="zh-CN" sz="1600" dirty="0"/>
              <a:t>Project Athena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pPr eaLnBrk="1" hangingPunct="1">
              <a:spcBef>
                <a:spcPts val="0"/>
              </a:spcBef>
            </a:pPr>
            <a:r>
              <a:rPr lang="en-US" altLang="zh-CN" sz="1800" dirty="0"/>
              <a:t>KTH-KRB</a:t>
            </a:r>
            <a:endParaRPr lang="en-US" altLang="zh-CN" sz="1800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sz="1600" dirty="0"/>
              <a:t>Kerberos</a:t>
            </a:r>
            <a:r>
              <a:rPr lang="zh-CN" altLang="en-US" sz="1600" dirty="0"/>
              <a:t>版本</a:t>
            </a:r>
            <a:r>
              <a:rPr lang="en-US" altLang="zh-CN" sz="1600" dirty="0"/>
              <a:t>4</a:t>
            </a:r>
            <a:r>
              <a:rPr lang="zh-CN" altLang="en-US" sz="1600" dirty="0"/>
              <a:t>的实现工具、由瑞典皇家理工研制</a:t>
            </a:r>
            <a:endParaRPr lang="zh-CN" altLang="en-US" sz="16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1600" dirty="0"/>
              <a:t>因为使用了</a:t>
            </a:r>
            <a:r>
              <a:rPr lang="en-US" altLang="zh-CN" sz="1600" dirty="0"/>
              <a:t>DES</a:t>
            </a:r>
            <a:r>
              <a:rPr lang="zh-CN" altLang="en-US" sz="1600" dirty="0"/>
              <a:t>加密算法（用</a:t>
            </a:r>
            <a:r>
              <a:rPr lang="en-US" altLang="zh-CN" sz="1600" dirty="0"/>
              <a:t>56</a:t>
            </a:r>
            <a:r>
              <a:rPr lang="zh-CN" altLang="en-US" sz="1600" dirty="0"/>
              <a:t>比特的密钥），美国出口管制当局把</a:t>
            </a:r>
            <a:r>
              <a:rPr lang="en-US" altLang="zh-CN" sz="1600" dirty="0"/>
              <a:t>Kerberos</a:t>
            </a:r>
            <a:r>
              <a:rPr lang="zh-CN" altLang="en-US" sz="1600" dirty="0"/>
              <a:t>归类为军需品，并禁止其出口。在美国更改密码出口管理条例（</a:t>
            </a:r>
            <a:r>
              <a:rPr lang="en-US" altLang="zh-CN" sz="1600" dirty="0"/>
              <a:t>2000</a:t>
            </a:r>
            <a:r>
              <a:rPr lang="zh-CN" altLang="en-US" sz="1600" dirty="0"/>
              <a:t>年）前，在美国境外使用的</a:t>
            </a:r>
            <a:r>
              <a:rPr lang="en-US" altLang="zh-CN" sz="1600" dirty="0"/>
              <a:t>Kerberos</a:t>
            </a:r>
            <a:r>
              <a:rPr lang="zh-CN" altLang="en-US" sz="1600" dirty="0"/>
              <a:t>版本</a:t>
            </a:r>
            <a:r>
              <a:rPr lang="en-US" altLang="zh-CN" sz="1600" dirty="0"/>
              <a:t>4</a:t>
            </a:r>
            <a:r>
              <a:rPr lang="zh-CN" altLang="en-US" sz="1600" dirty="0"/>
              <a:t>的实现工具。</a:t>
            </a:r>
            <a:endParaRPr lang="zh-CN" altLang="en-US" sz="16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1600" dirty="0"/>
              <a:t>基于</a:t>
            </a:r>
            <a:r>
              <a:rPr lang="en-US" altLang="zh-CN" sz="1600" dirty="0" err="1"/>
              <a:t>eBones</a:t>
            </a:r>
            <a:r>
              <a:rPr lang="zh-CN" altLang="en-US" sz="1600" dirty="0"/>
              <a:t>的版本，</a:t>
            </a:r>
            <a:r>
              <a:rPr lang="en-US" altLang="zh-CN" sz="1600" dirty="0" err="1"/>
              <a:t>eBones</a:t>
            </a:r>
            <a:r>
              <a:rPr lang="zh-CN" altLang="en-US" sz="1600" dirty="0"/>
              <a:t>基于麻省理工对外发行的基于</a:t>
            </a:r>
            <a:r>
              <a:rPr lang="en-US" altLang="zh-CN" sz="1600" dirty="0"/>
              <a:t>Kerberos</a:t>
            </a:r>
            <a:r>
              <a:rPr lang="zh-CN" altLang="en-US" sz="1600" dirty="0"/>
              <a:t>版本</a:t>
            </a:r>
            <a:r>
              <a:rPr lang="en-US" altLang="zh-CN" sz="1600" dirty="0"/>
              <a:t>4</a:t>
            </a:r>
            <a:r>
              <a:rPr lang="zh-CN" altLang="en-US" sz="1600" dirty="0"/>
              <a:t>的补丁</a:t>
            </a:r>
            <a:r>
              <a:rPr lang="en-US" altLang="zh-CN" sz="1600" dirty="0"/>
              <a:t>9</a:t>
            </a:r>
            <a:r>
              <a:rPr lang="zh-CN" altLang="en-US" sz="1600" dirty="0"/>
              <a:t>的</a:t>
            </a:r>
            <a:r>
              <a:rPr lang="en-US" altLang="zh-CN" sz="1600" dirty="0"/>
              <a:t>Bones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pPr eaLnBrk="1" hangingPunct="1">
              <a:spcBef>
                <a:spcPts val="0"/>
              </a:spcBef>
            </a:pPr>
            <a:r>
              <a:rPr lang="zh-CN" altLang="en-US" sz="1800" dirty="0"/>
              <a:t>版本</a:t>
            </a:r>
            <a:r>
              <a:rPr lang="en-US" altLang="zh-CN" sz="1800" dirty="0"/>
              <a:t>5</a:t>
            </a:r>
            <a:endParaRPr lang="en-US" altLang="zh-CN" sz="1800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sz="1600" dirty="0"/>
              <a:t>John Kohl</a:t>
            </a:r>
            <a:r>
              <a:rPr lang="zh-CN" altLang="en-US" sz="1600" dirty="0"/>
              <a:t>和</a:t>
            </a:r>
            <a:r>
              <a:rPr lang="en-US" altLang="zh-CN" sz="1600" dirty="0"/>
              <a:t>Clifford </a:t>
            </a:r>
            <a:r>
              <a:rPr lang="en-US" altLang="zh-CN" sz="1600" dirty="0" err="1"/>
              <a:t>Neuman</a:t>
            </a:r>
            <a:r>
              <a:rPr lang="zh-CN" altLang="en-US" sz="1600" dirty="0"/>
              <a:t>设计，</a:t>
            </a:r>
            <a:r>
              <a:rPr lang="en-US" altLang="zh-CN" sz="1600" dirty="0"/>
              <a:t>1993</a:t>
            </a:r>
            <a:r>
              <a:rPr lang="zh-CN" altLang="en-US" sz="1600" dirty="0"/>
              <a:t>年作为</a:t>
            </a:r>
            <a:r>
              <a:rPr lang="en-US" altLang="zh-CN" sz="1600" b="1" dirty="0">
                <a:hlinkClick r:id="rId1"/>
              </a:rPr>
              <a:t>RFC 1510</a:t>
            </a:r>
            <a:r>
              <a:rPr lang="zh-CN" altLang="en-US" sz="1600" dirty="0"/>
              <a:t>颁布（在</a:t>
            </a:r>
            <a:r>
              <a:rPr lang="en-US" altLang="zh-CN" sz="1600" dirty="0"/>
              <a:t>2005</a:t>
            </a:r>
            <a:r>
              <a:rPr lang="zh-CN" altLang="en-US" sz="1600" dirty="0"/>
              <a:t>年由</a:t>
            </a:r>
            <a:r>
              <a:rPr lang="en-US" altLang="zh-CN" sz="1600" b="1" dirty="0">
                <a:hlinkClick r:id="rId2"/>
              </a:rPr>
              <a:t>RFC 4120</a:t>
            </a:r>
            <a:r>
              <a:rPr lang="zh-CN" altLang="en-US" sz="1600" dirty="0"/>
              <a:t>取代）</a:t>
            </a:r>
            <a:endParaRPr lang="zh-CN" altLang="en-US" sz="16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1600" dirty="0"/>
              <a:t>目的在于克服版本</a:t>
            </a:r>
            <a:r>
              <a:rPr lang="en-US" altLang="zh-CN" sz="1600" dirty="0"/>
              <a:t>4</a:t>
            </a:r>
            <a:r>
              <a:rPr lang="zh-CN" altLang="en-US" sz="1600" dirty="0"/>
              <a:t>的局限性和安全问题。</a:t>
            </a:r>
            <a:endParaRPr lang="zh-CN" altLang="en-US" sz="1600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sz="1600" dirty="0"/>
              <a:t>Kerberos</a:t>
            </a:r>
            <a:r>
              <a:rPr lang="zh-CN" altLang="en-US" sz="1600" dirty="0"/>
              <a:t>版本</a:t>
            </a:r>
            <a:r>
              <a:rPr lang="en-US" altLang="zh-CN" sz="1600" dirty="0"/>
              <a:t>5</a:t>
            </a:r>
            <a:r>
              <a:rPr lang="zh-CN" altLang="en-US" sz="1600" dirty="0"/>
              <a:t>的实现工具</a:t>
            </a:r>
            <a:endParaRPr lang="en-US" altLang="zh-CN" sz="1600" dirty="0"/>
          </a:p>
          <a:p>
            <a:pPr lvl="2" eaLnBrk="1" hangingPunct="1">
              <a:spcBef>
                <a:spcPts val="0"/>
              </a:spcBef>
            </a:pPr>
            <a:r>
              <a:rPr lang="en-US" altLang="zh-CN" sz="1200" dirty="0">
                <a:hlinkClick r:id="rId3"/>
              </a:rPr>
              <a:t>MIT Kerberos</a:t>
            </a:r>
            <a:endParaRPr lang="en-US" altLang="zh-CN" sz="1200" dirty="0"/>
          </a:p>
          <a:p>
            <a:pPr lvl="2" eaLnBrk="1" hangingPunct="1">
              <a:spcBef>
                <a:spcPts val="0"/>
              </a:spcBef>
            </a:pPr>
            <a:r>
              <a:rPr lang="en-US" altLang="zh-CN" sz="1200" dirty="0">
                <a:hlinkClick r:id="rId4"/>
              </a:rPr>
              <a:t>Heimdal</a:t>
            </a:r>
            <a:r>
              <a:rPr lang="zh-CN" altLang="en-US" sz="1200" dirty="0"/>
              <a:t>，基本上也是由发布</a:t>
            </a:r>
            <a:r>
              <a:rPr lang="en-US" altLang="zh-CN" sz="1200" dirty="0"/>
              <a:t>KTH-KRB</a:t>
            </a:r>
            <a:r>
              <a:rPr lang="zh-CN" altLang="en-US" sz="1200" dirty="0"/>
              <a:t>的同一组人发布</a:t>
            </a:r>
            <a:endParaRPr lang="en-US" altLang="zh-CN" sz="1200" dirty="0"/>
          </a:p>
          <a:p>
            <a:pPr lvl="2" eaLnBrk="1" hangingPunct="1">
              <a:spcBef>
                <a:spcPts val="0"/>
              </a:spcBef>
            </a:pPr>
            <a:r>
              <a:rPr lang="en-US" altLang="zh-CN" sz="1200" dirty="0">
                <a:hlinkClick r:id="rId5"/>
              </a:rPr>
              <a:t>GUN </a:t>
            </a:r>
            <a:r>
              <a:rPr lang="en-US" altLang="zh-CN" sz="1200" dirty="0" err="1">
                <a:hlinkClick r:id="rId5"/>
              </a:rPr>
              <a:t>Shishi</a:t>
            </a:r>
            <a:endParaRPr lang="zh-CN" altLang="en-US" sz="1200" dirty="0"/>
          </a:p>
          <a:p>
            <a:pPr eaLnBrk="1" hangingPunct="1">
              <a:spcBef>
                <a:spcPts val="0"/>
              </a:spcBef>
            </a:pPr>
            <a:r>
              <a:rPr lang="en-US" altLang="zh-CN" sz="1800" dirty="0"/>
              <a:t>2007</a:t>
            </a:r>
            <a:r>
              <a:rPr lang="zh-CN" altLang="en-US" sz="1800" dirty="0"/>
              <a:t>年，麻省理工组成了一个</a:t>
            </a:r>
            <a:r>
              <a:rPr lang="en-US" altLang="zh-CN" sz="1800" dirty="0"/>
              <a:t>Kerberos</a:t>
            </a:r>
            <a:r>
              <a:rPr lang="zh-CN" altLang="en-US" sz="1800" dirty="0"/>
              <a:t>协会，以此推动</a:t>
            </a:r>
            <a:r>
              <a:rPr lang="en-US" altLang="zh-CN" sz="1800" dirty="0"/>
              <a:t>Kerberos</a:t>
            </a:r>
            <a:r>
              <a:rPr lang="zh-CN" altLang="en-US" sz="1800" dirty="0"/>
              <a:t>的持续发展。</a:t>
            </a:r>
            <a:r>
              <a:rPr lang="en-US" altLang="zh-CN" sz="1800" dirty="0"/>
              <a:t>http://www.kerberos.org/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Authentication Service Exchange</a:t>
            </a:r>
            <a:endParaRPr lang="en-US" altLang="zh-CN" sz="3600"/>
          </a:p>
        </p:txBody>
      </p:sp>
      <p:sp>
        <p:nvSpPr>
          <p:cNvPr id="141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2400" dirty="0"/>
              <a:t>KRB_AS_REQ</a:t>
            </a:r>
            <a:r>
              <a:rPr lang="zh-CN" altLang="en-US" sz="2400" dirty="0"/>
              <a:t>的主体部分使用</a:t>
            </a:r>
            <a:r>
              <a:rPr lang="en-US" altLang="zh-CN" sz="2400" dirty="0"/>
              <a:t>Client</a:t>
            </a:r>
            <a:r>
              <a:rPr lang="zh-CN" altLang="en-US" sz="2400" dirty="0"/>
              <a:t>自己的主密钥</a:t>
            </a:r>
            <a:r>
              <a:rPr lang="en-US" altLang="zh-CN" sz="2400" dirty="0"/>
              <a:t>(Client master key)</a:t>
            </a:r>
            <a:r>
              <a:rPr lang="zh-CN" altLang="en-US" sz="2400" dirty="0"/>
              <a:t>加密。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KRB_AS_REQ</a:t>
            </a:r>
            <a:r>
              <a:rPr lang="zh-CN" altLang="en-US" sz="2400" dirty="0"/>
              <a:t>的大体包含以下的内容：</a:t>
            </a:r>
            <a:endParaRPr lang="zh-CN" altLang="en-US" sz="2400" dirty="0"/>
          </a:p>
          <a:p>
            <a:pPr lvl="2" eaLnBrk="1" hangingPunct="1"/>
            <a:r>
              <a:rPr lang="en-US" altLang="zh-CN" sz="2000" dirty="0"/>
              <a:t>n1</a:t>
            </a:r>
            <a:r>
              <a:rPr lang="zh-CN" altLang="en-US" sz="2000" dirty="0"/>
              <a:t>：一个</a:t>
            </a:r>
            <a:r>
              <a:rPr lang="en-US" altLang="zh-CN" sz="2000" dirty="0"/>
              <a:t>nonce</a:t>
            </a:r>
            <a:endParaRPr lang="en-US" altLang="zh-CN" sz="2000" dirty="0"/>
          </a:p>
          <a:p>
            <a:pPr lvl="2" eaLnBrk="1" hangingPunct="1"/>
            <a:r>
              <a:rPr lang="en-US" altLang="zh-CN" sz="2000" dirty="0"/>
              <a:t>Client name &amp; realm (C): </a:t>
            </a:r>
            <a:r>
              <a:rPr lang="zh-CN" altLang="en-US" sz="2000" dirty="0"/>
              <a:t>用户名</a:t>
            </a:r>
            <a:endParaRPr lang="zh-CN" altLang="en-US" sz="2000" dirty="0"/>
          </a:p>
          <a:p>
            <a:pPr lvl="2" eaLnBrk="1" hangingPunct="1"/>
            <a:r>
              <a:rPr lang="en-US" altLang="zh-CN" sz="2000" dirty="0"/>
              <a:t>TGS Server Name (T)</a:t>
            </a:r>
            <a:r>
              <a:rPr lang="zh-CN" altLang="en-US" sz="2000" dirty="0"/>
              <a:t>：</a:t>
            </a:r>
            <a:r>
              <a:rPr lang="en-US" altLang="zh-CN" sz="2000" dirty="0"/>
              <a:t>KDC</a:t>
            </a:r>
            <a:r>
              <a:rPr lang="zh-CN" altLang="en-US" sz="2000" dirty="0"/>
              <a:t>的</a:t>
            </a:r>
            <a:r>
              <a:rPr lang="en-US" altLang="zh-CN" sz="2000" dirty="0"/>
              <a:t>TGS</a:t>
            </a:r>
            <a:r>
              <a:rPr lang="zh-CN" altLang="en-US" sz="2000" dirty="0"/>
              <a:t>的服务器名</a:t>
            </a:r>
            <a:endParaRPr lang="zh-CN" altLang="en-US" sz="2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603375" y="4748530"/>
            <a:ext cx="5982970" cy="1934210"/>
            <a:chOff x="2525" y="7478"/>
            <a:chExt cx="9422" cy="3046"/>
          </a:xfrm>
        </p:grpSpPr>
        <p:pic>
          <p:nvPicPr>
            <p:cNvPr id="141315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525" y="7478"/>
              <a:ext cx="9422" cy="3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10128" y="7594"/>
              <a:ext cx="1291" cy="54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Authentication Service Exchange</a:t>
            </a:r>
            <a:endParaRPr lang="en-US" altLang="zh-CN" sz="4000"/>
          </a:p>
        </p:txBody>
      </p:sp>
      <p:sp>
        <p:nvSpPr>
          <p:cNvPr id="143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z="2400" dirty="0"/>
              <a:t>验证后，</a:t>
            </a:r>
            <a:r>
              <a:rPr lang="en-US" altLang="zh-CN" sz="2400" dirty="0"/>
              <a:t>AS</a:t>
            </a:r>
            <a:r>
              <a:rPr lang="zh-CN" altLang="en-US" sz="2400" dirty="0"/>
              <a:t>发送响应</a:t>
            </a:r>
            <a:r>
              <a:rPr lang="en-US" altLang="zh-CN" sz="2400" dirty="0"/>
              <a:t>(KRB_AS_REP)</a:t>
            </a:r>
            <a:r>
              <a:rPr lang="zh-CN" altLang="en-US" sz="2400" dirty="0"/>
              <a:t>给</a:t>
            </a:r>
            <a:r>
              <a:rPr lang="en-US" altLang="zh-CN" sz="2400" dirty="0"/>
              <a:t>Client</a:t>
            </a:r>
            <a:r>
              <a:rPr lang="zh-CN" altLang="en-US" sz="2400" dirty="0"/>
              <a:t>，</a:t>
            </a:r>
            <a:r>
              <a:rPr lang="en-US" altLang="zh-CN" sz="2400" dirty="0"/>
              <a:t>KRB_AS_REP</a:t>
            </a:r>
            <a:r>
              <a:rPr lang="zh-CN" altLang="en-US" sz="2400" dirty="0"/>
              <a:t>主要包含三个部分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 eaLnBrk="1" hangingPunct="1">
              <a:spcAft>
                <a:spcPts val="0"/>
              </a:spcAft>
            </a:pPr>
            <a:r>
              <a:rPr lang="en-US" altLang="zh-CN" sz="1800" dirty="0"/>
              <a:t>C</a:t>
            </a:r>
            <a:r>
              <a:rPr lang="zh-CN" altLang="en-US" sz="1800" dirty="0"/>
              <a:t>：用户标识，用户名</a:t>
            </a:r>
            <a:endParaRPr lang="en-US" altLang="zh-CN" sz="1800" dirty="0"/>
          </a:p>
          <a:p>
            <a:pPr lvl="1" eaLnBrk="1" hangingPunct="1">
              <a:spcAft>
                <a:spcPts val="0"/>
              </a:spcAft>
            </a:pPr>
            <a:r>
              <a:rPr lang="zh-CN" altLang="en-US" sz="1800" dirty="0"/>
              <a:t>被</a:t>
            </a:r>
            <a:r>
              <a:rPr lang="en-US" altLang="zh-CN" sz="1800" dirty="0"/>
              <a:t>TGS</a:t>
            </a:r>
            <a:r>
              <a:rPr lang="zh-CN" altLang="en-US" sz="1800" dirty="0"/>
              <a:t>的主密钥</a:t>
            </a:r>
            <a:r>
              <a:rPr lang="en-US" altLang="zh-CN" sz="1800" dirty="0"/>
              <a:t>(</a:t>
            </a:r>
            <a:r>
              <a:rPr lang="en-US" altLang="zh-CN" sz="1800" dirty="0" err="1"/>
              <a:t>k</a:t>
            </a:r>
            <a:r>
              <a:rPr lang="en-US" altLang="zh-CN" sz="900" dirty="0" err="1"/>
              <a:t>T</a:t>
            </a:r>
            <a:r>
              <a:rPr lang="en-US" altLang="zh-CN" sz="1800" dirty="0"/>
              <a:t>)</a:t>
            </a:r>
            <a:r>
              <a:rPr lang="zh-CN" altLang="en-US" sz="1800" dirty="0"/>
              <a:t>加密的</a:t>
            </a:r>
            <a:r>
              <a:rPr lang="en-US" altLang="zh-CN" sz="1800" dirty="0"/>
              <a:t>TGT</a:t>
            </a:r>
            <a:r>
              <a:rPr lang="zh-CN" altLang="en-US" sz="1800" dirty="0"/>
              <a:t>，</a:t>
            </a:r>
            <a:r>
              <a:rPr lang="en-US" altLang="zh-CN" sz="1800" dirty="0"/>
              <a:t>TGT</a:t>
            </a:r>
            <a:r>
              <a:rPr lang="zh-CN" altLang="en-US" sz="1800" dirty="0"/>
              <a:t>包含以下的内容：</a:t>
            </a:r>
            <a:endParaRPr lang="zh-CN" altLang="en-US" sz="1800" dirty="0"/>
          </a:p>
          <a:p>
            <a:pPr lvl="2" eaLnBrk="1" hangingPunct="1">
              <a:spcAft>
                <a:spcPts val="0"/>
              </a:spcAft>
            </a:pPr>
            <a:r>
              <a:rPr lang="en-US" altLang="zh-CN" sz="1600" dirty="0"/>
              <a:t>AK</a:t>
            </a:r>
            <a:r>
              <a:rPr lang="zh-CN" altLang="en-US" sz="1600" dirty="0"/>
              <a:t>：会话密钥</a:t>
            </a:r>
            <a:r>
              <a:rPr lang="en-US" altLang="zh-CN" sz="1600" dirty="0"/>
              <a:t>S</a:t>
            </a:r>
            <a:r>
              <a:rPr lang="en-US" altLang="zh-CN" sz="1600" baseline="-25000" dirty="0"/>
              <a:t>KDC-Client </a:t>
            </a:r>
            <a:r>
              <a:rPr lang="en-US" altLang="zh-CN" sz="1600" dirty="0"/>
              <a:t> Logon Session Key</a:t>
            </a:r>
            <a:endParaRPr lang="en-US" altLang="zh-CN" sz="1600" dirty="0"/>
          </a:p>
          <a:p>
            <a:pPr lvl="2" eaLnBrk="1" hangingPunct="1">
              <a:spcAft>
                <a:spcPts val="0"/>
              </a:spcAft>
            </a:pPr>
            <a:r>
              <a:rPr lang="en-US" altLang="zh-CN" sz="1600" dirty="0"/>
              <a:t>C</a:t>
            </a:r>
            <a:r>
              <a:rPr lang="zh-CN" altLang="en-US" sz="1600" dirty="0"/>
              <a:t>：用户名</a:t>
            </a:r>
            <a:endParaRPr lang="en-US" altLang="zh-CN" sz="1600" dirty="0"/>
          </a:p>
          <a:p>
            <a:pPr lvl="2" eaLnBrk="1" hangingPunct="1">
              <a:spcAft>
                <a:spcPts val="0"/>
              </a:spcAft>
            </a:pPr>
            <a:r>
              <a:rPr lang="en-US" altLang="zh-CN" sz="1600" dirty="0" err="1"/>
              <a:t>t</a:t>
            </a:r>
            <a:r>
              <a:rPr lang="en-US" altLang="zh-CN" sz="800" dirty="0" err="1"/>
              <a:t>K</a:t>
            </a:r>
            <a:r>
              <a:rPr lang="en-US" altLang="zh-CN" sz="1600" dirty="0"/>
              <a:t> : TGT</a:t>
            </a:r>
            <a:r>
              <a:rPr lang="zh-CN" altLang="en-US" sz="1600" dirty="0"/>
              <a:t>的有效期</a:t>
            </a:r>
            <a:endParaRPr lang="en-US" altLang="zh-CN" sz="1600" dirty="0"/>
          </a:p>
          <a:p>
            <a:pPr lvl="1" eaLnBrk="1" hangingPunct="1">
              <a:spcAft>
                <a:spcPts val="0"/>
              </a:spcAft>
            </a:pPr>
            <a:r>
              <a:rPr lang="zh-CN" altLang="en-US" sz="1800" dirty="0"/>
              <a:t>被</a:t>
            </a:r>
            <a:r>
              <a:rPr lang="en-US" altLang="zh-CN" sz="1800" dirty="0"/>
              <a:t>Client</a:t>
            </a:r>
            <a:r>
              <a:rPr lang="zh-CN" altLang="en-US" sz="1800" dirty="0"/>
              <a:t>的主密钥</a:t>
            </a:r>
            <a:r>
              <a:rPr lang="en-US" altLang="zh-CN" sz="1800" dirty="0"/>
              <a:t>(</a:t>
            </a:r>
            <a:r>
              <a:rPr lang="en-US" altLang="zh-CN" sz="1800" dirty="0" err="1"/>
              <a:t>k</a:t>
            </a:r>
            <a:r>
              <a:rPr lang="en-US" altLang="zh-CN" sz="900" dirty="0" err="1"/>
              <a:t>C</a:t>
            </a:r>
            <a:r>
              <a:rPr lang="en-US" altLang="zh-CN" sz="1800" dirty="0"/>
              <a:t>)</a:t>
            </a:r>
            <a:r>
              <a:rPr lang="zh-CN" altLang="en-US" sz="1800" dirty="0"/>
              <a:t>加密过的</a:t>
            </a:r>
            <a:r>
              <a:rPr lang="en-US" altLang="zh-CN" sz="1800" dirty="0"/>
              <a:t>AK</a:t>
            </a:r>
            <a:r>
              <a:rPr lang="zh-CN" altLang="en-US" sz="1800" dirty="0"/>
              <a:t>、</a:t>
            </a:r>
            <a:r>
              <a:rPr lang="en-US" altLang="zh-CN" sz="1800" dirty="0"/>
              <a:t>n</a:t>
            </a:r>
            <a:r>
              <a:rPr lang="en-US" altLang="zh-CN" sz="900" dirty="0"/>
              <a:t>1 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t</a:t>
            </a:r>
            <a:r>
              <a:rPr lang="en-US" altLang="zh-CN" sz="900" dirty="0" err="1"/>
              <a:t>K</a:t>
            </a:r>
            <a:r>
              <a:rPr lang="en-US" altLang="zh-CN" sz="900" dirty="0"/>
              <a:t> </a:t>
            </a:r>
            <a:r>
              <a:rPr lang="zh-CN" altLang="en-US" sz="1800" dirty="0"/>
              <a:t>、</a:t>
            </a:r>
            <a:r>
              <a:rPr lang="en-US" altLang="zh-CN" sz="1800" dirty="0"/>
              <a:t> TGS Server Name (T)</a:t>
            </a:r>
            <a:endParaRPr lang="zh-CN" altLang="en-US" sz="1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663065" y="4921250"/>
            <a:ext cx="5862320" cy="1896110"/>
            <a:chOff x="2619" y="7750"/>
            <a:chExt cx="9232" cy="2986"/>
          </a:xfrm>
        </p:grpSpPr>
        <p:pic>
          <p:nvPicPr>
            <p:cNvPr id="143363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619" y="7750"/>
              <a:ext cx="9233" cy="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10120" y="7872"/>
              <a:ext cx="1291" cy="54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Authentication Service Exchange</a:t>
            </a:r>
            <a:endParaRPr lang="en-US" altLang="zh-CN" sz="4000"/>
          </a:p>
        </p:txBody>
      </p:sp>
      <p:sp>
        <p:nvSpPr>
          <p:cNvPr id="145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Client</a:t>
            </a:r>
            <a:r>
              <a:rPr lang="zh-CN" altLang="en-US" dirty="0"/>
              <a:t>通过自己的主密钥解密第三部分，获得</a:t>
            </a:r>
            <a:r>
              <a:rPr lang="en-US" altLang="zh-CN" dirty="0"/>
              <a:t>AK</a:t>
            </a:r>
            <a:r>
              <a:rPr lang="zh-CN" altLang="en-US" dirty="0"/>
              <a:t>（就是会话密钥</a:t>
            </a:r>
            <a:r>
              <a:rPr lang="en-US" altLang="zh-CN" dirty="0"/>
              <a:t>S</a:t>
            </a:r>
            <a:r>
              <a:rPr lang="en-US" altLang="zh-CN" baseline="-25000" dirty="0"/>
              <a:t>KDC-Client 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/>
            <a:r>
              <a:rPr lang="zh-CN" altLang="en-US" dirty="0"/>
              <a:t>之后，</a:t>
            </a:r>
            <a:r>
              <a:rPr lang="en-US" altLang="zh-CN" dirty="0"/>
              <a:t>Client</a:t>
            </a:r>
            <a:r>
              <a:rPr lang="zh-CN" altLang="en-US" dirty="0"/>
              <a:t>可以携带着</a:t>
            </a:r>
            <a:r>
              <a:rPr lang="en-US" altLang="zh-CN" dirty="0"/>
              <a:t>TGT</a:t>
            </a:r>
            <a:r>
              <a:rPr lang="zh-CN" altLang="en-US" dirty="0"/>
              <a:t>便可以进入下一步：</a:t>
            </a:r>
            <a:r>
              <a:rPr lang="en-US" altLang="zh-CN" dirty="0"/>
              <a:t>Ticket Granting Service Exchange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1565275" y="4169410"/>
            <a:ext cx="6059170" cy="1958340"/>
            <a:chOff x="2465" y="6566"/>
            <a:chExt cx="9542" cy="3084"/>
          </a:xfrm>
        </p:grpSpPr>
        <p:pic>
          <p:nvPicPr>
            <p:cNvPr id="145411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465" y="6566"/>
              <a:ext cx="9543" cy="3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10120" y="6684"/>
              <a:ext cx="1291" cy="54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Ticket Granting Service Exchange</a:t>
            </a:r>
            <a:endParaRPr lang="en-US" altLang="zh-CN" sz="4000"/>
          </a:p>
        </p:txBody>
      </p:sp>
      <p:sp>
        <p:nvSpPr>
          <p:cNvPr id="147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Client</a:t>
            </a:r>
            <a:r>
              <a:rPr lang="zh-CN" altLang="en-US" sz="2400" dirty="0"/>
              <a:t>向</a:t>
            </a:r>
            <a:r>
              <a:rPr lang="en-US" altLang="zh-CN" sz="2400" dirty="0"/>
              <a:t>TGS</a:t>
            </a:r>
            <a:r>
              <a:rPr lang="zh-CN" altLang="en-US" sz="2400" dirty="0"/>
              <a:t>发送</a:t>
            </a:r>
            <a:r>
              <a:rPr lang="en-US" altLang="zh-CN" sz="2400" dirty="0"/>
              <a:t>TG</a:t>
            </a:r>
            <a:r>
              <a:rPr lang="zh-CN" altLang="en-US" sz="2400" dirty="0"/>
              <a:t>请求 </a:t>
            </a:r>
            <a:r>
              <a:rPr lang="en-US" altLang="zh-CN" sz="2400" dirty="0"/>
              <a:t>(KRB_TGS_REQ)</a:t>
            </a:r>
            <a:r>
              <a:rPr lang="zh-CN" altLang="en-US" sz="2400" dirty="0"/>
              <a:t>，大体包含以下的内容：</a:t>
            </a:r>
            <a:endParaRPr lang="zh-CN" altLang="en-US" sz="2400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TGT</a:t>
            </a:r>
            <a:r>
              <a:rPr lang="zh-CN" altLang="en-US" sz="2000" dirty="0"/>
              <a:t>：</a:t>
            </a:r>
            <a:r>
              <a:rPr lang="en-US" altLang="zh-CN" sz="2000" dirty="0"/>
              <a:t>Client</a:t>
            </a:r>
            <a:r>
              <a:rPr lang="zh-CN" altLang="en-US" sz="2000" dirty="0"/>
              <a:t>通过</a:t>
            </a:r>
            <a:r>
              <a:rPr lang="en-US" altLang="zh-CN" sz="2000" dirty="0"/>
              <a:t>AS</a:t>
            </a:r>
            <a:r>
              <a:rPr lang="zh-CN" altLang="en-US" sz="2000" dirty="0"/>
              <a:t>交换获得的</a:t>
            </a:r>
            <a:r>
              <a:rPr lang="en-US" altLang="zh-CN" sz="2000" dirty="0"/>
              <a:t>TGT</a:t>
            </a:r>
            <a:r>
              <a:rPr lang="zh-CN" altLang="en-US" sz="2000" dirty="0"/>
              <a:t>，被</a:t>
            </a:r>
            <a:r>
              <a:rPr lang="en-US" altLang="zh-CN" sz="2000" dirty="0"/>
              <a:t>TGS</a:t>
            </a:r>
            <a:r>
              <a:rPr lang="zh-CN" altLang="en-US" sz="2000" dirty="0"/>
              <a:t>的主密钥</a:t>
            </a:r>
            <a:r>
              <a:rPr lang="en-US" altLang="zh-CN" sz="2000" dirty="0"/>
              <a:t>(</a:t>
            </a:r>
            <a:r>
              <a:rPr lang="en-US" altLang="zh-CN" sz="2000" dirty="0" err="1"/>
              <a:t>k</a:t>
            </a:r>
            <a:r>
              <a:rPr lang="en-US" altLang="zh-CN" sz="1000" dirty="0" err="1"/>
              <a:t>T</a:t>
            </a:r>
            <a:r>
              <a:rPr lang="en-US" altLang="zh-CN" sz="2000" dirty="0"/>
              <a:t>)</a:t>
            </a:r>
            <a:r>
              <a:rPr lang="zh-CN" altLang="en-US" sz="2000" dirty="0"/>
              <a:t>加密。</a:t>
            </a: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Authenticator</a:t>
            </a:r>
            <a:r>
              <a:rPr lang="zh-CN" altLang="en-US" sz="2000" dirty="0"/>
              <a:t>：证明当初</a:t>
            </a:r>
            <a:r>
              <a:rPr lang="en-US" altLang="zh-CN" sz="2000" dirty="0"/>
              <a:t>TGT</a:t>
            </a:r>
            <a:r>
              <a:rPr lang="zh-CN" altLang="en-US" sz="2000" dirty="0"/>
              <a:t>的拥有者就是自己，以</a:t>
            </a:r>
            <a:r>
              <a:rPr lang="en-US" altLang="zh-CN" sz="2000" dirty="0"/>
              <a:t>TGT</a:t>
            </a:r>
            <a:r>
              <a:rPr lang="zh-CN" altLang="en-US" sz="2000" dirty="0"/>
              <a:t>的颁发给自己的</a:t>
            </a:r>
            <a:r>
              <a:rPr lang="en-US" altLang="zh-CN" sz="2000" dirty="0"/>
              <a:t>AK</a:t>
            </a:r>
            <a:r>
              <a:rPr lang="zh-CN" altLang="en-US" sz="2000" dirty="0"/>
              <a:t>加密。包含</a:t>
            </a:r>
            <a:r>
              <a:rPr lang="en-US" altLang="zh-CN" sz="2000" dirty="0"/>
              <a:t>C</a:t>
            </a:r>
            <a:r>
              <a:rPr lang="zh-CN" altLang="en-US" sz="2000" dirty="0"/>
              <a:t>和</a:t>
            </a:r>
            <a:r>
              <a:rPr lang="en-US" altLang="zh-CN" sz="2000" dirty="0"/>
              <a:t>timestamp </a:t>
            </a:r>
            <a:r>
              <a:rPr lang="en-US" altLang="zh-CN" sz="2000" dirty="0" err="1"/>
              <a:t>t</a:t>
            </a:r>
            <a:r>
              <a:rPr lang="en-US" altLang="zh-CN" sz="1600" dirty="0" err="1"/>
              <a:t>c</a:t>
            </a:r>
            <a:endParaRPr lang="en-US" altLang="zh-CN" sz="1600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C</a:t>
            </a:r>
            <a:r>
              <a:rPr lang="zh-CN" altLang="en-US" sz="2000" dirty="0"/>
              <a:t>：用户标识，用户名。</a:t>
            </a: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S</a:t>
            </a:r>
            <a:r>
              <a:rPr lang="zh-CN" altLang="en-US" sz="2000" dirty="0"/>
              <a:t>：应用服务器标识，</a:t>
            </a:r>
            <a:r>
              <a:rPr lang="en-US" altLang="zh-CN" sz="2000" dirty="0"/>
              <a:t> Client</a:t>
            </a:r>
            <a:r>
              <a:rPr lang="zh-CN" altLang="en-US" sz="2000" dirty="0"/>
              <a:t>试图访问的那个应用服务器的名称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 n</a:t>
            </a:r>
            <a:r>
              <a:rPr lang="en-US" altLang="zh-CN" sz="1000" dirty="0"/>
              <a:t>3</a:t>
            </a:r>
            <a:r>
              <a:rPr lang="en-US" altLang="zh-CN" sz="2000" dirty="0"/>
              <a:t>: Nonce</a:t>
            </a:r>
            <a:endParaRPr lang="en-US" altLang="zh-CN" sz="1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956945" y="4756785"/>
            <a:ext cx="7523480" cy="2225040"/>
            <a:chOff x="1507" y="7491"/>
            <a:chExt cx="11848" cy="3504"/>
          </a:xfrm>
        </p:grpSpPr>
        <p:pic>
          <p:nvPicPr>
            <p:cNvPr id="147459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7" y="7491"/>
              <a:ext cx="11849" cy="3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8268" y="7491"/>
              <a:ext cx="1291" cy="54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Ticket Granting Service Exchange</a:t>
            </a:r>
            <a:endParaRPr lang="en-US" altLang="zh-CN" sz="4000"/>
          </a:p>
        </p:txBody>
      </p:sp>
      <p:sp>
        <p:nvSpPr>
          <p:cNvPr id="149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TGS</a:t>
            </a:r>
            <a:r>
              <a:rPr lang="zh-CN" altLang="en-US" sz="2800" dirty="0"/>
              <a:t>收到</a:t>
            </a:r>
            <a:r>
              <a:rPr lang="en-US" altLang="zh-CN" sz="2800" dirty="0"/>
              <a:t>KRB_TGS_REQ</a:t>
            </a:r>
            <a:r>
              <a:rPr lang="zh-CN" altLang="en-US" sz="2800" dirty="0"/>
              <a:t>后，验证</a:t>
            </a:r>
            <a:r>
              <a:rPr lang="en-US" altLang="zh-CN" sz="2800" dirty="0"/>
              <a:t>Client</a:t>
            </a:r>
            <a:r>
              <a:rPr lang="zh-CN" altLang="en-US" sz="2800" dirty="0"/>
              <a:t>提供的</a:t>
            </a:r>
            <a:r>
              <a:rPr lang="en-US" altLang="zh-CN" sz="2800" dirty="0"/>
              <a:t>TGT</a:t>
            </a:r>
            <a:r>
              <a:rPr lang="zh-CN" altLang="en-US" sz="2800" dirty="0"/>
              <a:t>是否是</a:t>
            </a:r>
            <a:r>
              <a:rPr lang="en-US" altLang="zh-CN" sz="2800" dirty="0"/>
              <a:t>AS</a:t>
            </a:r>
            <a:r>
              <a:rPr lang="zh-CN" altLang="en-US" sz="2800" dirty="0"/>
              <a:t>颁发的</a:t>
            </a:r>
            <a:endParaRPr lang="zh-CN" altLang="en-US" sz="2800" dirty="0"/>
          </a:p>
          <a:p>
            <a:pPr lvl="1" eaLnBrk="1" hangingPunct="1"/>
            <a:r>
              <a:rPr lang="en-US" altLang="zh-CN" sz="2400" dirty="0"/>
              <a:t>TGS</a:t>
            </a:r>
            <a:r>
              <a:rPr lang="zh-CN" altLang="en-US" sz="2400" dirty="0"/>
              <a:t>使用</a:t>
            </a:r>
            <a:r>
              <a:rPr lang="en-US" altLang="zh-CN" sz="2400" dirty="0"/>
              <a:t>TGS</a:t>
            </a:r>
            <a:r>
              <a:rPr lang="zh-CN" altLang="en-US" sz="2400" dirty="0"/>
              <a:t>的主密钥</a:t>
            </a:r>
            <a:r>
              <a:rPr lang="zh-CN" altLang="zh-CN" sz="2400" dirty="0"/>
              <a:t>(k</a:t>
            </a:r>
            <a:r>
              <a:rPr lang="zh-CN" altLang="zh-CN" sz="1000" dirty="0"/>
              <a:t>T</a:t>
            </a:r>
            <a:r>
              <a:rPr lang="zh-CN" altLang="zh-CN" sz="2400" dirty="0"/>
              <a:t>)</a:t>
            </a:r>
            <a:r>
              <a:rPr lang="zh-CN" altLang="en-US" sz="2400" dirty="0"/>
              <a:t>解密</a:t>
            </a:r>
            <a:r>
              <a:rPr lang="en-US" altLang="zh-CN" sz="2400" dirty="0"/>
              <a:t>Client</a:t>
            </a:r>
            <a:r>
              <a:rPr lang="zh-CN" altLang="en-US" sz="2400" dirty="0"/>
              <a:t>提供的</a:t>
            </a:r>
            <a:r>
              <a:rPr lang="en-US" altLang="zh-CN" sz="2400" dirty="0"/>
              <a:t>TGT</a:t>
            </a:r>
            <a:r>
              <a:rPr lang="zh-CN" altLang="en-US" sz="2400" dirty="0"/>
              <a:t>，获得</a:t>
            </a:r>
            <a:r>
              <a:rPr lang="en-US" altLang="zh-CN" sz="2400" dirty="0"/>
              <a:t>AK</a:t>
            </a:r>
            <a:endParaRPr lang="en-US" altLang="zh-CN" sz="2400" b="1" dirty="0"/>
          </a:p>
          <a:p>
            <a:pPr lvl="1" eaLnBrk="1" hangingPunct="1"/>
            <a:r>
              <a:rPr lang="zh-CN" altLang="en-US" sz="2400" dirty="0"/>
              <a:t>使用上一步的</a:t>
            </a:r>
            <a:r>
              <a:rPr lang="en-US" altLang="zh-CN" sz="2400" dirty="0"/>
              <a:t>AK</a:t>
            </a:r>
            <a:r>
              <a:rPr lang="zh-CN" altLang="en-US" sz="2400" dirty="0"/>
              <a:t>解密</a:t>
            </a:r>
            <a:r>
              <a:rPr lang="en-US" altLang="zh-CN" sz="2400" dirty="0"/>
              <a:t>Authenticator</a:t>
            </a:r>
            <a:r>
              <a:rPr lang="zh-CN" altLang="en-US" sz="2400" dirty="0"/>
              <a:t>进行验证</a:t>
            </a:r>
            <a:r>
              <a:rPr lang="en-US" altLang="zh-CN" sz="2400" dirty="0"/>
              <a:t>Client Info</a:t>
            </a:r>
            <a:r>
              <a:rPr lang="zh-CN" altLang="en-US" sz="2400" dirty="0"/>
              <a:t>是否一致。</a:t>
            </a:r>
            <a:endParaRPr lang="zh-CN" altLang="en-US" sz="2400" dirty="0"/>
          </a:p>
          <a:p>
            <a:pPr eaLnBrk="1" hangingPunct="1"/>
            <a:endParaRPr lang="en-US" altLang="zh-CN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2475" y="4419600"/>
            <a:ext cx="7781290" cy="2301240"/>
            <a:chOff x="1185" y="6960"/>
            <a:chExt cx="12254" cy="3624"/>
          </a:xfrm>
        </p:grpSpPr>
        <p:pic>
          <p:nvPicPr>
            <p:cNvPr id="149507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85" y="6960"/>
              <a:ext cx="12255" cy="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8091" y="6978"/>
              <a:ext cx="1291" cy="54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Ticket Granting Service Exchange</a:t>
            </a:r>
            <a:endParaRPr lang="en-US" altLang="zh-CN" sz="4000"/>
          </a:p>
        </p:txBody>
      </p:sp>
      <p:sp>
        <p:nvSpPr>
          <p:cNvPr id="151554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842070" cy="402336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/>
              <a:t>验证后，</a:t>
            </a:r>
            <a:r>
              <a:rPr lang="en-US" altLang="zh-CN" sz="2200" dirty="0"/>
              <a:t>KDC</a:t>
            </a:r>
            <a:r>
              <a:rPr lang="zh-CN" altLang="en-US" sz="2200" dirty="0"/>
              <a:t>向</a:t>
            </a:r>
            <a:r>
              <a:rPr lang="en-US" altLang="zh-CN" sz="2200" dirty="0"/>
              <a:t>Client</a:t>
            </a:r>
            <a:r>
              <a:rPr lang="zh-CN" altLang="en-US" sz="2200" dirty="0"/>
              <a:t>发送</a:t>
            </a:r>
            <a:r>
              <a:rPr lang="en-US" altLang="zh-CN" sz="2200" dirty="0"/>
              <a:t>TG</a:t>
            </a:r>
            <a:r>
              <a:rPr lang="zh-CN" altLang="en-US" sz="2200" dirty="0"/>
              <a:t>响应</a:t>
            </a:r>
            <a:r>
              <a:rPr lang="en-US" altLang="zh-CN" sz="2200" dirty="0"/>
              <a:t>(KRB_TGS_REP)</a:t>
            </a:r>
            <a:r>
              <a:rPr lang="zh-CN" altLang="en-US" sz="2200" dirty="0"/>
              <a:t>，三部分组成：</a:t>
            </a:r>
            <a:endParaRPr lang="zh-CN" altLang="en-US" sz="2200" dirty="0"/>
          </a:p>
          <a:p>
            <a:pPr lvl="1" eaLnBrk="1" hangingPunct="1">
              <a:spcAft>
                <a:spcPts val="0"/>
              </a:spcAft>
            </a:pPr>
            <a:r>
              <a:rPr lang="zh-CN" altLang="en-US" sz="1800" dirty="0"/>
              <a:t>用户名：</a:t>
            </a:r>
            <a:r>
              <a:rPr lang="en-US" altLang="zh-CN" sz="1800" dirty="0"/>
              <a:t>C</a:t>
            </a:r>
            <a:endParaRPr lang="en-US" altLang="zh-CN" sz="1800" dirty="0"/>
          </a:p>
          <a:p>
            <a:pPr lvl="1" eaLnBrk="1" hangingPunct="1">
              <a:spcAft>
                <a:spcPts val="0"/>
              </a:spcAft>
            </a:pPr>
            <a:r>
              <a:rPr lang="zh-CN" altLang="en-US" sz="1800" dirty="0"/>
              <a:t>使用</a:t>
            </a:r>
            <a:r>
              <a:rPr lang="en-US" altLang="zh-CN" sz="1800" dirty="0"/>
              <a:t>Server</a:t>
            </a:r>
            <a:r>
              <a:rPr lang="zh-CN" altLang="en-US" sz="1800" dirty="0"/>
              <a:t>的主密钥</a:t>
            </a:r>
            <a:r>
              <a:rPr lang="en-US" altLang="en-US" sz="1800" dirty="0"/>
              <a:t>(</a:t>
            </a:r>
            <a:r>
              <a:rPr lang="en-US" altLang="en-US" sz="1800" dirty="0" err="1"/>
              <a:t>k</a:t>
            </a:r>
            <a:r>
              <a:rPr lang="en-US" altLang="zh-CN" sz="1000" dirty="0" err="1"/>
              <a:t>S</a:t>
            </a:r>
            <a:r>
              <a:rPr lang="en-US" altLang="en-US" sz="1800" dirty="0"/>
              <a:t>)</a:t>
            </a:r>
            <a:r>
              <a:rPr lang="zh-CN" altLang="en-US" sz="1800" dirty="0"/>
              <a:t>加密的</a:t>
            </a:r>
            <a:r>
              <a:rPr lang="en-US" altLang="zh-CN" sz="1800" dirty="0"/>
              <a:t>ST</a:t>
            </a:r>
            <a:r>
              <a:rPr lang="zh-CN" altLang="en-US" sz="1800" dirty="0"/>
              <a:t>，包含以下内容：</a:t>
            </a:r>
            <a:endParaRPr lang="zh-CN" altLang="en-US" sz="1800" dirty="0"/>
          </a:p>
          <a:p>
            <a:pPr lvl="2" eaLnBrk="1" hangingPunct="1">
              <a:spcAft>
                <a:spcPts val="0"/>
              </a:spcAft>
            </a:pPr>
            <a:r>
              <a:rPr lang="en-US" altLang="zh-CN" sz="1600" dirty="0"/>
              <a:t>SK</a:t>
            </a:r>
            <a:r>
              <a:rPr lang="zh-CN" altLang="en-US" sz="1600" dirty="0"/>
              <a:t>：用于</a:t>
            </a:r>
            <a:r>
              <a:rPr lang="en-US" altLang="zh-CN" sz="1600" dirty="0"/>
              <a:t>Client</a:t>
            </a:r>
            <a:r>
              <a:rPr lang="zh-CN" altLang="en-US" sz="1600" dirty="0"/>
              <a:t>和</a:t>
            </a:r>
            <a:r>
              <a:rPr lang="en-US" altLang="zh-CN" sz="1600" dirty="0"/>
              <a:t>Server</a:t>
            </a:r>
            <a:r>
              <a:rPr lang="zh-CN" altLang="en-US" sz="1600" dirty="0"/>
              <a:t>的会话密钥</a:t>
            </a:r>
            <a:r>
              <a:rPr lang="en-US" altLang="zh-CN" sz="1600" dirty="0" err="1"/>
              <a:t>S</a:t>
            </a:r>
            <a:r>
              <a:rPr lang="en-US" altLang="zh-CN" sz="1600" baseline="-25000" dirty="0" err="1"/>
              <a:t>Server</a:t>
            </a:r>
            <a:r>
              <a:rPr lang="en-US" altLang="zh-CN" sz="1600" baseline="-25000" dirty="0"/>
              <a:t>-Client</a:t>
            </a:r>
            <a:endParaRPr lang="en-US" altLang="zh-CN" sz="1600" dirty="0"/>
          </a:p>
          <a:p>
            <a:pPr lvl="2" eaLnBrk="1" hangingPunct="1">
              <a:spcAft>
                <a:spcPts val="0"/>
              </a:spcAft>
            </a:pPr>
            <a:r>
              <a:rPr lang="en-US" altLang="zh-CN" sz="1600" dirty="0"/>
              <a:t>C</a:t>
            </a:r>
            <a:r>
              <a:rPr lang="zh-CN" altLang="en-US" sz="1600" dirty="0"/>
              <a:t>：用户名</a:t>
            </a:r>
            <a:endParaRPr lang="zh-CN" altLang="en-US" sz="1600" dirty="0"/>
          </a:p>
          <a:p>
            <a:pPr lvl="2" eaLnBrk="1" hangingPunct="1">
              <a:spcAft>
                <a:spcPts val="0"/>
              </a:spcAft>
            </a:pPr>
            <a:r>
              <a:rPr lang="en-US" altLang="zh-CN" sz="1600" dirty="0" err="1"/>
              <a:t>t</a:t>
            </a:r>
            <a:r>
              <a:rPr lang="en-US" altLang="zh-CN" sz="1000" dirty="0" err="1"/>
              <a:t>T</a:t>
            </a:r>
            <a:r>
              <a:rPr lang="en-US" altLang="zh-CN" sz="1600" dirty="0"/>
              <a:t>: ST</a:t>
            </a:r>
            <a:r>
              <a:rPr lang="zh-CN" altLang="en-US" sz="1600" dirty="0"/>
              <a:t>的有效期</a:t>
            </a:r>
            <a:endParaRPr lang="zh-CN" altLang="en-US" sz="1600" dirty="0"/>
          </a:p>
          <a:p>
            <a:pPr lvl="1" eaLnBrk="1" hangingPunct="1">
              <a:spcAft>
                <a:spcPts val="0"/>
              </a:spcAft>
            </a:pPr>
            <a:r>
              <a:rPr lang="zh-CN" altLang="en-US" sz="1800" dirty="0"/>
              <a:t>使用</a:t>
            </a:r>
            <a:r>
              <a:rPr lang="en-US" altLang="zh-CN" sz="2000" dirty="0"/>
              <a:t>AK</a:t>
            </a:r>
            <a:r>
              <a:rPr lang="zh-CN" altLang="en-US" sz="1800" dirty="0"/>
              <a:t>加密的</a:t>
            </a:r>
            <a:r>
              <a:rPr lang="en-US" altLang="zh-CN" sz="1800" dirty="0"/>
              <a:t>SK</a:t>
            </a:r>
            <a:r>
              <a:rPr lang="zh-CN" altLang="en-US" sz="1800" dirty="0"/>
              <a:t>、</a:t>
            </a:r>
            <a:r>
              <a:rPr lang="en-US" altLang="zh-CN" sz="1800" dirty="0"/>
              <a:t>n</a:t>
            </a:r>
            <a:r>
              <a:rPr lang="en-US" altLang="zh-CN" sz="1000" dirty="0"/>
              <a:t>3 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t</a:t>
            </a:r>
            <a:r>
              <a:rPr lang="en-US" altLang="zh-CN" sz="1200" dirty="0" err="1"/>
              <a:t>T</a:t>
            </a:r>
            <a:r>
              <a:rPr lang="en-US" altLang="zh-CN" sz="1000" dirty="0"/>
              <a:t> </a:t>
            </a:r>
            <a:r>
              <a:rPr lang="zh-CN" altLang="en-US" sz="1800" dirty="0"/>
              <a:t>、</a:t>
            </a:r>
            <a:r>
              <a:rPr lang="en-US" altLang="zh-CN" sz="1800" dirty="0"/>
              <a:t>S</a:t>
            </a:r>
            <a:endParaRPr lang="en-US" altLang="zh-CN" sz="1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03897" y="4447267"/>
            <a:ext cx="7781925" cy="2301875"/>
            <a:chOff x="1108" y="7004"/>
            <a:chExt cx="12255" cy="3625"/>
          </a:xfrm>
        </p:grpSpPr>
        <p:pic>
          <p:nvPicPr>
            <p:cNvPr id="151555" name="Picture 5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08" y="7004"/>
              <a:ext cx="12255" cy="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8091" y="7041"/>
              <a:ext cx="1291" cy="54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Ticket Granting Service Exchange</a:t>
            </a:r>
            <a:endParaRPr lang="en-US" altLang="zh-CN" sz="4000"/>
          </a:p>
        </p:txBody>
      </p:sp>
      <p:sp>
        <p:nvSpPr>
          <p:cNvPr id="153602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662862" cy="402336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Client</a:t>
            </a:r>
            <a:r>
              <a:rPr lang="zh-CN" altLang="en-US" sz="2800" dirty="0"/>
              <a:t>收到</a:t>
            </a:r>
            <a:r>
              <a:rPr lang="en-US" altLang="zh-CN" sz="2800" dirty="0"/>
              <a:t>KRB_TGS_REP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使用</a:t>
            </a:r>
            <a:r>
              <a:rPr lang="en-US" altLang="zh-CN" sz="2400" dirty="0"/>
              <a:t>AK</a:t>
            </a:r>
            <a:r>
              <a:rPr lang="zh-CN" altLang="en-US" sz="2400" dirty="0"/>
              <a:t>解密最后一部分，获得与服务器之间的会话密钥</a:t>
            </a:r>
            <a:r>
              <a:rPr lang="en-US" altLang="zh-CN" sz="2400" dirty="0"/>
              <a:t>SK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有了</a:t>
            </a:r>
            <a:r>
              <a:rPr lang="en-US" altLang="zh-CN" sz="2800" dirty="0"/>
              <a:t>Session Key</a:t>
            </a:r>
            <a:r>
              <a:rPr lang="zh-CN" altLang="en-US" sz="2800" dirty="0"/>
              <a:t>（</a:t>
            </a:r>
            <a:r>
              <a:rPr lang="en-US" altLang="zh-CN" sz="2800" i="1" dirty="0"/>
              <a:t>SK</a:t>
            </a:r>
            <a:r>
              <a:rPr lang="zh-CN" altLang="en-US" sz="2800" dirty="0"/>
              <a:t>）和</a:t>
            </a:r>
            <a:r>
              <a:rPr lang="en-US" altLang="zh-CN" sz="2800" dirty="0"/>
              <a:t>Ticket(</a:t>
            </a:r>
            <a:r>
              <a:rPr lang="en-US" altLang="zh-CN" sz="2800" i="1" dirty="0"/>
              <a:t>ST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r>
              <a:rPr lang="en-US" altLang="zh-CN" sz="2800" dirty="0"/>
              <a:t>Client</a:t>
            </a:r>
            <a:r>
              <a:rPr lang="zh-CN" altLang="en-US" sz="2800" dirty="0"/>
              <a:t>就可以直接和</a:t>
            </a:r>
            <a:r>
              <a:rPr lang="en-US" altLang="zh-CN" sz="2800" dirty="0"/>
              <a:t>Server</a:t>
            </a:r>
            <a:r>
              <a:rPr lang="zh-CN" altLang="en-US" sz="2800" dirty="0"/>
              <a:t>进行交互，而无须</a:t>
            </a:r>
            <a:r>
              <a:rPr lang="en-US" altLang="zh-CN" sz="2800" dirty="0"/>
              <a:t>KDC</a:t>
            </a:r>
            <a:r>
              <a:rPr lang="zh-CN" altLang="en-US" sz="2800" dirty="0"/>
              <a:t>作中间人。</a:t>
            </a:r>
            <a:endParaRPr lang="zh-CN" altLang="en-US" sz="2800" dirty="0"/>
          </a:p>
          <a:p>
            <a:pPr eaLnBrk="1" hangingPunct="1"/>
            <a:endParaRPr lang="en-US" altLang="zh-CN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03580" y="4469130"/>
            <a:ext cx="7781290" cy="2301240"/>
            <a:chOff x="1108" y="7038"/>
            <a:chExt cx="12254" cy="3624"/>
          </a:xfrm>
        </p:grpSpPr>
        <p:pic>
          <p:nvPicPr>
            <p:cNvPr id="153603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08" y="7038"/>
              <a:ext cx="12255" cy="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8091" y="7068"/>
              <a:ext cx="1291" cy="54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Client/Server Exchange </a:t>
            </a:r>
            <a:endParaRPr lang="en-US" altLang="zh-CN"/>
          </a:p>
        </p:txBody>
      </p:sp>
      <p:sp>
        <p:nvSpPr>
          <p:cNvPr id="155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和前面已经介绍的过程一样</a:t>
            </a:r>
            <a:endParaRPr lang="zh-CN" altLang="en-US" sz="2800" dirty="0"/>
          </a:p>
          <a:p>
            <a:pPr eaLnBrk="1" hangingPunct="1"/>
            <a:r>
              <a:rPr lang="en-US" altLang="zh-CN" sz="2800" dirty="0"/>
              <a:t>Client</a:t>
            </a:r>
            <a:r>
              <a:rPr lang="zh-CN" altLang="en-US" sz="2800" dirty="0"/>
              <a:t>发送</a:t>
            </a:r>
            <a:r>
              <a:rPr lang="en-US" altLang="zh-CN" sz="2800" dirty="0"/>
              <a:t>(KRB_AP_REQ)</a:t>
            </a:r>
            <a:r>
              <a:rPr lang="zh-CN" altLang="en-US" sz="2800" dirty="0"/>
              <a:t>给</a:t>
            </a:r>
            <a:r>
              <a:rPr lang="en-US" altLang="zh-CN" sz="2800" dirty="0"/>
              <a:t>Server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通过</a:t>
            </a:r>
            <a:r>
              <a:rPr lang="en-US" altLang="zh-CN" sz="2400" dirty="0"/>
              <a:t>TGS Exchange</a:t>
            </a:r>
            <a:r>
              <a:rPr lang="zh-CN" altLang="en-US" sz="2400" dirty="0"/>
              <a:t>获得的</a:t>
            </a:r>
            <a:r>
              <a:rPr lang="en-US" altLang="zh-CN" sz="2400" dirty="0"/>
              <a:t>ST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使用</a:t>
            </a:r>
            <a:r>
              <a:rPr lang="en-US" altLang="zh-CN" sz="2400" dirty="0"/>
              <a:t>SK</a:t>
            </a:r>
            <a:r>
              <a:rPr lang="zh-CN" altLang="en-US" sz="2400" dirty="0"/>
              <a:t>加密</a:t>
            </a:r>
            <a:r>
              <a:rPr lang="en-US" altLang="zh-CN" sz="2400" dirty="0"/>
              <a:t>Authenticator</a:t>
            </a:r>
            <a:r>
              <a:rPr lang="zh-CN" altLang="en-US" sz="2400" dirty="0"/>
              <a:t>：包含</a:t>
            </a:r>
            <a:r>
              <a:rPr lang="en-US" altLang="zh-CN" sz="2400" dirty="0"/>
              <a:t>C</a:t>
            </a:r>
            <a:r>
              <a:rPr lang="zh-CN" altLang="en-US" sz="2400" dirty="0"/>
              <a:t>和</a:t>
            </a:r>
            <a:r>
              <a:rPr lang="en-US" altLang="zh-CN" sz="2400" dirty="0"/>
              <a:t>timestamp </a:t>
            </a:r>
            <a:r>
              <a:rPr lang="en-US" altLang="zh-CN" sz="2400" dirty="0" err="1"/>
              <a:t>tc</a:t>
            </a:r>
            <a:r>
              <a:rPr lang="en-US" altLang="zh-CN" sz="2400" dirty="0"/>
              <a:t>’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Flag</a:t>
            </a:r>
            <a:r>
              <a:rPr lang="zh-CN" altLang="en-US" sz="2400" dirty="0"/>
              <a:t>：表示</a:t>
            </a:r>
            <a:r>
              <a:rPr lang="en-US" altLang="zh-CN" sz="2400" dirty="0"/>
              <a:t>Client</a:t>
            </a:r>
            <a:r>
              <a:rPr lang="zh-CN" altLang="en-US" sz="2400" dirty="0"/>
              <a:t>是否需要进行双向鉴别</a:t>
            </a:r>
            <a:r>
              <a:rPr lang="en-US" altLang="zh-CN" sz="2400" dirty="0"/>
              <a:t>(Mutual Authentication)</a:t>
            </a:r>
            <a:endParaRPr lang="en-US" altLang="zh-CN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588010" y="4873625"/>
            <a:ext cx="7666990" cy="1990090"/>
            <a:chOff x="926" y="7675"/>
            <a:chExt cx="12074" cy="3134"/>
          </a:xfrm>
        </p:grpSpPr>
        <p:pic>
          <p:nvPicPr>
            <p:cNvPr id="155651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926" y="7675"/>
              <a:ext cx="12075" cy="3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8064" y="7752"/>
              <a:ext cx="1291" cy="54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Client/Server Exchange</a:t>
            </a:r>
            <a:endParaRPr lang="en-US" altLang="zh-CN"/>
          </a:p>
        </p:txBody>
      </p:sp>
      <p:sp>
        <p:nvSpPr>
          <p:cNvPr id="157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Server</a:t>
            </a:r>
            <a:r>
              <a:rPr lang="zh-CN" altLang="en-US" sz="2400" dirty="0"/>
              <a:t>接收到</a:t>
            </a:r>
            <a:r>
              <a:rPr lang="en-US" altLang="zh-CN" sz="2400" dirty="0"/>
              <a:t>KRB_AP_REQ</a:t>
            </a:r>
            <a:r>
              <a:rPr lang="zh-CN" altLang="en-US" sz="2400" dirty="0"/>
              <a:t>之后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用自己</a:t>
            </a:r>
            <a:r>
              <a:rPr lang="zh-CN" altLang="zh-CN" sz="2000" dirty="0"/>
              <a:t>的主密钥(k</a:t>
            </a:r>
            <a:r>
              <a:rPr lang="zh-CN" altLang="zh-CN" sz="1000" dirty="0"/>
              <a:t>S</a:t>
            </a:r>
            <a:r>
              <a:rPr lang="zh-CN" altLang="zh-CN" sz="2000" dirty="0"/>
              <a:t>)</a:t>
            </a:r>
            <a:r>
              <a:rPr lang="zh-CN" altLang="en-US" sz="2000" dirty="0"/>
              <a:t>解密</a:t>
            </a:r>
            <a:r>
              <a:rPr lang="en-US" altLang="zh-CN" sz="2000" dirty="0"/>
              <a:t>ST</a:t>
            </a:r>
            <a:r>
              <a:rPr lang="zh-CN" altLang="en-US" sz="2000" dirty="0"/>
              <a:t>，获得</a:t>
            </a:r>
            <a:r>
              <a:rPr lang="en-US" altLang="zh-CN" sz="2000" dirty="0"/>
              <a:t>SK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通过</a:t>
            </a:r>
            <a:r>
              <a:rPr lang="en-US" altLang="zh-CN" sz="2000" dirty="0"/>
              <a:t>SK</a:t>
            </a:r>
            <a:r>
              <a:rPr lang="zh-CN" altLang="en-US" sz="2000" dirty="0"/>
              <a:t>解密</a:t>
            </a:r>
            <a:r>
              <a:rPr lang="en-US" altLang="zh-CN" sz="2000" dirty="0"/>
              <a:t>Authenticator</a:t>
            </a:r>
            <a:r>
              <a:rPr lang="zh-CN" altLang="en-US" sz="2000" dirty="0"/>
              <a:t>，进验证对方的身份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验证成功，让</a:t>
            </a:r>
            <a:r>
              <a:rPr lang="en-US" altLang="zh-CN" sz="2000" dirty="0"/>
              <a:t>Client</a:t>
            </a:r>
            <a:r>
              <a:rPr lang="zh-CN" altLang="en-US" sz="2000" dirty="0"/>
              <a:t>访问需要访问的资源，否则直接拒绝对方的请求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若需要进行双向鉴别，</a:t>
            </a:r>
            <a:r>
              <a:rPr lang="en-US" altLang="zh-CN" sz="2400" dirty="0"/>
              <a:t>Server</a:t>
            </a:r>
            <a:r>
              <a:rPr lang="zh-CN" altLang="en-US" sz="2400" dirty="0"/>
              <a:t>需响应</a:t>
            </a:r>
            <a:r>
              <a:rPr lang="en-US" altLang="zh-CN" sz="2400" dirty="0">
                <a:sym typeface="+mn-ea"/>
              </a:rPr>
              <a:t>KRB_AP_REP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Server</a:t>
            </a:r>
            <a:r>
              <a:rPr lang="zh-CN" altLang="en-US" sz="2400" dirty="0"/>
              <a:t>从</a:t>
            </a:r>
            <a:r>
              <a:rPr lang="en-US" altLang="zh-CN" sz="2400" dirty="0"/>
              <a:t>Authenticator</a:t>
            </a:r>
            <a:r>
              <a:rPr lang="zh-CN" altLang="en-US" sz="2400" dirty="0"/>
              <a:t>提取</a:t>
            </a:r>
            <a:r>
              <a:rPr lang="en-US" altLang="zh-CN" sz="2400" dirty="0"/>
              <a:t>Timestamp(</a:t>
            </a:r>
            <a:r>
              <a:rPr lang="en-US" altLang="zh-CN" sz="2400" dirty="0" err="1"/>
              <a:t>t</a:t>
            </a:r>
            <a:r>
              <a:rPr lang="en-US" altLang="zh-CN" sz="1200" dirty="0" err="1"/>
              <a:t>C</a:t>
            </a:r>
            <a:r>
              <a:rPr lang="en-US" altLang="zh-CN" sz="2400" dirty="0"/>
              <a:t>’)</a:t>
            </a:r>
            <a:r>
              <a:rPr lang="zh-CN" altLang="en-US" sz="2400" dirty="0"/>
              <a:t>，使用</a:t>
            </a:r>
            <a:r>
              <a:rPr lang="en-US" altLang="zh-CN" sz="2400" dirty="0"/>
              <a:t>SK</a:t>
            </a:r>
            <a:r>
              <a:rPr lang="zh-CN" altLang="en-US" sz="2400" dirty="0"/>
              <a:t>加密，并将其发送给</a:t>
            </a:r>
            <a:r>
              <a:rPr lang="en-US" altLang="zh-CN" sz="2400" dirty="0"/>
              <a:t>Client</a:t>
            </a:r>
            <a:r>
              <a:rPr lang="zh-CN" altLang="en-US" sz="2400" dirty="0"/>
              <a:t>用于</a:t>
            </a:r>
            <a:r>
              <a:rPr lang="en-US" altLang="zh-CN" sz="2400" dirty="0"/>
              <a:t>Client</a:t>
            </a:r>
            <a:r>
              <a:rPr lang="zh-CN" altLang="en-US" sz="2400" dirty="0"/>
              <a:t>对</a:t>
            </a:r>
            <a:r>
              <a:rPr lang="en-US" altLang="zh-CN" sz="2400" dirty="0"/>
              <a:t>Server</a:t>
            </a:r>
            <a:r>
              <a:rPr lang="zh-CN" altLang="en-US" sz="2400" dirty="0"/>
              <a:t>的身份鉴别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699135" y="4867275"/>
            <a:ext cx="7666990" cy="1990090"/>
            <a:chOff x="1101" y="7665"/>
            <a:chExt cx="12074" cy="3134"/>
          </a:xfrm>
        </p:grpSpPr>
        <p:pic>
          <p:nvPicPr>
            <p:cNvPr id="157699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01" y="7665"/>
              <a:ext cx="12075" cy="3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8181" y="7761"/>
              <a:ext cx="1291" cy="54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方案存在的问题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597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以某个主体的</a:t>
            </a:r>
            <a:r>
              <a:rPr lang="en-US" altLang="zh-CN" sz="2800" dirty="0"/>
              <a:t>Long-term Key</a:t>
            </a:r>
            <a:r>
              <a:rPr lang="zh-CN" altLang="en-US" sz="2800" dirty="0"/>
              <a:t>加密的数据不应该在网络中传递。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所有的加密算法都不能保证</a:t>
            </a:r>
            <a:r>
              <a:rPr lang="en-US" altLang="zh-CN" sz="2800" dirty="0"/>
              <a:t>100%</a:t>
            </a:r>
            <a:r>
              <a:rPr lang="zh-CN" altLang="en-US" sz="2800" dirty="0"/>
              <a:t>的安全，对加密的数据进行解密只是一个时间的过程。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最大限度地提供安全保障的做法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尽可能使用一个</a:t>
            </a:r>
            <a:r>
              <a:rPr lang="en-US" altLang="zh-CN" sz="2400" dirty="0"/>
              <a:t>Short-term key</a:t>
            </a:r>
            <a:r>
              <a:rPr lang="zh-CN" altLang="en-US" sz="2400" dirty="0"/>
              <a:t>（</a:t>
            </a:r>
            <a:r>
              <a:rPr lang="en-US" altLang="zh-CN" sz="2400" dirty="0"/>
              <a:t>Session Key</a:t>
            </a:r>
            <a:r>
              <a:rPr lang="zh-CN" altLang="en-US" sz="2400" dirty="0"/>
              <a:t>）代替</a:t>
            </a:r>
            <a:r>
              <a:rPr lang="en-US" altLang="zh-CN" sz="2400" dirty="0"/>
              <a:t>Long-term Key</a:t>
            </a:r>
            <a:r>
              <a:rPr lang="zh-CN" altLang="en-US" sz="2400" dirty="0"/>
              <a:t>对数据进行加密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恶意用户对其解密获得加密的</a:t>
            </a:r>
            <a:r>
              <a:rPr lang="en-US" altLang="zh-CN" sz="2400" dirty="0"/>
              <a:t>Key</a:t>
            </a:r>
            <a:r>
              <a:rPr lang="zh-CN" altLang="en-US" sz="2400" dirty="0"/>
              <a:t>时，该</a:t>
            </a:r>
            <a:r>
              <a:rPr lang="en-US" altLang="zh-CN" sz="2400" dirty="0"/>
              <a:t>Key</a:t>
            </a:r>
            <a:r>
              <a:rPr lang="zh-CN" altLang="en-US" sz="2400" dirty="0"/>
              <a:t>早已失效。 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6608618" y="1194955"/>
            <a:ext cx="166255" cy="176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742180" y="135890"/>
            <a:ext cx="4947920" cy="1601470"/>
            <a:chOff x="7468" y="214"/>
            <a:chExt cx="7792" cy="2522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468" y="214"/>
              <a:ext cx="7793" cy="2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11710" y="226"/>
              <a:ext cx="1291" cy="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Kerberos</a:t>
            </a:r>
            <a:r>
              <a:rPr lang="zh-CN" altLang="en-US"/>
              <a:t>相关标准与规范</a:t>
            </a:r>
            <a:endParaRPr lang="zh-CN" altLang="en-US"/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3"/>
            <a:ext cx="7543801" cy="4685696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>
                <a:hlinkClick r:id="rId1"/>
              </a:rPr>
              <a:t>RFC 3244</a:t>
            </a:r>
            <a:r>
              <a:rPr lang="zh-CN" altLang="en-US" sz="2400" dirty="0"/>
              <a:t>记录整理了微软的一些对</a:t>
            </a:r>
            <a:r>
              <a:rPr lang="en-US" altLang="zh-CN" sz="2400" dirty="0"/>
              <a:t>Kerberos</a:t>
            </a:r>
            <a:r>
              <a:rPr lang="zh-CN" altLang="en-US" sz="2400" dirty="0"/>
              <a:t>协议软件包的添加。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>
                <a:hlinkClick r:id="rId2"/>
              </a:rPr>
              <a:t>RFC4757</a:t>
            </a:r>
            <a:r>
              <a:rPr lang="en-US" altLang="zh-CN" sz="2400" dirty="0"/>
              <a:t>“</a:t>
            </a:r>
            <a:r>
              <a:rPr lang="zh-CN" altLang="en-US" sz="2400" dirty="0"/>
              <a:t>微软</a:t>
            </a:r>
            <a:r>
              <a:rPr lang="en-US" altLang="zh-CN" sz="2400" dirty="0"/>
              <a:t>Windows2000Kerberos</a:t>
            </a:r>
            <a:r>
              <a:rPr lang="zh-CN" altLang="en-US" sz="2400" dirty="0"/>
              <a:t>修改密码并设定密码协议”记录整理了微软用</a:t>
            </a:r>
            <a:r>
              <a:rPr lang="en-US" altLang="zh-CN" sz="2400" dirty="0"/>
              <a:t>RC4</a:t>
            </a:r>
            <a:r>
              <a:rPr lang="zh-CN" altLang="en-US" sz="2400" dirty="0"/>
              <a:t>密码的使用。</a:t>
            </a:r>
            <a:endParaRPr lang="zh-CN" altLang="en-US" sz="2400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/>
              <a:t>虽然微软使用了</a:t>
            </a:r>
            <a:r>
              <a:rPr lang="en-US" altLang="zh-CN" sz="2000" dirty="0"/>
              <a:t>Kerberos</a:t>
            </a:r>
            <a:r>
              <a:rPr lang="zh-CN" altLang="en-US" sz="2000" dirty="0"/>
              <a:t>协议，却并没有用麻省理工的软件。 </a:t>
            </a:r>
            <a:endParaRPr lang="zh-CN" altLang="en-US" sz="2000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/>
              <a:t>IETF Kerberos</a:t>
            </a:r>
            <a:r>
              <a:rPr lang="zh-CN" altLang="en-US" sz="2400" dirty="0"/>
              <a:t>的工作小组在</a:t>
            </a:r>
            <a:r>
              <a:rPr lang="en-US" altLang="zh-CN" sz="2400" dirty="0"/>
              <a:t>2005</a:t>
            </a:r>
            <a:r>
              <a:rPr lang="zh-CN" altLang="en-US" sz="2400" dirty="0"/>
              <a:t>年更新了说明规范，最近的更新包括：</a:t>
            </a:r>
            <a:endParaRPr lang="zh-CN" altLang="en-US" sz="2400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/>
              <a:t>"</a:t>
            </a:r>
            <a:r>
              <a:rPr lang="zh-CN" altLang="en-US" sz="2000" dirty="0"/>
              <a:t>加密和校验和细则</a:t>
            </a:r>
            <a:r>
              <a:rPr lang="en-US" altLang="zh-CN" sz="2000" dirty="0"/>
              <a:t>"</a:t>
            </a:r>
            <a:r>
              <a:rPr lang="zh-CN" altLang="en-US" sz="2000" dirty="0"/>
              <a:t>（</a:t>
            </a:r>
            <a:r>
              <a:rPr lang="en-US" altLang="zh-CN" sz="2000" b="1" dirty="0">
                <a:hlinkClick r:id="rId3"/>
              </a:rPr>
              <a:t>RFC 3961</a:t>
            </a:r>
            <a:r>
              <a:rPr lang="zh-CN" altLang="en-US" sz="2000" dirty="0"/>
              <a:t>） </a:t>
            </a:r>
            <a:endParaRPr lang="zh-CN" altLang="en-US" sz="2000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/>
              <a:t>"</a:t>
            </a:r>
            <a:r>
              <a:rPr lang="zh-CN" altLang="en-US" sz="2000" dirty="0"/>
              <a:t>针对</a:t>
            </a:r>
            <a:r>
              <a:rPr lang="en-US" altLang="zh-CN" sz="2000" dirty="0"/>
              <a:t>Kerberos</a:t>
            </a:r>
            <a:r>
              <a:rPr lang="zh-CN" altLang="en-US" sz="2000" dirty="0"/>
              <a:t>版本</a:t>
            </a:r>
            <a:r>
              <a:rPr lang="en-US" altLang="zh-CN" sz="2000" dirty="0"/>
              <a:t>5</a:t>
            </a:r>
            <a:r>
              <a:rPr lang="zh-CN" altLang="en-US" sz="2000" dirty="0"/>
              <a:t>的高级加密算法（</a:t>
            </a:r>
            <a:r>
              <a:rPr lang="en-US" altLang="zh-CN" sz="2000" dirty="0"/>
              <a:t>AES</a:t>
            </a:r>
            <a:r>
              <a:rPr lang="zh-CN" altLang="en-US" sz="2000" dirty="0"/>
              <a:t>）加密</a:t>
            </a:r>
            <a:r>
              <a:rPr lang="en-US" altLang="zh-CN" sz="2000" dirty="0"/>
              <a:t>"</a:t>
            </a:r>
            <a:r>
              <a:rPr lang="zh-CN" altLang="en-US" sz="2000" dirty="0"/>
              <a:t>（</a:t>
            </a:r>
            <a:r>
              <a:rPr lang="en-US" altLang="zh-CN" sz="2000" b="1" dirty="0">
                <a:hlinkClick r:id="rId4"/>
              </a:rPr>
              <a:t>RFC 3962</a:t>
            </a:r>
            <a:r>
              <a:rPr lang="zh-CN" altLang="en-US" sz="2000" dirty="0"/>
              <a:t>） </a:t>
            </a:r>
            <a:endParaRPr lang="zh-CN" altLang="en-US" sz="2000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/>
              <a:t>Kerberos</a:t>
            </a:r>
            <a:r>
              <a:rPr lang="zh-CN" altLang="en-US" sz="2000" dirty="0"/>
              <a:t>版本</a:t>
            </a:r>
            <a:r>
              <a:rPr lang="en-US" altLang="zh-CN" sz="2000" dirty="0"/>
              <a:t>5</a:t>
            </a:r>
            <a:r>
              <a:rPr lang="zh-CN" altLang="en-US" sz="2000" dirty="0"/>
              <a:t>说明规范的新版本</a:t>
            </a:r>
            <a:r>
              <a:rPr lang="en-US" altLang="zh-CN" sz="2000" dirty="0"/>
              <a:t>“Kerberos</a:t>
            </a:r>
            <a:r>
              <a:rPr lang="zh-CN" altLang="en-US" sz="2000" dirty="0"/>
              <a:t>网络鉴别服务（版本</a:t>
            </a:r>
            <a:r>
              <a:rPr lang="en-US" altLang="zh-CN" sz="2000" dirty="0"/>
              <a:t>5</a:t>
            </a:r>
            <a:r>
              <a:rPr lang="zh-CN" altLang="en-US" sz="2000" dirty="0"/>
              <a:t>）</a:t>
            </a:r>
            <a:r>
              <a:rPr lang="en-US" altLang="zh-CN" sz="2000" dirty="0"/>
              <a:t>"</a:t>
            </a:r>
            <a:r>
              <a:rPr lang="zh-CN" altLang="en-US" sz="2000" dirty="0"/>
              <a:t>（</a:t>
            </a:r>
            <a:r>
              <a:rPr lang="en-US" altLang="zh-CN" sz="2000" b="1" dirty="0">
                <a:hlinkClick r:id="rId5"/>
              </a:rPr>
              <a:t>RFC 4120</a:t>
            </a:r>
            <a:r>
              <a:rPr lang="zh-CN" altLang="en-US" sz="2000" dirty="0"/>
              <a:t>）。这个版本废弃了早先的</a:t>
            </a:r>
            <a:r>
              <a:rPr lang="en-US" altLang="zh-CN" sz="2000" b="1" dirty="0">
                <a:hlinkClick r:id="rId6"/>
              </a:rPr>
              <a:t>RFC 1510</a:t>
            </a:r>
            <a:r>
              <a:rPr lang="zh-CN" altLang="en-US" sz="2000" dirty="0"/>
              <a:t>，用更细化和明确的解释说明了协议的一些细节和使用方法。 </a:t>
            </a:r>
            <a:endParaRPr lang="zh-CN" altLang="en-US" sz="2000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/>
              <a:t>GSS-API</a:t>
            </a:r>
            <a:r>
              <a:rPr lang="zh-CN" altLang="en-US" sz="2000" dirty="0"/>
              <a:t>的一个新版本</a:t>
            </a:r>
            <a:r>
              <a:rPr lang="en-US" altLang="zh-CN" sz="2000" dirty="0"/>
              <a:t>"Kerberos</a:t>
            </a:r>
            <a:r>
              <a:rPr lang="zh-CN" altLang="en-US" sz="2000" dirty="0"/>
              <a:t>版本</a:t>
            </a:r>
            <a:r>
              <a:rPr lang="en-US" altLang="zh-CN" sz="2000" dirty="0"/>
              <a:t>5 </a:t>
            </a:r>
            <a:r>
              <a:rPr lang="zh-CN" altLang="en-US" sz="2000" dirty="0"/>
              <a:t>普通的安全服务应用软件交互机制：版本</a:t>
            </a:r>
            <a:r>
              <a:rPr lang="en-US" altLang="zh-CN" sz="2000" dirty="0"/>
              <a:t>2"</a:t>
            </a:r>
            <a:r>
              <a:rPr lang="zh-CN" altLang="en-US" sz="2000" dirty="0"/>
              <a:t>（</a:t>
            </a:r>
            <a:r>
              <a:rPr lang="en-US" altLang="zh-CN" sz="2000" b="1" dirty="0">
                <a:hlinkClick r:id="rId7"/>
              </a:rPr>
              <a:t>RFC 4121</a:t>
            </a:r>
            <a:r>
              <a:rPr lang="zh-CN" altLang="en-US" sz="2000" dirty="0"/>
              <a:t>）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方案存在的问题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617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 dirty="0"/>
              <a:t>C/S Exchange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ST</a:t>
            </a:r>
            <a:r>
              <a:rPr lang="zh-CN" altLang="en-US" sz="2400" dirty="0"/>
              <a:t>是被</a:t>
            </a:r>
            <a:r>
              <a:rPr lang="en-US" altLang="zh-CN" sz="2400" dirty="0"/>
              <a:t>Server </a:t>
            </a:r>
            <a:r>
              <a:rPr lang="zh-CN" altLang="en-US" sz="2400" dirty="0"/>
              <a:t>的主密钥加密的，且经网络传输</a:t>
            </a:r>
            <a:endParaRPr lang="zh-CN" altLang="en-US" sz="2400" dirty="0"/>
          </a:p>
          <a:p>
            <a:pPr eaLnBrk="1" hangingPunct="1"/>
            <a:r>
              <a:rPr lang="en-US" altLang="zh-CN" sz="2800" dirty="0"/>
              <a:t>Sever</a:t>
            </a:r>
            <a:r>
              <a:rPr lang="zh-CN" altLang="en-US" sz="2800" dirty="0"/>
              <a:t>的安全受到了威胁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改进</a:t>
            </a:r>
            <a:r>
              <a:rPr lang="zh-CN" altLang="en-US" dirty="0"/>
              <a:t>方案</a:t>
            </a:r>
            <a:endParaRPr lang="en-US" altLang="zh-CN" sz="2800" dirty="0"/>
          </a:p>
          <a:p>
            <a:pPr lvl="1"/>
            <a:r>
              <a:rPr lang="zh-CN" altLang="en-US" sz="2400" dirty="0"/>
              <a:t>增加</a:t>
            </a:r>
            <a:r>
              <a:rPr lang="en-US" altLang="zh-CN" sz="2400" dirty="0"/>
              <a:t>User2User</a:t>
            </a:r>
            <a:r>
              <a:rPr lang="zh-CN" altLang="en-US" sz="2400" dirty="0"/>
              <a:t>子协议，保护</a:t>
            </a:r>
            <a:r>
              <a:rPr lang="en-US" altLang="zh-CN" sz="2400" dirty="0"/>
              <a:t>Server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事实上，对</a:t>
            </a:r>
            <a:r>
              <a:rPr lang="en-US" altLang="zh-CN" sz="2400" dirty="0"/>
              <a:t>Client</a:t>
            </a:r>
            <a:r>
              <a:rPr lang="zh-CN" altLang="en-US" sz="2400" dirty="0"/>
              <a:t>而言， </a:t>
            </a:r>
            <a:r>
              <a:rPr lang="en-US" altLang="zh-CN" sz="2400" dirty="0"/>
              <a:t>Long-term Key</a:t>
            </a:r>
            <a:r>
              <a:rPr lang="zh-CN" altLang="en-US" sz="2400" dirty="0"/>
              <a:t>其实就是口令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在第一步</a:t>
            </a:r>
            <a:r>
              <a:rPr lang="en-US" altLang="zh-CN" sz="2000" dirty="0"/>
              <a:t>Authentication Service Exchange</a:t>
            </a:r>
            <a:r>
              <a:rPr lang="zh-CN" altLang="en-US" sz="2000" dirty="0"/>
              <a:t>中，被用来加密</a:t>
            </a:r>
            <a:r>
              <a:rPr lang="en-US" altLang="zh-CN" sz="2000" dirty="0"/>
              <a:t>AK</a:t>
            </a:r>
            <a:endParaRPr lang="en-US" altLang="zh-CN" sz="2400" dirty="0"/>
          </a:p>
          <a:p>
            <a:pPr lvl="2" eaLnBrk="1" hangingPunct="1"/>
            <a:r>
              <a:rPr lang="zh-CN" altLang="en-US" sz="2000" dirty="0"/>
              <a:t>后面也有相应的解决方案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User2User </a:t>
            </a:r>
            <a:r>
              <a:rPr lang="zh-CN" altLang="en-US"/>
              <a:t>子协议</a:t>
            </a:r>
            <a:endParaRPr lang="zh-CN" altLang="en-US"/>
          </a:p>
        </p:txBody>
      </p:sp>
      <p:sp>
        <p:nvSpPr>
          <p:cNvPr id="1638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sz="2800" dirty="0"/>
              <a:t>思想：用</a:t>
            </a:r>
            <a:r>
              <a:rPr lang="en-US" altLang="zh-CN" sz="2800" dirty="0"/>
              <a:t>Sever</a:t>
            </a:r>
            <a:r>
              <a:rPr lang="zh-CN" altLang="en-US" sz="2800" dirty="0"/>
              <a:t>与</a:t>
            </a:r>
            <a:r>
              <a:rPr lang="en-US" altLang="zh-CN" sz="2800" dirty="0"/>
              <a:t>KDC</a:t>
            </a:r>
            <a:r>
              <a:rPr lang="zh-CN" altLang="en-US" sz="2800" dirty="0"/>
              <a:t>之间的会话密钥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KDC-Server</a:t>
            </a:r>
            <a:r>
              <a:rPr lang="zh-CN" altLang="en-US" sz="2800" dirty="0"/>
              <a:t>加密</a:t>
            </a:r>
            <a:r>
              <a:rPr lang="en-US" altLang="zh-CN" sz="2800" dirty="0"/>
              <a:t>ST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Client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在</a:t>
            </a:r>
            <a:r>
              <a:rPr lang="en-US" altLang="zh-CN" sz="2400" dirty="0"/>
              <a:t>AS Exchange</a:t>
            </a:r>
            <a:r>
              <a:rPr lang="zh-CN" altLang="en-US" sz="2400" dirty="0"/>
              <a:t>和</a:t>
            </a:r>
            <a:r>
              <a:rPr lang="en-US" altLang="zh-CN" sz="2400" dirty="0"/>
              <a:t>TGS Exchange</a:t>
            </a:r>
            <a:r>
              <a:rPr lang="zh-CN" altLang="en-US" sz="2400" dirty="0"/>
              <a:t>之间进行该子协议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Client</a:t>
            </a:r>
            <a:r>
              <a:rPr lang="zh-CN" altLang="en-US" sz="2400" dirty="0"/>
              <a:t>获得“用</a:t>
            </a:r>
            <a:r>
              <a:rPr lang="en-US" altLang="zh-CN" sz="2400" i="1" dirty="0" err="1"/>
              <a:t>k</a:t>
            </a:r>
            <a:r>
              <a:rPr lang="en-US" altLang="zh-CN" sz="2400" i="1" baseline="-25000" dirty="0" err="1"/>
              <a:t>T</a:t>
            </a:r>
            <a:r>
              <a:rPr lang="zh-CN" altLang="en-US" sz="2400" dirty="0"/>
              <a:t>加密的</a:t>
            </a:r>
            <a:r>
              <a:rPr lang="en-US" altLang="zh-CN" sz="2400" dirty="0"/>
              <a:t>Server</a:t>
            </a:r>
            <a:r>
              <a:rPr lang="zh-CN" altLang="en-US" sz="2400" dirty="0"/>
              <a:t>的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KDC-Server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lvl="2" eaLnBrk="1" hangingPunct="1"/>
            <a:r>
              <a:rPr lang="zh-CN" altLang="en-US" sz="2000" dirty="0"/>
              <a:t>也就是</a:t>
            </a:r>
            <a:r>
              <a:rPr lang="en-US" altLang="zh-CN" sz="2000" dirty="0"/>
              <a:t>Server</a:t>
            </a:r>
            <a:r>
              <a:rPr lang="zh-CN" altLang="en-US" sz="2000" dirty="0"/>
              <a:t>的</a:t>
            </a:r>
            <a:r>
              <a:rPr lang="en-US" altLang="zh-CN" sz="2000" dirty="0"/>
              <a:t>TGT</a:t>
            </a:r>
            <a:endParaRPr lang="zh-CN" altLang="en-US" sz="2000" dirty="0"/>
          </a:p>
          <a:p>
            <a:pPr eaLnBrk="1" hangingPunct="1"/>
            <a:r>
              <a:rPr lang="zh-CN" altLang="en-US" sz="2800" dirty="0"/>
              <a:t> </a:t>
            </a:r>
            <a:r>
              <a:rPr lang="en-US" altLang="zh-CN" sz="2800" dirty="0"/>
              <a:t>Server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像</a:t>
            </a:r>
            <a:r>
              <a:rPr lang="en-US" altLang="zh-CN" sz="2400" dirty="0"/>
              <a:t>Client</a:t>
            </a:r>
            <a:r>
              <a:rPr lang="zh-CN" altLang="en-US" sz="2400" dirty="0"/>
              <a:t>一样进行</a:t>
            </a:r>
            <a:r>
              <a:rPr lang="en-US" altLang="zh-CN" sz="2400" dirty="0"/>
              <a:t>AS Exchange</a:t>
            </a:r>
            <a:r>
              <a:rPr lang="zh-CN" altLang="en-US" sz="2400" dirty="0"/>
              <a:t>，获得</a:t>
            </a:r>
            <a:endParaRPr lang="zh-CN" altLang="en-US" sz="2400" dirty="0"/>
          </a:p>
          <a:p>
            <a:pPr lvl="2" eaLnBrk="1" hangingPunct="1"/>
            <a:r>
              <a:rPr lang="zh-CN" altLang="en-US" sz="2000" dirty="0"/>
              <a:t>他和</a:t>
            </a:r>
            <a:r>
              <a:rPr lang="en-US" altLang="zh-CN" sz="2000" dirty="0"/>
              <a:t>KDC</a:t>
            </a:r>
            <a:r>
              <a:rPr lang="zh-CN" altLang="en-US" sz="2000" dirty="0"/>
              <a:t>之间的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KDC-Server</a:t>
            </a:r>
            <a:endParaRPr lang="en-US" altLang="zh-CN" sz="2000" baseline="-25000" dirty="0"/>
          </a:p>
          <a:p>
            <a:pPr lvl="2" eaLnBrk="1" hangingPunct="1"/>
            <a:r>
              <a:rPr lang="en-US" altLang="zh-CN" sz="2000" dirty="0"/>
              <a:t>TGT</a:t>
            </a:r>
            <a:r>
              <a:rPr lang="zh-CN" altLang="en-US" sz="2000" dirty="0"/>
              <a:t>：封装了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KDC-Server</a:t>
            </a:r>
            <a:r>
              <a:rPr lang="zh-CN" altLang="en-US" sz="2000" dirty="0"/>
              <a:t>，用主密钥</a:t>
            </a:r>
            <a:r>
              <a:rPr lang="en-US" altLang="zh-CN" sz="2000" i="1" dirty="0" err="1"/>
              <a:t>k</a:t>
            </a:r>
            <a:r>
              <a:rPr lang="en-US" altLang="zh-CN" sz="2000" i="1" baseline="-25000" dirty="0" err="1"/>
              <a:t>T</a:t>
            </a:r>
            <a:r>
              <a:rPr lang="zh-CN" altLang="en-US" sz="2000" dirty="0"/>
              <a:t>加密</a:t>
            </a:r>
            <a:endParaRPr lang="zh-CN" altLang="en-US" sz="2000" dirty="0"/>
          </a:p>
          <a:p>
            <a:pPr lvl="1" eaLnBrk="1" hangingPunct="1"/>
            <a:r>
              <a:rPr lang="en-US" altLang="zh-CN" sz="2400" dirty="0"/>
              <a:t>Server</a:t>
            </a:r>
            <a:r>
              <a:rPr lang="zh-CN" altLang="en-US" sz="2400" dirty="0"/>
              <a:t>会缓存</a:t>
            </a:r>
            <a:r>
              <a:rPr lang="en-US" altLang="zh-CN" sz="2400" dirty="0"/>
              <a:t>TGT </a:t>
            </a:r>
            <a:r>
              <a:rPr lang="zh-CN" altLang="en-US" sz="2400" dirty="0"/>
              <a:t>，等待</a:t>
            </a:r>
            <a:r>
              <a:rPr lang="en-US" altLang="zh-CN" sz="2400" dirty="0"/>
              <a:t>Client</a:t>
            </a:r>
            <a:r>
              <a:rPr lang="zh-CN" altLang="en-US" sz="2400" dirty="0"/>
              <a:t>的请求。 </a:t>
            </a:r>
            <a:endParaRPr lang="en-US" altLang="zh-CN" sz="2400" dirty="0"/>
          </a:p>
          <a:p>
            <a:pPr lvl="2" eaLnBrk="1" hangingPunct="1"/>
            <a:r>
              <a:rPr lang="zh-CN" altLang="en-US" sz="2000" dirty="0"/>
              <a:t>定期更新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User2User </a:t>
            </a:r>
            <a:r>
              <a:rPr lang="zh-CN" altLang="en-US" dirty="0"/>
              <a:t>子协议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CN" sz="2400" dirty="0"/>
              <a:t>AS Exchange</a:t>
            </a:r>
            <a:r>
              <a:rPr lang="zh-CN" altLang="en-US" sz="2400" dirty="0"/>
              <a:t>：</a:t>
            </a:r>
            <a:r>
              <a:rPr lang="en-US" altLang="zh-CN" sz="2400" dirty="0"/>
              <a:t>Client</a:t>
            </a:r>
            <a:r>
              <a:rPr lang="zh-CN" altLang="en-US" sz="2400" dirty="0"/>
              <a:t>通过此过程获得属于自己的</a:t>
            </a:r>
            <a:r>
              <a:rPr lang="en-US" altLang="zh-CN" sz="2400" dirty="0"/>
              <a:t>TGT</a:t>
            </a:r>
            <a:endParaRPr lang="en-US" altLang="zh-CN" sz="2400" dirty="0"/>
          </a:p>
          <a:p>
            <a:pPr marL="609600" indent="-609600">
              <a:lnSpc>
                <a:spcPct val="90000"/>
              </a:lnSpc>
            </a:pPr>
            <a:r>
              <a:rPr lang="en-US" altLang="zh-CN" sz="2400" dirty="0"/>
              <a:t>User2User Protocol: Client</a:t>
            </a:r>
            <a:r>
              <a:rPr lang="zh-CN" altLang="en-US" sz="2400" dirty="0"/>
              <a:t>通过此过程获得</a:t>
            </a:r>
            <a:r>
              <a:rPr lang="en-US" altLang="zh-CN" sz="2400" dirty="0"/>
              <a:t>Server</a:t>
            </a:r>
            <a:r>
              <a:rPr lang="zh-CN" altLang="en-US" sz="2400" dirty="0"/>
              <a:t>的</a:t>
            </a:r>
            <a:r>
              <a:rPr lang="en-US" altLang="zh-CN" sz="2400" dirty="0"/>
              <a:t>TGT</a:t>
            </a:r>
            <a:r>
              <a:rPr lang="zh-CN" altLang="en-US" sz="2400" dirty="0"/>
              <a:t>：封装了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KDC-Server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990600" lvl="1" indent="-533400">
              <a:lnSpc>
                <a:spcPct val="90000"/>
              </a:lnSpc>
            </a:pPr>
            <a:r>
              <a:rPr lang="en-US" altLang="zh-CN" sz="2000" dirty="0"/>
              <a:t>Client</a:t>
            </a:r>
            <a:r>
              <a:rPr lang="zh-CN" altLang="en-US" sz="2000" dirty="0"/>
              <a:t>在请求</a:t>
            </a:r>
            <a:r>
              <a:rPr lang="en-US" altLang="zh-CN" sz="2000" dirty="0"/>
              <a:t>ST</a:t>
            </a:r>
            <a:r>
              <a:rPr lang="zh-CN" altLang="en-US" sz="2000" dirty="0"/>
              <a:t>之前，先访问一下</a:t>
            </a:r>
            <a:r>
              <a:rPr lang="en-US" altLang="zh-CN" sz="2000" dirty="0"/>
              <a:t>Server</a:t>
            </a:r>
            <a:endParaRPr lang="en-US" altLang="zh-CN" sz="2000" dirty="0"/>
          </a:p>
          <a:p>
            <a:pPr marL="990600" lvl="1" indent="-533400">
              <a:lnSpc>
                <a:spcPct val="90000"/>
              </a:lnSpc>
            </a:pPr>
            <a:r>
              <a:rPr lang="zh-CN" altLang="en-US" sz="2000" dirty="0"/>
              <a:t>如果该</a:t>
            </a:r>
            <a:r>
              <a:rPr lang="en-US" altLang="zh-CN" sz="2000" dirty="0"/>
              <a:t>TGT</a:t>
            </a:r>
            <a:r>
              <a:rPr lang="zh-CN" altLang="en-US" sz="2000" dirty="0"/>
              <a:t>存在于</a:t>
            </a:r>
            <a:r>
              <a:rPr lang="en-US" altLang="zh-CN" sz="2000" dirty="0"/>
              <a:t>Server</a:t>
            </a:r>
            <a:r>
              <a:rPr lang="zh-CN" altLang="en-US" sz="2000" dirty="0"/>
              <a:t>的缓存中，则</a:t>
            </a:r>
            <a:r>
              <a:rPr lang="en-US" altLang="zh-CN" sz="2000" dirty="0"/>
              <a:t>Server</a:t>
            </a:r>
            <a:r>
              <a:rPr lang="zh-CN" altLang="en-US" sz="2000" dirty="0"/>
              <a:t>会直接将其返回给</a:t>
            </a:r>
            <a:r>
              <a:rPr lang="en-US" altLang="zh-CN" sz="2000" dirty="0"/>
              <a:t>Client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990600" lvl="1" indent="-533400">
              <a:lnSpc>
                <a:spcPct val="90000"/>
              </a:lnSpc>
            </a:pPr>
            <a:r>
              <a:rPr lang="zh-CN" altLang="en-US" sz="2000" dirty="0"/>
              <a:t>否则</a:t>
            </a:r>
            <a:r>
              <a:rPr lang="en-US" altLang="zh-CN" sz="2000" dirty="0"/>
              <a:t>Server</a:t>
            </a:r>
            <a:r>
              <a:rPr lang="zh-CN" altLang="en-US" sz="2000" dirty="0"/>
              <a:t>通过</a:t>
            </a:r>
            <a:r>
              <a:rPr lang="en-US" altLang="zh-CN" sz="2000" dirty="0"/>
              <a:t>AS Exchange</a:t>
            </a:r>
            <a:r>
              <a:rPr lang="zh-CN" altLang="en-US" sz="2000" dirty="0"/>
              <a:t>从</a:t>
            </a:r>
            <a:r>
              <a:rPr lang="en-US" altLang="zh-CN" sz="2000" dirty="0"/>
              <a:t>KDC</a:t>
            </a:r>
            <a:r>
              <a:rPr lang="zh-CN" altLang="en-US" sz="2000" dirty="0"/>
              <a:t>获取。</a:t>
            </a:r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4" name="Picture 7" descr="kerberos_03_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99657" y="4033916"/>
            <a:ext cx="6856413" cy="31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User2User </a:t>
            </a:r>
            <a:r>
              <a:rPr lang="zh-CN" altLang="en-US" dirty="0"/>
              <a:t>子协议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689670" cy="402336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CN" dirty="0"/>
              <a:t>TGS Exchange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>
              <a:spcAft>
                <a:spcPts val="0"/>
              </a:spcAft>
            </a:pPr>
            <a:r>
              <a:rPr lang="en-US" altLang="zh-CN" sz="2000" dirty="0"/>
              <a:t>Client</a:t>
            </a:r>
            <a:r>
              <a:rPr lang="zh-CN" altLang="en-US" sz="2000" dirty="0"/>
              <a:t>通过向</a:t>
            </a:r>
            <a:r>
              <a:rPr lang="en-US" altLang="zh-CN" sz="2000" dirty="0"/>
              <a:t>KDC</a:t>
            </a:r>
            <a:r>
              <a:rPr lang="zh-CN" altLang="en-US" sz="2000" dirty="0"/>
              <a:t>提供自己的</a:t>
            </a:r>
            <a:r>
              <a:rPr lang="en-US" altLang="zh-CN" sz="2000" dirty="0"/>
              <a:t>TGT</a:t>
            </a:r>
            <a:r>
              <a:rPr lang="zh-CN" altLang="en-US" sz="2000" dirty="0"/>
              <a:t>，</a:t>
            </a:r>
            <a:r>
              <a:rPr lang="en-US" altLang="zh-CN" sz="2000" dirty="0"/>
              <a:t>Server</a:t>
            </a:r>
            <a:r>
              <a:rPr lang="zh-CN" altLang="en-US" sz="2000" dirty="0"/>
              <a:t>的</a:t>
            </a:r>
            <a:r>
              <a:rPr lang="en-US" altLang="zh-CN" sz="2000" dirty="0"/>
              <a:t>TGT</a:t>
            </a:r>
            <a:r>
              <a:rPr lang="zh-CN" altLang="en-US" sz="2000" dirty="0"/>
              <a:t>以及</a:t>
            </a:r>
            <a:r>
              <a:rPr lang="en-US" altLang="zh-CN" sz="2000" dirty="0"/>
              <a:t>Authenticator</a:t>
            </a:r>
            <a:r>
              <a:rPr lang="zh-CN" altLang="en-US" sz="2000" dirty="0"/>
              <a:t>向</a:t>
            </a:r>
            <a:r>
              <a:rPr lang="en-US" altLang="zh-CN" sz="2000" dirty="0"/>
              <a:t>KDC</a:t>
            </a:r>
            <a:r>
              <a:rPr lang="zh-CN" altLang="en-US" sz="2000" dirty="0"/>
              <a:t>申请用于访问</a:t>
            </a:r>
            <a:r>
              <a:rPr lang="en-US" altLang="zh-CN" sz="2000" dirty="0"/>
              <a:t>Server</a:t>
            </a:r>
            <a:r>
              <a:rPr lang="zh-CN" altLang="en-US" sz="2000" dirty="0"/>
              <a:t>的</a:t>
            </a:r>
            <a:r>
              <a:rPr lang="en-US" altLang="zh-CN" sz="2000" dirty="0"/>
              <a:t>ST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>
              <a:spcAft>
                <a:spcPts val="0"/>
              </a:spcAft>
            </a:pPr>
            <a:r>
              <a:rPr lang="en-US" altLang="zh-CN" sz="2000" dirty="0"/>
              <a:t>KDC</a:t>
            </a:r>
            <a:r>
              <a:rPr lang="zh-CN" altLang="en-US" sz="2000" dirty="0"/>
              <a:t>先用自己的主密钥解密</a:t>
            </a:r>
            <a:r>
              <a:rPr lang="en-US" altLang="zh-CN" sz="2000" dirty="0"/>
              <a:t>Client</a:t>
            </a:r>
            <a:r>
              <a:rPr lang="zh-CN" altLang="en-US" sz="2000" dirty="0"/>
              <a:t>的</a:t>
            </a:r>
            <a:r>
              <a:rPr lang="en-US" altLang="zh-CN" sz="2000" dirty="0"/>
              <a:t>TGT</a:t>
            </a:r>
            <a:r>
              <a:rPr lang="zh-CN" altLang="en-US" sz="2000" dirty="0"/>
              <a:t>获得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KDC-Client</a:t>
            </a:r>
            <a:r>
              <a:rPr lang="zh-CN" altLang="en-US" sz="2000" dirty="0"/>
              <a:t>，</a:t>
            </a:r>
            <a:endParaRPr lang="zh-CN" altLang="en-US" sz="2000" dirty="0"/>
          </a:p>
          <a:p>
            <a:pPr lvl="1">
              <a:spcAft>
                <a:spcPts val="0"/>
              </a:spcAft>
            </a:pPr>
            <a:r>
              <a:rPr lang="zh-CN" altLang="en-US" sz="2000" dirty="0"/>
              <a:t>通过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KDC-Client</a:t>
            </a:r>
            <a:r>
              <a:rPr lang="zh-CN" altLang="en-US" sz="2000" dirty="0"/>
              <a:t>解密</a:t>
            </a:r>
            <a:r>
              <a:rPr lang="en-US" altLang="zh-CN" sz="2000" dirty="0"/>
              <a:t>Authenticator</a:t>
            </a:r>
            <a:r>
              <a:rPr lang="zh-CN" altLang="en-US" sz="2000" dirty="0"/>
              <a:t>验证发送者是否是</a:t>
            </a:r>
            <a:r>
              <a:rPr lang="en-US" altLang="zh-CN" sz="2000" dirty="0"/>
              <a:t>TGT</a:t>
            </a:r>
            <a:r>
              <a:rPr lang="zh-CN" altLang="en-US" sz="2000" dirty="0"/>
              <a:t>的真正拥有者</a:t>
            </a:r>
            <a:endParaRPr lang="zh-CN" altLang="en-US" sz="2000" dirty="0"/>
          </a:p>
          <a:p>
            <a:pPr lvl="1">
              <a:spcAft>
                <a:spcPts val="0"/>
              </a:spcAft>
            </a:pPr>
            <a:r>
              <a:rPr lang="zh-CN" altLang="en-US" sz="2000" dirty="0"/>
              <a:t>验证通过后，再用自己的主密钥解密</a:t>
            </a:r>
            <a:r>
              <a:rPr lang="en-US" altLang="zh-CN" sz="2000" dirty="0"/>
              <a:t>Server</a:t>
            </a:r>
            <a:r>
              <a:rPr lang="zh-CN" altLang="en-US" sz="2000" dirty="0"/>
              <a:t>的</a:t>
            </a:r>
            <a:r>
              <a:rPr lang="en-US" altLang="zh-CN" sz="2000" dirty="0"/>
              <a:t>TGT</a:t>
            </a:r>
            <a:r>
              <a:rPr lang="zh-CN" altLang="en-US" sz="2000" dirty="0"/>
              <a:t>获得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KDC-Server</a:t>
            </a:r>
            <a:r>
              <a:rPr lang="zh-CN" altLang="en-US" sz="2000" dirty="0"/>
              <a:t>，并用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KDC-Server</a:t>
            </a:r>
            <a:r>
              <a:rPr lang="zh-CN" altLang="en-US" sz="2000" dirty="0"/>
              <a:t>加密</a:t>
            </a:r>
            <a:r>
              <a:rPr lang="en-US" altLang="zh-CN" sz="2000" dirty="0"/>
              <a:t>ST</a:t>
            </a:r>
            <a:r>
              <a:rPr lang="zh-CN" altLang="en-US" sz="2000" dirty="0"/>
              <a:t>返回给</a:t>
            </a:r>
            <a:r>
              <a:rPr lang="en-US" altLang="zh-CN" sz="2000" dirty="0"/>
              <a:t>Client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>
              <a:spcAft>
                <a:spcPts val="0"/>
              </a:spcAft>
            </a:pPr>
            <a:endParaRPr lang="zh-CN" altLang="en-US" dirty="0"/>
          </a:p>
        </p:txBody>
      </p:sp>
      <p:pic>
        <p:nvPicPr>
          <p:cNvPr id="4" name="Picture 7" descr="kerberos_03_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99657" y="4033916"/>
            <a:ext cx="6856413" cy="31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4607560" y="19685"/>
            <a:ext cx="4947920" cy="1601470"/>
            <a:chOff x="7256" y="31"/>
            <a:chExt cx="7792" cy="2522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56" y="31"/>
              <a:ext cx="7793" cy="2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11528" y="46"/>
              <a:ext cx="1291" cy="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User2User </a:t>
            </a:r>
            <a:r>
              <a:rPr lang="zh-CN" altLang="en-US"/>
              <a:t>子协议</a:t>
            </a:r>
            <a:endParaRPr lang="zh-CN" altLang="en-US"/>
          </a:p>
        </p:txBody>
      </p:sp>
      <p:sp>
        <p:nvSpPr>
          <p:cNvPr id="169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C/S Exchange</a:t>
            </a:r>
            <a:r>
              <a:rPr lang="zh-CN" altLang="en-US"/>
              <a:t>：</a:t>
            </a:r>
            <a:endParaRPr lang="zh-CN" altLang="en-US"/>
          </a:p>
          <a:p>
            <a:pPr lvl="1" eaLnBrk="1" hangingPunct="1"/>
            <a:r>
              <a:rPr lang="en-US" altLang="zh-CN" sz="2000"/>
              <a:t>Client</a:t>
            </a:r>
            <a:r>
              <a:rPr lang="zh-CN" altLang="en-US" sz="2000"/>
              <a:t>携带着用</a:t>
            </a:r>
            <a:r>
              <a:rPr lang="en-US" altLang="zh-CN" sz="2000"/>
              <a:t>S</a:t>
            </a:r>
            <a:r>
              <a:rPr lang="en-US" altLang="zh-CN" sz="2000" baseline="-25000"/>
              <a:t>KDC-Server</a:t>
            </a:r>
            <a:r>
              <a:rPr lang="zh-CN" altLang="en-US" sz="2000"/>
              <a:t>加密的</a:t>
            </a:r>
            <a:r>
              <a:rPr lang="en-US" altLang="zh-CN" sz="2000"/>
              <a:t>ST</a:t>
            </a:r>
            <a:r>
              <a:rPr lang="zh-CN" altLang="en-US" sz="2000"/>
              <a:t>和</a:t>
            </a:r>
            <a:r>
              <a:rPr lang="en-US" altLang="zh-CN" sz="2000"/>
              <a:t>S</a:t>
            </a:r>
            <a:r>
              <a:rPr lang="en-US" altLang="zh-CN" sz="2000" baseline="-25000"/>
              <a:t>Server-Client</a:t>
            </a:r>
            <a:r>
              <a:rPr lang="zh-CN" altLang="en-US" sz="2000"/>
              <a:t>加密的</a:t>
            </a:r>
            <a:r>
              <a:rPr lang="en-US" altLang="zh-CN" sz="2000"/>
              <a:t>Authenticator</a:t>
            </a:r>
            <a:r>
              <a:rPr lang="zh-CN" altLang="en-US" sz="2000"/>
              <a:t>访问</a:t>
            </a:r>
            <a:r>
              <a:rPr lang="en-US" altLang="zh-CN" sz="2000"/>
              <a:t>Server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Server</a:t>
            </a:r>
            <a:r>
              <a:rPr lang="zh-CN" altLang="en-US" sz="2000"/>
              <a:t>通过</a:t>
            </a:r>
            <a:r>
              <a:rPr lang="en-US" altLang="zh-CN" sz="2000"/>
              <a:t>S</a:t>
            </a:r>
            <a:r>
              <a:rPr lang="en-US" altLang="zh-CN" sz="2000" baseline="-25000"/>
              <a:t>KDC-Server</a:t>
            </a:r>
            <a:r>
              <a:rPr lang="zh-CN" altLang="en-US" sz="2000"/>
              <a:t>解密</a:t>
            </a:r>
            <a:r>
              <a:rPr lang="en-US" altLang="zh-CN" sz="2000"/>
              <a:t>ST</a:t>
            </a:r>
            <a:r>
              <a:rPr lang="zh-CN" altLang="en-US" sz="2000"/>
              <a:t>获得</a:t>
            </a:r>
            <a:r>
              <a:rPr lang="en-US" altLang="zh-CN" sz="2000"/>
              <a:t>S</a:t>
            </a:r>
            <a:r>
              <a:rPr lang="en-US" altLang="zh-CN" sz="2000" baseline="-25000"/>
              <a:t>Server-Client</a:t>
            </a:r>
            <a:endParaRPr lang="en-US" altLang="zh-CN" sz="2000" baseline="-25000"/>
          </a:p>
          <a:p>
            <a:pPr lvl="1" eaLnBrk="1" hangingPunct="1"/>
            <a:r>
              <a:rPr lang="zh-CN" altLang="en-US" sz="2000"/>
              <a:t>通过</a:t>
            </a:r>
            <a:r>
              <a:rPr lang="en-US" altLang="zh-CN" sz="2000"/>
              <a:t>S</a:t>
            </a:r>
            <a:r>
              <a:rPr lang="en-US" altLang="zh-CN" sz="2000" baseline="-25000"/>
              <a:t>Server-Client</a:t>
            </a:r>
            <a:r>
              <a:rPr lang="zh-CN" altLang="en-US" sz="2000"/>
              <a:t>解密</a:t>
            </a:r>
            <a:r>
              <a:rPr lang="en-US" altLang="zh-CN" sz="2000"/>
              <a:t>Authenticator</a:t>
            </a:r>
            <a:r>
              <a:rPr lang="zh-CN" altLang="en-US" sz="2000"/>
              <a:t>实现对</a:t>
            </a:r>
            <a:r>
              <a:rPr lang="en-US" altLang="zh-CN" sz="2000"/>
              <a:t>Client</a:t>
            </a:r>
            <a:r>
              <a:rPr lang="zh-CN" altLang="en-US" sz="2000"/>
              <a:t>的验证。</a:t>
            </a:r>
            <a:endParaRPr lang="zh-CN" altLang="en-US" sz="2000"/>
          </a:p>
        </p:txBody>
      </p:sp>
      <p:pic>
        <p:nvPicPr>
          <p:cNvPr id="5" name="Picture 7" descr="kerberos_03_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99657" y="4033916"/>
            <a:ext cx="6856413" cy="31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方案存在的问题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172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/>
              <a:t>在</a:t>
            </a:r>
            <a:r>
              <a:rPr lang="en-US" altLang="zh-CN" sz="2000" dirty="0"/>
              <a:t>Kerberos</a:t>
            </a:r>
            <a:r>
              <a:rPr lang="zh-CN" altLang="en-US" sz="2000" dirty="0"/>
              <a:t>中还有一些消息使用用户的长期密钥</a:t>
            </a:r>
            <a:r>
              <a:rPr lang="en-US" altLang="zh-CN" sz="2000" dirty="0"/>
              <a:t>(</a:t>
            </a:r>
            <a:r>
              <a:rPr lang="zh-CN" altLang="en-US" sz="2000" dirty="0"/>
              <a:t>主密钥</a:t>
            </a:r>
            <a:r>
              <a:rPr lang="en-US" altLang="zh-CN" sz="2000" dirty="0" err="1"/>
              <a:t>k</a:t>
            </a:r>
            <a:r>
              <a:rPr lang="en-US" altLang="zh-CN" sz="1000" dirty="0" err="1"/>
              <a:t>C</a:t>
            </a:r>
            <a:r>
              <a:rPr lang="en-US" altLang="zh-CN" sz="2000" dirty="0"/>
              <a:t>)</a:t>
            </a:r>
            <a:r>
              <a:rPr lang="zh-CN" altLang="en-US" sz="2000" dirty="0"/>
              <a:t>加密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852555" y="3480955"/>
            <a:ext cx="249381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65530" y="2407285"/>
            <a:ext cx="7057390" cy="4254500"/>
            <a:chOff x="1678" y="3791"/>
            <a:chExt cx="11114" cy="6700"/>
          </a:xfrm>
        </p:grpSpPr>
        <p:pic>
          <p:nvPicPr>
            <p:cNvPr id="172035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678" y="3791"/>
              <a:ext cx="11115" cy="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7974" y="3888"/>
              <a:ext cx="1291" cy="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方案存在的问题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174082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3"/>
            <a:ext cx="7543801" cy="459860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用户的长期密钥</a:t>
            </a:r>
            <a:r>
              <a:rPr lang="en-US" altLang="zh-CN" sz="2800" dirty="0"/>
              <a:t>(</a:t>
            </a:r>
            <a:r>
              <a:rPr lang="zh-CN" altLang="en-US" sz="2800" dirty="0"/>
              <a:t>主密钥</a:t>
            </a:r>
            <a:r>
              <a:rPr lang="en-US" altLang="zh-CN" sz="2800" dirty="0" err="1"/>
              <a:t>k</a:t>
            </a:r>
            <a:r>
              <a:rPr lang="en-US" altLang="zh-CN" sz="1600" dirty="0" err="1"/>
              <a:t>C</a:t>
            </a:r>
            <a:r>
              <a:rPr lang="en-US" altLang="zh-CN" sz="2800" dirty="0"/>
              <a:t>)</a:t>
            </a:r>
            <a:r>
              <a:rPr lang="zh-CN" altLang="en-US" sz="2800" dirty="0"/>
              <a:t>是从用户的口令中派生出来的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用户口令短，容易受到字典攻击</a:t>
            </a:r>
            <a:endParaRPr lang="zh-CN" altLang="en-US" sz="28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第一步中的</a:t>
            </a:r>
            <a:r>
              <a:rPr lang="en-US" altLang="zh-CN" sz="2400" dirty="0"/>
              <a:t>AS</a:t>
            </a:r>
            <a:r>
              <a:rPr lang="zh-CN" altLang="en-US" sz="2400" dirty="0"/>
              <a:t>请求是完全明文的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恶意的攻击者可以</a:t>
            </a:r>
            <a:r>
              <a:rPr lang="zh-CN" altLang="en-US" sz="2400" b="1" dirty="0"/>
              <a:t>反复地请求</a:t>
            </a:r>
            <a:r>
              <a:rPr lang="en-US" altLang="zh-CN" sz="2400" dirty="0"/>
              <a:t>AS</a:t>
            </a:r>
            <a:r>
              <a:rPr lang="zh-CN" altLang="en-US" sz="2400" dirty="0"/>
              <a:t>获取</a:t>
            </a:r>
            <a:r>
              <a:rPr lang="en-US" altLang="zh-CN" sz="2400" dirty="0" err="1"/>
              <a:t>kc</a:t>
            </a:r>
            <a:r>
              <a:rPr lang="zh-CN" altLang="en-US" sz="2400" dirty="0"/>
              <a:t>加密的</a:t>
            </a:r>
            <a:r>
              <a:rPr lang="en-US" altLang="zh-CN" sz="2400" dirty="0"/>
              <a:t>{AK,n</a:t>
            </a:r>
            <a:r>
              <a:rPr lang="en-US" altLang="zh-CN" sz="1400" dirty="0"/>
              <a:t>1</a:t>
            </a:r>
            <a:r>
              <a:rPr lang="en-US" altLang="zh-CN" sz="2400" dirty="0"/>
              <a:t>,t</a:t>
            </a:r>
            <a:r>
              <a:rPr lang="en-US" altLang="zh-CN" sz="1400" dirty="0"/>
              <a:t>K</a:t>
            </a:r>
            <a:r>
              <a:rPr lang="en-US" altLang="zh-CN" sz="2400" dirty="0"/>
              <a:t>,T}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攻击者可以进行字典攻击</a:t>
            </a:r>
            <a:endParaRPr lang="zh-CN" altLang="en-US" sz="2400" dirty="0"/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/>
              <a:t>事先做一个字典，收到消息后，查找，就知道</a:t>
            </a:r>
            <a:r>
              <a:rPr lang="en-US" altLang="zh-CN" sz="2000" dirty="0" err="1"/>
              <a:t>kc</a:t>
            </a:r>
            <a:r>
              <a:rPr lang="zh-CN" altLang="en-US" sz="2000" dirty="0"/>
              <a:t>了。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通过</a:t>
            </a:r>
            <a:r>
              <a:rPr lang="en-US" altLang="zh-CN" sz="2800" dirty="0"/>
              <a:t>pre-authentication</a:t>
            </a:r>
            <a:r>
              <a:rPr lang="zh-CN" altLang="en-US" sz="2800" dirty="0"/>
              <a:t>防止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这一步骤，同样也存在于</a:t>
            </a:r>
            <a:r>
              <a:rPr lang="en-US" altLang="zh-CN" sz="2800" dirty="0"/>
              <a:t>Server</a:t>
            </a:r>
            <a:r>
              <a:rPr lang="zh-CN" altLang="en-US" sz="2800" dirty="0"/>
              <a:t>向</a:t>
            </a:r>
            <a:r>
              <a:rPr lang="en-US" altLang="zh-CN" sz="2800" dirty="0"/>
              <a:t>KDC</a:t>
            </a:r>
            <a:r>
              <a:rPr lang="zh-CN" altLang="en-US" sz="2800" dirty="0"/>
              <a:t>请求</a:t>
            </a:r>
            <a:r>
              <a:rPr lang="en-US" altLang="zh-CN" sz="2800" dirty="0"/>
              <a:t>TGT</a:t>
            </a:r>
            <a:r>
              <a:rPr lang="zh-CN" altLang="en-US" sz="2800" dirty="0"/>
              <a:t>的过程中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Pre-authentication</a:t>
            </a:r>
            <a:endParaRPr lang="en-US" altLang="zh-CN" sz="4000"/>
          </a:p>
        </p:txBody>
      </p:sp>
      <p:sp>
        <p:nvSpPr>
          <p:cNvPr id="1761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sz="2800" dirty="0"/>
              <a:t>Pre-authentication data</a:t>
            </a:r>
            <a:endParaRPr lang="en-US" altLang="zh-CN" sz="2800" dirty="0"/>
          </a:p>
          <a:p>
            <a:pPr lvl="1" eaLnBrk="1" hangingPunct="1"/>
            <a:r>
              <a:rPr lang="zh-CN" altLang="en-US" sz="2400" b="1" dirty="0"/>
              <a:t>证明自己知道自己声称的那个账户的口令</a:t>
            </a:r>
            <a:endParaRPr lang="zh-CN" altLang="en-US" sz="2400" b="1" dirty="0"/>
          </a:p>
          <a:p>
            <a:pPr lvl="1" eaLnBrk="1" hangingPunct="1"/>
            <a:r>
              <a:rPr lang="zh-CN" altLang="en-US" sz="2400" dirty="0"/>
              <a:t>一般地，是一个被</a:t>
            </a:r>
            <a:r>
              <a:rPr lang="en-US" altLang="zh-CN" sz="2400" dirty="0"/>
              <a:t>Client</a:t>
            </a:r>
            <a:r>
              <a:rPr lang="zh-CN" altLang="en-US" sz="2400" dirty="0"/>
              <a:t>的主密钥加密的</a:t>
            </a:r>
            <a:r>
              <a:rPr lang="en-US" altLang="zh-CN" sz="2400" dirty="0"/>
              <a:t>Timestamp</a:t>
            </a:r>
            <a:endParaRPr lang="en-US" altLang="zh-CN" sz="2000" dirty="0"/>
          </a:p>
          <a:p>
            <a:pPr eaLnBrk="1" hangingPunct="1"/>
            <a:r>
              <a:rPr lang="en-US" altLang="zh-CN" sz="2800" dirty="0"/>
              <a:t>AS</a:t>
            </a:r>
            <a:r>
              <a:rPr lang="zh-CN" altLang="en-US" sz="2800" dirty="0"/>
              <a:t>验证</a:t>
            </a:r>
            <a:r>
              <a:rPr lang="en-US" altLang="zh-CN" sz="2800" dirty="0"/>
              <a:t>Client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从</a:t>
            </a:r>
            <a:r>
              <a:rPr lang="en-US" altLang="zh-CN" sz="2400" dirty="0"/>
              <a:t>Account Database</a:t>
            </a:r>
            <a:r>
              <a:rPr lang="zh-CN" altLang="en-US" sz="2400" dirty="0"/>
              <a:t>中提取</a:t>
            </a:r>
            <a:r>
              <a:rPr lang="en-US" altLang="zh-CN" sz="2400" dirty="0"/>
              <a:t>KRB_AS_REQ</a:t>
            </a:r>
            <a:r>
              <a:rPr lang="zh-CN" altLang="en-US" sz="2400" dirty="0"/>
              <a:t>中</a:t>
            </a:r>
            <a:r>
              <a:rPr lang="en-US" altLang="zh-CN" sz="2400" dirty="0"/>
              <a:t>C</a:t>
            </a:r>
            <a:r>
              <a:rPr lang="zh-CN" altLang="en-US" sz="2400" dirty="0"/>
              <a:t>对应的主密钥解密</a:t>
            </a:r>
            <a:r>
              <a:rPr lang="en-US" altLang="zh-CN" sz="2400" dirty="0"/>
              <a:t>Timestamp </a:t>
            </a:r>
            <a:r>
              <a:rPr lang="zh-CN" altLang="en-US" sz="2400" dirty="0"/>
              <a:t>，验证解密的</a:t>
            </a:r>
            <a:r>
              <a:rPr lang="en-US" altLang="zh-CN" sz="2400" dirty="0"/>
              <a:t>Timestamp</a:t>
            </a:r>
            <a:r>
              <a:rPr lang="zh-CN" altLang="en-US" sz="2400" dirty="0"/>
              <a:t>的合法性。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要求</a:t>
            </a:r>
            <a:r>
              <a:rPr lang="en-US" altLang="zh-CN" sz="2400" dirty="0"/>
              <a:t>Client</a:t>
            </a:r>
            <a:r>
              <a:rPr lang="zh-CN" altLang="en-US" sz="2400" dirty="0"/>
              <a:t>先执行加密动作</a:t>
            </a:r>
            <a:endParaRPr lang="zh-CN" altLang="en-US" sz="2400" dirty="0"/>
          </a:p>
          <a:p>
            <a:pPr eaLnBrk="1" hangingPunct="1"/>
            <a:r>
              <a:rPr lang="zh-CN" altLang="en-US" sz="2800" dirty="0"/>
              <a:t>问题</a:t>
            </a:r>
            <a:r>
              <a:rPr lang="en-US" altLang="zh-CN" sz="2800" dirty="0"/>
              <a:t>3</a:t>
            </a:r>
            <a:r>
              <a:rPr lang="zh-CN" altLang="en-US" sz="2800" dirty="0"/>
              <a:t>：这样就安全了么？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攻击者不能主动地获得</a:t>
            </a:r>
            <a:r>
              <a:rPr lang="en-US" altLang="zh-CN" sz="2400" dirty="0"/>
              <a:t>{AK,n</a:t>
            </a:r>
            <a:r>
              <a:rPr lang="en-US" altLang="zh-CN" sz="1400" dirty="0"/>
              <a:t>1</a:t>
            </a:r>
            <a:r>
              <a:rPr lang="en-US" altLang="zh-CN" sz="2400" dirty="0"/>
              <a:t>,t</a:t>
            </a:r>
            <a:r>
              <a:rPr lang="en-US" altLang="zh-CN" sz="1400" dirty="0"/>
              <a:t>K</a:t>
            </a:r>
            <a:r>
              <a:rPr lang="en-US" altLang="zh-CN" sz="2400" dirty="0"/>
              <a:t>,T}</a:t>
            </a:r>
            <a:r>
              <a:rPr lang="en-US" altLang="zh-CN" sz="2400" baseline="-25000" dirty="0" err="1"/>
              <a:t>kC</a:t>
            </a:r>
            <a:endParaRPr lang="en-US" altLang="zh-CN" sz="2400" baseline="-25000" dirty="0"/>
          </a:p>
          <a:p>
            <a:pPr lvl="1" eaLnBrk="1" hangingPunct="1"/>
            <a:r>
              <a:rPr lang="zh-CN" altLang="en-US" sz="2400" dirty="0"/>
              <a:t>但是，攻击者可以窃听</a:t>
            </a:r>
            <a:r>
              <a:rPr lang="en-US" altLang="zh-CN" sz="2400" dirty="0"/>
              <a:t>{AK,n</a:t>
            </a:r>
            <a:r>
              <a:rPr lang="en-US" altLang="zh-CN" sz="1400" dirty="0"/>
              <a:t>1</a:t>
            </a:r>
            <a:r>
              <a:rPr lang="en-US" altLang="zh-CN" sz="2400" dirty="0"/>
              <a:t>,t</a:t>
            </a:r>
            <a:r>
              <a:rPr lang="en-US" altLang="zh-CN" sz="1400" dirty="0"/>
              <a:t>K</a:t>
            </a:r>
            <a:r>
              <a:rPr lang="en-US" altLang="zh-CN" sz="2400" dirty="0"/>
              <a:t>,T}</a:t>
            </a:r>
            <a:r>
              <a:rPr lang="en-US" altLang="zh-CN" sz="2400" baseline="-25000" dirty="0" err="1"/>
              <a:t>kC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方案存在的问题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178178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虽然能够阻止主动获取加密内容的攻击，但不能阻止被动字典攻击</a:t>
            </a:r>
            <a:endParaRPr lang="zh-CN" altLang="en-US" sz="28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/>
              <a:t>被动攻击者监听网络通信，记录</a:t>
            </a:r>
            <a:r>
              <a:rPr lang="en-US" altLang="zh-CN" sz="2400" dirty="0" err="1"/>
              <a:t>kc</a:t>
            </a:r>
            <a:r>
              <a:rPr lang="zh-CN" altLang="en-US" sz="2400" dirty="0"/>
              <a:t>加密的</a:t>
            </a:r>
            <a:r>
              <a:rPr lang="en-US" altLang="zh-CN" sz="2400" dirty="0"/>
              <a:t>{AK,n</a:t>
            </a:r>
            <a:r>
              <a:rPr lang="en-US" altLang="zh-CN" sz="1400" dirty="0"/>
              <a:t>1</a:t>
            </a:r>
            <a:r>
              <a:rPr lang="en-US" altLang="zh-CN" sz="2400" dirty="0"/>
              <a:t>,t</a:t>
            </a:r>
            <a:r>
              <a:rPr lang="en-US" altLang="zh-CN" sz="1400" dirty="0"/>
              <a:t>K</a:t>
            </a:r>
            <a:r>
              <a:rPr lang="en-US" altLang="zh-CN" sz="2400" dirty="0"/>
              <a:t>,T}</a:t>
            </a:r>
            <a:endParaRPr lang="en-US" altLang="zh-CN" sz="24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/>
              <a:t>收集足够多后尝试进行离线字典攻击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/>
              <a:t>Pre-Authentication</a:t>
            </a:r>
            <a:r>
              <a:rPr lang="zh-CN" altLang="en-US" sz="2800" dirty="0"/>
              <a:t>只能减慢攻击者进行密码分析</a:t>
            </a:r>
            <a:r>
              <a:rPr lang="en-US" altLang="zh-CN" sz="2800" dirty="0" err="1"/>
              <a:t>kc</a:t>
            </a:r>
            <a:r>
              <a:rPr lang="zh-CN" altLang="en-US" sz="2800" dirty="0"/>
              <a:t>的时间，但不能完全防止这种攻击</a:t>
            </a:r>
            <a:endParaRPr lang="en-US" altLang="zh-CN" sz="28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/>
              <a:t>没有</a:t>
            </a:r>
            <a:r>
              <a:rPr lang="en-US" altLang="zh-CN" sz="2400" dirty="0"/>
              <a:t>Pre-Authentication</a:t>
            </a:r>
            <a:r>
              <a:rPr lang="zh-CN" altLang="en-US" sz="2400" dirty="0"/>
              <a:t>，攻击者简单地就获得</a:t>
            </a:r>
            <a:r>
              <a:rPr lang="en-US" altLang="zh-CN" sz="2400" dirty="0"/>
              <a:t>{AK,n1,tK,T}</a:t>
            </a:r>
            <a:r>
              <a:rPr lang="en-US" altLang="zh-CN" sz="2400" baseline="-25000" dirty="0" err="1"/>
              <a:t>kC</a:t>
            </a:r>
            <a:endParaRPr lang="zh-CN" altLang="en-US" sz="24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/>
              <a:t>有</a:t>
            </a:r>
            <a:r>
              <a:rPr lang="en-US" altLang="zh-CN" sz="2400" dirty="0"/>
              <a:t>Pre-Authentication</a:t>
            </a:r>
            <a:r>
              <a:rPr lang="zh-CN" altLang="en-US" sz="2400" dirty="0"/>
              <a:t>，攻击者需要被动监听得到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怎么办？</a:t>
            </a:r>
            <a:endParaRPr lang="zh-CN" altLang="en-US" sz="2800" dirty="0"/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/>
              <a:t>PKINIT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PKINIT</a:t>
            </a:r>
            <a:endParaRPr lang="en-US" altLang="zh-CN" dirty="0"/>
          </a:p>
        </p:txBody>
      </p:sp>
      <p:sp>
        <p:nvSpPr>
          <p:cNvPr id="180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IETF, Public Key cryptography for initial authentication in Kerberos, RFC 4556</a:t>
            </a:r>
            <a:endParaRPr lang="en-US" altLang="zh-CN" sz="2400" dirty="0"/>
          </a:p>
          <a:p>
            <a:pPr eaLnBrk="1" hangingPunct="1"/>
            <a:r>
              <a:rPr lang="zh-CN" altLang="en-US" dirty="0"/>
              <a:t>只修改了</a:t>
            </a:r>
            <a:r>
              <a:rPr lang="en-US" altLang="zh-CN" dirty="0"/>
              <a:t>Kerberos v5</a:t>
            </a:r>
            <a:r>
              <a:rPr lang="zh-CN" altLang="en-US" dirty="0"/>
              <a:t>的第一步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通过公钥密码算法的引入，</a:t>
            </a:r>
            <a:r>
              <a:rPr lang="en-US" altLang="zh-CN" dirty="0"/>
              <a:t>AS</a:t>
            </a:r>
            <a:r>
              <a:rPr lang="zh-CN" altLang="en-US" dirty="0"/>
              <a:t>和</a:t>
            </a:r>
            <a:r>
              <a:rPr lang="en-US" altLang="zh-CN" dirty="0"/>
              <a:t>Client</a:t>
            </a:r>
            <a:r>
              <a:rPr lang="zh-CN" altLang="en-US" dirty="0"/>
              <a:t>之间不用共享秘密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只在</a:t>
            </a:r>
            <a:r>
              <a:rPr lang="zh-CN" altLang="en-US"/>
              <a:t>第一步采用非对称</a:t>
            </a:r>
            <a:r>
              <a:rPr lang="zh-CN" altLang="en-US" dirty="0"/>
              <a:t>加密、签名以及证书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剩下的几步仍然采用对称加密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Kerberos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该协议的免费实现可以在</a:t>
            </a:r>
            <a:r>
              <a:rPr lang="en-US" altLang="zh-CN" sz="2400" dirty="0">
                <a:hlinkClick r:id="rId1" action="ppaction://hlinkfile"/>
              </a:rPr>
              <a:t>Massachusetts Institute of Technology</a:t>
            </a:r>
            <a:r>
              <a:rPr lang="zh-CN" altLang="en-US" sz="2400" dirty="0"/>
              <a:t>上获得，最新版本为</a:t>
            </a:r>
            <a:r>
              <a:rPr lang="en-US" altLang="zh-CN" sz="2400" dirty="0"/>
              <a:t>2022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月更新。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使用的版权允许与</a:t>
            </a:r>
            <a:r>
              <a:rPr lang="en-US" altLang="zh-CN" sz="2400" dirty="0"/>
              <a:t>BSD</a:t>
            </a:r>
            <a:r>
              <a:rPr lang="zh-CN" altLang="en-US" sz="2400" dirty="0"/>
              <a:t>操作系统以及</a:t>
            </a:r>
            <a:r>
              <a:rPr lang="en-US" altLang="zh-CN" sz="2400" dirty="0"/>
              <a:t>X Window</a:t>
            </a:r>
            <a:r>
              <a:rPr lang="zh-CN" altLang="en-US" sz="2400" dirty="0"/>
              <a:t>系统类似。</a:t>
            </a:r>
            <a:endParaRPr lang="zh-CN" altLang="en-US" sz="2400" dirty="0"/>
          </a:p>
          <a:p>
            <a:pPr lvl="1" eaLnBrk="1" hangingPunct="1"/>
            <a:r>
              <a:rPr lang="en-US" altLang="zh-CN" sz="2000" dirty="0"/>
              <a:t>MIT</a:t>
            </a:r>
            <a:r>
              <a:rPr lang="zh-CN" altLang="en-US" sz="2000" dirty="0"/>
              <a:t>以源代码的形式提供</a:t>
            </a:r>
            <a:r>
              <a:rPr lang="en-US" altLang="zh-CN" sz="2000" dirty="0"/>
              <a:t>Kerberos,</a:t>
            </a:r>
            <a:r>
              <a:rPr lang="zh-CN" altLang="en-US" sz="2000" dirty="0"/>
              <a:t>以使任何希望使用它的个人可以检查代码并确保代码本身是可信的。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很多商业产品实现了</a:t>
            </a:r>
            <a:r>
              <a:rPr lang="en-US" altLang="zh-CN" sz="2000" dirty="0"/>
              <a:t>Kerberos,</a:t>
            </a:r>
            <a:r>
              <a:rPr lang="zh-CN" altLang="en-US" sz="2000" dirty="0"/>
              <a:t>可以提供有专业保障与支持的</a:t>
            </a:r>
            <a:r>
              <a:rPr lang="en-US" altLang="zh-CN" sz="2000" dirty="0"/>
              <a:t>Kerberos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PKINIT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</a:t>
            </a:r>
            <a:r>
              <a:rPr lang="zh-CN" altLang="en-US" dirty="0"/>
              <a:t>对</a:t>
            </a:r>
            <a:r>
              <a:rPr lang="en-US" altLang="zh-CN" dirty="0"/>
              <a:t>Client</a:t>
            </a:r>
            <a:r>
              <a:rPr lang="zh-CN" altLang="en-US" dirty="0"/>
              <a:t>的验证不依赖验证用户是否拥有主密钥，而是依赖：</a:t>
            </a:r>
            <a:endParaRPr lang="zh-CN" altLang="en-US" dirty="0"/>
          </a:p>
          <a:p>
            <a:pPr lvl="1"/>
            <a:r>
              <a:rPr lang="en-US" altLang="zh-CN" dirty="0"/>
              <a:t>AS</a:t>
            </a:r>
            <a:r>
              <a:rPr lang="zh-CN" altLang="en-US" dirty="0"/>
              <a:t>和</a:t>
            </a:r>
            <a:r>
              <a:rPr lang="en-US" altLang="zh-CN" dirty="0"/>
              <a:t>Client</a:t>
            </a:r>
            <a:r>
              <a:rPr lang="zh-CN" altLang="en-US" dirty="0"/>
              <a:t>有各自的证书以及公私钥对，分别为</a:t>
            </a:r>
            <a:r>
              <a:rPr lang="en-US" altLang="zh-CN" dirty="0" err="1"/>
              <a:t>Cert</a:t>
            </a:r>
            <a:r>
              <a:rPr lang="en-US" altLang="zh-CN" sz="1200" dirty="0" err="1"/>
              <a:t>K</a:t>
            </a:r>
            <a:r>
              <a:rPr lang="zh-CN" altLang="en-US" dirty="0"/>
              <a:t>，</a:t>
            </a:r>
            <a:r>
              <a:rPr lang="en-US" altLang="zh-CN" dirty="0" err="1"/>
              <a:t>Cert</a:t>
            </a:r>
            <a:r>
              <a:rPr lang="en-US" altLang="zh-CN" sz="1200" dirty="0" err="1"/>
              <a:t>C</a:t>
            </a:r>
            <a:r>
              <a:rPr lang="zh-CN" altLang="en-US" dirty="0"/>
              <a:t>以及</a:t>
            </a:r>
            <a:r>
              <a:rPr lang="en-US" altLang="zh-CN" dirty="0"/>
              <a:t>(</a:t>
            </a:r>
            <a:r>
              <a:rPr lang="en-US" altLang="zh-CN" dirty="0" err="1"/>
              <a:t>pk</a:t>
            </a:r>
            <a:r>
              <a:rPr lang="en-US" altLang="zh-CN" sz="1200" dirty="0" err="1"/>
              <a:t>K</a:t>
            </a:r>
            <a:r>
              <a:rPr lang="en-US" altLang="zh-CN" dirty="0" err="1"/>
              <a:t>,sk</a:t>
            </a:r>
            <a:r>
              <a:rPr lang="en-US" altLang="zh-CN" sz="1200" dirty="0" err="1"/>
              <a:t>K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dirty="0" err="1"/>
              <a:t>pk</a:t>
            </a:r>
            <a:r>
              <a:rPr lang="en-US" altLang="zh-CN" sz="1200" dirty="0" err="1"/>
              <a:t>C</a:t>
            </a:r>
            <a:r>
              <a:rPr lang="en-US" altLang="zh-CN" dirty="0" err="1"/>
              <a:t>,sk</a:t>
            </a:r>
            <a:r>
              <a:rPr lang="en-US" altLang="zh-CN" sz="1200" dirty="0" err="1"/>
              <a:t>C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证书由独立于</a:t>
            </a:r>
            <a:r>
              <a:rPr lang="en-US" altLang="zh-CN" dirty="0"/>
              <a:t>Kerberos</a:t>
            </a:r>
            <a:r>
              <a:rPr lang="zh-CN" altLang="en-US" dirty="0"/>
              <a:t>的、</a:t>
            </a:r>
            <a:r>
              <a:rPr lang="en-US" altLang="zh-CN" dirty="0"/>
              <a:t>Kerberos</a:t>
            </a:r>
            <a:r>
              <a:rPr lang="zh-CN" altLang="en-US" dirty="0"/>
              <a:t>信赖的</a:t>
            </a:r>
            <a:r>
              <a:rPr lang="en-US" altLang="zh-CN" dirty="0"/>
              <a:t>PKI</a:t>
            </a:r>
            <a:r>
              <a:rPr lang="zh-CN" altLang="en-US" dirty="0"/>
              <a:t>颁发</a:t>
            </a:r>
            <a:endParaRPr lang="zh-CN" altLang="en-US" dirty="0"/>
          </a:p>
          <a:p>
            <a:pPr lvl="1"/>
            <a:r>
              <a:rPr lang="zh-CN" altLang="en-US" dirty="0"/>
              <a:t>私钥很长，不可能有穷尽攻击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PKINIT</a:t>
            </a:r>
            <a:endParaRPr lang="en-US" altLang="zh-CN"/>
          </a:p>
        </p:txBody>
      </p:sp>
      <p:sp>
        <p:nvSpPr>
          <p:cNvPr id="184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PKINIT</a:t>
            </a:r>
            <a:r>
              <a:rPr lang="zh-CN" altLang="en-US"/>
              <a:t>的两种工作模式：</a:t>
            </a:r>
            <a:endParaRPr lang="zh-CN" altLang="en-US"/>
          </a:p>
          <a:p>
            <a:pPr eaLnBrk="1" hangingPunct="1"/>
            <a:r>
              <a:rPr lang="en-US" altLang="zh-CN" i="1"/>
              <a:t>public-key encryption mode</a:t>
            </a:r>
            <a:endParaRPr lang="en-US" altLang="zh-CN" i="1"/>
          </a:p>
          <a:p>
            <a:pPr lvl="1" eaLnBrk="1" hangingPunct="1"/>
            <a:r>
              <a:rPr lang="en-US" altLang="zh-CN"/>
              <a:t>(pk</a:t>
            </a:r>
            <a:r>
              <a:rPr lang="en-US" altLang="zh-CN" sz="1200"/>
              <a:t>C</a:t>
            </a:r>
            <a:r>
              <a:rPr lang="en-US" altLang="zh-CN"/>
              <a:t>,sk</a:t>
            </a:r>
            <a:r>
              <a:rPr lang="en-US" altLang="zh-CN" sz="1200"/>
              <a:t>C</a:t>
            </a:r>
            <a:r>
              <a:rPr lang="en-US" altLang="zh-CN"/>
              <a:t>)</a:t>
            </a:r>
            <a:r>
              <a:rPr lang="zh-CN" altLang="en-US"/>
              <a:t>和</a:t>
            </a:r>
            <a:r>
              <a:rPr lang="en-US" altLang="zh-CN"/>
              <a:t>(pk</a:t>
            </a:r>
            <a:r>
              <a:rPr lang="en-US" altLang="zh-CN" sz="1200"/>
              <a:t>K</a:t>
            </a:r>
            <a:r>
              <a:rPr lang="en-US" altLang="zh-CN"/>
              <a:t>,sk</a:t>
            </a:r>
            <a:r>
              <a:rPr lang="en-US" altLang="zh-CN" sz="1200"/>
              <a:t>K</a:t>
            </a:r>
            <a:r>
              <a:rPr lang="en-US" altLang="zh-CN"/>
              <a:t>)</a:t>
            </a:r>
            <a:r>
              <a:rPr lang="en-US" altLang="zh-CN" i="1"/>
              <a:t> </a:t>
            </a:r>
            <a:r>
              <a:rPr lang="zh-CN" altLang="en-US"/>
              <a:t>既被用来签名也被用来加密</a:t>
            </a:r>
            <a:endParaRPr lang="zh-CN" altLang="en-US"/>
          </a:p>
          <a:p>
            <a:pPr eaLnBrk="1" hangingPunct="1"/>
            <a:r>
              <a:rPr lang="en-US" altLang="zh-CN" i="1"/>
              <a:t>Diffie–Hellman </a:t>
            </a:r>
            <a:r>
              <a:rPr lang="en-US" altLang="zh-CN"/>
              <a:t>(</a:t>
            </a:r>
            <a:r>
              <a:rPr lang="en-US" altLang="zh-CN" i="1"/>
              <a:t>DH</a:t>
            </a:r>
            <a:r>
              <a:rPr lang="en-US" altLang="zh-CN"/>
              <a:t>) </a:t>
            </a:r>
            <a:r>
              <a:rPr lang="en-US" altLang="zh-CN" i="1"/>
              <a:t>mode</a:t>
            </a:r>
            <a:endParaRPr lang="en-US" altLang="zh-CN" i="1"/>
          </a:p>
          <a:p>
            <a:pPr lvl="1" eaLnBrk="1" hangingPunct="1"/>
            <a:r>
              <a:rPr lang="en-US" altLang="zh-CN"/>
              <a:t>(pk</a:t>
            </a:r>
            <a:r>
              <a:rPr lang="en-US" altLang="zh-CN" sz="1200"/>
              <a:t>C</a:t>
            </a:r>
            <a:r>
              <a:rPr lang="en-US" altLang="zh-CN"/>
              <a:t>,sk</a:t>
            </a:r>
            <a:r>
              <a:rPr lang="en-US" altLang="zh-CN" sz="1200"/>
              <a:t>C</a:t>
            </a:r>
            <a:r>
              <a:rPr lang="en-US" altLang="zh-CN"/>
              <a:t>)</a:t>
            </a:r>
            <a:r>
              <a:rPr lang="zh-CN" altLang="en-US"/>
              <a:t>和</a:t>
            </a:r>
            <a:r>
              <a:rPr lang="en-US" altLang="zh-CN"/>
              <a:t>(pk</a:t>
            </a:r>
            <a:r>
              <a:rPr lang="en-US" altLang="zh-CN" sz="1200"/>
              <a:t>K</a:t>
            </a:r>
            <a:r>
              <a:rPr lang="en-US" altLang="zh-CN"/>
              <a:t>,sk</a:t>
            </a:r>
            <a:r>
              <a:rPr lang="en-US" altLang="zh-CN" sz="1200"/>
              <a:t>K</a:t>
            </a:r>
            <a:r>
              <a:rPr lang="en-US" altLang="zh-CN"/>
              <a:t>)</a:t>
            </a:r>
            <a:r>
              <a:rPr lang="zh-CN" altLang="en-US"/>
              <a:t>被用来为</a:t>
            </a:r>
            <a:r>
              <a:rPr lang="en-US" altLang="zh-CN"/>
              <a:t>authenticated Diffie–Hellman</a:t>
            </a:r>
            <a:r>
              <a:rPr lang="zh-CN" altLang="en-US"/>
              <a:t>密钥协商提供数字签名支持，用于保护</a:t>
            </a:r>
            <a:r>
              <a:rPr lang="en-US" altLang="zh-CN" i="1"/>
              <a:t>AK </a:t>
            </a:r>
            <a:endParaRPr lang="en-US" altLang="zh-CN" i="1"/>
          </a:p>
          <a:p>
            <a:pPr eaLnBrk="1" hangingPunct="1"/>
            <a:r>
              <a:rPr lang="zh-CN" altLang="en-US"/>
              <a:t>我们主要介绍</a:t>
            </a:r>
            <a:r>
              <a:rPr lang="en-US" altLang="zh-CN" i="1"/>
              <a:t>public-key encryption mode</a:t>
            </a:r>
            <a:endParaRPr lang="en-US" altLang="zh-CN" i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PKINIT</a:t>
            </a:r>
            <a:endParaRPr lang="en-US" altLang="zh-CN"/>
          </a:p>
        </p:txBody>
      </p:sp>
      <p:sp>
        <p:nvSpPr>
          <p:cNvPr id="186370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18495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sz="2800" dirty="0"/>
              <a:t>应用：由于登录的过程使用了私钥，用户无法记忆。所以具体实现的时候常采用智能卡、</a:t>
            </a:r>
            <a:r>
              <a:rPr lang="en-US" altLang="zh-CN" sz="2800" dirty="0" err="1"/>
              <a:t>USBKey</a:t>
            </a:r>
            <a:r>
              <a:rPr lang="zh-CN" altLang="en-US" sz="2800" dirty="0"/>
              <a:t>等辅助实现。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例如</a:t>
            </a:r>
            <a:r>
              <a:rPr lang="en-US" altLang="zh-CN" sz="2800" dirty="0"/>
              <a:t>J. De </a:t>
            </a:r>
            <a:r>
              <a:rPr lang="en-US" altLang="zh-CN" sz="2800" dirty="0" err="1"/>
              <a:t>Clercq</a:t>
            </a:r>
            <a:r>
              <a:rPr lang="en-US" altLang="zh-CN" sz="2800" dirty="0"/>
              <a:t>, M. </a:t>
            </a:r>
            <a:r>
              <a:rPr lang="en-US" altLang="zh-CN" sz="2800" dirty="0" err="1"/>
              <a:t>Balladelli</a:t>
            </a:r>
            <a:r>
              <a:rPr lang="en-US" altLang="zh-CN" sz="2800" dirty="0"/>
              <a:t>, Windows 2000 authentication </a:t>
            </a:r>
            <a:r>
              <a:rPr lang="zh-CN" altLang="en-US" sz="2800" dirty="0"/>
              <a:t>中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在</a:t>
            </a:r>
            <a:r>
              <a:rPr lang="en-US" altLang="zh-CN" sz="2400" dirty="0"/>
              <a:t>Microsoft Windows, </a:t>
            </a:r>
            <a:r>
              <a:rPr lang="zh-CN" altLang="en-US" sz="2400" dirty="0"/>
              <a:t>私钥和证书链存储在智能卡中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登陆时用户在读卡器上刷卡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通常会使用口令作为附加的安全措施</a:t>
            </a:r>
            <a:endParaRPr lang="zh-CN" altLang="en-US" sz="2400" dirty="0"/>
          </a:p>
          <a:p>
            <a:pPr eaLnBrk="1" hangingPunct="1"/>
            <a:r>
              <a:rPr lang="zh-CN" altLang="en-US" sz="2800" dirty="0"/>
              <a:t>还可以将这些内容采用口令保密后，存储在用户的硬盘上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PKINIT: </a:t>
            </a:r>
            <a:br>
              <a:rPr lang="en-US" altLang="zh-CN" sz="4000" dirty="0"/>
            </a:br>
            <a:r>
              <a:rPr lang="en-US" altLang="zh-CN" sz="4000" dirty="0"/>
              <a:t>public-key encryption mode</a:t>
            </a:r>
            <a:endParaRPr lang="en-US" altLang="zh-CN" sz="4000" dirty="0"/>
          </a:p>
        </p:txBody>
      </p:sp>
      <p:sp>
        <p:nvSpPr>
          <p:cNvPr id="18841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方框部分表示与传统</a:t>
            </a:r>
            <a:r>
              <a:rPr lang="en-US" altLang="zh-CN" dirty="0"/>
              <a:t>Kerberos</a:t>
            </a:r>
            <a:r>
              <a:rPr lang="zh-CN" altLang="en-US" dirty="0"/>
              <a:t>不同的地方</a:t>
            </a:r>
            <a:endParaRPr lang="zh-CN" altLang="en-US" dirty="0"/>
          </a:p>
          <a:p>
            <a:pPr eaLnBrk="1" hangingPunct="1"/>
            <a:r>
              <a:rPr lang="en-US" altLang="zh-CN" dirty="0"/>
              <a:t>[m]</a:t>
            </a:r>
            <a:r>
              <a:rPr lang="en-US" altLang="zh-CN" sz="1600" dirty="0" err="1"/>
              <a:t>sk</a:t>
            </a:r>
            <a:r>
              <a:rPr lang="zh-CN" altLang="en-US" dirty="0"/>
              <a:t>表示使用私钥</a:t>
            </a:r>
            <a:r>
              <a:rPr lang="en-US" altLang="zh-CN" dirty="0" err="1"/>
              <a:t>sk</a:t>
            </a:r>
            <a:r>
              <a:rPr lang="zh-CN" altLang="en-US" dirty="0"/>
              <a:t>对消息</a:t>
            </a:r>
            <a:r>
              <a:rPr lang="en-US" altLang="zh-CN" dirty="0"/>
              <a:t>m</a:t>
            </a:r>
            <a:r>
              <a:rPr lang="zh-CN" altLang="en-US" dirty="0"/>
              <a:t>的数字签名</a:t>
            </a:r>
            <a:endParaRPr lang="zh-CN" altLang="en-US" dirty="0"/>
          </a:p>
          <a:p>
            <a:pPr eaLnBrk="1" hangingPunct="1"/>
            <a:r>
              <a:rPr lang="en-US" altLang="zh-CN" dirty="0"/>
              <a:t>{{m}}</a:t>
            </a:r>
            <a:r>
              <a:rPr lang="en-US" altLang="zh-CN" sz="2000" dirty="0" err="1"/>
              <a:t>pk</a:t>
            </a:r>
            <a:r>
              <a:rPr lang="en-US" altLang="zh-CN" dirty="0"/>
              <a:t> </a:t>
            </a:r>
            <a:r>
              <a:rPr lang="zh-CN" altLang="en-US" dirty="0"/>
              <a:t>表示使用公钥</a:t>
            </a:r>
            <a:r>
              <a:rPr lang="en-US" altLang="zh-CN" dirty="0" err="1"/>
              <a:t>pk</a:t>
            </a:r>
            <a:r>
              <a:rPr lang="zh-CN" altLang="en-US" dirty="0"/>
              <a:t>对消息</a:t>
            </a:r>
            <a:r>
              <a:rPr lang="en-US" altLang="zh-CN" dirty="0"/>
              <a:t>m</a:t>
            </a:r>
            <a:r>
              <a:rPr lang="zh-CN" altLang="en-US" dirty="0"/>
              <a:t>加密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19050" y="3744686"/>
            <a:ext cx="9163050" cy="2916238"/>
            <a:chOff x="-30" y="5897"/>
            <a:chExt cx="14430" cy="4593"/>
          </a:xfrm>
        </p:grpSpPr>
        <p:pic>
          <p:nvPicPr>
            <p:cNvPr id="188419" name="Picture 7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-30" y="5897"/>
              <a:ext cx="14430" cy="4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12058" y="6071"/>
              <a:ext cx="1291" cy="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94860" y="0"/>
            <a:ext cx="4589780" cy="1205230"/>
            <a:chOff x="7236" y="0"/>
            <a:chExt cx="7228" cy="1898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36" y="0"/>
              <a:ext cx="7229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矩形 2"/>
            <p:cNvSpPr/>
            <p:nvPr/>
          </p:nvSpPr>
          <p:spPr>
            <a:xfrm>
              <a:off x="12882" y="1"/>
              <a:ext cx="1291" cy="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PKINIT: </a:t>
            </a:r>
            <a:br>
              <a:rPr lang="en-US" altLang="zh-CN" dirty="0"/>
            </a:br>
            <a:r>
              <a:rPr lang="en-US" altLang="zh-CN" dirty="0"/>
              <a:t>public-key encryption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altLang="zh-CN" sz="2400" dirty="0"/>
              <a:t>Client C</a:t>
            </a:r>
            <a:r>
              <a:rPr lang="zh-CN" altLang="en-US" sz="2400" dirty="0"/>
              <a:t>向</a:t>
            </a:r>
            <a:r>
              <a:rPr lang="en-US" altLang="zh-CN" sz="2400" dirty="0"/>
              <a:t>AS</a:t>
            </a:r>
            <a:r>
              <a:rPr lang="en-US" altLang="zh-CN" sz="2400" dirty="0"/>
              <a:t> K</a:t>
            </a:r>
            <a:r>
              <a:rPr lang="zh-CN" altLang="en-US" sz="2400" dirty="0"/>
              <a:t>发送请求消息，消息包含两部分：</a:t>
            </a:r>
            <a:endParaRPr lang="zh-CN" altLang="en-US" sz="2400" dirty="0"/>
          </a:p>
          <a:p>
            <a:pPr>
              <a:spcAft>
                <a:spcPts val="0"/>
              </a:spcAft>
            </a:pPr>
            <a:r>
              <a:rPr lang="zh-CN" altLang="en-US" sz="2400" dirty="0"/>
              <a:t>新增部分：</a:t>
            </a:r>
            <a:endParaRPr lang="zh-CN" altLang="en-US" sz="2400" dirty="0"/>
          </a:p>
          <a:p>
            <a:pPr lvl="1">
              <a:spcAft>
                <a:spcPts val="0"/>
              </a:spcAft>
            </a:pPr>
            <a:r>
              <a:rPr lang="en-US" altLang="zh-CN" sz="2000" dirty="0"/>
              <a:t>Client</a:t>
            </a:r>
            <a:r>
              <a:rPr lang="zh-CN" altLang="en-US" sz="2000" dirty="0"/>
              <a:t>证书：</a:t>
            </a:r>
            <a:r>
              <a:rPr lang="en-US" altLang="zh-CN" sz="2000" dirty="0" err="1"/>
              <a:t>Cert</a:t>
            </a:r>
            <a:r>
              <a:rPr lang="en-US" altLang="zh-CN" sz="1100" dirty="0" err="1"/>
              <a:t>C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lvl="1">
              <a:spcAft>
                <a:spcPts val="0"/>
              </a:spcAft>
            </a:pPr>
            <a:r>
              <a:rPr lang="zh-CN" altLang="en-US" sz="2000" dirty="0"/>
              <a:t>使用</a:t>
            </a:r>
            <a:r>
              <a:rPr lang="en-US" altLang="zh-CN" sz="2000" dirty="0" err="1"/>
              <a:t>sk</a:t>
            </a:r>
            <a:r>
              <a:rPr lang="en-US" altLang="zh-CN" sz="1100" dirty="0" err="1"/>
              <a:t>C</a:t>
            </a:r>
            <a:r>
              <a:rPr lang="zh-CN" altLang="en-US" sz="2000" dirty="0"/>
              <a:t>对</a:t>
            </a:r>
            <a:r>
              <a:rPr lang="en-US" altLang="zh-CN" sz="2000" dirty="0"/>
              <a:t>timestamp </a:t>
            </a:r>
            <a:r>
              <a:rPr lang="en-US" altLang="zh-CN" sz="2000" dirty="0" err="1"/>
              <a:t>t</a:t>
            </a:r>
            <a:r>
              <a:rPr lang="en-US" altLang="zh-CN" sz="1400" dirty="0" err="1"/>
              <a:t>C</a:t>
            </a:r>
            <a:r>
              <a:rPr lang="zh-CN" altLang="en-US" sz="2000" dirty="0"/>
              <a:t>和另外一个</a:t>
            </a:r>
            <a:r>
              <a:rPr lang="en-US" altLang="zh-CN" sz="2000" dirty="0"/>
              <a:t>nonce n</a:t>
            </a:r>
            <a:r>
              <a:rPr lang="en-US" altLang="zh-CN" sz="1200" dirty="0"/>
              <a:t>2</a:t>
            </a:r>
            <a:r>
              <a:rPr lang="zh-CN" altLang="en-US" sz="2000" dirty="0"/>
              <a:t>的签名，用于</a:t>
            </a:r>
            <a:r>
              <a:rPr lang="en-US" altLang="zh-CN" sz="2000" dirty="0"/>
              <a:t>pre-authentication</a:t>
            </a:r>
            <a:endParaRPr lang="en-US" altLang="zh-CN" sz="1100" dirty="0"/>
          </a:p>
          <a:p>
            <a:pPr>
              <a:spcAft>
                <a:spcPts val="0"/>
              </a:spcAft>
            </a:pPr>
            <a:r>
              <a:rPr lang="en-US" altLang="zh-CN" sz="2400" dirty="0"/>
              <a:t>Kerberos</a:t>
            </a:r>
            <a:r>
              <a:rPr lang="zh-CN" altLang="en-US" sz="2400" dirty="0"/>
              <a:t>原有部分</a:t>
            </a:r>
            <a:r>
              <a:rPr lang="en-US" altLang="zh-CN" sz="2400" dirty="0"/>
              <a:t>:C</a:t>
            </a:r>
            <a:r>
              <a:rPr lang="zh-CN" altLang="en-US" sz="2400" dirty="0"/>
              <a:t>、</a:t>
            </a:r>
            <a:r>
              <a:rPr lang="en-US" altLang="zh-CN" sz="2400" dirty="0"/>
              <a:t>T</a:t>
            </a:r>
            <a:r>
              <a:rPr lang="zh-CN" altLang="en-US" sz="2400" dirty="0"/>
              <a:t>、</a:t>
            </a:r>
            <a:r>
              <a:rPr lang="en-US" altLang="zh-CN" sz="2400" dirty="0"/>
              <a:t>n</a:t>
            </a:r>
            <a:r>
              <a:rPr lang="en-US" altLang="zh-CN" sz="1400" dirty="0"/>
              <a:t>1</a:t>
            </a:r>
            <a:endParaRPr lang="en-US" altLang="zh-CN" sz="1400" dirty="0"/>
          </a:p>
          <a:p>
            <a:pPr>
              <a:spcAft>
                <a:spcPts val="0"/>
              </a:spcAft>
            </a:pPr>
            <a:endParaRPr lang="zh-CN" alt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67005" y="4288790"/>
            <a:ext cx="8854440" cy="2819400"/>
            <a:chOff x="263" y="6754"/>
            <a:chExt cx="13944" cy="444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63" y="6754"/>
              <a:ext cx="13945" cy="4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11904" y="6951"/>
              <a:ext cx="1291" cy="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16525" y="0"/>
            <a:ext cx="3982720" cy="1287780"/>
            <a:chOff x="8215" y="0"/>
            <a:chExt cx="6272" cy="2028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215" y="0"/>
              <a:ext cx="6273" cy="2028"/>
            </a:xfrm>
            <a:prstGeom prst="rect">
              <a:avLst/>
            </a:prstGeom>
            <a:noFill/>
            <a:ln w="9525">
              <a:solidFill>
                <a:schemeClr val="accent6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>
            <a:xfrm>
              <a:off x="13071" y="10"/>
              <a:ext cx="1291" cy="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PKINIT: </a:t>
            </a:r>
            <a:br>
              <a:rPr lang="en-US" altLang="zh-CN" dirty="0"/>
            </a:br>
            <a:r>
              <a:rPr lang="en-US" altLang="zh-CN" dirty="0"/>
              <a:t>public-key encryption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AS</a:t>
            </a:r>
            <a:r>
              <a:rPr lang="zh-CN" altLang="en-US" sz="2400" dirty="0"/>
              <a:t>完成验证后， 临时生成了一个对称密钥</a:t>
            </a:r>
            <a:r>
              <a:rPr lang="en-US" altLang="zh-CN" sz="2400" dirty="0"/>
              <a:t>k</a:t>
            </a:r>
            <a:r>
              <a:rPr lang="zh-CN" altLang="en-US" sz="2400" dirty="0"/>
              <a:t>保护</a:t>
            </a:r>
            <a:r>
              <a:rPr lang="en-US" altLang="zh-CN" sz="2400" dirty="0"/>
              <a:t>AK</a:t>
            </a:r>
            <a:r>
              <a:rPr lang="zh-CN" altLang="en-US" sz="2400" dirty="0"/>
              <a:t>，对</a:t>
            </a:r>
            <a:r>
              <a:rPr lang="en-US" altLang="zh-CN" sz="2400" dirty="0"/>
              <a:t>Client</a:t>
            </a:r>
            <a:r>
              <a:rPr lang="zh-CN" altLang="en-US" sz="2400" dirty="0"/>
              <a:t>的响应如下：</a:t>
            </a:r>
            <a:endParaRPr lang="zh-CN" alt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新增部分：</a:t>
            </a:r>
            <a:r>
              <a:rPr lang="en-US" altLang="zh-CN" sz="2400" dirty="0"/>
              <a:t>{{</a:t>
            </a:r>
            <a:r>
              <a:rPr lang="en-US" altLang="zh-CN" sz="2400" dirty="0" err="1"/>
              <a:t>Cert</a:t>
            </a:r>
            <a:r>
              <a:rPr lang="en-US" altLang="zh-CN" sz="1400" dirty="0" err="1"/>
              <a:t>K</a:t>
            </a:r>
            <a:r>
              <a:rPr lang="en-US" altLang="zh-CN" sz="2400" dirty="0"/>
              <a:t>, [k, n2]</a:t>
            </a:r>
            <a:r>
              <a:rPr lang="en-US" altLang="zh-CN" sz="2400" dirty="0" err="1"/>
              <a:t>sk</a:t>
            </a:r>
            <a:r>
              <a:rPr lang="en-US" altLang="zh-CN" sz="1400" dirty="0" err="1"/>
              <a:t>K</a:t>
            </a:r>
            <a:r>
              <a:rPr lang="en-US" altLang="zh-CN" sz="2400" dirty="0"/>
              <a:t>}}</a:t>
            </a:r>
            <a:r>
              <a:rPr lang="en-US" altLang="zh-CN" sz="2400" dirty="0" err="1"/>
              <a:t>pk</a:t>
            </a:r>
            <a:r>
              <a:rPr lang="en-US" altLang="zh-CN" sz="1200" dirty="0" err="1"/>
              <a:t>C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用</a:t>
            </a:r>
            <a:r>
              <a:rPr lang="en-US" altLang="zh-CN" sz="2000" dirty="0"/>
              <a:t>C</a:t>
            </a:r>
            <a:r>
              <a:rPr lang="zh-CN" altLang="en-US" sz="2000" dirty="0"/>
              <a:t>的公钥</a:t>
            </a:r>
            <a:r>
              <a:rPr lang="en-US" altLang="zh-CN" sz="2000" dirty="0" err="1"/>
              <a:t>pk</a:t>
            </a:r>
            <a:r>
              <a:rPr lang="en-US" altLang="zh-CN" sz="1000" dirty="0" err="1"/>
              <a:t>C</a:t>
            </a:r>
            <a:r>
              <a:rPr lang="zh-CN" altLang="en-US" sz="2000" dirty="0"/>
              <a:t>加密的</a:t>
            </a:r>
            <a:r>
              <a:rPr lang="en-US" altLang="zh-CN" sz="2000" dirty="0"/>
              <a:t>AKS</a:t>
            </a:r>
            <a:r>
              <a:rPr lang="zh-CN" altLang="en-US" sz="2000" dirty="0"/>
              <a:t>的证书</a:t>
            </a:r>
            <a:r>
              <a:rPr lang="en-US" altLang="zh-CN" sz="2000" dirty="0" err="1"/>
              <a:t>Cert</a:t>
            </a:r>
            <a:r>
              <a:rPr lang="en-US" altLang="zh-CN" sz="1200" dirty="0" err="1"/>
              <a:t>K</a:t>
            </a:r>
            <a:r>
              <a:rPr lang="zh-CN" altLang="en-US" sz="2000" dirty="0"/>
              <a:t>以及</a:t>
            </a:r>
            <a:r>
              <a:rPr lang="en-US" altLang="zh-CN" sz="2000" dirty="0"/>
              <a:t>AKS</a:t>
            </a:r>
            <a:r>
              <a:rPr lang="zh-CN" altLang="en-US" sz="2000" dirty="0"/>
              <a:t>对</a:t>
            </a:r>
            <a:r>
              <a:rPr lang="en-US" altLang="zh-CN" sz="2000" dirty="0"/>
              <a:t>k</a:t>
            </a:r>
            <a:r>
              <a:rPr lang="zh-CN" altLang="en-US" sz="2000" dirty="0"/>
              <a:t>的签名</a:t>
            </a:r>
            <a:r>
              <a:rPr lang="en-US" altLang="zh-CN" sz="2000" dirty="0"/>
              <a:t>[k, n2]</a:t>
            </a:r>
            <a:r>
              <a:rPr lang="en-US" altLang="zh-CN" sz="2000" dirty="0" err="1"/>
              <a:t>sk</a:t>
            </a:r>
            <a:r>
              <a:rPr lang="en-US" altLang="zh-CN" sz="1200" dirty="0" err="1"/>
              <a:t>K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原有部分：</a:t>
            </a:r>
            <a:endParaRPr lang="zh-CN" altLang="en-US" sz="2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C, TGT , {AK, n1, </a:t>
            </a:r>
            <a:r>
              <a:rPr lang="en-US" altLang="zh-CN" sz="2000" dirty="0" err="1"/>
              <a:t>tK</a:t>
            </a:r>
            <a:r>
              <a:rPr lang="en-US" altLang="zh-CN" sz="2000" dirty="0"/>
              <a:t>, T }k</a:t>
            </a:r>
            <a:r>
              <a:rPr lang="zh-CN" altLang="en-US" sz="2000" dirty="0"/>
              <a:t>与基本</a:t>
            </a:r>
            <a:r>
              <a:rPr lang="en-US" altLang="zh-CN" sz="2000" dirty="0"/>
              <a:t>Kerberos</a:t>
            </a:r>
            <a:r>
              <a:rPr lang="zh-CN" altLang="en-US" sz="2000" dirty="0"/>
              <a:t>相似</a:t>
            </a:r>
            <a:endParaRPr lang="zh-CN" altLang="en-US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保护</a:t>
            </a:r>
            <a:r>
              <a:rPr lang="en-US" altLang="zh-CN" sz="2000" dirty="0"/>
              <a:t>AK</a:t>
            </a:r>
            <a:r>
              <a:rPr lang="zh-CN" altLang="en-US" sz="2000" dirty="0"/>
              <a:t>的密钥是</a:t>
            </a:r>
            <a:r>
              <a:rPr lang="en-US" altLang="zh-CN" sz="2000" dirty="0"/>
              <a:t>k</a:t>
            </a:r>
            <a:r>
              <a:rPr lang="zh-CN" altLang="en-US" sz="2000" dirty="0"/>
              <a:t>，而不是原来的</a:t>
            </a:r>
            <a:r>
              <a:rPr lang="en-US" altLang="zh-CN" sz="2000" dirty="0"/>
              <a:t>Client</a:t>
            </a:r>
            <a:r>
              <a:rPr lang="zh-CN" altLang="en-US" sz="2000" dirty="0"/>
              <a:t>的主密钥</a:t>
            </a:r>
            <a:r>
              <a:rPr lang="en-US" altLang="zh-CN" sz="2000" dirty="0" err="1"/>
              <a:t>k</a:t>
            </a:r>
            <a:r>
              <a:rPr lang="en-US" altLang="zh-CN" sz="1400" dirty="0" err="1"/>
              <a:t>C</a:t>
            </a:r>
            <a:r>
              <a:rPr lang="en-US" altLang="zh-CN" sz="2000" dirty="0"/>
              <a:t> 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13360" y="4430395"/>
            <a:ext cx="8763000" cy="2788920"/>
            <a:chOff x="336" y="6977"/>
            <a:chExt cx="13800" cy="4392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36" y="6977"/>
              <a:ext cx="13800" cy="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11844" y="7164"/>
              <a:ext cx="1291" cy="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99075" y="0"/>
            <a:ext cx="3992880" cy="1291590"/>
            <a:chOff x="8345" y="0"/>
            <a:chExt cx="6288" cy="203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345" y="0"/>
              <a:ext cx="6289" cy="2034"/>
            </a:xfrm>
            <a:prstGeom prst="rect">
              <a:avLst/>
            </a:prstGeom>
            <a:noFill/>
            <a:ln w="9525">
              <a:solidFill>
                <a:schemeClr val="accent6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>
            <a:xfrm>
              <a:off x="13215" y="10"/>
              <a:ext cx="1291" cy="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PKINIT: </a:t>
            </a:r>
            <a:br>
              <a:rPr lang="en-US" altLang="zh-CN" sz="4000" dirty="0"/>
            </a:br>
            <a:r>
              <a:rPr lang="en-US" altLang="zh-CN" sz="4000" dirty="0"/>
              <a:t>public-key encryption mode</a:t>
            </a:r>
            <a:endParaRPr lang="en-US" altLang="zh-CN" sz="4000" dirty="0"/>
          </a:p>
        </p:txBody>
      </p:sp>
      <p:sp>
        <p:nvSpPr>
          <p:cNvPr id="1945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Client</a:t>
            </a:r>
            <a:r>
              <a:rPr lang="zh-CN" altLang="en-US" dirty="0"/>
              <a:t>收到响应后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使用私钥</a:t>
            </a:r>
            <a:r>
              <a:rPr lang="en-US" altLang="zh-CN" dirty="0" err="1"/>
              <a:t>sk</a:t>
            </a:r>
            <a:r>
              <a:rPr lang="en-US" altLang="zh-CN" sz="1400" dirty="0" err="1"/>
              <a:t>K</a:t>
            </a:r>
            <a:r>
              <a:rPr lang="zh-CN" altLang="en-US" dirty="0"/>
              <a:t>解密出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en-US" altLang="zh-CN" sz="1600" dirty="0"/>
              <a:t>2</a:t>
            </a:r>
            <a:endParaRPr lang="en-US" altLang="zh-CN" sz="1600" dirty="0"/>
          </a:p>
          <a:p>
            <a:pPr lvl="1" eaLnBrk="1" hangingPunct="1"/>
            <a:r>
              <a:rPr lang="zh-CN" altLang="en-US" dirty="0"/>
              <a:t>使用解密出来的</a:t>
            </a:r>
            <a:r>
              <a:rPr lang="en-US" altLang="zh-CN" dirty="0"/>
              <a:t>k</a:t>
            </a:r>
            <a:r>
              <a:rPr lang="zh-CN" altLang="en-US" dirty="0"/>
              <a:t>解密</a:t>
            </a:r>
            <a:r>
              <a:rPr lang="en-US" altLang="zh-CN" dirty="0"/>
              <a:t>{AK, n1, </a:t>
            </a:r>
            <a:r>
              <a:rPr lang="en-US" altLang="zh-CN" dirty="0" err="1"/>
              <a:t>tK</a:t>
            </a:r>
            <a:r>
              <a:rPr lang="en-US" altLang="zh-CN" dirty="0"/>
              <a:t>, T }k</a:t>
            </a:r>
            <a:r>
              <a:rPr lang="zh-CN" altLang="en-US" dirty="0"/>
              <a:t>获得</a:t>
            </a:r>
            <a:r>
              <a:rPr lang="en-US" altLang="zh-CN" dirty="0"/>
              <a:t>AK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167005" y="3940810"/>
            <a:ext cx="8854440" cy="2819400"/>
            <a:chOff x="263" y="6206"/>
            <a:chExt cx="13944" cy="4440"/>
          </a:xfrm>
        </p:grpSpPr>
        <p:pic>
          <p:nvPicPr>
            <p:cNvPr id="194563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63" y="6206"/>
              <a:ext cx="13945" cy="4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11837" y="6417"/>
              <a:ext cx="1291" cy="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PKINIT: </a:t>
            </a:r>
            <a:br>
              <a:rPr lang="en-US" altLang="zh-CN" sz="4000"/>
            </a:br>
            <a:r>
              <a:rPr lang="en-US" altLang="zh-CN" sz="4000"/>
              <a:t>public-key encryption mode</a:t>
            </a:r>
            <a:endParaRPr lang="en-US" altLang="zh-CN" sz="4000"/>
          </a:p>
        </p:txBody>
      </p:sp>
      <p:sp>
        <p:nvSpPr>
          <p:cNvPr id="1966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会存在中间人攻击</a:t>
            </a:r>
            <a:r>
              <a:rPr lang="en-US" altLang="zh-CN" sz="2400" dirty="0"/>
              <a:t>man-in-the-middle attack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I. </a:t>
            </a:r>
            <a:r>
              <a:rPr lang="en-US" altLang="zh-CN" sz="2000" dirty="0" err="1"/>
              <a:t>Cervesato</a:t>
            </a:r>
            <a:r>
              <a:rPr lang="en-US" altLang="zh-CN" sz="2000" dirty="0"/>
              <a:t>, A.D. </a:t>
            </a:r>
            <a:r>
              <a:rPr lang="en-US" altLang="zh-CN" sz="2000" dirty="0" err="1"/>
              <a:t>Jaggard</a:t>
            </a:r>
            <a:r>
              <a:rPr lang="en-US" altLang="zh-CN" sz="2000" dirty="0"/>
              <a:t>, A. </a:t>
            </a:r>
            <a:r>
              <a:rPr lang="en-US" altLang="zh-CN" sz="2000" dirty="0" err="1"/>
              <a:t>Scedrov</a:t>
            </a:r>
            <a:r>
              <a:rPr lang="en-US" altLang="zh-CN" sz="2000" dirty="0"/>
              <a:t>, J.-K. </a:t>
            </a:r>
            <a:r>
              <a:rPr lang="en-US" altLang="zh-CN" sz="2000" dirty="0" err="1"/>
              <a:t>Tsay</a:t>
            </a:r>
            <a:r>
              <a:rPr lang="en-US" altLang="zh-CN" sz="2000" dirty="0"/>
              <a:t>, C. </a:t>
            </a:r>
            <a:r>
              <a:rPr lang="en-US" altLang="zh-CN" sz="2000" dirty="0" err="1"/>
              <a:t>Walstad</a:t>
            </a:r>
            <a:r>
              <a:rPr lang="en-US" altLang="zh-CN" sz="2000" dirty="0"/>
              <a:t>, Breaking and fixing public-key Kerberos, in: Proceedings of ASIAN’06,2006, pp. 164–178.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攻击被提出以后作者和</a:t>
            </a:r>
            <a:r>
              <a:rPr lang="en-US" altLang="zh-CN" sz="2000" dirty="0"/>
              <a:t>IETF Kerberos Working Group</a:t>
            </a:r>
            <a:r>
              <a:rPr lang="zh-CN" altLang="en-US" sz="2000" dirty="0"/>
              <a:t>合作对</a:t>
            </a:r>
            <a:r>
              <a:rPr lang="en-US" altLang="zh-CN" sz="2000" dirty="0"/>
              <a:t>PKINIT</a:t>
            </a:r>
            <a:r>
              <a:rPr lang="zh-CN" altLang="en-US" sz="2000" dirty="0"/>
              <a:t>的规范进行了修改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同时攻击引起了</a:t>
            </a:r>
            <a:r>
              <a:rPr lang="en-US" altLang="zh-CN" sz="2000" dirty="0"/>
              <a:t>2005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月的 </a:t>
            </a:r>
            <a:r>
              <a:rPr lang="en-US" altLang="zh-CN" sz="2000" dirty="0"/>
              <a:t>Microsoft Security Bulletin and patch</a:t>
            </a:r>
            <a:r>
              <a:rPr lang="zh-CN" altLang="en-US" sz="2000" dirty="0"/>
              <a:t>：</a:t>
            </a:r>
            <a:r>
              <a:rPr lang="en-US" altLang="zh-CN" sz="2000" dirty="0"/>
              <a:t>Microsoft, Security Bulletin MS05-042. Available from: &lt;http://www.microsoft.com/technet/security/bulletin/MS05-042.mspx&gt; 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同时被记录为</a:t>
            </a:r>
            <a:r>
              <a:rPr lang="en-US" altLang="zh-CN" sz="2000" dirty="0"/>
              <a:t>CERT advisory</a:t>
            </a:r>
            <a:r>
              <a:rPr lang="zh-CN" altLang="en-US" sz="2000" dirty="0"/>
              <a:t>：</a:t>
            </a:r>
            <a:r>
              <a:rPr lang="en-US" altLang="zh-CN" sz="2000" dirty="0"/>
              <a:t>CERT, Vulnerability Note 477341, &lt;http://www.kb.cert.org/vuls/id/477341&gt; (2005).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</a:t>
            </a:r>
            <a:r>
              <a:rPr lang="en-US" altLang="zh-CN"/>
              <a:t>PKINIT</a:t>
            </a:r>
            <a:r>
              <a:rPr lang="zh-CN" altLang="en-US"/>
              <a:t>的中间人攻击</a:t>
            </a:r>
            <a:endParaRPr lang="zh-CN" altLang="en-US"/>
          </a:p>
        </p:txBody>
      </p:sp>
      <p:sp>
        <p:nvSpPr>
          <p:cNvPr id="198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几个假设：</a:t>
            </a:r>
            <a:endParaRPr lang="zh-CN" altLang="en-US"/>
          </a:p>
          <a:p>
            <a:pPr lvl="1" eaLnBrk="1" hangingPunct="1"/>
            <a:r>
              <a:rPr lang="zh-CN" altLang="en-US"/>
              <a:t>攻击者是合法的</a:t>
            </a:r>
            <a:r>
              <a:rPr lang="en-US" altLang="zh-CN"/>
              <a:t>Kerberos client</a:t>
            </a:r>
            <a:r>
              <a:rPr lang="zh-CN" altLang="en-US"/>
              <a:t>：</a:t>
            </a:r>
            <a:r>
              <a:rPr lang="en-US" altLang="zh-CN"/>
              <a:t>AS</a:t>
            </a:r>
            <a:r>
              <a:rPr lang="zh-CN" altLang="en-US"/>
              <a:t>会承认他</a:t>
            </a:r>
            <a:endParaRPr lang="zh-CN" altLang="en-US"/>
          </a:p>
          <a:p>
            <a:pPr lvl="1" eaLnBrk="1" hangingPunct="1"/>
            <a:r>
              <a:rPr lang="zh-CN" altLang="en-US"/>
              <a:t>攻击者</a:t>
            </a:r>
            <a:r>
              <a:rPr lang="en-US" altLang="zh-CN"/>
              <a:t>I</a:t>
            </a:r>
            <a:r>
              <a:rPr lang="zh-CN" altLang="en-US"/>
              <a:t>有证书</a:t>
            </a:r>
            <a:r>
              <a:rPr lang="en-US" altLang="zh-CN"/>
              <a:t>Cert</a:t>
            </a:r>
            <a:r>
              <a:rPr lang="en-US" altLang="zh-CN" sz="1400"/>
              <a:t>I</a:t>
            </a:r>
            <a:r>
              <a:rPr lang="zh-CN" altLang="en-US"/>
              <a:t>，公私钥对</a:t>
            </a:r>
            <a:r>
              <a:rPr lang="en-US" altLang="zh-CN"/>
              <a:t>(pk</a:t>
            </a:r>
            <a:r>
              <a:rPr lang="en-US" altLang="zh-CN" sz="1400"/>
              <a:t>I</a:t>
            </a:r>
            <a:r>
              <a:rPr lang="en-US" altLang="zh-CN"/>
              <a:t>,sk</a:t>
            </a:r>
            <a:r>
              <a:rPr lang="en-US" altLang="zh-CN" sz="1400"/>
              <a:t>I</a:t>
            </a:r>
            <a:r>
              <a:rPr lang="en-US" altLang="zh-CN"/>
              <a:t>)</a:t>
            </a:r>
            <a:r>
              <a:rPr lang="zh-CN" altLang="en-US"/>
              <a:t>。而且这个证书是取得</a:t>
            </a:r>
            <a:r>
              <a:rPr lang="en-US" altLang="zh-CN"/>
              <a:t>KDC</a:t>
            </a:r>
            <a:r>
              <a:rPr lang="zh-CN" altLang="en-US"/>
              <a:t>信任的。</a:t>
            </a:r>
            <a:endParaRPr lang="zh-CN" altLang="en-US"/>
          </a:p>
          <a:p>
            <a:pPr lvl="1" eaLnBrk="1" hangingPunct="1"/>
            <a:r>
              <a:rPr lang="zh-CN" altLang="en-US"/>
              <a:t>攻击者可以截获消息</a:t>
            </a:r>
            <a:endParaRPr lang="zh-CN" altLang="en-US"/>
          </a:p>
          <a:p>
            <a:pPr lvl="1" eaLnBrk="1" hangingPunct="1"/>
            <a:r>
              <a:rPr lang="en-US" altLang="zh-CN"/>
              <a:t>PKINIT</a:t>
            </a:r>
            <a:r>
              <a:rPr lang="zh-CN" altLang="en-US"/>
              <a:t>在</a:t>
            </a:r>
            <a:r>
              <a:rPr lang="en-US" altLang="zh-CN"/>
              <a:t>public-key encryption mode</a:t>
            </a:r>
            <a:r>
              <a:rPr lang="zh-CN" altLang="en-US"/>
              <a:t>下使用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268095" y="4824730"/>
            <a:ext cx="6653530" cy="2118360"/>
            <a:chOff x="1997" y="7598"/>
            <a:chExt cx="10478" cy="3336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997" y="7598"/>
              <a:ext cx="10478" cy="3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10452" y="7736"/>
              <a:ext cx="1291" cy="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PKINIT</a:t>
            </a:r>
            <a:r>
              <a:rPr lang="zh-CN" altLang="en-US" dirty="0"/>
              <a:t>的中间人攻击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715100"/>
            <a:ext cx="7543801" cy="40233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2000" dirty="0"/>
              <a:t>I</a:t>
            </a:r>
            <a:r>
              <a:rPr lang="zh-CN" altLang="en-US" sz="2000" dirty="0"/>
              <a:t>截获</a:t>
            </a:r>
            <a:r>
              <a:rPr lang="en-US" altLang="zh-CN" sz="2000" dirty="0"/>
              <a:t>C</a:t>
            </a:r>
            <a:r>
              <a:rPr lang="zh-CN" altLang="en-US" sz="2000" dirty="0"/>
              <a:t>的消息，用</a:t>
            </a:r>
            <a:r>
              <a:rPr lang="en-US" altLang="zh-CN" sz="2000" dirty="0" err="1"/>
              <a:t>pk</a:t>
            </a:r>
            <a:r>
              <a:rPr lang="en-US" altLang="zh-CN" sz="900" dirty="0" err="1"/>
              <a:t>C</a:t>
            </a:r>
            <a:r>
              <a:rPr lang="zh-CN" altLang="en-US" sz="2000" dirty="0"/>
              <a:t>解出</a:t>
            </a:r>
            <a:r>
              <a:rPr lang="en-US" altLang="zh-CN" sz="2000" dirty="0"/>
              <a:t>t</a:t>
            </a:r>
            <a:r>
              <a:rPr lang="en-US" altLang="zh-CN" sz="900" dirty="0"/>
              <a:t>C</a:t>
            </a:r>
            <a:r>
              <a:rPr lang="en-US" altLang="zh-CN" sz="2000" dirty="0"/>
              <a:t>,n</a:t>
            </a:r>
            <a:r>
              <a:rPr lang="en-US" altLang="zh-CN" sz="900" dirty="0"/>
              <a:t>2</a:t>
            </a:r>
            <a:r>
              <a:rPr lang="zh-CN" altLang="en-US" sz="2000" dirty="0"/>
              <a:t>然后用私钥</a:t>
            </a:r>
            <a:r>
              <a:rPr lang="en-US" altLang="zh-CN" sz="2000" dirty="0" err="1"/>
              <a:t>sk</a:t>
            </a:r>
            <a:r>
              <a:rPr lang="en-US" altLang="zh-CN" sz="1100" dirty="0" err="1"/>
              <a:t>I</a:t>
            </a:r>
            <a:r>
              <a:rPr lang="zh-CN" altLang="en-US" sz="2000" dirty="0"/>
              <a:t>签名。同时用</a:t>
            </a:r>
            <a:r>
              <a:rPr lang="en-US" altLang="zh-CN" sz="2000" dirty="0" err="1"/>
              <a:t>Cert</a:t>
            </a:r>
            <a:r>
              <a:rPr lang="en-US" altLang="zh-CN" sz="1100" dirty="0" err="1"/>
              <a:t>I</a:t>
            </a:r>
            <a:r>
              <a:rPr lang="zh-CN" altLang="en-US" sz="2000" dirty="0"/>
              <a:t>替换</a:t>
            </a:r>
            <a:r>
              <a:rPr lang="en-US" altLang="zh-CN" sz="2000" dirty="0" err="1"/>
              <a:t>Cert</a:t>
            </a:r>
            <a:r>
              <a:rPr lang="en-US" altLang="zh-CN" sz="1100" dirty="0" err="1"/>
              <a:t>C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AS</a:t>
            </a:r>
            <a:r>
              <a:rPr lang="zh-CN" altLang="en-US" sz="2000" dirty="0"/>
              <a:t>按照正常的情况回复</a:t>
            </a:r>
            <a:r>
              <a:rPr lang="en-US" altLang="zh-CN" sz="2000" dirty="0"/>
              <a:t>AS</a:t>
            </a:r>
            <a:r>
              <a:rPr lang="zh-CN" altLang="en-US" sz="2000" dirty="0"/>
              <a:t>响应给攻击者</a:t>
            </a:r>
            <a:r>
              <a:rPr lang="en-US" altLang="zh-CN" sz="2000" dirty="0"/>
              <a:t>I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I</a:t>
            </a:r>
            <a:r>
              <a:rPr lang="zh-CN" altLang="en-US" sz="2000" dirty="0"/>
              <a:t>用私钥</a:t>
            </a:r>
            <a:r>
              <a:rPr lang="en-US" altLang="zh-CN" sz="2000" dirty="0" err="1"/>
              <a:t>sk</a:t>
            </a:r>
            <a:r>
              <a:rPr lang="en-US" altLang="zh-CN" sz="1100" dirty="0" err="1"/>
              <a:t>I</a:t>
            </a:r>
            <a:r>
              <a:rPr lang="zh-CN" altLang="en-US" sz="2000" dirty="0"/>
              <a:t>解密出用</a:t>
            </a:r>
            <a:r>
              <a:rPr lang="en-US" altLang="zh-CN" sz="2000" dirty="0" err="1"/>
              <a:t>pk</a:t>
            </a:r>
            <a:r>
              <a:rPr lang="en-US" altLang="zh-CN" sz="1100" dirty="0" err="1"/>
              <a:t>I</a:t>
            </a:r>
            <a:r>
              <a:rPr lang="zh-CN" altLang="en-US" sz="2000" dirty="0"/>
              <a:t>加密的部分，再用公钥</a:t>
            </a:r>
            <a:r>
              <a:rPr lang="en-US" altLang="zh-CN" sz="2000" dirty="0" err="1"/>
              <a:t>pk</a:t>
            </a:r>
            <a:r>
              <a:rPr lang="en-US" altLang="zh-CN" sz="900" dirty="0" err="1"/>
              <a:t>C</a:t>
            </a:r>
            <a:r>
              <a:rPr lang="zh-CN" altLang="en-US" sz="2000" dirty="0"/>
              <a:t>加密。同时替换消息中身份相关的信息。</a:t>
            </a:r>
            <a:endParaRPr lang="zh-CN" altLang="en-US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C</a:t>
            </a:r>
            <a:r>
              <a:rPr lang="zh-CN" altLang="en-US" sz="2000" dirty="0"/>
              <a:t>无法知道</a:t>
            </a:r>
            <a:r>
              <a:rPr lang="en-US" altLang="zh-CN" sz="2000" dirty="0"/>
              <a:t>TGT</a:t>
            </a:r>
            <a:r>
              <a:rPr lang="zh-CN" altLang="en-US" sz="2000" dirty="0"/>
              <a:t>中的身份信息其实是</a:t>
            </a:r>
            <a:r>
              <a:rPr lang="en-US" altLang="zh-CN" sz="2000" dirty="0"/>
              <a:t>I</a:t>
            </a:r>
            <a:r>
              <a:rPr lang="zh-CN" altLang="en-US" sz="2000" dirty="0"/>
              <a:t>，收到消息以后他认为收到了自己的</a:t>
            </a:r>
            <a:r>
              <a:rPr lang="en-US" altLang="zh-CN" sz="2000" dirty="0"/>
              <a:t>TGT</a:t>
            </a:r>
            <a:endParaRPr lang="en-US" altLang="zh-CN" sz="2000" dirty="0"/>
          </a:p>
          <a:p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754380" y="4220210"/>
            <a:ext cx="7680960" cy="2823210"/>
            <a:chOff x="1188" y="6646"/>
            <a:chExt cx="12096" cy="4446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88" y="6646"/>
              <a:ext cx="12096" cy="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10849" y="6754"/>
              <a:ext cx="1291" cy="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基于共享秘密的三方身份鉴别回顾</a:t>
            </a:r>
            <a:r>
              <a:rPr lang="en-US" altLang="zh-CN" sz="3600" dirty="0"/>
              <a:t>(1)</a:t>
            </a:r>
            <a:br>
              <a:rPr lang="zh-CN" altLang="en-US" sz="3600" dirty="0"/>
            </a:br>
            <a:r>
              <a:rPr lang="en-US" altLang="zh-CN" sz="3200" dirty="0"/>
              <a:t>——ISO/IEC 9798-2: TP.TS</a:t>
            </a:r>
            <a:endParaRPr lang="en-US" altLang="zh-CN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8327" y="1904726"/>
                <a:ext cx="7543801" cy="458456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Four-pass  mutual authentication(TP.TS)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1.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P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𝑇𝑉𝑃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a time variant parameter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timestamp, a sequence number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a random number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/>
                  <a:t>去掉第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个消息是单向鉴别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327" y="1904726"/>
                <a:ext cx="7543801" cy="4584564"/>
              </a:xfrm>
              <a:blipFill rotWithShape="1">
                <a:blip r:embed="rId1"/>
                <a:stretch>
                  <a:fillRect l="-4" t="-8" r="4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574892" y="4149649"/>
            <a:ext cx="3401960" cy="2145753"/>
            <a:chOff x="6658983" y="2017857"/>
            <a:chExt cx="2420469" cy="1699021"/>
          </a:xfrm>
        </p:grpSpPr>
        <p:sp>
          <p:nvSpPr>
            <p:cNvPr id="5" name="圆角矩形 4"/>
            <p:cNvSpPr/>
            <p:nvPr/>
          </p:nvSpPr>
          <p:spPr>
            <a:xfrm>
              <a:off x="6658984" y="2017857"/>
              <a:ext cx="771665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P</a:t>
              </a:r>
              <a:endParaRPr lang="zh-CN" altLang="en-US" sz="20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658983" y="3127688"/>
              <a:ext cx="771665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A</a:t>
              </a:r>
              <a:endParaRPr lang="zh-CN" altLang="en-US" sz="20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15048" y="3127688"/>
              <a:ext cx="764404" cy="537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</a:t>
              </a:r>
              <a:endParaRPr lang="zh-CN" altLang="en-US" sz="2000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7430648" y="3324700"/>
              <a:ext cx="88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>
              <a:off x="7430648" y="3459567"/>
              <a:ext cx="88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6893936" y="2555739"/>
              <a:ext cx="1" cy="571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7195153" y="2555739"/>
              <a:ext cx="1" cy="571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7484357" y="3052645"/>
                  <a:ext cx="875330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3.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4357" y="3052645"/>
                  <a:ext cx="875330" cy="26806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7495463" y="3448809"/>
                  <a:ext cx="905454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4.</a:t>
                  </a:r>
                  <a:r>
                    <a:rPr lang="zh-CN" altLang="en-US" sz="16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463" y="3448809"/>
                  <a:ext cx="905454" cy="26806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6662427" y="2711538"/>
              <a:ext cx="190460" cy="26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155053" y="2711538"/>
                  <a:ext cx="822036" cy="26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2.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5053" y="2711538"/>
                  <a:ext cx="822036" cy="26806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1996951" y="2500768"/>
                <a:ext cx="1400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𝑇𝑉𝑃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51" y="2500768"/>
                <a:ext cx="140070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6" t="-30" r="29" b="-2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1085698" y="3533635"/>
                <a:ext cx="7190173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zh-CN" alt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zh-CN" alt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698" y="3533635"/>
                <a:ext cx="7190173" cy="448649"/>
              </a:xfrm>
              <a:prstGeom prst="rect">
                <a:avLst/>
              </a:prstGeom>
              <a:blipFill rotWithShape="1">
                <a:blip r:embed="rId6"/>
                <a:stretch>
                  <a:fillRect l="-7" t="-110" r="8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1134993" y="2993925"/>
                <a:ext cx="8321958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𝑇𝑜𝑘𝑒𝑛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𝑆𝐼𝐷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TS</m:t>
                            </m:r>
                          </m:sub>
                          <m:sup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𝑇𝑉𝑃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||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𝑆𝐼𝐷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TS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993" y="2993925"/>
                <a:ext cx="8321958" cy="448649"/>
              </a:xfrm>
              <a:prstGeom prst="rect">
                <a:avLst/>
              </a:prstGeom>
              <a:blipFill rotWithShape="1">
                <a:blip r:embed="rId7"/>
                <a:stretch>
                  <a:fillRect l="-3" t="-119" r="6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1095665" y="4073345"/>
                <a:ext cx="3808158" cy="437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𝑇𝑜𝑘𝑒𝑛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𝑆𝐼𝐷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𝑇𝑆</m:t>
                              </m:r>
                            </m:sub>
                            <m:sup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65" y="4073345"/>
                <a:ext cx="3808158" cy="437236"/>
              </a:xfrm>
              <a:prstGeom prst="rect">
                <a:avLst/>
              </a:prstGeom>
              <a:blipFill rotWithShape="1">
                <a:blip r:embed="rId8"/>
                <a:stretch>
                  <a:fillRect l="-8" t="-104" r="9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</a:t>
            </a:r>
            <a:r>
              <a:rPr lang="en-US" altLang="zh-CN"/>
              <a:t>PKINIT</a:t>
            </a:r>
            <a:r>
              <a:rPr lang="zh-CN" altLang="en-US"/>
              <a:t>的中间人攻击</a:t>
            </a:r>
            <a:endParaRPr lang="zh-CN" altLang="en-US"/>
          </a:p>
        </p:txBody>
      </p:sp>
      <p:sp>
        <p:nvSpPr>
          <p:cNvPr id="2027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上面的攻击结束以后</a:t>
            </a:r>
            <a:endParaRPr lang="zh-CN" altLang="en-US"/>
          </a:p>
          <a:p>
            <a:pPr lvl="1" eaLnBrk="1" hangingPunct="1"/>
            <a:r>
              <a:rPr lang="en-US" altLang="zh-CN"/>
              <a:t>Client</a:t>
            </a:r>
            <a:r>
              <a:rPr lang="zh-CN" altLang="en-US"/>
              <a:t>：以为自己通过了</a:t>
            </a:r>
            <a:r>
              <a:rPr lang="en-US" altLang="zh-CN"/>
              <a:t>AS</a:t>
            </a:r>
            <a:r>
              <a:rPr lang="zh-CN" altLang="en-US"/>
              <a:t>的鉴别，并获得了发给自己的</a:t>
            </a:r>
            <a:r>
              <a:rPr lang="en-US" altLang="zh-CN"/>
              <a:t>TGT(</a:t>
            </a:r>
            <a:r>
              <a:rPr lang="zh-CN" altLang="en-US"/>
              <a:t>其实是给</a:t>
            </a:r>
            <a:r>
              <a:rPr lang="en-US" altLang="zh-CN"/>
              <a:t>I</a:t>
            </a:r>
            <a:r>
              <a:rPr lang="zh-CN" altLang="en-US"/>
              <a:t>的</a:t>
            </a:r>
            <a:r>
              <a:rPr lang="en-US" altLang="zh-CN"/>
              <a:t>)</a:t>
            </a:r>
            <a:endParaRPr lang="en-US" altLang="zh-CN"/>
          </a:p>
          <a:p>
            <a:pPr lvl="1" eaLnBrk="1" hangingPunct="1"/>
            <a:r>
              <a:rPr lang="en-US" altLang="zh-CN"/>
              <a:t>AS</a:t>
            </a:r>
            <a:r>
              <a:rPr lang="zh-CN" altLang="en-US"/>
              <a:t>：认为自己成功的鉴别了用户</a:t>
            </a:r>
            <a:r>
              <a:rPr lang="en-US" altLang="zh-CN"/>
              <a:t>I</a:t>
            </a:r>
            <a:endParaRPr lang="en-US" altLang="zh-CN"/>
          </a:p>
          <a:p>
            <a:pPr lvl="1" eaLnBrk="1" hangingPunct="1"/>
            <a:r>
              <a:rPr lang="zh-CN" altLang="en-US"/>
              <a:t>攻击者</a:t>
            </a:r>
            <a:r>
              <a:rPr lang="en-US" altLang="zh-CN"/>
              <a:t>I</a:t>
            </a:r>
            <a:r>
              <a:rPr lang="zh-CN" altLang="en-US"/>
              <a:t>：知道</a:t>
            </a:r>
            <a:r>
              <a:rPr lang="en-US" altLang="zh-CN"/>
              <a:t>AK</a:t>
            </a:r>
            <a:r>
              <a:rPr lang="zh-CN" altLang="en-US"/>
              <a:t>和</a:t>
            </a:r>
            <a:r>
              <a:rPr lang="en-US" altLang="zh-CN"/>
              <a:t>k</a:t>
            </a:r>
            <a:r>
              <a:rPr lang="zh-CN" altLang="en-US"/>
              <a:t>，可以解密</a:t>
            </a:r>
            <a:r>
              <a:rPr lang="en-US" altLang="zh-CN"/>
              <a:t>C</a:t>
            </a:r>
            <a:r>
              <a:rPr lang="zh-CN" altLang="en-US"/>
              <a:t>使用</a:t>
            </a:r>
            <a:r>
              <a:rPr lang="en-US" altLang="zh-CN"/>
              <a:t>AK</a:t>
            </a:r>
            <a:r>
              <a:rPr lang="zh-CN" altLang="en-US"/>
              <a:t>和</a:t>
            </a:r>
            <a:r>
              <a:rPr lang="en-US" altLang="zh-CN"/>
              <a:t>k</a:t>
            </a:r>
            <a:r>
              <a:rPr lang="zh-CN" altLang="en-US"/>
              <a:t>保护的一切消息。</a:t>
            </a:r>
            <a:endParaRPr lang="zh-CN" altLang="en-US"/>
          </a:p>
          <a:p>
            <a:pPr eaLnBrk="1" hangingPunct="1"/>
            <a:r>
              <a:rPr lang="zh-CN" altLang="en-US"/>
              <a:t>这会带来什么安全影响？</a:t>
            </a:r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1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86200" y="1850570"/>
            <a:ext cx="5257800" cy="48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攻击的危害</a:t>
            </a:r>
            <a:r>
              <a:rPr lang="en-US" altLang="zh-CN" sz="4000" dirty="0"/>
              <a:t>1:</a:t>
            </a:r>
            <a:r>
              <a:rPr lang="zh-CN" altLang="en-US" sz="4000" dirty="0"/>
              <a:t>攻击者截获并转发消息</a:t>
            </a:r>
            <a:endParaRPr lang="zh-CN" altLang="en-US" sz="4000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304799" y="2275113"/>
            <a:ext cx="3472543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C</a:t>
            </a:r>
            <a:r>
              <a:rPr lang="zh-CN" altLang="en-US" sz="2400" dirty="0"/>
              <a:t>获得</a:t>
            </a:r>
            <a:r>
              <a:rPr lang="en-US" altLang="zh-CN" sz="2400" dirty="0"/>
              <a:t>AK</a:t>
            </a:r>
            <a:r>
              <a:rPr lang="zh-CN" altLang="en-US" sz="2400" dirty="0"/>
              <a:t>和</a:t>
            </a:r>
            <a:r>
              <a:rPr lang="en-US" altLang="zh-CN" sz="2400" dirty="0"/>
              <a:t>TGT</a:t>
            </a:r>
            <a:r>
              <a:rPr lang="zh-CN" altLang="en-US" sz="2400" dirty="0"/>
              <a:t>后，连接</a:t>
            </a:r>
            <a:r>
              <a:rPr lang="en-US" altLang="zh-CN" sz="2400" dirty="0"/>
              <a:t>TGS</a:t>
            </a:r>
            <a:r>
              <a:rPr lang="zh-CN" altLang="en-US" sz="2400" dirty="0"/>
              <a:t>以获得访问某应用服务器</a:t>
            </a:r>
            <a:r>
              <a:rPr lang="en-US" altLang="zh-CN" sz="2400" dirty="0"/>
              <a:t>S</a:t>
            </a:r>
            <a:r>
              <a:rPr lang="zh-CN" altLang="en-US" sz="2400" dirty="0"/>
              <a:t>的</a:t>
            </a:r>
            <a:r>
              <a:rPr lang="en-US" altLang="zh-CN" sz="2400" dirty="0"/>
              <a:t>ST 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请求消息包含一个</a:t>
            </a:r>
            <a:r>
              <a:rPr lang="en-US" altLang="zh-CN" sz="2400" dirty="0"/>
              <a:t>Authenticator {</a:t>
            </a:r>
            <a:r>
              <a:rPr lang="en-US" altLang="zh-CN" sz="2400" dirty="0" err="1"/>
              <a:t>C,t</a:t>
            </a:r>
            <a:r>
              <a:rPr lang="en-US" altLang="zh-CN" sz="1100" dirty="0" err="1"/>
              <a:t>C</a:t>
            </a:r>
            <a:r>
              <a:rPr lang="en-US" altLang="zh-CN" sz="2400" dirty="0" err="1"/>
              <a:t>,T</a:t>
            </a:r>
            <a:r>
              <a:rPr lang="en-US" altLang="zh-CN" sz="2400" dirty="0"/>
              <a:t> }</a:t>
            </a:r>
            <a:r>
              <a:rPr lang="en-US" altLang="zh-CN" sz="800" dirty="0"/>
              <a:t>AK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I</a:t>
            </a:r>
            <a:r>
              <a:rPr lang="zh-CN" altLang="en-US" sz="2400" dirty="0"/>
              <a:t>知道</a:t>
            </a:r>
            <a:r>
              <a:rPr lang="en-US" altLang="zh-CN" sz="2400" dirty="0"/>
              <a:t>AK</a:t>
            </a:r>
            <a:r>
              <a:rPr lang="zh-CN" altLang="en-US" sz="2400" dirty="0"/>
              <a:t>，就可以截获请求并替换</a:t>
            </a:r>
            <a:r>
              <a:rPr lang="en-US" altLang="zh-CN" sz="2400" dirty="0"/>
              <a:t>authenticator </a:t>
            </a:r>
            <a:r>
              <a:rPr lang="zh-CN" altLang="en-US" sz="2400" dirty="0"/>
              <a:t>为</a:t>
            </a:r>
            <a:r>
              <a:rPr lang="en-US" altLang="zh-CN" sz="2400" dirty="0"/>
              <a:t>{I , </a:t>
            </a:r>
            <a:r>
              <a:rPr lang="en-US" altLang="zh-CN" sz="2400" dirty="0" err="1"/>
              <a:t>t</a:t>
            </a:r>
            <a:r>
              <a:rPr lang="en-US" altLang="zh-CN" sz="1100" dirty="0" err="1"/>
              <a:t>I</a:t>
            </a:r>
            <a:r>
              <a:rPr lang="en-US" altLang="zh-CN" sz="2400" dirty="0"/>
              <a:t> ,T }</a:t>
            </a:r>
            <a:r>
              <a:rPr lang="en-US" altLang="zh-CN" sz="1200" dirty="0"/>
              <a:t>AK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6208524" y="2307770"/>
                <a:ext cx="1958100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itchFamily="2" charset="-122"/>
                    <a:cs typeface="Times New Roman" panose="02020603050405020304" pitchFamily="18" charset="0"/>
                  </a:rPr>
                  <a:t>TGT</a:t>
                </a:r>
                <a:r>
                  <a:rPr lang="zh-CN" altLang="zh-CN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宋体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𝐴𝐾</m:t>
                            </m:r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endParaRPr lang="zh-CN" altLang="zh-CN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524" y="2307770"/>
                <a:ext cx="1958100" cy="393121"/>
              </a:xfrm>
              <a:prstGeom prst="rect">
                <a:avLst/>
              </a:prstGeom>
              <a:blipFill rotWithShape="1">
                <a:blip r:embed="rId2"/>
                <a:stretch>
                  <a:fillRect l="-7" t="-46" r="27" b="-2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49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01886" y="1817915"/>
            <a:ext cx="513167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攻击的危害</a:t>
            </a:r>
            <a:r>
              <a:rPr lang="en-US" altLang="zh-CN" sz="4000"/>
              <a:t>1:</a:t>
            </a:r>
            <a:r>
              <a:rPr lang="zh-CN" altLang="en-US" sz="4000"/>
              <a:t>攻击者截获并转发消息</a:t>
            </a:r>
            <a:endParaRPr lang="zh-CN" altLang="en-US" sz="400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326571" y="1850571"/>
            <a:ext cx="3810000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TGS</a:t>
            </a:r>
            <a:r>
              <a:rPr lang="zh-CN" altLang="en-US" sz="2400" dirty="0"/>
              <a:t>的响应中包含</a:t>
            </a:r>
            <a:endParaRPr lang="zh-CN" altLang="en-US" sz="24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2000" dirty="0"/>
              <a:t>用</a:t>
            </a:r>
            <a:r>
              <a:rPr lang="en-US" altLang="zh-CN" sz="2000" dirty="0"/>
              <a:t>AK</a:t>
            </a:r>
            <a:r>
              <a:rPr lang="zh-CN" altLang="en-US" sz="2000" dirty="0"/>
              <a:t>加密的</a:t>
            </a:r>
            <a:r>
              <a:rPr lang="en-US" altLang="zh-CN" sz="2000" dirty="0"/>
              <a:t>SK(C</a:t>
            </a:r>
            <a:r>
              <a:rPr lang="zh-CN" altLang="en-US" sz="2000" dirty="0"/>
              <a:t>和</a:t>
            </a:r>
            <a:r>
              <a:rPr lang="en-US" altLang="zh-CN" sz="2000" dirty="0"/>
              <a:t>I</a:t>
            </a:r>
            <a:r>
              <a:rPr lang="zh-CN" altLang="en-US" sz="2000" dirty="0"/>
              <a:t>均可解密</a:t>
            </a:r>
            <a:r>
              <a:rPr lang="en-US" altLang="zh-CN" sz="2000" dirty="0"/>
              <a:t>) 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2000" dirty="0"/>
              <a:t>给</a:t>
            </a:r>
            <a:r>
              <a:rPr lang="en-US" altLang="zh-CN" sz="2000" dirty="0"/>
              <a:t>I</a:t>
            </a:r>
            <a:r>
              <a:rPr lang="zh-CN" altLang="en-US" sz="2000" dirty="0"/>
              <a:t>的</a:t>
            </a:r>
            <a:r>
              <a:rPr lang="en-US" altLang="zh-CN" sz="2000" dirty="0"/>
              <a:t>ST(</a:t>
            </a:r>
            <a:r>
              <a:rPr lang="zh-CN" altLang="en-US" sz="2000" dirty="0"/>
              <a:t>只有</a:t>
            </a:r>
            <a:r>
              <a:rPr lang="en-US" altLang="zh-CN" sz="2000" dirty="0"/>
              <a:t>TGS</a:t>
            </a:r>
            <a:r>
              <a:rPr lang="zh-CN" altLang="en-US" sz="2000" dirty="0"/>
              <a:t>和</a:t>
            </a:r>
            <a:r>
              <a:rPr lang="en-US" altLang="zh-CN" sz="2000" dirty="0"/>
              <a:t>S</a:t>
            </a:r>
            <a:r>
              <a:rPr lang="zh-CN" altLang="en-US" sz="2000" dirty="0"/>
              <a:t>可以解密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I</a:t>
            </a:r>
            <a:r>
              <a:rPr lang="zh-CN" altLang="en-US" sz="2400" dirty="0"/>
              <a:t>可以截获响应消息，并获得</a:t>
            </a:r>
            <a:r>
              <a:rPr lang="en-US" altLang="zh-CN" sz="2400" dirty="0"/>
              <a:t>SK</a:t>
            </a:r>
            <a:r>
              <a:rPr lang="zh-CN" altLang="en-US" sz="2400" dirty="0"/>
              <a:t>，同时替换消息中的自己的身份信息为</a:t>
            </a:r>
            <a:r>
              <a:rPr lang="en-US" altLang="zh-CN" sz="2400" dirty="0"/>
              <a:t>C</a:t>
            </a:r>
            <a:r>
              <a:rPr lang="zh-CN" altLang="en-US" sz="2400" dirty="0"/>
              <a:t>，然后将消息转发给</a:t>
            </a:r>
            <a:r>
              <a:rPr lang="en-US" altLang="zh-CN" sz="2400" dirty="0"/>
              <a:t>C</a:t>
            </a: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r>
              <a:rPr lang="zh-CN" altLang="en-US" sz="2400" dirty="0"/>
              <a:t>由于</a:t>
            </a:r>
            <a:r>
              <a:rPr lang="en-US" altLang="zh-CN" sz="2400" dirty="0"/>
              <a:t>I</a:t>
            </a:r>
            <a:r>
              <a:rPr lang="zh-CN" altLang="en-US" sz="2400" dirty="0"/>
              <a:t>知道</a:t>
            </a:r>
            <a:r>
              <a:rPr lang="en-US" altLang="zh-CN" sz="2400" dirty="0"/>
              <a:t>SK</a:t>
            </a:r>
            <a:r>
              <a:rPr lang="zh-CN" altLang="en-US" sz="2400" dirty="0"/>
              <a:t>，它可以在</a:t>
            </a:r>
            <a:r>
              <a:rPr lang="en-US" altLang="zh-CN" sz="2400" dirty="0"/>
              <a:t>CS exchange</a:t>
            </a:r>
            <a:r>
              <a:rPr lang="zh-CN" altLang="en-US" sz="2400" dirty="0"/>
              <a:t>中采用相似的中间人攻击。</a:t>
            </a:r>
            <a:endParaRPr lang="zh-CN" altLang="en-US" sz="24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2000" dirty="0"/>
              <a:t>截获消息</a:t>
            </a:r>
            <a:endParaRPr lang="zh-CN" altLang="en-US" sz="20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2000" dirty="0"/>
              <a:t>用</a:t>
            </a:r>
            <a:r>
              <a:rPr lang="en-US" altLang="zh-CN" sz="2000" dirty="0"/>
              <a:t>SK</a:t>
            </a:r>
            <a:r>
              <a:rPr lang="zh-CN" altLang="en-US" sz="2000" dirty="0"/>
              <a:t>解密消息中加密的部分，替换身份信息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181819" y="2275115"/>
                <a:ext cx="1660134" cy="3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itchFamily="2" charset="-122"/>
                    <a:cs typeface="Times New Roman" panose="02020603050405020304" pitchFamily="18" charset="0"/>
                  </a:rPr>
                  <a:t>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𝑆𝐾</m:t>
                            </m:r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sub>
                    </m:sSub>
                  </m:oMath>
                </a14:m>
                <a:endParaRPr lang="zh-CN" altLang="zh-CN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819" y="2275115"/>
                <a:ext cx="1660134" cy="394852"/>
              </a:xfrm>
              <a:prstGeom prst="rect">
                <a:avLst/>
              </a:prstGeom>
              <a:blipFill rotWithShape="1">
                <a:blip r:embed="rId2"/>
                <a:stretch>
                  <a:fillRect l="-36" t="-138" r="-4654" b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攻击的危害</a:t>
            </a:r>
            <a:r>
              <a:rPr lang="en-US" altLang="zh-CN" sz="4000"/>
              <a:t>1:</a:t>
            </a:r>
            <a:r>
              <a:rPr lang="zh-CN" altLang="en-US" sz="4000"/>
              <a:t>攻击者截获并转发消息</a:t>
            </a:r>
            <a:endParaRPr lang="zh-CN" altLang="en-US" sz="4000"/>
          </a:p>
        </p:txBody>
      </p:sp>
      <p:sp>
        <p:nvSpPr>
          <p:cNvPr id="2088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CS exchange</a:t>
            </a:r>
            <a:r>
              <a:rPr lang="zh-CN" altLang="en-US"/>
              <a:t>表面上向应用服务器鉴别了</a:t>
            </a:r>
            <a:r>
              <a:rPr lang="en-US" altLang="zh-CN"/>
              <a:t>C</a:t>
            </a:r>
            <a:endParaRPr lang="en-US" altLang="zh-CN"/>
          </a:p>
          <a:p>
            <a:pPr eaLnBrk="1" hangingPunct="1"/>
            <a:r>
              <a:rPr lang="zh-CN" altLang="en-US"/>
              <a:t>实际上服务器认为自己和</a:t>
            </a:r>
            <a:r>
              <a:rPr lang="en-US" altLang="zh-CN"/>
              <a:t>I</a:t>
            </a:r>
            <a:r>
              <a:rPr lang="zh-CN" altLang="en-US"/>
              <a:t>交互，而不是</a:t>
            </a:r>
            <a:r>
              <a:rPr lang="en-US" altLang="zh-CN"/>
              <a:t>C</a:t>
            </a:r>
            <a:endParaRPr lang="en-US" altLang="zh-CN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以为自己在和服务器交互，实际上自己的消息都被</a:t>
            </a:r>
            <a:r>
              <a:rPr lang="en-US" altLang="zh-CN"/>
              <a:t>I</a:t>
            </a:r>
            <a:r>
              <a:rPr lang="zh-CN" altLang="en-US"/>
              <a:t>从中截取了</a:t>
            </a:r>
            <a:endParaRPr lang="zh-CN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85545" y="1839685"/>
            <a:ext cx="5243512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eaLnBrk="1" hangingPunct="1"/>
            <a:r>
              <a:rPr lang="zh-CN" altLang="en-US" sz="3400"/>
              <a:t>攻击的危害</a:t>
            </a:r>
            <a:r>
              <a:rPr lang="en-US" altLang="zh-CN" sz="3400"/>
              <a:t>2:</a:t>
            </a:r>
            <a:r>
              <a:rPr lang="zh-CN" altLang="en-US" sz="3400"/>
              <a:t>攻击者假扮</a:t>
            </a:r>
            <a:r>
              <a:rPr lang="en-US" altLang="zh-CN" sz="3400"/>
              <a:t>TGS</a:t>
            </a:r>
            <a:r>
              <a:rPr lang="zh-CN" altLang="en-US" sz="3400"/>
              <a:t>和终端服务器</a:t>
            </a:r>
            <a:endParaRPr lang="zh-CN" altLang="en-US" sz="340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319088" y="2068286"/>
            <a:ext cx="3581400" cy="4525963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000" dirty="0"/>
              <a:t>C</a:t>
            </a:r>
            <a:r>
              <a:rPr lang="zh-CN" altLang="en-US" sz="2000" dirty="0"/>
              <a:t>获得</a:t>
            </a:r>
            <a:r>
              <a:rPr lang="en-US" altLang="zh-CN" sz="2000" dirty="0"/>
              <a:t>AK</a:t>
            </a:r>
            <a:r>
              <a:rPr lang="zh-CN" altLang="en-US" sz="2000" dirty="0"/>
              <a:t>和</a:t>
            </a:r>
            <a:r>
              <a:rPr lang="en-US" altLang="zh-CN" sz="2000" dirty="0"/>
              <a:t>TGT</a:t>
            </a:r>
            <a:r>
              <a:rPr lang="zh-CN" altLang="en-US" sz="2000" dirty="0"/>
              <a:t>后，连接</a:t>
            </a:r>
            <a:r>
              <a:rPr lang="en-US" altLang="zh-CN" sz="2000" dirty="0"/>
              <a:t>TGS</a:t>
            </a:r>
            <a:r>
              <a:rPr lang="zh-CN" altLang="en-US" sz="2000" dirty="0"/>
              <a:t>以获得访问某应用服务器</a:t>
            </a:r>
            <a:r>
              <a:rPr lang="en-US" altLang="zh-CN" sz="2000" dirty="0"/>
              <a:t>S</a:t>
            </a:r>
            <a:r>
              <a:rPr lang="zh-CN" altLang="en-US" sz="2000" dirty="0"/>
              <a:t>的</a:t>
            </a:r>
            <a:r>
              <a:rPr lang="en-US" altLang="zh-CN" sz="2000" dirty="0"/>
              <a:t>ST 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</a:pPr>
            <a:r>
              <a:rPr lang="zh-CN" altLang="zh-CN" sz="2000" dirty="0"/>
              <a:t>I截获消息</a:t>
            </a:r>
            <a:r>
              <a:rPr lang="en-US" altLang="zh-CN" sz="2000" dirty="0"/>
              <a:t>,</a:t>
            </a:r>
            <a:r>
              <a:rPr lang="zh-CN" altLang="zh-CN" sz="2000" dirty="0"/>
              <a:t>无视TGT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</a:pPr>
            <a:r>
              <a:rPr lang="zh-CN" altLang="zh-CN" sz="2000" dirty="0"/>
              <a:t>解密请求消息中用AK加密的部分</a:t>
            </a:r>
            <a:endParaRPr lang="zh-CN" altLang="en-US" sz="2000" dirty="0"/>
          </a:p>
          <a:p>
            <a:pPr eaLnBrk="1" hangingPunct="1">
              <a:spcBef>
                <a:spcPts val="0"/>
              </a:spcBef>
            </a:pPr>
            <a:r>
              <a:rPr lang="zh-CN" altLang="zh-CN" sz="2000" dirty="0"/>
              <a:t>攻击者伪造</a:t>
            </a:r>
            <a:endParaRPr lang="zh-CN" altLang="en-US" sz="2000" dirty="0"/>
          </a:p>
          <a:p>
            <a:pPr lvl="1" eaLnBrk="1" hangingPunct="1">
              <a:spcBef>
                <a:spcPts val="0"/>
              </a:spcBef>
            </a:pPr>
            <a:r>
              <a:rPr lang="zh-CN" altLang="zh-CN" sz="1800" dirty="0"/>
              <a:t>一个假的ST，X</a:t>
            </a:r>
            <a:r>
              <a:rPr lang="zh-CN" altLang="zh-CN" sz="1200" dirty="0"/>
              <a:t>ST</a:t>
            </a:r>
            <a:r>
              <a:rPr lang="zh-CN" altLang="zh-CN" sz="1800" dirty="0"/>
              <a:t> 。ST本来就是Client不能解密读取的</a:t>
            </a:r>
            <a:endParaRPr lang="zh-CN" altLang="en-US" sz="1800" dirty="0"/>
          </a:p>
          <a:p>
            <a:pPr lvl="1" eaLnBrk="1" hangingPunct="1">
              <a:spcBef>
                <a:spcPts val="0"/>
              </a:spcBef>
            </a:pPr>
            <a:r>
              <a:rPr lang="zh-CN" altLang="zh-CN" sz="1800" dirty="0"/>
              <a:t>SK</a:t>
            </a:r>
            <a:r>
              <a:rPr lang="en-US" altLang="zh-CN" sz="1800" dirty="0"/>
              <a:t>(</a:t>
            </a:r>
            <a:r>
              <a:rPr lang="zh-CN" altLang="en-US" sz="1800" dirty="0"/>
              <a:t>和</a:t>
            </a:r>
            <a:r>
              <a:rPr lang="zh-CN" altLang="zh-CN" sz="1800" dirty="0"/>
              <a:t>n3, tT , S一起用AK加密) </a:t>
            </a:r>
            <a:endParaRPr lang="en-US" altLang="zh-CN" sz="1800" dirty="0"/>
          </a:p>
          <a:p>
            <a:pPr eaLnBrk="1" hangingPunct="1">
              <a:spcBef>
                <a:spcPts val="0"/>
              </a:spcBef>
            </a:pPr>
            <a:r>
              <a:rPr lang="zh-CN" altLang="zh-CN" sz="2000" dirty="0"/>
              <a:t>将所有这些内容包装成合法TGS响应的样子，发送给C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3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82143" y="1792738"/>
            <a:ext cx="5243513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/>
          <a:lstStyle/>
          <a:p>
            <a:pPr eaLnBrk="1" hangingPunct="1"/>
            <a:r>
              <a:rPr lang="zh-CN" altLang="en-US" sz="3400"/>
              <a:t>攻击的危害</a:t>
            </a:r>
            <a:r>
              <a:rPr lang="en-US" altLang="zh-CN" sz="3400"/>
              <a:t>2:</a:t>
            </a:r>
            <a:r>
              <a:rPr lang="zh-CN" altLang="en-US" sz="3400"/>
              <a:t>攻击者假扮</a:t>
            </a:r>
            <a:r>
              <a:rPr lang="en-US" altLang="zh-CN" sz="3400"/>
              <a:t>TGS</a:t>
            </a:r>
            <a:r>
              <a:rPr lang="zh-CN" altLang="en-US" sz="3400"/>
              <a:t>和终端服务器</a:t>
            </a:r>
            <a:endParaRPr lang="zh-CN" altLang="en-US" sz="340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424543" y="2035174"/>
            <a:ext cx="3657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zh-CN" sz="2400" dirty="0"/>
              <a:t>在CS exchange中，攻击者可以截获Client的请求</a:t>
            </a:r>
            <a:endParaRPr lang="zh-CN" altLang="en-US" sz="2400" dirty="0"/>
          </a:p>
          <a:p>
            <a:pPr eaLnBrk="1" hangingPunct="1"/>
            <a:r>
              <a:rPr lang="zh-CN" altLang="zh-CN" sz="2400" dirty="0"/>
              <a:t>这时，攻击者I只需返回给Client用SK加密的</a:t>
            </a:r>
            <a:r>
              <a:rPr lang="en-US" altLang="zh-CN" sz="2400" dirty="0"/>
              <a:t>timestamp</a:t>
            </a:r>
            <a:r>
              <a:rPr lang="zh-CN" altLang="zh-CN" sz="2400" dirty="0"/>
              <a:t>即可</a:t>
            </a:r>
            <a:endParaRPr lang="zh-CN" altLang="en-US" sz="2400" dirty="0"/>
          </a:p>
          <a:p>
            <a:pPr lvl="1" eaLnBrk="1" hangingPunct="1"/>
            <a:r>
              <a:rPr lang="zh-CN" altLang="zh-CN" sz="2000" dirty="0"/>
              <a:t>SK是由I在前面的步骤里生成并返回给C的</a:t>
            </a:r>
            <a:endParaRPr lang="zh-CN" altLang="en-US" sz="2000" dirty="0"/>
          </a:p>
          <a:p>
            <a:pPr eaLnBrk="1" hangingPunct="1"/>
            <a:r>
              <a:rPr lang="zh-CN" altLang="zh-CN" sz="2400" dirty="0"/>
              <a:t>C以为自己完成了和应用服务器S的交互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eaLnBrk="1" hangingPunct="1"/>
            <a:r>
              <a:rPr lang="zh-CN" altLang="en-US" sz="3400"/>
              <a:t>攻击的危害</a:t>
            </a:r>
            <a:r>
              <a:rPr lang="en-US" altLang="zh-CN" sz="3400"/>
              <a:t>2:</a:t>
            </a:r>
            <a:r>
              <a:rPr lang="zh-CN" altLang="en-US" sz="3400"/>
              <a:t>攻击者假扮</a:t>
            </a:r>
            <a:r>
              <a:rPr lang="en-US" altLang="zh-CN" sz="3400"/>
              <a:t>TGS</a:t>
            </a:r>
            <a:r>
              <a:rPr lang="zh-CN" altLang="en-US" sz="3400"/>
              <a:t>和终端服务器</a:t>
            </a:r>
            <a:endParaRPr lang="zh-CN" altLang="en-US" sz="3400"/>
          </a:p>
        </p:txBody>
      </p:sp>
      <p:sp>
        <p:nvSpPr>
          <p:cNvPr id="2150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攻击者可以采用混合的模式攻击</a:t>
            </a:r>
            <a:endParaRPr lang="zh-CN" altLang="en-US" dirty="0"/>
          </a:p>
          <a:p>
            <a:pPr lvl="1" eaLnBrk="1" hangingPunct="1"/>
            <a:r>
              <a:rPr lang="zh-CN" altLang="zh-CN" dirty="0"/>
              <a:t>TG</a:t>
            </a:r>
            <a:r>
              <a:rPr lang="en-US" altLang="zh-CN" dirty="0"/>
              <a:t>S</a:t>
            </a:r>
            <a:r>
              <a:rPr lang="zh-CN" altLang="zh-CN" dirty="0"/>
              <a:t> </a:t>
            </a:r>
            <a:r>
              <a:rPr lang="en-US" altLang="zh-CN" dirty="0"/>
              <a:t>exchange</a:t>
            </a:r>
            <a:r>
              <a:rPr lang="zh-CN" altLang="en-US" dirty="0"/>
              <a:t>中在</a:t>
            </a:r>
            <a:r>
              <a:rPr lang="en-US" altLang="zh-CN" dirty="0"/>
              <a:t>TGS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之间进行中间人攻击，转发消息</a:t>
            </a:r>
            <a:endParaRPr lang="zh-CN" altLang="en-US" dirty="0"/>
          </a:p>
          <a:p>
            <a:pPr lvl="1" eaLnBrk="1" hangingPunct="1"/>
            <a:r>
              <a:rPr lang="zh-CN" altLang="zh-CN" dirty="0"/>
              <a:t>CS</a:t>
            </a:r>
            <a:r>
              <a:rPr lang="en-US" altLang="zh-CN" dirty="0"/>
              <a:t> exchange</a:t>
            </a:r>
            <a:r>
              <a:rPr lang="zh-CN" altLang="en-US" dirty="0"/>
              <a:t>中采用假冒应用服务器攻击</a:t>
            </a:r>
            <a:endParaRPr lang="zh-CN" altLang="en-US" dirty="0"/>
          </a:p>
          <a:p>
            <a:pPr eaLnBrk="1" hangingPunct="1"/>
            <a:r>
              <a:rPr lang="zh-CN" altLang="en-US" dirty="0"/>
              <a:t>问题：这种顺序反过来可以么？</a:t>
            </a:r>
            <a:endParaRPr lang="zh-CN" altLang="en-US" dirty="0"/>
          </a:p>
          <a:p>
            <a:pPr lvl="1" eaLnBrk="1" hangingPunct="1"/>
            <a:r>
              <a:rPr lang="zh-CN" altLang="zh-CN" dirty="0"/>
              <a:t>TG</a:t>
            </a:r>
            <a:r>
              <a:rPr lang="en-US" altLang="zh-CN" dirty="0"/>
              <a:t>S</a:t>
            </a:r>
            <a:r>
              <a:rPr lang="zh-CN" altLang="zh-CN" dirty="0"/>
              <a:t> </a:t>
            </a:r>
            <a:r>
              <a:rPr lang="en-US" altLang="zh-CN" dirty="0"/>
              <a:t>exchange</a:t>
            </a:r>
            <a:r>
              <a:rPr lang="zh-CN" altLang="en-US" dirty="0"/>
              <a:t>中采用假冒</a:t>
            </a:r>
            <a:r>
              <a:rPr lang="en-US" altLang="zh-CN" dirty="0"/>
              <a:t>TGS</a:t>
            </a:r>
            <a:r>
              <a:rPr lang="zh-CN" altLang="en-US" dirty="0"/>
              <a:t>攻击</a:t>
            </a:r>
            <a:endParaRPr lang="zh-CN" altLang="en-US" dirty="0"/>
          </a:p>
          <a:p>
            <a:pPr lvl="1" eaLnBrk="1" hangingPunct="1"/>
            <a:r>
              <a:rPr lang="zh-CN" altLang="zh-CN" dirty="0"/>
              <a:t>CS</a:t>
            </a:r>
            <a:r>
              <a:rPr lang="en-US" altLang="zh-CN" dirty="0"/>
              <a:t> exchange</a:t>
            </a:r>
            <a:r>
              <a:rPr lang="zh-CN" altLang="en-US" dirty="0"/>
              <a:t>中在</a:t>
            </a:r>
            <a:r>
              <a:rPr lang="en-US" altLang="zh-CN" dirty="0"/>
              <a:t>C</a:t>
            </a:r>
            <a:r>
              <a:rPr lang="zh-CN" altLang="en-US" dirty="0"/>
              <a:t>和应用服务器</a:t>
            </a:r>
            <a:r>
              <a:rPr lang="en-US" altLang="zh-CN" dirty="0"/>
              <a:t>S</a:t>
            </a:r>
            <a:r>
              <a:rPr lang="zh-CN" altLang="en-US" dirty="0"/>
              <a:t>之间采用中间人攻击</a:t>
            </a:r>
            <a:endParaRPr lang="zh-CN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攻击的危害</a:t>
            </a:r>
            <a:endParaRPr lang="zh-CN" altLang="en-US"/>
          </a:p>
        </p:txBody>
      </p:sp>
      <p:sp>
        <p:nvSpPr>
          <p:cNvPr id="2170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 </a:t>
            </a:r>
            <a:r>
              <a:rPr lang="zh-CN" altLang="en-US" dirty="0"/>
              <a:t>假扮</a:t>
            </a:r>
            <a:r>
              <a:rPr lang="en-US" altLang="zh-CN" dirty="0"/>
              <a:t>T</a:t>
            </a:r>
            <a:r>
              <a:rPr lang="zh-CN" altLang="en-US" dirty="0"/>
              <a:t>进行</a:t>
            </a:r>
            <a:r>
              <a:rPr lang="zh-CN" altLang="zh-CN" dirty="0"/>
              <a:t>TG</a:t>
            </a:r>
            <a:r>
              <a:rPr lang="en-US" altLang="zh-CN" dirty="0"/>
              <a:t>S</a:t>
            </a:r>
            <a:r>
              <a:rPr lang="zh-CN" altLang="zh-CN" dirty="0"/>
              <a:t> </a:t>
            </a:r>
            <a:r>
              <a:rPr lang="en-US" altLang="zh-CN" dirty="0"/>
              <a:t>exchange</a:t>
            </a:r>
            <a:r>
              <a:rPr lang="zh-CN" altLang="en-US" dirty="0"/>
              <a:t>的过程中无法伪造一个合法的</a:t>
            </a:r>
            <a:r>
              <a:rPr lang="en-US" altLang="zh-CN" dirty="0"/>
              <a:t>ST</a:t>
            </a:r>
            <a:r>
              <a:rPr lang="zh-CN" altLang="en-US" dirty="0"/>
              <a:t>，在</a:t>
            </a:r>
            <a:r>
              <a:rPr lang="en-US" altLang="zh-CN" dirty="0"/>
              <a:t>CS exchange</a:t>
            </a:r>
            <a:r>
              <a:rPr lang="zh-CN" altLang="en-US" dirty="0"/>
              <a:t>中由</a:t>
            </a:r>
            <a:r>
              <a:rPr lang="en-US" altLang="zh-CN" dirty="0"/>
              <a:t>Client</a:t>
            </a:r>
            <a:r>
              <a:rPr lang="zh-CN" altLang="en-US" dirty="0"/>
              <a:t>交给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r>
              <a:rPr lang="zh-CN" altLang="en-US" dirty="0"/>
              <a:t>因为</a:t>
            </a:r>
            <a:r>
              <a:rPr lang="en-US" altLang="zh-CN" dirty="0"/>
              <a:t>ST</a:t>
            </a:r>
            <a:r>
              <a:rPr lang="zh-CN" altLang="en-US" dirty="0"/>
              <a:t>要用</a:t>
            </a:r>
            <a:r>
              <a:rPr lang="en-US" altLang="zh-CN" dirty="0"/>
              <a:t>S</a:t>
            </a:r>
            <a:r>
              <a:rPr lang="zh-CN" altLang="en-US" dirty="0"/>
              <a:t>的主密钥</a:t>
            </a:r>
            <a:r>
              <a:rPr lang="en-US" altLang="zh-CN" dirty="0"/>
              <a:t>S</a:t>
            </a:r>
            <a:r>
              <a:rPr lang="en-US" altLang="zh-CN" sz="1800" dirty="0"/>
              <a:t>K</a:t>
            </a:r>
            <a:r>
              <a:rPr lang="zh-CN" altLang="en-US" dirty="0"/>
              <a:t>加密，而</a:t>
            </a:r>
            <a:r>
              <a:rPr lang="en-US" altLang="zh-CN" dirty="0"/>
              <a:t>I</a:t>
            </a:r>
            <a:r>
              <a:rPr lang="zh-CN" altLang="en-US" dirty="0"/>
              <a:t>没有</a:t>
            </a:r>
            <a:endParaRPr lang="zh-CN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18640" y="5118100"/>
            <a:ext cx="6254750" cy="1991360"/>
            <a:chOff x="2864" y="8060"/>
            <a:chExt cx="9850" cy="3136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864" y="8060"/>
              <a:ext cx="9850" cy="3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10928" y="8182"/>
              <a:ext cx="1291" cy="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Abstract Fix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Iliano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Cervesato</a:t>
            </a:r>
            <a:r>
              <a:rPr lang="en-US" altLang="zh-CN" sz="2000" dirty="0"/>
              <a:t> et. al, Breaking and fixing public-key Kerberos, Information and Computation 206 (2008) 402–424</a:t>
            </a:r>
            <a:endParaRPr lang="en-US" altLang="zh-CN" sz="2000" dirty="0"/>
          </a:p>
          <a:p>
            <a:r>
              <a:rPr lang="zh-CN" altLang="en-US" dirty="0"/>
              <a:t>攻击产生的原因：</a:t>
            </a:r>
            <a:endParaRPr lang="zh-CN" altLang="en-US" dirty="0"/>
          </a:p>
          <a:p>
            <a:pPr lvl="1"/>
            <a:r>
              <a:rPr lang="zh-CN" altLang="en-US" b="1" dirty="0"/>
              <a:t>由于</a:t>
            </a:r>
            <a:r>
              <a:rPr lang="en-US" altLang="zh-CN" b="1" dirty="0"/>
              <a:t>C</a:t>
            </a:r>
            <a:r>
              <a:rPr lang="zh-CN" altLang="en-US" b="1" dirty="0"/>
              <a:t>无法验证收到的</a:t>
            </a:r>
            <a:r>
              <a:rPr lang="en-US" altLang="zh-CN" b="1" dirty="0"/>
              <a:t>AK</a:t>
            </a:r>
            <a:r>
              <a:rPr lang="zh-CN" altLang="en-US" b="1" dirty="0"/>
              <a:t>和</a:t>
            </a:r>
            <a:r>
              <a:rPr lang="en-US" altLang="zh-CN" b="1" dirty="0"/>
              <a:t>TGT</a:t>
            </a:r>
            <a:r>
              <a:rPr lang="zh-CN" altLang="en-US" b="1" dirty="0"/>
              <a:t>是不是就是给自己的</a:t>
            </a:r>
            <a:endParaRPr lang="zh-CN" altLang="en-US" b="1" dirty="0"/>
          </a:p>
          <a:p>
            <a:r>
              <a:rPr lang="zh-CN" altLang="en-US" dirty="0"/>
              <a:t>指导思想</a:t>
            </a:r>
            <a:endParaRPr lang="zh-CN" altLang="en-US" dirty="0"/>
          </a:p>
          <a:p>
            <a:pPr lvl="1"/>
            <a:r>
              <a:rPr lang="zh-CN" altLang="en-US" b="1" dirty="0"/>
              <a:t>在</a:t>
            </a:r>
            <a:r>
              <a:rPr lang="en-US" altLang="zh-CN" b="1" dirty="0"/>
              <a:t>AS</a:t>
            </a:r>
            <a:r>
              <a:rPr lang="zh-CN" altLang="en-US" b="1" dirty="0"/>
              <a:t>给</a:t>
            </a:r>
            <a:r>
              <a:rPr lang="en-US" altLang="zh-CN" b="1" dirty="0"/>
              <a:t>C</a:t>
            </a:r>
            <a:r>
              <a:rPr lang="zh-CN" altLang="en-US" b="1" dirty="0"/>
              <a:t>的回复中加入</a:t>
            </a:r>
            <a:r>
              <a:rPr lang="en-US" altLang="zh-CN" b="1" dirty="0"/>
              <a:t>C</a:t>
            </a:r>
            <a:r>
              <a:rPr lang="zh-CN" altLang="en-US" b="1" dirty="0"/>
              <a:t>的身份</a:t>
            </a:r>
            <a:endParaRPr lang="zh-CN" altLang="en-US" b="1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能够识别回复消息中自己的身份，且中间人无法修改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Abstract Fix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方框内表示对</a:t>
            </a:r>
            <a:r>
              <a:rPr lang="en-US" altLang="zh-CN" dirty="0"/>
              <a:t>PKINIT-26</a:t>
            </a:r>
            <a:r>
              <a:rPr lang="zh-CN" altLang="en-US" dirty="0"/>
              <a:t>的修改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en-US" altLang="zh-CN" dirty="0"/>
              <a:t>F </a:t>
            </a:r>
            <a:r>
              <a:rPr lang="zh-CN" altLang="en-US" dirty="0"/>
              <a:t>代表任何</a:t>
            </a:r>
            <a:r>
              <a:rPr lang="en-US" altLang="zh-CN" dirty="0"/>
              <a:t>(C, </a:t>
            </a:r>
            <a:r>
              <a:rPr lang="en-US" altLang="zh-CN" dirty="0" err="1"/>
              <a:t>n</a:t>
            </a:r>
            <a:r>
              <a:rPr lang="en-US" altLang="zh-CN" sz="1600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的内射结构</a:t>
            </a:r>
            <a:r>
              <a:rPr lang="en-US" altLang="zh-CN" dirty="0"/>
              <a:t>,</a:t>
            </a:r>
            <a:r>
              <a:rPr lang="en-US" altLang="zh-CN" dirty="0" err="1"/>
              <a:t>n</a:t>
            </a:r>
            <a:r>
              <a:rPr lang="en-US" altLang="zh-CN" sz="1600" dirty="0" err="1"/>
              <a:t>i</a:t>
            </a:r>
            <a:r>
              <a:rPr lang="zh-CN" altLang="en-US" dirty="0"/>
              <a:t>可以是</a:t>
            </a:r>
            <a:r>
              <a:rPr lang="en-US" altLang="zh-CN" dirty="0"/>
              <a:t>n</a:t>
            </a:r>
            <a:r>
              <a:rPr lang="en-US" altLang="zh-CN" sz="1400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n</a:t>
            </a:r>
            <a:r>
              <a:rPr lang="en-US" altLang="zh-CN" sz="1600" dirty="0"/>
              <a:t>2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例如，</a:t>
            </a:r>
            <a:r>
              <a:rPr lang="en-US" altLang="zh-CN" dirty="0"/>
              <a:t>F(C, </a:t>
            </a:r>
            <a:r>
              <a:rPr lang="en-US" altLang="zh-CN" dirty="0" err="1"/>
              <a:t>ni</a:t>
            </a:r>
            <a:r>
              <a:rPr lang="en-US" altLang="zh-CN" dirty="0"/>
              <a:t>) = F(C’, </a:t>
            </a:r>
            <a:r>
              <a:rPr lang="en-US" altLang="zh-CN" dirty="0" err="1"/>
              <a:t>n</a:t>
            </a:r>
            <a:r>
              <a:rPr lang="en-US" altLang="zh-CN" sz="1400" dirty="0" err="1"/>
              <a:t>i</a:t>
            </a:r>
            <a:r>
              <a:rPr lang="en-US" altLang="zh-CN" dirty="0"/>
              <a:t>’) </a:t>
            </a:r>
            <a:r>
              <a:rPr lang="zh-CN" altLang="en-US" dirty="0"/>
              <a:t>表示</a:t>
            </a:r>
            <a:r>
              <a:rPr lang="en-US" altLang="zh-CN" dirty="0"/>
              <a:t>C = C’,</a:t>
            </a:r>
            <a:r>
              <a:rPr lang="zh-CN" altLang="en-US" dirty="0"/>
              <a:t>并且</a:t>
            </a:r>
            <a:r>
              <a:rPr lang="en-US" altLang="zh-CN" dirty="0" err="1"/>
              <a:t>n</a:t>
            </a:r>
            <a:r>
              <a:rPr lang="en-US" altLang="zh-CN" sz="1400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n</a:t>
            </a:r>
            <a:r>
              <a:rPr lang="en-US" altLang="zh-CN" sz="1400" dirty="0" err="1"/>
              <a:t>i</a:t>
            </a:r>
            <a:r>
              <a:rPr lang="en-US" altLang="zh-CN" dirty="0"/>
              <a:t>’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最简单的实例</a:t>
            </a:r>
            <a:r>
              <a:rPr lang="en-US" altLang="zh-CN" dirty="0"/>
              <a:t>F(C, </a:t>
            </a:r>
            <a:r>
              <a:rPr lang="en-US" altLang="zh-CN" dirty="0" err="1"/>
              <a:t>ni</a:t>
            </a:r>
            <a:r>
              <a:rPr lang="en-US" altLang="zh-CN" dirty="0"/>
              <a:t>) = C, </a:t>
            </a:r>
            <a:r>
              <a:rPr lang="en-US" altLang="zh-CN" dirty="0" err="1"/>
              <a:t>ni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并且</a:t>
            </a:r>
            <a:r>
              <a:rPr lang="en-US" altLang="zh-CN" dirty="0"/>
              <a:t>Client</a:t>
            </a:r>
            <a:r>
              <a:rPr lang="zh-CN" altLang="en-US" dirty="0"/>
              <a:t>可以验证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该内容的完整性由和</a:t>
            </a:r>
            <a:r>
              <a:rPr lang="en-US" altLang="zh-CN" dirty="0"/>
              <a:t>k</a:t>
            </a:r>
            <a:r>
              <a:rPr lang="zh-CN" altLang="en-US" dirty="0"/>
              <a:t>一起</a:t>
            </a:r>
            <a:r>
              <a:rPr lang="en-US" altLang="zh-CN" dirty="0"/>
              <a:t>AS</a:t>
            </a:r>
            <a:r>
              <a:rPr lang="zh-CN" altLang="en-US" dirty="0"/>
              <a:t>用</a:t>
            </a:r>
            <a:r>
              <a:rPr lang="en-US" altLang="zh-CN" dirty="0" err="1"/>
              <a:t>sk</a:t>
            </a:r>
            <a:r>
              <a:rPr lang="en-US" altLang="zh-CN" sz="1400" dirty="0" err="1"/>
              <a:t>K</a:t>
            </a:r>
            <a:r>
              <a:rPr lang="zh-CN" altLang="en-US" dirty="0"/>
              <a:t>的签名保证。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46455" y="4593590"/>
            <a:ext cx="7519670" cy="2076450"/>
            <a:chOff x="1333" y="7234"/>
            <a:chExt cx="11842" cy="3270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333" y="7234"/>
              <a:ext cx="11843" cy="3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10850" y="7487"/>
              <a:ext cx="1291" cy="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9fcc220-5162-4ec4-be85-b25aeea940f7"/>
  <p:tag name="COMMONDATA" val="eyJoZGlkIjoiYTkzNzc5ZmM3ZGNiMGYwYTFmYWY3MDE0YWMyMDg4ZjEifQ==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20994</Words>
  <Application>WPS 演示</Application>
  <PresentationFormat>全屏显示(4:3)</PresentationFormat>
  <Paragraphs>1348</Paragraphs>
  <Slides>102</Slides>
  <Notes>81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18" baseType="lpstr">
      <vt:lpstr>Arial</vt:lpstr>
      <vt:lpstr>宋体</vt:lpstr>
      <vt:lpstr>Wingdings</vt:lpstr>
      <vt:lpstr>Calibri</vt:lpstr>
      <vt:lpstr>Helvetica Neue</vt:lpstr>
      <vt:lpstr>Times New Roman</vt:lpstr>
      <vt:lpstr>Cambria Math</vt:lpstr>
      <vt:lpstr>Kingsoft Math</vt:lpstr>
      <vt:lpstr>Calibri Light</vt:lpstr>
      <vt:lpstr>汉仪书宋二KW</vt:lpstr>
      <vt:lpstr>微软雅黑</vt:lpstr>
      <vt:lpstr>汉仪旗黑</vt:lpstr>
      <vt:lpstr>宋体</vt:lpstr>
      <vt:lpstr>Arial Unicode MS</vt:lpstr>
      <vt:lpstr>DejaVu Math TeX Gyre</vt:lpstr>
      <vt:lpstr>回顾</vt:lpstr>
      <vt:lpstr>Kerberos- A widely used  authentication protocol </vt:lpstr>
      <vt:lpstr>真实的网络环境</vt:lpstr>
      <vt:lpstr>什么是Kerberos</vt:lpstr>
      <vt:lpstr> 什么是Kerberos</vt:lpstr>
      <vt:lpstr>Kerberos特点</vt:lpstr>
      <vt:lpstr>Kerberos历史与版本沿革 </vt:lpstr>
      <vt:lpstr>Kerberos相关标准与规范</vt:lpstr>
      <vt:lpstr>Kerberos实现</vt:lpstr>
      <vt:lpstr>基于共享秘密的三方身份鉴别回顾(1) ——ISO/IEC 9798-2: TP.TS</vt:lpstr>
      <vt:lpstr> 基于共享秘密的三方身份鉴别回顾(2) ——ISO/IEC 9798-2: TP.CR</vt:lpstr>
      <vt:lpstr>Kerberos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Kerberos基本原理</vt:lpstr>
      <vt:lpstr>Kerberos基本原理</vt:lpstr>
      <vt:lpstr>Kerberos基本原理</vt:lpstr>
      <vt:lpstr>Kerberos基本原理</vt:lpstr>
      <vt:lpstr>Key Distribution Center-KDC</vt:lpstr>
      <vt:lpstr>Key Distribution Center-KDC</vt:lpstr>
      <vt:lpstr>Key Distribution Center-KDC</vt:lpstr>
      <vt:lpstr>Key Distribution Center-KDC</vt:lpstr>
      <vt:lpstr>Key Distribution Center-KDC</vt:lpstr>
      <vt:lpstr>Key Distribution Center-KDC</vt:lpstr>
      <vt:lpstr>Authenticator的引入</vt:lpstr>
      <vt:lpstr>Authenticator的引入</vt:lpstr>
      <vt:lpstr>Authenticator的引入</vt:lpstr>
      <vt:lpstr>Timestamp的引入</vt:lpstr>
      <vt:lpstr>Timestamp的引入</vt:lpstr>
      <vt:lpstr>双向鉴别(Mutual Authentication)</vt:lpstr>
      <vt:lpstr>双向鉴别(Mutual Authentication)</vt:lpstr>
      <vt:lpstr>双向鉴别(Mutual Authentication)</vt:lpstr>
      <vt:lpstr>双向鉴别(Mutual Authentication)</vt:lpstr>
      <vt:lpstr>Kerberos结构</vt:lpstr>
      <vt:lpstr>Kerberos原理</vt:lpstr>
      <vt:lpstr>TGT</vt:lpstr>
      <vt:lpstr>KDC的两个任务</vt:lpstr>
      <vt:lpstr>Authentication  Service</vt:lpstr>
      <vt:lpstr>Authentication  Service</vt:lpstr>
      <vt:lpstr>Authentication Service</vt:lpstr>
      <vt:lpstr>Ticket Granting Service</vt:lpstr>
      <vt:lpstr>Kerberos基本流程</vt:lpstr>
      <vt:lpstr>Kerberos的整个流程</vt:lpstr>
      <vt:lpstr>Kerberos的整个流程</vt:lpstr>
      <vt:lpstr>Authentication Service Exchange</vt:lpstr>
      <vt:lpstr>Authentication Service Exchange</vt:lpstr>
      <vt:lpstr>Authentication Service Exchange</vt:lpstr>
      <vt:lpstr>Authentication Service Exchange</vt:lpstr>
      <vt:lpstr>Ticket Granting Service Exchange</vt:lpstr>
      <vt:lpstr>Ticket Granting Service Exchange</vt:lpstr>
      <vt:lpstr>Ticket Granting Service Exchange</vt:lpstr>
      <vt:lpstr>Ticket Granting Service Exchange</vt:lpstr>
      <vt:lpstr>Client/Server Exchange </vt:lpstr>
      <vt:lpstr>Client/Server Exchange</vt:lpstr>
      <vt:lpstr>方案存在的问题1</vt:lpstr>
      <vt:lpstr>方案存在的问题1</vt:lpstr>
      <vt:lpstr>User2User 子协议</vt:lpstr>
      <vt:lpstr>User2User 子协议</vt:lpstr>
      <vt:lpstr>User2User 子协议</vt:lpstr>
      <vt:lpstr>User2User 子协议</vt:lpstr>
      <vt:lpstr>方案存在的问题2</vt:lpstr>
      <vt:lpstr>方案存在的问题2</vt:lpstr>
      <vt:lpstr>Pre-authentication</vt:lpstr>
      <vt:lpstr>方案存在的问题2</vt:lpstr>
      <vt:lpstr>PKINIT</vt:lpstr>
      <vt:lpstr>PKINIT</vt:lpstr>
      <vt:lpstr>PKINIT</vt:lpstr>
      <vt:lpstr>PKINIT</vt:lpstr>
      <vt:lpstr>PKINIT:  public-key encryption mode</vt:lpstr>
      <vt:lpstr>PKINIT:  public-key encryption mode</vt:lpstr>
      <vt:lpstr>PKINIT:  public-key encryption mode</vt:lpstr>
      <vt:lpstr>PKINIT:  public-key encryption mode</vt:lpstr>
      <vt:lpstr>PKINIT:  public-key encryption mode</vt:lpstr>
      <vt:lpstr>对PKINIT的中间人攻击</vt:lpstr>
      <vt:lpstr>对PKINIT的中间人攻击</vt:lpstr>
      <vt:lpstr>对PKINIT的中间人攻击</vt:lpstr>
      <vt:lpstr>攻击的危害1:攻击者截获并转发消息</vt:lpstr>
      <vt:lpstr>攻击的危害1:攻击者截获并转发消息</vt:lpstr>
      <vt:lpstr>攻击的危害1:攻击者截获并转发消息</vt:lpstr>
      <vt:lpstr>攻击的危害2:攻击者假扮TGS和终端服务器</vt:lpstr>
      <vt:lpstr>攻击的危害2:攻击者假扮TGS和终端服务器</vt:lpstr>
      <vt:lpstr>攻击的危害2:攻击者假扮TGS和终端服务器</vt:lpstr>
      <vt:lpstr>攻击的危害</vt:lpstr>
      <vt:lpstr>改进方法1：Abstract Fix</vt:lpstr>
      <vt:lpstr>改进方法1：Abstract Fix</vt:lpstr>
      <vt:lpstr>改进方法2：CheckSum-based Fix</vt:lpstr>
      <vt:lpstr>改进方法2：CheckSum-based Fix</vt:lpstr>
      <vt:lpstr>End!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网络认证技术</dc:title>
  <dc:creator>wqx</dc:creator>
  <cp:lastModifiedBy>李浩宇</cp:lastModifiedBy>
  <cp:revision>105</cp:revision>
  <dcterms:created xsi:type="dcterms:W3CDTF">2024-01-13T12:59:43Z</dcterms:created>
  <dcterms:modified xsi:type="dcterms:W3CDTF">2024-01-13T12:59:43Z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5AD606C9675C4DC68068BF63C0C626D9</vt:lpwstr>
  </property>
  <property fmtid="{D5CDD505-2E9C-101B-9397-08002B2CF9AE}" pid="3" name="KSOProductBuildVer">
    <vt:lpwstr>2052-6.4.0.8550</vt:lpwstr>
  </property>
</Properties>
</file>