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4" r:id="rId3"/>
    <p:sldId id="805" r:id="rId5"/>
    <p:sldId id="806" r:id="rId6"/>
    <p:sldId id="807" r:id="rId7"/>
    <p:sldId id="808" r:id="rId8"/>
    <p:sldId id="809" r:id="rId9"/>
    <p:sldId id="810" r:id="rId10"/>
    <p:sldId id="812" r:id="rId11"/>
    <p:sldId id="811" r:id="rId12"/>
    <p:sldId id="816" r:id="rId13"/>
    <p:sldId id="817" r:id="rId14"/>
    <p:sldId id="818" r:id="rId15"/>
    <p:sldId id="819" r:id="rId16"/>
    <p:sldId id="820" r:id="rId17"/>
    <p:sldId id="821" r:id="rId18"/>
    <p:sldId id="822" r:id="rId19"/>
    <p:sldId id="823" r:id="rId20"/>
    <p:sldId id="824" r:id="rId21"/>
    <p:sldId id="826" r:id="rId22"/>
    <p:sldId id="828" r:id="rId23"/>
    <p:sldId id="827" r:id="rId24"/>
    <p:sldId id="829" r:id="rId25"/>
    <p:sldId id="949" r:id="rId26"/>
    <p:sldId id="957" r:id="rId27"/>
    <p:sldId id="707" r:id="rId28"/>
    <p:sldId id="708" r:id="rId29"/>
    <p:sldId id="697" r:id="rId30"/>
    <p:sldId id="698" r:id="rId31"/>
    <p:sldId id="709" r:id="rId32"/>
    <p:sldId id="724" r:id="rId33"/>
    <p:sldId id="729" r:id="rId34"/>
    <p:sldId id="725" r:id="rId35"/>
    <p:sldId id="726" r:id="rId36"/>
    <p:sldId id="727" r:id="rId37"/>
    <p:sldId id="728" r:id="rId38"/>
    <p:sldId id="700" r:id="rId39"/>
    <p:sldId id="701" r:id="rId40"/>
    <p:sldId id="710" r:id="rId41"/>
    <p:sldId id="715" r:id="rId42"/>
    <p:sldId id="716" r:id="rId43"/>
    <p:sldId id="717" r:id="rId44"/>
    <p:sldId id="711" r:id="rId45"/>
    <p:sldId id="718" r:id="rId46"/>
    <p:sldId id="712" r:id="rId47"/>
    <p:sldId id="713" r:id="rId48"/>
    <p:sldId id="730" r:id="rId49"/>
    <p:sldId id="737" r:id="rId50"/>
    <p:sldId id="714" r:id="rId51"/>
    <p:sldId id="731" r:id="rId52"/>
    <p:sldId id="876" r:id="rId53"/>
    <p:sldId id="877" r:id="rId54"/>
    <p:sldId id="733" r:id="rId55"/>
    <p:sldId id="736" r:id="rId56"/>
    <p:sldId id="748" r:id="rId57"/>
    <p:sldId id="745" r:id="rId58"/>
    <p:sldId id="746" r:id="rId59"/>
    <p:sldId id="747" r:id="rId60"/>
    <p:sldId id="955" r:id="rId61"/>
    <p:sldId id="878" r:id="rId62"/>
    <p:sldId id="879" r:id="rId63"/>
    <p:sldId id="880" r:id="rId64"/>
    <p:sldId id="881" r:id="rId65"/>
    <p:sldId id="956" r:id="rId66"/>
    <p:sldId id="951" r:id="rId67"/>
    <p:sldId id="952" r:id="rId68"/>
    <p:sldId id="953" r:id="rId69"/>
    <p:sldId id="954" r:id="rId70"/>
    <p:sldId id="750" r:id="rId71"/>
    <p:sldId id="751" r:id="rId72"/>
    <p:sldId id="752" r:id="rId73"/>
    <p:sldId id="756" r:id="rId74"/>
    <p:sldId id="753" r:id="rId75"/>
    <p:sldId id="760" r:id="rId76"/>
    <p:sldId id="761" r:id="rId77"/>
    <p:sldId id="767" r:id="rId78"/>
    <p:sldId id="768" r:id="rId79"/>
    <p:sldId id="845" r:id="rId80"/>
    <p:sldId id="769" r:id="rId81"/>
    <p:sldId id="770" r:id="rId82"/>
    <p:sldId id="771" r:id="rId83"/>
    <p:sldId id="776" r:id="rId84"/>
    <p:sldId id="775" r:id="rId85"/>
    <p:sldId id="772" r:id="rId86"/>
    <p:sldId id="777" r:id="rId87"/>
    <p:sldId id="766" r:id="rId88"/>
    <p:sldId id="847" r:id="rId89"/>
    <p:sldId id="849" r:id="rId90"/>
    <p:sldId id="850" r:id="rId91"/>
    <p:sldId id="851" r:id="rId92"/>
    <p:sldId id="852" r:id="rId93"/>
    <p:sldId id="853" r:id="rId94"/>
    <p:sldId id="854" r:id="rId95"/>
    <p:sldId id="855" r:id="rId96"/>
    <p:sldId id="856" r:id="rId97"/>
    <p:sldId id="857" r:id="rId98"/>
    <p:sldId id="858" r:id="rId99"/>
    <p:sldId id="860" r:id="rId100"/>
    <p:sldId id="861" r:id="rId101"/>
    <p:sldId id="862" r:id="rId102"/>
    <p:sldId id="863" r:id="rId103"/>
    <p:sldId id="864" r:id="rId104"/>
    <p:sldId id="865" r:id="rId105"/>
    <p:sldId id="866" r:id="rId106"/>
    <p:sldId id="867" r:id="rId107"/>
    <p:sldId id="868" r:id="rId108"/>
    <p:sldId id="869" r:id="rId109"/>
    <p:sldId id="870" r:id="rId110"/>
    <p:sldId id="765" r:id="rId111"/>
    <p:sldId id="832" r:id="rId112"/>
    <p:sldId id="882" r:id="rId113"/>
    <p:sldId id="831" r:id="rId114"/>
    <p:sldId id="871" r:id="rId115"/>
    <p:sldId id="873" r:id="rId116"/>
    <p:sldId id="872" r:id="rId117"/>
    <p:sldId id="833" r:id="rId118"/>
    <p:sldId id="874" r:id="rId119"/>
    <p:sldId id="835" r:id="rId120"/>
    <p:sldId id="836" r:id="rId121"/>
    <p:sldId id="875" r:id="rId122"/>
    <p:sldId id="838" r:id="rId123"/>
    <p:sldId id="839" r:id="rId124"/>
    <p:sldId id="840" r:id="rId125"/>
    <p:sldId id="841" r:id="rId126"/>
    <p:sldId id="842" r:id="rId127"/>
    <p:sldId id="843" r:id="rId128"/>
    <p:sldId id="844" r:id="rId129"/>
    <p:sldId id="950" r:id="rId130"/>
    <p:sldId id="732" r:id="rId131"/>
    <p:sldId id="678" r:id="rId1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4436" autoAdjust="0"/>
  </p:normalViewPr>
  <p:slideViewPr>
    <p:cSldViewPr snapToGrid="0" showGuides="1">
      <p:cViewPr>
        <p:scale>
          <a:sx n="100" d="100"/>
          <a:sy n="100" d="100"/>
        </p:scale>
        <p:origin x="180" y="72"/>
      </p:cViewPr>
      <p:guideLst>
        <p:guide orient="horz" pos="2160"/>
        <p:guide pos="2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commentAuthors" Target="commentAuthors.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9EA18-3736-470A-869B-F3056A78A1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18468-16F7-4A62-8D43-A612D8AE0A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fxuan.free.800m.net/login.jsp?code=xxxx12BBB0345xxxxxx68196E5C2xxxx&amp;state=1"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openid.net/specs/openid-connect-core-1_0.html#RFC6750" TargetMode="External"/><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A349CC81-1A93-4216-9C61-5C782E7C033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C30E043D-444C-487C-A2E4-FA62F976E2D9}"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91E74094-7786-4556-9AF0-0C09C033819B}"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authorization server MAY fully or partially ignore the scope requested by the client, based on the authorization server policy or the resource owner's instructions. If the issued access token scope is different from the one requested by the client, the authorization server MUST include the "scope" response parameter to inform the client of the actual scope granted.</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1E08ECC-868A-492B-ABF8-E2EC3CDC0570}" type="slidenum">
              <a:rPr lang="zh-CN" altLang="en-US" smtClean="0"/>
            </a:fld>
            <a:endParaRPr lang="en-US" altLang="zh-CN"/>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r>
              <a:rPr lang="zh-CN" altLang="en-US" dirty="0"/>
              <a:t>协议开始使用前：第三方应用（</a:t>
            </a:r>
            <a:r>
              <a:rPr lang="en-US" altLang="zh-CN" dirty="0"/>
              <a:t>Facebook</a:t>
            </a:r>
            <a:r>
              <a:rPr lang="zh-CN" altLang="en-US" dirty="0"/>
              <a:t>）需要获取在服务提供方的</a:t>
            </a:r>
            <a:r>
              <a:rPr lang="en-US" altLang="zh-CN" dirty="0" err="1"/>
              <a:t>APPKey</a:t>
            </a:r>
            <a:r>
              <a:rPr lang="zh-CN" altLang="en-US" dirty="0"/>
              <a:t>，</a:t>
            </a:r>
            <a:r>
              <a:rPr lang="en-US" altLang="zh-CN" dirty="0" err="1"/>
              <a:t>APPSecret</a:t>
            </a:r>
            <a:r>
              <a:rPr lang="zh-CN" altLang="en-US" dirty="0"/>
              <a:t>（</a:t>
            </a:r>
            <a:r>
              <a:rPr lang="en-US" altLang="zh-CN" dirty="0" err="1"/>
              <a:t>client_id</a:t>
            </a:r>
            <a:r>
              <a:rPr lang="en-US" altLang="zh-CN" baseline="0" dirty="0" err="1"/>
              <a:t>,client_secret</a:t>
            </a:r>
            <a:r>
              <a:rPr lang="zh-CN" altLang="en-US" dirty="0"/>
              <a:t>）（协议开始之前要注册）</a:t>
            </a:r>
            <a:endParaRPr lang="en-US" altLang="zh-CN" dirty="0"/>
          </a:p>
          <a:p>
            <a:pPr eaLnBrk="1" hangingPunct="1"/>
            <a:r>
              <a:rPr lang="zh-CN" altLang="en-US" dirty="0"/>
              <a:t>基于</a:t>
            </a:r>
            <a:r>
              <a:rPr lang="en-US" altLang="zh-CN" dirty="0"/>
              <a:t>https</a:t>
            </a:r>
            <a:r>
              <a:rPr lang="zh-CN" altLang="en-US" dirty="0"/>
              <a:t>协议：</a:t>
            </a:r>
            <a:endParaRPr lang="en-US" altLang="zh-CN" dirty="0"/>
          </a:p>
          <a:p>
            <a:pPr eaLnBrk="1" hangingPunct="1"/>
            <a:r>
              <a:rPr lang="en-US" altLang="zh-CN" dirty="0"/>
              <a:t>(1)GET</a:t>
            </a:r>
            <a:r>
              <a:rPr lang="zh-CN" altLang="en-US" dirty="0"/>
              <a:t>方式请求：</a:t>
            </a:r>
            <a:endParaRPr lang="en-US" altLang="zh-CN" dirty="0"/>
          </a:p>
          <a:p>
            <a:pPr eaLnBrk="1" hangingPunct="1"/>
            <a:r>
              <a:rPr lang="en-US" altLang="zh-CN" dirty="0"/>
              <a:t>https://graph.qq.com/oauth2.0/authorize?response_type=code&amp;client_id=101137684&amp;redirect_uri=http%3a%2f%2fmfxuan.free.800m.net%2flogin.jsp&amp;state=1&amp;scope=get_user_info,get_info</a:t>
            </a:r>
            <a:endParaRPr lang="en-US" altLang="zh-CN" dirty="0"/>
          </a:p>
          <a:p>
            <a:pPr eaLnBrk="1" hangingPunct="1"/>
            <a:r>
              <a:rPr lang="en-US" altLang="zh-CN" dirty="0"/>
              <a:t>(3)</a:t>
            </a:r>
            <a:r>
              <a:rPr lang="zh-CN" altLang="en-US" dirty="0"/>
              <a:t>返回：</a:t>
            </a:r>
            <a:r>
              <a:rPr lang="en-US" altLang="zh-CN" sz="1200" b="0" i="0" u="none" strike="noStrike" kern="1200" dirty="0">
                <a:solidFill>
                  <a:schemeClr val="tx1"/>
                </a:solidFill>
                <a:effectLst/>
                <a:latin typeface="+mn-lt"/>
                <a:ea typeface="+mn-ea"/>
                <a:cs typeface="+mn-cs"/>
                <a:hlinkClick r:id="rId3"/>
              </a:rPr>
              <a:t>http://mfxuan.free.800m.net/login.jsp?code=xxxx12BBB0345xxxxxx68196E5C2xxxx&amp;state=1</a:t>
            </a:r>
            <a:endParaRPr lang="en-US" altLang="zh-CN" sz="1200" b="0" i="0" u="none" strike="noStrike" kern="1200" dirty="0">
              <a:solidFill>
                <a:schemeClr val="tx1"/>
              </a:solidFill>
              <a:effectLst/>
              <a:latin typeface="+mn-lt"/>
              <a:ea typeface="+mn-ea"/>
              <a:cs typeface="+mn-cs"/>
            </a:endParaRPr>
          </a:p>
          <a:p>
            <a:pPr eaLnBrk="1" hangingPunct="1"/>
            <a:r>
              <a:rPr lang="zh-CN" altLang="en-US" sz="1200" b="0" i="0" u="none" strike="noStrike" kern="1200" dirty="0">
                <a:solidFill>
                  <a:schemeClr val="tx1"/>
                </a:solidFill>
                <a:effectLst/>
                <a:latin typeface="+mn-lt"/>
                <a:ea typeface="+mn-ea"/>
                <a:cs typeface="+mn-cs"/>
              </a:rPr>
              <a:t>两个</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值必须一样，防止跨站请求伪造</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The token may denote an identifier used to retrieve the authorization information or may self-contain the authorization information in a verifiable manner (i.e., a token string consisting of some data and a signature). Additional authentication credentials, which are beyond the scope of this specification, may be required in order for the client to use a token.</a:t>
            </a:r>
            <a:endParaRPr lang="zh-CN" altLang="en-US" dirty="0"/>
          </a:p>
        </p:txBody>
      </p:sp>
      <p:sp>
        <p:nvSpPr>
          <p:cNvPr id="4" name="灯片编号占位符 3"/>
          <p:cNvSpPr>
            <a:spLocks noGrp="1"/>
          </p:cNvSpPr>
          <p:nvPr>
            <p:ph type="sldNum" sz="quarter" idx="10"/>
          </p:nvPr>
        </p:nvSpPr>
        <p:spPr/>
        <p:txBody>
          <a:bodyPr/>
          <a:lstStyle/>
          <a:p>
            <a:fld id="{BEDDE6DB-45FD-4740-AFA7-FA673700FC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JSON (JavaScript Object Notation)</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ffffffffffffff </a:t>
            </a:r>
            <a:r>
              <a:rPr lang="zh-CN" altLang="en-US"/>
              <a:t>看图的</a:t>
            </a:r>
            <a:r>
              <a:rPr lang="zh-CN" altLang="en-US"/>
              <a:t>流程</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Maximum Authentication Age. Specifies the allowable elapsed time in seconds since the last time the End-User was actively authenticated by the OP. If the elapsed time is greater than this value, the OP MUST attempt to actively re-authenticate the End-User.</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时间戳是从</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UTC/GMT</a:t>
            </a:r>
            <a:r>
              <a:rPr lang="zh-CN" altLang="en-US" sz="1200" b="0" i="0" kern="1200" dirty="0">
                <a:solidFill>
                  <a:schemeClr val="tx1"/>
                </a:solidFill>
                <a:effectLst/>
                <a:latin typeface="+mn-lt"/>
                <a:ea typeface="+mn-ea"/>
                <a:cs typeface="+mn-cs"/>
              </a:rPr>
              <a:t>的午夜）开始所经过的秒数。</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OAuth</a:t>
            </a:r>
            <a:r>
              <a:rPr lang="en-US" altLang="zh-CN" sz="1200" b="0" i="0" kern="1200" dirty="0">
                <a:solidFill>
                  <a:schemeClr val="tx1"/>
                </a:solidFill>
                <a:effectLst/>
                <a:latin typeface="+mn-lt"/>
                <a:ea typeface="+mn-ea"/>
                <a:cs typeface="+mn-cs"/>
              </a:rPr>
              <a:t> 2.0 </a:t>
            </a:r>
            <a:r>
              <a:rPr lang="en-US" altLang="zh-CN" dirty="0" err="1"/>
              <a:t>token_type</a:t>
            </a:r>
            <a:r>
              <a:rPr lang="en-US" altLang="zh-CN" sz="1200" b="0" i="0" kern="1200" dirty="0">
                <a:solidFill>
                  <a:schemeClr val="tx1"/>
                </a:solidFill>
                <a:effectLst/>
                <a:latin typeface="+mn-lt"/>
                <a:ea typeface="+mn-ea"/>
                <a:cs typeface="+mn-cs"/>
              </a:rPr>
              <a:t> response parameter value MUST be </a:t>
            </a:r>
            <a:r>
              <a:rPr lang="en-US" altLang="zh-CN" dirty="0"/>
              <a:t>Bearer</a:t>
            </a:r>
            <a:r>
              <a:rPr lang="en-US" altLang="zh-CN" sz="1200" b="0" i="0" kern="1200" dirty="0">
                <a:solidFill>
                  <a:schemeClr val="tx1"/>
                </a:solidFill>
                <a:effectLst/>
                <a:latin typeface="+mn-lt"/>
                <a:ea typeface="+mn-ea"/>
                <a:cs typeface="+mn-cs"/>
              </a:rPr>
              <a:t>, as specified in </a:t>
            </a:r>
            <a:r>
              <a:rPr lang="en-US" altLang="zh-CN" sz="1200" b="1" i="0" u="none" strike="noStrike" kern="1200" dirty="0" err="1">
                <a:solidFill>
                  <a:schemeClr val="tx1"/>
                </a:solidFill>
                <a:effectLst/>
                <a:latin typeface="+mn-lt"/>
                <a:ea typeface="+mn-ea"/>
                <a:cs typeface="+mn-cs"/>
                <a:hlinkClick r:id="rId3"/>
              </a:rPr>
              <a:t>OAuth</a:t>
            </a:r>
            <a:r>
              <a:rPr lang="en-US" altLang="zh-CN" sz="1200" b="1" i="0" u="none" strike="noStrike" kern="1200" dirty="0">
                <a:solidFill>
                  <a:schemeClr val="tx1"/>
                </a:solidFill>
                <a:effectLst/>
                <a:latin typeface="+mn-lt"/>
                <a:ea typeface="+mn-ea"/>
                <a:cs typeface="+mn-cs"/>
                <a:hlinkClick r:id="rId3"/>
              </a:rPr>
              <a:t> 2.0 Bearer Token Usage</a:t>
            </a:r>
            <a:r>
              <a:rPr lang="en-US" altLang="zh-CN" sz="1200" b="0" i="0" kern="1200" dirty="0">
                <a:solidFill>
                  <a:schemeClr val="tx1"/>
                </a:solidFill>
                <a:effectLst/>
                <a:latin typeface="+mn-lt"/>
                <a:ea typeface="+mn-ea"/>
                <a:cs typeface="+mn-cs"/>
              </a:rPr>
              <a:t> [RFC6750]</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一次交互，直接返回</a:t>
            </a:r>
            <a:r>
              <a:rPr lang="en-US" altLang="zh-CN" dirty="0"/>
              <a:t>ID</a:t>
            </a:r>
            <a:r>
              <a:rPr lang="en-US" altLang="zh-CN" baseline="0" dirty="0"/>
              <a:t> Token</a:t>
            </a:r>
            <a:endParaRPr lang="en-US" altLang="zh-CN" baseline="0" dirty="0"/>
          </a:p>
          <a:p>
            <a:endParaRPr lang="en-US" altLang="zh-CN"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https://en.wikipedia.org/wiki/Oauth </a:t>
            </a:r>
            <a:endParaRPr lang="en-US" altLang="zh-CN" dirty="0"/>
          </a:p>
          <a:p>
            <a:r>
              <a:rPr lang="en-US" altLang="zh-CN" sz="1200" b="0" i="0" kern="1200" dirty="0" err="1">
                <a:solidFill>
                  <a:schemeClr val="tx1"/>
                </a:solidFill>
                <a:effectLst/>
                <a:latin typeface="+mn-lt"/>
                <a:ea typeface="+mn-ea"/>
                <a:cs typeface="+mn-cs"/>
              </a:rPr>
              <a:t>OAuth</a:t>
            </a:r>
            <a:r>
              <a:rPr lang="en-US" altLang="zh-CN" sz="1200" b="0" i="0" kern="1200" dirty="0">
                <a:solidFill>
                  <a:schemeClr val="tx1"/>
                </a:solidFill>
                <a:effectLst/>
                <a:latin typeface="+mn-lt"/>
                <a:ea typeface="+mn-ea"/>
                <a:cs typeface="+mn-cs"/>
              </a:rPr>
              <a:t> is an </a:t>
            </a:r>
            <a:r>
              <a:rPr lang="en-US" altLang="zh-CN" sz="1200" b="0" i="1" kern="1200" dirty="0">
                <a:solidFill>
                  <a:schemeClr val="tx1"/>
                </a:solidFill>
                <a:effectLst/>
                <a:latin typeface="+mn-lt"/>
                <a:ea typeface="+mn-ea"/>
                <a:cs typeface="+mn-cs"/>
              </a:rPr>
              <a:t>authorization</a:t>
            </a:r>
            <a:r>
              <a:rPr lang="en-US" altLang="zh-CN" sz="1200" b="0" i="0" kern="1200" dirty="0">
                <a:solidFill>
                  <a:schemeClr val="tx1"/>
                </a:solidFill>
                <a:effectLst/>
                <a:latin typeface="+mn-lt"/>
                <a:ea typeface="+mn-ea"/>
                <a:cs typeface="+mn-cs"/>
              </a:rPr>
              <a:t> protocol, rather than an </a:t>
            </a:r>
            <a:r>
              <a:rPr lang="en-US" altLang="zh-CN" sz="1200" b="0" i="1" kern="1200" dirty="0">
                <a:solidFill>
                  <a:schemeClr val="tx1"/>
                </a:solidFill>
                <a:effectLst/>
                <a:latin typeface="+mn-lt"/>
                <a:ea typeface="+mn-ea"/>
                <a:cs typeface="+mn-cs"/>
              </a:rPr>
              <a:t>authentication</a:t>
            </a:r>
            <a:r>
              <a:rPr lang="en-US" altLang="zh-CN" sz="1200" b="0" i="0" kern="1200" dirty="0">
                <a:solidFill>
                  <a:schemeClr val="tx1"/>
                </a:solidFill>
                <a:effectLst/>
                <a:latin typeface="+mn-lt"/>
                <a:ea typeface="+mn-ea"/>
                <a:cs typeface="+mn-cs"/>
              </a:rPr>
              <a:t> protocol. Using </a:t>
            </a:r>
            <a:r>
              <a:rPr lang="en-US" altLang="zh-CN" sz="1200" b="0" i="0" kern="1200" dirty="0" err="1">
                <a:solidFill>
                  <a:schemeClr val="tx1"/>
                </a:solidFill>
                <a:effectLst/>
                <a:latin typeface="+mn-lt"/>
                <a:ea typeface="+mn-ea"/>
                <a:cs typeface="+mn-cs"/>
              </a:rPr>
              <a:t>OAuth</a:t>
            </a:r>
            <a:r>
              <a:rPr lang="en-US" altLang="zh-CN" sz="1200" b="0" i="0" kern="1200" dirty="0">
                <a:solidFill>
                  <a:schemeClr val="tx1"/>
                </a:solidFill>
                <a:effectLst/>
                <a:latin typeface="+mn-lt"/>
                <a:ea typeface="+mn-ea"/>
                <a:cs typeface="+mn-cs"/>
              </a:rPr>
              <a:t> on its own as an authentication method may be referred to as pseudo-authentication.</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1B435D0D-F952-4940-B68F-C30B8A41C63D}"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3FE4C756-570B-49BB-9330-5681461520DE}"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EC8FD746-30EE-48E4-96EF-70712437F2DF}"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fld id="{AA9B69DE-C8C9-46DD-AA45-8C489394A3EC}"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a:xfrm>
            <a:off x="3124200" y="6245225"/>
            <a:ext cx="2895600" cy="476250"/>
          </a:xfrm>
        </p:spPr>
        <p:txBody>
          <a:bodyPr/>
          <a:lstStyle/>
          <a:p>
            <a:endParaRPr lang="zh-CN" altLang="en-US"/>
          </a:p>
        </p:txBody>
      </p:sp>
      <p:sp>
        <p:nvSpPr>
          <p:cNvPr id="5" name="灯片编号占位符 4"/>
          <p:cNvSpPr>
            <a:spLocks noGrp="1"/>
          </p:cNvSpPr>
          <p:nvPr>
            <p:ph type="sldNum" sz="quarter" idx="12"/>
          </p:nvPr>
        </p:nvSpPr>
        <p:spPr>
          <a:xfrm>
            <a:off x="6553200" y="6245225"/>
            <a:ext cx="2133600" cy="476250"/>
          </a:xfrm>
        </p:spPr>
        <p:txBody>
          <a:bodyPr/>
          <a:lstStyle/>
          <a:p>
            <a:fld id="{7D9BB5D0-35E4-459D-AEF3-FE4D7C45CC19}" type="slidenum">
              <a:rPr lang="zh-CN" altLang="en-US" smtClean="0"/>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4000">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ormAutofit/>
          </a:bodyPr>
          <a:lstStyle>
            <a:lvl1pPr marL="342900" indent="-342900">
              <a:lnSpc>
                <a:spcPct val="110000"/>
              </a:lnSpc>
              <a:spcBef>
                <a:spcPts val="400"/>
              </a:spcBef>
              <a:spcAft>
                <a:spcPts val="400"/>
              </a:spcAft>
              <a:buFont typeface="Arial" panose="020B0604020202090204" pitchFamily="34" charset="0"/>
              <a:buChar char="•"/>
              <a:defRPr sz="2800">
                <a:latin typeface="+mn-lt"/>
              </a:defRPr>
            </a:lvl1pPr>
            <a:lvl2pPr>
              <a:lnSpc>
                <a:spcPct val="110000"/>
              </a:lnSpc>
              <a:spcBef>
                <a:spcPts val="400"/>
              </a:spcBef>
              <a:spcAft>
                <a:spcPts val="400"/>
              </a:spcAft>
              <a:defRPr sz="2400">
                <a:latin typeface="+mn-lt"/>
              </a:defRPr>
            </a:lvl2pPr>
            <a:lvl3pPr>
              <a:lnSpc>
                <a:spcPct val="110000"/>
              </a:lnSpc>
              <a:spcBef>
                <a:spcPts val="400"/>
              </a:spcBef>
              <a:spcAft>
                <a:spcPts val="400"/>
              </a:spcAft>
              <a:defRPr sz="2000">
                <a:latin typeface="+mn-lt"/>
              </a:defRPr>
            </a:lvl3pPr>
            <a:lvl4pPr>
              <a:lnSpc>
                <a:spcPct val="110000"/>
              </a:lnSpc>
              <a:spcBef>
                <a:spcPts val="400"/>
              </a:spcBef>
              <a:spcAft>
                <a:spcPts val="400"/>
              </a:spcAft>
              <a:defRPr sz="2000">
                <a:latin typeface="+mn-lt"/>
              </a:defRPr>
            </a:lvl4pPr>
            <a:lvl5pPr>
              <a:lnSpc>
                <a:spcPct val="110000"/>
              </a:lnSpc>
              <a:spcBef>
                <a:spcPts val="400"/>
              </a:spcBef>
              <a:spcAft>
                <a:spcPts val="400"/>
              </a:spcAft>
              <a:defRPr sz="1800">
                <a:latin typeface="+mn-lt"/>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5D5CAD-4EC6-465D-B358-F619C32EE4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75D5CAD-4EC6-465D-B358-F619C32EE4EF}" type="slidenum">
              <a:rPr lang="zh-CN" altLang="en-US" smtClean="0"/>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3.jpeg"/><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3.jpeg"/><Relationship Id="rId2" Type="http://schemas.openxmlformats.org/officeDocument/2006/relationships/image" Target="../media/image37.jpe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37.jpeg"/><Relationship Id="rId1" Type="http://schemas.openxmlformats.org/officeDocument/2006/relationships/image" Target="../media/image3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37.jpeg"/><Relationship Id="rId1" Type="http://schemas.openxmlformats.org/officeDocument/2006/relationships/image" Target="../media/image3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hyperlink" Target="https://openid.net/certification/mark/" TargetMode="Externa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hyperlink" Target="http://baike.baidu.com/albums/3948029/3948029.html"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hyperlink" Target="http://baike.baidu.com/albums/3948029/3948029.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hyperlink" Target="http://aaa.comindex.php/?m=user_3rd_bind_sina_callback&amp;code=808ui0asduve" TargetMode="External"/><Relationship Id="rId1" Type="http://schemas.openxmlformats.org/officeDocument/2006/relationships/hyperlink" Target="http://aaa.comindex.php/?m=user_3rd_bind_sina_callback&amp;code=809ui0asduve"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aaa.comindex.php/?m=user_3rd_bind_sina_callback&amp;code=808ui0asduv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8220;ty.webb@example.com&#822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0.png"/><Relationship Id="rId1" Type="http://schemas.openxmlformats.org/officeDocument/2006/relationships/image" Target="../media/image39.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2.png"/><Relationship Id="rId1" Type="http://schemas.openxmlformats.org/officeDocument/2006/relationships/image" Target="../media/image41.png"/></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en-US" altLang="zh-CN" dirty="0"/>
              <a:t>OAuth &amp; OIDC</a:t>
            </a:r>
            <a:endParaRPr lang="zh-CN" altLang="en-US" dirty="0"/>
          </a:p>
        </p:txBody>
      </p:sp>
      <p:sp>
        <p:nvSpPr>
          <p:cNvPr id="6" name="副标题 5"/>
          <p:cNvSpPr>
            <a:spLocks noGrp="1"/>
          </p:cNvSpPr>
          <p:nvPr>
            <p:ph type="subTitle" idx="1"/>
          </p:nvPr>
        </p:nvSpPr>
        <p:spPr/>
        <p:txBody>
          <a:bodyPr/>
          <a:lstStyle/>
          <a:p>
            <a:r>
              <a:rPr lang="zh-CN" altLang="en-US" dirty="0"/>
              <a:t>网络认证技术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dirty="0"/>
              <a:t>典型</a:t>
            </a:r>
            <a:r>
              <a:rPr lang="en-US" altLang="zh-CN" dirty="0"/>
              <a:t>SSO</a:t>
            </a:r>
            <a:r>
              <a:rPr lang="zh-CN" altLang="en-US" dirty="0"/>
              <a:t>方案</a:t>
            </a:r>
            <a:endParaRPr lang="zh-CN" altLang="en-US" dirty="0"/>
          </a:p>
        </p:txBody>
      </p:sp>
      <p:sp>
        <p:nvSpPr>
          <p:cNvPr id="86019" name="内容占位符 2"/>
          <p:cNvSpPr>
            <a:spLocks noGrp="1"/>
          </p:cNvSpPr>
          <p:nvPr>
            <p:ph idx="1"/>
          </p:nvPr>
        </p:nvSpPr>
        <p:spPr/>
        <p:txBody>
          <a:bodyPr/>
          <a:lstStyle/>
          <a:p>
            <a:r>
              <a:rPr lang="en-US" altLang="zh-CN" dirty="0"/>
              <a:t>Kerberos Based</a:t>
            </a:r>
            <a:endParaRPr lang="en-US" altLang="zh-CN" dirty="0"/>
          </a:p>
          <a:p>
            <a:r>
              <a:rPr lang="en-US" altLang="zh-CN" dirty="0"/>
              <a:t>SAML</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1015999"/>
            <a:ext cx="7886700" cy="5160963"/>
          </a:xfrm>
        </p:spPr>
        <p:txBody>
          <a:bodyPr/>
          <a:lstStyle/>
          <a:p>
            <a:r>
              <a:rPr lang="en-US" altLang="zh-CN" sz="2400" dirty="0"/>
              <a:t>7. </a:t>
            </a:r>
            <a:r>
              <a:rPr lang="zh-CN" altLang="en-US" sz="2400" dirty="0"/>
              <a:t>依赖方收到一个包含ID令牌和访问令牌的响应</a:t>
            </a:r>
            <a:endParaRPr lang="zh-CN" altLang="en-US" sz="2400" dirty="0"/>
          </a:p>
          <a:p>
            <a:pPr algn="l"/>
            <a:endParaRPr lang="en-US" altLang="zh-CN"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如果令牌请求的有效性验证通过，令牌端点就需要向依赖方返回ID令牌和访问令牌。</a:t>
            </a:r>
            <a:endParaRPr lang="zh-CN" altLang="en-US" dirty="0">
              <a:uFillTx/>
              <a:latin typeface="Calibri" panose="020F0502020204030204" pitchFamily="34" charset="0"/>
              <a:ea typeface="宋体" pitchFamily="2" charset="-122"/>
            </a:endParaRPr>
          </a:p>
        </p:txBody>
      </p:sp>
      <p:grpSp>
        <p:nvGrpSpPr>
          <p:cNvPr id="4" name="组合 3"/>
          <p:cNvGrpSpPr/>
          <p:nvPr/>
        </p:nvGrpSpPr>
        <p:grpSpPr>
          <a:xfrm>
            <a:off x="1012269" y="2586355"/>
            <a:ext cx="7119462" cy="3744798"/>
            <a:chOff x="992029" y="1887855"/>
            <a:chExt cx="7119462" cy="3744798"/>
          </a:xfrm>
        </p:grpSpPr>
        <p:sp>
          <p:nvSpPr>
            <p:cNvPr id="7" name="文本框 6"/>
            <p:cNvSpPr txBox="1"/>
            <p:nvPr/>
          </p:nvSpPr>
          <p:spPr>
            <a:xfrm>
              <a:off x="3771900" y="2316481"/>
              <a:ext cx="1323499" cy="507831"/>
            </a:xfrm>
            <a:prstGeom prst="rect">
              <a:avLst/>
            </a:prstGeom>
            <a:noFill/>
          </p:spPr>
          <p:txBody>
            <a:bodyPr wrap="square" rtlCol="0">
              <a:spAutoFit/>
            </a:bodyPr>
            <a:lstStyle/>
            <a:p>
              <a:r>
                <a:rPr lang="zh-CN" altLang="en-US" sz="1350"/>
                <a:t>依赖方</a:t>
              </a:r>
              <a:endParaRPr lang="zh-CN" altLang="en-US" sz="1350"/>
            </a:p>
            <a:p>
              <a:r>
                <a:rPr lang="en-US" altLang="zh-CN" sz="1350"/>
                <a:t>Relying Party</a:t>
              </a:r>
              <a:endParaRPr lang="zh-CN" altLang="en-US" sz="1350"/>
            </a:p>
          </p:txBody>
        </p:sp>
        <p:pic>
          <p:nvPicPr>
            <p:cNvPr id="3" name="图片 2" descr="logo-201305-b"/>
            <p:cNvPicPr>
              <a:picLocks noChangeAspect="1"/>
            </p:cNvPicPr>
            <p:nvPr/>
          </p:nvPicPr>
          <p:blipFill>
            <a:blip r:embed="rId1"/>
            <a:stretch>
              <a:fillRect/>
            </a:stretch>
          </p:blipFill>
          <p:spPr>
            <a:xfrm>
              <a:off x="3697605" y="1887855"/>
              <a:ext cx="1214438" cy="428625"/>
            </a:xfrm>
            <a:prstGeom prst="rect">
              <a:avLst/>
            </a:prstGeom>
          </p:spPr>
        </p:pic>
        <p:pic>
          <p:nvPicPr>
            <p:cNvPr id="9" name="图片 8" descr="thOECIF5UT"/>
            <p:cNvPicPr>
              <a:picLocks noChangeAspect="1"/>
            </p:cNvPicPr>
            <p:nvPr/>
          </p:nvPicPr>
          <p:blipFill>
            <a:blip r:embed="rId2"/>
            <a:stretch>
              <a:fillRect/>
            </a:stretch>
          </p:blipFill>
          <p:spPr>
            <a:xfrm>
              <a:off x="6699409" y="3779044"/>
              <a:ext cx="1278255" cy="721043"/>
            </a:xfrm>
            <a:prstGeom prst="rect">
              <a:avLst/>
            </a:prstGeom>
          </p:spPr>
        </p:pic>
        <p:sp>
          <p:nvSpPr>
            <p:cNvPr id="11" name="文本框 10"/>
            <p:cNvSpPr txBox="1"/>
            <p:nvPr/>
          </p:nvSpPr>
          <p:spPr>
            <a:xfrm>
              <a:off x="7007067" y="4500087"/>
              <a:ext cx="1104424" cy="507831"/>
            </a:xfrm>
            <a:prstGeom prst="rect">
              <a:avLst/>
            </a:prstGeom>
            <a:noFill/>
          </p:spPr>
          <p:txBody>
            <a:bodyPr wrap="square" rtlCol="0">
              <a:spAutoFit/>
            </a:bodyPr>
            <a:lstStyle/>
            <a:p>
              <a:r>
                <a:rPr lang="zh-CN" altLang="en-US" sz="1350" dirty="0"/>
                <a:t>用户</a:t>
              </a:r>
              <a:endParaRPr lang="zh-CN" altLang="en-US" sz="1350" dirty="0"/>
            </a:p>
            <a:p>
              <a:r>
                <a:rPr lang="en-US" altLang="zh-CN" sz="1350" dirty="0"/>
                <a:t>End-User</a:t>
              </a:r>
              <a:endParaRPr lang="en-US" altLang="zh-CN" sz="1350" dirty="0"/>
            </a:p>
          </p:txBody>
        </p:sp>
        <p:sp>
          <p:nvSpPr>
            <p:cNvPr id="10" name="文本框 9"/>
            <p:cNvSpPr txBox="1"/>
            <p:nvPr/>
          </p:nvSpPr>
          <p:spPr>
            <a:xfrm>
              <a:off x="992029" y="4500087"/>
              <a:ext cx="1889284" cy="715581"/>
            </a:xfrm>
            <a:prstGeom prst="rect">
              <a:avLst/>
            </a:prstGeom>
            <a:noFill/>
          </p:spPr>
          <p:txBody>
            <a:bodyPr wrap="square" rtlCol="0">
              <a:spAutoFit/>
            </a:bodyPr>
            <a:lstStyle/>
            <a:p>
              <a:r>
                <a:rPr lang="zh-CN" altLang="en-US" sz="1350"/>
                <a:t>身份服务提供方</a:t>
              </a:r>
              <a:endParaRPr lang="zh-CN" altLang="en-US" sz="1350"/>
            </a:p>
            <a:p>
              <a:r>
                <a:rPr lang="en-US" altLang="zh-CN" sz="1350"/>
                <a:t>Identity Service Provider</a:t>
              </a:r>
              <a:endParaRPr lang="en-US" altLang="zh-CN" sz="1350"/>
            </a:p>
          </p:txBody>
        </p:sp>
        <p:pic>
          <p:nvPicPr>
            <p:cNvPr id="5" name="图片 4" descr="thL5RILO90"/>
            <p:cNvPicPr>
              <a:picLocks noChangeAspect="1"/>
            </p:cNvPicPr>
            <p:nvPr/>
          </p:nvPicPr>
          <p:blipFill>
            <a:blip r:embed="rId3"/>
            <a:stretch>
              <a:fillRect/>
            </a:stretch>
          </p:blipFill>
          <p:spPr>
            <a:xfrm>
              <a:off x="1357789" y="3779044"/>
              <a:ext cx="713899" cy="709613"/>
            </a:xfrm>
            <a:prstGeom prst="rect">
              <a:avLst/>
            </a:prstGeom>
          </p:spPr>
        </p:pic>
        <p:sp>
          <p:nvSpPr>
            <p:cNvPr id="8" name="文本框 7"/>
            <p:cNvSpPr txBox="1"/>
            <p:nvPr/>
          </p:nvSpPr>
          <p:spPr>
            <a:xfrm>
              <a:off x="992029" y="2635567"/>
              <a:ext cx="1890713" cy="300082"/>
            </a:xfrm>
            <a:prstGeom prst="rect">
              <a:avLst/>
            </a:prstGeom>
            <a:noFill/>
          </p:spPr>
          <p:txBody>
            <a:bodyPr wrap="square" rtlCol="0">
              <a:spAutoFit/>
            </a:bodyPr>
            <a:lstStyle/>
            <a:p>
              <a:r>
                <a:rPr lang="zh-CN" altLang="en-US" sz="1350"/>
                <a:t>返回</a:t>
              </a:r>
              <a:r>
                <a:rPr lang="en-US" altLang="zh-CN" sz="1350"/>
                <a:t>ID</a:t>
              </a:r>
              <a:r>
                <a:rPr lang="zh-CN" altLang="en-US" sz="1350"/>
                <a:t>令牌和访问令牌</a:t>
              </a:r>
              <a:endParaRPr lang="zh-CN" altLang="en-US" sz="1350"/>
            </a:p>
          </p:txBody>
        </p:sp>
        <p:cxnSp>
          <p:nvCxnSpPr>
            <p:cNvPr id="17" name="直接箭头连接符 16"/>
            <p:cNvCxnSpPr>
              <a:stCxn id="5" idx="0"/>
              <a:endCxn id="3" idx="1"/>
            </p:cNvCxnSpPr>
            <p:nvPr/>
          </p:nvCxnSpPr>
          <p:spPr>
            <a:xfrm flipV="1">
              <a:off x="1714977" y="2102168"/>
              <a:ext cx="1982629" cy="167687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2436495" y="5332571"/>
              <a:ext cx="4789805" cy="300082"/>
            </a:xfrm>
            <a:prstGeom prst="rect">
              <a:avLst/>
            </a:prstGeom>
            <a:noFill/>
          </p:spPr>
          <p:txBody>
            <a:bodyPr wrap="square" rtlCol="0">
              <a:spAutoFit/>
            </a:bodyPr>
            <a:lstStyle/>
            <a:p>
              <a:pPr algn="l"/>
              <a:r>
                <a:rPr lang="zh-CN" altLang="en-US" sz="1350">
                  <a:latin typeface="Calibri" panose="020F0502020204030204" pitchFamily="34" charset="0"/>
                  <a:ea typeface="宋体" pitchFamily="2" charset="-122"/>
                </a:rPr>
                <a:t>注：依赖方和身份服务提供方的交互均使用TLS协议</a:t>
              </a:r>
              <a:endParaRPr lang="zh-CN" altLang="en-US" sz="1350">
                <a:latin typeface="Calibri" panose="020F0502020204030204" pitchFamily="34" charset="0"/>
                <a:ea typeface="宋体" pitchFamily="2" charset="-122"/>
              </a:endParaRPr>
            </a:p>
          </p:txBody>
        </p:sp>
        <p:pic>
          <p:nvPicPr>
            <p:cNvPr id="12" name="图片 11" descr="QQ"/>
            <p:cNvPicPr>
              <a:picLocks noChangeAspect="1"/>
            </p:cNvPicPr>
            <p:nvPr/>
          </p:nvPicPr>
          <p:blipFill>
            <a:blip r:embed="rId4" cstate="print"/>
            <a:stretch>
              <a:fillRect/>
            </a:stretch>
          </p:blipFill>
          <p:spPr>
            <a:xfrm>
              <a:off x="1736408" y="2909888"/>
              <a:ext cx="402431" cy="402431"/>
            </a:xfrm>
            <a:prstGeom prst="rect">
              <a:avLst/>
            </a:prstGeom>
          </p:spPr>
        </p:pic>
      </p:gr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990599"/>
            <a:ext cx="7886700" cy="5186363"/>
          </a:xfrm>
        </p:spPr>
        <p:txBody>
          <a:bodyPr>
            <a:normAutofit lnSpcReduction="10000"/>
          </a:bodyPr>
          <a:lstStyle/>
          <a:p>
            <a:r>
              <a:rPr lang="zh-CN" altLang="en-US" sz="2400" dirty="0"/>
              <a:t>7. 依赖方收到一个包含ID令牌和访问令牌的响应</a:t>
            </a:r>
            <a:endParaRPr lang="zh-CN" altLang="en-US" sz="2400" dirty="0"/>
          </a:p>
          <a:p>
            <a:pPr algn="l"/>
            <a:endParaRPr lang="en-US" altLang="zh-CN"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令牌端点首先需要构造ID令牌，ID令牌是包含终端用户的授权声明的JSON令牌，其正文部分是包含终端用户授权声明的JSON对象。</a:t>
            </a:r>
            <a:endParaRPr lang="zh-CN" altLang="en-US"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框架定义了授权声明的参数和范围值有：</a:t>
            </a:r>
            <a:endParaRPr lang="zh-CN" altLang="en-US" dirty="0">
              <a:uFillTx/>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a)&lt;iss&gt;[必选]</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发布方标识符。</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b)&lt;sub&gt;[必选]</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主体标识符。终端用户在发布方使用的本地唯一且不会重新分配的标识符，依赖方使用该标识符，例如24400320或AItOawmwtWwcT0k51BayewNvutrJUqsvl6qs7A4。它应不超过255个ASCII字符。sub值是一个字符串，区分大小写。</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c)&lt;aud&gt;[必选]</a:t>
            </a:r>
            <a:endParaRPr lang="zh-CN" altLang="en-US" sz="1500" dirty="0">
              <a:latin typeface="Calibri" panose="020F0502020204030204" pitchFamily="34" charset="0"/>
              <a:ea typeface="宋体" pitchFamily="2" charset="-122"/>
            </a:endParaRPr>
          </a:p>
          <a:p>
            <a:r>
              <a:rPr lang="zh-CN" altLang="en-US" sz="1500" dirty="0">
                <a:latin typeface="Calibri" panose="020F0502020204030204" pitchFamily="34" charset="0"/>
                <a:ea typeface="宋体" pitchFamily="2" charset="-122"/>
              </a:rPr>
              <a:t>该ID令牌的接收方。它应包含《开放的第三方资源授权协议框架》[GM/T </a:t>
            </a:r>
            <a:r>
              <a:rPr lang="en-US" altLang="zh-CN" sz="1500" dirty="0">
                <a:latin typeface="Calibri" panose="020F0502020204030204" pitchFamily="34" charset="0"/>
              </a:rPr>
              <a:t>0068-2019</a:t>
            </a:r>
            <a:r>
              <a:rPr lang="zh-CN" altLang="en-US" sz="1500" dirty="0">
                <a:latin typeface="Calibri" panose="020F0502020204030204" pitchFamily="34" charset="0"/>
                <a:ea typeface="宋体" pitchFamily="2" charset="-122"/>
              </a:rPr>
              <a:t>]标准中的第三方应用程序的client_id作为其中一个接收方的值。它可能还包含其他接收方的标识符。在一般情况下，该值是区分大小写的字符串数组。在当有且仅有一个接收方的特殊情况下，该值可以是单个字符串，区分大小写。</a:t>
            </a:r>
            <a:endParaRPr lang="zh-CN" altLang="en-US" sz="1500" dirty="0">
              <a:latin typeface="Calibri" panose="020F0502020204030204" pitchFamily="34" charset="0"/>
              <a:ea typeface="宋体" pitchFamily="2" charset="-122"/>
            </a:endParaRPr>
          </a:p>
        </p:txBody>
      </p:sp>
      <p:pic>
        <p:nvPicPr>
          <p:cNvPr id="3" name="图片 2" descr="thL5RILO90"/>
          <p:cNvPicPr>
            <a:picLocks noChangeAspect="1"/>
          </p:cNvPicPr>
          <p:nvPr/>
        </p:nvPicPr>
        <p:blipFill>
          <a:blip r:embed="rId1"/>
          <a:stretch>
            <a:fillRect/>
          </a:stretch>
        </p:blipFill>
        <p:spPr>
          <a:xfrm>
            <a:off x="8345805" y="5600774"/>
            <a:ext cx="798195" cy="709613"/>
          </a:xfrm>
          <a:prstGeom prst="rect">
            <a:avLst/>
          </a:prstGeom>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939799"/>
            <a:ext cx="7886700" cy="5237163"/>
          </a:xfrm>
        </p:spPr>
        <p:txBody>
          <a:bodyPr/>
          <a:lstStyle/>
          <a:p>
            <a:r>
              <a:rPr lang="zh-CN" altLang="en-US" dirty="0"/>
              <a:t>7. 依赖方收到一个包含ID令牌和访问令牌的响应</a:t>
            </a:r>
            <a:endParaRPr lang="zh-CN" altLang="en-US" dirty="0"/>
          </a:p>
          <a:p>
            <a:endParaRPr lang="zh-CN" altLang="en-US" dirty="0"/>
          </a:p>
          <a:p>
            <a:pPr algn="l"/>
            <a:r>
              <a:rPr lang="zh-CN" altLang="en-US" dirty="0">
                <a:uFillTx/>
                <a:latin typeface="Calibri" panose="020F0502020204030204" pitchFamily="34" charset="0"/>
                <a:ea typeface="宋体" pitchFamily="2" charset="-122"/>
              </a:rPr>
              <a:t>下面给出一个授权声明的例子，该部分作为JSON令牌的载荷部分：</a:t>
            </a:r>
            <a:endParaRPr lang="zh-CN" altLang="en-US" dirty="0">
              <a:uFillTx/>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"iss": "http://server.example.com",  发布者的身份标识</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"sub": "248289761001", ID令牌对应用户的身份标识</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"aud": "s6BhdRkqt3",  应用程序的ID</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"nonce": "n-0S6_WzA2Mj", 随机数</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"exp": 1311281970, 失效时间</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"iat": 1311280970 签发时间</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a:t>
            </a:r>
            <a:endParaRPr lang="zh-CN" altLang="en-US" sz="1500" dirty="0">
              <a:latin typeface="Calibri" panose="020F0502020204030204" pitchFamily="34" charset="0"/>
              <a:ea typeface="宋体" pitchFamily="2" charset="-122"/>
            </a:endParaRPr>
          </a:p>
        </p:txBody>
      </p:sp>
      <p:pic>
        <p:nvPicPr>
          <p:cNvPr id="3" name="图片 2" descr="thL5RILO90"/>
          <p:cNvPicPr>
            <a:picLocks noChangeAspect="1"/>
          </p:cNvPicPr>
          <p:nvPr/>
        </p:nvPicPr>
        <p:blipFill>
          <a:blip r:embed="rId1"/>
          <a:stretch>
            <a:fillRect/>
          </a:stretch>
        </p:blipFill>
        <p:spPr>
          <a:xfrm>
            <a:off x="7717155" y="4931092"/>
            <a:ext cx="798195" cy="709613"/>
          </a:xfrm>
          <a:prstGeom prst="rect">
            <a:avLst/>
          </a:prstGeom>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927099"/>
            <a:ext cx="7886700" cy="5249863"/>
          </a:xfrm>
        </p:spPr>
        <p:txBody>
          <a:bodyPr/>
          <a:lstStyle/>
          <a:p>
            <a:r>
              <a:rPr lang="zh-CN" altLang="en-US" dirty="0"/>
              <a:t>7. 依赖方收到一个包含ID令牌和访问令牌的响应</a:t>
            </a:r>
            <a:endParaRPr lang="zh-CN" altLang="en-US" dirty="0"/>
          </a:p>
          <a:p>
            <a:endParaRPr lang="zh-CN" altLang="en-US" dirty="0"/>
          </a:p>
          <a:p>
            <a:pPr algn="l"/>
            <a:r>
              <a:rPr lang="zh-CN" altLang="en-US" dirty="0">
                <a:uFillTx/>
                <a:latin typeface="Calibri" panose="020F0502020204030204" pitchFamily="34" charset="0"/>
                <a:ea typeface="宋体" pitchFamily="2" charset="-122"/>
              </a:rPr>
              <a:t>然后按照JSON令牌的格式组织ID令牌，首先需要加上JSON令牌的头，指定签名的算法等，例如：</a:t>
            </a:r>
            <a:endParaRPr lang="zh-CN" altLang="en-US" dirty="0">
              <a:uFillTx/>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"alg":"RS", 指定签名算法为RS256</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"kid":"1e9gdk7" 指定签名密钥的ID</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a:t>
            </a:r>
            <a:endParaRPr lang="zh-CN" altLang="en-US" sz="1500" dirty="0">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将头部和载荷部分分别按Base64编码，并用连字符小数点'.'连在一起。</a:t>
            </a:r>
            <a:endParaRPr lang="zh-CN" altLang="en-US"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最后对得到的字符串进行签名，最后得到ID令牌：</a:t>
            </a:r>
            <a:endParaRPr lang="zh-CN" altLang="en-US" dirty="0">
              <a:uFillTx/>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"eyJhbGciOiJSUzI1NiIsImtpZCI6IjFlOWdkazcifQ.ewogImlzcyI6ICJodHRwOi8vc2VydmVyLmV4YW1wbGUuY29tIiwKICJzdWIiOiAiMjQ4Mjg5NzYxMDAxIiwKICJhdWQiOiAiczZCaGRSa3F0MyIsCiAibm9uY2UiOiAibi0wUzZfV3pBMk1qIiwKICJleHAiOiAxMzExMjgxOTcwLAogImlhdCI6IDEzMTEyODA5NzAKfQ.……"</a:t>
            </a:r>
            <a:endParaRPr lang="zh-CN" altLang="en-US" sz="1500" dirty="0">
              <a:latin typeface="Calibri" panose="020F0502020204030204" pitchFamily="34" charset="0"/>
              <a:ea typeface="宋体" pitchFamily="2" charset="-122"/>
            </a:endParaRPr>
          </a:p>
        </p:txBody>
      </p:sp>
      <p:pic>
        <p:nvPicPr>
          <p:cNvPr id="5" name="图片 4" descr="thL5RILO90"/>
          <p:cNvPicPr>
            <a:picLocks noChangeAspect="1"/>
          </p:cNvPicPr>
          <p:nvPr/>
        </p:nvPicPr>
        <p:blipFill>
          <a:blip r:embed="rId1"/>
          <a:stretch>
            <a:fillRect/>
          </a:stretch>
        </p:blipFill>
        <p:spPr>
          <a:xfrm>
            <a:off x="8116252" y="6010592"/>
            <a:ext cx="798195" cy="709613"/>
          </a:xfrm>
          <a:prstGeom prst="rect">
            <a:avLst/>
          </a:prstGeom>
        </p:spPr>
      </p:pic>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965199"/>
            <a:ext cx="7886700" cy="5211763"/>
          </a:xfrm>
        </p:spPr>
        <p:txBody>
          <a:bodyPr/>
          <a:lstStyle/>
          <a:p>
            <a:r>
              <a:rPr lang="zh-CN" altLang="en-US" sz="2400" dirty="0"/>
              <a:t>7. 依赖方收到一个包含ID令牌和访问令牌的响应</a:t>
            </a:r>
            <a:endParaRPr lang="zh-CN" altLang="en-US" sz="2400" dirty="0"/>
          </a:p>
          <a:p>
            <a:pPr algn="l"/>
            <a:endParaRPr lang="zh-CN" altLang="en-US" dirty="0">
              <a:solidFill>
                <a:schemeClr val="tx1"/>
              </a:solidFill>
              <a:uFillTx/>
              <a:latin typeface="Calibri" panose="020F0502020204030204" pitchFamily="34" charset="0"/>
              <a:ea typeface="宋体" pitchFamily="2" charset="-122"/>
            </a:endParaRPr>
          </a:p>
          <a:p>
            <a:pPr algn="l"/>
            <a:r>
              <a:rPr lang="zh-CN" altLang="en-US" dirty="0">
                <a:solidFill>
                  <a:schemeClr val="tx1"/>
                </a:solidFill>
                <a:uFillTx/>
                <a:latin typeface="Calibri" panose="020F0502020204030204" pitchFamily="34" charset="0"/>
                <a:ea typeface="宋体" pitchFamily="2" charset="-122"/>
              </a:rPr>
              <a:t>在OpenID协议中，令牌端点返回的响应中id_token参数是必需的，其范围值为之前产生的ID令牌。</a:t>
            </a:r>
            <a:endParaRPr lang="zh-CN" altLang="en-US" dirty="0">
              <a:solidFill>
                <a:schemeClr val="tx1"/>
              </a:solidFill>
              <a:uFillTx/>
              <a:latin typeface="Calibri" panose="020F0502020204030204" pitchFamily="34" charset="0"/>
              <a:ea typeface="宋体" pitchFamily="2" charset="-122"/>
            </a:endParaRPr>
          </a:p>
          <a:p>
            <a:pPr algn="l"/>
            <a:r>
              <a:rPr lang="zh-CN" altLang="en-US" dirty="0">
                <a:solidFill>
                  <a:schemeClr val="tx1"/>
                </a:solidFill>
                <a:uFillTx/>
                <a:latin typeface="Calibri" panose="020F0502020204030204" pitchFamily="34" charset="0"/>
                <a:ea typeface="宋体" pitchFamily="2" charset="-122"/>
              </a:rPr>
              <a:t>其他的参数有：</a:t>
            </a:r>
            <a:endParaRPr lang="zh-CN" altLang="en-US" dirty="0">
              <a:solidFill>
                <a:schemeClr val="tx1"/>
              </a:solidFill>
              <a:uFillTx/>
              <a:latin typeface="Calibri" panose="020F0502020204030204" pitchFamily="34" charset="0"/>
              <a:ea typeface="宋体" pitchFamily="2" charset="-122"/>
            </a:endParaRPr>
          </a:p>
          <a:p>
            <a:pPr algn="l"/>
            <a:r>
              <a:rPr lang="en-US" altLang="zh-CN" dirty="0" err="1">
                <a:uFillTx/>
                <a:latin typeface="Calibri" panose="020F0502020204030204" pitchFamily="34" charset="0"/>
                <a:ea typeface="宋体" pitchFamily="2" charset="-122"/>
              </a:rPr>
              <a:t>access_token</a:t>
            </a:r>
            <a:r>
              <a:rPr lang="en-US" altLang="zh-CN" dirty="0">
                <a:uFillTx/>
                <a:latin typeface="Calibri" panose="020F0502020204030204" pitchFamily="34" charset="0"/>
                <a:ea typeface="宋体" pitchFamily="2" charset="-122"/>
              </a:rPr>
              <a:t> </a:t>
            </a:r>
            <a:r>
              <a:rPr lang="zh-CN" altLang="en-US" dirty="0">
                <a:uFillTx/>
                <a:latin typeface="Calibri" panose="020F0502020204030204" pitchFamily="34" charset="0"/>
                <a:ea typeface="宋体" pitchFamily="2" charset="-122"/>
              </a:rPr>
              <a:t>，访问令牌，是访问终端用户身份的凭据，代表着终端用户的授权，类似于鉴别响应中的授权码</a:t>
            </a:r>
            <a:endParaRPr lang="en-US" altLang="zh-CN" dirty="0">
              <a:uFillTx/>
              <a:latin typeface="Calibri" panose="020F0502020204030204" pitchFamily="34" charset="0"/>
              <a:ea typeface="宋体" pitchFamily="2" charset="-122"/>
            </a:endParaRPr>
          </a:p>
          <a:p>
            <a:r>
              <a:rPr lang="en-US" altLang="zh-CN" dirty="0" err="1">
                <a:solidFill>
                  <a:schemeClr val="tx1"/>
                </a:solidFill>
                <a:latin typeface="Calibri" panose="020F0502020204030204" pitchFamily="34" charset="0"/>
              </a:rPr>
              <a:t>token_type</a:t>
            </a:r>
            <a:r>
              <a:rPr lang="en-US" altLang="zh-CN" dirty="0">
                <a:solidFill>
                  <a:schemeClr val="tx1"/>
                </a:solidFill>
                <a:latin typeface="Calibri" panose="020F0502020204030204" pitchFamily="34" charset="0"/>
              </a:rPr>
              <a:t> </a:t>
            </a:r>
            <a:r>
              <a:rPr lang="zh-CN" altLang="en-US" dirty="0">
                <a:solidFill>
                  <a:schemeClr val="tx1"/>
                </a:solidFill>
                <a:latin typeface="Calibri" panose="020F0502020204030204" pitchFamily="34" charset="0"/>
              </a:rPr>
              <a:t>，其范围值必须为</a:t>
            </a:r>
            <a:r>
              <a:rPr lang="en-US" altLang="zh-CN" dirty="0">
                <a:solidFill>
                  <a:schemeClr val="tx1"/>
                </a:solidFill>
                <a:latin typeface="Calibri" panose="020F0502020204030204" pitchFamily="34" charset="0"/>
              </a:rPr>
              <a:t>Bearer</a:t>
            </a:r>
            <a:endParaRPr lang="zh-CN" altLang="en-US" dirty="0">
              <a:solidFill>
                <a:schemeClr val="tx1"/>
              </a:solidFill>
              <a:latin typeface="Calibri" panose="020F0502020204030204" pitchFamily="34" charset="0"/>
            </a:endParaRPr>
          </a:p>
          <a:p>
            <a:pPr algn="l"/>
            <a:r>
              <a:rPr lang="en-US" altLang="zh-CN" dirty="0" err="1">
                <a:uFillTx/>
                <a:latin typeface="Calibri" panose="020F0502020204030204" pitchFamily="34" charset="0"/>
                <a:ea typeface="宋体" pitchFamily="2" charset="-122"/>
              </a:rPr>
              <a:t>refresh_token</a:t>
            </a:r>
            <a:r>
              <a:rPr lang="zh-CN" altLang="en-US" dirty="0">
                <a:uFillTx/>
                <a:latin typeface="Calibri" panose="020F0502020204030204" pitchFamily="34" charset="0"/>
                <a:ea typeface="宋体" pitchFamily="2" charset="-122"/>
              </a:rPr>
              <a:t>，</a:t>
            </a:r>
            <a:r>
              <a:rPr lang="en-US" altLang="zh-CN" dirty="0">
                <a:uFillTx/>
                <a:latin typeface="Calibri" panose="020F0502020204030204" pitchFamily="34" charset="0"/>
                <a:ea typeface="宋体" pitchFamily="2" charset="-122"/>
              </a:rPr>
              <a:t> </a:t>
            </a:r>
            <a:r>
              <a:rPr lang="zh-CN" altLang="en-US" dirty="0">
                <a:uFillTx/>
                <a:latin typeface="Calibri" panose="020F0502020204030204" pitchFamily="34" charset="0"/>
                <a:ea typeface="宋体" pitchFamily="2" charset="-122"/>
              </a:rPr>
              <a:t>刷新令牌，在访问令牌刷新机制中，用于在当前的访问令牌作为或是过期时换取新的访问令牌，或是换取具有同等（或更小）作用域的另一个访问令牌。</a:t>
            </a:r>
            <a:endParaRPr lang="zh-CN" altLang="en-US" dirty="0">
              <a:uFillTx/>
              <a:latin typeface="Calibri" panose="020F0502020204030204" pitchFamily="34" charset="0"/>
              <a:ea typeface="宋体" pitchFamily="2" charset="-122"/>
            </a:endParaRPr>
          </a:p>
          <a:p>
            <a:pPr algn="l"/>
            <a:r>
              <a:rPr lang="en-US" altLang="zh-CN" dirty="0" err="1">
                <a:uFillTx/>
                <a:latin typeface="Calibri" panose="020F0502020204030204" pitchFamily="34" charset="0"/>
                <a:ea typeface="宋体" pitchFamily="2" charset="-122"/>
              </a:rPr>
              <a:t>expires_in</a:t>
            </a:r>
            <a:r>
              <a:rPr lang="en-US" altLang="zh-CN" dirty="0">
                <a:uFillTx/>
                <a:latin typeface="Calibri" panose="020F0502020204030204" pitchFamily="34" charset="0"/>
                <a:ea typeface="宋体" pitchFamily="2" charset="-122"/>
              </a:rPr>
              <a:t> </a:t>
            </a:r>
            <a:r>
              <a:rPr lang="zh-CN" altLang="en-US" dirty="0">
                <a:uFillTx/>
                <a:latin typeface="Calibri" panose="020F0502020204030204" pitchFamily="34" charset="0"/>
                <a:ea typeface="宋体" pitchFamily="2" charset="-122"/>
              </a:rPr>
              <a:t>，失效时间</a:t>
            </a:r>
            <a:endParaRPr lang="zh-CN" altLang="en-US" dirty="0">
              <a:uFillTx/>
              <a:latin typeface="Calibri" panose="020F0502020204030204" pitchFamily="34" charset="0"/>
              <a:ea typeface="宋体" pitchFamily="2" charset="-122"/>
            </a:endParaRPr>
          </a:p>
        </p:txBody>
      </p:sp>
      <p:pic>
        <p:nvPicPr>
          <p:cNvPr id="3" name="图片 2" descr="thL5RILO90"/>
          <p:cNvPicPr>
            <a:picLocks noChangeAspect="1"/>
          </p:cNvPicPr>
          <p:nvPr/>
        </p:nvPicPr>
        <p:blipFill>
          <a:blip r:embed="rId1"/>
          <a:stretch>
            <a:fillRect/>
          </a:stretch>
        </p:blipFill>
        <p:spPr>
          <a:xfrm>
            <a:off x="8116252" y="5822156"/>
            <a:ext cx="798195" cy="709613"/>
          </a:xfrm>
          <a:prstGeom prst="rect">
            <a:avLst/>
          </a:prstGeom>
        </p:spPr>
      </p:pic>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4"/>
            <a:ext cx="7886700" cy="6062569"/>
          </a:xfrm>
        </p:spPr>
        <p:txBody>
          <a:bodyPr>
            <a:normAutofit/>
          </a:bodyPr>
          <a:lstStyle/>
          <a:p>
            <a:r>
              <a:rPr lang="zh-CN" altLang="en-US" dirty="0"/>
              <a:t>7</a:t>
            </a:r>
            <a:r>
              <a:rPr lang="zh-CN" altLang="en-US" sz="2600" dirty="0"/>
              <a:t>. 依赖方收到一个包含ID令牌和访问令牌的响应</a:t>
            </a:r>
            <a:endParaRPr lang="zh-CN" altLang="en-US" sz="2600" dirty="0"/>
          </a:p>
          <a:p>
            <a:pPr algn="l">
              <a:lnSpc>
                <a:spcPct val="110000"/>
              </a:lnSpc>
              <a:spcBef>
                <a:spcPts val="0"/>
              </a:spcBef>
            </a:pPr>
            <a:endParaRPr lang="en-US" altLang="zh-CN" sz="3600" dirty="0">
              <a:uFillTx/>
              <a:latin typeface="Calibri" panose="020F0502020204030204" pitchFamily="34" charset="0"/>
              <a:ea typeface="宋体" pitchFamily="2" charset="-122"/>
            </a:endParaRPr>
          </a:p>
          <a:p>
            <a:pPr algn="l">
              <a:lnSpc>
                <a:spcPct val="110000"/>
              </a:lnSpc>
              <a:spcBef>
                <a:spcPts val="0"/>
              </a:spcBef>
            </a:pPr>
            <a:r>
              <a:rPr lang="zh-CN" altLang="en-US" dirty="0">
                <a:uFillTx/>
                <a:latin typeface="Calibri" panose="020F0502020204030204" pitchFamily="34" charset="0"/>
                <a:ea typeface="宋体" pitchFamily="2" charset="-122"/>
              </a:rPr>
              <a:t>响应的类型是</a:t>
            </a:r>
            <a:r>
              <a:rPr lang="en-US" altLang="zh-CN" dirty="0">
                <a:uFillTx/>
                <a:latin typeface="Calibri" panose="020F0502020204030204" pitchFamily="34" charset="0"/>
                <a:ea typeface="宋体" pitchFamily="2" charset="-122"/>
              </a:rPr>
              <a:t>JSON</a:t>
            </a:r>
            <a:r>
              <a:rPr lang="zh-CN" altLang="en-US" dirty="0">
                <a:uFillTx/>
                <a:latin typeface="Calibri" panose="020F0502020204030204" pitchFamily="34" charset="0"/>
                <a:ea typeface="宋体" pitchFamily="2" charset="-122"/>
              </a:rPr>
              <a:t>格式的，下面给出一个响应类型的例子：</a:t>
            </a:r>
            <a:endParaRPr lang="zh-CN" altLang="en-US" dirty="0">
              <a:uFillTx/>
              <a:latin typeface="Calibri" panose="020F0502020204030204" pitchFamily="34" charset="0"/>
              <a:ea typeface="宋体" pitchFamily="2" charset="-122"/>
            </a:endParaRPr>
          </a:p>
          <a:p>
            <a:pPr algn="l">
              <a:lnSpc>
                <a:spcPct val="110000"/>
              </a:lnSpc>
              <a:spcBef>
                <a:spcPts val="0"/>
              </a:spcBef>
            </a:pPr>
            <a:r>
              <a:rPr lang="zh-CN" altLang="en-US" sz="1400" dirty="0">
                <a:latin typeface="Calibri" panose="020F0502020204030204" pitchFamily="34" charset="0"/>
                <a:ea typeface="宋体" pitchFamily="2" charset="-122"/>
              </a:rPr>
              <a:t>  </a:t>
            </a:r>
            <a:r>
              <a:rPr lang="zh-CN" altLang="en-US" sz="1600" dirty="0">
                <a:latin typeface="Calibri" panose="020F0502020204030204" pitchFamily="34" charset="0"/>
                <a:ea typeface="宋体" pitchFamily="2" charset="-122"/>
              </a:rPr>
              <a:t>HTTP/1.1 200 OK</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Content-Type: application/json</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Cache-Control: no-store</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Pragma: no-cache</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"access_token": "SlAV32hkKG", 访问令牌</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"token_type": "Bearer", 令牌类型</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"refresh_token": "8xLOxBtZp8", 刷新令牌</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"expires_in": 3600, 失效时间</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"id_token": "eyJhbGciOiJSUzI1NiIsImtpZCI6IjFlOWdkazcifQ.ewogImlzc</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yI6ICJodHRwOi8vc2VydmVyLmV4YW1wbGUuY29tIiwKICJzdWIiOiAiMjQ4Mjg5</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NzYxMDAxIiwKICJhdWQiOiAiczZCaGRSa3F0MyIsCiAibm9uY2UiOiAibi0wUzZ</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fV3pBMk1qIiwKICJleHAiOiAxMzExMjgxOTcwLAogImlhdCI6IDEzMTEyODA5Nz</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AKfQ.</a:t>
            </a:r>
            <a:r>
              <a:rPr lang="en-US" altLang="zh-CN" sz="1600" dirty="0">
                <a:latin typeface="Calibri" panose="020F0502020204030204" pitchFamily="34" charset="0"/>
                <a:ea typeface="宋体" pitchFamily="2" charset="-122"/>
              </a:rPr>
              <a:t>……</a:t>
            </a:r>
            <a:r>
              <a:rPr lang="zh-CN" altLang="en-US" sz="1600" dirty="0">
                <a:latin typeface="Calibri" panose="020F0502020204030204" pitchFamily="34" charset="0"/>
                <a:ea typeface="宋体" pitchFamily="2" charset="-122"/>
              </a:rPr>
              <a:t>" </a:t>
            </a:r>
            <a:r>
              <a:rPr lang="en-US" altLang="zh-CN" sz="1600" dirty="0">
                <a:latin typeface="Calibri" panose="020F0502020204030204" pitchFamily="34" charset="0"/>
                <a:ea typeface="宋体" pitchFamily="2" charset="-122"/>
              </a:rPr>
              <a:t>ID</a:t>
            </a:r>
            <a:r>
              <a:rPr lang="zh-CN" altLang="en-US" sz="1600" dirty="0">
                <a:latin typeface="Calibri" panose="020F0502020204030204" pitchFamily="34" charset="0"/>
                <a:ea typeface="宋体" pitchFamily="2" charset="-122"/>
              </a:rPr>
              <a:t>令牌</a:t>
            </a:r>
            <a:endParaRPr lang="zh-CN" altLang="en-US" sz="1600" dirty="0">
              <a:latin typeface="Calibri" panose="020F0502020204030204" pitchFamily="34" charset="0"/>
              <a:ea typeface="宋体" pitchFamily="2" charset="-122"/>
            </a:endParaRPr>
          </a:p>
          <a:p>
            <a:pPr algn="l">
              <a:lnSpc>
                <a:spcPct val="110000"/>
              </a:lnSpc>
              <a:spcBef>
                <a:spcPts val="0"/>
              </a:spcBef>
            </a:pPr>
            <a:r>
              <a:rPr lang="zh-CN" altLang="en-US" sz="1600" dirty="0">
                <a:latin typeface="Calibri" panose="020F0502020204030204" pitchFamily="34" charset="0"/>
                <a:ea typeface="宋体" pitchFamily="2" charset="-122"/>
              </a:rPr>
              <a:t>  }</a:t>
            </a:r>
            <a:endParaRPr lang="zh-CN" altLang="en-US" sz="1600" dirty="0">
              <a:latin typeface="Calibri" panose="020F0502020204030204" pitchFamily="34" charset="0"/>
              <a:ea typeface="宋体" pitchFamily="2" charset="-122"/>
            </a:endParaRP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6177934"/>
          </a:xfrm>
        </p:spPr>
        <p:txBody>
          <a:bodyPr/>
          <a:lstStyle/>
          <a:p>
            <a:r>
              <a:rPr lang="zh-CN" altLang="en-US" sz="2400" dirty="0"/>
              <a:t>8. 依赖方验证ID令牌并提取终端用户的主体标识符。</a:t>
            </a:r>
            <a:endParaRPr lang="zh-CN" altLang="en-US" sz="2400" dirty="0"/>
          </a:p>
          <a:p>
            <a:pPr algn="l"/>
            <a:endParaRPr lang="en-US" altLang="zh-CN"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依赖方收到响应后应用下列方式验证令牌响应中的</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1. </a:t>
            </a:r>
            <a:r>
              <a:rPr lang="zh-CN" altLang="en-US" dirty="0">
                <a:uFillTx/>
                <a:latin typeface="Calibri" panose="020F0502020204030204" pitchFamily="34" charset="0"/>
                <a:ea typeface="宋体" pitchFamily="2" charset="-122"/>
              </a:rPr>
              <a:t>如果</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令牌是加密的，使用该依赖方注册过程中指定的密钥和算法对</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令牌进行解密。如果依赖方与身份服务提供方协商的</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令牌是加密的，但</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令牌没有加密，则依赖方应拒绝该令牌。</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2. </a:t>
            </a:r>
            <a:r>
              <a:rPr lang="zh-CN" altLang="en-US" dirty="0">
                <a:uFillTx/>
                <a:latin typeface="Calibri" panose="020F0502020204030204" pitchFamily="34" charset="0"/>
                <a:ea typeface="宋体" pitchFamily="2" charset="-122"/>
              </a:rPr>
              <a:t>身份服务提供方的发布方标识符应与</a:t>
            </a:r>
            <a:r>
              <a:rPr lang="en-US" altLang="zh-CN" dirty="0" err="1">
                <a:uFillTx/>
                <a:latin typeface="Calibri" panose="020F0502020204030204" pitchFamily="34" charset="0"/>
                <a:ea typeface="宋体" pitchFamily="2" charset="-122"/>
              </a:rPr>
              <a:t>iss</a:t>
            </a:r>
            <a:r>
              <a:rPr lang="zh-CN" altLang="en-US" dirty="0">
                <a:uFillTx/>
                <a:latin typeface="Calibri" panose="020F0502020204030204" pitchFamily="34" charset="0"/>
                <a:ea typeface="宋体" pitchFamily="2" charset="-122"/>
              </a:rPr>
              <a:t>参数完全匹配。</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3. </a:t>
            </a:r>
            <a:r>
              <a:rPr lang="zh-CN" altLang="en-US" dirty="0">
                <a:uFillTx/>
                <a:latin typeface="Calibri" panose="020F0502020204030204" pitchFamily="34" charset="0"/>
                <a:ea typeface="宋体" pitchFamily="2" charset="-122"/>
              </a:rPr>
              <a:t>依赖方应验证</a:t>
            </a:r>
            <a:r>
              <a:rPr lang="en-US" altLang="zh-CN" dirty="0" err="1">
                <a:uFillTx/>
                <a:latin typeface="Calibri" panose="020F0502020204030204" pitchFamily="34" charset="0"/>
                <a:ea typeface="宋体" pitchFamily="2" charset="-122"/>
              </a:rPr>
              <a:t>aud</a:t>
            </a:r>
            <a:r>
              <a:rPr lang="zh-CN" altLang="en-US" dirty="0">
                <a:uFillTx/>
                <a:latin typeface="Calibri" panose="020F0502020204030204" pitchFamily="34" charset="0"/>
                <a:ea typeface="宋体" pitchFamily="2" charset="-122"/>
              </a:rPr>
              <a:t>中的</a:t>
            </a:r>
            <a:r>
              <a:rPr lang="en-US" altLang="zh-CN" dirty="0" err="1">
                <a:uFillTx/>
                <a:latin typeface="Calibri" panose="020F0502020204030204" pitchFamily="34" charset="0"/>
                <a:ea typeface="宋体" pitchFamily="2" charset="-122"/>
              </a:rPr>
              <a:t>client_id</a:t>
            </a:r>
            <a:r>
              <a:rPr lang="zh-CN" altLang="en-US" dirty="0">
                <a:uFillTx/>
                <a:latin typeface="Calibri" panose="020F0502020204030204" pitchFamily="34" charset="0"/>
                <a:ea typeface="宋体" pitchFamily="2" charset="-122"/>
              </a:rPr>
              <a:t>值，该</a:t>
            </a:r>
            <a:r>
              <a:rPr lang="en-US" altLang="zh-CN" dirty="0" err="1">
                <a:uFillTx/>
                <a:latin typeface="Calibri" panose="020F0502020204030204" pitchFamily="34" charset="0"/>
                <a:ea typeface="宋体" pitchFamily="2" charset="-122"/>
              </a:rPr>
              <a:t>client_id</a:t>
            </a:r>
            <a:r>
              <a:rPr lang="zh-CN" altLang="en-US" dirty="0">
                <a:uFillTx/>
                <a:latin typeface="Calibri" panose="020F0502020204030204" pitchFamily="34" charset="0"/>
                <a:ea typeface="宋体" pitchFamily="2" charset="-122"/>
              </a:rPr>
              <a:t>值在</a:t>
            </a:r>
            <a:r>
              <a:rPr lang="en-US" altLang="zh-CN" dirty="0" err="1">
                <a:uFillTx/>
                <a:latin typeface="Calibri" panose="020F0502020204030204" pitchFamily="34" charset="0"/>
                <a:ea typeface="宋体" pitchFamily="2" charset="-122"/>
              </a:rPr>
              <a:t>iss</a:t>
            </a:r>
            <a:r>
              <a:rPr lang="zh-CN" altLang="en-US" dirty="0">
                <a:uFillTx/>
                <a:latin typeface="Calibri" panose="020F0502020204030204" pitchFamily="34" charset="0"/>
                <a:ea typeface="宋体" pitchFamily="2" charset="-122"/>
              </a:rPr>
              <a:t>声明所指定的发放方注册。</a:t>
            </a:r>
            <a:r>
              <a:rPr lang="en-US" altLang="zh-CN" dirty="0" err="1">
                <a:uFillTx/>
                <a:latin typeface="Calibri" panose="020F0502020204030204" pitchFamily="34" charset="0"/>
                <a:ea typeface="宋体" pitchFamily="2" charset="-122"/>
              </a:rPr>
              <a:t>aud</a:t>
            </a:r>
            <a:r>
              <a:rPr lang="zh-CN" altLang="en-US" dirty="0">
                <a:uFillTx/>
                <a:latin typeface="Calibri" panose="020F0502020204030204" pitchFamily="34" charset="0"/>
                <a:ea typeface="宋体" pitchFamily="2" charset="-122"/>
              </a:rPr>
              <a:t>声明可能包含一个含有多个元素的数组。如果</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令牌没有把依赖方列为有效的接收方，或者如果它包含不受依赖方信任的接收方，该</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令牌应被拒绝。</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4. </a:t>
            </a:r>
            <a:r>
              <a:rPr lang="zh-CN" altLang="en-US" dirty="0">
                <a:uFillTx/>
                <a:latin typeface="Calibri" panose="020F0502020204030204" pitchFamily="34" charset="0"/>
                <a:ea typeface="宋体" pitchFamily="2" charset="-122"/>
              </a:rPr>
              <a:t>如果</a:t>
            </a:r>
            <a:r>
              <a:rPr lang="en-US" altLang="zh-CN" dirty="0">
                <a:uFillTx/>
                <a:latin typeface="Calibri" panose="020F0502020204030204" pitchFamily="34" charset="0"/>
                <a:ea typeface="宋体" pitchFamily="2" charset="-122"/>
              </a:rPr>
              <a:t>ID</a:t>
            </a:r>
            <a:r>
              <a:rPr lang="zh-CN" altLang="en-US" dirty="0">
                <a:uFillTx/>
                <a:latin typeface="Calibri" panose="020F0502020204030204" pitchFamily="34" charset="0"/>
                <a:ea typeface="宋体" pitchFamily="2" charset="-122"/>
              </a:rPr>
              <a:t>令牌包含多个接收者，依赖方应通过验证确保该令牌中包含一个</a:t>
            </a:r>
            <a:r>
              <a:rPr lang="en-US" altLang="zh-CN" dirty="0" err="1">
                <a:uFillTx/>
                <a:latin typeface="Calibri" panose="020F0502020204030204" pitchFamily="34" charset="0"/>
                <a:ea typeface="宋体" pitchFamily="2" charset="-122"/>
              </a:rPr>
              <a:t>azp</a:t>
            </a:r>
            <a:r>
              <a:rPr lang="zh-CN" altLang="en-US" dirty="0">
                <a:uFillTx/>
                <a:latin typeface="Calibri" panose="020F0502020204030204" pitchFamily="34" charset="0"/>
                <a:ea typeface="宋体" pitchFamily="2" charset="-122"/>
              </a:rPr>
              <a:t>声明。</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5. </a:t>
            </a:r>
            <a:r>
              <a:rPr lang="zh-CN" altLang="en-US" dirty="0">
                <a:uFillTx/>
                <a:latin typeface="Calibri" panose="020F0502020204030204" pitchFamily="34" charset="0"/>
                <a:ea typeface="宋体" pitchFamily="2" charset="-122"/>
              </a:rPr>
              <a:t>如果</a:t>
            </a:r>
            <a:r>
              <a:rPr lang="en-US" altLang="zh-CN" dirty="0" err="1">
                <a:uFillTx/>
                <a:latin typeface="Calibri" panose="020F0502020204030204" pitchFamily="34" charset="0"/>
                <a:ea typeface="宋体" pitchFamily="2" charset="-122"/>
              </a:rPr>
              <a:t>azp</a:t>
            </a:r>
            <a:r>
              <a:rPr lang="zh-CN" altLang="en-US" dirty="0">
                <a:uFillTx/>
                <a:latin typeface="Calibri" panose="020F0502020204030204" pitchFamily="34" charset="0"/>
                <a:ea typeface="宋体" pitchFamily="2" charset="-122"/>
              </a:rPr>
              <a:t>声明存在，依赖方应该验证</a:t>
            </a:r>
            <a:r>
              <a:rPr lang="en-US" altLang="zh-CN" dirty="0" err="1">
                <a:uFillTx/>
                <a:latin typeface="Calibri" panose="020F0502020204030204" pitchFamily="34" charset="0"/>
                <a:ea typeface="宋体" pitchFamily="2" charset="-122"/>
              </a:rPr>
              <a:t>client_id</a:t>
            </a:r>
            <a:r>
              <a:rPr lang="zh-CN" altLang="en-US" dirty="0">
                <a:uFillTx/>
                <a:latin typeface="Calibri" panose="020F0502020204030204" pitchFamily="34" charset="0"/>
                <a:ea typeface="宋体" pitchFamily="2" charset="-122"/>
              </a:rPr>
              <a:t>是</a:t>
            </a:r>
            <a:r>
              <a:rPr lang="en-US" altLang="zh-CN" dirty="0" err="1">
                <a:uFillTx/>
                <a:latin typeface="Calibri" panose="020F0502020204030204" pitchFamily="34" charset="0"/>
                <a:ea typeface="宋体" pitchFamily="2" charset="-122"/>
              </a:rPr>
              <a:t>azp</a:t>
            </a:r>
            <a:r>
              <a:rPr lang="zh-CN" altLang="en-US" dirty="0">
                <a:uFillTx/>
                <a:latin typeface="Calibri" panose="020F0502020204030204" pitchFamily="34" charset="0"/>
                <a:ea typeface="宋体" pitchFamily="2" charset="-122"/>
              </a:rPr>
              <a:t>声明中的接收者列表中的某个元素。</a:t>
            </a:r>
            <a:endParaRPr lang="zh-CN" altLang="en-US" dirty="0">
              <a:uFillTx/>
              <a:latin typeface="Calibri" panose="020F0502020204030204" pitchFamily="34" charset="0"/>
              <a:ea typeface="宋体" pitchFamily="2" charset="-122"/>
            </a:endParaRPr>
          </a:p>
        </p:txBody>
      </p:sp>
      <p:pic>
        <p:nvPicPr>
          <p:cNvPr id="3" name="图片 2" descr="logo-201305-b"/>
          <p:cNvPicPr>
            <a:picLocks noChangeAspect="1"/>
          </p:cNvPicPr>
          <p:nvPr/>
        </p:nvPicPr>
        <p:blipFill>
          <a:blip r:embed="rId1"/>
          <a:stretch>
            <a:fillRect/>
          </a:stretch>
        </p:blipFill>
        <p:spPr>
          <a:xfrm>
            <a:off x="7908131" y="6114434"/>
            <a:ext cx="1214438" cy="428625"/>
          </a:xfrm>
          <a:prstGeom prst="rect">
            <a:avLst/>
          </a:prstGeom>
        </p:spPr>
      </p:pic>
      <p:sp>
        <p:nvSpPr>
          <p:cNvPr id="4" name="文本框 3"/>
          <p:cNvSpPr txBox="1"/>
          <p:nvPr/>
        </p:nvSpPr>
        <p:spPr>
          <a:xfrm>
            <a:off x="808911" y="6028664"/>
            <a:ext cx="6918960" cy="300082"/>
          </a:xfrm>
          <a:prstGeom prst="rect">
            <a:avLst/>
          </a:prstGeom>
          <a:noFill/>
        </p:spPr>
        <p:txBody>
          <a:bodyPr wrap="square" rtlCol="0">
            <a:spAutoFit/>
          </a:bodyPr>
          <a:lstStyle/>
          <a:p>
            <a:r>
              <a:rPr lang="zh-CN" altLang="en-US" sz="1350" dirty="0">
                <a:latin typeface="Calibri" panose="020F0502020204030204" pitchFamily="34" charset="0"/>
                <a:ea typeface="宋体" pitchFamily="2" charset="-122"/>
              </a:rPr>
              <a:t>注：余下要求请参考GM/T </a:t>
            </a:r>
            <a:r>
              <a:rPr lang="en-US" altLang="zh-CN" sz="1350" dirty="0">
                <a:latin typeface="Calibri" panose="020F0502020204030204" pitchFamily="34" charset="0"/>
              </a:rPr>
              <a:t>0069-2019</a:t>
            </a:r>
            <a:r>
              <a:rPr lang="zh-CN" altLang="en-US" sz="1350" dirty="0">
                <a:latin typeface="Calibri" panose="020F0502020204030204" pitchFamily="34" charset="0"/>
                <a:ea typeface="宋体" pitchFamily="2" charset="-122"/>
              </a:rPr>
              <a:t>《开放的身份鉴别框架》第</a:t>
            </a:r>
            <a:r>
              <a:rPr lang="en-US" altLang="zh-CN" sz="1350" dirty="0">
                <a:latin typeface="Calibri" panose="020F0502020204030204" pitchFamily="34" charset="0"/>
                <a:ea typeface="宋体" pitchFamily="2" charset="-122"/>
              </a:rPr>
              <a:t>7.2.4.7</a:t>
            </a:r>
            <a:r>
              <a:rPr lang="zh-CN" altLang="en-US" sz="1350" dirty="0">
                <a:latin typeface="Calibri" panose="020F0502020204030204" pitchFamily="34" charset="0"/>
                <a:ea typeface="宋体" pitchFamily="2" charset="-122"/>
              </a:rPr>
              <a:t>节 </a:t>
            </a:r>
            <a:r>
              <a:rPr lang="en-US" altLang="zh-CN" sz="1350" dirty="0">
                <a:latin typeface="Calibri" panose="020F0502020204030204" pitchFamily="34" charset="0"/>
                <a:ea typeface="宋体" pitchFamily="2" charset="-122"/>
              </a:rPr>
              <a:t>ID</a:t>
            </a:r>
            <a:r>
              <a:rPr lang="zh-CN" altLang="en-US" sz="1350" dirty="0">
                <a:latin typeface="Calibri" panose="020F0502020204030204" pitchFamily="34" charset="0"/>
                <a:ea typeface="宋体" pitchFamily="2" charset="-122"/>
              </a:rPr>
              <a:t>令牌验证</a:t>
            </a:r>
            <a:endParaRPr lang="zh-CN" altLang="en-US" sz="1350" dirty="0">
              <a:latin typeface="Calibri" panose="020F0502020204030204" pitchFamily="34" charset="0"/>
              <a:ea typeface="宋体" pitchFamily="2" charset="-122"/>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1092199"/>
            <a:ext cx="7886700" cy="5084763"/>
          </a:xfrm>
        </p:spPr>
        <p:txBody>
          <a:bodyPr/>
          <a:lstStyle/>
          <a:p>
            <a:r>
              <a:rPr lang="zh-CN" altLang="en-US" sz="2400" dirty="0">
                <a:sym typeface="+mn-ea"/>
              </a:rPr>
              <a:t>8. 依赖方验证ID令牌并提取终端用户的主体标识符。</a:t>
            </a:r>
            <a:endParaRPr lang="zh-CN" altLang="en-US" sz="2400" dirty="0">
              <a:sym typeface="+mn-ea"/>
            </a:endParaRPr>
          </a:p>
          <a:p>
            <a:endParaRPr lang="zh-CN" altLang="en-US" dirty="0">
              <a:uFillTx/>
              <a:latin typeface="Calibri" panose="020F0502020204030204" pitchFamily="34" charset="0"/>
              <a:ea typeface="宋体" pitchFamily="2" charset="-122"/>
              <a:sym typeface="+mn-ea"/>
            </a:endParaRPr>
          </a:p>
          <a:p>
            <a:pPr algn="l"/>
            <a:r>
              <a:rPr lang="zh-CN" altLang="en-US" dirty="0">
                <a:uFillTx/>
                <a:latin typeface="Calibri" panose="020F0502020204030204" pitchFamily="34" charset="0"/>
                <a:ea typeface="宋体" pitchFamily="2" charset="-122"/>
              </a:rPr>
              <a:t>如果ID令牌中包含at_hash参数，则访问令牌的有效性可按下述方式验证</a:t>
            </a:r>
            <a:endParaRPr lang="zh-CN" altLang="en-US" dirty="0">
              <a:uFillTx/>
              <a:latin typeface="Calibri" panose="020F0502020204030204" pitchFamily="34" charset="0"/>
              <a:ea typeface="宋体" pitchFamily="2" charset="-122"/>
            </a:endParaRPr>
          </a:p>
          <a:p>
            <a:pPr algn="l"/>
            <a:endParaRPr lang="en-US" altLang="zh-CN"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1. </a:t>
            </a:r>
            <a:r>
              <a:rPr lang="zh-CN" altLang="en-US" dirty="0">
                <a:uFillTx/>
                <a:latin typeface="Calibri" panose="020F0502020204030204" pitchFamily="34" charset="0"/>
                <a:ea typeface="宋体" pitchFamily="2" charset="-122"/>
              </a:rPr>
              <a:t>将访问令牌按照ID令牌的&lt;alg&gt;参数中指定的散列算法进行散列运算。例如，如果&lt;alg&gt;是SM3_SM2，所使用的散列算法是SM3。</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2. </a:t>
            </a:r>
            <a:r>
              <a:rPr lang="zh-CN" altLang="en-US" dirty="0">
                <a:uFillTx/>
                <a:latin typeface="Calibri" panose="020F0502020204030204" pitchFamily="34" charset="0"/>
                <a:ea typeface="宋体" pitchFamily="2" charset="-122"/>
              </a:rPr>
              <a:t>取散列值最左边的一半，使用Base64url对其进行编码。</a:t>
            </a:r>
            <a:endParaRPr lang="zh-CN" altLang="en-US"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3. </a:t>
            </a:r>
            <a:r>
              <a:rPr lang="zh-CN" altLang="en-US" dirty="0">
                <a:uFillTx/>
                <a:latin typeface="Calibri" panose="020F0502020204030204" pitchFamily="34" charset="0"/>
                <a:ea typeface="宋体" pitchFamily="2" charset="-122"/>
              </a:rPr>
              <a:t>ID令牌的at_hash参数值应与先前步骤中所产生的值匹配。</a:t>
            </a:r>
            <a:endParaRPr lang="zh-CN" altLang="en-US" dirty="0">
              <a:uFillTx/>
              <a:latin typeface="Calibri" panose="020F0502020204030204" pitchFamily="34" charset="0"/>
              <a:ea typeface="宋体" pitchFamily="2" charset="-122"/>
            </a:endParaRPr>
          </a:p>
        </p:txBody>
      </p:sp>
      <p:pic>
        <p:nvPicPr>
          <p:cNvPr id="4" name="图片 3" descr="logo-201305-b"/>
          <p:cNvPicPr>
            <a:picLocks noChangeAspect="1"/>
          </p:cNvPicPr>
          <p:nvPr/>
        </p:nvPicPr>
        <p:blipFill>
          <a:blip r:embed="rId1"/>
          <a:stretch>
            <a:fillRect/>
          </a:stretch>
        </p:blipFill>
        <p:spPr>
          <a:xfrm>
            <a:off x="7548086" y="5231130"/>
            <a:ext cx="1214438" cy="428625"/>
          </a:xfrm>
          <a:prstGeom prst="rect">
            <a:avLst/>
          </a:prstGeom>
        </p:spPr>
      </p:pic>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OpenID  Connect Implicit Flow</a:t>
            </a:r>
            <a:endParaRPr lang="zh-CN" altLang="en-US" sz="3600"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86543" y="1997218"/>
            <a:ext cx="8016634" cy="4560664"/>
          </a:xfr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lstStyle/>
          <a:p>
            <a:r>
              <a:rPr lang="en-US" altLang="zh-CN" dirty="0"/>
              <a:t>How To Get Resources From </a:t>
            </a:r>
            <a:r>
              <a:rPr lang="en-US" altLang="zh-CN" dirty="0" err="1"/>
              <a:t>UserInfo</a:t>
            </a:r>
            <a:r>
              <a:rPr lang="en-US" altLang="zh-CN" dirty="0"/>
              <a:t> Endpoint</a:t>
            </a:r>
            <a:endParaRPr lang="en-US" altLang="zh-CN" dirty="0"/>
          </a:p>
        </p:txBody>
      </p:sp>
      <p:sp>
        <p:nvSpPr>
          <p:cNvPr id="7" name="文本框 6"/>
          <p:cNvSpPr txBox="1"/>
          <p:nvPr/>
        </p:nvSpPr>
        <p:spPr>
          <a:xfrm>
            <a:off x="3771900" y="2830830"/>
            <a:ext cx="1323499" cy="300082"/>
          </a:xfrm>
          <a:prstGeom prst="rect">
            <a:avLst/>
          </a:prstGeom>
          <a:noFill/>
        </p:spPr>
        <p:txBody>
          <a:bodyPr wrap="square" rtlCol="0">
            <a:spAutoFit/>
          </a:bodyPr>
          <a:lstStyle/>
          <a:p>
            <a:r>
              <a:rPr lang="en-US" altLang="zh-CN" sz="1350"/>
              <a:t>Relying Party</a:t>
            </a:r>
            <a:endParaRPr lang="zh-CN" altLang="en-US" sz="1350"/>
          </a:p>
        </p:txBody>
      </p:sp>
      <p:sp>
        <p:nvSpPr>
          <p:cNvPr id="10" name="文本框 9"/>
          <p:cNvSpPr txBox="1"/>
          <p:nvPr/>
        </p:nvSpPr>
        <p:spPr>
          <a:xfrm>
            <a:off x="1013460" y="5008245"/>
            <a:ext cx="1889284" cy="507831"/>
          </a:xfrm>
          <a:prstGeom prst="rect">
            <a:avLst/>
          </a:prstGeom>
          <a:noFill/>
        </p:spPr>
        <p:txBody>
          <a:bodyPr wrap="square" rtlCol="0">
            <a:spAutoFit/>
          </a:bodyPr>
          <a:lstStyle/>
          <a:p>
            <a:r>
              <a:rPr lang="en-US" altLang="zh-CN" sz="1350"/>
              <a:t>Identity Service Provider</a:t>
            </a:r>
            <a:endParaRPr lang="en-US" altLang="zh-CN" sz="1350"/>
          </a:p>
        </p:txBody>
      </p:sp>
      <p:sp>
        <p:nvSpPr>
          <p:cNvPr id="11" name="文本框 10"/>
          <p:cNvSpPr txBox="1"/>
          <p:nvPr/>
        </p:nvSpPr>
        <p:spPr>
          <a:xfrm>
            <a:off x="7007067" y="5014436"/>
            <a:ext cx="1104424" cy="300082"/>
          </a:xfrm>
          <a:prstGeom prst="rect">
            <a:avLst/>
          </a:prstGeom>
          <a:noFill/>
        </p:spPr>
        <p:txBody>
          <a:bodyPr wrap="square" rtlCol="0">
            <a:spAutoFit/>
          </a:bodyPr>
          <a:lstStyle/>
          <a:p>
            <a:r>
              <a:rPr lang="en-US" altLang="zh-CN" sz="1350"/>
              <a:t>End-User</a:t>
            </a:r>
            <a:endParaRPr lang="en-US" altLang="zh-CN" sz="1350"/>
          </a:p>
        </p:txBody>
      </p:sp>
      <p:cxnSp>
        <p:nvCxnSpPr>
          <p:cNvPr id="12" name="直接箭头连接符 11"/>
          <p:cNvCxnSpPr/>
          <p:nvPr/>
        </p:nvCxnSpPr>
        <p:spPr>
          <a:xfrm flipH="1">
            <a:off x="2238851" y="2962275"/>
            <a:ext cx="1255395" cy="15811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77290" y="3337887"/>
            <a:ext cx="2594610" cy="300082"/>
          </a:xfrm>
          <a:prstGeom prst="rect">
            <a:avLst/>
          </a:prstGeom>
          <a:noFill/>
        </p:spPr>
        <p:txBody>
          <a:bodyPr wrap="square" rtlCol="0">
            <a:spAutoFit/>
          </a:bodyPr>
          <a:lstStyle/>
          <a:p>
            <a:r>
              <a:rPr lang="zh-CN" altLang="en-US" sz="1350" dirty="0"/>
              <a:t>（</a:t>
            </a:r>
            <a:r>
              <a:rPr lang="en-US" altLang="zh-CN" sz="1350" dirty="0"/>
              <a:t>1</a:t>
            </a:r>
            <a:r>
              <a:rPr lang="zh-CN" altLang="en-US" sz="1350" dirty="0"/>
              <a:t>）UserInfo Request</a:t>
            </a:r>
            <a:endParaRPr lang="zh-CN" altLang="en-US" sz="1350" dirty="0"/>
          </a:p>
        </p:txBody>
      </p:sp>
      <p:cxnSp>
        <p:nvCxnSpPr>
          <p:cNvPr id="17" name="直接箭头连接符 16"/>
          <p:cNvCxnSpPr/>
          <p:nvPr/>
        </p:nvCxnSpPr>
        <p:spPr>
          <a:xfrm flipV="1">
            <a:off x="2303622" y="3143726"/>
            <a:ext cx="1249204" cy="159924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2902744" y="3890011"/>
            <a:ext cx="2587466" cy="300082"/>
          </a:xfrm>
          <a:prstGeom prst="rect">
            <a:avLst/>
          </a:prstGeom>
          <a:noFill/>
        </p:spPr>
        <p:txBody>
          <a:bodyPr wrap="square" rtlCol="0">
            <a:spAutoFit/>
          </a:bodyPr>
          <a:lstStyle/>
          <a:p>
            <a:r>
              <a:rPr lang="zh-CN" altLang="en-US" sz="1350" dirty="0"/>
              <a:t>（</a:t>
            </a:r>
            <a:r>
              <a:rPr lang="en-US" altLang="zh-CN" sz="1350" dirty="0"/>
              <a:t>2</a:t>
            </a:r>
            <a:r>
              <a:rPr lang="zh-CN" altLang="en-US" sz="1350" dirty="0"/>
              <a:t>）UserInfo Response </a:t>
            </a:r>
            <a:endParaRPr lang="zh-CN" altLang="en-US" sz="1350" dirty="0"/>
          </a:p>
        </p:txBody>
      </p:sp>
      <p:pic>
        <p:nvPicPr>
          <p:cNvPr id="4" name="图片 3" descr="logo-201305-b"/>
          <p:cNvPicPr>
            <a:picLocks noChangeAspect="1"/>
          </p:cNvPicPr>
          <p:nvPr/>
        </p:nvPicPr>
        <p:blipFill>
          <a:blip r:embed="rId1"/>
          <a:stretch>
            <a:fillRect/>
          </a:stretch>
        </p:blipFill>
        <p:spPr>
          <a:xfrm>
            <a:off x="3697605" y="2402205"/>
            <a:ext cx="1214438" cy="428625"/>
          </a:xfrm>
          <a:prstGeom prst="rect">
            <a:avLst/>
          </a:prstGeom>
        </p:spPr>
      </p:pic>
      <p:pic>
        <p:nvPicPr>
          <p:cNvPr id="5" name="图片 4" descr="thL5RILO90"/>
          <p:cNvPicPr>
            <a:picLocks noChangeAspect="1"/>
          </p:cNvPicPr>
          <p:nvPr/>
        </p:nvPicPr>
        <p:blipFill>
          <a:blip r:embed="rId2"/>
          <a:stretch>
            <a:fillRect/>
          </a:stretch>
        </p:blipFill>
        <p:spPr>
          <a:xfrm>
            <a:off x="1284923" y="4196239"/>
            <a:ext cx="713899" cy="709613"/>
          </a:xfrm>
          <a:prstGeom prst="rect">
            <a:avLst/>
          </a:prstGeom>
        </p:spPr>
      </p:pic>
      <p:pic>
        <p:nvPicPr>
          <p:cNvPr id="6" name="图片 5" descr="QQ"/>
          <p:cNvPicPr>
            <a:picLocks noChangeAspect="1"/>
          </p:cNvPicPr>
          <p:nvPr/>
        </p:nvPicPr>
        <p:blipFill>
          <a:blip r:embed="rId3" cstate="print"/>
          <a:stretch>
            <a:fillRect/>
          </a:stretch>
        </p:blipFill>
        <p:spPr>
          <a:xfrm>
            <a:off x="2037635" y="2924142"/>
            <a:ext cx="402431" cy="402431"/>
          </a:xfrm>
          <a:prstGeom prst="rect">
            <a:avLst/>
          </a:prstGeom>
        </p:spPr>
      </p:pic>
      <p:pic>
        <p:nvPicPr>
          <p:cNvPr id="8" name="图片 7"/>
          <p:cNvPicPr>
            <a:picLocks noChangeAspect="1"/>
          </p:cNvPicPr>
          <p:nvPr/>
        </p:nvPicPr>
        <p:blipFill>
          <a:blip r:embed="rId4" cstate="print"/>
          <a:stretch>
            <a:fillRect/>
          </a:stretch>
        </p:blipFill>
        <p:spPr>
          <a:xfrm>
            <a:off x="7007066" y="4172902"/>
            <a:ext cx="835343" cy="835343"/>
          </a:xfrm>
          <a:prstGeom prst="rect">
            <a:avLst/>
          </a:prstGeom>
        </p:spPr>
      </p:pic>
      <p:sp>
        <p:nvSpPr>
          <p:cNvPr id="31" name="文本框 30"/>
          <p:cNvSpPr txBox="1"/>
          <p:nvPr/>
        </p:nvSpPr>
        <p:spPr>
          <a:xfrm>
            <a:off x="477916" y="5612495"/>
            <a:ext cx="8233886" cy="507831"/>
          </a:xfrm>
          <a:prstGeom prst="rect">
            <a:avLst/>
          </a:prstGeom>
          <a:noFill/>
        </p:spPr>
        <p:txBody>
          <a:bodyPr wrap="square" rtlCol="0">
            <a:spAutoFit/>
          </a:bodyPr>
          <a:lstStyle/>
          <a:p>
            <a:r>
              <a:rPr lang="en-US" altLang="zh-CN" sz="1350" dirty="0">
                <a:latin typeface="Calibri" panose="020F0502020204030204" pitchFamily="34" charset="0"/>
                <a:ea typeface="宋体" pitchFamily="2" charset="-122"/>
              </a:rPr>
              <a:t>Note: </a:t>
            </a:r>
            <a:r>
              <a:rPr lang="en-US" sz="1350" dirty="0">
                <a:latin typeface="Calibri" panose="020F0502020204030204" pitchFamily="34" charset="0"/>
                <a:ea typeface="宋体" pitchFamily="2" charset="-122"/>
              </a:rPr>
              <a:t>The </a:t>
            </a:r>
            <a:r>
              <a:rPr lang="en-US" sz="1350" dirty="0" err="1">
                <a:latin typeface="Calibri" panose="020F0502020204030204" pitchFamily="34" charset="0"/>
                <a:ea typeface="宋体" pitchFamily="2" charset="-122"/>
              </a:rPr>
              <a:t>UserInfo</a:t>
            </a:r>
            <a:r>
              <a:rPr lang="en-US" sz="1350" dirty="0">
                <a:latin typeface="Calibri" panose="020F0502020204030204" pitchFamily="34" charset="0"/>
                <a:ea typeface="宋体" pitchFamily="2" charset="-122"/>
              </a:rPr>
              <a:t> Endpoint is an </a:t>
            </a:r>
            <a:r>
              <a:rPr lang="en-US" sz="1350" dirty="0" err="1">
                <a:latin typeface="Calibri" panose="020F0502020204030204" pitchFamily="34" charset="0"/>
                <a:ea typeface="宋体" pitchFamily="2" charset="-122"/>
              </a:rPr>
              <a:t>OAuth</a:t>
            </a:r>
            <a:r>
              <a:rPr lang="en-US" sz="1350" dirty="0">
                <a:latin typeface="Calibri" panose="020F0502020204030204" pitchFamily="34" charset="0"/>
                <a:ea typeface="宋体" pitchFamily="2" charset="-122"/>
              </a:rPr>
              <a:t> 2.0 Protected Resource  that returns Claims about the authenticated End-User.</a:t>
            </a:r>
            <a:endParaRPr lang="en-US" sz="1350" dirty="0">
              <a:latin typeface="Calibri" panose="020F0502020204030204" pitchFamily="34"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t>Kerberos</a:t>
            </a:r>
            <a:endParaRPr lang="zh-CN" altLang="en-US"/>
          </a:p>
        </p:txBody>
      </p:sp>
      <p:sp>
        <p:nvSpPr>
          <p:cNvPr id="87043" name="内容占位符 2"/>
          <p:cNvSpPr>
            <a:spLocks noGrp="1"/>
          </p:cNvSpPr>
          <p:nvPr>
            <p:ph idx="1"/>
          </p:nvPr>
        </p:nvSpPr>
        <p:spPr/>
        <p:txBody>
          <a:bodyPr/>
          <a:lstStyle/>
          <a:p>
            <a:r>
              <a:rPr lang="zh-CN" altLang="en-US"/>
              <a:t>具备单点登录的特性</a:t>
            </a:r>
            <a:endParaRPr lang="en-US" altLang="zh-CN"/>
          </a:p>
          <a:p>
            <a:pPr lvl="1"/>
            <a:r>
              <a:rPr lang="zh-CN" altLang="en-US"/>
              <a:t>多个应用服务器，将身份鉴别都委托给统一的</a:t>
            </a:r>
            <a:r>
              <a:rPr lang="en-US" altLang="zh-CN"/>
              <a:t>Kerberos</a:t>
            </a:r>
            <a:r>
              <a:rPr lang="zh-CN" altLang="en-US"/>
              <a:t>服务器</a:t>
            </a:r>
            <a:endParaRPr lang="en-US" altLang="zh-CN"/>
          </a:p>
          <a:p>
            <a:pPr lvl="1"/>
            <a:r>
              <a:rPr lang="zh-CN" altLang="en-US"/>
              <a:t>用户在一个</a:t>
            </a:r>
            <a:r>
              <a:rPr lang="en-US" altLang="zh-CN"/>
              <a:t>Kerberos</a:t>
            </a:r>
            <a:r>
              <a:rPr lang="zh-CN" altLang="en-US"/>
              <a:t>服务器登录之后（获得</a:t>
            </a:r>
            <a:r>
              <a:rPr lang="en-US" altLang="zh-CN"/>
              <a:t>TGT</a:t>
            </a:r>
            <a:r>
              <a:rPr lang="zh-CN" altLang="en-US"/>
              <a:t>），就可以自动访问各种不同的服务、无须用户人工参与（请求各种不同的</a:t>
            </a:r>
            <a:r>
              <a:rPr lang="en-US" altLang="zh-CN"/>
              <a:t>ST</a:t>
            </a:r>
            <a:r>
              <a:rPr lang="zh-CN" altLang="en-US"/>
              <a:t>）</a:t>
            </a:r>
            <a:endParaRPr lang="zh-CN" altLang="en-US"/>
          </a:p>
          <a:p>
            <a:pPr lvl="1"/>
            <a:endParaRPr lang="zh-CN" altLang="en-US"/>
          </a:p>
          <a:p>
            <a:pPr lvl="1"/>
            <a:r>
              <a:rPr lang="en-US" altLang="zh-CN"/>
              <a:t>TGT</a:t>
            </a:r>
            <a:r>
              <a:rPr lang="zh-CN" altLang="en-US"/>
              <a:t>类似于获得了</a:t>
            </a:r>
            <a:r>
              <a:rPr lang="en-US" altLang="zh-CN"/>
              <a:t>cookie</a:t>
            </a:r>
            <a:r>
              <a:rPr lang="zh-CN" altLang="en-US"/>
              <a:t>，然后利用</a:t>
            </a:r>
            <a:r>
              <a:rPr lang="en-US" altLang="zh-CN"/>
              <a:t>cookie</a:t>
            </a:r>
            <a:r>
              <a:rPr lang="zh-CN" altLang="en-US"/>
              <a:t>去申请</a:t>
            </a:r>
            <a:r>
              <a:rPr lang="en-US" altLang="zh-CN"/>
              <a:t>ticket</a:t>
            </a:r>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099216" cy="1450757"/>
          </a:xfrm>
        </p:spPr>
        <p:txBody>
          <a:bodyPr/>
          <a:lstStyle/>
          <a:p>
            <a:r>
              <a:rPr lang="en-US" altLang="zh-CN" sz="3600" dirty="0"/>
              <a:t>Get End-User's Information</a:t>
            </a:r>
            <a:endParaRPr lang="zh-CN" altLang="en-US" sz="3600" b="1"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7543" y="1958609"/>
            <a:ext cx="8654633" cy="4746991"/>
          </a:xfrm>
        </p:spPr>
      </p:pic>
      <p:sp>
        <p:nvSpPr>
          <p:cNvPr id="5" name="文本框 4"/>
          <p:cNvSpPr txBox="1"/>
          <p:nvPr/>
        </p:nvSpPr>
        <p:spPr>
          <a:xfrm>
            <a:off x="3023510" y="3237178"/>
            <a:ext cx="5898666"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b="1" dirty="0"/>
              <a:t>Communication with</a:t>
            </a:r>
            <a:r>
              <a:rPr lang="en-US" altLang="zh-CN" b="1" dirty="0">
                <a:solidFill>
                  <a:srgbClr val="0070C0"/>
                </a:solidFill>
              </a:rPr>
              <a:t> Authorization Server </a:t>
            </a:r>
            <a:r>
              <a:rPr lang="en-US" altLang="zh-CN" b="1" dirty="0"/>
              <a:t>MUST utilize </a:t>
            </a:r>
            <a:r>
              <a:rPr lang="en-US" altLang="zh-CN" b="1" dirty="0">
                <a:solidFill>
                  <a:srgbClr val="0070C0"/>
                </a:solidFill>
              </a:rPr>
              <a:t>TLS</a:t>
            </a:r>
            <a:r>
              <a:rPr lang="en-US" altLang="zh-CN" b="1" dirty="0"/>
              <a:t>.</a:t>
            </a:r>
            <a:endParaRPr lang="en-US" altLang="zh-CN" b="1" dirty="0"/>
          </a:p>
          <a:p>
            <a:r>
              <a:rPr lang="en-US" altLang="zh-CN" b="1" dirty="0"/>
              <a:t>Communication with </a:t>
            </a:r>
            <a:r>
              <a:rPr lang="en-US" altLang="zh-CN" b="1" dirty="0">
                <a:solidFill>
                  <a:srgbClr val="0070C0"/>
                </a:solidFill>
              </a:rPr>
              <a:t>Token Endpoint</a:t>
            </a:r>
            <a:r>
              <a:rPr lang="en-US" altLang="zh-CN" b="1" dirty="0"/>
              <a:t> MUST utilize </a:t>
            </a:r>
            <a:r>
              <a:rPr lang="en-US" altLang="zh-CN" b="1" dirty="0">
                <a:solidFill>
                  <a:srgbClr val="0070C0"/>
                </a:solidFill>
              </a:rPr>
              <a:t>TLS</a:t>
            </a:r>
            <a:r>
              <a:rPr lang="en-US" altLang="zh-CN" b="1" dirty="0"/>
              <a:t>.</a:t>
            </a:r>
            <a:endParaRPr lang="en-US" altLang="zh-CN" b="1" dirty="0"/>
          </a:p>
          <a:p>
            <a:r>
              <a:rPr lang="en-US" altLang="zh-CN" b="1" dirty="0"/>
              <a:t>Communication with </a:t>
            </a:r>
            <a:r>
              <a:rPr lang="en-US" altLang="zh-CN" b="1" dirty="0" err="1">
                <a:solidFill>
                  <a:srgbClr val="0070C0"/>
                </a:solidFill>
              </a:rPr>
              <a:t>UserInfo</a:t>
            </a:r>
            <a:r>
              <a:rPr lang="en-US" altLang="zh-CN" b="1" dirty="0">
                <a:solidFill>
                  <a:srgbClr val="0070C0"/>
                </a:solidFill>
              </a:rPr>
              <a:t> Endpoint</a:t>
            </a:r>
            <a:r>
              <a:rPr lang="en-US" altLang="zh-CN" b="1" dirty="0"/>
              <a:t> MUST utilize </a:t>
            </a:r>
            <a:r>
              <a:rPr lang="en-US" altLang="zh-CN" b="1" dirty="0">
                <a:solidFill>
                  <a:srgbClr val="0070C0"/>
                </a:solidFill>
              </a:rPr>
              <a:t>TLS</a:t>
            </a:r>
            <a:r>
              <a:rPr lang="en-US" altLang="zh-CN" b="1" dirty="0"/>
              <a:t>.</a:t>
            </a:r>
            <a:endParaRPr lang="zh-CN" altLang="en-US" b="1" dirty="0"/>
          </a:p>
        </p:txBody>
      </p:sp>
      <p:sp>
        <p:nvSpPr>
          <p:cNvPr id="6" name="圆角矩形 5"/>
          <p:cNvSpPr/>
          <p:nvPr/>
        </p:nvSpPr>
        <p:spPr>
          <a:xfrm>
            <a:off x="2159000" y="5054600"/>
            <a:ext cx="609600" cy="177800"/>
          </a:xfrm>
          <a:prstGeom prst="roundRect">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 End-User's Information</a:t>
            </a:r>
            <a:endParaRPr lang="en-US" altLang="zh-CN" dirty="0"/>
          </a:p>
        </p:txBody>
      </p:sp>
      <p:sp>
        <p:nvSpPr>
          <p:cNvPr id="3" name="内容占位符 2"/>
          <p:cNvSpPr>
            <a:spLocks noGrp="1"/>
          </p:cNvSpPr>
          <p:nvPr>
            <p:ph idx="1"/>
          </p:nvPr>
        </p:nvSpPr>
        <p:spPr/>
        <p:txBody>
          <a:bodyPr/>
          <a:lstStyle/>
          <a:p>
            <a:pPr algn="l"/>
            <a:r>
              <a:rPr lang="en-US" altLang="zh-CN">
                <a:uFillTx/>
                <a:latin typeface="Calibri" panose="020F0502020204030204" pitchFamily="34" charset="0"/>
                <a:ea typeface="宋体" pitchFamily="2" charset="-122"/>
              </a:rPr>
              <a:t>What Resources Can RP Get Via OpenID Connect</a:t>
            </a:r>
            <a:endParaRPr lang="en-US" altLang="zh-CN">
              <a:uFillTx/>
              <a:latin typeface="Calibri" panose="020F0502020204030204" pitchFamily="34" charset="0"/>
              <a:ea typeface="宋体" pitchFamily="2" charset="-122"/>
            </a:endParaRPr>
          </a:p>
          <a:p>
            <a:pPr algn="l"/>
            <a:endParaRPr lang="en-US" altLang="zh-CN">
              <a:uFillTx/>
              <a:latin typeface="Calibri" panose="020F0502020204030204" pitchFamily="34" charset="0"/>
              <a:ea typeface="宋体" pitchFamily="2" charset="-122"/>
            </a:endParaRPr>
          </a:p>
          <a:p>
            <a:pPr algn="l"/>
            <a:endParaRPr lang="en-US" altLang="zh-CN">
              <a:uFillTx/>
              <a:latin typeface="Calibri" panose="020F0502020204030204" pitchFamily="34" charset="0"/>
              <a:ea typeface="宋体" pitchFamily="2" charset="-122"/>
            </a:endParaRPr>
          </a:p>
        </p:txBody>
      </p:sp>
      <p:graphicFrame>
        <p:nvGraphicFramePr>
          <p:cNvPr id="4" name="表格 3"/>
          <p:cNvGraphicFramePr/>
          <p:nvPr/>
        </p:nvGraphicFramePr>
        <p:xfrm>
          <a:off x="457201" y="2473643"/>
          <a:ext cx="8230077" cy="2679859"/>
        </p:xfrm>
        <a:graphic>
          <a:graphicData uri="http://schemas.openxmlformats.org/drawingml/2006/table">
            <a:tbl>
              <a:tblPr firstRow="1" bandRow="1">
                <a:tableStyleId>{5C22544A-7EE6-4342-B048-85BDC9FD1C3A}</a:tableStyleId>
              </a:tblPr>
              <a:tblGrid>
                <a:gridCol w="1084898"/>
                <a:gridCol w="710089"/>
                <a:gridCol w="6435090"/>
              </a:tblGrid>
              <a:tr h="383381">
                <a:tc>
                  <a:txBody>
                    <a:bodyPr/>
                    <a:lstStyle/>
                    <a:p>
                      <a:pPr>
                        <a:buNone/>
                      </a:pPr>
                      <a:r>
                        <a:rPr lang="en-US" altLang="zh-CN" sz="1400"/>
                        <a:t>Member</a:t>
                      </a:r>
                      <a:endParaRPr lang="en-US" altLang="zh-CN" sz="1400"/>
                    </a:p>
                  </a:txBody>
                  <a:tcPr marL="68580" marR="68580" marT="34290" marB="34290"/>
                </a:tc>
                <a:tc>
                  <a:txBody>
                    <a:bodyPr/>
                    <a:lstStyle/>
                    <a:p>
                      <a:pPr>
                        <a:buNone/>
                      </a:pPr>
                      <a:r>
                        <a:rPr lang="en-US" altLang="zh-CN" sz="1400"/>
                        <a:t>Type</a:t>
                      </a:r>
                      <a:endParaRPr lang="en-US" altLang="zh-CN" sz="1400"/>
                    </a:p>
                  </a:txBody>
                  <a:tcPr marL="68580" marR="68580" marT="34290" marB="34290"/>
                </a:tc>
                <a:tc>
                  <a:txBody>
                    <a:bodyPr/>
                    <a:lstStyle/>
                    <a:p>
                      <a:pPr>
                        <a:buNone/>
                      </a:pPr>
                      <a:r>
                        <a:rPr lang="zh-CN" altLang="en-US" sz="1400"/>
                        <a:t>Description</a:t>
                      </a:r>
                      <a:endParaRPr lang="zh-CN" altLang="en-US" sz="1400"/>
                    </a:p>
                  </a:txBody>
                  <a:tcPr marL="68580" marR="68580" marT="34290" marB="34290"/>
                </a:tc>
              </a:tr>
              <a:tr h="383858">
                <a:tc>
                  <a:txBody>
                    <a:bodyPr/>
                    <a:lstStyle/>
                    <a:p>
                      <a:pPr>
                        <a:buNone/>
                      </a:pPr>
                      <a:r>
                        <a:rPr lang="en-US" altLang="zh-CN" sz="1400"/>
                        <a:t>sub</a:t>
                      </a:r>
                      <a:endParaRPr lang="en-US" altLang="zh-CN" sz="1400"/>
                    </a:p>
                  </a:txBody>
                  <a:tcPr marL="68580" marR="68580" marT="34290" marB="34290"/>
                </a:tc>
                <a:tc>
                  <a:txBody>
                    <a:bodyPr/>
                    <a:lstStyle/>
                    <a:p>
                      <a:pPr>
                        <a:buNone/>
                      </a:pPr>
                      <a:r>
                        <a:rPr lang="en-US" altLang="zh-CN" sz="1400"/>
                        <a:t>string</a:t>
                      </a:r>
                      <a:endParaRPr lang="en-US" altLang="zh-CN" sz="1400"/>
                    </a:p>
                  </a:txBody>
                  <a:tcPr marL="68580" marR="68580" marT="34290" marB="34290"/>
                </a:tc>
                <a:tc>
                  <a:txBody>
                    <a:bodyPr/>
                    <a:lstStyle/>
                    <a:p>
                      <a:pPr>
                        <a:buNone/>
                      </a:pPr>
                      <a:r>
                        <a:rPr lang="en-US" altLang="zh-CN" sz="1400"/>
                        <a:t>Subject - Identifier for the End-User at the Issuer.</a:t>
                      </a:r>
                      <a:endParaRPr lang="en-US" altLang="zh-CN" sz="1400"/>
                    </a:p>
                  </a:txBody>
                  <a:tcPr marL="68580" marR="68580" marT="34290" marB="34290"/>
                </a:tc>
              </a:tr>
              <a:tr h="480060">
                <a:tc>
                  <a:txBody>
                    <a:bodyPr/>
                    <a:lstStyle/>
                    <a:p>
                      <a:pPr>
                        <a:buNone/>
                      </a:pPr>
                      <a:r>
                        <a:rPr lang="en-US" altLang="zh-CN" sz="1400"/>
                        <a:t>name</a:t>
                      </a:r>
                      <a:endParaRPr lang="en-US" altLang="zh-CN" sz="1400"/>
                    </a:p>
                  </a:txBody>
                  <a:tcPr marL="68580" marR="68580" marT="34290" marB="34290"/>
                </a:tc>
                <a:tc>
                  <a:txBody>
                    <a:bodyPr/>
                    <a:lstStyle/>
                    <a:p>
                      <a:pPr>
                        <a:buNone/>
                      </a:pPr>
                      <a:r>
                        <a:rPr lang="en-US" altLang="zh-CN" sz="1400"/>
                        <a:t>string</a:t>
                      </a:r>
                      <a:endParaRPr lang="en-US" altLang="zh-CN" sz="1400"/>
                    </a:p>
                  </a:txBody>
                  <a:tcPr marL="68580" marR="68580" marT="34290" marB="34290"/>
                </a:tc>
                <a:tc>
                  <a:txBody>
                    <a:bodyPr/>
                    <a:lstStyle/>
                    <a:p>
                      <a:pPr>
                        <a:buNone/>
                      </a:pPr>
                      <a:r>
                        <a:rPr lang="zh-CN" altLang="en-US" sz="1400"/>
                        <a:t>End-User's full name in displayable form including all name parts, possibly including titles and suffixes, ordered according to the End-User's locale and preferences. </a:t>
                      </a:r>
                      <a:endParaRPr lang="zh-CN" altLang="en-US" sz="1400"/>
                    </a:p>
                  </a:txBody>
                  <a:tcPr marL="68580" marR="68580" marT="34290" marB="34290"/>
                </a:tc>
              </a:tr>
              <a:tr h="685800">
                <a:tc>
                  <a:txBody>
                    <a:bodyPr/>
                    <a:lstStyle/>
                    <a:p>
                      <a:pPr>
                        <a:buNone/>
                      </a:pPr>
                      <a:r>
                        <a:rPr lang="en-US" altLang="zh-CN" sz="1400"/>
                        <a:t>given_name</a:t>
                      </a:r>
                      <a:endParaRPr lang="en-US" altLang="zh-CN" sz="1400"/>
                    </a:p>
                  </a:txBody>
                  <a:tcPr marL="68580" marR="68580" marT="34290" marB="34290"/>
                </a:tc>
                <a:tc>
                  <a:txBody>
                    <a:bodyPr/>
                    <a:lstStyle/>
                    <a:p>
                      <a:pPr>
                        <a:buNone/>
                      </a:pPr>
                      <a:r>
                        <a:rPr lang="en-US" altLang="zh-CN" sz="1400"/>
                        <a:t>string</a:t>
                      </a:r>
                      <a:endParaRPr lang="en-US" altLang="zh-CN" sz="1400"/>
                    </a:p>
                  </a:txBody>
                  <a:tcPr marL="68580" marR="68580" marT="34290" marB="34290"/>
                </a:tc>
                <a:tc>
                  <a:txBody>
                    <a:bodyPr/>
                    <a:lstStyle/>
                    <a:p>
                      <a:pPr>
                        <a:buNone/>
                      </a:pPr>
                      <a:r>
                        <a:rPr lang="zh-CN" altLang="en-US" sz="1400"/>
                        <a:t>Given name(s) or first name(s) of the End-User. Note that in some cultures, people can have multiple given names; all can be present, with the names being separated by space characters. </a:t>
                      </a:r>
                      <a:endParaRPr lang="zh-CN" altLang="en-US" sz="1400"/>
                    </a:p>
                  </a:txBody>
                  <a:tcPr marL="68580" marR="68580" marT="34290" marB="34290"/>
                </a:tc>
              </a:tr>
              <a:tr h="685800">
                <a:tc>
                  <a:txBody>
                    <a:bodyPr/>
                    <a:lstStyle/>
                    <a:p>
                      <a:pPr>
                        <a:buNone/>
                      </a:pPr>
                      <a:r>
                        <a:rPr lang="en-US" altLang="zh-CN" sz="1400"/>
                        <a:t>email</a:t>
                      </a:r>
                      <a:endParaRPr lang="en-US" altLang="zh-CN" sz="1400"/>
                    </a:p>
                  </a:txBody>
                  <a:tcPr marL="68580" marR="68580" marT="34290" marB="34290"/>
                </a:tc>
                <a:tc>
                  <a:txBody>
                    <a:bodyPr/>
                    <a:lstStyle/>
                    <a:p>
                      <a:pPr>
                        <a:buNone/>
                      </a:pPr>
                      <a:r>
                        <a:rPr lang="en-US" altLang="zh-CN" sz="1400"/>
                        <a:t>string</a:t>
                      </a:r>
                      <a:endParaRPr lang="en-US" altLang="zh-CN" sz="1400"/>
                    </a:p>
                  </a:txBody>
                  <a:tcPr marL="68580" marR="68580" marT="34290" marB="34290"/>
                </a:tc>
                <a:tc>
                  <a:txBody>
                    <a:bodyPr/>
                    <a:lstStyle/>
                    <a:p>
                      <a:pPr>
                        <a:buNone/>
                      </a:pPr>
                      <a:r>
                        <a:rPr lang="zh-CN" altLang="en-US" sz="1400"/>
                        <a:t>End-User's preferred e-mail address. Its value MUST conform to the RFC 5322 [RFC5322] addr-spec syntax. The RP MUST NOT rely upon this value being unique, as discussed in Section 5.7. </a:t>
                      </a:r>
                      <a:endParaRPr lang="zh-CN" altLang="en-US" sz="1400"/>
                    </a:p>
                  </a:txBody>
                  <a:tcPr marL="68580" marR="68580" marT="34290" marB="34290"/>
                </a:tc>
              </a:tr>
            </a:tbl>
          </a:graphicData>
        </a:graphic>
      </p:graphicFrame>
      <p:sp>
        <p:nvSpPr>
          <p:cNvPr id="31" name="文本框 30"/>
          <p:cNvSpPr txBox="1"/>
          <p:nvPr/>
        </p:nvSpPr>
        <p:spPr>
          <a:xfrm>
            <a:off x="454819" y="5369242"/>
            <a:ext cx="8233886" cy="507831"/>
          </a:xfrm>
          <a:prstGeom prst="rect">
            <a:avLst/>
          </a:prstGeom>
          <a:noFill/>
        </p:spPr>
        <p:txBody>
          <a:bodyPr wrap="square" rtlCol="0">
            <a:spAutoFit/>
          </a:bodyPr>
          <a:lstStyle/>
          <a:p>
            <a:r>
              <a:rPr lang="en-US" altLang="zh-CN" sz="1350" dirty="0">
                <a:latin typeface="Calibri" panose="020F0502020204030204" pitchFamily="34" charset="0"/>
                <a:ea typeface="宋体" pitchFamily="2" charset="-122"/>
              </a:rPr>
              <a:t>Note: </a:t>
            </a:r>
            <a:r>
              <a:rPr lang="zh-CN" altLang="en-US" sz="1350" dirty="0">
                <a:latin typeface="Calibri" panose="020F0502020204030204" pitchFamily="34" charset="0"/>
                <a:ea typeface="宋体" pitchFamily="2" charset="-122"/>
              </a:rPr>
              <a:t>For details, see http://openid.net/specs/openid-connect-core-1_0.html</a:t>
            </a:r>
            <a:r>
              <a:rPr lang="en-US" altLang="zh-CN" sz="1350" dirty="0">
                <a:latin typeface="Calibri" panose="020F0502020204030204" pitchFamily="34" charset="0"/>
                <a:ea typeface="宋体" pitchFamily="2" charset="-122"/>
              </a:rPr>
              <a:t>: OpenID Connect Core 1.0 incorporating errata set 1 </a:t>
            </a:r>
            <a:endParaRPr lang="en-US" altLang="zh-CN" sz="1350" dirty="0">
              <a:latin typeface="Calibri" panose="020F0502020204030204" pitchFamily="34" charset="0"/>
              <a:ea typeface="宋体"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94130" y="847167"/>
          <a:ext cx="8955741" cy="5810424"/>
        </p:xfrm>
        <a:graphic>
          <a:graphicData uri="http://schemas.openxmlformats.org/drawingml/2006/table">
            <a:tbl>
              <a:tblPr>
                <a:tableStyleId>{BC89EF96-8CEA-46FF-86C4-4CE0E7609802}</a:tableStyleId>
              </a:tblPr>
              <a:tblGrid>
                <a:gridCol w="1229787"/>
                <a:gridCol w="694468"/>
                <a:gridCol w="7031486"/>
              </a:tblGrid>
              <a:tr h="287448">
                <a:tc>
                  <a:txBody>
                    <a:bodyPr/>
                    <a:lstStyle/>
                    <a:p>
                      <a:pPr algn="ctr" fontAlgn="ctr"/>
                      <a:r>
                        <a:rPr lang="en-US" sz="1600" b="1" u="none" strike="noStrike" dirty="0">
                          <a:effectLst/>
                        </a:rPr>
                        <a:t>Member</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a:effectLst/>
                        </a:rPr>
                        <a:t>Type</a:t>
                      </a:r>
                      <a:endParaRPr lang="en-US" sz="1600" b="1"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dirty="0">
                          <a:effectLst/>
                        </a:rPr>
                        <a:t>Description</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r>
              <a:tr h="264664">
                <a:tc>
                  <a:txBody>
                    <a:bodyPr/>
                    <a:lstStyle/>
                    <a:p>
                      <a:pPr algn="ctr" fontAlgn="ctr"/>
                      <a:r>
                        <a:rPr lang="en-US" sz="1600" u="none" strike="noStrike">
                          <a:effectLst/>
                        </a:rPr>
                        <a:t>sub</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Subject - Identifier for the End-User at the Issuer.</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26477">
                <a:tc>
                  <a:txBody>
                    <a:bodyPr/>
                    <a:lstStyle/>
                    <a:p>
                      <a:pPr algn="ctr" fontAlgn="ctr"/>
                      <a:r>
                        <a:rPr lang="en-US" sz="1600" u="none" strike="noStrike">
                          <a:effectLst/>
                        </a:rPr>
                        <a:t>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End-User's full name in displayable form including all name parts, possibly including titles and suffixes, ordered according to the End-User's locale and preferences.</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788639">
                <a:tc>
                  <a:txBody>
                    <a:bodyPr/>
                    <a:lstStyle/>
                    <a:p>
                      <a:pPr algn="ctr" fontAlgn="ctr"/>
                      <a:r>
                        <a:rPr lang="en-US" sz="1600" u="none" strike="noStrike">
                          <a:effectLst/>
                        </a:rPr>
                        <a:t>given_name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Given name(s) or first name(s) of the End-User. Note that in some cultures, people can have multiple given names; all can be present, with the names being separated by space characters.</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788639">
                <a:tc>
                  <a:txBody>
                    <a:bodyPr/>
                    <a:lstStyle/>
                    <a:p>
                      <a:pPr algn="ctr" fontAlgn="ctr"/>
                      <a:r>
                        <a:rPr lang="en-US" sz="1600" u="none" strike="noStrike">
                          <a:effectLst/>
                        </a:rPr>
                        <a:t>family_name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Surname(s) or last name(s) of the End-User. Note that in some cultures, people can have multiple family names or no family name; all can be present, with the names being separated by space characters.</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788639">
                <a:tc>
                  <a:txBody>
                    <a:bodyPr/>
                    <a:lstStyle/>
                    <a:p>
                      <a:pPr algn="ctr" fontAlgn="ctr"/>
                      <a:r>
                        <a:rPr lang="en-US" sz="1600" u="none" strike="noStrike">
                          <a:effectLst/>
                        </a:rPr>
                        <a:t>middle_name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Middle name(s) of the End-User. Note that in some cultures, people can have multiple middle names; all can be present, with the names being separated by space characters. Also note that in some cultures, middle names are not used.</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788639">
                <a:tc>
                  <a:txBody>
                    <a:bodyPr/>
                    <a:lstStyle/>
                    <a:p>
                      <a:pPr algn="ctr" fontAlgn="ctr"/>
                      <a:r>
                        <a:rPr lang="en-US" sz="1600" u="none" strike="noStrike">
                          <a:effectLst/>
                        </a:rPr>
                        <a:t>nickname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Casual name of the End-User that may or may not be the same as the </a:t>
                      </a:r>
                      <a:r>
                        <a:rPr lang="en-US" sz="1600" u="none" strike="noStrike" dirty="0" err="1">
                          <a:effectLst/>
                        </a:rPr>
                        <a:t>given_name</a:t>
                      </a:r>
                      <a:r>
                        <a:rPr lang="en-US" sz="1600" u="none" strike="noStrike" dirty="0">
                          <a:effectLst/>
                        </a:rPr>
                        <a:t>. For instance, a nickname value of Mike might be returned alongside a </a:t>
                      </a:r>
                      <a:r>
                        <a:rPr lang="en-US" sz="1600" u="none" strike="noStrike" dirty="0" err="1">
                          <a:effectLst/>
                        </a:rPr>
                        <a:t>given_name</a:t>
                      </a:r>
                      <a:r>
                        <a:rPr lang="en-US" sz="1600" u="none" strike="noStrike" dirty="0">
                          <a:effectLst/>
                        </a:rPr>
                        <a:t> value </a:t>
                      </a:r>
                      <a:r>
                        <a:rPr lang="en-US" sz="1600" u="none" strike="noStrike" dirty="0" err="1">
                          <a:effectLst/>
                        </a:rPr>
                        <a:t>ofMichael</a:t>
                      </a:r>
                      <a:r>
                        <a:rPr lang="en-US" sz="1600" u="none" strike="noStrike" dirty="0">
                          <a:effectLst/>
                        </a:rPr>
                        <a:t>.</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1050802">
                <a:tc>
                  <a:txBody>
                    <a:bodyPr/>
                    <a:lstStyle/>
                    <a:p>
                      <a:pPr algn="ctr" fontAlgn="ctr"/>
                      <a:r>
                        <a:rPr lang="en-US" sz="1600" u="none" strike="noStrike">
                          <a:effectLst/>
                        </a:rPr>
                        <a:t>preferred_username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Shorthand name by which the End-User wishes to be referred to at the RP, such as janedoeor j.doe. This value MAY be any valid JSON string including special characters such as @, /, or whitespace. The RP MUST NOT rely upon this value being unique.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26477">
                <a:tc>
                  <a:txBody>
                    <a:bodyPr/>
                    <a:lstStyle/>
                    <a:p>
                      <a:pPr algn="ctr" fontAlgn="ctr"/>
                      <a:r>
                        <a:rPr lang="en-US" sz="1600" u="none" strike="noStrike" dirty="0">
                          <a:effectLst/>
                        </a:rPr>
                        <a:t>profile</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dirty="0">
                          <a:effectLst/>
                        </a:rPr>
                        <a:t>string</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URL of the End-User's profile page. The contents of this Web page SHOULD be about the End-User.</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94129" y="286604"/>
          <a:ext cx="8955741" cy="6564578"/>
        </p:xfrm>
        <a:graphic>
          <a:graphicData uri="http://schemas.openxmlformats.org/drawingml/2006/table">
            <a:tbl>
              <a:tblPr>
                <a:tableStyleId>{BC89EF96-8CEA-46FF-86C4-4CE0E7609802}</a:tableStyleId>
              </a:tblPr>
              <a:tblGrid>
                <a:gridCol w="1229787"/>
                <a:gridCol w="694468"/>
                <a:gridCol w="7031486"/>
              </a:tblGrid>
              <a:tr h="415438">
                <a:tc>
                  <a:txBody>
                    <a:bodyPr/>
                    <a:lstStyle/>
                    <a:p>
                      <a:pPr algn="ctr" fontAlgn="ctr"/>
                      <a:r>
                        <a:rPr lang="en-US" sz="1600" b="1" u="none" strike="noStrike" dirty="0">
                          <a:effectLst/>
                        </a:rPr>
                        <a:t>Member</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a:effectLst/>
                        </a:rPr>
                        <a:t>Type</a:t>
                      </a:r>
                      <a:endParaRPr lang="en-US" sz="1600" b="1"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dirty="0">
                          <a:effectLst/>
                        </a:rPr>
                        <a:t>Description</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r>
              <a:tr h="1002782">
                <a:tc>
                  <a:txBody>
                    <a:bodyPr/>
                    <a:lstStyle/>
                    <a:p>
                      <a:pPr algn="ctr" fontAlgn="ctr"/>
                      <a:r>
                        <a:rPr lang="en-US" sz="1600" u="none" strike="noStrike" dirty="0">
                          <a:effectLst/>
                        </a:rPr>
                        <a:t>picture</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URL of the End-User's profile picture. This URL MUST refer to an image file (for example, a PNG, JPEG, or GIF image file), rather than to a Web page containing an image. Note that this URL SHOULD specifically reference a profile photo of the End-User suitable for displaying when describing the End-User, rather than an arbitrary photo taken by the End-User.</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443020">
                <a:tc>
                  <a:txBody>
                    <a:bodyPr/>
                    <a:lstStyle/>
                    <a:p>
                      <a:pPr algn="ctr" fontAlgn="ctr"/>
                      <a:r>
                        <a:rPr lang="en-US" sz="1600" u="none" strike="noStrike">
                          <a:effectLst/>
                        </a:rPr>
                        <a:t>website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URL of the End-User's Web page or blog. This Web page SHOULD contain information published by the End-User or an organization that the End-User is affiliated with.</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09250">
                <a:tc>
                  <a:txBody>
                    <a:bodyPr/>
                    <a:lstStyle/>
                    <a:p>
                      <a:pPr algn="ctr" fontAlgn="ctr"/>
                      <a:r>
                        <a:rPr lang="en-US" sz="1600" u="none" strike="noStrike" dirty="0">
                          <a:effectLst/>
                        </a:rPr>
                        <a:t>email</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End-User's preferred e-mail address. Its value MUST conform to the RFC 5322 [RFC5322] </a:t>
                      </a:r>
                      <a:r>
                        <a:rPr lang="en-US" sz="1600" u="none" strike="noStrike" dirty="0" err="1">
                          <a:effectLst/>
                        </a:rPr>
                        <a:t>addr</a:t>
                      </a:r>
                      <a:r>
                        <a:rPr lang="en-US" sz="1600" u="none" strike="noStrike" dirty="0">
                          <a:effectLst/>
                        </a:rPr>
                        <a:t>-spec syntax. The RP MUST NOT rely upon this value being unique, as discussed </a:t>
                      </a:r>
                      <a:r>
                        <a:rPr lang="en-US" sz="1600" u="none" strike="noStrike" dirty="0" err="1">
                          <a:effectLst/>
                        </a:rPr>
                        <a:t>inSection</a:t>
                      </a:r>
                      <a:r>
                        <a:rPr lang="en-US" sz="1600" u="none" strike="noStrike" dirty="0">
                          <a:effectLst/>
                        </a:rPr>
                        <a:t> 5.7.</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09250">
                <a:tc>
                  <a:txBody>
                    <a:bodyPr/>
                    <a:lstStyle/>
                    <a:p>
                      <a:pPr algn="ctr" fontAlgn="ctr"/>
                      <a:r>
                        <a:rPr lang="en-US" sz="1600" u="none" strike="noStrike" kern="1200" dirty="0" err="1">
                          <a:solidFill>
                            <a:schemeClr val="tx1"/>
                          </a:solidFill>
                          <a:effectLst/>
                          <a:latin typeface="+mn-lt"/>
                          <a:ea typeface="+mn-ea"/>
                          <a:cs typeface="+mn-cs"/>
                        </a:rPr>
                        <a:t>email_verified</a:t>
                      </a:r>
                      <a:endParaRPr lang="en-US" sz="1600" u="none" strike="noStrike" kern="1200" dirty="0">
                        <a:solidFill>
                          <a:schemeClr val="tx1"/>
                        </a:solidFill>
                        <a:effectLst/>
                        <a:latin typeface="+mn-lt"/>
                        <a:ea typeface="+mn-ea"/>
                        <a:cs typeface="+mn-cs"/>
                      </a:endParaRPr>
                    </a:p>
                  </a:txBody>
                  <a:tcPr marL="2000" marR="2000" marT="2000" marB="0" anchor="ctr">
                    <a:solidFill>
                      <a:schemeClr val="bg1"/>
                    </a:solidFill>
                  </a:tcPr>
                </a:tc>
                <a:tc>
                  <a:txBody>
                    <a:bodyPr/>
                    <a:lstStyle/>
                    <a:p>
                      <a:pPr algn="ctr" fontAlgn="ctr"/>
                      <a:r>
                        <a:rPr lang="en-US" sz="1600" u="none" strike="noStrike">
                          <a:effectLst/>
                        </a:rPr>
                        <a:t>boolean</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True if the End-User's e-mail address has been verified; otherwise false. When this Claim Value is true, this means that the OP took affirmative steps to ensure that this e-mail address was controlled by the End-User at the time the verification was performed. The means by which an e-mail address is verified is context-specific, and dependent upon the trust framework or contractual agreements within which the parties are operating.</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09250">
                <a:tc>
                  <a:txBody>
                    <a:bodyPr/>
                    <a:lstStyle/>
                    <a:p>
                      <a:pPr algn="ctr" fontAlgn="ctr"/>
                      <a:r>
                        <a:rPr lang="en-US" sz="1600" u="none" strike="noStrike">
                          <a:effectLst/>
                        </a:rPr>
                        <a:t>gender</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End-User's gender. Values defined by this specification are female and male. Other values MAY be used when neither of the defined values are applicable.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09250">
                <a:tc>
                  <a:txBody>
                    <a:bodyPr/>
                    <a:lstStyle/>
                    <a:p>
                      <a:pPr algn="ctr" fontAlgn="ctr"/>
                      <a:r>
                        <a:rPr lang="en-US" sz="1600" u="none" strike="noStrike">
                          <a:effectLst/>
                        </a:rPr>
                        <a:t>birthdate</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End-User's birthday, represented as an ISO 8601:2004 [ISO8601‑2004] YYYY-MM-DD format. The year MAY be 0000, indicating that it is omitted. To represent only the year, YYYY format is allowed. Note that depending on the underlying platform's date related function, providing just year can result in varying month and day, so the implementers need to take this factor into account to correctly process the dates.</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09250">
                <a:tc>
                  <a:txBody>
                    <a:bodyPr/>
                    <a:lstStyle/>
                    <a:p>
                      <a:pPr algn="ctr" fontAlgn="ctr"/>
                      <a:r>
                        <a:rPr lang="en-US" sz="1600" u="none" strike="noStrike" dirty="0" err="1">
                          <a:effectLst/>
                        </a:rPr>
                        <a:t>zoneinfo</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dirty="0">
                          <a:effectLst/>
                        </a:rPr>
                        <a:t>string</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String from </a:t>
                      </a:r>
                      <a:r>
                        <a:rPr lang="en-US" sz="1600" u="none" strike="noStrike" dirty="0" err="1">
                          <a:effectLst/>
                        </a:rPr>
                        <a:t>zoneinfo</a:t>
                      </a:r>
                      <a:r>
                        <a:rPr lang="en-US" sz="1600" u="none" strike="noStrike" dirty="0">
                          <a:effectLst/>
                        </a:rPr>
                        <a:t> </a:t>
                      </a:r>
                      <a:r>
                        <a:rPr lang="en-US" sz="1400" u="none" strike="noStrike" dirty="0">
                          <a:effectLst/>
                        </a:rPr>
                        <a:t>[</a:t>
                      </a:r>
                      <a:r>
                        <a:rPr lang="en-US" sz="1400" u="none" strike="noStrike" dirty="0" err="1">
                          <a:effectLst/>
                        </a:rPr>
                        <a:t>zoneinfo</a:t>
                      </a:r>
                      <a:r>
                        <a:rPr lang="en-US" sz="1400" u="none" strike="noStrike" dirty="0">
                          <a:effectLst/>
                        </a:rPr>
                        <a:t>] time zone database representing the End-User's time zone. For example, Europe/Paris or America/</a:t>
                      </a:r>
                      <a:r>
                        <a:rPr lang="en-US" sz="1400" u="none" strike="noStrike" dirty="0" err="1">
                          <a:effectLst/>
                        </a:rPr>
                        <a:t>Los_Angeles</a:t>
                      </a:r>
                      <a:r>
                        <a:rPr lang="en-US" sz="1400" u="none" strike="noStrike" dirty="0">
                          <a:effectLst/>
                        </a:rPr>
                        <a:t>.</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217208" y="286604"/>
          <a:ext cx="8538882" cy="6379043"/>
        </p:xfrm>
        <a:graphic>
          <a:graphicData uri="http://schemas.openxmlformats.org/drawingml/2006/table">
            <a:tbl>
              <a:tblPr>
                <a:tableStyleId>{BC89EF96-8CEA-46FF-86C4-4CE0E7609802}</a:tableStyleId>
              </a:tblPr>
              <a:tblGrid>
                <a:gridCol w="1006474"/>
                <a:gridCol w="699247"/>
                <a:gridCol w="6833161"/>
              </a:tblGrid>
              <a:tr h="516883">
                <a:tc>
                  <a:txBody>
                    <a:bodyPr/>
                    <a:lstStyle/>
                    <a:p>
                      <a:pPr algn="ctr" fontAlgn="ctr"/>
                      <a:r>
                        <a:rPr lang="en-US" sz="1600" b="1" u="none" strike="noStrike" dirty="0">
                          <a:effectLst/>
                        </a:rPr>
                        <a:t>Member</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a:effectLst/>
                        </a:rPr>
                        <a:t>Type</a:t>
                      </a:r>
                      <a:endParaRPr lang="en-US" sz="1600" b="1"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c>
                  <a:txBody>
                    <a:bodyPr/>
                    <a:lstStyle/>
                    <a:p>
                      <a:pPr algn="ctr" fontAlgn="ctr"/>
                      <a:r>
                        <a:rPr lang="en-US" sz="1600" b="1" u="none" strike="noStrike" dirty="0">
                          <a:effectLst/>
                        </a:rPr>
                        <a:t>Description</a:t>
                      </a:r>
                      <a:endParaRPr lang="en-US" sz="1600" b="1"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accent1">
                        <a:lumMod val="60000"/>
                        <a:lumOff val="40000"/>
                      </a:schemeClr>
                    </a:solidFill>
                  </a:tcPr>
                </a:tc>
              </a:tr>
              <a:tr h="516883">
                <a:tc>
                  <a:txBody>
                    <a:bodyPr/>
                    <a:lstStyle/>
                    <a:p>
                      <a:pPr algn="ctr" fontAlgn="ctr"/>
                      <a:r>
                        <a:rPr lang="en-US" sz="1600" u="none" strike="noStrike" dirty="0">
                          <a:effectLst/>
                        </a:rPr>
                        <a:t>locale</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End-User's locale, represented as a BCP47 [RFC5646] language tag. This is typically an ISO 639-1 Alpha-2 [ISO639‑1] language code in lowercase and an ISO 3166-1 Alpha-2[ISO3166‑1] country code in uppercase, separated by a dash. For example, en-US or </a:t>
                      </a:r>
                      <a:r>
                        <a:rPr lang="en-US" sz="1600" u="none" strike="noStrike" dirty="0" err="1">
                          <a:effectLst/>
                        </a:rPr>
                        <a:t>fr</a:t>
                      </a:r>
                      <a:r>
                        <a:rPr lang="en-US" sz="1600" u="none" strike="noStrike" dirty="0">
                          <a:effectLst/>
                        </a:rPr>
                        <a:t>-CA. As a compatibility note, some implementations have used an underscore as the separator rather than a dash, for example, </a:t>
                      </a:r>
                      <a:r>
                        <a:rPr lang="en-US" sz="1600" u="none" strike="noStrike" dirty="0" err="1">
                          <a:effectLst/>
                        </a:rPr>
                        <a:t>en_US</a:t>
                      </a:r>
                      <a:r>
                        <a:rPr lang="en-US" sz="1600" u="none" strike="noStrike" dirty="0">
                          <a:effectLst/>
                        </a:rPr>
                        <a:t>; Relying Parties MAY choose to accept this locale syntax as well.</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401884">
                <a:tc>
                  <a:txBody>
                    <a:bodyPr/>
                    <a:lstStyle/>
                    <a:p>
                      <a:pPr algn="ctr" fontAlgn="ctr"/>
                      <a:r>
                        <a:rPr lang="en-US" sz="1600" u="none" strike="noStrike">
                          <a:effectLst/>
                        </a:rPr>
                        <a:t>phone_number</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string</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End-User's preferred telephone number. E.164 [E.164] is RECOMMENDED as the format of this Claim, for example, +1 (425) 555-1212 or +56 (2) 687 2400. If the phone number contains an extension, it is RECOMMENDED that the extension be represented using the RFC 3966[RFC3966] extension syntax, for example, +1 (604) 555-1234;ext=5678.</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581143">
                <a:tc>
                  <a:txBody>
                    <a:bodyPr/>
                    <a:lstStyle/>
                    <a:p>
                      <a:pPr algn="ctr" fontAlgn="ctr"/>
                      <a:r>
                        <a:rPr lang="en-US" sz="1600" u="none" strike="noStrike">
                          <a:effectLst/>
                        </a:rPr>
                        <a:t>phone_number_verified</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boolean</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True if the End-User's phone number has been verified; otherwise false. When this Claim Value is true, this means that the OP took affirmative steps to ensure that this phone number was controlled by the End-User at the time the verification was performed. The means by which a phone number is verified is context-specific, and dependent upon the trust framework or contractual agreements within which the parties are operating. When true, </a:t>
                      </a:r>
                      <a:r>
                        <a:rPr lang="en-US" sz="1600" u="none" strike="noStrike" dirty="0" err="1">
                          <a:effectLst/>
                        </a:rPr>
                        <a:t>thephone_number</a:t>
                      </a:r>
                      <a:r>
                        <a:rPr lang="en-US" sz="1600" u="none" strike="noStrike" dirty="0">
                          <a:effectLst/>
                        </a:rPr>
                        <a:t> Claim MUST be in E.164 format and any extensions MUST be represented in RFC 3966 format.</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218646">
                <a:tc>
                  <a:txBody>
                    <a:bodyPr/>
                    <a:lstStyle/>
                    <a:p>
                      <a:pPr algn="ctr" fontAlgn="ctr"/>
                      <a:r>
                        <a:rPr lang="en-US" sz="1600" u="none" strike="noStrike">
                          <a:effectLst/>
                        </a:rPr>
                        <a:t>address</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a:effectLst/>
                        </a:rPr>
                        <a:t>JSON object</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a:effectLst/>
                        </a:rPr>
                        <a:t>End-User's preferred postal address. The value of the address member is a JSON [RFC4627]structure containing some or all of the members defined in Section 5.1.1.</a:t>
                      </a:r>
                      <a:endParaRPr lang="en-US" sz="1600" b="0" i="0" u="none" strike="noStrike">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r h="227641">
                <a:tc>
                  <a:txBody>
                    <a:bodyPr/>
                    <a:lstStyle/>
                    <a:p>
                      <a:pPr algn="ctr" fontAlgn="ctr"/>
                      <a:r>
                        <a:rPr lang="en-US" sz="1600" u="none" strike="noStrike" dirty="0" err="1">
                          <a:effectLst/>
                        </a:rPr>
                        <a:t>updated_at</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ctr" fontAlgn="ctr"/>
                      <a:r>
                        <a:rPr lang="en-US" sz="1600" u="none" strike="noStrike" dirty="0">
                          <a:effectLst/>
                        </a:rPr>
                        <a:t>number</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c>
                  <a:txBody>
                    <a:bodyPr/>
                    <a:lstStyle/>
                    <a:p>
                      <a:pPr algn="l" fontAlgn="ctr"/>
                      <a:r>
                        <a:rPr lang="en-US" sz="1600" u="none" strike="noStrike" dirty="0">
                          <a:effectLst/>
                        </a:rPr>
                        <a:t>Time the End-User's information was last updated. Its value is a JSON number representing the number of seconds from 1970-01-01T0:0:0Z as measured in UTC until the date/time.</a:t>
                      </a:r>
                      <a:endParaRPr lang="en-US" sz="1600" b="0" i="0" u="none" strike="noStrike" dirty="0">
                        <a:solidFill>
                          <a:srgbClr val="000000"/>
                        </a:solidFill>
                        <a:effectLst/>
                        <a:latin typeface="Verdana" panose="020B0604030504040204" pitchFamily="34" charset="0"/>
                        <a:ea typeface="宋体" pitchFamily="2" charset="-122"/>
                      </a:endParaRPr>
                    </a:p>
                  </a:txBody>
                  <a:tcPr marL="2000" marR="2000" marT="2000" marB="0" anchor="ctr">
                    <a:solidFill>
                      <a:schemeClr val="bg1"/>
                    </a:solidFill>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Get End-User's Information</a:t>
            </a:r>
            <a:endParaRPr lang="zh-CN" altLang="en-US" dirty="0"/>
          </a:p>
        </p:txBody>
      </p:sp>
      <p:sp>
        <p:nvSpPr>
          <p:cNvPr id="3" name="内容占位符 2"/>
          <p:cNvSpPr>
            <a:spLocks noGrp="1"/>
          </p:cNvSpPr>
          <p:nvPr>
            <p:ph idx="1"/>
          </p:nvPr>
        </p:nvSpPr>
        <p:spPr>
          <a:xfrm>
            <a:off x="822959" y="1845734"/>
            <a:ext cx="7998312" cy="4837454"/>
          </a:xfrm>
        </p:spPr>
        <p:txBody>
          <a:bodyPr>
            <a:normAutofit/>
          </a:bodyPr>
          <a:lstStyle/>
          <a:p>
            <a:pPr algn="l"/>
            <a:r>
              <a:rPr lang="en-US" altLang="zh-CN" sz="2400" dirty="0">
                <a:uFillTx/>
                <a:latin typeface="Calibri" panose="020F0502020204030204" pitchFamily="34" charset="0"/>
                <a:ea typeface="宋体" pitchFamily="2" charset="-122"/>
              </a:rPr>
              <a:t>What Resources Does RP Need</a:t>
            </a:r>
            <a:endParaRPr lang="en-US" altLang="zh-CN" sz="2400" dirty="0">
              <a:uFillTx/>
              <a:latin typeface="Calibri" panose="020F0502020204030204" pitchFamily="34" charset="0"/>
              <a:ea typeface="宋体" pitchFamily="2" charset="-122"/>
            </a:endParaRPr>
          </a:p>
          <a:p>
            <a:pPr algn="l"/>
            <a:r>
              <a:rPr lang="en-US" altLang="zh-CN" sz="2400" dirty="0">
                <a:uFillTx/>
                <a:latin typeface="Calibri" panose="020F0502020204030204" pitchFamily="34" charset="0"/>
                <a:ea typeface="宋体" pitchFamily="2" charset="-122"/>
              </a:rPr>
              <a:t>One way - using scopes: OpenID Connect Clients use </a:t>
            </a:r>
            <a:r>
              <a:rPr lang="en-US" altLang="zh-CN" sz="2400" b="1" dirty="0">
                <a:solidFill>
                  <a:srgbClr val="0070C0"/>
                </a:solidFill>
                <a:uFillTx/>
                <a:latin typeface="Calibri" panose="020F0502020204030204" pitchFamily="34" charset="0"/>
                <a:ea typeface="宋体" pitchFamily="2" charset="-122"/>
              </a:rPr>
              <a:t>scope </a:t>
            </a:r>
            <a:r>
              <a:rPr lang="en-US" altLang="zh-CN" sz="2400" dirty="0">
                <a:uFillTx/>
                <a:latin typeface="Calibri" panose="020F0502020204030204" pitchFamily="34" charset="0"/>
                <a:ea typeface="宋体" pitchFamily="2" charset="-122"/>
              </a:rPr>
              <a:t>values to specify what access privileges are being requested for Access Tokens. </a:t>
            </a:r>
            <a:endParaRPr lang="en-US" altLang="zh-CN" sz="2400" dirty="0">
              <a:uFillTx/>
              <a:latin typeface="Calibri" panose="020F0502020204030204" pitchFamily="34" charset="0"/>
              <a:ea typeface="宋体" pitchFamily="2" charset="-122"/>
            </a:endParaRPr>
          </a:p>
          <a:p>
            <a:pPr lvl="1"/>
            <a:r>
              <a:rPr lang="en-US" altLang="zh-CN" sz="1600" b="1" dirty="0">
                <a:latin typeface="Calibri" panose="020F0502020204030204" pitchFamily="34" charset="0"/>
                <a:ea typeface="宋体" pitchFamily="2" charset="-122"/>
              </a:rPr>
              <a:t>profile</a:t>
            </a:r>
            <a:r>
              <a:rPr lang="en-US" altLang="zh-CN" sz="1600" dirty="0">
                <a:latin typeface="Calibri" panose="020F0502020204030204" pitchFamily="34" charset="0"/>
                <a:ea typeface="宋体" pitchFamily="2" charset="-122"/>
              </a:rPr>
              <a:t>  OPTIONAL. This scope value requests access to the End-User's default profile Claims, which are: name, </a:t>
            </a:r>
            <a:r>
              <a:rPr lang="en-US" altLang="zh-CN" sz="1600" dirty="0" err="1">
                <a:latin typeface="Calibri" panose="020F0502020204030204" pitchFamily="34" charset="0"/>
                <a:ea typeface="宋体" pitchFamily="2" charset="-122"/>
              </a:rPr>
              <a:t>family_name</a:t>
            </a:r>
            <a:r>
              <a:rPr lang="en-US" altLang="zh-CN" sz="1600" dirty="0">
                <a:latin typeface="Calibri" panose="020F0502020204030204" pitchFamily="34" charset="0"/>
                <a:ea typeface="宋体" pitchFamily="2" charset="-122"/>
              </a:rPr>
              <a:t>, </a:t>
            </a:r>
            <a:r>
              <a:rPr lang="en-US" altLang="zh-CN" sz="1600" dirty="0" err="1">
                <a:latin typeface="Calibri" panose="020F0502020204030204" pitchFamily="34" charset="0"/>
                <a:ea typeface="宋体" pitchFamily="2" charset="-122"/>
              </a:rPr>
              <a:t>given_name</a:t>
            </a:r>
            <a:r>
              <a:rPr lang="en-US" altLang="zh-CN" sz="1600" dirty="0">
                <a:latin typeface="Calibri" panose="020F0502020204030204" pitchFamily="34" charset="0"/>
                <a:ea typeface="宋体" pitchFamily="2" charset="-122"/>
              </a:rPr>
              <a:t>, </a:t>
            </a:r>
            <a:r>
              <a:rPr lang="en-US" altLang="zh-CN" sz="1600" dirty="0" err="1">
                <a:latin typeface="Calibri" panose="020F0502020204030204" pitchFamily="34" charset="0"/>
                <a:ea typeface="宋体" pitchFamily="2" charset="-122"/>
              </a:rPr>
              <a:t>middle_name</a:t>
            </a:r>
            <a:r>
              <a:rPr lang="en-US" altLang="zh-CN" sz="1600" dirty="0">
                <a:latin typeface="Calibri" panose="020F0502020204030204" pitchFamily="34" charset="0"/>
                <a:ea typeface="宋体" pitchFamily="2" charset="-122"/>
              </a:rPr>
              <a:t>, nickname, </a:t>
            </a:r>
            <a:r>
              <a:rPr lang="en-US" altLang="zh-CN" sz="1600" dirty="0" err="1">
                <a:latin typeface="Calibri" panose="020F0502020204030204" pitchFamily="34" charset="0"/>
                <a:ea typeface="宋体" pitchFamily="2" charset="-122"/>
              </a:rPr>
              <a:t>preferred_username</a:t>
            </a:r>
            <a:r>
              <a:rPr lang="en-US" altLang="zh-CN" sz="1600" dirty="0">
                <a:latin typeface="Calibri" panose="020F0502020204030204" pitchFamily="34" charset="0"/>
                <a:ea typeface="宋体" pitchFamily="2" charset="-122"/>
              </a:rPr>
              <a:t>, profile, picture, website, gender, birthdate, </a:t>
            </a:r>
            <a:r>
              <a:rPr lang="en-US" altLang="zh-CN" sz="1600" dirty="0" err="1">
                <a:latin typeface="Calibri" panose="020F0502020204030204" pitchFamily="34" charset="0"/>
                <a:ea typeface="宋体" pitchFamily="2" charset="-122"/>
              </a:rPr>
              <a:t>zoneinfo</a:t>
            </a:r>
            <a:r>
              <a:rPr lang="en-US" altLang="zh-CN" sz="1600" dirty="0">
                <a:latin typeface="Calibri" panose="020F0502020204030204" pitchFamily="34" charset="0"/>
                <a:ea typeface="宋体" pitchFamily="2" charset="-122"/>
              </a:rPr>
              <a:t>, locale, and </a:t>
            </a:r>
            <a:r>
              <a:rPr lang="en-US" altLang="zh-CN" sz="1600" dirty="0" err="1">
                <a:latin typeface="Calibri" panose="020F0502020204030204" pitchFamily="34" charset="0"/>
                <a:ea typeface="宋体" pitchFamily="2" charset="-122"/>
              </a:rPr>
              <a:t>updated_at</a:t>
            </a:r>
            <a:r>
              <a:rPr lang="en-US" altLang="zh-CN" sz="1600" dirty="0">
                <a:latin typeface="Calibri" panose="020F0502020204030204" pitchFamily="34" charset="0"/>
                <a:ea typeface="宋体" pitchFamily="2" charset="-122"/>
              </a:rPr>
              <a:t>. </a:t>
            </a:r>
            <a:endParaRPr lang="en-US" altLang="zh-CN" sz="1600" dirty="0">
              <a:latin typeface="Calibri" panose="020F0502020204030204" pitchFamily="34" charset="0"/>
              <a:ea typeface="宋体" pitchFamily="2" charset="-122"/>
            </a:endParaRPr>
          </a:p>
          <a:p>
            <a:pPr lvl="1"/>
            <a:r>
              <a:rPr lang="en-US" altLang="zh-CN" sz="1600" b="1" dirty="0">
                <a:latin typeface="Calibri" panose="020F0502020204030204" pitchFamily="34" charset="0"/>
                <a:ea typeface="宋体" pitchFamily="2" charset="-122"/>
              </a:rPr>
              <a:t>email</a:t>
            </a:r>
            <a:r>
              <a:rPr lang="en-US" altLang="zh-CN" sz="1600" dirty="0">
                <a:latin typeface="Calibri" panose="020F0502020204030204" pitchFamily="34" charset="0"/>
                <a:ea typeface="宋体" pitchFamily="2" charset="-122"/>
              </a:rPr>
              <a:t>  OPTIONAL. This scope value requests access to the email and </a:t>
            </a:r>
            <a:r>
              <a:rPr lang="en-US" altLang="zh-CN" sz="1600" dirty="0" err="1">
                <a:latin typeface="Calibri" panose="020F0502020204030204" pitchFamily="34" charset="0"/>
                <a:ea typeface="宋体" pitchFamily="2" charset="-122"/>
              </a:rPr>
              <a:t>email_verified</a:t>
            </a:r>
            <a:r>
              <a:rPr lang="en-US" altLang="zh-CN" sz="1600" dirty="0">
                <a:latin typeface="Calibri" panose="020F0502020204030204" pitchFamily="34" charset="0"/>
                <a:ea typeface="宋体" pitchFamily="2" charset="-122"/>
              </a:rPr>
              <a:t> Claims. </a:t>
            </a:r>
            <a:endParaRPr lang="en-US" altLang="zh-CN" sz="1600" dirty="0">
              <a:latin typeface="Calibri" panose="020F0502020204030204" pitchFamily="34" charset="0"/>
              <a:ea typeface="宋体" pitchFamily="2" charset="-122"/>
            </a:endParaRPr>
          </a:p>
          <a:p>
            <a:pPr lvl="1"/>
            <a:r>
              <a:rPr lang="en-US" altLang="zh-CN" sz="1600" b="1" dirty="0">
                <a:latin typeface="Calibri" panose="020F0502020204030204" pitchFamily="34" charset="0"/>
                <a:ea typeface="宋体" pitchFamily="2" charset="-122"/>
              </a:rPr>
              <a:t>address </a:t>
            </a:r>
            <a:r>
              <a:rPr lang="en-US" altLang="zh-CN" sz="1600" dirty="0">
                <a:latin typeface="Calibri" panose="020F0502020204030204" pitchFamily="34" charset="0"/>
                <a:ea typeface="宋体" pitchFamily="2" charset="-122"/>
              </a:rPr>
              <a:t>OPTIONAL. This scope value requests access to the address Claim. </a:t>
            </a:r>
            <a:endParaRPr lang="en-US" altLang="zh-CN" sz="1600" dirty="0">
              <a:latin typeface="Calibri" panose="020F0502020204030204" pitchFamily="34" charset="0"/>
              <a:ea typeface="宋体" pitchFamily="2" charset="-122"/>
            </a:endParaRPr>
          </a:p>
          <a:p>
            <a:pPr lvl="1"/>
            <a:r>
              <a:rPr lang="en-US" altLang="zh-CN" sz="1600" b="1" dirty="0">
                <a:latin typeface="Calibri" panose="020F0502020204030204" pitchFamily="34" charset="0"/>
                <a:ea typeface="宋体" pitchFamily="2" charset="-122"/>
              </a:rPr>
              <a:t>phone</a:t>
            </a:r>
            <a:r>
              <a:rPr lang="en-US" altLang="zh-CN" sz="1600" dirty="0">
                <a:latin typeface="Calibri" panose="020F0502020204030204" pitchFamily="34" charset="0"/>
                <a:ea typeface="宋体" pitchFamily="2" charset="-122"/>
              </a:rPr>
              <a:t>  OPTIONAL. This scope value requests access to the </a:t>
            </a:r>
            <a:r>
              <a:rPr lang="en-US" altLang="zh-CN" sz="1600" dirty="0" err="1">
                <a:latin typeface="Calibri" panose="020F0502020204030204" pitchFamily="34" charset="0"/>
                <a:ea typeface="宋体" pitchFamily="2" charset="-122"/>
              </a:rPr>
              <a:t>phone_number</a:t>
            </a:r>
            <a:r>
              <a:rPr lang="en-US" altLang="zh-CN" sz="1600" dirty="0">
                <a:latin typeface="Calibri" panose="020F0502020204030204" pitchFamily="34" charset="0"/>
                <a:ea typeface="宋体" pitchFamily="2" charset="-122"/>
              </a:rPr>
              <a:t> and </a:t>
            </a:r>
            <a:r>
              <a:rPr lang="en-US" altLang="zh-CN" sz="1600" dirty="0" err="1">
                <a:latin typeface="Calibri" panose="020F0502020204030204" pitchFamily="34" charset="0"/>
                <a:ea typeface="宋体" pitchFamily="2" charset="-122"/>
              </a:rPr>
              <a:t>phone_number_verified</a:t>
            </a:r>
            <a:r>
              <a:rPr lang="en-US" altLang="zh-CN" sz="1600" dirty="0">
                <a:latin typeface="Calibri" panose="020F0502020204030204" pitchFamily="34" charset="0"/>
                <a:ea typeface="宋体" pitchFamily="2" charset="-122"/>
              </a:rPr>
              <a:t> Claims. </a:t>
            </a:r>
            <a:endParaRPr lang="en-US" altLang="zh-CN" sz="1600" dirty="0">
              <a:latin typeface="Calibri" panose="020F0502020204030204" pitchFamily="34" charset="0"/>
              <a:ea typeface="宋体" pitchFamily="2" charset="-122"/>
            </a:endParaRPr>
          </a:p>
        </p:txBody>
      </p:sp>
      <p:sp>
        <p:nvSpPr>
          <p:cNvPr id="4" name="矩形 3"/>
          <p:cNvSpPr/>
          <p:nvPr/>
        </p:nvSpPr>
        <p:spPr>
          <a:xfrm>
            <a:off x="5177118" y="5862918"/>
            <a:ext cx="3644153" cy="8202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latin typeface="Calibri" panose="020F0502020204030204" pitchFamily="34" charset="0"/>
              </a:rPr>
              <a:t>Example:</a:t>
            </a:r>
            <a:endParaRPr lang="en-US" altLang="zh-CN" dirty="0">
              <a:latin typeface="Calibri" panose="020F0502020204030204" pitchFamily="34" charset="0"/>
            </a:endParaRPr>
          </a:p>
          <a:p>
            <a:pPr algn="ctr"/>
            <a:r>
              <a:rPr lang="zh-CN" altLang="en-US" dirty="0">
                <a:latin typeface="Calibri" panose="020F0502020204030204" pitchFamily="34" charset="0"/>
              </a:rPr>
              <a:t>scope:openid profile email</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Get End-User's Information</a:t>
            </a:r>
            <a:endParaRPr lang="zh-CN" altLang="en-US" dirty="0"/>
          </a:p>
        </p:txBody>
      </p:sp>
      <p:sp>
        <p:nvSpPr>
          <p:cNvPr id="3" name="内容占位符 2"/>
          <p:cNvSpPr>
            <a:spLocks noGrp="1"/>
          </p:cNvSpPr>
          <p:nvPr>
            <p:ph idx="1"/>
          </p:nvPr>
        </p:nvSpPr>
        <p:spPr/>
        <p:txBody>
          <a:bodyPr/>
          <a:lstStyle/>
          <a:p>
            <a:r>
              <a:rPr lang="en-US" altLang="zh-CN" dirty="0"/>
              <a:t>The Claims requested by the scope values are returned from the </a:t>
            </a:r>
            <a:r>
              <a:rPr lang="en-US" altLang="zh-CN" dirty="0" err="1"/>
              <a:t>UserInfo</a:t>
            </a:r>
            <a:r>
              <a:rPr lang="en-US" altLang="zh-CN" dirty="0"/>
              <a:t> Endpoint, when a </a:t>
            </a:r>
            <a:r>
              <a:rPr lang="en-US" altLang="zh-CN" dirty="0" err="1"/>
              <a:t>response_type</a:t>
            </a:r>
            <a:r>
              <a:rPr lang="en-US" altLang="zh-CN" dirty="0"/>
              <a:t> value is used that results in an </a:t>
            </a:r>
            <a:r>
              <a:rPr lang="en-US" altLang="zh-CN" b="1" dirty="0">
                <a:solidFill>
                  <a:srgbClr val="0070C0"/>
                </a:solidFill>
              </a:rPr>
              <a:t>Access Token </a:t>
            </a:r>
            <a:r>
              <a:rPr lang="en-US" altLang="zh-CN" dirty="0"/>
              <a:t>being issued. </a:t>
            </a:r>
            <a:endParaRPr lang="en-US" altLang="zh-CN" dirty="0"/>
          </a:p>
          <a:p>
            <a:r>
              <a:rPr lang="en-US" altLang="zh-CN" dirty="0"/>
              <a:t>When no Access Token is issued (which is the case for the </a:t>
            </a:r>
            <a:r>
              <a:rPr lang="en-US" altLang="zh-CN" dirty="0" err="1"/>
              <a:t>response_type</a:t>
            </a:r>
            <a:r>
              <a:rPr lang="en-US" altLang="zh-CN" dirty="0"/>
              <a:t> value </a:t>
            </a:r>
            <a:r>
              <a:rPr lang="en-US" altLang="zh-CN" dirty="0" err="1"/>
              <a:t>id_token</a:t>
            </a:r>
            <a:r>
              <a:rPr lang="en-US" altLang="zh-CN" dirty="0"/>
              <a:t>), the resulting Claims are returned in the </a:t>
            </a:r>
            <a:r>
              <a:rPr lang="en-US" altLang="zh-CN" b="1" dirty="0">
                <a:solidFill>
                  <a:srgbClr val="0070C0"/>
                </a:solidFill>
              </a:rPr>
              <a:t>ID Token</a:t>
            </a:r>
            <a:r>
              <a:rPr lang="en-US" altLang="zh-CN" dirty="0"/>
              <a:t>.</a:t>
            </a:r>
            <a:endParaRPr lang="zh-CN" altLang="en-US" dirty="0"/>
          </a:p>
        </p:txBody>
      </p:sp>
      <p:pic>
        <p:nvPicPr>
          <p:cNvPr id="4" name="图片 3"/>
          <p:cNvPicPr>
            <a:picLocks noChangeAspect="1"/>
          </p:cNvPicPr>
          <p:nvPr/>
        </p:nvPicPr>
        <p:blipFill>
          <a:blip r:embed="rId1"/>
          <a:stretch>
            <a:fillRect/>
          </a:stretch>
        </p:blipFill>
        <p:spPr>
          <a:xfrm>
            <a:off x="4251249" y="123146"/>
            <a:ext cx="4761918" cy="21132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normAutofit/>
          </a:bodyPr>
          <a:lstStyle/>
          <a:p>
            <a:pPr algn="l"/>
            <a:r>
              <a:rPr lang="en-US" altLang="zh-CN" sz="2400" dirty="0">
                <a:latin typeface="Calibri" panose="020F0502020204030204" pitchFamily="34" charset="0"/>
                <a:ea typeface="宋体" pitchFamily="2" charset="-122"/>
              </a:rPr>
              <a:t>Another way - using the "</a:t>
            </a:r>
            <a:r>
              <a:rPr lang="en-US" altLang="zh-CN" sz="2400" b="1" dirty="0">
                <a:solidFill>
                  <a:srgbClr val="0070C0"/>
                </a:solidFill>
                <a:latin typeface="Calibri" panose="020F0502020204030204" pitchFamily="34" charset="0"/>
                <a:ea typeface="宋体" pitchFamily="2" charset="-122"/>
              </a:rPr>
              <a:t>claims</a:t>
            </a:r>
            <a:r>
              <a:rPr lang="en-US" altLang="zh-CN" sz="2400" dirty="0">
                <a:latin typeface="Calibri" panose="020F0502020204030204" pitchFamily="34" charset="0"/>
                <a:ea typeface="宋体" pitchFamily="2" charset="-122"/>
              </a:rPr>
              <a:t>" Request Parameter: OpenID Connect defines the following </a:t>
            </a:r>
            <a:r>
              <a:rPr lang="en-US" altLang="zh-CN" sz="2400" dirty="0">
                <a:solidFill>
                  <a:srgbClr val="0070C0"/>
                </a:solidFill>
                <a:latin typeface="Calibri" panose="020F0502020204030204" pitchFamily="34" charset="0"/>
                <a:ea typeface="宋体" pitchFamily="2" charset="-122"/>
              </a:rPr>
              <a:t>Authorization Request parameter</a:t>
            </a:r>
            <a:r>
              <a:rPr lang="en-US" altLang="zh-CN" sz="2400" dirty="0">
                <a:latin typeface="Calibri" panose="020F0502020204030204" pitchFamily="34" charset="0"/>
                <a:ea typeface="宋体" pitchFamily="2" charset="-122"/>
              </a:rPr>
              <a:t> to enable requesting individual Claims and specifying parameters that apply to the requested Claims.</a:t>
            </a:r>
            <a:endParaRPr lang="en-US" altLang="zh-CN" sz="2400" dirty="0">
              <a:latin typeface="Calibri" panose="020F0502020204030204" pitchFamily="34" charset="0"/>
              <a:ea typeface="宋体" pitchFamily="2" charset="-122"/>
            </a:endParaRPr>
          </a:p>
          <a:p>
            <a:pPr algn="l"/>
            <a:endParaRPr lang="en-US" altLang="zh-CN" sz="1500" dirty="0">
              <a:latin typeface="Calibri" panose="020F0502020204030204" pitchFamily="34" charset="0"/>
              <a:ea typeface="宋体" pitchFamily="2" charset="-122"/>
            </a:endParaRPr>
          </a:p>
          <a:p>
            <a:pPr lvl="1"/>
            <a:r>
              <a:rPr lang="en-US" altLang="zh-CN" sz="2000" b="1" dirty="0">
                <a:latin typeface="Calibri" panose="020F0502020204030204" pitchFamily="34" charset="0"/>
                <a:ea typeface="宋体" pitchFamily="2" charset="-122"/>
              </a:rPr>
              <a:t>claims </a:t>
            </a:r>
            <a:r>
              <a:rPr lang="en-US" altLang="zh-CN" sz="2000" dirty="0">
                <a:latin typeface="Calibri" panose="020F0502020204030204" pitchFamily="34" charset="0"/>
                <a:ea typeface="宋体" pitchFamily="2" charset="-122"/>
              </a:rPr>
              <a:t> OPTIONAL. This parameter is used to request that specific Claims be returned. The value is a JSON object listing the requested Claims. </a:t>
            </a:r>
            <a:endParaRPr lang="en-US" altLang="zh-CN" sz="2000" dirty="0">
              <a:latin typeface="Calibri" panose="020F0502020204030204" pitchFamily="34" charset="0"/>
              <a:ea typeface="宋体" pitchFamily="2" charset="-122"/>
            </a:endParaRPr>
          </a:p>
          <a:p>
            <a:pPr algn="l"/>
            <a:endParaRPr lang="en-US" altLang="zh-CN" sz="1500" dirty="0">
              <a:latin typeface="Calibri" panose="020F0502020204030204" pitchFamily="34" charset="0"/>
              <a:ea typeface="宋体"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Get End-User's Information</a:t>
            </a:r>
            <a:endParaRPr lang="zh-CN" altLang="en-US" dirty="0"/>
          </a:p>
        </p:txBody>
      </p:sp>
      <p:sp>
        <p:nvSpPr>
          <p:cNvPr id="3" name="内容占位符 2"/>
          <p:cNvSpPr>
            <a:spLocks noGrp="1"/>
          </p:cNvSpPr>
          <p:nvPr>
            <p:ph idx="1"/>
          </p:nvPr>
        </p:nvSpPr>
        <p:spPr>
          <a:xfrm>
            <a:off x="822959" y="1855694"/>
            <a:ext cx="7543801" cy="4631964"/>
          </a:xfrm>
        </p:spPr>
        <p:txBody>
          <a:bodyPr>
            <a:noAutofit/>
          </a:bodyPr>
          <a:lstStyle/>
          <a:p>
            <a:pPr algn="l">
              <a:spcBef>
                <a:spcPts val="0"/>
              </a:spcBef>
              <a:spcAft>
                <a:spcPts val="0"/>
              </a:spcAft>
            </a:pPr>
            <a:r>
              <a:rPr lang="en-US" altLang="zh-CN" sz="2000" dirty="0">
                <a:latin typeface="Calibri" panose="020F0502020204030204" pitchFamily="34" charset="0"/>
                <a:ea typeface="宋体" pitchFamily="2" charset="-122"/>
              </a:rPr>
              <a:t>The top-level members of the Claims request JSON object are: </a:t>
            </a:r>
            <a:endParaRPr lang="en-US" altLang="zh-CN" sz="2000" dirty="0">
              <a:latin typeface="Calibri" panose="020F0502020204030204" pitchFamily="34" charset="0"/>
              <a:ea typeface="宋体" pitchFamily="2" charset="-122"/>
            </a:endParaRPr>
          </a:p>
          <a:p>
            <a:pPr algn="l">
              <a:spcBef>
                <a:spcPts val="0"/>
              </a:spcBef>
              <a:spcAft>
                <a:spcPts val="0"/>
              </a:spcAft>
            </a:pPr>
            <a:r>
              <a:rPr lang="en-US" altLang="zh-CN" sz="2000" b="1" dirty="0" err="1">
                <a:latin typeface="Calibri" panose="020F0502020204030204" pitchFamily="34" charset="0"/>
                <a:ea typeface="宋体" pitchFamily="2" charset="-122"/>
              </a:rPr>
              <a:t>userinfo</a:t>
            </a:r>
            <a:r>
              <a:rPr lang="en-US" altLang="zh-CN" sz="2000" dirty="0">
                <a:latin typeface="Calibri" panose="020F0502020204030204" pitchFamily="34" charset="0"/>
                <a:ea typeface="宋体" pitchFamily="2" charset="-122"/>
              </a:rPr>
              <a:t>  OPTIONAL. Requests that the listed individual Claims be returned from the </a:t>
            </a:r>
            <a:r>
              <a:rPr lang="en-US" altLang="zh-CN" sz="2000" b="1" dirty="0" err="1">
                <a:latin typeface="Calibri" panose="020F0502020204030204" pitchFamily="34" charset="0"/>
                <a:ea typeface="宋体" pitchFamily="2" charset="-122"/>
              </a:rPr>
              <a:t>UserInfo</a:t>
            </a:r>
            <a:r>
              <a:rPr lang="en-US" altLang="zh-CN" sz="2000" b="1" dirty="0">
                <a:latin typeface="Calibri" panose="020F0502020204030204" pitchFamily="34" charset="0"/>
                <a:ea typeface="宋体" pitchFamily="2" charset="-122"/>
              </a:rPr>
              <a:t> Endpoint</a:t>
            </a:r>
            <a:r>
              <a:rPr lang="en-US" altLang="zh-CN" sz="2000" dirty="0">
                <a:latin typeface="Calibri" panose="020F0502020204030204" pitchFamily="34" charset="0"/>
                <a:ea typeface="宋体" pitchFamily="2" charset="-122"/>
              </a:rPr>
              <a:t>. </a:t>
            </a:r>
            <a:endParaRPr lang="en-US" altLang="zh-CN" sz="2000" dirty="0">
              <a:latin typeface="Calibri" panose="020F0502020204030204" pitchFamily="34" charset="0"/>
              <a:ea typeface="宋体" pitchFamily="2" charset="-122"/>
            </a:endParaRPr>
          </a:p>
          <a:p>
            <a:pPr lvl="1">
              <a:spcBef>
                <a:spcPts val="0"/>
              </a:spcBef>
              <a:spcAft>
                <a:spcPts val="0"/>
              </a:spcAft>
            </a:pPr>
            <a:r>
              <a:rPr lang="en-US" altLang="zh-CN" sz="1600" dirty="0">
                <a:latin typeface="Calibri" panose="020F0502020204030204" pitchFamily="34" charset="0"/>
                <a:ea typeface="宋体" pitchFamily="2" charset="-122"/>
              </a:rPr>
              <a:t>If present, the listed Claims are being requested to be added to any Claims that are being requested using scope values.</a:t>
            </a:r>
            <a:endParaRPr lang="en-US" altLang="zh-CN" sz="1600" dirty="0">
              <a:latin typeface="Calibri" panose="020F0502020204030204" pitchFamily="34" charset="0"/>
              <a:ea typeface="宋体" pitchFamily="2" charset="-122"/>
            </a:endParaRPr>
          </a:p>
          <a:p>
            <a:pPr lvl="1">
              <a:spcBef>
                <a:spcPts val="0"/>
              </a:spcBef>
              <a:spcAft>
                <a:spcPts val="0"/>
              </a:spcAft>
            </a:pPr>
            <a:r>
              <a:rPr lang="en-US" altLang="zh-CN" sz="1600" dirty="0">
                <a:latin typeface="Calibri" panose="020F0502020204030204" pitchFamily="34" charset="0"/>
                <a:ea typeface="宋体" pitchFamily="2" charset="-122"/>
              </a:rPr>
              <a:t> If not present, the Claims being requested from the </a:t>
            </a:r>
            <a:r>
              <a:rPr lang="en-US" altLang="zh-CN" sz="1600" dirty="0" err="1">
                <a:latin typeface="Calibri" panose="020F0502020204030204" pitchFamily="34" charset="0"/>
                <a:ea typeface="宋体" pitchFamily="2" charset="-122"/>
              </a:rPr>
              <a:t>UserInfo</a:t>
            </a:r>
            <a:r>
              <a:rPr lang="en-US" altLang="zh-CN" sz="1600" dirty="0">
                <a:latin typeface="Calibri" panose="020F0502020204030204" pitchFamily="34" charset="0"/>
                <a:ea typeface="宋体" pitchFamily="2" charset="-122"/>
              </a:rPr>
              <a:t> Endpoint are only those requested using scope values. </a:t>
            </a:r>
            <a:endParaRPr lang="en-US" altLang="zh-CN" sz="1600" dirty="0">
              <a:latin typeface="Calibri" panose="020F0502020204030204" pitchFamily="34" charset="0"/>
              <a:ea typeface="宋体" pitchFamily="2" charset="-122"/>
            </a:endParaRPr>
          </a:p>
          <a:p>
            <a:pPr lvl="1">
              <a:spcBef>
                <a:spcPts val="0"/>
              </a:spcBef>
              <a:spcAft>
                <a:spcPts val="0"/>
              </a:spcAft>
            </a:pPr>
            <a:r>
              <a:rPr lang="en-US" altLang="zh-CN" sz="1600" dirty="0">
                <a:latin typeface="Calibri" panose="020F0502020204030204" pitchFamily="34" charset="0"/>
                <a:ea typeface="宋体" pitchFamily="2" charset="-122"/>
              </a:rPr>
              <a:t>When the </a:t>
            </a:r>
            <a:r>
              <a:rPr lang="en-US" altLang="zh-CN" sz="1600" dirty="0" err="1">
                <a:latin typeface="Calibri" panose="020F0502020204030204" pitchFamily="34" charset="0"/>
                <a:ea typeface="宋体" pitchFamily="2" charset="-122"/>
              </a:rPr>
              <a:t>userinfo</a:t>
            </a:r>
            <a:r>
              <a:rPr lang="en-US" altLang="zh-CN" sz="1600" dirty="0">
                <a:latin typeface="Calibri" panose="020F0502020204030204" pitchFamily="34" charset="0"/>
                <a:ea typeface="宋体" pitchFamily="2" charset="-122"/>
              </a:rPr>
              <a:t> member is used, the request MUST also use a </a:t>
            </a:r>
            <a:r>
              <a:rPr lang="en-US" altLang="zh-CN" sz="1600" dirty="0" err="1">
                <a:latin typeface="Calibri" panose="020F0502020204030204" pitchFamily="34" charset="0"/>
                <a:ea typeface="宋体" pitchFamily="2" charset="-122"/>
              </a:rPr>
              <a:t>response_type</a:t>
            </a:r>
            <a:r>
              <a:rPr lang="en-US" altLang="zh-CN" sz="1600" dirty="0">
                <a:latin typeface="Calibri" panose="020F0502020204030204" pitchFamily="34" charset="0"/>
                <a:ea typeface="宋体" pitchFamily="2" charset="-122"/>
              </a:rPr>
              <a:t> value that results in an Access Token being issued to the Client for use at the </a:t>
            </a:r>
            <a:r>
              <a:rPr lang="en-US" altLang="zh-CN" sz="1600" dirty="0" err="1">
                <a:latin typeface="Calibri" panose="020F0502020204030204" pitchFamily="34" charset="0"/>
                <a:ea typeface="宋体" pitchFamily="2" charset="-122"/>
              </a:rPr>
              <a:t>UserInfo</a:t>
            </a:r>
            <a:r>
              <a:rPr lang="en-US" altLang="zh-CN" sz="1600" dirty="0">
                <a:latin typeface="Calibri" panose="020F0502020204030204" pitchFamily="34" charset="0"/>
                <a:ea typeface="宋体" pitchFamily="2" charset="-122"/>
              </a:rPr>
              <a:t> Endpoint. </a:t>
            </a:r>
            <a:endParaRPr lang="en-US" altLang="zh-CN" sz="1600" dirty="0">
              <a:latin typeface="Calibri" panose="020F0502020204030204" pitchFamily="34" charset="0"/>
              <a:ea typeface="宋体" pitchFamily="2" charset="-122"/>
            </a:endParaRPr>
          </a:p>
          <a:p>
            <a:pPr algn="l">
              <a:spcBef>
                <a:spcPts val="0"/>
              </a:spcBef>
              <a:spcAft>
                <a:spcPts val="0"/>
              </a:spcAft>
            </a:pPr>
            <a:r>
              <a:rPr lang="en-US" altLang="zh-CN" sz="2000" b="1" dirty="0" err="1">
                <a:latin typeface="Calibri" panose="020F0502020204030204" pitchFamily="34" charset="0"/>
                <a:ea typeface="宋体" pitchFamily="2" charset="-122"/>
              </a:rPr>
              <a:t>id_token</a:t>
            </a:r>
            <a:r>
              <a:rPr lang="en-US" altLang="zh-CN" sz="2000" dirty="0">
                <a:latin typeface="Calibri" panose="020F0502020204030204" pitchFamily="34" charset="0"/>
                <a:ea typeface="宋体" pitchFamily="2" charset="-122"/>
              </a:rPr>
              <a:t>  OPTIONAL. Requests that the listed individual Claims be returned in the </a:t>
            </a:r>
            <a:r>
              <a:rPr lang="en-US" altLang="zh-CN" sz="2000" b="1" dirty="0">
                <a:latin typeface="Calibri" panose="020F0502020204030204" pitchFamily="34" charset="0"/>
                <a:ea typeface="宋体" pitchFamily="2" charset="-122"/>
              </a:rPr>
              <a:t>ID Token</a:t>
            </a:r>
            <a:r>
              <a:rPr lang="en-US" altLang="zh-CN" sz="2000" dirty="0">
                <a:latin typeface="Calibri" panose="020F0502020204030204" pitchFamily="34" charset="0"/>
                <a:ea typeface="宋体" pitchFamily="2" charset="-122"/>
              </a:rPr>
              <a:t>. </a:t>
            </a:r>
            <a:endParaRPr lang="en-US" altLang="zh-CN" sz="2000" dirty="0">
              <a:latin typeface="Calibri" panose="020F0502020204030204" pitchFamily="34" charset="0"/>
              <a:ea typeface="宋体" pitchFamily="2" charset="-122"/>
            </a:endParaRPr>
          </a:p>
          <a:p>
            <a:pPr lvl="1">
              <a:spcBef>
                <a:spcPts val="0"/>
              </a:spcBef>
              <a:spcAft>
                <a:spcPts val="0"/>
              </a:spcAft>
            </a:pPr>
            <a:r>
              <a:rPr lang="en-US" altLang="zh-CN" sz="1600" dirty="0">
                <a:latin typeface="Calibri" panose="020F0502020204030204" pitchFamily="34" charset="0"/>
                <a:ea typeface="宋体" pitchFamily="2" charset="-122"/>
              </a:rPr>
              <a:t>If present, the listed Claims are being requested to be added to the default Claims in the ID Token. If not present, the default ID Token Claims are requested. </a:t>
            </a:r>
            <a:endParaRPr lang="en-US" altLang="zh-CN" sz="1600" dirty="0">
              <a:latin typeface="Calibri" panose="020F0502020204030204" pitchFamily="34" charset="0"/>
              <a:ea typeface="宋体" pitchFamily="2" charset="-122"/>
            </a:endParaRPr>
          </a:p>
        </p:txBody>
      </p:sp>
      <p:sp>
        <p:nvSpPr>
          <p:cNvPr id="6" name="Rectangle 2"/>
          <p:cNvSpPr>
            <a:spLocks noChangeArrowheads="1"/>
          </p:cNvSpPr>
          <p:nvPr/>
        </p:nvSpPr>
        <p:spPr bwMode="auto">
          <a:xfrm>
            <a:off x="0" y="43934"/>
            <a:ext cx="184731" cy="36933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Get End-User's Information</a:t>
            </a:r>
            <a:endParaRPr lang="zh-CN" altLang="en-US" dirty="0"/>
          </a:p>
        </p:txBody>
      </p:sp>
      <p:sp>
        <p:nvSpPr>
          <p:cNvPr id="3" name="内容占位符 2"/>
          <p:cNvSpPr>
            <a:spLocks noGrp="1"/>
          </p:cNvSpPr>
          <p:nvPr>
            <p:ph idx="1"/>
          </p:nvPr>
        </p:nvSpPr>
        <p:spPr>
          <a:xfrm>
            <a:off x="822959" y="1845734"/>
            <a:ext cx="7543801" cy="5012266"/>
          </a:xfrm>
        </p:spPr>
        <p:txBody>
          <a:bodyPr>
            <a:normAutofit/>
          </a:bodyPr>
          <a:lstStyle/>
          <a:p>
            <a:r>
              <a:rPr lang="en-US" altLang="zh-CN" dirty="0">
                <a:latin typeface="Calibri" panose="020F0502020204030204" pitchFamily="34" charset="0"/>
              </a:rPr>
              <a:t>Example of "</a:t>
            </a:r>
            <a:r>
              <a:rPr lang="en-US" altLang="zh-CN" b="1" dirty="0">
                <a:solidFill>
                  <a:srgbClr val="0070C0"/>
                </a:solidFill>
                <a:latin typeface="Calibri" panose="020F0502020204030204" pitchFamily="34" charset="0"/>
              </a:rPr>
              <a:t>claims</a:t>
            </a:r>
            <a:r>
              <a:rPr lang="en-US" altLang="zh-CN" dirty="0">
                <a:latin typeface="Calibri" panose="020F0502020204030204" pitchFamily="34" charset="0"/>
              </a:rPr>
              <a:t>" Request Parameter</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pPr lvl="0"/>
            <a:r>
              <a:rPr lang="zh-CN" altLang="zh-CN" sz="2000" dirty="0">
                <a:solidFill>
                  <a:srgbClr val="000000"/>
                </a:solidFill>
                <a:latin typeface="Verdana" panose="020B0604030504040204" pitchFamily="34" charset="0"/>
              </a:rPr>
              <a:t>Using the claims parameter is the only way to request Claims outside the standard set. It is also the only way to request specific combinations of the standard Claims that cannot be specified using scope values. </a:t>
            </a:r>
            <a:r>
              <a:rPr lang="zh-CN" altLang="zh-CN" sz="2000" dirty="0">
                <a:solidFill>
                  <a:schemeClr val="tx1"/>
                </a:solidFill>
              </a:rPr>
              <a:t> </a:t>
            </a:r>
            <a:endParaRPr lang="zh-CN" altLang="zh-CN" sz="2000" dirty="0">
              <a:solidFill>
                <a:schemeClr val="tx1"/>
              </a:solidFill>
              <a:latin typeface="Arial" panose="020B0604020202090204" pitchFamily="34" charset="0"/>
            </a:endParaRPr>
          </a:p>
          <a:p>
            <a:endParaRPr lang="en-US" altLang="zh-CN" dirty="0">
              <a:latin typeface="Calibri" panose="020F0502020204030204" pitchFamily="34" charset="0"/>
            </a:endParaRPr>
          </a:p>
          <a:p>
            <a:endParaRPr lang="zh-CN" altLang="en-US" dirty="0"/>
          </a:p>
        </p:txBody>
      </p:sp>
      <p:sp>
        <p:nvSpPr>
          <p:cNvPr id="4" name="矩形 3"/>
          <p:cNvSpPr/>
          <p:nvPr/>
        </p:nvSpPr>
        <p:spPr>
          <a:xfrm>
            <a:off x="1667435" y="2375822"/>
            <a:ext cx="5257800" cy="2963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eaLnBrk="0" fontAlgn="base" hangingPunct="0">
              <a:spcBef>
                <a:spcPct val="0"/>
              </a:spcBef>
              <a:spcAft>
                <a:spcPct val="0"/>
              </a:spcAft>
            </a:pPr>
            <a:r>
              <a:rPr lang="zh-CN"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"userinfo":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"given_name": {"essential": true}, </a:t>
            </a:r>
            <a:r>
              <a:rPr lang="en-US"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"nickname": null,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"email": {"essential": true},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"email_verified": {"essential": true},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"picture": null,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"http://example.info/claims/groups": null </a:t>
            </a:r>
            <a:r>
              <a:rPr lang="en-US"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"id_token":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"auth_time": {"essential": true},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"acr": {"values":["urn:mace:incommon:iap:silver"]}</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en-US" altLang="zh-CN" sz="1200" dirty="0">
                <a:solidFill>
                  <a:srgbClr val="000000"/>
                </a:solidFill>
                <a:latin typeface="Courier New" panose="02070609020205090404" pitchFamily="49" charset="0"/>
                <a:cs typeface="Courier New" panose="02070609020205090404" pitchFamily="49" charset="0"/>
              </a:rPr>
              <a:t>  </a:t>
            </a:r>
            <a:r>
              <a:rPr lang="zh-CN" altLang="zh-CN" sz="1200" dirty="0">
                <a:solidFill>
                  <a:srgbClr val="000000"/>
                </a:solidFill>
                <a:latin typeface="Courier New" panose="02070609020205090404" pitchFamily="49" charset="0"/>
                <a:cs typeface="Courier New" panose="02070609020205090404" pitchFamily="49" charset="0"/>
              </a:rPr>
              <a:t>} </a:t>
            </a:r>
            <a:endParaRPr lang="en-US" altLang="zh-CN" sz="1200" dirty="0">
              <a:solidFill>
                <a:srgbClr val="000000"/>
              </a:solidFill>
              <a:latin typeface="Courier New" panose="02070609020205090404" pitchFamily="49" charset="0"/>
              <a:cs typeface="Courier New" panose="02070609020205090404" pitchFamily="49" charset="0"/>
            </a:endParaRPr>
          </a:p>
          <a:p>
            <a:pPr lvl="0" eaLnBrk="0" fontAlgn="base" hangingPunct="0">
              <a:spcBef>
                <a:spcPct val="0"/>
              </a:spcBef>
              <a:spcAft>
                <a:spcPct val="0"/>
              </a:spcAft>
            </a:pPr>
            <a:r>
              <a:rPr lang="zh-CN" altLang="zh-CN" sz="1200" dirty="0">
                <a:solidFill>
                  <a:srgbClr val="000000"/>
                </a:solidFill>
                <a:latin typeface="Courier New" panose="02070609020205090404" pitchFamily="49" charset="0"/>
                <a:cs typeface="Courier New" panose="02070609020205090404" pitchFamily="49" charset="0"/>
              </a:rPr>
              <a:t>}</a:t>
            </a:r>
            <a:r>
              <a:rPr lang="zh-CN" altLang="zh-CN" sz="500" dirty="0">
                <a:solidFill>
                  <a:schemeClr val="tx1"/>
                </a:solidFill>
              </a:rPr>
              <a:t> </a:t>
            </a:r>
            <a:endParaRPr lang="zh-CN" altLang="zh-CN" sz="2800" dirty="0">
              <a:solidFill>
                <a:schemeClr val="tx1"/>
              </a:solidFill>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defRPr/>
            </a:pPr>
            <a:r>
              <a:rPr lang="zh-CN" altLang="en-US" dirty="0"/>
              <a:t>是</a:t>
            </a:r>
            <a:r>
              <a:rPr lang="en-US" altLang="zh-CN" dirty="0"/>
              <a:t>Yale</a:t>
            </a:r>
            <a:r>
              <a:rPr lang="zh-CN" altLang="en-US" dirty="0"/>
              <a:t>大学发起的开源项目，</a:t>
            </a:r>
            <a:r>
              <a:rPr lang="en-US" altLang="zh-CN" dirty="0"/>
              <a:t>http://www.jasig.org/cas</a:t>
            </a:r>
            <a:endParaRPr lang="en-US" altLang="zh-CN" dirty="0"/>
          </a:p>
          <a:p>
            <a:pPr>
              <a:defRPr/>
            </a:pPr>
            <a:r>
              <a:rPr lang="zh-CN" altLang="en-US" dirty="0"/>
              <a:t>包括两个部分</a:t>
            </a:r>
            <a:endParaRPr lang="en-US" altLang="zh-CN" dirty="0"/>
          </a:p>
          <a:p>
            <a:pPr lvl="1">
              <a:defRPr/>
            </a:pPr>
            <a:r>
              <a:rPr lang="en-US" altLang="zh-CN" dirty="0"/>
              <a:t>CAS Server</a:t>
            </a:r>
            <a:endParaRPr lang="en-US" altLang="zh-CN" dirty="0"/>
          </a:p>
          <a:p>
            <a:pPr lvl="2">
              <a:defRPr/>
            </a:pPr>
            <a:r>
              <a:rPr lang="zh-CN" altLang="en-US" dirty="0"/>
              <a:t>负责完成用户的注册验证</a:t>
            </a:r>
            <a:r>
              <a:rPr lang="en-US" altLang="zh-CN" dirty="0"/>
              <a:t>&amp;</a:t>
            </a:r>
            <a:r>
              <a:rPr lang="zh-CN" altLang="en-US" dirty="0"/>
              <a:t>鉴别工作</a:t>
            </a:r>
            <a:endParaRPr lang="en-US" altLang="zh-CN" dirty="0"/>
          </a:p>
          <a:p>
            <a:pPr lvl="2">
              <a:defRPr/>
            </a:pPr>
            <a:r>
              <a:rPr lang="zh-CN" altLang="en-US" dirty="0"/>
              <a:t>验证用户身份的模块与</a:t>
            </a:r>
            <a:r>
              <a:rPr lang="en-US" altLang="zh-CN" dirty="0"/>
              <a:t>CAS</a:t>
            </a:r>
            <a:r>
              <a:rPr lang="zh-CN" altLang="en-US" dirty="0"/>
              <a:t>系统本身是分离，可以自己定制</a:t>
            </a:r>
            <a:endParaRPr lang="zh-CN" altLang="en-US" dirty="0"/>
          </a:p>
          <a:p>
            <a:pPr lvl="3">
              <a:defRPr/>
            </a:pPr>
            <a:r>
              <a:rPr lang="zh-CN" altLang="en-US" dirty="0"/>
              <a:t>身份鉴别部分</a:t>
            </a:r>
            <a:endParaRPr lang="en-US" altLang="zh-CN" dirty="0"/>
          </a:p>
          <a:p>
            <a:pPr lvl="2">
              <a:defRPr/>
            </a:pPr>
            <a:r>
              <a:rPr lang="zh-CN" altLang="en-US" dirty="0"/>
              <a:t>验证用户以后</a:t>
            </a:r>
            <a:r>
              <a:rPr lang="en-US" altLang="zh-CN" dirty="0"/>
              <a:t>CAS Server</a:t>
            </a:r>
            <a:r>
              <a:rPr lang="zh-CN" altLang="en-US" dirty="0"/>
              <a:t>给用户发放票据</a:t>
            </a:r>
            <a:endParaRPr lang="en-US" altLang="zh-CN" dirty="0"/>
          </a:p>
          <a:p>
            <a:pPr lvl="1">
              <a:defRPr/>
            </a:pPr>
            <a:r>
              <a:rPr lang="en-US" altLang="zh-CN" dirty="0"/>
              <a:t>CAS Client</a:t>
            </a:r>
            <a:endParaRPr lang="en-US" altLang="zh-CN" dirty="0"/>
          </a:p>
          <a:p>
            <a:pPr lvl="2">
              <a:defRPr/>
            </a:pPr>
            <a:r>
              <a:rPr lang="zh-CN" altLang="en-US" dirty="0"/>
              <a:t>部署在</a:t>
            </a:r>
            <a:r>
              <a:rPr lang="en-US" altLang="zh-CN" dirty="0"/>
              <a:t>Web</a:t>
            </a:r>
            <a:r>
              <a:rPr lang="zh-CN" altLang="en-US" dirty="0"/>
              <a:t>服务器上，验证票据；</a:t>
            </a:r>
            <a:endParaRPr lang="en-US" altLang="zh-CN" dirty="0"/>
          </a:p>
          <a:p>
            <a:pPr lvl="2">
              <a:defRPr/>
            </a:pPr>
            <a:r>
              <a:rPr lang="zh-CN" altLang="en-US" dirty="0"/>
              <a:t>如果用户没有票据（未鉴别），</a:t>
            </a:r>
            <a:r>
              <a:rPr lang="en-US" altLang="zh-CN" dirty="0"/>
              <a:t>Web</a:t>
            </a:r>
            <a:r>
              <a:rPr lang="zh-CN" altLang="en-US" dirty="0"/>
              <a:t>应用不再鉴别用户，而是重定向到</a:t>
            </a:r>
            <a:r>
              <a:rPr lang="en-US" altLang="zh-CN" dirty="0"/>
              <a:t>CAS Server</a:t>
            </a:r>
            <a:r>
              <a:rPr lang="zh-CN" altLang="en-US" dirty="0"/>
              <a:t>进行鉴别</a:t>
            </a:r>
            <a:endParaRPr lang="zh-CN" altLang="en-US" dirty="0"/>
          </a:p>
        </p:txBody>
      </p:sp>
      <p:sp>
        <p:nvSpPr>
          <p:cNvPr id="88067" name="标题 2"/>
          <p:cNvSpPr>
            <a:spLocks noGrp="1"/>
          </p:cNvSpPr>
          <p:nvPr>
            <p:ph type="title"/>
          </p:nvPr>
        </p:nvSpPr>
        <p:spPr/>
        <p:txBody>
          <a:bodyPr/>
          <a:lstStyle/>
          <a:p>
            <a:r>
              <a:rPr lang="en-US" altLang="zh-CN"/>
              <a:t>Central Authentication Service</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lstStyle/>
          <a:p>
            <a:r>
              <a:rPr lang="en-US" altLang="zh-CN"/>
              <a:t>How To Get Resources From UserInfo Endpoint</a:t>
            </a:r>
            <a:endParaRPr lang="en-US" altLang="zh-CN"/>
          </a:p>
        </p:txBody>
      </p:sp>
      <p:sp>
        <p:nvSpPr>
          <p:cNvPr id="7" name="文本框 6"/>
          <p:cNvSpPr txBox="1"/>
          <p:nvPr/>
        </p:nvSpPr>
        <p:spPr>
          <a:xfrm>
            <a:off x="3771900" y="2830830"/>
            <a:ext cx="1323499" cy="300082"/>
          </a:xfrm>
          <a:prstGeom prst="rect">
            <a:avLst/>
          </a:prstGeom>
          <a:noFill/>
        </p:spPr>
        <p:txBody>
          <a:bodyPr wrap="square" rtlCol="0">
            <a:spAutoFit/>
          </a:bodyPr>
          <a:lstStyle/>
          <a:p>
            <a:r>
              <a:rPr lang="en-US" altLang="zh-CN" sz="1350"/>
              <a:t>Relying Party</a:t>
            </a:r>
            <a:endParaRPr lang="zh-CN" altLang="en-US" sz="1350"/>
          </a:p>
        </p:txBody>
      </p:sp>
      <p:sp>
        <p:nvSpPr>
          <p:cNvPr id="10" name="文本框 9"/>
          <p:cNvSpPr txBox="1"/>
          <p:nvPr/>
        </p:nvSpPr>
        <p:spPr>
          <a:xfrm>
            <a:off x="1013460" y="5008245"/>
            <a:ext cx="1889284" cy="507831"/>
          </a:xfrm>
          <a:prstGeom prst="rect">
            <a:avLst/>
          </a:prstGeom>
          <a:noFill/>
        </p:spPr>
        <p:txBody>
          <a:bodyPr wrap="square" rtlCol="0">
            <a:spAutoFit/>
          </a:bodyPr>
          <a:lstStyle/>
          <a:p>
            <a:r>
              <a:rPr lang="en-US" altLang="zh-CN" sz="1350"/>
              <a:t>Identity Service Provider</a:t>
            </a:r>
            <a:endParaRPr lang="en-US" altLang="zh-CN" sz="1350"/>
          </a:p>
        </p:txBody>
      </p:sp>
      <p:sp>
        <p:nvSpPr>
          <p:cNvPr id="11" name="文本框 10"/>
          <p:cNvSpPr txBox="1"/>
          <p:nvPr/>
        </p:nvSpPr>
        <p:spPr>
          <a:xfrm>
            <a:off x="7007067" y="5014436"/>
            <a:ext cx="1104424" cy="300082"/>
          </a:xfrm>
          <a:prstGeom prst="rect">
            <a:avLst/>
          </a:prstGeom>
          <a:noFill/>
        </p:spPr>
        <p:txBody>
          <a:bodyPr wrap="square" rtlCol="0">
            <a:spAutoFit/>
          </a:bodyPr>
          <a:lstStyle/>
          <a:p>
            <a:r>
              <a:rPr lang="en-US" altLang="zh-CN" sz="1350"/>
              <a:t>End-User</a:t>
            </a:r>
            <a:endParaRPr lang="en-US" altLang="zh-CN" sz="1350"/>
          </a:p>
        </p:txBody>
      </p:sp>
      <p:cxnSp>
        <p:nvCxnSpPr>
          <p:cNvPr id="12" name="直接箭头连接符 11"/>
          <p:cNvCxnSpPr/>
          <p:nvPr/>
        </p:nvCxnSpPr>
        <p:spPr>
          <a:xfrm flipH="1">
            <a:off x="2238851" y="2962275"/>
            <a:ext cx="1255395" cy="15811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899636" y="3307406"/>
            <a:ext cx="2594610" cy="300082"/>
          </a:xfrm>
          <a:prstGeom prst="rect">
            <a:avLst/>
          </a:prstGeom>
          <a:noFill/>
        </p:spPr>
        <p:txBody>
          <a:bodyPr wrap="square" rtlCol="0">
            <a:spAutoFit/>
          </a:bodyPr>
          <a:lstStyle/>
          <a:p>
            <a:r>
              <a:rPr lang="zh-CN" altLang="en-US" sz="1350" dirty="0"/>
              <a:t>（</a:t>
            </a:r>
            <a:r>
              <a:rPr lang="en-US" altLang="zh-CN" sz="1350" dirty="0"/>
              <a:t>1</a:t>
            </a:r>
            <a:r>
              <a:rPr lang="zh-CN" altLang="en-US" sz="1350" dirty="0"/>
              <a:t>）UserInfo Request</a:t>
            </a:r>
            <a:endParaRPr lang="zh-CN" altLang="en-US" sz="1350" dirty="0"/>
          </a:p>
        </p:txBody>
      </p:sp>
      <p:pic>
        <p:nvPicPr>
          <p:cNvPr id="4" name="图片 3" descr="logo-201305-b"/>
          <p:cNvPicPr>
            <a:picLocks noChangeAspect="1"/>
          </p:cNvPicPr>
          <p:nvPr/>
        </p:nvPicPr>
        <p:blipFill>
          <a:blip r:embed="rId1"/>
          <a:stretch>
            <a:fillRect/>
          </a:stretch>
        </p:blipFill>
        <p:spPr>
          <a:xfrm>
            <a:off x="3697605" y="2402205"/>
            <a:ext cx="1214438" cy="428625"/>
          </a:xfrm>
          <a:prstGeom prst="rect">
            <a:avLst/>
          </a:prstGeom>
        </p:spPr>
      </p:pic>
      <p:pic>
        <p:nvPicPr>
          <p:cNvPr id="5" name="图片 4" descr="thL5RILO90"/>
          <p:cNvPicPr>
            <a:picLocks noChangeAspect="1"/>
          </p:cNvPicPr>
          <p:nvPr/>
        </p:nvPicPr>
        <p:blipFill>
          <a:blip r:embed="rId2"/>
          <a:stretch>
            <a:fillRect/>
          </a:stretch>
        </p:blipFill>
        <p:spPr>
          <a:xfrm>
            <a:off x="1284923" y="4196239"/>
            <a:ext cx="713899" cy="709613"/>
          </a:xfrm>
          <a:prstGeom prst="rect">
            <a:avLst/>
          </a:prstGeom>
        </p:spPr>
      </p:pic>
      <p:pic>
        <p:nvPicPr>
          <p:cNvPr id="8" name="图片 7"/>
          <p:cNvPicPr>
            <a:picLocks noChangeAspect="1"/>
          </p:cNvPicPr>
          <p:nvPr/>
        </p:nvPicPr>
        <p:blipFill>
          <a:blip r:embed="rId3" cstate="print"/>
          <a:stretch>
            <a:fillRect/>
          </a:stretch>
        </p:blipFill>
        <p:spPr>
          <a:xfrm>
            <a:off x="7007066" y="4172902"/>
            <a:ext cx="835343" cy="835343"/>
          </a:xfrm>
          <a:prstGeom prst="rect">
            <a:avLst/>
          </a:prstGeom>
        </p:spPr>
      </p:pic>
      <p:sp>
        <p:nvSpPr>
          <p:cNvPr id="31" name="文本框 30"/>
          <p:cNvSpPr txBox="1"/>
          <p:nvPr/>
        </p:nvSpPr>
        <p:spPr>
          <a:xfrm>
            <a:off x="454819" y="5369242"/>
            <a:ext cx="8233886" cy="507831"/>
          </a:xfrm>
          <a:prstGeom prst="rect">
            <a:avLst/>
          </a:prstGeom>
          <a:noFill/>
        </p:spPr>
        <p:txBody>
          <a:bodyPr wrap="square" rtlCol="0">
            <a:spAutoFit/>
          </a:bodyPr>
          <a:lstStyle/>
          <a:p>
            <a:r>
              <a:rPr lang="en-US" altLang="zh-CN" sz="1350">
                <a:latin typeface="Calibri" panose="020F0502020204030204" pitchFamily="34" charset="0"/>
                <a:ea typeface="宋体" pitchFamily="2" charset="-122"/>
              </a:rPr>
              <a:t>Note: </a:t>
            </a:r>
            <a:r>
              <a:rPr lang="en-US" sz="1350">
                <a:latin typeface="Calibri" panose="020F0502020204030204" pitchFamily="34" charset="0"/>
                <a:ea typeface="宋体" pitchFamily="2" charset="-122"/>
              </a:rPr>
              <a:t>The UserInfo Endpoint is an OAuth 2.0 Protected Resource  that returns Claims about the authenticated End-User.</a:t>
            </a:r>
            <a:endParaRPr lang="en-US" sz="1350">
              <a:latin typeface="Calibri" panose="020F0502020204030204" pitchFamily="34" charset="0"/>
              <a:ea typeface="宋体"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normAutofit fontScale="92500" lnSpcReduction="20000"/>
          </a:bodyPr>
          <a:lstStyle/>
          <a:p>
            <a:pPr algn="l"/>
            <a:r>
              <a:rPr lang="en-US" altLang="zh-CN" sz="2400" dirty="0" err="1">
                <a:uFillTx/>
                <a:latin typeface="Calibri" panose="020F0502020204030204" pitchFamily="34" charset="0"/>
                <a:ea typeface="宋体" pitchFamily="2" charset="-122"/>
              </a:rPr>
              <a:t>UserInfo</a:t>
            </a:r>
            <a:r>
              <a:rPr lang="en-US" altLang="zh-CN" sz="2400" dirty="0">
                <a:uFillTx/>
                <a:latin typeface="Calibri" panose="020F0502020204030204" pitchFamily="34" charset="0"/>
                <a:ea typeface="宋体" pitchFamily="2" charset="-122"/>
              </a:rPr>
              <a:t> Request</a:t>
            </a:r>
            <a:endParaRPr lang="en-US" altLang="zh-CN" sz="2400" dirty="0">
              <a:uFillTx/>
              <a:latin typeface="Calibri" panose="020F0502020204030204" pitchFamily="34" charset="0"/>
              <a:ea typeface="宋体" pitchFamily="2" charset="-122"/>
            </a:endParaRPr>
          </a:p>
          <a:p>
            <a:pPr algn="l"/>
            <a:r>
              <a:rPr lang="en-US" altLang="zh-CN" sz="2400" dirty="0">
                <a:uFillTx/>
                <a:latin typeface="Calibri" panose="020F0502020204030204" pitchFamily="34" charset="0"/>
                <a:ea typeface="宋体" pitchFamily="2" charset="-122"/>
              </a:rPr>
              <a:t>The Client sends the </a:t>
            </a:r>
            <a:r>
              <a:rPr lang="en-US" altLang="zh-CN" sz="2400" dirty="0" err="1">
                <a:uFillTx/>
                <a:latin typeface="Calibri" panose="020F0502020204030204" pitchFamily="34" charset="0"/>
                <a:ea typeface="宋体" pitchFamily="2" charset="-122"/>
              </a:rPr>
              <a:t>UserInfo</a:t>
            </a:r>
            <a:r>
              <a:rPr lang="en-US" altLang="zh-CN" sz="2400" dirty="0">
                <a:uFillTx/>
                <a:latin typeface="Calibri" panose="020F0502020204030204" pitchFamily="34" charset="0"/>
                <a:ea typeface="宋体" pitchFamily="2" charset="-122"/>
              </a:rPr>
              <a:t> Request using either HTTP GET or HTTP POST. </a:t>
            </a:r>
            <a:endParaRPr lang="en-US" altLang="zh-CN" sz="2400" dirty="0">
              <a:uFillTx/>
              <a:latin typeface="Calibri" panose="020F0502020204030204" pitchFamily="34" charset="0"/>
              <a:ea typeface="宋体" pitchFamily="2" charset="-122"/>
            </a:endParaRPr>
          </a:p>
          <a:p>
            <a:pPr algn="l"/>
            <a:r>
              <a:rPr lang="en-US" altLang="zh-CN" sz="2400" dirty="0">
                <a:uFillTx/>
                <a:latin typeface="Calibri" panose="020F0502020204030204" pitchFamily="34" charset="0"/>
                <a:ea typeface="宋体" pitchFamily="2" charset="-122"/>
              </a:rPr>
              <a:t>It is RECOMMENDED that the request use the HTTP GET method and the Access Token be sent using the Authorization header field. </a:t>
            </a:r>
            <a:endParaRPr lang="en-US" altLang="zh-CN" sz="2400" dirty="0">
              <a:uFillTx/>
              <a:latin typeface="Calibri" panose="020F0502020204030204" pitchFamily="34" charset="0"/>
              <a:ea typeface="宋体" pitchFamily="2" charset="-122"/>
            </a:endParaRPr>
          </a:p>
          <a:p>
            <a:pPr algn="l"/>
            <a:r>
              <a:rPr lang="en-US" altLang="zh-CN" sz="2400" dirty="0">
                <a:uFillTx/>
                <a:latin typeface="Calibri" panose="020F0502020204030204" pitchFamily="34" charset="0"/>
                <a:ea typeface="宋体" pitchFamily="2" charset="-122"/>
              </a:rPr>
              <a:t>An Example</a:t>
            </a:r>
            <a:endParaRPr lang="en-US" altLang="zh-CN" sz="2400" dirty="0">
              <a:uFillTx/>
              <a:latin typeface="Calibri" panose="020F0502020204030204" pitchFamily="34" charset="0"/>
              <a:ea typeface="宋体" pitchFamily="2" charset="-122"/>
            </a:endParaRPr>
          </a:p>
          <a:p>
            <a:pPr lvl="1"/>
            <a:r>
              <a:rPr lang="zh-CN" altLang="en-US" sz="1900" dirty="0">
                <a:latin typeface="Calibri" panose="020F0502020204030204" pitchFamily="34" charset="0"/>
                <a:ea typeface="宋体" pitchFamily="2" charset="-122"/>
              </a:rPr>
              <a:t> GET /userinfo HTTP/1.1 </a:t>
            </a:r>
            <a:r>
              <a:rPr lang="en-US" altLang="zh-CN" sz="1900" dirty="0">
                <a:latin typeface="Calibri" panose="020F0502020204030204" pitchFamily="34" charset="0"/>
                <a:ea typeface="宋体" pitchFamily="2" charset="-122"/>
              </a:rPr>
              <a:t>		# Get end-user's information</a:t>
            </a:r>
            <a:endParaRPr lang="en-US" altLang="zh-CN" sz="1900" dirty="0">
              <a:latin typeface="Calibri" panose="020F0502020204030204" pitchFamily="34" charset="0"/>
              <a:ea typeface="宋体" pitchFamily="2" charset="-122"/>
            </a:endParaRPr>
          </a:p>
          <a:p>
            <a:pPr lvl="1"/>
            <a:r>
              <a:rPr lang="zh-CN" altLang="en-US" sz="1900" dirty="0">
                <a:latin typeface="Calibri" panose="020F0502020204030204" pitchFamily="34" charset="0"/>
                <a:ea typeface="宋体" pitchFamily="2" charset="-122"/>
              </a:rPr>
              <a:t> Host: server.example.com</a:t>
            </a:r>
            <a:r>
              <a:rPr lang="en-US" altLang="zh-CN" sz="1900" dirty="0">
                <a:latin typeface="Calibri" panose="020F0502020204030204" pitchFamily="34" charset="0"/>
                <a:ea typeface="宋体" pitchFamily="2" charset="-122"/>
              </a:rPr>
              <a:t>	# </a:t>
            </a:r>
            <a:r>
              <a:rPr lang="en-US" altLang="zh-CN" sz="1900" dirty="0" err="1">
                <a:latin typeface="Calibri" panose="020F0502020204030204" pitchFamily="34" charset="0"/>
                <a:ea typeface="宋体" pitchFamily="2" charset="-122"/>
              </a:rPr>
              <a:t>UserInfo</a:t>
            </a:r>
            <a:r>
              <a:rPr lang="en-US" altLang="zh-CN" sz="1900" dirty="0">
                <a:latin typeface="Calibri" panose="020F0502020204030204" pitchFamily="34" charset="0"/>
                <a:ea typeface="宋体" pitchFamily="2" charset="-122"/>
              </a:rPr>
              <a:t> Endpoint domain name</a:t>
            </a:r>
            <a:endParaRPr lang="en-US" altLang="zh-CN" sz="1900" dirty="0">
              <a:latin typeface="Calibri" panose="020F0502020204030204" pitchFamily="34" charset="0"/>
              <a:ea typeface="宋体" pitchFamily="2" charset="-122"/>
            </a:endParaRPr>
          </a:p>
          <a:p>
            <a:pPr lvl="1"/>
            <a:r>
              <a:rPr lang="zh-CN" altLang="en-US" sz="1900" dirty="0">
                <a:latin typeface="Calibri" panose="020F0502020204030204" pitchFamily="34" charset="0"/>
                <a:ea typeface="宋体" pitchFamily="2" charset="-122"/>
              </a:rPr>
              <a:t> Authorization: Bearer SlAV32hkKG </a:t>
            </a:r>
            <a:r>
              <a:rPr lang="en-US" altLang="zh-CN" sz="1900" dirty="0">
                <a:latin typeface="Calibri" panose="020F0502020204030204" pitchFamily="34" charset="0"/>
                <a:ea typeface="宋体" pitchFamily="2" charset="-122"/>
              </a:rPr>
              <a:t>#</a:t>
            </a:r>
            <a:r>
              <a:rPr lang="zh-CN" altLang="en-US" sz="1900" dirty="0">
                <a:latin typeface="Calibri" panose="020F0502020204030204" pitchFamily="34" charset="0"/>
                <a:ea typeface="宋体" pitchFamily="2" charset="-122"/>
              </a:rPr>
              <a:t> </a:t>
            </a:r>
            <a:r>
              <a:rPr lang="en-US" altLang="zh-CN" sz="1900" dirty="0">
                <a:latin typeface="Calibri" panose="020F0502020204030204" pitchFamily="34" charset="0"/>
                <a:ea typeface="宋体" pitchFamily="2" charset="-122"/>
              </a:rPr>
              <a:t>Access Token obtained from OpenID Connect Authentication Request</a:t>
            </a:r>
            <a:endParaRPr lang="en-US" altLang="zh-CN" sz="1900" dirty="0">
              <a:latin typeface="Calibri" panose="020F0502020204030204" pitchFamily="34" charset="0"/>
              <a:ea typeface="宋体"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lstStyle/>
          <a:p>
            <a:r>
              <a:rPr lang="en-US" altLang="zh-CN"/>
              <a:t>How To Get Resources From UserInfo Endpoint</a:t>
            </a:r>
            <a:endParaRPr lang="en-US" altLang="zh-CN"/>
          </a:p>
        </p:txBody>
      </p:sp>
      <p:sp>
        <p:nvSpPr>
          <p:cNvPr id="7" name="文本框 6"/>
          <p:cNvSpPr txBox="1"/>
          <p:nvPr/>
        </p:nvSpPr>
        <p:spPr>
          <a:xfrm>
            <a:off x="3771900" y="2830830"/>
            <a:ext cx="1323499" cy="300082"/>
          </a:xfrm>
          <a:prstGeom prst="rect">
            <a:avLst/>
          </a:prstGeom>
          <a:noFill/>
        </p:spPr>
        <p:txBody>
          <a:bodyPr wrap="square" rtlCol="0">
            <a:spAutoFit/>
          </a:bodyPr>
          <a:lstStyle/>
          <a:p>
            <a:r>
              <a:rPr lang="en-US" altLang="zh-CN" sz="1350"/>
              <a:t>Relying Party</a:t>
            </a:r>
            <a:endParaRPr lang="zh-CN" altLang="en-US" sz="1350"/>
          </a:p>
        </p:txBody>
      </p:sp>
      <p:sp>
        <p:nvSpPr>
          <p:cNvPr id="10" name="文本框 9"/>
          <p:cNvSpPr txBox="1"/>
          <p:nvPr/>
        </p:nvSpPr>
        <p:spPr>
          <a:xfrm>
            <a:off x="1013460" y="5008245"/>
            <a:ext cx="1889284" cy="507831"/>
          </a:xfrm>
          <a:prstGeom prst="rect">
            <a:avLst/>
          </a:prstGeom>
          <a:noFill/>
        </p:spPr>
        <p:txBody>
          <a:bodyPr wrap="square" rtlCol="0">
            <a:spAutoFit/>
          </a:bodyPr>
          <a:lstStyle/>
          <a:p>
            <a:r>
              <a:rPr lang="en-US" altLang="zh-CN" sz="1350"/>
              <a:t>Identity Service Provider</a:t>
            </a:r>
            <a:endParaRPr lang="en-US" altLang="zh-CN" sz="1350"/>
          </a:p>
        </p:txBody>
      </p:sp>
      <p:sp>
        <p:nvSpPr>
          <p:cNvPr id="11" name="文本框 10"/>
          <p:cNvSpPr txBox="1"/>
          <p:nvPr/>
        </p:nvSpPr>
        <p:spPr>
          <a:xfrm>
            <a:off x="7007067" y="5014436"/>
            <a:ext cx="1104424" cy="300082"/>
          </a:xfrm>
          <a:prstGeom prst="rect">
            <a:avLst/>
          </a:prstGeom>
          <a:noFill/>
        </p:spPr>
        <p:txBody>
          <a:bodyPr wrap="square" rtlCol="0">
            <a:spAutoFit/>
          </a:bodyPr>
          <a:lstStyle/>
          <a:p>
            <a:r>
              <a:rPr lang="en-US" altLang="zh-CN" sz="1350"/>
              <a:t>End-User</a:t>
            </a:r>
            <a:endParaRPr lang="en-US" altLang="zh-CN" sz="1350"/>
          </a:p>
        </p:txBody>
      </p:sp>
      <p:cxnSp>
        <p:nvCxnSpPr>
          <p:cNvPr id="17" name="直接箭头连接符 16"/>
          <p:cNvCxnSpPr/>
          <p:nvPr/>
        </p:nvCxnSpPr>
        <p:spPr>
          <a:xfrm flipV="1">
            <a:off x="2303622" y="3143726"/>
            <a:ext cx="1249204" cy="159924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2902744" y="3890010"/>
            <a:ext cx="2587466" cy="300082"/>
          </a:xfrm>
          <a:prstGeom prst="rect">
            <a:avLst/>
          </a:prstGeom>
          <a:noFill/>
        </p:spPr>
        <p:txBody>
          <a:bodyPr wrap="square" rtlCol="0">
            <a:spAutoFit/>
          </a:bodyPr>
          <a:lstStyle/>
          <a:p>
            <a:r>
              <a:rPr lang="zh-CN" altLang="en-US" sz="1350" dirty="0"/>
              <a:t>（</a:t>
            </a:r>
            <a:r>
              <a:rPr lang="en-US" altLang="zh-CN" sz="1350" dirty="0"/>
              <a:t>2</a:t>
            </a:r>
            <a:r>
              <a:rPr lang="zh-CN" altLang="en-US" sz="1350" dirty="0"/>
              <a:t>）UserInfo Response </a:t>
            </a:r>
            <a:endParaRPr lang="zh-CN" altLang="en-US" sz="1350" dirty="0"/>
          </a:p>
        </p:txBody>
      </p:sp>
      <p:pic>
        <p:nvPicPr>
          <p:cNvPr id="4" name="图片 3" descr="logo-201305-b"/>
          <p:cNvPicPr>
            <a:picLocks noChangeAspect="1"/>
          </p:cNvPicPr>
          <p:nvPr/>
        </p:nvPicPr>
        <p:blipFill>
          <a:blip r:embed="rId1"/>
          <a:stretch>
            <a:fillRect/>
          </a:stretch>
        </p:blipFill>
        <p:spPr>
          <a:xfrm>
            <a:off x="3697605" y="2402205"/>
            <a:ext cx="1214438" cy="428625"/>
          </a:xfrm>
          <a:prstGeom prst="rect">
            <a:avLst/>
          </a:prstGeom>
        </p:spPr>
      </p:pic>
      <p:pic>
        <p:nvPicPr>
          <p:cNvPr id="5" name="图片 4" descr="thL5RILO90"/>
          <p:cNvPicPr>
            <a:picLocks noChangeAspect="1"/>
          </p:cNvPicPr>
          <p:nvPr/>
        </p:nvPicPr>
        <p:blipFill>
          <a:blip r:embed="rId2"/>
          <a:stretch>
            <a:fillRect/>
          </a:stretch>
        </p:blipFill>
        <p:spPr>
          <a:xfrm>
            <a:off x="1284923" y="4196239"/>
            <a:ext cx="713899" cy="709613"/>
          </a:xfrm>
          <a:prstGeom prst="rect">
            <a:avLst/>
          </a:prstGeom>
        </p:spPr>
      </p:pic>
      <p:pic>
        <p:nvPicPr>
          <p:cNvPr id="8" name="图片 7"/>
          <p:cNvPicPr>
            <a:picLocks noChangeAspect="1"/>
          </p:cNvPicPr>
          <p:nvPr/>
        </p:nvPicPr>
        <p:blipFill>
          <a:blip r:embed="rId3" cstate="print"/>
          <a:stretch>
            <a:fillRect/>
          </a:stretch>
        </p:blipFill>
        <p:spPr>
          <a:xfrm>
            <a:off x="7007066" y="4172902"/>
            <a:ext cx="835343" cy="835343"/>
          </a:xfrm>
          <a:prstGeom prst="rect">
            <a:avLst/>
          </a:prstGeom>
        </p:spPr>
      </p:pic>
      <p:sp>
        <p:nvSpPr>
          <p:cNvPr id="31" name="文本框 30"/>
          <p:cNvSpPr txBox="1"/>
          <p:nvPr/>
        </p:nvSpPr>
        <p:spPr>
          <a:xfrm>
            <a:off x="454819" y="5369242"/>
            <a:ext cx="8233886" cy="507831"/>
          </a:xfrm>
          <a:prstGeom prst="rect">
            <a:avLst/>
          </a:prstGeom>
          <a:noFill/>
        </p:spPr>
        <p:txBody>
          <a:bodyPr wrap="square" rtlCol="0">
            <a:spAutoFit/>
          </a:bodyPr>
          <a:lstStyle/>
          <a:p>
            <a:r>
              <a:rPr lang="en-US" altLang="zh-CN" sz="1350">
                <a:latin typeface="Calibri" panose="020F0502020204030204" pitchFamily="34" charset="0"/>
                <a:ea typeface="宋体" pitchFamily="2" charset="-122"/>
              </a:rPr>
              <a:t>Note: </a:t>
            </a:r>
            <a:r>
              <a:rPr lang="en-US" sz="1350">
                <a:latin typeface="Calibri" panose="020F0502020204030204" pitchFamily="34" charset="0"/>
                <a:ea typeface="宋体" pitchFamily="2" charset="-122"/>
              </a:rPr>
              <a:t>The UserInfo Endpoint is an OAuth 2.0 Protected Resource  that returns Claims about the authenticated End-User.</a:t>
            </a:r>
            <a:endParaRPr lang="en-US" sz="1350">
              <a:latin typeface="Calibri" panose="020F0502020204030204" pitchFamily="34" charset="0"/>
              <a:ea typeface="宋体"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lstStyle/>
          <a:p>
            <a:pPr algn="l"/>
            <a:r>
              <a:rPr lang="en-US" altLang="zh-CN">
                <a:uFillTx/>
                <a:latin typeface="Calibri" panose="020F0502020204030204" pitchFamily="34" charset="0"/>
                <a:ea typeface="宋体" pitchFamily="2" charset="-122"/>
              </a:rPr>
              <a:t>Successful UserInfo Response</a:t>
            </a:r>
            <a:endParaRPr lang="en-US" altLang="zh-CN">
              <a:uFillTx/>
              <a:latin typeface="Calibri" panose="020F0502020204030204" pitchFamily="34" charset="0"/>
              <a:ea typeface="宋体" pitchFamily="2" charset="-122"/>
            </a:endParaRPr>
          </a:p>
          <a:p>
            <a:pPr algn="l"/>
            <a:endParaRPr lang="en-US" altLang="zh-CN" sz="1800">
              <a:latin typeface="Calibri" panose="020F0502020204030204" pitchFamily="34" charset="0"/>
              <a:ea typeface="宋体" pitchFamily="2" charset="-122"/>
            </a:endParaRPr>
          </a:p>
          <a:p>
            <a:pPr algn="l"/>
            <a:r>
              <a:rPr lang="en-US" altLang="zh-CN" sz="1800">
                <a:latin typeface="Calibri" panose="020F0502020204030204" pitchFamily="34" charset="0"/>
                <a:ea typeface="宋体" pitchFamily="2" charset="-122"/>
              </a:rPr>
              <a:t>The UserInfo Claims MUST be returned as the members of a JSON object unless a signed or encrypted response was requested during Client Registration. </a:t>
            </a:r>
            <a:endParaRPr lang="en-US" altLang="zh-CN" sz="1800">
              <a:latin typeface="Calibri" panose="020F0502020204030204" pitchFamily="34" charset="0"/>
              <a:ea typeface="宋体" pitchFamily="2" charset="-122"/>
            </a:endParaRPr>
          </a:p>
          <a:p>
            <a:pPr algn="l"/>
            <a:endParaRPr lang="en-US" altLang="zh-CN" sz="1800">
              <a:latin typeface="Calibri" panose="020F0502020204030204" pitchFamily="34" charset="0"/>
              <a:ea typeface="宋体" pitchFamily="2" charset="-122"/>
            </a:endParaRPr>
          </a:p>
          <a:p>
            <a:pPr algn="l"/>
            <a:r>
              <a:rPr lang="en-US" altLang="zh-CN" sz="1800">
                <a:latin typeface="Calibri" panose="020F0502020204030204" pitchFamily="34" charset="0"/>
                <a:ea typeface="宋体" pitchFamily="2" charset="-122"/>
              </a:rPr>
              <a:t>For privacy reasons, OpenID Providers MAY elect to not return values for some requested Claims. </a:t>
            </a:r>
            <a:endParaRPr lang="en-US" altLang="zh-CN" sz="1800">
              <a:latin typeface="Calibri" panose="020F0502020204030204" pitchFamily="34" charset="0"/>
              <a:ea typeface="宋体"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Get End-User's Information</a:t>
            </a:r>
            <a:endParaRPr lang="zh-CN" altLang="en-US"/>
          </a:p>
        </p:txBody>
      </p:sp>
      <p:sp>
        <p:nvSpPr>
          <p:cNvPr id="3" name="内容占位符 2"/>
          <p:cNvSpPr>
            <a:spLocks noGrp="1"/>
          </p:cNvSpPr>
          <p:nvPr>
            <p:ph idx="1"/>
          </p:nvPr>
        </p:nvSpPr>
        <p:spPr/>
        <p:txBody>
          <a:bodyPr>
            <a:normAutofit fontScale="92500" lnSpcReduction="20000"/>
          </a:bodyPr>
          <a:lstStyle/>
          <a:p>
            <a:pPr algn="l"/>
            <a:r>
              <a:rPr lang="en-US" altLang="zh-CN" sz="1800">
                <a:latin typeface="Calibri" panose="020F0502020204030204" pitchFamily="34" charset="0"/>
                <a:ea typeface="宋体" pitchFamily="2" charset="-122"/>
              </a:rPr>
              <a:t>For example:</a:t>
            </a:r>
            <a:endParaRPr lang="en-US" altLang="zh-CN" sz="18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HTTP/1.1 200 OK</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Content-Type: application/json # If the UserInfo Response is signed and/or encrypted, then the Claims are returned in a JWT and the content-type MUST be application/jwt. </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"sub": "248289761001",</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"name": "Jane Doe",</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"given_name": "Jane",</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"family_name": "Doe",</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"preferred_username": "j.doe",</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"email": "janedoe@example.com",</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"picture": "http://example.com/janedoe/me.jpg"</a:t>
            </a:r>
            <a:endParaRPr lang="en-US" altLang="zh-CN" sz="1500">
              <a:latin typeface="Calibri" panose="020F0502020204030204" pitchFamily="34" charset="0"/>
              <a:ea typeface="宋体" pitchFamily="2" charset="-122"/>
            </a:endParaRPr>
          </a:p>
          <a:p>
            <a:pPr algn="l"/>
            <a:r>
              <a:rPr lang="en-US" altLang="zh-CN" sz="1500">
                <a:latin typeface="Calibri" panose="020F0502020204030204" pitchFamily="34" charset="0"/>
                <a:ea typeface="宋体" pitchFamily="2" charset="-122"/>
              </a:rPr>
              <a:t>  }</a:t>
            </a:r>
            <a:endParaRPr lang="en-US" altLang="zh-CN" sz="1500">
              <a:latin typeface="Calibri" panose="020F0502020204030204" pitchFamily="34" charset="0"/>
              <a:ea typeface="宋体"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Get End-User's Information</a:t>
            </a:r>
            <a:endParaRPr lang="zh-CN" altLang="en-US"/>
          </a:p>
        </p:txBody>
      </p:sp>
      <p:sp>
        <p:nvSpPr>
          <p:cNvPr id="3" name="内容占位符 2"/>
          <p:cNvSpPr>
            <a:spLocks noGrp="1"/>
          </p:cNvSpPr>
          <p:nvPr>
            <p:ph idx="1"/>
          </p:nvPr>
        </p:nvSpPr>
        <p:spPr/>
        <p:txBody>
          <a:bodyPr/>
          <a:lstStyle/>
          <a:p>
            <a:pPr algn="l"/>
            <a:r>
              <a:rPr lang="en-US" altLang="zh-CN" dirty="0" err="1">
                <a:uFillTx/>
                <a:latin typeface="Calibri" panose="020F0502020204030204" pitchFamily="34" charset="0"/>
                <a:ea typeface="宋体" pitchFamily="2" charset="-122"/>
              </a:rPr>
              <a:t>UserInfo</a:t>
            </a:r>
            <a:r>
              <a:rPr lang="en-US" altLang="zh-CN" dirty="0">
                <a:uFillTx/>
                <a:latin typeface="Calibri" panose="020F0502020204030204" pitchFamily="34" charset="0"/>
                <a:ea typeface="宋体" pitchFamily="2" charset="-122"/>
              </a:rPr>
              <a:t> Error Response</a:t>
            </a:r>
            <a:endParaRPr lang="en-US" altLang="zh-CN" dirty="0">
              <a:uFillTx/>
              <a:latin typeface="Calibri" panose="020F0502020204030204" pitchFamily="34" charset="0"/>
              <a:ea typeface="宋体" pitchFamily="2" charset="-122"/>
            </a:endParaRPr>
          </a:p>
          <a:p>
            <a:pPr algn="l"/>
            <a:endParaRPr lang="en-US" altLang="zh-CN" dirty="0">
              <a:uFillTx/>
              <a:latin typeface="Calibri" panose="020F0502020204030204" pitchFamily="34" charset="0"/>
              <a:ea typeface="宋体" pitchFamily="2" charset="-122"/>
            </a:endParaRPr>
          </a:p>
          <a:p>
            <a:pPr algn="l"/>
            <a:r>
              <a:rPr lang="en-US" altLang="zh-CN" dirty="0">
                <a:uFillTx/>
                <a:latin typeface="Calibri" panose="020F0502020204030204" pitchFamily="34" charset="0"/>
                <a:ea typeface="宋体" pitchFamily="2" charset="-122"/>
              </a:rPr>
              <a:t>For example:</a:t>
            </a:r>
            <a:endParaRPr lang="en-US" altLang="zh-CN" dirty="0">
              <a:uFillTx/>
              <a:latin typeface="Calibri" panose="020F0502020204030204" pitchFamily="34" charset="0"/>
              <a:ea typeface="宋体" pitchFamily="2" charset="-122"/>
            </a:endParaRPr>
          </a:p>
          <a:p>
            <a:pPr algn="l"/>
            <a:endParaRPr lang="en-US" altLang="zh-CN" sz="1500" dirty="0">
              <a:latin typeface="Calibri" panose="020F0502020204030204" pitchFamily="34" charset="0"/>
              <a:ea typeface="宋体" pitchFamily="2" charset="-122"/>
            </a:endParaRPr>
          </a:p>
          <a:p>
            <a:pPr algn="l"/>
            <a:r>
              <a:rPr lang="en-US" altLang="zh-CN" sz="1500" dirty="0">
                <a:latin typeface="Calibri" panose="020F0502020204030204" pitchFamily="34" charset="0"/>
                <a:ea typeface="宋体" pitchFamily="2" charset="-122"/>
              </a:rPr>
              <a:t>  HTTP/1.1 401 Unauthorized</a:t>
            </a:r>
            <a:endParaRPr lang="en-US" altLang="zh-CN" sz="1500" dirty="0">
              <a:latin typeface="Calibri" panose="020F0502020204030204" pitchFamily="34" charset="0"/>
              <a:ea typeface="宋体" pitchFamily="2" charset="-122"/>
            </a:endParaRPr>
          </a:p>
          <a:p>
            <a:pPr algn="l"/>
            <a:r>
              <a:rPr lang="en-US" altLang="zh-CN" sz="1500" dirty="0">
                <a:latin typeface="Calibri" panose="020F0502020204030204" pitchFamily="34" charset="0"/>
                <a:ea typeface="宋体" pitchFamily="2" charset="-122"/>
              </a:rPr>
              <a:t>  WWW-Authenticate: error="</a:t>
            </a:r>
            <a:r>
              <a:rPr lang="en-US" altLang="zh-CN" sz="1500" dirty="0" err="1">
                <a:latin typeface="Calibri" panose="020F0502020204030204" pitchFamily="34" charset="0"/>
                <a:ea typeface="宋体" pitchFamily="2" charset="-122"/>
              </a:rPr>
              <a:t>invalid_token</a:t>
            </a:r>
            <a:r>
              <a:rPr lang="en-US" altLang="zh-CN" sz="1500" dirty="0">
                <a:latin typeface="Calibri" panose="020F0502020204030204" pitchFamily="34" charset="0"/>
                <a:ea typeface="宋体" pitchFamily="2" charset="-122"/>
              </a:rPr>
              <a:t>",</a:t>
            </a:r>
            <a:endParaRPr lang="en-US" altLang="zh-CN" sz="1500" dirty="0">
              <a:latin typeface="Calibri" panose="020F0502020204030204" pitchFamily="34" charset="0"/>
              <a:ea typeface="宋体" pitchFamily="2" charset="-122"/>
            </a:endParaRPr>
          </a:p>
          <a:p>
            <a:pPr algn="l"/>
            <a:r>
              <a:rPr lang="en-US" altLang="zh-CN" sz="1500" dirty="0">
                <a:latin typeface="Calibri" panose="020F0502020204030204" pitchFamily="34" charset="0"/>
                <a:ea typeface="宋体" pitchFamily="2" charset="-122"/>
              </a:rPr>
              <a:t>    </a:t>
            </a:r>
            <a:r>
              <a:rPr lang="en-US" altLang="zh-CN" sz="1500" dirty="0" err="1">
                <a:latin typeface="Calibri" panose="020F0502020204030204" pitchFamily="34" charset="0"/>
                <a:ea typeface="宋体" pitchFamily="2" charset="-122"/>
              </a:rPr>
              <a:t>error_description</a:t>
            </a:r>
            <a:r>
              <a:rPr lang="en-US" altLang="zh-CN" sz="1500" dirty="0">
                <a:latin typeface="Calibri" panose="020F0502020204030204" pitchFamily="34" charset="0"/>
                <a:ea typeface="宋体" pitchFamily="2" charset="-122"/>
              </a:rPr>
              <a:t>="The Access Token expired"</a:t>
            </a:r>
            <a:endParaRPr lang="en-US" altLang="zh-CN" sz="1500" dirty="0">
              <a:latin typeface="Calibri" panose="020F0502020204030204" pitchFamily="34" charset="0"/>
              <a:ea typeface="宋体"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Get End-User's Information</a:t>
            </a:r>
            <a:endParaRPr lang="zh-CN" altLang="en-US"/>
          </a:p>
        </p:txBody>
      </p:sp>
      <p:sp>
        <p:nvSpPr>
          <p:cNvPr id="3" name="内容占位符 2"/>
          <p:cNvSpPr>
            <a:spLocks noGrp="1"/>
          </p:cNvSpPr>
          <p:nvPr>
            <p:ph idx="1"/>
          </p:nvPr>
        </p:nvSpPr>
        <p:spPr/>
        <p:txBody>
          <a:bodyPr>
            <a:normAutofit lnSpcReduction="10000"/>
          </a:bodyPr>
          <a:lstStyle/>
          <a:p>
            <a:pPr algn="l"/>
            <a:r>
              <a:rPr lang="en-US" altLang="zh-CN" dirty="0" err="1">
                <a:uFillTx/>
                <a:latin typeface="Calibri" panose="020F0502020204030204" pitchFamily="34" charset="0"/>
                <a:ea typeface="宋体" pitchFamily="2" charset="-122"/>
              </a:rPr>
              <a:t>UserInfo</a:t>
            </a:r>
            <a:r>
              <a:rPr lang="en-US" altLang="zh-CN" dirty="0">
                <a:uFillTx/>
                <a:latin typeface="Calibri" panose="020F0502020204030204" pitchFamily="34" charset="0"/>
                <a:ea typeface="宋体" pitchFamily="2" charset="-122"/>
              </a:rPr>
              <a:t> Response Validation</a:t>
            </a:r>
            <a:endParaRPr lang="en-US" altLang="zh-CN" dirty="0">
              <a:uFillTx/>
              <a:latin typeface="Calibri" panose="020F0502020204030204" pitchFamily="34" charset="0"/>
              <a:ea typeface="宋体" pitchFamily="2" charset="-122"/>
            </a:endParaRPr>
          </a:p>
          <a:p>
            <a:pPr lvl="1"/>
            <a:r>
              <a:rPr lang="en-US" altLang="zh-CN" dirty="0">
                <a:uFillTx/>
                <a:latin typeface="Calibri" panose="020F0502020204030204" pitchFamily="34" charset="0"/>
                <a:ea typeface="宋体" pitchFamily="2" charset="-122"/>
              </a:rPr>
              <a:t>Verify that the OP that responded was the intended OP through a TLS server certificate check. </a:t>
            </a:r>
            <a:endParaRPr lang="en-US" altLang="zh-CN" dirty="0">
              <a:uFillTx/>
              <a:latin typeface="Calibri" panose="020F0502020204030204" pitchFamily="34" charset="0"/>
              <a:ea typeface="宋体" pitchFamily="2" charset="-122"/>
            </a:endParaRPr>
          </a:p>
          <a:p>
            <a:pPr lvl="1"/>
            <a:r>
              <a:rPr lang="en-US" altLang="zh-CN" dirty="0">
                <a:uFillTx/>
                <a:latin typeface="Calibri" panose="020F0502020204030204" pitchFamily="34" charset="0"/>
                <a:ea typeface="宋体" pitchFamily="2" charset="-122"/>
              </a:rPr>
              <a:t>If the Client has provided a </a:t>
            </a:r>
            <a:r>
              <a:rPr lang="en-US" altLang="zh-CN" dirty="0" err="1">
                <a:uFillTx/>
                <a:latin typeface="Calibri" panose="020F0502020204030204" pitchFamily="34" charset="0"/>
                <a:ea typeface="宋体" pitchFamily="2" charset="-122"/>
              </a:rPr>
              <a:t>userinfo_encrypted_response_alg</a:t>
            </a:r>
            <a:r>
              <a:rPr lang="en-US" altLang="zh-CN" dirty="0">
                <a:uFillTx/>
                <a:latin typeface="Calibri" panose="020F0502020204030204" pitchFamily="34" charset="0"/>
                <a:ea typeface="宋体" pitchFamily="2" charset="-122"/>
              </a:rPr>
              <a:t> parameter during Registration, decrypt the </a:t>
            </a:r>
            <a:r>
              <a:rPr lang="en-US" altLang="zh-CN" dirty="0" err="1">
                <a:uFillTx/>
                <a:latin typeface="Calibri" panose="020F0502020204030204" pitchFamily="34" charset="0"/>
                <a:ea typeface="宋体" pitchFamily="2" charset="-122"/>
              </a:rPr>
              <a:t>UserInfo</a:t>
            </a:r>
            <a:r>
              <a:rPr lang="en-US" altLang="zh-CN" dirty="0">
                <a:uFillTx/>
                <a:latin typeface="Calibri" panose="020F0502020204030204" pitchFamily="34" charset="0"/>
                <a:ea typeface="宋体" pitchFamily="2" charset="-122"/>
              </a:rPr>
              <a:t> Response using the keys specified during Registration. </a:t>
            </a:r>
            <a:endParaRPr lang="en-US" altLang="zh-CN" dirty="0">
              <a:uFillTx/>
              <a:latin typeface="Calibri" panose="020F0502020204030204" pitchFamily="34" charset="0"/>
              <a:ea typeface="宋体" pitchFamily="2" charset="-122"/>
            </a:endParaRPr>
          </a:p>
          <a:p>
            <a:pPr lvl="1"/>
            <a:r>
              <a:rPr lang="en-US" altLang="zh-CN" dirty="0">
                <a:uFillTx/>
                <a:latin typeface="Calibri" panose="020F0502020204030204" pitchFamily="34" charset="0"/>
                <a:ea typeface="宋体" pitchFamily="2" charset="-122"/>
              </a:rPr>
              <a:t>If the response was signed, the Client SHOULD validate the signature according to JWS. </a:t>
            </a:r>
            <a:endParaRPr lang="en-US" altLang="zh-CN" dirty="0">
              <a:uFillTx/>
              <a:latin typeface="Calibri" panose="020F0502020204030204" pitchFamily="34" charset="0"/>
              <a:ea typeface="宋体" pitchFamily="2" charset="-122"/>
            </a:endParaRPr>
          </a:p>
        </p:txBody>
      </p:sp>
      <p:pic>
        <p:nvPicPr>
          <p:cNvPr id="4" name="图片 3" descr="logo-201305-b"/>
          <p:cNvPicPr>
            <a:picLocks noChangeAspect="1"/>
          </p:cNvPicPr>
          <p:nvPr/>
        </p:nvPicPr>
        <p:blipFill>
          <a:blip r:embed="rId1"/>
          <a:stretch>
            <a:fillRect/>
          </a:stretch>
        </p:blipFill>
        <p:spPr>
          <a:xfrm>
            <a:off x="7499256" y="5763154"/>
            <a:ext cx="1214438" cy="428625"/>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OpenID Certification</a:t>
            </a:r>
            <a:endParaRPr lang="zh-CN" altLang="en-US" dirty="0"/>
          </a:p>
        </p:txBody>
      </p:sp>
      <p:sp>
        <p:nvSpPr>
          <p:cNvPr id="3" name="内容占位符 2"/>
          <p:cNvSpPr>
            <a:spLocks noGrp="1"/>
          </p:cNvSpPr>
          <p:nvPr>
            <p:ph idx="1"/>
          </p:nvPr>
        </p:nvSpPr>
        <p:spPr>
          <a:xfrm>
            <a:off x="381001" y="2144184"/>
            <a:ext cx="3835400" cy="2859616"/>
          </a:xfrm>
        </p:spPr>
        <p:txBody>
          <a:bodyPr>
            <a:normAutofit lnSpcReduction="10000"/>
          </a:bodyPr>
          <a:lstStyle/>
          <a:p>
            <a:r>
              <a:rPr lang="en-US" altLang="zh-CN" sz="2000" dirty="0"/>
              <a:t>The OpenID Foundation’s certification process utilizes self-certification and conformance test suites developed by the foundation.</a:t>
            </a:r>
            <a:endParaRPr lang="en-US" altLang="zh-CN" sz="2000" dirty="0"/>
          </a:p>
          <a:p>
            <a:r>
              <a:rPr lang="en-US" altLang="zh-CN" sz="2000" dirty="0"/>
              <a:t>Certified implementations can use the “</a:t>
            </a:r>
            <a:r>
              <a:rPr lang="en-US" altLang="zh-CN" sz="2000" dirty="0">
                <a:hlinkClick r:id="rId1"/>
              </a:rPr>
              <a:t>OpenID Certified</a:t>
            </a:r>
            <a:r>
              <a:rPr lang="en-US" altLang="zh-CN" sz="2000" dirty="0"/>
              <a:t>” certification mark</a:t>
            </a:r>
            <a:endParaRPr lang="en-US" altLang="zh-CN" sz="2000" dirty="0"/>
          </a:p>
          <a:p>
            <a:endParaRPr lang="zh-CN" altLang="en-US" sz="2000" dirty="0"/>
          </a:p>
        </p:txBody>
      </p:sp>
      <p:pic>
        <p:nvPicPr>
          <p:cNvPr id="1026" name="Picture 2" descr="OpenID Certified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1475" y="890589"/>
            <a:ext cx="2162175" cy="113004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900" y="2273300"/>
            <a:ext cx="4908877" cy="4406833"/>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195" y="4863973"/>
            <a:ext cx="4064206" cy="2500553"/>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00" y="121505"/>
            <a:ext cx="8483600" cy="1008796"/>
          </a:xfrm>
        </p:spPr>
        <p:txBody>
          <a:bodyPr/>
          <a:lstStyle/>
          <a:p>
            <a:r>
              <a:rPr lang="en-US" altLang="zh-CN" sz="3600" b="1" dirty="0" err="1"/>
              <a:t>OpenID</a:t>
            </a:r>
            <a:r>
              <a:rPr lang="en-US" altLang="zh-CN" sz="3600" b="1" dirty="0"/>
              <a:t> vs. pseudo-authentication using </a:t>
            </a:r>
            <a:r>
              <a:rPr lang="en-US" altLang="zh-CN" sz="3600" b="1" dirty="0" err="1"/>
              <a:t>OAuth</a:t>
            </a:r>
            <a:endParaRPr lang="zh-CN" altLang="en-US" sz="3600"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84300" y="1282701"/>
            <a:ext cx="6350000" cy="5543848"/>
          </a:xfr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type="ctrTitle"/>
          </p:nvPr>
        </p:nvSpPr>
        <p:spPr/>
        <p:txBody>
          <a:bodyPr/>
          <a:lstStyle/>
          <a:p>
            <a:r>
              <a:rPr lang="en-US" altLang="zh-CN"/>
              <a:t>End!</a:t>
            </a:r>
            <a:endParaRPr lang="en-US" altLang="zh-CN"/>
          </a:p>
        </p:txBody>
      </p:sp>
      <p:sp>
        <p:nvSpPr>
          <p:cNvPr id="227333" name="Rectangle 5"/>
          <p:cNvSpPr>
            <a:spLocks noGrp="1" noChangeArrowheads="1"/>
          </p:cNvSpPr>
          <p:nvPr>
            <p:ph type="subTitle"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7" name="Picture 3" descr="C:\快盘\PKI课件\2014\网络认证课件\CAS SSO图.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1150" y="0"/>
            <a:ext cx="6310313" cy="530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4" name="内容占位符 1"/>
          <p:cNvSpPr>
            <a:spLocks noGrp="1"/>
          </p:cNvSpPr>
          <p:nvPr>
            <p:ph idx="1"/>
          </p:nvPr>
        </p:nvSpPr>
        <p:spPr>
          <a:xfrm>
            <a:off x="307975" y="1918998"/>
            <a:ext cx="2386013" cy="4525963"/>
          </a:xfrm>
        </p:spPr>
        <p:txBody>
          <a:bodyPr/>
          <a:lstStyle/>
          <a:p>
            <a:r>
              <a:rPr lang="en-US" altLang="zh-CN" dirty="0"/>
              <a:t>Kerberos</a:t>
            </a:r>
            <a:r>
              <a:rPr lang="zh-CN" altLang="en-US" dirty="0"/>
              <a:t>票据方式</a:t>
            </a:r>
            <a:endParaRPr lang="en-US" altLang="zh-CN" dirty="0"/>
          </a:p>
          <a:p>
            <a:r>
              <a:rPr lang="en-US" altLang="zh-CN" dirty="0"/>
              <a:t>Web</a:t>
            </a:r>
            <a:r>
              <a:rPr lang="zh-CN" altLang="en-US" dirty="0"/>
              <a:t>环境</a:t>
            </a:r>
            <a:endParaRPr lang="zh-CN" altLang="en-US" dirty="0"/>
          </a:p>
        </p:txBody>
      </p:sp>
      <p:sp>
        <p:nvSpPr>
          <p:cNvPr id="90115" name="标题 2"/>
          <p:cNvSpPr>
            <a:spLocks noGrp="1"/>
          </p:cNvSpPr>
          <p:nvPr>
            <p:ph type="title"/>
          </p:nvPr>
        </p:nvSpPr>
        <p:spPr/>
        <p:txBody>
          <a:bodyPr/>
          <a:lstStyle/>
          <a:p>
            <a:r>
              <a:rPr lang="en-US" altLang="zh-CN"/>
              <a:t>CAS</a:t>
            </a:r>
            <a:r>
              <a:rPr lang="zh-CN" altLang="en-US"/>
              <a:t>协议</a:t>
            </a:r>
            <a:endParaRPr lang="zh-CN" altLang="en-US"/>
          </a:p>
        </p:txBody>
      </p:sp>
      <p:sp>
        <p:nvSpPr>
          <p:cNvPr id="90116" name="AutoShape 2" descr="C:\%E5%BF%AB%E7%9B%98\PKI%E8%AF%BE%E4%BB%B6\2014\%E7%BD%91%E7%BB%9C%E8%AE%A4%E8%AF%81%E8%AF%BE%E4%BB%B6\sso\CAS%E5%8D%95%E7%82%B9%E7%99%BB%E9%99%86%E7%9A%84%E4%B8%A4%E4%B8%AA%E5%8E%9F%E7%90%86%E5%9B%BE_Dragon Zone_%E7%99%BE%E5%BA%A6%E7%A9%BA%E9%97%B4_files\159e83d1f6ce56fa572c84c8.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itchFamily="2" charset="-122"/>
              </a:defRPr>
            </a:lvl1pPr>
            <a:lvl2pPr marL="742950" indent="-285750">
              <a:defRPr>
                <a:solidFill>
                  <a:schemeClr val="tx1"/>
                </a:solidFill>
                <a:latin typeface="Verdana" panose="020B0604030504040204" pitchFamily="34" charset="0"/>
                <a:ea typeface="宋体" pitchFamily="2" charset="-122"/>
              </a:defRPr>
            </a:lvl2pPr>
            <a:lvl3pPr marL="1143000" indent="-228600">
              <a:defRPr>
                <a:solidFill>
                  <a:schemeClr val="tx1"/>
                </a:solidFill>
                <a:latin typeface="Verdana" panose="020B0604030504040204" pitchFamily="34" charset="0"/>
                <a:ea typeface="宋体" pitchFamily="2" charset="-122"/>
              </a:defRPr>
            </a:lvl3pPr>
            <a:lvl4pPr marL="1600200" indent="-228600">
              <a:defRPr>
                <a:solidFill>
                  <a:schemeClr val="tx1"/>
                </a:solidFill>
                <a:latin typeface="Verdana" panose="020B0604030504040204" pitchFamily="34" charset="0"/>
                <a:ea typeface="宋体" pitchFamily="2" charset="-122"/>
              </a:defRPr>
            </a:lvl4pPr>
            <a:lvl5pPr marL="2057400" indent="-228600">
              <a:defRPr>
                <a:solidFill>
                  <a:schemeClr val="tx1"/>
                </a:solidFill>
                <a:latin typeface="Verdan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itchFamily="2" charset="-122"/>
              </a:defRPr>
            </a:lvl9pPr>
          </a:lstStyle>
          <a:p>
            <a:pPr eaLnBrk="1" hangingPunct="1"/>
            <a:endParaRPr lang="zh-CN" altLang="en-US"/>
          </a:p>
        </p:txBody>
      </p:sp>
      <p:sp>
        <p:nvSpPr>
          <p:cNvPr id="6" name="TextBox 5"/>
          <p:cNvSpPr txBox="1"/>
          <p:nvPr/>
        </p:nvSpPr>
        <p:spPr>
          <a:xfrm>
            <a:off x="7598229" y="1832428"/>
            <a:ext cx="1291771" cy="954107"/>
          </a:xfrm>
          <a:prstGeom prst="rect">
            <a:avLst/>
          </a:prstGeom>
          <a:noFill/>
        </p:spPr>
        <p:txBody>
          <a:bodyPr wrap="square" rtlCol="0">
            <a:spAutoFit/>
          </a:bodyPr>
          <a:lstStyle/>
          <a:p>
            <a:r>
              <a:rPr lang="en-US" altLang="zh-CN" sz="1400" dirty="0"/>
              <a:t>3. </a:t>
            </a:r>
            <a:r>
              <a:rPr lang="zh-CN" altLang="en-US" sz="1400" dirty="0"/>
              <a:t>鉴别成功，获得</a:t>
            </a:r>
            <a:r>
              <a:rPr lang="en-US" altLang="zh-CN" sz="1400" dirty="0"/>
              <a:t>TGT</a:t>
            </a:r>
            <a:r>
              <a:rPr lang="zh-CN" altLang="en-US" sz="1400" dirty="0"/>
              <a:t>；然后利用</a:t>
            </a:r>
            <a:r>
              <a:rPr lang="en-US" altLang="zh-CN" sz="1400" dirty="0"/>
              <a:t>TGT</a:t>
            </a:r>
            <a:r>
              <a:rPr lang="zh-CN" altLang="en-US" sz="1400" dirty="0"/>
              <a:t>获得</a:t>
            </a:r>
            <a:r>
              <a:rPr lang="en-US" altLang="zh-CN" sz="1400" dirty="0"/>
              <a:t>ST</a:t>
            </a:r>
            <a:endParaRPr lang="zh-CN" altLang="en-US" sz="1400" dirty="0"/>
          </a:p>
        </p:txBody>
      </p:sp>
      <p:pic>
        <p:nvPicPr>
          <p:cNvPr id="2" name="图片 1"/>
          <p:cNvPicPr>
            <a:picLocks noChangeAspect="1"/>
          </p:cNvPicPr>
          <p:nvPr/>
        </p:nvPicPr>
        <p:blipFill>
          <a:blip r:embed="rId2"/>
          <a:stretch>
            <a:fillRect/>
          </a:stretch>
        </p:blipFill>
        <p:spPr>
          <a:xfrm>
            <a:off x="90279" y="4614640"/>
            <a:ext cx="3681621" cy="2220478"/>
          </a:xfrm>
          <a:prstGeom prst="rect">
            <a:avLst/>
          </a:prstGeom>
          <a:ln w="3175" cap="sq">
            <a:solidFill>
              <a:srgbClr val="000000"/>
            </a:solidFill>
            <a:prstDash val="solid"/>
            <a:miter lim="800000"/>
            <a:headEnd/>
            <a:tailEnd/>
          </a:ln>
          <a:effectLst/>
        </p:spPr>
      </p:pic>
      <p:grpSp>
        <p:nvGrpSpPr>
          <p:cNvPr id="5" name="组合 4"/>
          <p:cNvGrpSpPr/>
          <p:nvPr/>
        </p:nvGrpSpPr>
        <p:grpSpPr>
          <a:xfrm>
            <a:off x="5175250" y="4955427"/>
            <a:ext cx="3782350" cy="1879691"/>
            <a:chOff x="5175250" y="4955427"/>
            <a:chExt cx="3782350" cy="1879691"/>
          </a:xfrm>
        </p:grpSpPr>
        <p:pic>
          <p:nvPicPr>
            <p:cNvPr id="3" name="图片 2"/>
            <p:cNvPicPr>
              <a:picLocks noChangeAspect="1"/>
            </p:cNvPicPr>
            <p:nvPr/>
          </p:nvPicPr>
          <p:blipFill>
            <a:blip r:embed="rId3"/>
            <a:stretch>
              <a:fillRect/>
            </a:stretch>
          </p:blipFill>
          <p:spPr>
            <a:xfrm>
              <a:off x="5230150" y="4955427"/>
              <a:ext cx="3727450" cy="1851168"/>
            </a:xfrm>
            <a:prstGeom prst="rect">
              <a:avLst/>
            </a:prstGeom>
          </p:spPr>
        </p:pic>
        <p:sp>
          <p:nvSpPr>
            <p:cNvPr id="4" name="矩形: 圆角 3"/>
            <p:cNvSpPr/>
            <p:nvPr/>
          </p:nvSpPr>
          <p:spPr>
            <a:xfrm>
              <a:off x="5175250" y="6571396"/>
              <a:ext cx="927100" cy="2637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单点登录实现</a:t>
            </a:r>
            <a:endParaRPr lang="zh-CN" altLang="en-US" dirty="0"/>
          </a:p>
        </p:txBody>
      </p:sp>
      <p:sp>
        <p:nvSpPr>
          <p:cNvPr id="3" name="内容占位符 2"/>
          <p:cNvSpPr>
            <a:spLocks noGrp="1"/>
          </p:cNvSpPr>
          <p:nvPr>
            <p:ph idx="1"/>
          </p:nvPr>
        </p:nvSpPr>
        <p:spPr>
          <a:xfrm>
            <a:off x="822959" y="1845734"/>
            <a:ext cx="7543801" cy="4614052"/>
          </a:xfrm>
        </p:spPr>
        <p:txBody>
          <a:bodyPr>
            <a:normAutofit fontScale="85000" lnSpcReduction="20000"/>
          </a:bodyPr>
          <a:lstStyle/>
          <a:p>
            <a:pPr>
              <a:lnSpc>
                <a:spcPct val="130000"/>
              </a:lnSpc>
              <a:spcBef>
                <a:spcPts val="0"/>
              </a:spcBef>
              <a:spcAft>
                <a:spcPts val="0"/>
              </a:spcAft>
              <a:defRPr/>
            </a:pPr>
            <a:r>
              <a:rPr lang="zh-CN" altLang="en-US" dirty="0"/>
              <a:t>当 </a:t>
            </a:r>
            <a:r>
              <a:rPr lang="en-US" altLang="zh-CN" dirty="0"/>
              <a:t>Step3 </a:t>
            </a:r>
            <a:r>
              <a:rPr lang="zh-CN" altLang="en-US" dirty="0"/>
              <a:t>完成之后， </a:t>
            </a:r>
            <a:r>
              <a:rPr lang="en-US" altLang="zh-CN" dirty="0"/>
              <a:t>CAS Server </a:t>
            </a:r>
            <a:r>
              <a:rPr lang="zh-CN" altLang="en-US" dirty="0"/>
              <a:t>会向 </a:t>
            </a:r>
            <a:r>
              <a:rPr lang="en-US" altLang="zh-CN" dirty="0"/>
              <a:t>User </a:t>
            </a:r>
            <a:r>
              <a:rPr lang="zh-CN" altLang="en-US" dirty="0"/>
              <a:t>发送一个 </a:t>
            </a:r>
            <a:r>
              <a:rPr lang="en-US" altLang="zh-CN" dirty="0"/>
              <a:t>Ticket granting cookie (TGC) </a:t>
            </a:r>
            <a:r>
              <a:rPr lang="zh-CN" altLang="en-US" dirty="0"/>
              <a:t>给 </a:t>
            </a:r>
            <a:r>
              <a:rPr lang="en-US" altLang="zh-CN" dirty="0"/>
              <a:t>User </a:t>
            </a:r>
            <a:r>
              <a:rPr lang="zh-CN" altLang="en-US" dirty="0"/>
              <a:t>的浏览器，这个 </a:t>
            </a:r>
            <a:r>
              <a:rPr lang="en-US" altLang="zh-CN" dirty="0"/>
              <a:t>Cookie </a:t>
            </a:r>
            <a:r>
              <a:rPr lang="zh-CN" altLang="en-US" dirty="0"/>
              <a:t>就类似 </a:t>
            </a:r>
            <a:r>
              <a:rPr lang="en-US" altLang="zh-CN" dirty="0"/>
              <a:t>Kerberos </a:t>
            </a:r>
            <a:r>
              <a:rPr lang="zh-CN" altLang="en-US" dirty="0"/>
              <a:t>的 </a:t>
            </a:r>
            <a:r>
              <a:rPr lang="en-US" altLang="zh-CN" dirty="0"/>
              <a:t>TGT</a:t>
            </a:r>
            <a:endParaRPr lang="en-US" altLang="zh-CN" dirty="0"/>
          </a:p>
          <a:p>
            <a:pPr>
              <a:lnSpc>
                <a:spcPct val="130000"/>
              </a:lnSpc>
              <a:spcBef>
                <a:spcPts val="0"/>
              </a:spcBef>
              <a:spcAft>
                <a:spcPts val="0"/>
              </a:spcAft>
              <a:defRPr/>
            </a:pPr>
            <a:r>
              <a:rPr lang="zh-CN" altLang="en-US" dirty="0"/>
              <a:t>相比</a:t>
            </a:r>
            <a:r>
              <a:rPr lang="en-US" altLang="zh-CN" dirty="0"/>
              <a:t>Kerberos</a:t>
            </a:r>
            <a:r>
              <a:rPr lang="zh-CN" altLang="en-US" dirty="0"/>
              <a:t>，增加了</a:t>
            </a:r>
            <a:r>
              <a:rPr lang="en-US" altLang="zh-CN" dirty="0"/>
              <a:t>Step 5</a:t>
            </a:r>
            <a:r>
              <a:rPr lang="zh-CN" altLang="en-US" dirty="0"/>
              <a:t>，向</a:t>
            </a:r>
            <a:r>
              <a:rPr lang="en-US" altLang="zh-CN" dirty="0"/>
              <a:t>CAS Server</a:t>
            </a:r>
            <a:r>
              <a:rPr lang="zh-CN" altLang="en-US" dirty="0"/>
              <a:t>确认</a:t>
            </a:r>
            <a:r>
              <a:rPr lang="en-US" altLang="zh-CN" dirty="0"/>
              <a:t>ST</a:t>
            </a:r>
            <a:r>
              <a:rPr lang="zh-CN" altLang="en-US" dirty="0"/>
              <a:t>的正确性</a:t>
            </a:r>
            <a:endParaRPr lang="en-US" altLang="zh-CN" dirty="0"/>
          </a:p>
          <a:p>
            <a:pPr lvl="1">
              <a:lnSpc>
                <a:spcPct val="130000"/>
              </a:lnSpc>
              <a:spcBef>
                <a:spcPts val="0"/>
              </a:spcBef>
              <a:spcAft>
                <a:spcPts val="0"/>
              </a:spcAft>
              <a:defRPr/>
            </a:pPr>
            <a:r>
              <a:rPr lang="zh-CN" altLang="en-US" dirty="0"/>
              <a:t>在</a:t>
            </a:r>
            <a:r>
              <a:rPr lang="en-US" altLang="zh-CN" dirty="0"/>
              <a:t>Kerberos</a:t>
            </a:r>
            <a:r>
              <a:rPr lang="zh-CN" altLang="en-US" dirty="0"/>
              <a:t>中，没有这一个步骤（安全性依赖于应用与</a:t>
            </a:r>
            <a:r>
              <a:rPr lang="en-US" altLang="zh-CN" dirty="0"/>
              <a:t>Kerberos</a:t>
            </a:r>
            <a:r>
              <a:rPr lang="zh-CN" altLang="en-US" dirty="0"/>
              <a:t>之间的长期秘密；基于秘密，可以校验其正确性）</a:t>
            </a:r>
            <a:endParaRPr lang="en-US" altLang="zh-CN" dirty="0"/>
          </a:p>
          <a:p>
            <a:pPr lvl="1">
              <a:lnSpc>
                <a:spcPct val="130000"/>
              </a:lnSpc>
              <a:spcBef>
                <a:spcPts val="0"/>
              </a:spcBef>
              <a:spcAft>
                <a:spcPts val="0"/>
              </a:spcAft>
              <a:defRPr/>
            </a:pPr>
            <a:r>
              <a:rPr lang="zh-CN" altLang="en-US" dirty="0"/>
              <a:t>在</a:t>
            </a:r>
            <a:r>
              <a:rPr lang="en-US" altLang="zh-CN" dirty="0"/>
              <a:t>CAS</a:t>
            </a:r>
            <a:r>
              <a:rPr lang="zh-CN" altLang="en-US" dirty="0"/>
              <a:t>中，增加这一点</a:t>
            </a:r>
            <a:endParaRPr lang="en-US" altLang="zh-CN" dirty="0"/>
          </a:p>
          <a:p>
            <a:pPr lvl="2">
              <a:lnSpc>
                <a:spcPct val="130000"/>
              </a:lnSpc>
              <a:spcBef>
                <a:spcPts val="0"/>
              </a:spcBef>
              <a:spcAft>
                <a:spcPts val="0"/>
              </a:spcAft>
              <a:defRPr/>
            </a:pPr>
            <a:r>
              <a:rPr lang="en-US" altLang="zh-CN" dirty="0"/>
              <a:t>ST</a:t>
            </a:r>
            <a:r>
              <a:rPr lang="zh-CN" altLang="en-US" dirty="0"/>
              <a:t>只被使用一次，</a:t>
            </a:r>
            <a:r>
              <a:rPr lang="en-US" altLang="zh-CN" dirty="0"/>
              <a:t>CAS Server</a:t>
            </a:r>
            <a:r>
              <a:rPr lang="zh-CN" altLang="en-US" dirty="0"/>
              <a:t>在验证之后、立即删除；</a:t>
            </a:r>
            <a:endParaRPr lang="en-US" altLang="zh-CN" dirty="0"/>
          </a:p>
          <a:p>
            <a:pPr lvl="3">
              <a:lnSpc>
                <a:spcPct val="130000"/>
              </a:lnSpc>
              <a:spcBef>
                <a:spcPts val="0"/>
              </a:spcBef>
              <a:spcAft>
                <a:spcPts val="0"/>
              </a:spcAft>
              <a:defRPr/>
            </a:pPr>
            <a:r>
              <a:rPr lang="en-US" altLang="zh-CN" dirty="0"/>
              <a:t>Kerberos</a:t>
            </a:r>
            <a:r>
              <a:rPr lang="zh-CN" altLang="en-US" dirty="0"/>
              <a:t>可以在短时间内重用（时间一致性）</a:t>
            </a:r>
            <a:endParaRPr lang="en-US" altLang="zh-CN" dirty="0"/>
          </a:p>
          <a:p>
            <a:pPr lvl="2">
              <a:lnSpc>
                <a:spcPct val="130000"/>
              </a:lnSpc>
              <a:spcBef>
                <a:spcPts val="0"/>
              </a:spcBef>
              <a:spcAft>
                <a:spcPts val="0"/>
              </a:spcAft>
              <a:defRPr/>
            </a:pPr>
            <a:r>
              <a:rPr lang="zh-CN" altLang="en-US" dirty="0"/>
              <a:t>无须要求应用服务器与</a:t>
            </a:r>
            <a:r>
              <a:rPr lang="en-US" altLang="zh-CN" dirty="0"/>
              <a:t>CAS Server</a:t>
            </a:r>
            <a:r>
              <a:rPr lang="zh-CN" altLang="en-US" dirty="0"/>
              <a:t>共享密钥【利用一次性随机数】</a:t>
            </a:r>
            <a:endParaRPr lang="en-US" altLang="zh-CN" dirty="0"/>
          </a:p>
          <a:p>
            <a:pPr lvl="3">
              <a:lnSpc>
                <a:spcPct val="130000"/>
              </a:lnSpc>
              <a:spcBef>
                <a:spcPts val="0"/>
              </a:spcBef>
              <a:spcAft>
                <a:spcPts val="0"/>
              </a:spcAft>
              <a:defRPr/>
            </a:pPr>
            <a:r>
              <a:rPr lang="zh-CN" altLang="en-US" dirty="0"/>
              <a:t>使用下层的安全通信（如</a:t>
            </a:r>
            <a:r>
              <a:rPr lang="en-US" altLang="zh-CN" dirty="0"/>
              <a:t>SSL/TLS</a:t>
            </a:r>
            <a:r>
              <a:rPr lang="zh-CN" altLang="en-US" dirty="0"/>
              <a:t>）来保证应用服务器与</a:t>
            </a:r>
            <a:r>
              <a:rPr lang="en-US" altLang="zh-CN" dirty="0"/>
              <a:t>CAS Server</a:t>
            </a:r>
            <a:r>
              <a:rPr lang="zh-CN" altLang="en-US" dirty="0"/>
              <a:t>之间的通信安全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单点登录实现</a:t>
            </a:r>
            <a:endParaRPr lang="zh-CN" altLang="en-US" dirty="0"/>
          </a:p>
        </p:txBody>
      </p:sp>
      <p:sp>
        <p:nvSpPr>
          <p:cNvPr id="3" name="内容占位符 2"/>
          <p:cNvSpPr>
            <a:spLocks noGrp="1"/>
          </p:cNvSpPr>
          <p:nvPr>
            <p:ph idx="1"/>
          </p:nvPr>
        </p:nvSpPr>
        <p:spPr/>
        <p:txBody>
          <a:bodyPr/>
          <a:lstStyle/>
          <a:p>
            <a:pPr>
              <a:defRPr/>
            </a:pPr>
            <a:r>
              <a:rPr lang="zh-CN" altLang="en-US" dirty="0"/>
              <a:t>当用户被另一个</a:t>
            </a:r>
            <a:r>
              <a:rPr lang="en-US" altLang="zh-CN" dirty="0"/>
              <a:t>SP </a:t>
            </a:r>
            <a:r>
              <a:rPr lang="zh-CN" altLang="en-US" dirty="0"/>
              <a:t>“</a:t>
            </a:r>
            <a:r>
              <a:rPr lang="en-US" altLang="zh-CN" dirty="0"/>
              <a:t>Helloservice2</a:t>
            </a:r>
            <a:r>
              <a:rPr lang="zh-CN" altLang="en-US" dirty="0"/>
              <a:t>”</a:t>
            </a:r>
            <a:r>
              <a:rPr lang="en-US" altLang="zh-CN" dirty="0"/>
              <a:t> </a:t>
            </a:r>
            <a:r>
              <a:rPr lang="zh-CN" altLang="en-US" dirty="0"/>
              <a:t>重定向到 </a:t>
            </a:r>
            <a:r>
              <a:rPr lang="en-US" altLang="zh-CN" dirty="0"/>
              <a:t>CAS Server </a:t>
            </a:r>
            <a:r>
              <a:rPr lang="zh-CN" altLang="en-US" dirty="0"/>
              <a:t>时</a:t>
            </a:r>
            <a:endParaRPr lang="en-US" altLang="zh-CN" dirty="0"/>
          </a:p>
          <a:p>
            <a:pPr lvl="1">
              <a:defRPr/>
            </a:pPr>
            <a:r>
              <a:rPr lang="en-US" altLang="zh-CN" dirty="0"/>
              <a:t>CAS Server </a:t>
            </a:r>
            <a:r>
              <a:rPr lang="zh-CN" altLang="en-US" dirty="0"/>
              <a:t>会主动 </a:t>
            </a:r>
            <a:r>
              <a:rPr lang="en-US" altLang="zh-CN" dirty="0"/>
              <a:t>Get </a:t>
            </a:r>
            <a:r>
              <a:rPr lang="zh-CN" altLang="en-US" dirty="0"/>
              <a:t>到这个 </a:t>
            </a:r>
            <a:r>
              <a:rPr lang="en-US" altLang="zh-CN" dirty="0"/>
              <a:t>TGC cookie </a:t>
            </a:r>
            <a:r>
              <a:rPr lang="zh-CN" altLang="en-US" dirty="0"/>
              <a:t>，然后做下面的事情： </a:t>
            </a:r>
            <a:endParaRPr lang="zh-CN" altLang="en-US" dirty="0"/>
          </a:p>
          <a:p>
            <a:pPr lvl="2">
              <a:defRPr/>
            </a:pPr>
            <a:r>
              <a:rPr lang="zh-CN" altLang="en-US" dirty="0"/>
              <a:t>如果 </a:t>
            </a:r>
            <a:r>
              <a:rPr lang="en-US" altLang="zh-CN" dirty="0"/>
              <a:t>User </a:t>
            </a:r>
            <a:r>
              <a:rPr lang="zh-CN" altLang="en-US" dirty="0"/>
              <a:t>持有 </a:t>
            </a:r>
            <a:r>
              <a:rPr lang="en-US" altLang="zh-CN" dirty="0"/>
              <a:t>TGC </a:t>
            </a:r>
            <a:r>
              <a:rPr lang="zh-CN" altLang="en-US" dirty="0"/>
              <a:t>且其还没失效，那么就直接发送</a:t>
            </a:r>
            <a:r>
              <a:rPr lang="en-US" altLang="zh-CN" dirty="0"/>
              <a:t>ST</a:t>
            </a:r>
            <a:r>
              <a:rPr lang="zh-CN" altLang="en-US" dirty="0"/>
              <a:t>、走基础协议图的 </a:t>
            </a:r>
            <a:r>
              <a:rPr lang="en-US" altLang="zh-CN" dirty="0"/>
              <a:t>Step4 </a:t>
            </a:r>
            <a:r>
              <a:rPr lang="zh-CN" altLang="en-US" dirty="0"/>
              <a:t>，达到了 </a:t>
            </a:r>
            <a:r>
              <a:rPr lang="en-US" altLang="zh-CN" dirty="0"/>
              <a:t>SSO </a:t>
            </a:r>
            <a:r>
              <a:rPr lang="zh-CN" altLang="en-US" dirty="0"/>
              <a:t>的效果。 </a:t>
            </a:r>
            <a:endParaRPr lang="zh-CN" altLang="en-US" dirty="0"/>
          </a:p>
          <a:p>
            <a:pPr lvl="2">
              <a:defRPr/>
            </a:pPr>
            <a:r>
              <a:rPr lang="zh-CN" altLang="en-US" dirty="0"/>
              <a:t>如果 </a:t>
            </a:r>
            <a:r>
              <a:rPr lang="en-US" altLang="zh-CN" dirty="0"/>
              <a:t>TGC </a:t>
            </a:r>
            <a:r>
              <a:rPr lang="zh-CN" altLang="en-US" dirty="0"/>
              <a:t>失效，那么用户还是要重新鉴别 </a:t>
            </a:r>
            <a:r>
              <a:rPr lang="en-US" altLang="zh-CN" dirty="0"/>
              <a:t>(</a:t>
            </a:r>
            <a:r>
              <a:rPr lang="zh-CN" altLang="en-US" dirty="0"/>
              <a:t> 走基础协议图的 </a:t>
            </a:r>
            <a:r>
              <a:rPr lang="en-US" altLang="zh-CN" dirty="0"/>
              <a:t>Step3)</a:t>
            </a:r>
            <a:r>
              <a:rPr lang="zh-CN" altLang="en-US" dirty="0"/>
              <a:t>、重新获得</a:t>
            </a:r>
            <a:r>
              <a:rPr lang="en-US" altLang="zh-CN" dirty="0"/>
              <a:t>TGC</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0000" lnSpcReduction="10000"/>
          </a:bodyPr>
          <a:lstStyle/>
          <a:p>
            <a:pPr>
              <a:defRPr/>
            </a:pPr>
            <a:r>
              <a:rPr lang="en-US" altLang="zh-CN" dirty="0"/>
              <a:t>TGC</a:t>
            </a:r>
            <a:r>
              <a:rPr lang="zh-CN" altLang="en-US" dirty="0"/>
              <a:t>的安全性</a:t>
            </a:r>
            <a:endParaRPr lang="en-US" altLang="zh-CN" dirty="0"/>
          </a:p>
          <a:p>
            <a:pPr lvl="1">
              <a:defRPr/>
            </a:pPr>
            <a:r>
              <a:rPr lang="zh-CN" altLang="en-US" dirty="0"/>
              <a:t>如果用户的</a:t>
            </a:r>
            <a:r>
              <a:rPr lang="en-US" altLang="zh-CN" dirty="0"/>
              <a:t>TGC</a:t>
            </a:r>
            <a:r>
              <a:rPr lang="zh-CN" altLang="en-US" dirty="0"/>
              <a:t>泄露，攻击者就可以冒充用户访问所有资源</a:t>
            </a:r>
            <a:endParaRPr lang="en-US" altLang="zh-CN" dirty="0"/>
          </a:p>
          <a:p>
            <a:pPr lvl="1">
              <a:defRPr/>
            </a:pPr>
            <a:r>
              <a:rPr lang="zh-CN" altLang="en-US" dirty="0"/>
              <a:t>用户与</a:t>
            </a:r>
            <a:r>
              <a:rPr lang="en-US" altLang="zh-CN" dirty="0"/>
              <a:t>CAS Server</a:t>
            </a:r>
            <a:r>
              <a:rPr lang="zh-CN" altLang="en-US" dirty="0"/>
              <a:t>之间传递</a:t>
            </a:r>
            <a:r>
              <a:rPr lang="en-US" altLang="zh-CN" dirty="0"/>
              <a:t>TGC</a:t>
            </a:r>
            <a:r>
              <a:rPr lang="zh-CN" altLang="en-US" dirty="0"/>
              <a:t>通过</a:t>
            </a:r>
            <a:r>
              <a:rPr lang="en-US" altLang="zh-CN" dirty="0"/>
              <a:t>SSL</a:t>
            </a:r>
            <a:r>
              <a:rPr lang="zh-CN" altLang="en-US" dirty="0"/>
              <a:t>进行保护</a:t>
            </a:r>
            <a:endParaRPr lang="en-US" altLang="zh-CN" dirty="0"/>
          </a:p>
          <a:p>
            <a:pPr lvl="1">
              <a:defRPr/>
            </a:pPr>
            <a:r>
              <a:rPr lang="en-US" altLang="zh-CN" dirty="0"/>
              <a:t>TGC</a:t>
            </a:r>
            <a:r>
              <a:rPr lang="zh-CN" altLang="en-US" dirty="0"/>
              <a:t>有自己的有效期，过了有效期用户需要重新登录</a:t>
            </a:r>
            <a:endParaRPr lang="en-US" altLang="zh-CN" dirty="0"/>
          </a:p>
          <a:p>
            <a:pPr lvl="1">
              <a:defRPr/>
            </a:pPr>
            <a:r>
              <a:rPr lang="zh-CN" altLang="en-US" dirty="0"/>
              <a:t>除了单点登录以外，还需要实现单点</a:t>
            </a:r>
            <a:r>
              <a:rPr lang="en-US" altLang="zh-CN" dirty="0"/>
              <a:t>Logout</a:t>
            </a:r>
            <a:endParaRPr lang="en-US" altLang="zh-CN" dirty="0"/>
          </a:p>
          <a:p>
            <a:pPr lvl="1">
              <a:defRPr/>
            </a:pPr>
            <a:r>
              <a:rPr lang="zh-CN" altLang="en-US" dirty="0"/>
              <a:t>与其它</a:t>
            </a:r>
            <a:r>
              <a:rPr lang="en-US" altLang="zh-CN" dirty="0"/>
              <a:t>Web</a:t>
            </a:r>
            <a:r>
              <a:rPr lang="zh-CN" altLang="en-US" dirty="0"/>
              <a:t>应用一样，</a:t>
            </a:r>
            <a:r>
              <a:rPr lang="en-US" altLang="zh-CN" dirty="0"/>
              <a:t>cookie</a:t>
            </a:r>
            <a:r>
              <a:rPr lang="zh-CN" altLang="en-US" dirty="0"/>
              <a:t>的安全保存</a:t>
            </a:r>
            <a:endParaRPr lang="en-US" altLang="zh-CN" dirty="0"/>
          </a:p>
          <a:p>
            <a:pPr>
              <a:defRPr/>
            </a:pPr>
            <a:r>
              <a:rPr lang="en-US" altLang="zh-CN" dirty="0"/>
              <a:t>Service Ticket</a:t>
            </a:r>
            <a:r>
              <a:rPr lang="zh-CN" altLang="en-US" dirty="0"/>
              <a:t>的安全性</a:t>
            </a:r>
            <a:endParaRPr lang="en-US" altLang="zh-CN" dirty="0"/>
          </a:p>
          <a:p>
            <a:pPr lvl="1">
              <a:defRPr/>
            </a:pPr>
            <a:r>
              <a:rPr lang="en-US" altLang="zh-CN" dirty="0"/>
              <a:t>Service Ticket</a:t>
            </a:r>
            <a:r>
              <a:rPr lang="zh-CN" altLang="en-US" dirty="0"/>
              <a:t>在一段时间内有效</a:t>
            </a:r>
            <a:endParaRPr lang="en-US" altLang="zh-CN" dirty="0"/>
          </a:p>
          <a:p>
            <a:pPr lvl="1">
              <a:defRPr/>
            </a:pPr>
            <a:r>
              <a:rPr lang="en-US" altLang="zh-CN" dirty="0"/>
              <a:t>Service Ticket</a:t>
            </a:r>
            <a:r>
              <a:rPr lang="zh-CN" altLang="en-US" dirty="0"/>
              <a:t>只被使用一次</a:t>
            </a:r>
            <a:endParaRPr lang="en-US" altLang="zh-CN" dirty="0"/>
          </a:p>
          <a:p>
            <a:pPr lvl="1">
              <a:defRPr/>
            </a:pPr>
            <a:r>
              <a:rPr lang="en-US" altLang="zh-CN" dirty="0"/>
              <a:t>Service Ticket</a:t>
            </a:r>
            <a:r>
              <a:rPr lang="zh-CN" altLang="en-US" dirty="0"/>
              <a:t>不可伪造、不可预测，一次性随机数、对比有效性</a:t>
            </a:r>
            <a:endParaRPr lang="zh-CN" altLang="en-US" dirty="0">
              <a:solidFill>
                <a:srgbClr val="FF0000"/>
              </a:solidFill>
            </a:endParaRPr>
          </a:p>
        </p:txBody>
      </p:sp>
      <p:sp>
        <p:nvSpPr>
          <p:cNvPr id="94211" name="标题 2"/>
          <p:cNvSpPr>
            <a:spLocks noGrp="1"/>
          </p:cNvSpPr>
          <p:nvPr>
            <p:ph type="title"/>
          </p:nvPr>
        </p:nvSpPr>
        <p:spPr/>
        <p:txBody>
          <a:bodyPr/>
          <a:lstStyle/>
          <a:p>
            <a:r>
              <a:rPr lang="en-US" altLang="zh-CN" dirty="0"/>
              <a:t>CAS</a:t>
            </a:r>
            <a:r>
              <a:rPr lang="zh-CN" altLang="en-US" dirty="0"/>
              <a:t>的安全性</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a:t>SAML</a:t>
            </a:r>
            <a:endParaRPr lang="zh-CN" altLang="en-US"/>
          </a:p>
        </p:txBody>
      </p:sp>
      <p:sp>
        <p:nvSpPr>
          <p:cNvPr id="96259" name="内容占位符 2"/>
          <p:cNvSpPr>
            <a:spLocks noGrp="1"/>
          </p:cNvSpPr>
          <p:nvPr>
            <p:ph idx="1"/>
          </p:nvPr>
        </p:nvSpPr>
        <p:spPr/>
        <p:txBody>
          <a:bodyPr>
            <a:normAutofit/>
          </a:bodyPr>
          <a:lstStyle/>
          <a:p>
            <a:r>
              <a:rPr lang="en-US" altLang="zh-CN" dirty="0"/>
              <a:t>SAML</a:t>
            </a:r>
            <a:r>
              <a:rPr lang="zh-CN" altLang="en-US" dirty="0"/>
              <a:t> 是 </a:t>
            </a:r>
            <a:r>
              <a:rPr lang="en-US" altLang="zh-CN" dirty="0"/>
              <a:t>OASIS</a:t>
            </a:r>
            <a:r>
              <a:rPr lang="zh-CN" altLang="en-US" dirty="0"/>
              <a:t> 制定的一种安全性断言标记语言，它用于在复杂的环境下交换用户的身份识别信息</a:t>
            </a:r>
            <a:endParaRPr lang="en-US" altLang="zh-CN" dirty="0"/>
          </a:p>
          <a:p>
            <a:r>
              <a:rPr lang="en-US" altLang="zh-CN" b="1" dirty="0"/>
              <a:t>SAML</a:t>
            </a:r>
            <a:r>
              <a:rPr lang="zh-CN" altLang="en-US" b="1" dirty="0"/>
              <a:t>主要是用来实现联邦鉴别（</a:t>
            </a:r>
            <a:r>
              <a:rPr lang="en-US" altLang="zh-CN" b="1" dirty="0"/>
              <a:t>federated authentication</a:t>
            </a:r>
            <a:r>
              <a:rPr lang="zh-CN" altLang="en-US" b="1" dirty="0"/>
              <a:t>）和联邦身份管理</a:t>
            </a:r>
            <a:endParaRPr lang="en-US" altLang="zh-CN" b="1" dirty="0"/>
          </a:p>
          <a:p>
            <a:r>
              <a:rPr lang="zh-CN" altLang="en-US" dirty="0"/>
              <a:t>联邦身份是在同一个用户的两个身份之间建立一个逻辑连接，而这两个身份是分别由两个不同的身份提供商</a:t>
            </a:r>
            <a:r>
              <a:rPr lang="en-US" altLang="zh-CN" dirty="0"/>
              <a:t>/</a:t>
            </a:r>
            <a:r>
              <a:rPr lang="zh-CN" altLang="en-US" dirty="0"/>
              <a:t>应用服务管理的</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a:t>角色定义</a:t>
            </a:r>
            <a:endParaRPr lang="zh-CN" altLang="en-US"/>
          </a:p>
        </p:txBody>
      </p:sp>
      <p:sp>
        <p:nvSpPr>
          <p:cNvPr id="3" name="内容占位符 2"/>
          <p:cNvSpPr>
            <a:spLocks noGrp="1"/>
          </p:cNvSpPr>
          <p:nvPr>
            <p:ph idx="1"/>
          </p:nvPr>
        </p:nvSpPr>
        <p:spPr>
          <a:xfrm>
            <a:off x="822959" y="1772816"/>
            <a:ext cx="7543801" cy="4607602"/>
          </a:xfrm>
        </p:spPr>
        <p:txBody>
          <a:bodyPr>
            <a:normAutofit fontScale="70000" lnSpcReduction="20000"/>
          </a:bodyPr>
          <a:lstStyle/>
          <a:p>
            <a:pPr>
              <a:defRPr/>
            </a:pPr>
            <a:r>
              <a:rPr lang="en-US" altLang="zh-CN" dirty="0"/>
              <a:t>Subject</a:t>
            </a:r>
            <a:endParaRPr lang="en-US" altLang="zh-CN" dirty="0"/>
          </a:p>
          <a:p>
            <a:pPr lvl="1">
              <a:defRPr/>
            </a:pPr>
            <a:r>
              <a:rPr lang="zh-CN" altLang="en-US" dirty="0"/>
              <a:t>从</a:t>
            </a:r>
            <a:r>
              <a:rPr lang="en-US" altLang="zh-CN" dirty="0" err="1"/>
              <a:t>IdP</a:t>
            </a:r>
            <a:r>
              <a:rPr lang="zh-CN" altLang="en-US" dirty="0"/>
              <a:t>获取数字身份，并拥有自己的属性</a:t>
            </a:r>
            <a:endParaRPr lang="en-US" altLang="zh-CN" dirty="0"/>
          </a:p>
          <a:p>
            <a:pPr>
              <a:defRPr/>
            </a:pPr>
            <a:r>
              <a:rPr lang="en-US" altLang="zh-CN" dirty="0"/>
              <a:t>Identity Provider</a:t>
            </a:r>
            <a:r>
              <a:rPr lang="zh-CN" altLang="en-US" dirty="0"/>
              <a:t>（</a:t>
            </a:r>
            <a:r>
              <a:rPr lang="en-US" altLang="zh-CN" dirty="0" err="1"/>
              <a:t>IdP</a:t>
            </a:r>
            <a:r>
              <a:rPr lang="zh-CN" altLang="en-US" dirty="0"/>
              <a:t>，完成身份鉴别）</a:t>
            </a:r>
            <a:endParaRPr lang="en-US" altLang="zh-CN" dirty="0"/>
          </a:p>
          <a:p>
            <a:pPr lvl="1">
              <a:defRPr/>
            </a:pPr>
            <a:r>
              <a:rPr lang="zh-CN" altLang="en-US" dirty="0"/>
              <a:t>管理用户和用户的数字身份</a:t>
            </a:r>
            <a:endParaRPr lang="en-US" altLang="zh-CN" dirty="0"/>
          </a:p>
          <a:p>
            <a:pPr lvl="1">
              <a:defRPr/>
            </a:pPr>
            <a:r>
              <a:rPr lang="zh-CN" altLang="en-US" dirty="0"/>
              <a:t>发放鉴别凭证</a:t>
            </a:r>
            <a:endParaRPr lang="en-US" altLang="zh-CN" dirty="0"/>
          </a:p>
          <a:p>
            <a:pPr lvl="1">
              <a:defRPr/>
            </a:pPr>
            <a:r>
              <a:rPr lang="zh-CN" altLang="en-US" dirty="0"/>
              <a:t>用户增加、删除、修改等</a:t>
            </a:r>
            <a:endParaRPr lang="en-US" altLang="zh-CN" dirty="0"/>
          </a:p>
          <a:p>
            <a:pPr lvl="1">
              <a:defRPr/>
            </a:pPr>
            <a:r>
              <a:rPr lang="zh-CN" altLang="en-US" dirty="0"/>
              <a:t>用户鉴别</a:t>
            </a:r>
            <a:endParaRPr lang="en-US" altLang="zh-CN" dirty="0"/>
          </a:p>
          <a:p>
            <a:pPr lvl="1">
              <a:defRPr/>
            </a:pPr>
            <a:r>
              <a:rPr lang="zh-CN" altLang="en-US" dirty="0"/>
              <a:t>向</a:t>
            </a:r>
            <a:r>
              <a:rPr lang="en-US" altLang="zh-CN" dirty="0"/>
              <a:t>Relying party</a:t>
            </a:r>
            <a:r>
              <a:rPr lang="zh-CN" altLang="en-US" dirty="0"/>
              <a:t>担保用户身份</a:t>
            </a:r>
            <a:endParaRPr lang="en-US" altLang="zh-CN" dirty="0"/>
          </a:p>
          <a:p>
            <a:pPr>
              <a:defRPr/>
            </a:pPr>
            <a:r>
              <a:rPr lang="en-US" altLang="zh-CN" dirty="0"/>
              <a:t>Relying Party</a:t>
            </a:r>
            <a:r>
              <a:rPr lang="zh-CN" altLang="en-US" dirty="0"/>
              <a:t>（</a:t>
            </a:r>
            <a:r>
              <a:rPr lang="en-US" altLang="zh-CN" dirty="0"/>
              <a:t>Service Provider</a:t>
            </a:r>
            <a:r>
              <a:rPr lang="zh-CN" altLang="en-US" dirty="0"/>
              <a:t>，应用服务器）</a:t>
            </a:r>
            <a:endParaRPr lang="en-US" altLang="zh-CN" dirty="0"/>
          </a:p>
          <a:p>
            <a:pPr lvl="1">
              <a:defRPr/>
            </a:pPr>
            <a:r>
              <a:rPr lang="zh-CN" altLang="en-US" dirty="0"/>
              <a:t>控制对服务的访问</a:t>
            </a:r>
            <a:endParaRPr lang="en-US" altLang="zh-CN" dirty="0"/>
          </a:p>
          <a:p>
            <a:pPr lvl="1">
              <a:defRPr/>
            </a:pPr>
            <a:r>
              <a:rPr lang="zh-CN" altLang="en-US" dirty="0"/>
              <a:t>通过</a:t>
            </a:r>
            <a:r>
              <a:rPr lang="en-US" altLang="zh-CN" dirty="0" err="1"/>
              <a:t>IdP</a:t>
            </a:r>
            <a:r>
              <a:rPr lang="zh-CN" altLang="en-US" dirty="0"/>
              <a:t>提供的信息验证用户身份</a:t>
            </a:r>
            <a:r>
              <a:rPr lang="zh-CN" altLang="en-US" b="1" dirty="0"/>
              <a:t>（验证数字签名）</a:t>
            </a:r>
            <a:endParaRPr lang="en-US" altLang="zh-CN" b="1" dirty="0"/>
          </a:p>
          <a:p>
            <a:pPr lvl="1">
              <a:defRPr/>
            </a:pPr>
            <a:r>
              <a:rPr lang="zh-CN" altLang="en-US" dirty="0"/>
              <a:t>根据用户身份提供服务</a:t>
            </a:r>
            <a:endParaRPr lang="en-US" altLang="zh-CN" dirty="0"/>
          </a:p>
          <a:p>
            <a:pPr lvl="1">
              <a:defRPr/>
            </a:pPr>
            <a:r>
              <a:rPr lang="zh-CN" altLang="en-US" dirty="0"/>
              <a:t>仅管理用户在本地应用的属性，不包含用户的所有信息</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1"/>
          <p:cNvSpPr>
            <a:spLocks noGrp="1"/>
          </p:cNvSpPr>
          <p:nvPr>
            <p:ph idx="1"/>
          </p:nvPr>
        </p:nvSpPr>
        <p:spPr/>
        <p:txBody>
          <a:bodyPr/>
          <a:lstStyle/>
          <a:p>
            <a:endParaRPr lang="zh-CN" altLang="en-US"/>
          </a:p>
        </p:txBody>
      </p:sp>
      <p:sp>
        <p:nvSpPr>
          <p:cNvPr id="99331" name="标题 2"/>
          <p:cNvSpPr>
            <a:spLocks noGrp="1"/>
          </p:cNvSpPr>
          <p:nvPr>
            <p:ph type="title"/>
          </p:nvPr>
        </p:nvSpPr>
        <p:spPr/>
        <p:txBody>
          <a:bodyPr/>
          <a:lstStyle/>
          <a:p>
            <a:r>
              <a:rPr lang="en-US" altLang="zh-CN"/>
              <a:t>SAML</a:t>
            </a:r>
            <a:r>
              <a:rPr lang="zh-CN" altLang="en-US"/>
              <a:t>标准的内容</a:t>
            </a:r>
            <a:endParaRPr lang="zh-CN" altLang="en-US"/>
          </a:p>
        </p:txBody>
      </p:sp>
      <p:pic>
        <p:nvPicPr>
          <p:cNvPr id="99332" name="Picture 2" descr="h:\temp\enhtmlclip\927-41266ae6ad7e4b1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3921" y="1988840"/>
            <a:ext cx="73818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endParaRPr lang="zh-CN" altLang="en-US" dirty="0"/>
          </a:p>
        </p:txBody>
      </p:sp>
      <p:sp>
        <p:nvSpPr>
          <p:cNvPr id="3" name="内容占位符 2"/>
          <p:cNvSpPr>
            <a:spLocks noGrp="1"/>
          </p:cNvSpPr>
          <p:nvPr>
            <p:ph idx="1"/>
          </p:nvPr>
        </p:nvSpPr>
        <p:spPr/>
        <p:txBody>
          <a:bodyPr/>
          <a:lstStyle/>
          <a:p>
            <a:r>
              <a:rPr lang="zh-CN" altLang="en-US" dirty="0"/>
              <a:t>单点登录</a:t>
            </a:r>
            <a:endParaRPr lang="en-US" altLang="zh-CN" dirty="0"/>
          </a:p>
          <a:p>
            <a:r>
              <a:rPr lang="en-US" altLang="zh-CN" dirty="0"/>
              <a:t>OAuth 2.0</a:t>
            </a:r>
            <a:endParaRPr lang="en-US" altLang="zh-CN" dirty="0"/>
          </a:p>
          <a:p>
            <a:r>
              <a:rPr lang="en-US" altLang="zh-CN" dirty="0" err="1"/>
              <a:t>OpenID</a:t>
            </a:r>
            <a:r>
              <a:rPr lang="en-US" altLang="zh-CN" dirty="0"/>
              <a:t> Connect(OIDC)</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1"/>
          <p:cNvSpPr>
            <a:spLocks noGrp="1"/>
          </p:cNvSpPr>
          <p:nvPr>
            <p:ph idx="1"/>
          </p:nvPr>
        </p:nvSpPr>
        <p:spPr/>
        <p:txBody>
          <a:bodyPr/>
          <a:lstStyle/>
          <a:p>
            <a:r>
              <a:rPr lang="zh-CN" altLang="en-US"/>
              <a:t>建立联系</a:t>
            </a:r>
            <a:endParaRPr lang="zh-CN" altLang="en-US"/>
          </a:p>
          <a:p>
            <a:r>
              <a:rPr lang="zh-CN" altLang="en-US"/>
              <a:t>身份体系共存</a:t>
            </a:r>
            <a:endParaRPr lang="zh-CN" altLang="en-US"/>
          </a:p>
          <a:p>
            <a:pPr lvl="1"/>
            <a:r>
              <a:rPr lang="zh-CN" altLang="en-US"/>
              <a:t>在身份联合中，强调</a:t>
            </a:r>
            <a:r>
              <a:rPr lang="en-US" altLang="zh-CN"/>
              <a:t>“</a:t>
            </a:r>
            <a:r>
              <a:rPr lang="zh-CN" altLang="en-US"/>
              <a:t>相互</a:t>
            </a:r>
            <a:r>
              <a:rPr lang="en-US" altLang="zh-CN"/>
              <a:t>”——</a:t>
            </a:r>
            <a:r>
              <a:rPr lang="zh-CN" altLang="en-US"/>
              <a:t>特定场合</a:t>
            </a:r>
            <a:endParaRPr lang="zh-CN" altLang="en-US"/>
          </a:p>
        </p:txBody>
      </p:sp>
      <p:sp>
        <p:nvSpPr>
          <p:cNvPr id="107523" name="标题 2"/>
          <p:cNvSpPr>
            <a:spLocks noGrp="1"/>
          </p:cNvSpPr>
          <p:nvPr>
            <p:ph type="title"/>
          </p:nvPr>
        </p:nvSpPr>
        <p:spPr/>
        <p:txBody>
          <a:bodyPr/>
          <a:lstStyle/>
          <a:p>
            <a:r>
              <a:rPr lang="zh-CN" altLang="en-US"/>
              <a:t>身份联合</a:t>
            </a:r>
            <a:r>
              <a:rPr lang="en-US" altLang="zh-CN"/>
              <a:t>(identity federation)</a:t>
            </a:r>
            <a:endParaRPr lang="zh-CN" altLang="en-US"/>
          </a:p>
        </p:txBody>
      </p:sp>
      <p:pic>
        <p:nvPicPr>
          <p:cNvPr id="1075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132" y="3833123"/>
            <a:ext cx="8815425" cy="257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1"/>
          <p:cNvSpPr>
            <a:spLocks noGrp="1"/>
          </p:cNvSpPr>
          <p:nvPr>
            <p:ph idx="1"/>
          </p:nvPr>
        </p:nvSpPr>
        <p:spPr/>
        <p:txBody>
          <a:bodyPr/>
          <a:lstStyle/>
          <a:p>
            <a:r>
              <a:rPr lang="zh-CN" altLang="en-US"/>
              <a:t>在</a:t>
            </a:r>
            <a:r>
              <a:rPr lang="en-US" altLang="zh-CN"/>
              <a:t>SAML</a:t>
            </a:r>
            <a:r>
              <a:rPr lang="zh-CN" altLang="en-US"/>
              <a:t>标准基础上，实现</a:t>
            </a:r>
            <a:r>
              <a:rPr lang="en-US" altLang="zh-CN"/>
              <a:t>Web SSO</a:t>
            </a:r>
            <a:endParaRPr lang="zh-CN" altLang="en-US"/>
          </a:p>
        </p:txBody>
      </p:sp>
      <p:sp>
        <p:nvSpPr>
          <p:cNvPr id="105475" name="标题 2"/>
          <p:cNvSpPr>
            <a:spLocks noGrp="1"/>
          </p:cNvSpPr>
          <p:nvPr>
            <p:ph type="title"/>
          </p:nvPr>
        </p:nvSpPr>
        <p:spPr/>
        <p:txBody>
          <a:bodyPr/>
          <a:lstStyle/>
          <a:p>
            <a:r>
              <a:rPr lang="en-US" altLang="zh-CN"/>
              <a:t>SAML Web SSO [XML-based]</a:t>
            </a:r>
            <a:endParaRPr lang="zh-CN" altLang="en-US"/>
          </a:p>
        </p:txBody>
      </p:sp>
      <p:pic>
        <p:nvPicPr>
          <p:cNvPr id="10547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508" y="2643717"/>
            <a:ext cx="90106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779" y="1772816"/>
            <a:ext cx="8158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1" name="标题 2"/>
          <p:cNvSpPr>
            <a:spLocks noGrp="1"/>
          </p:cNvSpPr>
          <p:nvPr>
            <p:ph type="title"/>
          </p:nvPr>
        </p:nvSpPr>
        <p:spPr/>
        <p:txBody>
          <a:bodyPr/>
          <a:lstStyle/>
          <a:p>
            <a:r>
              <a:rPr lang="en-US" altLang="zh-CN"/>
              <a:t>Web SSO</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Single Sign-off</a:t>
            </a:r>
            <a:endParaRPr lang="en-US" altLang="zh-CN"/>
          </a:p>
        </p:txBody>
      </p:sp>
      <p:pic>
        <p:nvPicPr>
          <p:cNvPr id="4" name="内容占位符 3"/>
          <p:cNvPicPr>
            <a:picLocks noGrp="1" noChangeAspect="1"/>
          </p:cNvPicPr>
          <p:nvPr>
            <p:ph idx="1"/>
            <p:custDataLst>
              <p:tags r:id="rId1"/>
            </p:custDataLst>
          </p:nvPr>
        </p:nvPicPr>
        <p:blipFill>
          <a:blip r:embed="rId2"/>
          <a:stretch>
            <a:fillRect/>
          </a:stretch>
        </p:blipFill>
        <p:spPr>
          <a:xfrm>
            <a:off x="1541780" y="1845945"/>
            <a:ext cx="7390130" cy="4870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sz="6600" dirty="0"/>
              <a:t>OAuth 2.0</a:t>
            </a:r>
            <a:endParaRPr lang="zh-CN" altLang="en-US" sz="6600" dirty="0"/>
          </a:p>
        </p:txBody>
      </p:sp>
      <p:sp>
        <p:nvSpPr>
          <p:cNvPr id="6" name="副标题 5"/>
          <p:cNvSpPr>
            <a:spLocks noGrp="1"/>
          </p:cNvSpPr>
          <p:nvPr>
            <p:ph type="subTitle" idx="1"/>
          </p:nvPr>
        </p:nvSpPr>
        <p:spPr/>
        <p:txBody>
          <a:bodyPr/>
          <a:lstStyle/>
          <a:p>
            <a:r>
              <a:rPr lang="zh-CN" altLang="en-US" dirty="0"/>
              <a:t>网络认证技术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p.blog.csdn.net/images/p_blog_csdn_net/hereweare2009/EntryImages/20090308/1-1.jpg">
            <a:hlinkClick r:id="rId1" tooltip="&quot;查看图片&quot;"/>
          </p:cNvPr>
          <p:cNvPicPr>
            <a:picLocks noChangeAspect="1" noChangeArrowheads="1"/>
          </p:cNvPicPr>
          <p:nvPr/>
        </p:nvPicPr>
        <p:blipFill>
          <a:blip r:embed="rId2"/>
          <a:srcRect/>
          <a:stretch>
            <a:fillRect/>
          </a:stretch>
        </p:blipFill>
        <p:spPr bwMode="auto">
          <a:xfrm>
            <a:off x="3889923" y="2816353"/>
            <a:ext cx="5254077" cy="345338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err="1">
                <a:cs typeface="Times New Roman" panose="02020603050405020304" pitchFamily="18" charset="0"/>
              </a:rPr>
              <a:t>OAuth</a:t>
            </a:r>
            <a:r>
              <a:rPr lang="zh-CN" altLang="en-US" dirty="0">
                <a:cs typeface="Times New Roman" panose="02020603050405020304" pitchFamily="18" charset="0"/>
              </a:rPr>
              <a:t>产生背景</a:t>
            </a:r>
            <a:endParaRPr lang="zh-CN" altLang="en-US" dirty="0">
              <a:cs typeface="Times New Roman" panose="02020603050405020304" pitchFamily="18" charset="0"/>
            </a:endParaRPr>
          </a:p>
        </p:txBody>
      </p:sp>
      <p:sp>
        <p:nvSpPr>
          <p:cNvPr id="3" name="内容占位符 2"/>
          <p:cNvSpPr>
            <a:spLocks noGrp="1"/>
          </p:cNvSpPr>
          <p:nvPr>
            <p:ph idx="1"/>
          </p:nvPr>
        </p:nvSpPr>
        <p:spPr>
          <a:xfrm>
            <a:off x="487681" y="1845734"/>
            <a:ext cx="4023360" cy="4424002"/>
          </a:xfrm>
        </p:spPr>
        <p:txBody>
          <a:bodyPr/>
          <a:lstStyle/>
          <a:p>
            <a:r>
              <a:rPr lang="zh-CN" altLang="en-US" dirty="0"/>
              <a:t>互联网应用需求</a:t>
            </a:r>
            <a:endParaRPr lang="en-US" altLang="zh-CN" dirty="0"/>
          </a:p>
          <a:p>
            <a:pPr lvl="1"/>
            <a:r>
              <a:rPr lang="zh-CN" altLang="en-US" dirty="0"/>
              <a:t>用户拥有两项服务：一项服务是图片在线存储服务</a:t>
            </a:r>
            <a:r>
              <a:rPr lang="en-US" altLang="zh-CN" dirty="0"/>
              <a:t>A</a:t>
            </a:r>
            <a:r>
              <a:rPr lang="zh-CN" altLang="en-US" dirty="0"/>
              <a:t>，另一个是图片在线打印服务</a:t>
            </a:r>
            <a:r>
              <a:rPr lang="en-US" altLang="zh-CN" dirty="0"/>
              <a:t>B</a:t>
            </a:r>
            <a:r>
              <a:rPr lang="zh-CN" altLang="en-US" dirty="0"/>
              <a:t>。</a:t>
            </a:r>
            <a:endParaRPr lang="zh-CN" altLang="en-US" dirty="0"/>
          </a:p>
          <a:p>
            <a:pPr lvl="1"/>
            <a:r>
              <a:rPr lang="zh-CN" altLang="en-US" dirty="0"/>
              <a:t>当用户要使用服务</a:t>
            </a:r>
            <a:r>
              <a:rPr lang="en-US" altLang="zh-CN" dirty="0"/>
              <a:t>B</a:t>
            </a:r>
            <a:r>
              <a:rPr lang="zh-CN" altLang="en-US" dirty="0"/>
              <a:t>存储在服务</a:t>
            </a:r>
            <a:r>
              <a:rPr lang="en-US" altLang="zh-CN" dirty="0"/>
              <a:t>A</a:t>
            </a:r>
            <a:r>
              <a:rPr lang="zh-CN" altLang="en-US" dirty="0"/>
              <a:t>上的图片时，用户该如何处理？</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p.blog.csdn.net/images/p_blog_csdn_net/hereweare2009/EntryImages/20090308/1-1.jpg">
            <a:hlinkClick r:id="rId1" tooltip="&quot;查看图片&quot;"/>
          </p:cNvPr>
          <p:cNvPicPr>
            <a:picLocks noChangeAspect="1" noChangeArrowheads="1"/>
          </p:cNvPicPr>
          <p:nvPr/>
        </p:nvPicPr>
        <p:blipFill>
          <a:blip r:embed="rId2"/>
          <a:srcRect/>
          <a:stretch>
            <a:fillRect/>
          </a:stretch>
        </p:blipFill>
        <p:spPr bwMode="auto">
          <a:xfrm>
            <a:off x="5251556" y="-67235"/>
            <a:ext cx="3784867" cy="248770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err="1">
                <a:cs typeface="Times New Roman" panose="02020603050405020304" pitchFamily="18" charset="0"/>
              </a:rPr>
              <a:t>OAuth</a:t>
            </a:r>
            <a:r>
              <a:rPr lang="zh-CN" altLang="en-US" dirty="0">
                <a:cs typeface="Times New Roman" panose="02020603050405020304" pitchFamily="18" charset="0"/>
              </a:rPr>
              <a:t>产生背景</a:t>
            </a:r>
            <a:endParaRPr lang="zh-CN" altLang="en-US" dirty="0">
              <a:cs typeface="Times New Roman" panose="02020603050405020304" pitchFamily="18" charset="0"/>
            </a:endParaRPr>
          </a:p>
        </p:txBody>
      </p:sp>
      <p:sp>
        <p:nvSpPr>
          <p:cNvPr id="3" name="内容占位符 2"/>
          <p:cNvSpPr>
            <a:spLocks noGrp="1"/>
          </p:cNvSpPr>
          <p:nvPr>
            <p:ph idx="1"/>
          </p:nvPr>
        </p:nvSpPr>
        <p:spPr>
          <a:xfrm>
            <a:off x="822959" y="1845733"/>
            <a:ext cx="7957970" cy="4555067"/>
          </a:xfrm>
        </p:spPr>
        <p:txBody>
          <a:bodyPr>
            <a:normAutofit fontScale="92500" lnSpcReduction="20000"/>
          </a:bodyPr>
          <a:lstStyle/>
          <a:p>
            <a:r>
              <a:rPr lang="zh-CN" altLang="en-US" dirty="0">
                <a:latin typeface="宋体" pitchFamily="2" charset="-122"/>
              </a:rPr>
              <a:t>方法一</a:t>
            </a:r>
            <a:endParaRPr lang="en-US" altLang="zh-CN" dirty="0">
              <a:latin typeface="宋体" pitchFamily="2" charset="-122"/>
            </a:endParaRPr>
          </a:p>
          <a:p>
            <a:pPr lvl="1"/>
            <a:r>
              <a:rPr lang="zh-CN" altLang="en-US" dirty="0">
                <a:latin typeface="宋体" pitchFamily="2" charset="-122"/>
              </a:rPr>
              <a:t>用户先将待打印的图片从服务</a:t>
            </a:r>
            <a:r>
              <a:rPr lang="en-US" altLang="zh-CN" dirty="0">
                <a:latin typeface="宋体" pitchFamily="2" charset="-122"/>
              </a:rPr>
              <a:t>A</a:t>
            </a:r>
            <a:r>
              <a:rPr lang="zh-CN" altLang="en-US" dirty="0">
                <a:latin typeface="宋体" pitchFamily="2" charset="-122"/>
              </a:rPr>
              <a:t>上下载下来并上传到服务</a:t>
            </a:r>
            <a:r>
              <a:rPr lang="en-US" altLang="zh-CN" dirty="0">
                <a:latin typeface="宋体" pitchFamily="2" charset="-122"/>
              </a:rPr>
              <a:t>B</a:t>
            </a:r>
            <a:r>
              <a:rPr lang="zh-CN" altLang="en-US" dirty="0">
                <a:latin typeface="宋体" pitchFamily="2" charset="-122"/>
              </a:rPr>
              <a:t>上打印</a:t>
            </a:r>
            <a:endParaRPr lang="en-US" altLang="zh-CN" dirty="0">
              <a:latin typeface="宋体" pitchFamily="2" charset="-122"/>
            </a:endParaRPr>
          </a:p>
          <a:p>
            <a:pPr lvl="1"/>
            <a:r>
              <a:rPr lang="zh-CN" altLang="en-US" dirty="0">
                <a:latin typeface="宋体" pitchFamily="2" charset="-122"/>
              </a:rPr>
              <a:t>这种方式安全，但处理比较繁琐、效率低下</a:t>
            </a:r>
            <a:endParaRPr lang="zh-CN" altLang="en-US" dirty="0">
              <a:latin typeface="宋体" pitchFamily="2" charset="-122"/>
            </a:endParaRPr>
          </a:p>
          <a:p>
            <a:r>
              <a:rPr lang="zh-CN" altLang="en-US" dirty="0">
                <a:latin typeface="宋体" pitchFamily="2" charset="-122"/>
              </a:rPr>
              <a:t>方法二</a:t>
            </a:r>
            <a:endParaRPr lang="en-US" altLang="zh-CN" dirty="0">
              <a:latin typeface="宋体" pitchFamily="2" charset="-122"/>
            </a:endParaRPr>
          </a:p>
          <a:p>
            <a:pPr lvl="1"/>
            <a:r>
              <a:rPr lang="zh-CN" altLang="en-US" dirty="0">
                <a:latin typeface="宋体" pitchFamily="2" charset="-122"/>
              </a:rPr>
              <a:t>用户将在服务</a:t>
            </a:r>
            <a:r>
              <a:rPr lang="en-US" altLang="zh-CN" dirty="0">
                <a:latin typeface="宋体" pitchFamily="2" charset="-122"/>
              </a:rPr>
              <a:t>A</a:t>
            </a:r>
            <a:r>
              <a:rPr lang="zh-CN" altLang="en-US" dirty="0">
                <a:latin typeface="宋体" pitchFamily="2" charset="-122"/>
              </a:rPr>
              <a:t>上注册的用户名与口令提供给服务</a:t>
            </a:r>
            <a:r>
              <a:rPr lang="en-US" altLang="zh-CN" dirty="0">
                <a:latin typeface="宋体" pitchFamily="2" charset="-122"/>
              </a:rPr>
              <a:t>B</a:t>
            </a:r>
            <a:endParaRPr lang="en-US" altLang="zh-CN" dirty="0">
              <a:latin typeface="宋体" pitchFamily="2" charset="-122"/>
            </a:endParaRPr>
          </a:p>
          <a:p>
            <a:pPr lvl="1"/>
            <a:r>
              <a:rPr lang="zh-CN" altLang="en-US" dirty="0">
                <a:latin typeface="宋体" pitchFamily="2" charset="-122"/>
              </a:rPr>
              <a:t>服务</a:t>
            </a:r>
            <a:r>
              <a:rPr lang="en-US" altLang="zh-CN" dirty="0">
                <a:latin typeface="宋体" pitchFamily="2" charset="-122"/>
              </a:rPr>
              <a:t>B</a:t>
            </a:r>
            <a:r>
              <a:rPr lang="zh-CN" altLang="en-US" dirty="0">
                <a:latin typeface="宋体" pitchFamily="2" charset="-122"/>
              </a:rPr>
              <a:t>使用用户的帐号再去服务</a:t>
            </a:r>
            <a:r>
              <a:rPr lang="en-US" altLang="zh-CN" dirty="0">
                <a:latin typeface="宋体" pitchFamily="2" charset="-122"/>
              </a:rPr>
              <a:t>A</a:t>
            </a:r>
            <a:r>
              <a:rPr lang="zh-CN" altLang="en-US" dirty="0">
                <a:latin typeface="宋体" pitchFamily="2" charset="-122"/>
              </a:rPr>
              <a:t>处下载待打印的图片</a:t>
            </a:r>
            <a:endParaRPr lang="en-US" altLang="zh-CN" dirty="0">
              <a:latin typeface="宋体" pitchFamily="2" charset="-122"/>
            </a:endParaRPr>
          </a:p>
          <a:p>
            <a:pPr lvl="1"/>
            <a:r>
              <a:rPr lang="zh-CN" altLang="en-US" dirty="0">
                <a:latin typeface="宋体" pitchFamily="2" charset="-122"/>
              </a:rPr>
              <a:t>这种方式效率是提高了，但是安全性大大降低了，</a:t>
            </a:r>
            <a:endParaRPr lang="en-US" altLang="zh-CN" dirty="0">
              <a:latin typeface="宋体" pitchFamily="2" charset="-122"/>
            </a:endParaRPr>
          </a:p>
          <a:p>
            <a:pPr lvl="2"/>
            <a:r>
              <a:rPr lang="zh-CN" altLang="en-US" dirty="0">
                <a:latin typeface="宋体" pitchFamily="2" charset="-122"/>
              </a:rPr>
              <a:t>服务</a:t>
            </a:r>
            <a:r>
              <a:rPr lang="en-US" altLang="zh-CN" dirty="0">
                <a:latin typeface="宋体" pitchFamily="2" charset="-122"/>
              </a:rPr>
              <a:t>B</a:t>
            </a:r>
            <a:r>
              <a:rPr lang="zh-CN" altLang="en-US" dirty="0">
                <a:latin typeface="宋体" pitchFamily="2" charset="-122"/>
              </a:rPr>
              <a:t>获得了用户的用户名、口令，可以在服务</a:t>
            </a:r>
            <a:r>
              <a:rPr lang="en-US" altLang="zh-CN" dirty="0">
                <a:latin typeface="宋体" pitchFamily="2" charset="-122"/>
              </a:rPr>
              <a:t>A</a:t>
            </a:r>
            <a:r>
              <a:rPr lang="zh-CN" altLang="en-US" dirty="0">
                <a:latin typeface="宋体" pitchFamily="2" charset="-122"/>
              </a:rPr>
              <a:t>上查看甚至篡改用户的资源</a:t>
            </a:r>
            <a:endParaRPr lang="en-US" altLang="zh-CN" dirty="0">
              <a:latin typeface="宋体" pitchFamily="2" charset="-122"/>
            </a:endParaRPr>
          </a:p>
          <a:p>
            <a:r>
              <a:rPr lang="zh-CN" altLang="en-US" dirty="0">
                <a:solidFill>
                  <a:srgbClr val="FF0000"/>
                </a:solidFill>
                <a:latin typeface="宋体" pitchFamily="2" charset="-122"/>
              </a:rPr>
              <a:t>更好的方法？</a:t>
            </a:r>
            <a:endParaRPr lang="en-US" altLang="zh-CN" dirty="0">
              <a:solidFill>
                <a:srgbClr val="FF0000"/>
              </a:solidFill>
              <a:latin typeface="宋体"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OAuth</a:t>
            </a:r>
            <a:endParaRPr lang="zh-CN" altLang="en-US" dirty="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err="1">
                <a:cs typeface="Times New Roman" panose="02020603050405020304" pitchFamily="18" charset="0"/>
              </a:rPr>
              <a:t>OAuth</a:t>
            </a:r>
            <a:endParaRPr lang="en-US" altLang="zh-CN" dirty="0">
              <a:cs typeface="Times New Roman" panose="02020603050405020304" pitchFamily="18" charset="0"/>
            </a:endParaRPr>
          </a:p>
          <a:p>
            <a:pPr lvl="1"/>
            <a:r>
              <a:rPr lang="en-US" altLang="zh-CN" dirty="0">
                <a:cs typeface="Times New Roman" panose="02020603050405020304" pitchFamily="18" charset="0"/>
              </a:rPr>
              <a:t>Open standard for </a:t>
            </a:r>
            <a:r>
              <a:rPr lang="en-US" altLang="zh-CN" dirty="0">
                <a:solidFill>
                  <a:srgbClr val="0070C0"/>
                </a:solidFill>
                <a:cs typeface="Times New Roman" panose="02020603050405020304" pitchFamily="18" charset="0"/>
              </a:rPr>
              <a:t>Authorization</a:t>
            </a:r>
            <a:r>
              <a:rPr lang="zh-CN" altLang="en-US" dirty="0">
                <a:cs typeface="Times New Roman" panose="02020603050405020304" pitchFamily="18" charset="0"/>
              </a:rPr>
              <a:t>（开放授权）</a:t>
            </a:r>
            <a:endParaRPr lang="en-US" altLang="zh-CN" dirty="0">
              <a:cs typeface="Times New Roman" panose="02020603050405020304" pitchFamily="18" charset="0"/>
            </a:endParaRPr>
          </a:p>
          <a:p>
            <a:r>
              <a:rPr lang="en-US" altLang="zh-CN" dirty="0" err="1">
                <a:cs typeface="Times New Roman" panose="02020603050405020304" pitchFamily="18" charset="0"/>
              </a:rPr>
              <a:t>OAuth</a:t>
            </a:r>
            <a:r>
              <a:rPr lang="zh-CN" altLang="en-US" dirty="0">
                <a:cs typeface="Times New Roman" panose="02020603050405020304" pitchFamily="18" charset="0"/>
              </a:rPr>
              <a:t>版本</a:t>
            </a:r>
            <a:endParaRPr lang="en-US" altLang="zh-CN" dirty="0">
              <a:cs typeface="Times New Roman" panose="02020603050405020304" pitchFamily="18" charset="0"/>
            </a:endParaRPr>
          </a:p>
          <a:p>
            <a:pPr lvl="1"/>
            <a:r>
              <a:rPr lang="zh-CN" altLang="en-US" dirty="0">
                <a:cs typeface="Times New Roman" panose="02020603050405020304" pitchFamily="18" charset="0"/>
              </a:rPr>
              <a:t>始于</a:t>
            </a:r>
            <a:r>
              <a:rPr lang="en-US" altLang="zh-CN" dirty="0">
                <a:cs typeface="Times New Roman" panose="02020603050405020304" pitchFamily="18" charset="0"/>
              </a:rPr>
              <a:t>2006</a:t>
            </a:r>
            <a:r>
              <a:rPr lang="zh-CN" altLang="en-US" dirty="0">
                <a:cs typeface="Times New Roman" panose="02020603050405020304" pitchFamily="18" charset="0"/>
              </a:rPr>
              <a:t>年</a:t>
            </a:r>
            <a:endParaRPr lang="en-US" altLang="zh-CN" dirty="0">
              <a:cs typeface="Times New Roman" panose="02020603050405020304" pitchFamily="18" charset="0"/>
            </a:endParaRPr>
          </a:p>
          <a:p>
            <a:pPr lvl="2"/>
            <a:r>
              <a:rPr lang="en-US" altLang="zh-CN" dirty="0" err="1">
                <a:cs typeface="Times New Roman" panose="02020603050405020304" pitchFamily="18" charset="0"/>
              </a:rPr>
              <a:t>Ma.gnolia</a:t>
            </a:r>
            <a:r>
              <a:rPr lang="en-US" altLang="zh-CN" dirty="0">
                <a:cs typeface="Times New Roman" panose="02020603050405020304" pitchFamily="18" charset="0"/>
              </a:rPr>
              <a:t> needed a solution to allow its members with </a:t>
            </a:r>
            <a:r>
              <a:rPr lang="en-US" altLang="zh-CN" dirty="0" err="1">
                <a:cs typeface="Times New Roman" panose="02020603050405020304" pitchFamily="18" charset="0"/>
              </a:rPr>
              <a:t>OpenIDs</a:t>
            </a:r>
            <a:r>
              <a:rPr lang="en-US" altLang="zh-CN" dirty="0">
                <a:cs typeface="Times New Roman" panose="02020603050405020304" pitchFamily="18" charset="0"/>
              </a:rPr>
              <a:t> to authorize Dashboard Widgets to access their service.</a:t>
            </a:r>
            <a:endParaRPr lang="en-US" altLang="zh-CN" dirty="0">
              <a:cs typeface="Times New Roman" panose="02020603050405020304" pitchFamily="18" charset="0"/>
            </a:endParaRPr>
          </a:p>
          <a:p>
            <a:pPr lvl="1"/>
            <a:r>
              <a:rPr lang="en-US" altLang="zh-CN" dirty="0">
                <a:cs typeface="Times New Roman" panose="02020603050405020304" pitchFamily="18" charset="0"/>
              </a:rPr>
              <a:t>2010</a:t>
            </a:r>
            <a:r>
              <a:rPr lang="zh-CN" altLang="en-US" dirty="0">
                <a:cs typeface="Times New Roman" panose="02020603050405020304" pitchFamily="18" charset="0"/>
              </a:rPr>
              <a:t>年，</a:t>
            </a:r>
            <a:r>
              <a:rPr lang="en-US" altLang="zh-CN" dirty="0">
                <a:cs typeface="Times New Roman" panose="02020603050405020304" pitchFamily="18" charset="0"/>
              </a:rPr>
              <a:t>RFC 5849</a:t>
            </a:r>
            <a:r>
              <a:rPr lang="zh-CN" altLang="en-US" dirty="0">
                <a:cs typeface="Times New Roman" panose="02020603050405020304" pitchFamily="18" charset="0"/>
              </a:rPr>
              <a:t>发布</a:t>
            </a:r>
            <a:r>
              <a:rPr lang="en-US" altLang="zh-CN" dirty="0" err="1">
                <a:cs typeface="Times New Roman" panose="02020603050405020304" pitchFamily="18" charset="0"/>
              </a:rPr>
              <a:t>OAuth</a:t>
            </a:r>
            <a:r>
              <a:rPr lang="en-US" altLang="zh-CN" dirty="0">
                <a:cs typeface="Times New Roman" panose="02020603050405020304" pitchFamily="18" charset="0"/>
              </a:rPr>
              <a:t> 1.0 protocol</a:t>
            </a:r>
            <a:endParaRPr lang="en-US" altLang="zh-CN" dirty="0">
              <a:cs typeface="Times New Roman" panose="02020603050405020304" pitchFamily="18" charset="0"/>
            </a:endParaRPr>
          </a:p>
          <a:p>
            <a:pPr lvl="1"/>
            <a:r>
              <a:rPr lang="en-US" altLang="zh-CN" dirty="0">
                <a:cs typeface="Times New Roman" panose="02020603050405020304" pitchFamily="18" charset="0"/>
              </a:rPr>
              <a:t>2012</a:t>
            </a:r>
            <a:r>
              <a:rPr lang="zh-CN" altLang="en-US" dirty="0">
                <a:cs typeface="Times New Roman" panose="02020603050405020304" pitchFamily="18" charset="0"/>
              </a:rPr>
              <a:t>年，</a:t>
            </a:r>
            <a:r>
              <a:rPr lang="en-US" altLang="zh-CN" dirty="0">
                <a:cs typeface="Times New Roman" panose="02020603050405020304" pitchFamily="18" charset="0"/>
              </a:rPr>
              <a:t>RFC 6749</a:t>
            </a:r>
            <a:r>
              <a:rPr lang="zh-CN" altLang="en-US" dirty="0">
                <a:cs typeface="Times New Roman" panose="02020603050405020304" pitchFamily="18" charset="0"/>
              </a:rPr>
              <a:t>发布</a:t>
            </a:r>
            <a:r>
              <a:rPr lang="en-US" altLang="zh-CN" dirty="0" err="1">
                <a:cs typeface="Times New Roman" panose="02020603050405020304" pitchFamily="18" charset="0"/>
              </a:rPr>
              <a:t>OAuth</a:t>
            </a:r>
            <a:r>
              <a:rPr lang="en-US" altLang="zh-CN" dirty="0">
                <a:cs typeface="Times New Roman" panose="02020603050405020304" pitchFamily="18" charset="0"/>
              </a:rPr>
              <a:t> 2.0 framework</a:t>
            </a:r>
            <a:endParaRPr lang="en-US" altLang="zh-CN" dirty="0">
              <a:cs typeface="Times New Roman" panose="02020603050405020304" pitchFamily="18" charset="0"/>
            </a:endParaRPr>
          </a:p>
          <a:p>
            <a:pPr lvl="1"/>
            <a:endParaRPr lang="zh-CN" altLang="en-US" dirty="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is </a:t>
            </a:r>
            <a:r>
              <a:rPr lang="en-US" altLang="zh-CN" b="1" dirty="0" err="1"/>
              <a:t>OAuth</a:t>
            </a:r>
            <a:r>
              <a:rPr lang="en-US" altLang="zh-CN" b="1" dirty="0"/>
              <a:t>?</a:t>
            </a:r>
            <a:endParaRPr lang="zh-CN" altLang="en-US" b="1" dirty="0"/>
          </a:p>
        </p:txBody>
      </p:sp>
      <p:sp>
        <p:nvSpPr>
          <p:cNvPr id="3" name="内容占位符 2"/>
          <p:cNvSpPr>
            <a:spLocks noGrp="1"/>
          </p:cNvSpPr>
          <p:nvPr>
            <p:ph idx="1"/>
          </p:nvPr>
        </p:nvSpPr>
        <p:spPr>
          <a:xfrm>
            <a:off x="822959" y="1845733"/>
            <a:ext cx="7543801" cy="4339913"/>
          </a:xfrm>
        </p:spPr>
        <p:txBody>
          <a:bodyPr>
            <a:normAutofit/>
          </a:bodyPr>
          <a:lstStyle/>
          <a:p>
            <a:r>
              <a:rPr lang="en-US" altLang="zh-CN" dirty="0"/>
              <a:t>The </a:t>
            </a:r>
            <a:r>
              <a:rPr lang="en-US" altLang="zh-CN" dirty="0" err="1"/>
              <a:t>OAuth</a:t>
            </a:r>
            <a:r>
              <a:rPr lang="en-US" altLang="zh-CN" dirty="0"/>
              <a:t> 2.0 </a:t>
            </a:r>
            <a:r>
              <a:rPr lang="en-US" altLang="zh-CN" b="1" dirty="0"/>
              <a:t>authorization</a:t>
            </a:r>
            <a:r>
              <a:rPr lang="en-US" altLang="zh-CN" dirty="0"/>
              <a:t> framework</a:t>
            </a:r>
            <a:endParaRPr lang="en-US" altLang="zh-CN" dirty="0"/>
          </a:p>
          <a:p>
            <a:pPr lvl="1"/>
            <a:r>
              <a:rPr lang="en-US" altLang="zh-CN" dirty="0"/>
              <a:t> enables </a:t>
            </a:r>
            <a:r>
              <a:rPr lang="en-US" altLang="zh-CN" dirty="0">
                <a:solidFill>
                  <a:srgbClr val="0070C0"/>
                </a:solidFill>
              </a:rPr>
              <a:t> </a:t>
            </a:r>
            <a:r>
              <a:rPr lang="en-US" altLang="zh-CN" b="1" dirty="0">
                <a:solidFill>
                  <a:srgbClr val="0070C0"/>
                </a:solidFill>
              </a:rPr>
              <a:t>third-party applications </a:t>
            </a:r>
            <a:r>
              <a:rPr lang="en-US" altLang="zh-CN" dirty="0"/>
              <a:t>to obtain </a:t>
            </a:r>
            <a:r>
              <a:rPr lang="en-US" altLang="zh-CN" b="1" dirty="0">
                <a:solidFill>
                  <a:srgbClr val="C00000"/>
                </a:solidFill>
              </a:rPr>
              <a:t>limited </a:t>
            </a:r>
            <a:r>
              <a:rPr lang="en-US" altLang="zh-CN" dirty="0"/>
              <a:t>access to </a:t>
            </a:r>
            <a:r>
              <a:rPr lang="en-US" altLang="zh-CN" b="1" dirty="0">
                <a:solidFill>
                  <a:srgbClr val="0070C0"/>
                </a:solidFill>
              </a:rPr>
              <a:t>a web service</a:t>
            </a:r>
            <a:endParaRPr lang="en-US" altLang="zh-CN" dirty="0"/>
          </a:p>
          <a:p>
            <a:pPr lvl="1"/>
            <a:r>
              <a:rPr lang="en-US" altLang="zh-CN" dirty="0"/>
              <a:t>either on behalf of a resource owner by orchestrating an approval interaction between the resource owner and the HTTP service, or by allowing the third-party application to obtain access on its own behalf</a:t>
            </a:r>
            <a:endParaRPr lang="en-US" altLang="zh-CN" dirty="0"/>
          </a:p>
          <a:p>
            <a:pPr lvl="1"/>
            <a:r>
              <a:rPr lang="en-US" altLang="zh-CN" b="1" dirty="0"/>
              <a:t>without having to expose users’ credentials</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14371" y="-63672"/>
            <a:ext cx="4329629" cy="3050659"/>
          </a:xfrm>
          <a:prstGeom prst="rect">
            <a:avLst/>
          </a:prstGeom>
        </p:spPr>
      </p:pic>
      <p:sp>
        <p:nvSpPr>
          <p:cNvPr id="2" name="标题 1"/>
          <p:cNvSpPr>
            <a:spLocks noGrp="1"/>
          </p:cNvSpPr>
          <p:nvPr>
            <p:ph type="title"/>
          </p:nvPr>
        </p:nvSpPr>
        <p:spPr/>
        <p:txBody>
          <a:bodyPr/>
          <a:lstStyle/>
          <a:p>
            <a:r>
              <a:rPr lang="en-US" altLang="zh-CN" dirty="0"/>
              <a:t>Roles in </a:t>
            </a:r>
            <a:r>
              <a:rPr lang="en-US" altLang="zh-CN" dirty="0" err="1"/>
              <a:t>OAuth</a:t>
            </a:r>
            <a:r>
              <a:rPr lang="en-US" altLang="zh-CN" dirty="0"/>
              <a:t> 2.0</a:t>
            </a:r>
            <a:endParaRPr lang="zh-CN" altLang="en-US" dirty="0"/>
          </a:p>
        </p:txBody>
      </p:sp>
      <p:sp>
        <p:nvSpPr>
          <p:cNvPr id="3" name="内容占位符 2"/>
          <p:cNvSpPr>
            <a:spLocks noGrp="1"/>
          </p:cNvSpPr>
          <p:nvPr>
            <p:ph idx="1"/>
          </p:nvPr>
        </p:nvSpPr>
        <p:spPr>
          <a:xfrm>
            <a:off x="272116" y="1933869"/>
            <a:ext cx="7850394" cy="4689537"/>
          </a:xfrm>
        </p:spPr>
        <p:txBody>
          <a:bodyPr>
            <a:normAutofit fontScale="85000" lnSpcReduction="20000"/>
          </a:bodyPr>
          <a:lstStyle/>
          <a:p>
            <a:r>
              <a:rPr lang="en-US" altLang="zh-CN" b="1" dirty="0"/>
              <a:t>resource owner</a:t>
            </a:r>
            <a:endParaRPr lang="en-US" altLang="zh-CN" b="1" dirty="0"/>
          </a:p>
          <a:p>
            <a:pPr lvl="1"/>
            <a:r>
              <a:rPr lang="en-US" altLang="zh-CN" dirty="0"/>
              <a:t>An entity capable of granting access to a protected resource.</a:t>
            </a:r>
            <a:endParaRPr lang="en-US" altLang="zh-CN" dirty="0"/>
          </a:p>
          <a:p>
            <a:pPr lvl="1"/>
            <a:r>
              <a:rPr lang="en-US" altLang="zh-CN" dirty="0"/>
              <a:t>When </a:t>
            </a:r>
            <a:r>
              <a:rPr lang="en-US" altLang="zh-CN" b="1" dirty="0"/>
              <a:t>the resource owner is a person</a:t>
            </a:r>
            <a:r>
              <a:rPr lang="en-US" altLang="zh-CN" dirty="0"/>
              <a:t>, it is referred to as an </a:t>
            </a:r>
            <a:r>
              <a:rPr lang="en-US" altLang="zh-CN" b="1" dirty="0"/>
              <a:t>end-user</a:t>
            </a:r>
            <a:r>
              <a:rPr lang="en-US" altLang="zh-CN" dirty="0"/>
              <a:t>.</a:t>
            </a:r>
            <a:endParaRPr lang="en-US" altLang="zh-CN" dirty="0"/>
          </a:p>
          <a:p>
            <a:r>
              <a:rPr lang="en-US" altLang="zh-CN" b="1" dirty="0"/>
              <a:t>resource server</a:t>
            </a:r>
            <a:endParaRPr lang="en-US" altLang="zh-CN" b="1" dirty="0"/>
          </a:p>
          <a:p>
            <a:pPr lvl="1"/>
            <a:r>
              <a:rPr lang="en-US" altLang="zh-CN" dirty="0"/>
              <a:t>The server </a:t>
            </a:r>
            <a:r>
              <a:rPr lang="en-US" altLang="zh-CN" b="1" dirty="0"/>
              <a:t>hosting the protected resources</a:t>
            </a:r>
            <a:r>
              <a:rPr lang="en-US" altLang="zh-CN" dirty="0"/>
              <a:t>, capable of accepting and responding to protected resource requests using access tokens.</a:t>
            </a:r>
            <a:endParaRPr lang="en-US" altLang="zh-CN" dirty="0"/>
          </a:p>
          <a:p>
            <a:r>
              <a:rPr lang="en-US" altLang="zh-CN" b="1" dirty="0"/>
              <a:t>client</a:t>
            </a:r>
            <a:endParaRPr lang="en-US" altLang="zh-CN" b="1" dirty="0"/>
          </a:p>
          <a:p>
            <a:pPr lvl="1"/>
            <a:r>
              <a:rPr lang="en-US" altLang="zh-CN" b="1" dirty="0">
                <a:solidFill>
                  <a:srgbClr val="0070C0"/>
                </a:solidFill>
              </a:rPr>
              <a:t>An application </a:t>
            </a:r>
            <a:r>
              <a:rPr lang="en-US" altLang="zh-CN" dirty="0"/>
              <a:t>making protected resource requests on behalf of the resource owner and with its authorization. </a:t>
            </a:r>
            <a:endParaRPr lang="en-US" altLang="zh-CN" dirty="0"/>
          </a:p>
          <a:p>
            <a:r>
              <a:rPr lang="en-US" altLang="zh-CN" b="1" dirty="0"/>
              <a:t>authorization server</a:t>
            </a:r>
            <a:endParaRPr lang="en-US" altLang="zh-CN" b="1" dirty="0"/>
          </a:p>
          <a:p>
            <a:pPr lvl="1"/>
            <a:r>
              <a:rPr lang="en-US" altLang="zh-CN" dirty="0"/>
              <a:t>The server </a:t>
            </a:r>
            <a:r>
              <a:rPr lang="en-US" altLang="zh-CN" b="1" dirty="0"/>
              <a:t>issuing access tokens </a:t>
            </a:r>
            <a:r>
              <a:rPr lang="en-US" altLang="zh-CN" dirty="0"/>
              <a:t>to the client after successfully authenticating the resource owner and obtaining authorization.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单点登录</a:t>
            </a:r>
            <a:r>
              <a:rPr lang="en-US" altLang="zh-CN" dirty="0"/>
              <a:t>/Single Sign on</a:t>
            </a:r>
            <a:endParaRPr lang="zh-CN" altLang="en-US" dirty="0"/>
          </a:p>
        </p:txBody>
      </p:sp>
      <p:sp>
        <p:nvSpPr>
          <p:cNvPr id="32771" name="Rectangle 3"/>
          <p:cNvSpPr>
            <a:spLocks noGrp="1" noChangeArrowheads="1"/>
          </p:cNvSpPr>
          <p:nvPr>
            <p:ph idx="1"/>
          </p:nvPr>
        </p:nvSpPr>
        <p:spPr/>
        <p:txBody>
          <a:bodyPr>
            <a:normAutofit/>
          </a:bodyPr>
          <a:lstStyle/>
          <a:p>
            <a:pPr>
              <a:defRPr/>
            </a:pPr>
            <a:r>
              <a:rPr lang="en-US" altLang="zh-CN" dirty="0"/>
              <a:t>A single action of user authentication can permit a user to access all computers and systems where he has access permission, without the need to enter multiple passwords</a:t>
            </a:r>
            <a:endParaRPr lang="en-US" altLang="zh-CN" dirty="0"/>
          </a:p>
          <a:p>
            <a:pPr>
              <a:defRPr/>
            </a:pPr>
            <a:r>
              <a:rPr lang="zh-CN" altLang="en-US" dirty="0"/>
              <a:t>一次用户的身份鉴别动作（唯一的身份注册）</a:t>
            </a:r>
            <a:endParaRPr lang="en-US" altLang="zh-CN" dirty="0"/>
          </a:p>
          <a:p>
            <a:pPr lvl="1">
              <a:defRPr/>
            </a:pPr>
            <a:r>
              <a:rPr lang="zh-CN" altLang="en-US" dirty="0"/>
              <a:t>登录多个系统</a:t>
            </a:r>
            <a:endParaRPr lang="en-US" altLang="zh-CN" dirty="0"/>
          </a:p>
          <a:p>
            <a:pPr lvl="2">
              <a:defRPr/>
            </a:pPr>
            <a:r>
              <a:rPr lang="zh-CN" altLang="en-US" dirty="0"/>
              <a:t>不需要反复多次的输入</a:t>
            </a:r>
            <a:r>
              <a:rPr lang="en-US" altLang="zh-CN" dirty="0"/>
              <a:t>password</a:t>
            </a:r>
            <a:endParaRPr lang="en-US" altLang="zh-CN" dirty="0"/>
          </a:p>
          <a:p>
            <a:pPr lvl="1">
              <a:defRPr/>
            </a:pPr>
            <a:r>
              <a:rPr lang="zh-CN" altLang="en-US" dirty="0"/>
              <a:t>可能包含了多次的“系统自动化动作”</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Client Type</a:t>
            </a:r>
            <a:endParaRPr lang="zh-CN" altLang="en-US" dirty="0"/>
          </a:p>
        </p:txBody>
      </p:sp>
      <p:sp>
        <p:nvSpPr>
          <p:cNvPr id="3" name="内容占位符 2"/>
          <p:cNvSpPr>
            <a:spLocks noGrp="1"/>
          </p:cNvSpPr>
          <p:nvPr>
            <p:ph idx="1"/>
          </p:nvPr>
        </p:nvSpPr>
        <p:spPr>
          <a:xfrm>
            <a:off x="822959" y="1845733"/>
            <a:ext cx="7933583" cy="4586063"/>
          </a:xfrm>
        </p:spPr>
        <p:txBody>
          <a:bodyPr>
            <a:normAutofit/>
          </a:bodyPr>
          <a:lstStyle/>
          <a:p>
            <a:r>
              <a:rPr lang="en-US" altLang="zh-CN" dirty="0"/>
              <a:t>OAuth2.0</a:t>
            </a:r>
            <a:r>
              <a:rPr lang="zh-CN" altLang="en-US" dirty="0"/>
              <a:t>定义了两种</a:t>
            </a:r>
            <a:r>
              <a:rPr lang="en-US" altLang="zh-CN" dirty="0"/>
              <a:t>client</a:t>
            </a:r>
            <a:r>
              <a:rPr lang="zh-CN" altLang="en-US" dirty="0"/>
              <a:t>类型</a:t>
            </a:r>
            <a:endParaRPr lang="zh-CN" altLang="en-US" dirty="0"/>
          </a:p>
          <a:p>
            <a:pPr lvl="1"/>
            <a:r>
              <a:rPr lang="zh-CN" altLang="en-US" dirty="0"/>
              <a:t>根据</a:t>
            </a:r>
            <a:r>
              <a:rPr lang="en-US" altLang="zh-CN" dirty="0"/>
              <a:t>client</a:t>
            </a:r>
            <a:r>
              <a:rPr lang="zh-CN" altLang="en-US" dirty="0"/>
              <a:t>与</a:t>
            </a:r>
            <a:r>
              <a:rPr lang="en-US" altLang="zh-CN" dirty="0"/>
              <a:t>authorization server</a:t>
            </a:r>
            <a:r>
              <a:rPr lang="zh-CN" altLang="en-US" dirty="0"/>
              <a:t>之间进行安全鉴别的能力进行分类</a:t>
            </a:r>
            <a:endParaRPr lang="en-US" altLang="zh-CN" dirty="0"/>
          </a:p>
          <a:p>
            <a:pPr lvl="1"/>
            <a:r>
              <a:rPr lang="en-US" altLang="zh-CN" b="1" dirty="0"/>
              <a:t>Confidential client</a:t>
            </a:r>
            <a:endParaRPr lang="en-US" altLang="zh-CN" b="1" dirty="0"/>
          </a:p>
          <a:p>
            <a:pPr lvl="2"/>
            <a:r>
              <a:rPr lang="en-US" altLang="zh-CN" dirty="0"/>
              <a:t>Clients capable of maintaining the confidentiality of their credentials, or capable of secure client authentication using other means.</a:t>
            </a:r>
            <a:endParaRPr lang="en-US" altLang="zh-CN" dirty="0"/>
          </a:p>
          <a:p>
            <a:pPr lvl="1"/>
            <a:r>
              <a:rPr lang="en-US" altLang="zh-CN" b="1" dirty="0"/>
              <a:t>Public client</a:t>
            </a:r>
            <a:endParaRPr lang="en-US" altLang="zh-CN" b="1" dirty="0"/>
          </a:p>
          <a:p>
            <a:pPr lvl="2"/>
            <a:r>
              <a:rPr lang="en-US" altLang="zh-CN" dirty="0"/>
              <a:t>Clients incapable of maintaining the confidentiality of their credentials, and incapable of secure client authentication via any other means.</a:t>
            </a:r>
            <a:endParaRPr lang="en-US" altLang="zh-CN" dirty="0"/>
          </a:p>
          <a:p>
            <a:pPr lvl="1"/>
            <a:r>
              <a:rPr lang="zh-CN" dirty="0"/>
              <a:t>不同的能力，有不同的操作方式</a:t>
            </a:r>
            <a:endParaRPr lang="en-US" altLang="zh-CN" dirty="0"/>
          </a:p>
          <a:p>
            <a:pPr marL="0" indent="0">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Client Type</a:t>
            </a:r>
            <a:endParaRPr lang="zh-CN" altLang="en-US" dirty="0"/>
          </a:p>
        </p:txBody>
      </p:sp>
      <p:sp>
        <p:nvSpPr>
          <p:cNvPr id="3" name="内容占位符 2"/>
          <p:cNvSpPr>
            <a:spLocks noGrp="1"/>
          </p:cNvSpPr>
          <p:nvPr>
            <p:ph idx="1"/>
          </p:nvPr>
        </p:nvSpPr>
        <p:spPr/>
        <p:txBody>
          <a:bodyPr/>
          <a:lstStyle/>
          <a:p>
            <a:r>
              <a:rPr lang="en-US" altLang="zh-CN" dirty="0"/>
              <a:t>OAuth2.0</a:t>
            </a:r>
            <a:r>
              <a:rPr lang="zh-CN" altLang="en-US" dirty="0"/>
              <a:t>面向以下几类</a:t>
            </a:r>
            <a:r>
              <a:rPr lang="en-US" altLang="zh-CN" dirty="0"/>
              <a:t>client</a:t>
            </a:r>
            <a:endParaRPr lang="en-US" altLang="zh-CN" dirty="0"/>
          </a:p>
          <a:p>
            <a:pPr lvl="1"/>
            <a:r>
              <a:rPr lang="en-US" altLang="zh-CN" dirty="0"/>
              <a:t>web application: confidential client</a:t>
            </a:r>
            <a:endParaRPr lang="en-US" altLang="zh-CN" dirty="0"/>
          </a:p>
          <a:p>
            <a:pPr lvl="2"/>
            <a:r>
              <a:rPr lang="en-US" altLang="zh-CN" sz="2000" b="1" dirty="0"/>
              <a:t>on a web server</a:t>
            </a:r>
            <a:endParaRPr lang="en-US" altLang="zh-CN" b="1" dirty="0"/>
          </a:p>
          <a:p>
            <a:pPr lvl="1"/>
            <a:r>
              <a:rPr lang="en-US" altLang="zh-CN" dirty="0"/>
              <a:t>user-agent-based application: public client</a:t>
            </a:r>
            <a:endParaRPr lang="en-US" altLang="zh-CN" dirty="0"/>
          </a:p>
          <a:p>
            <a:pPr lvl="2"/>
            <a:r>
              <a:rPr lang="en-US" altLang="zh-CN" sz="2000" b="1" dirty="0"/>
              <a:t>browser</a:t>
            </a:r>
            <a:endParaRPr lang="en-US" altLang="zh-CN" b="1" dirty="0"/>
          </a:p>
          <a:p>
            <a:pPr lvl="1"/>
            <a:r>
              <a:rPr lang="en-US" altLang="zh-CN" dirty="0"/>
              <a:t>native application: public client</a:t>
            </a:r>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application</a:t>
            </a:r>
            <a:endParaRPr lang="zh-CN" altLang="en-US" dirty="0"/>
          </a:p>
        </p:txBody>
      </p:sp>
      <p:sp>
        <p:nvSpPr>
          <p:cNvPr id="3" name="内容占位符 2"/>
          <p:cNvSpPr>
            <a:spLocks noGrp="1"/>
          </p:cNvSpPr>
          <p:nvPr>
            <p:ph idx="1"/>
          </p:nvPr>
        </p:nvSpPr>
        <p:spPr>
          <a:xfrm>
            <a:off x="376518" y="1845733"/>
            <a:ext cx="3926542" cy="4608855"/>
          </a:xfrm>
        </p:spPr>
        <p:txBody>
          <a:bodyPr>
            <a:normAutofit lnSpcReduction="10000"/>
          </a:bodyPr>
          <a:lstStyle/>
          <a:p>
            <a:r>
              <a:rPr lang="en-US" altLang="zh-CN" dirty="0"/>
              <a:t>A web application is a confidential client </a:t>
            </a:r>
            <a:r>
              <a:rPr lang="en-US" altLang="zh-CN" b="1" dirty="0"/>
              <a:t>running on a web server</a:t>
            </a:r>
            <a:r>
              <a:rPr lang="en-US" altLang="zh-CN" dirty="0"/>
              <a:t>.</a:t>
            </a:r>
            <a:endParaRPr lang="en-US" altLang="zh-CN" dirty="0"/>
          </a:p>
          <a:p>
            <a:r>
              <a:rPr lang="en-US" altLang="zh-CN" dirty="0"/>
              <a:t>The client credentials as well as any access token issued to the client are stored on the web server and are not exposed to or accessible by the resource owner.</a:t>
            </a:r>
            <a:endParaRPr lang="zh-CN" altLang="en-US" dirty="0"/>
          </a:p>
        </p:txBody>
      </p:sp>
      <p:pic>
        <p:nvPicPr>
          <p:cNvPr id="4" name="图片 3"/>
          <p:cNvPicPr>
            <a:picLocks noChangeAspect="1"/>
          </p:cNvPicPr>
          <p:nvPr/>
        </p:nvPicPr>
        <p:blipFill>
          <a:blip r:embed="rId1"/>
          <a:stretch>
            <a:fillRect/>
          </a:stretch>
        </p:blipFill>
        <p:spPr>
          <a:xfrm>
            <a:off x="4445133" y="2494748"/>
            <a:ext cx="4698867" cy="33108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486235" y="2339788"/>
            <a:ext cx="4684659" cy="3375212"/>
          </a:xfrm>
          <a:prstGeom prst="rect">
            <a:avLst/>
          </a:prstGeom>
        </p:spPr>
      </p:pic>
      <p:sp>
        <p:nvSpPr>
          <p:cNvPr id="2" name="标题 1"/>
          <p:cNvSpPr>
            <a:spLocks noGrp="1"/>
          </p:cNvSpPr>
          <p:nvPr>
            <p:ph type="title"/>
          </p:nvPr>
        </p:nvSpPr>
        <p:spPr/>
        <p:txBody>
          <a:bodyPr/>
          <a:lstStyle/>
          <a:p>
            <a:r>
              <a:rPr lang="en-US" altLang="zh-CN" dirty="0"/>
              <a:t>User-agent-based application</a:t>
            </a:r>
            <a:endParaRPr lang="zh-CN" altLang="en-US" dirty="0"/>
          </a:p>
        </p:txBody>
      </p:sp>
      <p:sp>
        <p:nvSpPr>
          <p:cNvPr id="3" name="内容占位符 2"/>
          <p:cNvSpPr>
            <a:spLocks noGrp="1"/>
          </p:cNvSpPr>
          <p:nvPr>
            <p:ph idx="1"/>
          </p:nvPr>
        </p:nvSpPr>
        <p:spPr>
          <a:xfrm>
            <a:off x="376519" y="1845734"/>
            <a:ext cx="4047566" cy="4729878"/>
          </a:xfrm>
        </p:spPr>
        <p:txBody>
          <a:bodyPr>
            <a:normAutofit fontScale="92500"/>
          </a:bodyPr>
          <a:lstStyle/>
          <a:p>
            <a:r>
              <a:rPr lang="en-US" altLang="zh-CN" dirty="0"/>
              <a:t>A user-agent-based application is a public client in which the client code is downloaded from a web server and executes within a user-agent (e.g., web browser) on the device used by the resource owner.</a:t>
            </a:r>
            <a:endParaRPr lang="en-US" altLang="zh-CN" dirty="0"/>
          </a:p>
          <a:p>
            <a:r>
              <a:rPr lang="zh-CN" altLang="en-US" dirty="0">
                <a:latin typeface="宋体" pitchFamily="2" charset="-122"/>
              </a:rPr>
              <a:t>例如，运行在浏览器上的的</a:t>
            </a:r>
            <a:r>
              <a:rPr lang="en-US" altLang="zh-CN" dirty="0">
                <a:latin typeface="宋体" pitchFamily="2" charset="-122"/>
              </a:rPr>
              <a:t>JavaScript</a:t>
            </a:r>
            <a:r>
              <a:rPr lang="zh-CN" altLang="en-US" dirty="0">
                <a:latin typeface="宋体" pitchFamily="2" charset="-122"/>
              </a:rPr>
              <a:t>应用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Native application</a:t>
            </a:r>
            <a:endParaRPr lang="zh-CN" altLang="en-US" dirty="0"/>
          </a:p>
        </p:txBody>
      </p:sp>
      <p:sp>
        <p:nvSpPr>
          <p:cNvPr id="3" name="内容占位符 2"/>
          <p:cNvSpPr>
            <a:spLocks noGrp="1"/>
          </p:cNvSpPr>
          <p:nvPr>
            <p:ph idx="1"/>
          </p:nvPr>
        </p:nvSpPr>
        <p:spPr>
          <a:xfrm>
            <a:off x="389965" y="1845734"/>
            <a:ext cx="4208929" cy="4447490"/>
          </a:xfrm>
        </p:spPr>
        <p:txBody>
          <a:bodyPr>
            <a:normAutofit fontScale="92500" lnSpcReduction="10000"/>
          </a:bodyPr>
          <a:lstStyle/>
          <a:p>
            <a:r>
              <a:rPr lang="en-US" altLang="zh-CN" dirty="0"/>
              <a:t>A native application is a public client installed and executed on the device used by the resource owner.</a:t>
            </a:r>
            <a:endParaRPr lang="en-US" altLang="zh-CN" dirty="0"/>
          </a:p>
          <a:p>
            <a:r>
              <a:rPr lang="en-US" altLang="zh-CN" dirty="0"/>
              <a:t>Protocol data and credentials are accessible to the resource owner.</a:t>
            </a:r>
            <a:endParaRPr lang="en-US" altLang="zh-CN" dirty="0"/>
          </a:p>
          <a:p>
            <a:r>
              <a:rPr lang="zh-CN" altLang="en-US" dirty="0"/>
              <a:t>例如，安装在用户计算机或设备</a:t>
            </a:r>
            <a:r>
              <a:rPr lang="en-US" altLang="zh-CN" dirty="0"/>
              <a:t>(</a:t>
            </a:r>
            <a:r>
              <a:rPr lang="zh-CN" altLang="en-US" dirty="0"/>
              <a:t>手机，平板等</a:t>
            </a:r>
            <a:r>
              <a:rPr lang="en-US" altLang="zh-CN" dirty="0"/>
              <a:t>)</a:t>
            </a:r>
            <a:r>
              <a:rPr lang="zh-CN" altLang="en-US" dirty="0"/>
              <a:t>上的应用</a:t>
            </a:r>
            <a:endParaRPr lang="zh-CN" altLang="en-US" dirty="0"/>
          </a:p>
        </p:txBody>
      </p:sp>
      <p:pic>
        <p:nvPicPr>
          <p:cNvPr id="4" name="图片 3"/>
          <p:cNvPicPr>
            <a:picLocks noChangeAspect="1"/>
          </p:cNvPicPr>
          <p:nvPr/>
        </p:nvPicPr>
        <p:blipFill>
          <a:blip r:embed="rId1"/>
          <a:stretch>
            <a:fillRect/>
          </a:stretch>
        </p:blipFill>
        <p:spPr>
          <a:xfrm>
            <a:off x="4921624" y="1995202"/>
            <a:ext cx="4303059" cy="378222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Client registration</a:t>
            </a:r>
            <a:endParaRPr lang="zh-CN" altLang="en-US" dirty="0"/>
          </a:p>
        </p:txBody>
      </p:sp>
      <p:sp>
        <p:nvSpPr>
          <p:cNvPr id="3" name="内容占位符 2"/>
          <p:cNvSpPr>
            <a:spLocks noGrp="1"/>
          </p:cNvSpPr>
          <p:nvPr>
            <p:ph idx="1"/>
          </p:nvPr>
        </p:nvSpPr>
        <p:spPr>
          <a:xfrm>
            <a:off x="822960" y="1845734"/>
            <a:ext cx="7689029" cy="4662642"/>
          </a:xfrm>
        </p:spPr>
        <p:txBody>
          <a:bodyPr>
            <a:normAutofit fontScale="77500" lnSpcReduction="20000"/>
          </a:bodyPr>
          <a:lstStyle/>
          <a:p>
            <a:r>
              <a:rPr lang="en-US" altLang="zh-CN" b="1" dirty="0"/>
              <a:t>Before initiating the protocol</a:t>
            </a:r>
            <a:r>
              <a:rPr lang="en-US" altLang="zh-CN" dirty="0"/>
              <a:t>, the client registers with the authorization server.</a:t>
            </a:r>
            <a:endParaRPr lang="en-US" altLang="zh-CN" dirty="0"/>
          </a:p>
          <a:p>
            <a:r>
              <a:rPr lang="en-US" altLang="zh-CN" dirty="0"/>
              <a:t>The client developer shall</a:t>
            </a:r>
            <a:endParaRPr lang="en-US" altLang="zh-CN" dirty="0"/>
          </a:p>
          <a:p>
            <a:pPr lvl="1"/>
            <a:r>
              <a:rPr lang="en-US" altLang="zh-CN" dirty="0"/>
              <a:t>specify the client type</a:t>
            </a:r>
            <a:endParaRPr lang="en-US" altLang="zh-CN" dirty="0"/>
          </a:p>
          <a:p>
            <a:pPr lvl="1"/>
            <a:r>
              <a:rPr lang="en-US" altLang="zh-CN" dirty="0"/>
              <a:t>provide its client redirection URIs</a:t>
            </a:r>
            <a:endParaRPr lang="en-US" altLang="zh-CN" dirty="0"/>
          </a:p>
          <a:p>
            <a:r>
              <a:rPr lang="en-US" altLang="zh-CN" dirty="0"/>
              <a:t>The authorization server</a:t>
            </a:r>
            <a:endParaRPr lang="en-US" altLang="zh-CN" dirty="0"/>
          </a:p>
          <a:p>
            <a:pPr lvl="1"/>
            <a:r>
              <a:rPr lang="en-US" altLang="zh-CN" dirty="0"/>
              <a:t>issues the registered client </a:t>
            </a:r>
            <a:r>
              <a:rPr lang="en-US" altLang="zh-CN" b="1" dirty="0">
                <a:solidFill>
                  <a:srgbClr val="0070C0"/>
                </a:solidFill>
              </a:rPr>
              <a:t>a client identifier</a:t>
            </a:r>
            <a:endParaRPr lang="en-US" altLang="zh-CN" b="1" dirty="0">
              <a:solidFill>
                <a:srgbClr val="0070C0"/>
              </a:solidFill>
            </a:endParaRPr>
          </a:p>
          <a:p>
            <a:pPr lvl="1"/>
            <a:r>
              <a:rPr lang="en-US" altLang="zh-CN" dirty="0"/>
              <a:t>establishes a client authentication method with confidential clients, typically issues </a:t>
            </a:r>
            <a:r>
              <a:rPr lang="en-US" altLang="zh-CN" b="1" dirty="0"/>
              <a:t>a set of client credentials </a:t>
            </a:r>
            <a:r>
              <a:rPr lang="en-US" altLang="zh-CN" dirty="0"/>
              <a:t>(e.g., password, public/private key pair)</a:t>
            </a:r>
            <a:endParaRPr lang="en-US" altLang="zh-CN" dirty="0"/>
          </a:p>
          <a:p>
            <a:pPr lvl="1"/>
            <a:r>
              <a:rPr lang="en-US" altLang="zh-CN" dirty="0"/>
              <a:t>MAY establish a client authentication method with public client </a:t>
            </a:r>
            <a:endParaRPr lang="en-US" altLang="zh-CN" dirty="0"/>
          </a:p>
          <a:p>
            <a:r>
              <a:rPr lang="en-US" altLang="zh-CN" dirty="0"/>
              <a:t>The means of client registration is out of the scope of RFC6749.</a:t>
            </a:r>
            <a:endParaRPr lang="en-US" altLang="zh-CN" b="1" dirty="0">
              <a:solidFill>
                <a:srgbClr val="0070C0"/>
              </a:solidFill>
            </a:endParaRPr>
          </a:p>
          <a:p>
            <a:pPr lvl="2"/>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Protocol Flow</a:t>
            </a:r>
            <a:endParaRPr lang="zh-CN" altLang="en-US" dirty="0"/>
          </a:p>
        </p:txBody>
      </p:sp>
      <p:pic>
        <p:nvPicPr>
          <p:cNvPr id="5" name="图片 4"/>
          <p:cNvPicPr>
            <a:picLocks noChangeAspect="1"/>
          </p:cNvPicPr>
          <p:nvPr/>
        </p:nvPicPr>
        <p:blipFill>
          <a:blip r:embed="rId1"/>
          <a:stretch>
            <a:fillRect/>
          </a:stretch>
        </p:blipFill>
        <p:spPr>
          <a:xfrm>
            <a:off x="1024117" y="1845734"/>
            <a:ext cx="7141484" cy="418099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50795" y="-14514"/>
            <a:ext cx="4207060" cy="2463030"/>
          </a:xfrm>
          <a:prstGeom prst="rect">
            <a:avLst/>
          </a:prstGeom>
        </p:spPr>
      </p:pic>
      <p:sp>
        <p:nvSpPr>
          <p:cNvPr id="2" name="标题 1"/>
          <p:cNvSpPr>
            <a:spLocks noGrp="1"/>
          </p:cNvSpPr>
          <p:nvPr>
            <p:ph type="title"/>
          </p:nvPr>
        </p:nvSpPr>
        <p:spPr/>
        <p:txBody>
          <a:bodyPr/>
          <a:lstStyle/>
          <a:p>
            <a:r>
              <a:rPr lang="en-US" altLang="zh-CN" dirty="0"/>
              <a:t>Abstract</a:t>
            </a:r>
            <a:br>
              <a:rPr lang="en-US" altLang="zh-CN" dirty="0"/>
            </a:br>
            <a:r>
              <a:rPr lang="en-US" altLang="zh-CN" dirty="0"/>
              <a:t> Protocol Flow</a:t>
            </a:r>
            <a:endParaRPr lang="zh-CN" altLang="en-US" dirty="0"/>
          </a:p>
        </p:txBody>
      </p:sp>
      <p:sp>
        <p:nvSpPr>
          <p:cNvPr id="3" name="内容占位符 2"/>
          <p:cNvSpPr>
            <a:spLocks noGrp="1"/>
          </p:cNvSpPr>
          <p:nvPr>
            <p:ph idx="1"/>
          </p:nvPr>
        </p:nvSpPr>
        <p:spPr>
          <a:xfrm>
            <a:off x="822959" y="1845734"/>
            <a:ext cx="7891550" cy="4596630"/>
          </a:xfrm>
        </p:spPr>
        <p:txBody>
          <a:bodyPr>
            <a:normAutofit fontScale="90000" lnSpcReduction="20000"/>
          </a:bodyPr>
          <a:lstStyle/>
          <a:p>
            <a:r>
              <a:rPr lang="en-US" altLang="zh-CN" dirty="0"/>
              <a:t>Authorization Grant</a:t>
            </a:r>
            <a:endParaRPr lang="en-US" altLang="zh-CN" dirty="0"/>
          </a:p>
          <a:p>
            <a:pPr lvl="1"/>
            <a:r>
              <a:rPr lang="en-US" altLang="zh-CN" dirty="0"/>
              <a:t>a credential representing the resource owner’s authorization used by the client to obtain an access token</a:t>
            </a:r>
            <a:endParaRPr lang="en-US" altLang="zh-CN" dirty="0"/>
          </a:p>
          <a:p>
            <a:pPr lvl="1"/>
            <a:endParaRPr lang="en-US" altLang="zh-CN" dirty="0"/>
          </a:p>
          <a:p>
            <a:r>
              <a:rPr lang="en-US" altLang="zh-CN" dirty="0"/>
              <a:t>Types of Authorization Grant</a:t>
            </a:r>
            <a:endParaRPr lang="en-US" altLang="zh-CN" dirty="0"/>
          </a:p>
          <a:p>
            <a:pPr lvl="1"/>
            <a:r>
              <a:rPr lang="en-US" altLang="zh-CN" b="1" dirty="0"/>
              <a:t>authorization code</a:t>
            </a:r>
            <a:endParaRPr lang="en-US" altLang="zh-CN" b="1" dirty="0"/>
          </a:p>
          <a:p>
            <a:pPr lvl="1"/>
            <a:r>
              <a:rPr lang="en-US" altLang="zh-CN" b="1" dirty="0"/>
              <a:t>implicit</a:t>
            </a:r>
            <a:endParaRPr lang="en-US" altLang="zh-CN" b="1" dirty="0"/>
          </a:p>
          <a:p>
            <a:pPr lvl="1"/>
            <a:r>
              <a:rPr lang="en-US" altLang="zh-CN" b="1" dirty="0"/>
              <a:t>resource owner password credentials</a:t>
            </a:r>
            <a:endParaRPr lang="en-US" altLang="zh-CN" b="1" dirty="0"/>
          </a:p>
          <a:p>
            <a:pPr lvl="1"/>
            <a:r>
              <a:rPr lang="en-US" altLang="zh-CN" b="1" dirty="0"/>
              <a:t>client credentials</a:t>
            </a:r>
            <a:endParaRPr lang="en-US" altLang="zh-CN" b="1" dirty="0"/>
          </a:p>
          <a:p>
            <a:pPr lvl="1"/>
            <a:r>
              <a:rPr lang="zh-CN" altLang="en-US" b="1" dirty="0"/>
              <a:t>不同的</a:t>
            </a:r>
            <a:r>
              <a:rPr lang="en-US" altLang="zh-CN" b="1" dirty="0"/>
              <a:t>type</a:t>
            </a:r>
            <a:r>
              <a:rPr lang="zh-CN" altLang="en-US" b="1" dirty="0"/>
              <a:t>，对应不同的</a:t>
            </a:r>
            <a:r>
              <a:rPr lang="en-US" altLang="zh-CN" b="1" dirty="0"/>
              <a:t>authorization protocol flow</a:t>
            </a:r>
            <a:endParaRPr lang="en-US" altLang="zh-CN" b="1" dirty="0"/>
          </a:p>
          <a:p>
            <a:pPr lvl="2"/>
            <a:r>
              <a:rPr lang="zh-CN" altLang="en-US" b="1" dirty="0"/>
              <a:t>主要考虑前</a:t>
            </a:r>
            <a:r>
              <a:rPr lang="en-US" altLang="zh-CN" b="1" dirty="0"/>
              <a:t>2</a:t>
            </a:r>
            <a:r>
              <a:rPr lang="zh-CN" altLang="en-US" b="1" dirty="0"/>
              <a:t>种</a:t>
            </a:r>
            <a:endParaRPr lang="zh-CN" altLang="en-US" b="1" dirty="0"/>
          </a:p>
        </p:txBody>
      </p:sp>
      <p:sp>
        <p:nvSpPr>
          <p:cNvPr id="5" name="矩形 4"/>
          <p:cNvSpPr/>
          <p:nvPr/>
        </p:nvSpPr>
        <p:spPr>
          <a:xfrm>
            <a:off x="6220691" y="373413"/>
            <a:ext cx="1371600" cy="2078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6220691" y="921269"/>
            <a:ext cx="1371600" cy="2078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custDataLst>
              <p:tags r:id="rId1"/>
            </p:custDataLst>
          </p:nvPr>
        </p:nvGraphicFramePr>
        <p:xfrm>
          <a:off x="0" y="152400"/>
          <a:ext cx="8955742" cy="6705600"/>
        </p:xfrm>
        <a:graphic>
          <a:graphicData uri="http://schemas.openxmlformats.org/drawingml/2006/table">
            <a:tbl>
              <a:tblPr firstRow="1" bandRow="1">
                <a:tableStyleId>{5C22544A-7EE6-4342-B048-85BDC9FD1C3A}</a:tableStyleId>
              </a:tblPr>
              <a:tblGrid>
                <a:gridCol w="2089993"/>
                <a:gridCol w="6865749"/>
              </a:tblGrid>
              <a:tr h="45279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Type of Authorization Grant</a:t>
                      </a:r>
                      <a:endParaRPr lang="zh-CN" altLang="en-US" sz="1800" dirty="0"/>
                    </a:p>
                  </a:txBody>
                  <a:tcPr anchor="ctr"/>
                </a:tc>
                <a:tc>
                  <a:txBody>
                    <a:bodyPr/>
                    <a:lstStyle/>
                    <a:p>
                      <a:pPr algn="ctr"/>
                      <a:r>
                        <a:rPr lang="en-US" altLang="zh-CN" sz="2000" dirty="0"/>
                        <a:t>Feature</a:t>
                      </a:r>
                      <a:endParaRPr lang="zh-CN" altLang="en-US" sz="2000" dirty="0"/>
                    </a:p>
                  </a:txBody>
                  <a:tcPr anchor="ctr"/>
                </a:tc>
              </a:tr>
              <a:tr h="731520">
                <a:tc>
                  <a:txBody>
                    <a:bodyPr/>
                    <a:lstStyle/>
                    <a:p>
                      <a:pPr marL="0" lvl="1" algn="ctr"/>
                      <a:r>
                        <a:rPr lang="en-US" altLang="zh-CN" sz="2200" b="1" dirty="0">
                          <a:solidFill>
                            <a:srgbClr val="0070C0"/>
                          </a:solidFill>
                        </a:rPr>
                        <a:t>authorization code</a:t>
                      </a:r>
                      <a:endParaRPr lang="zh-CN" altLang="en-US" sz="2200" b="1" dirty="0">
                        <a:solidFill>
                          <a:srgbClr val="0070C0"/>
                        </a:solidFill>
                      </a:endParaRPr>
                    </a:p>
                  </a:txBody>
                  <a:tcPr anchor="ctr"/>
                </a:tc>
                <a:tc>
                  <a:txBody>
                    <a:bodyPr/>
                    <a:lstStyle/>
                    <a:p>
                      <a:r>
                        <a:rPr lang="en-US" altLang="zh-CN" sz="2200" b="0" i="0" u="none" strike="noStrike" kern="1200" baseline="0" dirty="0">
                          <a:solidFill>
                            <a:schemeClr val="dk1"/>
                          </a:solidFill>
                          <a:latin typeface="+mn-lt"/>
                          <a:ea typeface="+mn-ea"/>
                          <a:cs typeface="+mn-cs"/>
                        </a:rPr>
                        <a:t>The authorization code is obtained by using </a:t>
                      </a:r>
                      <a:r>
                        <a:rPr lang="en-US" altLang="zh-CN" sz="2200" b="1" i="0" u="none" strike="noStrike" kern="1200" baseline="0" dirty="0">
                          <a:solidFill>
                            <a:schemeClr val="dk1"/>
                          </a:solidFill>
                          <a:latin typeface="+mn-lt"/>
                          <a:ea typeface="+mn-ea"/>
                          <a:cs typeface="+mn-cs"/>
                        </a:rPr>
                        <a:t>an authorization server.</a:t>
                      </a:r>
                      <a:endParaRPr lang="zh-CN" altLang="en-US" sz="2200" b="1" dirty="0"/>
                    </a:p>
                  </a:txBody>
                  <a:tcPr anchor="ctr"/>
                </a:tc>
              </a:tr>
              <a:tr h="986992">
                <a:tc>
                  <a:txBody>
                    <a:bodyPr/>
                    <a:lstStyle/>
                    <a:p>
                      <a:pPr marL="0" lvl="1" algn="ctr"/>
                      <a:r>
                        <a:rPr lang="en-US" altLang="zh-CN" sz="2200" dirty="0"/>
                        <a:t>implicit</a:t>
                      </a:r>
                      <a:endParaRPr lang="zh-CN" altLang="en-US" sz="2200" dirty="0"/>
                    </a:p>
                  </a:txBody>
                  <a:tcPr anchor="ctr"/>
                </a:tc>
                <a:tc>
                  <a:txBody>
                    <a:bodyPr/>
                    <a:lstStyle/>
                    <a:p>
                      <a:r>
                        <a:rPr lang="en-US" altLang="zh-CN" sz="2200" b="0" i="0" u="none" strike="noStrike" kern="1200" baseline="0" dirty="0">
                          <a:solidFill>
                            <a:schemeClr val="dk1"/>
                          </a:solidFill>
                          <a:latin typeface="+mn-lt"/>
                          <a:ea typeface="+mn-ea"/>
                          <a:cs typeface="+mn-cs"/>
                        </a:rPr>
                        <a:t>The implicit grant is </a:t>
                      </a:r>
                      <a:r>
                        <a:rPr lang="en-US" altLang="zh-CN" sz="2200" b="1" i="0" u="none" strike="noStrike" kern="1200" baseline="0" dirty="0">
                          <a:solidFill>
                            <a:schemeClr val="dk1"/>
                          </a:solidFill>
                          <a:latin typeface="+mn-lt"/>
                          <a:ea typeface="+mn-ea"/>
                          <a:cs typeface="+mn-cs"/>
                        </a:rPr>
                        <a:t>a simplified authorization code flow </a:t>
                      </a:r>
                      <a:r>
                        <a:rPr lang="en-US" altLang="zh-CN" sz="2200" b="0" i="0" u="none" strike="noStrike" kern="1200" baseline="0" dirty="0">
                          <a:solidFill>
                            <a:schemeClr val="dk1"/>
                          </a:solidFill>
                          <a:latin typeface="+mn-lt"/>
                          <a:ea typeface="+mn-ea"/>
                          <a:cs typeface="+mn-cs"/>
                        </a:rPr>
                        <a:t> optimized for </a:t>
                      </a:r>
                      <a:r>
                        <a:rPr lang="en-US" altLang="zh-CN" sz="2200" b="1" i="0" u="none" strike="noStrike" kern="1200" baseline="0" dirty="0">
                          <a:solidFill>
                            <a:schemeClr val="dk1"/>
                          </a:solidFill>
                          <a:latin typeface="+mn-lt"/>
                          <a:ea typeface="+mn-ea"/>
                          <a:cs typeface="+mn-cs"/>
                        </a:rPr>
                        <a:t>clients implemented in a browser </a:t>
                      </a:r>
                      <a:r>
                        <a:rPr lang="en-US" altLang="zh-CN" sz="2200" b="0" i="0" u="none" strike="noStrike" kern="1200" baseline="0" dirty="0">
                          <a:solidFill>
                            <a:schemeClr val="dk1"/>
                          </a:solidFill>
                          <a:latin typeface="+mn-lt"/>
                          <a:ea typeface="+mn-ea"/>
                          <a:cs typeface="+mn-cs"/>
                        </a:rPr>
                        <a:t>using a scripting language such as JavaScript.</a:t>
                      </a:r>
                      <a:endParaRPr lang="en-US" altLang="zh-CN" sz="2200" b="0" i="0" u="none" strike="noStrike" kern="1200" baseline="0" dirty="0">
                        <a:solidFill>
                          <a:schemeClr val="dk1"/>
                        </a:solidFill>
                        <a:latin typeface="+mn-lt"/>
                        <a:ea typeface="+mn-ea"/>
                        <a:cs typeface="+mn-cs"/>
                      </a:endParaRPr>
                    </a:p>
                    <a:p>
                      <a:r>
                        <a:rPr lang="en-US" altLang="zh-CN" sz="2200" b="0" i="0" u="none" strike="noStrike" kern="1200" baseline="0" dirty="0">
                          <a:solidFill>
                            <a:srgbClr val="C00000"/>
                          </a:solidFill>
                          <a:latin typeface="+mn-lt"/>
                          <a:ea typeface="+mn-ea"/>
                          <a:cs typeface="+mn-cs"/>
                        </a:rPr>
                        <a:t>The client </a:t>
                      </a:r>
                      <a:r>
                        <a:rPr lang="en-US" altLang="zh-CN" sz="2200" b="1" i="0" u="none" strike="noStrike" kern="1200" baseline="0" dirty="0">
                          <a:solidFill>
                            <a:srgbClr val="C00000"/>
                          </a:solidFill>
                          <a:latin typeface="+mn-lt"/>
                          <a:ea typeface="+mn-ea"/>
                          <a:cs typeface="+mn-cs"/>
                        </a:rPr>
                        <a:t>is issued an access token directly</a:t>
                      </a:r>
                      <a:r>
                        <a:rPr lang="en-US" altLang="zh-CN" sz="2200" b="0" i="0" u="none" strike="noStrike" kern="1200" baseline="0" dirty="0">
                          <a:solidFill>
                            <a:srgbClr val="C00000"/>
                          </a:solidFill>
                          <a:latin typeface="+mn-lt"/>
                          <a:ea typeface="+mn-ea"/>
                          <a:cs typeface="+mn-cs"/>
                        </a:rPr>
                        <a:t>.</a:t>
                      </a:r>
                      <a:endParaRPr lang="en-US" altLang="zh-CN" sz="2200" b="0" i="0" u="none" strike="noStrike" kern="1200" baseline="0" dirty="0">
                        <a:solidFill>
                          <a:srgbClr val="C00000"/>
                        </a:solidFill>
                        <a:latin typeface="+mn-lt"/>
                        <a:ea typeface="+mn-ea"/>
                        <a:cs typeface="+mn-cs"/>
                      </a:endParaRPr>
                    </a:p>
                  </a:txBody>
                  <a:tcPr anchor="ctr"/>
                </a:tc>
              </a:tr>
              <a:tr h="1716085">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en-US" altLang="zh-CN" sz="2200" kern="1200" dirty="0">
                          <a:solidFill>
                            <a:schemeClr val="dk1"/>
                          </a:solidFill>
                          <a:latin typeface="+mn-lt"/>
                          <a:ea typeface="+mn-ea"/>
                          <a:cs typeface="+mn-cs"/>
                        </a:rPr>
                        <a:t>resource  owner password credentials</a:t>
                      </a:r>
                      <a:endParaRPr lang="en-US" altLang="zh-CN" sz="2200" kern="1200" dirty="0">
                        <a:solidFill>
                          <a:schemeClr val="dk1"/>
                        </a:solidFill>
                        <a:latin typeface="+mn-lt"/>
                        <a:ea typeface="+mn-ea"/>
                        <a:cs typeface="+mn-cs"/>
                      </a:endParaRPr>
                    </a:p>
                    <a:p>
                      <a:pPr lvl="1" algn="ctr"/>
                      <a:endParaRPr lang="zh-CN" altLang="en-US" sz="2200" dirty="0"/>
                    </a:p>
                  </a:txBody>
                  <a:tcPr anchor="ctr"/>
                </a:tc>
                <a:tc>
                  <a:txBody>
                    <a:bodyPr/>
                    <a:lstStyle/>
                    <a:p>
                      <a:r>
                        <a:rPr lang="en-US" altLang="zh-CN" sz="2200" b="0" i="0" u="none" strike="noStrike" kern="1200" baseline="0" dirty="0">
                          <a:solidFill>
                            <a:schemeClr val="dk1"/>
                          </a:solidFill>
                          <a:latin typeface="+mn-lt"/>
                          <a:ea typeface="+mn-ea"/>
                          <a:cs typeface="+mn-cs"/>
                        </a:rPr>
                        <a:t>The resource owner password credentials (i.e., username and password) can be used directly as an authorization grant.</a:t>
                      </a:r>
                      <a:endParaRPr lang="en-US" altLang="zh-CN" sz="2200" b="0" i="0" u="none" strike="noStrike" kern="1200" baseline="0" dirty="0">
                        <a:solidFill>
                          <a:schemeClr val="dk1"/>
                        </a:solidFill>
                        <a:latin typeface="+mn-lt"/>
                        <a:ea typeface="+mn-ea"/>
                        <a:cs typeface="+mn-cs"/>
                      </a:endParaRPr>
                    </a:p>
                    <a:p>
                      <a:r>
                        <a:rPr lang="en-US" altLang="zh-CN" sz="2200" b="0" i="0" u="none" strike="noStrike" kern="1200" baseline="0" dirty="0">
                          <a:solidFill>
                            <a:schemeClr val="dk1"/>
                          </a:solidFill>
                          <a:latin typeface="+mn-lt"/>
                          <a:ea typeface="+mn-ea"/>
                          <a:cs typeface="+mn-cs"/>
                        </a:rPr>
                        <a:t>The credentials should only be used when there is </a:t>
                      </a:r>
                      <a:r>
                        <a:rPr lang="en-US" altLang="zh-CN" sz="2200" b="1" i="0" u="none" strike="noStrike" kern="1200" baseline="0" dirty="0">
                          <a:solidFill>
                            <a:schemeClr val="dk1"/>
                          </a:solidFill>
                          <a:latin typeface="+mn-lt"/>
                          <a:ea typeface="+mn-ea"/>
                          <a:cs typeface="+mn-cs"/>
                        </a:rPr>
                        <a:t>a high degree of trust between the resource owner and the client</a:t>
                      </a:r>
                      <a:r>
                        <a:rPr lang="en-US" altLang="zh-CN" sz="2200" b="0" i="0" u="none" strike="noStrike" kern="1200" baseline="0" dirty="0">
                          <a:solidFill>
                            <a:schemeClr val="dk1"/>
                          </a:solidFill>
                          <a:latin typeface="+mn-lt"/>
                          <a:ea typeface="+mn-ea"/>
                          <a:cs typeface="+mn-cs"/>
                        </a:rPr>
                        <a:t>.</a:t>
                      </a:r>
                      <a:endParaRPr lang="zh-CN" altLang="en-US" sz="2200" dirty="0"/>
                    </a:p>
                  </a:txBody>
                  <a:tcPr anchor="ctr"/>
                </a:tc>
              </a:tr>
              <a:tr h="1716085">
                <a:tc>
                  <a:txBody>
                    <a:bodyPr/>
                    <a:lstStyle/>
                    <a:p>
                      <a:pPr marL="0" lvl="1" algn="ctr"/>
                      <a:r>
                        <a:rPr lang="en-US" altLang="zh-CN" sz="2200" dirty="0"/>
                        <a:t>client  credentials</a:t>
                      </a:r>
                      <a:endParaRPr lang="zh-CN" altLang="en-US" sz="2200" dirty="0"/>
                    </a:p>
                  </a:txBody>
                  <a:tcPr anchor="ctr"/>
                </a:tc>
                <a:tc>
                  <a:txBody>
                    <a:bodyPr/>
                    <a:lstStyle/>
                    <a:p>
                      <a:r>
                        <a:rPr lang="en-US" altLang="zh-CN" sz="2200" b="0" i="0" u="none" strike="noStrike" kern="1200" baseline="0" dirty="0">
                          <a:solidFill>
                            <a:schemeClr val="dk1"/>
                          </a:solidFill>
                          <a:latin typeface="+mn-lt"/>
                          <a:ea typeface="+mn-ea"/>
                          <a:cs typeface="+mn-cs"/>
                        </a:rPr>
                        <a:t>The client credentials  can be used as an authorization grant.</a:t>
                      </a:r>
                      <a:endParaRPr lang="en-US" altLang="zh-CN" sz="2200" b="0" i="0" u="none" strike="noStrike" kern="1200" baseline="0" dirty="0">
                        <a:solidFill>
                          <a:schemeClr val="dk1"/>
                        </a:solidFill>
                        <a:latin typeface="+mn-lt"/>
                        <a:ea typeface="+mn-ea"/>
                        <a:cs typeface="+mn-cs"/>
                      </a:endParaRPr>
                    </a:p>
                    <a:p>
                      <a:r>
                        <a:rPr lang="en-US" altLang="zh-CN" sz="2200" b="0" i="0" u="none" strike="noStrike" kern="1200" baseline="0" dirty="0">
                          <a:solidFill>
                            <a:schemeClr val="dk1"/>
                          </a:solidFill>
                          <a:latin typeface="+mn-lt"/>
                          <a:ea typeface="+mn-ea"/>
                          <a:cs typeface="+mn-cs"/>
                        </a:rPr>
                        <a:t>Client credentials are used as an authorization grant typically when </a:t>
                      </a:r>
                      <a:r>
                        <a:rPr lang="en-US" altLang="zh-CN" sz="2200" b="1" i="0" u="none" strike="noStrike" kern="1200" baseline="0" dirty="0">
                          <a:solidFill>
                            <a:schemeClr val="dk1"/>
                          </a:solidFill>
                          <a:latin typeface="+mn-lt"/>
                          <a:ea typeface="+mn-ea"/>
                          <a:cs typeface="+mn-cs"/>
                        </a:rPr>
                        <a:t>the client is acting on its own behalf (the client is also the resource owner).</a:t>
                      </a:r>
                      <a:endParaRPr lang="zh-CN" altLang="en-US" sz="2200" b="1" dirty="0"/>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50795" y="0"/>
            <a:ext cx="4207060" cy="2463030"/>
          </a:xfrm>
          <a:prstGeom prst="rect">
            <a:avLst/>
          </a:prstGeom>
        </p:spPr>
      </p:pic>
      <p:sp>
        <p:nvSpPr>
          <p:cNvPr id="2" name="标题 1"/>
          <p:cNvSpPr>
            <a:spLocks noGrp="1"/>
          </p:cNvSpPr>
          <p:nvPr>
            <p:ph type="title"/>
          </p:nvPr>
        </p:nvSpPr>
        <p:spPr/>
        <p:txBody>
          <a:bodyPr/>
          <a:lstStyle/>
          <a:p>
            <a:r>
              <a:rPr lang="en-US" altLang="zh-CN" dirty="0"/>
              <a:t>Abstract Protocol Flow</a:t>
            </a:r>
            <a:endParaRPr lang="zh-CN" altLang="en-US" dirty="0"/>
          </a:p>
        </p:txBody>
      </p:sp>
      <p:sp>
        <p:nvSpPr>
          <p:cNvPr id="3" name="内容占位符 2"/>
          <p:cNvSpPr>
            <a:spLocks noGrp="1"/>
          </p:cNvSpPr>
          <p:nvPr>
            <p:ph idx="1"/>
          </p:nvPr>
        </p:nvSpPr>
        <p:spPr>
          <a:xfrm>
            <a:off x="822959" y="1845734"/>
            <a:ext cx="7891550" cy="4596630"/>
          </a:xfrm>
        </p:spPr>
        <p:txBody>
          <a:bodyPr>
            <a:normAutofit fontScale="92500" lnSpcReduction="20000"/>
          </a:bodyPr>
          <a:lstStyle/>
          <a:p>
            <a:r>
              <a:rPr lang="en-US" altLang="zh-CN" dirty="0"/>
              <a:t>Access Token</a:t>
            </a:r>
            <a:endParaRPr lang="en-US" altLang="zh-CN" dirty="0"/>
          </a:p>
          <a:p>
            <a:pPr lvl="1"/>
            <a:r>
              <a:rPr lang="en-US" altLang="zh-CN" dirty="0"/>
              <a:t>a credential used to access protected resources</a:t>
            </a:r>
            <a:endParaRPr lang="en-US" altLang="zh-CN" dirty="0"/>
          </a:p>
          <a:p>
            <a:pPr lvl="1"/>
            <a:r>
              <a:rPr lang="en-US" altLang="zh-CN" dirty="0"/>
              <a:t>a string representing an authorization issued to the client</a:t>
            </a:r>
            <a:endParaRPr lang="en-US" altLang="zh-CN" dirty="0"/>
          </a:p>
          <a:p>
            <a:r>
              <a:rPr lang="en-US" altLang="zh-CN" dirty="0"/>
              <a:t>The access token provides </a:t>
            </a:r>
            <a:r>
              <a:rPr lang="en-US" altLang="zh-CN" b="1" dirty="0"/>
              <a:t>an abstraction layer</a:t>
            </a:r>
            <a:r>
              <a:rPr lang="en-US" altLang="zh-CN" dirty="0"/>
              <a:t>, replacing different authorization constructs (e.g., username and password) with a single token understood by the resource server.</a:t>
            </a:r>
            <a:endParaRPr lang="en-US" altLang="zh-CN" dirty="0"/>
          </a:p>
          <a:p>
            <a:r>
              <a:rPr lang="en-US" altLang="zh-CN" dirty="0"/>
              <a:t>Access tokens can have different formats, structures, and methods of utilization.</a:t>
            </a:r>
            <a:endParaRPr lang="en-US" altLang="zh-CN" dirty="0"/>
          </a:p>
          <a:p>
            <a:pPr lvl="1"/>
            <a:r>
              <a:rPr lang="en-US" altLang="zh-CN" dirty="0"/>
              <a:t>RFC 6749</a:t>
            </a:r>
            <a:r>
              <a:rPr lang="zh-CN" altLang="en-US" dirty="0"/>
              <a:t>中未对</a:t>
            </a:r>
            <a:r>
              <a:rPr lang="en-US" altLang="zh-CN" dirty="0"/>
              <a:t>Access tokens</a:t>
            </a:r>
            <a:r>
              <a:rPr lang="zh-CN" altLang="en-US" dirty="0"/>
              <a:t>作规定，其用法在</a:t>
            </a:r>
            <a:r>
              <a:rPr lang="en-US" altLang="zh-CN" dirty="0"/>
              <a:t>RFC6750</a:t>
            </a:r>
            <a:r>
              <a:rPr lang="zh-CN" altLang="en-US" dirty="0"/>
              <a:t>中规定</a:t>
            </a:r>
            <a:endParaRPr lang="en-US" altLang="zh-CN" dirty="0"/>
          </a:p>
        </p:txBody>
      </p:sp>
      <p:sp>
        <p:nvSpPr>
          <p:cNvPr id="7" name="矩形 6"/>
          <p:cNvSpPr/>
          <p:nvPr/>
        </p:nvSpPr>
        <p:spPr>
          <a:xfrm>
            <a:off x="6368525" y="1235834"/>
            <a:ext cx="987016" cy="1943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81972" y="1807200"/>
            <a:ext cx="987016" cy="1943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a:t>单点登录</a:t>
            </a:r>
            <a:endParaRPr lang="zh-CN" altLang="en-US"/>
          </a:p>
        </p:txBody>
      </p:sp>
      <p:sp>
        <p:nvSpPr>
          <p:cNvPr id="74755" name="内容占位符 2"/>
          <p:cNvSpPr>
            <a:spLocks noGrp="1"/>
          </p:cNvSpPr>
          <p:nvPr>
            <p:ph idx="1"/>
          </p:nvPr>
        </p:nvSpPr>
        <p:spPr/>
        <p:txBody>
          <a:bodyPr/>
          <a:lstStyle/>
          <a:p>
            <a:r>
              <a:rPr lang="zh-CN" altLang="en-US"/>
              <a:t>优点：</a:t>
            </a:r>
            <a:r>
              <a:rPr lang="en-US" altLang="zh-CN"/>
              <a:t>2</a:t>
            </a:r>
            <a:r>
              <a:rPr lang="zh-CN" altLang="en-US"/>
              <a:t>个方面</a:t>
            </a:r>
            <a:endParaRPr lang="en-US" altLang="zh-CN"/>
          </a:p>
          <a:p>
            <a:pPr lvl="1"/>
            <a:r>
              <a:rPr lang="zh-CN" altLang="en-US"/>
              <a:t>简化用户操作</a:t>
            </a:r>
            <a:endParaRPr lang="en-US" altLang="zh-CN"/>
          </a:p>
          <a:p>
            <a:pPr lvl="1"/>
            <a:r>
              <a:rPr lang="zh-CN" altLang="en-US"/>
              <a:t>简化管理</a:t>
            </a:r>
            <a:endParaRPr lang="en-US" altLang="zh-CN"/>
          </a:p>
          <a:p>
            <a:pPr lvl="2"/>
            <a:r>
              <a:rPr lang="zh-CN" altLang="en-US"/>
              <a:t>集中式的、统一安全策略</a:t>
            </a:r>
            <a:endParaRPr lang="en-US" altLang="zh-CN"/>
          </a:p>
          <a:p>
            <a:pPr lvl="2"/>
            <a:r>
              <a:rPr lang="zh-CN" altLang="en-US"/>
              <a:t>重置口令的请求，大量减少</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50795" y="0"/>
            <a:ext cx="4207060" cy="2463030"/>
          </a:xfrm>
          <a:prstGeom prst="rect">
            <a:avLst/>
          </a:prstGeom>
        </p:spPr>
      </p:pic>
      <p:sp>
        <p:nvSpPr>
          <p:cNvPr id="2" name="标题 1"/>
          <p:cNvSpPr>
            <a:spLocks noGrp="1"/>
          </p:cNvSpPr>
          <p:nvPr>
            <p:ph type="title"/>
          </p:nvPr>
        </p:nvSpPr>
        <p:spPr/>
        <p:txBody>
          <a:bodyPr/>
          <a:lstStyle/>
          <a:p>
            <a:r>
              <a:rPr lang="en-US" altLang="zh-CN" dirty="0"/>
              <a:t>Abstract </a:t>
            </a:r>
            <a:br>
              <a:rPr lang="en-US" altLang="zh-CN" dirty="0"/>
            </a:br>
            <a:r>
              <a:rPr lang="en-US" altLang="zh-CN" dirty="0"/>
              <a:t>Protocol Flow</a:t>
            </a:r>
            <a:endParaRPr lang="zh-CN" altLang="en-US" dirty="0"/>
          </a:p>
        </p:txBody>
      </p:sp>
      <p:sp>
        <p:nvSpPr>
          <p:cNvPr id="3" name="内容占位符 2"/>
          <p:cNvSpPr>
            <a:spLocks noGrp="1"/>
          </p:cNvSpPr>
          <p:nvPr>
            <p:ph idx="1"/>
          </p:nvPr>
        </p:nvSpPr>
        <p:spPr>
          <a:xfrm>
            <a:off x="822959" y="1845734"/>
            <a:ext cx="7891550" cy="4596630"/>
          </a:xfrm>
        </p:spPr>
        <p:txBody>
          <a:bodyPr>
            <a:normAutofit/>
          </a:bodyPr>
          <a:lstStyle/>
          <a:p>
            <a:r>
              <a:rPr lang="en-US" altLang="zh-CN" dirty="0"/>
              <a:t>Refresh Token</a:t>
            </a:r>
            <a:endParaRPr lang="en-US" altLang="zh-CN" dirty="0"/>
          </a:p>
          <a:p>
            <a:pPr lvl="1"/>
            <a:r>
              <a:rPr lang="en-US" altLang="zh-CN" dirty="0"/>
              <a:t>Refresh tokens are credentials used to </a:t>
            </a:r>
            <a:r>
              <a:rPr lang="en-US" altLang="zh-CN" b="1" dirty="0"/>
              <a:t>obtain access tokens</a:t>
            </a:r>
            <a:r>
              <a:rPr lang="en-US" altLang="zh-CN" dirty="0"/>
              <a:t>.</a:t>
            </a:r>
            <a:endParaRPr lang="en-US" altLang="zh-CN" dirty="0"/>
          </a:p>
          <a:p>
            <a:pPr lvl="1"/>
            <a:r>
              <a:rPr lang="en-US" altLang="zh-CN" dirty="0"/>
              <a:t>issued to the client by the authorization server and are to obtain a new access token when the </a:t>
            </a:r>
            <a:r>
              <a:rPr lang="en-US" altLang="zh-CN" b="1" dirty="0"/>
              <a:t>current access token becomes invalid or expires</a:t>
            </a:r>
            <a:endParaRPr lang="en-US" altLang="zh-CN" b="1" dirty="0"/>
          </a:p>
          <a:p>
            <a:pPr lvl="1"/>
            <a:r>
              <a:rPr lang="en-US" altLang="zh-CN" dirty="0"/>
              <a:t>intended for </a:t>
            </a:r>
            <a:r>
              <a:rPr lang="en-US" altLang="zh-CN" b="1" dirty="0"/>
              <a:t>use only with authorization servers</a:t>
            </a:r>
            <a:endParaRPr lang="en-US" altLang="zh-CN" b="1" dirty="0"/>
          </a:p>
          <a:p>
            <a:pPr lvl="1"/>
            <a:endParaRPr lang="en-US" altLang="zh-CN" dirty="0"/>
          </a:p>
        </p:txBody>
      </p:sp>
      <p:sp>
        <p:nvSpPr>
          <p:cNvPr id="7" name="矩形 6"/>
          <p:cNvSpPr/>
          <p:nvPr/>
        </p:nvSpPr>
        <p:spPr>
          <a:xfrm>
            <a:off x="6368525" y="1235834"/>
            <a:ext cx="987016" cy="1943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81972" y="1807200"/>
            <a:ext cx="987016" cy="1943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Refreshing an Access Token</a:t>
            </a:r>
            <a:endParaRPr lang="zh-CN" altLang="en-US" dirty="0"/>
          </a:p>
        </p:txBody>
      </p:sp>
      <p:sp>
        <p:nvSpPr>
          <p:cNvPr id="3" name="内容占位符 2"/>
          <p:cNvSpPr>
            <a:spLocks noGrp="1"/>
          </p:cNvSpPr>
          <p:nvPr>
            <p:ph idx="1"/>
          </p:nvPr>
        </p:nvSpPr>
        <p:spPr>
          <a:xfrm>
            <a:off x="822959" y="1845734"/>
            <a:ext cx="7891550" cy="4596630"/>
          </a:xfrm>
        </p:spPr>
        <p:txBody>
          <a:bodyPr>
            <a:normAutofit/>
          </a:bodyPr>
          <a:lstStyle/>
          <a:p>
            <a:r>
              <a:rPr lang="en-US" altLang="zh-CN" dirty="0"/>
              <a:t>Refresh Token</a:t>
            </a:r>
            <a:endParaRPr lang="en-US" altLang="zh-CN" dirty="0"/>
          </a:p>
          <a:p>
            <a:pPr lvl="1"/>
            <a:r>
              <a:rPr lang="en-US" altLang="zh-CN" dirty="0"/>
              <a:t>Refresh tokens are credentials used to obtain access tokens.</a:t>
            </a:r>
            <a:endParaRPr lang="en-US" altLang="zh-CN" dirty="0"/>
          </a:p>
          <a:p>
            <a:pPr lvl="1"/>
            <a:r>
              <a:rPr lang="en-US" altLang="zh-CN" dirty="0"/>
              <a:t>issued to the client by the authorization server and are to obtain a new access token when the </a:t>
            </a:r>
            <a:r>
              <a:rPr lang="en-US" altLang="zh-CN" b="1" dirty="0"/>
              <a:t>current access token becomes invalid or expires</a:t>
            </a:r>
            <a:endParaRPr lang="en-US" altLang="zh-CN" b="1" dirty="0"/>
          </a:p>
          <a:p>
            <a:pPr lvl="1"/>
            <a:endParaRPr lang="en-US" altLang="zh-CN" dirty="0"/>
          </a:p>
        </p:txBody>
      </p:sp>
      <p:pic>
        <p:nvPicPr>
          <p:cNvPr id="5" name="图片 4"/>
          <p:cNvPicPr>
            <a:picLocks noChangeAspect="1"/>
          </p:cNvPicPr>
          <p:nvPr/>
        </p:nvPicPr>
        <p:blipFill>
          <a:blip r:embed="rId1"/>
          <a:stretch>
            <a:fillRect/>
          </a:stretch>
        </p:blipFill>
        <p:spPr>
          <a:xfrm>
            <a:off x="822959" y="1963077"/>
            <a:ext cx="7714300" cy="4361944"/>
          </a:xfrm>
          <a:prstGeom prst="rect">
            <a:avLst/>
          </a:prstGeom>
        </p:spPr>
      </p:pic>
      <p:sp>
        <p:nvSpPr>
          <p:cNvPr id="9" name="矩形 8"/>
          <p:cNvSpPr/>
          <p:nvPr/>
        </p:nvSpPr>
        <p:spPr>
          <a:xfrm>
            <a:off x="3693092" y="5405718"/>
            <a:ext cx="1591601" cy="2378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829502"/>
          </a:xfrm>
        </p:spPr>
        <p:txBody>
          <a:bodyPr/>
          <a:lstStyle/>
          <a:p>
            <a:r>
              <a:rPr lang="en-US" altLang="zh-CN" dirty="0"/>
              <a:t>Authorization Code Flow</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959" y="1446790"/>
            <a:ext cx="7560138" cy="5411210"/>
          </a:xfrm>
          <a:prstGeom prst="rect">
            <a:avLst/>
          </a:prstGeom>
        </p:spPr>
      </p:pic>
      <p:grpSp>
        <p:nvGrpSpPr>
          <p:cNvPr id="9" name="组合 8"/>
          <p:cNvGrpSpPr/>
          <p:nvPr/>
        </p:nvGrpSpPr>
        <p:grpSpPr>
          <a:xfrm>
            <a:off x="2205316" y="1153360"/>
            <a:ext cx="6938684" cy="792249"/>
            <a:chOff x="2205316" y="1153360"/>
            <a:chExt cx="6938684" cy="792249"/>
          </a:xfrm>
        </p:grpSpPr>
        <p:sp>
          <p:nvSpPr>
            <p:cNvPr id="5" name="矩形 4"/>
            <p:cNvSpPr/>
            <p:nvPr/>
          </p:nvSpPr>
          <p:spPr>
            <a:xfrm>
              <a:off x="2205316" y="1196789"/>
              <a:ext cx="6938684" cy="707886"/>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The client initiates the flow by redirecting the resource owner’s user-agent to the authorization endpoint.</a:t>
              </a:r>
              <a:endParaRPr lang="zh-CN"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2205316" y="1153360"/>
              <a:ext cx="6938684" cy="7922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0" name="组合 9"/>
          <p:cNvGrpSpPr/>
          <p:nvPr/>
        </p:nvGrpSpPr>
        <p:grpSpPr>
          <a:xfrm>
            <a:off x="2164976" y="2032106"/>
            <a:ext cx="7046259" cy="1483402"/>
            <a:chOff x="2164976" y="2032106"/>
            <a:chExt cx="7046259" cy="1483402"/>
          </a:xfrm>
        </p:grpSpPr>
        <p:sp>
          <p:nvSpPr>
            <p:cNvPr id="6" name="矩形 5"/>
            <p:cNvSpPr/>
            <p:nvPr/>
          </p:nvSpPr>
          <p:spPr>
            <a:xfrm>
              <a:off x="2164976" y="2105415"/>
              <a:ext cx="7046259" cy="1323439"/>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The authorization server redirects the user-agent back to the client using the redirection URI provided earlier. The redirection URI includes an </a:t>
              </a:r>
              <a:r>
                <a:rPr lang="en-US" altLang="zh-CN" sz="2000" b="1" dirty="0">
                  <a:latin typeface="Times New Roman" panose="02020603050405020304" pitchFamily="18" charset="0"/>
                  <a:cs typeface="Times New Roman" panose="02020603050405020304" pitchFamily="18" charset="0"/>
                </a:rPr>
                <a:t>authorization code</a:t>
              </a:r>
              <a:r>
                <a:rPr lang="en-US" altLang="zh-CN" sz="2000" dirty="0">
                  <a:latin typeface="Times New Roman" panose="02020603050405020304" pitchFamily="18" charset="0"/>
                  <a:cs typeface="Times New Roman" panose="02020603050405020304" pitchFamily="18" charset="0"/>
                </a:rPr>
                <a:t> and any local state provided by the client earlier.</a:t>
              </a:r>
              <a:endParaRPr lang="zh-CN"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2218763" y="2032106"/>
              <a:ext cx="6938684" cy="148340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829502"/>
          </a:xfrm>
        </p:spPr>
        <p:txBody>
          <a:bodyPr/>
          <a:lstStyle/>
          <a:p>
            <a:r>
              <a:rPr lang="en-US" altLang="zh-CN" dirty="0"/>
              <a:t>Authorization Code Flow</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959" y="1446790"/>
            <a:ext cx="7560138" cy="5411210"/>
          </a:xfrm>
          <a:prstGeom prst="rect">
            <a:avLst/>
          </a:prstGeom>
        </p:spPr>
      </p:pic>
      <p:grpSp>
        <p:nvGrpSpPr>
          <p:cNvPr id="9" name="组合 8"/>
          <p:cNvGrpSpPr/>
          <p:nvPr/>
        </p:nvGrpSpPr>
        <p:grpSpPr>
          <a:xfrm>
            <a:off x="2205316" y="1116107"/>
            <a:ext cx="6938684" cy="923330"/>
            <a:chOff x="2205316" y="1116107"/>
            <a:chExt cx="6938684" cy="923330"/>
          </a:xfrm>
        </p:grpSpPr>
        <p:sp>
          <p:nvSpPr>
            <p:cNvPr id="5" name="矩形 4"/>
            <p:cNvSpPr/>
            <p:nvPr/>
          </p:nvSpPr>
          <p:spPr>
            <a:xfrm>
              <a:off x="2205316" y="1116107"/>
              <a:ext cx="6938684" cy="923330"/>
            </a:xfrm>
            <a:prstGeom prst="rect">
              <a:avLst/>
            </a:prstGeom>
          </p:spPr>
          <p:txBody>
            <a:bodyPr wrap="square">
              <a:spAutoFit/>
            </a:bodyPr>
            <a:lstStyle/>
            <a:p>
              <a:r>
                <a:rPr lang="en-US" altLang="zh-CN" b="1" dirty="0">
                  <a:latin typeface="Courier" panose="02060409020205020404"/>
                </a:rPr>
                <a:t>D:</a:t>
              </a:r>
              <a:r>
                <a:rPr lang="en-US" altLang="zh-CN" dirty="0"/>
                <a:t>The client </a:t>
              </a:r>
              <a:r>
                <a:rPr lang="en-US" altLang="zh-CN" b="1" dirty="0"/>
                <a:t>requests an access token </a:t>
              </a:r>
              <a:r>
                <a:rPr lang="en-US" altLang="zh-CN" dirty="0"/>
                <a:t>from the authorization server’s token endpoint by including the authorization code. When making the request, the </a:t>
              </a:r>
              <a:r>
                <a:rPr lang="en-US" altLang="zh-CN" b="1" dirty="0"/>
                <a:t>client authenticates with the authorization server</a:t>
              </a:r>
              <a:r>
                <a:rPr lang="en-US" altLang="zh-CN" dirty="0"/>
                <a:t>.</a:t>
              </a:r>
              <a:endParaRPr lang="zh-CN" altLang="en-US" dirty="0"/>
            </a:p>
          </p:txBody>
        </p:sp>
        <p:sp>
          <p:nvSpPr>
            <p:cNvPr id="7" name="矩形 6"/>
            <p:cNvSpPr/>
            <p:nvPr/>
          </p:nvSpPr>
          <p:spPr>
            <a:xfrm>
              <a:off x="2205316" y="1153360"/>
              <a:ext cx="6938684" cy="7922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0" name="组合 9"/>
          <p:cNvGrpSpPr/>
          <p:nvPr/>
        </p:nvGrpSpPr>
        <p:grpSpPr>
          <a:xfrm>
            <a:off x="2191871" y="2032106"/>
            <a:ext cx="7153836" cy="1483402"/>
            <a:chOff x="2191920" y="2032106"/>
            <a:chExt cx="7167283" cy="1483402"/>
          </a:xfrm>
        </p:grpSpPr>
        <p:sp>
          <p:nvSpPr>
            <p:cNvPr id="6" name="矩形 5"/>
            <p:cNvSpPr/>
            <p:nvPr/>
          </p:nvSpPr>
          <p:spPr>
            <a:xfrm>
              <a:off x="2191920" y="2038180"/>
              <a:ext cx="7167283" cy="1477328"/>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E: </a:t>
              </a:r>
              <a:r>
                <a:rPr lang="en-US" altLang="zh-CN" dirty="0">
                  <a:latin typeface="Times New Roman" panose="02020603050405020304" pitchFamily="18" charset="0"/>
                  <a:cs typeface="Times New Roman" panose="02020603050405020304" pitchFamily="18" charset="0"/>
                </a:rPr>
                <a:t>The authorization server responds back with an access token and,  optionally, a refresh token</a:t>
              </a:r>
              <a:r>
                <a:rPr lang="en-US" altLang="zh-CN" b="1"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t>The authorization server </a:t>
              </a:r>
              <a:r>
                <a:rPr lang="en-US" altLang="zh-CN" b="1" dirty="0"/>
                <a:t>authenticates the client</a:t>
              </a:r>
              <a:r>
                <a:rPr lang="en-US" altLang="zh-CN" dirty="0"/>
                <a:t>, </a:t>
              </a:r>
              <a:r>
                <a:rPr lang="en-US" altLang="zh-CN" b="1" dirty="0"/>
                <a:t>validates the authorization code</a:t>
              </a:r>
              <a:r>
                <a:rPr lang="en-US" altLang="zh-CN" dirty="0"/>
                <a:t>, and ensures that the </a:t>
              </a:r>
              <a:r>
                <a:rPr lang="en-US" altLang="zh-CN" b="1" dirty="0"/>
                <a:t>redirection URI received matches the URI </a:t>
              </a:r>
              <a:r>
                <a:rPr lang="en-US" altLang="zh-CN" dirty="0"/>
                <a:t>used to redirect the client in step (C).</a:t>
              </a:r>
              <a:endParaRPr lang="zh-CN" altLang="en-US" dirty="0">
                <a:latin typeface="Times New Roman" panose="02020603050405020304" pitchFamily="18" charset="0"/>
                <a:cs typeface="Times New Roman" panose="02020603050405020304" pitchFamily="18" charset="0"/>
              </a:endParaRPr>
            </a:p>
          </p:txBody>
        </p:sp>
        <p:sp>
          <p:nvSpPr>
            <p:cNvPr id="8" name="矩形 7"/>
            <p:cNvSpPr/>
            <p:nvPr/>
          </p:nvSpPr>
          <p:spPr>
            <a:xfrm>
              <a:off x="2218763" y="2032106"/>
              <a:ext cx="6938684" cy="148340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Authorization </a:t>
            </a:r>
            <a:br>
              <a:rPr lang="en-US" altLang="zh-CN" dirty="0"/>
            </a:br>
            <a:r>
              <a:rPr lang="en-US" altLang="zh-CN" dirty="0"/>
              <a:t>Request</a:t>
            </a:r>
            <a:endParaRPr lang="zh-CN" altLang="en-US" dirty="0"/>
          </a:p>
        </p:txBody>
      </p:sp>
      <p:sp>
        <p:nvSpPr>
          <p:cNvPr id="3" name="内容占位符 2"/>
          <p:cNvSpPr>
            <a:spLocks noGrp="1"/>
          </p:cNvSpPr>
          <p:nvPr>
            <p:ph idx="1"/>
          </p:nvPr>
        </p:nvSpPr>
        <p:spPr>
          <a:xfrm>
            <a:off x="822959" y="1706251"/>
            <a:ext cx="8088566" cy="4803040"/>
          </a:xfrm>
        </p:spPr>
        <p:txBody>
          <a:bodyPr>
            <a:normAutofit fontScale="77500" lnSpcReduction="20000"/>
          </a:bodyPr>
          <a:lstStyle/>
          <a:p>
            <a:r>
              <a:rPr lang="en-US" altLang="zh-CN" dirty="0" err="1"/>
              <a:t>response_type</a:t>
            </a:r>
            <a:endParaRPr lang="en-US" altLang="zh-CN" dirty="0"/>
          </a:p>
          <a:p>
            <a:pPr lvl="1"/>
            <a:r>
              <a:rPr lang="en-US" altLang="zh-CN" dirty="0"/>
              <a:t>REQUIRED. Value MUST be set to "code".</a:t>
            </a:r>
            <a:endParaRPr lang="en-US" altLang="zh-CN" dirty="0"/>
          </a:p>
          <a:p>
            <a:r>
              <a:rPr lang="en-US" altLang="zh-CN" dirty="0" err="1"/>
              <a:t>client_id</a:t>
            </a:r>
            <a:endParaRPr lang="en-US" altLang="zh-CN" dirty="0"/>
          </a:p>
          <a:p>
            <a:pPr lvl="1"/>
            <a:r>
              <a:rPr lang="en-US" altLang="zh-CN" dirty="0"/>
              <a:t>REQUIRED. the client identifier</a:t>
            </a:r>
            <a:endParaRPr lang="en-US" altLang="zh-CN" dirty="0"/>
          </a:p>
          <a:p>
            <a:r>
              <a:rPr lang="en-US" altLang="zh-CN" dirty="0" err="1"/>
              <a:t>redirect_uri</a:t>
            </a:r>
            <a:endParaRPr lang="en-US" altLang="zh-CN" dirty="0"/>
          </a:p>
          <a:p>
            <a:pPr lvl="1"/>
            <a:r>
              <a:rPr lang="en-US" altLang="zh-CN" dirty="0"/>
              <a:t>OPTIONAL</a:t>
            </a:r>
            <a:endParaRPr lang="en-US" altLang="zh-CN" dirty="0"/>
          </a:p>
          <a:p>
            <a:r>
              <a:rPr lang="en-US" altLang="zh-CN" dirty="0"/>
              <a:t>scope</a:t>
            </a:r>
            <a:endParaRPr lang="en-US" altLang="zh-CN" dirty="0"/>
          </a:p>
          <a:p>
            <a:pPr lvl="1"/>
            <a:r>
              <a:rPr lang="en-US" altLang="zh-CN" dirty="0"/>
              <a:t>OPTIONAL. The scope of the access request. </a:t>
            </a:r>
            <a:endParaRPr lang="en-US" altLang="zh-CN" dirty="0"/>
          </a:p>
          <a:p>
            <a:pPr lvl="1"/>
            <a:r>
              <a:rPr lang="en-US" altLang="zh-CN" dirty="0"/>
              <a:t>The value of the scope parameter is expressed as a list of space   delimited, case-sensitive strings.  The strings are defined by the   authorization server. </a:t>
            </a:r>
            <a:endParaRPr lang="en-US" altLang="zh-CN" dirty="0"/>
          </a:p>
          <a:p>
            <a:r>
              <a:rPr lang="en-US" altLang="zh-CN" dirty="0"/>
              <a:t>state</a:t>
            </a:r>
            <a:endParaRPr lang="en-US" altLang="zh-CN" dirty="0"/>
          </a:p>
          <a:p>
            <a:pPr lvl="1"/>
            <a:r>
              <a:rPr lang="en-US" altLang="zh-CN" dirty="0"/>
              <a:t>RECOMMENDED. An opaque value used by the client to maintain state between the request and callback.</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48980" y="0"/>
            <a:ext cx="3795020" cy="2716306"/>
          </a:xfrm>
          <a:prstGeom prst="rect">
            <a:avLst/>
          </a:prstGeom>
        </p:spPr>
      </p:pic>
      <p:sp>
        <p:nvSpPr>
          <p:cNvPr id="5" name="矩形 4"/>
          <p:cNvSpPr/>
          <p:nvPr/>
        </p:nvSpPr>
        <p:spPr>
          <a:xfrm>
            <a:off x="6367979" y="1011982"/>
            <a:ext cx="1700256" cy="2385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93976" y="0"/>
            <a:ext cx="3630705" cy="2598697"/>
          </a:xfrm>
          <a:prstGeom prst="rect">
            <a:avLst/>
          </a:prstGeom>
        </p:spPr>
      </p:pic>
      <p:sp>
        <p:nvSpPr>
          <p:cNvPr id="2" name="标题 1"/>
          <p:cNvSpPr>
            <a:spLocks noGrp="1"/>
          </p:cNvSpPr>
          <p:nvPr>
            <p:ph type="title"/>
          </p:nvPr>
        </p:nvSpPr>
        <p:spPr/>
        <p:txBody>
          <a:bodyPr/>
          <a:lstStyle/>
          <a:p>
            <a:r>
              <a:rPr lang="en-US" altLang="zh-CN" dirty="0"/>
              <a:t>Authorization Response</a:t>
            </a:r>
            <a:endParaRPr lang="zh-CN" altLang="en-US" dirty="0"/>
          </a:p>
        </p:txBody>
      </p:sp>
      <p:sp>
        <p:nvSpPr>
          <p:cNvPr id="3" name="内容占位符 2"/>
          <p:cNvSpPr>
            <a:spLocks noGrp="1"/>
          </p:cNvSpPr>
          <p:nvPr>
            <p:ph idx="1"/>
          </p:nvPr>
        </p:nvSpPr>
        <p:spPr>
          <a:xfrm>
            <a:off x="822959" y="1876730"/>
            <a:ext cx="7543801" cy="4581960"/>
          </a:xfrm>
        </p:spPr>
        <p:txBody>
          <a:bodyPr>
            <a:normAutofit fontScale="92500"/>
          </a:bodyPr>
          <a:lstStyle/>
          <a:p>
            <a:r>
              <a:rPr lang="en-US" altLang="zh-CN" dirty="0"/>
              <a:t>code</a:t>
            </a:r>
            <a:endParaRPr lang="en-US" altLang="zh-CN" dirty="0"/>
          </a:p>
          <a:p>
            <a:pPr lvl="1"/>
            <a:r>
              <a:rPr lang="en-US" altLang="zh-CN" dirty="0"/>
              <a:t>REQUIRED. The authorization code generated by the authorization server.</a:t>
            </a:r>
            <a:endParaRPr lang="en-US" altLang="zh-CN" dirty="0"/>
          </a:p>
          <a:p>
            <a:pPr lvl="1"/>
            <a:r>
              <a:rPr lang="en-US" altLang="zh-CN" dirty="0"/>
              <a:t>The authorization code MUST expire shortly after it is issued, and 10 minutes is RECOMMENDED.</a:t>
            </a:r>
            <a:endParaRPr lang="en-US" altLang="zh-CN" dirty="0"/>
          </a:p>
          <a:p>
            <a:pPr lvl="1"/>
            <a:r>
              <a:rPr lang="en-US" altLang="zh-CN" dirty="0"/>
              <a:t>The client MUST </a:t>
            </a:r>
            <a:r>
              <a:rPr lang="en-US" altLang="zh-CN" b="1" dirty="0"/>
              <a:t>NOT</a:t>
            </a:r>
            <a:r>
              <a:rPr lang="en-US" altLang="zh-CN" dirty="0"/>
              <a:t> use the authorization code </a:t>
            </a:r>
            <a:r>
              <a:rPr lang="en-US" altLang="zh-CN" b="1" dirty="0"/>
              <a:t>more than once</a:t>
            </a:r>
            <a:r>
              <a:rPr lang="en-US" altLang="zh-CN" dirty="0"/>
              <a:t>.</a:t>
            </a:r>
            <a:endParaRPr lang="en-US" altLang="zh-CN" dirty="0"/>
          </a:p>
          <a:p>
            <a:r>
              <a:rPr lang="en-US" altLang="zh-CN" dirty="0"/>
              <a:t>state</a:t>
            </a:r>
            <a:endParaRPr lang="en-US" altLang="zh-CN" dirty="0"/>
          </a:p>
          <a:p>
            <a:pPr lvl="1"/>
            <a:r>
              <a:rPr lang="en-US" altLang="zh-CN" dirty="0"/>
              <a:t>REQUIRED if the "state" parameter was present in the client authorization request. The exact value </a:t>
            </a:r>
            <a:r>
              <a:rPr lang="en-US" altLang="zh-CN" b="1" dirty="0">
                <a:solidFill>
                  <a:srgbClr val="0070C0"/>
                </a:solidFill>
              </a:rPr>
              <a:t>received from the client</a:t>
            </a:r>
            <a:r>
              <a:rPr lang="en-US" altLang="zh-CN" dirty="0"/>
              <a:t>.</a:t>
            </a:r>
            <a:endParaRPr lang="zh-CN" altLang="en-US" dirty="0"/>
          </a:p>
        </p:txBody>
      </p:sp>
      <p:sp>
        <p:nvSpPr>
          <p:cNvPr id="5" name="矩形 4"/>
          <p:cNvSpPr/>
          <p:nvPr/>
        </p:nvSpPr>
        <p:spPr>
          <a:xfrm>
            <a:off x="7247964" y="1383322"/>
            <a:ext cx="956230" cy="20343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48980" y="0"/>
            <a:ext cx="3795020" cy="2716306"/>
          </a:xfrm>
          <a:prstGeom prst="rect">
            <a:avLst/>
          </a:prstGeom>
        </p:spPr>
      </p:pic>
      <p:sp>
        <p:nvSpPr>
          <p:cNvPr id="2" name="标题 1"/>
          <p:cNvSpPr>
            <a:spLocks noGrp="1"/>
          </p:cNvSpPr>
          <p:nvPr>
            <p:ph type="title"/>
          </p:nvPr>
        </p:nvSpPr>
        <p:spPr/>
        <p:txBody>
          <a:bodyPr/>
          <a:lstStyle/>
          <a:p>
            <a:r>
              <a:rPr lang="en-US" altLang="zh-CN" dirty="0"/>
              <a:t>Access Token Request</a:t>
            </a:r>
            <a:endParaRPr lang="zh-CN" altLang="en-US" dirty="0"/>
          </a:p>
        </p:txBody>
      </p:sp>
      <p:sp>
        <p:nvSpPr>
          <p:cNvPr id="3" name="内容占位符 2"/>
          <p:cNvSpPr>
            <a:spLocks noGrp="1"/>
          </p:cNvSpPr>
          <p:nvPr>
            <p:ph idx="1"/>
          </p:nvPr>
        </p:nvSpPr>
        <p:spPr>
          <a:xfrm>
            <a:off x="822959" y="2094091"/>
            <a:ext cx="7702476" cy="4541619"/>
          </a:xfrm>
        </p:spPr>
        <p:txBody>
          <a:bodyPr>
            <a:normAutofit fontScale="92500" lnSpcReduction="20000"/>
          </a:bodyPr>
          <a:lstStyle/>
          <a:p>
            <a:r>
              <a:rPr lang="en-US" altLang="zh-CN" dirty="0" err="1"/>
              <a:t>grant_type</a:t>
            </a:r>
            <a:endParaRPr lang="en-US" altLang="zh-CN" dirty="0"/>
          </a:p>
          <a:p>
            <a:pPr lvl="1"/>
            <a:r>
              <a:rPr lang="en-US" altLang="zh-CN" dirty="0"/>
              <a:t>REQUIRED. Value MUST be set to "</a:t>
            </a:r>
            <a:r>
              <a:rPr lang="en-US" altLang="zh-CN" dirty="0" err="1"/>
              <a:t>authorization_code</a:t>
            </a:r>
            <a:r>
              <a:rPr lang="en-US" altLang="zh-CN" dirty="0"/>
              <a:t>".</a:t>
            </a:r>
            <a:endParaRPr lang="en-US" altLang="zh-CN" dirty="0"/>
          </a:p>
          <a:p>
            <a:r>
              <a:rPr lang="en-US" altLang="zh-CN" dirty="0"/>
              <a:t>code</a:t>
            </a:r>
            <a:endParaRPr lang="en-US" altLang="zh-CN" dirty="0"/>
          </a:p>
          <a:p>
            <a:pPr lvl="1"/>
            <a:r>
              <a:rPr lang="en-US" altLang="zh-CN" dirty="0"/>
              <a:t>REQUIRED. The authorization code received from the authorization server.</a:t>
            </a:r>
            <a:endParaRPr lang="en-US" altLang="zh-CN" dirty="0"/>
          </a:p>
          <a:p>
            <a:r>
              <a:rPr lang="en-US" altLang="zh-CN" dirty="0" err="1"/>
              <a:t>redirect_uri</a:t>
            </a:r>
            <a:endParaRPr lang="en-US" altLang="zh-CN" dirty="0"/>
          </a:p>
          <a:p>
            <a:pPr lvl="1"/>
            <a:r>
              <a:rPr lang="en-US" altLang="zh-CN" dirty="0"/>
              <a:t>REQUIRED, if the "</a:t>
            </a:r>
            <a:r>
              <a:rPr lang="en-US" altLang="zh-CN" dirty="0" err="1"/>
              <a:t>redirect_uri</a:t>
            </a:r>
            <a:r>
              <a:rPr lang="en-US" altLang="zh-CN" dirty="0"/>
              <a:t>" parameter was included in the authorization request, and their values MUST be identical.</a:t>
            </a:r>
            <a:endParaRPr lang="en-US" altLang="zh-CN" dirty="0"/>
          </a:p>
          <a:p>
            <a:r>
              <a:rPr lang="en-US" altLang="zh-CN" dirty="0" err="1"/>
              <a:t>client_id</a:t>
            </a:r>
            <a:endParaRPr lang="en-US" altLang="zh-CN" dirty="0"/>
          </a:p>
          <a:p>
            <a:pPr lvl="1"/>
            <a:r>
              <a:rPr lang="en-US" altLang="zh-CN" dirty="0"/>
              <a:t>REQUIRED, if the client is not authenticating with the authorization server.</a:t>
            </a:r>
            <a:endParaRPr lang="zh-CN" altLang="en-US" dirty="0"/>
          </a:p>
        </p:txBody>
      </p:sp>
      <p:sp>
        <p:nvSpPr>
          <p:cNvPr id="5" name="矩形 4"/>
          <p:cNvSpPr/>
          <p:nvPr/>
        </p:nvSpPr>
        <p:spPr>
          <a:xfrm>
            <a:off x="6396361" y="2128088"/>
            <a:ext cx="1819791" cy="2385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Request Validation</a:t>
            </a:r>
            <a:endParaRPr lang="zh-CN" altLang="en-US" dirty="0"/>
          </a:p>
        </p:txBody>
      </p:sp>
      <p:sp>
        <p:nvSpPr>
          <p:cNvPr id="3" name="内容占位符 2"/>
          <p:cNvSpPr>
            <a:spLocks noGrp="1"/>
          </p:cNvSpPr>
          <p:nvPr>
            <p:ph idx="1"/>
          </p:nvPr>
        </p:nvSpPr>
        <p:spPr>
          <a:xfrm>
            <a:off x="822959" y="1845733"/>
            <a:ext cx="7543801" cy="4783667"/>
          </a:xfrm>
        </p:spPr>
        <p:txBody>
          <a:bodyPr>
            <a:normAutofit fontScale="77500" lnSpcReduction="20000"/>
          </a:bodyPr>
          <a:lstStyle/>
          <a:p>
            <a:pPr marL="0" indent="0">
              <a:buNone/>
            </a:pPr>
            <a:r>
              <a:rPr lang="en-US" altLang="zh-CN" dirty="0"/>
              <a:t>The authorization server MUST:</a:t>
            </a:r>
            <a:endParaRPr lang="en-US" altLang="zh-CN" dirty="0"/>
          </a:p>
          <a:p>
            <a:r>
              <a:rPr lang="en-US" altLang="zh-CN" dirty="0"/>
              <a:t>require </a:t>
            </a:r>
            <a:r>
              <a:rPr lang="en-US" altLang="zh-CN" b="1" dirty="0"/>
              <a:t>client authentication </a:t>
            </a:r>
            <a:r>
              <a:rPr lang="en-US" altLang="zh-CN" dirty="0"/>
              <a:t>for confidential clients or for any client that was issued client credentials,</a:t>
            </a:r>
            <a:endParaRPr lang="en-US" altLang="zh-CN" dirty="0"/>
          </a:p>
          <a:p>
            <a:r>
              <a:rPr lang="en-US" altLang="zh-CN" dirty="0"/>
              <a:t>authenticate the client if client authentication is included, </a:t>
            </a:r>
            <a:endParaRPr lang="en-US" altLang="zh-CN" dirty="0"/>
          </a:p>
          <a:p>
            <a:r>
              <a:rPr lang="en-US" altLang="zh-CN" dirty="0"/>
              <a:t>ensure that the </a:t>
            </a:r>
            <a:r>
              <a:rPr lang="en-US" altLang="zh-CN" b="1" dirty="0"/>
              <a:t>authorization code was issued to the authenticated confidential client</a:t>
            </a:r>
            <a:r>
              <a:rPr lang="en-US" altLang="zh-CN" dirty="0"/>
              <a:t>, or if the client </a:t>
            </a:r>
            <a:r>
              <a:rPr lang="en-US" altLang="zh-CN" b="1" dirty="0"/>
              <a:t>is public</a:t>
            </a:r>
            <a:r>
              <a:rPr lang="en-US" altLang="zh-CN" dirty="0"/>
              <a:t>, ensure that the code was issued to </a:t>
            </a:r>
            <a:r>
              <a:rPr lang="en-US" altLang="zh-CN" b="1" dirty="0"/>
              <a:t>"</a:t>
            </a:r>
            <a:r>
              <a:rPr lang="en-US" altLang="zh-CN" b="1" dirty="0" err="1"/>
              <a:t>client_id</a:t>
            </a:r>
            <a:r>
              <a:rPr lang="en-US" altLang="zh-CN" b="1" dirty="0"/>
              <a:t>" </a:t>
            </a:r>
            <a:r>
              <a:rPr lang="en-US" altLang="zh-CN" dirty="0"/>
              <a:t>in the request,</a:t>
            </a:r>
            <a:endParaRPr lang="en-US" altLang="zh-CN" dirty="0"/>
          </a:p>
          <a:p>
            <a:r>
              <a:rPr lang="en-US" altLang="zh-CN" dirty="0"/>
              <a:t>verify that </a:t>
            </a:r>
            <a:r>
              <a:rPr lang="en-US" altLang="zh-CN" b="1" dirty="0"/>
              <a:t>the authorization code is valid</a:t>
            </a:r>
            <a:r>
              <a:rPr lang="en-US" altLang="zh-CN" dirty="0"/>
              <a:t>,</a:t>
            </a:r>
            <a:endParaRPr lang="en-US" altLang="zh-CN" dirty="0"/>
          </a:p>
          <a:p>
            <a:r>
              <a:rPr lang="en-US" altLang="zh-CN" dirty="0"/>
              <a:t>ensure that the </a:t>
            </a:r>
            <a:r>
              <a:rPr lang="en-US" altLang="zh-CN" b="1" dirty="0"/>
              <a:t>"</a:t>
            </a:r>
            <a:r>
              <a:rPr lang="en-US" altLang="zh-CN" b="1" dirty="0" err="1"/>
              <a:t>redirect_uri</a:t>
            </a:r>
            <a:r>
              <a:rPr lang="en-US" altLang="zh-CN" b="1" dirty="0"/>
              <a:t>" </a:t>
            </a:r>
            <a:r>
              <a:rPr lang="en-US" altLang="zh-CN" dirty="0"/>
              <a:t>parameter is present if the "</a:t>
            </a:r>
            <a:r>
              <a:rPr lang="en-US" altLang="zh-CN" dirty="0" err="1"/>
              <a:t>redirect_uri</a:t>
            </a:r>
            <a:r>
              <a:rPr lang="en-US" altLang="zh-CN" dirty="0"/>
              <a:t>" parameter was included in the initial authorization, and if included ensure that </a:t>
            </a:r>
            <a:r>
              <a:rPr lang="en-US" altLang="zh-CN" b="1" dirty="0"/>
              <a:t>their values are identical.</a:t>
            </a:r>
            <a:endParaRPr lang="zh-CN" alt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Client authentication</a:t>
            </a:r>
            <a:endParaRPr lang="zh-CN" altLang="en-US" dirty="0"/>
          </a:p>
        </p:txBody>
      </p:sp>
      <p:sp>
        <p:nvSpPr>
          <p:cNvPr id="3" name="内容占位符 2"/>
          <p:cNvSpPr>
            <a:spLocks noGrp="1"/>
          </p:cNvSpPr>
          <p:nvPr>
            <p:ph idx="1"/>
          </p:nvPr>
        </p:nvSpPr>
        <p:spPr>
          <a:xfrm>
            <a:off x="822959" y="1845734"/>
            <a:ext cx="7796606" cy="4783666"/>
          </a:xfrm>
        </p:spPr>
        <p:txBody>
          <a:bodyPr>
            <a:normAutofit/>
          </a:bodyPr>
          <a:lstStyle/>
          <a:p>
            <a:r>
              <a:rPr lang="en-US" altLang="zh-CN" dirty="0"/>
              <a:t>The confidential client MUST authenticate with the authorization server.</a:t>
            </a:r>
            <a:endParaRPr lang="en-US" altLang="zh-CN" dirty="0"/>
          </a:p>
          <a:p>
            <a:pPr lvl="1"/>
            <a:r>
              <a:rPr lang="en-US" altLang="zh-CN" dirty="0" err="1"/>
              <a:t>client_id</a:t>
            </a:r>
            <a:endParaRPr lang="en-US" altLang="zh-CN" dirty="0"/>
          </a:p>
          <a:p>
            <a:pPr lvl="2"/>
            <a:r>
              <a:rPr lang="en-US" altLang="zh-CN" dirty="0"/>
              <a:t>REQUIRED. the client identifier</a:t>
            </a:r>
            <a:endParaRPr lang="en-US" altLang="zh-CN" dirty="0"/>
          </a:p>
          <a:p>
            <a:pPr lvl="1"/>
            <a:r>
              <a:rPr lang="en-US" altLang="zh-CN" dirty="0" err="1"/>
              <a:t>client_secret</a:t>
            </a:r>
            <a:endParaRPr lang="en-US" altLang="zh-CN" dirty="0"/>
          </a:p>
          <a:p>
            <a:pPr lvl="2"/>
            <a:r>
              <a:rPr lang="en-US" altLang="zh-CN" dirty="0"/>
              <a:t>REQUIRED. The client secret.</a:t>
            </a:r>
            <a:endParaRPr lang="en-US" altLang="zh-CN" dirty="0"/>
          </a:p>
          <a:p>
            <a:r>
              <a:rPr lang="en-US" altLang="zh-CN" dirty="0"/>
              <a:t>The authorization server MUST require the use of </a:t>
            </a:r>
            <a:r>
              <a:rPr lang="en-US" altLang="zh-CN" b="1" dirty="0"/>
              <a:t>TLS </a:t>
            </a:r>
            <a:r>
              <a:rPr lang="en-US" altLang="zh-CN" dirty="0"/>
              <a:t>when sending requests using </a:t>
            </a:r>
            <a:r>
              <a:rPr lang="en-US" altLang="zh-CN" b="1" dirty="0"/>
              <a:t>password authentication</a:t>
            </a:r>
            <a:r>
              <a:rPr lang="en-US" altLang="zh-CN" dirty="0"/>
              <a:t>.</a:t>
            </a:r>
            <a:endParaRPr lang="en-US" altLang="zh-CN" dirty="0"/>
          </a:p>
          <a:p>
            <a:endParaRPr lang="zh-CN" altLang="en-US" dirty="0"/>
          </a:p>
        </p:txBody>
      </p:sp>
      <p:grpSp>
        <p:nvGrpSpPr>
          <p:cNvPr id="6" name="组合 5"/>
          <p:cNvGrpSpPr/>
          <p:nvPr/>
        </p:nvGrpSpPr>
        <p:grpSpPr>
          <a:xfrm>
            <a:off x="750991" y="3039409"/>
            <a:ext cx="7940542" cy="1626721"/>
            <a:chOff x="624589" y="3039409"/>
            <a:chExt cx="7940542" cy="1626721"/>
          </a:xfrm>
        </p:grpSpPr>
        <p:pic>
          <p:nvPicPr>
            <p:cNvPr id="4" name="图片 3"/>
            <p:cNvPicPr>
              <a:picLocks noChangeAspect="1"/>
            </p:cNvPicPr>
            <p:nvPr/>
          </p:nvPicPr>
          <p:blipFill>
            <a:blip r:embed="rId1"/>
            <a:stretch>
              <a:fillRect/>
            </a:stretch>
          </p:blipFill>
          <p:spPr>
            <a:xfrm>
              <a:off x="624589" y="3039409"/>
              <a:ext cx="7940542" cy="1626721"/>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矩形 4"/>
            <p:cNvSpPr/>
            <p:nvPr/>
          </p:nvSpPr>
          <p:spPr>
            <a:xfrm>
              <a:off x="822959" y="4370294"/>
              <a:ext cx="7352853" cy="24204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Token Response</a:t>
            </a:r>
            <a:endParaRPr lang="zh-CN" altLang="en-US" dirty="0"/>
          </a:p>
        </p:txBody>
      </p:sp>
      <p:sp>
        <p:nvSpPr>
          <p:cNvPr id="3" name="内容占位符 2"/>
          <p:cNvSpPr>
            <a:spLocks noGrp="1"/>
          </p:cNvSpPr>
          <p:nvPr>
            <p:ph idx="1"/>
          </p:nvPr>
        </p:nvSpPr>
        <p:spPr>
          <a:xfrm>
            <a:off x="822959" y="1845733"/>
            <a:ext cx="7836947" cy="4729879"/>
          </a:xfrm>
        </p:spPr>
        <p:txBody>
          <a:bodyPr>
            <a:normAutofit fontScale="85000" lnSpcReduction="20000"/>
          </a:bodyPr>
          <a:lstStyle/>
          <a:p>
            <a:r>
              <a:rPr lang="en-US" altLang="zh-CN" dirty="0" err="1"/>
              <a:t>access_token</a:t>
            </a:r>
            <a:endParaRPr lang="en-US" altLang="zh-CN" dirty="0"/>
          </a:p>
          <a:p>
            <a:pPr lvl="1"/>
            <a:r>
              <a:rPr lang="en-US" altLang="zh-CN" dirty="0"/>
              <a:t>REQUIRED. The access token issued by the  authorization server.</a:t>
            </a:r>
            <a:endParaRPr lang="en-US" altLang="zh-CN" dirty="0"/>
          </a:p>
          <a:p>
            <a:r>
              <a:rPr lang="en-US" altLang="zh-CN" dirty="0" err="1"/>
              <a:t>token_type</a:t>
            </a:r>
            <a:endParaRPr lang="en-US" altLang="zh-CN" dirty="0"/>
          </a:p>
          <a:p>
            <a:pPr lvl="1"/>
            <a:r>
              <a:rPr lang="en-US" altLang="zh-CN" dirty="0"/>
              <a:t>REQUIRED. The information required to successfully utilize the access token to make a protected resource request.</a:t>
            </a:r>
            <a:endParaRPr lang="en-US" altLang="zh-CN" dirty="0"/>
          </a:p>
          <a:p>
            <a:r>
              <a:rPr lang="en-US" altLang="zh-CN" dirty="0" err="1"/>
              <a:t>expires_in</a:t>
            </a:r>
            <a:endParaRPr lang="en-US" altLang="zh-CN" dirty="0"/>
          </a:p>
          <a:p>
            <a:pPr lvl="1"/>
            <a:r>
              <a:rPr lang="en-US" altLang="zh-CN" dirty="0"/>
              <a:t>RECOMMENDED. The lifetime in seconds of the access token.</a:t>
            </a:r>
            <a:endParaRPr lang="en-US" altLang="zh-CN" dirty="0"/>
          </a:p>
          <a:p>
            <a:r>
              <a:rPr lang="en-US" altLang="zh-CN" dirty="0" err="1"/>
              <a:t>refresh_token</a:t>
            </a:r>
            <a:endParaRPr lang="en-US" altLang="zh-CN" dirty="0"/>
          </a:p>
          <a:p>
            <a:pPr lvl="1"/>
            <a:r>
              <a:rPr lang="en-US" altLang="zh-CN" dirty="0"/>
              <a:t>OPTIONAL.</a:t>
            </a:r>
            <a:endParaRPr lang="en-US" altLang="zh-CN" dirty="0"/>
          </a:p>
          <a:p>
            <a:r>
              <a:rPr lang="en-US" altLang="zh-CN" dirty="0"/>
              <a:t>scope</a:t>
            </a:r>
            <a:endParaRPr lang="en-US" altLang="zh-CN" dirty="0"/>
          </a:p>
          <a:p>
            <a:pPr lvl="1"/>
            <a:r>
              <a:rPr lang="en-US" altLang="zh-CN" dirty="0"/>
              <a:t>OPTIONAL, if identical to the scope requested by the client; otherwise, REQUIRED.</a:t>
            </a:r>
            <a:endParaRPr lang="zh-CN" altLang="en-US" dirty="0"/>
          </a:p>
        </p:txBody>
      </p:sp>
      <p:pic>
        <p:nvPicPr>
          <p:cNvPr id="6" name="图片 5"/>
          <p:cNvPicPr>
            <a:picLocks noChangeAspect="1"/>
          </p:cNvPicPr>
          <p:nvPr/>
        </p:nvPicPr>
        <p:blipFill>
          <a:blip r:embed="rId1"/>
          <a:stretch>
            <a:fillRect/>
          </a:stretch>
        </p:blipFill>
        <p:spPr>
          <a:xfrm>
            <a:off x="3419099" y="2931566"/>
            <a:ext cx="5524485" cy="3400483"/>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2175" y="3357563"/>
            <a:ext cx="4441825" cy="344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78" name="标题 1"/>
          <p:cNvSpPr>
            <a:spLocks noGrp="1"/>
          </p:cNvSpPr>
          <p:nvPr>
            <p:ph type="title"/>
          </p:nvPr>
        </p:nvSpPr>
        <p:spPr/>
        <p:txBody>
          <a:bodyPr/>
          <a:lstStyle/>
          <a:p>
            <a:r>
              <a:rPr lang="en-US" altLang="zh-CN"/>
              <a:t>SSO</a:t>
            </a:r>
            <a:r>
              <a:rPr lang="zh-CN" altLang="en-US"/>
              <a:t>解决方案</a:t>
            </a:r>
            <a:endParaRPr lang="zh-CN" altLang="en-US"/>
          </a:p>
        </p:txBody>
      </p:sp>
      <p:sp>
        <p:nvSpPr>
          <p:cNvPr id="75779" name="内容占位符 2"/>
          <p:cNvSpPr>
            <a:spLocks noGrp="1"/>
          </p:cNvSpPr>
          <p:nvPr>
            <p:ph idx="1"/>
          </p:nvPr>
        </p:nvSpPr>
        <p:spPr/>
        <p:txBody>
          <a:bodyPr/>
          <a:lstStyle/>
          <a:p>
            <a:r>
              <a:rPr lang="en-US" altLang="zh-CN" dirty="0"/>
              <a:t>Pseudo-SSO</a:t>
            </a:r>
            <a:endParaRPr lang="en-US" altLang="zh-CN" dirty="0"/>
          </a:p>
          <a:p>
            <a:r>
              <a:rPr lang="en-US" altLang="zh-CN" dirty="0"/>
              <a:t>SP: Service Provider</a:t>
            </a:r>
            <a:endParaRPr lang="en-US" altLang="zh-CN" dirty="0"/>
          </a:p>
          <a:p>
            <a:r>
              <a:rPr lang="zh-CN" altLang="en-US" dirty="0"/>
              <a:t>本地代理组件 </a:t>
            </a:r>
            <a:r>
              <a:rPr lang="en-US" altLang="zh-CN" dirty="0"/>
              <a:t>or</a:t>
            </a:r>
            <a:r>
              <a:rPr lang="zh-CN" altLang="en-US" dirty="0"/>
              <a:t>服务器</a:t>
            </a:r>
            <a:endParaRPr lang="en-US" altLang="zh-CN" dirty="0"/>
          </a:p>
          <a:p>
            <a:pPr lvl="1"/>
            <a:r>
              <a:rPr lang="zh-CN" altLang="en-US" dirty="0"/>
              <a:t>类似于口令管理器软件</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Access Token</a:t>
            </a:r>
            <a:endParaRPr lang="zh-CN" altLang="en-US" dirty="0"/>
          </a:p>
        </p:txBody>
      </p:sp>
      <p:sp>
        <p:nvSpPr>
          <p:cNvPr id="3" name="内容占位符 2"/>
          <p:cNvSpPr>
            <a:spLocks noGrp="1"/>
          </p:cNvSpPr>
          <p:nvPr>
            <p:ph idx="1"/>
          </p:nvPr>
        </p:nvSpPr>
        <p:spPr/>
        <p:txBody>
          <a:bodyPr>
            <a:normAutofit/>
          </a:bodyPr>
          <a:lstStyle/>
          <a:p>
            <a:r>
              <a:rPr lang="en-US" altLang="zh-CN" dirty="0"/>
              <a:t>Access Token</a:t>
            </a:r>
            <a:endParaRPr lang="en-US" altLang="zh-CN" dirty="0"/>
          </a:p>
          <a:p>
            <a:pPr lvl="1"/>
            <a:r>
              <a:rPr lang="en-US" altLang="zh-CN" dirty="0"/>
              <a:t>a credential used to access protected resources</a:t>
            </a:r>
            <a:endParaRPr lang="en-US" altLang="zh-CN" dirty="0"/>
          </a:p>
          <a:p>
            <a:pPr lvl="1"/>
            <a:r>
              <a:rPr lang="en-US" altLang="zh-CN" dirty="0"/>
              <a:t>a string representing an authorization issued to the client</a:t>
            </a:r>
            <a:endParaRPr lang="en-US" altLang="zh-CN" dirty="0"/>
          </a:p>
          <a:p>
            <a:pPr marL="214630" lvl="1" fontAlgn="t"/>
            <a:r>
              <a:rPr lang="en-US" altLang="zh-CN" sz="2100" b="1" dirty="0"/>
              <a:t>Access Token is a bearer token(RFC 6750)</a:t>
            </a:r>
            <a:endParaRPr lang="en-US" altLang="zh-CN" sz="2100" b="1" dirty="0"/>
          </a:p>
          <a:p>
            <a:r>
              <a:rPr lang="en-US" altLang="zh-CN" dirty="0"/>
              <a:t>Bearer Token-</a:t>
            </a:r>
            <a:r>
              <a:rPr lang="zh-CN" altLang="en-US" dirty="0"/>
              <a:t>不记名令牌</a:t>
            </a:r>
            <a:endParaRPr lang="en-US" altLang="zh-CN" dirty="0"/>
          </a:p>
          <a:p>
            <a:pPr lvl="1"/>
            <a:r>
              <a:rPr lang="en-US" altLang="zh-CN" dirty="0"/>
              <a:t>Any party in possession of a bearer token (a "bearer") can use it to get access to the associated resources (without demonstrating possession of a cryptographic key). </a:t>
            </a:r>
            <a:endParaRPr lang="en-US" altLang="zh-CN" dirty="0"/>
          </a:p>
          <a:p>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Access Token</a:t>
            </a:r>
            <a:endParaRPr lang="zh-CN" altLang="en-US" dirty="0"/>
          </a:p>
        </p:txBody>
      </p:sp>
      <p:sp>
        <p:nvSpPr>
          <p:cNvPr id="3" name="内容占位符 2"/>
          <p:cNvSpPr>
            <a:spLocks noGrp="1"/>
          </p:cNvSpPr>
          <p:nvPr>
            <p:ph idx="1"/>
          </p:nvPr>
        </p:nvSpPr>
        <p:spPr>
          <a:xfrm>
            <a:off x="1113233" y="2013094"/>
            <a:ext cx="7514035" cy="3852575"/>
          </a:xfrm>
        </p:spPr>
        <p:txBody>
          <a:bodyPr>
            <a:noAutofit/>
          </a:bodyPr>
          <a:lstStyle/>
          <a:p>
            <a:r>
              <a:rPr lang="en-US" altLang="zh-CN" sz="2400" dirty="0"/>
              <a:t>Access Token </a:t>
            </a:r>
            <a:endParaRPr lang="en-US" altLang="zh-CN" sz="2400" dirty="0"/>
          </a:p>
          <a:p>
            <a:pPr lvl="1"/>
            <a:r>
              <a:rPr lang="en-US" altLang="zh-CN" sz="2000" dirty="0"/>
              <a:t>The parameters are serialized into a JSON structure</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marL="457200" lvl="1" indent="0">
              <a:buNone/>
            </a:pPr>
            <a:r>
              <a:rPr lang="en-US" altLang="zh-CN" sz="2000" dirty="0"/>
              <a:t> </a:t>
            </a:r>
            <a:endParaRPr lang="en-US" altLang="zh-CN" sz="2000" dirty="0"/>
          </a:p>
          <a:p>
            <a:pPr lvl="1"/>
            <a:endParaRPr lang="zh-CN" altLang="en-US" sz="2000" dirty="0"/>
          </a:p>
        </p:txBody>
      </p:sp>
      <p:sp>
        <p:nvSpPr>
          <p:cNvPr id="4" name="矩形 3"/>
          <p:cNvSpPr/>
          <p:nvPr/>
        </p:nvSpPr>
        <p:spPr>
          <a:xfrm>
            <a:off x="2182285" y="3061565"/>
            <a:ext cx="5477300" cy="288722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lvl="1" eaLnBrk="0" fontAlgn="base" hangingPunct="0">
              <a:spcBef>
                <a:spcPct val="0"/>
              </a:spcBef>
              <a:spcAft>
                <a:spcPct val="0"/>
              </a:spcAft>
            </a:pPr>
            <a:r>
              <a:rPr lang="zh-CN" altLang="zh-CN" sz="1600" dirty="0">
                <a:solidFill>
                  <a:srgbClr val="000000"/>
                </a:solidFill>
                <a:latin typeface="Arial Unicode MS" panose="020B0604020202020204" charset="-122"/>
              </a:rPr>
              <a:t>HTTP/1.1 200 OK </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zh-CN" altLang="zh-CN" sz="1600" dirty="0">
                <a:solidFill>
                  <a:srgbClr val="000000"/>
                </a:solidFill>
                <a:latin typeface="Arial Unicode MS" panose="020B0604020202020204" charset="-122"/>
              </a:rPr>
              <a:t>Content-Type: application</a:t>
            </a:r>
            <a:r>
              <a:rPr lang="zh-CN" altLang="zh-CN" sz="1600" dirty="0">
                <a:solidFill>
                  <a:srgbClr val="002060"/>
                </a:solidFill>
                <a:latin typeface="Arial Unicode MS" panose="020B0604020202020204" charset="-122"/>
              </a:rPr>
              <a:t>/</a:t>
            </a:r>
            <a:r>
              <a:rPr lang="zh-CN" altLang="zh-CN" sz="1600" b="1" dirty="0">
                <a:solidFill>
                  <a:srgbClr val="00B0F0"/>
                </a:solidFill>
                <a:latin typeface="Arial Unicode MS" panose="020B0604020202020204" charset="-122"/>
              </a:rPr>
              <a:t>json</a:t>
            </a:r>
            <a:r>
              <a:rPr lang="zh-CN" altLang="zh-CN" sz="1600" dirty="0">
                <a:solidFill>
                  <a:srgbClr val="000000"/>
                </a:solidFill>
                <a:latin typeface="Arial Unicode MS" panose="020B0604020202020204" charset="-122"/>
              </a:rPr>
              <a:t>;</a:t>
            </a:r>
            <a:r>
              <a:rPr lang="en-US" altLang="zh-CN" sz="1600" dirty="0">
                <a:solidFill>
                  <a:srgbClr val="000000"/>
                </a:solidFill>
                <a:latin typeface="Arial Unicode MS" panose="020B0604020202020204" charset="-122"/>
              </a:rPr>
              <a:t> </a:t>
            </a:r>
            <a:r>
              <a:rPr lang="zh-CN" altLang="zh-CN" sz="1600" dirty="0">
                <a:solidFill>
                  <a:srgbClr val="000000"/>
                </a:solidFill>
                <a:latin typeface="Arial Unicode MS" panose="020B0604020202020204" charset="-122"/>
              </a:rPr>
              <a:t>charset=UTF-8 </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zh-CN" altLang="zh-CN" sz="1600" dirty="0">
                <a:solidFill>
                  <a:srgbClr val="000000"/>
                </a:solidFill>
                <a:latin typeface="Arial Unicode MS" panose="020B0604020202020204" charset="-122"/>
              </a:rPr>
              <a:t>Cache-Control: no-store </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zh-CN" altLang="zh-CN" sz="1600" dirty="0">
                <a:solidFill>
                  <a:srgbClr val="000000"/>
                </a:solidFill>
                <a:latin typeface="Arial Unicode MS" panose="020B0604020202020204" charset="-122"/>
              </a:rPr>
              <a:t>Pragma: no-cache</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zh-CN" altLang="zh-CN" sz="1600" dirty="0">
                <a:solidFill>
                  <a:srgbClr val="000000"/>
                </a:solidFill>
                <a:latin typeface="Arial Unicode MS" panose="020B0604020202020204" charset="-122"/>
              </a:rPr>
              <a:t> {</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en-US" altLang="zh-CN" sz="1600" dirty="0">
                <a:solidFill>
                  <a:srgbClr val="000000"/>
                </a:solidFill>
                <a:latin typeface="Arial Unicode MS" panose="020B0604020202020204" charset="-122"/>
              </a:rPr>
              <a:t>	</a:t>
            </a:r>
            <a:r>
              <a:rPr lang="zh-CN" altLang="zh-CN" sz="1600" dirty="0">
                <a:solidFill>
                  <a:srgbClr val="000000"/>
                </a:solidFill>
                <a:latin typeface="Arial Unicode MS" panose="020B0604020202020204" charset="-122"/>
              </a:rPr>
              <a:t>"</a:t>
            </a:r>
            <a:r>
              <a:rPr lang="zh-CN" altLang="zh-CN" sz="1600" dirty="0">
                <a:solidFill>
                  <a:srgbClr val="00B0F0"/>
                </a:solidFill>
                <a:latin typeface="Arial Unicode MS" panose="020B0604020202020204" charset="-122"/>
              </a:rPr>
              <a:t>access_token</a:t>
            </a:r>
            <a:r>
              <a:rPr lang="zh-CN" altLang="zh-CN" sz="1600" dirty="0">
                <a:solidFill>
                  <a:srgbClr val="000000"/>
                </a:solidFill>
                <a:latin typeface="Arial Unicode MS" panose="020B0604020202020204" charset="-122"/>
              </a:rPr>
              <a:t>":"2YotnFZFEjr1zCsicMWpAA", </a:t>
            </a:r>
            <a:r>
              <a:rPr lang="en-US" altLang="zh-CN" sz="1600" dirty="0">
                <a:solidFill>
                  <a:srgbClr val="000000"/>
                </a:solidFill>
                <a:latin typeface="Arial Unicode MS" panose="020B0604020202020204" charset="-122"/>
              </a:rPr>
              <a:t>	</a:t>
            </a:r>
            <a:r>
              <a:rPr lang="zh-CN" altLang="zh-CN" sz="1600" dirty="0">
                <a:solidFill>
                  <a:srgbClr val="000000"/>
                </a:solidFill>
                <a:latin typeface="Arial Unicode MS" panose="020B0604020202020204" charset="-122"/>
              </a:rPr>
              <a:t>"token_type":“</a:t>
            </a:r>
            <a:r>
              <a:rPr lang="en-US" altLang="zh-CN" sz="1600" dirty="0">
                <a:solidFill>
                  <a:srgbClr val="00B0F0"/>
                </a:solidFill>
                <a:latin typeface="Arial Unicode MS" panose="020B0604020202020204" charset="-122"/>
              </a:rPr>
              <a:t>Bearer</a:t>
            </a:r>
            <a:r>
              <a:rPr lang="zh-CN" altLang="zh-CN" sz="1600" dirty="0">
                <a:solidFill>
                  <a:srgbClr val="000000"/>
                </a:solidFill>
                <a:latin typeface="Arial Unicode MS" panose="020B0604020202020204" charset="-122"/>
              </a:rPr>
              <a:t>", </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en-US" altLang="zh-CN" sz="1600" dirty="0">
                <a:solidFill>
                  <a:srgbClr val="000000"/>
                </a:solidFill>
                <a:latin typeface="Arial Unicode MS" panose="020B0604020202020204" charset="-122"/>
              </a:rPr>
              <a:t>	</a:t>
            </a:r>
            <a:r>
              <a:rPr lang="zh-CN" altLang="zh-CN" sz="1600" dirty="0">
                <a:solidFill>
                  <a:srgbClr val="000000"/>
                </a:solidFill>
                <a:latin typeface="Arial Unicode MS" panose="020B0604020202020204" charset="-122"/>
              </a:rPr>
              <a:t>"expires_in":3600, </a:t>
            </a:r>
            <a:r>
              <a:rPr lang="en-US" altLang="zh-CN" sz="1600" dirty="0">
                <a:solidFill>
                  <a:srgbClr val="000000"/>
                </a:solidFill>
                <a:latin typeface="Arial Unicode MS" panose="020B0604020202020204" charset="-122"/>
              </a:rPr>
              <a:t>	</a:t>
            </a:r>
            <a:r>
              <a:rPr lang="zh-CN" altLang="zh-CN" sz="1600" dirty="0">
                <a:solidFill>
                  <a:srgbClr val="000000"/>
                </a:solidFill>
                <a:latin typeface="Arial Unicode MS" panose="020B0604020202020204" charset="-122"/>
              </a:rPr>
              <a:t>"refresh_token":"tGzv3JOkF0XG5Qx2TlKWIA"</a:t>
            </a:r>
            <a:endParaRPr lang="en-US" altLang="zh-CN" sz="1600" dirty="0">
              <a:solidFill>
                <a:srgbClr val="000000"/>
              </a:solidFill>
              <a:latin typeface="Arial Unicode MS" panose="020B0604020202020204" charset="-122"/>
            </a:endParaRPr>
          </a:p>
          <a:p>
            <a:pPr lvl="1" eaLnBrk="0" fontAlgn="base" hangingPunct="0">
              <a:spcBef>
                <a:spcPct val="0"/>
              </a:spcBef>
              <a:spcAft>
                <a:spcPct val="0"/>
              </a:spcAft>
            </a:pPr>
            <a:r>
              <a:rPr lang="zh-CN" altLang="zh-CN" sz="1600" dirty="0">
                <a:solidFill>
                  <a:srgbClr val="000000"/>
                </a:solidFill>
                <a:latin typeface="Arial Unicode MS" panose="020B0604020202020204" charset="-122"/>
              </a:rPr>
              <a:t>}</a:t>
            </a:r>
            <a:r>
              <a:rPr lang="zh-CN" altLang="zh-CN" sz="1600" dirty="0">
                <a:solidFill>
                  <a:schemeClr val="tx1"/>
                </a:solidFill>
              </a:rPr>
              <a:t> </a:t>
            </a:r>
            <a:endParaRPr lang="zh-CN" altLang="zh-CN" sz="4000" dirty="0">
              <a:solidFill>
                <a:schemeClr val="tx1"/>
              </a:solidFill>
              <a:latin typeface="Arial" panose="020B0604020202090204" pitchFamily="34" charset="0"/>
            </a:endParaRPr>
          </a:p>
        </p:txBody>
      </p:sp>
      <p:sp>
        <p:nvSpPr>
          <p:cNvPr id="9" name="Rectangle 3"/>
          <p:cNvSpPr>
            <a:spLocks noChangeArrowheads="1"/>
          </p:cNvSpPr>
          <p:nvPr/>
        </p:nvSpPr>
        <p:spPr bwMode="auto">
          <a:xfrm>
            <a:off x="1" y="924826"/>
            <a:ext cx="13856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0" rIns="68580" bIns="0" numCol="1" anchor="ctr" anchorCtr="0" compatLnSpc="1">
            <a:spAutoFit/>
          </a:bodyPr>
          <a:lstStyle/>
          <a:p>
            <a:pPr defTabSz="685800" eaLnBrk="0" fontAlgn="base" hangingPunct="0">
              <a:spcBef>
                <a:spcPct val="0"/>
              </a:spcBef>
              <a:spcAft>
                <a:spcPct val="0"/>
              </a:spcAft>
            </a:pPr>
            <a:endParaRPr lang="zh-CN" altLang="zh-CN" sz="1350" dirty="0">
              <a:latin typeface="Arial" panose="020B060402020209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Auth实例化.bmp"/>
          <p:cNvPicPr>
            <a:picLocks noChangeAspect="1"/>
          </p:cNvPicPr>
          <p:nvPr/>
        </p:nvPicPr>
        <p:blipFill>
          <a:blip r:embed="rId1"/>
          <a:stretch>
            <a:fillRect/>
          </a:stretch>
        </p:blipFill>
        <p:spPr>
          <a:xfrm>
            <a:off x="1424794" y="328809"/>
            <a:ext cx="7719206" cy="6629400"/>
          </a:xfrm>
          <a:prstGeom prst="rect">
            <a:avLst/>
          </a:prstGeom>
        </p:spPr>
      </p:pic>
      <p:sp>
        <p:nvSpPr>
          <p:cNvPr id="14338" name="灯片编号占位符 5"/>
          <p:cNvSpPr>
            <a:spLocks noGrp="1"/>
          </p:cNvSpPr>
          <p:nvPr>
            <p:ph type="sldNum" sz="quarter" idx="4294967295"/>
          </p:nvPr>
        </p:nvSpPr>
        <p:spPr>
          <a:xfrm>
            <a:off x="6781800" y="6172200"/>
            <a:ext cx="1905000" cy="457200"/>
          </a:xfrm>
          <a:prstGeom prst="rect">
            <a:avLst/>
          </a:prstGeom>
          <a:noFill/>
        </p:spPr>
        <p:txBody>
          <a:bodyPr/>
          <a:lstStyle/>
          <a:p>
            <a:fld id="{14DB6CF0-8522-423F-A950-991B37AA101E}" type="slidenum">
              <a:rPr lang="zh-CN" altLang="en-US" smtClean="0"/>
            </a:fld>
            <a:endParaRPr lang="en-US" altLang="zh-CN"/>
          </a:p>
        </p:txBody>
      </p:sp>
      <p:sp>
        <p:nvSpPr>
          <p:cNvPr id="14340" name="Rectangle 3"/>
          <p:cNvSpPr>
            <a:spLocks noGrp="1" noChangeArrowheads="1"/>
          </p:cNvSpPr>
          <p:nvPr>
            <p:ph type="body" idx="1"/>
          </p:nvPr>
        </p:nvSpPr>
        <p:spPr>
          <a:xfrm>
            <a:off x="179994" y="1"/>
            <a:ext cx="3126877" cy="1052186"/>
          </a:xfrm>
        </p:spPr>
        <p:txBody>
          <a:bodyPr>
            <a:normAutofit/>
          </a:bodyPr>
          <a:lstStyle/>
          <a:p>
            <a:pPr eaLnBrk="1" hangingPunct="1">
              <a:lnSpc>
                <a:spcPct val="100000"/>
              </a:lnSpc>
              <a:spcBef>
                <a:spcPts val="0"/>
              </a:spcBef>
              <a:spcAft>
                <a:spcPts val="0"/>
              </a:spcAft>
            </a:pPr>
            <a:r>
              <a:rPr lang="en-US" altLang="zh-CN" sz="2000" dirty="0">
                <a:latin typeface="Times New Roman" panose="02020603050405020304" pitchFamily="18" charset="0"/>
                <a:ea typeface="宋体" pitchFamily="2" charset="-122"/>
                <a:cs typeface="Times New Roman" panose="02020603050405020304" pitchFamily="18" charset="0"/>
              </a:rPr>
              <a:t>Resource owner: Alice</a:t>
            </a:r>
            <a:endParaRPr lang="en-US" altLang="zh-CN" sz="2000" dirty="0">
              <a:latin typeface="Times New Roman" panose="02020603050405020304" pitchFamily="18" charset="0"/>
              <a:ea typeface="宋体" pitchFamily="2" charset="-122"/>
              <a:cs typeface="Times New Roman" panose="02020603050405020304" pitchFamily="18" charset="0"/>
            </a:endParaRPr>
          </a:p>
          <a:p>
            <a:pPr eaLnBrk="1" hangingPunct="1">
              <a:lnSpc>
                <a:spcPct val="100000"/>
              </a:lnSpc>
              <a:spcBef>
                <a:spcPts val="0"/>
              </a:spcBef>
              <a:spcAft>
                <a:spcPts val="0"/>
              </a:spcAft>
            </a:pPr>
            <a:r>
              <a:rPr lang="en-US" altLang="zh-CN" sz="2000" dirty="0">
                <a:latin typeface="Times New Roman" panose="02020603050405020304" pitchFamily="18" charset="0"/>
                <a:ea typeface="宋体" pitchFamily="2" charset="-122"/>
                <a:cs typeface="Times New Roman" panose="02020603050405020304" pitchFamily="18" charset="0"/>
              </a:rPr>
              <a:t>Client: Facebook</a:t>
            </a:r>
            <a:endParaRPr lang="en-US" altLang="zh-CN" sz="2000" dirty="0">
              <a:latin typeface="Times New Roman" panose="02020603050405020304" pitchFamily="18" charset="0"/>
              <a:ea typeface="宋体" pitchFamily="2" charset="-122"/>
              <a:cs typeface="Times New Roman" panose="02020603050405020304" pitchFamily="18" charset="0"/>
            </a:endParaRPr>
          </a:p>
          <a:p>
            <a:pPr>
              <a:lnSpc>
                <a:spcPct val="10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resource server</a:t>
            </a:r>
            <a:r>
              <a:rPr lang="en-US" altLang="zh-CN" sz="2000" dirty="0">
                <a:latin typeface="Times New Roman" panose="02020603050405020304" pitchFamily="18" charset="0"/>
                <a:ea typeface="宋体" pitchFamily="2" charset="-122"/>
                <a:cs typeface="Times New Roman" panose="02020603050405020304" pitchFamily="18" charset="0"/>
              </a:rPr>
              <a:t>: Google</a:t>
            </a:r>
            <a:endParaRPr lang="en-US" altLang="zh-CN" sz="2000" dirty="0">
              <a:latin typeface="Times New Roman" panose="02020603050405020304" pitchFamily="18" charset="0"/>
              <a:ea typeface="宋体" pitchFamily="2" charset="-122"/>
              <a:cs typeface="Times New Roman" panose="02020603050405020304" pitchFamily="18" charset="0"/>
            </a:endParaRPr>
          </a:p>
        </p:txBody>
      </p:sp>
      <p:sp>
        <p:nvSpPr>
          <p:cNvPr id="3" name="矩形 2"/>
          <p:cNvSpPr/>
          <p:nvPr/>
        </p:nvSpPr>
        <p:spPr>
          <a:xfrm>
            <a:off x="112733" y="0"/>
            <a:ext cx="2868461" cy="9519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Security Considerations</a:t>
            </a:r>
            <a:endParaRPr lang="zh-CN" altLang="en-US" dirty="0"/>
          </a:p>
        </p:txBody>
      </p:sp>
      <p:sp>
        <p:nvSpPr>
          <p:cNvPr id="5" name="内容占位符 4"/>
          <p:cNvSpPr>
            <a:spLocks noGrp="1"/>
          </p:cNvSpPr>
          <p:nvPr>
            <p:ph sz="half" idx="1"/>
          </p:nvPr>
        </p:nvSpPr>
        <p:spPr>
          <a:xfrm>
            <a:off x="822960" y="1845734"/>
            <a:ext cx="3703320" cy="4528172"/>
          </a:xfrm>
        </p:spPr>
        <p:txBody>
          <a:bodyPr>
            <a:normAutofit fontScale="92500" lnSpcReduction="20000"/>
          </a:bodyPr>
          <a:lstStyle/>
          <a:p>
            <a:pPr>
              <a:lnSpc>
                <a:spcPct val="140000"/>
              </a:lnSpc>
              <a:spcBef>
                <a:spcPts val="200"/>
              </a:spcBef>
              <a:buFont typeface="Wingdings" panose="05000000000000000000" pitchFamily="2" charset="2"/>
              <a:buChar char="l"/>
            </a:pPr>
            <a:r>
              <a:rPr lang="en-US" altLang="zh-CN" dirty="0">
                <a:latin typeface="宋体" pitchFamily="2" charset="-122"/>
                <a:sym typeface="+mn-ea"/>
              </a:rPr>
              <a:t>Client Authentication</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Client Impersonation</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Access Tokens</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Refresh Tokens</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Authorization Codes</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Authorization Code Redirection URI Manipulation</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Request Confidentiality</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Resource Owner Password Credentials</a:t>
            </a:r>
            <a:endParaRPr lang="en-US" altLang="zh-CN"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dirty="0">
                <a:latin typeface="宋体" pitchFamily="2" charset="-122"/>
                <a:sym typeface="+mn-ea"/>
              </a:rPr>
              <a:t>Request Confidentiality</a:t>
            </a:r>
            <a:endParaRPr lang="zh-CN" altLang="en-US" dirty="0"/>
          </a:p>
        </p:txBody>
      </p:sp>
      <p:sp>
        <p:nvSpPr>
          <p:cNvPr id="6" name="内容占位符 5"/>
          <p:cNvSpPr>
            <a:spLocks noGrp="1"/>
          </p:cNvSpPr>
          <p:nvPr>
            <p:ph sz="half" idx="2"/>
          </p:nvPr>
        </p:nvSpPr>
        <p:spPr>
          <a:xfrm>
            <a:off x="4663439" y="1845736"/>
            <a:ext cx="3983019" cy="5012264"/>
          </a:xfrm>
        </p:spPr>
        <p:txBody>
          <a:bodyPr>
            <a:normAutofit fontScale="92500" lnSpcReduction="20000"/>
          </a:bodyPr>
          <a:lstStyle/>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Ensuring Endpoint Authenticity</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Credentials-Guessing Attacks</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Phishing Attacks</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Cross-Site Request </a:t>
            </a:r>
            <a:r>
              <a:rPr lang="en-US" altLang="zh-CN" sz="2100" dirty="0" err="1">
                <a:latin typeface="宋体" pitchFamily="2" charset="-122"/>
                <a:sym typeface="+mn-ea"/>
              </a:rPr>
              <a:t>ForgeryClickjacking</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Code Injection and Input Validation</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Open Redirectors</a:t>
            </a:r>
            <a:endParaRPr lang="en-US" altLang="zh-CN" sz="2100" dirty="0">
              <a:latin typeface="宋体" pitchFamily="2" charset="-122"/>
              <a:sym typeface="+mn-ea"/>
            </a:endParaRPr>
          </a:p>
          <a:p>
            <a:pPr>
              <a:lnSpc>
                <a:spcPct val="140000"/>
              </a:lnSpc>
              <a:spcBef>
                <a:spcPts val="200"/>
              </a:spcBef>
              <a:buFont typeface="Wingdings" panose="05000000000000000000" pitchFamily="2" charset="2"/>
              <a:buChar char="l"/>
            </a:pPr>
            <a:r>
              <a:rPr lang="en-US" altLang="zh-CN" sz="2100" dirty="0">
                <a:latin typeface="宋体" pitchFamily="2" charset="-122"/>
                <a:sym typeface="+mn-ea"/>
              </a:rPr>
              <a:t>Misuse of Access Token to Impersonate Resource Owner in Implicit Flow</a:t>
            </a:r>
            <a:endParaRPr lang="en-US" altLang="zh-CN" sz="2100" dirty="0">
              <a:latin typeface="宋体" pitchFamily="2" charset="-122"/>
              <a:sym typeface="+mn-ea"/>
            </a:endParaRP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CSRF</a:t>
            </a:r>
            <a:r>
              <a:rPr lang="zh-CN" altLang="en-US" dirty="0"/>
              <a:t>攻击</a:t>
            </a:r>
            <a:endParaRPr lang="zh-CN" altLang="en-US" dirty="0"/>
          </a:p>
        </p:txBody>
      </p:sp>
      <p:sp>
        <p:nvSpPr>
          <p:cNvPr id="6" name="内容占位符 5"/>
          <p:cNvSpPr>
            <a:spLocks noGrp="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CSRF: Cross-Site Request Forgery</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跨站请求伪造，劫持第三方账号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ea typeface="宋体" pitchFamily="2" charset="-122"/>
                <a:cs typeface="Times New Roman" panose="02020603050405020304" pitchFamily="18" charset="0"/>
              </a:rPr>
              <a:t>CSRF</a:t>
            </a:r>
            <a:r>
              <a:rPr lang="zh-CN" altLang="en-US" dirty="0">
                <a:latin typeface="Times New Roman" panose="02020603050405020304" pitchFamily="18" charset="0"/>
                <a:ea typeface="宋体" pitchFamily="2" charset="-122"/>
                <a:cs typeface="Times New Roman" panose="02020603050405020304" pitchFamily="18" charset="0"/>
              </a:rPr>
              <a:t>攻击案例</a:t>
            </a:r>
            <a:endParaRPr lang="zh-CN" altLang="en-US" dirty="0">
              <a:latin typeface="Times New Roman" panose="02020603050405020304" pitchFamily="18" charset="0"/>
              <a:ea typeface="宋体" pitchFamily="2" charset="-122"/>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2012-11-10  WooYun-2012-14571 </a:t>
            </a:r>
            <a:r>
              <a:rPr lang="zh-CN" altLang="en-US" dirty="0">
                <a:latin typeface="Times New Roman" panose="02020603050405020304" pitchFamily="18" charset="0"/>
                <a:cs typeface="Times New Roman" panose="02020603050405020304" pitchFamily="18" charset="0"/>
              </a:rPr>
              <a:t>优酷网存在账号被劫持风险</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2013-01-07  WooYun-2013-17051 </a:t>
            </a:r>
            <a:r>
              <a:rPr lang="zh-CN" altLang="en-US" dirty="0">
                <a:latin typeface="Times New Roman" panose="02020603050405020304" pitchFamily="18" charset="0"/>
                <a:cs typeface="Times New Roman" panose="02020603050405020304" pitchFamily="18" charset="0"/>
              </a:rPr>
              <a:t>大麦网存在账号被劫持风险</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2013-03-01  WooYun-2013-19367 </a:t>
            </a:r>
            <a:r>
              <a:rPr lang="zh-CN" altLang="en-US" dirty="0">
                <a:latin typeface="Times New Roman" panose="02020603050405020304" pitchFamily="18" charset="0"/>
                <a:cs typeface="Times New Roman" panose="02020603050405020304" pitchFamily="18" charset="0"/>
              </a:rPr>
              <a:t>美丽说</a:t>
            </a:r>
            <a:r>
              <a:rPr lang="en-US" altLang="zh-CN" dirty="0" err="1">
                <a:latin typeface="Times New Roman" panose="02020603050405020304" pitchFamily="18" charset="0"/>
                <a:cs typeface="Times New Roman" panose="02020603050405020304" pitchFamily="18" charset="0"/>
              </a:rPr>
              <a:t>oauth</a:t>
            </a:r>
            <a:r>
              <a:rPr lang="zh-CN" altLang="en-US" dirty="0">
                <a:latin typeface="Times New Roman" panose="02020603050405020304" pitchFamily="18" charset="0"/>
                <a:cs typeface="Times New Roman" panose="02020603050405020304" pitchFamily="18" charset="0"/>
              </a:rPr>
              <a:t>漏洞可劫持账号</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367286"/>
            <a:ext cx="7543800" cy="1039505"/>
          </a:xfrm>
        </p:spPr>
        <p:txBody>
          <a:bodyPr>
            <a:normAutofit/>
          </a:bodyPr>
          <a:lstStyle/>
          <a:p>
            <a:r>
              <a:rPr lang="en-US" altLang="zh-CN" sz="3600" dirty="0"/>
              <a:t>CSRF</a:t>
            </a:r>
            <a:r>
              <a:rPr lang="zh-CN" altLang="en-US" sz="3600" dirty="0"/>
              <a:t>攻击</a:t>
            </a:r>
            <a:endParaRPr lang="zh-CN" altLang="en-US" sz="3600" dirty="0"/>
          </a:p>
        </p:txBody>
      </p:sp>
      <p:sp>
        <p:nvSpPr>
          <p:cNvPr id="5" name="内容占位符 4"/>
          <p:cNvSpPr>
            <a:spLocks noGrp="1"/>
          </p:cNvSpPr>
          <p:nvPr>
            <p:ph idx="1"/>
          </p:nvPr>
        </p:nvSpPr>
        <p:spPr>
          <a:xfrm>
            <a:off x="137159" y="1899522"/>
            <a:ext cx="7543801" cy="4023360"/>
          </a:xfrm>
        </p:spPr>
        <p:txBody>
          <a:bodyPr/>
          <a:lstStyle/>
          <a:p>
            <a:r>
              <a:rPr lang="en-US" altLang="zh-CN" dirty="0"/>
              <a:t> </a:t>
            </a:r>
            <a:r>
              <a:rPr lang="zh-CN" altLang="en-US" dirty="0"/>
              <a:t>正常流程：</a:t>
            </a:r>
            <a:endParaRPr lang="zh-CN" altLang="en-US" dirty="0"/>
          </a:p>
        </p:txBody>
      </p:sp>
      <p:pic>
        <p:nvPicPr>
          <p:cNvPr id="6" name="图片 5"/>
          <p:cNvPicPr>
            <a:picLocks noChangeAspect="1"/>
          </p:cNvPicPr>
          <p:nvPr/>
        </p:nvPicPr>
        <p:blipFill>
          <a:blip r:embed="rId1"/>
          <a:stretch>
            <a:fillRect/>
          </a:stretch>
        </p:blipFill>
        <p:spPr>
          <a:xfrm>
            <a:off x="1519518" y="1326109"/>
            <a:ext cx="7300954" cy="553189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5"/>
            <a:ext cx="7543800" cy="1206020"/>
          </a:xfrm>
        </p:spPr>
        <p:txBody>
          <a:bodyPr/>
          <a:lstStyle/>
          <a:p>
            <a:r>
              <a:rPr lang="en-US" altLang="zh-CN" sz="3600" dirty="0"/>
              <a:t>CSRF</a:t>
            </a:r>
            <a:r>
              <a:rPr lang="zh-CN" altLang="en-US" sz="3600" dirty="0"/>
              <a:t>攻击</a:t>
            </a:r>
            <a:endParaRPr lang="zh-CN" altLang="en-US" sz="3600" dirty="0"/>
          </a:p>
        </p:txBody>
      </p:sp>
      <p:sp>
        <p:nvSpPr>
          <p:cNvPr id="3" name="内容占位符 2"/>
          <p:cNvSpPr>
            <a:spLocks noGrp="1"/>
          </p:cNvSpPr>
          <p:nvPr>
            <p:ph idx="1"/>
          </p:nvPr>
        </p:nvSpPr>
        <p:spPr>
          <a:xfrm>
            <a:off x="231291" y="1737361"/>
            <a:ext cx="4031427" cy="4502074"/>
          </a:xfrm>
        </p:spPr>
        <p:txBody>
          <a:bodyPr>
            <a:normAutofit fontScale="92500" lnSpcReduction="20000"/>
          </a:bodyPr>
          <a:lstStyle/>
          <a:p>
            <a:r>
              <a:rPr lang="zh-CN" altLang="en-US" dirty="0">
                <a:latin typeface="宋体" pitchFamily="2" charset="-122"/>
              </a:rPr>
              <a:t>攻击者发起</a:t>
            </a:r>
            <a:r>
              <a:rPr lang="en-US" altLang="zh-CN" dirty="0"/>
              <a:t>authorization request</a:t>
            </a:r>
            <a:r>
              <a:rPr lang="zh-CN" altLang="en-US" dirty="0"/>
              <a:t>，</a:t>
            </a:r>
            <a:r>
              <a:rPr lang="zh-CN" altLang="en-US" dirty="0">
                <a:latin typeface="宋体" pitchFamily="2" charset="-122"/>
              </a:rPr>
              <a:t>得到</a:t>
            </a:r>
            <a:r>
              <a:rPr lang="en-US" altLang="zh-CN" dirty="0"/>
              <a:t>authorization response</a:t>
            </a:r>
            <a:endParaRPr lang="en-US" altLang="zh-CN" dirty="0"/>
          </a:p>
          <a:p>
            <a:pPr lvl="1"/>
            <a:r>
              <a:rPr lang="en-US" altLang="zh-CN" dirty="0">
                <a:latin typeface="宋体" pitchFamily="2" charset="-122"/>
                <a:hlinkClick r:id="rId1"/>
              </a:rPr>
              <a:t>http://aaa.comindex.php?m=user_3rd_bind_sina_callback&amp;code=809ui0asduve</a:t>
            </a:r>
            <a:endParaRPr lang="en-US" altLang="zh-CN" dirty="0">
              <a:latin typeface="宋体" pitchFamily="2" charset="-122"/>
            </a:endParaRPr>
          </a:p>
          <a:p>
            <a:r>
              <a:rPr lang="zh-CN" altLang="en-US" dirty="0"/>
              <a:t>攻击者诱骗已经登录的</a:t>
            </a:r>
            <a:r>
              <a:rPr lang="en-US" altLang="zh-CN" dirty="0" err="1"/>
              <a:t>aaa</a:t>
            </a:r>
            <a:r>
              <a:rPr lang="zh-CN" altLang="en-US" dirty="0"/>
              <a:t>网用户点击</a:t>
            </a:r>
            <a:endParaRPr lang="en-US" altLang="zh-CN" dirty="0"/>
          </a:p>
          <a:p>
            <a:pPr lvl="1"/>
            <a:r>
              <a:rPr lang="zh-CN" altLang="en-US" dirty="0">
                <a:latin typeface="宋体" pitchFamily="2" charset="-122"/>
              </a:rPr>
              <a:t>导致该用户在</a:t>
            </a:r>
            <a:r>
              <a:rPr lang="en-US" altLang="zh-CN" dirty="0" err="1">
                <a:latin typeface="宋体" pitchFamily="2" charset="-122"/>
              </a:rPr>
              <a:t>aaa</a:t>
            </a:r>
            <a:r>
              <a:rPr lang="zh-CN" altLang="en-US" dirty="0">
                <a:latin typeface="宋体" pitchFamily="2" charset="-122"/>
              </a:rPr>
              <a:t>网站的账号与攻击者的</a:t>
            </a:r>
            <a:r>
              <a:rPr lang="en-US" altLang="zh-CN" dirty="0" err="1">
                <a:latin typeface="宋体" pitchFamily="2" charset="-122"/>
              </a:rPr>
              <a:t>Weibo</a:t>
            </a:r>
            <a:r>
              <a:rPr lang="zh-CN" altLang="en-US" dirty="0">
                <a:latin typeface="宋体" pitchFamily="2" charset="-122"/>
              </a:rPr>
              <a:t>账号绑定</a:t>
            </a:r>
            <a:endParaRPr lang="en-US" altLang="zh-CN" dirty="0">
              <a:latin typeface="宋体" pitchFamily="2" charset="-122"/>
            </a:endParaRPr>
          </a:p>
          <a:p>
            <a:pPr lvl="1"/>
            <a:r>
              <a:rPr lang="zh-CN" altLang="en-US" dirty="0">
                <a:latin typeface="宋体" pitchFamily="2" charset="-122"/>
              </a:rPr>
              <a:t>攻击者可用自己的</a:t>
            </a:r>
            <a:r>
              <a:rPr lang="en-US" altLang="zh-CN" dirty="0" err="1">
                <a:latin typeface="宋体" pitchFamily="2" charset="-122"/>
              </a:rPr>
              <a:t>Weibo</a:t>
            </a:r>
            <a:r>
              <a:rPr lang="zh-CN" altLang="en-US" dirty="0">
                <a:latin typeface="宋体" pitchFamily="2" charset="-122"/>
              </a:rPr>
              <a:t>账号</a:t>
            </a:r>
            <a:r>
              <a:rPr lang="en-US" altLang="zh-CN" dirty="0">
                <a:latin typeface="宋体" pitchFamily="2" charset="-122"/>
              </a:rPr>
              <a:t>y</a:t>
            </a:r>
            <a:r>
              <a:rPr lang="zh-CN" altLang="en-US" dirty="0">
                <a:latin typeface="宋体" pitchFamily="2" charset="-122"/>
              </a:rPr>
              <a:t>访问被攻击用户的</a:t>
            </a:r>
            <a:r>
              <a:rPr lang="en-US" altLang="zh-CN" dirty="0" err="1">
                <a:latin typeface="宋体" pitchFamily="2" charset="-122"/>
              </a:rPr>
              <a:t>aaa</a:t>
            </a:r>
            <a:r>
              <a:rPr lang="zh-CN" altLang="en-US" dirty="0">
                <a:latin typeface="宋体" pitchFamily="2" charset="-122"/>
              </a:rPr>
              <a:t>账号</a:t>
            </a:r>
            <a:endParaRPr lang="en-US" altLang="zh-CN" dirty="0">
              <a:latin typeface="宋体" pitchFamily="2" charset="-122"/>
            </a:endParaRPr>
          </a:p>
          <a:p>
            <a:endParaRPr lang="en-US" altLang="zh-CN" dirty="0">
              <a:latin typeface="宋体" pitchFamily="2" charset="-122"/>
              <a:hlinkClick r:id="rId2"/>
            </a:endParaRPr>
          </a:p>
          <a:p>
            <a:endParaRPr lang="zh-CN" altLang="en-US" dirty="0"/>
          </a:p>
        </p:txBody>
      </p:sp>
      <p:pic>
        <p:nvPicPr>
          <p:cNvPr id="4" name="图片 3"/>
          <p:cNvPicPr>
            <a:picLocks noChangeAspect="1"/>
          </p:cNvPicPr>
          <p:nvPr/>
        </p:nvPicPr>
        <p:blipFill>
          <a:blip r:embed="rId3"/>
          <a:stretch>
            <a:fillRect/>
          </a:stretch>
        </p:blipFill>
        <p:spPr>
          <a:xfrm>
            <a:off x="4031430" y="1855695"/>
            <a:ext cx="5112570" cy="453165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CSRF</a:t>
            </a:r>
            <a:r>
              <a:rPr lang="zh-CN" altLang="en-US" dirty="0"/>
              <a:t>防御</a:t>
            </a:r>
            <a:endParaRPr lang="zh-CN" altLang="en-US" dirty="0"/>
          </a:p>
        </p:txBody>
      </p:sp>
      <p:sp>
        <p:nvSpPr>
          <p:cNvPr id="3" name="内容占位符 2"/>
          <p:cNvSpPr>
            <a:spLocks noGrp="1"/>
          </p:cNvSpPr>
          <p:nvPr>
            <p:ph idx="1"/>
          </p:nvPr>
        </p:nvSpPr>
        <p:spPr>
          <a:xfrm>
            <a:off x="822959" y="1845734"/>
            <a:ext cx="7543801" cy="4581960"/>
          </a:xfrm>
        </p:spPr>
        <p:txBody>
          <a:bodyPr>
            <a:normAutofit lnSpcReduction="10000"/>
          </a:bodyPr>
          <a:lstStyle/>
          <a:p>
            <a:r>
              <a:rPr lang="zh-CN" altLang="en-US" dirty="0"/>
              <a:t>解决方法</a:t>
            </a:r>
            <a:endParaRPr lang="en-US" altLang="zh-CN" dirty="0"/>
          </a:p>
          <a:p>
            <a:pPr lvl="1"/>
            <a:r>
              <a:rPr lang="zh-CN" altLang="en-US" dirty="0"/>
              <a:t>在</a:t>
            </a:r>
            <a:r>
              <a:rPr lang="en-US" altLang="zh-CN" dirty="0"/>
              <a:t>authorization request</a:t>
            </a:r>
            <a:r>
              <a:rPr lang="zh-CN" altLang="en-US" dirty="0"/>
              <a:t>使用</a:t>
            </a:r>
            <a:r>
              <a:rPr lang="en-US" altLang="zh-CN" dirty="0"/>
              <a:t>state</a:t>
            </a:r>
            <a:r>
              <a:rPr lang="zh-CN" altLang="en-US" dirty="0"/>
              <a:t>参数</a:t>
            </a:r>
            <a:endParaRPr lang="en-US" altLang="zh-CN" dirty="0"/>
          </a:p>
          <a:p>
            <a:pPr lvl="2"/>
            <a:r>
              <a:rPr lang="en-US" altLang="zh-CN" dirty="0">
                <a:latin typeface="宋体" pitchFamily="2" charset="-122"/>
              </a:rPr>
              <a:t>https://api.weibo.com/oauth2/authorize?client_id=9999999&amp;redirect_uri=http://aaa.comindex.php?m=user_3rd_bind_sina_callback&amp;response_type=code&amp;</a:t>
            </a:r>
            <a:r>
              <a:rPr lang="en-US" altLang="zh-CN" b="1" dirty="0">
                <a:solidFill>
                  <a:srgbClr val="FF0000"/>
                </a:solidFill>
                <a:latin typeface="宋体" pitchFamily="2" charset="-122"/>
              </a:rPr>
              <a:t>state=xyz</a:t>
            </a:r>
            <a:r>
              <a:rPr lang="en-US" altLang="zh-CN" dirty="0">
                <a:solidFill>
                  <a:schemeClr val="tx1"/>
                </a:solidFill>
                <a:latin typeface="宋体" pitchFamily="2" charset="-122"/>
              </a:rPr>
              <a:t> </a:t>
            </a:r>
            <a:endParaRPr lang="en-US" altLang="zh-CN" dirty="0">
              <a:solidFill>
                <a:schemeClr val="tx1"/>
              </a:solidFill>
              <a:latin typeface="宋体" pitchFamily="2" charset="-122"/>
              <a:hlinkClick r:id="rId1"/>
            </a:endParaRPr>
          </a:p>
          <a:p>
            <a:pPr lvl="1"/>
            <a:r>
              <a:rPr lang="en-US" altLang="zh-CN" dirty="0"/>
              <a:t>authorization response</a:t>
            </a:r>
            <a:r>
              <a:rPr lang="zh-CN" altLang="en-US" dirty="0"/>
              <a:t>中需包含相同的</a:t>
            </a:r>
            <a:r>
              <a:rPr lang="en-US" altLang="zh-CN" dirty="0"/>
              <a:t>state</a:t>
            </a:r>
            <a:r>
              <a:rPr lang="zh-CN" altLang="en-US" dirty="0"/>
              <a:t>值，</a:t>
            </a:r>
            <a:r>
              <a:rPr lang="en-US" altLang="zh-CN" dirty="0"/>
              <a:t>Client</a:t>
            </a:r>
            <a:r>
              <a:rPr lang="zh-CN" altLang="en-US" dirty="0"/>
              <a:t>检查</a:t>
            </a:r>
            <a:r>
              <a:rPr lang="en-US" altLang="zh-CN" dirty="0"/>
              <a:t> state</a:t>
            </a:r>
            <a:r>
              <a:rPr lang="zh-CN" altLang="en-US" dirty="0"/>
              <a:t>是否正确，可</a:t>
            </a:r>
            <a:r>
              <a:rPr lang="zh-CN" altLang="en-US" dirty="0">
                <a:solidFill>
                  <a:schemeClr val="tx1"/>
                </a:solidFill>
                <a:latin typeface="宋体" pitchFamily="2" charset="-122"/>
              </a:rPr>
              <a:t>防御</a:t>
            </a:r>
            <a:r>
              <a:rPr lang="en-US" altLang="zh-CN" dirty="0">
                <a:solidFill>
                  <a:schemeClr val="tx1"/>
                </a:solidFill>
                <a:latin typeface="宋体" pitchFamily="2" charset="-122"/>
              </a:rPr>
              <a:t>CSRF</a:t>
            </a:r>
            <a:r>
              <a:rPr lang="zh-CN" altLang="en-US" dirty="0">
                <a:solidFill>
                  <a:schemeClr val="tx1"/>
                </a:solidFill>
                <a:latin typeface="宋体" pitchFamily="2" charset="-122"/>
              </a:rPr>
              <a:t>攻击</a:t>
            </a:r>
            <a:endParaRPr lang="en-US" altLang="zh-CN" dirty="0"/>
          </a:p>
          <a:p>
            <a:pPr lvl="2"/>
            <a:r>
              <a:rPr lang="en-US" altLang="zh-CN" dirty="0">
                <a:solidFill>
                  <a:schemeClr val="tx1"/>
                </a:solidFill>
                <a:latin typeface="宋体" pitchFamily="2" charset="-122"/>
              </a:rPr>
              <a:t>http://aaa.comindex.php?m=user_3rd_bind_sina_callback&amp;code=***********&amp;</a:t>
            </a:r>
            <a:r>
              <a:rPr lang="en-US" altLang="zh-CN" b="1" dirty="0">
                <a:solidFill>
                  <a:srgbClr val="FF0000"/>
                </a:solidFill>
                <a:latin typeface="宋体" pitchFamily="2" charset="-122"/>
              </a:rPr>
              <a:t>state=xyz</a:t>
            </a:r>
            <a:endParaRPr lang="en-US" altLang="zh-CN" b="1" dirty="0">
              <a:solidFill>
                <a:srgbClr val="FF0000"/>
              </a:solidFill>
            </a:endParaRPr>
          </a:p>
          <a:p>
            <a:r>
              <a:rPr lang="en-US" altLang="zh-CN" dirty="0"/>
              <a:t>state</a:t>
            </a:r>
            <a:r>
              <a:rPr lang="zh-CN" altLang="en-US" dirty="0"/>
              <a:t>参数是可选的，因此开发者在实际开发中可能忽略此参数</a:t>
            </a:r>
            <a:endParaRPr lang="zh-CN" altLang="en-US"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938268" cy="1450757"/>
          </a:xfrm>
        </p:spPr>
        <p:txBody>
          <a:bodyPr/>
          <a:lstStyle/>
          <a:p>
            <a:r>
              <a:rPr lang="en-US" altLang="zh-CN" dirty="0"/>
              <a:t>Additional Specifications of  </a:t>
            </a:r>
            <a:r>
              <a:rPr lang="en-US" altLang="zh-CN" dirty="0" err="1"/>
              <a:t>Oauth</a:t>
            </a:r>
            <a:r>
              <a:rPr lang="en-US" altLang="zh-CN" dirty="0"/>
              <a:t> 2.0</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RFC 7800 </a:t>
            </a:r>
            <a:endParaRPr lang="en-US" altLang="zh-CN" dirty="0"/>
          </a:p>
          <a:p>
            <a:pPr lvl="1"/>
            <a:r>
              <a:rPr lang="en-US" altLang="zh-CN" dirty="0"/>
              <a:t>Proof-of-Possession Key Semantics for JSON Web Tokens (JWTs)</a:t>
            </a:r>
            <a:endParaRPr lang="en-US" altLang="zh-CN" dirty="0"/>
          </a:p>
          <a:p>
            <a:r>
              <a:rPr lang="en-US" altLang="zh-CN" dirty="0"/>
              <a:t>RFC 7662  </a:t>
            </a:r>
            <a:endParaRPr lang="en-US" altLang="zh-CN" dirty="0"/>
          </a:p>
          <a:p>
            <a:pPr lvl="1"/>
            <a:r>
              <a:rPr lang="en-US" altLang="zh-CN" dirty="0"/>
              <a:t>OAuth 2.0 Token Introspection</a:t>
            </a:r>
            <a:endParaRPr lang="en-US" altLang="zh-CN" dirty="0"/>
          </a:p>
          <a:p>
            <a:r>
              <a:rPr lang="en-US" altLang="zh-CN" dirty="0"/>
              <a:t>RFC 8705 </a:t>
            </a:r>
            <a:endParaRPr lang="en-US" altLang="zh-CN" dirty="0"/>
          </a:p>
          <a:p>
            <a:pPr lvl="1"/>
            <a:r>
              <a:rPr lang="en-US" altLang="zh-CN" dirty="0"/>
              <a:t>OAuth 2.0 Mutual-TLS Client Authentication and Certificate-Bound Access Tokens</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Access Token</a:t>
            </a:r>
            <a:r>
              <a:rPr lang="zh-CN" altLang="en-US" dirty="0"/>
              <a:t>安全问题</a:t>
            </a:r>
            <a:endParaRPr lang="zh-CN" altLang="en-US" dirty="0"/>
          </a:p>
        </p:txBody>
      </p:sp>
      <p:sp>
        <p:nvSpPr>
          <p:cNvPr id="3" name="内容占位符 2"/>
          <p:cNvSpPr>
            <a:spLocks noGrp="1"/>
          </p:cNvSpPr>
          <p:nvPr>
            <p:ph idx="1"/>
          </p:nvPr>
        </p:nvSpPr>
        <p:spPr>
          <a:xfrm>
            <a:off x="1089974" y="1750047"/>
            <a:ext cx="7609352" cy="3811012"/>
          </a:xfrm>
        </p:spPr>
        <p:txBody>
          <a:bodyPr>
            <a:noAutofit/>
          </a:bodyPr>
          <a:lstStyle/>
          <a:p>
            <a:r>
              <a:rPr lang="en-US" altLang="zh-CN" sz="2400" dirty="0"/>
              <a:t> Access Token</a:t>
            </a:r>
            <a:r>
              <a:rPr lang="zh-CN" altLang="en-US" sz="2400" dirty="0"/>
              <a:t>没有明确格式及安全要求</a:t>
            </a:r>
            <a:endParaRPr lang="en-US" altLang="zh-CN" sz="2400" dirty="0"/>
          </a:p>
          <a:p>
            <a:pPr lvl="1"/>
            <a:r>
              <a:rPr lang="en-US" altLang="zh-CN" sz="1800" dirty="0" err="1"/>
              <a:t>OAuth</a:t>
            </a:r>
            <a:r>
              <a:rPr lang="en-US" altLang="zh-CN" sz="1800" dirty="0"/>
              <a:t> 2.o </a:t>
            </a:r>
            <a:r>
              <a:rPr lang="zh-CN" altLang="en-US" sz="1800" dirty="0"/>
              <a:t>协议（</a:t>
            </a:r>
            <a:r>
              <a:rPr lang="en-US" altLang="zh-CN" sz="1800" dirty="0"/>
              <a:t>RFC 6749</a:t>
            </a:r>
            <a:r>
              <a:rPr lang="zh-CN" altLang="en-US" sz="1800" dirty="0"/>
              <a:t>）未对</a:t>
            </a:r>
            <a:r>
              <a:rPr lang="en-US" altLang="zh-CN" sz="1800" dirty="0"/>
              <a:t>Access tokens</a:t>
            </a:r>
            <a:r>
              <a:rPr lang="zh-CN" altLang="en-US" sz="1800" dirty="0"/>
              <a:t>格式及安全性作规定</a:t>
            </a:r>
            <a:endParaRPr lang="en-US" altLang="zh-CN" sz="1800" dirty="0"/>
          </a:p>
          <a:p>
            <a:pPr lvl="2"/>
            <a:r>
              <a:rPr lang="en-US" altLang="zh-CN" sz="1400" dirty="0"/>
              <a:t>Access Token</a:t>
            </a:r>
            <a:r>
              <a:rPr lang="zh-CN" altLang="en-US" sz="1400" dirty="0"/>
              <a:t>是否需要签名，由实际系统自行定义</a:t>
            </a:r>
            <a:endParaRPr lang="en-US" altLang="zh-CN" sz="1400" dirty="0"/>
          </a:p>
          <a:p>
            <a:pPr lvl="1"/>
            <a:r>
              <a:rPr lang="en-US" altLang="zh-CN" sz="1800" dirty="0"/>
              <a:t>RFC 6750</a:t>
            </a:r>
            <a:r>
              <a:rPr lang="zh-CN" altLang="en-US" sz="1800" dirty="0"/>
              <a:t>也未对</a:t>
            </a:r>
            <a:r>
              <a:rPr lang="en-US" altLang="zh-CN" sz="1800" dirty="0"/>
              <a:t> Access Token</a:t>
            </a:r>
            <a:r>
              <a:rPr lang="zh-CN" altLang="en-US" sz="1800" dirty="0"/>
              <a:t>编码、可靠性、完整性等安全要求进行规定</a:t>
            </a:r>
            <a:endParaRPr lang="en-US" altLang="zh-CN" sz="1800" dirty="0"/>
          </a:p>
          <a:p>
            <a:pPr lvl="2"/>
            <a:r>
              <a:rPr lang="en-US" altLang="zh-CN" sz="1600" dirty="0"/>
              <a:t>RFC 6750  The </a:t>
            </a:r>
            <a:r>
              <a:rPr lang="en-US" altLang="zh-CN" sz="1600" dirty="0" err="1"/>
              <a:t>OAuth</a:t>
            </a:r>
            <a:r>
              <a:rPr lang="en-US" altLang="zh-CN" sz="1600" dirty="0"/>
              <a:t> 2.0 Authorization Framework: Bearer Token Usage</a:t>
            </a:r>
            <a:endParaRPr lang="en-US" altLang="zh-CN" sz="1600" dirty="0"/>
          </a:p>
          <a:p>
            <a:r>
              <a:rPr lang="en-US" altLang="zh-CN" sz="2400" b="1" dirty="0"/>
              <a:t>Bearer Token</a:t>
            </a:r>
            <a:r>
              <a:rPr lang="zh-CN" altLang="en-US" sz="2400" b="1" dirty="0"/>
              <a:t>存在的问题</a:t>
            </a:r>
            <a:endParaRPr lang="en-US" altLang="zh-CN" sz="2400" b="1" dirty="0"/>
          </a:p>
          <a:p>
            <a:pPr lvl="1"/>
            <a:r>
              <a:rPr lang="zh-CN" altLang="en-US" sz="1800" b="1" dirty="0"/>
              <a:t>任何获得</a:t>
            </a:r>
            <a:r>
              <a:rPr lang="en-US" altLang="zh-CN" sz="1800" b="1" dirty="0"/>
              <a:t>Access Token</a:t>
            </a:r>
            <a:r>
              <a:rPr lang="zh-CN" altLang="en-US" sz="1800" b="1" dirty="0"/>
              <a:t>的主体可以访问</a:t>
            </a:r>
            <a:r>
              <a:rPr lang="en-US" altLang="zh-CN" sz="1800" b="1" dirty="0"/>
              <a:t>Token</a:t>
            </a:r>
            <a:r>
              <a:rPr lang="zh-CN" altLang="en-US" sz="1800" b="1" dirty="0"/>
              <a:t>里描述的资源</a:t>
            </a:r>
            <a:endParaRPr lang="en-US" altLang="zh-CN" sz="1800" b="1" dirty="0"/>
          </a:p>
          <a:p>
            <a:pPr lvl="1"/>
            <a:r>
              <a:rPr lang="en-US" altLang="zh-CN" sz="1800" b="1" dirty="0"/>
              <a:t>Access Token </a:t>
            </a:r>
            <a:r>
              <a:rPr lang="zh-CN" altLang="en-US" sz="1800" b="1" dirty="0"/>
              <a:t>的内容可能被窜改、重用、或被重定向访问其他资源</a:t>
            </a:r>
            <a:endParaRPr lang="en-US" altLang="zh-CN" sz="1800" b="1" dirty="0"/>
          </a:p>
          <a:p>
            <a:r>
              <a:rPr lang="zh-CN" altLang="en-US" sz="2400" b="1" dirty="0"/>
              <a:t>解决方案</a:t>
            </a:r>
            <a:endParaRPr lang="en-US" altLang="zh-CN" sz="2400" b="1" dirty="0"/>
          </a:p>
          <a:p>
            <a:pPr lvl="1"/>
            <a:r>
              <a:rPr lang="en-US" altLang="zh-CN" sz="1800" b="1" dirty="0"/>
              <a:t>Proof of Possession </a:t>
            </a:r>
            <a:r>
              <a:rPr lang="zh-CN" altLang="en-US" sz="1800" b="1" dirty="0"/>
              <a:t>证明拥有</a:t>
            </a:r>
            <a:endParaRPr lang="en-US" altLang="zh-CN" sz="1800" b="1" dirty="0"/>
          </a:p>
          <a:p>
            <a:pPr lvl="1"/>
            <a:endParaRPr lang="zh-CN" alt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3493" y="4161549"/>
            <a:ext cx="3707904" cy="262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802" name="标题 1"/>
          <p:cNvSpPr>
            <a:spLocks noGrp="1"/>
          </p:cNvSpPr>
          <p:nvPr>
            <p:ph type="title"/>
          </p:nvPr>
        </p:nvSpPr>
        <p:spPr/>
        <p:txBody>
          <a:bodyPr/>
          <a:lstStyle/>
          <a:p>
            <a:r>
              <a:rPr lang="en-US" altLang="zh-CN"/>
              <a:t>SSO</a:t>
            </a:r>
            <a:r>
              <a:rPr lang="zh-CN" altLang="en-US"/>
              <a:t>解决方案</a:t>
            </a:r>
            <a:endParaRPr lang="zh-CN" altLang="en-US"/>
          </a:p>
        </p:txBody>
      </p:sp>
      <p:sp>
        <p:nvSpPr>
          <p:cNvPr id="76803" name="内容占位符 2"/>
          <p:cNvSpPr>
            <a:spLocks noGrp="1"/>
          </p:cNvSpPr>
          <p:nvPr>
            <p:ph idx="1"/>
          </p:nvPr>
        </p:nvSpPr>
        <p:spPr/>
        <p:txBody>
          <a:bodyPr/>
          <a:lstStyle/>
          <a:p>
            <a:r>
              <a:rPr lang="zh-CN" altLang="en-US" dirty="0"/>
              <a:t>真正的</a:t>
            </a:r>
            <a:r>
              <a:rPr lang="en-US" altLang="zh-CN" dirty="0"/>
              <a:t>SSO</a:t>
            </a:r>
            <a:endParaRPr lang="en-US" altLang="zh-CN" dirty="0"/>
          </a:p>
          <a:p>
            <a:pPr lvl="1"/>
            <a:r>
              <a:rPr lang="zh-CN" altLang="en-US" dirty="0"/>
              <a:t>真正的</a:t>
            </a:r>
            <a:r>
              <a:rPr lang="en-US" altLang="zh-CN" dirty="0"/>
              <a:t>SSO</a:t>
            </a:r>
            <a:r>
              <a:rPr lang="zh-CN" altLang="en-US" dirty="0"/>
              <a:t>与</a:t>
            </a:r>
            <a:r>
              <a:rPr lang="en-US" altLang="zh-CN" dirty="0"/>
              <a:t>Pseudo-SSO</a:t>
            </a:r>
            <a:r>
              <a:rPr lang="zh-CN" altLang="en-US" dirty="0"/>
              <a:t>，没有褒贬和高下的含义</a:t>
            </a:r>
            <a:endParaRPr lang="en-US" altLang="zh-CN" dirty="0"/>
          </a:p>
          <a:p>
            <a:pPr lvl="1"/>
            <a:r>
              <a:rPr lang="zh-CN" altLang="en-US" dirty="0"/>
              <a:t>各</a:t>
            </a:r>
            <a:r>
              <a:rPr lang="en-US" altLang="zh-CN" dirty="0"/>
              <a:t>SP</a:t>
            </a:r>
            <a:r>
              <a:rPr lang="zh-CN" altLang="en-US" dirty="0"/>
              <a:t>信任</a:t>
            </a:r>
            <a:r>
              <a:rPr lang="en-US" altLang="zh-CN" dirty="0"/>
              <a:t>SSO</a:t>
            </a:r>
            <a:r>
              <a:rPr lang="zh-CN" altLang="en-US" dirty="0"/>
              <a:t>系统</a:t>
            </a:r>
            <a:endParaRPr lang="en-US" altLang="zh-CN" dirty="0"/>
          </a:p>
          <a:p>
            <a:pPr lvl="2"/>
            <a:r>
              <a:rPr lang="en-US" altLang="zh-CN" dirty="0"/>
              <a:t>Credential</a:t>
            </a:r>
            <a:r>
              <a:rPr lang="zh-CN" altLang="en-US" dirty="0"/>
              <a:t>的计算产生源头，来自于同一个计算依据</a:t>
            </a:r>
            <a:endParaRPr lang="en-US" altLang="zh-CN" dirty="0"/>
          </a:p>
          <a:p>
            <a:pPr lvl="2"/>
            <a:r>
              <a:rPr lang="zh-CN" altLang="en-US" dirty="0"/>
              <a:t>在</a:t>
            </a:r>
            <a:r>
              <a:rPr lang="en-US" altLang="zh-CN" dirty="0"/>
              <a:t>Pseudo-SSO</a:t>
            </a:r>
            <a:r>
              <a:rPr lang="zh-CN" altLang="en-US" dirty="0"/>
              <a:t>中，各</a:t>
            </a:r>
            <a:r>
              <a:rPr lang="en-US" altLang="zh-CN" dirty="0"/>
              <a:t>Credential</a:t>
            </a:r>
            <a:r>
              <a:rPr lang="zh-CN" altLang="en-US" dirty="0"/>
              <a:t>的计算产生是基于不同的口令</a:t>
            </a:r>
            <a:endParaRPr lang="en-US" altLang="zh-CN" dirty="0"/>
          </a:p>
          <a:p>
            <a:pPr lvl="1"/>
            <a:r>
              <a:rPr lang="zh-CN" altLang="en-US" dirty="0"/>
              <a:t>用户登录</a:t>
            </a:r>
            <a:r>
              <a:rPr lang="en-US" altLang="zh-CN" dirty="0"/>
              <a:t>SSO</a:t>
            </a:r>
            <a:r>
              <a:rPr lang="zh-CN" altLang="en-US" dirty="0"/>
              <a:t>、完成身份鉴别，然后就可以直接登录各</a:t>
            </a:r>
            <a:r>
              <a:rPr lang="en-US" altLang="zh-CN" dirty="0"/>
              <a:t>SP</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RFC 7800 Proof-of-Possession</a:t>
            </a:r>
            <a:endParaRPr lang="zh-CN" altLang="en-US" dirty="0"/>
          </a:p>
        </p:txBody>
      </p:sp>
      <p:sp>
        <p:nvSpPr>
          <p:cNvPr id="3" name="内容占位符 2"/>
          <p:cNvSpPr>
            <a:spLocks noGrp="1"/>
          </p:cNvSpPr>
          <p:nvPr>
            <p:ph idx="1"/>
          </p:nvPr>
        </p:nvSpPr>
        <p:spPr/>
        <p:txBody>
          <a:bodyPr/>
          <a:lstStyle/>
          <a:p>
            <a:r>
              <a:rPr lang="en-US" altLang="zh-CN" dirty="0"/>
              <a:t>RFC 7800 Proof-of-Possession Key Semantics for JSON Web Tokens (JWTs)</a:t>
            </a:r>
            <a:endParaRPr lang="en-US" altLang="zh-CN" dirty="0"/>
          </a:p>
          <a:p>
            <a:pPr lvl="1"/>
            <a:r>
              <a:rPr lang="en-US" altLang="zh-CN" dirty="0"/>
              <a:t>2016</a:t>
            </a:r>
            <a:r>
              <a:rPr lang="zh-CN" altLang="en-US" dirty="0"/>
              <a:t>年</a:t>
            </a:r>
            <a:r>
              <a:rPr lang="en-US" altLang="zh-CN" dirty="0"/>
              <a:t>4</a:t>
            </a:r>
            <a:r>
              <a:rPr lang="zh-CN" altLang="en-US" dirty="0"/>
              <a:t>月发布，</a:t>
            </a:r>
            <a:r>
              <a:rPr lang="en-US" altLang="zh-CN" dirty="0"/>
              <a:t>PROPOSED STANDARD</a:t>
            </a:r>
            <a:endParaRPr lang="en-US" altLang="zh-CN" dirty="0"/>
          </a:p>
          <a:p>
            <a:pPr lvl="1"/>
            <a:r>
              <a:rPr lang="zh-CN" altLang="en-US" dirty="0"/>
              <a:t>令牌的拥有证明方案</a:t>
            </a:r>
            <a:endParaRPr lang="en-US" altLang="zh-CN" dirty="0"/>
          </a:p>
          <a:p>
            <a:pPr lvl="1"/>
            <a:r>
              <a:rPr lang="zh-CN" altLang="en-US" dirty="0"/>
              <a:t>提出</a:t>
            </a:r>
            <a:r>
              <a:rPr lang="en-US" altLang="zh-CN" dirty="0"/>
              <a:t>2</a:t>
            </a:r>
            <a:r>
              <a:rPr lang="zh-CN" altLang="en-US" dirty="0"/>
              <a:t>种基于密码学的拥有证明</a:t>
            </a:r>
            <a:endParaRPr lang="en-US" altLang="zh-CN" dirty="0"/>
          </a:p>
          <a:p>
            <a:pPr lvl="2"/>
            <a:r>
              <a:rPr lang="zh-CN" altLang="en-US" dirty="0"/>
              <a:t>基于对称密码学</a:t>
            </a:r>
            <a:endParaRPr lang="en-US" altLang="zh-CN" dirty="0"/>
          </a:p>
          <a:p>
            <a:pPr lvl="2"/>
            <a:r>
              <a:rPr lang="zh-CN" altLang="en-US" dirty="0"/>
              <a:t>基于非对称密码学</a:t>
            </a:r>
            <a:endParaRPr lang="en-US" altLang="zh-CN" dirty="0"/>
          </a:p>
          <a:p>
            <a:pPr lvl="1"/>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基于对称密码学的拥有证明</a:t>
            </a:r>
            <a:endParaRPr lang="zh-CN" altLang="en-US" dirty="0"/>
          </a:p>
        </p:txBody>
      </p:sp>
      <p:grpSp>
        <p:nvGrpSpPr>
          <p:cNvPr id="29" name="组合 28"/>
          <p:cNvGrpSpPr/>
          <p:nvPr/>
        </p:nvGrpSpPr>
        <p:grpSpPr>
          <a:xfrm>
            <a:off x="1356347" y="2264729"/>
            <a:ext cx="6744666" cy="3264534"/>
            <a:chOff x="1903712" y="2314788"/>
            <a:chExt cx="6644542" cy="3892047"/>
          </a:xfrm>
        </p:grpSpPr>
        <p:sp>
          <p:nvSpPr>
            <p:cNvPr id="4" name="矩形 3"/>
            <p:cNvSpPr/>
            <p:nvPr/>
          </p:nvSpPr>
          <p:spPr>
            <a:xfrm>
              <a:off x="2244436" y="2590800"/>
              <a:ext cx="1842655" cy="119149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Presenter</a:t>
              </a:r>
              <a:endParaRPr lang="zh-CN" altLang="en-US" dirty="0"/>
            </a:p>
          </p:txBody>
        </p:sp>
        <p:sp>
          <p:nvSpPr>
            <p:cNvPr id="5" name="矩形 4"/>
            <p:cNvSpPr/>
            <p:nvPr/>
          </p:nvSpPr>
          <p:spPr>
            <a:xfrm>
              <a:off x="2244435" y="5015344"/>
              <a:ext cx="1842655" cy="119149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Issuer</a:t>
              </a:r>
              <a:endParaRPr lang="zh-CN" altLang="en-US" dirty="0"/>
            </a:p>
          </p:txBody>
        </p:sp>
        <p:sp>
          <p:nvSpPr>
            <p:cNvPr id="6" name="矩形 5"/>
            <p:cNvSpPr/>
            <p:nvPr/>
          </p:nvSpPr>
          <p:spPr>
            <a:xfrm>
              <a:off x="6705599" y="2590799"/>
              <a:ext cx="1842655" cy="361603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Recipient</a:t>
              </a:r>
              <a:endParaRPr lang="zh-CN" altLang="en-US" dirty="0"/>
            </a:p>
          </p:txBody>
        </p:sp>
        <p:cxnSp>
          <p:nvCxnSpPr>
            <p:cNvPr id="8" name="直接箭头连接符 7"/>
            <p:cNvCxnSpPr/>
            <p:nvPr/>
          </p:nvCxnSpPr>
          <p:spPr>
            <a:xfrm>
              <a:off x="2660073" y="3782291"/>
              <a:ext cx="0" cy="1233053"/>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1903712" y="4054871"/>
              <a:ext cx="1274862" cy="660488"/>
            </a:xfrm>
            <a:prstGeom prst="rect">
              <a:avLst/>
            </a:prstGeom>
            <a:noFill/>
          </p:spPr>
          <p:txBody>
            <a:bodyPr wrap="none" rtlCol="0">
              <a:spAutoFit/>
            </a:bodyPr>
            <a:lstStyle/>
            <a:p>
              <a:r>
                <a:rPr lang="en-US" altLang="zh-CN" sz="1500" dirty="0"/>
                <a:t>(1) Symmetric</a:t>
              </a:r>
              <a:endParaRPr lang="en-US" altLang="zh-CN" sz="1500" dirty="0"/>
            </a:p>
            <a:p>
              <a:r>
                <a:rPr lang="en-US" altLang="zh-CN" sz="1500" dirty="0"/>
                <a:t>      </a:t>
              </a:r>
              <a:r>
                <a:rPr lang="en-US" altLang="zh-CN" sz="1500" dirty="0" err="1"/>
                <a:t>PoP</a:t>
              </a:r>
              <a:r>
                <a:rPr lang="en-US" altLang="zh-CN" sz="1500" dirty="0"/>
                <a:t> Key</a:t>
              </a:r>
              <a:endParaRPr lang="zh-CN" altLang="en-US" sz="1500" dirty="0"/>
            </a:p>
          </p:txBody>
        </p:sp>
        <p:cxnSp>
          <p:nvCxnSpPr>
            <p:cNvPr id="12" name="直接箭头连接符 11"/>
            <p:cNvCxnSpPr/>
            <p:nvPr/>
          </p:nvCxnSpPr>
          <p:spPr>
            <a:xfrm flipV="1">
              <a:off x="3750830" y="3782291"/>
              <a:ext cx="0" cy="1233053"/>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sp>
          <p:nvSpPr>
            <p:cNvPr id="13" name="文本框 12"/>
            <p:cNvSpPr txBox="1"/>
            <p:nvPr/>
          </p:nvSpPr>
          <p:spPr>
            <a:xfrm>
              <a:off x="3423611" y="4086043"/>
              <a:ext cx="1667579" cy="660488"/>
            </a:xfrm>
            <a:prstGeom prst="rect">
              <a:avLst/>
            </a:prstGeom>
            <a:noFill/>
          </p:spPr>
          <p:txBody>
            <a:bodyPr wrap="none" rtlCol="0">
              <a:spAutoFit/>
            </a:bodyPr>
            <a:lstStyle/>
            <a:p>
              <a:r>
                <a:rPr lang="en-US" altLang="zh-CN" sz="1500" dirty="0"/>
                <a:t>(2) JWT w/</a:t>
              </a:r>
              <a:endParaRPr lang="en-US" altLang="zh-CN" sz="1500" dirty="0"/>
            </a:p>
            <a:p>
              <a:r>
                <a:rPr lang="en-US" altLang="zh-CN" sz="1500" dirty="0"/>
                <a:t>Encrypted </a:t>
              </a:r>
              <a:r>
                <a:rPr lang="en-US" altLang="zh-CN" sz="1500" dirty="0" err="1"/>
                <a:t>PoP</a:t>
              </a:r>
              <a:r>
                <a:rPr lang="en-US" altLang="zh-CN" sz="1500" dirty="0"/>
                <a:t> Key</a:t>
              </a:r>
              <a:endParaRPr lang="zh-CN" altLang="en-US" sz="1500" dirty="0"/>
            </a:p>
          </p:txBody>
        </p:sp>
        <p:cxnSp>
          <p:nvCxnSpPr>
            <p:cNvPr id="18" name="直接箭头连接符 17"/>
            <p:cNvCxnSpPr/>
            <p:nvPr/>
          </p:nvCxnSpPr>
          <p:spPr>
            <a:xfrm flipH="1" flipV="1">
              <a:off x="4087090" y="5611089"/>
              <a:ext cx="2618509" cy="1"/>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flipH="1" flipV="1">
              <a:off x="4087089" y="3485957"/>
              <a:ext cx="2618509" cy="1"/>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flipH="1" flipV="1">
              <a:off x="4087088" y="2875721"/>
              <a:ext cx="2618509" cy="1"/>
            </a:xfrm>
            <a:prstGeom prst="straightConnector1">
              <a:avLst/>
            </a:prstGeom>
            <a:ln>
              <a:headEnd type="triangle" w="lg" len="lg"/>
              <a:tailEnd type="none" w="lg" len="lg"/>
            </a:ln>
          </p:spPr>
          <p:style>
            <a:lnRef idx="2">
              <a:schemeClr val="dk1"/>
            </a:lnRef>
            <a:fillRef idx="0">
              <a:schemeClr val="dk1"/>
            </a:fillRef>
            <a:effectRef idx="1">
              <a:schemeClr val="dk1"/>
            </a:effectRef>
            <a:fontRef idx="minor">
              <a:schemeClr val="tx1"/>
            </a:fontRef>
          </p:style>
        </p:cxnSp>
        <p:sp>
          <p:nvSpPr>
            <p:cNvPr id="24" name="文本框 23"/>
            <p:cNvSpPr txBox="1"/>
            <p:nvPr/>
          </p:nvSpPr>
          <p:spPr>
            <a:xfrm>
              <a:off x="4312296" y="2314788"/>
              <a:ext cx="2228008" cy="660488"/>
            </a:xfrm>
            <a:prstGeom prst="rect">
              <a:avLst/>
            </a:prstGeom>
            <a:noFill/>
          </p:spPr>
          <p:txBody>
            <a:bodyPr wrap="none" rtlCol="0">
              <a:spAutoFit/>
            </a:bodyPr>
            <a:lstStyle/>
            <a:p>
              <a:r>
                <a:rPr lang="en-US" altLang="zh-CN" sz="1500" dirty="0"/>
                <a:t>(3) Presentation of JWT w/</a:t>
              </a:r>
              <a:endParaRPr lang="en-US" altLang="zh-CN" sz="1500" dirty="0"/>
            </a:p>
            <a:p>
              <a:r>
                <a:rPr lang="en-US" altLang="zh-CN" sz="1500" dirty="0"/>
                <a:t>      Encrypted </a:t>
              </a:r>
              <a:r>
                <a:rPr lang="en-US" altLang="zh-CN" sz="1500" dirty="0" err="1"/>
                <a:t>PoP</a:t>
              </a:r>
              <a:r>
                <a:rPr lang="en-US" altLang="zh-CN" sz="1500" dirty="0"/>
                <a:t> Key</a:t>
              </a:r>
              <a:endParaRPr lang="zh-CN" altLang="en-US" sz="1500" dirty="0"/>
            </a:p>
          </p:txBody>
        </p:sp>
        <p:sp>
          <p:nvSpPr>
            <p:cNvPr id="25" name="文本框 24"/>
            <p:cNvSpPr txBox="1"/>
            <p:nvPr/>
          </p:nvSpPr>
          <p:spPr>
            <a:xfrm>
              <a:off x="4290744" y="3151733"/>
              <a:ext cx="2343255" cy="660488"/>
            </a:xfrm>
            <a:prstGeom prst="rect">
              <a:avLst/>
            </a:prstGeom>
            <a:noFill/>
          </p:spPr>
          <p:txBody>
            <a:bodyPr wrap="square" rtlCol="0">
              <a:spAutoFit/>
            </a:bodyPr>
            <a:lstStyle/>
            <a:p>
              <a:r>
                <a:rPr lang="en-US" altLang="zh-CN" sz="1500" dirty="0"/>
                <a:t>(4) Communication </a:t>
              </a:r>
              <a:endParaRPr lang="en-US" altLang="zh-CN" sz="1500" dirty="0"/>
            </a:p>
            <a:p>
              <a:r>
                <a:rPr lang="en-US" altLang="zh-CN" sz="1500" dirty="0"/>
                <a:t>Authenticated by </a:t>
              </a:r>
              <a:r>
                <a:rPr lang="en-US" altLang="zh-CN" sz="1500" dirty="0" err="1"/>
                <a:t>PoP</a:t>
              </a:r>
              <a:r>
                <a:rPr lang="en-US" altLang="zh-CN" sz="1500" dirty="0"/>
                <a:t> Key</a:t>
              </a:r>
              <a:endParaRPr lang="zh-CN" altLang="en-US" sz="1500" dirty="0"/>
            </a:p>
          </p:txBody>
        </p:sp>
        <p:sp>
          <p:nvSpPr>
            <p:cNvPr id="28" name="文本框 27"/>
            <p:cNvSpPr txBox="1"/>
            <p:nvPr/>
          </p:nvSpPr>
          <p:spPr>
            <a:xfrm>
              <a:off x="4460554" y="5287923"/>
              <a:ext cx="1792779" cy="660488"/>
            </a:xfrm>
            <a:prstGeom prst="rect">
              <a:avLst/>
            </a:prstGeom>
            <a:noFill/>
          </p:spPr>
          <p:txBody>
            <a:bodyPr wrap="none" rtlCol="0">
              <a:spAutoFit/>
            </a:bodyPr>
            <a:lstStyle/>
            <a:p>
              <a:r>
                <a:rPr lang="en-US" altLang="zh-CN" sz="1500" dirty="0"/>
                <a:t>(0) Key Exchange for</a:t>
              </a:r>
              <a:endParaRPr lang="en-US" altLang="zh-CN" sz="1500" dirty="0"/>
            </a:p>
            <a:p>
              <a:r>
                <a:rPr lang="en-US" altLang="zh-CN" sz="1500" dirty="0"/>
                <a:t> Key  Encryption Key</a:t>
              </a:r>
              <a:endParaRPr lang="zh-CN" altLang="en-US" sz="1500" dirty="0"/>
            </a:p>
          </p:txBody>
        </p:sp>
      </p:grpSp>
      <p:sp>
        <p:nvSpPr>
          <p:cNvPr id="30" name="线形标注 2(带强调线) 29"/>
          <p:cNvSpPr/>
          <p:nvPr/>
        </p:nvSpPr>
        <p:spPr>
          <a:xfrm>
            <a:off x="4488168" y="3649989"/>
            <a:ext cx="1233601" cy="511848"/>
          </a:xfrm>
          <a:prstGeom prst="accentCallout2">
            <a:avLst>
              <a:gd name="adj1" fmla="val 18750"/>
              <a:gd name="adj2" fmla="val -8333"/>
              <a:gd name="adj3" fmla="val 18750"/>
              <a:gd name="adj4" fmla="val -16667"/>
              <a:gd name="adj5" fmla="val 69176"/>
              <a:gd name="adj6" fmla="val -42173"/>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350" dirty="0"/>
              <a:t>JWT </a:t>
            </a:r>
            <a:r>
              <a:rPr lang="zh-CN" altLang="en-US" sz="1350" dirty="0"/>
              <a:t>的完整性由</a:t>
            </a:r>
            <a:r>
              <a:rPr lang="en-US" altLang="zh-CN" sz="1350" dirty="0"/>
              <a:t>Issuer</a:t>
            </a:r>
            <a:r>
              <a:rPr lang="zh-CN" altLang="en-US" sz="1350" dirty="0"/>
              <a:t>保证</a:t>
            </a:r>
            <a:endParaRPr lang="zh-CN" altLang="en-US" sz="1350" dirty="0"/>
          </a:p>
        </p:txBody>
      </p:sp>
      <p:sp>
        <p:nvSpPr>
          <p:cNvPr id="45" name="线形标注 2(带强调线) 44"/>
          <p:cNvSpPr/>
          <p:nvPr/>
        </p:nvSpPr>
        <p:spPr>
          <a:xfrm>
            <a:off x="6530008" y="1820457"/>
            <a:ext cx="1385267" cy="638764"/>
          </a:xfrm>
          <a:prstGeom prst="accentCallout2">
            <a:avLst>
              <a:gd name="adj1" fmla="val 18750"/>
              <a:gd name="adj2" fmla="val -8333"/>
              <a:gd name="adj3" fmla="val 18750"/>
              <a:gd name="adj4" fmla="val -16667"/>
              <a:gd name="adj5" fmla="val 69176"/>
              <a:gd name="adj6" fmla="val -42173"/>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350" dirty="0" err="1"/>
              <a:t>PoP</a:t>
            </a:r>
            <a:r>
              <a:rPr lang="en-US" altLang="zh-CN" sz="1350" dirty="0"/>
              <a:t> Key </a:t>
            </a:r>
            <a:r>
              <a:rPr lang="zh-CN" altLang="en-US" sz="1350" dirty="0"/>
              <a:t>在挑战</a:t>
            </a:r>
            <a:r>
              <a:rPr lang="en-US" altLang="zh-CN" sz="1350" dirty="0"/>
              <a:t>/</a:t>
            </a:r>
            <a:r>
              <a:rPr lang="zh-CN" altLang="en-US" sz="1350" dirty="0"/>
              <a:t>响应通信过程中进行验证</a:t>
            </a:r>
            <a:endParaRPr lang="zh-CN" altLang="en-US" sz="1350" dirty="0"/>
          </a:p>
        </p:txBody>
      </p:sp>
      <p:sp>
        <p:nvSpPr>
          <p:cNvPr id="46" name="线形标注 2(带强调线) 45"/>
          <p:cNvSpPr/>
          <p:nvPr/>
        </p:nvSpPr>
        <p:spPr>
          <a:xfrm>
            <a:off x="4968630" y="5362222"/>
            <a:ext cx="1561378" cy="638764"/>
          </a:xfrm>
          <a:prstGeom prst="accentCallout2">
            <a:avLst>
              <a:gd name="adj1" fmla="val 18750"/>
              <a:gd name="adj2" fmla="val -8333"/>
              <a:gd name="adj3" fmla="val 18750"/>
              <a:gd name="adj4" fmla="val -16667"/>
              <a:gd name="adj5" fmla="val -18057"/>
              <a:gd name="adj6" fmla="val -45267"/>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350" dirty="0"/>
              <a:t>使用安全的方式进行加密密钥交换</a:t>
            </a:r>
            <a:endParaRPr lang="zh-CN" altLang="en-US" sz="13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5" grpId="0" animBg="1"/>
      <p:bldP spid="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基于非对称密码学的拥有证明</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335487" y="2264729"/>
            <a:ext cx="6765515" cy="3264534"/>
            <a:chOff x="1883167" y="2314788"/>
            <a:chExt cx="6665087" cy="3892047"/>
          </a:xfrm>
        </p:grpSpPr>
        <p:sp>
          <p:nvSpPr>
            <p:cNvPr id="5" name="矩形 4"/>
            <p:cNvSpPr/>
            <p:nvPr/>
          </p:nvSpPr>
          <p:spPr>
            <a:xfrm>
              <a:off x="2244436" y="2590800"/>
              <a:ext cx="1842655" cy="119149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Presenter</a:t>
              </a:r>
              <a:endParaRPr lang="zh-CN" altLang="en-US" dirty="0"/>
            </a:p>
          </p:txBody>
        </p:sp>
        <p:sp>
          <p:nvSpPr>
            <p:cNvPr id="6" name="矩形 5"/>
            <p:cNvSpPr/>
            <p:nvPr/>
          </p:nvSpPr>
          <p:spPr>
            <a:xfrm>
              <a:off x="2244435" y="5015344"/>
              <a:ext cx="1842655" cy="119149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Issuer</a:t>
              </a:r>
              <a:endParaRPr lang="zh-CN" altLang="en-US" dirty="0"/>
            </a:p>
          </p:txBody>
        </p:sp>
        <p:sp>
          <p:nvSpPr>
            <p:cNvPr id="7" name="矩形 6"/>
            <p:cNvSpPr/>
            <p:nvPr/>
          </p:nvSpPr>
          <p:spPr>
            <a:xfrm>
              <a:off x="6705599" y="2590799"/>
              <a:ext cx="1842655" cy="361603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dirty="0"/>
                <a:t>Recipient</a:t>
              </a:r>
              <a:endParaRPr lang="zh-CN" altLang="en-US" dirty="0"/>
            </a:p>
          </p:txBody>
        </p:sp>
        <p:cxnSp>
          <p:nvCxnSpPr>
            <p:cNvPr id="8" name="直接箭头连接符 7"/>
            <p:cNvCxnSpPr/>
            <p:nvPr/>
          </p:nvCxnSpPr>
          <p:spPr>
            <a:xfrm>
              <a:off x="2660073" y="3782291"/>
              <a:ext cx="0" cy="1233053"/>
            </a:xfrm>
            <a:prstGeom prst="straightConnector1">
              <a:avLst/>
            </a:prstGeom>
            <a:ln>
              <a:headEnd type="none"/>
              <a:tailEnd type="triangle" w="lg" len="lg"/>
            </a:ln>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1883167" y="4010451"/>
              <a:ext cx="897307" cy="935691"/>
            </a:xfrm>
            <a:prstGeom prst="rect">
              <a:avLst/>
            </a:prstGeom>
            <a:noFill/>
          </p:spPr>
          <p:txBody>
            <a:bodyPr wrap="none" rtlCol="0">
              <a:spAutoFit/>
            </a:bodyPr>
            <a:lstStyle/>
            <a:p>
              <a:r>
                <a:rPr lang="en-US" altLang="zh-CN" sz="1500" dirty="0"/>
                <a:t>(1) Public</a:t>
              </a:r>
              <a:endParaRPr lang="en-US" altLang="zh-CN" sz="1500" dirty="0"/>
            </a:p>
            <a:p>
              <a:r>
                <a:rPr lang="en-US" altLang="zh-CN" sz="1500" dirty="0"/>
                <a:t>      </a:t>
              </a:r>
              <a:r>
                <a:rPr lang="en-US" altLang="zh-CN" sz="1500" dirty="0" err="1"/>
                <a:t>PoP</a:t>
              </a:r>
              <a:endParaRPr lang="en-US" altLang="zh-CN" sz="1500" dirty="0"/>
            </a:p>
            <a:p>
              <a:r>
                <a:rPr lang="en-US" altLang="zh-CN" sz="1500" dirty="0"/>
                <a:t>      Key</a:t>
              </a:r>
              <a:endParaRPr lang="zh-CN" altLang="en-US" sz="1500" dirty="0"/>
            </a:p>
          </p:txBody>
        </p:sp>
        <p:cxnSp>
          <p:nvCxnSpPr>
            <p:cNvPr id="10" name="直接箭头连接符 9"/>
            <p:cNvCxnSpPr/>
            <p:nvPr/>
          </p:nvCxnSpPr>
          <p:spPr>
            <a:xfrm flipV="1">
              <a:off x="3750830" y="3782291"/>
              <a:ext cx="0" cy="1233053"/>
            </a:xfrm>
            <a:prstGeom prst="straightConnector1">
              <a:avLst/>
            </a:prstGeom>
            <a:ln>
              <a:headEnd w="lg" len="lg"/>
              <a:tailEnd type="triangle" w="lg" len="lg"/>
            </a:ln>
          </p:spPr>
          <p:style>
            <a:lnRef idx="2">
              <a:schemeClr val="dk1"/>
            </a:lnRef>
            <a:fillRef idx="0">
              <a:schemeClr val="dk1"/>
            </a:fillRef>
            <a:effectRef idx="1">
              <a:schemeClr val="dk1"/>
            </a:effectRef>
            <a:fontRef idx="minor">
              <a:schemeClr val="tx1"/>
            </a:fontRef>
          </p:style>
        </p:cxnSp>
        <p:sp>
          <p:nvSpPr>
            <p:cNvPr id="11" name="文本框 10"/>
            <p:cNvSpPr txBox="1"/>
            <p:nvPr/>
          </p:nvSpPr>
          <p:spPr>
            <a:xfrm>
              <a:off x="3089786" y="4103115"/>
              <a:ext cx="1340684" cy="660488"/>
            </a:xfrm>
            <a:prstGeom prst="rect">
              <a:avLst/>
            </a:prstGeom>
            <a:noFill/>
          </p:spPr>
          <p:txBody>
            <a:bodyPr wrap="none" rtlCol="0">
              <a:spAutoFit/>
            </a:bodyPr>
            <a:lstStyle/>
            <a:p>
              <a:r>
                <a:rPr lang="en-US" altLang="zh-CN" sz="1500" dirty="0"/>
                <a:t>(2) JWT w/</a:t>
              </a:r>
              <a:endParaRPr lang="en-US" altLang="zh-CN" sz="1500" dirty="0"/>
            </a:p>
            <a:p>
              <a:r>
                <a:rPr lang="en-US" altLang="zh-CN" sz="1500" dirty="0"/>
                <a:t>Public </a:t>
              </a:r>
              <a:r>
                <a:rPr lang="en-US" altLang="zh-CN" sz="1500" dirty="0" err="1"/>
                <a:t>PoP</a:t>
              </a:r>
              <a:r>
                <a:rPr lang="en-US" altLang="zh-CN" sz="1500" dirty="0"/>
                <a:t> Key</a:t>
              </a:r>
              <a:endParaRPr lang="zh-CN" altLang="en-US" sz="1500" dirty="0"/>
            </a:p>
          </p:txBody>
        </p:sp>
        <p:cxnSp>
          <p:nvCxnSpPr>
            <p:cNvPr id="13" name="直接箭头连接符 12"/>
            <p:cNvCxnSpPr/>
            <p:nvPr/>
          </p:nvCxnSpPr>
          <p:spPr>
            <a:xfrm flipH="1" flipV="1">
              <a:off x="4087089" y="3485957"/>
              <a:ext cx="2618509" cy="1"/>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flipH="1" flipV="1">
              <a:off x="4087088" y="2875721"/>
              <a:ext cx="2618509" cy="1"/>
            </a:xfrm>
            <a:prstGeom prst="straightConnector1">
              <a:avLst/>
            </a:prstGeom>
            <a:ln>
              <a:headEnd type="triangle" w="lg" len="lg"/>
              <a:tailEnd type="none" w="lg" len="lg"/>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4312296" y="2314788"/>
              <a:ext cx="2228010" cy="660488"/>
            </a:xfrm>
            <a:prstGeom prst="rect">
              <a:avLst/>
            </a:prstGeom>
            <a:noFill/>
          </p:spPr>
          <p:txBody>
            <a:bodyPr wrap="none" rtlCol="0">
              <a:spAutoFit/>
            </a:bodyPr>
            <a:lstStyle/>
            <a:p>
              <a:r>
                <a:rPr lang="en-US" altLang="zh-CN" sz="1500" dirty="0"/>
                <a:t>(3) Presentation of JWT w/</a:t>
              </a:r>
              <a:endParaRPr lang="en-US" altLang="zh-CN" sz="1500" dirty="0"/>
            </a:p>
            <a:p>
              <a:r>
                <a:rPr lang="en-US" altLang="zh-CN" sz="1500" dirty="0"/>
                <a:t>      Public </a:t>
              </a:r>
              <a:r>
                <a:rPr lang="en-US" altLang="zh-CN" sz="1500" dirty="0" err="1"/>
                <a:t>PoP</a:t>
              </a:r>
              <a:r>
                <a:rPr lang="en-US" altLang="zh-CN" sz="1500" dirty="0"/>
                <a:t> Key</a:t>
              </a:r>
              <a:endParaRPr lang="zh-CN" altLang="en-US" sz="1500" dirty="0"/>
            </a:p>
          </p:txBody>
        </p:sp>
        <p:sp>
          <p:nvSpPr>
            <p:cNvPr id="16" name="文本框 15"/>
            <p:cNvSpPr txBox="1"/>
            <p:nvPr/>
          </p:nvSpPr>
          <p:spPr>
            <a:xfrm>
              <a:off x="4290744" y="3151733"/>
              <a:ext cx="2343255" cy="660488"/>
            </a:xfrm>
            <a:prstGeom prst="rect">
              <a:avLst/>
            </a:prstGeom>
            <a:noFill/>
          </p:spPr>
          <p:txBody>
            <a:bodyPr wrap="square" rtlCol="0">
              <a:spAutoFit/>
            </a:bodyPr>
            <a:lstStyle/>
            <a:p>
              <a:r>
                <a:rPr lang="en-US" altLang="zh-CN" sz="1500" dirty="0"/>
                <a:t>(4) Communication </a:t>
              </a:r>
              <a:endParaRPr lang="en-US" altLang="zh-CN" sz="1500" dirty="0"/>
            </a:p>
            <a:p>
              <a:r>
                <a:rPr lang="en-US" altLang="zh-CN" sz="1500" dirty="0"/>
                <a:t>Authenticated by </a:t>
              </a:r>
              <a:r>
                <a:rPr lang="en-US" altLang="zh-CN" sz="1500" dirty="0" err="1"/>
                <a:t>PoP</a:t>
              </a:r>
              <a:r>
                <a:rPr lang="en-US" altLang="zh-CN" sz="1500" dirty="0"/>
                <a:t> Key</a:t>
              </a:r>
              <a:endParaRPr lang="zh-CN" altLang="en-US" sz="1500" dirty="0"/>
            </a:p>
          </p:txBody>
        </p:sp>
      </p:grpSp>
      <p:sp>
        <p:nvSpPr>
          <p:cNvPr id="18" name="线形标注 2(带强调线) 17"/>
          <p:cNvSpPr/>
          <p:nvPr/>
        </p:nvSpPr>
        <p:spPr>
          <a:xfrm>
            <a:off x="4126629" y="3649989"/>
            <a:ext cx="1595140" cy="645650"/>
          </a:xfrm>
          <a:prstGeom prst="accentCallout2">
            <a:avLst>
              <a:gd name="adj1" fmla="val 18750"/>
              <a:gd name="adj2" fmla="val -8333"/>
              <a:gd name="adj3" fmla="val 18750"/>
              <a:gd name="adj4" fmla="val -16667"/>
              <a:gd name="adj5" fmla="val 48580"/>
              <a:gd name="adj6" fmla="val -37987"/>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350" dirty="0"/>
              <a:t>JWT </a:t>
            </a:r>
            <a:r>
              <a:rPr lang="zh-CN" altLang="en-US" sz="1350" dirty="0"/>
              <a:t>包含</a:t>
            </a:r>
            <a:r>
              <a:rPr lang="en-US" altLang="zh-CN" sz="1350" dirty="0" err="1"/>
              <a:t>PoP</a:t>
            </a:r>
            <a:r>
              <a:rPr lang="en-US" altLang="zh-CN" sz="1350" dirty="0"/>
              <a:t> Key</a:t>
            </a:r>
            <a:r>
              <a:rPr lang="zh-CN" altLang="en-US" sz="1350" dirty="0"/>
              <a:t>或其标识，</a:t>
            </a:r>
            <a:r>
              <a:rPr lang="en-US" altLang="zh-CN" sz="1350" dirty="0"/>
              <a:t>JWT</a:t>
            </a:r>
            <a:r>
              <a:rPr lang="zh-CN" altLang="en-US" sz="1350" dirty="0"/>
              <a:t>被签名，确保不被篡改</a:t>
            </a:r>
            <a:endParaRPr lang="zh-CN" altLang="en-US" sz="1350" dirty="0"/>
          </a:p>
        </p:txBody>
      </p:sp>
      <p:sp>
        <p:nvSpPr>
          <p:cNvPr id="19" name="线形标注 2(带强调线) 18"/>
          <p:cNvSpPr/>
          <p:nvPr/>
        </p:nvSpPr>
        <p:spPr>
          <a:xfrm>
            <a:off x="6548991" y="1820457"/>
            <a:ext cx="1552011" cy="668171"/>
          </a:xfrm>
          <a:prstGeom prst="accentCallout2">
            <a:avLst>
              <a:gd name="adj1" fmla="val 18750"/>
              <a:gd name="adj2" fmla="val -8333"/>
              <a:gd name="adj3" fmla="val 18750"/>
              <a:gd name="adj4" fmla="val -16667"/>
              <a:gd name="adj5" fmla="val 69176"/>
              <a:gd name="adj6" fmla="val -42173"/>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350" dirty="0"/>
              <a:t>通信过程中使用签名，证明拥有</a:t>
            </a:r>
            <a:r>
              <a:rPr lang="en-US" altLang="zh-CN" sz="1350" dirty="0" err="1"/>
              <a:t>PoP</a:t>
            </a:r>
            <a:r>
              <a:rPr lang="en-US" altLang="zh-CN" sz="1350" dirty="0"/>
              <a:t> Key</a:t>
            </a:r>
            <a:r>
              <a:rPr lang="zh-CN" altLang="en-US" sz="1350" dirty="0"/>
              <a:t>相应的私钥</a:t>
            </a:r>
            <a:endParaRPr lang="zh-CN" altLang="en-US" sz="13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RFC 7662 Token Introspection</a:t>
            </a:r>
            <a:endParaRPr lang="zh-CN" altLang="en-US" dirty="0"/>
          </a:p>
        </p:txBody>
      </p:sp>
      <p:sp>
        <p:nvSpPr>
          <p:cNvPr id="3" name="内容占位符 2"/>
          <p:cNvSpPr>
            <a:spLocks noGrp="1"/>
          </p:cNvSpPr>
          <p:nvPr>
            <p:ph idx="1"/>
          </p:nvPr>
        </p:nvSpPr>
        <p:spPr/>
        <p:txBody>
          <a:bodyPr/>
          <a:lstStyle/>
          <a:p>
            <a:r>
              <a:rPr lang="en-US" altLang="zh-CN" dirty="0"/>
              <a:t>a method for a protected resource to query an OAuth 2.0 authorization server to determine the active state of an OAuth 2.0 token and to determine meta-information about this token.</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279326" y="4403722"/>
            <a:ext cx="4292674" cy="1465371"/>
          </a:xfrm>
          <a:prstGeom prst="rect">
            <a:avLst/>
          </a:prstGeom>
          <a:ln w="3175" cap="sq">
            <a:solidFill>
              <a:srgbClr val="000000"/>
            </a:solidFill>
            <a:miter lim="800000"/>
            <a:headEnd/>
            <a:tailEnd/>
          </a:ln>
          <a:effectLst>
            <a:outerShdw blurRad="57150" dist="50800" dir="2700000" algn="tl" rotWithShape="0">
              <a:srgbClr val="000000">
                <a:alpha val="40000"/>
              </a:srgbClr>
            </a:outerShdw>
          </a:effectLst>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76" y="4100036"/>
            <a:ext cx="3996672" cy="2713982"/>
          </a:xfrm>
          <a:prstGeom prst="rect">
            <a:avLst/>
          </a:prstGeom>
          <a:ln w="3175" cap="sq">
            <a:solidFill>
              <a:srgbClr val="000000"/>
            </a:solidFill>
            <a:miter lim="800000"/>
            <a:headEnd/>
            <a:tailEnd/>
          </a:ln>
          <a:effectLst>
            <a:outerShdw blurRad="57150" dist="50800" dir="2700000" algn="tl" rotWithShape="0">
              <a:srgbClr val="000000">
                <a:alpha val="40000"/>
              </a:srgbClr>
            </a:outerShdw>
          </a:effectLst>
        </p:spPr>
      </p:pic>
      <p:sp>
        <p:nvSpPr>
          <p:cNvPr id="9" name="文本框 8"/>
          <p:cNvSpPr txBox="1"/>
          <p:nvPr/>
        </p:nvSpPr>
        <p:spPr>
          <a:xfrm>
            <a:off x="222128" y="4078772"/>
            <a:ext cx="1800493" cy="369332"/>
          </a:xfrm>
          <a:prstGeom prst="rect">
            <a:avLst/>
          </a:prstGeom>
          <a:noFill/>
        </p:spPr>
        <p:txBody>
          <a:bodyPr wrap="none" rtlCol="0">
            <a:spAutoFit/>
          </a:bodyPr>
          <a:lstStyle/>
          <a:p>
            <a:r>
              <a:rPr lang="zh-CN" altLang="en-US" dirty="0"/>
              <a:t>自省请求示例：</a:t>
            </a:r>
            <a:endParaRPr lang="zh-CN" altLang="en-US" dirty="0"/>
          </a:p>
        </p:txBody>
      </p:sp>
      <p:sp>
        <p:nvSpPr>
          <p:cNvPr id="10" name="文本框 9"/>
          <p:cNvSpPr txBox="1"/>
          <p:nvPr/>
        </p:nvSpPr>
        <p:spPr>
          <a:xfrm>
            <a:off x="5022776" y="3744880"/>
            <a:ext cx="1800493" cy="369332"/>
          </a:xfrm>
          <a:prstGeom prst="rect">
            <a:avLst/>
          </a:prstGeom>
          <a:noFill/>
        </p:spPr>
        <p:txBody>
          <a:bodyPr wrap="none" rtlCol="0">
            <a:spAutoFit/>
          </a:bodyPr>
          <a:lstStyle/>
          <a:p>
            <a:r>
              <a:rPr lang="zh-CN" altLang="en-US"/>
              <a:t>自省响应示例</a:t>
            </a:r>
            <a:r>
              <a:rPr lang="zh-CN" altLang="en-US" dirty="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Certificated based Client Authentication &amp; Access Token Bound</a:t>
            </a:r>
            <a:endParaRPr lang="zh-CN" altLang="en-US" sz="3600" dirty="0"/>
          </a:p>
        </p:txBody>
      </p:sp>
      <p:sp>
        <p:nvSpPr>
          <p:cNvPr id="3" name="内容占位符 2"/>
          <p:cNvSpPr>
            <a:spLocks noGrp="1"/>
          </p:cNvSpPr>
          <p:nvPr>
            <p:ph idx="1"/>
          </p:nvPr>
        </p:nvSpPr>
        <p:spPr>
          <a:xfrm>
            <a:off x="822959" y="1845734"/>
            <a:ext cx="8018641" cy="4023360"/>
          </a:xfrm>
        </p:spPr>
        <p:txBody>
          <a:bodyPr>
            <a:normAutofit/>
          </a:bodyPr>
          <a:lstStyle/>
          <a:p>
            <a:r>
              <a:rPr lang="en-US" altLang="zh-CN" dirty="0"/>
              <a:t>RFC 8705 </a:t>
            </a:r>
            <a:r>
              <a:rPr lang="en-US" altLang="zh-CN" b="1" dirty="0"/>
              <a:t>OAuth 2.0 Mutual-TLS Client Authentication and Certificate-Bound Access Tokens</a:t>
            </a:r>
            <a:endParaRPr lang="en-US" altLang="zh-CN" b="1" dirty="0"/>
          </a:p>
          <a:p>
            <a:pPr lvl="1"/>
            <a:r>
              <a:rPr lang="zh-CN" altLang="en-US" dirty="0"/>
              <a:t>不适用于隐式模式</a:t>
            </a:r>
            <a:endParaRPr lang="en-US" altLang="zh-CN" dirty="0"/>
          </a:p>
          <a:p>
            <a:pPr lvl="1"/>
            <a:r>
              <a:rPr lang="zh-CN" altLang="en-US" dirty="0"/>
              <a:t>使用数字证书对</a:t>
            </a:r>
            <a:r>
              <a:rPr lang="en-US" altLang="zh-CN" dirty="0"/>
              <a:t>Client</a:t>
            </a:r>
            <a:r>
              <a:rPr lang="zh-CN" altLang="en-US" dirty="0"/>
              <a:t>进行鉴别</a:t>
            </a:r>
            <a:endParaRPr lang="en-US" altLang="zh-CN" dirty="0"/>
          </a:p>
          <a:p>
            <a:pPr lvl="1"/>
            <a:r>
              <a:rPr lang="en-US" altLang="zh-CN" dirty="0"/>
              <a:t>Access Token</a:t>
            </a:r>
            <a:r>
              <a:rPr lang="zh-CN" altLang="en-US" dirty="0"/>
              <a:t>绑定</a:t>
            </a:r>
            <a:r>
              <a:rPr lang="en-US" altLang="zh-CN" dirty="0"/>
              <a:t>Client </a:t>
            </a:r>
            <a:r>
              <a:rPr lang="zh-CN" altLang="en-US" dirty="0"/>
              <a:t>数字证书信息，实现</a:t>
            </a:r>
            <a:r>
              <a:rPr lang="en-US" altLang="zh-CN" dirty="0"/>
              <a:t>Proof of Possession</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3819" y="4594315"/>
            <a:ext cx="3627457" cy="225648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Certificated based Client Authentication &amp; Access Token Bound</a:t>
            </a:r>
            <a:endParaRPr lang="zh-CN" altLang="en-US" sz="3600" dirty="0"/>
          </a:p>
        </p:txBody>
      </p:sp>
      <p:sp>
        <p:nvSpPr>
          <p:cNvPr id="3" name="内容占位符 2"/>
          <p:cNvSpPr>
            <a:spLocks noGrp="1"/>
          </p:cNvSpPr>
          <p:nvPr>
            <p:ph idx="1"/>
          </p:nvPr>
        </p:nvSpPr>
        <p:spPr/>
        <p:txBody>
          <a:bodyPr/>
          <a:lstStyle/>
          <a:p>
            <a:r>
              <a:rPr lang="en-US" altLang="zh-CN" dirty="0"/>
              <a:t>Authorization Server /Resource Server</a:t>
            </a:r>
            <a:r>
              <a:rPr lang="zh-CN" altLang="en-US" dirty="0"/>
              <a:t>鉴别</a:t>
            </a:r>
            <a:r>
              <a:rPr lang="en-US" altLang="zh-CN" dirty="0"/>
              <a:t>Client</a:t>
            </a:r>
            <a:r>
              <a:rPr lang="zh-CN" altLang="en-US" dirty="0"/>
              <a:t>（</a:t>
            </a:r>
            <a:r>
              <a:rPr lang="en-US" altLang="zh-CN" dirty="0"/>
              <a:t>RP</a:t>
            </a:r>
            <a:r>
              <a:rPr lang="zh-CN" altLang="en-US" dirty="0"/>
              <a:t>）</a:t>
            </a:r>
            <a:endParaRPr lang="en-US" altLang="zh-CN" dirty="0"/>
          </a:p>
          <a:p>
            <a:pPr lvl="1"/>
            <a:r>
              <a:rPr lang="zh-CN" altLang="en-US" dirty="0"/>
              <a:t>基于</a:t>
            </a:r>
            <a:r>
              <a:rPr lang="en-US" altLang="zh-CN" dirty="0"/>
              <a:t>TLS</a:t>
            </a:r>
            <a:r>
              <a:rPr lang="zh-CN" altLang="en-US" dirty="0"/>
              <a:t>的双向身份鉴别</a:t>
            </a:r>
            <a:endParaRPr lang="en-US" altLang="zh-CN" dirty="0"/>
          </a:p>
          <a:p>
            <a:pPr lvl="1"/>
            <a:r>
              <a:rPr lang="en-US" altLang="zh-CN" dirty="0"/>
              <a:t>RP</a:t>
            </a:r>
            <a:r>
              <a:rPr lang="zh-CN" altLang="en-US" dirty="0"/>
              <a:t>需具有代表其身份的数字证书</a:t>
            </a:r>
            <a:endParaRPr lang="en-US" altLang="zh-CN" dirty="0"/>
          </a:p>
          <a:p>
            <a:pPr lvl="2"/>
            <a:r>
              <a:rPr lang="zh-CN" altLang="en-US" dirty="0"/>
              <a:t>数字证书信息需在</a:t>
            </a:r>
            <a:r>
              <a:rPr lang="en-US" altLang="zh-CN" dirty="0"/>
              <a:t>Authorization Server</a:t>
            </a:r>
            <a:r>
              <a:rPr lang="zh-CN" altLang="en-US" dirty="0"/>
              <a:t>注册</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Certificated based Client Authentication &amp; Access Token Bound</a:t>
            </a:r>
            <a:endParaRPr lang="zh-CN" altLang="en-US" sz="3600" dirty="0"/>
          </a:p>
        </p:txBody>
      </p:sp>
      <p:sp>
        <p:nvSpPr>
          <p:cNvPr id="3" name="内容占位符 2"/>
          <p:cNvSpPr>
            <a:spLocks noGrp="1"/>
          </p:cNvSpPr>
          <p:nvPr>
            <p:ph idx="1"/>
          </p:nvPr>
        </p:nvSpPr>
        <p:spPr/>
        <p:txBody>
          <a:bodyPr/>
          <a:lstStyle/>
          <a:p>
            <a:r>
              <a:rPr lang="en-US" altLang="zh-CN" dirty="0"/>
              <a:t>Access Token</a:t>
            </a:r>
            <a:r>
              <a:rPr lang="zh-CN" altLang="en-US" dirty="0"/>
              <a:t>绑定</a:t>
            </a:r>
            <a:endParaRPr lang="en-US" altLang="zh-CN" dirty="0"/>
          </a:p>
          <a:p>
            <a:pPr lvl="1"/>
            <a:r>
              <a:rPr lang="zh-CN" altLang="en-US" dirty="0"/>
              <a:t>令牌的形式为</a:t>
            </a:r>
            <a:r>
              <a:rPr lang="en-US" altLang="zh-CN" dirty="0"/>
              <a:t>JWT</a:t>
            </a:r>
            <a:endParaRPr lang="en-US" altLang="zh-CN" dirty="0"/>
          </a:p>
          <a:p>
            <a:pPr lvl="1"/>
            <a:r>
              <a:rPr lang="zh-CN" altLang="en-US" dirty="0"/>
              <a:t>将</a:t>
            </a:r>
            <a:r>
              <a:rPr lang="en-US" altLang="zh-CN" dirty="0"/>
              <a:t>Client</a:t>
            </a:r>
            <a:r>
              <a:rPr lang="zh-CN" altLang="en-US" dirty="0"/>
              <a:t>在</a:t>
            </a:r>
            <a:r>
              <a:rPr lang="en-US" altLang="zh-CN" dirty="0"/>
              <a:t>TLS</a:t>
            </a:r>
            <a:r>
              <a:rPr lang="zh-CN" altLang="en-US" dirty="0"/>
              <a:t>中使用的数字证书</a:t>
            </a:r>
            <a:r>
              <a:rPr lang="en-US" altLang="zh-CN" dirty="0"/>
              <a:t>HASH</a:t>
            </a:r>
            <a:r>
              <a:rPr lang="zh-CN" altLang="en-US" dirty="0"/>
              <a:t>值写入</a:t>
            </a:r>
            <a:r>
              <a:rPr lang="en-US" altLang="zh-CN" dirty="0"/>
              <a:t>Access Token</a:t>
            </a:r>
            <a:endParaRPr lang="en-US" altLang="zh-CN" dirty="0"/>
          </a:p>
          <a:p>
            <a:pPr lvl="2"/>
            <a:r>
              <a:rPr lang="en-US" altLang="zh-CN" dirty="0"/>
              <a:t>x5t#S256</a:t>
            </a:r>
            <a:r>
              <a:rPr lang="zh-CN" altLang="en-US" dirty="0"/>
              <a:t>：</a:t>
            </a:r>
            <a:r>
              <a:rPr lang="en-US" altLang="zh-CN" dirty="0"/>
              <a:t>DER</a:t>
            </a:r>
            <a:r>
              <a:rPr lang="zh-CN" altLang="zh-CN" dirty="0"/>
              <a:t>编码的证书的</a:t>
            </a:r>
            <a:r>
              <a:rPr lang="en-US" altLang="zh-CN" dirty="0"/>
              <a:t>base64url</a:t>
            </a:r>
            <a:r>
              <a:rPr lang="zh-CN" altLang="zh-CN" dirty="0"/>
              <a:t>编码的</a:t>
            </a:r>
            <a:r>
              <a:rPr lang="en-US" altLang="zh-CN" dirty="0"/>
              <a:t>SHA-256</a:t>
            </a:r>
            <a:r>
              <a:rPr lang="zh-CN" altLang="zh-CN" dirty="0"/>
              <a:t>哈希值</a:t>
            </a:r>
            <a:endParaRPr lang="zh-CN" altLang="en-US" dirty="0"/>
          </a:p>
        </p:txBody>
      </p:sp>
      <p:sp>
        <p:nvSpPr>
          <p:cNvPr id="4" name="矩形 3"/>
          <p:cNvSpPr/>
          <p:nvPr/>
        </p:nvSpPr>
        <p:spPr>
          <a:xfrm>
            <a:off x="1251488" y="4061492"/>
            <a:ext cx="6641023" cy="2400657"/>
          </a:xfrm>
          <a:prstGeom prst="rect">
            <a:avLst/>
          </a:prstGeom>
        </p:spPr>
        <p:txBody>
          <a:bodyPr wrap="square">
            <a:spAutoFit/>
          </a:bodyPr>
          <a:lstStyle/>
          <a:p>
            <a:pPr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iss</a:t>
            </a:r>
            <a:r>
              <a:rPr lang="en-US" altLang="zh-CN" kern="100" dirty="0">
                <a:latin typeface="Calibri" panose="020F0502020204030204" pitchFamily="34" charset="0"/>
                <a:cs typeface="Times New Roman" panose="02020603050405020304" pitchFamily="18" charset="0"/>
              </a:rPr>
              <a:t>”: “https://server.example.com”,</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“sub”: </a:t>
            </a:r>
            <a:r>
              <a:rPr lang="en-US" altLang="zh-CN" u="sng" kern="100" dirty="0">
                <a:solidFill>
                  <a:srgbClr val="0000FF"/>
                </a:solidFill>
                <a:latin typeface="Calibri" panose="020F0502020204030204" pitchFamily="34" charset="0"/>
                <a:cs typeface="Times New Roman" panose="02020603050405020304" pitchFamily="18" charset="0"/>
                <a:hlinkClick r:id="rId1"/>
              </a:rPr>
              <a:t>“ty.webb@example.com”,</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“exp”: 1493726400,</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nbf</a:t>
            </a:r>
            <a:r>
              <a:rPr lang="en-US" altLang="zh-CN" kern="100" dirty="0">
                <a:latin typeface="Calibri" panose="020F0502020204030204" pitchFamily="34" charset="0"/>
                <a:cs typeface="Times New Roman" panose="02020603050405020304" pitchFamily="18" charset="0"/>
              </a:rPr>
              <a:t>”: 1493722800,</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cnf</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marL="5334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“x5t#S256”: “bwcK0esc3ACC3DB2Y5_1ESsXE809lt...”</a:t>
            </a:r>
            <a:endParaRPr lang="zh-CN" altLang="zh-CN" kern="100" dirty="0">
              <a:latin typeface="Calibri" panose="020F0502020204030204" pitchFamily="34" charset="0"/>
              <a:cs typeface="Times New Roman" panose="02020603050405020304" pitchFamily="18" charset="0"/>
            </a:endParaRPr>
          </a:p>
          <a:p>
            <a:pPr marL="266700"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indent="266700" algn="just">
              <a:lnSpc>
                <a:spcPts val="2000"/>
              </a:lnSpc>
              <a:spcAft>
                <a:spcPts val="0"/>
              </a:spcAft>
            </a:pP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Certificated based Client Authentication &amp; Access Token Bound</a:t>
            </a:r>
            <a:endParaRPr lang="zh-CN" altLang="en-US" sz="3600" dirty="0"/>
          </a:p>
        </p:txBody>
      </p:sp>
      <p:sp>
        <p:nvSpPr>
          <p:cNvPr id="3" name="内容占位符 2"/>
          <p:cNvSpPr>
            <a:spLocks noGrp="1"/>
          </p:cNvSpPr>
          <p:nvPr>
            <p:ph idx="1"/>
          </p:nvPr>
        </p:nvSpPr>
        <p:spPr/>
        <p:txBody>
          <a:bodyPr>
            <a:normAutofit fontScale="92500" lnSpcReduction="20000"/>
          </a:bodyPr>
          <a:lstStyle/>
          <a:p>
            <a:r>
              <a:rPr lang="en-US" altLang="zh-CN" dirty="0"/>
              <a:t>Access Token</a:t>
            </a:r>
            <a:r>
              <a:rPr lang="zh-CN" altLang="en-US" dirty="0"/>
              <a:t>使用及验证</a:t>
            </a:r>
            <a:endParaRPr lang="en-US" altLang="zh-CN" dirty="0"/>
          </a:p>
          <a:p>
            <a:pPr lvl="1"/>
            <a:r>
              <a:rPr lang="zh-CN" altLang="en-US" dirty="0"/>
              <a:t>规定</a:t>
            </a:r>
            <a:r>
              <a:rPr lang="en-US" altLang="zh-CN" dirty="0"/>
              <a:t>Client</a:t>
            </a:r>
            <a:r>
              <a:rPr lang="zh-CN" altLang="en-US" dirty="0"/>
              <a:t>与</a:t>
            </a:r>
            <a:r>
              <a:rPr lang="en-US" altLang="zh-CN" dirty="0"/>
              <a:t>Resource Server</a:t>
            </a:r>
            <a:r>
              <a:rPr lang="zh-CN" altLang="en-US" dirty="0"/>
              <a:t>之间使用</a:t>
            </a:r>
            <a:r>
              <a:rPr lang="en-US" altLang="zh-CN" dirty="0"/>
              <a:t>TLS</a:t>
            </a:r>
            <a:r>
              <a:rPr lang="zh-CN" altLang="en-US" dirty="0"/>
              <a:t>通信双向鉴别</a:t>
            </a:r>
            <a:endParaRPr lang="en-US" altLang="zh-CN" dirty="0"/>
          </a:p>
          <a:p>
            <a:pPr lvl="1"/>
            <a:r>
              <a:rPr lang="en-US" altLang="zh-CN" dirty="0"/>
              <a:t>Resource Server</a:t>
            </a:r>
            <a:r>
              <a:rPr lang="zh-CN" altLang="en-US" dirty="0"/>
              <a:t>验证</a:t>
            </a:r>
            <a:r>
              <a:rPr lang="en-US" altLang="zh-CN" dirty="0"/>
              <a:t>TLS</a:t>
            </a:r>
            <a:r>
              <a:rPr lang="zh-CN" altLang="en-US" dirty="0"/>
              <a:t>过程使用的</a:t>
            </a:r>
            <a:r>
              <a:rPr lang="en-US" altLang="zh-CN" dirty="0"/>
              <a:t>Client</a:t>
            </a:r>
            <a:r>
              <a:rPr lang="zh-CN" altLang="en-US" dirty="0"/>
              <a:t>证书与</a:t>
            </a:r>
            <a:r>
              <a:rPr lang="en-US" altLang="zh-CN" dirty="0"/>
              <a:t>Access Token</a:t>
            </a:r>
            <a:r>
              <a:rPr lang="zh-CN" altLang="en-US" dirty="0"/>
              <a:t>中证书信息的一致性</a:t>
            </a:r>
            <a:endParaRPr lang="en-US" altLang="zh-CN" dirty="0"/>
          </a:p>
          <a:p>
            <a:pPr lvl="2"/>
            <a:r>
              <a:rPr lang="zh-CN" altLang="en-US" dirty="0"/>
              <a:t>一致可接受</a:t>
            </a:r>
            <a:endParaRPr lang="en-US" altLang="zh-CN" dirty="0"/>
          </a:p>
          <a:p>
            <a:pPr lvl="2"/>
            <a:r>
              <a:rPr lang="zh-CN" altLang="en-US" dirty="0"/>
              <a:t>不一致则不提供被访问的资源</a:t>
            </a:r>
            <a:endParaRPr lang="en-US" altLang="zh-CN" dirty="0"/>
          </a:p>
          <a:p>
            <a:r>
              <a:rPr lang="en-US" altLang="zh-CN" dirty="0"/>
              <a:t>Access Token</a:t>
            </a:r>
            <a:r>
              <a:rPr lang="zh-CN" altLang="en-US" dirty="0"/>
              <a:t>与数字证书的绑定也可以通过令牌自省实现</a:t>
            </a:r>
            <a:endParaRPr lang="en-US" altLang="zh-CN" dirty="0"/>
          </a:p>
          <a:p>
            <a:pPr lvl="1"/>
            <a:r>
              <a:rPr lang="zh-CN" altLang="en-US" dirty="0"/>
              <a:t>由</a:t>
            </a:r>
            <a:r>
              <a:rPr lang="en-US" altLang="zh-CN" dirty="0"/>
              <a:t>Resource Server</a:t>
            </a:r>
            <a:r>
              <a:rPr lang="zh-CN" altLang="en-US" dirty="0"/>
              <a:t>向自省端点获取</a:t>
            </a:r>
            <a:r>
              <a:rPr lang="en-US" altLang="zh-CN" dirty="0"/>
              <a:t>Access Token</a:t>
            </a:r>
            <a:r>
              <a:rPr lang="zh-CN" altLang="en-US" dirty="0"/>
              <a:t>状态，从而获得证书的绑定信息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OpenID</a:t>
            </a:r>
            <a:endParaRPr lang="zh-CN" altLang="en-US" dirty="0"/>
          </a:p>
        </p:txBody>
      </p:sp>
      <p:sp>
        <p:nvSpPr>
          <p:cNvPr id="3" name="内容占位符 2"/>
          <p:cNvSpPr>
            <a:spLocks noGrp="1"/>
          </p:cNvSpPr>
          <p:nvPr>
            <p:ph idx="1"/>
          </p:nvPr>
        </p:nvSpPr>
        <p:spPr>
          <a:xfrm>
            <a:off x="822959" y="1845733"/>
            <a:ext cx="7787641" cy="4339913"/>
          </a:xfrm>
        </p:spPr>
        <p:txBody>
          <a:bodyPr>
            <a:normAutofit lnSpcReduction="10000"/>
          </a:bodyPr>
          <a:lstStyle/>
          <a:p>
            <a:r>
              <a:rPr lang="en-US" altLang="zh-CN" dirty="0"/>
              <a:t>OpenID is an open standard and decentralized </a:t>
            </a:r>
            <a:r>
              <a:rPr lang="en-US" altLang="zh-CN" b="1" dirty="0">
                <a:solidFill>
                  <a:srgbClr val="0070C0"/>
                </a:solidFill>
              </a:rPr>
              <a:t>authentication</a:t>
            </a:r>
            <a:r>
              <a:rPr lang="en-US" altLang="zh-CN" dirty="0"/>
              <a:t>  protocol.</a:t>
            </a:r>
            <a:endParaRPr lang="en-US" altLang="zh-CN" dirty="0"/>
          </a:p>
          <a:p>
            <a:r>
              <a:rPr lang="en-US" altLang="zh-CN" dirty="0"/>
              <a:t>OpenID allows you to use an </a:t>
            </a:r>
            <a:r>
              <a:rPr lang="en-US" altLang="zh-CN" dirty="0">
                <a:solidFill>
                  <a:srgbClr val="0070C0"/>
                </a:solidFill>
              </a:rPr>
              <a:t>existing account to sign in </a:t>
            </a:r>
            <a:r>
              <a:rPr lang="en-US" altLang="zh-CN" dirty="0"/>
              <a:t>to multiple websites, without needing to create new passwords.</a:t>
            </a:r>
            <a:endParaRPr lang="en-US" altLang="zh-CN" dirty="0"/>
          </a:p>
          <a:p>
            <a:r>
              <a:rPr lang="en-US" altLang="zh-CN" b="1" dirty="0"/>
              <a:t>OpenID Versions</a:t>
            </a:r>
            <a:endParaRPr lang="en-US" altLang="zh-CN" b="1" dirty="0"/>
          </a:p>
          <a:p>
            <a:pPr lvl="1"/>
            <a:r>
              <a:rPr lang="en-US" altLang="zh-CN" b="1" dirty="0"/>
              <a:t>OpenID Authentication 1.1, 2006</a:t>
            </a:r>
            <a:endParaRPr lang="en-US" altLang="zh-CN" b="1" dirty="0"/>
          </a:p>
          <a:p>
            <a:pPr lvl="1"/>
            <a:r>
              <a:rPr lang="en-US" altLang="zh-CN" b="1" dirty="0" err="1"/>
              <a:t>OpenID</a:t>
            </a:r>
            <a:r>
              <a:rPr lang="en-US" altLang="zh-CN" b="1" dirty="0"/>
              <a:t> Authentication 2.0, 2007</a:t>
            </a:r>
            <a:endParaRPr lang="en-US" altLang="zh-CN" b="1" dirty="0"/>
          </a:p>
          <a:p>
            <a:pPr lvl="1"/>
            <a:r>
              <a:rPr lang="en-US" altLang="zh-CN" b="1" dirty="0" err="1"/>
              <a:t>OpenID</a:t>
            </a:r>
            <a:r>
              <a:rPr lang="en-US" altLang="zh-CN" b="1" dirty="0"/>
              <a:t> Connect 1.0, 2014</a:t>
            </a:r>
            <a:endParaRPr lang="en-US" altLang="zh-CN" b="1" dirty="0"/>
          </a:p>
          <a:p>
            <a:pPr lvl="1"/>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OpenID</a:t>
            </a:r>
            <a:r>
              <a:rPr lang="en-US" altLang="zh-CN" b="1" dirty="0"/>
              <a:t> Connect(OIDC)</a:t>
            </a:r>
            <a:endParaRPr lang="zh-CN" altLang="en-US" dirty="0"/>
          </a:p>
        </p:txBody>
      </p:sp>
      <p:sp>
        <p:nvSpPr>
          <p:cNvPr id="3" name="内容占位符 2"/>
          <p:cNvSpPr>
            <a:spLocks noGrp="1"/>
          </p:cNvSpPr>
          <p:nvPr>
            <p:ph idx="1"/>
          </p:nvPr>
        </p:nvSpPr>
        <p:spPr>
          <a:xfrm>
            <a:off x="822959" y="1845734"/>
            <a:ext cx="7711441" cy="4186766"/>
          </a:xfrm>
        </p:spPr>
        <p:txBody>
          <a:bodyPr>
            <a:normAutofit fontScale="92500" lnSpcReduction="10000"/>
          </a:bodyPr>
          <a:lstStyle/>
          <a:p>
            <a:r>
              <a:rPr lang="en-US" altLang="zh-CN" dirty="0"/>
              <a:t>OpenID Connect 1.0 is a simple identity layer </a:t>
            </a:r>
            <a:r>
              <a:rPr lang="en-US" altLang="zh-CN" b="1" dirty="0"/>
              <a:t>on top of the OAuth 2.0 </a:t>
            </a:r>
            <a:r>
              <a:rPr lang="en-US" altLang="zh-CN" dirty="0"/>
              <a:t>protocol.</a:t>
            </a:r>
            <a:endParaRPr lang="en-US" altLang="zh-CN" dirty="0"/>
          </a:p>
          <a:p>
            <a:r>
              <a:rPr lang="en-US" altLang="zh-CN" dirty="0"/>
              <a:t>It enables </a:t>
            </a:r>
            <a:r>
              <a:rPr lang="en-US" altLang="zh-CN" b="1" dirty="0"/>
              <a:t>Clients</a:t>
            </a:r>
            <a:r>
              <a:rPr lang="en-US" altLang="zh-CN" dirty="0"/>
              <a:t> to verify the </a:t>
            </a:r>
            <a:r>
              <a:rPr lang="en-US" altLang="zh-CN" b="1" dirty="0"/>
              <a:t>identity of the End-User</a:t>
            </a:r>
            <a:r>
              <a:rPr lang="en-US" altLang="zh-CN" dirty="0"/>
              <a:t> based on the authentication performed by an </a:t>
            </a:r>
            <a:r>
              <a:rPr lang="en-US" altLang="zh-CN" b="1" dirty="0"/>
              <a:t>Authorization Server</a:t>
            </a:r>
            <a:r>
              <a:rPr lang="en-US" altLang="zh-CN" dirty="0"/>
              <a:t>.</a:t>
            </a:r>
            <a:endParaRPr lang="zh-CN" altLang="en-US" dirty="0"/>
          </a:p>
          <a:p>
            <a:r>
              <a:rPr lang="en-US" altLang="zh-CN" dirty="0"/>
              <a:t>OpenID Connect implements </a:t>
            </a:r>
            <a:r>
              <a:rPr lang="en-US" altLang="zh-CN" b="1" dirty="0"/>
              <a:t>authentication</a:t>
            </a:r>
            <a:r>
              <a:rPr lang="en-US" altLang="zh-CN" dirty="0"/>
              <a:t> as an extension to the OAuth 2.0 authorization process.</a:t>
            </a:r>
            <a:endParaRPr lang="en-US" altLang="zh-CN" dirty="0"/>
          </a:p>
          <a:p>
            <a:pPr lvl="1"/>
            <a:r>
              <a:rPr lang="en-US" altLang="zh-CN" dirty="0"/>
              <a:t>The</a:t>
            </a:r>
            <a:r>
              <a:rPr lang="en-US" altLang="zh-CN" b="1" dirty="0">
                <a:solidFill>
                  <a:srgbClr val="0070C0"/>
                </a:solidFill>
              </a:rPr>
              <a:t> </a:t>
            </a:r>
            <a:r>
              <a:rPr lang="en-US" altLang="zh-CN" b="1" dirty="0" err="1">
                <a:solidFill>
                  <a:srgbClr val="0070C0"/>
                </a:solidFill>
              </a:rPr>
              <a:t>openid</a:t>
            </a:r>
            <a:r>
              <a:rPr lang="en-US" altLang="zh-CN" dirty="0"/>
              <a:t> scope value is included in the Authorization Request.</a:t>
            </a:r>
            <a:endParaRPr lang="en-US" altLang="zh-CN" dirty="0"/>
          </a:p>
          <a:p>
            <a:pPr lvl="1"/>
            <a:r>
              <a:rPr lang="en-US" altLang="zh-CN" dirty="0"/>
              <a:t>Authentication information is returned in </a:t>
            </a:r>
            <a:r>
              <a:rPr lang="en-US" altLang="zh-CN" b="1" dirty="0">
                <a:solidFill>
                  <a:srgbClr val="0070C0"/>
                </a:solidFill>
              </a:rPr>
              <a:t>ID Token</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比较</a:t>
            </a:r>
            <a:endParaRPr lang="zh-CN" altLang="en-US"/>
          </a:p>
        </p:txBody>
      </p:sp>
      <p:sp>
        <p:nvSpPr>
          <p:cNvPr id="77827" name="内容占位符 2"/>
          <p:cNvSpPr>
            <a:spLocks noGrp="1"/>
          </p:cNvSpPr>
          <p:nvPr>
            <p:ph idx="1"/>
          </p:nvPr>
        </p:nvSpPr>
        <p:spPr/>
        <p:txBody>
          <a:bodyPr/>
          <a:lstStyle/>
          <a:p>
            <a:r>
              <a:rPr lang="en-US" altLang="zh-CN" dirty="0"/>
              <a:t>Pseudo-SSO</a:t>
            </a:r>
            <a:endParaRPr lang="en-US" altLang="zh-CN" dirty="0"/>
          </a:p>
          <a:p>
            <a:pPr lvl="1"/>
            <a:r>
              <a:rPr lang="zh-CN" altLang="en-US" dirty="0"/>
              <a:t>优点：原有</a:t>
            </a:r>
            <a:r>
              <a:rPr lang="en-US" altLang="zh-CN" dirty="0"/>
              <a:t>SP</a:t>
            </a:r>
            <a:r>
              <a:rPr lang="zh-CN" altLang="en-US" dirty="0"/>
              <a:t>不需要改动</a:t>
            </a:r>
            <a:endParaRPr lang="en-US" altLang="zh-CN" dirty="0"/>
          </a:p>
          <a:p>
            <a:pPr lvl="1"/>
            <a:r>
              <a:rPr lang="zh-CN" altLang="en-US" dirty="0"/>
              <a:t>不足：简化用户、不简化管理</a:t>
            </a:r>
            <a:endParaRPr lang="en-US" altLang="zh-CN" dirty="0"/>
          </a:p>
          <a:p>
            <a:r>
              <a:rPr lang="en-US" altLang="zh-CN" dirty="0"/>
              <a:t>SSO</a:t>
            </a:r>
            <a:endParaRPr lang="en-US" altLang="zh-CN" dirty="0"/>
          </a:p>
          <a:p>
            <a:pPr lvl="1"/>
            <a:r>
              <a:rPr lang="zh-CN" altLang="en-US" dirty="0"/>
              <a:t>优点：同时简化用户和简化管理</a:t>
            </a:r>
            <a:endParaRPr lang="en-US" altLang="zh-CN" dirty="0"/>
          </a:p>
          <a:p>
            <a:pPr lvl="1"/>
            <a:r>
              <a:rPr lang="zh-CN" altLang="en-US" dirty="0"/>
              <a:t>不足：需要系统改动</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Roles in OIDC</a:t>
            </a:r>
            <a:endParaRPr lang="zh-CN" altLang="en-US" dirty="0"/>
          </a:p>
        </p:txBody>
      </p:sp>
      <p:sp>
        <p:nvSpPr>
          <p:cNvPr id="3" name="内容占位符 2"/>
          <p:cNvSpPr>
            <a:spLocks noGrp="1"/>
          </p:cNvSpPr>
          <p:nvPr>
            <p:ph idx="1"/>
          </p:nvPr>
        </p:nvSpPr>
        <p:spPr/>
        <p:txBody>
          <a:bodyPr/>
          <a:lstStyle/>
          <a:p>
            <a:r>
              <a:rPr lang="en-US" altLang="zh-CN" dirty="0"/>
              <a:t>OpenID Providers (OPs)</a:t>
            </a:r>
            <a:endParaRPr lang="en-US" altLang="zh-CN" dirty="0"/>
          </a:p>
          <a:p>
            <a:pPr lvl="1"/>
            <a:r>
              <a:rPr lang="en-US" altLang="zh-CN" dirty="0"/>
              <a:t>OAuth 2.0 Authorization Server that is capable of Authenticating the End-User and providing Claims to a Relying Party about the Authentication event and the End-User.</a:t>
            </a:r>
            <a:endParaRPr lang="en-US" altLang="zh-CN" dirty="0"/>
          </a:p>
          <a:p>
            <a:r>
              <a:rPr lang="en-US" altLang="zh-CN" dirty="0"/>
              <a:t>Relying Parties (RPs)</a:t>
            </a:r>
            <a:endParaRPr lang="en-US" altLang="zh-CN" dirty="0"/>
          </a:p>
          <a:p>
            <a:pPr lvl="1"/>
            <a:r>
              <a:rPr lang="en-US" altLang="zh-CN" dirty="0"/>
              <a:t>OAuth 2.0 Client application requiring End-User Authentication and Claims from an OpenID Provider.</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OIDC 1.0</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1"/>
          <a:stretch>
            <a:fillRect/>
          </a:stretch>
        </p:blipFill>
        <p:spPr>
          <a:xfrm>
            <a:off x="1628140" y="1845733"/>
            <a:ext cx="5852160" cy="4957713"/>
          </a:xfrm>
          <a:prstGeom prst="rect">
            <a:avLst/>
          </a:prstGeom>
        </p:spPr>
      </p:pic>
      <p:sp>
        <p:nvSpPr>
          <p:cNvPr id="5" name="圆角矩形标注 4"/>
          <p:cNvSpPr/>
          <p:nvPr/>
        </p:nvSpPr>
        <p:spPr>
          <a:xfrm>
            <a:off x="4165600" y="1638301"/>
            <a:ext cx="2260600" cy="106172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Defines how clients dynamically discover information about OpenID Providers.</a:t>
            </a:r>
            <a:endParaRPr lang="zh-CN" altLang="en-US" dirty="0"/>
          </a:p>
        </p:txBody>
      </p:sp>
      <p:sp>
        <p:nvSpPr>
          <p:cNvPr id="6" name="圆角矩形标注 5"/>
          <p:cNvSpPr/>
          <p:nvPr/>
        </p:nvSpPr>
        <p:spPr>
          <a:xfrm>
            <a:off x="6985000" y="2311401"/>
            <a:ext cx="2146300" cy="1061722"/>
          </a:xfrm>
          <a:prstGeom prst="wedgeRoundRectCallout">
            <a:avLst>
              <a:gd name="adj1" fmla="val -55744"/>
              <a:gd name="adj2" fmla="val 1824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Defines how clients dynamically register with OpenID Providers.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OIDC Protocol (abstract)</a:t>
            </a:r>
            <a:endParaRPr lang="zh-CN" altLang="en-US" b="1"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92989" y="1968500"/>
            <a:ext cx="6603741" cy="4343400"/>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Type of OpenID Connect Protocol</a:t>
            </a:r>
            <a:endParaRPr lang="zh-CN" altLang="en-US" dirty="0"/>
          </a:p>
        </p:txBody>
      </p:sp>
      <p:sp>
        <p:nvSpPr>
          <p:cNvPr id="3" name="内容占位符 2"/>
          <p:cNvSpPr>
            <a:spLocks noGrp="1"/>
          </p:cNvSpPr>
          <p:nvPr>
            <p:ph idx="1"/>
          </p:nvPr>
        </p:nvSpPr>
        <p:spPr>
          <a:xfrm>
            <a:off x="822959" y="1845734"/>
            <a:ext cx="8219441" cy="2256366"/>
          </a:xfrm>
        </p:spPr>
        <p:txBody>
          <a:bodyPr>
            <a:normAutofit fontScale="92500"/>
          </a:bodyPr>
          <a:lstStyle/>
          <a:p>
            <a:r>
              <a:rPr lang="zh-CN" altLang="en-US" dirty="0">
                <a:solidFill>
                  <a:schemeClr val="tx1"/>
                </a:solidFill>
                <a:latin typeface="Calibri" panose="020F0502020204030204" pitchFamily="34" charset="0"/>
              </a:rPr>
              <a:t>授权码鉴别（</a:t>
            </a:r>
            <a:r>
              <a:rPr lang="en-US" altLang="zh-CN" b="1" dirty="0"/>
              <a:t>Authorization Code Flow</a:t>
            </a:r>
            <a:r>
              <a:rPr lang="zh-CN" altLang="en-US" dirty="0">
                <a:solidFill>
                  <a:schemeClr val="tx1"/>
                </a:solidFill>
                <a:latin typeface="Calibri" panose="020F0502020204030204" pitchFamily="34" charset="0"/>
              </a:rPr>
              <a:t>）</a:t>
            </a:r>
            <a:endParaRPr lang="zh-CN" altLang="en-US" dirty="0">
              <a:solidFill>
                <a:schemeClr val="tx1"/>
              </a:solidFill>
              <a:latin typeface="Calibri" panose="020F0502020204030204" pitchFamily="34" charset="0"/>
            </a:endParaRPr>
          </a:p>
          <a:p>
            <a:r>
              <a:rPr lang="zh-CN" altLang="en-US" dirty="0">
                <a:solidFill>
                  <a:schemeClr val="tx1"/>
                </a:solidFill>
                <a:latin typeface="Calibri" panose="020F0502020204030204" pitchFamily="34" charset="0"/>
              </a:rPr>
              <a:t>隐式鉴别（</a:t>
            </a:r>
            <a:r>
              <a:rPr lang="en-US" altLang="zh-CN" b="1" dirty="0"/>
              <a:t>Implicit Flow</a:t>
            </a:r>
            <a:r>
              <a:rPr lang="zh-CN" altLang="en-US" dirty="0">
                <a:solidFill>
                  <a:schemeClr val="tx1"/>
                </a:solidFill>
                <a:latin typeface="Calibri" panose="020F0502020204030204" pitchFamily="34" charset="0"/>
              </a:rPr>
              <a:t>）</a:t>
            </a:r>
            <a:endParaRPr lang="zh-CN" altLang="en-US" dirty="0">
              <a:solidFill>
                <a:schemeClr val="tx1"/>
              </a:solidFill>
              <a:latin typeface="Calibri" panose="020F0502020204030204" pitchFamily="34" charset="0"/>
            </a:endParaRPr>
          </a:p>
          <a:p>
            <a:r>
              <a:rPr lang="zh-CN" altLang="en-US" dirty="0">
                <a:solidFill>
                  <a:schemeClr val="tx1"/>
                </a:solidFill>
                <a:latin typeface="Calibri" panose="020F0502020204030204" pitchFamily="34" charset="0"/>
              </a:rPr>
              <a:t>混合鉴别（</a:t>
            </a:r>
            <a:r>
              <a:rPr lang="en-US" altLang="zh-CN" b="1" dirty="0"/>
              <a:t>Hybrid Flow</a:t>
            </a:r>
            <a:r>
              <a:rPr lang="zh-CN" altLang="en-US" dirty="0">
                <a:solidFill>
                  <a:schemeClr val="tx1"/>
                </a:solidFill>
                <a:latin typeface="Calibri" panose="020F0502020204030204" pitchFamily="34" charset="0"/>
              </a:rPr>
              <a:t>）</a:t>
            </a:r>
            <a:endParaRPr lang="zh-CN" altLang="en-US" dirty="0">
              <a:solidFill>
                <a:schemeClr val="tx1"/>
              </a:solidFill>
              <a:latin typeface="Calibri" panose="020F0502020204030204" pitchFamily="34" charset="0"/>
            </a:endParaRPr>
          </a:p>
          <a:p>
            <a:r>
              <a:rPr lang="zh-CN" altLang="en-US" dirty="0">
                <a:solidFill>
                  <a:schemeClr val="tx1"/>
                </a:solidFill>
                <a:latin typeface="Calibri" panose="020F0502020204030204" pitchFamily="34" charset="0"/>
              </a:rPr>
              <a:t>三种协议流程的区别就是依赖方获得令牌的方式不同</a:t>
            </a:r>
            <a:endParaRPr lang="zh-CN" altLang="en-US" dirty="0"/>
          </a:p>
        </p:txBody>
      </p:sp>
      <p:graphicFrame>
        <p:nvGraphicFramePr>
          <p:cNvPr id="4" name="表格 3"/>
          <p:cNvGraphicFramePr/>
          <p:nvPr/>
        </p:nvGraphicFramePr>
        <p:xfrm>
          <a:off x="651509" y="3994785"/>
          <a:ext cx="8098790" cy="2743200"/>
        </p:xfrm>
        <a:graphic>
          <a:graphicData uri="http://schemas.openxmlformats.org/drawingml/2006/table">
            <a:tbl>
              <a:tblPr firstRow="1" bandRow="1">
                <a:tableStyleId>{5C22544A-7EE6-4342-B048-85BDC9FD1C3A}</a:tableStyleId>
              </a:tblPr>
              <a:tblGrid>
                <a:gridCol w="4504691"/>
                <a:gridCol w="1334003"/>
                <a:gridCol w="1199821"/>
                <a:gridCol w="1060275"/>
              </a:tblGrid>
              <a:tr h="285750">
                <a:tc>
                  <a:txBody>
                    <a:bodyPr/>
                    <a:lstStyle/>
                    <a:p>
                      <a:pPr algn="ctr">
                        <a:buNone/>
                      </a:pPr>
                      <a:r>
                        <a:rPr lang="zh-CN" altLang="en-US" sz="1800" dirty="0"/>
                        <a:t>特性</a:t>
                      </a:r>
                      <a:endParaRPr lang="zh-CN" altLang="en-US" sz="1800" dirty="0"/>
                    </a:p>
                  </a:txBody>
                  <a:tcPr marL="68580" marR="68580" marT="34290" marB="34290"/>
                </a:tc>
                <a:tc>
                  <a:txBody>
                    <a:bodyPr/>
                    <a:lstStyle/>
                    <a:p>
                      <a:pPr>
                        <a:buNone/>
                      </a:pPr>
                      <a:r>
                        <a:rPr lang="zh-CN" altLang="en-US" sz="1800" dirty="0"/>
                        <a:t>授权码鉴别</a:t>
                      </a:r>
                      <a:endParaRPr lang="zh-CN" altLang="en-US" sz="1800" dirty="0"/>
                    </a:p>
                  </a:txBody>
                  <a:tcPr marL="68580" marR="68580" marT="34290" marB="34290"/>
                </a:tc>
                <a:tc>
                  <a:txBody>
                    <a:bodyPr/>
                    <a:lstStyle/>
                    <a:p>
                      <a:pPr>
                        <a:buNone/>
                      </a:pPr>
                      <a:r>
                        <a:rPr lang="zh-CN" altLang="en-US" sz="1800" dirty="0"/>
                        <a:t>隐式鉴别</a:t>
                      </a:r>
                      <a:endParaRPr lang="zh-CN" altLang="en-US" sz="1800" dirty="0"/>
                    </a:p>
                  </a:txBody>
                  <a:tcPr marL="68580" marR="68580" marT="34290" marB="34290"/>
                </a:tc>
                <a:tc>
                  <a:txBody>
                    <a:bodyPr/>
                    <a:lstStyle/>
                    <a:p>
                      <a:pPr>
                        <a:buNone/>
                      </a:pPr>
                      <a:r>
                        <a:rPr lang="zh-CN" altLang="en-US" sz="1800" dirty="0"/>
                        <a:t>混合鉴别</a:t>
                      </a:r>
                      <a:endParaRPr lang="zh-CN" altLang="en-US" sz="1800" dirty="0"/>
                    </a:p>
                  </a:txBody>
                  <a:tcPr marL="68580" marR="68580" marT="34290" marB="34290"/>
                </a:tc>
              </a:tr>
              <a:tr h="285750">
                <a:tc>
                  <a:txBody>
                    <a:bodyPr/>
                    <a:lstStyle/>
                    <a:p>
                      <a:pPr>
                        <a:buNone/>
                      </a:pPr>
                      <a:r>
                        <a:rPr lang="zh-CN" altLang="en-US" sz="1800"/>
                        <a:t>所有的令牌都从授权端点获得</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r>
              <a:tr h="285750">
                <a:tc>
                  <a:txBody>
                    <a:bodyPr/>
                    <a:lstStyle/>
                    <a:p>
                      <a:pPr>
                        <a:buNone/>
                      </a:pPr>
                      <a:r>
                        <a:rPr lang="zh-CN" altLang="en-US" sz="1800"/>
                        <a:t>所有的令牌都从令牌端点获得</a:t>
                      </a:r>
                      <a:endParaRPr lang="zh-CN" altLang="en-US" sz="180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dirty="0"/>
                        <a:t>否</a:t>
                      </a:r>
                      <a:endParaRPr lang="zh-CN" altLang="en-US" sz="1800" dirty="0"/>
                    </a:p>
                  </a:txBody>
                  <a:tcPr marL="68580" marR="68580" marT="34290" marB="34290"/>
                </a:tc>
                <a:tc>
                  <a:txBody>
                    <a:bodyPr/>
                    <a:lstStyle/>
                    <a:p>
                      <a:pPr>
                        <a:buNone/>
                      </a:pPr>
                      <a:r>
                        <a:rPr lang="zh-CN" altLang="en-US" sz="1800"/>
                        <a:t>否</a:t>
                      </a:r>
                      <a:endParaRPr lang="zh-CN" altLang="en-US" sz="1800"/>
                    </a:p>
                  </a:txBody>
                  <a:tcPr marL="68580" marR="68580" marT="34290" marB="34290"/>
                </a:tc>
              </a:tr>
              <a:tr h="285750">
                <a:tc>
                  <a:txBody>
                    <a:bodyPr/>
                    <a:lstStyle/>
                    <a:p>
                      <a:pPr>
                        <a:buNone/>
                      </a:pPr>
                      <a:r>
                        <a:rPr lang="zh-CN" altLang="en-US" sz="1800" dirty="0"/>
                        <a:t>令牌会被用户代理看到</a:t>
                      </a:r>
                      <a:endParaRPr lang="zh-CN" altLang="en-US" sz="1800" dirty="0"/>
                    </a:p>
                  </a:txBody>
                  <a:tcPr marL="68580" marR="68580" marT="34290" marB="34290"/>
                </a:tc>
                <a:tc>
                  <a:txBody>
                    <a:bodyPr/>
                    <a:lstStyle/>
                    <a:p>
                      <a:pPr>
                        <a:buNone/>
                      </a:pPr>
                      <a:r>
                        <a:rPr lang="zh-CN" altLang="en-US" sz="1800" dirty="0"/>
                        <a:t>否</a:t>
                      </a:r>
                      <a:endParaRPr lang="zh-CN" altLang="en-US" sz="1800" dirty="0"/>
                    </a:p>
                  </a:txBody>
                  <a:tcPr marL="68580" marR="68580" marT="34290" marB="34290"/>
                </a:tc>
                <a:tc>
                  <a:txBody>
                    <a:bodyPr/>
                    <a:lstStyle/>
                    <a:p>
                      <a:pPr>
                        <a:buNone/>
                      </a:pPr>
                      <a:r>
                        <a:rPr lang="zh-CN" altLang="en-US" sz="1800" dirty="0"/>
                        <a:t>是</a:t>
                      </a:r>
                      <a:endParaRPr lang="zh-CN" altLang="en-US" sz="1800" dirty="0"/>
                    </a:p>
                  </a:txBody>
                  <a:tcPr marL="68580" marR="68580" marT="34290" marB="34290"/>
                </a:tc>
                <a:tc>
                  <a:txBody>
                    <a:bodyPr/>
                    <a:lstStyle/>
                    <a:p>
                      <a:pPr>
                        <a:buNone/>
                      </a:pPr>
                      <a:r>
                        <a:rPr lang="zh-CN" altLang="en-US" sz="1800"/>
                        <a:t>否</a:t>
                      </a:r>
                      <a:endParaRPr lang="zh-CN" altLang="en-US" sz="1800"/>
                    </a:p>
                  </a:txBody>
                  <a:tcPr marL="68580" marR="68580" marT="34290" marB="34290"/>
                </a:tc>
              </a:tr>
              <a:tr h="285750">
                <a:tc>
                  <a:txBody>
                    <a:bodyPr/>
                    <a:lstStyle/>
                    <a:p>
                      <a:pPr>
                        <a:buNone/>
                      </a:pPr>
                      <a:r>
                        <a:rPr lang="zh-CN" altLang="en-US" sz="1800"/>
                        <a:t>应用服务提供方可以被鉴别</a:t>
                      </a:r>
                      <a:endParaRPr lang="zh-CN" altLang="en-US" sz="180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r>
              <a:tr h="285750">
                <a:tc>
                  <a:txBody>
                    <a:bodyPr/>
                    <a:lstStyle/>
                    <a:p>
                      <a:pPr>
                        <a:buNone/>
                      </a:pPr>
                      <a:r>
                        <a:rPr lang="zh-CN" altLang="en-US" sz="1800" dirty="0"/>
                        <a:t>可以更新令牌</a:t>
                      </a:r>
                      <a:endParaRPr lang="zh-CN" altLang="en-US" sz="1800" dirty="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c>
                  <a:txBody>
                    <a:bodyPr/>
                    <a:lstStyle/>
                    <a:p>
                      <a:pPr>
                        <a:buNone/>
                      </a:pPr>
                      <a:r>
                        <a:rPr lang="zh-CN" altLang="en-US" sz="1800"/>
                        <a:t>是</a:t>
                      </a:r>
                      <a:endParaRPr lang="zh-CN" altLang="en-US" sz="1800"/>
                    </a:p>
                  </a:txBody>
                  <a:tcPr marL="68580" marR="68580" marT="34290" marB="34290"/>
                </a:tc>
              </a:tr>
              <a:tr h="285750">
                <a:tc>
                  <a:txBody>
                    <a:bodyPr/>
                    <a:lstStyle/>
                    <a:p>
                      <a:pPr>
                        <a:buNone/>
                      </a:pPr>
                      <a:r>
                        <a:rPr lang="zh-CN" altLang="en-US" sz="1800" dirty="0"/>
                        <a:t>交互只需要一次</a:t>
                      </a:r>
                      <a:endParaRPr lang="zh-CN" altLang="en-US" sz="1800" dirty="0"/>
                    </a:p>
                  </a:txBody>
                  <a:tcPr marL="68580" marR="68580" marT="34290" marB="34290"/>
                </a:tc>
                <a:tc>
                  <a:txBody>
                    <a:bodyPr/>
                    <a:lstStyle/>
                    <a:p>
                      <a:pPr>
                        <a:buNone/>
                      </a:pPr>
                      <a:r>
                        <a:rPr lang="zh-CN" altLang="en-US" sz="1800"/>
                        <a:t>否</a:t>
                      </a:r>
                      <a:endParaRPr lang="zh-CN" altLang="en-US" sz="180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r>
              <a:tr h="285750">
                <a:tc>
                  <a:txBody>
                    <a:bodyPr/>
                    <a:lstStyle/>
                    <a:p>
                      <a:pPr>
                        <a:buNone/>
                      </a:pPr>
                      <a:r>
                        <a:rPr lang="zh-CN" altLang="en-US" sz="1800" dirty="0"/>
                        <a:t>大部分的通信是服务器和服务器的通信</a:t>
                      </a:r>
                      <a:endParaRPr lang="zh-CN" altLang="en-US" sz="1800" dirty="0"/>
                    </a:p>
                  </a:txBody>
                  <a:tcPr marL="68580" marR="68580" marT="34290" marB="34290"/>
                </a:tc>
                <a:tc>
                  <a:txBody>
                    <a:bodyPr/>
                    <a:lstStyle/>
                    <a:p>
                      <a:pPr>
                        <a:buNone/>
                      </a:pPr>
                      <a:r>
                        <a:rPr lang="zh-CN" altLang="en-US" sz="1800"/>
                        <a:t>是</a:t>
                      </a:r>
                      <a:endParaRPr lang="zh-CN" altLang="en-US" sz="1800"/>
                    </a:p>
                  </a:txBody>
                  <a:tcPr marL="68580" marR="68580" marT="34290" marB="34290"/>
                </a:tc>
                <a:tc>
                  <a:txBody>
                    <a:bodyPr/>
                    <a:lstStyle/>
                    <a:p>
                      <a:pPr>
                        <a:buNone/>
                      </a:pPr>
                      <a:r>
                        <a:rPr lang="zh-CN" altLang="en-US" sz="1800"/>
                        <a:t>否</a:t>
                      </a:r>
                      <a:endParaRPr lang="zh-CN" altLang="en-US" sz="1800"/>
                    </a:p>
                  </a:txBody>
                  <a:tcPr marL="68580" marR="68580" marT="34290" marB="34290"/>
                </a:tc>
                <a:tc>
                  <a:txBody>
                    <a:bodyPr/>
                    <a:lstStyle/>
                    <a:p>
                      <a:pPr>
                        <a:buNone/>
                      </a:pPr>
                      <a:r>
                        <a:rPr lang="zh-CN" altLang="en-US" sz="1800" dirty="0"/>
                        <a:t>不确定</a:t>
                      </a:r>
                      <a:endParaRPr lang="zh-CN" altLang="en-US" sz="1800" dirty="0"/>
                    </a:p>
                  </a:txBody>
                  <a:tcPr marL="68580" marR="68580" marT="34290" marB="3429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8099216" cy="1450757"/>
          </a:xfrm>
        </p:spPr>
        <p:txBody>
          <a:bodyPr/>
          <a:lstStyle/>
          <a:p>
            <a:r>
              <a:rPr lang="en-US" altLang="zh-CN" sz="3600" b="1" dirty="0"/>
              <a:t>OpenID  Connect Authorization Code Flow</a:t>
            </a:r>
            <a:endParaRPr lang="zh-CN" altLang="en-US" sz="3600" b="1"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7543" y="1958609"/>
            <a:ext cx="8654633" cy="4746991"/>
          </a:xfrm>
        </p:spPr>
      </p:pic>
      <p:sp>
        <p:nvSpPr>
          <p:cNvPr id="5" name="文本框 4"/>
          <p:cNvSpPr txBox="1"/>
          <p:nvPr/>
        </p:nvSpPr>
        <p:spPr>
          <a:xfrm>
            <a:off x="-1292376" y="269"/>
            <a:ext cx="589866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b="1" dirty="0"/>
              <a:t>Communication with</a:t>
            </a:r>
            <a:r>
              <a:rPr lang="en-US" altLang="zh-CN" b="1" dirty="0">
                <a:solidFill>
                  <a:srgbClr val="0070C0"/>
                </a:solidFill>
              </a:rPr>
              <a:t> Authorization Server </a:t>
            </a:r>
            <a:r>
              <a:rPr lang="en-US" altLang="zh-CN" b="1" dirty="0"/>
              <a:t>MUST utilize </a:t>
            </a:r>
            <a:r>
              <a:rPr lang="en-US" altLang="zh-CN" b="1" dirty="0">
                <a:solidFill>
                  <a:srgbClr val="0070C0"/>
                </a:solidFill>
              </a:rPr>
              <a:t>TLS</a:t>
            </a:r>
            <a:r>
              <a:rPr lang="en-US" altLang="zh-CN" b="1" dirty="0"/>
              <a:t>.</a:t>
            </a:r>
            <a:endParaRPr lang="en-US" altLang="zh-CN" b="1" dirty="0"/>
          </a:p>
          <a:p>
            <a:r>
              <a:rPr lang="en-US" altLang="zh-CN" b="1" dirty="0"/>
              <a:t>Communication with </a:t>
            </a:r>
            <a:r>
              <a:rPr lang="en-US" altLang="zh-CN" b="1" dirty="0">
                <a:solidFill>
                  <a:srgbClr val="0070C0"/>
                </a:solidFill>
              </a:rPr>
              <a:t>Token Endpoint</a:t>
            </a:r>
            <a:r>
              <a:rPr lang="en-US" altLang="zh-CN" b="1" dirty="0"/>
              <a:t> MUST utilize </a:t>
            </a:r>
            <a:r>
              <a:rPr lang="en-US" altLang="zh-CN" b="1" dirty="0">
                <a:solidFill>
                  <a:srgbClr val="0070C0"/>
                </a:solidFill>
              </a:rPr>
              <a:t>TLS</a:t>
            </a:r>
            <a:r>
              <a:rPr lang="en-US" altLang="zh-CN" b="1" dirty="0"/>
              <a:t>.</a:t>
            </a:r>
            <a:endParaRPr lang="zh-CN" altLang="en-US" b="1" dirty="0"/>
          </a:p>
        </p:txBody>
      </p:sp>
      <p:sp>
        <p:nvSpPr>
          <p:cNvPr id="6" name="圆角矩形 5"/>
          <p:cNvSpPr/>
          <p:nvPr/>
        </p:nvSpPr>
        <p:spPr>
          <a:xfrm>
            <a:off x="2159000" y="5054600"/>
            <a:ext cx="609600" cy="177800"/>
          </a:xfrm>
          <a:prstGeom prst="roundRect">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p:cNvSpPr txBox="1"/>
          <p:nvPr/>
        </p:nvSpPr>
        <p:spPr>
          <a:xfrm>
            <a:off x="6688942" y="-44"/>
            <a:ext cx="563069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0070C0"/>
                </a:solidFill>
              </a:rPr>
              <a:t>ID Tokens MUST be signed </a:t>
            </a:r>
            <a:r>
              <a:rPr lang="en-US" altLang="zh-CN" b="1" dirty="0"/>
              <a:t>using JWS and optionally both signed and then encrypted using JWS and JWE.</a:t>
            </a:r>
            <a:endParaRPr lang="en-US" altLang="zh-CN" b="1" dirty="0"/>
          </a:p>
          <a:p>
            <a:r>
              <a:rPr lang="en-US" altLang="zh-CN" dirty="0"/>
              <a:t> </a:t>
            </a:r>
            <a:r>
              <a:rPr lang="en-US" altLang="zh-CN" b="1" dirty="0"/>
              <a:t>If the ID Token is encrypted, it MUST be </a:t>
            </a:r>
            <a:r>
              <a:rPr lang="en-US" altLang="zh-CN" b="1" i="1" dirty="0"/>
              <a:t>signed then encrypted.</a:t>
            </a:r>
            <a:endParaRPr lang="zh-CN" alt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Authentication Request</a:t>
            </a:r>
            <a:endParaRPr lang="zh-CN" altLang="en-US" dirty="0"/>
          </a:p>
        </p:txBody>
      </p:sp>
      <p:sp>
        <p:nvSpPr>
          <p:cNvPr id="3" name="内容占位符 2"/>
          <p:cNvSpPr>
            <a:spLocks noGrp="1"/>
          </p:cNvSpPr>
          <p:nvPr>
            <p:ph idx="1"/>
          </p:nvPr>
        </p:nvSpPr>
        <p:spPr/>
        <p:txBody>
          <a:bodyPr/>
          <a:lstStyle/>
          <a:p>
            <a:r>
              <a:rPr lang="en-US" altLang="zh-CN" dirty="0"/>
              <a:t>The same parameters  as in OAuth2.0</a:t>
            </a:r>
            <a:endParaRPr lang="zh-CN" altLang="en-US" dirty="0"/>
          </a:p>
        </p:txBody>
      </p:sp>
      <p:graphicFrame>
        <p:nvGraphicFramePr>
          <p:cNvPr id="4" name="内容占位符 3"/>
          <p:cNvGraphicFramePr/>
          <p:nvPr/>
        </p:nvGraphicFramePr>
        <p:xfrm>
          <a:off x="454659" y="2466154"/>
          <a:ext cx="8282941" cy="4230980"/>
        </p:xfrm>
        <a:graphic>
          <a:graphicData uri="http://schemas.openxmlformats.org/drawingml/2006/table">
            <a:tbl>
              <a:tblPr firstRow="1" bandRow="1">
                <a:tableStyleId>{5C22544A-7EE6-4342-B048-85BDC9FD1C3A}</a:tableStyleId>
              </a:tblPr>
              <a:tblGrid>
                <a:gridCol w="1430779"/>
                <a:gridCol w="1342638"/>
                <a:gridCol w="5509524"/>
              </a:tblGrid>
              <a:tr h="382240">
                <a:tc>
                  <a:txBody>
                    <a:bodyPr/>
                    <a:lstStyle/>
                    <a:p>
                      <a:pPr algn="ctr"/>
                      <a:r>
                        <a:rPr lang="zh-CN" altLang="en-US" sz="2000" dirty="0"/>
                        <a:t>参数</a:t>
                      </a:r>
                      <a:endParaRPr lang="zh-CN" altLang="en-US" sz="2000" dirty="0"/>
                    </a:p>
                  </a:txBody>
                  <a:tcPr/>
                </a:tc>
                <a:tc>
                  <a:txBody>
                    <a:bodyPr/>
                    <a:lstStyle/>
                    <a:p>
                      <a:pPr algn="ctr"/>
                      <a:r>
                        <a:rPr lang="zh-CN" altLang="en-US" sz="2000" b="1" kern="1200" dirty="0">
                          <a:solidFill>
                            <a:schemeClr val="lt1"/>
                          </a:solidFill>
                          <a:latin typeface="+mn-lt"/>
                          <a:ea typeface="+mn-ea"/>
                          <a:cs typeface="+mn-cs"/>
                        </a:rPr>
                        <a:t>是否必选</a:t>
                      </a:r>
                      <a:endParaRPr lang="zh-CN" altLang="en-US" sz="2000" b="1" kern="1200" dirty="0">
                        <a:solidFill>
                          <a:schemeClr val="lt1"/>
                        </a:solidFill>
                        <a:latin typeface="+mn-lt"/>
                        <a:ea typeface="+mn-ea"/>
                        <a:cs typeface="+mn-cs"/>
                      </a:endParaRPr>
                    </a:p>
                  </a:txBody>
                  <a:tcPr/>
                </a:tc>
                <a:tc>
                  <a:txBody>
                    <a:bodyPr/>
                    <a:lstStyle/>
                    <a:p>
                      <a:pPr algn="ctr"/>
                      <a:r>
                        <a:rPr lang="zh-CN" altLang="en-US" sz="2000" dirty="0"/>
                        <a:t>描述</a:t>
                      </a:r>
                      <a:endParaRPr lang="zh-CN" altLang="en-US" sz="2000" dirty="0"/>
                    </a:p>
                  </a:txBody>
                  <a:tcPr/>
                </a:tc>
              </a:tr>
              <a:tr h="628057">
                <a:tc>
                  <a:txBody>
                    <a:bodyPr/>
                    <a:lstStyle/>
                    <a:p>
                      <a:pPr algn="ctr"/>
                      <a:r>
                        <a:rPr lang="en-US" altLang="zh-CN" sz="2000" dirty="0"/>
                        <a:t>scope</a:t>
                      </a:r>
                      <a:endParaRPr lang="zh-CN" altLang="en-US" sz="2000" dirty="0"/>
                    </a:p>
                  </a:txBody>
                  <a:tcPr anchor="ctr"/>
                </a:tc>
                <a:tc>
                  <a:txBody>
                    <a:bodyPr/>
                    <a:lstStyle/>
                    <a:p>
                      <a:pPr algn="ctr"/>
                      <a:r>
                        <a:rPr lang="en-US" altLang="zh-CN" sz="2000" dirty="0"/>
                        <a:t>Yes</a:t>
                      </a:r>
                      <a:endParaRPr lang="zh-CN" altLang="en-US" sz="2000" dirty="0"/>
                    </a:p>
                  </a:txBody>
                  <a:tcPr anchor="ctr"/>
                </a:tc>
                <a:tc>
                  <a:txBody>
                    <a:bodyPr/>
                    <a:lstStyle/>
                    <a:p>
                      <a:r>
                        <a:rPr lang="en-US" altLang="zh-CN" sz="2000" b="0" i="0" kern="1200" dirty="0">
                          <a:solidFill>
                            <a:schemeClr val="dk1"/>
                          </a:solidFill>
                          <a:effectLst/>
                          <a:latin typeface="+mn-lt"/>
                          <a:ea typeface="+mn-ea"/>
                          <a:cs typeface="+mn-cs"/>
                        </a:rPr>
                        <a:t>OpenID Connect requests MUST contain the</a:t>
                      </a:r>
                      <a:r>
                        <a:rPr lang="en-US" altLang="zh-CN" sz="2000" b="0" i="1" kern="1200" dirty="0">
                          <a:solidFill>
                            <a:srgbClr val="0070C0"/>
                          </a:solidFill>
                          <a:effectLst/>
                          <a:latin typeface="+mn-lt"/>
                          <a:ea typeface="+mn-ea"/>
                          <a:cs typeface="+mn-cs"/>
                        </a:rPr>
                        <a:t> </a:t>
                      </a:r>
                      <a:r>
                        <a:rPr lang="en-US" altLang="zh-CN" sz="2000" b="1" i="1" dirty="0" err="1">
                          <a:solidFill>
                            <a:srgbClr val="0070C0"/>
                          </a:solidFill>
                        </a:rPr>
                        <a:t>openid</a:t>
                      </a:r>
                      <a:r>
                        <a:rPr lang="en-US" altLang="zh-CN" sz="2000" b="0" i="0" kern="1200" dirty="0">
                          <a:solidFill>
                            <a:schemeClr val="dk1"/>
                          </a:solidFill>
                          <a:effectLst/>
                          <a:latin typeface="+mn-lt"/>
                          <a:ea typeface="+mn-ea"/>
                          <a:cs typeface="+mn-cs"/>
                        </a:rPr>
                        <a:t> scope value.</a:t>
                      </a:r>
                      <a:endParaRPr lang="zh-CN" altLang="en-US" sz="2000" dirty="0"/>
                    </a:p>
                  </a:txBody>
                  <a:tcPr/>
                </a:tc>
              </a:tr>
              <a:tr h="901126">
                <a:tc>
                  <a:txBody>
                    <a:bodyPr/>
                    <a:lstStyle/>
                    <a:p>
                      <a:pPr algn="ctr"/>
                      <a:r>
                        <a:rPr lang="en-US" altLang="zh-CN" sz="2000" b="0" i="0" kern="1200" dirty="0">
                          <a:solidFill>
                            <a:schemeClr val="dk1"/>
                          </a:solidFill>
                          <a:effectLst/>
                          <a:latin typeface="+mn-lt"/>
                          <a:ea typeface="+mn-ea"/>
                          <a:cs typeface="+mn-cs"/>
                        </a:rPr>
                        <a:t>response</a:t>
                      </a:r>
                      <a:endParaRPr lang="en-US" altLang="zh-CN" sz="2000" b="0" i="0" kern="1200" dirty="0">
                        <a:solidFill>
                          <a:schemeClr val="dk1"/>
                        </a:solidFill>
                        <a:effectLst/>
                        <a:latin typeface="+mn-lt"/>
                        <a:ea typeface="+mn-ea"/>
                        <a:cs typeface="+mn-cs"/>
                      </a:endParaRPr>
                    </a:p>
                    <a:p>
                      <a:pPr algn="ctr"/>
                      <a:r>
                        <a:rPr lang="en-US" altLang="zh-CN" sz="2000" b="0" i="0" kern="1200" dirty="0">
                          <a:solidFill>
                            <a:schemeClr val="dk1"/>
                          </a:solidFill>
                          <a:effectLst/>
                          <a:latin typeface="+mn-lt"/>
                          <a:ea typeface="+mn-ea"/>
                          <a:cs typeface="+mn-cs"/>
                        </a:rPr>
                        <a:t>_type</a:t>
                      </a:r>
                      <a:endParaRPr lang="zh-CN" altLang="en-US" sz="2000" dirty="0"/>
                    </a:p>
                  </a:txBody>
                  <a:tcPr anchor="ctr"/>
                </a:tc>
                <a:tc>
                  <a:txBody>
                    <a:bodyPr/>
                    <a:lstStyle/>
                    <a:p>
                      <a:pPr algn="ctr"/>
                      <a:r>
                        <a:rPr lang="en-US" altLang="zh-CN" sz="2000" dirty="0"/>
                        <a:t>Yes</a:t>
                      </a:r>
                      <a:endParaRPr lang="zh-CN" altLang="en-US" sz="2000" dirty="0"/>
                    </a:p>
                  </a:txBody>
                  <a:tcPr anchor="ctr"/>
                </a:tc>
                <a:tc>
                  <a:txBody>
                    <a:bodyPr/>
                    <a:lstStyle/>
                    <a:p>
                      <a:r>
                        <a:rPr lang="en-US" altLang="zh-CN" sz="2000" b="0" i="0" kern="1200" dirty="0">
                          <a:solidFill>
                            <a:schemeClr val="dk1"/>
                          </a:solidFill>
                          <a:effectLst/>
                          <a:latin typeface="+mn-lt"/>
                          <a:ea typeface="+mn-ea"/>
                          <a:cs typeface="+mn-cs"/>
                        </a:rPr>
                        <a:t>OAuth 2.0 Response Type value.</a:t>
                      </a:r>
                      <a:endParaRPr lang="en-US" altLang="zh-CN" sz="2000" b="0" i="0" kern="1200" dirty="0">
                        <a:solidFill>
                          <a:schemeClr val="dk1"/>
                        </a:solidFill>
                        <a:effectLst/>
                        <a:latin typeface="+mn-lt"/>
                        <a:ea typeface="+mn-ea"/>
                        <a:cs typeface="+mn-cs"/>
                      </a:endParaRPr>
                    </a:p>
                    <a:p>
                      <a:r>
                        <a:rPr lang="en-US" altLang="zh-CN" sz="2000" b="0" i="0" kern="1200" dirty="0">
                          <a:solidFill>
                            <a:schemeClr val="dk1"/>
                          </a:solidFill>
                          <a:effectLst/>
                          <a:latin typeface="+mn-lt"/>
                          <a:ea typeface="+mn-ea"/>
                          <a:cs typeface="+mn-cs"/>
                        </a:rPr>
                        <a:t>When using the Authorization Code Flow, this value is </a:t>
                      </a:r>
                      <a:r>
                        <a:rPr lang="en-US" altLang="zh-CN" sz="2000" b="1" i="1" dirty="0">
                          <a:solidFill>
                            <a:srgbClr val="0070C0"/>
                          </a:solidFill>
                        </a:rPr>
                        <a:t>code</a:t>
                      </a:r>
                      <a:r>
                        <a:rPr lang="en-US" altLang="zh-CN" sz="2000" b="0" i="0" kern="1200" dirty="0">
                          <a:solidFill>
                            <a:schemeClr val="dk1"/>
                          </a:solidFill>
                          <a:effectLst/>
                          <a:latin typeface="+mn-lt"/>
                          <a:ea typeface="+mn-ea"/>
                          <a:cs typeface="+mn-cs"/>
                        </a:rPr>
                        <a:t>.</a:t>
                      </a:r>
                      <a:endParaRPr lang="zh-CN" altLang="en-US" sz="2000" b="0" i="0" kern="1200" dirty="0">
                        <a:solidFill>
                          <a:schemeClr val="dk1"/>
                        </a:solidFill>
                        <a:effectLst/>
                        <a:latin typeface="+mn-lt"/>
                        <a:ea typeface="+mn-ea"/>
                        <a:cs typeface="+mn-cs"/>
                      </a:endParaRPr>
                    </a:p>
                  </a:txBody>
                  <a:tcPr/>
                </a:tc>
              </a:tr>
              <a:tr h="628057">
                <a:tc>
                  <a:txBody>
                    <a:bodyPr/>
                    <a:lstStyle/>
                    <a:p>
                      <a:pPr algn="ctr"/>
                      <a:r>
                        <a:rPr lang="en-US" altLang="zh-CN" sz="2000" b="0" i="0" kern="1200" dirty="0" err="1">
                          <a:solidFill>
                            <a:schemeClr val="dk1"/>
                          </a:solidFill>
                          <a:effectLst/>
                          <a:latin typeface="+mn-lt"/>
                          <a:ea typeface="+mn-ea"/>
                          <a:cs typeface="+mn-cs"/>
                        </a:rPr>
                        <a:t>client_id</a:t>
                      </a:r>
                      <a:endParaRPr lang="zh-CN" altLang="en-US" sz="2000" dirty="0"/>
                    </a:p>
                  </a:txBody>
                  <a:tcPr anchor="ctr"/>
                </a:tc>
                <a:tc>
                  <a:txBody>
                    <a:bodyPr/>
                    <a:lstStyle/>
                    <a:p>
                      <a:pPr algn="ctr"/>
                      <a:r>
                        <a:rPr lang="en-US" altLang="zh-CN" sz="2000"/>
                        <a:t>Yes</a:t>
                      </a:r>
                      <a:endParaRPr lang="zh-CN" altLang="en-US" sz="2000" dirty="0"/>
                    </a:p>
                  </a:txBody>
                  <a:tcPr anchor="ctr"/>
                </a:tc>
                <a:tc>
                  <a:txBody>
                    <a:bodyPr/>
                    <a:lstStyle/>
                    <a:p>
                      <a:r>
                        <a:rPr lang="en-US" altLang="zh-CN" sz="2000" b="0" i="0" kern="1200" dirty="0">
                          <a:solidFill>
                            <a:schemeClr val="dk1"/>
                          </a:solidFill>
                          <a:effectLst/>
                          <a:latin typeface="+mn-lt"/>
                          <a:ea typeface="+mn-ea"/>
                          <a:cs typeface="+mn-cs"/>
                        </a:rPr>
                        <a:t>OAuth 2.0 Client Identifier valid at the Authorization Server.</a:t>
                      </a:r>
                      <a:endParaRPr lang="zh-CN" altLang="en-US" sz="2000" dirty="0"/>
                    </a:p>
                  </a:txBody>
                  <a:tcPr/>
                </a:tc>
              </a:tr>
              <a:tr h="420980">
                <a:tc>
                  <a:txBody>
                    <a:bodyPr/>
                    <a:lstStyle/>
                    <a:p>
                      <a:pPr algn="ctr"/>
                      <a:r>
                        <a:rPr lang="en-US" altLang="zh-CN" sz="2000" b="0" i="0" kern="1200" dirty="0" err="1">
                          <a:solidFill>
                            <a:schemeClr val="dk1"/>
                          </a:solidFill>
                          <a:effectLst/>
                          <a:latin typeface="+mn-lt"/>
                          <a:ea typeface="+mn-ea"/>
                          <a:cs typeface="+mn-cs"/>
                        </a:rPr>
                        <a:t>redirect_uri</a:t>
                      </a:r>
                      <a:endParaRPr lang="zh-CN" altLang="en-US" sz="2000" dirty="0"/>
                    </a:p>
                  </a:txBody>
                  <a:tcPr anchor="ctr"/>
                </a:tc>
                <a:tc>
                  <a:txBody>
                    <a:bodyPr/>
                    <a:lstStyle/>
                    <a:p>
                      <a:pPr algn="ctr"/>
                      <a:r>
                        <a:rPr lang="en-US" altLang="zh-CN" sz="2000"/>
                        <a:t>Yes</a:t>
                      </a:r>
                      <a:endParaRPr lang="zh-CN" altLang="en-US" sz="2000" dirty="0"/>
                    </a:p>
                  </a:txBody>
                  <a:tcPr anchor="ctr"/>
                </a:tc>
                <a:tc>
                  <a:txBody>
                    <a:bodyPr/>
                    <a:lstStyle/>
                    <a:p>
                      <a:r>
                        <a:rPr lang="en-US" altLang="zh-CN" sz="2000" b="0" i="0" kern="1200" dirty="0">
                          <a:solidFill>
                            <a:schemeClr val="dk1"/>
                          </a:solidFill>
                          <a:effectLst/>
                          <a:latin typeface="+mn-lt"/>
                          <a:ea typeface="+mn-ea"/>
                          <a:cs typeface="+mn-cs"/>
                        </a:rPr>
                        <a:t>Redirection URI to which the response will be sent.</a:t>
                      </a:r>
                      <a:endParaRPr lang="zh-CN" altLang="en-US" sz="2000" dirty="0"/>
                    </a:p>
                  </a:txBody>
                  <a:tcPr/>
                </a:tc>
              </a:tr>
              <a:tr h="901126">
                <a:tc>
                  <a:txBody>
                    <a:bodyPr/>
                    <a:lstStyle/>
                    <a:p>
                      <a:pPr algn="ctr"/>
                      <a:r>
                        <a:rPr lang="en-US" altLang="zh-CN" sz="2000" b="0" i="0" kern="1200" dirty="0">
                          <a:solidFill>
                            <a:schemeClr val="dk1"/>
                          </a:solidFill>
                          <a:effectLst/>
                          <a:latin typeface="+mn-lt"/>
                          <a:ea typeface="+mn-ea"/>
                          <a:cs typeface="+mn-cs"/>
                        </a:rPr>
                        <a:t>state</a:t>
                      </a:r>
                      <a:endParaRPr lang="zh-CN" altLang="en-US" sz="2000" dirty="0"/>
                    </a:p>
                  </a:txBody>
                  <a:tcPr anchor="ctr"/>
                </a:tc>
                <a:tc>
                  <a:txBody>
                    <a:bodyPr/>
                    <a:lstStyle/>
                    <a:p>
                      <a:pPr algn="ctr"/>
                      <a:r>
                        <a:rPr lang="en-US" altLang="zh-CN" sz="2000" dirty="0"/>
                        <a:t>No</a:t>
                      </a:r>
                      <a:endParaRPr lang="en-US" altLang="zh-CN"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i="0" kern="1200" dirty="0">
                          <a:solidFill>
                            <a:schemeClr val="dk1"/>
                          </a:solidFill>
                          <a:effectLst/>
                          <a:latin typeface="+mn-lt"/>
                          <a:ea typeface="+mn-ea"/>
                          <a:cs typeface="+mn-cs"/>
                        </a:rPr>
                        <a:t>Recommended.</a:t>
                      </a:r>
                      <a:endParaRPr lang="en-US" altLang="zh-CN" sz="20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i="0" kern="1200" dirty="0">
                          <a:solidFill>
                            <a:schemeClr val="dk1"/>
                          </a:solidFill>
                          <a:effectLst/>
                          <a:latin typeface="+mn-lt"/>
                          <a:ea typeface="+mn-ea"/>
                          <a:cs typeface="+mn-cs"/>
                        </a:rPr>
                        <a:t>Opaque value used to maintain state between the request and the callback. </a:t>
                      </a:r>
                      <a:endParaRPr lang="zh-CN" altLang="en-US" sz="2000" dirty="0"/>
                    </a:p>
                  </a:txBody>
                  <a:tcPr/>
                </a:tc>
              </a:tr>
            </a:tbl>
          </a:graphicData>
        </a:graphic>
      </p:graphicFrame>
      <p:graphicFrame>
        <p:nvGraphicFramePr>
          <p:cNvPr id="5" name="表格 -1"/>
          <p:cNvGraphicFramePr/>
          <p:nvPr/>
        </p:nvGraphicFramePr>
        <p:xfrm>
          <a:off x="3323272" y="4908970"/>
          <a:ext cx="5411788" cy="1920247"/>
        </p:xfrm>
        <a:graphic>
          <a:graphicData uri="http://schemas.openxmlformats.org/drawingml/2006/table">
            <a:tbl>
              <a:tblPr firstRow="1" bandRow="1">
                <a:tableStyleId>{5940675A-B579-460E-94D1-54222C63F5DA}</a:tableStyleId>
              </a:tblPr>
              <a:tblGrid>
                <a:gridCol w="2705100"/>
                <a:gridCol w="2706688"/>
              </a:tblGrid>
              <a:tr h="274320">
                <a:tc>
                  <a:txBody>
                    <a:bodyPr/>
                    <a:lstStyle/>
                    <a:p>
                      <a:pPr marL="0" indent="0" algn="ctr">
                        <a:buNone/>
                      </a:pPr>
                      <a:r>
                        <a:rPr lang="en-US" altLang="zh-CN" sz="1800" b="1" u="none" dirty="0" err="1">
                          <a:latin typeface="宋体" pitchFamily="2" charset="-122"/>
                          <a:ea typeface="宋体" pitchFamily="2" charset="-122"/>
                          <a:cs typeface="宋体" pitchFamily="2" charset="-122"/>
                        </a:rPr>
                        <a:t>response_type</a:t>
                      </a:r>
                      <a:r>
                        <a:rPr lang="zh-CN" altLang="en-US" sz="1800" b="1" u="none" dirty="0">
                          <a:latin typeface="宋体" pitchFamily="2" charset="-122"/>
                          <a:ea typeface="宋体" pitchFamily="2" charset="-122"/>
                          <a:cs typeface="宋体" pitchFamily="2" charset="-122"/>
                        </a:rPr>
                        <a:t>参数值</a:t>
                      </a:r>
                      <a:endParaRPr lang="zh-CN" altLang="en-US" sz="1800" b="1" u="none" dirty="0">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1" u="none" dirty="0">
                          <a:latin typeface="宋体" pitchFamily="2" charset="-122"/>
                          <a:ea typeface="宋体" pitchFamily="2" charset="-122"/>
                          <a:cs typeface="宋体" pitchFamily="2" charset="-122"/>
                        </a:rPr>
                        <a:t>鉴别流程类型</a:t>
                      </a:r>
                      <a:endParaRPr lang="zh-CN" altLang="en-US" sz="1800" b="1" u="none" dirty="0">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code</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dirty="0">
                          <a:latin typeface="宋体" pitchFamily="2" charset="-122"/>
                          <a:ea typeface="宋体" pitchFamily="2" charset="-122"/>
                          <a:cs typeface="宋体" pitchFamily="2" charset="-122"/>
                        </a:rPr>
                        <a:t>授权码鉴别流程</a:t>
                      </a:r>
                      <a:endParaRPr lang="zh-CN" altLang="en-US" sz="1800" b="0" u="none" dirty="0">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id_token</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a:latin typeface="宋体" pitchFamily="2" charset="-122"/>
                          <a:ea typeface="宋体" pitchFamily="2" charset="-122"/>
                          <a:cs typeface="宋体" pitchFamily="2" charset="-122"/>
                        </a:rPr>
                        <a:t>隐式鉴别流程</a:t>
                      </a:r>
                      <a:endParaRPr lang="zh-CN" altLang="en-US"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id_token token</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a:latin typeface="宋体" pitchFamily="2" charset="-122"/>
                          <a:ea typeface="宋体" pitchFamily="2" charset="-122"/>
                          <a:cs typeface="宋体" pitchFamily="2" charset="-122"/>
                        </a:rPr>
                        <a:t>隐式鉴别流程</a:t>
                      </a:r>
                      <a:endParaRPr lang="zh-CN" altLang="en-US"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code id_token</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a:latin typeface="宋体" pitchFamily="2" charset="-122"/>
                          <a:ea typeface="宋体" pitchFamily="2" charset="-122"/>
                          <a:cs typeface="宋体" pitchFamily="2" charset="-122"/>
                        </a:rPr>
                        <a:t>混合鉴别流程</a:t>
                      </a:r>
                      <a:endParaRPr lang="zh-CN" altLang="en-US"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code token</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a:latin typeface="宋体" pitchFamily="2" charset="-122"/>
                          <a:ea typeface="宋体" pitchFamily="2" charset="-122"/>
                          <a:cs typeface="宋体" pitchFamily="2" charset="-122"/>
                        </a:rPr>
                        <a:t>混合鉴别流程</a:t>
                      </a:r>
                      <a:endParaRPr lang="zh-CN" altLang="en-US"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r h="0">
                <a:tc>
                  <a:txBody>
                    <a:bodyPr/>
                    <a:lstStyle/>
                    <a:p>
                      <a:pPr marL="0" indent="0" algn="ctr">
                        <a:buNone/>
                      </a:pPr>
                      <a:r>
                        <a:rPr lang="en-US" altLang="zh-CN" sz="1800" b="0" u="none">
                          <a:latin typeface="宋体" pitchFamily="2" charset="-122"/>
                          <a:ea typeface="宋体" pitchFamily="2" charset="-122"/>
                          <a:cs typeface="宋体" pitchFamily="2" charset="-122"/>
                        </a:rPr>
                        <a:t>code id_token token</a:t>
                      </a:r>
                      <a:endParaRPr lang="en-US" altLang="zh-CN" sz="1800" b="0" u="none">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lstStyle/>
                    <a:p>
                      <a:pPr marL="0" indent="0" algn="ctr">
                        <a:buNone/>
                      </a:pPr>
                      <a:r>
                        <a:rPr lang="zh-CN" altLang="en-US" sz="1800" b="0" u="none" dirty="0">
                          <a:latin typeface="宋体" pitchFamily="2" charset="-122"/>
                          <a:ea typeface="宋体" pitchFamily="2" charset="-122"/>
                          <a:cs typeface="宋体" pitchFamily="2" charset="-122"/>
                        </a:rPr>
                        <a:t>混合鉴别流程</a:t>
                      </a:r>
                      <a:endParaRPr lang="zh-CN" altLang="en-US" sz="1800" b="0" u="none" dirty="0">
                        <a:latin typeface="宋体" pitchFamily="2" charset="-122"/>
                        <a:ea typeface="宋体" pitchFamily="2" charset="-122"/>
                        <a:cs typeface="宋体" pitchFamily="2" charset="-122"/>
                      </a:endParaRPr>
                    </a:p>
                  </a:txBody>
                  <a:tcPr marL="0" marR="0" marT="0" marB="1">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
        <p:nvSpPr>
          <p:cNvPr id="6" name="文本框 5"/>
          <p:cNvSpPr txBox="1"/>
          <p:nvPr/>
        </p:nvSpPr>
        <p:spPr>
          <a:xfrm>
            <a:off x="3322955" y="4540670"/>
            <a:ext cx="5412105" cy="3683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indent="0" algn="l" fontAlgn="base">
              <a:spcBef>
                <a:spcPct val="20000"/>
              </a:spcBef>
              <a:buNone/>
            </a:pPr>
            <a:r>
              <a:rPr lang="zh-CN" altLang="en-US" dirty="0">
                <a:uFillTx/>
                <a:latin typeface="Calibri" panose="020F0502020204030204" pitchFamily="34" charset="0"/>
                <a:ea typeface="宋体" pitchFamily="2" charset="-122"/>
              </a:rPr>
              <a:t>response_type的范围值决定了鉴别流程的类型：</a:t>
            </a:r>
            <a:endParaRPr lang="zh-CN" altLang="en-US" dirty="0">
              <a:uFillTx/>
              <a:latin typeface="Calibri" panose="020F050202020403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Authentication Request</a:t>
            </a:r>
            <a:endParaRPr lang="zh-CN" altLang="en-US" dirty="0"/>
          </a:p>
        </p:txBody>
      </p:sp>
      <p:sp>
        <p:nvSpPr>
          <p:cNvPr id="3" name="内容占位符 2"/>
          <p:cNvSpPr>
            <a:spLocks noGrp="1"/>
          </p:cNvSpPr>
          <p:nvPr>
            <p:ph idx="1"/>
          </p:nvPr>
        </p:nvSpPr>
        <p:spPr>
          <a:xfrm>
            <a:off x="822959" y="1731434"/>
            <a:ext cx="7543801" cy="4023360"/>
          </a:xfrm>
        </p:spPr>
        <p:txBody>
          <a:bodyPr/>
          <a:lstStyle/>
          <a:p>
            <a:r>
              <a:rPr lang="en-US" altLang="zh-CN" dirty="0"/>
              <a:t>OpenID Connect defined parameters</a:t>
            </a:r>
            <a:endParaRPr lang="zh-CN" altLang="en-US" dirty="0"/>
          </a:p>
        </p:txBody>
      </p:sp>
      <p:graphicFrame>
        <p:nvGraphicFramePr>
          <p:cNvPr id="4" name="内容占位符 3"/>
          <p:cNvGraphicFramePr/>
          <p:nvPr/>
        </p:nvGraphicFramePr>
        <p:xfrm>
          <a:off x="251459" y="2273300"/>
          <a:ext cx="8689341" cy="4541520"/>
        </p:xfrm>
        <a:graphic>
          <a:graphicData uri="http://schemas.openxmlformats.org/drawingml/2006/table">
            <a:tbl>
              <a:tblPr firstRow="1" bandRow="1">
                <a:tableStyleId>{5C22544A-7EE6-4342-B048-85BDC9FD1C3A}</a:tableStyleId>
              </a:tblPr>
              <a:tblGrid>
                <a:gridCol w="1602741"/>
                <a:gridCol w="1270000"/>
                <a:gridCol w="5816600"/>
              </a:tblGrid>
              <a:tr h="190315">
                <a:tc>
                  <a:txBody>
                    <a:bodyPr/>
                    <a:lstStyle/>
                    <a:p>
                      <a:pPr algn="ctr"/>
                      <a:r>
                        <a:rPr lang="zh-CN" altLang="en-US" sz="1800" dirty="0"/>
                        <a:t>参数</a:t>
                      </a:r>
                      <a:endParaRPr lang="zh-CN" altLang="en-US" sz="1800" dirty="0"/>
                    </a:p>
                  </a:txBody>
                  <a:tcPr/>
                </a:tc>
                <a:tc>
                  <a:txBody>
                    <a:bodyPr/>
                    <a:lstStyle/>
                    <a:p>
                      <a:pPr algn="ctr"/>
                      <a:r>
                        <a:rPr lang="zh-CN" altLang="en-US" sz="1800" b="1" kern="1200" dirty="0">
                          <a:solidFill>
                            <a:schemeClr val="lt1"/>
                          </a:solidFill>
                          <a:latin typeface="+mn-lt"/>
                          <a:ea typeface="+mn-ea"/>
                          <a:cs typeface="+mn-cs"/>
                        </a:rPr>
                        <a:t>是否必选</a:t>
                      </a:r>
                      <a:endParaRPr lang="zh-CN" altLang="en-US" sz="1800" b="1" kern="1200" dirty="0">
                        <a:solidFill>
                          <a:schemeClr val="lt1"/>
                        </a:solidFill>
                        <a:latin typeface="+mn-lt"/>
                        <a:ea typeface="+mn-ea"/>
                        <a:cs typeface="+mn-cs"/>
                      </a:endParaRPr>
                    </a:p>
                  </a:txBody>
                  <a:tcPr/>
                </a:tc>
                <a:tc>
                  <a:txBody>
                    <a:bodyPr/>
                    <a:lstStyle/>
                    <a:p>
                      <a:pPr algn="ctr"/>
                      <a:r>
                        <a:rPr lang="zh-CN" altLang="en-US" sz="1800" dirty="0"/>
                        <a:t>描述</a:t>
                      </a:r>
                      <a:endParaRPr lang="zh-CN" altLang="en-US" sz="1800" dirty="0"/>
                    </a:p>
                  </a:txBody>
                  <a:tcPr/>
                </a:tc>
              </a:tr>
              <a:tr h="418332">
                <a:tc>
                  <a:txBody>
                    <a:bodyPr/>
                    <a:lstStyle/>
                    <a:p>
                      <a:pPr algn="ctr"/>
                      <a:r>
                        <a:rPr lang="en-US" altLang="zh-CN" sz="2000" dirty="0"/>
                        <a:t>nonce</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r>
                        <a:rPr lang="en-US" altLang="zh-CN" sz="1800" b="0" i="0" kern="1200" dirty="0">
                          <a:solidFill>
                            <a:schemeClr val="dk1"/>
                          </a:solidFill>
                          <a:effectLst/>
                          <a:latin typeface="+mn-lt"/>
                          <a:ea typeface="+mn-ea"/>
                          <a:cs typeface="+mn-cs"/>
                        </a:rPr>
                        <a:t>String value used to associate a Client session with an ID Token, and to mitigate replay attacks.</a:t>
                      </a:r>
                      <a:endParaRPr lang="zh-CN" altLang="en-US" sz="2000" dirty="0"/>
                    </a:p>
                  </a:txBody>
                  <a:tcPr/>
                </a:tc>
              </a:tr>
              <a:tr h="438253">
                <a:tc>
                  <a:txBody>
                    <a:bodyPr/>
                    <a:lstStyle/>
                    <a:p>
                      <a:pPr algn="ctr"/>
                      <a:r>
                        <a:rPr lang="en-US" altLang="zh-CN" sz="1800" b="0" i="0" kern="1200" dirty="0">
                          <a:solidFill>
                            <a:schemeClr val="dk1"/>
                          </a:solidFill>
                          <a:effectLst/>
                          <a:latin typeface="+mn-lt"/>
                          <a:ea typeface="+mn-ea"/>
                          <a:cs typeface="+mn-cs"/>
                        </a:rPr>
                        <a:t>display</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r>
                        <a:rPr lang="en-US" altLang="zh-CN" sz="2000" b="0" i="0" kern="1200" dirty="0">
                          <a:solidFill>
                            <a:schemeClr val="dk1"/>
                          </a:solidFill>
                          <a:effectLst/>
                          <a:latin typeface="+mn-lt"/>
                          <a:ea typeface="+mn-ea"/>
                          <a:cs typeface="+mn-cs"/>
                        </a:rPr>
                        <a:t>Ways </a:t>
                      </a:r>
                      <a:r>
                        <a:rPr lang="en-US" altLang="zh-CN" sz="1800" b="0" i="0" kern="1200" dirty="0">
                          <a:solidFill>
                            <a:schemeClr val="dk1"/>
                          </a:solidFill>
                          <a:effectLst/>
                          <a:latin typeface="+mn-lt"/>
                          <a:ea typeface="+mn-ea"/>
                          <a:cs typeface="+mn-cs"/>
                        </a:rPr>
                        <a:t> the Authorization Server displays the authentication and consent user interface pages to the End-User.</a:t>
                      </a:r>
                      <a:endParaRPr lang="zh-CN" altLang="en-US" sz="2000" b="0" i="0" kern="1200" dirty="0">
                        <a:solidFill>
                          <a:schemeClr val="dk1"/>
                        </a:solidFill>
                        <a:effectLst/>
                        <a:latin typeface="+mn-lt"/>
                        <a:ea typeface="+mn-ea"/>
                        <a:cs typeface="+mn-cs"/>
                      </a:endParaRPr>
                    </a:p>
                  </a:txBody>
                  <a:tcPr/>
                </a:tc>
              </a:tr>
              <a:tr h="418332">
                <a:tc>
                  <a:txBody>
                    <a:bodyPr/>
                    <a:lstStyle/>
                    <a:p>
                      <a:pPr algn="ctr"/>
                      <a:r>
                        <a:rPr lang="en-US" altLang="zh-CN" sz="1800" b="0" i="0" kern="1200" dirty="0">
                          <a:solidFill>
                            <a:schemeClr val="dk1"/>
                          </a:solidFill>
                          <a:effectLst/>
                          <a:latin typeface="+mn-lt"/>
                          <a:ea typeface="+mn-ea"/>
                          <a:cs typeface="+mn-cs"/>
                        </a:rPr>
                        <a:t>prompt</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r>
                        <a:rPr lang="en-US" altLang="zh-CN" sz="1800" b="0" i="0" kern="1200" dirty="0">
                          <a:solidFill>
                            <a:schemeClr val="dk1"/>
                          </a:solidFill>
                          <a:effectLst/>
                          <a:latin typeface="+mn-lt"/>
                          <a:ea typeface="+mn-ea"/>
                          <a:cs typeface="+mn-cs"/>
                        </a:rPr>
                        <a:t>Value</a:t>
                      </a:r>
                      <a:r>
                        <a:rPr lang="en-US" altLang="zh-CN" sz="1800" b="0" i="0" kern="1200" baseline="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rPr>
                        <a:t>specifies whether the Authorization Server prompts the End-User for </a:t>
                      </a:r>
                      <a:r>
                        <a:rPr lang="en-US" altLang="zh-CN" sz="1800" b="0" i="0" kern="1200" dirty="0" err="1">
                          <a:solidFill>
                            <a:schemeClr val="dk1"/>
                          </a:solidFill>
                          <a:effectLst/>
                          <a:latin typeface="+mn-lt"/>
                          <a:ea typeface="+mn-ea"/>
                          <a:cs typeface="+mn-cs"/>
                        </a:rPr>
                        <a:t>reauthentication</a:t>
                      </a:r>
                      <a:r>
                        <a:rPr lang="en-US" altLang="zh-CN" sz="1800" b="0" i="0" kern="1200" dirty="0">
                          <a:solidFill>
                            <a:schemeClr val="dk1"/>
                          </a:solidFill>
                          <a:effectLst/>
                          <a:latin typeface="+mn-lt"/>
                          <a:ea typeface="+mn-ea"/>
                          <a:cs typeface="+mn-cs"/>
                        </a:rPr>
                        <a:t> and consent.</a:t>
                      </a:r>
                      <a:endParaRPr lang="zh-CN" altLang="en-US" sz="2000" dirty="0"/>
                    </a:p>
                  </a:txBody>
                  <a:tcPr/>
                </a:tc>
              </a:tr>
              <a:tr h="228785">
                <a:tc>
                  <a:txBody>
                    <a:bodyPr/>
                    <a:lstStyle/>
                    <a:p>
                      <a:pPr algn="ctr"/>
                      <a:r>
                        <a:rPr lang="en-US" altLang="zh-CN" sz="1800" b="0" i="0" kern="1200" dirty="0" err="1">
                          <a:solidFill>
                            <a:schemeClr val="dk1"/>
                          </a:solidFill>
                          <a:effectLst/>
                          <a:latin typeface="+mn-lt"/>
                          <a:ea typeface="+mn-ea"/>
                          <a:cs typeface="+mn-cs"/>
                        </a:rPr>
                        <a:t>max_age</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r>
                        <a:rPr lang="en-US" altLang="zh-CN" sz="1800" b="0" i="0" kern="1200" dirty="0">
                          <a:solidFill>
                            <a:schemeClr val="dk1"/>
                          </a:solidFill>
                          <a:effectLst/>
                          <a:latin typeface="+mn-lt"/>
                          <a:ea typeface="+mn-ea"/>
                          <a:cs typeface="+mn-cs"/>
                        </a:rPr>
                        <a:t>Maximum Authentication Age.</a:t>
                      </a:r>
                      <a:endParaRPr lang="zh-CN" altLang="en-US" sz="2000" dirty="0"/>
                    </a:p>
                  </a:txBody>
                  <a:tcPr/>
                </a:tc>
              </a:tr>
              <a:tr h="258968">
                <a:tc>
                  <a:txBody>
                    <a:bodyPr/>
                    <a:lstStyle/>
                    <a:p>
                      <a:pPr algn="ctr"/>
                      <a:r>
                        <a:rPr lang="en-US" altLang="zh-CN" sz="1800" b="0" i="0" kern="1200" dirty="0" err="1">
                          <a:solidFill>
                            <a:schemeClr val="dk1"/>
                          </a:solidFill>
                          <a:effectLst/>
                          <a:latin typeface="+mn-lt"/>
                          <a:ea typeface="+mn-ea"/>
                          <a:cs typeface="+mn-cs"/>
                        </a:rPr>
                        <a:t>ui_locales</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End-User's preferred languages and scripts.</a:t>
                      </a:r>
                      <a:endParaRPr lang="zh-CN" altLang="en-US" sz="2000" dirty="0"/>
                    </a:p>
                  </a:txBody>
                  <a:tcPr/>
                </a:tc>
              </a:tr>
              <a:tr h="223705">
                <a:tc>
                  <a:txBody>
                    <a:bodyPr/>
                    <a:lstStyle/>
                    <a:p>
                      <a:pPr algn="ctr"/>
                      <a:r>
                        <a:rPr lang="en-US" altLang="zh-CN" sz="1800" b="0" i="0" kern="1200" dirty="0" err="1">
                          <a:solidFill>
                            <a:schemeClr val="dk1"/>
                          </a:solidFill>
                          <a:effectLst/>
                          <a:latin typeface="+mn-lt"/>
                          <a:ea typeface="+mn-ea"/>
                          <a:cs typeface="+mn-cs"/>
                        </a:rPr>
                        <a:t>id_token_hint</a:t>
                      </a:r>
                      <a:endParaRPr lang="zh-CN" altLang="en-US" sz="2000" dirty="0"/>
                    </a:p>
                  </a:txBody>
                  <a:tcPr anchor="ctr"/>
                </a:tc>
                <a:tc>
                  <a:txBody>
                    <a:bodyPr/>
                    <a:lstStyle/>
                    <a:p>
                      <a:pPr algn="ctr"/>
                      <a:r>
                        <a:rPr lang="en-US" altLang="zh-CN" sz="2000"/>
                        <a:t>No</a:t>
                      </a:r>
                      <a:endParaRPr lang="en-US" altLang="zh-CN"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 ID Token previously issued by the Authorization.</a:t>
                      </a:r>
                      <a:endParaRPr lang="zh-CN" altLang="en-US" sz="2000" dirty="0"/>
                    </a:p>
                  </a:txBody>
                  <a:tcPr/>
                </a:tc>
              </a:tr>
              <a:tr h="418332">
                <a:tc>
                  <a:txBody>
                    <a:bodyPr/>
                    <a:lstStyle/>
                    <a:p>
                      <a:pPr algn="ctr"/>
                      <a:r>
                        <a:rPr lang="en-US" altLang="zh-CN" sz="1800" b="0" i="0" kern="1200" dirty="0" err="1">
                          <a:solidFill>
                            <a:schemeClr val="dk1"/>
                          </a:solidFill>
                          <a:effectLst/>
                          <a:latin typeface="+mn-lt"/>
                          <a:ea typeface="+mn-ea"/>
                          <a:cs typeface="+mn-cs"/>
                        </a:rPr>
                        <a:t>login_hint</a:t>
                      </a:r>
                      <a:endParaRPr lang="zh-CN" altLang="en-US" sz="2000" dirty="0"/>
                    </a:p>
                  </a:txBody>
                  <a:tcPr anchor="ctr"/>
                </a:tc>
                <a:tc>
                  <a:txBody>
                    <a:bodyPr/>
                    <a:lstStyle/>
                    <a:p>
                      <a:pPr algn="ctr"/>
                      <a:r>
                        <a:rPr lang="en-US" altLang="zh-CN" sz="2000" dirty="0"/>
                        <a:t>No</a:t>
                      </a:r>
                      <a:endParaRPr lang="en-US" altLang="zh-CN"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Hint to the Authorization Server about the login identifier the End-User might use to log in </a:t>
                      </a:r>
                      <a:endParaRPr lang="zh-CN" altLang="en-US" sz="2000" dirty="0"/>
                    </a:p>
                  </a:txBody>
                  <a:tcPr/>
                </a:tc>
              </a:tr>
              <a:tr h="258968">
                <a:tc>
                  <a:txBody>
                    <a:bodyPr/>
                    <a:lstStyle/>
                    <a:p>
                      <a:pPr algn="ctr"/>
                      <a:r>
                        <a:rPr lang="en-US" altLang="zh-CN" sz="1800" b="0" i="0" kern="1200" dirty="0" err="1">
                          <a:solidFill>
                            <a:schemeClr val="dk1"/>
                          </a:solidFill>
                          <a:effectLst/>
                          <a:latin typeface="+mn-lt"/>
                          <a:ea typeface="+mn-ea"/>
                          <a:cs typeface="+mn-cs"/>
                        </a:rPr>
                        <a:t>acr_values</a:t>
                      </a:r>
                      <a:endParaRPr lang="zh-CN" altLang="en-US" sz="2000" dirty="0"/>
                    </a:p>
                  </a:txBody>
                  <a:tcPr anchor="ctr"/>
                </a:tc>
                <a:tc>
                  <a:txBody>
                    <a:bodyPr/>
                    <a:lstStyle/>
                    <a:p>
                      <a:pPr algn="ctr"/>
                      <a:r>
                        <a:rPr lang="en-US" altLang="zh-CN" sz="2000" dirty="0"/>
                        <a:t>No</a:t>
                      </a:r>
                      <a:endParaRPr lang="en-US" altLang="zh-CN"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Requested Authentication Context Class Reference values. </a:t>
                      </a:r>
                      <a:endParaRPr lang="zh-CN" altLang="en-US" sz="2000" dirty="0"/>
                    </a:p>
                  </a:txBody>
                  <a:tcPr anchor="ctr"/>
                </a:tc>
              </a:tr>
            </a:tbl>
          </a:graphicData>
        </a:graphic>
      </p:graphicFrame>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713" y="4470981"/>
            <a:ext cx="7972291" cy="1974594"/>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Authentication Request</a:t>
            </a:r>
            <a:r>
              <a:rPr lang="zh-CN" altLang="en-US" dirty="0"/>
              <a:t>例子</a:t>
            </a:r>
            <a:endParaRPr lang="zh-CN" altLang="en-US" dirty="0"/>
          </a:p>
        </p:txBody>
      </p:sp>
      <p:sp>
        <p:nvSpPr>
          <p:cNvPr id="3" name="内容占位符 2"/>
          <p:cNvSpPr>
            <a:spLocks noGrp="1"/>
          </p:cNvSpPr>
          <p:nvPr>
            <p:ph idx="1"/>
          </p:nvPr>
        </p:nvSpPr>
        <p:spPr>
          <a:xfrm>
            <a:off x="822959" y="1845734"/>
            <a:ext cx="7543801" cy="3194896"/>
          </a:xfrm>
        </p:spPr>
        <p:txBody>
          <a:bodyPr>
            <a:normAutofit fontScale="92500" lnSpcReduction="10000"/>
          </a:bodyPr>
          <a:lstStyle/>
          <a:p>
            <a:pPr>
              <a:lnSpc>
                <a:spcPct val="100000"/>
              </a:lnSpc>
            </a:pPr>
            <a:r>
              <a:rPr lang="zh-CN" altLang="en-US" dirty="0">
                <a:latin typeface="Calibri" panose="020F0502020204030204" pitchFamily="34" charset="0"/>
              </a:rPr>
              <a:t>scope:openid profile email   </a:t>
            </a:r>
            <a:r>
              <a:rPr lang="en-US" altLang="zh-CN" dirty="0">
                <a:latin typeface="Calibri" panose="020F0502020204030204" pitchFamily="34" charset="0"/>
              </a:rPr>
              <a:t>- </a:t>
            </a:r>
            <a:r>
              <a:rPr lang="zh-CN" altLang="en-US" dirty="0">
                <a:latin typeface="Calibri" panose="020F0502020204030204" pitchFamily="34" charset="0"/>
              </a:rPr>
              <a:t>指定该请求为OpenID鉴别请求，并且需要返回用户的个人信息和电子邮件</a:t>
            </a:r>
            <a:endParaRPr lang="zh-CN" altLang="en-US" dirty="0">
              <a:latin typeface="Calibri" panose="020F0502020204030204" pitchFamily="34" charset="0"/>
            </a:endParaRPr>
          </a:p>
          <a:p>
            <a:pPr>
              <a:lnSpc>
                <a:spcPct val="100000"/>
              </a:lnSpc>
            </a:pPr>
            <a:r>
              <a:rPr lang="zh-CN" altLang="en-US" dirty="0">
                <a:latin typeface="Calibri" panose="020F0502020204030204" pitchFamily="34" charset="0"/>
              </a:rPr>
              <a:t>client_id:s6BhdRkqt3  </a:t>
            </a:r>
            <a:r>
              <a:rPr lang="en-US" altLang="zh-CN" dirty="0">
                <a:latin typeface="Calibri" panose="020F0502020204030204" pitchFamily="34" charset="0"/>
              </a:rPr>
              <a:t>-</a:t>
            </a:r>
            <a:r>
              <a:rPr lang="zh-CN" altLang="en-US" dirty="0">
                <a:latin typeface="Calibri" panose="020F0502020204030204" pitchFamily="34" charset="0"/>
              </a:rPr>
              <a:t>应用程序ID</a:t>
            </a:r>
            <a:endParaRPr lang="zh-CN" altLang="en-US" dirty="0">
              <a:latin typeface="Calibri" panose="020F0502020204030204" pitchFamily="34" charset="0"/>
            </a:endParaRPr>
          </a:p>
          <a:p>
            <a:pPr>
              <a:lnSpc>
                <a:spcPct val="100000"/>
              </a:lnSpc>
            </a:pPr>
            <a:r>
              <a:rPr lang="zh-CN" altLang="en-US" dirty="0">
                <a:latin typeface="Calibri" panose="020F0502020204030204" pitchFamily="34" charset="0"/>
              </a:rPr>
              <a:t>state:af0ifjsldkj   </a:t>
            </a:r>
            <a:r>
              <a:rPr lang="en-US" altLang="zh-CN" dirty="0">
                <a:latin typeface="Calibri" panose="020F0502020204030204" pitchFamily="34" charset="0"/>
              </a:rPr>
              <a:t>-</a:t>
            </a:r>
            <a:r>
              <a:rPr lang="zh-CN" altLang="en-US" dirty="0">
                <a:latin typeface="Calibri" panose="020F0502020204030204" pitchFamily="34" charset="0"/>
              </a:rPr>
              <a:t>状态</a:t>
            </a:r>
            <a:endParaRPr lang="zh-CN" altLang="en-US" dirty="0">
              <a:latin typeface="Calibri" panose="020F0502020204030204" pitchFamily="34" charset="0"/>
            </a:endParaRPr>
          </a:p>
          <a:p>
            <a:pPr>
              <a:lnSpc>
                <a:spcPct val="100000"/>
              </a:lnSpc>
            </a:pPr>
            <a:r>
              <a:rPr lang="zh-CN" altLang="en-US" dirty="0">
                <a:latin typeface="Calibri" panose="020F0502020204030204" pitchFamily="34" charset="0"/>
              </a:rPr>
              <a:t>redirect_uri:https://client.example.org/cb </a:t>
            </a:r>
            <a:r>
              <a:rPr lang="en-US" altLang="zh-CN" dirty="0">
                <a:latin typeface="Calibri" panose="020F0502020204030204" pitchFamily="34" charset="0"/>
              </a:rPr>
              <a:t>-</a:t>
            </a:r>
            <a:r>
              <a:rPr lang="zh-CN" altLang="en-US" dirty="0">
                <a:latin typeface="Calibri" panose="020F0502020204030204" pitchFamily="34" charset="0"/>
              </a:rPr>
              <a:t>身份服务提供方鉴别后返回地址</a:t>
            </a:r>
            <a:endParaRPr lang="zh-CN" altLang="en-US" dirty="0">
              <a:latin typeface="Calibri" panose="020F0502020204030204" pitchFamily="34" charset="0"/>
            </a:endParaRPr>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713" y="4881797"/>
            <a:ext cx="7972291" cy="1974594"/>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Protocol Flows</a:t>
            </a:r>
            <a:endParaRPr lang="zh-CN" altLang="en-US" dirty="0"/>
          </a:p>
        </p:txBody>
      </p:sp>
      <p:sp>
        <p:nvSpPr>
          <p:cNvPr id="3" name="内容占位符 2"/>
          <p:cNvSpPr>
            <a:spLocks noGrp="1"/>
          </p:cNvSpPr>
          <p:nvPr>
            <p:ph idx="1"/>
          </p:nvPr>
        </p:nvSpPr>
        <p:spPr>
          <a:xfrm>
            <a:off x="822959" y="1845734"/>
            <a:ext cx="7543801" cy="4351866"/>
          </a:xfrm>
        </p:spPr>
        <p:txBody>
          <a:bodyPr>
            <a:normAutofit fontScale="92500"/>
          </a:bodyPr>
          <a:lstStyle/>
          <a:p>
            <a:r>
              <a:rPr lang="en-US" altLang="zh-CN" dirty="0"/>
              <a:t>Authorization Server</a:t>
            </a:r>
            <a:endParaRPr lang="en-US" altLang="zh-CN" dirty="0"/>
          </a:p>
          <a:p>
            <a:pPr lvl="1"/>
            <a:r>
              <a:rPr lang="en-US" altLang="zh-CN" dirty="0"/>
              <a:t>validates the Authentication Request</a:t>
            </a:r>
            <a:endParaRPr lang="en-US" altLang="zh-CN" dirty="0"/>
          </a:p>
          <a:p>
            <a:pPr lvl="1"/>
            <a:r>
              <a:rPr lang="en-US" altLang="zh-CN" dirty="0"/>
              <a:t>authenticates End-User</a:t>
            </a:r>
            <a:endParaRPr lang="en-US" altLang="zh-CN" dirty="0"/>
          </a:p>
          <a:p>
            <a:pPr lvl="1"/>
            <a:r>
              <a:rPr lang="en-US" altLang="zh-CN" dirty="0"/>
              <a:t>issues Authentication Response</a:t>
            </a:r>
            <a:endParaRPr lang="en-US" altLang="zh-CN" dirty="0"/>
          </a:p>
          <a:p>
            <a:pPr lvl="2"/>
            <a:r>
              <a:rPr lang="en-US" altLang="zh-CN" dirty="0"/>
              <a:t>Successful Authentication Response includes the </a:t>
            </a:r>
            <a:r>
              <a:rPr lang="en-US" altLang="zh-CN" b="1" dirty="0">
                <a:solidFill>
                  <a:srgbClr val="0070C0"/>
                </a:solidFill>
              </a:rPr>
              <a:t>Authorization Code</a:t>
            </a:r>
            <a:endParaRPr lang="en-US" altLang="zh-CN" b="1" dirty="0">
              <a:solidFill>
                <a:srgbClr val="0070C0"/>
              </a:solidFill>
            </a:endParaRPr>
          </a:p>
          <a:p>
            <a:pPr lvl="2"/>
            <a:r>
              <a:rPr lang="en-US" altLang="zh-CN" dirty="0"/>
              <a:t>Authentication Error Response</a:t>
            </a:r>
            <a:endParaRPr lang="en-US" altLang="zh-CN" dirty="0"/>
          </a:p>
          <a:p>
            <a:r>
              <a:rPr lang="en-US" altLang="zh-CN" dirty="0"/>
              <a:t>Client</a:t>
            </a:r>
            <a:endParaRPr lang="en-US" altLang="zh-CN" dirty="0"/>
          </a:p>
          <a:p>
            <a:pPr lvl="1"/>
            <a:r>
              <a:rPr lang="en-US" altLang="zh-CN" dirty="0"/>
              <a:t>validates the  Authentication Response as in OAuth 2.0</a:t>
            </a:r>
            <a:endParaRPr lang="en-US" altLang="zh-CN" dirty="0"/>
          </a:p>
          <a:p>
            <a:pPr lvl="1"/>
            <a:r>
              <a:rPr lang="en-US" altLang="zh-CN" dirty="0"/>
              <a:t> makes a Token Request by presenting its Authorization Grant </a:t>
            </a:r>
            <a:endParaRPr lang="en-US" altLang="zh-CN" dirty="0"/>
          </a:p>
          <a:p>
            <a:endParaRPr lang="en-US" altLang="zh-CN" dirty="0"/>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Token Request Validation</a:t>
            </a:r>
            <a:endParaRPr lang="zh-CN" altLang="en-US" dirty="0"/>
          </a:p>
        </p:txBody>
      </p:sp>
      <p:sp>
        <p:nvSpPr>
          <p:cNvPr id="3" name="内容占位符 2"/>
          <p:cNvSpPr>
            <a:spLocks noGrp="1"/>
          </p:cNvSpPr>
          <p:nvPr>
            <p:ph idx="1"/>
          </p:nvPr>
        </p:nvSpPr>
        <p:spPr>
          <a:xfrm>
            <a:off x="822959" y="1845734"/>
            <a:ext cx="7698741" cy="4707466"/>
          </a:xfrm>
        </p:spPr>
        <p:txBody>
          <a:bodyPr>
            <a:normAutofit fontScale="85000" lnSpcReduction="10000"/>
          </a:bodyPr>
          <a:lstStyle/>
          <a:p>
            <a:r>
              <a:rPr lang="en-US" altLang="zh-CN" dirty="0"/>
              <a:t>The Authorization Server MUST validate the Token Request</a:t>
            </a:r>
            <a:endParaRPr lang="en-US" altLang="zh-CN" dirty="0"/>
          </a:p>
          <a:p>
            <a:pPr lvl="1"/>
            <a:r>
              <a:rPr lang="en-US" altLang="zh-CN" b="1" dirty="0"/>
              <a:t>Authenticate the Client</a:t>
            </a:r>
            <a:endParaRPr lang="en-US" altLang="zh-CN" b="1" dirty="0"/>
          </a:p>
          <a:p>
            <a:pPr lvl="2"/>
            <a:r>
              <a:rPr lang="en-US" altLang="zh-CN" dirty="0"/>
              <a:t> if it was issued Client Credentials or if it uses another Client Authentication method.</a:t>
            </a:r>
            <a:endParaRPr lang="en-US" altLang="zh-CN" dirty="0"/>
          </a:p>
          <a:p>
            <a:pPr lvl="1"/>
            <a:r>
              <a:rPr lang="en-US" altLang="zh-CN" b="1" dirty="0"/>
              <a:t>Validate the Authorization Code </a:t>
            </a:r>
            <a:endParaRPr lang="en-US" altLang="zh-CN" b="1" dirty="0"/>
          </a:p>
          <a:p>
            <a:pPr lvl="2"/>
            <a:r>
              <a:rPr lang="en-US" altLang="zh-CN" dirty="0"/>
              <a:t>Ensure the Authorization Code was </a:t>
            </a:r>
            <a:r>
              <a:rPr lang="en-US" altLang="zh-CN" b="1" dirty="0"/>
              <a:t>issued to the authenticated Client</a:t>
            </a:r>
            <a:r>
              <a:rPr lang="en-US" altLang="zh-CN" dirty="0"/>
              <a:t>.</a:t>
            </a:r>
            <a:endParaRPr lang="en-US" altLang="zh-CN" dirty="0"/>
          </a:p>
          <a:p>
            <a:pPr lvl="2"/>
            <a:r>
              <a:rPr lang="en-US" altLang="zh-CN" dirty="0"/>
              <a:t>Verify that the Authorization Code is </a:t>
            </a:r>
            <a:r>
              <a:rPr lang="en-US" altLang="zh-CN" b="1" dirty="0"/>
              <a:t>valid</a:t>
            </a:r>
            <a:r>
              <a:rPr lang="en-US" altLang="zh-CN" dirty="0"/>
              <a:t>.</a:t>
            </a:r>
            <a:endParaRPr lang="en-US" altLang="zh-CN" dirty="0"/>
          </a:p>
          <a:p>
            <a:pPr lvl="2"/>
            <a:r>
              <a:rPr lang="en-US" altLang="zh-CN" dirty="0"/>
              <a:t>If possible, verify that the Authorization Code has </a:t>
            </a:r>
            <a:r>
              <a:rPr lang="en-US" altLang="zh-CN" b="1" dirty="0"/>
              <a:t>not been previously used</a:t>
            </a:r>
            <a:r>
              <a:rPr lang="en-US" altLang="zh-CN" dirty="0"/>
              <a:t>.</a:t>
            </a:r>
            <a:endParaRPr lang="en-US" altLang="zh-CN" dirty="0"/>
          </a:p>
          <a:p>
            <a:pPr lvl="1"/>
            <a:r>
              <a:rPr lang="en-US" altLang="zh-CN" b="1" dirty="0"/>
              <a:t>Validate the </a:t>
            </a:r>
            <a:r>
              <a:rPr lang="en-US" altLang="zh-CN" b="1" dirty="0" err="1"/>
              <a:t>redirect_uri</a:t>
            </a:r>
            <a:r>
              <a:rPr lang="en-US" altLang="zh-CN" b="1" dirty="0"/>
              <a:t> parameter</a:t>
            </a:r>
            <a:endParaRPr lang="en-US" altLang="zh-CN" b="1" dirty="0"/>
          </a:p>
          <a:p>
            <a:pPr lvl="2"/>
            <a:r>
              <a:rPr lang="en-US" altLang="zh-CN" dirty="0"/>
              <a:t>Ensure that the value is identical to the value in the initial Authorization Request. </a:t>
            </a:r>
            <a:endParaRPr lang="en-US" altLang="zh-CN" dirty="0"/>
          </a:p>
          <a:p>
            <a:pPr lvl="1"/>
            <a:r>
              <a:rPr lang="en-US" altLang="zh-CN" dirty="0"/>
              <a:t>Verify that the Authorization Code used was issued in response to an </a:t>
            </a:r>
            <a:r>
              <a:rPr lang="en-US" altLang="zh-CN" b="1" dirty="0"/>
              <a:t>OpenID Connect Authentication </a:t>
            </a:r>
            <a:r>
              <a:rPr lang="en-US" altLang="zh-CN" dirty="0"/>
              <a:t>Request.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SSO</a:t>
            </a:r>
            <a:r>
              <a:rPr lang="zh-CN" altLang="en-US" dirty="0"/>
              <a:t>实现方式</a:t>
            </a:r>
            <a:endParaRPr lang="zh-CN" altLang="en-US" dirty="0"/>
          </a:p>
        </p:txBody>
      </p:sp>
      <p:sp>
        <p:nvSpPr>
          <p:cNvPr id="3" name="内容占位符 2"/>
          <p:cNvSpPr>
            <a:spLocks noGrp="1"/>
          </p:cNvSpPr>
          <p:nvPr>
            <p:ph idx="1"/>
          </p:nvPr>
        </p:nvSpPr>
        <p:spPr>
          <a:xfrm>
            <a:off x="822959" y="1845734"/>
            <a:ext cx="7543801" cy="4332816"/>
          </a:xfrm>
        </p:spPr>
        <p:txBody>
          <a:bodyPr>
            <a:normAutofit fontScale="70000" lnSpcReduction="20000"/>
          </a:bodyPr>
          <a:lstStyle/>
          <a:p>
            <a:r>
              <a:rPr lang="en-US" altLang="zh-CN" dirty="0"/>
              <a:t>Agent based </a:t>
            </a:r>
            <a:r>
              <a:rPr lang="zh-CN" altLang="en-US" dirty="0"/>
              <a:t>【服务商的</a:t>
            </a:r>
            <a:r>
              <a:rPr lang="en-US" altLang="zh-CN" dirty="0"/>
              <a:t>“</a:t>
            </a:r>
            <a:r>
              <a:rPr lang="zh-CN" altLang="en-US" dirty="0"/>
              <a:t>代理</a:t>
            </a:r>
            <a:r>
              <a:rPr lang="en-US" altLang="zh-CN" dirty="0"/>
              <a:t>”</a:t>
            </a:r>
            <a:r>
              <a:rPr lang="zh-CN" altLang="en-US" dirty="0"/>
              <a:t>】</a:t>
            </a:r>
            <a:endParaRPr lang="en-US" altLang="zh-CN" dirty="0"/>
          </a:p>
          <a:p>
            <a:pPr lvl="1"/>
            <a:r>
              <a:rPr lang="zh-CN" altLang="en-US" dirty="0"/>
              <a:t>在每个应用服务器前面有一个认证代理，它起到一个翻译器的作用，将用户的统一身份信息翻译成应用私有的用户账号</a:t>
            </a:r>
            <a:endParaRPr lang="en-US" altLang="zh-CN" dirty="0"/>
          </a:p>
          <a:p>
            <a:pPr lvl="1"/>
            <a:r>
              <a:rPr lang="zh-CN" altLang="en-US" dirty="0"/>
              <a:t>对</a:t>
            </a:r>
            <a:r>
              <a:rPr lang="en-US" altLang="zh-CN" dirty="0"/>
              <a:t>SP</a:t>
            </a:r>
            <a:r>
              <a:rPr lang="zh-CN" altLang="en-US" dirty="0"/>
              <a:t>透明，对用户不透明</a:t>
            </a:r>
            <a:endParaRPr lang="en-US" altLang="zh-CN" dirty="0"/>
          </a:p>
          <a:p>
            <a:pPr lvl="1"/>
            <a:r>
              <a:rPr lang="en-US" altLang="zh-CN" dirty="0"/>
              <a:t>Pseudo-SSO</a:t>
            </a:r>
            <a:endParaRPr lang="en-US" altLang="zh-CN" dirty="0"/>
          </a:p>
          <a:p>
            <a:r>
              <a:rPr lang="en-US" altLang="zh-CN" dirty="0"/>
              <a:t>Broker based </a:t>
            </a:r>
            <a:r>
              <a:rPr lang="zh-CN" altLang="en-US" dirty="0"/>
              <a:t>【用户的</a:t>
            </a:r>
            <a:r>
              <a:rPr lang="en-US" altLang="zh-CN" dirty="0"/>
              <a:t>“</a:t>
            </a:r>
            <a:r>
              <a:rPr lang="zh-CN" altLang="en-US" dirty="0"/>
              <a:t>代理</a:t>
            </a:r>
            <a:r>
              <a:rPr lang="en-US" altLang="zh-CN" dirty="0"/>
              <a:t>”</a:t>
            </a:r>
            <a:r>
              <a:rPr lang="zh-CN" altLang="en-US" dirty="0"/>
              <a:t>】</a:t>
            </a:r>
            <a:endParaRPr lang="en-US" altLang="zh-CN" dirty="0"/>
          </a:p>
          <a:p>
            <a:pPr lvl="1"/>
            <a:r>
              <a:rPr lang="zh-CN" altLang="en-US" dirty="0"/>
              <a:t>有一个中心服务器鉴别用户，然后给用户发放票据，用户用票据就可以访问应用程序</a:t>
            </a:r>
            <a:endParaRPr lang="en-US" altLang="zh-CN" dirty="0"/>
          </a:p>
          <a:p>
            <a:pPr lvl="1"/>
            <a:r>
              <a:rPr lang="zh-CN" altLang="en-US" dirty="0"/>
              <a:t>对用户、</a:t>
            </a:r>
            <a:r>
              <a:rPr lang="en-US" altLang="zh-CN" dirty="0"/>
              <a:t>SP</a:t>
            </a:r>
            <a:r>
              <a:rPr lang="zh-CN" altLang="en-US" dirty="0"/>
              <a:t>都不透明</a:t>
            </a:r>
            <a:endParaRPr lang="en-US" altLang="zh-CN" dirty="0"/>
          </a:p>
          <a:p>
            <a:pPr lvl="1"/>
            <a:r>
              <a:rPr lang="en-US" altLang="zh-CN" dirty="0"/>
              <a:t>SSO</a:t>
            </a:r>
            <a:r>
              <a:rPr lang="zh-CN" altLang="en-US" dirty="0"/>
              <a:t>，最常见的是利用</a:t>
            </a:r>
            <a:r>
              <a:rPr lang="en-US" altLang="zh-CN" dirty="0"/>
              <a:t>Kerberos</a:t>
            </a:r>
            <a:r>
              <a:rPr lang="zh-CN" altLang="en-US" dirty="0"/>
              <a:t>协议</a:t>
            </a:r>
            <a:endParaRPr lang="en-US" altLang="zh-CN" dirty="0"/>
          </a:p>
          <a:p>
            <a:r>
              <a:rPr lang="en-US" altLang="zh-CN" dirty="0"/>
              <a:t>Broker based</a:t>
            </a:r>
            <a:r>
              <a:rPr lang="zh-CN" altLang="en-US" dirty="0"/>
              <a:t>和</a:t>
            </a:r>
            <a:r>
              <a:rPr lang="en-US" altLang="zh-CN" dirty="0"/>
              <a:t>Agent based</a:t>
            </a:r>
            <a:r>
              <a:rPr lang="zh-CN" altLang="en-US" dirty="0"/>
              <a:t>通常会结合使用</a:t>
            </a:r>
            <a:endParaRPr lang="en-US" altLang="zh-CN" dirty="0"/>
          </a:p>
          <a:p>
            <a:pPr lvl="1"/>
            <a:r>
              <a:rPr lang="en-US" altLang="zh-CN" dirty="0"/>
              <a:t>Broker based</a:t>
            </a:r>
            <a:r>
              <a:rPr lang="zh-CN" altLang="en-US" dirty="0"/>
              <a:t>来面向用户和大部分容易改造的应用服务器</a:t>
            </a:r>
            <a:endParaRPr lang="en-US" altLang="zh-CN" dirty="0"/>
          </a:p>
          <a:p>
            <a:pPr lvl="1"/>
            <a:r>
              <a:rPr lang="zh-CN" altLang="en-US" dirty="0"/>
              <a:t>少量不容易改造的应用服务器，用</a:t>
            </a:r>
            <a:r>
              <a:rPr lang="en-US" altLang="zh-CN" dirty="0"/>
              <a:t>Agent based</a:t>
            </a:r>
            <a:endParaRPr lang="en-US" altLang="zh-CN"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Token Response</a:t>
            </a:r>
            <a:endParaRPr lang="zh-CN" altLang="en-US" dirty="0"/>
          </a:p>
        </p:txBody>
      </p:sp>
      <p:sp>
        <p:nvSpPr>
          <p:cNvPr id="3" name="内容占位符 2"/>
          <p:cNvSpPr>
            <a:spLocks noGrp="1"/>
          </p:cNvSpPr>
          <p:nvPr>
            <p:ph idx="1"/>
          </p:nvPr>
        </p:nvSpPr>
        <p:spPr/>
        <p:txBody>
          <a:bodyPr/>
          <a:lstStyle/>
          <a:p>
            <a:r>
              <a:rPr lang="en-US" altLang="zh-CN" dirty="0"/>
              <a:t>In addition to the response parameters specified by OAuth 2.0, </a:t>
            </a:r>
            <a:r>
              <a:rPr lang="en-US" altLang="zh-CN" b="1" i="1" dirty="0" err="1">
                <a:solidFill>
                  <a:srgbClr val="0070C0"/>
                </a:solidFill>
              </a:rPr>
              <a:t>id_token</a:t>
            </a:r>
            <a:r>
              <a:rPr lang="en-US" altLang="zh-CN" b="1" i="1" dirty="0">
                <a:solidFill>
                  <a:srgbClr val="0070C0"/>
                </a:solidFill>
              </a:rPr>
              <a:t> </a:t>
            </a:r>
            <a:r>
              <a:rPr lang="en-US" altLang="zh-CN" dirty="0"/>
              <a:t>MUST be included in the response.</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7400" y="3242442"/>
            <a:ext cx="5791200" cy="3615558"/>
          </a:xfrm>
          <a:prstGeom prst="rect">
            <a:avLst/>
          </a:prstGeom>
        </p:spPr>
      </p:pic>
      <p:sp>
        <p:nvSpPr>
          <p:cNvPr id="6" name="圆角矩形 5"/>
          <p:cNvSpPr/>
          <p:nvPr/>
        </p:nvSpPr>
        <p:spPr>
          <a:xfrm>
            <a:off x="2324100" y="4961320"/>
            <a:ext cx="5524500" cy="1668080"/>
          </a:xfrm>
          <a:prstGeom prst="roundRect">
            <a:avLst>
              <a:gd name="adj" fmla="val 5247"/>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 Token</a:t>
            </a:r>
            <a:endParaRPr lang="zh-CN" altLang="en-US" dirty="0"/>
          </a:p>
        </p:txBody>
      </p:sp>
      <p:sp>
        <p:nvSpPr>
          <p:cNvPr id="3" name="内容占位符 2"/>
          <p:cNvSpPr>
            <a:spLocks noGrp="1"/>
          </p:cNvSpPr>
          <p:nvPr>
            <p:ph idx="1"/>
          </p:nvPr>
        </p:nvSpPr>
        <p:spPr/>
        <p:txBody>
          <a:bodyPr/>
          <a:lstStyle/>
          <a:p>
            <a:r>
              <a:rPr lang="en-US" altLang="zh-CN" dirty="0"/>
              <a:t>The ID Token is represented as a JSON Web Token.</a:t>
            </a:r>
            <a:endParaRPr lang="zh-CN" altLang="en-US" dirty="0"/>
          </a:p>
        </p:txBody>
      </p:sp>
      <p:graphicFrame>
        <p:nvGraphicFramePr>
          <p:cNvPr id="4" name="内容占位符 3"/>
          <p:cNvGraphicFramePr/>
          <p:nvPr/>
        </p:nvGraphicFramePr>
        <p:xfrm>
          <a:off x="287971" y="2400300"/>
          <a:ext cx="8613777" cy="4206240"/>
        </p:xfrm>
        <a:graphic>
          <a:graphicData uri="http://schemas.openxmlformats.org/drawingml/2006/table">
            <a:tbl>
              <a:tblPr firstRow="1" bandRow="1">
                <a:tableStyleId>{5C22544A-7EE6-4342-B048-85BDC9FD1C3A}</a:tableStyleId>
              </a:tblPr>
              <a:tblGrid>
                <a:gridCol w="880610"/>
                <a:gridCol w="1410478"/>
                <a:gridCol w="6322689"/>
              </a:tblGrid>
              <a:tr h="345440">
                <a:tc>
                  <a:txBody>
                    <a:bodyPr/>
                    <a:lstStyle/>
                    <a:p>
                      <a:pPr algn="ctr"/>
                      <a:r>
                        <a:rPr lang="zh-CN" altLang="en-US" sz="2000" dirty="0"/>
                        <a:t>参数</a:t>
                      </a:r>
                      <a:endParaRPr lang="zh-CN" altLang="en-US" sz="2000" dirty="0"/>
                    </a:p>
                  </a:txBody>
                  <a:tcPr/>
                </a:tc>
                <a:tc>
                  <a:txBody>
                    <a:bodyPr/>
                    <a:lstStyle/>
                    <a:p>
                      <a:pPr algn="ctr"/>
                      <a:r>
                        <a:rPr lang="zh-CN" altLang="en-US" sz="2000" dirty="0"/>
                        <a:t>是否必选</a:t>
                      </a:r>
                      <a:endParaRPr lang="zh-CN" altLang="en-US" sz="2000" dirty="0"/>
                    </a:p>
                  </a:txBody>
                  <a:tcPr/>
                </a:tc>
                <a:tc>
                  <a:txBody>
                    <a:bodyPr/>
                    <a:lstStyle/>
                    <a:p>
                      <a:pPr algn="ctr"/>
                      <a:r>
                        <a:rPr lang="zh-CN" altLang="en-US" sz="2000" dirty="0"/>
                        <a:t>描述</a:t>
                      </a:r>
                      <a:endParaRPr lang="zh-CN" altLang="en-US" sz="2000" dirty="0"/>
                    </a:p>
                  </a:txBody>
                  <a:tcPr/>
                </a:tc>
              </a:tr>
              <a:tr h="426614">
                <a:tc>
                  <a:txBody>
                    <a:bodyPr/>
                    <a:lstStyle/>
                    <a:p>
                      <a:pPr algn="ctr"/>
                      <a:r>
                        <a:rPr lang="en-US" altLang="zh-CN" sz="2200" dirty="0" err="1"/>
                        <a:t>iss</a:t>
                      </a:r>
                      <a:endParaRPr lang="zh-CN" altLang="en-US" sz="2200" dirty="0"/>
                    </a:p>
                  </a:txBody>
                  <a:tcPr anchor="ctr"/>
                </a:tc>
                <a:tc>
                  <a:txBody>
                    <a:bodyPr/>
                    <a:lstStyle/>
                    <a:p>
                      <a:pPr algn="ctr"/>
                      <a:r>
                        <a:rPr lang="en-US" altLang="zh-CN" sz="2200" dirty="0"/>
                        <a:t>Yes</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Issuer Identifier for the </a:t>
                      </a:r>
                      <a:r>
                        <a:rPr lang="en-US" altLang="zh-CN" sz="2200" b="1" i="0" kern="1200" dirty="0">
                          <a:solidFill>
                            <a:srgbClr val="0070C0"/>
                          </a:solidFill>
                          <a:effectLst/>
                          <a:latin typeface="+mn-lt"/>
                          <a:ea typeface="+mn-ea"/>
                          <a:cs typeface="+mn-cs"/>
                        </a:rPr>
                        <a:t>Issuer of the response</a:t>
                      </a:r>
                      <a:r>
                        <a:rPr lang="en-US" altLang="zh-CN" sz="2200" b="0" i="0" kern="1200" dirty="0">
                          <a:solidFill>
                            <a:schemeClr val="dk1"/>
                          </a:solidFill>
                          <a:effectLst/>
                          <a:latin typeface="+mn-lt"/>
                          <a:ea typeface="+mn-ea"/>
                          <a:cs typeface="+mn-cs"/>
                        </a:rPr>
                        <a:t>.</a:t>
                      </a:r>
                      <a:endParaRPr lang="zh-CN" altLang="en-US" sz="2200" dirty="0"/>
                    </a:p>
                  </a:txBody>
                  <a:tcPr/>
                </a:tc>
              </a:tr>
              <a:tr h="1097007">
                <a:tc>
                  <a:txBody>
                    <a:bodyPr/>
                    <a:lstStyle/>
                    <a:p>
                      <a:pPr algn="ctr"/>
                      <a:r>
                        <a:rPr lang="en-US" altLang="zh-CN" sz="2200" dirty="0"/>
                        <a:t>sub</a:t>
                      </a:r>
                      <a:endParaRPr lang="zh-CN" altLang="en-US" sz="2200" dirty="0"/>
                    </a:p>
                  </a:txBody>
                  <a:tcPr anchor="ctr"/>
                </a:tc>
                <a:tc>
                  <a:txBody>
                    <a:bodyPr/>
                    <a:lstStyle/>
                    <a:p>
                      <a:pPr algn="ctr"/>
                      <a:r>
                        <a:rPr lang="en-US" altLang="zh-CN" sz="2200" dirty="0"/>
                        <a:t>Yes</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Subject Identifier. A locally unique and never reassigned identifier within the Issuer for the </a:t>
                      </a:r>
                      <a:r>
                        <a:rPr lang="en-US" altLang="zh-CN" sz="2200" b="1" i="0" kern="1200" dirty="0">
                          <a:solidFill>
                            <a:srgbClr val="0070C0"/>
                          </a:solidFill>
                          <a:effectLst/>
                          <a:latin typeface="+mn-lt"/>
                          <a:ea typeface="+mn-ea"/>
                          <a:cs typeface="+mn-cs"/>
                        </a:rPr>
                        <a:t>End-User,</a:t>
                      </a:r>
                      <a:r>
                        <a:rPr lang="en-US" altLang="zh-CN" sz="2200" b="0" i="0" kern="1200" dirty="0">
                          <a:solidFill>
                            <a:schemeClr val="dk1"/>
                          </a:solidFill>
                          <a:effectLst/>
                          <a:latin typeface="+mn-lt"/>
                          <a:ea typeface="+mn-ea"/>
                          <a:cs typeface="+mn-cs"/>
                        </a:rPr>
                        <a:t> which is intended to be consumed by the Client</a:t>
                      </a:r>
                      <a:endParaRPr lang="zh-CN" altLang="en-US" sz="2200" dirty="0"/>
                    </a:p>
                  </a:txBody>
                  <a:tcPr/>
                </a:tc>
              </a:tr>
              <a:tr h="1097007">
                <a:tc>
                  <a:txBody>
                    <a:bodyPr/>
                    <a:lstStyle/>
                    <a:p>
                      <a:pPr algn="ctr"/>
                      <a:r>
                        <a:rPr lang="en-US" altLang="zh-CN" sz="2200" dirty="0" err="1"/>
                        <a:t>aud</a:t>
                      </a:r>
                      <a:endParaRPr lang="zh-CN" altLang="en-US" sz="2200" dirty="0"/>
                    </a:p>
                  </a:txBody>
                  <a:tcPr anchor="ctr"/>
                </a:tc>
                <a:tc>
                  <a:txBody>
                    <a:bodyPr/>
                    <a:lstStyle/>
                    <a:p>
                      <a:pPr algn="ctr"/>
                      <a:r>
                        <a:rPr lang="en-US" altLang="zh-CN" sz="2200" dirty="0"/>
                        <a:t>Yes</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Audience(s) that this ID Token is intended for. It MUST contain the OAuth 2.0 </a:t>
                      </a:r>
                      <a:r>
                        <a:rPr lang="en-US" altLang="zh-CN" sz="2200" dirty="0" err="1"/>
                        <a:t>client_id</a:t>
                      </a:r>
                      <a:r>
                        <a:rPr lang="en-US" altLang="zh-CN" sz="2200" b="0" i="0" kern="1200" dirty="0">
                          <a:solidFill>
                            <a:schemeClr val="dk1"/>
                          </a:solidFill>
                          <a:effectLst/>
                          <a:latin typeface="+mn-lt"/>
                          <a:ea typeface="+mn-ea"/>
                          <a:cs typeface="+mn-cs"/>
                        </a:rPr>
                        <a:t> of the </a:t>
                      </a:r>
                      <a:r>
                        <a:rPr lang="en-US" altLang="zh-CN" sz="2200" b="1" i="0" kern="1200" dirty="0">
                          <a:solidFill>
                            <a:srgbClr val="0070C0"/>
                          </a:solidFill>
                          <a:effectLst/>
                          <a:latin typeface="+mn-lt"/>
                          <a:ea typeface="+mn-ea"/>
                          <a:cs typeface="+mn-cs"/>
                        </a:rPr>
                        <a:t>Relying Party </a:t>
                      </a:r>
                      <a:r>
                        <a:rPr lang="en-US" altLang="zh-CN" sz="2200" b="0" i="0" kern="1200" dirty="0">
                          <a:solidFill>
                            <a:schemeClr val="dk1"/>
                          </a:solidFill>
                          <a:effectLst/>
                          <a:latin typeface="+mn-lt"/>
                          <a:ea typeface="+mn-ea"/>
                          <a:cs typeface="+mn-cs"/>
                        </a:rPr>
                        <a:t>as an audience value. </a:t>
                      </a:r>
                      <a:endParaRPr lang="zh-CN" altLang="en-US" sz="2200" dirty="0"/>
                    </a:p>
                  </a:txBody>
                  <a:tcPr/>
                </a:tc>
              </a:tr>
              <a:tr h="761810">
                <a:tc>
                  <a:txBody>
                    <a:bodyPr/>
                    <a:lstStyle/>
                    <a:p>
                      <a:pPr algn="ctr"/>
                      <a:r>
                        <a:rPr lang="en-US" altLang="zh-CN" sz="2200" dirty="0" err="1"/>
                        <a:t>exp</a:t>
                      </a:r>
                      <a:endParaRPr lang="zh-CN" altLang="en-US" sz="2200" dirty="0"/>
                    </a:p>
                  </a:txBody>
                  <a:tcPr anchor="ctr"/>
                </a:tc>
                <a:tc>
                  <a:txBody>
                    <a:bodyPr/>
                    <a:lstStyle/>
                    <a:p>
                      <a:pPr algn="ctr"/>
                      <a:r>
                        <a:rPr lang="en-US" altLang="zh-CN" sz="2200" dirty="0"/>
                        <a:t>Yes</a:t>
                      </a:r>
                      <a:endParaRPr lang="zh-CN" altLang="en-US" sz="2200" dirty="0"/>
                    </a:p>
                  </a:txBody>
                  <a:tcPr anchor="ctr"/>
                </a:tc>
                <a:tc>
                  <a:txBody>
                    <a:bodyPr/>
                    <a:lstStyle/>
                    <a:p>
                      <a:r>
                        <a:rPr lang="en-US" altLang="zh-CN" sz="2200" b="1" i="0" kern="1200" dirty="0">
                          <a:solidFill>
                            <a:srgbClr val="0070C0"/>
                          </a:solidFill>
                          <a:effectLst/>
                          <a:latin typeface="+mn-lt"/>
                          <a:ea typeface="+mn-ea"/>
                          <a:cs typeface="+mn-cs"/>
                        </a:rPr>
                        <a:t>Expiration time </a:t>
                      </a:r>
                      <a:r>
                        <a:rPr lang="en-US" altLang="zh-CN" sz="2200" b="0" i="0" kern="1200" dirty="0">
                          <a:solidFill>
                            <a:schemeClr val="dk1"/>
                          </a:solidFill>
                          <a:effectLst/>
                          <a:latin typeface="+mn-lt"/>
                          <a:ea typeface="+mn-ea"/>
                          <a:cs typeface="+mn-cs"/>
                        </a:rPr>
                        <a:t>on or after which the ID Token MUST NOT be accepted for processing. </a:t>
                      </a:r>
                      <a:endParaRPr lang="zh-CN" altLang="en-US" sz="2200" dirty="0"/>
                    </a:p>
                  </a:txBody>
                  <a:tcPr/>
                </a:tc>
              </a:tr>
              <a:tr h="426614">
                <a:tc>
                  <a:txBody>
                    <a:bodyPr/>
                    <a:lstStyle/>
                    <a:p>
                      <a:pPr algn="ctr"/>
                      <a:r>
                        <a:rPr lang="en-US" altLang="zh-CN" sz="2200" dirty="0" err="1"/>
                        <a:t>iat</a:t>
                      </a:r>
                      <a:endParaRPr lang="zh-CN" altLang="en-US" sz="2200" dirty="0"/>
                    </a:p>
                  </a:txBody>
                  <a:tcPr anchor="ctr"/>
                </a:tc>
                <a:tc>
                  <a:txBody>
                    <a:bodyPr/>
                    <a:lstStyle/>
                    <a:p>
                      <a:pPr algn="ctr"/>
                      <a:r>
                        <a:rPr lang="en-US" altLang="zh-CN" sz="2200" dirty="0"/>
                        <a:t>Yes</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Time at which the JWT was </a:t>
                      </a:r>
                      <a:r>
                        <a:rPr lang="en-US" altLang="zh-CN" sz="2200" b="1" i="0" kern="1200" dirty="0">
                          <a:solidFill>
                            <a:srgbClr val="0070C0"/>
                          </a:solidFill>
                          <a:effectLst/>
                          <a:latin typeface="+mn-lt"/>
                          <a:ea typeface="+mn-ea"/>
                          <a:cs typeface="+mn-cs"/>
                        </a:rPr>
                        <a:t>issued</a:t>
                      </a:r>
                      <a:r>
                        <a:rPr lang="en-US" altLang="zh-CN" sz="2200" b="0" i="0" kern="1200" dirty="0">
                          <a:solidFill>
                            <a:schemeClr val="dk1"/>
                          </a:solidFill>
                          <a:effectLst/>
                          <a:latin typeface="+mn-lt"/>
                          <a:ea typeface="+mn-ea"/>
                          <a:cs typeface="+mn-cs"/>
                        </a:rPr>
                        <a:t>. </a:t>
                      </a:r>
                      <a:endParaRPr lang="zh-CN" altLang="en-US" sz="2200" dirty="0"/>
                    </a:p>
                  </a:txBody>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 Token</a:t>
            </a:r>
            <a:endParaRPr lang="zh-CN" altLang="en-US" dirty="0"/>
          </a:p>
        </p:txBody>
      </p:sp>
      <p:graphicFrame>
        <p:nvGraphicFramePr>
          <p:cNvPr id="4" name="内容占位符 3"/>
          <p:cNvGraphicFramePr>
            <a:graphicFrameLocks noGrp="1"/>
          </p:cNvGraphicFramePr>
          <p:nvPr>
            <p:ph idx="1"/>
          </p:nvPr>
        </p:nvGraphicFramePr>
        <p:xfrm>
          <a:off x="86360" y="1902461"/>
          <a:ext cx="9016999" cy="4876800"/>
        </p:xfrm>
        <a:graphic>
          <a:graphicData uri="http://schemas.openxmlformats.org/drawingml/2006/table">
            <a:tbl>
              <a:tblPr firstRow="1" bandRow="1">
                <a:tableStyleId>{5C22544A-7EE6-4342-B048-85BDC9FD1C3A}</a:tableStyleId>
              </a:tblPr>
              <a:tblGrid>
                <a:gridCol w="1524000"/>
                <a:gridCol w="1515822"/>
                <a:gridCol w="5977177"/>
              </a:tblGrid>
              <a:tr h="370840">
                <a:tc>
                  <a:txBody>
                    <a:bodyPr/>
                    <a:lstStyle/>
                    <a:p>
                      <a:pPr algn="ctr"/>
                      <a:r>
                        <a:rPr lang="zh-CN" altLang="en-US" sz="2000" dirty="0"/>
                        <a:t>参数</a:t>
                      </a:r>
                      <a:endParaRPr lang="zh-CN" altLang="en-US" sz="2000" dirty="0"/>
                    </a:p>
                  </a:txBody>
                  <a:tcPr/>
                </a:tc>
                <a:tc>
                  <a:txBody>
                    <a:bodyPr/>
                    <a:lstStyle/>
                    <a:p>
                      <a:pPr algn="ctr"/>
                      <a:r>
                        <a:rPr lang="zh-CN" altLang="en-US" sz="2000" dirty="0"/>
                        <a:t>是否必选</a:t>
                      </a:r>
                      <a:endParaRPr lang="zh-CN" altLang="en-US" sz="2000" dirty="0"/>
                    </a:p>
                  </a:txBody>
                  <a:tcPr/>
                </a:tc>
                <a:tc>
                  <a:txBody>
                    <a:bodyPr/>
                    <a:lstStyle/>
                    <a:p>
                      <a:pPr algn="ctr"/>
                      <a:r>
                        <a:rPr lang="zh-CN" altLang="en-US" sz="2000" dirty="0"/>
                        <a:t>描述</a:t>
                      </a:r>
                      <a:endParaRPr lang="zh-CN" altLang="en-US" sz="2000" dirty="0"/>
                    </a:p>
                  </a:txBody>
                  <a:tcPr/>
                </a:tc>
              </a:tr>
              <a:tr h="370840">
                <a:tc>
                  <a:txBody>
                    <a:bodyPr/>
                    <a:lstStyle/>
                    <a:p>
                      <a:pPr algn="ctr"/>
                      <a:r>
                        <a:rPr lang="en-US" altLang="zh-CN" sz="2200" dirty="0" err="1"/>
                        <a:t>auth_time</a:t>
                      </a:r>
                      <a:endParaRPr lang="en-US" altLang="zh-CN" sz="2200" dirty="0"/>
                    </a:p>
                  </a:txBody>
                  <a:tcPr anchor="ctr"/>
                </a:tc>
                <a:tc>
                  <a:txBody>
                    <a:bodyPr/>
                    <a:lstStyle/>
                    <a:p>
                      <a:pPr algn="ctr"/>
                      <a:r>
                        <a:rPr lang="en-US" altLang="zh-CN" sz="2200" dirty="0"/>
                        <a:t>No</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Time when the End-User authentication occurred.  </a:t>
                      </a:r>
                      <a:endParaRPr lang="en-US" altLang="zh-CN" sz="2200" b="0" i="0" kern="1200" dirty="0">
                        <a:solidFill>
                          <a:schemeClr val="dk1"/>
                        </a:solidFill>
                        <a:effectLst/>
                        <a:latin typeface="+mn-lt"/>
                        <a:ea typeface="+mn-ea"/>
                        <a:cs typeface="+mn-cs"/>
                      </a:endParaRPr>
                    </a:p>
                    <a:p>
                      <a:r>
                        <a:rPr lang="en-US" altLang="zh-CN" sz="2200" b="0" i="1" kern="1200" dirty="0">
                          <a:solidFill>
                            <a:schemeClr val="dk1"/>
                          </a:solidFill>
                          <a:effectLst/>
                          <a:latin typeface="+mn-lt"/>
                          <a:ea typeface="+mn-ea"/>
                          <a:cs typeface="+mn-cs"/>
                        </a:rPr>
                        <a:t>When a </a:t>
                      </a:r>
                      <a:r>
                        <a:rPr lang="en-US" altLang="zh-CN" sz="2200" i="1" dirty="0" err="1"/>
                        <a:t>max_age</a:t>
                      </a:r>
                      <a:r>
                        <a:rPr lang="en-US" altLang="zh-CN" sz="2200" b="0" i="1" kern="1200" dirty="0">
                          <a:solidFill>
                            <a:schemeClr val="dk1"/>
                          </a:solidFill>
                          <a:effectLst/>
                          <a:latin typeface="+mn-lt"/>
                          <a:ea typeface="+mn-ea"/>
                          <a:cs typeface="+mn-cs"/>
                        </a:rPr>
                        <a:t> request is made or when </a:t>
                      </a:r>
                      <a:r>
                        <a:rPr lang="en-US" altLang="zh-CN" sz="2200" i="1" dirty="0" err="1"/>
                        <a:t>auth_time</a:t>
                      </a:r>
                      <a:r>
                        <a:rPr lang="en-US" altLang="zh-CN" sz="2200" b="0" i="1" kern="1200" dirty="0">
                          <a:solidFill>
                            <a:schemeClr val="dk1"/>
                          </a:solidFill>
                          <a:effectLst/>
                          <a:latin typeface="+mn-lt"/>
                          <a:ea typeface="+mn-ea"/>
                          <a:cs typeface="+mn-cs"/>
                        </a:rPr>
                        <a:t> is requested as an Essential Claim, then this Claim is </a:t>
                      </a:r>
                      <a:r>
                        <a:rPr lang="en-US" altLang="zh-CN" sz="2200" b="1" i="1" kern="1200" dirty="0">
                          <a:solidFill>
                            <a:schemeClr val="dk1"/>
                          </a:solidFill>
                          <a:effectLst/>
                          <a:latin typeface="+mn-lt"/>
                          <a:ea typeface="+mn-ea"/>
                          <a:cs typeface="+mn-cs"/>
                        </a:rPr>
                        <a:t>REQUIRED</a:t>
                      </a:r>
                      <a:r>
                        <a:rPr lang="en-US" altLang="zh-CN" sz="2200" b="0" i="1" kern="1200" dirty="0">
                          <a:solidFill>
                            <a:schemeClr val="dk1"/>
                          </a:solidFill>
                          <a:effectLst/>
                          <a:latin typeface="+mn-lt"/>
                          <a:ea typeface="+mn-ea"/>
                          <a:cs typeface="+mn-cs"/>
                        </a:rPr>
                        <a:t>.</a:t>
                      </a:r>
                      <a:endParaRPr lang="zh-CN" altLang="en-US" sz="2200" i="1" dirty="0"/>
                    </a:p>
                  </a:txBody>
                  <a:tcPr/>
                </a:tc>
              </a:tr>
              <a:tr h="370840">
                <a:tc>
                  <a:txBody>
                    <a:bodyPr/>
                    <a:lstStyle/>
                    <a:p>
                      <a:pPr algn="ctr"/>
                      <a:r>
                        <a:rPr lang="en-US" altLang="zh-CN" sz="2200" dirty="0"/>
                        <a:t>nonce</a:t>
                      </a:r>
                      <a:endParaRPr lang="zh-CN" altLang="en-US" sz="2200" dirty="0"/>
                    </a:p>
                  </a:txBody>
                  <a:tcPr anchor="ctr"/>
                </a:tc>
                <a:tc>
                  <a:txBody>
                    <a:bodyPr/>
                    <a:lstStyle/>
                    <a:p>
                      <a:pPr algn="ctr"/>
                      <a:r>
                        <a:rPr lang="en-US" altLang="zh-CN" sz="2200"/>
                        <a:t>No</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String value used to associate a Client session with an ID Token, and to mitigate replay attacks.</a:t>
                      </a:r>
                      <a:endParaRPr lang="en-US" altLang="zh-CN" sz="2200" b="0" i="0" kern="1200" dirty="0">
                        <a:solidFill>
                          <a:schemeClr val="dk1"/>
                        </a:solidFill>
                        <a:effectLst/>
                        <a:latin typeface="+mn-lt"/>
                        <a:ea typeface="+mn-ea"/>
                        <a:cs typeface="+mn-cs"/>
                      </a:endParaRPr>
                    </a:p>
                    <a:p>
                      <a:r>
                        <a:rPr lang="en-US" altLang="zh-CN" sz="2200" b="0" i="0" kern="1200" dirty="0">
                          <a:solidFill>
                            <a:schemeClr val="dk1"/>
                          </a:solidFill>
                          <a:effectLst/>
                          <a:latin typeface="+mn-lt"/>
                          <a:ea typeface="+mn-ea"/>
                          <a:cs typeface="+mn-cs"/>
                        </a:rPr>
                        <a:t>If present in the Authentication Request,  a </a:t>
                      </a:r>
                      <a:r>
                        <a:rPr lang="en-US" altLang="zh-CN" sz="2200" dirty="0"/>
                        <a:t>nonce</a:t>
                      </a:r>
                      <a:r>
                        <a:rPr lang="en-US" altLang="zh-CN" sz="2200" b="0" i="0" kern="1200" dirty="0">
                          <a:solidFill>
                            <a:schemeClr val="dk1"/>
                          </a:solidFill>
                          <a:effectLst/>
                          <a:latin typeface="+mn-lt"/>
                          <a:ea typeface="+mn-ea"/>
                          <a:cs typeface="+mn-cs"/>
                        </a:rPr>
                        <a:t>  </a:t>
                      </a:r>
                      <a:endParaRPr lang="en-US" altLang="zh-CN" sz="22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0" i="0" kern="1200" dirty="0">
                          <a:solidFill>
                            <a:schemeClr val="dk1"/>
                          </a:solidFill>
                          <a:effectLst/>
                          <a:latin typeface="+mn-lt"/>
                          <a:ea typeface="+mn-ea"/>
                          <a:cs typeface="+mn-cs"/>
                        </a:rPr>
                        <a:t>must be</a:t>
                      </a:r>
                      <a:r>
                        <a:rPr lang="en-US" altLang="zh-CN" sz="2200" b="0" i="0" kern="1200" baseline="0" dirty="0">
                          <a:solidFill>
                            <a:schemeClr val="dk1"/>
                          </a:solidFill>
                          <a:effectLst/>
                          <a:latin typeface="+mn-lt"/>
                          <a:ea typeface="+mn-ea"/>
                          <a:cs typeface="+mn-cs"/>
                        </a:rPr>
                        <a:t> included </a:t>
                      </a:r>
                      <a:r>
                        <a:rPr lang="en-US" altLang="zh-CN" sz="2200" b="0" i="0" kern="1200" dirty="0">
                          <a:solidFill>
                            <a:schemeClr val="dk1"/>
                          </a:solidFill>
                          <a:effectLst/>
                          <a:latin typeface="+mn-lt"/>
                          <a:ea typeface="+mn-ea"/>
                          <a:cs typeface="+mn-cs"/>
                        </a:rPr>
                        <a:t>in the ID Token.  </a:t>
                      </a:r>
                      <a:endParaRPr lang="zh-CN" altLang="en-US" sz="2200" dirty="0"/>
                    </a:p>
                  </a:txBody>
                  <a:tcPr/>
                </a:tc>
              </a:tr>
              <a:tr h="370840">
                <a:tc>
                  <a:txBody>
                    <a:bodyPr/>
                    <a:lstStyle/>
                    <a:p>
                      <a:pPr algn="ctr"/>
                      <a:r>
                        <a:rPr lang="en-US" altLang="zh-CN" sz="2200" dirty="0" err="1"/>
                        <a:t>acr</a:t>
                      </a:r>
                      <a:endParaRPr lang="zh-CN" altLang="en-US" sz="2200" dirty="0"/>
                    </a:p>
                  </a:txBody>
                  <a:tcPr anchor="ctr"/>
                </a:tc>
                <a:tc>
                  <a:txBody>
                    <a:bodyPr/>
                    <a:lstStyle/>
                    <a:p>
                      <a:pPr algn="ctr"/>
                      <a:r>
                        <a:rPr lang="en-US" altLang="zh-CN" sz="2200"/>
                        <a:t>No</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Authentication Context Class Reference.</a:t>
                      </a:r>
                      <a:endParaRPr lang="zh-CN" altLang="en-US" sz="2200" dirty="0"/>
                    </a:p>
                  </a:txBody>
                  <a:tcPr/>
                </a:tc>
              </a:tr>
              <a:tr h="404177">
                <a:tc>
                  <a:txBody>
                    <a:bodyPr/>
                    <a:lstStyle/>
                    <a:p>
                      <a:pPr algn="ctr"/>
                      <a:r>
                        <a:rPr lang="en-US" altLang="zh-CN" sz="2200" dirty="0" err="1"/>
                        <a:t>amr</a:t>
                      </a:r>
                      <a:endParaRPr lang="zh-CN" altLang="en-US" sz="2200" dirty="0"/>
                    </a:p>
                  </a:txBody>
                  <a:tcPr anchor="ctr"/>
                </a:tc>
                <a:tc>
                  <a:txBody>
                    <a:bodyPr/>
                    <a:lstStyle/>
                    <a:p>
                      <a:pPr algn="ctr"/>
                      <a:r>
                        <a:rPr lang="en-US" altLang="zh-CN" sz="2200"/>
                        <a:t>No</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Authentication Methods References.</a:t>
                      </a:r>
                      <a:endParaRPr lang="zh-CN" altLang="en-US" sz="2200" dirty="0"/>
                    </a:p>
                  </a:txBody>
                  <a:tcPr/>
                </a:tc>
              </a:tr>
              <a:tr h="370840">
                <a:tc>
                  <a:txBody>
                    <a:bodyPr/>
                    <a:lstStyle/>
                    <a:p>
                      <a:pPr algn="ctr"/>
                      <a:r>
                        <a:rPr lang="en-US" altLang="zh-CN" sz="2200" dirty="0" err="1"/>
                        <a:t>azp</a:t>
                      </a:r>
                      <a:endParaRPr lang="zh-CN" altLang="en-US" sz="2200" dirty="0"/>
                    </a:p>
                  </a:txBody>
                  <a:tcPr anchor="ctr"/>
                </a:tc>
                <a:tc>
                  <a:txBody>
                    <a:bodyPr/>
                    <a:lstStyle/>
                    <a:p>
                      <a:pPr algn="ctr"/>
                      <a:r>
                        <a:rPr lang="en-US" altLang="zh-CN" sz="2200" dirty="0"/>
                        <a:t>No</a:t>
                      </a:r>
                      <a:endParaRPr lang="zh-CN" altLang="en-US" sz="2200" dirty="0"/>
                    </a:p>
                  </a:txBody>
                  <a:tcPr anchor="ctr"/>
                </a:tc>
                <a:tc>
                  <a:txBody>
                    <a:bodyPr/>
                    <a:lstStyle/>
                    <a:p>
                      <a:r>
                        <a:rPr lang="en-US" altLang="zh-CN" sz="2200" b="0" i="0" kern="1200" dirty="0">
                          <a:solidFill>
                            <a:schemeClr val="dk1"/>
                          </a:solidFill>
                          <a:effectLst/>
                          <a:latin typeface="+mn-lt"/>
                          <a:ea typeface="+mn-ea"/>
                          <a:cs typeface="+mn-cs"/>
                        </a:rPr>
                        <a:t>Authorized party - the party to which the ID Token was issued.</a:t>
                      </a:r>
                      <a:endParaRPr lang="zh-CN" altLang="en-US" sz="2200" dirty="0"/>
                    </a:p>
                  </a:txBody>
                  <a:tcPr/>
                </a:tc>
              </a:tr>
            </a:tbl>
          </a:graphicData>
        </a:graphic>
      </p:graphicFrame>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5759" y="3373437"/>
            <a:ext cx="6203240" cy="2874963"/>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ID Token Validation</a:t>
            </a:r>
            <a:endParaRPr lang="zh-CN" altLang="en-US" dirty="0"/>
          </a:p>
        </p:txBody>
      </p:sp>
      <p:sp>
        <p:nvSpPr>
          <p:cNvPr id="3" name="内容占位符 2"/>
          <p:cNvSpPr>
            <a:spLocks noGrp="1"/>
          </p:cNvSpPr>
          <p:nvPr>
            <p:ph idx="1"/>
          </p:nvPr>
        </p:nvSpPr>
        <p:spPr>
          <a:xfrm>
            <a:off x="530859" y="1845734"/>
            <a:ext cx="7851141" cy="4618566"/>
          </a:xfrm>
        </p:spPr>
        <p:txBody>
          <a:bodyPr>
            <a:normAutofit fontScale="70000" lnSpcReduction="20000"/>
          </a:bodyPr>
          <a:lstStyle/>
          <a:p>
            <a:r>
              <a:rPr lang="en-US" altLang="zh-CN" dirty="0"/>
              <a:t>Clients MUST validate the ID Token in the Token Response</a:t>
            </a:r>
            <a:endParaRPr lang="en-US" altLang="zh-CN" dirty="0"/>
          </a:p>
          <a:p>
            <a:pPr lvl="1"/>
            <a:r>
              <a:rPr lang="en-US" altLang="zh-CN" b="1" dirty="0"/>
              <a:t>Decrypt the ID Token if it is encrypted.</a:t>
            </a:r>
            <a:endParaRPr lang="en-US" altLang="zh-CN" b="1" dirty="0"/>
          </a:p>
          <a:p>
            <a:pPr lvl="2"/>
            <a:r>
              <a:rPr lang="en-US" altLang="zh-CN" dirty="0"/>
              <a:t>If encryption was negotiated with the OP at Registration time and the ID Token is not encrypted, the RP SHOULD reject it.</a:t>
            </a:r>
            <a:endParaRPr lang="en-US" altLang="zh-CN" dirty="0"/>
          </a:p>
          <a:p>
            <a:pPr lvl="1"/>
            <a:r>
              <a:rPr lang="en-US" altLang="zh-CN" b="1" dirty="0"/>
              <a:t>Verify the signature of ID Token.</a:t>
            </a:r>
            <a:endParaRPr lang="en-US" altLang="zh-CN" b="1" dirty="0"/>
          </a:p>
          <a:p>
            <a:pPr lvl="2"/>
            <a:r>
              <a:rPr lang="en-US" altLang="zh-CN" dirty="0"/>
              <a:t>The Client </a:t>
            </a:r>
            <a:r>
              <a:rPr lang="en-US" altLang="zh-CN" b="1" dirty="0"/>
              <a:t>MUST</a:t>
            </a:r>
            <a:r>
              <a:rPr lang="en-US" altLang="zh-CN" dirty="0"/>
              <a:t> validate the signature of all other ID Tokens according to JWS. The Client </a:t>
            </a:r>
            <a:r>
              <a:rPr lang="en-US" altLang="zh-CN" b="1" dirty="0"/>
              <a:t>MUST</a:t>
            </a:r>
            <a:r>
              <a:rPr lang="en-US" altLang="zh-CN" dirty="0"/>
              <a:t> use the keys provided by the Issuer</a:t>
            </a:r>
            <a:endParaRPr lang="en-US" altLang="zh-CN" dirty="0"/>
          </a:p>
          <a:p>
            <a:pPr lvl="1"/>
            <a:r>
              <a:rPr lang="en-US" altLang="zh-CN" b="1" dirty="0"/>
              <a:t>Check the </a:t>
            </a:r>
            <a:r>
              <a:rPr lang="en-US" altLang="zh-CN" b="1" dirty="0" err="1"/>
              <a:t>iss</a:t>
            </a:r>
            <a:r>
              <a:rPr lang="en-US" altLang="zh-CN" b="1" dirty="0"/>
              <a:t>  claim.</a:t>
            </a:r>
            <a:endParaRPr lang="en-US" altLang="zh-CN" b="1" dirty="0"/>
          </a:p>
          <a:p>
            <a:pPr lvl="2"/>
            <a:r>
              <a:rPr lang="en-US" altLang="zh-CN" dirty="0"/>
              <a:t>The Issuer Identifier for the OpenID Provider </a:t>
            </a:r>
            <a:r>
              <a:rPr lang="en-US" altLang="zh-CN" b="1" dirty="0"/>
              <a:t>MUST</a:t>
            </a:r>
            <a:r>
              <a:rPr lang="en-US" altLang="zh-CN" dirty="0"/>
              <a:t> exactly match the value of the </a:t>
            </a:r>
            <a:r>
              <a:rPr lang="en-US" altLang="zh-CN" dirty="0" err="1"/>
              <a:t>iss</a:t>
            </a:r>
            <a:r>
              <a:rPr lang="en-US" altLang="zh-CN" dirty="0"/>
              <a:t> Claim.</a:t>
            </a:r>
            <a:endParaRPr lang="en-US" altLang="zh-CN" dirty="0"/>
          </a:p>
          <a:p>
            <a:pPr lvl="1"/>
            <a:r>
              <a:rPr lang="en-US" altLang="zh-CN" b="1" dirty="0"/>
              <a:t>Validate the </a:t>
            </a:r>
            <a:r>
              <a:rPr lang="en-US" altLang="zh-CN" b="1" dirty="0" err="1"/>
              <a:t>aud</a:t>
            </a:r>
            <a:r>
              <a:rPr lang="en-US" altLang="zh-CN" b="1" dirty="0"/>
              <a:t> claim.</a:t>
            </a:r>
            <a:endParaRPr lang="en-US" altLang="zh-CN" b="1" dirty="0"/>
          </a:p>
          <a:p>
            <a:pPr lvl="2"/>
            <a:r>
              <a:rPr lang="en-US" altLang="zh-CN" dirty="0"/>
              <a:t>The </a:t>
            </a:r>
            <a:r>
              <a:rPr lang="en-US" altLang="zh-CN" dirty="0" err="1"/>
              <a:t>aud</a:t>
            </a:r>
            <a:r>
              <a:rPr lang="en-US" altLang="zh-CN" dirty="0"/>
              <a:t> (audience) Claim  </a:t>
            </a:r>
            <a:r>
              <a:rPr lang="en-US" altLang="zh-CN" b="1" dirty="0"/>
              <a:t>MUST</a:t>
            </a:r>
            <a:r>
              <a:rPr lang="en-US" altLang="zh-CN" dirty="0"/>
              <a:t> contains its </a:t>
            </a:r>
            <a:r>
              <a:rPr lang="en-US" altLang="zh-CN" dirty="0" err="1"/>
              <a:t>client_id</a:t>
            </a:r>
            <a:r>
              <a:rPr lang="en-US" altLang="zh-CN" dirty="0"/>
              <a:t> value registered at the Issuer.</a:t>
            </a:r>
            <a:endParaRPr lang="en-US" altLang="zh-CN" dirty="0"/>
          </a:p>
          <a:p>
            <a:pPr lvl="1"/>
            <a:r>
              <a:rPr lang="en-US" altLang="zh-CN" sz="2200" b="1" dirty="0">
                <a:solidFill>
                  <a:srgbClr val="000000"/>
                </a:solidFill>
                <a:latin typeface="Verdana" panose="020B0604030504040204" pitchFamily="34" charset="0"/>
              </a:rPr>
              <a:t>Verify </a:t>
            </a:r>
            <a:r>
              <a:rPr lang="en-US" altLang="zh-CN" sz="2200" b="1" dirty="0" err="1">
                <a:solidFill>
                  <a:srgbClr val="000000"/>
                </a:solidFill>
                <a:latin typeface="Verdana" panose="020B0604030504040204" pitchFamily="34" charset="0"/>
              </a:rPr>
              <a:t>azp</a:t>
            </a:r>
            <a:r>
              <a:rPr lang="en-US" altLang="zh-CN" sz="2200" b="1" dirty="0">
                <a:solidFill>
                  <a:srgbClr val="000000"/>
                </a:solidFill>
                <a:latin typeface="Verdana" panose="020B0604030504040204" pitchFamily="34" charset="0"/>
              </a:rPr>
              <a:t> claim.</a:t>
            </a:r>
            <a:endParaRPr lang="en-US" altLang="zh-CN" sz="2200" b="1" dirty="0">
              <a:solidFill>
                <a:srgbClr val="000000"/>
              </a:solidFill>
              <a:latin typeface="Verdana" panose="020B0604030504040204" pitchFamily="34" charset="0"/>
            </a:endParaRPr>
          </a:p>
          <a:p>
            <a:pPr lvl="2"/>
            <a:r>
              <a:rPr lang="zh-CN" altLang="zh-CN" dirty="0"/>
              <a:t>If the ID Token contains multiple audiences, the Client </a:t>
            </a:r>
            <a:r>
              <a:rPr lang="zh-CN" altLang="zh-CN" b="1" dirty="0"/>
              <a:t>SHOULD</a:t>
            </a:r>
            <a:r>
              <a:rPr lang="zh-CN" altLang="zh-CN" dirty="0"/>
              <a:t> verify that an azp Claim is present.</a:t>
            </a:r>
            <a:endParaRPr lang="en-US" altLang="zh-CN" dirty="0"/>
          </a:p>
          <a:p>
            <a:pPr lvl="2"/>
            <a:r>
              <a:rPr lang="zh-CN" altLang="zh-CN" dirty="0"/>
              <a:t>If an azp (authorized party) Claim is present, the Client</a:t>
            </a:r>
            <a:r>
              <a:rPr lang="zh-CN" altLang="zh-CN" b="1" dirty="0"/>
              <a:t> SHOULD </a:t>
            </a:r>
            <a:r>
              <a:rPr lang="zh-CN" altLang="zh-CN" dirty="0"/>
              <a:t>verify that its client_id is the Claim Value.</a:t>
            </a:r>
            <a:endParaRPr lang="zh-CN" altLang="zh-CN" dirty="0"/>
          </a:p>
          <a:p>
            <a:pPr marL="0" lvl="0" indent="0" eaLnBrk="0" fontAlgn="base" hangingPunct="0">
              <a:lnSpc>
                <a:spcPct val="100000"/>
              </a:lnSpc>
              <a:spcBef>
                <a:spcPct val="0"/>
              </a:spcBef>
              <a:spcAft>
                <a:spcPct val="0"/>
              </a:spcAft>
              <a:buClrTx/>
              <a:buSzTx/>
              <a:buNone/>
            </a:pPr>
            <a:endParaRPr lang="zh-CN" altLang="zh-CN" sz="1800" dirty="0">
              <a:solidFill>
                <a:schemeClr val="tx1"/>
              </a:solidFill>
              <a:latin typeface="Arial" panose="020B0604020202090204" pitchFamily="34" charset="0"/>
            </a:endParaRPr>
          </a:p>
          <a:p>
            <a:pPr lvl="2"/>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ID Token Validation</a:t>
            </a:r>
            <a:endParaRPr lang="zh-CN" altLang="en-US" dirty="0"/>
          </a:p>
        </p:txBody>
      </p:sp>
      <p:sp>
        <p:nvSpPr>
          <p:cNvPr id="3" name="内容占位符 2"/>
          <p:cNvSpPr>
            <a:spLocks noGrp="1"/>
          </p:cNvSpPr>
          <p:nvPr>
            <p:ph idx="1"/>
          </p:nvPr>
        </p:nvSpPr>
        <p:spPr>
          <a:xfrm>
            <a:off x="822959" y="1845734"/>
            <a:ext cx="7686041" cy="4725662"/>
          </a:xfrm>
        </p:spPr>
        <p:txBody>
          <a:bodyPr>
            <a:normAutofit fontScale="70000" lnSpcReduction="20000"/>
          </a:bodyPr>
          <a:lstStyle/>
          <a:p>
            <a:r>
              <a:rPr lang="en-US" altLang="zh-CN" b="1" dirty="0"/>
              <a:t>Validate the </a:t>
            </a:r>
            <a:r>
              <a:rPr lang="en-US" altLang="zh-CN" b="1" dirty="0" err="1"/>
              <a:t>exp</a:t>
            </a:r>
            <a:r>
              <a:rPr lang="en-US" altLang="zh-CN" b="1" dirty="0"/>
              <a:t> Claim.</a:t>
            </a:r>
            <a:endParaRPr lang="en-US" altLang="zh-CN" b="1" dirty="0"/>
          </a:p>
          <a:p>
            <a:pPr lvl="1"/>
            <a:r>
              <a:rPr lang="en-US" altLang="zh-CN" dirty="0"/>
              <a:t>The current time </a:t>
            </a:r>
            <a:r>
              <a:rPr lang="en-US" altLang="zh-CN" b="1" dirty="0"/>
              <a:t>MUST</a:t>
            </a:r>
            <a:r>
              <a:rPr lang="en-US" altLang="zh-CN" dirty="0"/>
              <a:t> be before the time represented by the </a:t>
            </a:r>
            <a:r>
              <a:rPr lang="en-US" altLang="zh-CN" dirty="0" err="1"/>
              <a:t>exp</a:t>
            </a:r>
            <a:r>
              <a:rPr lang="en-US" altLang="zh-CN" dirty="0"/>
              <a:t> Claim. </a:t>
            </a:r>
            <a:endParaRPr lang="en-US" altLang="zh-CN" dirty="0"/>
          </a:p>
          <a:p>
            <a:r>
              <a:rPr lang="en-US" altLang="zh-CN" b="1" dirty="0"/>
              <a:t>Check the nonce</a:t>
            </a:r>
            <a:endParaRPr lang="en-US" altLang="zh-CN" b="1" dirty="0"/>
          </a:p>
          <a:p>
            <a:pPr lvl="1"/>
            <a:r>
              <a:rPr lang="en-US" altLang="zh-CN" dirty="0"/>
              <a:t>If a nonce value was sent in the Authentication Request, a nonce Claim </a:t>
            </a:r>
            <a:r>
              <a:rPr lang="en-US" altLang="zh-CN" b="1" dirty="0"/>
              <a:t>MUST</a:t>
            </a:r>
            <a:r>
              <a:rPr lang="en-US" altLang="zh-CN" dirty="0"/>
              <a:t> be present and its value checked to verify that it is the same value as the one that was sent in the Authentication Request. </a:t>
            </a:r>
            <a:endParaRPr lang="en-US" altLang="zh-CN" dirty="0"/>
          </a:p>
          <a:p>
            <a:r>
              <a:rPr lang="en-US" altLang="zh-CN" b="1" dirty="0"/>
              <a:t>Check the </a:t>
            </a:r>
            <a:r>
              <a:rPr lang="en-US" altLang="zh-CN" b="1" dirty="0" err="1"/>
              <a:t>iat</a:t>
            </a:r>
            <a:r>
              <a:rPr lang="en-US" altLang="zh-CN" b="1" dirty="0"/>
              <a:t> Claim </a:t>
            </a:r>
            <a:endParaRPr lang="en-US" altLang="zh-CN" b="1" dirty="0"/>
          </a:p>
          <a:p>
            <a:pPr lvl="1"/>
            <a:r>
              <a:rPr lang="en-US" altLang="zh-CN" dirty="0"/>
              <a:t>The </a:t>
            </a:r>
            <a:r>
              <a:rPr lang="en-US" altLang="zh-CN" dirty="0" err="1"/>
              <a:t>iat</a:t>
            </a:r>
            <a:r>
              <a:rPr lang="en-US" altLang="zh-CN" dirty="0"/>
              <a:t> Claim can be used to reject tokens that were issued too far away from the current time, limiting the amount of time that </a:t>
            </a:r>
            <a:r>
              <a:rPr lang="en-US" altLang="zh-CN" dirty="0" err="1"/>
              <a:t>nonces</a:t>
            </a:r>
            <a:r>
              <a:rPr lang="en-US" altLang="zh-CN" dirty="0"/>
              <a:t> need to be stored to prevent attacks. The acceptable range is Client specific.</a:t>
            </a:r>
            <a:endParaRPr lang="en-US" altLang="zh-CN" dirty="0"/>
          </a:p>
          <a:p>
            <a:r>
              <a:rPr lang="en-US" altLang="zh-CN" b="1" dirty="0"/>
              <a:t>Check the </a:t>
            </a:r>
            <a:r>
              <a:rPr lang="en-US" altLang="zh-CN" b="1" dirty="0" err="1"/>
              <a:t>auth_time</a:t>
            </a:r>
            <a:r>
              <a:rPr lang="en-US" altLang="zh-CN" b="1" dirty="0"/>
              <a:t> Claim </a:t>
            </a:r>
            <a:endParaRPr lang="en-US" altLang="zh-CN" b="1" dirty="0"/>
          </a:p>
          <a:p>
            <a:pPr lvl="1"/>
            <a:r>
              <a:rPr lang="en-US" altLang="zh-CN" dirty="0"/>
              <a:t>If the </a:t>
            </a:r>
            <a:r>
              <a:rPr lang="en-US" altLang="zh-CN" dirty="0" err="1"/>
              <a:t>auth_time</a:t>
            </a:r>
            <a:r>
              <a:rPr lang="en-US" altLang="zh-CN" dirty="0"/>
              <a:t> Claim was requested, either through a specific request for this Claim or by using the </a:t>
            </a:r>
            <a:r>
              <a:rPr lang="en-US" altLang="zh-CN" dirty="0" err="1"/>
              <a:t>max_age</a:t>
            </a:r>
            <a:r>
              <a:rPr lang="en-US" altLang="zh-CN" dirty="0"/>
              <a:t> parameter, the Client SHOULD check the </a:t>
            </a:r>
            <a:r>
              <a:rPr lang="en-US" altLang="zh-CN" dirty="0" err="1"/>
              <a:t>auth_time</a:t>
            </a:r>
            <a:r>
              <a:rPr lang="en-US" altLang="zh-CN" dirty="0"/>
              <a:t> Claim value and request re-authentication if it determines too much time has elapsed since the last End-User authentication.</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937582" cy="1450757"/>
          </a:xfrm>
        </p:spPr>
        <p:txBody>
          <a:bodyPr/>
          <a:lstStyle/>
          <a:p>
            <a:r>
              <a:rPr lang="en-US" altLang="zh-CN" sz="3600" b="1" dirty="0"/>
              <a:t>OpenID  Connect Authorization Code Flow</a:t>
            </a:r>
            <a:endParaRPr lang="zh-CN" altLang="en-US" sz="3600"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812208" y="2007966"/>
            <a:ext cx="7535158" cy="4121193"/>
            <a:chOff x="992029" y="2004696"/>
            <a:chExt cx="7119462" cy="3479631"/>
          </a:xfrm>
        </p:grpSpPr>
        <p:sp>
          <p:nvSpPr>
            <p:cNvPr id="5" name="文本框 4"/>
            <p:cNvSpPr txBox="1"/>
            <p:nvPr/>
          </p:nvSpPr>
          <p:spPr>
            <a:xfrm>
              <a:off x="3771900" y="2913381"/>
              <a:ext cx="1323499" cy="300082"/>
            </a:xfrm>
            <a:prstGeom prst="rect">
              <a:avLst/>
            </a:prstGeom>
            <a:noFill/>
          </p:spPr>
          <p:txBody>
            <a:bodyPr wrap="square" rtlCol="0">
              <a:spAutoFit/>
            </a:bodyPr>
            <a:lstStyle/>
            <a:p>
              <a:r>
                <a:rPr lang="en-US" altLang="zh-CN" sz="1350" dirty="0"/>
                <a:t>Relying Party</a:t>
              </a:r>
              <a:endParaRPr lang="zh-CN" altLang="en-US" sz="1350" dirty="0"/>
            </a:p>
          </p:txBody>
        </p:sp>
        <p:pic>
          <p:nvPicPr>
            <p:cNvPr id="6" name="图片 5" descr="logo-201305-b"/>
            <p:cNvPicPr>
              <a:picLocks noChangeAspect="1"/>
            </p:cNvPicPr>
            <p:nvPr/>
          </p:nvPicPr>
          <p:blipFill>
            <a:blip r:embed="rId1"/>
            <a:stretch>
              <a:fillRect/>
            </a:stretch>
          </p:blipFill>
          <p:spPr>
            <a:xfrm>
              <a:off x="3697605" y="2484755"/>
              <a:ext cx="1214438" cy="428625"/>
            </a:xfrm>
            <a:prstGeom prst="rect">
              <a:avLst/>
            </a:prstGeom>
          </p:spPr>
        </p:pic>
        <p:pic>
          <p:nvPicPr>
            <p:cNvPr id="7" name="图片 6" descr="thOECIF5UT"/>
            <p:cNvPicPr>
              <a:picLocks noChangeAspect="1"/>
            </p:cNvPicPr>
            <p:nvPr/>
          </p:nvPicPr>
          <p:blipFill>
            <a:blip r:embed="rId2"/>
            <a:stretch>
              <a:fillRect/>
            </a:stretch>
          </p:blipFill>
          <p:spPr>
            <a:xfrm>
              <a:off x="6699409" y="4375944"/>
              <a:ext cx="1278255" cy="721043"/>
            </a:xfrm>
            <a:prstGeom prst="rect">
              <a:avLst/>
            </a:prstGeom>
          </p:spPr>
        </p:pic>
        <p:sp>
          <p:nvSpPr>
            <p:cNvPr id="8" name="文本框 7"/>
            <p:cNvSpPr txBox="1"/>
            <p:nvPr/>
          </p:nvSpPr>
          <p:spPr>
            <a:xfrm>
              <a:off x="7007067" y="5096987"/>
              <a:ext cx="1104424" cy="300082"/>
            </a:xfrm>
            <a:prstGeom prst="rect">
              <a:avLst/>
            </a:prstGeom>
            <a:noFill/>
          </p:spPr>
          <p:txBody>
            <a:bodyPr wrap="square" rtlCol="0">
              <a:spAutoFit/>
            </a:bodyPr>
            <a:lstStyle/>
            <a:p>
              <a:r>
                <a:rPr lang="en-US" altLang="zh-CN" sz="1350" dirty="0"/>
                <a:t>End-User</a:t>
              </a:r>
              <a:endParaRPr lang="en-US" altLang="zh-CN" sz="1350" dirty="0"/>
            </a:p>
          </p:txBody>
        </p:sp>
        <p:sp>
          <p:nvSpPr>
            <p:cNvPr id="9" name="文本框 8"/>
            <p:cNvSpPr txBox="1"/>
            <p:nvPr/>
          </p:nvSpPr>
          <p:spPr>
            <a:xfrm>
              <a:off x="992029" y="5096987"/>
              <a:ext cx="1889284" cy="300082"/>
            </a:xfrm>
            <a:prstGeom prst="rect">
              <a:avLst/>
            </a:prstGeom>
            <a:noFill/>
          </p:spPr>
          <p:txBody>
            <a:bodyPr wrap="square" rtlCol="0">
              <a:spAutoFit/>
            </a:bodyPr>
            <a:lstStyle/>
            <a:p>
              <a:r>
                <a:rPr lang="en-US" altLang="zh-CN" sz="1350" dirty="0"/>
                <a:t>OpenID Provider</a:t>
              </a:r>
              <a:endParaRPr lang="en-US" altLang="zh-CN" sz="1350" dirty="0"/>
            </a:p>
          </p:txBody>
        </p:sp>
        <p:pic>
          <p:nvPicPr>
            <p:cNvPr id="10" name="图片 9" descr="thL5RILO90"/>
            <p:cNvPicPr>
              <a:picLocks noChangeAspect="1"/>
            </p:cNvPicPr>
            <p:nvPr/>
          </p:nvPicPr>
          <p:blipFill>
            <a:blip r:embed="rId3"/>
            <a:stretch>
              <a:fillRect/>
            </a:stretch>
          </p:blipFill>
          <p:spPr>
            <a:xfrm>
              <a:off x="1357789" y="4375944"/>
              <a:ext cx="713899" cy="709613"/>
            </a:xfrm>
            <a:prstGeom prst="rect">
              <a:avLst/>
            </a:prstGeom>
          </p:spPr>
        </p:pic>
        <p:cxnSp>
          <p:nvCxnSpPr>
            <p:cNvPr id="11" name="直接箭头连接符 10"/>
            <p:cNvCxnSpPr/>
            <p:nvPr/>
          </p:nvCxnSpPr>
          <p:spPr>
            <a:xfrm>
              <a:off x="4912043" y="2591911"/>
              <a:ext cx="2535555" cy="1750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5946458" y="2707640"/>
              <a:ext cx="1892141" cy="923330"/>
            </a:xfrm>
            <a:prstGeom prst="rect">
              <a:avLst/>
            </a:prstGeom>
            <a:noFill/>
          </p:spPr>
          <p:txBody>
            <a:bodyPr wrap="square" rtlCol="0">
              <a:spAutoFit/>
            </a:bodyPr>
            <a:lstStyle/>
            <a:p>
              <a:r>
                <a:rPr lang="en-US" altLang="zh-CN" sz="1350"/>
                <a:t>2-1 </a:t>
              </a:r>
              <a:r>
                <a:rPr lang="zh-CN" altLang="en-US" sz="1350"/>
                <a:t>返回</a:t>
              </a:r>
              <a:r>
                <a:rPr lang="en-US" altLang="zh-CN" sz="1350"/>
                <a:t>302</a:t>
              </a:r>
              <a:r>
                <a:rPr lang="zh-CN" altLang="en-US" sz="1350"/>
                <a:t>重定向页面，携带鉴别请求重定向至身份服务提供方</a:t>
              </a:r>
              <a:endParaRPr lang="en-US" altLang="zh-CN" sz="1350"/>
            </a:p>
          </p:txBody>
        </p:sp>
        <p:cxnSp>
          <p:nvCxnSpPr>
            <p:cNvPr id="13" name="直接箭头连接符 12"/>
            <p:cNvCxnSpPr/>
            <p:nvPr/>
          </p:nvCxnSpPr>
          <p:spPr>
            <a:xfrm flipH="1">
              <a:off x="2071688" y="4495483"/>
              <a:ext cx="4627721"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3431858" y="4015423"/>
              <a:ext cx="1907381" cy="507831"/>
            </a:xfrm>
            <a:prstGeom prst="rect">
              <a:avLst/>
            </a:prstGeom>
            <a:noFill/>
          </p:spPr>
          <p:txBody>
            <a:bodyPr wrap="square" rtlCol="0">
              <a:spAutoFit/>
            </a:bodyPr>
            <a:lstStyle/>
            <a:p>
              <a:r>
                <a:rPr lang="en-US" altLang="zh-CN" sz="1350" dirty="0"/>
                <a:t>2-2 </a:t>
              </a:r>
              <a:r>
                <a:rPr lang="zh-CN" altLang="en-US" sz="1350" dirty="0"/>
                <a:t>携带鉴别请求重定向至身份服务提供方</a:t>
              </a:r>
              <a:endParaRPr lang="zh-CN" altLang="en-US" sz="1350" dirty="0"/>
            </a:p>
          </p:txBody>
        </p:sp>
        <p:sp>
          <p:nvSpPr>
            <p:cNvPr id="15" name="文本框 14"/>
            <p:cNvSpPr txBox="1"/>
            <p:nvPr/>
          </p:nvSpPr>
          <p:spPr>
            <a:xfrm>
              <a:off x="3606642" y="2004696"/>
              <a:ext cx="1557814" cy="507831"/>
            </a:xfrm>
            <a:prstGeom prst="rect">
              <a:avLst/>
            </a:prstGeom>
            <a:noFill/>
          </p:spPr>
          <p:txBody>
            <a:bodyPr wrap="square" rtlCol="0">
              <a:spAutoFit/>
            </a:bodyPr>
            <a:lstStyle/>
            <a:p>
              <a:r>
                <a:rPr lang="en-US" altLang="zh-CN" sz="1350"/>
                <a:t>1 </a:t>
              </a:r>
              <a:r>
                <a:rPr lang="zh-CN" altLang="en-US" sz="1350"/>
                <a:t>构造鉴别请求</a:t>
              </a:r>
              <a:endParaRPr lang="zh-CN" altLang="en-US" sz="1350"/>
            </a:p>
            <a:p>
              <a:r>
                <a:rPr lang="en-US" altLang="zh-CN" sz="1350"/>
                <a:t>8 </a:t>
              </a:r>
              <a:r>
                <a:rPr lang="zh-CN" altLang="en-US" sz="1350"/>
                <a:t>提取主体标识符</a:t>
              </a:r>
              <a:endParaRPr lang="zh-CN" altLang="en-US" sz="1350"/>
            </a:p>
          </p:txBody>
        </p:sp>
        <p:cxnSp>
          <p:nvCxnSpPr>
            <p:cNvPr id="16" name="直接箭头连接符 15"/>
            <p:cNvCxnSpPr/>
            <p:nvPr/>
          </p:nvCxnSpPr>
          <p:spPr>
            <a:xfrm flipV="1">
              <a:off x="2077403" y="4733132"/>
              <a:ext cx="4633436" cy="7144"/>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3437572" y="4496436"/>
              <a:ext cx="1907858" cy="507831"/>
            </a:xfrm>
            <a:prstGeom prst="rect">
              <a:avLst/>
            </a:prstGeom>
            <a:noFill/>
          </p:spPr>
          <p:txBody>
            <a:bodyPr wrap="square" rtlCol="0">
              <a:spAutoFit/>
            </a:bodyPr>
            <a:lstStyle/>
            <a:p>
              <a:r>
                <a:rPr lang="en-US" sz="1350"/>
                <a:t>3 </a:t>
              </a:r>
              <a:r>
                <a:rPr lang="zh-CN" altLang="en-US" sz="1350"/>
                <a:t>鉴别终端用户</a:t>
              </a:r>
              <a:endParaRPr lang="zh-CN" altLang="en-US" sz="1350"/>
            </a:p>
            <a:p>
              <a:r>
                <a:rPr lang="en-US" altLang="zh-CN" sz="1350"/>
                <a:t>4 </a:t>
              </a:r>
              <a:r>
                <a:rPr lang="zh-CN" altLang="en-US" sz="1350"/>
                <a:t>获取终端用户的授权</a:t>
              </a:r>
              <a:endParaRPr lang="zh-CN" altLang="en-US" sz="1350"/>
            </a:p>
          </p:txBody>
        </p:sp>
        <p:cxnSp>
          <p:nvCxnSpPr>
            <p:cNvPr id="18" name="直接箭头连接符 17"/>
            <p:cNvCxnSpPr/>
            <p:nvPr/>
          </p:nvCxnSpPr>
          <p:spPr>
            <a:xfrm>
              <a:off x="2071688" y="4976495"/>
              <a:ext cx="4627721" cy="5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4519137" y="3393440"/>
              <a:ext cx="1691164" cy="923330"/>
            </a:xfrm>
            <a:prstGeom prst="rect">
              <a:avLst/>
            </a:prstGeom>
            <a:noFill/>
          </p:spPr>
          <p:txBody>
            <a:bodyPr wrap="square" rtlCol="0">
              <a:spAutoFit/>
            </a:bodyPr>
            <a:lstStyle/>
            <a:p>
              <a:r>
                <a:rPr lang="en-US" altLang="zh-CN" sz="1350" dirty="0"/>
                <a:t>5-2 </a:t>
              </a:r>
              <a:r>
                <a:rPr sz="1350" dirty="0" err="1"/>
                <a:t>携带</a:t>
              </a:r>
              <a:r>
                <a:rPr lang="zh-CN" altLang="en-US" sz="1350" dirty="0"/>
                <a:t>鉴别响应（含授权码）</a:t>
              </a:r>
              <a:r>
                <a:rPr sz="1350" dirty="0" err="1"/>
                <a:t>重定向至身份服务提供方</a:t>
              </a:r>
              <a:endParaRPr sz="1350" dirty="0"/>
            </a:p>
          </p:txBody>
        </p:sp>
        <p:cxnSp>
          <p:nvCxnSpPr>
            <p:cNvPr id="20" name="直接箭头连接符 19"/>
            <p:cNvCxnSpPr/>
            <p:nvPr/>
          </p:nvCxnSpPr>
          <p:spPr>
            <a:xfrm flipH="1" flipV="1">
              <a:off x="4912043" y="2699068"/>
              <a:ext cx="2426494" cy="167687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a:off x="1619727" y="2603818"/>
              <a:ext cx="2077879" cy="175688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22" name="文本框 21"/>
            <p:cNvSpPr txBox="1"/>
            <p:nvPr/>
          </p:nvSpPr>
          <p:spPr>
            <a:xfrm>
              <a:off x="1070610" y="3081973"/>
              <a:ext cx="1685925" cy="507831"/>
            </a:xfrm>
            <a:prstGeom prst="rect">
              <a:avLst/>
            </a:prstGeom>
            <a:noFill/>
          </p:spPr>
          <p:txBody>
            <a:bodyPr wrap="square" rtlCol="0">
              <a:spAutoFit/>
            </a:bodyPr>
            <a:lstStyle/>
            <a:p>
              <a:r>
                <a:rPr lang="en-US" altLang="zh-CN" sz="1350"/>
                <a:t>6 </a:t>
              </a:r>
              <a:r>
                <a:rPr lang="zh-CN" altLang="en-US" sz="1350"/>
                <a:t>希望用授权码交换</a:t>
              </a:r>
              <a:r>
                <a:rPr lang="en-US" altLang="zh-CN" sz="1350"/>
                <a:t>ID</a:t>
              </a:r>
              <a:r>
                <a:rPr lang="zh-CN" altLang="en-US" sz="1350"/>
                <a:t>令牌和访问令牌</a:t>
              </a:r>
              <a:endParaRPr lang="zh-CN" altLang="en-US" sz="1350"/>
            </a:p>
          </p:txBody>
        </p:sp>
        <p:sp>
          <p:nvSpPr>
            <p:cNvPr id="23" name="文本框 22"/>
            <p:cNvSpPr txBox="1"/>
            <p:nvPr/>
          </p:nvSpPr>
          <p:spPr>
            <a:xfrm>
              <a:off x="2341245" y="3807301"/>
              <a:ext cx="2027873" cy="300082"/>
            </a:xfrm>
            <a:prstGeom prst="rect">
              <a:avLst/>
            </a:prstGeom>
            <a:noFill/>
          </p:spPr>
          <p:txBody>
            <a:bodyPr wrap="square" rtlCol="0">
              <a:spAutoFit/>
            </a:bodyPr>
            <a:lstStyle/>
            <a:p>
              <a:r>
                <a:rPr lang="en-US" altLang="zh-CN" sz="1350"/>
                <a:t>7</a:t>
              </a:r>
              <a:r>
                <a:rPr lang="zh-CN" altLang="en-US" sz="1350"/>
                <a:t>返回</a:t>
              </a:r>
              <a:r>
                <a:rPr lang="en-US" altLang="zh-CN" sz="1350"/>
                <a:t>ID</a:t>
              </a:r>
              <a:r>
                <a:rPr lang="zh-CN" altLang="en-US" sz="1350"/>
                <a:t>令牌和访问令牌</a:t>
              </a:r>
              <a:endParaRPr lang="zh-CN" altLang="en-US" sz="1350"/>
            </a:p>
          </p:txBody>
        </p:sp>
        <p:cxnSp>
          <p:nvCxnSpPr>
            <p:cNvPr id="24" name="直接箭头连接符 23"/>
            <p:cNvCxnSpPr/>
            <p:nvPr/>
          </p:nvCxnSpPr>
          <p:spPr>
            <a:xfrm flipV="1">
              <a:off x="1822609" y="2766696"/>
              <a:ext cx="1874996" cy="157591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5" name="图片 24" descr="QQ"/>
            <p:cNvPicPr>
              <a:picLocks noChangeAspect="1"/>
            </p:cNvPicPr>
            <p:nvPr/>
          </p:nvPicPr>
          <p:blipFill>
            <a:blip r:embed="rId4" cstate="print"/>
            <a:stretch>
              <a:fillRect/>
            </a:stretch>
          </p:blipFill>
          <p:spPr>
            <a:xfrm>
              <a:off x="3154204" y="3404871"/>
              <a:ext cx="402431" cy="402431"/>
            </a:xfrm>
            <a:prstGeom prst="rect">
              <a:avLst/>
            </a:prstGeom>
          </p:spPr>
        </p:pic>
        <p:sp>
          <p:nvSpPr>
            <p:cNvPr id="26" name="文本框 25"/>
            <p:cNvSpPr txBox="1"/>
            <p:nvPr/>
          </p:nvSpPr>
          <p:spPr>
            <a:xfrm>
              <a:off x="2870359" y="4976496"/>
              <a:ext cx="2868930" cy="507831"/>
            </a:xfrm>
            <a:prstGeom prst="rect">
              <a:avLst/>
            </a:prstGeom>
            <a:noFill/>
          </p:spPr>
          <p:txBody>
            <a:bodyPr wrap="square" rtlCol="0">
              <a:spAutoFit/>
            </a:bodyPr>
            <a:lstStyle/>
            <a:p>
              <a:r>
                <a:rPr lang="en-US" altLang="zh-CN" sz="1350"/>
                <a:t>5-1 </a:t>
              </a:r>
              <a:r>
                <a:rPr lang="zh-CN" altLang="en-US" sz="1350"/>
                <a:t>返回</a:t>
              </a:r>
              <a:r>
                <a:rPr lang="en-US" altLang="zh-CN" sz="1350"/>
                <a:t>302</a:t>
              </a:r>
              <a:r>
                <a:rPr lang="zh-CN" altLang="en-US" sz="1350"/>
                <a:t>重定向页面，携带鉴别响应（含授权码）重定向至依赖方</a:t>
              </a:r>
              <a:endParaRPr lang="zh-CN" altLang="en-US" sz="1350"/>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547968" y="822511"/>
            <a:ext cx="7886700" cy="5757862"/>
          </a:xfrm>
        </p:spPr>
        <p:txBody>
          <a:bodyPr>
            <a:normAutofit/>
          </a:bodyPr>
          <a:lstStyle/>
          <a:p>
            <a:pPr algn="l">
              <a:lnSpc>
                <a:spcPct val="100000"/>
              </a:lnSpc>
            </a:pPr>
            <a:r>
              <a:rPr lang="zh-CN" altLang="en-US" sz="2400" dirty="0">
                <a:sym typeface="+mn-ea"/>
              </a:rPr>
              <a:t>1. 依赖方构造一个鉴别请求，该请求包含所需的所有参数</a:t>
            </a:r>
            <a:endParaRPr lang="zh-CN" altLang="en-US" sz="2400" dirty="0">
              <a:sym typeface="+mn-ea"/>
            </a:endParaRPr>
          </a:p>
          <a:p>
            <a:pPr algn="l">
              <a:lnSpc>
                <a:spcPct val="100000"/>
              </a:lnSpc>
            </a:pPr>
            <a:endParaRPr lang="zh-CN" altLang="en-US" sz="1600" dirty="0">
              <a:uFillTx/>
              <a:latin typeface="Calibri" panose="020F0502020204030204" pitchFamily="34" charset="0"/>
              <a:ea typeface="宋体" pitchFamily="2" charset="-122"/>
              <a:sym typeface="+mn-ea"/>
            </a:endParaRPr>
          </a:p>
          <a:p>
            <a:pPr algn="l">
              <a:lnSpc>
                <a:spcPct val="100000"/>
              </a:lnSpc>
            </a:pPr>
            <a:r>
              <a:rPr lang="zh-CN" altLang="en-US" sz="2400" dirty="0">
                <a:uFillTx/>
                <a:latin typeface="Calibri" panose="020F0502020204030204" pitchFamily="34" charset="0"/>
                <a:ea typeface="宋体" pitchFamily="2" charset="-122"/>
                <a:sym typeface="+mn-ea"/>
              </a:rPr>
              <a:t>鉴别请求的例子：</a:t>
            </a:r>
            <a:endParaRPr lang="zh-CN" altLang="en-US" sz="2400" dirty="0">
              <a:uFillTx/>
              <a:latin typeface="Calibri" panose="020F0502020204030204" pitchFamily="34" charset="0"/>
              <a:ea typeface="宋体" pitchFamily="2" charset="-122"/>
              <a:sym typeface="+mn-ea"/>
            </a:endParaRPr>
          </a:p>
          <a:p>
            <a:pPr>
              <a:lnSpc>
                <a:spcPct val="100000"/>
              </a:lnSpc>
            </a:pPr>
            <a:r>
              <a:rPr lang="zh-CN" altLang="en-US" dirty="0">
                <a:latin typeface="Calibri" panose="020F0502020204030204" pitchFamily="34" charset="0"/>
                <a:ea typeface="宋体" pitchFamily="2" charset="-122"/>
              </a:rPr>
              <a:t>scope:openid profile email 指定该请求为OpenID鉴别请求，并且需要返回用户的个人信息和电子邮件</a:t>
            </a:r>
            <a:endParaRPr lang="zh-CN" altLang="en-US" dirty="0">
              <a:latin typeface="Calibri" panose="020F0502020204030204" pitchFamily="34" charset="0"/>
              <a:ea typeface="宋体" pitchFamily="2" charset="-122"/>
            </a:endParaRPr>
          </a:p>
          <a:p>
            <a:pPr>
              <a:lnSpc>
                <a:spcPct val="100000"/>
              </a:lnSpc>
            </a:pPr>
            <a:r>
              <a:rPr lang="zh-CN" altLang="en-US" dirty="0">
                <a:latin typeface="Calibri" panose="020F0502020204030204" pitchFamily="34" charset="0"/>
                <a:ea typeface="宋体" pitchFamily="2" charset="-122"/>
              </a:rPr>
              <a:t>client_id:s6BhdRkqt3 应用程序ID</a:t>
            </a:r>
            <a:endParaRPr lang="zh-CN" altLang="en-US" dirty="0">
              <a:latin typeface="Calibri" panose="020F0502020204030204" pitchFamily="34" charset="0"/>
              <a:ea typeface="宋体" pitchFamily="2" charset="-122"/>
            </a:endParaRPr>
          </a:p>
          <a:p>
            <a:pPr>
              <a:lnSpc>
                <a:spcPct val="100000"/>
              </a:lnSpc>
            </a:pPr>
            <a:r>
              <a:rPr lang="zh-CN" altLang="en-US" dirty="0">
                <a:latin typeface="Calibri" panose="020F0502020204030204" pitchFamily="34" charset="0"/>
                <a:ea typeface="宋体" pitchFamily="2" charset="-122"/>
              </a:rPr>
              <a:t>state:af0ifjsldkj 状态</a:t>
            </a:r>
            <a:endParaRPr lang="zh-CN" altLang="en-US" dirty="0">
              <a:latin typeface="Calibri" panose="020F0502020204030204" pitchFamily="34" charset="0"/>
              <a:ea typeface="宋体" pitchFamily="2" charset="-122"/>
            </a:endParaRPr>
          </a:p>
          <a:p>
            <a:pPr>
              <a:lnSpc>
                <a:spcPct val="100000"/>
              </a:lnSpc>
            </a:pPr>
            <a:r>
              <a:rPr lang="zh-CN" altLang="en-US" dirty="0">
                <a:latin typeface="Calibri" panose="020F0502020204030204" pitchFamily="34" charset="0"/>
                <a:ea typeface="宋体" pitchFamily="2" charset="-122"/>
              </a:rPr>
              <a:t>redirect_uri:https://client.example.org/cb 身份服务提供方鉴别后返回地址</a:t>
            </a:r>
            <a:endParaRPr lang="zh-CN" altLang="en-US" dirty="0">
              <a:latin typeface="Calibri" panose="020F0502020204030204" pitchFamily="34" charset="0"/>
              <a:ea typeface="宋体" pitchFamily="2" charset="-122"/>
            </a:endParaRPr>
          </a:p>
        </p:txBody>
      </p:sp>
      <p:pic>
        <p:nvPicPr>
          <p:cNvPr id="3" name="图片 2" descr="logo-201305-b"/>
          <p:cNvPicPr>
            <a:picLocks noChangeAspect="1"/>
          </p:cNvPicPr>
          <p:nvPr/>
        </p:nvPicPr>
        <p:blipFill>
          <a:blip r:embed="rId1"/>
          <a:stretch>
            <a:fillRect/>
          </a:stretch>
        </p:blipFill>
        <p:spPr>
          <a:xfrm>
            <a:off x="64294" y="5490210"/>
            <a:ext cx="1214438" cy="428625"/>
          </a:xfrm>
          <a:prstGeom prst="rect">
            <a:avLst/>
          </a:prstGeom>
        </p:spPr>
      </p:pic>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en-US" altLang="zh-CN" sz="2400" dirty="0">
                <a:sym typeface="+mn-ea"/>
              </a:rPr>
              <a:t>2. </a:t>
            </a:r>
            <a:r>
              <a:rPr lang="zh-CN" altLang="en-US" sz="2400" dirty="0">
                <a:sym typeface="+mn-ea"/>
              </a:rPr>
              <a:t>依赖方将请求发送到授权服务器</a:t>
            </a:r>
            <a:endParaRPr lang="zh-CN" altLang="en-US" sz="2400" dirty="0">
              <a:sym typeface="+mn-ea"/>
            </a:endParaRPr>
          </a:p>
          <a:p>
            <a:pPr algn="l"/>
            <a:endParaRPr lang="en-US" altLang="zh-CN" dirty="0">
              <a:uFillTx/>
              <a:latin typeface="Calibri" panose="020F0502020204030204" pitchFamily="34" charset="0"/>
              <a:ea typeface="宋体" pitchFamily="2" charset="-122"/>
            </a:endParaRPr>
          </a:p>
          <a:p>
            <a:pPr algn="l"/>
            <a:r>
              <a:rPr lang="zh-CN" altLang="en-US" sz="2400" dirty="0">
                <a:uFillTx/>
                <a:latin typeface="Calibri" panose="020F0502020204030204" pitchFamily="34" charset="0"/>
                <a:ea typeface="宋体" pitchFamily="2" charset="-122"/>
              </a:rPr>
              <a:t>该请求经由用户到达身份服务提供方</a:t>
            </a:r>
            <a:endParaRPr lang="zh-CN" altLang="en-US" sz="2400" dirty="0">
              <a:uFillTx/>
              <a:latin typeface="Calibri" panose="020F0502020204030204" pitchFamily="34" charset="0"/>
              <a:ea typeface="宋体" pitchFamily="2" charset="-122"/>
            </a:endParaRPr>
          </a:p>
        </p:txBody>
      </p:sp>
      <p:sp>
        <p:nvSpPr>
          <p:cNvPr id="7" name="文本框 6"/>
          <p:cNvSpPr txBox="1"/>
          <p:nvPr/>
        </p:nvSpPr>
        <p:spPr>
          <a:xfrm>
            <a:off x="3771900" y="2327366"/>
            <a:ext cx="1323499" cy="507831"/>
          </a:xfrm>
          <a:prstGeom prst="rect">
            <a:avLst/>
          </a:prstGeom>
          <a:noFill/>
        </p:spPr>
        <p:txBody>
          <a:bodyPr wrap="square" rtlCol="0">
            <a:spAutoFit/>
          </a:bodyPr>
          <a:lstStyle/>
          <a:p>
            <a:r>
              <a:rPr lang="zh-CN" altLang="en-US" sz="1350"/>
              <a:t>依赖方</a:t>
            </a:r>
            <a:endParaRPr lang="zh-CN" altLang="en-US" sz="1350"/>
          </a:p>
          <a:p>
            <a:r>
              <a:rPr lang="en-US" altLang="zh-CN" sz="1350"/>
              <a:t>Relying Party</a:t>
            </a:r>
            <a:endParaRPr lang="zh-CN" altLang="en-US" sz="1350"/>
          </a:p>
        </p:txBody>
      </p:sp>
      <p:pic>
        <p:nvPicPr>
          <p:cNvPr id="3" name="图片 2" descr="logo-201305-b"/>
          <p:cNvPicPr>
            <a:picLocks noChangeAspect="1"/>
          </p:cNvPicPr>
          <p:nvPr/>
        </p:nvPicPr>
        <p:blipFill>
          <a:blip r:embed="rId1"/>
          <a:stretch>
            <a:fillRect/>
          </a:stretch>
        </p:blipFill>
        <p:spPr>
          <a:xfrm>
            <a:off x="3697605" y="1898741"/>
            <a:ext cx="1214438" cy="428625"/>
          </a:xfrm>
          <a:prstGeom prst="rect">
            <a:avLst/>
          </a:prstGeom>
        </p:spPr>
      </p:pic>
      <p:pic>
        <p:nvPicPr>
          <p:cNvPr id="9" name="图片 8" descr="thOECIF5UT"/>
          <p:cNvPicPr>
            <a:picLocks noChangeAspect="1"/>
          </p:cNvPicPr>
          <p:nvPr/>
        </p:nvPicPr>
        <p:blipFill>
          <a:blip r:embed="rId2"/>
          <a:stretch>
            <a:fillRect/>
          </a:stretch>
        </p:blipFill>
        <p:spPr>
          <a:xfrm>
            <a:off x="6699409" y="3789929"/>
            <a:ext cx="1278255" cy="721043"/>
          </a:xfrm>
          <a:prstGeom prst="rect">
            <a:avLst/>
          </a:prstGeom>
        </p:spPr>
      </p:pic>
      <p:sp>
        <p:nvSpPr>
          <p:cNvPr id="11" name="文本框 10"/>
          <p:cNvSpPr txBox="1"/>
          <p:nvPr/>
        </p:nvSpPr>
        <p:spPr>
          <a:xfrm>
            <a:off x="7007067" y="4510972"/>
            <a:ext cx="1104424" cy="507831"/>
          </a:xfrm>
          <a:prstGeom prst="rect">
            <a:avLst/>
          </a:prstGeom>
          <a:noFill/>
        </p:spPr>
        <p:txBody>
          <a:bodyPr wrap="square" rtlCol="0">
            <a:spAutoFit/>
          </a:bodyPr>
          <a:lstStyle/>
          <a:p>
            <a:r>
              <a:rPr lang="zh-CN" altLang="en-US" sz="1350" dirty="0"/>
              <a:t>终端用户</a:t>
            </a:r>
            <a:endParaRPr lang="zh-CN" altLang="en-US" sz="1350" dirty="0"/>
          </a:p>
          <a:p>
            <a:r>
              <a:rPr lang="en-US" altLang="zh-CN" sz="1350" dirty="0"/>
              <a:t>End-User</a:t>
            </a:r>
            <a:endParaRPr lang="en-US" altLang="zh-CN" sz="1350" dirty="0"/>
          </a:p>
        </p:txBody>
      </p:sp>
      <p:sp>
        <p:nvSpPr>
          <p:cNvPr id="10" name="文本框 9"/>
          <p:cNvSpPr txBox="1"/>
          <p:nvPr/>
        </p:nvSpPr>
        <p:spPr>
          <a:xfrm>
            <a:off x="992029" y="4510972"/>
            <a:ext cx="1889284" cy="715581"/>
          </a:xfrm>
          <a:prstGeom prst="rect">
            <a:avLst/>
          </a:prstGeom>
          <a:noFill/>
        </p:spPr>
        <p:txBody>
          <a:bodyPr wrap="square" rtlCol="0">
            <a:spAutoFit/>
          </a:bodyPr>
          <a:lstStyle/>
          <a:p>
            <a:r>
              <a:rPr lang="zh-CN" altLang="en-US" sz="1350"/>
              <a:t>身份服务提供方</a:t>
            </a:r>
            <a:endParaRPr lang="zh-CN" altLang="en-US" sz="1350"/>
          </a:p>
          <a:p>
            <a:r>
              <a:rPr lang="en-US" altLang="zh-CN" sz="1350"/>
              <a:t>Identity Service Provider</a:t>
            </a:r>
            <a:endParaRPr lang="en-US" altLang="zh-CN" sz="1350"/>
          </a:p>
        </p:txBody>
      </p:sp>
      <p:pic>
        <p:nvPicPr>
          <p:cNvPr id="5" name="图片 4" descr="thL5RILO90"/>
          <p:cNvPicPr>
            <a:picLocks noChangeAspect="1"/>
          </p:cNvPicPr>
          <p:nvPr/>
        </p:nvPicPr>
        <p:blipFill>
          <a:blip r:embed="rId3"/>
          <a:stretch>
            <a:fillRect/>
          </a:stretch>
        </p:blipFill>
        <p:spPr>
          <a:xfrm>
            <a:off x="1357789" y="3789929"/>
            <a:ext cx="713899" cy="709613"/>
          </a:xfrm>
          <a:prstGeom prst="rect">
            <a:avLst/>
          </a:prstGeom>
        </p:spPr>
      </p:pic>
      <p:cxnSp>
        <p:nvCxnSpPr>
          <p:cNvPr id="4" name="直接箭头连接符 3"/>
          <p:cNvCxnSpPr>
            <a:stCxn id="3" idx="3"/>
            <a:endCxn id="9" idx="0"/>
          </p:cNvCxnSpPr>
          <p:nvPr/>
        </p:nvCxnSpPr>
        <p:spPr>
          <a:xfrm>
            <a:off x="4912043" y="2113054"/>
            <a:ext cx="2426494" cy="167687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5950744" y="2223543"/>
            <a:ext cx="1892141" cy="923330"/>
          </a:xfrm>
          <a:prstGeom prst="rect">
            <a:avLst/>
          </a:prstGeom>
          <a:noFill/>
        </p:spPr>
        <p:txBody>
          <a:bodyPr wrap="square" rtlCol="0">
            <a:spAutoFit/>
          </a:bodyPr>
          <a:lstStyle/>
          <a:p>
            <a:r>
              <a:rPr lang="en-US" altLang="zh-CN" sz="1350"/>
              <a:t>2-1 </a:t>
            </a:r>
            <a:r>
              <a:rPr lang="zh-CN" altLang="en-US" sz="1350"/>
              <a:t>返回</a:t>
            </a:r>
            <a:r>
              <a:rPr lang="en-US" altLang="zh-CN" sz="1350"/>
              <a:t>302</a:t>
            </a:r>
            <a:r>
              <a:rPr lang="zh-CN" altLang="en-US" sz="1350"/>
              <a:t>重定向页面，携带鉴别请求重定向至身份服务提供方</a:t>
            </a:r>
            <a:endParaRPr lang="en-US" altLang="zh-CN" sz="1350"/>
          </a:p>
        </p:txBody>
      </p:sp>
      <p:cxnSp>
        <p:nvCxnSpPr>
          <p:cNvPr id="8" name="直接箭头连接符 7"/>
          <p:cNvCxnSpPr>
            <a:stCxn id="9" idx="1"/>
          </p:cNvCxnSpPr>
          <p:nvPr/>
        </p:nvCxnSpPr>
        <p:spPr>
          <a:xfrm flipH="1">
            <a:off x="2071688" y="4150451"/>
            <a:ext cx="4627721"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431858" y="3668486"/>
            <a:ext cx="1907381" cy="507831"/>
          </a:xfrm>
          <a:prstGeom prst="rect">
            <a:avLst/>
          </a:prstGeom>
          <a:noFill/>
        </p:spPr>
        <p:txBody>
          <a:bodyPr wrap="square" rtlCol="0">
            <a:spAutoFit/>
          </a:bodyPr>
          <a:lstStyle/>
          <a:p>
            <a:r>
              <a:rPr lang="en-US" altLang="zh-CN" sz="1350"/>
              <a:t>2-2 </a:t>
            </a:r>
            <a:r>
              <a:rPr lang="zh-CN" altLang="en-US" sz="1350"/>
              <a:t>携带鉴别请求重定向至身份服务提供方</a:t>
            </a:r>
            <a:endParaRPr lang="zh-CN" altLang="en-US" sz="1350"/>
          </a:p>
        </p:txBody>
      </p:sp>
      <p:sp>
        <p:nvSpPr>
          <p:cNvPr id="13" name="文本框 12"/>
          <p:cNvSpPr txBox="1"/>
          <p:nvPr/>
        </p:nvSpPr>
        <p:spPr>
          <a:xfrm>
            <a:off x="2392680" y="5057707"/>
            <a:ext cx="4358640" cy="300082"/>
          </a:xfrm>
          <a:prstGeom prst="rect">
            <a:avLst/>
          </a:prstGeom>
          <a:noFill/>
        </p:spPr>
        <p:txBody>
          <a:bodyPr wrap="square" rtlCol="0">
            <a:spAutoFit/>
          </a:bodyPr>
          <a:lstStyle/>
          <a:p>
            <a:pPr lvl="0" algn="l"/>
            <a:r>
              <a:rPr lang="zh-CN" altLang="en-US" sz="1350" dirty="0">
                <a:latin typeface="Calibri" panose="020F0502020204030204" pitchFamily="34" charset="0"/>
                <a:ea typeface="宋体" pitchFamily="2" charset="-122"/>
                <a:sym typeface="+mn-ea"/>
              </a:rPr>
              <a:t>注：依赖方和身份服务提供方的交互均使用TLS协议</a:t>
            </a:r>
            <a:endParaRPr lang="zh-CN" altLang="en-US" sz="1350" dirty="0">
              <a:latin typeface="Calibri" panose="020F0502020204030204" pitchFamily="34" charset="0"/>
              <a:ea typeface="宋体" pitchFamily="2" charset="-122"/>
              <a:sym typeface="+mn-ea"/>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en-US" altLang="zh-CN" sz="2400" dirty="0">
                <a:sym typeface="+mn-ea"/>
              </a:rPr>
              <a:t>2. </a:t>
            </a:r>
            <a:r>
              <a:rPr lang="zh-CN" altLang="en-US" sz="2400" dirty="0">
                <a:sym typeface="+mn-ea"/>
              </a:rPr>
              <a:t>依赖方将请求发送到授权服务器</a:t>
            </a:r>
            <a:endParaRPr lang="zh-CN" altLang="en-US" sz="2400" dirty="0">
              <a:sym typeface="+mn-ea"/>
            </a:endParaRPr>
          </a:p>
          <a:p>
            <a:endParaRPr lang="zh-CN" altLang="en-US" dirty="0"/>
          </a:p>
          <a:p>
            <a:pPr algn="l"/>
            <a:r>
              <a:rPr lang="zh-CN" altLang="en-US" dirty="0">
                <a:uFillTx/>
                <a:latin typeface="Calibri" panose="020F0502020204030204" pitchFamily="34" charset="0"/>
                <a:ea typeface="宋体" pitchFamily="2" charset="-122"/>
              </a:rPr>
              <a:t>下面给出一个依赖方向用户返回的重定向页面的例子：</a:t>
            </a:r>
            <a:endParaRPr lang="zh-CN" altLang="en-US" dirty="0">
              <a:uFillTx/>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HTTP/1.1 302 Found 这是一个302重定向页面</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Location: https://server.example.com/authorize? 身份服务提供方地址</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response_type=code 指定响应类型为授权码鉴别流程</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&amp;scope=openid%20profile%20email 指定请求是OpenID请求</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&amp;client_id=s6BhdRkqt3 应用程序ID</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&amp;state=af0ifjsldkj 状态</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&amp;redirect_uri=https%3A%2F%2Fclient.example.org%2Fcb 身份服务提供方鉴别后返回地址</a:t>
            </a:r>
            <a:endParaRPr lang="zh-CN" altLang="en-US" sz="1800" dirty="0">
              <a:latin typeface="Calibri" panose="020F0502020204030204" pitchFamily="34" charset="0"/>
              <a:ea typeface="宋体" pitchFamily="2" charset="-122"/>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en-US" altLang="zh-CN" sz="2400" dirty="0">
                <a:sym typeface="+mn-ea"/>
              </a:rPr>
              <a:t>2. </a:t>
            </a:r>
            <a:r>
              <a:rPr lang="zh-CN" altLang="en-US" sz="2400" dirty="0">
                <a:sym typeface="+mn-ea"/>
              </a:rPr>
              <a:t>依赖方将请求发送到授权服务器</a:t>
            </a:r>
            <a:endParaRPr lang="zh-CN" altLang="en-US" sz="2400" dirty="0">
              <a:sym typeface="+mn-ea"/>
            </a:endParaRPr>
          </a:p>
          <a:p>
            <a:pPr algn="l"/>
            <a:endParaRPr lang="en-US" altLang="zh-CN" sz="300"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用户代理（如浏览器）收到重定向页面后会向重定向地址发起一个GET请求，例如，前面的重定向页面会被转成下面的HTTP请求：</a:t>
            </a:r>
            <a:endParaRPr lang="zh-CN" altLang="en-US" dirty="0">
              <a:uFillTx/>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GET /authorize? GET请求，请求鉴别</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response_type=code 指定响应类型为授权码鉴别流程</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&amp;scope=openid%20profile%20email 指定请求是OpenID请求，另外需要获取用户的个人信息和电子邮件</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&amp;client_id=s6BhdRkqt3 应用程序ID</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&amp;state=af0ifjsldkj 状态</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    &amp;redirect_uri=https%3A%2F%2Fclient.example.org%2Fcb 身份服务提供方鉴别后返回地址</a:t>
            </a:r>
            <a:endParaRPr lang="zh-CN" altLang="en-US" sz="1800" dirty="0">
              <a:latin typeface="Calibri" panose="020F0502020204030204" pitchFamily="34" charset="0"/>
              <a:ea typeface="宋体" pitchFamily="2" charset="-122"/>
            </a:endParaRPr>
          </a:p>
          <a:p>
            <a:pPr algn="l"/>
            <a:r>
              <a:rPr lang="zh-CN" altLang="en-US" sz="1800" dirty="0">
                <a:latin typeface="Calibri" panose="020F0502020204030204" pitchFamily="34" charset="0"/>
                <a:ea typeface="宋体" pitchFamily="2" charset="-122"/>
              </a:rPr>
              <a:t>Host:server.example.com</a:t>
            </a:r>
            <a:endParaRPr lang="zh-CN" altLang="en-US" sz="1800" dirty="0">
              <a:latin typeface="Calibri" panose="020F0502020204030204" pitchFamily="34" charset="0"/>
              <a:ea typeface="宋体"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1500" y="4387850"/>
            <a:ext cx="3492500" cy="247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50" name="标题 1"/>
          <p:cNvSpPr>
            <a:spLocks noGrp="1"/>
          </p:cNvSpPr>
          <p:nvPr>
            <p:ph type="title"/>
          </p:nvPr>
        </p:nvSpPr>
        <p:spPr/>
        <p:txBody>
          <a:bodyPr/>
          <a:lstStyle/>
          <a:p>
            <a:r>
              <a:rPr lang="en-US" altLang="zh-CN"/>
              <a:t>SSO</a:t>
            </a:r>
            <a:r>
              <a:rPr lang="zh-CN" altLang="en-US"/>
              <a:t>的基本原理</a:t>
            </a:r>
            <a:r>
              <a:rPr lang="en-US" altLang="zh-CN"/>
              <a:t>/</a:t>
            </a:r>
            <a:r>
              <a:rPr lang="zh-CN" altLang="en-US"/>
              <a:t>过程</a:t>
            </a:r>
            <a:endParaRPr lang="zh-CN" altLang="en-US"/>
          </a:p>
        </p:txBody>
      </p:sp>
      <p:sp>
        <p:nvSpPr>
          <p:cNvPr id="78851" name="内容占位符 2"/>
          <p:cNvSpPr>
            <a:spLocks noGrp="1"/>
          </p:cNvSpPr>
          <p:nvPr>
            <p:ph idx="1"/>
          </p:nvPr>
        </p:nvSpPr>
        <p:spPr>
          <a:xfrm>
            <a:off x="822960" y="1971917"/>
            <a:ext cx="7519838" cy="4525962"/>
          </a:xfrm>
        </p:spPr>
        <p:txBody>
          <a:bodyPr/>
          <a:lstStyle/>
          <a:p>
            <a:r>
              <a:rPr lang="zh-CN" altLang="en-US" dirty="0"/>
              <a:t>基于</a:t>
            </a:r>
            <a:r>
              <a:rPr lang="en-US" altLang="zh-CN" dirty="0"/>
              <a:t>ticket/token</a:t>
            </a:r>
            <a:endParaRPr lang="en-US" altLang="zh-CN" dirty="0"/>
          </a:p>
          <a:p>
            <a:pPr marL="971550" lvl="1" indent="-514350">
              <a:buFont typeface="Verdana" panose="020B0604030504040204" pitchFamily="34" charset="0"/>
              <a:buAutoNum type="arabicPeriod"/>
            </a:pPr>
            <a:r>
              <a:rPr lang="zh-CN" altLang="en-US" dirty="0"/>
              <a:t>用户与</a:t>
            </a:r>
            <a:r>
              <a:rPr lang="en-US" altLang="zh-CN" dirty="0"/>
              <a:t>SSO</a:t>
            </a:r>
            <a:r>
              <a:rPr lang="zh-CN" altLang="en-US" dirty="0"/>
              <a:t>组件进行身份鉴别，然后得到一个凭据（称为</a:t>
            </a:r>
            <a:r>
              <a:rPr lang="en-US" altLang="zh-CN" dirty="0"/>
              <a:t>ticket/token</a:t>
            </a:r>
            <a:r>
              <a:rPr lang="zh-CN" altLang="en-US" dirty="0"/>
              <a:t>）</a:t>
            </a:r>
            <a:endParaRPr lang="en-US" altLang="zh-CN" dirty="0"/>
          </a:p>
          <a:p>
            <a:pPr marL="971550" lvl="1" indent="-514350">
              <a:buFont typeface="Verdana" panose="020B0604030504040204" pitchFamily="34" charset="0"/>
              <a:buAutoNum type="arabicPeriod"/>
            </a:pPr>
            <a:r>
              <a:rPr lang="zh-CN" altLang="en-US" dirty="0"/>
              <a:t>用户使用该凭据与</a:t>
            </a:r>
            <a:r>
              <a:rPr lang="en-US" altLang="zh-CN" dirty="0"/>
              <a:t>SP</a:t>
            </a:r>
            <a:r>
              <a:rPr lang="zh-CN" altLang="en-US" dirty="0"/>
              <a:t>联系</a:t>
            </a:r>
            <a:endParaRPr lang="en-US" altLang="zh-CN" dirty="0"/>
          </a:p>
          <a:p>
            <a:pPr marL="971550" lvl="1" indent="-514350">
              <a:buFont typeface="Verdana" panose="020B0604030504040204" pitchFamily="34" charset="0"/>
              <a:buAutoNum type="arabicPeriod"/>
            </a:pPr>
            <a:r>
              <a:rPr lang="en-US" altLang="zh-CN" dirty="0"/>
              <a:t>SP</a:t>
            </a:r>
            <a:r>
              <a:rPr lang="zh-CN" altLang="en-US" dirty="0"/>
              <a:t>验证凭据的正确性，正确后、让用户登录</a:t>
            </a:r>
            <a:endParaRPr lang="en-US" altLang="zh-CN" dirty="0"/>
          </a:p>
          <a:p>
            <a:pPr marL="1371600" lvl="2" indent="-514350"/>
            <a:r>
              <a:rPr lang="zh-CN" altLang="en-US" dirty="0"/>
              <a:t>验证过程中，可能需要</a:t>
            </a:r>
            <a:r>
              <a:rPr lang="en-US" altLang="zh-CN" dirty="0"/>
              <a:t>SSO</a:t>
            </a:r>
            <a:r>
              <a:rPr lang="zh-CN" altLang="en-US" dirty="0"/>
              <a:t>组件参加</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pPr fontAlgn="auto">
              <a:lnSpc>
                <a:spcPct val="100000"/>
              </a:lnSpc>
            </a:pPr>
            <a:r>
              <a:rPr sz="2400" dirty="0">
                <a:latin typeface="+mn-ea"/>
                <a:sym typeface="+mn-ea"/>
              </a:rPr>
              <a:t>2. </a:t>
            </a:r>
            <a:r>
              <a:rPr sz="2400" dirty="0" err="1">
                <a:latin typeface="+mn-ea"/>
                <a:sym typeface="+mn-ea"/>
              </a:rPr>
              <a:t>依赖方将请求发送到授权服务器</a:t>
            </a:r>
            <a:endParaRPr sz="2400" dirty="0">
              <a:latin typeface="+mn-ea"/>
              <a:sym typeface="+mn-ea"/>
            </a:endParaRPr>
          </a:p>
          <a:p>
            <a:pPr algn="l">
              <a:lnSpc>
                <a:spcPct val="100000"/>
              </a:lnSpc>
            </a:pPr>
            <a:r>
              <a:rPr lang="zh-CN" altLang="en-US" dirty="0">
                <a:uFillTx/>
                <a:latin typeface="Calibri" panose="020F0502020204030204" pitchFamily="34" charset="0"/>
                <a:ea typeface="宋体" pitchFamily="2" charset="-122"/>
                <a:sym typeface="+mn-ea"/>
              </a:rPr>
              <a:t>身份服务提供方的授权服务器接收到鉴别请求后需要验证鉴别请求的有效性，验证步骤为：</a:t>
            </a:r>
            <a:endParaRPr lang="zh-CN" altLang="en-US" dirty="0">
              <a:uFillTx/>
              <a:latin typeface="Calibri" panose="020F0502020204030204" pitchFamily="34" charset="0"/>
              <a:ea typeface="宋体" pitchFamily="2" charset="-122"/>
              <a:sym typeface="+mn-ea"/>
            </a:endParaRPr>
          </a:p>
          <a:p>
            <a:pPr algn="l">
              <a:lnSpc>
                <a:spcPct val="100000"/>
              </a:lnSpc>
            </a:pPr>
            <a:endParaRPr lang="zh-CN" altLang="en-US" dirty="0">
              <a:uFillTx/>
              <a:latin typeface="Calibri" panose="020F0502020204030204" pitchFamily="34" charset="0"/>
              <a:ea typeface="宋体" pitchFamily="2" charset="-122"/>
              <a:sym typeface="+mn-ea"/>
            </a:endParaRPr>
          </a:p>
          <a:p>
            <a:pPr algn="l">
              <a:lnSpc>
                <a:spcPct val="100000"/>
              </a:lnSpc>
            </a:pPr>
            <a:r>
              <a:rPr lang="zh-CN" altLang="en-US" dirty="0">
                <a:uFillTx/>
                <a:latin typeface="Calibri" panose="020F0502020204030204" pitchFamily="34" charset="0"/>
                <a:ea typeface="宋体" pitchFamily="2" charset="-122"/>
                <a:sym typeface="+mn-ea"/>
              </a:rPr>
              <a:t>1. 根据OAuth标准验证所有的OAuth协议请求中的参数；</a:t>
            </a:r>
            <a:endParaRPr lang="zh-CN" altLang="en-US" dirty="0">
              <a:uFillTx/>
              <a:latin typeface="Calibri" panose="020F0502020204030204" pitchFamily="34" charset="0"/>
              <a:ea typeface="宋体" pitchFamily="2" charset="-122"/>
              <a:sym typeface="+mn-ea"/>
            </a:endParaRPr>
          </a:p>
          <a:p>
            <a:pPr algn="l">
              <a:lnSpc>
                <a:spcPct val="100000"/>
              </a:lnSpc>
            </a:pPr>
            <a:r>
              <a:rPr lang="zh-CN" altLang="en-US" dirty="0">
                <a:uFillTx/>
                <a:latin typeface="Calibri" panose="020F0502020204030204" pitchFamily="34" charset="0"/>
                <a:ea typeface="宋体" pitchFamily="2" charset="-122"/>
                <a:sym typeface="+mn-ea"/>
              </a:rPr>
              <a:t>2. 验证是否包含&lt;scope&gt;参数以及参数值&lt;openid&gt;（如果没有openid参数值存在——就像京东发起的鉴别请求一样——请求仍然可能是一个有效的OAuth协议请求，但不是一个有效的身份鉴别请求）；</a:t>
            </a:r>
            <a:endParaRPr lang="zh-CN" altLang="en-US" dirty="0">
              <a:uFillTx/>
              <a:latin typeface="Calibri" panose="020F0502020204030204" pitchFamily="34" charset="0"/>
              <a:ea typeface="宋体" pitchFamily="2" charset="-122"/>
              <a:sym typeface="+mn-ea"/>
            </a:endParaRPr>
          </a:p>
          <a:p>
            <a:pPr algn="l">
              <a:lnSpc>
                <a:spcPct val="100000"/>
              </a:lnSpc>
            </a:pPr>
            <a:r>
              <a:rPr lang="zh-CN" altLang="en-US" dirty="0">
                <a:uFillTx/>
                <a:latin typeface="Calibri" panose="020F0502020204030204" pitchFamily="34" charset="0"/>
                <a:ea typeface="宋体" pitchFamily="2" charset="-122"/>
                <a:sym typeface="+mn-ea"/>
              </a:rPr>
              <a:t>3. 授权服务器应遵循OpenID的标准，验证所有必需参数的有效性；</a:t>
            </a:r>
            <a:endParaRPr lang="zh-CN" altLang="en-US" dirty="0">
              <a:uFillTx/>
              <a:latin typeface="Calibri" panose="020F0502020204030204" pitchFamily="34" charset="0"/>
              <a:ea typeface="宋体" pitchFamily="2" charset="-122"/>
              <a:sym typeface="+mn-ea"/>
            </a:endParaRPr>
          </a:p>
          <a:p>
            <a:pPr algn="l">
              <a:lnSpc>
                <a:spcPct val="100000"/>
              </a:lnSpc>
            </a:pPr>
            <a:r>
              <a:rPr lang="zh-CN" altLang="en-US" dirty="0">
                <a:uFillTx/>
                <a:latin typeface="Calibri" panose="020F0502020204030204" pitchFamily="34" charset="0"/>
                <a:ea typeface="宋体" pitchFamily="2" charset="-122"/>
                <a:sym typeface="+mn-ea"/>
              </a:rPr>
              <a:t>4. 如果ID令牌请求存在sub声明，只有当sub值指定的终端用户和授权服务器有活跃会话，或者授权服务器已经鉴别该终端用户时，授权服务器才能响应此请求。对其他终端用户，授权服务器则不能返回ID令牌或访问令牌。这种类型的请求也可以使用id_token_hint参数或通过请求一个特定的声明值来实现。</a:t>
            </a:r>
            <a:endParaRPr lang="zh-CN" altLang="en-US" dirty="0">
              <a:uFillTx/>
              <a:latin typeface="Calibri" panose="020F0502020204030204" pitchFamily="34" charset="0"/>
              <a:ea typeface="宋体" pitchFamily="2" charset="-122"/>
              <a:sym typeface="+mn-ea"/>
            </a:endParaRPr>
          </a:p>
        </p:txBody>
      </p:sp>
      <p:pic>
        <p:nvPicPr>
          <p:cNvPr id="5" name="图片 4" descr="thL5RILO90"/>
          <p:cNvPicPr>
            <a:picLocks noChangeAspect="1"/>
          </p:cNvPicPr>
          <p:nvPr/>
        </p:nvPicPr>
        <p:blipFill>
          <a:blip r:embed="rId1"/>
          <a:stretch>
            <a:fillRect/>
          </a:stretch>
        </p:blipFill>
        <p:spPr>
          <a:xfrm>
            <a:off x="7717155" y="5641209"/>
            <a:ext cx="798195" cy="709613"/>
          </a:xfrm>
          <a:prstGeom prst="rect">
            <a:avLst/>
          </a:prstGeom>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sz="2400" dirty="0"/>
              <a:t>3. 授权服务器鉴别终端用户</a:t>
            </a:r>
            <a:endParaRPr lang="zh-CN" altLang="en-US" sz="2400" dirty="0"/>
          </a:p>
          <a:p>
            <a:r>
              <a:rPr lang="zh-CN" altLang="en-US" dirty="0">
                <a:uFillTx/>
                <a:latin typeface="Calibri" panose="020F0502020204030204" pitchFamily="34" charset="0"/>
                <a:ea typeface="宋体" pitchFamily="2" charset="-122"/>
              </a:rPr>
              <a:t>授权服务器可以采用各种形式鉴别用户，例如微信登陆中，微信使用二维码鉴别用户，而QQ登录中，QQ使用用户名和口令或二维码鉴别用户。</a:t>
            </a:r>
            <a:endParaRPr lang="zh-CN" altLang="en-US" dirty="0">
              <a:uFillTx/>
              <a:latin typeface="Calibri" panose="020F0502020204030204" pitchFamily="34" charset="0"/>
              <a:ea typeface="宋体" pitchFamily="2" charset="-122"/>
            </a:endParaRPr>
          </a:p>
        </p:txBody>
      </p:sp>
      <p:pic>
        <p:nvPicPr>
          <p:cNvPr id="3" name="图片 2"/>
          <p:cNvPicPr>
            <a:picLocks noChangeAspect="1"/>
          </p:cNvPicPr>
          <p:nvPr/>
        </p:nvPicPr>
        <p:blipFill>
          <a:blip r:embed="rId1"/>
          <a:stretch>
            <a:fillRect/>
          </a:stretch>
        </p:blipFill>
        <p:spPr>
          <a:xfrm>
            <a:off x="1410653" y="2106454"/>
            <a:ext cx="3385661" cy="3549968"/>
          </a:xfrm>
          <a:prstGeom prst="rect">
            <a:avLst/>
          </a:prstGeom>
        </p:spPr>
      </p:pic>
      <p:pic>
        <p:nvPicPr>
          <p:cNvPr id="5" name="图片 4"/>
          <p:cNvPicPr>
            <a:picLocks noChangeAspect="1"/>
          </p:cNvPicPr>
          <p:nvPr/>
        </p:nvPicPr>
        <p:blipFill>
          <a:blip r:embed="rId2"/>
          <a:stretch>
            <a:fillRect/>
          </a:stretch>
        </p:blipFill>
        <p:spPr>
          <a:xfrm>
            <a:off x="4796314" y="2546509"/>
            <a:ext cx="2521268" cy="2371249"/>
          </a:xfrm>
          <a:prstGeom prst="rect">
            <a:avLst/>
          </a:prstGeom>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939799"/>
            <a:ext cx="7886700" cy="5237163"/>
          </a:xfrm>
        </p:spPr>
        <p:txBody>
          <a:bodyPr/>
          <a:lstStyle/>
          <a:p>
            <a:r>
              <a:rPr lang="zh-CN" altLang="en-US" sz="2400" dirty="0"/>
              <a:t>4. 授权服务器获得终端用户许可/授权</a:t>
            </a:r>
            <a:endParaRPr lang="zh-CN" altLang="en-US" sz="2400" dirty="0"/>
          </a:p>
          <a:p>
            <a:pPr algn="l"/>
            <a:endParaRPr lang="en-US" altLang="zh-CN"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身份服务提供方可以通过推送一个与终端用户交互的对话框实现，使得终端用户请求被授权的内容后执行授权命令；或者根据处理请求的预设条件是否满足情况建立默认授权与否的决定实现；或者通过其他的方式实现。</a:t>
            </a:r>
            <a:endParaRPr lang="zh-CN" altLang="en-US" dirty="0">
              <a:uFillTx/>
              <a:latin typeface="Calibri" panose="020F0502020204030204" pitchFamily="34" charset="0"/>
              <a:ea typeface="宋体" pitchFamily="2" charset="-122"/>
            </a:endParaRPr>
          </a:p>
        </p:txBody>
      </p:sp>
      <p:pic>
        <p:nvPicPr>
          <p:cNvPr id="3" name="图片 2"/>
          <p:cNvPicPr>
            <a:picLocks noChangeAspect="1"/>
          </p:cNvPicPr>
          <p:nvPr/>
        </p:nvPicPr>
        <p:blipFill>
          <a:blip r:embed="rId1"/>
          <a:stretch>
            <a:fillRect/>
          </a:stretch>
        </p:blipFill>
        <p:spPr>
          <a:xfrm>
            <a:off x="5739765" y="3207703"/>
            <a:ext cx="1919288" cy="3193256"/>
          </a:xfrm>
          <a:prstGeom prst="rect">
            <a:avLst/>
          </a:prstGeom>
        </p:spPr>
      </p:pic>
      <p:pic>
        <p:nvPicPr>
          <p:cNvPr id="4" name="图片 3"/>
          <p:cNvPicPr>
            <a:picLocks noChangeAspect="1"/>
          </p:cNvPicPr>
          <p:nvPr/>
        </p:nvPicPr>
        <p:blipFill>
          <a:blip r:embed="rId2"/>
          <a:stretch>
            <a:fillRect/>
          </a:stretch>
        </p:blipFill>
        <p:spPr>
          <a:xfrm>
            <a:off x="1289685" y="3575844"/>
            <a:ext cx="4450080" cy="2456974"/>
          </a:xfrm>
          <a:prstGeom prst="rect">
            <a:avLst/>
          </a:prstGeom>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en-US" altLang="zh-CN" sz="2400" dirty="0"/>
              <a:t>5. </a:t>
            </a:r>
            <a:r>
              <a:rPr lang="zh-CN" altLang="en-US" sz="2400" dirty="0"/>
              <a:t>授权服务器将终端用户重定向到依赖方，此重定向消息包含一个授权码</a:t>
            </a:r>
            <a:endParaRPr lang="zh-CN" altLang="en-US" sz="2400" dirty="0"/>
          </a:p>
          <a:p>
            <a:endParaRPr lang="zh-CN" altLang="en-US" dirty="0"/>
          </a:p>
          <a:p>
            <a:endParaRPr lang="zh-CN" altLang="en-US" dirty="0"/>
          </a:p>
        </p:txBody>
      </p:sp>
      <p:sp>
        <p:nvSpPr>
          <p:cNvPr id="7" name="文本框 6"/>
          <p:cNvSpPr txBox="1"/>
          <p:nvPr/>
        </p:nvSpPr>
        <p:spPr>
          <a:xfrm>
            <a:off x="3771900" y="2316481"/>
            <a:ext cx="1323499" cy="507831"/>
          </a:xfrm>
          <a:prstGeom prst="rect">
            <a:avLst/>
          </a:prstGeom>
          <a:noFill/>
        </p:spPr>
        <p:txBody>
          <a:bodyPr wrap="square" rtlCol="0">
            <a:spAutoFit/>
          </a:bodyPr>
          <a:lstStyle/>
          <a:p>
            <a:r>
              <a:rPr lang="zh-CN" altLang="en-US" sz="1350"/>
              <a:t>依赖方</a:t>
            </a:r>
            <a:endParaRPr lang="zh-CN" altLang="en-US" sz="1350"/>
          </a:p>
          <a:p>
            <a:r>
              <a:rPr lang="en-US" altLang="zh-CN" sz="1350"/>
              <a:t>Relying Party</a:t>
            </a:r>
            <a:endParaRPr lang="zh-CN" altLang="en-US" sz="1350"/>
          </a:p>
        </p:txBody>
      </p:sp>
      <p:pic>
        <p:nvPicPr>
          <p:cNvPr id="3" name="图片 2" descr="logo-201305-b"/>
          <p:cNvPicPr>
            <a:picLocks noChangeAspect="1"/>
          </p:cNvPicPr>
          <p:nvPr/>
        </p:nvPicPr>
        <p:blipFill>
          <a:blip r:embed="rId1"/>
          <a:stretch>
            <a:fillRect/>
          </a:stretch>
        </p:blipFill>
        <p:spPr>
          <a:xfrm>
            <a:off x="3697605" y="1887855"/>
            <a:ext cx="1214438" cy="428625"/>
          </a:xfrm>
          <a:prstGeom prst="rect">
            <a:avLst/>
          </a:prstGeom>
        </p:spPr>
      </p:pic>
      <p:pic>
        <p:nvPicPr>
          <p:cNvPr id="9" name="图片 8" descr="thOECIF5UT"/>
          <p:cNvPicPr>
            <a:picLocks noChangeAspect="1"/>
          </p:cNvPicPr>
          <p:nvPr/>
        </p:nvPicPr>
        <p:blipFill>
          <a:blip r:embed="rId2"/>
          <a:stretch>
            <a:fillRect/>
          </a:stretch>
        </p:blipFill>
        <p:spPr>
          <a:xfrm>
            <a:off x="6699409" y="3779044"/>
            <a:ext cx="1278255" cy="721043"/>
          </a:xfrm>
          <a:prstGeom prst="rect">
            <a:avLst/>
          </a:prstGeom>
        </p:spPr>
      </p:pic>
      <p:sp>
        <p:nvSpPr>
          <p:cNvPr id="11" name="文本框 10"/>
          <p:cNvSpPr txBox="1"/>
          <p:nvPr/>
        </p:nvSpPr>
        <p:spPr>
          <a:xfrm>
            <a:off x="7007067" y="4500087"/>
            <a:ext cx="1104424" cy="507831"/>
          </a:xfrm>
          <a:prstGeom prst="rect">
            <a:avLst/>
          </a:prstGeom>
          <a:noFill/>
        </p:spPr>
        <p:txBody>
          <a:bodyPr wrap="square" rtlCol="0">
            <a:spAutoFit/>
          </a:bodyPr>
          <a:lstStyle/>
          <a:p>
            <a:r>
              <a:rPr lang="zh-CN" altLang="en-US" sz="1350"/>
              <a:t>终端用户</a:t>
            </a:r>
            <a:endParaRPr lang="zh-CN" altLang="en-US" sz="1350"/>
          </a:p>
          <a:p>
            <a:r>
              <a:rPr lang="en-US" altLang="zh-CN" sz="1350"/>
              <a:t>End-User</a:t>
            </a:r>
            <a:endParaRPr lang="en-US" altLang="zh-CN" sz="1350"/>
          </a:p>
        </p:txBody>
      </p:sp>
      <p:sp>
        <p:nvSpPr>
          <p:cNvPr id="10" name="文本框 9"/>
          <p:cNvSpPr txBox="1"/>
          <p:nvPr/>
        </p:nvSpPr>
        <p:spPr>
          <a:xfrm>
            <a:off x="992029" y="4500087"/>
            <a:ext cx="1889284" cy="715581"/>
          </a:xfrm>
          <a:prstGeom prst="rect">
            <a:avLst/>
          </a:prstGeom>
          <a:noFill/>
        </p:spPr>
        <p:txBody>
          <a:bodyPr wrap="square" rtlCol="0">
            <a:spAutoFit/>
          </a:bodyPr>
          <a:lstStyle/>
          <a:p>
            <a:r>
              <a:rPr lang="zh-CN" altLang="en-US" sz="1350"/>
              <a:t>身份服务提供方</a:t>
            </a:r>
            <a:endParaRPr lang="zh-CN" altLang="en-US" sz="1350"/>
          </a:p>
          <a:p>
            <a:r>
              <a:rPr lang="en-US" altLang="zh-CN" sz="1350"/>
              <a:t>Identity Service Provider</a:t>
            </a:r>
            <a:endParaRPr lang="en-US" altLang="zh-CN" sz="1350"/>
          </a:p>
        </p:txBody>
      </p:sp>
      <p:pic>
        <p:nvPicPr>
          <p:cNvPr id="5" name="图片 4" descr="thL5RILO90"/>
          <p:cNvPicPr>
            <a:picLocks noChangeAspect="1"/>
          </p:cNvPicPr>
          <p:nvPr/>
        </p:nvPicPr>
        <p:blipFill>
          <a:blip r:embed="rId3"/>
          <a:stretch>
            <a:fillRect/>
          </a:stretch>
        </p:blipFill>
        <p:spPr>
          <a:xfrm>
            <a:off x="1357789" y="3779044"/>
            <a:ext cx="713899" cy="709613"/>
          </a:xfrm>
          <a:prstGeom prst="rect">
            <a:avLst/>
          </a:prstGeom>
        </p:spPr>
      </p:pic>
      <p:sp>
        <p:nvSpPr>
          <p:cNvPr id="6" name="文本框 5"/>
          <p:cNvSpPr txBox="1"/>
          <p:nvPr/>
        </p:nvSpPr>
        <p:spPr>
          <a:xfrm>
            <a:off x="5916930" y="2413159"/>
            <a:ext cx="2384108" cy="507831"/>
          </a:xfrm>
          <a:prstGeom prst="rect">
            <a:avLst/>
          </a:prstGeom>
          <a:noFill/>
        </p:spPr>
        <p:txBody>
          <a:bodyPr wrap="square" rtlCol="0">
            <a:spAutoFit/>
          </a:bodyPr>
          <a:lstStyle/>
          <a:p>
            <a:r>
              <a:rPr lang="en-US" altLang="zh-CN" sz="1350"/>
              <a:t>5-2 </a:t>
            </a:r>
            <a:r>
              <a:rPr sz="1350"/>
              <a:t>携带</a:t>
            </a:r>
            <a:r>
              <a:rPr lang="zh-CN" altLang="en-US" sz="1350"/>
              <a:t>鉴别响应（含授权码）</a:t>
            </a:r>
            <a:r>
              <a:rPr sz="1350"/>
              <a:t>重定向至身份服务提供方</a:t>
            </a:r>
            <a:endParaRPr sz="1350"/>
          </a:p>
        </p:txBody>
      </p:sp>
      <p:sp>
        <p:nvSpPr>
          <p:cNvPr id="12" name="文本框 11"/>
          <p:cNvSpPr txBox="1"/>
          <p:nvPr/>
        </p:nvSpPr>
        <p:spPr>
          <a:xfrm>
            <a:off x="2951321" y="3659506"/>
            <a:ext cx="2868930" cy="507831"/>
          </a:xfrm>
          <a:prstGeom prst="rect">
            <a:avLst/>
          </a:prstGeom>
          <a:noFill/>
        </p:spPr>
        <p:txBody>
          <a:bodyPr wrap="square" rtlCol="0">
            <a:spAutoFit/>
          </a:bodyPr>
          <a:lstStyle/>
          <a:p>
            <a:r>
              <a:rPr lang="en-US" altLang="zh-CN" sz="1350"/>
              <a:t>5-1 </a:t>
            </a:r>
            <a:r>
              <a:rPr lang="zh-CN" altLang="en-US" sz="1350"/>
              <a:t>返回</a:t>
            </a:r>
            <a:r>
              <a:rPr lang="en-US" altLang="zh-CN" sz="1350"/>
              <a:t>302</a:t>
            </a:r>
            <a:r>
              <a:rPr lang="zh-CN" altLang="en-US" sz="1350"/>
              <a:t>重定向页面，携带鉴别响应（含授权码）重定向至依赖方</a:t>
            </a:r>
            <a:endParaRPr lang="zh-CN" altLang="en-US" sz="1350"/>
          </a:p>
        </p:txBody>
      </p:sp>
      <p:cxnSp>
        <p:nvCxnSpPr>
          <p:cNvPr id="13" name="直接箭头连接符 12"/>
          <p:cNvCxnSpPr>
            <a:stCxn id="5" idx="3"/>
            <a:endCxn id="9" idx="1"/>
          </p:cNvCxnSpPr>
          <p:nvPr/>
        </p:nvCxnSpPr>
        <p:spPr>
          <a:xfrm>
            <a:off x="2071688" y="4133850"/>
            <a:ext cx="4627721" cy="57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9" idx="0"/>
            <a:endCxn id="3" idx="3"/>
          </p:cNvCxnSpPr>
          <p:nvPr/>
        </p:nvCxnSpPr>
        <p:spPr>
          <a:xfrm flipH="1" flipV="1">
            <a:off x="4912043" y="2102168"/>
            <a:ext cx="2426494" cy="167687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436495" y="5332571"/>
            <a:ext cx="3994309" cy="507831"/>
          </a:xfrm>
          <a:prstGeom prst="rect">
            <a:avLst/>
          </a:prstGeom>
          <a:noFill/>
        </p:spPr>
        <p:txBody>
          <a:bodyPr wrap="square" rtlCol="0">
            <a:spAutoFit/>
          </a:bodyPr>
          <a:lstStyle/>
          <a:p>
            <a:pPr algn="l"/>
            <a:r>
              <a:rPr lang="zh-CN" altLang="en-US" sz="1350">
                <a:latin typeface="Calibri" panose="020F0502020204030204" pitchFamily="34" charset="0"/>
                <a:ea typeface="宋体" pitchFamily="2" charset="-122"/>
              </a:rPr>
              <a:t>注：依赖方和身份服务提供方的交互均使用TLS协议</a:t>
            </a:r>
            <a:endParaRPr lang="zh-CN" altLang="en-US" sz="1350">
              <a:latin typeface="Calibri" panose="020F0502020204030204" pitchFamily="34" charset="0"/>
              <a:ea typeface="宋体" pitchFamily="2" charset="-122"/>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sz="2400" dirty="0"/>
              <a:t>5. 授权服务器将终端用户重定向到依赖方，此重定向消息包含一个授权码</a:t>
            </a:r>
            <a:endParaRPr lang="zh-CN" altLang="en-US" sz="2400" dirty="0"/>
          </a:p>
          <a:p>
            <a:endParaRPr lang="en-US" altLang="zh-CN" dirty="0"/>
          </a:p>
          <a:p>
            <a:endParaRPr lang="zh-CN" altLang="en-US" sz="1050" dirty="0"/>
          </a:p>
          <a:p>
            <a:pPr algn="l"/>
            <a:r>
              <a:rPr lang="zh-CN" altLang="en-US" dirty="0">
                <a:uFillTx/>
                <a:latin typeface="Calibri" panose="020F0502020204030204" pitchFamily="34" charset="0"/>
                <a:ea typeface="宋体" pitchFamily="2" charset="-122"/>
              </a:rPr>
              <a:t>如果用户通过鉴别，授权服务器需要向依赖方返回带有授权码的响应。</a:t>
            </a:r>
            <a:endParaRPr lang="zh-CN" altLang="en-US"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下面给出一个身份服务提供方向用户返回的重定向页面的例子：</a:t>
            </a:r>
            <a:endParaRPr lang="zh-CN" altLang="en-US" dirty="0">
              <a:uFillTx/>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HTTP/1.1 302 Found 这是一个302重定向页面</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Location: https://client.example.com/cb? 依赖方地址</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code=SplxlOBeZQQYbYS6WxSbIA 授权码</a:t>
            </a:r>
            <a:endParaRPr lang="zh-CN" altLang="en-US" sz="1500" dirty="0">
              <a:latin typeface="Calibri" panose="020F0502020204030204" pitchFamily="34" charset="0"/>
              <a:ea typeface="宋体" pitchFamily="2" charset="-122"/>
            </a:endParaRPr>
          </a:p>
          <a:p>
            <a:pPr algn="l"/>
            <a:r>
              <a:rPr lang="zh-CN" altLang="en-US" sz="1500" dirty="0">
                <a:latin typeface="Calibri" panose="020F0502020204030204" pitchFamily="34" charset="0"/>
                <a:ea typeface="宋体" pitchFamily="2" charset="-122"/>
              </a:rPr>
              <a:t>    &amp;state=af0ifjsldkj 状态</a:t>
            </a:r>
            <a:endParaRPr lang="zh-CN" altLang="en-US" sz="1500" dirty="0">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用户代理（如浏览器）收到重定向页面后会向重定向地址发起一个GET请求，向依赖方转发身份服务提供方的响应。</a:t>
            </a:r>
            <a:endParaRPr lang="zh-CN" altLang="en-US" dirty="0">
              <a:uFillTx/>
              <a:latin typeface="Calibri" panose="020F0502020204030204" pitchFamily="34" charset="0"/>
              <a:ea typeface="宋体" pitchFamily="2" charset="-122"/>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673099"/>
            <a:ext cx="7886700" cy="5503863"/>
          </a:xfrm>
        </p:spPr>
        <p:txBody>
          <a:bodyPr/>
          <a:lstStyle/>
          <a:p>
            <a:r>
              <a:rPr lang="zh-CN" altLang="en-US" sz="2400" dirty="0"/>
              <a:t>5. 授权服务器将终端用户重定向到依赖方，此重定向消息包含一个授权码</a:t>
            </a:r>
            <a:endParaRPr lang="en-US" altLang="zh-CN" sz="2400" dirty="0"/>
          </a:p>
          <a:p>
            <a:endParaRPr lang="zh-CN" altLang="en-US" dirty="0"/>
          </a:p>
          <a:p>
            <a:r>
              <a:rPr lang="zh-CN" altLang="en-US" dirty="0">
                <a:uFillTx/>
                <a:latin typeface="Calibri" panose="020F0502020204030204" pitchFamily="34" charset="0"/>
                <a:ea typeface="宋体" pitchFamily="2" charset="-122"/>
              </a:rPr>
              <a:t>如果用户没有通过鉴别，授权服务器需要向依赖方返回错误响应。响应的参数如下：</a:t>
            </a:r>
            <a:endParaRPr lang="zh-CN" altLang="en-US" sz="15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1)&lt;error&gt;[必选]</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错误代码。</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2)&lt;error_description&gt;[可选的]</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可读的ASCII编码错误的文字说明。</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3)&lt;error_uri&gt;[可选的]</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一个网页，包含有关该错误的附加信息的URI。</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4)&lt;state&gt;</a:t>
            </a:r>
            <a:endParaRPr lang="zh-CN" altLang="en-US" sz="1600" dirty="0">
              <a:latin typeface="Calibri" panose="020F0502020204030204" pitchFamily="34" charset="0"/>
              <a:ea typeface="宋体" pitchFamily="2" charset="-122"/>
            </a:endParaRPr>
          </a:p>
          <a:p>
            <a:r>
              <a:rPr lang="zh-CN" altLang="en-US" sz="1500" dirty="0">
                <a:latin typeface="Calibri" panose="020F0502020204030204" pitchFamily="34" charset="0"/>
                <a:ea typeface="宋体" pitchFamily="2" charset="-122"/>
              </a:rPr>
              <a:t>《开放的第三方资源授权协议框架》[</a:t>
            </a:r>
            <a:r>
              <a:rPr lang="en-US" altLang="zh-CN" sz="1500" dirty="0">
                <a:latin typeface="Calibri" panose="020F0502020204030204" pitchFamily="34" charset="0"/>
              </a:rPr>
              <a:t>GM/T 0068-2019</a:t>
            </a:r>
            <a:r>
              <a:rPr lang="zh-CN" altLang="en-US" sz="1500" dirty="0">
                <a:latin typeface="Calibri" panose="020F0502020204030204" pitchFamily="34" charset="0"/>
                <a:ea typeface="宋体" pitchFamily="2" charset="-122"/>
              </a:rPr>
              <a:t>]的state参数值。如果授权请求包括state参数，则是必选的。参数值设置为从依赖方接收的值。</a:t>
            </a:r>
            <a:endParaRPr lang="zh-CN" altLang="en-US" sz="1500" dirty="0">
              <a:latin typeface="Calibri" panose="020F0502020204030204" pitchFamily="34" charset="0"/>
              <a:ea typeface="宋体" pitchFamily="2" charset="-122"/>
            </a:endParaRPr>
          </a:p>
        </p:txBody>
      </p:sp>
      <p:sp>
        <p:nvSpPr>
          <p:cNvPr id="4" name="文本框 3"/>
          <p:cNvSpPr txBox="1"/>
          <p:nvPr/>
        </p:nvSpPr>
        <p:spPr>
          <a:xfrm>
            <a:off x="628650" y="6026922"/>
            <a:ext cx="7886700" cy="300082"/>
          </a:xfrm>
          <a:prstGeom prst="rect">
            <a:avLst/>
          </a:prstGeom>
          <a:noFill/>
        </p:spPr>
        <p:txBody>
          <a:bodyPr wrap="square" rtlCol="0">
            <a:spAutoFit/>
          </a:bodyPr>
          <a:lstStyle/>
          <a:p>
            <a:r>
              <a:rPr lang="zh-CN" altLang="en-US" sz="1350" dirty="0">
                <a:latin typeface="Calibri" panose="020F0502020204030204" pitchFamily="34" charset="0"/>
                <a:ea typeface="宋体" pitchFamily="2" charset="-122"/>
              </a:rPr>
              <a:t>注：错误代码请参考GM/T </a:t>
            </a:r>
            <a:r>
              <a:rPr lang="en-US" altLang="zh-CN" sz="1350" dirty="0">
                <a:latin typeface="Calibri" panose="020F0502020204030204" pitchFamily="34" charset="0"/>
              </a:rPr>
              <a:t>0069-2019</a:t>
            </a:r>
            <a:r>
              <a:rPr lang="zh-CN" altLang="en-US" sz="1350" dirty="0">
                <a:latin typeface="Calibri" panose="020F0502020204030204" pitchFamily="34" charset="0"/>
              </a:rPr>
              <a:t>《开放的身份鉴别框架》</a:t>
            </a:r>
            <a:r>
              <a:rPr lang="zh-CN" altLang="en-US" sz="1350" dirty="0">
                <a:latin typeface="Calibri" panose="020F0502020204030204" pitchFamily="34" charset="0"/>
                <a:ea typeface="宋体" pitchFamily="2" charset="-122"/>
              </a:rPr>
              <a:t>第</a:t>
            </a:r>
            <a:r>
              <a:rPr lang="en-US" altLang="zh-CN" sz="1350" dirty="0">
                <a:latin typeface="Calibri" panose="020F0502020204030204" pitchFamily="34" charset="0"/>
                <a:ea typeface="宋体" pitchFamily="2" charset="-122"/>
              </a:rPr>
              <a:t>7.2.3.6</a:t>
            </a:r>
            <a:r>
              <a:rPr lang="zh-CN" altLang="en-US" sz="1350" dirty="0">
                <a:latin typeface="Calibri" panose="020F0502020204030204" pitchFamily="34" charset="0"/>
                <a:ea typeface="宋体" pitchFamily="2" charset="-122"/>
              </a:rPr>
              <a:t>节 </a:t>
            </a:r>
            <a:r>
              <a:rPr sz="1350" dirty="0" err="1">
                <a:latin typeface="Calibri" panose="020F0502020204030204" pitchFamily="34" charset="0"/>
                <a:ea typeface="宋体" pitchFamily="2" charset="-122"/>
              </a:rPr>
              <a:t>鉴别错误响应</a:t>
            </a:r>
            <a:endParaRPr sz="1350" dirty="0">
              <a:latin typeface="Calibri" panose="020F0502020204030204" pitchFamily="34" charset="0"/>
              <a:ea typeface="宋体" pitchFamily="2" charset="-122"/>
            </a:endParaRP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796925"/>
            <a:ext cx="7886700" cy="5811838"/>
          </a:xfrm>
        </p:spPr>
        <p:txBody>
          <a:bodyPr/>
          <a:lstStyle/>
          <a:p>
            <a:r>
              <a:rPr lang="zh-CN" altLang="en-US" sz="2400" dirty="0"/>
              <a:t>5. 授权服务器将终端用户重定向到依赖方，此重定向消息包含一个授权码</a:t>
            </a:r>
            <a:endParaRPr lang="zh-CN" altLang="en-US" sz="2400" dirty="0"/>
          </a:p>
          <a:p>
            <a:endParaRPr lang="zh-CN" altLang="en-US" dirty="0"/>
          </a:p>
          <a:p>
            <a:pPr algn="l"/>
            <a:r>
              <a:rPr lang="zh-CN" altLang="en-US" dirty="0">
                <a:uFillTx/>
                <a:latin typeface="Calibri" panose="020F0502020204030204" pitchFamily="34" charset="0"/>
                <a:ea typeface="宋体" pitchFamily="2" charset="-122"/>
              </a:rPr>
              <a:t>下面给出一个身份服务提供方向用户返回的重定向页面的例子：</a:t>
            </a:r>
            <a:endParaRPr lang="zh-CN" altLang="en-US" dirty="0">
              <a:uFillTx/>
              <a:latin typeface="Calibri" panose="020F0502020204030204" pitchFamily="34" charset="0"/>
              <a:ea typeface="宋体" pitchFamily="2" charset="-122"/>
            </a:endParaRPr>
          </a:p>
          <a:p>
            <a:pPr algn="l"/>
            <a:endParaRPr lang="zh-CN" altLang="en-US" sz="15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HTTP/1.1 302 Found 这是一个302重定向页面</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Location: https://client.example.com/cb? 依赖方地址</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    error=invalid_request 错误码，错误的请求</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    &amp;error_description=Unsupported%20response_type%20value 不支持的响应类型</a:t>
            </a:r>
            <a:endParaRPr lang="zh-CN" altLang="en-US" sz="1600" dirty="0">
              <a:latin typeface="Calibri" panose="020F0502020204030204" pitchFamily="34" charset="0"/>
              <a:ea typeface="宋体" pitchFamily="2" charset="-122"/>
            </a:endParaRPr>
          </a:p>
          <a:p>
            <a:pPr algn="l"/>
            <a:r>
              <a:rPr lang="zh-CN" altLang="en-US" sz="1600" dirty="0">
                <a:latin typeface="Calibri" panose="020F0502020204030204" pitchFamily="34" charset="0"/>
                <a:ea typeface="宋体" pitchFamily="2" charset="-122"/>
              </a:rPr>
              <a:t>    &amp;state=af0ifjsldkj 状态</a:t>
            </a:r>
            <a:endParaRPr lang="en-US" altLang="zh-CN" sz="1600" dirty="0">
              <a:latin typeface="Calibri" panose="020F0502020204030204" pitchFamily="34" charset="0"/>
              <a:ea typeface="宋体" pitchFamily="2" charset="-122"/>
            </a:endParaRPr>
          </a:p>
          <a:p>
            <a:pPr algn="l"/>
            <a:endParaRPr lang="en-US" altLang="zh-CN" sz="1600" dirty="0">
              <a:latin typeface="Calibri" panose="020F0502020204030204" pitchFamily="34" charset="0"/>
              <a:ea typeface="宋体" pitchFamily="2" charset="-122"/>
            </a:endParaRPr>
          </a:p>
          <a:p>
            <a:pPr algn="l"/>
            <a:endParaRPr lang="en-US" altLang="zh-CN" sz="1600" dirty="0">
              <a:latin typeface="Calibri" panose="020F0502020204030204" pitchFamily="34" charset="0"/>
              <a:ea typeface="宋体" pitchFamily="2" charset="-122"/>
            </a:endParaRPr>
          </a:p>
          <a:p>
            <a:pPr algn="l"/>
            <a:endParaRPr lang="zh-CN" altLang="en-US" sz="1600" dirty="0">
              <a:latin typeface="Calibri" panose="020F0502020204030204" pitchFamily="34" charset="0"/>
              <a:ea typeface="宋体" pitchFamily="2" charset="-122"/>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r>
              <a:rPr lang="zh-CN" altLang="en-US" sz="2400" dirty="0"/>
              <a:t>6. 依赖方使用第5步中获取的授权码向令牌端点发起请求</a:t>
            </a:r>
            <a:endParaRPr lang="zh-CN" altLang="en-US" sz="2400" dirty="0"/>
          </a:p>
          <a:p>
            <a:pPr algn="l"/>
            <a:r>
              <a:rPr lang="zh-CN" altLang="en-US" sz="2400" dirty="0">
                <a:uFillTx/>
                <a:latin typeface="Calibri" panose="020F0502020204030204" pitchFamily="34" charset="0"/>
                <a:ea typeface="宋体" pitchFamily="2" charset="-122"/>
              </a:rPr>
              <a:t>依赖方直接向用户发起请求，该请求是一个POST请求</a:t>
            </a:r>
            <a:endParaRPr lang="zh-CN" altLang="en-US" sz="2400" dirty="0">
              <a:uFillTx/>
              <a:latin typeface="Calibri" panose="020F0502020204030204" pitchFamily="34" charset="0"/>
              <a:ea typeface="宋体" pitchFamily="2" charset="-122"/>
            </a:endParaRPr>
          </a:p>
        </p:txBody>
      </p:sp>
      <p:sp>
        <p:nvSpPr>
          <p:cNvPr id="7" name="文本框 6"/>
          <p:cNvSpPr txBox="1"/>
          <p:nvPr/>
        </p:nvSpPr>
        <p:spPr>
          <a:xfrm>
            <a:off x="3771900" y="2316481"/>
            <a:ext cx="1323499" cy="507831"/>
          </a:xfrm>
          <a:prstGeom prst="rect">
            <a:avLst/>
          </a:prstGeom>
          <a:noFill/>
        </p:spPr>
        <p:txBody>
          <a:bodyPr wrap="square" rtlCol="0">
            <a:spAutoFit/>
          </a:bodyPr>
          <a:lstStyle/>
          <a:p>
            <a:r>
              <a:rPr lang="zh-CN" altLang="en-US" sz="1350"/>
              <a:t>依赖方</a:t>
            </a:r>
            <a:endParaRPr lang="zh-CN" altLang="en-US" sz="1350"/>
          </a:p>
          <a:p>
            <a:r>
              <a:rPr lang="en-US" altLang="zh-CN" sz="1350"/>
              <a:t>Relying Party</a:t>
            </a:r>
            <a:endParaRPr lang="zh-CN" altLang="en-US" sz="1350"/>
          </a:p>
        </p:txBody>
      </p:sp>
      <p:pic>
        <p:nvPicPr>
          <p:cNvPr id="3" name="图片 2" descr="logo-201305-b"/>
          <p:cNvPicPr>
            <a:picLocks noChangeAspect="1"/>
          </p:cNvPicPr>
          <p:nvPr/>
        </p:nvPicPr>
        <p:blipFill>
          <a:blip r:embed="rId1"/>
          <a:stretch>
            <a:fillRect/>
          </a:stretch>
        </p:blipFill>
        <p:spPr>
          <a:xfrm>
            <a:off x="3697605" y="1887855"/>
            <a:ext cx="1214438" cy="428625"/>
          </a:xfrm>
          <a:prstGeom prst="rect">
            <a:avLst/>
          </a:prstGeom>
        </p:spPr>
      </p:pic>
      <p:pic>
        <p:nvPicPr>
          <p:cNvPr id="9" name="图片 8" descr="thOECIF5UT"/>
          <p:cNvPicPr>
            <a:picLocks noChangeAspect="1"/>
          </p:cNvPicPr>
          <p:nvPr/>
        </p:nvPicPr>
        <p:blipFill>
          <a:blip r:embed="rId2"/>
          <a:stretch>
            <a:fillRect/>
          </a:stretch>
        </p:blipFill>
        <p:spPr>
          <a:xfrm>
            <a:off x="6699409" y="3779044"/>
            <a:ext cx="1278255" cy="721043"/>
          </a:xfrm>
          <a:prstGeom prst="rect">
            <a:avLst/>
          </a:prstGeom>
        </p:spPr>
      </p:pic>
      <p:sp>
        <p:nvSpPr>
          <p:cNvPr id="11" name="文本框 10"/>
          <p:cNvSpPr txBox="1"/>
          <p:nvPr/>
        </p:nvSpPr>
        <p:spPr>
          <a:xfrm>
            <a:off x="7007067" y="4500087"/>
            <a:ext cx="1104424" cy="507831"/>
          </a:xfrm>
          <a:prstGeom prst="rect">
            <a:avLst/>
          </a:prstGeom>
          <a:noFill/>
        </p:spPr>
        <p:txBody>
          <a:bodyPr wrap="square" rtlCol="0">
            <a:spAutoFit/>
          </a:bodyPr>
          <a:lstStyle/>
          <a:p>
            <a:r>
              <a:rPr lang="zh-CN" altLang="en-US" sz="1350"/>
              <a:t>终端用户</a:t>
            </a:r>
            <a:endParaRPr lang="zh-CN" altLang="en-US" sz="1350"/>
          </a:p>
          <a:p>
            <a:r>
              <a:rPr lang="en-US" altLang="zh-CN" sz="1350"/>
              <a:t>End-User</a:t>
            </a:r>
            <a:endParaRPr lang="en-US" altLang="zh-CN" sz="1350"/>
          </a:p>
        </p:txBody>
      </p:sp>
      <p:sp>
        <p:nvSpPr>
          <p:cNvPr id="10" name="文本框 9"/>
          <p:cNvSpPr txBox="1"/>
          <p:nvPr/>
        </p:nvSpPr>
        <p:spPr>
          <a:xfrm>
            <a:off x="992029" y="4500087"/>
            <a:ext cx="1889284" cy="715581"/>
          </a:xfrm>
          <a:prstGeom prst="rect">
            <a:avLst/>
          </a:prstGeom>
          <a:noFill/>
        </p:spPr>
        <p:txBody>
          <a:bodyPr wrap="square" rtlCol="0">
            <a:spAutoFit/>
          </a:bodyPr>
          <a:lstStyle/>
          <a:p>
            <a:r>
              <a:rPr lang="zh-CN" altLang="en-US" sz="1350"/>
              <a:t>身份服务提供方</a:t>
            </a:r>
            <a:endParaRPr lang="zh-CN" altLang="en-US" sz="1350"/>
          </a:p>
          <a:p>
            <a:r>
              <a:rPr lang="en-US" altLang="zh-CN" sz="1350"/>
              <a:t>Identity Service Provider</a:t>
            </a:r>
            <a:endParaRPr lang="en-US" altLang="zh-CN" sz="1350"/>
          </a:p>
        </p:txBody>
      </p:sp>
      <p:pic>
        <p:nvPicPr>
          <p:cNvPr id="5" name="图片 4" descr="thL5RILO90"/>
          <p:cNvPicPr>
            <a:picLocks noChangeAspect="1"/>
          </p:cNvPicPr>
          <p:nvPr/>
        </p:nvPicPr>
        <p:blipFill>
          <a:blip r:embed="rId3"/>
          <a:stretch>
            <a:fillRect/>
          </a:stretch>
        </p:blipFill>
        <p:spPr>
          <a:xfrm>
            <a:off x="1357789" y="3779044"/>
            <a:ext cx="713899" cy="709613"/>
          </a:xfrm>
          <a:prstGeom prst="rect">
            <a:avLst/>
          </a:prstGeom>
        </p:spPr>
      </p:pic>
      <p:cxnSp>
        <p:nvCxnSpPr>
          <p:cNvPr id="4" name="直接箭头连接符 3"/>
          <p:cNvCxnSpPr>
            <a:stCxn id="3" idx="1"/>
            <a:endCxn id="5" idx="0"/>
          </p:cNvCxnSpPr>
          <p:nvPr/>
        </p:nvCxnSpPr>
        <p:spPr>
          <a:xfrm flipH="1">
            <a:off x="1714977" y="2102168"/>
            <a:ext cx="1982629" cy="167687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1309688" y="2447926"/>
            <a:ext cx="1571625" cy="507831"/>
          </a:xfrm>
          <a:prstGeom prst="rect">
            <a:avLst/>
          </a:prstGeom>
          <a:noFill/>
        </p:spPr>
        <p:txBody>
          <a:bodyPr wrap="square" rtlCol="0">
            <a:spAutoFit/>
          </a:bodyPr>
          <a:lstStyle/>
          <a:p>
            <a:r>
              <a:rPr lang="zh-CN" altLang="en-US" sz="1350"/>
              <a:t>希望用授权码交换</a:t>
            </a:r>
            <a:r>
              <a:rPr lang="en-US" altLang="zh-CN" sz="1350"/>
              <a:t>ID</a:t>
            </a:r>
            <a:r>
              <a:rPr lang="zh-CN" altLang="en-US" sz="1350"/>
              <a:t>令牌和访问令牌</a:t>
            </a:r>
            <a:endParaRPr lang="zh-CN" altLang="en-US" sz="1350"/>
          </a:p>
        </p:txBody>
      </p:sp>
      <p:sp>
        <p:nvSpPr>
          <p:cNvPr id="6" name="文本框 5"/>
          <p:cNvSpPr txBox="1"/>
          <p:nvPr/>
        </p:nvSpPr>
        <p:spPr>
          <a:xfrm>
            <a:off x="2436495" y="5332571"/>
            <a:ext cx="3994309" cy="507831"/>
          </a:xfrm>
          <a:prstGeom prst="rect">
            <a:avLst/>
          </a:prstGeom>
          <a:noFill/>
        </p:spPr>
        <p:txBody>
          <a:bodyPr wrap="square" rtlCol="0">
            <a:spAutoFit/>
          </a:bodyPr>
          <a:lstStyle/>
          <a:p>
            <a:pPr algn="l"/>
            <a:r>
              <a:rPr lang="zh-CN" altLang="en-US" sz="1350">
                <a:latin typeface="Calibri" panose="020F0502020204030204" pitchFamily="34" charset="0"/>
                <a:ea typeface="宋体" pitchFamily="2" charset="-122"/>
              </a:rPr>
              <a:t>注：依赖方和身份服务提供方的交互均使用TLS协议</a:t>
            </a:r>
            <a:endParaRPr lang="zh-CN" altLang="en-US" sz="1350">
              <a:latin typeface="Calibri" panose="020F0502020204030204" pitchFamily="34" charset="0"/>
              <a:ea typeface="宋体" pitchFamily="2" charset="-122"/>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825500"/>
            <a:ext cx="7886700" cy="5600699"/>
          </a:xfrm>
        </p:spPr>
        <p:txBody>
          <a:bodyPr>
            <a:normAutofit/>
          </a:bodyPr>
          <a:lstStyle/>
          <a:p>
            <a:r>
              <a:rPr lang="zh-CN" altLang="en-US" sz="2400" dirty="0">
                <a:sym typeface="+mn-ea"/>
              </a:rPr>
              <a:t>6. 依赖方使用第5步中获取的授权码向令牌端点发起请求</a:t>
            </a:r>
            <a:endParaRPr lang="zh-CN" altLang="en-US" sz="2400" dirty="0"/>
          </a:p>
          <a:p>
            <a:pPr algn="l"/>
            <a:endParaRPr lang="en-US" altLang="zh-CN"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授权码鉴别流程中，依赖方请求参数必须要含有</a:t>
            </a:r>
            <a:endParaRPr lang="zh-CN" altLang="en-US" dirty="0">
              <a:uFillTx/>
              <a:latin typeface="Calibri" panose="020F0502020204030204" pitchFamily="34" charset="0"/>
              <a:ea typeface="宋体" pitchFamily="2" charset="-122"/>
            </a:endParaRPr>
          </a:p>
          <a:p>
            <a:pPr algn="l">
              <a:buFont typeface="Wingdings" panose="05000000000000000000" pitchFamily="2" charset="2"/>
              <a:buChar char="l"/>
            </a:pPr>
            <a:r>
              <a:rPr lang="zh-CN" altLang="en-US" dirty="0">
                <a:uFillTx/>
                <a:latin typeface="Calibri" panose="020F0502020204030204" pitchFamily="34" charset="0"/>
                <a:ea typeface="宋体" pitchFamily="2" charset="-122"/>
              </a:rPr>
              <a:t>grant_type，其值为authorization_code</a:t>
            </a:r>
            <a:endParaRPr lang="zh-CN" altLang="en-US" dirty="0">
              <a:uFillTx/>
              <a:latin typeface="Calibri" panose="020F0502020204030204" pitchFamily="34" charset="0"/>
              <a:ea typeface="宋体" pitchFamily="2" charset="-122"/>
            </a:endParaRPr>
          </a:p>
          <a:p>
            <a:pPr algn="l">
              <a:buFont typeface="Wingdings" panose="05000000000000000000" pitchFamily="2" charset="2"/>
              <a:buChar char="l"/>
            </a:pPr>
            <a:r>
              <a:rPr lang="zh-CN" altLang="en-US" dirty="0">
                <a:uFillTx/>
                <a:latin typeface="Calibri" panose="020F0502020204030204" pitchFamily="34" charset="0"/>
                <a:ea typeface="宋体" pitchFamily="2" charset="-122"/>
              </a:rPr>
              <a:t>code，其值为上一步得到的授权码</a:t>
            </a:r>
            <a:endParaRPr lang="zh-CN" altLang="en-US" dirty="0">
              <a:uFillTx/>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下面给出一个令牌请求的例子：</a:t>
            </a:r>
            <a:endParaRPr lang="zh-CN" altLang="en-US" dirty="0">
              <a:uFillTx/>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POST /token HTTP/1.1 POST请求，请求获取令牌</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Host: server.example.com 身份服务提供方域名</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Content-Type: application/x-www-form-urlencoded</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Authorization: Basic czZCaGRSa3F0MzpnWDFmQmF0M2JW</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grant_type=authorization_code</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&amp;code=SplxlOBeZQQYbYS6WxSbIA 上一步授权码</a:t>
            </a:r>
            <a:endParaRPr lang="zh-CN" altLang="en-US" sz="2000" dirty="0">
              <a:latin typeface="Calibri" panose="020F0502020204030204" pitchFamily="34" charset="0"/>
              <a:ea typeface="宋体" pitchFamily="2" charset="-122"/>
            </a:endParaRPr>
          </a:p>
          <a:p>
            <a:pPr lvl="1"/>
            <a:r>
              <a:rPr lang="zh-CN" altLang="en-US" sz="2000" dirty="0">
                <a:latin typeface="Calibri" panose="020F0502020204030204" pitchFamily="34" charset="0"/>
                <a:ea typeface="宋体" pitchFamily="2" charset="-122"/>
              </a:rPr>
              <a:t>&amp;redirect_uri=https%3A%2F%2Fclient.example.org%2Fcb</a:t>
            </a:r>
            <a:endParaRPr lang="zh-CN" altLang="en-US" sz="2000" dirty="0">
              <a:latin typeface="Calibri" panose="020F0502020204030204" pitchFamily="34" charset="0"/>
              <a:ea typeface="宋体" pitchFamily="2" charset="-122"/>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28650" y="682625"/>
            <a:ext cx="7886700" cy="5811838"/>
          </a:xfrm>
        </p:spPr>
        <p:txBody>
          <a:bodyPr/>
          <a:lstStyle/>
          <a:p>
            <a:r>
              <a:rPr lang="zh-CN" altLang="en-US" sz="2400" dirty="0"/>
              <a:t>6. 依赖方使用第5步中获取的授权码向令牌端点发起请求</a:t>
            </a:r>
            <a:endParaRPr lang="zh-CN" altLang="en-US" sz="2400" dirty="0"/>
          </a:p>
          <a:p>
            <a:pPr algn="l"/>
            <a:endParaRPr lang="en-US" altLang="zh-CN" sz="1200" dirty="0">
              <a:uFillTx/>
              <a:latin typeface="Calibri" panose="020F0502020204030204" pitchFamily="34" charset="0"/>
              <a:ea typeface="宋体" pitchFamily="2" charset="-122"/>
            </a:endParaRPr>
          </a:p>
          <a:p>
            <a:pPr algn="l"/>
            <a:endParaRPr lang="en-US" altLang="zh-CN" dirty="0">
              <a:latin typeface="Calibri" panose="020F0502020204030204" pitchFamily="34" charset="0"/>
              <a:ea typeface="宋体" pitchFamily="2" charset="-122"/>
            </a:endParaRPr>
          </a:p>
          <a:p>
            <a:pPr algn="l"/>
            <a:r>
              <a:rPr lang="zh-CN" altLang="en-US" dirty="0">
                <a:uFillTx/>
                <a:latin typeface="Calibri" panose="020F0502020204030204" pitchFamily="34" charset="0"/>
                <a:ea typeface="宋体" pitchFamily="2" charset="-122"/>
              </a:rPr>
              <a:t>身份服务提供方的令牌端点收到令牌请求后应验证令牌请求的有效性，验证方式如下：</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如果发放了可用于身份服务提供方鉴别依赖方的身份凭据或者可使用其他鉴别方式鉴别依赖方，则应鉴别依赖方。</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确保授权码颁发给能够通过身份鉴别的依赖方。</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验证授权码的有效性。</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验证授权码未被重复使用。</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确保redirect_url参数值和包含在初始鉴别请求中的redirect_uri参数值是相同的。如果依赖方只有一个已注册的redirect_uri值，且redirect_uri参数值在该请求中不存在，则身份服务提供方可选择返回一个错误，也可继续操作。</a:t>
            </a:r>
            <a:endParaRPr lang="zh-CN" altLang="en-US" dirty="0">
              <a:uFillTx/>
              <a:latin typeface="Calibri" panose="020F0502020204030204" pitchFamily="34" charset="0"/>
              <a:ea typeface="宋体" pitchFamily="2" charset="-122"/>
            </a:endParaRPr>
          </a:p>
          <a:p>
            <a:pPr marL="578485" lvl="1" indent="-285750"/>
            <a:r>
              <a:rPr lang="zh-CN" altLang="en-US" dirty="0">
                <a:uFillTx/>
                <a:latin typeface="Calibri" panose="020F0502020204030204" pitchFamily="34" charset="0"/>
                <a:ea typeface="宋体" pitchFamily="2" charset="-122"/>
              </a:rPr>
              <a:t>验证该授权码是在一个本标准定义的鉴别请求的响应中发放的。</a:t>
            </a:r>
            <a:endParaRPr lang="zh-CN" altLang="en-US" dirty="0">
              <a:uFillTx/>
              <a:latin typeface="Calibri" panose="020F0502020204030204" pitchFamily="34" charset="0"/>
              <a:ea typeface="宋体" pitchFamily="2" charset="-122"/>
            </a:endParaRPr>
          </a:p>
        </p:txBody>
      </p:sp>
      <p:pic>
        <p:nvPicPr>
          <p:cNvPr id="5" name="图片 4" descr="thL5RILO90"/>
          <p:cNvPicPr>
            <a:picLocks noChangeAspect="1"/>
          </p:cNvPicPr>
          <p:nvPr/>
        </p:nvPicPr>
        <p:blipFill>
          <a:blip r:embed="rId1"/>
          <a:stretch>
            <a:fillRect/>
          </a:stretch>
        </p:blipFill>
        <p:spPr>
          <a:xfrm>
            <a:off x="7831455" y="5555297"/>
            <a:ext cx="798195" cy="709613"/>
          </a:xfrm>
          <a:prstGeom prst="rect">
            <a:avLst/>
          </a:prstGeom>
        </p:spPr>
      </p:pic>
    </p:spTree>
  </p:cSld>
  <p:clrMapOvr>
    <a:masterClrMapping/>
  </p:clrMapOvr>
  <p:transition>
    <p:fade/>
  </p:transition>
</p:sld>
</file>

<file path=ppt/tags/tag1.xml><?xml version="1.0" encoding="utf-8"?>
<p:tagLst xmlns:p="http://schemas.openxmlformats.org/presentationml/2006/main">
  <p:tag name="KSO_WM_UNIT_PLACING_PICTURE_USER_VIEWPORT" val="{&quot;height&quot;:6336,&quot;width&quot;:9614}"/>
</p:tagLst>
</file>

<file path=ppt/tags/tag2.xml><?xml version="1.0" encoding="utf-8"?>
<p:tagLst xmlns:p="http://schemas.openxmlformats.org/presentationml/2006/main">
  <p:tag name="KSO_WM_UNIT_TABLE_BEAUTIFY" val="smartTable{9d39fa27-0af1-413b-bcc4-3739a89fef28}"/>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41717</Words>
  <Application>WPS 演示</Application>
  <PresentationFormat>全屏显示(4:3)</PresentationFormat>
  <Paragraphs>1704</Paragraphs>
  <Slides>129</Slides>
  <Notes>19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129</vt:i4>
      </vt:variant>
    </vt:vector>
  </HeadingPairs>
  <TitlesOfParts>
    <vt:vector size="146" baseType="lpstr">
      <vt:lpstr>Arial</vt:lpstr>
      <vt:lpstr>宋体</vt:lpstr>
      <vt:lpstr>Wingdings</vt:lpstr>
      <vt:lpstr>Calibri</vt:lpstr>
      <vt:lpstr>Helvetica Neue</vt:lpstr>
      <vt:lpstr>Verdana</vt:lpstr>
      <vt:lpstr>Calibri Light</vt:lpstr>
      <vt:lpstr>汉仪书宋二KW</vt:lpstr>
      <vt:lpstr>微软雅黑</vt:lpstr>
      <vt:lpstr>汉仪旗黑</vt:lpstr>
      <vt:lpstr>宋体</vt:lpstr>
      <vt:lpstr>Arial Unicode MS</vt:lpstr>
      <vt:lpstr>Times New Roman</vt:lpstr>
      <vt:lpstr>Courier</vt:lpstr>
      <vt:lpstr>Thonburi</vt:lpstr>
      <vt:lpstr>Courier New</vt:lpstr>
      <vt:lpstr>回顾</vt:lpstr>
      <vt:lpstr>OAuth &amp; OIDC</vt:lpstr>
      <vt:lpstr>课程内容</vt:lpstr>
      <vt:lpstr>单点登录/Single Sign on</vt:lpstr>
      <vt:lpstr>单点登录</vt:lpstr>
      <vt:lpstr>SSO解决方案</vt:lpstr>
      <vt:lpstr>SSO解决方案</vt:lpstr>
      <vt:lpstr>比较</vt:lpstr>
      <vt:lpstr>SSO实现方式</vt:lpstr>
      <vt:lpstr>SSO的基本原理/过程</vt:lpstr>
      <vt:lpstr>典型SSO方案</vt:lpstr>
      <vt:lpstr>Kerberos</vt:lpstr>
      <vt:lpstr>Central Authentication Service</vt:lpstr>
      <vt:lpstr>CAS协议</vt:lpstr>
      <vt:lpstr>单点登录实现</vt:lpstr>
      <vt:lpstr>单点登录实现</vt:lpstr>
      <vt:lpstr>CAS的安全性</vt:lpstr>
      <vt:lpstr>SAML</vt:lpstr>
      <vt:lpstr>角色定义</vt:lpstr>
      <vt:lpstr>SAML标准的内容</vt:lpstr>
      <vt:lpstr>身份联合(identity federation)</vt:lpstr>
      <vt:lpstr>SAML Web SSO [XML-based]</vt:lpstr>
      <vt:lpstr>Web SSO</vt:lpstr>
      <vt:lpstr>Single Sign-off</vt:lpstr>
      <vt:lpstr>OAuth 2.0</vt:lpstr>
      <vt:lpstr>OAuth产生背景</vt:lpstr>
      <vt:lpstr>OAuth产生背景</vt:lpstr>
      <vt:lpstr>OAuth</vt:lpstr>
      <vt:lpstr>What is OAuth?</vt:lpstr>
      <vt:lpstr>Roles in OAuth 2.0</vt:lpstr>
      <vt:lpstr>Client Type</vt:lpstr>
      <vt:lpstr>Client Type</vt:lpstr>
      <vt:lpstr>Web application</vt:lpstr>
      <vt:lpstr>User-agent-based application</vt:lpstr>
      <vt:lpstr>Native application</vt:lpstr>
      <vt:lpstr>Client registration</vt:lpstr>
      <vt:lpstr>Abstract Protocol Flow</vt:lpstr>
      <vt:lpstr>Abstract  Protocol Flow</vt:lpstr>
      <vt:lpstr>PowerPoint 演示文稿</vt:lpstr>
      <vt:lpstr>Abstract Protocol Flow</vt:lpstr>
      <vt:lpstr>Abstract  Protocol Flow</vt:lpstr>
      <vt:lpstr>Refreshing an Access Token</vt:lpstr>
      <vt:lpstr>Authorization Code Flow</vt:lpstr>
      <vt:lpstr>Authorization Code Flow</vt:lpstr>
      <vt:lpstr>Authorization  Request</vt:lpstr>
      <vt:lpstr>Authorization Response</vt:lpstr>
      <vt:lpstr>Access Token Request</vt:lpstr>
      <vt:lpstr>Request Validation</vt:lpstr>
      <vt:lpstr>Client authentication</vt:lpstr>
      <vt:lpstr>Access Token Response</vt:lpstr>
      <vt:lpstr>Access Token</vt:lpstr>
      <vt:lpstr>Access Token</vt:lpstr>
      <vt:lpstr>PowerPoint 演示文稿</vt:lpstr>
      <vt:lpstr>Security Considerations</vt:lpstr>
      <vt:lpstr>CSRF攻击</vt:lpstr>
      <vt:lpstr>CSRF攻击</vt:lpstr>
      <vt:lpstr>CSRF攻击</vt:lpstr>
      <vt:lpstr>CSRF防御</vt:lpstr>
      <vt:lpstr>Additional Specifications of  Oauth 2.0</vt:lpstr>
      <vt:lpstr>Access Token安全问题</vt:lpstr>
      <vt:lpstr>RFC 7800 Proof-of-Possession</vt:lpstr>
      <vt:lpstr>基于对称密码学的拥有证明</vt:lpstr>
      <vt:lpstr>基于非对称密码学的拥有证明</vt:lpstr>
      <vt:lpstr>RFC 7662 Token Introspection</vt:lpstr>
      <vt:lpstr>Certificated based Client Authentication &amp; Access Token Bound</vt:lpstr>
      <vt:lpstr>Certificated based Client Authentication &amp; Access Token Bound</vt:lpstr>
      <vt:lpstr>Certificated based Client Authentication &amp; Access Token Bound</vt:lpstr>
      <vt:lpstr>Certificated based Client Authentication &amp; Access Token Bound</vt:lpstr>
      <vt:lpstr>OpenID</vt:lpstr>
      <vt:lpstr>OpenID Connect(OIDC)</vt:lpstr>
      <vt:lpstr>Roles in OIDC</vt:lpstr>
      <vt:lpstr>OIDC 1.0</vt:lpstr>
      <vt:lpstr>OIDC Protocol (abstract)</vt:lpstr>
      <vt:lpstr>Type of OpenID Connect Protocol</vt:lpstr>
      <vt:lpstr>OpenID  Connect Authorization Code Flow</vt:lpstr>
      <vt:lpstr>Authentication Request</vt:lpstr>
      <vt:lpstr>Authentication Request</vt:lpstr>
      <vt:lpstr>Authentication Request例子</vt:lpstr>
      <vt:lpstr>Protocol Flows</vt:lpstr>
      <vt:lpstr>Token Request Validation</vt:lpstr>
      <vt:lpstr>Token Response</vt:lpstr>
      <vt:lpstr>ID Token</vt:lpstr>
      <vt:lpstr>ID Token</vt:lpstr>
      <vt:lpstr>ID Token Validation</vt:lpstr>
      <vt:lpstr>ID Token Validation</vt:lpstr>
      <vt:lpstr>OpenID  Connect Authorization Code 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OpenID  Connect Implicit Flow</vt:lpstr>
      <vt:lpstr>Get End-User's Information</vt:lpstr>
      <vt:lpstr>Get End-User's Information</vt:lpstr>
      <vt:lpstr>Get End-User's Information</vt:lpstr>
      <vt:lpstr>PowerPoint 演示文稿</vt:lpstr>
      <vt:lpstr>PowerPoint 演示文稿</vt:lpstr>
      <vt:lpstr>PowerPoint 演示文稿</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Get End-User's Information</vt:lpstr>
      <vt:lpstr>OpenID Certification</vt:lpstr>
      <vt:lpstr>OpenID vs. pseudo-authentication using OAuth</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网络认证技术</dc:title>
  <dc:creator>wqx</dc:creator>
  <cp:lastModifiedBy>李浩宇</cp:lastModifiedBy>
  <cp:revision>269</cp:revision>
  <dcterms:created xsi:type="dcterms:W3CDTF">2024-01-11T07:41:44Z</dcterms:created>
  <dcterms:modified xsi:type="dcterms:W3CDTF">2024-01-11T07:41:44Z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F69EAC8C82DF40F896EE9B654118E57C_42</vt:lpwstr>
  </property>
</Properties>
</file>