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804" r:id="rId3"/>
    <p:sldId id="1083" r:id="rId4"/>
    <p:sldId id="1166" r:id="rId5"/>
    <p:sldId id="1090" r:id="rId7"/>
    <p:sldId id="1150" r:id="rId8"/>
    <p:sldId id="1130" r:id="rId9"/>
    <p:sldId id="1131" r:id="rId10"/>
    <p:sldId id="1132" r:id="rId11"/>
    <p:sldId id="1128" r:id="rId12"/>
    <p:sldId id="1129" r:id="rId13"/>
    <p:sldId id="1082" r:id="rId14"/>
    <p:sldId id="1107" r:id="rId15"/>
    <p:sldId id="1085" r:id="rId16"/>
    <p:sldId id="1084" r:id="rId17"/>
    <p:sldId id="1120" r:id="rId18"/>
    <p:sldId id="1153" r:id="rId19"/>
    <p:sldId id="1086" r:id="rId20"/>
    <p:sldId id="1126" r:id="rId21"/>
    <p:sldId id="1127" r:id="rId22"/>
    <p:sldId id="1155" r:id="rId23"/>
    <p:sldId id="1161" r:id="rId24"/>
    <p:sldId id="1162" r:id="rId25"/>
    <p:sldId id="1164" r:id="rId26"/>
    <p:sldId id="1156" r:id="rId27"/>
    <p:sldId id="1099" r:id="rId28"/>
    <p:sldId id="1087" r:id="rId29"/>
    <p:sldId id="1095" r:id="rId30"/>
    <p:sldId id="1091" r:id="rId31"/>
    <p:sldId id="1108" r:id="rId32"/>
    <p:sldId id="1124" r:id="rId33"/>
    <p:sldId id="1096" r:id="rId34"/>
    <p:sldId id="1098" r:id="rId35"/>
    <p:sldId id="1158" r:id="rId36"/>
    <p:sldId id="1159" r:id="rId37"/>
    <p:sldId id="1144" r:id="rId38"/>
    <p:sldId id="1101" r:id="rId39"/>
    <p:sldId id="1103" r:id="rId40"/>
    <p:sldId id="1102" r:id="rId41"/>
    <p:sldId id="1157" r:id="rId42"/>
    <p:sldId id="1111" r:id="rId43"/>
    <p:sldId id="1134" r:id="rId44"/>
    <p:sldId id="1136" r:id="rId45"/>
    <p:sldId id="1105" r:id="rId46"/>
    <p:sldId id="1106" r:id="rId47"/>
    <p:sldId id="1137" r:id="rId48"/>
    <p:sldId id="1138" r:id="rId49"/>
    <p:sldId id="1112" r:id="rId50"/>
    <p:sldId id="1114" r:id="rId51"/>
    <p:sldId id="1092" r:id="rId52"/>
    <p:sldId id="1115" r:id="rId53"/>
    <p:sldId id="1116" r:id="rId54"/>
    <p:sldId id="1117" r:id="rId55"/>
    <p:sldId id="1145" r:id="rId56"/>
    <p:sldId id="1146" r:id="rId57"/>
    <p:sldId id="1147" r:id="rId58"/>
    <p:sldId id="1141" r:id="rId59"/>
    <p:sldId id="1093" r:id="rId60"/>
    <p:sldId id="1140" r:id="rId61"/>
    <p:sldId id="1094" r:id="rId62"/>
    <p:sldId id="1148" r:id="rId63"/>
    <p:sldId id="1167" r:id="rId64"/>
    <p:sldId id="1168" r:id="rId65"/>
    <p:sldId id="1065" r:id="rId66"/>
    <p:sldId id="1066" r:id="rId67"/>
    <p:sldId id="1067" r:id="rId68"/>
    <p:sldId id="1068" r:id="rId69"/>
    <p:sldId id="1069" r:id="rId70"/>
    <p:sldId id="1070" r:id="rId71"/>
    <p:sldId id="1071" r:id="rId72"/>
    <p:sldId id="1072" r:id="rId73"/>
    <p:sldId id="1073" r:id="rId74"/>
    <p:sldId id="1074" r:id="rId75"/>
    <p:sldId id="1076" r:id="rId76"/>
    <p:sldId id="1160" r:id="rId77"/>
    <p:sldId id="1240" r:id="rId78"/>
    <p:sldId id="1165" r:id="rId79"/>
    <p:sldId id="1152" r:id="rId80"/>
  </p:sldIdLst>
  <p:sldSz cx="9144000" cy="6858000" type="screen4x3"/>
  <p:notesSz cx="6858000" cy="9144000"/>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90660" autoAdjust="0"/>
  </p:normalViewPr>
  <p:slideViewPr>
    <p:cSldViewPr snapToGrid="0" showGuides="1">
      <p:cViewPr varScale="1">
        <p:scale>
          <a:sx n="87" d="100"/>
          <a:sy n="87" d="100"/>
        </p:scale>
        <p:origin x="644" y="48"/>
      </p:cViewPr>
      <p:guideLst>
        <p:guide orient="horz" pos="2160"/>
        <p:guide pos="2894"/>
      </p:guideLst>
    </p:cSldViewPr>
  </p:slideViewPr>
  <p:notesTextViewPr>
    <p:cViewPr>
      <p:scale>
        <a:sx n="1" d="1"/>
        <a:sy n="1" d="1"/>
      </p:scale>
      <p:origin x="0" y="0"/>
    </p:cViewPr>
  </p:notesTextViewPr>
  <p:notesViewPr>
    <p:cSldViewPr snapToGrid="0">
      <p:cViewPr varScale="1">
        <p:scale>
          <a:sx n="60" d="100"/>
          <a:sy n="60" d="100"/>
        </p:scale>
        <p:origin x="1776"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gs" Target="tags/tag2.xml"/><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9EA18-3736-470A-869B-F3056A78A1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18468-16F7-4A62-8D43-A612D8AE0A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a:solidFill>
                  <a:schemeClr val="tx1"/>
                </a:solidFill>
                <a:latin typeface="+mn-lt"/>
                <a:ea typeface="+mn-ea"/>
                <a:cs typeface="+mn-cs"/>
              </a:rPr>
              <a:t>UAF Authenticator-specific Module API</a:t>
            </a:r>
            <a:r>
              <a:rPr lang="en-US" altLang="zh-CN" sz="1200" b="0" i="0" u="none" strike="noStrike" kern="1200" baseline="0" dirty="0">
                <a:solidFill>
                  <a:schemeClr val="tx1"/>
                </a:solidFill>
                <a:latin typeface="+mn-lt"/>
                <a:ea typeface="+mn-ea"/>
                <a:cs typeface="+mn-cs"/>
              </a:rPr>
              <a:t>: Authenticator-specific Module API provided by an ASM to the FIDO client.</a:t>
            </a:r>
            <a:endParaRPr lang="en-US" altLang="zh-CN" sz="1200" b="0" i="0" u="none" strike="noStrike" kern="1200" baseline="0" dirty="0">
              <a:solidFill>
                <a:schemeClr val="tx1"/>
              </a:solidFill>
              <a:latin typeface="+mn-lt"/>
              <a:ea typeface="+mn-ea"/>
              <a:cs typeface="+mn-cs"/>
            </a:endParaRPr>
          </a:p>
          <a:p>
            <a:r>
              <a:rPr lang="en-US" altLang="zh-CN" dirty="0"/>
              <a:t>ffff</a:t>
            </a:r>
            <a:endParaRPr lang="en-US" altLang="zh-CN" dirty="0"/>
          </a:p>
          <a:p>
            <a:r>
              <a:rPr lang="zh-CN" altLang="en-US" dirty="0"/>
              <a:t>基本就是前面</a:t>
            </a:r>
            <a:r>
              <a:rPr lang="zh-CN" altLang="en-US" dirty="0"/>
              <a:t>的原理</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dirty="0" err="1"/>
              <a:t>facetID</a:t>
            </a:r>
            <a:r>
              <a:rPr lang="en-US" altLang="zh-CN" dirty="0"/>
              <a:t> is determined by the FIDO UAF Client and verified against the list of trusted facets retrieved</a:t>
            </a:r>
            <a:endParaRPr lang="en-US" altLang="zh-CN" dirty="0"/>
          </a:p>
          <a:p>
            <a:r>
              <a:rPr lang="en-US" altLang="zh-CN" dirty="0"/>
              <a:t>by dereferencing the </a:t>
            </a:r>
            <a:r>
              <a:rPr lang="en-US" altLang="zh-CN" dirty="0" err="1"/>
              <a:t>appID</a:t>
            </a:r>
            <a:r>
              <a:rPr lang="en-US" altLang="zh-CN" dirty="0"/>
              <a:t> of the calling application.</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(e.g. "bundle ID" for iOS)</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Authenticators might support a Registration Counter ( </a:t>
            </a:r>
            <a:r>
              <a:rPr lang="en-US" altLang="zh-CN" dirty="0" err="1"/>
              <a:t>RegCounter</a:t>
            </a:r>
            <a:r>
              <a:rPr lang="en-US" altLang="zh-CN" dirty="0"/>
              <a:t> ). The </a:t>
            </a:r>
            <a:r>
              <a:rPr lang="en-US" altLang="zh-CN" dirty="0" err="1"/>
              <a:t>RegCounter</a:t>
            </a:r>
            <a:r>
              <a:rPr lang="en-US" altLang="zh-CN" dirty="0"/>
              <a:t> will be incremented on each registration and hence</a:t>
            </a:r>
            <a:endParaRPr lang="en-US" altLang="zh-CN" dirty="0"/>
          </a:p>
          <a:p>
            <a:r>
              <a:rPr lang="en-US" altLang="zh-CN" dirty="0"/>
              <a:t>might become exceedingly high in such fraud scenarios. See [</a:t>
            </a:r>
            <a:r>
              <a:rPr lang="en-US" altLang="zh-CN" dirty="0" err="1"/>
              <a:t>UAFAuthnrCommands</a:t>
            </a:r>
            <a:r>
              <a:rPr lang="en-US" altLang="zh-CN" dirty="0"/>
              <a:t>] for more details.</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01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01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eaLnBrk="1" hangingPunct="1">
              <a:spcBef>
                <a:spcPct val="0"/>
              </a:spcBef>
            </a:pPr>
            <a:fld id="{7B66C7C1-11D5-4180-9D85-EA09094E4389}" type="slidenum">
              <a:rPr lang="zh-CN" altLang="en-US" smtClean="0">
                <a:latin typeface="Arial" panose="020B0604020202090204" pitchFamily="34" charset="0"/>
              </a:rPr>
            </a:fld>
            <a:endParaRPr lang="zh-CN" altLang="en-US">
              <a:latin typeface="Arial" panose="020B060402020209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632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eaLnBrk="1" hangingPunct="1">
              <a:spcBef>
                <a:spcPct val="0"/>
              </a:spcBef>
            </a:pPr>
            <a:fld id="{758E6D53-683D-48C6-ACAC-3F067030CB3A}" type="slidenum">
              <a:rPr lang="zh-CN" altLang="en-US" smtClean="0">
                <a:latin typeface="Arial" panose="020B0604020202090204" pitchFamily="34" charset="0"/>
              </a:rPr>
            </a:fld>
            <a:endParaRPr lang="zh-CN" altLang="en-US">
              <a:latin typeface="Arial" panose="020B06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40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normAutofit/>
          </a:bodyPr>
          <a:lstStyle>
            <a:lvl1pPr marL="342900" indent="-342900">
              <a:lnSpc>
                <a:spcPct val="110000"/>
              </a:lnSpc>
              <a:spcBef>
                <a:spcPts val="400"/>
              </a:spcBef>
              <a:spcAft>
                <a:spcPts val="400"/>
              </a:spcAft>
              <a:buFont typeface="Arial" panose="020B0604020202090204" pitchFamily="34" charset="0"/>
              <a:buChar char="•"/>
              <a:defRPr sz="2800"/>
            </a:lvl1pPr>
            <a:lvl2pPr>
              <a:lnSpc>
                <a:spcPct val="110000"/>
              </a:lnSpc>
              <a:spcBef>
                <a:spcPts val="400"/>
              </a:spcBef>
              <a:spcAft>
                <a:spcPts val="400"/>
              </a:spcAft>
              <a:defRPr sz="2400"/>
            </a:lvl2pPr>
            <a:lvl3pPr>
              <a:lnSpc>
                <a:spcPct val="110000"/>
              </a:lnSpc>
              <a:spcBef>
                <a:spcPts val="400"/>
              </a:spcBef>
              <a:spcAft>
                <a:spcPts val="400"/>
              </a:spcAft>
              <a:defRPr sz="2000"/>
            </a:lvl3pPr>
            <a:lvl4pPr>
              <a:lnSpc>
                <a:spcPct val="110000"/>
              </a:lnSpc>
              <a:spcBef>
                <a:spcPts val="400"/>
              </a:spcBef>
              <a:spcAft>
                <a:spcPts val="400"/>
              </a:spcAft>
              <a:defRPr sz="2000"/>
            </a:lvl4pPr>
            <a:lvl5pPr>
              <a:lnSpc>
                <a:spcPct val="110000"/>
              </a:lnSpc>
              <a:spcBef>
                <a:spcPts val="400"/>
              </a:spcBef>
              <a:spcAft>
                <a:spcPts val="400"/>
              </a:spcAft>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310968"/>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5D5CAD-4EC6-465D-B358-F619C32EE4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75D5CAD-4EC6-465D-B358-F619C32EE4EF}" type="slidenum">
              <a:rPr lang="zh-CN" altLang="en-US" smtClean="0"/>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hyperlink" Target="https://fidoalliance.org/certification/fido-certified-products/"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4.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4.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slide" Target="slide64.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4.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64.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pPr algn="ctr"/>
            <a:r>
              <a:rPr lang="en-US" altLang="zh-CN" sz="4400" dirty="0"/>
              <a:t> </a:t>
            </a:r>
            <a:r>
              <a:rPr lang="zh-CN" altLang="en-US" sz="4400" dirty="0"/>
              <a:t>基于可信环境的身份鉴别方案</a:t>
            </a:r>
            <a:endParaRPr lang="zh-CN" altLang="en-US" sz="4400" dirty="0"/>
          </a:p>
        </p:txBody>
      </p:sp>
      <p:sp>
        <p:nvSpPr>
          <p:cNvPr id="6" name="副标题 5"/>
          <p:cNvSpPr>
            <a:spLocks noGrp="1"/>
          </p:cNvSpPr>
          <p:nvPr>
            <p:ph type="subTitle" idx="1"/>
          </p:nvPr>
        </p:nvSpPr>
        <p:spPr/>
        <p:txBody>
          <a:bodyPr/>
          <a:lstStyle/>
          <a:p>
            <a:r>
              <a:rPr lang="zh-CN" altLang="en-US" dirty="0"/>
              <a:t>网络认证技术</a:t>
            </a:r>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471391"/>
            <a:ext cx="7543800" cy="844126"/>
          </a:xfrm>
        </p:spPr>
        <p:txBody>
          <a:bodyPr/>
          <a:lstStyle/>
          <a:p>
            <a:r>
              <a:rPr lang="en-US" altLang="zh-CN" dirty="0"/>
              <a:t>How does FIDO work?</a:t>
            </a:r>
            <a:endParaRPr lang="zh-CN" altLang="en-US" dirty="0"/>
          </a:p>
        </p:txBody>
      </p:sp>
      <p:sp>
        <p:nvSpPr>
          <p:cNvPr id="3" name="内容占位符 2"/>
          <p:cNvSpPr>
            <a:spLocks noGrp="1"/>
          </p:cNvSpPr>
          <p:nvPr>
            <p:ph idx="1"/>
          </p:nvPr>
        </p:nvSpPr>
        <p:spPr/>
        <p:txBody>
          <a:bodyPr/>
          <a:lstStyle/>
          <a:p>
            <a:endParaRPr lang="zh-CN" altLang="en-US"/>
          </a:p>
        </p:txBody>
      </p:sp>
      <p:sp>
        <p:nvSpPr>
          <p:cNvPr id="6" name="矩形 5"/>
          <p:cNvSpPr/>
          <p:nvPr/>
        </p:nvSpPr>
        <p:spPr>
          <a:xfrm>
            <a:off x="726438" y="1474469"/>
            <a:ext cx="1428751" cy="592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      Login</a:t>
            </a:r>
            <a:endParaRPr lang="zh-CN" altLang="en-US" sz="2400" dirty="0">
              <a:solidFill>
                <a:schemeClr val="tx1"/>
              </a:solidFill>
            </a:endParaRPr>
          </a:p>
        </p:txBody>
      </p:sp>
      <p:pic>
        <p:nvPicPr>
          <p:cNvPr id="7" name="内容占位符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36530" y="2000690"/>
            <a:ext cx="4909865" cy="4477081"/>
          </a:xfrm>
          <a:prstGeom prst="rect">
            <a:avLst/>
          </a:prstGeom>
        </p:spPr>
      </p:pic>
      <p:sp>
        <p:nvSpPr>
          <p:cNvPr id="8" name="文本框 1"/>
          <p:cNvSpPr txBox="1">
            <a:spLocks noChangeArrowheads="1"/>
          </p:cNvSpPr>
          <p:nvPr/>
        </p:nvSpPr>
        <p:spPr bwMode="auto">
          <a:xfrm>
            <a:off x="5457825" y="1897835"/>
            <a:ext cx="3686175" cy="4632037"/>
          </a:xfrm>
          <a:prstGeom prst="rect">
            <a:avLst/>
          </a:prstGeom>
          <a:solidFill>
            <a:schemeClr val="bg1"/>
          </a:solidFill>
          <a:ln>
            <a:noFill/>
          </a:ln>
        </p:spPr>
        <p:txBody>
          <a:bodyPr wrap="square">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r>
              <a:rPr lang="en-US" altLang="zh-CN" sz="1800" dirty="0"/>
              <a:t>Online service challenges the user to login with a previously registered device that matches the service’s acceptance policy.</a:t>
            </a:r>
            <a:endParaRPr lang="en-US" altLang="zh-CN" sz="1800" dirty="0"/>
          </a:p>
          <a:p>
            <a:r>
              <a:rPr lang="en-US" altLang="zh-CN" sz="1800" dirty="0"/>
              <a:t>User unlocks the FIDO authenticator using the same method as at Registration time.</a:t>
            </a:r>
            <a:endParaRPr lang="en-US" altLang="zh-CN" sz="1800" dirty="0"/>
          </a:p>
          <a:p>
            <a:r>
              <a:rPr lang="en-US" altLang="zh-CN" sz="1800" dirty="0"/>
              <a:t>Device uses the user’s account identifier provided by the service to select the correct key and sign the service’s challenge.</a:t>
            </a:r>
            <a:endParaRPr lang="en-US" altLang="zh-CN" sz="1800" dirty="0"/>
          </a:p>
          <a:p>
            <a:r>
              <a:rPr lang="en-US" altLang="zh-CN" sz="1800" dirty="0"/>
              <a:t>Client device sends the signed challenge back to the service, which verifies it with the stored public key and logs in the user.</a:t>
            </a:r>
            <a:endParaRPr lang="en-US" altLang="zh-C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内容占位符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95621" y="1845734"/>
            <a:ext cx="7798475" cy="47836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p:txBody>
          <a:bodyPr/>
          <a:lstStyle/>
          <a:p>
            <a:r>
              <a:rPr lang="en-US" altLang="zh-CN" dirty="0"/>
              <a:t>Secure Communication</a:t>
            </a:r>
            <a:endParaRPr lang="en-US" altLang="zh-CN" dirty="0"/>
          </a:p>
          <a:p>
            <a:r>
              <a:rPr lang="en-US" altLang="zh-CN" dirty="0"/>
              <a:t>In order to protect the data communication between FIDO UAF Client and FIDO Server a protected </a:t>
            </a:r>
            <a:r>
              <a:rPr lang="en-US" altLang="zh-CN" b="1" dirty="0">
                <a:solidFill>
                  <a:schemeClr val="bg2">
                    <a:lumMod val="50000"/>
                  </a:schemeClr>
                </a:solidFill>
              </a:rPr>
              <a:t>TLS channel must be used </a:t>
            </a:r>
            <a:r>
              <a:rPr lang="en-US" altLang="zh-CN" dirty="0"/>
              <a:t>by </a:t>
            </a:r>
            <a:r>
              <a:rPr lang="en-US" altLang="zh-CN" b="1" dirty="0">
                <a:solidFill>
                  <a:schemeClr val="bg2">
                    <a:lumMod val="50000"/>
                  </a:schemeClr>
                </a:solidFill>
              </a:rPr>
              <a:t>FIDO UAF Client (or User Agent) and the Relying Party</a:t>
            </a:r>
            <a:r>
              <a:rPr lang="en-US" altLang="zh-CN" dirty="0"/>
              <a:t> for </a:t>
            </a:r>
            <a:r>
              <a:rPr lang="en-US" altLang="zh-CN" b="1" dirty="0">
                <a:solidFill>
                  <a:schemeClr val="bg2">
                    <a:lumMod val="50000"/>
                  </a:schemeClr>
                </a:solidFill>
              </a:rPr>
              <a:t>all protocol elements.</a:t>
            </a:r>
            <a:endParaRPr lang="zh-CN" altLang="en-US" b="1" dirty="0">
              <a:solidFill>
                <a:schemeClr val="bg2">
                  <a:lumMod val="50000"/>
                </a:schemeClr>
              </a:solidFill>
            </a:endParaRPr>
          </a:p>
        </p:txBody>
      </p:sp>
      <p:pic>
        <p:nvPicPr>
          <p:cNvPr id="4" name="内容占位符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052060" y="4303082"/>
            <a:ext cx="4127836" cy="2532057"/>
          </a:xfrm>
          <a:prstGeom prst="rect">
            <a:avLst/>
          </a:prstGeom>
        </p:spPr>
      </p:pic>
      <p:sp>
        <p:nvSpPr>
          <p:cNvPr id="5" name="矩形 4"/>
          <p:cNvSpPr/>
          <p:nvPr/>
        </p:nvSpPr>
        <p:spPr>
          <a:xfrm>
            <a:off x="5052060" y="4303082"/>
            <a:ext cx="4127836" cy="657538"/>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UAF Server(FIDO Server)</a:t>
            </a:r>
            <a:endParaRPr lang="en-US" altLang="zh-CN" dirty="0"/>
          </a:p>
          <a:p>
            <a:pPr lvl="1"/>
            <a:r>
              <a:rPr lang="en-US" altLang="zh-CN" dirty="0"/>
              <a:t>implements the server side of the FIDO UAF protocols</a:t>
            </a:r>
            <a:endParaRPr lang="en-US" altLang="zh-CN" dirty="0"/>
          </a:p>
          <a:p>
            <a:pPr lvl="1"/>
            <a:r>
              <a:rPr lang="en-US" altLang="zh-CN" dirty="0"/>
              <a:t>interacts with the Relying Party web server to communicate FIDO UAF protocol messages to a FIDO UAF Client</a:t>
            </a:r>
            <a:endParaRPr lang="en-US" altLang="zh-CN" dirty="0"/>
          </a:p>
          <a:p>
            <a:pPr lvl="1"/>
            <a:r>
              <a:rPr lang="en-US" altLang="zh-CN" dirty="0"/>
              <a:t>manages the association of</a:t>
            </a:r>
            <a:r>
              <a:rPr lang="en-US" altLang="zh-CN" b="1" dirty="0"/>
              <a:t> registered FIDO UAF Authenticators to user accounts</a:t>
            </a:r>
            <a:r>
              <a:rPr lang="en-US" altLang="zh-CN" dirty="0"/>
              <a:t> at the Relying Party</a:t>
            </a:r>
            <a:endParaRPr lang="en-US" altLang="zh-CN" dirty="0"/>
          </a:p>
          <a:p>
            <a:pPr lvl="1"/>
            <a:r>
              <a:rPr lang="en-US" altLang="zh-CN" b="1" dirty="0"/>
              <a:t>evaluates user authentication</a:t>
            </a:r>
            <a:r>
              <a:rPr lang="en-US" altLang="zh-CN" dirty="0"/>
              <a:t> and transaction confirmation responses to determine their validity</a:t>
            </a:r>
            <a:endParaRPr lang="zh-CN" altLang="en-US" dirty="0"/>
          </a:p>
          <a:p>
            <a:endParaRPr lang="zh-CN" altLang="en-US" dirty="0"/>
          </a:p>
        </p:txBody>
      </p:sp>
      <p:pic>
        <p:nvPicPr>
          <p:cNvPr id="5" name="内容占位符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5254171" y="0"/>
            <a:ext cx="3889829" cy="2386061"/>
          </a:xfrm>
          <a:prstGeom prst="rect">
            <a:avLst/>
          </a:prstGeom>
        </p:spPr>
      </p:pic>
      <p:sp>
        <p:nvSpPr>
          <p:cNvPr id="6" name="矩形 5"/>
          <p:cNvSpPr/>
          <p:nvPr/>
        </p:nvSpPr>
        <p:spPr>
          <a:xfrm>
            <a:off x="7707086" y="595086"/>
            <a:ext cx="1422400" cy="1001484"/>
          </a:xfrm>
          <a:prstGeom prst="rect">
            <a:avLst/>
          </a:prstGeom>
          <a:noFill/>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a:xfrm>
            <a:off x="822960" y="1888958"/>
            <a:ext cx="7900626" cy="4280934"/>
          </a:xfrm>
        </p:spPr>
        <p:txBody>
          <a:bodyPr>
            <a:normAutofit lnSpcReduction="10000"/>
          </a:bodyPr>
          <a:lstStyle/>
          <a:p>
            <a:r>
              <a:rPr lang="en-US" altLang="zh-CN" dirty="0"/>
              <a:t>UAF Client</a:t>
            </a:r>
            <a:endParaRPr lang="en-US" altLang="zh-CN" dirty="0"/>
          </a:p>
          <a:p>
            <a:pPr lvl="1">
              <a:spcBef>
                <a:spcPts val="0"/>
              </a:spcBef>
              <a:spcAft>
                <a:spcPts val="0"/>
              </a:spcAft>
            </a:pPr>
            <a:r>
              <a:rPr lang="en-US" altLang="zh-CN" dirty="0"/>
              <a:t>the </a:t>
            </a:r>
            <a:r>
              <a:rPr lang="en-US" altLang="zh-CN" b="1" dirty="0"/>
              <a:t>software entity </a:t>
            </a:r>
            <a:r>
              <a:rPr lang="en-US" altLang="zh-CN" dirty="0"/>
              <a:t>processing the UAF protocol messages on the FIDO User Device</a:t>
            </a:r>
            <a:endParaRPr lang="en-US" altLang="zh-CN" dirty="0"/>
          </a:p>
          <a:p>
            <a:pPr lvl="1">
              <a:spcBef>
                <a:spcPts val="0"/>
              </a:spcBef>
              <a:spcAft>
                <a:spcPts val="0"/>
              </a:spcAft>
            </a:pPr>
            <a:r>
              <a:rPr lang="en-US" altLang="zh-CN" dirty="0"/>
              <a:t>interacts with specific FIDO UAF Authenticators</a:t>
            </a:r>
            <a:endParaRPr lang="en-US" altLang="zh-CN" dirty="0"/>
          </a:p>
          <a:p>
            <a:pPr lvl="1">
              <a:spcBef>
                <a:spcPts val="0"/>
              </a:spcBef>
              <a:spcAft>
                <a:spcPts val="0"/>
              </a:spcAft>
            </a:pPr>
            <a:r>
              <a:rPr lang="en-US" altLang="zh-CN" dirty="0"/>
              <a:t>interacts with a user agent on the device (e.g. a mobile app, browser)</a:t>
            </a:r>
            <a:endParaRPr lang="en-US" altLang="zh-CN" dirty="0"/>
          </a:p>
          <a:p>
            <a:pPr lvl="1">
              <a:spcBef>
                <a:spcPts val="0"/>
              </a:spcBef>
              <a:spcAft>
                <a:spcPts val="0"/>
              </a:spcAft>
            </a:pPr>
            <a:r>
              <a:rPr lang="en-US" altLang="zh-CN" dirty="0"/>
              <a:t>two forms:</a:t>
            </a:r>
            <a:endParaRPr lang="en-US" altLang="zh-CN" dirty="0"/>
          </a:p>
          <a:p>
            <a:pPr lvl="2">
              <a:spcBef>
                <a:spcPts val="0"/>
              </a:spcBef>
              <a:spcAft>
                <a:spcPts val="0"/>
              </a:spcAft>
            </a:pPr>
            <a:r>
              <a:rPr lang="en-US" altLang="zh-CN" dirty="0"/>
              <a:t>A software </a:t>
            </a:r>
            <a:r>
              <a:rPr lang="en-US" altLang="zh-CN" b="1" i="1" dirty="0"/>
              <a:t>component implemented in</a:t>
            </a:r>
            <a:r>
              <a:rPr lang="en-US" altLang="zh-CN" dirty="0"/>
              <a:t> a user agent (either web browser or native application).</a:t>
            </a:r>
            <a:endParaRPr lang="en-US" altLang="zh-CN" dirty="0"/>
          </a:p>
          <a:p>
            <a:pPr lvl="2">
              <a:spcBef>
                <a:spcPts val="0"/>
              </a:spcBef>
              <a:spcAft>
                <a:spcPts val="0"/>
              </a:spcAft>
            </a:pPr>
            <a:r>
              <a:rPr lang="en-US" altLang="zh-CN" dirty="0"/>
              <a:t>A </a:t>
            </a:r>
            <a:r>
              <a:rPr lang="en-US" altLang="zh-CN" b="1" i="1" dirty="0"/>
              <a:t>standalone piece of software</a:t>
            </a:r>
            <a:r>
              <a:rPr lang="en-US" altLang="zh-CN" dirty="0"/>
              <a:t> shared by several user agents. (web browsers or native applications).</a:t>
            </a:r>
            <a:endParaRPr lang="en-US" altLang="zh-CN" dirty="0"/>
          </a:p>
        </p:txBody>
      </p:sp>
      <p:grpSp>
        <p:nvGrpSpPr>
          <p:cNvPr id="6" name="组合 5"/>
          <p:cNvGrpSpPr/>
          <p:nvPr/>
        </p:nvGrpSpPr>
        <p:grpSpPr>
          <a:xfrm>
            <a:off x="4800602" y="0"/>
            <a:ext cx="4283930" cy="2490537"/>
            <a:chOff x="4061011" y="3948983"/>
            <a:chExt cx="4742367" cy="2909017"/>
          </a:xfrm>
        </p:grpSpPr>
        <p:pic>
          <p:nvPicPr>
            <p:cNvPr id="4" name="内容占位符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61011" y="3948983"/>
              <a:ext cx="4742367" cy="2909017"/>
            </a:xfrm>
            <a:prstGeom prst="rect">
              <a:avLst/>
            </a:prstGeom>
          </p:spPr>
        </p:pic>
        <p:sp>
          <p:nvSpPr>
            <p:cNvPr id="5" name="矩形 4"/>
            <p:cNvSpPr/>
            <p:nvPr/>
          </p:nvSpPr>
          <p:spPr>
            <a:xfrm>
              <a:off x="4061011" y="4706471"/>
              <a:ext cx="1748118" cy="510988"/>
            </a:xfrm>
            <a:prstGeom prst="rect">
              <a:avLst/>
            </a:prstGeom>
            <a:noFill/>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p:txBody>
          <a:bodyPr/>
          <a:lstStyle/>
          <a:p>
            <a:r>
              <a:rPr lang="en-US" altLang="zh-CN" dirty="0"/>
              <a:t>ASM / Authenticator Specific Module </a:t>
            </a:r>
            <a:endParaRPr lang="en-US" altLang="zh-CN" dirty="0"/>
          </a:p>
          <a:p>
            <a:pPr lvl="1"/>
            <a:r>
              <a:rPr lang="en-US" altLang="zh-CN" dirty="0"/>
              <a:t>Software associated with a FIDO Authenticator that provides a uniform interface between the hardware and FIDO Client software. </a:t>
            </a:r>
            <a:endParaRPr lang="zh-CN" altLang="en-US" dirty="0">
              <a:solidFill>
                <a:srgbClr val="FF0000"/>
              </a:solidFill>
            </a:endParaRPr>
          </a:p>
        </p:txBody>
      </p:sp>
      <p:pic>
        <p:nvPicPr>
          <p:cNvPr id="4" name="内容占位符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61011" y="3948983"/>
            <a:ext cx="4742367" cy="2909017"/>
          </a:xfrm>
          <a:prstGeom prst="rect">
            <a:avLst/>
          </a:prstGeom>
        </p:spPr>
      </p:pic>
      <p:sp>
        <p:nvSpPr>
          <p:cNvPr id="5" name="矩形 4"/>
          <p:cNvSpPr/>
          <p:nvPr/>
        </p:nvSpPr>
        <p:spPr>
          <a:xfrm>
            <a:off x="4061011" y="5185609"/>
            <a:ext cx="1748118" cy="389151"/>
          </a:xfrm>
          <a:prstGeom prst="rect">
            <a:avLst/>
          </a:prstGeom>
          <a:noFill/>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45" y="4136489"/>
            <a:ext cx="2457793" cy="25340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37403" y="780520"/>
            <a:ext cx="2772162" cy="5687219"/>
          </a:xfrm>
          <a:prstGeom prst="rect">
            <a:avLst/>
          </a:prstGeom>
        </p:spPr>
      </p:pic>
      <p:pic>
        <p:nvPicPr>
          <p:cNvPr id="5" name="内容占位符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5933" y="2196511"/>
            <a:ext cx="5650686" cy="34661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a:xfrm>
            <a:off x="445168" y="1845734"/>
            <a:ext cx="8518357" cy="4434750"/>
          </a:xfrm>
        </p:spPr>
        <p:txBody>
          <a:bodyPr>
            <a:normAutofit fontScale="92500"/>
          </a:bodyPr>
          <a:lstStyle/>
          <a:p>
            <a:r>
              <a:rPr lang="en-US" altLang="zh-CN" dirty="0"/>
              <a:t>UAF Authenticator</a:t>
            </a:r>
            <a:endParaRPr lang="en-US" altLang="zh-CN" dirty="0"/>
          </a:p>
          <a:p>
            <a:pPr lvl="1"/>
            <a:r>
              <a:rPr lang="en-US" altLang="zh-CN" dirty="0"/>
              <a:t>An authentication entity that </a:t>
            </a:r>
            <a:r>
              <a:rPr lang="en-US" altLang="zh-CN" b="1" i="1" dirty="0"/>
              <a:t>meets the FIDO Alliance’s requirements </a:t>
            </a:r>
            <a:r>
              <a:rPr lang="en-US" altLang="zh-CN" dirty="0"/>
              <a:t>and which has related metadata.</a:t>
            </a:r>
            <a:endParaRPr lang="en-US" altLang="zh-CN" dirty="0"/>
          </a:p>
          <a:p>
            <a:pPr lvl="1"/>
            <a:r>
              <a:rPr lang="en-US" altLang="zh-CN" dirty="0"/>
              <a:t>A </a:t>
            </a:r>
            <a:r>
              <a:rPr lang="en-US" altLang="zh-CN" b="1" dirty="0">
                <a:solidFill>
                  <a:srgbClr val="0070C0"/>
                </a:solidFill>
              </a:rPr>
              <a:t>secure entity</a:t>
            </a:r>
            <a:r>
              <a:rPr lang="en-US" altLang="zh-CN" dirty="0"/>
              <a:t>, connected to or housed within FIDO user devices.</a:t>
            </a:r>
            <a:endParaRPr lang="en-US" altLang="zh-CN" dirty="0"/>
          </a:p>
          <a:p>
            <a:pPr lvl="1"/>
            <a:r>
              <a:rPr lang="en-US" altLang="zh-CN" dirty="0"/>
              <a:t>Be responsible for </a:t>
            </a:r>
            <a:r>
              <a:rPr lang="en-US" altLang="zh-CN" b="1" i="1" dirty="0"/>
              <a:t>user verification</a:t>
            </a:r>
            <a:r>
              <a:rPr lang="en-US" altLang="zh-CN" dirty="0"/>
              <a:t>, and </a:t>
            </a:r>
            <a:r>
              <a:rPr lang="en-US" altLang="zh-CN" b="1" i="1" dirty="0"/>
              <a:t>maintaining the cryptographic material</a:t>
            </a:r>
            <a:r>
              <a:rPr lang="en-US" altLang="zh-CN" dirty="0"/>
              <a:t> required for the relying party authentication.</a:t>
            </a:r>
            <a:endParaRPr lang="en-US" altLang="zh-CN" dirty="0"/>
          </a:p>
          <a:p>
            <a:pPr lvl="2"/>
            <a:r>
              <a:rPr lang="en-US" altLang="zh-CN" dirty="0"/>
              <a:t>creates key material associated to a Relying Party</a:t>
            </a:r>
            <a:endParaRPr lang="en-US" altLang="zh-CN" dirty="0"/>
          </a:p>
          <a:p>
            <a:pPr lvl="2"/>
            <a:r>
              <a:rPr lang="en-US" altLang="zh-CN" dirty="0"/>
              <a:t>For example, the FIDO UAF Authenticator can provide a response to a cryptographic challenge using the key material thus authenticating itself to the Relying Party.</a:t>
            </a:r>
            <a:endParaRPr lang="zh-CN" altLang="en-US" dirty="0"/>
          </a:p>
        </p:txBody>
      </p:sp>
      <p:pic>
        <p:nvPicPr>
          <p:cNvPr id="4" name="内容占位符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5254171" y="0"/>
            <a:ext cx="3889829" cy="2386061"/>
          </a:xfrm>
          <a:prstGeom prst="rect">
            <a:avLst/>
          </a:prstGeom>
        </p:spPr>
      </p:pic>
      <p:sp>
        <p:nvSpPr>
          <p:cNvPr id="5" name="矩形 4"/>
          <p:cNvSpPr/>
          <p:nvPr/>
        </p:nvSpPr>
        <p:spPr>
          <a:xfrm>
            <a:off x="5265601" y="1302236"/>
            <a:ext cx="1422400" cy="915184"/>
          </a:xfrm>
          <a:prstGeom prst="rect">
            <a:avLst/>
          </a:prstGeom>
          <a:noFill/>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482771" y="-34290"/>
            <a:ext cx="3661229" cy="2103120"/>
            <a:chOff x="5254171" y="0"/>
            <a:chExt cx="3889829" cy="2386061"/>
          </a:xfrm>
        </p:grpSpPr>
        <p:pic>
          <p:nvPicPr>
            <p:cNvPr id="4" name="内容占位符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5254171" y="0"/>
              <a:ext cx="3889829" cy="2386061"/>
            </a:xfrm>
            <a:prstGeom prst="rect">
              <a:avLst/>
            </a:prstGeom>
          </p:spPr>
        </p:pic>
        <p:sp>
          <p:nvSpPr>
            <p:cNvPr id="5" name="矩形 4"/>
            <p:cNvSpPr/>
            <p:nvPr/>
          </p:nvSpPr>
          <p:spPr>
            <a:xfrm>
              <a:off x="5265601" y="1302236"/>
              <a:ext cx="1422400" cy="915184"/>
            </a:xfrm>
            <a:prstGeom prst="rect">
              <a:avLst/>
            </a:prstGeom>
            <a:noFill/>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a:t>UAF Architecture</a:t>
            </a:r>
            <a:endParaRPr lang="zh-CN" altLang="en-US" dirty="0"/>
          </a:p>
        </p:txBody>
      </p:sp>
      <p:sp>
        <p:nvSpPr>
          <p:cNvPr id="3" name="内容占位符 2"/>
          <p:cNvSpPr>
            <a:spLocks noGrp="1"/>
          </p:cNvSpPr>
          <p:nvPr>
            <p:ph idx="1"/>
          </p:nvPr>
        </p:nvSpPr>
        <p:spPr>
          <a:xfrm>
            <a:off x="822959" y="2218714"/>
            <a:ext cx="7543801" cy="4023360"/>
          </a:xfrm>
        </p:spPr>
        <p:txBody>
          <a:bodyPr>
            <a:normAutofit/>
          </a:bodyPr>
          <a:lstStyle/>
          <a:p>
            <a:r>
              <a:rPr lang="en-US" altLang="zh-CN" dirty="0"/>
              <a:t>Some examples of UAF Authenticators:</a:t>
            </a:r>
            <a:endParaRPr lang="en-US" altLang="zh-CN" dirty="0"/>
          </a:p>
          <a:p>
            <a:pPr lvl="1"/>
            <a:r>
              <a:rPr lang="en-US" altLang="zh-CN" dirty="0"/>
              <a:t>A fingerprint sensor built into a mobile device</a:t>
            </a:r>
            <a:endParaRPr lang="en-US" altLang="zh-CN" dirty="0"/>
          </a:p>
          <a:p>
            <a:pPr lvl="1"/>
            <a:r>
              <a:rPr lang="en-US" altLang="zh-CN" dirty="0"/>
              <a:t>PIN authenticator implemented inside a </a:t>
            </a:r>
            <a:r>
              <a:rPr lang="en-US" altLang="zh-CN" i="1" dirty="0"/>
              <a:t>secure element</a:t>
            </a:r>
            <a:endParaRPr lang="en-US" altLang="zh-CN" i="1" dirty="0"/>
          </a:p>
          <a:p>
            <a:pPr lvl="1"/>
            <a:r>
              <a:rPr lang="en-US" altLang="zh-CN" dirty="0"/>
              <a:t>A mobile phone acting as an authenticator to a different device</a:t>
            </a:r>
            <a:endParaRPr lang="en-US" altLang="zh-CN" dirty="0"/>
          </a:p>
          <a:p>
            <a:pPr lvl="1"/>
            <a:r>
              <a:rPr lang="en-US" altLang="zh-CN" dirty="0"/>
              <a:t>A USB token with built-in user presence verification</a:t>
            </a:r>
            <a:endParaRPr lang="en-US" altLang="zh-CN" dirty="0"/>
          </a:p>
          <a:p>
            <a:pPr lvl="1"/>
            <a:r>
              <a:rPr lang="en-US" altLang="zh-CN" dirty="0"/>
              <a:t>A voice or face verification technology built into a device</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Architecture-Authenticator</a:t>
            </a:r>
            <a:endParaRPr lang="zh-CN" altLang="en-US" dirty="0"/>
          </a:p>
        </p:txBody>
      </p:sp>
      <p:sp>
        <p:nvSpPr>
          <p:cNvPr id="3" name="内容占位符 2"/>
          <p:cNvSpPr>
            <a:spLocks noGrp="1"/>
          </p:cNvSpPr>
          <p:nvPr>
            <p:ph idx="1"/>
          </p:nvPr>
        </p:nvSpPr>
        <p:spPr>
          <a:xfrm>
            <a:off x="822959" y="1845734"/>
            <a:ext cx="7543801" cy="4737946"/>
          </a:xfrm>
        </p:spPr>
        <p:txBody>
          <a:bodyPr>
            <a:normAutofit fontScale="70000" lnSpcReduction="20000"/>
          </a:bodyPr>
          <a:lstStyle/>
          <a:p>
            <a:r>
              <a:rPr lang="en-US" altLang="zh-CN" dirty="0"/>
              <a:t>There are four types of authenticators</a:t>
            </a:r>
            <a:endParaRPr lang="en-US" altLang="zh-CN" dirty="0"/>
          </a:p>
          <a:p>
            <a:pPr lvl="1"/>
            <a:r>
              <a:rPr lang="en-US" altLang="zh-CN" b="1" dirty="0"/>
              <a:t>First-factor Bound </a:t>
            </a:r>
            <a:r>
              <a:rPr lang="en-US" altLang="zh-CN" b="1" dirty="0" err="1"/>
              <a:t>Authenticator:</a:t>
            </a:r>
            <a:r>
              <a:rPr lang="en-US" altLang="zh-CN" dirty="0" err="1"/>
              <a:t>These</a:t>
            </a:r>
            <a:r>
              <a:rPr lang="en-US" altLang="zh-CN" dirty="0"/>
              <a:t> authenticators have an internal matcher. </a:t>
            </a:r>
            <a:endParaRPr lang="en-US" altLang="zh-CN" dirty="0"/>
          </a:p>
          <a:p>
            <a:pPr lvl="1"/>
            <a:r>
              <a:rPr lang="en-US" altLang="zh-CN" b="1" dirty="0"/>
              <a:t>Second-factor (2ndF) Bound </a:t>
            </a:r>
            <a:r>
              <a:rPr lang="en-US" altLang="zh-CN" b="1" dirty="0" err="1"/>
              <a:t>Authenticator:</a:t>
            </a:r>
            <a:r>
              <a:rPr lang="en-US" altLang="zh-CN" dirty="0" err="1"/>
              <a:t>This</a:t>
            </a:r>
            <a:r>
              <a:rPr lang="en-US" altLang="zh-CN" dirty="0"/>
              <a:t> type of authenticator is similar to first-factor bound authenticators, except that it can operate only as the second-factor in a multi-factor authentication</a:t>
            </a:r>
            <a:endParaRPr lang="en-US" altLang="zh-CN" dirty="0"/>
          </a:p>
          <a:p>
            <a:pPr lvl="1"/>
            <a:r>
              <a:rPr lang="en-US" altLang="zh-CN" b="1" dirty="0"/>
              <a:t>First Factor (1stF) Roaming Authenticator </a:t>
            </a:r>
            <a:r>
              <a:rPr lang="en-US" altLang="zh-CN" dirty="0"/>
              <a:t>must have an internal storage for key handles</a:t>
            </a:r>
            <a:endParaRPr lang="en-US" altLang="zh-CN" b="1" dirty="0"/>
          </a:p>
          <a:p>
            <a:pPr lvl="1"/>
            <a:r>
              <a:rPr lang="en-US" altLang="zh-CN" b="1" dirty="0"/>
              <a:t>Second-factor Roaming Authenticator </a:t>
            </a:r>
            <a:r>
              <a:rPr lang="en-US" altLang="zh-CN" dirty="0"/>
              <a:t>can store their key handles on an associated server, in order to avoid the need for internal storage.</a:t>
            </a:r>
            <a:endParaRPr lang="en-US" altLang="zh-CN" b="1" dirty="0"/>
          </a:p>
          <a:p>
            <a:r>
              <a:rPr lang="en-US" altLang="zh-CN" dirty="0"/>
              <a:t>Bound authenticators are typically embedded into a user's computing device and thus can utilize the host's storage for their needs. Trusted Execution Environments (TEE), Secure Elements and Trusted Platform Modules (TPM) are typically designed in this manner.</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移动终端的身份鉴别问题</a:t>
            </a:r>
            <a:endParaRPr lang="zh-CN" altLang="en-US" dirty="0"/>
          </a:p>
        </p:txBody>
      </p:sp>
      <p:sp>
        <p:nvSpPr>
          <p:cNvPr id="3" name="内容占位符 2"/>
          <p:cNvSpPr>
            <a:spLocks noGrp="1"/>
          </p:cNvSpPr>
          <p:nvPr>
            <p:ph idx="1"/>
          </p:nvPr>
        </p:nvSpPr>
        <p:spPr>
          <a:xfrm>
            <a:off x="822959" y="1845733"/>
            <a:ext cx="7543801" cy="4845353"/>
          </a:xfrm>
        </p:spPr>
        <p:txBody>
          <a:bodyPr>
            <a:normAutofit lnSpcReduction="10000"/>
          </a:bodyPr>
          <a:lstStyle/>
          <a:p>
            <a:r>
              <a:rPr lang="zh-CN" altLang="en-US" dirty="0"/>
              <a:t>智能移动终端访问网络服务</a:t>
            </a:r>
            <a:endParaRPr lang="en-US" altLang="zh-CN" dirty="0"/>
          </a:p>
          <a:p>
            <a:pPr lvl="1"/>
            <a:r>
              <a:rPr lang="zh-CN" altLang="en-US" dirty="0"/>
              <a:t>用户名</a:t>
            </a:r>
            <a:r>
              <a:rPr lang="en-US" altLang="zh-CN" dirty="0"/>
              <a:t>/</a:t>
            </a:r>
            <a:r>
              <a:rPr lang="zh-CN" altLang="en-US" dirty="0"/>
              <a:t>口令频繁输入，存在安全风险</a:t>
            </a:r>
            <a:endParaRPr lang="en-US" altLang="zh-CN" dirty="0"/>
          </a:p>
          <a:p>
            <a:pPr lvl="2"/>
            <a:r>
              <a:rPr lang="en-US" altLang="zh-CN" dirty="0"/>
              <a:t>……</a:t>
            </a:r>
            <a:endParaRPr lang="en-US" altLang="zh-CN" dirty="0"/>
          </a:p>
          <a:p>
            <a:r>
              <a:rPr lang="zh-CN" altLang="en-US" dirty="0"/>
              <a:t>解决方案</a:t>
            </a:r>
            <a:endParaRPr lang="en-US" altLang="zh-CN" dirty="0"/>
          </a:p>
          <a:p>
            <a:pPr lvl="1"/>
            <a:r>
              <a:rPr lang="zh-CN" altLang="en-US" dirty="0"/>
              <a:t>用户在移动终端尽量少使用用户名</a:t>
            </a:r>
            <a:r>
              <a:rPr lang="en-US" altLang="zh-CN" dirty="0"/>
              <a:t>/</a:t>
            </a:r>
            <a:r>
              <a:rPr lang="zh-CN" altLang="en-US" dirty="0"/>
              <a:t>口令</a:t>
            </a:r>
            <a:endParaRPr lang="en-US" altLang="zh-CN" dirty="0"/>
          </a:p>
          <a:p>
            <a:r>
              <a:rPr lang="zh-CN" altLang="en-US" dirty="0"/>
              <a:t>如何实现</a:t>
            </a:r>
            <a:r>
              <a:rPr lang="en-US" altLang="zh-CN" dirty="0"/>
              <a:t>?</a:t>
            </a:r>
            <a:endParaRPr lang="en-US" altLang="zh-CN" dirty="0"/>
          </a:p>
          <a:p>
            <a:pPr lvl="1"/>
            <a:r>
              <a:rPr lang="zh-CN" altLang="en-US" dirty="0"/>
              <a:t>移动终端记住用户的用户名</a:t>
            </a:r>
            <a:r>
              <a:rPr lang="en-US" altLang="zh-CN" dirty="0"/>
              <a:t>/</a:t>
            </a:r>
            <a:r>
              <a:rPr lang="zh-CN" altLang="en-US" dirty="0"/>
              <a:t>口令？</a:t>
            </a:r>
            <a:endParaRPr lang="en-US" altLang="zh-CN" dirty="0"/>
          </a:p>
          <a:p>
            <a:pPr lvl="1"/>
            <a:r>
              <a:rPr lang="zh-CN" altLang="en-US" dirty="0"/>
              <a:t>使用统一身份认证</a:t>
            </a:r>
            <a:r>
              <a:rPr lang="en-US" altLang="zh-CN" dirty="0"/>
              <a:t>/</a:t>
            </a:r>
            <a:r>
              <a:rPr lang="zh-CN" altLang="en-US" dirty="0"/>
              <a:t>单点登录？</a:t>
            </a:r>
            <a:endParaRPr lang="en-US" altLang="zh-CN" dirty="0"/>
          </a:p>
          <a:p>
            <a:pPr lvl="2"/>
            <a:r>
              <a:rPr lang="zh-CN" altLang="en-US" dirty="0"/>
              <a:t>用户只需在一个服务中输入用户名</a:t>
            </a:r>
            <a:r>
              <a:rPr lang="en-US" altLang="zh-CN" dirty="0"/>
              <a:t>/ </a:t>
            </a:r>
            <a:r>
              <a:rPr lang="zh-CN" altLang="en-US" dirty="0"/>
              <a:t>口令，无需在多个应用处到处输入用户名</a:t>
            </a:r>
            <a:r>
              <a:rPr lang="en-US" altLang="zh-CN" dirty="0"/>
              <a:t>/</a:t>
            </a:r>
            <a:r>
              <a:rPr lang="zh-CN" altLang="en-US" dirty="0"/>
              <a:t>口令</a:t>
            </a:r>
            <a:endParaRPr lang="zh-CN" altLang="en-US" dirty="0"/>
          </a:p>
        </p:txBody>
      </p:sp>
      <p:sp>
        <p:nvSpPr>
          <p:cNvPr id="4" name="圆角矩形标注 3"/>
          <p:cNvSpPr/>
          <p:nvPr/>
        </p:nvSpPr>
        <p:spPr>
          <a:xfrm>
            <a:off x="5587999" y="4179035"/>
            <a:ext cx="3439885" cy="2512052"/>
          </a:xfrm>
          <a:prstGeom prst="wedgeRoundRectCallout">
            <a:avLst>
              <a:gd name="adj1" fmla="val -62751"/>
              <a:gd name="adj2" fmla="val -1114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lgn="just">
              <a:buFont typeface="Arial" panose="020B0604020202090204" pitchFamily="34" charset="0"/>
              <a:buChar char="•"/>
            </a:pPr>
            <a:r>
              <a:rPr lang="zh-CN" altLang="en-US" sz="2000" dirty="0"/>
              <a:t>统一认证解决的问题是，避免多个应用具有不同的安全性，导致用户信息受到安全性威胁</a:t>
            </a:r>
            <a:endParaRPr lang="en-US" altLang="zh-CN" sz="2000" dirty="0"/>
          </a:p>
          <a:p>
            <a:pPr marL="285750" indent="-285750" algn="just">
              <a:buFont typeface="Arial" panose="020B0604020202090204" pitchFamily="34" charset="0"/>
              <a:buChar char="•"/>
            </a:pPr>
            <a:r>
              <a:rPr lang="zh-CN" altLang="en-US" sz="2000" dirty="0"/>
              <a:t>这里的问题是，在互联网环境中使用口令的安全风险，包括移动终端、网络传输等方面</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292" y="286604"/>
            <a:ext cx="7543800" cy="1450757"/>
          </a:xfrm>
        </p:spPr>
        <p:txBody>
          <a:bodyPr/>
          <a:lstStyle/>
          <a:p>
            <a:r>
              <a:rPr lang="en-US" altLang="zh-CN" dirty="0"/>
              <a:t>UAF Architecture—MDS</a:t>
            </a:r>
            <a:endParaRPr lang="zh-CN" altLang="en-US" dirty="0"/>
          </a:p>
        </p:txBody>
      </p:sp>
      <p:sp>
        <p:nvSpPr>
          <p:cNvPr id="3" name="内容占位符 2"/>
          <p:cNvSpPr>
            <a:spLocks noGrp="1"/>
          </p:cNvSpPr>
          <p:nvPr>
            <p:ph idx="1"/>
          </p:nvPr>
        </p:nvSpPr>
        <p:spPr>
          <a:xfrm>
            <a:off x="642479" y="1917926"/>
            <a:ext cx="7543801" cy="4023360"/>
          </a:xfrm>
        </p:spPr>
        <p:txBody>
          <a:bodyPr/>
          <a:lstStyle/>
          <a:p>
            <a:r>
              <a:rPr lang="en-US" altLang="zh-CN" dirty="0"/>
              <a:t>FIDO Metadata Service (MDS) </a:t>
            </a:r>
            <a:endParaRPr lang="en-US" altLang="zh-CN" dirty="0"/>
          </a:p>
          <a:p>
            <a:pPr lvl="1"/>
            <a:r>
              <a:rPr lang="en-US" altLang="zh-CN" dirty="0"/>
              <a:t>is a web-based tool where FIDO authenticator vendors can </a:t>
            </a:r>
            <a:r>
              <a:rPr lang="en-US" altLang="zh-CN" b="1" i="1" dirty="0"/>
              <a:t>publish metadata statements</a:t>
            </a:r>
            <a:r>
              <a:rPr lang="en-US" altLang="zh-CN" dirty="0"/>
              <a:t> for FIDO servers to download</a:t>
            </a:r>
            <a:endParaRPr lang="en-US" altLang="zh-CN" dirty="0"/>
          </a:p>
          <a:p>
            <a:pPr lvl="1"/>
            <a:r>
              <a:rPr lang="en-US" altLang="zh-CN" dirty="0"/>
              <a:t>provides organizations deploying FIDO servers with a centralized and trusted source of information about FIDO authenticators</a:t>
            </a:r>
            <a:endParaRPr lang="zh-CN" altLang="en-US" dirty="0"/>
          </a:p>
        </p:txBody>
      </p:sp>
      <p:pic>
        <p:nvPicPr>
          <p:cNvPr id="4"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2771" y="4644189"/>
            <a:ext cx="3709104" cy="2213811"/>
          </a:xfrm>
          <a:prstGeom prst="rect">
            <a:avLst/>
          </a:prstGeom>
        </p:spPr>
      </p:pic>
      <p:pic>
        <p:nvPicPr>
          <p:cNvPr id="6" name="内容占位符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482771" y="-34291"/>
            <a:ext cx="3661229" cy="2584985"/>
          </a:xfrm>
          <a:prstGeom prst="rect">
            <a:avLst/>
          </a:prstGeom>
        </p:spPr>
      </p:pic>
      <p:sp>
        <p:nvSpPr>
          <p:cNvPr id="8" name="矩形 7"/>
          <p:cNvSpPr/>
          <p:nvPr/>
        </p:nvSpPr>
        <p:spPr>
          <a:xfrm>
            <a:off x="7781129" y="1760137"/>
            <a:ext cx="1338807" cy="417580"/>
          </a:xfrm>
          <a:prstGeom prst="rect">
            <a:avLst/>
          </a:prstGeom>
          <a:noFill/>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Architecture—MDS</a:t>
            </a:r>
            <a:endParaRPr lang="zh-CN" altLang="en-US" dirty="0"/>
          </a:p>
        </p:txBody>
      </p:sp>
      <p:sp>
        <p:nvSpPr>
          <p:cNvPr id="3" name="内容占位符 2"/>
          <p:cNvSpPr>
            <a:spLocks noGrp="1"/>
          </p:cNvSpPr>
          <p:nvPr>
            <p:ph idx="1"/>
          </p:nvPr>
        </p:nvSpPr>
        <p:spPr/>
        <p:txBody>
          <a:bodyPr/>
          <a:lstStyle/>
          <a:p>
            <a:r>
              <a:rPr lang="en-US" altLang="zh-CN" dirty="0"/>
              <a:t>FIDO Certification</a:t>
            </a:r>
            <a:endParaRPr lang="en-US" altLang="zh-CN" dirty="0"/>
          </a:p>
          <a:p>
            <a:pPr lvl="1"/>
            <a:r>
              <a:rPr lang="en-US" altLang="zh-CN" dirty="0"/>
              <a:t>FIDO Alliance manages functional certification programs for its core specifications (UAF, U2F and FIDO2) to validate product conformance and interoperability</a:t>
            </a:r>
            <a:endParaRPr lang="en-US" altLang="zh-CN" dirty="0"/>
          </a:p>
          <a:p>
            <a:pPr lvl="1"/>
            <a:r>
              <a:rPr lang="en-US" altLang="zh-CN" sz="2000" dirty="0">
                <a:hlinkClick r:id="rId1"/>
              </a:rPr>
              <a:t>https://fidoalliance.org/certification/fido-certified-products/</a:t>
            </a:r>
            <a:r>
              <a:rPr lang="en-US" altLang="zh-CN" sz="2000" dirty="0"/>
              <a:t> </a:t>
            </a:r>
            <a:endParaRPr lang="en-US" altLang="zh-CN" sz="2000" dirty="0"/>
          </a:p>
          <a:p>
            <a:r>
              <a:rPr lang="en-US" altLang="zh-CN" dirty="0"/>
              <a:t>A FIDO Server only accept Authenticators with FIDO Certified. </a:t>
            </a:r>
            <a:endParaRPr lang="zh-CN" altLang="en-US" dirty="0"/>
          </a:p>
        </p:txBody>
      </p:sp>
      <p:pic>
        <p:nvPicPr>
          <p:cNvPr id="1026" name="Picture 2" descr="https://fidoalliance.org/wp-content/uploads/FIDO_Certified_logo_revers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8451" y="883417"/>
            <a:ext cx="1216617" cy="748768"/>
          </a:xfrm>
          <a:prstGeom prst="rect">
            <a:avLst/>
          </a:prstGeom>
          <a:noFill/>
          <a:extLst>
            <a:ext uri="{909E8E84-426E-40DD-AFC4-6F175D3DCCD1}">
              <a14:hiddenFill xmlns:a14="http://schemas.microsoft.com/office/drawing/2010/main">
                <a:solidFill>
                  <a:srgbClr val="FFFFFF"/>
                </a:solidFill>
              </a14:hiddenFill>
            </a:ext>
          </a:extLst>
        </p:spPr>
      </p:pic>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785" y="4551199"/>
            <a:ext cx="3709104" cy="22138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FIDO Certification</a:t>
            </a:r>
            <a:endParaRPr lang="zh-CN" altLang="en-US" dirty="0"/>
          </a:p>
        </p:txBody>
      </p:sp>
      <p:sp>
        <p:nvSpPr>
          <p:cNvPr id="3" name="内容占位符 2"/>
          <p:cNvSpPr>
            <a:spLocks noGrp="1"/>
          </p:cNvSpPr>
          <p:nvPr>
            <p:ph idx="1"/>
          </p:nvPr>
        </p:nvSpPr>
        <p:spPr/>
        <p:txBody>
          <a:bodyPr/>
          <a:lstStyle/>
          <a:p>
            <a:r>
              <a:rPr lang="en-US" altLang="zh-CN" b="1" dirty="0"/>
              <a:t>Authenticator Levels</a:t>
            </a:r>
            <a:endParaRPr lang="en-US" altLang="zh-CN" b="1" dirty="0"/>
          </a:p>
          <a:p>
            <a:endParaRPr lang="zh-CN" altLang="en-US" dirty="0"/>
          </a:p>
        </p:txBody>
      </p:sp>
      <p:pic>
        <p:nvPicPr>
          <p:cNvPr id="1026" name="Picture 2" descr="FIDO Authenticator Certification Levels - Sample Device Hardware &amp; Software Requirements Defend Against Which Level of Atta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191" y="2534801"/>
            <a:ext cx="6049617" cy="3515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FIDO Certification</a:t>
            </a:r>
            <a:endParaRPr lang="zh-CN" altLang="en-US" dirty="0"/>
          </a:p>
        </p:txBody>
      </p:sp>
      <p:sp>
        <p:nvSpPr>
          <p:cNvPr id="3" name="内容占位符 2"/>
          <p:cNvSpPr>
            <a:spLocks noGrp="1"/>
          </p:cNvSpPr>
          <p:nvPr>
            <p:ph idx="1"/>
          </p:nvPr>
        </p:nvSpPr>
        <p:spPr/>
        <p:txBody>
          <a:bodyPr/>
          <a:lstStyle/>
          <a:p>
            <a:r>
              <a:rPr lang="en-US" altLang="zh-CN" b="1" dirty="0"/>
              <a:t>Authenticator Levels</a:t>
            </a:r>
            <a:endParaRPr lang="en-US" altLang="zh-CN" b="1" dirty="0"/>
          </a:p>
          <a:p>
            <a:endParaRPr lang="zh-CN" altLang="en-US" dirty="0"/>
          </a:p>
        </p:txBody>
      </p:sp>
      <p:pic>
        <p:nvPicPr>
          <p:cNvPr id="2050" name="Picture 2" descr="FIDO Authenticator Certification Level Exampl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9653" y="2456692"/>
            <a:ext cx="5996609" cy="3899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Architecture—MDS</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8111" y="2026737"/>
            <a:ext cx="7848649" cy="4710948"/>
          </a:xfrm>
        </p:spPr>
      </p:pic>
      <p:sp>
        <p:nvSpPr>
          <p:cNvPr id="5" name="矩形 4"/>
          <p:cNvSpPr/>
          <p:nvPr/>
        </p:nvSpPr>
        <p:spPr>
          <a:xfrm>
            <a:off x="4981575" y="2228849"/>
            <a:ext cx="685800" cy="329867"/>
          </a:xfrm>
          <a:prstGeom prst="rect">
            <a:avLst/>
          </a:prstGeom>
          <a:noFill/>
          <a:ln w="28575">
            <a:solidFill>
              <a:srgbClr val="0070C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4981575" y="2587292"/>
            <a:ext cx="3385185" cy="200125"/>
          </a:xfrm>
          <a:prstGeom prst="rect">
            <a:avLst/>
          </a:prstGeom>
          <a:noFill/>
          <a:ln w="28575">
            <a:solidFill>
              <a:srgbClr val="0070C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文本框 6"/>
          <p:cNvSpPr txBox="1"/>
          <p:nvPr/>
        </p:nvSpPr>
        <p:spPr>
          <a:xfrm>
            <a:off x="5667375" y="2189384"/>
            <a:ext cx="1796133" cy="338554"/>
          </a:xfrm>
          <a:prstGeom prst="rect">
            <a:avLst/>
          </a:prstGeom>
          <a:noFill/>
        </p:spPr>
        <p:txBody>
          <a:bodyPr wrap="none" rtlCol="0">
            <a:spAutoFit/>
          </a:bodyPr>
          <a:lstStyle/>
          <a:p>
            <a:r>
              <a:rPr lang="en-US" altLang="zh-CN" sz="1600" dirty="0"/>
              <a:t>Authenticator </a:t>
            </a:r>
            <a:r>
              <a:rPr lang="zh-CN" altLang="en-US" sz="1600" dirty="0"/>
              <a:t>标识</a:t>
            </a:r>
            <a:endParaRPr lang="zh-CN" altLang="en-US" sz="1600" dirty="0"/>
          </a:p>
        </p:txBody>
      </p:sp>
      <p:sp>
        <p:nvSpPr>
          <p:cNvPr id="8" name="文本框 7"/>
          <p:cNvSpPr txBox="1"/>
          <p:nvPr/>
        </p:nvSpPr>
        <p:spPr>
          <a:xfrm>
            <a:off x="7547423" y="2738239"/>
            <a:ext cx="1562287" cy="338554"/>
          </a:xfrm>
          <a:prstGeom prst="rect">
            <a:avLst/>
          </a:prstGeom>
          <a:noFill/>
        </p:spPr>
        <p:txBody>
          <a:bodyPr wrap="none" rtlCol="0">
            <a:spAutoFit/>
          </a:bodyPr>
          <a:lstStyle/>
          <a:p>
            <a:r>
              <a:rPr lang="en-US" altLang="zh-CN" sz="1600" dirty="0"/>
              <a:t>Attestation </a:t>
            </a:r>
            <a:r>
              <a:rPr lang="zh-CN" altLang="en-US" sz="1600" dirty="0"/>
              <a:t>公钥</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Architecture-MDS</a:t>
            </a:r>
            <a:endParaRPr lang="zh-CN" altLang="en-US" dirty="0"/>
          </a:p>
        </p:txBody>
      </p:sp>
      <p:sp>
        <p:nvSpPr>
          <p:cNvPr id="3" name="内容占位符 2"/>
          <p:cNvSpPr>
            <a:spLocks noGrp="1"/>
          </p:cNvSpPr>
          <p:nvPr>
            <p:ph idx="1"/>
          </p:nvPr>
        </p:nvSpPr>
        <p:spPr>
          <a:xfrm>
            <a:off x="822959" y="1845733"/>
            <a:ext cx="7543801" cy="4830837"/>
          </a:xfrm>
        </p:spPr>
        <p:txBody>
          <a:bodyPr>
            <a:normAutofit fontScale="77500" lnSpcReduction="20000"/>
          </a:bodyPr>
          <a:lstStyle/>
          <a:p>
            <a:r>
              <a:rPr lang="en-US" altLang="zh-CN" dirty="0"/>
              <a:t>AAID(authenticator Attestation ID)</a:t>
            </a:r>
            <a:endParaRPr lang="en-US" altLang="zh-CN" dirty="0"/>
          </a:p>
          <a:p>
            <a:pPr lvl="1"/>
            <a:r>
              <a:rPr lang="en-US" altLang="zh-CN" dirty="0"/>
              <a:t>Each authenticator must have an AAID to identify UAF enabled authenticator models globally. </a:t>
            </a:r>
            <a:endParaRPr lang="en-US" altLang="zh-CN" dirty="0"/>
          </a:p>
          <a:p>
            <a:pPr lvl="1"/>
            <a:r>
              <a:rPr lang="en-US" altLang="zh-CN" dirty="0"/>
              <a:t>The AAID must uniquely identify </a:t>
            </a:r>
            <a:r>
              <a:rPr lang="en-US" altLang="zh-CN" b="1" dirty="0">
                <a:solidFill>
                  <a:srgbClr val="0070C0"/>
                </a:solidFill>
              </a:rPr>
              <a:t>a specific authenticator model</a:t>
            </a:r>
            <a:r>
              <a:rPr lang="en-US" altLang="zh-CN" dirty="0"/>
              <a:t> within the range of all UAF-enabled authenticator models</a:t>
            </a:r>
            <a:endParaRPr lang="en-US" altLang="zh-CN" dirty="0"/>
          </a:p>
          <a:p>
            <a:pPr lvl="1"/>
            <a:r>
              <a:rPr lang="en-US" altLang="zh-CN" dirty="0"/>
              <a:t>authenticators of a specific model must share identical security characteristics within the model</a:t>
            </a:r>
            <a:endParaRPr lang="en-US" altLang="zh-CN" dirty="0"/>
          </a:p>
          <a:p>
            <a:r>
              <a:rPr lang="en-US" altLang="zh-CN" dirty="0"/>
              <a:t>The AAID is a string with format "V#M", where</a:t>
            </a:r>
            <a:endParaRPr lang="en-US" altLang="zh-CN" dirty="0"/>
          </a:p>
          <a:p>
            <a:pPr lvl="1"/>
            <a:r>
              <a:rPr lang="en-US" altLang="zh-CN" dirty="0"/>
              <a:t>"V" indicates the authenticator Vendor Code</a:t>
            </a:r>
            <a:endParaRPr lang="en-US" altLang="zh-CN" dirty="0"/>
          </a:p>
          <a:p>
            <a:pPr lvl="1"/>
            <a:r>
              <a:rPr lang="en-US" altLang="zh-CN" dirty="0"/>
              <a:t>"M" indicates the authenticator Model Code</a:t>
            </a:r>
            <a:endParaRPr lang="en-US" altLang="zh-CN" dirty="0"/>
          </a:p>
          <a:p>
            <a:pPr lvl="1"/>
            <a:r>
              <a:rPr lang="en-US" altLang="zh-CN" dirty="0"/>
              <a:t>The FIDO Alliance is responsible for assigning authenticator vendor Codes</a:t>
            </a:r>
            <a:endParaRPr lang="en-US" altLang="zh-CN" dirty="0"/>
          </a:p>
          <a:p>
            <a:pPr lvl="1"/>
            <a:r>
              <a:rPr lang="en-US" altLang="zh-CN" dirty="0"/>
              <a:t>Authenticator vendors are responsible for assigning authenticator model codes</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UAF Protocol</a:t>
            </a:r>
            <a:endParaRPr lang="zh-CN" altLang="en-US" dirty="0"/>
          </a:p>
        </p:txBody>
      </p:sp>
      <p:sp>
        <p:nvSpPr>
          <p:cNvPr id="3" name="内容占位符 2"/>
          <p:cNvSpPr>
            <a:spLocks noGrp="1"/>
          </p:cNvSpPr>
          <p:nvPr>
            <p:ph idx="1"/>
          </p:nvPr>
        </p:nvSpPr>
        <p:spPr/>
        <p:txBody>
          <a:bodyPr/>
          <a:lstStyle/>
          <a:p>
            <a:r>
              <a:rPr lang="en-US" altLang="zh-CN" dirty="0"/>
              <a:t>FIDO UAF messages between user devices and Relying Parties</a:t>
            </a:r>
            <a:endParaRPr lang="en-US" altLang="zh-CN" dirty="0"/>
          </a:p>
          <a:p>
            <a:pPr lvl="1"/>
            <a:r>
              <a:rPr lang="en-US" altLang="zh-CN" dirty="0"/>
              <a:t>Authenticator Registration</a:t>
            </a:r>
            <a:endParaRPr lang="en-US" altLang="zh-CN" dirty="0"/>
          </a:p>
          <a:p>
            <a:pPr lvl="1"/>
            <a:r>
              <a:rPr lang="en-US" altLang="zh-CN" dirty="0"/>
              <a:t>User Authentication</a:t>
            </a:r>
            <a:endParaRPr lang="en-US" altLang="zh-CN" dirty="0"/>
          </a:p>
          <a:p>
            <a:pPr lvl="1"/>
            <a:r>
              <a:rPr lang="en-US" altLang="zh-CN" dirty="0"/>
              <a:t>Secure Transaction Confirmation</a:t>
            </a:r>
            <a:endParaRPr lang="en-US" altLang="zh-CN" dirty="0"/>
          </a:p>
          <a:p>
            <a:pPr lvl="1"/>
            <a:r>
              <a:rPr lang="en-US" altLang="zh-CN" dirty="0"/>
              <a:t>Authenticator Deregistration</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Version Negotiation</a:t>
            </a:r>
            <a:endParaRPr lang="zh-CN" altLang="en-US" dirty="0"/>
          </a:p>
        </p:txBody>
      </p:sp>
      <p:sp>
        <p:nvSpPr>
          <p:cNvPr id="3" name="内容占位符 2"/>
          <p:cNvSpPr>
            <a:spLocks noGrp="1"/>
          </p:cNvSpPr>
          <p:nvPr>
            <p:ph idx="1"/>
          </p:nvPr>
        </p:nvSpPr>
        <p:spPr>
          <a:xfrm>
            <a:off x="822959" y="1845734"/>
            <a:ext cx="7784012" cy="4023360"/>
          </a:xfrm>
        </p:spPr>
        <p:txBody>
          <a:bodyPr/>
          <a:lstStyle/>
          <a:p>
            <a:r>
              <a:rPr lang="en-US" altLang="zh-CN" dirty="0"/>
              <a:t>The UAF protocol includes multiple versioned constructs: UAF protocol version, the version of Key Registration Data and Signed Data objects (identified by their respective tags), and the ASM version.</a:t>
            </a:r>
            <a:endParaRPr lang="en-US" altLang="zh-CN" dirty="0"/>
          </a:p>
          <a:p>
            <a:r>
              <a:rPr lang="en-US" altLang="zh-CN" dirty="0"/>
              <a:t>The FIDO UAF Client must select the authenticators which will generate the appropriately versioned constructs.</a:t>
            </a:r>
            <a:endParaRPr lang="en-US" altLang="zh-CN"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6" name="标题 1"/>
          <p:cNvSpPr txBox="1"/>
          <p:nvPr/>
        </p:nvSpPr>
        <p:spPr>
          <a:xfrm>
            <a:off x="822960" y="286605"/>
            <a:ext cx="7543800" cy="10196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r>
              <a:rPr lang="en-US" altLang="zh-CN"/>
              <a:t>Authenticator Registration</a:t>
            </a:r>
            <a:endParaRPr lang="zh-CN" altLang="en-US" dirty="0"/>
          </a:p>
        </p:txBody>
      </p:sp>
      <p:pic>
        <p:nvPicPr>
          <p:cNvPr id="7" name="图片 6"/>
          <p:cNvPicPr>
            <a:picLocks noChangeAspect="1"/>
          </p:cNvPicPr>
          <p:nvPr/>
        </p:nvPicPr>
        <p:blipFill>
          <a:blip r:embed="rId1"/>
          <a:stretch>
            <a:fillRect/>
          </a:stretch>
        </p:blipFill>
        <p:spPr>
          <a:xfrm>
            <a:off x="624897" y="1335315"/>
            <a:ext cx="7939924" cy="53681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67780" y="1306287"/>
            <a:ext cx="7854160" cy="5551713"/>
          </a:xfrm>
          <a:prstGeom prst="rect">
            <a:avLst/>
          </a:prstGeom>
        </p:spPr>
      </p:pic>
      <p:sp>
        <p:nvSpPr>
          <p:cNvPr id="2" name="标题 1"/>
          <p:cNvSpPr>
            <a:spLocks noGrp="1"/>
          </p:cNvSpPr>
          <p:nvPr>
            <p:ph type="title"/>
          </p:nvPr>
        </p:nvSpPr>
        <p:spPr>
          <a:xfrm>
            <a:off x="822960" y="286605"/>
            <a:ext cx="7543800" cy="1019682"/>
          </a:xfrm>
        </p:spPr>
        <p:txBody>
          <a:bodyPr/>
          <a:lstStyle/>
          <a:p>
            <a:r>
              <a:rPr lang="en-US" altLang="zh-CN" dirty="0"/>
              <a:t>Authenticator Registration</a:t>
            </a:r>
            <a:endParaRPr lang="zh-CN" altLang="en-US" dirty="0"/>
          </a:p>
        </p:txBody>
      </p:sp>
      <p:sp>
        <p:nvSpPr>
          <p:cNvPr id="5" name="矩形 4"/>
          <p:cNvSpPr/>
          <p:nvPr/>
        </p:nvSpPr>
        <p:spPr>
          <a:xfrm>
            <a:off x="2070848" y="5634318"/>
            <a:ext cx="941294" cy="2286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基于移动终端可信环境的身份鉴别</a:t>
            </a:r>
            <a:endParaRPr lang="zh-CN" altLang="en-US" sz="3600" dirty="0"/>
          </a:p>
        </p:txBody>
      </p:sp>
      <p:sp>
        <p:nvSpPr>
          <p:cNvPr id="3" name="内容占位符 2"/>
          <p:cNvSpPr>
            <a:spLocks noGrp="1"/>
          </p:cNvSpPr>
          <p:nvPr>
            <p:ph idx="1"/>
          </p:nvPr>
        </p:nvSpPr>
        <p:spPr>
          <a:xfrm>
            <a:off x="822959" y="1845734"/>
            <a:ext cx="7543801" cy="4555066"/>
          </a:xfrm>
        </p:spPr>
        <p:txBody>
          <a:bodyPr>
            <a:normAutofit/>
          </a:bodyPr>
          <a:lstStyle/>
          <a:p>
            <a:r>
              <a:rPr lang="zh-CN" altLang="en-US" sz="2000" dirty="0"/>
              <a:t>在服务器端将用户与移动终端的可信环境进行身份绑定</a:t>
            </a:r>
            <a:endParaRPr lang="en-US" altLang="zh-CN" sz="2000" dirty="0"/>
          </a:p>
          <a:p>
            <a:r>
              <a:rPr lang="zh-CN" altLang="en-US" sz="2000" dirty="0"/>
              <a:t>将用户与服务器之间的直接鉴别转变为两段式鉴别</a:t>
            </a:r>
            <a:endParaRPr lang="en-US" altLang="zh-CN" sz="2000" dirty="0"/>
          </a:p>
          <a:p>
            <a:pPr lvl="1"/>
            <a:r>
              <a:rPr lang="en-US" altLang="zh-CN" sz="1800" dirty="0"/>
              <a:t>1. </a:t>
            </a:r>
            <a:r>
              <a:rPr lang="zh-CN" altLang="en-US" sz="1800" dirty="0"/>
              <a:t>移动终端鉴别用户</a:t>
            </a:r>
            <a:endParaRPr lang="en-US" altLang="zh-CN" sz="1800" dirty="0"/>
          </a:p>
          <a:p>
            <a:pPr lvl="2"/>
            <a:r>
              <a:rPr lang="zh-CN" altLang="en-US" sz="1600" dirty="0"/>
              <a:t>本地免密难验证，生物特征识别</a:t>
            </a:r>
            <a:endParaRPr lang="en-US" altLang="zh-CN" sz="1600" dirty="0"/>
          </a:p>
          <a:p>
            <a:pPr lvl="1"/>
            <a:r>
              <a:rPr lang="en-US" altLang="zh-CN" sz="1800" dirty="0"/>
              <a:t>2. </a:t>
            </a:r>
            <a:r>
              <a:rPr lang="zh-CN" altLang="en-US" sz="1800" dirty="0"/>
              <a:t>网络服务鉴别移动终端</a:t>
            </a:r>
            <a:endParaRPr lang="en-US" altLang="zh-CN" sz="1800" dirty="0"/>
          </a:p>
          <a:p>
            <a:endParaRPr lang="en-US" altLang="zh-CN" sz="2000" dirty="0"/>
          </a:p>
          <a:p>
            <a:r>
              <a:rPr lang="zh-CN" altLang="en-US" sz="2000" dirty="0"/>
              <a:t>问题：</a:t>
            </a:r>
            <a:endParaRPr lang="en-US" altLang="zh-CN" sz="2000" dirty="0"/>
          </a:p>
          <a:p>
            <a:pPr lvl="1"/>
            <a:r>
              <a:rPr lang="zh-CN" altLang="en-US" sz="1600" dirty="0"/>
              <a:t>用口令存在安全隐患，改用其它的身份鉴别方式不可以吗？</a:t>
            </a:r>
            <a:endParaRPr lang="en-US" altLang="zh-CN" sz="1600" dirty="0"/>
          </a:p>
          <a:p>
            <a:pPr lvl="2"/>
            <a:r>
              <a:rPr lang="zh-CN" altLang="en-US" sz="1200" dirty="0"/>
              <a:t>比如，生物特征、</a:t>
            </a:r>
            <a:r>
              <a:rPr lang="en-US" altLang="zh-CN" sz="1200" dirty="0" err="1"/>
              <a:t>USBKey</a:t>
            </a:r>
            <a:endParaRPr lang="en-US" altLang="zh-CN" sz="1200" dirty="0"/>
          </a:p>
          <a:p>
            <a:pPr lvl="1"/>
            <a:r>
              <a:rPr lang="zh-CN" altLang="en-US" sz="1600" dirty="0"/>
              <a:t>为什么要用两阶段式方案？</a:t>
            </a:r>
            <a:endParaRPr lang="en-US" altLang="zh-CN" sz="16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lvl="2"/>
            <a:endParaRPr lang="zh-CN" altLang="en-US" sz="1600" dirty="0"/>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25333"/>
          <a:stretch>
            <a:fillRect/>
          </a:stretch>
        </p:blipFill>
        <p:spPr>
          <a:xfrm>
            <a:off x="7325156" y="2392071"/>
            <a:ext cx="1647551" cy="2187245"/>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3787" t="17039" r="2019" b="15888"/>
          <a:stretch>
            <a:fillRect/>
          </a:stretch>
        </p:blipFill>
        <p:spPr>
          <a:xfrm>
            <a:off x="6525157" y="5127956"/>
            <a:ext cx="2501799" cy="1455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7917628" cy="1450757"/>
          </a:xfrm>
        </p:spPr>
        <p:txBody>
          <a:bodyPr/>
          <a:lstStyle/>
          <a:p>
            <a:r>
              <a:rPr lang="en-US" altLang="zh-CN" dirty="0"/>
              <a:t>User Enrollment—Before registration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 user must go through an authenticator-specific enrollment process.</a:t>
            </a:r>
            <a:endParaRPr lang="en-US" altLang="zh-CN" dirty="0"/>
          </a:p>
          <a:p>
            <a:pPr lvl="1"/>
            <a:r>
              <a:rPr lang="en-US" altLang="zh-CN" dirty="0"/>
              <a:t>For example, in the case of a fingerprint sensing authenticator, the user must register their fingerprint(s) with the authenticator.</a:t>
            </a:r>
            <a:endParaRPr lang="en-US" altLang="zh-CN" dirty="0"/>
          </a:p>
          <a:p>
            <a:pPr lvl="1"/>
            <a:r>
              <a:rPr lang="en-US" altLang="zh-CN" dirty="0"/>
              <a:t>Once enrollment is complete, the FIDO UAF Authenticator is ready for registration with FIDO UAF enabled online services and websites.</a:t>
            </a:r>
            <a:endParaRPr lang="en-US" altLang="zh-CN" dirty="0"/>
          </a:p>
          <a:p>
            <a:r>
              <a:rPr lang="en-US" altLang="zh-CN" dirty="0"/>
              <a:t>The enrollment process is outside the scope of the FIDO UAF protocol.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112520" y="186342"/>
            <a:ext cx="8964678" cy="6568787"/>
          </a:xfrm>
          <a:prstGeom prst="rect">
            <a:avLst/>
          </a:prstGeom>
        </p:spPr>
      </p:pic>
      <p:sp>
        <p:nvSpPr>
          <p:cNvPr id="6" name="矩形 5"/>
          <p:cNvSpPr/>
          <p:nvPr/>
        </p:nvSpPr>
        <p:spPr>
          <a:xfrm>
            <a:off x="112520" y="720090"/>
            <a:ext cx="8014210" cy="1125644"/>
          </a:xfrm>
          <a:prstGeom prst="rect">
            <a:avLst/>
          </a:prstGeom>
          <a:noFill/>
          <a:ln w="1905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圆角矩形 7"/>
          <p:cNvSpPr/>
          <p:nvPr/>
        </p:nvSpPr>
        <p:spPr>
          <a:xfrm>
            <a:off x="8174228" y="637117"/>
            <a:ext cx="902970" cy="12915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用户登录</a:t>
            </a:r>
            <a:r>
              <a:rPr lang="en-US" altLang="zh-CN" dirty="0"/>
              <a:t>APP/Service</a:t>
            </a:r>
            <a:endParaRPr lang="zh-CN" altLang="en-US" dirty="0"/>
          </a:p>
        </p:txBody>
      </p:sp>
      <p:sp>
        <p:nvSpPr>
          <p:cNvPr id="9" name="矩形 8"/>
          <p:cNvSpPr/>
          <p:nvPr/>
        </p:nvSpPr>
        <p:spPr>
          <a:xfrm>
            <a:off x="1245870" y="1894416"/>
            <a:ext cx="7831328" cy="3111924"/>
          </a:xfrm>
          <a:prstGeom prst="rect">
            <a:avLst/>
          </a:prstGeom>
          <a:noFill/>
          <a:ln w="1905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112520" y="2565824"/>
            <a:ext cx="1041910" cy="1594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选定</a:t>
            </a:r>
            <a:r>
              <a:rPr lang="en-US" altLang="zh-CN" dirty="0"/>
              <a:t>authenticator,</a:t>
            </a:r>
            <a:r>
              <a:rPr lang="zh-CN" altLang="en-US" dirty="0"/>
              <a:t>发起注册请求</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Authenticator Registration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Policy-</a:t>
            </a:r>
            <a:r>
              <a:rPr lang="zh-CN" altLang="en-US" dirty="0"/>
              <a:t>选择</a:t>
            </a:r>
            <a:r>
              <a:rPr lang="en-US" altLang="zh-CN" dirty="0"/>
              <a:t>Authenticator</a:t>
            </a:r>
            <a:endParaRPr lang="en-US" altLang="zh-CN" dirty="0"/>
          </a:p>
          <a:p>
            <a:pPr lvl="1"/>
            <a:r>
              <a:rPr lang="en-US" altLang="zh-CN" dirty="0"/>
              <a:t>Contains a specification of accepted authenticators and a specification of disallowed authenticators.</a:t>
            </a:r>
            <a:endParaRPr lang="en-US" altLang="zh-CN" dirty="0"/>
          </a:p>
          <a:p>
            <a:pPr lvl="1"/>
            <a:r>
              <a:rPr lang="en-US" altLang="zh-CN" dirty="0"/>
              <a:t>represents ordered preferences by the server.</a:t>
            </a:r>
            <a:endParaRPr lang="en-US" altLang="zh-CN" dirty="0"/>
          </a:p>
          <a:p>
            <a:pPr lvl="1"/>
            <a:r>
              <a:rPr lang="en-US" altLang="zh-CN" b="1" dirty="0">
                <a:solidFill>
                  <a:schemeClr val="bg2">
                    <a:lumMod val="50000"/>
                  </a:schemeClr>
                </a:solidFill>
              </a:rPr>
              <a:t>Servers</a:t>
            </a:r>
            <a:r>
              <a:rPr lang="en-US" altLang="zh-CN" dirty="0"/>
              <a:t> must put their preferred authenticators first.</a:t>
            </a:r>
            <a:endParaRPr lang="en-US" altLang="zh-CN" dirty="0"/>
          </a:p>
          <a:p>
            <a:pPr lvl="1"/>
            <a:r>
              <a:rPr lang="en-US" altLang="zh-CN" b="1" dirty="0">
                <a:solidFill>
                  <a:schemeClr val="bg2">
                    <a:lumMod val="50000"/>
                  </a:schemeClr>
                </a:solidFill>
              </a:rPr>
              <a:t>FIDO UAF Clients </a:t>
            </a:r>
            <a:r>
              <a:rPr lang="en-US" altLang="zh-CN" dirty="0"/>
              <a:t>should respect those preferences, either by presenting authenticator options to the user in the same order, or by offering to perform the operation using only the highest-preference authenticator(s).</a:t>
            </a:r>
            <a:endParaRPr lang="zh-CN" altLang="en-US" dirty="0"/>
          </a:p>
        </p:txBody>
      </p:sp>
      <p:sp>
        <p:nvSpPr>
          <p:cNvPr id="4" name="矩形 3"/>
          <p:cNvSpPr/>
          <p:nvPr/>
        </p:nvSpPr>
        <p:spPr>
          <a:xfrm>
            <a:off x="986971" y="5689600"/>
            <a:ext cx="7379789" cy="1168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b="1" dirty="0">
                <a:solidFill>
                  <a:schemeClr val="bg2">
                    <a:lumMod val="50000"/>
                  </a:schemeClr>
                </a:solidFill>
              </a:rPr>
              <a:t>FIDO UAF Clients</a:t>
            </a:r>
            <a:endParaRPr lang="en-US" altLang="zh-CN" dirty="0"/>
          </a:p>
          <a:p>
            <a:pPr marL="285750" indent="-285750">
              <a:buFontTx/>
              <a:buChar char="-"/>
            </a:pPr>
            <a:r>
              <a:rPr lang="en-US" altLang="zh-CN" dirty="0"/>
              <a:t>Filter available authenticators with the given policy and </a:t>
            </a:r>
            <a:r>
              <a:rPr lang="en-US" altLang="zh-CN" b="1" dirty="0"/>
              <a:t>present the filtered list to User</a:t>
            </a:r>
            <a:r>
              <a:rPr lang="en-US" altLang="zh-CN" dirty="0"/>
              <a:t>.</a:t>
            </a:r>
            <a:endParaRPr lang="en-US" altLang="zh-CN" dirty="0"/>
          </a:p>
          <a:p>
            <a:pPr marL="285750" indent="-285750">
              <a:buFontTx/>
              <a:buChar char="-"/>
            </a:pPr>
            <a:r>
              <a:rPr lang="en-US" altLang="zh-CN" b="1" dirty="0"/>
              <a:t>Let the user select </a:t>
            </a:r>
            <a:r>
              <a:rPr lang="en-US" altLang="zh-CN" dirty="0"/>
              <a:t>the preferred Authenticator.</a:t>
            </a:r>
            <a:endParaRPr lang="zh-CN"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AppID</a:t>
            </a:r>
            <a:r>
              <a:rPr lang="en-US" altLang="zh-CN" dirty="0"/>
              <a:t>&amp; </a:t>
            </a:r>
            <a:r>
              <a:rPr lang="en-US" altLang="zh-CN" dirty="0" err="1"/>
              <a:t>FacetID</a:t>
            </a:r>
            <a:endParaRPr lang="zh-CN" altLang="en-US" dirty="0"/>
          </a:p>
        </p:txBody>
      </p:sp>
      <p:sp>
        <p:nvSpPr>
          <p:cNvPr id="3" name="内容占位符 2"/>
          <p:cNvSpPr>
            <a:spLocks noGrp="1"/>
          </p:cNvSpPr>
          <p:nvPr>
            <p:ph idx="1"/>
          </p:nvPr>
        </p:nvSpPr>
        <p:spPr>
          <a:xfrm>
            <a:off x="445771" y="1845734"/>
            <a:ext cx="8412480" cy="4737946"/>
          </a:xfrm>
        </p:spPr>
        <p:txBody>
          <a:bodyPr>
            <a:normAutofit/>
          </a:bodyPr>
          <a:lstStyle/>
          <a:p>
            <a:r>
              <a:rPr lang="en-US" altLang="zh-CN" dirty="0" err="1"/>
              <a:t>AppID</a:t>
            </a:r>
            <a:endParaRPr lang="en-US" altLang="zh-CN" dirty="0"/>
          </a:p>
          <a:p>
            <a:pPr lvl="1"/>
            <a:r>
              <a:rPr lang="en-US" altLang="zh-CN" dirty="0"/>
              <a:t>An identifier for a set of different Facets of a relying party's application.</a:t>
            </a:r>
            <a:endParaRPr lang="en-US" altLang="zh-CN" dirty="0"/>
          </a:p>
          <a:p>
            <a:pPr lvl="1"/>
            <a:r>
              <a:rPr lang="en-US" altLang="zh-CN" dirty="0"/>
              <a:t>A URL pointing to the </a:t>
            </a:r>
            <a:r>
              <a:rPr lang="en-US" altLang="zh-CN" b="1" i="1" dirty="0" err="1"/>
              <a:t>TrustedFacets</a:t>
            </a:r>
            <a:r>
              <a:rPr lang="en-US" altLang="zh-CN" dirty="0"/>
              <a:t>, i.e. list of </a:t>
            </a:r>
            <a:r>
              <a:rPr lang="en-US" altLang="zh-CN" dirty="0" err="1"/>
              <a:t>FacetIDs</a:t>
            </a:r>
            <a:r>
              <a:rPr lang="en-US" altLang="zh-CN" dirty="0"/>
              <a:t> related to this </a:t>
            </a:r>
            <a:r>
              <a:rPr lang="en-US" altLang="zh-CN" dirty="0" err="1"/>
              <a:t>AppID</a:t>
            </a:r>
            <a:r>
              <a:rPr lang="en-US" altLang="zh-CN" dirty="0"/>
              <a:t>.</a:t>
            </a:r>
            <a:endParaRPr lang="en-US" altLang="zh-CN" dirty="0"/>
          </a:p>
          <a:p>
            <a:pPr lvl="1"/>
            <a:r>
              <a:rPr lang="en-US" altLang="zh-CN" dirty="0"/>
              <a:t>Each key created by the authenticator is associated with an </a:t>
            </a:r>
            <a:r>
              <a:rPr lang="en-US" altLang="zh-CN" dirty="0" err="1"/>
              <a:t>AppID</a:t>
            </a:r>
            <a:r>
              <a:rPr lang="en-US" altLang="zh-CN" dirty="0"/>
              <a:t>. </a:t>
            </a:r>
            <a:endParaRPr lang="en-US" altLang="zh-CN" dirty="0"/>
          </a:p>
          <a:p>
            <a:pPr lvl="1"/>
            <a:r>
              <a:rPr lang="en-US" altLang="zh-CN" dirty="0"/>
              <a:t>By default, the audience of the credential is restricted to the </a:t>
            </a:r>
            <a:r>
              <a:rPr lang="en-US" altLang="zh-CN" i="1" dirty="0"/>
              <a:t>Same Origin </a:t>
            </a:r>
            <a:r>
              <a:rPr lang="en-US" altLang="zh-CN" dirty="0"/>
              <a:t>of the</a:t>
            </a:r>
            <a:r>
              <a:rPr lang="en-US" altLang="zh-CN" b="1" dirty="0"/>
              <a:t> </a:t>
            </a:r>
            <a:r>
              <a:rPr lang="en-US" altLang="zh-CN" b="1" dirty="0" err="1"/>
              <a:t>AppID</a:t>
            </a:r>
            <a:r>
              <a:rPr lang="en-US" altLang="zh-CN" dirty="0"/>
              <a:t>. </a:t>
            </a:r>
            <a:endParaRPr lang="en-US" altLang="zh-CN" dirty="0"/>
          </a:p>
        </p:txBody>
      </p:sp>
      <p:sp>
        <p:nvSpPr>
          <p:cNvPr id="4" name="矩形 3"/>
          <p:cNvSpPr/>
          <p:nvPr/>
        </p:nvSpPr>
        <p:spPr>
          <a:xfrm>
            <a:off x="5048261" y="1866606"/>
            <a:ext cx="3432799"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CN" dirty="0"/>
              <a:t>https://www.example.com/appID</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AppID</a:t>
            </a:r>
            <a:r>
              <a:rPr lang="en-US" altLang="zh-CN" dirty="0"/>
              <a:t>&amp; </a:t>
            </a:r>
            <a:r>
              <a:rPr lang="en-US" altLang="zh-CN" dirty="0" err="1"/>
              <a:t>FacetID</a:t>
            </a:r>
            <a:endParaRPr lang="zh-CN" altLang="en-US" dirty="0"/>
          </a:p>
        </p:txBody>
      </p:sp>
      <p:sp>
        <p:nvSpPr>
          <p:cNvPr id="3" name="内容占位符 2"/>
          <p:cNvSpPr>
            <a:spLocks noGrp="1"/>
          </p:cNvSpPr>
          <p:nvPr>
            <p:ph idx="1"/>
          </p:nvPr>
        </p:nvSpPr>
        <p:spPr>
          <a:xfrm>
            <a:off x="251791" y="1845734"/>
            <a:ext cx="8978348" cy="4023360"/>
          </a:xfrm>
        </p:spPr>
        <p:txBody>
          <a:bodyPr>
            <a:noAutofit/>
          </a:bodyPr>
          <a:lstStyle/>
          <a:p>
            <a:pPr>
              <a:spcBef>
                <a:spcPts val="0"/>
              </a:spcBef>
              <a:spcAft>
                <a:spcPts val="0"/>
              </a:spcAft>
            </a:pPr>
            <a:r>
              <a:rPr lang="en-US" altLang="zh-CN" sz="2400" dirty="0"/>
              <a:t>Facet</a:t>
            </a:r>
            <a:endParaRPr lang="en-US" altLang="zh-CN" sz="2400" dirty="0"/>
          </a:p>
          <a:p>
            <a:pPr lvl="1">
              <a:spcBef>
                <a:spcPts val="0"/>
              </a:spcBef>
              <a:spcAft>
                <a:spcPts val="0"/>
              </a:spcAft>
            </a:pPr>
            <a:r>
              <a:rPr lang="en-US" altLang="zh-CN" sz="2000" dirty="0"/>
              <a:t>An (application) facet is how an application is implemented on various platforms. </a:t>
            </a:r>
            <a:endParaRPr lang="en-US" altLang="zh-CN" sz="2000" dirty="0"/>
          </a:p>
          <a:p>
            <a:pPr lvl="2">
              <a:spcBef>
                <a:spcPts val="0"/>
              </a:spcBef>
              <a:spcAft>
                <a:spcPts val="0"/>
              </a:spcAft>
            </a:pPr>
            <a:r>
              <a:rPr lang="en-US" altLang="zh-CN" sz="1800" dirty="0"/>
              <a:t>For example, the application </a:t>
            </a:r>
            <a:r>
              <a:rPr lang="en-US" altLang="zh-CN" sz="1800" dirty="0" err="1"/>
              <a:t>MyBank</a:t>
            </a:r>
            <a:r>
              <a:rPr lang="en-US" altLang="zh-CN" sz="1800" dirty="0"/>
              <a:t> may have an Android app, an iOS app, and a Web app. These are all facets of the </a:t>
            </a:r>
            <a:r>
              <a:rPr lang="en-US" altLang="zh-CN" sz="1800" dirty="0" err="1"/>
              <a:t>MyBank</a:t>
            </a:r>
            <a:r>
              <a:rPr lang="en-US" altLang="zh-CN" sz="1800" dirty="0"/>
              <a:t> application.</a:t>
            </a:r>
            <a:endParaRPr lang="en-US" altLang="zh-CN" sz="1800" dirty="0"/>
          </a:p>
          <a:p>
            <a:pPr>
              <a:spcBef>
                <a:spcPts val="0"/>
              </a:spcBef>
              <a:spcAft>
                <a:spcPts val="0"/>
              </a:spcAft>
            </a:pPr>
            <a:r>
              <a:rPr lang="en-US" altLang="zh-CN" sz="2400" b="1" dirty="0"/>
              <a:t>Application Facet ID</a:t>
            </a:r>
            <a:endParaRPr lang="en-US" altLang="zh-CN" sz="2400" b="1" dirty="0"/>
          </a:p>
          <a:p>
            <a:pPr lvl="1">
              <a:spcBef>
                <a:spcPts val="0"/>
              </a:spcBef>
              <a:spcAft>
                <a:spcPts val="0"/>
              </a:spcAft>
            </a:pPr>
            <a:r>
              <a:rPr lang="en-US" altLang="zh-CN" sz="2000" b="1" dirty="0"/>
              <a:t> is </a:t>
            </a:r>
            <a:r>
              <a:rPr lang="en-US" altLang="zh-CN" sz="2000" dirty="0"/>
              <a:t>a platform-specific identifier (URI) for an application facet.</a:t>
            </a:r>
            <a:endParaRPr lang="en-US" altLang="zh-CN" sz="2000" dirty="0"/>
          </a:p>
          <a:p>
            <a:pPr lvl="1">
              <a:spcBef>
                <a:spcPts val="0"/>
              </a:spcBef>
              <a:spcAft>
                <a:spcPts val="0"/>
              </a:spcAft>
            </a:pPr>
            <a:r>
              <a:rPr lang="en-US" altLang="zh-CN" sz="2000" dirty="0"/>
              <a:t>A Relying Party can declare the application identities allowed to access its registered keys using a </a:t>
            </a:r>
            <a:r>
              <a:rPr lang="en-US" altLang="zh-CN" sz="2000" b="1" i="1" dirty="0" err="1"/>
              <a:t>TrustedFacetList</a:t>
            </a:r>
            <a:r>
              <a:rPr lang="en-US" altLang="zh-CN" sz="2000" dirty="0"/>
              <a:t> that designates a scope or audience restriction.</a:t>
            </a:r>
            <a:endParaRPr lang="en-US" altLang="zh-CN" sz="2000" dirty="0"/>
          </a:p>
          <a:p>
            <a:pPr lvl="1">
              <a:spcBef>
                <a:spcPts val="0"/>
              </a:spcBef>
              <a:spcAft>
                <a:spcPts val="0"/>
              </a:spcAft>
            </a:pPr>
            <a:r>
              <a:rPr lang="en-US" altLang="zh-CN" sz="2000" dirty="0"/>
              <a:t> "https://www.example.com/appID" is provided as an </a:t>
            </a:r>
            <a:r>
              <a:rPr lang="en-US" altLang="zh-CN" sz="2000" dirty="0" err="1"/>
              <a:t>AppID</a:t>
            </a:r>
            <a:endParaRPr lang="en-US" altLang="zh-CN" sz="2000" dirty="0"/>
          </a:p>
          <a:p>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0991" y="5284689"/>
            <a:ext cx="6241939" cy="1573311"/>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112520" y="186342"/>
            <a:ext cx="8964678" cy="6568787"/>
          </a:xfrm>
          <a:prstGeom prst="rect">
            <a:avLst/>
          </a:prstGeom>
        </p:spPr>
      </p:pic>
      <p:sp>
        <p:nvSpPr>
          <p:cNvPr id="11" name="矩形 10"/>
          <p:cNvSpPr/>
          <p:nvPr/>
        </p:nvSpPr>
        <p:spPr>
          <a:xfrm>
            <a:off x="112520" y="5006340"/>
            <a:ext cx="8871460" cy="1714498"/>
          </a:xfrm>
          <a:prstGeom prst="rect">
            <a:avLst/>
          </a:prstGeom>
          <a:noFill/>
          <a:ln w="1905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圆角矩形 11"/>
          <p:cNvSpPr/>
          <p:nvPr/>
        </p:nvSpPr>
        <p:spPr>
          <a:xfrm>
            <a:off x="6059930" y="3863341"/>
            <a:ext cx="2489710" cy="10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为用户在某</a:t>
            </a:r>
            <a:r>
              <a:rPr lang="en-US" altLang="zh-CN" dirty="0"/>
              <a:t>APP/Service</a:t>
            </a:r>
            <a:r>
              <a:rPr lang="zh-CN" altLang="en-US" dirty="0"/>
              <a:t>的账号绑定</a:t>
            </a:r>
            <a:r>
              <a:rPr lang="en-US" altLang="zh-CN" dirty="0"/>
              <a:t>authenticator</a:t>
            </a:r>
            <a:r>
              <a:rPr lang="zh-CN" altLang="en-US" dirty="0"/>
              <a:t>及特定的公钥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6744" y="664571"/>
            <a:ext cx="8737600" cy="4942933"/>
          </a:xfrm>
        </p:spPr>
      </p:pic>
      <p:sp>
        <p:nvSpPr>
          <p:cNvPr id="32772" name="文本框 8">
            <a:hlinkClick r:id="rId2" action="ppaction://hlinksldjump"/>
          </p:cNvPr>
          <p:cNvSpPr txBox="1">
            <a:spLocks noChangeArrowheads="1"/>
          </p:cNvSpPr>
          <p:nvPr/>
        </p:nvSpPr>
        <p:spPr bwMode="auto">
          <a:xfrm>
            <a:off x="2608489" y="5848701"/>
            <a:ext cx="467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a:spcBef>
                <a:spcPct val="0"/>
              </a:spcBef>
              <a:buClrTx/>
              <a:buFont typeface="Wingdings 3" panose="05040102010807070707" pitchFamily="18" charset="2"/>
              <a:buNone/>
            </a:pPr>
            <a:r>
              <a:rPr lang="en-US" altLang="zh-CN" sz="1800" dirty="0">
                <a:solidFill>
                  <a:schemeClr val="tx1"/>
                </a:solidFill>
                <a:latin typeface="Arial" panose="020B0604020202090204" pitchFamily="34" charset="0"/>
              </a:rPr>
              <a:t>UAF Registration Cryptographic Data Flow</a:t>
            </a:r>
            <a:endParaRPr lang="zh-CN" altLang="en-US" sz="1800" dirty="0">
              <a:solidFill>
                <a:schemeClr val="tx1"/>
              </a:solidFill>
              <a:latin typeface="Arial" panose="020B0604020202090204" pitchFamily="34" charset="0"/>
            </a:endParaRPr>
          </a:p>
        </p:txBody>
      </p:sp>
      <p:sp>
        <p:nvSpPr>
          <p:cNvPr id="3277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FD0E35A-2F65-4655-9E43-B9E49B8EF5D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
        <p:nvSpPr>
          <p:cNvPr id="2" name="矩形 1"/>
          <p:cNvSpPr/>
          <p:nvPr/>
        </p:nvSpPr>
        <p:spPr>
          <a:xfrm>
            <a:off x="1645920" y="2491740"/>
            <a:ext cx="3028950" cy="2171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37160" y="2404646"/>
            <a:ext cx="1536639" cy="338554"/>
          </a:xfrm>
          <a:prstGeom prst="rect">
            <a:avLst/>
          </a:prstGeom>
        </p:spPr>
        <p:txBody>
          <a:bodyPr wrap="none">
            <a:spAutoFit/>
          </a:bodyPr>
          <a:lstStyle/>
          <a:p>
            <a:r>
              <a:rPr lang="en-US" altLang="zh-CN" sz="1600" b="1" dirty="0" err="1">
                <a:solidFill>
                  <a:srgbClr val="FF0000"/>
                </a:solidFill>
              </a:rPr>
              <a:t>KHAccessToken</a:t>
            </a:r>
            <a:r>
              <a:rPr lang="en-US" altLang="zh-CN" sz="1600" b="1" dirty="0">
                <a:solidFill>
                  <a:srgbClr val="FF0000"/>
                </a:solidFill>
              </a:rPr>
              <a:t> </a:t>
            </a:r>
            <a:endParaRPr lang="zh-CN" altLang="en-US" sz="1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KHAccessToken</a:t>
            </a:r>
            <a:r>
              <a:rPr lang="en-US" altLang="zh-CN" dirty="0"/>
              <a:t> </a:t>
            </a:r>
            <a:endParaRPr lang="zh-CN" altLang="en-US" dirty="0"/>
          </a:p>
        </p:txBody>
      </p:sp>
      <p:sp>
        <p:nvSpPr>
          <p:cNvPr id="3" name="内容占位符 2"/>
          <p:cNvSpPr>
            <a:spLocks noGrp="1"/>
          </p:cNvSpPr>
          <p:nvPr>
            <p:ph idx="1"/>
          </p:nvPr>
        </p:nvSpPr>
        <p:spPr>
          <a:xfrm>
            <a:off x="822959" y="1845734"/>
            <a:ext cx="7543801" cy="4497916"/>
          </a:xfrm>
        </p:spPr>
        <p:txBody>
          <a:bodyPr>
            <a:normAutofit fontScale="85000" lnSpcReduction="20000"/>
          </a:bodyPr>
          <a:lstStyle/>
          <a:p>
            <a:r>
              <a:rPr lang="en-US" altLang="zh-CN" dirty="0"/>
              <a:t>FIDO Authenticators are capable of binding </a:t>
            </a:r>
            <a:r>
              <a:rPr lang="en-US" altLang="zh-CN" dirty="0" err="1"/>
              <a:t>UAuth.Key</a:t>
            </a:r>
            <a:r>
              <a:rPr lang="en-US" altLang="zh-CN" dirty="0"/>
              <a:t> with a key provided by the caller (i.e. the ASM). This key is called </a:t>
            </a:r>
            <a:r>
              <a:rPr lang="en-US" altLang="zh-CN" b="1" dirty="0" err="1">
                <a:solidFill>
                  <a:srgbClr val="0070C0"/>
                </a:solidFill>
              </a:rPr>
              <a:t>KHAccessToken</a:t>
            </a:r>
            <a:r>
              <a:rPr lang="en-US" altLang="zh-CN" dirty="0"/>
              <a:t>.</a:t>
            </a:r>
            <a:endParaRPr lang="en-US" altLang="zh-CN" dirty="0"/>
          </a:p>
          <a:p>
            <a:pPr lvl="1"/>
            <a:r>
              <a:rPr lang="en-US" altLang="zh-CN" dirty="0"/>
              <a:t>It is based on a Trust On First Use (TOFU) concept.</a:t>
            </a:r>
            <a:endParaRPr lang="en-US" altLang="zh-CN" dirty="0"/>
          </a:p>
          <a:p>
            <a:pPr lvl="1"/>
            <a:r>
              <a:rPr lang="en-US" altLang="zh-CN" dirty="0"/>
              <a:t>It allows restricting access to the keys generated by the FIDO Authenticator to the intended ASM.</a:t>
            </a:r>
            <a:endParaRPr lang="en-US" altLang="zh-CN" dirty="0"/>
          </a:p>
          <a:p>
            <a:pPr lvl="1"/>
            <a:r>
              <a:rPr lang="en-US" altLang="zh-CN" dirty="0"/>
              <a:t>This technique allows making sure that registered keys are only accessible by the caller that originally registered them. A malicious App on a mobile platform won't be able to access keys by bypassing the related ASM.</a:t>
            </a:r>
            <a:endParaRPr lang="en-US" altLang="zh-CN" dirty="0"/>
          </a:p>
          <a:p>
            <a:r>
              <a:rPr lang="en-US" altLang="zh-CN" dirty="0"/>
              <a:t>It is typically specific to the </a:t>
            </a:r>
            <a:r>
              <a:rPr lang="en-US" altLang="zh-CN" i="1" dirty="0" err="1">
                <a:solidFill>
                  <a:srgbClr val="0070C0"/>
                </a:solidFill>
              </a:rPr>
              <a:t>AppID</a:t>
            </a:r>
            <a:r>
              <a:rPr lang="en-US" altLang="zh-CN" i="1" dirty="0">
                <a:solidFill>
                  <a:srgbClr val="0070C0"/>
                </a:solidFill>
              </a:rPr>
              <a:t>, </a:t>
            </a:r>
            <a:r>
              <a:rPr lang="en-US" altLang="zh-CN" i="1" dirty="0" err="1">
                <a:solidFill>
                  <a:srgbClr val="0070C0"/>
                </a:solidFill>
              </a:rPr>
              <a:t>PersonaID</a:t>
            </a:r>
            <a:r>
              <a:rPr lang="en-US" altLang="zh-CN" i="1" dirty="0">
                <a:solidFill>
                  <a:srgbClr val="0070C0"/>
                </a:solidFill>
              </a:rPr>
              <a:t>, </a:t>
            </a:r>
            <a:r>
              <a:rPr lang="en-US" altLang="zh-CN" i="1" dirty="0" err="1">
                <a:solidFill>
                  <a:srgbClr val="0070C0"/>
                </a:solidFill>
              </a:rPr>
              <a:t>ASMToken</a:t>
            </a:r>
            <a:r>
              <a:rPr lang="en-US" altLang="zh-CN" i="1" dirty="0">
                <a:solidFill>
                  <a:srgbClr val="0070C0"/>
                </a:solidFill>
              </a:rPr>
              <a:t> and the </a:t>
            </a:r>
            <a:r>
              <a:rPr lang="en-US" altLang="zh-CN" i="1" dirty="0" err="1">
                <a:solidFill>
                  <a:srgbClr val="0070C0"/>
                </a:solidFill>
              </a:rPr>
              <a:t>CallerID</a:t>
            </a:r>
            <a:r>
              <a:rPr lang="en-US" altLang="zh-CN" i="1" dirty="0">
                <a:solidFill>
                  <a:srgbClr val="0070C0"/>
                </a:solidFill>
              </a:rPr>
              <a:t>.</a:t>
            </a:r>
            <a:endParaRPr lang="en-US" altLang="zh-CN" i="1" dirty="0">
              <a:solidFill>
                <a:srgbClr val="0070C0"/>
              </a:solidFill>
            </a:endParaRPr>
          </a:p>
          <a:p>
            <a:pPr lvl="1"/>
            <a:r>
              <a:rPr lang="en-US" altLang="zh-CN" dirty="0"/>
              <a:t>an </a:t>
            </a:r>
            <a:r>
              <a:rPr lang="en-US" altLang="zh-CN" dirty="0" err="1"/>
              <a:t>ASMToken</a:t>
            </a:r>
            <a:r>
              <a:rPr lang="en-US" altLang="zh-CN" dirty="0"/>
              <a:t> is a random unique ID for the ASM, such as </a:t>
            </a:r>
            <a:r>
              <a:rPr lang="en-US" altLang="zh-CN" dirty="0" err="1"/>
              <a:t>APIKey</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PersonaID</a:t>
            </a:r>
            <a:endParaRPr lang="zh-CN" altLang="en-US" dirty="0"/>
          </a:p>
        </p:txBody>
      </p:sp>
      <p:sp>
        <p:nvSpPr>
          <p:cNvPr id="3" name="内容占位符 2"/>
          <p:cNvSpPr>
            <a:spLocks noGrp="1"/>
          </p:cNvSpPr>
          <p:nvPr>
            <p:ph idx="1"/>
          </p:nvPr>
        </p:nvSpPr>
        <p:spPr>
          <a:xfrm>
            <a:off x="822959" y="1845734"/>
            <a:ext cx="7711441" cy="4023360"/>
          </a:xfrm>
        </p:spPr>
        <p:txBody>
          <a:bodyPr>
            <a:normAutofit fontScale="85000" lnSpcReduction="20000"/>
          </a:bodyPr>
          <a:lstStyle/>
          <a:p>
            <a:r>
              <a:rPr lang="en-US" altLang="zh-CN" dirty="0" err="1"/>
              <a:t>PersonaID</a:t>
            </a:r>
            <a:r>
              <a:rPr lang="en-US" altLang="zh-CN" dirty="0"/>
              <a:t>(Optional)</a:t>
            </a:r>
            <a:endParaRPr lang="en-US" altLang="zh-CN" dirty="0"/>
          </a:p>
          <a:p>
            <a:pPr lvl="1"/>
            <a:r>
              <a:rPr lang="en-US" altLang="zh-CN" dirty="0"/>
              <a:t>used to identify the persona in use by the authenticator</a:t>
            </a:r>
            <a:endParaRPr lang="en-US" altLang="zh-CN" dirty="0"/>
          </a:p>
          <a:p>
            <a:pPr lvl="1"/>
            <a:r>
              <a:rPr lang="en-US" altLang="zh-CN" dirty="0"/>
              <a:t>FIDO supports </a:t>
            </a:r>
            <a:r>
              <a:rPr lang="en-US" altLang="zh-CN" b="1" dirty="0" err="1">
                <a:solidFill>
                  <a:srgbClr val="0070C0"/>
                </a:solidFill>
              </a:rPr>
              <a:t>unlinkability</a:t>
            </a:r>
            <a:r>
              <a:rPr lang="en-US" altLang="zh-CN" b="1" dirty="0">
                <a:solidFill>
                  <a:srgbClr val="0070C0"/>
                </a:solidFill>
              </a:rPr>
              <a:t> of accounts</a:t>
            </a:r>
            <a:r>
              <a:rPr lang="en-US" altLang="zh-CN" dirty="0"/>
              <a:t> at different relying parties by using </a:t>
            </a:r>
            <a:r>
              <a:rPr lang="en-US" altLang="zh-CN" b="1" dirty="0">
                <a:solidFill>
                  <a:srgbClr val="0070C0"/>
                </a:solidFill>
              </a:rPr>
              <a:t>relying party specific keys</a:t>
            </a:r>
            <a:r>
              <a:rPr lang="en-US" altLang="zh-CN" dirty="0"/>
              <a:t>.</a:t>
            </a:r>
            <a:endParaRPr lang="en-US" altLang="zh-CN" dirty="0"/>
          </a:p>
          <a:p>
            <a:pPr lvl="1"/>
            <a:r>
              <a:rPr lang="en-US" altLang="zh-CN" dirty="0"/>
              <a:t>Sometimes users have multiple accounts at a particular relying party and even want to maintain </a:t>
            </a:r>
            <a:r>
              <a:rPr lang="en-US" altLang="zh-CN" dirty="0" err="1"/>
              <a:t>unlinkability</a:t>
            </a:r>
            <a:r>
              <a:rPr lang="en-US" altLang="zh-CN" dirty="0"/>
              <a:t> between these accounts.</a:t>
            </a:r>
            <a:endParaRPr lang="en-US" altLang="zh-CN" dirty="0"/>
          </a:p>
          <a:p>
            <a:pPr lvl="1"/>
            <a:r>
              <a:rPr lang="en-US" altLang="zh-CN" dirty="0"/>
              <a:t>All relevant data in an authenticator are related to one Persona (e.g. "business" or "personal"). </a:t>
            </a:r>
            <a:endParaRPr lang="en-US" altLang="zh-CN" dirty="0"/>
          </a:p>
          <a:p>
            <a:pPr lvl="1"/>
            <a:r>
              <a:rPr lang="en-US" altLang="zh-CN" dirty="0"/>
              <a:t>Typically a different </a:t>
            </a:r>
            <a:r>
              <a:rPr lang="en-US" altLang="zh-CN" dirty="0" err="1"/>
              <a:t>PersonaID</a:t>
            </a:r>
            <a:r>
              <a:rPr lang="en-US" altLang="zh-CN" dirty="0"/>
              <a:t> is assigned to every operating system user account.</a:t>
            </a:r>
            <a:endParaRPr lang="en-US" altLang="zh-CN" dirty="0"/>
          </a:p>
          <a:p>
            <a:pPr lvl="2"/>
            <a:r>
              <a:rPr lang="en-US" altLang="zh-CN" dirty="0"/>
              <a:t>An authenticator designed for multi-user systems will likely have to support it.</a:t>
            </a:r>
            <a:endParaRPr lang="zh-CN" altLang="en-US" dirty="0"/>
          </a:p>
        </p:txBody>
      </p:sp>
      <p:pic>
        <p:nvPicPr>
          <p:cNvPr id="4" name="图片 3"/>
          <p:cNvPicPr>
            <a:picLocks noChangeAspect="1"/>
          </p:cNvPicPr>
          <p:nvPr/>
        </p:nvPicPr>
        <p:blipFill>
          <a:blip r:embed="rId1"/>
          <a:stretch>
            <a:fillRect/>
          </a:stretch>
        </p:blipFill>
        <p:spPr>
          <a:xfrm>
            <a:off x="4074795" y="286604"/>
            <a:ext cx="4943475" cy="561975"/>
          </a:xfrm>
          <a:prstGeom prst="rect">
            <a:avLst/>
          </a:prstGeom>
          <a:ln w="952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CallerID</a:t>
            </a:r>
            <a:endParaRPr lang="zh-CN" altLang="en-US" dirty="0"/>
          </a:p>
        </p:txBody>
      </p:sp>
      <p:sp>
        <p:nvSpPr>
          <p:cNvPr id="3" name="内容占位符 2"/>
          <p:cNvSpPr>
            <a:spLocks noGrp="1"/>
          </p:cNvSpPr>
          <p:nvPr>
            <p:ph idx="1"/>
          </p:nvPr>
        </p:nvSpPr>
        <p:spPr/>
        <p:txBody>
          <a:bodyPr/>
          <a:lstStyle/>
          <a:p>
            <a:r>
              <a:rPr lang="en-US" altLang="zh-CN" dirty="0" err="1"/>
              <a:t>CallerID</a:t>
            </a:r>
            <a:endParaRPr lang="en-US" altLang="zh-CN" dirty="0"/>
          </a:p>
          <a:p>
            <a:pPr lvl="1"/>
            <a:r>
              <a:rPr lang="en-US" altLang="zh-CN" dirty="0"/>
              <a:t>is the ID the platform has assigned to the calling FIDO UAF Client.</a:t>
            </a:r>
            <a:endParaRPr lang="en-US" altLang="zh-CN" dirty="0"/>
          </a:p>
          <a:p>
            <a:pPr lvl="1"/>
            <a:r>
              <a:rPr lang="en-US" altLang="zh-CN" dirty="0"/>
              <a:t>On different platforms, the </a:t>
            </a:r>
            <a:r>
              <a:rPr lang="en-US" altLang="zh-CN" dirty="0" err="1"/>
              <a:t>CallerID</a:t>
            </a:r>
            <a:r>
              <a:rPr lang="en-US" altLang="zh-CN" dirty="0"/>
              <a:t> can be obtained differently.</a:t>
            </a:r>
            <a:endParaRPr lang="zh-CN" altLang="en-US" dirty="0"/>
          </a:p>
        </p:txBody>
      </p:sp>
      <p:pic>
        <p:nvPicPr>
          <p:cNvPr id="4" name="图片 3"/>
          <p:cNvPicPr>
            <a:picLocks noChangeAspect="1"/>
          </p:cNvPicPr>
          <p:nvPr/>
        </p:nvPicPr>
        <p:blipFill>
          <a:blip r:embed="rId1"/>
          <a:stretch>
            <a:fillRect/>
          </a:stretch>
        </p:blipFill>
        <p:spPr>
          <a:xfrm>
            <a:off x="4074795" y="286604"/>
            <a:ext cx="4943475" cy="561975"/>
          </a:xfrm>
          <a:prstGeom prst="rect">
            <a:avLst/>
          </a:prstGeom>
          <a:ln w="952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基于移动终端可信环境的身份鉴别</a:t>
            </a:r>
            <a:endParaRPr lang="zh-CN" altLang="en-US" sz="3600" dirty="0"/>
          </a:p>
        </p:txBody>
      </p:sp>
      <p:sp>
        <p:nvSpPr>
          <p:cNvPr id="3" name="内容占位符 2"/>
          <p:cNvSpPr>
            <a:spLocks noGrp="1"/>
          </p:cNvSpPr>
          <p:nvPr>
            <p:ph idx="1"/>
          </p:nvPr>
        </p:nvSpPr>
        <p:spPr>
          <a:xfrm>
            <a:off x="822959" y="1845734"/>
            <a:ext cx="7543801" cy="4555066"/>
          </a:xfrm>
        </p:spPr>
        <p:txBody>
          <a:bodyPr>
            <a:normAutofit fontScale="77500" lnSpcReduction="20000"/>
          </a:bodyPr>
          <a:lstStyle/>
          <a:p>
            <a:r>
              <a:rPr lang="zh-CN" altLang="en-US" dirty="0"/>
              <a:t>在服务器端将用户与移动终端的可信环境进行身份绑定</a:t>
            </a:r>
            <a:endParaRPr lang="en-US" altLang="zh-CN" dirty="0"/>
          </a:p>
          <a:p>
            <a:r>
              <a:rPr lang="zh-CN" altLang="en-US" dirty="0"/>
              <a:t>将用户与服务器之间的直接鉴别转变为两段式鉴别</a:t>
            </a:r>
            <a:endParaRPr lang="en-US" altLang="zh-CN" dirty="0"/>
          </a:p>
          <a:p>
            <a:pPr lvl="1"/>
            <a:r>
              <a:rPr lang="en-US" altLang="zh-CN" dirty="0"/>
              <a:t>1. </a:t>
            </a:r>
            <a:r>
              <a:rPr lang="zh-CN" altLang="en-US" dirty="0"/>
              <a:t>移动终端鉴别用户</a:t>
            </a:r>
            <a:endParaRPr lang="en-US" altLang="zh-CN" dirty="0"/>
          </a:p>
          <a:p>
            <a:pPr lvl="2"/>
            <a:r>
              <a:rPr lang="zh-CN" altLang="en-US" dirty="0"/>
              <a:t>本地免密难验证，生物特征识别</a:t>
            </a:r>
            <a:endParaRPr lang="en-US" altLang="zh-CN" dirty="0"/>
          </a:p>
          <a:p>
            <a:pPr lvl="1"/>
            <a:r>
              <a:rPr lang="en-US" altLang="zh-CN" dirty="0"/>
              <a:t>2. </a:t>
            </a:r>
            <a:r>
              <a:rPr lang="zh-CN" altLang="en-US" dirty="0"/>
              <a:t>网络服务鉴别移动终端</a:t>
            </a:r>
            <a:endParaRPr lang="en-US" altLang="zh-CN" dirty="0"/>
          </a:p>
          <a:p>
            <a:r>
              <a:rPr lang="zh-CN" altLang="en-US" dirty="0"/>
              <a:t>国家标准 </a:t>
            </a:r>
            <a:endParaRPr lang="en-US" altLang="zh-CN" dirty="0"/>
          </a:p>
          <a:p>
            <a:pPr lvl="1"/>
            <a:r>
              <a:rPr lang="en-US" altLang="zh-CN" dirty="0"/>
              <a:t>GB/T 36651—2018 </a:t>
            </a:r>
            <a:r>
              <a:rPr lang="zh-CN" altLang="en-US" dirty="0"/>
              <a:t>信息安全技术 基于可信环境的生物特征识别身份鉴别协议框架</a:t>
            </a:r>
            <a:endParaRPr lang="en-US" altLang="zh-CN" dirty="0"/>
          </a:p>
          <a:p>
            <a:r>
              <a:rPr lang="zh-CN" altLang="en-US" dirty="0"/>
              <a:t>典型方案</a:t>
            </a:r>
            <a:endParaRPr lang="en-US" altLang="zh-CN" dirty="0"/>
          </a:p>
          <a:p>
            <a:pPr lvl="1"/>
            <a:r>
              <a:rPr lang="en-US" altLang="zh-CN" dirty="0"/>
              <a:t>FIDO</a:t>
            </a:r>
            <a:endParaRPr lang="en-US" altLang="zh-CN" dirty="0"/>
          </a:p>
          <a:p>
            <a:pPr lvl="1"/>
            <a:r>
              <a:rPr lang="en-US" altLang="zh-CN" dirty="0"/>
              <a:t>IFAA</a:t>
            </a:r>
            <a:endParaRPr lang="en-US" altLang="zh-CN" dirty="0"/>
          </a:p>
          <a:p>
            <a:pPr lvl="1"/>
            <a:r>
              <a:rPr lang="en-US" altLang="zh-CN" dirty="0"/>
              <a:t>……</a:t>
            </a:r>
            <a:endParaRPr lang="en-US" altLang="zh-CN" dirty="0"/>
          </a:p>
          <a:p>
            <a:pPr lvl="2"/>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6744" y="664571"/>
            <a:ext cx="8737600" cy="4942933"/>
          </a:xfrm>
        </p:spPr>
      </p:pic>
      <p:sp>
        <p:nvSpPr>
          <p:cNvPr id="32772" name="文本框 8">
            <a:hlinkClick r:id="rId2" action="ppaction://hlinksldjump"/>
          </p:cNvPr>
          <p:cNvSpPr txBox="1">
            <a:spLocks noChangeArrowheads="1"/>
          </p:cNvSpPr>
          <p:nvPr/>
        </p:nvSpPr>
        <p:spPr bwMode="auto">
          <a:xfrm>
            <a:off x="2608489" y="5848701"/>
            <a:ext cx="467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a:spcBef>
                <a:spcPct val="0"/>
              </a:spcBef>
              <a:buClrTx/>
              <a:buFont typeface="Wingdings 3" panose="05040102010807070707" pitchFamily="18" charset="2"/>
              <a:buNone/>
            </a:pPr>
            <a:r>
              <a:rPr lang="en-US" altLang="zh-CN" sz="1800" dirty="0">
                <a:solidFill>
                  <a:schemeClr val="tx1"/>
                </a:solidFill>
                <a:latin typeface="Arial" panose="020B0604020202090204" pitchFamily="34" charset="0"/>
              </a:rPr>
              <a:t>UAF Registration Cryptographic Data Flow</a:t>
            </a:r>
            <a:endParaRPr lang="zh-CN" altLang="en-US" sz="1800" dirty="0">
              <a:solidFill>
                <a:schemeClr val="tx1"/>
              </a:solidFill>
              <a:latin typeface="Arial" panose="020B0604020202090204" pitchFamily="34" charset="0"/>
            </a:endParaRPr>
          </a:p>
        </p:txBody>
      </p:sp>
      <p:sp>
        <p:nvSpPr>
          <p:cNvPr id="3277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FD0E35A-2F65-4655-9E43-B9E49B8EF5D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
        <p:nvSpPr>
          <p:cNvPr id="2" name="矩形 1"/>
          <p:cNvSpPr/>
          <p:nvPr/>
        </p:nvSpPr>
        <p:spPr>
          <a:xfrm>
            <a:off x="346934" y="3453580"/>
            <a:ext cx="715384" cy="90528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40" y="4358864"/>
            <a:ext cx="226807" cy="226584"/>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08532" y="3919668"/>
            <a:ext cx="226807" cy="226584"/>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4129" y="2272553"/>
            <a:ext cx="1264024" cy="6589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Trust on first use</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Handle</a:t>
            </a:r>
            <a:endParaRPr lang="zh-CN" altLang="en-US" dirty="0"/>
          </a:p>
        </p:txBody>
      </p:sp>
      <p:sp>
        <p:nvSpPr>
          <p:cNvPr id="3" name="内容占位符 2"/>
          <p:cNvSpPr>
            <a:spLocks noGrp="1"/>
          </p:cNvSpPr>
          <p:nvPr>
            <p:ph idx="1"/>
          </p:nvPr>
        </p:nvSpPr>
        <p:spPr/>
        <p:txBody>
          <a:bodyPr>
            <a:normAutofit/>
          </a:bodyPr>
          <a:lstStyle/>
          <a:p>
            <a:r>
              <a:rPr lang="en-US" altLang="zh-CN" sz="2400" dirty="0"/>
              <a:t>A key container created by a FIDO Authenticator, containing a private key and (optionally) other data (such as Username).</a:t>
            </a:r>
            <a:endParaRPr lang="en-US" altLang="zh-CN" sz="2400" dirty="0"/>
          </a:p>
          <a:p>
            <a:r>
              <a:rPr lang="en-US" altLang="zh-CN" sz="2400" dirty="0"/>
              <a:t>A key handle may be wrapped (encrypted with a key known only to the authenticator) or unwrapped.</a:t>
            </a:r>
            <a:endParaRPr lang="en-US" altLang="zh-CN" sz="2400" dirty="0"/>
          </a:p>
        </p:txBody>
      </p:sp>
      <p:graphicFrame>
        <p:nvGraphicFramePr>
          <p:cNvPr id="5" name="表格 4"/>
          <p:cNvGraphicFramePr>
            <a:graphicFrameLocks noGrp="1"/>
          </p:cNvGraphicFramePr>
          <p:nvPr/>
        </p:nvGraphicFramePr>
        <p:xfrm>
          <a:off x="107577" y="4207435"/>
          <a:ext cx="8996081" cy="2560320"/>
        </p:xfrm>
        <a:graphic>
          <a:graphicData uri="http://schemas.openxmlformats.org/drawingml/2006/table">
            <a:tbl>
              <a:tblPr firstRow="1" bandRow="1">
                <a:tableStyleId>{5C22544A-7EE6-4342-B048-85BDC9FD1C3A}</a:tableStyleId>
              </a:tblPr>
              <a:tblGrid>
                <a:gridCol w="3267573"/>
                <a:gridCol w="5728508"/>
              </a:tblGrid>
              <a:tr h="308751">
                <a:tc>
                  <a:txBody>
                    <a:bodyPr/>
                    <a:lstStyle/>
                    <a:p>
                      <a:pPr algn="ctr"/>
                      <a:r>
                        <a:rPr lang="en-US" altLang="zh-CN" dirty="0"/>
                        <a:t>Types of Authenticator</a:t>
                      </a:r>
                      <a:endParaRPr lang="zh-CN" altLang="en-US" dirty="0"/>
                    </a:p>
                  </a:txBody>
                  <a:tcPr/>
                </a:tc>
                <a:tc>
                  <a:txBody>
                    <a:bodyPr/>
                    <a:lstStyle/>
                    <a:p>
                      <a:pPr algn="ctr"/>
                      <a:r>
                        <a:rPr lang="en-US" altLang="zh-CN" dirty="0"/>
                        <a:t>Storage of </a:t>
                      </a:r>
                      <a:r>
                        <a:rPr lang="en-US" altLang="zh-CN" dirty="0" err="1"/>
                        <a:t>KeyHandle</a:t>
                      </a:r>
                      <a:endParaRPr lang="zh-CN" altLang="en-US" dirty="0"/>
                    </a:p>
                  </a:txBody>
                  <a:tcPr/>
                </a:tc>
              </a:tr>
              <a:tr h="496346">
                <a:tc>
                  <a:txBody>
                    <a:bodyPr/>
                    <a:lstStyle/>
                    <a:p>
                      <a:r>
                        <a:rPr lang="en-US" altLang="zh-CN" sz="1800" b="0" i="0" u="none" strike="noStrike" kern="1200" baseline="0" dirty="0">
                          <a:solidFill>
                            <a:schemeClr val="dk1"/>
                          </a:solidFill>
                          <a:latin typeface="+mn-lt"/>
                          <a:ea typeface="+mn-ea"/>
                          <a:cs typeface="+mn-cs"/>
                        </a:rPr>
                        <a:t>first-factor Bound Authenticator</a:t>
                      </a:r>
                      <a:endParaRPr lang="zh-CN" altLang="en-US" dirty="0"/>
                    </a:p>
                  </a:txBody>
                  <a:tcPr/>
                </a:tc>
                <a:tc rowSpan="2">
                  <a:txBody>
                    <a:bodyPr/>
                    <a:lstStyle/>
                    <a:p>
                      <a:r>
                        <a:rPr lang="en-US" altLang="zh-CN" sz="1800" b="0" i="0" u="none" strike="noStrike" kern="1200" baseline="0" dirty="0">
                          <a:solidFill>
                            <a:schemeClr val="dk1"/>
                          </a:solidFill>
                          <a:latin typeface="+mn-lt"/>
                          <a:ea typeface="+mn-ea"/>
                          <a:cs typeface="+mn-cs"/>
                        </a:rPr>
                        <a:t>Authenticator doesn't store key handles. Instead</a:t>
                      </a:r>
                      <a:r>
                        <a:rPr lang="en-US" altLang="zh-CN" sz="1800" b="1" i="1" u="none" strike="noStrike" kern="1200" baseline="0" dirty="0">
                          <a:solidFill>
                            <a:schemeClr val="dk1"/>
                          </a:solidFill>
                          <a:latin typeface="+mn-lt"/>
                          <a:ea typeface="+mn-ea"/>
                          <a:cs typeface="+mn-cs"/>
                        </a:rPr>
                        <a:t> </a:t>
                      </a:r>
                      <a:r>
                        <a:rPr lang="en-US" altLang="zh-CN" sz="1800" b="1" i="1" u="none" strike="noStrike" kern="1200" baseline="0" dirty="0" err="1">
                          <a:solidFill>
                            <a:schemeClr val="dk1"/>
                          </a:solidFill>
                          <a:latin typeface="+mn-lt"/>
                          <a:ea typeface="+mn-ea"/>
                          <a:cs typeface="+mn-cs"/>
                        </a:rPr>
                        <a:t>KeyHandle</a:t>
                      </a:r>
                      <a:r>
                        <a:rPr lang="en-US" altLang="zh-CN" sz="1800" b="1" i="1" u="none" strike="noStrike" kern="1200" baseline="0" dirty="0">
                          <a:solidFill>
                            <a:schemeClr val="dk1"/>
                          </a:solidFill>
                          <a:latin typeface="+mn-lt"/>
                          <a:ea typeface="+mn-ea"/>
                          <a:cs typeface="+mn-cs"/>
                        </a:rPr>
                        <a:t> </a:t>
                      </a:r>
                      <a:r>
                        <a:rPr lang="en-US" altLang="zh-CN" sz="1800" b="0" i="0" u="none" strike="noStrike" kern="1200" baseline="0" dirty="0">
                          <a:solidFill>
                            <a:schemeClr val="dk1"/>
                          </a:solidFill>
                          <a:latin typeface="+mn-lt"/>
                          <a:ea typeface="+mn-ea"/>
                          <a:cs typeface="+mn-cs"/>
                        </a:rPr>
                        <a:t>is always returned to ASM and </a:t>
                      </a:r>
                      <a:r>
                        <a:rPr lang="en-US" altLang="zh-CN" sz="1800" b="1" i="0" u="none" strike="noStrike" kern="1200" baseline="0" dirty="0">
                          <a:solidFill>
                            <a:srgbClr val="FF0000"/>
                          </a:solidFill>
                          <a:latin typeface="+mn-lt"/>
                          <a:ea typeface="+mn-ea"/>
                          <a:cs typeface="+mn-cs"/>
                        </a:rPr>
                        <a:t>stored in ASM </a:t>
                      </a:r>
                      <a:r>
                        <a:rPr lang="en-US" altLang="zh-CN" sz="1800" b="1" i="0" u="none" strike="noStrike" kern="1200" baseline="0" dirty="0">
                          <a:solidFill>
                            <a:schemeClr val="dk1"/>
                          </a:solidFill>
                          <a:latin typeface="+mn-lt"/>
                          <a:ea typeface="+mn-ea"/>
                          <a:cs typeface="+mn-cs"/>
                        </a:rPr>
                        <a:t>database.</a:t>
                      </a:r>
                      <a:endParaRPr lang="zh-CN" altLang="en-US" b="1" dirty="0"/>
                    </a:p>
                  </a:txBody>
                  <a:tcPr/>
                </a:tc>
              </a:tr>
              <a:tr h="308751">
                <a:tc>
                  <a:txBody>
                    <a:bodyPr/>
                    <a:lstStyle/>
                    <a:p>
                      <a:r>
                        <a:rPr lang="en-US" altLang="zh-CN" sz="1800" b="0" i="0" u="none" strike="noStrike" kern="1200" baseline="0" dirty="0">
                          <a:solidFill>
                            <a:schemeClr val="dk1"/>
                          </a:solidFill>
                          <a:latin typeface="+mn-lt"/>
                          <a:ea typeface="+mn-ea"/>
                          <a:cs typeface="+mn-cs"/>
                        </a:rPr>
                        <a:t>2ndF Bound Authenticator</a:t>
                      </a:r>
                      <a:endParaRPr lang="zh-CN" altLang="en-US" dirty="0"/>
                    </a:p>
                  </a:txBody>
                  <a:tcPr/>
                </a:tc>
                <a:tc vMerge="1">
                  <a:tcPr/>
                </a:tc>
              </a:tr>
              <a:tr h="532912">
                <a:tc>
                  <a:txBody>
                    <a:bodyPr/>
                    <a:lstStyle/>
                    <a:p>
                      <a:r>
                        <a:rPr lang="en-US" altLang="zh-CN" sz="1800" b="0" i="0" u="none" strike="noStrike" kern="1200" baseline="0" dirty="0">
                          <a:solidFill>
                            <a:schemeClr val="dk1"/>
                          </a:solidFill>
                          <a:latin typeface="+mn-lt"/>
                          <a:ea typeface="+mn-ea"/>
                          <a:cs typeface="+mn-cs"/>
                        </a:rPr>
                        <a:t>first-factor Roaming Authenticator</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Authenticator </a:t>
                      </a:r>
                      <a:r>
                        <a:rPr lang="en-US" altLang="zh-CN" sz="1800" b="1" i="0" u="none" strike="noStrike" kern="1200" baseline="0" dirty="0">
                          <a:solidFill>
                            <a:schemeClr val="dk1"/>
                          </a:solidFill>
                          <a:latin typeface="+mn-lt"/>
                          <a:ea typeface="+mn-ea"/>
                          <a:cs typeface="+mn-cs"/>
                        </a:rPr>
                        <a:t>stores key handles inside its internal storage</a:t>
                      </a:r>
                      <a:r>
                        <a:rPr lang="en-US" altLang="zh-CN" sz="1800" b="0" i="0" u="none" strike="noStrike" kern="1200" baseline="0" dirty="0">
                          <a:solidFill>
                            <a:schemeClr val="dk1"/>
                          </a:solidFill>
                          <a:latin typeface="+mn-lt"/>
                          <a:ea typeface="+mn-ea"/>
                          <a:cs typeface="+mn-cs"/>
                        </a:rPr>
                        <a:t>. </a:t>
                      </a:r>
                      <a:r>
                        <a:rPr lang="en-US" altLang="zh-CN" sz="1800" b="0" i="0" u="none" strike="noStrike" kern="1200" baseline="0" dirty="0" err="1">
                          <a:solidFill>
                            <a:schemeClr val="dk1"/>
                          </a:solidFill>
                          <a:latin typeface="+mn-lt"/>
                          <a:ea typeface="+mn-ea"/>
                          <a:cs typeface="+mn-cs"/>
                        </a:rPr>
                        <a:t>KeyHandle</a:t>
                      </a:r>
                      <a:r>
                        <a:rPr lang="en-US" altLang="zh-CN" sz="1800" b="0" i="0" u="none" strike="noStrike" kern="1200" baseline="0" dirty="0">
                          <a:solidFill>
                            <a:schemeClr val="dk1"/>
                          </a:solidFill>
                          <a:latin typeface="+mn-lt"/>
                          <a:ea typeface="+mn-ea"/>
                          <a:cs typeface="+mn-cs"/>
                        </a:rPr>
                        <a:t> is never returned back to ASM.</a:t>
                      </a:r>
                      <a:endParaRPr lang="zh-CN" altLang="en-US" dirty="0"/>
                    </a:p>
                  </a:txBody>
                  <a:tcPr/>
                </a:tc>
              </a:tr>
              <a:tr h="308751">
                <a:tc>
                  <a:txBody>
                    <a:bodyPr/>
                    <a:lstStyle/>
                    <a:p>
                      <a:r>
                        <a:rPr lang="en-US" altLang="zh-CN" sz="1800" b="0" i="0" u="none" strike="noStrike" kern="1200" baseline="0" dirty="0">
                          <a:solidFill>
                            <a:schemeClr val="dk1"/>
                          </a:solidFill>
                          <a:latin typeface="+mn-lt"/>
                          <a:ea typeface="+mn-ea"/>
                          <a:cs typeface="+mn-cs"/>
                        </a:rPr>
                        <a:t>2ndF Roaming Authenticator</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Neither Authenticator nor ASM store key handles. Instead </a:t>
                      </a:r>
                      <a:r>
                        <a:rPr lang="en-US" altLang="zh-CN" sz="1800" b="1" i="0" u="none" strike="noStrike" kern="1200" baseline="0" dirty="0" err="1">
                          <a:solidFill>
                            <a:schemeClr val="dk1"/>
                          </a:solidFill>
                          <a:latin typeface="+mn-lt"/>
                          <a:ea typeface="+mn-ea"/>
                          <a:cs typeface="+mn-cs"/>
                        </a:rPr>
                        <a:t>KeyHandle</a:t>
                      </a:r>
                      <a:r>
                        <a:rPr lang="en-US" altLang="zh-CN" sz="1800" b="1" i="0" u="none" strike="noStrike" kern="1200" baseline="0" dirty="0">
                          <a:solidFill>
                            <a:schemeClr val="dk1"/>
                          </a:solidFill>
                          <a:latin typeface="+mn-lt"/>
                          <a:ea typeface="+mn-ea"/>
                          <a:cs typeface="+mn-cs"/>
                        </a:rPr>
                        <a:t> is sent to the Server </a:t>
                      </a:r>
                      <a:r>
                        <a:rPr lang="en-US" altLang="zh-CN" sz="1800" b="0" i="0" u="none" strike="noStrike" kern="1200" baseline="0" dirty="0">
                          <a:solidFill>
                            <a:schemeClr val="dk1"/>
                          </a:solidFill>
                          <a:latin typeface="+mn-lt"/>
                          <a:ea typeface="+mn-ea"/>
                          <a:cs typeface="+mn-cs"/>
                        </a:rPr>
                        <a:t>and stored in User's record.</a:t>
                      </a:r>
                      <a:endParaRPr lang="zh-CN" altLang="en-US"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6744" y="664571"/>
            <a:ext cx="8737600" cy="4942933"/>
          </a:xfrm>
        </p:spPr>
      </p:pic>
      <p:sp>
        <p:nvSpPr>
          <p:cNvPr id="32772" name="文本框 8">
            <a:hlinkClick r:id="rId2" action="ppaction://hlinksldjump"/>
          </p:cNvPr>
          <p:cNvSpPr txBox="1">
            <a:spLocks noChangeArrowheads="1"/>
          </p:cNvSpPr>
          <p:nvPr/>
        </p:nvSpPr>
        <p:spPr bwMode="auto">
          <a:xfrm>
            <a:off x="2608489" y="5848701"/>
            <a:ext cx="467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a:spcBef>
                <a:spcPct val="0"/>
              </a:spcBef>
              <a:buClrTx/>
              <a:buFont typeface="Wingdings 3" panose="05040102010807070707" pitchFamily="18" charset="2"/>
              <a:buNone/>
            </a:pPr>
            <a:r>
              <a:rPr lang="en-US" altLang="zh-CN" sz="1800" dirty="0">
                <a:solidFill>
                  <a:schemeClr val="tx1"/>
                </a:solidFill>
                <a:latin typeface="Arial" panose="020B0604020202090204" pitchFamily="34" charset="0"/>
              </a:rPr>
              <a:t>UAF Registration Cryptographic Data Flow</a:t>
            </a:r>
            <a:endParaRPr lang="zh-CN" altLang="en-US" sz="1800" dirty="0">
              <a:solidFill>
                <a:schemeClr val="tx1"/>
              </a:solidFill>
              <a:latin typeface="Arial" panose="020B0604020202090204" pitchFamily="34" charset="0"/>
            </a:endParaRPr>
          </a:p>
        </p:txBody>
      </p:sp>
      <p:sp>
        <p:nvSpPr>
          <p:cNvPr id="3277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FD0E35A-2F65-4655-9E43-B9E49B8EF5D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
        <p:nvSpPr>
          <p:cNvPr id="2" name="矩形 1"/>
          <p:cNvSpPr/>
          <p:nvPr/>
        </p:nvSpPr>
        <p:spPr>
          <a:xfrm>
            <a:off x="3939988" y="3886200"/>
            <a:ext cx="1077782" cy="26894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Counters in Registration Response</a:t>
            </a:r>
            <a:endParaRPr lang="zh-CN" altLang="en-US" dirty="0"/>
          </a:p>
        </p:txBody>
      </p:sp>
      <p:sp>
        <p:nvSpPr>
          <p:cNvPr id="3" name="内容占位符 2"/>
          <p:cNvSpPr>
            <a:spLocks noGrp="1"/>
          </p:cNvSpPr>
          <p:nvPr>
            <p:ph idx="1"/>
          </p:nvPr>
        </p:nvSpPr>
        <p:spPr/>
        <p:txBody>
          <a:bodyPr/>
          <a:lstStyle/>
          <a:p>
            <a:r>
              <a:rPr lang="en-US" altLang="zh-CN" dirty="0"/>
              <a:t>UAF specifies a </a:t>
            </a:r>
            <a:r>
              <a:rPr lang="en-US" altLang="zh-CN" b="1" dirty="0">
                <a:solidFill>
                  <a:schemeClr val="bg2">
                    <a:lumMod val="50000"/>
                  </a:schemeClr>
                </a:solidFill>
              </a:rPr>
              <a:t>Signature Counter</a:t>
            </a:r>
            <a:r>
              <a:rPr lang="en-US" altLang="zh-CN" dirty="0"/>
              <a:t>.</a:t>
            </a:r>
            <a:endParaRPr lang="en-US" altLang="zh-CN" dirty="0"/>
          </a:p>
          <a:p>
            <a:pPr lvl="1"/>
            <a:r>
              <a:rPr lang="en-US" altLang="zh-CN" dirty="0"/>
              <a:t>This counter is </a:t>
            </a:r>
            <a:r>
              <a:rPr lang="en-US" altLang="zh-CN" b="1" dirty="0">
                <a:solidFill>
                  <a:schemeClr val="bg2">
                    <a:lumMod val="50000"/>
                  </a:schemeClr>
                </a:solidFill>
              </a:rPr>
              <a:t>increased by every signature operation</a:t>
            </a:r>
            <a:r>
              <a:rPr lang="en-US" altLang="zh-CN" dirty="0"/>
              <a:t>. </a:t>
            </a:r>
            <a:endParaRPr lang="en-US" altLang="zh-CN" dirty="0"/>
          </a:p>
          <a:p>
            <a:pPr lvl="1"/>
            <a:r>
              <a:rPr lang="en-US" altLang="zh-CN" dirty="0"/>
              <a:t>If a cloned authenticator is used, then the subsequent use of the original authenticator would include a signature counter lower to or equal to the previous (malicious) operation. </a:t>
            </a:r>
            <a:endParaRPr lang="en-US" altLang="zh-CN" dirty="0"/>
          </a:p>
          <a:p>
            <a:pPr lvl="1"/>
            <a:r>
              <a:rPr lang="en-US" altLang="zh-CN" dirty="0"/>
              <a:t>Such an incident </a:t>
            </a:r>
            <a:r>
              <a:rPr lang="en-US" altLang="zh-CN" b="1" dirty="0"/>
              <a:t>can be detected </a:t>
            </a:r>
            <a:r>
              <a:rPr lang="en-US" altLang="zh-CN" dirty="0"/>
              <a:t>by the FIDO Server.</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Counters in Registration Response</a:t>
            </a:r>
            <a:endParaRPr lang="zh-CN" altLang="en-US" dirty="0"/>
          </a:p>
        </p:txBody>
      </p:sp>
      <p:sp>
        <p:nvSpPr>
          <p:cNvPr id="3" name="内容占位符 2"/>
          <p:cNvSpPr>
            <a:spLocks noGrp="1"/>
          </p:cNvSpPr>
          <p:nvPr>
            <p:ph idx="1"/>
          </p:nvPr>
        </p:nvSpPr>
        <p:spPr/>
        <p:txBody>
          <a:bodyPr/>
          <a:lstStyle/>
          <a:p>
            <a:r>
              <a:rPr lang="en-US" altLang="zh-CN" dirty="0"/>
              <a:t>Registration Counter</a:t>
            </a:r>
            <a:endParaRPr lang="en-US" altLang="zh-CN" dirty="0"/>
          </a:p>
          <a:p>
            <a:pPr lvl="1"/>
            <a:r>
              <a:rPr lang="en-US" altLang="zh-CN" dirty="0"/>
              <a:t>used as anti-fraud signal</a:t>
            </a:r>
            <a:endParaRPr lang="en-US" altLang="zh-CN" dirty="0"/>
          </a:p>
          <a:p>
            <a:pPr lvl="1"/>
            <a:r>
              <a:rPr lang="en-US" altLang="zh-CN" dirty="0"/>
              <a:t>incremented on each registration and hence might become exceedingly high in such fraud scenarios.</a:t>
            </a:r>
            <a:endParaRPr lang="zh-CN" altLang="en-US" dirty="0"/>
          </a:p>
        </p:txBody>
      </p:sp>
      <p:grpSp>
        <p:nvGrpSpPr>
          <p:cNvPr id="6" name="组合 5"/>
          <p:cNvGrpSpPr/>
          <p:nvPr/>
        </p:nvGrpSpPr>
        <p:grpSpPr>
          <a:xfrm>
            <a:off x="1166537" y="3857414"/>
            <a:ext cx="6856643" cy="2439368"/>
            <a:chOff x="1166537" y="3857414"/>
            <a:chExt cx="6856643" cy="2439368"/>
          </a:xfrm>
        </p:grpSpPr>
        <p:pic>
          <p:nvPicPr>
            <p:cNvPr id="4" name="图片 3"/>
            <p:cNvPicPr>
              <a:picLocks noChangeAspect="1"/>
            </p:cNvPicPr>
            <p:nvPr/>
          </p:nvPicPr>
          <p:blipFill>
            <a:blip r:embed="rId1"/>
            <a:stretch>
              <a:fillRect/>
            </a:stretch>
          </p:blipFill>
          <p:spPr>
            <a:xfrm>
              <a:off x="1166537" y="4176729"/>
              <a:ext cx="6856643" cy="2120053"/>
            </a:xfrm>
            <a:prstGeom prst="rect">
              <a:avLst/>
            </a:prstGeom>
          </p:spPr>
        </p:pic>
        <p:sp>
          <p:nvSpPr>
            <p:cNvPr id="5" name="文本框 4"/>
            <p:cNvSpPr txBox="1"/>
            <p:nvPr/>
          </p:nvSpPr>
          <p:spPr>
            <a:xfrm>
              <a:off x="1166537" y="3857414"/>
              <a:ext cx="3272434" cy="400110"/>
            </a:xfrm>
            <a:prstGeom prst="rect">
              <a:avLst/>
            </a:prstGeom>
            <a:noFill/>
          </p:spPr>
          <p:txBody>
            <a:bodyPr wrap="none" rtlCol="0">
              <a:spAutoFit/>
            </a:bodyPr>
            <a:lstStyle/>
            <a:p>
              <a:r>
                <a:rPr lang="en-US" altLang="zh-CN" sz="2000" dirty="0"/>
                <a:t>Example of committing fraud:</a:t>
              </a:r>
              <a:endParaRPr lang="zh-CN" altLang="en-US" sz="2000" dirty="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6744" y="664571"/>
            <a:ext cx="8737600" cy="4942933"/>
          </a:xfrm>
        </p:spPr>
      </p:pic>
      <p:sp>
        <p:nvSpPr>
          <p:cNvPr id="32772" name="文本框 8">
            <a:hlinkClick r:id="rId2" action="ppaction://hlinksldjump"/>
          </p:cNvPr>
          <p:cNvSpPr txBox="1">
            <a:spLocks noChangeArrowheads="1"/>
          </p:cNvSpPr>
          <p:nvPr/>
        </p:nvSpPr>
        <p:spPr bwMode="auto">
          <a:xfrm>
            <a:off x="2608489" y="5848701"/>
            <a:ext cx="467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a:spcBef>
                <a:spcPct val="0"/>
              </a:spcBef>
              <a:buClrTx/>
              <a:buFont typeface="Wingdings 3" panose="05040102010807070707" pitchFamily="18" charset="2"/>
              <a:buNone/>
            </a:pPr>
            <a:r>
              <a:rPr lang="en-US" altLang="zh-CN" sz="1800" dirty="0">
                <a:solidFill>
                  <a:schemeClr val="tx1"/>
                </a:solidFill>
                <a:latin typeface="Arial" panose="020B0604020202090204" pitchFamily="34" charset="0"/>
              </a:rPr>
              <a:t>UAF Registration Cryptographic Data Flow</a:t>
            </a:r>
            <a:endParaRPr lang="zh-CN" altLang="en-US" sz="1800" dirty="0">
              <a:solidFill>
                <a:schemeClr val="tx1"/>
              </a:solidFill>
              <a:latin typeface="Arial" panose="020B0604020202090204" pitchFamily="34" charset="0"/>
            </a:endParaRPr>
          </a:p>
        </p:txBody>
      </p:sp>
      <p:sp>
        <p:nvSpPr>
          <p:cNvPr id="3277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FD0E35A-2F65-4655-9E43-B9E49B8EF5D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
        <p:nvSpPr>
          <p:cNvPr id="7" name="矩形 6"/>
          <p:cNvSpPr/>
          <p:nvPr/>
        </p:nvSpPr>
        <p:spPr>
          <a:xfrm>
            <a:off x="1949824" y="4220135"/>
            <a:ext cx="2635623" cy="607359"/>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707341" y="3853007"/>
            <a:ext cx="1216735" cy="27342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Signature of Registration Response</a:t>
            </a:r>
            <a:endParaRPr lang="zh-CN" altLang="en-US" dirty="0"/>
          </a:p>
        </p:txBody>
      </p:sp>
      <p:sp>
        <p:nvSpPr>
          <p:cNvPr id="3" name="内容占位符 2"/>
          <p:cNvSpPr>
            <a:spLocks noGrp="1"/>
          </p:cNvSpPr>
          <p:nvPr>
            <p:ph idx="1"/>
          </p:nvPr>
        </p:nvSpPr>
        <p:spPr>
          <a:xfrm>
            <a:off x="822959" y="1845734"/>
            <a:ext cx="7543801" cy="4023360"/>
          </a:xfrm>
        </p:spPr>
        <p:txBody>
          <a:bodyPr>
            <a:normAutofit fontScale="92500" lnSpcReduction="10000"/>
          </a:bodyPr>
          <a:lstStyle/>
          <a:p>
            <a:r>
              <a:rPr lang="en-US" altLang="zh-CN" dirty="0"/>
              <a:t>Registration Response is singed by authenticator’s </a:t>
            </a:r>
            <a:r>
              <a:rPr lang="en-US" altLang="zh-CN" b="1" i="1" dirty="0">
                <a:solidFill>
                  <a:schemeClr val="bg2">
                    <a:lumMod val="50000"/>
                  </a:schemeClr>
                </a:solidFill>
              </a:rPr>
              <a:t>attestation key</a:t>
            </a:r>
            <a:r>
              <a:rPr lang="en-US" altLang="zh-CN" dirty="0"/>
              <a:t>.</a:t>
            </a:r>
            <a:endParaRPr lang="en-US" altLang="zh-CN" dirty="0"/>
          </a:p>
          <a:p>
            <a:r>
              <a:rPr lang="en-US" altLang="zh-CN" dirty="0"/>
              <a:t>Attestation Key</a:t>
            </a:r>
            <a:endParaRPr lang="en-US" altLang="zh-CN" dirty="0"/>
          </a:p>
          <a:p>
            <a:pPr lvl="1"/>
            <a:r>
              <a:rPr lang="en-US" altLang="zh-CN" dirty="0"/>
              <a:t>A key used for FIDO Authenticator attestation.</a:t>
            </a:r>
            <a:endParaRPr lang="en-US" altLang="zh-CN" dirty="0"/>
          </a:p>
          <a:p>
            <a:r>
              <a:rPr lang="en-US" altLang="zh-CN" dirty="0"/>
              <a:t>Attestation Root Certificate</a:t>
            </a:r>
            <a:endParaRPr lang="en-US" altLang="zh-CN" dirty="0"/>
          </a:p>
          <a:p>
            <a:pPr lvl="1"/>
            <a:r>
              <a:rPr lang="en-US" altLang="zh-CN" dirty="0"/>
              <a:t>A root certificate explicitly trusted by the FIDO Alliance, to which Attestation Certificates chain to.</a:t>
            </a:r>
            <a:endParaRPr lang="en-US" altLang="zh-CN" dirty="0"/>
          </a:p>
          <a:p>
            <a:r>
              <a:rPr lang="en-US" altLang="zh-CN" b="1" i="1" dirty="0">
                <a:solidFill>
                  <a:schemeClr val="bg2">
                    <a:lumMod val="50000"/>
                  </a:schemeClr>
                </a:solidFill>
              </a:rPr>
              <a:t>An attestation </a:t>
            </a:r>
            <a:r>
              <a:rPr lang="en-US" altLang="zh-CN" dirty="0"/>
              <a:t>is how Authenticators make claims to a Relying Party that the keys they generate……</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112520" y="186342"/>
            <a:ext cx="8964678" cy="6568787"/>
          </a:xfrm>
          <a:prstGeom prst="rect">
            <a:avLst/>
          </a:prstGeom>
        </p:spPr>
      </p:pic>
      <p:sp>
        <p:nvSpPr>
          <p:cNvPr id="11" name="矩形 10"/>
          <p:cNvSpPr/>
          <p:nvPr/>
        </p:nvSpPr>
        <p:spPr>
          <a:xfrm>
            <a:off x="8058150" y="5414360"/>
            <a:ext cx="925830" cy="1306478"/>
          </a:xfrm>
          <a:prstGeom prst="rect">
            <a:avLst/>
          </a:prstGeom>
          <a:noFill/>
          <a:ln w="1905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圆角矩形 11"/>
          <p:cNvSpPr/>
          <p:nvPr/>
        </p:nvSpPr>
        <p:spPr>
          <a:xfrm>
            <a:off x="7966710" y="4211669"/>
            <a:ext cx="1108710" cy="10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注册响应验证</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6744" y="664571"/>
            <a:ext cx="8737600" cy="4942933"/>
          </a:xfrm>
        </p:spPr>
      </p:pic>
      <p:sp>
        <p:nvSpPr>
          <p:cNvPr id="32772" name="文本框 8">
            <a:hlinkClick r:id="rId2" action="ppaction://hlinksldjump"/>
          </p:cNvPr>
          <p:cNvSpPr txBox="1">
            <a:spLocks noChangeArrowheads="1"/>
          </p:cNvSpPr>
          <p:nvPr/>
        </p:nvSpPr>
        <p:spPr bwMode="auto">
          <a:xfrm>
            <a:off x="2608489" y="5848701"/>
            <a:ext cx="467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a:spcBef>
                <a:spcPct val="0"/>
              </a:spcBef>
              <a:buClrTx/>
              <a:buFont typeface="Wingdings 3" panose="05040102010807070707" pitchFamily="18" charset="2"/>
              <a:buNone/>
            </a:pPr>
            <a:r>
              <a:rPr lang="en-US" altLang="zh-CN" sz="1800" dirty="0">
                <a:solidFill>
                  <a:schemeClr val="tx1"/>
                </a:solidFill>
                <a:latin typeface="Arial" panose="020B0604020202090204" pitchFamily="34" charset="0"/>
              </a:rPr>
              <a:t>UAF Registration Cryptographic Data Flow</a:t>
            </a:r>
            <a:endParaRPr lang="zh-CN" altLang="en-US" sz="1800" dirty="0">
              <a:solidFill>
                <a:schemeClr val="tx1"/>
              </a:solidFill>
              <a:latin typeface="Arial" panose="020B0604020202090204" pitchFamily="34" charset="0"/>
            </a:endParaRPr>
          </a:p>
        </p:txBody>
      </p:sp>
      <p:sp>
        <p:nvSpPr>
          <p:cNvPr id="3277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FD0E35A-2F65-4655-9E43-B9E49B8EF5D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
        <p:nvSpPr>
          <p:cNvPr id="2" name="矩形 1"/>
          <p:cNvSpPr/>
          <p:nvPr/>
        </p:nvSpPr>
        <p:spPr>
          <a:xfrm>
            <a:off x="1463040" y="3883886"/>
            <a:ext cx="3554730" cy="90528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p:nvPr/>
        </p:nvSpPr>
        <p:spPr>
          <a:xfrm>
            <a:off x="5195117" y="1897452"/>
            <a:ext cx="3611880" cy="2350072"/>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ormAutofit fontScale="85000" lnSpcReduction="20000"/>
          </a:bodyPr>
          <a:lstStyle>
            <a:lvl1pPr marL="342900" indent="-342900" algn="l" defTabSz="914400" rtl="0" eaLnBrk="1" latinLnBrk="0" hangingPunct="1">
              <a:lnSpc>
                <a:spcPct val="110000"/>
              </a:lnSpc>
              <a:spcBef>
                <a:spcPts val="400"/>
              </a:spcBef>
              <a:spcAft>
                <a:spcPts val="4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zh-CN" altLang="en-US" sz="2000" dirty="0"/>
              <a:t>注册响应验证</a:t>
            </a:r>
            <a:endParaRPr lang="en-US" altLang="zh-CN" sz="2000" dirty="0"/>
          </a:p>
          <a:p>
            <a:pPr lvl="1"/>
            <a:r>
              <a:rPr lang="en-US" altLang="zh-CN" sz="1800" dirty="0"/>
              <a:t>Attestation certificate</a:t>
            </a:r>
            <a:r>
              <a:rPr lang="zh-CN" altLang="en-US" sz="1800" dirty="0"/>
              <a:t>证书链验证</a:t>
            </a:r>
            <a:endParaRPr lang="en-US" altLang="zh-CN" sz="1800" dirty="0"/>
          </a:p>
          <a:p>
            <a:pPr lvl="1"/>
            <a:r>
              <a:rPr lang="en-US" altLang="zh-CN" sz="1800" dirty="0"/>
              <a:t>KRD</a:t>
            </a:r>
            <a:r>
              <a:rPr lang="zh-CN" altLang="en-US" sz="1800" dirty="0"/>
              <a:t>签名验证</a:t>
            </a:r>
            <a:endParaRPr lang="en-US" altLang="zh-CN" sz="1800" dirty="0"/>
          </a:p>
          <a:p>
            <a:pPr lvl="1"/>
            <a:r>
              <a:rPr lang="en-US" altLang="zh-CN" sz="1800" dirty="0"/>
              <a:t>Counters</a:t>
            </a:r>
            <a:r>
              <a:rPr lang="zh-CN" altLang="en-US" sz="1800" dirty="0"/>
              <a:t>检查</a:t>
            </a:r>
            <a:endParaRPr lang="en-US" altLang="zh-CN" sz="1800" dirty="0"/>
          </a:p>
          <a:p>
            <a:pPr lvl="1"/>
            <a:r>
              <a:rPr lang="zh-CN" altLang="en-US" sz="1800" dirty="0"/>
              <a:t>验证</a:t>
            </a:r>
            <a:r>
              <a:rPr lang="en-US" altLang="zh-CN" sz="1800" dirty="0"/>
              <a:t>challenge</a:t>
            </a:r>
            <a:endParaRPr lang="en-US" altLang="zh-CN" sz="1800" dirty="0"/>
          </a:p>
          <a:p>
            <a:pPr lvl="2"/>
            <a:r>
              <a:rPr lang="zh-CN" altLang="en-US" sz="1600" dirty="0"/>
              <a:t>应该是</a:t>
            </a:r>
            <a:r>
              <a:rPr lang="en-US" altLang="zh-CN" sz="1600" dirty="0"/>
              <a:t>FIDO server</a:t>
            </a:r>
            <a:r>
              <a:rPr lang="zh-CN" altLang="en-US" sz="1600" dirty="0"/>
              <a:t>之前发出的</a:t>
            </a:r>
            <a:endParaRPr lang="en-US" altLang="zh-CN" sz="1600" dirty="0"/>
          </a:p>
          <a:p>
            <a:pPr lvl="2"/>
            <a:r>
              <a:rPr lang="zh-CN" altLang="en-US" sz="1600" dirty="0"/>
              <a:t>防重放攻击</a:t>
            </a:r>
            <a:endParaRPr lang="en-US" altLang="zh-CN" sz="1800" dirty="0"/>
          </a:p>
          <a:p>
            <a:pPr lvl="1"/>
            <a:endParaRPr lang="zh-CN" altLang="en-US" sz="1800" dirty="0"/>
          </a:p>
        </p:txBody>
      </p:sp>
      <p:sp>
        <p:nvSpPr>
          <p:cNvPr id="8" name="矩形 7"/>
          <p:cNvSpPr/>
          <p:nvPr/>
        </p:nvSpPr>
        <p:spPr>
          <a:xfrm>
            <a:off x="6856675" y="4647165"/>
            <a:ext cx="233238" cy="249514"/>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15846" y="4882759"/>
            <a:ext cx="572593" cy="338554"/>
          </a:xfrm>
          <a:prstGeom prst="rect">
            <a:avLst/>
          </a:prstGeom>
          <a:noFill/>
        </p:spPr>
        <p:txBody>
          <a:bodyPr wrap="square" rtlCol="0">
            <a:spAutoFit/>
          </a:bodyPr>
          <a:lstStyle/>
          <a:p>
            <a:r>
              <a:rPr lang="en-US" altLang="zh-CN" sz="1600" b="1" dirty="0"/>
              <a:t>KRD</a:t>
            </a:r>
            <a:endParaRPr lang="zh-CN" altLang="en-US" sz="16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标题 1"/>
          <p:cNvSpPr txBox="1"/>
          <p:nvPr/>
        </p:nvSpPr>
        <p:spPr>
          <a:xfrm>
            <a:off x="822960" y="286605"/>
            <a:ext cx="7543800" cy="10196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r>
              <a:rPr lang="en-US" altLang="zh-CN" dirty="0"/>
              <a:t>Authenticator Authentication</a:t>
            </a:r>
            <a:endParaRPr lang="zh-CN" altLang="en-US" dirty="0"/>
          </a:p>
        </p:txBody>
      </p:sp>
      <p:pic>
        <p:nvPicPr>
          <p:cNvPr id="6" name="图片 5"/>
          <p:cNvPicPr>
            <a:picLocks noChangeAspect="1"/>
          </p:cNvPicPr>
          <p:nvPr/>
        </p:nvPicPr>
        <p:blipFill>
          <a:blip r:embed="rId1"/>
          <a:stretch>
            <a:fillRect/>
          </a:stretch>
        </p:blipFill>
        <p:spPr>
          <a:xfrm>
            <a:off x="485553" y="1306287"/>
            <a:ext cx="8208504" cy="55599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FIDO?</a:t>
            </a:r>
            <a:endParaRPr lang="zh-CN" altLang="en-US" dirty="0"/>
          </a:p>
        </p:txBody>
      </p:sp>
      <p:sp>
        <p:nvSpPr>
          <p:cNvPr id="3" name="内容占位符 2"/>
          <p:cNvSpPr>
            <a:spLocks noGrp="1"/>
          </p:cNvSpPr>
          <p:nvPr>
            <p:ph idx="1"/>
          </p:nvPr>
        </p:nvSpPr>
        <p:spPr/>
        <p:txBody>
          <a:bodyPr>
            <a:normAutofit/>
          </a:bodyPr>
          <a:lstStyle/>
          <a:p>
            <a:r>
              <a:rPr lang="en-US" altLang="zh-CN" dirty="0"/>
              <a:t>Fast Identity Online(FIDO)</a:t>
            </a:r>
            <a:endParaRPr lang="en-US" altLang="zh-CN" dirty="0"/>
          </a:p>
          <a:p>
            <a:pPr lvl="1"/>
            <a:r>
              <a:rPr lang="en-US" altLang="zh-CN" dirty="0"/>
              <a:t>The FIDO protocols use standard public key cryptography techniques to provide stronger authentication.FIDO 协议使用标准的公钥加密技术来提供更强的身份验证功能。</a:t>
            </a:r>
            <a:endParaRPr lang="en-US" altLang="zh-CN" dirty="0"/>
          </a:p>
          <a:p>
            <a:r>
              <a:rPr lang="en-US" altLang="zh-CN" dirty="0"/>
              <a:t>FIDO Alliance</a:t>
            </a:r>
            <a:endParaRPr lang="en-US" altLang="zh-CN" dirty="0"/>
          </a:p>
          <a:p>
            <a:pPr lvl="1"/>
            <a:r>
              <a:rPr lang="en-US" altLang="zh-CN" dirty="0"/>
              <a:t>2013</a:t>
            </a:r>
            <a:r>
              <a:rPr lang="zh-CN" altLang="en-US" dirty="0"/>
              <a:t>年</a:t>
            </a:r>
            <a:r>
              <a:rPr lang="en-US" altLang="zh-CN" dirty="0"/>
              <a:t>2</a:t>
            </a:r>
            <a:r>
              <a:rPr lang="zh-CN" altLang="en-US" dirty="0"/>
              <a:t>月正式成立，由</a:t>
            </a:r>
            <a:r>
              <a:rPr lang="en-US" altLang="zh-CN" dirty="0"/>
              <a:t>6</a:t>
            </a:r>
            <a:r>
              <a:rPr lang="zh-CN" altLang="en-US" dirty="0"/>
              <a:t>家创始人单位发起，联想是其中之一。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内容占位符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937640" y="1508761"/>
            <a:ext cx="7314437" cy="5068243"/>
          </a:xfrm>
          <a:prstGeom prst="rect">
            <a:avLst/>
          </a:prstGeom>
        </p:spPr>
      </p:pic>
      <p:sp>
        <p:nvSpPr>
          <p:cNvPr id="5" name="标题 1"/>
          <p:cNvSpPr txBox="1"/>
          <p:nvPr/>
        </p:nvSpPr>
        <p:spPr>
          <a:xfrm>
            <a:off x="822960" y="286605"/>
            <a:ext cx="7543800" cy="10196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r>
              <a:rPr lang="en-US" altLang="zh-CN" dirty="0"/>
              <a:t>Authenticator Authentication</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12136" y="100513"/>
            <a:ext cx="8765445" cy="6185987"/>
          </a:xfrm>
          <a:prstGeom prst="rect">
            <a:avLst/>
          </a:prstGeom>
        </p:spPr>
      </p:pic>
      <p:pic>
        <p:nvPicPr>
          <p:cNvPr id="5" name="图片 4"/>
          <p:cNvPicPr>
            <a:picLocks noChangeAspect="1"/>
          </p:cNvPicPr>
          <p:nvPr/>
        </p:nvPicPr>
        <p:blipFill>
          <a:blip r:embed="rId2"/>
          <a:stretch>
            <a:fillRect/>
          </a:stretch>
        </p:blipFill>
        <p:spPr>
          <a:xfrm>
            <a:off x="4937760" y="6224702"/>
            <a:ext cx="3429000" cy="62186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0" y="286604"/>
            <a:ext cx="9064945" cy="5582490"/>
          </a:xfrm>
          <a:prstGeom prst="rect">
            <a:avLst/>
          </a:prstGeom>
        </p:spPr>
      </p:pic>
      <p:sp>
        <p:nvSpPr>
          <p:cNvPr id="5" name="矩形 4"/>
          <p:cNvSpPr/>
          <p:nvPr/>
        </p:nvSpPr>
        <p:spPr>
          <a:xfrm>
            <a:off x="1480458" y="5933925"/>
            <a:ext cx="6734628" cy="461665"/>
          </a:xfrm>
          <a:prstGeom prst="rect">
            <a:avLst/>
          </a:prstGeom>
        </p:spPr>
        <p:txBody>
          <a:bodyPr wrap="square">
            <a:spAutoFit/>
          </a:bodyPr>
          <a:lstStyle/>
          <a:p>
            <a:r>
              <a:rPr lang="en-US" altLang="zh-CN" sz="2400" dirty="0">
                <a:latin typeface="Helvetica" pitchFamily="34" charset="0"/>
              </a:rPr>
              <a:t>UAF Authentication Cryptographic Data Flow</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Control of Authenticator</a:t>
            </a:r>
            <a:endParaRPr lang="zh-CN" altLang="en-US" dirty="0"/>
          </a:p>
        </p:txBody>
      </p:sp>
      <p:graphicFrame>
        <p:nvGraphicFramePr>
          <p:cNvPr id="4" name="内容占位符 3"/>
          <p:cNvGraphicFramePr>
            <a:graphicFrameLocks noGrp="1"/>
          </p:cNvGraphicFramePr>
          <p:nvPr>
            <p:ph idx="1"/>
          </p:nvPr>
        </p:nvGraphicFramePr>
        <p:xfrm>
          <a:off x="228599" y="2316910"/>
          <a:ext cx="8686800" cy="3793915"/>
        </p:xfrm>
        <a:graphic>
          <a:graphicData uri="http://schemas.openxmlformats.org/drawingml/2006/table">
            <a:tbl>
              <a:tblPr firstRow="1" bandRow="1">
                <a:tableStyleId>{5C22544A-7EE6-4342-B048-85BDC9FD1C3A}</a:tableStyleId>
              </a:tblPr>
              <a:tblGrid>
                <a:gridCol w="1344706"/>
                <a:gridCol w="2130014"/>
                <a:gridCol w="1737360"/>
                <a:gridCol w="1737360"/>
                <a:gridCol w="1737360"/>
              </a:tblGrid>
              <a:tr h="656772">
                <a:tc>
                  <a:txBody>
                    <a:bodyPr/>
                    <a:lstStyle/>
                    <a:p>
                      <a:pPr algn="ctr"/>
                      <a:r>
                        <a:rPr lang="en-US" altLang="zh-CN" sz="2000" dirty="0"/>
                        <a:t>Command</a:t>
                      </a:r>
                      <a:endParaRPr lang="zh-CN" altLang="en-US" sz="2000" dirty="0"/>
                    </a:p>
                  </a:txBody>
                  <a:tcPr anchor="ctr"/>
                </a:tc>
                <a:tc>
                  <a:txBody>
                    <a:bodyPr/>
                    <a:lstStyle/>
                    <a:p>
                      <a:r>
                        <a:rPr lang="en-US" altLang="zh-CN" sz="2000" b="1" i="0" u="none" strike="noStrike" kern="1200" baseline="0" dirty="0">
                          <a:solidFill>
                            <a:schemeClr val="lt1"/>
                          </a:solidFill>
                          <a:latin typeface="+mn-lt"/>
                          <a:ea typeface="+mn-ea"/>
                          <a:cs typeface="+mn-cs"/>
                        </a:rPr>
                        <a:t>First-factor Bound</a:t>
                      </a:r>
                      <a:endParaRPr lang="zh-CN" altLang="en-US" sz="2000" dirty="0"/>
                    </a:p>
                  </a:txBody>
                  <a:tcPr anchor="ctr"/>
                </a:tc>
                <a:tc>
                  <a:txBody>
                    <a:bodyPr/>
                    <a:lstStyle/>
                    <a:p>
                      <a:r>
                        <a:rPr lang="en-US" altLang="zh-CN" sz="2000" b="1" i="0" u="none" strike="noStrike" kern="1200" baseline="0" dirty="0">
                          <a:solidFill>
                            <a:schemeClr val="lt1"/>
                          </a:solidFill>
                          <a:latin typeface="+mn-lt"/>
                          <a:ea typeface="+mn-ea"/>
                          <a:cs typeface="+mn-cs"/>
                        </a:rPr>
                        <a:t>2ndF Bound</a:t>
                      </a:r>
                      <a:endParaRPr lang="zh-CN" altLang="en-US" sz="2000" dirty="0"/>
                    </a:p>
                  </a:txBody>
                  <a:tcPr anchor="ctr"/>
                </a:tc>
                <a:tc>
                  <a:txBody>
                    <a:bodyPr/>
                    <a:lstStyle/>
                    <a:p>
                      <a:r>
                        <a:rPr lang="en-US" altLang="zh-CN" sz="2000" b="1" i="0" u="none" strike="noStrike" kern="1200" baseline="0" dirty="0">
                          <a:solidFill>
                            <a:schemeClr val="lt1"/>
                          </a:solidFill>
                          <a:latin typeface="+mn-lt"/>
                          <a:ea typeface="+mn-ea"/>
                          <a:cs typeface="+mn-cs"/>
                        </a:rPr>
                        <a:t>First-factor Roaming</a:t>
                      </a:r>
                      <a:endParaRPr lang="zh-CN" altLang="en-US" sz="2000" dirty="0"/>
                    </a:p>
                  </a:txBody>
                  <a:tcPr anchor="ctr"/>
                </a:tc>
                <a:tc>
                  <a:txBody>
                    <a:bodyPr/>
                    <a:lstStyle/>
                    <a:p>
                      <a:r>
                        <a:rPr lang="en-US" altLang="zh-CN" sz="2000" b="1" i="0" u="none" strike="noStrike" kern="1200" baseline="0" dirty="0">
                          <a:solidFill>
                            <a:schemeClr val="lt1"/>
                          </a:solidFill>
                          <a:latin typeface="+mn-lt"/>
                          <a:ea typeface="+mn-ea"/>
                          <a:cs typeface="+mn-cs"/>
                        </a:rPr>
                        <a:t>2ndF Roaming</a:t>
                      </a:r>
                      <a:endParaRPr lang="zh-CN" altLang="en-US" sz="2000" dirty="0"/>
                    </a:p>
                  </a:txBody>
                  <a:tcPr anchor="ctr"/>
                </a:tc>
              </a:tr>
              <a:tr h="542276">
                <a:tc>
                  <a:txBody>
                    <a:bodyPr/>
                    <a:lstStyle/>
                    <a:p>
                      <a:pPr algn="ctr"/>
                      <a:r>
                        <a:rPr lang="en-US" altLang="zh-CN" sz="2000" dirty="0"/>
                        <a:t>Register</a:t>
                      </a:r>
                      <a:endParaRPr lang="zh-CN" altLang="en-US" sz="2000" dirty="0"/>
                    </a:p>
                  </a:txBody>
                  <a:tcPr anchor="ctr"/>
                </a:tc>
                <a:tc>
                  <a:txBody>
                    <a:bodyPr/>
                    <a:lstStyle/>
                    <a:p>
                      <a:r>
                        <a:rPr lang="en-US" altLang="zh-CN" sz="2000" dirty="0" err="1"/>
                        <a:t>UserVerify</a:t>
                      </a:r>
                      <a:endParaRPr lang="zh-CN" altLang="en-US" sz="2000" dirty="0"/>
                    </a:p>
                  </a:txBody>
                  <a:tcPr anchor="ctr"/>
                </a:tc>
                <a:tc>
                  <a:txBody>
                    <a:bodyPr/>
                    <a:lstStyle/>
                    <a:p>
                      <a:r>
                        <a:rPr lang="en-US" altLang="zh-CN" sz="2000"/>
                        <a:t>UserVerify</a:t>
                      </a:r>
                      <a:endParaRPr lang="zh-CN" altLang="en-US" sz="2000" dirty="0"/>
                    </a:p>
                  </a:txBody>
                  <a:tcPr anchor="ctr"/>
                </a:tc>
                <a:tc>
                  <a:txBody>
                    <a:bodyPr/>
                    <a:lstStyle/>
                    <a:p>
                      <a:r>
                        <a:rPr lang="en-US" altLang="zh-CN" sz="2000"/>
                        <a:t>UserVerify</a:t>
                      </a:r>
                      <a:endParaRPr lang="zh-CN" altLang="en-US" sz="2000" dirty="0"/>
                    </a:p>
                  </a:txBody>
                  <a:tcPr anchor="ctr"/>
                </a:tc>
                <a:tc>
                  <a:txBody>
                    <a:bodyPr/>
                    <a:lstStyle/>
                    <a:p>
                      <a:r>
                        <a:rPr lang="en-US" altLang="zh-CN" sz="2000"/>
                        <a:t>UserVerify</a:t>
                      </a:r>
                      <a:endParaRPr lang="zh-CN" altLang="en-US" sz="2000" dirty="0"/>
                    </a:p>
                  </a:txBody>
                  <a:tcPr anchor="ctr"/>
                </a:tc>
              </a:tr>
              <a:tr h="1213479">
                <a:tc>
                  <a:txBody>
                    <a:bodyPr/>
                    <a:lstStyle/>
                    <a:p>
                      <a:pPr algn="ctr"/>
                      <a:r>
                        <a:rPr lang="en-US" altLang="zh-CN" sz="2000" dirty="0"/>
                        <a:t>Sign</a:t>
                      </a:r>
                      <a:endParaRPr lang="zh-CN" altLang="en-US" sz="2000" dirty="0"/>
                    </a:p>
                  </a:txBody>
                  <a:tcPr anchor="ctr"/>
                </a:tc>
                <a:tc>
                  <a:txBody>
                    <a:bodyPr/>
                    <a:lstStyle/>
                    <a:p>
                      <a:r>
                        <a:rPr lang="en-US" altLang="zh-CN" sz="2000" dirty="0" err="1"/>
                        <a:t>UserVerify</a:t>
                      </a:r>
                      <a:endParaRPr lang="en-US" altLang="zh-CN" sz="2000" dirty="0"/>
                    </a:p>
                    <a:p>
                      <a:r>
                        <a:rPr lang="en-US" altLang="zh-CN" sz="2000" dirty="0" err="1"/>
                        <a:t>KHAcessToken</a:t>
                      </a:r>
                      <a:endParaRPr lang="en-US" altLang="zh-CN" sz="2000" dirty="0"/>
                    </a:p>
                    <a:p>
                      <a:r>
                        <a:rPr lang="en-US" altLang="zh-CN" sz="2000" dirty="0" err="1"/>
                        <a:t>Key</a:t>
                      </a:r>
                      <a:r>
                        <a:rPr lang="en-US" altLang="zh-CN" sz="2000" baseline="0" dirty="0" err="1"/>
                        <a:t>HandleList</a:t>
                      </a:r>
                      <a:endParaRPr lang="zh-CN" altLang="en-US" sz="2000" dirty="0"/>
                    </a:p>
                  </a:txBody>
                  <a:tcPr anchor="ctr"/>
                </a:tc>
                <a:tc>
                  <a:txBody>
                    <a:bodyPr/>
                    <a:lstStyle/>
                    <a:p>
                      <a:r>
                        <a:rPr lang="en-US" altLang="zh-CN" sz="2000"/>
                        <a:t>UserVerify</a:t>
                      </a:r>
                      <a:endParaRPr lang="en-US" altLang="zh-CN" sz="2000"/>
                    </a:p>
                    <a:p>
                      <a:r>
                        <a:rPr lang="en-US" altLang="zh-CN" sz="2000"/>
                        <a:t>KHAcessToken</a:t>
                      </a:r>
                      <a:endParaRPr lang="en-US" altLang="zh-CN" sz="2000"/>
                    </a:p>
                    <a:p>
                      <a:r>
                        <a:rPr lang="en-US" altLang="zh-CN" sz="2000"/>
                        <a:t>Key</a:t>
                      </a:r>
                      <a:r>
                        <a:rPr lang="en-US" altLang="zh-CN" sz="2000" baseline="0"/>
                        <a:t>HandleList</a:t>
                      </a:r>
                      <a:endParaRPr lang="zh-CN" altLang="en-US" sz="2000" dirty="0"/>
                    </a:p>
                  </a:txBody>
                  <a:tcPr anchor="ctr"/>
                </a:tc>
                <a:tc>
                  <a:txBody>
                    <a:bodyPr/>
                    <a:lstStyle/>
                    <a:p>
                      <a:r>
                        <a:rPr lang="en-US" altLang="zh-CN" sz="2000" dirty="0" err="1"/>
                        <a:t>UserVerify</a:t>
                      </a:r>
                      <a:endParaRPr lang="en-US" altLang="zh-CN" sz="2000" dirty="0"/>
                    </a:p>
                    <a:p>
                      <a:r>
                        <a:rPr lang="en-US" altLang="zh-CN" sz="2000" dirty="0" err="1"/>
                        <a:t>KHAcessToken</a:t>
                      </a:r>
                      <a:endParaRPr lang="en-US" altLang="zh-CN" sz="2000" dirty="0"/>
                    </a:p>
                  </a:txBody>
                  <a:tcPr anchor="ctr"/>
                </a:tc>
                <a:tc>
                  <a:txBody>
                    <a:bodyPr/>
                    <a:lstStyle/>
                    <a:p>
                      <a:r>
                        <a:rPr lang="en-US" altLang="zh-CN" sz="2000" dirty="0" err="1"/>
                        <a:t>UserVerify</a:t>
                      </a:r>
                      <a:endParaRPr lang="en-US" altLang="zh-CN" sz="2000" dirty="0"/>
                    </a:p>
                    <a:p>
                      <a:r>
                        <a:rPr lang="en-US" altLang="zh-CN" sz="2000" dirty="0" err="1"/>
                        <a:t>KHAcessToken</a:t>
                      </a:r>
                      <a:endParaRPr lang="en-US" altLang="zh-CN" sz="2000" dirty="0"/>
                    </a:p>
                    <a:p>
                      <a:r>
                        <a:rPr lang="en-US" altLang="zh-CN" sz="2000" dirty="0" err="1"/>
                        <a:t>Key</a:t>
                      </a:r>
                      <a:r>
                        <a:rPr lang="en-US" altLang="zh-CN" sz="2000" baseline="0" dirty="0" err="1"/>
                        <a:t>HandleList</a:t>
                      </a:r>
                      <a:endParaRPr lang="zh-CN" altLang="en-US" sz="2000" dirty="0"/>
                    </a:p>
                  </a:txBody>
                  <a:tcPr anchor="ctr"/>
                </a:tc>
              </a:tr>
              <a:tr h="1337120">
                <a:tc>
                  <a:txBody>
                    <a:bodyPr/>
                    <a:lstStyle/>
                    <a:p>
                      <a:pPr algn="ctr"/>
                      <a:r>
                        <a:rPr lang="en-US" altLang="zh-CN" sz="2000" dirty="0"/>
                        <a:t>Deregister</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a:t>KHAcessToken</a:t>
                      </a:r>
                      <a:endParaRPr lang="en-US" altLang="zh-CN" sz="2000" dirty="0"/>
                    </a:p>
                    <a:p>
                      <a:r>
                        <a:rPr lang="en-US" altLang="zh-CN" sz="2000" dirty="0" err="1"/>
                        <a:t>KeyID</a:t>
                      </a:r>
                      <a:endParaRPr lang="en-US" altLang="zh-CN"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a:t>KHAcessToken</a:t>
                      </a:r>
                      <a:endParaRPr lang="en-US" altLang="zh-CN" sz="2000" dirty="0"/>
                    </a:p>
                    <a:p>
                      <a:r>
                        <a:rPr lang="en-US" altLang="zh-CN" sz="2000" dirty="0" err="1"/>
                        <a:t>KeyID</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a:t>KHAcessToken</a:t>
                      </a:r>
                      <a:endParaRPr lang="en-US" altLang="zh-CN" sz="2000" dirty="0"/>
                    </a:p>
                    <a:p>
                      <a:r>
                        <a:rPr lang="en-US" altLang="zh-CN" sz="2000" dirty="0" err="1"/>
                        <a:t>KeyID</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a:t>KHAcessToken</a:t>
                      </a:r>
                      <a:endParaRPr lang="en-US" altLang="zh-CN" sz="2000" dirty="0"/>
                    </a:p>
                    <a:p>
                      <a:r>
                        <a:rPr lang="en-US" altLang="zh-CN" sz="2000" dirty="0" err="1"/>
                        <a:t>KeyID</a:t>
                      </a:r>
                      <a:endParaRPr lang="en-US" altLang="zh-CN" sz="2000" dirty="0"/>
                    </a:p>
                  </a:txBody>
                  <a:tcPr anchor="ct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12136" y="100513"/>
            <a:ext cx="8765445" cy="6185987"/>
          </a:xfrm>
          <a:prstGeom prst="rect">
            <a:avLst/>
          </a:prstGeom>
        </p:spPr>
      </p:pic>
      <p:pic>
        <p:nvPicPr>
          <p:cNvPr id="5" name="图片 4"/>
          <p:cNvPicPr>
            <a:picLocks noChangeAspect="1"/>
          </p:cNvPicPr>
          <p:nvPr/>
        </p:nvPicPr>
        <p:blipFill>
          <a:blip r:embed="rId2"/>
          <a:stretch>
            <a:fillRect/>
          </a:stretch>
        </p:blipFill>
        <p:spPr>
          <a:xfrm>
            <a:off x="4937760" y="6224702"/>
            <a:ext cx="3429000" cy="621868"/>
          </a:xfrm>
          <a:prstGeom prst="rect">
            <a:avLst/>
          </a:prstGeom>
        </p:spPr>
      </p:pic>
      <p:sp>
        <p:nvSpPr>
          <p:cNvPr id="6" name="矩形 5"/>
          <p:cNvSpPr/>
          <p:nvPr/>
        </p:nvSpPr>
        <p:spPr>
          <a:xfrm>
            <a:off x="8058150" y="5078185"/>
            <a:ext cx="925830" cy="1306478"/>
          </a:xfrm>
          <a:prstGeom prst="rect">
            <a:avLst/>
          </a:prstGeom>
          <a:noFill/>
          <a:ln w="1905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圆角矩形 6"/>
          <p:cNvSpPr/>
          <p:nvPr/>
        </p:nvSpPr>
        <p:spPr>
          <a:xfrm>
            <a:off x="7966710" y="3875494"/>
            <a:ext cx="1108710" cy="10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鉴别响</a:t>
            </a:r>
            <a:endParaRPr lang="en-US" altLang="zh-CN" dirty="0"/>
          </a:p>
          <a:p>
            <a:pPr algn="ctr"/>
            <a:r>
              <a:rPr lang="zh-CN" altLang="en-US" dirty="0"/>
              <a:t>应验证</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0" y="286604"/>
            <a:ext cx="9064945" cy="5582490"/>
          </a:xfrm>
          <a:prstGeom prst="rect">
            <a:avLst/>
          </a:prstGeom>
        </p:spPr>
      </p:pic>
      <p:sp>
        <p:nvSpPr>
          <p:cNvPr id="5" name="矩形 4"/>
          <p:cNvSpPr/>
          <p:nvPr/>
        </p:nvSpPr>
        <p:spPr>
          <a:xfrm>
            <a:off x="1480458" y="5933925"/>
            <a:ext cx="6734628" cy="461665"/>
          </a:xfrm>
          <a:prstGeom prst="rect">
            <a:avLst/>
          </a:prstGeom>
        </p:spPr>
        <p:txBody>
          <a:bodyPr wrap="square">
            <a:spAutoFit/>
          </a:bodyPr>
          <a:lstStyle/>
          <a:p>
            <a:r>
              <a:rPr lang="en-US" altLang="zh-CN" sz="2400" dirty="0">
                <a:latin typeface="Helvetica" pitchFamily="34" charset="0"/>
              </a:rPr>
              <a:t>UAF Authentication Cryptographic Data Flow</a:t>
            </a:r>
            <a:endParaRPr lang="zh-CN" altLang="en-US" sz="2400" dirty="0"/>
          </a:p>
        </p:txBody>
      </p:sp>
      <p:sp>
        <p:nvSpPr>
          <p:cNvPr id="6" name="内容占位符 2"/>
          <p:cNvSpPr txBox="1"/>
          <p:nvPr/>
        </p:nvSpPr>
        <p:spPr>
          <a:xfrm>
            <a:off x="2302255" y="4489255"/>
            <a:ext cx="2741540" cy="2082141"/>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ormAutofit/>
          </a:bodyPr>
          <a:lstStyle>
            <a:lvl1pPr marL="342900" indent="-342900" algn="l" defTabSz="914400" rtl="0" eaLnBrk="1" latinLnBrk="0" hangingPunct="1">
              <a:lnSpc>
                <a:spcPct val="110000"/>
              </a:lnSpc>
              <a:spcBef>
                <a:spcPts val="400"/>
              </a:spcBef>
              <a:spcAft>
                <a:spcPts val="4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10000"/>
              </a:lnSpc>
              <a:spcBef>
                <a:spcPts val="4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zh-CN" altLang="en-US" sz="2400" dirty="0"/>
              <a:t>鉴别响应验证</a:t>
            </a:r>
            <a:endParaRPr lang="en-US" altLang="zh-CN" sz="2400" dirty="0"/>
          </a:p>
          <a:p>
            <a:pPr lvl="1"/>
            <a:r>
              <a:rPr lang="en-US" altLang="zh-CN" sz="2000" dirty="0" err="1"/>
              <a:t>fcp</a:t>
            </a:r>
            <a:r>
              <a:rPr lang="zh-CN" altLang="en-US" sz="2000" dirty="0"/>
              <a:t>中的每一项</a:t>
            </a:r>
            <a:endParaRPr lang="en-US" altLang="zh-CN" sz="2000" dirty="0"/>
          </a:p>
          <a:p>
            <a:pPr lvl="1"/>
            <a:r>
              <a:rPr lang="zh-CN" altLang="en-US" sz="2000" dirty="0"/>
              <a:t>签名验证</a:t>
            </a:r>
            <a:endParaRPr lang="en-US" altLang="zh-CN" sz="2000" dirty="0"/>
          </a:p>
          <a:p>
            <a:pPr lvl="2"/>
            <a:r>
              <a:rPr lang="zh-CN" altLang="en-US" sz="1600" dirty="0"/>
              <a:t>利用本地的</a:t>
            </a:r>
            <a:r>
              <a:rPr lang="en-US" altLang="zh-CN" sz="1600" dirty="0"/>
              <a:t>AAID&amp;</a:t>
            </a:r>
            <a:r>
              <a:rPr lang="zh-CN" altLang="en-US" sz="1600" dirty="0"/>
              <a:t>相应的公钥进行签名验证</a:t>
            </a:r>
            <a:endParaRPr lang="en-US" altLang="zh-CN" sz="1600" dirty="0"/>
          </a:p>
          <a:p>
            <a:pPr lvl="1"/>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Confirmation</a:t>
            </a:r>
            <a:endParaRPr lang="zh-CN" altLang="en-US" dirty="0"/>
          </a:p>
        </p:txBody>
      </p:sp>
      <p:sp>
        <p:nvSpPr>
          <p:cNvPr id="3" name="内容占位符 2"/>
          <p:cNvSpPr>
            <a:spLocks noGrp="1"/>
          </p:cNvSpPr>
          <p:nvPr>
            <p:ph idx="1"/>
          </p:nvPr>
        </p:nvSpPr>
        <p:spPr/>
        <p:txBody>
          <a:bodyPr>
            <a:normAutofit fontScale="92500"/>
          </a:bodyPr>
          <a:lstStyle/>
          <a:p>
            <a:r>
              <a:rPr lang="en-US" altLang="zh-CN" dirty="0"/>
              <a:t>In the situation in which a Relying Party wants the end-user to confirm a transaction (e.g. financial operation, privileged operation, </a:t>
            </a:r>
            <a:r>
              <a:rPr lang="en-US" altLang="zh-CN" dirty="0" err="1"/>
              <a:t>etc</a:t>
            </a:r>
            <a:r>
              <a:rPr lang="en-US" altLang="zh-CN" dirty="0"/>
              <a:t>), FIDO provides "secure transaction" .</a:t>
            </a:r>
            <a:endParaRPr lang="en-US" altLang="zh-CN" dirty="0"/>
          </a:p>
          <a:p>
            <a:r>
              <a:rPr lang="en-US" altLang="zh-CN" dirty="0"/>
              <a:t>Basically if a FIDO UAF Authenticator has a transaction confirmation </a:t>
            </a:r>
            <a:r>
              <a:rPr lang="en-US" altLang="zh-CN" b="1" dirty="0"/>
              <a:t>display capability</a:t>
            </a:r>
            <a:r>
              <a:rPr lang="en-US" altLang="zh-CN" dirty="0"/>
              <a:t>, FIDO UAF architecture makes sure that the system supports </a:t>
            </a:r>
            <a:r>
              <a:rPr lang="en-US" altLang="zh-CN" b="1" i="1" dirty="0"/>
              <a:t>What You See is What You Sign mode </a:t>
            </a:r>
            <a:r>
              <a:rPr lang="en-US" altLang="zh-CN" dirty="0"/>
              <a:t>(WYSIWYS).</a:t>
            </a:r>
            <a:endParaRPr lang="zh-CN" altLang="en-US" dirty="0"/>
          </a:p>
          <a:p>
            <a:endParaRPr lang="en-US" altLang="zh-CN"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822960" y="286605"/>
            <a:ext cx="7543800" cy="10196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r>
              <a:rPr lang="en-US" altLang="zh-CN" dirty="0"/>
              <a:t>Transaction Confirmation</a:t>
            </a:r>
            <a:endParaRPr lang="zh-CN" altLang="en-US" dirty="0"/>
          </a:p>
        </p:txBody>
      </p:sp>
      <p:sp>
        <p:nvSpPr>
          <p:cNvPr id="6" name="内容占位符 5"/>
          <p:cNvSpPr>
            <a:spLocks noGrp="1"/>
          </p:cNvSpPr>
          <p:nvPr>
            <p:ph idx="1"/>
          </p:nvPr>
        </p:nvSpPr>
        <p:spPr/>
        <p:txBody>
          <a:bodyPr/>
          <a:lstStyle/>
          <a:p>
            <a:endParaRPr lang="zh-CN" altLang="en-US"/>
          </a:p>
        </p:txBody>
      </p:sp>
      <p:pic>
        <p:nvPicPr>
          <p:cNvPr id="7" name="图片 6"/>
          <p:cNvPicPr>
            <a:picLocks noChangeAspect="1"/>
          </p:cNvPicPr>
          <p:nvPr/>
        </p:nvPicPr>
        <p:blipFill>
          <a:blip r:embed="rId1"/>
          <a:stretch>
            <a:fillRect/>
          </a:stretch>
        </p:blipFill>
        <p:spPr>
          <a:xfrm>
            <a:off x="969803" y="1754722"/>
            <a:ext cx="7250112" cy="510327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47161" y="-100801"/>
            <a:ext cx="9238322" cy="705960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Deregistration</a:t>
            </a:r>
            <a:endParaRPr lang="zh-CN" altLang="en-US" dirty="0"/>
          </a:p>
        </p:txBody>
      </p:sp>
      <p:sp>
        <p:nvSpPr>
          <p:cNvPr id="3" name="内容占位符 2"/>
          <p:cNvSpPr>
            <a:spLocks noGrp="1"/>
          </p:cNvSpPr>
          <p:nvPr>
            <p:ph idx="1"/>
          </p:nvPr>
        </p:nvSpPr>
        <p:spPr/>
        <p:txBody>
          <a:bodyPr/>
          <a:lstStyle/>
          <a:p>
            <a:r>
              <a:rPr lang="en-US" altLang="zh-CN" dirty="0"/>
              <a:t>This operation allows FIDO Server to ask the FIDO Authenticator to delete keys related to the particular relying party.</a:t>
            </a:r>
            <a:endParaRPr lang="zh-CN" altLang="en-US" dirty="0"/>
          </a:p>
        </p:txBody>
      </p:sp>
      <p:pic>
        <p:nvPicPr>
          <p:cNvPr id="5" name="图片 4"/>
          <p:cNvPicPr>
            <a:picLocks noChangeAspect="1"/>
          </p:cNvPicPr>
          <p:nvPr/>
        </p:nvPicPr>
        <p:blipFill>
          <a:blip r:embed="rId1"/>
          <a:stretch>
            <a:fillRect/>
          </a:stretch>
        </p:blipFill>
        <p:spPr>
          <a:xfrm>
            <a:off x="1165859" y="3590748"/>
            <a:ext cx="6858000" cy="290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FIDO?</a:t>
            </a:r>
            <a:endParaRPr lang="zh-CN" altLang="en-US" dirty="0"/>
          </a:p>
        </p:txBody>
      </p:sp>
      <p:sp>
        <p:nvSpPr>
          <p:cNvPr id="3" name="内容占位符 2"/>
          <p:cNvSpPr>
            <a:spLocks noGrp="1"/>
          </p:cNvSpPr>
          <p:nvPr>
            <p:ph idx="1"/>
          </p:nvPr>
        </p:nvSpPr>
        <p:spPr>
          <a:xfrm>
            <a:off x="822959" y="1845733"/>
            <a:ext cx="7543801" cy="4588197"/>
          </a:xfrm>
        </p:spPr>
        <p:txBody>
          <a:bodyPr>
            <a:normAutofit fontScale="77500" lnSpcReduction="20000"/>
          </a:bodyPr>
          <a:lstStyle/>
          <a:p>
            <a:r>
              <a:rPr lang="en-US" altLang="zh-CN" dirty="0"/>
              <a:t>There are three key protocols included in the FIDO architecture.</a:t>
            </a:r>
            <a:endParaRPr lang="en-US" altLang="zh-CN" dirty="0"/>
          </a:p>
          <a:p>
            <a:pPr lvl="1"/>
            <a:r>
              <a:rPr lang="en-US" altLang="zh-CN" dirty="0"/>
              <a:t>UAF(Universal Authentication Framework)</a:t>
            </a:r>
            <a:endParaRPr lang="en-US" altLang="zh-CN" dirty="0"/>
          </a:p>
          <a:p>
            <a:pPr lvl="1"/>
            <a:r>
              <a:rPr lang="en-US" altLang="zh-CN" dirty="0"/>
              <a:t>U2F(Universal 2nd Factor)</a:t>
            </a:r>
            <a:endParaRPr lang="en-US" altLang="zh-CN" dirty="0"/>
          </a:p>
          <a:p>
            <a:pPr lvl="1"/>
            <a:r>
              <a:rPr lang="en-US" altLang="zh-CN" dirty="0"/>
              <a:t>CTAP(Client to Authenticator Protocols )</a:t>
            </a:r>
            <a:endParaRPr lang="en-US" altLang="zh-CN" dirty="0"/>
          </a:p>
          <a:p>
            <a:r>
              <a:rPr lang="en-US" altLang="zh-CN" dirty="0"/>
              <a:t>Versions</a:t>
            </a:r>
            <a:endParaRPr lang="en-US" altLang="zh-CN" dirty="0"/>
          </a:p>
          <a:p>
            <a:pPr lvl="1"/>
            <a:r>
              <a:rPr lang="en-US" altLang="zh-CN" dirty="0"/>
              <a:t>FIDO 1.0  2014.12</a:t>
            </a:r>
            <a:endParaRPr lang="en-US" altLang="zh-CN" dirty="0"/>
          </a:p>
          <a:p>
            <a:pPr lvl="1"/>
            <a:r>
              <a:rPr lang="en-US" altLang="zh-CN" dirty="0"/>
              <a:t>FIDO 2.0  2019.01</a:t>
            </a:r>
            <a:endParaRPr lang="en-US" altLang="zh-CN" dirty="0"/>
          </a:p>
          <a:p>
            <a:pPr lvl="2"/>
            <a:r>
              <a:rPr lang="en-US" altLang="zh-CN" dirty="0"/>
              <a:t>Expended with </a:t>
            </a:r>
            <a:r>
              <a:rPr lang="en-US" altLang="zh-CN" b="1" dirty="0" err="1"/>
              <a:t>WebAuthn</a:t>
            </a:r>
            <a:r>
              <a:rPr lang="en-US" altLang="zh-CN" b="1" dirty="0"/>
              <a:t> &amp; CTAP</a:t>
            </a:r>
            <a:endParaRPr lang="en-US" altLang="zh-CN" b="1" dirty="0"/>
          </a:p>
          <a:p>
            <a:pPr lvl="2"/>
            <a:r>
              <a:rPr lang="en-US" altLang="zh-CN" dirty="0" err="1"/>
              <a:t>WebAuthn</a:t>
            </a:r>
            <a:r>
              <a:rPr lang="en-US" altLang="zh-CN" dirty="0"/>
              <a:t> enables online services to use FIDO Authentication through a standard web API that can be built into browsers and related web platform infrastructure.</a:t>
            </a:r>
            <a:endParaRPr lang="en-US" altLang="zh-CN" dirty="0"/>
          </a:p>
          <a:p>
            <a:pPr lvl="2"/>
            <a:r>
              <a:rPr lang="en-US" altLang="zh-CN" dirty="0"/>
              <a:t>CTAT(Client to Authenticator Protocol ) enables external devices such as mobile handsets or FIDO security keys to work with browsers supporting </a:t>
            </a:r>
            <a:r>
              <a:rPr lang="en-US" altLang="zh-CN" dirty="0" err="1"/>
              <a:t>WebAuthn</a:t>
            </a: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Deregistration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269095" y="1845734"/>
            <a:ext cx="8440808" cy="452855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FIDO</a:t>
            </a:r>
            <a:r>
              <a:rPr lang="zh-CN" altLang="en-US" dirty="0"/>
              <a:t>设备丢失怎么办？</a:t>
            </a:r>
            <a:endParaRPr lang="zh-CN" altLang="en-US" dirty="0"/>
          </a:p>
        </p:txBody>
      </p:sp>
      <p:sp>
        <p:nvSpPr>
          <p:cNvPr id="3" name="内容占位符 2"/>
          <p:cNvSpPr>
            <a:spLocks noGrp="1"/>
          </p:cNvSpPr>
          <p:nvPr>
            <p:ph idx="1"/>
          </p:nvPr>
        </p:nvSpPr>
        <p:spPr/>
        <p:txBody>
          <a:bodyPr>
            <a:normAutofit/>
          </a:bodyPr>
          <a:lstStyle/>
          <a:p>
            <a:r>
              <a:rPr lang="zh-CN" altLang="en-US" dirty="0"/>
              <a:t>如果</a:t>
            </a:r>
            <a:r>
              <a:rPr lang="en-US" altLang="zh-CN" dirty="0"/>
              <a:t>RP</a:t>
            </a:r>
            <a:r>
              <a:rPr lang="zh-CN" altLang="en-US" dirty="0"/>
              <a:t>支持绑定</a:t>
            </a:r>
            <a:r>
              <a:rPr lang="en-US" altLang="zh-CN" dirty="0"/>
              <a:t>FIDO</a:t>
            </a:r>
            <a:r>
              <a:rPr lang="zh-CN" altLang="en-US" dirty="0"/>
              <a:t>前的原始身份鉴别方案</a:t>
            </a:r>
            <a:endParaRPr lang="en-US" altLang="zh-CN" dirty="0"/>
          </a:p>
          <a:p>
            <a:pPr lvl="1"/>
            <a:r>
              <a:rPr lang="zh-CN" altLang="en-US" dirty="0"/>
              <a:t>继续使用原始的身份鉴别方案登录</a:t>
            </a:r>
            <a:endParaRPr lang="en-US" altLang="zh-CN" dirty="0"/>
          </a:p>
          <a:p>
            <a:pPr lvl="1"/>
            <a:r>
              <a:rPr lang="zh-CN" altLang="en-US" dirty="0"/>
              <a:t>是否能重新绑定新的设备，得看</a:t>
            </a:r>
            <a:r>
              <a:rPr lang="en-US" altLang="zh-CN" dirty="0"/>
              <a:t>RP</a:t>
            </a:r>
            <a:r>
              <a:rPr lang="zh-CN" altLang="en-US" dirty="0"/>
              <a:t>的具体实现方式及管理策略</a:t>
            </a:r>
            <a:endParaRPr lang="en-US" altLang="zh-CN" dirty="0"/>
          </a:p>
          <a:p>
            <a:r>
              <a:rPr lang="zh-CN" altLang="en-US" dirty="0"/>
              <a:t>如果</a:t>
            </a:r>
            <a:r>
              <a:rPr lang="en-US" altLang="zh-CN" dirty="0"/>
              <a:t>RP</a:t>
            </a:r>
            <a:r>
              <a:rPr lang="zh-CN" altLang="en-US" dirty="0"/>
              <a:t>不再支持原始身份鉴别方案</a:t>
            </a:r>
            <a:endParaRPr lang="en-US" altLang="zh-CN" dirty="0"/>
          </a:p>
          <a:p>
            <a:pPr lvl="1"/>
            <a:r>
              <a:rPr lang="zh-CN" altLang="en-US" dirty="0"/>
              <a:t>账号就不能再使用了</a:t>
            </a:r>
            <a:endParaRPr lang="en-US" altLang="zh-CN" dirty="0"/>
          </a:p>
          <a:p>
            <a:pPr lvl="1"/>
            <a:r>
              <a:rPr lang="zh-CN" altLang="en-US" dirty="0"/>
              <a:t>即使设备没丢失，在未解绑设备之前，只能通过已绑定访问设备访问相应的账号，其他设备都不能再登录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多个</a:t>
            </a:r>
            <a:r>
              <a:rPr lang="en-US" altLang="zh-CN" dirty="0"/>
              <a:t>FIDO</a:t>
            </a:r>
            <a:r>
              <a:rPr lang="zh-CN" altLang="en-US" dirty="0"/>
              <a:t>设备的绑定支持</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8801" y="2163756"/>
            <a:ext cx="7880526" cy="3829721"/>
          </a:xfrm>
        </p:spPr>
      </p:pic>
      <p:sp>
        <p:nvSpPr>
          <p:cNvPr id="9" name="矩形 8"/>
          <p:cNvSpPr/>
          <p:nvPr/>
        </p:nvSpPr>
        <p:spPr>
          <a:xfrm>
            <a:off x="654597" y="5993477"/>
            <a:ext cx="7880526" cy="646331"/>
          </a:xfrm>
          <a:prstGeom prst="rect">
            <a:avLst/>
          </a:prstGeom>
        </p:spPr>
        <p:txBody>
          <a:bodyPr wrap="square">
            <a:spAutoFit/>
          </a:bodyPr>
          <a:lstStyle/>
          <a:p>
            <a:r>
              <a:rPr lang="en-US" altLang="zh-CN" dirty="0"/>
              <a:t>FIDO Alliance White Paper</a:t>
            </a:r>
            <a:r>
              <a:rPr lang="zh-CN" altLang="en-US" dirty="0"/>
              <a:t>：</a:t>
            </a:r>
            <a:r>
              <a:rPr lang="en-US" altLang="zh-CN" dirty="0"/>
              <a:t>Multiple Authenticators for Reducing Account-Recovery Needs for FIDO-Enabled Consumer Accounts- 2020</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1076008" y="410528"/>
            <a:ext cx="6589712" cy="1281112"/>
          </a:xfrm>
        </p:spPr>
        <p:txBody>
          <a:bodyPr/>
          <a:lstStyle/>
          <a:p>
            <a:pPr eaLnBrk="1" hangingPunct="1"/>
            <a:r>
              <a:rPr lang="en-US" altLang="zh-CN" sz="2800" b="1" dirty="0"/>
              <a:t>FIDO</a:t>
            </a:r>
            <a:r>
              <a:rPr lang="zh-CN" altLang="en-US" sz="2800" b="1" dirty="0"/>
              <a:t> </a:t>
            </a:r>
            <a:r>
              <a:rPr lang="en-US" altLang="zh-CN" sz="2800" b="1" dirty="0"/>
              <a:t>U2F</a:t>
            </a:r>
            <a:r>
              <a:rPr lang="zh-CN" altLang="en-US" sz="2800" b="1" dirty="0"/>
              <a:t>基本原理</a:t>
            </a:r>
            <a:endParaRPr lang="zh-CN" altLang="en-US" sz="2800" b="1" dirty="0"/>
          </a:p>
        </p:txBody>
      </p:sp>
      <p:sp>
        <p:nvSpPr>
          <p:cNvPr id="45059" name="内容占位符 1"/>
          <p:cNvSpPr>
            <a:spLocks noGrp="1" noChangeArrowheads="1"/>
          </p:cNvSpPr>
          <p:nvPr>
            <p:ph idx="1"/>
          </p:nvPr>
        </p:nvSpPr>
        <p:spPr>
          <a:xfrm>
            <a:off x="986472" y="1940878"/>
            <a:ext cx="7334568" cy="4261802"/>
          </a:xfrm>
        </p:spPr>
        <p:txBody>
          <a:bodyPr>
            <a:normAutofit/>
          </a:bodyPr>
          <a:lstStyle/>
          <a:p>
            <a:r>
              <a:rPr lang="en-US" altLang="zh-CN" sz="1800" dirty="0"/>
              <a:t>U2F</a:t>
            </a:r>
            <a:r>
              <a:rPr lang="zh-CN" altLang="en-US" sz="1800" dirty="0"/>
              <a:t>，全称为通用第二因素协议（</a:t>
            </a:r>
            <a:r>
              <a:rPr lang="en-US" altLang="zh-CN" sz="1800" dirty="0"/>
              <a:t>Universal 2nd Factor Protocol</a:t>
            </a:r>
            <a:r>
              <a:rPr lang="zh-CN" altLang="en-US" sz="1800" dirty="0"/>
              <a:t>）。在兼容现有在密码验证体系的基础上，当用户进行在线高安全操作时，</a:t>
            </a:r>
            <a:r>
              <a:rPr lang="en-US" altLang="zh-CN" sz="1800" dirty="0"/>
              <a:t>FIDO</a:t>
            </a:r>
            <a:r>
              <a:rPr lang="zh-CN" altLang="en-US" sz="1800" dirty="0"/>
              <a:t>提供</a:t>
            </a:r>
            <a:r>
              <a:rPr lang="en-US" altLang="zh-CN" sz="1800" dirty="0"/>
              <a:t>U2F</a:t>
            </a:r>
            <a:r>
              <a:rPr lang="zh-CN" altLang="en-US" sz="1800" dirty="0"/>
              <a:t>设备作为第二身份验证因素，完成强安全级别身份验证，提升用户的信息安全，整个交易不受传统密码的强弱影响。</a:t>
            </a:r>
            <a:endParaRPr lang="zh-CN" altLang="en-US" sz="1800" dirty="0"/>
          </a:p>
          <a:p>
            <a:r>
              <a:rPr lang="en-US" altLang="zh-CN" sz="1800" dirty="0"/>
              <a:t>U2F</a:t>
            </a:r>
            <a:r>
              <a:rPr lang="zh-CN" altLang="en-US" sz="1800" dirty="0"/>
              <a:t>类似国内的二代</a:t>
            </a:r>
            <a:r>
              <a:rPr lang="en-US" altLang="zh-CN" sz="1800" dirty="0"/>
              <a:t>U</a:t>
            </a:r>
            <a:r>
              <a:rPr lang="zh-CN" altLang="en-US" sz="1800" dirty="0"/>
              <a:t>盾的保护机制，使用双因子（密码和能与用户交互的设备）保护用户账户和隐私。用户在注册阶段，使用服务器支持的加密设备，将账户和设备绑定。当进行登录验证操作时，服务器在合适的时候，提示用户插入设备并进行按键操作，加密设备对数据签名，发送给服务器，服务器做验证，如果验证成功，用户则可登录成功。由于有了第二因子（加密设备）的保护，用户可以选择不设置密码或者使用一串简单易记的</a:t>
            </a:r>
            <a:r>
              <a:rPr lang="en-US" altLang="zh-CN" sz="1800" dirty="0"/>
              <a:t>4</a:t>
            </a:r>
            <a:r>
              <a:rPr lang="zh-CN" altLang="en-US" sz="1800" dirty="0"/>
              <a:t>位密码。</a:t>
            </a:r>
            <a:endParaRPr lang="zh-CN" altLang="en-US" sz="1800" dirty="0"/>
          </a:p>
        </p:txBody>
      </p:sp>
      <p:sp>
        <p:nvSpPr>
          <p:cNvPr id="45060"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CFE4ACC1-A4BA-47F5-815D-3922BCDB7AAE}"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835632" y="381841"/>
            <a:ext cx="6589712" cy="1281112"/>
          </a:xfrm>
        </p:spPr>
        <p:txBody>
          <a:bodyPr/>
          <a:lstStyle/>
          <a:p>
            <a:pPr eaLnBrk="1" hangingPunct="1"/>
            <a:r>
              <a:rPr lang="en-US" altLang="zh-CN" sz="2800" b="1" dirty="0"/>
              <a:t>FIDO</a:t>
            </a:r>
            <a:r>
              <a:rPr lang="zh-CN" altLang="en-US" sz="2800" b="1" dirty="0"/>
              <a:t> </a:t>
            </a:r>
            <a:r>
              <a:rPr lang="en-US" altLang="zh-CN" sz="2800" b="1" dirty="0"/>
              <a:t>U2F</a:t>
            </a:r>
            <a:r>
              <a:rPr lang="zh-CN" altLang="en-US" sz="2800" b="1" dirty="0"/>
              <a:t>认证示例</a:t>
            </a:r>
            <a:r>
              <a:rPr lang="en-US" altLang="zh-CN" sz="2800" b="1" dirty="0"/>
              <a:t>-Step 1</a:t>
            </a:r>
            <a:endParaRPr lang="zh-CN" altLang="en-US" sz="2800" b="1" dirty="0"/>
          </a:p>
        </p:txBody>
      </p:sp>
      <p:pic>
        <p:nvPicPr>
          <p:cNvPr id="46083" name="内容占位符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842247" y="1723626"/>
            <a:ext cx="5735731" cy="5101285"/>
          </a:xfrm>
        </p:spPr>
      </p:pic>
      <p:sp>
        <p:nvSpPr>
          <p:cNvPr id="4608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C50836F-00C8-4723-8628-B3897FF425D6}"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a:xfrm>
            <a:off x="734453" y="422182"/>
            <a:ext cx="6589712" cy="1281112"/>
          </a:xfrm>
        </p:spPr>
        <p:txBody>
          <a:bodyPr/>
          <a:lstStyle/>
          <a:p>
            <a:pPr eaLnBrk="1" hangingPunct="1"/>
            <a:r>
              <a:rPr lang="en-US" altLang="zh-CN" sz="2800" b="1" dirty="0"/>
              <a:t>FIDO</a:t>
            </a:r>
            <a:r>
              <a:rPr lang="zh-CN" altLang="en-US" sz="2800" b="1" dirty="0"/>
              <a:t> </a:t>
            </a:r>
            <a:r>
              <a:rPr lang="en-US" altLang="zh-CN" sz="2800" b="1" dirty="0"/>
              <a:t>U2F</a:t>
            </a:r>
            <a:r>
              <a:rPr lang="zh-CN" altLang="en-US" sz="2800" b="1" dirty="0"/>
              <a:t>认证示例</a:t>
            </a:r>
            <a:r>
              <a:rPr lang="en-US" altLang="zh-CN" sz="2800" b="1" dirty="0"/>
              <a:t>-Step 2</a:t>
            </a:r>
            <a:endParaRPr lang="zh-CN" altLang="en-US" sz="2800" b="1" dirty="0"/>
          </a:p>
        </p:txBody>
      </p:sp>
      <p:pic>
        <p:nvPicPr>
          <p:cNvPr id="47107" name="内容占位符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344878" y="1951037"/>
            <a:ext cx="6721584" cy="4691311"/>
          </a:xfrm>
        </p:spPr>
      </p:pic>
      <p:sp>
        <p:nvSpPr>
          <p:cNvPr id="47108"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AED9F6C5-D307-4187-8F0C-8B8AA8A622CE}"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835632" y="408735"/>
            <a:ext cx="6589712" cy="1281112"/>
          </a:xfrm>
        </p:spPr>
        <p:txBody>
          <a:bodyPr/>
          <a:lstStyle/>
          <a:p>
            <a:pPr eaLnBrk="1" hangingPunct="1"/>
            <a:r>
              <a:rPr lang="en-US" altLang="zh-CN" sz="2800" b="1" dirty="0"/>
              <a:t>FIDO</a:t>
            </a:r>
            <a:r>
              <a:rPr lang="zh-CN" altLang="en-US" sz="2800" b="1" dirty="0"/>
              <a:t> </a:t>
            </a:r>
            <a:r>
              <a:rPr lang="en-US" altLang="zh-CN" sz="2800" b="1" dirty="0"/>
              <a:t>U2F</a:t>
            </a:r>
            <a:r>
              <a:rPr lang="zh-CN" altLang="en-US" sz="2800" b="1" dirty="0"/>
              <a:t>认证示例</a:t>
            </a:r>
            <a:r>
              <a:rPr lang="en-US" altLang="zh-CN" sz="2800" b="1" dirty="0"/>
              <a:t>-Step 3</a:t>
            </a:r>
            <a:endParaRPr lang="zh-CN" altLang="en-US" sz="2800" b="1" dirty="0"/>
          </a:p>
        </p:txBody>
      </p:sp>
      <p:pic>
        <p:nvPicPr>
          <p:cNvPr id="48131"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532966" y="1907693"/>
            <a:ext cx="6545076" cy="4334246"/>
          </a:xfrm>
        </p:spPr>
      </p:pic>
      <p:sp>
        <p:nvSpPr>
          <p:cNvPr id="4813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72BE2E0E-8C86-43D4-B93D-835A26F7BA6A}"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949606" y="354946"/>
            <a:ext cx="6589712" cy="1281112"/>
          </a:xfrm>
        </p:spPr>
        <p:txBody>
          <a:bodyPr/>
          <a:lstStyle/>
          <a:p>
            <a:pPr eaLnBrk="1" hangingPunct="1"/>
            <a:r>
              <a:rPr lang="en-US" altLang="zh-CN" sz="2800" b="1" dirty="0"/>
              <a:t>FIDO</a:t>
            </a:r>
            <a:r>
              <a:rPr lang="zh-CN" altLang="en-US" sz="2800" b="1" dirty="0"/>
              <a:t> </a:t>
            </a:r>
            <a:r>
              <a:rPr lang="en-US" altLang="zh-CN" sz="2800" b="1" dirty="0"/>
              <a:t>U2F</a:t>
            </a:r>
            <a:r>
              <a:rPr lang="zh-CN" altLang="en-US" sz="2800" b="1" dirty="0"/>
              <a:t>认证示例</a:t>
            </a:r>
            <a:r>
              <a:rPr lang="en-US" altLang="zh-CN" sz="2800" b="1" dirty="0"/>
              <a:t>-Step 4</a:t>
            </a:r>
            <a:endParaRPr lang="zh-CN" altLang="en-US" sz="2800" b="1" dirty="0"/>
          </a:p>
        </p:txBody>
      </p:sp>
      <p:pic>
        <p:nvPicPr>
          <p:cNvPr id="49155" name="内容占位符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528743" y="1881279"/>
            <a:ext cx="8039275" cy="4775013"/>
          </a:xfrm>
        </p:spPr>
      </p:pic>
      <p:sp>
        <p:nvSpPr>
          <p:cNvPr id="4915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621E5A73-709F-4311-ADC1-393A4A09868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159" y="368394"/>
            <a:ext cx="6589712" cy="1281112"/>
          </a:xfrm>
        </p:spPr>
        <p:txBody>
          <a:bodyPr/>
          <a:lstStyle/>
          <a:p>
            <a:pPr>
              <a:defRPr/>
            </a:pPr>
            <a:r>
              <a:rPr lang="en-US" altLang="zh-CN" sz="2800" b="1" dirty="0">
                <a:latin typeface="+mn-ea"/>
                <a:ea typeface="+mn-ea"/>
              </a:rPr>
              <a:t>U2F</a:t>
            </a:r>
            <a:r>
              <a:rPr lang="zh-CN" altLang="en-US" sz="2800" b="1" dirty="0">
                <a:latin typeface="+mn-ea"/>
                <a:ea typeface="+mn-ea"/>
              </a:rPr>
              <a:t>设备注册</a:t>
            </a:r>
            <a:endParaRPr lang="zh-CN" altLang="en-US" sz="2800" b="1" dirty="0">
              <a:latin typeface="+mn-ea"/>
              <a:ea typeface="+mn-ea"/>
            </a:endParaRPr>
          </a:p>
        </p:txBody>
      </p:sp>
      <p:sp>
        <p:nvSpPr>
          <p:cNvPr id="51203" name="内容占位符 2"/>
          <p:cNvSpPr>
            <a:spLocks noGrp="1" noChangeArrowheads="1"/>
          </p:cNvSpPr>
          <p:nvPr>
            <p:ph idx="1"/>
          </p:nvPr>
        </p:nvSpPr>
        <p:spPr>
          <a:xfrm>
            <a:off x="1047564" y="1908175"/>
            <a:ext cx="7186988" cy="3778250"/>
          </a:xfrm>
        </p:spPr>
        <p:txBody>
          <a:bodyPr>
            <a:noAutofit/>
          </a:bodyPr>
          <a:lstStyle/>
          <a:p>
            <a:r>
              <a:rPr lang="zh-CN" altLang="en-US" sz="2000" dirty="0"/>
              <a:t>在拥有一个</a:t>
            </a:r>
            <a:r>
              <a:rPr lang="en-US" altLang="zh-CN" sz="2000" dirty="0"/>
              <a:t>U2F</a:t>
            </a:r>
            <a:r>
              <a:rPr lang="zh-CN" altLang="en-US" sz="2000" dirty="0"/>
              <a:t>设备后，用户在客户端</a:t>
            </a:r>
            <a:r>
              <a:rPr lang="en-US" altLang="zh-CN" sz="2000" dirty="0"/>
              <a:t>(</a:t>
            </a:r>
            <a:r>
              <a:rPr lang="zh-CN" altLang="en-US" sz="2000" dirty="0"/>
              <a:t>如网页或应用软件</a:t>
            </a:r>
            <a:r>
              <a:rPr lang="en-US" altLang="zh-CN" sz="2000" dirty="0"/>
              <a:t>)</a:t>
            </a:r>
            <a:r>
              <a:rPr lang="zh-CN" altLang="en-US" sz="2000" dirty="0"/>
              <a:t>通过原有的用户名与密码登录，确认该站点是否支持</a:t>
            </a:r>
            <a:r>
              <a:rPr lang="en-US" altLang="zh-CN" sz="2000" dirty="0"/>
              <a:t>U2F</a:t>
            </a:r>
            <a:r>
              <a:rPr lang="zh-CN" altLang="en-US" sz="2000" dirty="0"/>
              <a:t>协议，如支持即可在网站发起将该</a:t>
            </a:r>
            <a:r>
              <a:rPr lang="en-US" altLang="zh-CN" sz="2000" dirty="0"/>
              <a:t>U2F</a:t>
            </a:r>
            <a:r>
              <a:rPr lang="zh-CN" altLang="en-US" sz="2000" dirty="0"/>
              <a:t>设备作为第二身份验证因素的注册申请。   </a:t>
            </a:r>
            <a:endParaRPr lang="zh-CN" altLang="en-US" sz="2000" dirty="0"/>
          </a:p>
          <a:p>
            <a:r>
              <a:rPr lang="zh-CN" altLang="en-US" sz="2000" dirty="0"/>
              <a:t>申请通过后，后台服务器响应由协议、主机名以及端口号等网站标识信息生成的</a:t>
            </a:r>
            <a:r>
              <a:rPr lang="en-US" altLang="zh-CN" sz="2000" dirty="0"/>
              <a:t>HASH</a:t>
            </a:r>
            <a:r>
              <a:rPr lang="zh-CN" altLang="en-US" sz="2000" dirty="0"/>
              <a:t>值；本地客户端收到响应后提示用户出示</a:t>
            </a:r>
            <a:r>
              <a:rPr lang="en-US" altLang="zh-CN" sz="2000" dirty="0"/>
              <a:t>U2F</a:t>
            </a:r>
            <a:r>
              <a:rPr lang="zh-CN" altLang="en-US" sz="2000" dirty="0"/>
              <a:t>设备，并将该</a:t>
            </a:r>
            <a:r>
              <a:rPr lang="en-US" altLang="zh-CN" sz="2000" dirty="0"/>
              <a:t>HASH</a:t>
            </a:r>
            <a:r>
              <a:rPr lang="zh-CN" altLang="en-US" sz="2000" dirty="0"/>
              <a:t>值推送给</a:t>
            </a:r>
            <a:r>
              <a:rPr lang="en-US" altLang="zh-CN" sz="2000" dirty="0"/>
              <a:t>U2F</a:t>
            </a:r>
            <a:r>
              <a:rPr lang="zh-CN" altLang="en-US" sz="2000" dirty="0"/>
              <a:t>设备。  </a:t>
            </a:r>
            <a:endParaRPr lang="zh-CN" altLang="en-US" sz="2000" dirty="0"/>
          </a:p>
          <a:p>
            <a:r>
              <a:rPr lang="en-US" altLang="zh-CN" sz="2000" dirty="0"/>
              <a:t>U2F</a:t>
            </a:r>
            <a:r>
              <a:rPr lang="zh-CN" altLang="en-US" sz="2000" dirty="0"/>
              <a:t>设备取得用户批准后，基于收到的</a:t>
            </a:r>
            <a:r>
              <a:rPr lang="en-US" altLang="zh-CN" sz="2000" dirty="0"/>
              <a:t>HASH</a:t>
            </a:r>
            <a:r>
              <a:rPr lang="zh-CN" altLang="en-US" sz="2000" dirty="0"/>
              <a:t>值，为当前用户在该网站生成一个唯一的公私钥对与一个私钥索引，并将该公钥与私钥索引发给服务器。   </a:t>
            </a:r>
            <a:endParaRPr lang="zh-CN" altLang="en-US" sz="2000" dirty="0"/>
          </a:p>
          <a:p>
            <a:r>
              <a:rPr lang="zh-CN" altLang="en-US" sz="2000" dirty="0"/>
              <a:t>服务器在验证收到的公钥信息并保存，并用作后续交易的第二身份验证要素。</a:t>
            </a:r>
            <a:endParaRPr lang="zh-CN" altLang="en-US" sz="2000" dirty="0"/>
          </a:p>
        </p:txBody>
      </p:sp>
      <p:sp>
        <p:nvSpPr>
          <p:cNvPr id="51204"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68F8B41D-711A-4EB8-BBD6-03CEF411C956}"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4"/>
          <p:cNvGraphicFramePr>
            <a:graphicFrameLocks noGrp="1"/>
          </p:cNvGraphicFramePr>
          <p:nvPr>
            <p:ph idx="1"/>
          </p:nvPr>
        </p:nvGraphicFramePr>
        <p:xfrm>
          <a:off x="179388" y="333375"/>
          <a:ext cx="8870949" cy="6091275"/>
        </p:xfrm>
        <a:graphic>
          <a:graphicData uri="http://schemas.openxmlformats.org/drawingml/2006/table">
            <a:tbl>
              <a:tblPr firstRow="1" bandRow="1">
                <a:tableStyleId>{5C22544A-7EE6-4342-B048-85BDC9FD1C3A}</a:tableStyleId>
              </a:tblPr>
              <a:tblGrid>
                <a:gridCol w="2794000"/>
                <a:gridCol w="3562349"/>
                <a:gridCol w="2514600"/>
              </a:tblGrid>
              <a:tr h="365828">
                <a:tc>
                  <a:txBody>
                    <a:bodyPr/>
                    <a:lstStyle/>
                    <a:p>
                      <a:pPr algn="ctr"/>
                      <a:r>
                        <a:rPr lang="en-US" altLang="zh-CN" sz="1800" dirty="0"/>
                        <a:t>U2F</a:t>
                      </a:r>
                      <a:r>
                        <a:rPr lang="zh-CN" altLang="en-US" sz="1800" dirty="0"/>
                        <a:t>设备</a:t>
                      </a:r>
                      <a:endParaRPr lang="zh-CN" altLang="en-US" sz="1800" dirty="0"/>
                    </a:p>
                  </a:txBody>
                  <a:tcPr marL="91443" marR="91443" marT="45729" marB="45729"/>
                </a:tc>
                <a:tc>
                  <a:txBody>
                    <a:bodyPr/>
                    <a:lstStyle/>
                    <a:p>
                      <a:pPr algn="ctr"/>
                      <a:r>
                        <a:rPr lang="zh-CN" altLang="en-US" sz="1800" dirty="0"/>
                        <a:t>浏览器</a:t>
                      </a:r>
                      <a:endParaRPr lang="zh-CN" altLang="en-US" sz="1800" dirty="0"/>
                    </a:p>
                  </a:txBody>
                  <a:tcPr marL="91443" marR="91443" marT="45729" marB="45729"/>
                </a:tc>
                <a:tc>
                  <a:txBody>
                    <a:bodyPr/>
                    <a:lstStyle/>
                    <a:p>
                      <a:pPr algn="ctr"/>
                      <a:r>
                        <a:rPr lang="zh-CN" altLang="en-US" sz="1800" dirty="0"/>
                        <a:t>服务器</a:t>
                      </a:r>
                      <a:endParaRPr lang="zh-CN" altLang="en-US" sz="1800" dirty="0"/>
                    </a:p>
                  </a:txBody>
                  <a:tcPr marL="91443" marR="91443" marT="45729" marB="45729"/>
                </a:tc>
              </a:tr>
              <a:tr h="370910">
                <a:tc>
                  <a:txBody>
                    <a:bodyPr/>
                    <a:lstStyle/>
                    <a:p>
                      <a:endParaRPr lang="zh-CN" altLang="en-US" sz="1100" dirty="0"/>
                    </a:p>
                  </a:txBody>
                  <a:tcPr marL="91443" marR="91443" marT="45729" marB="45729"/>
                </a:tc>
                <a:tc>
                  <a:txBody>
                    <a:bodyPr/>
                    <a:lstStyle/>
                    <a:p>
                      <a:r>
                        <a:rPr lang="zh-CN" altLang="en-US" sz="1100" dirty="0"/>
                        <a:t>用户输入用户名和密码，点击“注册”，提交给服务器</a:t>
                      </a:r>
                      <a:endParaRPr lang="zh-CN" altLang="en-US" sz="1100" dirty="0"/>
                    </a:p>
                  </a:txBody>
                  <a:tcPr marL="91443" marR="91443" marT="45729" marB="45729"/>
                </a:tc>
                <a:tc>
                  <a:txBody>
                    <a:bodyPr/>
                    <a:lstStyle/>
                    <a:p>
                      <a:endParaRPr lang="zh-CN" altLang="en-US" sz="1100"/>
                    </a:p>
                  </a:txBody>
                  <a:tcPr marL="91443" marR="91443" marT="45729" marB="45729"/>
                </a:tc>
              </a:tr>
              <a:tr h="762012">
                <a:tc>
                  <a:txBody>
                    <a:bodyPr/>
                    <a:lstStyle/>
                    <a:p>
                      <a:endParaRPr lang="zh-CN" altLang="en-US" sz="1100" dirty="0"/>
                    </a:p>
                  </a:txBody>
                  <a:tcPr marL="91443" marR="91443" marT="45729" marB="45729"/>
                </a:tc>
                <a:tc>
                  <a:txBody>
                    <a:bodyPr/>
                    <a:lstStyle/>
                    <a:p>
                      <a:endParaRPr lang="zh-CN" altLang="en-US" sz="1100" dirty="0"/>
                    </a:p>
                  </a:txBody>
                  <a:tcPr marL="91443" marR="91443" marT="45729" marB="45729"/>
                </a:tc>
                <a:tc>
                  <a:txBody>
                    <a:bodyPr/>
                    <a:lstStyle/>
                    <a:p>
                      <a:r>
                        <a:rPr lang="zh-CN" altLang="zh-CN" sz="1100" kern="1200" dirty="0">
                          <a:solidFill>
                            <a:schemeClr val="dk1"/>
                          </a:solidFill>
                          <a:latin typeface="+mn-lt"/>
                          <a:ea typeface="+mn-ea"/>
                          <a:cs typeface="+mn-cs"/>
                        </a:rPr>
                        <a:t>服务器组织注册数据</a:t>
                      </a:r>
                      <a:r>
                        <a:rPr lang="en-US" altLang="zh-CN" sz="1100" kern="1200" dirty="0">
                          <a:solidFill>
                            <a:schemeClr val="dk1"/>
                          </a:solidFill>
                          <a:latin typeface="+mn-lt"/>
                          <a:ea typeface="+mn-ea"/>
                          <a:cs typeface="+mn-cs"/>
                        </a:rPr>
                        <a:t>Registration Data</a:t>
                      </a:r>
                      <a:r>
                        <a:rPr lang="zh-CN" altLang="zh-CN" sz="1100" kern="1200" dirty="0">
                          <a:solidFill>
                            <a:schemeClr val="dk1"/>
                          </a:solidFill>
                          <a:latin typeface="+mn-lt"/>
                          <a:ea typeface="+mn-ea"/>
                          <a:cs typeface="+mn-cs"/>
                        </a:rPr>
                        <a:t>，如果提交的用户名已经在服务器注册，服务器还需要组织签名数据</a:t>
                      </a:r>
                      <a:r>
                        <a:rPr lang="en-US" altLang="zh-CN" sz="1100" kern="1200" dirty="0">
                          <a:solidFill>
                            <a:schemeClr val="dk1"/>
                          </a:solidFill>
                          <a:latin typeface="+mn-lt"/>
                          <a:ea typeface="+mn-ea"/>
                          <a:cs typeface="+mn-cs"/>
                        </a:rPr>
                        <a:t>Sign Data</a:t>
                      </a:r>
                      <a:r>
                        <a:rPr lang="zh-CN" altLang="zh-CN" sz="1100" kern="1200" dirty="0">
                          <a:solidFill>
                            <a:schemeClr val="dk1"/>
                          </a:solidFill>
                          <a:latin typeface="+mn-lt"/>
                          <a:ea typeface="+mn-ea"/>
                          <a:cs typeface="+mn-cs"/>
                        </a:rPr>
                        <a:t>，将数据发送给客户端</a:t>
                      </a:r>
                      <a:endParaRPr lang="zh-CN" altLang="en-US" sz="1100" kern="1200" dirty="0">
                        <a:solidFill>
                          <a:schemeClr val="dk1"/>
                        </a:solidFill>
                        <a:latin typeface="+mn-lt"/>
                        <a:ea typeface="+mn-ea"/>
                        <a:cs typeface="+mn-cs"/>
                      </a:endParaRPr>
                    </a:p>
                  </a:txBody>
                  <a:tcPr marL="91443" marR="91443" marT="45729" marB="45729"/>
                </a:tc>
              </a:tr>
              <a:tr h="426735">
                <a:tc>
                  <a:txBody>
                    <a:bodyPr/>
                    <a:lstStyle/>
                    <a:p>
                      <a:endParaRPr lang="zh-CN" altLang="en-US" sz="1100"/>
                    </a:p>
                  </a:txBody>
                  <a:tcPr marL="91443" marR="91443" marT="45729" marB="45729"/>
                </a:tc>
                <a:tc>
                  <a:txBody>
                    <a:bodyPr/>
                    <a:lstStyle/>
                    <a:p>
                      <a:r>
                        <a:rPr lang="zh-CN" altLang="zh-CN" sz="1100" kern="1200" dirty="0">
                          <a:solidFill>
                            <a:schemeClr val="dk1"/>
                          </a:solidFill>
                          <a:effectLst/>
                          <a:latin typeface="+mn-lt"/>
                          <a:ea typeface="+mn-ea"/>
                          <a:cs typeface="+mn-cs"/>
                        </a:rPr>
                        <a:t>浏览器收到</a:t>
                      </a:r>
                      <a:r>
                        <a:rPr lang="en-US" altLang="zh-CN" sz="1100" kern="1200" dirty="0">
                          <a:solidFill>
                            <a:schemeClr val="dk1"/>
                          </a:solidFill>
                          <a:effectLst/>
                          <a:latin typeface="+mn-lt"/>
                          <a:ea typeface="+mn-ea"/>
                          <a:cs typeface="+mn-cs"/>
                        </a:rPr>
                        <a:t>Registration Data </a:t>
                      </a:r>
                      <a:r>
                        <a:rPr lang="zh-CN" altLang="zh-CN" sz="1100" kern="1200" dirty="0">
                          <a:solidFill>
                            <a:schemeClr val="dk1"/>
                          </a:solidFill>
                          <a:effectLst/>
                          <a:latin typeface="+mn-lt"/>
                          <a:ea typeface="+mn-ea"/>
                          <a:cs typeface="+mn-cs"/>
                        </a:rPr>
                        <a:t>和</a:t>
                      </a:r>
                      <a:r>
                        <a:rPr lang="en-US" altLang="zh-CN" sz="1100" kern="1200" dirty="0">
                          <a:solidFill>
                            <a:schemeClr val="dk1"/>
                          </a:solidFill>
                          <a:effectLst/>
                          <a:latin typeface="+mn-lt"/>
                          <a:ea typeface="+mn-ea"/>
                          <a:cs typeface="+mn-cs"/>
                        </a:rPr>
                        <a:t> Sign Data</a:t>
                      </a:r>
                      <a:r>
                        <a:rPr lang="zh-CN" altLang="zh-CN" sz="1100" kern="1200" dirty="0">
                          <a:solidFill>
                            <a:schemeClr val="dk1"/>
                          </a:solidFill>
                          <a:effectLst/>
                          <a:latin typeface="+mn-lt"/>
                          <a:ea typeface="+mn-ea"/>
                          <a:cs typeface="+mn-cs"/>
                        </a:rPr>
                        <a:t>。给</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设备发送获取版本命令</a:t>
                      </a:r>
                      <a:endParaRPr lang="zh-CN" altLang="en-US" sz="1100" dirty="0"/>
                    </a:p>
                  </a:txBody>
                  <a:tcPr marL="91443" marR="91443" marT="45729" marB="45729"/>
                </a:tc>
                <a:tc>
                  <a:txBody>
                    <a:bodyPr/>
                    <a:lstStyle/>
                    <a:p>
                      <a:endParaRPr lang="zh-CN" altLang="en-US" sz="1100"/>
                    </a:p>
                  </a:txBody>
                  <a:tcPr marL="91443" marR="91443" marT="45729" marB="45729"/>
                </a:tc>
              </a:tr>
              <a:tr h="426735">
                <a:tc>
                  <a:txBody>
                    <a:bodyPr/>
                    <a:lstStyle/>
                    <a:p>
                      <a:r>
                        <a:rPr lang="zh-CN" altLang="zh-CN" sz="1100" kern="1200" dirty="0">
                          <a:solidFill>
                            <a:schemeClr val="dk1"/>
                          </a:solidFill>
                          <a:effectLst/>
                          <a:latin typeface="+mn-lt"/>
                          <a:ea typeface="+mn-ea"/>
                          <a:cs typeface="+mn-cs"/>
                        </a:rPr>
                        <a:t>接受获取版本</a:t>
                      </a:r>
                      <a:r>
                        <a:rPr lang="en-US" altLang="zh-CN" sz="1100" kern="1200" dirty="0">
                          <a:solidFill>
                            <a:schemeClr val="dk1"/>
                          </a:solidFill>
                          <a:effectLst/>
                          <a:latin typeface="+mn-lt"/>
                          <a:ea typeface="+mn-ea"/>
                          <a:cs typeface="+mn-cs"/>
                        </a:rPr>
                        <a:t>APDU</a:t>
                      </a:r>
                      <a:r>
                        <a:rPr lang="zh-CN" altLang="zh-CN" sz="1100" kern="1200" dirty="0">
                          <a:solidFill>
                            <a:schemeClr val="dk1"/>
                          </a:solidFill>
                          <a:effectLst/>
                          <a:latin typeface="+mn-lt"/>
                          <a:ea typeface="+mn-ea"/>
                          <a:cs typeface="+mn-cs"/>
                        </a:rPr>
                        <a:t>指令，返回版本字符串</a:t>
                      </a:r>
                      <a:r>
                        <a:rPr lang="en-US" altLang="zh-CN" sz="1100" kern="1200" dirty="0">
                          <a:solidFill>
                            <a:schemeClr val="dk1"/>
                          </a:solidFill>
                          <a:effectLst/>
                          <a:latin typeface="+mn-lt"/>
                          <a:ea typeface="+mn-ea"/>
                          <a:cs typeface="+mn-cs"/>
                        </a:rPr>
                        <a:t>"U2F_V2".</a:t>
                      </a:r>
                      <a:endParaRPr lang="zh-CN" altLang="en-US" sz="1100" dirty="0"/>
                    </a:p>
                  </a:txBody>
                  <a:tcPr marL="91443" marR="91443" marT="45729" marB="45729"/>
                </a:tc>
                <a:tc>
                  <a:txBody>
                    <a:bodyPr/>
                    <a:lstStyle/>
                    <a:p>
                      <a:endParaRPr lang="zh-CN" altLang="en-US" sz="1100" dirty="0"/>
                    </a:p>
                  </a:txBody>
                  <a:tcPr marL="91443" marR="91443" marT="45729" marB="45729"/>
                </a:tc>
                <a:tc>
                  <a:txBody>
                    <a:bodyPr/>
                    <a:lstStyle/>
                    <a:p>
                      <a:endParaRPr lang="zh-CN" altLang="en-US" sz="1100" dirty="0"/>
                    </a:p>
                  </a:txBody>
                  <a:tcPr marL="91443" marR="91443" marT="45729" marB="45729"/>
                </a:tc>
              </a:tr>
              <a:tr h="762012">
                <a:tc>
                  <a:txBody>
                    <a:bodyPr/>
                    <a:lstStyle/>
                    <a:p>
                      <a:endParaRPr lang="zh-CN" altLang="en-US" sz="1100"/>
                    </a:p>
                  </a:txBody>
                  <a:tcPr marL="91443" marR="91443" marT="45729" marB="45729"/>
                </a:tc>
                <a:tc>
                  <a:txBody>
                    <a:bodyPr/>
                    <a:lstStyle/>
                    <a:p>
                      <a:pPr lvl="0"/>
                      <a:r>
                        <a:rPr lang="en-US" altLang="zh-CN" sz="1100" kern="1200" dirty="0">
                          <a:solidFill>
                            <a:schemeClr val="dk1"/>
                          </a:solidFill>
                          <a:effectLst/>
                          <a:latin typeface="+mn-lt"/>
                          <a:ea typeface="+mn-ea"/>
                          <a:cs typeface="+mn-cs"/>
                        </a:rPr>
                        <a:t>1.</a:t>
                      </a:r>
                      <a:r>
                        <a:rPr lang="zh-CN" altLang="zh-CN" sz="1100" kern="1200" dirty="0">
                          <a:solidFill>
                            <a:schemeClr val="dk1"/>
                          </a:solidFill>
                          <a:effectLst/>
                          <a:latin typeface="+mn-lt"/>
                          <a:ea typeface="+mn-ea"/>
                          <a:cs typeface="+mn-cs"/>
                        </a:rPr>
                        <a:t>判断版本号。</a:t>
                      </a:r>
                      <a:endParaRPr lang="en-US" altLang="zh-CN" sz="1100" kern="1200" dirty="0">
                        <a:solidFill>
                          <a:schemeClr val="dk1"/>
                        </a:solidFill>
                        <a:effectLst/>
                        <a:latin typeface="+mn-lt"/>
                        <a:ea typeface="+mn-ea"/>
                        <a:cs typeface="+mn-cs"/>
                      </a:endParaRPr>
                    </a:p>
                    <a:p>
                      <a:pPr lvl="0"/>
                      <a:r>
                        <a:rPr lang="en-US" altLang="zh-CN" sz="1100" kern="1200" dirty="0">
                          <a:solidFill>
                            <a:schemeClr val="dk1"/>
                          </a:solidFill>
                          <a:effectLst/>
                          <a:latin typeface="+mn-lt"/>
                          <a:ea typeface="+mn-ea"/>
                          <a:cs typeface="+mn-cs"/>
                        </a:rPr>
                        <a:t>2.</a:t>
                      </a:r>
                      <a:r>
                        <a:rPr lang="zh-CN" altLang="zh-CN" sz="1100" kern="1200" dirty="0">
                          <a:solidFill>
                            <a:schemeClr val="dk1"/>
                          </a:solidFill>
                          <a:effectLst/>
                          <a:latin typeface="+mn-lt"/>
                          <a:ea typeface="+mn-ea"/>
                          <a:cs typeface="+mn-cs"/>
                        </a:rPr>
                        <a:t>判断</a:t>
                      </a:r>
                      <a:r>
                        <a:rPr lang="zh-CN" altLang="en-US" sz="1100" kern="1200" dirty="0">
                          <a:solidFill>
                            <a:schemeClr val="dk1"/>
                          </a:solidFill>
                          <a:effectLst/>
                          <a:latin typeface="+mn-lt"/>
                          <a:ea typeface="+mn-ea"/>
                          <a:cs typeface="+mn-cs"/>
                        </a:rPr>
                        <a:t>用户是否已经注册，若已注册</a:t>
                      </a:r>
                      <a:r>
                        <a:rPr lang="zh-CN" altLang="zh-CN" sz="1100" kern="1200" dirty="0">
                          <a:solidFill>
                            <a:schemeClr val="dk1"/>
                          </a:solidFill>
                          <a:effectLst/>
                          <a:latin typeface="+mn-lt"/>
                          <a:ea typeface="+mn-ea"/>
                          <a:cs typeface="+mn-cs"/>
                        </a:rPr>
                        <a:t>，给</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发送签名指令。 通过</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设备验证此账号信息是否和</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设备中保存的信息一致。</a:t>
                      </a:r>
                      <a:endParaRPr lang="zh-CN" altLang="en-US" sz="1100" dirty="0"/>
                    </a:p>
                  </a:txBody>
                  <a:tcPr marL="91443" marR="91443" marT="45729" marB="45729"/>
                </a:tc>
                <a:tc>
                  <a:txBody>
                    <a:bodyPr/>
                    <a:lstStyle/>
                    <a:p>
                      <a:endParaRPr lang="zh-CN" altLang="en-US" sz="1100" dirty="0"/>
                    </a:p>
                  </a:txBody>
                  <a:tcPr marL="91443" marR="91443" marT="45729" marB="45729"/>
                </a:tc>
              </a:tr>
              <a:tr h="594374">
                <a:tc>
                  <a:txBody>
                    <a:bodyPr/>
                    <a:lstStyle/>
                    <a:p>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设备验证</a:t>
                      </a:r>
                      <a:r>
                        <a:rPr lang="en-US" altLang="zh-CN" sz="1100" kern="1200" dirty="0">
                          <a:solidFill>
                            <a:schemeClr val="dk1"/>
                          </a:solidFill>
                          <a:effectLst/>
                          <a:latin typeface="+mn-lt"/>
                          <a:ea typeface="+mn-ea"/>
                          <a:cs typeface="+mn-cs"/>
                        </a:rPr>
                        <a:t>Key Handle</a:t>
                      </a:r>
                      <a:r>
                        <a:rPr lang="zh-CN" altLang="zh-CN" sz="1100" kern="1200" dirty="0">
                          <a:solidFill>
                            <a:schemeClr val="dk1"/>
                          </a:solidFill>
                          <a:effectLst/>
                          <a:latin typeface="+mn-lt"/>
                          <a:ea typeface="+mn-ea"/>
                          <a:cs typeface="+mn-cs"/>
                        </a:rPr>
                        <a:t>是否存在设备中，</a:t>
                      </a:r>
                      <a:r>
                        <a:rPr lang="en-US" altLang="zh-CN" sz="1100" kern="1200" dirty="0">
                          <a:solidFill>
                            <a:schemeClr val="dk1"/>
                          </a:solidFill>
                          <a:effectLst/>
                          <a:latin typeface="+mn-lt"/>
                          <a:ea typeface="+mn-ea"/>
                          <a:cs typeface="+mn-cs"/>
                        </a:rPr>
                        <a:t>Key Handle</a:t>
                      </a:r>
                      <a:r>
                        <a:rPr lang="zh-CN" altLang="zh-CN" sz="1100" kern="1200" dirty="0">
                          <a:solidFill>
                            <a:schemeClr val="dk1"/>
                          </a:solidFill>
                          <a:effectLst/>
                          <a:latin typeface="+mn-lt"/>
                          <a:ea typeface="+mn-ea"/>
                          <a:cs typeface="+mn-cs"/>
                        </a:rPr>
                        <a:t>和</a:t>
                      </a:r>
                      <a:r>
                        <a:rPr lang="en-US" altLang="zh-CN" sz="1100" kern="1200" dirty="0">
                          <a:solidFill>
                            <a:schemeClr val="dk1"/>
                          </a:solidFill>
                          <a:effectLst/>
                          <a:latin typeface="+mn-lt"/>
                          <a:ea typeface="+mn-ea"/>
                          <a:cs typeface="+mn-cs"/>
                        </a:rPr>
                        <a:t> application id </a:t>
                      </a:r>
                      <a:r>
                        <a:rPr lang="zh-CN" altLang="zh-CN" sz="1100" kern="1200" dirty="0">
                          <a:solidFill>
                            <a:schemeClr val="dk1"/>
                          </a:solidFill>
                          <a:effectLst/>
                          <a:latin typeface="+mn-lt"/>
                          <a:ea typeface="+mn-ea"/>
                          <a:cs typeface="+mn-cs"/>
                        </a:rPr>
                        <a:t>是否匹配。如果验证成功，表面设备已经注册</a:t>
                      </a:r>
                      <a:endParaRPr lang="zh-CN" altLang="en-US" sz="1100" dirty="0"/>
                    </a:p>
                  </a:txBody>
                  <a:tcPr marL="91443" marR="91443" marT="45729" marB="45729"/>
                </a:tc>
                <a:tc>
                  <a:txBody>
                    <a:bodyPr/>
                    <a:lstStyle/>
                    <a:p>
                      <a:endParaRPr lang="zh-CN" altLang="en-US" sz="1100" dirty="0"/>
                    </a:p>
                  </a:txBody>
                  <a:tcPr marL="91443" marR="91443" marT="45729" marB="45729"/>
                </a:tc>
                <a:tc>
                  <a:txBody>
                    <a:bodyPr/>
                    <a:lstStyle/>
                    <a:p>
                      <a:endParaRPr lang="zh-CN" altLang="en-US" sz="1100" dirty="0"/>
                    </a:p>
                  </a:txBody>
                  <a:tcPr marL="91443" marR="91443" marT="45729" marB="45729"/>
                </a:tc>
              </a:tr>
              <a:tr h="594374">
                <a:tc>
                  <a:txBody>
                    <a:bodyPr/>
                    <a:lstStyle/>
                    <a:p>
                      <a:endParaRPr lang="zh-CN" altLang="en-US" sz="1100" kern="1200" dirty="0">
                        <a:solidFill>
                          <a:schemeClr val="dk1"/>
                        </a:solidFill>
                        <a:effectLst/>
                        <a:latin typeface="+mn-lt"/>
                        <a:ea typeface="+mn-ea"/>
                        <a:cs typeface="+mn-cs"/>
                      </a:endParaRPr>
                    </a:p>
                  </a:txBody>
                  <a:tcPr marL="91443" marR="91443" marT="45729" marB="45729"/>
                </a:tc>
                <a:tc>
                  <a:txBody>
                    <a:bodyPr/>
                    <a:lstStyle/>
                    <a:p>
                      <a:pPr lvl="0"/>
                      <a:r>
                        <a:rPr lang="en-US" altLang="zh-CN" sz="1100" kern="1200" dirty="0">
                          <a:solidFill>
                            <a:schemeClr val="dk1"/>
                          </a:solidFill>
                          <a:effectLst/>
                          <a:latin typeface="+mn-lt"/>
                          <a:ea typeface="+mn-ea"/>
                          <a:cs typeface="+mn-cs"/>
                        </a:rPr>
                        <a:t>1.</a:t>
                      </a:r>
                      <a:r>
                        <a:rPr lang="zh-CN" altLang="zh-CN" sz="1100" kern="1200" dirty="0">
                          <a:solidFill>
                            <a:schemeClr val="dk1"/>
                          </a:solidFill>
                          <a:effectLst/>
                          <a:latin typeface="+mn-lt"/>
                          <a:ea typeface="+mn-ea"/>
                          <a:cs typeface="+mn-cs"/>
                        </a:rPr>
                        <a:t>如果</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验证通过，浏览器提示用户账户已注册。</a:t>
                      </a:r>
                      <a:endParaRPr lang="zh-CN" altLang="zh-CN" sz="1100" kern="1200" dirty="0">
                        <a:solidFill>
                          <a:schemeClr val="dk1"/>
                        </a:solidFill>
                        <a:effectLst/>
                        <a:latin typeface="+mn-lt"/>
                        <a:ea typeface="+mn-ea"/>
                        <a:cs typeface="+mn-cs"/>
                      </a:endParaRPr>
                    </a:p>
                    <a:p>
                      <a:r>
                        <a:rPr lang="en-US" altLang="zh-CN" sz="1100" kern="1200" dirty="0">
                          <a:solidFill>
                            <a:schemeClr val="dk1"/>
                          </a:solidFill>
                          <a:effectLst/>
                          <a:latin typeface="+mn-lt"/>
                          <a:ea typeface="+mn-ea"/>
                          <a:cs typeface="+mn-cs"/>
                        </a:rPr>
                        <a:t>2.</a:t>
                      </a:r>
                      <a:r>
                        <a:rPr lang="zh-CN" altLang="zh-CN" sz="1100" kern="1200" dirty="0">
                          <a:solidFill>
                            <a:schemeClr val="dk1"/>
                          </a:solidFill>
                          <a:effectLst/>
                          <a:latin typeface="+mn-lt"/>
                          <a:ea typeface="+mn-ea"/>
                          <a:cs typeface="+mn-cs"/>
                        </a:rPr>
                        <a:t>如果用户未注册，组织注册数据，给</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发送注册指令。</a:t>
                      </a:r>
                      <a:endParaRPr lang="zh-CN" altLang="en-US" sz="1100" kern="1200" dirty="0">
                        <a:solidFill>
                          <a:schemeClr val="dk1"/>
                        </a:solidFill>
                        <a:effectLst/>
                        <a:latin typeface="+mn-lt"/>
                        <a:ea typeface="+mn-ea"/>
                        <a:cs typeface="+mn-cs"/>
                      </a:endParaRPr>
                    </a:p>
                  </a:txBody>
                  <a:tcPr marL="91443" marR="91443" marT="45729" marB="45729"/>
                </a:tc>
                <a:tc>
                  <a:txBody>
                    <a:bodyPr/>
                    <a:lstStyle/>
                    <a:p>
                      <a:endParaRPr lang="zh-CN" altLang="en-US" sz="1100" kern="1200" dirty="0">
                        <a:solidFill>
                          <a:schemeClr val="dk1"/>
                        </a:solidFill>
                        <a:effectLst/>
                        <a:latin typeface="+mn-lt"/>
                        <a:ea typeface="+mn-ea"/>
                        <a:cs typeface="+mn-cs"/>
                      </a:endParaRPr>
                    </a:p>
                  </a:txBody>
                  <a:tcPr marL="91443" marR="91443" marT="45729" marB="45729"/>
                </a:tc>
              </a:tr>
              <a:tr h="762012">
                <a:tc>
                  <a:txBody>
                    <a:bodyPr/>
                    <a:lstStyle/>
                    <a:p>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设备产生一对密钥对，用私钥对</a:t>
                      </a:r>
                      <a:r>
                        <a:rPr lang="en-US" altLang="zh-CN" sz="1100" kern="1200" dirty="0">
                          <a:solidFill>
                            <a:schemeClr val="dk1"/>
                          </a:solidFill>
                          <a:effectLst/>
                          <a:latin typeface="+mn-lt"/>
                          <a:ea typeface="+mn-ea"/>
                          <a:cs typeface="+mn-cs"/>
                        </a:rPr>
                        <a:t>SHA2(Client Data) + SHA2(</a:t>
                      </a:r>
                      <a:r>
                        <a:rPr lang="en-US" altLang="zh-CN" sz="1100" kern="1200" dirty="0" err="1">
                          <a:solidFill>
                            <a:schemeClr val="dk1"/>
                          </a:solidFill>
                          <a:effectLst/>
                          <a:latin typeface="+mn-lt"/>
                          <a:ea typeface="+mn-ea"/>
                          <a:cs typeface="+mn-cs"/>
                        </a:rPr>
                        <a:t>app_id</a:t>
                      </a:r>
                      <a:r>
                        <a:rPr lang="en-US" altLang="zh-CN" sz="1100" kern="1200" dirty="0">
                          <a:solidFill>
                            <a:schemeClr val="dk1"/>
                          </a:solidFill>
                          <a:effectLst/>
                          <a:latin typeface="+mn-lt"/>
                          <a:ea typeface="+mn-ea"/>
                          <a:cs typeface="+mn-cs"/>
                        </a:rPr>
                        <a:t>) </a:t>
                      </a:r>
                      <a:r>
                        <a:rPr lang="zh-CN" altLang="zh-CN" sz="1100" kern="1200" dirty="0">
                          <a:solidFill>
                            <a:schemeClr val="dk1"/>
                          </a:solidFill>
                          <a:effectLst/>
                          <a:latin typeface="+mn-lt"/>
                          <a:ea typeface="+mn-ea"/>
                          <a:cs typeface="+mn-cs"/>
                        </a:rPr>
                        <a:t>做签名， 返回的数据：公钥</a:t>
                      </a:r>
                      <a:r>
                        <a:rPr lang="en-US" altLang="zh-CN" sz="1100" kern="1200" dirty="0">
                          <a:solidFill>
                            <a:schemeClr val="dk1"/>
                          </a:solidFill>
                          <a:effectLst/>
                          <a:latin typeface="+mn-lt"/>
                          <a:ea typeface="+mn-ea"/>
                          <a:cs typeface="+mn-cs"/>
                        </a:rPr>
                        <a:t>+Key Handle+X509</a:t>
                      </a:r>
                      <a:r>
                        <a:rPr lang="zh-CN" altLang="zh-CN" sz="1100" kern="1200" dirty="0">
                          <a:solidFill>
                            <a:schemeClr val="dk1"/>
                          </a:solidFill>
                          <a:effectLst/>
                          <a:latin typeface="+mn-lt"/>
                          <a:ea typeface="+mn-ea"/>
                          <a:cs typeface="+mn-cs"/>
                        </a:rPr>
                        <a:t>证书</a:t>
                      </a:r>
                      <a:r>
                        <a:rPr lang="en-US" altLang="zh-CN" sz="1100" kern="1200" dirty="0">
                          <a:solidFill>
                            <a:schemeClr val="dk1"/>
                          </a:solidFill>
                          <a:effectLst/>
                          <a:latin typeface="+mn-lt"/>
                          <a:ea typeface="+mn-ea"/>
                          <a:cs typeface="+mn-cs"/>
                        </a:rPr>
                        <a:t>+</a:t>
                      </a:r>
                      <a:r>
                        <a:rPr lang="zh-CN" altLang="zh-CN" sz="1100" kern="1200" dirty="0">
                          <a:solidFill>
                            <a:schemeClr val="dk1"/>
                          </a:solidFill>
                          <a:effectLst/>
                          <a:latin typeface="+mn-lt"/>
                          <a:ea typeface="+mn-ea"/>
                          <a:cs typeface="+mn-cs"/>
                        </a:rPr>
                        <a:t>签名值。</a:t>
                      </a:r>
                      <a:endParaRPr lang="zh-CN" altLang="en-US" sz="1100" kern="1200" dirty="0">
                        <a:solidFill>
                          <a:schemeClr val="dk1"/>
                        </a:solidFill>
                        <a:effectLst/>
                        <a:latin typeface="+mn-lt"/>
                        <a:ea typeface="+mn-ea"/>
                        <a:cs typeface="+mn-cs"/>
                      </a:endParaRPr>
                    </a:p>
                  </a:txBody>
                  <a:tcPr marL="91443" marR="91443" marT="45729" marB="45729"/>
                </a:tc>
                <a:tc>
                  <a:txBody>
                    <a:bodyPr/>
                    <a:lstStyle/>
                    <a:p>
                      <a:endParaRPr lang="zh-CN" altLang="en-US" sz="1100" kern="1200" dirty="0">
                        <a:solidFill>
                          <a:schemeClr val="dk1"/>
                        </a:solidFill>
                        <a:effectLst/>
                        <a:latin typeface="+mn-lt"/>
                        <a:ea typeface="+mn-ea"/>
                        <a:cs typeface="+mn-cs"/>
                      </a:endParaRPr>
                    </a:p>
                  </a:txBody>
                  <a:tcPr marL="91443" marR="91443" marT="45729" marB="45729"/>
                </a:tc>
                <a:tc>
                  <a:txBody>
                    <a:bodyPr/>
                    <a:lstStyle/>
                    <a:p>
                      <a:endParaRPr lang="zh-CN" altLang="en-US" sz="1100" kern="1200" dirty="0">
                        <a:solidFill>
                          <a:schemeClr val="dk1"/>
                        </a:solidFill>
                        <a:effectLst/>
                        <a:latin typeface="+mn-lt"/>
                        <a:ea typeface="+mn-ea"/>
                        <a:cs typeface="+mn-cs"/>
                      </a:endParaRPr>
                    </a:p>
                  </a:txBody>
                  <a:tcPr marL="91443" marR="91443" marT="45729" marB="45729"/>
                </a:tc>
              </a:tr>
              <a:tr h="264233">
                <a:tc>
                  <a:txBody>
                    <a:bodyPr/>
                    <a:lstStyle/>
                    <a:p>
                      <a:endParaRPr lang="zh-CN" altLang="en-US" sz="1100" kern="1200" dirty="0">
                        <a:solidFill>
                          <a:schemeClr val="dk1"/>
                        </a:solidFill>
                        <a:effectLst/>
                        <a:latin typeface="+mn-lt"/>
                        <a:ea typeface="+mn-ea"/>
                        <a:cs typeface="+mn-cs"/>
                      </a:endParaRPr>
                    </a:p>
                  </a:txBody>
                  <a:tcPr marL="91443" marR="91443" marT="45729" marB="45729"/>
                </a:tc>
                <a:tc>
                  <a:txBody>
                    <a:bodyPr/>
                    <a:lstStyle/>
                    <a:p>
                      <a:r>
                        <a:rPr lang="zh-CN" altLang="zh-CN" sz="1100" kern="1200" dirty="0">
                          <a:solidFill>
                            <a:schemeClr val="dk1"/>
                          </a:solidFill>
                          <a:effectLst/>
                          <a:latin typeface="+mn-lt"/>
                          <a:ea typeface="+mn-ea"/>
                          <a:cs typeface="+mn-cs"/>
                        </a:rPr>
                        <a:t>浏览器将</a:t>
                      </a:r>
                      <a:r>
                        <a:rPr lang="en-US" altLang="zh-CN" sz="1100" kern="1200" dirty="0">
                          <a:solidFill>
                            <a:schemeClr val="dk1"/>
                          </a:solidFill>
                          <a:effectLst/>
                          <a:latin typeface="+mn-lt"/>
                          <a:ea typeface="+mn-ea"/>
                          <a:cs typeface="+mn-cs"/>
                        </a:rPr>
                        <a:t>U2F</a:t>
                      </a:r>
                      <a:r>
                        <a:rPr lang="zh-CN" altLang="zh-CN" sz="1100" kern="1200" dirty="0">
                          <a:solidFill>
                            <a:schemeClr val="dk1"/>
                          </a:solidFill>
                          <a:effectLst/>
                          <a:latin typeface="+mn-lt"/>
                          <a:ea typeface="+mn-ea"/>
                          <a:cs typeface="+mn-cs"/>
                        </a:rPr>
                        <a:t>返回的值，</a:t>
                      </a:r>
                      <a:r>
                        <a:rPr lang="en-US" altLang="zh-CN" sz="1100" kern="1200" dirty="0">
                          <a:solidFill>
                            <a:schemeClr val="dk1"/>
                          </a:solidFill>
                          <a:effectLst/>
                          <a:latin typeface="+mn-lt"/>
                          <a:ea typeface="+mn-ea"/>
                          <a:cs typeface="+mn-cs"/>
                        </a:rPr>
                        <a:t>Client Data</a:t>
                      </a:r>
                      <a:r>
                        <a:rPr lang="zh-CN" altLang="zh-CN" sz="1100" kern="1200" dirty="0">
                          <a:solidFill>
                            <a:schemeClr val="dk1"/>
                          </a:solidFill>
                          <a:effectLst/>
                          <a:latin typeface="+mn-lt"/>
                          <a:ea typeface="+mn-ea"/>
                          <a:cs typeface="+mn-cs"/>
                        </a:rPr>
                        <a:t>等信息传给服务器。</a:t>
                      </a:r>
                      <a:endParaRPr lang="zh-CN" altLang="en-US" sz="1100" kern="1200" dirty="0">
                        <a:solidFill>
                          <a:schemeClr val="dk1"/>
                        </a:solidFill>
                        <a:effectLst/>
                        <a:latin typeface="+mn-lt"/>
                        <a:ea typeface="+mn-ea"/>
                        <a:cs typeface="+mn-cs"/>
                      </a:endParaRPr>
                    </a:p>
                  </a:txBody>
                  <a:tcPr marL="91443" marR="91443" marT="45729" marB="45729"/>
                </a:tc>
                <a:tc>
                  <a:txBody>
                    <a:bodyPr/>
                    <a:lstStyle/>
                    <a:p>
                      <a:endParaRPr lang="zh-CN" altLang="en-US" sz="1100" kern="1200" dirty="0">
                        <a:solidFill>
                          <a:schemeClr val="dk1"/>
                        </a:solidFill>
                        <a:effectLst/>
                        <a:latin typeface="+mn-lt"/>
                        <a:ea typeface="+mn-ea"/>
                        <a:cs typeface="+mn-cs"/>
                      </a:endParaRPr>
                    </a:p>
                  </a:txBody>
                  <a:tcPr marL="91443" marR="91443" marT="45729" marB="45729"/>
                </a:tc>
              </a:tr>
              <a:tr h="762012">
                <a:tc>
                  <a:txBody>
                    <a:bodyPr/>
                    <a:lstStyle/>
                    <a:p>
                      <a:endParaRPr lang="zh-CN" altLang="en-US" sz="1100" kern="1200" dirty="0">
                        <a:solidFill>
                          <a:schemeClr val="dk1"/>
                        </a:solidFill>
                        <a:effectLst/>
                        <a:latin typeface="+mn-lt"/>
                        <a:ea typeface="+mn-ea"/>
                        <a:cs typeface="+mn-cs"/>
                      </a:endParaRPr>
                    </a:p>
                  </a:txBody>
                  <a:tcPr marL="91443" marR="91443" marT="45729" marB="45729"/>
                </a:tc>
                <a:tc>
                  <a:txBody>
                    <a:bodyPr/>
                    <a:lstStyle/>
                    <a:p>
                      <a:endParaRPr lang="zh-CN" altLang="en-US" sz="1100" kern="1200" dirty="0">
                        <a:solidFill>
                          <a:schemeClr val="dk1"/>
                        </a:solidFill>
                        <a:effectLst/>
                        <a:latin typeface="+mn-lt"/>
                        <a:ea typeface="+mn-ea"/>
                        <a:cs typeface="+mn-cs"/>
                      </a:endParaRPr>
                    </a:p>
                  </a:txBody>
                  <a:tcPr marL="91443" marR="91443" marT="45729" marB="45729"/>
                </a:tc>
                <a:tc>
                  <a:txBody>
                    <a:bodyPr/>
                    <a:lstStyle/>
                    <a:p>
                      <a:r>
                        <a:rPr lang="zh-CN" altLang="zh-CN" sz="1100" kern="1200" dirty="0">
                          <a:solidFill>
                            <a:schemeClr val="dk1"/>
                          </a:solidFill>
                          <a:effectLst/>
                          <a:latin typeface="+mn-lt"/>
                          <a:ea typeface="+mn-ea"/>
                          <a:cs typeface="+mn-cs"/>
                        </a:rPr>
                        <a:t>服务器验证证书有效性，组织签名数据，使用对应的公钥做验签操作，验签成功，服务器将账户信息和公钥，</a:t>
                      </a:r>
                      <a:r>
                        <a:rPr lang="en-US" altLang="zh-CN" sz="1100" kern="1200" dirty="0">
                          <a:solidFill>
                            <a:schemeClr val="dk1"/>
                          </a:solidFill>
                          <a:effectLst/>
                          <a:latin typeface="+mn-lt"/>
                          <a:ea typeface="+mn-ea"/>
                          <a:cs typeface="+mn-cs"/>
                        </a:rPr>
                        <a:t>Key Handle</a:t>
                      </a:r>
                      <a:r>
                        <a:rPr lang="zh-CN" altLang="zh-CN" sz="1100" kern="1200" dirty="0">
                          <a:solidFill>
                            <a:schemeClr val="dk1"/>
                          </a:solidFill>
                          <a:effectLst/>
                          <a:latin typeface="+mn-lt"/>
                          <a:ea typeface="+mn-ea"/>
                          <a:cs typeface="+mn-cs"/>
                        </a:rPr>
                        <a:t>等信息关联在一起。</a:t>
                      </a:r>
                      <a:endParaRPr lang="zh-CN" altLang="en-US" sz="1100" kern="1200" dirty="0">
                        <a:solidFill>
                          <a:schemeClr val="dk1"/>
                        </a:solidFill>
                        <a:effectLst/>
                        <a:latin typeface="+mn-lt"/>
                        <a:ea typeface="+mn-ea"/>
                        <a:cs typeface="+mn-cs"/>
                      </a:endParaRPr>
                    </a:p>
                  </a:txBody>
                  <a:tcPr marL="91443" marR="91443" marT="45729" marB="45729"/>
                </a:tc>
              </a:tr>
            </a:tbl>
          </a:graphicData>
        </a:graphic>
      </p:graphicFrame>
      <p:sp>
        <p:nvSpPr>
          <p:cNvPr id="52276" name="灯片编号占位符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4377E67E-0AC8-4B01-9F4C-C5925DA0C1C0}"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FIDO?</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UAF(</a:t>
            </a:r>
            <a:r>
              <a:rPr lang="en-US" altLang="zh-CN" dirty="0">
                <a:sym typeface="+mn-ea"/>
              </a:rPr>
              <a:t>Universal Authentication Framework</a:t>
            </a:r>
            <a:r>
              <a:rPr lang="en-US" altLang="zh-CN" dirty="0"/>
              <a:t>)</a:t>
            </a:r>
            <a:endParaRPr lang="en-US" altLang="zh-CN" dirty="0"/>
          </a:p>
          <a:p>
            <a:pPr lvl="1"/>
            <a:r>
              <a:rPr lang="en-US" altLang="zh-CN" dirty="0"/>
              <a:t>The UAF protocol allows online services to offer password-less and multi-factor security.</a:t>
            </a:r>
            <a:endParaRPr lang="en-US" altLang="zh-CN" dirty="0"/>
          </a:p>
          <a:p>
            <a:pPr lvl="1"/>
            <a:r>
              <a:rPr lang="en-US" altLang="zh-CN" dirty="0"/>
              <a:t>The user </a:t>
            </a:r>
            <a:r>
              <a:rPr lang="en-US" altLang="zh-CN" b="1" dirty="0">
                <a:solidFill>
                  <a:schemeClr val="bg2">
                    <a:lumMod val="50000"/>
                  </a:schemeClr>
                </a:solidFill>
              </a:rPr>
              <a:t>registers their device to the online service </a:t>
            </a:r>
            <a:r>
              <a:rPr lang="en-US" altLang="zh-CN" dirty="0"/>
              <a:t>by selecting a </a:t>
            </a:r>
            <a:r>
              <a:rPr lang="en-US" altLang="zh-CN" b="1" dirty="0">
                <a:solidFill>
                  <a:schemeClr val="bg2">
                    <a:lumMod val="50000"/>
                  </a:schemeClr>
                </a:solidFill>
              </a:rPr>
              <a:t>local authentication mechanism</a:t>
            </a:r>
            <a:r>
              <a:rPr lang="en-US" altLang="zh-CN" dirty="0"/>
              <a:t>.</a:t>
            </a:r>
            <a:endParaRPr lang="en-US" altLang="zh-CN" dirty="0"/>
          </a:p>
          <a:p>
            <a:pPr lvl="2"/>
            <a:r>
              <a:rPr lang="en-US" altLang="zh-CN" dirty="0"/>
              <a:t>such as swiping a finger, looking at the camera, speaking into the </a:t>
            </a:r>
            <a:r>
              <a:rPr lang="en-US" altLang="zh-CN" dirty="0" err="1"/>
              <a:t>mic</a:t>
            </a:r>
            <a:r>
              <a:rPr lang="en-US" altLang="zh-CN" dirty="0"/>
              <a:t>, entering a PIN, etc.</a:t>
            </a:r>
            <a:endParaRPr lang="en-US" altLang="zh-CN" dirty="0"/>
          </a:p>
          <a:p>
            <a:pPr lvl="1"/>
            <a:r>
              <a:rPr lang="en-US" altLang="zh-CN" dirty="0"/>
              <a:t>The user </a:t>
            </a:r>
            <a:r>
              <a:rPr lang="en-US" altLang="zh-CN" b="1" dirty="0">
                <a:solidFill>
                  <a:schemeClr val="bg2">
                    <a:lumMod val="50000"/>
                  </a:schemeClr>
                </a:solidFill>
              </a:rPr>
              <a:t>simply repeats the local authentication </a:t>
            </a:r>
            <a:r>
              <a:rPr lang="en-US" altLang="zh-CN" dirty="0"/>
              <a:t>action whenever they </a:t>
            </a:r>
            <a:r>
              <a:rPr lang="en-US" altLang="zh-CN" b="1" dirty="0">
                <a:solidFill>
                  <a:schemeClr val="bg2">
                    <a:lumMod val="50000"/>
                  </a:schemeClr>
                </a:solidFill>
              </a:rPr>
              <a:t>need to authenticate to the service</a:t>
            </a:r>
            <a:r>
              <a:rPr lang="en-US" altLang="zh-CN" dirty="0"/>
              <a:t>.</a:t>
            </a:r>
            <a:endParaRPr lang="en-US" altLang="zh-CN" dirty="0"/>
          </a:p>
          <a:p>
            <a:pPr lvl="1"/>
            <a:r>
              <a:rPr lang="en-US" altLang="zh-CN" dirty="0"/>
              <a:t>UAF also allows experiences that </a:t>
            </a:r>
            <a:r>
              <a:rPr lang="en-US" altLang="zh-CN" b="1" dirty="0">
                <a:solidFill>
                  <a:schemeClr val="bg2">
                    <a:lumMod val="50000"/>
                  </a:schemeClr>
                </a:solidFill>
              </a:rPr>
              <a:t>combine multiple authentication mechanisms</a:t>
            </a:r>
            <a:r>
              <a:rPr lang="en-US" altLang="zh-CN" dirty="0"/>
              <a:t> such as fingerprint + PIN.</a:t>
            </a:r>
            <a:endParaRPr lang="en-US" altLang="zh-CN"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606" y="314605"/>
            <a:ext cx="6589712" cy="1281112"/>
          </a:xfrm>
        </p:spPr>
        <p:txBody>
          <a:bodyPr/>
          <a:lstStyle/>
          <a:p>
            <a:pPr>
              <a:defRPr/>
            </a:pPr>
            <a:r>
              <a:rPr lang="en-US" altLang="zh-CN" sz="2800" b="1" dirty="0">
                <a:latin typeface="+mn-ea"/>
                <a:ea typeface="+mn-ea"/>
              </a:rPr>
              <a:t>U2F</a:t>
            </a:r>
            <a:r>
              <a:rPr lang="zh-CN" altLang="en-US" sz="2800" b="1" dirty="0">
                <a:latin typeface="+mn-ea"/>
                <a:ea typeface="+mn-ea"/>
              </a:rPr>
              <a:t>身份鉴别</a:t>
            </a:r>
            <a:endParaRPr lang="zh-CN" altLang="en-US" sz="2800" b="1" dirty="0">
              <a:latin typeface="+mn-ea"/>
              <a:ea typeface="+mn-ea"/>
            </a:endParaRPr>
          </a:p>
        </p:txBody>
      </p:sp>
      <p:sp>
        <p:nvSpPr>
          <p:cNvPr id="53251" name="内容占位符 2"/>
          <p:cNvSpPr>
            <a:spLocks noGrp="1" noChangeArrowheads="1"/>
          </p:cNvSpPr>
          <p:nvPr>
            <p:ph idx="1"/>
          </p:nvPr>
        </p:nvSpPr>
        <p:spPr>
          <a:xfrm>
            <a:off x="672353" y="1811057"/>
            <a:ext cx="7837021" cy="4759573"/>
          </a:xfrm>
        </p:spPr>
        <p:txBody>
          <a:bodyPr>
            <a:noAutofit/>
          </a:bodyPr>
          <a:lstStyle/>
          <a:p>
            <a:r>
              <a:rPr lang="zh-CN" altLang="en-US" sz="2000" dirty="0"/>
              <a:t>当用户通过已有的用户名和密码登陆后，在进行任何高安全属性的操作（如支付确认、用户信息修改、文件修改删除等）需要用户身份强验证时，后台服务器响应服务器</a:t>
            </a:r>
            <a:r>
              <a:rPr lang="en-US" altLang="zh-CN" sz="2000" dirty="0"/>
              <a:t>Hash</a:t>
            </a:r>
            <a:r>
              <a:rPr lang="zh-CN" altLang="en-US" sz="2000" dirty="0"/>
              <a:t>值（见上一步）与用于身份验证的待签名数据，并通过用户客户端推送给已注册的</a:t>
            </a:r>
            <a:r>
              <a:rPr lang="en-US" altLang="zh-CN" sz="2000" dirty="0"/>
              <a:t>U2F</a:t>
            </a:r>
            <a:r>
              <a:rPr lang="zh-CN" altLang="en-US" sz="2000" dirty="0"/>
              <a:t>设备；   </a:t>
            </a:r>
            <a:endParaRPr lang="zh-CN" altLang="en-US" sz="2000" dirty="0"/>
          </a:p>
          <a:p>
            <a:r>
              <a:rPr lang="en-US" altLang="zh-CN" sz="2000" dirty="0"/>
              <a:t>U2F</a:t>
            </a:r>
            <a:r>
              <a:rPr lang="zh-CN" altLang="en-US" sz="2000" dirty="0"/>
              <a:t>设备验证服务器</a:t>
            </a:r>
            <a:r>
              <a:rPr lang="en-US" altLang="zh-CN" sz="2000" dirty="0"/>
              <a:t>Hash</a:t>
            </a:r>
            <a:r>
              <a:rPr lang="zh-CN" altLang="en-US" sz="2000" dirty="0"/>
              <a:t>值与注册时提供的</a:t>
            </a:r>
            <a:r>
              <a:rPr lang="en-US" altLang="zh-CN" sz="2000" dirty="0"/>
              <a:t>Hash</a:t>
            </a:r>
            <a:r>
              <a:rPr lang="zh-CN" altLang="en-US" sz="2000" dirty="0"/>
              <a:t>值是否相同，如相同则进行下一步，如不同，则不响应；   </a:t>
            </a:r>
            <a:endParaRPr lang="zh-CN" altLang="en-US" sz="2000" dirty="0"/>
          </a:p>
          <a:p>
            <a:r>
              <a:rPr lang="en-US" altLang="zh-CN" sz="2000" dirty="0"/>
              <a:t>U2F</a:t>
            </a:r>
            <a:r>
              <a:rPr lang="zh-CN" altLang="en-US" sz="2000" dirty="0"/>
              <a:t>设备在经用户按键确认后，依据</a:t>
            </a:r>
            <a:r>
              <a:rPr lang="en-US" altLang="zh-CN" sz="2000" dirty="0"/>
              <a:t>Hash</a:t>
            </a:r>
            <a:r>
              <a:rPr lang="zh-CN" altLang="en-US" sz="2000" dirty="0"/>
              <a:t>计算的私钥索引找到对应私钥对数据签名，并将签名数据通过用户客户端发送给后台服务器；    </a:t>
            </a:r>
            <a:endParaRPr lang="zh-CN" altLang="en-US" sz="2000" dirty="0"/>
          </a:p>
          <a:p>
            <a:r>
              <a:rPr lang="zh-CN" altLang="en-US" sz="2000" dirty="0"/>
              <a:t>收到签名数据后，后台服务器找到该用户名对应的公钥，如解密验签通过，完成对用户身份的第二因素验证，批准相关操作；反之，用户身份验证不成功，拒绝本次用户操作。</a:t>
            </a:r>
            <a:endParaRPr lang="zh-CN" altLang="en-US" sz="2000" dirty="0"/>
          </a:p>
        </p:txBody>
      </p:sp>
      <p:sp>
        <p:nvSpPr>
          <p:cNvPr id="53252"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D57F2526-250B-4E7F-927D-5E7F63A091C6}"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79388" y="692150"/>
          <a:ext cx="8964612" cy="5503869"/>
        </p:xfrm>
        <a:graphic>
          <a:graphicData uri="http://schemas.openxmlformats.org/drawingml/2006/table">
            <a:tbl>
              <a:tblPr firstRow="1" bandRow="1">
                <a:tableStyleId>{5C22544A-7EE6-4342-B048-85BDC9FD1C3A}</a:tableStyleId>
              </a:tblPr>
              <a:tblGrid>
                <a:gridCol w="2823500"/>
                <a:gridCol w="3599963"/>
                <a:gridCol w="2541149"/>
              </a:tblGrid>
              <a:tr h="383180">
                <a:tc>
                  <a:txBody>
                    <a:bodyPr/>
                    <a:lstStyle/>
                    <a:p>
                      <a:pPr algn="ctr"/>
                      <a:r>
                        <a:rPr lang="en-US" altLang="zh-CN" sz="1800" dirty="0"/>
                        <a:t>U2F</a:t>
                      </a:r>
                      <a:r>
                        <a:rPr lang="zh-CN" altLang="en-US" sz="1800" dirty="0"/>
                        <a:t>设备</a:t>
                      </a:r>
                      <a:endParaRPr lang="zh-CN" altLang="en-US" sz="1800" dirty="0"/>
                    </a:p>
                  </a:txBody>
                  <a:tcPr marL="91442" marR="91442" marT="45724" marB="45724"/>
                </a:tc>
                <a:tc>
                  <a:txBody>
                    <a:bodyPr/>
                    <a:lstStyle/>
                    <a:p>
                      <a:pPr algn="ctr"/>
                      <a:r>
                        <a:rPr lang="zh-CN" altLang="en-US" sz="1800" dirty="0"/>
                        <a:t>浏览器</a:t>
                      </a:r>
                      <a:endParaRPr lang="zh-CN" altLang="en-US" sz="1800" dirty="0"/>
                    </a:p>
                  </a:txBody>
                  <a:tcPr marL="91442" marR="91442" marT="45724" marB="45724"/>
                </a:tc>
                <a:tc>
                  <a:txBody>
                    <a:bodyPr/>
                    <a:lstStyle/>
                    <a:p>
                      <a:pPr algn="ctr"/>
                      <a:r>
                        <a:rPr lang="zh-CN" altLang="en-US" sz="1800" dirty="0"/>
                        <a:t>服务器</a:t>
                      </a:r>
                      <a:endParaRPr lang="zh-CN" altLang="en-US" sz="1800" dirty="0"/>
                    </a:p>
                  </a:txBody>
                  <a:tcPr marL="91442" marR="91442" marT="45724" marB="45724"/>
                </a:tc>
              </a:tr>
              <a:tr h="388503">
                <a:tc>
                  <a:txBody>
                    <a:bodyPr/>
                    <a:lstStyle/>
                    <a:p>
                      <a:endParaRPr lang="zh-CN" altLang="en-US" sz="1100" dirty="0">
                        <a:latin typeface="+mn-ea"/>
                        <a:ea typeface="+mn-ea"/>
                      </a:endParaRPr>
                    </a:p>
                  </a:txBody>
                  <a:tcPr marL="91442" marR="91442" marT="45724" marB="45724"/>
                </a:tc>
                <a:tc>
                  <a:txBody>
                    <a:bodyPr/>
                    <a:lstStyle/>
                    <a:p>
                      <a:r>
                        <a:rPr lang="zh-CN" altLang="zh-CN" sz="1100" kern="1200" dirty="0">
                          <a:solidFill>
                            <a:schemeClr val="dk1"/>
                          </a:solidFill>
                          <a:effectLst/>
                          <a:latin typeface="+mn-ea"/>
                          <a:ea typeface="+mn-ea"/>
                          <a:cs typeface="+mn-cs"/>
                        </a:rPr>
                        <a:t>用户输入用户名和密码，点击</a:t>
                      </a:r>
                      <a:r>
                        <a:rPr lang="en-US" altLang="zh-CN" sz="1100" kern="1200" dirty="0">
                          <a:solidFill>
                            <a:schemeClr val="dk1"/>
                          </a:solidFill>
                          <a:effectLst/>
                          <a:latin typeface="+mn-ea"/>
                          <a:ea typeface="+mn-ea"/>
                          <a:cs typeface="+mn-cs"/>
                        </a:rPr>
                        <a:t>"</a:t>
                      </a:r>
                      <a:r>
                        <a:rPr lang="zh-CN" altLang="zh-CN" sz="1100" kern="1200" dirty="0">
                          <a:solidFill>
                            <a:schemeClr val="dk1"/>
                          </a:solidFill>
                          <a:effectLst/>
                          <a:latin typeface="+mn-ea"/>
                          <a:ea typeface="+mn-ea"/>
                          <a:cs typeface="+mn-cs"/>
                        </a:rPr>
                        <a:t>登陆</a:t>
                      </a:r>
                      <a:r>
                        <a:rPr lang="en-US" altLang="zh-CN" sz="1100" kern="1200" dirty="0">
                          <a:solidFill>
                            <a:schemeClr val="dk1"/>
                          </a:solidFill>
                          <a:effectLst/>
                          <a:latin typeface="+mn-ea"/>
                          <a:ea typeface="+mn-ea"/>
                          <a:cs typeface="+mn-cs"/>
                        </a:rPr>
                        <a:t>"</a:t>
                      </a:r>
                      <a:r>
                        <a:rPr lang="zh-CN" altLang="zh-CN" sz="1100" kern="1200" dirty="0">
                          <a:solidFill>
                            <a:schemeClr val="dk1"/>
                          </a:solidFill>
                          <a:effectLst/>
                          <a:latin typeface="+mn-ea"/>
                          <a:ea typeface="+mn-ea"/>
                          <a:cs typeface="+mn-cs"/>
                        </a:rPr>
                        <a:t>，提交给服务器。</a:t>
                      </a:r>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a:latin typeface="+mn-ea"/>
                        <a:ea typeface="+mn-ea"/>
                      </a:endParaRPr>
                    </a:p>
                  </a:txBody>
                  <a:tcPr marL="91442" marR="91442" marT="45724" marB="45724"/>
                </a:tc>
              </a:tr>
              <a:tr h="447044">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pPr lvl="0"/>
                      <a:r>
                        <a:rPr lang="zh-CN" altLang="zh-CN" sz="1100" kern="1200" dirty="0">
                          <a:solidFill>
                            <a:schemeClr val="dk1"/>
                          </a:solidFill>
                          <a:effectLst/>
                          <a:latin typeface="+mn-ea"/>
                          <a:ea typeface="+mn-ea"/>
                          <a:cs typeface="+mn-cs"/>
                        </a:rPr>
                        <a:t>服务器组织认证数据：</a:t>
                      </a:r>
                      <a:endParaRPr lang="zh-CN" altLang="zh-CN" sz="1100" kern="1200" dirty="0">
                        <a:solidFill>
                          <a:schemeClr val="dk1"/>
                        </a:solidFill>
                        <a:effectLst/>
                        <a:latin typeface="+mn-ea"/>
                        <a:ea typeface="+mn-ea"/>
                        <a:cs typeface="+mn-cs"/>
                      </a:endParaRPr>
                    </a:p>
                    <a:p>
                      <a:r>
                        <a:rPr lang="en-US" altLang="zh-CN" sz="1100" kern="1200" dirty="0">
                          <a:solidFill>
                            <a:schemeClr val="dk1"/>
                          </a:solidFill>
                          <a:effectLst/>
                          <a:latin typeface="+mn-ea"/>
                          <a:ea typeface="+mn-ea"/>
                          <a:cs typeface="+mn-cs"/>
                        </a:rPr>
                        <a:t>Sign Data</a:t>
                      </a:r>
                      <a:r>
                        <a:rPr lang="zh-CN" altLang="zh-CN" sz="1100" kern="1200" dirty="0">
                          <a:solidFill>
                            <a:schemeClr val="dk1"/>
                          </a:solidFill>
                          <a:effectLst/>
                          <a:latin typeface="+mn-ea"/>
                          <a:ea typeface="+mn-ea"/>
                          <a:cs typeface="+mn-cs"/>
                        </a:rPr>
                        <a:t>将数据发送给客户端</a:t>
                      </a:r>
                      <a:endParaRPr lang="zh-CN" altLang="en-US" sz="1100" kern="1200" dirty="0">
                        <a:solidFill>
                          <a:schemeClr val="dk1"/>
                        </a:solidFill>
                        <a:effectLst/>
                        <a:latin typeface="+mn-ea"/>
                        <a:ea typeface="+mn-ea"/>
                        <a:cs typeface="+mn-cs"/>
                      </a:endParaRPr>
                    </a:p>
                  </a:txBody>
                  <a:tcPr marL="91442" marR="91442" marT="45724" marB="45724"/>
                </a:tc>
              </a:tr>
              <a:tr h="388503">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r>
                        <a:rPr lang="zh-CN" altLang="zh-CN" sz="1100" kern="1200" dirty="0">
                          <a:solidFill>
                            <a:schemeClr val="dk1"/>
                          </a:solidFill>
                          <a:effectLst/>
                          <a:latin typeface="+mn-ea"/>
                          <a:ea typeface="+mn-ea"/>
                          <a:cs typeface="+mn-cs"/>
                        </a:rPr>
                        <a:t>浏览器收到</a:t>
                      </a:r>
                      <a:r>
                        <a:rPr lang="en-US" altLang="zh-CN" sz="1100" kern="1200" dirty="0">
                          <a:solidFill>
                            <a:schemeClr val="dk1"/>
                          </a:solidFill>
                          <a:effectLst/>
                          <a:latin typeface="+mn-ea"/>
                          <a:ea typeface="+mn-ea"/>
                          <a:cs typeface="+mn-cs"/>
                        </a:rPr>
                        <a:t>Sign Data</a:t>
                      </a:r>
                      <a:r>
                        <a:rPr lang="zh-CN" altLang="zh-CN" sz="1100" kern="1200" dirty="0">
                          <a:solidFill>
                            <a:schemeClr val="dk1"/>
                          </a:solidFill>
                          <a:effectLst/>
                          <a:latin typeface="+mn-ea"/>
                          <a:ea typeface="+mn-ea"/>
                          <a:cs typeface="+mn-cs"/>
                        </a:rPr>
                        <a:t>。给</a:t>
                      </a:r>
                      <a:r>
                        <a:rPr lang="en-US" altLang="zh-CN" sz="1100" kern="1200" dirty="0">
                          <a:solidFill>
                            <a:schemeClr val="dk1"/>
                          </a:solidFill>
                          <a:effectLst/>
                          <a:latin typeface="+mn-ea"/>
                          <a:ea typeface="+mn-ea"/>
                          <a:cs typeface="+mn-cs"/>
                        </a:rPr>
                        <a:t>U2F</a:t>
                      </a:r>
                      <a:r>
                        <a:rPr lang="zh-CN" altLang="zh-CN" sz="1100" kern="1200" dirty="0">
                          <a:solidFill>
                            <a:schemeClr val="dk1"/>
                          </a:solidFill>
                          <a:effectLst/>
                          <a:latin typeface="+mn-ea"/>
                          <a:ea typeface="+mn-ea"/>
                          <a:cs typeface="+mn-cs"/>
                        </a:rPr>
                        <a:t>设备发送获取版本命令</a:t>
                      </a:r>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r>
              <a:tr h="447044">
                <a:tc>
                  <a:txBody>
                    <a:bodyPr/>
                    <a:lstStyle/>
                    <a:p>
                      <a:r>
                        <a:rPr lang="zh-CN" altLang="zh-CN" sz="1100" kern="1200" dirty="0">
                          <a:solidFill>
                            <a:schemeClr val="dk1"/>
                          </a:solidFill>
                          <a:effectLst/>
                          <a:latin typeface="+mn-ea"/>
                          <a:ea typeface="+mn-ea"/>
                          <a:cs typeface="+mn-cs"/>
                        </a:rPr>
                        <a:t>接受获取版本</a:t>
                      </a:r>
                      <a:r>
                        <a:rPr lang="en-US" altLang="zh-CN" sz="1100" kern="1200" dirty="0">
                          <a:solidFill>
                            <a:schemeClr val="dk1"/>
                          </a:solidFill>
                          <a:effectLst/>
                          <a:latin typeface="+mn-ea"/>
                          <a:ea typeface="+mn-ea"/>
                          <a:cs typeface="+mn-cs"/>
                        </a:rPr>
                        <a:t>APDU</a:t>
                      </a:r>
                      <a:r>
                        <a:rPr lang="zh-CN" altLang="zh-CN" sz="1100" kern="1200" dirty="0">
                          <a:solidFill>
                            <a:schemeClr val="dk1"/>
                          </a:solidFill>
                          <a:effectLst/>
                          <a:latin typeface="+mn-ea"/>
                          <a:ea typeface="+mn-ea"/>
                          <a:cs typeface="+mn-cs"/>
                        </a:rPr>
                        <a:t>指令，返回版本字符串</a:t>
                      </a:r>
                      <a:r>
                        <a:rPr lang="en-US" altLang="zh-CN" sz="1100" kern="1200" dirty="0">
                          <a:solidFill>
                            <a:schemeClr val="dk1"/>
                          </a:solidFill>
                          <a:effectLst/>
                          <a:latin typeface="+mn-ea"/>
                          <a:ea typeface="+mn-ea"/>
                          <a:cs typeface="+mn-cs"/>
                        </a:rPr>
                        <a:t>"U2F_V2".</a:t>
                      </a:r>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r>
              <a:tr h="762002">
                <a:tc>
                  <a:txBody>
                    <a:bodyPr/>
                    <a:lstStyle/>
                    <a:p>
                      <a:endParaRPr lang="zh-CN" altLang="en-US" sz="1100" kern="1200">
                        <a:solidFill>
                          <a:schemeClr val="dk1"/>
                        </a:solidFill>
                        <a:effectLst/>
                        <a:latin typeface="+mn-ea"/>
                        <a:ea typeface="+mn-ea"/>
                        <a:cs typeface="+mn-cs"/>
                      </a:endParaRPr>
                    </a:p>
                  </a:txBody>
                  <a:tcPr marL="91442" marR="91442" marT="45724" marB="45724"/>
                </a:tc>
                <a:tc>
                  <a:txBody>
                    <a:bodyPr/>
                    <a:lstStyle/>
                    <a:p>
                      <a:pPr lvl="0"/>
                      <a:r>
                        <a:rPr lang="en-US" altLang="zh-CN" sz="1100" kern="1200" dirty="0">
                          <a:solidFill>
                            <a:schemeClr val="dk1"/>
                          </a:solidFill>
                          <a:effectLst/>
                          <a:latin typeface="+mn-ea"/>
                          <a:ea typeface="+mn-ea"/>
                          <a:cs typeface="+mn-cs"/>
                        </a:rPr>
                        <a:t>1.</a:t>
                      </a:r>
                      <a:r>
                        <a:rPr lang="zh-CN" altLang="zh-CN" sz="1100" kern="1200" dirty="0">
                          <a:solidFill>
                            <a:schemeClr val="dk1"/>
                          </a:solidFill>
                          <a:effectLst/>
                          <a:latin typeface="+mn-ea"/>
                          <a:ea typeface="+mn-ea"/>
                          <a:cs typeface="+mn-cs"/>
                        </a:rPr>
                        <a:t>判断版本号。</a:t>
                      </a:r>
                      <a:endParaRPr lang="en-US" altLang="zh-CN" sz="1100" kern="1200" dirty="0">
                        <a:solidFill>
                          <a:schemeClr val="dk1"/>
                        </a:solidFill>
                        <a:effectLst/>
                        <a:latin typeface="+mn-ea"/>
                        <a:ea typeface="+mn-ea"/>
                        <a:cs typeface="+mn-cs"/>
                      </a:endParaRPr>
                    </a:p>
                    <a:p>
                      <a:pPr lvl="0"/>
                      <a:r>
                        <a:rPr lang="en-US" altLang="zh-CN" sz="1100" kern="1200" dirty="0">
                          <a:solidFill>
                            <a:schemeClr val="dk1"/>
                          </a:solidFill>
                          <a:effectLst/>
                          <a:latin typeface="+mn-ea"/>
                          <a:ea typeface="+mn-ea"/>
                          <a:cs typeface="+mn-cs"/>
                        </a:rPr>
                        <a:t>2.</a:t>
                      </a:r>
                      <a:r>
                        <a:rPr lang="zh-CN" altLang="zh-CN" sz="1100" kern="1200" dirty="0">
                          <a:solidFill>
                            <a:schemeClr val="dk1"/>
                          </a:solidFill>
                          <a:effectLst/>
                          <a:latin typeface="+mn-ea"/>
                          <a:ea typeface="+mn-ea"/>
                          <a:cs typeface="+mn-cs"/>
                        </a:rPr>
                        <a:t>组织认证数据，给</a:t>
                      </a:r>
                      <a:r>
                        <a:rPr lang="en-US" altLang="zh-CN" sz="1100" kern="1200" dirty="0">
                          <a:solidFill>
                            <a:schemeClr val="dk1"/>
                          </a:solidFill>
                          <a:effectLst/>
                          <a:latin typeface="+mn-ea"/>
                          <a:ea typeface="+mn-ea"/>
                          <a:cs typeface="+mn-cs"/>
                        </a:rPr>
                        <a:t>U2F</a:t>
                      </a:r>
                      <a:r>
                        <a:rPr lang="zh-CN" altLang="zh-CN" sz="1100" kern="1200" dirty="0">
                          <a:solidFill>
                            <a:schemeClr val="dk1"/>
                          </a:solidFill>
                          <a:effectLst/>
                          <a:latin typeface="+mn-ea"/>
                          <a:ea typeface="+mn-ea"/>
                          <a:cs typeface="+mn-cs"/>
                        </a:rPr>
                        <a:t>发送认证指令。主要认证数据为：</a:t>
                      </a:r>
                      <a:endParaRPr lang="zh-CN" altLang="zh-CN" sz="1100" kern="1200" dirty="0">
                        <a:solidFill>
                          <a:schemeClr val="dk1"/>
                        </a:solidFill>
                        <a:effectLst/>
                        <a:latin typeface="+mn-ea"/>
                        <a:ea typeface="+mn-ea"/>
                        <a:cs typeface="+mn-cs"/>
                      </a:endParaRPr>
                    </a:p>
                    <a:p>
                      <a:r>
                        <a:rPr lang="en-US" altLang="zh-CN" sz="1100" kern="1200" dirty="0">
                          <a:solidFill>
                            <a:schemeClr val="dk1"/>
                          </a:solidFill>
                          <a:effectLst/>
                          <a:latin typeface="+mn-ea"/>
                          <a:ea typeface="+mn-ea"/>
                          <a:cs typeface="+mn-cs"/>
                        </a:rPr>
                        <a:t>SHA2(Client Data) + SHA2(</a:t>
                      </a:r>
                      <a:r>
                        <a:rPr lang="en-US" altLang="zh-CN" sz="1100" kern="1200" dirty="0" err="1">
                          <a:solidFill>
                            <a:schemeClr val="dk1"/>
                          </a:solidFill>
                          <a:effectLst/>
                          <a:latin typeface="+mn-ea"/>
                          <a:ea typeface="+mn-ea"/>
                          <a:cs typeface="+mn-cs"/>
                        </a:rPr>
                        <a:t>app_id</a:t>
                      </a:r>
                      <a:r>
                        <a:rPr lang="en-US" altLang="zh-CN" sz="1100" kern="1200" dirty="0">
                          <a:solidFill>
                            <a:schemeClr val="dk1"/>
                          </a:solidFill>
                          <a:effectLst/>
                          <a:latin typeface="+mn-ea"/>
                          <a:ea typeface="+mn-ea"/>
                          <a:cs typeface="+mn-cs"/>
                        </a:rPr>
                        <a:t>)+Key Handle.</a:t>
                      </a:r>
                      <a:endParaRPr lang="zh-CN" altLang="zh-CN"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r>
              <a:tr h="1149542">
                <a:tc>
                  <a:txBody>
                    <a:bodyPr/>
                    <a:lstStyle/>
                    <a:p>
                      <a:r>
                        <a:rPr lang="en-US" altLang="zh-CN" sz="1100" kern="1200" dirty="0">
                          <a:solidFill>
                            <a:schemeClr val="dk1"/>
                          </a:solidFill>
                          <a:effectLst/>
                          <a:latin typeface="+mn-ea"/>
                          <a:ea typeface="+mn-ea"/>
                          <a:cs typeface="+mn-cs"/>
                        </a:rPr>
                        <a:t>U2F</a:t>
                      </a:r>
                      <a:r>
                        <a:rPr lang="zh-CN" altLang="zh-CN" sz="1100" kern="1200" dirty="0">
                          <a:solidFill>
                            <a:schemeClr val="dk1"/>
                          </a:solidFill>
                          <a:effectLst/>
                          <a:latin typeface="+mn-ea"/>
                          <a:ea typeface="+mn-ea"/>
                          <a:cs typeface="+mn-cs"/>
                        </a:rPr>
                        <a:t>设备验证</a:t>
                      </a:r>
                      <a:r>
                        <a:rPr lang="en-US" altLang="zh-CN" sz="1100" kern="1200" dirty="0">
                          <a:solidFill>
                            <a:schemeClr val="dk1"/>
                          </a:solidFill>
                          <a:effectLst/>
                          <a:latin typeface="+mn-ea"/>
                          <a:ea typeface="+mn-ea"/>
                          <a:cs typeface="+mn-cs"/>
                        </a:rPr>
                        <a:t>Key Handle</a:t>
                      </a:r>
                      <a:r>
                        <a:rPr lang="zh-CN" altLang="zh-CN" sz="1100" kern="1200" dirty="0">
                          <a:solidFill>
                            <a:schemeClr val="dk1"/>
                          </a:solidFill>
                          <a:effectLst/>
                          <a:latin typeface="+mn-ea"/>
                          <a:ea typeface="+mn-ea"/>
                          <a:cs typeface="+mn-cs"/>
                        </a:rPr>
                        <a:t>是否存在设备中，</a:t>
                      </a:r>
                      <a:r>
                        <a:rPr lang="en-US" altLang="zh-CN" sz="1100" kern="1200" dirty="0">
                          <a:solidFill>
                            <a:schemeClr val="dk1"/>
                          </a:solidFill>
                          <a:effectLst/>
                          <a:latin typeface="+mn-ea"/>
                          <a:ea typeface="+mn-ea"/>
                          <a:cs typeface="+mn-cs"/>
                        </a:rPr>
                        <a:t>Key Handle</a:t>
                      </a:r>
                      <a:r>
                        <a:rPr lang="zh-CN" altLang="zh-CN" sz="1100" kern="1200" dirty="0">
                          <a:solidFill>
                            <a:schemeClr val="dk1"/>
                          </a:solidFill>
                          <a:effectLst/>
                          <a:latin typeface="+mn-ea"/>
                          <a:ea typeface="+mn-ea"/>
                          <a:cs typeface="+mn-cs"/>
                        </a:rPr>
                        <a:t>和</a:t>
                      </a:r>
                      <a:r>
                        <a:rPr lang="en-US" altLang="zh-CN" sz="1100" kern="1200" dirty="0">
                          <a:solidFill>
                            <a:schemeClr val="dk1"/>
                          </a:solidFill>
                          <a:effectLst/>
                          <a:latin typeface="+mn-ea"/>
                          <a:ea typeface="+mn-ea"/>
                          <a:cs typeface="+mn-cs"/>
                        </a:rPr>
                        <a:t> application id </a:t>
                      </a:r>
                      <a:r>
                        <a:rPr lang="zh-CN" altLang="zh-CN" sz="1100" kern="1200" dirty="0">
                          <a:solidFill>
                            <a:schemeClr val="dk1"/>
                          </a:solidFill>
                          <a:effectLst/>
                          <a:latin typeface="+mn-ea"/>
                          <a:ea typeface="+mn-ea"/>
                          <a:cs typeface="+mn-cs"/>
                        </a:rPr>
                        <a:t>是否匹配。如果验证成功，通过</a:t>
                      </a:r>
                      <a:r>
                        <a:rPr lang="en-US" altLang="zh-CN" sz="1100" kern="1200" dirty="0">
                          <a:solidFill>
                            <a:schemeClr val="dk1"/>
                          </a:solidFill>
                          <a:effectLst/>
                          <a:latin typeface="+mn-ea"/>
                          <a:ea typeface="+mn-ea"/>
                          <a:cs typeface="+mn-cs"/>
                        </a:rPr>
                        <a:t>Key Handle</a:t>
                      </a:r>
                      <a:r>
                        <a:rPr lang="zh-CN" altLang="zh-CN" sz="1100" kern="1200" dirty="0">
                          <a:solidFill>
                            <a:schemeClr val="dk1"/>
                          </a:solidFill>
                          <a:effectLst/>
                          <a:latin typeface="+mn-ea"/>
                          <a:ea typeface="+mn-ea"/>
                          <a:cs typeface="+mn-cs"/>
                        </a:rPr>
                        <a:t>对应的私钥对指定数据做签名，对应密钥对的引用计数器加一，返回值中数据包括引用计数和签名值。</a:t>
                      </a:r>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r>
              <a:tr h="388503">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pPr lvl="0"/>
                      <a:r>
                        <a:rPr lang="zh-CN" altLang="zh-CN" sz="1100" kern="1200" dirty="0">
                          <a:solidFill>
                            <a:schemeClr val="dk1"/>
                          </a:solidFill>
                          <a:effectLst/>
                          <a:latin typeface="+mn-ea"/>
                          <a:ea typeface="+mn-ea"/>
                          <a:cs typeface="+mn-cs"/>
                        </a:rPr>
                        <a:t>浏览器将</a:t>
                      </a:r>
                      <a:r>
                        <a:rPr lang="en-US" altLang="zh-CN" sz="1100" kern="1200" dirty="0">
                          <a:solidFill>
                            <a:schemeClr val="dk1"/>
                          </a:solidFill>
                          <a:effectLst/>
                          <a:latin typeface="+mn-ea"/>
                          <a:ea typeface="+mn-ea"/>
                          <a:cs typeface="+mn-cs"/>
                        </a:rPr>
                        <a:t>U2F</a:t>
                      </a:r>
                      <a:r>
                        <a:rPr lang="zh-CN" altLang="zh-CN" sz="1100" kern="1200" dirty="0">
                          <a:solidFill>
                            <a:schemeClr val="dk1"/>
                          </a:solidFill>
                          <a:effectLst/>
                          <a:latin typeface="+mn-ea"/>
                          <a:ea typeface="+mn-ea"/>
                          <a:cs typeface="+mn-cs"/>
                        </a:rPr>
                        <a:t>返回的值，</a:t>
                      </a:r>
                      <a:r>
                        <a:rPr lang="en-US" altLang="zh-CN" sz="1100" kern="1200" dirty="0">
                          <a:solidFill>
                            <a:schemeClr val="dk1"/>
                          </a:solidFill>
                          <a:effectLst/>
                          <a:latin typeface="+mn-ea"/>
                          <a:ea typeface="+mn-ea"/>
                          <a:cs typeface="+mn-cs"/>
                        </a:rPr>
                        <a:t>Client Data</a:t>
                      </a:r>
                      <a:r>
                        <a:rPr lang="zh-CN" altLang="zh-CN" sz="1100" kern="1200" dirty="0">
                          <a:solidFill>
                            <a:schemeClr val="dk1"/>
                          </a:solidFill>
                          <a:effectLst/>
                          <a:latin typeface="+mn-ea"/>
                          <a:ea typeface="+mn-ea"/>
                          <a:cs typeface="+mn-cs"/>
                        </a:rPr>
                        <a:t>等信息传给服务器。</a:t>
                      </a:r>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r>
              <a:tr h="1149542">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endParaRPr lang="zh-CN" altLang="en-US" sz="1100" kern="1200" dirty="0">
                        <a:solidFill>
                          <a:schemeClr val="dk1"/>
                        </a:solidFill>
                        <a:effectLst/>
                        <a:latin typeface="+mn-ea"/>
                        <a:ea typeface="+mn-ea"/>
                        <a:cs typeface="+mn-cs"/>
                      </a:endParaRPr>
                    </a:p>
                  </a:txBody>
                  <a:tcPr marL="91442" marR="91442" marT="45724" marB="45724"/>
                </a:tc>
                <a:tc>
                  <a:txBody>
                    <a:bodyPr/>
                    <a:lstStyle/>
                    <a:p>
                      <a:r>
                        <a:rPr lang="zh-CN" altLang="zh-CN" sz="1100" kern="1200" dirty="0">
                          <a:solidFill>
                            <a:schemeClr val="dk1"/>
                          </a:solidFill>
                          <a:effectLst/>
                          <a:latin typeface="+mn-ea"/>
                          <a:ea typeface="+mn-ea"/>
                          <a:cs typeface="+mn-cs"/>
                        </a:rPr>
                        <a:t>服务器验证引用计数，判断设备是否被克隆，验证</a:t>
                      </a:r>
                      <a:r>
                        <a:rPr lang="en-US" altLang="zh-CN" sz="1100" kern="1200" dirty="0">
                          <a:solidFill>
                            <a:schemeClr val="dk1"/>
                          </a:solidFill>
                          <a:effectLst/>
                          <a:latin typeface="+mn-ea"/>
                          <a:ea typeface="+mn-ea"/>
                          <a:cs typeface="+mn-cs"/>
                        </a:rPr>
                        <a:t>Client Data</a:t>
                      </a:r>
                      <a:r>
                        <a:rPr lang="zh-CN" altLang="zh-CN" sz="1100" kern="1200" dirty="0">
                          <a:solidFill>
                            <a:schemeClr val="dk1"/>
                          </a:solidFill>
                          <a:effectLst/>
                          <a:latin typeface="+mn-ea"/>
                          <a:ea typeface="+mn-ea"/>
                          <a:cs typeface="+mn-cs"/>
                        </a:rPr>
                        <a:t>数据合法性，组织签名数据，使用对应的公钥做验签操作，验签成功，服务器将账户的引用计数更新为最新的引用计数。服务器允许用户登录。</a:t>
                      </a:r>
                      <a:endParaRPr lang="zh-CN" altLang="en-US" sz="1100" kern="1200" dirty="0">
                        <a:solidFill>
                          <a:schemeClr val="dk1"/>
                        </a:solidFill>
                        <a:effectLst/>
                        <a:latin typeface="+mn-ea"/>
                        <a:ea typeface="+mn-ea"/>
                        <a:cs typeface="+mn-cs"/>
                      </a:endParaRPr>
                    </a:p>
                  </a:txBody>
                  <a:tcPr marL="91442" marR="91442" marT="45724" marB="45724"/>
                </a:tc>
              </a:tr>
            </a:tbl>
          </a:graphicData>
        </a:graphic>
      </p:graphicFrame>
      <p:sp>
        <p:nvSpPr>
          <p:cNvPr id="54316"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0C0864BA-B184-4EB7-9B82-C5417079CF53}"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a:xfrm>
            <a:off x="989947" y="347663"/>
            <a:ext cx="6589712" cy="1281112"/>
          </a:xfrm>
        </p:spPr>
        <p:txBody>
          <a:bodyPr/>
          <a:lstStyle/>
          <a:p>
            <a:pPr eaLnBrk="1" hangingPunct="1"/>
            <a:r>
              <a:rPr lang="en-US" altLang="zh-CN" sz="2800" b="1" dirty="0"/>
              <a:t>FIDO</a:t>
            </a:r>
            <a:r>
              <a:rPr lang="zh-CN" altLang="en-US" sz="2800" b="1" dirty="0"/>
              <a:t>的特点</a:t>
            </a:r>
            <a:endParaRPr lang="zh-CN" altLang="en-US" sz="2800" b="1" dirty="0"/>
          </a:p>
        </p:txBody>
      </p:sp>
      <p:sp>
        <p:nvSpPr>
          <p:cNvPr id="55299" name="内容占位符 1"/>
          <p:cNvSpPr>
            <a:spLocks noGrp="1" noChangeArrowheads="1"/>
          </p:cNvSpPr>
          <p:nvPr>
            <p:ph idx="1"/>
          </p:nvPr>
        </p:nvSpPr>
        <p:spPr>
          <a:xfrm>
            <a:off x="989947" y="1848768"/>
            <a:ext cx="7395090" cy="4309985"/>
          </a:xfrm>
        </p:spPr>
        <p:txBody>
          <a:bodyPr/>
          <a:lstStyle/>
          <a:p>
            <a:r>
              <a:rPr lang="zh-CN" altLang="en-US" sz="1800" dirty="0"/>
              <a:t>通用性：国际工业标准，统一的后台服务可以适配所有支持</a:t>
            </a:r>
            <a:r>
              <a:rPr lang="en-US" altLang="zh-CN" sz="1800" dirty="0"/>
              <a:t>FIDO</a:t>
            </a:r>
            <a:r>
              <a:rPr lang="zh-CN" altLang="en-US" sz="1800" dirty="0"/>
              <a:t>的智能终端设备。</a:t>
            </a:r>
            <a:endParaRPr lang="en-US" altLang="zh-CN" sz="1800" dirty="0"/>
          </a:p>
          <a:p>
            <a:r>
              <a:rPr lang="zh-CN" altLang="en-US" sz="1800" dirty="0"/>
              <a:t>安全性：</a:t>
            </a:r>
            <a:endParaRPr lang="en-US" altLang="zh-CN" sz="1800" dirty="0"/>
          </a:p>
          <a:p>
            <a:pPr lvl="1">
              <a:buFont typeface="Wingdings" panose="05000000000000000000" pitchFamily="2" charset="2"/>
              <a:buChar char="Ø"/>
            </a:pPr>
            <a:r>
              <a:rPr lang="zh-CN" altLang="en-US" sz="1800" dirty="0"/>
              <a:t>隐私保护，生物特征信息及其产生的私钥保存在手机硬件可信环境之中，不上传到云端；</a:t>
            </a:r>
            <a:endParaRPr lang="en-US" altLang="zh-CN" sz="1800" dirty="0"/>
          </a:p>
          <a:p>
            <a:pPr lvl="1" algn="just">
              <a:buFont typeface="Wingdings" panose="05000000000000000000" pitchFamily="2" charset="2"/>
              <a:buChar char="Ø"/>
            </a:pPr>
            <a:r>
              <a:rPr lang="zh-CN" altLang="en-US" sz="1800" dirty="0"/>
              <a:t>硬件级安全保障，采用可信执行环境</a:t>
            </a:r>
            <a:r>
              <a:rPr lang="en-US" altLang="zh-CN" sz="1800" dirty="0"/>
              <a:t>(TEE)</a:t>
            </a:r>
            <a:r>
              <a:rPr lang="zh-CN" altLang="en-US" sz="1800" dirty="0"/>
              <a:t>或安全芯片执行关键操作及安全存储密钥，保证安全隔离；</a:t>
            </a:r>
            <a:endParaRPr lang="en-US" altLang="zh-CN" sz="1800" dirty="0"/>
          </a:p>
          <a:p>
            <a:pPr lvl="1">
              <a:buFont typeface="Wingdings" panose="05000000000000000000" pitchFamily="2" charset="2"/>
              <a:buChar char="Ø"/>
            </a:pPr>
            <a:r>
              <a:rPr lang="zh-CN" altLang="en-US" sz="1800" dirty="0"/>
              <a:t>网路安全通信，会话数据采用</a:t>
            </a:r>
            <a:r>
              <a:rPr lang="en-US" altLang="zh-CN" sz="1800" dirty="0"/>
              <a:t>SSL/TLS</a:t>
            </a:r>
            <a:r>
              <a:rPr lang="zh-CN" altLang="en-US" sz="1800" dirty="0"/>
              <a:t>加密，有效抵制网络窃听；</a:t>
            </a:r>
            <a:endParaRPr lang="en-US" altLang="zh-CN" sz="1800" dirty="0"/>
          </a:p>
          <a:p>
            <a:pPr lvl="1">
              <a:buFont typeface="Wingdings" panose="05000000000000000000" pitchFamily="2" charset="2"/>
              <a:buChar char="Ø"/>
            </a:pPr>
            <a:r>
              <a:rPr lang="zh-CN" altLang="en-US" sz="1800" dirty="0"/>
              <a:t>终端设备验证，设备认证器预置验证私钥，可由服务端进行验签，确保设备本身的合法性。</a:t>
            </a:r>
            <a:endParaRPr lang="en-US" altLang="zh-CN" sz="1800" dirty="0"/>
          </a:p>
        </p:txBody>
      </p:sp>
      <p:sp>
        <p:nvSpPr>
          <p:cNvPr id="5530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FAF4155D-7AC4-4260-B30A-8F65D4E876CB}"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xfrm>
            <a:off x="835632" y="1000406"/>
            <a:ext cx="6589712" cy="641350"/>
          </a:xfrm>
        </p:spPr>
        <p:txBody>
          <a:bodyPr/>
          <a:lstStyle/>
          <a:p>
            <a:r>
              <a:rPr lang="zh-CN" altLang="en-US" sz="2800" b="1" dirty="0"/>
              <a:t>安全问题</a:t>
            </a:r>
            <a:endParaRPr lang="zh-CN" altLang="en-US" sz="2800" b="1" dirty="0"/>
          </a:p>
        </p:txBody>
      </p:sp>
      <p:sp>
        <p:nvSpPr>
          <p:cNvPr id="5939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pPr eaLnBrk="1" hangingPunct="1">
              <a:spcBef>
                <a:spcPct val="0"/>
              </a:spcBef>
              <a:buClrTx/>
              <a:buFont typeface="Arial" panose="020B0604020202090204" pitchFamily="34" charset="0"/>
              <a:buNone/>
            </a:pPr>
            <a:fld id="{B0F52905-4611-4BBD-BDDE-6547916B80D1}" type="slidenum">
              <a:rPr lang="zh-CN" altLang="zh-CN" sz="2000" smtClean="0">
                <a:solidFill>
                  <a:srgbClr val="FEFFFF"/>
                </a:solidFill>
                <a:latin typeface="Arial" panose="020B0604020202090204" pitchFamily="34" charset="0"/>
              </a:rPr>
            </a:fld>
            <a:endParaRPr lang="zh-CN" altLang="zh-CN" sz="2000">
              <a:solidFill>
                <a:srgbClr val="FEFFFF"/>
              </a:solidFill>
              <a:latin typeface="Arial" panose="020B0604020202090204" pitchFamily="34" charset="0"/>
            </a:endParaRPr>
          </a:p>
        </p:txBody>
      </p:sp>
      <p:sp>
        <p:nvSpPr>
          <p:cNvPr id="59396" name="内容占位符 1"/>
          <p:cNvSpPr>
            <a:spLocks noGrp="1"/>
          </p:cNvSpPr>
          <p:nvPr>
            <p:ph idx="1"/>
          </p:nvPr>
        </p:nvSpPr>
        <p:spPr>
          <a:xfrm>
            <a:off x="835632" y="1909948"/>
            <a:ext cx="7313286" cy="3805051"/>
          </a:xfrm>
        </p:spPr>
        <p:txBody>
          <a:bodyPr>
            <a:normAutofit/>
          </a:bodyPr>
          <a:lstStyle/>
          <a:p>
            <a:r>
              <a:rPr lang="en-US" altLang="zh-CN" sz="2400" dirty="0"/>
              <a:t>Attestation Key</a:t>
            </a:r>
            <a:endParaRPr lang="en-US" altLang="zh-CN" sz="2400" dirty="0"/>
          </a:p>
          <a:p>
            <a:pPr lvl="1"/>
            <a:r>
              <a:rPr lang="en-US" altLang="zh-CN" sz="2000" dirty="0"/>
              <a:t>FIDO</a:t>
            </a:r>
            <a:r>
              <a:rPr lang="zh-CN" altLang="en-US" sz="2000" dirty="0"/>
              <a:t>的安全性依赖与对</a:t>
            </a:r>
            <a:r>
              <a:rPr lang="en-US" altLang="zh-CN" sz="2000" dirty="0"/>
              <a:t>Authenticator</a:t>
            </a:r>
            <a:r>
              <a:rPr lang="zh-CN" altLang="en-US" sz="2000" dirty="0"/>
              <a:t>的信任</a:t>
            </a:r>
            <a:endParaRPr lang="en-US" altLang="zh-CN" sz="2000" dirty="0"/>
          </a:p>
          <a:p>
            <a:pPr lvl="1"/>
            <a:r>
              <a:rPr lang="zh-CN" altLang="en-US" sz="2000" dirty="0"/>
              <a:t>同一厂商、同一型号的</a:t>
            </a:r>
            <a:r>
              <a:rPr lang="en-US" altLang="zh-CN" sz="2000" dirty="0"/>
              <a:t>Authenticator</a:t>
            </a:r>
            <a:r>
              <a:rPr lang="zh-CN" altLang="en-US" sz="2000" dirty="0"/>
              <a:t>具有相同的</a:t>
            </a:r>
            <a:r>
              <a:rPr lang="en-US" altLang="zh-CN" sz="2000" dirty="0"/>
              <a:t>attestation key</a:t>
            </a:r>
            <a:endParaRPr lang="en-US" altLang="zh-CN" sz="2000" dirty="0"/>
          </a:p>
          <a:p>
            <a:pPr lvl="2"/>
            <a:r>
              <a:rPr lang="zh-CN" altLang="en-US" sz="1600" dirty="0"/>
              <a:t>其本意是为了减少用户信息泄露</a:t>
            </a:r>
            <a:endParaRPr lang="en-US" altLang="zh-CN" sz="1600" dirty="0"/>
          </a:p>
          <a:p>
            <a:pPr lvl="1"/>
            <a:r>
              <a:rPr lang="zh-CN" altLang="en-US" sz="2000" dirty="0"/>
              <a:t>一旦一个终端出现问题，其他具有相同</a:t>
            </a:r>
            <a:r>
              <a:rPr lang="en-US" altLang="zh-CN" sz="2000" dirty="0"/>
              <a:t>Authenticator</a:t>
            </a:r>
            <a:r>
              <a:rPr lang="zh-CN" altLang="en-US" sz="2000" dirty="0"/>
              <a:t>的终端设备也可能受到影响</a:t>
            </a:r>
            <a:endParaRPr lang="zh-CN" alt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use FIDO with OIDC</a:t>
            </a:r>
            <a:endParaRPr lang="zh-CN" altLang="en-US" dirty="0"/>
          </a:p>
        </p:txBody>
      </p:sp>
      <p:sp>
        <p:nvSpPr>
          <p:cNvPr id="3" name="内容占位符 2"/>
          <p:cNvSpPr>
            <a:spLocks noGrp="1"/>
          </p:cNvSpPr>
          <p:nvPr>
            <p:ph idx="1"/>
          </p:nvPr>
        </p:nvSpPr>
        <p:spPr/>
        <p:txBody>
          <a:bodyPr/>
          <a:lstStyle/>
          <a:p>
            <a:r>
              <a:rPr lang="en-US" altLang="zh-CN" dirty="0"/>
              <a:t>?</a:t>
            </a:r>
            <a:endParaRPr lang="zh-CN" altLang="en-US" dirty="0"/>
          </a:p>
        </p:txBody>
      </p:sp>
      <p:sp>
        <p:nvSpPr>
          <p:cNvPr id="4" name="矩形 3"/>
          <p:cNvSpPr/>
          <p:nvPr/>
        </p:nvSpPr>
        <p:spPr>
          <a:xfrm>
            <a:off x="1855305" y="2932044"/>
            <a:ext cx="901148" cy="5996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RP</a:t>
            </a:r>
            <a:endParaRPr lang="zh-CN" altLang="en-US" dirty="0"/>
          </a:p>
        </p:txBody>
      </p:sp>
      <p:sp>
        <p:nvSpPr>
          <p:cNvPr id="5" name="矩形 4"/>
          <p:cNvSpPr/>
          <p:nvPr/>
        </p:nvSpPr>
        <p:spPr>
          <a:xfrm>
            <a:off x="3790121" y="2932044"/>
            <a:ext cx="1338469" cy="5996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End User</a:t>
            </a:r>
            <a:endParaRPr lang="zh-CN" altLang="en-US" dirty="0"/>
          </a:p>
        </p:txBody>
      </p:sp>
      <p:sp>
        <p:nvSpPr>
          <p:cNvPr id="6" name="矩形 5"/>
          <p:cNvSpPr/>
          <p:nvPr/>
        </p:nvSpPr>
        <p:spPr>
          <a:xfrm>
            <a:off x="6071814" y="2922105"/>
            <a:ext cx="1338469" cy="5996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OIDC Provider</a:t>
            </a:r>
            <a:endParaRPr lang="zh-CN" altLang="en-US" dirty="0"/>
          </a:p>
        </p:txBody>
      </p:sp>
      <p:sp>
        <p:nvSpPr>
          <p:cNvPr id="7" name="矩形 6"/>
          <p:cNvSpPr/>
          <p:nvPr/>
        </p:nvSpPr>
        <p:spPr>
          <a:xfrm>
            <a:off x="5515222" y="4201602"/>
            <a:ext cx="1338469" cy="5996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FIDO Server</a:t>
            </a:r>
            <a:endParaRPr lang="zh-CN" altLang="en-US" dirty="0"/>
          </a:p>
        </p:txBody>
      </p:sp>
      <p:sp>
        <p:nvSpPr>
          <p:cNvPr id="9" name="矩形 8"/>
          <p:cNvSpPr/>
          <p:nvPr/>
        </p:nvSpPr>
        <p:spPr>
          <a:xfrm>
            <a:off x="2756453" y="4213823"/>
            <a:ext cx="1338469" cy="5996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FIDO Client</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OIDC</a:t>
            </a:r>
            <a:r>
              <a:rPr lang="zh-CN" altLang="en-US" dirty="0">
                <a:sym typeface="+mn-ea"/>
              </a:rPr>
              <a:t>协议</a:t>
            </a:r>
            <a:r>
              <a:rPr lang="en-US" altLang="zh-CN" dirty="0">
                <a:sym typeface="+mn-ea"/>
              </a:rPr>
              <a:t> </a:t>
            </a:r>
            <a:endParaRPr lang="en-US" altLang="zh-CN" dirty="0">
              <a:sym typeface="+mn-ea"/>
            </a:endParaRPr>
          </a:p>
        </p:txBody>
      </p:sp>
      <p:sp>
        <p:nvSpPr>
          <p:cNvPr id="3" name="内容占位符 2"/>
          <p:cNvSpPr>
            <a:spLocks noGrp="1"/>
          </p:cNvSpPr>
          <p:nvPr>
            <p:ph idx="1"/>
          </p:nvPr>
        </p:nvSpPr>
        <p:spPr/>
        <p:txBody>
          <a:bodyPr/>
          <a:p>
            <a:endParaRPr lang="zh-CN" altLang="en-US"/>
          </a:p>
        </p:txBody>
      </p:sp>
      <p:pic>
        <p:nvPicPr>
          <p:cNvPr id="4" name="内容占位符 3"/>
          <p:cNvPicPr>
            <a:picLocks noGrp="1"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67543" y="1958609"/>
            <a:ext cx="8654633" cy="474699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use FIDO with OIDC</a:t>
            </a:r>
            <a:endParaRPr lang="zh-CN" altLang="en-US" dirty="0"/>
          </a:p>
        </p:txBody>
      </p:sp>
      <p:sp>
        <p:nvSpPr>
          <p:cNvPr id="3" name="内容占位符 2"/>
          <p:cNvSpPr>
            <a:spLocks noGrp="1"/>
          </p:cNvSpPr>
          <p:nvPr>
            <p:ph idx="1"/>
          </p:nvPr>
        </p:nvSpPr>
        <p:spPr/>
        <p:txBody>
          <a:bodyPr/>
          <a:lstStyle/>
          <a:p>
            <a:endParaRPr lang="zh-CN" altLang="en-US"/>
          </a:p>
        </p:txBody>
      </p:sp>
      <p:sp>
        <p:nvSpPr>
          <p:cNvPr id="6" name="矩形 5"/>
          <p:cNvSpPr/>
          <p:nvPr/>
        </p:nvSpPr>
        <p:spPr>
          <a:xfrm>
            <a:off x="2292626" y="5565913"/>
            <a:ext cx="4028661" cy="64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至此完成</a:t>
            </a:r>
            <a:r>
              <a:rPr lang="en-US" altLang="zh-CN" dirty="0"/>
              <a:t>End User</a:t>
            </a:r>
            <a:r>
              <a:rPr lang="zh-CN" altLang="en-US" dirty="0"/>
              <a:t>在</a:t>
            </a:r>
            <a:r>
              <a:rPr lang="en-US" altLang="zh-CN" dirty="0"/>
              <a:t>IDP</a:t>
            </a:r>
            <a:r>
              <a:rPr lang="zh-CN" altLang="en-US" dirty="0"/>
              <a:t>的身份鉴别，后续进一步完成</a:t>
            </a:r>
            <a:r>
              <a:rPr lang="en-US" altLang="zh-CN" dirty="0"/>
              <a:t>IDP</a:t>
            </a:r>
            <a:r>
              <a:rPr lang="zh-CN" altLang="en-US" dirty="0"/>
              <a:t>协议</a:t>
            </a:r>
            <a:endParaRPr lang="zh-CN" altLang="en-US" dirty="0"/>
          </a:p>
        </p:txBody>
      </p:sp>
      <p:grpSp>
        <p:nvGrpSpPr>
          <p:cNvPr id="8" name="组合 7"/>
          <p:cNvGrpSpPr/>
          <p:nvPr/>
        </p:nvGrpSpPr>
        <p:grpSpPr>
          <a:xfrm>
            <a:off x="988671" y="1845734"/>
            <a:ext cx="6876494" cy="3543892"/>
            <a:chOff x="988671" y="1845734"/>
            <a:chExt cx="6876494" cy="3543892"/>
          </a:xfrm>
        </p:grpSpPr>
        <p:pic>
          <p:nvPicPr>
            <p:cNvPr id="5" name="图片 4"/>
            <p:cNvPicPr>
              <a:picLocks noChangeAspect="1"/>
            </p:cNvPicPr>
            <p:nvPr/>
          </p:nvPicPr>
          <p:blipFill>
            <a:blip r:embed="rId1"/>
            <a:stretch>
              <a:fillRect/>
            </a:stretch>
          </p:blipFill>
          <p:spPr>
            <a:xfrm>
              <a:off x="988671" y="1845734"/>
              <a:ext cx="6876494" cy="3543892"/>
            </a:xfrm>
            <a:prstGeom prst="rect">
              <a:avLst/>
            </a:prstGeom>
          </p:spPr>
        </p:pic>
        <p:sp>
          <p:nvSpPr>
            <p:cNvPr id="7" name="矩形 6"/>
            <p:cNvSpPr/>
            <p:nvPr/>
          </p:nvSpPr>
          <p:spPr>
            <a:xfrm>
              <a:off x="3207026" y="1864321"/>
              <a:ext cx="1563757" cy="287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b="1" dirty="0">
                  <a:solidFill>
                    <a:schemeClr val="tx1">
                      <a:lumMod val="75000"/>
                      <a:lumOff val="25000"/>
                    </a:schemeClr>
                  </a:solidFill>
                </a:rPr>
                <a:t>End User</a:t>
              </a:r>
              <a:endParaRPr lang="en-US" altLang="zh-CN" sz="1200" b="1" dirty="0">
                <a:solidFill>
                  <a:schemeClr val="tx1">
                    <a:lumMod val="75000"/>
                    <a:lumOff val="25000"/>
                  </a:schemeClr>
                </a:solidFill>
              </a:endParaRPr>
            </a:p>
            <a:p>
              <a:pPr algn="ctr"/>
              <a:r>
                <a:rPr lang="en-US" altLang="zh-CN" sz="1200" b="1" dirty="0">
                  <a:solidFill>
                    <a:schemeClr val="tx1">
                      <a:lumMod val="75000"/>
                      <a:lumOff val="25000"/>
                    </a:schemeClr>
                  </a:solidFill>
                </a:rPr>
                <a:t>(With FIDO  Client)</a:t>
              </a:r>
              <a:endParaRPr lang="zh-CN" altLang="en-US" sz="1200" b="1" dirty="0">
                <a:solidFill>
                  <a:schemeClr val="tx1">
                    <a:lumMod val="75000"/>
                    <a:lumOff val="25000"/>
                  </a:schemeClr>
                </a:solidFill>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The End</a:t>
            </a:r>
            <a:r>
              <a:rPr lang="zh-CN" altLang="en-US" dirty="0"/>
              <a:t>！</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FIDO?</a:t>
            </a:r>
            <a:endParaRPr lang="zh-CN" altLang="en-US" dirty="0"/>
          </a:p>
        </p:txBody>
      </p:sp>
      <p:sp>
        <p:nvSpPr>
          <p:cNvPr id="3" name="内容占位符 2"/>
          <p:cNvSpPr>
            <a:spLocks noGrp="1"/>
          </p:cNvSpPr>
          <p:nvPr>
            <p:ph idx="1"/>
          </p:nvPr>
        </p:nvSpPr>
        <p:spPr>
          <a:xfrm>
            <a:off x="822959" y="1845733"/>
            <a:ext cx="7543801" cy="4420595"/>
          </a:xfrm>
        </p:spPr>
        <p:txBody>
          <a:bodyPr>
            <a:normAutofit fontScale="77500" lnSpcReduction="20000"/>
          </a:bodyPr>
          <a:lstStyle/>
          <a:p>
            <a:r>
              <a:rPr lang="en-US" altLang="zh-CN" dirty="0"/>
              <a:t>U2F(</a:t>
            </a:r>
            <a:r>
              <a:rPr lang="en-US" altLang="zh-CN" dirty="0">
                <a:sym typeface="+mn-ea"/>
              </a:rPr>
              <a:t>Universal 2nd Factor</a:t>
            </a:r>
            <a:r>
              <a:rPr lang="en-US" altLang="zh-CN" dirty="0"/>
              <a:t>)</a:t>
            </a:r>
            <a:endParaRPr lang="en-US" altLang="zh-CN" dirty="0"/>
          </a:p>
          <a:p>
            <a:pPr lvl="1"/>
            <a:r>
              <a:rPr lang="en-US" altLang="zh-CN" dirty="0"/>
              <a:t>The U2F protocol allows online services to augment the security of their existing password infrastructure by adding a strong second factor to user login.</a:t>
            </a:r>
            <a:endParaRPr lang="en-US" altLang="zh-CN" dirty="0"/>
          </a:p>
          <a:p>
            <a:pPr lvl="1"/>
            <a:r>
              <a:rPr lang="en-US" altLang="zh-CN" dirty="0"/>
              <a:t>The user logs in with a username and password as before. The service can also prompt the user to present a second factor device at any time it chooses. </a:t>
            </a:r>
            <a:endParaRPr lang="en-US" altLang="zh-CN" dirty="0"/>
          </a:p>
          <a:p>
            <a:pPr lvl="1"/>
            <a:r>
              <a:rPr lang="en-US" altLang="zh-CN" dirty="0"/>
              <a:t>The strong second factor allows the service to simplify its passwords (e.g. 4-digit PIN) without compromising security.</a:t>
            </a:r>
            <a:endParaRPr lang="en-US" altLang="zh-CN" dirty="0"/>
          </a:p>
          <a:p>
            <a:pPr lvl="1"/>
            <a:r>
              <a:rPr lang="en-US" altLang="zh-CN" dirty="0"/>
              <a:t>During registration and authentication, the user presents the second factor by simply pressing a button on a USB device or tapping over NFC. </a:t>
            </a:r>
            <a:endParaRPr lang="en-US" altLang="zh-CN" dirty="0"/>
          </a:p>
          <a:p>
            <a:pPr lvl="1"/>
            <a:r>
              <a:rPr lang="en-US" altLang="zh-CN" dirty="0"/>
              <a:t>The user can use their FIDO U2F device across all online services that support the protocol leveraging built-in support in web browsers.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409850"/>
            <a:ext cx="7543800" cy="844126"/>
          </a:xfrm>
        </p:spPr>
        <p:txBody>
          <a:bodyPr/>
          <a:lstStyle/>
          <a:p>
            <a:r>
              <a:rPr lang="en-US" altLang="zh-CN" dirty="0"/>
              <a:t>How does FIDO work?</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66699" y="1931713"/>
            <a:ext cx="5111750" cy="4579937"/>
          </a:xfrm>
          <a:prstGeom prst="rect">
            <a:avLst/>
          </a:prstGeom>
        </p:spPr>
      </p:pic>
      <p:sp>
        <p:nvSpPr>
          <p:cNvPr id="5" name="文本框 1"/>
          <p:cNvSpPr txBox="1">
            <a:spLocks noChangeArrowheads="1"/>
          </p:cNvSpPr>
          <p:nvPr/>
        </p:nvSpPr>
        <p:spPr bwMode="auto">
          <a:xfrm>
            <a:off x="5143500" y="1284577"/>
            <a:ext cx="4000500" cy="5463034"/>
          </a:xfrm>
          <a:prstGeom prst="rect">
            <a:avLst/>
          </a:prstGeom>
          <a:solidFill>
            <a:schemeClr val="bg1"/>
          </a:solidFill>
          <a:ln>
            <a:noFill/>
          </a:ln>
        </p:spPr>
        <p:txBody>
          <a:bodyPr wrap="square">
            <a:spAutoFit/>
          </a:bodyPr>
          <a:lstStyle>
            <a:lvl1pPr>
              <a:spcBef>
                <a:spcPts val="1000"/>
              </a:spcBef>
              <a:buClr>
                <a:schemeClr val="accent1"/>
              </a:buClr>
              <a:buFont typeface="Wingdings 3" panose="05040102010807070707" pitchFamily="18" charset="2"/>
              <a:buChar char=""/>
              <a:defRPr sz="3200">
                <a:solidFill>
                  <a:srgbClr val="404040"/>
                </a:solidFill>
                <a:latin typeface="Times New Roman" panose="02020603050405020304" pitchFamily="18" charset="0"/>
                <a:ea typeface="宋体" pitchFamily="2"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ea typeface="宋体" pitchFamily="2"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ea typeface="宋体" pitchFamily="2"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ea typeface="宋体" pitchFamily="2" charset="-122"/>
              </a:defRPr>
            </a:lvl9pPr>
          </a:lstStyle>
          <a:p>
            <a:r>
              <a:rPr lang="en-US" altLang="zh-CN" sz="1800" dirty="0"/>
              <a:t>User is prompted to choose an available FIDO authenticator that matches the online service’s acceptance policy.</a:t>
            </a:r>
            <a:endParaRPr lang="en-US" altLang="zh-CN" sz="1800" dirty="0"/>
          </a:p>
          <a:p>
            <a:r>
              <a:rPr lang="en-US" altLang="zh-CN" sz="1800" dirty="0"/>
              <a:t>User unlocks the FIDO authenticator using a fingerprint reader, a button on a second–factor device, securely–entered PIN or other method.</a:t>
            </a:r>
            <a:endParaRPr lang="en-US" altLang="zh-CN" sz="1800" dirty="0"/>
          </a:p>
          <a:p>
            <a:r>
              <a:rPr lang="en-US" altLang="zh-CN" sz="1800" dirty="0"/>
              <a:t>User’s device creates a new public/private key pair unique for the local device, online service and user’s account.</a:t>
            </a:r>
            <a:endParaRPr lang="en-US" altLang="zh-CN" sz="1800" dirty="0"/>
          </a:p>
          <a:p>
            <a:r>
              <a:rPr lang="en-US" altLang="zh-CN" sz="1800" dirty="0"/>
              <a:t>Public key is sent to the online service and associated with the user’s account. The private key and any information about the local authentication method (such as biometric measurements or templates) never leave the local device.</a:t>
            </a:r>
            <a:endParaRPr lang="en-US" altLang="zh-CN" sz="1800" dirty="0"/>
          </a:p>
        </p:txBody>
      </p:sp>
      <p:sp>
        <p:nvSpPr>
          <p:cNvPr id="6" name="矩形 5"/>
          <p:cNvSpPr/>
          <p:nvPr/>
        </p:nvSpPr>
        <p:spPr>
          <a:xfrm>
            <a:off x="726438" y="1474469"/>
            <a:ext cx="2496822" cy="592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Registration</a:t>
            </a:r>
            <a:endParaRPr lang="zh-CN" altLang="en-US" sz="2400" dirty="0">
              <a:solidFill>
                <a:schemeClr val="tx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475.576377952756,&quot;width&quot;:13629.343307086614}"/>
</p:tagLst>
</file>

<file path=ppt/tags/tag2.xml><?xml version="1.0" encoding="utf-8"?>
<p:tagLst xmlns:p="http://schemas.openxmlformats.org/presentationml/2006/main">
  <p:tag name="KSO_WPP_MARK_KEY" val="05d55e26-8492-420f-bcef-ff2481a6f802"/>
  <p:tag name="COMMONDATA" val="eyJoZGlkIjoiYTkzNzc5ZmM3ZGNiMGYwYTFmYWY3MDE0YWMyMDg4ZjEifQ=="/>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18134</Words>
  <Application>WPS 演示</Application>
  <PresentationFormat>全屏显示(4:3)</PresentationFormat>
  <Paragraphs>630</Paragraphs>
  <Slides>77</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77</vt:i4>
      </vt:variant>
    </vt:vector>
  </HeadingPairs>
  <TitlesOfParts>
    <vt:vector size="92" baseType="lpstr">
      <vt:lpstr>Arial</vt:lpstr>
      <vt:lpstr>宋体</vt:lpstr>
      <vt:lpstr>Wingdings</vt:lpstr>
      <vt:lpstr>Calibri</vt:lpstr>
      <vt:lpstr>Helvetica Neue</vt:lpstr>
      <vt:lpstr>Wingdings 3</vt:lpstr>
      <vt:lpstr>Times New Roman</vt:lpstr>
      <vt:lpstr>汉仪书宋二KW</vt:lpstr>
      <vt:lpstr>Calibri Light</vt:lpstr>
      <vt:lpstr>微软雅黑</vt:lpstr>
      <vt:lpstr>汉仪旗黑</vt:lpstr>
      <vt:lpstr>宋体</vt:lpstr>
      <vt:lpstr>Arial Unicode MS</vt:lpstr>
      <vt:lpstr>Helvetica</vt:lpstr>
      <vt:lpstr>回顾</vt:lpstr>
      <vt:lpstr> 基于可信环境的身份鉴别方案</vt:lpstr>
      <vt:lpstr>移动终端的身份鉴别问题</vt:lpstr>
      <vt:lpstr>基于移动终端可信环境的身份鉴别</vt:lpstr>
      <vt:lpstr>基于移动终端可信环境的身份鉴别</vt:lpstr>
      <vt:lpstr>What is FIDO?</vt:lpstr>
      <vt:lpstr>What is FIDO?</vt:lpstr>
      <vt:lpstr>What is FIDO?</vt:lpstr>
      <vt:lpstr>What is FIDO?</vt:lpstr>
      <vt:lpstr>How does FIDO work?</vt:lpstr>
      <vt:lpstr>How does FIDO work?</vt:lpstr>
      <vt:lpstr>UAF Architecture</vt:lpstr>
      <vt:lpstr>UAF Architecture</vt:lpstr>
      <vt:lpstr>UAF Architecture</vt:lpstr>
      <vt:lpstr>UAF Architecture</vt:lpstr>
      <vt:lpstr>UAF Architecture</vt:lpstr>
      <vt:lpstr>UAF Architecture</vt:lpstr>
      <vt:lpstr>UAF Architecture</vt:lpstr>
      <vt:lpstr>UAF Architecture</vt:lpstr>
      <vt:lpstr>UAF Architecture-Authenticator</vt:lpstr>
      <vt:lpstr>UAF Architecture—MDS</vt:lpstr>
      <vt:lpstr>UAF Architecture—MDS</vt:lpstr>
      <vt:lpstr>FIDO Certification</vt:lpstr>
      <vt:lpstr>FIDO Certification</vt:lpstr>
      <vt:lpstr>UAF Architecture—MDS</vt:lpstr>
      <vt:lpstr>UAF Architecture-MDS</vt:lpstr>
      <vt:lpstr>UAF Protocol</vt:lpstr>
      <vt:lpstr>Version Negotiation</vt:lpstr>
      <vt:lpstr>PowerPoint 演示文稿</vt:lpstr>
      <vt:lpstr>Authenticator Registration</vt:lpstr>
      <vt:lpstr>User Enrollment—Before registration</vt:lpstr>
      <vt:lpstr>PowerPoint 演示文稿</vt:lpstr>
      <vt:lpstr>Authenticator Registration</vt:lpstr>
      <vt:lpstr>AppID&amp; FacetID</vt:lpstr>
      <vt:lpstr>AppID&amp; FacetID</vt:lpstr>
      <vt:lpstr>PowerPoint 演示文稿</vt:lpstr>
      <vt:lpstr>PowerPoint 演示文稿</vt:lpstr>
      <vt:lpstr>KHAccessToken </vt:lpstr>
      <vt:lpstr>PersonaID</vt:lpstr>
      <vt:lpstr>CallerID</vt:lpstr>
      <vt:lpstr>PowerPoint 演示文稿</vt:lpstr>
      <vt:lpstr>Key Handle</vt:lpstr>
      <vt:lpstr>PowerPoint 演示文稿</vt:lpstr>
      <vt:lpstr>Counters in Registration Response</vt:lpstr>
      <vt:lpstr>Counters in Registration Response</vt:lpstr>
      <vt:lpstr>PowerPoint 演示文稿</vt:lpstr>
      <vt:lpstr>Signature of Registration Response</vt:lpstr>
      <vt:lpstr>PowerPoint 演示文稿</vt:lpstr>
      <vt:lpstr>PowerPoint 演示文稿</vt:lpstr>
      <vt:lpstr>PowerPoint 演示文稿</vt:lpstr>
      <vt:lpstr>PowerPoint 演示文稿</vt:lpstr>
      <vt:lpstr>PowerPoint 演示文稿</vt:lpstr>
      <vt:lpstr>PowerPoint 演示文稿</vt:lpstr>
      <vt:lpstr>Access Control of Authenticator</vt:lpstr>
      <vt:lpstr>PowerPoint 演示文稿</vt:lpstr>
      <vt:lpstr>PowerPoint 演示文稿</vt:lpstr>
      <vt:lpstr>Transaction Confirmation</vt:lpstr>
      <vt:lpstr>PowerPoint 演示文稿</vt:lpstr>
      <vt:lpstr>PowerPoint 演示文稿</vt:lpstr>
      <vt:lpstr>Deregistration</vt:lpstr>
      <vt:lpstr>Deregistration</vt:lpstr>
      <vt:lpstr>FIDO设备丢失怎么办？</vt:lpstr>
      <vt:lpstr>多个FIDO设备的绑定支持</vt:lpstr>
      <vt:lpstr>FIDO U2F基本原理</vt:lpstr>
      <vt:lpstr>FIDO U2F认证示例-Step 1</vt:lpstr>
      <vt:lpstr>FIDO U2F认证示例-Step 2</vt:lpstr>
      <vt:lpstr>FIDO U2F认证示例-Step 3</vt:lpstr>
      <vt:lpstr>FIDO U2F认证示例-Step 4</vt:lpstr>
      <vt:lpstr>U2F设备注册</vt:lpstr>
      <vt:lpstr>PowerPoint 演示文稿</vt:lpstr>
      <vt:lpstr>U2F身份鉴别</vt:lpstr>
      <vt:lpstr>PowerPoint 演示文稿</vt:lpstr>
      <vt:lpstr>FIDO的特点</vt:lpstr>
      <vt:lpstr>安全问题</vt:lpstr>
      <vt:lpstr>How to use FIDO with OIDC</vt:lpstr>
      <vt:lpstr>OIDC协议 </vt:lpstr>
      <vt:lpstr>How to use FIDO with OIDC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网络认证技术</dc:title>
  <dc:creator>wqx</dc:creator>
  <cp:lastModifiedBy>李浩宇</cp:lastModifiedBy>
  <cp:revision>389</cp:revision>
  <dcterms:created xsi:type="dcterms:W3CDTF">2024-01-11T08:05:47Z</dcterms:created>
  <dcterms:modified xsi:type="dcterms:W3CDTF">2024-01-11T08:05:47Z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2B1A4A6971274112B9E4C64988E20C3B</vt:lpwstr>
  </property>
  <property fmtid="{D5CDD505-2E9C-101B-9397-08002B2CF9AE}" pid="3" name="KSOProductBuildVer">
    <vt:lpwstr>2052-6.4.0.8550</vt:lpwstr>
  </property>
</Properties>
</file>