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3"/>
    <p:sldId id="258" r:id="rId4"/>
    <p:sldId id="317" r:id="rId5"/>
    <p:sldId id="259" r:id="rId6"/>
    <p:sldId id="263" r:id="rId7"/>
    <p:sldId id="262" r:id="rId9"/>
    <p:sldId id="319" r:id="rId10"/>
    <p:sldId id="266" r:id="rId11"/>
    <p:sldId id="264" r:id="rId12"/>
    <p:sldId id="323" r:id="rId13"/>
    <p:sldId id="265" r:id="rId14"/>
    <p:sldId id="331" r:id="rId15"/>
    <p:sldId id="321" r:id="rId16"/>
    <p:sldId id="267" r:id="rId17"/>
    <p:sldId id="332" r:id="rId18"/>
    <p:sldId id="322" r:id="rId19"/>
    <p:sldId id="278" r:id="rId20"/>
    <p:sldId id="334"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5" r:id="rId55"/>
    <p:sldId id="335" r:id="rId56"/>
    <p:sldId id="260"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275" r:id="rId72"/>
    <p:sldId id="274" r:id="rId73"/>
    <p:sldId id="351" r:id="rId74"/>
    <p:sldId id="268" r:id="rId75"/>
    <p:sldId id="276" r:id="rId76"/>
    <p:sldId id="336" r:id="rId77"/>
  </p:sldIdLst>
  <p:sldSz cx="9144000" cy="6858000" type="screen4x3"/>
  <p:notesSz cx="6858000" cy="9144000"/>
  <p:custDataLst>
    <p:tags r:id="rId8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qx" initials="w" lastIdx="3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6" autoAdjust="0"/>
    <p:restoredTop sz="85039" autoAdjust="0"/>
  </p:normalViewPr>
  <p:slideViewPr>
    <p:cSldViewPr snapToGrid="0">
      <p:cViewPr varScale="1">
        <p:scale>
          <a:sx n="79" d="100"/>
          <a:sy n="79" d="100"/>
        </p:scale>
        <p:origin x="1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gs" Target="tags/tag1.xml"/><Relationship Id="rId81" Type="http://schemas.openxmlformats.org/officeDocument/2006/relationships/commentAuthors" Target="commentAuthors.xml"/><Relationship Id="rId80" Type="http://schemas.openxmlformats.org/officeDocument/2006/relationships/tableStyles" Target="tableStyles.xml"/><Relationship Id="rId8" Type="http://schemas.openxmlformats.org/officeDocument/2006/relationships/notesMaster" Target="notesMasters/notesMaster1.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2C8D0-5B39-429B-9035-2DB88D28173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8F8C6-C2AA-4607-89CA-29E1118FE9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64516"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EAA33F2A-48FD-40F0-AC53-9235BC6A3B8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sz="2400" dirty="0"/>
              <a:t>实现</a:t>
            </a:r>
            <a:r>
              <a:rPr lang="en-US" altLang="zh-CN" sz="2400" dirty="0"/>
              <a:t>ZTA</a:t>
            </a:r>
            <a:r>
              <a:rPr lang="zh-CN" altLang="en-US" sz="2400" dirty="0"/>
              <a:t>策略的企业拥有一个用户配置系统，并用其授权对资源的访问，如多因素身份验证</a:t>
            </a:r>
            <a:r>
              <a:rPr lang="en-US" altLang="zh-CN" sz="2400" dirty="0"/>
              <a:t>(MFA)</a:t>
            </a:r>
            <a:r>
              <a:rPr lang="zh-CN" altLang="en-US" sz="2400" dirty="0"/>
              <a:t>来访问部分</a:t>
            </a:r>
            <a:r>
              <a:rPr lang="en-US" altLang="zh-CN" sz="2400" dirty="0"/>
              <a:t>(</a:t>
            </a:r>
            <a:r>
              <a:rPr lang="zh-CN" altLang="en-US" sz="2400" dirty="0"/>
              <a:t>或全部</a:t>
            </a:r>
            <a:r>
              <a:rPr lang="en-US" altLang="zh-CN" sz="2400" dirty="0"/>
              <a:t>)</a:t>
            </a:r>
            <a:r>
              <a:rPr lang="zh-CN" altLang="en-US" sz="2400" dirty="0"/>
              <a:t>企业资源</a:t>
            </a:r>
            <a:endParaRPr lang="en-US" altLang="zh-CN" sz="2400" dirty="0"/>
          </a:p>
          <a:p>
            <a:r>
              <a:rPr lang="zh-CN" altLang="en-US" sz="1200" b="0" i="0" kern="1200" dirty="0">
                <a:solidFill>
                  <a:schemeClr val="tx1"/>
                </a:solidFill>
                <a:effectLst/>
                <a:latin typeface="+mn-lt"/>
                <a:ea typeface="+mn-ea"/>
                <a:cs typeface="+mn-cs"/>
              </a:rPr>
              <a:t>在整个用户交互过程中，不断地进行监视和重新身份验证，策略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例如，基于时间的、新请求的资源、资源修改等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定义并执行，力求在安全性、可用性、可用性和成本效率之间取得平衡。</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访问者</a:t>
            </a:r>
            <a:r>
              <a:rPr lang="en-US" altLang="zh-CN" dirty="0"/>
              <a:t>/</a:t>
            </a:r>
            <a:r>
              <a:rPr lang="zh-CN" altLang="en-US" dirty="0"/>
              <a:t>合约服务可能包括 </a:t>
            </a:r>
            <a:r>
              <a:rPr lang="en-US" altLang="zh-CN" dirty="0"/>
              <a:t>non-enterprise-owned </a:t>
            </a:r>
            <a:r>
              <a:rPr lang="zh-CN" altLang="en-US" dirty="0"/>
              <a:t>系统，这些系统需要网络访问才能执行其角色；</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总结起来就是两条：</a:t>
            </a:r>
            <a:r>
              <a:rPr lang="en-US" altLang="zh-CN" dirty="0"/>
              <a:t>1.</a:t>
            </a:r>
            <a:r>
              <a:rPr lang="zh-CN" altLang="en-US" dirty="0"/>
              <a:t>网络是不可靠的，无论是内部还是外部；</a:t>
            </a:r>
            <a:r>
              <a:rPr lang="en-US" altLang="zh-CN" dirty="0"/>
              <a:t>2.</a:t>
            </a:r>
            <a:r>
              <a:rPr lang="zh-CN" altLang="en-US" dirty="0"/>
              <a:t>设备都是不可信的，无论是企业拥有的还是非拥有的；</a:t>
            </a:r>
            <a:endParaRPr lang="en-US" altLang="zh-CN" dirty="0"/>
          </a:p>
          <a:p>
            <a:r>
              <a:rPr lang="en-US" altLang="zh-CN" dirty="0"/>
              <a:t>3.</a:t>
            </a:r>
            <a:r>
              <a:rPr lang="zh-CN" altLang="en-US" dirty="0"/>
              <a:t>企业资源可能位于企业本地，也可能不在企业所拥有的基础设施上。</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用于网络控制通信的控制平面和用于应用程序通信流的数据平面。</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控制平面被用于维护系统的各种基础设施组件</a:t>
            </a:r>
            <a:r>
              <a:rPr lang="en-US" altLang="zh-CN" sz="1200" dirty="0"/>
              <a:t>; </a:t>
            </a:r>
            <a:r>
              <a:rPr lang="zh-CN" altLang="en-US" sz="1200" dirty="0"/>
              <a:t>判断、批准或拒绝获得资源</a:t>
            </a:r>
            <a:r>
              <a:rPr lang="en-US" altLang="zh-CN" sz="1200" dirty="0"/>
              <a:t>;</a:t>
            </a:r>
            <a:r>
              <a:rPr lang="zh-CN" altLang="en-US" sz="1200" dirty="0"/>
              <a:t>并执行任何必要的操作来设置资源之间的连接；</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数据平面用于应用程序之间的实际通信，在通过控制平面建立连接之前，此通信通道可能不存在；</a:t>
            </a:r>
            <a:endParaRPr lang="en-US" altLang="zh-CN" sz="1200" dirty="0"/>
          </a:p>
          <a:p>
            <a:pPr marL="0" marR="0" lvl="1" indent="0" algn="l" defTabSz="914400" rtl="0" eaLnBrk="1" fontAlgn="auto" latinLnBrk="0" hangingPunct="1">
              <a:lnSpc>
                <a:spcPct val="100000"/>
              </a:lnSpc>
              <a:spcBef>
                <a:spcPts val="0"/>
              </a:spcBef>
              <a:spcAft>
                <a:spcPts val="0"/>
              </a:spcAft>
              <a:buClrTx/>
              <a:buSzTx/>
              <a:buFontTx/>
              <a:buNone/>
              <a:defRPr/>
            </a:pPr>
            <a:r>
              <a:rPr lang="en-US" altLang="zh-CN" sz="1200" b="1" dirty="0"/>
              <a:t>Policy Engine (PE)</a:t>
            </a:r>
            <a:r>
              <a:rPr lang="zh-CN" altLang="en-US" sz="1200" b="1" dirty="0"/>
              <a:t>：</a:t>
            </a:r>
            <a:r>
              <a:rPr lang="zh-CN" altLang="en-US" sz="1200" dirty="0"/>
              <a:t>用于最终决定是否授予请求者对资源的访问权限；其通过将企业制定的策略以及外部的输入信息（如</a:t>
            </a:r>
            <a:r>
              <a:rPr lang="en-US" altLang="zh-CN" sz="1200" dirty="0"/>
              <a:t>IP </a:t>
            </a:r>
            <a:r>
              <a:rPr lang="zh-CN" altLang="en-US" sz="1200" dirty="0"/>
              <a:t>黑名单、威胁情报服务）等作为“</a:t>
            </a:r>
            <a:r>
              <a:rPr lang="en-US" altLang="zh-CN" sz="1200" dirty="0"/>
              <a:t>trust algorithm</a:t>
            </a:r>
            <a:r>
              <a:rPr lang="zh-CN" altLang="en-US" sz="1200" dirty="0"/>
              <a:t>”的输入来决定最终的授权与否；</a:t>
            </a:r>
            <a:endParaRPr lang="en-US" altLang="zh-CN" sz="1200" dirty="0"/>
          </a:p>
          <a:p>
            <a:pPr marL="0" marR="0" lvl="1" indent="0" algn="l" defTabSz="914400" rtl="0" eaLnBrk="1" fontAlgn="auto" latinLnBrk="0" hangingPunct="1">
              <a:lnSpc>
                <a:spcPct val="100000"/>
              </a:lnSpc>
              <a:spcBef>
                <a:spcPts val="0"/>
              </a:spcBef>
              <a:spcAft>
                <a:spcPts val="0"/>
              </a:spcAft>
              <a:buClrTx/>
              <a:buSzTx/>
              <a:buFontTx/>
              <a:buNone/>
              <a:defRPr/>
            </a:pPr>
            <a:r>
              <a:rPr lang="en-US" altLang="zh-CN" sz="1200" b="1" dirty="0"/>
              <a:t>Policy Administrator (PA)</a:t>
            </a:r>
            <a:r>
              <a:rPr lang="zh-CN" altLang="en-US" sz="1200" b="1" dirty="0"/>
              <a:t>：</a:t>
            </a:r>
            <a:r>
              <a:rPr lang="zh-CN" altLang="en-US" sz="1200" dirty="0"/>
              <a:t>其依赖</a:t>
            </a:r>
            <a:r>
              <a:rPr lang="en-US" altLang="zh-CN" sz="1200" dirty="0"/>
              <a:t>PE</a:t>
            </a:r>
            <a:r>
              <a:rPr lang="zh-CN" altLang="en-US" sz="1200" dirty="0"/>
              <a:t>的最终决策，负责建立客户端与资源之间的连接；它将为客户端生成用于访问企业资源身份认证令牌或凭据； </a:t>
            </a:r>
            <a:r>
              <a:rPr lang="en-US" altLang="zh-CN" sz="1200" dirty="0"/>
              <a:t>PA</a:t>
            </a:r>
            <a:r>
              <a:rPr lang="zh-CN" altLang="en-US" sz="1200" dirty="0"/>
              <a:t>在创建连接时，将与策略实施点</a:t>
            </a:r>
            <a:r>
              <a:rPr lang="en-US" altLang="zh-CN" sz="1200" dirty="0"/>
              <a:t>(PEP)</a:t>
            </a:r>
            <a:r>
              <a:rPr lang="zh-CN" altLang="en-US" sz="1200" dirty="0"/>
              <a:t>进行通信</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altLang="zh-CN" sz="1200" b="1" dirty="0"/>
              <a:t>Policy Engine (PE)</a:t>
            </a:r>
            <a:r>
              <a:rPr lang="zh-CN" altLang="en-US" sz="1200" b="1" dirty="0"/>
              <a:t>：</a:t>
            </a:r>
            <a:r>
              <a:rPr lang="zh-CN" altLang="en-US" sz="1200" dirty="0"/>
              <a:t>用于最终决定是否授予请求者对资源的访问权限；其通过将企业制定的策略以及外部的输入信息（如</a:t>
            </a:r>
            <a:r>
              <a:rPr lang="en-US" altLang="zh-CN" sz="1200" dirty="0"/>
              <a:t>IP </a:t>
            </a:r>
            <a:r>
              <a:rPr lang="zh-CN" altLang="en-US" sz="1200" dirty="0"/>
              <a:t>黑名单、威胁情报服务）等作为“</a:t>
            </a:r>
            <a:r>
              <a:rPr lang="en-US" altLang="zh-CN" sz="1200" dirty="0"/>
              <a:t>trust algorithm</a:t>
            </a:r>
            <a:r>
              <a:rPr lang="zh-CN" altLang="en-US" sz="1200" dirty="0"/>
              <a:t>”的输入来决定最终的授权与否；</a:t>
            </a:r>
            <a:endParaRPr lang="en-US" altLang="zh-CN" sz="1200" dirty="0"/>
          </a:p>
          <a:p>
            <a:pPr marL="0" marR="0" lvl="1" indent="0" algn="l" defTabSz="914400" rtl="0" eaLnBrk="1" fontAlgn="auto" latinLnBrk="0" hangingPunct="1">
              <a:lnSpc>
                <a:spcPct val="100000"/>
              </a:lnSpc>
              <a:spcBef>
                <a:spcPts val="0"/>
              </a:spcBef>
              <a:spcAft>
                <a:spcPts val="0"/>
              </a:spcAft>
              <a:buClrTx/>
              <a:buSzTx/>
              <a:buFontTx/>
              <a:buNone/>
              <a:defRPr/>
            </a:pPr>
            <a:r>
              <a:rPr lang="en-US" altLang="zh-CN" sz="1200" b="1" dirty="0"/>
              <a:t>Policy Administrator (PA)</a:t>
            </a:r>
            <a:r>
              <a:rPr lang="zh-CN" altLang="en-US" sz="1200" b="1" dirty="0"/>
              <a:t>：</a:t>
            </a:r>
            <a:r>
              <a:rPr lang="zh-CN" altLang="en-US" sz="1200" dirty="0"/>
              <a:t>其依赖</a:t>
            </a:r>
            <a:r>
              <a:rPr lang="en-US" altLang="zh-CN" sz="1200" dirty="0"/>
              <a:t>PE</a:t>
            </a:r>
            <a:r>
              <a:rPr lang="zh-CN" altLang="en-US" sz="1200" dirty="0"/>
              <a:t>的最终决策，负责建立客户端与资源之间的连接；它将为客户端生成用于访问企业资源身份认证令牌或凭据； </a:t>
            </a:r>
            <a:r>
              <a:rPr lang="en-US" altLang="zh-CN" sz="1200" dirty="0"/>
              <a:t>PA</a:t>
            </a:r>
            <a:r>
              <a:rPr lang="zh-CN" altLang="en-US" sz="1200" dirty="0"/>
              <a:t>在创建连接时，将与策略实施点</a:t>
            </a:r>
            <a:r>
              <a:rPr lang="en-US" altLang="zh-CN" sz="1200" dirty="0"/>
              <a:t>(PEP)</a:t>
            </a:r>
            <a:r>
              <a:rPr lang="zh-CN" altLang="en-US" sz="1200" dirty="0"/>
              <a:t>进行通信</a:t>
            </a:r>
            <a:endParaRPr lang="en-US" altLang="zh-CN" sz="1200" dirty="0"/>
          </a:p>
          <a:p>
            <a:pPr marL="0" marR="0" lvl="1" indent="0" algn="l" defTabSz="914400" rtl="0" eaLnBrk="1" fontAlgn="auto" latinLnBrk="0" hangingPunct="1">
              <a:lnSpc>
                <a:spcPct val="100000"/>
              </a:lnSpc>
              <a:spcBef>
                <a:spcPts val="0"/>
              </a:spcBef>
              <a:spcAft>
                <a:spcPts val="0"/>
              </a:spcAft>
              <a:buClrTx/>
              <a:buSzTx/>
              <a:buFontTx/>
              <a:buNone/>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a:t>
            </a:r>
            <a:r>
              <a:rPr lang="zh-CN" altLang="en-US" sz="1200" b="0" i="0" kern="1200" dirty="0">
                <a:solidFill>
                  <a:schemeClr val="tx1"/>
                </a:solidFill>
                <a:effectLst/>
                <a:latin typeface="+mn-lt"/>
                <a:ea typeface="+mn-ea"/>
                <a:cs typeface="+mn-cs"/>
              </a:rPr>
              <a:t>例如，移动系统可能无法访问某些资源，除非它们是使用企业网络基础设施。这些因素可能基于位置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地理位置或网络位置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、设备类型等。</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altLang="zh-CN" dirty="0"/>
              <a:t>(1)CDM:</a:t>
            </a:r>
            <a:r>
              <a:rPr lang="zh-CN" altLang="en-US" sz="1200" b="0" i="0" kern="1200" dirty="0">
                <a:solidFill>
                  <a:schemeClr val="tx1"/>
                </a:solidFill>
                <a:effectLst/>
                <a:latin typeface="+mn-lt"/>
                <a:ea typeface="+mn-ea"/>
                <a:cs typeface="+mn-cs"/>
              </a:rPr>
              <a:t>该系统收集关于企业系统当前状态信息，并对配置和软件组件应用更新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其为</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提供关于发出访问请求系统的相关信息，如是否运行适当的修补过的操作系统和应用程序，或者系统是否有任何已知漏洞等。</a:t>
            </a:r>
            <a:endParaRPr lang="en-US" altLang="zh-CN" sz="1200" b="0" i="0" kern="1200" dirty="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）该系统确保企业符合任何他们所归属的监管制度，如</a:t>
            </a:r>
            <a:r>
              <a:rPr lang="es-ES" altLang="zh-CN" sz="1200" b="0" i="0" kern="1200" dirty="0">
                <a:solidFill>
                  <a:schemeClr val="tx1"/>
                </a:solidFill>
                <a:effectLst/>
                <a:latin typeface="+mn-lt"/>
                <a:ea typeface="+mn-ea"/>
                <a:cs typeface="+mn-cs"/>
              </a:rPr>
              <a:t>FISMA, HIPAA, PCI- DSS,</a:t>
            </a:r>
            <a:r>
              <a:rPr lang="zh-CN" altLang="en-US" sz="1200" b="0" i="0" kern="1200" dirty="0">
                <a:solidFill>
                  <a:schemeClr val="tx1"/>
                </a:solidFill>
                <a:effectLst/>
                <a:latin typeface="+mn-lt"/>
                <a:ea typeface="+mn-ea"/>
                <a:cs typeface="+mn-cs"/>
              </a:rPr>
              <a:t>等，这包括企业为确保遵从性而开发的所有策略规则</a:t>
            </a:r>
            <a:endParaRPr lang="en-US" altLang="zh-CN" sz="1200" b="0" i="0" kern="1200" dirty="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）这些可能是多个服务，它们从多个外部来源获取数据，并提供关于新发现的攻击或漏洞的信息。这还包括</a:t>
            </a:r>
            <a:r>
              <a:rPr lang="en-US" altLang="zh-CN" sz="1200" b="0" i="0" kern="1200" dirty="0">
                <a:solidFill>
                  <a:schemeClr val="tx1"/>
                </a:solidFill>
                <a:effectLst/>
                <a:latin typeface="+mn-lt"/>
                <a:ea typeface="+mn-ea"/>
                <a:cs typeface="+mn-cs"/>
              </a:rPr>
              <a:t>DNS</a:t>
            </a:r>
            <a:r>
              <a:rPr lang="zh-CN" altLang="en-US" sz="1200" b="0" i="0" kern="1200" dirty="0">
                <a:solidFill>
                  <a:schemeClr val="tx1"/>
                </a:solidFill>
                <a:effectLst/>
                <a:latin typeface="+mn-lt"/>
                <a:ea typeface="+mn-ea"/>
                <a:cs typeface="+mn-cs"/>
              </a:rPr>
              <a:t>黑名单、已发现的恶意软件等</a:t>
            </a:r>
            <a:endParaRPr lang="en-US" altLang="zh-CN" sz="1200" b="0" i="0" kern="1200" dirty="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）它是由企业围绕企业资源创建的关于数据访问的一组属性、规则和策略，可以在策略引擎中编码存储，也可以由</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动态生成。这些角色和访问规则应该基于用户角色和组织的任务需求。</a:t>
            </a:r>
            <a:endParaRPr lang="en-US" altLang="zh-CN" sz="1200" b="0" i="0" kern="1200" dirty="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）负责生成和记录企业颁发给资源、参与者和应用程序的证书。</a:t>
            </a:r>
            <a:endParaRPr lang="en-US" altLang="zh-CN" sz="1200" b="0" i="0" kern="1200" dirty="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）该系统负责创建、存储和管理企业用户的帐户和身份记录，其包含必要的用户信息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如姓名、电子邮件地址、证书等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和其他企业特征，如角色、访问属性或分配的系统</a:t>
            </a:r>
            <a:endParaRPr lang="en-US" altLang="zh-CN" sz="1200" b="0" i="0" kern="1200" dirty="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）这是一个聚合了系统日志、网络流量、资源授权和其他事件的企业系统，对企业信息系统的安全态势提供反馈。这些数据用于改进策略和提醒对企业系统可能的主动攻击。</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单个系统可以执行多个逻辑组件的任务，同样，一个逻辑组件可以包含多个硬件或软件元素来执行任务</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每个企业发布的系统有一个已安装的设备</a:t>
            </a:r>
            <a:r>
              <a:rPr lang="en-US" altLang="zh-CN" dirty="0"/>
              <a:t>agent</a:t>
            </a:r>
            <a:r>
              <a:rPr lang="zh-CN" altLang="en-US" dirty="0"/>
              <a:t>，用于实现连接；每个资源有一个直接放置于前面的组件，如</a:t>
            </a:r>
            <a:r>
              <a:rPr lang="en-US" altLang="zh-CN" dirty="0"/>
              <a:t>gateway</a:t>
            </a:r>
            <a:r>
              <a:rPr lang="zh-CN" altLang="en-US" dirty="0"/>
              <a:t>（网关）从而资源只能与网关通信，其</a:t>
            </a:r>
            <a:r>
              <a:rPr lang="zh-CN" altLang="en-US" sz="1200" b="0" i="0" kern="1200" dirty="0">
                <a:solidFill>
                  <a:schemeClr val="tx1"/>
                </a:solidFill>
                <a:effectLst/>
                <a:latin typeface="+mn-lt"/>
                <a:ea typeface="+mn-ea"/>
                <a:cs typeface="+mn-cs"/>
              </a:rPr>
              <a:t>本质上充当资源的反向代理；</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在典型的连接场景中，使用企业颁发的膝上型电脑的用户希望连接到企业资源，本地代理接收连接请求，并将连接请求发送给策略管理员（</a:t>
            </a:r>
            <a:r>
              <a:rPr lang="en-US" altLang="zh-CN" sz="1200" b="0" i="0" kern="1200" dirty="0">
                <a:solidFill>
                  <a:schemeClr val="tx1"/>
                </a:solidFill>
                <a:effectLst/>
                <a:latin typeface="+mn-lt"/>
                <a:ea typeface="+mn-ea"/>
                <a:cs typeface="+mn-cs"/>
              </a:rPr>
              <a:t>PA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PA</a:t>
            </a:r>
            <a:r>
              <a:rPr lang="zh-CN" altLang="en-US" sz="1200" b="0" i="0" kern="1200" dirty="0">
                <a:solidFill>
                  <a:schemeClr val="tx1"/>
                </a:solidFill>
                <a:effectLst/>
                <a:latin typeface="+mn-lt"/>
                <a:ea typeface="+mn-ea"/>
                <a:cs typeface="+mn-cs"/>
              </a:rPr>
              <a:t>及</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可以是企业本地系统也可以是云托管服务；</a:t>
            </a:r>
            <a:r>
              <a:rPr lang="en-US" altLang="zh-CN" sz="1200" b="0" i="0" kern="1200" dirty="0">
                <a:solidFill>
                  <a:schemeClr val="tx1"/>
                </a:solidFill>
                <a:effectLst/>
                <a:latin typeface="+mn-lt"/>
                <a:ea typeface="+mn-ea"/>
                <a:cs typeface="+mn-cs"/>
              </a:rPr>
              <a:t>PA</a:t>
            </a:r>
            <a:r>
              <a:rPr lang="zh-CN" altLang="en-US" sz="1200" b="0" i="0" kern="1200" dirty="0">
                <a:solidFill>
                  <a:schemeClr val="tx1"/>
                </a:solidFill>
                <a:effectLst/>
                <a:latin typeface="+mn-lt"/>
                <a:ea typeface="+mn-ea"/>
                <a:cs typeface="+mn-cs"/>
              </a:rPr>
              <a:t>将请求转发到</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进行评估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如果请求被授权，则</a:t>
            </a:r>
            <a:r>
              <a:rPr lang="en-US" altLang="zh-CN" sz="1200" b="0" i="0" kern="1200" dirty="0">
                <a:solidFill>
                  <a:schemeClr val="tx1"/>
                </a:solidFill>
                <a:effectLst/>
                <a:latin typeface="+mn-lt"/>
                <a:ea typeface="+mn-ea"/>
                <a:cs typeface="+mn-cs"/>
              </a:rPr>
              <a:t>PA</a:t>
            </a:r>
            <a:r>
              <a:rPr lang="zh-CN" altLang="en-US" sz="1200" b="0" i="0" kern="1200" dirty="0">
                <a:solidFill>
                  <a:schemeClr val="tx1"/>
                </a:solidFill>
                <a:effectLst/>
                <a:latin typeface="+mn-lt"/>
                <a:ea typeface="+mn-ea"/>
                <a:cs typeface="+mn-cs"/>
              </a:rPr>
              <a:t>配置设备代理和相关资源网关之间的通信通道（如，</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地址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端口信息、会话密钥或类似的安全构件）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该模型最适用于在适当位置上有健壮的设备管理程序和可以与网关通信的离散资源的企业，对于大量使用云服务的企业来说，这是云安全联盟（</a:t>
            </a:r>
            <a:r>
              <a:rPr lang="en-US" altLang="zh-CN" sz="1200" b="0" i="0" kern="1200" dirty="0">
                <a:solidFill>
                  <a:schemeClr val="tx1"/>
                </a:solidFill>
                <a:effectLst/>
                <a:latin typeface="+mn-lt"/>
                <a:ea typeface="+mn-ea"/>
                <a:cs typeface="+mn-cs"/>
              </a:rPr>
              <a:t>CSA</a:t>
            </a:r>
            <a:r>
              <a:rPr lang="zh-CN" altLang="en-US" sz="1200" b="0" i="0" kern="1200" dirty="0">
                <a:solidFill>
                  <a:schemeClr val="tx1"/>
                </a:solidFill>
                <a:effectLst/>
                <a:latin typeface="+mn-lt"/>
                <a:ea typeface="+mn-ea"/>
                <a:cs typeface="+mn-cs"/>
              </a:rPr>
              <a:t>）软件定义边界</a:t>
            </a:r>
            <a:r>
              <a:rPr lang="en-US" altLang="zh-CN" sz="1200" b="0" i="0" kern="1200" dirty="0">
                <a:solidFill>
                  <a:schemeClr val="tx1"/>
                </a:solidFill>
                <a:effectLst/>
                <a:latin typeface="+mn-lt"/>
                <a:ea typeface="+mn-ea"/>
                <a:cs typeface="+mn-cs"/>
              </a:rPr>
              <a:t>(SDP)</a:t>
            </a:r>
            <a:r>
              <a:rPr lang="zh-CN" altLang="en-US" sz="1200" b="0" i="0" kern="1200" dirty="0">
                <a:solidFill>
                  <a:schemeClr val="tx1"/>
                </a:solidFill>
                <a:effectLst/>
                <a:latin typeface="+mn-lt"/>
                <a:ea typeface="+mn-ea"/>
                <a:cs typeface="+mn-cs"/>
              </a:rPr>
              <a:t>的一个客户端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服务器实现；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这种模式也适合那些不希望有自带设备</a:t>
            </a:r>
            <a:r>
              <a:rPr lang="en-US" altLang="zh-CN" sz="1200" b="0" i="0" kern="1200" dirty="0">
                <a:solidFill>
                  <a:schemeClr val="tx1"/>
                </a:solidFill>
                <a:effectLst/>
                <a:latin typeface="+mn-lt"/>
                <a:ea typeface="+mn-ea"/>
                <a:cs typeface="+mn-cs"/>
              </a:rPr>
              <a:t>(BYOD)</a:t>
            </a:r>
            <a:r>
              <a:rPr lang="zh-CN" altLang="en-US" sz="1200" b="0" i="0" kern="1200" dirty="0">
                <a:solidFill>
                  <a:schemeClr val="tx1"/>
                </a:solidFill>
                <a:effectLst/>
                <a:latin typeface="+mn-lt"/>
                <a:ea typeface="+mn-ea"/>
                <a:cs typeface="+mn-cs"/>
              </a:rPr>
              <a:t>策略的企业，只能通过设备代理授予访问权限，可以将其放置在企业拥有的系统上。</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ln>
        </p:spPr>
      </p:sp>
      <p:sp>
        <p:nvSpPr>
          <p:cNvPr id="9830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6399ED7-5A34-4BE6-98AF-108FF6ECC61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该模型是（</a:t>
            </a:r>
            <a:r>
              <a:rPr lang="en-US" altLang="zh-CN" dirty="0"/>
              <a:t>1</a:t>
            </a:r>
            <a:r>
              <a:rPr lang="zh-CN" altLang="en-US" dirty="0"/>
              <a:t>）的一个进一步演变，</a:t>
            </a:r>
            <a:r>
              <a:rPr lang="zh-CN" altLang="en-US" sz="1200" b="0" i="0" kern="1200" dirty="0">
                <a:solidFill>
                  <a:schemeClr val="tx1"/>
                </a:solidFill>
                <a:effectLst/>
                <a:latin typeface="+mn-lt"/>
                <a:ea typeface="+mn-ea"/>
                <a:cs typeface="+mn-cs"/>
              </a:rPr>
              <a:t>该模型有可能与设备代理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网关模型混合</a:t>
            </a:r>
            <a:r>
              <a:rPr lang="zh-CN" altLang="en-US" dirty="0"/>
              <a:t>；</a:t>
            </a:r>
            <a:r>
              <a:rPr lang="zh-CN" altLang="en-US" sz="1200" b="0" i="0" kern="1200" dirty="0">
                <a:solidFill>
                  <a:schemeClr val="tx1"/>
                </a:solidFill>
                <a:effectLst/>
                <a:latin typeface="+mn-lt"/>
                <a:ea typeface="+mn-ea"/>
                <a:cs typeface="+mn-cs"/>
              </a:rPr>
              <a:t>在这个模型中，网关组件可能不驻留在系统或单个资源的前面，而是驻留在资源区域的边界上，如现场的数据中心等。</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通常，这些资源服务于单个业务功能，或者不能直接与网关通信（例如传统的数据库系统没有可以与网关通信的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）；这种部署模型对于将基于云的微服务用于业务流程（如数据库查询、工资支出、用户通知等）的企业可能也很有用。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在这个模型中，整个私有云位于网关的后面；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该模型适用于有传统应用程序或本地数据中心的企业，这些数据中心无法拥有单独的网关。</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企业需要有一个健壮的设备管理程序来安装</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配置设备代理。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缺点是：网关保护的是一组资源，而不是每个资源。这是</a:t>
            </a:r>
            <a:r>
              <a:rPr lang="en-US" altLang="zh-CN" sz="1200" b="0" i="0" kern="1200" dirty="0">
                <a:solidFill>
                  <a:schemeClr val="tx1"/>
                </a:solidFill>
                <a:effectLst/>
                <a:latin typeface="+mn-lt"/>
                <a:ea typeface="+mn-ea"/>
                <a:cs typeface="+mn-cs"/>
              </a:rPr>
              <a:t>ZTA</a:t>
            </a:r>
            <a:r>
              <a:rPr lang="zh-CN" altLang="en-US" sz="1200" b="0" i="0" kern="1200" dirty="0">
                <a:solidFill>
                  <a:schemeClr val="tx1"/>
                </a:solidFill>
                <a:effectLst/>
                <a:latin typeface="+mn-lt"/>
                <a:ea typeface="+mn-ea"/>
                <a:cs typeface="+mn-cs"/>
              </a:rPr>
              <a:t>的一个放松的原则，即每个资源都应该有自己的</a:t>
            </a:r>
            <a:r>
              <a:rPr lang="en-US" altLang="zh-CN" sz="1200" b="0" i="0" kern="1200" dirty="0">
                <a:solidFill>
                  <a:schemeClr val="tx1"/>
                </a:solidFill>
                <a:effectLst/>
                <a:latin typeface="+mn-lt"/>
                <a:ea typeface="+mn-ea"/>
                <a:cs typeface="+mn-cs"/>
              </a:rPr>
              <a:t>PEP</a:t>
            </a:r>
            <a:r>
              <a:rPr lang="zh-CN" altLang="en-US" sz="1200" b="0" i="0" kern="1200" dirty="0">
                <a:solidFill>
                  <a:schemeClr val="tx1"/>
                </a:solidFill>
                <a:effectLst/>
                <a:latin typeface="+mn-lt"/>
                <a:ea typeface="+mn-ea"/>
                <a:cs typeface="+mn-cs"/>
              </a:rPr>
              <a:t>来保护它。这可能还允许客户端查看他们没有访问权限的资源</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该模型中，</a:t>
            </a:r>
            <a:r>
              <a:rPr lang="en-US" altLang="zh-CN" dirty="0"/>
              <a:t>PEP</a:t>
            </a:r>
            <a:r>
              <a:rPr lang="zh-CN" altLang="en-US" dirty="0"/>
              <a:t>是一个单一的组件，用以</a:t>
            </a:r>
            <a:r>
              <a:rPr lang="zh-CN" altLang="en-US" sz="1200" b="0" i="0" kern="1200" dirty="0">
                <a:solidFill>
                  <a:schemeClr val="tx1"/>
                </a:solidFill>
                <a:effectLst/>
                <a:latin typeface="+mn-lt"/>
                <a:ea typeface="+mn-ea"/>
                <a:cs typeface="+mn-cs"/>
              </a:rPr>
              <a:t>充当用户请求的网关。网关门户（</a:t>
            </a:r>
            <a:r>
              <a:rPr lang="en-US" altLang="zh-CN" sz="1200" b="0" i="0" kern="1200" dirty="0">
                <a:solidFill>
                  <a:schemeClr val="tx1"/>
                </a:solidFill>
                <a:effectLst/>
                <a:latin typeface="+mn-lt"/>
                <a:ea typeface="+mn-ea"/>
                <a:cs typeface="+mn-cs"/>
              </a:rPr>
              <a:t>gateway portal</a:t>
            </a:r>
            <a:r>
              <a:rPr lang="zh-CN" altLang="en-US" sz="1200" b="0" i="0" kern="1200" dirty="0">
                <a:solidFill>
                  <a:schemeClr val="tx1"/>
                </a:solidFill>
                <a:effectLst/>
                <a:latin typeface="+mn-lt"/>
                <a:ea typeface="+mn-ea"/>
                <a:cs typeface="+mn-cs"/>
              </a:rPr>
              <a:t>）可以是用于单个资源的，也可以是用于单个业务功能的一组资源集合的微边界</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一个例子是网关门户，它可以进入包含传统应用程序的私有云或数据中心。如上图所示；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与其他模型相比，此模型的主要优点是不需要在所有企业系统上安装软件组件，主要区别在于没有处理请求的本地代理。该模型对于</a:t>
            </a:r>
            <a:r>
              <a:rPr lang="en-US" altLang="zh-CN" sz="1200" b="0" i="0" kern="1200" dirty="0">
                <a:solidFill>
                  <a:schemeClr val="tx1"/>
                </a:solidFill>
                <a:effectLst/>
                <a:latin typeface="+mn-lt"/>
                <a:ea typeface="+mn-ea"/>
                <a:cs typeface="+mn-cs"/>
              </a:rPr>
              <a:t>BYOD</a:t>
            </a:r>
            <a:r>
              <a:rPr lang="zh-CN" altLang="en-US" sz="1200" b="0" i="0" kern="1200" dirty="0">
                <a:solidFill>
                  <a:schemeClr val="tx1"/>
                </a:solidFill>
                <a:effectLst/>
                <a:latin typeface="+mn-lt"/>
                <a:ea typeface="+mn-ea"/>
                <a:cs typeface="+mn-cs"/>
              </a:rPr>
              <a:t>策略和组织间协作项目也更灵活。企业管理员在使用之前不需要确保每个设备都有适当的设备代理。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然而，从请求访问的设备可以推断出有限的信息。它只能扫描和分析连接到</a:t>
            </a:r>
            <a:r>
              <a:rPr lang="en-US" altLang="zh-CN" sz="1200" b="0" i="0" kern="1200" dirty="0">
                <a:solidFill>
                  <a:schemeClr val="tx1"/>
                </a:solidFill>
                <a:effectLst/>
                <a:latin typeface="+mn-lt"/>
                <a:ea typeface="+mn-ea"/>
                <a:cs typeface="+mn-cs"/>
              </a:rPr>
              <a:t>PEP</a:t>
            </a:r>
            <a:r>
              <a:rPr lang="zh-CN" altLang="en-US" sz="1200" b="0" i="0" kern="1200" dirty="0">
                <a:solidFill>
                  <a:schemeClr val="tx1"/>
                </a:solidFill>
                <a:effectLst/>
                <a:latin typeface="+mn-lt"/>
                <a:ea typeface="+mn-ea"/>
                <a:cs typeface="+mn-cs"/>
              </a:rPr>
              <a:t>门户的系统和设备，并且可能无法持续监视系统的恶意软件和适当配置。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缺点是企业可能对企业拥有的系统没有完全的可见性或控制权，因为它们只能看到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扫描它。</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这些系统可能在连接会话之间对企业不可见。此模型还允许攻击者发现并尝试访问门户，或尝试对门户进行拒绝服务</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DoS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攻击。</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代理</a:t>
            </a:r>
            <a:r>
              <a:rPr lang="en-US" altLang="zh-CN" dirty="0"/>
              <a:t>/</a:t>
            </a:r>
            <a:r>
              <a:rPr lang="zh-CN" altLang="en-US" dirty="0"/>
              <a:t>网关部署模型的另一个演变是让可信应</a:t>
            </a:r>
            <a:r>
              <a:rPr lang="zh-CN" altLang="en-US" baseline="0" dirty="0"/>
              <a:t>用在系统上划分的区域独立运行。这些划分出的隔离空间可以是</a:t>
            </a:r>
            <a:r>
              <a:rPr lang="en-US" altLang="zh-CN" baseline="0" dirty="0"/>
              <a:t>VM</a:t>
            </a:r>
            <a:r>
              <a:rPr lang="zh-CN" altLang="en-US" baseline="0" dirty="0"/>
              <a:t>、容器、或者其他的一些实现，但目标是一致的：</a:t>
            </a:r>
            <a:r>
              <a:rPr lang="zh-CN" altLang="en-US" sz="1200" b="0" i="0" kern="1200" dirty="0">
                <a:solidFill>
                  <a:schemeClr val="tx1"/>
                </a:solidFill>
                <a:effectLst/>
                <a:latin typeface="+mn-lt"/>
                <a:ea typeface="+mn-ea"/>
                <a:cs typeface="+mn-cs"/>
              </a:rPr>
              <a:t>保护应用程序不受主机和系统上运行的其他应用程序的影响。</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从图中可以看出，用户系统在沙箱中运行受信任的应用程序。受信任的应用程序可以与</a:t>
            </a:r>
            <a:r>
              <a:rPr lang="en-US" altLang="zh-CN" sz="1200" b="0" i="0" kern="1200" dirty="0">
                <a:solidFill>
                  <a:schemeClr val="tx1"/>
                </a:solidFill>
                <a:effectLst/>
                <a:latin typeface="+mn-lt"/>
                <a:ea typeface="+mn-ea"/>
                <a:cs typeface="+mn-cs"/>
              </a:rPr>
              <a:t>PEP</a:t>
            </a:r>
            <a:r>
              <a:rPr lang="zh-CN" altLang="en-US" sz="1200" b="0" i="0" kern="1200" dirty="0">
                <a:solidFill>
                  <a:schemeClr val="tx1"/>
                </a:solidFill>
                <a:effectLst/>
                <a:latin typeface="+mn-lt"/>
                <a:ea typeface="+mn-ea"/>
                <a:cs typeface="+mn-cs"/>
              </a:rPr>
              <a:t>通信，请求访问资源，但是</a:t>
            </a:r>
            <a:r>
              <a:rPr lang="en-US" altLang="zh-CN" sz="1200" b="0" i="0" kern="1200" dirty="0">
                <a:solidFill>
                  <a:schemeClr val="tx1"/>
                </a:solidFill>
                <a:effectLst/>
                <a:latin typeface="+mn-lt"/>
                <a:ea typeface="+mn-ea"/>
                <a:cs typeface="+mn-cs"/>
              </a:rPr>
              <a:t>PEP</a:t>
            </a:r>
            <a:r>
              <a:rPr lang="zh-CN" altLang="en-US" sz="1200" b="0" i="0" kern="1200" dirty="0">
                <a:solidFill>
                  <a:schemeClr val="tx1"/>
                </a:solidFill>
                <a:effectLst/>
                <a:latin typeface="+mn-lt"/>
                <a:ea typeface="+mn-ea"/>
                <a:cs typeface="+mn-cs"/>
              </a:rPr>
              <a:t>将拒绝系统上其他</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不受信任的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应用程序的连接。（</a:t>
            </a:r>
            <a:r>
              <a:rPr lang="en-US" altLang="zh-CN" sz="1200" b="0" i="0" kern="1200" dirty="0">
                <a:solidFill>
                  <a:schemeClr val="tx1"/>
                </a:solidFill>
                <a:effectLst/>
                <a:latin typeface="+mn-lt"/>
                <a:ea typeface="+mn-ea"/>
                <a:cs typeface="+mn-cs"/>
              </a:rPr>
              <a:t>PEP</a:t>
            </a:r>
            <a:r>
              <a:rPr lang="zh-CN" altLang="en-US" sz="1200" b="0" i="0" kern="1200" dirty="0">
                <a:solidFill>
                  <a:schemeClr val="tx1"/>
                </a:solidFill>
                <a:effectLst/>
                <a:latin typeface="+mn-lt"/>
                <a:ea typeface="+mn-ea"/>
                <a:cs typeface="+mn-cs"/>
              </a:rPr>
              <a:t>可以是企业本地的或者是云服务）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这种模型变体的主要优点是将独立的应用程序从系统的其余部分中分离出来。如果不能扫描系统的漏洞，这些单独的沙箱应用程序可能会受到保护，免受主机系统上潜在的恶意软件感染。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这种模式的缺点之一是，企业必须为所有系统维护这些沙箱应用程序，并且可能对客户端系统没有完全的可视性</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旨在</a:t>
            </a:r>
            <a:r>
              <a:rPr lang="zh-CN" altLang="en-US" sz="1200" dirty="0">
                <a:solidFill>
                  <a:srgbClr val="0070C0"/>
                </a:solidFill>
              </a:rPr>
              <a:t>消除对数据和服务的未经授权的访问，并使访问控制的执行尽可能细粒度</a:t>
            </a:r>
            <a:endParaRPr lang="en-US" altLang="zh-CN" sz="1200" dirty="0">
              <a:solidFill>
                <a:srgbClr val="0070C0"/>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solidFill>
                  <a:srgbClr val="0070C0"/>
                </a:solidFill>
              </a:rPr>
              <a:t>“消除”：实际上不可能完全消除，只能尽可能减少。</a:t>
            </a:r>
            <a:endParaRPr lang="en-US" altLang="zh-CN" sz="1200" dirty="0">
              <a:solidFill>
                <a:srgbClr val="0070C0"/>
              </a:solidFill>
            </a:endParaRPr>
          </a:p>
          <a:p>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sz="2400" dirty="0"/>
              <a:t>这样</a:t>
            </a:r>
            <a:r>
              <a:rPr lang="en-US" altLang="zh-CN" sz="2400" dirty="0"/>
              <a:t>ZTA</a:t>
            </a:r>
            <a:r>
              <a:rPr lang="zh-CN" altLang="en-US" sz="2400" dirty="0"/>
              <a:t>就与资源访问有关</a:t>
            </a:r>
            <a:r>
              <a:rPr lang="en-US" altLang="zh-CN" sz="2400" dirty="0"/>
              <a:t>(</a:t>
            </a:r>
            <a:r>
              <a:rPr lang="zh-CN" altLang="en-US" sz="2400" dirty="0"/>
              <a:t>例如，打印机、计算资源、</a:t>
            </a:r>
            <a:r>
              <a:rPr lang="en-US" altLang="zh-CN" sz="2400" dirty="0" err="1"/>
              <a:t>IoT</a:t>
            </a:r>
            <a:r>
              <a:rPr lang="en-US" altLang="zh-CN" sz="2400" dirty="0"/>
              <a:t> </a:t>
            </a:r>
            <a:r>
              <a:rPr lang="zh-CN" altLang="en-US" sz="2400" dirty="0"/>
              <a:t>执行器等</a:t>
            </a:r>
            <a:r>
              <a:rPr lang="en-US" altLang="zh-CN" sz="2400" dirty="0"/>
              <a:t>)</a:t>
            </a:r>
            <a:r>
              <a:rPr lang="zh-CN" altLang="en-US" sz="2400" dirty="0"/>
              <a:t>，而不仅仅是数据访问。</a:t>
            </a:r>
            <a:endParaRPr lang="en-US" altLang="zh-CN" sz="2400"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每个流</a:t>
            </a:r>
            <a:r>
              <a:rPr lang="en-US" altLang="zh-CN" sz="1200" dirty="0"/>
              <a:t>(</a:t>
            </a:r>
            <a:r>
              <a:rPr lang="zh-CN" altLang="en-US" sz="1200" dirty="0"/>
              <a:t>从</a:t>
            </a:r>
            <a:r>
              <a:rPr lang="en-US" altLang="zh-CN" sz="1200" dirty="0"/>
              <a:t>actor(</a:t>
            </a:r>
            <a:r>
              <a:rPr lang="zh-CN" altLang="en-US" sz="1200" dirty="0"/>
              <a:t>或应用程序</a:t>
            </a:r>
            <a:r>
              <a:rPr lang="en-US" altLang="zh-CN" sz="1200" dirty="0"/>
              <a:t>)</a:t>
            </a:r>
            <a:r>
              <a:rPr lang="zh-CN" altLang="en-US" sz="1200" dirty="0"/>
              <a:t>到数据</a:t>
            </a:r>
            <a:r>
              <a:rPr lang="en-US" altLang="zh-CN" sz="1200" dirty="0"/>
              <a:t>)</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许多关于</a:t>
            </a:r>
            <a:r>
              <a:rPr lang="en-US" altLang="zh-CN" sz="1200" b="0" i="0" kern="1200" dirty="0">
                <a:solidFill>
                  <a:schemeClr val="tx1"/>
                </a:solidFill>
                <a:effectLst/>
                <a:latin typeface="+mn-lt"/>
                <a:ea typeface="+mn-ea"/>
                <a:cs typeface="+mn-cs"/>
              </a:rPr>
              <a:t>ZTN/ZTA</a:t>
            </a:r>
            <a:r>
              <a:rPr lang="zh-CN" altLang="en-US" sz="1200" b="0" i="0" kern="1200" dirty="0">
                <a:solidFill>
                  <a:schemeClr val="tx1"/>
                </a:solidFill>
                <a:effectLst/>
                <a:latin typeface="+mn-lt"/>
                <a:ea typeface="+mn-ea"/>
                <a:cs typeface="+mn-cs"/>
              </a:rPr>
              <a:t>的定义和讨论都强调了移除边界防御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例如，防火墙等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的概念。然而，大多数人仍然在以某种方式定义自己与边界的关系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如微区隔或微边界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。下面是根据应该涉及的基本原则来定义</a:t>
            </a:r>
            <a:r>
              <a:rPr lang="en-US" altLang="zh-CN" sz="1200" b="0" i="0" kern="1200" dirty="0">
                <a:solidFill>
                  <a:schemeClr val="tx1"/>
                </a:solidFill>
                <a:effectLst/>
                <a:latin typeface="+mn-lt"/>
                <a:ea typeface="+mn-ea"/>
                <a:cs typeface="+mn-cs"/>
              </a:rPr>
              <a:t>ZTA</a:t>
            </a:r>
            <a:r>
              <a:rPr lang="zh-CN" altLang="en-US" sz="1200" b="0" i="0" kern="1200" dirty="0">
                <a:solidFill>
                  <a:schemeClr val="tx1"/>
                </a:solidFill>
                <a:effectLst/>
                <a:latin typeface="+mn-lt"/>
                <a:ea typeface="+mn-ea"/>
                <a:cs typeface="+mn-cs"/>
              </a:rPr>
              <a:t>的。</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身份标识（网络账号、账号属性等），请求系统状态（安装的软件版本、网络位置、先前观察到的行为、安装的凭证等设备特征。）行为属性（自动用户分析、设备分析，以及测量到的与观察到的使用模式的偏差）。</a:t>
            </a:r>
            <a:endParaRPr lang="zh-CN" altLang="en-US" dirty="0"/>
          </a:p>
        </p:txBody>
      </p:sp>
      <p:sp>
        <p:nvSpPr>
          <p:cNvPr id="4" name="灯片编号占位符 3"/>
          <p:cNvSpPr>
            <a:spLocks noGrp="1"/>
          </p:cNvSpPr>
          <p:nvPr>
            <p:ph type="sldNum" sz="quarter" idx="10"/>
          </p:nvPr>
        </p:nvSpPr>
        <p:spPr/>
        <p:txBody>
          <a:bodyPr/>
          <a:lstStyle/>
          <a:p>
            <a:fld id="{A2D426FF-F960-4827-846A-1893248BA1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B452A8-1315-46CA-86A9-F2E2D012AF36}"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B452A8-1315-46CA-86A9-F2E2D012AF3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B452A8-1315-46CA-86A9-F2E2D012AF3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ormAutofit/>
          </a:bodyPr>
          <a:lstStyle>
            <a:lvl1pPr marL="342900" indent="-342900">
              <a:lnSpc>
                <a:spcPct val="120000"/>
              </a:lnSpc>
              <a:buFont typeface="Arial" panose="020B0604020202090204" pitchFamily="34" charset="0"/>
              <a:buChar char="•"/>
              <a:defRPr sz="2800"/>
            </a:lvl1pPr>
            <a:lvl2pPr>
              <a:lnSpc>
                <a:spcPct val="120000"/>
              </a:lnSpc>
              <a:defRPr sz="2400"/>
            </a:lvl2pPr>
            <a:lvl3pPr>
              <a:lnSpc>
                <a:spcPct val="120000"/>
              </a:lnSpc>
              <a:defRPr sz="2000"/>
            </a:lvl3pPr>
            <a:lvl4pPr>
              <a:lnSpc>
                <a:spcPct val="120000"/>
              </a:lnSpc>
              <a:defRPr sz="1800"/>
            </a:lvl4pPr>
            <a:lvl5pPr>
              <a:lnSpc>
                <a:spcPct val="120000"/>
              </a:lnSpc>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B452A8-1315-46CA-86A9-F2E2D012AF3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B452A8-1315-46CA-86A9-F2E2D012AF36}"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B452A8-1315-46CA-86A9-F2E2D012AF3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BB452A8-1315-46CA-86A9-F2E2D012AF3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BB452A8-1315-46CA-86A9-F2E2D012AF3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BB452A8-1315-46CA-86A9-F2E2D012AF3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355018C-0C8E-4294-8A0E-24F77B9D2063}" type="datetimeFigureOut">
              <a:rPr lang="zh-CN" altLang="en-US" smtClean="0"/>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B452A8-1315-46CA-86A9-F2E2D012AF3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355018C-0C8E-4294-8A0E-24F77B9D206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B452A8-1315-46CA-86A9-F2E2D012AF3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355018C-0C8E-4294-8A0E-24F77B9D2063}" type="datetimeFigureOut">
              <a:rPr lang="zh-CN" altLang="en-US" smtClean="0"/>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BB452A8-1315-46CA-86A9-F2E2D012AF36}" type="slidenum">
              <a:rPr lang="zh-CN" altLang="en-US" smtClean="0"/>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1" name="Rectangle 2"/>
          <p:cNvSpPr>
            <a:spLocks noGrp="1" noChangeArrowheads="1"/>
          </p:cNvSpPr>
          <p:nvPr>
            <p:ph type="ctrTitle"/>
          </p:nvPr>
        </p:nvSpPr>
        <p:spPr/>
        <p:txBody>
          <a:bodyPr>
            <a:normAutofit/>
          </a:bodyPr>
          <a:lstStyle/>
          <a:p>
            <a:pPr algn="ctr"/>
            <a:r>
              <a:rPr lang="zh-CN" altLang="en-US" sz="5400" dirty="0">
                <a:solidFill>
                  <a:srgbClr val="000000">
                    <a:lumMod val="85000"/>
                    <a:lumOff val="15000"/>
                  </a:srgbClr>
                </a:solidFill>
                <a:ea typeface="宋体" pitchFamily="2" charset="-122"/>
              </a:rPr>
              <a:t>网络认证技术</a:t>
            </a:r>
            <a:r>
              <a:rPr lang="en-US" altLang="zh-CN" sz="5400" dirty="0">
                <a:solidFill>
                  <a:srgbClr val="000000">
                    <a:lumMod val="85000"/>
                    <a:lumOff val="15000"/>
                  </a:srgbClr>
                </a:solidFill>
                <a:ea typeface="宋体" pitchFamily="2" charset="-122"/>
              </a:rPr>
              <a:t>-</a:t>
            </a:r>
            <a:r>
              <a:rPr lang="zh-CN" altLang="en-US" sz="5400" dirty="0">
                <a:solidFill>
                  <a:srgbClr val="000000">
                    <a:lumMod val="85000"/>
                    <a:lumOff val="15000"/>
                  </a:srgbClr>
                </a:solidFill>
                <a:ea typeface="宋体" pitchFamily="2" charset="-122"/>
              </a:rPr>
              <a:t>多种类型的身份鉴别机制</a:t>
            </a:r>
            <a:br>
              <a:rPr lang="en-US" altLang="zh-CN" sz="4800" dirty="0">
                <a:solidFill>
                  <a:srgbClr val="000000">
                    <a:lumMod val="65000"/>
                    <a:lumOff val="35000"/>
                  </a:srgbClr>
                </a:solidFill>
                <a:ea typeface="宋体" pitchFamily="2" charset="-122"/>
              </a:rPr>
            </a:br>
            <a:endParaRPr lang="zh-CN" altLang="en-US" dirty="0">
              <a:ea typeface="宋体" pitchFamily="2" charset="-122"/>
            </a:endParaRPr>
          </a:p>
        </p:txBody>
      </p:sp>
      <p:sp>
        <p:nvSpPr>
          <p:cNvPr id="614402" name="Rectangle 3"/>
          <p:cNvSpPr>
            <a:spLocks noGrp="1" noChangeArrowheads="1"/>
          </p:cNvSpPr>
          <p:nvPr>
            <p:ph type="subTitle" idx="1"/>
          </p:nvPr>
        </p:nvSpPr>
        <p:spPr/>
        <p:txBody>
          <a:bodyPr/>
          <a:lstStyle/>
          <a:p>
            <a:pPr eaLnBrk="1" hangingPunct="1"/>
            <a:endParaRPr lang="en-US" altLang="zh-CN" dirty="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手机验证</a:t>
            </a:r>
            <a:endParaRPr lang="zh-CN" altLang="en-US" dirty="0"/>
          </a:p>
        </p:txBody>
      </p:sp>
      <p:sp>
        <p:nvSpPr>
          <p:cNvPr id="3" name="内容占位符 2"/>
          <p:cNvSpPr>
            <a:spLocks noGrp="1"/>
          </p:cNvSpPr>
          <p:nvPr>
            <p:ph idx="1"/>
          </p:nvPr>
        </p:nvSpPr>
        <p:spPr/>
        <p:txBody>
          <a:bodyPr/>
          <a:lstStyle/>
          <a:p>
            <a:r>
              <a:rPr lang="zh-CN" altLang="en-US" dirty="0"/>
              <a:t>手机验证码</a:t>
            </a:r>
            <a:endParaRPr lang="en-US" altLang="zh-CN" dirty="0"/>
          </a:p>
          <a:p>
            <a:pPr lvl="1"/>
            <a:r>
              <a:rPr lang="zh-CN" altLang="en-US" dirty="0"/>
              <a:t>由服务器端发送</a:t>
            </a:r>
            <a:r>
              <a:rPr lang="en-US" altLang="zh-CN" dirty="0"/>
              <a:t>——</a:t>
            </a:r>
            <a:r>
              <a:rPr lang="zh-CN" altLang="en-US" dirty="0"/>
              <a:t>假定为可信信道</a:t>
            </a:r>
            <a:endParaRPr lang="en-US" altLang="zh-CN" dirty="0"/>
          </a:p>
          <a:p>
            <a:pPr lvl="2"/>
            <a:r>
              <a:rPr lang="zh-CN" altLang="en-US" dirty="0"/>
              <a:t>手机客户端内部没有长期密钥</a:t>
            </a:r>
            <a:endParaRPr lang="en-US" altLang="zh-CN" dirty="0"/>
          </a:p>
          <a:p>
            <a:pPr lvl="1"/>
            <a:r>
              <a:rPr lang="zh-CN" altLang="en-US" dirty="0"/>
              <a:t>移动运营商的短信信道，安全性高于</a:t>
            </a:r>
            <a:r>
              <a:rPr lang="en-US" altLang="zh-CN" dirty="0"/>
              <a:t>Internet</a:t>
            </a:r>
            <a:endParaRPr lang="zh-CN" altLang="en-US" dirty="0"/>
          </a:p>
          <a:p>
            <a:r>
              <a:rPr lang="zh-CN" altLang="en-US" dirty="0"/>
              <a:t>手机</a:t>
            </a:r>
            <a:r>
              <a:rPr lang="en-US" altLang="zh-CN" dirty="0"/>
              <a:t>APP</a:t>
            </a:r>
            <a:r>
              <a:rPr lang="zh-CN" altLang="en-US" dirty="0"/>
              <a:t>验证</a:t>
            </a:r>
            <a:endParaRPr lang="en-US" altLang="zh-CN" dirty="0"/>
          </a:p>
          <a:p>
            <a:pPr lvl="1"/>
            <a:r>
              <a:rPr lang="zh-CN" altLang="en-US" dirty="0"/>
              <a:t>扫码登录</a:t>
            </a:r>
            <a:endParaRPr lang="en-US" altLang="zh-CN" dirty="0"/>
          </a:p>
          <a:p>
            <a:pPr lvl="1"/>
            <a:r>
              <a:rPr lang="zh-CN" altLang="en-US" dirty="0"/>
              <a:t>桌面微信登录、手机</a:t>
            </a:r>
            <a:r>
              <a:rPr lang="en-US" altLang="zh-CN" dirty="0"/>
              <a:t>APP</a:t>
            </a:r>
            <a:r>
              <a:rPr lang="zh-CN" altLang="en-US" dirty="0"/>
              <a:t>登录</a:t>
            </a:r>
            <a:r>
              <a:rPr lang="en-US" altLang="zh-CN" dirty="0"/>
              <a:t>web</a:t>
            </a:r>
            <a:r>
              <a:rPr lang="zh-CN" altLang="en-US" dirty="0"/>
              <a:t>网页</a:t>
            </a:r>
            <a:endParaRPr lang="en-US" altLang="zh-CN" dirty="0"/>
          </a:p>
          <a:p>
            <a:pPr lvl="1"/>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you have</a:t>
            </a:r>
            <a:r>
              <a:rPr lang="zh-CN" altLang="en-US" dirty="0"/>
              <a:t>各种方式区别</a:t>
            </a:r>
            <a:endParaRPr lang="zh-CN" altLang="en-US" dirty="0"/>
          </a:p>
        </p:txBody>
      </p:sp>
      <p:sp>
        <p:nvSpPr>
          <p:cNvPr id="3" name="内容占位符 2"/>
          <p:cNvSpPr>
            <a:spLocks noGrp="1"/>
          </p:cNvSpPr>
          <p:nvPr>
            <p:ph idx="1"/>
          </p:nvPr>
        </p:nvSpPr>
        <p:spPr>
          <a:xfrm>
            <a:off x="822959" y="1845734"/>
            <a:ext cx="7543801" cy="4614052"/>
          </a:xfrm>
        </p:spPr>
        <p:txBody>
          <a:bodyPr>
            <a:normAutofit fontScale="62500" lnSpcReduction="20000"/>
          </a:bodyPr>
          <a:lstStyle/>
          <a:p>
            <a:r>
              <a:rPr lang="zh-CN" altLang="en-US" dirty="0"/>
              <a:t>门禁卡</a:t>
            </a:r>
            <a:endParaRPr lang="en-US" altLang="zh-CN" dirty="0"/>
          </a:p>
          <a:p>
            <a:pPr lvl="1"/>
            <a:r>
              <a:rPr lang="zh-CN" altLang="en-US" dirty="0"/>
              <a:t>不依赖网络，身份鉴别信息为静态数据，不能对抗重发攻击</a:t>
            </a:r>
            <a:endParaRPr lang="en-US" altLang="zh-CN" dirty="0"/>
          </a:p>
          <a:p>
            <a:r>
              <a:rPr lang="zh-CN" altLang="en-US" dirty="0"/>
              <a:t>动态口令</a:t>
            </a:r>
            <a:r>
              <a:rPr lang="en-US" altLang="zh-CN" dirty="0"/>
              <a:t>token</a:t>
            </a:r>
            <a:endParaRPr lang="en-US" altLang="zh-CN" dirty="0"/>
          </a:p>
          <a:p>
            <a:pPr lvl="1"/>
            <a:r>
              <a:rPr lang="zh-CN" altLang="en-US" dirty="0"/>
              <a:t>一次一密，需要与服务器持时间同步</a:t>
            </a:r>
            <a:endParaRPr lang="en-US" altLang="zh-CN" dirty="0"/>
          </a:p>
          <a:p>
            <a:r>
              <a:rPr lang="zh-CN" altLang="en-US" dirty="0"/>
              <a:t>手机验证</a:t>
            </a:r>
            <a:endParaRPr lang="en-US" altLang="zh-CN" dirty="0"/>
          </a:p>
          <a:p>
            <a:pPr lvl="1"/>
            <a:r>
              <a:rPr lang="zh-CN" altLang="en-US" dirty="0"/>
              <a:t>需要网络环境，发送短信或与手机</a:t>
            </a:r>
            <a:r>
              <a:rPr lang="en-US" altLang="zh-CN" dirty="0"/>
              <a:t>APP</a:t>
            </a:r>
            <a:r>
              <a:rPr lang="zh-CN" altLang="en-US" dirty="0"/>
              <a:t>建立通信</a:t>
            </a:r>
            <a:endParaRPr lang="en-US" altLang="zh-CN" dirty="0"/>
          </a:p>
          <a:p>
            <a:pPr lvl="1"/>
            <a:r>
              <a:rPr lang="zh-CN" altLang="en-US" dirty="0"/>
              <a:t>安全性：</a:t>
            </a:r>
            <a:endParaRPr lang="en-US" altLang="zh-CN" dirty="0"/>
          </a:p>
          <a:p>
            <a:pPr lvl="2"/>
            <a:r>
              <a:rPr lang="zh-CN" altLang="en-US" dirty="0"/>
              <a:t>短信明文传输，需对验证码设定较短的有效期；</a:t>
            </a:r>
            <a:endParaRPr lang="en-US" altLang="zh-CN" dirty="0"/>
          </a:p>
          <a:p>
            <a:pPr lvl="2"/>
            <a:r>
              <a:rPr lang="zh-CN" altLang="en-US" dirty="0"/>
              <a:t>手机</a:t>
            </a:r>
            <a:r>
              <a:rPr lang="en-US" altLang="zh-CN" dirty="0"/>
              <a:t>APP</a:t>
            </a:r>
            <a:r>
              <a:rPr lang="zh-CN" altLang="en-US" dirty="0"/>
              <a:t>验证，安全性取绝于身份鉴别协议，以及是否使用安全的密码模块</a:t>
            </a:r>
            <a:endParaRPr lang="en-US" altLang="zh-CN" dirty="0"/>
          </a:p>
          <a:p>
            <a:r>
              <a:rPr lang="en-US" altLang="zh-CN" dirty="0" err="1"/>
              <a:t>USBKey</a:t>
            </a:r>
            <a:endParaRPr lang="en-US" altLang="zh-CN" dirty="0"/>
          </a:p>
          <a:p>
            <a:pPr lvl="1"/>
            <a:r>
              <a:rPr lang="zh-CN" altLang="en-US" dirty="0"/>
              <a:t>可以本地验证，证书状态的验证需要及时更新或联网验证</a:t>
            </a:r>
            <a:endParaRPr lang="en-US" altLang="zh-CN" dirty="0"/>
          </a:p>
          <a:p>
            <a:r>
              <a:rPr lang="zh-CN" altLang="en-US" dirty="0"/>
              <a:t>总体的问题</a:t>
            </a:r>
            <a:endParaRPr lang="en-US" altLang="zh-CN" dirty="0"/>
          </a:p>
          <a:p>
            <a:pPr lvl="1"/>
            <a:r>
              <a:rPr lang="zh-CN" altLang="en-US" dirty="0"/>
              <a:t>如果手机丢失、</a:t>
            </a:r>
            <a:r>
              <a:rPr lang="en-US" altLang="zh-CN" dirty="0"/>
              <a:t>Token</a:t>
            </a:r>
            <a:r>
              <a:rPr lang="zh-CN" altLang="en-US" dirty="0"/>
              <a:t>丢失，则出现安全问题</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基于手机密码模块的</a:t>
            </a:r>
            <a:r>
              <a:rPr lang="en-US" altLang="zh-CN" dirty="0"/>
              <a:t>PKI</a:t>
            </a:r>
            <a:endParaRPr lang="zh-CN" altLang="en-US" dirty="0"/>
          </a:p>
        </p:txBody>
      </p:sp>
      <p:sp>
        <p:nvSpPr>
          <p:cNvPr id="3" name="内容占位符 2"/>
          <p:cNvSpPr>
            <a:spLocks noGrp="1"/>
          </p:cNvSpPr>
          <p:nvPr>
            <p:ph idx="1"/>
          </p:nvPr>
        </p:nvSpPr>
        <p:spPr/>
        <p:txBody>
          <a:bodyPr/>
          <a:lstStyle/>
          <a:p>
            <a:r>
              <a:rPr lang="zh-CN" altLang="en-US" dirty="0"/>
              <a:t>私钥拆分</a:t>
            </a:r>
            <a:endParaRPr lang="en-US" altLang="zh-CN" dirty="0"/>
          </a:p>
          <a:p>
            <a:pPr lvl="1"/>
            <a:r>
              <a:rPr lang="zh-CN" altLang="en-US" dirty="0"/>
              <a:t>手机一部分、服务器一部分</a:t>
            </a:r>
            <a:endParaRPr lang="en-US" altLang="zh-CN" dirty="0"/>
          </a:p>
          <a:p>
            <a:pPr lvl="1"/>
            <a:r>
              <a:rPr lang="zh-CN" altLang="en-US" dirty="0"/>
              <a:t>手机部的的私钥使用软件密码模块管理和使用</a:t>
            </a:r>
            <a:endParaRPr lang="en-US" altLang="zh-CN" dirty="0"/>
          </a:p>
          <a:p>
            <a:pPr lvl="1"/>
            <a:r>
              <a:rPr lang="zh-CN" altLang="en-US" dirty="0"/>
              <a:t>手机与服务器协同实现数据签名</a:t>
            </a:r>
            <a:endParaRPr lang="en-US" altLang="zh-CN" dirty="0"/>
          </a:p>
          <a:p>
            <a:r>
              <a:rPr lang="zh-CN" altLang="en-US" dirty="0"/>
              <a:t>安全性</a:t>
            </a:r>
            <a:endParaRPr lang="en-US" altLang="zh-CN" dirty="0"/>
          </a:p>
          <a:p>
            <a:pPr lvl="1"/>
            <a:r>
              <a:rPr lang="zh-CN" altLang="en-US" dirty="0"/>
              <a:t>手机丢失不会影响私钥安全</a:t>
            </a:r>
            <a:r>
              <a:rPr lang="en-US" altLang="zh-CN" dirty="0"/>
              <a:t>——</a:t>
            </a:r>
            <a:r>
              <a:rPr lang="zh-CN" altLang="en-US" dirty="0"/>
              <a:t>手机上仅部分私钥</a:t>
            </a:r>
            <a:endParaRPr lang="en-US" altLang="zh-CN" dirty="0"/>
          </a:p>
          <a:p>
            <a:pPr lvl="1"/>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身份鉴别技术分类</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What you know</a:t>
            </a:r>
            <a:endParaRPr lang="en-US" altLang="zh-CN" dirty="0"/>
          </a:p>
          <a:p>
            <a:pPr lvl="1"/>
            <a:r>
              <a:rPr lang="zh-CN" altLang="en-US" dirty="0"/>
              <a:t>口令，字符型口令、其它类型口令</a:t>
            </a:r>
            <a:endParaRPr lang="en-US" altLang="zh-CN" dirty="0"/>
          </a:p>
          <a:p>
            <a:r>
              <a:rPr lang="en-US" altLang="zh-CN" dirty="0"/>
              <a:t>What you have</a:t>
            </a:r>
            <a:endParaRPr lang="en-US" altLang="zh-CN" dirty="0"/>
          </a:p>
          <a:p>
            <a:pPr lvl="1"/>
            <a:r>
              <a:rPr lang="en-US" altLang="zh-CN" dirty="0"/>
              <a:t>Token</a:t>
            </a:r>
            <a:r>
              <a:rPr lang="zh-CN" altLang="en-US" dirty="0"/>
              <a:t>，动态口令</a:t>
            </a:r>
            <a:endParaRPr lang="en-US" altLang="zh-CN" dirty="0"/>
          </a:p>
          <a:p>
            <a:pPr lvl="1"/>
            <a:r>
              <a:rPr lang="zh-CN" altLang="en-US" dirty="0"/>
              <a:t>手机验证</a:t>
            </a:r>
            <a:endParaRPr lang="en-US" altLang="zh-CN" dirty="0"/>
          </a:p>
          <a:p>
            <a:pPr lvl="1"/>
            <a:r>
              <a:rPr lang="en-US" altLang="zh-CN" dirty="0"/>
              <a:t>USB Key</a:t>
            </a:r>
            <a:r>
              <a:rPr lang="zh-CN" altLang="en-US" dirty="0"/>
              <a:t>，存储</a:t>
            </a:r>
            <a:r>
              <a:rPr lang="en-US" altLang="zh-CN" dirty="0"/>
              <a:t>PKI</a:t>
            </a:r>
            <a:r>
              <a:rPr lang="zh-CN" altLang="en-US" dirty="0"/>
              <a:t>系统中的私钥</a:t>
            </a:r>
            <a:endParaRPr lang="en-US" altLang="zh-CN" dirty="0"/>
          </a:p>
          <a:p>
            <a:r>
              <a:rPr lang="en-US" altLang="zh-CN" dirty="0">
                <a:solidFill>
                  <a:srgbClr val="0070C0"/>
                </a:solidFill>
              </a:rPr>
              <a:t>What you are</a:t>
            </a:r>
            <a:endParaRPr lang="en-US" altLang="zh-CN" dirty="0">
              <a:solidFill>
                <a:srgbClr val="0070C0"/>
              </a:solidFill>
            </a:endParaRPr>
          </a:p>
          <a:p>
            <a:pPr lvl="1"/>
            <a:r>
              <a:rPr lang="zh-CN" altLang="en-US" dirty="0">
                <a:solidFill>
                  <a:srgbClr val="0070C0"/>
                </a:solidFill>
              </a:rPr>
              <a:t>生物信息特征，指纹</a:t>
            </a:r>
            <a:endParaRPr lang="en-US" altLang="zh-CN" dirty="0">
              <a:solidFill>
                <a:srgbClr val="0070C0"/>
              </a:solidFill>
            </a:endParaRPr>
          </a:p>
          <a:p>
            <a:r>
              <a:rPr lang="en-US" altLang="zh-CN" dirty="0"/>
              <a:t>Mixed</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you are</a:t>
            </a:r>
            <a:endParaRPr lang="zh-CN" altLang="en-US" dirty="0"/>
          </a:p>
        </p:txBody>
      </p:sp>
      <p:sp>
        <p:nvSpPr>
          <p:cNvPr id="3" name="内容占位符 2"/>
          <p:cNvSpPr>
            <a:spLocks noGrp="1"/>
          </p:cNvSpPr>
          <p:nvPr>
            <p:ph idx="1"/>
          </p:nvPr>
        </p:nvSpPr>
        <p:spPr>
          <a:xfrm>
            <a:off x="822959" y="1804170"/>
            <a:ext cx="7543801" cy="4710929"/>
          </a:xfrm>
        </p:spPr>
        <p:txBody>
          <a:bodyPr>
            <a:normAutofit fontScale="70000" lnSpcReduction="20000"/>
          </a:bodyPr>
          <a:lstStyle/>
          <a:p>
            <a:r>
              <a:rPr lang="zh-CN" altLang="en-US" dirty="0"/>
              <a:t>生物识别技术</a:t>
            </a:r>
            <a:endParaRPr lang="en-US" altLang="zh-CN" dirty="0"/>
          </a:p>
          <a:p>
            <a:pPr lvl="1"/>
            <a:r>
              <a:rPr lang="zh-CN" altLang="en-US" dirty="0"/>
              <a:t>指纹识别</a:t>
            </a:r>
            <a:endParaRPr lang="en-US" altLang="zh-CN" dirty="0"/>
          </a:p>
          <a:p>
            <a:pPr lvl="1"/>
            <a:r>
              <a:rPr lang="zh-CN" altLang="en-US" dirty="0"/>
              <a:t>人脸识别</a:t>
            </a:r>
            <a:endParaRPr lang="en-US" altLang="zh-CN" dirty="0"/>
          </a:p>
          <a:p>
            <a:pPr lvl="1"/>
            <a:r>
              <a:rPr lang="zh-CN" altLang="en-US" dirty="0"/>
              <a:t>声纹识别</a:t>
            </a:r>
            <a:endParaRPr lang="en-US" altLang="zh-CN" dirty="0"/>
          </a:p>
          <a:p>
            <a:pPr lvl="1"/>
            <a:r>
              <a:rPr lang="zh-CN" altLang="en-US" dirty="0"/>
              <a:t>虹膜识别</a:t>
            </a:r>
            <a:endParaRPr lang="en-US" altLang="zh-CN" dirty="0"/>
          </a:p>
          <a:p>
            <a:r>
              <a:rPr lang="zh-CN" altLang="en-US" dirty="0"/>
              <a:t>优点</a:t>
            </a:r>
            <a:endParaRPr lang="en-US" altLang="zh-CN" dirty="0"/>
          </a:p>
          <a:p>
            <a:pPr lvl="1"/>
            <a:r>
              <a:rPr lang="zh-CN" altLang="en-US" dirty="0"/>
              <a:t>用户无额外负担</a:t>
            </a:r>
            <a:endParaRPr lang="en-US" altLang="zh-CN" dirty="0"/>
          </a:p>
          <a:p>
            <a:r>
              <a:rPr lang="zh-CN" altLang="en-US" dirty="0"/>
              <a:t>不足</a:t>
            </a:r>
            <a:endParaRPr lang="en-US" altLang="zh-CN" dirty="0"/>
          </a:p>
          <a:p>
            <a:pPr lvl="1"/>
            <a:r>
              <a:rPr lang="zh-CN" altLang="en-US" dirty="0"/>
              <a:t>用户身体状况</a:t>
            </a:r>
            <a:endParaRPr lang="en-US" altLang="zh-CN" dirty="0"/>
          </a:p>
          <a:p>
            <a:pPr lvl="1"/>
            <a:r>
              <a:rPr lang="zh-CN" altLang="en-US" dirty="0"/>
              <a:t>要求是可信的输入</a:t>
            </a:r>
            <a:r>
              <a:rPr lang="en-US" altLang="zh-CN" dirty="0"/>
              <a:t>——</a:t>
            </a:r>
            <a:r>
              <a:rPr lang="zh-CN" altLang="en-US" dirty="0"/>
              <a:t>活体检测</a:t>
            </a:r>
            <a:endParaRPr lang="en-US" altLang="zh-CN" dirty="0"/>
          </a:p>
          <a:p>
            <a:pPr lvl="2"/>
            <a:r>
              <a:rPr lang="zh-CN" altLang="en-US" dirty="0"/>
              <a:t>照片 </a:t>
            </a:r>
            <a:r>
              <a:rPr lang="en-US" altLang="zh-CN" dirty="0"/>
              <a:t>vs. </a:t>
            </a:r>
            <a:r>
              <a:rPr lang="zh-CN" altLang="en-US" dirty="0"/>
              <a:t>人脸识别</a:t>
            </a:r>
            <a:endParaRPr lang="en-US" altLang="zh-CN" dirty="0"/>
          </a:p>
          <a:p>
            <a:pPr lvl="2"/>
            <a:r>
              <a:rPr lang="zh-CN" altLang="en-US" dirty="0"/>
              <a:t>录音机 </a:t>
            </a:r>
            <a:r>
              <a:rPr lang="en-US" altLang="zh-CN" dirty="0"/>
              <a:t>vs. </a:t>
            </a:r>
            <a:r>
              <a:rPr lang="zh-CN" altLang="en-US" dirty="0"/>
              <a:t>声纹识别</a:t>
            </a:r>
            <a:endParaRPr lang="en-US" altLang="zh-CN" dirty="0"/>
          </a:p>
          <a:p>
            <a:pPr lvl="1"/>
            <a:r>
              <a:rPr lang="zh-CN" altLang="en-US" dirty="0"/>
              <a:t>一旦信息泄露，无法替换</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6" name="Picture 4" descr="虹膜识别身份"/>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96934" y="4221088"/>
            <a:ext cx="2003275" cy="13307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2"/>
          <a:stretch>
            <a:fillRect/>
          </a:stretch>
        </p:blipFill>
        <p:spPr>
          <a:xfrm>
            <a:off x="6726122" y="1952339"/>
            <a:ext cx="1683241" cy="21211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基于用户行为的身份鉴别</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a:t>Continuous Authentication </a:t>
            </a:r>
            <a:r>
              <a:rPr lang="en-US" altLang="zh-CN" dirty="0"/>
              <a:t>keystroke biometrics</a:t>
            </a:r>
            <a:endParaRPr lang="en-US" altLang="zh-CN" dirty="0"/>
          </a:p>
          <a:p>
            <a:pPr lvl="1"/>
            <a:r>
              <a:rPr lang="zh-CN" altLang="en-US" dirty="0"/>
              <a:t>键盘敲击模式，鉴别用户身份</a:t>
            </a:r>
            <a:endParaRPr lang="en-US" altLang="zh-CN" dirty="0"/>
          </a:p>
          <a:p>
            <a:pPr lvl="1"/>
            <a:r>
              <a:rPr lang="zh-CN" altLang="en-US" dirty="0"/>
              <a:t>可视为生物识别的一种方式</a:t>
            </a:r>
            <a:endParaRPr lang="en-US" altLang="zh-CN" dirty="0"/>
          </a:p>
          <a:p>
            <a:pPr lvl="2"/>
            <a:r>
              <a:rPr lang="en-US" altLang="zh-CN" dirty="0"/>
              <a:t>User authentication through Keystroke Dynamics. ACM Transactions on Information and System Security, TISSEC 2002</a:t>
            </a:r>
            <a:endParaRPr lang="en-US" altLang="zh-CN" dirty="0"/>
          </a:p>
          <a:p>
            <a:pPr lvl="2"/>
            <a:r>
              <a:rPr lang="en-US" altLang="zh-CN" dirty="0"/>
              <a:t>Authentication via Keystroke Dynamics. ACM CCS 1997.</a:t>
            </a:r>
            <a:endParaRPr lang="en-US" altLang="zh-CN" dirty="0"/>
          </a:p>
          <a:p>
            <a:r>
              <a:rPr lang="zh-CN" altLang="en-US" dirty="0"/>
              <a:t>用户访问行为</a:t>
            </a:r>
            <a:endParaRPr lang="en-US" altLang="zh-CN" dirty="0"/>
          </a:p>
          <a:p>
            <a:pPr lvl="1"/>
            <a:r>
              <a:rPr lang="zh-CN" altLang="en-US" dirty="0"/>
              <a:t>访问地点、设备、操作方式</a:t>
            </a:r>
            <a:r>
              <a:rPr lang="en-US" altLang="zh-CN" dirty="0"/>
              <a:t>……</a:t>
            </a:r>
            <a:endParaRPr lang="en-US" altLang="zh-CN" dirty="0"/>
          </a:p>
          <a:p>
            <a:pPr lvl="1"/>
            <a:endParaRPr lang="en-US" altLang="zh-CN" dirty="0"/>
          </a:p>
          <a:p>
            <a:pPr lvl="1"/>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身份鉴别技术分类</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What you know</a:t>
            </a:r>
            <a:endParaRPr lang="en-US" altLang="zh-CN" dirty="0"/>
          </a:p>
          <a:p>
            <a:pPr lvl="1"/>
            <a:r>
              <a:rPr lang="zh-CN" altLang="en-US" dirty="0"/>
              <a:t>口令，字符型口令、其它类型口令</a:t>
            </a:r>
            <a:endParaRPr lang="en-US" altLang="zh-CN" dirty="0"/>
          </a:p>
          <a:p>
            <a:r>
              <a:rPr lang="en-US" altLang="zh-CN" dirty="0"/>
              <a:t>What you have</a:t>
            </a:r>
            <a:endParaRPr lang="en-US" altLang="zh-CN" dirty="0"/>
          </a:p>
          <a:p>
            <a:pPr lvl="1"/>
            <a:r>
              <a:rPr lang="en-US" altLang="zh-CN" dirty="0"/>
              <a:t>USB Key</a:t>
            </a:r>
            <a:r>
              <a:rPr lang="zh-CN" altLang="en-US" dirty="0"/>
              <a:t>，存储</a:t>
            </a:r>
            <a:r>
              <a:rPr lang="en-US" altLang="zh-CN" dirty="0"/>
              <a:t>PKI</a:t>
            </a:r>
            <a:r>
              <a:rPr lang="zh-CN" altLang="en-US" dirty="0"/>
              <a:t>系统中的私钥</a:t>
            </a:r>
            <a:endParaRPr lang="en-US" altLang="zh-CN" dirty="0"/>
          </a:p>
          <a:p>
            <a:pPr lvl="1"/>
            <a:r>
              <a:rPr lang="en-US" altLang="zh-CN" dirty="0"/>
              <a:t>Token</a:t>
            </a:r>
            <a:r>
              <a:rPr lang="zh-CN" altLang="en-US" dirty="0"/>
              <a:t>，动态口令</a:t>
            </a:r>
            <a:endParaRPr lang="en-US" altLang="zh-CN" dirty="0"/>
          </a:p>
          <a:p>
            <a:pPr lvl="1"/>
            <a:r>
              <a:rPr lang="zh-CN" altLang="en-US" dirty="0"/>
              <a:t>手机验证</a:t>
            </a:r>
            <a:endParaRPr lang="en-US" altLang="zh-CN" dirty="0"/>
          </a:p>
          <a:p>
            <a:r>
              <a:rPr lang="en-US" altLang="zh-CN" dirty="0"/>
              <a:t>What you are</a:t>
            </a:r>
            <a:endParaRPr lang="en-US" altLang="zh-CN" dirty="0"/>
          </a:p>
          <a:p>
            <a:pPr lvl="1"/>
            <a:r>
              <a:rPr lang="zh-CN" altLang="en-US" dirty="0"/>
              <a:t>生物信息特征，指纹</a:t>
            </a:r>
            <a:endParaRPr lang="en-US" altLang="zh-CN" dirty="0"/>
          </a:p>
          <a:p>
            <a:r>
              <a:rPr lang="en-US" altLang="zh-CN" dirty="0">
                <a:solidFill>
                  <a:srgbClr val="0070C0"/>
                </a:solidFill>
              </a:rPr>
              <a:t>Mixed</a:t>
            </a:r>
            <a:endParaRPr lang="en-US" altLang="zh-CN" dirty="0">
              <a:solidFill>
                <a:srgbClr val="0070C0"/>
              </a:solidFill>
            </a:endParaRPr>
          </a:p>
          <a:p>
            <a:pPr lvl="1"/>
            <a:r>
              <a:rPr lang="zh-CN" altLang="en-US" dirty="0">
                <a:solidFill>
                  <a:srgbClr val="0070C0"/>
                </a:solidFill>
              </a:rPr>
              <a:t>多因素身份鉴别</a:t>
            </a:r>
            <a:endParaRPr lang="en-US" altLang="zh-CN" dirty="0">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多因素身份鉴别</a:t>
            </a:r>
            <a:endParaRPr lang="zh-CN" altLang="en-US" dirty="0"/>
          </a:p>
        </p:txBody>
      </p:sp>
      <p:sp>
        <p:nvSpPr>
          <p:cNvPr id="3" name="内容占位符 2"/>
          <p:cNvSpPr>
            <a:spLocks noGrp="1"/>
          </p:cNvSpPr>
          <p:nvPr>
            <p:ph idx="1"/>
          </p:nvPr>
        </p:nvSpPr>
        <p:spPr/>
        <p:txBody>
          <a:bodyPr/>
          <a:lstStyle/>
          <a:p>
            <a:r>
              <a:rPr lang="zh-CN" altLang="en-US" dirty="0"/>
              <a:t>同时使用多种因素</a:t>
            </a:r>
            <a:endParaRPr lang="en-US" altLang="zh-CN" dirty="0"/>
          </a:p>
          <a:p>
            <a:r>
              <a:rPr lang="en-US" altLang="zh-CN" dirty="0" err="1"/>
              <a:t>Mulit</a:t>
            </a:r>
            <a:r>
              <a:rPr lang="en-US" altLang="zh-CN" dirty="0"/>
              <a:t>-factor authentication</a:t>
            </a:r>
            <a:endParaRPr lang="en-US" altLang="zh-CN" dirty="0"/>
          </a:p>
          <a:p>
            <a:r>
              <a:rPr lang="zh-CN" altLang="en-US" dirty="0"/>
              <a:t>攻击者必须同时攻击</a:t>
            </a:r>
            <a:r>
              <a:rPr lang="en-US" altLang="zh-CN" dirty="0"/>
              <a:t>2</a:t>
            </a:r>
            <a:r>
              <a:rPr lang="zh-CN" altLang="en-US" dirty="0"/>
              <a:t>种机制，才能成功</a:t>
            </a:r>
            <a:endParaRPr lang="zh-CN" altLang="en-US" dirty="0"/>
          </a:p>
          <a:p>
            <a:pPr lvl="1"/>
            <a:r>
              <a:rPr lang="zh-CN" altLang="en-US" dirty="0"/>
              <a:t>例如，猜测口令成功的概率</a:t>
            </a:r>
            <a:r>
              <a:rPr lang="en-US" altLang="zh-CN" dirty="0"/>
              <a:t>p1</a:t>
            </a:r>
            <a:r>
              <a:rPr lang="zh-CN" altLang="en-US" dirty="0"/>
              <a:t>、捡到</a:t>
            </a:r>
            <a:r>
              <a:rPr lang="en-US" altLang="zh-CN" dirty="0"/>
              <a:t>/</a:t>
            </a:r>
            <a:r>
              <a:rPr lang="zh-CN" altLang="en-US" dirty="0"/>
              <a:t>偷窃</a:t>
            </a:r>
            <a:r>
              <a:rPr lang="en-US" altLang="zh-CN" dirty="0"/>
              <a:t>Token</a:t>
            </a:r>
            <a:r>
              <a:rPr lang="zh-CN" altLang="en-US" dirty="0"/>
              <a:t>成功的概率</a:t>
            </a:r>
            <a:r>
              <a:rPr lang="en-US" altLang="zh-CN" dirty="0"/>
              <a:t>p2</a:t>
            </a:r>
            <a:r>
              <a:rPr lang="zh-CN" altLang="en-US" dirty="0"/>
              <a:t>，则攻击成功概率变为</a:t>
            </a:r>
            <a:r>
              <a:rPr lang="en-US" altLang="zh-CN" dirty="0"/>
              <a:t>p1*p2</a:t>
            </a:r>
            <a:endParaRPr lang="en-US" altLang="zh-CN" dirty="0"/>
          </a:p>
          <a:p>
            <a:r>
              <a:rPr lang="en-US" altLang="zh-CN" dirty="0"/>
              <a:t>Two-factor, multi-factor</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a:t>多因素身份鉴别</a:t>
            </a:r>
            <a:endParaRPr lang="en-US" altLang="zh-CN" dirty="0"/>
          </a:p>
        </p:txBody>
      </p:sp>
      <p:sp>
        <p:nvSpPr>
          <p:cNvPr id="70659" name="Rectangle 3"/>
          <p:cNvSpPr>
            <a:spLocks noGrp="1" noChangeArrowheads="1"/>
          </p:cNvSpPr>
          <p:nvPr>
            <p:ph idx="1"/>
          </p:nvPr>
        </p:nvSpPr>
        <p:spPr/>
        <p:txBody>
          <a:bodyPr>
            <a:normAutofit/>
          </a:bodyPr>
          <a:lstStyle/>
          <a:p>
            <a:r>
              <a:rPr lang="zh-CN" altLang="en-US" sz="2600" dirty="0"/>
              <a:t>同时验证多个身份因素</a:t>
            </a:r>
            <a:endParaRPr lang="en-US" altLang="zh-CN" sz="2600" dirty="0"/>
          </a:p>
          <a:p>
            <a:pPr lvl="1"/>
            <a:r>
              <a:rPr lang="en-US" altLang="zh-CN" sz="2200" dirty="0"/>
              <a:t>Password+</a:t>
            </a:r>
            <a:r>
              <a:rPr lang="zh-CN" altLang="en-US" sz="2200" dirty="0"/>
              <a:t>动态口令</a:t>
            </a:r>
            <a:endParaRPr lang="en-US" altLang="zh-CN" sz="2200" dirty="0"/>
          </a:p>
          <a:p>
            <a:pPr lvl="1"/>
            <a:r>
              <a:rPr lang="en-US" altLang="zh-CN" sz="2200" dirty="0" err="1"/>
              <a:t>Password+USBKey</a:t>
            </a:r>
            <a:endParaRPr lang="en-US" altLang="zh-CN" sz="2200" dirty="0"/>
          </a:p>
          <a:p>
            <a:pPr lvl="1"/>
            <a:r>
              <a:rPr lang="en-US" altLang="zh-CN" sz="2200" dirty="0"/>
              <a:t>Password+</a:t>
            </a:r>
            <a:r>
              <a:rPr lang="zh-CN" altLang="en-US" sz="2200" dirty="0"/>
              <a:t>生物特征</a:t>
            </a:r>
            <a:endParaRPr lang="en-US" altLang="zh-CN" sz="2200" dirty="0"/>
          </a:p>
          <a:p>
            <a:r>
              <a:rPr lang="en-US" altLang="zh-CN" sz="2600" dirty="0"/>
              <a:t>USB </a:t>
            </a:r>
            <a:r>
              <a:rPr lang="en-US" altLang="zh-CN" sz="2600" dirty="0" err="1"/>
              <a:t>Key+PIN</a:t>
            </a:r>
            <a:r>
              <a:rPr lang="zh-CN" altLang="en-US" sz="2600" dirty="0"/>
              <a:t>不是多因素鉴别</a:t>
            </a:r>
            <a:endParaRPr lang="en-US" altLang="zh-CN" sz="2600" dirty="0"/>
          </a:p>
          <a:p>
            <a:pPr lvl="1"/>
            <a:r>
              <a:rPr lang="en-US" altLang="zh-CN" sz="2200" dirty="0"/>
              <a:t>PIN</a:t>
            </a:r>
            <a:r>
              <a:rPr lang="zh-CN" altLang="en-US" sz="2200" dirty="0"/>
              <a:t>用于访问</a:t>
            </a:r>
            <a:r>
              <a:rPr lang="en-US" altLang="zh-CN" sz="2200" dirty="0" err="1"/>
              <a:t>USBKey</a:t>
            </a:r>
            <a:r>
              <a:rPr lang="zh-CN" altLang="en-US" sz="2200" dirty="0"/>
              <a:t>中存储的私钥，而非验证用户身份</a:t>
            </a:r>
            <a:endParaRPr lang="en-US" altLang="zh-CN" sz="2200" dirty="0"/>
          </a:p>
          <a:p>
            <a:pPr lvl="2"/>
            <a:r>
              <a:rPr lang="en-US" altLang="zh-CN" sz="1700" dirty="0"/>
              <a:t>PIN</a:t>
            </a:r>
            <a:r>
              <a:rPr lang="zh-CN" altLang="en-US" sz="1700" dirty="0"/>
              <a:t>由</a:t>
            </a:r>
            <a:r>
              <a:rPr lang="en-US" altLang="zh-CN" sz="1700" dirty="0"/>
              <a:t>Token/USB Key</a:t>
            </a:r>
            <a:r>
              <a:rPr lang="zh-CN" altLang="en-US" sz="1700" dirty="0"/>
              <a:t>独立地验证</a:t>
            </a:r>
            <a:endParaRPr lang="zh-CN" altLang="en-US" sz="1700" dirty="0"/>
          </a:p>
          <a:p>
            <a:pPr lvl="2"/>
            <a:r>
              <a:rPr lang="zh-CN" altLang="en-US" sz="2100" dirty="0"/>
              <a:t>不需要</a:t>
            </a:r>
            <a:r>
              <a:rPr lang="en-US" altLang="zh-CN" sz="2100" dirty="0"/>
              <a:t>Server</a:t>
            </a:r>
            <a:r>
              <a:rPr lang="zh-CN" altLang="en-US" sz="2100" dirty="0"/>
              <a:t>验证</a:t>
            </a:r>
            <a:endParaRPr lang="zh-CN" altLang="en-US" sz="2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a:t>Emergency Authentication</a:t>
            </a:r>
            <a:endParaRPr lang="en-US" altLang="zh-CN"/>
          </a:p>
        </p:txBody>
      </p:sp>
      <p:sp>
        <p:nvSpPr>
          <p:cNvPr id="64515" name="Rectangle 3"/>
          <p:cNvSpPr>
            <a:spLocks noGrp="1" noChangeArrowheads="1"/>
          </p:cNvSpPr>
          <p:nvPr>
            <p:ph idx="1"/>
          </p:nvPr>
        </p:nvSpPr>
        <p:spPr/>
        <p:txBody>
          <a:bodyPr rtlCol="0">
            <a:normAutofit lnSpcReduction="10000"/>
          </a:bodyPr>
          <a:lstStyle/>
          <a:p>
            <a:pPr fontAlgn="auto">
              <a:lnSpc>
                <a:spcPct val="90000"/>
              </a:lnSpc>
              <a:spcAft>
                <a:spcPts val="0"/>
              </a:spcAft>
              <a:buFont typeface="Arial" panose="020B0604020202090204" pitchFamily="34" charset="0"/>
              <a:buChar char="•"/>
              <a:defRPr/>
            </a:pPr>
            <a:r>
              <a:rPr lang="zh-CN" altLang="en-US" dirty="0"/>
              <a:t>多因素鉴别</a:t>
            </a:r>
            <a:endParaRPr lang="zh-CN" altLang="en-US" dirty="0"/>
          </a:p>
          <a:p>
            <a:pPr lvl="1" fontAlgn="auto">
              <a:lnSpc>
                <a:spcPct val="90000"/>
              </a:lnSpc>
              <a:spcAft>
                <a:spcPts val="0"/>
              </a:spcAft>
              <a:buFont typeface="Arial" panose="020B0604020202090204" pitchFamily="34" charset="0"/>
              <a:buChar char="–"/>
              <a:defRPr/>
            </a:pPr>
            <a:r>
              <a:rPr lang="zh-CN" altLang="en-US" dirty="0"/>
              <a:t>提供安全性的同时，也提高了</a:t>
            </a:r>
            <a:r>
              <a:rPr lang="zh-CN" altLang="en-US" dirty="0">
                <a:latin typeface="Arial" panose="020B0604020202090204"/>
              </a:rPr>
              <a:t>“</a:t>
            </a:r>
            <a:r>
              <a:rPr lang="zh-CN" altLang="en-US" dirty="0"/>
              <a:t>不可用</a:t>
            </a:r>
            <a:r>
              <a:rPr lang="zh-CN" altLang="en-US" dirty="0">
                <a:latin typeface="Arial" panose="020B0604020202090204"/>
              </a:rPr>
              <a:t>”</a:t>
            </a:r>
            <a:r>
              <a:rPr lang="zh-CN" altLang="en-US" dirty="0"/>
              <a:t>的可能性</a:t>
            </a:r>
            <a:endParaRPr lang="zh-CN" altLang="en-US" dirty="0"/>
          </a:p>
          <a:p>
            <a:pPr fontAlgn="auto">
              <a:lnSpc>
                <a:spcPct val="90000"/>
              </a:lnSpc>
              <a:spcAft>
                <a:spcPts val="0"/>
              </a:spcAft>
              <a:buFont typeface="Arial" panose="020B0604020202090204" pitchFamily="34" charset="0"/>
              <a:buChar char="•"/>
              <a:defRPr/>
            </a:pPr>
            <a:r>
              <a:rPr lang="zh-CN" altLang="en-US" dirty="0"/>
              <a:t>分析</a:t>
            </a:r>
            <a:endParaRPr lang="zh-CN" altLang="en-US" dirty="0"/>
          </a:p>
          <a:p>
            <a:pPr lvl="1" fontAlgn="auto">
              <a:lnSpc>
                <a:spcPct val="90000"/>
              </a:lnSpc>
              <a:spcAft>
                <a:spcPts val="0"/>
              </a:spcAft>
              <a:buFont typeface="Arial" panose="020B0604020202090204" pitchFamily="34" charset="0"/>
              <a:buChar char="–"/>
              <a:defRPr/>
            </a:pPr>
            <a:r>
              <a:rPr lang="zh-CN" altLang="en-US" dirty="0"/>
              <a:t>忘记口令的概率</a:t>
            </a:r>
            <a:r>
              <a:rPr lang="en-US" altLang="zh-CN" dirty="0"/>
              <a:t>p1</a:t>
            </a:r>
            <a:r>
              <a:rPr lang="zh-CN" altLang="en-US" dirty="0"/>
              <a:t>、丢失</a:t>
            </a:r>
            <a:r>
              <a:rPr lang="en-US" altLang="zh-CN" dirty="0"/>
              <a:t>Token</a:t>
            </a:r>
            <a:r>
              <a:rPr lang="zh-CN" altLang="en-US" dirty="0"/>
              <a:t>的概率</a:t>
            </a:r>
            <a:r>
              <a:rPr lang="en-US" altLang="zh-CN" dirty="0"/>
              <a:t>p2</a:t>
            </a:r>
            <a:endParaRPr lang="en-US" altLang="zh-CN" dirty="0"/>
          </a:p>
          <a:p>
            <a:pPr lvl="2" fontAlgn="auto">
              <a:lnSpc>
                <a:spcPct val="90000"/>
              </a:lnSpc>
              <a:spcAft>
                <a:spcPts val="0"/>
              </a:spcAft>
              <a:buFont typeface="Arial" panose="020B0604020202090204" pitchFamily="34" charset="0"/>
              <a:buChar char="•"/>
              <a:defRPr/>
            </a:pPr>
            <a:r>
              <a:rPr lang="zh-CN" altLang="en-US" dirty="0"/>
              <a:t>也就是鉴别不可用的概率</a:t>
            </a:r>
            <a:endParaRPr lang="zh-CN" altLang="en-US" dirty="0"/>
          </a:p>
          <a:p>
            <a:pPr lvl="1" fontAlgn="auto">
              <a:lnSpc>
                <a:spcPct val="90000"/>
              </a:lnSpc>
              <a:spcAft>
                <a:spcPts val="0"/>
              </a:spcAft>
              <a:buFont typeface="Arial" panose="020B0604020202090204" pitchFamily="34" charset="0"/>
              <a:buChar char="–"/>
              <a:defRPr/>
            </a:pPr>
            <a:r>
              <a:rPr lang="zh-CN" altLang="en-US" dirty="0"/>
              <a:t>双因素鉴别下，不可用的概率增长为</a:t>
            </a:r>
            <a:endParaRPr lang="zh-CN" altLang="en-US" dirty="0"/>
          </a:p>
          <a:p>
            <a:pPr lvl="2" fontAlgn="auto">
              <a:lnSpc>
                <a:spcPct val="90000"/>
              </a:lnSpc>
              <a:spcAft>
                <a:spcPts val="0"/>
              </a:spcAft>
              <a:buFont typeface="Arial" panose="020B0604020202090204" pitchFamily="34" charset="0"/>
              <a:buChar char="•"/>
              <a:defRPr/>
            </a:pPr>
            <a:r>
              <a:rPr lang="en-US" altLang="zh-CN" dirty="0"/>
              <a:t>1-[(1-p1)*(1-p2)]</a:t>
            </a:r>
            <a:endParaRPr lang="en-US" altLang="zh-CN" dirty="0"/>
          </a:p>
          <a:p>
            <a:pPr fontAlgn="auto">
              <a:lnSpc>
                <a:spcPct val="90000"/>
              </a:lnSpc>
              <a:spcAft>
                <a:spcPts val="0"/>
              </a:spcAft>
              <a:buFont typeface="Arial" panose="020B0604020202090204" pitchFamily="34" charset="0"/>
              <a:buChar char="•"/>
              <a:defRPr/>
            </a:pPr>
            <a:r>
              <a:rPr lang="en-US" altLang="zh-CN" dirty="0"/>
              <a:t>Emergency Authentication</a:t>
            </a:r>
            <a:endParaRPr lang="en-US" altLang="zh-CN" dirty="0"/>
          </a:p>
          <a:p>
            <a:pPr lvl="1" fontAlgn="auto">
              <a:lnSpc>
                <a:spcPct val="90000"/>
              </a:lnSpc>
              <a:spcAft>
                <a:spcPts val="0"/>
              </a:spcAft>
              <a:buFont typeface="Arial" panose="020B0604020202090204" pitchFamily="34" charset="0"/>
              <a:buChar char="–"/>
              <a:defRPr/>
            </a:pPr>
            <a:r>
              <a:rPr lang="zh-CN" altLang="en-US" dirty="0"/>
              <a:t>当</a:t>
            </a:r>
            <a:r>
              <a:rPr lang="zh-CN" altLang="en-US" dirty="0">
                <a:latin typeface="Arial" panose="020B0604020202090204"/>
              </a:rPr>
              <a:t>“</a:t>
            </a:r>
            <a:r>
              <a:rPr lang="zh-CN" altLang="en-US" dirty="0"/>
              <a:t>合法用户</a:t>
            </a:r>
            <a:r>
              <a:rPr lang="zh-CN" altLang="en-US" dirty="0">
                <a:latin typeface="Arial" panose="020B0604020202090204"/>
              </a:rPr>
              <a:t>”</a:t>
            </a:r>
            <a:r>
              <a:rPr lang="zh-CN" altLang="en-US" dirty="0"/>
              <a:t>的鉴别无法进行时，紧急措施</a:t>
            </a:r>
            <a:endParaRPr lang="en-US" altLang="zh-CN" dirty="0"/>
          </a:p>
          <a:p>
            <a:pPr lvl="2">
              <a:lnSpc>
                <a:spcPct val="90000"/>
              </a:lnSpc>
              <a:buFont typeface="Arial" panose="020B0604020202090204" pitchFamily="34" charset="0"/>
              <a:buChar char="–"/>
              <a:defRPr/>
            </a:pPr>
            <a:r>
              <a:rPr lang="zh-CN" altLang="en-US" dirty="0"/>
              <a:t>例如</a:t>
            </a:r>
            <a:r>
              <a:rPr lang="en-US" altLang="zh-CN" dirty="0"/>
              <a:t>Token</a:t>
            </a:r>
            <a:r>
              <a:rPr lang="zh-CN" altLang="en-US" dirty="0"/>
              <a:t>没有带</a:t>
            </a:r>
            <a:endParaRPr lang="en-US" altLang="zh-CN" dirty="0"/>
          </a:p>
          <a:p>
            <a:pPr lvl="2">
              <a:lnSpc>
                <a:spcPct val="90000"/>
              </a:lnSpc>
              <a:buFont typeface="Arial" panose="020B0604020202090204" pitchFamily="34" charset="0"/>
              <a:buChar char="–"/>
              <a:defRPr/>
            </a:pPr>
            <a:r>
              <a:rPr lang="zh-CN" altLang="en-US" dirty="0"/>
              <a:t>口令忘记</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身份鉴别技术分类</a:t>
            </a:r>
            <a:endParaRPr lang="zh-CN" altLang="en-US" dirty="0"/>
          </a:p>
        </p:txBody>
      </p:sp>
      <p:sp>
        <p:nvSpPr>
          <p:cNvPr id="3" name="内容占位符 2"/>
          <p:cNvSpPr>
            <a:spLocks noGrp="1"/>
          </p:cNvSpPr>
          <p:nvPr>
            <p:ph idx="1"/>
          </p:nvPr>
        </p:nvSpPr>
        <p:spPr/>
        <p:txBody>
          <a:bodyPr/>
          <a:lstStyle/>
          <a:p>
            <a:r>
              <a:rPr lang="en-US" altLang="zh-CN" dirty="0"/>
              <a:t>What you know</a:t>
            </a:r>
            <a:endParaRPr lang="en-US" altLang="zh-CN" dirty="0"/>
          </a:p>
          <a:p>
            <a:r>
              <a:rPr lang="en-US" altLang="zh-CN" dirty="0"/>
              <a:t>What you have</a:t>
            </a:r>
            <a:endParaRPr lang="en-US" altLang="zh-CN" dirty="0"/>
          </a:p>
          <a:p>
            <a:r>
              <a:rPr lang="en-US" altLang="zh-CN" dirty="0"/>
              <a:t>What you are</a:t>
            </a:r>
            <a:endParaRPr lang="en-US" altLang="zh-CN" dirty="0"/>
          </a:p>
          <a:p>
            <a:r>
              <a:rPr lang="en-US" altLang="zh-CN" dirty="0"/>
              <a:t>Mixed</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3400"/>
              <a:t>Emergency Authentication</a:t>
            </a:r>
            <a:r>
              <a:rPr lang="zh-CN" altLang="en-US" sz="3400"/>
              <a:t>基本要求</a:t>
            </a:r>
            <a:endParaRPr lang="zh-CN" altLang="en-US" sz="3400"/>
          </a:p>
        </p:txBody>
      </p:sp>
      <p:sp>
        <p:nvSpPr>
          <p:cNvPr id="36867" name="Rectangle 3"/>
          <p:cNvSpPr>
            <a:spLocks noGrp="1" noChangeArrowheads="1"/>
          </p:cNvSpPr>
          <p:nvPr>
            <p:ph idx="1"/>
          </p:nvPr>
        </p:nvSpPr>
        <p:spPr/>
        <p:txBody>
          <a:bodyPr/>
          <a:lstStyle/>
          <a:p>
            <a:r>
              <a:rPr lang="zh-CN" altLang="en-US" b="1"/>
              <a:t>其安全性不能低于通常情况下的鉴别机制</a:t>
            </a:r>
            <a:endParaRPr lang="zh-CN" altLang="en-US" b="1"/>
          </a:p>
          <a:p>
            <a:r>
              <a:rPr lang="zh-CN" altLang="en-US"/>
              <a:t>不应该成为鉴别机制的短板</a:t>
            </a:r>
            <a:endParaRPr lang="zh-CN" altLang="en-US"/>
          </a:p>
          <a:p>
            <a:pPr lvl="1"/>
            <a:r>
              <a:rPr lang="zh-CN" altLang="en-US"/>
              <a:t>否则攻击者就直接用</a:t>
            </a:r>
            <a:r>
              <a:rPr lang="en-US" altLang="zh-CN"/>
              <a:t>Emergency Authentication</a:t>
            </a:r>
            <a:r>
              <a:rPr lang="zh-CN" altLang="en-US"/>
              <a:t>来进入系统</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常见的紧急鉴别</a:t>
            </a:r>
            <a:r>
              <a:rPr lang="en-US" altLang="zh-CN"/>
              <a:t>(1)</a:t>
            </a:r>
            <a:endParaRPr lang="en-US" altLang="zh-CN"/>
          </a:p>
        </p:txBody>
      </p:sp>
      <p:sp>
        <p:nvSpPr>
          <p:cNvPr id="37891" name="Rectangle 3"/>
          <p:cNvSpPr>
            <a:spLocks noGrp="1" noChangeArrowheads="1"/>
          </p:cNvSpPr>
          <p:nvPr>
            <p:ph idx="1"/>
          </p:nvPr>
        </p:nvSpPr>
        <p:spPr/>
        <p:txBody>
          <a:bodyPr>
            <a:normAutofit lnSpcReduction="10000"/>
          </a:bodyPr>
          <a:lstStyle/>
          <a:p>
            <a:pPr>
              <a:lnSpc>
                <a:spcPct val="80000"/>
              </a:lnSpc>
            </a:pPr>
            <a:r>
              <a:rPr lang="en-US" altLang="zh-CN" sz="2600" dirty="0"/>
              <a:t>Email</a:t>
            </a:r>
            <a:endParaRPr lang="en-US" altLang="zh-CN" sz="2600" dirty="0"/>
          </a:p>
          <a:p>
            <a:pPr lvl="1">
              <a:lnSpc>
                <a:spcPct val="80000"/>
              </a:lnSpc>
            </a:pPr>
            <a:r>
              <a:rPr lang="zh-CN" altLang="en-US" sz="2200" dirty="0"/>
              <a:t>在用户注册时，同时留下一个</a:t>
            </a:r>
            <a:r>
              <a:rPr lang="en-US" altLang="zh-CN" sz="2200" dirty="0"/>
              <a:t>Email</a:t>
            </a:r>
            <a:endParaRPr lang="en-US" altLang="zh-CN" sz="2200" dirty="0"/>
          </a:p>
          <a:p>
            <a:pPr lvl="1">
              <a:lnSpc>
                <a:spcPct val="80000"/>
              </a:lnSpc>
            </a:pPr>
            <a:r>
              <a:rPr lang="zh-CN" altLang="en-US" sz="2200" dirty="0"/>
              <a:t>当紧急时，将鉴别登录方式发送到该</a:t>
            </a:r>
            <a:r>
              <a:rPr lang="en-US" altLang="zh-CN" sz="2200" dirty="0"/>
              <a:t>Email</a:t>
            </a:r>
            <a:endParaRPr lang="en-US" altLang="zh-CN" sz="2200" dirty="0"/>
          </a:p>
          <a:p>
            <a:pPr lvl="2">
              <a:lnSpc>
                <a:spcPct val="80000"/>
              </a:lnSpc>
            </a:pPr>
            <a:r>
              <a:rPr lang="zh-CN" altLang="en-US" sz="2100" dirty="0"/>
              <a:t>用来重置口令等</a:t>
            </a:r>
            <a:endParaRPr lang="zh-CN" altLang="en-US" sz="2100" dirty="0"/>
          </a:p>
          <a:p>
            <a:pPr>
              <a:lnSpc>
                <a:spcPct val="80000"/>
              </a:lnSpc>
            </a:pPr>
            <a:r>
              <a:rPr lang="zh-CN" altLang="en-US" sz="2600" dirty="0"/>
              <a:t>存在的问题</a:t>
            </a:r>
            <a:endParaRPr lang="zh-CN" altLang="en-US" sz="2600" dirty="0"/>
          </a:p>
          <a:p>
            <a:pPr lvl="1">
              <a:lnSpc>
                <a:spcPct val="80000"/>
              </a:lnSpc>
            </a:pPr>
            <a:r>
              <a:rPr lang="en-US" altLang="zh-CN" sz="2200" dirty="0"/>
              <a:t>Email</a:t>
            </a:r>
            <a:r>
              <a:rPr lang="zh-CN" altLang="en-US" sz="2200" dirty="0"/>
              <a:t>的传输通常都是无加密的、可以窃听</a:t>
            </a:r>
            <a:endParaRPr lang="zh-CN" altLang="en-US" sz="2200" dirty="0"/>
          </a:p>
          <a:p>
            <a:pPr lvl="2">
              <a:lnSpc>
                <a:spcPct val="80000"/>
              </a:lnSpc>
            </a:pPr>
            <a:r>
              <a:rPr lang="zh-CN" altLang="en-US" sz="2100" dirty="0"/>
              <a:t>发送者的邮件服务器、接收者的邮件服务器、接收者的邮件客户端</a:t>
            </a:r>
            <a:endParaRPr lang="zh-CN" altLang="en-US" sz="2100" dirty="0"/>
          </a:p>
          <a:p>
            <a:pPr lvl="1">
              <a:lnSpc>
                <a:spcPct val="80000"/>
              </a:lnSpc>
            </a:pPr>
            <a:r>
              <a:rPr lang="en-US" altLang="zh-CN" sz="2200" dirty="0"/>
              <a:t>Email</a:t>
            </a:r>
            <a:r>
              <a:rPr lang="zh-CN" altLang="en-US" sz="2200" dirty="0"/>
              <a:t>的登录名容易猜测、进入</a:t>
            </a:r>
            <a:r>
              <a:rPr lang="en-US" altLang="zh-CN" sz="2200" dirty="0"/>
              <a:t>Email</a:t>
            </a:r>
            <a:r>
              <a:rPr lang="zh-CN" altLang="en-US" sz="2200" dirty="0"/>
              <a:t>系统通常用口令</a:t>
            </a:r>
            <a:endParaRPr lang="zh-CN" altLang="en-US" sz="2200" dirty="0"/>
          </a:p>
          <a:p>
            <a:pPr lvl="1">
              <a:lnSpc>
                <a:spcPct val="80000"/>
              </a:lnSpc>
            </a:pPr>
            <a:r>
              <a:rPr lang="en-US" altLang="zh-CN" sz="2200" dirty="0"/>
              <a:t>Email</a:t>
            </a:r>
            <a:r>
              <a:rPr lang="zh-CN" altLang="en-US" sz="2200" dirty="0"/>
              <a:t>不应该作为</a:t>
            </a:r>
            <a:r>
              <a:rPr lang="zh-CN" altLang="en-US" sz="2200" dirty="0">
                <a:latin typeface="Arial" panose="020B0604020202090204" pitchFamily="34" charset="0"/>
              </a:rPr>
              <a:t>“</a:t>
            </a:r>
            <a:r>
              <a:rPr lang="zh-CN" altLang="en-US" sz="2200" dirty="0"/>
              <a:t>高安全鉴别机制</a:t>
            </a:r>
            <a:r>
              <a:rPr lang="zh-CN" altLang="en-US" sz="2200" dirty="0">
                <a:latin typeface="Arial" panose="020B0604020202090204" pitchFamily="34" charset="0"/>
              </a:rPr>
              <a:t>”</a:t>
            </a:r>
            <a:r>
              <a:rPr lang="zh-CN" altLang="en-US" sz="2200" dirty="0"/>
              <a:t>的</a:t>
            </a:r>
            <a:r>
              <a:rPr lang="en-US" altLang="zh-CN" sz="2200" dirty="0"/>
              <a:t>Emergency Authentication</a:t>
            </a:r>
            <a:endParaRPr lang="en-US" altLang="zh-CN" sz="2200" dirty="0"/>
          </a:p>
          <a:p>
            <a:pPr lvl="1">
              <a:lnSpc>
                <a:spcPct val="80000"/>
              </a:lnSpc>
            </a:pPr>
            <a:r>
              <a:rPr lang="zh-CN" altLang="en-US" sz="2200" dirty="0"/>
              <a:t>其安全性，甚至低于常用的口令机制</a:t>
            </a:r>
            <a:endParaRPr lang="zh-CN"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a:t>场景</a:t>
            </a:r>
            <a:endParaRPr lang="zh-CN" altLang="en-US"/>
          </a:p>
        </p:txBody>
      </p:sp>
      <p:sp>
        <p:nvSpPr>
          <p:cNvPr id="1028" name="Rectangle 3"/>
          <p:cNvSpPr>
            <a:spLocks noGrp="1" noChangeArrowheads="1"/>
          </p:cNvSpPr>
          <p:nvPr>
            <p:ph idx="1"/>
          </p:nvPr>
        </p:nvSpPr>
        <p:spPr/>
        <p:txBody>
          <a:bodyPr/>
          <a:lstStyle/>
          <a:p>
            <a:r>
              <a:rPr lang="zh-CN" altLang="en-US"/>
              <a:t>如下场景</a:t>
            </a:r>
            <a:endParaRPr lang="zh-CN" altLang="en-US"/>
          </a:p>
          <a:p>
            <a:pPr lvl="1"/>
            <a:r>
              <a:rPr lang="zh-CN" altLang="en-US"/>
              <a:t>攻击者就可以轻易地以他人名义进入系统</a:t>
            </a:r>
            <a:endParaRPr lang="zh-CN" altLang="en-US"/>
          </a:p>
          <a:p>
            <a:r>
              <a:rPr lang="zh-CN" altLang="en-US"/>
              <a:t>我们前面辛苦设计的鉴别协议毁于一旦、没有起到保护作用</a:t>
            </a:r>
            <a:endParaRPr lang="zh-CN" altLang="en-US"/>
          </a:p>
        </p:txBody>
      </p:sp>
      <p:graphicFrame>
        <p:nvGraphicFramePr>
          <p:cNvPr id="1026" name="Object 2"/>
          <p:cNvGraphicFramePr>
            <a:graphicFrameLocks noChangeAspect="1"/>
          </p:cNvGraphicFramePr>
          <p:nvPr/>
        </p:nvGraphicFramePr>
        <p:xfrm>
          <a:off x="3352800" y="3857414"/>
          <a:ext cx="5126182" cy="3084044"/>
        </p:xfrm>
        <a:graphic>
          <a:graphicData uri="http://schemas.openxmlformats.org/presentationml/2006/ole">
            <mc:AlternateContent xmlns:mc="http://schemas.openxmlformats.org/markup-compatibility/2006">
              <mc:Choice xmlns:v="urn:schemas-microsoft-com:vml" Requires="v">
                <p:oleObj spid="_x0000_s1036" name="Visio" r:id="rId1" imgW="6189980" imgH="3714115" progId="Visio.Drawing.11">
                  <p:embed/>
                </p:oleObj>
              </mc:Choice>
              <mc:Fallback>
                <p:oleObj name="Visio" r:id="rId1" imgW="6189980" imgH="3714115" progId="Visio.Drawing.11">
                  <p:embed/>
                  <p:pic>
                    <p:nvPicPr>
                      <p:cNvPr id="0" name="图片 10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57414"/>
                        <a:ext cx="5126182" cy="3084044"/>
                      </a:xfrm>
                      <a:prstGeom prst="rect">
                        <a:avLst/>
                      </a:prstGeom>
                      <a:noFill/>
                      <a:ln>
                        <a:noFill/>
                      </a:ln>
                      <a:effec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常见的紧急鉴别</a:t>
            </a:r>
            <a:r>
              <a:rPr lang="en-US" altLang="zh-CN"/>
              <a:t>(2)</a:t>
            </a:r>
            <a:endParaRPr lang="en-US" altLang="zh-CN"/>
          </a:p>
        </p:txBody>
      </p:sp>
      <p:sp>
        <p:nvSpPr>
          <p:cNvPr id="38915" name="Rectangle 3"/>
          <p:cNvSpPr>
            <a:spLocks noGrp="1" noChangeArrowheads="1"/>
          </p:cNvSpPr>
          <p:nvPr>
            <p:ph idx="1"/>
          </p:nvPr>
        </p:nvSpPr>
        <p:spPr/>
        <p:txBody>
          <a:bodyPr/>
          <a:lstStyle/>
          <a:p>
            <a:pPr>
              <a:lnSpc>
                <a:spcPct val="90000"/>
              </a:lnSpc>
            </a:pPr>
            <a:r>
              <a:rPr lang="zh-CN" altLang="en-US" dirty="0"/>
              <a:t>安全提问</a:t>
            </a:r>
            <a:endParaRPr lang="zh-CN" altLang="en-US" dirty="0"/>
          </a:p>
          <a:p>
            <a:pPr lvl="1">
              <a:lnSpc>
                <a:spcPct val="90000"/>
              </a:lnSpc>
            </a:pPr>
            <a:r>
              <a:rPr lang="zh-CN" altLang="en-US" dirty="0"/>
              <a:t>在用户注册时，选择</a:t>
            </a:r>
            <a:r>
              <a:rPr lang="en-US" altLang="zh-CN" dirty="0"/>
              <a:t>1</a:t>
            </a:r>
            <a:r>
              <a:rPr lang="zh-CN" altLang="en-US" dirty="0"/>
              <a:t>个问题</a:t>
            </a:r>
            <a:endParaRPr lang="zh-CN" altLang="en-US" dirty="0"/>
          </a:p>
          <a:p>
            <a:pPr lvl="2">
              <a:lnSpc>
                <a:spcPct val="90000"/>
              </a:lnSpc>
            </a:pPr>
            <a:r>
              <a:rPr lang="zh-CN" altLang="en-US" dirty="0"/>
              <a:t>例如，你父亲的职业、你的第一辆车子的品牌</a:t>
            </a:r>
            <a:endParaRPr lang="zh-CN" altLang="en-US" dirty="0"/>
          </a:p>
          <a:p>
            <a:pPr lvl="1">
              <a:lnSpc>
                <a:spcPct val="90000"/>
              </a:lnSpc>
            </a:pPr>
            <a:r>
              <a:rPr lang="zh-CN" altLang="en-US" dirty="0"/>
              <a:t>当紧急时，用户需要回答该问题</a:t>
            </a:r>
            <a:endParaRPr lang="zh-CN" altLang="en-US" dirty="0"/>
          </a:p>
          <a:p>
            <a:pPr lvl="2">
              <a:lnSpc>
                <a:spcPct val="90000"/>
              </a:lnSpc>
            </a:pPr>
            <a:r>
              <a:rPr lang="zh-CN" altLang="en-US" dirty="0"/>
              <a:t>正确则可以进入系统、重置口令等</a:t>
            </a:r>
            <a:endParaRPr lang="zh-CN" altLang="en-US" dirty="0"/>
          </a:p>
          <a:p>
            <a:pPr>
              <a:lnSpc>
                <a:spcPct val="90000"/>
              </a:lnSpc>
            </a:pPr>
            <a:r>
              <a:rPr lang="zh-CN" altLang="en-US" dirty="0"/>
              <a:t>存在的问题</a:t>
            </a:r>
            <a:endParaRPr lang="zh-CN" altLang="en-US" dirty="0"/>
          </a:p>
          <a:p>
            <a:pPr lvl="1">
              <a:lnSpc>
                <a:spcPct val="90000"/>
              </a:lnSpc>
            </a:pPr>
            <a:r>
              <a:rPr lang="zh-CN" altLang="en-US" dirty="0"/>
              <a:t>容易猜测答案，尤其对于有意的攻击者</a:t>
            </a:r>
            <a:endParaRPr lang="zh-CN" altLang="en-US" dirty="0"/>
          </a:p>
          <a:p>
            <a:pPr lvl="1">
              <a:lnSpc>
                <a:spcPct val="90000"/>
              </a:lnSpc>
            </a:pPr>
            <a:r>
              <a:rPr lang="zh-CN" altLang="en-US" dirty="0"/>
              <a:t>答案的信息熵有限</a:t>
            </a:r>
            <a:endParaRPr lang="zh-CN" altLang="en-US" dirty="0"/>
          </a:p>
          <a:p>
            <a:pPr lvl="1">
              <a:lnSpc>
                <a:spcPct val="90000"/>
              </a:lnSpc>
            </a:pPr>
            <a:r>
              <a:rPr lang="zh-CN" altLang="en-US" dirty="0"/>
              <a:t>安全性有限，如下分析</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安全问题</a:t>
            </a:r>
            <a:endParaRPr lang="zh-CN" altLang="en-US"/>
          </a:p>
        </p:txBody>
      </p:sp>
      <p:sp>
        <p:nvSpPr>
          <p:cNvPr id="39939" name="Rectangle 3"/>
          <p:cNvSpPr>
            <a:spLocks noGrp="1" noChangeArrowheads="1"/>
          </p:cNvSpPr>
          <p:nvPr>
            <p:ph idx="1"/>
          </p:nvPr>
        </p:nvSpPr>
        <p:spPr/>
        <p:txBody>
          <a:bodyPr/>
          <a:lstStyle/>
          <a:p>
            <a:pPr>
              <a:lnSpc>
                <a:spcPct val="90000"/>
              </a:lnSpc>
            </a:pPr>
            <a:r>
              <a:rPr lang="zh-CN" altLang="en-US"/>
              <a:t>常见的安全问题</a:t>
            </a:r>
            <a:endParaRPr lang="zh-CN" altLang="en-US"/>
          </a:p>
          <a:p>
            <a:pPr lvl="1">
              <a:lnSpc>
                <a:spcPct val="90000"/>
              </a:lnSpc>
            </a:pPr>
            <a:r>
              <a:rPr lang="zh-CN" altLang="en-US"/>
              <a:t>父亲的职业</a:t>
            </a:r>
            <a:endParaRPr lang="zh-CN" altLang="en-US"/>
          </a:p>
          <a:p>
            <a:pPr lvl="1">
              <a:lnSpc>
                <a:spcPct val="90000"/>
              </a:lnSpc>
            </a:pPr>
            <a:r>
              <a:rPr lang="zh-CN" altLang="en-US"/>
              <a:t>第一辆车子的品牌</a:t>
            </a:r>
            <a:endParaRPr lang="zh-CN" altLang="en-US"/>
          </a:p>
          <a:p>
            <a:pPr lvl="2">
              <a:lnSpc>
                <a:spcPct val="90000"/>
              </a:lnSpc>
            </a:pPr>
            <a:r>
              <a:rPr lang="zh-CN" altLang="en-US"/>
              <a:t>常见的汽车品牌不多</a:t>
            </a:r>
            <a:endParaRPr lang="zh-CN" altLang="en-US"/>
          </a:p>
          <a:p>
            <a:pPr lvl="1">
              <a:lnSpc>
                <a:spcPct val="90000"/>
              </a:lnSpc>
            </a:pPr>
            <a:r>
              <a:rPr lang="zh-CN" altLang="en-US"/>
              <a:t>母亲的名字</a:t>
            </a:r>
            <a:endParaRPr lang="zh-CN" altLang="en-US"/>
          </a:p>
          <a:p>
            <a:pPr>
              <a:lnSpc>
                <a:spcPct val="90000"/>
              </a:lnSpc>
            </a:pPr>
            <a:r>
              <a:rPr lang="zh-CN" altLang="en-US"/>
              <a:t>不足之处</a:t>
            </a:r>
            <a:endParaRPr lang="zh-CN" altLang="en-US"/>
          </a:p>
          <a:p>
            <a:pPr lvl="1">
              <a:lnSpc>
                <a:spcPct val="90000"/>
              </a:lnSpc>
            </a:pPr>
            <a:r>
              <a:rPr lang="zh-CN" altLang="en-US"/>
              <a:t>很多人知道</a:t>
            </a:r>
            <a:endParaRPr lang="zh-CN" altLang="en-US"/>
          </a:p>
          <a:p>
            <a:pPr lvl="1">
              <a:lnSpc>
                <a:spcPct val="90000"/>
              </a:lnSpc>
            </a:pPr>
            <a:r>
              <a:rPr lang="zh-CN" altLang="en-US"/>
              <a:t>或者，通过一些公开的渠道也可以获得</a:t>
            </a:r>
            <a:endParaRPr lang="zh-CN" altLang="en-US"/>
          </a:p>
          <a:p>
            <a:pPr lvl="2">
              <a:lnSpc>
                <a:spcPct val="90000"/>
              </a:lnSpc>
            </a:pPr>
            <a:r>
              <a:rPr lang="zh-CN" altLang="en-US"/>
              <a:t>如网络搜索等</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常见的紧急鉴别</a:t>
            </a:r>
            <a:r>
              <a:rPr lang="en-US" altLang="zh-CN"/>
              <a:t>(3)</a:t>
            </a:r>
            <a:endParaRPr lang="en-US" altLang="zh-CN"/>
          </a:p>
        </p:txBody>
      </p:sp>
      <p:sp>
        <p:nvSpPr>
          <p:cNvPr id="40963" name="Rectangle 3"/>
          <p:cNvSpPr>
            <a:spLocks noGrp="1" noChangeArrowheads="1"/>
          </p:cNvSpPr>
          <p:nvPr>
            <p:ph idx="1"/>
          </p:nvPr>
        </p:nvSpPr>
        <p:spPr/>
        <p:txBody>
          <a:bodyPr>
            <a:normAutofit fontScale="92500" lnSpcReduction="20000"/>
          </a:bodyPr>
          <a:lstStyle/>
          <a:p>
            <a:r>
              <a:rPr lang="zh-CN" altLang="en-US" sz="2600" dirty="0"/>
              <a:t>人工台</a:t>
            </a:r>
            <a:r>
              <a:rPr lang="en-US" altLang="zh-CN" sz="2600" dirty="0"/>
              <a:t>Help Desk</a:t>
            </a:r>
            <a:endParaRPr lang="en-US" altLang="zh-CN" sz="2600" dirty="0"/>
          </a:p>
          <a:p>
            <a:pPr lvl="1"/>
            <a:r>
              <a:rPr lang="zh-CN" altLang="en-US" sz="2200" dirty="0"/>
              <a:t>专门的管理员，处理用户的紧急请求，从而重置口令等</a:t>
            </a:r>
            <a:endParaRPr lang="zh-CN" altLang="en-US" sz="2200" dirty="0"/>
          </a:p>
          <a:p>
            <a:pPr lvl="1"/>
            <a:r>
              <a:rPr lang="en-US" altLang="zh-CN" sz="2200" dirty="0"/>
              <a:t>Help Desk</a:t>
            </a:r>
            <a:r>
              <a:rPr lang="zh-CN" altLang="en-US" sz="2200" dirty="0"/>
              <a:t>必须有带外的、可靠的鉴别机制</a:t>
            </a:r>
            <a:endParaRPr lang="zh-CN" altLang="en-US" sz="2200" dirty="0"/>
          </a:p>
          <a:p>
            <a:pPr lvl="2"/>
            <a:r>
              <a:rPr lang="zh-CN" altLang="en-US" sz="2100" dirty="0"/>
              <a:t>带外</a:t>
            </a:r>
            <a:r>
              <a:rPr lang="en-US" altLang="zh-CN" sz="2100" dirty="0"/>
              <a:t>Out-of-Band</a:t>
            </a:r>
            <a:r>
              <a:rPr lang="zh-CN" altLang="en-US" sz="2100" dirty="0"/>
              <a:t>，与系统无关的、额外的</a:t>
            </a:r>
            <a:endParaRPr lang="zh-CN" altLang="en-US" sz="2100" dirty="0"/>
          </a:p>
          <a:p>
            <a:r>
              <a:rPr lang="zh-CN" altLang="en-US" sz="2600" dirty="0"/>
              <a:t>存在的问题</a:t>
            </a:r>
            <a:endParaRPr lang="zh-CN" altLang="en-US" sz="2600" dirty="0"/>
          </a:p>
          <a:p>
            <a:pPr lvl="1"/>
            <a:r>
              <a:rPr lang="zh-CN" altLang="en-US" sz="2200" dirty="0"/>
              <a:t>投入大，需要雇佣专门的人员</a:t>
            </a:r>
            <a:endParaRPr lang="zh-CN" altLang="en-US" sz="2200" dirty="0"/>
          </a:p>
          <a:p>
            <a:pPr lvl="1"/>
            <a:r>
              <a:rPr lang="zh-CN" altLang="en-US" sz="2200" dirty="0"/>
              <a:t>响应慢或者安全性有限</a:t>
            </a:r>
            <a:endParaRPr lang="zh-CN" altLang="en-US" sz="2200" dirty="0"/>
          </a:p>
          <a:p>
            <a:pPr lvl="2"/>
            <a:r>
              <a:rPr lang="zh-CN" altLang="en-US" sz="2100" dirty="0"/>
              <a:t>管理员操作之前，需要与用户进行人工方式的鉴别</a:t>
            </a:r>
            <a:endParaRPr lang="zh-CN" altLang="en-US" sz="2100" dirty="0"/>
          </a:p>
          <a:p>
            <a:pPr lvl="3"/>
            <a:r>
              <a:rPr lang="zh-CN" altLang="en-US" sz="1800" dirty="0"/>
              <a:t>时间较长、或难以执行，例如</a:t>
            </a:r>
            <a:endParaRPr lang="zh-CN" altLang="en-US" sz="1800" dirty="0"/>
          </a:p>
          <a:p>
            <a:pPr lvl="3"/>
            <a:r>
              <a:rPr lang="zh-CN" altLang="en-US" sz="1800" dirty="0"/>
              <a:t>要求双方事先认识，面对面的查验证件</a:t>
            </a:r>
            <a:endParaRPr lang="zh-CN" alt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上述的紧急鉴别机制</a:t>
            </a:r>
            <a:endParaRPr lang="zh-CN" altLang="en-US"/>
          </a:p>
        </p:txBody>
      </p:sp>
      <p:sp>
        <p:nvSpPr>
          <p:cNvPr id="41987" name="Rectangle 3"/>
          <p:cNvSpPr>
            <a:spLocks noGrp="1" noChangeArrowheads="1"/>
          </p:cNvSpPr>
          <p:nvPr>
            <p:ph idx="1"/>
          </p:nvPr>
        </p:nvSpPr>
        <p:spPr/>
        <p:txBody>
          <a:bodyPr/>
          <a:lstStyle/>
          <a:p>
            <a:r>
              <a:rPr lang="zh-CN" altLang="en-US" dirty="0"/>
              <a:t>不适合于作为</a:t>
            </a:r>
            <a:r>
              <a:rPr lang="zh-CN" altLang="en-US" dirty="0">
                <a:latin typeface="Arial" panose="020B0604020202090204" pitchFamily="34" charset="0"/>
              </a:rPr>
              <a:t>“</a:t>
            </a:r>
            <a:r>
              <a:rPr lang="zh-CN" altLang="en-US" dirty="0"/>
              <a:t>高强度鉴别（例如双因素）</a:t>
            </a:r>
            <a:r>
              <a:rPr lang="zh-CN" altLang="en-US" dirty="0">
                <a:latin typeface="Arial" panose="020B0604020202090204" pitchFamily="34" charset="0"/>
              </a:rPr>
              <a:t>”</a:t>
            </a:r>
            <a:r>
              <a:rPr lang="zh-CN" altLang="en-US" dirty="0"/>
              <a:t>情况下的紧急鉴别</a:t>
            </a:r>
            <a:endParaRPr lang="zh-CN" altLang="en-US" dirty="0"/>
          </a:p>
          <a:p>
            <a:pPr lvl="1"/>
            <a:r>
              <a:rPr lang="zh-CN" altLang="en-US" dirty="0"/>
              <a:t>安全性不够</a:t>
            </a:r>
            <a:endParaRPr lang="zh-CN" altLang="en-US" dirty="0"/>
          </a:p>
          <a:p>
            <a:pPr lvl="1"/>
            <a:r>
              <a:rPr lang="zh-CN" altLang="en-US" dirty="0"/>
              <a:t>不易用</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t>Somebody you know</a:t>
            </a:r>
            <a:endParaRPr lang="en-US" altLang="zh-CN"/>
          </a:p>
        </p:txBody>
      </p:sp>
      <p:sp>
        <p:nvSpPr>
          <p:cNvPr id="43011" name="Rectangle 3"/>
          <p:cNvSpPr>
            <a:spLocks noGrp="1" noChangeArrowheads="1"/>
          </p:cNvSpPr>
          <p:nvPr>
            <p:ph idx="1"/>
          </p:nvPr>
        </p:nvSpPr>
        <p:spPr/>
        <p:txBody>
          <a:bodyPr>
            <a:normAutofit fontScale="92500" lnSpcReduction="20000"/>
          </a:bodyPr>
          <a:lstStyle/>
          <a:p>
            <a:r>
              <a:rPr lang="en-US" altLang="zh-CN" dirty="0"/>
              <a:t>Fourth-Factor Authentication: </a:t>
            </a:r>
            <a:r>
              <a:rPr lang="en-US" altLang="zh-CN" b="1" dirty="0"/>
              <a:t>Somebody You Know</a:t>
            </a:r>
            <a:endParaRPr lang="en-US" altLang="zh-CN" b="1" dirty="0"/>
          </a:p>
          <a:p>
            <a:pPr lvl="1"/>
            <a:r>
              <a:rPr lang="en-US" altLang="zh-CN" dirty="0"/>
              <a:t>CCS</a:t>
            </a:r>
            <a:r>
              <a:rPr lang="en-US" altLang="zh-CN" dirty="0">
                <a:latin typeface="Arial" panose="020B0604020202090204" pitchFamily="34" charset="0"/>
              </a:rPr>
              <a:t>’</a:t>
            </a:r>
            <a:r>
              <a:rPr lang="en-US" altLang="zh-CN" dirty="0"/>
              <a:t>2006</a:t>
            </a:r>
            <a:endParaRPr lang="en-US" altLang="zh-CN" dirty="0"/>
          </a:p>
          <a:p>
            <a:pPr lvl="2"/>
            <a:r>
              <a:rPr lang="en-US" altLang="zh-CN" dirty="0"/>
              <a:t>ACM Conference on Computer and Communications Security</a:t>
            </a:r>
            <a:endParaRPr lang="en-US" altLang="zh-CN" dirty="0"/>
          </a:p>
          <a:p>
            <a:pPr lvl="1"/>
            <a:r>
              <a:rPr lang="en-US" altLang="zh-CN" dirty="0"/>
              <a:t>John </a:t>
            </a:r>
            <a:r>
              <a:rPr lang="en-US" altLang="zh-CN" dirty="0" err="1"/>
              <a:t>Brainard</a:t>
            </a:r>
            <a:r>
              <a:rPr lang="en-US" altLang="zh-CN" dirty="0"/>
              <a:t>, Ari </a:t>
            </a:r>
            <a:r>
              <a:rPr lang="en-US" altLang="zh-CN" dirty="0" err="1"/>
              <a:t>Juels</a:t>
            </a:r>
            <a:r>
              <a:rPr lang="en-US" altLang="zh-CN" dirty="0"/>
              <a:t>, Ronald L. </a:t>
            </a:r>
            <a:r>
              <a:rPr lang="en-US" altLang="zh-CN" dirty="0" err="1"/>
              <a:t>Rivest</a:t>
            </a:r>
            <a:r>
              <a:rPr lang="en-US" altLang="zh-CN" dirty="0"/>
              <a:t>, Michael </a:t>
            </a:r>
            <a:r>
              <a:rPr lang="en-US" altLang="zh-CN" dirty="0" err="1"/>
              <a:t>Szydlo</a:t>
            </a:r>
            <a:r>
              <a:rPr lang="en-US" altLang="zh-CN" dirty="0"/>
              <a:t>, </a:t>
            </a:r>
            <a:r>
              <a:rPr lang="en-US" altLang="zh-CN" dirty="0" err="1"/>
              <a:t>Moti</a:t>
            </a:r>
            <a:r>
              <a:rPr lang="en-US" altLang="zh-CN" dirty="0"/>
              <a:t> Yung</a:t>
            </a:r>
            <a:endParaRPr lang="en-US" altLang="zh-CN" dirty="0"/>
          </a:p>
          <a:p>
            <a:r>
              <a:rPr lang="zh-CN" altLang="en-US" dirty="0"/>
              <a:t>补充</a:t>
            </a:r>
            <a:endParaRPr lang="en-US" altLang="zh-CN" dirty="0"/>
          </a:p>
          <a:p>
            <a:pPr lvl="1"/>
            <a:r>
              <a:rPr lang="en-US" altLang="zh-CN" dirty="0"/>
              <a:t>What you know</a:t>
            </a:r>
            <a:endParaRPr lang="en-US" altLang="zh-CN" dirty="0"/>
          </a:p>
          <a:p>
            <a:pPr lvl="1"/>
            <a:r>
              <a:rPr lang="en-US" altLang="zh-CN" dirty="0"/>
              <a:t>What you have</a:t>
            </a:r>
            <a:endParaRPr lang="en-US" altLang="zh-CN" dirty="0"/>
          </a:p>
          <a:p>
            <a:pPr lvl="1"/>
            <a:r>
              <a:rPr lang="en-US" altLang="zh-CN"/>
              <a:t>What you are</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t>Somebody you know</a:t>
            </a:r>
            <a:endParaRPr lang="en-US" altLang="zh-CN"/>
          </a:p>
        </p:txBody>
      </p:sp>
      <p:sp>
        <p:nvSpPr>
          <p:cNvPr id="44035" name="Rectangle 3"/>
          <p:cNvSpPr>
            <a:spLocks noGrp="1" noChangeArrowheads="1"/>
          </p:cNvSpPr>
          <p:nvPr>
            <p:ph idx="1"/>
          </p:nvPr>
        </p:nvSpPr>
        <p:spPr/>
        <p:txBody>
          <a:bodyPr/>
          <a:lstStyle/>
          <a:p>
            <a:r>
              <a:rPr lang="zh-CN" altLang="en-US"/>
              <a:t>现有鉴别方式的补充，主要适用场景是：</a:t>
            </a:r>
            <a:endParaRPr lang="zh-CN" altLang="en-US"/>
          </a:p>
          <a:p>
            <a:r>
              <a:rPr lang="en-US" altLang="zh-CN"/>
              <a:t>Emergency authentication</a:t>
            </a:r>
            <a:endParaRPr lang="en-US" altLang="zh-CN"/>
          </a:p>
          <a:p>
            <a:pPr lvl="1" algn="just"/>
            <a:r>
              <a:rPr lang="zh-CN" altLang="en-US"/>
              <a:t>紧急情况下的身份鉴别</a:t>
            </a:r>
            <a:endParaRPr lang="zh-CN" altLang="en-US"/>
          </a:p>
          <a:p>
            <a:pPr lvl="2"/>
            <a:r>
              <a:rPr lang="zh-CN" altLang="en-US"/>
              <a:t>例如，忘记口令、遗失</a:t>
            </a:r>
            <a:r>
              <a:rPr lang="en-US" altLang="zh-CN"/>
              <a:t>Token</a:t>
            </a:r>
            <a:endParaRPr lang="en-US" altLang="zh-CN"/>
          </a:p>
          <a:p>
            <a:r>
              <a:rPr lang="zh-CN" altLang="en-US"/>
              <a:t>作为</a:t>
            </a:r>
            <a:r>
              <a:rPr lang="en-US" altLang="zh-CN"/>
              <a:t>Two-Factor Authentication</a:t>
            </a:r>
            <a:r>
              <a:rPr lang="zh-CN" altLang="en-US"/>
              <a:t>的补充</a:t>
            </a:r>
            <a:endParaRPr lang="zh-CN" altLang="en-US"/>
          </a:p>
          <a:p>
            <a:pPr lvl="1"/>
            <a:r>
              <a:rPr lang="zh-CN" altLang="en-US"/>
              <a:t>满足基本要求：不降低安全性</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正常鉴别情况</a:t>
            </a:r>
            <a:endParaRPr lang="zh-CN" altLang="en-US"/>
          </a:p>
        </p:txBody>
      </p:sp>
      <p:sp>
        <p:nvSpPr>
          <p:cNvPr id="45059" name="Rectangle 3"/>
          <p:cNvSpPr>
            <a:spLocks noGrp="1" noChangeArrowheads="1"/>
          </p:cNvSpPr>
          <p:nvPr>
            <p:ph idx="1"/>
          </p:nvPr>
        </p:nvSpPr>
        <p:spPr/>
        <p:txBody>
          <a:bodyPr>
            <a:normAutofit lnSpcReduction="10000"/>
          </a:bodyPr>
          <a:lstStyle/>
          <a:p>
            <a:pPr>
              <a:lnSpc>
                <a:spcPct val="90000"/>
              </a:lnSpc>
            </a:pPr>
            <a:r>
              <a:rPr lang="zh-CN" altLang="en-US" sz="2600" dirty="0"/>
              <a:t>首先，设想如下的正常鉴别情况</a:t>
            </a:r>
            <a:endParaRPr lang="zh-CN" altLang="en-US" sz="2600" dirty="0"/>
          </a:p>
          <a:p>
            <a:pPr>
              <a:lnSpc>
                <a:spcPct val="90000"/>
              </a:lnSpc>
            </a:pPr>
            <a:r>
              <a:rPr lang="zh-CN" altLang="en-US" sz="2600" dirty="0"/>
              <a:t>为了正常登录，用户需要双因素</a:t>
            </a:r>
            <a:endParaRPr lang="zh-CN" altLang="en-US" sz="2600" dirty="0"/>
          </a:p>
          <a:p>
            <a:pPr lvl="1">
              <a:lnSpc>
                <a:spcPct val="90000"/>
              </a:lnSpc>
            </a:pPr>
            <a:r>
              <a:rPr lang="zh-CN" altLang="en-US" sz="2200" dirty="0"/>
              <a:t>输入</a:t>
            </a:r>
            <a:r>
              <a:rPr lang="en-US" altLang="zh-CN" sz="2200" dirty="0"/>
              <a:t>Password</a:t>
            </a:r>
            <a:endParaRPr lang="en-US" altLang="zh-CN" sz="2200" dirty="0"/>
          </a:p>
          <a:p>
            <a:pPr lvl="2">
              <a:lnSpc>
                <a:spcPct val="90000"/>
              </a:lnSpc>
            </a:pPr>
            <a:r>
              <a:rPr lang="en-US" altLang="zh-CN" sz="2100" dirty="0"/>
              <a:t>What you know</a:t>
            </a:r>
            <a:endParaRPr lang="en-US" altLang="zh-CN" sz="2100" dirty="0"/>
          </a:p>
          <a:p>
            <a:pPr lvl="2">
              <a:lnSpc>
                <a:spcPct val="90000"/>
              </a:lnSpc>
            </a:pPr>
            <a:r>
              <a:rPr lang="zh-CN" altLang="en-US" sz="2100" dirty="0"/>
              <a:t>注册时设定，</a:t>
            </a:r>
            <a:r>
              <a:rPr lang="en-US" altLang="zh-CN" sz="2100" dirty="0"/>
              <a:t>Server</a:t>
            </a:r>
            <a:r>
              <a:rPr lang="zh-CN" altLang="en-US" sz="2100" dirty="0"/>
              <a:t>可以验证</a:t>
            </a:r>
            <a:endParaRPr lang="zh-CN" altLang="en-US" sz="2100" dirty="0"/>
          </a:p>
          <a:p>
            <a:pPr lvl="1">
              <a:lnSpc>
                <a:spcPct val="90000"/>
              </a:lnSpc>
            </a:pPr>
            <a:r>
              <a:rPr lang="zh-CN" altLang="en-US" sz="2200" dirty="0"/>
              <a:t>一次性口令卡</a:t>
            </a:r>
            <a:endParaRPr lang="zh-CN" altLang="en-US" sz="2200" dirty="0"/>
          </a:p>
          <a:p>
            <a:pPr lvl="2">
              <a:lnSpc>
                <a:spcPct val="90000"/>
              </a:lnSpc>
            </a:pPr>
            <a:r>
              <a:rPr lang="en-US" altLang="zh-CN" sz="2100" dirty="0"/>
              <a:t>What you have</a:t>
            </a:r>
            <a:endParaRPr lang="en-US" altLang="zh-CN" sz="2100" dirty="0"/>
          </a:p>
          <a:p>
            <a:pPr lvl="2">
              <a:lnSpc>
                <a:spcPct val="90000"/>
              </a:lnSpc>
            </a:pPr>
            <a:r>
              <a:rPr lang="zh-CN" altLang="en-US" sz="2100" dirty="0"/>
              <a:t>注册时，合法用户分配得到口令卡，</a:t>
            </a:r>
            <a:r>
              <a:rPr lang="en-US" altLang="zh-CN" sz="2100" dirty="0"/>
              <a:t>Server</a:t>
            </a:r>
            <a:r>
              <a:rPr lang="zh-CN" altLang="en-US" sz="2100" dirty="0"/>
              <a:t>可以验证口令卡</a:t>
            </a:r>
            <a:endParaRPr lang="zh-CN" altLang="en-US" sz="2100" dirty="0"/>
          </a:p>
          <a:p>
            <a:pPr>
              <a:lnSpc>
                <a:spcPct val="90000"/>
              </a:lnSpc>
            </a:pPr>
            <a:r>
              <a:rPr lang="zh-CN" altLang="en-US" sz="2600" b="1" dirty="0"/>
              <a:t>假定已有的双因素鉴别是安全的</a:t>
            </a:r>
            <a:endParaRPr lang="zh-CN" altLang="en-US" sz="2600" b="1" dirty="0"/>
          </a:p>
          <a:p>
            <a:pPr lvl="1">
              <a:lnSpc>
                <a:spcPct val="90000"/>
              </a:lnSpc>
            </a:pPr>
            <a:r>
              <a:rPr lang="zh-CN" altLang="en-US" sz="2200" dirty="0"/>
              <a:t>要求引入的</a:t>
            </a:r>
            <a:r>
              <a:rPr lang="zh-CN" altLang="en-US" sz="2200" dirty="0">
                <a:latin typeface="Arial" panose="020B0604020202090204" pitchFamily="34" charset="0"/>
              </a:rPr>
              <a:t>“</a:t>
            </a:r>
            <a:r>
              <a:rPr lang="en-US" altLang="zh-CN" sz="2200" dirty="0"/>
              <a:t>Somebody You Know</a:t>
            </a:r>
            <a:r>
              <a:rPr lang="en-US" altLang="zh-CN" sz="2200" dirty="0">
                <a:latin typeface="Arial" panose="020B0604020202090204" pitchFamily="34" charset="0"/>
              </a:rPr>
              <a:t>”</a:t>
            </a:r>
            <a:r>
              <a:rPr lang="zh-CN" altLang="en-US" sz="2200" dirty="0"/>
              <a:t>不降低安全性</a:t>
            </a:r>
            <a:endParaRPr lang="zh-CN" alt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身份鉴别技术分类</a:t>
            </a:r>
            <a:endParaRPr lang="zh-CN" altLang="en-US" dirty="0"/>
          </a:p>
        </p:txBody>
      </p:sp>
      <p:sp>
        <p:nvSpPr>
          <p:cNvPr id="3" name="内容占位符 2"/>
          <p:cNvSpPr>
            <a:spLocks noGrp="1"/>
          </p:cNvSpPr>
          <p:nvPr>
            <p:ph idx="1"/>
          </p:nvPr>
        </p:nvSpPr>
        <p:spPr/>
        <p:txBody>
          <a:bodyPr>
            <a:normAutofit/>
          </a:bodyPr>
          <a:lstStyle/>
          <a:p>
            <a:r>
              <a:rPr lang="en-US" altLang="zh-CN" dirty="0">
                <a:solidFill>
                  <a:srgbClr val="0070C0"/>
                </a:solidFill>
              </a:rPr>
              <a:t>What you know</a:t>
            </a:r>
            <a:endParaRPr lang="en-US" altLang="zh-CN" dirty="0">
              <a:solidFill>
                <a:srgbClr val="0070C0"/>
              </a:solidFill>
            </a:endParaRPr>
          </a:p>
          <a:p>
            <a:pPr lvl="1"/>
            <a:r>
              <a:rPr lang="zh-CN" altLang="en-US" dirty="0">
                <a:solidFill>
                  <a:srgbClr val="0070C0"/>
                </a:solidFill>
              </a:rPr>
              <a:t>口令，字符型口令、其它类型口令</a:t>
            </a:r>
            <a:endParaRPr lang="en-US" altLang="zh-CN" dirty="0">
              <a:solidFill>
                <a:srgbClr val="0070C0"/>
              </a:solidFill>
            </a:endParaRPr>
          </a:p>
          <a:p>
            <a:r>
              <a:rPr lang="en-US" altLang="zh-CN" dirty="0"/>
              <a:t>What you have</a:t>
            </a:r>
            <a:endParaRPr lang="en-US" altLang="zh-CN" dirty="0"/>
          </a:p>
          <a:p>
            <a:r>
              <a:rPr lang="en-US" altLang="zh-CN" dirty="0"/>
              <a:t>What you are</a:t>
            </a:r>
            <a:endParaRPr lang="en-US" altLang="zh-CN" dirty="0"/>
          </a:p>
          <a:p>
            <a:r>
              <a:rPr lang="en-US" altLang="zh-CN" dirty="0"/>
              <a:t>Mixed</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背景</a:t>
            </a:r>
            <a:r>
              <a:rPr lang="en-US" altLang="zh-CN">
                <a:latin typeface="Arial" panose="020B0604020202090204" pitchFamily="34" charset="0"/>
              </a:rPr>
              <a:t>—</a:t>
            </a:r>
            <a:r>
              <a:rPr lang="zh-CN" altLang="en-US"/>
              <a:t>双因素鉴别</a:t>
            </a:r>
            <a:endParaRPr lang="zh-CN" altLang="en-US"/>
          </a:p>
        </p:txBody>
      </p:sp>
      <p:sp>
        <p:nvSpPr>
          <p:cNvPr id="47107" name="Rectangle 3"/>
          <p:cNvSpPr>
            <a:spLocks noGrp="1" noChangeArrowheads="1"/>
          </p:cNvSpPr>
          <p:nvPr>
            <p:ph idx="1"/>
          </p:nvPr>
        </p:nvSpPr>
        <p:spPr/>
        <p:txBody>
          <a:bodyPr/>
          <a:lstStyle/>
          <a:p>
            <a:r>
              <a:rPr lang="zh-CN" altLang="en-US"/>
              <a:t>鉴别时，</a:t>
            </a:r>
            <a:r>
              <a:rPr lang="en-US" altLang="zh-CN"/>
              <a:t>Server</a:t>
            </a:r>
            <a:r>
              <a:rPr lang="zh-CN" altLang="en-US"/>
              <a:t>要求用户同时提供</a:t>
            </a:r>
            <a:r>
              <a:rPr lang="en-US" altLang="zh-CN"/>
              <a:t>PIN</a:t>
            </a:r>
            <a:r>
              <a:rPr lang="zh-CN" altLang="en-US"/>
              <a:t>和</a:t>
            </a:r>
            <a:r>
              <a:rPr lang="en-US" altLang="zh-CN"/>
              <a:t>Tokencode</a:t>
            </a:r>
            <a:endParaRPr lang="en-US" altLang="zh-CN"/>
          </a:p>
          <a:p>
            <a:pPr lvl="1"/>
            <a:r>
              <a:rPr lang="zh-CN" altLang="en-US"/>
              <a:t>具体的详细鉴别过程与此方案无关</a:t>
            </a:r>
            <a:endParaRPr lang="zh-CN" altLang="en-US"/>
          </a:p>
          <a:p>
            <a:pPr lvl="1"/>
            <a:r>
              <a:rPr lang="zh-CN" altLang="en-US"/>
              <a:t>要求</a:t>
            </a:r>
            <a:r>
              <a:rPr lang="en-US" altLang="zh-CN"/>
              <a:t>PIN</a:t>
            </a:r>
            <a:r>
              <a:rPr lang="zh-CN" altLang="en-US"/>
              <a:t>和</a:t>
            </a:r>
            <a:r>
              <a:rPr lang="en-US" altLang="zh-CN"/>
              <a:t>Tokencode</a:t>
            </a:r>
            <a:r>
              <a:rPr lang="zh-CN" altLang="en-US"/>
              <a:t>是分别鉴别的</a:t>
            </a:r>
            <a:endParaRPr lang="zh-CN" altLang="en-US"/>
          </a:p>
          <a:p>
            <a:pPr lvl="2"/>
            <a:r>
              <a:rPr lang="zh-CN" altLang="en-US"/>
              <a:t>即，对</a:t>
            </a:r>
            <a:r>
              <a:rPr lang="en-US" altLang="zh-CN"/>
              <a:t>PIN</a:t>
            </a:r>
            <a:r>
              <a:rPr lang="zh-CN" altLang="en-US"/>
              <a:t>和</a:t>
            </a:r>
            <a:r>
              <a:rPr lang="en-US" altLang="zh-CN"/>
              <a:t>Tokencode</a:t>
            </a:r>
            <a:r>
              <a:rPr lang="zh-CN" altLang="en-US"/>
              <a:t>的鉴别是可以分开执行的、顺序无关的</a:t>
            </a:r>
            <a:r>
              <a:rPr lang="en-US" altLang="zh-CN"/>
              <a:t>2</a:t>
            </a:r>
            <a:r>
              <a:rPr lang="zh-CN" altLang="en-US"/>
              <a:t>个过程</a:t>
            </a:r>
            <a:endParaRPr lang="zh-CN" altLang="en-US"/>
          </a:p>
          <a:p>
            <a:pPr lvl="2"/>
            <a:r>
              <a:rPr lang="en-US" altLang="zh-CN"/>
              <a:t>2</a:t>
            </a:r>
            <a:r>
              <a:rPr lang="zh-CN" altLang="en-US"/>
              <a:t>个过程都要通过</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a:t>基本想法</a:t>
            </a:r>
            <a:r>
              <a:rPr lang="en-US" altLang="zh-CN">
                <a:latin typeface="Arial" panose="020B0604020202090204" pitchFamily="34" charset="0"/>
              </a:rPr>
              <a:t>—</a:t>
            </a:r>
            <a:r>
              <a:rPr lang="en-US" altLang="zh-CN"/>
              <a:t>Alice Knows Harry</a:t>
            </a:r>
            <a:endParaRPr lang="en-US" altLang="zh-CN"/>
          </a:p>
        </p:txBody>
      </p:sp>
      <p:sp>
        <p:nvSpPr>
          <p:cNvPr id="48131" name="Rectangle 3"/>
          <p:cNvSpPr>
            <a:spLocks noGrp="1" noChangeArrowheads="1"/>
          </p:cNvSpPr>
          <p:nvPr>
            <p:ph idx="1"/>
          </p:nvPr>
        </p:nvSpPr>
        <p:spPr/>
        <p:txBody>
          <a:bodyPr/>
          <a:lstStyle/>
          <a:p>
            <a:r>
              <a:rPr lang="zh-CN" altLang="en-US" sz="2600" dirty="0"/>
              <a:t>当用户</a:t>
            </a:r>
            <a:r>
              <a:rPr lang="en-US" altLang="zh-CN" sz="2600" dirty="0"/>
              <a:t>Alice</a:t>
            </a:r>
            <a:r>
              <a:rPr lang="zh-CN" altLang="en-US" sz="2600" dirty="0"/>
              <a:t>无法进行鉴别时</a:t>
            </a:r>
            <a:endParaRPr lang="zh-CN" altLang="en-US" sz="2600" dirty="0"/>
          </a:p>
          <a:p>
            <a:pPr lvl="1"/>
            <a:r>
              <a:rPr lang="en-US" altLang="zh-CN" sz="2200" dirty="0"/>
              <a:t>Token</a:t>
            </a:r>
            <a:r>
              <a:rPr lang="zh-CN" altLang="en-US" sz="2200" dirty="0"/>
              <a:t>丢失</a:t>
            </a:r>
            <a:r>
              <a:rPr lang="en-US" altLang="zh-CN" sz="2200" dirty="0"/>
              <a:t>/</a:t>
            </a:r>
            <a:r>
              <a:rPr lang="zh-CN" altLang="en-US" sz="2200" dirty="0"/>
              <a:t>损坏</a:t>
            </a:r>
            <a:endParaRPr lang="zh-CN" altLang="en-US" sz="2200" dirty="0"/>
          </a:p>
          <a:p>
            <a:r>
              <a:rPr lang="zh-CN" altLang="en-US" sz="2600" dirty="0"/>
              <a:t>由用户</a:t>
            </a:r>
            <a:r>
              <a:rPr lang="en-US" altLang="zh-CN" sz="2600" dirty="0"/>
              <a:t>Harry</a:t>
            </a:r>
            <a:r>
              <a:rPr lang="zh-CN" altLang="en-US" sz="2600" dirty="0"/>
              <a:t>来帮助，使</a:t>
            </a:r>
            <a:r>
              <a:rPr lang="en-US" altLang="zh-CN" sz="2600" dirty="0"/>
              <a:t>Alice</a:t>
            </a:r>
            <a:r>
              <a:rPr lang="zh-CN" altLang="en-US" sz="2600" dirty="0"/>
              <a:t>完成鉴别</a:t>
            </a:r>
            <a:endParaRPr lang="zh-CN" altLang="en-US" sz="2600" dirty="0"/>
          </a:p>
          <a:p>
            <a:pPr lvl="1"/>
            <a:r>
              <a:rPr lang="en-US" altLang="zh-CN" sz="2200" dirty="0"/>
              <a:t>Harry</a:t>
            </a:r>
            <a:r>
              <a:rPr lang="zh-CN" altLang="en-US" sz="2200" dirty="0"/>
              <a:t>是合法的普通用户、有能力进行鉴别的用户；不是专门的管理员</a:t>
            </a:r>
            <a:endParaRPr lang="en-US" altLang="zh-CN" sz="2200" dirty="0"/>
          </a:p>
          <a:p>
            <a:pPr lvl="1"/>
            <a:r>
              <a:rPr lang="zh-CN" altLang="en-US" sz="2200" dirty="0"/>
              <a:t>称为</a:t>
            </a:r>
            <a:r>
              <a:rPr lang="en-US" altLang="zh-CN" sz="2200" dirty="0"/>
              <a:t>Helper</a:t>
            </a:r>
            <a:endParaRPr lang="en-US" altLang="zh-CN" sz="2200" dirty="0"/>
          </a:p>
        </p:txBody>
      </p:sp>
      <p:pic>
        <p:nvPicPr>
          <p:cNvPr id="48132"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36918" y="3973278"/>
            <a:ext cx="4707081" cy="288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基本的安全要求</a:t>
            </a:r>
            <a:endParaRPr lang="zh-CN" altLang="en-US"/>
          </a:p>
        </p:txBody>
      </p:sp>
      <p:sp>
        <p:nvSpPr>
          <p:cNvPr id="49155" name="Rectangle 3"/>
          <p:cNvSpPr>
            <a:spLocks noGrp="1" noChangeArrowheads="1"/>
          </p:cNvSpPr>
          <p:nvPr>
            <p:ph idx="1"/>
          </p:nvPr>
        </p:nvSpPr>
        <p:spPr/>
        <p:txBody>
          <a:bodyPr/>
          <a:lstStyle/>
          <a:p>
            <a:pPr>
              <a:lnSpc>
                <a:spcPct val="90000"/>
              </a:lnSpc>
            </a:pPr>
            <a:r>
              <a:rPr lang="zh-CN" altLang="en-US" dirty="0"/>
              <a:t>前提是：</a:t>
            </a:r>
            <a:r>
              <a:rPr lang="en-US" altLang="zh-CN" dirty="0"/>
              <a:t>Alice Knows Harry</a:t>
            </a:r>
            <a:endParaRPr lang="en-US" altLang="zh-CN" dirty="0"/>
          </a:p>
          <a:p>
            <a:pPr lvl="1">
              <a:lnSpc>
                <a:spcPct val="90000"/>
              </a:lnSpc>
            </a:pPr>
            <a:r>
              <a:rPr lang="zh-CN" altLang="en-US" dirty="0"/>
              <a:t>认识（才能够完成带外的鉴别）</a:t>
            </a:r>
            <a:endParaRPr lang="zh-CN" altLang="en-US" dirty="0"/>
          </a:p>
          <a:p>
            <a:pPr lvl="1">
              <a:lnSpc>
                <a:spcPct val="90000"/>
              </a:lnSpc>
            </a:pPr>
            <a:r>
              <a:rPr lang="en-US" altLang="zh-CN" dirty="0"/>
              <a:t>Harry</a:t>
            </a:r>
            <a:r>
              <a:rPr lang="zh-CN" altLang="en-US" dirty="0"/>
              <a:t>才会帮助</a:t>
            </a:r>
            <a:r>
              <a:rPr lang="en-US" altLang="zh-CN" dirty="0"/>
              <a:t>Alice</a:t>
            </a:r>
            <a:endParaRPr lang="en-US" altLang="zh-CN" dirty="0"/>
          </a:p>
          <a:p>
            <a:pPr>
              <a:lnSpc>
                <a:spcPct val="90000"/>
              </a:lnSpc>
            </a:pPr>
            <a:r>
              <a:rPr lang="zh-CN" altLang="en-US" dirty="0"/>
              <a:t>鉴别过程中的安全要求</a:t>
            </a:r>
            <a:endParaRPr lang="zh-CN" altLang="en-US" dirty="0"/>
          </a:p>
          <a:p>
            <a:pPr lvl="1">
              <a:lnSpc>
                <a:spcPct val="90000"/>
              </a:lnSpc>
            </a:pPr>
            <a:r>
              <a:rPr lang="zh-CN" altLang="en-US" dirty="0"/>
              <a:t>不泄露关于</a:t>
            </a:r>
            <a:r>
              <a:rPr lang="en-US" altLang="zh-CN" dirty="0"/>
              <a:t>Harry</a:t>
            </a:r>
            <a:r>
              <a:rPr lang="zh-CN" altLang="en-US" dirty="0"/>
              <a:t>或者</a:t>
            </a:r>
            <a:r>
              <a:rPr lang="en-US" altLang="zh-CN" dirty="0"/>
              <a:t>Alice</a:t>
            </a:r>
            <a:r>
              <a:rPr lang="zh-CN" altLang="en-US" dirty="0"/>
              <a:t>的秘密信息</a:t>
            </a:r>
            <a:endParaRPr lang="zh-CN" altLang="en-US" dirty="0"/>
          </a:p>
          <a:p>
            <a:pPr lvl="2">
              <a:lnSpc>
                <a:spcPct val="90000"/>
              </a:lnSpc>
            </a:pPr>
            <a:r>
              <a:rPr lang="zh-CN" altLang="en-US" dirty="0"/>
              <a:t>如他们的</a:t>
            </a:r>
            <a:r>
              <a:rPr lang="en-US" altLang="zh-CN" dirty="0"/>
              <a:t>PIN</a:t>
            </a:r>
            <a:r>
              <a:rPr lang="zh-CN" altLang="en-US" dirty="0"/>
              <a:t>、口令等等</a:t>
            </a:r>
            <a:endParaRPr lang="zh-CN" altLang="en-US" dirty="0"/>
          </a:p>
          <a:p>
            <a:pPr lvl="1">
              <a:lnSpc>
                <a:spcPct val="90000"/>
              </a:lnSpc>
            </a:pPr>
            <a:r>
              <a:rPr lang="zh-CN" altLang="en-US" dirty="0"/>
              <a:t>不泄露关于系统的秘密信息</a:t>
            </a:r>
            <a:endParaRPr lang="zh-CN" altLang="en-US" dirty="0"/>
          </a:p>
          <a:p>
            <a:pPr lvl="1">
              <a:lnSpc>
                <a:spcPct val="90000"/>
              </a:lnSpc>
            </a:pPr>
            <a:r>
              <a:rPr lang="zh-CN" altLang="en-US" dirty="0"/>
              <a:t>鉴别过程的安全强度不低于普通的鉴别过程</a:t>
            </a:r>
            <a:endParaRPr lang="zh-CN" altLang="en-US" dirty="0"/>
          </a:p>
          <a:p>
            <a:pPr lvl="2">
              <a:lnSpc>
                <a:spcPct val="90000"/>
              </a:lnSpc>
            </a:pPr>
            <a:r>
              <a:rPr lang="zh-CN" altLang="en-US" dirty="0"/>
              <a:t>否则，就是鉴别过程的漏洞</a:t>
            </a:r>
            <a:r>
              <a:rPr lang="en-US" altLang="zh-CN" dirty="0"/>
              <a:t>/</a:t>
            </a:r>
            <a:r>
              <a:rPr lang="zh-CN" altLang="en-US" dirty="0"/>
              <a:t>短板</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t>Emergency</a:t>
            </a:r>
            <a:r>
              <a:rPr lang="zh-CN" altLang="en-US"/>
              <a:t>场景</a:t>
            </a:r>
            <a:endParaRPr lang="zh-CN" altLang="en-US"/>
          </a:p>
        </p:txBody>
      </p:sp>
      <p:sp>
        <p:nvSpPr>
          <p:cNvPr id="50179" name="Rectangle 3"/>
          <p:cNvSpPr>
            <a:spLocks noGrp="1" noChangeArrowheads="1"/>
          </p:cNvSpPr>
          <p:nvPr>
            <p:ph idx="1"/>
          </p:nvPr>
        </p:nvSpPr>
        <p:spPr/>
        <p:txBody>
          <a:bodyPr>
            <a:normAutofit/>
          </a:bodyPr>
          <a:lstStyle/>
          <a:p>
            <a:pPr>
              <a:lnSpc>
                <a:spcPct val="90000"/>
              </a:lnSpc>
            </a:pPr>
            <a:r>
              <a:rPr lang="en-US" altLang="zh-CN" dirty="0"/>
              <a:t>Alice</a:t>
            </a:r>
            <a:endParaRPr lang="en-US" altLang="zh-CN" dirty="0"/>
          </a:p>
          <a:p>
            <a:pPr lvl="1">
              <a:lnSpc>
                <a:spcPct val="90000"/>
              </a:lnSpc>
            </a:pPr>
            <a:r>
              <a:rPr lang="en-US" altLang="zh-CN" dirty="0"/>
              <a:t>Token</a:t>
            </a:r>
            <a:r>
              <a:rPr lang="zh-CN" altLang="en-US" dirty="0"/>
              <a:t>不可用、但是记得自己的</a:t>
            </a:r>
            <a:r>
              <a:rPr lang="en-US" altLang="zh-CN" dirty="0"/>
              <a:t>PIN</a:t>
            </a:r>
            <a:endParaRPr lang="en-US" altLang="zh-CN" dirty="0"/>
          </a:p>
          <a:p>
            <a:pPr lvl="1">
              <a:lnSpc>
                <a:spcPct val="90000"/>
              </a:lnSpc>
            </a:pPr>
            <a:r>
              <a:rPr lang="zh-CN" altLang="en-US" dirty="0"/>
              <a:t>能够联系到</a:t>
            </a:r>
            <a:r>
              <a:rPr lang="en-US" altLang="zh-CN" dirty="0"/>
              <a:t>Harry</a:t>
            </a:r>
            <a:r>
              <a:rPr lang="zh-CN" altLang="en-US" dirty="0"/>
              <a:t>、要求</a:t>
            </a:r>
            <a:r>
              <a:rPr lang="en-US" altLang="zh-CN" dirty="0"/>
              <a:t>Harry</a:t>
            </a:r>
            <a:r>
              <a:rPr lang="zh-CN" altLang="en-US" dirty="0"/>
              <a:t>帮助自己做紧急鉴别</a:t>
            </a:r>
            <a:endParaRPr lang="zh-CN" altLang="en-US" dirty="0"/>
          </a:p>
          <a:p>
            <a:pPr>
              <a:lnSpc>
                <a:spcPct val="90000"/>
              </a:lnSpc>
            </a:pPr>
            <a:r>
              <a:rPr lang="en-US" altLang="zh-CN" dirty="0"/>
              <a:t>Harry</a:t>
            </a:r>
            <a:r>
              <a:rPr lang="zh-CN" altLang="en-US" dirty="0"/>
              <a:t>能够</a:t>
            </a:r>
            <a:endParaRPr lang="zh-CN" altLang="en-US" dirty="0"/>
          </a:p>
          <a:p>
            <a:pPr lvl="1">
              <a:lnSpc>
                <a:spcPct val="90000"/>
              </a:lnSpc>
            </a:pPr>
            <a:r>
              <a:rPr lang="zh-CN" altLang="en-US" dirty="0"/>
              <a:t>正常地进入系统、进行普通的鉴别</a:t>
            </a:r>
            <a:endParaRPr lang="zh-CN" altLang="en-US" dirty="0"/>
          </a:p>
          <a:p>
            <a:pPr lvl="1">
              <a:lnSpc>
                <a:spcPct val="90000"/>
              </a:lnSpc>
            </a:pPr>
            <a:r>
              <a:rPr lang="zh-CN" altLang="en-US" dirty="0"/>
              <a:t>独立地鉴别</a:t>
            </a:r>
            <a:r>
              <a:rPr lang="en-US" altLang="zh-CN" dirty="0"/>
              <a:t>Alice</a:t>
            </a:r>
            <a:r>
              <a:rPr lang="zh-CN" altLang="en-US" dirty="0"/>
              <a:t>，如同</a:t>
            </a:r>
            <a:r>
              <a:rPr lang="en-US" altLang="zh-CN" dirty="0"/>
              <a:t>Help Desk</a:t>
            </a:r>
            <a:r>
              <a:rPr lang="zh-CN" altLang="en-US" dirty="0"/>
              <a:t>鉴别用户</a:t>
            </a:r>
            <a:endParaRPr lang="zh-CN" altLang="en-US" dirty="0"/>
          </a:p>
          <a:p>
            <a:pPr lvl="2">
              <a:lnSpc>
                <a:spcPct val="90000"/>
              </a:lnSpc>
            </a:pPr>
            <a:r>
              <a:rPr lang="zh-CN" altLang="en-US" dirty="0"/>
              <a:t>非常重要的环节</a:t>
            </a:r>
            <a:endParaRPr lang="en-US" altLang="zh-CN" dirty="0"/>
          </a:p>
          <a:p>
            <a:pPr lvl="2">
              <a:lnSpc>
                <a:spcPct val="90000"/>
              </a:lnSpc>
            </a:pPr>
            <a:r>
              <a:rPr lang="zh-CN" altLang="en-US" dirty="0"/>
              <a:t>例如，面对面的方式</a:t>
            </a:r>
            <a:endParaRPr lang="zh-CN" altLang="en-US" dirty="0"/>
          </a:p>
          <a:p>
            <a:pPr lvl="2">
              <a:lnSpc>
                <a:spcPct val="90000"/>
              </a:lnSpc>
            </a:pPr>
            <a:r>
              <a:rPr lang="zh-CN" altLang="en-US" dirty="0"/>
              <a:t>该过程扮演了</a:t>
            </a:r>
            <a:r>
              <a:rPr lang="zh-CN" altLang="en-US" dirty="0">
                <a:latin typeface="Arial" panose="020B0604020202090204" pitchFamily="34" charset="0"/>
              </a:rPr>
              <a:t>“</a:t>
            </a:r>
            <a:r>
              <a:rPr lang="zh-CN" altLang="en-US" dirty="0"/>
              <a:t>替代</a:t>
            </a:r>
            <a:r>
              <a:rPr lang="en-US" altLang="zh-CN" dirty="0"/>
              <a:t>Token</a:t>
            </a:r>
            <a:r>
              <a:rPr lang="en-US" altLang="zh-CN" dirty="0">
                <a:latin typeface="Arial" panose="020B0604020202090204" pitchFamily="34" charset="0"/>
              </a:rPr>
              <a:t>”</a:t>
            </a:r>
            <a:r>
              <a:rPr lang="zh-CN" altLang="en-US" dirty="0"/>
              <a:t>的另一因素</a:t>
            </a:r>
            <a:endParaRPr lang="zh-CN" altLang="en-US" dirty="0"/>
          </a:p>
          <a:p>
            <a:pPr lvl="3">
              <a:lnSpc>
                <a:spcPct val="90000"/>
              </a:lnSpc>
            </a:pPr>
            <a:r>
              <a:rPr lang="zh-CN" altLang="en-US" dirty="0"/>
              <a:t>从而不减低安全性</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过程</a:t>
            </a:r>
            <a:endParaRPr lang="zh-CN" altLang="en-US"/>
          </a:p>
        </p:txBody>
      </p:sp>
      <p:sp>
        <p:nvSpPr>
          <p:cNvPr id="51203" name="Rectangle 3"/>
          <p:cNvSpPr>
            <a:spLocks noGrp="1" noChangeArrowheads="1"/>
          </p:cNvSpPr>
          <p:nvPr>
            <p:ph idx="1"/>
          </p:nvPr>
        </p:nvSpPr>
        <p:spPr/>
        <p:txBody>
          <a:bodyPr>
            <a:normAutofit fontScale="92500" lnSpcReduction="10000"/>
          </a:bodyPr>
          <a:lstStyle/>
          <a:p>
            <a:r>
              <a:rPr lang="zh-CN" altLang="en-US" sz="2600"/>
              <a:t>用户</a:t>
            </a:r>
            <a:r>
              <a:rPr lang="en-US" altLang="zh-CN" sz="2600"/>
              <a:t>Alice</a:t>
            </a:r>
            <a:r>
              <a:rPr lang="zh-CN" altLang="en-US" sz="2600"/>
              <a:t>联系</a:t>
            </a:r>
            <a:r>
              <a:rPr lang="en-US" altLang="zh-CN" sz="2600"/>
              <a:t>Harry</a:t>
            </a:r>
            <a:r>
              <a:rPr lang="zh-CN" altLang="en-US" sz="2600"/>
              <a:t>，请求帮助、说明自己的身份</a:t>
            </a:r>
            <a:endParaRPr lang="zh-CN" altLang="en-US" sz="2600"/>
          </a:p>
          <a:p>
            <a:pPr lvl="1"/>
            <a:r>
              <a:rPr lang="en-US" altLang="zh-CN" sz="2200"/>
              <a:t>Alice</a:t>
            </a:r>
            <a:r>
              <a:rPr lang="zh-CN" altLang="en-US" sz="2200"/>
              <a:t>记得自己的</a:t>
            </a:r>
            <a:r>
              <a:rPr lang="en-US" altLang="zh-CN" sz="2200"/>
              <a:t>PIN</a:t>
            </a:r>
            <a:r>
              <a:rPr lang="zh-CN" altLang="en-US" sz="2200"/>
              <a:t>，但是没有</a:t>
            </a:r>
            <a:r>
              <a:rPr lang="en-US" altLang="zh-CN" sz="2200"/>
              <a:t>Token</a:t>
            </a:r>
            <a:endParaRPr lang="en-US" altLang="zh-CN" sz="2200"/>
          </a:p>
          <a:p>
            <a:pPr lvl="1"/>
            <a:r>
              <a:rPr lang="zh-CN" altLang="en-US" sz="2200"/>
              <a:t>应该是安全信道</a:t>
            </a:r>
            <a:endParaRPr lang="zh-CN" altLang="en-US" sz="2200"/>
          </a:p>
          <a:p>
            <a:pPr lvl="2"/>
            <a:r>
              <a:rPr lang="zh-CN" altLang="en-US" sz="2100"/>
              <a:t>安全性不低于</a:t>
            </a:r>
            <a:r>
              <a:rPr lang="en-US" altLang="zh-CN" sz="2100"/>
              <a:t>Token</a:t>
            </a:r>
            <a:r>
              <a:rPr lang="zh-CN" altLang="en-US" sz="2100"/>
              <a:t>，如电话、面对面</a:t>
            </a:r>
            <a:endParaRPr lang="zh-CN" altLang="en-US" sz="2100"/>
          </a:p>
          <a:p>
            <a:pPr lvl="2"/>
            <a:r>
              <a:rPr lang="zh-CN" altLang="en-US" sz="2100"/>
              <a:t>不应该是</a:t>
            </a:r>
            <a:r>
              <a:rPr lang="en-US" altLang="zh-CN" sz="2100"/>
              <a:t>Email</a:t>
            </a:r>
            <a:endParaRPr lang="en-US" altLang="zh-CN" sz="2100"/>
          </a:p>
          <a:p>
            <a:r>
              <a:rPr lang="en-US" altLang="zh-CN" sz="2600"/>
              <a:t>Harry</a:t>
            </a:r>
            <a:r>
              <a:rPr lang="zh-CN" altLang="en-US" sz="2600"/>
              <a:t>鉴别</a:t>
            </a:r>
            <a:r>
              <a:rPr lang="en-US" altLang="zh-CN" sz="2600"/>
              <a:t>Alice</a:t>
            </a:r>
            <a:endParaRPr lang="en-US" altLang="zh-CN" sz="2600"/>
          </a:p>
          <a:p>
            <a:pPr lvl="1"/>
            <a:r>
              <a:rPr lang="zh-CN" altLang="en-US" sz="2200"/>
              <a:t>确认不是攻击者的假冒</a:t>
            </a:r>
            <a:endParaRPr lang="zh-CN" altLang="en-US" sz="2200"/>
          </a:p>
          <a:p>
            <a:pPr lvl="1"/>
            <a:r>
              <a:rPr lang="zh-CN" altLang="en-US" sz="2200"/>
              <a:t>带外</a:t>
            </a:r>
            <a:r>
              <a:rPr lang="en-US" altLang="zh-CN" sz="2200"/>
              <a:t>Out-of-Band</a:t>
            </a:r>
            <a:r>
              <a:rPr lang="zh-CN" altLang="en-US" sz="2200"/>
              <a:t>鉴别</a:t>
            </a:r>
            <a:endParaRPr lang="zh-CN" altLang="en-US" sz="2200"/>
          </a:p>
          <a:p>
            <a:pPr lvl="2"/>
            <a:r>
              <a:rPr lang="zh-CN" altLang="en-US" sz="2100"/>
              <a:t>面对面，电话听声音等</a:t>
            </a:r>
            <a:endParaRPr lang="zh-CN" altLang="en-US" sz="2100"/>
          </a:p>
        </p:txBody>
      </p:sp>
      <p:pic>
        <p:nvPicPr>
          <p:cNvPr id="51204"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97438" y="4254500"/>
            <a:ext cx="4246562"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过程</a:t>
            </a:r>
            <a:endParaRPr lang="zh-CN" altLang="en-US"/>
          </a:p>
        </p:txBody>
      </p:sp>
      <p:sp>
        <p:nvSpPr>
          <p:cNvPr id="52227" name="Rectangle 3"/>
          <p:cNvSpPr>
            <a:spLocks noGrp="1" noChangeArrowheads="1"/>
          </p:cNvSpPr>
          <p:nvPr>
            <p:ph idx="1"/>
          </p:nvPr>
        </p:nvSpPr>
        <p:spPr/>
        <p:txBody>
          <a:bodyPr/>
          <a:lstStyle/>
          <a:p>
            <a:r>
              <a:rPr lang="en-US" altLang="zh-CN" sz="2600"/>
              <a:t>Harry</a:t>
            </a:r>
            <a:r>
              <a:rPr lang="zh-CN" altLang="en-US" sz="2600"/>
              <a:t>在确定要帮助</a:t>
            </a:r>
            <a:r>
              <a:rPr lang="en-US" altLang="zh-CN" sz="2600"/>
              <a:t>Alice</a:t>
            </a:r>
            <a:r>
              <a:rPr lang="zh-CN" altLang="en-US" sz="2600"/>
              <a:t>之后</a:t>
            </a:r>
            <a:endParaRPr lang="zh-CN" altLang="en-US" sz="2600"/>
          </a:p>
          <a:p>
            <a:pPr lvl="1"/>
            <a:r>
              <a:rPr lang="zh-CN" altLang="en-US" sz="2200"/>
              <a:t>即，鉴别</a:t>
            </a:r>
            <a:r>
              <a:rPr lang="en-US" altLang="zh-CN" sz="2200"/>
              <a:t>Alice</a:t>
            </a:r>
            <a:r>
              <a:rPr lang="zh-CN" altLang="en-US" sz="2200"/>
              <a:t>之后</a:t>
            </a:r>
            <a:endParaRPr lang="zh-CN" altLang="en-US" sz="2200"/>
          </a:p>
          <a:p>
            <a:r>
              <a:rPr lang="en-US" altLang="zh-CN" sz="2600"/>
              <a:t>Harry</a:t>
            </a:r>
            <a:r>
              <a:rPr lang="zh-CN" altLang="en-US" sz="2600"/>
              <a:t>登录系统</a:t>
            </a:r>
            <a:endParaRPr lang="zh-CN" altLang="en-US" sz="2600"/>
          </a:p>
          <a:p>
            <a:pPr lvl="1"/>
            <a:r>
              <a:rPr lang="zh-CN" altLang="en-US" sz="2200"/>
              <a:t>此时，使用普通鉴别方式；</a:t>
            </a:r>
            <a:r>
              <a:rPr lang="en-US" altLang="zh-CN" sz="2200"/>
              <a:t>PIN+</a:t>
            </a:r>
            <a:r>
              <a:rPr lang="zh-CN" altLang="en-US" sz="2200"/>
              <a:t>一次性口令</a:t>
            </a:r>
            <a:endParaRPr lang="zh-CN" altLang="en-US" sz="2200"/>
          </a:p>
          <a:p>
            <a:r>
              <a:rPr lang="en-US" altLang="zh-CN" sz="2600"/>
              <a:t>Harry</a:t>
            </a:r>
            <a:r>
              <a:rPr lang="zh-CN" altLang="en-US" sz="2600"/>
              <a:t>向系统提出请求，要帮助</a:t>
            </a:r>
            <a:r>
              <a:rPr lang="en-US" altLang="zh-CN" sz="2600"/>
              <a:t>Alice</a:t>
            </a:r>
            <a:endParaRPr lang="en-US" altLang="zh-CN" sz="2600"/>
          </a:p>
        </p:txBody>
      </p:sp>
      <p:pic>
        <p:nvPicPr>
          <p:cNvPr id="52228"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6008" y="4609212"/>
            <a:ext cx="3667991" cy="224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过程</a:t>
            </a:r>
            <a:endParaRPr lang="zh-CN" altLang="en-US"/>
          </a:p>
        </p:txBody>
      </p:sp>
      <p:sp>
        <p:nvSpPr>
          <p:cNvPr id="53251" name="Rectangle 3"/>
          <p:cNvSpPr>
            <a:spLocks noGrp="1" noChangeArrowheads="1"/>
          </p:cNvSpPr>
          <p:nvPr>
            <p:ph idx="1"/>
          </p:nvPr>
        </p:nvSpPr>
        <p:spPr/>
        <p:txBody>
          <a:bodyPr>
            <a:normAutofit lnSpcReduction="10000"/>
          </a:bodyPr>
          <a:lstStyle/>
          <a:p>
            <a:r>
              <a:rPr lang="en-US" altLang="zh-CN" dirty="0"/>
              <a:t>Server</a:t>
            </a:r>
            <a:r>
              <a:rPr lang="zh-CN" altLang="en-US" dirty="0"/>
              <a:t>检查</a:t>
            </a:r>
            <a:r>
              <a:rPr lang="en-US" altLang="zh-CN" dirty="0"/>
              <a:t>Harry</a:t>
            </a:r>
            <a:r>
              <a:rPr lang="zh-CN" altLang="en-US" dirty="0"/>
              <a:t>与</a:t>
            </a:r>
            <a:r>
              <a:rPr lang="en-US" altLang="zh-CN" dirty="0"/>
              <a:t>Alice</a:t>
            </a:r>
            <a:r>
              <a:rPr lang="zh-CN" altLang="en-US" dirty="0"/>
              <a:t>的关系</a:t>
            </a:r>
            <a:endParaRPr lang="zh-CN" altLang="en-US" dirty="0"/>
          </a:p>
          <a:p>
            <a:pPr lvl="1"/>
            <a:r>
              <a:rPr lang="zh-CN" altLang="en-US" dirty="0"/>
              <a:t>确定</a:t>
            </a:r>
            <a:r>
              <a:rPr lang="en-US" altLang="zh-CN" dirty="0"/>
              <a:t>Harry</a:t>
            </a:r>
            <a:r>
              <a:rPr lang="zh-CN" altLang="en-US" dirty="0"/>
              <a:t>属于</a:t>
            </a:r>
            <a:r>
              <a:rPr lang="en-US" altLang="zh-CN" dirty="0"/>
              <a:t>Alice</a:t>
            </a:r>
            <a:r>
              <a:rPr lang="zh-CN" altLang="en-US" dirty="0"/>
              <a:t>的</a:t>
            </a:r>
            <a:r>
              <a:rPr lang="en-US" altLang="zh-CN" dirty="0"/>
              <a:t>Helper</a:t>
            </a:r>
            <a:r>
              <a:rPr lang="zh-CN" altLang="en-US" dirty="0"/>
              <a:t>集合（下面讨论）</a:t>
            </a:r>
            <a:endParaRPr lang="zh-CN" altLang="en-US" dirty="0"/>
          </a:p>
          <a:p>
            <a:r>
              <a:rPr lang="en-US" altLang="zh-CN" dirty="0"/>
              <a:t>Server</a:t>
            </a:r>
            <a:r>
              <a:rPr lang="zh-CN" altLang="en-US" dirty="0"/>
              <a:t>产生</a:t>
            </a:r>
            <a:r>
              <a:rPr lang="en-US" altLang="zh-CN" dirty="0" err="1"/>
              <a:t>vouchcode</a:t>
            </a:r>
            <a:r>
              <a:rPr lang="zh-CN" altLang="en-US" dirty="0"/>
              <a:t>交给</a:t>
            </a:r>
            <a:r>
              <a:rPr lang="en-US" altLang="zh-CN" dirty="0"/>
              <a:t>Harry</a:t>
            </a:r>
            <a:endParaRPr lang="en-US" altLang="zh-CN" dirty="0"/>
          </a:p>
          <a:p>
            <a:pPr lvl="1"/>
            <a:r>
              <a:rPr lang="zh-CN" altLang="en-US" dirty="0"/>
              <a:t>通过机密信道，如</a:t>
            </a:r>
            <a:r>
              <a:rPr lang="en-US" altLang="zh-CN" dirty="0"/>
              <a:t>SSL</a:t>
            </a:r>
            <a:r>
              <a:rPr lang="zh-CN" altLang="en-US" dirty="0"/>
              <a:t>协议</a:t>
            </a:r>
            <a:r>
              <a:rPr lang="en-US" altLang="zh-CN" dirty="0"/>
              <a:t>/</a:t>
            </a:r>
            <a:r>
              <a:rPr lang="zh-CN" altLang="en-US" dirty="0"/>
              <a:t>鉴别后用对称密钥等</a:t>
            </a:r>
            <a:endParaRPr lang="zh-CN" altLang="en-US" dirty="0"/>
          </a:p>
          <a:p>
            <a:pPr lvl="1"/>
            <a:r>
              <a:rPr lang="en-US" altLang="zh-CN" dirty="0" err="1"/>
              <a:t>Vouchcode</a:t>
            </a:r>
            <a:r>
              <a:rPr lang="zh-CN" altLang="en-US" dirty="0"/>
              <a:t>不可预测</a:t>
            </a:r>
            <a:endParaRPr lang="zh-CN" altLang="en-US" dirty="0"/>
          </a:p>
          <a:p>
            <a:pPr lvl="1"/>
            <a:r>
              <a:rPr lang="en-US" altLang="zh-CN" dirty="0" err="1"/>
              <a:t>Vouchcode</a:t>
            </a:r>
            <a:r>
              <a:rPr lang="zh-CN" altLang="en-US" dirty="0"/>
              <a:t>对应用户</a:t>
            </a:r>
            <a:endParaRPr lang="zh-CN" altLang="en-US" dirty="0"/>
          </a:p>
          <a:p>
            <a:pPr lvl="2"/>
            <a:r>
              <a:rPr lang="zh-CN" altLang="en-US" dirty="0"/>
              <a:t>该</a:t>
            </a:r>
            <a:r>
              <a:rPr lang="en-US" altLang="zh-CN" dirty="0"/>
              <a:t>code</a:t>
            </a:r>
            <a:r>
              <a:rPr lang="zh-CN" altLang="en-US" dirty="0"/>
              <a:t>不能给</a:t>
            </a:r>
            <a:r>
              <a:rPr lang="en-US" altLang="zh-CN" dirty="0"/>
              <a:t>Bob</a:t>
            </a:r>
            <a:r>
              <a:rPr lang="zh-CN" altLang="en-US" dirty="0"/>
              <a:t>用</a:t>
            </a:r>
            <a:endParaRPr lang="en-US" altLang="zh-CN" dirty="0"/>
          </a:p>
          <a:p>
            <a:pPr lvl="1"/>
            <a:r>
              <a:rPr lang="zh-CN" altLang="en-US" dirty="0"/>
              <a:t>一次性</a:t>
            </a:r>
            <a:endParaRPr lang="zh-CN" altLang="en-US" dirty="0"/>
          </a:p>
        </p:txBody>
      </p:sp>
      <p:pic>
        <p:nvPicPr>
          <p:cNvPr id="53252"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97438" y="4254500"/>
            <a:ext cx="4246562"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过程</a:t>
            </a:r>
            <a:endParaRPr lang="zh-CN" altLang="en-US"/>
          </a:p>
        </p:txBody>
      </p:sp>
      <p:sp>
        <p:nvSpPr>
          <p:cNvPr id="54275" name="Rectangle 3"/>
          <p:cNvSpPr>
            <a:spLocks noGrp="1" noChangeArrowheads="1"/>
          </p:cNvSpPr>
          <p:nvPr>
            <p:ph idx="1"/>
          </p:nvPr>
        </p:nvSpPr>
        <p:spPr/>
        <p:txBody>
          <a:bodyPr>
            <a:normAutofit lnSpcReduction="10000"/>
          </a:bodyPr>
          <a:lstStyle/>
          <a:p>
            <a:pPr>
              <a:lnSpc>
                <a:spcPct val="90000"/>
              </a:lnSpc>
            </a:pPr>
            <a:r>
              <a:rPr lang="en-US" altLang="zh-CN" dirty="0"/>
              <a:t>Harry</a:t>
            </a:r>
            <a:r>
              <a:rPr lang="zh-CN" altLang="en-US" dirty="0"/>
              <a:t>将</a:t>
            </a:r>
            <a:r>
              <a:rPr lang="en-US" altLang="zh-CN" dirty="0" err="1"/>
              <a:t>vouchcode</a:t>
            </a:r>
            <a:r>
              <a:rPr lang="zh-CN" altLang="en-US" dirty="0"/>
              <a:t>告诉</a:t>
            </a:r>
            <a:r>
              <a:rPr lang="en-US" altLang="zh-CN" dirty="0"/>
              <a:t>Alice</a:t>
            </a:r>
            <a:endParaRPr lang="en-US" altLang="zh-CN" dirty="0"/>
          </a:p>
          <a:p>
            <a:pPr lvl="1">
              <a:lnSpc>
                <a:spcPct val="90000"/>
              </a:lnSpc>
            </a:pPr>
            <a:r>
              <a:rPr lang="zh-CN" altLang="en-US" dirty="0"/>
              <a:t>要求不被攻击者窃听</a:t>
            </a:r>
            <a:endParaRPr lang="zh-CN" altLang="en-US" dirty="0"/>
          </a:p>
          <a:p>
            <a:pPr lvl="2">
              <a:lnSpc>
                <a:spcPct val="90000"/>
              </a:lnSpc>
            </a:pPr>
            <a:r>
              <a:rPr lang="zh-CN" altLang="en-US" dirty="0"/>
              <a:t>或者说，被窃听的可能性很小</a:t>
            </a:r>
            <a:endParaRPr lang="en-US" altLang="zh-CN" dirty="0"/>
          </a:p>
          <a:p>
            <a:pPr lvl="2">
              <a:lnSpc>
                <a:spcPct val="90000"/>
              </a:lnSpc>
            </a:pPr>
            <a:r>
              <a:rPr lang="zh-CN" altLang="en-US" dirty="0"/>
              <a:t>在攻击者穷举</a:t>
            </a:r>
            <a:r>
              <a:rPr lang="en-US" altLang="zh-CN" dirty="0"/>
              <a:t>Alice PIN</a:t>
            </a:r>
            <a:r>
              <a:rPr lang="zh-CN" altLang="en-US" dirty="0"/>
              <a:t>之前，</a:t>
            </a:r>
            <a:r>
              <a:rPr lang="en-US" altLang="zh-CN" dirty="0"/>
              <a:t>Alice</a:t>
            </a:r>
            <a:r>
              <a:rPr lang="zh-CN" altLang="en-US" dirty="0"/>
              <a:t>就已经使用</a:t>
            </a:r>
            <a:endParaRPr lang="zh-CN" altLang="en-US" dirty="0"/>
          </a:p>
          <a:p>
            <a:pPr lvl="1">
              <a:lnSpc>
                <a:spcPct val="90000"/>
              </a:lnSpc>
            </a:pPr>
            <a:r>
              <a:rPr lang="zh-CN" altLang="en-US" dirty="0"/>
              <a:t>依赖于</a:t>
            </a:r>
            <a:r>
              <a:rPr lang="en-US" altLang="zh-CN" dirty="0"/>
              <a:t>Harry</a:t>
            </a:r>
            <a:r>
              <a:rPr lang="zh-CN" altLang="en-US" dirty="0"/>
              <a:t>与</a:t>
            </a:r>
            <a:r>
              <a:rPr lang="en-US" altLang="zh-CN" dirty="0"/>
              <a:t>Alice</a:t>
            </a:r>
            <a:r>
              <a:rPr lang="zh-CN" altLang="en-US" dirty="0"/>
              <a:t>之间的独立信道</a:t>
            </a:r>
            <a:endParaRPr lang="zh-CN" altLang="en-US" dirty="0"/>
          </a:p>
          <a:p>
            <a:pPr>
              <a:lnSpc>
                <a:spcPct val="90000"/>
              </a:lnSpc>
            </a:pPr>
            <a:r>
              <a:rPr lang="en-US" altLang="zh-CN" dirty="0"/>
              <a:t>Alice</a:t>
            </a:r>
            <a:r>
              <a:rPr lang="zh-CN" altLang="en-US" dirty="0"/>
              <a:t>同时输入</a:t>
            </a:r>
            <a:r>
              <a:rPr lang="en-US" altLang="zh-CN" dirty="0" err="1"/>
              <a:t>vouchcode</a:t>
            </a:r>
            <a:r>
              <a:rPr lang="zh-CN" altLang="en-US" dirty="0"/>
              <a:t>和</a:t>
            </a:r>
            <a:r>
              <a:rPr lang="en-US" altLang="zh-CN" dirty="0"/>
              <a:t>PIN</a:t>
            </a:r>
            <a:r>
              <a:rPr lang="zh-CN" altLang="en-US" dirty="0"/>
              <a:t>，通过鉴别、登录系统</a:t>
            </a:r>
            <a:endParaRPr lang="zh-CN" altLang="en-US" dirty="0"/>
          </a:p>
          <a:p>
            <a:pPr lvl="1">
              <a:lnSpc>
                <a:spcPct val="90000"/>
              </a:lnSpc>
            </a:pPr>
            <a:r>
              <a:rPr lang="zh-CN" altLang="en-US" dirty="0"/>
              <a:t>要求</a:t>
            </a:r>
            <a:r>
              <a:rPr lang="en-US" altLang="zh-CN" dirty="0"/>
              <a:t>Alice</a:t>
            </a:r>
            <a:r>
              <a:rPr lang="zh-CN" altLang="en-US" dirty="0"/>
              <a:t>记得</a:t>
            </a:r>
            <a:r>
              <a:rPr lang="en-US" altLang="zh-CN" dirty="0"/>
              <a:t>PIN</a:t>
            </a:r>
            <a:endParaRPr lang="en-US" altLang="zh-CN" dirty="0"/>
          </a:p>
          <a:p>
            <a:pPr>
              <a:lnSpc>
                <a:spcPct val="90000"/>
              </a:lnSpc>
            </a:pPr>
            <a:r>
              <a:rPr lang="en-US" altLang="zh-CN" dirty="0"/>
              <a:t>Server</a:t>
            </a:r>
            <a:r>
              <a:rPr lang="zh-CN" altLang="en-US" dirty="0"/>
              <a:t>鉴别</a:t>
            </a:r>
            <a:r>
              <a:rPr lang="en-US" altLang="zh-CN" dirty="0"/>
              <a:t>2</a:t>
            </a:r>
            <a:r>
              <a:rPr lang="zh-CN" altLang="en-US" dirty="0"/>
              <a:t>个数据</a:t>
            </a:r>
            <a:endParaRPr lang="zh-CN" altLang="en-US" dirty="0"/>
          </a:p>
          <a:p>
            <a:pPr lvl="1">
              <a:lnSpc>
                <a:spcPct val="90000"/>
              </a:lnSpc>
            </a:pPr>
            <a:r>
              <a:rPr lang="zh-CN" altLang="en-US" dirty="0"/>
              <a:t>可分开的</a:t>
            </a:r>
            <a:r>
              <a:rPr lang="en-US" altLang="zh-CN" dirty="0"/>
              <a:t>2</a:t>
            </a:r>
            <a:r>
              <a:rPr lang="zh-CN" altLang="en-US" dirty="0"/>
              <a:t>个过程</a:t>
            </a:r>
            <a:endParaRPr lang="zh-CN" altLang="en-US" dirty="0"/>
          </a:p>
        </p:txBody>
      </p:sp>
      <p:pic>
        <p:nvPicPr>
          <p:cNvPr id="54276"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97438" y="4254500"/>
            <a:ext cx="4246562"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3400"/>
              <a:t>讨论－</a:t>
            </a:r>
            <a:r>
              <a:rPr lang="zh-CN" altLang="en-US" sz="3400">
                <a:latin typeface="Arial" panose="020B0604020202090204" pitchFamily="34" charset="0"/>
              </a:rPr>
              <a:t>“</a:t>
            </a:r>
            <a:r>
              <a:rPr lang="en-US" altLang="zh-CN" sz="3400"/>
              <a:t>Somebody You Know</a:t>
            </a:r>
            <a:r>
              <a:rPr lang="en-US" altLang="zh-CN" sz="3400">
                <a:latin typeface="Arial" panose="020B0604020202090204" pitchFamily="34" charset="0"/>
              </a:rPr>
              <a:t>”</a:t>
            </a:r>
            <a:r>
              <a:rPr lang="zh-CN" altLang="en-US" sz="3400"/>
              <a:t>的功能</a:t>
            </a:r>
            <a:endParaRPr lang="zh-CN" altLang="en-US" sz="3400"/>
          </a:p>
        </p:txBody>
      </p:sp>
      <p:sp>
        <p:nvSpPr>
          <p:cNvPr id="55299" name="Rectangle 3"/>
          <p:cNvSpPr>
            <a:spLocks noGrp="1" noChangeArrowheads="1"/>
          </p:cNvSpPr>
          <p:nvPr>
            <p:ph idx="1"/>
          </p:nvPr>
        </p:nvSpPr>
        <p:spPr/>
        <p:txBody>
          <a:bodyPr/>
          <a:lstStyle/>
          <a:p>
            <a:r>
              <a:rPr lang="zh-CN" altLang="en-US"/>
              <a:t>从功能上而言，相当于</a:t>
            </a:r>
            <a:endParaRPr lang="zh-CN" altLang="en-US"/>
          </a:p>
          <a:p>
            <a:pPr lvl="1"/>
            <a:r>
              <a:rPr lang="zh-CN" altLang="en-US"/>
              <a:t>把你认识的人，作为临时的流动</a:t>
            </a:r>
            <a:r>
              <a:rPr lang="en-US" altLang="zh-CN"/>
              <a:t>Help Desk</a:t>
            </a:r>
            <a:endParaRPr lang="en-US" altLang="zh-CN"/>
          </a:p>
          <a:p>
            <a:pPr lvl="1"/>
            <a:r>
              <a:rPr lang="zh-CN" altLang="en-US"/>
              <a:t>在系统中，预先设定了认识的人（</a:t>
            </a:r>
            <a:r>
              <a:rPr lang="en-US" altLang="zh-CN"/>
              <a:t>Helper</a:t>
            </a:r>
            <a:r>
              <a:rPr lang="zh-CN" altLang="en-US"/>
              <a:t>集合）</a:t>
            </a:r>
            <a:endParaRPr lang="zh-CN" altLang="en-US"/>
          </a:p>
          <a:p>
            <a:r>
              <a:rPr lang="en-US" altLang="zh-CN"/>
              <a:t>Harry</a:t>
            </a:r>
            <a:r>
              <a:rPr lang="zh-CN" altLang="en-US"/>
              <a:t>就是临时的</a:t>
            </a:r>
            <a:r>
              <a:rPr lang="en-US" altLang="zh-CN"/>
              <a:t>Help Desk</a:t>
            </a:r>
            <a:endParaRPr lang="en-US" altLang="zh-CN"/>
          </a:p>
          <a:p>
            <a:pPr lvl="1"/>
            <a:r>
              <a:rPr lang="zh-CN" altLang="en-US"/>
              <a:t>试看</a:t>
            </a:r>
            <a:r>
              <a:rPr lang="en-US" altLang="zh-CN"/>
              <a:t>Harry</a:t>
            </a:r>
            <a:r>
              <a:rPr lang="zh-CN" altLang="en-US"/>
              <a:t>鉴别</a:t>
            </a:r>
            <a:r>
              <a:rPr lang="en-US" altLang="zh-CN"/>
              <a:t>Alice</a:t>
            </a:r>
            <a:r>
              <a:rPr lang="zh-CN" altLang="en-US"/>
              <a:t>的过程</a:t>
            </a:r>
            <a:endParaRPr lang="zh-CN" altLang="en-US"/>
          </a:p>
          <a:p>
            <a:pPr lvl="1"/>
            <a:r>
              <a:rPr lang="zh-CN" altLang="en-US"/>
              <a:t>与</a:t>
            </a:r>
            <a:r>
              <a:rPr lang="en-US" altLang="zh-CN"/>
              <a:t>Help Desk</a:t>
            </a:r>
            <a:r>
              <a:rPr lang="zh-CN" altLang="en-US"/>
              <a:t>人工台的过程非常类似</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讨论－</a:t>
            </a:r>
            <a:r>
              <a:rPr lang="en-US" altLang="zh-CN"/>
              <a:t>vouchcode</a:t>
            </a:r>
            <a:endParaRPr lang="en-US" altLang="zh-CN"/>
          </a:p>
        </p:txBody>
      </p:sp>
      <p:sp>
        <p:nvSpPr>
          <p:cNvPr id="56323" name="Rectangle 3"/>
          <p:cNvSpPr>
            <a:spLocks noGrp="1" noChangeArrowheads="1"/>
          </p:cNvSpPr>
          <p:nvPr>
            <p:ph idx="1"/>
          </p:nvPr>
        </p:nvSpPr>
        <p:spPr/>
        <p:txBody>
          <a:bodyPr>
            <a:normAutofit lnSpcReduction="10000"/>
          </a:bodyPr>
          <a:lstStyle/>
          <a:p>
            <a:pPr>
              <a:lnSpc>
                <a:spcPct val="80000"/>
              </a:lnSpc>
            </a:pPr>
            <a:r>
              <a:rPr lang="en-US" altLang="zh-CN" sz="2100"/>
              <a:t>Vouchcode</a:t>
            </a:r>
            <a:r>
              <a:rPr lang="zh-CN" altLang="en-US" sz="2100"/>
              <a:t>的猜测难度应该不低于猜测</a:t>
            </a:r>
            <a:r>
              <a:rPr lang="en-US" altLang="zh-CN" sz="2100"/>
              <a:t>tokencode</a:t>
            </a:r>
            <a:endParaRPr lang="en-US" altLang="zh-CN" sz="2100"/>
          </a:p>
          <a:p>
            <a:pPr lvl="1">
              <a:lnSpc>
                <a:spcPct val="80000"/>
              </a:lnSpc>
            </a:pPr>
            <a:r>
              <a:rPr lang="zh-CN" altLang="en-US" sz="2000"/>
              <a:t>否则，安全性降低</a:t>
            </a:r>
            <a:endParaRPr lang="zh-CN" altLang="en-US" sz="2000"/>
          </a:p>
          <a:p>
            <a:pPr lvl="1">
              <a:lnSpc>
                <a:spcPct val="80000"/>
              </a:lnSpc>
            </a:pPr>
            <a:r>
              <a:rPr lang="en-US" altLang="zh-CN" sz="2000"/>
              <a:t>Vouchcode</a:t>
            </a:r>
            <a:r>
              <a:rPr lang="zh-CN" altLang="en-US" sz="2000"/>
              <a:t>必须有一定的信息量、随机性</a:t>
            </a:r>
            <a:endParaRPr lang="zh-CN" altLang="en-US" sz="2000"/>
          </a:p>
          <a:p>
            <a:pPr>
              <a:lnSpc>
                <a:spcPct val="80000"/>
              </a:lnSpc>
            </a:pPr>
            <a:r>
              <a:rPr lang="en-US" altLang="zh-CN" sz="2100"/>
              <a:t>Alice-Harry</a:t>
            </a:r>
            <a:r>
              <a:rPr lang="zh-CN" altLang="en-US" sz="2100"/>
              <a:t>信道泄露</a:t>
            </a:r>
            <a:r>
              <a:rPr lang="en-US" altLang="zh-CN" sz="2100"/>
              <a:t>vouchcode</a:t>
            </a:r>
            <a:r>
              <a:rPr lang="zh-CN" altLang="en-US" sz="2100"/>
              <a:t>的概率</a:t>
            </a:r>
            <a:endParaRPr lang="zh-CN" altLang="en-US" sz="2100"/>
          </a:p>
          <a:p>
            <a:pPr lvl="1">
              <a:lnSpc>
                <a:spcPct val="80000"/>
              </a:lnSpc>
            </a:pPr>
            <a:r>
              <a:rPr lang="zh-CN" altLang="en-US" sz="2000"/>
              <a:t>应该不低于</a:t>
            </a:r>
            <a:r>
              <a:rPr lang="en-US" altLang="zh-CN" sz="2000"/>
              <a:t>Alice</a:t>
            </a:r>
            <a:r>
              <a:rPr lang="zh-CN" altLang="en-US" sz="2000"/>
              <a:t>泄露</a:t>
            </a:r>
            <a:r>
              <a:rPr lang="en-US" altLang="zh-CN" sz="2000"/>
              <a:t>tokencode</a:t>
            </a:r>
            <a:r>
              <a:rPr lang="zh-CN" altLang="en-US" sz="2000"/>
              <a:t>的概率</a:t>
            </a:r>
            <a:endParaRPr lang="zh-CN" altLang="en-US" sz="2000"/>
          </a:p>
          <a:p>
            <a:pPr lvl="2">
              <a:lnSpc>
                <a:spcPct val="80000"/>
              </a:lnSpc>
            </a:pPr>
            <a:r>
              <a:rPr lang="zh-CN" altLang="en-US" sz="2000"/>
              <a:t>如丢失</a:t>
            </a:r>
            <a:r>
              <a:rPr lang="en-US" altLang="zh-CN" sz="2000"/>
              <a:t>token</a:t>
            </a:r>
            <a:r>
              <a:rPr lang="zh-CN" altLang="en-US" sz="2000"/>
              <a:t>、攻击者正好在旁边偷看到</a:t>
            </a:r>
            <a:endParaRPr lang="zh-CN" altLang="en-US" sz="2000"/>
          </a:p>
          <a:p>
            <a:pPr>
              <a:lnSpc>
                <a:spcPct val="80000"/>
              </a:lnSpc>
            </a:pPr>
            <a:r>
              <a:rPr lang="en-US" altLang="zh-CN" sz="2100"/>
              <a:t>Vouchcode</a:t>
            </a:r>
            <a:r>
              <a:rPr lang="zh-CN" altLang="en-US" sz="2300"/>
              <a:t>一次性</a:t>
            </a:r>
            <a:endParaRPr lang="zh-CN" altLang="en-US" sz="2300"/>
          </a:p>
          <a:p>
            <a:pPr lvl="1">
              <a:lnSpc>
                <a:spcPct val="80000"/>
              </a:lnSpc>
            </a:pPr>
            <a:r>
              <a:rPr lang="zh-CN" altLang="en-US" sz="2200"/>
              <a:t>使用后即失效，降低攻击者猜测</a:t>
            </a:r>
            <a:r>
              <a:rPr lang="en-US" altLang="zh-CN" sz="2200"/>
              <a:t>/</a:t>
            </a:r>
            <a:r>
              <a:rPr lang="zh-CN" altLang="en-US" sz="2200"/>
              <a:t>利用的成功概率</a:t>
            </a:r>
            <a:endParaRPr lang="zh-CN" altLang="en-US" sz="2200"/>
          </a:p>
          <a:p>
            <a:pPr>
              <a:lnSpc>
                <a:spcPct val="80000"/>
              </a:lnSpc>
            </a:pPr>
            <a:r>
              <a:rPr lang="en-US" altLang="zh-CN" sz="2100"/>
              <a:t>Vouchcode</a:t>
            </a:r>
            <a:r>
              <a:rPr lang="zh-CN" altLang="en-US" sz="2100"/>
              <a:t>的时效性，超时失效</a:t>
            </a:r>
            <a:endParaRPr lang="zh-CN" altLang="en-US" sz="2100"/>
          </a:p>
          <a:p>
            <a:pPr lvl="1">
              <a:lnSpc>
                <a:spcPct val="80000"/>
              </a:lnSpc>
            </a:pPr>
            <a:r>
              <a:rPr lang="zh-CN" altLang="en-US" sz="2000"/>
              <a:t>时效大致等于：</a:t>
            </a:r>
            <a:r>
              <a:rPr lang="en-US" altLang="zh-CN" sz="2000"/>
              <a:t>tokencode</a:t>
            </a:r>
            <a:r>
              <a:rPr lang="zh-CN" altLang="en-US" sz="2000"/>
              <a:t>的变化周期</a:t>
            </a:r>
            <a:r>
              <a:rPr lang="en-US" altLang="zh-CN" sz="2000"/>
              <a:t>+</a:t>
            </a:r>
            <a:r>
              <a:rPr lang="zh-CN" altLang="en-US" sz="2000"/>
              <a:t>经</a:t>
            </a:r>
            <a:r>
              <a:rPr lang="en-US" altLang="zh-CN" sz="2000"/>
              <a:t>Harry</a:t>
            </a:r>
            <a:r>
              <a:rPr lang="zh-CN" altLang="en-US" sz="2000"/>
              <a:t>传递的预计时间</a:t>
            </a:r>
            <a:endParaRPr lang="zh-CN" altLang="en-US" sz="2000"/>
          </a:p>
          <a:p>
            <a:pPr lvl="1">
              <a:lnSpc>
                <a:spcPct val="80000"/>
              </a:lnSpc>
            </a:pPr>
            <a:r>
              <a:rPr lang="en-US" altLang="zh-CN" sz="2000"/>
              <a:t>Server</a:t>
            </a:r>
            <a:r>
              <a:rPr lang="zh-CN" altLang="en-US" sz="2000"/>
              <a:t>产生</a:t>
            </a:r>
            <a:r>
              <a:rPr lang="en-US" altLang="zh-CN" sz="2000"/>
              <a:t>vouchcode</a:t>
            </a:r>
            <a:r>
              <a:rPr lang="zh-CN" altLang="en-US" sz="2000"/>
              <a:t>时，记录时间；如果一定时间没有被使用、则该</a:t>
            </a:r>
            <a:r>
              <a:rPr lang="en-US" altLang="zh-CN" sz="2000"/>
              <a:t>vouchcode</a:t>
            </a:r>
            <a:r>
              <a:rPr lang="zh-CN" altLang="en-US" sz="2000"/>
              <a:t>失效</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非字符型口令</a:t>
            </a:r>
            <a:endParaRPr lang="zh-CN" altLang="en-US" dirty="0"/>
          </a:p>
        </p:txBody>
      </p:sp>
      <p:sp>
        <p:nvSpPr>
          <p:cNvPr id="3" name="内容占位符 2"/>
          <p:cNvSpPr>
            <a:spLocks noGrp="1"/>
          </p:cNvSpPr>
          <p:nvPr>
            <p:ph idx="1"/>
          </p:nvPr>
        </p:nvSpPr>
        <p:spPr/>
        <p:txBody>
          <a:bodyPr/>
          <a:lstStyle/>
          <a:p>
            <a:r>
              <a:rPr lang="zh-CN" altLang="en-US" b="1" dirty="0"/>
              <a:t>目标：</a:t>
            </a:r>
            <a:endParaRPr lang="en-US" altLang="zh-CN" b="1" dirty="0"/>
          </a:p>
          <a:p>
            <a:pPr lvl="1"/>
            <a:r>
              <a:rPr lang="zh-CN" altLang="en-US" b="1" dirty="0"/>
              <a:t>更容易记忆，当熵值相同时</a:t>
            </a:r>
            <a:endParaRPr lang="zh-CN" altLang="en-US" b="1" dirty="0"/>
          </a:p>
          <a:p>
            <a:r>
              <a:rPr lang="en-US" altLang="zh-CN" dirty="0"/>
              <a:t>Android 9</a:t>
            </a:r>
            <a:r>
              <a:rPr lang="zh-CN" altLang="en-US" dirty="0"/>
              <a:t>点连线</a:t>
            </a:r>
            <a:endParaRPr lang="en-US" altLang="zh-CN" dirty="0"/>
          </a:p>
        </p:txBody>
      </p:sp>
      <p:pic>
        <p:nvPicPr>
          <p:cNvPr id="4098" name="Picture 2" descr="http://www.zhuoji.com/jiaocheng/UploadPic/2012-8/20128151021125869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60232" y="2708920"/>
            <a:ext cx="1171575" cy="2095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讨论－安全性</a:t>
            </a:r>
            <a:endParaRPr lang="zh-CN" altLang="en-US"/>
          </a:p>
        </p:txBody>
      </p:sp>
      <p:sp>
        <p:nvSpPr>
          <p:cNvPr id="57347" name="Rectangle 3"/>
          <p:cNvSpPr>
            <a:spLocks noGrp="1" noChangeArrowheads="1"/>
          </p:cNvSpPr>
          <p:nvPr>
            <p:ph idx="1"/>
          </p:nvPr>
        </p:nvSpPr>
        <p:spPr/>
        <p:txBody>
          <a:bodyPr/>
          <a:lstStyle/>
          <a:p>
            <a:r>
              <a:rPr lang="zh-CN" altLang="en-US"/>
              <a:t>攻击者如果假冒</a:t>
            </a:r>
            <a:r>
              <a:rPr lang="en-US" altLang="zh-CN"/>
              <a:t>Alice</a:t>
            </a:r>
            <a:endParaRPr lang="en-US" altLang="zh-CN"/>
          </a:p>
          <a:p>
            <a:pPr lvl="1"/>
            <a:r>
              <a:rPr lang="zh-CN" altLang="en-US"/>
              <a:t>会被拒绝</a:t>
            </a:r>
            <a:endParaRPr lang="zh-CN" altLang="en-US"/>
          </a:p>
          <a:p>
            <a:pPr lvl="1"/>
            <a:r>
              <a:rPr lang="zh-CN" altLang="en-US"/>
              <a:t>除非能够同时猜中</a:t>
            </a:r>
            <a:r>
              <a:rPr lang="en-US" altLang="zh-CN"/>
              <a:t>PIN</a:t>
            </a:r>
            <a:r>
              <a:rPr lang="zh-CN" altLang="en-US"/>
              <a:t>和</a:t>
            </a:r>
            <a:r>
              <a:rPr lang="en-US" altLang="zh-CN"/>
              <a:t>vouchcode</a:t>
            </a:r>
            <a:r>
              <a:rPr lang="zh-CN" altLang="en-US"/>
              <a:t>，概率是</a:t>
            </a:r>
            <a:r>
              <a:rPr lang="en-US" altLang="zh-CN"/>
              <a:t>p1*p2</a:t>
            </a:r>
            <a:r>
              <a:rPr lang="zh-CN" altLang="en-US"/>
              <a:t>，没有降低安全性</a:t>
            </a:r>
            <a:endParaRPr lang="zh-CN" altLang="en-US"/>
          </a:p>
          <a:p>
            <a:r>
              <a:rPr lang="zh-CN" altLang="en-US"/>
              <a:t>对于</a:t>
            </a:r>
            <a:r>
              <a:rPr lang="en-US" altLang="zh-CN"/>
              <a:t>Helper</a:t>
            </a:r>
            <a:r>
              <a:rPr lang="zh-CN" altLang="en-US"/>
              <a:t>的分析</a:t>
            </a:r>
            <a:endParaRPr lang="zh-CN" altLang="en-US"/>
          </a:p>
          <a:p>
            <a:pPr lvl="1"/>
            <a:r>
              <a:rPr lang="zh-CN" altLang="en-US"/>
              <a:t>冒充</a:t>
            </a:r>
            <a:r>
              <a:rPr lang="en-US" altLang="zh-CN"/>
              <a:t>Helper</a:t>
            </a:r>
            <a:r>
              <a:rPr lang="zh-CN" altLang="en-US"/>
              <a:t>（从而可以获得</a:t>
            </a:r>
            <a:r>
              <a:rPr lang="en-US" altLang="zh-CN"/>
              <a:t>vouchcode</a:t>
            </a:r>
            <a:r>
              <a:rPr lang="zh-CN" altLang="en-US"/>
              <a:t>）</a:t>
            </a:r>
            <a:endParaRPr lang="zh-CN" altLang="en-US"/>
          </a:p>
          <a:p>
            <a:pPr lvl="1"/>
            <a:r>
              <a:rPr lang="zh-CN" altLang="en-US"/>
              <a:t>成功概率一样，</a:t>
            </a:r>
            <a:r>
              <a:rPr lang="en-US" altLang="zh-CN"/>
              <a:t>Helper</a:t>
            </a:r>
            <a:r>
              <a:rPr lang="zh-CN" altLang="en-US"/>
              <a:t>的登录鉴别是普通过程</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t>讨论－</a:t>
            </a:r>
            <a:r>
              <a:rPr lang="en-US" altLang="zh-CN"/>
              <a:t>Helper</a:t>
            </a:r>
            <a:r>
              <a:rPr lang="zh-CN" altLang="en-US"/>
              <a:t>安全性</a:t>
            </a:r>
            <a:endParaRPr lang="zh-CN" altLang="en-US"/>
          </a:p>
        </p:txBody>
      </p:sp>
      <p:sp>
        <p:nvSpPr>
          <p:cNvPr id="58371" name="Rectangle 3"/>
          <p:cNvSpPr>
            <a:spLocks noGrp="1" noChangeArrowheads="1"/>
          </p:cNvSpPr>
          <p:nvPr>
            <p:ph idx="1"/>
          </p:nvPr>
        </p:nvSpPr>
        <p:spPr/>
        <p:txBody>
          <a:bodyPr>
            <a:normAutofit fontScale="92500"/>
          </a:bodyPr>
          <a:lstStyle/>
          <a:p>
            <a:r>
              <a:rPr lang="zh-CN" altLang="en-US" dirty="0"/>
              <a:t>如果</a:t>
            </a:r>
            <a:r>
              <a:rPr lang="en-US" altLang="zh-CN" dirty="0"/>
              <a:t>Helper</a:t>
            </a:r>
            <a:r>
              <a:rPr lang="zh-CN" altLang="en-US" dirty="0"/>
              <a:t>发起攻击</a:t>
            </a:r>
            <a:endParaRPr lang="zh-CN" altLang="en-US" dirty="0"/>
          </a:p>
          <a:p>
            <a:pPr lvl="1"/>
            <a:r>
              <a:rPr lang="zh-CN" altLang="en-US" dirty="0"/>
              <a:t>即，</a:t>
            </a:r>
            <a:r>
              <a:rPr lang="en-US" altLang="zh-CN" dirty="0"/>
              <a:t>Helper</a:t>
            </a:r>
            <a:r>
              <a:rPr lang="zh-CN" altLang="en-US" dirty="0"/>
              <a:t>本身就是攻击者</a:t>
            </a:r>
            <a:endParaRPr lang="en-US" altLang="zh-CN" dirty="0"/>
          </a:p>
          <a:p>
            <a:pPr lvl="2"/>
            <a:r>
              <a:rPr lang="en-US" altLang="zh-CN" dirty="0"/>
              <a:t>Harry</a:t>
            </a:r>
            <a:r>
              <a:rPr lang="zh-CN" altLang="en-US" dirty="0"/>
              <a:t>想以</a:t>
            </a:r>
            <a:r>
              <a:rPr lang="en-US" altLang="zh-CN" dirty="0"/>
              <a:t>Alice</a:t>
            </a:r>
            <a:r>
              <a:rPr lang="zh-CN" altLang="en-US" dirty="0"/>
              <a:t>的身份进入系统</a:t>
            </a:r>
            <a:endParaRPr lang="zh-CN" altLang="en-US" dirty="0"/>
          </a:p>
          <a:p>
            <a:pPr lvl="1"/>
            <a:r>
              <a:rPr lang="zh-CN" altLang="en-US" dirty="0"/>
              <a:t>此时，攻击难度下降</a:t>
            </a:r>
            <a:endParaRPr lang="zh-CN" altLang="en-US" dirty="0"/>
          </a:p>
          <a:p>
            <a:pPr lvl="2"/>
            <a:r>
              <a:rPr lang="zh-CN" altLang="en-US" dirty="0"/>
              <a:t>仅仅是猜测获取</a:t>
            </a:r>
            <a:r>
              <a:rPr lang="en-US" altLang="zh-CN" dirty="0"/>
              <a:t>PIN</a:t>
            </a:r>
            <a:r>
              <a:rPr lang="zh-CN" altLang="en-US" dirty="0"/>
              <a:t>的难度</a:t>
            </a:r>
            <a:endParaRPr lang="zh-CN" altLang="en-US" dirty="0"/>
          </a:p>
          <a:p>
            <a:r>
              <a:rPr lang="zh-CN" altLang="en-US" dirty="0"/>
              <a:t>所以，当用户设定</a:t>
            </a:r>
            <a:r>
              <a:rPr lang="en-US" altLang="zh-CN" dirty="0"/>
              <a:t>Helper</a:t>
            </a:r>
            <a:r>
              <a:rPr lang="zh-CN" altLang="en-US" dirty="0"/>
              <a:t>时，就带来了一定的风险</a:t>
            </a:r>
            <a:endParaRPr lang="zh-CN" altLang="en-US" dirty="0"/>
          </a:p>
          <a:p>
            <a:pPr lvl="1"/>
            <a:r>
              <a:rPr lang="zh-CN" altLang="en-US" b="1" dirty="0"/>
              <a:t>只有可靠的用户，才应该被设定为</a:t>
            </a:r>
            <a:r>
              <a:rPr lang="en-US" altLang="zh-CN" b="1" dirty="0"/>
              <a:t>Helper</a:t>
            </a:r>
            <a:endParaRPr lang="en-US" altLang="zh-CN" b="1" dirty="0"/>
          </a:p>
          <a:p>
            <a:pPr lvl="1"/>
            <a:r>
              <a:rPr lang="zh-CN" altLang="en-US" dirty="0"/>
              <a:t>相比原有的双因素鉴别，引入了新的假设</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a:t>Helper</a:t>
            </a:r>
            <a:r>
              <a:rPr lang="zh-CN" altLang="en-US"/>
              <a:t>假设的合理性</a:t>
            </a:r>
            <a:endParaRPr lang="zh-CN" altLang="en-US"/>
          </a:p>
        </p:txBody>
      </p:sp>
      <p:sp>
        <p:nvSpPr>
          <p:cNvPr id="59395" name="Rectangle 3"/>
          <p:cNvSpPr>
            <a:spLocks noGrp="1" noChangeArrowheads="1"/>
          </p:cNvSpPr>
          <p:nvPr>
            <p:ph idx="1"/>
          </p:nvPr>
        </p:nvSpPr>
        <p:spPr/>
        <p:txBody>
          <a:bodyPr>
            <a:normAutofit/>
          </a:bodyPr>
          <a:lstStyle/>
          <a:p>
            <a:pPr>
              <a:lnSpc>
                <a:spcPct val="90000"/>
              </a:lnSpc>
            </a:pPr>
            <a:r>
              <a:rPr lang="zh-CN" altLang="en-US" dirty="0"/>
              <a:t>引入了新的假设</a:t>
            </a:r>
            <a:endParaRPr lang="zh-CN" altLang="en-US" dirty="0"/>
          </a:p>
          <a:p>
            <a:pPr lvl="1">
              <a:lnSpc>
                <a:spcPct val="90000"/>
              </a:lnSpc>
            </a:pPr>
            <a:r>
              <a:rPr lang="zh-CN" altLang="en-US" dirty="0"/>
              <a:t>也带来了新的功能</a:t>
            </a:r>
            <a:endParaRPr lang="zh-CN" altLang="en-US" dirty="0"/>
          </a:p>
          <a:p>
            <a:pPr>
              <a:lnSpc>
                <a:spcPct val="90000"/>
              </a:lnSpc>
            </a:pPr>
            <a:r>
              <a:rPr lang="zh-CN" altLang="en-US" dirty="0"/>
              <a:t>假设是否合理？</a:t>
            </a:r>
            <a:endParaRPr lang="zh-CN" altLang="en-US" dirty="0"/>
          </a:p>
          <a:p>
            <a:pPr lvl="1">
              <a:lnSpc>
                <a:spcPct val="90000"/>
              </a:lnSpc>
            </a:pPr>
            <a:r>
              <a:rPr lang="zh-CN" altLang="en-US" dirty="0"/>
              <a:t>基本上是合理的</a:t>
            </a:r>
            <a:endParaRPr lang="zh-CN" altLang="en-US" dirty="0"/>
          </a:p>
          <a:p>
            <a:pPr lvl="1">
              <a:lnSpc>
                <a:spcPct val="90000"/>
              </a:lnSpc>
            </a:pPr>
            <a:r>
              <a:rPr lang="zh-CN" altLang="en-US" dirty="0"/>
              <a:t>原因</a:t>
            </a:r>
            <a:r>
              <a:rPr lang="en-US" altLang="zh-CN" dirty="0"/>
              <a:t>/</a:t>
            </a:r>
            <a:r>
              <a:rPr lang="zh-CN" altLang="en-US" dirty="0"/>
              <a:t>前提</a:t>
            </a:r>
            <a:endParaRPr lang="zh-CN" altLang="en-US" dirty="0"/>
          </a:p>
          <a:p>
            <a:pPr lvl="2">
              <a:lnSpc>
                <a:spcPct val="90000"/>
              </a:lnSpc>
            </a:pPr>
            <a:r>
              <a:rPr lang="zh-CN" altLang="en-US" dirty="0"/>
              <a:t>能够充当</a:t>
            </a:r>
            <a:r>
              <a:rPr lang="en-US" altLang="zh-CN" dirty="0"/>
              <a:t>Helper</a:t>
            </a:r>
            <a:r>
              <a:rPr lang="zh-CN" altLang="en-US" dirty="0"/>
              <a:t>的用户、只需要少量</a:t>
            </a:r>
            <a:endParaRPr lang="zh-CN" altLang="en-US" dirty="0"/>
          </a:p>
          <a:p>
            <a:pPr lvl="2">
              <a:lnSpc>
                <a:spcPct val="90000"/>
              </a:lnSpc>
            </a:pPr>
            <a:r>
              <a:rPr lang="zh-CN" altLang="en-US" dirty="0"/>
              <a:t>每个用户是自己设定的</a:t>
            </a:r>
            <a:endParaRPr lang="zh-CN" altLang="en-US" dirty="0"/>
          </a:p>
          <a:p>
            <a:pPr lvl="1">
              <a:lnSpc>
                <a:spcPct val="90000"/>
              </a:lnSpc>
            </a:pPr>
            <a:r>
              <a:rPr lang="zh-CN" altLang="en-US" dirty="0"/>
              <a:t>每个人，应该能找到少量几个自己能相信的可靠朋友</a:t>
            </a:r>
            <a:endParaRPr lang="zh-CN" altLang="en-US" dirty="0"/>
          </a:p>
          <a:p>
            <a:pPr lvl="2">
              <a:lnSpc>
                <a:spcPct val="90000"/>
              </a:lnSpc>
            </a:pPr>
            <a:r>
              <a:rPr lang="zh-CN" altLang="en-US" dirty="0"/>
              <a:t>不是孤家寡人？</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讨论－</a:t>
            </a:r>
            <a:r>
              <a:rPr lang="en-US" altLang="zh-CN"/>
              <a:t>Helper</a:t>
            </a:r>
            <a:r>
              <a:rPr lang="zh-CN" altLang="en-US"/>
              <a:t>集合的设定</a:t>
            </a:r>
            <a:endParaRPr lang="zh-CN" altLang="en-US"/>
          </a:p>
        </p:txBody>
      </p:sp>
      <p:sp>
        <p:nvSpPr>
          <p:cNvPr id="60419" name="Rectangle 3"/>
          <p:cNvSpPr>
            <a:spLocks noGrp="1" noChangeArrowheads="1"/>
          </p:cNvSpPr>
          <p:nvPr>
            <p:ph idx="1"/>
          </p:nvPr>
        </p:nvSpPr>
        <p:spPr/>
        <p:txBody>
          <a:bodyPr>
            <a:normAutofit fontScale="92500" lnSpcReduction="10000"/>
          </a:bodyPr>
          <a:lstStyle/>
          <a:p>
            <a:r>
              <a:rPr lang="en-US" altLang="zh-CN" sz="2600"/>
              <a:t>Alice</a:t>
            </a:r>
            <a:r>
              <a:rPr lang="zh-CN" altLang="en-US" sz="2600"/>
              <a:t>应该事先设定好自己的</a:t>
            </a:r>
            <a:r>
              <a:rPr lang="en-US" altLang="zh-CN" sz="2600"/>
              <a:t>Helper</a:t>
            </a:r>
            <a:r>
              <a:rPr lang="zh-CN" altLang="en-US" sz="2600"/>
              <a:t>集合</a:t>
            </a:r>
            <a:endParaRPr lang="zh-CN" altLang="en-US" sz="2600"/>
          </a:p>
          <a:p>
            <a:pPr lvl="1"/>
            <a:r>
              <a:rPr lang="zh-CN" altLang="en-US" sz="2200"/>
              <a:t>例如，在注册的时候必须进行设定</a:t>
            </a:r>
            <a:endParaRPr lang="zh-CN" altLang="en-US" sz="2200"/>
          </a:p>
          <a:p>
            <a:pPr lvl="2"/>
            <a:r>
              <a:rPr lang="zh-CN" altLang="en-US" sz="2100"/>
              <a:t>可以设定多个、</a:t>
            </a:r>
            <a:r>
              <a:rPr lang="en-US" altLang="zh-CN" sz="2100"/>
              <a:t>Helper</a:t>
            </a:r>
            <a:r>
              <a:rPr lang="zh-CN" altLang="en-US" sz="2100"/>
              <a:t>集合</a:t>
            </a:r>
            <a:endParaRPr lang="zh-CN" altLang="en-US" sz="2100"/>
          </a:p>
          <a:p>
            <a:pPr lvl="1"/>
            <a:r>
              <a:rPr lang="zh-CN" altLang="en-US" sz="2200"/>
              <a:t>如果任何人都可以做自己的</a:t>
            </a:r>
            <a:r>
              <a:rPr lang="en-US" altLang="zh-CN" sz="2200"/>
              <a:t>Helper</a:t>
            </a:r>
            <a:r>
              <a:rPr lang="zh-CN" altLang="en-US" sz="2200"/>
              <a:t>，则有可能危害到安全性</a:t>
            </a:r>
            <a:endParaRPr lang="zh-CN" altLang="en-US" sz="2200"/>
          </a:p>
          <a:p>
            <a:pPr lvl="1"/>
            <a:r>
              <a:rPr lang="zh-CN" altLang="en-US" sz="2200"/>
              <a:t>要求：我的</a:t>
            </a:r>
            <a:r>
              <a:rPr lang="en-US" altLang="zh-CN" sz="2200"/>
              <a:t>Helper</a:t>
            </a:r>
            <a:r>
              <a:rPr lang="zh-CN" altLang="en-US" sz="2200"/>
              <a:t>应该有能力鉴别</a:t>
            </a:r>
            <a:r>
              <a:rPr lang="zh-CN" altLang="en-US" sz="2200">
                <a:latin typeface="Arial" panose="020B0604020202090204" pitchFamily="34" charset="0"/>
              </a:rPr>
              <a:t>“</a:t>
            </a:r>
            <a:r>
              <a:rPr lang="zh-CN" altLang="en-US" sz="2200"/>
              <a:t>我</a:t>
            </a:r>
            <a:r>
              <a:rPr lang="zh-CN" altLang="en-US" sz="2200">
                <a:latin typeface="Arial" panose="020B0604020202090204" pitchFamily="34" charset="0"/>
              </a:rPr>
              <a:t>”</a:t>
            </a:r>
            <a:endParaRPr lang="zh-CN" altLang="en-US" sz="2200"/>
          </a:p>
          <a:p>
            <a:pPr lvl="2"/>
            <a:r>
              <a:rPr lang="zh-CN" altLang="en-US" sz="2100"/>
              <a:t>以某种带外方式（与系统无关的方式）</a:t>
            </a:r>
            <a:endParaRPr lang="zh-CN" altLang="en-US" sz="2100"/>
          </a:p>
          <a:p>
            <a:r>
              <a:rPr lang="zh-CN" altLang="en-US" sz="2600"/>
              <a:t>例如，我选择很熟悉的同事</a:t>
            </a:r>
            <a:endParaRPr lang="zh-CN" altLang="en-US" sz="2600"/>
          </a:p>
          <a:p>
            <a:pPr lvl="1"/>
            <a:r>
              <a:rPr lang="zh-CN" altLang="en-US" sz="2200"/>
              <a:t>相互有电话、声音很熟悉</a:t>
            </a:r>
            <a:endParaRPr lang="zh-CN" altLang="en-US" sz="2200"/>
          </a:p>
          <a:p>
            <a:pPr lvl="1"/>
            <a:r>
              <a:rPr lang="zh-CN" altLang="en-US" sz="2200"/>
              <a:t>经常在一起，面对面</a:t>
            </a:r>
            <a:endParaRPr lang="zh-CN" altLang="en-US" sz="2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a:t>Helper</a:t>
            </a:r>
            <a:r>
              <a:rPr lang="zh-CN" altLang="en-US"/>
              <a:t>集合的选择</a:t>
            </a:r>
            <a:endParaRPr lang="zh-CN" altLang="en-US"/>
          </a:p>
        </p:txBody>
      </p:sp>
      <p:sp>
        <p:nvSpPr>
          <p:cNvPr id="61443" name="Rectangle 3"/>
          <p:cNvSpPr>
            <a:spLocks noGrp="1" noChangeArrowheads="1"/>
          </p:cNvSpPr>
          <p:nvPr>
            <p:ph idx="1"/>
          </p:nvPr>
        </p:nvSpPr>
        <p:spPr/>
        <p:txBody>
          <a:bodyPr/>
          <a:lstStyle/>
          <a:p>
            <a:r>
              <a:rPr lang="zh-CN" altLang="en-US" dirty="0"/>
              <a:t>如果任何用户都可以作为</a:t>
            </a:r>
            <a:r>
              <a:rPr lang="en-US" altLang="zh-CN" dirty="0"/>
              <a:t>Helper</a:t>
            </a:r>
            <a:r>
              <a:rPr lang="zh-CN" altLang="en-US" dirty="0"/>
              <a:t>，则安全强度降低为等同</a:t>
            </a:r>
            <a:r>
              <a:rPr lang="zh-CN" altLang="en-US" dirty="0">
                <a:latin typeface="Arial" panose="020B0604020202090204" pitchFamily="34" charset="0"/>
              </a:rPr>
              <a:t>“</a:t>
            </a:r>
            <a:r>
              <a:rPr lang="zh-CN" altLang="en-US" dirty="0"/>
              <a:t>猜测</a:t>
            </a:r>
            <a:r>
              <a:rPr lang="en-US" altLang="zh-CN" dirty="0"/>
              <a:t>PIN</a:t>
            </a:r>
            <a:r>
              <a:rPr lang="en-US" altLang="zh-CN" dirty="0">
                <a:latin typeface="Arial" panose="020B0604020202090204" pitchFamily="34" charset="0"/>
              </a:rPr>
              <a:t>”</a:t>
            </a:r>
            <a:r>
              <a:rPr lang="zh-CN" altLang="en-US" dirty="0"/>
              <a:t>的难度</a:t>
            </a:r>
            <a:endParaRPr lang="zh-CN" altLang="en-US" dirty="0"/>
          </a:p>
          <a:p>
            <a:pPr lvl="1"/>
            <a:r>
              <a:rPr lang="zh-CN" altLang="en-US" dirty="0"/>
              <a:t>相当于：双因素＝</a:t>
            </a:r>
            <a:r>
              <a:rPr lang="en-US" altLang="zh-CN" dirty="0"/>
              <a:t>&gt;</a:t>
            </a:r>
            <a:r>
              <a:rPr lang="zh-CN" altLang="en-US" dirty="0"/>
              <a:t>只剩单因素</a:t>
            </a:r>
            <a:endParaRPr lang="zh-CN" altLang="en-US" dirty="0"/>
          </a:p>
          <a:p>
            <a:r>
              <a:rPr lang="zh-CN" altLang="en-US" dirty="0"/>
              <a:t>攻击者想办法注册</a:t>
            </a:r>
            <a:r>
              <a:rPr lang="en-US" altLang="zh-CN" dirty="0"/>
              <a:t>1</a:t>
            </a:r>
            <a:r>
              <a:rPr lang="zh-CN" altLang="en-US" dirty="0"/>
              <a:t>个合法用户（称为</a:t>
            </a:r>
            <a:r>
              <a:rPr lang="en-US" altLang="zh-CN" dirty="0"/>
              <a:t>H</a:t>
            </a:r>
            <a:r>
              <a:rPr lang="en-US" altLang="zh-CN" dirty="0">
                <a:latin typeface="Arial" panose="020B0604020202090204" pitchFamily="34" charset="0"/>
              </a:rPr>
              <a:t>’</a:t>
            </a:r>
            <a:r>
              <a:rPr lang="zh-CN" altLang="en-US" dirty="0"/>
              <a:t>）</a:t>
            </a:r>
            <a:endParaRPr lang="zh-CN" altLang="en-US" dirty="0"/>
          </a:p>
          <a:p>
            <a:pPr lvl="1"/>
            <a:r>
              <a:rPr lang="zh-CN" altLang="en-US" dirty="0"/>
              <a:t>因为伪装为被攻击用户、要求进行</a:t>
            </a:r>
            <a:r>
              <a:rPr lang="en-US" altLang="zh-CN" dirty="0"/>
              <a:t>Emergency Authentication</a:t>
            </a:r>
            <a:r>
              <a:rPr lang="zh-CN" altLang="en-US" dirty="0"/>
              <a:t>，由</a:t>
            </a:r>
            <a:r>
              <a:rPr lang="en-US" altLang="zh-CN" dirty="0"/>
              <a:t>H</a:t>
            </a:r>
            <a:r>
              <a:rPr lang="en-US" altLang="zh-CN" dirty="0">
                <a:latin typeface="Arial" panose="020B0604020202090204" pitchFamily="34" charset="0"/>
              </a:rPr>
              <a:t>’</a:t>
            </a:r>
            <a:r>
              <a:rPr lang="zh-CN" altLang="en-US" dirty="0"/>
              <a:t>来帮助</a:t>
            </a:r>
            <a:endParaRPr lang="zh-CN" altLang="en-US" dirty="0"/>
          </a:p>
          <a:p>
            <a:pPr lvl="1"/>
            <a:r>
              <a:rPr lang="zh-CN" altLang="en-US" dirty="0"/>
              <a:t>则安全强度降低为</a:t>
            </a:r>
            <a:r>
              <a:rPr lang="zh-CN" altLang="en-US" dirty="0">
                <a:latin typeface="Arial" panose="020B0604020202090204" pitchFamily="34" charset="0"/>
              </a:rPr>
              <a:t>“</a:t>
            </a:r>
            <a:r>
              <a:rPr lang="zh-CN" altLang="en-US" dirty="0"/>
              <a:t>猜测</a:t>
            </a:r>
            <a:r>
              <a:rPr lang="en-US" altLang="zh-CN" dirty="0"/>
              <a:t>PIN</a:t>
            </a:r>
            <a:r>
              <a:rPr lang="en-US" altLang="zh-CN" dirty="0">
                <a:latin typeface="Arial" panose="020B0604020202090204" pitchFamily="34" charset="0"/>
              </a:rPr>
              <a:t>”</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t>Helper</a:t>
            </a:r>
            <a:r>
              <a:rPr lang="zh-CN" altLang="en-US"/>
              <a:t>的责任</a:t>
            </a:r>
            <a:endParaRPr lang="zh-CN" altLang="en-US"/>
          </a:p>
        </p:txBody>
      </p:sp>
      <p:sp>
        <p:nvSpPr>
          <p:cNvPr id="62467" name="Rectangle 3"/>
          <p:cNvSpPr>
            <a:spLocks noGrp="1" noChangeArrowheads="1"/>
          </p:cNvSpPr>
          <p:nvPr>
            <p:ph idx="1"/>
          </p:nvPr>
        </p:nvSpPr>
        <p:spPr/>
        <p:txBody>
          <a:bodyPr>
            <a:normAutofit lnSpcReduction="10000"/>
          </a:bodyPr>
          <a:lstStyle/>
          <a:p>
            <a:r>
              <a:rPr lang="en-US" altLang="zh-CN"/>
              <a:t>Helper</a:t>
            </a:r>
            <a:r>
              <a:rPr lang="zh-CN" altLang="en-US"/>
              <a:t>是鉴别过程中的重要环节</a:t>
            </a:r>
            <a:endParaRPr lang="zh-CN" altLang="en-US"/>
          </a:p>
          <a:p>
            <a:pPr lvl="1"/>
            <a:r>
              <a:rPr lang="en-US" altLang="zh-CN"/>
              <a:t>Helper</a:t>
            </a:r>
            <a:r>
              <a:rPr lang="zh-CN" altLang="en-US"/>
              <a:t>在用户发起请求时，应该认真地鉴别该用户</a:t>
            </a:r>
            <a:endParaRPr lang="zh-CN" altLang="en-US"/>
          </a:p>
          <a:p>
            <a:pPr lvl="2"/>
            <a:r>
              <a:rPr lang="zh-CN" altLang="en-US"/>
              <a:t>该鉴别方式，依赖</a:t>
            </a:r>
            <a:r>
              <a:rPr lang="en-US" altLang="zh-CN"/>
              <a:t>Helper</a:t>
            </a:r>
            <a:r>
              <a:rPr lang="zh-CN" altLang="en-US"/>
              <a:t>的自觉执行</a:t>
            </a:r>
            <a:endParaRPr lang="zh-CN" altLang="en-US"/>
          </a:p>
          <a:p>
            <a:pPr lvl="2"/>
            <a:r>
              <a:rPr lang="zh-CN" altLang="en-US"/>
              <a:t>使用带外方式，系统本身没有支持</a:t>
            </a:r>
            <a:r>
              <a:rPr lang="en-US" altLang="zh-CN"/>
              <a:t>/</a:t>
            </a:r>
            <a:r>
              <a:rPr lang="zh-CN" altLang="en-US"/>
              <a:t>限定</a:t>
            </a:r>
            <a:endParaRPr lang="zh-CN" altLang="en-US"/>
          </a:p>
          <a:p>
            <a:pPr lvl="1"/>
            <a:r>
              <a:rPr lang="zh-CN" altLang="en-US"/>
              <a:t>如果不认真鉴别，则等同于随意地选择</a:t>
            </a:r>
            <a:r>
              <a:rPr lang="en-US" altLang="zh-CN"/>
              <a:t>Helper</a:t>
            </a:r>
            <a:endParaRPr lang="en-US" altLang="zh-CN"/>
          </a:p>
          <a:p>
            <a:r>
              <a:rPr lang="en-US" altLang="zh-CN"/>
              <a:t>Helper</a:t>
            </a:r>
            <a:r>
              <a:rPr lang="zh-CN" altLang="en-US"/>
              <a:t>与用户之间，应该有合适的信道来传输</a:t>
            </a:r>
            <a:r>
              <a:rPr lang="en-US" altLang="zh-CN"/>
              <a:t>vouchcode</a:t>
            </a:r>
            <a:endParaRPr lang="en-US" altLang="zh-CN"/>
          </a:p>
          <a:p>
            <a:pPr lvl="1"/>
            <a:r>
              <a:rPr lang="zh-CN" altLang="en-US"/>
              <a:t>如果很容易被窃听，则此因素失去意义</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讨论－</a:t>
            </a:r>
            <a:r>
              <a:rPr lang="en-US" altLang="zh-CN"/>
              <a:t>Helper</a:t>
            </a:r>
            <a:r>
              <a:rPr lang="zh-CN" altLang="en-US"/>
              <a:t>与用户之间的信道</a:t>
            </a:r>
            <a:endParaRPr lang="zh-CN" altLang="en-US"/>
          </a:p>
        </p:txBody>
      </p:sp>
      <p:sp>
        <p:nvSpPr>
          <p:cNvPr id="63491" name="Rectangle 3"/>
          <p:cNvSpPr>
            <a:spLocks noGrp="1" noChangeArrowheads="1"/>
          </p:cNvSpPr>
          <p:nvPr>
            <p:ph idx="1"/>
          </p:nvPr>
        </p:nvSpPr>
        <p:spPr/>
        <p:txBody>
          <a:bodyPr/>
          <a:lstStyle/>
          <a:p>
            <a:r>
              <a:rPr lang="en-US" altLang="zh-CN"/>
              <a:t>Helper</a:t>
            </a:r>
            <a:r>
              <a:rPr lang="zh-CN" altLang="en-US"/>
              <a:t>与</a:t>
            </a:r>
            <a:r>
              <a:rPr lang="en-US" altLang="zh-CN"/>
              <a:t>Alice</a:t>
            </a:r>
            <a:r>
              <a:rPr lang="zh-CN" altLang="en-US"/>
              <a:t>之间的信道应该是有机密性保护</a:t>
            </a:r>
            <a:endParaRPr lang="zh-CN" altLang="en-US"/>
          </a:p>
          <a:p>
            <a:pPr lvl="1"/>
            <a:r>
              <a:rPr lang="zh-CN" altLang="en-US"/>
              <a:t>否则，如果攻击者能够窃听到</a:t>
            </a:r>
            <a:r>
              <a:rPr lang="en-US" altLang="zh-CN"/>
              <a:t>vouchcode</a:t>
            </a:r>
            <a:endParaRPr lang="en-US" altLang="zh-CN"/>
          </a:p>
          <a:p>
            <a:pPr lvl="1"/>
            <a:r>
              <a:rPr lang="zh-CN" altLang="en-US"/>
              <a:t>效果上，等同于</a:t>
            </a:r>
            <a:r>
              <a:rPr lang="en-US" altLang="zh-CN"/>
              <a:t>Helper</a:t>
            </a:r>
            <a:r>
              <a:rPr lang="zh-CN" altLang="en-US"/>
              <a:t>将</a:t>
            </a:r>
            <a:r>
              <a:rPr lang="en-US" altLang="zh-CN"/>
              <a:t>vouchcode</a:t>
            </a:r>
            <a:r>
              <a:rPr lang="zh-CN" altLang="en-US"/>
              <a:t>泄露给攻击者（或者</a:t>
            </a:r>
            <a:r>
              <a:rPr lang="en-US" altLang="zh-CN"/>
              <a:t>Helper</a:t>
            </a:r>
            <a:r>
              <a:rPr lang="zh-CN" altLang="en-US"/>
              <a:t>就是攻击者）</a:t>
            </a:r>
            <a:endParaRPr lang="zh-CN" altLang="en-US"/>
          </a:p>
          <a:p>
            <a:pPr lvl="2"/>
            <a:r>
              <a:rPr lang="zh-CN" altLang="en-US"/>
              <a:t>前面分析过</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实现中的另一问题</a:t>
            </a:r>
            <a:endParaRPr lang="zh-CN" altLang="en-US"/>
          </a:p>
        </p:txBody>
      </p:sp>
      <p:sp>
        <p:nvSpPr>
          <p:cNvPr id="64515" name="Rectangle 3"/>
          <p:cNvSpPr>
            <a:spLocks noGrp="1" noChangeArrowheads="1"/>
          </p:cNvSpPr>
          <p:nvPr>
            <p:ph idx="1"/>
          </p:nvPr>
        </p:nvSpPr>
        <p:spPr/>
        <p:txBody>
          <a:bodyPr>
            <a:normAutofit fontScale="92500" lnSpcReduction="20000"/>
          </a:bodyPr>
          <a:lstStyle/>
          <a:p>
            <a:pPr>
              <a:lnSpc>
                <a:spcPct val="90000"/>
              </a:lnSpc>
            </a:pPr>
            <a:r>
              <a:rPr lang="zh-CN" altLang="en-US" sz="2600" dirty="0"/>
              <a:t>是否要将各用户的</a:t>
            </a:r>
            <a:r>
              <a:rPr lang="en-US" altLang="zh-CN" sz="2600" dirty="0"/>
              <a:t>Helper</a:t>
            </a:r>
            <a:r>
              <a:rPr lang="zh-CN" altLang="en-US" sz="2600" dirty="0"/>
              <a:t>集合列出？</a:t>
            </a:r>
            <a:endParaRPr lang="zh-CN" altLang="en-US" sz="2600" dirty="0"/>
          </a:p>
          <a:p>
            <a:pPr lvl="1">
              <a:lnSpc>
                <a:spcPct val="90000"/>
              </a:lnSpc>
            </a:pPr>
            <a:r>
              <a:rPr lang="zh-CN" altLang="en-US" sz="2200" dirty="0"/>
              <a:t>否</a:t>
            </a:r>
            <a:endParaRPr lang="zh-CN" altLang="en-US" sz="2200" dirty="0"/>
          </a:p>
          <a:p>
            <a:pPr lvl="2">
              <a:lnSpc>
                <a:spcPct val="90000"/>
              </a:lnSpc>
            </a:pPr>
            <a:r>
              <a:rPr lang="zh-CN" altLang="en-US" sz="2100" dirty="0"/>
              <a:t>用户不一定能够自己记住，因为紧急功能不常用</a:t>
            </a:r>
            <a:endParaRPr lang="zh-CN" altLang="en-US" sz="2100" dirty="0"/>
          </a:p>
          <a:p>
            <a:pPr lvl="2">
              <a:lnSpc>
                <a:spcPct val="90000"/>
              </a:lnSpc>
            </a:pPr>
            <a:r>
              <a:rPr lang="zh-CN" altLang="en-US" sz="2100" dirty="0"/>
              <a:t>不记得应该找谁帮忙</a:t>
            </a:r>
            <a:endParaRPr lang="zh-CN" altLang="en-US" sz="2100" dirty="0"/>
          </a:p>
          <a:p>
            <a:pPr lvl="1">
              <a:lnSpc>
                <a:spcPct val="90000"/>
              </a:lnSpc>
            </a:pPr>
            <a:r>
              <a:rPr lang="zh-CN" altLang="en-US" sz="2200" dirty="0"/>
              <a:t>是</a:t>
            </a:r>
            <a:endParaRPr lang="zh-CN" altLang="en-US" sz="2200" dirty="0"/>
          </a:p>
          <a:p>
            <a:pPr lvl="2">
              <a:lnSpc>
                <a:spcPct val="90000"/>
              </a:lnSpc>
            </a:pPr>
            <a:r>
              <a:rPr lang="zh-CN" altLang="en-US" sz="2100" dirty="0"/>
              <a:t>公开地列出</a:t>
            </a:r>
            <a:endParaRPr lang="zh-CN" altLang="en-US" sz="2100" dirty="0"/>
          </a:p>
          <a:p>
            <a:pPr lvl="3">
              <a:lnSpc>
                <a:spcPct val="90000"/>
              </a:lnSpc>
            </a:pPr>
            <a:r>
              <a:rPr lang="zh-CN" altLang="en-US" sz="1800" dirty="0"/>
              <a:t>暴露隐私</a:t>
            </a:r>
            <a:endParaRPr lang="zh-CN" altLang="en-US" sz="1800" dirty="0"/>
          </a:p>
          <a:p>
            <a:pPr lvl="3">
              <a:lnSpc>
                <a:spcPct val="90000"/>
              </a:lnSpc>
            </a:pPr>
            <a:r>
              <a:rPr lang="zh-CN" altLang="en-US" sz="1800" dirty="0"/>
              <a:t>给攻击者信息：提醒攻击者应监听哪些信道、攻击哪里</a:t>
            </a:r>
            <a:endParaRPr lang="zh-CN" altLang="en-US" sz="1800" dirty="0"/>
          </a:p>
          <a:p>
            <a:pPr lvl="2">
              <a:lnSpc>
                <a:spcPct val="90000"/>
              </a:lnSpc>
            </a:pPr>
            <a:r>
              <a:rPr lang="zh-CN" altLang="en-US" sz="2100" dirty="0"/>
              <a:t>列出、但要求用户输入正确的</a:t>
            </a:r>
            <a:r>
              <a:rPr lang="en-US" altLang="zh-CN" sz="2100" dirty="0"/>
              <a:t>PIN</a:t>
            </a:r>
            <a:endParaRPr lang="en-US" altLang="zh-CN" sz="2100" dirty="0"/>
          </a:p>
          <a:p>
            <a:pPr lvl="3">
              <a:lnSpc>
                <a:spcPct val="90000"/>
              </a:lnSpc>
            </a:pPr>
            <a:r>
              <a:rPr lang="zh-CN" altLang="en-US" sz="1800" dirty="0"/>
              <a:t>此时</a:t>
            </a:r>
            <a:r>
              <a:rPr lang="en-US" altLang="zh-CN" sz="1800" dirty="0"/>
              <a:t>Token</a:t>
            </a:r>
            <a:r>
              <a:rPr lang="zh-CN" altLang="en-US" sz="1800" dirty="0"/>
              <a:t>已经不可用</a:t>
            </a:r>
            <a:endParaRPr lang="zh-CN" altLang="en-US" sz="1800" dirty="0"/>
          </a:p>
          <a:p>
            <a:pPr lvl="3">
              <a:lnSpc>
                <a:spcPct val="90000"/>
              </a:lnSpc>
            </a:pPr>
            <a:r>
              <a:rPr lang="zh-CN" altLang="en-US" sz="1800" dirty="0"/>
              <a:t>使得攻击者有单独地攻击</a:t>
            </a:r>
            <a:r>
              <a:rPr lang="en-US" altLang="zh-CN" sz="1800" dirty="0"/>
              <a:t>PIN</a:t>
            </a:r>
            <a:r>
              <a:rPr lang="zh-CN" altLang="en-US" sz="1800" dirty="0"/>
              <a:t>的机会</a:t>
            </a:r>
            <a:endParaRPr lang="zh-CN" altLang="en-US" sz="1800" dirty="0"/>
          </a:p>
          <a:p>
            <a:pPr lvl="4">
              <a:lnSpc>
                <a:spcPct val="90000"/>
              </a:lnSpc>
            </a:pPr>
            <a:r>
              <a:rPr lang="zh-CN" altLang="en-US" sz="1800" dirty="0"/>
              <a:t>各个击破、降低安全性</a:t>
            </a:r>
            <a:endParaRPr lang="en-US" altLang="zh-CN" sz="1800" dirty="0"/>
          </a:p>
          <a:p>
            <a:pPr>
              <a:lnSpc>
                <a:spcPct val="90000"/>
              </a:lnSpc>
            </a:pPr>
            <a:r>
              <a:rPr lang="en-US" altLang="zh-CN" sz="3000" dirty="0"/>
              <a:t>It still a problem</a:t>
            </a:r>
            <a:endParaRPr lang="zh-CN" altLang="en-US" sz="3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社会工程攻击</a:t>
            </a:r>
            <a:endParaRPr lang="zh-CN" altLang="en-US"/>
          </a:p>
        </p:txBody>
      </p:sp>
      <p:sp>
        <p:nvSpPr>
          <p:cNvPr id="65539" name="Rectangle 3"/>
          <p:cNvSpPr>
            <a:spLocks noGrp="1" noChangeArrowheads="1"/>
          </p:cNvSpPr>
          <p:nvPr>
            <p:ph idx="1"/>
          </p:nvPr>
        </p:nvSpPr>
        <p:spPr/>
        <p:txBody>
          <a:bodyPr/>
          <a:lstStyle/>
          <a:p>
            <a:r>
              <a:rPr lang="zh-CN" altLang="en-US"/>
              <a:t>什么是社会工程攻击</a:t>
            </a:r>
            <a:r>
              <a:rPr lang="en-US" altLang="zh-CN"/>
              <a:t>Social Engineering Attack</a:t>
            </a:r>
            <a:endParaRPr lang="en-US" altLang="zh-CN"/>
          </a:p>
          <a:p>
            <a:pPr lvl="1"/>
            <a:r>
              <a:rPr lang="zh-CN" altLang="en-US"/>
              <a:t>由于人的活动、管理原因而带来的攻击手段</a:t>
            </a:r>
            <a:endParaRPr lang="zh-CN" altLang="en-US"/>
          </a:p>
          <a:p>
            <a:pPr lvl="1"/>
            <a:r>
              <a:rPr lang="zh-CN" altLang="en-US"/>
              <a:t>例如，基于生日、电话号码等来猜测口令，就是一种社会工程攻击</a:t>
            </a:r>
            <a:endParaRPr lang="zh-CN" altLang="en-US"/>
          </a:p>
          <a:p>
            <a:r>
              <a:rPr lang="zh-CN" altLang="en-US"/>
              <a:t>一般认为，口令的重要安全漏洞，就是社会工程攻击</a:t>
            </a:r>
            <a:endParaRPr lang="zh-CN" altLang="en-US"/>
          </a:p>
          <a:p>
            <a:pPr lvl="1"/>
            <a:r>
              <a:rPr lang="zh-CN" altLang="en-US"/>
              <a:t>如，将口令写在字条上到导致的攻击</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r>
              <a:rPr lang="zh-CN" altLang="en-US"/>
              <a:t>本方案可能面临的社会工程攻击</a:t>
            </a:r>
            <a:r>
              <a:rPr lang="en-US" altLang="zh-CN"/>
              <a:t>(1)</a:t>
            </a:r>
            <a:endParaRPr lang="en-US" altLang="zh-CN"/>
          </a:p>
        </p:txBody>
      </p:sp>
      <p:sp>
        <p:nvSpPr>
          <p:cNvPr id="66563" name="Rectangle 3"/>
          <p:cNvSpPr>
            <a:spLocks noGrp="1" noChangeArrowheads="1"/>
          </p:cNvSpPr>
          <p:nvPr>
            <p:ph idx="1"/>
          </p:nvPr>
        </p:nvSpPr>
        <p:spPr/>
        <p:txBody>
          <a:bodyPr>
            <a:normAutofit fontScale="92500" lnSpcReduction="20000"/>
          </a:bodyPr>
          <a:lstStyle/>
          <a:p>
            <a:r>
              <a:rPr lang="en-US" altLang="zh-CN"/>
              <a:t>Helper</a:t>
            </a:r>
            <a:r>
              <a:rPr lang="zh-CN" altLang="en-US"/>
              <a:t>与用户之间的关系</a:t>
            </a:r>
            <a:endParaRPr lang="zh-CN" altLang="en-US"/>
          </a:p>
          <a:p>
            <a:pPr lvl="1"/>
            <a:r>
              <a:rPr lang="zh-CN" altLang="en-US"/>
              <a:t>在设定</a:t>
            </a:r>
            <a:r>
              <a:rPr lang="en-US" altLang="zh-CN"/>
              <a:t>Helper</a:t>
            </a:r>
            <a:r>
              <a:rPr lang="zh-CN" altLang="en-US"/>
              <a:t>集合时，要确定二者之间的关系</a:t>
            </a:r>
            <a:endParaRPr lang="zh-CN" altLang="en-US"/>
          </a:p>
          <a:p>
            <a:pPr lvl="1"/>
            <a:r>
              <a:rPr lang="zh-CN" altLang="en-US"/>
              <a:t>二者要比较关系密切</a:t>
            </a:r>
            <a:endParaRPr lang="zh-CN" altLang="en-US"/>
          </a:p>
          <a:p>
            <a:pPr lvl="2"/>
            <a:r>
              <a:rPr lang="en-US" altLang="zh-CN"/>
              <a:t>Helper</a:t>
            </a:r>
            <a:r>
              <a:rPr lang="zh-CN" altLang="en-US"/>
              <a:t>有能力鉴别</a:t>
            </a:r>
            <a:r>
              <a:rPr lang="en-US" altLang="zh-CN"/>
              <a:t>Alice</a:t>
            </a:r>
            <a:endParaRPr lang="en-US" altLang="zh-CN"/>
          </a:p>
          <a:p>
            <a:pPr lvl="2"/>
            <a:r>
              <a:rPr lang="zh-CN" altLang="en-US"/>
              <a:t>而且有责任心做好自己的职责</a:t>
            </a:r>
            <a:endParaRPr lang="zh-CN" altLang="en-US"/>
          </a:p>
          <a:p>
            <a:r>
              <a:rPr lang="en-US" altLang="zh-CN"/>
              <a:t>Helper</a:t>
            </a:r>
            <a:r>
              <a:rPr lang="zh-CN" altLang="en-US"/>
              <a:t>对于</a:t>
            </a:r>
            <a:r>
              <a:rPr lang="en-US" altLang="zh-CN"/>
              <a:t>Alice</a:t>
            </a:r>
            <a:r>
              <a:rPr lang="zh-CN" altLang="en-US"/>
              <a:t>的鉴别过程</a:t>
            </a:r>
            <a:endParaRPr lang="zh-CN" altLang="en-US"/>
          </a:p>
          <a:p>
            <a:pPr lvl="1"/>
            <a:r>
              <a:rPr lang="zh-CN" altLang="en-US"/>
              <a:t>完全依赖于</a:t>
            </a:r>
            <a:r>
              <a:rPr lang="en-US" altLang="zh-CN"/>
              <a:t>Harry</a:t>
            </a:r>
            <a:r>
              <a:rPr lang="zh-CN" altLang="en-US"/>
              <a:t>的自觉</a:t>
            </a:r>
            <a:endParaRPr lang="zh-CN" altLang="en-US"/>
          </a:p>
          <a:p>
            <a:pPr lvl="1"/>
            <a:r>
              <a:rPr lang="zh-CN" altLang="en-US"/>
              <a:t>如果攻击者一而再、再而三地打电话，声称自己非常着急，则</a:t>
            </a:r>
            <a:r>
              <a:rPr lang="en-US" altLang="zh-CN"/>
              <a:t>Helper</a:t>
            </a:r>
            <a:r>
              <a:rPr lang="zh-CN" altLang="en-US" b="1"/>
              <a:t>有可能随便地通过鉴别</a:t>
            </a:r>
            <a:endParaRPr lang="zh-C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r>
              <a:rPr lang="zh-CN" altLang="en-US" dirty="0"/>
              <a:t>基于图片选择的口令认证</a:t>
            </a:r>
            <a:endParaRPr lang="zh-CN" altLang="en-US" dirty="0"/>
          </a:p>
        </p:txBody>
      </p:sp>
      <p:sp>
        <p:nvSpPr>
          <p:cNvPr id="66564" name="内容占位符 2"/>
          <p:cNvSpPr>
            <a:spLocks noGrp="1"/>
          </p:cNvSpPr>
          <p:nvPr>
            <p:ph idx="1"/>
          </p:nvPr>
        </p:nvSpPr>
        <p:spPr>
          <a:xfrm>
            <a:off x="457200" y="1600200"/>
            <a:ext cx="8229600" cy="5141168"/>
          </a:xfrm>
        </p:spPr>
        <p:txBody>
          <a:bodyPr/>
          <a:lstStyle/>
          <a:p>
            <a:pPr eaLnBrk="1" hangingPunct="1"/>
            <a:r>
              <a:rPr lang="en-US" altLang="zh-CN" dirty="0"/>
              <a:t>Require users to choose a number of images making up their authentication key from a challenge set</a:t>
            </a:r>
            <a:endParaRPr lang="en-US" altLang="zh-CN" dirty="0"/>
          </a:p>
          <a:p>
            <a:pPr eaLnBrk="1" hangingPunct="1"/>
            <a:r>
              <a:rPr lang="zh-CN" altLang="en-US" dirty="0"/>
              <a:t>是否更容易记忆？</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6" name="灯片编号占位符 3"/>
          <p:cNvSpPr>
            <a:spLocks noGrp="1"/>
          </p:cNvSpPr>
          <p:nvPr>
            <p:ph type="sldNum" sz="quarter" idx="12"/>
          </p:nvPr>
        </p:nvSpPr>
        <p:spPr/>
        <p:txBody>
          <a:bodyPr/>
          <a:lstStyle/>
          <a:p>
            <a:pPr>
              <a:defRPr/>
            </a:pPr>
            <a:fld id="{2BCDBA0C-1A88-44E4-9B9B-9963EB597DCC}" type="slidenum">
              <a:rPr lang="zh-CN" altLang="en-US"/>
            </a:fld>
            <a:endParaRPr lang="zh-CN" altLang="en-US"/>
          </a:p>
        </p:txBody>
      </p:sp>
      <p:pic>
        <p:nvPicPr>
          <p:cNvPr id="66563" name="Picture 2"/>
          <p:cNvPicPr>
            <a:picLocks noChangeAspect="1" noChangeArrowheads="1"/>
          </p:cNvPicPr>
          <p:nvPr/>
        </p:nvPicPr>
        <p:blipFill>
          <a:blip r:embed="rId1" cstate="print"/>
          <a:srcRect/>
          <a:stretch>
            <a:fillRect/>
          </a:stretch>
        </p:blipFill>
        <p:spPr bwMode="auto">
          <a:xfrm>
            <a:off x="1285875" y="3890788"/>
            <a:ext cx="2586038" cy="2922588"/>
          </a:xfrm>
          <a:prstGeom prst="rect">
            <a:avLst/>
          </a:prstGeom>
          <a:noFill/>
          <a:ln w="9525">
            <a:noFill/>
            <a:miter lim="800000"/>
            <a:headEnd/>
            <a:tailEnd/>
          </a:ln>
        </p:spPr>
      </p:pic>
      <p:pic>
        <p:nvPicPr>
          <p:cNvPr id="66566" name="Picture 2"/>
          <p:cNvPicPr>
            <a:picLocks noChangeAspect="1" noChangeArrowheads="1"/>
          </p:cNvPicPr>
          <p:nvPr/>
        </p:nvPicPr>
        <p:blipFill>
          <a:blip r:embed="rId2" cstate="print"/>
          <a:srcRect/>
          <a:stretch>
            <a:fillRect/>
          </a:stretch>
        </p:blipFill>
        <p:spPr bwMode="auto">
          <a:xfrm>
            <a:off x="4572000" y="4027313"/>
            <a:ext cx="3429000" cy="27146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rtlCol="0">
            <a:normAutofit/>
          </a:bodyPr>
          <a:lstStyle/>
          <a:p>
            <a:pPr fontAlgn="auto">
              <a:spcAft>
                <a:spcPts val="0"/>
              </a:spcAft>
              <a:defRPr/>
            </a:pPr>
            <a:r>
              <a:rPr lang="zh-CN" altLang="en-US"/>
              <a:t>本方案可能面临的社会工程攻击</a:t>
            </a:r>
            <a:r>
              <a:rPr lang="en-US" altLang="zh-CN"/>
              <a:t>(2)</a:t>
            </a:r>
            <a:endParaRPr lang="en-US" altLang="zh-CN"/>
          </a:p>
        </p:txBody>
      </p:sp>
      <p:sp>
        <p:nvSpPr>
          <p:cNvPr id="67587" name="Rectangle 3"/>
          <p:cNvSpPr>
            <a:spLocks noGrp="1" noChangeArrowheads="1"/>
          </p:cNvSpPr>
          <p:nvPr>
            <p:ph idx="1"/>
          </p:nvPr>
        </p:nvSpPr>
        <p:spPr>
          <a:xfrm>
            <a:off x="822959" y="1845734"/>
            <a:ext cx="7543801" cy="4463586"/>
          </a:xfrm>
        </p:spPr>
        <p:txBody>
          <a:bodyPr>
            <a:normAutofit fontScale="92500" lnSpcReduction="10000"/>
          </a:bodyPr>
          <a:lstStyle/>
          <a:p>
            <a:pPr>
              <a:lnSpc>
                <a:spcPct val="120000"/>
              </a:lnSpc>
              <a:spcBef>
                <a:spcPts val="0"/>
              </a:spcBef>
              <a:spcAft>
                <a:spcPts val="0"/>
              </a:spcAft>
            </a:pPr>
            <a:r>
              <a:rPr lang="zh-CN" altLang="en-US" sz="2600" dirty="0"/>
              <a:t>由于</a:t>
            </a:r>
            <a:r>
              <a:rPr lang="en-US" altLang="zh-CN" sz="2600" dirty="0"/>
              <a:t>PIN</a:t>
            </a:r>
            <a:r>
              <a:rPr lang="zh-CN" altLang="en-US" sz="2600" dirty="0"/>
              <a:t>问题而带来的问题</a:t>
            </a:r>
            <a:endParaRPr lang="zh-CN" altLang="en-US" sz="2600" dirty="0"/>
          </a:p>
          <a:p>
            <a:pPr lvl="1">
              <a:lnSpc>
                <a:spcPct val="120000"/>
              </a:lnSpc>
              <a:spcBef>
                <a:spcPts val="0"/>
              </a:spcBef>
              <a:spcAft>
                <a:spcPts val="0"/>
              </a:spcAft>
            </a:pPr>
            <a:r>
              <a:rPr lang="zh-CN" altLang="en-US" sz="2200" dirty="0"/>
              <a:t>通常，很可能</a:t>
            </a:r>
            <a:r>
              <a:rPr lang="en-US" altLang="zh-CN" sz="2200" dirty="0"/>
              <a:t>PIN</a:t>
            </a:r>
            <a:r>
              <a:rPr lang="zh-CN" altLang="en-US" sz="2200" dirty="0"/>
              <a:t>是可以猜测的</a:t>
            </a:r>
            <a:endParaRPr lang="zh-CN" altLang="en-US" sz="2200" dirty="0"/>
          </a:p>
          <a:p>
            <a:pPr lvl="2">
              <a:lnSpc>
                <a:spcPct val="120000"/>
              </a:lnSpc>
              <a:spcBef>
                <a:spcPts val="0"/>
              </a:spcBef>
              <a:spcAft>
                <a:spcPts val="0"/>
              </a:spcAft>
            </a:pPr>
            <a:r>
              <a:rPr lang="zh-CN" altLang="en-US" sz="2100" dirty="0"/>
              <a:t>例如，</a:t>
            </a:r>
            <a:r>
              <a:rPr lang="en-US" altLang="zh-CN" sz="2100" dirty="0"/>
              <a:t>1234</a:t>
            </a:r>
            <a:r>
              <a:rPr lang="zh-CN" altLang="en-US" sz="2100" dirty="0"/>
              <a:t>、</a:t>
            </a:r>
            <a:r>
              <a:rPr lang="en-US" altLang="zh-CN" sz="2100" dirty="0"/>
              <a:t>123456</a:t>
            </a:r>
            <a:r>
              <a:rPr lang="zh-CN" altLang="en-US" sz="2100" dirty="0"/>
              <a:t>、</a:t>
            </a:r>
            <a:r>
              <a:rPr lang="en-US" altLang="zh-CN" sz="2100" dirty="0"/>
              <a:t>8888</a:t>
            </a:r>
            <a:r>
              <a:rPr lang="zh-CN" altLang="en-US" sz="2100" dirty="0"/>
              <a:t>等等</a:t>
            </a:r>
            <a:endParaRPr lang="zh-CN" altLang="en-US" sz="2100" dirty="0"/>
          </a:p>
          <a:p>
            <a:pPr>
              <a:lnSpc>
                <a:spcPct val="120000"/>
              </a:lnSpc>
              <a:spcBef>
                <a:spcPts val="0"/>
              </a:spcBef>
              <a:spcAft>
                <a:spcPts val="0"/>
              </a:spcAft>
            </a:pPr>
            <a:r>
              <a:rPr lang="zh-CN" altLang="en-US" sz="2600" dirty="0"/>
              <a:t>如果攻击者通过某种手段，成功攻击</a:t>
            </a:r>
            <a:r>
              <a:rPr lang="en-US" altLang="zh-CN" sz="2600" dirty="0"/>
              <a:t>Harry</a:t>
            </a:r>
            <a:endParaRPr lang="en-US" altLang="zh-CN" sz="2600" dirty="0"/>
          </a:p>
          <a:p>
            <a:pPr lvl="1">
              <a:lnSpc>
                <a:spcPct val="120000"/>
              </a:lnSpc>
              <a:spcBef>
                <a:spcPts val="0"/>
              </a:spcBef>
              <a:spcAft>
                <a:spcPts val="0"/>
              </a:spcAft>
            </a:pPr>
            <a:r>
              <a:rPr lang="zh-CN" altLang="en-US" sz="2200" dirty="0"/>
              <a:t>例如，花钱收买</a:t>
            </a:r>
            <a:endParaRPr lang="zh-CN" altLang="en-US" sz="2200" dirty="0"/>
          </a:p>
          <a:p>
            <a:pPr>
              <a:lnSpc>
                <a:spcPct val="120000"/>
              </a:lnSpc>
              <a:spcBef>
                <a:spcPts val="0"/>
              </a:spcBef>
              <a:spcAft>
                <a:spcPts val="0"/>
              </a:spcAft>
            </a:pPr>
            <a:r>
              <a:rPr lang="zh-CN" altLang="en-US" sz="2600" dirty="0"/>
              <a:t>后果则是</a:t>
            </a:r>
            <a:endParaRPr lang="zh-CN" altLang="en-US" sz="2600" dirty="0"/>
          </a:p>
          <a:p>
            <a:pPr lvl="1">
              <a:lnSpc>
                <a:spcPct val="120000"/>
              </a:lnSpc>
              <a:spcBef>
                <a:spcPts val="0"/>
              </a:spcBef>
              <a:spcAft>
                <a:spcPts val="0"/>
              </a:spcAft>
            </a:pPr>
            <a:r>
              <a:rPr lang="zh-CN" altLang="en-US" sz="2200" dirty="0"/>
              <a:t>同时也危及到其它</a:t>
            </a:r>
            <a:r>
              <a:rPr lang="zh-CN" altLang="en-US" sz="2200" dirty="0">
                <a:latin typeface="Arial" panose="020B0604020202090204" pitchFamily="34" charset="0"/>
              </a:rPr>
              <a:t>“</a:t>
            </a:r>
            <a:r>
              <a:rPr lang="zh-CN" altLang="en-US" sz="2200" dirty="0"/>
              <a:t>以</a:t>
            </a:r>
            <a:r>
              <a:rPr lang="en-US" altLang="zh-CN" sz="2200" dirty="0"/>
              <a:t>Harry</a:t>
            </a:r>
            <a:r>
              <a:rPr lang="zh-CN" altLang="en-US" sz="2200" dirty="0"/>
              <a:t>作为</a:t>
            </a:r>
            <a:r>
              <a:rPr lang="en-US" altLang="zh-CN" sz="2200" dirty="0"/>
              <a:t>Helper</a:t>
            </a:r>
            <a:r>
              <a:rPr lang="en-US" altLang="zh-CN" sz="2200" dirty="0">
                <a:latin typeface="Arial" panose="020B0604020202090204" pitchFamily="34" charset="0"/>
              </a:rPr>
              <a:t>”</a:t>
            </a:r>
            <a:r>
              <a:rPr lang="zh-CN" altLang="en-US" sz="2200" dirty="0"/>
              <a:t>的用户</a:t>
            </a:r>
            <a:endParaRPr lang="zh-CN" altLang="en-US" sz="2200" dirty="0"/>
          </a:p>
          <a:p>
            <a:pPr lvl="2">
              <a:lnSpc>
                <a:spcPct val="120000"/>
              </a:lnSpc>
              <a:spcBef>
                <a:spcPts val="0"/>
              </a:spcBef>
              <a:spcAft>
                <a:spcPts val="0"/>
              </a:spcAft>
            </a:pPr>
            <a:r>
              <a:rPr lang="zh-CN" altLang="en-US" sz="2100" dirty="0"/>
              <a:t>一旦他们的</a:t>
            </a:r>
            <a:r>
              <a:rPr lang="en-US" altLang="zh-CN" sz="2100" dirty="0"/>
              <a:t>PIN</a:t>
            </a:r>
            <a:r>
              <a:rPr lang="zh-CN" altLang="en-US" sz="2100" dirty="0"/>
              <a:t>都是容易猜测的</a:t>
            </a:r>
            <a:endParaRPr lang="zh-CN" altLang="en-US" sz="2100" dirty="0"/>
          </a:p>
          <a:p>
            <a:pPr lvl="2">
              <a:lnSpc>
                <a:spcPct val="120000"/>
              </a:lnSpc>
              <a:spcBef>
                <a:spcPts val="0"/>
              </a:spcBef>
              <a:spcAft>
                <a:spcPts val="0"/>
              </a:spcAft>
            </a:pPr>
            <a:r>
              <a:rPr lang="zh-CN" altLang="en-US" sz="2100" dirty="0"/>
              <a:t>然后，顺藤摸瓜、攻破所有有关系的大量用户</a:t>
            </a:r>
            <a:endParaRPr lang="zh-CN" altLang="en-US" sz="2100" dirty="0"/>
          </a:p>
          <a:p>
            <a:pPr lvl="2">
              <a:lnSpc>
                <a:spcPct val="120000"/>
              </a:lnSpc>
              <a:spcBef>
                <a:spcPts val="0"/>
              </a:spcBef>
              <a:spcAft>
                <a:spcPts val="0"/>
              </a:spcAft>
            </a:pPr>
            <a:r>
              <a:rPr lang="zh-CN" altLang="en-US" sz="2100" dirty="0"/>
              <a:t>所以，</a:t>
            </a:r>
            <a:r>
              <a:rPr lang="en-US" altLang="zh-CN" sz="2100" dirty="0"/>
              <a:t>Helper</a:t>
            </a:r>
            <a:r>
              <a:rPr lang="zh-CN" altLang="en-US" sz="2100" dirty="0"/>
              <a:t>关系应有所限定</a:t>
            </a:r>
            <a:endParaRPr lang="zh-CN" altLang="en-US" sz="2100" dirty="0"/>
          </a:p>
          <a:p>
            <a:pPr lvl="1">
              <a:lnSpc>
                <a:spcPct val="120000"/>
              </a:lnSpc>
              <a:spcBef>
                <a:spcPts val="0"/>
              </a:spcBef>
              <a:spcAft>
                <a:spcPts val="0"/>
              </a:spcAft>
            </a:pPr>
            <a:r>
              <a:rPr lang="zh-CN" altLang="en-US" sz="2200" dirty="0"/>
              <a:t>注意：在未引入本方案的</a:t>
            </a:r>
            <a:r>
              <a:rPr lang="en-US" altLang="zh-CN" sz="2200" dirty="0"/>
              <a:t>Emergency authentication</a:t>
            </a:r>
            <a:r>
              <a:rPr lang="zh-CN" altLang="en-US" sz="2200" dirty="0"/>
              <a:t>之前，攻击</a:t>
            </a:r>
            <a:r>
              <a:rPr lang="en-US" altLang="zh-CN" sz="2200" dirty="0"/>
              <a:t>Harry</a:t>
            </a:r>
            <a:r>
              <a:rPr lang="zh-CN" altLang="en-US" sz="2200" dirty="0"/>
              <a:t>、并不会危及别人</a:t>
            </a:r>
            <a:endParaRPr lang="zh-CN" altLang="en-US"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rtlCol="0">
            <a:normAutofit/>
          </a:bodyPr>
          <a:lstStyle/>
          <a:p>
            <a:pPr fontAlgn="auto">
              <a:spcAft>
                <a:spcPts val="0"/>
              </a:spcAft>
              <a:defRPr/>
            </a:pPr>
            <a:r>
              <a:rPr lang="zh-CN" altLang="en-US"/>
              <a:t>本方案可能面临的社会工程攻击</a:t>
            </a:r>
            <a:r>
              <a:rPr lang="en-US" altLang="zh-CN"/>
              <a:t>(3)</a:t>
            </a:r>
            <a:endParaRPr lang="en-US" altLang="zh-CN"/>
          </a:p>
        </p:txBody>
      </p:sp>
      <p:sp>
        <p:nvSpPr>
          <p:cNvPr id="68611" name="Rectangle 3"/>
          <p:cNvSpPr>
            <a:spLocks noGrp="1" noChangeArrowheads="1"/>
          </p:cNvSpPr>
          <p:nvPr>
            <p:ph idx="1"/>
          </p:nvPr>
        </p:nvSpPr>
        <p:spPr/>
        <p:txBody>
          <a:bodyPr/>
          <a:lstStyle/>
          <a:p>
            <a:r>
              <a:rPr lang="zh-CN" altLang="en-US" dirty="0"/>
              <a:t>依赖于</a:t>
            </a:r>
            <a:r>
              <a:rPr lang="en-US" altLang="zh-CN" dirty="0" err="1"/>
              <a:t>vouchcode</a:t>
            </a:r>
            <a:endParaRPr lang="en-US" altLang="zh-CN" dirty="0"/>
          </a:p>
          <a:p>
            <a:pPr lvl="1"/>
            <a:r>
              <a:rPr lang="zh-CN" altLang="en-US" dirty="0"/>
              <a:t>如果</a:t>
            </a:r>
            <a:r>
              <a:rPr lang="en-US" altLang="zh-CN" dirty="0" err="1"/>
              <a:t>vouchcode</a:t>
            </a:r>
            <a:r>
              <a:rPr lang="zh-CN" altLang="en-US" dirty="0"/>
              <a:t>很好用</a:t>
            </a:r>
            <a:r>
              <a:rPr lang="en-US" altLang="zh-CN" dirty="0"/>
              <a:t>/</a:t>
            </a:r>
            <a:r>
              <a:rPr lang="zh-CN" altLang="en-US" dirty="0"/>
              <a:t>不麻烦，则</a:t>
            </a:r>
            <a:r>
              <a:rPr lang="en-US" altLang="zh-CN" dirty="0"/>
              <a:t>Alice</a:t>
            </a:r>
            <a:r>
              <a:rPr lang="zh-CN" altLang="en-US" dirty="0"/>
              <a:t>有可能就从此不带她的</a:t>
            </a:r>
            <a:r>
              <a:rPr lang="en-US" altLang="zh-CN" dirty="0"/>
              <a:t>Token</a:t>
            </a:r>
            <a:r>
              <a:rPr lang="zh-CN" altLang="en-US" dirty="0"/>
              <a:t>，每次都要别人帮忙</a:t>
            </a:r>
            <a:endParaRPr lang="zh-CN" altLang="en-US" dirty="0"/>
          </a:p>
          <a:p>
            <a:pPr lvl="1"/>
            <a:r>
              <a:rPr lang="zh-CN" altLang="en-US" dirty="0"/>
              <a:t>使得</a:t>
            </a:r>
            <a:r>
              <a:rPr lang="en-US" altLang="zh-CN" dirty="0"/>
              <a:t>Emergency</a:t>
            </a:r>
            <a:r>
              <a:rPr lang="zh-CN" altLang="en-US" dirty="0"/>
              <a:t>鉴别方式变为常态</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强行使用</a:t>
            </a:r>
            <a:r>
              <a:rPr lang="zh-CN" altLang="en-US">
                <a:latin typeface="Arial" panose="020B0604020202090204" pitchFamily="34" charset="0"/>
              </a:rPr>
              <a:t>“</a:t>
            </a:r>
            <a:r>
              <a:rPr lang="en-US" altLang="zh-CN"/>
              <a:t>Somebody You Know</a:t>
            </a:r>
            <a:r>
              <a:rPr lang="en-US" altLang="zh-CN">
                <a:latin typeface="Arial" panose="020B0604020202090204" pitchFamily="34" charset="0"/>
              </a:rPr>
              <a:t>”</a:t>
            </a:r>
            <a:endParaRPr lang="en-US" altLang="zh-CN"/>
          </a:p>
        </p:txBody>
      </p:sp>
      <p:sp>
        <p:nvSpPr>
          <p:cNvPr id="71683" name="Rectangle 3"/>
          <p:cNvSpPr>
            <a:spLocks noGrp="1" noChangeArrowheads="1"/>
          </p:cNvSpPr>
          <p:nvPr>
            <p:ph idx="1"/>
          </p:nvPr>
        </p:nvSpPr>
        <p:spPr/>
        <p:txBody>
          <a:bodyPr>
            <a:normAutofit fontScale="92500" lnSpcReduction="20000"/>
          </a:bodyPr>
          <a:lstStyle/>
          <a:p>
            <a:r>
              <a:rPr lang="zh-CN" altLang="en-US" sz="2600"/>
              <a:t>如果强行使用</a:t>
            </a:r>
            <a:r>
              <a:rPr lang="zh-CN" altLang="en-US" sz="2600">
                <a:latin typeface="Arial" panose="020B0604020202090204" pitchFamily="34" charset="0"/>
              </a:rPr>
              <a:t>“</a:t>
            </a:r>
            <a:r>
              <a:rPr lang="en-US" altLang="zh-CN" sz="2600"/>
              <a:t>Somebody You Know</a:t>
            </a:r>
            <a:r>
              <a:rPr lang="en-US" altLang="zh-CN" sz="2600">
                <a:latin typeface="Arial" panose="020B0604020202090204" pitchFamily="34" charset="0"/>
              </a:rPr>
              <a:t>”</a:t>
            </a:r>
            <a:r>
              <a:rPr lang="zh-CN" altLang="en-US" sz="2600"/>
              <a:t>到</a:t>
            </a:r>
            <a:r>
              <a:rPr lang="en-US" altLang="zh-CN" sz="2600"/>
              <a:t>USB Key</a:t>
            </a:r>
            <a:r>
              <a:rPr lang="zh-CN" altLang="en-US" sz="2600"/>
              <a:t>的双因素鉴别中，则：</a:t>
            </a:r>
            <a:endParaRPr lang="zh-CN" altLang="en-US" sz="2600"/>
          </a:p>
          <a:p>
            <a:pPr lvl="1"/>
            <a:r>
              <a:rPr lang="en-US" altLang="zh-CN" sz="2200"/>
              <a:t>Helper</a:t>
            </a:r>
            <a:r>
              <a:rPr lang="zh-CN" altLang="en-US" sz="2200"/>
              <a:t>将</a:t>
            </a:r>
            <a:r>
              <a:rPr lang="en-US" altLang="zh-CN" sz="2200"/>
              <a:t>vouchcode</a:t>
            </a:r>
            <a:r>
              <a:rPr lang="zh-CN" altLang="en-US" sz="2200"/>
              <a:t>给</a:t>
            </a:r>
            <a:r>
              <a:rPr lang="en-US" altLang="zh-CN" sz="2200"/>
              <a:t>Alice</a:t>
            </a:r>
            <a:endParaRPr lang="en-US" altLang="zh-CN" sz="2200"/>
          </a:p>
          <a:p>
            <a:pPr lvl="1"/>
            <a:r>
              <a:rPr lang="en-US" altLang="zh-CN" sz="2200"/>
              <a:t>Alice</a:t>
            </a:r>
            <a:r>
              <a:rPr lang="zh-CN" altLang="en-US" sz="2200"/>
              <a:t>仅仅用</a:t>
            </a:r>
            <a:r>
              <a:rPr lang="en-US" altLang="zh-CN" sz="2200"/>
              <a:t>vouchcode</a:t>
            </a:r>
            <a:r>
              <a:rPr lang="zh-CN" altLang="en-US" sz="2200"/>
              <a:t>登录系统</a:t>
            </a:r>
            <a:endParaRPr lang="zh-CN" altLang="en-US" sz="2200"/>
          </a:p>
          <a:p>
            <a:pPr lvl="2"/>
            <a:r>
              <a:rPr lang="en-US" altLang="zh-CN" sz="2100"/>
              <a:t>USB Key</a:t>
            </a:r>
            <a:r>
              <a:rPr lang="zh-CN" altLang="en-US" sz="2100"/>
              <a:t>的</a:t>
            </a:r>
            <a:r>
              <a:rPr lang="en-US" altLang="zh-CN" sz="2100"/>
              <a:t>PIN</a:t>
            </a:r>
            <a:r>
              <a:rPr lang="zh-CN" altLang="en-US" sz="2100"/>
              <a:t>，</a:t>
            </a:r>
            <a:r>
              <a:rPr lang="en-US" altLang="zh-CN" sz="2100"/>
              <a:t>Server</a:t>
            </a:r>
            <a:r>
              <a:rPr lang="zh-CN" altLang="en-US" sz="2100"/>
              <a:t>不能验证；不输入</a:t>
            </a:r>
            <a:endParaRPr lang="zh-CN" altLang="en-US" sz="2100"/>
          </a:p>
          <a:p>
            <a:r>
              <a:rPr lang="zh-CN" altLang="en-US" sz="2600"/>
              <a:t>攻击分析</a:t>
            </a:r>
            <a:endParaRPr lang="zh-CN" altLang="en-US" sz="2600"/>
          </a:p>
          <a:p>
            <a:pPr lvl="1"/>
            <a:r>
              <a:rPr lang="zh-CN" altLang="en-US" sz="2200"/>
              <a:t>攻击难度变为仅仅猜测</a:t>
            </a:r>
            <a:r>
              <a:rPr lang="en-US" altLang="zh-CN" sz="2200"/>
              <a:t>vouchcode</a:t>
            </a:r>
            <a:r>
              <a:rPr lang="zh-CN" altLang="en-US" sz="2200"/>
              <a:t>的难度</a:t>
            </a:r>
            <a:endParaRPr lang="zh-CN" altLang="en-US" sz="2200"/>
          </a:p>
          <a:p>
            <a:pPr lvl="1"/>
            <a:r>
              <a:rPr lang="zh-CN" altLang="en-US" sz="2200"/>
              <a:t>攻击成功可能性，就是</a:t>
            </a:r>
            <a:r>
              <a:rPr lang="en-US" altLang="zh-CN" sz="2200"/>
              <a:t>p1</a:t>
            </a:r>
            <a:endParaRPr lang="en-US" altLang="zh-CN" sz="2200"/>
          </a:p>
          <a:p>
            <a:pPr lvl="2"/>
            <a:r>
              <a:rPr lang="zh-CN" altLang="en-US" sz="2100"/>
              <a:t>不是</a:t>
            </a:r>
            <a:r>
              <a:rPr lang="en-US" altLang="zh-CN" sz="2100"/>
              <a:t>2</a:t>
            </a:r>
            <a:r>
              <a:rPr lang="zh-CN" altLang="en-US" sz="2100"/>
              <a:t>个概率的乘积</a:t>
            </a:r>
            <a:endParaRPr lang="zh-CN" altLang="en-US" sz="2100"/>
          </a:p>
          <a:p>
            <a:pPr lvl="2"/>
            <a:r>
              <a:rPr lang="zh-CN" altLang="en-US" sz="2100"/>
              <a:t>失去双因素的安全特性</a:t>
            </a:r>
            <a:endParaRPr lang="zh-CN" altLang="en-US" sz="21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gn="r"/>
            <a:r>
              <a:rPr lang="zh-CN" altLang="en-US" sz="6600" dirty="0"/>
              <a:t>网络认证技术应用</a:t>
            </a:r>
            <a:br>
              <a:rPr lang="en-US" altLang="zh-CN" sz="6600" dirty="0"/>
            </a:br>
            <a:r>
              <a:rPr lang="en-US" altLang="zh-CN" sz="6000" dirty="0"/>
              <a:t>- </a:t>
            </a:r>
            <a:r>
              <a:rPr lang="zh-CN" altLang="en-US" sz="6000" dirty="0"/>
              <a:t>扩展内容</a:t>
            </a:r>
            <a:endParaRPr lang="zh-CN" altLang="en-US" sz="6600"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零信任架构</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altLang="zh-CN" sz="2400" dirty="0"/>
              <a:t>Zero Trust Architecture</a:t>
            </a:r>
            <a:r>
              <a:rPr lang="zh-CN" altLang="en-US" sz="2400" dirty="0"/>
              <a:t>是一种端到端的</a:t>
            </a:r>
            <a:r>
              <a:rPr lang="zh-CN" altLang="en-US" sz="2400" dirty="0">
                <a:solidFill>
                  <a:srgbClr val="FF0000"/>
                </a:solidFill>
              </a:rPr>
              <a:t>网络</a:t>
            </a:r>
            <a:r>
              <a:rPr lang="en-US" altLang="zh-CN" sz="2400" dirty="0">
                <a:solidFill>
                  <a:srgbClr val="FF0000"/>
                </a:solidFill>
              </a:rPr>
              <a:t>/</a:t>
            </a:r>
            <a:r>
              <a:rPr lang="zh-CN" altLang="en-US" sz="2400" dirty="0">
                <a:solidFill>
                  <a:srgbClr val="FF0000"/>
                </a:solidFill>
              </a:rPr>
              <a:t>数据安全方法</a:t>
            </a:r>
            <a:r>
              <a:rPr lang="zh-CN" altLang="en-US" sz="2400" dirty="0"/>
              <a:t>，包含身份、凭据、访问管理、操作、端点、托管环境和互连基础设施；主要关注</a:t>
            </a:r>
            <a:r>
              <a:rPr lang="zh-CN" altLang="en-US" sz="2400" dirty="0">
                <a:solidFill>
                  <a:srgbClr val="FF0000"/>
                </a:solidFill>
              </a:rPr>
              <a:t>数据</a:t>
            </a:r>
            <a:r>
              <a:rPr lang="en-US" altLang="zh-CN" sz="2400" dirty="0">
                <a:solidFill>
                  <a:srgbClr val="FF0000"/>
                </a:solidFill>
              </a:rPr>
              <a:t>(data)</a:t>
            </a:r>
            <a:r>
              <a:rPr lang="zh-CN" altLang="en-US" sz="2400" dirty="0"/>
              <a:t>保护；</a:t>
            </a:r>
            <a:endParaRPr lang="en-US" altLang="zh-CN" sz="2400" dirty="0"/>
          </a:p>
          <a:p>
            <a:pPr>
              <a:lnSpc>
                <a:spcPct val="150000"/>
              </a:lnSpc>
            </a:pPr>
            <a:endParaRPr lang="en-US" altLang="zh-CN" sz="2400" dirty="0"/>
          </a:p>
          <a:p>
            <a:pPr>
              <a:lnSpc>
                <a:spcPct val="150000"/>
              </a:lnSpc>
            </a:pPr>
            <a:r>
              <a:rPr lang="en-US" altLang="zh-CN" sz="2400" dirty="0"/>
              <a:t>ZTA</a:t>
            </a:r>
            <a:r>
              <a:rPr lang="zh-CN" altLang="en-US" sz="2400" dirty="0"/>
              <a:t>的</a:t>
            </a:r>
            <a:r>
              <a:rPr lang="zh-CN" altLang="en-US" sz="2400" dirty="0">
                <a:solidFill>
                  <a:srgbClr val="FF0000"/>
                </a:solidFill>
              </a:rPr>
              <a:t>有效定义</a:t>
            </a:r>
            <a:r>
              <a:rPr lang="zh-CN" altLang="en-US" sz="2400" dirty="0"/>
              <a:t>如下：零信任体系结构</a:t>
            </a:r>
            <a:r>
              <a:rPr lang="en-US" altLang="zh-CN" sz="2400" dirty="0"/>
              <a:t>(ZTA)</a:t>
            </a:r>
            <a:r>
              <a:rPr lang="zh-CN" altLang="en-US" sz="2400" dirty="0"/>
              <a:t>提供了一组概念、思想和组件关系</a:t>
            </a:r>
            <a:r>
              <a:rPr lang="en-US" altLang="zh-CN" sz="2400" dirty="0"/>
              <a:t>(</a:t>
            </a:r>
            <a:r>
              <a:rPr lang="zh-CN" altLang="en-US" sz="2400" dirty="0"/>
              <a:t>体系结构</a:t>
            </a:r>
            <a:r>
              <a:rPr lang="en-US" altLang="zh-CN" sz="2400" dirty="0"/>
              <a:t>)</a:t>
            </a:r>
            <a:r>
              <a:rPr lang="zh-CN" altLang="en-US" sz="2400" dirty="0"/>
              <a:t>，旨在</a:t>
            </a:r>
            <a:r>
              <a:rPr lang="zh-CN" altLang="en-US" sz="2400" dirty="0">
                <a:solidFill>
                  <a:srgbClr val="0070C0"/>
                </a:solidFill>
              </a:rPr>
              <a:t>消除在信息系统和服务中执行正确访问决策时的不确定性。</a:t>
            </a:r>
            <a:endParaRPr lang="en-US" altLang="zh-CN" sz="2400" dirty="0">
              <a:solidFill>
                <a:srgbClr val="0070C0"/>
              </a:solidFill>
            </a:endParaRPr>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230007"/>
            <a:ext cx="9117752" cy="148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250" fill="hold"/>
                                        <p:tgtEl>
                                          <p:spTgt spid="2050"/>
                                        </p:tgtEl>
                                        <p:attrNameLst>
                                          <p:attrName>ppt_x</p:attrName>
                                        </p:attrNameLst>
                                      </p:cBhvr>
                                      <p:tavLst>
                                        <p:tav tm="0">
                                          <p:val>
                                            <p:strVal val="#ppt_x"/>
                                          </p:val>
                                        </p:tav>
                                        <p:tav tm="100000">
                                          <p:val>
                                            <p:strVal val="#ppt_x"/>
                                          </p:val>
                                        </p:tav>
                                      </p:tavLst>
                                    </p:anim>
                                    <p:anim calcmode="lin" valueType="num">
                                      <p:cBhvr additive="base">
                                        <p:cTn id="8" dur="25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250"/>
                                        <p:tgtEl>
                                          <p:spTgt spid="2050"/>
                                        </p:tgtEl>
                                        <p:attrNameLst>
                                          <p:attrName>ppt_x</p:attrName>
                                        </p:attrNameLst>
                                      </p:cBhvr>
                                      <p:tavLst>
                                        <p:tav tm="0">
                                          <p:val>
                                            <p:strVal val="ppt_x"/>
                                          </p:val>
                                        </p:tav>
                                        <p:tav tm="100000">
                                          <p:val>
                                            <p:strVal val="ppt_x"/>
                                          </p:val>
                                        </p:tav>
                                      </p:tavLst>
                                    </p:anim>
                                    <p:anim calcmode="lin" valueType="num">
                                      <p:cBhvr additive="base">
                                        <p:cTn id="13" dur="250"/>
                                        <p:tgtEl>
                                          <p:spTgt spid="2050"/>
                                        </p:tgtEl>
                                        <p:attrNameLst>
                                          <p:attrName>ppt_y</p:attrName>
                                        </p:attrNameLst>
                                      </p:cBhvr>
                                      <p:tavLst>
                                        <p:tav tm="0">
                                          <p:val>
                                            <p:strVal val="ppt_y"/>
                                          </p:val>
                                        </p:tav>
                                        <p:tav tm="100000">
                                          <p:val>
                                            <p:strVal val="1+ppt_h/2"/>
                                          </p:val>
                                        </p:tav>
                                      </p:tavLst>
                                    </p:anim>
                                    <p:set>
                                      <p:cBhvr>
                                        <p:cTn id="14" dur="1" fill="hold">
                                          <p:stCondLst>
                                            <p:cond delay="24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ZTA</a:t>
            </a:r>
            <a:r>
              <a:rPr lang="zh-CN" altLang="en-US" dirty="0"/>
              <a:t>简介</a:t>
            </a:r>
            <a:endParaRPr lang="zh-CN" altLang="en-US" dirty="0"/>
          </a:p>
        </p:txBody>
      </p:sp>
      <p:sp>
        <p:nvSpPr>
          <p:cNvPr id="3" name="内容占位符 2"/>
          <p:cNvSpPr>
            <a:spLocks noGrp="1"/>
          </p:cNvSpPr>
          <p:nvPr>
            <p:ph idx="1"/>
          </p:nvPr>
        </p:nvSpPr>
        <p:spPr/>
        <p:txBody>
          <a:bodyPr>
            <a:normAutofit fontScale="92500"/>
          </a:bodyPr>
          <a:lstStyle/>
          <a:p>
            <a:pPr>
              <a:lnSpc>
                <a:spcPct val="150000"/>
              </a:lnSpc>
            </a:pPr>
            <a:r>
              <a:rPr lang="zh-CN" altLang="en-US" sz="2800" dirty="0"/>
              <a:t>说明：</a:t>
            </a:r>
            <a:endParaRPr lang="en-US" altLang="zh-CN" sz="2800" dirty="0"/>
          </a:p>
          <a:p>
            <a:pPr lvl="1">
              <a:lnSpc>
                <a:spcPct val="150000"/>
              </a:lnSpc>
              <a:buFont typeface="Wingdings" panose="05000000000000000000" pitchFamily="2" charset="2"/>
              <a:buChar char="Ø"/>
            </a:pPr>
            <a:r>
              <a:rPr lang="en-US" altLang="zh-CN" sz="2400" dirty="0"/>
              <a:t>1. </a:t>
            </a:r>
            <a:r>
              <a:rPr lang="zh-CN" altLang="en-US" sz="2400" dirty="0"/>
              <a:t>为了扩大范围，用“</a:t>
            </a:r>
            <a:r>
              <a:rPr lang="zh-CN" altLang="en-US" sz="2400" dirty="0">
                <a:solidFill>
                  <a:srgbClr val="0070C0"/>
                </a:solidFill>
              </a:rPr>
              <a:t>资源</a:t>
            </a:r>
            <a:r>
              <a:rPr lang="zh-CN" altLang="en-US" sz="2400" dirty="0"/>
              <a:t>”（</a:t>
            </a:r>
            <a:r>
              <a:rPr lang="en-US" altLang="zh-CN" sz="2400" dirty="0"/>
              <a:t>resource</a:t>
            </a:r>
            <a:r>
              <a:rPr lang="zh-CN" altLang="en-US" sz="2400" dirty="0"/>
              <a:t>）来替换 “</a:t>
            </a:r>
            <a:r>
              <a:rPr lang="zh-CN" altLang="en-US" sz="2400" dirty="0">
                <a:solidFill>
                  <a:srgbClr val="0070C0"/>
                </a:solidFill>
              </a:rPr>
              <a:t>数据</a:t>
            </a:r>
            <a:r>
              <a:rPr lang="zh-CN" altLang="en-US" sz="2400" dirty="0"/>
              <a:t>”（</a:t>
            </a:r>
            <a:r>
              <a:rPr lang="en-US" altLang="zh-CN" sz="2400" dirty="0"/>
              <a:t>data</a:t>
            </a:r>
            <a:r>
              <a:rPr lang="zh-CN" altLang="en-US" sz="2400" dirty="0"/>
              <a:t>），故</a:t>
            </a:r>
            <a:r>
              <a:rPr lang="en-US" altLang="zh-CN" sz="2400" dirty="0"/>
              <a:t>ZTA</a:t>
            </a:r>
            <a:r>
              <a:rPr lang="zh-CN" altLang="en-US" sz="2400" dirty="0"/>
              <a:t>就与资源访问有关，而不仅仅是数据访问。</a:t>
            </a:r>
            <a:endParaRPr lang="en-US" altLang="zh-CN" sz="2400" dirty="0"/>
          </a:p>
          <a:p>
            <a:pPr lvl="1">
              <a:lnSpc>
                <a:spcPct val="150000"/>
              </a:lnSpc>
              <a:buFont typeface="Wingdings" panose="05000000000000000000" pitchFamily="2" charset="2"/>
              <a:buChar char="Ø"/>
            </a:pPr>
            <a:r>
              <a:rPr lang="en-US" altLang="zh-CN" sz="2400" dirty="0"/>
              <a:t>2. </a:t>
            </a:r>
            <a:r>
              <a:rPr lang="zh-CN" altLang="en-US" sz="2400" dirty="0"/>
              <a:t>为减少不确定性，重点关注</a:t>
            </a:r>
            <a:r>
              <a:rPr lang="zh-CN" altLang="en-US" sz="2400" dirty="0">
                <a:solidFill>
                  <a:srgbClr val="0070C0"/>
                </a:solidFill>
              </a:rPr>
              <a:t>身份</a:t>
            </a:r>
            <a:r>
              <a:rPr lang="zh-CN" altLang="en-US" dirty="0">
                <a:solidFill>
                  <a:srgbClr val="0070C0"/>
                </a:solidFill>
              </a:rPr>
              <a:t>鉴别</a:t>
            </a:r>
            <a:r>
              <a:rPr lang="zh-CN" altLang="en-US" sz="2400" dirty="0">
                <a:solidFill>
                  <a:srgbClr val="0070C0"/>
                </a:solidFill>
              </a:rPr>
              <a:t>、授权和缩小绝对信任区域，</a:t>
            </a:r>
            <a:r>
              <a:rPr lang="zh-CN" altLang="en-US" sz="2400" dirty="0"/>
              <a:t>访问规则被限制为</a:t>
            </a:r>
            <a:r>
              <a:rPr lang="zh-CN" altLang="en-US" sz="2400" dirty="0">
                <a:solidFill>
                  <a:srgbClr val="0070C0"/>
                </a:solidFill>
              </a:rPr>
              <a:t>最小特权</a:t>
            </a:r>
            <a:r>
              <a:rPr lang="zh-CN" altLang="en-US" sz="2400" dirty="0"/>
              <a:t>，且尽可能细化。</a:t>
            </a:r>
            <a:endParaRPr lang="en-US" altLang="zh-CN" sz="2400" dirty="0"/>
          </a:p>
          <a:p>
            <a:pPr lvl="1">
              <a:lnSpc>
                <a:spcPct val="150000"/>
              </a:lnSpc>
              <a:buFont typeface="Wingdings" panose="05000000000000000000" pitchFamily="2" charset="2"/>
              <a:buChar char="Ø"/>
            </a:pPr>
            <a:r>
              <a:rPr lang="en-US" altLang="zh-CN" sz="2400" dirty="0"/>
              <a:t>3. ZTA</a:t>
            </a:r>
            <a:r>
              <a:rPr lang="zh-CN" altLang="en-US" sz="2400" dirty="0"/>
              <a:t>不是一个单一的网络架构，而是一套用于设计和操作网络基础架构的</a:t>
            </a:r>
            <a:r>
              <a:rPr lang="zh-CN" altLang="en-US" sz="2400" dirty="0">
                <a:solidFill>
                  <a:srgbClr val="0070C0"/>
                </a:solidFill>
              </a:rPr>
              <a:t>指导原则</a:t>
            </a:r>
            <a:r>
              <a:rPr lang="zh-CN" altLang="en-US" sz="2400" dirty="0"/>
              <a:t>，可以用来改善安全状况；</a:t>
            </a:r>
            <a:endParaRPr lang="en-US" altLang="zh-CN" sz="2400" dirty="0">
              <a:solidFill>
                <a:srgbClr val="0070C0"/>
              </a:solidFill>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1233" y="5770689"/>
            <a:ext cx="8437759"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250" fill="hold"/>
                                        <p:tgtEl>
                                          <p:spTgt spid="1026"/>
                                        </p:tgtEl>
                                        <p:attrNameLst>
                                          <p:attrName>ppt_x</p:attrName>
                                        </p:attrNameLst>
                                      </p:cBhvr>
                                      <p:tavLst>
                                        <p:tav tm="0">
                                          <p:val>
                                            <p:strVal val="#ppt_x"/>
                                          </p:val>
                                        </p:tav>
                                        <p:tav tm="100000">
                                          <p:val>
                                            <p:strVal val="#ppt_x"/>
                                          </p:val>
                                        </p:tav>
                                      </p:tavLst>
                                    </p:anim>
                                    <p:anim calcmode="lin" valueType="num">
                                      <p:cBhvr additive="base">
                                        <p:cTn id="8" dur="25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ZTA</a:t>
            </a:r>
            <a:r>
              <a:rPr lang="zh-CN" altLang="en-US" dirty="0"/>
              <a:t>简介</a:t>
            </a:r>
            <a:endParaRPr lang="zh-CN" altLang="en-US" dirty="0"/>
          </a:p>
        </p:txBody>
      </p:sp>
      <p:sp>
        <p:nvSpPr>
          <p:cNvPr id="3" name="内容占位符 2"/>
          <p:cNvSpPr>
            <a:spLocks noGrp="1"/>
          </p:cNvSpPr>
          <p:nvPr>
            <p:ph idx="1"/>
          </p:nvPr>
        </p:nvSpPr>
        <p:spPr>
          <a:xfrm>
            <a:off x="343673" y="3645024"/>
            <a:ext cx="8507288" cy="2808312"/>
          </a:xfrm>
        </p:spPr>
        <p:txBody>
          <a:bodyPr>
            <a:normAutofit/>
          </a:bodyPr>
          <a:lstStyle/>
          <a:p>
            <a:pPr>
              <a:lnSpc>
                <a:spcPct val="150000"/>
              </a:lnSpc>
            </a:pPr>
            <a:r>
              <a:rPr lang="zh-CN" altLang="en-US" sz="2400" dirty="0"/>
              <a:t>（</a:t>
            </a:r>
            <a:r>
              <a:rPr lang="en-US" altLang="zh-CN" sz="2400" dirty="0"/>
              <a:t>1</a:t>
            </a:r>
            <a:r>
              <a:rPr lang="zh-CN" altLang="en-US" sz="2400" dirty="0"/>
              <a:t>）当用户或机器需要访问企业资源时，访问是通过</a:t>
            </a:r>
            <a:r>
              <a:rPr lang="zh-CN" altLang="en-US" sz="2400" dirty="0">
                <a:solidFill>
                  <a:srgbClr val="0070C0"/>
                </a:solidFill>
              </a:rPr>
              <a:t>策略决策点</a:t>
            </a:r>
            <a:r>
              <a:rPr lang="en-US" altLang="zh-CN" sz="2400" dirty="0">
                <a:solidFill>
                  <a:srgbClr val="0070C0"/>
                </a:solidFill>
              </a:rPr>
              <a:t>(PDP)</a:t>
            </a:r>
            <a:r>
              <a:rPr lang="zh-CN" altLang="en-US" sz="2400" dirty="0"/>
              <a:t>和相应的</a:t>
            </a:r>
            <a:r>
              <a:rPr lang="zh-CN" altLang="en-US" sz="2400" dirty="0">
                <a:solidFill>
                  <a:srgbClr val="0070C0"/>
                </a:solidFill>
              </a:rPr>
              <a:t>策略实施点</a:t>
            </a:r>
            <a:r>
              <a:rPr lang="en-US" altLang="zh-CN" sz="2400" dirty="0">
                <a:solidFill>
                  <a:srgbClr val="0070C0"/>
                </a:solidFill>
              </a:rPr>
              <a:t>(PEP)</a:t>
            </a:r>
            <a:r>
              <a:rPr lang="zh-CN" altLang="en-US" sz="2400" dirty="0"/>
              <a:t>授权的</a:t>
            </a:r>
            <a:endParaRPr lang="en-US" altLang="zh-CN" sz="2400" dirty="0"/>
          </a:p>
          <a:p>
            <a:pPr>
              <a:lnSpc>
                <a:spcPct val="150000"/>
              </a:lnSpc>
            </a:pPr>
            <a:r>
              <a:rPr lang="zh-CN" altLang="en-US" sz="2400" dirty="0"/>
              <a:t>（</a:t>
            </a:r>
            <a:r>
              <a:rPr lang="en-US" altLang="zh-CN" sz="2400" dirty="0"/>
              <a:t>2</a:t>
            </a:r>
            <a:r>
              <a:rPr lang="zh-CN" altLang="en-US" sz="2400" dirty="0"/>
              <a:t>）零信任适用于两个基本领域：</a:t>
            </a:r>
            <a:r>
              <a:rPr lang="zh-CN" altLang="en-US" sz="2400" dirty="0">
                <a:solidFill>
                  <a:srgbClr val="0070C0"/>
                </a:solidFill>
              </a:rPr>
              <a:t>身份鉴别</a:t>
            </a:r>
            <a:r>
              <a:rPr lang="zh-CN" altLang="en-US" sz="2400" dirty="0"/>
              <a:t>和</a:t>
            </a:r>
            <a:r>
              <a:rPr lang="zh-CN" altLang="en-US" sz="2400" dirty="0">
                <a:solidFill>
                  <a:srgbClr val="0070C0"/>
                </a:solidFill>
              </a:rPr>
              <a:t>授权</a:t>
            </a:r>
            <a:endParaRPr lang="en-US" altLang="zh-CN" sz="2400" dirty="0">
              <a:solidFill>
                <a:srgbClr val="0070C0"/>
              </a:solidFill>
            </a:endParaRPr>
          </a:p>
          <a:p>
            <a:pPr lvl="1">
              <a:lnSpc>
                <a:spcPct val="150000"/>
              </a:lnSpc>
            </a:pPr>
            <a:r>
              <a:rPr lang="zh-CN" altLang="en-US" sz="2000" dirty="0"/>
              <a:t>其</a:t>
            </a:r>
            <a:r>
              <a:rPr lang="zh-CN" altLang="en-US" sz="2000" dirty="0">
                <a:solidFill>
                  <a:srgbClr val="FF0000"/>
                </a:solidFill>
              </a:rPr>
              <a:t>思想</a:t>
            </a:r>
            <a:r>
              <a:rPr lang="zh-CN" altLang="en-US" sz="2000" dirty="0"/>
              <a:t>是对网络中的每个流进行身份鉴别和授权</a:t>
            </a:r>
            <a:endParaRPr lang="zh-CN" altLang="en-US" sz="2000" dirty="0">
              <a:solidFill>
                <a:srgbClr val="0070C0"/>
              </a:solidFill>
            </a:endParaRPr>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5306" t="22862" r="2924" b="7139"/>
          <a:stretch>
            <a:fillRect/>
          </a:stretch>
        </p:blipFill>
        <p:spPr bwMode="auto">
          <a:xfrm>
            <a:off x="649799" y="1858438"/>
            <a:ext cx="7649546" cy="166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ZTA</a:t>
            </a:r>
            <a:r>
              <a:rPr lang="zh-CN" altLang="en-US" dirty="0"/>
              <a:t>模型框架</a:t>
            </a:r>
            <a:endParaRPr lang="zh-CN" altLang="en-US" dirty="0"/>
          </a:p>
        </p:txBody>
      </p:sp>
      <p:sp>
        <p:nvSpPr>
          <p:cNvPr id="3" name="内容占位符 2"/>
          <p:cNvSpPr>
            <a:spLocks noGrp="1"/>
          </p:cNvSpPr>
          <p:nvPr>
            <p:ph idx="1"/>
          </p:nvPr>
        </p:nvSpPr>
        <p:spPr/>
        <p:txBody>
          <a:bodyPr/>
          <a:lstStyle/>
          <a:p>
            <a:pPr>
              <a:lnSpc>
                <a:spcPct val="150000"/>
              </a:lnSpc>
            </a:pPr>
            <a:r>
              <a:rPr lang="en-US" altLang="zh-CN" sz="3600" dirty="0"/>
              <a:t>2.1</a:t>
            </a:r>
            <a:r>
              <a:rPr lang="zh-CN" altLang="en-US" sz="3600" dirty="0"/>
              <a:t> 基本原则</a:t>
            </a:r>
            <a:endParaRPr lang="en-US" altLang="zh-CN" sz="3600" dirty="0"/>
          </a:p>
          <a:p>
            <a:pPr>
              <a:lnSpc>
                <a:spcPct val="150000"/>
              </a:lnSpc>
            </a:pPr>
            <a:r>
              <a:rPr lang="en-US" altLang="zh-CN" sz="3600" dirty="0"/>
              <a:t>2.2 </a:t>
            </a:r>
            <a:r>
              <a:rPr lang="zh-CN" altLang="en-US" sz="3600" dirty="0"/>
              <a:t>网络假设</a:t>
            </a:r>
            <a:endParaRPr lang="en-US" altLang="zh-CN" sz="3600" dirty="0"/>
          </a:p>
          <a:p>
            <a:pPr>
              <a:lnSpc>
                <a:spcPct val="150000"/>
              </a:lnSpc>
            </a:pPr>
            <a:r>
              <a:rPr lang="en-US" altLang="zh-CN" sz="3600" dirty="0"/>
              <a:t>2.3 </a:t>
            </a:r>
            <a:r>
              <a:rPr lang="zh-CN" altLang="en-US" sz="3600" dirty="0"/>
              <a:t>逻辑组件</a:t>
            </a:r>
            <a:endParaRPr lang="en-US" altLang="zh-CN" sz="3600" dirty="0"/>
          </a:p>
          <a:p>
            <a:pPr>
              <a:lnSpc>
                <a:spcPct val="150000"/>
              </a:lnSpc>
            </a:pPr>
            <a:r>
              <a:rPr lang="en-US" altLang="zh-CN" sz="3600" dirty="0"/>
              <a:t>2.4 </a:t>
            </a:r>
            <a:r>
              <a:rPr lang="zh-CN" altLang="en-US" sz="3600" dirty="0"/>
              <a:t>抽象部署架构</a:t>
            </a:r>
            <a:endParaRPr lang="zh-CN" altLang="en-US"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2.1 </a:t>
            </a:r>
            <a:r>
              <a:rPr lang="zh-CN" altLang="en-US" dirty="0"/>
              <a:t>基本原则</a:t>
            </a:r>
            <a:endParaRPr lang="zh-CN" altLang="en-US" dirty="0"/>
          </a:p>
        </p:txBody>
      </p:sp>
      <p:sp>
        <p:nvSpPr>
          <p:cNvPr id="3" name="内容占位符 2"/>
          <p:cNvSpPr>
            <a:spLocks noGrp="1"/>
          </p:cNvSpPr>
          <p:nvPr>
            <p:ph idx="1"/>
          </p:nvPr>
        </p:nvSpPr>
        <p:spPr>
          <a:xfrm>
            <a:off x="499820" y="1835542"/>
            <a:ext cx="8144359" cy="4526063"/>
          </a:xfrm>
          <a:ln>
            <a:noFill/>
          </a:ln>
        </p:spPr>
        <p:txBody>
          <a:bodyPr>
            <a:normAutofit fontScale="92500"/>
          </a:bodyPr>
          <a:lstStyle/>
          <a:p>
            <a:pPr>
              <a:lnSpc>
                <a:spcPct val="150000"/>
              </a:lnSpc>
            </a:pPr>
            <a:r>
              <a:rPr lang="en-US" altLang="zh-CN" dirty="0"/>
              <a:t>ZTA</a:t>
            </a:r>
            <a:r>
              <a:rPr lang="zh-CN" altLang="en-US" dirty="0"/>
              <a:t>的设计和部署遵循以下</a:t>
            </a:r>
            <a:r>
              <a:rPr lang="en-US" altLang="zh-CN" dirty="0">
                <a:solidFill>
                  <a:srgbClr val="FF0000"/>
                </a:solidFill>
              </a:rPr>
              <a:t>6</a:t>
            </a:r>
            <a:r>
              <a:rPr lang="zh-CN" altLang="en-US" dirty="0">
                <a:solidFill>
                  <a:srgbClr val="FF0000"/>
                </a:solidFill>
              </a:rPr>
              <a:t>条</a:t>
            </a:r>
            <a:r>
              <a:rPr lang="zh-CN" altLang="en-US" dirty="0"/>
              <a:t>基本原则：</a:t>
            </a:r>
            <a:endParaRPr lang="en-US" altLang="zh-CN" dirty="0"/>
          </a:p>
          <a:p>
            <a:pPr lvl="1">
              <a:lnSpc>
                <a:spcPct val="170000"/>
              </a:lnSpc>
              <a:buFont typeface="Wingdings" panose="05000000000000000000" pitchFamily="2" charset="2"/>
              <a:buChar char="ü"/>
            </a:pPr>
            <a:r>
              <a:rPr lang="en-US" altLang="zh-CN" dirty="0"/>
              <a:t>1.</a:t>
            </a:r>
            <a:r>
              <a:rPr lang="zh-CN" altLang="en-US" dirty="0">
                <a:solidFill>
                  <a:srgbClr val="0070C0"/>
                </a:solidFill>
              </a:rPr>
              <a:t>所有数据源和计算服务都被视为资源</a:t>
            </a:r>
            <a:r>
              <a:rPr lang="zh-CN" altLang="en-US" dirty="0"/>
              <a:t>：如打印机、指令系统、甚至可被允许访问企业资源的个人设备等；</a:t>
            </a:r>
            <a:endParaRPr lang="en-US" altLang="zh-CN" dirty="0"/>
          </a:p>
          <a:p>
            <a:pPr lvl="1">
              <a:lnSpc>
                <a:spcPct val="170000"/>
              </a:lnSpc>
              <a:buFont typeface="Wingdings" panose="05000000000000000000" pitchFamily="2" charset="2"/>
              <a:buChar char="ü"/>
            </a:pPr>
            <a:r>
              <a:rPr lang="en-US" altLang="zh-CN" dirty="0"/>
              <a:t>2.</a:t>
            </a:r>
            <a:r>
              <a:rPr lang="zh-CN" altLang="en-US" dirty="0">
                <a:solidFill>
                  <a:srgbClr val="0070C0"/>
                </a:solidFill>
              </a:rPr>
              <a:t>无论网络位置如何，所有通信都要以安全方式进行：</a:t>
            </a:r>
            <a:r>
              <a:rPr lang="zh-CN" altLang="en-US" sz="2900" dirty="0">
                <a:solidFill>
                  <a:srgbClr val="0070C0"/>
                </a:solidFill>
              </a:rPr>
              <a:t> </a:t>
            </a:r>
            <a:r>
              <a:rPr lang="zh-CN" altLang="en-US" dirty="0"/>
              <a:t>如加密或者身份鉴别；网络位置不再预示着可信；</a:t>
            </a:r>
            <a:endParaRPr lang="en-US" altLang="zh-CN" dirty="0"/>
          </a:p>
          <a:p>
            <a:pPr lvl="1">
              <a:lnSpc>
                <a:spcPct val="170000"/>
              </a:lnSpc>
              <a:buFont typeface="Wingdings" panose="05000000000000000000" pitchFamily="2" charset="2"/>
              <a:buChar char="ü"/>
            </a:pPr>
            <a:r>
              <a:rPr lang="en-US" altLang="zh-CN" dirty="0"/>
              <a:t>3.</a:t>
            </a:r>
            <a:r>
              <a:rPr lang="zh-CN" altLang="en-US" dirty="0">
                <a:solidFill>
                  <a:srgbClr val="0070C0"/>
                </a:solidFill>
              </a:rPr>
              <a:t>访问企业资源时，基于每个连接进行授权：</a:t>
            </a:r>
            <a:r>
              <a:rPr lang="zh-CN" altLang="en-US" dirty="0"/>
              <a:t>必须在授权后才可访问资源；同时，对资源</a:t>
            </a:r>
            <a:r>
              <a:rPr lang="en-US" altLang="zh-CN" dirty="0"/>
              <a:t>A</a:t>
            </a:r>
            <a:r>
              <a:rPr lang="zh-CN" altLang="en-US" dirty="0"/>
              <a:t>的访问授权，不能用来访问资源</a:t>
            </a:r>
            <a:r>
              <a:rPr lang="en-US" altLang="zh-CN" dirty="0"/>
              <a:t>B</a:t>
            </a:r>
            <a:endParaRPr lang="en-US" altLang="zh-CN" dirty="0">
              <a:solidFill>
                <a:srgbClr val="0070C0"/>
              </a:solidFill>
            </a:endParaRPr>
          </a:p>
          <a:p>
            <a:pPr marL="457200" lvl="1" indent="0">
              <a:lnSpc>
                <a:spcPct val="170000"/>
              </a:lnSpc>
              <a:buNone/>
            </a:pPr>
            <a:endParaRPr lang="zh-CN" altLang="en-US" dirty="0">
              <a:solidFill>
                <a:srgbClr val="0070C0"/>
              </a:solidFill>
            </a:endParaRPr>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2.1 </a:t>
            </a:r>
            <a:r>
              <a:rPr lang="zh-CN" altLang="en-US" dirty="0"/>
              <a:t>核心原则</a:t>
            </a:r>
            <a:endParaRPr lang="zh-CN" altLang="en-US" dirty="0"/>
          </a:p>
        </p:txBody>
      </p:sp>
      <p:sp>
        <p:nvSpPr>
          <p:cNvPr id="3" name="内容占位符 2"/>
          <p:cNvSpPr>
            <a:spLocks noGrp="1"/>
          </p:cNvSpPr>
          <p:nvPr>
            <p:ph idx="1"/>
          </p:nvPr>
        </p:nvSpPr>
        <p:spPr>
          <a:xfrm>
            <a:off x="395536" y="1915365"/>
            <a:ext cx="8013827" cy="4726983"/>
          </a:xfrm>
          <a:ln>
            <a:noFill/>
          </a:ln>
        </p:spPr>
        <p:txBody>
          <a:bodyPr>
            <a:normAutofit fontScale="62500" lnSpcReduction="20000"/>
          </a:bodyPr>
          <a:lstStyle/>
          <a:p>
            <a:pPr>
              <a:lnSpc>
                <a:spcPct val="150000"/>
              </a:lnSpc>
            </a:pPr>
            <a:r>
              <a:rPr lang="en-US" altLang="zh-CN" sz="4000" dirty="0"/>
              <a:t>ZTA</a:t>
            </a:r>
            <a:r>
              <a:rPr lang="zh-CN" altLang="en-US" sz="4000" dirty="0"/>
              <a:t>的设计和部署遵循以下基本原则：</a:t>
            </a:r>
            <a:endParaRPr lang="en-US" altLang="zh-CN" sz="4000" dirty="0"/>
          </a:p>
          <a:p>
            <a:pPr lvl="1">
              <a:lnSpc>
                <a:spcPct val="170000"/>
              </a:lnSpc>
              <a:buFont typeface="Wingdings" panose="05000000000000000000" pitchFamily="2" charset="2"/>
              <a:buChar char="ü"/>
            </a:pPr>
            <a:r>
              <a:rPr lang="zh-CN" altLang="en-US" sz="3400" dirty="0">
                <a:solidFill>
                  <a:srgbClr val="0070C0"/>
                </a:solidFill>
              </a:rPr>
              <a:t> </a:t>
            </a:r>
            <a:r>
              <a:rPr lang="en-US" altLang="zh-CN" sz="3400" dirty="0"/>
              <a:t>4.</a:t>
            </a:r>
            <a:r>
              <a:rPr lang="zh-CN" altLang="en-US" sz="3400" dirty="0">
                <a:solidFill>
                  <a:srgbClr val="0070C0"/>
                </a:solidFill>
              </a:rPr>
              <a:t>对资源的访问由策略决定，包括用户身份标识和请求系统的状态，还可能包括其他行为属性</a:t>
            </a:r>
            <a:r>
              <a:rPr lang="zh-CN" altLang="en-US" sz="3400" dirty="0"/>
              <a:t>：资源访问策略可以根据资源</a:t>
            </a:r>
            <a:r>
              <a:rPr lang="en-US" altLang="zh-CN" sz="3400" dirty="0"/>
              <a:t>/</a:t>
            </a:r>
            <a:r>
              <a:rPr lang="zh-CN" altLang="en-US" sz="3400" dirty="0"/>
              <a:t>数据的敏感性而变化；为限制可见性和可访问性，应用了最小特权原则。 </a:t>
            </a:r>
            <a:endParaRPr lang="en-US" altLang="zh-CN" sz="3400" dirty="0"/>
          </a:p>
          <a:p>
            <a:pPr lvl="1">
              <a:lnSpc>
                <a:spcPct val="170000"/>
              </a:lnSpc>
              <a:buFont typeface="Wingdings" panose="05000000000000000000" pitchFamily="2" charset="2"/>
              <a:buChar char="ü"/>
            </a:pPr>
            <a:r>
              <a:rPr lang="en-US" altLang="zh-CN" sz="3400" dirty="0"/>
              <a:t>5.</a:t>
            </a:r>
            <a:r>
              <a:rPr lang="zh-CN" altLang="en-US" sz="3400" dirty="0">
                <a:solidFill>
                  <a:srgbClr val="0070C0"/>
                </a:solidFill>
              </a:rPr>
              <a:t>企业确保其所有系统都处于最安全的状态，监视系统则确保它们保持在最安全的状态</a:t>
            </a:r>
            <a:r>
              <a:rPr lang="en-US" altLang="zh-CN" sz="3400" dirty="0">
                <a:solidFill>
                  <a:srgbClr val="0070C0"/>
                </a:solidFill>
              </a:rPr>
              <a:t> </a:t>
            </a:r>
            <a:r>
              <a:rPr lang="zh-CN" altLang="en-US" sz="3400" dirty="0"/>
              <a:t>：实施</a:t>
            </a:r>
            <a:r>
              <a:rPr lang="en-US" altLang="zh-CN" sz="3400" dirty="0"/>
              <a:t>ZTA</a:t>
            </a:r>
            <a:r>
              <a:rPr lang="zh-CN" altLang="en-US" sz="3400" dirty="0"/>
              <a:t>战略的企业应该建立一个持续的诊断和缓解</a:t>
            </a:r>
            <a:r>
              <a:rPr lang="en-US" altLang="zh-CN" sz="3400" dirty="0"/>
              <a:t>(CDM)</a:t>
            </a:r>
            <a:r>
              <a:rPr lang="zh-CN" altLang="en-US" sz="3400" dirty="0"/>
              <a:t>计划，以监测系统的状态，并根据需要运行补丁</a:t>
            </a:r>
            <a:r>
              <a:rPr lang="en-US" altLang="zh-CN" sz="3400" dirty="0"/>
              <a:t>/</a:t>
            </a:r>
            <a:r>
              <a:rPr lang="zh-CN" altLang="en-US" sz="3400" dirty="0"/>
              <a:t>修复程序；</a:t>
            </a:r>
            <a:endParaRPr lang="zh-CN" altLang="en-US" sz="3400" dirty="0">
              <a:solidFill>
                <a:srgbClr val="0070C0"/>
              </a:solidFill>
            </a:endParaRPr>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normAutofit/>
          </a:bodyPr>
          <a:lstStyle/>
          <a:p>
            <a:pPr eaLnBrk="1" hangingPunct="1"/>
            <a:r>
              <a:rPr lang="zh-CN" altLang="en-US" dirty="0"/>
              <a:t>基于图像点击的口令认证</a:t>
            </a:r>
            <a:br>
              <a:rPr lang="en-US" altLang="zh-CN" dirty="0"/>
            </a:br>
            <a:r>
              <a:rPr lang="en-US" altLang="zh-CN" dirty="0"/>
              <a:t>what you know</a:t>
            </a:r>
            <a:endParaRPr lang="zh-CN" altLang="en-US" dirty="0"/>
          </a:p>
        </p:txBody>
      </p:sp>
      <p:sp>
        <p:nvSpPr>
          <p:cNvPr id="6" name="灯片编号占位符 3"/>
          <p:cNvSpPr>
            <a:spLocks noGrp="1"/>
          </p:cNvSpPr>
          <p:nvPr>
            <p:ph type="sldNum" sz="quarter" idx="12"/>
          </p:nvPr>
        </p:nvSpPr>
        <p:spPr/>
        <p:txBody>
          <a:bodyPr/>
          <a:lstStyle/>
          <a:p>
            <a:pPr>
              <a:defRPr/>
            </a:pPr>
            <a:fld id="{F53A8989-3F87-4BA6-8890-96C6E6FCDA48}" type="slidenum">
              <a:rPr lang="zh-CN" altLang="en-US"/>
            </a:fld>
            <a:endParaRPr lang="zh-CN" altLang="en-US"/>
          </a:p>
        </p:txBody>
      </p:sp>
      <p:sp>
        <p:nvSpPr>
          <p:cNvPr id="65539" name="内容占位符 2"/>
          <p:cNvSpPr txBox="1"/>
          <p:nvPr/>
        </p:nvSpPr>
        <p:spPr bwMode="auto">
          <a:xfrm>
            <a:off x="457200" y="1600200"/>
            <a:ext cx="8229600" cy="4686300"/>
          </a:xfrm>
          <a:prstGeom prst="rect">
            <a:avLst/>
          </a:prstGeom>
          <a:noFill/>
          <a:ln w="9525">
            <a:noFill/>
            <a:miter lim="800000"/>
          </a:ln>
        </p:spPr>
        <p:txBody>
          <a:bodyPr/>
          <a:lstStyle/>
          <a:p>
            <a:pPr marL="342900" indent="-342900">
              <a:spcBef>
                <a:spcPct val="20000"/>
              </a:spcBef>
              <a:buFont typeface="Arial" panose="020B0604020202090204" pitchFamily="34" charset="0"/>
              <a:buChar char="•"/>
            </a:pPr>
            <a:endParaRPr lang="en-US" altLang="zh-CN" sz="3200" dirty="0">
              <a:latin typeface="Calibri" panose="020F0502020204030204" pitchFamily="34" charset="0"/>
            </a:endParaRPr>
          </a:p>
          <a:p>
            <a:pPr marL="342900" indent="-342900">
              <a:spcBef>
                <a:spcPct val="20000"/>
              </a:spcBef>
              <a:buFont typeface="Arial" panose="020B0604020202090204" pitchFamily="34" charset="0"/>
              <a:buChar char="•"/>
            </a:pPr>
            <a:r>
              <a:rPr lang="zh-CN" altLang="en-US" sz="3200" dirty="0">
                <a:latin typeface="Calibri" panose="020F0502020204030204" pitchFamily="34" charset="0"/>
              </a:rPr>
              <a:t>通过连续点击图片的若干个位置通过认证</a:t>
            </a:r>
            <a:endParaRPr lang="zh-CN" altLang="en-US" sz="3200" dirty="0">
              <a:latin typeface="Calibri" panose="020F0502020204030204" pitchFamily="34" charset="0"/>
            </a:endParaRPr>
          </a:p>
        </p:txBody>
      </p:sp>
      <p:pic>
        <p:nvPicPr>
          <p:cNvPr id="65541" name="Picture 2" descr="C:\Documents and Settings\wangzhan\桌面\Graphical Password\我的文章\related work\click-based original.jpg"/>
          <p:cNvPicPr>
            <a:picLocks noChangeAspect="1" noChangeArrowheads="1"/>
          </p:cNvPicPr>
          <p:nvPr/>
        </p:nvPicPr>
        <p:blipFill>
          <a:blip r:embed="rId1" cstate="print"/>
          <a:srcRect/>
          <a:stretch>
            <a:fillRect/>
          </a:stretch>
        </p:blipFill>
        <p:spPr bwMode="auto">
          <a:xfrm>
            <a:off x="78780" y="3075704"/>
            <a:ext cx="4070350" cy="2286000"/>
          </a:xfrm>
          <a:prstGeom prst="rect">
            <a:avLst/>
          </a:prstGeom>
          <a:noFill/>
          <a:ln w="9525">
            <a:noFill/>
            <a:miter lim="800000"/>
            <a:headEnd/>
            <a:tailEnd/>
          </a:ln>
        </p:spPr>
      </p:pic>
      <p:pic>
        <p:nvPicPr>
          <p:cNvPr id="65542" name="Picture 2"/>
          <p:cNvPicPr>
            <a:picLocks noChangeAspect="1" noChangeArrowheads="1"/>
          </p:cNvPicPr>
          <p:nvPr/>
        </p:nvPicPr>
        <p:blipFill>
          <a:blip r:embed="rId2" cstate="print"/>
          <a:srcRect/>
          <a:stretch>
            <a:fillRect/>
          </a:stretch>
        </p:blipFill>
        <p:spPr bwMode="auto">
          <a:xfrm>
            <a:off x="4534318" y="4051929"/>
            <a:ext cx="4276725" cy="2376488"/>
          </a:xfrm>
          <a:prstGeom prst="rect">
            <a:avLst/>
          </a:prstGeom>
          <a:noFill/>
          <a:ln w="9525">
            <a:noFill/>
            <a:miter lim="800000"/>
            <a:headEnd/>
            <a:tailEnd/>
          </a:ln>
        </p:spPr>
      </p:pic>
      <p:sp>
        <p:nvSpPr>
          <p:cNvPr id="65543" name="TextBox 8"/>
          <p:cNvSpPr txBox="1">
            <a:spLocks noChangeArrowheads="1"/>
          </p:cNvSpPr>
          <p:nvPr/>
        </p:nvSpPr>
        <p:spPr bwMode="auto">
          <a:xfrm>
            <a:off x="4347456" y="6459786"/>
            <a:ext cx="4572000" cy="369888"/>
          </a:xfrm>
          <a:prstGeom prst="rect">
            <a:avLst/>
          </a:prstGeom>
          <a:noFill/>
          <a:ln w="9525">
            <a:noFill/>
            <a:miter lim="800000"/>
          </a:ln>
        </p:spPr>
        <p:txBody>
          <a:bodyPr>
            <a:spAutoFit/>
          </a:bodyPr>
          <a:lstStyle/>
          <a:p>
            <a:r>
              <a:rPr lang="en-US" altLang="zh-CN" dirty="0">
                <a:latin typeface="Calibri" panose="020F0502020204030204" pitchFamily="34" charset="0"/>
              </a:rPr>
              <a:t>Positions chosen by 157090 people</a:t>
            </a:r>
            <a:endParaRPr lang="zh-CN" altLang="en-US" dirty="0">
              <a:latin typeface="Calibri" panose="020F0502020204030204" pitchFamily="34" charset="0"/>
            </a:endParaRPr>
          </a:p>
        </p:txBody>
      </p:sp>
      <p:sp>
        <p:nvSpPr>
          <p:cNvPr id="65544" name="TextBox 9"/>
          <p:cNvSpPr txBox="1">
            <a:spLocks noChangeArrowheads="1"/>
          </p:cNvSpPr>
          <p:nvPr/>
        </p:nvSpPr>
        <p:spPr bwMode="auto">
          <a:xfrm>
            <a:off x="4857750" y="2928938"/>
            <a:ext cx="2571750" cy="369887"/>
          </a:xfrm>
          <a:prstGeom prst="rect">
            <a:avLst/>
          </a:prstGeom>
          <a:noFill/>
          <a:ln w="9525">
            <a:noFill/>
            <a:miter lim="800000"/>
          </a:ln>
        </p:spPr>
        <p:txBody>
          <a:bodyPr>
            <a:spAutoFit/>
          </a:bodyPr>
          <a:lstStyle/>
          <a:p>
            <a:endParaRPr lang="zh-CN" altLang="en-US">
              <a:latin typeface="Calibri" panose="020F0502020204030204" pitchFamily="34" charset="0"/>
            </a:endParaRPr>
          </a:p>
        </p:txBody>
      </p:sp>
      <p:sp>
        <p:nvSpPr>
          <p:cNvPr id="65545" name="矩形 12"/>
          <p:cNvSpPr>
            <a:spLocks noChangeArrowheads="1"/>
          </p:cNvSpPr>
          <p:nvPr/>
        </p:nvSpPr>
        <p:spPr bwMode="auto">
          <a:xfrm>
            <a:off x="4211960" y="3214688"/>
            <a:ext cx="4842992" cy="584775"/>
          </a:xfrm>
          <a:prstGeom prst="rect">
            <a:avLst/>
          </a:prstGeom>
          <a:noFill/>
          <a:ln w="9525">
            <a:noFill/>
            <a:miter lim="800000"/>
          </a:ln>
        </p:spPr>
        <p:txBody>
          <a:bodyPr wrap="none">
            <a:spAutoFit/>
          </a:bodyPr>
          <a:lstStyle/>
          <a:p>
            <a:pPr>
              <a:buFont typeface="Arial" panose="020B0604020202090204" pitchFamily="34" charset="0"/>
              <a:buChar char="•"/>
            </a:pPr>
            <a:r>
              <a:rPr lang="zh-CN" altLang="en-US" sz="3200" dirty="0">
                <a:solidFill>
                  <a:srgbClr val="000000"/>
                </a:solidFill>
                <a:latin typeface="Calibri" panose="020F0502020204030204" pitchFamily="34" charset="0"/>
              </a:rPr>
              <a:t>存在热门点问题，熵有限</a:t>
            </a:r>
            <a:endParaRPr lang="zh-CN" altLang="en-US" dirty="0">
              <a:latin typeface="Calibri" panose="020F050202020403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2.1 </a:t>
            </a:r>
            <a:r>
              <a:rPr lang="zh-CN" altLang="en-US" dirty="0"/>
              <a:t>核心原则</a:t>
            </a:r>
            <a:endParaRPr lang="zh-CN" altLang="en-US" dirty="0"/>
          </a:p>
        </p:txBody>
      </p:sp>
      <p:sp>
        <p:nvSpPr>
          <p:cNvPr id="3" name="内容占位符 2"/>
          <p:cNvSpPr>
            <a:spLocks noGrp="1"/>
          </p:cNvSpPr>
          <p:nvPr>
            <p:ph idx="1"/>
          </p:nvPr>
        </p:nvSpPr>
        <p:spPr>
          <a:xfrm>
            <a:off x="395536" y="1995290"/>
            <a:ext cx="8208912" cy="4464496"/>
          </a:xfrm>
          <a:ln>
            <a:noFill/>
          </a:ln>
        </p:spPr>
        <p:txBody>
          <a:bodyPr>
            <a:normAutofit/>
          </a:bodyPr>
          <a:lstStyle/>
          <a:p>
            <a:pPr>
              <a:lnSpc>
                <a:spcPct val="150000"/>
              </a:lnSpc>
            </a:pPr>
            <a:r>
              <a:rPr lang="en-US" altLang="zh-CN" sz="2800" dirty="0"/>
              <a:t>ZTA</a:t>
            </a:r>
            <a:r>
              <a:rPr lang="zh-CN" altLang="en-US" sz="2800" dirty="0"/>
              <a:t>设计和部署遵循以下基本原则：</a:t>
            </a:r>
            <a:endParaRPr lang="en-US" altLang="zh-CN" sz="2800" dirty="0"/>
          </a:p>
          <a:p>
            <a:pPr lvl="1">
              <a:lnSpc>
                <a:spcPct val="170000"/>
              </a:lnSpc>
              <a:buFont typeface="Wingdings" panose="05000000000000000000" pitchFamily="2" charset="2"/>
              <a:buChar char="ü"/>
            </a:pPr>
            <a:r>
              <a:rPr lang="zh-CN" altLang="en-US" dirty="0">
                <a:solidFill>
                  <a:srgbClr val="0070C0"/>
                </a:solidFill>
              </a:rPr>
              <a:t> </a:t>
            </a:r>
            <a:r>
              <a:rPr lang="en-US" altLang="zh-CN" sz="2400" dirty="0"/>
              <a:t>6.</a:t>
            </a:r>
            <a:r>
              <a:rPr lang="zh-CN" altLang="en-US" sz="2400" dirty="0">
                <a:solidFill>
                  <a:srgbClr val="0070C0"/>
                </a:solidFill>
              </a:rPr>
              <a:t>用户身份验证是动态的，在允许访问之前必须严格执行</a:t>
            </a:r>
            <a:r>
              <a:rPr lang="zh-CN" altLang="en-US" sz="2400" dirty="0"/>
              <a:t>：在访问、扫描和评估威胁、自适应、不断认证之间循环，努力实现安全性、可用性和成本效率之间的平衡</a:t>
            </a:r>
            <a:r>
              <a:rPr lang="en-US" altLang="zh-CN" sz="2400" dirty="0"/>
              <a:t>;</a:t>
            </a:r>
            <a:endParaRPr lang="en-US" altLang="zh-CN" sz="2400"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2.2 </a:t>
            </a:r>
            <a:r>
              <a:rPr lang="zh-CN" altLang="en-US" dirty="0"/>
              <a:t>网络假设</a:t>
            </a:r>
            <a:endParaRPr lang="zh-CN" altLang="en-US" dirty="0"/>
          </a:p>
        </p:txBody>
      </p:sp>
      <p:sp>
        <p:nvSpPr>
          <p:cNvPr id="3" name="内容占位符 2"/>
          <p:cNvSpPr>
            <a:spLocks noGrp="1"/>
          </p:cNvSpPr>
          <p:nvPr>
            <p:ph idx="1"/>
          </p:nvPr>
        </p:nvSpPr>
        <p:spPr/>
        <p:txBody>
          <a:bodyPr>
            <a:normAutofit/>
          </a:bodyPr>
          <a:lstStyle/>
          <a:p>
            <a:r>
              <a:rPr lang="zh-CN" altLang="en-US" sz="2800" dirty="0"/>
              <a:t>对于任何在网络规划和部署中使用</a:t>
            </a:r>
            <a:r>
              <a:rPr lang="en-US" altLang="zh-CN" sz="2800" dirty="0"/>
              <a:t>ZTA</a:t>
            </a:r>
            <a:r>
              <a:rPr lang="zh-CN" altLang="en-US" sz="2800" dirty="0"/>
              <a:t>的组织，有如下一些关于网络连接的基本假设</a:t>
            </a:r>
            <a:r>
              <a:rPr lang="zh-CN" altLang="en-US" dirty="0"/>
              <a:t>：</a:t>
            </a:r>
            <a:endParaRPr lang="en-US" altLang="zh-CN" dirty="0"/>
          </a:p>
          <a:p>
            <a:pPr lvl="1"/>
            <a:r>
              <a:rPr lang="zh-CN" altLang="en-US" dirty="0">
                <a:solidFill>
                  <a:srgbClr val="00B050"/>
                </a:solidFill>
              </a:rPr>
              <a:t>对</a:t>
            </a:r>
            <a:r>
              <a:rPr lang="en-US" altLang="zh-CN" dirty="0">
                <a:solidFill>
                  <a:srgbClr val="00B050"/>
                </a:solidFill>
              </a:rPr>
              <a:t>Enterprise-Owned </a:t>
            </a:r>
            <a:r>
              <a:rPr lang="zh-CN" altLang="en-US" dirty="0">
                <a:solidFill>
                  <a:srgbClr val="00B050"/>
                </a:solidFill>
              </a:rPr>
              <a:t>网络基础设施的假设</a:t>
            </a:r>
            <a:r>
              <a:rPr lang="zh-CN" altLang="en-US" dirty="0"/>
              <a:t>：</a:t>
            </a:r>
            <a:endParaRPr lang="en-US" altLang="zh-CN" dirty="0"/>
          </a:p>
          <a:p>
            <a:pPr lvl="2">
              <a:buFont typeface="Wingdings" panose="05000000000000000000" pitchFamily="2" charset="2"/>
              <a:buChar char="Ø"/>
            </a:pPr>
            <a:r>
              <a:rPr lang="en-US" altLang="zh-CN" dirty="0"/>
              <a:t>1.</a:t>
            </a:r>
            <a:r>
              <a:rPr lang="zh-CN" altLang="en-US" dirty="0">
                <a:solidFill>
                  <a:srgbClr val="0070C0"/>
                </a:solidFill>
              </a:rPr>
              <a:t>企业的专用网络是不可靠的：</a:t>
            </a:r>
            <a:r>
              <a:rPr lang="zh-CN" altLang="en-US" dirty="0"/>
              <a:t>（参见原则</a:t>
            </a:r>
            <a:r>
              <a:rPr lang="en-US" altLang="zh-CN" dirty="0"/>
              <a:t>2</a:t>
            </a:r>
            <a:r>
              <a:rPr lang="zh-CN" altLang="en-US" dirty="0"/>
              <a:t>）</a:t>
            </a:r>
            <a:endParaRPr lang="en-US" altLang="zh-CN" dirty="0"/>
          </a:p>
          <a:p>
            <a:pPr lvl="2">
              <a:buFont typeface="Wingdings" panose="05000000000000000000" pitchFamily="2" charset="2"/>
              <a:buChar char="Ø"/>
            </a:pPr>
            <a:r>
              <a:rPr lang="en-US" altLang="zh-CN" dirty="0"/>
              <a:t>2.</a:t>
            </a:r>
            <a:r>
              <a:rPr lang="zh-CN" altLang="en-US" dirty="0">
                <a:solidFill>
                  <a:srgbClr val="0070C0"/>
                </a:solidFill>
              </a:rPr>
              <a:t>网络上的设备可能并不由企业所拥有或配置</a:t>
            </a:r>
            <a:r>
              <a:rPr lang="zh-CN" altLang="en-US" dirty="0"/>
              <a:t>：如，访问者</a:t>
            </a:r>
            <a:r>
              <a:rPr lang="en-US" altLang="zh-CN" dirty="0"/>
              <a:t>/</a:t>
            </a:r>
            <a:r>
              <a:rPr lang="zh-CN" altLang="en-US" dirty="0"/>
              <a:t>合约服务者可能包括 </a:t>
            </a:r>
            <a:r>
              <a:rPr lang="en-US" altLang="zh-CN" dirty="0"/>
              <a:t>non-enterprise-owned </a:t>
            </a:r>
            <a:r>
              <a:rPr lang="zh-CN" altLang="en-US" dirty="0"/>
              <a:t>系统、</a:t>
            </a:r>
            <a:r>
              <a:rPr lang="en-US" altLang="zh-CN" dirty="0"/>
              <a:t> bring-your-own-device (BYOD) </a:t>
            </a:r>
            <a:r>
              <a:rPr lang="zh-CN" altLang="en-US" dirty="0"/>
              <a:t>策略等</a:t>
            </a:r>
            <a:r>
              <a:rPr lang="en-US" altLang="zh-CN" dirty="0"/>
              <a:t> </a:t>
            </a:r>
            <a:r>
              <a:rPr lang="zh-CN" altLang="en-US" dirty="0"/>
              <a:t>；</a:t>
            </a:r>
            <a:endParaRPr lang="en-US" altLang="zh-CN" dirty="0"/>
          </a:p>
          <a:p>
            <a:pPr lvl="2">
              <a:buFont typeface="Wingdings" panose="05000000000000000000" pitchFamily="2" charset="2"/>
              <a:buChar char="Ø"/>
            </a:pPr>
            <a:r>
              <a:rPr lang="en-US" altLang="zh-CN" dirty="0"/>
              <a:t>3</a:t>
            </a:r>
            <a:r>
              <a:rPr lang="en-US" altLang="zh-CN" dirty="0">
                <a:solidFill>
                  <a:srgbClr val="0070C0"/>
                </a:solidFill>
              </a:rPr>
              <a:t>.</a:t>
            </a:r>
            <a:r>
              <a:rPr lang="zh-CN" altLang="en-US" dirty="0">
                <a:solidFill>
                  <a:srgbClr val="0070C0"/>
                </a:solidFill>
              </a:rPr>
              <a:t>没有任何一个设备本身是可信的</a:t>
            </a:r>
            <a:r>
              <a:rPr lang="zh-CN" altLang="en-US" dirty="0"/>
              <a:t>：在连接到企业拥有的资源之前，每个设备必须对自己进行身份验证</a:t>
            </a:r>
            <a:endParaRPr lang="zh-CN" altLang="en-US"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2.2 </a:t>
            </a:r>
            <a:r>
              <a:rPr lang="zh-CN" altLang="en-US" dirty="0"/>
              <a:t>网络假设</a:t>
            </a:r>
            <a:endParaRPr lang="zh-CN" altLang="en-US" dirty="0"/>
          </a:p>
        </p:txBody>
      </p:sp>
      <p:sp>
        <p:nvSpPr>
          <p:cNvPr id="3" name="内容占位符 2"/>
          <p:cNvSpPr>
            <a:spLocks noGrp="1"/>
          </p:cNvSpPr>
          <p:nvPr>
            <p:ph idx="1"/>
          </p:nvPr>
        </p:nvSpPr>
        <p:spPr/>
        <p:txBody>
          <a:bodyPr>
            <a:normAutofit/>
          </a:bodyPr>
          <a:lstStyle/>
          <a:p>
            <a:r>
              <a:rPr lang="zh-CN" altLang="en-US" sz="2800" dirty="0"/>
              <a:t>对于任何在网络规划和部署中使用</a:t>
            </a:r>
            <a:r>
              <a:rPr lang="en-US" altLang="zh-CN" sz="2800" dirty="0"/>
              <a:t>ZTA</a:t>
            </a:r>
            <a:r>
              <a:rPr lang="zh-CN" altLang="en-US" sz="2800" dirty="0"/>
              <a:t>的组织，有如下一些关于网络连接的基本假设：</a:t>
            </a:r>
            <a:endParaRPr lang="en-US" altLang="zh-CN" sz="2800" dirty="0"/>
          </a:p>
          <a:p>
            <a:pPr lvl="1"/>
            <a:r>
              <a:rPr lang="zh-CN" altLang="en-US" dirty="0">
                <a:solidFill>
                  <a:srgbClr val="00B050"/>
                </a:solidFill>
              </a:rPr>
              <a:t>对</a:t>
            </a:r>
            <a:r>
              <a:rPr lang="en-US" altLang="zh-CN" dirty="0">
                <a:solidFill>
                  <a:srgbClr val="00B050"/>
                </a:solidFill>
              </a:rPr>
              <a:t>Non-Enterprise-Owned </a:t>
            </a:r>
            <a:r>
              <a:rPr lang="zh-CN" altLang="en-US" dirty="0">
                <a:solidFill>
                  <a:srgbClr val="00B050"/>
                </a:solidFill>
              </a:rPr>
              <a:t>网络基础设施的假设</a:t>
            </a:r>
            <a:r>
              <a:rPr lang="zh-CN" altLang="en-US" dirty="0"/>
              <a:t>：</a:t>
            </a:r>
            <a:endParaRPr lang="en-US" altLang="zh-CN" dirty="0"/>
          </a:p>
          <a:p>
            <a:pPr lvl="2">
              <a:buFont typeface="Wingdings" panose="05000000000000000000" pitchFamily="2" charset="2"/>
              <a:buChar char="Ø"/>
            </a:pPr>
            <a:r>
              <a:rPr lang="en-US" altLang="zh-CN" dirty="0"/>
              <a:t>1.</a:t>
            </a:r>
            <a:r>
              <a:rPr lang="zh-CN" altLang="en-US" dirty="0">
                <a:solidFill>
                  <a:srgbClr val="0070C0"/>
                </a:solidFill>
              </a:rPr>
              <a:t>并非所有的企业资源都在企业拥有的基础设施上</a:t>
            </a:r>
            <a:r>
              <a:rPr lang="zh-CN" altLang="en-US" dirty="0"/>
              <a:t>：如远程用户和云服务设施，</a:t>
            </a:r>
            <a:endParaRPr lang="en-US" altLang="zh-CN" dirty="0"/>
          </a:p>
          <a:p>
            <a:pPr lvl="2">
              <a:buFont typeface="Wingdings" panose="05000000000000000000" pitchFamily="2" charset="2"/>
              <a:buChar char="Ø"/>
            </a:pPr>
            <a:r>
              <a:rPr lang="en-US" altLang="zh-CN" dirty="0"/>
              <a:t>2.</a:t>
            </a:r>
            <a:r>
              <a:rPr lang="zh-CN" altLang="en-US" dirty="0">
                <a:solidFill>
                  <a:srgbClr val="0070C0"/>
                </a:solidFill>
              </a:rPr>
              <a:t>远程企业用户不能信任本地网络连接：</a:t>
            </a:r>
            <a:r>
              <a:rPr lang="zh-CN" altLang="en-US" dirty="0"/>
              <a:t>应该对所有的连接请求进行身份验证，并对所有流量进行加密；</a:t>
            </a:r>
            <a:endParaRPr lang="en-US" altLang="zh-CN"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2. 3 </a:t>
            </a:r>
            <a:r>
              <a:rPr lang="zh-CN" altLang="en-US" dirty="0"/>
              <a:t>逻辑组件</a:t>
            </a:r>
            <a:endParaRPr lang="zh-CN" altLang="en-US" dirty="0"/>
          </a:p>
        </p:txBody>
      </p:sp>
      <p:pic>
        <p:nvPicPr>
          <p:cNvPr id="4" name="Picture 2"/>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l="5306" t="22862" r="2924" b="7139"/>
          <a:stretch>
            <a:fillRect/>
          </a:stretch>
        </p:blipFill>
        <p:spPr bwMode="auto">
          <a:xfrm>
            <a:off x="395536" y="1636551"/>
            <a:ext cx="8534932" cy="185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9552" y="3717032"/>
            <a:ext cx="8424936" cy="3016210"/>
          </a:xfrm>
          <a:prstGeom prst="rect">
            <a:avLst/>
          </a:prstGeom>
          <a:noFill/>
        </p:spPr>
        <p:txBody>
          <a:bodyPr wrap="square" rtlCol="0">
            <a:spAutoFit/>
          </a:bodyPr>
          <a:lstStyle/>
          <a:p>
            <a:pPr marL="571500" indent="-571500">
              <a:lnSpc>
                <a:spcPct val="150000"/>
              </a:lnSpc>
              <a:buFont typeface="Wingdings" panose="05000000000000000000" pitchFamily="2" charset="2"/>
              <a:buChar char="p"/>
            </a:pPr>
            <a:r>
              <a:rPr lang="zh-CN" altLang="en-US" sz="2800" dirty="0"/>
              <a:t>最原始框架</a:t>
            </a:r>
            <a:endParaRPr lang="en-US" altLang="zh-CN" sz="2800" dirty="0"/>
          </a:p>
          <a:p>
            <a:pPr marL="571500" indent="-571500">
              <a:lnSpc>
                <a:spcPct val="150000"/>
              </a:lnSpc>
              <a:buFont typeface="Wingdings" panose="05000000000000000000" pitchFamily="2" charset="2"/>
              <a:buChar char="p"/>
            </a:pPr>
            <a:r>
              <a:rPr lang="zh-CN" altLang="en-US" sz="2800" dirty="0"/>
              <a:t>关键组件有</a:t>
            </a:r>
            <a:r>
              <a:rPr lang="en-US" altLang="zh-CN" sz="2800" dirty="0"/>
              <a:t>2</a:t>
            </a:r>
            <a:r>
              <a:rPr lang="zh-CN" altLang="en-US" sz="2800" dirty="0"/>
              <a:t>部分：</a:t>
            </a:r>
            <a:endParaRPr lang="en-US" altLang="zh-CN" sz="2800" dirty="0"/>
          </a:p>
          <a:p>
            <a:pPr marL="1200150" lvl="1" indent="-742950">
              <a:lnSpc>
                <a:spcPct val="150000"/>
              </a:lnSpc>
              <a:buFont typeface="+mj-lt"/>
              <a:buAutoNum type="arabicPeriod"/>
            </a:pPr>
            <a:r>
              <a:rPr lang="en-US" altLang="zh-CN" sz="2400" dirty="0">
                <a:solidFill>
                  <a:srgbClr val="0070C0"/>
                </a:solidFill>
              </a:rPr>
              <a:t>Policy Decision Point (PDP) </a:t>
            </a:r>
            <a:r>
              <a:rPr lang="en-US" altLang="zh-CN" sz="2400" dirty="0"/>
              <a:t>:</a:t>
            </a:r>
            <a:r>
              <a:rPr lang="zh-CN" altLang="en-US" sz="2400" dirty="0"/>
              <a:t>策略决策点</a:t>
            </a:r>
            <a:endParaRPr lang="en-US" altLang="zh-CN" sz="2400" dirty="0"/>
          </a:p>
          <a:p>
            <a:pPr marL="1200150" lvl="1" indent="-742950">
              <a:lnSpc>
                <a:spcPct val="150000"/>
              </a:lnSpc>
              <a:buFont typeface="+mj-lt"/>
              <a:buAutoNum type="arabicPeriod"/>
            </a:pPr>
            <a:r>
              <a:rPr lang="en-US" altLang="zh-CN" sz="2400" dirty="0">
                <a:solidFill>
                  <a:srgbClr val="0070C0"/>
                </a:solidFill>
              </a:rPr>
              <a:t>Policy Enforcement Point (PEP)</a:t>
            </a:r>
            <a:r>
              <a:rPr lang="en-US" altLang="zh-CN" sz="2400" dirty="0"/>
              <a:t>:</a:t>
            </a:r>
            <a:r>
              <a:rPr lang="zh-CN" altLang="en-US" sz="2400" dirty="0"/>
              <a:t>策略执行点</a:t>
            </a:r>
            <a:endParaRPr lang="en-US" altLang="zh-CN" sz="2400" dirty="0"/>
          </a:p>
          <a:p>
            <a:pPr marL="1200150" lvl="1" indent="-742950">
              <a:buFont typeface="+mj-lt"/>
              <a:buAutoNum type="arabicPeriod"/>
            </a:pPr>
            <a:endParaRPr lang="zh-CN" altLang="en-US" sz="2800" dirty="0"/>
          </a:p>
        </p:txBody>
      </p:sp>
      <p:sp>
        <p:nvSpPr>
          <p:cNvPr id="6" name="灯片编号占位符 5"/>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2. 3 </a:t>
            </a:r>
            <a:r>
              <a:rPr lang="zh-CN" altLang="en-US" dirty="0"/>
              <a:t>逻辑组件</a:t>
            </a:r>
            <a:endParaRPr lang="zh-CN" altLang="en-US" dirty="0"/>
          </a:p>
        </p:txBody>
      </p:sp>
      <p:grpSp>
        <p:nvGrpSpPr>
          <p:cNvPr id="4" name="组合 3"/>
          <p:cNvGrpSpPr/>
          <p:nvPr/>
        </p:nvGrpSpPr>
        <p:grpSpPr>
          <a:xfrm>
            <a:off x="533081" y="1745110"/>
            <a:ext cx="8041356" cy="3414778"/>
            <a:chOff x="107504" y="1294303"/>
            <a:chExt cx="8964489" cy="4057763"/>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1294303"/>
              <a:ext cx="8964489" cy="405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大括号 5"/>
            <p:cNvSpPr/>
            <p:nvPr/>
          </p:nvSpPr>
          <p:spPr>
            <a:xfrm>
              <a:off x="5292080" y="1772816"/>
              <a:ext cx="360040"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663530" y="1887215"/>
              <a:ext cx="1152128" cy="923330"/>
            </a:xfrm>
            <a:prstGeom prst="rect">
              <a:avLst/>
            </a:prstGeom>
            <a:noFill/>
          </p:spPr>
          <p:txBody>
            <a:bodyPr wrap="square" rtlCol="0">
              <a:spAutoFit/>
            </a:bodyPr>
            <a:lstStyle/>
            <a:p>
              <a:r>
                <a:rPr lang="en-US" altLang="zh-CN" dirty="0">
                  <a:solidFill>
                    <a:srgbClr val="0070C0"/>
                  </a:solidFill>
                </a:rPr>
                <a:t>Policy Decision Point</a:t>
              </a:r>
              <a:endParaRPr lang="zh-CN" altLang="en-US" dirty="0">
                <a:solidFill>
                  <a:srgbClr val="0070C0"/>
                </a:solidFill>
              </a:endParaRPr>
            </a:p>
          </p:txBody>
        </p:sp>
      </p:grpSp>
      <p:sp>
        <p:nvSpPr>
          <p:cNvPr id="8" name="TextBox 7"/>
          <p:cNvSpPr txBox="1"/>
          <p:nvPr/>
        </p:nvSpPr>
        <p:spPr>
          <a:xfrm>
            <a:off x="539552" y="5733256"/>
            <a:ext cx="7560840" cy="461665"/>
          </a:xfrm>
          <a:prstGeom prst="rect">
            <a:avLst/>
          </a:prstGeom>
          <a:noFill/>
        </p:spPr>
        <p:txBody>
          <a:bodyPr wrap="square" rtlCol="0">
            <a:spAutoFit/>
          </a:bodyPr>
          <a:lstStyle/>
          <a:p>
            <a:r>
              <a:rPr lang="zh-CN" altLang="en-US" sz="2400" dirty="0"/>
              <a:t>这些组件可以作为</a:t>
            </a:r>
            <a:r>
              <a:rPr lang="zh-CN" altLang="en-US" sz="2400" dirty="0">
                <a:solidFill>
                  <a:srgbClr val="0070C0"/>
                </a:solidFill>
              </a:rPr>
              <a:t>本地服务</a:t>
            </a:r>
            <a:r>
              <a:rPr lang="zh-CN" altLang="en-US" sz="2400" dirty="0"/>
              <a:t>或通过</a:t>
            </a:r>
            <a:r>
              <a:rPr lang="zh-CN" altLang="en-US" sz="2400" dirty="0">
                <a:solidFill>
                  <a:srgbClr val="0070C0"/>
                </a:solidFill>
              </a:rPr>
              <a:t>基于云服务</a:t>
            </a:r>
            <a:r>
              <a:rPr lang="zh-CN" altLang="en-US" sz="2400" dirty="0"/>
              <a:t>进行操作</a:t>
            </a:r>
            <a:endParaRPr lang="zh-CN" altLang="en-US" sz="2400" dirty="0"/>
          </a:p>
        </p:txBody>
      </p:sp>
      <p:sp>
        <p:nvSpPr>
          <p:cNvPr id="3" name="灯片编号占位符 2"/>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2. 3 </a:t>
            </a:r>
            <a:r>
              <a:rPr lang="zh-CN" altLang="en-US" dirty="0"/>
              <a:t>逻辑组件</a:t>
            </a:r>
            <a:endParaRPr lang="zh-CN" altLang="en-US" dirty="0"/>
          </a:p>
        </p:txBody>
      </p:sp>
      <p:sp>
        <p:nvSpPr>
          <p:cNvPr id="3" name="内容占位符 2"/>
          <p:cNvSpPr>
            <a:spLocks noGrp="1"/>
          </p:cNvSpPr>
          <p:nvPr>
            <p:ph idx="1"/>
          </p:nvPr>
        </p:nvSpPr>
        <p:spPr>
          <a:xfrm>
            <a:off x="464949" y="1796188"/>
            <a:ext cx="8073335" cy="4604770"/>
          </a:xfrm>
        </p:spPr>
        <p:txBody>
          <a:bodyPr>
            <a:normAutofit lnSpcReduction="10000"/>
          </a:bodyPr>
          <a:lstStyle/>
          <a:p>
            <a:pPr>
              <a:lnSpc>
                <a:spcPct val="150000"/>
              </a:lnSpc>
            </a:pPr>
            <a:r>
              <a:rPr lang="zh-CN" altLang="en-US" sz="2800" dirty="0"/>
              <a:t>关键组件说明：</a:t>
            </a:r>
            <a:endParaRPr lang="en-US" altLang="zh-CN" sz="2800" dirty="0"/>
          </a:p>
          <a:p>
            <a:pPr lvl="1">
              <a:lnSpc>
                <a:spcPct val="150000"/>
              </a:lnSpc>
              <a:buFont typeface="Wingdings" panose="05000000000000000000" pitchFamily="2" charset="2"/>
              <a:buChar char="ü"/>
            </a:pPr>
            <a:r>
              <a:rPr lang="en-US" altLang="zh-CN" sz="2400" dirty="0"/>
              <a:t>1</a:t>
            </a:r>
            <a:r>
              <a:rPr lang="en-US" altLang="zh-CN" sz="2400" dirty="0">
                <a:solidFill>
                  <a:srgbClr val="0070C0"/>
                </a:solidFill>
              </a:rPr>
              <a:t>. Policy Decision Point </a:t>
            </a:r>
            <a:r>
              <a:rPr lang="zh-CN" altLang="en-US" sz="2400" dirty="0">
                <a:solidFill>
                  <a:srgbClr val="0070C0"/>
                </a:solidFill>
              </a:rPr>
              <a:t>（</a:t>
            </a:r>
            <a:r>
              <a:rPr lang="en-US" altLang="zh-CN" sz="2400" dirty="0">
                <a:solidFill>
                  <a:srgbClr val="0070C0"/>
                </a:solidFill>
              </a:rPr>
              <a:t> PDP </a:t>
            </a:r>
            <a:r>
              <a:rPr lang="zh-CN" altLang="en-US" sz="2400" dirty="0">
                <a:solidFill>
                  <a:srgbClr val="0070C0"/>
                </a:solidFill>
              </a:rPr>
              <a:t>）</a:t>
            </a:r>
            <a:r>
              <a:rPr lang="en-US" altLang="zh-CN" sz="2400" dirty="0"/>
              <a:t>:</a:t>
            </a:r>
            <a:r>
              <a:rPr lang="zh-CN" altLang="en-US" sz="2400" dirty="0"/>
              <a:t>策略决策点，可为一个整体，一般分为以下两部分：</a:t>
            </a:r>
            <a:endParaRPr lang="en-US" altLang="zh-CN" sz="2400" dirty="0"/>
          </a:p>
          <a:p>
            <a:pPr lvl="2">
              <a:lnSpc>
                <a:spcPct val="150000"/>
              </a:lnSpc>
              <a:buFont typeface="Wingdings" panose="05000000000000000000" pitchFamily="2" charset="2"/>
              <a:buChar char="Ø"/>
            </a:pPr>
            <a:r>
              <a:rPr lang="en-US" altLang="zh-CN" sz="2000" b="1" dirty="0">
                <a:solidFill>
                  <a:srgbClr val="0070C0"/>
                </a:solidFill>
              </a:rPr>
              <a:t>Policy Engine (PE)</a:t>
            </a:r>
            <a:r>
              <a:rPr lang="zh-CN" altLang="en-US" sz="2000" b="1" dirty="0"/>
              <a:t>：</a:t>
            </a:r>
            <a:r>
              <a:rPr lang="zh-CN" altLang="en-US" sz="2000" dirty="0"/>
              <a:t>用于生成</a:t>
            </a:r>
            <a:r>
              <a:rPr lang="en-US" altLang="zh-CN" sz="2000" dirty="0"/>
              <a:t> (</a:t>
            </a:r>
            <a:r>
              <a:rPr lang="zh-CN" altLang="en-US" sz="2000" dirty="0"/>
              <a:t>并记录</a:t>
            </a:r>
            <a:r>
              <a:rPr lang="en-US" altLang="zh-CN" sz="2000" dirty="0"/>
              <a:t>)</a:t>
            </a:r>
            <a:r>
              <a:rPr lang="zh-CN" altLang="en-US" sz="2000" dirty="0"/>
              <a:t>决策；主要通过将企业制定的策略及外部输入信息（如</a:t>
            </a:r>
            <a:r>
              <a:rPr lang="en-US" altLang="zh-CN" sz="2000" dirty="0"/>
              <a:t>IP </a:t>
            </a:r>
            <a:r>
              <a:rPr lang="zh-CN" altLang="en-US" sz="2000" dirty="0"/>
              <a:t>黑名单等）作为“</a:t>
            </a:r>
            <a:r>
              <a:rPr lang="en-US" altLang="zh-CN" sz="2000" dirty="0"/>
              <a:t>trust algorithm</a:t>
            </a:r>
            <a:r>
              <a:rPr lang="zh-CN" altLang="en-US" sz="2000" dirty="0"/>
              <a:t>”的输入来决定最终的授权与否；</a:t>
            </a:r>
            <a:endParaRPr lang="en-US" altLang="zh-CN" sz="2000" dirty="0"/>
          </a:p>
          <a:p>
            <a:pPr lvl="2">
              <a:lnSpc>
                <a:spcPct val="150000"/>
              </a:lnSpc>
              <a:buFont typeface="Wingdings" panose="05000000000000000000" pitchFamily="2" charset="2"/>
              <a:buChar char="Ø"/>
            </a:pPr>
            <a:r>
              <a:rPr lang="en-US" altLang="zh-CN" sz="2000" b="1" dirty="0">
                <a:solidFill>
                  <a:srgbClr val="0070C0"/>
                </a:solidFill>
              </a:rPr>
              <a:t>Policy Administrator (PA)</a:t>
            </a:r>
            <a:r>
              <a:rPr lang="zh-CN" altLang="en-US" sz="2000" b="1" dirty="0"/>
              <a:t>：</a:t>
            </a:r>
            <a:r>
              <a:rPr lang="zh-CN" altLang="en-US" sz="2000" dirty="0"/>
              <a:t>执行决策</a:t>
            </a:r>
            <a:r>
              <a:rPr lang="en-US" altLang="zh-CN" sz="2000" dirty="0"/>
              <a:t>(</a:t>
            </a:r>
            <a:r>
              <a:rPr lang="zh-CN" altLang="en-US" sz="2000" dirty="0"/>
              <a:t>批准或拒绝</a:t>
            </a:r>
            <a:r>
              <a:rPr lang="en-US" altLang="zh-CN" sz="2000" dirty="0"/>
              <a:t>)</a:t>
            </a:r>
            <a:r>
              <a:rPr lang="zh-CN" altLang="en-US" sz="2000" dirty="0"/>
              <a:t>；其依赖</a:t>
            </a:r>
            <a:r>
              <a:rPr lang="en-US" altLang="zh-CN" sz="2000" dirty="0"/>
              <a:t>PE</a:t>
            </a:r>
            <a:r>
              <a:rPr lang="zh-CN" altLang="en-US" sz="2000" dirty="0"/>
              <a:t>的最终决策，负责建立客户端与资源之间的连接，为客户端生成身份认证令牌或凭据；同时， </a:t>
            </a:r>
            <a:r>
              <a:rPr lang="en-US" altLang="zh-CN" sz="2000" dirty="0"/>
              <a:t>PA</a:t>
            </a:r>
            <a:r>
              <a:rPr lang="zh-CN" altLang="en-US" sz="2000" dirty="0"/>
              <a:t>在创建连接时，将与</a:t>
            </a:r>
            <a:r>
              <a:rPr lang="en-US" altLang="zh-CN" sz="2000" dirty="0"/>
              <a:t>PEP</a:t>
            </a:r>
            <a:r>
              <a:rPr lang="zh-CN" altLang="en-US" sz="2000" dirty="0"/>
              <a:t>进行通信</a:t>
            </a:r>
            <a:endParaRPr lang="en-US" altLang="zh-CN" sz="2000"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2. 3 </a:t>
            </a:r>
            <a:r>
              <a:rPr lang="zh-CN" altLang="en-US" dirty="0"/>
              <a:t>逻辑组件</a:t>
            </a:r>
            <a:endParaRPr lang="zh-CN" altLang="en-US" dirty="0"/>
          </a:p>
        </p:txBody>
      </p:sp>
      <p:sp>
        <p:nvSpPr>
          <p:cNvPr id="3" name="内容占位符 2"/>
          <p:cNvSpPr>
            <a:spLocks noGrp="1"/>
          </p:cNvSpPr>
          <p:nvPr>
            <p:ph idx="1"/>
          </p:nvPr>
        </p:nvSpPr>
        <p:spPr>
          <a:xfrm>
            <a:off x="689271" y="1948006"/>
            <a:ext cx="7720092" cy="4511780"/>
          </a:xfrm>
        </p:spPr>
        <p:txBody>
          <a:bodyPr>
            <a:normAutofit/>
          </a:bodyPr>
          <a:lstStyle/>
          <a:p>
            <a:pPr>
              <a:lnSpc>
                <a:spcPct val="150000"/>
              </a:lnSpc>
            </a:pPr>
            <a:r>
              <a:rPr lang="zh-CN" altLang="en-US" sz="2400" dirty="0"/>
              <a:t>关键组件说明：</a:t>
            </a:r>
            <a:endParaRPr lang="en-US" altLang="zh-CN" sz="2400" dirty="0"/>
          </a:p>
          <a:p>
            <a:pPr lvl="1">
              <a:lnSpc>
                <a:spcPct val="150000"/>
              </a:lnSpc>
              <a:buFont typeface="Wingdings" panose="05000000000000000000" pitchFamily="2" charset="2"/>
              <a:buChar char="ü"/>
            </a:pPr>
            <a:r>
              <a:rPr lang="en-US" altLang="zh-CN" sz="2000" dirty="0"/>
              <a:t>2. </a:t>
            </a:r>
            <a:r>
              <a:rPr lang="en-US" altLang="zh-CN" sz="2000" dirty="0">
                <a:solidFill>
                  <a:srgbClr val="0070C0"/>
                </a:solidFill>
              </a:rPr>
              <a:t>Policy Enforcement Point (PEP)</a:t>
            </a:r>
            <a:r>
              <a:rPr lang="en-US" altLang="zh-CN" sz="2000" dirty="0"/>
              <a:t>:</a:t>
            </a:r>
            <a:r>
              <a:rPr lang="zh-CN" altLang="en-US" sz="2000" dirty="0"/>
              <a:t>策略执行点，用于建立、监视、终止主体和企业资源之间的连接；可以作为一个单独组件（如单一门户组件</a:t>
            </a:r>
            <a:r>
              <a:rPr lang="en-US" altLang="zh-CN" sz="2000" dirty="0"/>
              <a:t>, portal </a:t>
            </a:r>
            <a:r>
              <a:rPr lang="zh-CN" altLang="en-US" sz="2000" dirty="0"/>
              <a:t>），也可以被分为两部分，即</a:t>
            </a:r>
            <a:r>
              <a:rPr lang="zh-CN" altLang="en-US" sz="2000" dirty="0">
                <a:solidFill>
                  <a:srgbClr val="00B050"/>
                </a:solidFill>
              </a:rPr>
              <a:t>客户端</a:t>
            </a:r>
            <a:r>
              <a:rPr lang="zh-CN" altLang="en-US" sz="2000" dirty="0"/>
              <a:t>（如用户电脑上的代理</a:t>
            </a:r>
            <a:r>
              <a:rPr lang="en-US" altLang="zh-CN" sz="2000" dirty="0"/>
              <a:t>agent</a:t>
            </a:r>
            <a:r>
              <a:rPr lang="zh-CN" altLang="en-US" sz="2000" dirty="0"/>
              <a:t>）、</a:t>
            </a:r>
            <a:r>
              <a:rPr lang="zh-CN" altLang="en-US" sz="2000" dirty="0">
                <a:solidFill>
                  <a:srgbClr val="00B050"/>
                </a:solidFill>
              </a:rPr>
              <a:t>资源端</a:t>
            </a:r>
            <a:r>
              <a:rPr lang="zh-CN" altLang="en-US" sz="2000" dirty="0"/>
              <a:t>（如控制访问资源的网关</a:t>
            </a:r>
            <a:r>
              <a:rPr lang="en-US" altLang="zh-CN" sz="2000" dirty="0"/>
              <a:t>gateway</a:t>
            </a:r>
            <a:r>
              <a:rPr lang="zh-CN" altLang="en-US" sz="2000" dirty="0"/>
              <a:t>）。</a:t>
            </a:r>
            <a:endParaRPr lang="en-US" altLang="zh-CN" sz="2000"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2. 3 </a:t>
            </a:r>
            <a:r>
              <a:rPr lang="zh-CN" altLang="en-US" dirty="0"/>
              <a:t>逻辑组件</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sz="2800" dirty="0">
                <a:solidFill>
                  <a:srgbClr val="0070C0"/>
                </a:solidFill>
              </a:rPr>
              <a:t>Network Requirements to Support ZTA</a:t>
            </a:r>
            <a:endParaRPr lang="en-US" altLang="zh-CN" sz="2800" dirty="0">
              <a:solidFill>
                <a:srgbClr val="0070C0"/>
              </a:solidFill>
            </a:endParaRPr>
          </a:p>
          <a:p>
            <a:pPr lvl="1">
              <a:lnSpc>
                <a:spcPct val="110000"/>
              </a:lnSpc>
            </a:pPr>
            <a:r>
              <a:rPr lang="en-US" altLang="zh-CN" sz="2400" dirty="0"/>
              <a:t>1.</a:t>
            </a:r>
            <a:r>
              <a:rPr lang="zh-CN" altLang="en-US" sz="2400" dirty="0"/>
              <a:t>企业系统具有基本的网络连接</a:t>
            </a:r>
            <a:r>
              <a:rPr lang="en-US" altLang="zh-CN" sz="2400" dirty="0"/>
              <a:t>;</a:t>
            </a:r>
            <a:endParaRPr lang="en-US" altLang="zh-CN" sz="2400" dirty="0"/>
          </a:p>
          <a:p>
            <a:pPr lvl="1">
              <a:lnSpc>
                <a:spcPct val="110000"/>
              </a:lnSpc>
            </a:pPr>
            <a:r>
              <a:rPr lang="en-US" altLang="zh-CN" sz="2400" dirty="0"/>
              <a:t>2.</a:t>
            </a:r>
            <a:r>
              <a:rPr lang="zh-CN" altLang="en-US" sz="2400" dirty="0"/>
              <a:t>企业须能够确定哪些系统是由企业拥有或管理的</a:t>
            </a:r>
            <a:r>
              <a:rPr lang="en-US" altLang="zh-CN" sz="2400" dirty="0"/>
              <a:t>;</a:t>
            </a:r>
            <a:endParaRPr lang="en-US" altLang="zh-CN" sz="2400" dirty="0"/>
          </a:p>
          <a:p>
            <a:pPr lvl="1">
              <a:lnSpc>
                <a:spcPct val="110000"/>
              </a:lnSpc>
            </a:pPr>
            <a:r>
              <a:rPr lang="en-US" altLang="zh-CN" sz="2400" dirty="0"/>
              <a:t>3.</a:t>
            </a:r>
            <a:r>
              <a:rPr lang="zh-CN" altLang="en-US" sz="2400" dirty="0"/>
              <a:t>企业可以捕获所有的网络流量</a:t>
            </a:r>
            <a:r>
              <a:rPr lang="en-US" altLang="zh-CN" sz="2400" dirty="0"/>
              <a:t>;</a:t>
            </a:r>
            <a:endParaRPr lang="en-US" altLang="zh-CN" sz="2400" dirty="0"/>
          </a:p>
          <a:p>
            <a:pPr lvl="1">
              <a:lnSpc>
                <a:spcPct val="110000"/>
              </a:lnSpc>
            </a:pPr>
            <a:r>
              <a:rPr lang="en-US" altLang="zh-CN" sz="2400" dirty="0"/>
              <a:t>4.</a:t>
            </a:r>
            <a:r>
              <a:rPr lang="zh-CN" altLang="en-US" sz="2400" dirty="0"/>
              <a:t>必须通过访问</a:t>
            </a:r>
            <a:r>
              <a:rPr lang="en-US" altLang="zh-CN" sz="2400" dirty="0"/>
              <a:t>PEP</a:t>
            </a:r>
            <a:r>
              <a:rPr lang="zh-CN" altLang="en-US" sz="2400" dirty="0"/>
              <a:t>才能访问企业资源；</a:t>
            </a:r>
            <a:endParaRPr lang="en-US" altLang="zh-CN" sz="2400" dirty="0"/>
          </a:p>
          <a:p>
            <a:pPr lvl="1">
              <a:lnSpc>
                <a:spcPct val="110000"/>
              </a:lnSpc>
            </a:pPr>
            <a:r>
              <a:rPr lang="en-US" altLang="zh-CN" sz="2400" dirty="0"/>
              <a:t>5.</a:t>
            </a:r>
            <a:r>
              <a:rPr lang="zh-CN" altLang="en-US" sz="2400" dirty="0"/>
              <a:t>数据平面和控制平面在逻辑上是分开的；</a:t>
            </a:r>
            <a:endParaRPr lang="en-US" altLang="zh-CN" sz="2400" dirty="0"/>
          </a:p>
          <a:p>
            <a:pPr lvl="1">
              <a:lnSpc>
                <a:spcPct val="110000"/>
              </a:lnSpc>
            </a:pPr>
            <a:r>
              <a:rPr lang="en-US" altLang="zh-CN" sz="2400" dirty="0"/>
              <a:t>6.</a:t>
            </a:r>
            <a:r>
              <a:rPr lang="zh-CN" altLang="en-US" sz="2400" dirty="0"/>
              <a:t>企业系统可以访问</a:t>
            </a:r>
            <a:r>
              <a:rPr lang="en-US" altLang="zh-CN" sz="2400" dirty="0"/>
              <a:t>PEP</a:t>
            </a:r>
            <a:r>
              <a:rPr lang="zh-CN" altLang="en-US" sz="2400" dirty="0"/>
              <a:t>组件；</a:t>
            </a:r>
            <a:endParaRPr lang="en-US" altLang="zh-CN" sz="2400" dirty="0"/>
          </a:p>
          <a:p>
            <a:pPr lvl="1">
              <a:lnSpc>
                <a:spcPct val="110000"/>
              </a:lnSpc>
            </a:pPr>
            <a:r>
              <a:rPr lang="en-US" altLang="zh-CN" sz="2400" dirty="0"/>
              <a:t>7.</a:t>
            </a:r>
            <a:r>
              <a:rPr lang="zh-CN" altLang="en-US" sz="2400" dirty="0"/>
              <a:t> </a:t>
            </a:r>
            <a:r>
              <a:rPr lang="en-US" altLang="zh-CN" sz="2400" dirty="0"/>
              <a:t>PEP</a:t>
            </a:r>
            <a:r>
              <a:rPr lang="zh-CN" altLang="en-US" sz="2400" dirty="0"/>
              <a:t>是惟一可以访问</a:t>
            </a:r>
            <a:r>
              <a:rPr lang="en-US" altLang="zh-CN" sz="2400" dirty="0"/>
              <a:t>PA</a:t>
            </a:r>
            <a:r>
              <a:rPr lang="zh-CN" altLang="en-US" sz="2400" dirty="0"/>
              <a:t>和</a:t>
            </a:r>
            <a:r>
              <a:rPr lang="en-US" altLang="zh-CN" sz="2400" dirty="0"/>
              <a:t>PE</a:t>
            </a:r>
            <a:r>
              <a:rPr lang="zh-CN" altLang="en-US" sz="2400" dirty="0"/>
              <a:t>的组件</a:t>
            </a:r>
            <a:endParaRPr lang="en-US" altLang="zh-CN" sz="2400" dirty="0"/>
          </a:p>
          <a:p>
            <a:pPr lvl="1">
              <a:lnSpc>
                <a:spcPct val="110000"/>
              </a:lnSpc>
            </a:pPr>
            <a:r>
              <a:rPr lang="en-US" altLang="zh-CN" sz="2400" dirty="0"/>
              <a:t>8.</a:t>
            </a:r>
            <a:r>
              <a:rPr lang="zh-CN" altLang="en-US" sz="2400" dirty="0"/>
              <a:t>远程企业系统应该能够访问企业资源，而不需要穿越企业基础设施；</a:t>
            </a:r>
            <a:endParaRPr lang="en-US" altLang="zh-CN" sz="2400" dirty="0"/>
          </a:p>
          <a:p>
            <a:pPr lvl="1">
              <a:lnSpc>
                <a:spcPct val="110000"/>
              </a:lnSpc>
            </a:pPr>
            <a:r>
              <a:rPr lang="en-US" altLang="zh-CN" sz="2400" dirty="0"/>
              <a:t>9.</a:t>
            </a:r>
            <a:r>
              <a:rPr lang="zh-CN" altLang="en-US" sz="2400" dirty="0"/>
              <a:t>由于某些因素，企业系统可能无法访问某些</a:t>
            </a:r>
            <a:r>
              <a:rPr lang="en-US" altLang="zh-CN" sz="2400" dirty="0"/>
              <a:t>PEP</a:t>
            </a:r>
            <a:endParaRPr lang="zh-CN" altLang="en-US" sz="2400"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2. 3 </a:t>
            </a:r>
            <a:r>
              <a:rPr lang="zh-CN" altLang="en-US" dirty="0"/>
              <a:t>逻辑组件</a:t>
            </a:r>
            <a:endParaRPr lang="zh-CN" altLang="en-US" dirty="0"/>
          </a:p>
        </p:txBody>
      </p:sp>
      <p:sp>
        <p:nvSpPr>
          <p:cNvPr id="3" name="内容占位符 2"/>
          <p:cNvSpPr>
            <a:spLocks noGrp="1"/>
          </p:cNvSpPr>
          <p:nvPr>
            <p:ph idx="1"/>
          </p:nvPr>
        </p:nvSpPr>
        <p:spPr>
          <a:xfrm>
            <a:off x="724546" y="2017039"/>
            <a:ext cx="7543800" cy="4163068"/>
          </a:xfrm>
        </p:spPr>
        <p:txBody>
          <a:bodyPr>
            <a:normAutofit fontScale="92500"/>
          </a:bodyPr>
          <a:lstStyle/>
          <a:p>
            <a:pPr>
              <a:lnSpc>
                <a:spcPct val="150000"/>
              </a:lnSpc>
            </a:pPr>
            <a:r>
              <a:rPr lang="zh-CN" altLang="en-US" sz="2800" dirty="0"/>
              <a:t>关键组件说明</a:t>
            </a:r>
            <a:endParaRPr lang="en-US" altLang="zh-CN" sz="2800" dirty="0"/>
          </a:p>
          <a:p>
            <a:pPr lvl="1">
              <a:lnSpc>
                <a:spcPct val="150000"/>
              </a:lnSpc>
              <a:buFont typeface="Wingdings" panose="05000000000000000000" pitchFamily="2" charset="2"/>
              <a:buChar char="ü"/>
            </a:pPr>
            <a:r>
              <a:rPr lang="zh-CN" altLang="en-US" sz="2400" dirty="0"/>
              <a:t>除了上述核心组件之外，还有一些数据源作为</a:t>
            </a:r>
            <a:r>
              <a:rPr lang="en-US" altLang="zh-CN" sz="2400" dirty="0">
                <a:solidFill>
                  <a:srgbClr val="0070C0"/>
                </a:solidFill>
              </a:rPr>
              <a:t>PE</a:t>
            </a:r>
            <a:r>
              <a:rPr lang="zh-CN" altLang="en-US" sz="2400" dirty="0">
                <a:solidFill>
                  <a:srgbClr val="0070C0"/>
                </a:solidFill>
              </a:rPr>
              <a:t>的输入</a:t>
            </a:r>
            <a:r>
              <a:rPr lang="zh-CN" altLang="en-US" sz="2400" dirty="0"/>
              <a:t>，主要包括</a:t>
            </a:r>
            <a:r>
              <a:rPr lang="zh-CN" altLang="en-US" sz="2400" dirty="0">
                <a:solidFill>
                  <a:srgbClr val="0070C0"/>
                </a:solidFill>
              </a:rPr>
              <a:t>本地数据源</a:t>
            </a:r>
            <a:r>
              <a:rPr lang="zh-CN" altLang="en-US" sz="2400" dirty="0"/>
              <a:t>和</a:t>
            </a:r>
            <a:r>
              <a:rPr lang="zh-CN" altLang="en-US" sz="2400" dirty="0">
                <a:solidFill>
                  <a:srgbClr val="0070C0"/>
                </a:solidFill>
              </a:rPr>
              <a:t>外部数据源</a:t>
            </a:r>
            <a:r>
              <a:rPr lang="en-US" altLang="zh-CN" sz="2400" dirty="0"/>
              <a:t>(</a:t>
            </a:r>
            <a:r>
              <a:rPr lang="zh-CN" altLang="en-US" sz="2400" dirty="0"/>
              <a:t>非企业控制</a:t>
            </a:r>
            <a:r>
              <a:rPr lang="en-US" altLang="zh-CN" sz="2400" dirty="0"/>
              <a:t>/</a:t>
            </a:r>
            <a:r>
              <a:rPr lang="zh-CN" altLang="en-US" sz="2400" dirty="0"/>
              <a:t>创建</a:t>
            </a:r>
            <a:r>
              <a:rPr lang="en-US" altLang="zh-CN" sz="2400" dirty="0"/>
              <a:t>)</a:t>
            </a:r>
            <a:r>
              <a:rPr lang="zh-CN" altLang="en-US" sz="2400" dirty="0"/>
              <a:t> 。</a:t>
            </a:r>
            <a:endParaRPr lang="en-US" altLang="zh-CN" sz="2400" dirty="0"/>
          </a:p>
          <a:p>
            <a:pPr lvl="1">
              <a:lnSpc>
                <a:spcPct val="150000"/>
              </a:lnSpc>
              <a:buFont typeface="Wingdings" panose="05000000000000000000" pitchFamily="2" charset="2"/>
              <a:buChar char="ü"/>
            </a:pPr>
            <a:r>
              <a:rPr lang="zh-CN" altLang="en-US" sz="2400" dirty="0"/>
              <a:t>包括： （</a:t>
            </a:r>
            <a:r>
              <a:rPr lang="en-US" altLang="zh-CN" sz="2400" dirty="0"/>
              <a:t>1</a:t>
            </a:r>
            <a:r>
              <a:rPr lang="zh-CN" altLang="en-US" sz="2400" dirty="0"/>
              <a:t>）持续诊断及缓解机制</a:t>
            </a:r>
            <a:r>
              <a:rPr lang="en-US" altLang="zh-CN" sz="2400" dirty="0"/>
              <a:t>(CDM)</a:t>
            </a:r>
            <a:r>
              <a:rPr lang="zh-CN" altLang="en-US" sz="2400" dirty="0"/>
              <a:t>（</a:t>
            </a:r>
            <a:r>
              <a:rPr lang="en-US" altLang="zh-CN" sz="2400" dirty="0"/>
              <a:t>2</a:t>
            </a:r>
            <a:r>
              <a:rPr lang="zh-CN" altLang="en-US" sz="2400" dirty="0"/>
              <a:t>）行业合规系统（</a:t>
            </a:r>
            <a:r>
              <a:rPr lang="en-US" altLang="zh-CN" sz="2400" dirty="0"/>
              <a:t>3</a:t>
            </a:r>
            <a:r>
              <a:rPr lang="zh-CN" altLang="en-US" sz="2400" dirty="0"/>
              <a:t>）威胁情报库（</a:t>
            </a:r>
            <a:r>
              <a:rPr lang="en-US" altLang="zh-CN" sz="2400" dirty="0"/>
              <a:t>4</a:t>
            </a:r>
            <a:r>
              <a:rPr lang="zh-CN" altLang="en-US" sz="2400" dirty="0"/>
              <a:t>）数据访问策略（</a:t>
            </a:r>
            <a:r>
              <a:rPr lang="en-US" altLang="zh-CN" sz="2400" dirty="0"/>
              <a:t>5</a:t>
            </a:r>
            <a:r>
              <a:rPr lang="zh-CN" altLang="en-US" sz="2400" dirty="0"/>
              <a:t>）企业</a:t>
            </a:r>
            <a:r>
              <a:rPr lang="en-US" altLang="zh-CN" sz="2400" dirty="0"/>
              <a:t>PKI</a:t>
            </a:r>
            <a:r>
              <a:rPr lang="zh-CN" altLang="en-US" sz="2400" dirty="0"/>
              <a:t>（</a:t>
            </a:r>
            <a:r>
              <a:rPr lang="en-US" altLang="zh-CN" sz="2400" dirty="0"/>
              <a:t>6</a:t>
            </a:r>
            <a:r>
              <a:rPr lang="zh-CN" altLang="en-US" sz="2400" dirty="0"/>
              <a:t>）</a:t>
            </a:r>
            <a:r>
              <a:rPr lang="en-US" altLang="zh-CN" sz="2400" dirty="0"/>
              <a:t> ID</a:t>
            </a:r>
            <a:r>
              <a:rPr lang="zh-CN" altLang="en-US" sz="2400" dirty="0"/>
              <a:t>管理系统（</a:t>
            </a:r>
            <a:r>
              <a:rPr lang="en-US" altLang="zh-CN" sz="2400" dirty="0"/>
              <a:t>7</a:t>
            </a:r>
            <a:r>
              <a:rPr lang="zh-CN" altLang="en-US" sz="2400" dirty="0"/>
              <a:t>）安全事件和事件管理</a:t>
            </a:r>
            <a:r>
              <a:rPr lang="en-US" altLang="zh-CN" sz="2400" dirty="0"/>
              <a:t>(SIEM)</a:t>
            </a:r>
            <a:r>
              <a:rPr lang="zh-CN" altLang="en-US" sz="2400" dirty="0"/>
              <a:t>系统</a:t>
            </a:r>
            <a:endParaRPr lang="en-US" altLang="zh-CN" sz="2400" dirty="0"/>
          </a:p>
          <a:p>
            <a:pPr lvl="1">
              <a:lnSpc>
                <a:spcPct val="150000"/>
              </a:lnSpc>
              <a:buFont typeface="Wingdings" panose="05000000000000000000" pitchFamily="2" charset="2"/>
              <a:buChar char="ü"/>
            </a:pPr>
            <a:endParaRPr lang="en-US" altLang="zh-CN" sz="2000" dirty="0"/>
          </a:p>
          <a:p>
            <a:pPr lvl="1">
              <a:lnSpc>
                <a:spcPct val="150000"/>
              </a:lnSpc>
              <a:buFont typeface="Wingdings" panose="05000000000000000000" pitchFamily="2" charset="2"/>
              <a:buChar char="ü"/>
            </a:pPr>
            <a:endParaRPr lang="en-US" altLang="zh-CN" sz="2000"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2.4 </a:t>
            </a:r>
            <a:r>
              <a:rPr lang="zh-CN" altLang="en-US" dirty="0"/>
              <a:t>抽象部署架构</a:t>
            </a:r>
            <a:endParaRPr lang="zh-CN" altLang="en-US" dirty="0"/>
          </a:p>
        </p:txBody>
      </p:sp>
      <p:sp>
        <p:nvSpPr>
          <p:cNvPr id="3" name="内容占位符 2"/>
          <p:cNvSpPr>
            <a:spLocks noGrp="1"/>
          </p:cNvSpPr>
          <p:nvPr>
            <p:ph idx="1"/>
          </p:nvPr>
        </p:nvSpPr>
        <p:spPr>
          <a:xfrm>
            <a:off x="457200" y="1600200"/>
            <a:ext cx="8003232" cy="4686320"/>
          </a:xfrm>
        </p:spPr>
        <p:txBody>
          <a:bodyPr>
            <a:normAutofit/>
          </a:bodyPr>
          <a:lstStyle/>
          <a:p>
            <a:pPr>
              <a:lnSpc>
                <a:spcPct val="150000"/>
              </a:lnSpc>
            </a:pPr>
            <a:r>
              <a:rPr lang="en-US" altLang="zh-CN" sz="2400" dirty="0"/>
              <a:t>ZTA</a:t>
            </a:r>
            <a:r>
              <a:rPr lang="zh-CN" altLang="en-US" sz="2400" dirty="0"/>
              <a:t>的逻辑组件并不要求是唯一的，可以有不同程度的演变；而且根据企业网络的设置方式，</a:t>
            </a:r>
            <a:r>
              <a:rPr lang="zh-CN" altLang="en-US" sz="2400" dirty="0">
                <a:solidFill>
                  <a:srgbClr val="0070C0"/>
                </a:solidFill>
              </a:rPr>
              <a:t>同一个企业中可以设置多个</a:t>
            </a:r>
            <a:r>
              <a:rPr lang="en-US" altLang="zh-CN" sz="2400" dirty="0">
                <a:solidFill>
                  <a:srgbClr val="0070C0"/>
                </a:solidFill>
              </a:rPr>
              <a:t>ZTA</a:t>
            </a:r>
            <a:r>
              <a:rPr lang="zh-CN" altLang="en-US" sz="2400" dirty="0">
                <a:solidFill>
                  <a:srgbClr val="0070C0"/>
                </a:solidFill>
              </a:rPr>
              <a:t>部署模型，以用于不同的业务流程</a:t>
            </a:r>
            <a:r>
              <a:rPr lang="zh-CN" altLang="en-US" sz="2400" dirty="0"/>
              <a:t>。</a:t>
            </a:r>
            <a:endParaRPr lang="en-US" altLang="zh-CN" sz="2400" dirty="0"/>
          </a:p>
          <a:p>
            <a:pPr>
              <a:lnSpc>
                <a:spcPct val="150000"/>
              </a:lnSpc>
            </a:pPr>
            <a:r>
              <a:rPr lang="en-US" altLang="zh-CN" sz="2400" dirty="0"/>
              <a:t>ZTA</a:t>
            </a:r>
            <a:r>
              <a:rPr lang="zh-CN" altLang="en-US" sz="2400" dirty="0"/>
              <a:t>的</a:t>
            </a:r>
            <a:r>
              <a:rPr lang="zh-CN" altLang="en-US" sz="2400" dirty="0">
                <a:solidFill>
                  <a:srgbClr val="0070C0"/>
                </a:solidFill>
              </a:rPr>
              <a:t>演变模型</a:t>
            </a:r>
            <a:r>
              <a:rPr lang="zh-CN" altLang="en-US" sz="2400" dirty="0"/>
              <a:t>一般有如下四种：</a:t>
            </a:r>
            <a:endParaRPr lang="en-US" altLang="zh-CN" sz="2400" dirty="0"/>
          </a:p>
          <a:p>
            <a:pPr lvl="1">
              <a:lnSpc>
                <a:spcPct val="150000"/>
              </a:lnSpc>
              <a:buFont typeface="Wingdings" panose="05000000000000000000" pitchFamily="2" charset="2"/>
              <a:buChar char="Ø"/>
            </a:pPr>
            <a:r>
              <a:rPr lang="en-US" altLang="zh-CN" sz="2000" dirty="0"/>
              <a:t>Device Agent/Gateway-Based Deployment </a:t>
            </a:r>
            <a:r>
              <a:rPr lang="zh-CN" altLang="en-US" sz="2000" dirty="0"/>
              <a:t>（基于设备代理</a:t>
            </a:r>
            <a:r>
              <a:rPr lang="en-US" altLang="zh-CN" sz="2000" dirty="0"/>
              <a:t>/</a:t>
            </a:r>
            <a:r>
              <a:rPr lang="zh-CN" altLang="en-US" sz="2000" dirty="0"/>
              <a:t>网关）</a:t>
            </a:r>
            <a:endParaRPr lang="en-US" altLang="zh-CN" sz="2000" dirty="0"/>
          </a:p>
          <a:p>
            <a:pPr lvl="1">
              <a:lnSpc>
                <a:spcPct val="150000"/>
              </a:lnSpc>
              <a:buFont typeface="Wingdings" panose="05000000000000000000" pitchFamily="2" charset="2"/>
              <a:buChar char="Ø"/>
            </a:pPr>
            <a:r>
              <a:rPr lang="en-US" altLang="zh-CN" sz="2000" dirty="0" err="1"/>
              <a:t>Microperimeter</a:t>
            </a:r>
            <a:r>
              <a:rPr lang="en-US" altLang="zh-CN" sz="2000" dirty="0"/>
              <a:t>-Based Deployment</a:t>
            </a:r>
            <a:r>
              <a:rPr lang="zh-CN" altLang="en-US" sz="2000" dirty="0"/>
              <a:t>（基于微边界）</a:t>
            </a:r>
            <a:endParaRPr lang="en-US" altLang="zh-CN" sz="2000" dirty="0"/>
          </a:p>
          <a:p>
            <a:pPr lvl="1">
              <a:lnSpc>
                <a:spcPct val="150000"/>
              </a:lnSpc>
              <a:buFont typeface="Wingdings" panose="05000000000000000000" pitchFamily="2" charset="2"/>
              <a:buChar char="Ø"/>
            </a:pPr>
            <a:r>
              <a:rPr lang="en-US" altLang="zh-CN" sz="2000" dirty="0"/>
              <a:t>Resource Portal-Based Deployment</a:t>
            </a:r>
            <a:r>
              <a:rPr lang="zh-CN" altLang="en-US" sz="2000" dirty="0"/>
              <a:t>（基于资源门户）</a:t>
            </a:r>
            <a:endParaRPr lang="en-US" altLang="zh-CN" sz="2000" dirty="0"/>
          </a:p>
          <a:p>
            <a:pPr lvl="1">
              <a:lnSpc>
                <a:spcPct val="150000"/>
              </a:lnSpc>
              <a:buFont typeface="Wingdings" panose="05000000000000000000" pitchFamily="2" charset="2"/>
              <a:buChar char="Ø"/>
            </a:pPr>
            <a:r>
              <a:rPr lang="en-US" altLang="zh-CN" sz="2000" dirty="0"/>
              <a:t>System Application Sandboxing</a:t>
            </a:r>
            <a:r>
              <a:rPr lang="zh-CN" altLang="en-US" sz="2000" dirty="0"/>
              <a:t>（沙箱机制）</a:t>
            </a:r>
            <a:endParaRPr lang="en-US" altLang="zh-CN" sz="2000" dirty="0"/>
          </a:p>
        </p:txBody>
      </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身份鉴别技术分类</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What you know</a:t>
            </a:r>
            <a:endParaRPr lang="en-US" altLang="zh-CN" dirty="0"/>
          </a:p>
          <a:p>
            <a:pPr lvl="1"/>
            <a:r>
              <a:rPr lang="zh-CN" altLang="en-US" dirty="0"/>
              <a:t>口令，字符型口令、其它类型口令</a:t>
            </a:r>
            <a:endParaRPr lang="en-US" altLang="zh-CN" dirty="0"/>
          </a:p>
          <a:p>
            <a:r>
              <a:rPr lang="en-US" altLang="zh-CN" dirty="0">
                <a:solidFill>
                  <a:srgbClr val="0070C0"/>
                </a:solidFill>
              </a:rPr>
              <a:t>What you have</a:t>
            </a:r>
            <a:endParaRPr lang="en-US" altLang="zh-CN" dirty="0">
              <a:solidFill>
                <a:srgbClr val="0070C0"/>
              </a:solidFill>
            </a:endParaRPr>
          </a:p>
          <a:p>
            <a:pPr lvl="1"/>
            <a:r>
              <a:rPr lang="en-US" altLang="zh-CN" dirty="0">
                <a:solidFill>
                  <a:srgbClr val="0070C0"/>
                </a:solidFill>
              </a:rPr>
              <a:t>USB Key</a:t>
            </a:r>
            <a:r>
              <a:rPr lang="zh-CN" altLang="en-US" dirty="0">
                <a:solidFill>
                  <a:srgbClr val="0070C0"/>
                </a:solidFill>
              </a:rPr>
              <a:t>，存储</a:t>
            </a:r>
            <a:r>
              <a:rPr lang="en-US" altLang="zh-CN" dirty="0">
                <a:solidFill>
                  <a:srgbClr val="0070C0"/>
                </a:solidFill>
              </a:rPr>
              <a:t>PKI</a:t>
            </a:r>
            <a:r>
              <a:rPr lang="zh-CN" altLang="en-US" dirty="0">
                <a:solidFill>
                  <a:srgbClr val="0070C0"/>
                </a:solidFill>
              </a:rPr>
              <a:t>系统中的私钥</a:t>
            </a:r>
            <a:endParaRPr lang="en-US" altLang="zh-CN" dirty="0">
              <a:solidFill>
                <a:srgbClr val="0070C0"/>
              </a:solidFill>
            </a:endParaRPr>
          </a:p>
          <a:p>
            <a:pPr lvl="1"/>
            <a:r>
              <a:rPr lang="en-US" altLang="zh-CN" dirty="0">
                <a:solidFill>
                  <a:srgbClr val="0070C0"/>
                </a:solidFill>
              </a:rPr>
              <a:t>Token</a:t>
            </a:r>
            <a:r>
              <a:rPr lang="zh-CN" altLang="en-US" dirty="0">
                <a:solidFill>
                  <a:srgbClr val="0070C0"/>
                </a:solidFill>
              </a:rPr>
              <a:t>，动态口令</a:t>
            </a:r>
            <a:endParaRPr lang="en-US" altLang="zh-CN" dirty="0">
              <a:solidFill>
                <a:srgbClr val="0070C0"/>
              </a:solidFill>
            </a:endParaRPr>
          </a:p>
          <a:p>
            <a:pPr lvl="1"/>
            <a:r>
              <a:rPr lang="zh-CN" altLang="en-US" dirty="0">
                <a:solidFill>
                  <a:srgbClr val="0070C0"/>
                </a:solidFill>
              </a:rPr>
              <a:t>手机验证</a:t>
            </a:r>
            <a:endParaRPr lang="en-US" altLang="zh-CN" dirty="0">
              <a:solidFill>
                <a:srgbClr val="0070C0"/>
              </a:solidFill>
            </a:endParaRPr>
          </a:p>
          <a:p>
            <a:r>
              <a:rPr lang="en-US" altLang="zh-CN" dirty="0"/>
              <a:t>What you are</a:t>
            </a:r>
            <a:endParaRPr lang="en-US" altLang="zh-CN" dirty="0"/>
          </a:p>
          <a:p>
            <a:r>
              <a:rPr lang="en-US" altLang="zh-CN" dirty="0"/>
              <a:t>Mixed</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709" y="703145"/>
            <a:ext cx="8229600" cy="1143000"/>
          </a:xfrm>
        </p:spPr>
        <p:txBody>
          <a:bodyPr>
            <a:normAutofit/>
          </a:bodyPr>
          <a:lstStyle/>
          <a:p>
            <a:pPr algn="l"/>
            <a:r>
              <a:rPr lang="en-US" altLang="zh-CN" dirty="0"/>
              <a:t>2.4 </a:t>
            </a:r>
            <a:r>
              <a:rPr lang="zh-CN" altLang="en-US" dirty="0"/>
              <a:t>抽象部署架构</a:t>
            </a:r>
            <a:endParaRPr lang="zh-CN" altLang="en-US" dirty="0"/>
          </a:p>
        </p:txBody>
      </p:sp>
      <p:sp>
        <p:nvSpPr>
          <p:cNvPr id="5" name="内容占位符 4"/>
          <p:cNvSpPr>
            <a:spLocks noGrp="1"/>
          </p:cNvSpPr>
          <p:nvPr>
            <p:ph idx="1"/>
          </p:nvPr>
        </p:nvSpPr>
        <p:spPr>
          <a:xfrm>
            <a:off x="593856" y="1817440"/>
            <a:ext cx="8136904" cy="5040560"/>
          </a:xfrm>
        </p:spPr>
        <p:txBody>
          <a:bodyPr>
            <a:normAutofit/>
          </a:bodyPr>
          <a:lstStyle/>
          <a:p>
            <a:pPr>
              <a:lnSpc>
                <a:spcPct val="170000"/>
              </a:lnSpc>
            </a:pPr>
            <a:r>
              <a:rPr lang="zh-CN" altLang="en-US" sz="2400" dirty="0"/>
              <a:t>（</a:t>
            </a:r>
            <a:r>
              <a:rPr lang="en-US" altLang="zh-CN" sz="2400" dirty="0"/>
              <a:t>1</a:t>
            </a:r>
            <a:r>
              <a:rPr lang="zh-CN" altLang="en-US" sz="2400" dirty="0"/>
              <a:t>）</a:t>
            </a:r>
            <a:r>
              <a:rPr lang="en-US" altLang="zh-CN" sz="2400" dirty="0"/>
              <a:t>Device Agent/Gateway-Based Deployment</a:t>
            </a:r>
            <a:endParaRPr lang="en-US" altLang="zh-CN" sz="2400" dirty="0"/>
          </a:p>
        </p:txBody>
      </p:sp>
      <p:grpSp>
        <p:nvGrpSpPr>
          <p:cNvPr id="9" name="组合 8"/>
          <p:cNvGrpSpPr/>
          <p:nvPr/>
        </p:nvGrpSpPr>
        <p:grpSpPr>
          <a:xfrm>
            <a:off x="1602223" y="2524714"/>
            <a:ext cx="6120171" cy="4189269"/>
            <a:chOff x="1545306" y="2060848"/>
            <a:chExt cx="6368081" cy="4653136"/>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5306" y="2060848"/>
              <a:ext cx="6368081" cy="465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大括号 2"/>
            <p:cNvSpPr/>
            <p:nvPr/>
          </p:nvSpPr>
          <p:spPr>
            <a:xfrm>
              <a:off x="5724128" y="2420888"/>
              <a:ext cx="432048" cy="144016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rot="5400000">
              <a:off x="4645413" y="4951995"/>
              <a:ext cx="396044" cy="144016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156176" y="2956302"/>
              <a:ext cx="720080" cy="369332"/>
            </a:xfrm>
            <a:prstGeom prst="rect">
              <a:avLst/>
            </a:prstGeom>
            <a:noFill/>
          </p:spPr>
          <p:txBody>
            <a:bodyPr wrap="square" rtlCol="0">
              <a:spAutoFit/>
            </a:bodyPr>
            <a:lstStyle/>
            <a:p>
              <a:r>
                <a:rPr lang="en-US" altLang="zh-CN" dirty="0">
                  <a:solidFill>
                    <a:srgbClr val="FF0000"/>
                  </a:solidFill>
                </a:rPr>
                <a:t>PDP</a:t>
              </a:r>
              <a:endParaRPr lang="zh-CN" altLang="en-US" dirty="0">
                <a:solidFill>
                  <a:srgbClr val="FF0000"/>
                </a:solidFill>
              </a:endParaRPr>
            </a:p>
          </p:txBody>
        </p:sp>
        <p:sp>
          <p:nvSpPr>
            <p:cNvPr id="8" name="TextBox 7"/>
            <p:cNvSpPr txBox="1"/>
            <p:nvPr/>
          </p:nvSpPr>
          <p:spPr>
            <a:xfrm>
              <a:off x="4572000" y="5870096"/>
              <a:ext cx="648072" cy="367215"/>
            </a:xfrm>
            <a:prstGeom prst="rect">
              <a:avLst/>
            </a:prstGeom>
            <a:noFill/>
          </p:spPr>
          <p:txBody>
            <a:bodyPr wrap="square" rtlCol="0">
              <a:spAutoFit/>
            </a:bodyPr>
            <a:lstStyle/>
            <a:p>
              <a:r>
                <a:rPr lang="en-US" altLang="zh-CN" dirty="0">
                  <a:solidFill>
                    <a:srgbClr val="FF0000"/>
                  </a:solidFill>
                </a:rPr>
                <a:t>PEP</a:t>
              </a:r>
              <a:endParaRPr lang="zh-CN" altLang="en-US" dirty="0">
                <a:solidFill>
                  <a:srgbClr val="FF0000"/>
                </a:solidFill>
              </a:endParaRPr>
            </a:p>
          </p:txBody>
        </p:sp>
      </p:grpSp>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2.4 </a:t>
            </a:r>
            <a:r>
              <a:rPr lang="zh-CN" altLang="en-US" dirty="0"/>
              <a:t>抽象部署架构</a:t>
            </a:r>
            <a:endParaRPr lang="zh-CN" altLang="en-US" dirty="0"/>
          </a:p>
        </p:txBody>
      </p:sp>
      <p:sp>
        <p:nvSpPr>
          <p:cNvPr id="5" name="内容占位符 4"/>
          <p:cNvSpPr>
            <a:spLocks noGrp="1"/>
          </p:cNvSpPr>
          <p:nvPr>
            <p:ph idx="1"/>
          </p:nvPr>
        </p:nvSpPr>
        <p:spPr>
          <a:xfrm>
            <a:off x="233772" y="1817440"/>
            <a:ext cx="8676456" cy="5040560"/>
          </a:xfrm>
        </p:spPr>
        <p:txBody>
          <a:bodyPr>
            <a:normAutofit/>
          </a:bodyPr>
          <a:lstStyle/>
          <a:p>
            <a:pPr>
              <a:lnSpc>
                <a:spcPct val="170000"/>
              </a:lnSpc>
            </a:pPr>
            <a:r>
              <a:rPr lang="zh-CN" altLang="en-US" sz="2400" dirty="0"/>
              <a:t>（</a:t>
            </a:r>
            <a:r>
              <a:rPr lang="en-US" altLang="zh-CN" sz="2400" dirty="0"/>
              <a:t>2</a:t>
            </a:r>
            <a:r>
              <a:rPr lang="zh-CN" altLang="en-US" sz="2400" dirty="0"/>
              <a:t>）</a:t>
            </a:r>
            <a:r>
              <a:rPr lang="en-US" altLang="zh-CN" sz="2400" dirty="0" err="1"/>
              <a:t>Microperimeter</a:t>
            </a:r>
            <a:r>
              <a:rPr lang="en-US" altLang="zh-CN" sz="2400" dirty="0"/>
              <a:t>-Based Deployment</a:t>
            </a:r>
            <a:endParaRPr lang="en-US" altLang="zh-CN" sz="2400" dirty="0"/>
          </a:p>
        </p:txBody>
      </p:sp>
      <p:grpSp>
        <p:nvGrpSpPr>
          <p:cNvPr id="10" name="组合 9"/>
          <p:cNvGrpSpPr/>
          <p:nvPr/>
        </p:nvGrpSpPr>
        <p:grpSpPr>
          <a:xfrm>
            <a:off x="2016182" y="2651952"/>
            <a:ext cx="5274742" cy="3990396"/>
            <a:chOff x="1619672" y="2078631"/>
            <a:chExt cx="6096234" cy="4590729"/>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2078631"/>
              <a:ext cx="6096234" cy="459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3312611" y="2442261"/>
              <a:ext cx="3153916" cy="3759499"/>
              <a:chOff x="3312611" y="2442261"/>
              <a:chExt cx="3153916" cy="3759499"/>
            </a:xfrm>
          </p:grpSpPr>
          <p:sp>
            <p:nvSpPr>
              <p:cNvPr id="6" name="右大括号 5"/>
              <p:cNvSpPr/>
              <p:nvPr/>
            </p:nvSpPr>
            <p:spPr>
              <a:xfrm>
                <a:off x="5314399" y="2442261"/>
                <a:ext cx="432048" cy="144016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746447" y="2977675"/>
                <a:ext cx="720080" cy="369332"/>
              </a:xfrm>
              <a:prstGeom prst="rect">
                <a:avLst/>
              </a:prstGeom>
              <a:noFill/>
            </p:spPr>
            <p:txBody>
              <a:bodyPr wrap="square" rtlCol="0">
                <a:spAutoFit/>
              </a:bodyPr>
              <a:lstStyle/>
              <a:p>
                <a:r>
                  <a:rPr lang="en-US" altLang="zh-CN" dirty="0">
                    <a:solidFill>
                      <a:srgbClr val="FF0000"/>
                    </a:solidFill>
                  </a:rPr>
                  <a:t>PDP</a:t>
                </a:r>
                <a:endParaRPr lang="zh-CN" altLang="en-US" dirty="0">
                  <a:solidFill>
                    <a:srgbClr val="FF0000"/>
                  </a:solidFill>
                </a:endParaRPr>
              </a:p>
            </p:txBody>
          </p:sp>
          <p:sp>
            <p:nvSpPr>
              <p:cNvPr id="8" name="右大括号 7"/>
              <p:cNvSpPr/>
              <p:nvPr/>
            </p:nvSpPr>
            <p:spPr>
              <a:xfrm rot="5400000">
                <a:off x="4018906" y="4732207"/>
                <a:ext cx="396044" cy="180863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963917" y="5834545"/>
                <a:ext cx="813885" cy="367215"/>
              </a:xfrm>
              <a:prstGeom prst="rect">
                <a:avLst/>
              </a:prstGeom>
              <a:noFill/>
            </p:spPr>
            <p:txBody>
              <a:bodyPr wrap="square" rtlCol="0">
                <a:spAutoFit/>
              </a:bodyPr>
              <a:lstStyle/>
              <a:p>
                <a:r>
                  <a:rPr lang="en-US" altLang="zh-CN" dirty="0">
                    <a:solidFill>
                      <a:srgbClr val="FF0000"/>
                    </a:solidFill>
                  </a:rPr>
                  <a:t>PEP</a:t>
                </a:r>
                <a:endParaRPr lang="zh-CN" altLang="en-US" dirty="0">
                  <a:solidFill>
                    <a:srgbClr val="FF0000"/>
                  </a:solidFill>
                </a:endParaRPr>
              </a:p>
            </p:txBody>
          </p:sp>
        </p:grpSp>
      </p:grpSp>
      <p:sp>
        <p:nvSpPr>
          <p:cNvPr id="3" name="灯片编号占位符 2"/>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134" y="588556"/>
            <a:ext cx="8229600" cy="1143000"/>
          </a:xfrm>
        </p:spPr>
        <p:txBody>
          <a:bodyPr>
            <a:normAutofit/>
          </a:bodyPr>
          <a:lstStyle/>
          <a:p>
            <a:pPr algn="l"/>
            <a:r>
              <a:rPr lang="en-US" altLang="zh-CN" dirty="0"/>
              <a:t>2.4 </a:t>
            </a:r>
            <a:r>
              <a:rPr lang="zh-CN" altLang="en-US" dirty="0"/>
              <a:t>抽象部署架构</a:t>
            </a:r>
            <a:endParaRPr lang="zh-CN" altLang="en-US" dirty="0"/>
          </a:p>
        </p:txBody>
      </p:sp>
      <p:sp>
        <p:nvSpPr>
          <p:cNvPr id="4" name="内容占位符 2"/>
          <p:cNvSpPr>
            <a:spLocks noGrp="1"/>
          </p:cNvSpPr>
          <p:nvPr>
            <p:ph idx="1"/>
          </p:nvPr>
        </p:nvSpPr>
        <p:spPr>
          <a:xfrm>
            <a:off x="457200" y="1868297"/>
            <a:ext cx="8229600" cy="4686320"/>
          </a:xfrm>
        </p:spPr>
        <p:txBody>
          <a:bodyPr>
            <a:normAutofit/>
          </a:bodyPr>
          <a:lstStyle/>
          <a:p>
            <a:pPr marL="342900" lvl="1" indent="-342900">
              <a:lnSpc>
                <a:spcPct val="150000"/>
              </a:lnSpc>
              <a:buFont typeface="Wingdings" panose="05000000000000000000" pitchFamily="2" charset="2"/>
              <a:buChar char="Ø"/>
            </a:pPr>
            <a:r>
              <a:rPr lang="zh-CN" altLang="en-US" sz="2400" dirty="0"/>
              <a:t>（</a:t>
            </a:r>
            <a:r>
              <a:rPr lang="en-US" altLang="zh-CN" sz="2400" dirty="0"/>
              <a:t>3</a:t>
            </a:r>
            <a:r>
              <a:rPr lang="zh-CN" altLang="en-US" sz="2400" dirty="0"/>
              <a:t>）</a:t>
            </a:r>
            <a:r>
              <a:rPr lang="en-US" altLang="zh-CN" sz="2400" dirty="0"/>
              <a:t>Resource Portal-Based Deployment</a:t>
            </a:r>
            <a:endParaRPr lang="en-US" altLang="zh-CN" sz="2400" dirty="0"/>
          </a:p>
        </p:txBody>
      </p:sp>
      <p:grpSp>
        <p:nvGrpSpPr>
          <p:cNvPr id="8" name="组合 7"/>
          <p:cNvGrpSpPr/>
          <p:nvPr/>
        </p:nvGrpSpPr>
        <p:grpSpPr>
          <a:xfrm>
            <a:off x="1488934" y="2629911"/>
            <a:ext cx="6047278" cy="3946508"/>
            <a:chOff x="1259632" y="1988840"/>
            <a:chExt cx="6608354" cy="4725144"/>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9632" y="1988840"/>
              <a:ext cx="6608354" cy="472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大括号 4"/>
            <p:cNvSpPr/>
            <p:nvPr/>
          </p:nvSpPr>
          <p:spPr>
            <a:xfrm>
              <a:off x="5314399" y="2442261"/>
              <a:ext cx="432048" cy="144016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746447" y="2977675"/>
              <a:ext cx="720080" cy="369332"/>
            </a:xfrm>
            <a:prstGeom prst="rect">
              <a:avLst/>
            </a:prstGeom>
            <a:noFill/>
          </p:spPr>
          <p:txBody>
            <a:bodyPr wrap="square" rtlCol="0">
              <a:spAutoFit/>
            </a:bodyPr>
            <a:lstStyle/>
            <a:p>
              <a:r>
                <a:rPr lang="en-US" altLang="zh-CN" dirty="0">
                  <a:solidFill>
                    <a:srgbClr val="FF0000"/>
                  </a:solidFill>
                </a:rPr>
                <a:t>PDP</a:t>
              </a:r>
              <a:endParaRPr lang="zh-CN" altLang="en-US" dirty="0">
                <a:solidFill>
                  <a:srgbClr val="FF0000"/>
                </a:solidFill>
              </a:endParaRPr>
            </a:p>
          </p:txBody>
        </p:sp>
        <p:sp>
          <p:nvSpPr>
            <p:cNvPr id="7" name="TextBox 6"/>
            <p:cNvSpPr txBox="1"/>
            <p:nvPr/>
          </p:nvSpPr>
          <p:spPr>
            <a:xfrm>
              <a:off x="4355976" y="5828729"/>
              <a:ext cx="703166" cy="367215"/>
            </a:xfrm>
            <a:prstGeom prst="rect">
              <a:avLst/>
            </a:prstGeom>
            <a:noFill/>
          </p:spPr>
          <p:txBody>
            <a:bodyPr wrap="square" rtlCol="0">
              <a:spAutoFit/>
            </a:bodyPr>
            <a:lstStyle/>
            <a:p>
              <a:r>
                <a:rPr lang="en-US" altLang="zh-CN" dirty="0">
                  <a:solidFill>
                    <a:srgbClr val="FF0000"/>
                  </a:solidFill>
                </a:rPr>
                <a:t>PEP</a:t>
              </a:r>
              <a:endParaRPr lang="zh-CN" altLang="en-US" dirty="0">
                <a:solidFill>
                  <a:srgbClr val="FF0000"/>
                </a:solidFill>
              </a:endParaRPr>
            </a:p>
          </p:txBody>
        </p:sp>
      </p:grpSp>
      <p:sp>
        <p:nvSpPr>
          <p:cNvPr id="3" name="灯片编号占位符 2"/>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2.4 </a:t>
            </a:r>
            <a:r>
              <a:rPr lang="zh-CN" altLang="en-US" dirty="0"/>
              <a:t>抽象部署架构</a:t>
            </a:r>
            <a:endParaRPr lang="zh-CN" altLang="en-US" dirty="0"/>
          </a:p>
        </p:txBody>
      </p:sp>
      <p:sp>
        <p:nvSpPr>
          <p:cNvPr id="3" name="内容占位符 2"/>
          <p:cNvSpPr>
            <a:spLocks noGrp="1"/>
          </p:cNvSpPr>
          <p:nvPr>
            <p:ph idx="1"/>
          </p:nvPr>
        </p:nvSpPr>
        <p:spPr>
          <a:xfrm>
            <a:off x="550258" y="1861168"/>
            <a:ext cx="8074878" cy="4165920"/>
          </a:xfrm>
        </p:spPr>
        <p:txBody>
          <a:bodyPr>
            <a:normAutofit/>
          </a:bodyPr>
          <a:lstStyle/>
          <a:p>
            <a:pPr>
              <a:lnSpc>
                <a:spcPct val="150000"/>
              </a:lnSpc>
              <a:buFont typeface="Wingdings" panose="05000000000000000000" pitchFamily="2" charset="2"/>
              <a:buChar char="Ø"/>
            </a:pPr>
            <a:r>
              <a:rPr lang="zh-CN" altLang="en-US" sz="2400" dirty="0"/>
              <a:t>（</a:t>
            </a:r>
            <a:r>
              <a:rPr lang="en-US" altLang="zh-CN" sz="2400" dirty="0"/>
              <a:t>4</a:t>
            </a:r>
            <a:r>
              <a:rPr lang="zh-CN" altLang="en-US" sz="2400" dirty="0"/>
              <a:t>）</a:t>
            </a:r>
            <a:r>
              <a:rPr lang="en-US" altLang="zh-CN" sz="2400" dirty="0"/>
              <a:t>System Application Sandboxing</a:t>
            </a:r>
            <a:endParaRPr lang="zh-CN" altLang="en-US" sz="24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1400" y="2621818"/>
            <a:ext cx="4048832" cy="405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B80E27D-A648-4956-AAAC-1BD3C3858CAB}" type="slidenum">
              <a:rPr lang="zh-CN" altLang="en-US" smtClean="0"/>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THE END</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门禁卡</a:t>
            </a:r>
            <a:r>
              <a:rPr lang="en-US" altLang="zh-CN" dirty="0"/>
              <a:t>/RFID</a:t>
            </a:r>
            <a:r>
              <a:rPr lang="zh-CN" altLang="en-US" dirty="0"/>
              <a:t>标签</a:t>
            </a:r>
            <a:endParaRPr lang="zh-CN" altLang="en-US" dirty="0"/>
          </a:p>
        </p:txBody>
      </p:sp>
      <p:sp>
        <p:nvSpPr>
          <p:cNvPr id="3" name="内容占位符 2"/>
          <p:cNvSpPr>
            <a:spLocks noGrp="1"/>
          </p:cNvSpPr>
          <p:nvPr>
            <p:ph idx="1"/>
          </p:nvPr>
        </p:nvSpPr>
        <p:spPr/>
        <p:txBody>
          <a:bodyPr/>
          <a:lstStyle/>
          <a:p>
            <a:r>
              <a:rPr lang="en-US" altLang="zh-CN" dirty="0"/>
              <a:t>What you have</a:t>
            </a:r>
            <a:endParaRPr lang="en-US" altLang="zh-CN" dirty="0"/>
          </a:p>
          <a:p>
            <a:pPr lvl="1"/>
            <a:r>
              <a:rPr lang="zh-CN" altLang="en-US" dirty="0"/>
              <a:t>静态数据，直接读取</a:t>
            </a:r>
            <a:endParaRPr lang="en-US" altLang="zh-CN" dirty="0"/>
          </a:p>
          <a:p>
            <a:r>
              <a:rPr lang="zh-CN" altLang="en-US" dirty="0"/>
              <a:t>会议证件、单位</a:t>
            </a:r>
            <a:r>
              <a:rPr lang="en-US" altLang="zh-CN" dirty="0"/>
              <a:t>/</a:t>
            </a:r>
            <a:r>
              <a:rPr lang="zh-CN" altLang="en-US" dirty="0"/>
              <a:t>小区门禁</a:t>
            </a: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21182" y="3949533"/>
            <a:ext cx="4511386" cy="3004583"/>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50" y="3949533"/>
            <a:ext cx="4762500" cy="2971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动态口令</a:t>
            </a:r>
            <a:endParaRPr lang="zh-CN" altLang="en-US" dirty="0"/>
          </a:p>
        </p:txBody>
      </p:sp>
      <p:sp>
        <p:nvSpPr>
          <p:cNvPr id="3" name="内容占位符 2"/>
          <p:cNvSpPr>
            <a:spLocks noGrp="1"/>
          </p:cNvSpPr>
          <p:nvPr>
            <p:ph idx="1"/>
          </p:nvPr>
        </p:nvSpPr>
        <p:spPr>
          <a:xfrm>
            <a:off x="822959" y="1845734"/>
            <a:ext cx="7543801" cy="4614052"/>
          </a:xfrm>
        </p:spPr>
        <p:txBody>
          <a:bodyPr>
            <a:normAutofit fontScale="92500" lnSpcReduction="20000"/>
          </a:bodyPr>
          <a:lstStyle/>
          <a:p>
            <a:r>
              <a:rPr lang="zh-CN" altLang="en-US" dirty="0"/>
              <a:t>一次性使用，且有效时间很短</a:t>
            </a:r>
            <a:endParaRPr lang="en-US" altLang="zh-CN" dirty="0"/>
          </a:p>
          <a:p>
            <a:pPr lvl="1"/>
            <a:r>
              <a:rPr lang="zh-CN" altLang="en-US" dirty="0"/>
              <a:t>无须考虑窃听攻击</a:t>
            </a:r>
            <a:endParaRPr lang="en-US" altLang="zh-CN" dirty="0"/>
          </a:p>
          <a:p>
            <a:r>
              <a:rPr lang="zh-CN" altLang="en-US" dirty="0"/>
              <a:t>基本过程</a:t>
            </a:r>
            <a:endParaRPr lang="en-US" altLang="zh-CN" dirty="0"/>
          </a:p>
          <a:p>
            <a:pPr lvl="1"/>
            <a:r>
              <a:rPr lang="zh-CN" altLang="en-US" dirty="0"/>
              <a:t>用户端设备与验证方保持共享</a:t>
            </a:r>
            <a:r>
              <a:rPr lang="en-US" altLang="zh-CN" dirty="0"/>
              <a:t>1</a:t>
            </a:r>
            <a:r>
              <a:rPr lang="zh-CN" altLang="en-US" dirty="0"/>
              <a:t>个长期密钥</a:t>
            </a:r>
            <a:endParaRPr lang="en-US" altLang="zh-CN" dirty="0"/>
          </a:p>
          <a:p>
            <a:pPr lvl="2"/>
            <a:r>
              <a:rPr lang="zh-CN" altLang="en-US" dirty="0"/>
              <a:t>硬件</a:t>
            </a:r>
            <a:r>
              <a:rPr lang="en-US" altLang="zh-CN" dirty="0"/>
              <a:t>Token</a:t>
            </a:r>
            <a:r>
              <a:rPr lang="zh-CN" altLang="en-US" dirty="0"/>
              <a:t>保护密钥不会被导出</a:t>
            </a:r>
            <a:endParaRPr lang="en-US" altLang="zh-CN" dirty="0"/>
          </a:p>
          <a:p>
            <a:pPr lvl="2"/>
            <a:r>
              <a:rPr lang="zh-CN" altLang="en-US" dirty="0"/>
              <a:t>密钥不可穷举</a:t>
            </a:r>
            <a:endParaRPr lang="en-US" altLang="zh-CN" dirty="0"/>
          </a:p>
          <a:p>
            <a:pPr lvl="1"/>
            <a:r>
              <a:rPr lang="zh-CN" altLang="en-US" dirty="0"/>
              <a:t>以某种形式，同步地生成口令</a:t>
            </a:r>
            <a:endParaRPr lang="en-US" altLang="zh-CN" dirty="0"/>
          </a:p>
          <a:p>
            <a:pPr lvl="2"/>
            <a:r>
              <a:rPr lang="zh-CN" altLang="en-US" dirty="0"/>
              <a:t>基于长期密钥</a:t>
            </a:r>
            <a:endParaRPr lang="en-US" altLang="zh-CN" dirty="0"/>
          </a:p>
          <a:p>
            <a:pPr lvl="2"/>
            <a:r>
              <a:rPr lang="zh-CN" altLang="en-US" dirty="0"/>
              <a:t>时间型，定时更换</a:t>
            </a:r>
            <a:endParaRPr lang="en-US" altLang="zh-CN" dirty="0"/>
          </a:p>
          <a:p>
            <a:pPr lvl="2"/>
            <a:r>
              <a:rPr lang="zh-CN" altLang="en-US" dirty="0"/>
              <a:t>事件型，每次更换</a:t>
            </a:r>
            <a:endParaRPr lang="en-US" altLang="zh-CN" dirty="0"/>
          </a:p>
          <a:p>
            <a:pPr lvl="3"/>
            <a:r>
              <a:rPr lang="zh-CN" altLang="en-US" dirty="0"/>
              <a:t>考虑时间同步，服务器端验证有一定时间窗口</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Picture 2" descr="http://e.hiphotos.baidu.com/baike/c0%3Dbaike80%2C5%2C5%2C80%2C26/sign=756eabf75982b2b7b392319650c4a08a/5366d0160924ab184301d2c435fae6cd7a899e510fb3131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12889" y="3933056"/>
            <a:ext cx="2185492" cy="21014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PP_MARK_KEY" val="d5f15465-94d6-4d45-8c87-8089f49027d7"/>
  <p:tag name="COMMONDATA" val="eyJoZGlkIjoiYTkzNzc5ZmM3ZGNiMGYwYTFmYWY3MDE0YWMyMDg4ZjEifQ=="/>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9588</Words>
  <Application>WPS 演示</Application>
  <PresentationFormat>全屏显示(4:3)</PresentationFormat>
  <Paragraphs>741</Paragraphs>
  <Slides>74</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8" baseType="lpstr">
      <vt:lpstr>Arial</vt:lpstr>
      <vt:lpstr>宋体</vt:lpstr>
      <vt:lpstr>Wingdings</vt:lpstr>
      <vt:lpstr>Calibri</vt:lpstr>
      <vt:lpstr>Helvetica Neue</vt:lpstr>
      <vt:lpstr>汉仪书宋二KW</vt:lpstr>
      <vt:lpstr>Calibri Light</vt:lpstr>
      <vt:lpstr>微软雅黑</vt:lpstr>
      <vt:lpstr>汉仪旗黑</vt:lpstr>
      <vt:lpstr>宋体</vt:lpstr>
      <vt:lpstr>Arial Unicode MS</vt:lpstr>
      <vt:lpstr>Arial</vt:lpstr>
      <vt:lpstr>回顾</vt:lpstr>
      <vt:lpstr>Visio.Drawing.11</vt:lpstr>
      <vt:lpstr>网络认证技术-多种类型的身份鉴别机制 </vt:lpstr>
      <vt:lpstr>身份鉴别技术分类</vt:lpstr>
      <vt:lpstr>身份鉴别技术分类</vt:lpstr>
      <vt:lpstr>非字符型口令</vt:lpstr>
      <vt:lpstr>基于图片选择的口令认证</vt:lpstr>
      <vt:lpstr>基于图像点击的口令认证 what you know</vt:lpstr>
      <vt:lpstr>身份鉴别技术分类</vt:lpstr>
      <vt:lpstr>门禁卡/RFID标签</vt:lpstr>
      <vt:lpstr>动态口令</vt:lpstr>
      <vt:lpstr>手机验证</vt:lpstr>
      <vt:lpstr>What you have各种方式区别</vt:lpstr>
      <vt:lpstr>基于手机密码模块的PKI</vt:lpstr>
      <vt:lpstr>身份鉴别技术分类</vt:lpstr>
      <vt:lpstr>What you are</vt:lpstr>
      <vt:lpstr>基于用户行为的身份鉴别</vt:lpstr>
      <vt:lpstr>身份鉴别技术分类</vt:lpstr>
      <vt:lpstr>多因素身份鉴别</vt:lpstr>
      <vt:lpstr>多因素身份鉴别</vt:lpstr>
      <vt:lpstr>Emergency Authentication</vt:lpstr>
      <vt:lpstr>Emergency Authentication基本要求</vt:lpstr>
      <vt:lpstr>常见的紧急鉴别(1)</vt:lpstr>
      <vt:lpstr>场景</vt:lpstr>
      <vt:lpstr>常见的紧急鉴别(2)</vt:lpstr>
      <vt:lpstr>安全问题</vt:lpstr>
      <vt:lpstr>常见的紧急鉴别(3)</vt:lpstr>
      <vt:lpstr>上述的紧急鉴别机制</vt:lpstr>
      <vt:lpstr>Somebody you know</vt:lpstr>
      <vt:lpstr>Somebody you know</vt:lpstr>
      <vt:lpstr>正常鉴别情况</vt:lpstr>
      <vt:lpstr>背景—双因素鉴别</vt:lpstr>
      <vt:lpstr>基本想法—Alice Knows Harry</vt:lpstr>
      <vt:lpstr>基本的安全要求</vt:lpstr>
      <vt:lpstr>Emergency场景</vt:lpstr>
      <vt:lpstr>过程</vt:lpstr>
      <vt:lpstr>过程</vt:lpstr>
      <vt:lpstr>过程</vt:lpstr>
      <vt:lpstr>过程</vt:lpstr>
      <vt:lpstr>讨论－“Somebody You Know”的功能</vt:lpstr>
      <vt:lpstr>讨论－vouchcode</vt:lpstr>
      <vt:lpstr>讨论－安全性</vt:lpstr>
      <vt:lpstr>讨论－Helper安全性</vt:lpstr>
      <vt:lpstr>Helper假设的合理性</vt:lpstr>
      <vt:lpstr>讨论－Helper集合的设定</vt:lpstr>
      <vt:lpstr>Helper集合的选择</vt:lpstr>
      <vt:lpstr>Helper的责任</vt:lpstr>
      <vt:lpstr>讨论－Helper与用户之间的信道</vt:lpstr>
      <vt:lpstr>实现中的另一问题</vt:lpstr>
      <vt:lpstr>社会工程攻击</vt:lpstr>
      <vt:lpstr>本方案可能面临的社会工程攻击(1)</vt:lpstr>
      <vt:lpstr>本方案可能面临的社会工程攻击(2)</vt:lpstr>
      <vt:lpstr>本方案可能面临的社会工程攻击(3)</vt:lpstr>
      <vt:lpstr>强行使用“Somebody You Know”</vt:lpstr>
      <vt:lpstr>网络认证技术应用 - 扩展内容</vt:lpstr>
      <vt:lpstr>零信任架构</vt:lpstr>
      <vt:lpstr>ZTA简介</vt:lpstr>
      <vt:lpstr>ZTA简介</vt:lpstr>
      <vt:lpstr>ZTA模型框架</vt:lpstr>
      <vt:lpstr>2.1 基本原则</vt:lpstr>
      <vt:lpstr>2.1 核心原则</vt:lpstr>
      <vt:lpstr>2.1 核心原则</vt:lpstr>
      <vt:lpstr>2.2 网络假设</vt:lpstr>
      <vt:lpstr>2.2 网络假设</vt:lpstr>
      <vt:lpstr>2. 3 逻辑组件</vt:lpstr>
      <vt:lpstr>2. 3 逻辑组件</vt:lpstr>
      <vt:lpstr>2. 3 逻辑组件</vt:lpstr>
      <vt:lpstr>2. 3 逻辑组件</vt:lpstr>
      <vt:lpstr>2. 3 逻辑组件</vt:lpstr>
      <vt:lpstr>2. 3 逻辑组件</vt:lpstr>
      <vt:lpstr>2.4 抽象部署架构</vt:lpstr>
      <vt:lpstr>2.4 抽象部署架构</vt:lpstr>
      <vt:lpstr>2.4 抽象部署架构</vt:lpstr>
      <vt:lpstr>2.4 抽象部署架构</vt:lpstr>
      <vt:lpstr>2.4 抽象部署架构</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网络认证技术-多种类型的身份鉴别机制 </dc:title>
  <dc:creator>unknown</dc:creator>
  <cp:lastModifiedBy>李浩宇</cp:lastModifiedBy>
  <cp:revision>19</cp:revision>
  <dcterms:created xsi:type="dcterms:W3CDTF">2024-01-08T12:55:25Z</dcterms:created>
  <dcterms:modified xsi:type="dcterms:W3CDTF">2024-01-08T12:55:25Z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4CFE78533B7A43A6A765AD88D7880A92</vt:lpwstr>
  </property>
  <property fmtid="{D5CDD505-2E9C-101B-9397-08002B2CF9AE}" pid="3" name="KSOProductBuildVer">
    <vt:lpwstr>2052-6.4.0.8550</vt:lpwstr>
  </property>
</Properties>
</file>